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 id="2147483752" r:id="rId2"/>
  </p:sldMasterIdLst>
  <p:notesMasterIdLst>
    <p:notesMasterId r:id="rId64"/>
  </p:notesMasterIdLst>
  <p:sldIdLst>
    <p:sldId id="257" r:id="rId3"/>
    <p:sldId id="256" r:id="rId4"/>
    <p:sldId id="319" r:id="rId5"/>
    <p:sldId id="407" r:id="rId6"/>
    <p:sldId id="4991" r:id="rId7"/>
    <p:sldId id="4957" r:id="rId8"/>
    <p:sldId id="4946" r:id="rId9"/>
    <p:sldId id="323" r:id="rId10"/>
    <p:sldId id="5003" r:id="rId11"/>
    <p:sldId id="408" r:id="rId12"/>
    <p:sldId id="312" r:id="rId13"/>
    <p:sldId id="325" r:id="rId14"/>
    <p:sldId id="4948" r:id="rId15"/>
    <p:sldId id="4934" r:id="rId16"/>
    <p:sldId id="4936" r:id="rId17"/>
    <p:sldId id="4937" r:id="rId18"/>
    <p:sldId id="5005" r:id="rId19"/>
    <p:sldId id="4938" r:id="rId20"/>
    <p:sldId id="4939" r:id="rId21"/>
    <p:sldId id="4992" r:id="rId22"/>
    <p:sldId id="4993" r:id="rId23"/>
    <p:sldId id="324" r:id="rId24"/>
    <p:sldId id="4981" r:id="rId25"/>
    <p:sldId id="4967" r:id="rId26"/>
    <p:sldId id="4996" r:id="rId27"/>
    <p:sldId id="4969" r:id="rId28"/>
    <p:sldId id="405" r:id="rId29"/>
    <p:sldId id="4984" r:id="rId30"/>
    <p:sldId id="4985" r:id="rId31"/>
    <p:sldId id="4986" r:id="rId32"/>
    <p:sldId id="4987" r:id="rId33"/>
    <p:sldId id="4988" r:id="rId34"/>
    <p:sldId id="4994" r:id="rId35"/>
    <p:sldId id="4995" r:id="rId36"/>
    <p:sldId id="4983" r:id="rId37"/>
    <p:sldId id="302" r:id="rId38"/>
    <p:sldId id="416" r:id="rId39"/>
    <p:sldId id="4997" r:id="rId40"/>
    <p:sldId id="313" r:id="rId41"/>
    <p:sldId id="4989" r:id="rId42"/>
    <p:sldId id="5007" r:id="rId43"/>
    <p:sldId id="5008" r:id="rId44"/>
    <p:sldId id="5006" r:id="rId45"/>
    <p:sldId id="5001" r:id="rId46"/>
    <p:sldId id="5002" r:id="rId47"/>
    <p:sldId id="315" r:id="rId48"/>
    <p:sldId id="282" r:id="rId49"/>
    <p:sldId id="4990" r:id="rId50"/>
    <p:sldId id="336" r:id="rId51"/>
    <p:sldId id="354" r:id="rId52"/>
    <p:sldId id="4982" r:id="rId53"/>
    <p:sldId id="4959" r:id="rId54"/>
    <p:sldId id="4958" r:id="rId55"/>
    <p:sldId id="4960" r:id="rId56"/>
    <p:sldId id="4976" r:id="rId57"/>
    <p:sldId id="4977" r:id="rId58"/>
    <p:sldId id="321" r:id="rId59"/>
    <p:sldId id="4999" r:id="rId60"/>
    <p:sldId id="5000" r:id="rId61"/>
    <p:sldId id="4998" r:id="rId62"/>
    <p:sldId id="368"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CE55F80-C3DA-4541-AF34-FADA9069DE9F}" v="15" dt="2026-07-28T18:03:34.82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7" autoAdjust="0"/>
    <p:restoredTop sz="94660"/>
  </p:normalViewPr>
  <p:slideViewPr>
    <p:cSldViewPr snapToGrid="0">
      <p:cViewPr varScale="1">
        <p:scale>
          <a:sx n="103" d="100"/>
          <a:sy n="103" d="100"/>
        </p:scale>
        <p:origin x="88" y="22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notesMaster" Target="notesMasters/notesMaster1.xml"/><Relationship Id="rId69"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A88EC0-E057-46D4-B408-A19844D0281D}"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54B7B317-7EC3-4FD2-9FCB-546322FDCC79}">
      <dgm:prSet/>
      <dgm:spPr/>
      <dgm:t>
        <a:bodyPr/>
        <a:lstStyle/>
        <a:p>
          <a:r>
            <a:rPr lang="en-US" b="0" i="0" baseline="0" dirty="0"/>
            <a:t>Lead Luminary –</a:t>
          </a:r>
        </a:p>
        <a:p>
          <a:r>
            <a:rPr lang="en-US" b="0" i="0" baseline="0" dirty="0"/>
            <a:t>Fariborz Zarfeshan  </a:t>
          </a:r>
        </a:p>
      </dgm:t>
    </dgm:pt>
    <dgm:pt modelId="{04FDABDF-C508-4487-B747-A4891A399D29}" type="parTrans" cxnId="{F56EC5FF-4D56-414F-B281-21FD11672991}">
      <dgm:prSet/>
      <dgm:spPr/>
      <dgm:t>
        <a:bodyPr/>
        <a:lstStyle/>
        <a:p>
          <a:endParaRPr lang="en-US"/>
        </a:p>
      </dgm:t>
    </dgm:pt>
    <dgm:pt modelId="{407161FD-1853-4E01-ADF0-648A236AFEB5}" type="sibTrans" cxnId="{F56EC5FF-4D56-414F-B281-21FD11672991}">
      <dgm:prSet/>
      <dgm:spPr/>
      <dgm:t>
        <a:bodyPr/>
        <a:lstStyle/>
        <a:p>
          <a:endParaRPr lang="en-US"/>
        </a:p>
      </dgm:t>
    </dgm:pt>
    <dgm:pt modelId="{E04FC72B-F4B7-486A-A48B-FA29A9715C3E}">
      <dgm:prSet/>
      <dgm:spPr/>
      <dgm:t>
        <a:bodyPr/>
        <a:lstStyle/>
        <a:p>
          <a:r>
            <a:rPr lang="en-US" b="0" i="0" baseline="0" dirty="0"/>
            <a:t>Lead Account Manager (Secretary) – Amber Barkley </a:t>
          </a:r>
        </a:p>
      </dgm:t>
    </dgm:pt>
    <dgm:pt modelId="{38C4B837-91F1-480A-ABE7-ADFA503DFAF9}" type="parTrans" cxnId="{0C04D9A2-F323-4429-BD60-6FED91E2F65C}">
      <dgm:prSet/>
      <dgm:spPr/>
      <dgm:t>
        <a:bodyPr/>
        <a:lstStyle/>
        <a:p>
          <a:endParaRPr lang="en-US"/>
        </a:p>
      </dgm:t>
    </dgm:pt>
    <dgm:pt modelId="{2D8E9906-FB22-4EE2-B073-BB60677CC499}" type="sibTrans" cxnId="{0C04D9A2-F323-4429-BD60-6FED91E2F65C}">
      <dgm:prSet/>
      <dgm:spPr/>
      <dgm:t>
        <a:bodyPr/>
        <a:lstStyle/>
        <a:p>
          <a:endParaRPr lang="en-US"/>
        </a:p>
      </dgm:t>
    </dgm:pt>
    <dgm:pt modelId="{26ECD1E7-BF14-451C-BA3C-B0A4B60A60D8}">
      <dgm:prSet/>
      <dgm:spPr/>
      <dgm:t>
        <a:bodyPr/>
        <a:lstStyle/>
        <a:p>
          <a:r>
            <a:rPr lang="en-US" b="0" i="0" baseline="0" dirty="0"/>
            <a:t>Managing Network Facilitator (Treasurer) – Dixie Leikach  </a:t>
          </a:r>
        </a:p>
      </dgm:t>
    </dgm:pt>
    <dgm:pt modelId="{6C2C4E62-4E1F-4AC7-8962-B6C660A1CE8A}" type="parTrans" cxnId="{7F158B92-6069-4C1F-AA83-BFB948520106}">
      <dgm:prSet/>
      <dgm:spPr/>
      <dgm:t>
        <a:bodyPr/>
        <a:lstStyle/>
        <a:p>
          <a:endParaRPr lang="en-US"/>
        </a:p>
      </dgm:t>
    </dgm:pt>
    <dgm:pt modelId="{C58CE05B-17A1-426F-A6E9-A82DD8712A2B}" type="sibTrans" cxnId="{7F158B92-6069-4C1F-AA83-BFB948520106}">
      <dgm:prSet/>
      <dgm:spPr/>
      <dgm:t>
        <a:bodyPr/>
        <a:lstStyle/>
        <a:p>
          <a:endParaRPr lang="en-US"/>
        </a:p>
      </dgm:t>
    </dgm:pt>
    <dgm:pt modelId="{9CD5B0A6-A57A-44A6-8291-A3B07DDD3859}">
      <dgm:prSet/>
      <dgm:spPr/>
      <dgm:t>
        <a:bodyPr/>
        <a:lstStyle/>
        <a:p>
          <a:r>
            <a:rPr lang="en-US" b="0" i="0" baseline="0" dirty="0"/>
            <a:t>Chair of Board –  </a:t>
          </a:r>
        </a:p>
      </dgm:t>
    </dgm:pt>
    <dgm:pt modelId="{71D7E52C-45B5-4DEA-8668-A4DD8B34C3F9}" type="parTrans" cxnId="{C8F85C78-6A0F-4E36-B9E9-F06BDCA72576}">
      <dgm:prSet/>
      <dgm:spPr/>
      <dgm:t>
        <a:bodyPr/>
        <a:lstStyle/>
        <a:p>
          <a:endParaRPr lang="en-US"/>
        </a:p>
      </dgm:t>
    </dgm:pt>
    <dgm:pt modelId="{689520B3-3E3C-488D-B6AB-F70A30739247}" type="sibTrans" cxnId="{C8F85C78-6A0F-4E36-B9E9-F06BDCA72576}">
      <dgm:prSet/>
      <dgm:spPr/>
      <dgm:t>
        <a:bodyPr/>
        <a:lstStyle/>
        <a:p>
          <a:endParaRPr lang="en-US"/>
        </a:p>
      </dgm:t>
    </dgm:pt>
    <dgm:pt modelId="{AB56A7EC-A58F-4AA1-991B-D7D5697E706F}">
      <dgm:prSet/>
      <dgm:spPr/>
      <dgm:t>
        <a:bodyPr/>
        <a:lstStyle/>
        <a:p>
          <a:r>
            <a:rPr lang="en-US" b="0" i="0" baseline="0" dirty="0"/>
            <a:t>Luminary –</a:t>
          </a:r>
        </a:p>
        <a:p>
          <a:r>
            <a:rPr lang="en-US" b="0" i="0" baseline="0" dirty="0"/>
            <a:t>Christine Lee  </a:t>
          </a:r>
        </a:p>
      </dgm:t>
    </dgm:pt>
    <dgm:pt modelId="{86FC3173-F28C-449E-B97B-E7DB4BCDDBC1}" type="parTrans" cxnId="{FBEF0B96-BC47-4FC9-AAB8-5E06554D4838}">
      <dgm:prSet/>
      <dgm:spPr/>
      <dgm:t>
        <a:bodyPr/>
        <a:lstStyle/>
        <a:p>
          <a:endParaRPr lang="en-US"/>
        </a:p>
      </dgm:t>
    </dgm:pt>
    <dgm:pt modelId="{80CAE619-2FD0-488A-B7EB-073926548A9E}" type="sibTrans" cxnId="{FBEF0B96-BC47-4FC9-AAB8-5E06554D4838}">
      <dgm:prSet/>
      <dgm:spPr/>
      <dgm:t>
        <a:bodyPr/>
        <a:lstStyle/>
        <a:p>
          <a:endParaRPr lang="en-US"/>
        </a:p>
      </dgm:t>
    </dgm:pt>
    <dgm:pt modelId="{3595BBFE-EC20-4D62-B98D-0B21BC210698}">
      <dgm:prSet/>
      <dgm:spPr/>
      <dgm:t>
        <a:bodyPr/>
        <a:lstStyle/>
        <a:p>
          <a:r>
            <a:rPr lang="en-US" b="0" i="0" baseline="0" dirty="0"/>
            <a:t>Luminary – </a:t>
          </a:r>
          <a:r>
            <a:rPr lang="en-US" b="0" i="0" baseline="0"/>
            <a:t>Zahraa Mohammed  </a:t>
          </a:r>
          <a:endParaRPr lang="en-US" b="0" i="0" baseline="0" dirty="0"/>
        </a:p>
      </dgm:t>
    </dgm:pt>
    <dgm:pt modelId="{08B03806-32DE-48DA-A05F-427830513FEE}" type="parTrans" cxnId="{D5E0BF10-8CD7-4574-9FFC-5C13A46D83A9}">
      <dgm:prSet/>
      <dgm:spPr/>
      <dgm:t>
        <a:bodyPr/>
        <a:lstStyle/>
        <a:p>
          <a:endParaRPr lang="en-US"/>
        </a:p>
      </dgm:t>
    </dgm:pt>
    <dgm:pt modelId="{C73CA6D7-AD7D-4ABE-933A-0959563D13BC}" type="sibTrans" cxnId="{D5E0BF10-8CD7-4574-9FFC-5C13A46D83A9}">
      <dgm:prSet/>
      <dgm:spPr/>
      <dgm:t>
        <a:bodyPr/>
        <a:lstStyle/>
        <a:p>
          <a:endParaRPr lang="en-US"/>
        </a:p>
      </dgm:t>
    </dgm:pt>
    <dgm:pt modelId="{23E3EC86-40F3-4FAA-AC96-61350350016A}">
      <dgm:prSet/>
      <dgm:spPr/>
      <dgm:t>
        <a:bodyPr/>
        <a:lstStyle/>
        <a:p>
          <a:r>
            <a:rPr lang="en-US" b="0" i="0" baseline="0" dirty="0"/>
            <a:t>At Large – Adel Periera  </a:t>
          </a:r>
        </a:p>
      </dgm:t>
    </dgm:pt>
    <dgm:pt modelId="{9E26C920-37A0-4C1C-ACCC-963D0821F1F4}" type="parTrans" cxnId="{69D0D025-6581-4BB7-8F6A-F99D72409503}">
      <dgm:prSet/>
      <dgm:spPr/>
      <dgm:t>
        <a:bodyPr/>
        <a:lstStyle/>
        <a:p>
          <a:endParaRPr lang="en-US"/>
        </a:p>
      </dgm:t>
    </dgm:pt>
    <dgm:pt modelId="{A021816D-7DC2-451F-A76B-85B0AA831F20}" type="sibTrans" cxnId="{69D0D025-6581-4BB7-8F6A-F99D72409503}">
      <dgm:prSet/>
      <dgm:spPr/>
      <dgm:t>
        <a:bodyPr/>
        <a:lstStyle/>
        <a:p>
          <a:endParaRPr lang="en-US"/>
        </a:p>
      </dgm:t>
    </dgm:pt>
    <dgm:pt modelId="{77ECBBDD-6030-446B-962D-998083829094}">
      <dgm:prSet/>
      <dgm:spPr/>
      <dgm:t>
        <a:bodyPr/>
        <a:lstStyle/>
        <a:p>
          <a:r>
            <a:rPr lang="en-US" b="0" i="0" baseline="0" dirty="0"/>
            <a:t>Luminary – Carla Daniel  (Account Manager)</a:t>
          </a:r>
        </a:p>
      </dgm:t>
    </dgm:pt>
    <dgm:pt modelId="{B40D7337-CED9-4C83-96B0-6BAF886FD68B}" type="parTrans" cxnId="{54FE24A0-30D0-4C98-A039-99500CFE4DD2}">
      <dgm:prSet/>
      <dgm:spPr/>
      <dgm:t>
        <a:bodyPr/>
        <a:lstStyle/>
        <a:p>
          <a:endParaRPr lang="en-US"/>
        </a:p>
      </dgm:t>
    </dgm:pt>
    <dgm:pt modelId="{E0E55E87-266C-42BD-9AE4-819662C7DB27}" type="sibTrans" cxnId="{54FE24A0-30D0-4C98-A039-99500CFE4DD2}">
      <dgm:prSet/>
      <dgm:spPr/>
      <dgm:t>
        <a:bodyPr/>
        <a:lstStyle/>
        <a:p>
          <a:endParaRPr lang="en-US"/>
        </a:p>
      </dgm:t>
    </dgm:pt>
    <dgm:pt modelId="{F255F1DB-63B5-4E81-A5FD-50C65BFC146D}" type="pres">
      <dgm:prSet presAssocID="{BBA88EC0-E057-46D4-B408-A19844D0281D}" presName="diagram" presStyleCnt="0">
        <dgm:presLayoutVars>
          <dgm:dir/>
          <dgm:resizeHandles val="exact"/>
        </dgm:presLayoutVars>
      </dgm:prSet>
      <dgm:spPr/>
    </dgm:pt>
    <dgm:pt modelId="{3EF9FE5A-0A68-4FB8-A746-E7F5945D2AC8}" type="pres">
      <dgm:prSet presAssocID="{54B7B317-7EC3-4FD2-9FCB-546322FDCC79}" presName="node" presStyleLbl="node1" presStyleIdx="0" presStyleCnt="8" custLinFactX="12743" custLinFactNeighborX="100000" custLinFactNeighborY="-7513">
        <dgm:presLayoutVars>
          <dgm:bulletEnabled val="1"/>
        </dgm:presLayoutVars>
      </dgm:prSet>
      <dgm:spPr/>
    </dgm:pt>
    <dgm:pt modelId="{F4BC0803-9693-4445-884D-660EB4B424D3}" type="pres">
      <dgm:prSet presAssocID="{407161FD-1853-4E01-ADF0-648A236AFEB5}" presName="sibTrans" presStyleCnt="0"/>
      <dgm:spPr/>
    </dgm:pt>
    <dgm:pt modelId="{8E1E2457-DD2A-475D-A7A9-A62900871085}" type="pres">
      <dgm:prSet presAssocID="{E04FC72B-F4B7-486A-A48B-FA29A9715C3E}" presName="node" presStyleLbl="node1" presStyleIdx="1" presStyleCnt="8" custLinFactX="100000" custLinFactNeighborX="121167" custLinFactNeighborY="-7513">
        <dgm:presLayoutVars>
          <dgm:bulletEnabled val="1"/>
        </dgm:presLayoutVars>
      </dgm:prSet>
      <dgm:spPr/>
    </dgm:pt>
    <dgm:pt modelId="{3FAD560E-DE3D-48BA-886C-ECBA2BF4E0A8}" type="pres">
      <dgm:prSet presAssocID="{2D8E9906-FB22-4EE2-B073-BB60677CC499}" presName="sibTrans" presStyleCnt="0"/>
      <dgm:spPr/>
    </dgm:pt>
    <dgm:pt modelId="{09EB41F0-6E2F-43E2-B40E-A9170D762095}" type="pres">
      <dgm:prSet presAssocID="{26ECD1E7-BF14-451C-BA3C-B0A4B60A60D8}" presName="node" presStyleLbl="node1" presStyleIdx="2" presStyleCnt="8" custLinFactNeighborX="2832" custLinFactNeighborY="-7513">
        <dgm:presLayoutVars>
          <dgm:bulletEnabled val="1"/>
        </dgm:presLayoutVars>
      </dgm:prSet>
      <dgm:spPr/>
    </dgm:pt>
    <dgm:pt modelId="{0FABBE3A-A1E1-4C73-A9C8-3E83C185BD51}" type="pres">
      <dgm:prSet presAssocID="{C58CE05B-17A1-426F-A6E9-A82DD8712A2B}" presName="sibTrans" presStyleCnt="0"/>
      <dgm:spPr/>
    </dgm:pt>
    <dgm:pt modelId="{B561BF88-B567-4C84-8C30-EA8D3542D87F}" type="pres">
      <dgm:prSet presAssocID="{9CD5B0A6-A57A-44A6-8291-A3B07DDD3859}" presName="node" presStyleLbl="node1" presStyleIdx="3" presStyleCnt="8" custLinFactX="-128470" custLinFactNeighborX="-200000" custLinFactNeighborY="-7513">
        <dgm:presLayoutVars>
          <dgm:bulletEnabled val="1"/>
        </dgm:presLayoutVars>
      </dgm:prSet>
      <dgm:spPr/>
    </dgm:pt>
    <dgm:pt modelId="{9B411CFA-8DAB-4944-92D1-5541B9D27225}" type="pres">
      <dgm:prSet presAssocID="{689520B3-3E3C-488D-B6AB-F70A30739247}" presName="sibTrans" presStyleCnt="0"/>
      <dgm:spPr/>
    </dgm:pt>
    <dgm:pt modelId="{BBE315CD-6C72-44BB-A9E8-74552B2CB599}" type="pres">
      <dgm:prSet presAssocID="{AB56A7EC-A58F-4AA1-991B-D7D5697E706F}" presName="node" presStyleLbl="node1" presStyleIdx="4" presStyleCnt="8" custLinFactNeighborY="51493">
        <dgm:presLayoutVars>
          <dgm:bulletEnabled val="1"/>
        </dgm:presLayoutVars>
      </dgm:prSet>
      <dgm:spPr/>
    </dgm:pt>
    <dgm:pt modelId="{F87A62EE-5B71-4626-A17D-8632B278596E}" type="pres">
      <dgm:prSet presAssocID="{80CAE619-2FD0-488A-B7EB-073926548A9E}" presName="sibTrans" presStyleCnt="0"/>
      <dgm:spPr/>
    </dgm:pt>
    <dgm:pt modelId="{26EBA490-B3C7-41E3-910A-421265F99C11}" type="pres">
      <dgm:prSet presAssocID="{23E3EC86-40F3-4FAA-AC96-61350350016A}" presName="node" presStyleLbl="node1" presStyleIdx="5" presStyleCnt="8" custLinFactX="100000" custLinFactNeighborX="120704" custLinFactNeighborY="-1494">
        <dgm:presLayoutVars>
          <dgm:bulletEnabled val="1"/>
        </dgm:presLayoutVars>
      </dgm:prSet>
      <dgm:spPr/>
    </dgm:pt>
    <dgm:pt modelId="{A088496C-2F9B-4D9C-9432-2E952796566D}" type="pres">
      <dgm:prSet presAssocID="{A021816D-7DC2-451F-A76B-85B0AA831F20}" presName="sibTrans" presStyleCnt="0"/>
      <dgm:spPr/>
    </dgm:pt>
    <dgm:pt modelId="{8A0BF5F4-5CB0-4E66-B19D-5F60DD2523CE}" type="pres">
      <dgm:prSet presAssocID="{3595BBFE-EC20-4D62-B98D-0B21BC210698}" presName="node" presStyleLbl="node1" presStyleIdx="6" presStyleCnt="8" custLinFactX="-5939" custLinFactNeighborX="-100000" custLinFactNeighborY="38">
        <dgm:presLayoutVars>
          <dgm:bulletEnabled val="1"/>
        </dgm:presLayoutVars>
      </dgm:prSet>
      <dgm:spPr/>
    </dgm:pt>
    <dgm:pt modelId="{42739A1C-264A-450F-B9D3-DEB427EDCFD6}" type="pres">
      <dgm:prSet presAssocID="{C73CA6D7-AD7D-4ABE-933A-0959563D13BC}" presName="sibTrans" presStyleCnt="0"/>
      <dgm:spPr/>
    </dgm:pt>
    <dgm:pt modelId="{A56B363D-48AC-4275-87D6-8FEC9CA69EB4}" type="pres">
      <dgm:prSet presAssocID="{77ECBBDD-6030-446B-962D-998083829094}" presName="node" presStyleLbl="node1" presStyleIdx="7" presStyleCnt="8" custLinFactX="-7163" custLinFactNeighborX="-100000" custLinFactNeighborY="-1494">
        <dgm:presLayoutVars>
          <dgm:bulletEnabled val="1"/>
        </dgm:presLayoutVars>
      </dgm:prSet>
      <dgm:spPr/>
    </dgm:pt>
  </dgm:ptLst>
  <dgm:cxnLst>
    <dgm:cxn modelId="{D5E0BF10-8CD7-4574-9FFC-5C13A46D83A9}" srcId="{BBA88EC0-E057-46D4-B408-A19844D0281D}" destId="{3595BBFE-EC20-4D62-B98D-0B21BC210698}" srcOrd="6" destOrd="0" parTransId="{08B03806-32DE-48DA-A05F-427830513FEE}" sibTransId="{C73CA6D7-AD7D-4ABE-933A-0959563D13BC}"/>
    <dgm:cxn modelId="{69D0D025-6581-4BB7-8F6A-F99D72409503}" srcId="{BBA88EC0-E057-46D4-B408-A19844D0281D}" destId="{23E3EC86-40F3-4FAA-AC96-61350350016A}" srcOrd="5" destOrd="0" parTransId="{9E26C920-37A0-4C1C-ACCC-963D0821F1F4}" sibTransId="{A021816D-7DC2-451F-A76B-85B0AA831F20}"/>
    <dgm:cxn modelId="{36499F4B-52AD-4358-B556-F1C911DAECF3}" type="presOf" srcId="{9CD5B0A6-A57A-44A6-8291-A3B07DDD3859}" destId="{B561BF88-B567-4C84-8C30-EA8D3542D87F}" srcOrd="0" destOrd="0" presId="urn:microsoft.com/office/officeart/2005/8/layout/default"/>
    <dgm:cxn modelId="{21A5E26E-EE01-415B-B53A-153D0408DE15}" type="presOf" srcId="{26ECD1E7-BF14-451C-BA3C-B0A4B60A60D8}" destId="{09EB41F0-6E2F-43E2-B40E-A9170D762095}" srcOrd="0" destOrd="0" presId="urn:microsoft.com/office/officeart/2005/8/layout/default"/>
    <dgm:cxn modelId="{2EF0DE4F-F5B4-440C-AB35-71C910BCFAE7}" type="presOf" srcId="{3595BBFE-EC20-4D62-B98D-0B21BC210698}" destId="{8A0BF5F4-5CB0-4E66-B19D-5F60DD2523CE}" srcOrd="0" destOrd="0" presId="urn:microsoft.com/office/officeart/2005/8/layout/default"/>
    <dgm:cxn modelId="{C8F85C78-6A0F-4E36-B9E9-F06BDCA72576}" srcId="{BBA88EC0-E057-46D4-B408-A19844D0281D}" destId="{9CD5B0A6-A57A-44A6-8291-A3B07DDD3859}" srcOrd="3" destOrd="0" parTransId="{71D7E52C-45B5-4DEA-8668-A4DD8B34C3F9}" sibTransId="{689520B3-3E3C-488D-B6AB-F70A30739247}"/>
    <dgm:cxn modelId="{3D15B080-6C07-4631-9610-CEF6BA2A1D04}" type="presOf" srcId="{BBA88EC0-E057-46D4-B408-A19844D0281D}" destId="{F255F1DB-63B5-4E81-A5FD-50C65BFC146D}" srcOrd="0" destOrd="0" presId="urn:microsoft.com/office/officeart/2005/8/layout/default"/>
    <dgm:cxn modelId="{A7766E8A-7709-426E-802B-CB5E19F4BA3E}" type="presOf" srcId="{AB56A7EC-A58F-4AA1-991B-D7D5697E706F}" destId="{BBE315CD-6C72-44BB-A9E8-74552B2CB599}" srcOrd="0" destOrd="0" presId="urn:microsoft.com/office/officeart/2005/8/layout/default"/>
    <dgm:cxn modelId="{7F158B92-6069-4C1F-AA83-BFB948520106}" srcId="{BBA88EC0-E057-46D4-B408-A19844D0281D}" destId="{26ECD1E7-BF14-451C-BA3C-B0A4B60A60D8}" srcOrd="2" destOrd="0" parTransId="{6C2C4E62-4E1F-4AC7-8962-B6C660A1CE8A}" sibTransId="{C58CE05B-17A1-426F-A6E9-A82DD8712A2B}"/>
    <dgm:cxn modelId="{8B1F9A95-CAC2-44C4-9327-80F8AA6E450D}" type="presOf" srcId="{23E3EC86-40F3-4FAA-AC96-61350350016A}" destId="{26EBA490-B3C7-41E3-910A-421265F99C11}" srcOrd="0" destOrd="0" presId="urn:microsoft.com/office/officeart/2005/8/layout/default"/>
    <dgm:cxn modelId="{FBEF0B96-BC47-4FC9-AAB8-5E06554D4838}" srcId="{BBA88EC0-E057-46D4-B408-A19844D0281D}" destId="{AB56A7EC-A58F-4AA1-991B-D7D5697E706F}" srcOrd="4" destOrd="0" parTransId="{86FC3173-F28C-449E-B97B-E7DB4BCDDBC1}" sibTransId="{80CAE619-2FD0-488A-B7EB-073926548A9E}"/>
    <dgm:cxn modelId="{CE0F839F-7BC6-42E0-B22F-EA7D94010D7A}" type="presOf" srcId="{77ECBBDD-6030-446B-962D-998083829094}" destId="{A56B363D-48AC-4275-87D6-8FEC9CA69EB4}" srcOrd="0" destOrd="0" presId="urn:microsoft.com/office/officeart/2005/8/layout/default"/>
    <dgm:cxn modelId="{54FE24A0-30D0-4C98-A039-99500CFE4DD2}" srcId="{BBA88EC0-E057-46D4-B408-A19844D0281D}" destId="{77ECBBDD-6030-446B-962D-998083829094}" srcOrd="7" destOrd="0" parTransId="{B40D7337-CED9-4C83-96B0-6BAF886FD68B}" sibTransId="{E0E55E87-266C-42BD-9AE4-819662C7DB27}"/>
    <dgm:cxn modelId="{0C04D9A2-F323-4429-BD60-6FED91E2F65C}" srcId="{BBA88EC0-E057-46D4-B408-A19844D0281D}" destId="{E04FC72B-F4B7-486A-A48B-FA29A9715C3E}" srcOrd="1" destOrd="0" parTransId="{38C4B837-91F1-480A-ABE7-ADFA503DFAF9}" sibTransId="{2D8E9906-FB22-4EE2-B073-BB60677CC499}"/>
    <dgm:cxn modelId="{CFD0B1B7-1A4A-4D5B-AFEE-12AE0EFD2AEE}" type="presOf" srcId="{54B7B317-7EC3-4FD2-9FCB-546322FDCC79}" destId="{3EF9FE5A-0A68-4FB8-A746-E7F5945D2AC8}" srcOrd="0" destOrd="0" presId="urn:microsoft.com/office/officeart/2005/8/layout/default"/>
    <dgm:cxn modelId="{902684DE-74F8-4C30-8531-FDD4EC33A10E}" type="presOf" srcId="{E04FC72B-F4B7-486A-A48B-FA29A9715C3E}" destId="{8E1E2457-DD2A-475D-A7A9-A62900871085}" srcOrd="0" destOrd="0" presId="urn:microsoft.com/office/officeart/2005/8/layout/default"/>
    <dgm:cxn modelId="{F56EC5FF-4D56-414F-B281-21FD11672991}" srcId="{BBA88EC0-E057-46D4-B408-A19844D0281D}" destId="{54B7B317-7EC3-4FD2-9FCB-546322FDCC79}" srcOrd="0" destOrd="0" parTransId="{04FDABDF-C508-4487-B747-A4891A399D29}" sibTransId="{407161FD-1853-4E01-ADF0-648A236AFEB5}"/>
    <dgm:cxn modelId="{733FB5EA-5FAB-48F6-96F0-7450B575013C}" type="presParOf" srcId="{F255F1DB-63B5-4E81-A5FD-50C65BFC146D}" destId="{3EF9FE5A-0A68-4FB8-A746-E7F5945D2AC8}" srcOrd="0" destOrd="0" presId="urn:microsoft.com/office/officeart/2005/8/layout/default"/>
    <dgm:cxn modelId="{F4853929-9EA3-4EC3-9048-A9ADEAF01D05}" type="presParOf" srcId="{F255F1DB-63B5-4E81-A5FD-50C65BFC146D}" destId="{F4BC0803-9693-4445-884D-660EB4B424D3}" srcOrd="1" destOrd="0" presId="urn:microsoft.com/office/officeart/2005/8/layout/default"/>
    <dgm:cxn modelId="{142056C6-3BAF-454D-A1B5-595922F19A5B}" type="presParOf" srcId="{F255F1DB-63B5-4E81-A5FD-50C65BFC146D}" destId="{8E1E2457-DD2A-475D-A7A9-A62900871085}" srcOrd="2" destOrd="0" presId="urn:microsoft.com/office/officeart/2005/8/layout/default"/>
    <dgm:cxn modelId="{46E0CCBF-C844-4536-9DA8-A1D46018496E}" type="presParOf" srcId="{F255F1DB-63B5-4E81-A5FD-50C65BFC146D}" destId="{3FAD560E-DE3D-48BA-886C-ECBA2BF4E0A8}" srcOrd="3" destOrd="0" presId="urn:microsoft.com/office/officeart/2005/8/layout/default"/>
    <dgm:cxn modelId="{3104FD0C-0A05-429B-9E17-5D12559F9E16}" type="presParOf" srcId="{F255F1DB-63B5-4E81-A5FD-50C65BFC146D}" destId="{09EB41F0-6E2F-43E2-B40E-A9170D762095}" srcOrd="4" destOrd="0" presId="urn:microsoft.com/office/officeart/2005/8/layout/default"/>
    <dgm:cxn modelId="{1C8DF9DB-4273-4BEE-83C1-66181D33C069}" type="presParOf" srcId="{F255F1DB-63B5-4E81-A5FD-50C65BFC146D}" destId="{0FABBE3A-A1E1-4C73-A9C8-3E83C185BD51}" srcOrd="5" destOrd="0" presId="urn:microsoft.com/office/officeart/2005/8/layout/default"/>
    <dgm:cxn modelId="{D525D2FC-DF28-4BC1-84A5-C3D10F896A67}" type="presParOf" srcId="{F255F1DB-63B5-4E81-A5FD-50C65BFC146D}" destId="{B561BF88-B567-4C84-8C30-EA8D3542D87F}" srcOrd="6" destOrd="0" presId="urn:microsoft.com/office/officeart/2005/8/layout/default"/>
    <dgm:cxn modelId="{8EC028D1-D621-471E-8120-665E1826B9AE}" type="presParOf" srcId="{F255F1DB-63B5-4E81-A5FD-50C65BFC146D}" destId="{9B411CFA-8DAB-4944-92D1-5541B9D27225}" srcOrd="7" destOrd="0" presId="urn:microsoft.com/office/officeart/2005/8/layout/default"/>
    <dgm:cxn modelId="{46FAE2A3-D8FD-4BF6-8D04-8425F13A74FD}" type="presParOf" srcId="{F255F1DB-63B5-4E81-A5FD-50C65BFC146D}" destId="{BBE315CD-6C72-44BB-A9E8-74552B2CB599}" srcOrd="8" destOrd="0" presId="urn:microsoft.com/office/officeart/2005/8/layout/default"/>
    <dgm:cxn modelId="{DA30B5FC-349A-40BD-AD8F-1474CE3E99F1}" type="presParOf" srcId="{F255F1DB-63B5-4E81-A5FD-50C65BFC146D}" destId="{F87A62EE-5B71-4626-A17D-8632B278596E}" srcOrd="9" destOrd="0" presId="urn:microsoft.com/office/officeart/2005/8/layout/default"/>
    <dgm:cxn modelId="{19E22FC4-1083-43AE-A672-653C006D5132}" type="presParOf" srcId="{F255F1DB-63B5-4E81-A5FD-50C65BFC146D}" destId="{26EBA490-B3C7-41E3-910A-421265F99C11}" srcOrd="10" destOrd="0" presId="urn:microsoft.com/office/officeart/2005/8/layout/default"/>
    <dgm:cxn modelId="{3A2DB47D-818B-4663-AA70-01448210D4ED}" type="presParOf" srcId="{F255F1DB-63B5-4E81-A5FD-50C65BFC146D}" destId="{A088496C-2F9B-4D9C-9432-2E952796566D}" srcOrd="11" destOrd="0" presId="urn:microsoft.com/office/officeart/2005/8/layout/default"/>
    <dgm:cxn modelId="{96DE429F-3609-4983-9D81-1F6A399B6E16}" type="presParOf" srcId="{F255F1DB-63B5-4E81-A5FD-50C65BFC146D}" destId="{8A0BF5F4-5CB0-4E66-B19D-5F60DD2523CE}" srcOrd="12" destOrd="0" presId="urn:microsoft.com/office/officeart/2005/8/layout/default"/>
    <dgm:cxn modelId="{D89E9D49-A84E-40E0-B132-455F8580F4DF}" type="presParOf" srcId="{F255F1DB-63B5-4E81-A5FD-50C65BFC146D}" destId="{42739A1C-264A-450F-B9D3-DEB427EDCFD6}" srcOrd="13" destOrd="0" presId="urn:microsoft.com/office/officeart/2005/8/layout/default"/>
    <dgm:cxn modelId="{201D267F-9F26-4B8E-AC5F-093B32B34322}" type="presParOf" srcId="{F255F1DB-63B5-4E81-A5FD-50C65BFC146D}" destId="{A56B363D-48AC-4275-87D6-8FEC9CA69EB4}"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F9FE5A-0A68-4FB8-A746-E7F5945D2AC8}">
      <dsp:nvSpPr>
        <dsp:cNvPr id="0" name=""/>
        <dsp:cNvSpPr/>
      </dsp:nvSpPr>
      <dsp:spPr>
        <a:xfrm>
          <a:off x="3163374" y="0"/>
          <a:ext cx="2802694" cy="168161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baseline="0" dirty="0"/>
            <a:t>Lead Luminary –</a:t>
          </a:r>
        </a:p>
        <a:p>
          <a:pPr marL="0" lvl="0" indent="0" algn="ctr" defTabSz="1111250">
            <a:lnSpc>
              <a:spcPct val="90000"/>
            </a:lnSpc>
            <a:spcBef>
              <a:spcPct val="0"/>
            </a:spcBef>
            <a:spcAft>
              <a:spcPct val="35000"/>
            </a:spcAft>
            <a:buNone/>
          </a:pPr>
          <a:r>
            <a:rPr lang="en-US" sz="2500" b="0" i="0" kern="1200" baseline="0" dirty="0"/>
            <a:t>Fariborz Zarfeshan  </a:t>
          </a:r>
        </a:p>
      </dsp:txBody>
      <dsp:txXfrm>
        <a:off x="3163374" y="0"/>
        <a:ext cx="2802694" cy="1681616"/>
      </dsp:txXfrm>
    </dsp:sp>
    <dsp:sp modelId="{8E1E2457-DD2A-475D-A7A9-A62900871085}">
      <dsp:nvSpPr>
        <dsp:cNvPr id="0" name=""/>
        <dsp:cNvSpPr/>
      </dsp:nvSpPr>
      <dsp:spPr>
        <a:xfrm>
          <a:off x="9255955" y="0"/>
          <a:ext cx="2802694" cy="168161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baseline="0" dirty="0"/>
            <a:t>Lead Account Manager (Secretary) – Amber Barkley </a:t>
          </a:r>
        </a:p>
      </dsp:txBody>
      <dsp:txXfrm>
        <a:off x="9255955" y="0"/>
        <a:ext cx="2802694" cy="1681616"/>
      </dsp:txXfrm>
    </dsp:sp>
    <dsp:sp modelId="{09EB41F0-6E2F-43E2-B40E-A9170D762095}">
      <dsp:nvSpPr>
        <dsp:cNvPr id="0" name=""/>
        <dsp:cNvSpPr/>
      </dsp:nvSpPr>
      <dsp:spPr>
        <a:xfrm>
          <a:off x="6248831" y="0"/>
          <a:ext cx="2802694" cy="168161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baseline="0" dirty="0"/>
            <a:t>Managing Network Facilitator (Treasurer) – Dixie Leikach  </a:t>
          </a:r>
        </a:p>
      </dsp:txBody>
      <dsp:txXfrm>
        <a:off x="6248831" y="0"/>
        <a:ext cx="2802694" cy="1681616"/>
      </dsp:txXfrm>
    </dsp:sp>
    <dsp:sp modelId="{B561BF88-B567-4C84-8C30-EA8D3542D87F}">
      <dsp:nvSpPr>
        <dsp:cNvPr id="0" name=""/>
        <dsp:cNvSpPr/>
      </dsp:nvSpPr>
      <dsp:spPr>
        <a:xfrm>
          <a:off x="46414" y="0"/>
          <a:ext cx="2802694" cy="168161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baseline="0" dirty="0"/>
            <a:t>Chair of Board –  </a:t>
          </a:r>
        </a:p>
      </dsp:txBody>
      <dsp:txXfrm>
        <a:off x="46414" y="0"/>
        <a:ext cx="2802694" cy="1681616"/>
      </dsp:txXfrm>
    </dsp:sp>
    <dsp:sp modelId="{BBE315CD-6C72-44BB-A9E8-74552B2CB599}">
      <dsp:nvSpPr>
        <dsp:cNvPr id="0" name=""/>
        <dsp:cNvSpPr/>
      </dsp:nvSpPr>
      <dsp:spPr>
        <a:xfrm>
          <a:off x="3532" y="1982721"/>
          <a:ext cx="2802694" cy="168161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baseline="0" dirty="0"/>
            <a:t>Luminary –</a:t>
          </a:r>
        </a:p>
        <a:p>
          <a:pPr marL="0" lvl="0" indent="0" algn="ctr" defTabSz="1111250">
            <a:lnSpc>
              <a:spcPct val="90000"/>
            </a:lnSpc>
            <a:spcBef>
              <a:spcPct val="0"/>
            </a:spcBef>
            <a:spcAft>
              <a:spcPct val="35000"/>
            </a:spcAft>
            <a:buNone/>
          </a:pPr>
          <a:r>
            <a:rPr lang="en-US" sz="2500" b="0" i="0" kern="1200" baseline="0" dirty="0"/>
            <a:t>Christine Lee  </a:t>
          </a:r>
        </a:p>
      </dsp:txBody>
      <dsp:txXfrm>
        <a:off x="3532" y="1982721"/>
        <a:ext cx="2802694" cy="1681616"/>
      </dsp:txXfrm>
    </dsp:sp>
    <dsp:sp modelId="{26EBA490-B3C7-41E3-910A-421265F99C11}">
      <dsp:nvSpPr>
        <dsp:cNvPr id="0" name=""/>
        <dsp:cNvSpPr/>
      </dsp:nvSpPr>
      <dsp:spPr>
        <a:xfrm>
          <a:off x="9255955" y="1947180"/>
          <a:ext cx="2802694" cy="168161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baseline="0" dirty="0"/>
            <a:t>At Large – Adel Periera  </a:t>
          </a:r>
        </a:p>
      </dsp:txBody>
      <dsp:txXfrm>
        <a:off x="9255955" y="1947180"/>
        <a:ext cx="2802694" cy="1681616"/>
      </dsp:txXfrm>
    </dsp:sp>
    <dsp:sp modelId="{8A0BF5F4-5CB0-4E66-B19D-5F60DD2523CE}">
      <dsp:nvSpPr>
        <dsp:cNvPr id="0" name=""/>
        <dsp:cNvSpPr/>
      </dsp:nvSpPr>
      <dsp:spPr>
        <a:xfrm>
          <a:off x="3200313" y="1972942"/>
          <a:ext cx="2802694" cy="168161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baseline="0" dirty="0"/>
            <a:t>Luminary – </a:t>
          </a:r>
          <a:r>
            <a:rPr lang="en-US" sz="2500" b="0" i="0" kern="1200" baseline="0"/>
            <a:t>Zahraa Mohammed  </a:t>
          </a:r>
          <a:endParaRPr lang="en-US" sz="2500" b="0" i="0" kern="1200" baseline="0" dirty="0"/>
        </a:p>
      </dsp:txBody>
      <dsp:txXfrm>
        <a:off x="3200313" y="1972942"/>
        <a:ext cx="2802694" cy="1681616"/>
      </dsp:txXfrm>
    </dsp:sp>
    <dsp:sp modelId="{A56B363D-48AC-4275-87D6-8FEC9CA69EB4}">
      <dsp:nvSpPr>
        <dsp:cNvPr id="0" name=""/>
        <dsp:cNvSpPr/>
      </dsp:nvSpPr>
      <dsp:spPr>
        <a:xfrm>
          <a:off x="6248972" y="1947180"/>
          <a:ext cx="2802694" cy="1681616"/>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baseline="0" dirty="0"/>
            <a:t>Luminary – Carla Daniel  (Account Manager)</a:t>
          </a:r>
        </a:p>
      </dsp:txBody>
      <dsp:txXfrm>
        <a:off x="6248972" y="1947180"/>
        <a:ext cx="2802694" cy="168161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E56821-1A7F-4EAF-A0A6-E7467CEAA478}" type="datetimeFigureOut">
              <a:rPr lang="en-US" smtClean="0"/>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BF1C0E-A87B-404D-AF6C-83179E8A8A54}" type="slidenum">
              <a:rPr lang="en-US" smtClean="0"/>
              <a:t>‹#›</a:t>
            </a:fld>
            <a:endParaRPr lang="en-US"/>
          </a:p>
        </p:txBody>
      </p:sp>
    </p:spTree>
    <p:extLst>
      <p:ext uri="{BB962C8B-B14F-4D97-AF65-F5344CB8AC3E}">
        <p14:creationId xmlns:p14="http://schemas.microsoft.com/office/powerpoint/2010/main" val="12800607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Lst>
          </p:cNvPr>
          <p:cNvSpPr/>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EC2572-8518-46FF-8F60-FE2963DF4A6E}"/>
              </a:ext>
            </a:extLst>
          </p:cNvPr>
          <p:cNvSpPr>
            <a:spLocks noGrp="1"/>
          </p:cNvSpPr>
          <p:nvPr>
            <p:ph type="ctrTitle"/>
          </p:nvPr>
        </p:nvSpPr>
        <p:spPr>
          <a:xfrm>
            <a:off x="960120" y="640080"/>
            <a:ext cx="10268712" cy="3227832"/>
          </a:xfrm>
        </p:spPr>
        <p:txBody>
          <a:bodyPr anchor="b">
            <a:normAutofit/>
          </a:bodyPr>
          <a:lstStyle>
            <a:lvl1pPr algn="ctr">
              <a:defRPr sz="8800" baseline="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A7A0C76A-7715-48A4-8CF5-14BBF61962A1}"/>
              </a:ext>
            </a:extLst>
          </p:cNvPr>
          <p:cNvSpPr>
            <a:spLocks noGrp="1"/>
          </p:cNvSpPr>
          <p:nvPr>
            <p:ph type="subTitle" idx="1"/>
          </p:nvPr>
        </p:nvSpPr>
        <p:spPr>
          <a:xfrm>
            <a:off x="960120" y="4526280"/>
            <a:ext cx="10268712" cy="1508760"/>
          </a:xfrm>
        </p:spPr>
        <p:txBody>
          <a:bodyPr>
            <a:normAutofit/>
          </a:bodyPr>
          <a:lstStyle>
            <a:lvl1pPr marL="0" indent="0" algn="ctr">
              <a:buNone/>
              <a:defRPr sz="360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Date Placeholder 10">
            <a:extLst>
              <a:ext uri="{FF2B5EF4-FFF2-40B4-BE49-F238E27FC236}">
                <a16:creationId xmlns:a16="http://schemas.microsoft.com/office/drawing/2014/main" id="{52D4EF84-F7DF-49C5-9285-301284ADB99A}"/>
              </a:ext>
            </a:extLst>
          </p:cNvPr>
          <p:cNvSpPr>
            <a:spLocks noGrp="1"/>
          </p:cNvSpPr>
          <p:nvPr>
            <p:ph type="dt" sz="half" idx="10"/>
          </p:nvPr>
        </p:nvSpPr>
        <p:spPr/>
        <p:txBody>
          <a:bodyPr/>
          <a:lstStyle>
            <a:lvl1pPr>
              <a:defRPr>
                <a:solidFill>
                  <a:schemeClr val="bg1"/>
                </a:solidFill>
              </a:defRPr>
            </a:lvl1pPr>
          </a:lstStyle>
          <a:p>
            <a:pPr algn="r"/>
            <a:fld id="{A37D6D71-8B28-4ED6-B932-04B197003D23}" type="datetimeFigureOut">
              <a:rPr lang="en-US" smtClean="0"/>
              <a:pPr algn="r"/>
              <a:t>8/17/2026</a:t>
            </a:fld>
            <a:endParaRPr lang="en-US" dirty="0"/>
          </a:p>
        </p:txBody>
      </p:sp>
      <p:sp>
        <p:nvSpPr>
          <p:cNvPr id="12" name="Footer Placeholder 11">
            <a:extLst>
              <a:ext uri="{FF2B5EF4-FFF2-40B4-BE49-F238E27FC236}">
                <a16:creationId xmlns:a16="http://schemas.microsoft.com/office/drawing/2014/main" id="{81266E04-79AF-49EF-86BC-DB29D304BBEC}"/>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13" name="Slide Number Placeholder 12">
            <a:extLst>
              <a:ext uri="{FF2B5EF4-FFF2-40B4-BE49-F238E27FC236}">
                <a16:creationId xmlns:a16="http://schemas.microsoft.com/office/drawing/2014/main" id="{90DF5B53-9A9A-46CE-A910-25ADA58753A8}"/>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157714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80910-921F-4143-AB01-0F0AFC2908C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E0182FC-5A0B-4C24-A6ED-990ED5BA90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B6172F4-3DB0-4AE3-8926-081B78034C68}"/>
              </a:ext>
            </a:extLst>
          </p:cNvPr>
          <p:cNvSpPr>
            <a:spLocks noGrp="1"/>
          </p:cNvSpPr>
          <p:nvPr>
            <p:ph type="dt" sz="half" idx="10"/>
          </p:nvPr>
        </p:nvSpPr>
        <p:spPr/>
        <p:txBody>
          <a:bodyPr/>
          <a:lstStyle/>
          <a:p>
            <a:pPr algn="r"/>
            <a:fld id="{A37D6D71-8B28-4ED6-B932-04B197003D23}" type="datetimeFigureOut">
              <a:rPr lang="en-US" smtClean="0"/>
              <a:pPr algn="r"/>
              <a:t>8/17/2026</a:t>
            </a:fld>
            <a:endParaRPr lang="en-US" dirty="0"/>
          </a:p>
        </p:txBody>
      </p:sp>
      <p:sp>
        <p:nvSpPr>
          <p:cNvPr id="8" name="Footer Placeholder 7">
            <a:extLst>
              <a:ext uri="{FF2B5EF4-FFF2-40B4-BE49-F238E27FC236}">
                <a16:creationId xmlns:a16="http://schemas.microsoft.com/office/drawing/2014/main" id="{825F1358-C731-465B-BCB1-2CCBFD6ECF7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C8D59536-57D3-4C8A-A207-568465A32E4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4288999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81E0804-8E9E-4C6E-B18D-44FE715B239E}"/>
              </a:ext>
            </a:extLst>
          </p:cNvPr>
          <p:cNvSpPr/>
          <p:nvPr/>
        </p:nvSpPr>
        <p:spPr>
          <a:xfrm>
            <a:off x="0" y="0"/>
            <a:ext cx="12192000" cy="42249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C278AA1-17A5-44BF-8791-EACDA31F5D86}"/>
              </a:ext>
            </a:extLst>
          </p:cNvPr>
          <p:cNvSpPr>
            <a:spLocks noGrp="1"/>
          </p:cNvSpPr>
          <p:nvPr>
            <p:ph type="title"/>
          </p:nvPr>
        </p:nvSpPr>
        <p:spPr>
          <a:xfrm>
            <a:off x="960120" y="768096"/>
            <a:ext cx="10268712" cy="3136392"/>
          </a:xfrm>
        </p:spPr>
        <p:txBody>
          <a:bodyPr anchor="b">
            <a:normAutofit/>
          </a:bodyPr>
          <a:lstStyle>
            <a:lvl1pPr>
              <a:defRPr sz="7200" baseline="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01203A5-DA79-4778-AB85-150365748494}"/>
              </a:ext>
            </a:extLst>
          </p:cNvPr>
          <p:cNvSpPr>
            <a:spLocks noGrp="1"/>
          </p:cNvSpPr>
          <p:nvPr>
            <p:ph type="body" idx="1"/>
          </p:nvPr>
        </p:nvSpPr>
        <p:spPr>
          <a:xfrm>
            <a:off x="960120" y="4544568"/>
            <a:ext cx="10268712" cy="1545336"/>
          </a:xfrm>
        </p:spPr>
        <p:txBody>
          <a:bodyPr>
            <a:normAutofit/>
          </a:bodyPr>
          <a:lstStyle>
            <a:lvl1pPr marL="0" indent="0">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9" name="Date Placeholder 8">
            <a:extLst>
              <a:ext uri="{FF2B5EF4-FFF2-40B4-BE49-F238E27FC236}">
                <a16:creationId xmlns:a16="http://schemas.microsoft.com/office/drawing/2014/main" id="{CE3B1B5E-0912-44AE-BAED-70B980E53915}"/>
              </a:ext>
            </a:extLst>
          </p:cNvPr>
          <p:cNvSpPr>
            <a:spLocks noGrp="1"/>
          </p:cNvSpPr>
          <p:nvPr>
            <p:ph type="dt" sz="half" idx="10"/>
          </p:nvPr>
        </p:nvSpPr>
        <p:spPr/>
        <p:txBody>
          <a:bodyPr/>
          <a:lstStyle/>
          <a:p>
            <a:pPr algn="r"/>
            <a:fld id="{A37D6D71-8B28-4ED6-B932-04B197003D23}" type="datetimeFigureOut">
              <a:rPr lang="en-US" smtClean="0"/>
              <a:pPr algn="r"/>
              <a:t>8/17/2026</a:t>
            </a:fld>
            <a:endParaRPr lang="en-US" dirty="0"/>
          </a:p>
        </p:txBody>
      </p:sp>
      <p:sp>
        <p:nvSpPr>
          <p:cNvPr id="10" name="Footer Placeholder 9">
            <a:extLst>
              <a:ext uri="{FF2B5EF4-FFF2-40B4-BE49-F238E27FC236}">
                <a16:creationId xmlns:a16="http://schemas.microsoft.com/office/drawing/2014/main" id="{346C82F1-A7B2-4F03-A26B-59D79BF5BFD5}"/>
              </a:ext>
            </a:extLst>
          </p:cNvPr>
          <p:cNvSpPr>
            <a:spLocks noGrp="1"/>
          </p:cNvSpPr>
          <p:nvPr>
            <p:ph type="ftr" sz="quarter" idx="11"/>
          </p:nvPr>
        </p:nvSpPr>
        <p:spPr/>
        <p:txBody>
          <a:bodyPr/>
          <a:lstStyle/>
          <a:p>
            <a:endParaRPr lang="en-US" dirty="0">
              <a:solidFill>
                <a:schemeClr val="tx1"/>
              </a:solidFill>
            </a:endParaRPr>
          </a:p>
        </p:txBody>
      </p:sp>
      <p:sp>
        <p:nvSpPr>
          <p:cNvPr id="11" name="Slide Number Placeholder 10">
            <a:extLst>
              <a:ext uri="{FF2B5EF4-FFF2-40B4-BE49-F238E27FC236}">
                <a16:creationId xmlns:a16="http://schemas.microsoft.com/office/drawing/2014/main" id="{B1DC1ABC-47A9-477B-A29D-F6690EE6B532}"/>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38070520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5F398-F05F-4793-9FA5-5B817EB95A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617F1CD-2CD4-4BBB-AB36-73A20B1A8D69}"/>
              </a:ext>
            </a:extLst>
          </p:cNvPr>
          <p:cNvSpPr>
            <a:spLocks noGrp="1"/>
          </p:cNvSpPr>
          <p:nvPr>
            <p:ph sz="half" idx="1"/>
          </p:nvPr>
        </p:nvSpPr>
        <p:spPr>
          <a:xfrm>
            <a:off x="960120" y="2587752"/>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67BBE02-B884-4CCC-9CBD-13B792BBA2BE}"/>
              </a:ext>
            </a:extLst>
          </p:cNvPr>
          <p:cNvSpPr>
            <a:spLocks noGrp="1"/>
          </p:cNvSpPr>
          <p:nvPr>
            <p:ph sz="half" idx="2"/>
          </p:nvPr>
        </p:nvSpPr>
        <p:spPr>
          <a:xfrm>
            <a:off x="6412992" y="2583371"/>
            <a:ext cx="4815840" cy="3593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a:extLst>
              <a:ext uri="{FF2B5EF4-FFF2-40B4-BE49-F238E27FC236}">
                <a16:creationId xmlns:a16="http://schemas.microsoft.com/office/drawing/2014/main" id="{B7FBE509-AA68-4D63-A589-AD5DE7FFFECA}"/>
              </a:ext>
            </a:extLst>
          </p:cNvPr>
          <p:cNvSpPr>
            <a:spLocks noGrp="1"/>
          </p:cNvSpPr>
          <p:nvPr>
            <p:ph type="dt" sz="half" idx="10"/>
          </p:nvPr>
        </p:nvSpPr>
        <p:spPr/>
        <p:txBody>
          <a:bodyPr/>
          <a:lstStyle/>
          <a:p>
            <a:pPr algn="r"/>
            <a:fld id="{A37D6D71-8B28-4ED6-B932-04B197003D23}" type="datetimeFigureOut">
              <a:rPr lang="en-US" smtClean="0"/>
              <a:pPr algn="r"/>
              <a:t>8/17/2026</a:t>
            </a:fld>
            <a:endParaRPr lang="en-US" dirty="0"/>
          </a:p>
        </p:txBody>
      </p:sp>
      <p:sp>
        <p:nvSpPr>
          <p:cNvPr id="13" name="Footer Placeholder 12">
            <a:extLst>
              <a:ext uri="{FF2B5EF4-FFF2-40B4-BE49-F238E27FC236}">
                <a16:creationId xmlns:a16="http://schemas.microsoft.com/office/drawing/2014/main" id="{9C1A4D52-57E4-4F45-BC2C-9FD73E9CEC59}"/>
              </a:ext>
            </a:extLst>
          </p:cNvPr>
          <p:cNvSpPr>
            <a:spLocks noGrp="1"/>
          </p:cNvSpPr>
          <p:nvPr>
            <p:ph type="ftr" sz="quarter" idx="11"/>
          </p:nvPr>
        </p:nvSpPr>
        <p:spPr/>
        <p:txBody>
          <a:bodyPr/>
          <a:lstStyle/>
          <a:p>
            <a:endParaRPr lang="en-US" dirty="0">
              <a:solidFill>
                <a:schemeClr val="tx1"/>
              </a:solidFill>
            </a:endParaRPr>
          </a:p>
        </p:txBody>
      </p:sp>
      <p:sp>
        <p:nvSpPr>
          <p:cNvPr id="14" name="Slide Number Placeholder 13">
            <a:extLst>
              <a:ext uri="{FF2B5EF4-FFF2-40B4-BE49-F238E27FC236}">
                <a16:creationId xmlns:a16="http://schemas.microsoft.com/office/drawing/2014/main" id="{E76AD5E1-358D-4236-85AE-74713259EF08}"/>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567730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287D32C-166A-4FBE-B24D-C25769095429}"/>
              </a:ext>
            </a:extLst>
          </p:cNvPr>
          <p:cNvSpPr>
            <a:spLocks noGrp="1"/>
          </p:cNvSpPr>
          <p:nvPr>
            <p:ph type="body" idx="1"/>
          </p:nvPr>
        </p:nvSpPr>
        <p:spPr>
          <a:xfrm>
            <a:off x="960121"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9EC567-F249-462A-B71A-9C40D50E26AA}"/>
              </a:ext>
            </a:extLst>
          </p:cNvPr>
          <p:cNvSpPr>
            <a:spLocks noGrp="1"/>
          </p:cNvSpPr>
          <p:nvPr>
            <p:ph sz="half" idx="2"/>
          </p:nvPr>
        </p:nvSpPr>
        <p:spPr>
          <a:xfrm>
            <a:off x="960120"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BB7D2C6-69D1-4DE4-BF68-5FB0623DB9E3}"/>
              </a:ext>
            </a:extLst>
          </p:cNvPr>
          <p:cNvSpPr>
            <a:spLocks noGrp="1"/>
          </p:cNvSpPr>
          <p:nvPr>
            <p:ph type="body" sz="quarter" idx="3"/>
          </p:nvPr>
        </p:nvSpPr>
        <p:spPr>
          <a:xfrm>
            <a:off x="6409944" y="2587752"/>
            <a:ext cx="4818888" cy="892048"/>
          </a:xfrm>
        </p:spPr>
        <p:txBody>
          <a:bodyPr anchor="ctr"/>
          <a:lstStyle>
            <a:lvl1pPr marL="0" indent="0">
              <a:buNone/>
              <a:defRPr sz="26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3367CC7-ED09-4F8D-A39A-C5969D33B9F8}"/>
              </a:ext>
            </a:extLst>
          </p:cNvPr>
          <p:cNvSpPr>
            <a:spLocks noGrp="1"/>
          </p:cNvSpPr>
          <p:nvPr>
            <p:ph sz="quarter" idx="4"/>
          </p:nvPr>
        </p:nvSpPr>
        <p:spPr>
          <a:xfrm>
            <a:off x="6409944" y="3594538"/>
            <a:ext cx="4818888" cy="258680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9">
            <a:extLst>
              <a:ext uri="{FF2B5EF4-FFF2-40B4-BE49-F238E27FC236}">
                <a16:creationId xmlns:a16="http://schemas.microsoft.com/office/drawing/2014/main" id="{5F92A44F-DE98-4FB5-B474-5DCCDD267A79}"/>
              </a:ext>
            </a:extLst>
          </p:cNvPr>
          <p:cNvSpPr>
            <a:spLocks noGrp="1"/>
          </p:cNvSpPr>
          <p:nvPr>
            <p:ph type="dt" sz="half" idx="10"/>
          </p:nvPr>
        </p:nvSpPr>
        <p:spPr/>
        <p:txBody>
          <a:bodyPr/>
          <a:lstStyle/>
          <a:p>
            <a:pPr algn="r"/>
            <a:fld id="{A37D6D71-8B28-4ED6-B932-04B197003D23}" type="datetimeFigureOut">
              <a:rPr lang="en-US" smtClean="0"/>
              <a:pPr algn="r"/>
              <a:t>8/17/2026</a:t>
            </a:fld>
            <a:endParaRPr lang="en-US" dirty="0"/>
          </a:p>
        </p:txBody>
      </p:sp>
      <p:sp>
        <p:nvSpPr>
          <p:cNvPr id="11" name="Footer Placeholder 10">
            <a:extLst>
              <a:ext uri="{FF2B5EF4-FFF2-40B4-BE49-F238E27FC236}">
                <a16:creationId xmlns:a16="http://schemas.microsoft.com/office/drawing/2014/main" id="{3ACC79DA-A9E4-4E93-93F1-81907A901BBB}"/>
              </a:ext>
            </a:extLst>
          </p:cNvPr>
          <p:cNvSpPr>
            <a:spLocks noGrp="1"/>
          </p:cNvSpPr>
          <p:nvPr>
            <p:ph type="ftr" sz="quarter" idx="11"/>
          </p:nvPr>
        </p:nvSpPr>
        <p:spPr/>
        <p:txBody>
          <a:bodyPr/>
          <a:lstStyle/>
          <a:p>
            <a:endParaRPr lang="en-US" dirty="0">
              <a:solidFill>
                <a:schemeClr val="tx1"/>
              </a:solidFill>
            </a:endParaRPr>
          </a:p>
        </p:txBody>
      </p:sp>
      <p:sp>
        <p:nvSpPr>
          <p:cNvPr id="12" name="Slide Number Placeholder 11">
            <a:extLst>
              <a:ext uri="{FF2B5EF4-FFF2-40B4-BE49-F238E27FC236}">
                <a16:creationId xmlns:a16="http://schemas.microsoft.com/office/drawing/2014/main" id="{404DFE57-AA80-4ED8-AD77-35CC56F3FBC6}"/>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3" name="Title 12">
            <a:extLst>
              <a:ext uri="{FF2B5EF4-FFF2-40B4-BE49-F238E27FC236}">
                <a16:creationId xmlns:a16="http://schemas.microsoft.com/office/drawing/2014/main" id="{FB62259C-ADDF-4293-AD3B-AB2E04A7483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50389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C7BA0-DC57-452F-85B7-C979AA690920}"/>
              </a:ext>
            </a:extLst>
          </p:cNvPr>
          <p:cNvSpPr>
            <a:spLocks noGrp="1"/>
          </p:cNvSpPr>
          <p:nvPr>
            <p:ph type="title"/>
          </p:nvPr>
        </p:nvSpPr>
        <p:spPr/>
        <p:txBody>
          <a:bodyPr/>
          <a:lstStyle/>
          <a:p>
            <a:r>
              <a:rPr lang="en-US"/>
              <a:t>Click to edit Master title style</a:t>
            </a:r>
          </a:p>
        </p:txBody>
      </p:sp>
      <p:sp>
        <p:nvSpPr>
          <p:cNvPr id="6" name="Date Placeholder 5">
            <a:extLst>
              <a:ext uri="{FF2B5EF4-FFF2-40B4-BE49-F238E27FC236}">
                <a16:creationId xmlns:a16="http://schemas.microsoft.com/office/drawing/2014/main" id="{F1C53797-8D72-4774-AC93-EB9FDD650CCD}"/>
              </a:ext>
            </a:extLst>
          </p:cNvPr>
          <p:cNvSpPr>
            <a:spLocks noGrp="1"/>
          </p:cNvSpPr>
          <p:nvPr>
            <p:ph type="dt" sz="half" idx="10"/>
          </p:nvPr>
        </p:nvSpPr>
        <p:spPr/>
        <p:txBody>
          <a:bodyPr/>
          <a:lstStyle/>
          <a:p>
            <a:pPr algn="r"/>
            <a:fld id="{A37D6D71-8B28-4ED6-B932-04B197003D23}" type="datetimeFigureOut">
              <a:rPr lang="en-US" smtClean="0"/>
              <a:pPr algn="r"/>
              <a:t>8/17/2026</a:t>
            </a:fld>
            <a:endParaRPr lang="en-US" dirty="0"/>
          </a:p>
        </p:txBody>
      </p:sp>
      <p:sp>
        <p:nvSpPr>
          <p:cNvPr id="7" name="Footer Placeholder 6">
            <a:extLst>
              <a:ext uri="{FF2B5EF4-FFF2-40B4-BE49-F238E27FC236}">
                <a16:creationId xmlns:a16="http://schemas.microsoft.com/office/drawing/2014/main" id="{9E945AB7-1A32-4516-ABF9-B40958AE2E73}"/>
              </a:ext>
            </a:extLst>
          </p:cNvPr>
          <p:cNvSpPr>
            <a:spLocks noGrp="1"/>
          </p:cNvSpPr>
          <p:nvPr>
            <p:ph type="ftr" sz="quarter" idx="11"/>
          </p:nvPr>
        </p:nvSpPr>
        <p:spPr/>
        <p:txBody>
          <a:bodyPr/>
          <a:lstStyle/>
          <a:p>
            <a:endParaRPr lang="en-US" dirty="0">
              <a:solidFill>
                <a:schemeClr val="tx1"/>
              </a:solidFill>
            </a:endParaRPr>
          </a:p>
        </p:txBody>
      </p:sp>
      <p:sp>
        <p:nvSpPr>
          <p:cNvPr id="8" name="Slide Number Placeholder 7">
            <a:extLst>
              <a:ext uri="{FF2B5EF4-FFF2-40B4-BE49-F238E27FC236}">
                <a16:creationId xmlns:a16="http://schemas.microsoft.com/office/drawing/2014/main" id="{B22923C3-1D67-4089-A6B1-9A10315E807F}"/>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5746624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FC0A8DC1-14F6-453B-A724-D6493F063F83}"/>
              </a:ext>
            </a:extLst>
          </p:cNvPr>
          <p:cNvSpPr>
            <a:spLocks noGrp="1"/>
          </p:cNvSpPr>
          <p:nvPr>
            <p:ph type="dt" sz="half" idx="10"/>
          </p:nvPr>
        </p:nvSpPr>
        <p:spPr/>
        <p:txBody>
          <a:bodyPr/>
          <a:lstStyle/>
          <a:p>
            <a:pPr algn="r"/>
            <a:fld id="{A37D6D71-8B28-4ED6-B932-04B197003D23}" type="datetimeFigureOut">
              <a:rPr lang="en-US" smtClean="0"/>
              <a:pPr algn="r"/>
              <a:t>8/17/2026</a:t>
            </a:fld>
            <a:endParaRPr lang="en-US" dirty="0"/>
          </a:p>
        </p:txBody>
      </p:sp>
      <p:sp>
        <p:nvSpPr>
          <p:cNvPr id="6" name="Footer Placeholder 5">
            <a:extLst>
              <a:ext uri="{FF2B5EF4-FFF2-40B4-BE49-F238E27FC236}">
                <a16:creationId xmlns:a16="http://schemas.microsoft.com/office/drawing/2014/main" id="{66E63FF0-1A91-4698-B12A-112D05373593}"/>
              </a:ext>
            </a:extLst>
          </p:cNvPr>
          <p:cNvSpPr>
            <a:spLocks noGrp="1"/>
          </p:cNvSpPr>
          <p:nvPr>
            <p:ph type="ftr" sz="quarter" idx="11"/>
          </p:nvPr>
        </p:nvSpPr>
        <p:spPr/>
        <p:txBody>
          <a:bodyPr/>
          <a:lstStyle/>
          <a:p>
            <a:endParaRPr lang="en-US" dirty="0">
              <a:solidFill>
                <a:schemeClr val="tx1"/>
              </a:solidFill>
            </a:endParaRPr>
          </a:p>
        </p:txBody>
      </p:sp>
      <p:sp>
        <p:nvSpPr>
          <p:cNvPr id="7" name="Slide Number Placeholder 6">
            <a:extLst>
              <a:ext uri="{FF2B5EF4-FFF2-40B4-BE49-F238E27FC236}">
                <a16:creationId xmlns:a16="http://schemas.microsoft.com/office/drawing/2014/main" id="{1E066D53-44B3-4F04-93FD-9756A60139F9}"/>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092245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83A0FE-F7E3-433E-9A29-D778690D223A}"/>
              </a:ext>
            </a:extLst>
          </p:cNvPr>
          <p:cNvSpPr>
            <a:spLocks noGrp="1"/>
          </p:cNvSpPr>
          <p:nvPr>
            <p:ph idx="1"/>
          </p:nvPr>
        </p:nvSpPr>
        <p:spPr>
          <a:xfrm>
            <a:off x="5183188" y="2591850"/>
            <a:ext cx="6045644" cy="359359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1794B15D-55F5-4208-AF40-41CAFEB56F4C}"/>
              </a:ext>
            </a:extLst>
          </p:cNvPr>
          <p:cNvSpPr>
            <a:spLocks noGrp="1"/>
          </p:cNvSpPr>
          <p:nvPr>
            <p:ph type="body" sz="half" idx="2"/>
          </p:nvPr>
        </p:nvSpPr>
        <p:spPr>
          <a:xfrm>
            <a:off x="960120" y="2591850"/>
            <a:ext cx="3811905" cy="3277137"/>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E8A46CE7-2F0F-4C85-B633-B9FCB8347AE7}"/>
              </a:ext>
            </a:extLst>
          </p:cNvPr>
          <p:cNvSpPr>
            <a:spLocks noGrp="1"/>
          </p:cNvSpPr>
          <p:nvPr>
            <p:ph type="dt" sz="half" idx="10"/>
          </p:nvPr>
        </p:nvSpPr>
        <p:spPr/>
        <p:txBody>
          <a:bodyPr/>
          <a:lstStyle/>
          <a:p>
            <a:pPr algn="r"/>
            <a:fld id="{A37D6D71-8B28-4ED6-B932-04B197003D23}" type="datetimeFigureOut">
              <a:rPr lang="en-US" smtClean="0"/>
              <a:pPr algn="r"/>
              <a:t>8/17/2026</a:t>
            </a:fld>
            <a:endParaRPr lang="en-US" dirty="0"/>
          </a:p>
        </p:txBody>
      </p:sp>
      <p:sp>
        <p:nvSpPr>
          <p:cNvPr id="9" name="Footer Placeholder 8">
            <a:extLst>
              <a:ext uri="{FF2B5EF4-FFF2-40B4-BE49-F238E27FC236}">
                <a16:creationId xmlns:a16="http://schemas.microsoft.com/office/drawing/2014/main" id="{D0900919-3A73-4918-9D97-8DBE7ABB7A19}"/>
              </a:ext>
            </a:extLst>
          </p:cNvPr>
          <p:cNvSpPr>
            <a:spLocks noGrp="1"/>
          </p:cNvSpPr>
          <p:nvPr>
            <p:ph type="ftr" sz="quarter" idx="11"/>
          </p:nvPr>
        </p:nvSpPr>
        <p:spPr/>
        <p:txBody>
          <a:bodyPr/>
          <a:lstStyle/>
          <a:p>
            <a:endParaRPr lang="en-US" dirty="0">
              <a:solidFill>
                <a:schemeClr val="tx1"/>
              </a:solidFill>
            </a:endParaRPr>
          </a:p>
        </p:txBody>
      </p:sp>
      <p:sp>
        <p:nvSpPr>
          <p:cNvPr id="10" name="Slide Number Placeholder 9">
            <a:extLst>
              <a:ext uri="{FF2B5EF4-FFF2-40B4-BE49-F238E27FC236}">
                <a16:creationId xmlns:a16="http://schemas.microsoft.com/office/drawing/2014/main" id="{08BC1001-E44E-4A9A-9E60-2E319A844F65}"/>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11" name="Title 10">
            <a:extLst>
              <a:ext uri="{FF2B5EF4-FFF2-40B4-BE49-F238E27FC236}">
                <a16:creationId xmlns:a16="http://schemas.microsoft.com/office/drawing/2014/main" id="{A125AC31-022C-40AA-B65C-C9AC48395A6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049418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A797A575-703F-410E-9A84-F9B578FEAE80}"/>
              </a:ext>
            </a:extLst>
          </p:cNvPr>
          <p:cNvSpPr>
            <a:spLocks noGrp="1"/>
          </p:cNvSpPr>
          <p:nvPr>
            <p:ph type="pic" idx="1"/>
          </p:nvPr>
        </p:nvSpPr>
        <p:spPr>
          <a:xfrm>
            <a:off x="0" y="2267712"/>
            <a:ext cx="6571469" cy="4590288"/>
          </a:xfrm>
          <a:solidFill>
            <a:schemeClr val="bg1">
              <a:lumMod val="85000"/>
            </a:schemeClr>
          </a:solidFill>
          <a:ln>
            <a:no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1518B509-934D-400A-A922-45B61AC6EDD8}"/>
              </a:ext>
            </a:extLst>
          </p:cNvPr>
          <p:cNvSpPr>
            <a:spLocks noGrp="1"/>
          </p:cNvSpPr>
          <p:nvPr>
            <p:ph type="body" sz="half" idx="2"/>
          </p:nvPr>
        </p:nvSpPr>
        <p:spPr>
          <a:xfrm>
            <a:off x="7235971" y="2587752"/>
            <a:ext cx="3992856" cy="3593592"/>
          </a:xfrm>
        </p:spPr>
        <p:txBody>
          <a:bodyPr anchor="ct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a:extLst>
              <a:ext uri="{FF2B5EF4-FFF2-40B4-BE49-F238E27FC236}">
                <a16:creationId xmlns:a16="http://schemas.microsoft.com/office/drawing/2014/main" id="{99813C51-6954-4F3A-A043-D1BCC8B50F83}"/>
              </a:ext>
            </a:extLst>
          </p:cNvPr>
          <p:cNvSpPr>
            <a:spLocks noGrp="1"/>
          </p:cNvSpPr>
          <p:nvPr>
            <p:ph type="dt" sz="half" idx="10"/>
          </p:nvPr>
        </p:nvSpPr>
        <p:spPr/>
        <p:txBody>
          <a:bodyPr/>
          <a:lstStyle/>
          <a:p>
            <a:pPr algn="r"/>
            <a:fld id="{A37D6D71-8B28-4ED6-B932-04B197003D23}" type="datetimeFigureOut">
              <a:rPr lang="en-US" smtClean="0"/>
              <a:pPr algn="r"/>
              <a:t>8/17/2026</a:t>
            </a:fld>
            <a:endParaRPr lang="en-US" dirty="0"/>
          </a:p>
        </p:txBody>
      </p:sp>
      <p:sp>
        <p:nvSpPr>
          <p:cNvPr id="9" name="Footer Placeholder 8">
            <a:extLst>
              <a:ext uri="{FF2B5EF4-FFF2-40B4-BE49-F238E27FC236}">
                <a16:creationId xmlns:a16="http://schemas.microsoft.com/office/drawing/2014/main" id="{C0AC32FB-49A3-40E4-9D24-177597043627}"/>
              </a:ext>
            </a:extLst>
          </p:cNvPr>
          <p:cNvSpPr>
            <a:spLocks noGrp="1"/>
          </p:cNvSpPr>
          <p:nvPr>
            <p:ph type="ftr" sz="quarter" idx="11"/>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dirty="0">
              <a:effectLst>
                <a:outerShdw blurRad="50800" dist="38100" dir="2700000" algn="tl" rotWithShape="0">
                  <a:prstClr val="black">
                    <a:alpha val="43000"/>
                  </a:prstClr>
                </a:outerShdw>
              </a:effectLst>
            </a:endParaRPr>
          </a:p>
        </p:txBody>
      </p:sp>
      <p:sp>
        <p:nvSpPr>
          <p:cNvPr id="10" name="Slide Number Placeholder 9">
            <a:extLst>
              <a:ext uri="{FF2B5EF4-FFF2-40B4-BE49-F238E27FC236}">
                <a16:creationId xmlns:a16="http://schemas.microsoft.com/office/drawing/2014/main" id="{EC93F5E6-DAE6-447B-8038-5F4C9A799F57}"/>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
        <p:nvSpPr>
          <p:cNvPr id="2" name="Title 1">
            <a:extLst>
              <a:ext uri="{FF2B5EF4-FFF2-40B4-BE49-F238E27FC236}">
                <a16:creationId xmlns:a16="http://schemas.microsoft.com/office/drawing/2014/main" id="{9BFF97FB-514D-4FE8-A9A4-E9A111A56ED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62092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327B9-64C6-4AFE-8E67-F60CD17A800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92656D-F600-4D76-8A0F-BDBE78759B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A13412-4939-4879-B91F-BB5B029B6CEB}"/>
              </a:ext>
            </a:extLst>
          </p:cNvPr>
          <p:cNvSpPr>
            <a:spLocks noGrp="1"/>
          </p:cNvSpPr>
          <p:nvPr>
            <p:ph type="dt" sz="half" idx="10"/>
          </p:nvPr>
        </p:nvSpPr>
        <p:spPr/>
        <p:txBody>
          <a:bodyPr/>
          <a:lstStyle/>
          <a:p>
            <a:pPr algn="r"/>
            <a:fld id="{A37D6D71-8B28-4ED6-B932-04B197003D23}" type="datetimeFigureOut">
              <a:rPr lang="en-US" smtClean="0"/>
              <a:pPr algn="r"/>
              <a:t>8/17/2026</a:t>
            </a:fld>
            <a:endParaRPr lang="en-US" dirty="0"/>
          </a:p>
        </p:txBody>
      </p:sp>
      <p:sp>
        <p:nvSpPr>
          <p:cNvPr id="8" name="Footer Placeholder 7">
            <a:extLst>
              <a:ext uri="{FF2B5EF4-FFF2-40B4-BE49-F238E27FC236}">
                <a16:creationId xmlns:a16="http://schemas.microsoft.com/office/drawing/2014/main" id="{95237DB9-DE7D-4687-82D7-612600F06C3E}"/>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6C819356-0444-4C23-82D3-E2FDE28D3DCB}"/>
              </a:ext>
            </a:extLst>
          </p:cNvPr>
          <p:cNvSpPr>
            <a:spLocks noGrp="1"/>
          </p:cNvSpPr>
          <p:nvPr>
            <p:ph type="sldNum" sz="quarter" idx="12"/>
          </p:nvPr>
        </p:nvSpPr>
        <p:spPr/>
        <p:txBody>
          <a:body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766188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EB51B7C-D548-4AB7-90A4-C196105E6D56}"/>
              </a:ext>
            </a:extLst>
          </p:cNvPr>
          <p:cNvSpPr/>
          <p:nvPr/>
        </p:nvSpPr>
        <p:spPr>
          <a:xfrm>
            <a:off x="7108274" y="0"/>
            <a:ext cx="5083725"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a:extLst>
              <a:ext uri="{FF2B5EF4-FFF2-40B4-BE49-F238E27FC236}">
                <a16:creationId xmlns:a16="http://schemas.microsoft.com/office/drawing/2014/main" id="{32DC521B-8B54-4843-9FF4-B2C30FA0043F}"/>
              </a:ext>
            </a:extLst>
          </p:cNvPr>
          <p:cNvSpPr>
            <a:spLocks noGrp="1"/>
          </p:cNvSpPr>
          <p:nvPr>
            <p:ph type="title" orient="vert"/>
          </p:nvPr>
        </p:nvSpPr>
        <p:spPr>
          <a:xfrm>
            <a:off x="7751740" y="643467"/>
            <a:ext cx="3477092" cy="5533495"/>
          </a:xfrm>
        </p:spPr>
        <p:txBody>
          <a:bodyPr vert="eaVert" tIns="91440" bIns="91440"/>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410E3F10-9E27-41E6-A965-4243E37BE3D5}"/>
              </a:ext>
            </a:extLst>
          </p:cNvPr>
          <p:cNvSpPr>
            <a:spLocks noGrp="1"/>
          </p:cNvSpPr>
          <p:nvPr>
            <p:ph type="body" orient="vert" idx="1"/>
          </p:nvPr>
        </p:nvSpPr>
        <p:spPr>
          <a:xfrm>
            <a:off x="960120" y="643467"/>
            <a:ext cx="5504687" cy="5533496"/>
          </a:xfrm>
        </p:spPr>
        <p:txBody>
          <a:bodyPr vert="eaVert" tIns="91440" bIns="9144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6341D62D-51A0-4AD7-8027-BF548FB6AAF3}"/>
              </a:ext>
            </a:extLst>
          </p:cNvPr>
          <p:cNvSpPr>
            <a:spLocks noGrp="1"/>
          </p:cNvSpPr>
          <p:nvPr>
            <p:ph type="dt" sz="half" idx="10"/>
          </p:nvPr>
        </p:nvSpPr>
        <p:spPr>
          <a:xfrm>
            <a:off x="7617898" y="6356350"/>
            <a:ext cx="2522798" cy="365125"/>
          </a:xfrm>
        </p:spPr>
        <p:txBody>
          <a:bodyPr/>
          <a:lstStyle>
            <a:lvl1pPr>
              <a:defRPr>
                <a:solidFill>
                  <a:schemeClr val="bg1"/>
                </a:solidFill>
              </a:defRPr>
            </a:lvl1pPr>
          </a:lstStyle>
          <a:p>
            <a:pPr algn="r"/>
            <a:fld id="{A37D6D71-8B28-4ED6-B932-04B197003D23}" type="datetimeFigureOut">
              <a:rPr lang="en-US" smtClean="0"/>
              <a:pPr algn="r"/>
              <a:t>8/17/2026</a:t>
            </a:fld>
            <a:endParaRPr lang="en-US" dirty="0"/>
          </a:p>
        </p:txBody>
      </p:sp>
      <p:sp>
        <p:nvSpPr>
          <p:cNvPr id="8" name="Footer Placeholder 7">
            <a:extLst>
              <a:ext uri="{FF2B5EF4-FFF2-40B4-BE49-F238E27FC236}">
                <a16:creationId xmlns:a16="http://schemas.microsoft.com/office/drawing/2014/main" id="{A5857492-A701-44A1-B1D5-7B2C8CD06582}"/>
              </a:ext>
            </a:extLst>
          </p:cNvPr>
          <p:cNvSpPr>
            <a:spLocks noGrp="1"/>
          </p:cNvSpPr>
          <p:nvPr>
            <p:ph type="ftr" sz="quarter" idx="11"/>
          </p:nvPr>
        </p:nvSpPr>
        <p:spPr/>
        <p:txBody>
          <a:bodyPr/>
          <a:lstStyle/>
          <a:p>
            <a:endParaRPr lang="en-US" dirty="0">
              <a:solidFill>
                <a:schemeClr val="tx1"/>
              </a:solidFill>
            </a:endParaRPr>
          </a:p>
        </p:txBody>
      </p:sp>
      <p:sp>
        <p:nvSpPr>
          <p:cNvPr id="9" name="Slide Number Placeholder 8">
            <a:extLst>
              <a:ext uri="{FF2B5EF4-FFF2-40B4-BE49-F238E27FC236}">
                <a16:creationId xmlns:a16="http://schemas.microsoft.com/office/drawing/2014/main" id="{EED2E8AE-F1AA-4D19-A434-102501D3B460}"/>
              </a:ext>
            </a:extLst>
          </p:cNvPr>
          <p:cNvSpPr>
            <a:spLocks noGrp="1"/>
          </p:cNvSpPr>
          <p:nvPr>
            <p:ph type="sldNum" sz="quarter" idx="12"/>
          </p:nvPr>
        </p:nvSpPr>
        <p:spPr/>
        <p:txBody>
          <a:bodyPr/>
          <a:lstStyle>
            <a:lvl1pPr>
              <a:defRPr>
                <a:solidFill>
                  <a:schemeClr val="bg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17850409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2783"/>
            <a:ext cx="10515600" cy="4964180"/>
          </a:xfrm>
          <a:prstGeom prst="rect">
            <a:avLst/>
          </a:prstGeom>
        </p:spPr>
        <p:txBody>
          <a:bodyPr/>
          <a:lstStyle>
            <a:lvl1pPr>
              <a:defRPr>
                <a:solidFill>
                  <a:schemeClr val="accent1">
                    <a:lumMod val="50000"/>
                  </a:schemeClr>
                </a:solidFill>
                <a:latin typeface="Helvetica" charset="0"/>
                <a:ea typeface="Helvetica" charset="0"/>
                <a:cs typeface="Helvetica" charset="0"/>
              </a:defRPr>
            </a:lvl1pPr>
            <a:lvl2pPr>
              <a:defRPr>
                <a:solidFill>
                  <a:schemeClr val="accent1">
                    <a:lumMod val="50000"/>
                  </a:schemeClr>
                </a:solidFill>
                <a:latin typeface="Helvetica" charset="0"/>
                <a:ea typeface="Helvetica" charset="0"/>
                <a:cs typeface="Helvetica" charset="0"/>
              </a:defRPr>
            </a:lvl2pPr>
            <a:lvl3pPr>
              <a:defRPr>
                <a:solidFill>
                  <a:schemeClr val="accent1">
                    <a:lumMod val="50000"/>
                  </a:schemeClr>
                </a:solidFill>
                <a:latin typeface="Helvetica" charset="0"/>
                <a:ea typeface="Helvetica" charset="0"/>
                <a:cs typeface="Helvetica" charset="0"/>
              </a:defRPr>
            </a:lvl3pPr>
            <a:lvl4pPr>
              <a:defRPr>
                <a:solidFill>
                  <a:schemeClr val="accent1">
                    <a:lumMod val="50000"/>
                  </a:schemeClr>
                </a:solidFill>
                <a:latin typeface="Helvetica" charset="0"/>
                <a:ea typeface="Helvetica" charset="0"/>
                <a:cs typeface="Helvetica" charset="0"/>
              </a:defRPr>
            </a:lvl4pPr>
            <a:lvl5pPr>
              <a:defRPr>
                <a:solidFill>
                  <a:schemeClr val="accent1">
                    <a:lumMod val="50000"/>
                  </a:schemeClr>
                </a:solidFill>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DAD14934-A37B-6340-AEAB-BA27587963BA}"/>
              </a:ext>
            </a:extLst>
          </p:cNvPr>
          <p:cNvSpPr>
            <a:spLocks noGrp="1"/>
          </p:cNvSpPr>
          <p:nvPr>
            <p:ph type="body" sz="quarter" idx="10" hasCustomPrompt="1"/>
          </p:nvPr>
        </p:nvSpPr>
        <p:spPr>
          <a:xfrm>
            <a:off x="335492" y="163636"/>
            <a:ext cx="11521016" cy="961781"/>
          </a:xfrm>
          <a:prstGeom prst="rect">
            <a:avLst/>
          </a:prstGeom>
        </p:spPr>
        <p:txBody>
          <a:bodyPr anchor="ctr"/>
          <a:lstStyle>
            <a:lvl1pPr marL="0" indent="0" algn="ctr">
              <a:buNone/>
              <a:defRPr sz="3600" b="1" i="0" baseline="0">
                <a:solidFill>
                  <a:schemeClr val="accent1">
                    <a:lumMod val="50000"/>
                  </a:schemeClr>
                </a:solidFill>
                <a:latin typeface="Gotham" pitchFamily="2" charset="0"/>
                <a:ea typeface="Gotham" pitchFamily="2" charset="0"/>
                <a:cs typeface="Gotham" pitchFamily="2" charset="0"/>
              </a:defRPr>
            </a:lvl1pPr>
          </a:lstStyle>
          <a:p>
            <a:pPr lvl="0"/>
            <a:r>
              <a:rPr lang="en-US" dirty="0"/>
              <a:t>Click to edit content</a:t>
            </a:r>
          </a:p>
        </p:txBody>
      </p:sp>
    </p:spTree>
    <p:extLst>
      <p:ext uri="{BB962C8B-B14F-4D97-AF65-F5344CB8AC3E}">
        <p14:creationId xmlns:p14="http://schemas.microsoft.com/office/powerpoint/2010/main" val="4046044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a:prstGeom prst="rect">
            <a:avLst/>
          </a:prstGeom>
        </p:spPr>
        <p:txBody>
          <a:bodyPr anchor="b"/>
          <a:lstStyle>
            <a:lvl1pPr algn="ctr">
              <a:defRPr sz="6000" b="0" i="0">
                <a:solidFill>
                  <a:schemeClr val="accent1">
                    <a:lumMod val="50000"/>
                  </a:schemeClr>
                </a:solidFill>
                <a:latin typeface="Gotham-Medium" pitchFamily="2" charset="0"/>
                <a:ea typeface="Gotham-Medium" pitchFamily="2" charset="0"/>
                <a:cs typeface="Gotham-Medium" pitchFamily="2"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b="0" i="0">
                <a:solidFill>
                  <a:schemeClr val="accent1">
                    <a:lumMod val="50000"/>
                  </a:schemeClr>
                </a:solidFill>
                <a:latin typeface="Gotham-Medium" pitchFamily="2" charset="0"/>
                <a:ea typeface="Gotham-Medium" pitchFamily="2" charset="0"/>
                <a:cs typeface="Gotham-Medium"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8061395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2783"/>
            <a:ext cx="10515600" cy="4964180"/>
          </a:xfrm>
          <a:prstGeom prst="rect">
            <a:avLst/>
          </a:prstGeom>
        </p:spPr>
        <p:txBody>
          <a:bodyPr/>
          <a:lstStyle>
            <a:lvl1pPr>
              <a:defRPr>
                <a:solidFill>
                  <a:schemeClr val="accent1">
                    <a:lumMod val="50000"/>
                  </a:schemeClr>
                </a:solidFill>
                <a:latin typeface="Helvetica" charset="0"/>
                <a:ea typeface="Helvetica" charset="0"/>
                <a:cs typeface="Helvetica" charset="0"/>
              </a:defRPr>
            </a:lvl1pPr>
            <a:lvl2pPr>
              <a:defRPr>
                <a:solidFill>
                  <a:schemeClr val="accent1">
                    <a:lumMod val="50000"/>
                  </a:schemeClr>
                </a:solidFill>
                <a:latin typeface="Helvetica" charset="0"/>
                <a:ea typeface="Helvetica" charset="0"/>
                <a:cs typeface="Helvetica" charset="0"/>
              </a:defRPr>
            </a:lvl2pPr>
            <a:lvl3pPr>
              <a:defRPr>
                <a:solidFill>
                  <a:schemeClr val="accent1">
                    <a:lumMod val="50000"/>
                  </a:schemeClr>
                </a:solidFill>
                <a:latin typeface="Helvetica" charset="0"/>
                <a:ea typeface="Helvetica" charset="0"/>
                <a:cs typeface="Helvetica" charset="0"/>
              </a:defRPr>
            </a:lvl3pPr>
            <a:lvl4pPr>
              <a:defRPr>
                <a:solidFill>
                  <a:schemeClr val="accent1">
                    <a:lumMod val="50000"/>
                  </a:schemeClr>
                </a:solidFill>
                <a:latin typeface="Helvetica" charset="0"/>
                <a:ea typeface="Helvetica" charset="0"/>
                <a:cs typeface="Helvetica" charset="0"/>
              </a:defRPr>
            </a:lvl4pPr>
            <a:lvl5pPr>
              <a:defRPr>
                <a:solidFill>
                  <a:schemeClr val="accent1">
                    <a:lumMod val="50000"/>
                  </a:schemeClr>
                </a:solidFill>
                <a:latin typeface="Helvetica" charset="0"/>
                <a:ea typeface="Helvetica" charset="0"/>
                <a:cs typeface="Helvetica"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DAD14934-A37B-6340-AEAB-BA27587963BA}"/>
              </a:ext>
            </a:extLst>
          </p:cNvPr>
          <p:cNvSpPr>
            <a:spLocks noGrp="1"/>
          </p:cNvSpPr>
          <p:nvPr>
            <p:ph type="body" sz="quarter" idx="10" hasCustomPrompt="1"/>
          </p:nvPr>
        </p:nvSpPr>
        <p:spPr>
          <a:xfrm>
            <a:off x="335492" y="163636"/>
            <a:ext cx="11521016" cy="961781"/>
          </a:xfrm>
          <a:prstGeom prst="rect">
            <a:avLst/>
          </a:prstGeom>
        </p:spPr>
        <p:txBody>
          <a:bodyPr anchor="ctr"/>
          <a:lstStyle>
            <a:lvl1pPr marL="0" indent="0" algn="ctr">
              <a:buNone/>
              <a:defRPr sz="3600" b="1" i="0" baseline="0">
                <a:solidFill>
                  <a:schemeClr val="accent1">
                    <a:lumMod val="50000"/>
                  </a:schemeClr>
                </a:solidFill>
                <a:latin typeface="Gotham" pitchFamily="2" charset="0"/>
                <a:ea typeface="Gotham" pitchFamily="2" charset="0"/>
                <a:cs typeface="Gotham" pitchFamily="2" charset="0"/>
              </a:defRPr>
            </a:lvl1pPr>
          </a:lstStyle>
          <a:p>
            <a:pPr lvl="0"/>
            <a:r>
              <a:rPr lang="en-US" dirty="0"/>
              <a:t>Click to edit content</a:t>
            </a:r>
          </a:p>
        </p:txBody>
      </p:sp>
    </p:spTree>
    <p:extLst>
      <p:ext uri="{BB962C8B-B14F-4D97-AF65-F5344CB8AC3E}">
        <p14:creationId xmlns:p14="http://schemas.microsoft.com/office/powerpoint/2010/main" val="27568875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D3D7F1F-E218-AC4D-8F1E-302B59839034}"/>
              </a:ext>
            </a:extLst>
          </p:cNvPr>
          <p:cNvSpPr>
            <a:spLocks noGrp="1"/>
          </p:cNvSpPr>
          <p:nvPr>
            <p:ph type="body" sz="quarter" idx="10" hasCustomPrompt="1"/>
          </p:nvPr>
        </p:nvSpPr>
        <p:spPr>
          <a:xfrm>
            <a:off x="335492" y="163636"/>
            <a:ext cx="11521016" cy="961781"/>
          </a:xfrm>
          <a:prstGeom prst="rect">
            <a:avLst/>
          </a:prstGeom>
        </p:spPr>
        <p:txBody>
          <a:bodyPr anchor="ctr"/>
          <a:lstStyle>
            <a:lvl1pPr marL="0" indent="0" algn="ctr">
              <a:buNone/>
              <a:defRPr sz="3600" b="1" i="0" baseline="0">
                <a:solidFill>
                  <a:schemeClr val="accent1">
                    <a:lumMod val="50000"/>
                  </a:schemeClr>
                </a:solidFill>
                <a:latin typeface="Gotham" pitchFamily="2" charset="0"/>
                <a:ea typeface="Gotham" pitchFamily="2" charset="0"/>
                <a:cs typeface="Gotham" pitchFamily="2" charset="0"/>
              </a:defRPr>
            </a:lvl1pPr>
          </a:lstStyle>
          <a:p>
            <a:pPr lvl="0"/>
            <a:r>
              <a:rPr lang="en-US" dirty="0"/>
              <a:t>Click to edit content</a:t>
            </a:r>
          </a:p>
        </p:txBody>
      </p:sp>
    </p:spTree>
    <p:extLst>
      <p:ext uri="{BB962C8B-B14F-4D97-AF65-F5344CB8AC3E}">
        <p14:creationId xmlns:p14="http://schemas.microsoft.com/office/powerpoint/2010/main" val="1570640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ext Placeholder 3">
            <a:extLst>
              <a:ext uri="{FF2B5EF4-FFF2-40B4-BE49-F238E27FC236}">
                <a16:creationId xmlns:a16="http://schemas.microsoft.com/office/drawing/2014/main" id="{676B9782-E8E9-904D-B69F-F97263950AD9}"/>
              </a:ext>
            </a:extLst>
          </p:cNvPr>
          <p:cNvSpPr>
            <a:spLocks noGrp="1"/>
          </p:cNvSpPr>
          <p:nvPr>
            <p:ph type="body" sz="quarter" idx="10" hasCustomPrompt="1"/>
          </p:nvPr>
        </p:nvSpPr>
        <p:spPr>
          <a:xfrm>
            <a:off x="335492" y="163636"/>
            <a:ext cx="11521016" cy="961781"/>
          </a:xfrm>
          <a:prstGeom prst="rect">
            <a:avLst/>
          </a:prstGeom>
        </p:spPr>
        <p:txBody>
          <a:bodyPr anchor="ctr"/>
          <a:lstStyle>
            <a:lvl1pPr marL="0" indent="0" algn="ctr">
              <a:buNone/>
              <a:defRPr sz="3600" b="1" i="0" baseline="0">
                <a:solidFill>
                  <a:schemeClr val="accent1">
                    <a:lumMod val="50000"/>
                  </a:schemeClr>
                </a:solidFill>
                <a:latin typeface="Gotham" pitchFamily="2" charset="0"/>
                <a:ea typeface="Gotham" pitchFamily="2" charset="0"/>
                <a:cs typeface="Gotham" pitchFamily="2" charset="0"/>
              </a:defRPr>
            </a:lvl1pPr>
          </a:lstStyle>
          <a:p>
            <a:pPr lvl="0"/>
            <a:r>
              <a:rPr lang="en-US" dirty="0"/>
              <a:t>Click to edit content</a:t>
            </a:r>
          </a:p>
        </p:txBody>
      </p:sp>
    </p:spTree>
    <p:extLst>
      <p:ext uri="{BB962C8B-B14F-4D97-AF65-F5344CB8AC3E}">
        <p14:creationId xmlns:p14="http://schemas.microsoft.com/office/powerpoint/2010/main" val="36139377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59104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1.png"/><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theme" Target="../theme/theme2.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153959-30FA-4987-A094-7243641F474B}"/>
              </a:ext>
            </a:extLst>
          </p:cNvPr>
          <p:cNvSpPr/>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a:extLst>
              <a:ext uri="{FF2B5EF4-FFF2-40B4-BE49-F238E27FC236}">
                <a16:creationId xmlns:a16="http://schemas.microsoft.com/office/drawing/2014/main" id="{50216229-A6DB-436A-B327-667E80F0A563}"/>
              </a:ext>
            </a:extLst>
          </p:cNvPr>
          <p:cNvSpPr>
            <a:spLocks noGrp="1"/>
          </p:cNvSpPr>
          <p:nvPr>
            <p:ph type="title"/>
          </p:nvPr>
        </p:nvSpPr>
        <p:spPr>
          <a:xfrm>
            <a:off x="960120" y="317814"/>
            <a:ext cx="10268712" cy="170078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2B351D-270D-480D-8AF5-6A213ED2B3FB}"/>
              </a:ext>
            </a:extLst>
          </p:cNvPr>
          <p:cNvSpPr>
            <a:spLocks noGrp="1"/>
          </p:cNvSpPr>
          <p:nvPr>
            <p:ph type="body" idx="1"/>
          </p:nvPr>
        </p:nvSpPr>
        <p:spPr>
          <a:xfrm>
            <a:off x="960120" y="2587752"/>
            <a:ext cx="10268712" cy="35935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1EB0E73-3310-4A8F-BB4A-7A6A99121A61}"/>
              </a:ext>
            </a:extLst>
          </p:cNvPr>
          <p:cNvSpPr>
            <a:spLocks noGrp="1"/>
          </p:cNvSpPr>
          <p:nvPr>
            <p:ph type="dt" sz="half" idx="2"/>
          </p:nvPr>
        </p:nvSpPr>
        <p:spPr>
          <a:xfrm>
            <a:off x="6903720" y="6356350"/>
            <a:ext cx="3236976" cy="365125"/>
          </a:xfrm>
          <a:prstGeom prst="rect">
            <a:avLst/>
          </a:prstGeom>
        </p:spPr>
        <p:txBody>
          <a:bodyPr vert="horz" lIns="91440" tIns="45720" rIns="91440" bIns="45720" rtlCol="0" anchor="ctr"/>
          <a:lstStyle>
            <a:lvl1pPr algn="just">
              <a:defRPr sz="1200" spc="50" baseline="0">
                <a:solidFill>
                  <a:schemeClr val="tx1"/>
                </a:solidFill>
              </a:defRPr>
            </a:lvl1pPr>
          </a:lstStyle>
          <a:p>
            <a:pPr algn="r"/>
            <a:fld id="{A37D6D71-8B28-4ED6-B932-04B197003D23}" type="datetimeFigureOut">
              <a:rPr lang="en-US" smtClean="0"/>
              <a:pPr algn="r"/>
              <a:t>8/17/2026</a:t>
            </a:fld>
            <a:endParaRPr lang="en-US" spc="50" dirty="0"/>
          </a:p>
        </p:txBody>
      </p:sp>
      <p:sp>
        <p:nvSpPr>
          <p:cNvPr id="5" name="Footer Placeholder 4">
            <a:extLst>
              <a:ext uri="{FF2B5EF4-FFF2-40B4-BE49-F238E27FC236}">
                <a16:creationId xmlns:a16="http://schemas.microsoft.com/office/drawing/2014/main" id="{1381C4C0-515B-4404-A780-C31E7DFE54A4}"/>
              </a:ext>
            </a:extLst>
          </p:cNvPr>
          <p:cNvSpPr>
            <a:spLocks noGrp="1"/>
          </p:cNvSpPr>
          <p:nvPr>
            <p:ph type="ftr" sz="quarter" idx="3"/>
          </p:nvPr>
        </p:nvSpPr>
        <p:spPr>
          <a:xfrm>
            <a:off x="960120" y="6356350"/>
            <a:ext cx="5504688" cy="365125"/>
          </a:xfrm>
          <a:prstGeom prst="rect">
            <a:avLst/>
          </a:prstGeom>
        </p:spPr>
        <p:txBody>
          <a:bodyPr vert="horz" lIns="91440" tIns="45720" rIns="91440" bIns="45720" rtlCol="0" anchor="ctr"/>
          <a:lstStyle>
            <a:lvl1pPr algn="l">
              <a:defRPr sz="1100" cap="all" spc="50" baseline="0">
                <a:solidFill>
                  <a:schemeClr val="tx1"/>
                </a:solidFill>
              </a:defRPr>
            </a:lvl1pPr>
          </a:lstStyle>
          <a:p>
            <a:endParaRPr lang="en-US" spc="50" dirty="0"/>
          </a:p>
        </p:txBody>
      </p:sp>
      <p:sp>
        <p:nvSpPr>
          <p:cNvPr id="6" name="Slide Number Placeholder 5">
            <a:extLst>
              <a:ext uri="{FF2B5EF4-FFF2-40B4-BE49-F238E27FC236}">
                <a16:creationId xmlns:a16="http://schemas.microsoft.com/office/drawing/2014/main" id="{944C30C7-F013-428C-A6F7-A8CCCD14CEF4}"/>
              </a:ext>
            </a:extLst>
          </p:cNvPr>
          <p:cNvSpPr>
            <a:spLocks noGrp="1"/>
          </p:cNvSpPr>
          <p:nvPr>
            <p:ph type="sldNum" sz="quarter" idx="4"/>
          </p:nvPr>
        </p:nvSpPr>
        <p:spPr>
          <a:xfrm>
            <a:off x="10296144" y="6356350"/>
            <a:ext cx="932688" cy="365125"/>
          </a:xfrm>
          <a:prstGeom prst="rect">
            <a:avLst/>
          </a:prstGeom>
        </p:spPr>
        <p:txBody>
          <a:bodyPr vert="horz" lIns="91440" tIns="45720" rIns="91440" bIns="45720" rtlCol="0" anchor="ctr"/>
          <a:lstStyle>
            <a:lvl1pPr algn="r">
              <a:defRPr sz="1200">
                <a:solidFill>
                  <a:schemeClr val="tx1"/>
                </a:solidFill>
              </a:defRPr>
            </a:lvl1pPr>
          </a:lstStyle>
          <a:p>
            <a:pPr algn="l"/>
            <a:fld id="{F97E8200-1950-409B-82E7-99938E7AE355}" type="slidenum">
              <a:rPr lang="en-US" smtClean="0"/>
              <a:pPr algn="l"/>
              <a:t>‹#›</a:t>
            </a:fld>
            <a:endParaRPr lang="en-US" dirty="0"/>
          </a:p>
        </p:txBody>
      </p:sp>
    </p:spTree>
    <p:extLst>
      <p:ext uri="{BB962C8B-B14F-4D97-AF65-F5344CB8AC3E}">
        <p14:creationId xmlns:p14="http://schemas.microsoft.com/office/powerpoint/2010/main" val="29705089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44" r:id="rId6"/>
    <p:sldLayoutId id="2147483740" r:id="rId7"/>
    <p:sldLayoutId id="2147483741" r:id="rId8"/>
    <p:sldLayoutId id="2147483742" r:id="rId9"/>
    <p:sldLayoutId id="2147483743" r:id="rId10"/>
    <p:sldLayoutId id="2147483745" r:id="rId11"/>
    <p:sldLayoutId id="2147483758" r:id="rId12"/>
  </p:sldLayoutIdLst>
  <p:txStyles>
    <p:titleStyle>
      <a:lvl1pPr algn="l" defTabSz="914400" rtl="0" eaLnBrk="1" latinLnBrk="0" hangingPunct="1">
        <a:lnSpc>
          <a:spcPct val="90000"/>
        </a:lnSpc>
        <a:spcBef>
          <a:spcPct val="0"/>
        </a:spcBef>
        <a:buNone/>
        <a:defRPr sz="6600" kern="1200" cap="all" spc="120" baseline="0">
          <a:solidFill>
            <a:schemeClr val="bg1"/>
          </a:solidFill>
          <a:latin typeface="+mj-lt"/>
          <a:ea typeface="+mj-ea"/>
          <a:cs typeface="+mj-cs"/>
        </a:defRPr>
      </a:lvl1pPr>
    </p:titleStyle>
    <p:bodyStyle>
      <a:lvl1pPr marL="0" indent="0" algn="l" defTabSz="914400" rtl="0" eaLnBrk="1" latinLnBrk="0" hangingPunct="1">
        <a:lnSpc>
          <a:spcPct val="101000"/>
        </a:lnSpc>
        <a:spcBef>
          <a:spcPts val="700"/>
        </a:spcBef>
        <a:spcAft>
          <a:spcPts val="700"/>
        </a:spcAft>
        <a:buFont typeface="Arial" panose="020B0604020202020204" pitchFamily="34" charset="0"/>
        <a:buNone/>
        <a:defRPr sz="2600" kern="1200" spc="50" baseline="0">
          <a:solidFill>
            <a:schemeClr val="tx1"/>
          </a:solidFill>
          <a:latin typeface="+mn-lt"/>
          <a:ea typeface="+mn-ea"/>
          <a:cs typeface="+mn-cs"/>
        </a:defRPr>
      </a:lvl1pPr>
      <a:lvl2pPr marL="274320" indent="-274320" algn="l" defTabSz="914400" rtl="0" eaLnBrk="1" latinLnBrk="0" hangingPunct="1">
        <a:lnSpc>
          <a:spcPct val="101000"/>
        </a:lnSpc>
        <a:spcBef>
          <a:spcPts val="400"/>
        </a:spcBef>
        <a:spcAft>
          <a:spcPts val="400"/>
        </a:spcAft>
        <a:buClrTx/>
        <a:buFont typeface="Wingdings" panose="05000000000000000000" pitchFamily="2" charset="2"/>
        <a:buChar char="§"/>
        <a:defRPr sz="2300" kern="1200" spc="50" baseline="0">
          <a:solidFill>
            <a:schemeClr val="tx1"/>
          </a:solidFill>
          <a:latin typeface="+mn-lt"/>
          <a:ea typeface="+mn-ea"/>
          <a:cs typeface="+mn-cs"/>
        </a:defRPr>
      </a:lvl2pPr>
      <a:lvl3pPr marL="27432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3pPr>
      <a:lvl4pPr marL="594360" indent="-274320" algn="l" defTabSz="914400" rtl="0" eaLnBrk="1" latinLnBrk="0" hangingPunct="1">
        <a:lnSpc>
          <a:spcPct val="101000"/>
        </a:lnSpc>
        <a:spcBef>
          <a:spcPts val="400"/>
        </a:spcBef>
        <a:spcAft>
          <a:spcPts val="400"/>
        </a:spcAft>
        <a:buClrTx/>
        <a:buFont typeface="Wingdings" panose="05000000000000000000" pitchFamily="2" charset="2"/>
        <a:buChar char="§"/>
        <a:defRPr sz="1800" kern="1200" spc="50" baseline="0">
          <a:solidFill>
            <a:schemeClr val="tx1"/>
          </a:solidFill>
          <a:latin typeface="+mn-lt"/>
          <a:ea typeface="+mn-ea"/>
          <a:cs typeface="+mn-cs"/>
        </a:defRPr>
      </a:lvl4pPr>
      <a:lvl5pPr marL="594360" indent="0" algn="l" defTabSz="914400" rtl="0" eaLnBrk="1" latinLnBrk="0" hangingPunct="1">
        <a:lnSpc>
          <a:spcPct val="101000"/>
        </a:lnSpc>
        <a:spcBef>
          <a:spcPts val="400"/>
        </a:spcBef>
        <a:spcAft>
          <a:spcPts val="400"/>
        </a:spcAft>
        <a:buFont typeface="Arial" panose="020B0604020202020204" pitchFamily="34" charset="0"/>
        <a:buNone/>
        <a:defRPr sz="1800" b="1" kern="1200" spc="5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2BE8575-05F5-2A7C-C357-8AA8C5B1AA97}"/>
              </a:ext>
            </a:extLst>
          </p:cNvPr>
          <p:cNvPicPr>
            <a:picLocks noChangeAspect="1"/>
          </p:cNvPicPr>
          <p:nvPr userDrawn="1"/>
        </p:nvPicPr>
        <p:blipFill>
          <a:blip r:embed="rId7"/>
          <a:stretch>
            <a:fillRect/>
          </a:stretch>
        </p:blipFill>
        <p:spPr>
          <a:xfrm>
            <a:off x="1" y="6077714"/>
            <a:ext cx="12192000" cy="780287"/>
          </a:xfrm>
          <a:prstGeom prst="rect">
            <a:avLst/>
          </a:prstGeom>
        </p:spPr>
      </p:pic>
    </p:spTree>
    <p:extLst>
      <p:ext uri="{BB962C8B-B14F-4D97-AF65-F5344CB8AC3E}">
        <p14:creationId xmlns:p14="http://schemas.microsoft.com/office/powerpoint/2010/main" val="32184468"/>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hyperlink" Target="mailto:kfunk@bakerdonelson.com" TargetMode="Externa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jp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cpesn-2.jotform.com/213464755763060" TargetMode="Externa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pages.insightly.services/accesstopharmacycareintro"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s://teams.microsoft.com/l/meetup-join/19%3ameeting_YjkyY2I2ZTUtOTAwMi00OWMzLWE1ZjQtYmZmNzAyMTEzZGQw%40thread.v2/0?context=%7b%22Tid%22%3a%22cfee8be8-ff5e-4ce3-a211-bd6b57c88933%22%2c%22Oid%22%3a%2293582839-607a-43d2-b3d8-ec53e8475ec7%22%7d" TargetMode="Externa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hyperlink" Target="mailto:Dleikach@cpesn.com" TargetMode="External"/><Relationship Id="rId2" Type="http://schemas.openxmlformats.org/officeDocument/2006/relationships/image" Target="../media/image3.jpeg"/><Relationship Id="rId1" Type="http://schemas.openxmlformats.org/officeDocument/2006/relationships/slideLayout" Target="../slideLayouts/slideLayout7.xml"/><Relationship Id="rId5" Type="http://schemas.openxmlformats.org/officeDocument/2006/relationships/hyperlink" Target="mailto:Fariborz@alfapharmacy.com" TargetMode="External"/><Relationship Id="rId4" Type="http://schemas.openxmlformats.org/officeDocument/2006/relationships/hyperlink" Target="mailto:abarkley@cpes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CFD71D0-C19C-53AF-9AF8-955282E1454E}"/>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32" name="Rectangle 31">
            <a:extLst>
              <a:ext uri="{FF2B5EF4-FFF2-40B4-BE49-F238E27FC236}">
                <a16:creationId xmlns:a16="http://schemas.microsoft.com/office/drawing/2014/main" id="{CB98331E-6CDC-406E-B820-9B97E9B9B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D4C15E-66F7-2763-E575-385A85AC40EF}"/>
              </a:ext>
            </a:extLst>
          </p:cNvPr>
          <p:cNvSpPr>
            <a:spLocks noGrp="1"/>
          </p:cNvSpPr>
          <p:nvPr>
            <p:ph type="title"/>
          </p:nvPr>
        </p:nvSpPr>
        <p:spPr>
          <a:xfrm>
            <a:off x="960438" y="1486894"/>
            <a:ext cx="10267950" cy="2684004"/>
          </a:xfrm>
        </p:spPr>
        <p:txBody>
          <a:bodyPr vert="horz" lIns="91440" tIns="45720" rIns="91440" bIns="45720" rtlCol="0" anchor="b">
            <a:normAutofit/>
          </a:bodyPr>
          <a:lstStyle/>
          <a:p>
            <a:pPr algn="ctr"/>
            <a:r>
              <a:rPr lang="en-US" sz="8800" dirty="0">
                <a:solidFill>
                  <a:srgbClr val="FFFFFF"/>
                </a:solidFill>
              </a:rPr>
              <a:t>All member Meeting</a:t>
            </a:r>
          </a:p>
        </p:txBody>
      </p:sp>
      <p:sp>
        <p:nvSpPr>
          <p:cNvPr id="3" name="Text Placeholder 2">
            <a:extLst>
              <a:ext uri="{FF2B5EF4-FFF2-40B4-BE49-F238E27FC236}">
                <a16:creationId xmlns:a16="http://schemas.microsoft.com/office/drawing/2014/main" id="{F4CC6607-FA74-A519-5131-F1C3B0239056}"/>
              </a:ext>
            </a:extLst>
          </p:cNvPr>
          <p:cNvSpPr>
            <a:spLocks noGrp="1"/>
          </p:cNvSpPr>
          <p:nvPr>
            <p:ph type="body" idx="1"/>
          </p:nvPr>
        </p:nvSpPr>
        <p:spPr>
          <a:xfrm>
            <a:off x="960438" y="4294461"/>
            <a:ext cx="10267950" cy="1271452"/>
          </a:xfrm>
        </p:spPr>
        <p:txBody>
          <a:bodyPr vert="horz" lIns="91440" tIns="45720" rIns="91440" bIns="45720" rtlCol="0" anchor="t">
            <a:normAutofit/>
          </a:bodyPr>
          <a:lstStyle/>
          <a:p>
            <a:pPr algn="ctr"/>
            <a:r>
              <a:rPr lang="en-US" dirty="0">
                <a:solidFill>
                  <a:schemeClr val="bg1"/>
                </a:solidFill>
              </a:rPr>
              <a:t>July 29, 2026</a:t>
            </a:r>
          </a:p>
        </p:txBody>
      </p:sp>
    </p:spTree>
    <p:extLst>
      <p:ext uri="{BB962C8B-B14F-4D97-AF65-F5344CB8AC3E}">
        <p14:creationId xmlns:p14="http://schemas.microsoft.com/office/powerpoint/2010/main" val="3491993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650B0EF-0ED8-2F83-DE89-D90FF0390184}"/>
              </a:ext>
            </a:extLst>
          </p:cNvPr>
          <p:cNvSpPr>
            <a:spLocks noGrp="1"/>
          </p:cNvSpPr>
          <p:nvPr>
            <p:ph idx="1"/>
          </p:nvPr>
        </p:nvSpPr>
        <p:spPr>
          <a:xfrm>
            <a:off x="2152650" y="1125416"/>
            <a:ext cx="7886700" cy="4964180"/>
          </a:xfrm>
        </p:spPr>
        <p:txBody>
          <a:bodyPr/>
          <a:lstStyle/>
          <a:p>
            <a:pPr marL="0" indent="0" fontAlgn="base">
              <a:buNone/>
            </a:pPr>
            <a:r>
              <a:rPr lang="en-US" sz="1600" b="1" dirty="0">
                <a:latin typeface="Helvetica" pitchFamily="2" charset="0"/>
                <a:cs typeface="Calibri" panose="020F0502020204030204" pitchFamily="34" charset="0"/>
              </a:rPr>
              <a:t>This meeting is for the specific purpose described in the agenda.</a:t>
            </a:r>
            <a:r>
              <a:rPr lang="en-US" sz="1600" dirty="0">
                <a:latin typeface="Helvetica" pitchFamily="2" charset="0"/>
                <a:cs typeface="Calibri" panose="020F0502020204030204" pitchFamily="34" charset="0"/>
              </a:rPr>
              <a:t> </a:t>
            </a:r>
          </a:p>
          <a:p>
            <a:pPr marL="0" indent="0" fontAlgn="base">
              <a:buNone/>
            </a:pPr>
            <a:r>
              <a:rPr lang="en-US" sz="1600" dirty="0">
                <a:latin typeface="Helvetica" pitchFamily="2" charset="0"/>
                <a:cs typeface="Calibri" panose="020F0502020204030204" pitchFamily="34" charset="0"/>
              </a:rPr>
              <a:t>1. CPESN</a:t>
            </a:r>
            <a:r>
              <a:rPr lang="en-US" sz="1600" baseline="30000" dirty="0">
                <a:latin typeface="Helvetica" pitchFamily="2" charset="0"/>
                <a:cs typeface="Calibri" panose="020F0502020204030204" pitchFamily="34" charset="0"/>
              </a:rPr>
              <a:t>®</a:t>
            </a:r>
            <a:r>
              <a:rPr lang="en-US" sz="1600" dirty="0">
                <a:latin typeface="Helvetica" pitchFamily="2" charset="0"/>
                <a:cs typeface="Calibri" panose="020F0502020204030204" pitchFamily="34" charset="0"/>
              </a:rPr>
              <a:t> meetings are conducted in accordance with the antitrust laws of the United States; </a:t>
            </a:r>
          </a:p>
          <a:p>
            <a:pPr marL="0" indent="0" fontAlgn="base">
              <a:buNone/>
            </a:pPr>
            <a:r>
              <a:rPr lang="en-US" sz="1600" dirty="0">
                <a:latin typeface="Helvetica" pitchFamily="2" charset="0"/>
                <a:cs typeface="Calibri" panose="020F0502020204030204" pitchFamily="34" charset="0"/>
              </a:rPr>
              <a:t>2. All participants should limit discussion to the topics set forth on the agenda and to the activities of the local network; </a:t>
            </a:r>
          </a:p>
          <a:p>
            <a:pPr marL="0" indent="0" fontAlgn="base">
              <a:buNone/>
            </a:pPr>
            <a:r>
              <a:rPr lang="en-US" sz="1600" dirty="0">
                <a:latin typeface="Helvetica" pitchFamily="2" charset="0"/>
                <a:cs typeface="Calibri" panose="020F0502020204030204" pitchFamily="34" charset="0"/>
              </a:rPr>
              <a:t>3. Participation in CPESN Networks is completely voluntary; and </a:t>
            </a:r>
          </a:p>
          <a:p>
            <a:pPr marL="0" indent="0" fontAlgn="base">
              <a:buNone/>
            </a:pPr>
            <a:r>
              <a:rPr lang="en-US" sz="1600" dirty="0">
                <a:latin typeface="Helvetica" pitchFamily="2" charset="0"/>
                <a:cs typeface="Calibri" panose="020F0502020204030204" pitchFamily="34" charset="0"/>
              </a:rPr>
              <a:t>4. Any questions or concerns about antitrust or any other legal matter should be directed to the meeting leader.    </a:t>
            </a:r>
          </a:p>
          <a:p>
            <a:pPr marL="0" indent="0" fontAlgn="base">
              <a:buNone/>
            </a:pPr>
            <a:r>
              <a:rPr lang="en-US" sz="1600" b="1" dirty="0">
                <a:latin typeface="Helvetica" pitchFamily="2" charset="0"/>
                <a:cs typeface="Calibri" panose="020F0502020204030204" pitchFamily="34" charset="0"/>
              </a:rPr>
              <a:t>There should be no informal, secret, or “rump” meetings in which some or all attendees discuss business matters “off the record.”</a:t>
            </a:r>
            <a:r>
              <a:rPr lang="en-US" sz="1600" dirty="0">
                <a:latin typeface="Helvetica" pitchFamily="2" charset="0"/>
                <a:cs typeface="Calibri" panose="020F0502020204030204" pitchFamily="34" charset="0"/>
              </a:rPr>
              <a:t> </a:t>
            </a:r>
          </a:p>
          <a:p>
            <a:pPr marL="0" indent="0" fontAlgn="base">
              <a:buNone/>
            </a:pPr>
            <a:r>
              <a:rPr lang="en-US" sz="1400" i="1" dirty="0">
                <a:latin typeface="Helvetica" pitchFamily="2" charset="0"/>
                <a:cs typeface="Calibri" panose="020F0502020204030204" pitchFamily="34" charset="0"/>
              </a:rPr>
              <a:t>Disclaimer: As a reminder, this webinar is a production of CPESN Networks. The use of any recording devices, including but not limited to audio, video, or AI-enabled recording devices, during this webinar is strictly prohibited. Copying, or distribution of audio, video, or any other form of recorded content obtained during this webinar is also strictly prohibited without the express written consent of CPESN USA, LLC. </a:t>
            </a:r>
            <a:r>
              <a:rPr lang="en-US" sz="1600" dirty="0">
                <a:latin typeface="Helvetica" pitchFamily="2" charset="0"/>
                <a:cs typeface="Calibri" panose="020F0502020204030204" pitchFamily="34" charset="0"/>
              </a:rPr>
              <a:t> </a:t>
            </a:r>
          </a:p>
          <a:p>
            <a:pPr marL="0" indent="0" fontAlgn="base">
              <a:buNone/>
            </a:pPr>
            <a:r>
              <a:rPr lang="en-US" sz="1600" dirty="0">
                <a:latin typeface="Helvetica" pitchFamily="2" charset="0"/>
                <a:cs typeface="Calibri" panose="020F0502020204030204" pitchFamily="34" charset="0"/>
              </a:rPr>
              <a:t>Questions or concerns about these guidelines or about any CPESN meeting, discussion, or practice should be directed to CPESN USA, LLC’s antitrust counsel, Katie Funk who may be reached by phone at 202-508-3492 or by email at </a:t>
            </a:r>
            <a:r>
              <a:rPr lang="en-US" sz="1600" u="sng" dirty="0">
                <a:solidFill>
                  <a:srgbClr val="0563C1"/>
                </a:solidFill>
                <a:latin typeface="Helvetica" pitchFamily="2" charset="0"/>
                <a:cs typeface="Calibri" panose="020F0502020204030204" pitchFamily="34" charset="0"/>
                <a:hlinkClick r:id="rId2"/>
              </a:rPr>
              <a:t>kfunk@bakerdonelson.com</a:t>
            </a:r>
            <a:r>
              <a:rPr lang="en-US" sz="1600" u="sng" dirty="0">
                <a:solidFill>
                  <a:srgbClr val="0563C1"/>
                </a:solidFill>
                <a:latin typeface="Helvetica" pitchFamily="2" charset="0"/>
                <a:cs typeface="Calibri" panose="020F0502020204030204" pitchFamily="34" charset="0"/>
              </a:rPr>
              <a:t>.</a:t>
            </a:r>
            <a:r>
              <a:rPr lang="en-US" sz="1600" dirty="0">
                <a:solidFill>
                  <a:srgbClr val="101C32"/>
                </a:solidFill>
                <a:latin typeface="Helvetica" pitchFamily="2" charset="0"/>
                <a:cs typeface="Calibri" panose="020F0502020204030204" pitchFamily="34" charset="0"/>
              </a:rPr>
              <a:t> </a:t>
            </a:r>
            <a:endParaRPr lang="en-US" sz="1600" dirty="0">
              <a:latin typeface="Helvetica" pitchFamily="2" charset="0"/>
              <a:cs typeface="Calibri" panose="020F0502020204030204" pitchFamily="34" charset="0"/>
            </a:endParaRPr>
          </a:p>
        </p:txBody>
      </p:sp>
      <p:sp>
        <p:nvSpPr>
          <p:cNvPr id="5" name="Text Placeholder 4">
            <a:extLst>
              <a:ext uri="{FF2B5EF4-FFF2-40B4-BE49-F238E27FC236}">
                <a16:creationId xmlns:a16="http://schemas.microsoft.com/office/drawing/2014/main" id="{97245352-16E6-BEAC-C7F2-A5D082CBA40A}"/>
              </a:ext>
            </a:extLst>
          </p:cNvPr>
          <p:cNvSpPr>
            <a:spLocks noGrp="1"/>
          </p:cNvSpPr>
          <p:nvPr>
            <p:ph type="body" sz="quarter" idx="10"/>
          </p:nvPr>
        </p:nvSpPr>
        <p:spPr/>
        <p:txBody>
          <a:bodyPr/>
          <a:lstStyle/>
          <a:p>
            <a:r>
              <a:rPr lang="en-US" dirty="0"/>
              <a:t>Antitrust Statement</a:t>
            </a:r>
          </a:p>
        </p:txBody>
      </p:sp>
    </p:spTree>
    <p:extLst>
      <p:ext uri="{BB962C8B-B14F-4D97-AF65-F5344CB8AC3E}">
        <p14:creationId xmlns:p14="http://schemas.microsoft.com/office/powerpoint/2010/main" val="716826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557C99-81EB-5EFE-9961-032C994069B2}"/>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0230445F-5F74-4537-4A05-61377BD34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D33DE80B-B941-FEE0-B602-B1DD29E42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A730FB6-5417-8804-36D3-93D76F46F936}"/>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32" name="Rectangle 31">
            <a:extLst>
              <a:ext uri="{FF2B5EF4-FFF2-40B4-BE49-F238E27FC236}">
                <a16:creationId xmlns:a16="http://schemas.microsoft.com/office/drawing/2014/main" id="{9A8D65E1-0EB2-9CF4-795D-E3EA652D6A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20B342-A226-44D3-30AD-F465AC1C4A7A}"/>
              </a:ext>
            </a:extLst>
          </p:cNvPr>
          <p:cNvSpPr>
            <a:spLocks noGrp="1"/>
          </p:cNvSpPr>
          <p:nvPr>
            <p:ph type="title"/>
          </p:nvPr>
        </p:nvSpPr>
        <p:spPr>
          <a:xfrm>
            <a:off x="962024" y="2598364"/>
            <a:ext cx="10267950" cy="2684004"/>
          </a:xfrm>
        </p:spPr>
        <p:txBody>
          <a:bodyPr vert="horz" lIns="91440" tIns="45720" rIns="91440" bIns="45720" rtlCol="0" anchor="b">
            <a:normAutofit/>
          </a:bodyPr>
          <a:lstStyle/>
          <a:p>
            <a:pPr algn="ctr"/>
            <a:r>
              <a:rPr lang="en-US" sz="8800" dirty="0">
                <a:solidFill>
                  <a:srgbClr val="FFFFFF"/>
                </a:solidFill>
              </a:rPr>
              <a:t>Our network</a:t>
            </a:r>
          </a:p>
        </p:txBody>
      </p:sp>
    </p:spTree>
    <p:extLst>
      <p:ext uri="{BB962C8B-B14F-4D97-AF65-F5344CB8AC3E}">
        <p14:creationId xmlns:p14="http://schemas.microsoft.com/office/powerpoint/2010/main" val="3493099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48CAE5B-82A3-878B-E5AF-B3B676A3720A}"/>
            </a:ext>
          </a:extLst>
        </p:cNvPr>
        <p:cNvGrpSpPr/>
        <p:nvPr/>
      </p:nvGrpSpPr>
      <p:grpSpPr>
        <a:xfrm>
          <a:off x="0" y="0"/>
          <a:ext cx="0" cy="0"/>
          <a:chOff x="0" y="0"/>
          <a:chExt cx="0" cy="0"/>
        </a:xfrm>
      </p:grpSpPr>
      <p:sp>
        <p:nvSpPr>
          <p:cNvPr id="29" name="Rectangle 28">
            <a:extLst>
              <a:ext uri="{FF2B5EF4-FFF2-40B4-BE49-F238E27FC236}">
                <a16:creationId xmlns:a16="http://schemas.microsoft.com/office/drawing/2014/main" id="{BF305E55-0346-8DFD-E451-E93EE81500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30" name="Rectangle 29">
            <a:extLst>
              <a:ext uri="{FF2B5EF4-FFF2-40B4-BE49-F238E27FC236}">
                <a16:creationId xmlns:a16="http://schemas.microsoft.com/office/drawing/2014/main" id="{8420FF53-F90E-3CBD-714E-F8E70788C4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2" name="TextBox 1">
            <a:extLst>
              <a:ext uri="{FF2B5EF4-FFF2-40B4-BE49-F238E27FC236}">
                <a16:creationId xmlns:a16="http://schemas.microsoft.com/office/drawing/2014/main" id="{39286572-4DA4-F40B-FCD5-C6163466D52E}"/>
              </a:ext>
            </a:extLst>
          </p:cNvPr>
          <p:cNvSpPr txBox="1"/>
          <p:nvPr/>
        </p:nvSpPr>
        <p:spPr>
          <a:xfrm>
            <a:off x="960120" y="317814"/>
            <a:ext cx="10268712" cy="1700784"/>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5100" b="0" i="0" u="none" strike="noStrike" kern="1200" cap="all" spc="120" normalizeH="0" baseline="0" noProof="0" dirty="0">
                <a:ln>
                  <a:noFill/>
                </a:ln>
                <a:solidFill>
                  <a:srgbClr val="FFFFFF"/>
                </a:solidFill>
                <a:effectLst/>
                <a:uLnTx/>
                <a:uFillTx/>
                <a:latin typeface="Franklin Gothic Demi Cond"/>
                <a:ea typeface="+mn-ea"/>
                <a:cs typeface="+mn-cs"/>
              </a:rPr>
              <a:t>CPESN DMV Board 2026-2027</a:t>
            </a:r>
          </a:p>
          <a:p>
            <a:pPr marL="0" marR="0" lvl="0" indent="0" algn="l" defTabSz="914400" rtl="0" eaLnBrk="1" fontAlgn="auto" latinLnBrk="0" hangingPunct="1">
              <a:lnSpc>
                <a:spcPct val="90000"/>
              </a:lnSpc>
              <a:spcBef>
                <a:spcPct val="0"/>
              </a:spcBef>
              <a:spcAft>
                <a:spcPts val="600"/>
              </a:spcAft>
              <a:buClrTx/>
              <a:buSzTx/>
              <a:buFontTx/>
              <a:buNone/>
              <a:tabLst/>
              <a:defRPr/>
            </a:pPr>
            <a:r>
              <a:rPr lang="en-US" sz="5100" cap="all" spc="120" dirty="0">
                <a:solidFill>
                  <a:srgbClr val="FFFFFF"/>
                </a:solidFill>
                <a:latin typeface="Franklin Gothic Demi Cond"/>
              </a:rPr>
              <a:t>Voting</a:t>
            </a:r>
            <a:endParaRPr kumimoji="0" lang="en-US" sz="5100" b="0" i="0" u="none" strike="noStrike" kern="1200" cap="all" spc="120" normalizeH="0" baseline="0" noProof="0" dirty="0">
              <a:ln>
                <a:noFill/>
              </a:ln>
              <a:solidFill>
                <a:srgbClr val="FFFFFF"/>
              </a:solidFill>
              <a:effectLst/>
              <a:uLnTx/>
              <a:uFillTx/>
              <a:latin typeface="Franklin Gothic Demi Cond"/>
              <a:ea typeface="+mn-ea"/>
              <a:cs typeface="+mn-cs"/>
            </a:endParaRPr>
          </a:p>
        </p:txBody>
      </p:sp>
      <p:sp>
        <p:nvSpPr>
          <p:cNvPr id="31" name="Rectangle 30">
            <a:extLst>
              <a:ext uri="{FF2B5EF4-FFF2-40B4-BE49-F238E27FC236}">
                <a16:creationId xmlns:a16="http://schemas.microsoft.com/office/drawing/2014/main" id="{E4F73B23-D689-3207-B2D9-6929A6CA82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2264989"/>
            <a:ext cx="12188952" cy="39521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Medium"/>
              <a:ea typeface="+mn-ea"/>
              <a:cs typeface="+mn-cs"/>
            </a:endParaRPr>
          </a:p>
        </p:txBody>
      </p:sp>
      <p:graphicFrame>
        <p:nvGraphicFramePr>
          <p:cNvPr id="10" name="TextBox 7">
            <a:extLst>
              <a:ext uri="{FF2B5EF4-FFF2-40B4-BE49-F238E27FC236}">
                <a16:creationId xmlns:a16="http://schemas.microsoft.com/office/drawing/2014/main" id="{B42C0BF4-9983-BBAB-FA6E-6B05F9EFF6B2}"/>
              </a:ext>
            </a:extLst>
          </p:cNvPr>
          <p:cNvGraphicFramePr/>
          <p:nvPr>
            <p:extLst>
              <p:ext uri="{D42A27DB-BD31-4B8C-83A1-F6EECF244321}">
                <p14:modId xmlns:p14="http://schemas.microsoft.com/office/powerpoint/2010/main" val="3690031145"/>
              </p:ext>
            </p:extLst>
          </p:nvPr>
        </p:nvGraphicFramePr>
        <p:xfrm>
          <a:off x="0" y="2336412"/>
          <a:ext cx="12058650" cy="3664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58895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545E3F-5E14-73FE-6964-015B76F31D04}"/>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5CEC8055-50F1-804D-3E1E-30CBC29379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useBgFill="1">
        <p:nvSpPr>
          <p:cNvPr id="20" name="Rectangle 19">
            <a:extLst>
              <a:ext uri="{FF2B5EF4-FFF2-40B4-BE49-F238E27FC236}">
                <a16:creationId xmlns:a16="http://schemas.microsoft.com/office/drawing/2014/main" id="{D5838C5B-02E6-FB7D-DA0E-3848C5D63A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22" name="Rectangle 21">
            <a:extLst>
              <a:ext uri="{FF2B5EF4-FFF2-40B4-BE49-F238E27FC236}">
                <a16:creationId xmlns:a16="http://schemas.microsoft.com/office/drawing/2014/main" id="{40DF7EF7-CC49-683E-7322-01012F218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3" name="TextBox 2">
            <a:extLst>
              <a:ext uri="{FF2B5EF4-FFF2-40B4-BE49-F238E27FC236}">
                <a16:creationId xmlns:a16="http://schemas.microsoft.com/office/drawing/2014/main" id="{BE1DF63C-F97E-5E92-FF75-0D4EAB2C03A7}"/>
              </a:ext>
            </a:extLst>
          </p:cNvPr>
          <p:cNvSpPr txBox="1"/>
          <p:nvPr/>
        </p:nvSpPr>
        <p:spPr>
          <a:xfrm>
            <a:off x="0" y="2361905"/>
            <a:ext cx="7536180" cy="4496095"/>
          </a:xfrm>
          <a:prstGeom prst="rect">
            <a:avLst/>
          </a:prstGeom>
        </p:spPr>
        <p:txBody>
          <a:bodyPr vert="horz" lIns="91440" tIns="45720" rIns="91440" bIns="45720" rtlCol="0">
            <a:noAutofit/>
          </a:bodyPr>
          <a:lstStyle/>
          <a:p>
            <a:pPr marL="0" marR="0" lvl="0" indent="0" algn="l" defTabSz="914400" rtl="0" eaLnBrk="1" fontAlgn="auto" latinLnBrk="0" hangingPunct="1">
              <a:lnSpc>
                <a:spcPct val="91000"/>
              </a:lnSpc>
              <a:spcBef>
                <a:spcPts val="0"/>
              </a:spcBef>
              <a:spcAft>
                <a:spcPts val="600"/>
              </a:spcAft>
              <a:buClrTx/>
              <a:buSzTx/>
              <a:buFontTx/>
              <a:buNone/>
              <a:tabLst/>
              <a:defRPr/>
            </a:pPr>
            <a:endParaRPr kumimoji="0" lang="en-US" sz="14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5" name="Picture 4" descr="Desk with stethoscope and computer keyboard">
            <a:extLst>
              <a:ext uri="{FF2B5EF4-FFF2-40B4-BE49-F238E27FC236}">
                <a16:creationId xmlns:a16="http://schemas.microsoft.com/office/drawing/2014/main" id="{67EB1149-9F6C-EC61-0AB8-98F4BCC56790}"/>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E93B0013-AE9F-55BD-07AD-ECB047AF4B98}"/>
              </a:ext>
            </a:extLst>
          </p:cNvPr>
          <p:cNvSpPr txBox="1"/>
          <p:nvPr/>
        </p:nvSpPr>
        <p:spPr>
          <a:xfrm>
            <a:off x="158789" y="846284"/>
            <a:ext cx="9075363" cy="535531"/>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lang="en-US" sz="3200" cap="all" spc="120" dirty="0">
                <a:solidFill>
                  <a:srgbClr val="FFFFFF"/>
                </a:solidFill>
                <a:latin typeface="Franklin Gothic Demi Cond"/>
              </a:rPr>
              <a:t>CPESN DMV Staff</a:t>
            </a:r>
            <a:endParaRPr kumimoji="0" lang="en-US" sz="3200" b="0" i="0" u="none" strike="noStrike" kern="1200" cap="all" spc="120" normalizeH="0" baseline="0" noProof="0" dirty="0">
              <a:ln>
                <a:noFill/>
              </a:ln>
              <a:solidFill>
                <a:srgbClr val="FFFFFF"/>
              </a:solidFill>
              <a:effectLst/>
              <a:uLnTx/>
              <a:uFillTx/>
              <a:latin typeface="Franklin Gothic Demi Cond"/>
              <a:ea typeface="+mn-ea"/>
              <a:cs typeface="+mn-cs"/>
            </a:endParaRPr>
          </a:p>
        </p:txBody>
      </p:sp>
      <p:sp>
        <p:nvSpPr>
          <p:cNvPr id="4" name="TextBox 3">
            <a:extLst>
              <a:ext uri="{FF2B5EF4-FFF2-40B4-BE49-F238E27FC236}">
                <a16:creationId xmlns:a16="http://schemas.microsoft.com/office/drawing/2014/main" id="{6FF9A48C-ECD6-E89A-67C1-CB1292F24ED1}"/>
              </a:ext>
            </a:extLst>
          </p:cNvPr>
          <p:cNvSpPr txBox="1"/>
          <p:nvPr/>
        </p:nvSpPr>
        <p:spPr>
          <a:xfrm>
            <a:off x="158789" y="2556456"/>
            <a:ext cx="7207926" cy="4031873"/>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Dixie – Lead MNF</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Amber – Lead Account Manager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solidFill>
                  <a:srgbClr val="000000"/>
                </a:solidFill>
                <a:latin typeface="Arial" panose="020B0604020202020204" pitchFamily="34" charset="0"/>
                <a:cs typeface="Arial" panose="020B0604020202020204" pitchFamily="34" charset="0"/>
              </a:rPr>
              <a:t>Carla – Account Manager (DC)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solidFill>
                  <a:srgbClr val="000000"/>
                </a:solidFill>
                <a:latin typeface="Arial" panose="020B0604020202020204" pitchFamily="34" charset="0"/>
                <a:cs typeface="Arial" panose="020B0604020202020204" pitchFamily="34" charset="0"/>
              </a:rPr>
              <a:t>Bailey Szamski – ELV Program Champion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3200" dirty="0">
                <a:solidFill>
                  <a:srgbClr val="000000"/>
                </a:solidFill>
                <a:latin typeface="Arial" panose="020B0604020202020204" pitchFamily="34" charset="0"/>
                <a:cs typeface="Arial" panose="020B0604020202020204" pitchFamily="34" charset="0"/>
              </a:rPr>
              <a:t>Maria Josephs – Account Manager (MD)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03865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CD5ED4-6AF8-59D1-D0D3-DD3542B3FAD7}"/>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EDFE792D-C67C-CE6A-6FB6-E8B6B4683A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useBgFill="1">
        <p:nvSpPr>
          <p:cNvPr id="20" name="Rectangle 19">
            <a:extLst>
              <a:ext uri="{FF2B5EF4-FFF2-40B4-BE49-F238E27FC236}">
                <a16:creationId xmlns:a16="http://schemas.microsoft.com/office/drawing/2014/main" id="{2F214DAC-0F47-80F6-1FEC-3B6FBA0F0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22" name="Rectangle 21">
            <a:extLst>
              <a:ext uri="{FF2B5EF4-FFF2-40B4-BE49-F238E27FC236}">
                <a16:creationId xmlns:a16="http://schemas.microsoft.com/office/drawing/2014/main" id="{A8598120-06BD-34B5-C4AA-0998B736C9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3" name="TextBox 2">
            <a:extLst>
              <a:ext uri="{FF2B5EF4-FFF2-40B4-BE49-F238E27FC236}">
                <a16:creationId xmlns:a16="http://schemas.microsoft.com/office/drawing/2014/main" id="{EED46693-06F6-374E-8D74-A6D6335CAF1A}"/>
              </a:ext>
            </a:extLst>
          </p:cNvPr>
          <p:cNvSpPr txBox="1"/>
          <p:nvPr/>
        </p:nvSpPr>
        <p:spPr>
          <a:xfrm>
            <a:off x="0" y="2361905"/>
            <a:ext cx="7536180" cy="4496095"/>
          </a:xfrm>
          <a:prstGeom prst="rect">
            <a:avLst/>
          </a:prstGeom>
        </p:spPr>
        <p:txBody>
          <a:bodyPr vert="horz" lIns="91440" tIns="45720" rIns="91440" bIns="45720" rtlCol="0">
            <a:noAutofit/>
          </a:bodyPr>
          <a:lstStyle/>
          <a:p>
            <a:pPr marL="0" marR="0" lvl="0" indent="0" algn="l" defTabSz="914400" rtl="0" eaLnBrk="1" fontAlgn="auto" latinLnBrk="0" hangingPunct="1">
              <a:lnSpc>
                <a:spcPct val="91000"/>
              </a:lnSpc>
              <a:spcBef>
                <a:spcPts val="0"/>
              </a:spcBef>
              <a:spcAft>
                <a:spcPts val="600"/>
              </a:spcAft>
              <a:buClrTx/>
              <a:buSzTx/>
              <a:buFontTx/>
              <a:buNone/>
              <a:tabLst/>
              <a:defRPr/>
            </a:pPr>
            <a:endParaRPr kumimoji="0" lang="en-US" sz="14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5" name="Picture 4" descr="Desk with stethoscope and computer keyboard">
            <a:extLst>
              <a:ext uri="{FF2B5EF4-FFF2-40B4-BE49-F238E27FC236}">
                <a16:creationId xmlns:a16="http://schemas.microsoft.com/office/drawing/2014/main" id="{A9D9B1BF-FEDF-344E-A811-D7501124037A}"/>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D22DEDB7-552E-2FAE-4285-EFA6DE3598DB}"/>
              </a:ext>
            </a:extLst>
          </p:cNvPr>
          <p:cNvSpPr txBox="1"/>
          <p:nvPr/>
        </p:nvSpPr>
        <p:spPr>
          <a:xfrm>
            <a:off x="158789" y="840106"/>
            <a:ext cx="9075363" cy="535531"/>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200" b="0" i="0" u="none" strike="noStrike" kern="1200" cap="all" spc="120" normalizeH="0" baseline="0" noProof="0" dirty="0">
                <a:ln>
                  <a:noFill/>
                </a:ln>
                <a:solidFill>
                  <a:srgbClr val="FFFFFF"/>
                </a:solidFill>
                <a:effectLst/>
                <a:uLnTx/>
                <a:uFillTx/>
                <a:latin typeface="Franklin Gothic Demi Cond"/>
                <a:ea typeface="+mn-ea"/>
                <a:cs typeface="+mn-cs"/>
              </a:rPr>
              <a:t>Open board seat</a:t>
            </a:r>
          </a:p>
        </p:txBody>
      </p:sp>
      <p:sp>
        <p:nvSpPr>
          <p:cNvPr id="4" name="TextBox 3">
            <a:extLst>
              <a:ext uri="{FF2B5EF4-FFF2-40B4-BE49-F238E27FC236}">
                <a16:creationId xmlns:a16="http://schemas.microsoft.com/office/drawing/2014/main" id="{65415BF0-24EB-3F99-DB50-56BACE44553F}"/>
              </a:ext>
            </a:extLst>
          </p:cNvPr>
          <p:cNvSpPr txBox="1"/>
          <p:nvPr/>
        </p:nvSpPr>
        <p:spPr>
          <a:xfrm>
            <a:off x="158789" y="2556456"/>
            <a:ext cx="7207926" cy="58477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Chair – open and close meetings</a:t>
            </a:r>
          </a:p>
        </p:txBody>
      </p:sp>
    </p:spTree>
    <p:extLst>
      <p:ext uri="{BB962C8B-B14F-4D97-AF65-F5344CB8AC3E}">
        <p14:creationId xmlns:p14="http://schemas.microsoft.com/office/powerpoint/2010/main" val="3240045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BD961-EA5E-8F9F-0CEE-5E5CB5F5EE20}"/>
            </a:ext>
          </a:extLst>
        </p:cNvPr>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E942DD66-CC30-4820-7AA6-9DC62B5F4EF8}"/>
              </a:ext>
            </a:extLst>
          </p:cNvPr>
          <p:cNvGraphicFramePr>
            <a:graphicFrameLocks noGrp="1"/>
          </p:cNvGraphicFramePr>
          <p:nvPr>
            <p:extLst>
              <p:ext uri="{D42A27DB-BD31-4B8C-83A1-F6EECF244321}">
                <p14:modId xmlns:p14="http://schemas.microsoft.com/office/powerpoint/2010/main" val="4035523973"/>
              </p:ext>
            </p:extLst>
          </p:nvPr>
        </p:nvGraphicFramePr>
        <p:xfrm>
          <a:off x="1513704" y="755374"/>
          <a:ext cx="9323924" cy="5509498"/>
        </p:xfrm>
        <a:graphic>
          <a:graphicData uri="http://schemas.openxmlformats.org/drawingml/2006/table">
            <a:tbl>
              <a:tblPr firstRow="1" bandRow="1">
                <a:tableStyleId>{5C22544A-7EE6-4342-B048-85BDC9FD1C3A}</a:tableStyleId>
              </a:tblPr>
              <a:tblGrid>
                <a:gridCol w="1830397">
                  <a:extLst>
                    <a:ext uri="{9D8B030D-6E8A-4147-A177-3AD203B41FA5}">
                      <a16:colId xmlns:a16="http://schemas.microsoft.com/office/drawing/2014/main" val="3523696972"/>
                    </a:ext>
                  </a:extLst>
                </a:gridCol>
                <a:gridCol w="1790281">
                  <a:extLst>
                    <a:ext uri="{9D8B030D-6E8A-4147-A177-3AD203B41FA5}">
                      <a16:colId xmlns:a16="http://schemas.microsoft.com/office/drawing/2014/main" val="124988326"/>
                    </a:ext>
                  </a:extLst>
                </a:gridCol>
                <a:gridCol w="1120745">
                  <a:extLst>
                    <a:ext uri="{9D8B030D-6E8A-4147-A177-3AD203B41FA5}">
                      <a16:colId xmlns:a16="http://schemas.microsoft.com/office/drawing/2014/main" val="2199578505"/>
                    </a:ext>
                  </a:extLst>
                </a:gridCol>
                <a:gridCol w="946083">
                  <a:extLst>
                    <a:ext uri="{9D8B030D-6E8A-4147-A177-3AD203B41FA5}">
                      <a16:colId xmlns:a16="http://schemas.microsoft.com/office/drawing/2014/main" val="1496947406"/>
                    </a:ext>
                  </a:extLst>
                </a:gridCol>
                <a:gridCol w="3636418">
                  <a:extLst>
                    <a:ext uri="{9D8B030D-6E8A-4147-A177-3AD203B41FA5}">
                      <a16:colId xmlns:a16="http://schemas.microsoft.com/office/drawing/2014/main" val="927135880"/>
                    </a:ext>
                  </a:extLst>
                </a:gridCol>
              </a:tblGrid>
              <a:tr h="412511">
                <a:tc>
                  <a:txBody>
                    <a:bodyPr/>
                    <a:lstStyle/>
                    <a:p>
                      <a:pPr algn="l" rtl="0" fontAlgn="ctr"/>
                      <a:r>
                        <a:rPr lang="en-US" sz="1200" u="none" strike="noStrike" dirty="0">
                          <a:effectLst/>
                          <a:latin typeface="+mn-lt"/>
                        </a:rPr>
                        <a:t> </a:t>
                      </a:r>
                      <a:endParaRPr lang="en-US" sz="1200" b="1"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2026 Actual (6/30/2026)</a:t>
                      </a:r>
                      <a:endParaRPr lang="en-US" sz="1200" b="1"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2026 Budget</a:t>
                      </a:r>
                      <a:endParaRPr lang="en-US" sz="1200" b="1"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2025 Actual</a:t>
                      </a:r>
                      <a:endParaRPr lang="en-US" sz="1200" b="1" i="0" u="none" strike="noStrike" dirty="0">
                        <a:solidFill>
                          <a:srgbClr val="000000"/>
                        </a:solidFill>
                        <a:effectLst/>
                        <a:latin typeface="+mn-lt"/>
                      </a:endParaRPr>
                    </a:p>
                  </a:txBody>
                  <a:tcPr marL="6421" marR="6421" marT="6421" marB="0" anchor="ctr"/>
                </a:tc>
                <a:tc>
                  <a:txBody>
                    <a:bodyPr/>
                    <a:lstStyle/>
                    <a:p>
                      <a:pPr algn="l" fontAlgn="ctr"/>
                      <a:r>
                        <a:rPr lang="en-US" sz="1200" u="none" strike="noStrike">
                          <a:effectLst/>
                          <a:latin typeface="+mn-lt"/>
                        </a:rPr>
                        <a:t> </a:t>
                      </a:r>
                      <a:endParaRPr lang="en-US" sz="1200" b="0" i="0" u="none" strike="noStrike">
                        <a:solidFill>
                          <a:srgbClr val="000000"/>
                        </a:solidFill>
                        <a:effectLst/>
                        <a:latin typeface="+mn-lt"/>
                      </a:endParaRPr>
                    </a:p>
                  </a:txBody>
                  <a:tcPr marL="6421" marR="6421" marT="6421" marB="0" anchor="ctr"/>
                </a:tc>
                <a:extLst>
                  <a:ext uri="{0D108BD9-81ED-4DB2-BD59-A6C34878D82A}">
                    <a16:rowId xmlns:a16="http://schemas.microsoft.com/office/drawing/2014/main" val="364336615"/>
                  </a:ext>
                </a:extLst>
              </a:tr>
              <a:tr h="412511">
                <a:tc>
                  <a:txBody>
                    <a:bodyPr/>
                    <a:lstStyle/>
                    <a:p>
                      <a:pPr algn="l" rtl="0" fontAlgn="ctr"/>
                      <a:r>
                        <a:rPr lang="en-US" sz="1200" u="sng" strike="noStrike" dirty="0">
                          <a:effectLst/>
                          <a:latin typeface="+mn-lt"/>
                        </a:rPr>
                        <a:t>Income</a:t>
                      </a:r>
                      <a:endParaRPr lang="en-US" sz="1200" b="1" i="0" u="sng" strike="noStrike" dirty="0">
                        <a:solidFill>
                          <a:srgbClr val="000000"/>
                        </a:solidFill>
                        <a:effectLst/>
                        <a:latin typeface="+mn-lt"/>
                      </a:endParaRPr>
                    </a:p>
                  </a:txBody>
                  <a:tcPr marL="6421" marR="6421" marT="6421" marB="0" anchor="ctr"/>
                </a:tc>
                <a:tc>
                  <a:txBody>
                    <a:bodyPr/>
                    <a:lstStyle/>
                    <a:p>
                      <a:pPr algn="l" fontAlgn="b"/>
                      <a:r>
                        <a:rPr lang="en-US" sz="1200" u="none" strike="noStrike" dirty="0">
                          <a:effectLst/>
                          <a:latin typeface="+mn-lt"/>
                        </a:rPr>
                        <a:t> </a:t>
                      </a:r>
                      <a:endParaRPr lang="en-US" sz="1200" b="0" i="0" u="none" strike="noStrike" dirty="0">
                        <a:solidFill>
                          <a:srgbClr val="000000"/>
                        </a:solidFill>
                        <a:effectLst/>
                        <a:latin typeface="+mn-lt"/>
                      </a:endParaRPr>
                    </a:p>
                  </a:txBody>
                  <a:tcPr marL="6421" marR="6421" marT="6421" marB="0" anchor="b"/>
                </a:tc>
                <a:tc>
                  <a:txBody>
                    <a:bodyPr/>
                    <a:lstStyle/>
                    <a:p>
                      <a:pPr algn="l" fontAlgn="b"/>
                      <a:r>
                        <a:rPr lang="en-US" sz="1200" u="none" strike="noStrike" dirty="0">
                          <a:effectLst/>
                          <a:latin typeface="+mn-lt"/>
                        </a:rPr>
                        <a:t> </a:t>
                      </a:r>
                      <a:endParaRPr lang="en-US" sz="1200" b="0" i="0" u="none" strike="noStrike" dirty="0">
                        <a:solidFill>
                          <a:srgbClr val="000000"/>
                        </a:solidFill>
                        <a:effectLst/>
                        <a:latin typeface="+mn-lt"/>
                      </a:endParaRPr>
                    </a:p>
                  </a:txBody>
                  <a:tcPr marL="6421" marR="6421" marT="6421" marB="0" anchor="b"/>
                </a:tc>
                <a:tc>
                  <a:txBody>
                    <a:bodyPr/>
                    <a:lstStyle/>
                    <a:p>
                      <a:pPr algn="l" fontAlgn="b"/>
                      <a:r>
                        <a:rPr lang="en-US" sz="1200" u="none" strike="noStrike" dirty="0">
                          <a:effectLst/>
                          <a:latin typeface="+mn-lt"/>
                        </a:rPr>
                        <a:t> </a:t>
                      </a:r>
                      <a:endParaRPr lang="en-US" sz="1200" b="0" i="0" u="none" strike="noStrike" dirty="0">
                        <a:solidFill>
                          <a:srgbClr val="000000"/>
                        </a:solidFill>
                        <a:effectLst/>
                        <a:latin typeface="+mn-lt"/>
                      </a:endParaRPr>
                    </a:p>
                  </a:txBody>
                  <a:tcPr marL="6421" marR="6421" marT="6421" marB="0" anchor="b"/>
                </a:tc>
                <a:tc>
                  <a:txBody>
                    <a:bodyPr/>
                    <a:lstStyle/>
                    <a:p>
                      <a:pPr algn="l" fontAlgn="b"/>
                      <a:r>
                        <a:rPr lang="en-US" sz="1200" u="none" strike="noStrike">
                          <a:effectLst/>
                          <a:latin typeface="+mn-lt"/>
                        </a:rPr>
                        <a:t> </a:t>
                      </a:r>
                      <a:endParaRPr lang="en-US" sz="1200" b="0" i="0" u="none" strike="noStrike">
                        <a:solidFill>
                          <a:srgbClr val="000000"/>
                        </a:solidFill>
                        <a:effectLst/>
                        <a:latin typeface="+mn-lt"/>
                      </a:endParaRPr>
                    </a:p>
                  </a:txBody>
                  <a:tcPr marL="6421" marR="6421" marT="6421" marB="0" anchor="b"/>
                </a:tc>
                <a:extLst>
                  <a:ext uri="{0D108BD9-81ED-4DB2-BD59-A6C34878D82A}">
                    <a16:rowId xmlns:a16="http://schemas.microsoft.com/office/drawing/2014/main" val="633364822"/>
                  </a:ext>
                </a:extLst>
              </a:tr>
              <a:tr h="296313">
                <a:tc>
                  <a:txBody>
                    <a:bodyPr/>
                    <a:lstStyle/>
                    <a:p>
                      <a:pPr algn="l" rtl="0" fontAlgn="ctr"/>
                      <a:r>
                        <a:rPr lang="en-US" sz="1200" u="none" strike="noStrike" dirty="0">
                          <a:effectLst/>
                          <a:latin typeface="+mn-lt"/>
                        </a:rPr>
                        <a:t>Sponsorships</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$ 400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$ 2,000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a:t>
                      </a:r>
                      <a:endParaRPr lang="en-US" sz="1200" b="0" i="0" u="none" strike="noStrike" dirty="0">
                        <a:solidFill>
                          <a:srgbClr val="000000"/>
                        </a:solidFill>
                        <a:effectLst/>
                        <a:latin typeface="+mn-lt"/>
                      </a:endParaRPr>
                    </a:p>
                  </a:txBody>
                  <a:tcPr marL="6421" marR="6421" marT="6421" marB="0" anchor="ctr"/>
                </a:tc>
                <a:extLst>
                  <a:ext uri="{0D108BD9-81ED-4DB2-BD59-A6C34878D82A}">
                    <a16:rowId xmlns:a16="http://schemas.microsoft.com/office/drawing/2014/main" val="254236512"/>
                  </a:ext>
                </a:extLst>
              </a:tr>
              <a:tr h="481897">
                <a:tc>
                  <a:txBody>
                    <a:bodyPr/>
                    <a:lstStyle/>
                    <a:p>
                      <a:pPr algn="l" rtl="0" fontAlgn="ctr"/>
                      <a:r>
                        <a:rPr lang="en-US" sz="1200" u="none" strike="noStrike" dirty="0">
                          <a:effectLst/>
                          <a:latin typeface="+mn-lt"/>
                        </a:rPr>
                        <a:t>CE Day</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$- 1,665</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$- 1,665</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$- 1,199</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a:t>
                      </a:r>
                      <a:endParaRPr lang="en-US" sz="1200" b="0" i="0" u="none" strike="noStrike" dirty="0">
                        <a:solidFill>
                          <a:srgbClr val="000000"/>
                        </a:solidFill>
                        <a:effectLst/>
                        <a:latin typeface="+mn-lt"/>
                      </a:endParaRPr>
                    </a:p>
                  </a:txBody>
                  <a:tcPr marL="6421" marR="6421" marT="6421" marB="0" anchor="ctr"/>
                </a:tc>
                <a:extLst>
                  <a:ext uri="{0D108BD9-81ED-4DB2-BD59-A6C34878D82A}">
                    <a16:rowId xmlns:a16="http://schemas.microsoft.com/office/drawing/2014/main" val="2603090503"/>
                  </a:ext>
                </a:extLst>
              </a:tr>
              <a:tr h="412511">
                <a:tc>
                  <a:txBody>
                    <a:bodyPr/>
                    <a:lstStyle/>
                    <a:p>
                      <a:pPr algn="l" rtl="0" fontAlgn="ctr"/>
                      <a:r>
                        <a:rPr lang="en-US" sz="1200" u="none" strike="noStrike" dirty="0">
                          <a:effectLst/>
                          <a:latin typeface="+mn-lt"/>
                        </a:rPr>
                        <a:t>ELV</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$ 29,167</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$ 38,000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$47,000</a:t>
                      </a:r>
                      <a:endParaRPr lang="en-US" sz="1200" b="0" i="0" u="none" strike="noStrike" dirty="0">
                        <a:solidFill>
                          <a:srgbClr val="000000"/>
                        </a:solidFill>
                        <a:effectLst/>
                        <a:latin typeface="+mn-lt"/>
                      </a:endParaRPr>
                    </a:p>
                  </a:txBody>
                  <a:tcPr marL="6421" marR="6421" marT="6421" marB="0" anchor="ctr"/>
                </a:tc>
                <a:tc>
                  <a:txBody>
                    <a:bodyPr/>
                    <a:lstStyle/>
                    <a:p>
                      <a:pPr algn="l" fontAlgn="b"/>
                      <a:r>
                        <a:rPr lang="en-US" sz="1200" u="none" strike="noStrike" dirty="0">
                          <a:effectLst/>
                          <a:latin typeface="+mn-lt"/>
                        </a:rPr>
                        <a:t> DC Program Champ Funds Jan-Jun</a:t>
                      </a:r>
                      <a:endParaRPr lang="en-US" sz="1200" b="0" i="0" u="none" strike="noStrike" dirty="0">
                        <a:solidFill>
                          <a:srgbClr val="000000"/>
                        </a:solidFill>
                        <a:effectLst/>
                        <a:latin typeface="+mn-lt"/>
                      </a:endParaRPr>
                    </a:p>
                  </a:txBody>
                  <a:tcPr marL="6421" marR="6421" marT="6421" marB="0" anchor="b"/>
                </a:tc>
                <a:extLst>
                  <a:ext uri="{0D108BD9-81ED-4DB2-BD59-A6C34878D82A}">
                    <a16:rowId xmlns:a16="http://schemas.microsoft.com/office/drawing/2014/main" val="369155370"/>
                  </a:ext>
                </a:extLst>
              </a:tr>
              <a:tr h="412511">
                <a:tc>
                  <a:txBody>
                    <a:bodyPr/>
                    <a:lstStyle/>
                    <a:p>
                      <a:pPr algn="l" rtl="0" fontAlgn="ctr"/>
                      <a:r>
                        <a:rPr lang="en-US" sz="1200" u="none" strike="noStrike">
                          <a:effectLst/>
                          <a:latin typeface="+mn-lt"/>
                        </a:rPr>
                        <a:t>FtP</a:t>
                      </a:r>
                      <a:endParaRPr lang="en-US" sz="1200" b="0" i="0" u="none" strike="noStrike">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$ 5,116</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5,116</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$10,400 </a:t>
                      </a:r>
                      <a:endParaRPr lang="en-US" sz="1200" b="0" i="0" u="none" strike="noStrike" dirty="0">
                        <a:solidFill>
                          <a:srgbClr val="000000"/>
                        </a:solidFill>
                        <a:effectLst/>
                        <a:latin typeface="+mn-lt"/>
                      </a:endParaRPr>
                    </a:p>
                  </a:txBody>
                  <a:tcPr marL="6421" marR="6421" marT="6421" marB="0" anchor="ctr"/>
                </a:tc>
                <a:tc>
                  <a:txBody>
                    <a:bodyPr/>
                    <a:lstStyle/>
                    <a:p>
                      <a:pPr algn="l" fontAlgn="b"/>
                      <a:r>
                        <a:rPr lang="en-US" sz="1200" u="none" strike="noStrike" dirty="0">
                          <a:effectLst/>
                          <a:latin typeface="+mn-lt"/>
                        </a:rPr>
                        <a:t> Final Payment Received</a:t>
                      </a:r>
                      <a:endParaRPr lang="en-US" sz="1200" b="0" i="0" u="none" strike="noStrike" dirty="0">
                        <a:solidFill>
                          <a:srgbClr val="000000"/>
                        </a:solidFill>
                        <a:effectLst/>
                        <a:latin typeface="+mn-lt"/>
                      </a:endParaRPr>
                    </a:p>
                  </a:txBody>
                  <a:tcPr marL="6421" marR="6421" marT="6421" marB="0" anchor="b"/>
                </a:tc>
                <a:extLst>
                  <a:ext uri="{0D108BD9-81ED-4DB2-BD59-A6C34878D82A}">
                    <a16:rowId xmlns:a16="http://schemas.microsoft.com/office/drawing/2014/main" val="1815164428"/>
                  </a:ext>
                </a:extLst>
              </a:tr>
              <a:tr h="373784">
                <a:tc>
                  <a:txBody>
                    <a:bodyPr/>
                    <a:lstStyle/>
                    <a:p>
                      <a:pPr algn="l" rtl="0" fontAlgn="ctr"/>
                      <a:r>
                        <a:rPr lang="en-US" sz="1200" u="none" strike="noStrike" dirty="0">
                          <a:effectLst/>
                          <a:latin typeface="+mn-lt"/>
                        </a:rPr>
                        <a:t>NFSP</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$ 4,500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$ 11,000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$ 8,310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a:t>
                      </a:r>
                      <a:endParaRPr lang="en-US" sz="1200" b="0" i="0" u="none" strike="noStrike" dirty="0">
                        <a:solidFill>
                          <a:srgbClr val="000000"/>
                        </a:solidFill>
                        <a:effectLst/>
                        <a:latin typeface="+mn-lt"/>
                      </a:endParaRPr>
                    </a:p>
                  </a:txBody>
                  <a:tcPr marL="6421" marR="6421" marT="6421" marB="0" anchor="ctr"/>
                </a:tc>
                <a:extLst>
                  <a:ext uri="{0D108BD9-81ED-4DB2-BD59-A6C34878D82A}">
                    <a16:rowId xmlns:a16="http://schemas.microsoft.com/office/drawing/2014/main" val="1450905047"/>
                  </a:ext>
                </a:extLst>
              </a:tr>
              <a:tr h="528708">
                <a:tc>
                  <a:txBody>
                    <a:bodyPr/>
                    <a:lstStyle/>
                    <a:p>
                      <a:pPr algn="l" rtl="0" fontAlgn="ctr"/>
                      <a:r>
                        <a:rPr lang="en-US" sz="1200" u="none" strike="noStrike">
                          <a:effectLst/>
                          <a:latin typeface="+mn-lt"/>
                        </a:rPr>
                        <a:t>LNF</a:t>
                      </a:r>
                      <a:endParaRPr lang="en-US" sz="1200" b="0" i="0" u="none" strike="noStrike">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$ 926</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$ 1,000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$ 4,696 </a:t>
                      </a:r>
                      <a:endParaRPr lang="en-US" sz="1200" b="0" i="0" u="none" strike="noStrike" dirty="0">
                        <a:solidFill>
                          <a:srgbClr val="000000"/>
                        </a:solidFill>
                        <a:effectLst/>
                        <a:latin typeface="+mn-lt"/>
                      </a:endParaRPr>
                    </a:p>
                  </a:txBody>
                  <a:tcPr marL="6421" marR="6421" marT="6421" marB="0" anchor="ctr"/>
                </a:tc>
                <a:tc>
                  <a:txBody>
                    <a:bodyPr/>
                    <a:lstStyle/>
                    <a:p>
                      <a:pPr algn="l" fontAlgn="b"/>
                      <a:r>
                        <a:rPr lang="en-US" sz="1200" b="0" i="0" u="none" strike="noStrike" dirty="0">
                          <a:solidFill>
                            <a:srgbClr val="000000"/>
                          </a:solidFill>
                          <a:effectLst/>
                          <a:latin typeface="+mn-lt"/>
                        </a:rPr>
                        <a:t>4 Pharmacies Delinquent 2024 &amp; 2025</a:t>
                      </a:r>
                    </a:p>
                  </a:txBody>
                  <a:tcPr marL="6421" marR="6421" marT="6421" marB="0" anchor="b"/>
                </a:tc>
                <a:extLst>
                  <a:ext uri="{0D108BD9-81ED-4DB2-BD59-A6C34878D82A}">
                    <a16:rowId xmlns:a16="http://schemas.microsoft.com/office/drawing/2014/main" val="1093841333"/>
                  </a:ext>
                </a:extLst>
              </a:tr>
              <a:tr h="528708">
                <a:tc>
                  <a:txBody>
                    <a:bodyPr/>
                    <a:lstStyle/>
                    <a:p>
                      <a:pPr algn="l" rtl="0" fontAlgn="ctr"/>
                      <a:r>
                        <a:rPr lang="en-US" sz="1200" u="none" strike="noStrike" dirty="0">
                          <a:effectLst/>
                          <a:latin typeface="+mn-lt"/>
                        </a:rPr>
                        <a:t>MBS</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$ 619</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$ 1,000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$ 2,330 </a:t>
                      </a:r>
                      <a:endParaRPr lang="en-US" sz="1200" b="0" i="0" u="none" strike="noStrike" dirty="0">
                        <a:solidFill>
                          <a:srgbClr val="000000"/>
                        </a:solidFill>
                        <a:effectLst/>
                        <a:latin typeface="+mn-lt"/>
                      </a:endParaRPr>
                    </a:p>
                  </a:txBody>
                  <a:tcPr marL="6421" marR="6421" marT="6421" marB="0" anchor="ctr"/>
                </a:tc>
                <a:tc>
                  <a:txBody>
                    <a:bodyPr/>
                    <a:lstStyle/>
                    <a:p>
                      <a:pPr algn="l" fontAlgn="b"/>
                      <a:r>
                        <a:rPr lang="en-US" sz="1200" u="none" strike="noStrike" dirty="0">
                          <a:effectLst/>
                          <a:latin typeface="+mn-lt"/>
                        </a:rPr>
                        <a:t> </a:t>
                      </a:r>
                      <a:endParaRPr lang="en-US" sz="1200" b="0" i="0" u="none" strike="noStrike" dirty="0">
                        <a:solidFill>
                          <a:srgbClr val="000000"/>
                        </a:solidFill>
                        <a:effectLst/>
                        <a:latin typeface="+mn-lt"/>
                      </a:endParaRPr>
                    </a:p>
                  </a:txBody>
                  <a:tcPr marL="6421" marR="6421" marT="6421" marB="0" anchor="b"/>
                </a:tc>
                <a:extLst>
                  <a:ext uri="{0D108BD9-81ED-4DB2-BD59-A6C34878D82A}">
                    <a16:rowId xmlns:a16="http://schemas.microsoft.com/office/drawing/2014/main" val="3278336527"/>
                  </a:ext>
                </a:extLst>
              </a:tr>
              <a:tr h="412511">
                <a:tc>
                  <a:txBody>
                    <a:bodyPr/>
                    <a:lstStyle/>
                    <a:p>
                      <a:pPr algn="l" rtl="0" fontAlgn="ctr"/>
                      <a:r>
                        <a:rPr lang="en-US" sz="1200" u="none" strike="noStrike" dirty="0">
                          <a:effectLst/>
                          <a:latin typeface="+mn-lt"/>
                        </a:rPr>
                        <a:t>RxE2</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$ 2,500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a:t>
                      </a:r>
                      <a:r>
                        <a:rPr lang="en-US" sz="1200" b="1" u="none" strike="noStrike" dirty="0">
                          <a:effectLst/>
                          <a:latin typeface="+mn-lt"/>
                        </a:rPr>
                        <a:t>650</a:t>
                      </a:r>
                      <a:endParaRPr lang="en-US" sz="1200" b="1" i="0" u="none" strike="noStrike" dirty="0">
                        <a:solidFill>
                          <a:srgbClr val="000000"/>
                        </a:solidFill>
                        <a:effectLst/>
                        <a:latin typeface="+mn-lt"/>
                      </a:endParaRPr>
                    </a:p>
                  </a:txBody>
                  <a:tcPr marL="6421" marR="6421" marT="6421" marB="0" anchor="ctr"/>
                </a:tc>
                <a:tc>
                  <a:txBody>
                    <a:bodyPr/>
                    <a:lstStyle/>
                    <a:p>
                      <a:pPr algn="l" fontAlgn="b"/>
                      <a:r>
                        <a:rPr lang="en-US" sz="1200" u="none" strike="noStrike" dirty="0">
                          <a:effectLst/>
                          <a:latin typeface="+mn-lt"/>
                        </a:rPr>
                        <a:t> 3 Studies ($1,000 pd July)</a:t>
                      </a:r>
                      <a:endParaRPr lang="en-US" sz="1200" b="0" i="0" u="none" strike="noStrike" dirty="0">
                        <a:solidFill>
                          <a:srgbClr val="000000"/>
                        </a:solidFill>
                        <a:effectLst/>
                        <a:latin typeface="+mn-lt"/>
                      </a:endParaRPr>
                    </a:p>
                  </a:txBody>
                  <a:tcPr marL="6421" marR="6421" marT="6421" marB="0" anchor="b"/>
                </a:tc>
                <a:extLst>
                  <a:ext uri="{0D108BD9-81ED-4DB2-BD59-A6C34878D82A}">
                    <a16:rowId xmlns:a16="http://schemas.microsoft.com/office/drawing/2014/main" val="2879273272"/>
                  </a:ext>
                </a:extLst>
              </a:tr>
              <a:tr h="412511">
                <a:tc>
                  <a:txBody>
                    <a:bodyPr/>
                    <a:lstStyle/>
                    <a:p>
                      <a:pPr algn="l" rtl="0" fontAlgn="ctr"/>
                      <a:r>
                        <a:rPr lang="en-US" sz="1200" u="none" strike="noStrike" dirty="0">
                          <a:effectLst/>
                          <a:latin typeface="+mn-lt"/>
                        </a:rPr>
                        <a:t>DPP</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$ 2,144</a:t>
                      </a:r>
                      <a:endParaRPr lang="en-US" sz="1200" b="0" i="0" u="none" strike="noStrike" dirty="0">
                        <a:solidFill>
                          <a:srgbClr val="000000"/>
                        </a:solidFill>
                        <a:effectLst/>
                        <a:latin typeface="+mn-lt"/>
                      </a:endParaRPr>
                    </a:p>
                  </a:txBody>
                  <a:tcPr marL="6421" marR="6421" marT="6421" marB="0" anchor="ctr"/>
                </a:tc>
                <a:tc>
                  <a:txBody>
                    <a:bodyPr/>
                    <a:lstStyle/>
                    <a:p>
                      <a:pPr algn="l" fontAlgn="b"/>
                      <a:r>
                        <a:rPr lang="en-US" sz="1200" u="none" strike="noStrike" dirty="0">
                          <a:effectLst/>
                          <a:latin typeface="+mn-lt"/>
                        </a:rPr>
                        <a:t> </a:t>
                      </a:r>
                      <a:endParaRPr lang="en-US" sz="1200" b="0" i="0" u="none" strike="noStrike" dirty="0">
                        <a:solidFill>
                          <a:srgbClr val="000000"/>
                        </a:solidFill>
                        <a:effectLst/>
                        <a:latin typeface="+mn-lt"/>
                      </a:endParaRPr>
                    </a:p>
                  </a:txBody>
                  <a:tcPr marL="6421" marR="6421" marT="6421" marB="0" anchor="b"/>
                </a:tc>
                <a:extLst>
                  <a:ext uri="{0D108BD9-81ED-4DB2-BD59-A6C34878D82A}">
                    <a16:rowId xmlns:a16="http://schemas.microsoft.com/office/drawing/2014/main" val="429958705"/>
                  </a:ext>
                </a:extLst>
              </a:tr>
              <a:tr h="412511">
                <a:tc>
                  <a:txBody>
                    <a:bodyPr/>
                    <a:lstStyle/>
                    <a:p>
                      <a:pPr algn="l" rtl="0" fontAlgn="ctr"/>
                      <a:r>
                        <a:rPr lang="en-US" sz="1200" b="0" i="0" u="none" strike="noStrike" dirty="0">
                          <a:solidFill>
                            <a:srgbClr val="000000"/>
                          </a:solidFill>
                          <a:effectLst/>
                          <a:latin typeface="+mn-lt"/>
                        </a:rPr>
                        <a:t>Catalyst</a:t>
                      </a:r>
                    </a:p>
                  </a:txBody>
                  <a:tcPr marL="6421" marR="6421" marT="6421" marB="0" anchor="ctr"/>
                </a:tc>
                <a:tc>
                  <a:txBody>
                    <a:bodyPr/>
                    <a:lstStyle/>
                    <a:p>
                      <a:pPr algn="l" rtl="0" fontAlgn="ctr"/>
                      <a:r>
                        <a:rPr lang="en-US" sz="1200" b="0" u="none" strike="noStrike" dirty="0">
                          <a:effectLst/>
                          <a:latin typeface="+mn-lt"/>
                        </a:rPr>
                        <a:t>$ 0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b="0" u="none" strike="noStrike" dirty="0">
                          <a:effectLst/>
                          <a:latin typeface="+mn-lt"/>
                        </a:rPr>
                        <a:t>$  20,000</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b="0" i="0" u="none" strike="noStrike" dirty="0">
                          <a:solidFill>
                            <a:srgbClr val="000000"/>
                          </a:solidFill>
                          <a:effectLst/>
                          <a:latin typeface="+mn-lt"/>
                        </a:rPr>
                        <a:t>$ 0</a:t>
                      </a:r>
                    </a:p>
                  </a:txBody>
                  <a:tcPr marL="6421" marR="6421" marT="6421" marB="0" anchor="ctr"/>
                </a:tc>
                <a:tc>
                  <a:txBody>
                    <a:bodyPr/>
                    <a:lstStyle/>
                    <a:p>
                      <a:pPr algn="l" fontAlgn="b"/>
                      <a:r>
                        <a:rPr lang="en-US" sz="1200" b="0" u="none" strike="noStrike" dirty="0">
                          <a:effectLst/>
                          <a:latin typeface="+mn-lt"/>
                        </a:rPr>
                        <a:t> </a:t>
                      </a:r>
                      <a:endParaRPr lang="en-US" sz="1200" b="0" i="0" u="none" strike="noStrike" dirty="0">
                        <a:solidFill>
                          <a:srgbClr val="000000"/>
                        </a:solidFill>
                        <a:effectLst/>
                        <a:latin typeface="+mn-lt"/>
                      </a:endParaRPr>
                    </a:p>
                  </a:txBody>
                  <a:tcPr marL="6421" marR="6421" marT="6421" marB="0" anchor="b"/>
                </a:tc>
                <a:extLst>
                  <a:ext uri="{0D108BD9-81ED-4DB2-BD59-A6C34878D82A}">
                    <a16:rowId xmlns:a16="http://schemas.microsoft.com/office/drawing/2014/main" val="1582864588"/>
                  </a:ext>
                </a:extLst>
              </a:tr>
              <a:tr h="412511">
                <a:tc>
                  <a:txBody>
                    <a:bodyPr/>
                    <a:lstStyle/>
                    <a:p>
                      <a:pPr algn="l" rtl="0" fontAlgn="ctr"/>
                      <a:r>
                        <a:rPr lang="en-US" sz="1200" u="none" strike="noStrike" dirty="0">
                          <a:effectLst/>
                          <a:latin typeface="+mn-lt"/>
                        </a:rPr>
                        <a:t>Total</a:t>
                      </a:r>
                      <a:endParaRPr lang="en-US" sz="1200" b="1"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$ 39,063</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$ 78,951</a:t>
                      </a:r>
                      <a:endParaRPr lang="en-US" sz="1200" b="0" i="0" u="none" strike="noStrike" dirty="0">
                        <a:solidFill>
                          <a:srgbClr val="000000"/>
                        </a:solidFill>
                        <a:effectLst/>
                        <a:latin typeface="+mn-lt"/>
                      </a:endParaRPr>
                    </a:p>
                  </a:txBody>
                  <a:tcPr marL="6421" marR="6421" marT="6421" marB="0" anchor="ctr"/>
                </a:tc>
                <a:tc>
                  <a:txBody>
                    <a:bodyPr/>
                    <a:lstStyle/>
                    <a:p>
                      <a:pPr algn="l" rtl="0" fontAlgn="ctr"/>
                      <a:r>
                        <a:rPr lang="en-US" sz="1200" u="none" strike="noStrike" dirty="0">
                          <a:effectLst/>
                          <a:latin typeface="+mn-lt"/>
                        </a:rPr>
                        <a:t>$75,528</a:t>
                      </a:r>
                      <a:endParaRPr lang="en-US" sz="1200" b="0" i="0" u="none" strike="noStrike" dirty="0">
                        <a:solidFill>
                          <a:srgbClr val="000000"/>
                        </a:solidFill>
                        <a:effectLst/>
                        <a:latin typeface="+mn-lt"/>
                      </a:endParaRPr>
                    </a:p>
                  </a:txBody>
                  <a:tcPr marL="6421" marR="6421" marT="6421" marB="0" anchor="ctr"/>
                </a:tc>
                <a:tc>
                  <a:txBody>
                    <a:bodyPr/>
                    <a:lstStyle/>
                    <a:p>
                      <a:pPr algn="l" fontAlgn="b"/>
                      <a:r>
                        <a:rPr lang="en-US" sz="1200" u="none" strike="noStrike" dirty="0">
                          <a:effectLst/>
                          <a:latin typeface="+mn-lt"/>
                        </a:rPr>
                        <a:t> </a:t>
                      </a:r>
                      <a:endParaRPr lang="en-US" sz="1200" b="0" i="0" u="none" strike="noStrike" dirty="0">
                        <a:solidFill>
                          <a:srgbClr val="000000"/>
                        </a:solidFill>
                        <a:effectLst/>
                        <a:latin typeface="+mn-lt"/>
                      </a:endParaRPr>
                    </a:p>
                  </a:txBody>
                  <a:tcPr marL="6421" marR="6421" marT="6421" marB="0" anchor="b"/>
                </a:tc>
                <a:extLst>
                  <a:ext uri="{0D108BD9-81ED-4DB2-BD59-A6C34878D82A}">
                    <a16:rowId xmlns:a16="http://schemas.microsoft.com/office/drawing/2014/main" val="4191456748"/>
                  </a:ext>
                </a:extLst>
              </a:tr>
            </a:tbl>
          </a:graphicData>
        </a:graphic>
      </p:graphicFrame>
    </p:spTree>
    <p:extLst>
      <p:ext uri="{BB962C8B-B14F-4D97-AF65-F5344CB8AC3E}">
        <p14:creationId xmlns:p14="http://schemas.microsoft.com/office/powerpoint/2010/main" val="29167488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69048-7B4E-1C06-B360-C21DBA0BEBCC}"/>
            </a:ext>
          </a:extLst>
        </p:cNvPr>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3FAFD03C-DD43-0BC5-815A-BBE04F69DFA4}"/>
              </a:ext>
            </a:extLst>
          </p:cNvPr>
          <p:cNvGraphicFramePr>
            <a:graphicFrameLocks noGrp="1"/>
          </p:cNvGraphicFramePr>
          <p:nvPr>
            <p:extLst>
              <p:ext uri="{D42A27DB-BD31-4B8C-83A1-F6EECF244321}">
                <p14:modId xmlns:p14="http://schemas.microsoft.com/office/powerpoint/2010/main" val="1314628621"/>
              </p:ext>
            </p:extLst>
          </p:nvPr>
        </p:nvGraphicFramePr>
        <p:xfrm>
          <a:off x="1381333" y="313391"/>
          <a:ext cx="9597224" cy="5756074"/>
        </p:xfrm>
        <a:graphic>
          <a:graphicData uri="http://schemas.openxmlformats.org/drawingml/2006/table">
            <a:tbl>
              <a:tblPr firstRow="1" bandRow="1">
                <a:tableStyleId>{5C22544A-7EE6-4342-B048-85BDC9FD1C3A}</a:tableStyleId>
              </a:tblPr>
              <a:tblGrid>
                <a:gridCol w="1907372">
                  <a:extLst>
                    <a:ext uri="{9D8B030D-6E8A-4147-A177-3AD203B41FA5}">
                      <a16:colId xmlns:a16="http://schemas.microsoft.com/office/drawing/2014/main" val="3619360196"/>
                    </a:ext>
                  </a:extLst>
                </a:gridCol>
                <a:gridCol w="1833293">
                  <a:extLst>
                    <a:ext uri="{9D8B030D-6E8A-4147-A177-3AD203B41FA5}">
                      <a16:colId xmlns:a16="http://schemas.microsoft.com/office/drawing/2014/main" val="2436115163"/>
                    </a:ext>
                  </a:extLst>
                </a:gridCol>
                <a:gridCol w="1331895">
                  <a:extLst>
                    <a:ext uri="{9D8B030D-6E8A-4147-A177-3AD203B41FA5}">
                      <a16:colId xmlns:a16="http://schemas.microsoft.com/office/drawing/2014/main" val="3330522563"/>
                    </a:ext>
                  </a:extLst>
                </a:gridCol>
                <a:gridCol w="1032044">
                  <a:extLst>
                    <a:ext uri="{9D8B030D-6E8A-4147-A177-3AD203B41FA5}">
                      <a16:colId xmlns:a16="http://schemas.microsoft.com/office/drawing/2014/main" val="866562449"/>
                    </a:ext>
                  </a:extLst>
                </a:gridCol>
                <a:gridCol w="3492620">
                  <a:extLst>
                    <a:ext uri="{9D8B030D-6E8A-4147-A177-3AD203B41FA5}">
                      <a16:colId xmlns:a16="http://schemas.microsoft.com/office/drawing/2014/main" val="2049863385"/>
                    </a:ext>
                  </a:extLst>
                </a:gridCol>
              </a:tblGrid>
              <a:tr h="260121">
                <a:tc>
                  <a:txBody>
                    <a:bodyPr/>
                    <a:lstStyle/>
                    <a:p>
                      <a:pPr algn="l" rtl="0" fontAlgn="ctr"/>
                      <a:r>
                        <a:rPr lang="en-US" sz="1200" u="none" strike="noStrike" dirty="0">
                          <a:effectLst/>
                          <a:latin typeface="+mn-lt"/>
                        </a:rPr>
                        <a:t> </a:t>
                      </a:r>
                      <a:endParaRPr lang="en-US" sz="1200" b="1"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2026 Actual (6/30/26)</a:t>
                      </a:r>
                      <a:endParaRPr lang="en-US" sz="1200" b="1"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2026 Budget</a:t>
                      </a:r>
                      <a:endParaRPr lang="en-US" sz="1200" b="1"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2025</a:t>
                      </a:r>
                      <a:endParaRPr lang="en-US" sz="1200" b="1" i="0" u="none" strike="noStrike" dirty="0">
                        <a:solidFill>
                          <a:srgbClr val="000000"/>
                        </a:solidFill>
                        <a:effectLst/>
                        <a:latin typeface="+mn-lt"/>
                      </a:endParaRPr>
                    </a:p>
                  </a:txBody>
                  <a:tcPr marL="5014" marR="5014" marT="5014" marB="0" anchor="ctr"/>
                </a:tc>
                <a:tc>
                  <a:txBody>
                    <a:bodyPr/>
                    <a:lstStyle/>
                    <a:p>
                      <a:pPr algn="l" fontAlgn="ctr"/>
                      <a:r>
                        <a:rPr lang="en-US" sz="1200" u="none" strike="noStrike">
                          <a:effectLst/>
                          <a:latin typeface="+mn-lt"/>
                        </a:rPr>
                        <a:t> </a:t>
                      </a:r>
                      <a:endParaRPr lang="en-US" sz="1200" b="0" i="0" u="none" strike="noStrike">
                        <a:solidFill>
                          <a:srgbClr val="000000"/>
                        </a:solidFill>
                        <a:effectLst/>
                        <a:latin typeface="+mn-lt"/>
                      </a:endParaRPr>
                    </a:p>
                  </a:txBody>
                  <a:tcPr marL="5014" marR="5014" marT="5014" marB="0" anchor="ctr"/>
                </a:tc>
                <a:extLst>
                  <a:ext uri="{0D108BD9-81ED-4DB2-BD59-A6C34878D82A}">
                    <a16:rowId xmlns:a16="http://schemas.microsoft.com/office/drawing/2014/main" val="2667560983"/>
                  </a:ext>
                </a:extLst>
              </a:tr>
              <a:tr h="260121">
                <a:tc>
                  <a:txBody>
                    <a:bodyPr/>
                    <a:lstStyle/>
                    <a:p>
                      <a:pPr algn="l" rtl="0" fontAlgn="ctr"/>
                      <a:r>
                        <a:rPr lang="en-US" sz="1200" u="sng" strike="noStrike" dirty="0">
                          <a:effectLst/>
                          <a:latin typeface="+mn-lt"/>
                        </a:rPr>
                        <a:t>Expenses</a:t>
                      </a:r>
                      <a:endParaRPr lang="en-US" sz="1200" b="1" i="0" u="sng" strike="noStrike" dirty="0">
                        <a:solidFill>
                          <a:srgbClr val="000000"/>
                        </a:solidFill>
                        <a:effectLst/>
                        <a:latin typeface="+mn-lt"/>
                      </a:endParaRPr>
                    </a:p>
                  </a:txBody>
                  <a:tcPr marL="5014" marR="5014" marT="5014" marB="0" anchor="ctr"/>
                </a:tc>
                <a:tc>
                  <a:txBody>
                    <a:bodyPr/>
                    <a:lstStyle/>
                    <a:p>
                      <a:pPr algn="l" fontAlgn="b"/>
                      <a:r>
                        <a:rPr lang="en-US" sz="1200" u="none" strike="noStrike">
                          <a:effectLst/>
                          <a:latin typeface="+mn-lt"/>
                        </a:rPr>
                        <a:t> </a:t>
                      </a:r>
                      <a:endParaRPr lang="en-US" sz="1200" b="0" i="0" u="none" strike="noStrike">
                        <a:solidFill>
                          <a:srgbClr val="000000"/>
                        </a:solidFill>
                        <a:effectLst/>
                        <a:latin typeface="+mn-lt"/>
                      </a:endParaRPr>
                    </a:p>
                  </a:txBody>
                  <a:tcPr marL="5014" marR="5014" marT="5014" marB="0" anchor="b"/>
                </a:tc>
                <a:tc>
                  <a:txBody>
                    <a:bodyPr/>
                    <a:lstStyle/>
                    <a:p>
                      <a:pPr algn="l" fontAlgn="b"/>
                      <a:r>
                        <a:rPr lang="en-US" sz="1200" u="none" strike="noStrike">
                          <a:effectLst/>
                          <a:latin typeface="+mn-lt"/>
                        </a:rPr>
                        <a:t> </a:t>
                      </a:r>
                      <a:endParaRPr lang="en-US" sz="1200" b="0" i="0" u="none" strike="noStrike">
                        <a:solidFill>
                          <a:srgbClr val="000000"/>
                        </a:solidFill>
                        <a:effectLst/>
                        <a:latin typeface="+mn-lt"/>
                      </a:endParaRPr>
                    </a:p>
                  </a:txBody>
                  <a:tcPr marL="5014" marR="5014" marT="5014" marB="0" anchor="b"/>
                </a:tc>
                <a:tc>
                  <a:txBody>
                    <a:bodyPr/>
                    <a:lstStyle/>
                    <a:p>
                      <a:pPr algn="l" fontAlgn="b"/>
                      <a:r>
                        <a:rPr lang="en-US" sz="1200" u="none" strike="noStrike">
                          <a:effectLst/>
                          <a:latin typeface="+mn-lt"/>
                        </a:rPr>
                        <a:t> </a:t>
                      </a:r>
                      <a:endParaRPr lang="en-US" sz="1200" b="0" i="0" u="none" strike="noStrike">
                        <a:solidFill>
                          <a:srgbClr val="000000"/>
                        </a:solidFill>
                        <a:effectLst/>
                        <a:latin typeface="+mn-lt"/>
                      </a:endParaRPr>
                    </a:p>
                  </a:txBody>
                  <a:tcPr marL="5014" marR="5014" marT="5014" marB="0" anchor="b"/>
                </a:tc>
                <a:tc>
                  <a:txBody>
                    <a:bodyPr/>
                    <a:lstStyle/>
                    <a:p>
                      <a:pPr algn="l" fontAlgn="b"/>
                      <a:r>
                        <a:rPr lang="en-US" sz="1200" u="none" strike="noStrike">
                          <a:effectLst/>
                          <a:latin typeface="+mn-lt"/>
                        </a:rPr>
                        <a:t> </a:t>
                      </a:r>
                      <a:endParaRPr lang="en-US" sz="1200" b="0" i="0" u="none" strike="noStrike">
                        <a:solidFill>
                          <a:srgbClr val="000000"/>
                        </a:solidFill>
                        <a:effectLst/>
                        <a:latin typeface="+mn-lt"/>
                      </a:endParaRPr>
                    </a:p>
                  </a:txBody>
                  <a:tcPr marL="5014" marR="5014" marT="5014" marB="0" anchor="b"/>
                </a:tc>
                <a:extLst>
                  <a:ext uri="{0D108BD9-81ED-4DB2-BD59-A6C34878D82A}">
                    <a16:rowId xmlns:a16="http://schemas.microsoft.com/office/drawing/2014/main" val="3544564272"/>
                  </a:ext>
                </a:extLst>
              </a:tr>
              <a:tr h="260121">
                <a:tc>
                  <a:txBody>
                    <a:bodyPr/>
                    <a:lstStyle/>
                    <a:p>
                      <a:pPr algn="l" rtl="0" fontAlgn="ctr"/>
                      <a:r>
                        <a:rPr lang="en-US" sz="1200" u="none" strike="noStrike">
                          <a:effectLst/>
                          <a:latin typeface="+mn-lt"/>
                        </a:rPr>
                        <a:t>Bank Charges</a:t>
                      </a:r>
                      <a:endParaRPr lang="en-US" sz="1200" b="0"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$ 149</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200 </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$99</a:t>
                      </a:r>
                      <a:endParaRPr lang="en-US" sz="1200" b="0" i="0" u="none" strike="noStrike" dirty="0">
                        <a:solidFill>
                          <a:srgbClr val="000000"/>
                        </a:solidFill>
                        <a:effectLst/>
                        <a:latin typeface="+mn-lt"/>
                      </a:endParaRPr>
                    </a:p>
                  </a:txBody>
                  <a:tcPr marL="5014" marR="5014" marT="5014" marB="0" anchor="ctr"/>
                </a:tc>
                <a:tc>
                  <a:txBody>
                    <a:bodyPr/>
                    <a:lstStyle/>
                    <a:p>
                      <a:pPr algn="l" fontAlgn="b"/>
                      <a:r>
                        <a:rPr lang="en-US" sz="1200" u="none" strike="noStrike">
                          <a:effectLst/>
                          <a:latin typeface="+mn-lt"/>
                        </a:rPr>
                        <a:t> </a:t>
                      </a:r>
                      <a:endParaRPr lang="en-US" sz="1200" b="0" i="0" u="none" strike="noStrike">
                        <a:solidFill>
                          <a:srgbClr val="000000"/>
                        </a:solidFill>
                        <a:effectLst/>
                        <a:latin typeface="+mn-lt"/>
                      </a:endParaRPr>
                    </a:p>
                  </a:txBody>
                  <a:tcPr marL="5014" marR="5014" marT="5014" marB="0" anchor="b"/>
                </a:tc>
                <a:extLst>
                  <a:ext uri="{0D108BD9-81ED-4DB2-BD59-A6C34878D82A}">
                    <a16:rowId xmlns:a16="http://schemas.microsoft.com/office/drawing/2014/main" val="2132643135"/>
                  </a:ext>
                </a:extLst>
              </a:tr>
              <a:tr h="260121">
                <a:tc>
                  <a:txBody>
                    <a:bodyPr/>
                    <a:lstStyle/>
                    <a:p>
                      <a:pPr algn="l" rtl="0" fontAlgn="ctr"/>
                      <a:r>
                        <a:rPr lang="en-US" sz="1200" u="none" strike="noStrike">
                          <a:effectLst/>
                          <a:latin typeface="+mn-lt"/>
                        </a:rPr>
                        <a:t>Technology</a:t>
                      </a:r>
                      <a:endParaRPr lang="en-US" sz="1200" b="0"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$ 817</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500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$318 </a:t>
                      </a:r>
                      <a:endParaRPr lang="en-US" sz="1200" b="0" i="0" u="none" strike="noStrike" dirty="0">
                        <a:solidFill>
                          <a:srgbClr val="000000"/>
                        </a:solidFill>
                        <a:effectLst/>
                        <a:latin typeface="+mn-lt"/>
                      </a:endParaRPr>
                    </a:p>
                  </a:txBody>
                  <a:tcPr marL="5014" marR="5014" marT="5014" marB="0" anchor="ctr"/>
                </a:tc>
                <a:tc>
                  <a:txBody>
                    <a:bodyPr/>
                    <a:lstStyle/>
                    <a:p>
                      <a:pPr algn="l" fontAlgn="b"/>
                      <a:r>
                        <a:rPr lang="en-US" sz="1200" u="none" strike="noStrike">
                          <a:effectLst/>
                          <a:latin typeface="+mn-lt"/>
                        </a:rPr>
                        <a:t> </a:t>
                      </a:r>
                      <a:endParaRPr lang="en-US" sz="1200" b="0" i="0" u="none" strike="noStrike">
                        <a:solidFill>
                          <a:srgbClr val="000000"/>
                        </a:solidFill>
                        <a:effectLst/>
                        <a:latin typeface="+mn-lt"/>
                      </a:endParaRPr>
                    </a:p>
                  </a:txBody>
                  <a:tcPr marL="5014" marR="5014" marT="5014" marB="0" anchor="b"/>
                </a:tc>
                <a:extLst>
                  <a:ext uri="{0D108BD9-81ED-4DB2-BD59-A6C34878D82A}">
                    <a16:rowId xmlns:a16="http://schemas.microsoft.com/office/drawing/2014/main" val="3205316175"/>
                  </a:ext>
                </a:extLst>
              </a:tr>
              <a:tr h="260121">
                <a:tc>
                  <a:txBody>
                    <a:bodyPr/>
                    <a:lstStyle/>
                    <a:p>
                      <a:pPr algn="l" rtl="0" fontAlgn="ctr"/>
                      <a:r>
                        <a:rPr lang="en-US" sz="1200" u="none" strike="noStrike">
                          <a:effectLst/>
                          <a:latin typeface="+mn-lt"/>
                        </a:rPr>
                        <a:t>CE Day</a:t>
                      </a:r>
                      <a:endParaRPr lang="en-US" sz="1200" b="0"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b="0" i="0" u="none" strike="noStrike" dirty="0">
                          <a:solidFill>
                            <a:srgbClr val="000000"/>
                          </a:solidFill>
                          <a:effectLst/>
                          <a:latin typeface="+mn-lt"/>
                        </a:rPr>
                        <a:t> Included in Income</a:t>
                      </a:r>
                    </a:p>
                  </a:txBody>
                  <a:tcPr marL="5014" marR="5014" marT="5014" marB="0" anchor="ctr"/>
                </a:tc>
                <a:extLst>
                  <a:ext uri="{0D108BD9-81ED-4DB2-BD59-A6C34878D82A}">
                    <a16:rowId xmlns:a16="http://schemas.microsoft.com/office/drawing/2014/main" val="1836217872"/>
                  </a:ext>
                </a:extLst>
              </a:tr>
              <a:tr h="260121">
                <a:tc>
                  <a:txBody>
                    <a:bodyPr/>
                    <a:lstStyle/>
                    <a:p>
                      <a:pPr algn="l" rtl="0" fontAlgn="ctr"/>
                      <a:r>
                        <a:rPr lang="en-US" sz="1200" u="none" strike="noStrike">
                          <a:effectLst/>
                          <a:latin typeface="+mn-lt"/>
                        </a:rPr>
                        <a:t>Dues/Subsc</a:t>
                      </a:r>
                      <a:endParaRPr lang="en-US" sz="1200" b="0"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$ 1,141</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$ 2,500 </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$ 1,214</a:t>
                      </a:r>
                      <a:endParaRPr lang="en-US" sz="1200" b="0" i="0" u="none" strike="noStrike" dirty="0">
                        <a:solidFill>
                          <a:srgbClr val="000000"/>
                        </a:solidFill>
                        <a:effectLst/>
                        <a:latin typeface="+mn-lt"/>
                      </a:endParaRPr>
                    </a:p>
                  </a:txBody>
                  <a:tcPr marL="5014" marR="5014" marT="5014" marB="0" anchor="ctr"/>
                </a:tc>
                <a:tc>
                  <a:txBody>
                    <a:bodyPr/>
                    <a:lstStyle/>
                    <a:p>
                      <a:pPr algn="l" fontAlgn="b"/>
                      <a:r>
                        <a:rPr lang="en-US" sz="1200" u="none" strike="noStrike" dirty="0">
                          <a:effectLst/>
                          <a:latin typeface="+mn-lt"/>
                        </a:rPr>
                        <a:t> DC, MD, DE Memberships (VA?)</a:t>
                      </a:r>
                      <a:endParaRPr lang="en-US" sz="1200" b="0" i="0" u="none" strike="noStrike" dirty="0">
                        <a:solidFill>
                          <a:srgbClr val="000000"/>
                        </a:solidFill>
                        <a:effectLst/>
                        <a:latin typeface="+mn-lt"/>
                      </a:endParaRPr>
                    </a:p>
                  </a:txBody>
                  <a:tcPr marL="5014" marR="5014" marT="5014" marB="0" anchor="b"/>
                </a:tc>
                <a:extLst>
                  <a:ext uri="{0D108BD9-81ED-4DB2-BD59-A6C34878D82A}">
                    <a16:rowId xmlns:a16="http://schemas.microsoft.com/office/drawing/2014/main" val="190019114"/>
                  </a:ext>
                </a:extLst>
              </a:tr>
              <a:tr h="260121">
                <a:tc>
                  <a:txBody>
                    <a:bodyPr/>
                    <a:lstStyle/>
                    <a:p>
                      <a:pPr algn="l" rtl="0" fontAlgn="ctr"/>
                      <a:r>
                        <a:rPr lang="en-US" sz="1200" u="none" strike="noStrike">
                          <a:effectLst/>
                          <a:latin typeface="+mn-lt"/>
                        </a:rPr>
                        <a:t>Insurance</a:t>
                      </a:r>
                      <a:endParaRPr lang="en-US" sz="1200" b="0"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$ 3,137</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$ 6,000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$2,217 </a:t>
                      </a:r>
                      <a:endParaRPr lang="en-US" sz="1200" b="0" i="0" u="none" strike="noStrike" dirty="0">
                        <a:solidFill>
                          <a:srgbClr val="000000"/>
                        </a:solidFill>
                        <a:effectLst/>
                        <a:latin typeface="+mn-lt"/>
                      </a:endParaRPr>
                    </a:p>
                  </a:txBody>
                  <a:tcPr marL="5014" marR="5014" marT="5014" marB="0" anchor="ctr"/>
                </a:tc>
                <a:tc>
                  <a:txBody>
                    <a:bodyPr/>
                    <a:lstStyle/>
                    <a:p>
                      <a:pPr algn="l" fontAlgn="b"/>
                      <a:r>
                        <a:rPr lang="en-US" sz="1200" b="0" i="0" u="none" strike="noStrike" dirty="0">
                          <a:solidFill>
                            <a:srgbClr val="000000"/>
                          </a:solidFill>
                          <a:effectLst/>
                          <a:latin typeface="+mn-lt"/>
                        </a:rPr>
                        <a:t> Delete DC; increased salaries</a:t>
                      </a:r>
                    </a:p>
                  </a:txBody>
                  <a:tcPr marL="5014" marR="5014" marT="5014" marB="0" anchor="b"/>
                </a:tc>
                <a:extLst>
                  <a:ext uri="{0D108BD9-81ED-4DB2-BD59-A6C34878D82A}">
                    <a16:rowId xmlns:a16="http://schemas.microsoft.com/office/drawing/2014/main" val="39846911"/>
                  </a:ext>
                </a:extLst>
              </a:tr>
              <a:tr h="260121">
                <a:tc>
                  <a:txBody>
                    <a:bodyPr/>
                    <a:lstStyle/>
                    <a:p>
                      <a:pPr algn="l" rtl="0" fontAlgn="ctr"/>
                      <a:r>
                        <a:rPr lang="en-US" sz="1200" u="none" strike="noStrike">
                          <a:effectLst/>
                          <a:latin typeface="+mn-lt"/>
                        </a:rPr>
                        <a:t>Marketing</a:t>
                      </a:r>
                      <a:endParaRPr lang="en-US" sz="1200" b="0"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$ 500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$ 2,500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$292</a:t>
                      </a:r>
                      <a:endParaRPr lang="en-US" sz="1200" b="0" i="0" u="none" strike="noStrike" dirty="0">
                        <a:solidFill>
                          <a:srgbClr val="000000"/>
                        </a:solidFill>
                        <a:effectLst/>
                        <a:latin typeface="+mn-lt"/>
                      </a:endParaRPr>
                    </a:p>
                  </a:txBody>
                  <a:tcPr marL="5014" marR="5014" marT="5014" marB="0" anchor="ctr"/>
                </a:tc>
                <a:tc>
                  <a:txBody>
                    <a:bodyPr/>
                    <a:lstStyle/>
                    <a:p>
                      <a:pPr algn="l" rtl="0" fontAlgn="ctr"/>
                      <a:endParaRPr lang="en-US" sz="1200" b="0" i="0" u="none" strike="noStrike" dirty="0">
                        <a:solidFill>
                          <a:srgbClr val="000000"/>
                        </a:solidFill>
                        <a:effectLst/>
                        <a:latin typeface="+mn-lt"/>
                      </a:endParaRPr>
                    </a:p>
                  </a:txBody>
                  <a:tcPr marL="5014" marR="5014" marT="5014" marB="0" anchor="ctr"/>
                </a:tc>
                <a:extLst>
                  <a:ext uri="{0D108BD9-81ED-4DB2-BD59-A6C34878D82A}">
                    <a16:rowId xmlns:a16="http://schemas.microsoft.com/office/drawing/2014/main" val="1368586986"/>
                  </a:ext>
                </a:extLst>
              </a:tr>
              <a:tr h="260121">
                <a:tc>
                  <a:txBody>
                    <a:bodyPr/>
                    <a:lstStyle/>
                    <a:p>
                      <a:pPr algn="l" rtl="0" fontAlgn="ctr"/>
                      <a:r>
                        <a:rPr lang="en-US" sz="1200" b="0" i="0" u="none" strike="noStrike" dirty="0">
                          <a:solidFill>
                            <a:srgbClr val="000000"/>
                          </a:solidFill>
                          <a:effectLst/>
                          <a:latin typeface="+mn-lt"/>
                        </a:rPr>
                        <a:t>CPESN Mid-Year</a:t>
                      </a:r>
                    </a:p>
                  </a:txBody>
                  <a:tcPr marL="5014" marR="5014" marT="5014" marB="0" anchor="ctr"/>
                </a:tc>
                <a:tc>
                  <a:txBody>
                    <a:bodyPr/>
                    <a:lstStyle/>
                    <a:p>
                      <a:pPr algn="l" rtl="0" fontAlgn="ctr"/>
                      <a:r>
                        <a:rPr lang="en-US" sz="1200" u="none" strike="noStrike" dirty="0">
                          <a:effectLst/>
                          <a:latin typeface="+mn-lt"/>
                        </a:rPr>
                        <a:t>$ 2360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$ 5,000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$513 </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b="0" i="0" u="none" strike="noStrike" dirty="0">
                          <a:solidFill>
                            <a:srgbClr val="000000"/>
                          </a:solidFill>
                          <a:effectLst/>
                          <a:latin typeface="+mn-lt"/>
                        </a:rPr>
                        <a:t>2026 total plus 2027 bookings</a:t>
                      </a:r>
                    </a:p>
                  </a:txBody>
                  <a:tcPr marL="5014" marR="5014" marT="5014" marB="0" anchor="ctr"/>
                </a:tc>
                <a:extLst>
                  <a:ext uri="{0D108BD9-81ED-4DB2-BD59-A6C34878D82A}">
                    <a16:rowId xmlns:a16="http://schemas.microsoft.com/office/drawing/2014/main" val="1668525187"/>
                  </a:ext>
                </a:extLst>
              </a:tr>
              <a:tr h="260121">
                <a:tc>
                  <a:txBody>
                    <a:bodyPr/>
                    <a:lstStyle/>
                    <a:p>
                      <a:pPr algn="l" rtl="0" fontAlgn="ctr"/>
                      <a:r>
                        <a:rPr lang="en-US" sz="1200" u="none" strike="noStrike">
                          <a:effectLst/>
                          <a:latin typeface="+mn-lt"/>
                        </a:rPr>
                        <a:t>Office</a:t>
                      </a:r>
                      <a:endParaRPr lang="en-US" sz="1200" b="0"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$ 522</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$ 2,000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$2,082 </a:t>
                      </a:r>
                      <a:endParaRPr lang="en-US" sz="1200" b="0" i="0" u="none" strike="noStrike" dirty="0">
                        <a:solidFill>
                          <a:srgbClr val="000000"/>
                        </a:solidFill>
                        <a:effectLst/>
                        <a:latin typeface="+mn-lt"/>
                      </a:endParaRPr>
                    </a:p>
                  </a:txBody>
                  <a:tcPr marL="5014" marR="5014" marT="5014" marB="0" anchor="ctr"/>
                </a:tc>
                <a:tc>
                  <a:txBody>
                    <a:bodyPr/>
                    <a:lstStyle/>
                    <a:p>
                      <a:pPr algn="l" rtl="0" fontAlgn="ctr"/>
                      <a:endParaRPr lang="en-US" sz="1200" b="0" i="0" u="none" strike="noStrike" dirty="0">
                        <a:solidFill>
                          <a:srgbClr val="000000"/>
                        </a:solidFill>
                        <a:effectLst/>
                        <a:latin typeface="+mn-lt"/>
                      </a:endParaRPr>
                    </a:p>
                  </a:txBody>
                  <a:tcPr marL="5014" marR="5014" marT="5014" marB="0" anchor="ctr"/>
                </a:tc>
                <a:extLst>
                  <a:ext uri="{0D108BD9-81ED-4DB2-BD59-A6C34878D82A}">
                    <a16:rowId xmlns:a16="http://schemas.microsoft.com/office/drawing/2014/main" val="2977962230"/>
                  </a:ext>
                </a:extLst>
              </a:tr>
              <a:tr h="260121">
                <a:tc>
                  <a:txBody>
                    <a:bodyPr/>
                    <a:lstStyle/>
                    <a:p>
                      <a:pPr algn="l" rtl="0" fontAlgn="ctr"/>
                      <a:r>
                        <a:rPr lang="en-US" sz="1200" u="none" strike="noStrike">
                          <a:effectLst/>
                          <a:latin typeface="+mn-lt"/>
                        </a:rPr>
                        <a:t>Payroll</a:t>
                      </a:r>
                      <a:endParaRPr lang="en-US" sz="1200" b="0"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$19,616</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$ 50,000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$38,449</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Amber, Carla, Dixie and Coaches; Catalyst</a:t>
                      </a:r>
                      <a:endParaRPr lang="en-US" sz="1200" b="0" i="0" u="none" strike="noStrike" dirty="0">
                        <a:solidFill>
                          <a:srgbClr val="000000"/>
                        </a:solidFill>
                        <a:effectLst/>
                        <a:latin typeface="+mn-lt"/>
                      </a:endParaRPr>
                    </a:p>
                  </a:txBody>
                  <a:tcPr marL="5014" marR="5014" marT="5014" marB="0" anchor="ctr"/>
                </a:tc>
                <a:extLst>
                  <a:ext uri="{0D108BD9-81ED-4DB2-BD59-A6C34878D82A}">
                    <a16:rowId xmlns:a16="http://schemas.microsoft.com/office/drawing/2014/main" val="3144702645"/>
                  </a:ext>
                </a:extLst>
              </a:tr>
              <a:tr h="260121">
                <a:tc>
                  <a:txBody>
                    <a:bodyPr/>
                    <a:lstStyle/>
                    <a:p>
                      <a:pPr algn="l" rtl="0" fontAlgn="ctr"/>
                      <a:r>
                        <a:rPr lang="en-US" sz="1200" u="none" strike="noStrike">
                          <a:effectLst/>
                          <a:latin typeface="+mn-lt"/>
                        </a:rPr>
                        <a:t>Prof Fees</a:t>
                      </a:r>
                      <a:endParaRPr lang="en-US" sz="1200" b="0"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$ 935</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$ 1,500 </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$1,080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a:effectLst/>
                          <a:latin typeface="+mn-lt"/>
                        </a:rPr>
                        <a:t>Payroll processing and CPA</a:t>
                      </a:r>
                      <a:endParaRPr lang="en-US" sz="1200" b="0" i="0" u="none" strike="noStrike">
                        <a:solidFill>
                          <a:srgbClr val="000000"/>
                        </a:solidFill>
                        <a:effectLst/>
                        <a:latin typeface="+mn-lt"/>
                      </a:endParaRPr>
                    </a:p>
                  </a:txBody>
                  <a:tcPr marL="5014" marR="5014" marT="5014" marB="0" anchor="ctr"/>
                </a:tc>
                <a:extLst>
                  <a:ext uri="{0D108BD9-81ED-4DB2-BD59-A6C34878D82A}">
                    <a16:rowId xmlns:a16="http://schemas.microsoft.com/office/drawing/2014/main" val="3747968225"/>
                  </a:ext>
                </a:extLst>
              </a:tr>
              <a:tr h="260121">
                <a:tc>
                  <a:txBody>
                    <a:bodyPr/>
                    <a:lstStyle/>
                    <a:p>
                      <a:pPr algn="l" rtl="0" fontAlgn="ctr"/>
                      <a:r>
                        <a:rPr lang="en-US" sz="1200" u="none" strike="noStrike">
                          <a:effectLst/>
                          <a:latin typeface="+mn-lt"/>
                        </a:rPr>
                        <a:t>Shipping</a:t>
                      </a:r>
                      <a:endParaRPr lang="en-US" sz="1200" b="0"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61</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$ 100 </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$0 </a:t>
                      </a:r>
                      <a:endParaRPr lang="en-US" sz="1200" b="0" i="0" u="none" strike="noStrike" dirty="0">
                        <a:solidFill>
                          <a:srgbClr val="000000"/>
                        </a:solidFill>
                        <a:effectLst/>
                        <a:latin typeface="+mn-lt"/>
                      </a:endParaRPr>
                    </a:p>
                  </a:txBody>
                  <a:tcPr marL="5014" marR="5014" marT="5014" marB="0" anchor="ctr"/>
                </a:tc>
                <a:tc>
                  <a:txBody>
                    <a:bodyPr/>
                    <a:lstStyle/>
                    <a:p>
                      <a:pPr algn="l" rtl="0" fontAlgn="ctr"/>
                      <a:endParaRPr lang="en-US" sz="1200" b="0" i="0" u="none" strike="noStrike" dirty="0">
                        <a:solidFill>
                          <a:srgbClr val="000000"/>
                        </a:solidFill>
                        <a:effectLst/>
                        <a:latin typeface="+mn-lt"/>
                      </a:endParaRPr>
                    </a:p>
                  </a:txBody>
                  <a:tcPr marL="5014" marR="5014" marT="5014" marB="0" anchor="ctr"/>
                </a:tc>
                <a:extLst>
                  <a:ext uri="{0D108BD9-81ED-4DB2-BD59-A6C34878D82A}">
                    <a16:rowId xmlns:a16="http://schemas.microsoft.com/office/drawing/2014/main" val="3571013970"/>
                  </a:ext>
                </a:extLst>
              </a:tr>
              <a:tr h="260121">
                <a:tc>
                  <a:txBody>
                    <a:bodyPr/>
                    <a:lstStyle/>
                    <a:p>
                      <a:pPr algn="l" rtl="0" fontAlgn="ctr"/>
                      <a:r>
                        <a:rPr lang="en-US" sz="1200" u="none" strike="noStrike" dirty="0">
                          <a:effectLst/>
                          <a:latin typeface="+mn-lt"/>
                        </a:rPr>
                        <a:t>Tax</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$5,734</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$ 19,126</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$11,533</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a:effectLst/>
                          <a:latin typeface="+mn-lt"/>
                        </a:rPr>
                        <a:t>Includes Payroll Taxes</a:t>
                      </a:r>
                      <a:endParaRPr lang="en-US" sz="1200" b="0" i="0" u="none" strike="noStrike">
                        <a:solidFill>
                          <a:srgbClr val="000000"/>
                        </a:solidFill>
                        <a:effectLst/>
                        <a:latin typeface="+mn-lt"/>
                      </a:endParaRPr>
                    </a:p>
                  </a:txBody>
                  <a:tcPr marL="5014" marR="5014" marT="5014" marB="0" anchor="ctr"/>
                </a:tc>
                <a:extLst>
                  <a:ext uri="{0D108BD9-81ED-4DB2-BD59-A6C34878D82A}">
                    <a16:rowId xmlns:a16="http://schemas.microsoft.com/office/drawing/2014/main" val="801663198"/>
                  </a:ext>
                </a:extLst>
              </a:tr>
              <a:tr h="260121">
                <a:tc>
                  <a:txBody>
                    <a:bodyPr/>
                    <a:lstStyle/>
                    <a:p>
                      <a:pPr algn="l" rtl="0" fontAlgn="ctr"/>
                      <a:r>
                        <a:rPr lang="en-US" sz="1200" u="none" strike="noStrike" dirty="0">
                          <a:effectLst/>
                          <a:latin typeface="+mn-lt"/>
                        </a:rPr>
                        <a:t>Meetings</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$ 35</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$ 7,000 </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$3,287</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Includes Travel, registrations, </a:t>
                      </a:r>
                      <a:r>
                        <a:rPr lang="en-US" sz="1200" u="none" strike="noStrike" dirty="0" err="1">
                          <a:effectLst/>
                          <a:latin typeface="+mn-lt"/>
                        </a:rPr>
                        <a:t>assoc</a:t>
                      </a:r>
                      <a:r>
                        <a:rPr lang="en-US" sz="1200" u="none" strike="noStrike" dirty="0">
                          <a:effectLst/>
                          <a:latin typeface="+mn-lt"/>
                        </a:rPr>
                        <a:t> sponsorship, meals, hotel, etc. Not Mid-Year or DMV Annual; Mileage for Catalyst</a:t>
                      </a:r>
                      <a:endParaRPr lang="en-US" sz="1200" b="0" i="0" u="none" strike="noStrike" dirty="0">
                        <a:solidFill>
                          <a:srgbClr val="000000"/>
                        </a:solidFill>
                        <a:effectLst/>
                        <a:latin typeface="+mn-lt"/>
                      </a:endParaRPr>
                    </a:p>
                  </a:txBody>
                  <a:tcPr marL="5014" marR="5014" marT="5014" marB="0" anchor="ctr"/>
                </a:tc>
                <a:extLst>
                  <a:ext uri="{0D108BD9-81ED-4DB2-BD59-A6C34878D82A}">
                    <a16:rowId xmlns:a16="http://schemas.microsoft.com/office/drawing/2014/main" val="2341183999"/>
                  </a:ext>
                </a:extLst>
              </a:tr>
              <a:tr h="260121">
                <a:tc>
                  <a:txBody>
                    <a:bodyPr/>
                    <a:lstStyle/>
                    <a:p>
                      <a:pPr algn="l" rtl="0" fontAlgn="ctr"/>
                      <a:r>
                        <a:rPr lang="en-US" sz="1200" u="none" strike="noStrike" dirty="0">
                          <a:effectLst/>
                          <a:latin typeface="+mn-lt"/>
                        </a:rPr>
                        <a:t>DPP Coach</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$0 </a:t>
                      </a:r>
                      <a:endParaRPr lang="en-US" sz="1200" b="0" i="0" u="none" strike="noStrike" dirty="0">
                        <a:solidFill>
                          <a:srgbClr val="000000"/>
                        </a:solidFill>
                        <a:effectLst/>
                        <a:latin typeface="+mn-lt"/>
                      </a:endParaRPr>
                    </a:p>
                  </a:txBody>
                  <a:tcPr marL="5014" marR="5014" marT="5014" marB="0" anchor="ctr"/>
                </a:tc>
                <a:tc>
                  <a:txBody>
                    <a:bodyPr/>
                    <a:lstStyle/>
                    <a:p>
                      <a:pPr algn="l" rtl="0" fontAlgn="ctr"/>
                      <a:endParaRPr lang="en-US" sz="1200" b="0" i="0" u="none" strike="noStrike" dirty="0">
                        <a:solidFill>
                          <a:srgbClr val="000000"/>
                        </a:solidFill>
                        <a:effectLst/>
                        <a:latin typeface="+mn-lt"/>
                      </a:endParaRPr>
                    </a:p>
                  </a:txBody>
                  <a:tcPr marL="5014" marR="5014" marT="5014" marB="0" anchor="ctr"/>
                </a:tc>
                <a:extLst>
                  <a:ext uri="{0D108BD9-81ED-4DB2-BD59-A6C34878D82A}">
                    <a16:rowId xmlns:a16="http://schemas.microsoft.com/office/drawing/2014/main" val="1212597342"/>
                  </a:ext>
                </a:extLst>
              </a:tr>
              <a:tr h="260121">
                <a:tc>
                  <a:txBody>
                    <a:bodyPr/>
                    <a:lstStyle/>
                    <a:p>
                      <a:pPr algn="l" rtl="0" fontAlgn="ctr"/>
                      <a:r>
                        <a:rPr lang="en-US" sz="1200" b="0" i="0" u="none" strike="noStrike" dirty="0">
                          <a:solidFill>
                            <a:srgbClr val="000000"/>
                          </a:solidFill>
                          <a:effectLst/>
                          <a:latin typeface="+mn-lt"/>
                        </a:rPr>
                        <a:t>Pharmacy Program Support</a:t>
                      </a:r>
                    </a:p>
                  </a:txBody>
                  <a:tcPr marL="5014" marR="5014" marT="5014" marB="0" anchor="ctr"/>
                </a:tc>
                <a:tc>
                  <a:txBody>
                    <a:bodyPr/>
                    <a:lstStyle/>
                    <a:p>
                      <a:pPr algn="l" rtl="0" fontAlgn="ctr"/>
                      <a:r>
                        <a:rPr lang="en-US" sz="1200" u="none" strike="noStrike" dirty="0">
                          <a:effectLst/>
                          <a:latin typeface="+mn-lt"/>
                        </a:rPr>
                        <a:t>$  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4,000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$0 </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DPP, Catalyst, etc.</a:t>
                      </a:r>
                      <a:endParaRPr lang="en-US" sz="1200" b="0" i="0" u="none" strike="noStrike" dirty="0">
                        <a:solidFill>
                          <a:srgbClr val="000000"/>
                        </a:solidFill>
                        <a:effectLst/>
                        <a:latin typeface="+mn-lt"/>
                      </a:endParaRPr>
                    </a:p>
                  </a:txBody>
                  <a:tcPr marL="5014" marR="5014" marT="5014" marB="0" anchor="ctr"/>
                </a:tc>
                <a:extLst>
                  <a:ext uri="{0D108BD9-81ED-4DB2-BD59-A6C34878D82A}">
                    <a16:rowId xmlns:a16="http://schemas.microsoft.com/office/drawing/2014/main" val="2595665660"/>
                  </a:ext>
                </a:extLst>
              </a:tr>
              <a:tr h="260121">
                <a:tc>
                  <a:txBody>
                    <a:bodyPr/>
                    <a:lstStyle/>
                    <a:p>
                      <a:pPr algn="l" rtl="0" fontAlgn="ctr"/>
                      <a:r>
                        <a:rPr lang="en-US" sz="1200" u="none" strike="noStrike" dirty="0">
                          <a:effectLst/>
                          <a:latin typeface="+mn-lt"/>
                        </a:rPr>
                        <a:t>FtP</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290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0</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Milestone Incentives</a:t>
                      </a:r>
                      <a:endParaRPr lang="en-US" sz="1200" b="0" i="0" u="none" strike="noStrike" dirty="0">
                        <a:solidFill>
                          <a:srgbClr val="000000"/>
                        </a:solidFill>
                        <a:effectLst/>
                        <a:latin typeface="+mn-lt"/>
                      </a:endParaRPr>
                    </a:p>
                  </a:txBody>
                  <a:tcPr marL="5014" marR="5014" marT="5014" marB="0" anchor="ctr"/>
                </a:tc>
                <a:extLst>
                  <a:ext uri="{0D108BD9-81ED-4DB2-BD59-A6C34878D82A}">
                    <a16:rowId xmlns:a16="http://schemas.microsoft.com/office/drawing/2014/main" val="3272341815"/>
                  </a:ext>
                </a:extLst>
              </a:tr>
              <a:tr h="260121">
                <a:tc>
                  <a:txBody>
                    <a:bodyPr/>
                    <a:lstStyle/>
                    <a:p>
                      <a:pPr algn="l" rtl="0" fontAlgn="ctr"/>
                      <a:r>
                        <a:rPr lang="en-US" sz="1200" u="none" strike="noStrike">
                          <a:effectLst/>
                          <a:latin typeface="+mn-lt"/>
                        </a:rPr>
                        <a:t>Total</a:t>
                      </a:r>
                      <a:endParaRPr lang="en-US" sz="1200" b="1"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$ 35,297</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$100,426</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$61,988</a:t>
                      </a:r>
                      <a:endParaRPr lang="en-US" sz="1200" b="0" i="0" u="none" strike="noStrike" dirty="0">
                        <a:solidFill>
                          <a:srgbClr val="000000"/>
                        </a:solidFill>
                        <a:effectLst/>
                        <a:latin typeface="+mn-lt"/>
                      </a:endParaRPr>
                    </a:p>
                  </a:txBody>
                  <a:tcPr marL="5014" marR="5014" marT="5014" marB="0" anchor="ctr"/>
                </a:tc>
                <a:tc>
                  <a:txBody>
                    <a:bodyPr/>
                    <a:lstStyle/>
                    <a:p>
                      <a:pPr algn="l" fontAlgn="b"/>
                      <a:r>
                        <a:rPr lang="en-US" sz="1200" u="none" strike="noStrike" dirty="0">
                          <a:effectLst/>
                          <a:latin typeface="+mn-lt"/>
                        </a:rPr>
                        <a:t> </a:t>
                      </a:r>
                      <a:endParaRPr lang="en-US" sz="1200" b="0" i="0" u="none" strike="noStrike" dirty="0">
                        <a:solidFill>
                          <a:srgbClr val="000000"/>
                        </a:solidFill>
                        <a:effectLst/>
                        <a:latin typeface="+mn-lt"/>
                      </a:endParaRPr>
                    </a:p>
                  </a:txBody>
                  <a:tcPr marL="5014" marR="5014" marT="5014" marB="0" anchor="b"/>
                </a:tc>
                <a:extLst>
                  <a:ext uri="{0D108BD9-81ED-4DB2-BD59-A6C34878D82A}">
                    <a16:rowId xmlns:a16="http://schemas.microsoft.com/office/drawing/2014/main" val="2776088753"/>
                  </a:ext>
                </a:extLst>
              </a:tr>
              <a:tr h="260121">
                <a:tc>
                  <a:txBody>
                    <a:bodyPr/>
                    <a:lstStyle/>
                    <a:p>
                      <a:pPr algn="l" rtl="0" fontAlgn="ctr"/>
                      <a:r>
                        <a:rPr lang="en-US" sz="1200" u="none" strike="noStrike">
                          <a:effectLst/>
                          <a:latin typeface="+mn-lt"/>
                        </a:rPr>
                        <a:t>Net Income</a:t>
                      </a:r>
                      <a:endParaRPr lang="en-US" sz="1200" b="1"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$ 39,063</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78,951</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$13,340</a:t>
                      </a:r>
                      <a:endParaRPr lang="en-US" sz="1200" b="0" i="0" u="none" strike="noStrike" dirty="0">
                        <a:solidFill>
                          <a:srgbClr val="000000"/>
                        </a:solidFill>
                        <a:effectLst/>
                        <a:latin typeface="+mn-lt"/>
                      </a:endParaRPr>
                    </a:p>
                  </a:txBody>
                  <a:tcPr marL="5014" marR="5014" marT="5014" marB="0" anchor="ctr"/>
                </a:tc>
                <a:tc>
                  <a:txBody>
                    <a:bodyPr/>
                    <a:lstStyle/>
                    <a:p>
                      <a:pPr algn="l" fontAlgn="b"/>
                      <a:r>
                        <a:rPr lang="en-US" sz="1200" u="none" strike="noStrike" dirty="0">
                          <a:effectLst/>
                          <a:latin typeface="+mn-lt"/>
                        </a:rPr>
                        <a:t> </a:t>
                      </a:r>
                      <a:endParaRPr lang="en-US" sz="1200" b="0" i="0" u="none" strike="noStrike" dirty="0">
                        <a:solidFill>
                          <a:srgbClr val="000000"/>
                        </a:solidFill>
                        <a:effectLst/>
                        <a:latin typeface="+mn-lt"/>
                      </a:endParaRPr>
                    </a:p>
                  </a:txBody>
                  <a:tcPr marL="5014" marR="5014" marT="5014" marB="0" anchor="b"/>
                </a:tc>
                <a:extLst>
                  <a:ext uri="{0D108BD9-81ED-4DB2-BD59-A6C34878D82A}">
                    <a16:rowId xmlns:a16="http://schemas.microsoft.com/office/drawing/2014/main" val="73836546"/>
                  </a:ext>
                </a:extLst>
              </a:tr>
              <a:tr h="260121">
                <a:tc>
                  <a:txBody>
                    <a:bodyPr/>
                    <a:lstStyle/>
                    <a:p>
                      <a:pPr algn="l" rtl="0" fontAlgn="ctr"/>
                      <a:r>
                        <a:rPr lang="en-US" sz="1200" u="none" strike="noStrike">
                          <a:effectLst/>
                          <a:latin typeface="+mn-lt"/>
                        </a:rPr>
                        <a:t>Investments</a:t>
                      </a:r>
                      <a:endParaRPr lang="en-US" sz="1200" b="1" i="0" u="none" strike="noStrike">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$ 3,766</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 </a:t>
                      </a:r>
                      <a:r>
                        <a:rPr lang="en-US" sz="1200" u="none" strike="noStrike" dirty="0">
                          <a:solidFill>
                            <a:srgbClr val="FF0000"/>
                          </a:solidFill>
                          <a:effectLst/>
                          <a:latin typeface="+mn-lt"/>
                        </a:rPr>
                        <a:t>- 21,475</a:t>
                      </a:r>
                      <a:endParaRPr lang="en-US" sz="1200" b="0" i="0" u="none" strike="noStrike" dirty="0">
                        <a:solidFill>
                          <a:srgbClr val="FF0000"/>
                        </a:solidFill>
                        <a:effectLst/>
                        <a:latin typeface="+mn-lt"/>
                      </a:endParaRPr>
                    </a:p>
                  </a:txBody>
                  <a:tcPr marL="5014" marR="5014" marT="5014" marB="0" anchor="ctr"/>
                </a:tc>
                <a:tc>
                  <a:txBody>
                    <a:bodyPr/>
                    <a:lstStyle/>
                    <a:p>
                      <a:pPr algn="l" rtl="0" fontAlgn="ctr"/>
                      <a:r>
                        <a:rPr lang="en-US" sz="1200" u="none" strike="noStrike" dirty="0">
                          <a:effectLst/>
                          <a:latin typeface="+mn-lt"/>
                        </a:rPr>
                        <a:t>$10,863.79</a:t>
                      </a:r>
                      <a:endParaRPr lang="en-US" sz="1200" b="0" i="0" u="none" strike="noStrike" dirty="0">
                        <a:solidFill>
                          <a:srgbClr val="000000"/>
                        </a:solidFill>
                        <a:effectLst/>
                        <a:latin typeface="+mn-lt"/>
                      </a:endParaRPr>
                    </a:p>
                  </a:txBody>
                  <a:tcPr marL="5014" marR="5014" marT="5014" marB="0" anchor="ctr"/>
                </a:tc>
                <a:tc>
                  <a:txBody>
                    <a:bodyPr/>
                    <a:lstStyle/>
                    <a:p>
                      <a:pPr algn="l" rtl="0" fontAlgn="ctr"/>
                      <a:r>
                        <a:rPr lang="en-US" sz="1200" u="none" strike="noStrike" dirty="0">
                          <a:effectLst/>
                          <a:latin typeface="+mn-lt"/>
                        </a:rPr>
                        <a:t>JPMorgan MMKT Premier (as of 7/15/2026)</a:t>
                      </a:r>
                      <a:endParaRPr lang="en-US" sz="1200" b="0" i="0" u="none" strike="noStrike" dirty="0">
                        <a:solidFill>
                          <a:srgbClr val="000000"/>
                        </a:solidFill>
                        <a:effectLst/>
                        <a:latin typeface="+mn-lt"/>
                      </a:endParaRPr>
                    </a:p>
                  </a:txBody>
                  <a:tcPr marL="5014" marR="5014" marT="5014" marB="0" anchor="ctr"/>
                </a:tc>
                <a:extLst>
                  <a:ext uri="{0D108BD9-81ED-4DB2-BD59-A6C34878D82A}">
                    <a16:rowId xmlns:a16="http://schemas.microsoft.com/office/drawing/2014/main" val="606294544"/>
                  </a:ext>
                </a:extLst>
              </a:tr>
            </a:tbl>
          </a:graphicData>
        </a:graphic>
      </p:graphicFrame>
    </p:spTree>
    <p:extLst>
      <p:ext uri="{BB962C8B-B14F-4D97-AF65-F5344CB8AC3E}">
        <p14:creationId xmlns:p14="http://schemas.microsoft.com/office/powerpoint/2010/main" val="19183775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75D5DEE-219E-0C69-BF68-244EEA44D705}"/>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7C947C58-5A21-6F48-30E2-9EFFD69ABD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useBgFill="1">
        <p:nvSpPr>
          <p:cNvPr id="20" name="Rectangle 19">
            <a:extLst>
              <a:ext uri="{FF2B5EF4-FFF2-40B4-BE49-F238E27FC236}">
                <a16:creationId xmlns:a16="http://schemas.microsoft.com/office/drawing/2014/main" id="{97F16456-43FD-8944-D8C6-07CB5378E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22" name="Rectangle 21">
            <a:extLst>
              <a:ext uri="{FF2B5EF4-FFF2-40B4-BE49-F238E27FC236}">
                <a16:creationId xmlns:a16="http://schemas.microsoft.com/office/drawing/2014/main" id="{36663C28-5615-434D-6DE7-CF5BF3299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Franklin Gothic Medium"/>
              <a:ea typeface="+mn-ea"/>
              <a:cs typeface="+mn-cs"/>
            </a:endParaRPr>
          </a:p>
        </p:txBody>
      </p:sp>
      <p:sp>
        <p:nvSpPr>
          <p:cNvPr id="3" name="TextBox 2">
            <a:extLst>
              <a:ext uri="{FF2B5EF4-FFF2-40B4-BE49-F238E27FC236}">
                <a16:creationId xmlns:a16="http://schemas.microsoft.com/office/drawing/2014/main" id="{FD8CF45D-2465-ABCC-FD56-E0A70B0DB77F}"/>
              </a:ext>
            </a:extLst>
          </p:cNvPr>
          <p:cNvSpPr txBox="1"/>
          <p:nvPr/>
        </p:nvSpPr>
        <p:spPr>
          <a:xfrm>
            <a:off x="0" y="2361905"/>
            <a:ext cx="7536180" cy="4496095"/>
          </a:xfrm>
          <a:prstGeom prst="rect">
            <a:avLst/>
          </a:prstGeom>
        </p:spPr>
        <p:txBody>
          <a:bodyPr vert="horz" lIns="91440" tIns="45720" rIns="91440" bIns="45720" rtlCol="0">
            <a:noAutofit/>
          </a:bodyPr>
          <a:lstStyle/>
          <a:p>
            <a:pPr marL="0" marR="0" lvl="0" indent="0" algn="l" defTabSz="914400" rtl="0" eaLnBrk="1" fontAlgn="auto" latinLnBrk="0" hangingPunct="1">
              <a:lnSpc>
                <a:spcPct val="91000"/>
              </a:lnSpc>
              <a:spcBef>
                <a:spcPts val="0"/>
              </a:spcBef>
              <a:spcAft>
                <a:spcPts val="600"/>
              </a:spcAft>
              <a:buClrTx/>
              <a:buSzTx/>
              <a:buFontTx/>
              <a:buNone/>
              <a:tabLst/>
              <a:defRPr/>
            </a:pPr>
            <a:endParaRPr kumimoji="0" lang="en-US" sz="14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5" name="Picture 4" descr="Desk with stethoscope and computer keyboard">
            <a:extLst>
              <a:ext uri="{FF2B5EF4-FFF2-40B4-BE49-F238E27FC236}">
                <a16:creationId xmlns:a16="http://schemas.microsoft.com/office/drawing/2014/main" id="{CB5F5F08-B1B0-6F39-2B9E-A5E0243C66B8}"/>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501328ED-6895-6541-08F5-2BA628969229}"/>
              </a:ext>
            </a:extLst>
          </p:cNvPr>
          <p:cNvSpPr txBox="1"/>
          <p:nvPr/>
        </p:nvSpPr>
        <p:spPr>
          <a:xfrm>
            <a:off x="158789" y="840106"/>
            <a:ext cx="9075363" cy="535531"/>
          </a:xfrm>
          <a:prstGeom prst="rect">
            <a:avLst/>
          </a:prstGeom>
          <a:noFill/>
        </p:spPr>
        <p:txBody>
          <a:bodyPr wrap="square" rtlCol="0">
            <a:sp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200" b="0" i="0" u="none" strike="noStrike" kern="1200" cap="all" spc="120" normalizeH="0" baseline="0" noProof="0" dirty="0">
                <a:ln>
                  <a:noFill/>
                </a:ln>
                <a:solidFill>
                  <a:srgbClr val="FFFFFF"/>
                </a:solidFill>
                <a:effectLst/>
                <a:uLnTx/>
                <a:uFillTx/>
                <a:latin typeface="Franklin Gothic Demi Cond"/>
                <a:ea typeface="+mn-ea"/>
                <a:cs typeface="+mn-cs"/>
              </a:rPr>
              <a:t>LOGO</a:t>
            </a:r>
          </a:p>
        </p:txBody>
      </p:sp>
      <p:sp>
        <p:nvSpPr>
          <p:cNvPr id="4" name="TextBox 3">
            <a:extLst>
              <a:ext uri="{FF2B5EF4-FFF2-40B4-BE49-F238E27FC236}">
                <a16:creationId xmlns:a16="http://schemas.microsoft.com/office/drawing/2014/main" id="{12A48906-3026-EC8A-60CA-957F597E4BE2}"/>
              </a:ext>
            </a:extLst>
          </p:cNvPr>
          <p:cNvSpPr txBox="1"/>
          <p:nvPr/>
        </p:nvSpPr>
        <p:spPr>
          <a:xfrm>
            <a:off x="158789" y="4896701"/>
            <a:ext cx="7207926" cy="1569660"/>
          </a:xfrm>
          <a:prstGeom prst="rect">
            <a:avLst/>
          </a:prstGeom>
          <a:noFill/>
        </p:spPr>
        <p:txBody>
          <a:bodyPr wrap="square" rtlCol="0">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Thoughts – Blue Crab instead</a:t>
            </a:r>
            <a:r>
              <a:rPr lang="en-US" sz="3200" dirty="0">
                <a:solidFill>
                  <a:srgbClr val="000000"/>
                </a:solidFill>
                <a:latin typeface="Arial" panose="020B0604020202020204" pitchFamily="34" charset="0"/>
                <a:cs typeface="Arial" panose="020B0604020202020204" pitchFamily="34" charset="0"/>
              </a:rPr>
              <a:t> of Capital, remove heart, and make DMV in the standard medium blue?</a:t>
            </a:r>
            <a:endPar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pic>
        <p:nvPicPr>
          <p:cNvPr id="7" name="Picture 6" descr="The image features the CPESN (Comprehensive Plan for Environmental Services Network) logo, with a stylized DC DMV (Department of Motor Vehicles) emblem, including the iconic United States Capitol dome and the heart symbol.&#10;&#10;AI-generated content may be incorrect.">
            <a:extLst>
              <a:ext uri="{FF2B5EF4-FFF2-40B4-BE49-F238E27FC236}">
                <a16:creationId xmlns:a16="http://schemas.microsoft.com/office/drawing/2014/main" id="{F92FA5DC-25C8-B5EB-6B30-C0516D122D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9656" y="2556456"/>
            <a:ext cx="3773424" cy="1740408"/>
          </a:xfrm>
          <a:prstGeom prst="rect">
            <a:avLst/>
          </a:prstGeom>
        </p:spPr>
      </p:pic>
    </p:spTree>
    <p:extLst>
      <p:ext uri="{BB962C8B-B14F-4D97-AF65-F5344CB8AC3E}">
        <p14:creationId xmlns:p14="http://schemas.microsoft.com/office/powerpoint/2010/main" val="1417163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03220C-2892-12B9-99D9-77103CE4B3A3}"/>
            </a:ext>
          </a:extLst>
        </p:cNvPr>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6BC377B7-18F1-42AD-A1DD-E1D6A5B27C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E27CBDD7-6A01-4B3F-B16A-F50305427B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custGeom>
            <a:avLst/>
            <a:gdLst>
              <a:gd name="connsiteX0" fmla="*/ 643467 w 12192000"/>
              <a:gd name="connsiteY0" fmla="*/ 640822 h 6858000"/>
              <a:gd name="connsiteX1" fmla="*/ 643467 w 12192000"/>
              <a:gd name="connsiteY1" fmla="*/ 6217178 h 6858000"/>
              <a:gd name="connsiteX2" fmla="*/ 11548533 w 12192000"/>
              <a:gd name="connsiteY2" fmla="*/ 6217178 h 6858000"/>
              <a:gd name="connsiteX3" fmla="*/ 11548533 w 12192000"/>
              <a:gd name="connsiteY3" fmla="*/ 640822 h 6858000"/>
              <a:gd name="connsiteX4" fmla="*/ 0 w 12192000"/>
              <a:gd name="connsiteY4" fmla="*/ 0 h 6858000"/>
              <a:gd name="connsiteX5" fmla="*/ 12192000 w 12192000"/>
              <a:gd name="connsiteY5" fmla="*/ 0 h 6858000"/>
              <a:gd name="connsiteX6" fmla="*/ 12192000 w 12192000"/>
              <a:gd name="connsiteY6" fmla="*/ 6858000 h 6858000"/>
              <a:gd name="connsiteX7" fmla="*/ 0 w 1219200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6858000">
                <a:moveTo>
                  <a:pt x="643467" y="640822"/>
                </a:moveTo>
                <a:lnTo>
                  <a:pt x="643467" y="6217178"/>
                </a:lnTo>
                <a:lnTo>
                  <a:pt x="11548533" y="6217178"/>
                </a:lnTo>
                <a:lnTo>
                  <a:pt x="11548533" y="640822"/>
                </a:lnTo>
                <a:close/>
                <a:moveTo>
                  <a:pt x="0" y="0"/>
                </a:moveTo>
                <a:lnTo>
                  <a:pt x="12192000" y="0"/>
                </a:lnTo>
                <a:lnTo>
                  <a:pt x="12192000" y="6858000"/>
                </a:lnTo>
                <a:lnTo>
                  <a:pt x="0" y="685800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3A02D41B-37B5-0E1A-787E-F33EC1566D86}"/>
              </a:ext>
            </a:extLst>
          </p:cNvPr>
          <p:cNvPicPr>
            <a:picLocks noChangeAspect="1"/>
          </p:cNvPicPr>
          <p:nvPr/>
        </p:nvPicPr>
        <p:blipFill>
          <a:blip r:embed="rId2">
            <a:extLst>
              <a:ext uri="{28A0092B-C50C-407E-A947-70E740481C1C}">
                <a14:useLocalDpi xmlns:a14="http://schemas.microsoft.com/office/drawing/2010/main" val="0"/>
              </a:ext>
            </a:extLst>
          </a:blip>
          <a:srcRect t="14191" b="14191"/>
          <a:stretch/>
        </p:blipFill>
        <p:spPr>
          <a:xfrm>
            <a:off x="1658583" y="866692"/>
            <a:ext cx="8995052" cy="5057030"/>
          </a:xfrm>
          <a:prstGeom prst="rect">
            <a:avLst/>
          </a:prstGeom>
        </p:spPr>
      </p:pic>
    </p:spTree>
    <p:extLst>
      <p:ext uri="{BB962C8B-B14F-4D97-AF65-F5344CB8AC3E}">
        <p14:creationId xmlns:p14="http://schemas.microsoft.com/office/powerpoint/2010/main" val="38740597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331B17-1F67-A53B-97BB-F5F1F04DF4CB}"/>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846E10EA-ACDB-B871-6FCF-4A1887905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7EF1E096-E0B9-5239-F57D-1C6659D567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E1E51C5-0611-4DF7-1D2A-DB25996F2F5E}"/>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32" name="Rectangle 31">
            <a:extLst>
              <a:ext uri="{FF2B5EF4-FFF2-40B4-BE49-F238E27FC236}">
                <a16:creationId xmlns:a16="http://schemas.microsoft.com/office/drawing/2014/main" id="{39776DE4-D289-B92C-88AB-475FC4FD53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1B670E-7D7B-614A-4F76-5E63AFCC13ED}"/>
              </a:ext>
            </a:extLst>
          </p:cNvPr>
          <p:cNvSpPr>
            <a:spLocks noGrp="1"/>
          </p:cNvSpPr>
          <p:nvPr>
            <p:ph type="title"/>
          </p:nvPr>
        </p:nvSpPr>
        <p:spPr>
          <a:xfrm>
            <a:off x="960438" y="1486894"/>
            <a:ext cx="10267950" cy="2684004"/>
          </a:xfrm>
        </p:spPr>
        <p:txBody>
          <a:bodyPr vert="horz" lIns="91440" tIns="45720" rIns="91440" bIns="45720" rtlCol="0" anchor="b">
            <a:normAutofit/>
          </a:bodyPr>
          <a:lstStyle/>
          <a:p>
            <a:pPr algn="ctr"/>
            <a:r>
              <a:rPr lang="en-US" sz="8800" dirty="0">
                <a:solidFill>
                  <a:srgbClr val="FFFFFF"/>
                </a:solidFill>
              </a:rPr>
              <a:t>Strategic Plan</a:t>
            </a:r>
          </a:p>
        </p:txBody>
      </p:sp>
    </p:spTree>
    <p:extLst>
      <p:ext uri="{BB962C8B-B14F-4D97-AF65-F5344CB8AC3E}">
        <p14:creationId xmlns:p14="http://schemas.microsoft.com/office/powerpoint/2010/main" val="585579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29B935-1A1F-09C6-C0F4-0EB67FCACBF5}"/>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072A7EE-524A-BF14-82AB-BFFEFCB2F05E}"/>
              </a:ext>
            </a:extLst>
          </p:cNvPr>
          <p:cNvSpPr>
            <a:spLocks noGrp="1"/>
          </p:cNvSpPr>
          <p:nvPr>
            <p:ph idx="1"/>
          </p:nvPr>
        </p:nvSpPr>
        <p:spPr>
          <a:xfrm>
            <a:off x="165321" y="2312126"/>
            <a:ext cx="11865569" cy="4545874"/>
          </a:xfrm>
        </p:spPr>
        <p:txBody>
          <a:bodyPr>
            <a:noAutofit/>
          </a:bodyPr>
          <a:lstStyle/>
          <a:p>
            <a:pPr marL="0" marR="0" algn="ctr">
              <a:lnSpc>
                <a:spcPct val="115000"/>
              </a:lnSpc>
              <a:spcAft>
                <a:spcPts val="800"/>
              </a:spcAft>
              <a:buNone/>
            </a:pPr>
            <a:r>
              <a:rPr lang="en-US" sz="2400" b="1" u="sng" kern="100" dirty="0">
                <a:solidFill>
                  <a:srgbClr val="215E99"/>
                </a:solidFill>
                <a:effectLst/>
                <a:latin typeface="Arial" panose="020B0604020202020204" pitchFamily="34" charset="0"/>
                <a:ea typeface="Aptos" panose="020B0004020202020204" pitchFamily="34" charset="0"/>
                <a:cs typeface="Arial" panose="020B0604020202020204" pitchFamily="34" charset="0"/>
              </a:rPr>
              <a:t>Mission Statement</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p>
            <a:pPr marL="0" marR="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CPESN</a:t>
            </a:r>
            <a:r>
              <a:rPr lang="en-US" sz="2400" kern="100" baseline="30000" dirty="0">
                <a:effectLst/>
                <a:latin typeface="Arial" panose="020B0604020202020204" pitchFamily="34" charset="0"/>
                <a:ea typeface="Aptos" panose="020B0004020202020204" pitchFamily="34" charset="0"/>
                <a:cs typeface="Arial" panose="020B0604020202020204" pitchFamily="34" charset="0"/>
              </a:rPr>
              <a:t>®</a:t>
            </a:r>
            <a:r>
              <a:rPr lang="en-US" sz="2400" kern="100" dirty="0">
                <a:effectLst/>
                <a:latin typeface="Arial" panose="020B0604020202020204" pitchFamily="34" charset="0"/>
                <a:ea typeface="Aptos" panose="020B0004020202020204" pitchFamily="34" charset="0"/>
                <a:cs typeface="Arial" panose="020B0604020202020204" pitchFamily="34" charset="0"/>
              </a:rPr>
              <a:t> DMV is a regional network of high-performing community pharmacies. Its goal is to improve the quality of patient care and reduce overall healthcare costs through enhanced patient services and collaboration with other healthcare providers.</a:t>
            </a:r>
            <a:endParaRPr lang="en-US" sz="1000" kern="100" dirty="0">
              <a:effectLst/>
              <a:latin typeface="Arial" panose="020B0604020202020204" pitchFamily="34" charset="0"/>
              <a:ea typeface="Aptos" panose="020B0004020202020204" pitchFamily="34" charset="0"/>
              <a:cs typeface="Arial" panose="020B0604020202020204" pitchFamily="34" charset="0"/>
            </a:endParaRPr>
          </a:p>
          <a:p>
            <a:pPr marL="0" marR="0" algn="ctr">
              <a:lnSpc>
                <a:spcPct val="115000"/>
              </a:lnSpc>
              <a:spcAft>
                <a:spcPts val="800"/>
              </a:spcAft>
              <a:buNone/>
            </a:pPr>
            <a:r>
              <a:rPr lang="en-US" sz="2400" b="1" u="sng" kern="100" dirty="0">
                <a:solidFill>
                  <a:srgbClr val="C00000"/>
                </a:solidFill>
                <a:effectLst/>
                <a:latin typeface="Arial" panose="020B0604020202020204" pitchFamily="34" charset="0"/>
                <a:ea typeface="Aptos" panose="020B0004020202020204" pitchFamily="34" charset="0"/>
                <a:cs typeface="Arial" panose="020B0604020202020204" pitchFamily="34" charset="0"/>
              </a:rPr>
              <a:t>Key Values</a:t>
            </a:r>
            <a:endParaRPr lang="en-US" sz="2400" kern="100" dirty="0">
              <a:effectLst/>
              <a:latin typeface="Arial" panose="020B0604020202020204" pitchFamily="34" charset="0"/>
              <a:ea typeface="Aptos" panose="020B0004020202020204" pitchFamily="34" charset="0"/>
              <a:cs typeface="Arial" panose="020B0604020202020204" pitchFamily="34" charset="0"/>
            </a:endParaRPr>
          </a:p>
          <a:p>
            <a:pPr marL="0" marR="0" indent="0" algn="ctr">
              <a:lnSpc>
                <a:spcPct val="115000"/>
              </a:lnSpc>
              <a:spcAft>
                <a:spcPts val="800"/>
              </a:spcAft>
              <a:buNone/>
            </a:pPr>
            <a:r>
              <a:rPr lang="en-US" sz="2400" kern="100" dirty="0">
                <a:effectLst/>
                <a:latin typeface="Arial" panose="020B0604020202020204" pitchFamily="34" charset="0"/>
                <a:ea typeface="Aptos" panose="020B0004020202020204" pitchFamily="34" charset="0"/>
                <a:cs typeface="Arial" panose="020B0604020202020204" pitchFamily="34" charset="0"/>
              </a:rPr>
              <a:t>CPESN DMV’s strategic plan outlines long-range goals and actionable strategies to strengthen the organization’s impact on the key values of Pharmacy Ethics, Growth, Outcomes, and Transparency.</a:t>
            </a:r>
          </a:p>
        </p:txBody>
      </p:sp>
      <p:sp>
        <p:nvSpPr>
          <p:cNvPr id="5" name="Text Placeholder 4">
            <a:extLst>
              <a:ext uri="{FF2B5EF4-FFF2-40B4-BE49-F238E27FC236}">
                <a16:creationId xmlns:a16="http://schemas.microsoft.com/office/drawing/2014/main" id="{01ABC48C-72EC-A871-D011-A9D514866793}"/>
              </a:ext>
            </a:extLst>
          </p:cNvPr>
          <p:cNvSpPr>
            <a:spLocks noGrp="1"/>
          </p:cNvSpPr>
          <p:nvPr>
            <p:ph type="body" sz="quarter" idx="10"/>
          </p:nvPr>
        </p:nvSpPr>
        <p:spPr>
          <a:xfrm>
            <a:off x="3735977" y="283335"/>
            <a:ext cx="8176980" cy="1898162"/>
          </a:xfrm>
        </p:spPr>
        <p:txBody>
          <a:bodyPr>
            <a:normAutofit/>
          </a:bodyPr>
          <a:lstStyle/>
          <a:p>
            <a:pPr marL="0" marR="0" algn="ctr">
              <a:lnSpc>
                <a:spcPct val="100000"/>
              </a:lnSpc>
              <a:spcBef>
                <a:spcPts val="600"/>
              </a:spcBef>
              <a:spcAft>
                <a:spcPts val="600"/>
              </a:spcAft>
              <a:buNone/>
            </a:pPr>
            <a:r>
              <a:rPr lang="en-US" sz="3200" b="1" i="1" kern="100" dirty="0">
                <a:solidFill>
                  <a:srgbClr val="C00000"/>
                </a:solidFill>
                <a:effectLst/>
                <a:latin typeface="Arial" panose="020B0604020202020204" pitchFamily="34" charset="0"/>
                <a:ea typeface="Aptos" panose="020B0004020202020204" pitchFamily="34" charset="0"/>
                <a:cs typeface="Times New Roman" panose="02020603050405020304" pitchFamily="18" charset="0"/>
              </a:rPr>
              <a:t>CPESN Maryland, Inc dba CPESN DMV</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0000"/>
              </a:lnSpc>
              <a:spcBef>
                <a:spcPts val="600"/>
              </a:spcBef>
              <a:spcAft>
                <a:spcPts val="600"/>
              </a:spcAft>
              <a:buNone/>
            </a:pPr>
            <a:r>
              <a:rPr lang="en-US" sz="3200" b="1" i="1" kern="100" dirty="0">
                <a:solidFill>
                  <a:srgbClr val="215E99"/>
                </a:solidFill>
                <a:effectLst/>
                <a:latin typeface="Arial" panose="020B0604020202020204" pitchFamily="34" charset="0"/>
                <a:ea typeface="Aptos" panose="020B0004020202020204" pitchFamily="34" charset="0"/>
                <a:cs typeface="Times New Roman" panose="02020603050405020304" pitchFamily="18" charset="0"/>
              </a:rPr>
              <a:t>STRATEGIC PLAN</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0000"/>
              </a:lnSpc>
              <a:spcBef>
                <a:spcPts val="600"/>
              </a:spcBef>
              <a:spcAft>
                <a:spcPts val="600"/>
              </a:spcAft>
              <a:buNone/>
            </a:pPr>
            <a:r>
              <a:rPr lang="en-US" sz="3200" b="1" i="1" dirty="0">
                <a:solidFill>
                  <a:srgbClr val="215E99"/>
                </a:solidFill>
                <a:effectLst/>
                <a:latin typeface="Arial" panose="020B0604020202020204" pitchFamily="34" charset="0"/>
                <a:ea typeface="Aptos" panose="020B0004020202020204" pitchFamily="34" charset="0"/>
              </a:rPr>
              <a:t>2025-2027</a:t>
            </a:r>
            <a:endParaRPr lang="en-US" sz="3200" dirty="0"/>
          </a:p>
        </p:txBody>
      </p:sp>
      <p:pic>
        <p:nvPicPr>
          <p:cNvPr id="3" name="Picture 2" descr="A logo for a national day&#10;&#10;AI-generated content may be incorrect.">
            <a:extLst>
              <a:ext uri="{FF2B5EF4-FFF2-40B4-BE49-F238E27FC236}">
                <a16:creationId xmlns:a16="http://schemas.microsoft.com/office/drawing/2014/main" id="{C02038E6-73FD-AFC4-E53D-A745B76890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22" y="208401"/>
            <a:ext cx="3408565" cy="1572125"/>
          </a:xfrm>
          <a:prstGeom prst="rect">
            <a:avLst/>
          </a:prstGeom>
        </p:spPr>
      </p:pic>
    </p:spTree>
    <p:extLst>
      <p:ext uri="{BB962C8B-B14F-4D97-AF65-F5344CB8AC3E}">
        <p14:creationId xmlns:p14="http://schemas.microsoft.com/office/powerpoint/2010/main" val="1531377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FAF29-0E18-ED24-CEB6-4DB6AA2ECE4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2D2DF9D-3334-675C-E345-53E32454FA09}"/>
              </a:ext>
            </a:extLst>
          </p:cNvPr>
          <p:cNvSpPr>
            <a:spLocks noGrp="1"/>
          </p:cNvSpPr>
          <p:nvPr>
            <p:ph idx="1"/>
          </p:nvPr>
        </p:nvSpPr>
        <p:spPr>
          <a:xfrm>
            <a:off x="618186" y="2041300"/>
            <a:ext cx="11294772" cy="3754193"/>
          </a:xfrm>
        </p:spPr>
        <p:txBody>
          <a:bodyPr/>
          <a:lstStyle/>
          <a:p>
            <a:pPr marL="63500" marR="12700">
              <a:lnSpc>
                <a:spcPct val="115000"/>
              </a:lnSpc>
              <a:spcAft>
                <a:spcPts val="800"/>
              </a:spcAft>
            </a:pPr>
            <a:r>
              <a:rPr lang="en-US" b="1" kern="100"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Goal</a:t>
            </a:r>
            <a:r>
              <a:rPr lang="en-US" b="1" kern="100" spc="-35"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 </a:t>
            </a:r>
            <a:r>
              <a:rPr lang="en-US" b="1" kern="100"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1:</a:t>
            </a:r>
            <a:r>
              <a:rPr lang="en-US" b="1" kern="100" spc="-25"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 Financial stability of the network and pharmacies</a:t>
            </a:r>
          </a:p>
          <a:p>
            <a:pPr marL="63500" marR="12700">
              <a:lnSpc>
                <a:spcPct val="115000"/>
              </a:lnSpc>
              <a:spcAft>
                <a:spcPts val="800"/>
              </a:spcAft>
            </a:pPr>
            <a:r>
              <a:rPr lang="en-US" b="1" kern="10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Goal</a:t>
            </a:r>
            <a:r>
              <a:rPr lang="en-US" b="1" kern="100" spc="-35"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 2</a:t>
            </a:r>
            <a:r>
              <a:rPr lang="en-US" b="1" kern="10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a:t>
            </a:r>
            <a:r>
              <a:rPr lang="en-US" b="1" kern="100" spc="-25"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b="1" kern="10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Organizational</a:t>
            </a:r>
            <a:r>
              <a:rPr lang="en-US" b="1" kern="100" spc="-2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b="1" kern="10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sustainability</a:t>
            </a:r>
            <a:r>
              <a:rPr lang="en-US" b="1" kern="100" spc="-25"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b="1" kern="100" spc="-1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of the network.</a:t>
            </a:r>
          </a:p>
          <a:p>
            <a:pPr marL="63500" marR="12700">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Goal 3: Increase awareness of CPESN DMV activities.</a:t>
            </a:r>
            <a:endParaRPr lang="en-US"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0" marR="12700" indent="0">
              <a:lnSpc>
                <a:spcPct val="115000"/>
              </a:lnSpc>
              <a:spcAft>
                <a:spcPts val="800"/>
              </a:spcAft>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 Placeholder 4">
            <a:extLst>
              <a:ext uri="{FF2B5EF4-FFF2-40B4-BE49-F238E27FC236}">
                <a16:creationId xmlns:a16="http://schemas.microsoft.com/office/drawing/2014/main" id="{E34DEA0D-0CE3-4BAD-FF8E-AB7644D6B1B5}"/>
              </a:ext>
            </a:extLst>
          </p:cNvPr>
          <p:cNvSpPr>
            <a:spLocks noGrp="1"/>
          </p:cNvSpPr>
          <p:nvPr>
            <p:ph type="body" sz="quarter" idx="10"/>
          </p:nvPr>
        </p:nvSpPr>
        <p:spPr>
          <a:xfrm>
            <a:off x="391942" y="283335"/>
            <a:ext cx="11521016" cy="1260645"/>
          </a:xfrm>
        </p:spPr>
        <p:txBody>
          <a:bodyPr/>
          <a:lstStyle/>
          <a:p>
            <a:pPr marL="0" marR="0" algn="ctr">
              <a:lnSpc>
                <a:spcPct val="100000"/>
              </a:lnSpc>
              <a:spcBef>
                <a:spcPts val="600"/>
              </a:spcBef>
              <a:spcAft>
                <a:spcPts val="600"/>
              </a:spcAft>
              <a:buNone/>
            </a:pPr>
            <a:r>
              <a:rPr lang="en-US" sz="1800" b="1" i="1" kern="100" dirty="0">
                <a:solidFill>
                  <a:srgbClr val="C00000"/>
                </a:solidFill>
                <a:effectLst/>
                <a:latin typeface="Arial" panose="020B0604020202020204" pitchFamily="34" charset="0"/>
                <a:ea typeface="Aptos" panose="020B0004020202020204" pitchFamily="34" charset="0"/>
                <a:cs typeface="Times New Roman" panose="02020603050405020304" pitchFamily="18" charset="0"/>
              </a:rPr>
              <a:t>CPESN Maryland, Inc dba CPESN DMV</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0000"/>
              </a:lnSpc>
              <a:spcBef>
                <a:spcPts val="600"/>
              </a:spcBef>
              <a:spcAft>
                <a:spcPts val="600"/>
              </a:spcAft>
              <a:buNone/>
            </a:pPr>
            <a:r>
              <a:rPr lang="en-US" sz="1800" b="1" i="1" kern="100" dirty="0">
                <a:solidFill>
                  <a:srgbClr val="215E99"/>
                </a:solidFill>
                <a:effectLst/>
                <a:latin typeface="Arial" panose="020B0604020202020204" pitchFamily="34" charset="0"/>
                <a:ea typeface="Aptos" panose="020B0004020202020204" pitchFamily="34" charset="0"/>
                <a:cs typeface="Times New Roman" panose="02020603050405020304" pitchFamily="18" charset="0"/>
              </a:rPr>
              <a:t>STRATEGIC PLAN (updated)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0000"/>
              </a:lnSpc>
              <a:spcBef>
                <a:spcPts val="600"/>
              </a:spcBef>
              <a:spcAft>
                <a:spcPts val="600"/>
              </a:spcAft>
              <a:buNone/>
            </a:pPr>
            <a:r>
              <a:rPr lang="en-US" sz="1800" b="1" i="1" dirty="0">
                <a:solidFill>
                  <a:srgbClr val="215E99"/>
                </a:solidFill>
                <a:effectLst/>
                <a:latin typeface="Arial" panose="020B0604020202020204" pitchFamily="34" charset="0"/>
                <a:ea typeface="Aptos" panose="020B0004020202020204" pitchFamily="34" charset="0"/>
              </a:rPr>
              <a:t>2025-2027</a:t>
            </a:r>
            <a:endParaRPr lang="en-US" dirty="0"/>
          </a:p>
        </p:txBody>
      </p:sp>
      <p:pic>
        <p:nvPicPr>
          <p:cNvPr id="3" name="Picture 2" descr="A logo for a national day&#10;&#10;AI-generated content may be incorrect.">
            <a:extLst>
              <a:ext uri="{FF2B5EF4-FFF2-40B4-BE49-F238E27FC236}">
                <a16:creationId xmlns:a16="http://schemas.microsoft.com/office/drawing/2014/main" id="{9EDEC02C-A4D0-C16F-E039-53EFAB7EF8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22" y="208401"/>
            <a:ext cx="3408565" cy="1572125"/>
          </a:xfrm>
          <a:prstGeom prst="rect">
            <a:avLst/>
          </a:prstGeom>
        </p:spPr>
      </p:pic>
    </p:spTree>
    <p:extLst>
      <p:ext uri="{BB962C8B-B14F-4D97-AF65-F5344CB8AC3E}">
        <p14:creationId xmlns:p14="http://schemas.microsoft.com/office/powerpoint/2010/main" val="39418859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18B29-D5A2-202F-302D-A75072459BA6}"/>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F81AA84-E06C-0861-9EB2-381A35591825}"/>
              </a:ext>
            </a:extLst>
          </p:cNvPr>
          <p:cNvSpPr>
            <a:spLocks noGrp="1"/>
          </p:cNvSpPr>
          <p:nvPr>
            <p:ph idx="1"/>
          </p:nvPr>
        </p:nvSpPr>
        <p:spPr>
          <a:xfrm>
            <a:off x="618186" y="2041300"/>
            <a:ext cx="11294772" cy="3754193"/>
          </a:xfrm>
        </p:spPr>
        <p:txBody>
          <a:bodyPr/>
          <a:lstStyle/>
          <a:p>
            <a:pPr marL="63500" marR="12700">
              <a:lnSpc>
                <a:spcPct val="115000"/>
              </a:lnSpc>
              <a:spcAft>
                <a:spcPts val="800"/>
              </a:spcAft>
            </a:pPr>
            <a:r>
              <a:rPr lang="en-US" b="1" kern="100"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Goal</a:t>
            </a:r>
            <a:r>
              <a:rPr lang="en-US" b="1" kern="100" spc="-35"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 </a:t>
            </a:r>
            <a:r>
              <a:rPr lang="en-US" b="1" kern="100"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1:</a:t>
            </a:r>
            <a:r>
              <a:rPr lang="en-US" b="1" kern="100" spc="-25"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 Financial stability of the network and pharmacies</a:t>
            </a:r>
          </a:p>
          <a:p>
            <a:pPr marL="520700" marR="12700" lvl="1">
              <a:lnSpc>
                <a:spcPct val="115000"/>
              </a:lnSpc>
              <a:spcAft>
                <a:spcPts val="800"/>
              </a:spcAft>
            </a:pPr>
            <a:r>
              <a:rPr lang="en-US" b="1" kern="100" spc="-25"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Increase network pharmacies by 10 % each year</a:t>
            </a:r>
            <a:endParaRPr lang="en-US" b="1" kern="100" dirty="0">
              <a:solidFill>
                <a:srgbClr val="215E99"/>
              </a:solidFill>
              <a:latin typeface="Calibri" panose="020F0502020204030204" pitchFamily="34" charset="0"/>
              <a:ea typeface="Aptos" panose="020B0004020202020204" pitchFamily="34" charset="0"/>
              <a:cs typeface="Times New Roman" panose="02020603050405020304" pitchFamily="18" charset="0"/>
            </a:endParaRPr>
          </a:p>
          <a:p>
            <a:pPr marL="520700" marR="12700" lvl="1">
              <a:lnSpc>
                <a:spcPct val="115000"/>
              </a:lnSpc>
              <a:spcAft>
                <a:spcPts val="800"/>
              </a:spcAft>
            </a:pPr>
            <a:r>
              <a:rPr lang="en-US" b="1" kern="100" dirty="0">
                <a:solidFill>
                  <a:srgbClr val="215E99"/>
                </a:solidFill>
                <a:latin typeface="Calibri" panose="020F0502020204030204" pitchFamily="34" charset="0"/>
                <a:ea typeface="Aptos" panose="020B0004020202020204" pitchFamily="34" charset="0"/>
                <a:cs typeface="Times New Roman" panose="02020603050405020304" pitchFamily="18" charset="0"/>
              </a:rPr>
              <a:t>Have 50% of network pharmacies participating in a payer program</a:t>
            </a:r>
          </a:p>
          <a:p>
            <a:pPr marL="520700" marR="12700" lvl="1">
              <a:lnSpc>
                <a:spcPct val="115000"/>
              </a:lnSpc>
              <a:spcAft>
                <a:spcPts val="800"/>
              </a:spcAft>
            </a:pPr>
            <a:r>
              <a:rPr lang="en-US" b="1" kern="10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Add one new payer program each year</a:t>
            </a:r>
            <a:endParaRPr lang="en-US"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p:txBody>
      </p:sp>
      <p:sp>
        <p:nvSpPr>
          <p:cNvPr id="5" name="Text Placeholder 4">
            <a:extLst>
              <a:ext uri="{FF2B5EF4-FFF2-40B4-BE49-F238E27FC236}">
                <a16:creationId xmlns:a16="http://schemas.microsoft.com/office/drawing/2014/main" id="{1B54596D-14E8-D37D-45FC-DB88AE3B30B3}"/>
              </a:ext>
            </a:extLst>
          </p:cNvPr>
          <p:cNvSpPr>
            <a:spLocks noGrp="1"/>
          </p:cNvSpPr>
          <p:nvPr>
            <p:ph type="body" sz="quarter" idx="10"/>
          </p:nvPr>
        </p:nvSpPr>
        <p:spPr>
          <a:xfrm>
            <a:off x="391942" y="283335"/>
            <a:ext cx="11521016" cy="1260645"/>
          </a:xfrm>
        </p:spPr>
        <p:txBody>
          <a:bodyPr/>
          <a:lstStyle/>
          <a:p>
            <a:pPr marL="0" marR="0" algn="ctr">
              <a:lnSpc>
                <a:spcPct val="100000"/>
              </a:lnSpc>
              <a:spcBef>
                <a:spcPts val="600"/>
              </a:spcBef>
              <a:spcAft>
                <a:spcPts val="600"/>
              </a:spcAft>
              <a:buNone/>
            </a:pPr>
            <a:r>
              <a:rPr lang="en-US" sz="1800" b="1" i="1" kern="100" dirty="0">
                <a:solidFill>
                  <a:srgbClr val="C00000"/>
                </a:solidFill>
                <a:effectLst/>
                <a:latin typeface="Arial" panose="020B0604020202020204" pitchFamily="34" charset="0"/>
                <a:ea typeface="Aptos" panose="020B0004020202020204" pitchFamily="34" charset="0"/>
                <a:cs typeface="Times New Roman" panose="02020603050405020304" pitchFamily="18" charset="0"/>
              </a:rPr>
              <a:t>CPESN Maryland, Inc dba CPESN DMV</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0000"/>
              </a:lnSpc>
              <a:spcBef>
                <a:spcPts val="600"/>
              </a:spcBef>
              <a:spcAft>
                <a:spcPts val="600"/>
              </a:spcAft>
              <a:buNone/>
            </a:pPr>
            <a:r>
              <a:rPr lang="en-US" sz="1800" b="1" i="1" kern="100" dirty="0">
                <a:solidFill>
                  <a:srgbClr val="215E99"/>
                </a:solidFill>
                <a:effectLst/>
                <a:latin typeface="Arial" panose="020B0604020202020204" pitchFamily="34" charset="0"/>
                <a:ea typeface="Aptos" panose="020B0004020202020204" pitchFamily="34" charset="0"/>
                <a:cs typeface="Times New Roman" panose="02020603050405020304" pitchFamily="18" charset="0"/>
              </a:rPr>
              <a:t>STRATEGIC PLAN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0000"/>
              </a:lnSpc>
              <a:spcBef>
                <a:spcPts val="600"/>
              </a:spcBef>
              <a:spcAft>
                <a:spcPts val="600"/>
              </a:spcAft>
              <a:buNone/>
            </a:pPr>
            <a:r>
              <a:rPr lang="en-US" sz="1800" b="1" i="1" dirty="0">
                <a:solidFill>
                  <a:srgbClr val="215E99"/>
                </a:solidFill>
                <a:effectLst/>
                <a:latin typeface="Arial" panose="020B0604020202020204" pitchFamily="34" charset="0"/>
                <a:ea typeface="Aptos" panose="020B0004020202020204" pitchFamily="34" charset="0"/>
              </a:rPr>
              <a:t>2025-2027</a:t>
            </a:r>
            <a:endParaRPr lang="en-US" dirty="0"/>
          </a:p>
        </p:txBody>
      </p:sp>
      <p:pic>
        <p:nvPicPr>
          <p:cNvPr id="3" name="Picture 2" descr="A logo for a national day&#10;&#10;AI-generated content may be incorrect.">
            <a:extLst>
              <a:ext uri="{FF2B5EF4-FFF2-40B4-BE49-F238E27FC236}">
                <a16:creationId xmlns:a16="http://schemas.microsoft.com/office/drawing/2014/main" id="{C59A1D37-8C34-338C-79D4-E96F70064FD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22" y="208401"/>
            <a:ext cx="3408565" cy="1572125"/>
          </a:xfrm>
          <a:prstGeom prst="rect">
            <a:avLst/>
          </a:prstGeom>
        </p:spPr>
      </p:pic>
    </p:spTree>
    <p:extLst>
      <p:ext uri="{BB962C8B-B14F-4D97-AF65-F5344CB8AC3E}">
        <p14:creationId xmlns:p14="http://schemas.microsoft.com/office/powerpoint/2010/main" val="202886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F1534-52C9-27A8-BF6A-6F6BE85FD2A3}"/>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41270FDF-2788-1492-0016-CC7F967AE9F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889849" y="1860550"/>
            <a:ext cx="10750440" cy="4121150"/>
          </a:xfrm>
          <a:prstGeom prst="rect">
            <a:avLst/>
          </a:prstGeom>
        </p:spPr>
      </p:pic>
      <p:sp>
        <p:nvSpPr>
          <p:cNvPr id="5" name="Text Placeholder 4">
            <a:extLst>
              <a:ext uri="{FF2B5EF4-FFF2-40B4-BE49-F238E27FC236}">
                <a16:creationId xmlns:a16="http://schemas.microsoft.com/office/drawing/2014/main" id="{7BFABD6F-B619-89ED-2BB5-89625A6808FF}"/>
              </a:ext>
            </a:extLst>
          </p:cNvPr>
          <p:cNvSpPr>
            <a:spLocks noGrp="1"/>
          </p:cNvSpPr>
          <p:nvPr>
            <p:ph type="body" sz="quarter" idx="10"/>
          </p:nvPr>
        </p:nvSpPr>
        <p:spPr>
          <a:xfrm>
            <a:off x="391942" y="283335"/>
            <a:ext cx="11521016" cy="1260645"/>
          </a:xfrm>
        </p:spPr>
        <p:txBody>
          <a:bodyPr/>
          <a:lstStyle/>
          <a:p>
            <a:pPr marL="0" marR="0" algn="ctr">
              <a:lnSpc>
                <a:spcPct val="100000"/>
              </a:lnSpc>
              <a:spcBef>
                <a:spcPts val="600"/>
              </a:spcBef>
              <a:spcAft>
                <a:spcPts val="600"/>
              </a:spcAft>
              <a:buNone/>
            </a:pPr>
            <a:r>
              <a:rPr lang="en-US" sz="1800" b="1" i="1" kern="100" dirty="0">
                <a:solidFill>
                  <a:srgbClr val="C00000"/>
                </a:solidFill>
                <a:effectLst/>
                <a:latin typeface="Arial" panose="020B0604020202020204" pitchFamily="34" charset="0"/>
                <a:ea typeface="Aptos" panose="020B0004020202020204" pitchFamily="34" charset="0"/>
                <a:cs typeface="Times New Roman" panose="02020603050405020304" pitchFamily="18" charset="0"/>
              </a:rPr>
              <a:t>CPESN Maryland, Inc dba CPESN DMV</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0000"/>
              </a:lnSpc>
              <a:spcBef>
                <a:spcPts val="600"/>
              </a:spcBef>
              <a:spcAft>
                <a:spcPts val="600"/>
              </a:spcAft>
              <a:buNone/>
            </a:pPr>
            <a:r>
              <a:rPr lang="en-US" sz="1800" b="1" i="1" kern="100" dirty="0">
                <a:solidFill>
                  <a:srgbClr val="215E99"/>
                </a:solidFill>
                <a:effectLst/>
                <a:latin typeface="Arial" panose="020B0604020202020204" pitchFamily="34" charset="0"/>
                <a:ea typeface="Aptos" panose="020B0004020202020204" pitchFamily="34" charset="0"/>
                <a:cs typeface="Times New Roman" panose="02020603050405020304" pitchFamily="18" charset="0"/>
              </a:rPr>
              <a:t>STRATEGIC PLAN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0000"/>
              </a:lnSpc>
              <a:spcBef>
                <a:spcPts val="600"/>
              </a:spcBef>
              <a:spcAft>
                <a:spcPts val="600"/>
              </a:spcAft>
              <a:buNone/>
            </a:pPr>
            <a:r>
              <a:rPr lang="en-US" sz="1800" b="1" i="1" dirty="0">
                <a:solidFill>
                  <a:srgbClr val="215E99"/>
                </a:solidFill>
                <a:effectLst/>
                <a:latin typeface="Arial" panose="020B0604020202020204" pitchFamily="34" charset="0"/>
                <a:ea typeface="Aptos" panose="020B0004020202020204" pitchFamily="34" charset="0"/>
              </a:rPr>
              <a:t>2025-2027</a:t>
            </a:r>
            <a:endParaRPr lang="en-US" dirty="0"/>
          </a:p>
        </p:txBody>
      </p:sp>
      <p:pic>
        <p:nvPicPr>
          <p:cNvPr id="3" name="Picture 2" descr="A logo for a national day&#10;&#10;AI-generated content may be incorrect.">
            <a:extLst>
              <a:ext uri="{FF2B5EF4-FFF2-40B4-BE49-F238E27FC236}">
                <a16:creationId xmlns:a16="http://schemas.microsoft.com/office/drawing/2014/main" id="{34865C99-5C3F-45B1-614B-9C388784D7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322" y="208401"/>
            <a:ext cx="3408565" cy="1572125"/>
          </a:xfrm>
          <a:prstGeom prst="rect">
            <a:avLst/>
          </a:prstGeom>
        </p:spPr>
      </p:pic>
    </p:spTree>
    <p:extLst>
      <p:ext uri="{BB962C8B-B14F-4D97-AF65-F5344CB8AC3E}">
        <p14:creationId xmlns:p14="http://schemas.microsoft.com/office/powerpoint/2010/main" val="3622777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C3198-0B60-CF19-5F75-4ADD6887D1FB}"/>
            </a:ext>
          </a:extLst>
        </p:cNvPr>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2940B586-9699-FA2D-D5A5-187BB7A8C31F}"/>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889849" y="1618914"/>
            <a:ext cx="10750440" cy="4121150"/>
          </a:xfrm>
          <a:prstGeom prst="rect">
            <a:avLst/>
          </a:prstGeom>
        </p:spPr>
      </p:pic>
      <p:sp>
        <p:nvSpPr>
          <p:cNvPr id="5" name="Text Placeholder 4">
            <a:extLst>
              <a:ext uri="{FF2B5EF4-FFF2-40B4-BE49-F238E27FC236}">
                <a16:creationId xmlns:a16="http://schemas.microsoft.com/office/drawing/2014/main" id="{EE627466-1FB6-74CC-6FFF-57F465FFDFD4}"/>
              </a:ext>
            </a:extLst>
          </p:cNvPr>
          <p:cNvSpPr>
            <a:spLocks noGrp="1"/>
          </p:cNvSpPr>
          <p:nvPr>
            <p:ph type="body" sz="quarter" idx="10"/>
          </p:nvPr>
        </p:nvSpPr>
        <p:spPr>
          <a:xfrm>
            <a:off x="391942" y="283335"/>
            <a:ext cx="11521016" cy="1260645"/>
          </a:xfrm>
        </p:spPr>
        <p:txBody>
          <a:bodyPr/>
          <a:lstStyle/>
          <a:p>
            <a:pPr marL="0" marR="0" algn="ctr">
              <a:lnSpc>
                <a:spcPct val="100000"/>
              </a:lnSpc>
              <a:spcBef>
                <a:spcPts val="600"/>
              </a:spcBef>
              <a:spcAft>
                <a:spcPts val="600"/>
              </a:spcAft>
              <a:buNone/>
            </a:pPr>
            <a:r>
              <a:rPr lang="en-US" sz="1800" b="1" i="1" kern="100" dirty="0">
                <a:solidFill>
                  <a:srgbClr val="C00000"/>
                </a:solidFill>
                <a:effectLst/>
                <a:latin typeface="Arial" panose="020B0604020202020204" pitchFamily="34" charset="0"/>
                <a:ea typeface="Aptos" panose="020B0004020202020204" pitchFamily="34" charset="0"/>
                <a:cs typeface="Times New Roman" panose="02020603050405020304" pitchFamily="18" charset="0"/>
              </a:rPr>
              <a:t>CPESN Maryland, Inc dba CPESN DMV</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0000"/>
              </a:lnSpc>
              <a:spcBef>
                <a:spcPts val="600"/>
              </a:spcBef>
              <a:spcAft>
                <a:spcPts val="600"/>
              </a:spcAft>
              <a:buNone/>
            </a:pPr>
            <a:r>
              <a:rPr lang="en-US" sz="1800" b="1" i="1" kern="100" dirty="0">
                <a:solidFill>
                  <a:srgbClr val="215E99"/>
                </a:solidFill>
                <a:effectLst/>
                <a:latin typeface="Arial" panose="020B0604020202020204" pitchFamily="34" charset="0"/>
                <a:ea typeface="Aptos" panose="020B0004020202020204" pitchFamily="34" charset="0"/>
                <a:cs typeface="Times New Roman" panose="02020603050405020304" pitchFamily="18" charset="0"/>
              </a:rPr>
              <a:t>STRATEGIC PLAN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0000"/>
              </a:lnSpc>
              <a:spcBef>
                <a:spcPts val="600"/>
              </a:spcBef>
              <a:spcAft>
                <a:spcPts val="600"/>
              </a:spcAft>
              <a:buNone/>
            </a:pPr>
            <a:r>
              <a:rPr lang="en-US" sz="1800" b="1" i="1" dirty="0">
                <a:solidFill>
                  <a:srgbClr val="215E99"/>
                </a:solidFill>
                <a:effectLst/>
                <a:latin typeface="Arial" panose="020B0604020202020204" pitchFamily="34" charset="0"/>
                <a:ea typeface="Aptos" panose="020B0004020202020204" pitchFamily="34" charset="0"/>
              </a:rPr>
              <a:t>2025-2027</a:t>
            </a:r>
            <a:endParaRPr lang="en-US" dirty="0"/>
          </a:p>
        </p:txBody>
      </p:sp>
      <p:pic>
        <p:nvPicPr>
          <p:cNvPr id="3" name="Picture 2" descr="A logo for a national day&#10;&#10;AI-generated content may be incorrect.">
            <a:extLst>
              <a:ext uri="{FF2B5EF4-FFF2-40B4-BE49-F238E27FC236}">
                <a16:creationId xmlns:a16="http://schemas.microsoft.com/office/drawing/2014/main" id="{F7F63DDE-C2D1-48C7-3D37-C027565131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322" y="208401"/>
            <a:ext cx="3408565" cy="1572125"/>
          </a:xfrm>
          <a:prstGeom prst="rect">
            <a:avLst/>
          </a:prstGeom>
        </p:spPr>
      </p:pic>
    </p:spTree>
    <p:extLst>
      <p:ext uri="{BB962C8B-B14F-4D97-AF65-F5344CB8AC3E}">
        <p14:creationId xmlns:p14="http://schemas.microsoft.com/office/powerpoint/2010/main" val="24610828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048A8-ABA5-722A-14B6-4DE2338A3FB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D03026E-47D2-462B-B1C2-912E15C02ABF}"/>
              </a:ext>
            </a:extLst>
          </p:cNvPr>
          <p:cNvSpPr>
            <a:spLocks noGrp="1"/>
          </p:cNvSpPr>
          <p:nvPr>
            <p:ph idx="1"/>
          </p:nvPr>
        </p:nvSpPr>
        <p:spPr>
          <a:xfrm>
            <a:off x="165322" y="1618914"/>
            <a:ext cx="11861356" cy="4654886"/>
          </a:xfrm>
        </p:spPr>
        <p:txBody>
          <a:bodyPr/>
          <a:lstStyle/>
          <a:p>
            <a:pPr marL="63500" marR="12700">
              <a:lnSpc>
                <a:spcPct val="115000"/>
              </a:lnSpc>
              <a:spcAft>
                <a:spcPts val="800"/>
              </a:spcAft>
            </a:pPr>
            <a:r>
              <a:rPr lang="en-US" b="1" kern="100"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Goal</a:t>
            </a:r>
            <a:r>
              <a:rPr lang="en-US" b="1" kern="100" spc="-35"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 </a:t>
            </a:r>
            <a:r>
              <a:rPr lang="en-US" b="1" kern="100"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1:</a:t>
            </a:r>
            <a:r>
              <a:rPr lang="en-US" b="1" kern="100" spc="-25"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 Financial stability of the network and pharmacies</a:t>
            </a:r>
          </a:p>
          <a:p>
            <a:pPr marL="520700" marR="12700" lvl="1">
              <a:lnSpc>
                <a:spcPct val="115000"/>
              </a:lnSpc>
              <a:spcAft>
                <a:spcPts val="800"/>
              </a:spcAft>
            </a:pPr>
            <a:r>
              <a:rPr lang="en-US" b="1" kern="100" spc="-25"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23/44 network pharmacies have sent at least 1 care plan</a:t>
            </a:r>
          </a:p>
          <a:p>
            <a:pPr marL="977900" marR="12700" lvl="2">
              <a:lnSpc>
                <a:spcPct val="115000"/>
              </a:lnSpc>
              <a:spcAft>
                <a:spcPts val="800"/>
              </a:spcAft>
            </a:pPr>
            <a:r>
              <a:rPr lang="en-US" b="1" kern="100" spc="-25" dirty="0">
                <a:solidFill>
                  <a:srgbClr val="215E99"/>
                </a:solidFill>
                <a:latin typeface="Calibri" panose="020F0502020204030204" pitchFamily="34" charset="0"/>
                <a:ea typeface="Aptos" panose="020B0004020202020204" pitchFamily="34" charset="0"/>
                <a:cs typeface="Times New Roman" panose="02020603050405020304" pitchFamily="18" charset="0"/>
              </a:rPr>
              <a:t>Less than 25/quarter since 11/1: 1 but only this quarter, others ok</a:t>
            </a:r>
          </a:p>
          <a:p>
            <a:pPr marL="977900" marR="12700" lvl="2">
              <a:lnSpc>
                <a:spcPct val="115000"/>
              </a:lnSpc>
              <a:spcAft>
                <a:spcPts val="800"/>
              </a:spcAft>
            </a:pPr>
            <a:r>
              <a:rPr lang="en-US" b="1" kern="100" spc="-25" dirty="0">
                <a:solidFill>
                  <a:srgbClr val="215E99"/>
                </a:solidFill>
                <a:effectLst/>
                <a:latin typeface="Calibri" panose="020F0502020204030204" pitchFamily="34" charset="0"/>
                <a:ea typeface="Aptos" panose="020B0004020202020204" pitchFamily="34" charset="0"/>
                <a:cs typeface="Times New Roman" panose="02020603050405020304" pitchFamily="18" charset="0"/>
              </a:rPr>
              <a:t>Less than 10/quarter since 11/1: 7</a:t>
            </a:r>
          </a:p>
          <a:p>
            <a:pPr marL="520700" marR="12700" lvl="1">
              <a:lnSpc>
                <a:spcPct val="115000"/>
              </a:lnSpc>
              <a:spcAft>
                <a:spcPts val="800"/>
              </a:spcAft>
            </a:pPr>
            <a:r>
              <a:rPr lang="en-US" b="1" kern="100" spc="-25"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LTC NPIs! May need TSP to turn on</a:t>
            </a:r>
          </a:p>
          <a:p>
            <a:pPr marL="520700" marR="12700" lvl="1">
              <a:lnSpc>
                <a:spcPct val="115000"/>
              </a:lnSpc>
              <a:spcAft>
                <a:spcPts val="800"/>
              </a:spcAft>
            </a:pPr>
            <a:r>
              <a:rPr lang="en-US" b="1" kern="100" spc="-25"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eCare plans aren’t just for payer programs. They can (should) be sent for ANY clinical service provided (vaccine consult, OTC recommendation, LTC Chart Reviews, Call to prescriber for change, discharge summary review, </a:t>
            </a:r>
            <a:r>
              <a:rPr lang="en-US" b="1" kern="100" spc="-25" dirty="0" err="1">
                <a:solidFill>
                  <a:srgbClr val="215E99"/>
                </a:solidFill>
                <a:latin typeface="Calibri" panose="020F0502020204030204" pitchFamily="34" charset="0"/>
                <a:ea typeface="Times New Roman" panose="02020603050405020304" pitchFamily="18" charset="0"/>
                <a:cs typeface="Times New Roman" panose="02020603050405020304" pitchFamily="18" charset="0"/>
              </a:rPr>
              <a:t>etc</a:t>
            </a:r>
            <a:r>
              <a:rPr lang="en-US" b="1" kern="100" spc="-25"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 – just because you aren’t getting paid, this is still our documentation tool! Make it part of workflow!</a:t>
            </a:r>
          </a:p>
          <a:p>
            <a:pPr marL="520700" marR="12700" lvl="1">
              <a:lnSpc>
                <a:spcPct val="115000"/>
              </a:lnSpc>
              <a:spcAft>
                <a:spcPts val="800"/>
              </a:spcAft>
            </a:pPr>
            <a:endParaRPr lang="en-US"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p:txBody>
      </p:sp>
      <p:sp>
        <p:nvSpPr>
          <p:cNvPr id="5" name="Text Placeholder 4">
            <a:extLst>
              <a:ext uri="{FF2B5EF4-FFF2-40B4-BE49-F238E27FC236}">
                <a16:creationId xmlns:a16="http://schemas.microsoft.com/office/drawing/2014/main" id="{915738EA-EC46-9B2D-D6D0-E1B9DFE50029}"/>
              </a:ext>
            </a:extLst>
          </p:cNvPr>
          <p:cNvSpPr>
            <a:spLocks noGrp="1"/>
          </p:cNvSpPr>
          <p:nvPr>
            <p:ph type="body" sz="quarter" idx="10"/>
          </p:nvPr>
        </p:nvSpPr>
        <p:spPr>
          <a:xfrm>
            <a:off x="391942" y="283335"/>
            <a:ext cx="11521016" cy="1260645"/>
          </a:xfrm>
        </p:spPr>
        <p:txBody>
          <a:bodyPr/>
          <a:lstStyle/>
          <a:p>
            <a:pPr marL="0" marR="0" algn="ctr">
              <a:lnSpc>
                <a:spcPct val="100000"/>
              </a:lnSpc>
              <a:spcBef>
                <a:spcPts val="600"/>
              </a:spcBef>
              <a:spcAft>
                <a:spcPts val="600"/>
              </a:spcAft>
              <a:buNone/>
            </a:pPr>
            <a:r>
              <a:rPr lang="en-US" sz="1800" b="1" i="1" kern="100" dirty="0">
                <a:solidFill>
                  <a:srgbClr val="C00000"/>
                </a:solidFill>
                <a:effectLst/>
                <a:latin typeface="Arial" panose="020B0604020202020204" pitchFamily="34" charset="0"/>
                <a:ea typeface="Aptos" panose="020B0004020202020204" pitchFamily="34" charset="0"/>
                <a:cs typeface="Times New Roman" panose="02020603050405020304" pitchFamily="18" charset="0"/>
              </a:rPr>
              <a:t>CPESN Maryland, Inc dba CPESN DMV</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0000"/>
              </a:lnSpc>
              <a:spcBef>
                <a:spcPts val="600"/>
              </a:spcBef>
              <a:spcAft>
                <a:spcPts val="600"/>
              </a:spcAft>
              <a:buNone/>
            </a:pPr>
            <a:r>
              <a:rPr lang="en-US" sz="1800" b="1" i="1" kern="100" dirty="0">
                <a:solidFill>
                  <a:srgbClr val="215E99"/>
                </a:solidFill>
                <a:effectLst/>
                <a:latin typeface="Arial" panose="020B0604020202020204" pitchFamily="34" charset="0"/>
                <a:ea typeface="Aptos" panose="020B0004020202020204" pitchFamily="34" charset="0"/>
                <a:cs typeface="Times New Roman" panose="02020603050405020304" pitchFamily="18" charset="0"/>
              </a:rPr>
              <a:t>STRATEGIC PLAN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0000"/>
              </a:lnSpc>
              <a:spcBef>
                <a:spcPts val="600"/>
              </a:spcBef>
              <a:spcAft>
                <a:spcPts val="600"/>
              </a:spcAft>
              <a:buNone/>
            </a:pPr>
            <a:r>
              <a:rPr lang="en-US" sz="1800" b="1" i="1" dirty="0">
                <a:solidFill>
                  <a:srgbClr val="215E99"/>
                </a:solidFill>
                <a:effectLst/>
                <a:latin typeface="Arial" panose="020B0604020202020204" pitchFamily="34" charset="0"/>
                <a:ea typeface="Aptos" panose="020B0004020202020204" pitchFamily="34" charset="0"/>
              </a:rPr>
              <a:t>2025-2027</a:t>
            </a:r>
            <a:endParaRPr lang="en-US" dirty="0"/>
          </a:p>
        </p:txBody>
      </p:sp>
      <p:pic>
        <p:nvPicPr>
          <p:cNvPr id="3" name="Picture 2" descr="A logo for a national day&#10;&#10;AI-generated content may be incorrect.">
            <a:extLst>
              <a:ext uri="{FF2B5EF4-FFF2-40B4-BE49-F238E27FC236}">
                <a16:creationId xmlns:a16="http://schemas.microsoft.com/office/drawing/2014/main" id="{59B7D574-23E6-7F27-F0AF-F396CBB3D6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22" y="208401"/>
            <a:ext cx="3408565" cy="1572125"/>
          </a:xfrm>
          <a:prstGeom prst="rect">
            <a:avLst/>
          </a:prstGeom>
        </p:spPr>
      </p:pic>
    </p:spTree>
    <p:extLst>
      <p:ext uri="{BB962C8B-B14F-4D97-AF65-F5344CB8AC3E}">
        <p14:creationId xmlns:p14="http://schemas.microsoft.com/office/powerpoint/2010/main" val="113144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4CF97-4DBD-BF7D-AFFE-CE112640F8CD}"/>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791A12F-8BCF-E242-E9CF-52E2A8538A9C}"/>
              </a:ext>
            </a:extLst>
          </p:cNvPr>
          <p:cNvSpPr>
            <a:spLocks noGrp="1"/>
          </p:cNvSpPr>
          <p:nvPr>
            <p:ph idx="1"/>
          </p:nvPr>
        </p:nvSpPr>
        <p:spPr>
          <a:xfrm>
            <a:off x="618186" y="2041300"/>
            <a:ext cx="11294772" cy="3754193"/>
          </a:xfrm>
        </p:spPr>
        <p:txBody>
          <a:bodyPr/>
          <a:lstStyle/>
          <a:p>
            <a:pPr marL="63500" marR="12700">
              <a:lnSpc>
                <a:spcPct val="115000"/>
              </a:lnSpc>
              <a:spcAft>
                <a:spcPts val="800"/>
              </a:spcAft>
            </a:pPr>
            <a:r>
              <a:rPr lang="en-US" b="1" kern="10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Goal</a:t>
            </a:r>
            <a:r>
              <a:rPr lang="en-US" b="1" kern="100" spc="-35"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 2</a:t>
            </a:r>
            <a:r>
              <a:rPr lang="en-US" b="1" kern="10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a:t>
            </a:r>
            <a:r>
              <a:rPr lang="en-US" b="1" kern="100" spc="-25"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b="1" kern="10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Organizational</a:t>
            </a:r>
            <a:r>
              <a:rPr lang="en-US" b="1" kern="100" spc="-2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b="1" kern="10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sustainability</a:t>
            </a:r>
            <a:r>
              <a:rPr lang="en-US" b="1" kern="100" spc="-25"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 </a:t>
            </a:r>
            <a:r>
              <a:rPr lang="en-US" b="1" kern="100" spc="-1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of the network.</a:t>
            </a:r>
          </a:p>
          <a:p>
            <a:pPr marL="520700" marR="12700" lvl="1">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Create a succession plan for leadership by October 2026</a:t>
            </a:r>
          </a:p>
          <a:p>
            <a:pPr marL="520700" marR="12700" lvl="1">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Strengthen the infrastructure of the network by December 2026</a:t>
            </a:r>
          </a:p>
          <a:p>
            <a:pPr marL="520700" marR="12700" lvl="1">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Connect with at least two new potential payer partners each year</a:t>
            </a:r>
          </a:p>
          <a:p>
            <a:pPr marL="520700" marR="12700" lvl="1">
              <a:lnSpc>
                <a:spcPct val="115000"/>
              </a:lnSpc>
              <a:spcAft>
                <a:spcPts val="800"/>
              </a:spcAft>
            </a:pPr>
            <a:endParaRPr lang="en-US"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0" marR="12700" indent="0">
              <a:lnSpc>
                <a:spcPct val="115000"/>
              </a:lnSpc>
              <a:spcAft>
                <a:spcPts val="800"/>
              </a:spcAft>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 Placeholder 4">
            <a:extLst>
              <a:ext uri="{FF2B5EF4-FFF2-40B4-BE49-F238E27FC236}">
                <a16:creationId xmlns:a16="http://schemas.microsoft.com/office/drawing/2014/main" id="{B01A1BE9-C337-CA6C-E977-40F19242C16C}"/>
              </a:ext>
            </a:extLst>
          </p:cNvPr>
          <p:cNvSpPr>
            <a:spLocks noGrp="1"/>
          </p:cNvSpPr>
          <p:nvPr>
            <p:ph type="body" sz="quarter" idx="10"/>
          </p:nvPr>
        </p:nvSpPr>
        <p:spPr>
          <a:xfrm>
            <a:off x="391942" y="283335"/>
            <a:ext cx="11521016" cy="1260645"/>
          </a:xfrm>
        </p:spPr>
        <p:txBody>
          <a:bodyPr/>
          <a:lstStyle/>
          <a:p>
            <a:pPr marL="0" marR="0" algn="ctr">
              <a:lnSpc>
                <a:spcPct val="100000"/>
              </a:lnSpc>
              <a:spcBef>
                <a:spcPts val="600"/>
              </a:spcBef>
              <a:spcAft>
                <a:spcPts val="600"/>
              </a:spcAft>
              <a:buNone/>
            </a:pPr>
            <a:r>
              <a:rPr lang="en-US" sz="1800" b="1" i="1" kern="100" dirty="0">
                <a:solidFill>
                  <a:srgbClr val="C00000"/>
                </a:solidFill>
                <a:effectLst/>
                <a:latin typeface="Arial" panose="020B0604020202020204" pitchFamily="34" charset="0"/>
                <a:ea typeface="Aptos" panose="020B0004020202020204" pitchFamily="34" charset="0"/>
                <a:cs typeface="Times New Roman" panose="02020603050405020304" pitchFamily="18" charset="0"/>
              </a:rPr>
              <a:t>CPESN Maryland, Inc dba CPESN DMV</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0000"/>
              </a:lnSpc>
              <a:spcBef>
                <a:spcPts val="600"/>
              </a:spcBef>
              <a:spcAft>
                <a:spcPts val="600"/>
              </a:spcAft>
              <a:buNone/>
            </a:pPr>
            <a:r>
              <a:rPr lang="en-US" sz="1800" b="1" i="1" kern="100" dirty="0">
                <a:solidFill>
                  <a:srgbClr val="215E99"/>
                </a:solidFill>
                <a:effectLst/>
                <a:latin typeface="Arial" panose="020B0604020202020204" pitchFamily="34" charset="0"/>
                <a:ea typeface="Aptos" panose="020B0004020202020204" pitchFamily="34" charset="0"/>
                <a:cs typeface="Times New Roman" panose="02020603050405020304" pitchFamily="18" charset="0"/>
              </a:rPr>
              <a:t>STRATEGIC PLAN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0000"/>
              </a:lnSpc>
              <a:spcBef>
                <a:spcPts val="600"/>
              </a:spcBef>
              <a:spcAft>
                <a:spcPts val="600"/>
              </a:spcAft>
              <a:buNone/>
            </a:pPr>
            <a:r>
              <a:rPr lang="en-US" sz="1800" b="1" i="1" dirty="0">
                <a:solidFill>
                  <a:srgbClr val="215E99"/>
                </a:solidFill>
                <a:effectLst/>
                <a:latin typeface="Arial" panose="020B0604020202020204" pitchFamily="34" charset="0"/>
                <a:ea typeface="Aptos" panose="020B0004020202020204" pitchFamily="34" charset="0"/>
              </a:rPr>
              <a:t>2025-2027</a:t>
            </a:r>
            <a:endParaRPr lang="en-US" dirty="0"/>
          </a:p>
        </p:txBody>
      </p:sp>
      <p:pic>
        <p:nvPicPr>
          <p:cNvPr id="3" name="Picture 2" descr="A logo for a national day&#10;&#10;AI-generated content may be incorrect.">
            <a:extLst>
              <a:ext uri="{FF2B5EF4-FFF2-40B4-BE49-F238E27FC236}">
                <a16:creationId xmlns:a16="http://schemas.microsoft.com/office/drawing/2014/main" id="{C819A8D9-9FE8-5E4D-DA34-4933059120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22" y="208401"/>
            <a:ext cx="3408565" cy="1572125"/>
          </a:xfrm>
          <a:prstGeom prst="rect">
            <a:avLst/>
          </a:prstGeom>
        </p:spPr>
      </p:pic>
    </p:spTree>
    <p:extLst>
      <p:ext uri="{BB962C8B-B14F-4D97-AF65-F5344CB8AC3E}">
        <p14:creationId xmlns:p14="http://schemas.microsoft.com/office/powerpoint/2010/main" val="569735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A9A42-126F-06AE-D70D-49DC3604A3AF}"/>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BE778F9-2DC6-49B4-8DE1-53EDB1D6811A}"/>
              </a:ext>
            </a:extLst>
          </p:cNvPr>
          <p:cNvSpPr>
            <a:spLocks noGrp="1"/>
          </p:cNvSpPr>
          <p:nvPr>
            <p:ph idx="1"/>
          </p:nvPr>
        </p:nvSpPr>
        <p:spPr>
          <a:xfrm>
            <a:off x="618186" y="2041300"/>
            <a:ext cx="11294772" cy="3754193"/>
          </a:xfrm>
        </p:spPr>
        <p:txBody>
          <a:bodyPr/>
          <a:lstStyle/>
          <a:p>
            <a:pPr marL="63500" marR="12700">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Goal 3: Increase awareness of CPESN DMV activities</a:t>
            </a:r>
          </a:p>
          <a:p>
            <a:pPr marL="520700" marR="12700" lvl="1">
              <a:lnSpc>
                <a:spcPct val="115000"/>
              </a:lnSpc>
              <a:spcAft>
                <a:spcPts val="800"/>
              </a:spcAft>
            </a:pPr>
            <a:r>
              <a:rPr lang="en-US" b="1" kern="100" spc="-1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Market payer program outcomes</a:t>
            </a: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 annually and share with state pharmacy associations</a:t>
            </a:r>
            <a:endParaRPr lang="en-US" b="1" kern="100" spc="-1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endParaRPr>
          </a:p>
          <a:p>
            <a:pPr marL="520700" marR="12700" lvl="1">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Present (CE, poster, white paper) at </a:t>
            </a:r>
            <a:r>
              <a:rPr lang="en-US" b="1" kern="100" spc="-10" dirty="0" err="1">
                <a:solidFill>
                  <a:srgbClr val="215E99"/>
                </a:solidFill>
                <a:latin typeface="Calibri" panose="020F0502020204030204" pitchFamily="34" charset="0"/>
                <a:ea typeface="Times New Roman" panose="02020603050405020304" pitchFamily="18" charset="0"/>
                <a:cs typeface="Times New Roman" panose="02020603050405020304" pitchFamily="18" charset="0"/>
              </a:rPr>
              <a:t>at</a:t>
            </a: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 least one local and national pharmacy association each year</a:t>
            </a:r>
          </a:p>
          <a:p>
            <a:pPr marL="520700" marR="12700" lvl="1">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Engage student pharmacists at all four Schools of Pharmacy and new graduates</a:t>
            </a:r>
            <a:endParaRPr lang="en-US"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0" marR="12700" indent="0">
              <a:lnSpc>
                <a:spcPct val="115000"/>
              </a:lnSpc>
              <a:spcAft>
                <a:spcPts val="800"/>
              </a:spcAft>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 Placeholder 4">
            <a:extLst>
              <a:ext uri="{FF2B5EF4-FFF2-40B4-BE49-F238E27FC236}">
                <a16:creationId xmlns:a16="http://schemas.microsoft.com/office/drawing/2014/main" id="{6C43BE95-2AAD-2635-9A29-D1EC5128CE61}"/>
              </a:ext>
            </a:extLst>
          </p:cNvPr>
          <p:cNvSpPr>
            <a:spLocks noGrp="1"/>
          </p:cNvSpPr>
          <p:nvPr>
            <p:ph type="body" sz="quarter" idx="10"/>
          </p:nvPr>
        </p:nvSpPr>
        <p:spPr>
          <a:xfrm>
            <a:off x="391942" y="283335"/>
            <a:ext cx="11521016" cy="1260645"/>
          </a:xfrm>
        </p:spPr>
        <p:txBody>
          <a:bodyPr/>
          <a:lstStyle/>
          <a:p>
            <a:pPr marL="0" marR="0" algn="ctr">
              <a:lnSpc>
                <a:spcPct val="100000"/>
              </a:lnSpc>
              <a:spcBef>
                <a:spcPts val="600"/>
              </a:spcBef>
              <a:spcAft>
                <a:spcPts val="600"/>
              </a:spcAft>
              <a:buNone/>
            </a:pPr>
            <a:r>
              <a:rPr lang="en-US" sz="1800" b="1" i="1" kern="100" dirty="0">
                <a:solidFill>
                  <a:srgbClr val="C00000"/>
                </a:solidFill>
                <a:effectLst/>
                <a:latin typeface="Arial" panose="020B0604020202020204" pitchFamily="34" charset="0"/>
                <a:ea typeface="Aptos" panose="020B0004020202020204" pitchFamily="34" charset="0"/>
                <a:cs typeface="Times New Roman" panose="02020603050405020304" pitchFamily="18" charset="0"/>
              </a:rPr>
              <a:t>CPESN Maryland, Inc dba CPESN DMV</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0000"/>
              </a:lnSpc>
              <a:spcBef>
                <a:spcPts val="600"/>
              </a:spcBef>
              <a:spcAft>
                <a:spcPts val="600"/>
              </a:spcAft>
              <a:buNone/>
            </a:pPr>
            <a:r>
              <a:rPr lang="en-US" sz="1800" b="1" i="1" kern="100" dirty="0">
                <a:solidFill>
                  <a:srgbClr val="215E99"/>
                </a:solidFill>
                <a:effectLst/>
                <a:latin typeface="Arial" panose="020B0604020202020204" pitchFamily="34" charset="0"/>
                <a:ea typeface="Aptos" panose="020B0004020202020204" pitchFamily="34" charset="0"/>
                <a:cs typeface="Times New Roman" panose="02020603050405020304" pitchFamily="18" charset="0"/>
              </a:rPr>
              <a:t>STRATEGIC PLAN (updated)</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0000"/>
              </a:lnSpc>
              <a:spcBef>
                <a:spcPts val="600"/>
              </a:spcBef>
              <a:spcAft>
                <a:spcPts val="600"/>
              </a:spcAft>
              <a:buNone/>
            </a:pPr>
            <a:r>
              <a:rPr lang="en-US" sz="1800" b="1" i="1" dirty="0">
                <a:solidFill>
                  <a:srgbClr val="215E99"/>
                </a:solidFill>
                <a:effectLst/>
                <a:latin typeface="Arial" panose="020B0604020202020204" pitchFamily="34" charset="0"/>
                <a:ea typeface="Aptos" panose="020B0004020202020204" pitchFamily="34" charset="0"/>
              </a:rPr>
              <a:t>2025-2027</a:t>
            </a:r>
            <a:endParaRPr lang="en-US" dirty="0"/>
          </a:p>
        </p:txBody>
      </p:sp>
      <p:pic>
        <p:nvPicPr>
          <p:cNvPr id="3" name="Picture 2" descr="A logo for a national day&#10;&#10;AI-generated content may be incorrect.">
            <a:extLst>
              <a:ext uri="{FF2B5EF4-FFF2-40B4-BE49-F238E27FC236}">
                <a16:creationId xmlns:a16="http://schemas.microsoft.com/office/drawing/2014/main" id="{7D5A16CA-6FA0-E227-BD52-B795E5FE0F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22" y="208401"/>
            <a:ext cx="3408565" cy="1572125"/>
          </a:xfrm>
          <a:prstGeom prst="rect">
            <a:avLst/>
          </a:prstGeom>
        </p:spPr>
      </p:pic>
    </p:spTree>
    <p:extLst>
      <p:ext uri="{BB962C8B-B14F-4D97-AF65-F5344CB8AC3E}">
        <p14:creationId xmlns:p14="http://schemas.microsoft.com/office/powerpoint/2010/main" val="9106201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86AC6-051A-8C83-D7C9-63AA56725BB4}"/>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2F44CA7-C294-2107-3779-180154E1E053}"/>
              </a:ext>
            </a:extLst>
          </p:cNvPr>
          <p:cNvSpPr>
            <a:spLocks noGrp="1"/>
          </p:cNvSpPr>
          <p:nvPr>
            <p:ph idx="1"/>
          </p:nvPr>
        </p:nvSpPr>
        <p:spPr>
          <a:xfrm>
            <a:off x="618186" y="1855460"/>
            <a:ext cx="11294772" cy="4253240"/>
          </a:xfrm>
        </p:spPr>
        <p:txBody>
          <a:bodyPr/>
          <a:lstStyle/>
          <a:p>
            <a:pPr marL="63500" marR="12700">
              <a:lnSpc>
                <a:spcPct val="115000"/>
              </a:lnSpc>
              <a:spcAft>
                <a:spcPts val="800"/>
              </a:spcAft>
            </a:pPr>
            <a:r>
              <a:rPr lang="en-US" b="1" kern="100" spc="-1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CPESN USA</a:t>
            </a: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 Minimum Service Sets (plus Quality Assurance Measures)</a:t>
            </a:r>
          </a:p>
          <a:p>
            <a:pPr marL="520700" marR="12700" lvl="1">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CMRs</a:t>
            </a:r>
          </a:p>
          <a:p>
            <a:pPr marL="520700" marR="12700" lvl="1">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Med Sync</a:t>
            </a:r>
          </a:p>
          <a:p>
            <a:pPr marL="520700" marR="12700" lvl="1">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Immunizations</a:t>
            </a:r>
          </a:p>
          <a:p>
            <a:pPr marL="520700" marR="12700" lvl="1">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Medication Reconciliation</a:t>
            </a:r>
          </a:p>
          <a:p>
            <a:pPr marL="520700" marR="12700" lvl="1">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Personal Medication Record</a:t>
            </a:r>
          </a:p>
          <a:p>
            <a:pPr marL="520700" marR="12700" lvl="1">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Face-to-Face Access</a:t>
            </a:r>
          </a:p>
        </p:txBody>
      </p:sp>
      <p:sp>
        <p:nvSpPr>
          <p:cNvPr id="5" name="Text Placeholder 4">
            <a:extLst>
              <a:ext uri="{FF2B5EF4-FFF2-40B4-BE49-F238E27FC236}">
                <a16:creationId xmlns:a16="http://schemas.microsoft.com/office/drawing/2014/main" id="{FE7E67D2-E415-5D56-5D79-74AB7BBAB03D}"/>
              </a:ext>
            </a:extLst>
          </p:cNvPr>
          <p:cNvSpPr>
            <a:spLocks noGrp="1"/>
          </p:cNvSpPr>
          <p:nvPr>
            <p:ph type="body" sz="quarter" idx="10"/>
          </p:nvPr>
        </p:nvSpPr>
        <p:spPr>
          <a:xfrm>
            <a:off x="391942" y="283335"/>
            <a:ext cx="11521016" cy="1260645"/>
          </a:xfrm>
        </p:spPr>
        <p:txBody>
          <a:bodyPr/>
          <a:lstStyle/>
          <a:p>
            <a:pPr marL="0" marR="0" algn="ctr">
              <a:lnSpc>
                <a:spcPct val="100000"/>
              </a:lnSpc>
              <a:spcBef>
                <a:spcPts val="600"/>
              </a:spcBef>
              <a:spcAft>
                <a:spcPts val="600"/>
              </a:spcAft>
              <a:buNone/>
            </a:pPr>
            <a:r>
              <a:rPr lang="en-US" sz="1800" b="1" i="1" kern="100" dirty="0">
                <a:solidFill>
                  <a:srgbClr val="C00000"/>
                </a:solidFill>
                <a:effectLst/>
                <a:latin typeface="Arial" panose="020B0604020202020204" pitchFamily="34" charset="0"/>
                <a:ea typeface="Aptos" panose="020B0004020202020204" pitchFamily="34" charset="0"/>
                <a:cs typeface="Times New Roman" panose="02020603050405020304" pitchFamily="18" charset="0"/>
              </a:rPr>
              <a:t>CPESN Maryland, Inc dba CPESN DMV</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0000"/>
              </a:lnSpc>
              <a:spcBef>
                <a:spcPts val="600"/>
              </a:spcBef>
              <a:spcAft>
                <a:spcPts val="600"/>
              </a:spcAft>
              <a:buNone/>
            </a:pPr>
            <a:r>
              <a:rPr lang="en-US" sz="1800" b="1" i="1" kern="100" dirty="0">
                <a:solidFill>
                  <a:srgbClr val="215E99"/>
                </a:solidFill>
                <a:effectLst/>
                <a:latin typeface="Arial" panose="020B0604020202020204" pitchFamily="34" charset="0"/>
                <a:ea typeface="Aptos" panose="020B0004020202020204" pitchFamily="34" charset="0"/>
                <a:cs typeface="Times New Roman" panose="02020603050405020304" pitchFamily="18" charset="0"/>
              </a:rPr>
              <a:t>Minimum Service Sets</a:t>
            </a:r>
            <a:endParaRPr lang="en-US" dirty="0"/>
          </a:p>
        </p:txBody>
      </p:sp>
      <p:pic>
        <p:nvPicPr>
          <p:cNvPr id="3" name="Picture 2" descr="A logo for a national day&#10;&#10;AI-generated content may be incorrect.">
            <a:extLst>
              <a:ext uri="{FF2B5EF4-FFF2-40B4-BE49-F238E27FC236}">
                <a16:creationId xmlns:a16="http://schemas.microsoft.com/office/drawing/2014/main" id="{6741C42F-EA27-92FE-F271-02A5AF0F64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22" y="208401"/>
            <a:ext cx="3408565" cy="1572125"/>
          </a:xfrm>
          <a:prstGeom prst="rect">
            <a:avLst/>
          </a:prstGeom>
        </p:spPr>
      </p:pic>
    </p:spTree>
    <p:extLst>
      <p:ext uri="{BB962C8B-B14F-4D97-AF65-F5344CB8AC3E}">
        <p14:creationId xmlns:p14="http://schemas.microsoft.com/office/powerpoint/2010/main" val="778033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66507-61C5-275F-0668-ABB09B100EA3}"/>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478F579-DCD5-C1A6-3636-499E61C4420E}"/>
              </a:ext>
            </a:extLst>
          </p:cNvPr>
          <p:cNvSpPr>
            <a:spLocks noGrp="1"/>
          </p:cNvSpPr>
          <p:nvPr>
            <p:ph idx="1"/>
          </p:nvPr>
        </p:nvSpPr>
        <p:spPr>
          <a:xfrm>
            <a:off x="618186" y="2041300"/>
            <a:ext cx="11294772" cy="3754193"/>
          </a:xfrm>
        </p:spPr>
        <p:txBody>
          <a:bodyPr/>
          <a:lstStyle/>
          <a:p>
            <a:pPr marL="63500" marR="12700">
              <a:lnSpc>
                <a:spcPct val="115000"/>
              </a:lnSpc>
              <a:spcAft>
                <a:spcPts val="800"/>
              </a:spcAft>
            </a:pPr>
            <a:r>
              <a:rPr lang="en-US" b="1" kern="100" spc="-1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CPESN DMV </a:t>
            </a: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Additional Required Service Sets</a:t>
            </a:r>
          </a:p>
          <a:p>
            <a:pPr marL="520700" marR="12700" lvl="1">
              <a:lnSpc>
                <a:spcPct val="115000"/>
              </a:lnSpc>
              <a:spcAft>
                <a:spcPts val="800"/>
              </a:spcAft>
            </a:pPr>
            <a:r>
              <a:rPr lang="en-US" b="1" kern="100" spc="-1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Hand Delivery</a:t>
            </a:r>
          </a:p>
          <a:p>
            <a:pPr marL="520700" marR="12700" lvl="1">
              <a:lnSpc>
                <a:spcPct val="115000"/>
              </a:lnSpc>
              <a:spcAft>
                <a:spcPts val="800"/>
              </a:spcAft>
            </a:pPr>
            <a:r>
              <a:rPr lang="en-US" b="1" kern="100" spc="-10" dirty="0">
                <a:solidFill>
                  <a:srgbClr val="215E99"/>
                </a:solidFill>
                <a:latin typeface="Calibri" panose="020F0502020204030204" pitchFamily="34" charset="0"/>
                <a:ea typeface="Times New Roman" panose="02020603050405020304" pitchFamily="18" charset="0"/>
                <a:cs typeface="Times New Roman" panose="02020603050405020304" pitchFamily="18" charset="0"/>
              </a:rPr>
              <a:t>Adherence Packaging</a:t>
            </a:r>
          </a:p>
          <a:p>
            <a:pPr marL="520700" marR="12700" lvl="1">
              <a:lnSpc>
                <a:spcPct val="115000"/>
              </a:lnSpc>
              <a:spcAft>
                <a:spcPts val="800"/>
              </a:spcAft>
            </a:pPr>
            <a:endParaRPr lang="en-US" b="1" kern="100" spc="-1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endParaRPr>
          </a:p>
          <a:p>
            <a:pPr marL="292100" marR="12700" lvl="1" indent="0">
              <a:lnSpc>
                <a:spcPct val="115000"/>
              </a:lnSpc>
              <a:spcAft>
                <a:spcPts val="800"/>
              </a:spcAft>
              <a:buNone/>
            </a:pPr>
            <a:r>
              <a:rPr lang="en-US" b="1" kern="100" spc="-10" dirty="0">
                <a:solidFill>
                  <a:srgbClr val="215E99"/>
                </a:solidFill>
                <a:effectLst/>
                <a:latin typeface="Calibri" panose="020F0502020204030204" pitchFamily="34" charset="0"/>
                <a:ea typeface="Times New Roman" panose="02020603050405020304" pitchFamily="18" charset="0"/>
                <a:cs typeface="Times New Roman" panose="02020603050405020304" pitchFamily="18" charset="0"/>
              </a:rPr>
              <a:t>Our Pharmacies are different than even other independent community pharmacies – we are not here to just dispense prescriptions!</a:t>
            </a:r>
            <a:endParaRPr lang="en-US" b="1" kern="100" dirty="0">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0" marR="12700" indent="0">
              <a:lnSpc>
                <a:spcPct val="115000"/>
              </a:lnSpc>
              <a:spcAft>
                <a:spcPts val="800"/>
              </a:spcAft>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5" name="Text Placeholder 4">
            <a:extLst>
              <a:ext uri="{FF2B5EF4-FFF2-40B4-BE49-F238E27FC236}">
                <a16:creationId xmlns:a16="http://schemas.microsoft.com/office/drawing/2014/main" id="{1DBB7192-25B3-8BD7-45E5-0177E17BEBA8}"/>
              </a:ext>
            </a:extLst>
          </p:cNvPr>
          <p:cNvSpPr>
            <a:spLocks noGrp="1"/>
          </p:cNvSpPr>
          <p:nvPr>
            <p:ph type="body" sz="quarter" idx="10"/>
          </p:nvPr>
        </p:nvSpPr>
        <p:spPr>
          <a:xfrm>
            <a:off x="391942" y="283335"/>
            <a:ext cx="11521016" cy="1260645"/>
          </a:xfrm>
        </p:spPr>
        <p:txBody>
          <a:bodyPr/>
          <a:lstStyle/>
          <a:p>
            <a:pPr marL="0" marR="0" algn="ctr">
              <a:lnSpc>
                <a:spcPct val="100000"/>
              </a:lnSpc>
              <a:spcBef>
                <a:spcPts val="600"/>
              </a:spcBef>
              <a:spcAft>
                <a:spcPts val="600"/>
              </a:spcAft>
              <a:buNone/>
            </a:pPr>
            <a:r>
              <a:rPr lang="en-US" sz="1800" b="1" i="1" kern="100" dirty="0">
                <a:solidFill>
                  <a:srgbClr val="C00000"/>
                </a:solidFill>
                <a:effectLst/>
                <a:latin typeface="Arial" panose="020B0604020202020204" pitchFamily="34" charset="0"/>
                <a:ea typeface="Aptos" panose="020B0004020202020204" pitchFamily="34" charset="0"/>
                <a:cs typeface="Times New Roman" panose="02020603050405020304" pitchFamily="18" charset="0"/>
              </a:rPr>
              <a:t>CPESN Maryland, Inc dba CPESN DMV</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gn="ctr">
              <a:lnSpc>
                <a:spcPct val="100000"/>
              </a:lnSpc>
              <a:spcBef>
                <a:spcPts val="600"/>
              </a:spcBef>
              <a:spcAft>
                <a:spcPts val="600"/>
              </a:spcAft>
              <a:buNone/>
            </a:pPr>
            <a:r>
              <a:rPr lang="en-US" sz="1800" b="1" i="1" kern="100" dirty="0">
                <a:solidFill>
                  <a:srgbClr val="215E99"/>
                </a:solidFill>
                <a:effectLst/>
                <a:latin typeface="Arial" panose="020B0604020202020204" pitchFamily="34" charset="0"/>
                <a:ea typeface="Aptos" panose="020B0004020202020204" pitchFamily="34" charset="0"/>
                <a:cs typeface="Times New Roman" panose="02020603050405020304" pitchFamily="18" charset="0"/>
              </a:rPr>
              <a:t>Minimum Service Sets</a:t>
            </a:r>
            <a:endParaRPr lang="en-US" dirty="0"/>
          </a:p>
        </p:txBody>
      </p:sp>
      <p:pic>
        <p:nvPicPr>
          <p:cNvPr id="3" name="Picture 2" descr="A logo for a national day&#10;&#10;AI-generated content may be incorrect.">
            <a:extLst>
              <a:ext uri="{FF2B5EF4-FFF2-40B4-BE49-F238E27FC236}">
                <a16:creationId xmlns:a16="http://schemas.microsoft.com/office/drawing/2014/main" id="{61D483FE-2CFC-D73C-06CC-970332B180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322" y="208401"/>
            <a:ext cx="3408565" cy="1572125"/>
          </a:xfrm>
          <a:prstGeom prst="rect">
            <a:avLst/>
          </a:prstGeom>
        </p:spPr>
      </p:pic>
    </p:spTree>
    <p:extLst>
      <p:ext uri="{BB962C8B-B14F-4D97-AF65-F5344CB8AC3E}">
        <p14:creationId xmlns:p14="http://schemas.microsoft.com/office/powerpoint/2010/main" val="16901823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957456A-DCD3-E7AA-9803-A073C73C8A41}"/>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78741BFC-7B74-ED46-B6FC-6B4FE705C0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9A73A354-CC10-1E0D-73E8-D87D6E71BF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EEB9036-F452-1B29-A5F4-B7EEB6CB2FD6}"/>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32" name="Rectangle 31">
            <a:extLst>
              <a:ext uri="{FF2B5EF4-FFF2-40B4-BE49-F238E27FC236}">
                <a16:creationId xmlns:a16="http://schemas.microsoft.com/office/drawing/2014/main" id="{36A76ED0-30AD-1121-D101-AD2E46ECF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6FAFF3A-FA7B-E11D-E533-9BD1658C358F}"/>
              </a:ext>
            </a:extLst>
          </p:cNvPr>
          <p:cNvSpPr>
            <a:spLocks noGrp="1"/>
          </p:cNvSpPr>
          <p:nvPr>
            <p:ph type="title"/>
          </p:nvPr>
        </p:nvSpPr>
        <p:spPr>
          <a:xfrm>
            <a:off x="960438" y="1486894"/>
            <a:ext cx="10267950" cy="2684004"/>
          </a:xfrm>
        </p:spPr>
        <p:txBody>
          <a:bodyPr vert="horz" lIns="91440" tIns="45720" rIns="91440" bIns="45720" rtlCol="0" anchor="b">
            <a:normAutofit/>
          </a:bodyPr>
          <a:lstStyle/>
          <a:p>
            <a:pPr algn="ctr"/>
            <a:r>
              <a:rPr lang="en-US" sz="8800" dirty="0">
                <a:solidFill>
                  <a:srgbClr val="FFFFFF"/>
                </a:solidFill>
              </a:rPr>
              <a:t>Payer Programs</a:t>
            </a:r>
          </a:p>
        </p:txBody>
      </p:sp>
    </p:spTree>
    <p:extLst>
      <p:ext uri="{BB962C8B-B14F-4D97-AF65-F5344CB8AC3E}">
        <p14:creationId xmlns:p14="http://schemas.microsoft.com/office/powerpoint/2010/main" val="41689075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6A472C-897B-9072-2BA6-EC64588BF1B1}"/>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945F2A1-C131-ED57-2AF3-845CAF4C49E6}"/>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14" name="Rectangle 13">
            <a:extLst>
              <a:ext uri="{FF2B5EF4-FFF2-40B4-BE49-F238E27FC236}">
                <a16:creationId xmlns:a16="http://schemas.microsoft.com/office/drawing/2014/main" id="{CB98331E-6CDC-406E-B820-9B97E9B9B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06057CB-1C61-6B31-71A2-9CABE391D618}"/>
              </a:ext>
            </a:extLst>
          </p:cNvPr>
          <p:cNvSpPr>
            <a:spLocks noGrp="1"/>
          </p:cNvSpPr>
          <p:nvPr>
            <p:ph type="title"/>
          </p:nvPr>
        </p:nvSpPr>
        <p:spPr>
          <a:xfrm>
            <a:off x="960438" y="1486894"/>
            <a:ext cx="10267950" cy="2684004"/>
          </a:xfrm>
        </p:spPr>
        <p:txBody>
          <a:bodyPr vert="horz" lIns="91440" tIns="45720" rIns="91440" bIns="45720" rtlCol="0" anchor="b">
            <a:normAutofit/>
          </a:bodyPr>
          <a:lstStyle/>
          <a:p>
            <a:pPr algn="ctr"/>
            <a:r>
              <a:rPr lang="en-US" sz="8800">
                <a:solidFill>
                  <a:srgbClr val="FFFFFF"/>
                </a:solidFill>
              </a:rPr>
              <a:t>ELeVance</a:t>
            </a:r>
            <a:endParaRPr lang="en-US" sz="8800" dirty="0">
              <a:solidFill>
                <a:srgbClr val="FFFFFF"/>
              </a:solidFill>
            </a:endParaRPr>
          </a:p>
        </p:txBody>
      </p:sp>
    </p:spTree>
    <p:extLst>
      <p:ext uri="{BB962C8B-B14F-4D97-AF65-F5344CB8AC3E}">
        <p14:creationId xmlns:p14="http://schemas.microsoft.com/office/powerpoint/2010/main" val="28568066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1A9DD4-F33E-8F20-A5AD-7C1D1BA860F2}"/>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E9226F65-4D22-8352-2962-07A17828B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EAB1D97A-8E98-96B4-7582-D65319A29F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BD0C99C-D6EE-373D-79C4-46AE0C65B5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9CE9DD2-1EB5-F3F3-5D26-56A51D16880B}"/>
              </a:ext>
            </a:extLst>
          </p:cNvPr>
          <p:cNvSpPr txBox="1"/>
          <p:nvPr/>
        </p:nvSpPr>
        <p:spPr>
          <a:xfrm>
            <a:off x="0" y="2361905"/>
            <a:ext cx="12192000" cy="4496095"/>
          </a:xfrm>
          <a:prstGeom prst="rect">
            <a:avLst/>
          </a:prstGeom>
        </p:spPr>
        <p:txBody>
          <a:bodyPr vert="horz" lIns="91440" tIns="45720" rIns="91440" bIns="45720" rtlCol="0">
            <a:noAutofit/>
          </a:bodyPr>
          <a:lstStyle/>
          <a:p>
            <a:pPr marL="342900" marR="0" indent="-342900">
              <a:lnSpc>
                <a:spcPct val="150000"/>
              </a:lnSpc>
              <a:spcBef>
                <a:spcPts val="0"/>
              </a:spcBef>
              <a:spcAft>
                <a:spcPts val="600"/>
              </a:spcAft>
              <a:buAutoNum type="arabicPeriod"/>
            </a:pPr>
            <a:r>
              <a:rPr lang="en-US" sz="2000" spc="50" dirty="0"/>
              <a:t>DC market terminated as of July 1</a:t>
            </a:r>
            <a:r>
              <a:rPr lang="en-US" sz="2000" spc="50" baseline="30000" dirty="0"/>
              <a:t>st</a:t>
            </a:r>
            <a:r>
              <a:rPr lang="en-US" sz="2000" spc="50" dirty="0"/>
              <a:t>; MD is AT RISK! Dixie now has to submit a weekly summary of our efforts to engage pharmacies; not best use of Dixie’s time.</a:t>
            </a:r>
          </a:p>
          <a:p>
            <a:pPr marL="342900" marR="0" indent="-342900">
              <a:lnSpc>
                <a:spcPct val="150000"/>
              </a:lnSpc>
              <a:spcBef>
                <a:spcPts val="0"/>
              </a:spcBef>
              <a:spcAft>
                <a:spcPts val="600"/>
              </a:spcAft>
              <a:buAutoNum type="arabicPeriod"/>
            </a:pPr>
            <a:r>
              <a:rPr lang="en-US" sz="2000" spc="50" dirty="0"/>
              <a:t>Patient Lists are now available through the clinical lead’s MOVEIt account. </a:t>
            </a:r>
          </a:p>
          <a:p>
            <a:pPr marL="342900" marR="0" indent="-342900">
              <a:lnSpc>
                <a:spcPct val="150000"/>
              </a:lnSpc>
              <a:spcBef>
                <a:spcPts val="0"/>
              </a:spcBef>
              <a:spcAft>
                <a:spcPts val="600"/>
              </a:spcAft>
              <a:buAutoNum type="arabicPeriod"/>
            </a:pPr>
            <a:r>
              <a:rPr lang="en-US" sz="2000" spc="50" dirty="0"/>
              <a:t>Pioneer pharmacies can opt in (VBC under Opportunity Alerts in my.cpesn.com; BI) to have their data automatically transferred to Care Plan Opportunities.</a:t>
            </a:r>
          </a:p>
          <a:p>
            <a:pPr marL="342900" indent="-342900">
              <a:lnSpc>
                <a:spcPct val="150000"/>
              </a:lnSpc>
              <a:spcAft>
                <a:spcPts val="600"/>
              </a:spcAft>
              <a:buFontTx/>
              <a:buAutoNum type="arabicPeriod"/>
            </a:pPr>
            <a:r>
              <a:rPr lang="en-US" sz="2000" spc="50" dirty="0"/>
              <a:t>Pioneer: Templates now available! However, be careful not to submit eCare plans without first performing the encounters! Once sent, you cannot reverse.</a:t>
            </a:r>
          </a:p>
          <a:p>
            <a:pPr marL="342900" marR="0" indent="-342900">
              <a:lnSpc>
                <a:spcPct val="150000"/>
              </a:lnSpc>
              <a:spcBef>
                <a:spcPts val="0"/>
              </a:spcBef>
              <a:spcAft>
                <a:spcPts val="600"/>
              </a:spcAft>
              <a:buAutoNum type="arabicPeriod"/>
            </a:pPr>
            <a:r>
              <a:rPr lang="en-US" sz="2000" spc="50" dirty="0"/>
              <a:t>Submitted eCare Plans can be viewed in the Business Intelligence section of my.cpesn.com</a:t>
            </a:r>
          </a:p>
        </p:txBody>
      </p:sp>
      <p:pic>
        <p:nvPicPr>
          <p:cNvPr id="5" name="Picture 4" descr="Desk with stethoscope and computer keyboard">
            <a:extLst>
              <a:ext uri="{FF2B5EF4-FFF2-40B4-BE49-F238E27FC236}">
                <a16:creationId xmlns:a16="http://schemas.microsoft.com/office/drawing/2014/main" id="{A3DAF102-C57F-061A-2F9E-667EEA1B9209}"/>
              </a:ext>
            </a:extLst>
          </p:cNvPr>
          <p:cNvPicPr>
            <a:picLocks noChangeAspect="1"/>
          </p:cNvPicPr>
          <p:nvPr/>
        </p:nvPicPr>
        <p:blipFill rotWithShape="1">
          <a:blip r:embed="rId2"/>
          <a:srcRect l="32360" r="-2" b="-2"/>
          <a:stretch/>
        </p:blipFill>
        <p:spPr>
          <a:xfrm>
            <a:off x="9896787" y="-31516"/>
            <a:ext cx="2295211" cy="2264989"/>
          </a:xfrm>
          <a:prstGeom prst="rect">
            <a:avLst/>
          </a:prstGeom>
        </p:spPr>
      </p:pic>
      <p:sp>
        <p:nvSpPr>
          <p:cNvPr id="2" name="TextBox 1">
            <a:extLst>
              <a:ext uri="{FF2B5EF4-FFF2-40B4-BE49-F238E27FC236}">
                <a16:creationId xmlns:a16="http://schemas.microsoft.com/office/drawing/2014/main" id="{C90A4847-085A-41A7-5C26-A7E5125B3681}"/>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Current Events</a:t>
            </a:r>
          </a:p>
        </p:txBody>
      </p:sp>
    </p:spTree>
    <p:extLst>
      <p:ext uri="{BB962C8B-B14F-4D97-AF65-F5344CB8AC3E}">
        <p14:creationId xmlns:p14="http://schemas.microsoft.com/office/powerpoint/2010/main" val="563026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9D1F22E-191E-2135-CB33-2EA514F13472}"/>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321DA4E3-25D0-9BA0-7F56-9F5F184030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C3868198-58CC-1A02-21B2-D366A926E9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B22DB0D-70D4-BDE0-D0C6-4E3C36515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A1A5FCE-3883-8DD3-3A60-1519A8F60445}"/>
              </a:ext>
            </a:extLst>
          </p:cNvPr>
          <p:cNvSpPr txBox="1"/>
          <p:nvPr/>
        </p:nvSpPr>
        <p:spPr>
          <a:xfrm>
            <a:off x="0" y="2361905"/>
            <a:ext cx="12192000" cy="4496095"/>
          </a:xfrm>
          <a:prstGeom prst="rect">
            <a:avLst/>
          </a:prstGeom>
        </p:spPr>
        <p:txBody>
          <a:bodyPr vert="horz" lIns="91440" tIns="45720" rIns="91440" bIns="45720" rtlCol="0">
            <a:noAutofit/>
          </a:bodyPr>
          <a:lstStyle/>
          <a:p>
            <a:pPr marL="342900" marR="0" indent="-342900">
              <a:lnSpc>
                <a:spcPct val="150000"/>
              </a:lnSpc>
              <a:spcBef>
                <a:spcPts val="0"/>
              </a:spcBef>
              <a:spcAft>
                <a:spcPts val="600"/>
              </a:spcAft>
              <a:buAutoNum type="arabicPeriod"/>
            </a:pPr>
            <a:r>
              <a:rPr lang="en-US" sz="2000" spc="50" dirty="0"/>
              <a:t>Patient Lists on my.cpesn.com</a:t>
            </a:r>
          </a:p>
          <a:p>
            <a:pPr marL="342900" marR="0" indent="-342900">
              <a:lnSpc>
                <a:spcPct val="150000"/>
              </a:lnSpc>
              <a:spcBef>
                <a:spcPts val="0"/>
              </a:spcBef>
              <a:spcAft>
                <a:spcPts val="600"/>
              </a:spcAft>
              <a:buAutoNum type="arabicPeriod"/>
            </a:pPr>
            <a:r>
              <a:rPr lang="en-US" sz="2000" spc="50" dirty="0"/>
              <a:t>Pioneer – integrate MOVEIt to Opportunity Alerts</a:t>
            </a:r>
          </a:p>
          <a:p>
            <a:pPr marL="342900" marR="0" indent="-342900">
              <a:lnSpc>
                <a:spcPct val="150000"/>
              </a:lnSpc>
              <a:spcBef>
                <a:spcPts val="0"/>
              </a:spcBef>
              <a:spcAft>
                <a:spcPts val="600"/>
              </a:spcAft>
              <a:buAutoNum type="arabicPeriod"/>
            </a:pPr>
            <a:r>
              <a:rPr lang="en-US" sz="2000" spc="50" dirty="0"/>
              <a:t>Pioneer – templates</a:t>
            </a:r>
          </a:p>
          <a:p>
            <a:pPr marL="342900" marR="0" indent="-342900">
              <a:lnSpc>
                <a:spcPct val="150000"/>
              </a:lnSpc>
              <a:spcBef>
                <a:spcPts val="0"/>
              </a:spcBef>
              <a:spcAft>
                <a:spcPts val="600"/>
              </a:spcAft>
              <a:buAutoNum type="arabicPeriod"/>
            </a:pPr>
            <a:r>
              <a:rPr lang="en-US" sz="2000" spc="50" dirty="0"/>
              <a:t>Other TSPs coming!</a:t>
            </a:r>
          </a:p>
          <a:p>
            <a:pPr marL="342900" marR="0" indent="-342900">
              <a:lnSpc>
                <a:spcPct val="150000"/>
              </a:lnSpc>
              <a:spcBef>
                <a:spcPts val="0"/>
              </a:spcBef>
              <a:spcAft>
                <a:spcPts val="600"/>
              </a:spcAft>
              <a:buAutoNum type="arabicPeriod"/>
            </a:pPr>
            <a:r>
              <a:rPr lang="en-US" sz="2000" spc="50" dirty="0"/>
              <a:t>Verify eCare plans received in my.cpesn.com (screen share)</a:t>
            </a:r>
          </a:p>
          <a:p>
            <a:pPr marL="342900" marR="0" indent="-342900">
              <a:lnSpc>
                <a:spcPct val="150000"/>
              </a:lnSpc>
              <a:spcBef>
                <a:spcPts val="0"/>
              </a:spcBef>
              <a:spcAft>
                <a:spcPts val="600"/>
              </a:spcAft>
              <a:buAutoNum type="arabicPeriod"/>
            </a:pPr>
            <a:r>
              <a:rPr lang="en-US" sz="2000" spc="50" dirty="0"/>
              <a:t>On Horizon – will be able to verify tentatively payable on your own!</a:t>
            </a:r>
          </a:p>
          <a:p>
            <a:pPr marL="342900" marR="0" indent="-342900">
              <a:lnSpc>
                <a:spcPct val="150000"/>
              </a:lnSpc>
              <a:spcBef>
                <a:spcPts val="0"/>
              </a:spcBef>
              <a:spcAft>
                <a:spcPts val="600"/>
              </a:spcAft>
              <a:buAutoNum type="arabicPeriod"/>
            </a:pPr>
            <a:r>
              <a:rPr lang="en-US" sz="2000" spc="50" dirty="0"/>
              <a:t>NOW – can verify eCare plans invoiced (screen share)</a:t>
            </a:r>
          </a:p>
        </p:txBody>
      </p:sp>
      <p:pic>
        <p:nvPicPr>
          <p:cNvPr id="5" name="Picture 4" descr="Desk with stethoscope and computer keyboard">
            <a:extLst>
              <a:ext uri="{FF2B5EF4-FFF2-40B4-BE49-F238E27FC236}">
                <a16:creationId xmlns:a16="http://schemas.microsoft.com/office/drawing/2014/main" id="{13C3CB3B-AC65-3846-0A86-95CA8B363694}"/>
              </a:ext>
            </a:extLst>
          </p:cNvPr>
          <p:cNvPicPr>
            <a:picLocks noChangeAspect="1"/>
          </p:cNvPicPr>
          <p:nvPr/>
        </p:nvPicPr>
        <p:blipFill rotWithShape="1">
          <a:blip r:embed="rId2"/>
          <a:srcRect l="32360" r="-2" b="-2"/>
          <a:stretch/>
        </p:blipFill>
        <p:spPr>
          <a:xfrm>
            <a:off x="9896787" y="-31516"/>
            <a:ext cx="2295211" cy="2264989"/>
          </a:xfrm>
          <a:prstGeom prst="rect">
            <a:avLst/>
          </a:prstGeom>
        </p:spPr>
      </p:pic>
      <p:sp>
        <p:nvSpPr>
          <p:cNvPr id="2" name="TextBox 1">
            <a:extLst>
              <a:ext uri="{FF2B5EF4-FFF2-40B4-BE49-F238E27FC236}">
                <a16:creationId xmlns:a16="http://schemas.microsoft.com/office/drawing/2014/main" id="{11D4A7F1-DB70-5A50-1DB8-7736AB3401A3}"/>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Help Yourself</a:t>
            </a:r>
          </a:p>
        </p:txBody>
      </p:sp>
    </p:spTree>
    <p:extLst>
      <p:ext uri="{BB962C8B-B14F-4D97-AF65-F5344CB8AC3E}">
        <p14:creationId xmlns:p14="http://schemas.microsoft.com/office/powerpoint/2010/main" val="233833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75DBB5A-58A4-57EE-2EA4-A050A038C16E}"/>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9E4ADC4C-8EB5-27F9-01F4-127D2CB9F3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8DAD94D3-E589-2EAE-2F75-4EBF0D8728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04BC27E-6A91-0317-13C3-5DF2D72CE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B0C95645-240C-6102-8A0A-1FB4382800F2}"/>
              </a:ext>
            </a:extLst>
          </p:cNvPr>
          <p:cNvSpPr txBox="1"/>
          <p:nvPr/>
        </p:nvSpPr>
        <p:spPr>
          <a:xfrm>
            <a:off x="0" y="2264987"/>
            <a:ext cx="7536180" cy="4593013"/>
          </a:xfrm>
          <a:prstGeom prst="rect">
            <a:avLst/>
          </a:prstGeom>
        </p:spPr>
        <p:txBody>
          <a:bodyPr vert="horz" lIns="91440" tIns="45720" rIns="91440" bIns="45720" rtlCol="0">
            <a:noAutofit/>
          </a:bodyPr>
          <a:lstStyle/>
          <a:p>
            <a:pPr marR="0">
              <a:lnSpc>
                <a:spcPct val="91000"/>
              </a:lnSpc>
              <a:spcBef>
                <a:spcPts val="0"/>
              </a:spcBef>
              <a:spcAft>
                <a:spcPts val="600"/>
              </a:spcAft>
            </a:pPr>
            <a:r>
              <a:rPr lang="en-US" sz="2800" spc="50" dirty="0"/>
              <a:t>EVERY pharmacy should enroll in the Elevance program.</a:t>
            </a:r>
          </a:p>
          <a:p>
            <a:pPr marR="0">
              <a:lnSpc>
                <a:spcPct val="91000"/>
              </a:lnSpc>
              <a:spcBef>
                <a:spcPts val="0"/>
              </a:spcBef>
              <a:spcAft>
                <a:spcPts val="600"/>
              </a:spcAft>
            </a:pPr>
            <a:endParaRPr lang="en-US" sz="2800" spc="50" dirty="0"/>
          </a:p>
          <a:p>
            <a:pPr marR="0">
              <a:lnSpc>
                <a:spcPct val="91000"/>
              </a:lnSpc>
              <a:spcBef>
                <a:spcPts val="0"/>
              </a:spcBef>
              <a:spcAft>
                <a:spcPts val="600"/>
              </a:spcAft>
            </a:pPr>
            <a:r>
              <a:rPr lang="en-US" sz="2800" spc="50" dirty="0"/>
              <a:t>To </a:t>
            </a:r>
            <a:r>
              <a:rPr lang="en-US" sz="2800" spc="50" dirty="0" err="1"/>
              <a:t>Opt</a:t>
            </a:r>
            <a:r>
              <a:rPr lang="en-US" sz="2800" spc="50" dirty="0"/>
              <a:t> In:</a:t>
            </a:r>
          </a:p>
          <a:p>
            <a:pPr marR="0">
              <a:lnSpc>
                <a:spcPct val="91000"/>
              </a:lnSpc>
              <a:spcBef>
                <a:spcPts val="0"/>
              </a:spcBef>
              <a:spcAft>
                <a:spcPts val="600"/>
              </a:spcAft>
            </a:pPr>
            <a:r>
              <a:rPr lang="en-US" sz="2800" dirty="0">
                <a:hlinkClick r:id="rId2"/>
              </a:rPr>
              <a:t>Program Opt-in/Opt-out Gateway New</a:t>
            </a:r>
            <a:endParaRPr lang="en-US" sz="2800" dirty="0"/>
          </a:p>
          <a:p>
            <a:pPr marR="0">
              <a:lnSpc>
                <a:spcPct val="91000"/>
              </a:lnSpc>
              <a:spcBef>
                <a:spcPts val="0"/>
              </a:spcBef>
              <a:spcAft>
                <a:spcPts val="600"/>
              </a:spcAft>
            </a:pPr>
            <a:r>
              <a:rPr lang="en-US" sz="2800" dirty="0"/>
              <a:t>Program 33: Elevance Value Based Program-Maryland</a:t>
            </a:r>
          </a:p>
        </p:txBody>
      </p:sp>
      <p:pic>
        <p:nvPicPr>
          <p:cNvPr id="5" name="Picture 4" descr="Desk with stethoscope and computer keyboard">
            <a:extLst>
              <a:ext uri="{FF2B5EF4-FFF2-40B4-BE49-F238E27FC236}">
                <a16:creationId xmlns:a16="http://schemas.microsoft.com/office/drawing/2014/main" id="{5EA6E811-9E43-75F6-C268-3F62B58E99C6}"/>
              </a:ext>
            </a:extLst>
          </p:cNvPr>
          <p:cNvPicPr>
            <a:picLocks noChangeAspect="1"/>
          </p:cNvPicPr>
          <p:nvPr/>
        </p:nvPicPr>
        <p:blipFill rotWithShape="1">
          <a:blip r:embed="rId3"/>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5CA8E0CC-BDF8-363D-C41D-562D465BDB93}"/>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ACTION ALERT</a:t>
            </a:r>
          </a:p>
        </p:txBody>
      </p:sp>
    </p:spTree>
    <p:extLst>
      <p:ext uri="{BB962C8B-B14F-4D97-AF65-F5344CB8AC3E}">
        <p14:creationId xmlns:p14="http://schemas.microsoft.com/office/powerpoint/2010/main" val="28824343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4E1A0A-4D2F-4136-24FE-12D53CA3918F}"/>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09A1C012-8297-4361-ACE8-A2509FB189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4AA13AD3-0A4F-475A-BEBB-DEEFF5C09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7682359-4718-F5C8-B4D8-200D95B0BF48}"/>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14" name="Rectangle 13">
            <a:extLst>
              <a:ext uri="{FF2B5EF4-FFF2-40B4-BE49-F238E27FC236}">
                <a16:creationId xmlns:a16="http://schemas.microsoft.com/office/drawing/2014/main" id="{CB98331E-6CDC-406E-B820-9B97E9B9B0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8C75A6-2836-9D9C-AE77-4EB518B29E61}"/>
              </a:ext>
            </a:extLst>
          </p:cNvPr>
          <p:cNvSpPr>
            <a:spLocks noGrp="1"/>
          </p:cNvSpPr>
          <p:nvPr>
            <p:ph type="title"/>
          </p:nvPr>
        </p:nvSpPr>
        <p:spPr>
          <a:xfrm>
            <a:off x="960438" y="1486894"/>
            <a:ext cx="10267950" cy="2684004"/>
          </a:xfrm>
        </p:spPr>
        <p:txBody>
          <a:bodyPr vert="horz" lIns="91440" tIns="45720" rIns="91440" bIns="45720" rtlCol="0" anchor="b">
            <a:normAutofit/>
          </a:bodyPr>
          <a:lstStyle/>
          <a:p>
            <a:pPr algn="ctr"/>
            <a:r>
              <a:rPr lang="en-US" sz="8800" dirty="0">
                <a:solidFill>
                  <a:srgbClr val="FFFFFF"/>
                </a:solidFill>
              </a:rPr>
              <a:t>ACCESS</a:t>
            </a:r>
          </a:p>
        </p:txBody>
      </p:sp>
    </p:spTree>
    <p:extLst>
      <p:ext uri="{BB962C8B-B14F-4D97-AF65-F5344CB8AC3E}">
        <p14:creationId xmlns:p14="http://schemas.microsoft.com/office/powerpoint/2010/main" val="2184462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F364268-6F62-15D5-A44F-041A76677E00}"/>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BA49A111-7AFB-0D8F-B692-F65E69FAC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1E4777F5-053C-ADED-C724-11AA52EBB2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A286350-3494-D179-D917-997100B3E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61F250A-92D7-C9FD-39FD-8E5C3EC0DD97}"/>
              </a:ext>
            </a:extLst>
          </p:cNvPr>
          <p:cNvSpPr txBox="1"/>
          <p:nvPr/>
        </p:nvSpPr>
        <p:spPr>
          <a:xfrm>
            <a:off x="0" y="2264987"/>
            <a:ext cx="7536180" cy="4593013"/>
          </a:xfrm>
          <a:prstGeom prst="rect">
            <a:avLst/>
          </a:prstGeom>
        </p:spPr>
        <p:txBody>
          <a:bodyPr vert="horz" lIns="91440" tIns="45720" rIns="91440" bIns="45720" rtlCol="0">
            <a:noAutofit/>
          </a:bodyPr>
          <a:lstStyle/>
          <a:p>
            <a:pPr marR="0">
              <a:lnSpc>
                <a:spcPct val="91000"/>
              </a:lnSpc>
              <a:spcBef>
                <a:spcPts val="0"/>
              </a:spcBef>
              <a:spcAft>
                <a:spcPts val="600"/>
              </a:spcAft>
            </a:pPr>
            <a:r>
              <a:rPr lang="en-US" sz="2800" spc="50" dirty="0"/>
              <a:t>CMS program for FFS Medicare beneficiaries</a:t>
            </a:r>
          </a:p>
          <a:p>
            <a:pPr marR="0">
              <a:lnSpc>
                <a:spcPct val="91000"/>
              </a:lnSpc>
              <a:spcBef>
                <a:spcPts val="0"/>
              </a:spcBef>
              <a:spcAft>
                <a:spcPts val="600"/>
              </a:spcAft>
            </a:pPr>
            <a:r>
              <a:rPr lang="en-US" sz="2800" spc="50" dirty="0"/>
              <a:t>4 categories – can qualify for 3/4:</a:t>
            </a:r>
          </a:p>
          <a:p>
            <a:pPr marR="0">
              <a:lnSpc>
                <a:spcPct val="91000"/>
              </a:lnSpc>
              <a:spcBef>
                <a:spcPts val="0"/>
              </a:spcBef>
              <a:spcAft>
                <a:spcPts val="600"/>
              </a:spcAft>
            </a:pPr>
            <a:r>
              <a:rPr lang="en-US" sz="2800" spc="50" dirty="0"/>
              <a:t>	</a:t>
            </a:r>
            <a:r>
              <a:rPr lang="en-US" sz="2800" spc="50" dirty="0" err="1"/>
              <a:t>eCKM</a:t>
            </a:r>
            <a:r>
              <a:rPr lang="en-US" sz="2800" spc="50" dirty="0"/>
              <a:t> (Early Cardio-Kidney Metabolic)</a:t>
            </a:r>
          </a:p>
          <a:p>
            <a:pPr marR="0">
              <a:lnSpc>
                <a:spcPct val="91000"/>
              </a:lnSpc>
              <a:spcBef>
                <a:spcPts val="0"/>
              </a:spcBef>
              <a:spcAft>
                <a:spcPts val="600"/>
              </a:spcAft>
            </a:pPr>
            <a:r>
              <a:rPr lang="en-US" sz="2800" spc="50" dirty="0"/>
              <a:t>	CKM (Cardio-Kidney Metabolic)</a:t>
            </a:r>
          </a:p>
          <a:p>
            <a:pPr marR="0">
              <a:lnSpc>
                <a:spcPct val="91000"/>
              </a:lnSpc>
              <a:spcBef>
                <a:spcPts val="0"/>
              </a:spcBef>
              <a:spcAft>
                <a:spcPts val="600"/>
              </a:spcAft>
            </a:pPr>
            <a:r>
              <a:rPr lang="en-US" sz="2800" spc="50" dirty="0"/>
              <a:t>	MSK (Musculoskeletal)</a:t>
            </a:r>
          </a:p>
          <a:p>
            <a:pPr marR="0">
              <a:lnSpc>
                <a:spcPct val="91000"/>
              </a:lnSpc>
              <a:spcBef>
                <a:spcPts val="0"/>
              </a:spcBef>
              <a:spcAft>
                <a:spcPts val="600"/>
              </a:spcAft>
            </a:pPr>
            <a:r>
              <a:rPr lang="en-US" sz="2800" spc="50" dirty="0"/>
              <a:t>	BH (Behavioral Health)</a:t>
            </a:r>
          </a:p>
        </p:txBody>
      </p:sp>
      <p:pic>
        <p:nvPicPr>
          <p:cNvPr id="5" name="Picture 4" descr="Desk with stethoscope and computer keyboard">
            <a:extLst>
              <a:ext uri="{FF2B5EF4-FFF2-40B4-BE49-F238E27FC236}">
                <a16:creationId xmlns:a16="http://schemas.microsoft.com/office/drawing/2014/main" id="{881BB522-2860-38D9-EED2-CCA590034AB0}"/>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8303BABD-D8AE-FBEE-0904-BC41C444A264}"/>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What Is It?</a:t>
            </a:r>
          </a:p>
        </p:txBody>
      </p:sp>
    </p:spTree>
    <p:extLst>
      <p:ext uri="{BB962C8B-B14F-4D97-AF65-F5344CB8AC3E}">
        <p14:creationId xmlns:p14="http://schemas.microsoft.com/office/powerpoint/2010/main" val="14773365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BE2B8D2-0A15-E089-C097-FFE3C0669138}"/>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E9204317-D2F5-D3CC-8FA2-31860BD48D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ACD67627-7F3A-4D2D-7945-27940A7C9A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B325ABC-6629-F20A-B61D-835DADB8C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937D545-4928-0F87-1592-FD8EAE6B93A8}"/>
              </a:ext>
            </a:extLst>
          </p:cNvPr>
          <p:cNvSpPr txBox="1"/>
          <p:nvPr/>
        </p:nvSpPr>
        <p:spPr>
          <a:xfrm>
            <a:off x="0" y="2264987"/>
            <a:ext cx="7536180" cy="4593013"/>
          </a:xfrm>
          <a:prstGeom prst="rect">
            <a:avLst/>
          </a:prstGeom>
        </p:spPr>
        <p:txBody>
          <a:bodyPr vert="horz" lIns="91440" tIns="45720" rIns="91440" bIns="45720" rtlCol="0">
            <a:noAutofit/>
          </a:bodyPr>
          <a:lstStyle/>
          <a:p>
            <a:pPr marR="0">
              <a:spcBef>
                <a:spcPts val="0"/>
              </a:spcBef>
            </a:pPr>
            <a:r>
              <a:rPr lang="en-US" sz="2600" spc="50" dirty="0"/>
              <a:t>Early enrollees were invited in July to start in August</a:t>
            </a:r>
          </a:p>
          <a:p>
            <a:pPr marR="0">
              <a:spcBef>
                <a:spcPts val="0"/>
              </a:spcBef>
            </a:pPr>
            <a:endParaRPr lang="en-US" sz="2600" spc="50" dirty="0"/>
          </a:p>
          <a:p>
            <a:pPr marR="0">
              <a:spcBef>
                <a:spcPts val="0"/>
              </a:spcBef>
            </a:pPr>
            <a:r>
              <a:rPr lang="en-US" sz="2600" spc="50" dirty="0"/>
              <a:t>EVERY pharmacy (at least 30% med sync) will be able to enroll in August to start in Sept</a:t>
            </a:r>
          </a:p>
          <a:p>
            <a:pPr marR="0">
              <a:spcBef>
                <a:spcPts val="0"/>
              </a:spcBef>
            </a:pPr>
            <a:endParaRPr lang="en-US" sz="2600" spc="50" dirty="0"/>
          </a:p>
          <a:p>
            <a:pPr marR="0">
              <a:spcBef>
                <a:spcPts val="0"/>
              </a:spcBef>
            </a:pPr>
            <a:r>
              <a:rPr lang="en-US" sz="2600" spc="50" dirty="0"/>
              <a:t>Enrollment will be open continuously. Enroll by Friday – should have patient list by following Thursday</a:t>
            </a:r>
          </a:p>
          <a:p>
            <a:pPr marR="0">
              <a:spcBef>
                <a:spcPts val="0"/>
              </a:spcBef>
            </a:pPr>
            <a:endParaRPr lang="en-US" sz="2600" spc="50" dirty="0"/>
          </a:p>
          <a:p>
            <a:pPr marR="0">
              <a:spcBef>
                <a:spcPts val="0"/>
              </a:spcBef>
            </a:pPr>
            <a:r>
              <a:rPr lang="en-US" sz="2600" spc="50" dirty="0"/>
              <a:t>Pharmacies must be an NCPA OR CPESN Member</a:t>
            </a:r>
          </a:p>
        </p:txBody>
      </p:sp>
      <p:pic>
        <p:nvPicPr>
          <p:cNvPr id="5" name="Picture 4" descr="Desk with stethoscope and computer keyboard">
            <a:extLst>
              <a:ext uri="{FF2B5EF4-FFF2-40B4-BE49-F238E27FC236}">
                <a16:creationId xmlns:a16="http://schemas.microsoft.com/office/drawing/2014/main" id="{9F90BA5A-E780-069A-7A92-F8F0BACB7C21}"/>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1D587C75-0F35-77E8-C3B0-DEC87AEA46C7}"/>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Who Can Participate?</a:t>
            </a:r>
          </a:p>
        </p:txBody>
      </p:sp>
    </p:spTree>
    <p:extLst>
      <p:ext uri="{BB962C8B-B14F-4D97-AF65-F5344CB8AC3E}">
        <p14:creationId xmlns:p14="http://schemas.microsoft.com/office/powerpoint/2010/main" val="3802692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A4513B-FB22-44EF-121D-07BBDC71B7F3}"/>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24F212A3-36FD-89AD-CF15-5E12F20F9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77D0E54C-A18B-87A3-28B5-31FE165A62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72DA90AA-5926-AEBF-5313-9A2A3D5937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520B421-3C5A-B01C-6918-4B65C2E3A2EA}"/>
              </a:ext>
            </a:extLst>
          </p:cNvPr>
          <p:cNvSpPr txBox="1"/>
          <p:nvPr/>
        </p:nvSpPr>
        <p:spPr>
          <a:xfrm>
            <a:off x="0" y="2264987"/>
            <a:ext cx="7536180" cy="4593013"/>
          </a:xfrm>
          <a:prstGeom prst="rect">
            <a:avLst/>
          </a:prstGeom>
        </p:spPr>
        <p:txBody>
          <a:bodyPr vert="horz" lIns="91440" tIns="45720" rIns="91440" bIns="45720" rtlCol="0">
            <a:noAutofit/>
          </a:bodyPr>
          <a:lstStyle/>
          <a:p>
            <a:pPr marR="0">
              <a:lnSpc>
                <a:spcPct val="91000"/>
              </a:lnSpc>
              <a:spcBef>
                <a:spcPts val="0"/>
              </a:spcBef>
              <a:spcAft>
                <a:spcPts val="600"/>
              </a:spcAft>
            </a:pPr>
            <a:r>
              <a:rPr lang="en-US" sz="2800" spc="50" dirty="0"/>
              <a:t>Measurements in Pharmacy using approved devices:</a:t>
            </a:r>
          </a:p>
          <a:p>
            <a:pPr marR="0">
              <a:lnSpc>
                <a:spcPct val="91000"/>
              </a:lnSpc>
              <a:spcBef>
                <a:spcPts val="0"/>
              </a:spcBef>
              <a:spcAft>
                <a:spcPts val="600"/>
              </a:spcAft>
            </a:pPr>
            <a:r>
              <a:rPr lang="en-US" sz="2800" spc="50" dirty="0"/>
              <a:t>Blood pressure</a:t>
            </a:r>
          </a:p>
          <a:p>
            <a:pPr marR="0">
              <a:lnSpc>
                <a:spcPct val="91000"/>
              </a:lnSpc>
              <a:spcBef>
                <a:spcPts val="0"/>
              </a:spcBef>
              <a:spcAft>
                <a:spcPts val="600"/>
              </a:spcAft>
            </a:pPr>
            <a:r>
              <a:rPr lang="en-US" sz="2800" spc="50" dirty="0"/>
              <a:t>Height/Weight</a:t>
            </a:r>
          </a:p>
          <a:p>
            <a:pPr marR="0">
              <a:lnSpc>
                <a:spcPct val="91000"/>
              </a:lnSpc>
              <a:spcBef>
                <a:spcPts val="0"/>
              </a:spcBef>
              <a:spcAft>
                <a:spcPts val="600"/>
              </a:spcAft>
            </a:pPr>
            <a:r>
              <a:rPr lang="en-US" sz="2800" spc="50" dirty="0"/>
              <a:t>Patient Reported Outcome Measures (PROM): Pain Intensity and Improvement Surveys</a:t>
            </a:r>
          </a:p>
          <a:p>
            <a:pPr marR="0">
              <a:lnSpc>
                <a:spcPct val="91000"/>
              </a:lnSpc>
              <a:spcBef>
                <a:spcPts val="0"/>
              </a:spcBef>
              <a:spcAft>
                <a:spcPts val="600"/>
              </a:spcAft>
            </a:pPr>
            <a:r>
              <a:rPr lang="en-US" sz="2800" spc="50" dirty="0"/>
              <a:t>PHQ-9 (Patient Health Questionnaire)</a:t>
            </a:r>
          </a:p>
          <a:p>
            <a:pPr marR="0">
              <a:lnSpc>
                <a:spcPct val="91000"/>
              </a:lnSpc>
              <a:spcBef>
                <a:spcPts val="0"/>
              </a:spcBef>
              <a:spcAft>
                <a:spcPts val="600"/>
              </a:spcAft>
            </a:pPr>
            <a:r>
              <a:rPr lang="en-US" sz="2800" spc="50" dirty="0"/>
              <a:t>GAD-7 (General Anxiety Disorder)</a:t>
            </a:r>
          </a:p>
        </p:txBody>
      </p:sp>
      <p:pic>
        <p:nvPicPr>
          <p:cNvPr id="5" name="Picture 4" descr="Desk with stethoscope and computer keyboard">
            <a:extLst>
              <a:ext uri="{FF2B5EF4-FFF2-40B4-BE49-F238E27FC236}">
                <a16:creationId xmlns:a16="http://schemas.microsoft.com/office/drawing/2014/main" id="{D2B258D1-1A75-AFF7-5D3D-0832490EA492}"/>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0A832085-C288-3DD8-AE40-F1DD72ADED94}"/>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What will we need to do?</a:t>
            </a:r>
          </a:p>
        </p:txBody>
      </p:sp>
    </p:spTree>
    <p:extLst>
      <p:ext uri="{BB962C8B-B14F-4D97-AF65-F5344CB8AC3E}">
        <p14:creationId xmlns:p14="http://schemas.microsoft.com/office/powerpoint/2010/main" val="2267515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C3D6891-A534-88A8-6633-021EEB356525}"/>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3ED090E8-9CD1-266B-EB34-867A99A3CB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DD367647-1D62-3FA1-637C-C16430EA9A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F334807-4261-195C-D2F5-E12E982C58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F8377E1-E1EB-56FC-C203-3F3A7669A920}"/>
              </a:ext>
            </a:extLst>
          </p:cNvPr>
          <p:cNvSpPr txBox="1"/>
          <p:nvPr/>
        </p:nvSpPr>
        <p:spPr>
          <a:xfrm>
            <a:off x="0" y="2264987"/>
            <a:ext cx="7536180" cy="4593013"/>
          </a:xfrm>
          <a:prstGeom prst="rect">
            <a:avLst/>
          </a:prstGeom>
        </p:spPr>
        <p:txBody>
          <a:bodyPr vert="horz" lIns="91440" tIns="45720" rIns="91440" bIns="45720" rtlCol="0">
            <a:noAutofit/>
          </a:bodyPr>
          <a:lstStyle/>
          <a:p>
            <a:pPr marR="0">
              <a:lnSpc>
                <a:spcPct val="91000"/>
              </a:lnSpc>
              <a:spcBef>
                <a:spcPts val="0"/>
              </a:spcBef>
              <a:spcAft>
                <a:spcPts val="600"/>
              </a:spcAft>
            </a:pPr>
            <a:r>
              <a:rPr lang="en-US" sz="2800" spc="50" dirty="0"/>
              <a:t>Measurements in Pharmacy using approved devices, with CLIA waiver/POC training:</a:t>
            </a:r>
          </a:p>
          <a:p>
            <a:pPr marR="0">
              <a:lnSpc>
                <a:spcPct val="91000"/>
              </a:lnSpc>
              <a:spcBef>
                <a:spcPts val="0"/>
              </a:spcBef>
              <a:spcAft>
                <a:spcPts val="600"/>
              </a:spcAft>
            </a:pPr>
            <a:r>
              <a:rPr lang="en-US" sz="2800" spc="50" dirty="0"/>
              <a:t>Optional HbA1C</a:t>
            </a:r>
          </a:p>
          <a:p>
            <a:pPr marR="0">
              <a:lnSpc>
                <a:spcPct val="91000"/>
              </a:lnSpc>
              <a:spcBef>
                <a:spcPts val="0"/>
              </a:spcBef>
              <a:spcAft>
                <a:spcPts val="600"/>
              </a:spcAft>
            </a:pPr>
            <a:r>
              <a:rPr lang="en-US" sz="2800" spc="50" dirty="0"/>
              <a:t>Optional LDL-C</a:t>
            </a:r>
          </a:p>
          <a:p>
            <a:pPr marR="0">
              <a:lnSpc>
                <a:spcPct val="91000"/>
              </a:lnSpc>
              <a:spcBef>
                <a:spcPts val="0"/>
              </a:spcBef>
              <a:spcAft>
                <a:spcPts val="600"/>
              </a:spcAft>
            </a:pPr>
            <a:r>
              <a:rPr lang="en-US" sz="2800" spc="50" dirty="0"/>
              <a:t>No additional payments for this through ACCESS Program– medical billing if credentialed</a:t>
            </a:r>
          </a:p>
          <a:p>
            <a:pPr marR="0">
              <a:lnSpc>
                <a:spcPct val="91000"/>
              </a:lnSpc>
              <a:spcBef>
                <a:spcPts val="0"/>
              </a:spcBef>
              <a:spcAft>
                <a:spcPts val="600"/>
              </a:spcAft>
            </a:pPr>
            <a:endParaRPr lang="en-US" sz="2800" spc="50" dirty="0"/>
          </a:p>
          <a:p>
            <a:pPr marR="0">
              <a:lnSpc>
                <a:spcPct val="91000"/>
              </a:lnSpc>
              <a:spcBef>
                <a:spcPts val="0"/>
              </a:spcBef>
              <a:spcAft>
                <a:spcPts val="600"/>
              </a:spcAft>
            </a:pPr>
            <a:r>
              <a:rPr lang="en-US" sz="2800" spc="50" dirty="0"/>
              <a:t>Can obtain from prescriber, lab report from patient, CRISP HIE (documentation)</a:t>
            </a:r>
          </a:p>
        </p:txBody>
      </p:sp>
      <p:pic>
        <p:nvPicPr>
          <p:cNvPr id="5" name="Picture 4" descr="Desk with stethoscope and computer keyboard">
            <a:extLst>
              <a:ext uri="{FF2B5EF4-FFF2-40B4-BE49-F238E27FC236}">
                <a16:creationId xmlns:a16="http://schemas.microsoft.com/office/drawing/2014/main" id="{01E3E78D-3ED5-C306-918B-6AF5B54EEFA1}"/>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B143FAF8-3097-72AB-7D6C-FEB88B087726}"/>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What will we need to do?</a:t>
            </a:r>
          </a:p>
        </p:txBody>
      </p:sp>
    </p:spTree>
    <p:extLst>
      <p:ext uri="{BB962C8B-B14F-4D97-AF65-F5344CB8AC3E}">
        <p14:creationId xmlns:p14="http://schemas.microsoft.com/office/powerpoint/2010/main" val="81615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F42CC5-0DF8-C9E5-CE35-7A575B6C18A2}"/>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7D3C46C0-C155-7465-8053-209F93374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4959C41C-6FF0-A6FB-075A-A99667A091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98C6BC7-3DE9-8E4C-654A-0D0AB20F4D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C95D97B-0522-576B-1BC4-52E38EADD162}"/>
              </a:ext>
            </a:extLst>
          </p:cNvPr>
          <p:cNvSpPr txBox="1"/>
          <p:nvPr/>
        </p:nvSpPr>
        <p:spPr>
          <a:xfrm>
            <a:off x="0" y="2264987"/>
            <a:ext cx="7536180" cy="4593013"/>
          </a:xfrm>
          <a:prstGeom prst="rect">
            <a:avLst/>
          </a:prstGeom>
        </p:spPr>
        <p:txBody>
          <a:bodyPr vert="horz" lIns="91440" tIns="45720" rIns="91440" bIns="45720" rtlCol="0">
            <a:noAutofit/>
          </a:bodyPr>
          <a:lstStyle/>
          <a:p>
            <a:pPr marL="514350" marR="0" indent="-514350">
              <a:lnSpc>
                <a:spcPct val="91000"/>
              </a:lnSpc>
              <a:spcBef>
                <a:spcPts val="0"/>
              </a:spcBef>
              <a:spcAft>
                <a:spcPts val="600"/>
              </a:spcAft>
              <a:buAutoNum type="arabicParenR"/>
            </a:pPr>
            <a:r>
              <a:rPr lang="en-US" sz="2800" spc="50" dirty="0"/>
              <a:t>Not willing to get to 30% med sync.</a:t>
            </a:r>
          </a:p>
          <a:p>
            <a:pPr marL="514350" marR="0" indent="-514350">
              <a:lnSpc>
                <a:spcPct val="91000"/>
              </a:lnSpc>
              <a:spcBef>
                <a:spcPts val="0"/>
              </a:spcBef>
              <a:spcAft>
                <a:spcPts val="600"/>
              </a:spcAft>
              <a:buAutoNum type="arabicParenR"/>
            </a:pPr>
            <a:r>
              <a:rPr lang="en-US" sz="2800" spc="50" dirty="0"/>
              <a:t>Not willing to dedicate staff to this program and the med sync program.</a:t>
            </a:r>
          </a:p>
          <a:p>
            <a:pPr marL="514350" marR="0" indent="-514350">
              <a:lnSpc>
                <a:spcPct val="91000"/>
              </a:lnSpc>
              <a:spcBef>
                <a:spcPts val="0"/>
              </a:spcBef>
              <a:spcAft>
                <a:spcPts val="600"/>
              </a:spcAft>
              <a:buAutoNum type="arabicParenR"/>
            </a:pPr>
            <a:r>
              <a:rPr lang="en-US" sz="2800" spc="50" dirty="0"/>
              <a:t>ALL Pharmacies in the GamePlan Medical program will need to obtain 50% success in achieving the desired outcome by the end of 12 months. Otherwise, NO ONE gets paid for the last six months of work. </a:t>
            </a:r>
          </a:p>
          <a:p>
            <a:pPr marR="0">
              <a:lnSpc>
                <a:spcPct val="91000"/>
              </a:lnSpc>
              <a:spcBef>
                <a:spcPts val="0"/>
              </a:spcBef>
              <a:spcAft>
                <a:spcPts val="600"/>
              </a:spcAft>
            </a:pPr>
            <a:r>
              <a:rPr lang="en-US" sz="2800" spc="50" dirty="0" err="1"/>
              <a:t>ie</a:t>
            </a:r>
            <a:r>
              <a:rPr lang="en-US" sz="2800" spc="50" dirty="0"/>
              <a:t>. Don’t align patients if you aren’t going to do the work!</a:t>
            </a:r>
          </a:p>
        </p:txBody>
      </p:sp>
      <p:pic>
        <p:nvPicPr>
          <p:cNvPr id="5" name="Picture 4" descr="Desk with stethoscope and computer keyboard">
            <a:extLst>
              <a:ext uri="{FF2B5EF4-FFF2-40B4-BE49-F238E27FC236}">
                <a16:creationId xmlns:a16="http://schemas.microsoft.com/office/drawing/2014/main" id="{44351A00-0B2A-349A-C780-4B8C3D592C50}"/>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BC746EA4-667C-27E2-9795-E3CF054EA6A6}"/>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Why wouldn’t I participate?</a:t>
            </a:r>
          </a:p>
        </p:txBody>
      </p:sp>
    </p:spTree>
    <p:extLst>
      <p:ext uri="{BB962C8B-B14F-4D97-AF65-F5344CB8AC3E}">
        <p14:creationId xmlns:p14="http://schemas.microsoft.com/office/powerpoint/2010/main" val="32536839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8F459C-609A-2A1D-095E-E9FCE0742EDE}"/>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703D0EDE-94A2-4BB5-AA0B-4D4CABEE7E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3C491BB8-E16E-BC64-A477-DABEE6032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CEFA40B-E7E8-920E-65D0-C13E751756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1F79D01-B6F9-EAA8-E37C-16F186C8BF9B}"/>
              </a:ext>
            </a:extLst>
          </p:cNvPr>
          <p:cNvSpPr txBox="1"/>
          <p:nvPr/>
        </p:nvSpPr>
        <p:spPr>
          <a:xfrm>
            <a:off x="0" y="2264987"/>
            <a:ext cx="7536180" cy="4593013"/>
          </a:xfrm>
          <a:prstGeom prst="rect">
            <a:avLst/>
          </a:prstGeom>
        </p:spPr>
        <p:txBody>
          <a:bodyPr vert="horz" lIns="91440" tIns="45720" rIns="91440" bIns="45720" rtlCol="0">
            <a:noAutofit/>
          </a:bodyPr>
          <a:lstStyle/>
          <a:p>
            <a:pPr marL="514350" marR="0" indent="-514350">
              <a:lnSpc>
                <a:spcPct val="91000"/>
              </a:lnSpc>
              <a:spcBef>
                <a:spcPts val="0"/>
              </a:spcBef>
              <a:spcAft>
                <a:spcPts val="600"/>
              </a:spcAft>
              <a:buAutoNum type="arabicParenR"/>
            </a:pPr>
            <a:r>
              <a:rPr lang="en-US" sz="2800" spc="50" dirty="0"/>
              <a:t>ACCESS to Pharmacy Care website: </a:t>
            </a:r>
            <a:r>
              <a:rPr lang="en-US" sz="2800" dirty="0"/>
              <a:t>https://www.accesstopharmacycare.org/</a:t>
            </a:r>
            <a:endParaRPr lang="en-US" sz="2800" spc="50" dirty="0"/>
          </a:p>
          <a:p>
            <a:pPr marL="514350" marR="0" indent="-514350">
              <a:lnSpc>
                <a:spcPct val="91000"/>
              </a:lnSpc>
              <a:spcBef>
                <a:spcPts val="0"/>
              </a:spcBef>
              <a:spcAft>
                <a:spcPts val="600"/>
              </a:spcAft>
              <a:buAutoNum type="arabicParenR"/>
            </a:pPr>
            <a:r>
              <a:rPr lang="en-US" sz="2800" spc="50" dirty="0"/>
              <a:t>15-minute overview link: </a:t>
            </a:r>
            <a:r>
              <a:rPr lang="en-US" sz="2800" spc="50" dirty="0">
                <a:hlinkClick r:id="rId2"/>
              </a:rPr>
              <a:t>https://pages.insightly.services/accesstopharmacycareintro</a:t>
            </a:r>
            <a:endParaRPr lang="en-US" sz="2800" spc="50" dirty="0"/>
          </a:p>
          <a:p>
            <a:pPr marL="514350" marR="0" indent="-514350">
              <a:lnSpc>
                <a:spcPct val="91000"/>
              </a:lnSpc>
              <a:spcBef>
                <a:spcPts val="0"/>
              </a:spcBef>
              <a:spcAft>
                <a:spcPts val="600"/>
              </a:spcAft>
              <a:buAutoNum type="arabicParenR"/>
            </a:pPr>
            <a:r>
              <a:rPr lang="en-US" sz="2800" spc="50" dirty="0"/>
              <a:t>The link to the webinars is in #2</a:t>
            </a:r>
          </a:p>
          <a:p>
            <a:pPr marL="514350" marR="0" indent="-514350">
              <a:lnSpc>
                <a:spcPct val="91000"/>
              </a:lnSpc>
              <a:spcBef>
                <a:spcPts val="0"/>
              </a:spcBef>
              <a:spcAft>
                <a:spcPts val="600"/>
              </a:spcAft>
              <a:buAutoNum type="arabicParenR"/>
            </a:pPr>
            <a:r>
              <a:rPr lang="en-US" sz="2800" spc="50" dirty="0"/>
              <a:t>The link to calculate your med-sync percentage (self-reporting) is in #2</a:t>
            </a:r>
          </a:p>
        </p:txBody>
      </p:sp>
      <p:pic>
        <p:nvPicPr>
          <p:cNvPr id="5" name="Picture 4" descr="Desk with stethoscope and computer keyboard">
            <a:extLst>
              <a:ext uri="{FF2B5EF4-FFF2-40B4-BE49-F238E27FC236}">
                <a16:creationId xmlns:a16="http://schemas.microsoft.com/office/drawing/2014/main" id="{C73A4E31-6F69-0C38-F05C-5A74802AC495}"/>
              </a:ext>
            </a:extLst>
          </p:cNvPr>
          <p:cNvPicPr>
            <a:picLocks noChangeAspect="1"/>
          </p:cNvPicPr>
          <p:nvPr/>
        </p:nvPicPr>
        <p:blipFill rotWithShape="1">
          <a:blip r:embed="rId3"/>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637260E4-3FD0-E363-4616-C018CF82FA3C}"/>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Resources for More Info</a:t>
            </a:r>
          </a:p>
        </p:txBody>
      </p:sp>
    </p:spTree>
    <p:extLst>
      <p:ext uri="{BB962C8B-B14F-4D97-AF65-F5344CB8AC3E}">
        <p14:creationId xmlns:p14="http://schemas.microsoft.com/office/powerpoint/2010/main" val="38511438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52ADB16-9F3D-DF7C-2409-C3D58A3EAAC4}"/>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2DB9730B-F430-0EA8-B271-2748EE935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BEAA128E-F512-DDB5-684F-53E31B4833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3049569-CFA8-B87A-FCA3-CFD8FA0C4A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C7C2720-21E0-25DC-84D4-E6C1FCA65C07}"/>
              </a:ext>
            </a:extLst>
          </p:cNvPr>
          <p:cNvSpPr txBox="1"/>
          <p:nvPr/>
        </p:nvSpPr>
        <p:spPr>
          <a:xfrm>
            <a:off x="0" y="2264987"/>
            <a:ext cx="7536180" cy="4593013"/>
          </a:xfrm>
          <a:prstGeom prst="rect">
            <a:avLst/>
          </a:prstGeom>
        </p:spPr>
        <p:txBody>
          <a:bodyPr vert="horz" lIns="91440" tIns="45720" rIns="91440" bIns="45720" rtlCol="0">
            <a:noAutofit/>
          </a:bodyPr>
          <a:lstStyle/>
          <a:p>
            <a:pPr marL="514350" marR="0" indent="-514350">
              <a:lnSpc>
                <a:spcPct val="91000"/>
              </a:lnSpc>
              <a:spcBef>
                <a:spcPts val="0"/>
              </a:spcBef>
              <a:spcAft>
                <a:spcPts val="600"/>
              </a:spcAft>
              <a:buAutoNum type="arabicParenR"/>
            </a:pPr>
            <a:r>
              <a:rPr lang="en-US" sz="2800" spc="50" dirty="0"/>
              <a:t>There are NO local network program champion funds for this program</a:t>
            </a:r>
          </a:p>
          <a:p>
            <a:pPr marL="514350" marR="0" indent="-514350">
              <a:lnSpc>
                <a:spcPct val="91000"/>
              </a:lnSpc>
              <a:spcBef>
                <a:spcPts val="0"/>
              </a:spcBef>
              <a:spcAft>
                <a:spcPts val="600"/>
              </a:spcAft>
              <a:buAutoNum type="arabicParenR"/>
            </a:pPr>
            <a:r>
              <a:rPr lang="en-US" sz="2800" spc="50" dirty="0"/>
              <a:t>Dixie only works 50-60 hours per month and has no capacity for additional hours</a:t>
            </a:r>
          </a:p>
          <a:p>
            <a:pPr marL="514350" marR="0" indent="-514350">
              <a:lnSpc>
                <a:spcPct val="91000"/>
              </a:lnSpc>
              <a:spcBef>
                <a:spcPts val="0"/>
              </a:spcBef>
              <a:spcAft>
                <a:spcPts val="600"/>
              </a:spcAft>
              <a:buAutoNum type="arabicParenR"/>
            </a:pPr>
            <a:r>
              <a:rPr lang="en-US" sz="2800" spc="50" dirty="0"/>
              <a:t>New staff are training, but their focus is not ACCESS</a:t>
            </a:r>
          </a:p>
          <a:p>
            <a:pPr marL="514350" marR="0" indent="-514350">
              <a:lnSpc>
                <a:spcPct val="91000"/>
              </a:lnSpc>
              <a:spcBef>
                <a:spcPts val="0"/>
              </a:spcBef>
              <a:spcAft>
                <a:spcPts val="600"/>
              </a:spcAft>
              <a:buAutoNum type="arabicParenR"/>
            </a:pPr>
            <a:r>
              <a:rPr lang="en-US" sz="2800" spc="50" dirty="0"/>
              <a:t>In other words, participating pharmacies will need to access other resources for assistance. </a:t>
            </a:r>
          </a:p>
          <a:p>
            <a:pPr marL="514350" marR="0" indent="-514350">
              <a:lnSpc>
                <a:spcPct val="91000"/>
              </a:lnSpc>
              <a:spcBef>
                <a:spcPts val="0"/>
              </a:spcBef>
              <a:spcAft>
                <a:spcPts val="600"/>
              </a:spcAft>
              <a:buAutoNum type="arabicParenR"/>
            </a:pPr>
            <a:r>
              <a:rPr lang="en-US" sz="2800" spc="50" dirty="0"/>
              <a:t>ACCESS@ncpa.org</a:t>
            </a:r>
          </a:p>
        </p:txBody>
      </p:sp>
      <p:pic>
        <p:nvPicPr>
          <p:cNvPr id="5" name="Picture 4" descr="Desk with stethoscope and computer keyboard">
            <a:extLst>
              <a:ext uri="{FF2B5EF4-FFF2-40B4-BE49-F238E27FC236}">
                <a16:creationId xmlns:a16="http://schemas.microsoft.com/office/drawing/2014/main" id="{A40ED57C-AE5B-4EC2-FC00-691155F0EBB4}"/>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7B02E893-0F59-F818-EC23-91DE16EB4E51}"/>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Keep In Mind</a:t>
            </a:r>
          </a:p>
        </p:txBody>
      </p:sp>
    </p:spTree>
    <p:extLst>
      <p:ext uri="{BB962C8B-B14F-4D97-AF65-F5344CB8AC3E}">
        <p14:creationId xmlns:p14="http://schemas.microsoft.com/office/powerpoint/2010/main" val="9724374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3C1E016-4D8F-6126-73FE-CD2FA5FFB38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57474A78-093A-C2A0-1D10-3B8A9AA9E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D939307D-DB87-990B-EAB8-1F5CB50EAA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66BA5D3C-9136-8DD8-A259-24878A76D23A}"/>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14" name="Rectangle 13">
            <a:extLst>
              <a:ext uri="{FF2B5EF4-FFF2-40B4-BE49-F238E27FC236}">
                <a16:creationId xmlns:a16="http://schemas.microsoft.com/office/drawing/2014/main" id="{A0EE6B82-B8DD-08DD-3CAD-7E124DC15B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41265A-FCFB-E7AD-F2F1-7AE8BA0632B9}"/>
              </a:ext>
            </a:extLst>
          </p:cNvPr>
          <p:cNvSpPr>
            <a:spLocks noGrp="1"/>
          </p:cNvSpPr>
          <p:nvPr>
            <p:ph type="title"/>
          </p:nvPr>
        </p:nvSpPr>
        <p:spPr>
          <a:xfrm>
            <a:off x="960438" y="1486894"/>
            <a:ext cx="10267950" cy="2684004"/>
          </a:xfrm>
        </p:spPr>
        <p:txBody>
          <a:bodyPr vert="horz" lIns="91440" tIns="45720" rIns="91440" bIns="45720" rtlCol="0" anchor="b">
            <a:normAutofit/>
          </a:bodyPr>
          <a:lstStyle/>
          <a:p>
            <a:pPr algn="ctr"/>
            <a:r>
              <a:rPr lang="en-US" sz="8800" dirty="0">
                <a:solidFill>
                  <a:srgbClr val="FFFFFF"/>
                </a:solidFill>
              </a:rPr>
              <a:t>catalyst</a:t>
            </a:r>
          </a:p>
        </p:txBody>
      </p:sp>
    </p:spTree>
    <p:extLst>
      <p:ext uri="{BB962C8B-B14F-4D97-AF65-F5344CB8AC3E}">
        <p14:creationId xmlns:p14="http://schemas.microsoft.com/office/powerpoint/2010/main" val="2468218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EB6D1D7F-141C-4D8E-BFBA-D95B68E163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45B42B6-26F8-4E25-839B-FB38F13BEF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C079F92-8746-2AE2-BF9A-7FC1FD9863C8}"/>
              </a:ext>
            </a:extLst>
          </p:cNvPr>
          <p:cNvSpPr txBox="1"/>
          <p:nvPr/>
        </p:nvSpPr>
        <p:spPr>
          <a:xfrm>
            <a:off x="0" y="2361905"/>
            <a:ext cx="7536180" cy="4496095"/>
          </a:xfrm>
          <a:prstGeom prst="rect">
            <a:avLst/>
          </a:prstGeom>
        </p:spPr>
        <p:txBody>
          <a:bodyPr vert="horz" lIns="91440" tIns="45720" rIns="91440" bIns="45720" rtlCol="0">
            <a:noAutofit/>
          </a:bodyPr>
          <a:lstStyle/>
          <a:p>
            <a:pPr marL="342900" marR="0" indent="-342900">
              <a:lnSpc>
                <a:spcPct val="150000"/>
              </a:lnSpc>
              <a:spcBef>
                <a:spcPts val="0"/>
              </a:spcBef>
              <a:spcAft>
                <a:spcPts val="600"/>
              </a:spcAft>
              <a:buAutoNum type="arabicPeriod"/>
            </a:pPr>
            <a:r>
              <a:rPr lang="en-US" sz="2400" spc="50" dirty="0"/>
              <a:t>NCPA Program to support local CPESN Networks.</a:t>
            </a:r>
          </a:p>
          <a:p>
            <a:pPr marL="342900" marR="0" indent="-342900">
              <a:lnSpc>
                <a:spcPct val="150000"/>
              </a:lnSpc>
              <a:spcBef>
                <a:spcPts val="0"/>
              </a:spcBef>
              <a:spcAft>
                <a:spcPts val="600"/>
              </a:spcAft>
              <a:buAutoNum type="arabicPeriod"/>
            </a:pPr>
            <a:r>
              <a:rPr lang="en-US" sz="2400" spc="50" dirty="0">
                <a:effectLst/>
              </a:rPr>
              <a:t>Up to $50,000 for DMV over 15 months.</a:t>
            </a:r>
          </a:p>
          <a:p>
            <a:pPr marL="342900" marR="0" indent="-342900">
              <a:lnSpc>
                <a:spcPct val="150000"/>
              </a:lnSpc>
              <a:spcBef>
                <a:spcPts val="0"/>
              </a:spcBef>
              <a:spcAft>
                <a:spcPts val="600"/>
              </a:spcAft>
              <a:buAutoNum type="arabicPeriod"/>
            </a:pPr>
            <a:r>
              <a:rPr lang="en-US" sz="2400" spc="50" dirty="0"/>
              <a:t>Goals worked into the new strategic plan.</a:t>
            </a:r>
          </a:p>
          <a:p>
            <a:pPr marL="342900" marR="0" indent="-342900">
              <a:lnSpc>
                <a:spcPct val="150000"/>
              </a:lnSpc>
              <a:spcBef>
                <a:spcPts val="0"/>
              </a:spcBef>
              <a:spcAft>
                <a:spcPts val="600"/>
              </a:spcAft>
              <a:buAutoNum type="arabicPeriod"/>
            </a:pPr>
            <a:r>
              <a:rPr lang="en-US" sz="2400" spc="50" dirty="0"/>
              <a:t>CPESN Recruitment and Retention program helps support – first three months participation fee waived by CPESN USA for new participating pharmacies.</a:t>
            </a:r>
          </a:p>
        </p:txBody>
      </p:sp>
      <p:pic>
        <p:nvPicPr>
          <p:cNvPr id="5" name="Picture 4" descr="Desk with stethoscope and computer keyboard">
            <a:extLst>
              <a:ext uri="{FF2B5EF4-FFF2-40B4-BE49-F238E27FC236}">
                <a16:creationId xmlns:a16="http://schemas.microsoft.com/office/drawing/2014/main" id="{3F14A748-EB93-3768-DA88-45B11E99849F}"/>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983E1139-A84B-651F-94BC-4481FAC824DA}"/>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What is it?</a:t>
            </a:r>
          </a:p>
        </p:txBody>
      </p:sp>
    </p:spTree>
    <p:extLst>
      <p:ext uri="{BB962C8B-B14F-4D97-AF65-F5344CB8AC3E}">
        <p14:creationId xmlns:p14="http://schemas.microsoft.com/office/powerpoint/2010/main" val="4402667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7822D128-7A46-E17B-3F69-D98B7349A9F9}"/>
              </a:ext>
            </a:extLst>
          </p:cNvPr>
          <p:cNvGraphicFramePr>
            <a:graphicFrameLocks noGrp="1"/>
          </p:cNvGraphicFramePr>
          <p:nvPr>
            <p:extLst>
              <p:ext uri="{D42A27DB-BD31-4B8C-83A1-F6EECF244321}">
                <p14:modId xmlns:p14="http://schemas.microsoft.com/office/powerpoint/2010/main" val="4216225598"/>
              </p:ext>
            </p:extLst>
          </p:nvPr>
        </p:nvGraphicFramePr>
        <p:xfrm>
          <a:off x="482600" y="755372"/>
          <a:ext cx="10845799" cy="5645430"/>
        </p:xfrm>
        <a:graphic>
          <a:graphicData uri="http://schemas.openxmlformats.org/drawingml/2006/table">
            <a:tbl>
              <a:tblPr firstRow="1" bandRow="1">
                <a:tableStyleId>{5C22544A-7EE6-4342-B048-85BDC9FD1C3A}</a:tableStyleId>
              </a:tblPr>
              <a:tblGrid>
                <a:gridCol w="2709432">
                  <a:extLst>
                    <a:ext uri="{9D8B030D-6E8A-4147-A177-3AD203B41FA5}">
                      <a16:colId xmlns:a16="http://schemas.microsoft.com/office/drawing/2014/main" val="3523696972"/>
                    </a:ext>
                  </a:extLst>
                </a:gridCol>
                <a:gridCol w="1502222">
                  <a:extLst>
                    <a:ext uri="{9D8B030D-6E8A-4147-A177-3AD203B41FA5}">
                      <a16:colId xmlns:a16="http://schemas.microsoft.com/office/drawing/2014/main" val="124988326"/>
                    </a:ext>
                  </a:extLst>
                </a:gridCol>
                <a:gridCol w="1303676">
                  <a:extLst>
                    <a:ext uri="{9D8B030D-6E8A-4147-A177-3AD203B41FA5}">
                      <a16:colId xmlns:a16="http://schemas.microsoft.com/office/drawing/2014/main" val="2199578505"/>
                    </a:ext>
                  </a:extLst>
                </a:gridCol>
                <a:gridCol w="1342670">
                  <a:extLst>
                    <a:ext uri="{9D8B030D-6E8A-4147-A177-3AD203B41FA5}">
                      <a16:colId xmlns:a16="http://schemas.microsoft.com/office/drawing/2014/main" val="1496947406"/>
                    </a:ext>
                  </a:extLst>
                </a:gridCol>
                <a:gridCol w="3987799">
                  <a:extLst>
                    <a:ext uri="{9D8B030D-6E8A-4147-A177-3AD203B41FA5}">
                      <a16:colId xmlns:a16="http://schemas.microsoft.com/office/drawing/2014/main" val="927135880"/>
                    </a:ext>
                  </a:extLst>
                </a:gridCol>
              </a:tblGrid>
              <a:tr h="887456">
                <a:tc>
                  <a:txBody>
                    <a:bodyPr/>
                    <a:lstStyle/>
                    <a:p>
                      <a:pPr algn="l" rtl="0" fontAlgn="ctr"/>
                      <a:r>
                        <a:rPr lang="en-US" sz="1800" u="none" strike="noStrike" dirty="0">
                          <a:effectLst/>
                          <a:latin typeface="+mn-lt"/>
                        </a:rPr>
                        <a:t> CATALYST</a:t>
                      </a:r>
                      <a:endParaRPr lang="en-US" sz="1800" b="1" i="0" u="none" strike="noStrike" dirty="0">
                        <a:solidFill>
                          <a:srgbClr val="000000"/>
                        </a:solidFill>
                        <a:effectLst/>
                        <a:latin typeface="+mn-lt"/>
                      </a:endParaRPr>
                    </a:p>
                  </a:txBody>
                  <a:tcPr marL="6421" marR="6421" marT="6421" marB="0" anchor="ctr"/>
                </a:tc>
                <a:tc>
                  <a:txBody>
                    <a:bodyPr/>
                    <a:lstStyle/>
                    <a:p>
                      <a:pPr algn="l" rtl="0" fontAlgn="ctr"/>
                      <a:r>
                        <a:rPr lang="en-US" sz="1800" u="none" strike="noStrike" dirty="0">
                          <a:effectLst/>
                          <a:latin typeface="+mn-lt"/>
                        </a:rPr>
                        <a:t>2026 Budget</a:t>
                      </a:r>
                      <a:endParaRPr lang="en-US" sz="1800" b="1" i="0" u="none" strike="noStrike" dirty="0">
                        <a:solidFill>
                          <a:srgbClr val="000000"/>
                        </a:solidFill>
                        <a:effectLst/>
                        <a:latin typeface="+mn-lt"/>
                      </a:endParaRPr>
                    </a:p>
                  </a:txBody>
                  <a:tcPr marL="6421" marR="6421" marT="6421" marB="0" anchor="ctr"/>
                </a:tc>
                <a:tc>
                  <a:txBody>
                    <a:bodyPr/>
                    <a:lstStyle/>
                    <a:p>
                      <a:pPr algn="l" rtl="0" fontAlgn="ctr"/>
                      <a:r>
                        <a:rPr lang="en-US" sz="1800" u="none" strike="noStrike" dirty="0">
                          <a:effectLst/>
                          <a:latin typeface="+mn-lt"/>
                        </a:rPr>
                        <a:t>2027 Budget</a:t>
                      </a:r>
                      <a:endParaRPr lang="en-US" sz="1800" b="1" i="0" u="none" strike="noStrike" dirty="0">
                        <a:solidFill>
                          <a:srgbClr val="000000"/>
                        </a:solidFill>
                        <a:effectLst/>
                        <a:latin typeface="+mn-lt"/>
                      </a:endParaRPr>
                    </a:p>
                  </a:txBody>
                  <a:tcPr marL="6421" marR="6421" marT="6421" marB="0" anchor="ctr"/>
                </a:tc>
                <a:tc>
                  <a:txBody>
                    <a:bodyPr/>
                    <a:lstStyle/>
                    <a:p>
                      <a:pPr algn="l" rtl="0" fontAlgn="ctr"/>
                      <a:r>
                        <a:rPr lang="en-US" sz="1800" u="none" strike="noStrike" dirty="0">
                          <a:effectLst/>
                          <a:latin typeface="+mn-lt"/>
                        </a:rPr>
                        <a:t> TOTAL</a:t>
                      </a:r>
                      <a:endParaRPr lang="en-US" sz="1800" b="1" i="0" u="none" strike="noStrike" dirty="0">
                        <a:solidFill>
                          <a:srgbClr val="000000"/>
                        </a:solidFill>
                        <a:effectLst/>
                        <a:latin typeface="+mn-lt"/>
                      </a:endParaRPr>
                    </a:p>
                  </a:txBody>
                  <a:tcPr marL="6421" marR="6421" marT="6421" marB="0" anchor="ctr"/>
                </a:tc>
                <a:tc>
                  <a:txBody>
                    <a:bodyPr/>
                    <a:lstStyle/>
                    <a:p>
                      <a:pPr algn="l" fontAlgn="ctr"/>
                      <a:r>
                        <a:rPr lang="en-US" sz="1800" u="none" strike="noStrike" dirty="0">
                          <a:effectLst/>
                          <a:latin typeface="+mn-lt"/>
                        </a:rPr>
                        <a:t> </a:t>
                      </a:r>
                      <a:endParaRPr lang="en-US" sz="1800" b="0" i="0" u="none" strike="noStrike" dirty="0">
                        <a:solidFill>
                          <a:srgbClr val="000000"/>
                        </a:solidFill>
                        <a:effectLst/>
                        <a:latin typeface="+mn-lt"/>
                      </a:endParaRPr>
                    </a:p>
                  </a:txBody>
                  <a:tcPr marL="6421" marR="6421" marT="6421" marB="0" anchor="ctr"/>
                </a:tc>
                <a:extLst>
                  <a:ext uri="{0D108BD9-81ED-4DB2-BD59-A6C34878D82A}">
                    <a16:rowId xmlns:a16="http://schemas.microsoft.com/office/drawing/2014/main" val="364336615"/>
                  </a:ext>
                </a:extLst>
              </a:tr>
              <a:tr h="504722">
                <a:tc>
                  <a:txBody>
                    <a:bodyPr/>
                    <a:lstStyle/>
                    <a:p>
                      <a:pPr algn="l" rtl="0" fontAlgn="ctr"/>
                      <a:r>
                        <a:rPr lang="en-US" sz="2400" b="1" i="0" u="none" strike="noStrike" dirty="0">
                          <a:solidFill>
                            <a:srgbClr val="000000"/>
                          </a:solidFill>
                          <a:effectLst/>
                          <a:latin typeface="+mn-lt"/>
                        </a:rPr>
                        <a:t> </a:t>
                      </a:r>
                    </a:p>
                  </a:txBody>
                  <a:tcPr marL="6421" marR="6421" marT="6421" marB="0" anchor="ctr"/>
                </a:tc>
                <a:tc>
                  <a:txBody>
                    <a:bodyPr/>
                    <a:lstStyle/>
                    <a:p>
                      <a:pPr algn="l" fontAlgn="b"/>
                      <a:r>
                        <a:rPr lang="en-US" sz="2400" u="none" strike="noStrike" dirty="0">
                          <a:effectLst/>
                          <a:latin typeface="+mn-lt"/>
                        </a:rPr>
                        <a:t> </a:t>
                      </a:r>
                      <a:endParaRPr lang="en-US" sz="2400" b="0" i="0" u="none" strike="noStrike" dirty="0">
                        <a:solidFill>
                          <a:srgbClr val="000000"/>
                        </a:solidFill>
                        <a:effectLst/>
                        <a:latin typeface="+mn-lt"/>
                      </a:endParaRPr>
                    </a:p>
                  </a:txBody>
                  <a:tcPr marL="6421" marR="6421" marT="6421" marB="0" anchor="b"/>
                </a:tc>
                <a:tc>
                  <a:txBody>
                    <a:bodyPr/>
                    <a:lstStyle/>
                    <a:p>
                      <a:pPr algn="l" fontAlgn="b"/>
                      <a:endParaRPr lang="en-US" sz="2400" b="0" i="0" u="none" strike="noStrike" dirty="0">
                        <a:solidFill>
                          <a:srgbClr val="000000"/>
                        </a:solidFill>
                        <a:effectLst/>
                        <a:latin typeface="+mn-lt"/>
                      </a:endParaRPr>
                    </a:p>
                  </a:txBody>
                  <a:tcPr marL="6421" marR="6421" marT="6421" marB="0" anchor="b"/>
                </a:tc>
                <a:tc>
                  <a:txBody>
                    <a:bodyPr/>
                    <a:lstStyle/>
                    <a:p>
                      <a:pPr algn="l" fontAlgn="b"/>
                      <a:endParaRPr lang="en-US" sz="2400" b="0" i="0" u="none" strike="noStrike" dirty="0">
                        <a:solidFill>
                          <a:srgbClr val="000000"/>
                        </a:solidFill>
                        <a:effectLst/>
                        <a:latin typeface="+mn-lt"/>
                      </a:endParaRPr>
                    </a:p>
                  </a:txBody>
                  <a:tcPr marL="6421" marR="6421" marT="6421" marB="0" anchor="b"/>
                </a:tc>
                <a:tc>
                  <a:txBody>
                    <a:bodyPr/>
                    <a:lstStyle/>
                    <a:p>
                      <a:pPr algn="l" fontAlgn="b"/>
                      <a:endParaRPr lang="en-US" sz="2400" b="0" i="0" u="none" strike="noStrike" dirty="0">
                        <a:solidFill>
                          <a:srgbClr val="000000"/>
                        </a:solidFill>
                        <a:effectLst/>
                        <a:latin typeface="+mn-lt"/>
                      </a:endParaRPr>
                    </a:p>
                  </a:txBody>
                  <a:tcPr marL="6421" marR="6421" marT="6421" marB="0" anchor="b"/>
                </a:tc>
                <a:extLst>
                  <a:ext uri="{0D108BD9-81ED-4DB2-BD59-A6C34878D82A}">
                    <a16:rowId xmlns:a16="http://schemas.microsoft.com/office/drawing/2014/main" val="633364822"/>
                  </a:ext>
                </a:extLst>
              </a:tr>
              <a:tr h="637472">
                <a:tc>
                  <a:txBody>
                    <a:bodyPr/>
                    <a:lstStyle/>
                    <a:p>
                      <a:pPr algn="l" rtl="0" fontAlgn="ctr"/>
                      <a:r>
                        <a:rPr lang="en-US" sz="2400" u="none" strike="noStrike" dirty="0">
                          <a:effectLst/>
                          <a:latin typeface="+mn-lt"/>
                        </a:rPr>
                        <a:t>Payroll</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$15,000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$15,000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$ 30,000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 </a:t>
                      </a:r>
                      <a:endParaRPr lang="en-US" sz="2400" b="0" i="0" u="none" strike="noStrike" dirty="0">
                        <a:solidFill>
                          <a:srgbClr val="000000"/>
                        </a:solidFill>
                        <a:effectLst/>
                        <a:latin typeface="+mn-lt"/>
                      </a:endParaRPr>
                    </a:p>
                  </a:txBody>
                  <a:tcPr marL="6421" marR="6421" marT="6421" marB="0" anchor="ctr"/>
                </a:tc>
                <a:extLst>
                  <a:ext uri="{0D108BD9-81ED-4DB2-BD59-A6C34878D82A}">
                    <a16:rowId xmlns:a16="http://schemas.microsoft.com/office/drawing/2014/main" val="254236512"/>
                  </a:ext>
                </a:extLst>
              </a:tr>
              <a:tr h="1036728">
                <a:tc>
                  <a:txBody>
                    <a:bodyPr/>
                    <a:lstStyle/>
                    <a:p>
                      <a:pPr algn="l" rtl="0" fontAlgn="ctr"/>
                      <a:r>
                        <a:rPr lang="en-US" sz="2400" b="0" i="0" u="none" strike="noStrike" dirty="0">
                          <a:solidFill>
                            <a:srgbClr val="000000"/>
                          </a:solidFill>
                          <a:effectLst/>
                          <a:latin typeface="+mn-lt"/>
                        </a:rPr>
                        <a:t>Marketing</a:t>
                      </a:r>
                    </a:p>
                  </a:txBody>
                  <a:tcPr marL="6421" marR="6421" marT="6421" marB="0" anchor="ctr"/>
                </a:tc>
                <a:tc>
                  <a:txBody>
                    <a:bodyPr/>
                    <a:lstStyle/>
                    <a:p>
                      <a:pPr algn="l" rtl="0" fontAlgn="ctr"/>
                      <a:r>
                        <a:rPr lang="en-US" sz="2400" u="none" strike="noStrike" dirty="0">
                          <a:effectLst/>
                          <a:latin typeface="+mn-lt"/>
                        </a:rPr>
                        <a:t>$ 3,000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$ 1,000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  4,000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 </a:t>
                      </a:r>
                      <a:endParaRPr lang="en-US" sz="2400" b="0" i="0" u="none" strike="noStrike" dirty="0">
                        <a:solidFill>
                          <a:srgbClr val="000000"/>
                        </a:solidFill>
                        <a:effectLst/>
                        <a:latin typeface="+mn-lt"/>
                      </a:endParaRPr>
                    </a:p>
                  </a:txBody>
                  <a:tcPr marL="6421" marR="6421" marT="6421" marB="0" anchor="ctr"/>
                </a:tc>
                <a:extLst>
                  <a:ext uri="{0D108BD9-81ED-4DB2-BD59-A6C34878D82A}">
                    <a16:rowId xmlns:a16="http://schemas.microsoft.com/office/drawing/2014/main" val="2603090503"/>
                  </a:ext>
                </a:extLst>
              </a:tr>
              <a:tr h="887456">
                <a:tc>
                  <a:txBody>
                    <a:bodyPr/>
                    <a:lstStyle/>
                    <a:p>
                      <a:pPr algn="l" rtl="0" fontAlgn="ctr"/>
                      <a:r>
                        <a:rPr lang="en-US" sz="2400" u="none" strike="noStrike" dirty="0">
                          <a:effectLst/>
                          <a:latin typeface="+mn-lt"/>
                        </a:rPr>
                        <a:t>Meetings</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$ 390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$ 3,610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  4,000</a:t>
                      </a:r>
                      <a:endParaRPr lang="en-US" sz="2400" b="0" i="0" u="none" strike="noStrike" dirty="0">
                        <a:solidFill>
                          <a:srgbClr val="000000"/>
                        </a:solidFill>
                        <a:effectLst/>
                        <a:latin typeface="+mn-lt"/>
                      </a:endParaRPr>
                    </a:p>
                  </a:txBody>
                  <a:tcPr marL="6421" marR="6421" marT="6421" marB="0"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2400" u="none" strike="noStrike" dirty="0">
                          <a:effectLst/>
                          <a:latin typeface="+mn-lt"/>
                        </a:rPr>
                        <a:t>State Meetings; DMV Annual Meeting </a:t>
                      </a:r>
                      <a:endParaRPr lang="en-US" sz="2400" b="0" i="0" u="none" strike="noStrike" dirty="0">
                        <a:solidFill>
                          <a:srgbClr val="000000"/>
                        </a:solidFill>
                        <a:effectLst/>
                        <a:latin typeface="+mn-lt"/>
                      </a:endParaRPr>
                    </a:p>
                  </a:txBody>
                  <a:tcPr marL="6421" marR="6421" marT="6421" marB="0" anchor="b"/>
                </a:tc>
                <a:extLst>
                  <a:ext uri="{0D108BD9-81ED-4DB2-BD59-A6C34878D82A}">
                    <a16:rowId xmlns:a16="http://schemas.microsoft.com/office/drawing/2014/main" val="369155370"/>
                  </a:ext>
                </a:extLst>
              </a:tr>
              <a:tr h="887456">
                <a:tc>
                  <a:txBody>
                    <a:bodyPr/>
                    <a:lstStyle/>
                    <a:p>
                      <a:pPr algn="l" rtl="0" fontAlgn="ctr"/>
                      <a:r>
                        <a:rPr lang="en-US" sz="2400" b="0" i="0" u="none" strike="noStrike" dirty="0">
                          <a:solidFill>
                            <a:srgbClr val="000000"/>
                          </a:solidFill>
                          <a:effectLst/>
                          <a:latin typeface="+mn-lt"/>
                        </a:rPr>
                        <a:t>Travel</a:t>
                      </a:r>
                    </a:p>
                  </a:txBody>
                  <a:tcPr marL="6421" marR="6421" marT="6421" marB="0" anchor="ctr"/>
                </a:tc>
                <a:tc>
                  <a:txBody>
                    <a:bodyPr/>
                    <a:lstStyle/>
                    <a:p>
                      <a:pPr algn="l" rtl="0" fontAlgn="ctr"/>
                      <a:r>
                        <a:rPr lang="en-US" sz="2400" u="none" strike="noStrike" dirty="0">
                          <a:effectLst/>
                          <a:latin typeface="+mn-lt"/>
                        </a:rPr>
                        <a:t>$ 2,000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$ 2,000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  4,000 </a:t>
                      </a:r>
                      <a:endParaRPr lang="en-US" sz="2400" b="0" i="0" u="none" strike="noStrike" dirty="0">
                        <a:solidFill>
                          <a:srgbClr val="000000"/>
                        </a:solidFill>
                        <a:effectLst/>
                        <a:latin typeface="+mn-lt"/>
                      </a:endParaRPr>
                    </a:p>
                  </a:txBody>
                  <a:tcPr marL="6421" marR="6421" marT="6421" marB="0" anchor="ctr"/>
                </a:tc>
                <a:tc>
                  <a:txBody>
                    <a:bodyPr/>
                    <a:lstStyle/>
                    <a:p>
                      <a:pPr algn="l" fontAlgn="b"/>
                      <a:r>
                        <a:rPr lang="en-US" sz="2400" b="0" i="0" u="none" strike="noStrike" dirty="0">
                          <a:solidFill>
                            <a:srgbClr val="000000"/>
                          </a:solidFill>
                          <a:effectLst/>
                          <a:latin typeface="+mn-lt"/>
                        </a:rPr>
                        <a:t>Mileage, etc.</a:t>
                      </a:r>
                    </a:p>
                  </a:txBody>
                  <a:tcPr marL="6421" marR="6421" marT="6421" marB="0" anchor="b"/>
                </a:tc>
                <a:extLst>
                  <a:ext uri="{0D108BD9-81ED-4DB2-BD59-A6C34878D82A}">
                    <a16:rowId xmlns:a16="http://schemas.microsoft.com/office/drawing/2014/main" val="1815164428"/>
                  </a:ext>
                </a:extLst>
              </a:tr>
              <a:tr h="804140">
                <a:tc>
                  <a:txBody>
                    <a:bodyPr/>
                    <a:lstStyle/>
                    <a:p>
                      <a:pPr algn="l" rtl="0" fontAlgn="ctr"/>
                      <a:r>
                        <a:rPr lang="en-US" sz="2400" b="0" i="0" u="none" strike="noStrike" dirty="0">
                          <a:solidFill>
                            <a:srgbClr val="000000"/>
                          </a:solidFill>
                          <a:effectLst/>
                          <a:latin typeface="+mn-lt"/>
                        </a:rPr>
                        <a:t>Program Support</a:t>
                      </a:r>
                    </a:p>
                  </a:txBody>
                  <a:tcPr marL="6421" marR="6421" marT="6421" marB="0" anchor="ctr"/>
                </a:tc>
                <a:tc>
                  <a:txBody>
                    <a:bodyPr/>
                    <a:lstStyle/>
                    <a:p>
                      <a:pPr algn="l" rtl="0" fontAlgn="ctr"/>
                      <a:r>
                        <a:rPr lang="en-US" sz="2400" u="none" strike="noStrike" dirty="0">
                          <a:effectLst/>
                          <a:latin typeface="+mn-lt"/>
                        </a:rPr>
                        <a:t>$ 4,000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$ 4,000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  8,000</a:t>
                      </a:r>
                      <a:endParaRPr lang="en-US" sz="2400" b="0" i="0" u="none" strike="noStrike" dirty="0">
                        <a:solidFill>
                          <a:srgbClr val="000000"/>
                        </a:solidFill>
                        <a:effectLst/>
                        <a:latin typeface="+mn-lt"/>
                      </a:endParaRPr>
                    </a:p>
                  </a:txBody>
                  <a:tcPr marL="6421" marR="6421" marT="6421" marB="0" anchor="ctr"/>
                </a:tc>
                <a:tc>
                  <a:txBody>
                    <a:bodyPr/>
                    <a:lstStyle/>
                    <a:p>
                      <a:pPr algn="l" rtl="0" fontAlgn="ctr"/>
                      <a:r>
                        <a:rPr lang="en-US" sz="2400" u="none" strike="noStrike" dirty="0">
                          <a:effectLst/>
                          <a:latin typeface="+mn-lt"/>
                        </a:rPr>
                        <a:t>Luminary/Pharmacy Recruitments</a:t>
                      </a:r>
                      <a:endParaRPr lang="en-US" sz="2400" b="0" i="0" u="none" strike="noStrike" dirty="0">
                        <a:solidFill>
                          <a:srgbClr val="000000"/>
                        </a:solidFill>
                        <a:effectLst/>
                        <a:latin typeface="+mn-lt"/>
                      </a:endParaRPr>
                    </a:p>
                  </a:txBody>
                  <a:tcPr marL="6421" marR="6421" marT="6421" marB="0" anchor="ctr"/>
                </a:tc>
                <a:extLst>
                  <a:ext uri="{0D108BD9-81ED-4DB2-BD59-A6C34878D82A}">
                    <a16:rowId xmlns:a16="http://schemas.microsoft.com/office/drawing/2014/main" val="1450905047"/>
                  </a:ext>
                </a:extLst>
              </a:tr>
            </a:tbl>
          </a:graphicData>
        </a:graphic>
      </p:graphicFrame>
    </p:spTree>
    <p:extLst>
      <p:ext uri="{BB962C8B-B14F-4D97-AF65-F5344CB8AC3E}">
        <p14:creationId xmlns:p14="http://schemas.microsoft.com/office/powerpoint/2010/main" val="33397604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2D9E5C-A21F-7313-02D6-F86C82207A39}"/>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867058E5-21AE-E4EC-13DA-F36EB144D7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5FBF97B9-3150-101F-7549-6C88999E3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9A44EEC-E234-D108-8ECA-E7B90EFC7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17F716C6-5349-C0EF-870F-28603759563B}"/>
              </a:ext>
            </a:extLst>
          </p:cNvPr>
          <p:cNvSpPr txBox="1"/>
          <p:nvPr/>
        </p:nvSpPr>
        <p:spPr>
          <a:xfrm>
            <a:off x="0" y="2361905"/>
            <a:ext cx="7536180" cy="4496095"/>
          </a:xfrm>
          <a:prstGeom prst="rect">
            <a:avLst/>
          </a:prstGeom>
        </p:spPr>
        <p:txBody>
          <a:bodyPr vert="horz" lIns="91440" tIns="45720" rIns="91440" bIns="45720" rtlCol="0">
            <a:noAutofit/>
          </a:bodyPr>
          <a:lstStyle/>
          <a:p>
            <a:pPr marL="342900" marR="0" indent="-342900">
              <a:lnSpc>
                <a:spcPct val="150000"/>
              </a:lnSpc>
              <a:spcBef>
                <a:spcPts val="0"/>
              </a:spcBef>
              <a:spcAft>
                <a:spcPts val="600"/>
              </a:spcAft>
              <a:buAutoNum type="arabicPeriod"/>
            </a:pPr>
            <a:r>
              <a:rPr lang="en-US" sz="2400" spc="50" dirty="0"/>
              <a:t>Do you have other locations?</a:t>
            </a:r>
          </a:p>
          <a:p>
            <a:pPr marL="342900" marR="0" indent="-342900">
              <a:lnSpc>
                <a:spcPct val="150000"/>
              </a:lnSpc>
              <a:spcBef>
                <a:spcPts val="0"/>
              </a:spcBef>
              <a:spcAft>
                <a:spcPts val="600"/>
              </a:spcAft>
              <a:buAutoNum type="arabicPeriod"/>
            </a:pPr>
            <a:r>
              <a:rPr lang="en-US" sz="2400" spc="50" dirty="0"/>
              <a:t>Is your Retail and LTC NPI enrolled?</a:t>
            </a:r>
          </a:p>
          <a:p>
            <a:pPr marL="342900" marR="0" indent="-342900">
              <a:lnSpc>
                <a:spcPct val="150000"/>
              </a:lnSpc>
              <a:spcBef>
                <a:spcPts val="0"/>
              </a:spcBef>
              <a:spcAft>
                <a:spcPts val="600"/>
              </a:spcAft>
              <a:buAutoNum type="arabicPeriod"/>
            </a:pPr>
            <a:r>
              <a:rPr lang="en-US" sz="2400" spc="50" dirty="0"/>
              <a:t>Are all NPIs enrolled in at least one payer program?</a:t>
            </a:r>
          </a:p>
          <a:p>
            <a:pPr marL="342900" marR="0" indent="-342900">
              <a:lnSpc>
                <a:spcPct val="150000"/>
              </a:lnSpc>
              <a:spcBef>
                <a:spcPts val="0"/>
              </a:spcBef>
              <a:spcAft>
                <a:spcPts val="600"/>
              </a:spcAft>
              <a:buAutoNum type="arabicPeriod"/>
            </a:pPr>
            <a:r>
              <a:rPr lang="en-US" sz="2400" spc="50" dirty="0"/>
              <a:t>Who do you know? MD, DC, and DE</a:t>
            </a:r>
          </a:p>
        </p:txBody>
      </p:sp>
      <p:pic>
        <p:nvPicPr>
          <p:cNvPr id="5" name="Picture 4" descr="Desk with stethoscope and computer keyboard">
            <a:extLst>
              <a:ext uri="{FF2B5EF4-FFF2-40B4-BE49-F238E27FC236}">
                <a16:creationId xmlns:a16="http://schemas.microsoft.com/office/drawing/2014/main" id="{1395ED91-9C68-72C0-5067-C38BE27618A8}"/>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396099A6-C85E-546E-FA7E-0726910DE8D6}"/>
              </a:ext>
            </a:extLst>
          </p:cNvPr>
          <p:cNvSpPr txBox="1"/>
          <p:nvPr/>
        </p:nvSpPr>
        <p:spPr>
          <a:xfrm>
            <a:off x="158789" y="840106"/>
            <a:ext cx="9454768" cy="584775"/>
          </a:xfrm>
          <a:prstGeom prst="rect">
            <a:avLst/>
          </a:prstGeom>
          <a:noFill/>
        </p:spPr>
        <p:txBody>
          <a:bodyPr wrap="square" rtlCol="0">
            <a:spAutoFit/>
          </a:bodyPr>
          <a:lstStyle/>
          <a:p>
            <a:r>
              <a:rPr lang="en-US" sz="3200" spc="50" dirty="0">
                <a:solidFill>
                  <a:schemeClr val="bg1"/>
                </a:solidFill>
                <a:latin typeface="+mj-lt"/>
              </a:rPr>
              <a:t>NEED EVERYONES HELP – not just Board and Staff!</a:t>
            </a:r>
          </a:p>
        </p:txBody>
      </p:sp>
    </p:spTree>
    <p:extLst>
      <p:ext uri="{BB962C8B-B14F-4D97-AF65-F5344CB8AC3E}">
        <p14:creationId xmlns:p14="http://schemas.microsoft.com/office/powerpoint/2010/main" val="2298429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DCC60F-E95A-E58C-7282-6BE84BE27C98}"/>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B3B9D8E4-AEFC-0F7B-61E3-CAFE501D87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D07A52AB-A06B-2BE2-807D-0306C9F8F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96AD05-2922-A211-16E6-6B58D847FD11}"/>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32" name="Rectangle 31">
            <a:extLst>
              <a:ext uri="{FF2B5EF4-FFF2-40B4-BE49-F238E27FC236}">
                <a16:creationId xmlns:a16="http://schemas.microsoft.com/office/drawing/2014/main" id="{1ADA3F3A-E7DB-0EF5-C225-5B58716A15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8D2B17E-FB92-D39A-3C64-40426F96A001}"/>
              </a:ext>
            </a:extLst>
          </p:cNvPr>
          <p:cNvSpPr>
            <a:spLocks noGrp="1"/>
          </p:cNvSpPr>
          <p:nvPr>
            <p:ph type="title"/>
          </p:nvPr>
        </p:nvSpPr>
        <p:spPr>
          <a:xfrm>
            <a:off x="960438" y="1486894"/>
            <a:ext cx="10267950" cy="2684004"/>
          </a:xfrm>
        </p:spPr>
        <p:txBody>
          <a:bodyPr vert="horz" lIns="91440" tIns="45720" rIns="91440" bIns="45720" rtlCol="0" anchor="b">
            <a:normAutofit/>
          </a:bodyPr>
          <a:lstStyle/>
          <a:p>
            <a:pPr algn="ctr"/>
            <a:r>
              <a:rPr lang="en-US" sz="8800" dirty="0">
                <a:solidFill>
                  <a:srgbClr val="FFFFFF"/>
                </a:solidFill>
              </a:rPr>
              <a:t>RxE2</a:t>
            </a:r>
          </a:p>
        </p:txBody>
      </p:sp>
    </p:spTree>
    <p:extLst>
      <p:ext uri="{BB962C8B-B14F-4D97-AF65-F5344CB8AC3E}">
        <p14:creationId xmlns:p14="http://schemas.microsoft.com/office/powerpoint/2010/main" val="42494139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6E8BF1-78D0-D466-291E-192C403B3D27}"/>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3458AAF4-D211-C01B-3614-43E52EB68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A80684CB-D3BA-ABB6-8459-91A2E208F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8450FAC-6CC7-74E8-67BD-945184D3F6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244DCCA-F2C7-BF67-26F8-EF89DEFE647B}"/>
              </a:ext>
            </a:extLst>
          </p:cNvPr>
          <p:cNvSpPr txBox="1"/>
          <p:nvPr/>
        </p:nvSpPr>
        <p:spPr>
          <a:xfrm>
            <a:off x="0" y="2361905"/>
            <a:ext cx="7536180" cy="4496095"/>
          </a:xfrm>
          <a:prstGeom prst="rect">
            <a:avLst/>
          </a:prstGeom>
        </p:spPr>
        <p:txBody>
          <a:bodyPr vert="horz" lIns="91440" tIns="45720" rIns="91440" bIns="45720" rtlCol="0">
            <a:noAutofit/>
          </a:bodyPr>
          <a:lstStyle/>
          <a:p>
            <a:pPr marR="0">
              <a:lnSpc>
                <a:spcPct val="150000"/>
              </a:lnSpc>
            </a:pPr>
            <a:r>
              <a:rPr lang="en-US" sz="2400" spc="50" dirty="0"/>
              <a:t>14 Pharmacies Invited</a:t>
            </a:r>
          </a:p>
          <a:p>
            <a:pPr marR="0">
              <a:lnSpc>
                <a:spcPct val="150000"/>
              </a:lnSpc>
            </a:pPr>
            <a:r>
              <a:rPr lang="en-US" sz="2400" spc="50" dirty="0"/>
              <a:t>7 Pharmacies Enrolled</a:t>
            </a:r>
          </a:p>
          <a:p>
            <a:pPr marR="0">
              <a:lnSpc>
                <a:spcPct val="150000"/>
              </a:lnSpc>
            </a:pPr>
            <a:r>
              <a:rPr lang="en-US" sz="2400" spc="50" dirty="0"/>
              <a:t>3 Pharmacies – Not enough patients</a:t>
            </a:r>
          </a:p>
          <a:p>
            <a:pPr marR="0">
              <a:lnSpc>
                <a:spcPct val="150000"/>
              </a:lnSpc>
            </a:pPr>
            <a:r>
              <a:rPr lang="en-US" sz="2400" spc="50" dirty="0"/>
              <a:t>1 Pharmacy – Removed for stalled progress (informed)</a:t>
            </a:r>
          </a:p>
          <a:p>
            <a:pPr marR="0">
              <a:lnSpc>
                <a:spcPct val="150000"/>
              </a:lnSpc>
            </a:pPr>
            <a:r>
              <a:rPr lang="en-US" sz="2400" spc="50" dirty="0"/>
              <a:t>1 Pharmacy – Training still pending</a:t>
            </a:r>
          </a:p>
          <a:p>
            <a:pPr marR="0">
              <a:lnSpc>
                <a:spcPct val="150000"/>
              </a:lnSpc>
            </a:pPr>
            <a:r>
              <a:rPr lang="en-US" sz="2400" spc="50" dirty="0"/>
              <a:t>2 Pharmacies – Activities complete</a:t>
            </a:r>
          </a:p>
          <a:p>
            <a:pPr marR="0">
              <a:lnSpc>
                <a:spcPct val="150000"/>
              </a:lnSpc>
            </a:pPr>
            <a:r>
              <a:rPr lang="en-US" sz="2400" spc="50" dirty="0"/>
              <a:t>3/3 Referrals from 1 pharmacy and pts remaining</a:t>
            </a:r>
          </a:p>
          <a:p>
            <a:pPr marR="0">
              <a:lnSpc>
                <a:spcPct val="150000"/>
              </a:lnSpc>
            </a:pPr>
            <a:endParaRPr lang="en-US" sz="2400" spc="50" dirty="0"/>
          </a:p>
          <a:p>
            <a:pPr marR="0">
              <a:lnSpc>
                <a:spcPct val="150000"/>
              </a:lnSpc>
            </a:pPr>
            <a:endParaRPr lang="en-US" sz="2400" spc="50" dirty="0"/>
          </a:p>
          <a:p>
            <a:pPr marR="0">
              <a:lnSpc>
                <a:spcPct val="150000"/>
              </a:lnSpc>
            </a:pPr>
            <a:endParaRPr lang="en-US" sz="2000" spc="50" dirty="0"/>
          </a:p>
          <a:p>
            <a:pPr lvl="1">
              <a:lnSpc>
                <a:spcPct val="150000"/>
              </a:lnSpc>
              <a:spcAft>
                <a:spcPts val="600"/>
              </a:spcAft>
            </a:pPr>
            <a:endParaRPr lang="en-US" sz="2400" spc="50" dirty="0"/>
          </a:p>
        </p:txBody>
      </p:sp>
      <p:pic>
        <p:nvPicPr>
          <p:cNvPr id="5" name="Picture 4" descr="Desk with stethoscope and computer keyboard">
            <a:extLst>
              <a:ext uri="{FF2B5EF4-FFF2-40B4-BE49-F238E27FC236}">
                <a16:creationId xmlns:a16="http://schemas.microsoft.com/office/drawing/2014/main" id="{7F4BB1B3-D0E9-0C45-C644-C7D317016588}"/>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BD99CD5A-2BBF-D914-4906-F81304585AB6}"/>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COPD II 36P </a:t>
            </a:r>
          </a:p>
        </p:txBody>
      </p:sp>
    </p:spTree>
    <p:extLst>
      <p:ext uri="{BB962C8B-B14F-4D97-AF65-F5344CB8AC3E}">
        <p14:creationId xmlns:p14="http://schemas.microsoft.com/office/powerpoint/2010/main" val="31192580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73EFCD-4941-FDCA-69D3-B42736B3E308}"/>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84D280BC-0D47-D243-BBB7-938BC68638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56B16766-1F37-D8B3-43B0-63A23F964E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E46D008A-E860-84F1-8BF6-751411E25A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8041C16-E660-F3CB-3C83-27D01C7D7AD2}"/>
              </a:ext>
            </a:extLst>
          </p:cNvPr>
          <p:cNvSpPr txBox="1"/>
          <p:nvPr/>
        </p:nvSpPr>
        <p:spPr>
          <a:xfrm>
            <a:off x="0" y="2361905"/>
            <a:ext cx="7536180" cy="4496095"/>
          </a:xfrm>
          <a:prstGeom prst="rect">
            <a:avLst/>
          </a:prstGeom>
        </p:spPr>
        <p:txBody>
          <a:bodyPr vert="horz" lIns="91440" tIns="45720" rIns="91440" bIns="45720" rtlCol="0">
            <a:noAutofit/>
          </a:bodyPr>
          <a:lstStyle/>
          <a:p>
            <a:pPr marR="0">
              <a:lnSpc>
                <a:spcPct val="150000"/>
              </a:lnSpc>
            </a:pPr>
            <a:r>
              <a:rPr lang="en-US" sz="2400" spc="50" dirty="0"/>
              <a:t>20 Pharmacies eligible (35-mile radius) - MD</a:t>
            </a:r>
          </a:p>
          <a:p>
            <a:pPr marR="0">
              <a:lnSpc>
                <a:spcPct val="150000"/>
              </a:lnSpc>
            </a:pPr>
            <a:r>
              <a:rPr lang="en-US" sz="2400" spc="50" dirty="0"/>
              <a:t>1 Pharmacy LNF Past Due</a:t>
            </a:r>
          </a:p>
          <a:p>
            <a:pPr marR="0">
              <a:lnSpc>
                <a:spcPct val="150000"/>
              </a:lnSpc>
            </a:pPr>
            <a:r>
              <a:rPr lang="en-US" sz="2400" spc="50" dirty="0"/>
              <a:t>5 Pharmacies enrolled</a:t>
            </a:r>
          </a:p>
          <a:p>
            <a:pPr marR="0">
              <a:lnSpc>
                <a:spcPct val="150000"/>
              </a:lnSpc>
            </a:pPr>
            <a:r>
              <a:rPr lang="en-US" sz="2400" spc="50" dirty="0"/>
              <a:t>1 Pharmacy – removed due to delay in progress (not sure if they are aware)</a:t>
            </a:r>
          </a:p>
          <a:p>
            <a:pPr marR="0">
              <a:lnSpc>
                <a:spcPct val="150000"/>
              </a:lnSpc>
            </a:pPr>
            <a:r>
              <a:rPr lang="en-US" sz="2400" spc="50" dirty="0"/>
              <a:t>2 Referrals to Clinical Site so far</a:t>
            </a:r>
          </a:p>
          <a:p>
            <a:pPr marR="0">
              <a:lnSpc>
                <a:spcPct val="150000"/>
              </a:lnSpc>
            </a:pPr>
            <a:r>
              <a:rPr lang="en-US" sz="2400" spc="50" dirty="0"/>
              <a:t>Keep chart reviews and interviews going – stalled</a:t>
            </a:r>
          </a:p>
          <a:p>
            <a:pPr marR="0">
              <a:lnSpc>
                <a:spcPct val="150000"/>
              </a:lnSpc>
            </a:pPr>
            <a:r>
              <a:rPr lang="en-US" sz="2000" spc="50" dirty="0"/>
              <a:t>DC site – lost program champion</a:t>
            </a:r>
          </a:p>
          <a:p>
            <a:pPr lvl="1">
              <a:lnSpc>
                <a:spcPct val="150000"/>
              </a:lnSpc>
              <a:spcAft>
                <a:spcPts val="600"/>
              </a:spcAft>
            </a:pPr>
            <a:endParaRPr lang="en-US" sz="2400" spc="50" dirty="0"/>
          </a:p>
        </p:txBody>
      </p:sp>
      <p:pic>
        <p:nvPicPr>
          <p:cNvPr id="5" name="Picture 4" descr="Desk with stethoscope and computer keyboard">
            <a:extLst>
              <a:ext uri="{FF2B5EF4-FFF2-40B4-BE49-F238E27FC236}">
                <a16:creationId xmlns:a16="http://schemas.microsoft.com/office/drawing/2014/main" id="{EC7E0E03-9BEB-8FBE-0741-7308135C690B}"/>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BA5D8235-92C1-30E1-BF2B-1ECF4E6763B5}"/>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MDD GZMH</a:t>
            </a:r>
          </a:p>
        </p:txBody>
      </p:sp>
    </p:spTree>
    <p:extLst>
      <p:ext uri="{BB962C8B-B14F-4D97-AF65-F5344CB8AC3E}">
        <p14:creationId xmlns:p14="http://schemas.microsoft.com/office/powerpoint/2010/main" val="31927230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3E10636-8A01-CBE2-41C3-716222E6C412}"/>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3D4F5E56-81C3-A025-862B-2BAD555C1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FADB03F8-CB35-74F1-72E1-C48A5C077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5802989-555C-BA18-BFF0-DA8A250978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AACCA281-5917-9740-0EFC-5CCDE4CC2489}"/>
              </a:ext>
            </a:extLst>
          </p:cNvPr>
          <p:cNvSpPr txBox="1"/>
          <p:nvPr/>
        </p:nvSpPr>
        <p:spPr>
          <a:xfrm>
            <a:off x="0" y="2361905"/>
            <a:ext cx="7536180" cy="4496095"/>
          </a:xfrm>
          <a:prstGeom prst="rect">
            <a:avLst/>
          </a:prstGeom>
        </p:spPr>
        <p:txBody>
          <a:bodyPr vert="horz" lIns="91440" tIns="45720" rIns="91440" bIns="45720" rtlCol="0">
            <a:noAutofit/>
          </a:bodyPr>
          <a:lstStyle/>
          <a:p>
            <a:pPr marR="0">
              <a:lnSpc>
                <a:spcPct val="150000"/>
              </a:lnSpc>
            </a:pPr>
            <a:r>
              <a:rPr lang="en-US" sz="2400" spc="50" dirty="0"/>
              <a:t>22 Pharmacies Invited</a:t>
            </a:r>
          </a:p>
          <a:p>
            <a:pPr marR="0">
              <a:lnSpc>
                <a:spcPct val="150000"/>
              </a:lnSpc>
            </a:pPr>
            <a:r>
              <a:rPr lang="en-US" sz="2400" spc="50" dirty="0"/>
              <a:t>2 Pharmacies LNF Past Due</a:t>
            </a:r>
          </a:p>
          <a:p>
            <a:pPr marR="0">
              <a:lnSpc>
                <a:spcPct val="150000"/>
              </a:lnSpc>
            </a:pPr>
            <a:r>
              <a:rPr lang="en-US" sz="2400" spc="50" dirty="0"/>
              <a:t>2 Pharmacies Enrolled – 1 pending feasibility study</a:t>
            </a:r>
          </a:p>
          <a:p>
            <a:pPr marR="0">
              <a:lnSpc>
                <a:spcPct val="150000"/>
              </a:lnSpc>
            </a:pPr>
            <a:endParaRPr lang="en-US" sz="2400" spc="50" dirty="0"/>
          </a:p>
          <a:p>
            <a:pPr marR="0">
              <a:lnSpc>
                <a:spcPct val="150000"/>
              </a:lnSpc>
            </a:pPr>
            <a:r>
              <a:rPr lang="en-US" sz="2400" spc="50" dirty="0"/>
              <a:t>What is going on??</a:t>
            </a:r>
          </a:p>
          <a:p>
            <a:pPr marR="0">
              <a:lnSpc>
                <a:spcPct val="150000"/>
              </a:lnSpc>
            </a:pPr>
            <a:endParaRPr lang="en-US" sz="2000" spc="50" dirty="0"/>
          </a:p>
          <a:p>
            <a:pPr lvl="1">
              <a:lnSpc>
                <a:spcPct val="150000"/>
              </a:lnSpc>
              <a:spcAft>
                <a:spcPts val="600"/>
              </a:spcAft>
            </a:pPr>
            <a:endParaRPr lang="en-US" sz="2400" spc="50" dirty="0"/>
          </a:p>
        </p:txBody>
      </p:sp>
      <p:pic>
        <p:nvPicPr>
          <p:cNvPr id="5" name="Picture 4" descr="Desk with stethoscope and computer keyboard">
            <a:extLst>
              <a:ext uri="{FF2B5EF4-FFF2-40B4-BE49-F238E27FC236}">
                <a16:creationId xmlns:a16="http://schemas.microsoft.com/office/drawing/2014/main" id="{D05234AC-8349-2449-474F-5535FEAC95C9}"/>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11EC4FA1-6AEE-1CE4-7C20-CA4311527041}"/>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CAD 38P</a:t>
            </a:r>
          </a:p>
        </p:txBody>
      </p:sp>
    </p:spTree>
    <p:extLst>
      <p:ext uri="{BB962C8B-B14F-4D97-AF65-F5344CB8AC3E}">
        <p14:creationId xmlns:p14="http://schemas.microsoft.com/office/powerpoint/2010/main" val="42433897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DBED62A-C6B5-F4AB-5931-A0C44D345801}"/>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11613404-0543-B924-F9D6-81D515A67B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C01118DB-1806-9AD0-BDCE-E215D6A44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DBF8D1A5-A7AF-43ED-EF5E-815659083A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AD7FB19-F000-E64E-C672-F56E418F60EA}"/>
              </a:ext>
            </a:extLst>
          </p:cNvPr>
          <p:cNvSpPr txBox="1"/>
          <p:nvPr/>
        </p:nvSpPr>
        <p:spPr>
          <a:xfrm>
            <a:off x="0" y="2361905"/>
            <a:ext cx="7536180" cy="4496095"/>
          </a:xfrm>
          <a:prstGeom prst="rect">
            <a:avLst/>
          </a:prstGeom>
        </p:spPr>
        <p:txBody>
          <a:bodyPr vert="horz" lIns="91440" tIns="45720" rIns="91440" bIns="45720" rtlCol="0">
            <a:noAutofit/>
          </a:bodyPr>
          <a:lstStyle/>
          <a:p>
            <a:pPr marL="342900" marR="0" indent="-342900">
              <a:lnSpc>
                <a:spcPct val="150000"/>
              </a:lnSpc>
              <a:buAutoNum type="arabicPeriod"/>
            </a:pPr>
            <a:r>
              <a:rPr lang="en-US" sz="2400" spc="50" dirty="0"/>
              <a:t>Issues</a:t>
            </a:r>
          </a:p>
          <a:p>
            <a:pPr marL="342900" marR="0" indent="-342900">
              <a:lnSpc>
                <a:spcPct val="150000"/>
              </a:lnSpc>
              <a:buAutoNum type="arabicPeriod"/>
            </a:pPr>
            <a:r>
              <a:rPr lang="en-US" sz="2400" spc="50" dirty="0"/>
              <a:t>The better the pharmacies do – the more money they make and the more the network benefits!</a:t>
            </a:r>
          </a:p>
          <a:p>
            <a:pPr marL="342900" marR="0" indent="-342900">
              <a:lnSpc>
                <a:spcPct val="150000"/>
              </a:lnSpc>
              <a:buAutoNum type="arabicPeriod"/>
            </a:pPr>
            <a:r>
              <a:rPr lang="en-US" sz="2400" spc="50" dirty="0"/>
              <a:t>Best Practices – </a:t>
            </a:r>
          </a:p>
          <a:p>
            <a:pPr marL="800100" lvl="1" indent="-342900">
              <a:lnSpc>
                <a:spcPct val="150000"/>
              </a:lnSpc>
              <a:buAutoNum type="arabicPeriod"/>
            </a:pPr>
            <a:r>
              <a:rPr lang="en-US" sz="2400" spc="50" dirty="0"/>
              <a:t>Digital Outreach – frequency of texts; total #</a:t>
            </a:r>
          </a:p>
          <a:p>
            <a:pPr marL="800100" lvl="1" indent="-342900">
              <a:lnSpc>
                <a:spcPct val="150000"/>
              </a:lnSpc>
              <a:buAutoNum type="arabicPeriod"/>
            </a:pPr>
            <a:r>
              <a:rPr lang="en-US" sz="2400" spc="50" dirty="0"/>
              <a:t>Phone Outreach – “</a:t>
            </a:r>
          </a:p>
          <a:p>
            <a:pPr marL="342900" marR="0" indent="-342900">
              <a:lnSpc>
                <a:spcPct val="150000"/>
              </a:lnSpc>
              <a:buAutoNum type="arabicPeriod"/>
            </a:pPr>
            <a:r>
              <a:rPr lang="en-US" sz="2400" spc="50" dirty="0"/>
              <a:t>Weekly Office Hours every Wednesday at Noon ET</a:t>
            </a:r>
          </a:p>
          <a:p>
            <a:pPr lvl="1"/>
            <a:r>
              <a:rPr lang="en-US" sz="2000" spc="50" dirty="0">
                <a:hlinkClick r:id="rId2"/>
              </a:rPr>
              <a:t>TEAMS LINK</a:t>
            </a:r>
            <a:endParaRPr lang="en-US" sz="2000" spc="50" dirty="0"/>
          </a:p>
          <a:p>
            <a:pPr lvl="1">
              <a:lnSpc>
                <a:spcPct val="150000"/>
              </a:lnSpc>
              <a:spcAft>
                <a:spcPts val="600"/>
              </a:spcAft>
            </a:pPr>
            <a:endParaRPr lang="en-US" sz="2400" spc="50" dirty="0"/>
          </a:p>
        </p:txBody>
      </p:sp>
      <p:pic>
        <p:nvPicPr>
          <p:cNvPr id="5" name="Picture 4" descr="Desk with stethoscope and computer keyboard">
            <a:extLst>
              <a:ext uri="{FF2B5EF4-FFF2-40B4-BE49-F238E27FC236}">
                <a16:creationId xmlns:a16="http://schemas.microsoft.com/office/drawing/2014/main" id="{A80665EA-5E61-A840-C24D-8D470D0F43C8}"/>
              </a:ext>
            </a:extLst>
          </p:cNvPr>
          <p:cNvPicPr>
            <a:picLocks noChangeAspect="1"/>
          </p:cNvPicPr>
          <p:nvPr/>
        </p:nvPicPr>
        <p:blipFill rotWithShape="1">
          <a:blip r:embed="rId3"/>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78D7BDC0-A1FE-BA8F-9DB8-92ECF7B0A596}"/>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COPD II 36P, MDD GZMH, CAD 38P</a:t>
            </a:r>
          </a:p>
        </p:txBody>
      </p:sp>
    </p:spTree>
    <p:extLst>
      <p:ext uri="{BB962C8B-B14F-4D97-AF65-F5344CB8AC3E}">
        <p14:creationId xmlns:p14="http://schemas.microsoft.com/office/powerpoint/2010/main" val="40974660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1CB2915-9CCB-886C-2A29-E83E3FE293FB}"/>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1BB7F7E8-88FD-1D61-7E9C-97A55A939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566AAB09-BC46-2203-95E2-B493BC22AA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F8FB0CD-6D92-B36C-E1AE-C2FEEFE30232}"/>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32" name="Rectangle 31">
            <a:extLst>
              <a:ext uri="{FF2B5EF4-FFF2-40B4-BE49-F238E27FC236}">
                <a16:creationId xmlns:a16="http://schemas.microsoft.com/office/drawing/2014/main" id="{BF761BDF-5B4E-6841-0A80-5D9AF44D65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E6B103-3E71-EF54-CAAA-AF2F07A4D276}"/>
              </a:ext>
            </a:extLst>
          </p:cNvPr>
          <p:cNvSpPr>
            <a:spLocks noGrp="1"/>
          </p:cNvSpPr>
          <p:nvPr>
            <p:ph type="title"/>
          </p:nvPr>
        </p:nvSpPr>
        <p:spPr>
          <a:xfrm>
            <a:off x="960438" y="1486894"/>
            <a:ext cx="10267950" cy="2684004"/>
          </a:xfrm>
        </p:spPr>
        <p:txBody>
          <a:bodyPr vert="horz" lIns="91440" tIns="45720" rIns="91440" bIns="45720" rtlCol="0" anchor="b">
            <a:normAutofit/>
          </a:bodyPr>
          <a:lstStyle/>
          <a:p>
            <a:pPr algn="ctr"/>
            <a:r>
              <a:rPr lang="en-US" sz="8800" dirty="0">
                <a:solidFill>
                  <a:srgbClr val="FFFFFF"/>
                </a:solidFill>
              </a:rPr>
              <a:t>FtP</a:t>
            </a:r>
          </a:p>
        </p:txBody>
      </p:sp>
    </p:spTree>
    <p:extLst>
      <p:ext uri="{BB962C8B-B14F-4D97-AF65-F5344CB8AC3E}">
        <p14:creationId xmlns:p14="http://schemas.microsoft.com/office/powerpoint/2010/main" val="35573389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66D079-4458-AEFC-5186-88FBB74A8E5E}"/>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CAA40914-45DE-7756-FDD0-678C00F94C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BD5008DC-8811-F4E3-5C44-9A4898DAA0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F9AE0E-37DC-D36F-C744-632554F487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D84E4658-4C25-26A2-1500-248D7DE0821F}"/>
              </a:ext>
            </a:extLst>
          </p:cNvPr>
          <p:cNvSpPr txBox="1"/>
          <p:nvPr/>
        </p:nvSpPr>
        <p:spPr>
          <a:xfrm>
            <a:off x="0" y="2361905"/>
            <a:ext cx="7536180" cy="4496095"/>
          </a:xfrm>
          <a:prstGeom prst="rect">
            <a:avLst/>
          </a:prstGeom>
        </p:spPr>
        <p:txBody>
          <a:bodyPr vert="horz" lIns="91440" tIns="45720" rIns="91440" bIns="45720" rtlCol="0">
            <a:noAutofit/>
          </a:bodyPr>
          <a:lstStyle/>
          <a:p>
            <a:pPr marR="0">
              <a:lnSpc>
                <a:spcPct val="150000"/>
              </a:lnSpc>
            </a:pPr>
            <a:r>
              <a:rPr lang="en-US" sz="2400" spc="50" dirty="0"/>
              <a:t>Follow-Up Deliverables</a:t>
            </a:r>
          </a:p>
          <a:p>
            <a:pPr marR="0">
              <a:lnSpc>
                <a:spcPct val="150000"/>
              </a:lnSpc>
            </a:pPr>
            <a:endParaRPr lang="en-US" sz="2400" spc="50" dirty="0"/>
          </a:p>
          <a:p>
            <a:pPr marR="0">
              <a:lnSpc>
                <a:spcPct val="150000"/>
              </a:lnSpc>
            </a:pPr>
            <a:r>
              <a:rPr lang="en-US" sz="2400" spc="50" dirty="0"/>
              <a:t>1) MD, DC, DE Medical Billing Guide (share with state pharmacy associations): nitty-gritty, step-by-step, with screenshots when possible. HELP!</a:t>
            </a:r>
          </a:p>
          <a:p>
            <a:pPr marR="0">
              <a:lnSpc>
                <a:spcPct val="150000"/>
              </a:lnSpc>
            </a:pPr>
            <a:r>
              <a:rPr lang="en-US" sz="2000" spc="50" dirty="0"/>
              <a:t>2) Posters/CE abstract submissions/Articles – collaborate with Dixie</a:t>
            </a:r>
          </a:p>
          <a:p>
            <a:pPr marR="0">
              <a:lnSpc>
                <a:spcPct val="150000"/>
              </a:lnSpc>
            </a:pPr>
            <a:r>
              <a:rPr lang="en-US" sz="2000" spc="50" dirty="0"/>
              <a:t>3) Student project? Let Dixie know</a:t>
            </a:r>
          </a:p>
          <a:p>
            <a:pPr lvl="1">
              <a:lnSpc>
                <a:spcPct val="150000"/>
              </a:lnSpc>
              <a:spcAft>
                <a:spcPts val="600"/>
              </a:spcAft>
            </a:pPr>
            <a:endParaRPr lang="en-US" sz="2400" spc="50" dirty="0"/>
          </a:p>
        </p:txBody>
      </p:sp>
      <p:pic>
        <p:nvPicPr>
          <p:cNvPr id="5" name="Picture 4" descr="Desk with stethoscope and computer keyboard">
            <a:extLst>
              <a:ext uri="{FF2B5EF4-FFF2-40B4-BE49-F238E27FC236}">
                <a16:creationId xmlns:a16="http://schemas.microsoft.com/office/drawing/2014/main" id="{F2266C1A-4F0B-7395-6323-F71C2BD62D03}"/>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BCC9D977-26CB-5219-CD36-09EC4C506227}"/>
              </a:ext>
            </a:extLst>
          </p:cNvPr>
          <p:cNvSpPr txBox="1"/>
          <p:nvPr/>
        </p:nvSpPr>
        <p:spPr>
          <a:xfrm>
            <a:off x="158789" y="864820"/>
            <a:ext cx="6838835" cy="584775"/>
          </a:xfrm>
          <a:prstGeom prst="rect">
            <a:avLst/>
          </a:prstGeom>
          <a:noFill/>
        </p:spPr>
        <p:txBody>
          <a:bodyPr wrap="square" rtlCol="0">
            <a:spAutoFit/>
          </a:bodyPr>
          <a:lstStyle/>
          <a:p>
            <a:r>
              <a:rPr lang="en-US" sz="3200" spc="50" dirty="0">
                <a:solidFill>
                  <a:schemeClr val="bg1"/>
                </a:solidFill>
                <a:latin typeface="+mj-lt"/>
              </a:rPr>
              <a:t>FtP Grant</a:t>
            </a:r>
          </a:p>
        </p:txBody>
      </p:sp>
    </p:spTree>
    <p:extLst>
      <p:ext uri="{BB962C8B-B14F-4D97-AF65-F5344CB8AC3E}">
        <p14:creationId xmlns:p14="http://schemas.microsoft.com/office/powerpoint/2010/main" val="34720000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C9EC76-C456-9CE8-8D67-A5310104C660}"/>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D9CD4CDE-01E0-3FEB-3393-4CBBE1D01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B7320F34-B83D-AF3B-84A2-318B4424B8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463B147-612A-E703-05C6-CDB098261D1C}"/>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32" name="Rectangle 31">
            <a:extLst>
              <a:ext uri="{FF2B5EF4-FFF2-40B4-BE49-F238E27FC236}">
                <a16:creationId xmlns:a16="http://schemas.microsoft.com/office/drawing/2014/main" id="{A4B50B23-BE13-3AAA-F106-FA122907F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AA5845-514D-7D31-EAD0-BC4E5B1B5AAE}"/>
              </a:ext>
            </a:extLst>
          </p:cNvPr>
          <p:cNvSpPr>
            <a:spLocks noGrp="1"/>
          </p:cNvSpPr>
          <p:nvPr>
            <p:ph type="title"/>
          </p:nvPr>
        </p:nvSpPr>
        <p:spPr>
          <a:xfrm>
            <a:off x="960438" y="1486894"/>
            <a:ext cx="10267950" cy="2684004"/>
          </a:xfrm>
        </p:spPr>
        <p:txBody>
          <a:bodyPr vert="horz" lIns="91440" tIns="45720" rIns="91440" bIns="45720" rtlCol="0" anchor="b">
            <a:normAutofit/>
          </a:bodyPr>
          <a:lstStyle/>
          <a:p>
            <a:pPr algn="ctr"/>
            <a:r>
              <a:rPr lang="en-US" sz="8800" dirty="0">
                <a:solidFill>
                  <a:srgbClr val="FFFFFF"/>
                </a:solidFill>
              </a:rPr>
              <a:t>DPP – Umbrella hub</a:t>
            </a:r>
          </a:p>
        </p:txBody>
      </p:sp>
    </p:spTree>
    <p:extLst>
      <p:ext uri="{BB962C8B-B14F-4D97-AF65-F5344CB8AC3E}">
        <p14:creationId xmlns:p14="http://schemas.microsoft.com/office/powerpoint/2010/main" val="21115398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1D153959-30FA-4987-A094-7243641F4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F58FB36D-73B3-45EF-8CD4-221CCC8BE0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4D7835D7-DF12-420F-843A-1C5083D2B3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ACC94C0-0E3A-B135-343A-6F3ABB2D9789}"/>
              </a:ext>
            </a:extLst>
          </p:cNvPr>
          <p:cNvSpPr txBox="1"/>
          <p:nvPr/>
        </p:nvSpPr>
        <p:spPr>
          <a:xfrm>
            <a:off x="960120" y="317814"/>
            <a:ext cx="10268712" cy="170078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600" kern="1200" cap="all" spc="120" baseline="0">
                <a:solidFill>
                  <a:schemeClr val="bg1"/>
                </a:solidFill>
                <a:latin typeface="+mj-lt"/>
                <a:ea typeface="+mj-ea"/>
                <a:cs typeface="+mj-cs"/>
              </a:rPr>
              <a:t>DPP with PGCDOH</a:t>
            </a:r>
          </a:p>
          <a:p>
            <a:pPr>
              <a:lnSpc>
                <a:spcPct val="90000"/>
              </a:lnSpc>
              <a:spcBef>
                <a:spcPct val="0"/>
              </a:spcBef>
              <a:spcAft>
                <a:spcPts val="600"/>
              </a:spcAft>
            </a:pPr>
            <a:endParaRPr lang="en-US" sz="6600" kern="1200" cap="all" spc="120" baseline="0">
              <a:solidFill>
                <a:schemeClr val="bg1"/>
              </a:solidFill>
              <a:latin typeface="+mj-lt"/>
              <a:ea typeface="+mj-ea"/>
              <a:cs typeface="+mj-cs"/>
            </a:endParaRPr>
          </a:p>
        </p:txBody>
      </p:sp>
      <p:sp>
        <p:nvSpPr>
          <p:cNvPr id="6" name="TextBox 5">
            <a:extLst>
              <a:ext uri="{FF2B5EF4-FFF2-40B4-BE49-F238E27FC236}">
                <a16:creationId xmlns:a16="http://schemas.microsoft.com/office/drawing/2014/main" id="{1EAC7031-43B7-ED8E-C998-0A1A396FFE52}"/>
              </a:ext>
            </a:extLst>
          </p:cNvPr>
          <p:cNvSpPr txBox="1"/>
          <p:nvPr/>
        </p:nvSpPr>
        <p:spPr>
          <a:xfrm>
            <a:off x="960120" y="2784143"/>
            <a:ext cx="5782586" cy="3433031"/>
          </a:xfrm>
          <a:prstGeom prst="rect">
            <a:avLst/>
          </a:prstGeom>
        </p:spPr>
        <p:txBody>
          <a:bodyPr vert="horz" lIns="91440" tIns="45720" rIns="91440" bIns="45720" rtlCol="0" anchor="t">
            <a:normAutofit/>
          </a:bodyPr>
          <a:lstStyle/>
          <a:p>
            <a:pPr>
              <a:lnSpc>
                <a:spcPct val="101000"/>
              </a:lnSpc>
              <a:spcAft>
                <a:spcPts val="600"/>
              </a:spcAft>
            </a:pPr>
            <a:r>
              <a:rPr lang="en-US" spc="50" dirty="0"/>
              <a:t>2 Ways to Participate</a:t>
            </a:r>
          </a:p>
          <a:p>
            <a:pPr>
              <a:lnSpc>
                <a:spcPct val="101000"/>
              </a:lnSpc>
              <a:spcAft>
                <a:spcPts val="600"/>
              </a:spcAft>
            </a:pPr>
            <a:endParaRPr lang="en-US" spc="50" dirty="0"/>
          </a:p>
          <a:p>
            <a:pPr marL="342900" indent="-342900">
              <a:lnSpc>
                <a:spcPct val="101000"/>
              </a:lnSpc>
              <a:spcAft>
                <a:spcPts val="600"/>
              </a:spcAft>
              <a:buAutoNum type="arabicParenR"/>
            </a:pPr>
            <a:r>
              <a:rPr lang="en-US" spc="50" dirty="0"/>
              <a:t>Qualify patients within pharmacy and submit eCare plan</a:t>
            </a:r>
          </a:p>
          <a:p>
            <a:pPr marL="342900" indent="-342900">
              <a:lnSpc>
                <a:spcPct val="101000"/>
              </a:lnSpc>
              <a:spcAft>
                <a:spcPts val="600"/>
              </a:spcAft>
              <a:buAutoNum type="arabicParenR"/>
            </a:pPr>
            <a:r>
              <a:rPr lang="en-US" spc="50" dirty="0"/>
              <a:t>Have a pharmacy staff member train as a lifestyle coach</a:t>
            </a:r>
          </a:p>
          <a:p>
            <a:pPr marL="342900" indent="-342900">
              <a:lnSpc>
                <a:spcPct val="101000"/>
              </a:lnSpc>
              <a:spcAft>
                <a:spcPts val="600"/>
              </a:spcAft>
              <a:buAutoNum type="arabicParenR"/>
            </a:pPr>
            <a:endParaRPr lang="en-US" spc="50" dirty="0"/>
          </a:p>
          <a:p>
            <a:pPr>
              <a:lnSpc>
                <a:spcPct val="101000"/>
              </a:lnSpc>
              <a:spcAft>
                <a:spcPts val="600"/>
              </a:spcAft>
            </a:pPr>
            <a:r>
              <a:rPr lang="en-US" spc="50" dirty="0"/>
              <a:t>**Pharmacies participating in ACCESS Program with </a:t>
            </a:r>
            <a:r>
              <a:rPr lang="en-US" spc="50" dirty="0" err="1"/>
              <a:t>eCKM</a:t>
            </a:r>
            <a:r>
              <a:rPr lang="en-US" spc="50" dirty="0"/>
              <a:t> could refer patient to our DPP Program to help get patient to goal!**</a:t>
            </a:r>
          </a:p>
          <a:p>
            <a:pPr>
              <a:lnSpc>
                <a:spcPct val="101000"/>
              </a:lnSpc>
              <a:spcAft>
                <a:spcPts val="600"/>
              </a:spcAft>
            </a:pPr>
            <a:endParaRPr lang="en-US" spc="50" dirty="0"/>
          </a:p>
        </p:txBody>
      </p:sp>
      <p:pic>
        <p:nvPicPr>
          <p:cNvPr id="5" name="Picture 4">
            <a:extLst>
              <a:ext uri="{FF2B5EF4-FFF2-40B4-BE49-F238E27FC236}">
                <a16:creationId xmlns:a16="http://schemas.microsoft.com/office/drawing/2014/main" id="{F914EF45-2277-090F-46D2-92DB8A16BB85}"/>
              </a:ext>
            </a:extLst>
          </p:cNvPr>
          <p:cNvPicPr>
            <a:picLocks noChangeAspect="1"/>
          </p:cNvPicPr>
          <p:nvPr/>
        </p:nvPicPr>
        <p:blipFill>
          <a:blip r:embed="rId2">
            <a:extLst>
              <a:ext uri="{28A0092B-C50C-407E-A947-70E740481C1C}">
                <a14:useLocalDpi xmlns:a14="http://schemas.microsoft.com/office/drawing/2010/main" val="0"/>
              </a:ext>
            </a:extLst>
          </a:blip>
          <a:srcRect l="17550" r="21070" b="-1"/>
          <a:stretch>
            <a:fillRect/>
          </a:stretch>
        </p:blipFill>
        <p:spPr>
          <a:xfrm>
            <a:off x="7533136" y="2852382"/>
            <a:ext cx="4012870" cy="3364792"/>
          </a:xfrm>
          <a:prstGeom prst="rect">
            <a:avLst/>
          </a:prstGeom>
        </p:spPr>
      </p:pic>
      <p:sp>
        <p:nvSpPr>
          <p:cNvPr id="3" name="TextBox 2">
            <a:extLst>
              <a:ext uri="{FF2B5EF4-FFF2-40B4-BE49-F238E27FC236}">
                <a16:creationId xmlns:a16="http://schemas.microsoft.com/office/drawing/2014/main" id="{6C079F92-8746-2AE2-BF9A-7FC1FD9863C8}"/>
              </a:ext>
            </a:extLst>
          </p:cNvPr>
          <p:cNvSpPr txBox="1"/>
          <p:nvPr/>
        </p:nvSpPr>
        <p:spPr>
          <a:xfrm>
            <a:off x="5300810" y="2587625"/>
            <a:ext cx="5927577" cy="3594100"/>
          </a:xfrm>
          <a:prstGeom prst="rect">
            <a:avLst/>
          </a:prstGeom>
        </p:spPr>
        <p:txBody>
          <a:bodyPr vert="horz" lIns="91440" tIns="45720" rIns="91440" bIns="45720" rtlCol="0" anchor="t">
            <a:normAutofit/>
          </a:bodyPr>
          <a:lstStyle/>
          <a:p>
            <a:pPr marL="0" marR="0">
              <a:lnSpc>
                <a:spcPct val="91000"/>
              </a:lnSpc>
              <a:spcBef>
                <a:spcPts val="0"/>
              </a:spcBef>
              <a:spcAft>
                <a:spcPts val="600"/>
              </a:spcAft>
            </a:pPr>
            <a:r>
              <a:rPr lang="en-US" sz="1700" b="1" u="sng" spc="50" dirty="0">
                <a:effectLst/>
              </a:rPr>
              <a:t> </a:t>
            </a:r>
            <a:endParaRPr lang="en-US" sz="1700" spc="50" dirty="0"/>
          </a:p>
          <a:p>
            <a:pPr marL="0" marR="0">
              <a:lnSpc>
                <a:spcPct val="91000"/>
              </a:lnSpc>
              <a:spcBef>
                <a:spcPts val="0"/>
              </a:spcBef>
              <a:spcAft>
                <a:spcPts val="600"/>
              </a:spcAft>
            </a:pPr>
            <a:endParaRPr lang="en-US" sz="1700" spc="50" dirty="0">
              <a:effectLst/>
            </a:endParaRPr>
          </a:p>
        </p:txBody>
      </p:sp>
    </p:spTree>
    <p:extLst>
      <p:ext uri="{BB962C8B-B14F-4D97-AF65-F5344CB8AC3E}">
        <p14:creationId xmlns:p14="http://schemas.microsoft.com/office/powerpoint/2010/main" val="25602956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17BAEC-5537-02A1-9EEF-05DF78423F52}"/>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384A2805-01FD-B6C3-BBB5-56C5DCC539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96BE7A3F-557E-CED6-D595-099BE91C06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0DE695E-687F-8286-B04D-964C3870F9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6C7ECC3A-2422-1EBB-9B17-E56D2284B9CF}"/>
              </a:ext>
            </a:extLst>
          </p:cNvPr>
          <p:cNvSpPr txBox="1"/>
          <p:nvPr/>
        </p:nvSpPr>
        <p:spPr>
          <a:xfrm>
            <a:off x="960120" y="317814"/>
            <a:ext cx="10268712" cy="170078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6600" kern="1200" cap="all" spc="120" baseline="0">
                <a:solidFill>
                  <a:schemeClr val="bg1"/>
                </a:solidFill>
                <a:latin typeface="+mj-lt"/>
                <a:ea typeface="+mj-ea"/>
                <a:cs typeface="+mj-cs"/>
              </a:rPr>
              <a:t>DPP with PGCDOH</a:t>
            </a:r>
          </a:p>
          <a:p>
            <a:pPr>
              <a:lnSpc>
                <a:spcPct val="90000"/>
              </a:lnSpc>
              <a:spcBef>
                <a:spcPct val="0"/>
              </a:spcBef>
              <a:spcAft>
                <a:spcPts val="600"/>
              </a:spcAft>
            </a:pPr>
            <a:endParaRPr lang="en-US" sz="6600" kern="1200" cap="all" spc="120" baseline="0">
              <a:solidFill>
                <a:schemeClr val="bg1"/>
              </a:solidFill>
              <a:latin typeface="+mj-lt"/>
              <a:ea typeface="+mj-ea"/>
              <a:cs typeface="+mj-cs"/>
            </a:endParaRPr>
          </a:p>
        </p:txBody>
      </p:sp>
      <p:sp>
        <p:nvSpPr>
          <p:cNvPr id="6" name="TextBox 5">
            <a:extLst>
              <a:ext uri="{FF2B5EF4-FFF2-40B4-BE49-F238E27FC236}">
                <a16:creationId xmlns:a16="http://schemas.microsoft.com/office/drawing/2014/main" id="{14DB8A93-11DA-B79C-C997-8FB22558A547}"/>
              </a:ext>
            </a:extLst>
          </p:cNvPr>
          <p:cNvSpPr txBox="1"/>
          <p:nvPr/>
        </p:nvSpPr>
        <p:spPr>
          <a:xfrm>
            <a:off x="960120" y="2784143"/>
            <a:ext cx="5782586" cy="3433031"/>
          </a:xfrm>
          <a:prstGeom prst="rect">
            <a:avLst/>
          </a:prstGeom>
        </p:spPr>
        <p:txBody>
          <a:bodyPr vert="horz" lIns="91440" tIns="45720" rIns="91440" bIns="45720" rtlCol="0" anchor="t">
            <a:normAutofit/>
          </a:bodyPr>
          <a:lstStyle/>
          <a:p>
            <a:pPr>
              <a:lnSpc>
                <a:spcPct val="101000"/>
              </a:lnSpc>
              <a:spcAft>
                <a:spcPts val="600"/>
              </a:spcAft>
            </a:pPr>
            <a:r>
              <a:rPr lang="en-US" spc="50" dirty="0"/>
              <a:t>Interested?</a:t>
            </a:r>
            <a:br>
              <a:rPr lang="en-US" spc="50" dirty="0"/>
            </a:br>
            <a:br>
              <a:rPr lang="en-US" spc="50" dirty="0"/>
            </a:br>
            <a:r>
              <a:rPr lang="en-US" spc="50" dirty="0"/>
              <a:t>Contact Dixie!!</a:t>
            </a:r>
          </a:p>
          <a:p>
            <a:pPr>
              <a:lnSpc>
                <a:spcPct val="101000"/>
              </a:lnSpc>
              <a:spcAft>
                <a:spcPts val="600"/>
              </a:spcAft>
            </a:pPr>
            <a:r>
              <a:rPr lang="en-US" spc="50" dirty="0"/>
              <a:t>DLeikach@cpesn.com</a:t>
            </a:r>
          </a:p>
          <a:p>
            <a:pPr>
              <a:lnSpc>
                <a:spcPct val="101000"/>
              </a:lnSpc>
              <a:spcAft>
                <a:spcPts val="600"/>
              </a:spcAft>
            </a:pPr>
            <a:endParaRPr lang="en-US" spc="50" dirty="0"/>
          </a:p>
        </p:txBody>
      </p:sp>
      <p:pic>
        <p:nvPicPr>
          <p:cNvPr id="5" name="Picture 4">
            <a:extLst>
              <a:ext uri="{FF2B5EF4-FFF2-40B4-BE49-F238E27FC236}">
                <a16:creationId xmlns:a16="http://schemas.microsoft.com/office/drawing/2014/main" id="{F5B03DEE-0137-7B06-D8DE-D42D4FE70EA7}"/>
              </a:ext>
            </a:extLst>
          </p:cNvPr>
          <p:cNvPicPr>
            <a:picLocks noChangeAspect="1"/>
          </p:cNvPicPr>
          <p:nvPr/>
        </p:nvPicPr>
        <p:blipFill>
          <a:blip r:embed="rId2">
            <a:extLst>
              <a:ext uri="{28A0092B-C50C-407E-A947-70E740481C1C}">
                <a14:useLocalDpi xmlns:a14="http://schemas.microsoft.com/office/drawing/2010/main" val="0"/>
              </a:ext>
            </a:extLst>
          </a:blip>
          <a:srcRect l="17550" r="21070" b="-1"/>
          <a:stretch>
            <a:fillRect/>
          </a:stretch>
        </p:blipFill>
        <p:spPr>
          <a:xfrm>
            <a:off x="7533136" y="2852382"/>
            <a:ext cx="4012870" cy="3364792"/>
          </a:xfrm>
          <a:prstGeom prst="rect">
            <a:avLst/>
          </a:prstGeom>
        </p:spPr>
      </p:pic>
      <p:sp>
        <p:nvSpPr>
          <p:cNvPr id="3" name="TextBox 2">
            <a:extLst>
              <a:ext uri="{FF2B5EF4-FFF2-40B4-BE49-F238E27FC236}">
                <a16:creationId xmlns:a16="http://schemas.microsoft.com/office/drawing/2014/main" id="{7C628639-CD4D-D166-C818-BFB95233626F}"/>
              </a:ext>
            </a:extLst>
          </p:cNvPr>
          <p:cNvSpPr txBox="1"/>
          <p:nvPr/>
        </p:nvSpPr>
        <p:spPr>
          <a:xfrm>
            <a:off x="5300810" y="2587625"/>
            <a:ext cx="5927577" cy="3594100"/>
          </a:xfrm>
          <a:prstGeom prst="rect">
            <a:avLst/>
          </a:prstGeom>
        </p:spPr>
        <p:txBody>
          <a:bodyPr vert="horz" lIns="91440" tIns="45720" rIns="91440" bIns="45720" rtlCol="0" anchor="t">
            <a:normAutofit/>
          </a:bodyPr>
          <a:lstStyle/>
          <a:p>
            <a:pPr marL="0" marR="0">
              <a:lnSpc>
                <a:spcPct val="91000"/>
              </a:lnSpc>
              <a:spcBef>
                <a:spcPts val="0"/>
              </a:spcBef>
              <a:spcAft>
                <a:spcPts val="600"/>
              </a:spcAft>
            </a:pPr>
            <a:r>
              <a:rPr lang="en-US" sz="1700" b="1" u="sng" spc="50" dirty="0">
                <a:effectLst/>
              </a:rPr>
              <a:t> </a:t>
            </a:r>
            <a:endParaRPr lang="en-US" sz="1700" spc="50" dirty="0"/>
          </a:p>
          <a:p>
            <a:pPr marL="0" marR="0">
              <a:lnSpc>
                <a:spcPct val="91000"/>
              </a:lnSpc>
              <a:spcBef>
                <a:spcPts val="0"/>
              </a:spcBef>
              <a:spcAft>
                <a:spcPts val="600"/>
              </a:spcAft>
            </a:pPr>
            <a:endParaRPr lang="en-US" sz="1700" spc="50" dirty="0">
              <a:effectLst/>
            </a:endParaRPr>
          </a:p>
        </p:txBody>
      </p:sp>
    </p:spTree>
    <p:extLst>
      <p:ext uri="{BB962C8B-B14F-4D97-AF65-F5344CB8AC3E}">
        <p14:creationId xmlns:p14="http://schemas.microsoft.com/office/powerpoint/2010/main" val="28344331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oster of diabetes awareness  Description automatically generated with medium confidence">
            <a:extLst>
              <a:ext uri="{FF2B5EF4-FFF2-40B4-BE49-F238E27FC236}">
                <a16:creationId xmlns:a16="http://schemas.microsoft.com/office/drawing/2014/main" id="{99DADFD6-260F-EFFA-5990-DE15FAF7C5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65727" y="626725"/>
            <a:ext cx="7460243" cy="5575929"/>
          </a:xfrm>
          <a:prstGeom prst="rect">
            <a:avLst/>
          </a:prstGeom>
        </p:spPr>
      </p:pic>
    </p:spTree>
    <p:extLst>
      <p:ext uri="{BB962C8B-B14F-4D97-AF65-F5344CB8AC3E}">
        <p14:creationId xmlns:p14="http://schemas.microsoft.com/office/powerpoint/2010/main" val="22537549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health risk test">
            <a:extLst>
              <a:ext uri="{FF2B5EF4-FFF2-40B4-BE49-F238E27FC236}">
                <a16:creationId xmlns:a16="http://schemas.microsoft.com/office/drawing/2014/main" id="{66926572-7B6D-67E2-3B1E-012EB000AF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86455" y="0"/>
            <a:ext cx="8034108" cy="6858000"/>
          </a:xfrm>
          <a:prstGeom prst="rect">
            <a:avLst/>
          </a:prstGeom>
        </p:spPr>
      </p:pic>
    </p:spTree>
    <p:extLst>
      <p:ext uri="{BB962C8B-B14F-4D97-AF65-F5344CB8AC3E}">
        <p14:creationId xmlns:p14="http://schemas.microsoft.com/office/powerpoint/2010/main" val="32313754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A9ADB5-E8B0-9494-7CBC-57A43EA0C891}"/>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9847B1A4-3A6D-23D7-FBC0-10E27EA50F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CBBA3DB5-3B8B-F21A-0C63-0D569752B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54879835-6523-4C88-74A2-B9EBFEDFFA51}"/>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32" name="Rectangle 31">
            <a:extLst>
              <a:ext uri="{FF2B5EF4-FFF2-40B4-BE49-F238E27FC236}">
                <a16:creationId xmlns:a16="http://schemas.microsoft.com/office/drawing/2014/main" id="{86D6AED6-50CB-6998-6DBA-5DBF19D4D5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F268D2-5351-06F4-6D6E-5A41E157B9BE}"/>
              </a:ext>
            </a:extLst>
          </p:cNvPr>
          <p:cNvSpPr>
            <a:spLocks noGrp="1"/>
          </p:cNvSpPr>
          <p:nvPr>
            <p:ph type="title"/>
          </p:nvPr>
        </p:nvSpPr>
        <p:spPr>
          <a:xfrm>
            <a:off x="960438" y="1486894"/>
            <a:ext cx="10267950" cy="2684004"/>
          </a:xfrm>
        </p:spPr>
        <p:txBody>
          <a:bodyPr vert="horz" lIns="91440" tIns="45720" rIns="91440" bIns="45720" rtlCol="0" anchor="b">
            <a:normAutofit/>
          </a:bodyPr>
          <a:lstStyle/>
          <a:p>
            <a:pPr algn="ctr"/>
            <a:r>
              <a:rPr lang="en-US" sz="8800" dirty="0">
                <a:solidFill>
                  <a:srgbClr val="FFFFFF"/>
                </a:solidFill>
              </a:rPr>
              <a:t>my.cpesn.com</a:t>
            </a:r>
          </a:p>
        </p:txBody>
      </p:sp>
    </p:spTree>
    <p:extLst>
      <p:ext uri="{BB962C8B-B14F-4D97-AF65-F5344CB8AC3E}">
        <p14:creationId xmlns:p14="http://schemas.microsoft.com/office/powerpoint/2010/main" val="40206656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81B77CD-6B89-A74A-B125-731ABFFA4337}"/>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F229DA7B-F9D7-8EC2-9C69-AFB8E0420D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103091DA-63CD-A23F-99AD-05896D2C7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27D3C9F-B8B6-5A19-998C-D5F2493203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42E7E096-E753-4D76-8E85-9E33578135BF}"/>
              </a:ext>
            </a:extLst>
          </p:cNvPr>
          <p:cNvSpPr txBox="1"/>
          <p:nvPr/>
        </p:nvSpPr>
        <p:spPr>
          <a:xfrm>
            <a:off x="0" y="2361905"/>
            <a:ext cx="7536180" cy="4496095"/>
          </a:xfrm>
          <a:prstGeom prst="rect">
            <a:avLst/>
          </a:prstGeom>
        </p:spPr>
        <p:txBody>
          <a:bodyPr vert="horz" lIns="91440" tIns="45720" rIns="91440" bIns="45720" rtlCol="0">
            <a:noAutofit/>
          </a:bodyPr>
          <a:lstStyle/>
          <a:p>
            <a:pPr marL="342900" marR="0" indent="-342900">
              <a:lnSpc>
                <a:spcPct val="150000"/>
              </a:lnSpc>
              <a:spcBef>
                <a:spcPts val="0"/>
              </a:spcBef>
              <a:spcAft>
                <a:spcPts val="600"/>
              </a:spcAft>
              <a:buAutoNum type="arabicPeriod"/>
            </a:pPr>
            <a:r>
              <a:rPr lang="en-US" sz="2400" spc="50" dirty="0"/>
              <a:t>Available at no additional charge</a:t>
            </a:r>
          </a:p>
          <a:p>
            <a:pPr marL="342900" marR="0" indent="-342900">
              <a:lnSpc>
                <a:spcPct val="150000"/>
              </a:lnSpc>
              <a:spcBef>
                <a:spcPts val="0"/>
              </a:spcBef>
              <a:spcAft>
                <a:spcPts val="600"/>
              </a:spcAft>
              <a:buAutoNum type="arabicPeriod"/>
            </a:pPr>
            <a:r>
              <a:rPr lang="en-US" sz="2400" spc="50" dirty="0"/>
              <a:t>Must subscribe</a:t>
            </a:r>
          </a:p>
          <a:p>
            <a:pPr marL="342900" marR="0" indent="-342900">
              <a:lnSpc>
                <a:spcPct val="150000"/>
              </a:lnSpc>
              <a:spcBef>
                <a:spcPts val="0"/>
              </a:spcBef>
              <a:spcAft>
                <a:spcPts val="600"/>
              </a:spcAft>
              <a:buAutoNum type="arabicPeriod"/>
            </a:pPr>
            <a:endParaRPr lang="en-US" sz="2400" spc="50" dirty="0"/>
          </a:p>
        </p:txBody>
      </p:sp>
      <p:pic>
        <p:nvPicPr>
          <p:cNvPr id="5" name="Picture 4" descr="Desk with stethoscope and computer keyboard">
            <a:extLst>
              <a:ext uri="{FF2B5EF4-FFF2-40B4-BE49-F238E27FC236}">
                <a16:creationId xmlns:a16="http://schemas.microsoft.com/office/drawing/2014/main" id="{4C06D5D7-1BB4-62B1-CE54-280ED7300000}"/>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887CD349-E9EE-ABC6-88F1-729DE919B43A}"/>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Business Intelligence</a:t>
            </a:r>
          </a:p>
        </p:txBody>
      </p:sp>
    </p:spTree>
    <p:extLst>
      <p:ext uri="{BB962C8B-B14F-4D97-AF65-F5344CB8AC3E}">
        <p14:creationId xmlns:p14="http://schemas.microsoft.com/office/powerpoint/2010/main" val="26057603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226113E-0CC9-A27C-1F52-424ADACABCB5}"/>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84B82B9C-03B5-5F94-0E15-F0C4C04DB1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DBEA96CC-CCD5-7993-81E3-A15B960F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27B5577C-337F-F755-8C5F-A701D2AE8F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C11E4075-3904-CC63-E9E5-B8FB3288B61C}"/>
              </a:ext>
            </a:extLst>
          </p:cNvPr>
          <p:cNvSpPr txBox="1"/>
          <p:nvPr/>
        </p:nvSpPr>
        <p:spPr>
          <a:xfrm>
            <a:off x="158788" y="2361905"/>
            <a:ext cx="11728411" cy="4496095"/>
          </a:xfrm>
          <a:prstGeom prst="rect">
            <a:avLst/>
          </a:prstGeom>
        </p:spPr>
        <p:txBody>
          <a:bodyPr vert="horz" lIns="91440" tIns="45720" rIns="91440" bIns="45720" rtlCol="0">
            <a:noAutofit/>
          </a:bodyPr>
          <a:lstStyle/>
          <a:p>
            <a:pPr marL="342900" marR="0" indent="-342900">
              <a:lnSpc>
                <a:spcPct val="150000"/>
              </a:lnSpc>
              <a:spcBef>
                <a:spcPts val="0"/>
              </a:spcBef>
              <a:spcAft>
                <a:spcPts val="600"/>
              </a:spcAft>
              <a:buAutoNum type="arabicPeriod"/>
            </a:pPr>
            <a:r>
              <a:rPr lang="en-US" sz="2400" spc="50" dirty="0"/>
              <a:t>Must have your mobile number in the system</a:t>
            </a:r>
          </a:p>
          <a:p>
            <a:pPr marL="342900" marR="0" indent="-342900">
              <a:lnSpc>
                <a:spcPct val="150000"/>
              </a:lnSpc>
              <a:spcBef>
                <a:spcPts val="0"/>
              </a:spcBef>
              <a:spcAft>
                <a:spcPts val="600"/>
              </a:spcAft>
              <a:buAutoNum type="arabicPeriod"/>
            </a:pPr>
            <a:r>
              <a:rPr lang="en-US" sz="2400" spc="50" dirty="0"/>
              <a:t>Select ONE business lead for all NPIs</a:t>
            </a:r>
          </a:p>
          <a:p>
            <a:pPr marL="342900" marR="0" indent="-342900">
              <a:lnSpc>
                <a:spcPct val="150000"/>
              </a:lnSpc>
              <a:spcBef>
                <a:spcPts val="0"/>
              </a:spcBef>
              <a:spcAft>
                <a:spcPts val="600"/>
              </a:spcAft>
              <a:buAutoNum type="arabicPeriod"/>
            </a:pPr>
            <a:r>
              <a:rPr lang="en-US" sz="2400" spc="50" dirty="0"/>
              <a:t>Clinical Lead can be different for each NPI</a:t>
            </a:r>
          </a:p>
          <a:p>
            <a:pPr marL="342900" marR="0" indent="-342900">
              <a:lnSpc>
                <a:spcPct val="150000"/>
              </a:lnSpc>
              <a:spcBef>
                <a:spcPts val="0"/>
              </a:spcBef>
              <a:spcAft>
                <a:spcPts val="600"/>
              </a:spcAft>
              <a:buAutoNum type="arabicPeriod"/>
            </a:pPr>
            <a:r>
              <a:rPr lang="en-US" sz="2400" spc="50" dirty="0"/>
              <a:t>Clinical Lead will receive an active MoveIt account</a:t>
            </a:r>
          </a:p>
          <a:p>
            <a:pPr marL="342900" marR="0" indent="-342900">
              <a:lnSpc>
                <a:spcPct val="150000"/>
              </a:lnSpc>
              <a:spcBef>
                <a:spcPts val="0"/>
              </a:spcBef>
              <a:spcAft>
                <a:spcPts val="600"/>
              </a:spcAft>
              <a:buAutoNum type="arabicPeriod"/>
            </a:pPr>
            <a:r>
              <a:rPr lang="en-US" sz="2400" spc="50" dirty="0"/>
              <a:t>Manage all NPIs with one mobile number</a:t>
            </a:r>
          </a:p>
          <a:p>
            <a:pPr marL="342900" marR="0" indent="-342900">
              <a:lnSpc>
                <a:spcPct val="150000"/>
              </a:lnSpc>
              <a:spcBef>
                <a:spcPts val="0"/>
              </a:spcBef>
              <a:spcAft>
                <a:spcPts val="600"/>
              </a:spcAft>
              <a:buAutoNum type="arabicPeriod"/>
            </a:pPr>
            <a:r>
              <a:rPr lang="en-US" sz="2400" spc="50" dirty="0"/>
              <a:t>Make changes directly in the portal</a:t>
            </a:r>
          </a:p>
          <a:p>
            <a:pPr marL="342900" marR="0" indent="-342900">
              <a:lnSpc>
                <a:spcPct val="150000"/>
              </a:lnSpc>
              <a:spcBef>
                <a:spcPts val="0"/>
              </a:spcBef>
              <a:spcAft>
                <a:spcPts val="600"/>
              </a:spcAft>
              <a:buAutoNum type="arabicPeriod"/>
            </a:pPr>
            <a:r>
              <a:rPr lang="en-US" sz="2400" spc="50" dirty="0"/>
              <a:t>Toolshed available!</a:t>
            </a:r>
          </a:p>
          <a:p>
            <a:pPr marL="342900" marR="0" indent="-342900">
              <a:lnSpc>
                <a:spcPct val="150000"/>
              </a:lnSpc>
              <a:spcBef>
                <a:spcPts val="0"/>
              </a:spcBef>
              <a:spcAft>
                <a:spcPts val="600"/>
              </a:spcAft>
              <a:buAutoNum type="arabicPeriod"/>
            </a:pPr>
            <a:endParaRPr lang="en-US" sz="2400" spc="50" dirty="0"/>
          </a:p>
        </p:txBody>
      </p:sp>
      <p:pic>
        <p:nvPicPr>
          <p:cNvPr id="5" name="Picture 4" descr="Desk with stethoscope and computer keyboard">
            <a:extLst>
              <a:ext uri="{FF2B5EF4-FFF2-40B4-BE49-F238E27FC236}">
                <a16:creationId xmlns:a16="http://schemas.microsoft.com/office/drawing/2014/main" id="{6BD6F528-49A2-C6B9-298C-21A7D39B4142}"/>
              </a:ext>
            </a:extLst>
          </p:cNvPr>
          <p:cNvPicPr>
            <a:picLocks noChangeAspect="1"/>
          </p:cNvPicPr>
          <p:nvPr/>
        </p:nvPicPr>
        <p:blipFill rotWithShape="1">
          <a:blip r:embed="rId2"/>
          <a:srcRect l="32360" r="-2" b="-2"/>
          <a:stretch/>
        </p:blipFill>
        <p:spPr>
          <a:xfrm>
            <a:off x="9896788" y="-31516"/>
            <a:ext cx="2295211" cy="2264989"/>
          </a:xfrm>
          <a:prstGeom prst="rect">
            <a:avLst/>
          </a:prstGeom>
        </p:spPr>
      </p:pic>
      <p:sp>
        <p:nvSpPr>
          <p:cNvPr id="2" name="TextBox 1">
            <a:extLst>
              <a:ext uri="{FF2B5EF4-FFF2-40B4-BE49-F238E27FC236}">
                <a16:creationId xmlns:a16="http://schemas.microsoft.com/office/drawing/2014/main" id="{B43C45D2-48D8-DBA2-5763-FE3B1F8BC33D}"/>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my.CPESN.com</a:t>
            </a:r>
          </a:p>
        </p:txBody>
      </p:sp>
    </p:spTree>
    <p:extLst>
      <p:ext uri="{BB962C8B-B14F-4D97-AF65-F5344CB8AC3E}">
        <p14:creationId xmlns:p14="http://schemas.microsoft.com/office/powerpoint/2010/main" val="9418184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14371DD-F523-13DD-F217-DA1B68B1681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3219608"/>
            <a:ext cx="12192000" cy="2878751"/>
          </a:xfrm>
          <a:prstGeom prst="rect">
            <a:avLst/>
          </a:prstGeom>
        </p:spPr>
      </p:pic>
      <p:sp>
        <p:nvSpPr>
          <p:cNvPr id="4" name="TextBox 3">
            <a:extLst>
              <a:ext uri="{FF2B5EF4-FFF2-40B4-BE49-F238E27FC236}">
                <a16:creationId xmlns:a16="http://schemas.microsoft.com/office/drawing/2014/main" id="{FE978978-8F46-26E9-1471-1C59138D419F}"/>
              </a:ext>
            </a:extLst>
          </p:cNvPr>
          <p:cNvSpPr txBox="1"/>
          <p:nvPr/>
        </p:nvSpPr>
        <p:spPr>
          <a:xfrm>
            <a:off x="336795" y="100526"/>
            <a:ext cx="6037880" cy="2308324"/>
          </a:xfrm>
          <a:prstGeom prst="rect">
            <a:avLst/>
          </a:prstGeom>
          <a:noFill/>
        </p:spPr>
        <p:txBody>
          <a:bodyPr wrap="square" rtlCol="0">
            <a:spAutoFit/>
          </a:bodyPr>
          <a:lstStyle/>
          <a:p>
            <a:r>
              <a:rPr lang="en-US" dirty="0"/>
              <a:t>my.cpesn.com</a:t>
            </a:r>
          </a:p>
          <a:p>
            <a:r>
              <a:rPr lang="en-US" dirty="0"/>
              <a:t>Enter your mobile and receive the code</a:t>
            </a:r>
          </a:p>
          <a:p>
            <a:r>
              <a:rPr lang="en-US" dirty="0"/>
              <a:t>Main screen – all NPIs</a:t>
            </a:r>
          </a:p>
          <a:p>
            <a:endParaRPr lang="en-US" dirty="0"/>
          </a:p>
          <a:p>
            <a:r>
              <a:rPr lang="en-US" dirty="0"/>
              <a:t>Click Networks to change or add a network</a:t>
            </a:r>
          </a:p>
          <a:p>
            <a:r>
              <a:rPr lang="en-US" dirty="0"/>
              <a:t>Click Programs to see what you are subscribed to</a:t>
            </a:r>
          </a:p>
          <a:p>
            <a:r>
              <a:rPr lang="en-US" dirty="0"/>
              <a:t>Click CPESN BI for that information</a:t>
            </a:r>
          </a:p>
          <a:p>
            <a:r>
              <a:rPr lang="en-US" dirty="0"/>
              <a:t>Click Toolshed for that information</a:t>
            </a:r>
          </a:p>
        </p:txBody>
      </p:sp>
    </p:spTree>
    <p:extLst>
      <p:ext uri="{BB962C8B-B14F-4D97-AF65-F5344CB8AC3E}">
        <p14:creationId xmlns:p14="http://schemas.microsoft.com/office/powerpoint/2010/main" val="318695203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E446A-9D87-C87E-D285-D0EECB69EFD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78649CB-B28E-587D-7168-02A30B86FDE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31361" y="2186443"/>
            <a:ext cx="9729278" cy="4011764"/>
          </a:xfrm>
          <a:prstGeom prst="rect">
            <a:avLst/>
          </a:prstGeom>
        </p:spPr>
      </p:pic>
      <p:sp>
        <p:nvSpPr>
          <p:cNvPr id="4" name="TextBox 3">
            <a:extLst>
              <a:ext uri="{FF2B5EF4-FFF2-40B4-BE49-F238E27FC236}">
                <a16:creationId xmlns:a16="http://schemas.microsoft.com/office/drawing/2014/main" id="{4244AA60-15CC-7D0C-B474-0B9E403BFCB1}"/>
              </a:ext>
            </a:extLst>
          </p:cNvPr>
          <p:cNvSpPr txBox="1"/>
          <p:nvPr/>
        </p:nvSpPr>
        <p:spPr>
          <a:xfrm>
            <a:off x="349857" y="270344"/>
            <a:ext cx="5542060" cy="1200329"/>
          </a:xfrm>
          <a:prstGeom prst="rect">
            <a:avLst/>
          </a:prstGeom>
          <a:noFill/>
        </p:spPr>
        <p:txBody>
          <a:bodyPr wrap="square" rtlCol="0">
            <a:spAutoFit/>
          </a:bodyPr>
          <a:lstStyle/>
          <a:p>
            <a:r>
              <a:rPr lang="en-US" dirty="0"/>
              <a:t>my.cpesn.com</a:t>
            </a:r>
          </a:p>
          <a:p>
            <a:r>
              <a:rPr lang="en-US" dirty="0"/>
              <a:t>Special Purpose Programs</a:t>
            </a:r>
          </a:p>
          <a:p>
            <a:r>
              <a:rPr lang="en-US" dirty="0"/>
              <a:t> </a:t>
            </a:r>
          </a:p>
          <a:p>
            <a:r>
              <a:rPr lang="en-US" dirty="0"/>
              <a:t>Click, and then it will turn green and say “Subscribed.”</a:t>
            </a:r>
          </a:p>
        </p:txBody>
      </p:sp>
    </p:spTree>
    <p:extLst>
      <p:ext uri="{BB962C8B-B14F-4D97-AF65-F5344CB8AC3E}">
        <p14:creationId xmlns:p14="http://schemas.microsoft.com/office/powerpoint/2010/main" val="59898103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525A80-6C03-104B-6F0A-45920863BD8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FC73005-ADFF-F9AE-F662-18568242A68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264961" y="1027912"/>
            <a:ext cx="9677818" cy="5139558"/>
          </a:xfrm>
          <a:prstGeom prst="rect">
            <a:avLst/>
          </a:prstGeom>
        </p:spPr>
      </p:pic>
      <p:sp>
        <p:nvSpPr>
          <p:cNvPr id="4" name="TextBox 3">
            <a:extLst>
              <a:ext uri="{FF2B5EF4-FFF2-40B4-BE49-F238E27FC236}">
                <a16:creationId xmlns:a16="http://schemas.microsoft.com/office/drawing/2014/main" id="{7DBC0FA3-62FE-F40C-C26B-8EB46198EF47}"/>
              </a:ext>
            </a:extLst>
          </p:cNvPr>
          <p:cNvSpPr txBox="1"/>
          <p:nvPr/>
        </p:nvSpPr>
        <p:spPr>
          <a:xfrm>
            <a:off x="349857" y="270344"/>
            <a:ext cx="5542060" cy="369332"/>
          </a:xfrm>
          <a:prstGeom prst="rect">
            <a:avLst/>
          </a:prstGeom>
          <a:noFill/>
        </p:spPr>
        <p:txBody>
          <a:bodyPr wrap="square" rtlCol="0">
            <a:spAutoFit/>
          </a:bodyPr>
          <a:lstStyle/>
          <a:p>
            <a:r>
              <a:rPr lang="en-US" dirty="0"/>
              <a:t>TOOLSHED</a:t>
            </a:r>
          </a:p>
        </p:txBody>
      </p:sp>
    </p:spTree>
    <p:extLst>
      <p:ext uri="{BB962C8B-B14F-4D97-AF65-F5344CB8AC3E}">
        <p14:creationId xmlns:p14="http://schemas.microsoft.com/office/powerpoint/2010/main" val="32866552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F5B4B8-5846-F555-4893-59C0A361B2CE}"/>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02A15AF3-AB97-AEB4-D73B-28D704AAA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B382EB42-6A52-9DB7-3679-BD674C0D1C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4C659B7-AD1A-510E-1573-3B97F156A26D}"/>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32" name="Rectangle 31">
            <a:extLst>
              <a:ext uri="{FF2B5EF4-FFF2-40B4-BE49-F238E27FC236}">
                <a16:creationId xmlns:a16="http://schemas.microsoft.com/office/drawing/2014/main" id="{74B7B68B-6DAA-279C-CA66-193B46BB0F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4103A8-F3C2-6059-086D-43FC996CE0C8}"/>
              </a:ext>
            </a:extLst>
          </p:cNvPr>
          <p:cNvSpPr>
            <a:spLocks noGrp="1"/>
          </p:cNvSpPr>
          <p:nvPr>
            <p:ph type="title"/>
          </p:nvPr>
        </p:nvSpPr>
        <p:spPr>
          <a:xfrm>
            <a:off x="962024" y="2598364"/>
            <a:ext cx="10267950" cy="1902802"/>
          </a:xfrm>
        </p:spPr>
        <p:txBody>
          <a:bodyPr vert="horz" lIns="91440" tIns="45720" rIns="91440" bIns="45720" rtlCol="0" anchor="b">
            <a:normAutofit/>
          </a:bodyPr>
          <a:lstStyle/>
          <a:p>
            <a:pPr algn="ctr"/>
            <a:r>
              <a:rPr lang="en-US" sz="8800" dirty="0">
                <a:solidFill>
                  <a:srgbClr val="FFFFFF"/>
                </a:solidFill>
              </a:rPr>
              <a:t>GUEST - MATTERS</a:t>
            </a:r>
          </a:p>
        </p:txBody>
      </p:sp>
    </p:spTree>
    <p:extLst>
      <p:ext uri="{BB962C8B-B14F-4D97-AF65-F5344CB8AC3E}">
        <p14:creationId xmlns:p14="http://schemas.microsoft.com/office/powerpoint/2010/main" val="6754186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58DCB8A-6241-091A-A7EC-2F14C3DF31CE}"/>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1B02BC2A-4220-B9E5-A949-9DC479F652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8DDF05E7-BDAB-396D-7DB3-E15A47CA5B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F7E134D-466B-68C5-EA30-93B418A7EC8F}"/>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32" name="Rectangle 31">
            <a:extLst>
              <a:ext uri="{FF2B5EF4-FFF2-40B4-BE49-F238E27FC236}">
                <a16:creationId xmlns:a16="http://schemas.microsoft.com/office/drawing/2014/main" id="{EEA495BD-BA63-51D4-0D49-3DF1EE9FA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79DF8A0-B20C-8AAE-ED97-E679485FB89A}"/>
              </a:ext>
            </a:extLst>
          </p:cNvPr>
          <p:cNvSpPr>
            <a:spLocks noGrp="1"/>
          </p:cNvSpPr>
          <p:nvPr>
            <p:ph type="title"/>
          </p:nvPr>
        </p:nvSpPr>
        <p:spPr>
          <a:xfrm>
            <a:off x="962024" y="2598364"/>
            <a:ext cx="10267950" cy="1902802"/>
          </a:xfrm>
        </p:spPr>
        <p:txBody>
          <a:bodyPr vert="horz" lIns="91440" tIns="45720" rIns="91440" bIns="45720" rtlCol="0" anchor="b">
            <a:normAutofit/>
          </a:bodyPr>
          <a:lstStyle/>
          <a:p>
            <a:pPr algn="ctr"/>
            <a:r>
              <a:rPr lang="en-US" sz="8800" dirty="0">
                <a:solidFill>
                  <a:srgbClr val="FFFFFF"/>
                </a:solidFill>
              </a:rPr>
              <a:t>FUTURE MEETINGS</a:t>
            </a:r>
          </a:p>
        </p:txBody>
      </p:sp>
    </p:spTree>
    <p:extLst>
      <p:ext uri="{BB962C8B-B14F-4D97-AF65-F5344CB8AC3E}">
        <p14:creationId xmlns:p14="http://schemas.microsoft.com/office/powerpoint/2010/main" val="754820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C28425A-454C-EB3A-2955-112351FBB447}"/>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7105C5C5-4F05-9EDC-8D4C-DED62CB09F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4878112E-4490-5FBE-7AEC-9ECACC9250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51660C4-B3BD-5681-08F8-E63C37DA43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9DFFAC97-FB1D-1BC9-6316-94E4B6400147}"/>
              </a:ext>
            </a:extLst>
          </p:cNvPr>
          <p:cNvSpPr txBox="1"/>
          <p:nvPr/>
        </p:nvSpPr>
        <p:spPr>
          <a:xfrm>
            <a:off x="158788" y="2361905"/>
            <a:ext cx="11728411" cy="4496095"/>
          </a:xfrm>
          <a:prstGeom prst="rect">
            <a:avLst/>
          </a:prstGeom>
        </p:spPr>
        <p:txBody>
          <a:bodyPr vert="horz" lIns="91440" tIns="45720" rIns="91440" bIns="45720" rtlCol="0">
            <a:noAutofit/>
          </a:bodyPr>
          <a:lstStyle/>
          <a:p>
            <a:pPr marL="342900" marR="0" indent="-342900">
              <a:lnSpc>
                <a:spcPct val="150000"/>
              </a:lnSpc>
              <a:spcBef>
                <a:spcPts val="0"/>
              </a:spcBef>
              <a:spcAft>
                <a:spcPts val="600"/>
              </a:spcAft>
              <a:buAutoNum type="arabicPeriod"/>
            </a:pPr>
            <a:r>
              <a:rPr lang="en-US" sz="2400" spc="50" dirty="0"/>
              <a:t>Fall Pfizer program?</a:t>
            </a:r>
          </a:p>
          <a:p>
            <a:pPr marL="342900" marR="0" indent="-342900">
              <a:lnSpc>
                <a:spcPct val="150000"/>
              </a:lnSpc>
              <a:spcBef>
                <a:spcPts val="0"/>
              </a:spcBef>
              <a:spcAft>
                <a:spcPts val="600"/>
              </a:spcAft>
              <a:buAutoNum type="arabicPeriod"/>
            </a:pPr>
            <a:r>
              <a:rPr lang="en-US" sz="2400" spc="50" dirty="0"/>
              <a:t>August Clinical Program Meeting – Wed, 8/26 8 am EDT</a:t>
            </a:r>
          </a:p>
          <a:p>
            <a:pPr marL="342900" marR="0" indent="-342900">
              <a:lnSpc>
                <a:spcPct val="150000"/>
              </a:lnSpc>
              <a:spcBef>
                <a:spcPts val="0"/>
              </a:spcBef>
              <a:spcAft>
                <a:spcPts val="600"/>
              </a:spcAft>
              <a:buAutoNum type="arabicPeriod"/>
            </a:pPr>
            <a:r>
              <a:rPr lang="en-US" sz="2400" spc="50" dirty="0"/>
              <a:t>September Clinical Program Meeting – Wed, 9/23 8 am EDT</a:t>
            </a:r>
          </a:p>
          <a:p>
            <a:pPr marL="342900" marR="0" indent="-342900">
              <a:lnSpc>
                <a:spcPct val="150000"/>
              </a:lnSpc>
              <a:spcBef>
                <a:spcPts val="0"/>
              </a:spcBef>
              <a:spcAft>
                <a:spcPts val="600"/>
              </a:spcAft>
              <a:buAutoNum type="arabicPeriod"/>
            </a:pPr>
            <a:r>
              <a:rPr lang="en-US" sz="2400" spc="50" dirty="0"/>
              <a:t>October All-Member Meeting – NEED TO MOVE TO Wed, </a:t>
            </a:r>
            <a:r>
              <a:rPr lang="en-US" sz="2400" u="sng" spc="50" dirty="0"/>
              <a:t>November</a:t>
            </a:r>
            <a:r>
              <a:rPr lang="en-US" sz="2400" spc="50" dirty="0"/>
              <a:t> 4</a:t>
            </a:r>
            <a:r>
              <a:rPr lang="en-US" sz="2400" spc="50" baseline="30000" dirty="0"/>
              <a:t>th</a:t>
            </a:r>
            <a:r>
              <a:rPr lang="en-US" sz="2400" spc="50" dirty="0"/>
              <a:t> at 8 am EDT</a:t>
            </a:r>
          </a:p>
          <a:p>
            <a:pPr marL="342900" marR="0" indent="-342900">
              <a:lnSpc>
                <a:spcPct val="150000"/>
              </a:lnSpc>
              <a:spcBef>
                <a:spcPts val="0"/>
              </a:spcBef>
              <a:spcAft>
                <a:spcPts val="600"/>
              </a:spcAft>
              <a:buAutoNum type="arabicPeriod"/>
            </a:pPr>
            <a:r>
              <a:rPr lang="en-US" sz="2400" spc="50" dirty="0"/>
              <a:t>SAVE THE DATE – Tentative Annual Meeting and Clinical Education Day Sunday, April 4</a:t>
            </a:r>
            <a:r>
              <a:rPr lang="en-US" sz="2400" spc="50" baseline="30000" dirty="0"/>
              <a:t>th</a:t>
            </a:r>
            <a:r>
              <a:rPr lang="en-US" sz="2400" spc="50" dirty="0"/>
              <a:t> in the morning in Owings Mills, MD</a:t>
            </a:r>
          </a:p>
          <a:p>
            <a:pPr marL="342900" marR="0" indent="-342900">
              <a:lnSpc>
                <a:spcPct val="150000"/>
              </a:lnSpc>
              <a:spcBef>
                <a:spcPts val="0"/>
              </a:spcBef>
              <a:spcAft>
                <a:spcPts val="600"/>
              </a:spcAft>
              <a:buAutoNum type="arabicPeriod"/>
            </a:pPr>
            <a:endParaRPr lang="en-US" sz="2400" spc="50" dirty="0"/>
          </a:p>
        </p:txBody>
      </p:sp>
      <p:pic>
        <p:nvPicPr>
          <p:cNvPr id="5" name="Picture 4" descr="Desk with stethoscope and computer keyboard">
            <a:extLst>
              <a:ext uri="{FF2B5EF4-FFF2-40B4-BE49-F238E27FC236}">
                <a16:creationId xmlns:a16="http://schemas.microsoft.com/office/drawing/2014/main" id="{C0BA7133-3859-E840-CF5E-40446E0E360C}"/>
              </a:ext>
            </a:extLst>
          </p:cNvPr>
          <p:cNvPicPr>
            <a:picLocks noChangeAspect="1"/>
          </p:cNvPicPr>
          <p:nvPr/>
        </p:nvPicPr>
        <p:blipFill rotWithShape="1">
          <a:blip r:embed="rId2"/>
          <a:srcRect l="32360" r="-2" b="-2"/>
          <a:stretch/>
        </p:blipFill>
        <p:spPr>
          <a:xfrm>
            <a:off x="9896788" y="-31516"/>
            <a:ext cx="2295211" cy="2264989"/>
          </a:xfrm>
          <a:prstGeom prst="rect">
            <a:avLst/>
          </a:prstGeom>
        </p:spPr>
      </p:pic>
      <p:sp>
        <p:nvSpPr>
          <p:cNvPr id="2" name="TextBox 1">
            <a:extLst>
              <a:ext uri="{FF2B5EF4-FFF2-40B4-BE49-F238E27FC236}">
                <a16:creationId xmlns:a16="http://schemas.microsoft.com/office/drawing/2014/main" id="{CAEC0DF3-4D2B-027F-B5F1-053380874244}"/>
              </a:ext>
            </a:extLst>
          </p:cNvPr>
          <p:cNvSpPr txBox="1"/>
          <p:nvPr/>
        </p:nvSpPr>
        <p:spPr>
          <a:xfrm>
            <a:off x="158789" y="840106"/>
            <a:ext cx="6838835" cy="584775"/>
          </a:xfrm>
          <a:prstGeom prst="rect">
            <a:avLst/>
          </a:prstGeom>
          <a:noFill/>
        </p:spPr>
        <p:txBody>
          <a:bodyPr wrap="square" rtlCol="0">
            <a:spAutoFit/>
          </a:bodyPr>
          <a:lstStyle/>
          <a:p>
            <a:r>
              <a:rPr lang="en-US" sz="3200" spc="50" dirty="0">
                <a:solidFill>
                  <a:schemeClr val="bg1"/>
                </a:solidFill>
                <a:latin typeface="+mj-lt"/>
              </a:rPr>
              <a:t>Future Meetings</a:t>
            </a:r>
          </a:p>
        </p:txBody>
      </p:sp>
    </p:spTree>
    <p:extLst>
      <p:ext uri="{BB962C8B-B14F-4D97-AF65-F5344CB8AC3E}">
        <p14:creationId xmlns:p14="http://schemas.microsoft.com/office/powerpoint/2010/main" val="9707718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C0F265-DAB0-2A27-D921-CDC3C1791B59}"/>
            </a:ext>
          </a:extLst>
        </p:cNvPr>
        <p:cNvGrpSpPr/>
        <p:nvPr/>
      </p:nvGrpSpPr>
      <p:grpSpPr>
        <a:xfrm>
          <a:off x="0" y="0"/>
          <a:ext cx="0" cy="0"/>
          <a:chOff x="0" y="0"/>
          <a:chExt cx="0" cy="0"/>
        </a:xfrm>
      </p:grpSpPr>
      <p:sp>
        <p:nvSpPr>
          <p:cNvPr id="28" name="Rectangle 27">
            <a:extLst>
              <a:ext uri="{FF2B5EF4-FFF2-40B4-BE49-F238E27FC236}">
                <a16:creationId xmlns:a16="http://schemas.microsoft.com/office/drawing/2014/main" id="{1F62AF63-DC2A-68BE-D091-36F7ECE1C0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06240"/>
            <a:ext cx="12192000" cy="265176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Rectangle 29">
            <a:extLst>
              <a:ext uri="{FF2B5EF4-FFF2-40B4-BE49-F238E27FC236}">
                <a16:creationId xmlns:a16="http://schemas.microsoft.com/office/drawing/2014/main" id="{B4AFE222-A983-D0E2-05CB-C848E0E5B2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A8BA42F6-672E-3EE0-6136-446BD0936DC6}"/>
              </a:ext>
            </a:extLst>
          </p:cNvPr>
          <p:cNvPicPr>
            <a:picLocks noChangeAspect="1"/>
          </p:cNvPicPr>
          <p:nvPr/>
        </p:nvPicPr>
        <p:blipFill>
          <a:blip r:embed="rId2">
            <a:extLst>
              <a:ext uri="{28A0092B-C50C-407E-A947-70E740481C1C}">
                <a14:useLocalDpi xmlns:a14="http://schemas.microsoft.com/office/drawing/2010/main" val="0"/>
              </a:ext>
            </a:extLst>
          </a:blip>
          <a:srcRect l="18222" r="1" b="1"/>
          <a:stretch>
            <a:fillRect/>
          </a:stretch>
        </p:blipFill>
        <p:spPr>
          <a:xfrm>
            <a:off x="20" y="10"/>
            <a:ext cx="12191980" cy="6857990"/>
          </a:xfrm>
          <a:prstGeom prst="rect">
            <a:avLst/>
          </a:prstGeom>
        </p:spPr>
      </p:pic>
      <p:sp>
        <p:nvSpPr>
          <p:cNvPr id="32" name="Rectangle 31">
            <a:extLst>
              <a:ext uri="{FF2B5EF4-FFF2-40B4-BE49-F238E27FC236}">
                <a16:creationId xmlns:a16="http://schemas.microsoft.com/office/drawing/2014/main" id="{FFC4AA39-A2B0-452C-6436-67009E7A26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63326"/>
            <a:ext cx="12191999" cy="5627414"/>
          </a:xfrm>
          <a:prstGeom prst="rect">
            <a:avLst/>
          </a:prstGeom>
          <a:gradFill flip="none" rotWithShape="1">
            <a:gsLst>
              <a:gs pos="0">
                <a:schemeClr val="tx1">
                  <a:alpha val="0"/>
                </a:schemeClr>
              </a:gs>
              <a:gs pos="50000">
                <a:schemeClr val="tx1">
                  <a:alpha val="56000"/>
                </a:schemeClr>
              </a:gs>
              <a:gs pos="100000">
                <a:schemeClr val="tx1">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507CF46-8319-FABC-8AF1-CB62829F3820}"/>
              </a:ext>
            </a:extLst>
          </p:cNvPr>
          <p:cNvSpPr>
            <a:spLocks noGrp="1"/>
          </p:cNvSpPr>
          <p:nvPr>
            <p:ph type="title"/>
          </p:nvPr>
        </p:nvSpPr>
        <p:spPr>
          <a:xfrm>
            <a:off x="962024" y="2598364"/>
            <a:ext cx="10267950" cy="1902802"/>
          </a:xfrm>
        </p:spPr>
        <p:txBody>
          <a:bodyPr vert="horz" lIns="91440" tIns="45720" rIns="91440" bIns="45720" rtlCol="0" anchor="b">
            <a:normAutofit/>
          </a:bodyPr>
          <a:lstStyle/>
          <a:p>
            <a:pPr algn="ctr"/>
            <a:r>
              <a:rPr lang="en-US" sz="8800" dirty="0">
                <a:solidFill>
                  <a:srgbClr val="FFFFFF"/>
                </a:solidFill>
              </a:rPr>
              <a:t>OPEN Mic</a:t>
            </a:r>
          </a:p>
        </p:txBody>
      </p:sp>
    </p:spTree>
    <p:extLst>
      <p:ext uri="{BB962C8B-B14F-4D97-AF65-F5344CB8AC3E}">
        <p14:creationId xmlns:p14="http://schemas.microsoft.com/office/powerpoint/2010/main" val="17888568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79490CF-1F9D-1EE2-6E43-EA190369A617}"/>
            </a:ext>
          </a:extLst>
        </p:cNvPr>
        <p:cNvGrpSpPr/>
        <p:nvPr/>
      </p:nvGrpSpPr>
      <p:grpSpPr>
        <a:xfrm>
          <a:off x="0" y="0"/>
          <a:ext cx="0" cy="0"/>
          <a:chOff x="0" y="0"/>
          <a:chExt cx="0" cy="0"/>
        </a:xfrm>
      </p:grpSpPr>
      <p:sp>
        <p:nvSpPr>
          <p:cNvPr id="18" name="Rectangle 17">
            <a:extLst>
              <a:ext uri="{FF2B5EF4-FFF2-40B4-BE49-F238E27FC236}">
                <a16:creationId xmlns:a16="http://schemas.microsoft.com/office/drawing/2014/main" id="{8F99176F-7725-2B70-E2D7-7A16BB891E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20" name="Rectangle 19">
            <a:extLst>
              <a:ext uri="{FF2B5EF4-FFF2-40B4-BE49-F238E27FC236}">
                <a16:creationId xmlns:a16="http://schemas.microsoft.com/office/drawing/2014/main" id="{304B00D2-6F16-4809-0906-E78DB55AD3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9EC9A64-0543-29DA-8391-0C36D0B576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649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67C3350-E1C3-26C2-5D0C-EA54E9789770}"/>
              </a:ext>
            </a:extLst>
          </p:cNvPr>
          <p:cNvSpPr txBox="1"/>
          <p:nvPr/>
        </p:nvSpPr>
        <p:spPr>
          <a:xfrm>
            <a:off x="0" y="2361905"/>
            <a:ext cx="7536180" cy="4496095"/>
          </a:xfrm>
          <a:prstGeom prst="rect">
            <a:avLst/>
          </a:prstGeom>
        </p:spPr>
        <p:txBody>
          <a:bodyPr vert="horz" lIns="91440" tIns="45720" rIns="91440" bIns="45720" rtlCol="0">
            <a:noAutofit/>
          </a:bodyPr>
          <a:lstStyle/>
          <a:p>
            <a:pPr marR="0">
              <a:lnSpc>
                <a:spcPct val="91000"/>
              </a:lnSpc>
              <a:spcBef>
                <a:spcPts val="0"/>
              </a:spcBef>
              <a:spcAft>
                <a:spcPts val="600"/>
              </a:spcAft>
            </a:pPr>
            <a:endParaRPr lang="en-US" sz="1400" u="sng" dirty="0">
              <a:latin typeface="Arial" panose="020B0604020202020204" pitchFamily="34" charset="0"/>
              <a:cs typeface="Arial" panose="020B0604020202020204" pitchFamily="34" charset="0"/>
            </a:endParaRPr>
          </a:p>
        </p:txBody>
      </p:sp>
      <p:pic>
        <p:nvPicPr>
          <p:cNvPr id="5" name="Picture 4" descr="Desk with stethoscope and computer keyboard">
            <a:extLst>
              <a:ext uri="{FF2B5EF4-FFF2-40B4-BE49-F238E27FC236}">
                <a16:creationId xmlns:a16="http://schemas.microsoft.com/office/drawing/2014/main" id="{6A2DDCDA-CC4A-1675-D431-55E41B2393EA}"/>
              </a:ext>
            </a:extLst>
          </p:cNvPr>
          <p:cNvPicPr>
            <a:picLocks noChangeAspect="1"/>
          </p:cNvPicPr>
          <p:nvPr/>
        </p:nvPicPr>
        <p:blipFill rotWithShape="1">
          <a:blip r:embed="rId2"/>
          <a:srcRect l="32360" r="-2" b="-2"/>
          <a:stretch/>
        </p:blipFill>
        <p:spPr>
          <a:xfrm>
            <a:off x="7537704" y="2264989"/>
            <a:ext cx="4654296" cy="4593011"/>
          </a:xfrm>
          <a:prstGeom prst="rect">
            <a:avLst/>
          </a:prstGeom>
        </p:spPr>
      </p:pic>
      <p:sp>
        <p:nvSpPr>
          <p:cNvPr id="2" name="TextBox 1">
            <a:extLst>
              <a:ext uri="{FF2B5EF4-FFF2-40B4-BE49-F238E27FC236}">
                <a16:creationId xmlns:a16="http://schemas.microsoft.com/office/drawing/2014/main" id="{8D13F9F0-BD02-EDBD-C8B0-89EA63BFD2F4}"/>
              </a:ext>
            </a:extLst>
          </p:cNvPr>
          <p:cNvSpPr txBox="1"/>
          <p:nvPr/>
        </p:nvSpPr>
        <p:spPr>
          <a:xfrm>
            <a:off x="158789" y="840106"/>
            <a:ext cx="9075363" cy="535531"/>
          </a:xfrm>
          <a:prstGeom prst="rect">
            <a:avLst/>
          </a:prstGeom>
          <a:noFill/>
        </p:spPr>
        <p:txBody>
          <a:bodyPr wrap="square" rtlCol="0">
            <a:spAutoFit/>
          </a:bodyPr>
          <a:lstStyle/>
          <a:p>
            <a:pPr>
              <a:lnSpc>
                <a:spcPct val="90000"/>
              </a:lnSpc>
              <a:spcBef>
                <a:spcPct val="0"/>
              </a:spcBef>
              <a:spcAft>
                <a:spcPts val="600"/>
              </a:spcAft>
            </a:pPr>
            <a:r>
              <a:rPr lang="en-US" sz="3200" cap="all" spc="120" dirty="0">
                <a:solidFill>
                  <a:schemeClr val="bg1"/>
                </a:solidFill>
                <a:latin typeface="+mj-lt"/>
                <a:ea typeface="+mj-ea"/>
                <a:cs typeface="+mj-cs"/>
              </a:rPr>
              <a:t>We are here for you!</a:t>
            </a:r>
            <a:endParaRPr lang="en-US" sz="3200" kern="1200" cap="all" spc="120" baseline="0" dirty="0">
              <a:solidFill>
                <a:schemeClr val="bg1"/>
              </a:solidFill>
              <a:latin typeface="+mj-lt"/>
              <a:ea typeface="+mj-ea"/>
              <a:cs typeface="+mj-cs"/>
            </a:endParaRPr>
          </a:p>
        </p:txBody>
      </p:sp>
      <p:sp>
        <p:nvSpPr>
          <p:cNvPr id="4" name="TextBox 3">
            <a:extLst>
              <a:ext uri="{FF2B5EF4-FFF2-40B4-BE49-F238E27FC236}">
                <a16:creationId xmlns:a16="http://schemas.microsoft.com/office/drawing/2014/main" id="{FE5FB5FB-A172-EE4E-9D10-1F0DDD2EAD6C}"/>
              </a:ext>
            </a:extLst>
          </p:cNvPr>
          <p:cNvSpPr txBox="1"/>
          <p:nvPr/>
        </p:nvSpPr>
        <p:spPr>
          <a:xfrm>
            <a:off x="158789" y="2556456"/>
            <a:ext cx="7207926" cy="341632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Dixie Leikach – Lead Managing Network Facilitator</a:t>
            </a:r>
          </a:p>
          <a:p>
            <a:r>
              <a:rPr lang="en-US" dirty="0">
                <a:latin typeface="Arial" panose="020B0604020202020204" pitchFamily="34" charset="0"/>
                <a:cs typeface="Arial" panose="020B0604020202020204" pitchFamily="34" charset="0"/>
              </a:rPr>
              <a:t>443-386-1062</a:t>
            </a:r>
          </a:p>
          <a:p>
            <a:r>
              <a:rPr lang="en-US" dirty="0">
                <a:latin typeface="Arial" panose="020B0604020202020204" pitchFamily="34" charset="0"/>
                <a:cs typeface="Arial" panose="020B0604020202020204" pitchFamily="34" charset="0"/>
                <a:hlinkClick r:id="rId3"/>
              </a:rPr>
              <a:t>Dleikach@cpesn.com</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Office Hours Wednesdays at Noon (except the 4</a:t>
            </a:r>
            <a:r>
              <a:rPr lang="en-US" baseline="30000" dirty="0">
                <a:latin typeface="Arial" panose="020B0604020202020204" pitchFamily="34" charset="0"/>
                <a:cs typeface="Arial" panose="020B0604020202020204" pitchFamily="34" charset="0"/>
              </a:rPr>
              <a:t>th</a:t>
            </a:r>
            <a:r>
              <a:rPr lang="en-US" dirty="0">
                <a:latin typeface="Arial" panose="020B0604020202020204" pitchFamily="34" charset="0"/>
                <a:cs typeface="Arial" panose="020B0604020202020204" pitchFamily="34" charset="0"/>
              </a:rPr>
              <a:t> Wed each month)</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Lead Account Manager</a:t>
            </a:r>
          </a:p>
          <a:p>
            <a:r>
              <a:rPr lang="en-US" dirty="0">
                <a:latin typeface="Arial" panose="020B0604020202020204" pitchFamily="34" charset="0"/>
                <a:cs typeface="Arial" panose="020B0604020202020204" pitchFamily="34" charset="0"/>
              </a:rPr>
              <a:t>Amber Barkley</a:t>
            </a:r>
          </a:p>
          <a:p>
            <a:r>
              <a:rPr lang="en-US" dirty="0">
                <a:latin typeface="Arial" panose="020B0604020202020204" pitchFamily="34" charset="0"/>
                <a:cs typeface="Arial" panose="020B0604020202020204" pitchFamily="34" charset="0"/>
                <a:hlinkClick r:id="rId4"/>
              </a:rPr>
              <a:t>abarkley@cpesn.com</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Lead Luminary</a:t>
            </a:r>
          </a:p>
          <a:p>
            <a:r>
              <a:rPr lang="en-US" dirty="0">
                <a:latin typeface="Arial" panose="020B0604020202020204" pitchFamily="34" charset="0"/>
                <a:cs typeface="Arial" panose="020B0604020202020204" pitchFamily="34" charset="0"/>
              </a:rPr>
              <a:t>Fariborz Zarfeshan</a:t>
            </a:r>
          </a:p>
          <a:p>
            <a:r>
              <a:rPr lang="en-US" dirty="0">
                <a:latin typeface="Arial" panose="020B0604020202020204" pitchFamily="34" charset="0"/>
                <a:cs typeface="Arial" panose="020B0604020202020204" pitchFamily="34" charset="0"/>
                <a:hlinkClick r:id="rId5"/>
              </a:rPr>
              <a:t>Fariborz@alfapharmacy.com</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1005453"/>
      </p:ext>
    </p:extLst>
  </p:cSld>
  <p:clrMapOvr>
    <a:masterClrMapping/>
  </p:clrMapOvr>
</p:sld>
</file>

<file path=ppt/theme/theme1.xml><?xml version="1.0" encoding="utf-8"?>
<a:theme xmlns:a="http://schemas.openxmlformats.org/drawingml/2006/main" name="JuxtaposeVTI">
  <a:themeElements>
    <a:clrScheme name="AnalogousFromLightSeedRightStep">
      <a:dk1>
        <a:srgbClr val="000000"/>
      </a:dk1>
      <a:lt1>
        <a:srgbClr val="FFFFFF"/>
      </a:lt1>
      <a:dk2>
        <a:srgbClr val="242F41"/>
      </a:dk2>
      <a:lt2>
        <a:srgbClr val="E2E3E8"/>
      </a:lt2>
      <a:accent1>
        <a:srgbClr val="AAA080"/>
      </a:accent1>
      <a:accent2>
        <a:srgbClr val="9CA671"/>
      </a:accent2>
      <a:accent3>
        <a:srgbClr val="8FA87F"/>
      </a:accent3>
      <a:accent4>
        <a:srgbClr val="76AD78"/>
      </a:accent4>
      <a:accent5>
        <a:srgbClr val="81AB93"/>
      </a:accent5>
      <a:accent6>
        <a:srgbClr val="74AAA2"/>
      </a:accent6>
      <a:hlink>
        <a:srgbClr val="6979AE"/>
      </a:hlink>
      <a:folHlink>
        <a:srgbClr val="7F7F7F"/>
      </a:folHlink>
    </a:clrScheme>
    <a:fontScheme name="Custom 167">
      <a:majorFont>
        <a:latin typeface="Franklin Gothic Demi Cond"/>
        <a:ea typeface=""/>
        <a:cs typeface=""/>
      </a:majorFont>
      <a:minorFont>
        <a:latin typeface="Franklin Gothic Med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uxtaposeVTI" id="{FBDCC3B4-6EA8-442A-B697-43C068E31FE3}" vid="{090F2E09-E4E2-4F71-A70E-279F5A0D9E0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2599</TotalTime>
  <Words>2573</Words>
  <Application>Microsoft Office PowerPoint</Application>
  <PresentationFormat>Widescreen</PresentationFormat>
  <Paragraphs>477</Paragraphs>
  <Slides>61</Slides>
  <Notes>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61</vt:i4>
      </vt:variant>
    </vt:vector>
  </HeadingPairs>
  <TitlesOfParts>
    <vt:vector size="73" baseType="lpstr">
      <vt:lpstr>Aptos</vt:lpstr>
      <vt:lpstr>Aptos Display</vt:lpstr>
      <vt:lpstr>Arial</vt:lpstr>
      <vt:lpstr>Calibri</vt:lpstr>
      <vt:lpstr>Franklin Gothic Demi Cond</vt:lpstr>
      <vt:lpstr>Franklin Gothic Medium</vt:lpstr>
      <vt:lpstr>Gotham</vt:lpstr>
      <vt:lpstr>Gotham-Medium</vt:lpstr>
      <vt:lpstr>Helvetica</vt:lpstr>
      <vt:lpstr>Wingdings</vt:lpstr>
      <vt:lpstr>JuxtaposeVTI</vt:lpstr>
      <vt:lpstr>Office Theme</vt:lpstr>
      <vt:lpstr>All member Meeting</vt:lpstr>
      <vt:lpstr>PowerPoint Presentation</vt:lpstr>
      <vt:lpstr>Our network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Strategic Plan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Payer Programs</vt:lpstr>
      <vt:lpstr>ELeVance</vt:lpstr>
      <vt:lpstr>PowerPoint Presentation</vt:lpstr>
      <vt:lpstr>PowerPoint Presentation</vt:lpstr>
      <vt:lpstr>PowerPoint Presentation</vt:lpstr>
      <vt:lpstr>ACCESS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catalyst</vt:lpstr>
      <vt:lpstr>PowerPoint Presentation</vt:lpstr>
      <vt:lpstr>PowerPoint Presentation</vt:lpstr>
      <vt:lpstr>PowerPoint Presentation</vt:lpstr>
      <vt:lpstr>RxE2</vt:lpstr>
      <vt:lpstr>PowerPoint Presentation</vt:lpstr>
      <vt:lpstr>PowerPoint Presentation</vt:lpstr>
      <vt:lpstr>PowerPoint Presentation</vt:lpstr>
      <vt:lpstr>PowerPoint Presentation</vt:lpstr>
      <vt:lpstr>FtP</vt:lpstr>
      <vt:lpstr>PowerPoint Presentation</vt:lpstr>
      <vt:lpstr>DPP – Umbrella hub</vt:lpstr>
      <vt:lpstr>PowerPoint Presentation</vt:lpstr>
      <vt:lpstr>PowerPoint Presentation</vt:lpstr>
      <vt:lpstr>PowerPoint Presentation</vt:lpstr>
      <vt:lpstr>PowerPoint Presentation</vt:lpstr>
      <vt:lpstr>my.cpesn.com</vt:lpstr>
      <vt:lpstr>PowerPoint Presentation</vt:lpstr>
      <vt:lpstr>PowerPoint Presentation</vt:lpstr>
      <vt:lpstr>PowerPoint Presentation</vt:lpstr>
      <vt:lpstr>PowerPoint Presentation</vt:lpstr>
      <vt:lpstr>PowerPoint Presentation</vt:lpstr>
      <vt:lpstr>GUEST - MATTERS</vt:lpstr>
      <vt:lpstr>FUTURE MEETINGS</vt:lpstr>
      <vt:lpstr>PowerPoint Presentation</vt:lpstr>
      <vt:lpstr>OPEN Mic</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Meeting</dc:title>
  <dc:creator>Dixie Leikach</dc:creator>
  <cp:lastModifiedBy>Dixie Leikach</cp:lastModifiedBy>
  <cp:revision>7</cp:revision>
  <dcterms:created xsi:type="dcterms:W3CDTF">2022-10-24T16:13:00Z</dcterms:created>
  <dcterms:modified xsi:type="dcterms:W3CDTF">2026-08-17T16:01:30Z</dcterms:modified>
</cp:coreProperties>
</file>