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59" r:id="rId7"/>
    <p:sldId id="260" r:id="rId8"/>
    <p:sldId id="267" r:id="rId9"/>
    <p:sldId id="269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405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0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4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34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98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0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7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7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56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9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6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b="1" i="1" dirty="0"/>
              <a:t>A Chauffeur's Tune-up : Staying Fit While Driving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smtClean="0"/>
              <a:t>Prepared </a:t>
            </a:r>
            <a:r>
              <a:rPr dirty="0"/>
              <a:t>by </a:t>
            </a:r>
            <a:r>
              <a:rPr lang="en-US" dirty="0" smtClean="0"/>
              <a:t>Saker Ghanayem PT, DPT</a:t>
            </a:r>
          </a:p>
          <a:p>
            <a:r>
              <a:rPr lang="en-US" dirty="0" smtClean="0"/>
              <a:t>October 14</a:t>
            </a:r>
            <a:r>
              <a:rPr lang="en-US" baseline="30000" dirty="0" smtClean="0"/>
              <a:t>th</a:t>
            </a:r>
            <a:r>
              <a:rPr lang="en-US" dirty="0" smtClean="0"/>
              <a:t>,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Professional drivers, including limo drivers, face significantly higher risks of low back and neck injuries due to prolonged sitting, vibration exposure, and ergonomic issues</a:t>
            </a:r>
            <a:r>
              <a:rPr dirty="0" smtClean="0"/>
              <a:t>.</a:t>
            </a:r>
            <a:endParaRPr dirty="0"/>
          </a:p>
          <a:p>
            <a:r>
              <a:rPr dirty="0"/>
              <a:t>Preventive measures include better seat ergonomics, scheduled breaks, posture awareness, and physical conditioning focusing on core and spinal mobility.</a:t>
            </a:r>
          </a:p>
        </p:txBody>
      </p:sp>
    </p:spTree>
    <p:extLst>
      <p:ext uri="{BB962C8B-B14F-4D97-AF65-F5344CB8AC3E}">
        <p14:creationId xmlns:p14="http://schemas.microsoft.com/office/powerpoint/2010/main" val="1627997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Info:</a:t>
            </a:r>
          </a:p>
          <a:p>
            <a:pPr lvl="1"/>
            <a:r>
              <a:rPr lang="en-US" dirty="0" smtClean="0"/>
              <a:t>Email: sghanayem@rushpt.com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910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Hoy </a:t>
            </a:r>
            <a:r>
              <a:rPr dirty="0"/>
              <a:t>D et al. (2020). Prevalence of musculoskeletal pain in professional drivers. PubMed: 32810918</a:t>
            </a:r>
          </a:p>
          <a:p>
            <a:r>
              <a:rPr dirty="0" smtClean="0"/>
              <a:t>Huan </a:t>
            </a:r>
            <a:r>
              <a:rPr dirty="0"/>
              <a:t>M et al. (2023). Global prevalence of low back pain among drivers. PubMed: 38603976</a:t>
            </a:r>
          </a:p>
          <a:p>
            <a:r>
              <a:rPr dirty="0" smtClean="0"/>
              <a:t>Tella </a:t>
            </a:r>
            <a:r>
              <a:rPr dirty="0"/>
              <a:t>BA et al. (2020). Musculoskeletal disorders in taxi drivers. PMC: 7434558</a:t>
            </a:r>
          </a:p>
          <a:p>
            <a:r>
              <a:rPr dirty="0" smtClean="0"/>
              <a:t>Mengistu </a:t>
            </a:r>
            <a:r>
              <a:rPr dirty="0"/>
              <a:t>Y et al. (2022). Musculoskeletal disorders among professional drivers in Cameroon. BMC Musculoskeletal Disorders, 22(5971</a:t>
            </a:r>
            <a:r>
              <a:rPr dirty="0" smtClean="0"/>
              <a:t>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813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dirty="0"/>
              <a:t>Overview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Data </a:t>
            </a:r>
            <a:r>
              <a:rPr dirty="0"/>
              <a:t>on limo drivers specifically is limited, but research on professional drivers (including taxi, truck, and bus drivers) provides strong insight into musculoskeletal injuries, especially involving the low back and </a:t>
            </a:r>
            <a:r>
              <a:rPr dirty="0" smtClean="0"/>
              <a:t>neck</a:t>
            </a:r>
            <a:r>
              <a:rPr lang="en-US" dirty="0" smtClean="0"/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8671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Prevalence of Musculoskeletal 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43</a:t>
            </a:r>
            <a:r>
              <a:rPr dirty="0"/>
              <a:t>%–93% of professional drivers report musculoskeletal pain (MSP)</a:t>
            </a:r>
          </a:p>
          <a:p>
            <a:r>
              <a:rPr dirty="0" smtClean="0"/>
              <a:t>Most </a:t>
            </a:r>
            <a:r>
              <a:rPr dirty="0"/>
              <a:t>affected areas: Lower back (~53%), neck (~42%), shoulders (~39%), upper back (~25%)</a:t>
            </a:r>
          </a:p>
          <a:p>
            <a:r>
              <a:rPr dirty="0" smtClean="0"/>
              <a:t>Drivers </a:t>
            </a:r>
            <a:r>
              <a:rPr dirty="0"/>
              <a:t>show higher rates of pain than the general population (~38–40% annual prevalence)</a:t>
            </a:r>
          </a:p>
          <a:p>
            <a:r>
              <a:rPr dirty="0" smtClean="0"/>
              <a:t>12‑month </a:t>
            </a:r>
            <a:r>
              <a:rPr dirty="0"/>
              <a:t>low back pain (LBP) prevalence: ~53–55%</a:t>
            </a:r>
          </a:p>
          <a:p>
            <a:r>
              <a:rPr dirty="0" smtClean="0"/>
              <a:t>One‑week </a:t>
            </a:r>
            <a:r>
              <a:rPr dirty="0"/>
              <a:t>LBP prevalence: ~35%; one‑month: ~34%</a:t>
            </a:r>
          </a:p>
        </p:txBody>
      </p:sp>
    </p:spTree>
    <p:extLst>
      <p:ext uri="{BB962C8B-B14F-4D97-AF65-F5344CB8AC3E}">
        <p14:creationId xmlns:p14="http://schemas.microsoft.com/office/powerpoint/2010/main" val="366348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Major Risk Factors for Back and Neck 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Long </a:t>
            </a:r>
            <a:r>
              <a:rPr dirty="0"/>
              <a:t>driving hours and prolonged sitting</a:t>
            </a:r>
          </a:p>
          <a:p>
            <a:r>
              <a:rPr dirty="0" smtClean="0"/>
              <a:t>Poor </a:t>
            </a:r>
            <a:r>
              <a:rPr dirty="0"/>
              <a:t>seat design and inadequate lumbar support</a:t>
            </a:r>
          </a:p>
          <a:p>
            <a:r>
              <a:rPr dirty="0" smtClean="0"/>
              <a:t>Awkward </a:t>
            </a:r>
            <a:r>
              <a:rPr dirty="0"/>
              <a:t>or static posture while driving</a:t>
            </a:r>
          </a:p>
          <a:p>
            <a:r>
              <a:rPr dirty="0" smtClean="0"/>
              <a:t>Vibration </a:t>
            </a:r>
            <a:r>
              <a:rPr dirty="0"/>
              <a:t>exposure from road conditions</a:t>
            </a:r>
          </a:p>
          <a:p>
            <a:r>
              <a:rPr dirty="0" smtClean="0"/>
              <a:t>High </a:t>
            </a:r>
            <a:r>
              <a:rPr dirty="0"/>
              <a:t>stress levels and limited rest breaks</a:t>
            </a:r>
          </a:p>
          <a:p>
            <a:r>
              <a:rPr lang="en-US" dirty="0" smtClean="0"/>
              <a:t>Longer </a:t>
            </a:r>
            <a:r>
              <a:rPr dirty="0" smtClean="0"/>
              <a:t>years </a:t>
            </a:r>
            <a:r>
              <a:rPr dirty="0"/>
              <a:t>of driving, and job dissatisfaction</a:t>
            </a:r>
          </a:p>
        </p:txBody>
      </p:sp>
    </p:spTree>
    <p:extLst>
      <p:ext uri="{BB962C8B-B14F-4D97-AF65-F5344CB8AC3E}">
        <p14:creationId xmlns:p14="http://schemas.microsoft.com/office/powerpoint/2010/main" val="94137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Study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Review </a:t>
            </a:r>
            <a:r>
              <a:rPr dirty="0"/>
              <a:t>of 56 studies (~18,882 drivers) found lower back pain prevalence around 53%.</a:t>
            </a:r>
          </a:p>
          <a:p>
            <a:r>
              <a:rPr dirty="0" smtClean="0"/>
              <a:t>Taxi </a:t>
            </a:r>
            <a:r>
              <a:rPr dirty="0"/>
              <a:t>driver study (Yaoundé, Cameroon): 86.8% reported some musculoskeletal disorder; low back was most affected.</a:t>
            </a:r>
          </a:p>
          <a:p>
            <a:r>
              <a:rPr dirty="0" smtClean="0"/>
              <a:t>Studies </a:t>
            </a:r>
            <a:r>
              <a:rPr dirty="0"/>
              <a:t>consistently show higher pain rates among long-term, overweight, or stressed drivers.</a:t>
            </a:r>
          </a:p>
        </p:txBody>
      </p:sp>
    </p:spTree>
    <p:extLst>
      <p:ext uri="{BB962C8B-B14F-4D97-AF65-F5344CB8AC3E}">
        <p14:creationId xmlns:p14="http://schemas.microsoft.com/office/powerpoint/2010/main" val="3030259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314" y="2108179"/>
            <a:ext cx="3389246" cy="2638636"/>
          </a:xfrm>
        </p:spPr>
        <p:txBody>
          <a:bodyPr>
            <a:normAutofit/>
          </a:bodyPr>
          <a:lstStyle/>
          <a:p>
            <a:r>
              <a:rPr dirty="0"/>
              <a:t>Common Injury Causes &amp; Safety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Causes</a:t>
            </a:r>
            <a:r>
              <a:rPr dirty="0"/>
              <a:t>:</a:t>
            </a:r>
          </a:p>
          <a:p>
            <a:pPr lvl="1"/>
            <a:r>
              <a:rPr dirty="0" smtClean="0"/>
              <a:t>Vehicle </a:t>
            </a:r>
            <a:r>
              <a:rPr dirty="0"/>
              <a:t>collisions</a:t>
            </a:r>
          </a:p>
          <a:p>
            <a:pPr lvl="1"/>
            <a:r>
              <a:rPr dirty="0" smtClean="0"/>
              <a:t>Strains</a:t>
            </a:r>
            <a:r>
              <a:rPr dirty="0"/>
              <a:t>, sprains, and overexertion (loading luggage, entering/exiting vehicles</a:t>
            </a:r>
            <a:r>
              <a:rPr dirty="0" smtClean="0"/>
              <a:t>)</a:t>
            </a:r>
            <a:endParaRPr dirty="0"/>
          </a:p>
          <a:p>
            <a:pPr lvl="1"/>
            <a:r>
              <a:rPr dirty="0"/>
              <a:t>Severity: ~⅓ of injured taxi/chauffeur drivers required 31+ days away from work</a:t>
            </a:r>
            <a:r>
              <a:rPr dirty="0" smtClean="0"/>
              <a:t>.</a:t>
            </a:r>
            <a:endParaRPr dirty="0"/>
          </a:p>
          <a:p>
            <a:r>
              <a:rPr dirty="0"/>
              <a:t>Recommendations:</a:t>
            </a:r>
          </a:p>
          <a:p>
            <a:pPr lvl="1"/>
            <a:r>
              <a:rPr dirty="0" smtClean="0"/>
              <a:t>Ergonomic </a:t>
            </a:r>
            <a:r>
              <a:rPr dirty="0"/>
              <a:t>training for vehicle entry/exit and lifting</a:t>
            </a:r>
          </a:p>
          <a:p>
            <a:pPr lvl="1"/>
            <a:r>
              <a:rPr dirty="0" smtClean="0"/>
              <a:t>Maintain </a:t>
            </a:r>
            <a:r>
              <a:rPr dirty="0"/>
              <a:t>vehicle safety &amp; rest schedules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Reducing Injury Risk: Ergonomics &amp;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Ergonomic Adjustments:</a:t>
            </a:r>
          </a:p>
          <a:p>
            <a:pPr lvl="1"/>
            <a:r>
              <a:rPr dirty="0" smtClean="0"/>
              <a:t>Adjust </a:t>
            </a:r>
            <a:r>
              <a:rPr dirty="0"/>
              <a:t>seat height so hips ≈ knees; use lumbar </a:t>
            </a:r>
            <a:r>
              <a:rPr dirty="0" smtClean="0"/>
              <a:t>support</a:t>
            </a:r>
            <a:endParaRPr dirty="0"/>
          </a:p>
          <a:p>
            <a:pPr lvl="1"/>
            <a:r>
              <a:rPr dirty="0" smtClean="0"/>
              <a:t>Keep </a:t>
            </a:r>
            <a:r>
              <a:rPr dirty="0"/>
              <a:t>steering wheel close (elbows ~120° bend</a:t>
            </a:r>
            <a:r>
              <a:rPr dirty="0" smtClean="0"/>
              <a:t>)</a:t>
            </a:r>
            <a:endParaRPr dirty="0"/>
          </a:p>
          <a:p>
            <a:pPr lvl="1"/>
            <a:r>
              <a:rPr dirty="0" smtClean="0"/>
              <a:t>Avoid </a:t>
            </a:r>
            <a:r>
              <a:rPr dirty="0"/>
              <a:t>twisting—turn body to </a:t>
            </a:r>
            <a:r>
              <a:rPr dirty="0" smtClean="0"/>
              <a:t>exit</a:t>
            </a:r>
            <a:endParaRPr dirty="0"/>
          </a:p>
          <a:p>
            <a:r>
              <a:rPr dirty="0"/>
              <a:t>Micro-breaks (1–2 min):</a:t>
            </a:r>
          </a:p>
          <a:p>
            <a:pPr lvl="1"/>
            <a:r>
              <a:rPr dirty="0" smtClean="0"/>
              <a:t>Neck </a:t>
            </a:r>
            <a:r>
              <a:rPr dirty="0"/>
              <a:t>rolls, shoulder shrugs, torso </a:t>
            </a:r>
            <a:r>
              <a:rPr dirty="0" smtClean="0"/>
              <a:t>twists</a:t>
            </a:r>
            <a:endParaRPr dirty="0"/>
          </a:p>
          <a:p>
            <a:pPr lvl="1"/>
            <a:r>
              <a:rPr dirty="0" smtClean="0"/>
              <a:t>Hip </a:t>
            </a:r>
            <a:r>
              <a:rPr dirty="0"/>
              <a:t>flexor &amp; hamstring </a:t>
            </a:r>
            <a:r>
              <a:rPr dirty="0" smtClean="0"/>
              <a:t>stretches</a:t>
            </a:r>
            <a:endParaRPr dirty="0"/>
          </a:p>
          <a:p>
            <a:pPr lvl="1"/>
            <a:r>
              <a:rPr dirty="0" smtClean="0"/>
              <a:t>Calf </a:t>
            </a:r>
            <a:r>
              <a:rPr dirty="0"/>
              <a:t>raises, ankle </a:t>
            </a:r>
            <a:r>
              <a:rPr dirty="0" smtClean="0"/>
              <a:t>circles</a:t>
            </a:r>
            <a:endParaRPr dirty="0"/>
          </a:p>
          <a:p>
            <a:r>
              <a:rPr dirty="0"/>
              <a:t>Strength/Mobility (2–3x/week):</a:t>
            </a:r>
          </a:p>
          <a:p>
            <a:pPr lvl="1"/>
            <a:r>
              <a:rPr dirty="0" smtClean="0"/>
              <a:t>Planks</a:t>
            </a:r>
            <a:r>
              <a:rPr dirty="0"/>
              <a:t>, bird-dogs, glute </a:t>
            </a:r>
            <a:r>
              <a:rPr dirty="0" smtClean="0"/>
              <a:t>bridges</a:t>
            </a:r>
            <a:endParaRPr dirty="0"/>
          </a:p>
          <a:p>
            <a:pPr lvl="1"/>
            <a:r>
              <a:rPr dirty="0" smtClean="0"/>
              <a:t>Band pull-aparts</a:t>
            </a:r>
            <a:r>
              <a:rPr dirty="0"/>
              <a:t>, gentle </a:t>
            </a:r>
            <a:r>
              <a:rPr dirty="0" smtClean="0"/>
              <a:t>yoga</a:t>
            </a:r>
            <a:endParaRPr lang="en-US" dirty="0" smtClean="0"/>
          </a:p>
          <a:p>
            <a:pPr lvl="1"/>
            <a:r>
              <a:rPr lang="en-US" dirty="0" smtClean="0"/>
              <a:t>Squats, lunges, push-ups </a:t>
            </a:r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Lifting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items close to chest when lifting</a:t>
            </a:r>
          </a:p>
          <a:p>
            <a:r>
              <a:rPr lang="en-US" dirty="0" smtClean="0"/>
              <a:t>Avoid fully flexing or twisting your spine </a:t>
            </a:r>
          </a:p>
          <a:p>
            <a:r>
              <a:rPr lang="en-US" dirty="0" smtClean="0"/>
              <a:t>Ensure feet are flat on the ground</a:t>
            </a:r>
          </a:p>
          <a:p>
            <a:pPr lvl="1"/>
            <a:r>
              <a:rPr lang="en-US" dirty="0" smtClean="0"/>
              <a:t>Bending knees to 90 degrees when squatting</a:t>
            </a:r>
          </a:p>
          <a:p>
            <a:r>
              <a:rPr lang="en-US" dirty="0" smtClean="0"/>
              <a:t>Embrace core before picking up luggage </a:t>
            </a:r>
          </a:p>
          <a:p>
            <a:r>
              <a:rPr lang="en-US" dirty="0" smtClean="0"/>
              <a:t>Use momentum when lifting awkwardly placed items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5197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Lifting Mechanics</a:t>
            </a:r>
          </a:p>
        </p:txBody>
      </p:sp>
      <p:pic>
        <p:nvPicPr>
          <p:cNvPr id="1026" name="Picture 2" descr="Mastering Manual Handling: Techniques and Training for Your Safet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43" y="0"/>
            <a:ext cx="3137898" cy="241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river’s seat positi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1" t="5618" r="6235" b="11066"/>
          <a:stretch/>
        </p:blipFill>
        <p:spPr bwMode="auto">
          <a:xfrm>
            <a:off x="4776743" y="2412499"/>
            <a:ext cx="3622339" cy="379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77140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502</TotalTime>
  <Words>557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A Chauffeur's Tune-up : Staying Fit While Driving</vt:lpstr>
      <vt:lpstr>Overview</vt:lpstr>
      <vt:lpstr>Prevalence of Musculoskeletal Pain</vt:lpstr>
      <vt:lpstr>Major Risk Factors for Back and Neck Pain</vt:lpstr>
      <vt:lpstr>Study Highlights</vt:lpstr>
      <vt:lpstr>Common Injury Causes &amp; Safety Recommendations</vt:lpstr>
      <vt:lpstr>Reducing Injury Risk: Ergonomics &amp; Exercise</vt:lpstr>
      <vt:lpstr>Lifting Mechanics</vt:lpstr>
      <vt:lpstr>Lifting Mechanics</vt:lpstr>
      <vt:lpstr>Summary</vt:lpstr>
      <vt:lpstr>Questions?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Staying Fit on the Road: A Chauffeur's Guide to Health</dc:title>
  <dc:subject/>
  <dc:creator>Ghanayem, Saker M</dc:creator>
  <cp:keywords/>
  <dc:description>generated using python-pptx</dc:description>
  <cp:lastModifiedBy>Ghanayem, Saker M</cp:lastModifiedBy>
  <cp:revision>20</cp:revision>
  <dcterms:created xsi:type="dcterms:W3CDTF">2013-01-27T09:14:16Z</dcterms:created>
  <dcterms:modified xsi:type="dcterms:W3CDTF">2025-10-14T15:45:55Z</dcterms:modified>
  <cp:category/>
</cp:coreProperties>
</file>