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8" r:id="rId2"/>
  </p:sldMasterIdLst>
  <p:notesMasterIdLst>
    <p:notesMasterId r:id="rId35"/>
  </p:notesMasterIdLst>
  <p:sldIdLst>
    <p:sldId id="256" r:id="rId3"/>
    <p:sldId id="336" r:id="rId4"/>
    <p:sldId id="272" r:id="rId5"/>
    <p:sldId id="316" r:id="rId6"/>
    <p:sldId id="440" r:id="rId7"/>
    <p:sldId id="374" r:id="rId8"/>
    <p:sldId id="373" r:id="rId9"/>
    <p:sldId id="432" r:id="rId10"/>
    <p:sldId id="437" r:id="rId11"/>
    <p:sldId id="438" r:id="rId12"/>
    <p:sldId id="439" r:id="rId13"/>
    <p:sldId id="421" r:id="rId14"/>
    <p:sldId id="422" r:id="rId15"/>
    <p:sldId id="375" r:id="rId16"/>
    <p:sldId id="419" r:id="rId17"/>
    <p:sldId id="420" r:id="rId18"/>
    <p:sldId id="436" r:id="rId19"/>
    <p:sldId id="334" r:id="rId20"/>
    <p:sldId id="335" r:id="rId21"/>
    <p:sldId id="433" r:id="rId22"/>
    <p:sldId id="435" r:id="rId23"/>
    <p:sldId id="434" r:id="rId24"/>
    <p:sldId id="441" r:id="rId25"/>
    <p:sldId id="444" r:id="rId26"/>
    <p:sldId id="443" r:id="rId27"/>
    <p:sldId id="442" r:id="rId28"/>
    <p:sldId id="446" r:id="rId29"/>
    <p:sldId id="445" r:id="rId30"/>
    <p:sldId id="449" r:id="rId31"/>
    <p:sldId id="447" r:id="rId32"/>
    <p:sldId id="448" r:id="rId33"/>
    <p:sldId id="275" r:id="rId34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xMM9mebMaQfDHZH/60EbLVMi9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16"/>
    <a:srgbClr val="1A63F4"/>
    <a:srgbClr val="F858E1"/>
    <a:srgbClr val="685140"/>
    <a:srgbClr val="CE9282"/>
    <a:srgbClr val="A10123"/>
    <a:srgbClr val="3FA2C1"/>
    <a:srgbClr val="C0614E"/>
    <a:srgbClr val="747E9A"/>
    <a:srgbClr val="2A9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9419" autoAdjust="0"/>
  </p:normalViewPr>
  <p:slideViewPr>
    <p:cSldViewPr snapToGrid="0">
      <p:cViewPr varScale="1">
        <p:scale>
          <a:sx n="102" d="100"/>
          <a:sy n="102" d="100"/>
        </p:scale>
        <p:origin x="912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61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6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40264322807824E-2"/>
          <c:y val="0.16273772459224714"/>
          <c:w val="0.92820685460133567"/>
          <c:h val="0.722431211285364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Sheet1!$A$2:$A$8</c:f>
              <c:strCache>
                <c:ptCount val="6"/>
                <c:pt idx="0">
                  <c:v>July</c:v>
                </c:pt>
                <c:pt idx="1">
                  <c:v>August</c:v>
                </c:pt>
                <c:pt idx="2">
                  <c:v>September</c:v>
                </c:pt>
                <c:pt idx="3">
                  <c:v>October</c:v>
                </c:pt>
                <c:pt idx="4">
                  <c:v>November</c:v>
                </c:pt>
                <c:pt idx="5">
                  <c:v>December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4.4000000000000004</c:v>
                </c:pt>
                <c:pt idx="4">
                  <c:v>3.7</c:v>
                </c:pt>
                <c:pt idx="5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58-4070-BD0F-24F4F2193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245496"/>
        <c:axId val="547240248"/>
      </c:lineChart>
      <c:catAx>
        <c:axId val="54724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40248"/>
        <c:crosses val="autoZero"/>
        <c:auto val="1"/>
        <c:lblAlgn val="ctr"/>
        <c:lblOffset val="100"/>
        <c:noMultiLvlLbl val="0"/>
      </c:catAx>
      <c:valAx>
        <c:axId val="54724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4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Referrals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F-4561-A69D-364E2C11C5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F-4561-A69D-364E2C11C5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2F-4561-A69D-364E2C11C5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2F-4561-A69D-364E2C11C5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ADC-4BCC-89CE-59DFB9364609}"/>
              </c:ext>
            </c:extLst>
          </c:dPt>
          <c:cat>
            <c:strRef>
              <c:f>Sheet1!$A$2:$A$6</c:f>
              <c:strCache>
                <c:ptCount val="4"/>
                <c:pt idx="0">
                  <c:v>Sent</c:v>
                </c:pt>
                <c:pt idx="1">
                  <c:v>Accepted</c:v>
                </c:pt>
                <c:pt idx="2">
                  <c:v>Completed</c:v>
                </c:pt>
                <c:pt idx="3">
                  <c:v>Rejected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101</c:v>
                </c:pt>
                <c:pt idx="1">
                  <c:v>94</c:v>
                </c:pt>
                <c:pt idx="2">
                  <c:v>478</c:v>
                </c:pt>
                <c:pt idx="3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58-4DE3-B410-F2C18DCFC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0.32866</cdr:x>
      <cdr:y>0.13784</cdr:y>
    </cdr:from>
    <cdr:to>
      <cdr:x>0.46901</cdr:x>
      <cdr:y>0.21847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9BCF4EE-78D0-46CD-B6AD-DE034011A129}"/>
            </a:ext>
          </a:extLst>
        </cdr:cNvPr>
        <cdr:cNvSpPr txBox="1"/>
      </cdr:nvSpPr>
      <cdr:spPr>
        <a:xfrm xmlns:a="http://schemas.openxmlformats.org/drawingml/2006/main">
          <a:off x="2581212" y="663880"/>
          <a:ext cx="1102290" cy="388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Rejected</a:t>
          </a:r>
        </a:p>
      </cdr:txBody>
    </cdr:sp>
  </cdr:relSizeAnchor>
  <cdr:relSizeAnchor xmlns:cdr="http://schemas.openxmlformats.org/drawingml/2006/chartDrawing">
    <cdr:from>
      <cdr:x>0.60048</cdr:x>
      <cdr:y>0.39342</cdr:y>
    </cdr:from>
    <cdr:to>
      <cdr:x>0.77033</cdr:x>
      <cdr:y>0.48375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D5169F7-1D35-46DC-8F90-D6B9DF31D49E}"/>
            </a:ext>
          </a:extLst>
        </cdr:cNvPr>
        <cdr:cNvSpPr txBox="1"/>
      </cdr:nvSpPr>
      <cdr:spPr>
        <a:xfrm xmlns:a="http://schemas.openxmlformats.org/drawingml/2006/main">
          <a:off x="4716048" y="1894821"/>
          <a:ext cx="1334022" cy="435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Accepted</a:t>
          </a:r>
        </a:p>
      </cdr:txBody>
    </cdr:sp>
  </cdr:relSizeAnchor>
  <cdr:relSizeAnchor xmlns:cdr="http://schemas.openxmlformats.org/drawingml/2006/chartDrawing">
    <cdr:from>
      <cdr:x>0.54652</cdr:x>
      <cdr:y>0.17945</cdr:y>
    </cdr:from>
    <cdr:to>
      <cdr:x>0.66295</cdr:x>
      <cdr:y>0.36931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F966D56-FB3A-42E8-9D97-57170E98B472}"/>
            </a:ext>
          </a:extLst>
        </cdr:cNvPr>
        <cdr:cNvSpPr txBox="1"/>
      </cdr:nvSpPr>
      <cdr:spPr>
        <a:xfrm xmlns:a="http://schemas.openxmlformats.org/drawingml/2006/main">
          <a:off x="4292251" y="8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/>
            <a:t>Sent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417" name="Google Shape;417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82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117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of the “why” we are implementing this system improvement</a:t>
            </a:r>
            <a:r>
              <a:rPr lang="en-US" baseline="0" dirty="0"/>
              <a:t> initiative.  Keep bigger picture in your mind as Sophia is reviewing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732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a46db1bd7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a46db1bd75_0_1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 as of 9.1.23</a:t>
            </a:r>
            <a:endParaRPr dirty="0"/>
          </a:p>
        </p:txBody>
      </p:sp>
      <p:sp>
        <p:nvSpPr>
          <p:cNvPr id="458" name="Google Shape;458;ga46db1bd75_0_18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5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557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581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920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47a59f7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47a59f7f6_0_3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00" cy="3780600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a47a59f7f6_0_36:notes"/>
          <p:cNvSpPr txBox="1">
            <a:spLocks noGrp="1"/>
          </p:cNvSpPr>
          <p:nvPr>
            <p:ph type="sldNum" idx="12"/>
          </p:nvPr>
        </p:nvSpPr>
        <p:spPr>
          <a:xfrm>
            <a:off x="4143587" y="9119475"/>
            <a:ext cx="3169800" cy="4818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658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4350" y="239468"/>
            <a:ext cx="7643813" cy="6218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3" descr="HD-ShadowLo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 descr="HD-ShadowShor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3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3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13" descr="IRIS_icon_onl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77423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1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1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1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47" name="Google Shape;247;p1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3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8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8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38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8" name="Google Shape;268;p38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4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44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5" name="Google Shape;325;p4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4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5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3" name="Google Shape;333;p45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4" name="Google Shape;334;p4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6" name="Google Shape;336;p45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8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48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48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8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369" name="Google Shape;369;p48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370" name="Google Shape;370;p48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6474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9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49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8" name="Google Shape;378;p4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4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0" name="Google Shape;380;p4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0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0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50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89" name="Google Shape;389;p50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50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1" name="Google Shape;391;p50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2" name="Google Shape;392;p50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3" name="Google Shape;393;p5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5" name="Google Shape;395;p50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5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5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1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51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3" name="Google Shape;403;p51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4" name="Google Shape;404;p51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5" name="Google Shape;405;p51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6" name="Google Shape;406;p51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07" name="Google Shape;407;p51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8" name="Google Shape;408;p51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51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10" name="Google Shape;410;p51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11" name="Google Shape;411;p5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3" name="Google Shape;413;p51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22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26216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2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9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  <a:defRPr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784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31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0759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32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3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66" name="Google Shape;166;p33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sz="7200" b="0" i="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id="167" name="Google Shape;167;p33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64744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34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445045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6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3" name="Google Shape;203;p36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6" name="Google Shape;206;p36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0" name="Google Shape;210;p36" descr="IRIS_icon_on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6088" y="507107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 descr="hashOverlay-FullResolve.png"/>
          <p:cNvPicPr preferRelativeResize="0"/>
          <p:nvPr/>
        </p:nvPicPr>
        <p:blipFill rotWithShape="1">
          <a:blip r:embed="rId10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80" r:id="rId3"/>
    <p:sldLayoutId id="2147483681" r:id="rId4"/>
    <p:sldLayoutId id="2147483684" r:id="rId5"/>
    <p:sldLayoutId id="2147483685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u/0/folders/1S_iUMb3p4E9qbpY0UkJjXwAc6lGd5L_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50000">
              <a:schemeClr val="dk2"/>
            </a:gs>
            <a:gs pos="100000">
              <a:srgbClr val="B3B3B3"/>
            </a:gs>
          </a:gsLst>
          <a:lin ang="2520000" scaled="0"/>
        </a:gra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"/>
          <p:cNvSpPr txBox="1">
            <a:spLocks noGrp="1"/>
          </p:cNvSpPr>
          <p:nvPr>
            <p:ph type="ctrTitle"/>
          </p:nvPr>
        </p:nvSpPr>
        <p:spPr>
          <a:xfrm>
            <a:off x="-190781" y="2729109"/>
            <a:ext cx="8616226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Integrated Referral </a:t>
            </a:r>
            <a:br>
              <a:rPr lang="en-US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and Intake System</a:t>
            </a:r>
            <a:endParaRPr dirty="0"/>
          </a:p>
        </p:txBody>
      </p:sp>
      <p:sp>
        <p:nvSpPr>
          <p:cNvPr id="420" name="Google Shape;420;p1"/>
          <p:cNvSpPr txBox="1"/>
          <p:nvPr/>
        </p:nvSpPr>
        <p:spPr>
          <a:xfrm>
            <a:off x="-5552903" y="3365769"/>
            <a:ext cx="8616226" cy="1373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</a:pPr>
            <a:r>
              <a:rPr lang="en-US" sz="8000" b="1" i="0" u="none" strike="noStrike" cap="none" dirty="0">
                <a:solidFill>
                  <a:schemeClr val="dk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IRIS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Calibri"/>
              <a:buNone/>
            </a:pPr>
            <a:endParaRPr sz="80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1"/>
          <p:cNvSpPr txBox="1"/>
          <p:nvPr/>
        </p:nvSpPr>
        <p:spPr>
          <a:xfrm>
            <a:off x="4381501" y="4738839"/>
            <a:ext cx="7524750" cy="79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Kane County Year 3 Quarter 3 Meeting: 2.27.24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195" y="5536155"/>
            <a:ext cx="2258171" cy="10208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89" y="5411970"/>
            <a:ext cx="1238748" cy="1238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36" y="5507469"/>
            <a:ext cx="23241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D529C-6E77-4117-B9FC-52892F407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of Referrals by Age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203B2-E4AE-4724-B229-8F216EC4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23" y="2237044"/>
            <a:ext cx="5523455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849BA-0AF1-4533-AA13-C73FB1C56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of Referrals by Race/Ethnicity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5AEA5-D402-4131-9A9D-513429D65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" t="3890" r="5287"/>
          <a:stretch/>
        </p:blipFill>
        <p:spPr>
          <a:xfrm>
            <a:off x="2194560" y="1960942"/>
            <a:ext cx="5535168" cy="48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2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B1AB-7FE1-487A-80F2-C5AD61FE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2022</a:t>
            </a:r>
            <a:r>
              <a:rPr lang="en-US" dirty="0"/>
              <a:t> vs. </a:t>
            </a:r>
            <a:r>
              <a:rPr lang="en-US" dirty="0">
                <a:solidFill>
                  <a:schemeClr val="tx1"/>
                </a:solidFill>
              </a:rPr>
              <a:t>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764327-1EE3-4F3B-8AD5-E3FBF1D6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030" y="1948006"/>
            <a:ext cx="7117237" cy="49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6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0B2A-775A-4271-89AA-E546B2FB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Response Time (sent to accept/reject)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9CA86-9E49-4980-B8F6-4049A8728965}"/>
              </a:ext>
            </a:extLst>
          </p:cNvPr>
          <p:cNvSpPr txBox="1"/>
          <p:nvPr/>
        </p:nvSpPr>
        <p:spPr>
          <a:xfrm>
            <a:off x="9152921" y="3033767"/>
            <a:ext cx="2282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Community Standards say 5 business days. </a:t>
            </a:r>
          </a:p>
          <a:p>
            <a:r>
              <a:rPr lang="en-US" sz="2400" b="1" dirty="0"/>
              <a:t>Goal Met!</a:t>
            </a:r>
          </a:p>
        </p:txBody>
      </p:sp>
      <p:pic>
        <p:nvPicPr>
          <p:cNvPr id="9" name="Graphic 8" descr="Ribbon">
            <a:extLst>
              <a:ext uri="{FF2B5EF4-FFF2-40B4-BE49-F238E27FC236}">
                <a16:creationId xmlns:a16="http://schemas.microsoft.com/office/drawing/2014/main" id="{548DA4F6-D7C1-4B42-B3C7-ACB7723C0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3250" y="3818597"/>
            <a:ext cx="914400" cy="9144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3F08E3-C1D1-4058-A4E9-31D001437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418892"/>
              </p:ext>
            </p:extLst>
          </p:nvPr>
        </p:nvGraphicFramePr>
        <p:xfrm>
          <a:off x="2073289" y="2045616"/>
          <a:ext cx="6827924" cy="446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6349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 Status (10/1/23-12/30/23)-Total Dashboard Summary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41B29-3973-49A5-88CD-370C90C9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314"/>
            <a:ext cx="11484429" cy="49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1FDD-9477-4A0C-96EA-EFEBDB33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 Status Breakdown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D374CC6-0D52-4A31-9B26-26CB691C0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331402"/>
              </p:ext>
            </p:extLst>
          </p:nvPr>
        </p:nvGraphicFramePr>
        <p:xfrm>
          <a:off x="1803749" y="2041742"/>
          <a:ext cx="7853818" cy="481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1C3F5A-3353-4B7E-8E09-56B1CAF38482}"/>
              </a:ext>
            </a:extLst>
          </p:cNvPr>
          <p:cNvSpPr txBox="1"/>
          <p:nvPr/>
        </p:nvSpPr>
        <p:spPr>
          <a:xfrm>
            <a:off x="4183692" y="5035463"/>
            <a:ext cx="2254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Completed</a:t>
            </a:r>
          </a:p>
          <a:p>
            <a:r>
              <a:rPr lang="en-US" sz="2800" b="1" dirty="0"/>
              <a:t>62%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ED936-2D5B-4515-A6B5-6C774AB92CC2}"/>
              </a:ext>
            </a:extLst>
          </p:cNvPr>
          <p:cNvSpPr txBox="1"/>
          <p:nvPr/>
        </p:nvSpPr>
        <p:spPr>
          <a:xfrm>
            <a:off x="1097280" y="4706113"/>
            <a:ext cx="2460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Referrals in “Completed” status up by 2% since last quarter</a:t>
            </a:r>
          </a:p>
        </p:txBody>
      </p:sp>
    </p:spTree>
    <p:extLst>
      <p:ext uri="{BB962C8B-B14F-4D97-AF65-F5344CB8AC3E}">
        <p14:creationId xmlns:p14="http://schemas.microsoft.com/office/powerpoint/2010/main" val="106186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775EE-D514-46F5-ACE2-CA87DE6A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Status Breakdown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6D0F7-2F9F-48C0-BEFF-A226E4E93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483795"/>
            <a:ext cx="5341028" cy="1649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58D33-D0F3-4C4A-A0E2-AFEF7C80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73" y="4615773"/>
            <a:ext cx="5505927" cy="1886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0B601B-AA07-41D3-8F41-256221985E87}"/>
              </a:ext>
            </a:extLst>
          </p:cNvPr>
          <p:cNvSpPr txBox="1"/>
          <p:nvPr/>
        </p:nvSpPr>
        <p:spPr>
          <a:xfrm>
            <a:off x="680321" y="2083685"/>
            <a:ext cx="4100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July 1, 2023-September 30,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C1D0E-6724-4D0B-BFAC-09725F320D54}"/>
              </a:ext>
            </a:extLst>
          </p:cNvPr>
          <p:cNvSpPr txBox="1"/>
          <p:nvPr/>
        </p:nvSpPr>
        <p:spPr>
          <a:xfrm>
            <a:off x="590073" y="4215663"/>
            <a:ext cx="448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October 1, 2023-December 31,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1694E-8AF7-41A7-B489-404DB977F7C8}"/>
              </a:ext>
            </a:extLst>
          </p:cNvPr>
          <p:cNvSpPr txBox="1"/>
          <p:nvPr/>
        </p:nvSpPr>
        <p:spPr>
          <a:xfrm>
            <a:off x="6486144" y="2713233"/>
            <a:ext cx="512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3"/>
                </a:solidFill>
              </a:rPr>
              <a:t>Enrolled status decreased by approximately 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3"/>
                </a:solidFill>
              </a:rPr>
              <a:t>Could not contact increased by 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B30E78-6049-4866-85B4-7A524292B440}"/>
              </a:ext>
            </a:extLst>
          </p:cNvPr>
          <p:cNvSpPr txBox="1"/>
          <p:nvPr/>
        </p:nvSpPr>
        <p:spPr>
          <a:xfrm>
            <a:off x="6486144" y="3800164"/>
            <a:ext cx="4688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Discussion: Any insight as to why this might be?</a:t>
            </a:r>
          </a:p>
        </p:txBody>
      </p:sp>
    </p:spTree>
    <p:extLst>
      <p:ext uri="{BB962C8B-B14F-4D97-AF65-F5344CB8AC3E}">
        <p14:creationId xmlns:p14="http://schemas.microsoft.com/office/powerpoint/2010/main" val="242575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E9D67-EF21-4981-815C-1D619EBC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KC IRIS Top Referral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198B0-A4B5-474D-8DE5-863D2C8FDB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8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Referrals Sent-Top 5 Organizations </a:t>
            </a:r>
            <a:br>
              <a:rPr lang="en-US" dirty="0"/>
            </a:br>
            <a:r>
              <a:rPr lang="en-US" dirty="0"/>
              <a:t>October 1-December 31,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151" y="2266950"/>
            <a:ext cx="94129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Kane County Child Advocacy Center 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Family Service Association of Greater Elgin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KCHD </a:t>
            </a:r>
            <a:r>
              <a:rPr lang="en-US" sz="3200" dirty="0" err="1"/>
              <a:t>iGrow</a:t>
            </a:r>
            <a:r>
              <a:rPr lang="en-US" sz="3200" dirty="0"/>
              <a:t> Home Visitation Coordinated Intake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Aurora Interfaith Food Pantry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Kane County ROE*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2E81-B5F2-417A-96D8-5079B6D3D85B}"/>
              </a:ext>
            </a:extLst>
          </p:cNvPr>
          <p:cNvSpPr txBox="1"/>
          <p:nvPr/>
        </p:nvSpPr>
        <p:spPr>
          <a:xfrm>
            <a:off x="8668513" y="5279136"/>
            <a:ext cx="3438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</a:rPr>
              <a:t>*</a:t>
            </a:r>
            <a:r>
              <a:rPr lang="en-US" sz="3200" dirty="0">
                <a:solidFill>
                  <a:schemeClr val="accent3"/>
                </a:solidFill>
              </a:rPr>
              <a:t> Indicates organizations new to the top 5</a:t>
            </a:r>
          </a:p>
        </p:txBody>
      </p:sp>
    </p:spTree>
    <p:extLst>
      <p:ext uri="{BB962C8B-B14F-4D97-AF65-F5344CB8AC3E}">
        <p14:creationId xmlns:p14="http://schemas.microsoft.com/office/powerpoint/2010/main" val="327947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Referrals Received-Top 5 Organizations </a:t>
            </a:r>
            <a:br>
              <a:rPr lang="en-US" dirty="0"/>
            </a:br>
            <a:r>
              <a:rPr lang="en-US" dirty="0"/>
              <a:t>October 1-December 31, 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522" y="2239347"/>
            <a:ext cx="108981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KCHD-</a:t>
            </a:r>
            <a:r>
              <a:rPr lang="en-US" sz="3200" b="1" dirty="0" err="1"/>
              <a:t>iGrow</a:t>
            </a:r>
            <a:r>
              <a:rPr lang="en-US" sz="3200" b="1" dirty="0"/>
              <a:t>-Home Visitation Coordinated Intake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VNA Healthcare*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Greater Family Health</a:t>
            </a:r>
          </a:p>
          <a:p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Ecker Behavioral Health Center*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Child &amp; Family Connections #4/</a:t>
            </a:r>
            <a:r>
              <a:rPr lang="en-US" sz="3200" dirty="0" err="1"/>
              <a:t>DayOne</a:t>
            </a:r>
            <a:r>
              <a:rPr lang="en-US" sz="3200" dirty="0"/>
              <a:t> PACT (EI)*</a:t>
            </a:r>
          </a:p>
        </p:txBody>
      </p:sp>
    </p:spTree>
    <p:extLst>
      <p:ext uri="{BB962C8B-B14F-4D97-AF65-F5344CB8AC3E}">
        <p14:creationId xmlns:p14="http://schemas.microsoft.com/office/powerpoint/2010/main" val="367693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  2nd Annual Meeting </a:t>
            </a:r>
            <a:br>
              <a:rPr lang="en-US" dirty="0"/>
            </a:br>
            <a:r>
              <a:rPr lang="en-US" sz="2800" dirty="0"/>
              <a:t>Introductions</a:t>
            </a:r>
            <a:endParaRPr sz="2800" dirty="0"/>
          </a:p>
        </p:txBody>
      </p:sp>
      <p:sp>
        <p:nvSpPr>
          <p:cNvPr id="461" name="Google Shape;461;ga46db1bd75_0_1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4412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200" b="1" dirty="0"/>
              <a:t>Welcome and introductions - KCHD IRIS Team</a:t>
            </a:r>
            <a:endParaRPr lang="en-US" sz="3200" dirty="0"/>
          </a:p>
          <a:p>
            <a:pPr marL="800100" lvl="1" indent="-342900">
              <a:spcBef>
                <a:spcPts val="200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Kim Peterson, Director of Community Health, IRIS Community &amp; Data Manager</a:t>
            </a:r>
          </a:p>
          <a:p>
            <a:pPr marL="800100" lvl="1" indent="-342900">
              <a:spcBef>
                <a:spcPts val="200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Michelle Meyer, Assistant Director, Community Health, IRIS Community &amp; Data Manager</a:t>
            </a:r>
          </a:p>
          <a:p>
            <a:pPr marL="800100" lvl="1" indent="-342900">
              <a:spcBef>
                <a:spcPts val="200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Lorena Nunez, Early Childhood Programs Manager, IRIS Community &amp; Data Manager </a:t>
            </a:r>
          </a:p>
          <a:p>
            <a:pPr marL="800100" lvl="1" indent="-342900">
              <a:spcBef>
                <a:spcPts val="200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Maria Leon, Family Engagement Specialist, AOK Network, IRIS Community &amp; Data Manager</a:t>
            </a:r>
          </a:p>
          <a:p>
            <a:pPr marL="800100" lvl="1" indent="-342900">
              <a:spcBef>
                <a:spcPts val="2000"/>
              </a:spcBef>
            </a:pPr>
            <a:r>
              <a:rPr lang="en-US" sz="1800" b="1" dirty="0">
                <a:solidFill>
                  <a:schemeClr val="accent3"/>
                </a:solidFill>
              </a:rPr>
              <a:t>Kaitlin Soriano, Violence Prevention Coordinator, IRIS Community &amp; Data Manager</a:t>
            </a:r>
            <a:endParaRPr lang="en-US" sz="1800" dirty="0"/>
          </a:p>
          <a:p>
            <a:pPr marL="342900" indent="-342900">
              <a:spcBef>
                <a:spcPts val="2000"/>
              </a:spcBef>
            </a:pP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515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084ED4-C0C1-4150-A367-40AAF95D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0264C-E971-4C30-A93E-C8ECF5E11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DD084-A763-4AE8-B915-00D0FCF0D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8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143D-AC09-4D1C-AC70-BB2EEB0A3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DD8B1-8207-437B-9FDA-29DD4267DC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D210D-9608-4718-93D6-CA913140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1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B3119-5E90-4EA6-AFBF-239B2AB8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A1DEF-7217-4E4C-9E28-07C867698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5127FD-28A3-4886-9758-65C23E39DF8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DD4078-2F37-46B3-A2B7-47D219156FC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86DCFE-B5C9-4C36-AF1E-D5852CEBAB2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55BB4-F10E-4097-BFB2-9FC19FE0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320DD-2D1F-46A4-8849-702F5CBA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CC803-7842-4CE3-AED0-3EB3B96E3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679EA-9104-45E6-A5A2-CB9B74E1563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452BF-8584-474E-8348-E3B7D0C79A7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2B5CD0-42CB-483A-9DE7-51245E93A3D2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C6A5A-9D87-4D47-B842-A0B83900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1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77BBD-0778-46D7-B3C9-D7114213E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5C8B9-736B-4A86-A12D-AC21A2D6D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EA80D-7B06-4002-91EF-55C669BCD46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D1669-8645-4151-9282-49095397E9E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0AAEEF-6606-4923-A18F-918E55ADDC55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9D15C-5717-4028-969B-52F2FCAB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59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0A09-0555-43F1-8241-D35948F7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C0C6D-4E92-4E90-B5A6-A9CBD609C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CC683-E97C-4120-A8FC-379C2EBAF3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E1D91-1FE0-4D15-8E9E-05DCF1D97E2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B52634-21C9-4296-96AA-886A1254F9C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FA59E2-D010-40E4-AA39-C27ECD06D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3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C9888-C564-4EE3-8FCB-1CF532F1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AB122-C06F-4C1D-8145-DB04EE60C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7E79A-C8DF-48F0-8981-B85DDCD7880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90F1A-444D-4DEE-9B8B-CE845BAD306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40A30D-F275-4103-92B4-73CA54C6761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C88BB-2153-4F82-949D-1366077A0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84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980F-E52C-4DBE-87D3-3B827D4E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12878-628E-4895-99EB-8A9A9F28D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926E42-B902-4913-94B9-5D6C926AB9E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544EE-A3E1-40DA-B726-1F7DB7B93B9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E49E2B-C900-406A-B903-84E01A2F65AB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BC45B-C88A-416A-9679-13822DE36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3BFC-AE33-412E-B84B-5C18EFD99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3E5AA-63EF-4B13-9FBF-3920925F8B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0D6C3-7017-4961-A0B2-F516B09050F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77B0B7-3186-427D-9B2C-CAF025918B8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CC7988-DCB8-4356-BBC7-DF8DC1CE3C1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F2029F-E7BD-4026-A632-2C40A6935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631F-B67F-40CD-AF08-5FDB9C2AE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4A623-F01E-4363-B93C-6D6394397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F0F882-E5B0-49A0-8C5B-BB7ABB4E4F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12F3F-1C32-4B31-AB84-46B991AD43C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B2350C-7FEE-4C78-ACCA-F4F1D38E0685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92C1B7-F17E-4E6B-818E-C3C865DDB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4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 Annual Meeting Agenda </a:t>
            </a:r>
            <a:br>
              <a:rPr lang="en-US" dirty="0"/>
            </a:br>
            <a:r>
              <a:rPr lang="en-US" sz="2800" dirty="0"/>
              <a:t>AGENDA</a:t>
            </a:r>
            <a:endParaRPr sz="2800" dirty="0"/>
          </a:p>
        </p:txBody>
      </p:sp>
      <p:sp>
        <p:nvSpPr>
          <p:cNvPr id="461" name="Google Shape;461;ga46db1bd75_0_18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44122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/>
              <a:t>Welcome and Introductions </a:t>
            </a:r>
          </a:p>
          <a:p>
            <a:pPr lvl="0"/>
            <a:r>
              <a:rPr lang="en-US" sz="1800" b="1" dirty="0"/>
              <a:t>Y3Q3 Data Presentation (10/1/23-12/31/23)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</a:rPr>
              <a:t>New Arrival Resources</a:t>
            </a:r>
          </a:p>
          <a:p>
            <a:pPr lvl="0"/>
            <a:r>
              <a:rPr lang="en-US" sz="1800" b="1" dirty="0">
                <a:solidFill>
                  <a:schemeClr val="bg1"/>
                </a:solidFill>
              </a:rPr>
              <a:t>Q &amp; A</a:t>
            </a:r>
            <a:endParaRPr lang="en-US" sz="14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1753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B679-0046-4878-8AB4-6197C0DA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1CD65-9CB3-4983-8BB2-6274E79E3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25E71-134D-4B3E-886E-AEFD8F60ED6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CF40C-53E3-4576-B167-26B59E1D08D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061245-A2C0-4401-9F19-39EE10C5E7A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A6F9C-98AB-4C3D-BF1E-7F7DF983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17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4603-A4C9-4292-B249-48861840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5CF91-2727-497C-93CA-ED4934807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8D1EE-015A-4B1C-8300-F4D4917EC3F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E5A327-97E0-4EEB-9304-EA9AD58B530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BED8-C016-4D2D-82A4-F5A35780EB5B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443CB-FEE7-4978-9983-CA60C7330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65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47a59f7f6_0_36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00" cy="109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 &amp; A </a:t>
            </a:r>
            <a:endParaRPr dirty="0"/>
          </a:p>
        </p:txBody>
      </p:sp>
      <p:sp>
        <p:nvSpPr>
          <p:cNvPr id="515" name="Google Shape;515;ga47a59f7f6_0_36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00" cy="170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Google Shape;516;ga47a59f7f6_0_36">
            <a:hlinkClick r:id="rId3"/>
          </p:cNvPr>
          <p:cNvSpPr txBox="1"/>
          <p:nvPr/>
        </p:nvSpPr>
        <p:spPr>
          <a:xfrm>
            <a:off x="789325" y="4356725"/>
            <a:ext cx="3922800" cy="24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272501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Kane County IRIS Community </a:t>
            </a:r>
            <a:br>
              <a:rPr lang="en-US" dirty="0"/>
            </a:br>
            <a:r>
              <a:rPr lang="en-US" dirty="0"/>
              <a:t>Vision Statement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dirty="0"/>
              <a:t>“The Kane County IRIS Community will build upon strong collaborative relationships with partners to implement a data-driven, comprehensive, closed-loop referral system that identifies gaps in resources so that community members will be more effectively connected with the services they need to support positive outcomes.”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7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2481-26F6-430F-B7E6-AC05CBFF01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IRIS Illinois State Dashboard</a:t>
            </a:r>
          </a:p>
        </p:txBody>
      </p:sp>
    </p:spTree>
    <p:extLst>
      <p:ext uri="{BB962C8B-B14F-4D97-AF65-F5344CB8AC3E}">
        <p14:creationId xmlns:p14="http://schemas.microsoft.com/office/powerpoint/2010/main" val="398968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DC1D-4BBE-42B5-B775-BF7431351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 Status as of 2/26/2024-Total Dashboard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77EF5-D8FA-4B95-B552-60B6D539F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5298"/>
            <a:ext cx="10338985" cy="31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6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a46db1bd75_0_18"/>
          <p:cNvSpPr txBox="1">
            <a:spLocks noGrp="1"/>
          </p:cNvSpPr>
          <p:nvPr>
            <p:ph type="title"/>
          </p:nvPr>
        </p:nvSpPr>
        <p:spPr>
          <a:xfrm>
            <a:off x="680321" y="781603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188 Total IRIS Organizations </a:t>
            </a:r>
            <a:endParaRPr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69ED52-3CD9-471D-BAB7-D86A80D26F68}"/>
              </a:ext>
            </a:extLst>
          </p:cNvPr>
          <p:cNvSpPr/>
          <p:nvPr/>
        </p:nvSpPr>
        <p:spPr>
          <a:xfrm>
            <a:off x="2120362" y="2088264"/>
            <a:ext cx="7574783" cy="77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New Members!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58234-5D9B-498D-BC66-0D2435CBDF91}"/>
              </a:ext>
            </a:extLst>
          </p:cNvPr>
          <p:cNvSpPr txBox="1"/>
          <p:nvPr/>
        </p:nvSpPr>
        <p:spPr>
          <a:xfrm>
            <a:off x="4179517" y="3436387"/>
            <a:ext cx="3832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Ascension Mercy-Outpatient Behavioral Health Services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Community Service Council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The Ivy Academy of Early Learning-Geneva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The Ivy Academy-Elgin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Evergreen Shared Housing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Ellie Mental Health of Aurora</a:t>
            </a:r>
          </a:p>
          <a:p>
            <a:pPr marL="285750" indent="-285750" fontAlgn="b">
              <a:buFont typeface="Arial" panose="020B0604020202020204" pitchFamily="34" charset="0"/>
              <a:buChar char="•"/>
            </a:pPr>
            <a:r>
              <a:rPr lang="en-US" b="1" dirty="0"/>
              <a:t>Sycamore Oasis Corporation</a:t>
            </a:r>
          </a:p>
        </p:txBody>
      </p:sp>
      <p:pic>
        <p:nvPicPr>
          <p:cNvPr id="5" name="Graphic 4" descr="Fireworks">
            <a:extLst>
              <a:ext uri="{FF2B5EF4-FFF2-40B4-BE49-F238E27FC236}">
                <a16:creationId xmlns:a16="http://schemas.microsoft.com/office/drawing/2014/main" id="{5778F71E-40A0-4371-874A-D8D9A15B8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602" y="2302083"/>
            <a:ext cx="2046101" cy="2046101"/>
          </a:xfrm>
          <a:prstGeom prst="rect">
            <a:avLst/>
          </a:prstGeom>
        </p:spPr>
      </p:pic>
      <p:pic>
        <p:nvPicPr>
          <p:cNvPr id="11" name="Graphic 10" descr="Fireworks">
            <a:extLst>
              <a:ext uri="{FF2B5EF4-FFF2-40B4-BE49-F238E27FC236}">
                <a16:creationId xmlns:a16="http://schemas.microsoft.com/office/drawing/2014/main" id="{B68803D7-F399-4DF3-B92C-E010A883C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07929" y="2405949"/>
            <a:ext cx="2046101" cy="20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6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E36A-6F59-4C42-BA43-631469360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Sector Breakdown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07D467D-51EE-4633-9B3C-EB20295DF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69633C-21A5-4E06-A8CF-74C0E925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42" y="2046432"/>
            <a:ext cx="8619241" cy="4503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DEFCA4-515E-45CD-A6B3-E31792CA5142}"/>
              </a:ext>
            </a:extLst>
          </p:cNvPr>
          <p:cNvSpPr txBox="1"/>
          <p:nvPr/>
        </p:nvSpPr>
        <p:spPr>
          <a:xfrm>
            <a:off x="4524866" y="6550222"/>
            <a:ext cx="265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Number of organizations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87EC8-668A-466B-9443-A34DBC9DAD0F}"/>
              </a:ext>
            </a:extLst>
          </p:cNvPr>
          <p:cNvSpPr txBox="1"/>
          <p:nvPr/>
        </p:nvSpPr>
        <p:spPr>
          <a:xfrm>
            <a:off x="9952806" y="5376672"/>
            <a:ext cx="1763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Following 4 slides and code by Michael Granger, IMSA Student</a:t>
            </a:r>
          </a:p>
        </p:txBody>
      </p:sp>
    </p:spTree>
    <p:extLst>
      <p:ext uri="{BB962C8B-B14F-4D97-AF65-F5344CB8AC3E}">
        <p14:creationId xmlns:p14="http://schemas.microsoft.com/office/powerpoint/2010/main" val="279942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EEE1-FC25-404A-A6D2-B0C4BD5A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909" y="753228"/>
            <a:ext cx="3562273" cy="1080938"/>
          </a:xfrm>
        </p:spPr>
        <p:txBody>
          <a:bodyPr/>
          <a:lstStyle/>
          <a:p>
            <a:r>
              <a:rPr lang="en-US" dirty="0"/>
              <a:t>Capacity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5FCB6-A331-4E57-8697-7190FF17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955"/>
            <a:ext cx="6731909" cy="68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9987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FFDA50">
      <a:dk1>
        <a:srgbClr val="FFDA50"/>
      </a:dk1>
      <a:lt1>
        <a:srgbClr val="231F20"/>
      </a:lt1>
      <a:dk2>
        <a:srgbClr val="FFFFFF"/>
      </a:dk2>
      <a:lt2>
        <a:srgbClr val="000000"/>
      </a:lt2>
      <a:accent1>
        <a:srgbClr val="A7D05E"/>
      </a:accent1>
      <a:accent2>
        <a:srgbClr val="5BBA54"/>
      </a:accent2>
      <a:accent3>
        <a:srgbClr val="8D60A8"/>
      </a:accent3>
      <a:accent4>
        <a:srgbClr val="B756A0"/>
      </a:accent4>
      <a:accent5>
        <a:srgbClr val="FFDA50"/>
      </a:accent5>
      <a:accent6>
        <a:srgbClr val="231F20"/>
      </a:accent6>
      <a:hlink>
        <a:srgbClr val="CAFB50"/>
      </a:hlink>
      <a:folHlink>
        <a:srgbClr val="DEF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rlin">
  <a:themeElements>
    <a:clrScheme name="FFDA50">
      <a:dk1>
        <a:srgbClr val="FFDA50"/>
      </a:dk1>
      <a:lt1>
        <a:srgbClr val="231F20"/>
      </a:lt1>
      <a:dk2>
        <a:srgbClr val="FFFFFF"/>
      </a:dk2>
      <a:lt2>
        <a:srgbClr val="000000"/>
      </a:lt2>
      <a:accent1>
        <a:srgbClr val="A7D05E"/>
      </a:accent1>
      <a:accent2>
        <a:srgbClr val="5BBA54"/>
      </a:accent2>
      <a:accent3>
        <a:srgbClr val="8D60A8"/>
      </a:accent3>
      <a:accent4>
        <a:srgbClr val="B756A0"/>
      </a:accent4>
      <a:accent5>
        <a:srgbClr val="FFDA50"/>
      </a:accent5>
      <a:accent6>
        <a:srgbClr val="231F20"/>
      </a:accent6>
      <a:hlink>
        <a:srgbClr val="CAFB50"/>
      </a:hlink>
      <a:folHlink>
        <a:srgbClr val="DEFF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54144</TotalTime>
  <Words>475</Words>
  <Application>Microsoft Office PowerPoint</Application>
  <PresentationFormat>Widescreen</PresentationFormat>
  <Paragraphs>90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Trebuchet MS</vt:lpstr>
      <vt:lpstr>Berlin</vt:lpstr>
      <vt:lpstr>1_Berlin</vt:lpstr>
      <vt:lpstr>Integrated Referral  and Intake System</vt:lpstr>
      <vt:lpstr>IRIS  2nd Annual Meeting  Introductions</vt:lpstr>
      <vt:lpstr>IRIS Annual Meeting Agenda  AGENDA</vt:lpstr>
      <vt:lpstr>Kane County IRIS Community  Vision Statement </vt:lpstr>
      <vt:lpstr>IRIS Illinois State Dashboard</vt:lpstr>
      <vt:lpstr>Referral Status as of 2/26/2024-Total Dashboard Summary</vt:lpstr>
      <vt:lpstr>188 Total IRIS Organizations </vt:lpstr>
      <vt:lpstr>Service Sector Breakdown</vt:lpstr>
      <vt:lpstr>Capacity</vt:lpstr>
      <vt:lpstr>Count of Referrals by Age </vt:lpstr>
      <vt:lpstr>Count of Referrals by Race/Ethnicity</vt:lpstr>
      <vt:lpstr>2022 vs. 2023</vt:lpstr>
      <vt:lpstr>Response Time (sent to accept/reject)</vt:lpstr>
      <vt:lpstr>Referral Status (10/1/23-12/30/23)-Total Dashboard Summary </vt:lpstr>
      <vt:lpstr>Referral Status Breakdown</vt:lpstr>
      <vt:lpstr>Completed Status Breakdown</vt:lpstr>
      <vt:lpstr>KC IRIS Top Referral Organizations</vt:lpstr>
      <vt:lpstr>Referrals Sent-Top 5 Organizations  October 1-December 31, 2023</vt:lpstr>
      <vt:lpstr>Referrals Received-Top 5 Organizations  October 1-December 31,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Referral  and Intake System</dc:title>
  <dc:creator>Naughtin, Hugh Edmond Wilhelm</dc:creator>
  <cp:lastModifiedBy>Nunez, Lorena</cp:lastModifiedBy>
  <cp:revision>346</cp:revision>
  <dcterms:created xsi:type="dcterms:W3CDTF">2015-04-29T15:52:14Z</dcterms:created>
  <dcterms:modified xsi:type="dcterms:W3CDTF">2024-02-27T18:09:50Z</dcterms:modified>
</cp:coreProperties>
</file>