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8" r:id="rId2"/>
  </p:sldMasterIdLst>
  <p:notesMasterIdLst>
    <p:notesMasterId r:id="rId34"/>
  </p:notesMasterIdLst>
  <p:sldIdLst>
    <p:sldId id="256" r:id="rId3"/>
    <p:sldId id="272" r:id="rId4"/>
    <p:sldId id="336" r:id="rId5"/>
    <p:sldId id="373" r:id="rId6"/>
    <p:sldId id="316" r:id="rId7"/>
    <p:sldId id="396" r:id="rId8"/>
    <p:sldId id="404" r:id="rId9"/>
    <p:sldId id="406" r:id="rId10"/>
    <p:sldId id="374" r:id="rId11"/>
    <p:sldId id="407" r:id="rId12"/>
    <p:sldId id="409" r:id="rId13"/>
    <p:sldId id="405" r:id="rId14"/>
    <p:sldId id="309" r:id="rId15"/>
    <p:sldId id="408" r:id="rId16"/>
    <p:sldId id="389" r:id="rId17"/>
    <p:sldId id="334" r:id="rId18"/>
    <p:sldId id="335" r:id="rId19"/>
    <p:sldId id="397" r:id="rId20"/>
    <p:sldId id="391" r:id="rId21"/>
    <p:sldId id="398" r:id="rId22"/>
    <p:sldId id="392" r:id="rId23"/>
    <p:sldId id="399" r:id="rId24"/>
    <p:sldId id="393" r:id="rId25"/>
    <p:sldId id="400" r:id="rId26"/>
    <p:sldId id="401" r:id="rId27"/>
    <p:sldId id="402" r:id="rId28"/>
    <p:sldId id="403" r:id="rId29"/>
    <p:sldId id="394" r:id="rId30"/>
    <p:sldId id="369" r:id="rId31"/>
    <p:sldId id="395" r:id="rId32"/>
    <p:sldId id="275" r:id="rId33"/>
  </p:sldIdLst>
  <p:sldSz cx="12192000" cy="6858000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hxMM9mebMaQfDHZH/60EbLVMi9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3F4"/>
    <a:srgbClr val="F29416"/>
    <a:srgbClr val="F858E1"/>
    <a:srgbClr val="685140"/>
    <a:srgbClr val="CE9282"/>
    <a:srgbClr val="A10123"/>
    <a:srgbClr val="3FA2C1"/>
    <a:srgbClr val="C0614E"/>
    <a:srgbClr val="747E9A"/>
    <a:srgbClr val="2A9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89419" autoAdjust="0"/>
  </p:normalViewPr>
  <p:slideViewPr>
    <p:cSldViewPr snapToGrid="0">
      <p:cViewPr varScale="1">
        <p:scale>
          <a:sx n="102" d="100"/>
          <a:sy n="102" d="100"/>
        </p:scale>
        <p:origin x="9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557197722616808E-2"/>
          <c:y val="0.19311092365285815"/>
          <c:w val="0.91818876415571682"/>
          <c:h val="0.731660326223598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Days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January </c:v>
                </c:pt>
                <c:pt idx="1">
                  <c:v>February</c:v>
                </c:pt>
                <c:pt idx="2">
                  <c:v>March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4.9000000000000004</c:v>
                </c:pt>
                <c:pt idx="1">
                  <c:v>5</c:v>
                </c:pt>
                <c:pt idx="2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26-4822-9214-655F3BD3F00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73640128"/>
        <c:axId val="273637504"/>
      </c:lineChart>
      <c:catAx>
        <c:axId val="27364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637504"/>
        <c:crosses val="autoZero"/>
        <c:auto val="1"/>
        <c:lblAlgn val="ctr"/>
        <c:lblOffset val="100"/>
        <c:noMultiLvlLbl val="0"/>
      </c:catAx>
      <c:valAx>
        <c:axId val="27363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64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196486666747446"/>
          <c:y val="0.47356231181109537"/>
          <c:w val="0.20510424386505627"/>
          <c:h val="5.332444527097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Organizations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Sheet1!$A$2:$A$12</c:f>
              <c:strCache>
                <c:ptCount val="10"/>
                <c:pt idx="0">
                  <c:v>Developmental Disabilities</c:v>
                </c:pt>
                <c:pt idx="1">
                  <c:v>Concrete Supports</c:v>
                </c:pt>
                <c:pt idx="2">
                  <c:v>Aging Care</c:v>
                </c:pt>
                <c:pt idx="3">
                  <c:v>Resource Navigation</c:v>
                </c:pt>
                <c:pt idx="4">
                  <c:v>Education</c:v>
                </c:pt>
                <c:pt idx="5">
                  <c:v>Maternal and Child Health</c:v>
                </c:pt>
                <c:pt idx="6">
                  <c:v>Other Health Services</c:v>
                </c:pt>
                <c:pt idx="7">
                  <c:v>Early Childhood Education</c:v>
                </c:pt>
                <c:pt idx="8">
                  <c:v>Behavioral Health</c:v>
                </c:pt>
                <c:pt idx="9">
                  <c:v>Family Support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1.2</c:v>
                </c:pt>
                <c:pt idx="1">
                  <c:v>1.4</c:v>
                </c:pt>
                <c:pt idx="2">
                  <c:v>4</c:v>
                </c:pt>
                <c:pt idx="3">
                  <c:v>10</c:v>
                </c:pt>
                <c:pt idx="4">
                  <c:v>12</c:v>
                </c:pt>
                <c:pt idx="5">
                  <c:v>14</c:v>
                </c:pt>
                <c:pt idx="6">
                  <c:v>14</c:v>
                </c:pt>
                <c:pt idx="7">
                  <c:v>23</c:v>
                </c:pt>
                <c:pt idx="8">
                  <c:v>29</c:v>
                </c:pt>
                <c:pt idx="9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B7-40D2-80BF-29C5E368D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614960096"/>
        <c:axId val="614964360"/>
      </c:barChart>
      <c:valAx>
        <c:axId val="614964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960096"/>
        <c:crosses val="autoZero"/>
        <c:crossBetween val="between"/>
      </c:valAx>
      <c:catAx>
        <c:axId val="61496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9643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41690642468269E-2"/>
          <c:y val="2.7785959789078787E-2"/>
          <c:w val="0.93690619584641344"/>
          <c:h val="0.816346612595419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Available Organizations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Sheet1!$A$2:$A$4</c:f>
              <c:strCache>
                <c:ptCount val="3"/>
                <c:pt idx="0">
                  <c:v>January</c:v>
                </c:pt>
                <c:pt idx="1">
                  <c:v>February </c:v>
                </c:pt>
                <c:pt idx="2">
                  <c:v>March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182</c:v>
                </c:pt>
                <c:pt idx="1">
                  <c:v>183</c:v>
                </c:pt>
                <c:pt idx="2">
                  <c:v>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2D-4D3A-8328-5D4419B81C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Organizations Actively Using IRIS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Sheet1!$A$2:$A$4</c:f>
              <c:strCache>
                <c:ptCount val="3"/>
                <c:pt idx="0">
                  <c:v>January</c:v>
                </c:pt>
                <c:pt idx="1">
                  <c:v>February </c:v>
                </c:pt>
                <c:pt idx="2">
                  <c:v>March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83</c:v>
                </c:pt>
                <c:pt idx="1">
                  <c:v>75</c:v>
                </c:pt>
                <c:pt idx="2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2D-4D3A-8328-5D4419B81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7082424"/>
        <c:axId val="547084720"/>
      </c:lineChart>
      <c:catAx>
        <c:axId val="54708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084720"/>
        <c:crosses val="autoZero"/>
        <c:auto val="1"/>
        <c:lblAlgn val="ctr"/>
        <c:lblOffset val="100"/>
        <c:noMultiLvlLbl val="0"/>
      </c:catAx>
      <c:valAx>
        <c:axId val="547084720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0824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0.65116</cdr:x>
      <cdr:y>0.40021</cdr:y>
    </cdr:from>
    <cdr:to>
      <cdr:x>0.77525</cdr:x>
      <cdr:y>0.59979</cdr:y>
    </cdr:to>
    <cdr:pic>
      <cdr:nvPicPr>
        <cdr:cNvPr id="3" name="Graphic 2" descr="Star">
          <a:extLst xmlns:a="http://schemas.openxmlformats.org/drawingml/2006/main">
            <a:ext uri="{FF2B5EF4-FFF2-40B4-BE49-F238E27FC236}">
              <a16:creationId xmlns:a16="http://schemas.microsoft.com/office/drawing/2014/main" id="{BC42311D-9033-4E83-BB06-7D1B76A8DC8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798243" y="1833513"/>
          <a:ext cx="914400" cy="9144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5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sp>
        <p:nvSpPr>
          <p:cNvPr id="417" name="Google Shape;417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T-chart-2</a:t>
            </a:r>
            <a:r>
              <a:rPr lang="en-US" baseline="0" dirty="0"/>
              <a:t> columns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5816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https://jamboard.google.com/d/16oJDH0clDKauUrEpeST2A0g2Fl2e0eLoLyWnYU8Z1kk/edit?usp=sharing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5054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a47a59f7f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a47a59f7f6_0_36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ga47a59f7f6_0_36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658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a46db1bd7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a46db1bd75_0_18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8" name="Google Shape;458;ga46db1bd75_0_18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5117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a46db1bd7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a46db1bd75_0_18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ga46db1bd75_0_18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9821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a46db1bd7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a46db1bd75_0_18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Lorena</a:t>
            </a:r>
            <a:endParaRPr dirty="0"/>
          </a:p>
        </p:txBody>
      </p:sp>
      <p:sp>
        <p:nvSpPr>
          <p:cNvPr id="458" name="Google Shape;458;ga46db1bd75_0_18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15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of the “why” we are implementing this system improvement</a:t>
            </a:r>
            <a:r>
              <a:rPr lang="en-US" baseline="0" dirty="0"/>
              <a:t> initiative.  Keep bigger picture in your mind as Sophia is reviewing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773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6897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7120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Majority of data is from Q2 (6/15-9/15)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5641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314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4350" y="239468"/>
            <a:ext cx="7643813" cy="621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3" descr="HD-ShadowLo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242851"/>
            <a:ext cx="8968084" cy="27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3" descr="HD-ShadowShor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11716" y="4243845"/>
            <a:ext cx="3077108" cy="27694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3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3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13" descr="IRIS_icon_only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77423" y="262165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0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0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0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0"/>
          <p:cNvSpPr>
            <a:spLocks noGrp="1"/>
          </p:cNvSpPr>
          <p:nvPr>
            <p:ph type="pic" idx="2"/>
          </p:nvPr>
        </p:nvSpPr>
        <p:spPr>
          <a:xfrm>
            <a:off x="486833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4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body" idx="1"/>
          </p:nvPr>
        </p:nvSpPr>
        <p:spPr>
          <a:xfrm>
            <a:off x="680323" y="2336873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3" name="Google Shape;133;p30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6088" y="50710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1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1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1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1"/>
          <p:cNvSpPr>
            <a:spLocks noGrp="1"/>
          </p:cNvSpPr>
          <p:nvPr>
            <p:ph type="pic" idx="2"/>
          </p:nvPr>
        </p:nvSpPr>
        <p:spPr>
          <a:xfrm>
            <a:off x="680322" y="609597"/>
            <a:ext cx="9613859" cy="3589575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4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1" name="Google Shape;141;p31"/>
          <p:cNvSpPr txBox="1">
            <a:spLocks noGrp="1"/>
          </p:cNvSpPr>
          <p:nvPr>
            <p:ph type="body" idx="1"/>
          </p:nvPr>
        </p:nvSpPr>
        <p:spPr>
          <a:xfrm>
            <a:off x="680319" y="5169583"/>
            <a:ext cx="9613862" cy="622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3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4" name="Google Shape;144;p31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1800" y="4407594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2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2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2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2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2"/>
          <p:cNvSpPr txBox="1">
            <a:spLocks noGrp="1"/>
          </p:cNvSpPr>
          <p:nvPr>
            <p:ph type="body" idx="1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2" name="Google Shape;152;p32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4" name="Google Shape;154;p32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1800" y="445045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3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3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3"/>
          <p:cNvSpPr txBox="1">
            <a:spLocks noGrp="1"/>
          </p:cNvSpPr>
          <p:nvPr>
            <p:ph type="body" idx="1"/>
          </p:nvPr>
        </p:nvSpPr>
        <p:spPr>
          <a:xfrm>
            <a:off x="1402288" y="3653379"/>
            <a:ext cx="815657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2" name="Google Shape;162;p33"/>
          <p:cNvSpPr txBox="1">
            <a:spLocks noGrp="1"/>
          </p:cNvSpPr>
          <p:nvPr>
            <p:ph type="body" idx="2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3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sz="7200" b="0" i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66" name="Google Shape;166;p33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sz="7200" b="0" i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pic>
        <p:nvPicPr>
          <p:cNvPr id="167" name="Google Shape;167;p33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1800" y="4464744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4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4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4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4"/>
          <p:cNvSpPr txBox="1"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4"/>
          <p:cNvSpPr txBox="1">
            <a:spLocks noGrp="1"/>
          </p:cNvSpPr>
          <p:nvPr>
            <p:ph type="body" idx="1"/>
          </p:nvPr>
        </p:nvSpPr>
        <p:spPr>
          <a:xfrm>
            <a:off x="680320" y="5300149"/>
            <a:ext cx="9613862" cy="50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5" name="Google Shape;175;p3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7" name="Google Shape;177;p34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1800" y="445045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6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6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6"/>
          <p:cNvSpPr txBox="1"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36"/>
          <p:cNvSpPr>
            <a:spLocks noGrp="1"/>
          </p:cNvSpPr>
          <p:nvPr>
            <p:ph type="pic" idx="2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1" name="Google Shape;201;p36"/>
          <p:cNvSpPr txBox="1">
            <a:spLocks noGrp="1"/>
          </p:cNvSpPr>
          <p:nvPr>
            <p:ph type="body" idx="3"/>
          </p:nvPr>
        </p:nvSpPr>
        <p:spPr>
          <a:xfrm>
            <a:off x="680318" y="4873765"/>
            <a:ext cx="3049705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body" idx="4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3" name="Google Shape;203;p36"/>
          <p:cNvSpPr>
            <a:spLocks noGrp="1"/>
          </p:cNvSpPr>
          <p:nvPr>
            <p:ph type="pic" idx="5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body" idx="6"/>
          </p:nvPr>
        </p:nvSpPr>
        <p:spPr>
          <a:xfrm>
            <a:off x="3944117" y="4873764"/>
            <a:ext cx="3067297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body" idx="7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6" name="Google Shape;206;p36"/>
          <p:cNvSpPr>
            <a:spLocks noGrp="1"/>
          </p:cNvSpPr>
          <p:nvPr>
            <p:ph type="pic" idx="8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7" name="Google Shape;207;p36"/>
          <p:cNvSpPr txBox="1">
            <a:spLocks noGrp="1"/>
          </p:cNvSpPr>
          <p:nvPr>
            <p:ph type="body" idx="9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8" name="Google Shape;208;p36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6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0" name="Google Shape;210;p36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6088" y="50710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9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9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9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19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7" name="Google Shape;247;p19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6088" y="50710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142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5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5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5"/>
          <p:cNvSpPr txBox="1"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5"/>
          <p:cNvSpPr txBox="1"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5" name="Google Shape;185;p35"/>
          <p:cNvSpPr txBox="1">
            <a:spLocks noGrp="1"/>
          </p:cNvSpPr>
          <p:nvPr>
            <p:ph type="body" idx="2"/>
          </p:nvPr>
        </p:nvSpPr>
        <p:spPr>
          <a:xfrm>
            <a:off x="680322" y="3022673"/>
            <a:ext cx="3049702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6" name="Google Shape;186;p35"/>
          <p:cNvSpPr txBox="1">
            <a:spLocks noGrp="1"/>
          </p:cNvSpPr>
          <p:nvPr>
            <p:ph type="body" idx="3"/>
          </p:nvPr>
        </p:nvSpPr>
        <p:spPr>
          <a:xfrm>
            <a:off x="3956025" y="233687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body" idx="4"/>
          </p:nvPr>
        </p:nvSpPr>
        <p:spPr>
          <a:xfrm>
            <a:off x="3945470" y="3022673"/>
            <a:ext cx="3063240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8" name="Google Shape;188;p35"/>
          <p:cNvSpPr txBox="1">
            <a:spLocks noGrp="1"/>
          </p:cNvSpPr>
          <p:nvPr>
            <p:ph type="body" idx="5"/>
          </p:nvPr>
        </p:nvSpPr>
        <p:spPr>
          <a:xfrm>
            <a:off x="7224156" y="2336873"/>
            <a:ext cx="30700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9" name="Google Shape;189;p35"/>
          <p:cNvSpPr txBox="1">
            <a:spLocks noGrp="1"/>
          </p:cNvSpPr>
          <p:nvPr>
            <p:ph type="body" idx="6"/>
          </p:nvPr>
        </p:nvSpPr>
        <p:spPr>
          <a:xfrm>
            <a:off x="7224156" y="3022673"/>
            <a:ext cx="3070025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2" name="Google Shape;192;p35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6088" y="50710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926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9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9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9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19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7" name="Google Shape;247;p19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6088" y="50710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8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4086907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8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4" y="4087901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8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8"/>
          <p:cNvSpPr txBox="1"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8"/>
          <p:cNvSpPr txBox="1"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38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8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8" name="Google Shape;268;p38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1800" y="262165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21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4242851"/>
            <a:ext cx="8968084" cy="27594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1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1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" name="Google Shape;42;p21" descr="IRIS_icon_onl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7423" y="2621657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1"/>
          <p:cNvSpPr txBox="1">
            <a:spLocks noGrp="1"/>
          </p:cNvSpPr>
          <p:nvPr>
            <p:ph type="ctrTitle"/>
          </p:nvPr>
        </p:nvSpPr>
        <p:spPr>
          <a:xfrm>
            <a:off x="680322" y="280514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ubTitle" idx="1"/>
          </p:nvPr>
        </p:nvSpPr>
        <p:spPr>
          <a:xfrm>
            <a:off x="680322" y="446547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44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4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4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4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44"/>
          <p:cNvSpPr txBox="1"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44"/>
          <p:cNvSpPr txBox="1">
            <a:spLocks noGrp="1"/>
          </p:cNvSpPr>
          <p:nvPr>
            <p:ph type="body" idx="1"/>
          </p:nvPr>
        </p:nvSpPr>
        <p:spPr>
          <a:xfrm>
            <a:off x="4685846" y="2336873"/>
            <a:ext cx="5608336" cy="359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44"/>
          <p:cNvSpPr txBox="1">
            <a:spLocks noGrp="1"/>
          </p:cNvSpPr>
          <p:nvPr>
            <p:ph type="body" idx="2"/>
          </p:nvPr>
        </p:nvSpPr>
        <p:spPr>
          <a:xfrm>
            <a:off x="680322" y="2336872"/>
            <a:ext cx="3790078" cy="359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3" name="Google Shape;323;p4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4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5" name="Google Shape;325;p44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6088" y="50710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5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5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5"/>
          <p:cNvSpPr txBox="1"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5"/>
          <p:cNvSpPr>
            <a:spLocks noGrp="1"/>
          </p:cNvSpPr>
          <p:nvPr>
            <p:ph type="pic" idx="2"/>
          </p:nvPr>
        </p:nvSpPr>
        <p:spPr>
          <a:xfrm>
            <a:off x="486833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4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33" name="Google Shape;333;p45"/>
          <p:cNvSpPr txBox="1">
            <a:spLocks noGrp="1"/>
          </p:cNvSpPr>
          <p:nvPr>
            <p:ph type="body" idx="1"/>
          </p:nvPr>
        </p:nvSpPr>
        <p:spPr>
          <a:xfrm>
            <a:off x="680323" y="2336873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4" name="Google Shape;334;p45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45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6" name="Google Shape;336;p45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6088" y="50710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6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6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6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6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6"/>
          <p:cNvSpPr txBox="1"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6"/>
          <p:cNvSpPr>
            <a:spLocks noGrp="1"/>
          </p:cNvSpPr>
          <p:nvPr>
            <p:ph type="pic" idx="2"/>
          </p:nvPr>
        </p:nvSpPr>
        <p:spPr>
          <a:xfrm>
            <a:off x="680322" y="609597"/>
            <a:ext cx="9613859" cy="3589575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4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44" name="Google Shape;344;p46"/>
          <p:cNvSpPr txBox="1">
            <a:spLocks noGrp="1"/>
          </p:cNvSpPr>
          <p:nvPr>
            <p:ph type="body" idx="1"/>
          </p:nvPr>
        </p:nvSpPr>
        <p:spPr>
          <a:xfrm>
            <a:off x="680319" y="5169583"/>
            <a:ext cx="9613862" cy="622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5" name="Google Shape;345;p46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46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7" name="Google Shape;347;p46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1800" y="4407594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8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8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8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8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8"/>
          <p:cNvSpPr txBox="1"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48"/>
          <p:cNvSpPr txBox="1">
            <a:spLocks noGrp="1"/>
          </p:cNvSpPr>
          <p:nvPr>
            <p:ph type="body" idx="1"/>
          </p:nvPr>
        </p:nvSpPr>
        <p:spPr>
          <a:xfrm>
            <a:off x="1402288" y="3653379"/>
            <a:ext cx="815657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5" name="Google Shape;365;p48"/>
          <p:cNvSpPr txBox="1">
            <a:spLocks noGrp="1"/>
          </p:cNvSpPr>
          <p:nvPr>
            <p:ph type="body" idx="2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6" name="Google Shape;366;p48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48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48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sz="7200" b="0" i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369" name="Google Shape;369;p48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sz="7200" b="0" i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pic>
        <p:nvPicPr>
          <p:cNvPr id="370" name="Google Shape;370;p48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1800" y="4464744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49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9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9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9"/>
          <p:cNvSpPr txBox="1"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49"/>
          <p:cNvSpPr txBox="1">
            <a:spLocks noGrp="1"/>
          </p:cNvSpPr>
          <p:nvPr>
            <p:ph type="body" idx="1"/>
          </p:nvPr>
        </p:nvSpPr>
        <p:spPr>
          <a:xfrm>
            <a:off x="680320" y="5300149"/>
            <a:ext cx="9613862" cy="50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8" name="Google Shape;378;p49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4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0" name="Google Shape;380;p49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1800" y="445045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50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0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0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0"/>
          <p:cNvSpPr txBox="1"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50"/>
          <p:cNvSpPr txBox="1"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8" name="Google Shape;388;p50"/>
          <p:cNvSpPr txBox="1">
            <a:spLocks noGrp="1"/>
          </p:cNvSpPr>
          <p:nvPr>
            <p:ph type="body" idx="2"/>
          </p:nvPr>
        </p:nvSpPr>
        <p:spPr>
          <a:xfrm>
            <a:off x="680322" y="3022673"/>
            <a:ext cx="3049702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89" name="Google Shape;389;p50"/>
          <p:cNvSpPr txBox="1">
            <a:spLocks noGrp="1"/>
          </p:cNvSpPr>
          <p:nvPr>
            <p:ph type="body" idx="3"/>
          </p:nvPr>
        </p:nvSpPr>
        <p:spPr>
          <a:xfrm>
            <a:off x="3956025" y="233687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0" name="Google Shape;390;p50"/>
          <p:cNvSpPr txBox="1">
            <a:spLocks noGrp="1"/>
          </p:cNvSpPr>
          <p:nvPr>
            <p:ph type="body" idx="4"/>
          </p:nvPr>
        </p:nvSpPr>
        <p:spPr>
          <a:xfrm>
            <a:off x="3945470" y="3022673"/>
            <a:ext cx="3063240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1" name="Google Shape;391;p50"/>
          <p:cNvSpPr txBox="1">
            <a:spLocks noGrp="1"/>
          </p:cNvSpPr>
          <p:nvPr>
            <p:ph type="body" idx="5"/>
          </p:nvPr>
        </p:nvSpPr>
        <p:spPr>
          <a:xfrm>
            <a:off x="7224156" y="2336873"/>
            <a:ext cx="30700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2" name="Google Shape;392;p50"/>
          <p:cNvSpPr txBox="1">
            <a:spLocks noGrp="1"/>
          </p:cNvSpPr>
          <p:nvPr>
            <p:ph type="body" idx="6"/>
          </p:nvPr>
        </p:nvSpPr>
        <p:spPr>
          <a:xfrm>
            <a:off x="7224156" y="3022673"/>
            <a:ext cx="3070025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3" name="Google Shape;393;p50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50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5" name="Google Shape;395;p50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6088" y="50710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51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51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1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1"/>
          <p:cNvSpPr txBox="1"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51"/>
          <p:cNvSpPr txBox="1"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3" name="Google Shape;403;p51"/>
          <p:cNvSpPr>
            <a:spLocks noGrp="1"/>
          </p:cNvSpPr>
          <p:nvPr>
            <p:ph type="pic" idx="2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04" name="Google Shape;404;p51"/>
          <p:cNvSpPr txBox="1">
            <a:spLocks noGrp="1"/>
          </p:cNvSpPr>
          <p:nvPr>
            <p:ph type="body" idx="3"/>
          </p:nvPr>
        </p:nvSpPr>
        <p:spPr>
          <a:xfrm>
            <a:off x="680318" y="4873765"/>
            <a:ext cx="3049705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05" name="Google Shape;405;p51"/>
          <p:cNvSpPr txBox="1">
            <a:spLocks noGrp="1"/>
          </p:cNvSpPr>
          <p:nvPr>
            <p:ph type="body" idx="4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6" name="Google Shape;406;p51"/>
          <p:cNvSpPr>
            <a:spLocks noGrp="1"/>
          </p:cNvSpPr>
          <p:nvPr>
            <p:ph type="pic" idx="5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07" name="Google Shape;407;p51"/>
          <p:cNvSpPr txBox="1">
            <a:spLocks noGrp="1"/>
          </p:cNvSpPr>
          <p:nvPr>
            <p:ph type="body" idx="6"/>
          </p:nvPr>
        </p:nvSpPr>
        <p:spPr>
          <a:xfrm>
            <a:off x="3944117" y="4873764"/>
            <a:ext cx="3067297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08" name="Google Shape;408;p51"/>
          <p:cNvSpPr txBox="1">
            <a:spLocks noGrp="1"/>
          </p:cNvSpPr>
          <p:nvPr>
            <p:ph type="body" idx="7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9" name="Google Shape;409;p51"/>
          <p:cNvSpPr>
            <a:spLocks noGrp="1"/>
          </p:cNvSpPr>
          <p:nvPr>
            <p:ph type="pic" idx="8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10" name="Google Shape;410;p51"/>
          <p:cNvSpPr txBox="1">
            <a:spLocks noGrp="1"/>
          </p:cNvSpPr>
          <p:nvPr>
            <p:ph type="body" idx="9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11" name="Google Shape;411;p5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5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3" name="Google Shape;413;p51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6088" y="50710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2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4086907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2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4" y="4087901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2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2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22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1800" y="262165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3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3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3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2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23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6088" y="50710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4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4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4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4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body" idx="2"/>
          </p:nvPr>
        </p:nvSpPr>
        <p:spPr>
          <a:xfrm>
            <a:off x="680322" y="3030008"/>
            <a:ext cx="4698355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3"/>
          </p:nvPr>
        </p:nvSpPr>
        <p:spPr>
          <a:xfrm>
            <a:off x="5820154" y="2336873"/>
            <a:ext cx="4474028" cy="69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body" idx="4"/>
          </p:nvPr>
        </p:nvSpPr>
        <p:spPr>
          <a:xfrm>
            <a:off x="5594123" y="3030008"/>
            <a:ext cx="4700059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24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6088" y="50710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5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5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25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6088" y="50710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6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6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6" name="Google Shape;96;p26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6088" y="50710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7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7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5" name="Google Shape;105;p27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6088" y="50710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9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9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4685846" y="2336873"/>
            <a:ext cx="5608336" cy="359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2"/>
          </p:nvPr>
        </p:nvSpPr>
        <p:spPr>
          <a:xfrm>
            <a:off x="680322" y="2336872"/>
            <a:ext cx="3790078" cy="359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2" name="Google Shape;122;p29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6088" y="50710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50000">
              <a:schemeClr val="dk2"/>
            </a:gs>
            <a:gs pos="100000">
              <a:srgbClr val="B3B3B3"/>
            </a:gs>
          </a:gsLst>
          <a:lin ang="252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7" r:id="rId15"/>
    <p:sldLayoutId id="2147483688" r:id="rId16"/>
    <p:sldLayoutId id="214748368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50000">
              <a:schemeClr val="dk2"/>
            </a:gs>
            <a:gs pos="100000">
              <a:srgbClr val="B3B3B3"/>
            </a:gs>
          </a:gsLst>
          <a:lin ang="2520000" scaled="0"/>
        </a:gra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4" descr="hashOverlay-FullResolve.png"/>
          <p:cNvPicPr preferRelativeResize="0"/>
          <p:nvPr/>
        </p:nvPicPr>
        <p:blipFill rotWithShape="1">
          <a:blip r:embed="rId11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4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5" name="Google Shape;215;p1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80" r:id="rId3"/>
    <p:sldLayoutId id="2147483681" r:id="rId4"/>
    <p:sldLayoutId id="2147483682" r:id="rId5"/>
    <p:sldLayoutId id="2147483684" r:id="rId6"/>
    <p:sldLayoutId id="2147483685" r:id="rId7"/>
    <p:sldLayoutId id="2147483686" r:id="rId8"/>
    <p:sldLayoutId id="214748368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6oJDH0clDKauUrEpeST2A0g2Fl2e0eLoLyWnYU8Z1kk/edit?usp=shar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u/0/folders/1S_iUMb3p4E9qbpY0UkJjXwAc6lGd5L_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pixabay.com/de/fragezeichen-hinweis-duplikat-2405202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50000">
              <a:schemeClr val="dk2"/>
            </a:gs>
            <a:gs pos="100000">
              <a:srgbClr val="B3B3B3"/>
            </a:gs>
          </a:gsLst>
          <a:lin ang="2520000" scaled="0"/>
        </a:gra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"/>
          <p:cNvSpPr txBox="1">
            <a:spLocks noGrp="1"/>
          </p:cNvSpPr>
          <p:nvPr>
            <p:ph type="ctrTitle"/>
          </p:nvPr>
        </p:nvSpPr>
        <p:spPr>
          <a:xfrm>
            <a:off x="-190781" y="2729109"/>
            <a:ext cx="8616226" cy="137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Integrated Referral </a:t>
            </a:r>
            <a:br>
              <a:rPr lang="en-US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and Intake System</a:t>
            </a:r>
            <a:endParaRPr dirty="0"/>
          </a:p>
        </p:txBody>
      </p:sp>
      <p:sp>
        <p:nvSpPr>
          <p:cNvPr id="420" name="Google Shape;420;p1"/>
          <p:cNvSpPr txBox="1"/>
          <p:nvPr/>
        </p:nvSpPr>
        <p:spPr>
          <a:xfrm>
            <a:off x="-5552903" y="3365769"/>
            <a:ext cx="8616226" cy="137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Calibri"/>
              <a:buNone/>
            </a:pPr>
            <a:r>
              <a:rPr lang="en-US" sz="8000" b="1" i="0" u="none" strike="noStrike" cap="none" dirty="0">
                <a:solidFill>
                  <a:schemeClr val="dk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IRIS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Calibri"/>
              <a:buNone/>
            </a:pPr>
            <a:endParaRPr sz="80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"/>
          <p:cNvSpPr txBox="1"/>
          <p:nvPr/>
        </p:nvSpPr>
        <p:spPr>
          <a:xfrm>
            <a:off x="4687925" y="4738839"/>
            <a:ext cx="7218325" cy="79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Kane County 3</a:t>
            </a:r>
            <a:r>
              <a:rPr lang="en-US" sz="2800" b="1" baseline="30000" dirty="0"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 Annual Meeting: 05.20.24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95" y="5536155"/>
            <a:ext cx="2258171" cy="1020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189" y="5411970"/>
            <a:ext cx="1238748" cy="1238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36" y="5507469"/>
            <a:ext cx="2324100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58A1B-67D4-4C9A-A5F9-9B8B0A64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15, 2021-March 15, 2024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B2F0FC-2E8C-4A17-B810-7B60BFF48413}"/>
              </a:ext>
            </a:extLst>
          </p:cNvPr>
          <p:cNvSpPr txBox="1"/>
          <p:nvPr/>
        </p:nvSpPr>
        <p:spPr>
          <a:xfrm>
            <a:off x="464159" y="4658222"/>
            <a:ext cx="1117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Out of all completed referrals, 41% ended in enrollment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11B306-7E62-400C-8904-2A2BA5AA4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59" y="2300030"/>
            <a:ext cx="9373498" cy="22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8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58A1B-67D4-4C9A-A5F9-9B8B0A64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D2024-March 15, 2024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B2F0FC-2E8C-4A17-B810-7B60BFF48413}"/>
              </a:ext>
            </a:extLst>
          </p:cNvPr>
          <p:cNvSpPr txBox="1"/>
          <p:nvPr/>
        </p:nvSpPr>
        <p:spPr>
          <a:xfrm>
            <a:off x="464159" y="4762060"/>
            <a:ext cx="1117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Out of all completed referrals, 41% ended in enrollment (ahead of schedule)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45BFC-380E-4FDD-A422-C8FFCD9B5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59" y="2231453"/>
            <a:ext cx="8689268" cy="247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08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807B-4DFB-42AD-8341-FF391E0D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Snapshot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F5EA7-042B-4498-BCF6-B754B4FF1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1" y="2264781"/>
            <a:ext cx="9481382" cy="432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15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Average Response Time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027CD5B-414B-4B26-B704-4723A76D1C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1307441"/>
              </p:ext>
            </p:extLst>
          </p:nvPr>
        </p:nvGraphicFramePr>
        <p:xfrm>
          <a:off x="1897817" y="2083324"/>
          <a:ext cx="7368731" cy="4581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2776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9DCD3-FE6A-49AC-AED9-B1CD97910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Sectors Represented 100%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6F90A65-7283-4BA7-9249-706DA015D1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864683"/>
              </p:ext>
            </p:extLst>
          </p:nvPr>
        </p:nvGraphicFramePr>
        <p:xfrm>
          <a:off x="2032000" y="2158738"/>
          <a:ext cx="6989452" cy="3979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0813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IRIS Engagement 2024 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832866158"/>
              </p:ext>
            </p:extLst>
          </p:nvPr>
        </p:nvGraphicFramePr>
        <p:xfrm>
          <a:off x="320257" y="2168165"/>
          <a:ext cx="9613860" cy="442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8195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Referrals Sent-Top 5 Organizations Throughout the Year 2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8150" y="2266950"/>
            <a:ext cx="111728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Family Service Association of Greater Elgin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KCHD-</a:t>
            </a:r>
            <a:r>
              <a:rPr lang="en-US" sz="3200" dirty="0" err="1"/>
              <a:t>iGrow</a:t>
            </a:r>
            <a:r>
              <a:rPr lang="en-US" sz="3200" dirty="0"/>
              <a:t>-Home Visitation Coordinated Intake/Home Visitation Non-IRIS Partner Shell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/>
              <a:t>Kane County State Attorney’s Office-Child Advocacy Center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Family Focus-Parents as Teachers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Kiddie Academy of Carpentersville</a:t>
            </a:r>
          </a:p>
        </p:txBody>
      </p:sp>
    </p:spTree>
    <p:extLst>
      <p:ext uri="{BB962C8B-B14F-4D97-AF65-F5344CB8AC3E}">
        <p14:creationId xmlns:p14="http://schemas.microsoft.com/office/powerpoint/2010/main" val="3279477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Referrals Received-Top 5 Organizations Throughout the Year 2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522" y="2239347"/>
            <a:ext cx="108981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KCHD-</a:t>
            </a:r>
            <a:r>
              <a:rPr lang="en-US" sz="3200" dirty="0" err="1"/>
              <a:t>iGrow</a:t>
            </a:r>
            <a:r>
              <a:rPr lang="en-US" sz="3200" dirty="0"/>
              <a:t>-Home Visitation Coordinated Intake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Greater Family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Child and Family Connections #4/</a:t>
            </a:r>
            <a:r>
              <a:rPr lang="en-US" sz="3200" dirty="0" err="1"/>
              <a:t>DayOne</a:t>
            </a:r>
            <a:r>
              <a:rPr lang="en-US" sz="3200" dirty="0"/>
              <a:t> 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VNA Health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Elgin School District U46-Parents as Teachers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36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Survey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C5C11D-331C-4EF2-B2C9-32D47E29C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" y="2014074"/>
            <a:ext cx="12252960" cy="487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08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&amp; 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616E9-4489-4F01-85EB-A8A38D267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28" y="2233984"/>
            <a:ext cx="7386223" cy="4417180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B37B3FDA-F200-460D-AC94-8D34AE4FE82F}"/>
              </a:ext>
            </a:extLst>
          </p:cNvPr>
          <p:cNvSpPr/>
          <p:nvPr/>
        </p:nvSpPr>
        <p:spPr>
          <a:xfrm>
            <a:off x="8133806" y="3343339"/>
            <a:ext cx="3788229" cy="15404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C76CC-A94A-4F0E-88D8-8C788E7AD521}"/>
              </a:ext>
            </a:extLst>
          </p:cNvPr>
          <p:cNvSpPr txBox="1"/>
          <p:nvPr/>
        </p:nvSpPr>
        <p:spPr>
          <a:xfrm>
            <a:off x="8582652" y="3744256"/>
            <a:ext cx="28905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What strengths can be amplified? </a:t>
            </a:r>
          </a:p>
          <a:p>
            <a:pPr algn="ctr"/>
            <a:r>
              <a:rPr lang="en-US" dirty="0"/>
              <a:t>What challenges need to </a:t>
            </a:r>
          </a:p>
          <a:p>
            <a:pPr algn="ctr"/>
            <a:r>
              <a:rPr lang="en-US" dirty="0"/>
              <a:t>be addressed? </a:t>
            </a:r>
          </a:p>
        </p:txBody>
      </p:sp>
    </p:spTree>
    <p:extLst>
      <p:ext uri="{BB962C8B-B14F-4D97-AF65-F5344CB8AC3E}">
        <p14:creationId xmlns:p14="http://schemas.microsoft.com/office/powerpoint/2010/main" val="181997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a46db1bd75_0_18"/>
          <p:cNvSpPr txBox="1">
            <a:spLocks noGrp="1"/>
          </p:cNvSpPr>
          <p:nvPr>
            <p:ph type="title"/>
          </p:nvPr>
        </p:nvSpPr>
        <p:spPr>
          <a:xfrm>
            <a:off x="680321" y="781603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IRIS Annual Meeting Agenda </a:t>
            </a:r>
            <a:br>
              <a:rPr lang="en-US" dirty="0"/>
            </a:br>
            <a:r>
              <a:rPr lang="en-US" sz="2800" dirty="0"/>
              <a:t>AGENDA</a:t>
            </a:r>
            <a:endParaRPr sz="2800" dirty="0"/>
          </a:p>
        </p:txBody>
      </p:sp>
      <p:sp>
        <p:nvSpPr>
          <p:cNvPr id="461" name="Google Shape;461;ga46db1bd75_0_18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441227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200" b="1" dirty="0"/>
              <a:t>Welcome and Introductions </a:t>
            </a:r>
          </a:p>
          <a:p>
            <a:pPr lvl="0"/>
            <a:r>
              <a:rPr lang="en-US" sz="3200" b="1" dirty="0"/>
              <a:t>Annual Data Presentation (3/15/23-3/15/24)</a:t>
            </a:r>
          </a:p>
          <a:p>
            <a:pPr lvl="0"/>
            <a:r>
              <a:rPr lang="en-US" sz="3200" b="1" dirty="0"/>
              <a:t>Review of Annual Survey </a:t>
            </a:r>
          </a:p>
          <a:p>
            <a:pPr lvl="0"/>
            <a:r>
              <a:rPr lang="en-US" sz="3200" b="1" dirty="0"/>
              <a:t>IRIS Partner Experiences </a:t>
            </a:r>
          </a:p>
          <a:p>
            <a:pPr lvl="0"/>
            <a:r>
              <a:rPr lang="en-US" sz="3200" b="1" dirty="0"/>
              <a:t>QI &amp; Goal Setting</a:t>
            </a:r>
          </a:p>
          <a:p>
            <a:pPr lvl="0"/>
            <a:r>
              <a:rPr lang="en-US" sz="3200" b="1" dirty="0"/>
              <a:t>Goals?</a:t>
            </a:r>
          </a:p>
          <a:p>
            <a:endParaRPr lang="en-US" sz="1800" b="1"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1753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&amp; Challenges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B27A2-B02B-4D9B-94BE-EE101A816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8" r="4521"/>
          <a:stretch/>
        </p:blipFill>
        <p:spPr>
          <a:xfrm>
            <a:off x="248574" y="2417464"/>
            <a:ext cx="7577965" cy="4178335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5F82A45-A9D9-4492-BF1A-EF0F1FEC6B50}"/>
              </a:ext>
            </a:extLst>
          </p:cNvPr>
          <p:cNvSpPr/>
          <p:nvPr/>
        </p:nvSpPr>
        <p:spPr>
          <a:xfrm>
            <a:off x="8045200" y="3429000"/>
            <a:ext cx="3788229" cy="204039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F18DB1-054F-4F38-9ED2-BB51F93A2550}"/>
              </a:ext>
            </a:extLst>
          </p:cNvPr>
          <p:cNvSpPr txBox="1"/>
          <p:nvPr/>
        </p:nvSpPr>
        <p:spPr>
          <a:xfrm>
            <a:off x="8220734" y="3863513"/>
            <a:ext cx="34371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What strengths can be amplified? </a:t>
            </a:r>
          </a:p>
          <a:p>
            <a:pPr algn="ctr"/>
            <a:r>
              <a:rPr lang="en-US" dirty="0"/>
              <a:t>What challenges need to be addressed? </a:t>
            </a:r>
          </a:p>
          <a:p>
            <a:pPr algn="ctr"/>
            <a:r>
              <a:rPr lang="en-US" dirty="0"/>
              <a:t>How can you gather information </a:t>
            </a:r>
          </a:p>
          <a:p>
            <a:pPr algn="ctr"/>
            <a:r>
              <a:rPr lang="en-US" dirty="0"/>
              <a:t>from families to better understand </a:t>
            </a:r>
          </a:p>
          <a:p>
            <a:pPr algn="ctr"/>
            <a:r>
              <a:rPr lang="en-US" dirty="0"/>
              <a:t>strengths and challenges?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47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IRIS Impact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6A1CA-C987-4FAD-9079-F3F4BC5B6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3"/>
          <a:stretch/>
        </p:blipFill>
        <p:spPr>
          <a:xfrm>
            <a:off x="4550311" y="2201148"/>
            <a:ext cx="7201852" cy="4473972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9CDA53B0-EC19-4DDA-A8F4-6C4B26A68D4C}"/>
              </a:ext>
            </a:extLst>
          </p:cNvPr>
          <p:cNvSpPr/>
          <p:nvPr/>
        </p:nvSpPr>
        <p:spPr>
          <a:xfrm>
            <a:off x="84600" y="3429000"/>
            <a:ext cx="4121619" cy="1463036"/>
          </a:xfrm>
          <a:prstGeom prst="cloudCallout">
            <a:avLst>
              <a:gd name="adj1" fmla="val 49104"/>
              <a:gd name="adj2" fmla="val 4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5D055-5EF6-4C32-90E4-244D21C51B3C}"/>
              </a:ext>
            </a:extLst>
          </p:cNvPr>
          <p:cNvSpPr txBox="1"/>
          <p:nvPr/>
        </p:nvSpPr>
        <p:spPr>
          <a:xfrm>
            <a:off x="572448" y="3864073"/>
            <a:ext cx="3442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positive impacts can be amplified?</a:t>
            </a:r>
          </a:p>
          <a:p>
            <a:r>
              <a:rPr lang="en-US" dirty="0"/>
              <a:t>What challenges need to be addressed?</a:t>
            </a:r>
          </a:p>
        </p:txBody>
      </p:sp>
    </p:spTree>
    <p:extLst>
      <p:ext uri="{BB962C8B-B14F-4D97-AF65-F5344CB8AC3E}">
        <p14:creationId xmlns:p14="http://schemas.microsoft.com/office/powerpoint/2010/main" val="2530518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IRIS Impact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E3222-1996-4CD2-BA40-C8F89593E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890" y="2843812"/>
            <a:ext cx="7201852" cy="3767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38878B-2D6B-4E6A-9969-24CFC7EBC6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3" b="88274"/>
          <a:stretch/>
        </p:blipFill>
        <p:spPr>
          <a:xfrm>
            <a:off x="4524180" y="2319177"/>
            <a:ext cx="7201852" cy="524635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3A8FFB1-9F30-44CF-A0A8-FB2023F5F7DA}"/>
              </a:ext>
            </a:extLst>
          </p:cNvPr>
          <p:cNvSpPr/>
          <p:nvPr/>
        </p:nvSpPr>
        <p:spPr>
          <a:xfrm>
            <a:off x="145581" y="3368447"/>
            <a:ext cx="4121619" cy="1463036"/>
          </a:xfrm>
          <a:prstGeom prst="cloudCallout">
            <a:avLst>
              <a:gd name="adj1" fmla="val 48470"/>
              <a:gd name="adj2" fmla="val 38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ABAB5A-1F09-4A41-9665-5FFC81652F38}"/>
              </a:ext>
            </a:extLst>
          </p:cNvPr>
          <p:cNvSpPr txBox="1"/>
          <p:nvPr/>
        </p:nvSpPr>
        <p:spPr>
          <a:xfrm>
            <a:off x="633429" y="3838355"/>
            <a:ext cx="3442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positive impacts can be amplified?</a:t>
            </a:r>
          </a:p>
          <a:p>
            <a:r>
              <a:rPr lang="en-US" dirty="0"/>
              <a:t>What challenges need to be addressed?</a:t>
            </a:r>
          </a:p>
        </p:txBody>
      </p:sp>
    </p:spTree>
    <p:extLst>
      <p:ext uri="{BB962C8B-B14F-4D97-AF65-F5344CB8AC3E}">
        <p14:creationId xmlns:p14="http://schemas.microsoft.com/office/powerpoint/2010/main" val="1466147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>
            <a:normAutofit/>
          </a:bodyPr>
          <a:lstStyle/>
          <a:p>
            <a:r>
              <a:rPr lang="en-US" dirty="0"/>
              <a:t>Network Successes</a:t>
            </a:r>
            <a:br>
              <a:rPr lang="en-US" dirty="0"/>
            </a:br>
            <a:r>
              <a:rPr lang="en-US" sz="2200" dirty="0"/>
              <a:t>Benefits to Clients – Partner Quotes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593A63-CD7C-4310-8B19-72DA154A6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449"/>
          <a:stretch/>
        </p:blipFill>
        <p:spPr>
          <a:xfrm>
            <a:off x="0" y="2156790"/>
            <a:ext cx="12192000" cy="470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78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>
            <a:normAutofit/>
          </a:bodyPr>
          <a:lstStyle/>
          <a:p>
            <a:r>
              <a:rPr lang="en-US" dirty="0"/>
              <a:t>Network Successes</a:t>
            </a:r>
            <a:br>
              <a:rPr lang="en-US" dirty="0"/>
            </a:br>
            <a:r>
              <a:rPr lang="en-US" sz="2200" dirty="0"/>
              <a:t>Ease &amp; Convenience – Partner Quotes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52BB85-3B58-489B-95EA-D45AD8D616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03" t="38406" r="13995"/>
          <a:stretch/>
        </p:blipFill>
        <p:spPr>
          <a:xfrm>
            <a:off x="1283520" y="2220123"/>
            <a:ext cx="9624960" cy="463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1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>
            <a:normAutofit/>
          </a:bodyPr>
          <a:lstStyle/>
          <a:p>
            <a:r>
              <a:rPr lang="en-US" dirty="0"/>
              <a:t>Network Successes</a:t>
            </a:r>
            <a:br>
              <a:rPr lang="en-US" dirty="0"/>
            </a:br>
            <a:r>
              <a:rPr lang="en-US" sz="2200" dirty="0"/>
              <a:t>Partner Communication &amp; Connection – Partner Quotes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08A72-F63E-4824-A240-FE2ADBEBE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52" t="36811" r="20597"/>
          <a:stretch/>
        </p:blipFill>
        <p:spPr>
          <a:xfrm>
            <a:off x="119268" y="2445025"/>
            <a:ext cx="6858001" cy="43334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E8F3D-0D63-41FF-85F8-C475097C12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48" t="38371" r="27435" b="5217"/>
          <a:stretch/>
        </p:blipFill>
        <p:spPr>
          <a:xfrm>
            <a:off x="6009419" y="2445025"/>
            <a:ext cx="5963920" cy="38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54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>
            <a:normAutofit/>
          </a:bodyPr>
          <a:lstStyle/>
          <a:p>
            <a:r>
              <a:rPr lang="en-US" dirty="0"/>
              <a:t>Network Successes</a:t>
            </a:r>
            <a:br>
              <a:rPr lang="en-US" dirty="0"/>
            </a:br>
            <a:r>
              <a:rPr lang="en-US" sz="2200" dirty="0"/>
              <a:t>Service Visibility – Partner Quotes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8410A8-8C74-4F0C-930A-1045FAEDE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54" t="43333" r="20435" b="5072"/>
          <a:stretch/>
        </p:blipFill>
        <p:spPr>
          <a:xfrm>
            <a:off x="1866900" y="2405188"/>
            <a:ext cx="8458200" cy="412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68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>
            <a:normAutofit/>
          </a:bodyPr>
          <a:lstStyle/>
          <a:p>
            <a:r>
              <a:rPr lang="en-US" dirty="0"/>
              <a:t>Network Successes</a:t>
            </a:r>
            <a:br>
              <a:rPr lang="en-US" dirty="0"/>
            </a:br>
            <a:r>
              <a:rPr lang="en-US" sz="2200" dirty="0"/>
              <a:t>Partner Quotes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342EB-3BA1-4CBD-B15E-839C47412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7" t="33478" r="5109"/>
          <a:stretch/>
        </p:blipFill>
        <p:spPr>
          <a:xfrm>
            <a:off x="594691" y="2146851"/>
            <a:ext cx="11002618" cy="456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84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Interactive Quality Improvement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1A63F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Jamboard</a:t>
            </a:r>
            <a:endParaRPr lang="en-US" dirty="0">
              <a:solidFill>
                <a:srgbClr val="1A63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74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Goals for Year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1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a46db1bd75_0_18"/>
          <p:cNvSpPr txBox="1">
            <a:spLocks noGrp="1"/>
          </p:cNvSpPr>
          <p:nvPr>
            <p:ph type="title"/>
          </p:nvPr>
        </p:nvSpPr>
        <p:spPr>
          <a:xfrm>
            <a:off x="680321" y="781603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IRIS  3rd Annual Meeting </a:t>
            </a:r>
            <a:br>
              <a:rPr lang="en-US" dirty="0"/>
            </a:br>
            <a:r>
              <a:rPr lang="en-US" sz="2800" dirty="0"/>
              <a:t>Introductions</a:t>
            </a:r>
            <a:endParaRPr sz="2800" dirty="0"/>
          </a:p>
        </p:txBody>
      </p:sp>
      <p:sp>
        <p:nvSpPr>
          <p:cNvPr id="461" name="Google Shape;461;ga46db1bd75_0_18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11206879" cy="441227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>
              <a:buNone/>
            </a:pPr>
            <a:r>
              <a:rPr lang="en-US" sz="3200" b="1" dirty="0"/>
              <a:t>Welcome and introductions - KCHD IRIS Team</a:t>
            </a:r>
          </a:p>
          <a:p>
            <a:pPr marL="800100" lvl="1" indent="-342900">
              <a:spcBef>
                <a:spcPts val="600"/>
              </a:spcBef>
            </a:pPr>
            <a:r>
              <a:rPr lang="en-US" sz="2100" b="1" dirty="0">
                <a:solidFill>
                  <a:schemeClr val="accent3"/>
                </a:solidFill>
              </a:rPr>
              <a:t>Michael Isaacson, Executive Director </a:t>
            </a:r>
          </a:p>
          <a:p>
            <a:pPr marL="800100" lvl="1" indent="-342900">
              <a:spcBef>
                <a:spcPts val="600"/>
              </a:spcBef>
            </a:pPr>
            <a:r>
              <a:rPr lang="en-US" sz="2100" b="1" dirty="0">
                <a:solidFill>
                  <a:schemeClr val="accent3"/>
                </a:solidFill>
              </a:rPr>
              <a:t>Kim Peterson, Director of Community Health, IRIS Community &amp; Data Manager</a:t>
            </a:r>
          </a:p>
          <a:p>
            <a:pPr marL="800100" lvl="1" indent="-342900">
              <a:spcBef>
                <a:spcPts val="600"/>
              </a:spcBef>
            </a:pPr>
            <a:r>
              <a:rPr lang="en-US" sz="2100" b="1" dirty="0">
                <a:solidFill>
                  <a:schemeClr val="accent3"/>
                </a:solidFill>
              </a:rPr>
              <a:t>Michelle Meyer, Assistant Director of Community Health, IRIS Community &amp; Data Manager</a:t>
            </a:r>
          </a:p>
          <a:p>
            <a:pPr marL="800100" lvl="1" indent="-342900">
              <a:spcBef>
                <a:spcPts val="600"/>
              </a:spcBef>
            </a:pPr>
            <a:r>
              <a:rPr lang="en-US" sz="2100" b="1" dirty="0">
                <a:solidFill>
                  <a:schemeClr val="accent3"/>
                </a:solidFill>
              </a:rPr>
              <a:t>Lorena Nunez, Early Childhood Programs Supervisor, IRIS Community &amp; Data Manager </a:t>
            </a:r>
          </a:p>
          <a:p>
            <a:pPr marL="800100" lvl="1" indent="-342900">
              <a:spcBef>
                <a:spcPts val="600"/>
              </a:spcBef>
            </a:pPr>
            <a:r>
              <a:rPr lang="en-US" sz="2100" b="1" dirty="0">
                <a:solidFill>
                  <a:schemeClr val="accent3"/>
                </a:solidFill>
              </a:rPr>
              <a:t>Maria Leon, Children’s MH Program Manager, IRIS Community &amp; Data Manager</a:t>
            </a:r>
          </a:p>
          <a:p>
            <a:pPr marL="800100" lvl="1" indent="-342900">
              <a:spcBef>
                <a:spcPts val="600"/>
              </a:spcBef>
            </a:pPr>
            <a:r>
              <a:rPr lang="en-US" sz="2100" b="1" dirty="0">
                <a:solidFill>
                  <a:schemeClr val="accent3"/>
                </a:solidFill>
              </a:rPr>
              <a:t>Kaitlin Soriano, Violence Prevention Coordinator, IRIS Community &amp; Data Manager</a:t>
            </a:r>
            <a:endParaRPr lang="en-US" sz="2100" dirty="0"/>
          </a:p>
          <a:p>
            <a:pPr marL="342900" indent="-342900">
              <a:spcBef>
                <a:spcPts val="2000"/>
              </a:spcBef>
            </a:pPr>
            <a:endParaRPr dirty="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515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D421-52BE-460B-8CB2-8477B615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336FF-E1DF-4E9F-AE24-592B8046C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notes section and communication center in IRIS to update partners and provide additional details about nature of referrals.</a:t>
            </a:r>
          </a:p>
          <a:p>
            <a:r>
              <a:rPr lang="en-US" dirty="0"/>
              <a:t>Onboard more schools and senior services</a:t>
            </a:r>
          </a:p>
          <a:p>
            <a:r>
              <a:rPr lang="en-US" dirty="0"/>
              <a:t>Expand use of Social Determinants of health screening and/or other methods to meet needs.</a:t>
            </a:r>
          </a:p>
        </p:txBody>
      </p:sp>
    </p:spTree>
    <p:extLst>
      <p:ext uri="{BB962C8B-B14F-4D97-AF65-F5344CB8AC3E}">
        <p14:creationId xmlns:p14="http://schemas.microsoft.com/office/powerpoint/2010/main" val="3137383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47a59f7f6_0_36"/>
          <p:cNvSpPr txBox="1">
            <a:spLocks noGrp="1"/>
          </p:cNvSpPr>
          <p:nvPr>
            <p:ph type="title"/>
          </p:nvPr>
        </p:nvSpPr>
        <p:spPr>
          <a:xfrm>
            <a:off x="680322" y="2869895"/>
            <a:ext cx="9613800" cy="109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 &amp; A </a:t>
            </a:r>
            <a:endParaRPr dirty="0"/>
          </a:p>
        </p:txBody>
      </p:sp>
      <p:sp>
        <p:nvSpPr>
          <p:cNvPr id="515" name="Google Shape;515;ga47a59f7f6_0_36">
            <a:hlinkClick r:id="rId3"/>
          </p:cNvPr>
          <p:cNvSpPr txBox="1">
            <a:spLocks noGrp="1"/>
          </p:cNvSpPr>
          <p:nvPr>
            <p:ph type="body" idx="1"/>
          </p:nvPr>
        </p:nvSpPr>
        <p:spPr>
          <a:xfrm>
            <a:off x="680322" y="4232171"/>
            <a:ext cx="9613800" cy="170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6" name="Google Shape;516;ga47a59f7f6_0_36">
            <a:hlinkClick r:id="rId3"/>
          </p:cNvPr>
          <p:cNvSpPr txBox="1"/>
          <p:nvPr/>
        </p:nvSpPr>
        <p:spPr>
          <a:xfrm>
            <a:off x="789325" y="4356725"/>
            <a:ext cx="3922800" cy="24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</p:spTree>
    <p:extLst>
      <p:ext uri="{BB962C8B-B14F-4D97-AF65-F5344CB8AC3E}">
        <p14:creationId xmlns:p14="http://schemas.microsoft.com/office/powerpoint/2010/main" val="272501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a46db1bd75_0_18"/>
          <p:cNvSpPr txBox="1">
            <a:spLocks noGrp="1"/>
          </p:cNvSpPr>
          <p:nvPr>
            <p:ph type="title"/>
          </p:nvPr>
        </p:nvSpPr>
        <p:spPr>
          <a:xfrm>
            <a:off x="680321" y="781603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IRIS Organizations </a:t>
            </a:r>
            <a:endParaRPr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69ED52-3CD9-471D-BAB7-D86A80D26F68}"/>
              </a:ext>
            </a:extLst>
          </p:cNvPr>
          <p:cNvSpPr/>
          <p:nvPr/>
        </p:nvSpPr>
        <p:spPr>
          <a:xfrm>
            <a:off x="2495431" y="2103654"/>
            <a:ext cx="7905869" cy="1232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197 organizations that are part of our IRIS community!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C1D79-76CB-415F-90D2-56BE58AB6E72}"/>
              </a:ext>
            </a:extLst>
          </p:cNvPr>
          <p:cNvSpPr txBox="1"/>
          <p:nvPr/>
        </p:nvSpPr>
        <p:spPr>
          <a:xfrm>
            <a:off x="2775284" y="3502097"/>
            <a:ext cx="6641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Fresh Start Surgical Gifts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Hesed</a:t>
            </a:r>
            <a:r>
              <a:rPr lang="en-US" sz="1800" dirty="0">
                <a:solidFill>
                  <a:schemeClr val="bg1"/>
                </a:solidFill>
              </a:rPr>
              <a:t>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Northwestern Medicine </a:t>
            </a:r>
            <a:r>
              <a:rPr lang="en-US" sz="1800" dirty="0" err="1">
                <a:solidFill>
                  <a:schemeClr val="bg1"/>
                </a:solidFill>
              </a:rPr>
              <a:t>Delnor</a:t>
            </a:r>
            <a:r>
              <a:rPr lang="en-US" sz="1800" dirty="0">
                <a:solidFill>
                  <a:schemeClr val="bg1"/>
                </a:solidFill>
              </a:rPr>
              <a:t>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Association for Individual Development- Street 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Metra Police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Kane County Health Department - Community Case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Community Organizing and Family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Live4Lali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Pregnancy Aid IL</a:t>
            </a:r>
          </a:p>
        </p:txBody>
      </p:sp>
    </p:spTree>
    <p:extLst>
      <p:ext uri="{BB962C8B-B14F-4D97-AF65-F5344CB8AC3E}">
        <p14:creationId xmlns:p14="http://schemas.microsoft.com/office/powerpoint/2010/main" val="374496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Kane County IRIS Community </a:t>
            </a:r>
            <a:br>
              <a:rPr lang="en-US" dirty="0"/>
            </a:br>
            <a:r>
              <a:rPr lang="en-US" dirty="0"/>
              <a:t>Vision Statement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dirty="0"/>
              <a:t>“The Kane County IRIS Community will build upon strong collaborative relationships with partners to implement a data-driven, comprehensive, closed-loop referral system that identifies gaps in resources so that community members will be more effectively connected with the services they need to support positive outcomes.”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7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Challenges and Support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76200" indent="0">
              <a:buNone/>
            </a:pPr>
            <a:r>
              <a:rPr lang="en-US" dirty="0"/>
              <a:t>Did you know? You can come to us for the following supports: </a:t>
            </a:r>
          </a:p>
          <a:p>
            <a:r>
              <a:rPr lang="en-US" dirty="0"/>
              <a:t>You unable to reach a partner</a:t>
            </a:r>
          </a:p>
          <a:p>
            <a:r>
              <a:rPr lang="en-US" dirty="0"/>
              <a:t>Interested in discussing workflow</a:t>
            </a:r>
          </a:p>
          <a:p>
            <a:r>
              <a:rPr lang="en-US" dirty="0"/>
              <a:t>Require additional training or a refresher</a:t>
            </a:r>
          </a:p>
          <a:p>
            <a:r>
              <a:rPr lang="en-US" dirty="0"/>
              <a:t>Due to changes in staffing, you need assistance updating profile contact information</a:t>
            </a:r>
          </a:p>
          <a:p>
            <a:r>
              <a:rPr lang="en-US" dirty="0"/>
              <a:t>Data questions </a:t>
            </a:r>
          </a:p>
          <a:p>
            <a:r>
              <a:rPr lang="en-US" dirty="0"/>
              <a:t>Need help connecting to other IRIS communities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3CEFE-5B95-4039-8C05-83110D881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90318" y="4406069"/>
            <a:ext cx="4201682" cy="280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9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E1FE-EF2B-4998-86CD-8621117AB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15 2021-March 15,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B126BC-29A4-4007-8BAB-4D2AAC109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089" y="2505456"/>
            <a:ext cx="8372323" cy="35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8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58A1B-67D4-4C9A-A5F9-9B8B0A64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15, 2021-March 15, 2024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64F335-60FF-4993-A609-11FAD608F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2250400"/>
            <a:ext cx="9613861" cy="35729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B2F0FC-2E8C-4A17-B810-7B60BFF48413}"/>
              </a:ext>
            </a:extLst>
          </p:cNvPr>
          <p:cNvSpPr txBox="1"/>
          <p:nvPr/>
        </p:nvSpPr>
        <p:spPr>
          <a:xfrm>
            <a:off x="4997057" y="4545657"/>
            <a:ext cx="5016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75% Completion Rate. BRAVO!!</a:t>
            </a:r>
          </a:p>
        </p:txBody>
      </p:sp>
    </p:spTree>
    <p:extLst>
      <p:ext uri="{BB962C8B-B14F-4D97-AF65-F5344CB8AC3E}">
        <p14:creationId xmlns:p14="http://schemas.microsoft.com/office/powerpoint/2010/main" val="3616174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6BB7D8-40AE-46C7-8BF9-98B6DCFE5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90" y="2182304"/>
            <a:ext cx="9961692" cy="34424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99DC1D-4BBE-42B5-B775-BF7431351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Referral Status (12/15/24-3/15/24)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D7A216-8376-4858-8765-A5C64E350AC1}"/>
              </a:ext>
            </a:extLst>
          </p:cNvPr>
          <p:cNvSpPr txBox="1"/>
          <p:nvPr/>
        </p:nvSpPr>
        <p:spPr>
          <a:xfrm>
            <a:off x="5411097" y="4291614"/>
            <a:ext cx="4534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62.2% Completion Rate as of today. </a:t>
            </a:r>
          </a:p>
          <a:p>
            <a:r>
              <a:rPr lang="en-US" sz="2800" b="1" dirty="0"/>
              <a:t>(lag in completion time)</a:t>
            </a:r>
          </a:p>
        </p:txBody>
      </p:sp>
    </p:spTree>
    <p:extLst>
      <p:ext uri="{BB962C8B-B14F-4D97-AF65-F5344CB8AC3E}">
        <p14:creationId xmlns:p14="http://schemas.microsoft.com/office/powerpoint/2010/main" val="406196684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FFDA50">
      <a:dk1>
        <a:srgbClr val="FFDA50"/>
      </a:dk1>
      <a:lt1>
        <a:srgbClr val="231F20"/>
      </a:lt1>
      <a:dk2>
        <a:srgbClr val="FFFFFF"/>
      </a:dk2>
      <a:lt2>
        <a:srgbClr val="000000"/>
      </a:lt2>
      <a:accent1>
        <a:srgbClr val="A7D05E"/>
      </a:accent1>
      <a:accent2>
        <a:srgbClr val="5BBA54"/>
      </a:accent2>
      <a:accent3>
        <a:srgbClr val="8D60A8"/>
      </a:accent3>
      <a:accent4>
        <a:srgbClr val="B756A0"/>
      </a:accent4>
      <a:accent5>
        <a:srgbClr val="FFDA50"/>
      </a:accent5>
      <a:accent6>
        <a:srgbClr val="231F20"/>
      </a:accent6>
      <a:hlink>
        <a:srgbClr val="CAFB50"/>
      </a:hlink>
      <a:folHlink>
        <a:srgbClr val="DEFF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erlin">
  <a:themeElements>
    <a:clrScheme name="FFDA50">
      <a:dk1>
        <a:srgbClr val="FFDA50"/>
      </a:dk1>
      <a:lt1>
        <a:srgbClr val="231F20"/>
      </a:lt1>
      <a:dk2>
        <a:srgbClr val="FFFFFF"/>
      </a:dk2>
      <a:lt2>
        <a:srgbClr val="000000"/>
      </a:lt2>
      <a:accent1>
        <a:srgbClr val="A7D05E"/>
      </a:accent1>
      <a:accent2>
        <a:srgbClr val="5BBA54"/>
      </a:accent2>
      <a:accent3>
        <a:srgbClr val="8D60A8"/>
      </a:accent3>
      <a:accent4>
        <a:srgbClr val="B756A0"/>
      </a:accent4>
      <a:accent5>
        <a:srgbClr val="FFDA50"/>
      </a:accent5>
      <a:accent6>
        <a:srgbClr val="231F20"/>
      </a:accent6>
      <a:hlink>
        <a:srgbClr val="CAFB50"/>
      </a:hlink>
      <a:folHlink>
        <a:srgbClr val="DEFF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52800</TotalTime>
  <Words>701</Words>
  <Application>Microsoft Office PowerPoint</Application>
  <PresentationFormat>Widescreen</PresentationFormat>
  <Paragraphs>119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Trebuchet MS</vt:lpstr>
      <vt:lpstr>Berlin</vt:lpstr>
      <vt:lpstr>1_Berlin</vt:lpstr>
      <vt:lpstr>Integrated Referral  and Intake System</vt:lpstr>
      <vt:lpstr>IRIS Annual Meeting Agenda  AGENDA</vt:lpstr>
      <vt:lpstr>IRIS  3rd Annual Meeting  Introductions</vt:lpstr>
      <vt:lpstr>IRIS Organizations </vt:lpstr>
      <vt:lpstr>Kane County IRIS Community  Vision Statement </vt:lpstr>
      <vt:lpstr>Challenges and Support</vt:lpstr>
      <vt:lpstr>March 15 2021-March 15, 2024</vt:lpstr>
      <vt:lpstr>March 15, 2021-March 15, 2024 </vt:lpstr>
      <vt:lpstr>Referral Status (12/15/24-3/15/24)</vt:lpstr>
      <vt:lpstr>March 15, 2021-March 15, 2024 </vt:lpstr>
      <vt:lpstr>D2024-March 15, 2024 </vt:lpstr>
      <vt:lpstr>Quarterly Snapshot</vt:lpstr>
      <vt:lpstr>Average Response Time</vt:lpstr>
      <vt:lpstr>Sectors Represented 100%</vt:lpstr>
      <vt:lpstr>IRIS Engagement 2024 </vt:lpstr>
      <vt:lpstr>Referrals Sent-Top 5 Organizations Throughout the Year 2 </vt:lpstr>
      <vt:lpstr>Referrals Received-Top 5 Organizations Throughout the Year 2 </vt:lpstr>
      <vt:lpstr>Annual Survey</vt:lpstr>
      <vt:lpstr>Strengths &amp; Challenges</vt:lpstr>
      <vt:lpstr>Strengths &amp; Challenges</vt:lpstr>
      <vt:lpstr>IRIS Impact</vt:lpstr>
      <vt:lpstr>IRIS Impact</vt:lpstr>
      <vt:lpstr>Network Successes Benefits to Clients – Partner Quotes</vt:lpstr>
      <vt:lpstr>Network Successes Ease &amp; Convenience – Partner Quotes</vt:lpstr>
      <vt:lpstr>Network Successes Partner Communication &amp; Connection – Partner Quotes</vt:lpstr>
      <vt:lpstr>Network Successes Service Visibility – Partner Quotes</vt:lpstr>
      <vt:lpstr>Network Successes Partner Quotes</vt:lpstr>
      <vt:lpstr>Interactive Quality Improvement Discussion</vt:lpstr>
      <vt:lpstr>Goals for Year 3</vt:lpstr>
      <vt:lpstr>Goals </vt:lpstr>
      <vt:lpstr>Q &amp; 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Referral  and Intake System</dc:title>
  <dc:creator>Naughtin, Hugh Edmond Wilhelm</dc:creator>
  <cp:lastModifiedBy>Peterson, Kim</cp:lastModifiedBy>
  <cp:revision>279</cp:revision>
  <dcterms:created xsi:type="dcterms:W3CDTF">2015-04-29T15:52:14Z</dcterms:created>
  <dcterms:modified xsi:type="dcterms:W3CDTF">2024-05-20T15:22:18Z</dcterms:modified>
</cp:coreProperties>
</file>