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8" r:id="rId2"/>
  </p:sldMasterIdLst>
  <p:notesMasterIdLst>
    <p:notesMasterId r:id="rId23"/>
  </p:notesMasterIdLst>
  <p:sldIdLst>
    <p:sldId id="256" r:id="rId3"/>
    <p:sldId id="272" r:id="rId4"/>
    <p:sldId id="336" r:id="rId5"/>
    <p:sldId id="373" r:id="rId6"/>
    <p:sldId id="316" r:id="rId7"/>
    <p:sldId id="396" r:id="rId8"/>
    <p:sldId id="404" r:id="rId9"/>
    <p:sldId id="406" r:id="rId10"/>
    <p:sldId id="407" r:id="rId11"/>
    <p:sldId id="405" r:id="rId12"/>
    <p:sldId id="389" r:id="rId13"/>
    <p:sldId id="411" r:id="rId14"/>
    <p:sldId id="309" r:id="rId15"/>
    <p:sldId id="408" r:id="rId16"/>
    <p:sldId id="334" r:id="rId17"/>
    <p:sldId id="335" r:id="rId18"/>
    <p:sldId id="394" r:id="rId19"/>
    <p:sldId id="275" r:id="rId20"/>
    <p:sldId id="410" r:id="rId21"/>
    <p:sldId id="412" r:id="rId22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hxMM9mebMaQfDHZH/60EbLVMi9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63F4"/>
    <a:srgbClr val="F29416"/>
    <a:srgbClr val="F858E1"/>
    <a:srgbClr val="685140"/>
    <a:srgbClr val="CE9282"/>
    <a:srgbClr val="A10123"/>
    <a:srgbClr val="3FA2C1"/>
    <a:srgbClr val="C0614E"/>
    <a:srgbClr val="747E9A"/>
    <a:srgbClr val="2A96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2" autoAdjust="0"/>
    <p:restoredTop sz="66616" autoAdjust="0"/>
  </p:normalViewPr>
  <p:slideViewPr>
    <p:cSldViewPr snapToGrid="0">
      <p:cViewPr varScale="1">
        <p:scale>
          <a:sx n="55" d="100"/>
          <a:sy n="55" d="100"/>
        </p:scale>
        <p:origin x="13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8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Completed Referrals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 w="9525">
                <a:solidFill>
                  <a:schemeClr val="accent2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1.849413242963804E-2"/>
                  <c:y val="-7.6021175246032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496947115934704E-2"/>
                      <c:h val="7.38983197863320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43D-4EE5-8FDF-9DCF54B9B260}"/>
                </c:ext>
              </c:extLst>
            </c:dLbl>
            <c:dLbl>
              <c:idx val="1"/>
              <c:layout>
                <c:manualLayout>
                  <c:x val="-3.5667307408262655E-2"/>
                  <c:y val="-7.74556499850013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138966034454419E-2"/>
                      <c:h val="6.52921490037623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43D-4EE5-8FDF-9DCF54B9B260}"/>
                </c:ext>
              </c:extLst>
            </c:dLbl>
            <c:dLbl>
              <c:idx val="2"/>
              <c:layout>
                <c:manualLayout>
                  <c:x val="-2.8401703374087092E-2"/>
                  <c:y val="-6.88492533186840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59975493714283E-2"/>
                      <c:h val="6.52921490037623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3D-4EE5-8FDF-9DCF54B9B260}"/>
                </c:ext>
              </c:extLst>
            </c:dLbl>
            <c:dLbl>
              <c:idx val="3"/>
              <c:layout>
                <c:manualLayout>
                  <c:x val="-2.7080693914827328E-2"/>
                  <c:y val="-4.87681881593547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817956575194561E-2"/>
                      <c:h val="5.95547018153824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43D-4EE5-8FDF-9DCF54B9B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4"/>
                <c:pt idx="0">
                  <c:v>July-Sep 2023</c:v>
                </c:pt>
                <c:pt idx="1">
                  <c:v>Oct-Dec 2023</c:v>
                </c:pt>
                <c:pt idx="2">
                  <c:v>Jan-Mar 2024</c:v>
                </c:pt>
                <c:pt idx="3">
                  <c:v>Apr-Jun 2024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0.49</c:v>
                </c:pt>
                <c:pt idx="1">
                  <c:v>0.51</c:v>
                </c:pt>
                <c:pt idx="2">
                  <c:v>0.53</c:v>
                </c:pt>
                <c:pt idx="3">
                  <c:v>0.59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2D-4D3A-8328-5D4419B81C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47082424"/>
        <c:axId val="547084720"/>
      </c:lineChart>
      <c:catAx>
        <c:axId val="547082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084720"/>
        <c:crosses val="autoZero"/>
        <c:auto val="1"/>
        <c:lblAlgn val="ctr"/>
        <c:lblOffset val="100"/>
        <c:noMultiLvlLbl val="0"/>
      </c:catAx>
      <c:valAx>
        <c:axId val="547084720"/>
        <c:scaling>
          <c:orientation val="minMax"/>
          <c:max val="1"/>
          <c:min val="0"/>
        </c:scaling>
        <c:delete val="1"/>
        <c:axPos val="l"/>
        <c:numFmt formatCode="0%" sourceLinked="0"/>
        <c:majorTickMark val="none"/>
        <c:minorTickMark val="none"/>
        <c:tickLblPos val="nextTo"/>
        <c:crossAx val="547082424"/>
        <c:crosses val="autoZero"/>
        <c:crossBetween val="between"/>
        <c:majorUnit val="20"/>
        <c:minorUnit val="5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557197722616808E-2"/>
          <c:y val="0.19311092365285815"/>
          <c:w val="0.91818876415571682"/>
          <c:h val="0.731660326223598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Referrals that Ended in Enrollment in Service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7261410411100636E-2"/>
                  <c:y val="-4.1580940082847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E1-426A-9B51-0B569B3FA0A7}"/>
                </c:ext>
              </c:extLst>
            </c:dLbl>
            <c:dLbl>
              <c:idx val="1"/>
              <c:layout>
                <c:manualLayout>
                  <c:x val="-1.8643915757000765E-2"/>
                  <c:y val="-6.3757441460366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E1-426A-9B51-0B569B3FA0A7}"/>
                </c:ext>
              </c:extLst>
            </c:dLbl>
            <c:dLbl>
              <c:idx val="2"/>
              <c:layout>
                <c:manualLayout>
                  <c:x val="-2.2090913618640712E-2"/>
                  <c:y val="-7.2073629476935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E1-426A-9B51-0B569B3FA0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July-Sep 2023</c:v>
                </c:pt>
                <c:pt idx="1">
                  <c:v>Oct-Dec 2023</c:v>
                </c:pt>
                <c:pt idx="2">
                  <c:v>Jan-Mar 2024</c:v>
                </c:pt>
                <c:pt idx="3">
                  <c:v>Apr-Jun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42</c:v>
                </c:pt>
                <c:pt idx="1">
                  <c:v>41</c:v>
                </c:pt>
                <c:pt idx="2">
                  <c:v>32</c:v>
                </c:pt>
                <c:pt idx="3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26-4822-9214-655F3BD3F0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73640128"/>
        <c:axId val="273637504"/>
      </c:lineChart>
      <c:catAx>
        <c:axId val="27364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637504"/>
        <c:crosses val="autoZero"/>
        <c:auto val="1"/>
        <c:lblAlgn val="ctr"/>
        <c:lblOffset val="100"/>
        <c:noMultiLvlLbl val="0"/>
      </c:catAx>
      <c:valAx>
        <c:axId val="27363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64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557197722616808E-2"/>
          <c:y val="0.19311092365285815"/>
          <c:w val="0.91818876415571682"/>
          <c:h val="0.731660326223598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Days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7261410411100636E-2"/>
                  <c:y val="-4.1580940082847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E1-426A-9B51-0B569B3FA0A7}"/>
                </c:ext>
              </c:extLst>
            </c:dLbl>
            <c:dLbl>
              <c:idx val="1"/>
              <c:layout>
                <c:manualLayout>
                  <c:x val="-1.8643915757000765E-2"/>
                  <c:y val="-6.3757441460366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E1-426A-9B51-0B569B3FA0A7}"/>
                </c:ext>
              </c:extLst>
            </c:dLbl>
            <c:dLbl>
              <c:idx val="2"/>
              <c:layout>
                <c:manualLayout>
                  <c:x val="-2.2090913618640712E-2"/>
                  <c:y val="-7.2073629476935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E1-426A-9B51-0B569B3FA0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6.4</c:v>
                </c:pt>
                <c:pt idx="1">
                  <c:v>5.2</c:v>
                </c:pt>
                <c:pt idx="2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26-4822-9214-655F3BD3F0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73640128"/>
        <c:axId val="273637504"/>
      </c:lineChart>
      <c:catAx>
        <c:axId val="27364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637504"/>
        <c:crosses val="autoZero"/>
        <c:auto val="1"/>
        <c:lblAlgn val="ctr"/>
        <c:lblOffset val="100"/>
        <c:noMultiLvlLbl val="0"/>
      </c:catAx>
      <c:valAx>
        <c:axId val="27363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64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196486666747446"/>
          <c:y val="0.47356231181109537"/>
          <c:w val="0.20510424386505627"/>
          <c:h val="5.332444527097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Number of Organizations by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Organizations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Sheet1!$A$2:$A$11</c:f>
              <c:strCache>
                <c:ptCount val="10"/>
                <c:pt idx="0">
                  <c:v>Aging Care</c:v>
                </c:pt>
                <c:pt idx="1">
                  <c:v>Developmental Disabilities</c:v>
                </c:pt>
                <c:pt idx="2">
                  <c:v>Resource Navigation</c:v>
                </c:pt>
                <c:pt idx="3">
                  <c:v>Education</c:v>
                </c:pt>
                <c:pt idx="4">
                  <c:v>Other Health Services</c:v>
                </c:pt>
                <c:pt idx="5">
                  <c:v>Maternal and Child Health</c:v>
                </c:pt>
                <c:pt idx="6">
                  <c:v>Early Childhood Education</c:v>
                </c:pt>
                <c:pt idx="7">
                  <c:v>Concrete Supports</c:v>
                </c:pt>
                <c:pt idx="8">
                  <c:v>Behavioral Health</c:v>
                </c:pt>
                <c:pt idx="9">
                  <c:v>Family Support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</c:v>
                </c:pt>
                <c:pt idx="1">
                  <c:v>12</c:v>
                </c:pt>
                <c:pt idx="2">
                  <c:v>13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23</c:v>
                </c:pt>
                <c:pt idx="7">
                  <c:v>27</c:v>
                </c:pt>
                <c:pt idx="8">
                  <c:v>33</c:v>
                </c:pt>
                <c:pt idx="9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B7-40D2-80BF-29C5E368D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614960096"/>
        <c:axId val="614964360"/>
      </c:barChart>
      <c:valAx>
        <c:axId val="614964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960096"/>
        <c:crosses val="autoZero"/>
        <c:crossBetween val="between"/>
      </c:valAx>
      <c:catAx>
        <c:axId val="614960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9643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image" Target="../media/image1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0.81689</cdr:x>
      <cdr:y>0.56971</cdr:y>
    </cdr:from>
    <cdr:to>
      <cdr:x>0.94098</cdr:x>
      <cdr:y>0.76929</cdr:y>
    </cdr:to>
    <cdr:pic>
      <cdr:nvPicPr>
        <cdr:cNvPr id="3" name="Graphic 2" descr="Star">
          <a:extLst xmlns:a="http://schemas.openxmlformats.org/drawingml/2006/main">
            <a:ext uri="{FF2B5EF4-FFF2-40B4-BE49-F238E27FC236}">
              <a16:creationId xmlns:a16="http://schemas.microsoft.com/office/drawing/2014/main" id="{BC42311D-9033-4E83-BB06-7D1B76A8DC8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489944" y="2698488"/>
          <a:ext cx="985856" cy="945327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</p:txBody>
      </p:sp>
      <p:sp>
        <p:nvSpPr>
          <p:cNvPr id="417" name="Google Shape;417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Majority of data is from Q2 (6/15-9/15)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5690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Majority of data is from Q2 (6/15-9/15)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5641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T-chart-2</a:t>
            </a:r>
            <a:r>
              <a:rPr lang="en-US" baseline="0" dirty="0"/>
              <a:t> columns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5816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2 minutes to take the survey. </a:t>
            </a:r>
          </a:p>
          <a:p>
            <a:r>
              <a:rPr lang="en-US" dirty="0"/>
              <a:t>PASTE LINK IN CHAT</a:t>
            </a:r>
          </a:p>
          <a:p>
            <a:r>
              <a:rPr lang="en-US" dirty="0"/>
              <a:t>https://redcap.dph.illinois.gov/surveys/?s=TDT7LK87A8RYD88A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5054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a47a59f7f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a47a59f7f6_0_36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ga47a59f7f6_0_36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6587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Presentation by Liz Alleman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0730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a46db1bd7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a46db1bd75_0_1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8" name="Google Shape;458;ga46db1bd75_0_18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5117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a46db1bd7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a46db1bd75_0_1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ga46db1bd75_0_18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9821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a46db1bd7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a46db1bd75_0_1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Lorena</a:t>
            </a:r>
            <a:endParaRPr dirty="0"/>
          </a:p>
        </p:txBody>
      </p:sp>
      <p:sp>
        <p:nvSpPr>
          <p:cNvPr id="458" name="Google Shape;458;ga46db1bd75_0_18:notes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151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Reminder of the “why” we are implementing this system improvement</a:t>
            </a:r>
            <a:r>
              <a:rPr lang="en-US" baseline="0" dirty="0"/>
              <a:t> initiative.  Keep bigger picture in your mind as Sophia is reviewing the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7732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6897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2428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7120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149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4350" y="239468"/>
            <a:ext cx="7643813" cy="6218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3" descr="HD-ShadowLong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3" descr="HD-ShadowShor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3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13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" name="Google Shape;24;p13" descr="IRIS_icon_only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877423" y="26216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noramic Picture with Caption">
  <p:cSld name="Panoramic Picture with Caption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31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31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31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3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None/>
              <a:defRPr sz="2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>
            <a:spLocks noGrp="1"/>
          </p:cNvSpPr>
          <p:nvPr>
            <p:ph type="pic" idx="2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body" idx="1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1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1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07594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2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2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32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32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32"/>
          <p:cNvSpPr txBox="1"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32"/>
          <p:cNvSpPr txBox="1">
            <a:spLocks noGrp="1"/>
          </p:cNvSpPr>
          <p:nvPr>
            <p:ph type="body" idx="1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2" name="Google Shape;152;p32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2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54" name="Google Shape;154;p32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504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33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33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3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3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3"/>
          <p:cNvSpPr txBox="1"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33"/>
          <p:cNvSpPr txBox="1">
            <a:spLocks noGrp="1"/>
          </p:cNvSpPr>
          <p:nvPr>
            <p:ph type="body" idx="1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2" name="Google Shape;162;p33"/>
          <p:cNvSpPr txBox="1">
            <a:spLocks noGrp="1"/>
          </p:cNvSpPr>
          <p:nvPr>
            <p:ph type="body" idx="2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3" name="Google Shape;163;p33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33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33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en-US" sz="7200" b="0" i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endParaRPr/>
          </a:p>
        </p:txBody>
      </p:sp>
      <p:sp>
        <p:nvSpPr>
          <p:cNvPr id="166" name="Google Shape;166;p33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en-US" sz="7200" b="0" i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/>
          </a:p>
        </p:txBody>
      </p:sp>
      <p:pic>
        <p:nvPicPr>
          <p:cNvPr id="167" name="Google Shape;167;p33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64744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34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34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34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4"/>
          <p:cNvSpPr txBox="1"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  <a:defRPr sz="3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34"/>
          <p:cNvSpPr txBox="1">
            <a:spLocks noGrp="1"/>
          </p:cNvSpPr>
          <p:nvPr>
            <p:ph type="body" idx="1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75" name="Google Shape;175;p3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77" name="Google Shape;177;p34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504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 Column">
  <p:cSld name="3 Picture Column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36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36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3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3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36"/>
          <p:cNvSpPr txBox="1"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0" name="Google Shape;200;p36"/>
          <p:cNvSpPr>
            <a:spLocks noGrp="1"/>
          </p:cNvSpPr>
          <p:nvPr>
            <p:ph type="pic" idx="2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1" name="Google Shape;201;p36"/>
          <p:cNvSpPr txBox="1">
            <a:spLocks noGrp="1"/>
          </p:cNvSpPr>
          <p:nvPr>
            <p:ph type="body" idx="3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02" name="Google Shape;202;p36"/>
          <p:cNvSpPr txBox="1">
            <a:spLocks noGrp="1"/>
          </p:cNvSpPr>
          <p:nvPr>
            <p:ph type="body" idx="4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3" name="Google Shape;203;p36"/>
          <p:cNvSpPr>
            <a:spLocks noGrp="1"/>
          </p:cNvSpPr>
          <p:nvPr>
            <p:ph type="pic" idx="5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4" name="Google Shape;204;p36"/>
          <p:cNvSpPr txBox="1">
            <a:spLocks noGrp="1"/>
          </p:cNvSpPr>
          <p:nvPr>
            <p:ph type="body" idx="6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05" name="Google Shape;205;p36"/>
          <p:cNvSpPr txBox="1">
            <a:spLocks noGrp="1"/>
          </p:cNvSpPr>
          <p:nvPr>
            <p:ph type="body" idx="7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6" name="Google Shape;206;p36"/>
          <p:cNvSpPr>
            <a:spLocks noGrp="1"/>
          </p:cNvSpPr>
          <p:nvPr>
            <p:ph type="pic" idx="8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7" name="Google Shape;207;p36"/>
          <p:cNvSpPr txBox="1">
            <a:spLocks noGrp="1"/>
          </p:cNvSpPr>
          <p:nvPr>
            <p:ph type="body" idx="9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08" name="Google Shape;208;p36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36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10" name="Google Shape;210;p36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19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9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1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19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1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7" name="Google Shape;247;p19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8142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19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9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1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19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1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7" name="Google Shape;247;p19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38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8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38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38"/>
          <p:cNvSpPr txBox="1"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38"/>
          <p:cNvSpPr txBox="1"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8A8A"/>
              </a:buClr>
              <a:buSzPts val="2000"/>
              <a:buNone/>
              <a:defRPr sz="2000">
                <a:solidFill>
                  <a:srgbClr val="8A8A8A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2000"/>
              <a:buNone/>
              <a:defRPr sz="2000">
                <a:solidFill>
                  <a:srgbClr val="8A8A8A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800"/>
              <a:buNone/>
              <a:defRPr sz="1800">
                <a:solidFill>
                  <a:srgbClr val="8A8A8A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9pPr>
          </a:lstStyle>
          <a:p>
            <a:endParaRPr/>
          </a:p>
        </p:txBody>
      </p:sp>
      <p:sp>
        <p:nvSpPr>
          <p:cNvPr id="266" name="Google Shape;266;p38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38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68" name="Google Shape;268;p38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26216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44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4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4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4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44"/>
          <p:cNvSpPr txBox="1"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44"/>
          <p:cNvSpPr txBox="1">
            <a:spLocks noGrp="1"/>
          </p:cNvSpPr>
          <p:nvPr>
            <p:ph type="body" idx="1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2" name="Google Shape;322;p44"/>
          <p:cNvSpPr txBox="1">
            <a:spLocks noGrp="1"/>
          </p:cNvSpPr>
          <p:nvPr>
            <p:ph type="body" idx="2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23" name="Google Shape;323;p4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4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25" name="Google Shape;325;p44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Google Shape;327;p45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45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4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4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45"/>
          <p:cNvSpPr txBox="1"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45"/>
          <p:cNvSpPr>
            <a:spLocks noGrp="1"/>
          </p:cNvSpPr>
          <p:nvPr>
            <p:ph type="pic" idx="2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33" name="Google Shape;333;p45"/>
          <p:cNvSpPr txBox="1">
            <a:spLocks noGrp="1"/>
          </p:cNvSpPr>
          <p:nvPr>
            <p:ph type="body" idx="1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34" name="Google Shape;334;p45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45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6" name="Google Shape;336;p45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21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1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1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2" name="Google Shape;42;p21" descr="IRIS_icon_only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7423" y="2621657"/>
            <a:ext cx="16002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21"/>
          <p:cNvSpPr txBox="1">
            <a:spLocks noGrp="1"/>
          </p:cNvSpPr>
          <p:nvPr>
            <p:ph type="ctrTitle"/>
          </p:nvPr>
        </p:nvSpPr>
        <p:spPr>
          <a:xfrm>
            <a:off x="680322" y="280514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subTitle" idx="1"/>
          </p:nvPr>
        </p:nvSpPr>
        <p:spPr>
          <a:xfrm>
            <a:off x="680322" y="446547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noramic Picture with Caption">
  <p:cSld name="Panoramic Picture with Caption"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Google Shape;338;p46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46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Google Shape;340;p46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46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46"/>
          <p:cNvSpPr txBox="1"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None/>
              <a:defRPr sz="2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46"/>
          <p:cNvSpPr>
            <a:spLocks noGrp="1"/>
          </p:cNvSpPr>
          <p:nvPr>
            <p:ph type="pic" idx="2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44" name="Google Shape;344;p46"/>
          <p:cNvSpPr txBox="1">
            <a:spLocks noGrp="1"/>
          </p:cNvSpPr>
          <p:nvPr>
            <p:ph type="body" idx="1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45" name="Google Shape;345;p46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46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47" name="Google Shape;347;p46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07594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Google Shape;359;p48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48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48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48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48"/>
          <p:cNvSpPr txBox="1"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48"/>
          <p:cNvSpPr txBox="1">
            <a:spLocks noGrp="1"/>
          </p:cNvSpPr>
          <p:nvPr>
            <p:ph type="body" idx="1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65" name="Google Shape;365;p48"/>
          <p:cNvSpPr txBox="1">
            <a:spLocks noGrp="1"/>
          </p:cNvSpPr>
          <p:nvPr>
            <p:ph type="body" idx="2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66" name="Google Shape;366;p48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48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48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en-US" sz="7200" b="0" i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endParaRPr/>
          </a:p>
        </p:txBody>
      </p:sp>
      <p:sp>
        <p:nvSpPr>
          <p:cNvPr id="369" name="Google Shape;369;p48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en-US" sz="7200" b="0" i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/>
          </a:p>
        </p:txBody>
      </p:sp>
      <p:pic>
        <p:nvPicPr>
          <p:cNvPr id="370" name="Google Shape;370;p48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64744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" name="Google Shape;372;p49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49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Google Shape;374;p4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49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49"/>
          <p:cNvSpPr txBox="1"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  <a:defRPr sz="3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7" name="Google Shape;377;p49"/>
          <p:cNvSpPr txBox="1">
            <a:spLocks noGrp="1"/>
          </p:cNvSpPr>
          <p:nvPr>
            <p:ph type="body" idx="1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8" name="Google Shape;378;p49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9" name="Google Shape;379;p4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0" name="Google Shape;380;p49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44504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Google Shape;382;p50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50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5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0"/>
          <p:cNvSpPr txBox="1"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50"/>
          <p:cNvSpPr txBox="1"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8" name="Google Shape;388;p50"/>
          <p:cNvSpPr txBox="1">
            <a:spLocks noGrp="1"/>
          </p:cNvSpPr>
          <p:nvPr>
            <p:ph type="body" idx="2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89" name="Google Shape;389;p50"/>
          <p:cNvSpPr txBox="1">
            <a:spLocks noGrp="1"/>
          </p:cNvSpPr>
          <p:nvPr>
            <p:ph type="body" idx="3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0" name="Google Shape;390;p50"/>
          <p:cNvSpPr txBox="1">
            <a:spLocks noGrp="1"/>
          </p:cNvSpPr>
          <p:nvPr>
            <p:ph type="body" idx="4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91" name="Google Shape;391;p50"/>
          <p:cNvSpPr txBox="1">
            <a:spLocks noGrp="1"/>
          </p:cNvSpPr>
          <p:nvPr>
            <p:ph type="body" idx="5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2" name="Google Shape;392;p50"/>
          <p:cNvSpPr txBox="1">
            <a:spLocks noGrp="1"/>
          </p:cNvSpPr>
          <p:nvPr>
            <p:ph type="body" idx="6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93" name="Google Shape;393;p50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4" name="Google Shape;394;p50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95" name="Google Shape;395;p50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 Column">
  <p:cSld name="3 Picture Column"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" name="Google Shape;397;p51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51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5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1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1"/>
          <p:cNvSpPr txBox="1"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51"/>
          <p:cNvSpPr txBox="1"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3" name="Google Shape;403;p51"/>
          <p:cNvSpPr>
            <a:spLocks noGrp="1"/>
          </p:cNvSpPr>
          <p:nvPr>
            <p:ph type="pic" idx="2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04" name="Google Shape;404;p51"/>
          <p:cNvSpPr txBox="1">
            <a:spLocks noGrp="1"/>
          </p:cNvSpPr>
          <p:nvPr>
            <p:ph type="body" idx="3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05" name="Google Shape;405;p51"/>
          <p:cNvSpPr txBox="1">
            <a:spLocks noGrp="1"/>
          </p:cNvSpPr>
          <p:nvPr>
            <p:ph type="body" idx="4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6" name="Google Shape;406;p51"/>
          <p:cNvSpPr>
            <a:spLocks noGrp="1"/>
          </p:cNvSpPr>
          <p:nvPr>
            <p:ph type="pic" idx="5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07" name="Google Shape;407;p51"/>
          <p:cNvSpPr txBox="1">
            <a:spLocks noGrp="1"/>
          </p:cNvSpPr>
          <p:nvPr>
            <p:ph type="body" idx="6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08" name="Google Shape;408;p51"/>
          <p:cNvSpPr txBox="1">
            <a:spLocks noGrp="1"/>
          </p:cNvSpPr>
          <p:nvPr>
            <p:ph type="body" idx="7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9" name="Google Shape;409;p51"/>
          <p:cNvSpPr>
            <a:spLocks noGrp="1"/>
          </p:cNvSpPr>
          <p:nvPr>
            <p:ph type="pic" idx="8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0" name="Google Shape;410;p51"/>
          <p:cNvSpPr txBox="1">
            <a:spLocks noGrp="1"/>
          </p:cNvSpPr>
          <p:nvPr>
            <p:ph type="body" idx="9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11" name="Google Shape;411;p51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51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3" name="Google Shape;413;p51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22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22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22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2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8A8A"/>
              </a:buClr>
              <a:buSzPts val="2000"/>
              <a:buNone/>
              <a:defRPr sz="2000">
                <a:solidFill>
                  <a:srgbClr val="8A8A8A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2000"/>
              <a:buNone/>
              <a:defRPr sz="2000">
                <a:solidFill>
                  <a:srgbClr val="8A8A8A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800"/>
              <a:buNone/>
              <a:defRPr sz="1800">
                <a:solidFill>
                  <a:srgbClr val="8A8A8A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A8A8A"/>
              </a:buClr>
              <a:buSzPts val="1600"/>
              <a:buNone/>
              <a:defRPr sz="1600">
                <a:solidFill>
                  <a:srgbClr val="8A8A8A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4" name="Google Shape;54;p22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262165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23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23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3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body" idx="2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5" name="Google Shape;65;p23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4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4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body" idx="2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3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4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8" name="Google Shape;78;p24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6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6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6" name="Google Shape;96;p26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Only">
  <p:cSld name="2_Title 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7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7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7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05" name="Google Shape;105;p27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9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9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1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2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2" name="Google Shape;122;p29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30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30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3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0"/>
          <p:cNvSpPr>
            <a:spLocks noGrp="1"/>
          </p:cNvSpPr>
          <p:nvPr>
            <p:ph type="pic" idx="2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0" name="Google Shape;130;p30"/>
          <p:cNvSpPr txBox="1">
            <a:spLocks noGrp="1"/>
          </p:cNvSpPr>
          <p:nvPr>
            <p:ph type="body" idx="1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3" name="Google Shape;133;p30" descr="IRIS_icon_only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06088" y="507107"/>
            <a:ext cx="16002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50000">
              <a:schemeClr val="dk2"/>
            </a:gs>
            <a:gs pos="100000">
              <a:srgbClr val="B3B3B3"/>
            </a:gs>
          </a:gsLst>
          <a:lin ang="252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A8A8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A8A8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7" r:id="rId6"/>
    <p:sldLayoutId id="2147483658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7" r:id="rId14"/>
    <p:sldLayoutId id="2147483688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50000">
              <a:schemeClr val="dk2"/>
            </a:gs>
            <a:gs pos="100000">
              <a:srgbClr val="B3B3B3"/>
            </a:gs>
          </a:gsLst>
          <a:lin ang="2520000" scaled="0"/>
        </a:gra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4" descr="hashOverlay-FullResolve.png"/>
          <p:cNvPicPr preferRelativeResize="0"/>
          <p:nvPr/>
        </p:nvPicPr>
        <p:blipFill rotWithShape="1">
          <a:blip r:embed="rId11">
            <a:alphaModFix amt="10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4" name="Google Shape;214;p14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5" name="Google Shape;215;p1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A8A8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6" name="Google Shape;216;p1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A8A8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6" r:id="rId8"/>
    <p:sldLayoutId id="214748368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redcap.dph.illinois.gov/surveys/?s=TDT7LK87A8RYD88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u/0/folders/1S_iUMb3p4E9qbpY0UkJjXwAc6lGd5L_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jamboard.google.com/d/16oJDH0clDKauUrEpeST2A0g2Fl2e0eLoLyWnYU8Z1kk/edit?usp=shari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pixabay.com/de/fragezeichen-hinweis-duplikat-2405202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50000">
              <a:schemeClr val="dk2"/>
            </a:gs>
            <a:gs pos="100000">
              <a:srgbClr val="B3B3B3"/>
            </a:gs>
          </a:gsLst>
          <a:lin ang="2520000" scaled="0"/>
        </a:grad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"/>
          <p:cNvSpPr txBox="1">
            <a:spLocks noGrp="1"/>
          </p:cNvSpPr>
          <p:nvPr>
            <p:ph type="ctrTitle"/>
          </p:nvPr>
        </p:nvSpPr>
        <p:spPr>
          <a:xfrm>
            <a:off x="-190781" y="2729109"/>
            <a:ext cx="8616226" cy="137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Integrated Referral </a:t>
            </a:r>
            <a:br>
              <a:rPr lang="en-US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and Intake System</a:t>
            </a:r>
            <a:endParaRPr dirty="0"/>
          </a:p>
        </p:txBody>
      </p:sp>
      <p:sp>
        <p:nvSpPr>
          <p:cNvPr id="420" name="Google Shape;420;p1"/>
          <p:cNvSpPr txBox="1"/>
          <p:nvPr/>
        </p:nvSpPr>
        <p:spPr>
          <a:xfrm>
            <a:off x="-5552903" y="3365769"/>
            <a:ext cx="8616226" cy="137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Font typeface="Calibri"/>
              <a:buNone/>
            </a:pPr>
            <a:r>
              <a:rPr lang="en-US" sz="8000" b="1" i="0" u="none" strike="noStrike" cap="none" dirty="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IRIS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Font typeface="Calibri"/>
              <a:buNone/>
            </a:pPr>
            <a:endParaRPr sz="80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"/>
          <p:cNvSpPr txBox="1"/>
          <p:nvPr/>
        </p:nvSpPr>
        <p:spPr>
          <a:xfrm>
            <a:off x="4687925" y="4738839"/>
            <a:ext cx="7218325" cy="797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alibri"/>
                <a:ea typeface="Calibri"/>
                <a:cs typeface="Calibri"/>
                <a:sym typeface="Calibri"/>
              </a:rPr>
              <a:t>Kane County Year 4 Quarter 1: 09.09.2024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195" y="5536155"/>
            <a:ext cx="2258171" cy="10208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189" y="5411970"/>
            <a:ext cx="1238748" cy="12387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636" y="5507469"/>
            <a:ext cx="2324100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F807B-4DFB-42AD-8341-FF391E0D4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Snapshot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87B9A5-5D40-4D28-A23E-066543E2B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06" y="2286133"/>
            <a:ext cx="9869975" cy="430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1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Completed Referral Rate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182644380"/>
              </p:ext>
            </p:extLst>
          </p:nvPr>
        </p:nvGraphicFramePr>
        <p:xfrm>
          <a:off x="320257" y="2168165"/>
          <a:ext cx="9166643" cy="4427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DE3E6E-BC5D-4315-AB44-3EBBB81570A9}"/>
              </a:ext>
            </a:extLst>
          </p:cNvPr>
          <p:cNvSpPr txBox="1"/>
          <p:nvPr/>
        </p:nvSpPr>
        <p:spPr>
          <a:xfrm>
            <a:off x="5328008" y="4837211"/>
            <a:ext cx="3333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</a:rPr>
              <a:t>10% improvement in 1 year</a:t>
            </a:r>
          </a:p>
        </p:txBody>
      </p:sp>
    </p:spTree>
    <p:extLst>
      <p:ext uri="{BB962C8B-B14F-4D97-AF65-F5344CB8AC3E}">
        <p14:creationId xmlns:p14="http://schemas.microsoft.com/office/powerpoint/2010/main" val="2908195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Enrollment Rates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027CD5B-414B-4B26-B704-4723A76D1C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7170493"/>
              </p:ext>
            </p:extLst>
          </p:nvPr>
        </p:nvGraphicFramePr>
        <p:xfrm>
          <a:off x="284917" y="2032524"/>
          <a:ext cx="7944683" cy="4736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49DF7B4-A547-4C02-9978-043CE860FFD1}"/>
              </a:ext>
            </a:extLst>
          </p:cNvPr>
          <p:cNvSpPr txBox="1"/>
          <p:nvPr/>
        </p:nvSpPr>
        <p:spPr>
          <a:xfrm>
            <a:off x="8420100" y="2590800"/>
            <a:ext cx="322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accent3"/>
                </a:solidFill>
              </a:rPr>
              <a:t>Highest enrollment to date!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F3AA5F-47AE-4A46-AFA6-F532F0E38E67}"/>
              </a:ext>
            </a:extLst>
          </p:cNvPr>
          <p:cNvSpPr txBox="1"/>
          <p:nvPr/>
        </p:nvSpPr>
        <p:spPr>
          <a:xfrm>
            <a:off x="8420101" y="3281415"/>
            <a:ext cx="336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What strategies do you use to increase likelihood of enrollment?</a:t>
            </a:r>
          </a:p>
        </p:txBody>
      </p:sp>
    </p:spTree>
    <p:extLst>
      <p:ext uri="{BB962C8B-B14F-4D97-AF65-F5344CB8AC3E}">
        <p14:creationId xmlns:p14="http://schemas.microsoft.com/office/powerpoint/2010/main" val="2410817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Average Response Time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027CD5B-414B-4B26-B704-4723A76D1C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3838122"/>
              </p:ext>
            </p:extLst>
          </p:nvPr>
        </p:nvGraphicFramePr>
        <p:xfrm>
          <a:off x="284917" y="2032524"/>
          <a:ext cx="7944683" cy="4736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2776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9DCD3-FE6A-49AC-AED9-B1CD979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Sectors Represented 100%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6F90A65-7283-4BA7-9249-706DA015D1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6479806"/>
              </p:ext>
            </p:extLst>
          </p:nvPr>
        </p:nvGraphicFramePr>
        <p:xfrm>
          <a:off x="114300" y="2260338"/>
          <a:ext cx="10179882" cy="4242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081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Referrals Sent-Top 5 Organizations </a:t>
            </a:r>
            <a:br>
              <a:rPr lang="en-US" dirty="0"/>
            </a:br>
            <a:r>
              <a:rPr lang="en-US" dirty="0"/>
              <a:t>April 2024 – June 2024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150" y="2266950"/>
            <a:ext cx="111728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Family Service Association of Greater Elgin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Aurora Police Department- CIU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Kiddie Academy of Carpentersville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Family Focus Aurora-Parents as Teachers Program &amp; Doula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State Representative Barbara Hernandez </a:t>
            </a:r>
          </a:p>
        </p:txBody>
      </p:sp>
    </p:spTree>
    <p:extLst>
      <p:ext uri="{BB962C8B-B14F-4D97-AF65-F5344CB8AC3E}">
        <p14:creationId xmlns:p14="http://schemas.microsoft.com/office/powerpoint/2010/main" val="3279477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Referrals Received-Top 5 Organizations April 2024 – June 2024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4522" y="2239347"/>
            <a:ext cx="108981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Kane County Health Department-</a:t>
            </a:r>
            <a:r>
              <a:rPr lang="en-US" sz="3200" dirty="0" err="1">
                <a:solidFill>
                  <a:schemeClr val="accent3"/>
                </a:solidFill>
              </a:rPr>
              <a:t>iGrow</a:t>
            </a:r>
            <a:r>
              <a:rPr lang="en-US" sz="3200" dirty="0">
                <a:solidFill>
                  <a:schemeClr val="accent3"/>
                </a:solidFill>
              </a:rPr>
              <a:t>-Home Visitation Coordinated Intake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Child and Family Connections #4/</a:t>
            </a:r>
            <a:r>
              <a:rPr lang="en-US" sz="3200" dirty="0" err="1">
                <a:solidFill>
                  <a:schemeClr val="accent3"/>
                </a:solidFill>
              </a:rPr>
              <a:t>DayOne</a:t>
            </a:r>
            <a:r>
              <a:rPr lang="en-US" sz="3200" dirty="0">
                <a:solidFill>
                  <a:schemeClr val="accent3"/>
                </a:solidFill>
              </a:rPr>
              <a:t> PACT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Greater Family Health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VNA Health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3"/>
                </a:solidFill>
              </a:rPr>
              <a:t>Elgin School District U-46-Parents as Teachers </a:t>
            </a:r>
          </a:p>
        </p:txBody>
      </p:sp>
    </p:spTree>
    <p:extLst>
      <p:ext uri="{BB962C8B-B14F-4D97-AF65-F5344CB8AC3E}">
        <p14:creationId xmlns:p14="http://schemas.microsoft.com/office/powerpoint/2010/main" val="3676936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Reminder: Utilization Survey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1A63F4"/>
                </a:solidFill>
                <a:hlinkClick r:id="rId3"/>
              </a:rPr>
              <a:t>Survey</a:t>
            </a:r>
            <a:endParaRPr lang="en-US" dirty="0">
              <a:solidFill>
                <a:srgbClr val="1A63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474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a47a59f7f6_0_36"/>
          <p:cNvSpPr txBox="1">
            <a:spLocks noGrp="1"/>
          </p:cNvSpPr>
          <p:nvPr>
            <p:ph type="title"/>
          </p:nvPr>
        </p:nvSpPr>
        <p:spPr>
          <a:xfrm>
            <a:off x="680322" y="2869895"/>
            <a:ext cx="9613800" cy="1090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 &amp; A </a:t>
            </a:r>
            <a:endParaRPr dirty="0"/>
          </a:p>
        </p:txBody>
      </p:sp>
      <p:sp>
        <p:nvSpPr>
          <p:cNvPr id="515" name="Google Shape;515;ga47a59f7f6_0_36">
            <a:hlinkClick r:id="rId3"/>
          </p:cNvPr>
          <p:cNvSpPr txBox="1">
            <a:spLocks noGrp="1"/>
          </p:cNvSpPr>
          <p:nvPr>
            <p:ph type="body" idx="1"/>
          </p:nvPr>
        </p:nvSpPr>
        <p:spPr>
          <a:xfrm>
            <a:off x="680322" y="4232171"/>
            <a:ext cx="9613800" cy="170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6" name="Google Shape;516;ga47a59f7f6_0_36">
            <a:hlinkClick r:id="rId3"/>
          </p:cNvPr>
          <p:cNvSpPr txBox="1"/>
          <p:nvPr/>
        </p:nvSpPr>
        <p:spPr>
          <a:xfrm>
            <a:off x="789325" y="4356725"/>
            <a:ext cx="3922800" cy="24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</p:txBody>
      </p:sp>
    </p:spTree>
    <p:extLst>
      <p:ext uri="{BB962C8B-B14F-4D97-AF65-F5344CB8AC3E}">
        <p14:creationId xmlns:p14="http://schemas.microsoft.com/office/powerpoint/2010/main" val="2725013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Kane Health Atlas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1A63F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Jamboard</a:t>
            </a:r>
            <a:endParaRPr lang="en-US" dirty="0">
              <a:solidFill>
                <a:srgbClr val="1A63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6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a46db1bd75_0_18"/>
          <p:cNvSpPr txBox="1">
            <a:spLocks noGrp="1"/>
          </p:cNvSpPr>
          <p:nvPr>
            <p:ph type="title"/>
          </p:nvPr>
        </p:nvSpPr>
        <p:spPr>
          <a:xfrm>
            <a:off x="680321" y="781603"/>
            <a:ext cx="9613800" cy="1080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IRIS Annual Meeting Agenda </a:t>
            </a:r>
            <a:br>
              <a:rPr lang="en-US" dirty="0"/>
            </a:br>
            <a:r>
              <a:rPr lang="en-US" sz="2800" dirty="0"/>
              <a:t>AGENDA</a:t>
            </a:r>
            <a:endParaRPr sz="2800" dirty="0"/>
          </a:p>
        </p:txBody>
      </p:sp>
      <p:sp>
        <p:nvSpPr>
          <p:cNvPr id="461" name="Google Shape;461;ga46db1bd75_0_18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00" cy="44122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sz="3200" b="1" dirty="0">
                <a:solidFill>
                  <a:schemeClr val="accent3"/>
                </a:solidFill>
              </a:rPr>
              <a:t>Welcome and Introductions </a:t>
            </a:r>
          </a:p>
          <a:p>
            <a:pPr lvl="0"/>
            <a:r>
              <a:rPr lang="en-US" sz="3200" b="1" dirty="0">
                <a:solidFill>
                  <a:schemeClr val="accent3"/>
                </a:solidFill>
              </a:rPr>
              <a:t>Year 4, Quarter 1 Data</a:t>
            </a:r>
          </a:p>
          <a:p>
            <a:pPr lvl="0"/>
            <a:r>
              <a:rPr lang="en-US" sz="3200" b="1" dirty="0">
                <a:solidFill>
                  <a:schemeClr val="accent3"/>
                </a:solidFill>
              </a:rPr>
              <a:t>Please Take the Survey!</a:t>
            </a:r>
          </a:p>
          <a:p>
            <a:pPr lvl="0"/>
            <a:r>
              <a:rPr lang="en-US" sz="3200" b="1" dirty="0">
                <a:solidFill>
                  <a:schemeClr val="accent3"/>
                </a:solidFill>
              </a:rPr>
              <a:t>Kane Health Atlas </a:t>
            </a:r>
          </a:p>
          <a:p>
            <a:endParaRPr lang="en-US" sz="1800" b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1753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40907-62A6-4DBA-9136-05FCBC021C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C5BF3-CA27-4CAE-BAB9-1C0D6FD50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1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a46db1bd75_0_18"/>
          <p:cNvSpPr txBox="1">
            <a:spLocks noGrp="1"/>
          </p:cNvSpPr>
          <p:nvPr>
            <p:ph type="title"/>
          </p:nvPr>
        </p:nvSpPr>
        <p:spPr>
          <a:xfrm>
            <a:off x="680321" y="781603"/>
            <a:ext cx="9613800" cy="1080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IRIS  Year 4 Quarter 1 Meeting </a:t>
            </a:r>
            <a:br>
              <a:rPr lang="en-US" dirty="0"/>
            </a:br>
            <a:r>
              <a:rPr lang="en-US" sz="2800" dirty="0"/>
              <a:t>Introductions</a:t>
            </a:r>
            <a:endParaRPr sz="2800" dirty="0"/>
          </a:p>
        </p:txBody>
      </p:sp>
      <p:sp>
        <p:nvSpPr>
          <p:cNvPr id="461" name="Google Shape;461;ga46db1bd75_0_18"/>
          <p:cNvSpPr txBox="1">
            <a:spLocks noGrp="1"/>
          </p:cNvSpPr>
          <p:nvPr>
            <p:ph type="body" idx="1"/>
          </p:nvPr>
        </p:nvSpPr>
        <p:spPr>
          <a:xfrm>
            <a:off x="680320" y="2336873"/>
            <a:ext cx="11206879" cy="44122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6200" lvl="0" indent="0">
              <a:buNone/>
            </a:pPr>
            <a:r>
              <a:rPr lang="en-US" sz="3200" b="1" dirty="0"/>
              <a:t>Welcome and introductions - KCHD IRIS Team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Michael Isaacson, Executive Director 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Kim Peterson, Director of Community Health, IRIS Community &amp; Data Manager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Michelle Meyer, Assistant Director of Community Health, IRIS Community &amp; Data Manager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Lorena Nunez, Early Childhood Programs Manager, IRIS Community &amp; Data Manager 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Maria Leon, Children’s MH Program Manager, IRIS Community &amp; Data Manager</a:t>
            </a:r>
          </a:p>
          <a:p>
            <a:pPr marL="800100" lvl="1" indent="-342900">
              <a:spcBef>
                <a:spcPts val="600"/>
              </a:spcBef>
            </a:pPr>
            <a:r>
              <a:rPr lang="en-US" sz="2100" b="1" dirty="0">
                <a:solidFill>
                  <a:schemeClr val="accent3"/>
                </a:solidFill>
              </a:rPr>
              <a:t>Kaitlin Soriano, Violence Prevention Coordinator, IRIS Community &amp; Data Manager</a:t>
            </a:r>
            <a:endParaRPr lang="en-US" sz="2100" dirty="0"/>
          </a:p>
          <a:p>
            <a:pPr marL="342900" indent="-342900">
              <a:spcBef>
                <a:spcPts val="2000"/>
              </a:spcBef>
            </a:pPr>
            <a:endParaRPr dirty="0"/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51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a46db1bd75_0_18"/>
          <p:cNvSpPr txBox="1">
            <a:spLocks noGrp="1"/>
          </p:cNvSpPr>
          <p:nvPr>
            <p:ph type="title"/>
          </p:nvPr>
        </p:nvSpPr>
        <p:spPr>
          <a:xfrm>
            <a:off x="680321" y="781603"/>
            <a:ext cx="9613800" cy="1080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IRIS Organizations </a:t>
            </a:r>
            <a:endParaRPr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69ED52-3CD9-471D-BAB7-D86A80D26F68}"/>
              </a:ext>
            </a:extLst>
          </p:cNvPr>
          <p:cNvSpPr/>
          <p:nvPr/>
        </p:nvSpPr>
        <p:spPr>
          <a:xfrm>
            <a:off x="270165" y="2357050"/>
            <a:ext cx="10955482" cy="650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US" sz="36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Kane County IRIS has 208 Participating Organizations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2C1D79-76CB-415F-90D2-56BE58AB6E72}"/>
              </a:ext>
            </a:extLst>
          </p:cNvPr>
          <p:cNvSpPr txBox="1"/>
          <p:nvPr/>
        </p:nvSpPr>
        <p:spPr>
          <a:xfrm>
            <a:off x="2775284" y="3502097"/>
            <a:ext cx="66414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New Hope Counseling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Family Recovery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ABC 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Rise Up for Autism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Waubonsee Community College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Humanitarian Service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VOA Illinois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accent2"/>
                </a:solidFill>
              </a:rPr>
              <a:t>Thriveworks</a:t>
            </a:r>
            <a:r>
              <a:rPr lang="en-US" sz="1800" dirty="0">
                <a:solidFill>
                  <a:schemeClr val="accent2"/>
                </a:solidFill>
              </a:rPr>
              <a:t> 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Youth Outlook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Kane County Sheriff's Office: Employment Assistance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</a:rPr>
              <a:t>Kane County Sheriff's Office: A Way 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810E67-CFE4-4E39-939A-5E17BEB4EBE8}"/>
              </a:ext>
            </a:extLst>
          </p:cNvPr>
          <p:cNvSpPr txBox="1"/>
          <p:nvPr/>
        </p:nvSpPr>
        <p:spPr>
          <a:xfrm>
            <a:off x="2775284" y="3040431"/>
            <a:ext cx="3116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New this Quarter</a:t>
            </a:r>
          </a:p>
        </p:txBody>
      </p:sp>
    </p:spTree>
    <p:extLst>
      <p:ext uri="{BB962C8B-B14F-4D97-AF65-F5344CB8AC3E}">
        <p14:creationId xmlns:p14="http://schemas.microsoft.com/office/powerpoint/2010/main" val="374496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Kane County IRIS Community </a:t>
            </a:r>
            <a:br>
              <a:rPr lang="en-US" dirty="0"/>
            </a:br>
            <a:r>
              <a:rPr lang="en-US" dirty="0"/>
              <a:t>Vision Statement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6200" indent="0">
              <a:buNone/>
            </a:pPr>
            <a:r>
              <a:rPr lang="en-US" dirty="0"/>
              <a:t>“The Kane County IRIS Community will build upon strong collaborative relationships with partners to implement a data-driven, comprehensive, closed-loop referral system that identifies gaps in resources so that community members will be more effectively connected with the services they need to support positive outcomes.”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87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Challenges and Support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7450127" cy="3599316"/>
          </a:xfrm>
        </p:spPr>
        <p:txBody>
          <a:bodyPr>
            <a:normAutofit fontScale="92500"/>
          </a:bodyPr>
          <a:lstStyle/>
          <a:p>
            <a:pPr marL="76200" indent="0">
              <a:buNone/>
            </a:pPr>
            <a:r>
              <a:rPr lang="en-US" dirty="0"/>
              <a:t>Did you know? You can come to us for the following supports: </a:t>
            </a:r>
          </a:p>
          <a:p>
            <a:r>
              <a:rPr lang="en-US" dirty="0"/>
              <a:t>You unable to reach a partner</a:t>
            </a:r>
          </a:p>
          <a:p>
            <a:r>
              <a:rPr lang="en-US" dirty="0"/>
              <a:t>Interested in discussing workflow</a:t>
            </a:r>
          </a:p>
          <a:p>
            <a:r>
              <a:rPr lang="en-US" dirty="0"/>
              <a:t>Require additional training or a refresher</a:t>
            </a:r>
          </a:p>
          <a:p>
            <a:r>
              <a:rPr lang="en-US" dirty="0"/>
              <a:t>Due to changes in staffing, you need assistance updating profile contact information</a:t>
            </a:r>
          </a:p>
          <a:p>
            <a:r>
              <a:rPr lang="en-US" dirty="0"/>
              <a:t>Data questions </a:t>
            </a:r>
          </a:p>
          <a:p>
            <a:r>
              <a:rPr lang="en-US" dirty="0"/>
              <a:t>Need help connecting to other IRIS communities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3CEFE-5B95-4039-8C05-83110D881F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990318" y="4406069"/>
            <a:ext cx="4201682" cy="280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97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4E1FE-EF2B-4998-86CD-8621117A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March 2021-June 2024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94C85A-D063-4D23-B259-62ABAA402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210" y="2227313"/>
            <a:ext cx="6693580" cy="437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84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58A1B-67D4-4C9A-A5F9-9B8B0A640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March 2021-June 2024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B2F0FC-2E8C-4A17-B810-7B60BFF48413}"/>
              </a:ext>
            </a:extLst>
          </p:cNvPr>
          <p:cNvSpPr txBox="1"/>
          <p:nvPr/>
        </p:nvSpPr>
        <p:spPr>
          <a:xfrm>
            <a:off x="6580760" y="5167826"/>
            <a:ext cx="5016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</a:rPr>
              <a:t>76% Completion Rate. Up from 75% last quarter. YAY!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BB73DF-B5AF-4FE1-A250-114DEEF02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6526" y="2667932"/>
            <a:ext cx="738187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7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58A1B-67D4-4C9A-A5F9-9B8B0A640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March 2021-June 2024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B2F0FC-2E8C-4A17-B810-7B60BFF48413}"/>
              </a:ext>
            </a:extLst>
          </p:cNvPr>
          <p:cNvSpPr txBox="1"/>
          <p:nvPr/>
        </p:nvSpPr>
        <p:spPr>
          <a:xfrm>
            <a:off x="464159" y="4658222"/>
            <a:ext cx="1117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Out of all completed referrals, 41% ended in enrollment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11B306-7E62-400C-8904-2A2BA5AA49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59" y="2300030"/>
            <a:ext cx="9373498" cy="225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8524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FFDA50">
      <a:dk1>
        <a:srgbClr val="FFDA50"/>
      </a:dk1>
      <a:lt1>
        <a:srgbClr val="231F20"/>
      </a:lt1>
      <a:dk2>
        <a:srgbClr val="FFFFFF"/>
      </a:dk2>
      <a:lt2>
        <a:srgbClr val="000000"/>
      </a:lt2>
      <a:accent1>
        <a:srgbClr val="A7D05E"/>
      </a:accent1>
      <a:accent2>
        <a:srgbClr val="5BBA54"/>
      </a:accent2>
      <a:accent3>
        <a:srgbClr val="8D60A8"/>
      </a:accent3>
      <a:accent4>
        <a:srgbClr val="B756A0"/>
      </a:accent4>
      <a:accent5>
        <a:srgbClr val="FFDA50"/>
      </a:accent5>
      <a:accent6>
        <a:srgbClr val="231F20"/>
      </a:accent6>
      <a:hlink>
        <a:srgbClr val="CAFB50"/>
      </a:hlink>
      <a:folHlink>
        <a:srgbClr val="DEFF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rlin">
  <a:themeElements>
    <a:clrScheme name="FFDA50">
      <a:dk1>
        <a:srgbClr val="FFDA50"/>
      </a:dk1>
      <a:lt1>
        <a:srgbClr val="231F20"/>
      </a:lt1>
      <a:dk2>
        <a:srgbClr val="FFFFFF"/>
      </a:dk2>
      <a:lt2>
        <a:srgbClr val="000000"/>
      </a:lt2>
      <a:accent1>
        <a:srgbClr val="A7D05E"/>
      </a:accent1>
      <a:accent2>
        <a:srgbClr val="5BBA54"/>
      </a:accent2>
      <a:accent3>
        <a:srgbClr val="8D60A8"/>
      </a:accent3>
      <a:accent4>
        <a:srgbClr val="B756A0"/>
      </a:accent4>
      <a:accent5>
        <a:srgbClr val="FFDA50"/>
      </a:accent5>
      <a:accent6>
        <a:srgbClr val="231F20"/>
      </a:accent6>
      <a:hlink>
        <a:srgbClr val="CAFB50"/>
      </a:hlink>
      <a:folHlink>
        <a:srgbClr val="DEFF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53007</TotalTime>
  <Words>557</Words>
  <Application>Microsoft Office PowerPoint</Application>
  <PresentationFormat>Widescreen</PresentationFormat>
  <Paragraphs>108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Berlin</vt:lpstr>
      <vt:lpstr>1_Berlin</vt:lpstr>
      <vt:lpstr>Integrated Referral  and Intake System</vt:lpstr>
      <vt:lpstr>IRIS Annual Meeting Agenda  AGENDA</vt:lpstr>
      <vt:lpstr>IRIS  Year 4 Quarter 1 Meeting  Introductions</vt:lpstr>
      <vt:lpstr>IRIS Organizations </vt:lpstr>
      <vt:lpstr>Kane County IRIS Community  Vision Statement </vt:lpstr>
      <vt:lpstr>Challenges and Support</vt:lpstr>
      <vt:lpstr>March 2021-June 2024</vt:lpstr>
      <vt:lpstr>March 2021-June 2024 </vt:lpstr>
      <vt:lpstr>March 2021-June 2024 </vt:lpstr>
      <vt:lpstr>Quarterly Snapshot</vt:lpstr>
      <vt:lpstr>Completed Referral Rate</vt:lpstr>
      <vt:lpstr>Enrollment Rates</vt:lpstr>
      <vt:lpstr>Average Response Time</vt:lpstr>
      <vt:lpstr>Sectors Represented 100%</vt:lpstr>
      <vt:lpstr>Referrals Sent-Top 5 Organizations  April 2024 – June 2024</vt:lpstr>
      <vt:lpstr>Referrals Received-Top 5 Organizations April 2024 – June 2024</vt:lpstr>
      <vt:lpstr>Reminder: Utilization Survey</vt:lpstr>
      <vt:lpstr>Q &amp; A </vt:lpstr>
      <vt:lpstr>Kane Health Atlas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Referral  and Intake System</dc:title>
  <dc:creator>Naughtin, Hugh Edmond Wilhelm</dc:creator>
  <cp:lastModifiedBy>Leon, Maria</cp:lastModifiedBy>
  <cp:revision>302</cp:revision>
  <dcterms:created xsi:type="dcterms:W3CDTF">2015-04-29T15:52:14Z</dcterms:created>
  <dcterms:modified xsi:type="dcterms:W3CDTF">2024-09-09T13:07:38Z</dcterms:modified>
</cp:coreProperties>
</file>