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77"/>
  </p:notesMasterIdLst>
  <p:sldIdLst>
    <p:sldId id="256" r:id="rId2"/>
    <p:sldId id="301" r:id="rId3"/>
    <p:sldId id="357" r:id="rId4"/>
    <p:sldId id="291" r:id="rId5"/>
    <p:sldId id="262" r:id="rId6"/>
    <p:sldId id="493" r:id="rId7"/>
    <p:sldId id="414" r:id="rId8"/>
    <p:sldId id="423" r:id="rId9"/>
    <p:sldId id="478" r:id="rId10"/>
    <p:sldId id="479" r:id="rId11"/>
    <p:sldId id="519" r:id="rId12"/>
    <p:sldId id="457" r:id="rId13"/>
    <p:sldId id="477" r:id="rId14"/>
    <p:sldId id="500" r:id="rId15"/>
    <p:sldId id="504" r:id="rId16"/>
    <p:sldId id="505" r:id="rId17"/>
    <p:sldId id="260" r:id="rId18"/>
    <p:sldId id="454" r:id="rId19"/>
    <p:sldId id="516" r:id="rId20"/>
    <p:sldId id="445" r:id="rId21"/>
    <p:sldId id="282" r:id="rId22"/>
    <p:sldId id="485" r:id="rId23"/>
    <p:sldId id="503" r:id="rId24"/>
    <p:sldId id="468" r:id="rId25"/>
    <p:sldId id="263" r:id="rId26"/>
    <p:sldId id="294" r:id="rId27"/>
    <p:sldId id="525" r:id="rId28"/>
    <p:sldId id="365" r:id="rId29"/>
    <p:sldId id="377" r:id="rId30"/>
    <p:sldId id="382" r:id="rId31"/>
    <p:sldId id="387" r:id="rId32"/>
    <p:sldId id="296" r:id="rId33"/>
    <p:sldId id="297" r:id="rId34"/>
    <p:sldId id="491" r:id="rId35"/>
    <p:sldId id="460" r:id="rId36"/>
    <p:sldId id="461" r:id="rId37"/>
    <p:sldId id="494" r:id="rId38"/>
    <p:sldId id="510" r:id="rId39"/>
    <p:sldId id="511" r:id="rId40"/>
    <p:sldId id="449" r:id="rId41"/>
    <p:sldId id="451" r:id="rId42"/>
    <p:sldId id="518" r:id="rId43"/>
    <p:sldId id="264" r:id="rId44"/>
    <p:sldId id="265" r:id="rId45"/>
    <p:sldId id="257" r:id="rId46"/>
    <p:sldId id="508" r:id="rId47"/>
    <p:sldId id="268" r:id="rId48"/>
    <p:sldId id="269" r:id="rId49"/>
    <p:sldId id="514" r:id="rId50"/>
    <p:sldId id="488" r:id="rId51"/>
    <p:sldId id="270" r:id="rId52"/>
    <p:sldId id="520" r:id="rId53"/>
    <p:sldId id="267" r:id="rId54"/>
    <p:sldId id="513" r:id="rId55"/>
    <p:sldId id="521" r:id="rId56"/>
    <p:sldId id="522" r:id="rId57"/>
    <p:sldId id="272" r:id="rId58"/>
    <p:sldId id="277" r:id="rId59"/>
    <p:sldId id="280" r:id="rId60"/>
    <p:sldId id="298" r:id="rId61"/>
    <p:sldId id="281" r:id="rId62"/>
    <p:sldId id="523" r:id="rId63"/>
    <p:sldId id="337" r:id="rId64"/>
    <p:sldId id="469" r:id="rId65"/>
    <p:sldId id="338" r:id="rId66"/>
    <p:sldId id="506" r:id="rId67"/>
    <p:sldId id="299" r:id="rId68"/>
    <p:sldId id="515" r:id="rId69"/>
    <p:sldId id="285" r:id="rId70"/>
    <p:sldId id="286" r:id="rId71"/>
    <p:sldId id="499" r:id="rId72"/>
    <p:sldId id="474" r:id="rId73"/>
    <p:sldId id="452" r:id="rId74"/>
    <p:sldId id="441" r:id="rId75"/>
    <p:sldId id="473" r:id="rId76"/>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5381"/>
    <a:srgbClr val="00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48" autoAdjust="0"/>
    <p:restoredTop sz="86409" autoAdjust="0"/>
  </p:normalViewPr>
  <p:slideViewPr>
    <p:cSldViewPr snapToGrid="0">
      <p:cViewPr varScale="1">
        <p:scale>
          <a:sx n="84" d="100"/>
          <a:sy n="84" d="100"/>
        </p:scale>
        <p:origin x="184" y="264"/>
      </p:cViewPr>
      <p:guideLst/>
    </p:cSldViewPr>
  </p:slideViewPr>
  <p:outlineViewPr>
    <p:cViewPr>
      <p:scale>
        <a:sx n="33" d="100"/>
        <a:sy n="33" d="100"/>
      </p:scale>
      <p:origin x="0" y="-98628"/>
    </p:cViewPr>
  </p:outlin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dirty="0"/>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ECAF649C-11B6-4B6B-86A7-72D8F44F21C6}" type="datetimeFigureOut">
              <a:rPr lang="en-US" smtClean="0"/>
              <a:t>11/23/25</a:t>
            </a:fld>
            <a:endParaRPr lang="en-US" dirty="0"/>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US" dirty="0"/>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E692D27B-BC66-4CB1-B735-87496EBF5269}" type="slidenum">
              <a:rPr lang="en-US" smtClean="0"/>
              <a:t>‹#›</a:t>
            </a:fld>
            <a:endParaRPr lang="en-US" dirty="0"/>
          </a:p>
        </p:txBody>
      </p:sp>
    </p:spTree>
    <p:extLst>
      <p:ext uri="{BB962C8B-B14F-4D97-AF65-F5344CB8AC3E}">
        <p14:creationId xmlns:p14="http://schemas.microsoft.com/office/powerpoint/2010/main" val="11380645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92D27B-BC66-4CB1-B735-87496EBF5269}" type="slidenum">
              <a:rPr lang="en-US" smtClean="0"/>
              <a:t>1</a:t>
            </a:fld>
            <a:endParaRPr lang="en-US" dirty="0"/>
          </a:p>
        </p:txBody>
      </p:sp>
    </p:spTree>
    <p:extLst>
      <p:ext uri="{BB962C8B-B14F-4D97-AF65-F5344CB8AC3E}">
        <p14:creationId xmlns:p14="http://schemas.microsoft.com/office/powerpoint/2010/main" val="29226536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92D27B-BC66-4CB1-B735-87496EBF5269}" type="slidenum">
              <a:rPr lang="en-US" smtClean="0"/>
              <a:t>7</a:t>
            </a:fld>
            <a:endParaRPr lang="en-US" dirty="0"/>
          </a:p>
        </p:txBody>
      </p:sp>
    </p:spTree>
    <p:extLst>
      <p:ext uri="{BB962C8B-B14F-4D97-AF65-F5344CB8AC3E}">
        <p14:creationId xmlns:p14="http://schemas.microsoft.com/office/powerpoint/2010/main" val="17142987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946776-047E-44CD-90D9-8EA29E679E83}" type="slidenum">
              <a:rPr lang="en-US" smtClean="0"/>
              <a:t>9</a:t>
            </a:fld>
            <a:endParaRPr lang="en-US" dirty="0"/>
          </a:p>
        </p:txBody>
      </p:sp>
    </p:spTree>
    <p:extLst>
      <p:ext uri="{BB962C8B-B14F-4D97-AF65-F5344CB8AC3E}">
        <p14:creationId xmlns:p14="http://schemas.microsoft.com/office/powerpoint/2010/main" val="28511989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92D27B-BC66-4CB1-B735-87496EBF5269}" type="slidenum">
              <a:rPr lang="en-US" smtClean="0"/>
              <a:t>19</a:t>
            </a:fld>
            <a:endParaRPr lang="en-US" dirty="0"/>
          </a:p>
        </p:txBody>
      </p:sp>
    </p:spTree>
    <p:extLst>
      <p:ext uri="{BB962C8B-B14F-4D97-AF65-F5344CB8AC3E}">
        <p14:creationId xmlns:p14="http://schemas.microsoft.com/office/powerpoint/2010/main" val="10113455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946776-047E-44CD-90D9-8EA29E679E83}" type="slidenum">
              <a:rPr lang="en-US" smtClean="0"/>
              <a:t>24</a:t>
            </a:fld>
            <a:endParaRPr lang="en-US" dirty="0"/>
          </a:p>
        </p:txBody>
      </p:sp>
    </p:spTree>
    <p:extLst>
      <p:ext uri="{BB962C8B-B14F-4D97-AF65-F5344CB8AC3E}">
        <p14:creationId xmlns:p14="http://schemas.microsoft.com/office/powerpoint/2010/main" val="28511989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E692D27B-BC66-4CB1-B735-87496EBF5269}" type="slidenum">
              <a:rPr lang="en-US" smtClean="0"/>
              <a:t>44</a:t>
            </a:fld>
            <a:endParaRPr lang="en-US" dirty="0"/>
          </a:p>
        </p:txBody>
      </p:sp>
    </p:spTree>
    <p:extLst>
      <p:ext uri="{BB962C8B-B14F-4D97-AF65-F5344CB8AC3E}">
        <p14:creationId xmlns:p14="http://schemas.microsoft.com/office/powerpoint/2010/main" val="38804231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92D27B-BC66-4CB1-B735-87496EBF5269}" type="slidenum">
              <a:rPr lang="en-US" smtClean="0"/>
              <a:t>45</a:t>
            </a:fld>
            <a:endParaRPr lang="en-US" dirty="0"/>
          </a:p>
        </p:txBody>
      </p:sp>
    </p:spTree>
    <p:extLst>
      <p:ext uri="{BB962C8B-B14F-4D97-AF65-F5344CB8AC3E}">
        <p14:creationId xmlns:p14="http://schemas.microsoft.com/office/powerpoint/2010/main" val="4418951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92D27B-BC66-4CB1-B735-87496EBF5269}" type="slidenum">
              <a:rPr lang="en-US" smtClean="0"/>
              <a:t>61</a:t>
            </a:fld>
            <a:endParaRPr lang="en-US" dirty="0"/>
          </a:p>
        </p:txBody>
      </p:sp>
    </p:spTree>
    <p:extLst>
      <p:ext uri="{BB962C8B-B14F-4D97-AF65-F5344CB8AC3E}">
        <p14:creationId xmlns:p14="http://schemas.microsoft.com/office/powerpoint/2010/main" val="4661470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946776-047E-44CD-90D9-8EA29E679E83}" type="slidenum">
              <a:rPr lang="en-US" smtClean="0"/>
              <a:t>65</a:t>
            </a:fld>
            <a:endParaRPr lang="en-US" dirty="0"/>
          </a:p>
        </p:txBody>
      </p:sp>
    </p:spTree>
    <p:extLst>
      <p:ext uri="{BB962C8B-B14F-4D97-AF65-F5344CB8AC3E}">
        <p14:creationId xmlns:p14="http://schemas.microsoft.com/office/powerpoint/2010/main" val="8728553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92D27B-BC66-4CB1-B735-87496EBF5269}" type="slidenum">
              <a:rPr lang="en-US" smtClean="0"/>
              <a:t>69</a:t>
            </a:fld>
            <a:endParaRPr lang="en-US" dirty="0"/>
          </a:p>
        </p:txBody>
      </p:sp>
    </p:spTree>
    <p:extLst>
      <p:ext uri="{BB962C8B-B14F-4D97-AF65-F5344CB8AC3E}">
        <p14:creationId xmlns:p14="http://schemas.microsoft.com/office/powerpoint/2010/main" val="9753902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92D27B-BC66-4CB1-B735-87496EBF5269}" type="slidenum">
              <a:rPr lang="en-US" smtClean="0"/>
              <a:t>70</a:t>
            </a:fld>
            <a:endParaRPr lang="en-US" dirty="0"/>
          </a:p>
        </p:txBody>
      </p:sp>
    </p:spTree>
    <p:extLst>
      <p:ext uri="{BB962C8B-B14F-4D97-AF65-F5344CB8AC3E}">
        <p14:creationId xmlns:p14="http://schemas.microsoft.com/office/powerpoint/2010/main" val="41694517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92D27B-BC66-4CB1-B735-87496EBF5269}" type="slidenum">
              <a:rPr lang="en-US" smtClean="0"/>
              <a:t>71</a:t>
            </a:fld>
            <a:endParaRPr lang="en-US" dirty="0"/>
          </a:p>
        </p:txBody>
      </p:sp>
    </p:spTree>
    <p:extLst>
      <p:ext uri="{BB962C8B-B14F-4D97-AF65-F5344CB8AC3E}">
        <p14:creationId xmlns:p14="http://schemas.microsoft.com/office/powerpoint/2010/main" val="41055842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92D27B-BC66-4CB1-B735-87496EBF5269}" type="slidenum">
              <a:rPr lang="en-US" smtClean="0"/>
              <a:t>72</a:t>
            </a:fld>
            <a:endParaRPr lang="en-US" dirty="0"/>
          </a:p>
        </p:txBody>
      </p:sp>
    </p:spTree>
    <p:extLst>
      <p:ext uri="{BB962C8B-B14F-4D97-AF65-F5344CB8AC3E}">
        <p14:creationId xmlns:p14="http://schemas.microsoft.com/office/powerpoint/2010/main" val="164508908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A99CB4C-3974-274A-8FCC-2DBC77E503C1}"/>
              </a:ext>
            </a:extLst>
          </p:cNvPr>
          <p:cNvSpPr>
            <a:spLocks noChangeArrowheads="1"/>
          </p:cNvSpPr>
          <p:nvPr/>
        </p:nvSpPr>
        <p:spPr bwMode="hidden">
          <a:xfrm flipV="1">
            <a:off x="304800" y="257176"/>
            <a:ext cx="11582400" cy="885825"/>
          </a:xfrm>
          <a:prstGeom prst="rect">
            <a:avLst/>
          </a:prstGeom>
          <a:solidFill>
            <a:schemeClr val="tx1">
              <a:lumMod val="95000"/>
            </a:schemeClr>
          </a:solidFill>
          <a:ln>
            <a:noFill/>
          </a:ln>
        </p:spPr>
        <p:txBody>
          <a:bodyPr wrap="none" anchor="ctr"/>
          <a:lstStyle>
            <a:lvl1pPr>
              <a:defRPr sz="2000">
                <a:solidFill>
                  <a:schemeClr val="tx1"/>
                </a:solidFill>
                <a:latin typeface="Arial" panose="020B0604020202020204" pitchFamily="34" charset="0"/>
                <a:cs typeface="Arial" panose="020B0604020202020204" pitchFamily="34" charset="0"/>
              </a:defRPr>
            </a:lvl1pPr>
            <a:lvl2pPr marL="742950" indent="-285750">
              <a:defRPr sz="2000">
                <a:solidFill>
                  <a:schemeClr val="tx1"/>
                </a:solidFill>
                <a:latin typeface="Arial" panose="020B0604020202020204" pitchFamily="34" charset="0"/>
                <a:cs typeface="Arial" panose="020B0604020202020204" pitchFamily="34" charset="0"/>
              </a:defRPr>
            </a:lvl2pPr>
            <a:lvl3pPr marL="1143000" indent="-228600">
              <a:defRPr sz="2000">
                <a:solidFill>
                  <a:schemeClr val="tx1"/>
                </a:solidFill>
                <a:latin typeface="Arial" panose="020B0604020202020204" pitchFamily="34" charset="0"/>
                <a:cs typeface="Arial" panose="020B0604020202020204" pitchFamily="34" charset="0"/>
              </a:defRPr>
            </a:lvl3pPr>
            <a:lvl4pPr marL="1600200" indent="-228600">
              <a:defRPr sz="2000">
                <a:solidFill>
                  <a:schemeClr val="tx1"/>
                </a:solidFill>
                <a:latin typeface="Arial" panose="020B0604020202020204" pitchFamily="34" charset="0"/>
                <a:cs typeface="Arial" panose="020B0604020202020204" pitchFamily="34" charset="0"/>
              </a:defRPr>
            </a:lvl4pPr>
            <a:lvl5pPr marL="2057400" indent="-228600">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9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 name="Rectangle 2">
            <a:extLst>
              <a:ext uri="{FF2B5EF4-FFF2-40B4-BE49-F238E27FC236}">
                <a16:creationId xmlns:a16="http://schemas.microsoft.com/office/drawing/2014/main" id="{6CC39FED-D575-1B7D-738B-40AB2E1EFB4E}"/>
              </a:ext>
            </a:extLst>
          </p:cNvPr>
          <p:cNvSpPr>
            <a:spLocks noChangeArrowheads="1"/>
          </p:cNvSpPr>
          <p:nvPr/>
        </p:nvSpPr>
        <p:spPr bwMode="auto">
          <a:xfrm>
            <a:off x="304800" y="1131888"/>
            <a:ext cx="11582400" cy="76200"/>
          </a:xfrm>
          <a:prstGeom prst="rect">
            <a:avLst/>
          </a:prstGeom>
          <a:solidFill>
            <a:srgbClr val="0D5381"/>
          </a:solidFill>
          <a:ln>
            <a:noFill/>
          </a:ln>
        </p:spPr>
        <p:txBody>
          <a:bodyPr wrap="none" anchor="ctr"/>
          <a:lstStyle>
            <a:lvl1pPr>
              <a:defRPr sz="2000">
                <a:solidFill>
                  <a:schemeClr val="tx1"/>
                </a:solidFill>
                <a:latin typeface="Arial" panose="020B0604020202020204" pitchFamily="34" charset="0"/>
                <a:cs typeface="Arial" panose="020B0604020202020204" pitchFamily="34" charset="0"/>
              </a:defRPr>
            </a:lvl1pPr>
            <a:lvl2pPr marL="742950" indent="-285750">
              <a:defRPr sz="2000">
                <a:solidFill>
                  <a:schemeClr val="tx1"/>
                </a:solidFill>
                <a:latin typeface="Arial" panose="020B0604020202020204" pitchFamily="34" charset="0"/>
                <a:cs typeface="Arial" panose="020B0604020202020204" pitchFamily="34" charset="0"/>
              </a:defRPr>
            </a:lvl2pPr>
            <a:lvl3pPr marL="1143000" indent="-228600">
              <a:defRPr sz="2000">
                <a:solidFill>
                  <a:schemeClr val="tx1"/>
                </a:solidFill>
                <a:latin typeface="Arial" panose="020B0604020202020204" pitchFamily="34" charset="0"/>
                <a:cs typeface="Arial" panose="020B0604020202020204" pitchFamily="34" charset="0"/>
              </a:defRPr>
            </a:lvl3pPr>
            <a:lvl4pPr marL="1600200" indent="-228600">
              <a:defRPr sz="2000">
                <a:solidFill>
                  <a:schemeClr val="tx1"/>
                </a:solidFill>
                <a:latin typeface="Arial" panose="020B0604020202020204" pitchFamily="34" charset="0"/>
                <a:cs typeface="Arial" panose="020B0604020202020204" pitchFamily="34" charset="0"/>
              </a:defRPr>
            </a:lvl4pPr>
            <a:lvl5pPr marL="2057400" indent="-228600">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rPr>
              <a:t> </a:t>
            </a:r>
          </a:p>
        </p:txBody>
      </p:sp>
      <p:sp>
        <p:nvSpPr>
          <p:cNvPr id="4" name="Rectangle 3">
            <a:extLst>
              <a:ext uri="{FF2B5EF4-FFF2-40B4-BE49-F238E27FC236}">
                <a16:creationId xmlns:a16="http://schemas.microsoft.com/office/drawing/2014/main" id="{C5CB9A81-1E0E-EA0B-D5B8-21D13618C901}"/>
              </a:ext>
            </a:extLst>
          </p:cNvPr>
          <p:cNvSpPr>
            <a:spLocks noChangeArrowheads="1"/>
          </p:cNvSpPr>
          <p:nvPr userDrawn="1"/>
        </p:nvSpPr>
        <p:spPr bwMode="auto">
          <a:xfrm>
            <a:off x="304800" y="5745164"/>
            <a:ext cx="11582400" cy="877887"/>
          </a:xfrm>
          <a:prstGeom prst="rect">
            <a:avLst/>
          </a:prstGeom>
          <a:solidFill>
            <a:srgbClr val="2CB4D4"/>
          </a:solidFill>
          <a:ln>
            <a:noFill/>
          </a:ln>
        </p:spPr>
        <p:txBody>
          <a:bodyPr wrap="none" anchor="ctr"/>
          <a:lstStyle>
            <a:lvl1pPr>
              <a:defRPr sz="2000">
                <a:solidFill>
                  <a:schemeClr val="tx1"/>
                </a:solidFill>
                <a:latin typeface="Arial" panose="020B0604020202020204" pitchFamily="34" charset="0"/>
                <a:cs typeface="Arial" panose="020B0604020202020204" pitchFamily="34" charset="0"/>
              </a:defRPr>
            </a:lvl1pPr>
            <a:lvl2pPr marL="742950" indent="-285750">
              <a:defRPr sz="2000">
                <a:solidFill>
                  <a:schemeClr val="tx1"/>
                </a:solidFill>
                <a:latin typeface="Arial" panose="020B0604020202020204" pitchFamily="34" charset="0"/>
                <a:cs typeface="Arial" panose="020B0604020202020204" pitchFamily="34" charset="0"/>
              </a:defRPr>
            </a:lvl2pPr>
            <a:lvl3pPr marL="1143000" indent="-228600">
              <a:defRPr sz="2000">
                <a:solidFill>
                  <a:schemeClr val="tx1"/>
                </a:solidFill>
                <a:latin typeface="Arial" panose="020B0604020202020204" pitchFamily="34" charset="0"/>
                <a:cs typeface="Arial" panose="020B0604020202020204" pitchFamily="34" charset="0"/>
              </a:defRPr>
            </a:lvl3pPr>
            <a:lvl4pPr marL="1600200" indent="-228600">
              <a:defRPr sz="2000">
                <a:solidFill>
                  <a:schemeClr val="tx1"/>
                </a:solidFill>
                <a:latin typeface="Arial" panose="020B0604020202020204" pitchFamily="34" charset="0"/>
                <a:cs typeface="Arial" panose="020B0604020202020204" pitchFamily="34" charset="0"/>
              </a:defRPr>
            </a:lvl4pPr>
            <a:lvl5pPr marL="2057400" indent="-228600">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9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pic>
        <p:nvPicPr>
          <p:cNvPr id="5" name="Picture 9" descr="Logo&#10;&#10;Description automatically generated">
            <a:extLst>
              <a:ext uri="{FF2B5EF4-FFF2-40B4-BE49-F238E27FC236}">
                <a16:creationId xmlns:a16="http://schemas.microsoft.com/office/drawing/2014/main" id="{4D31340B-41BE-177C-466A-239C50F5659A}"/>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604664" y="5649913"/>
            <a:ext cx="128253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4916" name="Rectangle 4"/>
          <p:cNvSpPr>
            <a:spLocks noGrp="1" noChangeArrowheads="1"/>
          </p:cNvSpPr>
          <p:nvPr>
            <p:ph type="ctrTitle"/>
          </p:nvPr>
        </p:nvSpPr>
        <p:spPr bwMode="auto">
          <a:xfrm>
            <a:off x="1016000" y="1447800"/>
            <a:ext cx="9982200" cy="2362200"/>
          </a:xfrm>
        </p:spPr>
        <p:txBody>
          <a:bodyPr anchor="t"/>
          <a:lstStyle>
            <a:lvl1pPr>
              <a:defRPr sz="4000"/>
            </a:lvl1pPr>
          </a:lstStyle>
          <a:p>
            <a:r>
              <a:rPr lang="en-US"/>
              <a:t>Click to edit Master title style</a:t>
            </a:r>
            <a:br>
              <a:rPr lang="en-US"/>
            </a:br>
            <a:endParaRPr lang="en-US"/>
          </a:p>
        </p:txBody>
      </p:sp>
    </p:spTree>
    <p:extLst>
      <p:ext uri="{BB962C8B-B14F-4D97-AF65-F5344CB8AC3E}">
        <p14:creationId xmlns:p14="http://schemas.microsoft.com/office/powerpoint/2010/main" val="29035947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64564" y="304801"/>
            <a:ext cx="11480801" cy="851647"/>
          </a:xfrm>
        </p:spPr>
        <p:txBody>
          <a:bodyPr/>
          <a:lstStyle/>
          <a:p>
            <a:r>
              <a:rPr lang="en-US" dirty="0"/>
              <a:t>Click to edit Master title style</a:t>
            </a:r>
          </a:p>
        </p:txBody>
      </p:sp>
      <p:sp>
        <p:nvSpPr>
          <p:cNvPr id="3" name="Content Placeholder 2"/>
          <p:cNvSpPr>
            <a:spLocks noGrp="1"/>
          </p:cNvSpPr>
          <p:nvPr>
            <p:ph idx="1"/>
          </p:nvPr>
        </p:nvSpPr>
        <p:spPr>
          <a:xfrm>
            <a:off x="352612" y="1237130"/>
            <a:ext cx="11516659" cy="513677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331140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solidFill>
            <a:srgbClr val="1EA3C1"/>
          </a:solidFill>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a:t>Click to edit Master text styles</a:t>
            </a:r>
          </a:p>
        </p:txBody>
      </p:sp>
    </p:spTree>
    <p:extLst>
      <p:ext uri="{BB962C8B-B14F-4D97-AF65-F5344CB8AC3E}">
        <p14:creationId xmlns:p14="http://schemas.microsoft.com/office/powerpoint/2010/main" val="39432859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485900"/>
            <a:ext cx="5080000" cy="3886200"/>
          </a:xfrm>
        </p:spPr>
        <p:txBody>
          <a:bodyPr/>
          <a:lstStyle>
            <a:lvl1pPr>
              <a:buClr>
                <a:srgbClr val="1EA3C1"/>
              </a:buClr>
              <a:defRPr sz="2800"/>
            </a:lvl1pPr>
            <a:lvl2pPr>
              <a:buClr>
                <a:srgbClr val="1EA3C1"/>
              </a:buCl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485900"/>
            <a:ext cx="5080000" cy="3886200"/>
          </a:xfrm>
        </p:spPr>
        <p:txBody>
          <a:bodyPr/>
          <a:lstStyle>
            <a:lvl1pPr>
              <a:buClr>
                <a:srgbClr val="1EA3C1"/>
              </a:buClr>
              <a:defRPr sz="2800"/>
            </a:lvl1pPr>
            <a:lvl2pPr>
              <a:buClr>
                <a:srgbClr val="1EA3C1"/>
              </a:buCl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252372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6"/>
          <p:cNvSpPr>
            <a:spLocks noGrp="1" noChangeArrowheads="1"/>
          </p:cNvSpPr>
          <p:nvPr>
            <p:ph type="title"/>
          </p:nvPr>
        </p:nvSpPr>
        <p:spPr bwMode="white">
          <a:xfrm>
            <a:off x="364067" y="379413"/>
            <a:ext cx="11480800" cy="742950"/>
          </a:xfrm>
          <a:prstGeom prst="rect">
            <a:avLst/>
          </a:prstGeom>
          <a:solidFill>
            <a:srgbClr val="0D5381"/>
          </a:solidFill>
          <a:ln>
            <a:noFill/>
          </a:ln>
        </p:spPr>
        <p:txBody>
          <a:bodyPr/>
          <a:lstStyle/>
          <a:p>
            <a:pPr lvl="0"/>
            <a:r>
              <a:rPr lang="en-US" altLang="en-US"/>
              <a:t>Click to edit Master title style</a:t>
            </a:r>
          </a:p>
        </p:txBody>
      </p:sp>
      <p:sp>
        <p:nvSpPr>
          <p:cNvPr id="2" name="Rectangle 7">
            <a:extLst>
              <a:ext uri="{FF2B5EF4-FFF2-40B4-BE49-F238E27FC236}">
                <a16:creationId xmlns:a16="http://schemas.microsoft.com/office/drawing/2014/main" id="{0223CFA2-326F-9D65-EBA3-FE1E5E6E1747}"/>
              </a:ext>
            </a:extLst>
          </p:cNvPr>
          <p:cNvSpPr>
            <a:spLocks noGrp="1" noChangeArrowheads="1"/>
          </p:cNvSpPr>
          <p:nvPr>
            <p:ph type="sldNum" sz="quarter" idx="10"/>
          </p:nvPr>
        </p:nvSpPr>
        <p:spPr>
          <a:xfrm>
            <a:off x="8737600" y="6410325"/>
            <a:ext cx="2540000" cy="228600"/>
          </a:xfrm>
          <a:prstGeom prst="rect">
            <a:avLst/>
          </a:prstGeom>
        </p:spPr>
        <p:txBody>
          <a:bodyPr/>
          <a:lstStyle>
            <a:lvl1pPr>
              <a:defRPr sz="900">
                <a:solidFill>
                  <a:srgbClr val="FFFFFF"/>
                </a:solidFill>
                <a:cs typeface="+mn-cs"/>
              </a:defRPr>
            </a:lvl1pPr>
          </a:lstStyle>
          <a:p>
            <a:pPr eaLnBrk="0" fontAlgn="base" hangingPunct="0">
              <a:spcBef>
                <a:spcPct val="0"/>
              </a:spcBef>
              <a:spcAft>
                <a:spcPct val="0"/>
              </a:spcAft>
              <a:defRPr/>
            </a:pPr>
            <a:fld id="{BC312B03-AED2-1042-81B4-9D15205502FD}" type="slidenum">
              <a:rPr lang="en-US" altLang="en-US" smtClean="0"/>
              <a:pPr eaLnBrk="0" fontAlgn="base" hangingPunct="0">
                <a:spcBef>
                  <a:spcPct val="0"/>
                </a:spcBef>
                <a:spcAft>
                  <a:spcPct val="0"/>
                </a:spcAft>
                <a:defRPr/>
              </a:pPr>
              <a:t>‹#›</a:t>
            </a:fld>
            <a:endParaRPr lang="en-US" altLang="en-US" dirty="0"/>
          </a:p>
        </p:txBody>
      </p:sp>
    </p:spTree>
    <p:extLst>
      <p:ext uri="{BB962C8B-B14F-4D97-AF65-F5344CB8AC3E}">
        <p14:creationId xmlns:p14="http://schemas.microsoft.com/office/powerpoint/2010/main" val="25815702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5755696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56023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4804618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5678153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a:extLst>
              <a:ext uri="{FF2B5EF4-FFF2-40B4-BE49-F238E27FC236}">
                <a16:creationId xmlns:a16="http://schemas.microsoft.com/office/drawing/2014/main" id="{2BF1829D-92DD-2BE4-F6DE-CF492024D894}"/>
              </a:ext>
            </a:extLst>
          </p:cNvPr>
          <p:cNvSpPr>
            <a:spLocks noGrp="1" noChangeArrowheads="1"/>
          </p:cNvSpPr>
          <p:nvPr>
            <p:ph type="sldNum" sz="quarter" idx="10"/>
          </p:nvPr>
        </p:nvSpPr>
        <p:spPr>
          <a:xfrm>
            <a:off x="8737600" y="6410325"/>
            <a:ext cx="2540000" cy="228600"/>
          </a:xfrm>
          <a:prstGeom prst="rect">
            <a:avLst/>
          </a:prstGeom>
        </p:spPr>
        <p:txBody>
          <a:bodyPr/>
          <a:lstStyle>
            <a:lvl1pPr>
              <a:defRPr sz="900">
                <a:solidFill>
                  <a:srgbClr val="FFFFFF"/>
                </a:solidFill>
                <a:cs typeface="+mn-cs"/>
              </a:defRPr>
            </a:lvl1pPr>
          </a:lstStyle>
          <a:p>
            <a:pPr eaLnBrk="0" fontAlgn="base" hangingPunct="0">
              <a:spcBef>
                <a:spcPct val="0"/>
              </a:spcBef>
              <a:spcAft>
                <a:spcPct val="0"/>
              </a:spcAft>
              <a:defRPr/>
            </a:pPr>
            <a:fld id="{8B5A66EA-06E4-4948-BB38-B0A311754505}" type="slidenum">
              <a:rPr lang="en-US" altLang="en-US" smtClean="0"/>
              <a:pPr eaLnBrk="0" fontAlgn="base" hangingPunct="0">
                <a:spcBef>
                  <a:spcPct val="0"/>
                </a:spcBef>
                <a:spcAft>
                  <a:spcPct val="0"/>
                </a:spcAft>
                <a:defRPr/>
              </a:pPr>
              <a:t>‹#›</a:t>
            </a:fld>
            <a:endParaRPr lang="en-US" altLang="en-US" dirty="0"/>
          </a:p>
        </p:txBody>
      </p:sp>
    </p:spTree>
    <p:extLst>
      <p:ext uri="{BB962C8B-B14F-4D97-AF65-F5344CB8AC3E}">
        <p14:creationId xmlns:p14="http://schemas.microsoft.com/office/powerpoint/2010/main" val="19005459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42709" y="377467"/>
            <a:ext cx="2590800" cy="5002212"/>
          </a:xfrm>
          <a:solidFill>
            <a:srgbClr val="1EA3C1"/>
          </a:solidFill>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914400" y="369888"/>
            <a:ext cx="7569200" cy="50022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901313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369888"/>
            <a:ext cx="10363200" cy="742950"/>
          </a:xfrm>
        </p:spPr>
        <p:txBody>
          <a:bodyPr/>
          <a:lstStyle/>
          <a:p>
            <a:r>
              <a:rPr lang="en-US"/>
              <a:t>Click to edit Master title style</a:t>
            </a:r>
          </a:p>
        </p:txBody>
      </p:sp>
      <p:sp>
        <p:nvSpPr>
          <p:cNvPr id="3" name="ClipArt Placeholder 2"/>
          <p:cNvSpPr>
            <a:spLocks noGrp="1"/>
          </p:cNvSpPr>
          <p:nvPr>
            <p:ph type="clipArt" sz="half" idx="1"/>
          </p:nvPr>
        </p:nvSpPr>
        <p:spPr>
          <a:xfrm>
            <a:off x="914400" y="1485900"/>
            <a:ext cx="5080000" cy="3886200"/>
          </a:xfrm>
        </p:spPr>
        <p:txBody>
          <a:bodyPr/>
          <a:lstStyle/>
          <a:p>
            <a:pPr lvl="0"/>
            <a:endParaRPr lang="en-US" noProof="0" dirty="0"/>
          </a:p>
        </p:txBody>
      </p:sp>
      <p:sp>
        <p:nvSpPr>
          <p:cNvPr id="4" name="Text Placeholder 3"/>
          <p:cNvSpPr>
            <a:spLocks noGrp="1"/>
          </p:cNvSpPr>
          <p:nvPr>
            <p:ph type="body" sz="half" idx="2"/>
          </p:nvPr>
        </p:nvSpPr>
        <p:spPr>
          <a:xfrm>
            <a:off x="6197600" y="1485900"/>
            <a:ext cx="5080000" cy="3886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43128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with Image">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87FEF818-E5E9-6C35-8C90-2C71F83AF5F8}"/>
              </a:ext>
            </a:extLst>
          </p:cNvPr>
          <p:cNvCxnSpPr/>
          <p:nvPr userDrawn="1"/>
        </p:nvCxnSpPr>
        <p:spPr>
          <a:xfrm>
            <a:off x="609600" y="6284913"/>
            <a:ext cx="109728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9" name="Title 1"/>
          <p:cNvSpPr>
            <a:spLocks noGrp="1"/>
          </p:cNvSpPr>
          <p:nvPr>
            <p:ph type="title"/>
          </p:nvPr>
        </p:nvSpPr>
        <p:spPr>
          <a:xfrm>
            <a:off x="609600" y="274638"/>
            <a:ext cx="10972800" cy="563562"/>
          </a:xfrm>
        </p:spPr>
        <p:txBody>
          <a:bodyPr>
            <a:noAutofit/>
          </a:bodyPr>
          <a:lstStyle>
            <a:lvl1pPr algn="l">
              <a:defRPr sz="2800"/>
            </a:lvl1pPr>
          </a:lstStyle>
          <a:p>
            <a:r>
              <a:rPr lang="en-US" dirty="0"/>
              <a:t>Click to edit Master title style</a:t>
            </a:r>
          </a:p>
        </p:txBody>
      </p:sp>
      <p:sp>
        <p:nvSpPr>
          <p:cNvPr id="20" name="Content Placeholder 2"/>
          <p:cNvSpPr>
            <a:spLocks noGrp="1"/>
          </p:cNvSpPr>
          <p:nvPr>
            <p:ph idx="1"/>
          </p:nvPr>
        </p:nvSpPr>
        <p:spPr>
          <a:xfrm>
            <a:off x="609600" y="1266646"/>
            <a:ext cx="10972800" cy="5105400"/>
          </a:xfrm>
        </p:spPr>
        <p:txBody>
          <a:bodyPr/>
          <a:lstStyle>
            <a:lvl1pPr>
              <a:buClr>
                <a:schemeClr val="tx1">
                  <a:lumMod val="50000"/>
                  <a:lumOff val="50000"/>
                </a:schemeClr>
              </a:buClr>
              <a:defRPr sz="2400"/>
            </a:lvl1pPr>
            <a:lvl2pPr>
              <a:defRPr sz="2000"/>
            </a:lvl2pPr>
            <a:lvl3pPr>
              <a:buClr>
                <a:schemeClr val="tx1">
                  <a:lumMod val="50000"/>
                  <a:lumOff val="50000"/>
                </a:schemeClr>
              </a:buClr>
              <a:defRPr sz="1600"/>
            </a:lvl3pPr>
            <a:lvl4pPr>
              <a:defRPr sz="1600"/>
            </a:lvl4pPr>
            <a:lvl5pPr>
              <a:buClr>
                <a:schemeClr val="tx1">
                  <a:lumMod val="50000"/>
                  <a:lumOff val="50000"/>
                </a:schemeClr>
              </a:buCl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417757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914400" y="369888"/>
            <a:ext cx="10363200" cy="742950"/>
          </a:xfrm>
        </p:spPr>
        <p:txBody>
          <a:bodyPr/>
          <a:lstStyle/>
          <a:p>
            <a:r>
              <a:rPr lang="en-US"/>
              <a:t>Click to edit Master title style</a:t>
            </a:r>
          </a:p>
        </p:txBody>
      </p:sp>
      <p:sp>
        <p:nvSpPr>
          <p:cNvPr id="3" name="Text Placeholder 2"/>
          <p:cNvSpPr>
            <a:spLocks noGrp="1"/>
          </p:cNvSpPr>
          <p:nvPr>
            <p:ph type="body" sz="half" idx="1"/>
          </p:nvPr>
        </p:nvSpPr>
        <p:spPr>
          <a:xfrm>
            <a:off x="914400" y="1485900"/>
            <a:ext cx="5080000" cy="3886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6197600" y="1485900"/>
            <a:ext cx="5080000" cy="3886200"/>
          </a:xfrm>
        </p:spPr>
        <p:txBody>
          <a:bodyPr/>
          <a:lstStyle/>
          <a:p>
            <a:pPr lvl="0"/>
            <a:endParaRPr lang="en-US" noProof="0" dirty="0"/>
          </a:p>
        </p:txBody>
      </p:sp>
      <p:sp>
        <p:nvSpPr>
          <p:cNvPr id="5" name="Rectangle 7">
            <a:extLst>
              <a:ext uri="{FF2B5EF4-FFF2-40B4-BE49-F238E27FC236}">
                <a16:creationId xmlns:a16="http://schemas.microsoft.com/office/drawing/2014/main" id="{F0466E12-45E0-EF69-62D9-E579C09A516F}"/>
              </a:ext>
            </a:extLst>
          </p:cNvPr>
          <p:cNvSpPr>
            <a:spLocks noGrp="1" noChangeArrowheads="1"/>
          </p:cNvSpPr>
          <p:nvPr>
            <p:ph type="sldNum" sz="quarter" idx="10"/>
          </p:nvPr>
        </p:nvSpPr>
        <p:spPr>
          <a:xfrm>
            <a:off x="0" y="0"/>
            <a:ext cx="0" cy="0"/>
          </a:xfrm>
        </p:spPr>
        <p:txBody>
          <a:bodyPr/>
          <a:lstStyle>
            <a:lvl1pPr>
              <a:defRPr sz="900">
                <a:solidFill>
                  <a:srgbClr val="FFFFFF"/>
                </a:solidFill>
                <a:cs typeface="Arial" panose="020B0604020202020204" pitchFamily="34" charset="0"/>
              </a:defRPr>
            </a:lvl1pPr>
          </a:lstStyle>
          <a:p>
            <a:pPr eaLnBrk="0" fontAlgn="base" hangingPunct="0">
              <a:spcBef>
                <a:spcPct val="0"/>
              </a:spcBef>
              <a:spcAft>
                <a:spcPct val="0"/>
              </a:spcAft>
              <a:defRPr/>
            </a:pPr>
            <a:fld id="{0CF1E23F-4465-9749-94B9-EFCF0AD499BF}" type="slidenum">
              <a:rPr lang="en-US" altLang="en-US" smtClean="0"/>
              <a:pPr eaLnBrk="0" fontAlgn="base" hangingPunct="0">
                <a:spcBef>
                  <a:spcPct val="0"/>
                </a:spcBef>
                <a:spcAft>
                  <a:spcPct val="0"/>
                </a:spcAft>
                <a:defRPr/>
              </a:pPr>
              <a:t>‹#›</a:t>
            </a:fld>
            <a:endParaRPr lang="en-US" altLang="en-US" dirty="0"/>
          </a:p>
        </p:txBody>
      </p:sp>
    </p:spTree>
    <p:extLst>
      <p:ext uri="{BB962C8B-B14F-4D97-AF65-F5344CB8AC3E}">
        <p14:creationId xmlns:p14="http://schemas.microsoft.com/office/powerpoint/2010/main" val="38521951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8D8A7-1A39-B640-91E2-CC69284B836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64F1D2E-8850-791C-2348-DD43BC17805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42E3B8C-C205-AF32-42D1-0E288CEFAF3D}"/>
              </a:ext>
            </a:extLst>
          </p:cNvPr>
          <p:cNvSpPr>
            <a:spLocks noGrp="1"/>
          </p:cNvSpPr>
          <p:nvPr>
            <p:ph type="dt" sz="half" idx="10"/>
          </p:nvPr>
        </p:nvSpPr>
        <p:spPr/>
        <p:txBody>
          <a:bodyPr/>
          <a:lstStyle/>
          <a:p>
            <a:fld id="{DBF4A489-4413-439E-98DD-FAB704B4E84E}" type="datetimeFigureOut">
              <a:rPr lang="en-US" smtClean="0"/>
              <a:t>11/23/25</a:t>
            </a:fld>
            <a:endParaRPr lang="en-US" dirty="0"/>
          </a:p>
        </p:txBody>
      </p:sp>
      <p:sp>
        <p:nvSpPr>
          <p:cNvPr id="5" name="Footer Placeholder 4">
            <a:extLst>
              <a:ext uri="{FF2B5EF4-FFF2-40B4-BE49-F238E27FC236}">
                <a16:creationId xmlns:a16="http://schemas.microsoft.com/office/drawing/2014/main" id="{A58FF8AF-5C6B-82DC-D6C9-98FDE2B3F5C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30D83FA-EE40-012B-CADC-95AC5981D1F6}"/>
              </a:ext>
            </a:extLst>
          </p:cNvPr>
          <p:cNvSpPr>
            <a:spLocks noGrp="1"/>
          </p:cNvSpPr>
          <p:nvPr>
            <p:ph type="sldNum" sz="quarter" idx="12"/>
          </p:nvPr>
        </p:nvSpPr>
        <p:spPr/>
        <p:txBody>
          <a:bodyPr/>
          <a:lstStyle/>
          <a:p>
            <a:fld id="{B1A33737-C471-4EDA-9E07-2E6487F61C36}" type="slidenum">
              <a:rPr lang="en-US" smtClean="0"/>
              <a:t>‹#›</a:t>
            </a:fld>
            <a:endParaRPr lang="en-US" dirty="0"/>
          </a:p>
        </p:txBody>
      </p:sp>
    </p:spTree>
    <p:extLst>
      <p:ext uri="{BB962C8B-B14F-4D97-AF65-F5344CB8AC3E}">
        <p14:creationId xmlns:p14="http://schemas.microsoft.com/office/powerpoint/2010/main" val="12971988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E8DEF129-C594-3AB2-CB07-038C8F28DD57}"/>
              </a:ext>
            </a:extLst>
          </p:cNvPr>
          <p:cNvSpPr>
            <a:spLocks noChangeArrowheads="1"/>
          </p:cNvSpPr>
          <p:nvPr/>
        </p:nvSpPr>
        <p:spPr bwMode="hidden">
          <a:xfrm>
            <a:off x="304800" y="1179513"/>
            <a:ext cx="11582400" cy="5214937"/>
          </a:xfrm>
          <a:prstGeom prst="rect">
            <a:avLst/>
          </a:prstGeom>
          <a:solidFill>
            <a:schemeClr val="bg1"/>
          </a:solidFill>
          <a:ln>
            <a:noFill/>
          </a:ln>
        </p:spPr>
        <p:txBody>
          <a:bodyPr wrap="none" anchor="ctr"/>
          <a:lstStyle>
            <a:lvl1pPr>
              <a:defRPr sz="2000">
                <a:solidFill>
                  <a:schemeClr val="tx1"/>
                </a:solidFill>
                <a:latin typeface="Arial" panose="020B0604020202020204" pitchFamily="34" charset="0"/>
                <a:cs typeface="Arial" panose="020B0604020202020204" pitchFamily="34" charset="0"/>
              </a:defRPr>
            </a:lvl1pPr>
            <a:lvl2pPr marL="742950" indent="-285750">
              <a:defRPr sz="2000">
                <a:solidFill>
                  <a:schemeClr val="tx1"/>
                </a:solidFill>
                <a:latin typeface="Arial" panose="020B0604020202020204" pitchFamily="34" charset="0"/>
                <a:cs typeface="Arial" panose="020B0604020202020204" pitchFamily="34" charset="0"/>
              </a:defRPr>
            </a:lvl2pPr>
            <a:lvl3pPr marL="1143000" indent="-228600">
              <a:defRPr sz="2000">
                <a:solidFill>
                  <a:schemeClr val="tx1"/>
                </a:solidFill>
                <a:latin typeface="Arial" panose="020B0604020202020204" pitchFamily="34" charset="0"/>
                <a:cs typeface="Arial" panose="020B0604020202020204" pitchFamily="34" charset="0"/>
              </a:defRPr>
            </a:lvl3pPr>
            <a:lvl4pPr marL="1600200" indent="-228600">
              <a:defRPr sz="2000">
                <a:solidFill>
                  <a:schemeClr val="tx1"/>
                </a:solidFill>
                <a:latin typeface="Arial" panose="020B0604020202020204" pitchFamily="34" charset="0"/>
                <a:cs typeface="Arial" panose="020B0604020202020204" pitchFamily="34" charset="0"/>
              </a:defRPr>
            </a:lvl4pPr>
            <a:lvl5pPr marL="2057400" indent="-228600">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rPr>
              <a:t> </a:t>
            </a:r>
          </a:p>
        </p:txBody>
      </p:sp>
      <p:sp>
        <p:nvSpPr>
          <p:cNvPr id="1027" name="Rectangle 4">
            <a:extLst>
              <a:ext uri="{FF2B5EF4-FFF2-40B4-BE49-F238E27FC236}">
                <a16:creationId xmlns:a16="http://schemas.microsoft.com/office/drawing/2014/main" id="{3D2FCA23-55BD-4E2A-5F85-EE06A6BD1051}"/>
              </a:ext>
            </a:extLst>
          </p:cNvPr>
          <p:cNvSpPr>
            <a:spLocks noGrp="1" noChangeArrowheads="1"/>
          </p:cNvSpPr>
          <p:nvPr>
            <p:ph type="body" idx="1"/>
          </p:nvPr>
        </p:nvSpPr>
        <p:spPr bwMode="auto">
          <a:xfrm>
            <a:off x="353485" y="1485901"/>
            <a:ext cx="11516783" cy="399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9" name="Rectangle 5">
            <a:extLst>
              <a:ext uri="{FF2B5EF4-FFF2-40B4-BE49-F238E27FC236}">
                <a16:creationId xmlns:a16="http://schemas.microsoft.com/office/drawing/2014/main" id="{0EDD962D-F043-DFF1-48CF-693E099E32CA}"/>
              </a:ext>
            </a:extLst>
          </p:cNvPr>
          <p:cNvSpPr>
            <a:spLocks noChangeArrowheads="1"/>
          </p:cNvSpPr>
          <p:nvPr/>
        </p:nvSpPr>
        <p:spPr bwMode="auto">
          <a:xfrm>
            <a:off x="304800" y="304800"/>
            <a:ext cx="11582400" cy="877888"/>
          </a:xfrm>
          <a:prstGeom prst="rect">
            <a:avLst/>
          </a:prstGeom>
          <a:solidFill>
            <a:srgbClr val="0D5381"/>
          </a:solidFill>
          <a:ln>
            <a:noFill/>
          </a:ln>
        </p:spPr>
        <p:txBody>
          <a:bodyPr wrap="none" anchor="ctr"/>
          <a:lstStyle>
            <a:lvl1pPr>
              <a:defRPr sz="2000">
                <a:solidFill>
                  <a:schemeClr val="tx1"/>
                </a:solidFill>
                <a:latin typeface="Arial" panose="020B0604020202020204" pitchFamily="34" charset="0"/>
                <a:cs typeface="Arial" panose="020B0604020202020204" pitchFamily="34" charset="0"/>
              </a:defRPr>
            </a:lvl1pPr>
            <a:lvl2pPr marL="742950" indent="-285750">
              <a:defRPr sz="2000">
                <a:solidFill>
                  <a:schemeClr val="tx1"/>
                </a:solidFill>
                <a:latin typeface="Arial" panose="020B0604020202020204" pitchFamily="34" charset="0"/>
                <a:cs typeface="Arial" panose="020B0604020202020204" pitchFamily="34" charset="0"/>
              </a:defRPr>
            </a:lvl2pPr>
            <a:lvl3pPr marL="1143000" indent="-228600">
              <a:defRPr sz="2000">
                <a:solidFill>
                  <a:schemeClr val="tx1"/>
                </a:solidFill>
                <a:latin typeface="Arial" panose="020B0604020202020204" pitchFamily="34" charset="0"/>
                <a:cs typeface="Arial" panose="020B0604020202020204" pitchFamily="34" charset="0"/>
              </a:defRPr>
            </a:lvl3pPr>
            <a:lvl4pPr marL="1600200" indent="-228600">
              <a:defRPr sz="2000">
                <a:solidFill>
                  <a:schemeClr val="tx1"/>
                </a:solidFill>
                <a:latin typeface="Arial" panose="020B0604020202020204" pitchFamily="34" charset="0"/>
                <a:cs typeface="Arial" panose="020B0604020202020204" pitchFamily="34" charset="0"/>
              </a:defRPr>
            </a:lvl4pPr>
            <a:lvl5pPr marL="2057400" indent="-228600">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9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 name="Rectangle 6">
            <a:extLst>
              <a:ext uri="{FF2B5EF4-FFF2-40B4-BE49-F238E27FC236}">
                <a16:creationId xmlns:a16="http://schemas.microsoft.com/office/drawing/2014/main" id="{7E5D0D54-6F02-97FB-9641-532FC134E54B}"/>
              </a:ext>
            </a:extLst>
          </p:cNvPr>
          <p:cNvSpPr>
            <a:spLocks noGrp="1" noChangeArrowheads="1"/>
          </p:cNvSpPr>
          <p:nvPr>
            <p:ph type="title"/>
          </p:nvPr>
        </p:nvSpPr>
        <p:spPr bwMode="white">
          <a:xfrm>
            <a:off x="364067" y="379413"/>
            <a:ext cx="11480800" cy="742950"/>
          </a:xfrm>
          <a:prstGeom prst="rect">
            <a:avLst/>
          </a:prstGeom>
          <a:solidFill>
            <a:srgbClr val="0D538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pic>
        <p:nvPicPr>
          <p:cNvPr id="1030" name="Picture 4" descr="Logo, company name&#10;&#10;Description automatically generated">
            <a:extLst>
              <a:ext uri="{FF2B5EF4-FFF2-40B4-BE49-F238E27FC236}">
                <a16:creationId xmlns:a16="http://schemas.microsoft.com/office/drawing/2014/main" id="{E884DC52-8A47-AAF3-F7BE-BA9B8D681510}"/>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10569038" y="5780088"/>
            <a:ext cx="1481145"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612117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Lst>
  <p:hf hdr="0" ftr="0" dt="0"/>
  <p:txStyles>
    <p:titleStyle>
      <a:lvl1pPr algn="l" rtl="0" eaLnBrk="0" fontAlgn="base" hangingPunct="0">
        <a:spcBef>
          <a:spcPct val="0"/>
        </a:spcBef>
        <a:spcAft>
          <a:spcPct val="0"/>
        </a:spcAft>
        <a:defRPr sz="3600">
          <a:solidFill>
            <a:schemeClr val="bg1"/>
          </a:solidFill>
          <a:latin typeface="+mj-lt"/>
          <a:ea typeface="+mj-ea"/>
          <a:cs typeface="+mj-cs"/>
        </a:defRPr>
      </a:lvl1pPr>
      <a:lvl2pPr algn="l" rtl="0" eaLnBrk="0" fontAlgn="base" hangingPunct="0">
        <a:spcBef>
          <a:spcPct val="0"/>
        </a:spcBef>
        <a:spcAft>
          <a:spcPct val="0"/>
        </a:spcAft>
        <a:defRPr sz="3600">
          <a:solidFill>
            <a:schemeClr val="bg1"/>
          </a:solidFill>
          <a:latin typeface="Times New Roman" pitchFamily="18" charset="0"/>
        </a:defRPr>
      </a:lvl2pPr>
      <a:lvl3pPr algn="l" rtl="0" eaLnBrk="0" fontAlgn="base" hangingPunct="0">
        <a:spcBef>
          <a:spcPct val="0"/>
        </a:spcBef>
        <a:spcAft>
          <a:spcPct val="0"/>
        </a:spcAft>
        <a:defRPr sz="3600">
          <a:solidFill>
            <a:schemeClr val="bg1"/>
          </a:solidFill>
          <a:latin typeface="Times New Roman" pitchFamily="18" charset="0"/>
        </a:defRPr>
      </a:lvl3pPr>
      <a:lvl4pPr algn="l" rtl="0" eaLnBrk="0" fontAlgn="base" hangingPunct="0">
        <a:spcBef>
          <a:spcPct val="0"/>
        </a:spcBef>
        <a:spcAft>
          <a:spcPct val="0"/>
        </a:spcAft>
        <a:defRPr sz="3600">
          <a:solidFill>
            <a:schemeClr val="bg1"/>
          </a:solidFill>
          <a:latin typeface="Times New Roman" pitchFamily="18" charset="0"/>
        </a:defRPr>
      </a:lvl4pPr>
      <a:lvl5pPr algn="l" rtl="0" eaLnBrk="0" fontAlgn="base" hangingPunct="0">
        <a:spcBef>
          <a:spcPct val="0"/>
        </a:spcBef>
        <a:spcAft>
          <a:spcPct val="0"/>
        </a:spcAft>
        <a:defRPr sz="3600">
          <a:solidFill>
            <a:schemeClr val="bg1"/>
          </a:solidFill>
          <a:latin typeface="Times New Roman" pitchFamily="18" charset="0"/>
        </a:defRPr>
      </a:lvl5pPr>
      <a:lvl6pPr marL="457200" algn="l" rtl="0" fontAlgn="base">
        <a:spcBef>
          <a:spcPct val="0"/>
        </a:spcBef>
        <a:spcAft>
          <a:spcPct val="0"/>
        </a:spcAft>
        <a:defRPr sz="3600">
          <a:solidFill>
            <a:schemeClr val="bg1"/>
          </a:solidFill>
          <a:latin typeface="Times New Roman" pitchFamily="18" charset="0"/>
        </a:defRPr>
      </a:lvl6pPr>
      <a:lvl7pPr marL="914400" algn="l" rtl="0" fontAlgn="base">
        <a:spcBef>
          <a:spcPct val="0"/>
        </a:spcBef>
        <a:spcAft>
          <a:spcPct val="0"/>
        </a:spcAft>
        <a:defRPr sz="3600">
          <a:solidFill>
            <a:schemeClr val="bg1"/>
          </a:solidFill>
          <a:latin typeface="Times New Roman" pitchFamily="18" charset="0"/>
        </a:defRPr>
      </a:lvl7pPr>
      <a:lvl8pPr marL="1371600" algn="l" rtl="0" fontAlgn="base">
        <a:spcBef>
          <a:spcPct val="0"/>
        </a:spcBef>
        <a:spcAft>
          <a:spcPct val="0"/>
        </a:spcAft>
        <a:defRPr sz="3600">
          <a:solidFill>
            <a:schemeClr val="bg1"/>
          </a:solidFill>
          <a:latin typeface="Times New Roman" pitchFamily="18" charset="0"/>
        </a:defRPr>
      </a:lvl8pPr>
      <a:lvl9pPr marL="1828800" algn="l" rtl="0" fontAlgn="base">
        <a:spcBef>
          <a:spcPct val="0"/>
        </a:spcBef>
        <a:spcAft>
          <a:spcPct val="0"/>
        </a:spcAft>
        <a:defRPr sz="3600">
          <a:solidFill>
            <a:schemeClr val="bg1"/>
          </a:solidFill>
          <a:latin typeface="Times New Roman" pitchFamily="18" charset="0"/>
        </a:defRPr>
      </a:lvl9pPr>
    </p:titleStyle>
    <p:bodyStyle>
      <a:lvl1pPr marL="223838" indent="-223838" algn="l" rtl="0" eaLnBrk="0" fontAlgn="base" hangingPunct="0">
        <a:lnSpc>
          <a:spcPct val="95000"/>
        </a:lnSpc>
        <a:spcBef>
          <a:spcPct val="50000"/>
        </a:spcBef>
        <a:spcAft>
          <a:spcPct val="0"/>
        </a:spcAft>
        <a:buClr>
          <a:srgbClr val="1EA3C1"/>
        </a:buClr>
        <a:buFont typeface="Wingdings" pitchFamily="2" charset="2"/>
        <a:buChar char="§"/>
        <a:defRPr sz="2800">
          <a:solidFill>
            <a:srgbClr val="000000"/>
          </a:solidFill>
          <a:latin typeface="+mn-lt"/>
          <a:ea typeface="+mn-ea"/>
          <a:cs typeface="+mn-cs"/>
        </a:defRPr>
      </a:lvl1pPr>
      <a:lvl2pPr marL="565150" indent="-227013" algn="l" rtl="0" eaLnBrk="0" fontAlgn="base" hangingPunct="0">
        <a:lnSpc>
          <a:spcPct val="95000"/>
        </a:lnSpc>
        <a:spcBef>
          <a:spcPct val="50000"/>
        </a:spcBef>
        <a:spcAft>
          <a:spcPct val="0"/>
        </a:spcAft>
        <a:buClr>
          <a:srgbClr val="1EA3C1"/>
        </a:buClr>
        <a:buFont typeface="Wingdings" pitchFamily="2" charset="2"/>
        <a:buChar char="§"/>
        <a:defRPr sz="2400">
          <a:solidFill>
            <a:srgbClr val="000000"/>
          </a:solidFill>
          <a:latin typeface="+mn-lt"/>
        </a:defRPr>
      </a:lvl2pPr>
      <a:lvl3pPr marL="911225" indent="-227013" algn="l" rtl="0" eaLnBrk="0" fontAlgn="base" hangingPunct="0">
        <a:lnSpc>
          <a:spcPct val="95000"/>
        </a:lnSpc>
        <a:spcBef>
          <a:spcPct val="50000"/>
        </a:spcBef>
        <a:spcAft>
          <a:spcPct val="0"/>
        </a:spcAft>
        <a:buClr>
          <a:srgbClr val="1EA3C1"/>
        </a:buClr>
        <a:buFont typeface="Arial" panose="020B0604020202020204" pitchFamily="34" charset="0"/>
        <a:buChar char="–"/>
        <a:defRPr sz="2000">
          <a:solidFill>
            <a:srgbClr val="000000"/>
          </a:solidFill>
          <a:latin typeface="+mn-lt"/>
        </a:defRPr>
      </a:lvl3pPr>
      <a:lvl4pPr marL="1254125" indent="-227013" algn="l" rtl="0" eaLnBrk="0" fontAlgn="base" hangingPunct="0">
        <a:lnSpc>
          <a:spcPct val="95000"/>
        </a:lnSpc>
        <a:spcBef>
          <a:spcPct val="50000"/>
        </a:spcBef>
        <a:spcAft>
          <a:spcPct val="0"/>
        </a:spcAft>
        <a:buClr>
          <a:srgbClr val="1EA3C1"/>
        </a:buClr>
        <a:buFont typeface="Arial" panose="020B0604020202020204" pitchFamily="34" charset="0"/>
        <a:buChar char="–"/>
        <a:defRPr>
          <a:solidFill>
            <a:srgbClr val="000000"/>
          </a:solidFill>
          <a:latin typeface="+mn-lt"/>
        </a:defRPr>
      </a:lvl4pPr>
      <a:lvl5pPr marL="1595438" indent="-227013" algn="l" rtl="0" eaLnBrk="0" fontAlgn="base" hangingPunct="0">
        <a:lnSpc>
          <a:spcPct val="95000"/>
        </a:lnSpc>
        <a:spcBef>
          <a:spcPct val="50000"/>
        </a:spcBef>
        <a:spcAft>
          <a:spcPct val="0"/>
        </a:spcAft>
        <a:buClr>
          <a:srgbClr val="1EA3C1"/>
        </a:buClr>
        <a:buFont typeface="Arial" panose="020B0604020202020204" pitchFamily="34" charset="0"/>
        <a:buChar char="–"/>
        <a:defRPr sz="1600">
          <a:solidFill>
            <a:srgbClr val="000000"/>
          </a:solidFill>
          <a:latin typeface="+mn-lt"/>
        </a:defRPr>
      </a:lvl5pPr>
      <a:lvl6pPr marL="2052638" indent="-227013" algn="l" rtl="0" fontAlgn="base">
        <a:lnSpc>
          <a:spcPct val="95000"/>
        </a:lnSpc>
        <a:spcBef>
          <a:spcPct val="50000"/>
        </a:spcBef>
        <a:spcAft>
          <a:spcPct val="0"/>
        </a:spcAft>
        <a:buClr>
          <a:srgbClr val="800000"/>
        </a:buClr>
        <a:buFont typeface="Arial" pitchFamily="34" charset="0"/>
        <a:buChar char="–"/>
        <a:defRPr sz="1600">
          <a:solidFill>
            <a:srgbClr val="000000"/>
          </a:solidFill>
          <a:latin typeface="+mn-lt"/>
        </a:defRPr>
      </a:lvl6pPr>
      <a:lvl7pPr marL="2509838" indent="-227013" algn="l" rtl="0" fontAlgn="base">
        <a:lnSpc>
          <a:spcPct val="95000"/>
        </a:lnSpc>
        <a:spcBef>
          <a:spcPct val="50000"/>
        </a:spcBef>
        <a:spcAft>
          <a:spcPct val="0"/>
        </a:spcAft>
        <a:buClr>
          <a:srgbClr val="800000"/>
        </a:buClr>
        <a:buFont typeface="Arial" pitchFamily="34" charset="0"/>
        <a:buChar char="–"/>
        <a:defRPr sz="1600">
          <a:solidFill>
            <a:srgbClr val="000000"/>
          </a:solidFill>
          <a:latin typeface="+mn-lt"/>
        </a:defRPr>
      </a:lvl7pPr>
      <a:lvl8pPr marL="2967038" indent="-227013" algn="l" rtl="0" fontAlgn="base">
        <a:lnSpc>
          <a:spcPct val="95000"/>
        </a:lnSpc>
        <a:spcBef>
          <a:spcPct val="50000"/>
        </a:spcBef>
        <a:spcAft>
          <a:spcPct val="0"/>
        </a:spcAft>
        <a:buClr>
          <a:srgbClr val="800000"/>
        </a:buClr>
        <a:buFont typeface="Arial" pitchFamily="34" charset="0"/>
        <a:buChar char="–"/>
        <a:defRPr sz="1600">
          <a:solidFill>
            <a:srgbClr val="000000"/>
          </a:solidFill>
          <a:latin typeface="+mn-lt"/>
        </a:defRPr>
      </a:lvl8pPr>
      <a:lvl9pPr marL="3424238" indent="-227013" algn="l" rtl="0" fontAlgn="base">
        <a:lnSpc>
          <a:spcPct val="95000"/>
        </a:lnSpc>
        <a:spcBef>
          <a:spcPct val="50000"/>
        </a:spcBef>
        <a:spcAft>
          <a:spcPct val="0"/>
        </a:spcAft>
        <a:buClr>
          <a:srgbClr val="800000"/>
        </a:buClr>
        <a:buFont typeface="Arial" pitchFamily="34" charset="0"/>
        <a:buChar char="–"/>
        <a:defRPr sz="1600">
          <a:solidFill>
            <a:srgbClr val="00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www.theatlantic.com/author/ravi-parikh/"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m.nydailynews.com/authors?author=Graham-Rayman"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hyperlink" Target="http://www.icudelirium/"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hyperlink" Target="http://www.icudelirium/"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hyperlink" Target="https://www.jointcommission.org/"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hyperlink" Target="https://www.jointcommission.org/"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hyperlink" Target="http://inclusiondailyexpress.com/" TargetMode="External"/><Relationship Id="rId2" Type="http://schemas.openxmlformats.org/officeDocument/2006/relationships/hyperlink" Target="http://.abc.new.go.com/WN/abc-" TargetMode="External"/><Relationship Id="rId1" Type="http://schemas.openxmlformats.org/officeDocument/2006/relationships/slideLayout" Target="../slideLayouts/slideLayout2.xml"/><Relationship Id="rId5" Type="http://schemas.openxmlformats.org/officeDocument/2006/relationships/hyperlink" Target="http://www.courant.com/" TargetMode="External"/><Relationship Id="rId4" Type="http://schemas.openxmlformats.org/officeDocument/2006/relationships/hyperlink" Target="http://m.nydailynews.com/new-york/queens/caretaker-wrapped-queens-client-sheets-mummy-article-1.2627647" TargetMode="External"/></Relationships>
</file>

<file path=ppt/slides/_rels/slide74.xml.rels><?xml version="1.0" encoding="UTF-8" standalone="yes"?>
<Relationships xmlns="http://schemas.openxmlformats.org/package/2006/relationships"><Relationship Id="rId3" Type="http://schemas.openxmlformats.org/officeDocument/2006/relationships/hyperlink" Target="http://oig.hhs.gov/oei/reports/oei-09-04-00350" TargetMode="External"/><Relationship Id="rId2" Type="http://schemas.openxmlformats.org/officeDocument/2006/relationships/hyperlink" Target="http://www.aacap.org/" TargetMode="Externa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hyperlink" Target="http://www.icudeliriu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75518-8339-D75C-79D0-C6A23A9D6919}"/>
              </a:ext>
            </a:extLst>
          </p:cNvPr>
          <p:cNvSpPr>
            <a:spLocks noGrp="1"/>
          </p:cNvSpPr>
          <p:nvPr>
            <p:ph type="ctrTitle"/>
          </p:nvPr>
        </p:nvSpPr>
        <p:spPr>
          <a:xfrm>
            <a:off x="271305" y="318495"/>
            <a:ext cx="11666137" cy="2615624"/>
          </a:xfrm>
        </p:spPr>
        <p:txBody>
          <a:bodyPr/>
          <a:lstStyle/>
          <a:p>
            <a:r>
              <a:rPr lang="en-US" dirty="0"/>
              <a:t>Restraint &amp; Seclusion</a:t>
            </a:r>
          </a:p>
        </p:txBody>
      </p:sp>
      <p:sp>
        <p:nvSpPr>
          <p:cNvPr id="3" name="Subtitle 2">
            <a:extLst>
              <a:ext uri="{FF2B5EF4-FFF2-40B4-BE49-F238E27FC236}">
                <a16:creationId xmlns:a16="http://schemas.microsoft.com/office/drawing/2014/main" id="{179DFFD9-CC4D-BDA8-4EFA-232092A25B93}"/>
              </a:ext>
            </a:extLst>
          </p:cNvPr>
          <p:cNvSpPr>
            <a:spLocks noGrp="1"/>
          </p:cNvSpPr>
          <p:nvPr>
            <p:ph type="subTitle" idx="1"/>
          </p:nvPr>
        </p:nvSpPr>
        <p:spPr>
          <a:xfrm>
            <a:off x="1630680" y="3172133"/>
            <a:ext cx="9144000" cy="1417320"/>
          </a:xfrm>
        </p:spPr>
        <p:txBody>
          <a:bodyPr>
            <a:normAutofit/>
          </a:bodyPr>
          <a:lstStyle/>
          <a:p>
            <a:r>
              <a:rPr lang="en-US" sz="4000" dirty="0"/>
              <a:t>High-Risk Interventions</a:t>
            </a:r>
          </a:p>
          <a:p>
            <a:endParaRPr lang="en-US" sz="4000" dirty="0"/>
          </a:p>
          <a:p>
            <a:endParaRPr lang="en-US" sz="4000" dirty="0"/>
          </a:p>
          <a:p>
            <a:endParaRPr lang="en-US" sz="4000" dirty="0"/>
          </a:p>
        </p:txBody>
      </p:sp>
      <p:grpSp>
        <p:nvGrpSpPr>
          <p:cNvPr id="4" name="Group 3">
            <a:extLst>
              <a:ext uri="{FF2B5EF4-FFF2-40B4-BE49-F238E27FC236}">
                <a16:creationId xmlns:a16="http://schemas.microsoft.com/office/drawing/2014/main" id="{AC13D59B-87C2-54C1-42C8-E0F50CE5B21A}"/>
              </a:ext>
            </a:extLst>
          </p:cNvPr>
          <p:cNvGrpSpPr/>
          <p:nvPr/>
        </p:nvGrpSpPr>
        <p:grpSpPr>
          <a:xfrm>
            <a:off x="1497204" y="-852284"/>
            <a:ext cx="9064115" cy="6409935"/>
            <a:chOff x="-96580" y="1446427"/>
            <a:chExt cx="8786838" cy="4122384"/>
          </a:xfrm>
        </p:grpSpPr>
        <p:grpSp>
          <p:nvGrpSpPr>
            <p:cNvPr id="5" name="Group 4">
              <a:extLst>
                <a:ext uri="{FF2B5EF4-FFF2-40B4-BE49-F238E27FC236}">
                  <a16:creationId xmlns:a16="http://schemas.microsoft.com/office/drawing/2014/main" id="{1F54F738-E58A-6D8B-3E60-FB8285486723}"/>
                </a:ext>
              </a:extLst>
            </p:cNvPr>
            <p:cNvGrpSpPr/>
            <p:nvPr/>
          </p:nvGrpSpPr>
          <p:grpSpPr>
            <a:xfrm>
              <a:off x="-96580" y="1446427"/>
              <a:ext cx="2764134" cy="4122384"/>
              <a:chOff x="-160491" y="3744702"/>
              <a:chExt cx="2917765" cy="5658298"/>
            </a:xfrm>
          </p:grpSpPr>
          <p:sp>
            <p:nvSpPr>
              <p:cNvPr id="9" name="Oval 8">
                <a:extLst>
                  <a:ext uri="{FF2B5EF4-FFF2-40B4-BE49-F238E27FC236}">
                    <a16:creationId xmlns:a16="http://schemas.microsoft.com/office/drawing/2014/main" id="{DB34C7C8-85A7-525B-E3F5-C3F389C03546}"/>
                  </a:ext>
                </a:extLst>
              </p:cNvPr>
              <p:cNvSpPr/>
              <p:nvPr/>
            </p:nvSpPr>
            <p:spPr>
              <a:xfrm>
                <a:off x="-160491" y="8192735"/>
                <a:ext cx="2737981" cy="1210265"/>
              </a:xfrm>
              <a:prstGeom prst="ellipse">
                <a:avLst/>
              </a:prstGeom>
              <a:solidFill>
                <a:srgbClr val="92D050">
                  <a:alpha val="50000"/>
                </a:srgbClr>
              </a:solidFill>
              <a:ln>
                <a:solidFill>
                  <a:srgbClr val="F95A13"/>
                </a:solidFill>
              </a:ln>
            </p:spPr>
            <p:style>
              <a:lnRef idx="2">
                <a:scrgbClr r="0" g="0" b="0"/>
              </a:lnRef>
              <a:fillRef idx="1">
                <a:scrgbClr r="0" g="0" b="0"/>
              </a:fillRef>
              <a:effectRef idx="0">
                <a:schemeClr val="accent1">
                  <a:alpha val="50000"/>
                  <a:hueOff val="0"/>
                  <a:satOff val="0"/>
                  <a:lumOff val="0"/>
                  <a:alphaOff val="0"/>
                </a:schemeClr>
              </a:effectRef>
              <a:fontRef idx="minor">
                <a:schemeClr val="tx1"/>
              </a:fontRef>
            </p:style>
            <p:txBody>
              <a:bodyPr/>
              <a:lstStyle/>
              <a:p>
                <a:pPr algn="ctr" defTabSz="889000">
                  <a:lnSpc>
                    <a:spcPct val="90000"/>
                  </a:lnSpc>
                  <a:spcBef>
                    <a:spcPct val="0"/>
                  </a:spcBef>
                  <a:spcAft>
                    <a:spcPct val="35000"/>
                  </a:spcAft>
                </a:pPr>
                <a:r>
                  <a:rPr lang="en-US" sz="1600" b="1" dirty="0">
                    <a:solidFill>
                      <a:schemeClr val="accent4">
                        <a:lumMod val="50000"/>
                      </a:schemeClr>
                    </a:solidFill>
                  </a:rPr>
                  <a:t>CMS: Centers for Medicare  and Medicaid Services</a:t>
                </a:r>
              </a:p>
              <a:p>
                <a:endParaRPr lang="en-US" dirty="0"/>
              </a:p>
            </p:txBody>
          </p:sp>
          <p:sp>
            <p:nvSpPr>
              <p:cNvPr id="10" name="Oval 4">
                <a:extLst>
                  <a:ext uri="{FF2B5EF4-FFF2-40B4-BE49-F238E27FC236}">
                    <a16:creationId xmlns:a16="http://schemas.microsoft.com/office/drawing/2014/main" id="{1996DF31-BE43-074B-99A8-D81ADA6C3812}"/>
                  </a:ext>
                </a:extLst>
              </p:cNvPr>
              <p:cNvSpPr/>
              <p:nvPr/>
            </p:nvSpPr>
            <p:spPr>
              <a:xfrm>
                <a:off x="395296" y="3744702"/>
                <a:ext cx="2361978" cy="698109"/>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25400" tIns="25400" rIns="25400" bIns="25400" numCol="1" spcCol="1270" anchor="ctr" anchorCtr="0">
                <a:noAutofit/>
              </a:bodyPr>
              <a:lstStyle/>
              <a:p>
                <a:pPr algn="ctr" defTabSz="889000">
                  <a:lnSpc>
                    <a:spcPct val="90000"/>
                  </a:lnSpc>
                  <a:spcBef>
                    <a:spcPct val="0"/>
                  </a:spcBef>
                  <a:spcAft>
                    <a:spcPct val="35000"/>
                  </a:spcAft>
                </a:pPr>
                <a:endParaRPr lang="en-US" sz="1200" dirty="0"/>
              </a:p>
            </p:txBody>
          </p:sp>
        </p:grpSp>
        <p:sp>
          <p:nvSpPr>
            <p:cNvPr id="7" name="Oval 6">
              <a:extLst>
                <a:ext uri="{FF2B5EF4-FFF2-40B4-BE49-F238E27FC236}">
                  <a16:creationId xmlns:a16="http://schemas.microsoft.com/office/drawing/2014/main" id="{335C4C3B-9722-BD6B-4238-6DB1C68A2DCA}"/>
                </a:ext>
              </a:extLst>
            </p:cNvPr>
            <p:cNvSpPr/>
            <p:nvPr/>
          </p:nvSpPr>
          <p:spPr>
            <a:xfrm>
              <a:off x="6161139" y="4687066"/>
              <a:ext cx="2529119" cy="881745"/>
            </a:xfrm>
            <a:prstGeom prst="ellipse">
              <a:avLst/>
            </a:prstGeom>
            <a:solidFill>
              <a:schemeClr val="accent5">
                <a:lumMod val="60000"/>
                <a:lumOff val="40000"/>
                <a:alpha val="49804"/>
              </a:schemeClr>
            </a:solidFill>
            <a:ln>
              <a:solidFill>
                <a:srgbClr val="FB8F5F"/>
              </a:solidFill>
            </a:ln>
          </p:spPr>
          <p:style>
            <a:lnRef idx="2">
              <a:scrgbClr r="0" g="0" b="0"/>
            </a:lnRef>
            <a:fillRef idx="1">
              <a:scrgbClr r="0" g="0" b="0"/>
            </a:fillRef>
            <a:effectRef idx="0">
              <a:schemeClr val="accent1">
                <a:alpha val="50000"/>
                <a:hueOff val="0"/>
                <a:satOff val="0"/>
                <a:lumOff val="0"/>
                <a:alphaOff val="0"/>
              </a:schemeClr>
            </a:effectRef>
            <a:fontRef idx="minor">
              <a:schemeClr val="tx1"/>
            </a:fontRef>
          </p:style>
          <p:txBody>
            <a:bodyPr/>
            <a:lstStyle/>
            <a:p>
              <a:pPr algn="ctr"/>
              <a:r>
                <a:rPr lang="en-US" sz="1600" b="1" dirty="0">
                  <a:solidFill>
                    <a:schemeClr val="accent4">
                      <a:lumMod val="50000"/>
                    </a:schemeClr>
                  </a:solidFill>
                </a:rPr>
                <a:t>TJC: The Joint Commission: use for deeming</a:t>
              </a:r>
            </a:p>
          </p:txBody>
        </p:sp>
      </p:grpSp>
    </p:spTree>
    <p:extLst>
      <p:ext uri="{BB962C8B-B14F-4D97-AF65-F5344CB8AC3E}">
        <p14:creationId xmlns:p14="http://schemas.microsoft.com/office/powerpoint/2010/main" val="3169239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6024" y="365126"/>
            <a:ext cx="10515600" cy="719396"/>
          </a:xfrm>
        </p:spPr>
        <p:txBody>
          <a:bodyPr/>
          <a:lstStyle/>
          <a:p>
            <a:r>
              <a:rPr lang="en-US" dirty="0"/>
              <a:t>  </a:t>
            </a:r>
            <a:r>
              <a:rPr lang="en-US" sz="3600" dirty="0"/>
              <a:t>Objectives</a:t>
            </a:r>
          </a:p>
        </p:txBody>
      </p:sp>
      <p:sp>
        <p:nvSpPr>
          <p:cNvPr id="6" name="Content Placeholder 5"/>
          <p:cNvSpPr>
            <a:spLocks noGrp="1"/>
          </p:cNvSpPr>
          <p:nvPr>
            <p:ph idx="1"/>
          </p:nvPr>
        </p:nvSpPr>
        <p:spPr>
          <a:xfrm>
            <a:off x="486507" y="1400433"/>
            <a:ext cx="10515600" cy="5092441"/>
          </a:xfrm>
        </p:spPr>
        <p:txBody>
          <a:bodyPr>
            <a:normAutofit fontScale="92500" lnSpcReduction="20000"/>
          </a:bodyPr>
          <a:lstStyle/>
          <a:p>
            <a:r>
              <a:rPr lang="en-US" dirty="0"/>
              <a:t>After reviewing the slides, you should be able to: </a:t>
            </a:r>
          </a:p>
          <a:p>
            <a:pPr lvl="1"/>
            <a:r>
              <a:rPr lang="en-US" sz="2800" dirty="0"/>
              <a:t>Discuss regulatory requirements related to the use of restraint and/or seclusion.  </a:t>
            </a:r>
          </a:p>
          <a:p>
            <a:pPr lvl="1"/>
            <a:r>
              <a:rPr lang="en-US" sz="2800" dirty="0"/>
              <a:t>Discuss the patient’s right to be free of restraints unless clinically justified. </a:t>
            </a:r>
          </a:p>
          <a:p>
            <a:pPr lvl="1"/>
            <a:r>
              <a:rPr lang="en-US" sz="2800" dirty="0"/>
              <a:t>Identify concerns around documentation when restraint and/or seclusion is used.</a:t>
            </a:r>
          </a:p>
          <a:p>
            <a:pPr lvl="2"/>
            <a:r>
              <a:rPr lang="en-US" sz="2800" dirty="0"/>
              <a:t>Clinical justification</a:t>
            </a:r>
          </a:p>
          <a:p>
            <a:pPr lvl="2"/>
            <a:r>
              <a:rPr lang="en-US" sz="2800" dirty="0"/>
              <a:t>Orders</a:t>
            </a:r>
          </a:p>
          <a:p>
            <a:pPr lvl="2"/>
            <a:r>
              <a:rPr lang="en-US" sz="2800" dirty="0"/>
              <a:t>Patient monitoring and evaluation</a:t>
            </a:r>
          </a:p>
          <a:p>
            <a:pPr lvl="1"/>
            <a:r>
              <a:rPr lang="en-US" sz="2800" dirty="0"/>
              <a:t>Identify staff education and competence expectations.</a:t>
            </a:r>
          </a:p>
          <a:p>
            <a:endParaRPr lang="en-US" dirty="0"/>
          </a:p>
        </p:txBody>
      </p:sp>
      <p:sp>
        <p:nvSpPr>
          <p:cNvPr id="3" name="Slide Number Placeholder 2"/>
          <p:cNvSpPr>
            <a:spLocks noGrp="1"/>
          </p:cNvSpPr>
          <p:nvPr>
            <p:ph type="sldNum" sz="quarter" idx="4294967295"/>
          </p:nvPr>
        </p:nvSpPr>
        <p:spPr>
          <a:xfrm>
            <a:off x="9448800" y="6356350"/>
            <a:ext cx="2743200" cy="365125"/>
          </a:xfrm>
          <a:prstGeom prst="rect">
            <a:avLst/>
          </a:prstGeom>
        </p:spPr>
        <p:txBody>
          <a:bodyPr/>
          <a:lstStyle/>
          <a:p>
            <a:fld id="{429B32D4-E6DA-46D9-8051-C1D45B52740B}" type="slidenum">
              <a:rPr lang="en-US" smtClean="0"/>
              <a:t>2</a:t>
            </a:fld>
            <a:endParaRPr lang="en-US" dirty="0"/>
          </a:p>
        </p:txBody>
      </p:sp>
    </p:spTree>
    <p:extLst>
      <p:ext uri="{BB962C8B-B14F-4D97-AF65-F5344CB8AC3E}">
        <p14:creationId xmlns:p14="http://schemas.microsoft.com/office/powerpoint/2010/main" val="70520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7156" y="371116"/>
            <a:ext cx="9666767" cy="755811"/>
          </a:xfrm>
        </p:spPr>
        <p:txBody>
          <a:bodyPr>
            <a:noAutofit/>
          </a:bodyPr>
          <a:lstStyle/>
          <a:p>
            <a:r>
              <a:rPr lang="en-US" sz="3600" dirty="0"/>
              <a:t> Restraint and Seclusion</a:t>
            </a:r>
            <a:r>
              <a:rPr lang="en-US" sz="3200" dirty="0"/>
              <a:t>…Overarching Principles </a:t>
            </a:r>
          </a:p>
        </p:txBody>
      </p:sp>
      <p:sp>
        <p:nvSpPr>
          <p:cNvPr id="3" name="Content Placeholder 2"/>
          <p:cNvSpPr>
            <a:spLocks noGrp="1"/>
          </p:cNvSpPr>
          <p:nvPr>
            <p:ph idx="1"/>
          </p:nvPr>
        </p:nvSpPr>
        <p:spPr>
          <a:xfrm>
            <a:off x="641268" y="1332936"/>
            <a:ext cx="10089534" cy="5137149"/>
          </a:xfrm>
        </p:spPr>
        <p:txBody>
          <a:bodyPr>
            <a:normAutofit fontScale="92500"/>
          </a:bodyPr>
          <a:lstStyle/>
          <a:p>
            <a:r>
              <a:rPr lang="en-US" dirty="0"/>
              <a:t>Patients have the right to be free from physical or mental abuse, and corporal punishment.</a:t>
            </a:r>
          </a:p>
          <a:p>
            <a:pPr marL="0" indent="0">
              <a:buNone/>
            </a:pPr>
            <a:endParaRPr lang="en-US" dirty="0"/>
          </a:p>
          <a:p>
            <a:r>
              <a:rPr lang="en-US" dirty="0"/>
              <a:t>All patients have the right to be free from restraint or seclusion, of any form, imposed as a means of coercion, discipline, convenience, or retaliation by staff.</a:t>
            </a:r>
          </a:p>
          <a:p>
            <a:endParaRPr lang="en-US" dirty="0"/>
          </a:p>
          <a:p>
            <a:r>
              <a:rPr lang="en-US" dirty="0"/>
              <a:t>Restraint or seclusion may only be imposed to ensure the immediate physical safety of the patient, a staff member, or others, and must be discontinued at the earliest possible time.</a:t>
            </a:r>
          </a:p>
          <a:p>
            <a:pPr lvl="2"/>
            <a:r>
              <a:rPr lang="en-US" dirty="0"/>
              <a:t>CMS </a:t>
            </a:r>
            <a:r>
              <a:rPr lang="en-US" sz="2100" dirty="0"/>
              <a:t>§</a:t>
            </a:r>
            <a:r>
              <a:rPr lang="en-US" dirty="0"/>
              <a:t>482.13(e) Standard: Restraint or seclusion   </a:t>
            </a:r>
          </a:p>
          <a:p>
            <a:endParaRPr lang="en-US" dirty="0"/>
          </a:p>
        </p:txBody>
      </p:sp>
      <p:sp>
        <p:nvSpPr>
          <p:cNvPr id="4" name="Slide Number Placeholder 3"/>
          <p:cNvSpPr>
            <a:spLocks noGrp="1"/>
          </p:cNvSpPr>
          <p:nvPr>
            <p:ph type="sldNum" sz="quarter" idx="4294967295"/>
          </p:nvPr>
        </p:nvSpPr>
        <p:spPr>
          <a:xfrm>
            <a:off x="9448800" y="6356350"/>
            <a:ext cx="2743200" cy="365125"/>
          </a:xfrm>
          <a:prstGeom prst="rect">
            <a:avLst/>
          </a:prstGeom>
        </p:spPr>
        <p:txBody>
          <a:bodyPr/>
          <a:lstStyle/>
          <a:p>
            <a:fld id="{429B32D4-E6DA-46D9-8051-C1D45B52740B}" type="slidenum">
              <a:rPr lang="en-US" smtClean="0"/>
              <a:t>3</a:t>
            </a:fld>
            <a:endParaRPr lang="en-US" dirty="0"/>
          </a:p>
        </p:txBody>
      </p:sp>
      <p:pic>
        <p:nvPicPr>
          <p:cNvPr id="14" name="Graphic 13" descr="Storytelling outline">
            <a:extLst>
              <a:ext uri="{FF2B5EF4-FFF2-40B4-BE49-F238E27FC236}">
                <a16:creationId xmlns:a16="http://schemas.microsoft.com/office/drawing/2014/main" id="{6FD9EEDE-B1E3-9136-E800-D37ED3DFC70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134694" y="1471434"/>
            <a:ext cx="1699614" cy="1224827"/>
          </a:xfrm>
          <a:prstGeom prst="rect">
            <a:avLst/>
          </a:prstGeom>
        </p:spPr>
      </p:pic>
      <p:sp>
        <p:nvSpPr>
          <p:cNvPr id="16" name="TextBox 15">
            <a:extLst>
              <a:ext uri="{FF2B5EF4-FFF2-40B4-BE49-F238E27FC236}">
                <a16:creationId xmlns:a16="http://schemas.microsoft.com/office/drawing/2014/main" id="{10EC71CD-15DD-71DB-64B9-9FE7186DD10A}"/>
              </a:ext>
            </a:extLst>
          </p:cNvPr>
          <p:cNvSpPr txBox="1"/>
          <p:nvPr/>
        </p:nvSpPr>
        <p:spPr>
          <a:xfrm>
            <a:off x="10339106" y="2083847"/>
            <a:ext cx="1495202" cy="276999"/>
          </a:xfrm>
          <a:prstGeom prst="rect">
            <a:avLst/>
          </a:prstGeom>
          <a:noFill/>
        </p:spPr>
        <p:txBody>
          <a:bodyPr wrap="square" rtlCol="0">
            <a:spAutoFit/>
          </a:bodyPr>
          <a:lstStyle/>
          <a:p>
            <a:r>
              <a:rPr lang="en-US" sz="1200" dirty="0"/>
              <a:t>  </a:t>
            </a:r>
            <a:r>
              <a:rPr lang="en-US" sz="1050" b="1" dirty="0">
                <a:solidFill>
                  <a:srgbClr val="0070C0"/>
                </a:solidFill>
              </a:rPr>
              <a:t>Patient Rights</a:t>
            </a:r>
          </a:p>
        </p:txBody>
      </p:sp>
    </p:spTree>
    <p:extLst>
      <p:ext uri="{BB962C8B-B14F-4D97-AF65-F5344CB8AC3E}">
        <p14:creationId xmlns:p14="http://schemas.microsoft.com/office/powerpoint/2010/main" val="16157044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3EBF3-3718-C3DB-8F49-5D2B7304AE8B}"/>
              </a:ext>
            </a:extLst>
          </p:cNvPr>
          <p:cNvSpPr>
            <a:spLocks noGrp="1"/>
          </p:cNvSpPr>
          <p:nvPr>
            <p:ph type="title"/>
          </p:nvPr>
        </p:nvSpPr>
        <p:spPr>
          <a:xfrm>
            <a:off x="446315" y="556044"/>
            <a:ext cx="10515600" cy="357888"/>
          </a:xfrm>
        </p:spPr>
        <p:txBody>
          <a:bodyPr>
            <a:noAutofit/>
          </a:bodyPr>
          <a:lstStyle/>
          <a:p>
            <a:r>
              <a:rPr lang="en-US" sz="3600" dirty="0"/>
              <a:t>Restraint and Seclusion…Use with Caution</a:t>
            </a:r>
          </a:p>
        </p:txBody>
      </p:sp>
      <p:sp>
        <p:nvSpPr>
          <p:cNvPr id="3" name="Content Placeholder 2">
            <a:extLst>
              <a:ext uri="{FF2B5EF4-FFF2-40B4-BE49-F238E27FC236}">
                <a16:creationId xmlns:a16="http://schemas.microsoft.com/office/drawing/2014/main" id="{5117A691-F221-388D-FF95-8310F6BD0F5D}"/>
              </a:ext>
            </a:extLst>
          </p:cNvPr>
          <p:cNvSpPr>
            <a:spLocks noGrp="1"/>
          </p:cNvSpPr>
          <p:nvPr>
            <p:ph idx="1"/>
          </p:nvPr>
        </p:nvSpPr>
        <p:spPr>
          <a:xfrm>
            <a:off x="992579" y="1440843"/>
            <a:ext cx="10515600" cy="5565410"/>
          </a:xfrm>
        </p:spPr>
        <p:txBody>
          <a:bodyPr>
            <a:normAutofit/>
          </a:bodyPr>
          <a:lstStyle/>
          <a:p>
            <a:pPr lvl="4"/>
            <a:r>
              <a:rPr lang="en-US" sz="2400" dirty="0"/>
              <a:t>These are risky interventions</a:t>
            </a:r>
          </a:p>
          <a:p>
            <a:pPr lvl="4"/>
            <a:r>
              <a:rPr lang="en-US" sz="2400" dirty="0"/>
              <a:t>Should not be “default” intervention</a:t>
            </a:r>
          </a:p>
          <a:p>
            <a:pPr lvl="4"/>
            <a:r>
              <a:rPr lang="en-US" sz="2400" dirty="0"/>
              <a:t> Should never be used longer than needed</a:t>
            </a:r>
          </a:p>
          <a:p>
            <a:pPr lvl="4"/>
            <a:r>
              <a:rPr lang="en-US" sz="2400" dirty="0"/>
              <a:t>Always require a change in the patient’s plan of care to include goal of the intervention</a:t>
            </a:r>
          </a:p>
          <a:p>
            <a:pPr marL="1828800" lvl="4" indent="0">
              <a:buNone/>
            </a:pPr>
            <a:endParaRPr lang="en-US" sz="2400" dirty="0"/>
          </a:p>
          <a:p>
            <a:pPr marL="457200" lvl="1" indent="0">
              <a:buNone/>
            </a:pPr>
            <a:r>
              <a:rPr lang="en-US" dirty="0"/>
              <a:t>A violation of any of the patient rights related to restraint and seclusion constitutes inappropriate use of restraint or seclusion, and it would be subject to </a:t>
            </a:r>
            <a:r>
              <a:rPr lang="en-US" b="1" dirty="0"/>
              <a:t>Condition- Level Deficiency (CLD) </a:t>
            </a:r>
            <a:r>
              <a:rPr lang="en-US" dirty="0"/>
              <a:t>and possibly Immediate Jeopardy (CMS) or Immediate Threat to Health and Safety (TJC).</a:t>
            </a:r>
          </a:p>
          <a:p>
            <a:pPr marL="1146175" lvl="2" indent="-342900"/>
            <a:r>
              <a:rPr lang="en-US" dirty="0"/>
              <a:t>§482.13 (e) Interpretative Guidelines </a:t>
            </a:r>
          </a:p>
        </p:txBody>
      </p:sp>
      <p:pic>
        <p:nvPicPr>
          <p:cNvPr id="4" name="Content Placeholder 4" descr="Slippery Road outline">
            <a:extLst>
              <a:ext uri="{FF2B5EF4-FFF2-40B4-BE49-F238E27FC236}">
                <a16:creationId xmlns:a16="http://schemas.microsoft.com/office/drawing/2014/main" id="{8581C1A1-DE69-C28A-12B9-5E35D4774FD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14122" y="1245528"/>
            <a:ext cx="1957960" cy="2301949"/>
          </a:xfrm>
          <a:prstGeom prst="rect">
            <a:avLst/>
          </a:prstGeom>
        </p:spPr>
      </p:pic>
    </p:spTree>
    <p:extLst>
      <p:ext uri="{BB962C8B-B14F-4D97-AF65-F5344CB8AC3E}">
        <p14:creationId xmlns:p14="http://schemas.microsoft.com/office/powerpoint/2010/main" val="30498908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848AD-71FC-8862-7848-3D4BE6B2B1A4}"/>
              </a:ext>
            </a:extLst>
          </p:cNvPr>
          <p:cNvSpPr>
            <a:spLocks noGrp="1"/>
          </p:cNvSpPr>
          <p:nvPr>
            <p:ph type="title"/>
          </p:nvPr>
        </p:nvSpPr>
        <p:spPr>
          <a:xfrm>
            <a:off x="251209" y="271305"/>
            <a:ext cx="11676184" cy="1225899"/>
          </a:xfrm>
        </p:spPr>
        <p:txBody>
          <a:bodyPr>
            <a:normAutofit/>
          </a:bodyPr>
          <a:lstStyle/>
          <a:p>
            <a:r>
              <a:rPr lang="en-US" sz="3600" dirty="0"/>
              <a:t>                                                   </a:t>
            </a:r>
            <a:r>
              <a:rPr lang="en-US" sz="3600" b="1" dirty="0">
                <a:solidFill>
                  <a:srgbClr val="FF0000"/>
                </a:solidFill>
              </a:rPr>
              <a:t>STOP…</a:t>
            </a:r>
          </a:p>
        </p:txBody>
      </p:sp>
      <p:sp>
        <p:nvSpPr>
          <p:cNvPr id="3" name="Content Placeholder 2">
            <a:extLst>
              <a:ext uri="{FF2B5EF4-FFF2-40B4-BE49-F238E27FC236}">
                <a16:creationId xmlns:a16="http://schemas.microsoft.com/office/drawing/2014/main" id="{44756788-501C-A377-A2DE-D3E38F056700}"/>
              </a:ext>
            </a:extLst>
          </p:cNvPr>
          <p:cNvSpPr>
            <a:spLocks noGrp="1"/>
          </p:cNvSpPr>
          <p:nvPr>
            <p:ph idx="1"/>
          </p:nvPr>
        </p:nvSpPr>
        <p:spPr>
          <a:xfrm>
            <a:off x="1209988" y="1779116"/>
            <a:ext cx="10515600" cy="4297363"/>
          </a:xfrm>
        </p:spPr>
        <p:txBody>
          <a:bodyPr>
            <a:normAutofit fontScale="85000" lnSpcReduction="20000"/>
          </a:bodyPr>
          <a:lstStyle/>
          <a:p>
            <a:r>
              <a:rPr lang="en-US" dirty="0"/>
              <a:t>NEVER use restraint or seclusion unless clinically justified:</a:t>
            </a:r>
          </a:p>
          <a:p>
            <a:pPr lvl="1"/>
            <a:r>
              <a:rPr lang="en-US" sz="2800" dirty="0"/>
              <a:t>NOT for confusion</a:t>
            </a:r>
          </a:p>
          <a:p>
            <a:pPr lvl="1"/>
            <a:r>
              <a:rPr lang="en-US" sz="2800" dirty="0"/>
              <a:t>NOT because patient is a fall risk</a:t>
            </a:r>
          </a:p>
          <a:p>
            <a:pPr lvl="1"/>
            <a:r>
              <a:rPr lang="en-US" sz="2800" dirty="0"/>
              <a:t>NOT because the patient is yelling, spitting, or using profanity</a:t>
            </a:r>
          </a:p>
          <a:p>
            <a:pPr lvl="1"/>
            <a:r>
              <a:rPr lang="en-US" sz="2800" dirty="0"/>
              <a:t>NOT because the patient is refusing to wear a hospital gown</a:t>
            </a:r>
          </a:p>
          <a:p>
            <a:pPr lvl="1"/>
            <a:r>
              <a:rPr lang="en-US" sz="2800" dirty="0"/>
              <a:t>NOT because the patient keeps taking off the telemetry leads</a:t>
            </a:r>
          </a:p>
          <a:p>
            <a:pPr lvl="1"/>
            <a:r>
              <a:rPr lang="en-US" sz="2800" dirty="0"/>
              <a:t>NOT because you think the patient might do something</a:t>
            </a:r>
          </a:p>
          <a:p>
            <a:pPr lvl="1"/>
            <a:r>
              <a:rPr lang="en-US" sz="2800" dirty="0"/>
              <a:t>NOT as part of routine care</a:t>
            </a:r>
          </a:p>
          <a:p>
            <a:pPr lvl="1"/>
            <a:r>
              <a:rPr lang="en-US" sz="2800" dirty="0"/>
              <a:t>Etc., Etc., Etc.!!!!!</a:t>
            </a:r>
          </a:p>
          <a:p>
            <a:pPr marL="457200" lvl="1" indent="0">
              <a:buNone/>
            </a:pPr>
            <a:endParaRPr lang="en-US" sz="2800" dirty="0"/>
          </a:p>
        </p:txBody>
      </p:sp>
      <p:pic>
        <p:nvPicPr>
          <p:cNvPr id="5" name="Picture 4" descr="Stop Bee">
            <a:extLst>
              <a:ext uri="{FF2B5EF4-FFF2-40B4-BE49-F238E27FC236}">
                <a16:creationId xmlns:a16="http://schemas.microsoft.com/office/drawing/2014/main" id="{3E0121D5-BC0B-6CF6-BC52-F730CF52C7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614" y="400807"/>
            <a:ext cx="1270000" cy="966893"/>
          </a:xfrm>
          <a:prstGeom prst="rect">
            <a:avLst/>
          </a:prstGeom>
        </p:spPr>
      </p:pic>
    </p:spTree>
    <p:extLst>
      <p:ext uri="{BB962C8B-B14F-4D97-AF65-F5344CB8AC3E}">
        <p14:creationId xmlns:p14="http://schemas.microsoft.com/office/powerpoint/2010/main" val="7331499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E532E-9E49-C705-E01D-40C4C093AB3C}"/>
              </a:ext>
            </a:extLst>
          </p:cNvPr>
          <p:cNvSpPr>
            <a:spLocks noGrp="1"/>
          </p:cNvSpPr>
          <p:nvPr>
            <p:ph type="title"/>
          </p:nvPr>
        </p:nvSpPr>
        <p:spPr>
          <a:xfrm>
            <a:off x="271153" y="284738"/>
            <a:ext cx="11649694" cy="950296"/>
          </a:xfrm>
        </p:spPr>
        <p:txBody>
          <a:bodyPr>
            <a:normAutofit/>
          </a:bodyPr>
          <a:lstStyle/>
          <a:p>
            <a:r>
              <a:rPr lang="en-US" sz="3600" dirty="0"/>
              <a:t>  Unintended Consequences</a:t>
            </a:r>
          </a:p>
        </p:txBody>
      </p:sp>
      <p:sp>
        <p:nvSpPr>
          <p:cNvPr id="3" name="Content Placeholder 2">
            <a:extLst>
              <a:ext uri="{FF2B5EF4-FFF2-40B4-BE49-F238E27FC236}">
                <a16:creationId xmlns:a16="http://schemas.microsoft.com/office/drawing/2014/main" id="{17E199B3-818A-435F-E1AE-CB46FF489D47}"/>
              </a:ext>
            </a:extLst>
          </p:cNvPr>
          <p:cNvSpPr>
            <a:spLocks noGrp="1"/>
          </p:cNvSpPr>
          <p:nvPr>
            <p:ph idx="1"/>
          </p:nvPr>
        </p:nvSpPr>
        <p:spPr>
          <a:xfrm>
            <a:off x="667378" y="1477423"/>
            <a:ext cx="10515600" cy="4719638"/>
          </a:xfrm>
        </p:spPr>
        <p:txBody>
          <a:bodyPr/>
          <a:lstStyle/>
          <a:p>
            <a:r>
              <a:rPr lang="en-US" dirty="0"/>
              <a:t>Restraints increase the risk for delirium by fourfold.  </a:t>
            </a:r>
          </a:p>
          <a:p>
            <a:pPr lvl="2"/>
            <a:r>
              <a:rPr lang="en-US" dirty="0"/>
              <a:t>JAMA March 20, 1996:275 (11):852-857. </a:t>
            </a:r>
            <a:r>
              <a:rPr lang="en-US" i="1" dirty="0"/>
              <a:t>Precipitating Factors for Delirium in Hospitalized Elderly Patients</a:t>
            </a:r>
            <a:r>
              <a:rPr lang="en-US" dirty="0"/>
              <a:t>. </a:t>
            </a:r>
          </a:p>
          <a:p>
            <a:r>
              <a:rPr lang="en-US" dirty="0"/>
              <a:t>“Delirium affects as many as 14% to 56% of all hospitalized patients… It also accompanies mental status changes that lead to confusion, fear, and can manifest in a combative, threatening presentation.”  </a:t>
            </a:r>
          </a:p>
          <a:p>
            <a:pPr lvl="2"/>
            <a:r>
              <a:rPr lang="en-US" dirty="0"/>
              <a:t>The Joint Commission: The Source™, </a:t>
            </a:r>
            <a:r>
              <a:rPr lang="en-US" b="1" dirty="0"/>
              <a:t>Volume 14, Issue 2, February 2016, </a:t>
            </a:r>
            <a:r>
              <a:rPr lang="en-US" dirty="0"/>
              <a:t>Joint Commission Resources  </a:t>
            </a:r>
            <a:r>
              <a:rPr lang="en-US" i="1" dirty="0"/>
              <a:t>An affiliate of</a:t>
            </a:r>
            <a:r>
              <a:rPr lang="en-US" dirty="0"/>
              <a:t> </a:t>
            </a:r>
            <a:r>
              <a:rPr lang="en-US" i="1" dirty="0"/>
              <a:t>The Joint Commission</a:t>
            </a:r>
            <a:r>
              <a:rPr lang="en-US" dirty="0"/>
              <a:t> 1515 W. 22nd Street, Suite 1300 Oak Brook, Illinois 60523.</a:t>
            </a:r>
          </a:p>
          <a:p>
            <a:endParaRPr lang="en-US" dirty="0"/>
          </a:p>
        </p:txBody>
      </p:sp>
    </p:spTree>
    <p:extLst>
      <p:ext uri="{BB962C8B-B14F-4D97-AF65-F5344CB8AC3E}">
        <p14:creationId xmlns:p14="http://schemas.microsoft.com/office/powerpoint/2010/main" val="26913638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65125"/>
            <a:ext cx="10515600" cy="783191"/>
          </a:xfrm>
        </p:spPr>
        <p:txBody>
          <a:bodyPr>
            <a:noAutofit/>
          </a:bodyPr>
          <a:lstStyle/>
          <a:p>
            <a:r>
              <a:rPr lang="en-US" sz="3600" dirty="0"/>
              <a:t>   Restraint and Seclusion…Estimated </a:t>
            </a:r>
            <a:r>
              <a:rPr lang="en-US" sz="3200" dirty="0"/>
              <a:t>Frequency of Use</a:t>
            </a:r>
          </a:p>
        </p:txBody>
      </p:sp>
      <p:sp>
        <p:nvSpPr>
          <p:cNvPr id="3" name="Content Placeholder 2"/>
          <p:cNvSpPr>
            <a:spLocks noGrp="1"/>
          </p:cNvSpPr>
          <p:nvPr>
            <p:ph idx="1"/>
          </p:nvPr>
        </p:nvSpPr>
        <p:spPr>
          <a:xfrm>
            <a:off x="697523" y="1369673"/>
            <a:ext cx="10515600" cy="4851246"/>
          </a:xfrm>
        </p:spPr>
        <p:txBody>
          <a:bodyPr>
            <a:noAutofit/>
          </a:bodyPr>
          <a:lstStyle/>
          <a:p>
            <a:r>
              <a:rPr lang="en-US" sz="2400" dirty="0"/>
              <a:t>27,000 patients are restrained every day or about 5 per hospital and the prevalence is 50 per 1,000 patient days. 	</a:t>
            </a:r>
          </a:p>
          <a:p>
            <a:pPr lvl="2"/>
            <a:r>
              <a:rPr lang="en-US" sz="1800" dirty="0"/>
              <a:t>2007 Study in Journal of Nursing Scholarship, Vol 39, Issue 1, Page 30-37, Prevalence and Variation of Physical Restraint Use in Acute Care Settings in the US</a:t>
            </a:r>
            <a:r>
              <a:rPr lang="en-US" sz="1600" dirty="0"/>
              <a:t>.</a:t>
            </a:r>
          </a:p>
          <a:p>
            <a:endParaRPr lang="en-US" sz="2400" dirty="0"/>
          </a:p>
          <a:p>
            <a:r>
              <a:rPr lang="en-US" sz="2400" dirty="0"/>
              <a:t>TJC is aware of 130 restraint-related deaths from 2004 - 2015</a:t>
            </a:r>
          </a:p>
          <a:p>
            <a:pPr lvl="2"/>
            <a:r>
              <a:rPr lang="en-US" sz="1800" dirty="0"/>
              <a:t>Summary Data of Sentinel Events Reviewed by The Joint Commission</a:t>
            </a:r>
          </a:p>
          <a:p>
            <a:pPr marL="0" indent="0">
              <a:buNone/>
            </a:pPr>
            <a:endParaRPr lang="en-US" sz="2400" dirty="0"/>
          </a:p>
          <a:p>
            <a:r>
              <a:rPr lang="en-US" sz="2400" dirty="0"/>
              <a:t>40% of hospitals fail to report deaths to CMS. </a:t>
            </a:r>
          </a:p>
          <a:p>
            <a:pPr lvl="2"/>
            <a:r>
              <a:rPr lang="en-US" sz="1800" dirty="0"/>
              <a:t>Hospital Reporting of Deaths Related to R&amp;S, OIG and HHS, at http://oig.hhs.gov/oei/reports/oei-09-04-00350.pdf</a:t>
            </a:r>
          </a:p>
          <a:p>
            <a:endParaRPr lang="en-US" sz="2400" dirty="0"/>
          </a:p>
          <a:p>
            <a:pPr marL="0" indent="0">
              <a:buNone/>
            </a:pPr>
            <a:endParaRPr lang="en-US" sz="2400" dirty="0"/>
          </a:p>
        </p:txBody>
      </p:sp>
      <p:sp>
        <p:nvSpPr>
          <p:cNvPr id="4" name="Slide Number Placeholder 3"/>
          <p:cNvSpPr>
            <a:spLocks noGrp="1"/>
          </p:cNvSpPr>
          <p:nvPr>
            <p:ph type="sldNum" sz="quarter" idx="4294967295"/>
          </p:nvPr>
        </p:nvSpPr>
        <p:spPr>
          <a:xfrm>
            <a:off x="9448800" y="6356350"/>
            <a:ext cx="2743200" cy="365125"/>
          </a:xfrm>
          <a:prstGeom prst="rect">
            <a:avLst/>
          </a:prstGeom>
        </p:spPr>
        <p:txBody>
          <a:bodyPr/>
          <a:lstStyle/>
          <a:p>
            <a:fld id="{429B32D4-E6DA-46D9-8051-C1D45B52740B}" type="slidenum">
              <a:rPr lang="en-US" smtClean="0"/>
              <a:t>7</a:t>
            </a:fld>
            <a:endParaRPr lang="en-US" dirty="0"/>
          </a:p>
        </p:txBody>
      </p:sp>
    </p:spTree>
    <p:extLst>
      <p:ext uri="{BB962C8B-B14F-4D97-AF65-F5344CB8AC3E}">
        <p14:creationId xmlns:p14="http://schemas.microsoft.com/office/powerpoint/2010/main" val="33738480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1684" y="1450728"/>
            <a:ext cx="9950622" cy="5216526"/>
          </a:xfrm>
        </p:spPr>
        <p:txBody>
          <a:bodyPr>
            <a:normAutofit/>
          </a:bodyPr>
          <a:lstStyle/>
          <a:p>
            <a:pPr marL="0" indent="0" eaLnBrk="0" fontAlgn="base" hangingPunct="0">
              <a:spcBef>
                <a:spcPct val="0"/>
              </a:spcBef>
              <a:spcAft>
                <a:spcPct val="0"/>
              </a:spcAft>
              <a:buNone/>
            </a:pPr>
            <a:endParaRPr lang="en-US" altLang="en-US" dirty="0">
              <a:latin typeface="Arial" pitchFamily="34" charset="0"/>
              <a:cs typeface="Arial" pitchFamily="34" charset="0"/>
            </a:endParaRPr>
          </a:p>
          <a:p>
            <a:pPr marL="0" indent="0" eaLnBrk="0" fontAlgn="base" hangingPunct="0">
              <a:spcBef>
                <a:spcPct val="0"/>
              </a:spcBef>
              <a:spcAft>
                <a:spcPct val="0"/>
              </a:spcAft>
              <a:buNone/>
            </a:pPr>
            <a:r>
              <a:rPr lang="en-US" altLang="en-US" sz="2400" i="1" dirty="0">
                <a:cs typeface="Arial" pitchFamily="34" charset="0"/>
              </a:rPr>
              <a:t>The federal </a:t>
            </a:r>
            <a:r>
              <a:rPr lang="en-US" altLang="en-US" sz="2400" i="1">
                <a:cs typeface="Arial" pitchFamily="34" charset="0"/>
              </a:rPr>
              <a:t>government (known </a:t>
            </a:r>
            <a:r>
              <a:rPr lang="en-US" altLang="en-US" sz="2400" i="1" dirty="0">
                <a:cs typeface="Arial" pitchFamily="34" charset="0"/>
              </a:rPr>
              <a:t>for monitoring the size of your breakfast eggs) does not collect data on how many patients are killed by a procedure that is used every day in psychiatric and mental retardation facilities across the country. Neither do state regulators, academics, or accreditation agencies.  </a:t>
            </a:r>
          </a:p>
          <a:p>
            <a:pPr marL="0" indent="0" eaLnBrk="0" fontAlgn="base" hangingPunct="0">
              <a:spcBef>
                <a:spcPct val="0"/>
              </a:spcBef>
              <a:spcAft>
                <a:spcPct val="0"/>
              </a:spcAft>
              <a:buNone/>
            </a:pPr>
            <a:endParaRPr lang="en-US" altLang="en-US" sz="2400" i="1" dirty="0">
              <a:cs typeface="Arial" pitchFamily="34" charset="0"/>
            </a:endParaRPr>
          </a:p>
          <a:p>
            <a:pPr marL="0" indent="0" eaLnBrk="0" fontAlgn="base" hangingPunct="0">
              <a:spcBef>
                <a:spcPct val="0"/>
              </a:spcBef>
              <a:spcAft>
                <a:spcPct val="0"/>
              </a:spcAft>
              <a:buNone/>
            </a:pPr>
            <a:r>
              <a:rPr lang="en-US" altLang="en-US" sz="2400" i="1" dirty="0">
                <a:cs typeface="Arial" pitchFamily="34" charset="0"/>
              </a:rPr>
              <a:t>"Right now, we don't have those numbers,‘’ says Ken August of the California Department of Health Services, "and we don't have a way to get at them.'' </a:t>
            </a:r>
          </a:p>
          <a:p>
            <a:pPr marL="0" indent="0" eaLnBrk="0" fontAlgn="base" hangingPunct="0">
              <a:spcBef>
                <a:spcPct val="0"/>
              </a:spcBef>
              <a:spcAft>
                <a:spcPct val="0"/>
              </a:spcAft>
              <a:buNone/>
            </a:pPr>
            <a:endParaRPr lang="en-US" altLang="en-US" sz="2400" i="1" dirty="0">
              <a:cs typeface="Arial" pitchFamily="34" charset="0"/>
            </a:endParaRPr>
          </a:p>
          <a:p>
            <a:pPr marL="0" indent="0" eaLnBrk="0" fontAlgn="base" hangingPunct="0">
              <a:spcBef>
                <a:spcPct val="0"/>
              </a:spcBef>
              <a:spcAft>
                <a:spcPct val="0"/>
              </a:spcAft>
              <a:buNone/>
            </a:pPr>
            <a:r>
              <a:rPr lang="en-US" altLang="en-US" sz="2400" i="1" dirty="0">
                <a:cs typeface="Arial" pitchFamily="34" charset="0"/>
              </a:rPr>
              <a:t>The regulators don't ask, and the hospitals don't tell. </a:t>
            </a:r>
          </a:p>
          <a:p>
            <a:endParaRPr lang="en-US" i="1" dirty="0"/>
          </a:p>
        </p:txBody>
      </p:sp>
      <p:sp>
        <p:nvSpPr>
          <p:cNvPr id="4" name="Slide Number Placeholder 3"/>
          <p:cNvSpPr>
            <a:spLocks noGrp="1"/>
          </p:cNvSpPr>
          <p:nvPr>
            <p:ph type="sldNum" sz="quarter" idx="4294967295"/>
          </p:nvPr>
        </p:nvSpPr>
        <p:spPr>
          <a:xfrm>
            <a:off x="9448800" y="6356350"/>
            <a:ext cx="2743200" cy="365125"/>
          </a:xfrm>
          <a:prstGeom prst="rect">
            <a:avLst/>
          </a:prstGeom>
        </p:spPr>
        <p:txBody>
          <a:bodyPr/>
          <a:lstStyle/>
          <a:p>
            <a:fld id="{429B32D4-E6DA-46D9-8051-C1D45B52740B}" type="slidenum">
              <a:rPr lang="en-US" smtClean="0"/>
              <a:t>8</a:t>
            </a:fld>
            <a:endParaRPr lang="en-US" dirty="0"/>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3811" y="231528"/>
            <a:ext cx="68580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349168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5018" y="365125"/>
            <a:ext cx="10688782" cy="746125"/>
          </a:xfrm>
        </p:spPr>
        <p:txBody>
          <a:bodyPr>
            <a:normAutofit/>
          </a:bodyPr>
          <a:lstStyle/>
          <a:p>
            <a:r>
              <a:rPr lang="en-US" sz="3600" dirty="0"/>
              <a:t>Restraint and Seclusion…Definitions</a:t>
            </a:r>
          </a:p>
        </p:txBody>
      </p:sp>
      <p:pic>
        <p:nvPicPr>
          <p:cNvPr id="7" name="Content Placeholder 6" descr="j0398745"/>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934586" y="1722473"/>
            <a:ext cx="5980814" cy="4125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p:cNvSpPr>
            <a:spLocks noGrp="1"/>
          </p:cNvSpPr>
          <p:nvPr>
            <p:ph type="sldNum" sz="quarter" idx="4294967295"/>
          </p:nvPr>
        </p:nvSpPr>
        <p:spPr>
          <a:xfrm>
            <a:off x="9448800" y="6356350"/>
            <a:ext cx="2743200" cy="365125"/>
          </a:xfrm>
          <a:prstGeom prst="rect">
            <a:avLst/>
          </a:prstGeom>
        </p:spPr>
        <p:txBody>
          <a:bodyPr/>
          <a:lstStyle/>
          <a:p>
            <a:fld id="{429B32D4-E6DA-46D9-8051-C1D45B52740B}" type="slidenum">
              <a:rPr lang="en-US" smtClean="0"/>
              <a:t>9</a:t>
            </a:fld>
            <a:endParaRPr lang="en-US" dirty="0"/>
          </a:p>
        </p:txBody>
      </p:sp>
    </p:spTree>
    <p:extLst>
      <p:ext uri="{BB962C8B-B14F-4D97-AF65-F5344CB8AC3E}">
        <p14:creationId xmlns:p14="http://schemas.microsoft.com/office/powerpoint/2010/main" val="22888212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26CE3-0C5F-D030-F883-1D53CD61735A}"/>
              </a:ext>
            </a:extLst>
          </p:cNvPr>
          <p:cNvSpPr>
            <a:spLocks noGrp="1"/>
          </p:cNvSpPr>
          <p:nvPr>
            <p:ph type="title"/>
          </p:nvPr>
        </p:nvSpPr>
        <p:spPr>
          <a:xfrm>
            <a:off x="335782" y="360919"/>
            <a:ext cx="10515600" cy="761925"/>
          </a:xfrm>
        </p:spPr>
        <p:txBody>
          <a:bodyPr>
            <a:normAutofit/>
          </a:bodyPr>
          <a:lstStyle/>
          <a:p>
            <a:r>
              <a:rPr lang="en-US" sz="3600" dirty="0"/>
              <a:t>  Restraint…CMS</a:t>
            </a:r>
          </a:p>
        </p:txBody>
      </p:sp>
      <p:sp>
        <p:nvSpPr>
          <p:cNvPr id="3" name="Content Placeholder 2">
            <a:extLst>
              <a:ext uri="{FF2B5EF4-FFF2-40B4-BE49-F238E27FC236}">
                <a16:creationId xmlns:a16="http://schemas.microsoft.com/office/drawing/2014/main" id="{819033C9-FCD7-AF2C-D361-8ABECC2EA1E9}"/>
              </a:ext>
            </a:extLst>
          </p:cNvPr>
          <p:cNvSpPr>
            <a:spLocks noGrp="1"/>
          </p:cNvSpPr>
          <p:nvPr>
            <p:ph idx="1"/>
          </p:nvPr>
        </p:nvSpPr>
        <p:spPr>
          <a:xfrm>
            <a:off x="486507" y="1535095"/>
            <a:ext cx="10515600" cy="4839579"/>
          </a:xfrm>
        </p:spPr>
        <p:txBody>
          <a:bodyPr/>
          <a:lstStyle/>
          <a:p>
            <a:r>
              <a:rPr lang="en-US" dirty="0"/>
              <a:t>Any manual method, physical or mechanical device, material, or equipment that immobilizes or reduces the ability of a patient to move his or her arms, legs, body, or head freely; or a </a:t>
            </a:r>
            <a:r>
              <a:rPr lang="en-US" b="1" i="1" dirty="0">
                <a:solidFill>
                  <a:srgbClr val="FF0000"/>
                </a:solidFill>
              </a:rPr>
              <a:t>*</a:t>
            </a:r>
            <a:r>
              <a:rPr lang="en-US" b="1" i="1" dirty="0"/>
              <a:t>drug </a:t>
            </a:r>
            <a:r>
              <a:rPr lang="en-US" dirty="0"/>
              <a:t>or medication when it is used as a restriction to manage the patient’s behavior or restrict the patient’s freedom of movement and is not a standard treatment or dosage for the patient’s condition </a:t>
            </a:r>
            <a:r>
              <a:rPr lang="en-US" b="1" dirty="0">
                <a:solidFill>
                  <a:srgbClr val="FF0000"/>
                </a:solidFill>
              </a:rPr>
              <a:t>*</a:t>
            </a:r>
            <a:r>
              <a:rPr lang="en-US" dirty="0"/>
              <a:t>(</a:t>
            </a:r>
            <a:r>
              <a:rPr lang="en-US" b="1" i="1" dirty="0"/>
              <a:t>chemical restraint).</a:t>
            </a:r>
          </a:p>
          <a:p>
            <a:pPr lvl="2"/>
            <a:r>
              <a:rPr lang="en-US" dirty="0"/>
              <a:t>CMS §482.13(e)(1) and (482.13(e)(1)(i)(B) </a:t>
            </a:r>
          </a:p>
          <a:p>
            <a:endParaRPr lang="en-US" dirty="0"/>
          </a:p>
          <a:p>
            <a:pPr marL="0" indent="0">
              <a:buNone/>
            </a:pPr>
            <a:endParaRPr lang="en-US" dirty="0"/>
          </a:p>
          <a:p>
            <a:endParaRPr lang="en-US" dirty="0"/>
          </a:p>
        </p:txBody>
      </p:sp>
      <p:grpSp>
        <p:nvGrpSpPr>
          <p:cNvPr id="5" name="Group 4">
            <a:extLst>
              <a:ext uri="{FF2B5EF4-FFF2-40B4-BE49-F238E27FC236}">
                <a16:creationId xmlns:a16="http://schemas.microsoft.com/office/drawing/2014/main" id="{57AF15CA-D13F-08FD-B04D-5CE216F1C7B8}"/>
              </a:ext>
            </a:extLst>
          </p:cNvPr>
          <p:cNvGrpSpPr/>
          <p:nvPr/>
        </p:nvGrpSpPr>
        <p:grpSpPr>
          <a:xfrm rot="21089338">
            <a:off x="8286176" y="365125"/>
            <a:ext cx="2842174" cy="761925"/>
            <a:chOff x="3132917" y="3621954"/>
            <a:chExt cx="3000142" cy="817881"/>
          </a:xfrm>
        </p:grpSpPr>
        <p:sp>
          <p:nvSpPr>
            <p:cNvPr id="9" name="Oval 8">
              <a:extLst>
                <a:ext uri="{FF2B5EF4-FFF2-40B4-BE49-F238E27FC236}">
                  <a16:creationId xmlns:a16="http://schemas.microsoft.com/office/drawing/2014/main" id="{7404C1ED-9786-83A5-F76B-0F05E33BC97A}"/>
                </a:ext>
              </a:extLst>
            </p:cNvPr>
            <p:cNvSpPr/>
            <p:nvPr/>
          </p:nvSpPr>
          <p:spPr>
            <a:xfrm>
              <a:off x="3132917" y="3621954"/>
              <a:ext cx="3000142" cy="817881"/>
            </a:xfrm>
            <a:prstGeom prst="ellipse">
              <a:avLst/>
            </a:prstGeom>
            <a:solidFill>
              <a:srgbClr val="92D050">
                <a:alpha val="50000"/>
              </a:srgbClr>
            </a:solidFill>
            <a:ln>
              <a:solidFill>
                <a:srgbClr val="F95A13"/>
              </a:solidFill>
            </a:ln>
          </p:spPr>
          <p:style>
            <a:lnRef idx="2">
              <a:scrgbClr r="0" g="0" b="0"/>
            </a:lnRef>
            <a:fillRef idx="1">
              <a:scrgbClr r="0" g="0" b="0"/>
            </a:fillRef>
            <a:effectRef idx="0">
              <a:schemeClr val="accent1">
                <a:alpha val="50000"/>
                <a:hueOff val="0"/>
                <a:satOff val="0"/>
                <a:lumOff val="0"/>
                <a:alphaOff val="0"/>
              </a:schemeClr>
            </a:effectRef>
            <a:fontRef idx="minor">
              <a:schemeClr val="tx1"/>
            </a:fontRef>
          </p:style>
          <p:txBody>
            <a:bodyPr/>
            <a:lstStyle/>
            <a:p>
              <a:endParaRPr lang="en-US" dirty="0"/>
            </a:p>
          </p:txBody>
        </p:sp>
        <p:sp>
          <p:nvSpPr>
            <p:cNvPr id="10" name="Oval 4">
              <a:extLst>
                <a:ext uri="{FF2B5EF4-FFF2-40B4-BE49-F238E27FC236}">
                  <a16:creationId xmlns:a16="http://schemas.microsoft.com/office/drawing/2014/main" id="{2C39C482-BEB7-FA06-EA68-70FFE398A21C}"/>
                </a:ext>
              </a:extLst>
            </p:cNvPr>
            <p:cNvSpPr/>
            <p:nvPr/>
          </p:nvSpPr>
          <p:spPr>
            <a:xfrm rot="39794">
              <a:off x="3572278" y="3741730"/>
              <a:ext cx="2121420" cy="578330"/>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25400" tIns="25400" rIns="25400" bIns="25400" numCol="1" spcCol="1270" anchor="ctr" anchorCtr="0">
              <a:noAutofit/>
            </a:bodyPr>
            <a:lstStyle/>
            <a:p>
              <a:pPr algn="ctr" defTabSz="889000">
                <a:lnSpc>
                  <a:spcPct val="90000"/>
                </a:lnSpc>
                <a:spcBef>
                  <a:spcPct val="0"/>
                </a:spcBef>
                <a:spcAft>
                  <a:spcPct val="35000"/>
                </a:spcAft>
              </a:pPr>
              <a:r>
                <a:rPr lang="en-US" sz="1400" b="1" dirty="0"/>
                <a:t>CMS: </a:t>
              </a:r>
              <a:r>
                <a:rPr lang="en-US" sz="1400" dirty="0"/>
                <a:t>Centers for Medicare and Medicaid Services</a:t>
              </a:r>
            </a:p>
          </p:txBody>
        </p:sp>
      </p:grpSp>
    </p:spTree>
    <p:extLst>
      <p:ext uri="{BB962C8B-B14F-4D97-AF65-F5344CB8AC3E}">
        <p14:creationId xmlns:p14="http://schemas.microsoft.com/office/powerpoint/2010/main" val="42438494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52CEB-EC67-DDCD-B570-0F3DF176634B}"/>
              </a:ext>
            </a:extLst>
          </p:cNvPr>
          <p:cNvSpPr>
            <a:spLocks noGrp="1"/>
          </p:cNvSpPr>
          <p:nvPr>
            <p:ph type="title"/>
          </p:nvPr>
        </p:nvSpPr>
        <p:spPr>
          <a:xfrm>
            <a:off x="483318" y="328552"/>
            <a:ext cx="11285129" cy="851647"/>
          </a:xfrm>
        </p:spPr>
        <p:txBody>
          <a:bodyPr/>
          <a:lstStyle/>
          <a:p>
            <a:r>
              <a:rPr lang="en-US" dirty="0"/>
              <a:t>Physical Holds</a:t>
            </a:r>
          </a:p>
        </p:txBody>
      </p:sp>
      <p:sp>
        <p:nvSpPr>
          <p:cNvPr id="3" name="Content Placeholder 2">
            <a:extLst>
              <a:ext uri="{FF2B5EF4-FFF2-40B4-BE49-F238E27FC236}">
                <a16:creationId xmlns:a16="http://schemas.microsoft.com/office/drawing/2014/main" id="{D2351C05-568F-A9BD-106F-54C21E970177}"/>
              </a:ext>
            </a:extLst>
          </p:cNvPr>
          <p:cNvSpPr>
            <a:spLocks noGrp="1"/>
          </p:cNvSpPr>
          <p:nvPr>
            <p:ph idx="1"/>
          </p:nvPr>
        </p:nvSpPr>
        <p:spPr>
          <a:xfrm>
            <a:off x="352612" y="1454046"/>
            <a:ext cx="11516659" cy="4919861"/>
          </a:xfrm>
        </p:spPr>
        <p:txBody>
          <a:bodyPr/>
          <a:lstStyle/>
          <a:p>
            <a:r>
              <a:rPr lang="en-US" dirty="0"/>
              <a:t>Note regarding physical / therapeutic holds for medication administration, physical exams or tests: these </a:t>
            </a:r>
            <a:r>
              <a:rPr lang="en-US" b="1" i="1" dirty="0"/>
              <a:t>are</a:t>
            </a:r>
            <a:r>
              <a:rPr lang="en-US" dirty="0"/>
              <a:t> considered restraint, as patient has right to refuse all of these activities.</a:t>
            </a:r>
          </a:p>
          <a:p>
            <a:endParaRPr lang="en-US" dirty="0"/>
          </a:p>
          <a:p>
            <a:r>
              <a:rPr lang="en-US" dirty="0"/>
              <a:t>Organizational policy should identify types of physical holds allowed and not allowed.</a:t>
            </a:r>
          </a:p>
          <a:p>
            <a:endParaRPr lang="en-US" dirty="0"/>
          </a:p>
        </p:txBody>
      </p:sp>
    </p:spTree>
    <p:extLst>
      <p:ext uri="{BB962C8B-B14F-4D97-AF65-F5344CB8AC3E}">
        <p14:creationId xmlns:p14="http://schemas.microsoft.com/office/powerpoint/2010/main" val="25574716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386" y="425415"/>
            <a:ext cx="10515600" cy="649287"/>
          </a:xfrm>
        </p:spPr>
        <p:txBody>
          <a:bodyPr>
            <a:noAutofit/>
          </a:bodyPr>
          <a:lstStyle/>
          <a:p>
            <a:r>
              <a:rPr lang="en-US" sz="3600" dirty="0"/>
              <a:t>Physical </a:t>
            </a:r>
            <a:r>
              <a:rPr lang="en-US" dirty="0"/>
              <a:t>H</a:t>
            </a:r>
            <a:r>
              <a:rPr lang="en-US" sz="3600" dirty="0"/>
              <a:t>olds</a:t>
            </a:r>
            <a:endParaRPr lang="en-US" sz="1800" dirty="0"/>
          </a:p>
        </p:txBody>
      </p:sp>
      <p:sp>
        <p:nvSpPr>
          <p:cNvPr id="3" name="Content Placeholder 2"/>
          <p:cNvSpPr>
            <a:spLocks noGrp="1"/>
          </p:cNvSpPr>
          <p:nvPr>
            <p:ph idx="1"/>
          </p:nvPr>
        </p:nvSpPr>
        <p:spPr>
          <a:xfrm>
            <a:off x="602901" y="1444886"/>
            <a:ext cx="10621108" cy="4453496"/>
          </a:xfrm>
        </p:spPr>
        <p:txBody>
          <a:bodyPr>
            <a:normAutofit fontScale="92500" lnSpcReduction="20000"/>
          </a:bodyPr>
          <a:lstStyle/>
          <a:p>
            <a:pPr marL="0" lvl="1" indent="0">
              <a:buNone/>
            </a:pPr>
            <a:r>
              <a:rPr lang="en-US" altLang="en-US" sz="2800" dirty="0">
                <a:cs typeface="Arial" pitchFamily="34" charset="0"/>
              </a:rPr>
              <a:t>The following story ran in The Hartford Courant on October 11, 1998. </a:t>
            </a:r>
          </a:p>
          <a:p>
            <a:pPr marL="803275" lvl="2" indent="-457200"/>
            <a:r>
              <a:rPr lang="en-US" altLang="en-US" sz="2400" dirty="0">
                <a:cs typeface="Arial" pitchFamily="34" charset="0"/>
              </a:rPr>
              <a:t>Series Citation: Weiss EM, et al. Deadly restraint: a Hartford Courant investigative report. </a:t>
            </a:r>
            <a:r>
              <a:rPr lang="en-US" altLang="en-US" sz="2400" i="1" dirty="0">
                <a:cs typeface="Arial" pitchFamily="34" charset="0"/>
              </a:rPr>
              <a:t>Hartford Courant</a:t>
            </a:r>
            <a:r>
              <a:rPr lang="en-US" altLang="en-US" sz="2400" dirty="0">
                <a:cs typeface="Arial" pitchFamily="34" charset="0"/>
              </a:rPr>
              <a:t> 1998; October 11 – 15.</a:t>
            </a:r>
            <a:endParaRPr lang="en-US" sz="2400" dirty="0"/>
          </a:p>
          <a:p>
            <a:pPr marL="227013" indent="0">
              <a:spcBef>
                <a:spcPct val="0"/>
              </a:spcBef>
              <a:buNone/>
            </a:pPr>
            <a:endParaRPr lang="en-US" altLang="en-US" i="1" dirty="0"/>
          </a:p>
          <a:p>
            <a:pPr marL="684213" indent="-457200">
              <a:spcBef>
                <a:spcPct val="0"/>
              </a:spcBef>
              <a:buFont typeface="Wingdings" panose="05000000000000000000" pitchFamily="2" charset="2"/>
              <a:buChar char="v"/>
            </a:pPr>
            <a:r>
              <a:rPr lang="en-US" altLang="en-US" sz="2900" i="1" dirty="0">
                <a:solidFill>
                  <a:schemeClr val="accent4">
                    <a:lumMod val="10000"/>
                  </a:schemeClr>
                </a:solidFill>
                <a:cs typeface="Arial" pitchFamily="34" charset="0"/>
              </a:rPr>
              <a:t>Tristan Sovern, 16,  Died: March 4, 1998, Cause: Asphyxiation</a:t>
            </a:r>
          </a:p>
          <a:p>
            <a:pPr marL="227013" indent="0">
              <a:spcBef>
                <a:spcPct val="0"/>
              </a:spcBef>
              <a:buNone/>
            </a:pPr>
            <a:endParaRPr lang="en-US" altLang="en-US" sz="2900" i="1" dirty="0">
              <a:solidFill>
                <a:schemeClr val="accent4">
                  <a:lumMod val="10000"/>
                </a:schemeClr>
              </a:solidFill>
              <a:cs typeface="Arial" pitchFamily="34" charset="0"/>
            </a:endParaRPr>
          </a:p>
          <a:p>
            <a:pPr marL="227013" indent="0">
              <a:spcBef>
                <a:spcPct val="0"/>
              </a:spcBef>
              <a:buNone/>
            </a:pPr>
            <a:r>
              <a:rPr lang="en-US" altLang="en-US" sz="2900" i="1" dirty="0">
                <a:solidFill>
                  <a:schemeClr val="accent4">
                    <a:lumMod val="10000"/>
                  </a:schemeClr>
                </a:solidFill>
                <a:cs typeface="Arial" pitchFamily="34" charset="0"/>
              </a:rPr>
              <a:t>Workers restrained Sovern face down on the floor. During the struggle, staffers put a towel over the boy's mouth and held a bed sheet around his head. No one checked Sovern's breathing or pulse during the restraint. One criminal indictment has been issued against a staffer.  </a:t>
            </a:r>
          </a:p>
          <a:p>
            <a:pPr marL="914400" lvl="2" indent="0" eaLnBrk="0" fontAlgn="base" hangingPunct="0">
              <a:spcBef>
                <a:spcPct val="0"/>
              </a:spcBef>
              <a:spcAft>
                <a:spcPct val="0"/>
              </a:spcAft>
              <a:buNone/>
            </a:pPr>
            <a:r>
              <a:rPr lang="en-US" altLang="en-US" sz="2800" i="1" dirty="0">
                <a:solidFill>
                  <a:srgbClr val="000080"/>
                </a:solidFill>
                <a:cs typeface="Arial" pitchFamily="34" charset="0"/>
              </a:rPr>
              <a:t> </a:t>
            </a:r>
          </a:p>
          <a:p>
            <a:pPr marL="914400" lvl="2" indent="0" eaLnBrk="0" fontAlgn="base" hangingPunct="0">
              <a:spcBef>
                <a:spcPct val="0"/>
              </a:spcBef>
              <a:spcAft>
                <a:spcPct val="0"/>
              </a:spcAft>
              <a:buNone/>
            </a:pPr>
            <a:br>
              <a:rPr lang="en-US" altLang="en-US" sz="2600" dirty="0">
                <a:latin typeface="Arial" pitchFamily="34" charset="0"/>
                <a:cs typeface="Arial" pitchFamily="34" charset="0"/>
              </a:rPr>
            </a:br>
            <a:endParaRPr lang="en-US" sz="2600" i="1" dirty="0"/>
          </a:p>
          <a:p>
            <a:pPr marL="342900" lvl="1" indent="-342900"/>
            <a:endParaRPr lang="en-US" sz="4200" dirty="0"/>
          </a:p>
          <a:p>
            <a:endParaRPr lang="en-US" dirty="0"/>
          </a:p>
        </p:txBody>
      </p:sp>
      <p:sp>
        <p:nvSpPr>
          <p:cNvPr id="4" name="Slide Number Placeholder 3"/>
          <p:cNvSpPr>
            <a:spLocks noGrp="1"/>
          </p:cNvSpPr>
          <p:nvPr>
            <p:ph type="sldNum" sz="quarter" idx="4294967295"/>
          </p:nvPr>
        </p:nvSpPr>
        <p:spPr>
          <a:xfrm>
            <a:off x="9448800" y="6356350"/>
            <a:ext cx="2743200" cy="365125"/>
          </a:xfrm>
          <a:prstGeom prst="rect">
            <a:avLst/>
          </a:prstGeom>
        </p:spPr>
        <p:txBody>
          <a:bodyPr/>
          <a:lstStyle/>
          <a:p>
            <a:fld id="{429B32D4-E6DA-46D9-8051-C1D45B52740B}" type="slidenum">
              <a:rPr lang="en-US" smtClean="0"/>
              <a:t>12</a:t>
            </a:fld>
            <a:endParaRPr lang="en-US" dirty="0"/>
          </a:p>
        </p:txBody>
      </p:sp>
    </p:spTree>
    <p:extLst>
      <p:ext uri="{BB962C8B-B14F-4D97-AF65-F5344CB8AC3E}">
        <p14:creationId xmlns:p14="http://schemas.microsoft.com/office/powerpoint/2010/main" val="11509957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5FFA4-A039-D5C1-0371-745E4C5F56D2}"/>
              </a:ext>
            </a:extLst>
          </p:cNvPr>
          <p:cNvSpPr>
            <a:spLocks noGrp="1"/>
          </p:cNvSpPr>
          <p:nvPr>
            <p:ph type="title"/>
          </p:nvPr>
        </p:nvSpPr>
        <p:spPr>
          <a:xfrm>
            <a:off x="406121" y="303767"/>
            <a:ext cx="10515600" cy="861842"/>
          </a:xfrm>
        </p:spPr>
        <p:txBody>
          <a:bodyPr>
            <a:normAutofit/>
          </a:bodyPr>
          <a:lstStyle/>
          <a:p>
            <a:r>
              <a:rPr lang="en-US" sz="3600" dirty="0"/>
              <a:t>Restraint…TJC                                                     </a:t>
            </a:r>
          </a:p>
        </p:txBody>
      </p:sp>
      <p:sp>
        <p:nvSpPr>
          <p:cNvPr id="3" name="Content Placeholder 2">
            <a:extLst>
              <a:ext uri="{FF2B5EF4-FFF2-40B4-BE49-F238E27FC236}">
                <a16:creationId xmlns:a16="http://schemas.microsoft.com/office/drawing/2014/main" id="{A1894916-4D90-6E86-FAA3-63702E543479}"/>
              </a:ext>
            </a:extLst>
          </p:cNvPr>
          <p:cNvSpPr>
            <a:spLocks noGrp="1"/>
          </p:cNvSpPr>
          <p:nvPr>
            <p:ph idx="1"/>
          </p:nvPr>
        </p:nvSpPr>
        <p:spPr>
          <a:xfrm>
            <a:off x="597040" y="1327507"/>
            <a:ext cx="10515600" cy="4986116"/>
          </a:xfrm>
        </p:spPr>
        <p:txBody>
          <a:bodyPr>
            <a:normAutofit fontScale="92500" lnSpcReduction="10000"/>
          </a:bodyPr>
          <a:lstStyle/>
          <a:p>
            <a:r>
              <a:rPr lang="en-US" dirty="0"/>
              <a:t>The direct application of physical force to a patient, with or without the patient’s permission to restrict his or her freedom of movement. The </a:t>
            </a:r>
            <a:r>
              <a:rPr lang="en-US" b="1" i="1" dirty="0"/>
              <a:t>physical force may be human, mechanical devices, or a combination of the two. </a:t>
            </a:r>
          </a:p>
          <a:p>
            <a:pPr marL="0" indent="0">
              <a:buNone/>
            </a:pPr>
            <a:endParaRPr lang="en-US" b="1" i="1" dirty="0"/>
          </a:p>
          <a:p>
            <a:r>
              <a:rPr lang="en-US" dirty="0"/>
              <a:t>Any method (</a:t>
            </a:r>
            <a:r>
              <a:rPr lang="en-US" b="1" i="1" dirty="0"/>
              <a:t>chemical or physical</a:t>
            </a:r>
            <a:r>
              <a:rPr lang="en-US" dirty="0"/>
              <a:t>) of restricting an individual’s freedom of movement, </a:t>
            </a:r>
            <a:r>
              <a:rPr lang="en-US" i="1" dirty="0"/>
              <a:t>including seclusion</a:t>
            </a:r>
            <a:r>
              <a:rPr lang="en-US" dirty="0"/>
              <a:t>, physical activity, or normal access to his or her body that: (1) is not a usual and customary part of a medical, diagnostic, or treatment procedure to which the individual or his or her legal representative has consented, (2) is not intended to treat the individual’s medical condition or symptoms, or (3) does not promote the individual’s independent functioning. </a:t>
            </a:r>
          </a:p>
          <a:p>
            <a:endParaRPr lang="en-US" dirty="0"/>
          </a:p>
        </p:txBody>
      </p:sp>
      <p:sp>
        <p:nvSpPr>
          <p:cNvPr id="4" name="Oval 3">
            <a:extLst>
              <a:ext uri="{FF2B5EF4-FFF2-40B4-BE49-F238E27FC236}">
                <a16:creationId xmlns:a16="http://schemas.microsoft.com/office/drawing/2014/main" id="{0A0A0DBB-4396-42DA-B8A9-096C5BDCD3B3}"/>
              </a:ext>
            </a:extLst>
          </p:cNvPr>
          <p:cNvSpPr/>
          <p:nvPr/>
        </p:nvSpPr>
        <p:spPr>
          <a:xfrm rot="436396">
            <a:off x="9075032" y="346067"/>
            <a:ext cx="1996440" cy="777240"/>
          </a:xfrm>
          <a:prstGeom prst="ellipse">
            <a:avLst/>
          </a:prstGeom>
          <a:solidFill>
            <a:schemeClr val="accent5">
              <a:lumMod val="60000"/>
              <a:lumOff val="40000"/>
              <a:alpha val="49804"/>
            </a:schemeClr>
          </a:solidFill>
          <a:ln>
            <a:solidFill>
              <a:srgbClr val="FB8F5F"/>
            </a:solidFill>
          </a:ln>
        </p:spPr>
        <p:style>
          <a:lnRef idx="2">
            <a:scrgbClr r="0" g="0" b="0"/>
          </a:lnRef>
          <a:fillRef idx="1">
            <a:scrgbClr r="0" g="0" b="0"/>
          </a:fillRef>
          <a:effectRef idx="0">
            <a:schemeClr val="accent1">
              <a:alpha val="50000"/>
              <a:hueOff val="0"/>
              <a:satOff val="0"/>
              <a:lumOff val="0"/>
              <a:alphaOff val="0"/>
            </a:schemeClr>
          </a:effectRef>
          <a:fontRef idx="minor">
            <a:schemeClr val="tx1"/>
          </a:fontRef>
        </p:style>
        <p:txBody>
          <a:bodyPr/>
          <a:lstStyle/>
          <a:p>
            <a:r>
              <a:rPr lang="en-US" sz="1200" dirty="0"/>
              <a:t>TJC: The Joint Commission: use for deeming</a:t>
            </a:r>
          </a:p>
        </p:txBody>
      </p:sp>
    </p:spTree>
    <p:extLst>
      <p:ext uri="{BB962C8B-B14F-4D97-AF65-F5344CB8AC3E}">
        <p14:creationId xmlns:p14="http://schemas.microsoft.com/office/powerpoint/2010/main" val="37571973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9768" y="515865"/>
            <a:ext cx="10515600" cy="463010"/>
          </a:xfrm>
        </p:spPr>
        <p:txBody>
          <a:bodyPr>
            <a:normAutofit fontScale="90000"/>
          </a:bodyPr>
          <a:lstStyle/>
          <a:p>
            <a:br>
              <a:rPr lang="en-US" sz="3600" dirty="0"/>
            </a:br>
            <a:r>
              <a:rPr lang="en-US" sz="3600" dirty="0"/>
              <a:t>What is not a Restraint </a:t>
            </a:r>
            <a:r>
              <a:rPr lang="en-US" sz="3100" dirty="0"/>
              <a:t>§482.13(e)(1)(i)(c)</a:t>
            </a:r>
            <a:br>
              <a:rPr lang="en-US" sz="3100" dirty="0"/>
            </a:br>
            <a:endParaRPr lang="en-US" sz="3100" dirty="0"/>
          </a:p>
        </p:txBody>
      </p:sp>
      <p:sp>
        <p:nvSpPr>
          <p:cNvPr id="3" name="Content Placeholder 2"/>
          <p:cNvSpPr>
            <a:spLocks noGrp="1"/>
          </p:cNvSpPr>
          <p:nvPr>
            <p:ph idx="1"/>
          </p:nvPr>
        </p:nvSpPr>
        <p:spPr>
          <a:xfrm>
            <a:off x="617136" y="1322890"/>
            <a:ext cx="10515600" cy="5162549"/>
          </a:xfrm>
        </p:spPr>
        <p:txBody>
          <a:bodyPr>
            <a:normAutofit fontScale="92500"/>
          </a:bodyPr>
          <a:lstStyle/>
          <a:p>
            <a:r>
              <a:rPr lang="en-US" dirty="0"/>
              <a:t>IV arm boards, </a:t>
            </a:r>
            <a:r>
              <a:rPr lang="en-US" i="1" dirty="0"/>
              <a:t>unless</a:t>
            </a:r>
            <a:r>
              <a:rPr lang="en-US" dirty="0"/>
              <a:t> tied down (or otherwise attached to the bed), or the entire limb is immobilized such that the patient cannot access his or her body.</a:t>
            </a:r>
          </a:p>
          <a:p>
            <a:endParaRPr lang="en-US" dirty="0"/>
          </a:p>
          <a:p>
            <a:r>
              <a:rPr lang="en-US" dirty="0"/>
              <a:t>Unsecured hand mitts are not considered restraints, </a:t>
            </a:r>
            <a:r>
              <a:rPr lang="en-US" b="1" dirty="0"/>
              <a:t>unless</a:t>
            </a:r>
            <a:r>
              <a:rPr lang="en-US" dirty="0"/>
              <a:t> applied so tightly that the fingers or hand are immobilized, or so bulky that the patient’s ability to use their hands is significantly compromised.</a:t>
            </a:r>
          </a:p>
          <a:p>
            <a:endParaRPr lang="en-US" dirty="0"/>
          </a:p>
          <a:p>
            <a:r>
              <a:rPr lang="en-US" dirty="0"/>
              <a:t>Adaptive support used in response to patient’s assessed needs (postural support, orthopedic appliances, tabletop chairs, etc.).</a:t>
            </a:r>
          </a:p>
          <a:p>
            <a:pPr lvl="1"/>
            <a:r>
              <a:rPr lang="en-US" b="1" dirty="0"/>
              <a:t>Note</a:t>
            </a:r>
            <a:r>
              <a:rPr lang="en-US" dirty="0"/>
              <a:t>: Patient must be able to easily remove the device.</a:t>
            </a:r>
          </a:p>
          <a:p>
            <a:pPr marL="0" indent="0">
              <a:buNone/>
            </a:pPr>
            <a:endParaRPr lang="en-US" i="1" dirty="0"/>
          </a:p>
          <a:p>
            <a:pPr marL="914400" lvl="2" indent="0">
              <a:buNone/>
            </a:pPr>
            <a:endParaRPr lang="en-US" i="1" dirty="0"/>
          </a:p>
          <a:p>
            <a:endParaRPr lang="en-US" dirty="0"/>
          </a:p>
        </p:txBody>
      </p:sp>
      <p:sp>
        <p:nvSpPr>
          <p:cNvPr id="5" name="Slide Number Placeholder 4"/>
          <p:cNvSpPr>
            <a:spLocks noGrp="1"/>
          </p:cNvSpPr>
          <p:nvPr>
            <p:ph type="sldNum" sz="quarter" idx="4294967295"/>
          </p:nvPr>
        </p:nvSpPr>
        <p:spPr>
          <a:xfrm>
            <a:off x="9448800" y="6356350"/>
            <a:ext cx="2743200" cy="365125"/>
          </a:xfrm>
          <a:prstGeom prst="rect">
            <a:avLst/>
          </a:prstGeom>
        </p:spPr>
        <p:txBody>
          <a:bodyPr/>
          <a:lstStyle/>
          <a:p>
            <a:fld id="{429B32D4-E6DA-46D9-8051-C1D45B52740B}" type="slidenum">
              <a:rPr lang="en-US" smtClean="0"/>
              <a:t>14</a:t>
            </a:fld>
            <a:endParaRPr lang="en-US" dirty="0"/>
          </a:p>
        </p:txBody>
      </p:sp>
      <p:grpSp>
        <p:nvGrpSpPr>
          <p:cNvPr id="4" name="Group 3">
            <a:extLst>
              <a:ext uri="{FF2B5EF4-FFF2-40B4-BE49-F238E27FC236}">
                <a16:creationId xmlns:a16="http://schemas.microsoft.com/office/drawing/2014/main" id="{94AF193E-E0CC-8787-5B73-33009FBEC2E7}"/>
              </a:ext>
            </a:extLst>
          </p:cNvPr>
          <p:cNvGrpSpPr/>
          <p:nvPr/>
        </p:nvGrpSpPr>
        <p:grpSpPr>
          <a:xfrm rot="21329442">
            <a:off x="8309605" y="366407"/>
            <a:ext cx="2842174" cy="761925"/>
            <a:chOff x="3021554" y="3601367"/>
            <a:chExt cx="3000142" cy="817881"/>
          </a:xfrm>
        </p:grpSpPr>
        <p:sp>
          <p:nvSpPr>
            <p:cNvPr id="6" name="Oval 5">
              <a:extLst>
                <a:ext uri="{FF2B5EF4-FFF2-40B4-BE49-F238E27FC236}">
                  <a16:creationId xmlns:a16="http://schemas.microsoft.com/office/drawing/2014/main" id="{1A40DE98-09B1-9617-F2AF-F07173057AA9}"/>
                </a:ext>
              </a:extLst>
            </p:cNvPr>
            <p:cNvSpPr/>
            <p:nvPr/>
          </p:nvSpPr>
          <p:spPr>
            <a:xfrm rot="270558">
              <a:off x="3021554" y="3601367"/>
              <a:ext cx="3000142" cy="817881"/>
            </a:xfrm>
            <a:prstGeom prst="ellipse">
              <a:avLst/>
            </a:prstGeom>
            <a:solidFill>
              <a:srgbClr val="92D050">
                <a:alpha val="50000"/>
              </a:srgbClr>
            </a:solidFill>
            <a:ln>
              <a:solidFill>
                <a:srgbClr val="F95A13"/>
              </a:solidFill>
            </a:ln>
          </p:spPr>
          <p:style>
            <a:lnRef idx="2">
              <a:scrgbClr r="0" g="0" b="0"/>
            </a:lnRef>
            <a:fillRef idx="1">
              <a:scrgbClr r="0" g="0" b="0"/>
            </a:fillRef>
            <a:effectRef idx="0">
              <a:schemeClr val="accent1">
                <a:alpha val="50000"/>
                <a:hueOff val="0"/>
                <a:satOff val="0"/>
                <a:lumOff val="0"/>
                <a:alphaOff val="0"/>
              </a:schemeClr>
            </a:effectRef>
            <a:fontRef idx="minor">
              <a:schemeClr val="tx1"/>
            </a:fontRef>
          </p:style>
          <p:txBody>
            <a:bodyPr/>
            <a:lstStyle/>
            <a:p>
              <a:endParaRPr lang="en-US" dirty="0"/>
            </a:p>
          </p:txBody>
        </p:sp>
        <p:sp>
          <p:nvSpPr>
            <p:cNvPr id="7" name="Oval 4">
              <a:extLst>
                <a:ext uri="{FF2B5EF4-FFF2-40B4-BE49-F238E27FC236}">
                  <a16:creationId xmlns:a16="http://schemas.microsoft.com/office/drawing/2014/main" id="{579CEEDA-9054-3F46-A61B-A24177C9C0DE}"/>
                </a:ext>
              </a:extLst>
            </p:cNvPr>
            <p:cNvSpPr/>
            <p:nvPr/>
          </p:nvSpPr>
          <p:spPr>
            <a:xfrm rot="549482">
              <a:off x="3572278" y="3741730"/>
              <a:ext cx="2121420" cy="578330"/>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25400" tIns="25400" rIns="25400" bIns="25400" numCol="1" spcCol="1270" anchor="ctr" anchorCtr="0">
              <a:noAutofit/>
            </a:bodyPr>
            <a:lstStyle/>
            <a:p>
              <a:pPr algn="ctr" defTabSz="889000">
                <a:lnSpc>
                  <a:spcPct val="90000"/>
                </a:lnSpc>
                <a:spcBef>
                  <a:spcPct val="0"/>
                </a:spcBef>
                <a:spcAft>
                  <a:spcPct val="35000"/>
                </a:spcAft>
              </a:pPr>
              <a:r>
                <a:rPr lang="en-US" sz="1400" b="1" dirty="0"/>
                <a:t>CMS: </a:t>
              </a:r>
              <a:r>
                <a:rPr lang="en-US" sz="1400" dirty="0"/>
                <a:t>Centers for Medicare and Medicaid Services</a:t>
              </a:r>
            </a:p>
          </p:txBody>
        </p:sp>
      </p:grpSp>
    </p:spTree>
    <p:extLst>
      <p:ext uri="{BB962C8B-B14F-4D97-AF65-F5344CB8AC3E}">
        <p14:creationId xmlns:p14="http://schemas.microsoft.com/office/powerpoint/2010/main" val="9871053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C43BB-31E0-A5E7-2AA5-138B3F282A1B}"/>
              </a:ext>
            </a:extLst>
          </p:cNvPr>
          <p:cNvSpPr>
            <a:spLocks noGrp="1"/>
          </p:cNvSpPr>
          <p:nvPr>
            <p:ph type="title"/>
          </p:nvPr>
        </p:nvSpPr>
        <p:spPr>
          <a:xfrm>
            <a:off x="383283" y="429828"/>
            <a:ext cx="10515600" cy="690141"/>
          </a:xfrm>
        </p:spPr>
        <p:txBody>
          <a:bodyPr>
            <a:normAutofit/>
          </a:bodyPr>
          <a:lstStyle/>
          <a:p>
            <a:r>
              <a:rPr lang="en-US" sz="3600" dirty="0"/>
              <a:t>What is Not a Restraint </a:t>
            </a:r>
          </a:p>
        </p:txBody>
      </p:sp>
      <p:sp>
        <p:nvSpPr>
          <p:cNvPr id="3" name="Content Placeholder 2">
            <a:extLst>
              <a:ext uri="{FF2B5EF4-FFF2-40B4-BE49-F238E27FC236}">
                <a16:creationId xmlns:a16="http://schemas.microsoft.com/office/drawing/2014/main" id="{259DBEB2-2752-F23B-632B-DB72791A15AA}"/>
              </a:ext>
            </a:extLst>
          </p:cNvPr>
          <p:cNvSpPr>
            <a:spLocks noGrp="1"/>
          </p:cNvSpPr>
          <p:nvPr>
            <p:ph idx="1"/>
          </p:nvPr>
        </p:nvSpPr>
        <p:spPr>
          <a:xfrm>
            <a:off x="516652" y="1286379"/>
            <a:ext cx="10515600" cy="5141793"/>
          </a:xfrm>
        </p:spPr>
        <p:txBody>
          <a:bodyPr>
            <a:normAutofit fontScale="85000" lnSpcReduction="10000"/>
          </a:bodyPr>
          <a:lstStyle/>
          <a:p>
            <a:r>
              <a:rPr lang="en-US" dirty="0"/>
              <a:t>Protective equipment, such as helmets, raised side rails on stretchers, etc.</a:t>
            </a:r>
          </a:p>
          <a:p>
            <a:pPr marL="0" indent="0">
              <a:buNone/>
            </a:pPr>
            <a:endParaRPr lang="en-US" dirty="0"/>
          </a:p>
          <a:p>
            <a:r>
              <a:rPr lang="en-US" dirty="0"/>
              <a:t>Age and developmentally appropriate protective safety interventions; </a:t>
            </a:r>
            <a:r>
              <a:rPr lang="en-US" i="1" dirty="0"/>
              <a:t>e.g., stroller safety belts, high-chair safety belts, raised crib rails, etc. </a:t>
            </a:r>
            <a:r>
              <a:rPr lang="en-US" b="1" i="1" dirty="0"/>
              <a:t>if addressed in hospital policy.</a:t>
            </a:r>
            <a:endParaRPr lang="en-US" i="1" dirty="0"/>
          </a:p>
          <a:p>
            <a:pPr marL="0" indent="0">
              <a:buNone/>
            </a:pPr>
            <a:endParaRPr lang="en-US" i="1" dirty="0"/>
          </a:p>
          <a:p>
            <a:r>
              <a:rPr lang="en-US" dirty="0"/>
              <a:t>Positioning or securing devices used during procedures, e.g., straps/belts on OR table.</a:t>
            </a:r>
          </a:p>
          <a:p>
            <a:pPr marL="0" indent="0">
              <a:buNone/>
            </a:pPr>
            <a:endParaRPr lang="en-US" dirty="0"/>
          </a:p>
          <a:p>
            <a:r>
              <a:rPr lang="en-US" dirty="0"/>
              <a:t>Medically necessary restraints </a:t>
            </a:r>
            <a:r>
              <a:rPr lang="en-US" i="1" dirty="0"/>
              <a:t>during</a:t>
            </a:r>
            <a:r>
              <a:rPr lang="en-US" dirty="0"/>
              <a:t> post-anesthesia recovery.</a:t>
            </a:r>
          </a:p>
          <a:p>
            <a:pPr lvl="1"/>
            <a:r>
              <a:rPr lang="en-US" sz="2800" dirty="0"/>
              <a:t>*If still used after recovery from anesthesia, it is considered a restraint.</a:t>
            </a:r>
          </a:p>
          <a:p>
            <a:endParaRPr lang="en-US" dirty="0"/>
          </a:p>
          <a:p>
            <a:endParaRPr lang="en-US" dirty="0"/>
          </a:p>
          <a:p>
            <a:endParaRPr lang="en-US" i="1" dirty="0"/>
          </a:p>
          <a:p>
            <a:pPr marL="0" indent="0">
              <a:buNone/>
            </a:pPr>
            <a:endParaRPr lang="en-US" dirty="0"/>
          </a:p>
          <a:p>
            <a:pPr marL="0" indent="0">
              <a:buNone/>
            </a:pPr>
            <a:endParaRPr lang="en-US" dirty="0"/>
          </a:p>
          <a:p>
            <a:endParaRPr lang="en-US" dirty="0"/>
          </a:p>
        </p:txBody>
      </p:sp>
    </p:spTree>
    <p:extLst>
      <p:ext uri="{BB962C8B-B14F-4D97-AF65-F5344CB8AC3E}">
        <p14:creationId xmlns:p14="http://schemas.microsoft.com/office/powerpoint/2010/main" val="1795923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A53CD-C3FD-8CC9-31BC-1438B90232CF}"/>
              </a:ext>
            </a:extLst>
          </p:cNvPr>
          <p:cNvSpPr>
            <a:spLocks noGrp="1"/>
          </p:cNvSpPr>
          <p:nvPr>
            <p:ph type="title"/>
          </p:nvPr>
        </p:nvSpPr>
        <p:spPr>
          <a:xfrm>
            <a:off x="355880" y="365126"/>
            <a:ext cx="10515600" cy="806450"/>
          </a:xfrm>
        </p:spPr>
        <p:txBody>
          <a:bodyPr>
            <a:normAutofit/>
          </a:bodyPr>
          <a:lstStyle/>
          <a:p>
            <a:r>
              <a:rPr lang="en-US" sz="3600" dirty="0"/>
              <a:t>What is Not a Restraint </a:t>
            </a:r>
          </a:p>
        </p:txBody>
      </p:sp>
      <p:sp>
        <p:nvSpPr>
          <p:cNvPr id="3" name="Content Placeholder 2">
            <a:extLst>
              <a:ext uri="{FF2B5EF4-FFF2-40B4-BE49-F238E27FC236}">
                <a16:creationId xmlns:a16="http://schemas.microsoft.com/office/drawing/2014/main" id="{2F3C9BA1-B584-F918-1FD9-B9EA95A97DFF}"/>
              </a:ext>
            </a:extLst>
          </p:cNvPr>
          <p:cNvSpPr>
            <a:spLocks noGrp="1"/>
          </p:cNvSpPr>
          <p:nvPr>
            <p:ph idx="1"/>
          </p:nvPr>
        </p:nvSpPr>
        <p:spPr>
          <a:xfrm>
            <a:off x="607088" y="1402688"/>
            <a:ext cx="10515600" cy="5183504"/>
          </a:xfrm>
        </p:spPr>
        <p:txBody>
          <a:bodyPr>
            <a:normAutofit fontScale="92500" lnSpcReduction="20000"/>
          </a:bodyPr>
          <a:lstStyle/>
          <a:p>
            <a:r>
              <a:rPr lang="en-US" dirty="0"/>
              <a:t>Side rails are not a restraint </a:t>
            </a:r>
            <a:r>
              <a:rPr lang="en-US" i="1" dirty="0"/>
              <a:t>when used to prevent the patient from falling out of bed – </a:t>
            </a:r>
            <a:r>
              <a:rPr lang="en-US" b="1" i="1" dirty="0"/>
              <a:t>they become a restraint when the patient is prevented from getting out of bed. </a:t>
            </a:r>
          </a:p>
          <a:p>
            <a:pPr marL="0" indent="0">
              <a:buNone/>
            </a:pPr>
            <a:r>
              <a:rPr lang="en-US" b="1" dirty="0"/>
              <a:t> </a:t>
            </a:r>
          </a:p>
          <a:p>
            <a:r>
              <a:rPr lang="en-US" dirty="0"/>
              <a:t>Physical escort - if the patient willingly goes with the escort or can easily remove or escape the grasp of the physical escort.</a:t>
            </a:r>
          </a:p>
          <a:p>
            <a:endParaRPr lang="en-US" dirty="0"/>
          </a:p>
          <a:p>
            <a:r>
              <a:rPr lang="en-US" dirty="0"/>
              <a:t>Forensic restrictions / devices applied by external law enforcement (handcuffs, shackles, etc.).</a:t>
            </a:r>
          </a:p>
          <a:p>
            <a:endParaRPr lang="en-US" dirty="0"/>
          </a:p>
          <a:p>
            <a:r>
              <a:rPr lang="en-US" dirty="0"/>
              <a:t>Behavior management in response to patients who exhibit intractable behavior and are severely self-injurious or injurious to others.</a:t>
            </a:r>
          </a:p>
          <a:p>
            <a:endParaRPr lang="en-US" dirty="0"/>
          </a:p>
          <a:p>
            <a:endParaRPr lang="en-US" dirty="0"/>
          </a:p>
          <a:p>
            <a:endParaRPr lang="en-US" dirty="0"/>
          </a:p>
        </p:txBody>
      </p:sp>
    </p:spTree>
    <p:extLst>
      <p:ext uri="{BB962C8B-B14F-4D97-AF65-F5344CB8AC3E}">
        <p14:creationId xmlns:p14="http://schemas.microsoft.com/office/powerpoint/2010/main" val="29145413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3017B-A993-00C9-451C-49044F3DC746}"/>
              </a:ext>
            </a:extLst>
          </p:cNvPr>
          <p:cNvSpPr>
            <a:spLocks noGrp="1"/>
          </p:cNvSpPr>
          <p:nvPr>
            <p:ph type="title"/>
          </p:nvPr>
        </p:nvSpPr>
        <p:spPr>
          <a:xfrm>
            <a:off x="416169" y="411500"/>
            <a:ext cx="10515600" cy="662782"/>
          </a:xfrm>
        </p:spPr>
        <p:txBody>
          <a:bodyPr>
            <a:normAutofit fontScale="90000"/>
          </a:bodyPr>
          <a:lstStyle/>
          <a:p>
            <a:br>
              <a:rPr lang="en-US" sz="3600" dirty="0"/>
            </a:br>
            <a:r>
              <a:rPr lang="en-US" sz="3600" dirty="0"/>
              <a:t>Chemical Restraint §482.13(e)(1)(i)(B)</a:t>
            </a:r>
            <a:br>
              <a:rPr lang="en-US" sz="3600" dirty="0"/>
            </a:br>
            <a:endParaRPr lang="en-US" sz="3600" dirty="0"/>
          </a:p>
        </p:txBody>
      </p:sp>
      <p:sp>
        <p:nvSpPr>
          <p:cNvPr id="3" name="Content Placeholder 2">
            <a:extLst>
              <a:ext uri="{FF2B5EF4-FFF2-40B4-BE49-F238E27FC236}">
                <a16:creationId xmlns:a16="http://schemas.microsoft.com/office/drawing/2014/main" id="{EEF644B9-9A57-356C-7655-641394224690}"/>
              </a:ext>
            </a:extLst>
          </p:cNvPr>
          <p:cNvSpPr>
            <a:spLocks noGrp="1"/>
          </p:cNvSpPr>
          <p:nvPr>
            <p:ph idx="1"/>
          </p:nvPr>
        </p:nvSpPr>
        <p:spPr>
          <a:xfrm>
            <a:off x="512266" y="1341587"/>
            <a:ext cx="10515600" cy="4991100"/>
          </a:xfrm>
        </p:spPr>
        <p:txBody>
          <a:bodyPr>
            <a:normAutofit/>
          </a:bodyPr>
          <a:lstStyle/>
          <a:p>
            <a:r>
              <a:rPr lang="en-US" dirty="0"/>
              <a:t>Drug or medication (1) used as a chemical restriction to manage the patient’s behavior, or (2) used to restrict the patient’s freedom of movement, and (3) it is </a:t>
            </a:r>
            <a:r>
              <a:rPr lang="en-US" b="1" dirty="0"/>
              <a:t>not</a:t>
            </a:r>
            <a:r>
              <a:rPr lang="en-US" dirty="0"/>
              <a:t> a standard treatment or dosage for the patient’s condition.</a:t>
            </a:r>
          </a:p>
          <a:p>
            <a:pPr lvl="1"/>
            <a:r>
              <a:rPr lang="en-US" sz="2800" dirty="0"/>
              <a:t>Example: Ativan ordered and given for agitation, even though there is no documentation of agitation</a:t>
            </a:r>
          </a:p>
          <a:p>
            <a:pPr lvl="1"/>
            <a:r>
              <a:rPr lang="en-US" sz="2800" dirty="0"/>
              <a:t>Example: Patient gets confused after sundown and wanderers around the nursing unit.  Ativan, ordered for agitation, is administered, even though the patient is “sundowning” and not agitated.  There is no medication approved for the management of “sundowning”</a:t>
            </a:r>
          </a:p>
          <a:p>
            <a:pPr marL="0" indent="0">
              <a:buNone/>
            </a:pPr>
            <a:endParaRPr lang="en-US" dirty="0"/>
          </a:p>
          <a:p>
            <a:pPr marL="0" indent="0">
              <a:buNone/>
            </a:pPr>
            <a:endParaRPr lang="en-US" dirty="0"/>
          </a:p>
          <a:p>
            <a:endParaRPr lang="en-US" dirty="0"/>
          </a:p>
        </p:txBody>
      </p:sp>
      <p:grpSp>
        <p:nvGrpSpPr>
          <p:cNvPr id="4" name="Group 3">
            <a:extLst>
              <a:ext uri="{FF2B5EF4-FFF2-40B4-BE49-F238E27FC236}">
                <a16:creationId xmlns:a16="http://schemas.microsoft.com/office/drawing/2014/main" id="{F6047F60-0729-D4A9-D5DF-2D7A54A647D3}"/>
              </a:ext>
            </a:extLst>
          </p:cNvPr>
          <p:cNvGrpSpPr/>
          <p:nvPr/>
        </p:nvGrpSpPr>
        <p:grpSpPr>
          <a:xfrm>
            <a:off x="8185692" y="359486"/>
            <a:ext cx="2842174" cy="761925"/>
            <a:chOff x="3132917" y="3621954"/>
            <a:chExt cx="3000142" cy="817881"/>
          </a:xfrm>
        </p:grpSpPr>
        <p:sp>
          <p:nvSpPr>
            <p:cNvPr id="5" name="Oval 4">
              <a:extLst>
                <a:ext uri="{FF2B5EF4-FFF2-40B4-BE49-F238E27FC236}">
                  <a16:creationId xmlns:a16="http://schemas.microsoft.com/office/drawing/2014/main" id="{E82B4888-5719-DAD6-4985-426E668E301C}"/>
                </a:ext>
              </a:extLst>
            </p:cNvPr>
            <p:cNvSpPr/>
            <p:nvPr/>
          </p:nvSpPr>
          <p:spPr>
            <a:xfrm>
              <a:off x="3132917" y="3621954"/>
              <a:ext cx="3000142" cy="817881"/>
            </a:xfrm>
            <a:prstGeom prst="ellipse">
              <a:avLst/>
            </a:prstGeom>
            <a:solidFill>
              <a:srgbClr val="92D050">
                <a:alpha val="50000"/>
              </a:srgbClr>
            </a:solidFill>
            <a:ln>
              <a:solidFill>
                <a:srgbClr val="F95A13"/>
              </a:solidFill>
            </a:ln>
          </p:spPr>
          <p:style>
            <a:lnRef idx="2">
              <a:scrgbClr r="0" g="0" b="0"/>
            </a:lnRef>
            <a:fillRef idx="1">
              <a:scrgbClr r="0" g="0" b="0"/>
            </a:fillRef>
            <a:effectRef idx="0">
              <a:schemeClr val="accent1">
                <a:alpha val="50000"/>
                <a:hueOff val="0"/>
                <a:satOff val="0"/>
                <a:lumOff val="0"/>
                <a:alphaOff val="0"/>
              </a:schemeClr>
            </a:effectRef>
            <a:fontRef idx="minor">
              <a:schemeClr val="tx1"/>
            </a:fontRef>
          </p:style>
          <p:txBody>
            <a:bodyPr/>
            <a:lstStyle/>
            <a:p>
              <a:endParaRPr lang="en-US" dirty="0"/>
            </a:p>
          </p:txBody>
        </p:sp>
        <p:sp>
          <p:nvSpPr>
            <p:cNvPr id="6" name="Oval 4">
              <a:extLst>
                <a:ext uri="{FF2B5EF4-FFF2-40B4-BE49-F238E27FC236}">
                  <a16:creationId xmlns:a16="http://schemas.microsoft.com/office/drawing/2014/main" id="{13E8321D-DABA-8260-214C-A3D8C112D3CC}"/>
                </a:ext>
              </a:extLst>
            </p:cNvPr>
            <p:cNvSpPr/>
            <p:nvPr/>
          </p:nvSpPr>
          <p:spPr>
            <a:xfrm>
              <a:off x="3572278" y="3741730"/>
              <a:ext cx="2121420" cy="578330"/>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25400" tIns="25400" rIns="25400" bIns="25400" numCol="1" spcCol="1270" anchor="ctr" anchorCtr="0">
              <a:noAutofit/>
            </a:bodyPr>
            <a:lstStyle/>
            <a:p>
              <a:pPr algn="ctr" defTabSz="889000">
                <a:lnSpc>
                  <a:spcPct val="90000"/>
                </a:lnSpc>
                <a:spcBef>
                  <a:spcPct val="0"/>
                </a:spcBef>
                <a:spcAft>
                  <a:spcPct val="35000"/>
                </a:spcAft>
              </a:pPr>
              <a:r>
                <a:rPr lang="en-US" sz="1400" b="1" dirty="0"/>
                <a:t>CMS: </a:t>
              </a:r>
              <a:r>
                <a:rPr lang="en-US" sz="1400" dirty="0"/>
                <a:t>Centers for Medicare and Medicaid Services</a:t>
              </a:r>
            </a:p>
          </p:txBody>
        </p:sp>
      </p:grpSp>
    </p:spTree>
    <p:extLst>
      <p:ext uri="{BB962C8B-B14F-4D97-AF65-F5344CB8AC3E}">
        <p14:creationId xmlns:p14="http://schemas.microsoft.com/office/powerpoint/2010/main" val="9021404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5428" y="334980"/>
            <a:ext cx="10515600" cy="793115"/>
          </a:xfrm>
        </p:spPr>
        <p:txBody>
          <a:bodyPr>
            <a:normAutofit/>
          </a:bodyPr>
          <a:lstStyle/>
          <a:p>
            <a:r>
              <a:rPr lang="en-US" sz="3600" dirty="0"/>
              <a:t>Chemical Restraint </a:t>
            </a:r>
          </a:p>
        </p:txBody>
      </p:sp>
      <p:sp>
        <p:nvSpPr>
          <p:cNvPr id="3" name="Content Placeholder 2"/>
          <p:cNvSpPr>
            <a:spLocks noGrp="1"/>
          </p:cNvSpPr>
          <p:nvPr>
            <p:ph idx="1"/>
          </p:nvPr>
        </p:nvSpPr>
        <p:spPr>
          <a:xfrm>
            <a:off x="566894" y="1340307"/>
            <a:ext cx="10515600" cy="5018723"/>
          </a:xfrm>
        </p:spPr>
        <p:txBody>
          <a:bodyPr>
            <a:normAutofit fontScale="92500"/>
          </a:bodyPr>
          <a:lstStyle/>
          <a:p>
            <a:pPr>
              <a:spcAft>
                <a:spcPts val="600"/>
              </a:spcAft>
            </a:pPr>
            <a:r>
              <a:rPr lang="en-US" dirty="0"/>
              <a:t>Use of drug(s) or medication(s) to treat a </a:t>
            </a:r>
            <a:r>
              <a:rPr lang="en-US" i="1" dirty="0"/>
              <a:t>specific patient’s clinical condition</a:t>
            </a:r>
            <a:r>
              <a:rPr lang="en-US" dirty="0"/>
              <a:t> is based on the specific patient’s symptoms, overall clinical situation, and on the physician’s or other LIPs knowledge of that patient’s expected and actual response to the medication.</a:t>
            </a:r>
          </a:p>
          <a:p>
            <a:pPr>
              <a:spcAft>
                <a:spcPts val="600"/>
              </a:spcAft>
            </a:pPr>
            <a:r>
              <a:rPr lang="en-US" dirty="0"/>
              <a:t>If chemical restraint is required, then oral route is preferred (and preferably in liquid form).</a:t>
            </a:r>
          </a:p>
          <a:p>
            <a:pPr lvl="2">
              <a:spcAft>
                <a:spcPts val="600"/>
              </a:spcAft>
            </a:pPr>
            <a:r>
              <a:rPr lang="en-US" sz="2800" dirty="0"/>
              <a:t>Administer with patient in sitting position to avoid aspiration.</a:t>
            </a:r>
          </a:p>
          <a:p>
            <a:pPr lvl="2">
              <a:spcAft>
                <a:spcPts val="600"/>
              </a:spcAft>
            </a:pPr>
            <a:r>
              <a:rPr lang="en-US" sz="2800" dirty="0"/>
              <a:t>Patient must be closely monitored, as effects of medication can last several hours, particularly sedative effects of some medications. </a:t>
            </a:r>
          </a:p>
          <a:p>
            <a:endParaRPr lang="en-US" sz="3600" dirty="0"/>
          </a:p>
        </p:txBody>
      </p:sp>
      <p:sp>
        <p:nvSpPr>
          <p:cNvPr id="4" name="Slide Number Placeholder 3"/>
          <p:cNvSpPr>
            <a:spLocks noGrp="1"/>
          </p:cNvSpPr>
          <p:nvPr>
            <p:ph type="sldNum" sz="quarter" idx="4294967295"/>
          </p:nvPr>
        </p:nvSpPr>
        <p:spPr>
          <a:xfrm>
            <a:off x="9448800" y="6356350"/>
            <a:ext cx="2743200" cy="365125"/>
          </a:xfrm>
          <a:prstGeom prst="rect">
            <a:avLst/>
          </a:prstGeom>
        </p:spPr>
        <p:txBody>
          <a:bodyPr/>
          <a:lstStyle/>
          <a:p>
            <a:fld id="{429B32D4-E6DA-46D9-8051-C1D45B52740B}" type="slidenum">
              <a:rPr lang="en-US" smtClean="0"/>
              <a:t>18</a:t>
            </a:fld>
            <a:endParaRPr lang="en-US" dirty="0"/>
          </a:p>
        </p:txBody>
      </p:sp>
    </p:spTree>
    <p:extLst>
      <p:ext uri="{BB962C8B-B14F-4D97-AF65-F5344CB8AC3E}">
        <p14:creationId xmlns:p14="http://schemas.microsoft.com/office/powerpoint/2010/main" val="37825148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DD40B49-EF33-CC2A-A73A-84116CA6A19D}"/>
              </a:ext>
            </a:extLst>
          </p:cNvPr>
          <p:cNvSpPr>
            <a:spLocks noGrp="1"/>
          </p:cNvSpPr>
          <p:nvPr>
            <p:ph type="title"/>
          </p:nvPr>
        </p:nvSpPr>
        <p:spPr>
          <a:xfrm>
            <a:off x="386024" y="349441"/>
            <a:ext cx="10515600" cy="549970"/>
          </a:xfrm>
        </p:spPr>
        <p:txBody>
          <a:bodyPr>
            <a:normAutofit fontScale="90000"/>
          </a:bodyPr>
          <a:lstStyle/>
          <a:p>
            <a:pPr lvl="0" eaLnBrk="0" fontAlgn="base" hangingPunct="0">
              <a:spcAft>
                <a:spcPct val="0"/>
              </a:spcAft>
            </a:pPr>
            <a:br>
              <a:rPr lang="en-US" altLang="en-US" sz="1800" b="1" dirty="0">
                <a:latin typeface="Arial" pitchFamily="34" charset="0"/>
                <a:cs typeface="Arial" pitchFamily="34" charset="0"/>
              </a:rPr>
            </a:br>
            <a:br>
              <a:rPr lang="en-US" altLang="en-US" sz="1800" b="1" dirty="0">
                <a:latin typeface="Arial" pitchFamily="34" charset="0"/>
                <a:cs typeface="Arial" pitchFamily="34" charset="0"/>
              </a:rPr>
            </a:br>
            <a:br>
              <a:rPr lang="en-US" altLang="en-US" sz="1800" b="1" dirty="0">
                <a:latin typeface="Arial" pitchFamily="34" charset="0"/>
                <a:cs typeface="Arial" pitchFamily="34" charset="0"/>
              </a:rPr>
            </a:br>
            <a:r>
              <a:rPr lang="en-US" altLang="en-US" sz="4000" dirty="0">
                <a:cs typeface="Arial" pitchFamily="34" charset="0"/>
              </a:rPr>
              <a:t>Chemical Restraint</a:t>
            </a:r>
            <a:br>
              <a:rPr lang="en-US" altLang="en-US" sz="1800" b="1" dirty="0">
                <a:latin typeface="Arial" pitchFamily="34" charset="0"/>
                <a:cs typeface="Arial" pitchFamily="34" charset="0"/>
              </a:rPr>
            </a:br>
            <a:br>
              <a:rPr lang="en-US" altLang="en-US" sz="1800" dirty="0">
                <a:latin typeface="+mn-lt"/>
                <a:cs typeface="Arial" pitchFamily="34" charset="0"/>
              </a:rPr>
            </a:br>
            <a:endParaRPr lang="en-US" sz="1800" dirty="0">
              <a:latin typeface="+mn-lt"/>
            </a:endParaRPr>
          </a:p>
        </p:txBody>
      </p:sp>
      <p:sp>
        <p:nvSpPr>
          <p:cNvPr id="3" name="Content Placeholder 2">
            <a:extLst>
              <a:ext uri="{FF2B5EF4-FFF2-40B4-BE49-F238E27FC236}">
                <a16:creationId xmlns:a16="http://schemas.microsoft.com/office/drawing/2014/main" id="{B3A3DE57-5EE2-8055-D164-D9554E17521E}"/>
              </a:ext>
            </a:extLst>
          </p:cNvPr>
          <p:cNvSpPr>
            <a:spLocks noGrp="1"/>
          </p:cNvSpPr>
          <p:nvPr>
            <p:ph idx="1"/>
          </p:nvPr>
        </p:nvSpPr>
        <p:spPr>
          <a:xfrm>
            <a:off x="492902" y="1169232"/>
            <a:ext cx="10515600" cy="5232449"/>
          </a:xfrm>
        </p:spPr>
        <p:txBody>
          <a:bodyPr/>
          <a:lstStyle/>
          <a:p>
            <a:pPr lvl="0">
              <a:spcBef>
                <a:spcPct val="0"/>
              </a:spcBef>
            </a:pPr>
            <a:r>
              <a:rPr lang="en-US" altLang="en-US" sz="1600" dirty="0">
                <a:cs typeface="Arial" pitchFamily="34" charset="0"/>
              </a:rPr>
              <a:t>This story ran in The Hartford Courant on October 11, 1998</a:t>
            </a:r>
          </a:p>
          <a:p>
            <a:pPr lvl="2">
              <a:spcBef>
                <a:spcPct val="0"/>
              </a:spcBef>
            </a:pPr>
            <a:r>
              <a:rPr lang="en-US" altLang="en-US" sz="1600" dirty="0">
                <a:cs typeface="Arial" pitchFamily="34" charset="0"/>
              </a:rPr>
              <a:t>Series Citation: Weiss EM, et al. Deadly restraint: a Hartford Courant investigative report. </a:t>
            </a:r>
            <a:r>
              <a:rPr lang="en-US" altLang="en-US" sz="1600" i="1" dirty="0">
                <a:cs typeface="Arial" pitchFamily="34" charset="0"/>
              </a:rPr>
              <a:t>Hartford Courant</a:t>
            </a:r>
            <a:r>
              <a:rPr lang="en-US" altLang="en-US" sz="1600" dirty="0">
                <a:cs typeface="Arial" pitchFamily="34" charset="0"/>
              </a:rPr>
              <a:t> 1998; October 11 – 15</a:t>
            </a:r>
            <a:r>
              <a:rPr lang="en-US" altLang="en-US" dirty="0">
                <a:cs typeface="Arial" pitchFamily="34" charset="0"/>
              </a:rPr>
              <a:t>. </a:t>
            </a:r>
            <a:endParaRPr lang="en-US" altLang="en-US" dirty="0">
              <a:latin typeface="Arial" pitchFamily="34" charset="0"/>
              <a:cs typeface="Arial" pitchFamily="34" charset="0"/>
            </a:endParaRPr>
          </a:p>
          <a:p>
            <a:pPr marL="684212" lvl="2" indent="0">
              <a:spcBef>
                <a:spcPct val="0"/>
              </a:spcBef>
              <a:buNone/>
            </a:pPr>
            <a:endParaRPr lang="en-US" altLang="en-US" i="1" dirty="0">
              <a:solidFill>
                <a:schemeClr val="accent4">
                  <a:lumMod val="25000"/>
                </a:schemeClr>
              </a:solidFill>
              <a:cs typeface="Arial" pitchFamily="34" charset="0"/>
            </a:endParaRPr>
          </a:p>
          <a:p>
            <a:pPr lvl="0" eaLnBrk="0" fontAlgn="base" hangingPunct="0">
              <a:spcBef>
                <a:spcPct val="0"/>
              </a:spcBef>
              <a:spcAft>
                <a:spcPct val="0"/>
              </a:spcAft>
              <a:buFont typeface="Wingdings" panose="05000000000000000000" pitchFamily="2" charset="2"/>
              <a:buChar char="v"/>
            </a:pPr>
            <a:r>
              <a:rPr lang="en-US" altLang="en-US" sz="2400" dirty="0">
                <a:solidFill>
                  <a:schemeClr val="accent4">
                    <a:lumMod val="25000"/>
                  </a:schemeClr>
                </a:solidFill>
                <a:cs typeface="Arial" pitchFamily="34" charset="0"/>
              </a:rPr>
              <a:t>  </a:t>
            </a:r>
            <a:r>
              <a:rPr lang="en-US" altLang="en-US" sz="2000" i="1" dirty="0">
                <a:solidFill>
                  <a:schemeClr val="accent4">
                    <a:lumMod val="25000"/>
                  </a:schemeClr>
                </a:solidFill>
                <a:cs typeface="Arial" pitchFamily="34" charset="0"/>
              </a:rPr>
              <a:t>Roshelle Clayborne pleaded for her life. </a:t>
            </a:r>
          </a:p>
          <a:p>
            <a:pPr marL="687387" lvl="2" indent="0">
              <a:spcBef>
                <a:spcPct val="0"/>
              </a:spcBef>
              <a:buNone/>
            </a:pPr>
            <a:r>
              <a:rPr lang="en-US" altLang="en-US" i="1" dirty="0">
                <a:solidFill>
                  <a:schemeClr val="accent4">
                    <a:lumMod val="25000"/>
                  </a:schemeClr>
                </a:solidFill>
                <a:cs typeface="Arial" pitchFamily="34" charset="0"/>
              </a:rPr>
              <a:t>Slammed face-down on the floor, Clayborne's arms were yanked across her chest, her wrists gripped from behind by a mental health aide. I can't breathe, the 16-year-old gasped. Her last words were ignored. </a:t>
            </a:r>
          </a:p>
          <a:p>
            <a:pPr marL="687387" lvl="2" indent="0">
              <a:buNone/>
            </a:pPr>
            <a:r>
              <a:rPr lang="en-US" altLang="en-US" i="1" dirty="0">
                <a:solidFill>
                  <a:schemeClr val="accent4">
                    <a:lumMod val="10000"/>
                  </a:schemeClr>
                </a:solidFill>
                <a:cs typeface="Arial" pitchFamily="34" charset="0"/>
              </a:rPr>
              <a:t>A syringe delivered 50 milligrams of Thorazine into her body, and with eight staffers watching, Clayborne became, suddenly, still. Blood trickled from the corner of her mouth as she lost control of her bodily functions. Her limp body was rolled into a blanket and dumped in an 8-by-10-foot room used to seclude dangerous patients at the XXXXXX.  </a:t>
            </a:r>
          </a:p>
          <a:p>
            <a:pPr marL="687387" lvl="2" indent="0">
              <a:spcBef>
                <a:spcPct val="0"/>
              </a:spcBef>
              <a:buNone/>
            </a:pPr>
            <a:endParaRPr lang="en-US" altLang="en-US" i="1" dirty="0">
              <a:solidFill>
                <a:schemeClr val="accent4">
                  <a:lumMod val="10000"/>
                </a:schemeClr>
              </a:solidFill>
              <a:cs typeface="Arial" pitchFamily="34" charset="0"/>
            </a:endParaRPr>
          </a:p>
          <a:p>
            <a:pPr marL="687387" lvl="2" indent="0">
              <a:spcBef>
                <a:spcPct val="0"/>
              </a:spcBef>
              <a:buNone/>
            </a:pPr>
            <a:r>
              <a:rPr lang="en-US" altLang="en-US" i="1" dirty="0">
                <a:solidFill>
                  <a:schemeClr val="accent4">
                    <a:lumMod val="10000"/>
                  </a:schemeClr>
                </a:solidFill>
                <a:cs typeface="Arial" pitchFamily="34" charset="0"/>
              </a:rPr>
              <a:t>The door clicked behind her. No one watched her die. </a:t>
            </a:r>
          </a:p>
          <a:p>
            <a:pPr marL="687387" lvl="2" indent="0">
              <a:spcBef>
                <a:spcPct val="0"/>
              </a:spcBef>
              <a:buNone/>
            </a:pPr>
            <a:endParaRPr lang="en-US" altLang="en-US" dirty="0">
              <a:solidFill>
                <a:schemeClr val="accent4">
                  <a:lumMod val="25000"/>
                </a:schemeClr>
              </a:solidFill>
              <a:cs typeface="Arial" pitchFamily="34" charset="0"/>
            </a:endParaRPr>
          </a:p>
          <a:p>
            <a:pPr marL="0" indent="0">
              <a:buNone/>
            </a:pPr>
            <a:endParaRPr lang="en-US" dirty="0"/>
          </a:p>
        </p:txBody>
      </p:sp>
    </p:spTree>
    <p:extLst>
      <p:ext uri="{BB962C8B-B14F-4D97-AF65-F5344CB8AC3E}">
        <p14:creationId xmlns:p14="http://schemas.microsoft.com/office/powerpoint/2010/main" val="29119110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1480" y="422079"/>
            <a:ext cx="8229600" cy="594949"/>
          </a:xfrm>
        </p:spPr>
        <p:txBody>
          <a:bodyPr>
            <a:normAutofit fontScale="90000"/>
          </a:bodyPr>
          <a:lstStyle/>
          <a:p>
            <a:r>
              <a:rPr lang="en-US" sz="3600" dirty="0"/>
              <a:t>Chemical Restraint </a:t>
            </a:r>
          </a:p>
        </p:txBody>
      </p:sp>
      <p:sp>
        <p:nvSpPr>
          <p:cNvPr id="3" name="Content Placeholder 2"/>
          <p:cNvSpPr>
            <a:spLocks noGrp="1"/>
          </p:cNvSpPr>
          <p:nvPr>
            <p:ph idx="1"/>
          </p:nvPr>
        </p:nvSpPr>
        <p:spPr>
          <a:xfrm>
            <a:off x="702703" y="1371595"/>
            <a:ext cx="10329473" cy="5493865"/>
          </a:xfrm>
        </p:spPr>
        <p:txBody>
          <a:bodyPr>
            <a:normAutofit/>
          </a:bodyPr>
          <a:lstStyle/>
          <a:p>
            <a:pPr marL="342900" lvl="2" indent="-342900">
              <a:buFont typeface="Wingdings" panose="05000000000000000000" pitchFamily="2" charset="2"/>
              <a:buChar char="§"/>
            </a:pPr>
            <a:r>
              <a:rPr lang="en-US" sz="2800" dirty="0"/>
              <a:t>If the expectation is that the drug is used to treat a patient’s condition, and the drug enables the patient to more effectively or appropriately function in the world around them than would be possible without its use, then the drug is NOT being used as a chemical restraint.</a:t>
            </a:r>
          </a:p>
          <a:p>
            <a:pPr marL="342900" lvl="2" indent="-342900">
              <a:buFont typeface="Wingdings" panose="05000000000000000000" pitchFamily="2" charset="2"/>
              <a:buChar char="§"/>
            </a:pPr>
            <a:r>
              <a:rPr lang="en-US" sz="2800" dirty="0"/>
              <a:t>If the drug or medication is used within pharmaceutical parameters approved by the FDA and the manufacturer, for the indications that it is manufactured and labeled to address, including dosage parameters, and follows national practice standards, then the drug is NOT being used as chemical restraint.</a:t>
            </a:r>
          </a:p>
          <a:p>
            <a:pPr marL="914400" lvl="4" indent="0">
              <a:buNone/>
            </a:pPr>
            <a:endParaRPr lang="en-US" sz="2400" dirty="0"/>
          </a:p>
          <a:p>
            <a:pPr marL="0" lvl="2" indent="0">
              <a:buNone/>
            </a:pPr>
            <a:endParaRPr lang="en-US" dirty="0"/>
          </a:p>
          <a:p>
            <a:pPr marL="342900" lvl="2" indent="-342900"/>
            <a:endParaRPr lang="en-US" dirty="0"/>
          </a:p>
          <a:p>
            <a:pPr marL="342900" lvl="2" indent="-342900"/>
            <a:endParaRPr lang="en-US" i="1" dirty="0"/>
          </a:p>
          <a:p>
            <a:pPr marL="342900" lvl="2" indent="-342900"/>
            <a:endParaRPr lang="en-US" dirty="0"/>
          </a:p>
        </p:txBody>
      </p:sp>
      <p:sp>
        <p:nvSpPr>
          <p:cNvPr id="4" name="Slide Number Placeholder 3"/>
          <p:cNvSpPr>
            <a:spLocks noGrp="1"/>
          </p:cNvSpPr>
          <p:nvPr>
            <p:ph type="sldNum" sz="quarter" idx="4294967295"/>
          </p:nvPr>
        </p:nvSpPr>
        <p:spPr>
          <a:xfrm>
            <a:off x="9448800" y="6356350"/>
            <a:ext cx="2743200" cy="365125"/>
          </a:xfrm>
          <a:prstGeom prst="rect">
            <a:avLst/>
          </a:prstGeom>
        </p:spPr>
        <p:txBody>
          <a:bodyPr/>
          <a:lstStyle/>
          <a:p>
            <a:fld id="{429B32D4-E6DA-46D9-8051-C1D45B52740B}" type="slidenum">
              <a:rPr lang="en-US" smtClean="0"/>
              <a:t>20</a:t>
            </a:fld>
            <a:endParaRPr lang="en-US" dirty="0"/>
          </a:p>
        </p:txBody>
      </p:sp>
      <p:grpSp>
        <p:nvGrpSpPr>
          <p:cNvPr id="15" name="Group 14"/>
          <p:cNvGrpSpPr/>
          <p:nvPr/>
        </p:nvGrpSpPr>
        <p:grpSpPr>
          <a:xfrm>
            <a:off x="8641080" y="422079"/>
            <a:ext cx="3217381" cy="634678"/>
            <a:chOff x="7219541" y="962896"/>
            <a:chExt cx="3217381" cy="634678"/>
          </a:xfrm>
        </p:grpSpPr>
        <p:grpSp>
          <p:nvGrpSpPr>
            <p:cNvPr id="16" name="Group 15"/>
            <p:cNvGrpSpPr/>
            <p:nvPr/>
          </p:nvGrpSpPr>
          <p:grpSpPr>
            <a:xfrm>
              <a:off x="7219541" y="962896"/>
              <a:ext cx="1905000" cy="634678"/>
              <a:chOff x="2985008" y="-5947"/>
              <a:chExt cx="3212140" cy="1290243"/>
            </a:xfrm>
          </p:grpSpPr>
          <p:sp>
            <p:nvSpPr>
              <p:cNvPr id="23" name="Oval 22"/>
              <p:cNvSpPr/>
              <p:nvPr/>
            </p:nvSpPr>
            <p:spPr>
              <a:xfrm>
                <a:off x="2985008" y="-5947"/>
                <a:ext cx="3212140" cy="1290243"/>
              </a:xfrm>
              <a:prstGeom prst="ellipse">
                <a:avLst/>
              </a:prstGeom>
              <a:solidFill>
                <a:srgbClr val="7030A0">
                  <a:alpha val="50000"/>
                </a:srgbClr>
              </a:solidFill>
            </p:spPr>
            <p:style>
              <a:lnRef idx="2">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txBody>
              <a:bodyPr/>
              <a:lstStyle/>
              <a:p>
                <a:endParaRPr lang="en-US" dirty="0"/>
              </a:p>
            </p:txBody>
          </p:sp>
          <p:sp>
            <p:nvSpPr>
              <p:cNvPr id="24" name="Oval 4"/>
              <p:cNvSpPr/>
              <p:nvPr/>
            </p:nvSpPr>
            <p:spPr>
              <a:xfrm>
                <a:off x="2985008" y="183006"/>
                <a:ext cx="2698198" cy="912339"/>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25400" tIns="25400" rIns="25400" bIns="25400" numCol="1" spcCol="1270" anchor="ctr" anchorCtr="0">
                <a:noAutofit/>
              </a:bodyPr>
              <a:lstStyle/>
              <a:p>
                <a:pPr algn="ctr" defTabSz="889000">
                  <a:lnSpc>
                    <a:spcPct val="90000"/>
                  </a:lnSpc>
                  <a:spcBef>
                    <a:spcPct val="0"/>
                  </a:spcBef>
                  <a:spcAft>
                    <a:spcPct val="35000"/>
                  </a:spcAft>
                </a:pPr>
                <a:r>
                  <a:rPr lang="en-US" sz="1400" b="1" dirty="0"/>
                  <a:t>          TJC</a:t>
                </a:r>
                <a:r>
                  <a:rPr lang="en-US" sz="1400" dirty="0"/>
                  <a:t> – Use   for  deeming</a:t>
                </a:r>
              </a:p>
            </p:txBody>
          </p:sp>
        </p:grpSp>
        <p:grpSp>
          <p:nvGrpSpPr>
            <p:cNvPr id="17" name="Group 16"/>
            <p:cNvGrpSpPr/>
            <p:nvPr/>
          </p:nvGrpSpPr>
          <p:grpSpPr>
            <a:xfrm>
              <a:off x="8819741" y="1062064"/>
              <a:ext cx="1617181" cy="442564"/>
              <a:chOff x="5876052" y="2853576"/>
              <a:chExt cx="2777161" cy="711679"/>
            </a:xfrm>
          </p:grpSpPr>
          <p:sp>
            <p:nvSpPr>
              <p:cNvPr id="21" name="Oval 20"/>
              <p:cNvSpPr/>
              <p:nvPr/>
            </p:nvSpPr>
            <p:spPr>
              <a:xfrm>
                <a:off x="5876052" y="2853576"/>
                <a:ext cx="2777161" cy="711679"/>
              </a:xfrm>
              <a:prstGeom prst="ellipse">
                <a:avLst/>
              </a:prstGeom>
              <a:solidFill>
                <a:srgbClr val="92D050">
                  <a:alpha val="50000"/>
                </a:srgbClr>
              </a:solidFill>
              <a:ln>
                <a:solidFill>
                  <a:srgbClr val="F95A13"/>
                </a:solidFill>
              </a:ln>
            </p:spPr>
            <p:style>
              <a:lnRef idx="2">
                <a:scrgbClr r="0" g="0" b="0"/>
              </a:lnRef>
              <a:fillRef idx="1">
                <a:scrgbClr r="0" g="0" b="0"/>
              </a:fillRef>
              <a:effectRef idx="0">
                <a:schemeClr val="accent1">
                  <a:alpha val="50000"/>
                  <a:hueOff val="0"/>
                  <a:satOff val="0"/>
                  <a:lumOff val="0"/>
                  <a:alphaOff val="0"/>
                </a:schemeClr>
              </a:effectRef>
              <a:fontRef idx="minor">
                <a:schemeClr val="tx1"/>
              </a:fontRef>
            </p:style>
            <p:txBody>
              <a:bodyPr/>
              <a:lstStyle/>
              <a:p>
                <a:endParaRPr lang="en-US" dirty="0"/>
              </a:p>
            </p:txBody>
          </p:sp>
          <p:sp>
            <p:nvSpPr>
              <p:cNvPr id="22" name="Oval 4"/>
              <p:cNvSpPr/>
              <p:nvPr/>
            </p:nvSpPr>
            <p:spPr>
              <a:xfrm>
                <a:off x="6267231" y="2952796"/>
                <a:ext cx="1963748" cy="503233"/>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25400" tIns="25400" rIns="25400" bIns="25400" numCol="1" spcCol="1270" anchor="ctr" anchorCtr="0">
                <a:noAutofit/>
              </a:bodyPr>
              <a:lstStyle/>
              <a:p>
                <a:pPr algn="ctr" defTabSz="889000">
                  <a:lnSpc>
                    <a:spcPct val="90000"/>
                  </a:lnSpc>
                  <a:spcBef>
                    <a:spcPct val="0"/>
                  </a:spcBef>
                  <a:spcAft>
                    <a:spcPct val="35000"/>
                  </a:spcAft>
                </a:pPr>
                <a:r>
                  <a:rPr lang="en-US" sz="2000" b="1" dirty="0"/>
                  <a:t>CMS</a:t>
                </a:r>
              </a:p>
            </p:txBody>
          </p:sp>
        </p:grpSp>
      </p:grpSp>
    </p:spTree>
    <p:extLst>
      <p:ext uri="{BB962C8B-B14F-4D97-AF65-F5344CB8AC3E}">
        <p14:creationId xmlns:p14="http://schemas.microsoft.com/office/powerpoint/2010/main" val="14048078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7DB6B-8DD7-0540-D3CF-29E20823F60F}"/>
              </a:ext>
            </a:extLst>
          </p:cNvPr>
          <p:cNvSpPr>
            <a:spLocks noGrp="1"/>
          </p:cNvSpPr>
          <p:nvPr>
            <p:ph type="title"/>
          </p:nvPr>
        </p:nvSpPr>
        <p:spPr>
          <a:xfrm>
            <a:off x="386024" y="395271"/>
            <a:ext cx="10515600" cy="685384"/>
          </a:xfrm>
        </p:spPr>
        <p:txBody>
          <a:bodyPr>
            <a:normAutofit/>
          </a:bodyPr>
          <a:lstStyle/>
          <a:p>
            <a:r>
              <a:rPr lang="en-US" sz="3600" dirty="0"/>
              <a:t>Restraint…a rose by any other name</a:t>
            </a:r>
          </a:p>
        </p:txBody>
      </p:sp>
      <p:sp>
        <p:nvSpPr>
          <p:cNvPr id="3" name="Content Placeholder 2">
            <a:extLst>
              <a:ext uri="{FF2B5EF4-FFF2-40B4-BE49-F238E27FC236}">
                <a16:creationId xmlns:a16="http://schemas.microsoft.com/office/drawing/2014/main" id="{C36C5945-3C10-3714-A2CE-15B83397BD61}"/>
              </a:ext>
            </a:extLst>
          </p:cNvPr>
          <p:cNvSpPr>
            <a:spLocks noGrp="1"/>
          </p:cNvSpPr>
          <p:nvPr>
            <p:ph idx="1"/>
          </p:nvPr>
        </p:nvSpPr>
        <p:spPr>
          <a:xfrm>
            <a:off x="476459" y="1348489"/>
            <a:ext cx="10515600" cy="5210312"/>
          </a:xfrm>
        </p:spPr>
        <p:txBody>
          <a:bodyPr>
            <a:normAutofit fontScale="77500" lnSpcReduction="20000"/>
          </a:bodyPr>
          <a:lstStyle/>
          <a:p>
            <a:pPr marL="0" indent="0">
              <a:buNone/>
            </a:pPr>
            <a:r>
              <a:rPr lang="en-US" sz="3000" dirty="0">
                <a:highlight>
                  <a:srgbClr val="FFFF00"/>
                </a:highlight>
              </a:rPr>
              <a:t>True or False </a:t>
            </a:r>
          </a:p>
          <a:p>
            <a:pPr marL="0" indent="0">
              <a:buNone/>
            </a:pPr>
            <a:endParaRPr lang="en-US" sz="3000" dirty="0">
              <a:highlight>
                <a:srgbClr val="FFFF00"/>
              </a:highlight>
            </a:endParaRPr>
          </a:p>
          <a:p>
            <a:pPr marL="0" indent="0">
              <a:buNone/>
            </a:pPr>
            <a:r>
              <a:rPr lang="en-US" sz="3000" dirty="0">
                <a:solidFill>
                  <a:schemeClr val="accent6">
                    <a:lumMod val="75000"/>
                  </a:schemeClr>
                </a:solidFill>
              </a:rPr>
              <a:t>1. Mittens are not a restraint device if they aren’t attached to the bed or chair.</a:t>
            </a:r>
          </a:p>
          <a:p>
            <a:pPr marL="0" indent="0">
              <a:buNone/>
            </a:pPr>
            <a:r>
              <a:rPr lang="en-US" sz="3000" dirty="0">
                <a:solidFill>
                  <a:schemeClr val="tx2">
                    <a:lumMod val="75000"/>
                  </a:schemeClr>
                </a:solidFill>
              </a:rPr>
              <a:t>Answer: it depends</a:t>
            </a:r>
          </a:p>
          <a:p>
            <a:r>
              <a:rPr lang="en-US" sz="3000" dirty="0"/>
              <a:t>If the patient can move their fingers inside the mitten(s), they are an alternative to restraint, BUT if they can’t move their fingers inside the mitten(s) then they are considered restraints.</a:t>
            </a:r>
          </a:p>
          <a:p>
            <a:r>
              <a:rPr lang="en-US" sz="3000" dirty="0"/>
              <a:t>If the mitten is padded in such a way as to create a “boxing glove” restricting the patient’s use of their hands, then the mitten has become a restraint device.</a:t>
            </a:r>
          </a:p>
          <a:p>
            <a:pPr marL="0" indent="0">
              <a:buNone/>
            </a:pPr>
            <a:r>
              <a:rPr lang="en-US" sz="3000" dirty="0">
                <a:solidFill>
                  <a:schemeClr val="accent6">
                    <a:lumMod val="75000"/>
                  </a:schemeClr>
                </a:solidFill>
              </a:rPr>
              <a:t>2. A bed sheet can be a restraint.</a:t>
            </a:r>
          </a:p>
          <a:p>
            <a:pPr marL="0" indent="0">
              <a:buNone/>
            </a:pPr>
            <a:r>
              <a:rPr lang="en-US" sz="3000" dirty="0">
                <a:solidFill>
                  <a:schemeClr val="tx2">
                    <a:lumMod val="75000"/>
                  </a:schemeClr>
                </a:solidFill>
              </a:rPr>
              <a:t>True,</a:t>
            </a:r>
            <a:r>
              <a:rPr lang="en-US" sz="3000" dirty="0"/>
              <a:t> if the patient’s arms are placed under the sheet and the sheet is so tight around the patient that the patient can’t move (turn side-to-side, sit up, etc.) in bed, or get their arms from under the sheet. </a:t>
            </a:r>
          </a:p>
          <a:p>
            <a:pPr marL="0" indent="0">
              <a:buNone/>
            </a:pPr>
            <a:endParaRPr lang="en-US" dirty="0"/>
          </a:p>
        </p:txBody>
      </p:sp>
    </p:spTree>
    <p:extLst>
      <p:ext uri="{BB962C8B-B14F-4D97-AF65-F5344CB8AC3E}">
        <p14:creationId xmlns:p14="http://schemas.microsoft.com/office/powerpoint/2010/main" val="6547332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1973" y="365125"/>
            <a:ext cx="10515600" cy="768782"/>
          </a:xfrm>
        </p:spPr>
        <p:txBody>
          <a:bodyPr>
            <a:normAutofit/>
          </a:bodyPr>
          <a:lstStyle/>
          <a:p>
            <a:r>
              <a:rPr lang="en-US" sz="4000" dirty="0"/>
              <a:t>Seclusion</a:t>
            </a:r>
          </a:p>
        </p:txBody>
      </p:sp>
      <p:sp>
        <p:nvSpPr>
          <p:cNvPr id="3" name="Content Placeholder 2"/>
          <p:cNvSpPr>
            <a:spLocks noGrp="1"/>
          </p:cNvSpPr>
          <p:nvPr>
            <p:ph idx="1"/>
          </p:nvPr>
        </p:nvSpPr>
        <p:spPr>
          <a:xfrm>
            <a:off x="318162" y="1316470"/>
            <a:ext cx="10619411" cy="5222442"/>
          </a:xfrm>
        </p:spPr>
        <p:txBody>
          <a:bodyPr>
            <a:normAutofit fontScale="25000" lnSpcReduction="20000"/>
          </a:bodyPr>
          <a:lstStyle/>
          <a:p>
            <a:pPr lvl="1"/>
            <a:r>
              <a:rPr lang="en-US" sz="9600" dirty="0"/>
              <a:t>Involuntary confinement of a patient alone in a (locked) room or area from which the patient is physically prevented from leaving. </a:t>
            </a:r>
          </a:p>
          <a:p>
            <a:pPr marL="457200" lvl="1" indent="0">
              <a:buNone/>
            </a:pPr>
            <a:r>
              <a:rPr lang="en-US" sz="9600" b="1" dirty="0"/>
              <a:t>OR</a:t>
            </a:r>
          </a:p>
          <a:p>
            <a:pPr lvl="1"/>
            <a:r>
              <a:rPr lang="en-US" sz="9600" dirty="0"/>
              <a:t>Staff are present and physically intervene to prevent patient from leaving room or they give perception that threatens the patient such that the patient believes physical intervention will be used to prevent them from leaving, </a:t>
            </a:r>
            <a:r>
              <a:rPr lang="en-US" sz="9600" b="1" i="1" dirty="0"/>
              <a:t>even if door to room is unlocked.</a:t>
            </a:r>
          </a:p>
          <a:p>
            <a:pPr lvl="2"/>
            <a:r>
              <a:rPr lang="en-US" sz="9200" i="1" dirty="0"/>
              <a:t>§482.13(e)(1)(ii)</a:t>
            </a:r>
          </a:p>
          <a:p>
            <a:pPr marL="684212" lvl="2" indent="0">
              <a:buNone/>
            </a:pPr>
            <a:endParaRPr lang="en-US" sz="9200" b="1" i="1" dirty="0"/>
          </a:p>
          <a:p>
            <a:pPr lvl="1"/>
            <a:r>
              <a:rPr lang="en-US" sz="10000" i="1" dirty="0"/>
              <a:t>May only be used for the management of violent or self-destructive behavior. </a:t>
            </a:r>
          </a:p>
          <a:p>
            <a:pPr lvl="2"/>
            <a:r>
              <a:rPr lang="en-US" sz="9600" i="1" dirty="0"/>
              <a:t> Example: </a:t>
            </a:r>
            <a:r>
              <a:rPr lang="en-US" sz="9600" dirty="0"/>
              <a:t>patient/resident attacked and beat another patient/resident in the day room before staff could intervene and separate the two.</a:t>
            </a:r>
          </a:p>
          <a:p>
            <a:pPr lvl="2"/>
            <a:endParaRPr lang="en-US" sz="9600" i="1" dirty="0"/>
          </a:p>
          <a:p>
            <a:endParaRPr lang="en-US" b="1" i="1" dirty="0"/>
          </a:p>
        </p:txBody>
      </p:sp>
      <p:sp>
        <p:nvSpPr>
          <p:cNvPr id="5" name="Slide Number Placeholder 4"/>
          <p:cNvSpPr>
            <a:spLocks noGrp="1"/>
          </p:cNvSpPr>
          <p:nvPr>
            <p:ph type="sldNum" sz="quarter" idx="4294967295"/>
          </p:nvPr>
        </p:nvSpPr>
        <p:spPr>
          <a:xfrm>
            <a:off x="9448800" y="6356350"/>
            <a:ext cx="2743200" cy="365125"/>
          </a:xfrm>
          <a:prstGeom prst="rect">
            <a:avLst/>
          </a:prstGeom>
        </p:spPr>
        <p:txBody>
          <a:bodyPr/>
          <a:lstStyle/>
          <a:p>
            <a:fld id="{429B32D4-E6DA-46D9-8051-C1D45B52740B}" type="slidenum">
              <a:rPr lang="en-US" smtClean="0"/>
              <a:t>22</a:t>
            </a:fld>
            <a:endParaRPr lang="en-US" dirty="0"/>
          </a:p>
        </p:txBody>
      </p:sp>
      <p:grpSp>
        <p:nvGrpSpPr>
          <p:cNvPr id="12" name="Group 11"/>
          <p:cNvGrpSpPr/>
          <p:nvPr/>
        </p:nvGrpSpPr>
        <p:grpSpPr>
          <a:xfrm>
            <a:off x="8892790" y="451582"/>
            <a:ext cx="2573917" cy="595870"/>
            <a:chOff x="3132917" y="3621954"/>
            <a:chExt cx="3000142" cy="817881"/>
          </a:xfrm>
        </p:grpSpPr>
        <p:sp>
          <p:nvSpPr>
            <p:cNvPr id="13" name="Oval 12"/>
            <p:cNvSpPr/>
            <p:nvPr/>
          </p:nvSpPr>
          <p:spPr>
            <a:xfrm>
              <a:off x="3132917" y="3621954"/>
              <a:ext cx="3000142" cy="817881"/>
            </a:xfrm>
            <a:prstGeom prst="ellipse">
              <a:avLst/>
            </a:prstGeom>
            <a:solidFill>
              <a:srgbClr val="92D050">
                <a:alpha val="50000"/>
              </a:srgbClr>
            </a:solidFill>
            <a:ln>
              <a:solidFill>
                <a:srgbClr val="F95A13"/>
              </a:solidFill>
            </a:ln>
          </p:spPr>
          <p:style>
            <a:lnRef idx="2">
              <a:scrgbClr r="0" g="0" b="0"/>
            </a:lnRef>
            <a:fillRef idx="1">
              <a:scrgbClr r="0" g="0" b="0"/>
            </a:fillRef>
            <a:effectRef idx="0">
              <a:schemeClr val="accent1">
                <a:alpha val="50000"/>
                <a:hueOff val="0"/>
                <a:satOff val="0"/>
                <a:lumOff val="0"/>
                <a:alphaOff val="0"/>
              </a:schemeClr>
            </a:effectRef>
            <a:fontRef idx="minor">
              <a:schemeClr val="tx1"/>
            </a:fontRef>
          </p:style>
          <p:txBody>
            <a:bodyPr/>
            <a:lstStyle/>
            <a:p>
              <a:endParaRPr lang="en-US" dirty="0"/>
            </a:p>
          </p:txBody>
        </p:sp>
        <p:sp>
          <p:nvSpPr>
            <p:cNvPr id="14" name="Oval 4"/>
            <p:cNvSpPr/>
            <p:nvPr/>
          </p:nvSpPr>
          <p:spPr>
            <a:xfrm>
              <a:off x="3572278" y="3741730"/>
              <a:ext cx="2121420" cy="578329"/>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25400" tIns="25400" rIns="25400" bIns="25400" numCol="1" spcCol="1270" anchor="ctr" anchorCtr="0">
              <a:noAutofit/>
            </a:bodyPr>
            <a:lstStyle/>
            <a:p>
              <a:pPr algn="ctr" defTabSz="889000">
                <a:lnSpc>
                  <a:spcPct val="90000"/>
                </a:lnSpc>
                <a:spcBef>
                  <a:spcPct val="0"/>
                </a:spcBef>
                <a:spcAft>
                  <a:spcPct val="35000"/>
                </a:spcAft>
              </a:pPr>
              <a:r>
                <a:rPr lang="en-US" sz="1400" b="1" dirty="0"/>
                <a:t>CMS: </a:t>
              </a:r>
              <a:r>
                <a:rPr lang="en-US" sz="1400" dirty="0"/>
                <a:t>Centers for Medicare and Medicaid Services</a:t>
              </a:r>
            </a:p>
          </p:txBody>
        </p:sp>
      </p:grpSp>
    </p:spTree>
    <p:extLst>
      <p:ext uri="{BB962C8B-B14F-4D97-AF65-F5344CB8AC3E}">
        <p14:creationId xmlns:p14="http://schemas.microsoft.com/office/powerpoint/2010/main" val="35766024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5429" y="820955"/>
            <a:ext cx="10515600" cy="277970"/>
          </a:xfrm>
        </p:spPr>
        <p:txBody>
          <a:bodyPr>
            <a:normAutofit fontScale="90000"/>
          </a:bodyPr>
          <a:lstStyle/>
          <a:p>
            <a:r>
              <a:rPr lang="en-US" sz="4400" dirty="0"/>
              <a:t>Seclusion is Not </a:t>
            </a:r>
            <a:br>
              <a:rPr lang="en-US" sz="3600" dirty="0"/>
            </a:br>
            <a:endParaRPr lang="en-US" sz="3600" dirty="0"/>
          </a:p>
        </p:txBody>
      </p:sp>
      <p:sp>
        <p:nvSpPr>
          <p:cNvPr id="3" name="Content Placeholder 2"/>
          <p:cNvSpPr>
            <a:spLocks noGrp="1"/>
          </p:cNvSpPr>
          <p:nvPr>
            <p:ph idx="1"/>
          </p:nvPr>
        </p:nvSpPr>
        <p:spPr>
          <a:xfrm>
            <a:off x="607088" y="1414738"/>
            <a:ext cx="10515600" cy="4831080"/>
          </a:xfrm>
        </p:spPr>
        <p:txBody>
          <a:bodyPr/>
          <a:lstStyle/>
          <a:p>
            <a:pPr>
              <a:spcAft>
                <a:spcPts val="600"/>
              </a:spcAft>
            </a:pPr>
            <a:r>
              <a:rPr lang="en-US" dirty="0"/>
              <a:t>Timeout – patient consents to being alone in a room in a designated area for an agreed upon period from which the patient can leave when the patient chooses.</a:t>
            </a:r>
          </a:p>
          <a:p>
            <a:r>
              <a:rPr lang="en-US" dirty="0"/>
              <a:t>Involuntary confinement for legally mandated but non-clinical purposes (forensic restrictions).</a:t>
            </a:r>
          </a:p>
        </p:txBody>
      </p:sp>
      <p:sp>
        <p:nvSpPr>
          <p:cNvPr id="5" name="Slide Number Placeholder 4"/>
          <p:cNvSpPr>
            <a:spLocks noGrp="1"/>
          </p:cNvSpPr>
          <p:nvPr>
            <p:ph type="sldNum" sz="quarter" idx="4294967295"/>
          </p:nvPr>
        </p:nvSpPr>
        <p:spPr>
          <a:xfrm>
            <a:off x="9448800" y="6356350"/>
            <a:ext cx="2743200" cy="365125"/>
          </a:xfrm>
          <a:prstGeom prst="rect">
            <a:avLst/>
          </a:prstGeom>
        </p:spPr>
        <p:txBody>
          <a:bodyPr/>
          <a:lstStyle/>
          <a:p>
            <a:fld id="{429B32D4-E6DA-46D9-8051-C1D45B52740B}" type="slidenum">
              <a:rPr lang="en-US" smtClean="0"/>
              <a:t>23</a:t>
            </a:fld>
            <a:endParaRPr lang="en-US" dirty="0"/>
          </a:p>
        </p:txBody>
      </p:sp>
    </p:spTree>
    <p:extLst>
      <p:ext uri="{BB962C8B-B14F-4D97-AF65-F5344CB8AC3E}">
        <p14:creationId xmlns:p14="http://schemas.microsoft.com/office/powerpoint/2010/main" val="12054812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Restraint and Seclusion… R</a:t>
            </a:r>
            <a:r>
              <a:rPr lang="en-US" sz="3600" dirty="0"/>
              <a:t>egulatory </a:t>
            </a:r>
            <a:r>
              <a:rPr lang="en-US" dirty="0"/>
              <a:t>R</a:t>
            </a:r>
            <a:r>
              <a:rPr lang="en-US" sz="3600" dirty="0"/>
              <a:t>equirements</a:t>
            </a:r>
            <a:endParaRPr lang="en-US" dirty="0"/>
          </a:p>
        </p:txBody>
      </p:sp>
      <p:pic>
        <p:nvPicPr>
          <p:cNvPr id="4" name="Content Placeholder 3"/>
          <p:cNvPicPr>
            <a:picLocks noGrp="1"/>
          </p:cNvPicPr>
          <p:nvPr>
            <p:ph idx="1"/>
          </p:nvPr>
        </p:nvPicPr>
        <p:blipFill>
          <a:blip r:embed="rId3">
            <a:extLst>
              <a:ext uri="{28A0092B-C50C-407E-A947-70E740481C1C}">
                <a14:useLocalDpi xmlns:a14="http://schemas.microsoft.com/office/drawing/2010/main" val="0"/>
              </a:ext>
            </a:extLst>
          </a:blip>
          <a:stretch>
            <a:fillRect/>
          </a:stretch>
        </p:blipFill>
        <p:spPr bwMode="auto">
          <a:xfrm>
            <a:off x="3073404" y="1678615"/>
            <a:ext cx="6045192" cy="4290105"/>
          </a:xfrm>
          <a:prstGeom prst="rect">
            <a:avLst/>
          </a:prstGeom>
          <a:noFill/>
          <a:ln>
            <a:noFill/>
          </a:ln>
        </p:spPr>
      </p:pic>
      <p:sp>
        <p:nvSpPr>
          <p:cNvPr id="3" name="Slide Number Placeholder 2"/>
          <p:cNvSpPr>
            <a:spLocks noGrp="1"/>
          </p:cNvSpPr>
          <p:nvPr>
            <p:ph type="sldNum" sz="quarter" idx="4294967295"/>
          </p:nvPr>
        </p:nvSpPr>
        <p:spPr>
          <a:xfrm>
            <a:off x="9448800" y="6356350"/>
            <a:ext cx="2743200" cy="365125"/>
          </a:xfrm>
          <a:prstGeom prst="rect">
            <a:avLst/>
          </a:prstGeom>
        </p:spPr>
        <p:txBody>
          <a:bodyPr/>
          <a:lstStyle/>
          <a:p>
            <a:fld id="{429B32D4-E6DA-46D9-8051-C1D45B52740B}" type="slidenum">
              <a:rPr lang="en-US" smtClean="0"/>
              <a:t>24</a:t>
            </a:fld>
            <a:endParaRPr lang="en-US" dirty="0"/>
          </a:p>
        </p:txBody>
      </p:sp>
    </p:spTree>
    <p:extLst>
      <p:ext uri="{BB962C8B-B14F-4D97-AF65-F5344CB8AC3E}">
        <p14:creationId xmlns:p14="http://schemas.microsoft.com/office/powerpoint/2010/main" val="39134660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3E73D-47D8-4919-92F4-D12E758BB453}"/>
              </a:ext>
            </a:extLst>
          </p:cNvPr>
          <p:cNvSpPr>
            <a:spLocks noGrp="1"/>
          </p:cNvSpPr>
          <p:nvPr>
            <p:ph type="title"/>
          </p:nvPr>
        </p:nvSpPr>
        <p:spPr>
          <a:xfrm>
            <a:off x="421973" y="389530"/>
            <a:ext cx="10515600" cy="652387"/>
          </a:xfrm>
        </p:spPr>
        <p:txBody>
          <a:bodyPr>
            <a:normAutofit/>
          </a:bodyPr>
          <a:lstStyle/>
          <a:p>
            <a:r>
              <a:rPr lang="en-US" sz="3600" dirty="0"/>
              <a:t>Indication for Use</a:t>
            </a:r>
          </a:p>
        </p:txBody>
      </p:sp>
      <p:sp>
        <p:nvSpPr>
          <p:cNvPr id="3" name="Content Placeholder 2">
            <a:extLst>
              <a:ext uri="{FF2B5EF4-FFF2-40B4-BE49-F238E27FC236}">
                <a16:creationId xmlns:a16="http://schemas.microsoft.com/office/drawing/2014/main" id="{85697C19-EA3A-4B0A-BD75-10746157F5D9}"/>
              </a:ext>
            </a:extLst>
          </p:cNvPr>
          <p:cNvSpPr>
            <a:spLocks noGrp="1"/>
          </p:cNvSpPr>
          <p:nvPr>
            <p:ph idx="1"/>
          </p:nvPr>
        </p:nvSpPr>
        <p:spPr>
          <a:xfrm>
            <a:off x="421973" y="1432729"/>
            <a:ext cx="10515600" cy="5076825"/>
          </a:xfrm>
        </p:spPr>
        <p:txBody>
          <a:bodyPr>
            <a:normAutofit/>
          </a:bodyPr>
          <a:lstStyle/>
          <a:p>
            <a:pPr>
              <a:lnSpc>
                <a:spcPct val="100000"/>
              </a:lnSpc>
            </a:pPr>
            <a:r>
              <a:rPr lang="en-US" sz="2400" dirty="0"/>
              <a:t>Use of restraint and/or seclusion must be clinically indicated for the patient. </a:t>
            </a:r>
          </a:p>
          <a:p>
            <a:pPr lvl="3">
              <a:lnSpc>
                <a:spcPct val="100000"/>
              </a:lnSpc>
            </a:pPr>
            <a:r>
              <a:rPr lang="en-US" sz="2400" dirty="0"/>
              <a:t>Based on individualized patient assessment per §482.13(e) PC.13.02.01</a:t>
            </a:r>
          </a:p>
          <a:p>
            <a:pPr>
              <a:lnSpc>
                <a:spcPct val="100000"/>
              </a:lnSpc>
            </a:pPr>
            <a:r>
              <a:rPr lang="en-US" sz="2400" i="1" dirty="0"/>
              <a:t>“At risk for harm to self or others” </a:t>
            </a:r>
            <a:r>
              <a:rPr lang="en-US" sz="2400" dirty="0"/>
              <a:t>is a concept or model, it’s not a reason to use restraint or seclusion.</a:t>
            </a:r>
          </a:p>
          <a:p>
            <a:pPr>
              <a:lnSpc>
                <a:spcPct val="100000"/>
              </a:lnSpc>
            </a:pPr>
            <a:r>
              <a:rPr lang="en-US" sz="2400" dirty="0"/>
              <a:t>A reason for restraint or seclusion is an active behavior, and something the patient does, or tries to do. </a:t>
            </a:r>
          </a:p>
          <a:p>
            <a:pPr lvl="1">
              <a:lnSpc>
                <a:spcPct val="100000"/>
              </a:lnSpc>
            </a:pPr>
            <a:r>
              <a:rPr lang="en-US" dirty="0"/>
              <a:t>A valid reason is </a:t>
            </a:r>
            <a:r>
              <a:rPr lang="en-US" i="1" dirty="0"/>
              <a:t>NOT what they MIGHT DO  </a:t>
            </a:r>
            <a:endParaRPr lang="en-US" dirty="0"/>
          </a:p>
        </p:txBody>
      </p:sp>
      <p:grpSp>
        <p:nvGrpSpPr>
          <p:cNvPr id="4" name="Group 3">
            <a:extLst>
              <a:ext uri="{FF2B5EF4-FFF2-40B4-BE49-F238E27FC236}">
                <a16:creationId xmlns:a16="http://schemas.microsoft.com/office/drawing/2014/main" id="{ED6291B8-EFD1-C612-92EF-41EFBDC4BC5D}"/>
              </a:ext>
            </a:extLst>
          </p:cNvPr>
          <p:cNvGrpSpPr/>
          <p:nvPr/>
        </p:nvGrpSpPr>
        <p:grpSpPr>
          <a:xfrm>
            <a:off x="6813677" y="363761"/>
            <a:ext cx="2842174" cy="761925"/>
            <a:chOff x="3572278" y="3621954"/>
            <a:chExt cx="3000142" cy="817881"/>
          </a:xfrm>
        </p:grpSpPr>
        <p:sp>
          <p:nvSpPr>
            <p:cNvPr id="5" name="Oval 4">
              <a:extLst>
                <a:ext uri="{FF2B5EF4-FFF2-40B4-BE49-F238E27FC236}">
                  <a16:creationId xmlns:a16="http://schemas.microsoft.com/office/drawing/2014/main" id="{432C84D4-A5BD-1884-536D-03B80B7EA5C5}"/>
                </a:ext>
              </a:extLst>
            </p:cNvPr>
            <p:cNvSpPr/>
            <p:nvPr/>
          </p:nvSpPr>
          <p:spPr>
            <a:xfrm>
              <a:off x="3572278" y="3621954"/>
              <a:ext cx="3000142" cy="817881"/>
            </a:xfrm>
            <a:prstGeom prst="ellipse">
              <a:avLst/>
            </a:prstGeom>
            <a:solidFill>
              <a:srgbClr val="92D050">
                <a:alpha val="50000"/>
              </a:srgbClr>
            </a:solidFill>
            <a:ln>
              <a:solidFill>
                <a:srgbClr val="F95A13"/>
              </a:solidFill>
            </a:ln>
          </p:spPr>
          <p:style>
            <a:lnRef idx="2">
              <a:scrgbClr r="0" g="0" b="0"/>
            </a:lnRef>
            <a:fillRef idx="1">
              <a:scrgbClr r="0" g="0" b="0"/>
            </a:fillRef>
            <a:effectRef idx="0">
              <a:schemeClr val="accent1">
                <a:alpha val="50000"/>
                <a:hueOff val="0"/>
                <a:satOff val="0"/>
                <a:lumOff val="0"/>
                <a:alphaOff val="0"/>
              </a:schemeClr>
            </a:effectRef>
            <a:fontRef idx="minor">
              <a:schemeClr val="tx1"/>
            </a:fontRef>
          </p:style>
          <p:txBody>
            <a:bodyPr/>
            <a:lstStyle/>
            <a:p>
              <a:endParaRPr lang="en-US" dirty="0"/>
            </a:p>
          </p:txBody>
        </p:sp>
        <p:sp>
          <p:nvSpPr>
            <p:cNvPr id="6" name="Oval 4">
              <a:extLst>
                <a:ext uri="{FF2B5EF4-FFF2-40B4-BE49-F238E27FC236}">
                  <a16:creationId xmlns:a16="http://schemas.microsoft.com/office/drawing/2014/main" id="{46E1D0D5-64F3-B274-F5B3-E2C3B7C0D58F}"/>
                </a:ext>
              </a:extLst>
            </p:cNvPr>
            <p:cNvSpPr/>
            <p:nvPr/>
          </p:nvSpPr>
          <p:spPr>
            <a:xfrm>
              <a:off x="3958961" y="3771584"/>
              <a:ext cx="2121420" cy="578330"/>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25400" tIns="25400" rIns="25400" bIns="25400" numCol="1" spcCol="1270" anchor="ctr" anchorCtr="0">
              <a:noAutofit/>
            </a:bodyPr>
            <a:lstStyle/>
            <a:p>
              <a:pPr algn="ctr" defTabSz="889000">
                <a:lnSpc>
                  <a:spcPct val="90000"/>
                </a:lnSpc>
                <a:spcBef>
                  <a:spcPct val="0"/>
                </a:spcBef>
                <a:spcAft>
                  <a:spcPct val="35000"/>
                </a:spcAft>
              </a:pPr>
              <a:r>
                <a:rPr lang="en-US" sz="1200" b="1" dirty="0"/>
                <a:t>CMS: </a:t>
              </a:r>
              <a:r>
                <a:rPr lang="en-US" sz="1200" dirty="0"/>
                <a:t>Centers for Medicare and Medicaid Services</a:t>
              </a:r>
            </a:p>
          </p:txBody>
        </p:sp>
      </p:grpSp>
      <p:sp>
        <p:nvSpPr>
          <p:cNvPr id="7" name="Oval 6">
            <a:extLst>
              <a:ext uri="{FF2B5EF4-FFF2-40B4-BE49-F238E27FC236}">
                <a16:creationId xmlns:a16="http://schemas.microsoft.com/office/drawing/2014/main" id="{69066BA1-4BBE-04DB-32EC-AF76709BAF92}"/>
              </a:ext>
            </a:extLst>
          </p:cNvPr>
          <p:cNvSpPr/>
          <p:nvPr/>
        </p:nvSpPr>
        <p:spPr>
          <a:xfrm>
            <a:off x="9189720" y="348446"/>
            <a:ext cx="2580307" cy="777240"/>
          </a:xfrm>
          <a:prstGeom prst="ellipse">
            <a:avLst/>
          </a:prstGeom>
          <a:solidFill>
            <a:schemeClr val="accent5">
              <a:lumMod val="40000"/>
              <a:lumOff val="60000"/>
              <a:alpha val="49804"/>
            </a:schemeClr>
          </a:solidFill>
          <a:ln>
            <a:solidFill>
              <a:srgbClr val="FB8F5F"/>
            </a:solidFill>
          </a:ln>
        </p:spPr>
        <p:style>
          <a:lnRef idx="2">
            <a:scrgbClr r="0" g="0" b="0"/>
          </a:lnRef>
          <a:fillRef idx="1">
            <a:scrgbClr r="0" g="0" b="0"/>
          </a:fillRef>
          <a:effectRef idx="0">
            <a:schemeClr val="accent1">
              <a:alpha val="50000"/>
              <a:hueOff val="0"/>
              <a:satOff val="0"/>
              <a:lumOff val="0"/>
              <a:alphaOff val="0"/>
            </a:schemeClr>
          </a:effectRef>
          <a:fontRef idx="minor">
            <a:schemeClr val="tx1"/>
          </a:fontRef>
        </p:style>
        <p:txBody>
          <a:bodyPr/>
          <a:lstStyle/>
          <a:p>
            <a:pPr algn="ctr"/>
            <a:r>
              <a:rPr lang="en-US" sz="1200" dirty="0"/>
              <a:t>TJC: The Joint Commission: use for deeming</a:t>
            </a:r>
          </a:p>
        </p:txBody>
      </p:sp>
    </p:spTree>
    <p:extLst>
      <p:ext uri="{BB962C8B-B14F-4D97-AF65-F5344CB8AC3E}">
        <p14:creationId xmlns:p14="http://schemas.microsoft.com/office/powerpoint/2010/main" val="41173086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D98CE-ECBC-50EF-A32E-0978E6C76CB1}"/>
              </a:ext>
            </a:extLst>
          </p:cNvPr>
          <p:cNvSpPr>
            <a:spLocks noGrp="1"/>
          </p:cNvSpPr>
          <p:nvPr>
            <p:ph type="title"/>
          </p:nvPr>
        </p:nvSpPr>
        <p:spPr>
          <a:xfrm>
            <a:off x="446314" y="386805"/>
            <a:ext cx="10515600" cy="588464"/>
          </a:xfrm>
        </p:spPr>
        <p:txBody>
          <a:bodyPr>
            <a:noAutofit/>
          </a:bodyPr>
          <a:lstStyle/>
          <a:p>
            <a:r>
              <a:rPr lang="en-US" sz="4000" dirty="0"/>
              <a:t>Alternatives</a:t>
            </a:r>
          </a:p>
        </p:txBody>
      </p:sp>
      <p:sp>
        <p:nvSpPr>
          <p:cNvPr id="3" name="Content Placeholder 2">
            <a:extLst>
              <a:ext uri="{FF2B5EF4-FFF2-40B4-BE49-F238E27FC236}">
                <a16:creationId xmlns:a16="http://schemas.microsoft.com/office/drawing/2014/main" id="{8EE5A229-03B6-3FF4-BDB6-5D87BC2264B7}"/>
              </a:ext>
            </a:extLst>
          </p:cNvPr>
          <p:cNvSpPr>
            <a:spLocks noGrp="1"/>
          </p:cNvSpPr>
          <p:nvPr>
            <p:ph idx="1"/>
          </p:nvPr>
        </p:nvSpPr>
        <p:spPr>
          <a:xfrm>
            <a:off x="627184" y="1365386"/>
            <a:ext cx="10515600" cy="5105809"/>
          </a:xfrm>
        </p:spPr>
        <p:txBody>
          <a:bodyPr/>
          <a:lstStyle/>
          <a:p>
            <a:r>
              <a:rPr lang="en-US" dirty="0"/>
              <a:t>Do not have to be tried, but there should be documentation of why alternative(s) were not attempted.   §482.13(e)(2)</a:t>
            </a:r>
          </a:p>
          <a:p>
            <a:endParaRPr lang="en-US" dirty="0"/>
          </a:p>
          <a:p>
            <a:endParaRPr lang="en-US" dirty="0"/>
          </a:p>
          <a:p>
            <a:r>
              <a:rPr lang="en-US" dirty="0"/>
              <a:t>Alternatives, if attempted, should be appropriate to the patient’s behavior. </a:t>
            </a:r>
            <a:r>
              <a:rPr lang="en-US" sz="2800" dirty="0"/>
              <a:t>Example: don’t place the patient close to the nursing station if they are already agitated, and don’t do reality orientation if the patient is trying to pull out their central line, etc. </a:t>
            </a:r>
          </a:p>
          <a:p>
            <a:endParaRPr lang="en-US" dirty="0"/>
          </a:p>
        </p:txBody>
      </p:sp>
      <p:sp>
        <p:nvSpPr>
          <p:cNvPr id="5" name="Oval 4">
            <a:extLst>
              <a:ext uri="{FF2B5EF4-FFF2-40B4-BE49-F238E27FC236}">
                <a16:creationId xmlns:a16="http://schemas.microsoft.com/office/drawing/2014/main" id="{36040490-9745-E093-0E32-56760F95DB6E}"/>
              </a:ext>
            </a:extLst>
          </p:cNvPr>
          <p:cNvSpPr/>
          <p:nvPr/>
        </p:nvSpPr>
        <p:spPr>
          <a:xfrm>
            <a:off x="9814407" y="386805"/>
            <a:ext cx="1958759" cy="717600"/>
          </a:xfrm>
          <a:prstGeom prst="ellipse">
            <a:avLst/>
          </a:prstGeom>
          <a:solidFill>
            <a:srgbClr val="92D050">
              <a:alpha val="50000"/>
            </a:srgbClr>
          </a:solidFill>
          <a:ln>
            <a:solidFill>
              <a:srgbClr val="F95A13"/>
            </a:solidFill>
          </a:ln>
        </p:spPr>
        <p:style>
          <a:lnRef idx="2">
            <a:scrgbClr r="0" g="0" b="0"/>
          </a:lnRef>
          <a:fillRef idx="1">
            <a:scrgbClr r="0" g="0" b="0"/>
          </a:fillRef>
          <a:effectRef idx="0">
            <a:schemeClr val="accent1">
              <a:alpha val="50000"/>
              <a:hueOff val="0"/>
              <a:satOff val="0"/>
              <a:lumOff val="0"/>
              <a:alphaOff val="0"/>
            </a:schemeClr>
          </a:effectRef>
          <a:fontRef idx="minor">
            <a:schemeClr val="tx1"/>
          </a:fontRef>
        </p:style>
        <p:txBody>
          <a:bodyPr/>
          <a:lstStyle/>
          <a:p>
            <a:pPr algn="ctr"/>
            <a:r>
              <a:rPr lang="en-US" sz="2000" b="1" dirty="0"/>
              <a:t>CMS</a:t>
            </a:r>
          </a:p>
        </p:txBody>
      </p:sp>
    </p:spTree>
    <p:extLst>
      <p:ext uri="{BB962C8B-B14F-4D97-AF65-F5344CB8AC3E}">
        <p14:creationId xmlns:p14="http://schemas.microsoft.com/office/powerpoint/2010/main" val="7174933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458F14-BFC2-2A5B-F7E0-6CAFDBAF98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0403FF-BBDF-8691-290B-B8A634A17493}"/>
              </a:ext>
            </a:extLst>
          </p:cNvPr>
          <p:cNvSpPr>
            <a:spLocks noGrp="1"/>
          </p:cNvSpPr>
          <p:nvPr>
            <p:ph type="title"/>
          </p:nvPr>
        </p:nvSpPr>
        <p:spPr>
          <a:xfrm>
            <a:off x="446314" y="386805"/>
            <a:ext cx="10515600" cy="588464"/>
          </a:xfrm>
        </p:spPr>
        <p:txBody>
          <a:bodyPr>
            <a:noAutofit/>
          </a:bodyPr>
          <a:lstStyle/>
          <a:p>
            <a:r>
              <a:rPr lang="en-US" sz="4000" dirty="0"/>
              <a:t>Restraint and Seclusion…Alternatives</a:t>
            </a:r>
          </a:p>
        </p:txBody>
      </p:sp>
      <p:sp>
        <p:nvSpPr>
          <p:cNvPr id="3" name="Content Placeholder 2">
            <a:extLst>
              <a:ext uri="{FF2B5EF4-FFF2-40B4-BE49-F238E27FC236}">
                <a16:creationId xmlns:a16="http://schemas.microsoft.com/office/drawing/2014/main" id="{C48994D9-A93F-901C-BDC3-B0E566209B3B}"/>
              </a:ext>
            </a:extLst>
          </p:cNvPr>
          <p:cNvSpPr>
            <a:spLocks noGrp="1"/>
          </p:cNvSpPr>
          <p:nvPr>
            <p:ph idx="1"/>
          </p:nvPr>
        </p:nvSpPr>
        <p:spPr>
          <a:xfrm>
            <a:off x="627184" y="1365386"/>
            <a:ext cx="10515600" cy="5105809"/>
          </a:xfrm>
        </p:spPr>
        <p:txBody>
          <a:bodyPr/>
          <a:lstStyle/>
          <a:p>
            <a:pPr marL="0" indent="0">
              <a:buNone/>
            </a:pPr>
            <a:r>
              <a:rPr lang="en-US" i="1" dirty="0"/>
              <a:t>It was 2 a.m., but the intensive care unit (ICU) where I was rotating as a medical student was wide awake. </a:t>
            </a:r>
          </a:p>
          <a:p>
            <a:pPr lvl="1"/>
            <a:r>
              <a:rPr lang="en-US" i="1" dirty="0"/>
              <a:t>In one room, a man with liver failure was moaning as his medical team attempted to insert a central line into his jugular vein.</a:t>
            </a:r>
          </a:p>
          <a:p>
            <a:pPr lvl="1"/>
            <a:r>
              <a:rPr lang="en-US" i="1" dirty="0"/>
              <a:t>In the next room, a woman who had been taken off her ventilator earlier that day had awoken and was screaming, “Get me out of here!” </a:t>
            </a:r>
          </a:p>
          <a:p>
            <a:pPr lvl="1"/>
            <a:r>
              <a:rPr lang="en-US" i="1" dirty="0"/>
              <a:t>At the end of the unit, a man recovering from pneumonia was trying to get out of bed despite being hooked to several intravenous lines. </a:t>
            </a:r>
          </a:p>
          <a:p>
            <a:r>
              <a:rPr lang="en-US" i="1" dirty="0"/>
              <a:t>Three elderly patients. Three different conditions. But on that busy night in the ICU, the medical team responded the same way to all three – with physical restraints. </a:t>
            </a:r>
          </a:p>
        </p:txBody>
      </p:sp>
    </p:spTree>
    <p:extLst>
      <p:ext uri="{BB962C8B-B14F-4D97-AF65-F5344CB8AC3E}">
        <p14:creationId xmlns:p14="http://schemas.microsoft.com/office/powerpoint/2010/main" val="20408691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013" y="485654"/>
            <a:ext cx="8229600" cy="533082"/>
          </a:xfrm>
        </p:spPr>
        <p:txBody>
          <a:bodyPr>
            <a:noAutofit/>
          </a:bodyPr>
          <a:lstStyle/>
          <a:p>
            <a:r>
              <a:rPr lang="en-US" sz="3600" dirty="0"/>
              <a:t>Alternatives </a:t>
            </a:r>
          </a:p>
        </p:txBody>
      </p:sp>
      <p:sp>
        <p:nvSpPr>
          <p:cNvPr id="3" name="Content Placeholder 2"/>
          <p:cNvSpPr>
            <a:spLocks noGrp="1"/>
          </p:cNvSpPr>
          <p:nvPr>
            <p:ph idx="1"/>
          </p:nvPr>
        </p:nvSpPr>
        <p:spPr>
          <a:xfrm>
            <a:off x="320239" y="1279991"/>
            <a:ext cx="11357099" cy="4821005"/>
          </a:xfrm>
        </p:spPr>
        <p:txBody>
          <a:bodyPr>
            <a:normAutofit fontScale="25000" lnSpcReduction="20000"/>
          </a:bodyPr>
          <a:lstStyle/>
          <a:p>
            <a:pPr marL="342900" lvl="1" indent="0">
              <a:lnSpc>
                <a:spcPct val="120000"/>
              </a:lnSpc>
              <a:buNone/>
            </a:pPr>
            <a:r>
              <a:rPr lang="en-US" sz="8800" i="1" dirty="0"/>
              <a:t>I remember another patient from that same ICU rotation who became acutely delirious and was trying to leave the floor. He could have easily been restrained, just as the three other patients were. However, the medical care team took the time to re-orient him, reminding him why he was in the unit and what day and time it was. The team offered him medications to deal with the agitation and anxiety, some of which he accepted. One of the nurses called the patient’s wife and put her on speakerphone to provide a familiar, soothing voice. Taking the time to explore these other options worked. </a:t>
            </a:r>
          </a:p>
          <a:p>
            <a:pPr marL="1144588" indent="-457200">
              <a:lnSpc>
                <a:spcPct val="120000"/>
              </a:lnSpc>
              <a:buFont typeface="Wingdings" panose="05000000000000000000" pitchFamily="2" charset="2"/>
              <a:buChar char="ü"/>
            </a:pPr>
            <a:r>
              <a:rPr lang="en-US" sz="8800" i="1" dirty="0"/>
              <a:t>The patient eventually calmed down without the need for restraints or other aggressive interventions, and the next morning his mental status improved. I hope that stories like his can become the standard, not the exception, in the ICU.      </a:t>
            </a:r>
          </a:p>
          <a:p>
            <a:pPr marL="342900" lvl="1" indent="0">
              <a:lnSpc>
                <a:spcPct val="120000"/>
              </a:lnSpc>
              <a:buNone/>
            </a:pPr>
            <a:r>
              <a:rPr lang="en-US" sz="8800" dirty="0">
                <a:hlinkClick r:id="rId2"/>
              </a:rPr>
              <a:t>Ravi Parikh</a:t>
            </a:r>
            <a:r>
              <a:rPr lang="en-US" sz="8800" dirty="0"/>
              <a:t> is a resident in internal medicine and primary care at Brigham and Women’s Hospital in Boston.</a:t>
            </a:r>
          </a:p>
          <a:p>
            <a:pPr marL="0" indent="-57150">
              <a:buNone/>
            </a:pPr>
            <a:endParaRPr lang="en-US" sz="8000" dirty="0"/>
          </a:p>
          <a:p>
            <a:pPr marL="0" indent="0">
              <a:buNone/>
            </a:pPr>
            <a:endParaRPr lang="en-US" dirty="0"/>
          </a:p>
          <a:p>
            <a:pPr marL="0" indent="0">
              <a:buNone/>
            </a:pPr>
            <a:endParaRPr lang="en-US" dirty="0"/>
          </a:p>
          <a:p>
            <a:endParaRPr lang="en-US" dirty="0"/>
          </a:p>
        </p:txBody>
      </p:sp>
      <p:sp>
        <p:nvSpPr>
          <p:cNvPr id="4" name="Slide Number Placeholder 3"/>
          <p:cNvSpPr>
            <a:spLocks noGrp="1"/>
          </p:cNvSpPr>
          <p:nvPr>
            <p:ph type="sldNum" sz="quarter" idx="4294967295"/>
          </p:nvPr>
        </p:nvSpPr>
        <p:spPr>
          <a:xfrm>
            <a:off x="9448800" y="6356350"/>
            <a:ext cx="2743200" cy="365125"/>
          </a:xfrm>
          <a:prstGeom prst="rect">
            <a:avLst/>
          </a:prstGeom>
        </p:spPr>
        <p:txBody>
          <a:bodyPr/>
          <a:lstStyle/>
          <a:p>
            <a:fld id="{429B32D4-E6DA-46D9-8051-C1D45B52740B}" type="slidenum">
              <a:rPr lang="en-US" smtClean="0"/>
              <a:t>28</a:t>
            </a:fld>
            <a:endParaRPr lang="en-US" dirty="0"/>
          </a:p>
        </p:txBody>
      </p:sp>
    </p:spTree>
    <p:extLst>
      <p:ext uri="{BB962C8B-B14F-4D97-AF65-F5344CB8AC3E}">
        <p14:creationId xmlns:p14="http://schemas.microsoft.com/office/powerpoint/2010/main" val="11073713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6170" y="361024"/>
            <a:ext cx="10515600" cy="773395"/>
          </a:xfrm>
        </p:spPr>
        <p:txBody>
          <a:bodyPr>
            <a:normAutofit/>
          </a:bodyPr>
          <a:lstStyle/>
          <a:p>
            <a:r>
              <a:rPr lang="en-US" sz="3600" dirty="0"/>
              <a:t>Least Restrictive                             </a:t>
            </a:r>
          </a:p>
        </p:txBody>
      </p:sp>
      <p:sp>
        <p:nvSpPr>
          <p:cNvPr id="3" name="Content Placeholder 2"/>
          <p:cNvSpPr>
            <a:spLocks noGrp="1"/>
          </p:cNvSpPr>
          <p:nvPr>
            <p:ph idx="1"/>
          </p:nvPr>
        </p:nvSpPr>
        <p:spPr>
          <a:xfrm>
            <a:off x="496556" y="1368862"/>
            <a:ext cx="10515600" cy="4518602"/>
          </a:xfrm>
        </p:spPr>
        <p:txBody>
          <a:bodyPr>
            <a:normAutofit/>
          </a:bodyPr>
          <a:lstStyle/>
          <a:p>
            <a:r>
              <a:rPr lang="en-US" dirty="0"/>
              <a:t>If restraint or seclusion is needed, then the least restrictive type must be used.</a:t>
            </a:r>
          </a:p>
          <a:p>
            <a:pPr marL="342900" lvl="1" indent="-342900"/>
            <a:r>
              <a:rPr lang="en-US" sz="2800" dirty="0"/>
              <a:t>Bed restraint must be avoided when the person has physical condition that would pose undue risk and when person has history of sexual abuse.  </a:t>
            </a:r>
            <a:endParaRPr lang="en-US" sz="2000" dirty="0"/>
          </a:p>
          <a:p>
            <a:pPr marL="1373188" lvl="4" indent="-342900"/>
            <a:r>
              <a:rPr lang="en-US" sz="1800" i="1" dirty="0"/>
              <a:t>Seclusion and Restraint Standards of Practice: The American Psychiatric Nurses Association, revised May 2007.</a:t>
            </a:r>
          </a:p>
          <a:p>
            <a:endParaRPr lang="en-US" dirty="0"/>
          </a:p>
          <a:p>
            <a:endParaRPr lang="en-US" dirty="0"/>
          </a:p>
          <a:p>
            <a:endParaRPr lang="en-US" dirty="0"/>
          </a:p>
          <a:p>
            <a:endParaRPr lang="en-US" dirty="0"/>
          </a:p>
          <a:p>
            <a:pPr marL="0" indent="0">
              <a:buNone/>
            </a:pPr>
            <a:endParaRPr lang="en-US" dirty="0"/>
          </a:p>
          <a:p>
            <a:endParaRPr lang="en-US" dirty="0"/>
          </a:p>
        </p:txBody>
      </p:sp>
      <p:sp>
        <p:nvSpPr>
          <p:cNvPr id="4" name="Slide Number Placeholder 3"/>
          <p:cNvSpPr>
            <a:spLocks noGrp="1"/>
          </p:cNvSpPr>
          <p:nvPr>
            <p:ph type="sldNum" sz="quarter" idx="4294967295"/>
          </p:nvPr>
        </p:nvSpPr>
        <p:spPr>
          <a:xfrm>
            <a:off x="9448800" y="6356350"/>
            <a:ext cx="2743200" cy="365125"/>
          </a:xfrm>
          <a:prstGeom prst="rect">
            <a:avLst/>
          </a:prstGeom>
        </p:spPr>
        <p:txBody>
          <a:bodyPr/>
          <a:lstStyle/>
          <a:p>
            <a:fld id="{429B32D4-E6DA-46D9-8051-C1D45B52740B}" type="slidenum">
              <a:rPr lang="en-US" smtClean="0"/>
              <a:t>29</a:t>
            </a:fld>
            <a:endParaRPr lang="en-US" dirty="0"/>
          </a:p>
        </p:txBody>
      </p:sp>
    </p:spTree>
    <p:extLst>
      <p:ext uri="{BB962C8B-B14F-4D97-AF65-F5344CB8AC3E}">
        <p14:creationId xmlns:p14="http://schemas.microsoft.com/office/powerpoint/2010/main" val="30102820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1403" y="147818"/>
            <a:ext cx="11746522" cy="1891997"/>
          </a:xfrm>
        </p:spPr>
        <p:txBody>
          <a:bodyPr>
            <a:noAutofit/>
          </a:bodyPr>
          <a:lstStyle/>
          <a:p>
            <a:pPr lvl="1" algn="ctr"/>
            <a:br>
              <a:rPr lang="en-US" b="1" dirty="0">
                <a:latin typeface="+mn-lt"/>
              </a:rPr>
            </a:br>
            <a:r>
              <a:rPr lang="en-US" dirty="0">
                <a:latin typeface="+mn-lt"/>
              </a:rPr>
              <a:t>XXXXX</a:t>
            </a:r>
            <a:r>
              <a:rPr lang="en-US" sz="3200" dirty="0">
                <a:latin typeface="+mn-lt"/>
              </a:rPr>
              <a:t>, is accused of trussing up the sheets, trapping XXXX,69, in her bed  </a:t>
            </a:r>
            <a:br>
              <a:rPr lang="en-US" sz="3200" dirty="0">
                <a:latin typeface="+mn-lt"/>
              </a:rPr>
            </a:br>
            <a:r>
              <a:rPr lang="en-US" sz="2000" u="sng" dirty="0">
                <a:hlinkClick r:id="rId2" action="ppaction://hlinkfile"/>
              </a:rPr>
              <a:t>Graham Rayman</a:t>
            </a:r>
            <a:r>
              <a:rPr lang="en-US" sz="2000" dirty="0">
                <a:latin typeface="+mn-lt"/>
              </a:rPr>
              <a:t> </a:t>
            </a:r>
            <a:br>
              <a:rPr lang="en-US" sz="3200" dirty="0">
                <a:latin typeface="+mn-lt"/>
              </a:rPr>
            </a:br>
            <a:r>
              <a:rPr lang="en-US" sz="1400" dirty="0"/>
              <a:t>NEW YORK DAILY NEWS  May 6, 2016</a:t>
            </a:r>
            <a:br>
              <a:rPr lang="en-US" sz="1600" dirty="0"/>
            </a:br>
            <a:endParaRPr lang="en-US" sz="1600" dirty="0"/>
          </a:p>
        </p:txBody>
      </p:sp>
      <p:sp>
        <p:nvSpPr>
          <p:cNvPr id="4" name="Slide Number Placeholder 3"/>
          <p:cNvSpPr>
            <a:spLocks noGrp="1"/>
          </p:cNvSpPr>
          <p:nvPr>
            <p:ph type="sldNum" sz="quarter" idx="4294967295"/>
          </p:nvPr>
        </p:nvSpPr>
        <p:spPr>
          <a:xfrm>
            <a:off x="9448800" y="6356350"/>
            <a:ext cx="2743200" cy="365125"/>
          </a:xfrm>
          <a:prstGeom prst="rect">
            <a:avLst/>
          </a:prstGeom>
        </p:spPr>
        <p:txBody>
          <a:bodyPr/>
          <a:lstStyle/>
          <a:p>
            <a:fld id="{429B32D4-E6DA-46D9-8051-C1D45B52740B}" type="slidenum">
              <a:rPr lang="en-US" smtClean="0"/>
              <a:t>30</a:t>
            </a:fld>
            <a:endParaRPr lang="en-US" dirty="0"/>
          </a:p>
        </p:txBody>
      </p:sp>
      <p:pic>
        <p:nvPicPr>
          <p:cNvPr id="1026" name="Picture 2" descr="C:\Users\bgsummer.US\Desktop\mummy7n-2-we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7736" y="2209800"/>
            <a:ext cx="8892790" cy="45003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76863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023" y="324933"/>
            <a:ext cx="10515600" cy="852489"/>
          </a:xfrm>
        </p:spPr>
        <p:txBody>
          <a:bodyPr>
            <a:noAutofit/>
          </a:bodyPr>
          <a:lstStyle/>
          <a:p>
            <a:r>
              <a:rPr lang="en-US" sz="3200" dirty="0"/>
              <a:t>When Home Becomes a Prison</a:t>
            </a:r>
          </a:p>
        </p:txBody>
      </p:sp>
      <p:sp>
        <p:nvSpPr>
          <p:cNvPr id="3" name="Content Placeholder 2"/>
          <p:cNvSpPr>
            <a:spLocks noGrp="1"/>
          </p:cNvSpPr>
          <p:nvPr>
            <p:ph idx="1"/>
          </p:nvPr>
        </p:nvSpPr>
        <p:spPr>
          <a:xfrm>
            <a:off x="665018" y="1374666"/>
            <a:ext cx="10045687" cy="4908549"/>
          </a:xfrm>
        </p:spPr>
        <p:txBody>
          <a:bodyPr>
            <a:normAutofit fontScale="25000" lnSpcReduction="20000"/>
          </a:bodyPr>
          <a:lstStyle/>
          <a:p>
            <a:pPr marL="0" indent="0">
              <a:buNone/>
            </a:pPr>
            <a:r>
              <a:rPr lang="en-US" sz="8000" b="1" dirty="0"/>
              <a:t> </a:t>
            </a:r>
            <a:r>
              <a:rPr lang="en-US" sz="8800" b="1" i="1" dirty="0"/>
              <a:t>Home health aide wrapped up client with dementia in bed sheets like a mummy. </a:t>
            </a:r>
          </a:p>
          <a:p>
            <a:pPr marL="400050" lvl="1" indent="0">
              <a:buNone/>
            </a:pPr>
            <a:endParaRPr lang="en-US" sz="8000" i="1" dirty="0"/>
          </a:p>
          <a:p>
            <a:pPr marL="457200" lvl="1" indent="-457200"/>
            <a:r>
              <a:rPr lang="en-US" sz="8000" dirty="0"/>
              <a:t>Abuse of some of our most vulnerable elderly members of society like this is outrageous," said XXXX, of the firm XXXX. "The people responsible for this need to be held accountable for this both criminally and civilly.” He added, “The family is very upset and angry.”</a:t>
            </a:r>
          </a:p>
          <a:p>
            <a:pPr marL="457200" lvl="1" indent="-457200"/>
            <a:endParaRPr lang="en-US" sz="8000" dirty="0"/>
          </a:p>
          <a:p>
            <a:pPr marL="457200" lvl="1" indent="-457200"/>
            <a:r>
              <a:rPr lang="en-US" sz="8000" dirty="0"/>
              <a:t>“Nobody should have to suffer such indignity and inhumanity. This woman, who was entrusted with caring for the victim, instead turned the victim's home and bed into a prison.”</a:t>
            </a:r>
          </a:p>
          <a:p>
            <a:pPr marL="457200" lvl="1" indent="-457200"/>
            <a:endParaRPr lang="en-US" sz="8000" dirty="0"/>
          </a:p>
          <a:p>
            <a:pPr marL="457200" lvl="1" indent="-457200"/>
            <a:r>
              <a:rPr lang="en-US" sz="8000" dirty="0"/>
              <a:t>XXXX was employed at the time by XXXX and had only been working in Wilson's home for two days. She is preparing to turn herself into police, according to  XXXX.  "She will be certainly placed on leave, pending a full review of the facts,” said XXXX, a lawyer for XXXX.</a:t>
            </a:r>
          </a:p>
          <a:p>
            <a:pPr marL="400050" lvl="1" indent="0">
              <a:buNone/>
            </a:pPr>
            <a:endParaRPr lang="en-US" sz="8000" dirty="0"/>
          </a:p>
          <a:p>
            <a:pPr marL="400050" lvl="1" indent="0">
              <a:buNone/>
            </a:pPr>
            <a:endParaRPr lang="en-US" sz="8000" dirty="0"/>
          </a:p>
          <a:p>
            <a:pPr marL="0" indent="0">
              <a:buNone/>
            </a:pPr>
            <a:endParaRPr lang="en-US" sz="8000" dirty="0"/>
          </a:p>
          <a:p>
            <a:pPr marL="0" indent="0">
              <a:buNone/>
            </a:pPr>
            <a:endParaRPr lang="en-US" b="1" dirty="0"/>
          </a:p>
          <a:p>
            <a:endParaRPr lang="en-US" dirty="0"/>
          </a:p>
        </p:txBody>
      </p:sp>
      <p:sp>
        <p:nvSpPr>
          <p:cNvPr id="4" name="Slide Number Placeholder 3"/>
          <p:cNvSpPr>
            <a:spLocks noGrp="1"/>
          </p:cNvSpPr>
          <p:nvPr>
            <p:ph type="sldNum" sz="quarter" idx="4294967295"/>
          </p:nvPr>
        </p:nvSpPr>
        <p:spPr>
          <a:xfrm>
            <a:off x="9448800" y="6356350"/>
            <a:ext cx="2743200" cy="365125"/>
          </a:xfrm>
          <a:prstGeom prst="rect">
            <a:avLst/>
          </a:prstGeom>
        </p:spPr>
        <p:txBody>
          <a:bodyPr/>
          <a:lstStyle/>
          <a:p>
            <a:fld id="{429B32D4-E6DA-46D9-8051-C1D45B52740B}" type="slidenum">
              <a:rPr lang="en-US" smtClean="0"/>
              <a:t>31</a:t>
            </a:fld>
            <a:endParaRPr lang="en-US" dirty="0"/>
          </a:p>
        </p:txBody>
      </p:sp>
    </p:spTree>
    <p:extLst>
      <p:ext uri="{BB962C8B-B14F-4D97-AF65-F5344CB8AC3E}">
        <p14:creationId xmlns:p14="http://schemas.microsoft.com/office/powerpoint/2010/main" val="2380577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215A5E0-75EE-26F6-A075-133EF356EED0}"/>
              </a:ext>
            </a:extLst>
          </p:cNvPr>
          <p:cNvSpPr>
            <a:spLocks noGrp="1"/>
          </p:cNvSpPr>
          <p:nvPr>
            <p:ph idx="1"/>
          </p:nvPr>
        </p:nvSpPr>
        <p:spPr>
          <a:xfrm>
            <a:off x="311499" y="273132"/>
            <a:ext cx="11555604" cy="4469690"/>
          </a:xfrm>
          <a:solidFill>
            <a:srgbClr val="0D5381"/>
          </a:solidFill>
        </p:spPr>
        <p:txBody>
          <a:bodyPr>
            <a:normAutofit/>
          </a:bodyPr>
          <a:lstStyle/>
          <a:p>
            <a:pPr marL="0" indent="0">
              <a:buNone/>
            </a:pPr>
            <a:endParaRPr lang="en-US" sz="3200" dirty="0"/>
          </a:p>
          <a:p>
            <a:pPr marL="0" indent="0" algn="ctr">
              <a:buNone/>
            </a:pPr>
            <a:r>
              <a:rPr lang="en-US" sz="4400" dirty="0">
                <a:solidFill>
                  <a:schemeClr val="bg1"/>
                </a:solidFill>
                <a:latin typeface="+mj-lt"/>
              </a:rPr>
              <a:t>Non-violent/Non-Self-Destructive Use of Restraint</a:t>
            </a:r>
          </a:p>
          <a:p>
            <a:pPr marL="0" indent="0" algn="ctr">
              <a:buNone/>
            </a:pPr>
            <a:r>
              <a:rPr lang="en-US" sz="4400" dirty="0">
                <a:solidFill>
                  <a:schemeClr val="bg1"/>
                </a:solidFill>
                <a:latin typeface="+mj-lt"/>
              </a:rPr>
              <a:t>- Orders</a:t>
            </a:r>
          </a:p>
          <a:p>
            <a:pPr marL="0" indent="0" algn="ctr">
              <a:buNone/>
            </a:pPr>
            <a:r>
              <a:rPr lang="en-US" sz="4400" dirty="0">
                <a:solidFill>
                  <a:schemeClr val="bg1"/>
                </a:solidFill>
                <a:latin typeface="+mj-lt"/>
              </a:rPr>
              <a:t>- Patient monitoring</a:t>
            </a:r>
          </a:p>
        </p:txBody>
      </p:sp>
    </p:spTree>
    <p:extLst>
      <p:ext uri="{BB962C8B-B14F-4D97-AF65-F5344CB8AC3E}">
        <p14:creationId xmlns:p14="http://schemas.microsoft.com/office/powerpoint/2010/main" val="31728912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FF5AA-585F-B748-B429-71EC2100AD48}"/>
              </a:ext>
            </a:extLst>
          </p:cNvPr>
          <p:cNvSpPr>
            <a:spLocks noGrp="1"/>
          </p:cNvSpPr>
          <p:nvPr>
            <p:ph type="title"/>
          </p:nvPr>
        </p:nvSpPr>
        <p:spPr>
          <a:xfrm>
            <a:off x="386938" y="516476"/>
            <a:ext cx="10515600" cy="394969"/>
          </a:xfrm>
        </p:spPr>
        <p:txBody>
          <a:bodyPr>
            <a:noAutofit/>
          </a:bodyPr>
          <a:lstStyle/>
          <a:p>
            <a:r>
              <a:rPr lang="en-US" sz="4000" dirty="0"/>
              <a:t>Orders</a:t>
            </a:r>
          </a:p>
        </p:txBody>
      </p:sp>
      <p:sp>
        <p:nvSpPr>
          <p:cNvPr id="3" name="Content Placeholder 2">
            <a:extLst>
              <a:ext uri="{FF2B5EF4-FFF2-40B4-BE49-F238E27FC236}">
                <a16:creationId xmlns:a16="http://schemas.microsoft.com/office/drawing/2014/main" id="{4D8386E6-7006-0082-1CD3-81B7ADB0213B}"/>
              </a:ext>
            </a:extLst>
          </p:cNvPr>
          <p:cNvSpPr>
            <a:spLocks noGrp="1"/>
          </p:cNvSpPr>
          <p:nvPr>
            <p:ph idx="1"/>
          </p:nvPr>
        </p:nvSpPr>
        <p:spPr>
          <a:xfrm>
            <a:off x="493815" y="1366581"/>
            <a:ext cx="10515600" cy="5178750"/>
          </a:xfrm>
        </p:spPr>
        <p:txBody>
          <a:bodyPr>
            <a:noAutofit/>
          </a:bodyPr>
          <a:lstStyle/>
          <a:p>
            <a:r>
              <a:rPr lang="en-US" sz="2200" dirty="0"/>
              <a:t>The organization has the freedom (burden?) of writing its policy regarding the following:</a:t>
            </a:r>
          </a:p>
          <a:p>
            <a:pPr lvl="1"/>
            <a:r>
              <a:rPr lang="en-US" sz="2200" dirty="0"/>
              <a:t>The timeframe of the provider’s order for use and the frequency of reordering. </a:t>
            </a:r>
          </a:p>
          <a:p>
            <a:pPr lvl="3"/>
            <a:r>
              <a:rPr lang="en-US" sz="2200" dirty="0"/>
              <a:t>Previously required to be no more than 24 hours, with a new order every 24 hours or calendar day. </a:t>
            </a:r>
          </a:p>
          <a:p>
            <a:pPr lvl="1"/>
            <a:r>
              <a:rPr lang="en-US" sz="2200" dirty="0"/>
              <a:t>Frequency and content of patient monitoring</a:t>
            </a:r>
          </a:p>
          <a:p>
            <a:pPr lvl="2">
              <a:buFont typeface="Wingdings" panose="05000000000000000000" pitchFamily="2" charset="2"/>
              <a:buChar char="§"/>
            </a:pPr>
            <a:r>
              <a:rPr lang="en-US" sz="2200" dirty="0"/>
              <a:t>Previously every 2 hours</a:t>
            </a:r>
          </a:p>
          <a:p>
            <a:pPr lvl="1"/>
            <a:r>
              <a:rPr lang="en-US" sz="2200" dirty="0"/>
              <a:t>Hospital can retain the previously required requirements or identify different ones, 482.13(e)(8)(iii) PC.13.02.05 EP 8.</a:t>
            </a:r>
          </a:p>
          <a:p>
            <a:pPr marL="457200" lvl="1" indent="0">
              <a:lnSpc>
                <a:spcPct val="100000"/>
              </a:lnSpc>
              <a:buNone/>
            </a:pPr>
            <a:endParaRPr lang="en-US" sz="1800" dirty="0"/>
          </a:p>
          <a:p>
            <a:pPr marL="457200" lvl="1" indent="0" algn="ctr">
              <a:buNone/>
            </a:pPr>
            <a:r>
              <a:rPr lang="en-US" sz="2200" dirty="0">
                <a:solidFill>
                  <a:srgbClr val="0D5381"/>
                </a:solidFill>
                <a:latin typeface="Aptos Black" panose="020B0004020202020204" pitchFamily="34" charset="0"/>
              </a:rPr>
              <a:t>You will be surveyed to your policy!</a:t>
            </a:r>
          </a:p>
          <a:p>
            <a:endParaRPr lang="en-US" dirty="0"/>
          </a:p>
          <a:p>
            <a:endParaRPr lang="en-US" dirty="0"/>
          </a:p>
          <a:p>
            <a:pPr marL="457200" lvl="1" indent="0">
              <a:buNone/>
            </a:pPr>
            <a:endParaRPr lang="en-US" sz="2800" dirty="0"/>
          </a:p>
          <a:p>
            <a:pPr lvl="1"/>
            <a:endParaRPr lang="en-US" sz="2800" dirty="0"/>
          </a:p>
          <a:p>
            <a:endParaRPr lang="en-US" dirty="0"/>
          </a:p>
          <a:p>
            <a:endParaRPr lang="en-US" dirty="0"/>
          </a:p>
        </p:txBody>
      </p:sp>
      <p:grpSp>
        <p:nvGrpSpPr>
          <p:cNvPr id="4" name="Group 3">
            <a:extLst>
              <a:ext uri="{FF2B5EF4-FFF2-40B4-BE49-F238E27FC236}">
                <a16:creationId xmlns:a16="http://schemas.microsoft.com/office/drawing/2014/main" id="{1F2C7CB6-BC82-F6E4-6314-EFE5680379E6}"/>
              </a:ext>
            </a:extLst>
          </p:cNvPr>
          <p:cNvGrpSpPr/>
          <p:nvPr/>
        </p:nvGrpSpPr>
        <p:grpSpPr>
          <a:xfrm>
            <a:off x="6211804" y="351440"/>
            <a:ext cx="2953212" cy="815109"/>
            <a:chOff x="3261613" y="3566342"/>
            <a:chExt cx="3000142" cy="817881"/>
          </a:xfrm>
        </p:grpSpPr>
        <p:sp>
          <p:nvSpPr>
            <p:cNvPr id="5" name="Oval 4">
              <a:extLst>
                <a:ext uri="{FF2B5EF4-FFF2-40B4-BE49-F238E27FC236}">
                  <a16:creationId xmlns:a16="http://schemas.microsoft.com/office/drawing/2014/main" id="{385C99CF-7F0A-0AC7-530C-3CAB78CC036E}"/>
                </a:ext>
              </a:extLst>
            </p:cNvPr>
            <p:cNvSpPr/>
            <p:nvPr/>
          </p:nvSpPr>
          <p:spPr>
            <a:xfrm>
              <a:off x="3261613" y="3566342"/>
              <a:ext cx="3000142" cy="817881"/>
            </a:xfrm>
            <a:prstGeom prst="ellipse">
              <a:avLst/>
            </a:prstGeom>
            <a:solidFill>
              <a:srgbClr val="92D050">
                <a:alpha val="50000"/>
              </a:srgbClr>
            </a:solidFill>
            <a:ln>
              <a:solidFill>
                <a:srgbClr val="F95A13"/>
              </a:solidFill>
            </a:ln>
          </p:spPr>
          <p:style>
            <a:lnRef idx="2">
              <a:scrgbClr r="0" g="0" b="0"/>
            </a:lnRef>
            <a:fillRef idx="1">
              <a:scrgbClr r="0" g="0" b="0"/>
            </a:fillRef>
            <a:effectRef idx="0">
              <a:schemeClr val="accent1">
                <a:alpha val="50000"/>
                <a:hueOff val="0"/>
                <a:satOff val="0"/>
                <a:lumOff val="0"/>
                <a:alphaOff val="0"/>
              </a:schemeClr>
            </a:effectRef>
            <a:fontRef idx="minor">
              <a:schemeClr val="tx1"/>
            </a:fontRef>
          </p:style>
          <p:txBody>
            <a:bodyPr/>
            <a:lstStyle/>
            <a:p>
              <a:endParaRPr lang="en-US" dirty="0"/>
            </a:p>
          </p:txBody>
        </p:sp>
        <p:sp>
          <p:nvSpPr>
            <p:cNvPr id="6" name="Oval 4">
              <a:extLst>
                <a:ext uri="{FF2B5EF4-FFF2-40B4-BE49-F238E27FC236}">
                  <a16:creationId xmlns:a16="http://schemas.microsoft.com/office/drawing/2014/main" id="{5EBD258E-4612-BD10-AC6F-2F2B38E44DE1}"/>
                </a:ext>
              </a:extLst>
            </p:cNvPr>
            <p:cNvSpPr/>
            <p:nvPr/>
          </p:nvSpPr>
          <p:spPr>
            <a:xfrm>
              <a:off x="3700974" y="3728150"/>
              <a:ext cx="2121420" cy="656073"/>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25400" tIns="25400" rIns="25400" bIns="25400" numCol="1" spcCol="1270" anchor="ctr" anchorCtr="0">
              <a:noAutofit/>
            </a:bodyPr>
            <a:lstStyle/>
            <a:p>
              <a:pPr algn="ctr" defTabSz="889000">
                <a:lnSpc>
                  <a:spcPct val="90000"/>
                </a:lnSpc>
                <a:spcBef>
                  <a:spcPct val="0"/>
                </a:spcBef>
                <a:spcAft>
                  <a:spcPct val="35000"/>
                </a:spcAft>
              </a:pPr>
              <a:r>
                <a:rPr lang="en-US" sz="1400" b="1" dirty="0"/>
                <a:t>CMS: </a:t>
              </a:r>
              <a:r>
                <a:rPr lang="en-US" sz="1400" dirty="0"/>
                <a:t>Centers for Medicare and Medicaid Services</a:t>
              </a:r>
            </a:p>
          </p:txBody>
        </p:sp>
      </p:grpSp>
      <p:sp>
        <p:nvSpPr>
          <p:cNvPr id="7" name="Oval 6">
            <a:extLst>
              <a:ext uri="{FF2B5EF4-FFF2-40B4-BE49-F238E27FC236}">
                <a16:creationId xmlns:a16="http://schemas.microsoft.com/office/drawing/2014/main" id="{5CC3E6D8-06B2-988D-FAAB-45E7992C7614}"/>
              </a:ext>
            </a:extLst>
          </p:cNvPr>
          <p:cNvSpPr/>
          <p:nvPr/>
        </p:nvSpPr>
        <p:spPr>
          <a:xfrm>
            <a:off x="8773130" y="312669"/>
            <a:ext cx="3031932" cy="892652"/>
          </a:xfrm>
          <a:prstGeom prst="ellipse">
            <a:avLst/>
          </a:prstGeom>
          <a:solidFill>
            <a:schemeClr val="accent5">
              <a:lumMod val="60000"/>
              <a:lumOff val="40000"/>
              <a:alpha val="49804"/>
            </a:schemeClr>
          </a:solidFill>
          <a:ln>
            <a:solidFill>
              <a:srgbClr val="FB8F5F"/>
            </a:solidFill>
          </a:ln>
        </p:spPr>
        <p:style>
          <a:lnRef idx="2">
            <a:scrgbClr r="0" g="0" b="0"/>
          </a:lnRef>
          <a:fillRef idx="1">
            <a:scrgbClr r="0" g="0" b="0"/>
          </a:fillRef>
          <a:effectRef idx="0">
            <a:schemeClr val="accent1">
              <a:alpha val="50000"/>
              <a:hueOff val="0"/>
              <a:satOff val="0"/>
              <a:lumOff val="0"/>
              <a:alphaOff val="0"/>
            </a:schemeClr>
          </a:effectRef>
          <a:fontRef idx="minor">
            <a:schemeClr val="tx1"/>
          </a:fontRef>
        </p:style>
        <p:txBody>
          <a:bodyPr/>
          <a:lstStyle/>
          <a:p>
            <a:pPr algn="ctr"/>
            <a:r>
              <a:rPr lang="en-US" sz="1400" dirty="0"/>
              <a:t>TJC: The Joint Commission: use for deeming</a:t>
            </a:r>
          </a:p>
        </p:txBody>
      </p:sp>
    </p:spTree>
    <p:extLst>
      <p:ext uri="{BB962C8B-B14F-4D97-AF65-F5344CB8AC3E}">
        <p14:creationId xmlns:p14="http://schemas.microsoft.com/office/powerpoint/2010/main" val="28138681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4439" y="436256"/>
            <a:ext cx="10515600" cy="563547"/>
          </a:xfrm>
        </p:spPr>
        <p:txBody>
          <a:bodyPr>
            <a:normAutofit fontScale="90000"/>
          </a:bodyPr>
          <a:lstStyle/>
          <a:p>
            <a:r>
              <a:rPr lang="en-US" sz="3600" dirty="0"/>
              <a:t> </a:t>
            </a:r>
            <a:r>
              <a:rPr lang="en-US" sz="4400" dirty="0"/>
              <a:t>Order</a:t>
            </a:r>
          </a:p>
        </p:txBody>
      </p:sp>
      <p:sp>
        <p:nvSpPr>
          <p:cNvPr id="3" name="Content Placeholder 2"/>
          <p:cNvSpPr>
            <a:spLocks noGrp="1"/>
          </p:cNvSpPr>
          <p:nvPr>
            <p:ph idx="1"/>
          </p:nvPr>
        </p:nvSpPr>
        <p:spPr>
          <a:xfrm>
            <a:off x="720869" y="1310646"/>
            <a:ext cx="10786321" cy="5126361"/>
          </a:xfrm>
        </p:spPr>
        <p:txBody>
          <a:bodyPr>
            <a:normAutofit fontScale="92500" lnSpcReduction="10000"/>
          </a:bodyPr>
          <a:lstStyle/>
          <a:p>
            <a:r>
              <a:rPr lang="en-US" dirty="0"/>
              <a:t>Physician or </a:t>
            </a:r>
            <a:r>
              <a:rPr lang="en-US" i="1" dirty="0"/>
              <a:t>other licensed practitioner (LP) </a:t>
            </a:r>
            <a:r>
              <a:rPr lang="en-US" dirty="0"/>
              <a:t>primarily responsible for patient orders restraint or seclusion, 482.13(e)(5) PC.13.02.05 EP 1.</a:t>
            </a:r>
          </a:p>
          <a:p>
            <a:pPr lvl="1"/>
            <a:r>
              <a:rPr lang="en-US" sz="2800" dirty="0"/>
              <a:t>Hospital policy must identify who can order </a:t>
            </a:r>
          </a:p>
          <a:p>
            <a:pPr lvl="1"/>
            <a:r>
              <a:rPr lang="en-US" sz="2800" dirty="0"/>
              <a:t>Individual must hold clinical privilege </a:t>
            </a:r>
          </a:p>
          <a:p>
            <a:pPr lvl="1"/>
            <a:endParaRPr lang="en-US" sz="2800" dirty="0"/>
          </a:p>
          <a:p>
            <a:r>
              <a:rPr lang="en-US" dirty="0"/>
              <a:t>Consult (can be by phone) attending physician or other LP responsible for care of the patient  </a:t>
            </a:r>
            <a:r>
              <a:rPr lang="en-US" b="1" dirty="0">
                <a:solidFill>
                  <a:srgbClr val="FF0000"/>
                </a:solidFill>
              </a:rPr>
              <a:t>*</a:t>
            </a:r>
            <a:r>
              <a:rPr lang="en-US" i="1" dirty="0"/>
              <a:t>as soon as possible </a:t>
            </a:r>
            <a:r>
              <a:rPr lang="en-US" dirty="0"/>
              <a:t>if they didn’t order. </a:t>
            </a:r>
          </a:p>
          <a:p>
            <a:pPr lvl="1"/>
            <a:r>
              <a:rPr lang="en-US" sz="2800" dirty="0"/>
              <a:t>Policy must define “</a:t>
            </a:r>
            <a:r>
              <a:rPr lang="en-US" sz="2800" i="1" dirty="0"/>
              <a:t>as soon as possible.” </a:t>
            </a:r>
            <a:r>
              <a:rPr lang="en-US" dirty="0"/>
              <a:t>482.13(e)(7)</a:t>
            </a:r>
          </a:p>
          <a:p>
            <a:pPr marL="457200" lvl="1" indent="0">
              <a:buNone/>
            </a:pPr>
            <a:endParaRPr lang="en-US" sz="2800" dirty="0"/>
          </a:p>
          <a:p>
            <a:r>
              <a:rPr lang="en-US" dirty="0"/>
              <a:t>NO PRN Orders!!!!!! </a:t>
            </a:r>
            <a:r>
              <a:rPr lang="en-US" sz="2400" dirty="0"/>
              <a:t>482.13(e)(6) PC.13.02.05 EP 2</a:t>
            </a:r>
          </a:p>
          <a:p>
            <a:endParaRPr lang="en-US" sz="2800" dirty="0"/>
          </a:p>
          <a:p>
            <a:pPr marL="457200" lvl="1" indent="0">
              <a:buNone/>
            </a:pPr>
            <a:endParaRPr lang="en-US" sz="2800" dirty="0"/>
          </a:p>
          <a:p>
            <a:pPr lvl="1"/>
            <a:endParaRPr lang="en-US" dirty="0"/>
          </a:p>
          <a:p>
            <a:endParaRPr lang="en-US" dirty="0"/>
          </a:p>
          <a:p>
            <a:pPr marL="457200" lvl="1" indent="0">
              <a:buNone/>
            </a:pPr>
            <a:endParaRPr lang="en-US" dirty="0"/>
          </a:p>
          <a:p>
            <a:endParaRPr lang="en-US" dirty="0"/>
          </a:p>
          <a:p>
            <a:endParaRPr lang="en-US" dirty="0"/>
          </a:p>
          <a:p>
            <a:endParaRPr lang="en-US" dirty="0"/>
          </a:p>
        </p:txBody>
      </p:sp>
      <p:sp>
        <p:nvSpPr>
          <p:cNvPr id="5" name="Slide Number Placeholder 4"/>
          <p:cNvSpPr>
            <a:spLocks noGrp="1"/>
          </p:cNvSpPr>
          <p:nvPr>
            <p:ph type="sldNum" sz="quarter" idx="4294967295"/>
          </p:nvPr>
        </p:nvSpPr>
        <p:spPr>
          <a:xfrm>
            <a:off x="9448800" y="6356350"/>
            <a:ext cx="2743200" cy="365125"/>
          </a:xfrm>
          <a:prstGeom prst="rect">
            <a:avLst/>
          </a:prstGeom>
        </p:spPr>
        <p:txBody>
          <a:bodyPr/>
          <a:lstStyle/>
          <a:p>
            <a:fld id="{429B32D4-E6DA-46D9-8051-C1D45B52740B}" type="slidenum">
              <a:rPr lang="en-US" smtClean="0"/>
              <a:t>34</a:t>
            </a:fld>
            <a:endParaRPr lang="en-US" dirty="0"/>
          </a:p>
        </p:txBody>
      </p:sp>
      <p:grpSp>
        <p:nvGrpSpPr>
          <p:cNvPr id="21" name="Group 20"/>
          <p:cNvGrpSpPr/>
          <p:nvPr/>
        </p:nvGrpSpPr>
        <p:grpSpPr>
          <a:xfrm>
            <a:off x="8209275" y="436256"/>
            <a:ext cx="4049621" cy="955047"/>
            <a:chOff x="4770120" y="1062065"/>
            <a:chExt cx="4049621" cy="848701"/>
          </a:xfrm>
        </p:grpSpPr>
        <p:grpSp>
          <p:nvGrpSpPr>
            <p:cNvPr id="22" name="Group 21"/>
            <p:cNvGrpSpPr/>
            <p:nvPr/>
          </p:nvGrpSpPr>
          <p:grpSpPr>
            <a:xfrm>
              <a:off x="4770120" y="1062065"/>
              <a:ext cx="4049621" cy="500795"/>
              <a:chOff x="-1145114" y="195653"/>
              <a:chExt cx="6828320" cy="1018070"/>
            </a:xfrm>
          </p:grpSpPr>
          <p:sp>
            <p:nvSpPr>
              <p:cNvPr id="29" name="Oval 28"/>
              <p:cNvSpPr/>
              <p:nvPr/>
            </p:nvSpPr>
            <p:spPr>
              <a:xfrm>
                <a:off x="-1145114" y="195654"/>
                <a:ext cx="3519126" cy="1018069"/>
              </a:xfrm>
              <a:prstGeom prst="ellipse">
                <a:avLst/>
              </a:prstGeom>
              <a:solidFill>
                <a:srgbClr val="7030A0">
                  <a:alpha val="50000"/>
                </a:srgbClr>
              </a:solidFill>
            </p:spPr>
            <p:style>
              <a:lnRef idx="2">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txBody>
              <a:bodyPr/>
              <a:lstStyle/>
              <a:p>
                <a:r>
                  <a:rPr lang="en-US" sz="1200" b="1" dirty="0"/>
                  <a:t>TJC</a:t>
                </a:r>
                <a:r>
                  <a:rPr lang="en-US" sz="1200" dirty="0"/>
                  <a:t> – Use   for  deeming</a:t>
                </a:r>
              </a:p>
            </p:txBody>
          </p:sp>
          <p:sp>
            <p:nvSpPr>
              <p:cNvPr id="30" name="Oval 4"/>
              <p:cNvSpPr/>
              <p:nvPr/>
            </p:nvSpPr>
            <p:spPr>
              <a:xfrm>
                <a:off x="2471066" y="195653"/>
                <a:ext cx="3212140" cy="899693"/>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25400" tIns="25400" rIns="25400" bIns="25400" numCol="1" spcCol="1270" anchor="ctr" anchorCtr="0">
                <a:noAutofit/>
              </a:bodyPr>
              <a:lstStyle/>
              <a:p>
                <a:pPr algn="ctr" defTabSz="889000">
                  <a:lnSpc>
                    <a:spcPct val="90000"/>
                  </a:lnSpc>
                  <a:spcBef>
                    <a:spcPct val="0"/>
                  </a:spcBef>
                  <a:spcAft>
                    <a:spcPct val="35000"/>
                  </a:spcAft>
                </a:pPr>
                <a:r>
                  <a:rPr lang="en-US" sz="1400" b="1" dirty="0"/>
                  <a:t>          </a:t>
                </a:r>
                <a:endParaRPr lang="en-US" sz="1400" dirty="0"/>
              </a:p>
            </p:txBody>
          </p:sp>
        </p:grpSp>
        <p:grpSp>
          <p:nvGrpSpPr>
            <p:cNvPr id="23" name="Group 22"/>
            <p:cNvGrpSpPr/>
            <p:nvPr/>
          </p:nvGrpSpPr>
          <p:grpSpPr>
            <a:xfrm>
              <a:off x="6692075" y="1108663"/>
              <a:ext cx="1993300" cy="802103"/>
              <a:chOff x="2222243" y="2928511"/>
              <a:chExt cx="3423065" cy="1289847"/>
            </a:xfrm>
          </p:grpSpPr>
          <p:sp>
            <p:nvSpPr>
              <p:cNvPr id="27" name="Oval 26"/>
              <p:cNvSpPr/>
              <p:nvPr/>
            </p:nvSpPr>
            <p:spPr>
              <a:xfrm>
                <a:off x="2222243" y="2928511"/>
                <a:ext cx="2777162" cy="711678"/>
              </a:xfrm>
              <a:prstGeom prst="ellipse">
                <a:avLst/>
              </a:prstGeom>
              <a:solidFill>
                <a:srgbClr val="92D050">
                  <a:alpha val="50000"/>
                </a:srgbClr>
              </a:solidFill>
              <a:ln>
                <a:solidFill>
                  <a:srgbClr val="F95A13"/>
                </a:solidFill>
              </a:ln>
            </p:spPr>
            <p:style>
              <a:lnRef idx="2">
                <a:scrgbClr r="0" g="0" b="0"/>
              </a:lnRef>
              <a:fillRef idx="1">
                <a:scrgbClr r="0" g="0" b="0"/>
              </a:fillRef>
              <a:effectRef idx="0">
                <a:schemeClr val="accent1">
                  <a:alpha val="50000"/>
                  <a:hueOff val="0"/>
                  <a:satOff val="0"/>
                  <a:lumOff val="0"/>
                  <a:alphaOff val="0"/>
                </a:schemeClr>
              </a:effectRef>
              <a:fontRef idx="minor">
                <a:schemeClr val="tx1"/>
              </a:fontRef>
            </p:style>
            <p:txBody>
              <a:bodyPr/>
              <a:lstStyle/>
              <a:p>
                <a:pPr algn="ctr"/>
                <a:r>
                  <a:rPr lang="en-US" b="1" dirty="0"/>
                  <a:t>CMS</a:t>
                </a:r>
              </a:p>
              <a:p>
                <a:endParaRPr lang="en-US" dirty="0"/>
              </a:p>
            </p:txBody>
          </p:sp>
          <p:sp>
            <p:nvSpPr>
              <p:cNvPr id="28" name="Oval 4"/>
              <p:cNvSpPr/>
              <p:nvPr/>
            </p:nvSpPr>
            <p:spPr>
              <a:xfrm>
                <a:off x="3681559" y="3715125"/>
                <a:ext cx="1963749" cy="503233"/>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25400" tIns="25400" rIns="25400" bIns="25400" numCol="1" spcCol="1270" anchor="ctr" anchorCtr="0">
                <a:noAutofit/>
              </a:bodyPr>
              <a:lstStyle/>
              <a:p>
                <a:pPr algn="ctr" defTabSz="889000">
                  <a:lnSpc>
                    <a:spcPct val="90000"/>
                  </a:lnSpc>
                  <a:spcBef>
                    <a:spcPct val="0"/>
                  </a:spcBef>
                  <a:spcAft>
                    <a:spcPct val="35000"/>
                  </a:spcAft>
                </a:pPr>
                <a:endParaRPr lang="en-US" sz="2000" b="1" dirty="0"/>
              </a:p>
            </p:txBody>
          </p:sp>
        </p:grpSp>
      </p:grpSp>
    </p:spTree>
    <p:extLst>
      <p:ext uri="{BB962C8B-B14F-4D97-AF65-F5344CB8AC3E}">
        <p14:creationId xmlns:p14="http://schemas.microsoft.com/office/powerpoint/2010/main" val="38782176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8813" y="434338"/>
            <a:ext cx="10515600" cy="594995"/>
          </a:xfrm>
        </p:spPr>
        <p:txBody>
          <a:bodyPr>
            <a:normAutofit fontScale="90000"/>
          </a:bodyPr>
          <a:lstStyle/>
          <a:p>
            <a:r>
              <a:rPr lang="en-US" sz="3600" dirty="0"/>
              <a:t>Protocols, aka “PRN Orders”           </a:t>
            </a:r>
          </a:p>
        </p:txBody>
      </p:sp>
      <p:sp>
        <p:nvSpPr>
          <p:cNvPr id="3" name="Content Placeholder 2"/>
          <p:cNvSpPr>
            <a:spLocks noGrp="1"/>
          </p:cNvSpPr>
          <p:nvPr>
            <p:ph idx="1"/>
          </p:nvPr>
        </p:nvSpPr>
        <p:spPr>
          <a:xfrm>
            <a:off x="627908" y="1438542"/>
            <a:ext cx="9829800" cy="5074287"/>
          </a:xfrm>
        </p:spPr>
        <p:txBody>
          <a:bodyPr>
            <a:normAutofit fontScale="92500" lnSpcReduction="10000"/>
          </a:bodyPr>
          <a:lstStyle/>
          <a:p>
            <a:pPr lvl="1"/>
            <a:r>
              <a:rPr lang="en-US" sz="2800" dirty="0"/>
              <a:t>The Patient Rights CoP </a:t>
            </a:r>
            <a:r>
              <a:rPr lang="en-US" sz="2800" b="1" dirty="0"/>
              <a:t>§482.13(e)(6) </a:t>
            </a:r>
            <a:r>
              <a:rPr lang="en-US" sz="2800" dirty="0"/>
              <a:t>indicates </a:t>
            </a:r>
            <a:r>
              <a:rPr lang="en-US" sz="2800" b="1" dirty="0"/>
              <a:t>“</a:t>
            </a:r>
            <a:r>
              <a:rPr lang="en-US" sz="2800" dirty="0"/>
              <a:t>Orders for the use of restraint or seclusion must never be written as a standing order or on an as needed basis (PRN).”  </a:t>
            </a:r>
          </a:p>
          <a:p>
            <a:pPr marL="457200" lvl="1" indent="0">
              <a:buNone/>
            </a:pPr>
            <a:endParaRPr lang="en-US" sz="2800" dirty="0"/>
          </a:p>
          <a:p>
            <a:pPr lvl="1">
              <a:spcBef>
                <a:spcPts val="1200"/>
              </a:spcBef>
            </a:pPr>
            <a:r>
              <a:rPr lang="en-US" sz="2800" dirty="0"/>
              <a:t>The CoP for</a:t>
            </a:r>
            <a:r>
              <a:rPr lang="en-US" sz="2800" b="1" dirty="0"/>
              <a:t> Medical Records</a:t>
            </a:r>
            <a:r>
              <a:rPr lang="en-US" sz="2800" dirty="0"/>
              <a:t> </a:t>
            </a:r>
            <a:r>
              <a:rPr lang="en-US" sz="2800" b="1" dirty="0"/>
              <a:t>§482.24(c)(3) </a:t>
            </a:r>
            <a:r>
              <a:rPr lang="en-US" sz="2800" dirty="0"/>
              <a:t>is where you find the CMS references to standing orders, order sets, and protocols.  CMS indicates that for the sake of brevity, they use the term “standing orders” as the place holder for all three terms.  It’s the “standing order” prohibition that precludes the initiation of restraint use by anything other than by an individual LIP issued order, as TJC and CMS prohibit the use of PRN orders for restraint. A standing order/protocol can also be viewed as a “de facto PRN order” for restraints.    </a:t>
            </a:r>
          </a:p>
          <a:p>
            <a:endParaRPr lang="en-US" dirty="0"/>
          </a:p>
        </p:txBody>
      </p:sp>
      <p:sp>
        <p:nvSpPr>
          <p:cNvPr id="5" name="Slide Number Placeholder 4"/>
          <p:cNvSpPr>
            <a:spLocks noGrp="1"/>
          </p:cNvSpPr>
          <p:nvPr>
            <p:ph type="sldNum" sz="quarter" idx="4294967295"/>
          </p:nvPr>
        </p:nvSpPr>
        <p:spPr>
          <a:xfrm>
            <a:off x="9448800" y="6356350"/>
            <a:ext cx="2743200" cy="365125"/>
          </a:xfrm>
          <a:prstGeom prst="rect">
            <a:avLst/>
          </a:prstGeom>
        </p:spPr>
        <p:txBody>
          <a:bodyPr/>
          <a:lstStyle/>
          <a:p>
            <a:fld id="{429B32D4-E6DA-46D9-8051-C1D45B52740B}" type="slidenum">
              <a:rPr lang="en-US" smtClean="0"/>
              <a:t>35</a:t>
            </a:fld>
            <a:endParaRPr lang="en-US" dirty="0"/>
          </a:p>
        </p:txBody>
      </p:sp>
      <p:sp>
        <p:nvSpPr>
          <p:cNvPr id="7" name="Oval 6">
            <a:extLst>
              <a:ext uri="{FF2B5EF4-FFF2-40B4-BE49-F238E27FC236}">
                <a16:creationId xmlns:a16="http://schemas.microsoft.com/office/drawing/2014/main" id="{B24C5908-DF69-5722-1568-10D6E46B17DE}"/>
              </a:ext>
            </a:extLst>
          </p:cNvPr>
          <p:cNvSpPr/>
          <p:nvPr/>
        </p:nvSpPr>
        <p:spPr>
          <a:xfrm>
            <a:off x="9371631" y="459578"/>
            <a:ext cx="2421556" cy="594994"/>
          </a:xfrm>
          <a:prstGeom prst="ellipse">
            <a:avLst/>
          </a:prstGeom>
          <a:solidFill>
            <a:srgbClr val="92D050">
              <a:alpha val="50000"/>
            </a:srgbClr>
          </a:solidFill>
          <a:ln>
            <a:solidFill>
              <a:srgbClr val="F95A13"/>
            </a:solidFill>
          </a:ln>
        </p:spPr>
        <p:style>
          <a:lnRef idx="2">
            <a:scrgbClr r="0" g="0" b="0"/>
          </a:lnRef>
          <a:fillRef idx="1">
            <a:scrgbClr r="0" g="0" b="0"/>
          </a:fillRef>
          <a:effectRef idx="0">
            <a:schemeClr val="accent1">
              <a:alpha val="50000"/>
              <a:hueOff val="0"/>
              <a:satOff val="0"/>
              <a:lumOff val="0"/>
              <a:alphaOff val="0"/>
            </a:schemeClr>
          </a:effectRef>
          <a:fontRef idx="minor">
            <a:schemeClr val="tx1"/>
          </a:fontRef>
        </p:style>
        <p:txBody>
          <a:bodyPr/>
          <a:lstStyle/>
          <a:p>
            <a:pPr algn="ctr"/>
            <a:r>
              <a:rPr lang="en-US" sz="2400" b="1" dirty="0"/>
              <a:t>CMS</a:t>
            </a:r>
          </a:p>
          <a:p>
            <a:endParaRPr lang="en-US" dirty="0"/>
          </a:p>
        </p:txBody>
      </p:sp>
    </p:spTree>
    <p:extLst>
      <p:ext uri="{BB962C8B-B14F-4D97-AF65-F5344CB8AC3E}">
        <p14:creationId xmlns:p14="http://schemas.microsoft.com/office/powerpoint/2010/main" val="20320741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799" y="275431"/>
            <a:ext cx="11606151" cy="963613"/>
          </a:xfrm>
        </p:spPr>
        <p:txBody>
          <a:bodyPr>
            <a:normAutofit/>
          </a:bodyPr>
          <a:lstStyle/>
          <a:p>
            <a:r>
              <a:rPr lang="en-US" sz="3600" dirty="0"/>
              <a:t>Exceptions to PRN Order </a:t>
            </a:r>
            <a:r>
              <a:rPr lang="en-US" dirty="0"/>
              <a:t>R</a:t>
            </a:r>
            <a:r>
              <a:rPr lang="en-US" sz="3600" dirty="0"/>
              <a:t>estriction</a:t>
            </a:r>
          </a:p>
        </p:txBody>
      </p:sp>
      <p:sp>
        <p:nvSpPr>
          <p:cNvPr id="3" name="Content Placeholder 2"/>
          <p:cNvSpPr>
            <a:spLocks noGrp="1"/>
          </p:cNvSpPr>
          <p:nvPr>
            <p:ph idx="1"/>
          </p:nvPr>
        </p:nvSpPr>
        <p:spPr>
          <a:xfrm>
            <a:off x="838200" y="1508125"/>
            <a:ext cx="10515600" cy="4848225"/>
          </a:xfrm>
        </p:spPr>
        <p:txBody>
          <a:bodyPr>
            <a:normAutofit/>
          </a:bodyPr>
          <a:lstStyle/>
          <a:p>
            <a:r>
              <a:rPr lang="en-US" dirty="0"/>
              <a:t>Geri-chair </a:t>
            </a:r>
          </a:p>
          <a:p>
            <a:pPr lvl="1"/>
            <a:r>
              <a:rPr lang="en-US" dirty="0"/>
              <a:t>Patient may be out of bed and in Geri-chair several times a day.</a:t>
            </a:r>
          </a:p>
          <a:p>
            <a:pPr lvl="1"/>
            <a:endParaRPr lang="en-US" dirty="0"/>
          </a:p>
          <a:p>
            <a:r>
              <a:rPr lang="en-US" dirty="0"/>
              <a:t>Raised side rails</a:t>
            </a:r>
          </a:p>
          <a:p>
            <a:pPr lvl="1"/>
            <a:r>
              <a:rPr lang="en-US" dirty="0"/>
              <a:t>Patient may be in and out of bed several times a day.</a:t>
            </a:r>
          </a:p>
          <a:p>
            <a:pPr marL="457200" lvl="1" indent="0">
              <a:buNone/>
            </a:pPr>
            <a:endParaRPr lang="en-US" dirty="0"/>
          </a:p>
          <a:p>
            <a:r>
              <a:rPr lang="en-US" dirty="0"/>
              <a:t>Repetitive self-mutilating behavior</a:t>
            </a:r>
          </a:p>
          <a:p>
            <a:pPr lvl="1"/>
            <a:r>
              <a:rPr lang="en-US" dirty="0"/>
              <a:t>Must be applied in accordance with specific parameters established in treatment plan.</a:t>
            </a:r>
          </a:p>
          <a:p>
            <a:endParaRPr lang="en-US" dirty="0"/>
          </a:p>
          <a:p>
            <a:endParaRPr lang="en-US" dirty="0"/>
          </a:p>
          <a:p>
            <a:endParaRPr lang="en-US" dirty="0"/>
          </a:p>
          <a:p>
            <a:endParaRPr lang="en-US" dirty="0"/>
          </a:p>
        </p:txBody>
      </p:sp>
      <p:sp>
        <p:nvSpPr>
          <p:cNvPr id="4" name="Slide Number Placeholder 3"/>
          <p:cNvSpPr>
            <a:spLocks noGrp="1"/>
          </p:cNvSpPr>
          <p:nvPr>
            <p:ph type="sldNum" sz="quarter" idx="4294967295"/>
          </p:nvPr>
        </p:nvSpPr>
        <p:spPr>
          <a:xfrm>
            <a:off x="9448800" y="6356350"/>
            <a:ext cx="2743200" cy="365125"/>
          </a:xfrm>
          <a:prstGeom prst="rect">
            <a:avLst/>
          </a:prstGeom>
        </p:spPr>
        <p:txBody>
          <a:bodyPr/>
          <a:lstStyle/>
          <a:p>
            <a:fld id="{429B32D4-E6DA-46D9-8051-C1D45B52740B}" type="slidenum">
              <a:rPr lang="en-US" smtClean="0"/>
              <a:t>36</a:t>
            </a:fld>
            <a:endParaRPr lang="en-US" dirty="0"/>
          </a:p>
        </p:txBody>
      </p:sp>
    </p:spTree>
    <p:extLst>
      <p:ext uri="{BB962C8B-B14F-4D97-AF65-F5344CB8AC3E}">
        <p14:creationId xmlns:p14="http://schemas.microsoft.com/office/powerpoint/2010/main" val="32072635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410345-E8E8-B81D-7EE3-40DD2B04A900}"/>
              </a:ext>
            </a:extLst>
          </p:cNvPr>
          <p:cNvSpPr>
            <a:spLocks noGrp="1"/>
          </p:cNvSpPr>
          <p:nvPr>
            <p:ph type="title"/>
          </p:nvPr>
        </p:nvSpPr>
        <p:spPr>
          <a:xfrm>
            <a:off x="438716" y="432027"/>
            <a:ext cx="10515600" cy="701675"/>
          </a:xfrm>
        </p:spPr>
        <p:txBody>
          <a:bodyPr>
            <a:normAutofit/>
          </a:bodyPr>
          <a:lstStyle/>
          <a:p>
            <a:r>
              <a:rPr lang="en-US" sz="3600" dirty="0"/>
              <a:t>Emergency Application</a:t>
            </a:r>
          </a:p>
        </p:txBody>
      </p:sp>
      <p:sp>
        <p:nvSpPr>
          <p:cNvPr id="3" name="Content Placeholder 2">
            <a:extLst>
              <a:ext uri="{FF2B5EF4-FFF2-40B4-BE49-F238E27FC236}">
                <a16:creationId xmlns:a16="http://schemas.microsoft.com/office/drawing/2014/main" id="{251E8F33-33BC-07DA-50A6-819EA41B60DA}"/>
              </a:ext>
            </a:extLst>
          </p:cNvPr>
          <p:cNvSpPr>
            <a:spLocks noGrp="1"/>
          </p:cNvSpPr>
          <p:nvPr>
            <p:ph idx="1"/>
          </p:nvPr>
        </p:nvSpPr>
        <p:spPr>
          <a:xfrm>
            <a:off x="671946" y="1442089"/>
            <a:ext cx="10515600" cy="5110163"/>
          </a:xfrm>
        </p:spPr>
        <p:txBody>
          <a:bodyPr>
            <a:normAutofit/>
          </a:bodyPr>
          <a:lstStyle/>
          <a:p>
            <a:r>
              <a:rPr lang="en-US" dirty="0"/>
              <a:t>Restraint or seclusion may be initiated in emergency, with order obtained during or immediately after (within a few minutes) of restraint or seclusion being applied.       </a:t>
            </a:r>
          </a:p>
          <a:p>
            <a:pPr lvl="1"/>
            <a:r>
              <a:rPr lang="en-US" sz="2800" dirty="0"/>
              <a:t>Failure to obtain order before, or within a few minutes of emergency application, is considered restraint without an order          </a:t>
            </a:r>
          </a:p>
          <a:p>
            <a:pPr lvl="1"/>
            <a:r>
              <a:rPr lang="en-US" sz="2800" dirty="0"/>
              <a:t>Policy must specify who can initiate emergency application</a:t>
            </a:r>
          </a:p>
          <a:p>
            <a:pPr lvl="1"/>
            <a:r>
              <a:rPr lang="en-US" sz="2800" dirty="0"/>
              <a:t>§482.13(e)(5) </a:t>
            </a:r>
            <a:endParaRPr lang="en-US" sz="2800" dirty="0">
              <a:solidFill>
                <a:srgbClr val="FF0000"/>
              </a:solidFill>
            </a:endParaRPr>
          </a:p>
          <a:p>
            <a:pPr marL="0" indent="0">
              <a:buNone/>
            </a:pPr>
            <a:endParaRPr lang="en-US" dirty="0"/>
          </a:p>
        </p:txBody>
      </p:sp>
      <p:sp>
        <p:nvSpPr>
          <p:cNvPr id="4" name="Oval 3">
            <a:extLst>
              <a:ext uri="{FF2B5EF4-FFF2-40B4-BE49-F238E27FC236}">
                <a16:creationId xmlns:a16="http://schemas.microsoft.com/office/drawing/2014/main" id="{B4BF30F4-D4D8-8149-DD39-3AF2462A55CC}"/>
              </a:ext>
            </a:extLst>
          </p:cNvPr>
          <p:cNvSpPr/>
          <p:nvPr/>
        </p:nvSpPr>
        <p:spPr>
          <a:xfrm>
            <a:off x="10136103" y="486006"/>
            <a:ext cx="1617181" cy="498019"/>
          </a:xfrm>
          <a:prstGeom prst="ellipse">
            <a:avLst/>
          </a:prstGeom>
          <a:solidFill>
            <a:srgbClr val="92D050">
              <a:alpha val="50000"/>
            </a:srgbClr>
          </a:solidFill>
          <a:ln>
            <a:solidFill>
              <a:srgbClr val="F95A13"/>
            </a:solidFill>
          </a:ln>
        </p:spPr>
        <p:style>
          <a:lnRef idx="2">
            <a:scrgbClr r="0" g="0" b="0"/>
          </a:lnRef>
          <a:fillRef idx="1">
            <a:scrgbClr r="0" g="0" b="0"/>
          </a:fillRef>
          <a:effectRef idx="0">
            <a:schemeClr val="accent1">
              <a:alpha val="50000"/>
              <a:hueOff val="0"/>
              <a:satOff val="0"/>
              <a:lumOff val="0"/>
              <a:alphaOff val="0"/>
            </a:schemeClr>
          </a:effectRef>
          <a:fontRef idx="minor">
            <a:schemeClr val="tx1"/>
          </a:fontRef>
        </p:style>
        <p:txBody>
          <a:bodyPr/>
          <a:lstStyle/>
          <a:p>
            <a:pPr algn="ctr"/>
            <a:r>
              <a:rPr lang="en-US" b="1" dirty="0"/>
              <a:t>CMS</a:t>
            </a:r>
          </a:p>
          <a:p>
            <a:endParaRPr lang="en-US" dirty="0"/>
          </a:p>
        </p:txBody>
      </p:sp>
    </p:spTree>
    <p:extLst>
      <p:ext uri="{BB962C8B-B14F-4D97-AF65-F5344CB8AC3E}">
        <p14:creationId xmlns:p14="http://schemas.microsoft.com/office/powerpoint/2010/main" val="20065313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A36E4D-4DFA-895F-53D8-322D666C81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6BE351-648C-0BAB-CA49-47F030BD3693}"/>
              </a:ext>
            </a:extLst>
          </p:cNvPr>
          <p:cNvSpPr>
            <a:spLocks noGrp="1"/>
          </p:cNvSpPr>
          <p:nvPr>
            <p:ph type="title"/>
          </p:nvPr>
        </p:nvSpPr>
        <p:spPr>
          <a:xfrm>
            <a:off x="304305" y="280019"/>
            <a:ext cx="11583389" cy="1168770"/>
          </a:xfrm>
        </p:spPr>
        <p:txBody>
          <a:bodyPr>
            <a:noAutofit/>
          </a:bodyPr>
          <a:lstStyle/>
          <a:p>
            <a:r>
              <a:rPr lang="en-US" sz="3600" dirty="0"/>
              <a:t> </a:t>
            </a:r>
            <a:br>
              <a:rPr lang="en-US" sz="3600" dirty="0"/>
            </a:br>
            <a:r>
              <a:rPr lang="en-US" sz="3600" dirty="0"/>
              <a:t>Simultaneous use of Restraint &amp; Seclusion…   </a:t>
            </a:r>
            <a:br>
              <a:rPr lang="en-US" sz="3600" dirty="0"/>
            </a:br>
            <a:r>
              <a:rPr lang="en-US" sz="3600" dirty="0"/>
              <a:t>Patient Monitoring</a:t>
            </a:r>
            <a:br>
              <a:rPr lang="en-US" sz="3600" dirty="0"/>
            </a:br>
            <a:endParaRPr lang="en-US" sz="3600" dirty="0"/>
          </a:p>
        </p:txBody>
      </p:sp>
      <p:sp>
        <p:nvSpPr>
          <p:cNvPr id="3" name="Content Placeholder 2">
            <a:extLst>
              <a:ext uri="{FF2B5EF4-FFF2-40B4-BE49-F238E27FC236}">
                <a16:creationId xmlns:a16="http://schemas.microsoft.com/office/drawing/2014/main" id="{7215B4C2-E23B-187F-187A-5FEBF362F1F7}"/>
              </a:ext>
            </a:extLst>
          </p:cNvPr>
          <p:cNvSpPr>
            <a:spLocks noGrp="1"/>
          </p:cNvSpPr>
          <p:nvPr>
            <p:ph idx="1"/>
          </p:nvPr>
        </p:nvSpPr>
        <p:spPr>
          <a:xfrm>
            <a:off x="553192" y="1629743"/>
            <a:ext cx="10515600" cy="4948238"/>
          </a:xfrm>
        </p:spPr>
        <p:txBody>
          <a:bodyPr>
            <a:normAutofit/>
          </a:bodyPr>
          <a:lstStyle/>
          <a:p>
            <a:r>
              <a:rPr lang="en-US" sz="2400" dirty="0"/>
              <a:t>Trained staff (define in policy), continuously (ongoing, with no interruption) monitors patient.</a:t>
            </a:r>
          </a:p>
          <a:p>
            <a:pPr lvl="1"/>
            <a:r>
              <a:rPr lang="en-US" dirty="0"/>
              <a:t>In person or through use of audio and video equipment in close proximity to the patient     PC.13.02.13 </a:t>
            </a:r>
          </a:p>
          <a:p>
            <a:pPr lvl="2"/>
            <a:r>
              <a:rPr lang="en-US" sz="2400" dirty="0"/>
              <a:t>Need to be able to immediately intervene</a:t>
            </a:r>
          </a:p>
          <a:p>
            <a:endParaRPr lang="en-US" sz="2400" dirty="0"/>
          </a:p>
          <a:p>
            <a:pPr>
              <a:buFont typeface="Wingdings" panose="05000000000000000000" pitchFamily="2" charset="2"/>
              <a:buChar char="ü"/>
            </a:pPr>
            <a:r>
              <a:rPr lang="en-US" sz="2400" dirty="0"/>
              <a:t>   You cannot continuously monitor more than one patient at a time!!  </a:t>
            </a:r>
          </a:p>
          <a:p>
            <a:pPr>
              <a:buFont typeface="Wingdings" panose="05000000000000000000" pitchFamily="2" charset="2"/>
              <a:buChar char="ü"/>
            </a:pPr>
            <a:r>
              <a:rPr lang="en-US" sz="2400" b="1" dirty="0"/>
              <a:t>   </a:t>
            </a:r>
            <a:r>
              <a:rPr lang="en-US" sz="2400" dirty="0"/>
              <a:t>Unusual (outlier) situations will get scrutiny from surveyor(s).</a:t>
            </a:r>
          </a:p>
        </p:txBody>
      </p:sp>
      <p:sp>
        <p:nvSpPr>
          <p:cNvPr id="4" name="Oval 3">
            <a:extLst>
              <a:ext uri="{FF2B5EF4-FFF2-40B4-BE49-F238E27FC236}">
                <a16:creationId xmlns:a16="http://schemas.microsoft.com/office/drawing/2014/main" id="{AA3E0F52-5C10-D44C-57AD-4F134AD07E6A}"/>
              </a:ext>
            </a:extLst>
          </p:cNvPr>
          <p:cNvSpPr/>
          <p:nvPr/>
        </p:nvSpPr>
        <p:spPr>
          <a:xfrm>
            <a:off x="9165970" y="410648"/>
            <a:ext cx="2580307" cy="777240"/>
          </a:xfrm>
          <a:prstGeom prst="ellipse">
            <a:avLst/>
          </a:prstGeom>
          <a:solidFill>
            <a:schemeClr val="accent5">
              <a:lumMod val="60000"/>
              <a:lumOff val="40000"/>
              <a:alpha val="49804"/>
            </a:schemeClr>
          </a:solidFill>
          <a:ln>
            <a:solidFill>
              <a:srgbClr val="FB8F5F"/>
            </a:solidFill>
          </a:ln>
        </p:spPr>
        <p:style>
          <a:lnRef idx="2">
            <a:scrgbClr r="0" g="0" b="0"/>
          </a:lnRef>
          <a:fillRef idx="1">
            <a:scrgbClr r="0" g="0" b="0"/>
          </a:fillRef>
          <a:effectRef idx="0">
            <a:schemeClr val="accent1">
              <a:alpha val="50000"/>
              <a:hueOff val="0"/>
              <a:satOff val="0"/>
              <a:lumOff val="0"/>
              <a:alphaOff val="0"/>
            </a:schemeClr>
          </a:effectRef>
          <a:fontRef idx="minor">
            <a:schemeClr val="tx1"/>
          </a:fontRef>
        </p:style>
        <p:txBody>
          <a:bodyPr/>
          <a:lstStyle/>
          <a:p>
            <a:r>
              <a:rPr lang="en-US" sz="1200" dirty="0"/>
              <a:t>TJC: The Joint Commission: use for deeming</a:t>
            </a:r>
          </a:p>
        </p:txBody>
      </p:sp>
    </p:spTree>
    <p:extLst>
      <p:ext uri="{BB962C8B-B14F-4D97-AF65-F5344CB8AC3E}">
        <p14:creationId xmlns:p14="http://schemas.microsoft.com/office/powerpoint/2010/main" val="24399568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4C3CB4-1BD1-BA6F-0A9F-A3BFE5AE5A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7B8A12-99B8-9530-36C3-AC78168555DC}"/>
              </a:ext>
            </a:extLst>
          </p:cNvPr>
          <p:cNvSpPr>
            <a:spLocks noGrp="1"/>
          </p:cNvSpPr>
          <p:nvPr>
            <p:ph type="title"/>
          </p:nvPr>
        </p:nvSpPr>
        <p:spPr>
          <a:xfrm>
            <a:off x="398813" y="373990"/>
            <a:ext cx="10515600" cy="655955"/>
          </a:xfrm>
        </p:spPr>
        <p:txBody>
          <a:bodyPr>
            <a:normAutofit/>
          </a:bodyPr>
          <a:lstStyle/>
          <a:p>
            <a:r>
              <a:rPr lang="en-US" sz="3600" dirty="0"/>
              <a:t>Discontinue</a:t>
            </a:r>
          </a:p>
        </p:txBody>
      </p:sp>
      <p:sp>
        <p:nvSpPr>
          <p:cNvPr id="3" name="Content Placeholder 2">
            <a:extLst>
              <a:ext uri="{FF2B5EF4-FFF2-40B4-BE49-F238E27FC236}">
                <a16:creationId xmlns:a16="http://schemas.microsoft.com/office/drawing/2014/main" id="{F918AA34-908C-614C-97C4-96F60B781A6E}"/>
              </a:ext>
            </a:extLst>
          </p:cNvPr>
          <p:cNvSpPr>
            <a:spLocks noGrp="1"/>
          </p:cNvSpPr>
          <p:nvPr>
            <p:ph idx="1"/>
          </p:nvPr>
        </p:nvSpPr>
        <p:spPr>
          <a:xfrm>
            <a:off x="707571" y="1328127"/>
            <a:ext cx="10515600" cy="5155883"/>
          </a:xfrm>
        </p:spPr>
        <p:txBody>
          <a:bodyPr>
            <a:normAutofit fontScale="92500" lnSpcReduction="10000"/>
          </a:bodyPr>
          <a:lstStyle/>
          <a:p>
            <a:r>
              <a:rPr lang="en-US" dirty="0"/>
              <a:t>Restraint or seclusion must be discontinued at earliest possible time, regardless of the time identified in the order.</a:t>
            </a:r>
          </a:p>
          <a:p>
            <a:pPr lvl="1"/>
            <a:r>
              <a:rPr lang="en-US" sz="2800" dirty="0"/>
              <a:t>Discontinue when unsafe situation ends</a:t>
            </a:r>
          </a:p>
          <a:p>
            <a:pPr lvl="2"/>
            <a:r>
              <a:rPr lang="en-US" sz="2800" dirty="0"/>
              <a:t>Hospital policy must specify  </a:t>
            </a:r>
          </a:p>
          <a:p>
            <a:pPr lvl="3"/>
            <a:r>
              <a:rPr lang="en-US" sz="2800" dirty="0"/>
              <a:t>Circumstances under which restraint or seclusion must be discontinued.</a:t>
            </a:r>
          </a:p>
          <a:p>
            <a:pPr lvl="3"/>
            <a:r>
              <a:rPr lang="en-US" sz="2800" dirty="0"/>
              <a:t>Categories of staff authorized to discontinue, in accordance with State law  482.13(e)(9)  </a:t>
            </a:r>
          </a:p>
          <a:p>
            <a:pPr marL="0" indent="0">
              <a:buNone/>
            </a:pPr>
            <a:r>
              <a:rPr lang="en-US" b="1" dirty="0"/>
              <a:t>*</a:t>
            </a:r>
            <a:r>
              <a:rPr lang="en-US" dirty="0"/>
              <a:t>Consider: if the patient is calm, following commands, and not attempting to dislodge a vital device or kick another staff member and is still in restraint or seclusion, someone should ask staff why because the surveyor certainly will!</a:t>
            </a:r>
          </a:p>
          <a:p>
            <a:endParaRPr lang="en-US" dirty="0"/>
          </a:p>
        </p:txBody>
      </p:sp>
      <p:sp>
        <p:nvSpPr>
          <p:cNvPr id="4" name="Oval 3">
            <a:extLst>
              <a:ext uri="{FF2B5EF4-FFF2-40B4-BE49-F238E27FC236}">
                <a16:creationId xmlns:a16="http://schemas.microsoft.com/office/drawing/2014/main" id="{AB56AF57-5FC2-FA25-86EE-B28EFCA2A286}"/>
              </a:ext>
            </a:extLst>
          </p:cNvPr>
          <p:cNvSpPr/>
          <p:nvPr/>
        </p:nvSpPr>
        <p:spPr>
          <a:xfrm>
            <a:off x="9345881" y="373990"/>
            <a:ext cx="2352304" cy="655955"/>
          </a:xfrm>
          <a:prstGeom prst="ellipse">
            <a:avLst/>
          </a:prstGeom>
          <a:solidFill>
            <a:srgbClr val="92D050">
              <a:alpha val="50000"/>
            </a:srgbClr>
          </a:solidFill>
          <a:ln>
            <a:solidFill>
              <a:srgbClr val="F95A13"/>
            </a:solidFill>
          </a:ln>
        </p:spPr>
        <p:style>
          <a:lnRef idx="2">
            <a:scrgbClr r="0" g="0" b="0"/>
          </a:lnRef>
          <a:fillRef idx="1">
            <a:scrgbClr r="0" g="0" b="0"/>
          </a:fillRef>
          <a:effectRef idx="0">
            <a:schemeClr val="accent1">
              <a:alpha val="50000"/>
              <a:hueOff val="0"/>
              <a:satOff val="0"/>
              <a:lumOff val="0"/>
              <a:alphaOff val="0"/>
            </a:schemeClr>
          </a:effectRef>
          <a:fontRef idx="minor">
            <a:schemeClr val="tx1"/>
          </a:fontRef>
        </p:style>
        <p:txBody>
          <a:bodyPr/>
          <a:lstStyle/>
          <a:p>
            <a:pPr algn="ctr"/>
            <a:r>
              <a:rPr lang="en-US" b="1" dirty="0"/>
              <a:t>CMS</a:t>
            </a:r>
          </a:p>
          <a:p>
            <a:endParaRPr lang="en-US" dirty="0"/>
          </a:p>
        </p:txBody>
      </p:sp>
    </p:spTree>
    <p:extLst>
      <p:ext uri="{BB962C8B-B14F-4D97-AF65-F5344CB8AC3E}">
        <p14:creationId xmlns:p14="http://schemas.microsoft.com/office/powerpoint/2010/main" val="10105419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8813" y="460128"/>
            <a:ext cx="10515600" cy="579755"/>
          </a:xfrm>
        </p:spPr>
        <p:txBody>
          <a:bodyPr>
            <a:noAutofit/>
          </a:bodyPr>
          <a:lstStyle/>
          <a:p>
            <a:r>
              <a:rPr lang="en-US" sz="3600" dirty="0"/>
              <a:t>Discontinue / Avoid</a:t>
            </a:r>
          </a:p>
        </p:txBody>
      </p:sp>
      <p:sp>
        <p:nvSpPr>
          <p:cNvPr id="3" name="Content Placeholder 2"/>
          <p:cNvSpPr>
            <a:spLocks noGrp="1"/>
          </p:cNvSpPr>
          <p:nvPr>
            <p:ph idx="1"/>
          </p:nvPr>
        </p:nvSpPr>
        <p:spPr>
          <a:xfrm>
            <a:off x="493816" y="1337309"/>
            <a:ext cx="10515600" cy="5232083"/>
          </a:xfrm>
        </p:spPr>
        <p:txBody>
          <a:bodyPr>
            <a:normAutofit fontScale="92500" lnSpcReduction="10000"/>
          </a:bodyPr>
          <a:lstStyle/>
          <a:p>
            <a:pPr marL="400050" lvl="1" indent="0">
              <a:buNone/>
            </a:pPr>
            <a:r>
              <a:rPr lang="en-US" sz="2800" i="1" dirty="0"/>
              <a:t>When restraints are applied, health care providers should immediately consider what can be done to be able to safely remove the restraints. It should be a 1-2 step, as restraints only contain, they do not treat. In the 1990s and early 2000s, we were sedating and paralyzing so many critically ill patients, and it became a cultural norm to see a patient tied down and in a coma. Thus, it takes an adjustment period for health care providers to get used to seeing patients awake and moving while mechanically ventilated.   Once it starts happening, staff realize how right it is for the patients.  The “ABCDEF bundle” represents a big culture change for any organization.  After you get it going, the nurses won’t have it any other way.   </a:t>
            </a:r>
          </a:p>
          <a:p>
            <a:pPr marL="1203325" lvl="2" indent="-457200"/>
            <a:r>
              <a:rPr lang="en-US" sz="2400" i="1" dirty="0"/>
              <a:t>I</a:t>
            </a:r>
            <a:r>
              <a:rPr lang="en-US" sz="2400" dirty="0"/>
              <a:t>CU Delirium and Cognitive Impairment Study Group. ABCDEFs of Prevention and Safety. Accessed Jan 11, 2016. </a:t>
            </a:r>
            <a:r>
              <a:rPr lang="en-US" sz="2400" dirty="0">
                <a:hlinkClick r:id="rId2"/>
              </a:rPr>
              <a:t>http://www.icudelirium</a:t>
            </a:r>
            <a:r>
              <a:rPr lang="en-US" sz="2400" dirty="0"/>
              <a:t> .org</a:t>
            </a:r>
          </a:p>
          <a:p>
            <a:pPr marL="0" indent="0">
              <a:buNone/>
            </a:pPr>
            <a:endParaRPr lang="en-US" sz="2400" i="1" dirty="0"/>
          </a:p>
        </p:txBody>
      </p:sp>
      <p:sp>
        <p:nvSpPr>
          <p:cNvPr id="4" name="Slide Number Placeholder 3"/>
          <p:cNvSpPr>
            <a:spLocks noGrp="1"/>
          </p:cNvSpPr>
          <p:nvPr>
            <p:ph type="sldNum" sz="quarter" idx="4294967295"/>
          </p:nvPr>
        </p:nvSpPr>
        <p:spPr>
          <a:xfrm>
            <a:off x="9448800" y="6356350"/>
            <a:ext cx="2743200" cy="365125"/>
          </a:xfrm>
          <a:prstGeom prst="rect">
            <a:avLst/>
          </a:prstGeom>
        </p:spPr>
        <p:txBody>
          <a:bodyPr/>
          <a:lstStyle/>
          <a:p>
            <a:fld id="{429B32D4-E6DA-46D9-8051-C1D45B52740B}" type="slidenum">
              <a:rPr lang="en-US" smtClean="0"/>
              <a:t>40</a:t>
            </a:fld>
            <a:endParaRPr lang="en-US" dirty="0"/>
          </a:p>
        </p:txBody>
      </p:sp>
    </p:spTree>
    <p:extLst>
      <p:ext uri="{BB962C8B-B14F-4D97-AF65-F5344CB8AC3E}">
        <p14:creationId xmlns:p14="http://schemas.microsoft.com/office/powerpoint/2010/main" val="25453110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0688" y="365125"/>
            <a:ext cx="10515600" cy="655955"/>
          </a:xfrm>
        </p:spPr>
        <p:txBody>
          <a:bodyPr>
            <a:normAutofit/>
          </a:bodyPr>
          <a:lstStyle/>
          <a:p>
            <a:r>
              <a:rPr lang="en-US" sz="3600" dirty="0"/>
              <a:t>Discontinue – ABCDEF Bundle</a:t>
            </a:r>
          </a:p>
        </p:txBody>
      </p:sp>
      <p:sp>
        <p:nvSpPr>
          <p:cNvPr id="3" name="Content Placeholder 2"/>
          <p:cNvSpPr>
            <a:spLocks noGrp="1"/>
          </p:cNvSpPr>
          <p:nvPr>
            <p:ph idx="1"/>
          </p:nvPr>
        </p:nvSpPr>
        <p:spPr>
          <a:xfrm>
            <a:off x="517566" y="1336992"/>
            <a:ext cx="10515600" cy="5155883"/>
          </a:xfrm>
        </p:spPr>
        <p:txBody>
          <a:bodyPr>
            <a:normAutofit fontScale="25000" lnSpcReduction="20000"/>
          </a:bodyPr>
          <a:lstStyle/>
          <a:p>
            <a:pPr marL="0" indent="0">
              <a:buNone/>
            </a:pPr>
            <a:r>
              <a:rPr lang="en-US" sz="8000" b="1" dirty="0"/>
              <a:t> </a:t>
            </a:r>
            <a:r>
              <a:rPr lang="en-US" sz="9600" b="1" dirty="0"/>
              <a:t>Care Bundle to Prevent and</a:t>
            </a:r>
            <a:r>
              <a:rPr lang="en-US" sz="9600" dirty="0"/>
              <a:t> </a:t>
            </a:r>
            <a:r>
              <a:rPr lang="en-US" sz="9600" b="1" dirty="0"/>
              <a:t>Treat Delirium</a:t>
            </a:r>
            <a:endParaRPr lang="en-US" sz="9600" dirty="0"/>
          </a:p>
          <a:p>
            <a:pPr marL="400050" lvl="1" indent="0">
              <a:buNone/>
            </a:pPr>
            <a:r>
              <a:rPr lang="en-US" sz="9600" b="1" dirty="0"/>
              <a:t>                    ABCDEF </a:t>
            </a:r>
            <a:r>
              <a:rPr lang="en-US" sz="9600" dirty="0"/>
              <a:t>Bundle</a:t>
            </a:r>
          </a:p>
          <a:p>
            <a:pPr marL="1371600" lvl="2" indent="-457200">
              <a:buFont typeface="Wingdings" panose="05000000000000000000" pitchFamily="2" charset="2"/>
              <a:buChar char="§"/>
            </a:pPr>
            <a:r>
              <a:rPr lang="en-US" sz="9600" b="1" dirty="0"/>
              <a:t>A</a:t>
            </a:r>
            <a:r>
              <a:rPr lang="en-US" sz="9600" dirty="0"/>
              <a:t>ssess for and manage pain</a:t>
            </a:r>
          </a:p>
          <a:p>
            <a:pPr marL="1371600" lvl="2" indent="-457200">
              <a:buFont typeface="Wingdings" panose="05000000000000000000" pitchFamily="2" charset="2"/>
              <a:buChar char="§"/>
            </a:pPr>
            <a:r>
              <a:rPr lang="en-US" sz="9600" b="1" dirty="0"/>
              <a:t>B</a:t>
            </a:r>
            <a:r>
              <a:rPr lang="en-US" sz="9600" dirty="0"/>
              <a:t>oth spontaneous awakening and breathing trials</a:t>
            </a:r>
          </a:p>
          <a:p>
            <a:pPr marL="1371600" lvl="2" indent="-457200">
              <a:buFont typeface="Wingdings" panose="05000000000000000000" pitchFamily="2" charset="2"/>
              <a:buChar char="§"/>
            </a:pPr>
            <a:r>
              <a:rPr lang="en-US" sz="9600" b="1" dirty="0"/>
              <a:t>C</a:t>
            </a:r>
            <a:r>
              <a:rPr lang="en-US" sz="9600" dirty="0"/>
              <a:t>hoice of sedation and analgesia</a:t>
            </a:r>
          </a:p>
          <a:p>
            <a:pPr marL="1371600" lvl="2" indent="-457200">
              <a:buFont typeface="Wingdings" panose="05000000000000000000" pitchFamily="2" charset="2"/>
              <a:buChar char="§"/>
            </a:pPr>
            <a:r>
              <a:rPr lang="en-US" sz="9600" b="1" dirty="0"/>
              <a:t>D</a:t>
            </a:r>
            <a:r>
              <a:rPr lang="en-US" sz="9600" dirty="0"/>
              <a:t>elirium monitoring and management</a:t>
            </a:r>
          </a:p>
          <a:p>
            <a:pPr marL="1371600" lvl="2" indent="-457200">
              <a:buFont typeface="Wingdings" panose="05000000000000000000" pitchFamily="2" charset="2"/>
              <a:buChar char="§"/>
            </a:pPr>
            <a:r>
              <a:rPr lang="en-US" sz="9600" b="1" dirty="0"/>
              <a:t>E</a:t>
            </a:r>
            <a:r>
              <a:rPr lang="en-US" sz="9600" dirty="0"/>
              <a:t>arly mobility</a:t>
            </a:r>
          </a:p>
          <a:p>
            <a:pPr marL="1371600" lvl="2" indent="-457200">
              <a:buFont typeface="Wingdings" panose="05000000000000000000" pitchFamily="2" charset="2"/>
              <a:buChar char="§"/>
            </a:pPr>
            <a:r>
              <a:rPr lang="en-US" sz="9600" b="1" dirty="0"/>
              <a:t>F</a:t>
            </a:r>
            <a:r>
              <a:rPr lang="en-US" sz="9600" dirty="0"/>
              <a:t>amily engagement</a:t>
            </a:r>
            <a:endParaRPr lang="en-US" sz="9400" dirty="0"/>
          </a:p>
          <a:p>
            <a:pPr marL="1371600" lvl="2" indent="-457200">
              <a:buFont typeface="Wingdings" panose="05000000000000000000" pitchFamily="2" charset="2"/>
              <a:buChar char="§"/>
            </a:pPr>
            <a:endParaRPr lang="en-US" sz="9600" dirty="0"/>
          </a:p>
          <a:p>
            <a:pPr marL="1828800" lvl="4" indent="-457200"/>
            <a:r>
              <a:rPr lang="en-US" sz="6000" dirty="0"/>
              <a:t>ICU Delirium and Cognitive Impairment Study Group. </a:t>
            </a:r>
            <a:r>
              <a:rPr lang="en-US" sz="6000" i="1" dirty="0"/>
              <a:t>ABCDEFs of Prevention and Safety</a:t>
            </a:r>
            <a:r>
              <a:rPr lang="en-US" sz="6000" dirty="0"/>
              <a:t>. Accessed Jan 11, 2016, </a:t>
            </a:r>
            <a:r>
              <a:rPr lang="en-US" sz="6000" dirty="0">
                <a:hlinkClick r:id="rId2"/>
              </a:rPr>
              <a:t>http://www.icudelirium</a:t>
            </a:r>
            <a:r>
              <a:rPr lang="en-US" sz="6000" dirty="0"/>
              <a:t>.org</a:t>
            </a:r>
          </a:p>
          <a:p>
            <a:pPr marL="1828800" lvl="4" indent="-457200"/>
            <a:r>
              <a:rPr lang="en-US" sz="6000" dirty="0"/>
              <a:t>The Joint Commission: The Source™    </a:t>
            </a:r>
            <a:r>
              <a:rPr lang="en-US" sz="6000" b="1" dirty="0"/>
              <a:t>Volume 14, Issue 2, February 2016 </a:t>
            </a:r>
            <a:r>
              <a:rPr lang="en-US" sz="6000" dirty="0"/>
              <a:t>Joint Commission Resources  </a:t>
            </a:r>
            <a:r>
              <a:rPr lang="en-US" sz="6000" i="1" dirty="0"/>
              <a:t>An affiliate of</a:t>
            </a:r>
            <a:r>
              <a:rPr lang="en-US" sz="6000" dirty="0"/>
              <a:t> </a:t>
            </a:r>
            <a:r>
              <a:rPr lang="en-US" sz="6000" i="1" dirty="0"/>
              <a:t>The Joint Commission </a:t>
            </a:r>
            <a:r>
              <a:rPr lang="en-US" sz="6000" dirty="0"/>
              <a:t>1515 W. 22nd Street, Suite 1300W  Oak Brook, Illinois 60523</a:t>
            </a:r>
          </a:p>
          <a:p>
            <a:endParaRPr lang="en-US" dirty="0"/>
          </a:p>
        </p:txBody>
      </p:sp>
      <p:sp>
        <p:nvSpPr>
          <p:cNvPr id="4" name="Slide Number Placeholder 3"/>
          <p:cNvSpPr>
            <a:spLocks noGrp="1"/>
          </p:cNvSpPr>
          <p:nvPr>
            <p:ph type="sldNum" sz="quarter" idx="4294967295"/>
          </p:nvPr>
        </p:nvSpPr>
        <p:spPr>
          <a:xfrm>
            <a:off x="9448800" y="6356350"/>
            <a:ext cx="2743200" cy="365125"/>
          </a:xfrm>
          <a:prstGeom prst="rect">
            <a:avLst/>
          </a:prstGeom>
        </p:spPr>
        <p:txBody>
          <a:bodyPr/>
          <a:lstStyle/>
          <a:p>
            <a:fld id="{429B32D4-E6DA-46D9-8051-C1D45B52740B}" type="slidenum">
              <a:rPr lang="en-US" smtClean="0"/>
              <a:t>41</a:t>
            </a:fld>
            <a:endParaRPr lang="en-US" dirty="0"/>
          </a:p>
        </p:txBody>
      </p:sp>
    </p:spTree>
    <p:extLst>
      <p:ext uri="{BB962C8B-B14F-4D97-AF65-F5344CB8AC3E}">
        <p14:creationId xmlns:p14="http://schemas.microsoft.com/office/powerpoint/2010/main" val="28238595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86E21C-17CC-9C7B-BE4C-D04EA65971B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998FA66-5A8D-9589-8A6A-ED7CB428FFA3}"/>
              </a:ext>
            </a:extLst>
          </p:cNvPr>
          <p:cNvSpPr>
            <a:spLocks noGrp="1"/>
          </p:cNvSpPr>
          <p:nvPr>
            <p:ph idx="1"/>
          </p:nvPr>
        </p:nvSpPr>
        <p:spPr>
          <a:xfrm>
            <a:off x="311499" y="273132"/>
            <a:ext cx="11555604" cy="4643252"/>
          </a:xfrm>
          <a:solidFill>
            <a:srgbClr val="0D5381"/>
          </a:solidFill>
        </p:spPr>
        <p:txBody>
          <a:bodyPr>
            <a:normAutofit/>
          </a:bodyPr>
          <a:lstStyle/>
          <a:p>
            <a:pPr marL="0" indent="0">
              <a:buNone/>
            </a:pPr>
            <a:endParaRPr lang="en-US" sz="3200" dirty="0"/>
          </a:p>
          <a:p>
            <a:pPr marL="0" indent="0" algn="ctr">
              <a:buNone/>
            </a:pPr>
            <a:r>
              <a:rPr lang="en-US" sz="4000" dirty="0">
                <a:solidFill>
                  <a:schemeClr val="bg1"/>
                </a:solidFill>
                <a:latin typeface="+mj-lt"/>
              </a:rPr>
              <a:t>Violent/Self Destructive Behavior</a:t>
            </a:r>
          </a:p>
          <a:p>
            <a:pPr algn="ctr">
              <a:buFontTx/>
              <a:buChar char="-"/>
            </a:pPr>
            <a:r>
              <a:rPr lang="en-US" sz="4000" dirty="0">
                <a:solidFill>
                  <a:schemeClr val="bg1"/>
                </a:solidFill>
                <a:latin typeface="+mj-lt"/>
              </a:rPr>
              <a:t>Orders</a:t>
            </a:r>
          </a:p>
          <a:p>
            <a:pPr algn="ctr">
              <a:buFontTx/>
              <a:buChar char="-"/>
            </a:pPr>
            <a:r>
              <a:rPr lang="en-US" sz="4000" dirty="0">
                <a:solidFill>
                  <a:schemeClr val="bg1"/>
                </a:solidFill>
                <a:latin typeface="+mj-lt"/>
              </a:rPr>
              <a:t>Patient Evaluation</a:t>
            </a:r>
          </a:p>
          <a:p>
            <a:pPr algn="ctr">
              <a:buFontTx/>
              <a:buChar char="-"/>
            </a:pPr>
            <a:r>
              <a:rPr lang="en-US" sz="4000" dirty="0">
                <a:solidFill>
                  <a:schemeClr val="bg1"/>
                </a:solidFill>
                <a:latin typeface="+mj-lt"/>
              </a:rPr>
              <a:t>Patient Monitoring</a:t>
            </a:r>
          </a:p>
        </p:txBody>
      </p:sp>
    </p:spTree>
    <p:extLst>
      <p:ext uri="{BB962C8B-B14F-4D97-AF65-F5344CB8AC3E}">
        <p14:creationId xmlns:p14="http://schemas.microsoft.com/office/powerpoint/2010/main" val="26287883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666B1-88A9-28DC-0AB7-D01A4DFC2F1B}"/>
              </a:ext>
            </a:extLst>
          </p:cNvPr>
          <p:cNvSpPr>
            <a:spLocks noGrp="1"/>
          </p:cNvSpPr>
          <p:nvPr>
            <p:ph type="title"/>
          </p:nvPr>
        </p:nvSpPr>
        <p:spPr>
          <a:xfrm>
            <a:off x="510485" y="463684"/>
            <a:ext cx="10515600" cy="549275"/>
          </a:xfrm>
        </p:spPr>
        <p:txBody>
          <a:bodyPr>
            <a:normAutofit fontScale="90000"/>
          </a:bodyPr>
          <a:lstStyle/>
          <a:p>
            <a:r>
              <a:rPr lang="en-US" sz="3600" dirty="0"/>
              <a:t>Order</a:t>
            </a:r>
          </a:p>
        </p:txBody>
      </p:sp>
      <p:sp>
        <p:nvSpPr>
          <p:cNvPr id="3" name="Content Placeholder 2">
            <a:extLst>
              <a:ext uri="{FF2B5EF4-FFF2-40B4-BE49-F238E27FC236}">
                <a16:creationId xmlns:a16="http://schemas.microsoft.com/office/drawing/2014/main" id="{744A38C6-425F-2BB0-FBBA-386A18C9384C}"/>
              </a:ext>
            </a:extLst>
          </p:cNvPr>
          <p:cNvSpPr>
            <a:spLocks noGrp="1"/>
          </p:cNvSpPr>
          <p:nvPr>
            <p:ph idx="1"/>
          </p:nvPr>
        </p:nvSpPr>
        <p:spPr>
          <a:xfrm>
            <a:off x="636320" y="1344612"/>
            <a:ext cx="10515600" cy="5148263"/>
          </a:xfrm>
        </p:spPr>
        <p:txBody>
          <a:bodyPr>
            <a:normAutofit/>
          </a:bodyPr>
          <a:lstStyle/>
          <a:p>
            <a:r>
              <a:rPr lang="en-US" dirty="0"/>
              <a:t>Physician or other practitioner responsible for patient’s care and authorized to order restraint or seclusion, enters order, or gives telephone order (TO).</a:t>
            </a:r>
          </a:p>
          <a:p>
            <a:pPr lvl="1"/>
            <a:r>
              <a:rPr lang="en-US" sz="2800" dirty="0"/>
              <a:t>*</a:t>
            </a:r>
            <a:r>
              <a:rPr lang="en-US" sz="2800" b="1" dirty="0"/>
              <a:t>Note</a:t>
            </a:r>
            <a:r>
              <a:rPr lang="en-US" sz="2800" dirty="0"/>
              <a:t>: organizational policy must specify who can give an order for restraint or seclusion in accordance with State law</a:t>
            </a:r>
          </a:p>
          <a:p>
            <a:r>
              <a:rPr lang="en-US" dirty="0"/>
              <a:t>Maximum time</a:t>
            </a:r>
          </a:p>
          <a:p>
            <a:pPr lvl="1"/>
            <a:r>
              <a:rPr lang="en-US" sz="2800" dirty="0"/>
              <a:t>4 hours, adults (over 18 years of age)</a:t>
            </a:r>
          </a:p>
          <a:p>
            <a:pPr lvl="1"/>
            <a:r>
              <a:rPr lang="en-US" sz="2800" dirty="0"/>
              <a:t>2 hours, children &amp; adolescents (9-17 years of age)</a:t>
            </a:r>
          </a:p>
          <a:p>
            <a:pPr lvl="1"/>
            <a:r>
              <a:rPr lang="en-US" sz="2800" dirty="0"/>
              <a:t>1 hour, children (under 6 years of age)</a:t>
            </a:r>
          </a:p>
          <a:p>
            <a:pPr lvl="1"/>
            <a:endParaRPr lang="en-US" dirty="0"/>
          </a:p>
          <a:p>
            <a:pPr marL="0" indent="0">
              <a:buNone/>
            </a:pPr>
            <a:endParaRPr lang="en-US" dirty="0"/>
          </a:p>
          <a:p>
            <a:endParaRPr lang="en-US" dirty="0"/>
          </a:p>
          <a:p>
            <a:endParaRPr lang="en-US" dirty="0"/>
          </a:p>
          <a:p>
            <a:endParaRPr lang="en-US" dirty="0"/>
          </a:p>
          <a:p>
            <a:endParaRPr lang="en-US" dirty="0"/>
          </a:p>
          <a:p>
            <a:endParaRPr lang="en-US" dirty="0"/>
          </a:p>
        </p:txBody>
      </p:sp>
      <p:grpSp>
        <p:nvGrpSpPr>
          <p:cNvPr id="4" name="Group 3">
            <a:extLst>
              <a:ext uri="{FF2B5EF4-FFF2-40B4-BE49-F238E27FC236}">
                <a16:creationId xmlns:a16="http://schemas.microsoft.com/office/drawing/2014/main" id="{91E025F4-A6D2-4318-0680-455A48ACBD81}"/>
              </a:ext>
            </a:extLst>
          </p:cNvPr>
          <p:cNvGrpSpPr/>
          <p:nvPr/>
        </p:nvGrpSpPr>
        <p:grpSpPr>
          <a:xfrm>
            <a:off x="8142379" y="436876"/>
            <a:ext cx="4049621" cy="955047"/>
            <a:chOff x="4770120" y="1062065"/>
            <a:chExt cx="4049621" cy="848701"/>
          </a:xfrm>
        </p:grpSpPr>
        <p:grpSp>
          <p:nvGrpSpPr>
            <p:cNvPr id="5" name="Group 4">
              <a:extLst>
                <a:ext uri="{FF2B5EF4-FFF2-40B4-BE49-F238E27FC236}">
                  <a16:creationId xmlns:a16="http://schemas.microsoft.com/office/drawing/2014/main" id="{28328102-B656-F72A-9364-94FE96414B3F}"/>
                </a:ext>
              </a:extLst>
            </p:cNvPr>
            <p:cNvGrpSpPr/>
            <p:nvPr/>
          </p:nvGrpSpPr>
          <p:grpSpPr>
            <a:xfrm>
              <a:off x="4770120" y="1062065"/>
              <a:ext cx="4049621" cy="500795"/>
              <a:chOff x="-1145114" y="195653"/>
              <a:chExt cx="6828320" cy="1018070"/>
            </a:xfrm>
          </p:grpSpPr>
          <p:sp>
            <p:nvSpPr>
              <p:cNvPr id="9" name="Oval 8">
                <a:extLst>
                  <a:ext uri="{FF2B5EF4-FFF2-40B4-BE49-F238E27FC236}">
                    <a16:creationId xmlns:a16="http://schemas.microsoft.com/office/drawing/2014/main" id="{15CAE86C-3F9C-F534-ABA3-D2235BF0E6D3}"/>
                  </a:ext>
                </a:extLst>
              </p:cNvPr>
              <p:cNvSpPr/>
              <p:nvPr/>
            </p:nvSpPr>
            <p:spPr>
              <a:xfrm>
                <a:off x="-1145114" y="195654"/>
                <a:ext cx="3519126" cy="1018069"/>
              </a:xfrm>
              <a:prstGeom prst="ellipse">
                <a:avLst/>
              </a:prstGeom>
              <a:solidFill>
                <a:srgbClr val="7030A0">
                  <a:alpha val="50000"/>
                </a:srgbClr>
              </a:solidFill>
            </p:spPr>
            <p:style>
              <a:lnRef idx="2">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txBody>
              <a:bodyPr/>
              <a:lstStyle/>
              <a:p>
                <a:pPr algn="ctr"/>
                <a:r>
                  <a:rPr lang="en-US" sz="1200" b="1" dirty="0"/>
                  <a:t>TJC – Use   for  deeming</a:t>
                </a:r>
              </a:p>
            </p:txBody>
          </p:sp>
          <p:sp>
            <p:nvSpPr>
              <p:cNvPr id="10" name="Oval 4">
                <a:extLst>
                  <a:ext uri="{FF2B5EF4-FFF2-40B4-BE49-F238E27FC236}">
                    <a16:creationId xmlns:a16="http://schemas.microsoft.com/office/drawing/2014/main" id="{ABA6584C-23B7-9EC3-CD2F-01266C4CAA5B}"/>
                  </a:ext>
                </a:extLst>
              </p:cNvPr>
              <p:cNvSpPr/>
              <p:nvPr/>
            </p:nvSpPr>
            <p:spPr>
              <a:xfrm>
                <a:off x="2471066" y="195653"/>
                <a:ext cx="3212140" cy="899693"/>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25400" tIns="25400" rIns="25400" bIns="25400" numCol="1" spcCol="1270" anchor="ctr" anchorCtr="0">
                <a:noAutofit/>
              </a:bodyPr>
              <a:lstStyle/>
              <a:p>
                <a:pPr algn="ctr" defTabSz="889000">
                  <a:lnSpc>
                    <a:spcPct val="90000"/>
                  </a:lnSpc>
                  <a:spcBef>
                    <a:spcPct val="0"/>
                  </a:spcBef>
                  <a:spcAft>
                    <a:spcPct val="35000"/>
                  </a:spcAft>
                </a:pPr>
                <a:r>
                  <a:rPr lang="en-US" sz="1400" b="1" dirty="0"/>
                  <a:t>          </a:t>
                </a:r>
                <a:endParaRPr lang="en-US" sz="1400" dirty="0"/>
              </a:p>
            </p:txBody>
          </p:sp>
        </p:grpSp>
        <p:grpSp>
          <p:nvGrpSpPr>
            <p:cNvPr id="6" name="Group 5">
              <a:extLst>
                <a:ext uri="{FF2B5EF4-FFF2-40B4-BE49-F238E27FC236}">
                  <a16:creationId xmlns:a16="http://schemas.microsoft.com/office/drawing/2014/main" id="{D0AE5FFB-8040-4826-26FD-C0F86B628DF0}"/>
                </a:ext>
              </a:extLst>
            </p:cNvPr>
            <p:cNvGrpSpPr/>
            <p:nvPr/>
          </p:nvGrpSpPr>
          <p:grpSpPr>
            <a:xfrm>
              <a:off x="6692075" y="1108663"/>
              <a:ext cx="1993300" cy="802103"/>
              <a:chOff x="2222243" y="2928511"/>
              <a:chExt cx="3423065" cy="1289847"/>
            </a:xfrm>
          </p:grpSpPr>
          <p:sp>
            <p:nvSpPr>
              <p:cNvPr id="7" name="Oval 6">
                <a:extLst>
                  <a:ext uri="{FF2B5EF4-FFF2-40B4-BE49-F238E27FC236}">
                    <a16:creationId xmlns:a16="http://schemas.microsoft.com/office/drawing/2014/main" id="{11A3A35C-24E9-293D-4AD4-5B98C499B96C}"/>
                  </a:ext>
                </a:extLst>
              </p:cNvPr>
              <p:cNvSpPr/>
              <p:nvPr/>
            </p:nvSpPr>
            <p:spPr>
              <a:xfrm>
                <a:off x="2222243" y="2928511"/>
                <a:ext cx="2777162" cy="711678"/>
              </a:xfrm>
              <a:prstGeom prst="ellipse">
                <a:avLst/>
              </a:prstGeom>
              <a:solidFill>
                <a:srgbClr val="92D050">
                  <a:alpha val="50000"/>
                </a:srgbClr>
              </a:solidFill>
              <a:ln>
                <a:solidFill>
                  <a:srgbClr val="F95A13"/>
                </a:solidFill>
              </a:ln>
            </p:spPr>
            <p:style>
              <a:lnRef idx="2">
                <a:scrgbClr r="0" g="0" b="0"/>
              </a:lnRef>
              <a:fillRef idx="1">
                <a:scrgbClr r="0" g="0" b="0"/>
              </a:fillRef>
              <a:effectRef idx="0">
                <a:schemeClr val="accent1">
                  <a:alpha val="50000"/>
                  <a:hueOff val="0"/>
                  <a:satOff val="0"/>
                  <a:lumOff val="0"/>
                  <a:alphaOff val="0"/>
                </a:schemeClr>
              </a:effectRef>
              <a:fontRef idx="minor">
                <a:schemeClr val="tx1"/>
              </a:fontRef>
            </p:style>
            <p:txBody>
              <a:bodyPr/>
              <a:lstStyle/>
              <a:p>
                <a:pPr algn="ctr"/>
                <a:r>
                  <a:rPr lang="en-US" b="1" dirty="0"/>
                  <a:t>CMS</a:t>
                </a:r>
              </a:p>
              <a:p>
                <a:endParaRPr lang="en-US" dirty="0"/>
              </a:p>
            </p:txBody>
          </p:sp>
          <p:sp>
            <p:nvSpPr>
              <p:cNvPr id="8" name="Oval 4">
                <a:extLst>
                  <a:ext uri="{FF2B5EF4-FFF2-40B4-BE49-F238E27FC236}">
                    <a16:creationId xmlns:a16="http://schemas.microsoft.com/office/drawing/2014/main" id="{0508F2D2-9F59-A50C-8704-592AAEBE1B7B}"/>
                  </a:ext>
                </a:extLst>
              </p:cNvPr>
              <p:cNvSpPr/>
              <p:nvPr/>
            </p:nvSpPr>
            <p:spPr>
              <a:xfrm>
                <a:off x="3681559" y="3715125"/>
                <a:ext cx="1963749" cy="503233"/>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25400" tIns="25400" rIns="25400" bIns="25400" numCol="1" spcCol="1270" anchor="ctr" anchorCtr="0">
                <a:noAutofit/>
              </a:bodyPr>
              <a:lstStyle/>
              <a:p>
                <a:pPr algn="ctr" defTabSz="889000">
                  <a:lnSpc>
                    <a:spcPct val="90000"/>
                  </a:lnSpc>
                  <a:spcBef>
                    <a:spcPct val="0"/>
                  </a:spcBef>
                  <a:spcAft>
                    <a:spcPct val="35000"/>
                  </a:spcAft>
                </a:pPr>
                <a:endParaRPr lang="en-US" sz="2000" b="1" dirty="0"/>
              </a:p>
            </p:txBody>
          </p:sp>
        </p:grpSp>
      </p:grpSp>
    </p:spTree>
    <p:extLst>
      <p:ext uri="{BB962C8B-B14F-4D97-AF65-F5344CB8AC3E}">
        <p14:creationId xmlns:p14="http://schemas.microsoft.com/office/powerpoint/2010/main" val="201043444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F318C-9460-11A0-D906-BC8F65103E32}"/>
              </a:ext>
            </a:extLst>
          </p:cNvPr>
          <p:cNvSpPr>
            <a:spLocks noGrp="1"/>
          </p:cNvSpPr>
          <p:nvPr>
            <p:ph type="title"/>
          </p:nvPr>
        </p:nvSpPr>
        <p:spPr>
          <a:xfrm>
            <a:off x="398813" y="365125"/>
            <a:ext cx="10515600" cy="720725"/>
          </a:xfrm>
        </p:spPr>
        <p:txBody>
          <a:bodyPr>
            <a:normAutofit/>
          </a:bodyPr>
          <a:lstStyle/>
          <a:p>
            <a:r>
              <a:rPr lang="en-US" sz="3600" dirty="0"/>
              <a:t>Order </a:t>
            </a:r>
          </a:p>
        </p:txBody>
      </p:sp>
      <p:sp>
        <p:nvSpPr>
          <p:cNvPr id="3" name="Content Placeholder 2">
            <a:extLst>
              <a:ext uri="{FF2B5EF4-FFF2-40B4-BE49-F238E27FC236}">
                <a16:creationId xmlns:a16="http://schemas.microsoft.com/office/drawing/2014/main" id="{A92D9DC9-E033-076D-52AC-99D31501E4B1}"/>
              </a:ext>
            </a:extLst>
          </p:cNvPr>
          <p:cNvSpPr>
            <a:spLocks noGrp="1"/>
          </p:cNvSpPr>
          <p:nvPr>
            <p:ph idx="1"/>
          </p:nvPr>
        </p:nvSpPr>
        <p:spPr>
          <a:xfrm>
            <a:off x="671946" y="1401762"/>
            <a:ext cx="10515600" cy="5091113"/>
          </a:xfrm>
        </p:spPr>
        <p:txBody>
          <a:bodyPr>
            <a:normAutofit/>
          </a:bodyPr>
          <a:lstStyle/>
          <a:p>
            <a:r>
              <a:rPr lang="en-US" dirty="0"/>
              <a:t>Can be renewed in same time increments, up to 24 continuous hours.</a:t>
            </a:r>
          </a:p>
          <a:p>
            <a:pPr lvl="1"/>
            <a:r>
              <a:rPr lang="en-US" sz="2800" dirty="0"/>
              <a:t>Before each order is about to expire, the nurse calls, gives update on patient, and receives telephone order (TO) for restraint or seclusion, and in time frame as original order</a:t>
            </a:r>
          </a:p>
          <a:p>
            <a:pPr lvl="2"/>
            <a:r>
              <a:rPr lang="en-US" sz="2800" dirty="0"/>
              <a:t>TO must be documented by person approved to receive a TO. </a:t>
            </a:r>
          </a:p>
          <a:p>
            <a:pPr lvl="3">
              <a:buFont typeface="Arial" panose="020B0604020202020204" pitchFamily="34" charset="0"/>
              <a:buChar char="•"/>
            </a:pPr>
            <a:r>
              <a:rPr lang="en-US" sz="2600" dirty="0"/>
              <a:t>Must include all required components of a TO and must be countersigned by provider approved to order restraint or seclusion, in accordance with organizational policy. </a:t>
            </a:r>
          </a:p>
          <a:p>
            <a:endParaRPr lang="en-US" sz="2800" dirty="0"/>
          </a:p>
          <a:p>
            <a:pPr marL="457200" lvl="1" indent="0">
              <a:buNone/>
            </a:pPr>
            <a:endParaRPr lang="en-US" sz="2800" dirty="0"/>
          </a:p>
          <a:p>
            <a:endParaRPr lang="en-US" dirty="0"/>
          </a:p>
          <a:p>
            <a:endParaRPr lang="en-US" dirty="0"/>
          </a:p>
        </p:txBody>
      </p:sp>
    </p:spTree>
    <p:extLst>
      <p:ext uri="{BB962C8B-B14F-4D97-AF65-F5344CB8AC3E}">
        <p14:creationId xmlns:p14="http://schemas.microsoft.com/office/powerpoint/2010/main" val="40019695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E636A-6B21-960F-EFDA-72FC76DFE99B}"/>
              </a:ext>
            </a:extLst>
          </p:cNvPr>
          <p:cNvSpPr>
            <a:spLocks noGrp="1"/>
          </p:cNvSpPr>
          <p:nvPr>
            <p:ph type="title"/>
          </p:nvPr>
        </p:nvSpPr>
        <p:spPr>
          <a:xfrm>
            <a:off x="410688" y="365125"/>
            <a:ext cx="10515600" cy="720725"/>
          </a:xfrm>
        </p:spPr>
        <p:txBody>
          <a:bodyPr>
            <a:normAutofit/>
          </a:bodyPr>
          <a:lstStyle/>
          <a:p>
            <a:r>
              <a:rPr lang="en-US" sz="3600" dirty="0"/>
              <a:t>Order </a:t>
            </a:r>
          </a:p>
        </p:txBody>
      </p:sp>
      <p:sp>
        <p:nvSpPr>
          <p:cNvPr id="3" name="Content Placeholder 2">
            <a:extLst>
              <a:ext uri="{FF2B5EF4-FFF2-40B4-BE49-F238E27FC236}">
                <a16:creationId xmlns:a16="http://schemas.microsoft.com/office/drawing/2014/main" id="{D73CBAC1-2812-4597-2C19-C8AEC82A0EF7}"/>
              </a:ext>
            </a:extLst>
          </p:cNvPr>
          <p:cNvSpPr>
            <a:spLocks noGrp="1"/>
          </p:cNvSpPr>
          <p:nvPr>
            <p:ph idx="1"/>
          </p:nvPr>
        </p:nvSpPr>
        <p:spPr>
          <a:xfrm>
            <a:off x="719446" y="1357311"/>
            <a:ext cx="10515600" cy="5091113"/>
          </a:xfrm>
        </p:spPr>
        <p:txBody>
          <a:bodyPr>
            <a:normAutofit fontScale="77500" lnSpcReduction="20000"/>
          </a:bodyPr>
          <a:lstStyle/>
          <a:p>
            <a:r>
              <a:rPr lang="en-US" sz="3300" dirty="0"/>
              <a:t>After 24 hours, if still needed, physician or other licensed practitioner responsible for patient’s care, must see and evaluate the patient, before writing a new order. </a:t>
            </a:r>
          </a:p>
          <a:p>
            <a:pPr lvl="1"/>
            <a:r>
              <a:rPr lang="en-US" sz="3300" dirty="0"/>
              <a:t>Same time frames, same process</a:t>
            </a:r>
          </a:p>
          <a:p>
            <a:pPr marL="457200" lvl="1" indent="0">
              <a:buNone/>
            </a:pPr>
            <a:endParaRPr lang="en-US" sz="3300" dirty="0"/>
          </a:p>
          <a:p>
            <a:r>
              <a:rPr lang="en-US" sz="3300" dirty="0"/>
              <a:t>Consult (can be by phone) attending physician or other LP responsible for care of the patient </a:t>
            </a:r>
            <a:r>
              <a:rPr lang="en-US" sz="3300" b="1" dirty="0">
                <a:solidFill>
                  <a:srgbClr val="FF0000"/>
                </a:solidFill>
              </a:rPr>
              <a:t>*</a:t>
            </a:r>
            <a:r>
              <a:rPr lang="en-US" sz="3300" i="1" dirty="0"/>
              <a:t>as soon as possible </a:t>
            </a:r>
            <a:r>
              <a:rPr lang="en-US" sz="3300" dirty="0"/>
              <a:t>if they didn’t order. </a:t>
            </a:r>
          </a:p>
          <a:p>
            <a:pPr lvl="1"/>
            <a:r>
              <a:rPr lang="en-US" sz="3300" dirty="0"/>
              <a:t>Policy must define  </a:t>
            </a:r>
            <a:r>
              <a:rPr lang="en-US" sz="3300" b="1" dirty="0">
                <a:solidFill>
                  <a:srgbClr val="FF0000"/>
                </a:solidFill>
              </a:rPr>
              <a:t>*</a:t>
            </a:r>
            <a:r>
              <a:rPr lang="en-US" sz="3300" dirty="0"/>
              <a:t>“</a:t>
            </a:r>
            <a:r>
              <a:rPr lang="en-US" sz="3300" i="1" dirty="0"/>
              <a:t>as soon as possible”  </a:t>
            </a:r>
            <a:r>
              <a:rPr lang="en-US" sz="3300" dirty="0"/>
              <a:t>482.13(e)(7)</a:t>
            </a:r>
          </a:p>
          <a:p>
            <a:pPr marL="457200" lvl="1" indent="0">
              <a:buNone/>
            </a:pPr>
            <a:endParaRPr lang="en-US" sz="2800" dirty="0"/>
          </a:p>
          <a:p>
            <a:pPr marL="0" indent="0">
              <a:buNone/>
            </a:pPr>
            <a:r>
              <a:rPr lang="en-US" sz="3100" b="1" dirty="0"/>
              <a:t>* NOTE: </a:t>
            </a:r>
            <a:r>
              <a:rPr lang="en-US" sz="3100" dirty="0"/>
              <a:t>It’s considered very unusual to require restraint or seclusion use for violent/self destructive behavior beyond 24 hours, so surveyors will look closely at this.</a:t>
            </a:r>
          </a:p>
          <a:p>
            <a:pPr marL="0" indent="0">
              <a:buNone/>
            </a:pPr>
            <a:endParaRPr lang="en-US" dirty="0"/>
          </a:p>
          <a:p>
            <a:endParaRPr lang="en-US" dirty="0"/>
          </a:p>
        </p:txBody>
      </p:sp>
      <p:sp>
        <p:nvSpPr>
          <p:cNvPr id="4" name="Oval 3">
            <a:extLst>
              <a:ext uri="{FF2B5EF4-FFF2-40B4-BE49-F238E27FC236}">
                <a16:creationId xmlns:a16="http://schemas.microsoft.com/office/drawing/2014/main" id="{DDCA0276-CFAD-5D9A-91E4-6B2874C45E9B}"/>
              </a:ext>
            </a:extLst>
          </p:cNvPr>
          <p:cNvSpPr/>
          <p:nvPr/>
        </p:nvSpPr>
        <p:spPr>
          <a:xfrm>
            <a:off x="9934222" y="409576"/>
            <a:ext cx="1739221" cy="676274"/>
          </a:xfrm>
          <a:prstGeom prst="ellipse">
            <a:avLst/>
          </a:prstGeom>
          <a:solidFill>
            <a:srgbClr val="92D050">
              <a:alpha val="50000"/>
            </a:srgbClr>
          </a:solidFill>
          <a:ln>
            <a:solidFill>
              <a:srgbClr val="F95A13"/>
            </a:solidFill>
          </a:ln>
        </p:spPr>
        <p:style>
          <a:lnRef idx="2">
            <a:scrgbClr r="0" g="0" b="0"/>
          </a:lnRef>
          <a:fillRef idx="1">
            <a:scrgbClr r="0" g="0" b="0"/>
          </a:fillRef>
          <a:effectRef idx="0">
            <a:schemeClr val="accent1">
              <a:alpha val="50000"/>
              <a:hueOff val="0"/>
              <a:satOff val="0"/>
              <a:lumOff val="0"/>
              <a:alphaOff val="0"/>
            </a:schemeClr>
          </a:effectRef>
          <a:fontRef idx="minor">
            <a:schemeClr val="tx1"/>
          </a:fontRef>
        </p:style>
        <p:txBody>
          <a:bodyPr/>
          <a:lstStyle/>
          <a:p>
            <a:pPr algn="ctr"/>
            <a:r>
              <a:rPr lang="en-US" b="1" dirty="0"/>
              <a:t>CMS</a:t>
            </a:r>
          </a:p>
          <a:p>
            <a:endParaRPr lang="en-US" dirty="0"/>
          </a:p>
        </p:txBody>
      </p:sp>
    </p:spTree>
    <p:extLst>
      <p:ext uri="{BB962C8B-B14F-4D97-AF65-F5344CB8AC3E}">
        <p14:creationId xmlns:p14="http://schemas.microsoft.com/office/powerpoint/2010/main" val="310909979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A4F30C-3FB6-1946-3D60-C71CB4BF20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BB4A83-F900-98A5-47F1-80799F17E11D}"/>
              </a:ext>
            </a:extLst>
          </p:cNvPr>
          <p:cNvSpPr>
            <a:spLocks noGrp="1"/>
          </p:cNvSpPr>
          <p:nvPr>
            <p:ph type="title"/>
          </p:nvPr>
        </p:nvSpPr>
        <p:spPr>
          <a:xfrm>
            <a:off x="444888" y="440943"/>
            <a:ext cx="10515600" cy="701675"/>
          </a:xfrm>
        </p:spPr>
        <p:txBody>
          <a:bodyPr>
            <a:normAutofit/>
          </a:bodyPr>
          <a:lstStyle/>
          <a:p>
            <a:r>
              <a:rPr lang="en-US" sz="3600" dirty="0"/>
              <a:t>Emergency Application        </a:t>
            </a:r>
          </a:p>
        </p:txBody>
      </p:sp>
      <p:sp>
        <p:nvSpPr>
          <p:cNvPr id="3" name="Content Placeholder 2">
            <a:extLst>
              <a:ext uri="{FF2B5EF4-FFF2-40B4-BE49-F238E27FC236}">
                <a16:creationId xmlns:a16="http://schemas.microsoft.com/office/drawing/2014/main" id="{C1B0447F-FD26-F768-9A51-CAE57ABBCB1A}"/>
              </a:ext>
            </a:extLst>
          </p:cNvPr>
          <p:cNvSpPr>
            <a:spLocks noGrp="1"/>
          </p:cNvSpPr>
          <p:nvPr>
            <p:ph idx="1"/>
          </p:nvPr>
        </p:nvSpPr>
        <p:spPr>
          <a:xfrm>
            <a:off x="683821" y="1300574"/>
            <a:ext cx="10515600" cy="5110163"/>
          </a:xfrm>
        </p:spPr>
        <p:txBody>
          <a:bodyPr>
            <a:normAutofit/>
          </a:bodyPr>
          <a:lstStyle/>
          <a:p>
            <a:r>
              <a:rPr lang="en-US" dirty="0"/>
              <a:t>Restraint or seclusion may be initiated in emergency, with order obtained during or immediately after (within a few minutes) restraint or seclusion applied.       </a:t>
            </a:r>
          </a:p>
          <a:p>
            <a:endParaRPr lang="en-US" dirty="0"/>
          </a:p>
          <a:p>
            <a:pPr lvl="1"/>
            <a:r>
              <a:rPr lang="en-US" sz="2800" dirty="0"/>
              <a:t>Failure to obtain order before, or within a few minutes of emergency application, is considered restraint without an order.          </a:t>
            </a:r>
          </a:p>
          <a:p>
            <a:pPr marL="457200" lvl="1" indent="0">
              <a:buNone/>
            </a:pPr>
            <a:endParaRPr lang="en-US" sz="2800" dirty="0"/>
          </a:p>
          <a:p>
            <a:pPr lvl="1"/>
            <a:r>
              <a:rPr lang="en-US" sz="2800" dirty="0"/>
              <a:t>Policy must specify who can initiate emergency application. §482.13(e)(5) </a:t>
            </a:r>
            <a:endParaRPr lang="en-US" sz="2800" dirty="0">
              <a:solidFill>
                <a:srgbClr val="FF0000"/>
              </a:solidFill>
            </a:endParaRPr>
          </a:p>
          <a:p>
            <a:pPr marL="0" indent="0">
              <a:buNone/>
            </a:pPr>
            <a:endParaRPr lang="en-US" dirty="0"/>
          </a:p>
        </p:txBody>
      </p:sp>
      <p:sp>
        <p:nvSpPr>
          <p:cNvPr id="4" name="Oval 3">
            <a:extLst>
              <a:ext uri="{FF2B5EF4-FFF2-40B4-BE49-F238E27FC236}">
                <a16:creationId xmlns:a16="http://schemas.microsoft.com/office/drawing/2014/main" id="{13A7928F-F16C-FE14-D031-5F38CA54F5C7}"/>
              </a:ext>
            </a:extLst>
          </p:cNvPr>
          <p:cNvSpPr/>
          <p:nvPr/>
        </p:nvSpPr>
        <p:spPr>
          <a:xfrm>
            <a:off x="10105029" y="447263"/>
            <a:ext cx="1710919" cy="537400"/>
          </a:xfrm>
          <a:prstGeom prst="ellipse">
            <a:avLst/>
          </a:prstGeom>
          <a:solidFill>
            <a:srgbClr val="92D050">
              <a:alpha val="50000"/>
            </a:srgbClr>
          </a:solidFill>
          <a:ln>
            <a:solidFill>
              <a:srgbClr val="F95A13"/>
            </a:solidFill>
          </a:ln>
        </p:spPr>
        <p:style>
          <a:lnRef idx="2">
            <a:scrgbClr r="0" g="0" b="0"/>
          </a:lnRef>
          <a:fillRef idx="1">
            <a:scrgbClr r="0" g="0" b="0"/>
          </a:fillRef>
          <a:effectRef idx="0">
            <a:schemeClr val="accent1">
              <a:alpha val="50000"/>
              <a:hueOff val="0"/>
              <a:satOff val="0"/>
              <a:lumOff val="0"/>
              <a:alphaOff val="0"/>
            </a:schemeClr>
          </a:effectRef>
          <a:fontRef idx="minor">
            <a:schemeClr val="tx1"/>
          </a:fontRef>
        </p:style>
        <p:txBody>
          <a:bodyPr/>
          <a:lstStyle/>
          <a:p>
            <a:pPr algn="ctr"/>
            <a:r>
              <a:rPr lang="en-US" b="1" dirty="0"/>
              <a:t>CMS</a:t>
            </a:r>
          </a:p>
          <a:p>
            <a:endParaRPr lang="en-US" dirty="0"/>
          </a:p>
        </p:txBody>
      </p:sp>
    </p:spTree>
    <p:extLst>
      <p:ext uri="{BB962C8B-B14F-4D97-AF65-F5344CB8AC3E}">
        <p14:creationId xmlns:p14="http://schemas.microsoft.com/office/powerpoint/2010/main" val="692709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D098E-284F-BCDE-81BA-3FFC7C8EA1EA}"/>
              </a:ext>
            </a:extLst>
          </p:cNvPr>
          <p:cNvSpPr>
            <a:spLocks noGrp="1"/>
          </p:cNvSpPr>
          <p:nvPr>
            <p:ph type="title"/>
          </p:nvPr>
        </p:nvSpPr>
        <p:spPr>
          <a:xfrm>
            <a:off x="505691" y="451148"/>
            <a:ext cx="10515600" cy="579755"/>
          </a:xfrm>
        </p:spPr>
        <p:txBody>
          <a:bodyPr>
            <a:noAutofit/>
          </a:bodyPr>
          <a:lstStyle/>
          <a:p>
            <a:br>
              <a:rPr lang="en-US" sz="3600" dirty="0"/>
            </a:br>
            <a:r>
              <a:rPr lang="en-US" sz="3600" dirty="0"/>
              <a:t>1-Hour </a:t>
            </a:r>
            <a:r>
              <a:rPr lang="en-US" dirty="0"/>
              <a:t>F</a:t>
            </a:r>
            <a:r>
              <a:rPr lang="en-US" sz="3600" dirty="0"/>
              <a:t>ace-to-Face </a:t>
            </a:r>
            <a:r>
              <a:rPr lang="en-US" dirty="0"/>
              <a:t>E</a:t>
            </a:r>
            <a:r>
              <a:rPr lang="en-US" sz="3600" dirty="0"/>
              <a:t>valuation      </a:t>
            </a:r>
            <a:br>
              <a:rPr lang="en-US" sz="3600" dirty="0"/>
            </a:br>
            <a:endParaRPr lang="en-US" sz="3600" dirty="0"/>
          </a:p>
        </p:txBody>
      </p:sp>
      <p:sp>
        <p:nvSpPr>
          <p:cNvPr id="3" name="Content Placeholder 2">
            <a:extLst>
              <a:ext uri="{FF2B5EF4-FFF2-40B4-BE49-F238E27FC236}">
                <a16:creationId xmlns:a16="http://schemas.microsoft.com/office/drawing/2014/main" id="{7515D334-EA99-8A94-CBAA-36FCE3C2D6FA}"/>
              </a:ext>
            </a:extLst>
          </p:cNvPr>
          <p:cNvSpPr>
            <a:spLocks noGrp="1"/>
          </p:cNvSpPr>
          <p:nvPr>
            <p:ph idx="1"/>
          </p:nvPr>
        </p:nvSpPr>
        <p:spPr>
          <a:xfrm>
            <a:off x="505691" y="1253055"/>
            <a:ext cx="10515600" cy="5410199"/>
          </a:xfrm>
        </p:spPr>
        <p:txBody>
          <a:bodyPr>
            <a:noAutofit/>
          </a:bodyPr>
          <a:lstStyle/>
          <a:p>
            <a:r>
              <a:rPr lang="en-US" dirty="0"/>
              <a:t> Physician, other licensed practitioner (LP), or *trained RN evaluates the patient </a:t>
            </a:r>
            <a:r>
              <a:rPr lang="en-US" b="1" dirty="0"/>
              <a:t>in person, within 1 hour of initiation</a:t>
            </a:r>
            <a:r>
              <a:rPr lang="en-US" dirty="0"/>
              <a:t> of restraint or seclusion, including chemical restraint. 482.13(e)(12)     PC.13.02.11 EP 1</a:t>
            </a:r>
          </a:p>
          <a:p>
            <a:endParaRPr lang="en-US" dirty="0"/>
          </a:p>
          <a:p>
            <a:r>
              <a:rPr lang="en-US" dirty="0">
                <a:solidFill>
                  <a:schemeClr val="accent4">
                    <a:lumMod val="10000"/>
                  </a:schemeClr>
                </a:solidFill>
              </a:rPr>
              <a:t> Identify in policy, who can do the face-to-face evaluation, and training they received, if not done by physician.</a:t>
            </a:r>
          </a:p>
          <a:p>
            <a:pPr lvl="1"/>
            <a:r>
              <a:rPr lang="en-US" dirty="0">
                <a:solidFill>
                  <a:schemeClr val="accent4">
                    <a:lumMod val="10000"/>
                  </a:schemeClr>
                </a:solidFill>
              </a:rPr>
              <a:t> *</a:t>
            </a:r>
            <a:r>
              <a:rPr lang="en-US" sz="2800" dirty="0">
                <a:solidFill>
                  <a:schemeClr val="accent4">
                    <a:lumMod val="10000"/>
                  </a:schemeClr>
                </a:solidFill>
              </a:rPr>
              <a:t>RN can do, if trained</a:t>
            </a:r>
          </a:p>
        </p:txBody>
      </p:sp>
      <p:grpSp>
        <p:nvGrpSpPr>
          <p:cNvPr id="4" name="Group 3">
            <a:extLst>
              <a:ext uri="{FF2B5EF4-FFF2-40B4-BE49-F238E27FC236}">
                <a16:creationId xmlns:a16="http://schemas.microsoft.com/office/drawing/2014/main" id="{4A4E08C2-5174-821E-3B8D-4525CDB646F8}"/>
              </a:ext>
            </a:extLst>
          </p:cNvPr>
          <p:cNvGrpSpPr/>
          <p:nvPr/>
        </p:nvGrpSpPr>
        <p:grpSpPr>
          <a:xfrm>
            <a:off x="8142379" y="467356"/>
            <a:ext cx="4049621" cy="955047"/>
            <a:chOff x="4770120" y="1062065"/>
            <a:chExt cx="4049621" cy="848701"/>
          </a:xfrm>
        </p:grpSpPr>
        <p:grpSp>
          <p:nvGrpSpPr>
            <p:cNvPr id="5" name="Group 4">
              <a:extLst>
                <a:ext uri="{FF2B5EF4-FFF2-40B4-BE49-F238E27FC236}">
                  <a16:creationId xmlns:a16="http://schemas.microsoft.com/office/drawing/2014/main" id="{A625802C-F59E-39EE-B419-266835178BB9}"/>
                </a:ext>
              </a:extLst>
            </p:cNvPr>
            <p:cNvGrpSpPr/>
            <p:nvPr/>
          </p:nvGrpSpPr>
          <p:grpSpPr>
            <a:xfrm>
              <a:off x="4770120" y="1062065"/>
              <a:ext cx="4049621" cy="500795"/>
              <a:chOff x="-1145114" y="195653"/>
              <a:chExt cx="6828320" cy="1018070"/>
            </a:xfrm>
          </p:grpSpPr>
          <p:sp>
            <p:nvSpPr>
              <p:cNvPr id="9" name="Oval 8">
                <a:extLst>
                  <a:ext uri="{FF2B5EF4-FFF2-40B4-BE49-F238E27FC236}">
                    <a16:creationId xmlns:a16="http://schemas.microsoft.com/office/drawing/2014/main" id="{E877FBFB-2CCA-BA99-B675-A957174B4004}"/>
                  </a:ext>
                </a:extLst>
              </p:cNvPr>
              <p:cNvSpPr/>
              <p:nvPr/>
            </p:nvSpPr>
            <p:spPr>
              <a:xfrm>
                <a:off x="-1145114" y="195654"/>
                <a:ext cx="3519126" cy="1018069"/>
              </a:xfrm>
              <a:prstGeom prst="ellipse">
                <a:avLst/>
              </a:prstGeom>
              <a:solidFill>
                <a:srgbClr val="7030A0">
                  <a:alpha val="50000"/>
                </a:srgbClr>
              </a:solidFill>
            </p:spPr>
            <p:style>
              <a:lnRef idx="2">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txBody>
              <a:bodyPr/>
              <a:lstStyle/>
              <a:p>
                <a:r>
                  <a:rPr lang="en-US" sz="1200" b="1" dirty="0"/>
                  <a:t>TJC</a:t>
                </a:r>
                <a:r>
                  <a:rPr lang="en-US" sz="1200" dirty="0"/>
                  <a:t> – Use   for  deeming</a:t>
                </a:r>
              </a:p>
            </p:txBody>
          </p:sp>
          <p:sp>
            <p:nvSpPr>
              <p:cNvPr id="10" name="Oval 4">
                <a:extLst>
                  <a:ext uri="{FF2B5EF4-FFF2-40B4-BE49-F238E27FC236}">
                    <a16:creationId xmlns:a16="http://schemas.microsoft.com/office/drawing/2014/main" id="{847E428D-0D65-1962-965C-0EC33E5598F9}"/>
                  </a:ext>
                </a:extLst>
              </p:cNvPr>
              <p:cNvSpPr/>
              <p:nvPr/>
            </p:nvSpPr>
            <p:spPr>
              <a:xfrm>
                <a:off x="2471066" y="195653"/>
                <a:ext cx="3212140" cy="899693"/>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25400" tIns="25400" rIns="25400" bIns="25400" numCol="1" spcCol="1270" anchor="ctr" anchorCtr="0">
                <a:noAutofit/>
              </a:bodyPr>
              <a:lstStyle/>
              <a:p>
                <a:pPr algn="ctr" defTabSz="889000">
                  <a:lnSpc>
                    <a:spcPct val="90000"/>
                  </a:lnSpc>
                  <a:spcBef>
                    <a:spcPct val="0"/>
                  </a:spcBef>
                  <a:spcAft>
                    <a:spcPct val="35000"/>
                  </a:spcAft>
                </a:pPr>
                <a:r>
                  <a:rPr lang="en-US" sz="1400" b="1" dirty="0"/>
                  <a:t>          </a:t>
                </a:r>
                <a:endParaRPr lang="en-US" sz="1400" dirty="0"/>
              </a:p>
            </p:txBody>
          </p:sp>
        </p:grpSp>
        <p:grpSp>
          <p:nvGrpSpPr>
            <p:cNvPr id="6" name="Group 5">
              <a:extLst>
                <a:ext uri="{FF2B5EF4-FFF2-40B4-BE49-F238E27FC236}">
                  <a16:creationId xmlns:a16="http://schemas.microsoft.com/office/drawing/2014/main" id="{A0366FCB-6711-381C-5F6B-BFB6E29EC294}"/>
                </a:ext>
              </a:extLst>
            </p:cNvPr>
            <p:cNvGrpSpPr/>
            <p:nvPr/>
          </p:nvGrpSpPr>
          <p:grpSpPr>
            <a:xfrm>
              <a:off x="6692075" y="1108663"/>
              <a:ext cx="1993300" cy="802103"/>
              <a:chOff x="2222243" y="2928511"/>
              <a:chExt cx="3423065" cy="1289847"/>
            </a:xfrm>
          </p:grpSpPr>
          <p:sp>
            <p:nvSpPr>
              <p:cNvPr id="7" name="Oval 6">
                <a:extLst>
                  <a:ext uri="{FF2B5EF4-FFF2-40B4-BE49-F238E27FC236}">
                    <a16:creationId xmlns:a16="http://schemas.microsoft.com/office/drawing/2014/main" id="{60AE6BF6-40E5-78A7-8277-BC82671108F8}"/>
                  </a:ext>
                </a:extLst>
              </p:cNvPr>
              <p:cNvSpPr/>
              <p:nvPr/>
            </p:nvSpPr>
            <p:spPr>
              <a:xfrm>
                <a:off x="2222243" y="2928511"/>
                <a:ext cx="2777162" cy="711678"/>
              </a:xfrm>
              <a:prstGeom prst="ellipse">
                <a:avLst/>
              </a:prstGeom>
              <a:solidFill>
                <a:srgbClr val="92D050">
                  <a:alpha val="50000"/>
                </a:srgbClr>
              </a:solidFill>
              <a:ln>
                <a:solidFill>
                  <a:srgbClr val="F95A13"/>
                </a:solidFill>
              </a:ln>
            </p:spPr>
            <p:style>
              <a:lnRef idx="2">
                <a:scrgbClr r="0" g="0" b="0"/>
              </a:lnRef>
              <a:fillRef idx="1">
                <a:scrgbClr r="0" g="0" b="0"/>
              </a:fillRef>
              <a:effectRef idx="0">
                <a:schemeClr val="accent1">
                  <a:alpha val="50000"/>
                  <a:hueOff val="0"/>
                  <a:satOff val="0"/>
                  <a:lumOff val="0"/>
                  <a:alphaOff val="0"/>
                </a:schemeClr>
              </a:effectRef>
              <a:fontRef idx="minor">
                <a:schemeClr val="tx1"/>
              </a:fontRef>
            </p:style>
            <p:txBody>
              <a:bodyPr/>
              <a:lstStyle/>
              <a:p>
                <a:pPr algn="ctr"/>
                <a:r>
                  <a:rPr lang="en-US" sz="1400" b="1" dirty="0"/>
                  <a:t>CMS</a:t>
                </a:r>
              </a:p>
              <a:p>
                <a:endParaRPr lang="en-US" dirty="0"/>
              </a:p>
            </p:txBody>
          </p:sp>
          <p:sp>
            <p:nvSpPr>
              <p:cNvPr id="8" name="Oval 4">
                <a:extLst>
                  <a:ext uri="{FF2B5EF4-FFF2-40B4-BE49-F238E27FC236}">
                    <a16:creationId xmlns:a16="http://schemas.microsoft.com/office/drawing/2014/main" id="{F795D654-6F8C-5FF9-44E4-5B8444782ABF}"/>
                  </a:ext>
                </a:extLst>
              </p:cNvPr>
              <p:cNvSpPr/>
              <p:nvPr/>
            </p:nvSpPr>
            <p:spPr>
              <a:xfrm>
                <a:off x="3681559" y="3715125"/>
                <a:ext cx="1963749" cy="503233"/>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25400" tIns="25400" rIns="25400" bIns="25400" numCol="1" spcCol="1270" anchor="ctr" anchorCtr="0">
                <a:noAutofit/>
              </a:bodyPr>
              <a:lstStyle/>
              <a:p>
                <a:pPr algn="ctr" defTabSz="889000">
                  <a:lnSpc>
                    <a:spcPct val="90000"/>
                  </a:lnSpc>
                  <a:spcBef>
                    <a:spcPct val="0"/>
                  </a:spcBef>
                  <a:spcAft>
                    <a:spcPct val="35000"/>
                  </a:spcAft>
                </a:pPr>
                <a:endParaRPr lang="en-US" sz="2000" b="1" dirty="0"/>
              </a:p>
            </p:txBody>
          </p:sp>
        </p:grpSp>
      </p:grpSp>
    </p:spTree>
    <p:extLst>
      <p:ext uri="{BB962C8B-B14F-4D97-AF65-F5344CB8AC3E}">
        <p14:creationId xmlns:p14="http://schemas.microsoft.com/office/powerpoint/2010/main" val="1118547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16185-6B91-9AC2-A1E6-94E511815601}"/>
              </a:ext>
            </a:extLst>
          </p:cNvPr>
          <p:cNvSpPr>
            <a:spLocks noGrp="1"/>
          </p:cNvSpPr>
          <p:nvPr>
            <p:ph type="title"/>
          </p:nvPr>
        </p:nvSpPr>
        <p:spPr>
          <a:xfrm>
            <a:off x="422563" y="400752"/>
            <a:ext cx="10515600" cy="749300"/>
          </a:xfrm>
        </p:spPr>
        <p:txBody>
          <a:bodyPr>
            <a:normAutofit fontScale="90000"/>
          </a:bodyPr>
          <a:lstStyle/>
          <a:p>
            <a:br>
              <a:rPr lang="en-US" sz="4000" dirty="0"/>
            </a:br>
            <a:r>
              <a:rPr lang="en-US" sz="4000" dirty="0"/>
              <a:t>1-Hour Face-to-Face Evaluation</a:t>
            </a:r>
            <a:br>
              <a:rPr lang="en-US" sz="3600" dirty="0"/>
            </a:br>
            <a:endParaRPr lang="en-US" sz="3600" dirty="0"/>
          </a:p>
        </p:txBody>
      </p:sp>
      <p:sp>
        <p:nvSpPr>
          <p:cNvPr id="3" name="Content Placeholder 2">
            <a:extLst>
              <a:ext uri="{FF2B5EF4-FFF2-40B4-BE49-F238E27FC236}">
                <a16:creationId xmlns:a16="http://schemas.microsoft.com/office/drawing/2014/main" id="{3B41CE5B-893D-4341-27E0-FF263B856E06}"/>
              </a:ext>
            </a:extLst>
          </p:cNvPr>
          <p:cNvSpPr>
            <a:spLocks noGrp="1"/>
          </p:cNvSpPr>
          <p:nvPr>
            <p:ph idx="1"/>
          </p:nvPr>
        </p:nvSpPr>
        <p:spPr>
          <a:xfrm>
            <a:off x="588818" y="1314264"/>
            <a:ext cx="10515600" cy="4933950"/>
          </a:xfrm>
        </p:spPr>
        <p:txBody>
          <a:bodyPr/>
          <a:lstStyle/>
          <a:p>
            <a:r>
              <a:rPr lang="en-US" sz="2400" dirty="0"/>
              <a:t>Reason for doing the evaluation: determine if there is a medical condition (sepsis, pulmonary embolus, UTI, etc.) that (if corrected) can lead to change in patient behavior such as decrease in agitation and restlessness, etc., and can expedite removal of restraint or release from seclusion.</a:t>
            </a:r>
          </a:p>
          <a:p>
            <a:endParaRPr lang="en-US" sz="2400" dirty="0"/>
          </a:p>
          <a:p>
            <a:r>
              <a:rPr lang="en-US" sz="2400" dirty="0"/>
              <a:t>Documentation of evaluation includes:</a:t>
            </a:r>
          </a:p>
          <a:p>
            <a:pPr lvl="1"/>
            <a:r>
              <a:rPr lang="en-US" dirty="0"/>
              <a:t>Evaluation of patient’s immediate situation</a:t>
            </a:r>
          </a:p>
          <a:p>
            <a:pPr lvl="1"/>
            <a:r>
              <a:rPr lang="en-US" dirty="0"/>
              <a:t>Patient’s reaction to the intervention</a:t>
            </a:r>
          </a:p>
          <a:p>
            <a:pPr lvl="1"/>
            <a:r>
              <a:rPr lang="en-US" dirty="0"/>
              <a:t>Patient’s medical &amp; behavioral condition</a:t>
            </a:r>
          </a:p>
          <a:p>
            <a:pPr lvl="1"/>
            <a:r>
              <a:rPr lang="en-US" dirty="0"/>
              <a:t>Need to continue or terminate restraint or seclusion</a:t>
            </a:r>
          </a:p>
        </p:txBody>
      </p:sp>
    </p:spTree>
    <p:extLst>
      <p:ext uri="{BB962C8B-B14F-4D97-AF65-F5344CB8AC3E}">
        <p14:creationId xmlns:p14="http://schemas.microsoft.com/office/powerpoint/2010/main" val="309576860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F7A74-A45E-5385-B587-28BC79BF57FE}"/>
              </a:ext>
            </a:extLst>
          </p:cNvPr>
          <p:cNvSpPr>
            <a:spLocks noGrp="1"/>
          </p:cNvSpPr>
          <p:nvPr>
            <p:ph type="title"/>
          </p:nvPr>
        </p:nvSpPr>
        <p:spPr>
          <a:xfrm>
            <a:off x="337670" y="367815"/>
            <a:ext cx="11531600" cy="855343"/>
          </a:xfrm>
        </p:spPr>
        <p:txBody>
          <a:bodyPr>
            <a:normAutofit fontScale="90000"/>
          </a:bodyPr>
          <a:lstStyle/>
          <a:p>
            <a:br>
              <a:rPr lang="en-US" sz="3600" dirty="0"/>
            </a:br>
            <a:r>
              <a:rPr lang="en-US" sz="3600" dirty="0"/>
              <a:t> 1-Hour </a:t>
            </a:r>
            <a:r>
              <a:rPr lang="en-US" dirty="0"/>
              <a:t>F</a:t>
            </a:r>
            <a:r>
              <a:rPr lang="en-US" sz="3600" dirty="0"/>
              <a:t>ace-to-Face </a:t>
            </a:r>
            <a:r>
              <a:rPr lang="en-US" dirty="0"/>
              <a:t>E</a:t>
            </a:r>
            <a:r>
              <a:rPr lang="en-US" sz="3600" dirty="0"/>
              <a:t>valuation</a:t>
            </a:r>
            <a:br>
              <a:rPr lang="en-US" sz="3200" dirty="0"/>
            </a:br>
            <a:endParaRPr lang="en-US" sz="3600" dirty="0"/>
          </a:p>
        </p:txBody>
      </p:sp>
      <p:sp>
        <p:nvSpPr>
          <p:cNvPr id="3" name="Content Placeholder 2">
            <a:extLst>
              <a:ext uri="{FF2B5EF4-FFF2-40B4-BE49-F238E27FC236}">
                <a16:creationId xmlns:a16="http://schemas.microsoft.com/office/drawing/2014/main" id="{6E1EC04D-1269-6631-92A1-91A98C667F78}"/>
              </a:ext>
            </a:extLst>
          </p:cNvPr>
          <p:cNvSpPr>
            <a:spLocks noGrp="1"/>
          </p:cNvSpPr>
          <p:nvPr>
            <p:ph idx="1"/>
          </p:nvPr>
        </p:nvSpPr>
        <p:spPr>
          <a:xfrm>
            <a:off x="534390" y="1486512"/>
            <a:ext cx="10913423" cy="5136777"/>
          </a:xfrm>
        </p:spPr>
        <p:txBody>
          <a:bodyPr/>
          <a:lstStyle/>
          <a:p>
            <a:pPr lvl="1"/>
            <a:r>
              <a:rPr lang="en-US" sz="2800" dirty="0"/>
              <a:t>Must consult with attending physician or other licensed practitioner responsible for care of the patient as soon as possible after the evaluation, </a:t>
            </a:r>
            <a:r>
              <a:rPr lang="en-US" sz="2800" i="1" dirty="0"/>
              <a:t>as defined in policy </a:t>
            </a:r>
          </a:p>
          <a:p>
            <a:pPr marL="568325" lvl="1" indent="0">
              <a:buNone/>
            </a:pPr>
            <a:endParaRPr lang="en-US" sz="2800" dirty="0"/>
          </a:p>
          <a:p>
            <a:pPr lvl="1"/>
            <a:r>
              <a:rPr lang="en-US" sz="2800" dirty="0"/>
              <a:t>Discuss findings, need for other interventions or treatment, and need to discontinue or continue restraint or seclusion use</a:t>
            </a:r>
          </a:p>
          <a:p>
            <a:endParaRPr lang="en-US" dirty="0"/>
          </a:p>
        </p:txBody>
      </p:sp>
    </p:spTree>
    <p:extLst>
      <p:ext uri="{BB962C8B-B14F-4D97-AF65-F5344CB8AC3E}">
        <p14:creationId xmlns:p14="http://schemas.microsoft.com/office/powerpoint/2010/main" val="340040455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B6964-20D7-8DE7-47BA-A397AD8289E3}"/>
              </a:ext>
            </a:extLst>
          </p:cNvPr>
          <p:cNvSpPr>
            <a:spLocks noGrp="1"/>
          </p:cNvSpPr>
          <p:nvPr>
            <p:ph type="title"/>
          </p:nvPr>
        </p:nvSpPr>
        <p:spPr>
          <a:xfrm>
            <a:off x="410345" y="429773"/>
            <a:ext cx="10515600" cy="632402"/>
          </a:xfrm>
        </p:spPr>
        <p:txBody>
          <a:bodyPr>
            <a:normAutofit fontScale="90000"/>
          </a:bodyPr>
          <a:lstStyle/>
          <a:p>
            <a:r>
              <a:rPr lang="en-US" sz="3600" dirty="0"/>
              <a:t>Patient Monitoring</a:t>
            </a:r>
          </a:p>
        </p:txBody>
      </p:sp>
      <p:sp>
        <p:nvSpPr>
          <p:cNvPr id="3" name="Content Placeholder 2">
            <a:extLst>
              <a:ext uri="{FF2B5EF4-FFF2-40B4-BE49-F238E27FC236}">
                <a16:creationId xmlns:a16="http://schemas.microsoft.com/office/drawing/2014/main" id="{9E2A831D-A177-19C1-3358-04265E9885F3}"/>
              </a:ext>
            </a:extLst>
          </p:cNvPr>
          <p:cNvSpPr>
            <a:spLocks noGrp="1"/>
          </p:cNvSpPr>
          <p:nvPr>
            <p:ph idx="1"/>
          </p:nvPr>
        </p:nvSpPr>
        <p:spPr>
          <a:xfrm>
            <a:off x="612569" y="1351447"/>
            <a:ext cx="10515600" cy="5018723"/>
          </a:xfrm>
        </p:spPr>
        <p:txBody>
          <a:bodyPr>
            <a:normAutofit fontScale="85000" lnSpcReduction="10000"/>
          </a:bodyPr>
          <a:lstStyle/>
          <a:p>
            <a:r>
              <a:rPr lang="en-US" sz="3000" dirty="0"/>
              <a:t>The organization has the freedom (? burden) of writing its policy for restraint and seclusion regarding the frequency of patient monitoring. </a:t>
            </a:r>
          </a:p>
          <a:p>
            <a:pPr lvl="1"/>
            <a:r>
              <a:rPr lang="en-US" sz="3000" dirty="0"/>
              <a:t>It’s the hospital’s decision as to how often the patient is monitored and what’s included  482.13(e)(8)(iii) PC.13.02.05 EP 8</a:t>
            </a:r>
          </a:p>
          <a:p>
            <a:pPr lvl="2"/>
            <a:r>
              <a:rPr lang="en-US" sz="3000" dirty="0"/>
              <a:t>Previously required every 15 minutes</a:t>
            </a:r>
          </a:p>
          <a:p>
            <a:pPr lvl="1"/>
            <a:endParaRPr lang="en-US" sz="3000" dirty="0"/>
          </a:p>
          <a:p>
            <a:pPr lvl="1"/>
            <a:r>
              <a:rPr lang="en-US" sz="3000" dirty="0"/>
              <a:t>You can retain the previously required requirements or identify different ones.     </a:t>
            </a:r>
          </a:p>
          <a:p>
            <a:pPr marL="338137" lvl="1" indent="0">
              <a:buNone/>
            </a:pPr>
            <a:r>
              <a:rPr lang="en-US" sz="3000" dirty="0"/>
              <a:t>       </a:t>
            </a:r>
          </a:p>
          <a:p>
            <a:pPr marL="338137" lvl="1" indent="0" algn="ctr">
              <a:buNone/>
            </a:pPr>
            <a:r>
              <a:rPr lang="en-US" sz="2800" dirty="0">
                <a:solidFill>
                  <a:srgbClr val="0D5381"/>
                </a:solidFill>
                <a:latin typeface="Aptos Black" panose="020B0004020202020204" pitchFamily="34" charset="0"/>
              </a:rPr>
              <a:t>You will be surveyed to your policy!</a:t>
            </a:r>
          </a:p>
          <a:p>
            <a:pPr lvl="1"/>
            <a:endParaRPr lang="en-US" sz="2800" dirty="0"/>
          </a:p>
          <a:p>
            <a:endParaRPr lang="en-US" dirty="0"/>
          </a:p>
        </p:txBody>
      </p:sp>
      <p:grpSp>
        <p:nvGrpSpPr>
          <p:cNvPr id="4" name="Group 3">
            <a:extLst>
              <a:ext uri="{FF2B5EF4-FFF2-40B4-BE49-F238E27FC236}">
                <a16:creationId xmlns:a16="http://schemas.microsoft.com/office/drawing/2014/main" id="{F6878431-1BBD-E900-5D97-86356DA5036F}"/>
              </a:ext>
            </a:extLst>
          </p:cNvPr>
          <p:cNvGrpSpPr/>
          <p:nvPr/>
        </p:nvGrpSpPr>
        <p:grpSpPr>
          <a:xfrm>
            <a:off x="8069608" y="365125"/>
            <a:ext cx="3690200" cy="685243"/>
            <a:chOff x="5678053" y="1062065"/>
            <a:chExt cx="3690200" cy="1120992"/>
          </a:xfrm>
        </p:grpSpPr>
        <p:grpSp>
          <p:nvGrpSpPr>
            <p:cNvPr id="5" name="Group 4">
              <a:extLst>
                <a:ext uri="{FF2B5EF4-FFF2-40B4-BE49-F238E27FC236}">
                  <a16:creationId xmlns:a16="http://schemas.microsoft.com/office/drawing/2014/main" id="{534697DF-DAC3-B49F-7FB8-D0CF7116A4DC}"/>
                </a:ext>
              </a:extLst>
            </p:cNvPr>
            <p:cNvGrpSpPr/>
            <p:nvPr/>
          </p:nvGrpSpPr>
          <p:grpSpPr>
            <a:xfrm>
              <a:off x="5678053" y="1062065"/>
              <a:ext cx="3141688" cy="1101681"/>
              <a:chOff x="385809" y="195653"/>
              <a:chExt cx="5297397" cy="2239613"/>
            </a:xfrm>
          </p:grpSpPr>
          <p:sp>
            <p:nvSpPr>
              <p:cNvPr id="9" name="Oval 8">
                <a:extLst>
                  <a:ext uri="{FF2B5EF4-FFF2-40B4-BE49-F238E27FC236}">
                    <a16:creationId xmlns:a16="http://schemas.microsoft.com/office/drawing/2014/main" id="{429FED39-604D-FB27-D556-9829C6C8F8C2}"/>
                  </a:ext>
                </a:extLst>
              </p:cNvPr>
              <p:cNvSpPr/>
              <p:nvPr/>
            </p:nvSpPr>
            <p:spPr>
              <a:xfrm>
                <a:off x="385809" y="638921"/>
                <a:ext cx="3519126" cy="1796345"/>
              </a:xfrm>
              <a:prstGeom prst="ellipse">
                <a:avLst/>
              </a:prstGeom>
              <a:solidFill>
                <a:srgbClr val="7030A0">
                  <a:alpha val="50000"/>
                </a:srgbClr>
              </a:solidFill>
            </p:spPr>
            <p:style>
              <a:lnRef idx="2">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txBody>
              <a:bodyPr/>
              <a:lstStyle/>
              <a:p>
                <a:pPr algn="ctr"/>
                <a:r>
                  <a:rPr lang="en-US" sz="1400" b="1" dirty="0"/>
                  <a:t>TJC – Use   for  deeming</a:t>
                </a:r>
              </a:p>
            </p:txBody>
          </p:sp>
          <p:sp>
            <p:nvSpPr>
              <p:cNvPr id="10" name="Oval 4">
                <a:extLst>
                  <a:ext uri="{FF2B5EF4-FFF2-40B4-BE49-F238E27FC236}">
                    <a16:creationId xmlns:a16="http://schemas.microsoft.com/office/drawing/2014/main" id="{2D6C2192-CEBF-BD5F-A691-0CEEC611269C}"/>
                  </a:ext>
                </a:extLst>
              </p:cNvPr>
              <p:cNvSpPr/>
              <p:nvPr/>
            </p:nvSpPr>
            <p:spPr>
              <a:xfrm>
                <a:off x="2471066" y="195653"/>
                <a:ext cx="3212140" cy="899693"/>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25400" tIns="25400" rIns="25400" bIns="25400" numCol="1" spcCol="1270" anchor="ctr" anchorCtr="0">
                <a:noAutofit/>
              </a:bodyPr>
              <a:lstStyle/>
              <a:p>
                <a:pPr algn="ctr" defTabSz="889000">
                  <a:lnSpc>
                    <a:spcPct val="90000"/>
                  </a:lnSpc>
                  <a:spcBef>
                    <a:spcPct val="0"/>
                  </a:spcBef>
                  <a:spcAft>
                    <a:spcPct val="35000"/>
                  </a:spcAft>
                </a:pPr>
                <a:r>
                  <a:rPr lang="en-US" sz="1400" b="1" dirty="0"/>
                  <a:t>          </a:t>
                </a:r>
                <a:endParaRPr lang="en-US" sz="1400" dirty="0"/>
              </a:p>
            </p:txBody>
          </p:sp>
        </p:grpSp>
        <p:grpSp>
          <p:nvGrpSpPr>
            <p:cNvPr id="6" name="Group 5">
              <a:extLst>
                <a:ext uri="{FF2B5EF4-FFF2-40B4-BE49-F238E27FC236}">
                  <a16:creationId xmlns:a16="http://schemas.microsoft.com/office/drawing/2014/main" id="{91286832-5412-E51D-3FE4-7211DADC9B16}"/>
                </a:ext>
              </a:extLst>
            </p:cNvPr>
            <p:cNvGrpSpPr/>
            <p:nvPr/>
          </p:nvGrpSpPr>
          <p:grpSpPr>
            <a:xfrm>
              <a:off x="7463253" y="1299426"/>
              <a:ext cx="1905000" cy="883631"/>
              <a:chOff x="3546575" y="3235274"/>
              <a:chExt cx="3271428" cy="1420952"/>
            </a:xfrm>
          </p:grpSpPr>
          <p:sp>
            <p:nvSpPr>
              <p:cNvPr id="7" name="Oval 6">
                <a:extLst>
                  <a:ext uri="{FF2B5EF4-FFF2-40B4-BE49-F238E27FC236}">
                    <a16:creationId xmlns:a16="http://schemas.microsoft.com/office/drawing/2014/main" id="{E27599F3-4FC9-DA2E-D0A0-322472313A08}"/>
                  </a:ext>
                </a:extLst>
              </p:cNvPr>
              <p:cNvSpPr/>
              <p:nvPr/>
            </p:nvSpPr>
            <p:spPr>
              <a:xfrm>
                <a:off x="3546575" y="3235274"/>
                <a:ext cx="3271428" cy="1420952"/>
              </a:xfrm>
              <a:prstGeom prst="ellipse">
                <a:avLst/>
              </a:prstGeom>
              <a:solidFill>
                <a:srgbClr val="92D050">
                  <a:alpha val="50000"/>
                </a:srgbClr>
              </a:solidFill>
              <a:ln>
                <a:solidFill>
                  <a:srgbClr val="F95A13"/>
                </a:solidFill>
              </a:ln>
            </p:spPr>
            <p:style>
              <a:lnRef idx="2">
                <a:scrgbClr r="0" g="0" b="0"/>
              </a:lnRef>
              <a:fillRef idx="1">
                <a:scrgbClr r="0" g="0" b="0"/>
              </a:fillRef>
              <a:effectRef idx="0">
                <a:schemeClr val="accent1">
                  <a:alpha val="50000"/>
                  <a:hueOff val="0"/>
                  <a:satOff val="0"/>
                  <a:lumOff val="0"/>
                  <a:alphaOff val="0"/>
                </a:schemeClr>
              </a:effectRef>
              <a:fontRef idx="minor">
                <a:schemeClr val="tx1"/>
              </a:fontRef>
            </p:style>
            <p:txBody>
              <a:bodyPr/>
              <a:lstStyle/>
              <a:p>
                <a:pPr algn="ctr"/>
                <a:r>
                  <a:rPr lang="en-US" b="1" dirty="0"/>
                  <a:t>CMS</a:t>
                </a:r>
              </a:p>
              <a:p>
                <a:endParaRPr lang="en-US" dirty="0"/>
              </a:p>
            </p:txBody>
          </p:sp>
          <p:sp>
            <p:nvSpPr>
              <p:cNvPr id="8" name="Oval 4">
                <a:extLst>
                  <a:ext uri="{FF2B5EF4-FFF2-40B4-BE49-F238E27FC236}">
                    <a16:creationId xmlns:a16="http://schemas.microsoft.com/office/drawing/2014/main" id="{7F01A511-4D92-889F-53AF-AA3F3CF40C61}"/>
                  </a:ext>
                </a:extLst>
              </p:cNvPr>
              <p:cNvSpPr/>
              <p:nvPr/>
            </p:nvSpPr>
            <p:spPr>
              <a:xfrm>
                <a:off x="3681559" y="3715125"/>
                <a:ext cx="1963749" cy="503233"/>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25400" tIns="25400" rIns="25400" bIns="25400" numCol="1" spcCol="1270" anchor="ctr" anchorCtr="0">
                <a:noAutofit/>
              </a:bodyPr>
              <a:lstStyle/>
              <a:p>
                <a:pPr algn="ctr" defTabSz="889000">
                  <a:lnSpc>
                    <a:spcPct val="90000"/>
                  </a:lnSpc>
                  <a:spcBef>
                    <a:spcPct val="0"/>
                  </a:spcBef>
                  <a:spcAft>
                    <a:spcPct val="35000"/>
                  </a:spcAft>
                </a:pPr>
                <a:endParaRPr lang="en-US" sz="2000" b="1" dirty="0"/>
              </a:p>
            </p:txBody>
          </p:sp>
        </p:grpSp>
      </p:grpSp>
    </p:spTree>
    <p:extLst>
      <p:ext uri="{BB962C8B-B14F-4D97-AF65-F5344CB8AC3E}">
        <p14:creationId xmlns:p14="http://schemas.microsoft.com/office/powerpoint/2010/main" val="302401638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49BAB-7A61-4E4B-E033-7D7B63CB5EE2}"/>
              </a:ext>
            </a:extLst>
          </p:cNvPr>
          <p:cNvSpPr>
            <a:spLocks noGrp="1"/>
          </p:cNvSpPr>
          <p:nvPr>
            <p:ph type="title"/>
          </p:nvPr>
        </p:nvSpPr>
        <p:spPr>
          <a:xfrm>
            <a:off x="303810" y="314325"/>
            <a:ext cx="11583390" cy="914400"/>
          </a:xfrm>
        </p:spPr>
        <p:txBody>
          <a:bodyPr>
            <a:noAutofit/>
          </a:bodyPr>
          <a:lstStyle/>
          <a:p>
            <a:r>
              <a:rPr lang="en-US" sz="3600" dirty="0"/>
              <a:t> </a:t>
            </a:r>
            <a:br>
              <a:rPr lang="en-US" sz="3600" dirty="0"/>
            </a:br>
            <a:br>
              <a:rPr lang="en-US" sz="3600" dirty="0"/>
            </a:br>
            <a:r>
              <a:rPr lang="en-US" sz="3600" dirty="0"/>
              <a:t> </a:t>
            </a:r>
            <a:r>
              <a:rPr lang="en-US" dirty="0"/>
              <a:t>Simultaneous use of Restraint &amp; Seclusion</a:t>
            </a:r>
            <a:br>
              <a:rPr lang="en-US" sz="2800" dirty="0"/>
            </a:br>
            <a:br>
              <a:rPr lang="en-US" sz="3600" dirty="0"/>
            </a:br>
            <a:endParaRPr lang="en-US" sz="3600" dirty="0"/>
          </a:p>
        </p:txBody>
      </p:sp>
      <p:sp>
        <p:nvSpPr>
          <p:cNvPr id="3" name="Content Placeholder 2">
            <a:extLst>
              <a:ext uri="{FF2B5EF4-FFF2-40B4-BE49-F238E27FC236}">
                <a16:creationId xmlns:a16="http://schemas.microsoft.com/office/drawing/2014/main" id="{19953F6D-3518-717A-680C-90B1AAC30378}"/>
              </a:ext>
            </a:extLst>
          </p:cNvPr>
          <p:cNvSpPr>
            <a:spLocks noGrp="1"/>
          </p:cNvSpPr>
          <p:nvPr>
            <p:ph idx="1"/>
          </p:nvPr>
        </p:nvSpPr>
        <p:spPr>
          <a:xfrm>
            <a:off x="581891" y="1398504"/>
            <a:ext cx="10427524" cy="4948238"/>
          </a:xfrm>
        </p:spPr>
        <p:txBody>
          <a:bodyPr>
            <a:noAutofit/>
          </a:bodyPr>
          <a:lstStyle/>
          <a:p>
            <a:pPr marL="0" indent="0">
              <a:buNone/>
            </a:pPr>
            <a:r>
              <a:rPr lang="en-US" sz="2400" dirty="0"/>
              <a:t>Patient Monitoring: </a:t>
            </a:r>
          </a:p>
          <a:p>
            <a:pPr lvl="1"/>
            <a:r>
              <a:rPr lang="en-US" dirty="0"/>
              <a:t>Trained staff (define in policy), continuously (ongoing, with no interruption) monitors patient.</a:t>
            </a:r>
          </a:p>
          <a:p>
            <a:pPr lvl="2"/>
            <a:r>
              <a:rPr lang="en-US" sz="2400" dirty="0"/>
              <a:t>In person or through use of audio and video equipment in close proximity to the patient - PC.13.02.13. </a:t>
            </a:r>
          </a:p>
          <a:p>
            <a:pPr lvl="3"/>
            <a:r>
              <a:rPr lang="en-US" sz="2400" dirty="0"/>
              <a:t>Need to be able to immediately intervene</a:t>
            </a:r>
            <a:endParaRPr lang="en-US" dirty="0"/>
          </a:p>
          <a:p>
            <a:pPr lvl="1"/>
            <a:r>
              <a:rPr lang="en-US" dirty="0"/>
              <a:t> You cannot continuously monitor more than one patient at a time!  </a:t>
            </a:r>
          </a:p>
          <a:p>
            <a:pPr lvl="1"/>
            <a:r>
              <a:rPr lang="en-US" b="1" dirty="0"/>
              <a:t> </a:t>
            </a:r>
            <a:r>
              <a:rPr lang="en-US" dirty="0"/>
              <a:t>This is an unusual (outlier) situation, so it will get scrutiny from surveyor(s).</a:t>
            </a:r>
          </a:p>
        </p:txBody>
      </p:sp>
      <p:sp>
        <p:nvSpPr>
          <p:cNvPr id="4" name="Oval 3">
            <a:extLst>
              <a:ext uri="{FF2B5EF4-FFF2-40B4-BE49-F238E27FC236}">
                <a16:creationId xmlns:a16="http://schemas.microsoft.com/office/drawing/2014/main" id="{27AA0751-D17F-29F7-960C-2013119F04CD}"/>
              </a:ext>
            </a:extLst>
          </p:cNvPr>
          <p:cNvSpPr/>
          <p:nvPr/>
        </p:nvSpPr>
        <p:spPr>
          <a:xfrm>
            <a:off x="9642628" y="468296"/>
            <a:ext cx="2087062" cy="563546"/>
          </a:xfrm>
          <a:prstGeom prst="ellipse">
            <a:avLst/>
          </a:prstGeom>
          <a:solidFill>
            <a:srgbClr val="7030A0">
              <a:alpha val="50000"/>
            </a:srgbClr>
          </a:solidFill>
        </p:spPr>
        <p:style>
          <a:lnRef idx="2">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txBody>
          <a:bodyPr/>
          <a:lstStyle/>
          <a:p>
            <a:pPr algn="ctr"/>
            <a:r>
              <a:rPr lang="en-US" sz="1200" dirty="0"/>
              <a:t>TJC – Use   for  deeming</a:t>
            </a:r>
          </a:p>
        </p:txBody>
      </p:sp>
    </p:spTree>
    <p:extLst>
      <p:ext uri="{BB962C8B-B14F-4D97-AF65-F5344CB8AC3E}">
        <p14:creationId xmlns:p14="http://schemas.microsoft.com/office/powerpoint/2010/main" val="205787174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EBB7F-2349-1717-3516-51BA549989F8}"/>
              </a:ext>
            </a:extLst>
          </p:cNvPr>
          <p:cNvSpPr>
            <a:spLocks noGrp="1"/>
          </p:cNvSpPr>
          <p:nvPr>
            <p:ph type="title"/>
          </p:nvPr>
        </p:nvSpPr>
        <p:spPr>
          <a:xfrm>
            <a:off x="296883" y="304801"/>
            <a:ext cx="11602191" cy="3124199"/>
          </a:xfrm>
        </p:spPr>
        <p:txBody>
          <a:bodyPr/>
          <a:lstStyle/>
          <a:p>
            <a:pPr algn="ctr"/>
            <a:r>
              <a:rPr lang="en-US" dirty="0"/>
              <a:t>Policies and Procedures</a:t>
            </a:r>
          </a:p>
        </p:txBody>
      </p:sp>
    </p:spTree>
    <p:extLst>
      <p:ext uri="{BB962C8B-B14F-4D97-AF65-F5344CB8AC3E}">
        <p14:creationId xmlns:p14="http://schemas.microsoft.com/office/powerpoint/2010/main" val="298529608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EE5C0-4323-57B1-955C-29E2FE1EEE01}"/>
              </a:ext>
            </a:extLst>
          </p:cNvPr>
          <p:cNvSpPr>
            <a:spLocks noGrp="1"/>
          </p:cNvSpPr>
          <p:nvPr>
            <p:ph type="title"/>
          </p:nvPr>
        </p:nvSpPr>
        <p:spPr>
          <a:xfrm>
            <a:off x="438559" y="483762"/>
            <a:ext cx="10515600" cy="477838"/>
          </a:xfrm>
        </p:spPr>
        <p:txBody>
          <a:bodyPr>
            <a:noAutofit/>
          </a:bodyPr>
          <a:lstStyle/>
          <a:p>
            <a:r>
              <a:rPr lang="en-US" dirty="0"/>
              <a:t>Policies &amp; Procedures</a:t>
            </a:r>
          </a:p>
        </p:txBody>
      </p:sp>
      <p:sp>
        <p:nvSpPr>
          <p:cNvPr id="3" name="Content Placeholder 2">
            <a:extLst>
              <a:ext uri="{FF2B5EF4-FFF2-40B4-BE49-F238E27FC236}">
                <a16:creationId xmlns:a16="http://schemas.microsoft.com/office/drawing/2014/main" id="{7A7A0073-5942-846D-B6C4-8A0A3FB5303E}"/>
              </a:ext>
            </a:extLst>
          </p:cNvPr>
          <p:cNvSpPr>
            <a:spLocks noGrp="1"/>
          </p:cNvSpPr>
          <p:nvPr>
            <p:ph idx="1"/>
          </p:nvPr>
        </p:nvSpPr>
        <p:spPr>
          <a:xfrm>
            <a:off x="600693" y="1336993"/>
            <a:ext cx="10515600" cy="5155881"/>
          </a:xfrm>
        </p:spPr>
        <p:txBody>
          <a:bodyPr>
            <a:normAutofit/>
          </a:bodyPr>
          <a:lstStyle/>
          <a:p>
            <a:r>
              <a:rPr lang="en-US" sz="3200" dirty="0"/>
              <a:t>Written policies and procedures that guide the use of restraint and seclusion - PC.13.02.09.</a:t>
            </a:r>
          </a:p>
          <a:p>
            <a:pPr lvl="1"/>
            <a:r>
              <a:rPr lang="en-US" sz="2800" dirty="0"/>
              <a:t>Definition of restraint, including chemical restraint, and definition of seclusion, consistent with state &amp; federal law &amp; regulation.</a:t>
            </a:r>
          </a:p>
          <a:p>
            <a:pPr lvl="1"/>
            <a:r>
              <a:rPr lang="en-US" sz="2800" dirty="0"/>
              <a:t>Who has authority to order</a:t>
            </a:r>
          </a:p>
          <a:p>
            <a:pPr lvl="1"/>
            <a:r>
              <a:rPr lang="en-US" sz="2800" dirty="0"/>
              <a:t>Who can initiate use (emergency application)</a:t>
            </a:r>
          </a:p>
          <a:p>
            <a:endParaRPr lang="en-US" dirty="0"/>
          </a:p>
          <a:p>
            <a:endParaRPr lang="en-US" dirty="0"/>
          </a:p>
        </p:txBody>
      </p:sp>
      <p:sp>
        <p:nvSpPr>
          <p:cNvPr id="4" name="Oval 3">
            <a:extLst>
              <a:ext uri="{FF2B5EF4-FFF2-40B4-BE49-F238E27FC236}">
                <a16:creationId xmlns:a16="http://schemas.microsoft.com/office/drawing/2014/main" id="{BD3E1112-69CF-3A09-AA78-93F564E834D2}"/>
              </a:ext>
            </a:extLst>
          </p:cNvPr>
          <p:cNvSpPr/>
          <p:nvPr/>
        </p:nvSpPr>
        <p:spPr>
          <a:xfrm>
            <a:off x="9666379" y="440908"/>
            <a:ext cx="2087062" cy="563546"/>
          </a:xfrm>
          <a:prstGeom prst="ellipse">
            <a:avLst/>
          </a:prstGeom>
          <a:solidFill>
            <a:srgbClr val="7030A0">
              <a:alpha val="50000"/>
            </a:srgbClr>
          </a:solidFill>
        </p:spPr>
        <p:style>
          <a:lnRef idx="2">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txBody>
          <a:bodyPr/>
          <a:lstStyle/>
          <a:p>
            <a:pPr algn="ctr"/>
            <a:r>
              <a:rPr lang="en-US" sz="1200" b="1" dirty="0"/>
              <a:t>TJC</a:t>
            </a:r>
            <a:r>
              <a:rPr lang="en-US" sz="1200" dirty="0"/>
              <a:t> – Use   for  deeming</a:t>
            </a:r>
          </a:p>
        </p:txBody>
      </p:sp>
    </p:spTree>
    <p:extLst>
      <p:ext uri="{BB962C8B-B14F-4D97-AF65-F5344CB8AC3E}">
        <p14:creationId xmlns:p14="http://schemas.microsoft.com/office/powerpoint/2010/main" val="355592402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F5F9D-39E7-C81A-E664-24032B489DC8}"/>
              </a:ext>
            </a:extLst>
          </p:cNvPr>
          <p:cNvSpPr>
            <a:spLocks noGrp="1"/>
          </p:cNvSpPr>
          <p:nvPr>
            <p:ph type="title"/>
          </p:nvPr>
        </p:nvSpPr>
        <p:spPr>
          <a:xfrm>
            <a:off x="422564" y="433647"/>
            <a:ext cx="10515600" cy="670560"/>
          </a:xfrm>
        </p:spPr>
        <p:txBody>
          <a:bodyPr>
            <a:normAutofit/>
          </a:bodyPr>
          <a:lstStyle/>
          <a:p>
            <a:r>
              <a:rPr lang="en-US" sz="3600" dirty="0"/>
              <a:t>Policies &amp; Procedures</a:t>
            </a:r>
          </a:p>
        </p:txBody>
      </p:sp>
      <p:sp>
        <p:nvSpPr>
          <p:cNvPr id="3" name="Content Placeholder 2">
            <a:extLst>
              <a:ext uri="{FF2B5EF4-FFF2-40B4-BE49-F238E27FC236}">
                <a16:creationId xmlns:a16="http://schemas.microsoft.com/office/drawing/2014/main" id="{722A3A87-BE5F-C595-82FB-350FD64F9D16}"/>
              </a:ext>
            </a:extLst>
          </p:cNvPr>
          <p:cNvSpPr>
            <a:spLocks noGrp="1"/>
          </p:cNvSpPr>
          <p:nvPr>
            <p:ph idx="1"/>
          </p:nvPr>
        </p:nvSpPr>
        <p:spPr>
          <a:xfrm>
            <a:off x="624445" y="1319134"/>
            <a:ext cx="10515600" cy="4964708"/>
          </a:xfrm>
        </p:spPr>
        <p:txBody>
          <a:bodyPr/>
          <a:lstStyle/>
          <a:p>
            <a:pPr lvl="1"/>
            <a:r>
              <a:rPr lang="en-US" sz="2800" dirty="0"/>
              <a:t>Physician and other licensed practitioner training requirements.</a:t>
            </a:r>
          </a:p>
          <a:p>
            <a:pPr lvl="2">
              <a:buFont typeface="Wingdings" panose="05000000000000000000" pitchFamily="2" charset="2"/>
              <a:buChar char="§"/>
            </a:pPr>
            <a:r>
              <a:rPr lang="en-US" sz="2800" dirty="0"/>
              <a:t> Focus on those who can order restraint &amp; seclusion and those who can do the evaluation.</a:t>
            </a:r>
          </a:p>
          <a:p>
            <a:pPr lvl="1"/>
            <a:r>
              <a:rPr lang="en-US" sz="2800" dirty="0"/>
              <a:t>Staff training requirements:</a:t>
            </a:r>
          </a:p>
          <a:p>
            <a:pPr lvl="2">
              <a:buFont typeface="Wingdings" panose="05000000000000000000" pitchFamily="2" charset="2"/>
              <a:buChar char="§"/>
            </a:pPr>
            <a:r>
              <a:rPr lang="en-US" sz="2800" dirty="0"/>
              <a:t> All *staff who have a role in restraint or seclusion use</a:t>
            </a:r>
          </a:p>
          <a:p>
            <a:pPr lvl="2">
              <a:buFont typeface="Wingdings" panose="05000000000000000000" pitchFamily="2" charset="2"/>
              <a:buChar char="§"/>
            </a:pPr>
            <a:r>
              <a:rPr lang="en-US" sz="3000" dirty="0"/>
              <a:t> Your staff, contract staff, volunteers, students, and medical staff. </a:t>
            </a:r>
          </a:p>
          <a:p>
            <a:pPr lvl="2">
              <a:buFont typeface="Wingdings" panose="05000000000000000000" pitchFamily="2" charset="2"/>
              <a:buChar char="§"/>
            </a:pPr>
            <a:r>
              <a:rPr lang="en-US" sz="3000" dirty="0"/>
              <a:t> Clinical &amp; non-clinical staff</a:t>
            </a:r>
          </a:p>
          <a:p>
            <a:pPr marL="338137" lvl="1" indent="0">
              <a:buNone/>
            </a:pPr>
            <a:endParaRPr lang="en-US" sz="2800" dirty="0"/>
          </a:p>
          <a:p>
            <a:endParaRPr lang="en-US" dirty="0"/>
          </a:p>
        </p:txBody>
      </p:sp>
    </p:spTree>
    <p:extLst>
      <p:ext uri="{BB962C8B-B14F-4D97-AF65-F5344CB8AC3E}">
        <p14:creationId xmlns:p14="http://schemas.microsoft.com/office/powerpoint/2010/main" val="207592202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56ADA-6F17-19A3-A14A-E27200E31A54}"/>
              </a:ext>
            </a:extLst>
          </p:cNvPr>
          <p:cNvSpPr>
            <a:spLocks noGrp="1"/>
          </p:cNvSpPr>
          <p:nvPr>
            <p:ph type="title"/>
          </p:nvPr>
        </p:nvSpPr>
        <p:spPr/>
        <p:txBody>
          <a:bodyPr/>
          <a:lstStyle/>
          <a:p>
            <a:r>
              <a:rPr lang="en-US" dirty="0"/>
              <a:t>Policies &amp; Procedures </a:t>
            </a:r>
          </a:p>
        </p:txBody>
      </p:sp>
      <p:sp>
        <p:nvSpPr>
          <p:cNvPr id="3" name="Content Placeholder 2">
            <a:extLst>
              <a:ext uri="{FF2B5EF4-FFF2-40B4-BE49-F238E27FC236}">
                <a16:creationId xmlns:a16="http://schemas.microsoft.com/office/drawing/2014/main" id="{7242F9B9-31B0-54E8-6425-D300C32CB9F9}"/>
              </a:ext>
            </a:extLst>
          </p:cNvPr>
          <p:cNvSpPr>
            <a:spLocks noGrp="1"/>
          </p:cNvSpPr>
          <p:nvPr>
            <p:ph idx="1"/>
          </p:nvPr>
        </p:nvSpPr>
        <p:spPr>
          <a:xfrm>
            <a:off x="364564" y="1373462"/>
            <a:ext cx="11261379" cy="5136777"/>
          </a:xfrm>
        </p:spPr>
        <p:txBody>
          <a:bodyPr/>
          <a:lstStyle/>
          <a:p>
            <a:pPr lvl="1"/>
            <a:r>
              <a:rPr lang="en-US" sz="2800" dirty="0"/>
              <a:t>Circumstances under which restraint and seclusion discontinued</a:t>
            </a:r>
          </a:p>
          <a:p>
            <a:pPr lvl="3"/>
            <a:r>
              <a:rPr lang="en-US" sz="2800" dirty="0"/>
              <a:t> Requirement they be discontinued as soon as safely possible </a:t>
            </a:r>
          </a:p>
          <a:p>
            <a:pPr lvl="1"/>
            <a:r>
              <a:rPr lang="en-US" sz="2800" dirty="0"/>
              <a:t>Who has authority to discontinue restraint and seclusion </a:t>
            </a:r>
          </a:p>
          <a:p>
            <a:pPr lvl="1"/>
            <a:r>
              <a:rPr lang="en-US" sz="2800" dirty="0"/>
              <a:t>Who can assess (evaluate) and monitor the patient (may not be the same person).</a:t>
            </a:r>
          </a:p>
          <a:p>
            <a:pPr lvl="3"/>
            <a:r>
              <a:rPr lang="en-US" sz="2800" dirty="0"/>
              <a:t> Includes the 1- hour face-to-face evaluation </a:t>
            </a:r>
          </a:p>
          <a:p>
            <a:pPr lvl="1"/>
            <a:r>
              <a:rPr lang="en-US" sz="2800" dirty="0"/>
              <a:t>Frequency and content (vital signs, skin, circulation, hydration and elimination needs, mental status, cognitive functioning, level of agitation, etc.) of patient monitoring and assessment.</a:t>
            </a:r>
          </a:p>
          <a:p>
            <a:pPr lvl="1"/>
            <a:endParaRPr lang="en-US" sz="2800" dirty="0"/>
          </a:p>
          <a:p>
            <a:endParaRPr lang="en-US" dirty="0"/>
          </a:p>
        </p:txBody>
      </p:sp>
    </p:spTree>
    <p:extLst>
      <p:ext uri="{BB962C8B-B14F-4D97-AF65-F5344CB8AC3E}">
        <p14:creationId xmlns:p14="http://schemas.microsoft.com/office/powerpoint/2010/main" val="178488771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4EDF4-CF8F-02D6-5EA1-AF720471CB82}"/>
              </a:ext>
            </a:extLst>
          </p:cNvPr>
          <p:cNvSpPr>
            <a:spLocks noGrp="1"/>
          </p:cNvSpPr>
          <p:nvPr>
            <p:ph type="title"/>
          </p:nvPr>
        </p:nvSpPr>
        <p:spPr>
          <a:xfrm>
            <a:off x="310777" y="292926"/>
            <a:ext cx="11570446" cy="2794657"/>
          </a:xfrm>
        </p:spPr>
        <p:txBody>
          <a:bodyPr/>
          <a:lstStyle/>
          <a:p>
            <a:br>
              <a:rPr lang="en-US" dirty="0"/>
            </a:br>
            <a:endParaRPr lang="en-US" dirty="0"/>
          </a:p>
        </p:txBody>
      </p:sp>
      <p:sp>
        <p:nvSpPr>
          <p:cNvPr id="5" name="Content Placeholder 4">
            <a:extLst>
              <a:ext uri="{FF2B5EF4-FFF2-40B4-BE49-F238E27FC236}">
                <a16:creationId xmlns:a16="http://schemas.microsoft.com/office/drawing/2014/main" id="{17C291A7-B623-9083-F29C-E3113B446313}"/>
              </a:ext>
            </a:extLst>
          </p:cNvPr>
          <p:cNvSpPr>
            <a:spLocks noGrp="1"/>
          </p:cNvSpPr>
          <p:nvPr>
            <p:ph idx="1"/>
          </p:nvPr>
        </p:nvSpPr>
        <p:spPr>
          <a:xfrm>
            <a:off x="310777" y="1379635"/>
            <a:ext cx="11516659" cy="829176"/>
          </a:xfrm>
        </p:spPr>
        <p:txBody>
          <a:bodyPr/>
          <a:lstStyle/>
          <a:p>
            <a:pPr marL="0" indent="0" algn="ctr">
              <a:buNone/>
            </a:pPr>
            <a:r>
              <a:rPr lang="en-US" sz="3600" dirty="0">
                <a:solidFill>
                  <a:schemeClr val="bg1"/>
                </a:solidFill>
                <a:latin typeface="+mj-lt"/>
              </a:rPr>
              <a:t>Training &amp; Education</a:t>
            </a:r>
          </a:p>
        </p:txBody>
      </p:sp>
    </p:spTree>
    <p:extLst>
      <p:ext uri="{BB962C8B-B14F-4D97-AF65-F5344CB8AC3E}">
        <p14:creationId xmlns:p14="http://schemas.microsoft.com/office/powerpoint/2010/main" val="9966416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6BE1A-84CC-C606-8510-9C2BEA227D6E}"/>
              </a:ext>
            </a:extLst>
          </p:cNvPr>
          <p:cNvSpPr>
            <a:spLocks noGrp="1"/>
          </p:cNvSpPr>
          <p:nvPr>
            <p:ph type="title"/>
          </p:nvPr>
        </p:nvSpPr>
        <p:spPr>
          <a:xfrm>
            <a:off x="498905" y="419768"/>
            <a:ext cx="10515600" cy="692150"/>
          </a:xfrm>
        </p:spPr>
        <p:txBody>
          <a:bodyPr>
            <a:normAutofit/>
          </a:bodyPr>
          <a:lstStyle/>
          <a:p>
            <a:r>
              <a:rPr lang="en-US" sz="3600" dirty="0"/>
              <a:t>Training &amp; Education                                        </a:t>
            </a:r>
          </a:p>
        </p:txBody>
      </p:sp>
      <p:sp>
        <p:nvSpPr>
          <p:cNvPr id="3" name="Content Placeholder 2">
            <a:extLst>
              <a:ext uri="{FF2B5EF4-FFF2-40B4-BE49-F238E27FC236}">
                <a16:creationId xmlns:a16="http://schemas.microsoft.com/office/drawing/2014/main" id="{9A5BB1ED-3308-7944-F802-4809B7406E9C}"/>
              </a:ext>
            </a:extLst>
          </p:cNvPr>
          <p:cNvSpPr>
            <a:spLocks noGrp="1"/>
          </p:cNvSpPr>
          <p:nvPr>
            <p:ph idx="1"/>
          </p:nvPr>
        </p:nvSpPr>
        <p:spPr>
          <a:xfrm>
            <a:off x="600693" y="1373187"/>
            <a:ext cx="10515600" cy="5119687"/>
          </a:xfrm>
        </p:spPr>
        <p:txBody>
          <a:bodyPr>
            <a:normAutofit/>
          </a:bodyPr>
          <a:lstStyle/>
          <a:p>
            <a:pPr marL="0" indent="0">
              <a:buNone/>
            </a:pPr>
            <a:r>
              <a:rPr lang="en-US" sz="2600" b="1" dirty="0"/>
              <a:t>Train &amp; Assess Competence:</a:t>
            </a:r>
          </a:p>
          <a:p>
            <a:pPr lvl="1"/>
            <a:r>
              <a:rPr lang="en-US" dirty="0"/>
              <a:t>ALL staff, i.e., your staff, contract staff, volunteers, students, and medical staff having a role in restraint and seclusion use, as per job responsibilities.    PC.13.02.17, §482.13(f)(1)</a:t>
            </a:r>
          </a:p>
          <a:p>
            <a:pPr lvl="1"/>
            <a:r>
              <a:rPr lang="en-US" dirty="0"/>
              <a:t>At orientation/onboarding new staff</a:t>
            </a:r>
          </a:p>
          <a:p>
            <a:pPr lvl="1"/>
            <a:r>
              <a:rPr lang="en-US" b="1" dirty="0"/>
              <a:t>Before participating (as per role and responsibilities) in use </a:t>
            </a:r>
            <a:r>
              <a:rPr lang="en-US" dirty="0"/>
              <a:t>of restraint and seclusion.</a:t>
            </a:r>
          </a:p>
          <a:p>
            <a:pPr lvl="1"/>
            <a:r>
              <a:rPr lang="en-US" dirty="0"/>
              <a:t>Whenever there is significant change in policy or procedure</a:t>
            </a:r>
          </a:p>
          <a:p>
            <a:pPr lvl="1"/>
            <a:r>
              <a:rPr lang="en-US" dirty="0"/>
              <a:t>Periodic basis, thereafter, </a:t>
            </a:r>
            <a:r>
              <a:rPr lang="en-US" i="1" dirty="0"/>
              <a:t>as determined by hospital </a:t>
            </a:r>
          </a:p>
          <a:p>
            <a:pPr lvl="2"/>
            <a:r>
              <a:rPr lang="en-US" sz="2400" dirty="0"/>
              <a:t>This means the hospital must define this frequency.</a:t>
            </a:r>
          </a:p>
          <a:p>
            <a:endParaRPr lang="en-US" dirty="0"/>
          </a:p>
          <a:p>
            <a:endParaRPr lang="en-US" dirty="0"/>
          </a:p>
          <a:p>
            <a:endParaRPr lang="en-US" dirty="0"/>
          </a:p>
        </p:txBody>
      </p:sp>
      <p:grpSp>
        <p:nvGrpSpPr>
          <p:cNvPr id="4" name="Group 3">
            <a:extLst>
              <a:ext uri="{FF2B5EF4-FFF2-40B4-BE49-F238E27FC236}">
                <a16:creationId xmlns:a16="http://schemas.microsoft.com/office/drawing/2014/main" id="{C084EFE7-E716-12AA-DE68-18C46774A2F2}"/>
              </a:ext>
            </a:extLst>
          </p:cNvPr>
          <p:cNvGrpSpPr/>
          <p:nvPr/>
        </p:nvGrpSpPr>
        <p:grpSpPr>
          <a:xfrm>
            <a:off x="8223208" y="365125"/>
            <a:ext cx="3469887" cy="955047"/>
            <a:chOff x="5689149" y="1062065"/>
            <a:chExt cx="3469887" cy="848701"/>
          </a:xfrm>
        </p:grpSpPr>
        <p:grpSp>
          <p:nvGrpSpPr>
            <p:cNvPr id="5" name="Group 4">
              <a:extLst>
                <a:ext uri="{FF2B5EF4-FFF2-40B4-BE49-F238E27FC236}">
                  <a16:creationId xmlns:a16="http://schemas.microsoft.com/office/drawing/2014/main" id="{4373AFE6-DEE9-C524-4A06-EDD556B8FF3D}"/>
                </a:ext>
              </a:extLst>
            </p:cNvPr>
            <p:cNvGrpSpPr/>
            <p:nvPr/>
          </p:nvGrpSpPr>
          <p:grpSpPr>
            <a:xfrm>
              <a:off x="5689149" y="1062065"/>
              <a:ext cx="3130592" cy="562941"/>
              <a:chOff x="404518" y="195653"/>
              <a:chExt cx="5278688" cy="1144407"/>
            </a:xfrm>
          </p:grpSpPr>
          <p:sp>
            <p:nvSpPr>
              <p:cNvPr id="9" name="Oval 8">
                <a:extLst>
                  <a:ext uri="{FF2B5EF4-FFF2-40B4-BE49-F238E27FC236}">
                    <a16:creationId xmlns:a16="http://schemas.microsoft.com/office/drawing/2014/main" id="{94AEABCA-5BB6-C8C4-C7A8-932AB8AF6FD6}"/>
                  </a:ext>
                </a:extLst>
              </p:cNvPr>
              <p:cNvSpPr/>
              <p:nvPr/>
            </p:nvSpPr>
            <p:spPr>
              <a:xfrm>
                <a:off x="404518" y="321992"/>
                <a:ext cx="3519126" cy="1018068"/>
              </a:xfrm>
              <a:prstGeom prst="ellipse">
                <a:avLst/>
              </a:prstGeom>
              <a:solidFill>
                <a:srgbClr val="7030A0">
                  <a:alpha val="50000"/>
                </a:srgbClr>
              </a:solidFill>
            </p:spPr>
            <p:style>
              <a:lnRef idx="2">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txBody>
              <a:bodyPr/>
              <a:lstStyle/>
              <a:p>
                <a:r>
                  <a:rPr lang="en-US" sz="1200" b="1" dirty="0"/>
                  <a:t>TJC</a:t>
                </a:r>
                <a:r>
                  <a:rPr lang="en-US" sz="1200" dirty="0"/>
                  <a:t> – Use   for  deeming</a:t>
                </a:r>
              </a:p>
            </p:txBody>
          </p:sp>
          <p:sp>
            <p:nvSpPr>
              <p:cNvPr id="10" name="Oval 4">
                <a:extLst>
                  <a:ext uri="{FF2B5EF4-FFF2-40B4-BE49-F238E27FC236}">
                    <a16:creationId xmlns:a16="http://schemas.microsoft.com/office/drawing/2014/main" id="{76B7D93F-209F-8A1E-2884-D8686EE11956}"/>
                  </a:ext>
                </a:extLst>
              </p:cNvPr>
              <p:cNvSpPr/>
              <p:nvPr/>
            </p:nvSpPr>
            <p:spPr>
              <a:xfrm>
                <a:off x="2471066" y="195653"/>
                <a:ext cx="3212140" cy="899693"/>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25400" tIns="25400" rIns="25400" bIns="25400" numCol="1" spcCol="1270" anchor="ctr" anchorCtr="0">
                <a:noAutofit/>
              </a:bodyPr>
              <a:lstStyle/>
              <a:p>
                <a:pPr algn="ctr" defTabSz="889000">
                  <a:lnSpc>
                    <a:spcPct val="90000"/>
                  </a:lnSpc>
                  <a:spcBef>
                    <a:spcPct val="0"/>
                  </a:spcBef>
                  <a:spcAft>
                    <a:spcPct val="35000"/>
                  </a:spcAft>
                </a:pPr>
                <a:r>
                  <a:rPr lang="en-US" sz="1400" b="1" dirty="0"/>
                  <a:t>          </a:t>
                </a:r>
                <a:endParaRPr lang="en-US" sz="1400" dirty="0"/>
              </a:p>
            </p:txBody>
          </p:sp>
        </p:grpSp>
        <p:grpSp>
          <p:nvGrpSpPr>
            <p:cNvPr id="6" name="Group 5">
              <a:extLst>
                <a:ext uri="{FF2B5EF4-FFF2-40B4-BE49-F238E27FC236}">
                  <a16:creationId xmlns:a16="http://schemas.microsoft.com/office/drawing/2014/main" id="{555E903E-4C48-0F31-6F3C-8E8276724532}"/>
                </a:ext>
              </a:extLst>
            </p:cNvPr>
            <p:cNvGrpSpPr/>
            <p:nvPr/>
          </p:nvGrpSpPr>
          <p:grpSpPr>
            <a:xfrm>
              <a:off x="7541855" y="1176350"/>
              <a:ext cx="1617181" cy="734416"/>
              <a:chOff x="3681559" y="3037357"/>
              <a:chExt cx="2777162" cy="1181001"/>
            </a:xfrm>
          </p:grpSpPr>
          <p:sp>
            <p:nvSpPr>
              <p:cNvPr id="7" name="Oval 6">
                <a:extLst>
                  <a:ext uri="{FF2B5EF4-FFF2-40B4-BE49-F238E27FC236}">
                    <a16:creationId xmlns:a16="http://schemas.microsoft.com/office/drawing/2014/main" id="{2C7A895E-8196-A178-3BE6-815A0B5DFF1A}"/>
                  </a:ext>
                </a:extLst>
              </p:cNvPr>
              <p:cNvSpPr/>
              <p:nvPr/>
            </p:nvSpPr>
            <p:spPr>
              <a:xfrm>
                <a:off x="3681560" y="3037357"/>
                <a:ext cx="2777161" cy="711679"/>
              </a:xfrm>
              <a:prstGeom prst="ellipse">
                <a:avLst/>
              </a:prstGeom>
              <a:solidFill>
                <a:srgbClr val="92D050">
                  <a:alpha val="50000"/>
                </a:srgbClr>
              </a:solidFill>
              <a:ln>
                <a:solidFill>
                  <a:srgbClr val="F95A13"/>
                </a:solidFill>
              </a:ln>
            </p:spPr>
            <p:style>
              <a:lnRef idx="2">
                <a:scrgbClr r="0" g="0" b="0"/>
              </a:lnRef>
              <a:fillRef idx="1">
                <a:scrgbClr r="0" g="0" b="0"/>
              </a:fillRef>
              <a:effectRef idx="0">
                <a:schemeClr val="accent1">
                  <a:alpha val="50000"/>
                  <a:hueOff val="0"/>
                  <a:satOff val="0"/>
                  <a:lumOff val="0"/>
                  <a:alphaOff val="0"/>
                </a:schemeClr>
              </a:effectRef>
              <a:fontRef idx="minor">
                <a:schemeClr val="tx1"/>
              </a:fontRef>
            </p:style>
            <p:txBody>
              <a:bodyPr/>
              <a:lstStyle/>
              <a:p>
                <a:pPr algn="ctr"/>
                <a:r>
                  <a:rPr lang="en-US" sz="1200" b="1" dirty="0"/>
                  <a:t>CMS</a:t>
                </a:r>
              </a:p>
              <a:p>
                <a:endParaRPr lang="en-US" dirty="0"/>
              </a:p>
            </p:txBody>
          </p:sp>
          <p:sp>
            <p:nvSpPr>
              <p:cNvPr id="8" name="Oval 4">
                <a:extLst>
                  <a:ext uri="{FF2B5EF4-FFF2-40B4-BE49-F238E27FC236}">
                    <a16:creationId xmlns:a16="http://schemas.microsoft.com/office/drawing/2014/main" id="{2CB056B4-5905-D49B-4BF6-58A2E7E2DC9E}"/>
                  </a:ext>
                </a:extLst>
              </p:cNvPr>
              <p:cNvSpPr/>
              <p:nvPr/>
            </p:nvSpPr>
            <p:spPr>
              <a:xfrm>
                <a:off x="3681559" y="3715125"/>
                <a:ext cx="1963749" cy="503233"/>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25400" tIns="25400" rIns="25400" bIns="25400" numCol="1" spcCol="1270" anchor="ctr" anchorCtr="0">
                <a:noAutofit/>
              </a:bodyPr>
              <a:lstStyle/>
              <a:p>
                <a:pPr algn="ctr" defTabSz="889000">
                  <a:lnSpc>
                    <a:spcPct val="90000"/>
                  </a:lnSpc>
                  <a:spcBef>
                    <a:spcPct val="0"/>
                  </a:spcBef>
                  <a:spcAft>
                    <a:spcPct val="35000"/>
                  </a:spcAft>
                </a:pPr>
                <a:endParaRPr lang="en-US" sz="2000" b="1" dirty="0"/>
              </a:p>
            </p:txBody>
          </p:sp>
        </p:grpSp>
      </p:grpSp>
    </p:spTree>
    <p:extLst>
      <p:ext uri="{BB962C8B-B14F-4D97-AF65-F5344CB8AC3E}">
        <p14:creationId xmlns:p14="http://schemas.microsoft.com/office/powerpoint/2010/main" val="227311307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E8BB2-1331-8405-C386-AFD2ABFA269F}"/>
              </a:ext>
            </a:extLst>
          </p:cNvPr>
          <p:cNvSpPr>
            <a:spLocks noGrp="1"/>
          </p:cNvSpPr>
          <p:nvPr>
            <p:ph type="title"/>
          </p:nvPr>
        </p:nvSpPr>
        <p:spPr>
          <a:xfrm>
            <a:off x="470065" y="543256"/>
            <a:ext cx="10515600" cy="444343"/>
          </a:xfrm>
        </p:spPr>
        <p:txBody>
          <a:bodyPr>
            <a:normAutofit fontScale="90000"/>
          </a:bodyPr>
          <a:lstStyle/>
          <a:p>
            <a:r>
              <a:rPr lang="en-US" sz="3600" dirty="0"/>
              <a:t>Training &amp; Education </a:t>
            </a:r>
          </a:p>
        </p:txBody>
      </p:sp>
      <p:sp>
        <p:nvSpPr>
          <p:cNvPr id="3" name="Content Placeholder 2">
            <a:extLst>
              <a:ext uri="{FF2B5EF4-FFF2-40B4-BE49-F238E27FC236}">
                <a16:creationId xmlns:a16="http://schemas.microsoft.com/office/drawing/2014/main" id="{70F2CB9E-C39C-5323-07B2-CCB6C6B1CBBC}"/>
              </a:ext>
            </a:extLst>
          </p:cNvPr>
          <p:cNvSpPr>
            <a:spLocks noGrp="1"/>
          </p:cNvSpPr>
          <p:nvPr>
            <p:ph idx="1"/>
          </p:nvPr>
        </p:nvSpPr>
        <p:spPr>
          <a:xfrm>
            <a:off x="648194" y="1284483"/>
            <a:ext cx="10515600" cy="5367494"/>
          </a:xfrm>
        </p:spPr>
        <p:txBody>
          <a:bodyPr>
            <a:normAutofit fontScale="25000" lnSpcReduction="20000"/>
          </a:bodyPr>
          <a:lstStyle/>
          <a:p>
            <a:pPr marL="0" indent="0">
              <a:buNone/>
            </a:pPr>
            <a:r>
              <a:rPr lang="en-US" sz="9600" b="1" dirty="0"/>
              <a:t>Training &amp; education </a:t>
            </a:r>
          </a:p>
          <a:p>
            <a:pPr lvl="1"/>
            <a:r>
              <a:rPr lang="en-US" sz="9600" dirty="0"/>
              <a:t>Patient-centered, trauma-informed, competency-based </a:t>
            </a:r>
          </a:p>
          <a:p>
            <a:endParaRPr lang="en-US" sz="9600" dirty="0"/>
          </a:p>
          <a:p>
            <a:r>
              <a:rPr lang="en-US" sz="9600" dirty="0"/>
              <a:t>Alternatives to use of restraint and seclusion</a:t>
            </a:r>
          </a:p>
          <a:p>
            <a:endParaRPr lang="en-US" sz="9600" dirty="0"/>
          </a:p>
          <a:p>
            <a:r>
              <a:rPr lang="en-US" sz="9600" dirty="0"/>
              <a:t>Techniques to identify staff and patient behaviors, events, and environmental factors that may trigger circumstances that require use of restraint or seclusion (“who / what pushes the patient’s buttons”). </a:t>
            </a:r>
          </a:p>
          <a:p>
            <a:endParaRPr lang="en-US" sz="9600" dirty="0"/>
          </a:p>
          <a:p>
            <a:r>
              <a:rPr lang="en-US" sz="9600" dirty="0"/>
              <a:t>Use of non-physical intervention skills (non-violent crisis intervention).</a:t>
            </a:r>
          </a:p>
          <a:p>
            <a:pPr lvl="1"/>
            <a:r>
              <a:rPr lang="en-US" sz="9600" dirty="0"/>
              <a:t>Hospital chooses program they will use &amp; which staff receives the education.  </a:t>
            </a:r>
          </a:p>
          <a:p>
            <a:pPr lvl="1"/>
            <a:r>
              <a:rPr lang="en-US" sz="9600" dirty="0"/>
              <a:t>Competence validation is part of the program.</a:t>
            </a:r>
          </a:p>
          <a:p>
            <a:endParaRPr lang="en-US" dirty="0"/>
          </a:p>
          <a:p>
            <a:endParaRPr lang="en-US" dirty="0"/>
          </a:p>
        </p:txBody>
      </p:sp>
    </p:spTree>
    <p:extLst>
      <p:ext uri="{BB962C8B-B14F-4D97-AF65-F5344CB8AC3E}">
        <p14:creationId xmlns:p14="http://schemas.microsoft.com/office/powerpoint/2010/main" val="202600652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33C47-382E-F27C-5452-4C5A028C1738}"/>
              </a:ext>
            </a:extLst>
          </p:cNvPr>
          <p:cNvSpPr>
            <a:spLocks noGrp="1"/>
          </p:cNvSpPr>
          <p:nvPr>
            <p:ph type="title"/>
          </p:nvPr>
        </p:nvSpPr>
        <p:spPr>
          <a:xfrm>
            <a:off x="434438" y="365126"/>
            <a:ext cx="10515600" cy="692150"/>
          </a:xfrm>
        </p:spPr>
        <p:txBody>
          <a:bodyPr>
            <a:normAutofit/>
          </a:bodyPr>
          <a:lstStyle/>
          <a:p>
            <a:r>
              <a:rPr lang="en-US" sz="3600" dirty="0"/>
              <a:t>Training &amp; Education</a:t>
            </a:r>
          </a:p>
        </p:txBody>
      </p:sp>
      <p:sp>
        <p:nvSpPr>
          <p:cNvPr id="3" name="Content Placeholder 2">
            <a:extLst>
              <a:ext uri="{FF2B5EF4-FFF2-40B4-BE49-F238E27FC236}">
                <a16:creationId xmlns:a16="http://schemas.microsoft.com/office/drawing/2014/main" id="{2C25DAF3-B321-4D36-2768-B6455B0E78FA}"/>
              </a:ext>
            </a:extLst>
          </p:cNvPr>
          <p:cNvSpPr>
            <a:spLocks noGrp="1"/>
          </p:cNvSpPr>
          <p:nvPr>
            <p:ph idx="1"/>
          </p:nvPr>
        </p:nvSpPr>
        <p:spPr>
          <a:xfrm>
            <a:off x="351311" y="1373187"/>
            <a:ext cx="11274631" cy="5119687"/>
          </a:xfrm>
        </p:spPr>
        <p:txBody>
          <a:bodyPr>
            <a:noAutofit/>
          </a:bodyPr>
          <a:lstStyle/>
          <a:p>
            <a:pPr lvl="1"/>
            <a:r>
              <a:rPr lang="en-US" sz="2800" dirty="0"/>
              <a:t>Method for choosing least restrictive intervention based on assessment of patient’s medical and behavioral status or condition.</a:t>
            </a:r>
          </a:p>
          <a:p>
            <a:pPr lvl="1"/>
            <a:endParaRPr lang="en-US" sz="800" dirty="0"/>
          </a:p>
          <a:p>
            <a:pPr lvl="1"/>
            <a:r>
              <a:rPr lang="en-US" sz="2800" dirty="0"/>
              <a:t>Safe application and use of ALL types of restraints or seclusion used in the hospital.</a:t>
            </a:r>
          </a:p>
          <a:p>
            <a:pPr lvl="2"/>
            <a:r>
              <a:rPr lang="en-US" sz="2800" dirty="0"/>
              <a:t>Demonstration in skills lab or clinical setting</a:t>
            </a:r>
          </a:p>
          <a:p>
            <a:pPr lvl="2"/>
            <a:r>
              <a:rPr lang="en-US" sz="2800" dirty="0"/>
              <a:t>Specific to role and responsibility</a:t>
            </a:r>
          </a:p>
          <a:p>
            <a:pPr lvl="2"/>
            <a:r>
              <a:rPr lang="en-US" sz="2800" dirty="0"/>
              <a:t>Use skills checklist, based on manufacturers’ instructions for use, and on hospital policy &amp; procedure.</a:t>
            </a:r>
          </a:p>
        </p:txBody>
      </p:sp>
    </p:spTree>
    <p:extLst>
      <p:ext uri="{BB962C8B-B14F-4D97-AF65-F5344CB8AC3E}">
        <p14:creationId xmlns:p14="http://schemas.microsoft.com/office/powerpoint/2010/main" val="171147261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64680-4B4C-B8AB-DAD6-979BD28EF510}"/>
              </a:ext>
            </a:extLst>
          </p:cNvPr>
          <p:cNvSpPr>
            <a:spLocks noGrp="1"/>
          </p:cNvSpPr>
          <p:nvPr>
            <p:ph type="title"/>
          </p:nvPr>
        </p:nvSpPr>
        <p:spPr>
          <a:xfrm>
            <a:off x="434439" y="365126"/>
            <a:ext cx="10515600" cy="653778"/>
          </a:xfrm>
        </p:spPr>
        <p:txBody>
          <a:bodyPr>
            <a:normAutofit/>
          </a:bodyPr>
          <a:lstStyle/>
          <a:p>
            <a:r>
              <a:rPr lang="en-US" sz="3600" dirty="0"/>
              <a:t>Training &amp; Education </a:t>
            </a:r>
          </a:p>
        </p:txBody>
      </p:sp>
      <p:sp>
        <p:nvSpPr>
          <p:cNvPr id="3" name="Content Placeholder 2">
            <a:extLst>
              <a:ext uri="{FF2B5EF4-FFF2-40B4-BE49-F238E27FC236}">
                <a16:creationId xmlns:a16="http://schemas.microsoft.com/office/drawing/2014/main" id="{E97CD2B7-B40C-8818-54AF-247D786E6ACF}"/>
              </a:ext>
            </a:extLst>
          </p:cNvPr>
          <p:cNvSpPr>
            <a:spLocks noGrp="1"/>
          </p:cNvSpPr>
          <p:nvPr>
            <p:ph idx="1"/>
          </p:nvPr>
        </p:nvSpPr>
        <p:spPr>
          <a:xfrm>
            <a:off x="434438" y="1334815"/>
            <a:ext cx="11060875" cy="5158059"/>
          </a:xfrm>
        </p:spPr>
        <p:txBody>
          <a:bodyPr>
            <a:normAutofit fontScale="85000" lnSpcReduction="20000"/>
          </a:bodyPr>
          <a:lstStyle/>
          <a:p>
            <a:pPr lvl="1"/>
            <a:r>
              <a:rPr lang="en-US" sz="2800" dirty="0"/>
              <a:t>How to recognize and respond to signs of physical (e.g., positional asphyxia) and psychological distress (e.g., increased agitation).</a:t>
            </a:r>
          </a:p>
          <a:p>
            <a:pPr lvl="1"/>
            <a:endParaRPr lang="en-US" sz="2800" dirty="0"/>
          </a:p>
          <a:p>
            <a:pPr lvl="1"/>
            <a:r>
              <a:rPr lang="en-US" sz="2800" dirty="0"/>
              <a:t>Clinical indication of specific behavioral changes that indicate restraint or seclusion no longer needed  e.g., follows commands, etc.</a:t>
            </a:r>
          </a:p>
          <a:p>
            <a:pPr lvl="1"/>
            <a:endParaRPr lang="en-US" sz="2800" dirty="0"/>
          </a:p>
          <a:p>
            <a:pPr lvl="1"/>
            <a:r>
              <a:rPr lang="en-US" sz="2800" dirty="0"/>
              <a:t>Monitoring the physical or psychological well-being of the patient who is restrained or secluded.</a:t>
            </a:r>
          </a:p>
          <a:p>
            <a:pPr lvl="2"/>
            <a:r>
              <a:rPr lang="en-US" sz="2800" dirty="0"/>
              <a:t>Respiratory and circulatory status</a:t>
            </a:r>
          </a:p>
          <a:p>
            <a:pPr lvl="2"/>
            <a:r>
              <a:rPr lang="en-US" sz="2800" dirty="0"/>
              <a:t>Skin integrity</a:t>
            </a:r>
          </a:p>
          <a:p>
            <a:pPr lvl="2"/>
            <a:r>
              <a:rPr lang="en-US" sz="2800" dirty="0"/>
              <a:t>Vital signs</a:t>
            </a:r>
          </a:p>
          <a:p>
            <a:pPr lvl="2"/>
            <a:r>
              <a:rPr lang="en-US" sz="2800" dirty="0"/>
              <a:t>Special requirements associated with the 1-hour face-to-face evaluation </a:t>
            </a:r>
          </a:p>
          <a:p>
            <a:endParaRPr lang="en-US" dirty="0"/>
          </a:p>
        </p:txBody>
      </p:sp>
    </p:spTree>
    <p:extLst>
      <p:ext uri="{BB962C8B-B14F-4D97-AF65-F5344CB8AC3E}">
        <p14:creationId xmlns:p14="http://schemas.microsoft.com/office/powerpoint/2010/main" val="371568833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11DDD-2339-EE99-9355-0401A55678C4}"/>
              </a:ext>
            </a:extLst>
          </p:cNvPr>
          <p:cNvSpPr>
            <a:spLocks noGrp="1"/>
          </p:cNvSpPr>
          <p:nvPr>
            <p:ph type="title"/>
          </p:nvPr>
        </p:nvSpPr>
        <p:spPr>
          <a:xfrm>
            <a:off x="339436" y="313530"/>
            <a:ext cx="10515600" cy="735013"/>
          </a:xfrm>
        </p:spPr>
        <p:txBody>
          <a:bodyPr>
            <a:normAutofit/>
          </a:bodyPr>
          <a:lstStyle/>
          <a:p>
            <a:r>
              <a:rPr lang="en-US" sz="3600" dirty="0"/>
              <a:t>Training &amp; Education (cont.)</a:t>
            </a:r>
          </a:p>
        </p:txBody>
      </p:sp>
      <p:sp>
        <p:nvSpPr>
          <p:cNvPr id="3" name="Content Placeholder 2">
            <a:extLst>
              <a:ext uri="{FF2B5EF4-FFF2-40B4-BE49-F238E27FC236}">
                <a16:creationId xmlns:a16="http://schemas.microsoft.com/office/drawing/2014/main" id="{C5859FA1-C0B3-C1D0-EAAA-23370D4A6A35}"/>
              </a:ext>
            </a:extLst>
          </p:cNvPr>
          <p:cNvSpPr>
            <a:spLocks noGrp="1"/>
          </p:cNvSpPr>
          <p:nvPr>
            <p:ph idx="1"/>
          </p:nvPr>
        </p:nvSpPr>
        <p:spPr>
          <a:xfrm>
            <a:off x="446314" y="1356942"/>
            <a:ext cx="10515600" cy="4962525"/>
          </a:xfrm>
        </p:spPr>
        <p:txBody>
          <a:bodyPr>
            <a:normAutofit fontScale="92500"/>
          </a:bodyPr>
          <a:lstStyle/>
          <a:p>
            <a:pPr lvl="1"/>
            <a:r>
              <a:rPr lang="en-US" sz="2800" dirty="0"/>
              <a:t>Use of first aid techniques and certification/recertification in use of CPR </a:t>
            </a:r>
          </a:p>
          <a:p>
            <a:pPr lvl="2"/>
            <a:r>
              <a:rPr lang="en-US" sz="2800" dirty="0"/>
              <a:t>First aid: Think “baby sitting classes” offered by your community Y/AHEC, Heimlich for chocking, pressure for bleeding, etc.</a:t>
            </a:r>
          </a:p>
          <a:p>
            <a:pPr marL="457200" lvl="1" indent="0">
              <a:buNone/>
            </a:pPr>
            <a:endParaRPr lang="en-US" sz="2800" dirty="0"/>
          </a:p>
          <a:p>
            <a:pPr lvl="1"/>
            <a:r>
              <a:rPr lang="en-US" sz="2800" dirty="0"/>
              <a:t>Individual(s) doing the training &amp; education qualified by virtue of education, training, and experience in techniques to address patient behaviors that necessitate use of restraint and seclusion.</a:t>
            </a:r>
          </a:p>
          <a:p>
            <a:pPr marL="457200" lvl="1" indent="0">
              <a:buNone/>
            </a:pPr>
            <a:endParaRPr lang="en-US" sz="2800" dirty="0"/>
          </a:p>
          <a:p>
            <a:pPr lvl="1"/>
            <a:r>
              <a:rPr lang="en-US" sz="2800" dirty="0"/>
              <a:t>Training &amp; education documented</a:t>
            </a:r>
          </a:p>
          <a:p>
            <a:pPr lvl="2"/>
            <a:endParaRPr lang="en-US" sz="2800" dirty="0"/>
          </a:p>
          <a:p>
            <a:pPr lvl="2"/>
            <a:endParaRPr lang="en-US" sz="2800" dirty="0"/>
          </a:p>
          <a:p>
            <a:endParaRPr lang="en-US" dirty="0"/>
          </a:p>
        </p:txBody>
      </p:sp>
    </p:spTree>
    <p:extLst>
      <p:ext uri="{BB962C8B-B14F-4D97-AF65-F5344CB8AC3E}">
        <p14:creationId xmlns:p14="http://schemas.microsoft.com/office/powerpoint/2010/main" val="213139920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94F7E-8870-AC06-EAD9-7570ABB5D5DF}"/>
              </a:ext>
            </a:extLst>
          </p:cNvPr>
          <p:cNvSpPr>
            <a:spLocks noGrp="1"/>
          </p:cNvSpPr>
          <p:nvPr>
            <p:ph type="title"/>
          </p:nvPr>
        </p:nvSpPr>
        <p:spPr>
          <a:xfrm>
            <a:off x="322729" y="285008"/>
            <a:ext cx="11607859" cy="3143992"/>
          </a:xfrm>
        </p:spPr>
        <p:txBody>
          <a:bodyPr/>
          <a:lstStyle/>
          <a:p>
            <a:pPr algn="ctr"/>
            <a:r>
              <a:rPr lang="en-US" dirty="0"/>
              <a:t>Restraint Death Reporting</a:t>
            </a:r>
          </a:p>
        </p:txBody>
      </p:sp>
    </p:spTree>
    <p:extLst>
      <p:ext uri="{BB962C8B-B14F-4D97-AF65-F5344CB8AC3E}">
        <p14:creationId xmlns:p14="http://schemas.microsoft.com/office/powerpoint/2010/main" val="75789701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3243" y="357613"/>
            <a:ext cx="8229600" cy="757393"/>
          </a:xfrm>
        </p:spPr>
        <p:txBody>
          <a:bodyPr>
            <a:normAutofit fontScale="90000"/>
          </a:bodyPr>
          <a:lstStyle/>
          <a:p>
            <a:r>
              <a:rPr lang="en-US" sz="4000" dirty="0"/>
              <a:t>Restraint and Seclusion Death Reporting</a:t>
            </a:r>
            <a:endParaRPr lang="en-US" dirty="0"/>
          </a:p>
        </p:txBody>
      </p:sp>
      <p:sp>
        <p:nvSpPr>
          <p:cNvPr id="3" name="Content Placeholder 2"/>
          <p:cNvSpPr>
            <a:spLocks noGrp="1"/>
          </p:cNvSpPr>
          <p:nvPr>
            <p:ph idx="1"/>
          </p:nvPr>
        </p:nvSpPr>
        <p:spPr>
          <a:xfrm>
            <a:off x="638670" y="1289540"/>
            <a:ext cx="9364550" cy="5368374"/>
          </a:xfrm>
        </p:spPr>
        <p:txBody>
          <a:bodyPr>
            <a:normAutofit fontScale="85000" lnSpcReduction="10000"/>
          </a:bodyPr>
          <a:lstStyle/>
          <a:p>
            <a:r>
              <a:rPr lang="en-US" dirty="0"/>
              <a:t>Report to CMS </a:t>
            </a:r>
          </a:p>
          <a:p>
            <a:pPr lvl="2"/>
            <a:r>
              <a:rPr lang="en-US" sz="2800" dirty="0"/>
              <a:t>By telephone, facsimile, or electronically</a:t>
            </a:r>
          </a:p>
          <a:p>
            <a:pPr lvl="2">
              <a:spcAft>
                <a:spcPts val="600"/>
              </a:spcAft>
            </a:pPr>
            <a:r>
              <a:rPr lang="en-US" sz="2800" dirty="0"/>
              <a:t>No later than close next business day following knowledge of patient death</a:t>
            </a:r>
          </a:p>
          <a:p>
            <a:pPr lvl="1">
              <a:spcBef>
                <a:spcPts val="600"/>
              </a:spcBef>
              <a:spcAft>
                <a:spcPts val="600"/>
              </a:spcAft>
            </a:pPr>
            <a:r>
              <a:rPr lang="en-US" sz="2800" dirty="0"/>
              <a:t>All deaths that occur </a:t>
            </a:r>
            <a:r>
              <a:rPr lang="en-US" sz="2800" b="1" dirty="0"/>
              <a:t>while patient in restraint or seclusion.</a:t>
            </a:r>
          </a:p>
          <a:p>
            <a:pPr lvl="1">
              <a:spcBef>
                <a:spcPts val="600"/>
              </a:spcBef>
              <a:spcAft>
                <a:spcPts val="600"/>
              </a:spcAft>
            </a:pPr>
            <a:r>
              <a:rPr lang="en-US" sz="2800" dirty="0"/>
              <a:t>Deaths occurring  </a:t>
            </a:r>
            <a:r>
              <a:rPr lang="en-US" sz="2800" b="1" dirty="0"/>
              <a:t>less than  24 hours of removal of restraint or seclusion.</a:t>
            </a:r>
          </a:p>
          <a:p>
            <a:pPr lvl="1">
              <a:spcBef>
                <a:spcPts val="600"/>
              </a:spcBef>
              <a:spcAft>
                <a:spcPts val="600"/>
              </a:spcAft>
            </a:pPr>
            <a:r>
              <a:rPr lang="en-US" sz="2800" dirty="0"/>
              <a:t>Each episode known to the hospital that occurs </a:t>
            </a:r>
            <a:r>
              <a:rPr lang="en-US" sz="2800" b="1" dirty="0"/>
              <a:t>less than 1 week after restraint or seclusion</a:t>
            </a:r>
            <a:r>
              <a:rPr lang="en-US" sz="2800" dirty="0"/>
              <a:t> use when it is reasonable to assume </a:t>
            </a:r>
            <a:r>
              <a:rPr lang="en-US" sz="2800" b="1" dirty="0"/>
              <a:t>use of restraint or seclusion contributed, directly or indirectly, to death.</a:t>
            </a:r>
          </a:p>
          <a:p>
            <a:r>
              <a:rPr lang="en-US" dirty="0"/>
              <a:t>Document in patient record the date and time death reported to CMS.</a:t>
            </a:r>
          </a:p>
          <a:p>
            <a:endParaRPr lang="en-US" dirty="0"/>
          </a:p>
          <a:p>
            <a:endParaRPr lang="en-US" dirty="0"/>
          </a:p>
          <a:p>
            <a:endParaRPr lang="en-US" dirty="0"/>
          </a:p>
          <a:p>
            <a:endParaRPr lang="en-US" dirty="0"/>
          </a:p>
        </p:txBody>
      </p:sp>
      <p:sp>
        <p:nvSpPr>
          <p:cNvPr id="4" name="Slide Number Placeholder 3"/>
          <p:cNvSpPr>
            <a:spLocks noGrp="1"/>
          </p:cNvSpPr>
          <p:nvPr>
            <p:ph type="sldNum" sz="quarter" idx="4294967295"/>
          </p:nvPr>
        </p:nvSpPr>
        <p:spPr>
          <a:xfrm>
            <a:off x="9448800" y="6356350"/>
            <a:ext cx="2743200" cy="365125"/>
          </a:xfrm>
          <a:prstGeom prst="rect">
            <a:avLst/>
          </a:prstGeom>
        </p:spPr>
        <p:txBody>
          <a:bodyPr/>
          <a:lstStyle/>
          <a:p>
            <a:fld id="{429B32D4-E6DA-46D9-8051-C1D45B52740B}" type="slidenum">
              <a:rPr lang="en-US" smtClean="0"/>
              <a:t>63</a:t>
            </a:fld>
            <a:endParaRPr lang="en-US" dirty="0"/>
          </a:p>
        </p:txBody>
      </p:sp>
      <p:grpSp>
        <p:nvGrpSpPr>
          <p:cNvPr id="15" name="Group 14"/>
          <p:cNvGrpSpPr/>
          <p:nvPr/>
        </p:nvGrpSpPr>
        <p:grpSpPr>
          <a:xfrm>
            <a:off x="8570357" y="418119"/>
            <a:ext cx="3287235" cy="678146"/>
            <a:chOff x="6341098" y="1100044"/>
            <a:chExt cx="3287235" cy="634678"/>
          </a:xfrm>
        </p:grpSpPr>
        <p:grpSp>
          <p:nvGrpSpPr>
            <p:cNvPr id="6" name="Group 5"/>
            <p:cNvGrpSpPr/>
            <p:nvPr/>
          </p:nvGrpSpPr>
          <p:grpSpPr>
            <a:xfrm>
              <a:off x="6341098" y="1100044"/>
              <a:ext cx="2045286" cy="634678"/>
              <a:chOff x="1503810" y="272862"/>
              <a:chExt cx="3448685" cy="1290243"/>
            </a:xfrm>
          </p:grpSpPr>
          <p:sp>
            <p:nvSpPr>
              <p:cNvPr id="7" name="Oval 6"/>
              <p:cNvSpPr/>
              <p:nvPr/>
            </p:nvSpPr>
            <p:spPr>
              <a:xfrm>
                <a:off x="1740355" y="272862"/>
                <a:ext cx="3212140" cy="1290243"/>
              </a:xfrm>
              <a:prstGeom prst="ellipse">
                <a:avLst/>
              </a:prstGeom>
              <a:solidFill>
                <a:srgbClr val="7030A0">
                  <a:alpha val="50000"/>
                </a:srgbClr>
              </a:solidFill>
            </p:spPr>
            <p:style>
              <a:lnRef idx="2">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txBody>
              <a:bodyPr/>
              <a:lstStyle/>
              <a:p>
                <a:endParaRPr lang="en-US" dirty="0"/>
              </a:p>
            </p:txBody>
          </p:sp>
          <p:sp>
            <p:nvSpPr>
              <p:cNvPr id="8" name="Oval 4"/>
              <p:cNvSpPr/>
              <p:nvPr/>
            </p:nvSpPr>
            <p:spPr>
              <a:xfrm>
                <a:off x="1503810" y="455495"/>
                <a:ext cx="2698198" cy="912338"/>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25400" tIns="25400" rIns="25400" bIns="25400" numCol="1" spcCol="1270" anchor="ctr" anchorCtr="0">
                <a:noAutofit/>
              </a:bodyPr>
              <a:lstStyle/>
              <a:p>
                <a:pPr algn="ctr" defTabSz="889000">
                  <a:lnSpc>
                    <a:spcPct val="90000"/>
                  </a:lnSpc>
                  <a:spcBef>
                    <a:spcPct val="0"/>
                  </a:spcBef>
                  <a:spcAft>
                    <a:spcPct val="35000"/>
                  </a:spcAft>
                </a:pPr>
                <a:r>
                  <a:rPr lang="en-US" sz="1400" b="1" dirty="0"/>
                  <a:t>          </a:t>
                </a:r>
                <a:r>
                  <a:rPr lang="en-US" sz="1200" b="1" dirty="0"/>
                  <a:t>TJC</a:t>
                </a:r>
                <a:r>
                  <a:rPr lang="en-US" sz="1200" dirty="0"/>
                  <a:t> – Use   for  deeming</a:t>
                </a:r>
              </a:p>
            </p:txBody>
          </p:sp>
        </p:grpSp>
        <p:grpSp>
          <p:nvGrpSpPr>
            <p:cNvPr id="9" name="Group 8"/>
            <p:cNvGrpSpPr/>
            <p:nvPr/>
          </p:nvGrpSpPr>
          <p:grpSpPr>
            <a:xfrm>
              <a:off x="8011151" y="1196102"/>
              <a:ext cx="1617182" cy="442565"/>
              <a:chOff x="4487473" y="3069112"/>
              <a:chExt cx="2777162" cy="711679"/>
            </a:xfrm>
          </p:grpSpPr>
          <p:sp>
            <p:nvSpPr>
              <p:cNvPr id="10" name="Oval 9"/>
              <p:cNvSpPr/>
              <p:nvPr/>
            </p:nvSpPr>
            <p:spPr>
              <a:xfrm>
                <a:off x="4487473" y="3069112"/>
                <a:ext cx="2777162" cy="711679"/>
              </a:xfrm>
              <a:prstGeom prst="ellipse">
                <a:avLst/>
              </a:prstGeom>
              <a:solidFill>
                <a:srgbClr val="92D050">
                  <a:alpha val="50000"/>
                </a:srgbClr>
              </a:solidFill>
              <a:ln>
                <a:solidFill>
                  <a:srgbClr val="F95A13"/>
                </a:solidFill>
              </a:ln>
            </p:spPr>
            <p:style>
              <a:lnRef idx="2">
                <a:scrgbClr r="0" g="0" b="0"/>
              </a:lnRef>
              <a:fillRef idx="1">
                <a:scrgbClr r="0" g="0" b="0"/>
              </a:fillRef>
              <a:effectRef idx="0">
                <a:schemeClr val="accent1">
                  <a:alpha val="50000"/>
                  <a:hueOff val="0"/>
                  <a:satOff val="0"/>
                  <a:lumOff val="0"/>
                  <a:alphaOff val="0"/>
                </a:schemeClr>
              </a:effectRef>
              <a:fontRef idx="minor">
                <a:schemeClr val="tx1"/>
              </a:fontRef>
            </p:style>
            <p:txBody>
              <a:bodyPr/>
              <a:lstStyle/>
              <a:p>
                <a:endParaRPr lang="en-US" dirty="0"/>
              </a:p>
            </p:txBody>
          </p:sp>
          <p:sp>
            <p:nvSpPr>
              <p:cNvPr id="11" name="Oval 4"/>
              <p:cNvSpPr/>
              <p:nvPr/>
            </p:nvSpPr>
            <p:spPr>
              <a:xfrm>
                <a:off x="4844273" y="3201260"/>
                <a:ext cx="1963748" cy="503232"/>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25400" tIns="25400" rIns="25400" bIns="25400" numCol="1" spcCol="1270" anchor="ctr" anchorCtr="0">
                <a:noAutofit/>
              </a:bodyPr>
              <a:lstStyle/>
              <a:p>
                <a:pPr algn="ctr" defTabSz="889000">
                  <a:lnSpc>
                    <a:spcPct val="90000"/>
                  </a:lnSpc>
                  <a:spcBef>
                    <a:spcPct val="0"/>
                  </a:spcBef>
                  <a:spcAft>
                    <a:spcPct val="35000"/>
                  </a:spcAft>
                </a:pPr>
                <a:r>
                  <a:rPr lang="en-US" sz="1200" b="1" dirty="0"/>
                  <a:t>CMS</a:t>
                </a:r>
              </a:p>
            </p:txBody>
          </p:sp>
        </p:grpSp>
      </p:grpSp>
    </p:spTree>
    <p:extLst>
      <p:ext uri="{BB962C8B-B14F-4D97-AF65-F5344CB8AC3E}">
        <p14:creationId xmlns:p14="http://schemas.microsoft.com/office/powerpoint/2010/main" val="354934406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2856" y="426402"/>
            <a:ext cx="8610600" cy="700087"/>
          </a:xfrm>
        </p:spPr>
        <p:txBody>
          <a:bodyPr>
            <a:noAutofit/>
          </a:bodyPr>
          <a:lstStyle/>
          <a:p>
            <a:r>
              <a:rPr lang="en-US" sz="2800" dirty="0"/>
              <a:t>Restraint and Seclusion… DHHS CMS form OMB No.0938-1210</a:t>
            </a: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90056" y="1336549"/>
            <a:ext cx="8379823" cy="50950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lide Number Placeholder 3"/>
          <p:cNvSpPr>
            <a:spLocks noGrp="1"/>
          </p:cNvSpPr>
          <p:nvPr>
            <p:ph type="sldNum" sz="quarter" idx="4294967295"/>
          </p:nvPr>
        </p:nvSpPr>
        <p:spPr>
          <a:xfrm>
            <a:off x="9448800" y="6356350"/>
            <a:ext cx="2743200" cy="365125"/>
          </a:xfrm>
          <a:prstGeom prst="rect">
            <a:avLst/>
          </a:prstGeom>
        </p:spPr>
        <p:txBody>
          <a:bodyPr/>
          <a:lstStyle/>
          <a:p>
            <a:fld id="{429B32D4-E6DA-46D9-8051-C1D45B52740B}" type="slidenum">
              <a:rPr lang="en-US" smtClean="0"/>
              <a:t>64</a:t>
            </a:fld>
            <a:endParaRPr lang="en-US" dirty="0"/>
          </a:p>
        </p:txBody>
      </p:sp>
    </p:spTree>
    <p:extLst>
      <p:ext uri="{BB962C8B-B14F-4D97-AF65-F5344CB8AC3E}">
        <p14:creationId xmlns:p14="http://schemas.microsoft.com/office/powerpoint/2010/main" val="414224739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940" y="425449"/>
            <a:ext cx="10515600" cy="653537"/>
          </a:xfrm>
        </p:spPr>
        <p:txBody>
          <a:bodyPr>
            <a:normAutofit/>
          </a:bodyPr>
          <a:lstStyle/>
          <a:p>
            <a:r>
              <a:rPr lang="en-US" sz="3600" dirty="0"/>
              <a:t>Death </a:t>
            </a:r>
            <a:r>
              <a:rPr lang="en-US" dirty="0"/>
              <a:t>R</a:t>
            </a:r>
            <a:r>
              <a:rPr lang="en-US" sz="3600" dirty="0"/>
              <a:t>eporting </a:t>
            </a:r>
          </a:p>
        </p:txBody>
      </p:sp>
      <p:sp>
        <p:nvSpPr>
          <p:cNvPr id="3" name="Content Placeholder 2"/>
          <p:cNvSpPr>
            <a:spLocks noGrp="1"/>
          </p:cNvSpPr>
          <p:nvPr>
            <p:ph idx="1"/>
          </p:nvPr>
        </p:nvSpPr>
        <p:spPr>
          <a:xfrm>
            <a:off x="914400" y="1329717"/>
            <a:ext cx="9906000" cy="5501916"/>
          </a:xfrm>
        </p:spPr>
        <p:txBody>
          <a:bodyPr>
            <a:normAutofit/>
          </a:bodyPr>
          <a:lstStyle/>
          <a:p>
            <a:r>
              <a:rPr lang="en-US" sz="2400" dirty="0"/>
              <a:t>Exception to CMS Reporting:</a:t>
            </a:r>
          </a:p>
          <a:p>
            <a:pPr lvl="1"/>
            <a:r>
              <a:rPr lang="en-US" dirty="0"/>
              <a:t>When </a:t>
            </a:r>
            <a:r>
              <a:rPr lang="en-US" b="1" dirty="0"/>
              <a:t>only</a:t>
            </a:r>
            <a:r>
              <a:rPr lang="en-US" i="1" dirty="0"/>
              <a:t> </a:t>
            </a:r>
            <a:r>
              <a:rPr lang="en-US" dirty="0"/>
              <a:t>soft wrist restraints were used:</a:t>
            </a:r>
          </a:p>
          <a:p>
            <a:pPr lvl="2"/>
            <a:r>
              <a:rPr lang="en-US" sz="2400" dirty="0"/>
              <a:t>Record death in log or other system</a:t>
            </a:r>
          </a:p>
          <a:p>
            <a:pPr lvl="3"/>
            <a:r>
              <a:rPr lang="en-US" sz="2400" dirty="0"/>
              <a:t>Patient’s name, DOB, MR #, date of death, primary diagnosis, and name of attending physician or other LIP responsible for care of patient. </a:t>
            </a:r>
          </a:p>
          <a:p>
            <a:pPr lvl="2"/>
            <a:r>
              <a:rPr lang="en-US" sz="2400" dirty="0"/>
              <a:t>Record within 7 days of death</a:t>
            </a:r>
          </a:p>
          <a:p>
            <a:pPr lvl="2"/>
            <a:r>
              <a:rPr lang="en-US" sz="2400" dirty="0"/>
              <a:t>Document in patient record, date and time death was recorded in log or other system.</a:t>
            </a:r>
          </a:p>
          <a:p>
            <a:pPr lvl="2"/>
            <a:r>
              <a:rPr lang="en-US" sz="2400" dirty="0"/>
              <a:t>Make information in log available to CMS, electronically, or in writing, immediately upon request.</a:t>
            </a:r>
          </a:p>
          <a:p>
            <a:pPr lvl="2"/>
            <a:endParaRPr lang="en-US" sz="2800" dirty="0"/>
          </a:p>
          <a:p>
            <a:pPr lvl="2"/>
            <a:endParaRPr lang="en-US" sz="2800" dirty="0"/>
          </a:p>
          <a:p>
            <a:endParaRPr lang="en-US" dirty="0"/>
          </a:p>
          <a:p>
            <a:endParaRPr lang="en-US" dirty="0"/>
          </a:p>
        </p:txBody>
      </p:sp>
      <p:sp>
        <p:nvSpPr>
          <p:cNvPr id="4" name="Slide Number Placeholder 3"/>
          <p:cNvSpPr>
            <a:spLocks noGrp="1"/>
          </p:cNvSpPr>
          <p:nvPr>
            <p:ph type="sldNum" sz="quarter" idx="4294967295"/>
          </p:nvPr>
        </p:nvSpPr>
        <p:spPr>
          <a:xfrm>
            <a:off x="9448800" y="6356350"/>
            <a:ext cx="2743200" cy="365125"/>
          </a:xfrm>
          <a:prstGeom prst="rect">
            <a:avLst/>
          </a:prstGeom>
        </p:spPr>
        <p:txBody>
          <a:bodyPr/>
          <a:lstStyle/>
          <a:p>
            <a:fld id="{429B32D4-E6DA-46D9-8051-C1D45B52740B}" type="slidenum">
              <a:rPr lang="en-US" smtClean="0"/>
              <a:t>65</a:t>
            </a:fld>
            <a:endParaRPr lang="en-US" dirty="0"/>
          </a:p>
        </p:txBody>
      </p:sp>
      <p:grpSp>
        <p:nvGrpSpPr>
          <p:cNvPr id="15" name="Group 14"/>
          <p:cNvGrpSpPr/>
          <p:nvPr/>
        </p:nvGrpSpPr>
        <p:grpSpPr>
          <a:xfrm>
            <a:off x="8375390" y="425449"/>
            <a:ext cx="3307950" cy="1264919"/>
            <a:chOff x="7086600" y="304800"/>
            <a:chExt cx="3307950" cy="1250544"/>
          </a:xfrm>
        </p:grpSpPr>
        <p:grpSp>
          <p:nvGrpSpPr>
            <p:cNvPr id="16" name="Group 15"/>
            <p:cNvGrpSpPr/>
            <p:nvPr/>
          </p:nvGrpSpPr>
          <p:grpSpPr>
            <a:xfrm>
              <a:off x="7086600" y="304800"/>
              <a:ext cx="2037941" cy="609016"/>
              <a:chOff x="2760848" y="-5947"/>
              <a:chExt cx="3436300" cy="1238074"/>
            </a:xfrm>
          </p:grpSpPr>
          <p:sp>
            <p:nvSpPr>
              <p:cNvPr id="23" name="Oval 22"/>
              <p:cNvSpPr/>
              <p:nvPr/>
            </p:nvSpPr>
            <p:spPr>
              <a:xfrm>
                <a:off x="2985008" y="-5947"/>
                <a:ext cx="3212140" cy="1238074"/>
              </a:xfrm>
              <a:prstGeom prst="ellipse">
                <a:avLst/>
              </a:prstGeom>
              <a:solidFill>
                <a:srgbClr val="7030A0">
                  <a:alpha val="50000"/>
                </a:srgbClr>
              </a:solidFill>
            </p:spPr>
            <p:style>
              <a:lnRef idx="2">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txBody>
              <a:bodyPr/>
              <a:lstStyle/>
              <a:p>
                <a:endParaRPr lang="en-US" dirty="0"/>
              </a:p>
            </p:txBody>
          </p:sp>
          <p:sp>
            <p:nvSpPr>
              <p:cNvPr id="24" name="Oval 4"/>
              <p:cNvSpPr/>
              <p:nvPr/>
            </p:nvSpPr>
            <p:spPr>
              <a:xfrm>
                <a:off x="2760848" y="115293"/>
                <a:ext cx="2922358" cy="885241"/>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25400" tIns="25400" rIns="25400" bIns="25400" numCol="1" spcCol="1270" anchor="ctr" anchorCtr="0">
                <a:noAutofit/>
              </a:bodyPr>
              <a:lstStyle/>
              <a:p>
                <a:pPr algn="ctr" defTabSz="889000">
                  <a:lnSpc>
                    <a:spcPct val="90000"/>
                  </a:lnSpc>
                  <a:spcBef>
                    <a:spcPct val="0"/>
                  </a:spcBef>
                  <a:spcAft>
                    <a:spcPct val="35000"/>
                  </a:spcAft>
                </a:pPr>
                <a:r>
                  <a:rPr lang="en-US" sz="1400" b="1" dirty="0"/>
                  <a:t>          TJC</a:t>
                </a:r>
                <a:r>
                  <a:rPr lang="en-US" sz="1400" dirty="0"/>
                  <a:t> – Use   for  deeming</a:t>
                </a:r>
              </a:p>
            </p:txBody>
          </p:sp>
        </p:grpSp>
        <p:grpSp>
          <p:nvGrpSpPr>
            <p:cNvPr id="17" name="Group 16"/>
            <p:cNvGrpSpPr/>
            <p:nvPr/>
          </p:nvGrpSpPr>
          <p:grpSpPr>
            <a:xfrm>
              <a:off x="7708403" y="370005"/>
              <a:ext cx="2686147" cy="872588"/>
              <a:chOff x="3681559" y="2815165"/>
              <a:chExt cx="4612884" cy="1403193"/>
            </a:xfrm>
          </p:grpSpPr>
          <p:sp>
            <p:nvSpPr>
              <p:cNvPr id="21" name="Oval 20"/>
              <p:cNvSpPr/>
              <p:nvPr/>
            </p:nvSpPr>
            <p:spPr>
              <a:xfrm>
                <a:off x="5517282" y="2815165"/>
                <a:ext cx="2777161" cy="874493"/>
              </a:xfrm>
              <a:prstGeom prst="ellipse">
                <a:avLst/>
              </a:prstGeom>
              <a:solidFill>
                <a:srgbClr val="92D050">
                  <a:alpha val="50000"/>
                </a:srgbClr>
              </a:solidFill>
              <a:ln>
                <a:solidFill>
                  <a:srgbClr val="F95A13"/>
                </a:solidFill>
              </a:ln>
            </p:spPr>
            <p:style>
              <a:lnRef idx="2">
                <a:scrgbClr r="0" g="0" b="0"/>
              </a:lnRef>
              <a:fillRef idx="1">
                <a:scrgbClr r="0" g="0" b="0"/>
              </a:fillRef>
              <a:effectRef idx="0">
                <a:schemeClr val="accent1">
                  <a:alpha val="50000"/>
                  <a:hueOff val="0"/>
                  <a:satOff val="0"/>
                  <a:lumOff val="0"/>
                  <a:alphaOff val="0"/>
                </a:schemeClr>
              </a:effectRef>
              <a:fontRef idx="minor">
                <a:schemeClr val="tx1"/>
              </a:fontRef>
            </p:style>
            <p:txBody>
              <a:bodyPr/>
              <a:lstStyle/>
              <a:p>
                <a:pPr algn="ctr"/>
                <a:r>
                  <a:rPr lang="en-US" sz="1600" b="1" dirty="0"/>
                  <a:t>CMS</a:t>
                </a:r>
              </a:p>
            </p:txBody>
          </p:sp>
          <p:sp>
            <p:nvSpPr>
              <p:cNvPr id="22" name="Oval 4"/>
              <p:cNvSpPr/>
              <p:nvPr/>
            </p:nvSpPr>
            <p:spPr>
              <a:xfrm>
                <a:off x="3681559" y="3715125"/>
                <a:ext cx="1963749" cy="503233"/>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25400" tIns="25400" rIns="25400" bIns="25400" numCol="1" spcCol="1270" anchor="ctr" anchorCtr="0">
                <a:noAutofit/>
              </a:bodyPr>
              <a:lstStyle/>
              <a:p>
                <a:pPr algn="ctr" defTabSz="889000">
                  <a:lnSpc>
                    <a:spcPct val="90000"/>
                  </a:lnSpc>
                  <a:spcBef>
                    <a:spcPct val="0"/>
                  </a:spcBef>
                  <a:spcAft>
                    <a:spcPct val="35000"/>
                  </a:spcAft>
                </a:pPr>
                <a:endParaRPr lang="en-US" sz="1200" dirty="0"/>
              </a:p>
            </p:txBody>
          </p:sp>
        </p:grpSp>
        <p:sp>
          <p:nvSpPr>
            <p:cNvPr id="20" name="Oval 4"/>
            <p:cNvSpPr/>
            <p:nvPr/>
          </p:nvSpPr>
          <p:spPr>
            <a:xfrm>
              <a:off x="7839902" y="1302321"/>
              <a:ext cx="1133989" cy="253023"/>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25400" tIns="25400" rIns="25400" bIns="25400" numCol="1" spcCol="1270" anchor="ctr" anchorCtr="0">
              <a:noAutofit/>
            </a:bodyPr>
            <a:lstStyle/>
            <a:p>
              <a:pPr algn="ctr" defTabSz="889000">
                <a:lnSpc>
                  <a:spcPct val="90000"/>
                </a:lnSpc>
                <a:spcBef>
                  <a:spcPct val="0"/>
                </a:spcBef>
                <a:spcAft>
                  <a:spcPct val="35000"/>
                </a:spcAft>
              </a:pPr>
              <a:endParaRPr lang="en-US" sz="1600" dirty="0"/>
            </a:p>
          </p:txBody>
        </p:sp>
      </p:grpSp>
      <p:sp>
        <p:nvSpPr>
          <p:cNvPr id="6" name="TextBox 5">
            <a:extLst>
              <a:ext uri="{FF2B5EF4-FFF2-40B4-BE49-F238E27FC236}">
                <a16:creationId xmlns:a16="http://schemas.microsoft.com/office/drawing/2014/main" id="{017EC9C8-72DD-864E-5E05-E4B7F3D2564D}"/>
              </a:ext>
            </a:extLst>
          </p:cNvPr>
          <p:cNvSpPr txBox="1"/>
          <p:nvPr/>
        </p:nvSpPr>
        <p:spPr>
          <a:xfrm>
            <a:off x="3048000" y="2800183"/>
            <a:ext cx="6096000" cy="343235"/>
          </a:xfrm>
          <a:prstGeom prst="rect">
            <a:avLst/>
          </a:prstGeom>
          <a:noFill/>
        </p:spPr>
        <p:txBody>
          <a:bodyPr wrap="square">
            <a:spAutoFit/>
          </a:bodyPr>
          <a:lstStyle/>
          <a:p>
            <a:pPr algn="ctr" defTabSz="889000">
              <a:lnSpc>
                <a:spcPct val="90000"/>
              </a:lnSpc>
              <a:spcBef>
                <a:spcPct val="0"/>
              </a:spcBef>
              <a:spcAft>
                <a:spcPct val="35000"/>
              </a:spcAft>
            </a:pPr>
            <a:r>
              <a:rPr lang="en-US" sz="1800" dirty="0"/>
              <a:t>CMS</a:t>
            </a:r>
          </a:p>
        </p:txBody>
      </p:sp>
    </p:spTree>
    <p:extLst>
      <p:ext uri="{BB962C8B-B14F-4D97-AF65-F5344CB8AC3E}">
        <p14:creationId xmlns:p14="http://schemas.microsoft.com/office/powerpoint/2010/main" val="242110453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EEEEA-044B-A02D-F94F-BD9B1E7FC700}"/>
              </a:ext>
            </a:extLst>
          </p:cNvPr>
          <p:cNvSpPr>
            <a:spLocks noGrp="1"/>
          </p:cNvSpPr>
          <p:nvPr>
            <p:ph type="title"/>
          </p:nvPr>
        </p:nvSpPr>
        <p:spPr>
          <a:xfrm>
            <a:off x="517566" y="476760"/>
            <a:ext cx="10515600" cy="503555"/>
          </a:xfrm>
        </p:spPr>
        <p:txBody>
          <a:bodyPr>
            <a:normAutofit fontScale="90000"/>
          </a:bodyPr>
          <a:lstStyle/>
          <a:p>
            <a:r>
              <a:rPr lang="en-US" sz="3600" dirty="0"/>
              <a:t>Death </a:t>
            </a:r>
            <a:r>
              <a:rPr lang="en-US" dirty="0"/>
              <a:t>R</a:t>
            </a:r>
            <a:r>
              <a:rPr lang="en-US" sz="3600" dirty="0"/>
              <a:t>eporting…Responsibilities</a:t>
            </a:r>
          </a:p>
        </p:txBody>
      </p:sp>
      <p:sp>
        <p:nvSpPr>
          <p:cNvPr id="3" name="Content Placeholder 2">
            <a:extLst>
              <a:ext uri="{FF2B5EF4-FFF2-40B4-BE49-F238E27FC236}">
                <a16:creationId xmlns:a16="http://schemas.microsoft.com/office/drawing/2014/main" id="{AFDDDBE6-87DB-3507-A053-6EB4ED03F29D}"/>
              </a:ext>
            </a:extLst>
          </p:cNvPr>
          <p:cNvSpPr>
            <a:spLocks noGrp="1"/>
          </p:cNvSpPr>
          <p:nvPr>
            <p:ph idx="1"/>
          </p:nvPr>
        </p:nvSpPr>
        <p:spPr>
          <a:xfrm>
            <a:off x="736269" y="1349058"/>
            <a:ext cx="9488385" cy="3317945"/>
          </a:xfrm>
        </p:spPr>
        <p:txBody>
          <a:bodyPr/>
          <a:lstStyle/>
          <a:p>
            <a:r>
              <a:rPr lang="en-US" dirty="0"/>
              <a:t>Hospital must determine:</a:t>
            </a:r>
          </a:p>
          <a:p>
            <a:pPr lvl="1"/>
            <a:r>
              <a:rPr lang="en-US" sz="2800" dirty="0"/>
              <a:t>Staff who are responsible for making entries into the log. </a:t>
            </a:r>
          </a:p>
          <a:p>
            <a:pPr marL="687387" lvl="2" indent="0">
              <a:buNone/>
            </a:pPr>
            <a:r>
              <a:rPr lang="en-US" sz="2800" dirty="0"/>
              <a:t>AND </a:t>
            </a:r>
          </a:p>
          <a:p>
            <a:pPr lvl="1"/>
            <a:r>
              <a:rPr lang="en-US" sz="2800" dirty="0"/>
              <a:t>Staff who are responsible for making the required entry into the patient’s medical record.</a:t>
            </a:r>
          </a:p>
          <a:p>
            <a:pPr lvl="1"/>
            <a:r>
              <a:rPr lang="en-US" sz="2800" dirty="0"/>
              <a:t>These do not have to be the same person</a:t>
            </a:r>
          </a:p>
          <a:p>
            <a:pPr marL="457200" lvl="1" indent="0">
              <a:buNone/>
            </a:pPr>
            <a:endParaRPr lang="en-US" sz="2800" dirty="0"/>
          </a:p>
          <a:p>
            <a:pPr marL="457200" lvl="1" indent="0">
              <a:buNone/>
            </a:pPr>
            <a:endParaRPr lang="en-US" sz="2800" dirty="0"/>
          </a:p>
        </p:txBody>
      </p:sp>
      <p:pic>
        <p:nvPicPr>
          <p:cNvPr id="5" name="Graphic 4" descr="Clipboard Partially Checked outline">
            <a:extLst>
              <a:ext uri="{FF2B5EF4-FFF2-40B4-BE49-F238E27FC236}">
                <a16:creationId xmlns:a16="http://schemas.microsoft.com/office/drawing/2014/main" id="{C503FBEB-4907-E99E-78C4-DFC9839697E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744762" y="5237018"/>
            <a:ext cx="1482369" cy="1525979"/>
          </a:xfrm>
          <a:prstGeom prst="rect">
            <a:avLst/>
          </a:prstGeom>
        </p:spPr>
      </p:pic>
    </p:spTree>
    <p:extLst>
      <p:ext uri="{BB962C8B-B14F-4D97-AF65-F5344CB8AC3E}">
        <p14:creationId xmlns:p14="http://schemas.microsoft.com/office/powerpoint/2010/main" val="146234495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C47338-9603-D04B-73A0-D7DF4FD5FC99}"/>
              </a:ext>
            </a:extLst>
          </p:cNvPr>
          <p:cNvSpPr>
            <a:spLocks noGrp="1"/>
          </p:cNvSpPr>
          <p:nvPr>
            <p:ph type="title"/>
          </p:nvPr>
        </p:nvSpPr>
        <p:spPr>
          <a:xfrm>
            <a:off x="505691" y="395688"/>
            <a:ext cx="10515600" cy="663575"/>
          </a:xfrm>
        </p:spPr>
        <p:txBody>
          <a:bodyPr>
            <a:normAutofit/>
          </a:bodyPr>
          <a:lstStyle/>
          <a:p>
            <a:r>
              <a:rPr lang="en-US" sz="3600" dirty="0"/>
              <a:t>Performance Improvement (QAPI)</a:t>
            </a:r>
          </a:p>
        </p:txBody>
      </p:sp>
      <p:sp>
        <p:nvSpPr>
          <p:cNvPr id="3" name="Content Placeholder 2">
            <a:extLst>
              <a:ext uri="{FF2B5EF4-FFF2-40B4-BE49-F238E27FC236}">
                <a16:creationId xmlns:a16="http://schemas.microsoft.com/office/drawing/2014/main" id="{41742D6E-C781-E2E2-23F6-D1F985EE22EF}"/>
              </a:ext>
            </a:extLst>
          </p:cNvPr>
          <p:cNvSpPr>
            <a:spLocks noGrp="1"/>
          </p:cNvSpPr>
          <p:nvPr>
            <p:ph idx="1"/>
          </p:nvPr>
        </p:nvSpPr>
        <p:spPr>
          <a:xfrm>
            <a:off x="648194" y="1435431"/>
            <a:ext cx="10515600" cy="2709058"/>
          </a:xfrm>
        </p:spPr>
        <p:txBody>
          <a:bodyPr/>
          <a:lstStyle/>
          <a:p>
            <a:r>
              <a:rPr lang="en-US" dirty="0">
                <a:latin typeface="+mj-lt"/>
              </a:rPr>
              <a:t>Collect and analyze restraint and seclusion date:</a:t>
            </a:r>
          </a:p>
          <a:p>
            <a:pPr lvl="1"/>
            <a:r>
              <a:rPr lang="en-US" sz="2800" dirty="0">
                <a:latin typeface="+mj-lt"/>
              </a:rPr>
              <a:t>Frequency of use</a:t>
            </a:r>
          </a:p>
          <a:p>
            <a:pPr lvl="1"/>
            <a:r>
              <a:rPr lang="en-US" sz="2800" dirty="0">
                <a:latin typeface="+mj-lt"/>
              </a:rPr>
              <a:t>Patterns of use</a:t>
            </a:r>
          </a:p>
          <a:p>
            <a:pPr lvl="1"/>
            <a:r>
              <a:rPr lang="en-US" sz="2800" dirty="0">
                <a:latin typeface="+mj-lt"/>
              </a:rPr>
              <a:t>Injuries to patient, staff, or others  </a:t>
            </a:r>
          </a:p>
          <a:p>
            <a:endParaRPr lang="en-US" dirty="0"/>
          </a:p>
        </p:txBody>
      </p:sp>
      <p:sp>
        <p:nvSpPr>
          <p:cNvPr id="5" name="Oval 4">
            <a:extLst>
              <a:ext uri="{FF2B5EF4-FFF2-40B4-BE49-F238E27FC236}">
                <a16:creationId xmlns:a16="http://schemas.microsoft.com/office/drawing/2014/main" id="{E8E98AB1-62BE-2D91-7446-DA22647F3D97}"/>
              </a:ext>
            </a:extLst>
          </p:cNvPr>
          <p:cNvSpPr/>
          <p:nvPr/>
        </p:nvSpPr>
        <p:spPr>
          <a:xfrm>
            <a:off x="9599247" y="445702"/>
            <a:ext cx="2087062" cy="563546"/>
          </a:xfrm>
          <a:prstGeom prst="ellipse">
            <a:avLst/>
          </a:prstGeom>
          <a:solidFill>
            <a:srgbClr val="7030A0">
              <a:alpha val="50000"/>
            </a:srgbClr>
          </a:solidFill>
        </p:spPr>
        <p:style>
          <a:lnRef idx="2">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txBody>
          <a:bodyPr/>
          <a:lstStyle/>
          <a:p>
            <a:pPr algn="ctr"/>
            <a:r>
              <a:rPr lang="en-US" sz="1200" b="1" dirty="0"/>
              <a:t>TJC</a:t>
            </a:r>
            <a:r>
              <a:rPr lang="en-US" sz="1200" dirty="0"/>
              <a:t> – Use for  deeming</a:t>
            </a:r>
          </a:p>
        </p:txBody>
      </p:sp>
      <p:pic>
        <p:nvPicPr>
          <p:cNvPr id="6" name="Picture 5" descr="A close-up of a sign&#10;&#10;AI-generated content may be incorrect.">
            <a:extLst>
              <a:ext uri="{FF2B5EF4-FFF2-40B4-BE49-F238E27FC236}">
                <a16:creationId xmlns:a16="http://schemas.microsoft.com/office/drawing/2014/main" id="{426B1BEB-FD6A-FB10-4AD7-6BF12E6480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91969" y="1811599"/>
            <a:ext cx="2721207" cy="2709058"/>
          </a:xfrm>
          <a:prstGeom prst="rect">
            <a:avLst/>
          </a:prstGeom>
        </p:spPr>
      </p:pic>
    </p:spTree>
    <p:extLst>
      <p:ext uri="{BB962C8B-B14F-4D97-AF65-F5344CB8AC3E}">
        <p14:creationId xmlns:p14="http://schemas.microsoft.com/office/powerpoint/2010/main" val="119437364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C5FD6-BA55-B735-487D-E94EBC7AF365}"/>
              </a:ext>
            </a:extLst>
          </p:cNvPr>
          <p:cNvSpPr>
            <a:spLocks noGrp="1"/>
          </p:cNvSpPr>
          <p:nvPr>
            <p:ph type="title"/>
          </p:nvPr>
        </p:nvSpPr>
        <p:spPr>
          <a:xfrm>
            <a:off x="1295400" y="327594"/>
            <a:ext cx="10515600" cy="859938"/>
          </a:xfrm>
        </p:spPr>
        <p:txBody>
          <a:bodyPr/>
          <a:lstStyle/>
          <a:p>
            <a:r>
              <a:rPr lang="en-US" dirty="0"/>
              <a:t>              RESOURCES / REFERENCES </a:t>
            </a:r>
          </a:p>
        </p:txBody>
      </p:sp>
      <p:sp>
        <p:nvSpPr>
          <p:cNvPr id="3" name="Content Placeholder 2">
            <a:extLst>
              <a:ext uri="{FF2B5EF4-FFF2-40B4-BE49-F238E27FC236}">
                <a16:creationId xmlns:a16="http://schemas.microsoft.com/office/drawing/2014/main" id="{C8B5E2CD-373A-0733-4472-C6C5C7E4E611}"/>
              </a:ext>
            </a:extLst>
          </p:cNvPr>
          <p:cNvSpPr>
            <a:spLocks noGrp="1"/>
          </p:cNvSpPr>
          <p:nvPr>
            <p:ph idx="1"/>
          </p:nvPr>
        </p:nvSpPr>
        <p:spPr>
          <a:xfrm>
            <a:off x="838200" y="883920"/>
            <a:ext cx="10515600" cy="5293043"/>
          </a:xfrm>
        </p:spPr>
        <p:txBody>
          <a:bodyPr/>
          <a:lstStyle/>
          <a:p>
            <a:pPr marL="0" indent="0">
              <a:buNone/>
            </a:pPr>
            <a:r>
              <a:rPr lang="en-US" dirty="0"/>
              <a:t>     </a:t>
            </a:r>
          </a:p>
          <a:p>
            <a:pPr marL="0" indent="0">
              <a:buNone/>
            </a:pPr>
            <a:r>
              <a:rPr lang="en-US" dirty="0"/>
              <a:t>                       </a:t>
            </a:r>
          </a:p>
          <a:p>
            <a:pPr marL="0" indent="0">
              <a:buNone/>
            </a:pPr>
            <a:r>
              <a:rPr lang="en-US" dirty="0"/>
              <a:t>                        </a:t>
            </a:r>
          </a:p>
          <a:p>
            <a:pPr marL="0" indent="0">
              <a:buNone/>
            </a:pPr>
            <a:r>
              <a:rPr lang="en-US" sz="3600" dirty="0"/>
              <a:t>                          </a:t>
            </a:r>
          </a:p>
          <a:p>
            <a:pPr marL="0" indent="0">
              <a:buNone/>
            </a:pPr>
            <a:endParaRPr lang="en-US" sz="3600" dirty="0"/>
          </a:p>
          <a:p>
            <a:pPr marL="0" indent="0">
              <a:buNone/>
            </a:pPr>
            <a:r>
              <a:rPr lang="en-US" sz="3600" dirty="0"/>
              <a:t>    </a:t>
            </a:r>
          </a:p>
          <a:p>
            <a:pPr marL="0" indent="0">
              <a:buNone/>
            </a:pPr>
            <a:endParaRPr lang="en-US" sz="3600" dirty="0"/>
          </a:p>
          <a:p>
            <a:pPr marL="0" indent="0">
              <a:buNone/>
            </a:pPr>
            <a:r>
              <a:rPr lang="en-US" sz="3600" dirty="0"/>
              <a:t>  </a:t>
            </a:r>
          </a:p>
        </p:txBody>
      </p:sp>
      <p:pic>
        <p:nvPicPr>
          <p:cNvPr id="8" name="Graphic 7" descr="Gavel outline">
            <a:extLst>
              <a:ext uri="{FF2B5EF4-FFF2-40B4-BE49-F238E27FC236}">
                <a16:creationId xmlns:a16="http://schemas.microsoft.com/office/drawing/2014/main" id="{6E90AFEC-51FD-2495-8A22-BE4AE6C49F4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394960" y="3987641"/>
            <a:ext cx="1158240" cy="1091406"/>
          </a:xfrm>
          <a:prstGeom prst="rect">
            <a:avLst/>
          </a:prstGeom>
        </p:spPr>
      </p:pic>
      <p:pic>
        <p:nvPicPr>
          <p:cNvPr id="9" name="Content Placeholder 6" descr="j0398745">
            <a:extLst>
              <a:ext uri="{FF2B5EF4-FFF2-40B4-BE49-F238E27FC236}">
                <a16:creationId xmlns:a16="http://schemas.microsoft.com/office/drawing/2014/main" id="{AC505B8D-A794-9C50-7707-644B46136254}"/>
              </a:ext>
            </a:extLst>
          </p:cNvPr>
          <p:cNvPicPr>
            <a:picLocks/>
          </p:cNvPicPr>
          <p:nvPr/>
        </p:nvPicPr>
        <p:blipFill>
          <a:blip r:embed="rId4">
            <a:extLst>
              <a:ext uri="{28A0092B-C50C-407E-A947-70E740481C1C}">
                <a14:useLocalDpi xmlns:a14="http://schemas.microsoft.com/office/drawing/2010/main" val="0"/>
              </a:ext>
            </a:extLst>
          </a:blip>
          <a:srcRect/>
          <a:stretch>
            <a:fillRect/>
          </a:stretch>
        </p:blipFill>
        <p:spPr bwMode="auto">
          <a:xfrm>
            <a:off x="2934586" y="1596325"/>
            <a:ext cx="6131922" cy="4377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120106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51CB6-9753-54FD-038E-722A8ABD389A}"/>
              </a:ext>
            </a:extLst>
          </p:cNvPr>
          <p:cNvSpPr>
            <a:spLocks noGrp="1"/>
          </p:cNvSpPr>
          <p:nvPr>
            <p:ph type="title"/>
          </p:nvPr>
        </p:nvSpPr>
        <p:spPr>
          <a:xfrm>
            <a:off x="600694" y="448254"/>
            <a:ext cx="10515600" cy="653778"/>
          </a:xfrm>
        </p:spPr>
        <p:txBody>
          <a:bodyPr>
            <a:normAutofit/>
          </a:bodyPr>
          <a:lstStyle/>
          <a:p>
            <a:r>
              <a:rPr lang="en-US" sz="3600" dirty="0"/>
              <a:t>Regulatory Resources (Law &amp; Regulation)</a:t>
            </a:r>
          </a:p>
        </p:txBody>
      </p:sp>
      <p:sp>
        <p:nvSpPr>
          <p:cNvPr id="3" name="Content Placeholder 2">
            <a:extLst>
              <a:ext uri="{FF2B5EF4-FFF2-40B4-BE49-F238E27FC236}">
                <a16:creationId xmlns:a16="http://schemas.microsoft.com/office/drawing/2014/main" id="{003E635F-E0E0-0984-010D-799F6DCF8B29}"/>
              </a:ext>
            </a:extLst>
          </p:cNvPr>
          <p:cNvSpPr>
            <a:spLocks noGrp="1"/>
          </p:cNvSpPr>
          <p:nvPr>
            <p:ph idx="1"/>
          </p:nvPr>
        </p:nvSpPr>
        <p:spPr>
          <a:xfrm>
            <a:off x="707571" y="1375163"/>
            <a:ext cx="10515600" cy="5158059"/>
          </a:xfrm>
        </p:spPr>
        <p:txBody>
          <a:bodyPr>
            <a:normAutofit fontScale="77500" lnSpcReduction="20000"/>
          </a:bodyPr>
          <a:lstStyle/>
          <a:p>
            <a:r>
              <a:rPr lang="en-US" dirty="0"/>
              <a:t>Centers for Medicare and Medicaid Services (CMS) State Operations Manual (SOM) Appendix A – Survey Protocol, Regulations and Interpretive Guidelines for Hospitals</a:t>
            </a:r>
          </a:p>
          <a:p>
            <a:pPr lvl="2"/>
            <a:r>
              <a:rPr lang="en-US" sz="2400" dirty="0"/>
              <a:t>482.13 Condition of Participation (COP): Patient’s Rights</a:t>
            </a:r>
          </a:p>
          <a:p>
            <a:pPr lvl="1"/>
            <a:endParaRPr lang="en-US" sz="2800" dirty="0"/>
          </a:p>
          <a:p>
            <a:r>
              <a:rPr lang="en-US" dirty="0"/>
              <a:t> Centers for Medicare and Medicaid Services (CMS) State Operations Manual (SOM) Appendix W – Survey Protocol, Regulations and Interpretive Guidelines for Critical Access Hospitals (CAHs) and Swing Beds in CAHs</a:t>
            </a:r>
          </a:p>
          <a:p>
            <a:pPr lvl="2"/>
            <a:r>
              <a:rPr lang="en-US" sz="2400" dirty="0"/>
              <a:t>485.645 “Swing Beds”     </a:t>
            </a:r>
          </a:p>
          <a:p>
            <a:pPr lvl="2"/>
            <a:r>
              <a:rPr lang="en-US" sz="2400" dirty="0"/>
              <a:t>485.645(d)(3) Freedom from abuse, neglect, and exploitation</a:t>
            </a:r>
          </a:p>
          <a:p>
            <a:endParaRPr lang="en-US" dirty="0"/>
          </a:p>
          <a:p>
            <a:r>
              <a:rPr lang="en-US" dirty="0"/>
              <a:t>Code of Federal Regulations (CFR), Title 42, Chapter IV, Subpart G, Part 482 Condition of Participation for Hospitals, </a:t>
            </a:r>
          </a:p>
          <a:p>
            <a:pPr lvl="2"/>
            <a:r>
              <a:rPr lang="en-US" sz="2500" dirty="0"/>
              <a:t>482.13 Condition of Participation: Patient’s Rights</a:t>
            </a:r>
          </a:p>
          <a:p>
            <a:endParaRPr lang="en-US" dirty="0"/>
          </a:p>
        </p:txBody>
      </p:sp>
    </p:spTree>
    <p:extLst>
      <p:ext uri="{BB962C8B-B14F-4D97-AF65-F5344CB8AC3E}">
        <p14:creationId xmlns:p14="http://schemas.microsoft.com/office/powerpoint/2010/main" val="54514364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B16E9-C038-F4E8-8405-EDAB54D7324D}"/>
              </a:ext>
            </a:extLst>
          </p:cNvPr>
          <p:cNvSpPr>
            <a:spLocks noGrp="1"/>
          </p:cNvSpPr>
          <p:nvPr>
            <p:ph type="title"/>
          </p:nvPr>
        </p:nvSpPr>
        <p:spPr>
          <a:xfrm>
            <a:off x="481940" y="389774"/>
            <a:ext cx="10515600" cy="653778"/>
          </a:xfrm>
        </p:spPr>
        <p:txBody>
          <a:bodyPr>
            <a:normAutofit/>
          </a:bodyPr>
          <a:lstStyle/>
          <a:p>
            <a:r>
              <a:rPr lang="en-US" sz="3600" dirty="0"/>
              <a:t>Accreditation Resources</a:t>
            </a:r>
          </a:p>
        </p:txBody>
      </p:sp>
      <p:sp>
        <p:nvSpPr>
          <p:cNvPr id="3" name="Content Placeholder 2">
            <a:extLst>
              <a:ext uri="{FF2B5EF4-FFF2-40B4-BE49-F238E27FC236}">
                <a16:creationId xmlns:a16="http://schemas.microsoft.com/office/drawing/2014/main" id="{F97B1D51-DDEE-48DB-5CD2-2D2EB0E75685}"/>
              </a:ext>
            </a:extLst>
          </p:cNvPr>
          <p:cNvSpPr>
            <a:spLocks noGrp="1"/>
          </p:cNvSpPr>
          <p:nvPr>
            <p:ph idx="1"/>
          </p:nvPr>
        </p:nvSpPr>
        <p:spPr>
          <a:xfrm>
            <a:off x="481940" y="1389412"/>
            <a:ext cx="10515600" cy="4680672"/>
          </a:xfrm>
        </p:spPr>
        <p:txBody>
          <a:bodyPr>
            <a:normAutofit/>
          </a:bodyPr>
          <a:lstStyle/>
          <a:p>
            <a:r>
              <a:rPr lang="en-US" dirty="0"/>
              <a:t>The Joint Commission Requirements for Hospital Accreditation Program</a:t>
            </a:r>
          </a:p>
          <a:p>
            <a:pPr lvl="2"/>
            <a:r>
              <a:rPr lang="en-US" sz="2400" dirty="0"/>
              <a:t>PC.13.02.01 – 13.02.19 Restraint and Seclusion effective 1/1/26</a:t>
            </a:r>
          </a:p>
          <a:p>
            <a:endParaRPr lang="en-US" dirty="0"/>
          </a:p>
          <a:p>
            <a:r>
              <a:rPr lang="en-US" dirty="0"/>
              <a:t>The Joint Commission Requirements for Critical Access Hospital Accreditation Program</a:t>
            </a:r>
          </a:p>
          <a:p>
            <a:pPr lvl="2"/>
            <a:r>
              <a:rPr lang="en-US" sz="2400" dirty="0"/>
              <a:t>PC.13.02.01 – 13.02.19  Restraint and Seclusion effective 1/1/26</a:t>
            </a:r>
          </a:p>
        </p:txBody>
      </p:sp>
    </p:spTree>
    <p:extLst>
      <p:ext uri="{BB962C8B-B14F-4D97-AF65-F5344CB8AC3E}">
        <p14:creationId xmlns:p14="http://schemas.microsoft.com/office/powerpoint/2010/main" val="201479181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1055" y="400752"/>
            <a:ext cx="10515600" cy="638679"/>
          </a:xfrm>
        </p:spPr>
        <p:txBody>
          <a:bodyPr>
            <a:normAutofit fontScale="90000"/>
          </a:bodyPr>
          <a:lstStyle/>
          <a:p>
            <a:r>
              <a:rPr lang="en-US" sz="3600" dirty="0"/>
              <a:t>Accreditation Resources</a:t>
            </a:r>
          </a:p>
        </p:txBody>
      </p:sp>
      <p:sp>
        <p:nvSpPr>
          <p:cNvPr id="3" name="Content Placeholder 2"/>
          <p:cNvSpPr>
            <a:spLocks noGrp="1"/>
          </p:cNvSpPr>
          <p:nvPr>
            <p:ph idx="1"/>
          </p:nvPr>
        </p:nvSpPr>
        <p:spPr>
          <a:xfrm>
            <a:off x="800100" y="1339581"/>
            <a:ext cx="9525000" cy="5352546"/>
          </a:xfrm>
        </p:spPr>
        <p:txBody>
          <a:bodyPr>
            <a:normAutofit fontScale="85000" lnSpcReduction="20000"/>
          </a:bodyPr>
          <a:lstStyle/>
          <a:p>
            <a:r>
              <a:rPr lang="en-US" dirty="0"/>
              <a:t>The Joint Commission Summary Data of Sentinel Events </a:t>
            </a:r>
          </a:p>
          <a:p>
            <a:pPr marL="400050" lvl="1" indent="0">
              <a:buNone/>
            </a:pPr>
            <a:r>
              <a:rPr lang="en-US" sz="2800" dirty="0">
                <a:hlinkClick r:id="rId3"/>
              </a:rPr>
              <a:t>https://www.jointcommission.org/</a:t>
            </a:r>
            <a:endParaRPr lang="en-US" sz="2800" dirty="0"/>
          </a:p>
          <a:p>
            <a:pPr marL="400050" lvl="1" indent="0">
              <a:buNone/>
            </a:pPr>
            <a:endParaRPr lang="en-US" sz="2800" dirty="0"/>
          </a:p>
          <a:p>
            <a:r>
              <a:rPr lang="en-US" dirty="0"/>
              <a:t>The Joint Commission Standards BoosterPak™ for Use of Restraint and Seclusion for Organizations Using Joint Commission Accreditation for Deemed Status.  </a:t>
            </a:r>
            <a:r>
              <a:rPr lang="en-US" dirty="0">
                <a:hlinkClick r:id="rId3"/>
              </a:rPr>
              <a:t>https://www.jointcommission.org/</a:t>
            </a:r>
            <a:endParaRPr lang="en-US" dirty="0"/>
          </a:p>
          <a:p>
            <a:pPr marL="0" indent="0">
              <a:buNone/>
            </a:pPr>
            <a:endParaRPr lang="en-US" dirty="0"/>
          </a:p>
          <a:p>
            <a:r>
              <a:rPr lang="en-US" dirty="0"/>
              <a:t>The Joint Commission Sentinel Event Alert #8 Preventing Restraint Deaths</a:t>
            </a:r>
          </a:p>
          <a:p>
            <a:pPr marL="0" lvl="1" indent="0">
              <a:buNone/>
            </a:pPr>
            <a:r>
              <a:rPr lang="en-US" sz="2800" dirty="0"/>
              <a:t>        </a:t>
            </a:r>
            <a:r>
              <a:rPr lang="en-US" sz="2800" dirty="0">
                <a:hlinkClick r:id="rId3"/>
              </a:rPr>
              <a:t>https://www.jointcommission.org/</a:t>
            </a:r>
            <a:endParaRPr lang="en-US" sz="2800" dirty="0"/>
          </a:p>
          <a:p>
            <a:pPr marL="0" lvl="1" indent="0">
              <a:buNone/>
            </a:pPr>
            <a:endParaRPr lang="en-US" sz="2800" dirty="0"/>
          </a:p>
          <a:p>
            <a:r>
              <a:rPr lang="en-US" dirty="0"/>
              <a:t>Ensuring the safety of patients with delirium. (2016, February). </a:t>
            </a:r>
            <a:r>
              <a:rPr lang="en-US" i="1" dirty="0"/>
              <a:t>The Source</a:t>
            </a:r>
            <a:r>
              <a:rPr lang="en-US" dirty="0"/>
              <a:t>.  Joint Commission Resources.</a:t>
            </a:r>
          </a:p>
          <a:p>
            <a:pPr marL="400050" lvl="1" indent="0">
              <a:buNone/>
            </a:pPr>
            <a:endParaRPr lang="en-US" sz="2800" dirty="0"/>
          </a:p>
          <a:p>
            <a:endParaRPr lang="en-US" sz="2500" dirty="0"/>
          </a:p>
          <a:p>
            <a:endParaRPr lang="en-US" dirty="0"/>
          </a:p>
        </p:txBody>
      </p:sp>
      <p:sp>
        <p:nvSpPr>
          <p:cNvPr id="5" name="Slide Number Placeholder 4"/>
          <p:cNvSpPr>
            <a:spLocks noGrp="1"/>
          </p:cNvSpPr>
          <p:nvPr>
            <p:ph type="sldNum" sz="quarter" idx="4294967295"/>
          </p:nvPr>
        </p:nvSpPr>
        <p:spPr>
          <a:xfrm>
            <a:off x="9448800" y="6356350"/>
            <a:ext cx="2743200" cy="365125"/>
          </a:xfrm>
          <a:prstGeom prst="rect">
            <a:avLst/>
          </a:prstGeom>
        </p:spPr>
        <p:txBody>
          <a:bodyPr/>
          <a:lstStyle/>
          <a:p>
            <a:fld id="{429B32D4-E6DA-46D9-8051-C1D45B52740B}" type="slidenum">
              <a:rPr lang="en-US" smtClean="0"/>
              <a:t>71</a:t>
            </a:fld>
            <a:endParaRPr lang="en-US" dirty="0"/>
          </a:p>
        </p:txBody>
      </p:sp>
    </p:spTree>
    <p:extLst>
      <p:ext uri="{BB962C8B-B14F-4D97-AF65-F5344CB8AC3E}">
        <p14:creationId xmlns:p14="http://schemas.microsoft.com/office/powerpoint/2010/main" val="108055542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442" y="365125"/>
            <a:ext cx="10515600" cy="777875"/>
          </a:xfrm>
        </p:spPr>
        <p:txBody>
          <a:bodyPr>
            <a:normAutofit/>
          </a:bodyPr>
          <a:lstStyle/>
          <a:p>
            <a:r>
              <a:rPr lang="en-US" sz="3600" dirty="0"/>
              <a:t>Accreditation Resources</a:t>
            </a:r>
          </a:p>
        </p:txBody>
      </p:sp>
      <p:sp>
        <p:nvSpPr>
          <p:cNvPr id="3" name="Content Placeholder 2"/>
          <p:cNvSpPr>
            <a:spLocks noGrp="1"/>
          </p:cNvSpPr>
          <p:nvPr>
            <p:ph idx="1"/>
          </p:nvPr>
        </p:nvSpPr>
        <p:spPr>
          <a:xfrm>
            <a:off x="648195" y="1322387"/>
            <a:ext cx="10515600" cy="5033963"/>
          </a:xfrm>
        </p:spPr>
        <p:txBody>
          <a:bodyPr>
            <a:normAutofit/>
          </a:bodyPr>
          <a:lstStyle/>
          <a:p>
            <a:pPr marL="0" indent="0">
              <a:buNone/>
            </a:pPr>
            <a:r>
              <a:rPr lang="en-US" sz="2400" dirty="0"/>
              <a:t>The Joint Commission Standards BoosterPak™ for Use of Restraint and Seclusion for Organizations Using Joint Commission Accreditation for Deemed Status.  </a:t>
            </a:r>
            <a:r>
              <a:rPr lang="en-US" sz="2400" dirty="0">
                <a:hlinkClick r:id="rId3"/>
              </a:rPr>
              <a:t>https://www.jointcommission.org/</a:t>
            </a:r>
            <a:endParaRPr lang="en-US" sz="2400" dirty="0"/>
          </a:p>
          <a:p>
            <a:pPr marL="0" indent="0">
              <a:buNone/>
            </a:pPr>
            <a:endParaRPr lang="en-US" sz="2400" dirty="0"/>
          </a:p>
          <a:p>
            <a:pPr marL="0" indent="0">
              <a:buNone/>
            </a:pPr>
            <a:r>
              <a:rPr lang="en-US" sz="2400" dirty="0"/>
              <a:t>The Joint Commission Sentinel Event Alert #8 Preventing Restraint Death; </a:t>
            </a:r>
            <a:r>
              <a:rPr lang="en-US" sz="2400" dirty="0">
                <a:hlinkClick r:id="rId3"/>
              </a:rPr>
              <a:t>https://www.jointcommission.org/</a:t>
            </a:r>
            <a:endParaRPr lang="en-US" sz="2400" dirty="0"/>
          </a:p>
          <a:p>
            <a:pPr marL="0" lvl="1" indent="0">
              <a:buNone/>
            </a:pPr>
            <a:endParaRPr lang="en-US" dirty="0"/>
          </a:p>
          <a:p>
            <a:pPr marL="0" indent="0">
              <a:buNone/>
            </a:pPr>
            <a:r>
              <a:rPr lang="en-US" sz="2400" dirty="0"/>
              <a:t>Ensuring the safety of patients with delirium. (2016, February). </a:t>
            </a:r>
            <a:r>
              <a:rPr lang="en-US" sz="2400" i="1" dirty="0"/>
              <a:t>The Source</a:t>
            </a:r>
            <a:r>
              <a:rPr lang="en-US" sz="2400" dirty="0"/>
              <a:t>.  Joint Commission Resources.</a:t>
            </a:r>
          </a:p>
          <a:p>
            <a:endParaRPr lang="en-US" dirty="0"/>
          </a:p>
        </p:txBody>
      </p:sp>
      <p:sp>
        <p:nvSpPr>
          <p:cNvPr id="4" name="Slide Number Placeholder 3"/>
          <p:cNvSpPr>
            <a:spLocks noGrp="1"/>
          </p:cNvSpPr>
          <p:nvPr>
            <p:ph type="sldNum" sz="quarter" idx="4294967295"/>
          </p:nvPr>
        </p:nvSpPr>
        <p:spPr>
          <a:xfrm>
            <a:off x="9448800" y="6356350"/>
            <a:ext cx="2743200" cy="365125"/>
          </a:xfrm>
          <a:prstGeom prst="rect">
            <a:avLst/>
          </a:prstGeom>
        </p:spPr>
        <p:txBody>
          <a:bodyPr/>
          <a:lstStyle/>
          <a:p>
            <a:fld id="{429B32D4-E6DA-46D9-8051-C1D45B52740B}" type="slidenum">
              <a:rPr lang="en-US" smtClean="0"/>
              <a:t>72</a:t>
            </a:fld>
            <a:endParaRPr lang="en-US" dirty="0"/>
          </a:p>
        </p:txBody>
      </p:sp>
    </p:spTree>
    <p:extLst>
      <p:ext uri="{BB962C8B-B14F-4D97-AF65-F5344CB8AC3E}">
        <p14:creationId xmlns:p14="http://schemas.microsoft.com/office/powerpoint/2010/main" val="368984090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5431"/>
            <a:ext cx="10515600" cy="869315"/>
          </a:xfrm>
        </p:spPr>
        <p:txBody>
          <a:bodyPr>
            <a:normAutofit/>
          </a:bodyPr>
          <a:lstStyle/>
          <a:p>
            <a:r>
              <a:rPr lang="en-US" sz="3600" dirty="0"/>
              <a:t>Print Media</a:t>
            </a:r>
          </a:p>
        </p:txBody>
      </p:sp>
      <p:sp>
        <p:nvSpPr>
          <p:cNvPr id="3" name="Content Placeholder 2"/>
          <p:cNvSpPr>
            <a:spLocks noGrp="1"/>
          </p:cNvSpPr>
          <p:nvPr>
            <p:ph idx="1"/>
          </p:nvPr>
        </p:nvSpPr>
        <p:spPr>
          <a:xfrm>
            <a:off x="636319" y="1413827"/>
            <a:ext cx="10515600" cy="4942523"/>
          </a:xfrm>
        </p:spPr>
        <p:txBody>
          <a:bodyPr>
            <a:normAutofit fontScale="70000" lnSpcReduction="20000"/>
          </a:bodyPr>
          <a:lstStyle/>
          <a:p>
            <a:pPr marL="0" indent="0">
              <a:buNone/>
            </a:pPr>
            <a:r>
              <a:rPr lang="en-US" dirty="0"/>
              <a:t>Hendren, J.(2010, January).  Nursing home patients killed by chemical  restraint.  </a:t>
            </a:r>
            <a:r>
              <a:rPr lang="en-US" i="1" dirty="0"/>
              <a:t>ABC  </a:t>
            </a:r>
          </a:p>
          <a:p>
            <a:pPr marL="0" indent="0">
              <a:buNone/>
            </a:pPr>
            <a:r>
              <a:rPr lang="en-US" i="1" dirty="0"/>
              <a:t>      World News</a:t>
            </a:r>
            <a:r>
              <a:rPr lang="en-US" dirty="0"/>
              <a:t>. Retrieved from  </a:t>
            </a:r>
            <a:r>
              <a:rPr lang="en-US" dirty="0">
                <a:hlinkClick r:id="rId2"/>
              </a:rPr>
              <a:t>http://.abc.new.go.com/WN/abc-</a:t>
            </a:r>
            <a:endParaRPr lang="en-US" dirty="0"/>
          </a:p>
          <a:p>
            <a:pPr marL="0" indent="0">
              <a:buNone/>
            </a:pPr>
            <a:endParaRPr lang="en-US" dirty="0"/>
          </a:p>
          <a:p>
            <a:pPr marL="0" indent="0">
              <a:buNone/>
            </a:pPr>
            <a:r>
              <a:rPr lang="en-US" dirty="0"/>
              <a:t>Johnson, D. Hospital fined $71,000 for man’s restraint death. </a:t>
            </a:r>
            <a:r>
              <a:rPr lang="en-US" i="1" dirty="0"/>
              <a:t>Inclusion Daily Express</a:t>
            </a:r>
            <a:r>
              <a:rPr lang="en-US" dirty="0"/>
              <a:t>. </a:t>
            </a:r>
          </a:p>
          <a:p>
            <a:pPr marL="0" indent="0">
              <a:buNone/>
            </a:pPr>
            <a:r>
              <a:rPr lang="en-US" dirty="0"/>
              <a:t>     Retrieved from </a:t>
            </a:r>
            <a:r>
              <a:rPr lang="en-US" dirty="0">
                <a:hlinkClick r:id="rId3"/>
              </a:rPr>
              <a:t>http://inclusiondailyexpress.com</a:t>
            </a:r>
            <a:endParaRPr lang="en-US" dirty="0"/>
          </a:p>
          <a:p>
            <a:pPr marL="0" indent="0">
              <a:buNone/>
            </a:pPr>
            <a:endParaRPr lang="en-US" dirty="0"/>
          </a:p>
          <a:p>
            <a:pPr marL="0" indent="0">
              <a:buNone/>
            </a:pPr>
            <a:r>
              <a:rPr lang="en-US" dirty="0"/>
              <a:t>  Rayman, G. (2016, May 6). Home health aide wraps up Queens client with dementia </a:t>
            </a:r>
          </a:p>
          <a:p>
            <a:pPr marL="0" indent="0">
              <a:buNone/>
            </a:pPr>
            <a:r>
              <a:rPr lang="en-US" dirty="0"/>
              <a:t>      in bed sheets like a mummy. </a:t>
            </a:r>
            <a:r>
              <a:rPr lang="en-US" i="1" dirty="0"/>
              <a:t>New York Daily Ne</a:t>
            </a:r>
            <a:r>
              <a:rPr lang="en-US" dirty="0"/>
              <a:t>ws. Retrieved from </a:t>
            </a:r>
          </a:p>
          <a:p>
            <a:pPr marL="0" indent="0">
              <a:buNone/>
            </a:pPr>
            <a:r>
              <a:rPr lang="en-US" dirty="0">
                <a:hlinkClick r:id="rId4"/>
              </a:rPr>
              <a:t>http://m.nydailynews.com/new-york/queens/caretaker-wrapped-queens-client-sheets-mummy-article-1.2627647</a:t>
            </a:r>
            <a:endParaRPr lang="en-US" dirty="0"/>
          </a:p>
          <a:p>
            <a:pPr marL="0" indent="0">
              <a:buNone/>
            </a:pPr>
            <a:r>
              <a:rPr lang="en-US" dirty="0"/>
              <a:t>      </a:t>
            </a:r>
          </a:p>
          <a:p>
            <a:pPr marL="0" indent="0">
              <a:buNone/>
            </a:pPr>
            <a:r>
              <a:rPr lang="en-US" dirty="0"/>
              <a:t>Weiss, E. (1998, October 11-15).  Deadly restraint. </a:t>
            </a:r>
            <a:r>
              <a:rPr lang="en-US" i="1" dirty="0"/>
              <a:t>The Hartford Current</a:t>
            </a:r>
            <a:r>
              <a:rPr lang="en-US" dirty="0"/>
              <a:t>. Retrieved </a:t>
            </a:r>
          </a:p>
          <a:p>
            <a:pPr marL="0" indent="0">
              <a:buNone/>
            </a:pPr>
            <a:r>
              <a:rPr lang="en-US" dirty="0"/>
              <a:t>      from </a:t>
            </a:r>
            <a:r>
              <a:rPr lang="en-US" dirty="0">
                <a:hlinkClick r:id="rId5"/>
              </a:rPr>
              <a:t>www.courant.com</a:t>
            </a:r>
            <a:endParaRPr lang="en-US" dirty="0"/>
          </a:p>
          <a:p>
            <a:endParaRPr lang="en-US" dirty="0"/>
          </a:p>
          <a:p>
            <a:pPr marL="0" indent="0">
              <a:buNone/>
            </a:pPr>
            <a:endParaRPr lang="en-US" dirty="0"/>
          </a:p>
          <a:p>
            <a:endParaRPr lang="en-US" dirty="0"/>
          </a:p>
        </p:txBody>
      </p:sp>
      <p:sp>
        <p:nvSpPr>
          <p:cNvPr id="4" name="Slide Number Placeholder 3"/>
          <p:cNvSpPr>
            <a:spLocks noGrp="1"/>
          </p:cNvSpPr>
          <p:nvPr>
            <p:ph type="sldNum" sz="quarter" idx="4294967295"/>
          </p:nvPr>
        </p:nvSpPr>
        <p:spPr>
          <a:xfrm>
            <a:off x="9448800" y="6356350"/>
            <a:ext cx="2743200" cy="365125"/>
          </a:xfrm>
          <a:prstGeom prst="rect">
            <a:avLst/>
          </a:prstGeom>
        </p:spPr>
        <p:txBody>
          <a:bodyPr/>
          <a:lstStyle/>
          <a:p>
            <a:fld id="{429B32D4-E6DA-46D9-8051-C1D45B52740B}" type="slidenum">
              <a:rPr lang="en-US" smtClean="0"/>
              <a:t>73</a:t>
            </a:fld>
            <a:endParaRPr lang="en-US" dirty="0"/>
          </a:p>
        </p:txBody>
      </p:sp>
    </p:spTree>
    <p:extLst>
      <p:ext uri="{BB962C8B-B14F-4D97-AF65-F5344CB8AC3E}">
        <p14:creationId xmlns:p14="http://schemas.microsoft.com/office/powerpoint/2010/main" val="102414771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8813" y="356713"/>
            <a:ext cx="10515600" cy="823595"/>
          </a:xfrm>
        </p:spPr>
        <p:txBody>
          <a:bodyPr>
            <a:normAutofit/>
          </a:bodyPr>
          <a:lstStyle/>
          <a:p>
            <a:r>
              <a:rPr lang="en-US" sz="4000" dirty="0"/>
              <a:t>  </a:t>
            </a:r>
            <a:r>
              <a:rPr lang="en-US" sz="3600" dirty="0"/>
              <a:t>Non-regulatory Publications</a:t>
            </a:r>
          </a:p>
        </p:txBody>
      </p:sp>
      <p:sp>
        <p:nvSpPr>
          <p:cNvPr id="3" name="Content Placeholder 2"/>
          <p:cNvSpPr>
            <a:spLocks noGrp="1"/>
          </p:cNvSpPr>
          <p:nvPr>
            <p:ph idx="1"/>
          </p:nvPr>
        </p:nvSpPr>
        <p:spPr>
          <a:xfrm>
            <a:off x="838200" y="1670524"/>
            <a:ext cx="10515600" cy="4830763"/>
          </a:xfrm>
        </p:spPr>
        <p:txBody>
          <a:bodyPr>
            <a:normAutofit fontScale="25000" lnSpcReduction="20000"/>
          </a:bodyPr>
          <a:lstStyle/>
          <a:p>
            <a:pPr marL="0" indent="0">
              <a:buNone/>
            </a:pPr>
            <a:r>
              <a:rPr lang="en-US" sz="10400" dirty="0"/>
              <a:t>Bellonci, c., Masters, K.J., (February, 2002). Practice parameters for the  prevention and management of aggressive behavior in child and adolescent psychiatric institutions, with special reference to seclusion and restraint. </a:t>
            </a:r>
            <a:r>
              <a:rPr lang="en-US" sz="10400" i="1" dirty="0"/>
              <a:t>Work Group on Quality Issues</a:t>
            </a:r>
            <a:r>
              <a:rPr lang="en-US" sz="10400" dirty="0"/>
              <a:t>, presented to AACAP Council  at the meeting of American Academy of Child and Adolescent Psychiatry. </a:t>
            </a:r>
          </a:p>
          <a:p>
            <a:pPr marL="0" indent="0">
              <a:buNone/>
            </a:pPr>
            <a:r>
              <a:rPr lang="en-US" sz="10400" dirty="0"/>
              <a:t>    Retrieved from </a:t>
            </a:r>
            <a:r>
              <a:rPr lang="en-US" sz="10400" dirty="0">
                <a:hlinkClick r:id="rId2"/>
              </a:rPr>
              <a:t>www.aacap.org</a:t>
            </a:r>
            <a:r>
              <a:rPr lang="en-US" sz="10400" dirty="0"/>
              <a:t>.</a:t>
            </a:r>
          </a:p>
          <a:p>
            <a:pPr marL="0" indent="0">
              <a:buNone/>
            </a:pPr>
            <a:endParaRPr lang="en-US" sz="10400" dirty="0"/>
          </a:p>
          <a:p>
            <a:pPr marL="0" indent="0">
              <a:buNone/>
            </a:pPr>
            <a:r>
              <a:rPr lang="en-US" sz="10400" dirty="0"/>
              <a:t>Hospital Reporting of Deaths Related to Restraint and seclusion, Office of Inspector General and Health and Human Services, at </a:t>
            </a:r>
          </a:p>
          <a:p>
            <a:pPr marL="0" indent="0">
              <a:buNone/>
            </a:pPr>
            <a:r>
              <a:rPr lang="en-US" sz="10400" dirty="0"/>
              <a:t>     </a:t>
            </a:r>
            <a:r>
              <a:rPr lang="en-US" sz="10400" dirty="0">
                <a:hlinkClick r:id="rId3"/>
              </a:rPr>
              <a:t>http://oig.hhs.gov/oei/reports/oei-09-04-00350</a:t>
            </a:r>
            <a:endParaRPr lang="en-US" sz="10400" dirty="0"/>
          </a:p>
          <a:p>
            <a:pPr marL="0" indent="0">
              <a:buNone/>
            </a:pPr>
            <a:endParaRPr lang="en-US" sz="8000" dirty="0"/>
          </a:p>
          <a:p>
            <a:pPr marL="0" indent="0">
              <a:buNone/>
            </a:pPr>
            <a:endParaRPr lang="en-US" sz="8000" dirty="0"/>
          </a:p>
          <a:p>
            <a:pPr marL="0" indent="0">
              <a:buNone/>
            </a:pPr>
            <a:endParaRPr lang="en-US" sz="8000" dirty="0"/>
          </a:p>
          <a:p>
            <a:pPr marL="0" indent="0">
              <a:buNone/>
            </a:pPr>
            <a:r>
              <a:rPr lang="en-US" sz="8000" dirty="0"/>
              <a:t> </a:t>
            </a:r>
          </a:p>
          <a:p>
            <a:pPr marL="0" indent="0">
              <a:buNone/>
            </a:pPr>
            <a:endParaRPr lang="en-US" dirty="0"/>
          </a:p>
          <a:p>
            <a:pPr marL="0" indent="0">
              <a:buNone/>
            </a:pPr>
            <a:endParaRPr lang="en-US" dirty="0"/>
          </a:p>
          <a:p>
            <a:pPr marL="0" indent="0">
              <a:buNone/>
            </a:pPr>
            <a:endParaRPr lang="en-US" dirty="0"/>
          </a:p>
        </p:txBody>
      </p:sp>
      <p:sp>
        <p:nvSpPr>
          <p:cNvPr id="4" name="Slide Number Placeholder 3"/>
          <p:cNvSpPr>
            <a:spLocks noGrp="1"/>
          </p:cNvSpPr>
          <p:nvPr>
            <p:ph type="sldNum" sz="quarter" idx="4294967295"/>
          </p:nvPr>
        </p:nvSpPr>
        <p:spPr>
          <a:xfrm>
            <a:off x="9448800" y="6356350"/>
            <a:ext cx="2743200" cy="365125"/>
          </a:xfrm>
          <a:prstGeom prst="rect">
            <a:avLst/>
          </a:prstGeom>
        </p:spPr>
        <p:txBody>
          <a:bodyPr/>
          <a:lstStyle/>
          <a:p>
            <a:fld id="{429B32D4-E6DA-46D9-8051-C1D45B52740B}" type="slidenum">
              <a:rPr lang="en-US" smtClean="0"/>
              <a:t>74</a:t>
            </a:fld>
            <a:endParaRPr lang="en-US" dirty="0"/>
          </a:p>
        </p:txBody>
      </p:sp>
    </p:spTree>
    <p:extLst>
      <p:ext uri="{BB962C8B-B14F-4D97-AF65-F5344CB8AC3E}">
        <p14:creationId xmlns:p14="http://schemas.microsoft.com/office/powerpoint/2010/main" val="71435744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441" y="412591"/>
            <a:ext cx="10515600" cy="610235"/>
          </a:xfrm>
        </p:spPr>
        <p:txBody>
          <a:bodyPr>
            <a:normAutofit fontScale="90000"/>
          </a:bodyPr>
          <a:lstStyle/>
          <a:p>
            <a:r>
              <a:rPr lang="en-US" dirty="0"/>
              <a:t> </a:t>
            </a:r>
            <a:r>
              <a:rPr lang="en-US" sz="3600" dirty="0"/>
              <a:t>Non-regulatory Publications</a:t>
            </a:r>
          </a:p>
        </p:txBody>
      </p:sp>
      <p:sp>
        <p:nvSpPr>
          <p:cNvPr id="3" name="Content Placeholder 2"/>
          <p:cNvSpPr>
            <a:spLocks noGrp="1"/>
          </p:cNvSpPr>
          <p:nvPr>
            <p:ph idx="1"/>
          </p:nvPr>
        </p:nvSpPr>
        <p:spPr>
          <a:xfrm>
            <a:off x="643445" y="1291907"/>
            <a:ext cx="10698480" cy="5064443"/>
          </a:xfrm>
        </p:spPr>
        <p:txBody>
          <a:bodyPr>
            <a:normAutofit fontScale="25000" lnSpcReduction="20000"/>
          </a:bodyPr>
          <a:lstStyle/>
          <a:p>
            <a:pPr marL="0" lvl="1" indent="0">
              <a:buNone/>
            </a:pPr>
            <a:r>
              <a:rPr lang="en-US" sz="9600" dirty="0"/>
              <a:t>ICU Delirium and Cognitive Impairment Study Group. ABCDEFs of Prevention and Safety. Accessed Jan 11, 2016. </a:t>
            </a:r>
            <a:r>
              <a:rPr lang="en-US" sz="9600" dirty="0">
                <a:hlinkClick r:id="rId2"/>
              </a:rPr>
              <a:t>http://www.icudelirium</a:t>
            </a:r>
            <a:r>
              <a:rPr lang="en-US" sz="9600" dirty="0"/>
              <a:t> .org.</a:t>
            </a:r>
          </a:p>
          <a:p>
            <a:pPr marL="0" indent="0">
              <a:buNone/>
            </a:pPr>
            <a:endParaRPr lang="en-US" sz="9600" dirty="0"/>
          </a:p>
          <a:p>
            <a:pPr marL="0" lvl="1" indent="0">
              <a:buNone/>
            </a:pPr>
            <a:r>
              <a:rPr lang="en-US" sz="9600" dirty="0"/>
              <a:t>Precipitating Factors for Delirium in Hospitalized Elderly Patients. (1996, March). </a:t>
            </a:r>
            <a:r>
              <a:rPr lang="en-US" sz="9600" i="1" dirty="0"/>
              <a:t>JAMA, </a:t>
            </a:r>
            <a:r>
              <a:rPr lang="en-US" sz="9600" dirty="0"/>
              <a:t>11, 852-857.</a:t>
            </a:r>
          </a:p>
          <a:p>
            <a:pPr marL="0" lvl="1" indent="0">
              <a:buNone/>
            </a:pPr>
            <a:endParaRPr lang="en-US" sz="9600" dirty="0"/>
          </a:p>
          <a:p>
            <a:pPr marL="0" lvl="1" indent="0">
              <a:buNone/>
            </a:pPr>
            <a:r>
              <a:rPr lang="en-US" sz="9600" dirty="0"/>
              <a:t>Seclusion and Restraint Standards of Practice</a:t>
            </a:r>
            <a:r>
              <a:rPr lang="en-US" sz="9600" i="1" dirty="0"/>
              <a:t>: The American Psychiatric Nurses Association, revised May 2007</a:t>
            </a:r>
          </a:p>
          <a:p>
            <a:pPr marL="0" lvl="1" indent="0">
              <a:buNone/>
            </a:pPr>
            <a:endParaRPr lang="en-US" sz="9600" i="1" dirty="0"/>
          </a:p>
          <a:p>
            <a:pPr marL="0" indent="0">
              <a:buNone/>
            </a:pPr>
            <a:r>
              <a:rPr lang="en-US" sz="9600" dirty="0"/>
              <a:t>2007 Study in </a:t>
            </a:r>
            <a:r>
              <a:rPr lang="en-US" sz="9600" i="1" dirty="0"/>
              <a:t>Journal of Nursing Scholarship</a:t>
            </a:r>
            <a:r>
              <a:rPr lang="en-US" sz="9600" dirty="0"/>
              <a:t>, Vol 39, Issue 1, Page 30-37, Prevalence and Variation of Physical Restraint Use in Acute Care Settings in the US.</a:t>
            </a:r>
          </a:p>
          <a:p>
            <a:pPr marL="0" indent="0">
              <a:buNone/>
            </a:pPr>
            <a:r>
              <a:rPr lang="en-US" sz="9600" dirty="0"/>
              <a:t>     </a:t>
            </a:r>
            <a:endParaRPr lang="en-US" sz="9600" i="1" dirty="0"/>
          </a:p>
          <a:p>
            <a:pPr marL="0" lvl="1" indent="0">
              <a:buNone/>
            </a:pPr>
            <a:endParaRPr lang="en-US" sz="2000" i="1" dirty="0"/>
          </a:p>
          <a:p>
            <a:pPr marL="0" indent="0">
              <a:buNone/>
            </a:pPr>
            <a:endParaRPr lang="en-US" dirty="0"/>
          </a:p>
          <a:p>
            <a:endParaRPr lang="en-US" dirty="0"/>
          </a:p>
          <a:p>
            <a:endParaRPr lang="en-US" dirty="0"/>
          </a:p>
        </p:txBody>
      </p:sp>
      <p:sp>
        <p:nvSpPr>
          <p:cNvPr id="4" name="Slide Number Placeholder 3"/>
          <p:cNvSpPr>
            <a:spLocks noGrp="1"/>
          </p:cNvSpPr>
          <p:nvPr>
            <p:ph type="sldNum" sz="quarter" idx="4294967295"/>
          </p:nvPr>
        </p:nvSpPr>
        <p:spPr>
          <a:xfrm>
            <a:off x="9448800" y="6356350"/>
            <a:ext cx="2743200" cy="365125"/>
          </a:xfrm>
          <a:prstGeom prst="rect">
            <a:avLst/>
          </a:prstGeom>
        </p:spPr>
        <p:txBody>
          <a:bodyPr/>
          <a:lstStyle/>
          <a:p>
            <a:fld id="{429B32D4-E6DA-46D9-8051-C1D45B52740B}" type="slidenum">
              <a:rPr lang="en-US" smtClean="0"/>
              <a:t>75</a:t>
            </a:fld>
            <a:endParaRPr lang="en-US" dirty="0"/>
          </a:p>
        </p:txBody>
      </p:sp>
    </p:spTree>
    <p:extLst>
      <p:ext uri="{BB962C8B-B14F-4D97-AF65-F5344CB8AC3E}">
        <p14:creationId xmlns:p14="http://schemas.microsoft.com/office/powerpoint/2010/main" val="1007388700"/>
      </p:ext>
    </p:extLst>
  </p:cSld>
  <p:clrMapOvr>
    <a:masterClrMapping/>
  </p:clrMapOvr>
</p:sld>
</file>

<file path=ppt/theme/theme1.xml><?xml version="1.0" encoding="utf-8"?>
<a:theme xmlns:a="http://schemas.openxmlformats.org/drawingml/2006/main" name="5_Teal">
  <a:themeElements>
    <a:clrScheme name="2_Teal 1">
      <a:dk1>
        <a:srgbClr val="FFFFFF"/>
      </a:dk1>
      <a:lt1>
        <a:srgbClr val="FFFFFF"/>
      </a:lt1>
      <a:dk2>
        <a:srgbClr val="F2CB08"/>
      </a:dk2>
      <a:lt2>
        <a:srgbClr val="8894A0"/>
      </a:lt2>
      <a:accent1>
        <a:srgbClr val="9CA1BD"/>
      </a:accent1>
      <a:accent2>
        <a:srgbClr val="BD3826"/>
      </a:accent2>
      <a:accent3>
        <a:srgbClr val="FFFFFF"/>
      </a:accent3>
      <a:accent4>
        <a:srgbClr val="DADADA"/>
      </a:accent4>
      <a:accent5>
        <a:srgbClr val="CBCDDB"/>
      </a:accent5>
      <a:accent6>
        <a:srgbClr val="AB3221"/>
      </a:accent6>
      <a:hlink>
        <a:srgbClr val="B08057"/>
      </a:hlink>
      <a:folHlink>
        <a:srgbClr val="A8AD70"/>
      </a:folHlink>
    </a:clrScheme>
    <a:fontScheme name="2_Teal">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bg1"/>
          </a:solid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0" marR="0" indent="0" algn="ctr" defTabSz="914400" rtl="0" eaLnBrk="0" fontAlgn="base" latinLnBrk="0" hangingPunct="0">
          <a:lnSpc>
            <a:spcPct val="9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bg1"/>
          </a:solid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0" marR="0" indent="0" algn="ctr" defTabSz="914400" rtl="0" eaLnBrk="0" fontAlgn="base" latinLnBrk="0" hangingPunct="0">
          <a:lnSpc>
            <a:spcPct val="9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2_Teal 1">
        <a:dk1>
          <a:srgbClr val="FFFFFF"/>
        </a:dk1>
        <a:lt1>
          <a:srgbClr val="FFFFFF"/>
        </a:lt1>
        <a:dk2>
          <a:srgbClr val="F2CB08"/>
        </a:dk2>
        <a:lt2>
          <a:srgbClr val="8894A0"/>
        </a:lt2>
        <a:accent1>
          <a:srgbClr val="9CA1BD"/>
        </a:accent1>
        <a:accent2>
          <a:srgbClr val="BD3826"/>
        </a:accent2>
        <a:accent3>
          <a:srgbClr val="FFFFFF"/>
        </a:accent3>
        <a:accent4>
          <a:srgbClr val="DADADA"/>
        </a:accent4>
        <a:accent5>
          <a:srgbClr val="CBCDDB"/>
        </a:accent5>
        <a:accent6>
          <a:srgbClr val="AB3221"/>
        </a:accent6>
        <a:hlink>
          <a:srgbClr val="B08057"/>
        </a:hlink>
        <a:folHlink>
          <a:srgbClr val="A8AD7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8402</TotalTime>
  <Words>6504</Words>
  <Application>Microsoft Macintosh PowerPoint</Application>
  <PresentationFormat>Widescreen</PresentationFormat>
  <Paragraphs>613</Paragraphs>
  <Slides>75</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75</vt:i4>
      </vt:variant>
    </vt:vector>
  </HeadingPairs>
  <TitlesOfParts>
    <vt:vector size="82" baseType="lpstr">
      <vt:lpstr>Aptos</vt:lpstr>
      <vt:lpstr>Aptos Black</vt:lpstr>
      <vt:lpstr>Arial</vt:lpstr>
      <vt:lpstr>Times</vt:lpstr>
      <vt:lpstr>Times New Roman</vt:lpstr>
      <vt:lpstr>Wingdings</vt:lpstr>
      <vt:lpstr>5_Teal</vt:lpstr>
      <vt:lpstr>Restraint &amp; Seclusion</vt:lpstr>
      <vt:lpstr>  Objectives</vt:lpstr>
      <vt:lpstr> Restraint and Seclusion…Overarching Principles </vt:lpstr>
      <vt:lpstr>Restraint and Seclusion…Use with Caution</vt:lpstr>
      <vt:lpstr>                                                   STOP…</vt:lpstr>
      <vt:lpstr>  Unintended Consequences</vt:lpstr>
      <vt:lpstr>   Restraint and Seclusion…Estimated Frequency of Use</vt:lpstr>
      <vt:lpstr>PowerPoint Presentation</vt:lpstr>
      <vt:lpstr>Restraint and Seclusion…Definitions</vt:lpstr>
      <vt:lpstr>  Restraint…CMS</vt:lpstr>
      <vt:lpstr>Physical Holds</vt:lpstr>
      <vt:lpstr>Physical Holds</vt:lpstr>
      <vt:lpstr>Restraint…TJC                                                     </vt:lpstr>
      <vt:lpstr> What is not a Restraint §482.13(e)(1)(i)(c) </vt:lpstr>
      <vt:lpstr>What is Not a Restraint </vt:lpstr>
      <vt:lpstr>What is Not a Restraint </vt:lpstr>
      <vt:lpstr> Chemical Restraint §482.13(e)(1)(i)(B) </vt:lpstr>
      <vt:lpstr>Chemical Restraint </vt:lpstr>
      <vt:lpstr>   Chemical Restraint  </vt:lpstr>
      <vt:lpstr>Chemical Restraint </vt:lpstr>
      <vt:lpstr>Restraint…a rose by any other name</vt:lpstr>
      <vt:lpstr>Seclusion</vt:lpstr>
      <vt:lpstr>Seclusion is Not  </vt:lpstr>
      <vt:lpstr>Restraint and Seclusion… Regulatory Requirements</vt:lpstr>
      <vt:lpstr>Indication for Use</vt:lpstr>
      <vt:lpstr>Alternatives</vt:lpstr>
      <vt:lpstr>Restraint and Seclusion…Alternatives</vt:lpstr>
      <vt:lpstr>Alternatives </vt:lpstr>
      <vt:lpstr>Least Restrictive                             </vt:lpstr>
      <vt:lpstr> XXXXX, is accused of trussing up the sheets, trapping XXXX,69, in her bed   Graham Rayman  NEW YORK DAILY NEWS  May 6, 2016 </vt:lpstr>
      <vt:lpstr>When Home Becomes a Prison</vt:lpstr>
      <vt:lpstr>PowerPoint Presentation</vt:lpstr>
      <vt:lpstr>Orders</vt:lpstr>
      <vt:lpstr> Order</vt:lpstr>
      <vt:lpstr>Protocols, aka “PRN Orders”           </vt:lpstr>
      <vt:lpstr>Exceptions to PRN Order Restriction</vt:lpstr>
      <vt:lpstr>Emergency Application</vt:lpstr>
      <vt:lpstr>  Simultaneous use of Restraint &amp; Seclusion…    Patient Monitoring </vt:lpstr>
      <vt:lpstr>Discontinue</vt:lpstr>
      <vt:lpstr>Discontinue / Avoid</vt:lpstr>
      <vt:lpstr>Discontinue – ABCDEF Bundle</vt:lpstr>
      <vt:lpstr>PowerPoint Presentation</vt:lpstr>
      <vt:lpstr>Order</vt:lpstr>
      <vt:lpstr>Order </vt:lpstr>
      <vt:lpstr>Order </vt:lpstr>
      <vt:lpstr>Emergency Application        </vt:lpstr>
      <vt:lpstr> 1-Hour Face-to-Face Evaluation       </vt:lpstr>
      <vt:lpstr> 1-Hour Face-to-Face Evaluation </vt:lpstr>
      <vt:lpstr>  1-Hour Face-to-Face Evaluation </vt:lpstr>
      <vt:lpstr>Patient Monitoring</vt:lpstr>
      <vt:lpstr>    Simultaneous use of Restraint &amp; Seclusion  </vt:lpstr>
      <vt:lpstr>Policies and Procedures</vt:lpstr>
      <vt:lpstr>Policies &amp; Procedures</vt:lpstr>
      <vt:lpstr>Policies &amp; Procedures</vt:lpstr>
      <vt:lpstr>Policies &amp; Procedures </vt:lpstr>
      <vt:lpstr> </vt:lpstr>
      <vt:lpstr>Training &amp; Education                                        </vt:lpstr>
      <vt:lpstr>Training &amp; Education </vt:lpstr>
      <vt:lpstr>Training &amp; Education</vt:lpstr>
      <vt:lpstr>Training &amp; Education </vt:lpstr>
      <vt:lpstr>Training &amp; Education (cont.)</vt:lpstr>
      <vt:lpstr>Restraint Death Reporting</vt:lpstr>
      <vt:lpstr>Restraint and Seclusion Death Reporting</vt:lpstr>
      <vt:lpstr>Restraint and Seclusion… DHHS CMS form OMB No.0938-1210</vt:lpstr>
      <vt:lpstr>Death Reporting </vt:lpstr>
      <vt:lpstr>Death Reporting…Responsibilities</vt:lpstr>
      <vt:lpstr>Performance Improvement (QAPI)</vt:lpstr>
      <vt:lpstr>              RESOURCES / REFERENCES </vt:lpstr>
      <vt:lpstr>Regulatory Resources (Law &amp; Regulation)</vt:lpstr>
      <vt:lpstr>Accreditation Resources</vt:lpstr>
      <vt:lpstr>Accreditation Resources</vt:lpstr>
      <vt:lpstr>Accreditation Resources</vt:lpstr>
      <vt:lpstr>Print Media</vt:lpstr>
      <vt:lpstr>  Non-regulatory Publications</vt:lpstr>
      <vt:lpstr> Non-regulatory Publications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brenda gail summers</dc:creator>
  <cp:lastModifiedBy>Gayle Nash</cp:lastModifiedBy>
  <cp:revision>27</cp:revision>
  <cp:lastPrinted>2025-09-02T16:11:45Z</cp:lastPrinted>
  <dcterms:created xsi:type="dcterms:W3CDTF">2025-08-25T14:17:17Z</dcterms:created>
  <dcterms:modified xsi:type="dcterms:W3CDTF">2025-11-23T18:10:58Z</dcterms:modified>
</cp:coreProperties>
</file>