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16"/>
  </p:notesMasterIdLst>
  <p:sldIdLst>
    <p:sldId id="256" r:id="rId2"/>
    <p:sldId id="263" r:id="rId3"/>
    <p:sldId id="271" r:id="rId4"/>
    <p:sldId id="257" r:id="rId5"/>
    <p:sldId id="258" r:id="rId6"/>
    <p:sldId id="264" r:id="rId7"/>
    <p:sldId id="260" r:id="rId8"/>
    <p:sldId id="266" r:id="rId9"/>
    <p:sldId id="265" r:id="rId10"/>
    <p:sldId id="267" r:id="rId11"/>
    <p:sldId id="270" r:id="rId12"/>
    <p:sldId id="269" r:id="rId13"/>
    <p:sldId id="268" r:id="rId14"/>
    <p:sldId id="262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41C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862"/>
    <p:restoredTop sz="96327"/>
  </p:normalViewPr>
  <p:slideViewPr>
    <p:cSldViewPr snapToGrid="0">
      <p:cViewPr varScale="1">
        <p:scale>
          <a:sx n="127" d="100"/>
          <a:sy n="127" d="100"/>
        </p:scale>
        <p:origin x="520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microsoft.com/office/2016/11/relationships/changesInfo" Target="changesInfos/changesInfo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avita Howe" userId="b44aeef0-c230-45a0-958f-ebec6b98facd" providerId="ADAL" clId="{7E226151-9C28-4A73-9FC3-25AA3973BA40}"/>
    <pc:docChg chg="modSld">
      <pc:chgData name="Pavita Howe" userId="b44aeef0-c230-45a0-958f-ebec6b98facd" providerId="ADAL" clId="{7E226151-9C28-4A73-9FC3-25AA3973BA40}" dt="2025-01-10T19:14:47.458" v="6" actId="20577"/>
      <pc:docMkLst>
        <pc:docMk/>
      </pc:docMkLst>
      <pc:sldChg chg="modSp mod">
        <pc:chgData name="Pavita Howe" userId="b44aeef0-c230-45a0-958f-ebec6b98facd" providerId="ADAL" clId="{7E226151-9C28-4A73-9FC3-25AA3973BA40}" dt="2025-01-10T19:14:47.458" v="6" actId="20577"/>
        <pc:sldMkLst>
          <pc:docMk/>
          <pc:sldMk cId="2260072668" sldId="263"/>
        </pc:sldMkLst>
        <pc:spChg chg="mod">
          <ac:chgData name="Pavita Howe" userId="b44aeef0-c230-45a0-958f-ebec6b98facd" providerId="ADAL" clId="{7E226151-9C28-4A73-9FC3-25AA3973BA40}" dt="2025-01-10T19:14:47.458" v="6" actId="20577"/>
          <ac:spMkLst>
            <pc:docMk/>
            <pc:sldMk cId="2260072668" sldId="263"/>
            <ac:spMk id="3" creationId="{345BC94C-8678-D623-5769-FE2A1A7E56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8049A2B-83F1-4443-8AAE-0A30C3785D99}" type="datetimeFigureOut">
              <a:rPr lang="en-US" smtClean="0"/>
              <a:t>12/18/25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996796-DFDB-4999-83C9-D409B86A9C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5214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033402-EFDC-08F5-FCCF-52BB6DE6B96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6781965-73D6-BCE9-C14A-7F5C2497810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4085FED-25D3-ACA3-A8AD-0B9B1E65DE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C24132-AC53-45B4-90B5-AA00F1D12826}" type="datetime1">
              <a:rPr lang="en-US" smtClean="0"/>
              <a:t>12/18/25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8F3646-C122-C3F8-36B2-22D05CAFE2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0A5FF00-1138-10F2-AAC9-4555FD04A4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64BD26-D839-7C43-BF4F-D741E26E71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29450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A16CA4-2C3C-4A94-7D7F-7AE9C6DCA5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E367FE4-F144-ED78-7EEF-505B6758558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F4D2F8B-C265-E5E9-4EE7-F7E755BD5A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F48E15-989B-485E-88E3-A68C558CBF85}" type="datetime1">
              <a:rPr lang="en-US" smtClean="0"/>
              <a:t>12/18/25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FF9440C-38D0-36DE-1900-0731EAF8CF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361092-DFA5-15AE-5232-7ACBD81CA4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64BD26-D839-7C43-BF4F-D741E26E71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43082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11EE53F-EA0F-4DA6-8780-99B6CAE408A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E0829B3-EE10-F71B-8DA4-485EC15B84F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D302BF2-73B0-1BD8-B3B7-B588967F43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1C7424-621F-43B4-9E3A-52E81445AC6A}" type="datetime1">
              <a:rPr lang="en-US" smtClean="0"/>
              <a:t>12/18/25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01C5530-D2F5-838B-791B-FF0888F7DA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091F3B-3CE6-EE41-6F8C-82A50BE85E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64BD26-D839-7C43-BF4F-D741E26E71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02650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9284BA-4B06-AC55-DC60-69F0CE6A8A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27A431-F1C4-DFF7-F314-6F8DF7B2C98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2B47EE-0FB5-7DAC-7F9C-6E66BDBD7C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A510CD-9843-4DE3-B718-C16AFEA21067}" type="datetime1">
              <a:rPr lang="en-US" smtClean="0"/>
              <a:t>12/18/25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5A569D-FA63-C1CD-D584-733E45C67C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E674E6-5D43-F71D-F6FF-0F51F9F4B1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64BD26-D839-7C43-BF4F-D741E26E71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74330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1238C8-D372-D91A-5D2C-9E14093CB7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D6AF6C7-C208-2B9A-2D3D-8502FE6B5A5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AE0A0DF-EA05-B59F-F4B2-F0A6DA328D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D391EB-7BD1-42CA-9C2B-C72EA83EACB2}" type="datetime1">
              <a:rPr lang="en-US" smtClean="0"/>
              <a:t>12/18/25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E41D1D-695A-0423-2C87-578E3EA6CA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C6AB26-4FA6-5073-50E4-3623EC8AF5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64BD26-D839-7C43-BF4F-D741E26E71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01116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A1433C-58D4-5EFE-DE8C-AB0F424014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F288F4-0279-7153-38AC-11A3EBD46A2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40D2369-5ABD-1F98-7EA3-DAB670E1E86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8ECE30F-E8A3-D220-3D94-0F11A4C3D6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EC4C08-ACF0-4140-B063-20449DFB6113}" type="datetime1">
              <a:rPr lang="en-US" smtClean="0"/>
              <a:t>12/18/25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7300580-40E7-477D-F6F1-C5DB2AA7D3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21A0FCD-9891-A34A-57B3-D6028F1E43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64BD26-D839-7C43-BF4F-D741E26E71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02180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8E43CC-4F5B-1339-B765-5FA723FFD4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A90371A-85AF-4D31-5A1A-91A830D0E4F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13CFC42-A259-FF3A-6C6F-ABCB0415891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4238D34-A965-7404-D899-BA1153AFC9F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7646B6D-6640-2243-8955-E32CA49946D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DEDA3E4-DBDE-082F-3453-301595937F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99E04-27A5-4F28-92A3-872318DDDD5C}" type="datetime1">
              <a:rPr lang="en-US" smtClean="0"/>
              <a:t>12/18/25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84D7C0F-5C6A-5C29-9337-B650400005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CE63956-10FD-9539-2689-4B5D0866BF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64BD26-D839-7C43-BF4F-D741E26E71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75880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C68A92-3D1C-0DE4-0FAB-9F1D7DCF9D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1E157A0-77F6-8785-F8F5-3B803DB4F4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50E6BB-C035-4D4C-9E01-563143032D70}" type="datetime1">
              <a:rPr lang="en-US" smtClean="0"/>
              <a:t>12/18/25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46AB5FD-5C92-770F-CCAA-C022FA0F3F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9322FBC-FD81-C9AE-26D4-7E515AE2D7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64BD26-D839-7C43-BF4F-D741E26E71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35185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3E01359-E9D1-0C07-12E4-1B217A1178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42959-1CC8-4AC2-8CDE-DFB42C792388}" type="datetime1">
              <a:rPr lang="en-US" smtClean="0"/>
              <a:t>12/18/25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0AB5F33-16A2-3266-9C3D-D1CCD7A0B3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159CFA9-BB72-5D26-1324-77F8111856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64BD26-D839-7C43-BF4F-D741E26E71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49915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228000-00E5-B183-EEBC-8541E6D7AF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88BF81-FBCA-EF1F-61D0-FBC4FBCBA7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3B2E1EE-6850-A4B5-F092-D01101C684F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2F6141A-0DD3-0D3E-5253-93F309E55B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F9A70D-A55C-4133-8E72-0979511AEBD8}" type="datetime1">
              <a:rPr lang="en-US" smtClean="0"/>
              <a:t>12/18/25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1DEEAE5-5ED6-0AAB-A548-85C8D0293A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F7BBE84-2623-9374-7EED-6086C45786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64BD26-D839-7C43-BF4F-D741E26E71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82001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72628D-93AB-7753-9F3C-49DE991112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D05A660-B00B-E8B5-D1AB-EA845433961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50E6710-839A-3672-7752-419847320B6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7F6484A-4441-A5A4-0057-5D1B9775B8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6BD8FE-C7EE-40FB-8E4C-33E756378AA8}" type="datetime1">
              <a:rPr lang="en-US" smtClean="0"/>
              <a:t>12/18/25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389FB1F-FE5A-7469-7AAF-D9013F633A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A029F59-0E6F-C6FF-24AF-A452AC759B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64BD26-D839-7C43-BF4F-D741E26E71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38386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2D65121-DCF0-8E89-C42E-661D2B0DD6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CEA0A70-131F-7DF9-CF5E-1DCCB26656A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871B4AE-976D-1720-E344-7D0D90E2639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39BD681-3520-4BFF-83B0-FEDEF8548008}" type="datetime1">
              <a:rPr lang="en-US" smtClean="0"/>
              <a:t>12/18/25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BA15CF-BF30-387F-80A6-DDDDF6C5C07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17C0F8-FCF5-31AE-34EE-0E067B867EB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564BD26-D839-7C43-BF4F-D741E26E71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9416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microsoft.com/office/2007/relationships/hdphoto" Target="../media/hdphoto3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microsoft.com/office/2007/relationships/hdphoto" Target="../media/hdphoto3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microsoft.com/office/2007/relationships/hdphoto" Target="../media/hdphoto3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microsoft.com/office/2007/relationships/hdphoto" Target="../media/hdphoto3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microsoft.com/office/2007/relationships/hdphoto" Target="../media/hdphoto3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microsoft.com/office/2007/relationships/hdphoto" Target="../media/hdphoto3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microsoft.com/office/2007/relationships/hdphoto" Target="../media/hdphoto3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microsoft.com/office/2007/relationships/hdphoto" Target="../media/hdphoto3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" name="Picture 29" descr="A white and grey background&#10;&#10;Description automatically generated">
            <a:extLst>
              <a:ext uri="{FF2B5EF4-FFF2-40B4-BE49-F238E27FC236}">
                <a16:creationId xmlns:a16="http://schemas.microsoft.com/office/drawing/2014/main" id="{4F20F1E8-0735-5558-6ACB-3D963D686870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-8000"/>
                    </a14:imgEffect>
                    <a14:imgEffect>
                      <a14:colorTemperature colorTemp="2595"/>
                    </a14:imgEffect>
                    <a14:imgEffect>
                      <a14:saturation sat="0"/>
                    </a14:imgEffect>
                    <a14:imgEffect>
                      <a14:brightnessContrast contrast="11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1424" y="0"/>
            <a:ext cx="12203424" cy="6938759"/>
          </a:xfrm>
          <a:prstGeom prst="rect">
            <a:avLst/>
          </a:prstGeom>
          <a:effectLst>
            <a:outerShdw blurRad="50800" dist="50800" dir="5400000" algn="ctr" rotWithShape="0">
              <a:srgbClr val="000000"/>
            </a:outerShdw>
          </a:effectLst>
        </p:spPr>
      </p:pic>
      <p:sp>
        <p:nvSpPr>
          <p:cNvPr id="31" name="Rectangle 30">
            <a:extLst>
              <a:ext uri="{FF2B5EF4-FFF2-40B4-BE49-F238E27FC236}">
                <a16:creationId xmlns:a16="http://schemas.microsoft.com/office/drawing/2014/main" id="{CA98EEC6-8922-A239-0826-C44984210EBA}"/>
              </a:ext>
            </a:extLst>
          </p:cNvPr>
          <p:cNvSpPr/>
          <p:nvPr/>
        </p:nvSpPr>
        <p:spPr>
          <a:xfrm flipV="1">
            <a:off x="-11425" y="6433534"/>
            <a:ext cx="12203425" cy="546511"/>
          </a:xfrm>
          <a:prstGeom prst="rect">
            <a:avLst/>
          </a:prstGeom>
          <a:solidFill>
            <a:srgbClr val="00ADA7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25179990-FECA-13BB-8A77-45038D0A479A}"/>
              </a:ext>
            </a:extLst>
          </p:cNvPr>
          <p:cNvSpPr>
            <a:spLocks/>
          </p:cNvSpPr>
          <p:nvPr/>
        </p:nvSpPr>
        <p:spPr>
          <a:xfrm flipV="1">
            <a:off x="-11425" y="-1"/>
            <a:ext cx="12214849" cy="749902"/>
          </a:xfrm>
          <a:prstGeom prst="rect">
            <a:avLst/>
          </a:prstGeom>
          <a:solidFill>
            <a:srgbClr val="00ADA7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5" name="Group 34">
            <a:extLst>
              <a:ext uri="{FF2B5EF4-FFF2-40B4-BE49-F238E27FC236}">
                <a16:creationId xmlns:a16="http://schemas.microsoft.com/office/drawing/2014/main" id="{05F5AD9E-53AC-CCFA-AD0D-B0AC4028A37F}"/>
              </a:ext>
            </a:extLst>
          </p:cNvPr>
          <p:cNvGrpSpPr/>
          <p:nvPr/>
        </p:nvGrpSpPr>
        <p:grpSpPr>
          <a:xfrm>
            <a:off x="203792" y="215998"/>
            <a:ext cx="373431" cy="301686"/>
            <a:chOff x="127635" y="399340"/>
            <a:chExt cx="378911" cy="306113"/>
          </a:xfrm>
        </p:grpSpPr>
        <p:sp>
          <p:nvSpPr>
            <p:cNvPr id="36" name="Oval 35">
              <a:extLst>
                <a:ext uri="{FF2B5EF4-FFF2-40B4-BE49-F238E27FC236}">
                  <a16:creationId xmlns:a16="http://schemas.microsoft.com/office/drawing/2014/main" id="{92809F5E-4854-A107-0487-69D004643438}"/>
                </a:ext>
              </a:extLst>
            </p:cNvPr>
            <p:cNvSpPr/>
            <p:nvPr/>
          </p:nvSpPr>
          <p:spPr>
            <a:xfrm>
              <a:off x="127635" y="399340"/>
              <a:ext cx="74109" cy="74109"/>
            </a:xfrm>
            <a:prstGeom prst="ellipse">
              <a:avLst/>
            </a:prstGeom>
            <a:solidFill>
              <a:schemeClr val="bg1">
                <a:alpha val="36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Oval 36">
              <a:extLst>
                <a:ext uri="{FF2B5EF4-FFF2-40B4-BE49-F238E27FC236}">
                  <a16:creationId xmlns:a16="http://schemas.microsoft.com/office/drawing/2014/main" id="{C957031C-F719-9AEC-3B65-E37CE8D1EF4D}"/>
                </a:ext>
              </a:extLst>
            </p:cNvPr>
            <p:cNvSpPr/>
            <p:nvPr/>
          </p:nvSpPr>
          <p:spPr>
            <a:xfrm>
              <a:off x="280036" y="399340"/>
              <a:ext cx="74109" cy="74109"/>
            </a:xfrm>
            <a:prstGeom prst="ellipse">
              <a:avLst/>
            </a:prstGeom>
            <a:solidFill>
              <a:schemeClr val="bg1">
                <a:alpha val="36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Oval 37">
              <a:extLst>
                <a:ext uri="{FF2B5EF4-FFF2-40B4-BE49-F238E27FC236}">
                  <a16:creationId xmlns:a16="http://schemas.microsoft.com/office/drawing/2014/main" id="{A3030F0C-7C56-6EEE-705B-2174D319F1B8}"/>
                </a:ext>
              </a:extLst>
            </p:cNvPr>
            <p:cNvSpPr/>
            <p:nvPr/>
          </p:nvSpPr>
          <p:spPr>
            <a:xfrm>
              <a:off x="432437" y="399340"/>
              <a:ext cx="74109" cy="74109"/>
            </a:xfrm>
            <a:prstGeom prst="ellipse">
              <a:avLst/>
            </a:prstGeom>
            <a:solidFill>
              <a:schemeClr val="bg1">
                <a:alpha val="36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Oval 38">
              <a:extLst>
                <a:ext uri="{FF2B5EF4-FFF2-40B4-BE49-F238E27FC236}">
                  <a16:creationId xmlns:a16="http://schemas.microsoft.com/office/drawing/2014/main" id="{FF40789C-B63D-D9C2-9840-D8FF91DB0BB1}"/>
                </a:ext>
              </a:extLst>
            </p:cNvPr>
            <p:cNvSpPr/>
            <p:nvPr/>
          </p:nvSpPr>
          <p:spPr>
            <a:xfrm>
              <a:off x="127635" y="515342"/>
              <a:ext cx="74109" cy="74109"/>
            </a:xfrm>
            <a:prstGeom prst="ellipse">
              <a:avLst/>
            </a:prstGeom>
            <a:solidFill>
              <a:schemeClr val="bg1">
                <a:alpha val="36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Oval 39">
              <a:extLst>
                <a:ext uri="{FF2B5EF4-FFF2-40B4-BE49-F238E27FC236}">
                  <a16:creationId xmlns:a16="http://schemas.microsoft.com/office/drawing/2014/main" id="{C5C8A4D5-07D3-95AB-8A57-2B9A7EF3FCC6}"/>
                </a:ext>
              </a:extLst>
            </p:cNvPr>
            <p:cNvSpPr/>
            <p:nvPr/>
          </p:nvSpPr>
          <p:spPr>
            <a:xfrm>
              <a:off x="280036" y="515342"/>
              <a:ext cx="74109" cy="74109"/>
            </a:xfrm>
            <a:prstGeom prst="ellipse">
              <a:avLst/>
            </a:prstGeom>
            <a:solidFill>
              <a:schemeClr val="bg1">
                <a:alpha val="36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Oval 40">
              <a:extLst>
                <a:ext uri="{FF2B5EF4-FFF2-40B4-BE49-F238E27FC236}">
                  <a16:creationId xmlns:a16="http://schemas.microsoft.com/office/drawing/2014/main" id="{38C018EC-F029-1BE6-B925-26CFA8A473AB}"/>
                </a:ext>
              </a:extLst>
            </p:cNvPr>
            <p:cNvSpPr/>
            <p:nvPr/>
          </p:nvSpPr>
          <p:spPr>
            <a:xfrm>
              <a:off x="432437" y="515342"/>
              <a:ext cx="74109" cy="74109"/>
            </a:xfrm>
            <a:prstGeom prst="ellipse">
              <a:avLst/>
            </a:prstGeom>
            <a:solidFill>
              <a:schemeClr val="bg1">
                <a:alpha val="36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Oval 41">
              <a:extLst>
                <a:ext uri="{FF2B5EF4-FFF2-40B4-BE49-F238E27FC236}">
                  <a16:creationId xmlns:a16="http://schemas.microsoft.com/office/drawing/2014/main" id="{FDE04B1C-8645-725C-0774-B934CF36D953}"/>
                </a:ext>
              </a:extLst>
            </p:cNvPr>
            <p:cNvSpPr/>
            <p:nvPr/>
          </p:nvSpPr>
          <p:spPr>
            <a:xfrm>
              <a:off x="127635" y="631344"/>
              <a:ext cx="74109" cy="74109"/>
            </a:xfrm>
            <a:prstGeom prst="ellipse">
              <a:avLst/>
            </a:prstGeom>
            <a:solidFill>
              <a:schemeClr val="bg1">
                <a:alpha val="36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Oval 42">
              <a:extLst>
                <a:ext uri="{FF2B5EF4-FFF2-40B4-BE49-F238E27FC236}">
                  <a16:creationId xmlns:a16="http://schemas.microsoft.com/office/drawing/2014/main" id="{A4E58939-D7D2-0593-A28D-B6858DC12E7C}"/>
                </a:ext>
              </a:extLst>
            </p:cNvPr>
            <p:cNvSpPr/>
            <p:nvPr/>
          </p:nvSpPr>
          <p:spPr>
            <a:xfrm>
              <a:off x="280036" y="631344"/>
              <a:ext cx="74109" cy="74109"/>
            </a:xfrm>
            <a:prstGeom prst="ellipse">
              <a:avLst/>
            </a:prstGeom>
            <a:solidFill>
              <a:schemeClr val="bg1">
                <a:alpha val="36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Oval 43">
              <a:extLst>
                <a:ext uri="{FF2B5EF4-FFF2-40B4-BE49-F238E27FC236}">
                  <a16:creationId xmlns:a16="http://schemas.microsoft.com/office/drawing/2014/main" id="{C2A64FDA-CB77-28CE-4CBB-3EE099EFBDFC}"/>
                </a:ext>
              </a:extLst>
            </p:cNvPr>
            <p:cNvSpPr/>
            <p:nvPr/>
          </p:nvSpPr>
          <p:spPr>
            <a:xfrm>
              <a:off x="432437" y="631344"/>
              <a:ext cx="74109" cy="74109"/>
            </a:xfrm>
            <a:prstGeom prst="ellipse">
              <a:avLst/>
            </a:prstGeom>
            <a:solidFill>
              <a:schemeClr val="bg1">
                <a:alpha val="36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" name="TextBox 2">
            <a:extLst>
              <a:ext uri="{FF2B5EF4-FFF2-40B4-BE49-F238E27FC236}">
                <a16:creationId xmlns:a16="http://schemas.microsoft.com/office/drawing/2014/main" id="{7F993D25-BE7B-E69C-2A77-433B3AD5A42C}"/>
              </a:ext>
            </a:extLst>
          </p:cNvPr>
          <p:cNvSpPr txBox="1"/>
          <p:nvPr/>
        </p:nvSpPr>
        <p:spPr>
          <a:xfrm>
            <a:off x="3112316" y="3661604"/>
            <a:ext cx="6157518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US" sz="2800" b="1" dirty="0">
                <a:effectLst/>
                <a:latin typeface="Avenir LT Std 35 Light"/>
                <a:ea typeface="Times New Roman" panose="02020603050405020304" pitchFamily="18" charset="0"/>
              </a:rPr>
              <a:t>BioNJ </a:t>
            </a:r>
            <a:r>
              <a:rPr lang="en-US" sz="2800" b="1" dirty="0" err="1">
                <a:effectLst/>
                <a:latin typeface="Avenir LT Std 35 Light"/>
                <a:ea typeface="Times New Roman" panose="02020603050405020304" pitchFamily="18" charset="0"/>
              </a:rPr>
              <a:t>BioPartnering</a:t>
            </a:r>
            <a:r>
              <a:rPr lang="en-US" sz="2800" b="1" dirty="0">
                <a:effectLst/>
                <a:latin typeface="Avenir LT Std 35 Light"/>
                <a:ea typeface="Times New Roman" panose="02020603050405020304" pitchFamily="18" charset="0"/>
              </a:rPr>
              <a:t> Conference</a:t>
            </a:r>
          </a:p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US" sz="2800" b="1" dirty="0">
                <a:effectLst/>
                <a:latin typeface="Avenir LT Std 35 Light"/>
                <a:ea typeface="Times New Roman" panose="02020603050405020304" pitchFamily="18" charset="0"/>
              </a:rPr>
              <a:t> Company Presentation Template</a:t>
            </a:r>
            <a:r>
              <a:rPr lang="en-US" sz="2800" dirty="0">
                <a:effectLst/>
                <a:latin typeface="Avenir LT Std 35 Light"/>
                <a:ea typeface="Times New Roman" panose="02020603050405020304" pitchFamily="18" charset="0"/>
              </a:rPr>
              <a:t>  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E74266A-A6C2-E77A-FA7C-7408BB9BDF0F}"/>
              </a:ext>
            </a:extLst>
          </p:cNvPr>
          <p:cNvSpPr txBox="1"/>
          <p:nvPr/>
        </p:nvSpPr>
        <p:spPr>
          <a:xfrm>
            <a:off x="3112316" y="2044504"/>
            <a:ext cx="6157518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US" sz="2800" b="1" dirty="0">
                <a:effectLst/>
                <a:latin typeface="Avenir LT Std 35 Light"/>
                <a:ea typeface="Times New Roman" panose="02020603050405020304" pitchFamily="18" charset="0"/>
              </a:rPr>
              <a:t>PLACE YOUR LOGO HERE</a:t>
            </a:r>
            <a:endParaRPr lang="en-US" sz="2800" dirty="0">
              <a:effectLst/>
              <a:latin typeface="Avenir LT Std 35 Light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0794452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53BE596-3A98-6841-0103-1F8CAB55E64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A white and grey background&#10;&#10;Description automatically generated">
            <a:extLst>
              <a:ext uri="{FF2B5EF4-FFF2-40B4-BE49-F238E27FC236}">
                <a16:creationId xmlns:a16="http://schemas.microsoft.com/office/drawing/2014/main" id="{5F1413D0-E698-0DD6-F79F-C46DE3B9D2C6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-8000"/>
                    </a14:imgEffect>
                    <a14:imgEffect>
                      <a14:colorTemperature colorTemp="2595"/>
                    </a14:imgEffect>
                    <a14:imgEffect>
                      <a14:saturation sat="0"/>
                    </a14:imgEffect>
                    <a14:imgEffect>
                      <a14:brightnessContrast contrast="11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1424" y="0"/>
            <a:ext cx="12203424" cy="6938759"/>
          </a:xfrm>
          <a:prstGeom prst="rect">
            <a:avLst/>
          </a:prstGeom>
          <a:effectLst>
            <a:outerShdw blurRad="50800" dist="50800" dir="5400000" algn="ctr" rotWithShape="0">
              <a:srgbClr val="000000"/>
            </a:outerShdw>
          </a:effectLst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0484326D-AAA3-3E0A-20C5-090D17CA992B}"/>
              </a:ext>
            </a:extLst>
          </p:cNvPr>
          <p:cNvSpPr/>
          <p:nvPr/>
        </p:nvSpPr>
        <p:spPr>
          <a:xfrm flipV="1">
            <a:off x="-11425" y="6497984"/>
            <a:ext cx="12203425" cy="440775"/>
          </a:xfrm>
          <a:prstGeom prst="rect">
            <a:avLst/>
          </a:prstGeom>
          <a:solidFill>
            <a:srgbClr val="00ADA7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B6E89BBE-60B3-6BBB-3695-6D7A36C44B3A}"/>
              </a:ext>
            </a:extLst>
          </p:cNvPr>
          <p:cNvSpPr/>
          <p:nvPr/>
        </p:nvSpPr>
        <p:spPr>
          <a:xfrm flipV="1">
            <a:off x="-11425" y="6450833"/>
            <a:ext cx="12203425" cy="82369"/>
          </a:xfrm>
          <a:prstGeom prst="rect">
            <a:avLst/>
          </a:prstGeom>
          <a:solidFill>
            <a:srgbClr val="92CA6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C7FC147-2701-659A-682D-BAC73CA6D21B}"/>
              </a:ext>
            </a:extLst>
          </p:cNvPr>
          <p:cNvSpPr>
            <a:spLocks/>
          </p:cNvSpPr>
          <p:nvPr/>
        </p:nvSpPr>
        <p:spPr>
          <a:xfrm flipV="1">
            <a:off x="0" y="230566"/>
            <a:ext cx="9635629" cy="793501"/>
          </a:xfrm>
          <a:prstGeom prst="rect">
            <a:avLst/>
          </a:prstGeom>
          <a:solidFill>
            <a:srgbClr val="00ADA7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Manual Input 8">
            <a:extLst>
              <a:ext uri="{FF2B5EF4-FFF2-40B4-BE49-F238E27FC236}">
                <a16:creationId xmlns:a16="http://schemas.microsoft.com/office/drawing/2014/main" id="{2C0333F7-9F2E-2889-DE34-6ADA341BFFFE}"/>
              </a:ext>
            </a:extLst>
          </p:cNvPr>
          <p:cNvSpPr/>
          <p:nvPr/>
        </p:nvSpPr>
        <p:spPr>
          <a:xfrm rot="10800000">
            <a:off x="9635629" y="-4"/>
            <a:ext cx="2567796" cy="1222574"/>
          </a:xfrm>
          <a:prstGeom prst="flowChartManualInput">
            <a:avLst/>
          </a:prstGeom>
          <a:solidFill>
            <a:srgbClr val="00ADA7">
              <a:alpha val="16128"/>
            </a:srgbClr>
          </a:solidFill>
          <a:ln>
            <a:noFill/>
          </a:ln>
          <a:effectLst>
            <a:outerShdw blurRad="329329" dist="76110" dir="5880000" sx="65000" sy="65000" algn="ctr" rotWithShape="0">
              <a:srgbClr val="008080">
                <a:alpha val="31000"/>
              </a:srgb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highlight>
                <a:srgbClr val="FFFF00"/>
              </a:highlight>
            </a:endParaRP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15479A81-D994-1AE7-A0E8-8B2AF3A1B460}"/>
              </a:ext>
            </a:extLst>
          </p:cNvPr>
          <p:cNvGrpSpPr/>
          <p:nvPr/>
        </p:nvGrpSpPr>
        <p:grpSpPr>
          <a:xfrm>
            <a:off x="124280" y="360015"/>
            <a:ext cx="622044" cy="502534"/>
            <a:chOff x="127635" y="399340"/>
            <a:chExt cx="378911" cy="306113"/>
          </a:xfrm>
        </p:grpSpPr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D0230596-3F62-35EC-6EA3-54007E4B517E}"/>
                </a:ext>
              </a:extLst>
            </p:cNvPr>
            <p:cNvSpPr/>
            <p:nvPr/>
          </p:nvSpPr>
          <p:spPr>
            <a:xfrm>
              <a:off x="127635" y="399340"/>
              <a:ext cx="74109" cy="74109"/>
            </a:xfrm>
            <a:prstGeom prst="ellipse">
              <a:avLst/>
            </a:prstGeom>
            <a:solidFill>
              <a:schemeClr val="bg1">
                <a:alpha val="36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886AFCF0-F477-B561-B055-F1ADD1A2BA4C}"/>
                </a:ext>
              </a:extLst>
            </p:cNvPr>
            <p:cNvSpPr/>
            <p:nvPr/>
          </p:nvSpPr>
          <p:spPr>
            <a:xfrm>
              <a:off x="280036" y="399340"/>
              <a:ext cx="74109" cy="74109"/>
            </a:xfrm>
            <a:prstGeom prst="ellipse">
              <a:avLst/>
            </a:prstGeom>
            <a:solidFill>
              <a:schemeClr val="bg1">
                <a:alpha val="36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4B624E60-5E14-4EB0-391A-75ECD3C44D4A}"/>
                </a:ext>
              </a:extLst>
            </p:cNvPr>
            <p:cNvSpPr/>
            <p:nvPr/>
          </p:nvSpPr>
          <p:spPr>
            <a:xfrm>
              <a:off x="432437" y="399340"/>
              <a:ext cx="74109" cy="74109"/>
            </a:xfrm>
            <a:prstGeom prst="ellipse">
              <a:avLst/>
            </a:prstGeom>
            <a:solidFill>
              <a:schemeClr val="bg1">
                <a:alpha val="36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657C432D-99C6-2A06-7591-7F8ECF9E16D5}"/>
                </a:ext>
              </a:extLst>
            </p:cNvPr>
            <p:cNvSpPr/>
            <p:nvPr/>
          </p:nvSpPr>
          <p:spPr>
            <a:xfrm>
              <a:off x="127635" y="515342"/>
              <a:ext cx="74109" cy="74109"/>
            </a:xfrm>
            <a:prstGeom prst="ellipse">
              <a:avLst/>
            </a:prstGeom>
            <a:solidFill>
              <a:schemeClr val="bg1">
                <a:alpha val="36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29ED6A28-ED07-0EF5-3663-0693CDB1D112}"/>
                </a:ext>
              </a:extLst>
            </p:cNvPr>
            <p:cNvSpPr/>
            <p:nvPr/>
          </p:nvSpPr>
          <p:spPr>
            <a:xfrm>
              <a:off x="280036" y="515342"/>
              <a:ext cx="74109" cy="74109"/>
            </a:xfrm>
            <a:prstGeom prst="ellipse">
              <a:avLst/>
            </a:prstGeom>
            <a:solidFill>
              <a:schemeClr val="bg1">
                <a:alpha val="36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600167C6-0A2F-B0F1-A18E-39A9AC4EBC84}"/>
                </a:ext>
              </a:extLst>
            </p:cNvPr>
            <p:cNvSpPr/>
            <p:nvPr/>
          </p:nvSpPr>
          <p:spPr>
            <a:xfrm>
              <a:off x="432437" y="515342"/>
              <a:ext cx="74109" cy="74109"/>
            </a:xfrm>
            <a:prstGeom prst="ellipse">
              <a:avLst/>
            </a:prstGeom>
            <a:solidFill>
              <a:schemeClr val="bg1">
                <a:alpha val="36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Oval 17">
              <a:extLst>
                <a:ext uri="{FF2B5EF4-FFF2-40B4-BE49-F238E27FC236}">
                  <a16:creationId xmlns:a16="http://schemas.microsoft.com/office/drawing/2014/main" id="{B3877CA1-CFC1-2F71-C882-70669B9A56B2}"/>
                </a:ext>
              </a:extLst>
            </p:cNvPr>
            <p:cNvSpPr/>
            <p:nvPr/>
          </p:nvSpPr>
          <p:spPr>
            <a:xfrm>
              <a:off x="127635" y="631344"/>
              <a:ext cx="74109" cy="74109"/>
            </a:xfrm>
            <a:prstGeom prst="ellipse">
              <a:avLst/>
            </a:prstGeom>
            <a:solidFill>
              <a:schemeClr val="bg1">
                <a:alpha val="36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Oval 18">
              <a:extLst>
                <a:ext uri="{FF2B5EF4-FFF2-40B4-BE49-F238E27FC236}">
                  <a16:creationId xmlns:a16="http://schemas.microsoft.com/office/drawing/2014/main" id="{F3FA23A4-4509-D23A-2328-3B9D65A2B585}"/>
                </a:ext>
              </a:extLst>
            </p:cNvPr>
            <p:cNvSpPr/>
            <p:nvPr/>
          </p:nvSpPr>
          <p:spPr>
            <a:xfrm>
              <a:off x="280036" y="631344"/>
              <a:ext cx="74109" cy="74109"/>
            </a:xfrm>
            <a:prstGeom prst="ellipse">
              <a:avLst/>
            </a:prstGeom>
            <a:solidFill>
              <a:schemeClr val="bg1">
                <a:alpha val="36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Oval 19">
              <a:extLst>
                <a:ext uri="{FF2B5EF4-FFF2-40B4-BE49-F238E27FC236}">
                  <a16:creationId xmlns:a16="http://schemas.microsoft.com/office/drawing/2014/main" id="{D4022CD3-2386-12AD-B323-954DDC07E262}"/>
                </a:ext>
              </a:extLst>
            </p:cNvPr>
            <p:cNvSpPr/>
            <p:nvPr/>
          </p:nvSpPr>
          <p:spPr>
            <a:xfrm>
              <a:off x="432437" y="631344"/>
              <a:ext cx="74109" cy="74109"/>
            </a:xfrm>
            <a:prstGeom prst="ellipse">
              <a:avLst/>
            </a:prstGeom>
            <a:solidFill>
              <a:schemeClr val="bg1">
                <a:alpha val="36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" name="TextBox 3">
            <a:extLst>
              <a:ext uri="{FF2B5EF4-FFF2-40B4-BE49-F238E27FC236}">
                <a16:creationId xmlns:a16="http://schemas.microsoft.com/office/drawing/2014/main" id="{63FAB408-B6F7-EE69-4E0A-2F1E429931A6}"/>
              </a:ext>
            </a:extLst>
          </p:cNvPr>
          <p:cNvSpPr txBox="1"/>
          <p:nvPr/>
        </p:nvSpPr>
        <p:spPr>
          <a:xfrm>
            <a:off x="9881571" y="193070"/>
            <a:ext cx="1803632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US" sz="2000" b="1" dirty="0">
                <a:effectLst/>
                <a:latin typeface="Avenir LT Std 35 Light"/>
                <a:ea typeface="Times New Roman" panose="02020603050405020304" pitchFamily="18" charset="0"/>
              </a:rPr>
              <a:t>PLACE YOUR </a:t>
            </a:r>
          </a:p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US" sz="2000" b="1" dirty="0">
                <a:effectLst/>
                <a:latin typeface="Avenir LT Std 35 Light"/>
                <a:ea typeface="Times New Roman" panose="02020603050405020304" pitchFamily="18" charset="0"/>
              </a:rPr>
              <a:t>LOGO HERE</a:t>
            </a:r>
            <a:endParaRPr lang="en-US" sz="2000" dirty="0">
              <a:effectLst/>
              <a:latin typeface="Avenir LT Std 35 Light"/>
              <a:ea typeface="Times New Roman" panose="02020603050405020304" pitchFamily="18" charset="0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85CB9E74-4623-F87E-D975-826C4F4FE865}"/>
              </a:ext>
            </a:extLst>
          </p:cNvPr>
          <p:cNvSpPr txBox="1"/>
          <p:nvPr/>
        </p:nvSpPr>
        <p:spPr>
          <a:xfrm>
            <a:off x="1169044" y="281840"/>
            <a:ext cx="813865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venir LT Std 65 Medium"/>
                <a:ea typeface="Calibri" panose="020F0502020204030204" pitchFamily="34" charset="0"/>
              </a:rPr>
              <a:t>Intellectual Property</a:t>
            </a:r>
            <a:endParaRPr kumimoji="0" lang="en-US" sz="40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venir LT Std 65 Medium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EFC94808-89D0-545C-1624-65F9058B20E0}"/>
              </a:ext>
            </a:extLst>
          </p:cNvPr>
          <p:cNvSpPr/>
          <p:nvPr/>
        </p:nvSpPr>
        <p:spPr>
          <a:xfrm>
            <a:off x="1138892" y="1207266"/>
            <a:ext cx="10569005" cy="17235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indent="0" algn="ctr">
              <a:spcBef>
                <a:spcPts val="0"/>
              </a:spcBef>
              <a:buFont typeface="Arial" panose="020B0604020202020204" pitchFamily="34" charset="0"/>
              <a:buNone/>
            </a:pPr>
            <a:endParaRPr lang="en-US" sz="3600" b="1" u="sng" dirty="0">
              <a:solidFill>
                <a:srgbClr val="159CAF"/>
              </a:solidFill>
              <a:latin typeface="Avenir LT Std 65 Medium"/>
            </a:endParaRPr>
          </a:p>
          <a:p>
            <a:pPr marL="457200" indent="-45720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latin typeface="Avenir LT Std 35 Light"/>
              </a:rPr>
              <a:t>List any applicable information</a:t>
            </a:r>
          </a:p>
          <a:p>
            <a:pPr lvl="1">
              <a:spcAft>
                <a:spcPts val="600"/>
              </a:spcAft>
            </a:pPr>
            <a:r>
              <a:rPr lang="en-US" sz="2000" dirty="0">
                <a:latin typeface="Avenir LT Std 35 Light"/>
              </a:rPr>
              <a:t>(status, strategy, ownership/rights (owned vs. licensed))</a:t>
            </a:r>
          </a:p>
          <a:p>
            <a:pPr marL="457200" indent="-45720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latin typeface="Avenir LT Std 35 Light"/>
              </a:rPr>
              <a:t>List any granted patents 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917CA35-3D55-02E6-DD35-270EB9F19C09}"/>
              </a:ext>
            </a:extLst>
          </p:cNvPr>
          <p:cNvSpPr txBox="1"/>
          <p:nvPr/>
        </p:nvSpPr>
        <p:spPr>
          <a:xfrm>
            <a:off x="56793" y="6543056"/>
            <a:ext cx="25019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Avenir LT Std 65 Medium" panose="020B0803020203020204"/>
              </a:rPr>
              <a:t>9</a:t>
            </a:r>
          </a:p>
        </p:txBody>
      </p:sp>
    </p:spTree>
    <p:extLst>
      <p:ext uri="{BB962C8B-B14F-4D97-AF65-F5344CB8AC3E}">
        <p14:creationId xmlns:p14="http://schemas.microsoft.com/office/powerpoint/2010/main" val="122415051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31A306B-1D00-8852-12E6-87B6834FB5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A white and grey background&#10;&#10;Description automatically generated">
            <a:extLst>
              <a:ext uri="{FF2B5EF4-FFF2-40B4-BE49-F238E27FC236}">
                <a16:creationId xmlns:a16="http://schemas.microsoft.com/office/drawing/2014/main" id="{D14AD002-0CF4-5282-F2BE-E96D0573E011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-8000"/>
                    </a14:imgEffect>
                    <a14:imgEffect>
                      <a14:colorTemperature colorTemp="2595"/>
                    </a14:imgEffect>
                    <a14:imgEffect>
                      <a14:saturation sat="0"/>
                    </a14:imgEffect>
                    <a14:imgEffect>
                      <a14:brightnessContrast contrast="11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1424" y="0"/>
            <a:ext cx="12203424" cy="6938759"/>
          </a:xfrm>
          <a:prstGeom prst="rect">
            <a:avLst/>
          </a:prstGeom>
          <a:effectLst>
            <a:outerShdw blurRad="50800" dist="50800" dir="5400000" algn="ctr" rotWithShape="0">
              <a:srgbClr val="000000"/>
            </a:outerShdw>
          </a:effectLst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186D7BEA-089A-29F6-595D-F41F493CCF95}"/>
              </a:ext>
            </a:extLst>
          </p:cNvPr>
          <p:cNvSpPr/>
          <p:nvPr/>
        </p:nvSpPr>
        <p:spPr>
          <a:xfrm flipV="1">
            <a:off x="-11425" y="6497984"/>
            <a:ext cx="12203425" cy="440775"/>
          </a:xfrm>
          <a:prstGeom prst="rect">
            <a:avLst/>
          </a:prstGeom>
          <a:solidFill>
            <a:srgbClr val="00ADA7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77A79100-64F2-CE2C-4E73-95C32363B643}"/>
              </a:ext>
            </a:extLst>
          </p:cNvPr>
          <p:cNvSpPr/>
          <p:nvPr/>
        </p:nvSpPr>
        <p:spPr>
          <a:xfrm flipV="1">
            <a:off x="-11425" y="6450833"/>
            <a:ext cx="12203425" cy="82369"/>
          </a:xfrm>
          <a:prstGeom prst="rect">
            <a:avLst/>
          </a:prstGeom>
          <a:solidFill>
            <a:srgbClr val="92CA6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05CC6C0-58E5-E321-D08C-B7715B4E2343}"/>
              </a:ext>
            </a:extLst>
          </p:cNvPr>
          <p:cNvSpPr>
            <a:spLocks/>
          </p:cNvSpPr>
          <p:nvPr/>
        </p:nvSpPr>
        <p:spPr>
          <a:xfrm flipV="1">
            <a:off x="0" y="230566"/>
            <a:ext cx="9635629" cy="793501"/>
          </a:xfrm>
          <a:prstGeom prst="rect">
            <a:avLst/>
          </a:prstGeom>
          <a:solidFill>
            <a:srgbClr val="00ADA7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Manual Input 8">
            <a:extLst>
              <a:ext uri="{FF2B5EF4-FFF2-40B4-BE49-F238E27FC236}">
                <a16:creationId xmlns:a16="http://schemas.microsoft.com/office/drawing/2014/main" id="{D0258FBC-B42E-9201-497B-ED51E4F9A3CC}"/>
              </a:ext>
            </a:extLst>
          </p:cNvPr>
          <p:cNvSpPr/>
          <p:nvPr/>
        </p:nvSpPr>
        <p:spPr>
          <a:xfrm rot="10800000">
            <a:off x="9635629" y="-4"/>
            <a:ext cx="2567796" cy="1222574"/>
          </a:xfrm>
          <a:prstGeom prst="flowChartManualInput">
            <a:avLst/>
          </a:prstGeom>
          <a:solidFill>
            <a:srgbClr val="00ADA7">
              <a:alpha val="16128"/>
            </a:srgbClr>
          </a:solidFill>
          <a:ln>
            <a:noFill/>
          </a:ln>
          <a:effectLst>
            <a:outerShdw blurRad="329329" dist="76110" dir="5880000" sx="65000" sy="65000" algn="ctr" rotWithShape="0">
              <a:srgbClr val="008080">
                <a:alpha val="31000"/>
              </a:srgb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highlight>
                <a:srgbClr val="FFFF00"/>
              </a:highlight>
            </a:endParaRP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6E900768-5B6D-8422-0DFA-943FE2EA8E1C}"/>
              </a:ext>
            </a:extLst>
          </p:cNvPr>
          <p:cNvGrpSpPr/>
          <p:nvPr/>
        </p:nvGrpSpPr>
        <p:grpSpPr>
          <a:xfrm>
            <a:off x="124280" y="360015"/>
            <a:ext cx="622044" cy="502534"/>
            <a:chOff x="127635" y="399340"/>
            <a:chExt cx="378911" cy="306113"/>
          </a:xfrm>
        </p:grpSpPr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49D942E3-E2DB-569C-72E9-CFA10D2DB3F8}"/>
                </a:ext>
              </a:extLst>
            </p:cNvPr>
            <p:cNvSpPr/>
            <p:nvPr/>
          </p:nvSpPr>
          <p:spPr>
            <a:xfrm>
              <a:off x="127635" y="399340"/>
              <a:ext cx="74109" cy="74109"/>
            </a:xfrm>
            <a:prstGeom prst="ellipse">
              <a:avLst/>
            </a:prstGeom>
            <a:solidFill>
              <a:schemeClr val="bg1">
                <a:alpha val="36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345BED45-D1FD-DEEC-B24D-DB41191534F2}"/>
                </a:ext>
              </a:extLst>
            </p:cNvPr>
            <p:cNvSpPr/>
            <p:nvPr/>
          </p:nvSpPr>
          <p:spPr>
            <a:xfrm>
              <a:off x="280036" y="399340"/>
              <a:ext cx="74109" cy="74109"/>
            </a:xfrm>
            <a:prstGeom prst="ellipse">
              <a:avLst/>
            </a:prstGeom>
            <a:solidFill>
              <a:schemeClr val="bg1">
                <a:alpha val="36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B5594ADB-1BDF-46C6-48DD-6F5416E50DE3}"/>
                </a:ext>
              </a:extLst>
            </p:cNvPr>
            <p:cNvSpPr/>
            <p:nvPr/>
          </p:nvSpPr>
          <p:spPr>
            <a:xfrm>
              <a:off x="432437" y="399340"/>
              <a:ext cx="74109" cy="74109"/>
            </a:xfrm>
            <a:prstGeom prst="ellipse">
              <a:avLst/>
            </a:prstGeom>
            <a:solidFill>
              <a:schemeClr val="bg1">
                <a:alpha val="36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DA48FE48-9F7A-0D48-828F-C02F0F02DC27}"/>
                </a:ext>
              </a:extLst>
            </p:cNvPr>
            <p:cNvSpPr/>
            <p:nvPr/>
          </p:nvSpPr>
          <p:spPr>
            <a:xfrm>
              <a:off x="127635" y="515342"/>
              <a:ext cx="74109" cy="74109"/>
            </a:xfrm>
            <a:prstGeom prst="ellipse">
              <a:avLst/>
            </a:prstGeom>
            <a:solidFill>
              <a:schemeClr val="bg1">
                <a:alpha val="36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EB0E59ED-E037-EA38-C237-5CF1A408F28E}"/>
                </a:ext>
              </a:extLst>
            </p:cNvPr>
            <p:cNvSpPr/>
            <p:nvPr/>
          </p:nvSpPr>
          <p:spPr>
            <a:xfrm>
              <a:off x="280036" y="515342"/>
              <a:ext cx="74109" cy="74109"/>
            </a:xfrm>
            <a:prstGeom prst="ellipse">
              <a:avLst/>
            </a:prstGeom>
            <a:solidFill>
              <a:schemeClr val="bg1">
                <a:alpha val="36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3AC72EF1-3157-4290-D3FA-D97DFD85E648}"/>
                </a:ext>
              </a:extLst>
            </p:cNvPr>
            <p:cNvSpPr/>
            <p:nvPr/>
          </p:nvSpPr>
          <p:spPr>
            <a:xfrm>
              <a:off x="432437" y="515342"/>
              <a:ext cx="74109" cy="74109"/>
            </a:xfrm>
            <a:prstGeom prst="ellipse">
              <a:avLst/>
            </a:prstGeom>
            <a:solidFill>
              <a:schemeClr val="bg1">
                <a:alpha val="36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Oval 17">
              <a:extLst>
                <a:ext uri="{FF2B5EF4-FFF2-40B4-BE49-F238E27FC236}">
                  <a16:creationId xmlns:a16="http://schemas.microsoft.com/office/drawing/2014/main" id="{77766C2B-031D-C172-F47F-B4D7D8061CBD}"/>
                </a:ext>
              </a:extLst>
            </p:cNvPr>
            <p:cNvSpPr/>
            <p:nvPr/>
          </p:nvSpPr>
          <p:spPr>
            <a:xfrm>
              <a:off x="127635" y="631344"/>
              <a:ext cx="74109" cy="74109"/>
            </a:xfrm>
            <a:prstGeom prst="ellipse">
              <a:avLst/>
            </a:prstGeom>
            <a:solidFill>
              <a:schemeClr val="bg1">
                <a:alpha val="36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Oval 18">
              <a:extLst>
                <a:ext uri="{FF2B5EF4-FFF2-40B4-BE49-F238E27FC236}">
                  <a16:creationId xmlns:a16="http://schemas.microsoft.com/office/drawing/2014/main" id="{5F0700B2-B5D5-CEA6-B4B6-FA1924D06E59}"/>
                </a:ext>
              </a:extLst>
            </p:cNvPr>
            <p:cNvSpPr/>
            <p:nvPr/>
          </p:nvSpPr>
          <p:spPr>
            <a:xfrm>
              <a:off x="280036" y="631344"/>
              <a:ext cx="74109" cy="74109"/>
            </a:xfrm>
            <a:prstGeom prst="ellipse">
              <a:avLst/>
            </a:prstGeom>
            <a:solidFill>
              <a:schemeClr val="bg1">
                <a:alpha val="36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Oval 19">
              <a:extLst>
                <a:ext uri="{FF2B5EF4-FFF2-40B4-BE49-F238E27FC236}">
                  <a16:creationId xmlns:a16="http://schemas.microsoft.com/office/drawing/2014/main" id="{56C822C4-8212-C699-B17A-861DE7E971C5}"/>
                </a:ext>
              </a:extLst>
            </p:cNvPr>
            <p:cNvSpPr/>
            <p:nvPr/>
          </p:nvSpPr>
          <p:spPr>
            <a:xfrm>
              <a:off x="432437" y="631344"/>
              <a:ext cx="74109" cy="74109"/>
            </a:xfrm>
            <a:prstGeom prst="ellipse">
              <a:avLst/>
            </a:prstGeom>
            <a:solidFill>
              <a:schemeClr val="bg1">
                <a:alpha val="36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" name="TextBox 3">
            <a:extLst>
              <a:ext uri="{FF2B5EF4-FFF2-40B4-BE49-F238E27FC236}">
                <a16:creationId xmlns:a16="http://schemas.microsoft.com/office/drawing/2014/main" id="{06F0F29F-55EB-0DD4-E334-45FEF5F3E83B}"/>
              </a:ext>
            </a:extLst>
          </p:cNvPr>
          <p:cNvSpPr txBox="1"/>
          <p:nvPr/>
        </p:nvSpPr>
        <p:spPr>
          <a:xfrm>
            <a:off x="9881571" y="193070"/>
            <a:ext cx="1803632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US" sz="2000" b="1" dirty="0">
                <a:effectLst/>
                <a:latin typeface="Avenir LT Std 35 Light"/>
                <a:ea typeface="Times New Roman" panose="02020603050405020304" pitchFamily="18" charset="0"/>
              </a:rPr>
              <a:t>PLACE YOUR </a:t>
            </a:r>
          </a:p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US" sz="2000" b="1" dirty="0">
                <a:effectLst/>
                <a:latin typeface="Avenir LT Std 35 Light"/>
                <a:ea typeface="Times New Roman" panose="02020603050405020304" pitchFamily="18" charset="0"/>
              </a:rPr>
              <a:t>LOGO HERE</a:t>
            </a:r>
            <a:endParaRPr lang="en-US" sz="2000" dirty="0">
              <a:effectLst/>
              <a:latin typeface="Avenir LT Std 35 Light"/>
              <a:ea typeface="Times New Roman" panose="02020603050405020304" pitchFamily="18" charset="0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118491C7-0940-FB2D-C08F-7DBD1DB02EC0}"/>
              </a:ext>
            </a:extLst>
          </p:cNvPr>
          <p:cNvSpPr txBox="1"/>
          <p:nvPr/>
        </p:nvSpPr>
        <p:spPr>
          <a:xfrm>
            <a:off x="1169044" y="281840"/>
            <a:ext cx="813865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venir LT Std 65 Medium"/>
                <a:ea typeface="Calibri" panose="020F0502020204030204" pitchFamily="34" charset="0"/>
              </a:rPr>
              <a:t>Business Model &amp; Timeline</a:t>
            </a:r>
            <a:endParaRPr kumimoji="0" lang="en-US" sz="40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venir LT Std 65 Medium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E9030689-0F6D-C04B-DC46-6CD01C503926}"/>
              </a:ext>
            </a:extLst>
          </p:cNvPr>
          <p:cNvSpPr/>
          <p:nvPr/>
        </p:nvSpPr>
        <p:spPr>
          <a:xfrm>
            <a:off x="1213966" y="1150261"/>
            <a:ext cx="9758588" cy="31854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indent="0" algn="ctr">
              <a:spcBef>
                <a:spcPts val="0"/>
              </a:spcBef>
              <a:buFont typeface="Arial" panose="020B0604020202020204" pitchFamily="34" charset="0"/>
              <a:buNone/>
            </a:pPr>
            <a:endParaRPr lang="en-US" sz="2800" b="1" u="sng" dirty="0">
              <a:solidFill>
                <a:srgbClr val="159CAF"/>
              </a:solidFill>
              <a:latin typeface="Avenir LT Std 65 Medium"/>
            </a:endParaRPr>
          </a:p>
          <a:p>
            <a:pPr marL="457200" indent="-45720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latin typeface="Avenir LT Std 35 Light"/>
              </a:rPr>
              <a:t>What state of development is your product in?</a:t>
            </a:r>
          </a:p>
          <a:p>
            <a:pPr marL="457200" indent="-45720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latin typeface="Avenir LT Std 35 Light"/>
              </a:rPr>
              <a:t>Previous key milestones </a:t>
            </a:r>
          </a:p>
          <a:p>
            <a:pPr marL="457200" indent="-45720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latin typeface="Avenir LT Std 35 Light"/>
              </a:rPr>
              <a:t>Future development milestones </a:t>
            </a:r>
          </a:p>
          <a:p>
            <a:pPr marL="457200" indent="-45720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latin typeface="Avenir LT Std 35 Light"/>
              </a:rPr>
              <a:t>Overarching timeline</a:t>
            </a:r>
          </a:p>
          <a:p>
            <a:pPr marL="457200" indent="-45720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latin typeface="Avenir LT Std 35 Light"/>
              </a:rPr>
              <a:t>Exit strategy (licensing, M&amp;A, IPO)</a:t>
            </a:r>
          </a:p>
          <a:p>
            <a:pPr>
              <a:spcBef>
                <a:spcPts val="0"/>
              </a:spcBef>
            </a:pPr>
            <a:endParaRPr lang="en-US" sz="2800" dirty="0">
              <a:latin typeface="Avenir LT Std 65 Medium"/>
            </a:endParaRPr>
          </a:p>
          <a:p>
            <a:endParaRPr lang="en-US" sz="20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8D94474-9E1A-CA3C-47C3-0EC589F2F3EC}"/>
              </a:ext>
            </a:extLst>
          </p:cNvPr>
          <p:cNvSpPr txBox="1"/>
          <p:nvPr/>
        </p:nvSpPr>
        <p:spPr>
          <a:xfrm>
            <a:off x="56793" y="6543056"/>
            <a:ext cx="43934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Avenir LT Std 65 Medium" panose="020B0803020203020204"/>
              </a:rPr>
              <a:t>10</a:t>
            </a:r>
          </a:p>
        </p:txBody>
      </p:sp>
    </p:spTree>
    <p:extLst>
      <p:ext uri="{BB962C8B-B14F-4D97-AF65-F5344CB8AC3E}">
        <p14:creationId xmlns:p14="http://schemas.microsoft.com/office/powerpoint/2010/main" val="365765744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3A1DBEE-F736-7E19-E3C4-722DEDAFC9D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A white and grey background&#10;&#10;Description automatically generated">
            <a:extLst>
              <a:ext uri="{FF2B5EF4-FFF2-40B4-BE49-F238E27FC236}">
                <a16:creationId xmlns:a16="http://schemas.microsoft.com/office/drawing/2014/main" id="{905371DF-0911-8E3A-5A89-F02F7C03C26D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-8000"/>
                    </a14:imgEffect>
                    <a14:imgEffect>
                      <a14:colorTemperature colorTemp="2595"/>
                    </a14:imgEffect>
                    <a14:imgEffect>
                      <a14:saturation sat="0"/>
                    </a14:imgEffect>
                    <a14:imgEffect>
                      <a14:brightnessContrast contrast="11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1425" y="281840"/>
            <a:ext cx="12203424" cy="6938759"/>
          </a:xfrm>
          <a:prstGeom prst="rect">
            <a:avLst/>
          </a:prstGeom>
          <a:effectLst>
            <a:outerShdw blurRad="50800" dist="50800" dir="5400000" algn="ctr" rotWithShape="0">
              <a:srgbClr val="000000"/>
            </a:outerShdw>
          </a:effectLst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45AACBD8-37D0-CE9E-87DF-033CBDBE71D9}"/>
              </a:ext>
            </a:extLst>
          </p:cNvPr>
          <p:cNvSpPr/>
          <p:nvPr/>
        </p:nvSpPr>
        <p:spPr>
          <a:xfrm flipV="1">
            <a:off x="-11425" y="6497984"/>
            <a:ext cx="12203425" cy="440775"/>
          </a:xfrm>
          <a:prstGeom prst="rect">
            <a:avLst/>
          </a:prstGeom>
          <a:solidFill>
            <a:srgbClr val="00ADA7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743F8821-AB6E-CEF4-E509-1B72974F2B89}"/>
              </a:ext>
            </a:extLst>
          </p:cNvPr>
          <p:cNvSpPr/>
          <p:nvPr/>
        </p:nvSpPr>
        <p:spPr>
          <a:xfrm flipV="1">
            <a:off x="-11425" y="6450833"/>
            <a:ext cx="12203425" cy="82369"/>
          </a:xfrm>
          <a:prstGeom prst="rect">
            <a:avLst/>
          </a:prstGeom>
          <a:solidFill>
            <a:srgbClr val="92CA6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57EB99E-293F-BBD8-FDFC-7F9DEDD180D3}"/>
              </a:ext>
            </a:extLst>
          </p:cNvPr>
          <p:cNvSpPr>
            <a:spLocks/>
          </p:cNvSpPr>
          <p:nvPr/>
        </p:nvSpPr>
        <p:spPr>
          <a:xfrm flipV="1">
            <a:off x="0" y="230566"/>
            <a:ext cx="9635629" cy="793501"/>
          </a:xfrm>
          <a:prstGeom prst="rect">
            <a:avLst/>
          </a:prstGeom>
          <a:solidFill>
            <a:srgbClr val="00ADA7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Manual Input 8">
            <a:extLst>
              <a:ext uri="{FF2B5EF4-FFF2-40B4-BE49-F238E27FC236}">
                <a16:creationId xmlns:a16="http://schemas.microsoft.com/office/drawing/2014/main" id="{FF97BECE-2834-BED8-AE59-F5A0AF3BB423}"/>
              </a:ext>
            </a:extLst>
          </p:cNvPr>
          <p:cNvSpPr/>
          <p:nvPr/>
        </p:nvSpPr>
        <p:spPr>
          <a:xfrm rot="10800000">
            <a:off x="9635629" y="-4"/>
            <a:ext cx="2567796" cy="1222574"/>
          </a:xfrm>
          <a:prstGeom prst="flowChartManualInput">
            <a:avLst/>
          </a:prstGeom>
          <a:solidFill>
            <a:srgbClr val="00ADA7">
              <a:alpha val="16128"/>
            </a:srgbClr>
          </a:solidFill>
          <a:ln>
            <a:noFill/>
          </a:ln>
          <a:effectLst>
            <a:outerShdw blurRad="329329" dist="76110" dir="5880000" sx="65000" sy="65000" algn="ctr" rotWithShape="0">
              <a:srgbClr val="008080">
                <a:alpha val="31000"/>
              </a:srgb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highlight>
                <a:srgbClr val="FFFF00"/>
              </a:highlight>
            </a:endParaRP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8BCC66A6-6C39-24B9-B32F-C6399B04B066}"/>
              </a:ext>
            </a:extLst>
          </p:cNvPr>
          <p:cNvGrpSpPr/>
          <p:nvPr/>
        </p:nvGrpSpPr>
        <p:grpSpPr>
          <a:xfrm>
            <a:off x="124280" y="360015"/>
            <a:ext cx="622044" cy="502534"/>
            <a:chOff x="127635" y="399340"/>
            <a:chExt cx="378911" cy="306113"/>
          </a:xfrm>
        </p:grpSpPr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9B1B7EFA-0BAA-0DB6-B684-CCFFCE1F629B}"/>
                </a:ext>
              </a:extLst>
            </p:cNvPr>
            <p:cNvSpPr/>
            <p:nvPr/>
          </p:nvSpPr>
          <p:spPr>
            <a:xfrm>
              <a:off x="127635" y="399340"/>
              <a:ext cx="74109" cy="74109"/>
            </a:xfrm>
            <a:prstGeom prst="ellipse">
              <a:avLst/>
            </a:prstGeom>
            <a:solidFill>
              <a:schemeClr val="bg1">
                <a:alpha val="36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625E49FA-6ACD-DA50-DCD6-C6D3821965A6}"/>
                </a:ext>
              </a:extLst>
            </p:cNvPr>
            <p:cNvSpPr/>
            <p:nvPr/>
          </p:nvSpPr>
          <p:spPr>
            <a:xfrm>
              <a:off x="280036" y="399340"/>
              <a:ext cx="74109" cy="74109"/>
            </a:xfrm>
            <a:prstGeom prst="ellipse">
              <a:avLst/>
            </a:prstGeom>
            <a:solidFill>
              <a:schemeClr val="bg1">
                <a:alpha val="36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C1AE16D6-F2D6-6791-46E3-D981C90A3C82}"/>
                </a:ext>
              </a:extLst>
            </p:cNvPr>
            <p:cNvSpPr/>
            <p:nvPr/>
          </p:nvSpPr>
          <p:spPr>
            <a:xfrm>
              <a:off x="432437" y="399340"/>
              <a:ext cx="74109" cy="74109"/>
            </a:xfrm>
            <a:prstGeom prst="ellipse">
              <a:avLst/>
            </a:prstGeom>
            <a:solidFill>
              <a:schemeClr val="bg1">
                <a:alpha val="36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CF23D9C5-157D-F425-2F76-C063A32845F5}"/>
                </a:ext>
              </a:extLst>
            </p:cNvPr>
            <p:cNvSpPr/>
            <p:nvPr/>
          </p:nvSpPr>
          <p:spPr>
            <a:xfrm>
              <a:off x="127635" y="515342"/>
              <a:ext cx="74109" cy="74109"/>
            </a:xfrm>
            <a:prstGeom prst="ellipse">
              <a:avLst/>
            </a:prstGeom>
            <a:solidFill>
              <a:schemeClr val="bg1">
                <a:alpha val="36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DA7DE0D2-197A-F6B9-954F-93D84E9608C1}"/>
                </a:ext>
              </a:extLst>
            </p:cNvPr>
            <p:cNvSpPr/>
            <p:nvPr/>
          </p:nvSpPr>
          <p:spPr>
            <a:xfrm>
              <a:off x="280036" y="515342"/>
              <a:ext cx="74109" cy="74109"/>
            </a:xfrm>
            <a:prstGeom prst="ellipse">
              <a:avLst/>
            </a:prstGeom>
            <a:solidFill>
              <a:schemeClr val="bg1">
                <a:alpha val="36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DA62A9BD-843E-1BE7-00B5-3E3DCDF5D977}"/>
                </a:ext>
              </a:extLst>
            </p:cNvPr>
            <p:cNvSpPr/>
            <p:nvPr/>
          </p:nvSpPr>
          <p:spPr>
            <a:xfrm>
              <a:off x="432437" y="515342"/>
              <a:ext cx="74109" cy="74109"/>
            </a:xfrm>
            <a:prstGeom prst="ellipse">
              <a:avLst/>
            </a:prstGeom>
            <a:solidFill>
              <a:schemeClr val="bg1">
                <a:alpha val="36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Oval 17">
              <a:extLst>
                <a:ext uri="{FF2B5EF4-FFF2-40B4-BE49-F238E27FC236}">
                  <a16:creationId xmlns:a16="http://schemas.microsoft.com/office/drawing/2014/main" id="{A03DBA8F-0BE4-D7FA-9B33-8D3D2DAD0EE9}"/>
                </a:ext>
              </a:extLst>
            </p:cNvPr>
            <p:cNvSpPr/>
            <p:nvPr/>
          </p:nvSpPr>
          <p:spPr>
            <a:xfrm>
              <a:off x="127635" y="631344"/>
              <a:ext cx="74109" cy="74109"/>
            </a:xfrm>
            <a:prstGeom prst="ellipse">
              <a:avLst/>
            </a:prstGeom>
            <a:solidFill>
              <a:schemeClr val="bg1">
                <a:alpha val="36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Oval 18">
              <a:extLst>
                <a:ext uri="{FF2B5EF4-FFF2-40B4-BE49-F238E27FC236}">
                  <a16:creationId xmlns:a16="http://schemas.microsoft.com/office/drawing/2014/main" id="{973C838C-4A78-8271-E01A-6EE0375906F2}"/>
                </a:ext>
              </a:extLst>
            </p:cNvPr>
            <p:cNvSpPr/>
            <p:nvPr/>
          </p:nvSpPr>
          <p:spPr>
            <a:xfrm>
              <a:off x="280036" y="631344"/>
              <a:ext cx="74109" cy="74109"/>
            </a:xfrm>
            <a:prstGeom prst="ellipse">
              <a:avLst/>
            </a:prstGeom>
            <a:solidFill>
              <a:schemeClr val="bg1">
                <a:alpha val="36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Oval 19">
              <a:extLst>
                <a:ext uri="{FF2B5EF4-FFF2-40B4-BE49-F238E27FC236}">
                  <a16:creationId xmlns:a16="http://schemas.microsoft.com/office/drawing/2014/main" id="{F0983A16-A000-18A7-7C15-D723BB3B447F}"/>
                </a:ext>
              </a:extLst>
            </p:cNvPr>
            <p:cNvSpPr/>
            <p:nvPr/>
          </p:nvSpPr>
          <p:spPr>
            <a:xfrm>
              <a:off x="432437" y="631344"/>
              <a:ext cx="74109" cy="74109"/>
            </a:xfrm>
            <a:prstGeom prst="ellipse">
              <a:avLst/>
            </a:prstGeom>
            <a:solidFill>
              <a:schemeClr val="bg1">
                <a:alpha val="36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" name="TextBox 3">
            <a:extLst>
              <a:ext uri="{FF2B5EF4-FFF2-40B4-BE49-F238E27FC236}">
                <a16:creationId xmlns:a16="http://schemas.microsoft.com/office/drawing/2014/main" id="{9F849788-B1D9-17AC-9F9F-D24B7550D89A}"/>
              </a:ext>
            </a:extLst>
          </p:cNvPr>
          <p:cNvSpPr txBox="1"/>
          <p:nvPr/>
        </p:nvSpPr>
        <p:spPr>
          <a:xfrm>
            <a:off x="9881571" y="193070"/>
            <a:ext cx="1803632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US" sz="2000" b="1" dirty="0">
                <a:effectLst/>
                <a:latin typeface="Avenir LT Std 35 Light"/>
                <a:ea typeface="Times New Roman" panose="02020603050405020304" pitchFamily="18" charset="0"/>
              </a:rPr>
              <a:t>PLACE YOUR </a:t>
            </a:r>
          </a:p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US" sz="2000" b="1" dirty="0">
                <a:effectLst/>
                <a:latin typeface="Avenir LT Std 35 Light"/>
                <a:ea typeface="Times New Roman" panose="02020603050405020304" pitchFamily="18" charset="0"/>
              </a:rPr>
              <a:t>LOGO HERE</a:t>
            </a:r>
            <a:endParaRPr lang="en-US" sz="2000" dirty="0">
              <a:effectLst/>
              <a:latin typeface="Avenir LT Std 35 Light"/>
              <a:ea typeface="Times New Roman" panose="02020603050405020304" pitchFamily="18" charset="0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AE2002E9-C958-6BCB-15FA-D4A4243212A4}"/>
              </a:ext>
            </a:extLst>
          </p:cNvPr>
          <p:cNvSpPr txBox="1"/>
          <p:nvPr/>
        </p:nvSpPr>
        <p:spPr>
          <a:xfrm>
            <a:off x="1169044" y="281840"/>
            <a:ext cx="813865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venir LT Std 65 Medium"/>
                <a:ea typeface="Calibri" panose="020F0502020204030204" pitchFamily="34" charset="0"/>
              </a:rPr>
              <a:t>Management Team/Board</a:t>
            </a:r>
            <a:endParaRPr kumimoji="0" lang="en-US" sz="40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venir LT Std 65 Medium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12DF3455-ED71-F8FD-F41E-1AD333776FA2}"/>
              </a:ext>
            </a:extLst>
          </p:cNvPr>
          <p:cNvSpPr/>
          <p:nvPr/>
        </p:nvSpPr>
        <p:spPr>
          <a:xfrm>
            <a:off x="1169044" y="1704023"/>
            <a:ext cx="6934199" cy="20928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indent="0" algn="ctr">
              <a:spcBef>
                <a:spcPts val="0"/>
              </a:spcBef>
              <a:buFont typeface="Arial" panose="020B0604020202020204" pitchFamily="34" charset="0"/>
              <a:buNone/>
            </a:pPr>
            <a:endParaRPr lang="en-US" sz="2000" b="1" u="sng" dirty="0">
              <a:solidFill>
                <a:srgbClr val="159CAF"/>
              </a:solidFill>
              <a:latin typeface="Avenir LT Std 65 Medium"/>
            </a:endParaRPr>
          </a:p>
          <a:p>
            <a:pPr marL="457200" indent="-45720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latin typeface="Avenir LT Std 35 Light"/>
              </a:rPr>
              <a:t>List any applicable individuals</a:t>
            </a:r>
          </a:p>
          <a:p>
            <a:pPr marL="457200" indent="-45720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latin typeface="Avenir LT Std 35 Light"/>
              </a:rPr>
              <a:t>Highlight any significant track record of entrepreneurial success - E.g. inventor of commercial product, successful exits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endParaRPr lang="en-US" sz="20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031E035-936A-8209-C675-6F6F6F2EDE64}"/>
              </a:ext>
            </a:extLst>
          </p:cNvPr>
          <p:cNvSpPr txBox="1"/>
          <p:nvPr/>
        </p:nvSpPr>
        <p:spPr>
          <a:xfrm>
            <a:off x="56793" y="6543056"/>
            <a:ext cx="43934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Avenir LT Std 65 Medium" panose="020B0803020203020204"/>
              </a:rPr>
              <a:t>11</a:t>
            </a:r>
          </a:p>
        </p:txBody>
      </p:sp>
    </p:spTree>
    <p:extLst>
      <p:ext uri="{BB962C8B-B14F-4D97-AF65-F5344CB8AC3E}">
        <p14:creationId xmlns:p14="http://schemas.microsoft.com/office/powerpoint/2010/main" val="336896036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E7F5544-DF23-2001-D11C-83A0A712A2D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A white and grey background&#10;&#10;Description automatically generated">
            <a:extLst>
              <a:ext uri="{FF2B5EF4-FFF2-40B4-BE49-F238E27FC236}">
                <a16:creationId xmlns:a16="http://schemas.microsoft.com/office/drawing/2014/main" id="{41D1E9AD-4D8B-A039-5EAF-70002B8AACF9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-8000"/>
                    </a14:imgEffect>
                    <a14:imgEffect>
                      <a14:colorTemperature colorTemp="2595"/>
                    </a14:imgEffect>
                    <a14:imgEffect>
                      <a14:saturation sat="0"/>
                    </a14:imgEffect>
                    <a14:imgEffect>
                      <a14:brightnessContrast contrast="11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1424" y="0"/>
            <a:ext cx="12203424" cy="6938759"/>
          </a:xfrm>
          <a:prstGeom prst="rect">
            <a:avLst/>
          </a:prstGeom>
          <a:effectLst>
            <a:outerShdw blurRad="50800" dist="50800" dir="5400000" algn="ctr" rotWithShape="0">
              <a:srgbClr val="000000"/>
            </a:outerShdw>
          </a:effectLst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28D84608-8832-0D11-92FB-D0D1DB714274}"/>
              </a:ext>
            </a:extLst>
          </p:cNvPr>
          <p:cNvSpPr/>
          <p:nvPr/>
        </p:nvSpPr>
        <p:spPr>
          <a:xfrm flipV="1">
            <a:off x="-11425" y="6497984"/>
            <a:ext cx="12203425" cy="440775"/>
          </a:xfrm>
          <a:prstGeom prst="rect">
            <a:avLst/>
          </a:prstGeom>
          <a:solidFill>
            <a:srgbClr val="00ADA7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4405B5A1-55F4-170F-8EBD-90913DD3E37E}"/>
              </a:ext>
            </a:extLst>
          </p:cNvPr>
          <p:cNvSpPr/>
          <p:nvPr/>
        </p:nvSpPr>
        <p:spPr>
          <a:xfrm flipV="1">
            <a:off x="-11425" y="6450833"/>
            <a:ext cx="12203425" cy="82369"/>
          </a:xfrm>
          <a:prstGeom prst="rect">
            <a:avLst/>
          </a:prstGeom>
          <a:solidFill>
            <a:srgbClr val="92CA6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CB3328A-CBF4-BB42-E36D-A075192264A4}"/>
              </a:ext>
            </a:extLst>
          </p:cNvPr>
          <p:cNvSpPr>
            <a:spLocks/>
          </p:cNvSpPr>
          <p:nvPr/>
        </p:nvSpPr>
        <p:spPr>
          <a:xfrm flipV="1">
            <a:off x="0" y="230566"/>
            <a:ext cx="9635629" cy="793501"/>
          </a:xfrm>
          <a:prstGeom prst="rect">
            <a:avLst/>
          </a:prstGeom>
          <a:solidFill>
            <a:srgbClr val="00ADA7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Manual Input 8">
            <a:extLst>
              <a:ext uri="{FF2B5EF4-FFF2-40B4-BE49-F238E27FC236}">
                <a16:creationId xmlns:a16="http://schemas.microsoft.com/office/drawing/2014/main" id="{21D767AE-7930-1A34-2410-8597AD9A2E92}"/>
              </a:ext>
            </a:extLst>
          </p:cNvPr>
          <p:cNvSpPr/>
          <p:nvPr/>
        </p:nvSpPr>
        <p:spPr>
          <a:xfrm rot="10800000">
            <a:off x="9635629" y="-4"/>
            <a:ext cx="2567796" cy="1222574"/>
          </a:xfrm>
          <a:prstGeom prst="flowChartManualInput">
            <a:avLst/>
          </a:prstGeom>
          <a:solidFill>
            <a:srgbClr val="00ADA7">
              <a:alpha val="16128"/>
            </a:srgbClr>
          </a:solidFill>
          <a:ln>
            <a:noFill/>
          </a:ln>
          <a:effectLst>
            <a:outerShdw blurRad="329329" dist="76110" dir="5880000" sx="65000" sy="65000" algn="ctr" rotWithShape="0">
              <a:srgbClr val="008080">
                <a:alpha val="31000"/>
              </a:srgb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highlight>
                <a:srgbClr val="FFFF00"/>
              </a:highlight>
            </a:endParaRP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8AA6D2A6-A40B-B68D-8CC8-243271DED593}"/>
              </a:ext>
            </a:extLst>
          </p:cNvPr>
          <p:cNvGrpSpPr/>
          <p:nvPr/>
        </p:nvGrpSpPr>
        <p:grpSpPr>
          <a:xfrm>
            <a:off x="124280" y="360015"/>
            <a:ext cx="622044" cy="502534"/>
            <a:chOff x="127635" y="399340"/>
            <a:chExt cx="378911" cy="306113"/>
          </a:xfrm>
        </p:grpSpPr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DABE36F9-AD9B-AE27-2BDF-477D3F4010EE}"/>
                </a:ext>
              </a:extLst>
            </p:cNvPr>
            <p:cNvSpPr/>
            <p:nvPr/>
          </p:nvSpPr>
          <p:spPr>
            <a:xfrm>
              <a:off x="127635" y="399340"/>
              <a:ext cx="74109" cy="74109"/>
            </a:xfrm>
            <a:prstGeom prst="ellipse">
              <a:avLst/>
            </a:prstGeom>
            <a:solidFill>
              <a:schemeClr val="bg1">
                <a:alpha val="36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EF76BE98-6CDB-A609-D1CF-252426685BE2}"/>
                </a:ext>
              </a:extLst>
            </p:cNvPr>
            <p:cNvSpPr/>
            <p:nvPr/>
          </p:nvSpPr>
          <p:spPr>
            <a:xfrm>
              <a:off x="280036" y="399340"/>
              <a:ext cx="74109" cy="74109"/>
            </a:xfrm>
            <a:prstGeom prst="ellipse">
              <a:avLst/>
            </a:prstGeom>
            <a:solidFill>
              <a:schemeClr val="bg1">
                <a:alpha val="36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954C71BD-314A-1A29-BB9C-A3EEC9E74E74}"/>
                </a:ext>
              </a:extLst>
            </p:cNvPr>
            <p:cNvSpPr/>
            <p:nvPr/>
          </p:nvSpPr>
          <p:spPr>
            <a:xfrm>
              <a:off x="432437" y="399340"/>
              <a:ext cx="74109" cy="74109"/>
            </a:xfrm>
            <a:prstGeom prst="ellipse">
              <a:avLst/>
            </a:prstGeom>
            <a:solidFill>
              <a:schemeClr val="bg1">
                <a:alpha val="36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29ABC6ED-6366-724F-AFA5-3C97721F32A1}"/>
                </a:ext>
              </a:extLst>
            </p:cNvPr>
            <p:cNvSpPr/>
            <p:nvPr/>
          </p:nvSpPr>
          <p:spPr>
            <a:xfrm>
              <a:off x="127635" y="515342"/>
              <a:ext cx="74109" cy="74109"/>
            </a:xfrm>
            <a:prstGeom prst="ellipse">
              <a:avLst/>
            </a:prstGeom>
            <a:solidFill>
              <a:schemeClr val="bg1">
                <a:alpha val="36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8A2EBD1A-6388-08AB-7781-9514189935E3}"/>
                </a:ext>
              </a:extLst>
            </p:cNvPr>
            <p:cNvSpPr/>
            <p:nvPr/>
          </p:nvSpPr>
          <p:spPr>
            <a:xfrm>
              <a:off x="280036" y="515342"/>
              <a:ext cx="74109" cy="74109"/>
            </a:xfrm>
            <a:prstGeom prst="ellipse">
              <a:avLst/>
            </a:prstGeom>
            <a:solidFill>
              <a:schemeClr val="bg1">
                <a:alpha val="36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E2231D37-21C8-E668-0387-C5B897DF1078}"/>
                </a:ext>
              </a:extLst>
            </p:cNvPr>
            <p:cNvSpPr/>
            <p:nvPr/>
          </p:nvSpPr>
          <p:spPr>
            <a:xfrm>
              <a:off x="432437" y="515342"/>
              <a:ext cx="74109" cy="74109"/>
            </a:xfrm>
            <a:prstGeom prst="ellipse">
              <a:avLst/>
            </a:prstGeom>
            <a:solidFill>
              <a:schemeClr val="bg1">
                <a:alpha val="36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Oval 17">
              <a:extLst>
                <a:ext uri="{FF2B5EF4-FFF2-40B4-BE49-F238E27FC236}">
                  <a16:creationId xmlns:a16="http://schemas.microsoft.com/office/drawing/2014/main" id="{C778D995-42B2-B32C-779D-D0A0B889EB3D}"/>
                </a:ext>
              </a:extLst>
            </p:cNvPr>
            <p:cNvSpPr/>
            <p:nvPr/>
          </p:nvSpPr>
          <p:spPr>
            <a:xfrm>
              <a:off x="127635" y="631344"/>
              <a:ext cx="74109" cy="74109"/>
            </a:xfrm>
            <a:prstGeom prst="ellipse">
              <a:avLst/>
            </a:prstGeom>
            <a:solidFill>
              <a:schemeClr val="bg1">
                <a:alpha val="36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Oval 18">
              <a:extLst>
                <a:ext uri="{FF2B5EF4-FFF2-40B4-BE49-F238E27FC236}">
                  <a16:creationId xmlns:a16="http://schemas.microsoft.com/office/drawing/2014/main" id="{EEE4EF55-BCAB-19F8-8A8A-409CA7FE6341}"/>
                </a:ext>
              </a:extLst>
            </p:cNvPr>
            <p:cNvSpPr/>
            <p:nvPr/>
          </p:nvSpPr>
          <p:spPr>
            <a:xfrm>
              <a:off x="280036" y="631344"/>
              <a:ext cx="74109" cy="74109"/>
            </a:xfrm>
            <a:prstGeom prst="ellipse">
              <a:avLst/>
            </a:prstGeom>
            <a:solidFill>
              <a:schemeClr val="bg1">
                <a:alpha val="36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Oval 19">
              <a:extLst>
                <a:ext uri="{FF2B5EF4-FFF2-40B4-BE49-F238E27FC236}">
                  <a16:creationId xmlns:a16="http://schemas.microsoft.com/office/drawing/2014/main" id="{C0E5AC2F-8884-8E30-6F55-2636990C94A4}"/>
                </a:ext>
              </a:extLst>
            </p:cNvPr>
            <p:cNvSpPr/>
            <p:nvPr/>
          </p:nvSpPr>
          <p:spPr>
            <a:xfrm>
              <a:off x="432437" y="631344"/>
              <a:ext cx="74109" cy="74109"/>
            </a:xfrm>
            <a:prstGeom prst="ellipse">
              <a:avLst/>
            </a:prstGeom>
            <a:solidFill>
              <a:schemeClr val="bg1">
                <a:alpha val="36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" name="TextBox 3">
            <a:extLst>
              <a:ext uri="{FF2B5EF4-FFF2-40B4-BE49-F238E27FC236}">
                <a16:creationId xmlns:a16="http://schemas.microsoft.com/office/drawing/2014/main" id="{2BD34550-0BDE-6FED-199C-132A426BF905}"/>
              </a:ext>
            </a:extLst>
          </p:cNvPr>
          <p:cNvSpPr txBox="1"/>
          <p:nvPr/>
        </p:nvSpPr>
        <p:spPr>
          <a:xfrm>
            <a:off x="9881571" y="193070"/>
            <a:ext cx="1803632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US" sz="2000" b="1" dirty="0">
                <a:effectLst/>
                <a:latin typeface="Avenir LT Std 35 Light"/>
                <a:ea typeface="Times New Roman" panose="02020603050405020304" pitchFamily="18" charset="0"/>
              </a:rPr>
              <a:t>PLACE YOUR </a:t>
            </a:r>
          </a:p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US" sz="2000" b="1" dirty="0">
                <a:effectLst/>
                <a:latin typeface="Avenir LT Std 35 Light"/>
                <a:ea typeface="Times New Roman" panose="02020603050405020304" pitchFamily="18" charset="0"/>
              </a:rPr>
              <a:t>LOGO HERE</a:t>
            </a:r>
            <a:endParaRPr lang="en-US" sz="2000" dirty="0">
              <a:effectLst/>
              <a:latin typeface="Avenir LT Std 35 Light"/>
              <a:ea typeface="Times New Roman" panose="02020603050405020304" pitchFamily="18" charset="0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DE7017A9-0372-E1BD-876A-79F003235BE0}"/>
              </a:ext>
            </a:extLst>
          </p:cNvPr>
          <p:cNvSpPr txBox="1"/>
          <p:nvPr/>
        </p:nvSpPr>
        <p:spPr>
          <a:xfrm>
            <a:off x="1169044" y="281840"/>
            <a:ext cx="813865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venir LT Std 65 Medium"/>
                <a:ea typeface="Calibri" panose="020F0502020204030204" pitchFamily="34" charset="0"/>
              </a:rPr>
              <a:t>Summary</a:t>
            </a:r>
            <a:endParaRPr kumimoji="0" lang="en-US" sz="40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venir LT Std 65 Medium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B820C5B5-9277-5238-6107-BC26D98D5A3F}"/>
              </a:ext>
            </a:extLst>
          </p:cNvPr>
          <p:cNvSpPr txBox="1"/>
          <p:nvPr/>
        </p:nvSpPr>
        <p:spPr>
          <a:xfrm>
            <a:off x="1186170" y="1388800"/>
            <a:ext cx="9814180" cy="30162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 algn="ctr">
              <a:spcBef>
                <a:spcPts val="0"/>
              </a:spcBef>
              <a:buFont typeface="Arial" panose="020B0604020202020204" pitchFamily="34" charset="0"/>
              <a:buNone/>
            </a:pPr>
            <a:endParaRPr lang="en-US" sz="2000" b="1" u="sng" dirty="0">
              <a:solidFill>
                <a:srgbClr val="159CAF"/>
              </a:solidFill>
              <a:latin typeface="Avenir LT Std 65 Medium"/>
            </a:endParaRPr>
          </a:p>
          <a:p>
            <a:pPr marL="457200" indent="-45720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latin typeface="Avenir LT Std 35 Light"/>
              </a:rPr>
              <a:t>Review problem you’re solving </a:t>
            </a:r>
          </a:p>
          <a:p>
            <a:pPr marL="914400" lvl="1" indent="-45720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latin typeface="Avenir LT Std 35 Light"/>
              </a:rPr>
              <a:t>Highlight importance</a:t>
            </a:r>
          </a:p>
          <a:p>
            <a:pPr marL="457200" indent="-45720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latin typeface="Avenir LT Std 35 Light"/>
              </a:rPr>
              <a:t>Unique value proposition </a:t>
            </a:r>
          </a:p>
          <a:p>
            <a:pPr marL="457200" indent="-45720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latin typeface="Avenir LT Std 35 Light"/>
              </a:rPr>
              <a:t>Emphasize dedication </a:t>
            </a:r>
          </a:p>
          <a:p>
            <a:pPr marL="457200" indent="-45720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latin typeface="Avenir LT Std 35 Light"/>
              </a:rPr>
              <a:t>Re-ask your ask </a:t>
            </a:r>
          </a:p>
          <a:p>
            <a:pPr marL="457200" indent="-45720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latin typeface="Avenir LT Std 35 Light"/>
              </a:rPr>
              <a:t>Thank your audience </a:t>
            </a:r>
          </a:p>
          <a:p>
            <a:pPr marL="914400" lvl="1" indent="-45720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latin typeface="Avenir LT Std 35 Light"/>
              </a:rPr>
              <a:t>List contact information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38FC29D-4B3D-414F-3ECA-7D169E29C5D6}"/>
              </a:ext>
            </a:extLst>
          </p:cNvPr>
          <p:cNvSpPr txBox="1"/>
          <p:nvPr/>
        </p:nvSpPr>
        <p:spPr>
          <a:xfrm>
            <a:off x="56793" y="6543056"/>
            <a:ext cx="43934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Avenir LT Std 65 Medium" panose="020B0803020203020204"/>
              </a:rPr>
              <a:t>12</a:t>
            </a:r>
          </a:p>
        </p:txBody>
      </p:sp>
    </p:spTree>
    <p:extLst>
      <p:ext uri="{BB962C8B-B14F-4D97-AF65-F5344CB8AC3E}">
        <p14:creationId xmlns:p14="http://schemas.microsoft.com/office/powerpoint/2010/main" val="219102694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white and grey background&#10;&#10;Description automatically generated">
            <a:extLst>
              <a:ext uri="{FF2B5EF4-FFF2-40B4-BE49-F238E27FC236}">
                <a16:creationId xmlns:a16="http://schemas.microsoft.com/office/drawing/2014/main" id="{5D2830A9-411E-5654-EC43-A6776DACC82C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-8000"/>
                    </a14:imgEffect>
                    <a14:imgEffect>
                      <a14:colorTemperature colorTemp="2595"/>
                    </a14:imgEffect>
                    <a14:imgEffect>
                      <a14:saturation sat="0"/>
                    </a14:imgEffect>
                    <a14:imgEffect>
                      <a14:brightnessContrast contrast="11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12203424" cy="6938759"/>
          </a:xfrm>
          <a:prstGeom prst="rect">
            <a:avLst/>
          </a:prstGeom>
          <a:effectLst>
            <a:outerShdw blurRad="50800" dist="50800" dir="5400000" algn="ctr" rotWithShape="0">
              <a:srgbClr val="000000"/>
            </a:outerShdw>
          </a:effectLst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2E884E7E-5D3C-E4AC-BF13-CF4DC79848A6}"/>
              </a:ext>
            </a:extLst>
          </p:cNvPr>
          <p:cNvSpPr/>
          <p:nvPr/>
        </p:nvSpPr>
        <p:spPr>
          <a:xfrm flipV="1">
            <a:off x="-11425" y="6497984"/>
            <a:ext cx="12203425" cy="440775"/>
          </a:xfrm>
          <a:prstGeom prst="rect">
            <a:avLst/>
          </a:prstGeom>
          <a:solidFill>
            <a:srgbClr val="00ADA7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EC4D4003-08AC-4B9C-6013-A41AEE2B999B}"/>
              </a:ext>
            </a:extLst>
          </p:cNvPr>
          <p:cNvSpPr/>
          <p:nvPr/>
        </p:nvSpPr>
        <p:spPr>
          <a:xfrm flipV="1">
            <a:off x="-11425" y="6450833"/>
            <a:ext cx="12203425" cy="82369"/>
          </a:xfrm>
          <a:prstGeom prst="rect">
            <a:avLst/>
          </a:prstGeom>
          <a:solidFill>
            <a:srgbClr val="92CA6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F2E202B-6771-9FA7-7605-83CD22623E9D}"/>
              </a:ext>
            </a:extLst>
          </p:cNvPr>
          <p:cNvSpPr>
            <a:spLocks/>
          </p:cNvSpPr>
          <p:nvPr/>
        </p:nvSpPr>
        <p:spPr>
          <a:xfrm flipV="1">
            <a:off x="0" y="230565"/>
            <a:ext cx="9635629" cy="448169"/>
          </a:xfrm>
          <a:prstGeom prst="rect">
            <a:avLst/>
          </a:prstGeom>
          <a:solidFill>
            <a:srgbClr val="00ADA7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Manual Input 8">
            <a:extLst>
              <a:ext uri="{FF2B5EF4-FFF2-40B4-BE49-F238E27FC236}">
                <a16:creationId xmlns:a16="http://schemas.microsoft.com/office/drawing/2014/main" id="{E977684F-6BDC-A3FB-40ED-82B4A55244ED}"/>
              </a:ext>
            </a:extLst>
          </p:cNvPr>
          <p:cNvSpPr/>
          <p:nvPr/>
        </p:nvSpPr>
        <p:spPr>
          <a:xfrm rot="10800000">
            <a:off x="9635629" y="-4"/>
            <a:ext cx="2567796" cy="1222574"/>
          </a:xfrm>
          <a:prstGeom prst="flowChartManualInput">
            <a:avLst/>
          </a:prstGeom>
          <a:solidFill>
            <a:srgbClr val="00ADA7">
              <a:alpha val="16128"/>
            </a:srgbClr>
          </a:solidFill>
          <a:ln>
            <a:noFill/>
          </a:ln>
          <a:effectLst>
            <a:outerShdw blurRad="329329" dist="76110" dir="5880000" sx="65000" sy="65000" algn="ctr" rotWithShape="0">
              <a:srgbClr val="008080">
                <a:alpha val="31000"/>
              </a:srgb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highlight>
                <a:srgbClr val="FFFF00"/>
              </a:highlight>
            </a:endParaRP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E12D1573-C9F0-B530-E726-944C85A1B2F0}"/>
              </a:ext>
            </a:extLst>
          </p:cNvPr>
          <p:cNvGrpSpPr/>
          <p:nvPr/>
        </p:nvGrpSpPr>
        <p:grpSpPr>
          <a:xfrm>
            <a:off x="124280" y="308762"/>
            <a:ext cx="373431" cy="301686"/>
            <a:chOff x="127635" y="399340"/>
            <a:chExt cx="378911" cy="306113"/>
          </a:xfrm>
        </p:grpSpPr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3DB678B0-1FDE-FBD3-198D-C22DAB6B51D9}"/>
                </a:ext>
              </a:extLst>
            </p:cNvPr>
            <p:cNvSpPr/>
            <p:nvPr/>
          </p:nvSpPr>
          <p:spPr>
            <a:xfrm>
              <a:off x="127635" y="399340"/>
              <a:ext cx="74109" cy="74109"/>
            </a:xfrm>
            <a:prstGeom prst="ellipse">
              <a:avLst/>
            </a:prstGeom>
            <a:solidFill>
              <a:schemeClr val="bg1">
                <a:alpha val="36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3A135B77-84B7-FAAB-D327-3ED10389AA87}"/>
                </a:ext>
              </a:extLst>
            </p:cNvPr>
            <p:cNvSpPr/>
            <p:nvPr/>
          </p:nvSpPr>
          <p:spPr>
            <a:xfrm>
              <a:off x="280036" y="399340"/>
              <a:ext cx="74109" cy="74109"/>
            </a:xfrm>
            <a:prstGeom prst="ellipse">
              <a:avLst/>
            </a:prstGeom>
            <a:solidFill>
              <a:schemeClr val="bg1">
                <a:alpha val="36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73F76D3F-6D1B-8FCB-B358-0F8FBDBA1025}"/>
                </a:ext>
              </a:extLst>
            </p:cNvPr>
            <p:cNvSpPr/>
            <p:nvPr/>
          </p:nvSpPr>
          <p:spPr>
            <a:xfrm>
              <a:off x="432437" y="399340"/>
              <a:ext cx="74109" cy="74109"/>
            </a:xfrm>
            <a:prstGeom prst="ellipse">
              <a:avLst/>
            </a:prstGeom>
            <a:solidFill>
              <a:schemeClr val="bg1">
                <a:alpha val="36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ADB00003-5BD3-AE76-F394-423EBD39060C}"/>
                </a:ext>
              </a:extLst>
            </p:cNvPr>
            <p:cNvSpPr/>
            <p:nvPr/>
          </p:nvSpPr>
          <p:spPr>
            <a:xfrm>
              <a:off x="127635" y="515342"/>
              <a:ext cx="74109" cy="74109"/>
            </a:xfrm>
            <a:prstGeom prst="ellipse">
              <a:avLst/>
            </a:prstGeom>
            <a:solidFill>
              <a:schemeClr val="bg1">
                <a:alpha val="36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55D218B2-CAD0-3609-3F84-613115B81881}"/>
                </a:ext>
              </a:extLst>
            </p:cNvPr>
            <p:cNvSpPr/>
            <p:nvPr/>
          </p:nvSpPr>
          <p:spPr>
            <a:xfrm>
              <a:off x="280036" y="515342"/>
              <a:ext cx="74109" cy="74109"/>
            </a:xfrm>
            <a:prstGeom prst="ellipse">
              <a:avLst/>
            </a:prstGeom>
            <a:solidFill>
              <a:schemeClr val="bg1">
                <a:alpha val="36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A629691F-5D00-58E5-7368-AA97B7E17F4C}"/>
                </a:ext>
              </a:extLst>
            </p:cNvPr>
            <p:cNvSpPr/>
            <p:nvPr/>
          </p:nvSpPr>
          <p:spPr>
            <a:xfrm>
              <a:off x="432437" y="515342"/>
              <a:ext cx="74109" cy="74109"/>
            </a:xfrm>
            <a:prstGeom prst="ellipse">
              <a:avLst/>
            </a:prstGeom>
            <a:solidFill>
              <a:schemeClr val="bg1">
                <a:alpha val="36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Oval 17">
              <a:extLst>
                <a:ext uri="{FF2B5EF4-FFF2-40B4-BE49-F238E27FC236}">
                  <a16:creationId xmlns:a16="http://schemas.microsoft.com/office/drawing/2014/main" id="{D005DC81-809D-0E88-C145-E87D55BA6847}"/>
                </a:ext>
              </a:extLst>
            </p:cNvPr>
            <p:cNvSpPr/>
            <p:nvPr/>
          </p:nvSpPr>
          <p:spPr>
            <a:xfrm>
              <a:off x="127635" y="631344"/>
              <a:ext cx="74109" cy="74109"/>
            </a:xfrm>
            <a:prstGeom prst="ellipse">
              <a:avLst/>
            </a:prstGeom>
            <a:solidFill>
              <a:schemeClr val="bg1">
                <a:alpha val="36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Oval 18">
              <a:extLst>
                <a:ext uri="{FF2B5EF4-FFF2-40B4-BE49-F238E27FC236}">
                  <a16:creationId xmlns:a16="http://schemas.microsoft.com/office/drawing/2014/main" id="{00DAA13F-B92F-D28F-E38B-F1D591DA521B}"/>
                </a:ext>
              </a:extLst>
            </p:cNvPr>
            <p:cNvSpPr/>
            <p:nvPr/>
          </p:nvSpPr>
          <p:spPr>
            <a:xfrm>
              <a:off x="280036" y="631344"/>
              <a:ext cx="74109" cy="74109"/>
            </a:xfrm>
            <a:prstGeom prst="ellipse">
              <a:avLst/>
            </a:prstGeom>
            <a:solidFill>
              <a:schemeClr val="bg1">
                <a:alpha val="36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Oval 19">
              <a:extLst>
                <a:ext uri="{FF2B5EF4-FFF2-40B4-BE49-F238E27FC236}">
                  <a16:creationId xmlns:a16="http://schemas.microsoft.com/office/drawing/2014/main" id="{975226A1-6F65-DC5B-7352-622518034CE3}"/>
                </a:ext>
              </a:extLst>
            </p:cNvPr>
            <p:cNvSpPr/>
            <p:nvPr/>
          </p:nvSpPr>
          <p:spPr>
            <a:xfrm>
              <a:off x="432437" y="631344"/>
              <a:ext cx="74109" cy="74109"/>
            </a:xfrm>
            <a:prstGeom prst="ellipse">
              <a:avLst/>
            </a:prstGeom>
            <a:solidFill>
              <a:schemeClr val="bg1">
                <a:alpha val="36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" name="TextBox 5">
            <a:extLst>
              <a:ext uri="{FF2B5EF4-FFF2-40B4-BE49-F238E27FC236}">
                <a16:creationId xmlns:a16="http://schemas.microsoft.com/office/drawing/2014/main" id="{0B5EBAD5-6507-1B59-D8C8-EAA1F2640195}"/>
              </a:ext>
            </a:extLst>
          </p:cNvPr>
          <p:cNvSpPr txBox="1"/>
          <p:nvPr/>
        </p:nvSpPr>
        <p:spPr>
          <a:xfrm>
            <a:off x="64076" y="2440587"/>
            <a:ext cx="1221485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venir LT Std 65 Medium" panose="020B0803020203020204"/>
                <a:cs typeface="Futura" panose="020B0602020204020303" pitchFamily="34" charset="-79"/>
              </a:rPr>
              <a:t>THANK YOU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59F5867-ECD3-3F94-E65E-0CCDB768C127}"/>
              </a:ext>
            </a:extLst>
          </p:cNvPr>
          <p:cNvSpPr txBox="1"/>
          <p:nvPr/>
        </p:nvSpPr>
        <p:spPr>
          <a:xfrm>
            <a:off x="9881571" y="193070"/>
            <a:ext cx="1803632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US" sz="2000" b="1" dirty="0">
                <a:effectLst/>
                <a:latin typeface="Avenir LT Std 35 Light"/>
                <a:ea typeface="Times New Roman" panose="02020603050405020304" pitchFamily="18" charset="0"/>
              </a:rPr>
              <a:t>PLACE YOUR </a:t>
            </a:r>
          </a:p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US" sz="2000" b="1" dirty="0">
                <a:effectLst/>
                <a:latin typeface="Avenir LT Std 35 Light"/>
                <a:ea typeface="Times New Roman" panose="02020603050405020304" pitchFamily="18" charset="0"/>
              </a:rPr>
              <a:t>LOGO HERE</a:t>
            </a:r>
            <a:endParaRPr lang="en-US" sz="2000" dirty="0">
              <a:effectLst/>
              <a:latin typeface="Avenir LT Std 35 Light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226519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white and grey background&#10;&#10;Description automatically generated">
            <a:extLst>
              <a:ext uri="{FF2B5EF4-FFF2-40B4-BE49-F238E27FC236}">
                <a16:creationId xmlns:a16="http://schemas.microsoft.com/office/drawing/2014/main" id="{5D2830A9-411E-5654-EC43-A6776DACC82C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-8000"/>
                    </a14:imgEffect>
                    <a14:imgEffect>
                      <a14:colorTemperature colorTemp="2595"/>
                    </a14:imgEffect>
                    <a14:imgEffect>
                      <a14:saturation sat="0"/>
                    </a14:imgEffect>
                    <a14:imgEffect>
                      <a14:brightnessContrast contrast="11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12203424" cy="6938759"/>
          </a:xfrm>
          <a:prstGeom prst="rect">
            <a:avLst/>
          </a:prstGeom>
          <a:effectLst>
            <a:outerShdw blurRad="50800" dist="50800" dir="5400000" algn="ctr" rotWithShape="0">
              <a:srgbClr val="000000"/>
            </a:outerShdw>
          </a:effectLst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2E884E7E-5D3C-E4AC-BF13-CF4DC79848A6}"/>
              </a:ext>
            </a:extLst>
          </p:cNvPr>
          <p:cNvSpPr/>
          <p:nvPr/>
        </p:nvSpPr>
        <p:spPr>
          <a:xfrm flipV="1">
            <a:off x="-11425" y="6497984"/>
            <a:ext cx="12203425" cy="440775"/>
          </a:xfrm>
          <a:prstGeom prst="rect">
            <a:avLst/>
          </a:prstGeom>
          <a:solidFill>
            <a:srgbClr val="00ADA7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EC4D4003-08AC-4B9C-6013-A41AEE2B999B}"/>
              </a:ext>
            </a:extLst>
          </p:cNvPr>
          <p:cNvSpPr/>
          <p:nvPr/>
        </p:nvSpPr>
        <p:spPr>
          <a:xfrm flipV="1">
            <a:off x="-11425" y="6450833"/>
            <a:ext cx="12203425" cy="82369"/>
          </a:xfrm>
          <a:prstGeom prst="rect">
            <a:avLst/>
          </a:prstGeom>
          <a:solidFill>
            <a:srgbClr val="92CA6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F2E202B-6771-9FA7-7605-83CD22623E9D}"/>
              </a:ext>
            </a:extLst>
          </p:cNvPr>
          <p:cNvSpPr>
            <a:spLocks/>
          </p:cNvSpPr>
          <p:nvPr/>
        </p:nvSpPr>
        <p:spPr>
          <a:xfrm flipV="1">
            <a:off x="0" y="230566"/>
            <a:ext cx="9635629" cy="793501"/>
          </a:xfrm>
          <a:prstGeom prst="rect">
            <a:avLst/>
          </a:prstGeom>
          <a:solidFill>
            <a:srgbClr val="00ADA7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114699C-141D-E0BF-4177-7A9FBB1960F0}"/>
              </a:ext>
            </a:extLst>
          </p:cNvPr>
          <p:cNvSpPr txBox="1"/>
          <p:nvPr/>
        </p:nvSpPr>
        <p:spPr>
          <a:xfrm>
            <a:off x="1149621" y="193070"/>
            <a:ext cx="782695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8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venir LT Std 65 Medium" panose="020B0803020203020204"/>
                <a:ea typeface="+mn-ea"/>
                <a:cs typeface="+mn-cs"/>
              </a:rPr>
              <a:t>Notes for Presenters</a:t>
            </a:r>
          </a:p>
        </p:txBody>
      </p:sp>
      <p:sp>
        <p:nvSpPr>
          <p:cNvPr id="9" name="Manual Input 8">
            <a:extLst>
              <a:ext uri="{FF2B5EF4-FFF2-40B4-BE49-F238E27FC236}">
                <a16:creationId xmlns:a16="http://schemas.microsoft.com/office/drawing/2014/main" id="{E977684F-6BDC-A3FB-40ED-82B4A55244ED}"/>
              </a:ext>
            </a:extLst>
          </p:cNvPr>
          <p:cNvSpPr/>
          <p:nvPr/>
        </p:nvSpPr>
        <p:spPr>
          <a:xfrm rot="10800000">
            <a:off x="9635629" y="-4"/>
            <a:ext cx="2567796" cy="1222574"/>
          </a:xfrm>
          <a:prstGeom prst="flowChartManualInput">
            <a:avLst/>
          </a:prstGeom>
          <a:solidFill>
            <a:srgbClr val="00ADA7">
              <a:alpha val="16128"/>
            </a:srgbClr>
          </a:solidFill>
          <a:ln>
            <a:noFill/>
          </a:ln>
          <a:effectLst>
            <a:outerShdw blurRad="329329" dist="76110" dir="5880000" sx="65000" sy="65000" algn="ctr" rotWithShape="0">
              <a:srgbClr val="008080">
                <a:alpha val="31000"/>
              </a:srgb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highlight>
                <a:srgbClr val="FFFF00"/>
              </a:highlight>
            </a:endParaRP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E12D1573-C9F0-B530-E726-944C85A1B2F0}"/>
              </a:ext>
            </a:extLst>
          </p:cNvPr>
          <p:cNvGrpSpPr/>
          <p:nvPr/>
        </p:nvGrpSpPr>
        <p:grpSpPr>
          <a:xfrm>
            <a:off x="124280" y="360015"/>
            <a:ext cx="622044" cy="502534"/>
            <a:chOff x="127635" y="399340"/>
            <a:chExt cx="378911" cy="306113"/>
          </a:xfrm>
        </p:grpSpPr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3DB678B0-1FDE-FBD3-198D-C22DAB6B51D9}"/>
                </a:ext>
              </a:extLst>
            </p:cNvPr>
            <p:cNvSpPr/>
            <p:nvPr/>
          </p:nvSpPr>
          <p:spPr>
            <a:xfrm>
              <a:off x="127635" y="399340"/>
              <a:ext cx="74109" cy="74109"/>
            </a:xfrm>
            <a:prstGeom prst="ellipse">
              <a:avLst/>
            </a:prstGeom>
            <a:solidFill>
              <a:schemeClr val="bg1">
                <a:alpha val="36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3A135B77-84B7-FAAB-D327-3ED10389AA87}"/>
                </a:ext>
              </a:extLst>
            </p:cNvPr>
            <p:cNvSpPr/>
            <p:nvPr/>
          </p:nvSpPr>
          <p:spPr>
            <a:xfrm>
              <a:off x="280036" y="399340"/>
              <a:ext cx="74109" cy="74109"/>
            </a:xfrm>
            <a:prstGeom prst="ellipse">
              <a:avLst/>
            </a:prstGeom>
            <a:solidFill>
              <a:schemeClr val="bg1">
                <a:alpha val="36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73F76D3F-6D1B-8FCB-B358-0F8FBDBA1025}"/>
                </a:ext>
              </a:extLst>
            </p:cNvPr>
            <p:cNvSpPr/>
            <p:nvPr/>
          </p:nvSpPr>
          <p:spPr>
            <a:xfrm>
              <a:off x="432437" y="399340"/>
              <a:ext cx="74109" cy="74109"/>
            </a:xfrm>
            <a:prstGeom prst="ellipse">
              <a:avLst/>
            </a:prstGeom>
            <a:solidFill>
              <a:schemeClr val="bg1">
                <a:alpha val="36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ADB00003-5BD3-AE76-F394-423EBD39060C}"/>
                </a:ext>
              </a:extLst>
            </p:cNvPr>
            <p:cNvSpPr/>
            <p:nvPr/>
          </p:nvSpPr>
          <p:spPr>
            <a:xfrm>
              <a:off x="127635" y="515342"/>
              <a:ext cx="74109" cy="74109"/>
            </a:xfrm>
            <a:prstGeom prst="ellipse">
              <a:avLst/>
            </a:prstGeom>
            <a:solidFill>
              <a:schemeClr val="bg1">
                <a:alpha val="36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55D218B2-CAD0-3609-3F84-613115B81881}"/>
                </a:ext>
              </a:extLst>
            </p:cNvPr>
            <p:cNvSpPr/>
            <p:nvPr/>
          </p:nvSpPr>
          <p:spPr>
            <a:xfrm>
              <a:off x="280036" y="515342"/>
              <a:ext cx="74109" cy="74109"/>
            </a:xfrm>
            <a:prstGeom prst="ellipse">
              <a:avLst/>
            </a:prstGeom>
            <a:solidFill>
              <a:schemeClr val="bg1">
                <a:alpha val="36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A629691F-5D00-58E5-7368-AA97B7E17F4C}"/>
                </a:ext>
              </a:extLst>
            </p:cNvPr>
            <p:cNvSpPr/>
            <p:nvPr/>
          </p:nvSpPr>
          <p:spPr>
            <a:xfrm>
              <a:off x="432437" y="515342"/>
              <a:ext cx="74109" cy="74109"/>
            </a:xfrm>
            <a:prstGeom prst="ellipse">
              <a:avLst/>
            </a:prstGeom>
            <a:solidFill>
              <a:schemeClr val="bg1">
                <a:alpha val="36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Oval 17">
              <a:extLst>
                <a:ext uri="{FF2B5EF4-FFF2-40B4-BE49-F238E27FC236}">
                  <a16:creationId xmlns:a16="http://schemas.microsoft.com/office/drawing/2014/main" id="{D005DC81-809D-0E88-C145-E87D55BA6847}"/>
                </a:ext>
              </a:extLst>
            </p:cNvPr>
            <p:cNvSpPr/>
            <p:nvPr/>
          </p:nvSpPr>
          <p:spPr>
            <a:xfrm>
              <a:off x="127635" y="631344"/>
              <a:ext cx="74109" cy="74109"/>
            </a:xfrm>
            <a:prstGeom prst="ellipse">
              <a:avLst/>
            </a:prstGeom>
            <a:solidFill>
              <a:schemeClr val="bg1">
                <a:alpha val="36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Oval 18">
              <a:extLst>
                <a:ext uri="{FF2B5EF4-FFF2-40B4-BE49-F238E27FC236}">
                  <a16:creationId xmlns:a16="http://schemas.microsoft.com/office/drawing/2014/main" id="{00DAA13F-B92F-D28F-E38B-F1D591DA521B}"/>
                </a:ext>
              </a:extLst>
            </p:cNvPr>
            <p:cNvSpPr/>
            <p:nvPr/>
          </p:nvSpPr>
          <p:spPr>
            <a:xfrm>
              <a:off x="280036" y="631344"/>
              <a:ext cx="74109" cy="74109"/>
            </a:xfrm>
            <a:prstGeom prst="ellipse">
              <a:avLst/>
            </a:prstGeom>
            <a:solidFill>
              <a:schemeClr val="bg1">
                <a:alpha val="36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Oval 19">
              <a:extLst>
                <a:ext uri="{FF2B5EF4-FFF2-40B4-BE49-F238E27FC236}">
                  <a16:creationId xmlns:a16="http://schemas.microsoft.com/office/drawing/2014/main" id="{975226A1-6F65-DC5B-7352-622518034CE3}"/>
                </a:ext>
              </a:extLst>
            </p:cNvPr>
            <p:cNvSpPr/>
            <p:nvPr/>
          </p:nvSpPr>
          <p:spPr>
            <a:xfrm>
              <a:off x="432437" y="631344"/>
              <a:ext cx="74109" cy="74109"/>
            </a:xfrm>
            <a:prstGeom prst="ellipse">
              <a:avLst/>
            </a:prstGeom>
            <a:solidFill>
              <a:schemeClr val="bg1">
                <a:alpha val="36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TextBox 1">
            <a:extLst>
              <a:ext uri="{FF2B5EF4-FFF2-40B4-BE49-F238E27FC236}">
                <a16:creationId xmlns:a16="http://schemas.microsoft.com/office/drawing/2014/main" id="{69E71633-6DDA-FD24-B6A0-32B24E4A4B5D}"/>
              </a:ext>
            </a:extLst>
          </p:cNvPr>
          <p:cNvSpPr txBox="1"/>
          <p:nvPr/>
        </p:nvSpPr>
        <p:spPr>
          <a:xfrm>
            <a:off x="9881571" y="193070"/>
            <a:ext cx="1803632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US" sz="2000" b="1" dirty="0">
                <a:effectLst/>
                <a:latin typeface="Avenir LT Std 35 Light"/>
                <a:ea typeface="Times New Roman" panose="02020603050405020304" pitchFamily="18" charset="0"/>
              </a:rPr>
              <a:t>PLACE YOUR </a:t>
            </a:r>
          </a:p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US" sz="2000" b="1" dirty="0">
                <a:effectLst/>
                <a:latin typeface="Avenir LT Std 35 Light"/>
                <a:ea typeface="Times New Roman" panose="02020603050405020304" pitchFamily="18" charset="0"/>
              </a:rPr>
              <a:t>LOGO HERE</a:t>
            </a:r>
            <a:endParaRPr lang="en-US" sz="2000" dirty="0">
              <a:effectLst/>
              <a:latin typeface="Avenir LT Std 35 Light"/>
              <a:ea typeface="Times New Roman" panose="02020603050405020304" pitchFamily="18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45BC94C-8678-D623-5769-FE2A1A7E5600}"/>
              </a:ext>
            </a:extLst>
          </p:cNvPr>
          <p:cNvSpPr txBox="1"/>
          <p:nvPr/>
        </p:nvSpPr>
        <p:spPr>
          <a:xfrm>
            <a:off x="1149620" y="1254633"/>
            <a:ext cx="9531777" cy="51552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097280" eaLnBrk="1" fontAlgn="auto" hangingPunct="1">
              <a:spcBef>
                <a:spcPts val="0"/>
              </a:spcBef>
              <a:spcAft>
                <a:spcPts val="1200"/>
              </a:spcAft>
              <a:defRPr/>
            </a:pPr>
            <a:r>
              <a:rPr lang="en-US" sz="2400" b="1" dirty="0">
                <a:solidFill>
                  <a:srgbClr val="0070C0"/>
                </a:solidFill>
                <a:latin typeface="Avenir LT Std 35 Light"/>
              </a:rPr>
              <a:t>Preparing For Your Presentation on May 12</a:t>
            </a:r>
            <a:r>
              <a:rPr lang="en-US" sz="2400" b="1" baseline="30000" dirty="0">
                <a:solidFill>
                  <a:srgbClr val="0070C0"/>
                </a:solidFill>
                <a:latin typeface="Avenir LT Std 35 Light"/>
              </a:rPr>
              <a:t>th</a:t>
            </a:r>
            <a:r>
              <a:rPr lang="en-US" sz="2400" b="1" dirty="0">
                <a:solidFill>
                  <a:srgbClr val="0070C0"/>
                </a:solidFill>
                <a:latin typeface="Avenir LT Std 35 Light"/>
              </a:rPr>
              <a:t>: </a:t>
            </a:r>
          </a:p>
          <a:p>
            <a:pPr marL="457200" indent="-457200" defTabSz="1097280" eaLnBrk="1" fontAlgn="auto" hangingPunct="1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en-US" sz="2000" dirty="0">
                <a:latin typeface="Avenir LT Std 35 Light"/>
              </a:rPr>
              <a:t>This template is just a guideline for your presentation</a:t>
            </a:r>
          </a:p>
          <a:p>
            <a:pPr marL="457200" indent="-457200" defTabSz="1097280" eaLnBrk="1" fontAlgn="auto" hangingPunct="1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en-US" sz="2000" dirty="0">
                <a:latin typeface="Avenir LT Std 35 Light"/>
              </a:rPr>
              <a:t>You may replace the graphic template with your own logo and graphics </a:t>
            </a:r>
          </a:p>
          <a:p>
            <a:pPr marL="457200" indent="-457200" defTabSz="1097280" eaLnBrk="1" fontAlgn="auto" hangingPunct="1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en-US" sz="2000" dirty="0">
                <a:latin typeface="Avenir LT Std 35 Light"/>
              </a:rPr>
              <a:t>You are welcome to include different or additional slides as long as you stay within the time limit allowed for your presentation (</a:t>
            </a:r>
            <a:r>
              <a:rPr lang="en-US" sz="2000" b="1" dirty="0">
                <a:solidFill>
                  <a:srgbClr val="0070C0"/>
                </a:solidFill>
                <a:latin typeface="Avenir LT Std 35 Light"/>
              </a:rPr>
              <a:t>8 minutes</a:t>
            </a:r>
            <a:r>
              <a:rPr lang="en-US" sz="2000" dirty="0">
                <a:latin typeface="Avenir LT Std 35 Light"/>
              </a:rPr>
              <a:t>)</a:t>
            </a:r>
          </a:p>
          <a:p>
            <a:pPr marL="457200" indent="-457200" defTabSz="1097280" eaLnBrk="1" fontAlgn="auto" hangingPunct="1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en-US" sz="2000" dirty="0">
                <a:latin typeface="Avenir LT Std 35 Light"/>
              </a:rPr>
              <a:t>You are encouraged to use visual images and graphics to convey your points and avoid cluttered slides</a:t>
            </a:r>
          </a:p>
          <a:p>
            <a:pPr marL="457200" indent="-457200" defTabSz="1097280" eaLnBrk="1" fontAlgn="auto" hangingPunct="1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en-US" sz="2000" dirty="0">
                <a:latin typeface="Avenir LT Std 35 Light"/>
              </a:rPr>
              <a:t>Your presentation will be timed, and you will be asked to stop at </a:t>
            </a:r>
            <a:r>
              <a:rPr lang="en-US" sz="2000" b="1" dirty="0">
                <a:latin typeface="Avenir LT Std 35 Light"/>
              </a:rPr>
              <a:t>8 minutes </a:t>
            </a:r>
            <a:r>
              <a:rPr lang="en-US" sz="2000" dirty="0">
                <a:latin typeface="Avenir LT Std 35 Light"/>
              </a:rPr>
              <a:t>even if you are not finished your presentation</a:t>
            </a:r>
          </a:p>
          <a:p>
            <a:pPr marL="457200" indent="-457200" defTabSz="1097280" eaLnBrk="1" fontAlgn="auto" hangingPunct="1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en-US" sz="2000" b="1" dirty="0">
                <a:latin typeface="Avenir LT Std 35 Light"/>
              </a:rPr>
              <a:t>Be sure to attend the Information Session on March 23</a:t>
            </a:r>
            <a:r>
              <a:rPr lang="en-US" sz="2000" b="1" baseline="30000" dirty="0">
                <a:latin typeface="Avenir LT Std 35 Light"/>
              </a:rPr>
              <a:t>rd</a:t>
            </a:r>
            <a:r>
              <a:rPr lang="en-US" sz="2000" b="1" dirty="0">
                <a:latin typeface="Avenir LT Std 35 Light"/>
              </a:rPr>
              <a:t> </a:t>
            </a:r>
            <a:r>
              <a:rPr lang="en-US" sz="2000" dirty="0">
                <a:latin typeface="Avenir LT Std 35 Light"/>
              </a:rPr>
              <a:t>for more information about the conference and company presentations</a:t>
            </a:r>
          </a:p>
          <a:p>
            <a:pPr marL="457200" indent="-457200" defTabSz="1097280" eaLnBrk="1" fontAlgn="auto" hangingPunct="1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en-US" sz="2000" b="1" dirty="0">
                <a:latin typeface="Avenir LT Std 35 Light"/>
              </a:rPr>
              <a:t>BioNJ offers free coaching sessions for presenting companies </a:t>
            </a:r>
            <a:r>
              <a:rPr lang="en-US" sz="2000" dirty="0">
                <a:latin typeface="Avenir LT Std 35 Light"/>
              </a:rPr>
              <a:t>– check your acceptance email for a link to sign up for your individual coaching session</a:t>
            </a:r>
          </a:p>
          <a:p>
            <a:pPr marL="457200" indent="-457200" defTabSz="1097280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en-US" sz="2000" dirty="0">
              <a:latin typeface="Avenir LT Std 35 Light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F941C70-4805-323A-8AAE-F3CF29223487}"/>
              </a:ext>
            </a:extLst>
          </p:cNvPr>
          <p:cNvSpPr txBox="1"/>
          <p:nvPr/>
        </p:nvSpPr>
        <p:spPr>
          <a:xfrm>
            <a:off x="56793" y="6543056"/>
            <a:ext cx="25019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Avenir LT Std 65 Medium" panose="020B0803020203020204"/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22600726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white and grey background&#10;&#10;Description automatically generated">
            <a:extLst>
              <a:ext uri="{FF2B5EF4-FFF2-40B4-BE49-F238E27FC236}">
                <a16:creationId xmlns:a16="http://schemas.microsoft.com/office/drawing/2014/main" id="{5D2830A9-411E-5654-EC43-A6776DACC82C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-8000"/>
                    </a14:imgEffect>
                    <a14:imgEffect>
                      <a14:colorTemperature colorTemp="2595"/>
                    </a14:imgEffect>
                    <a14:imgEffect>
                      <a14:saturation sat="0"/>
                    </a14:imgEffect>
                    <a14:imgEffect>
                      <a14:brightnessContrast contrast="11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12203424" cy="6938759"/>
          </a:xfrm>
          <a:prstGeom prst="rect">
            <a:avLst/>
          </a:prstGeom>
          <a:effectLst>
            <a:outerShdw blurRad="50800" dist="50800" dir="5400000" algn="ctr" rotWithShape="0">
              <a:srgbClr val="000000"/>
            </a:outerShdw>
          </a:effectLst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2E884E7E-5D3C-E4AC-BF13-CF4DC79848A6}"/>
              </a:ext>
            </a:extLst>
          </p:cNvPr>
          <p:cNvSpPr/>
          <p:nvPr/>
        </p:nvSpPr>
        <p:spPr>
          <a:xfrm flipV="1">
            <a:off x="-11425" y="6497984"/>
            <a:ext cx="12203425" cy="440775"/>
          </a:xfrm>
          <a:prstGeom prst="rect">
            <a:avLst/>
          </a:prstGeom>
          <a:solidFill>
            <a:srgbClr val="00ADA7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EC4D4003-08AC-4B9C-6013-A41AEE2B999B}"/>
              </a:ext>
            </a:extLst>
          </p:cNvPr>
          <p:cNvSpPr/>
          <p:nvPr/>
        </p:nvSpPr>
        <p:spPr>
          <a:xfrm flipV="1">
            <a:off x="-11425" y="6450833"/>
            <a:ext cx="12203425" cy="82369"/>
          </a:xfrm>
          <a:prstGeom prst="rect">
            <a:avLst/>
          </a:prstGeom>
          <a:solidFill>
            <a:srgbClr val="92CA6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F2E202B-6771-9FA7-7605-83CD22623E9D}"/>
              </a:ext>
            </a:extLst>
          </p:cNvPr>
          <p:cNvSpPr>
            <a:spLocks/>
          </p:cNvSpPr>
          <p:nvPr/>
        </p:nvSpPr>
        <p:spPr>
          <a:xfrm flipV="1">
            <a:off x="0" y="230566"/>
            <a:ext cx="9635629" cy="793501"/>
          </a:xfrm>
          <a:prstGeom prst="rect">
            <a:avLst/>
          </a:prstGeom>
          <a:solidFill>
            <a:srgbClr val="00ADA7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114699C-141D-E0BF-4177-7A9FBB1960F0}"/>
              </a:ext>
            </a:extLst>
          </p:cNvPr>
          <p:cNvSpPr txBox="1"/>
          <p:nvPr/>
        </p:nvSpPr>
        <p:spPr>
          <a:xfrm>
            <a:off x="1149621" y="193070"/>
            <a:ext cx="379116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8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venir LT Std 65 Medium" panose="020B0803020203020204"/>
                <a:ea typeface="+mn-ea"/>
                <a:cs typeface="+mn-cs"/>
              </a:rPr>
              <a:t>Welcome</a:t>
            </a:r>
          </a:p>
        </p:txBody>
      </p:sp>
      <p:sp>
        <p:nvSpPr>
          <p:cNvPr id="9" name="Manual Input 8">
            <a:extLst>
              <a:ext uri="{FF2B5EF4-FFF2-40B4-BE49-F238E27FC236}">
                <a16:creationId xmlns:a16="http://schemas.microsoft.com/office/drawing/2014/main" id="{E977684F-6BDC-A3FB-40ED-82B4A55244ED}"/>
              </a:ext>
            </a:extLst>
          </p:cNvPr>
          <p:cNvSpPr/>
          <p:nvPr/>
        </p:nvSpPr>
        <p:spPr>
          <a:xfrm rot="10800000">
            <a:off x="9635629" y="-4"/>
            <a:ext cx="2567796" cy="1222574"/>
          </a:xfrm>
          <a:prstGeom prst="flowChartManualInput">
            <a:avLst/>
          </a:prstGeom>
          <a:solidFill>
            <a:srgbClr val="00ADA7">
              <a:alpha val="16128"/>
            </a:srgbClr>
          </a:solidFill>
          <a:ln>
            <a:noFill/>
          </a:ln>
          <a:effectLst>
            <a:outerShdw blurRad="329329" dist="76110" dir="5880000" sx="65000" sy="65000" algn="ctr" rotWithShape="0">
              <a:srgbClr val="008080">
                <a:alpha val="31000"/>
              </a:srgb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highlight>
                <a:srgbClr val="FFFF00"/>
              </a:highlight>
            </a:endParaRP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E12D1573-C9F0-B530-E726-944C85A1B2F0}"/>
              </a:ext>
            </a:extLst>
          </p:cNvPr>
          <p:cNvGrpSpPr/>
          <p:nvPr/>
        </p:nvGrpSpPr>
        <p:grpSpPr>
          <a:xfrm>
            <a:off x="124280" y="360015"/>
            <a:ext cx="622044" cy="502534"/>
            <a:chOff x="127635" y="399340"/>
            <a:chExt cx="378911" cy="306113"/>
          </a:xfrm>
        </p:grpSpPr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3DB678B0-1FDE-FBD3-198D-C22DAB6B51D9}"/>
                </a:ext>
              </a:extLst>
            </p:cNvPr>
            <p:cNvSpPr/>
            <p:nvPr/>
          </p:nvSpPr>
          <p:spPr>
            <a:xfrm>
              <a:off x="127635" y="399340"/>
              <a:ext cx="74109" cy="74109"/>
            </a:xfrm>
            <a:prstGeom prst="ellipse">
              <a:avLst/>
            </a:prstGeom>
            <a:solidFill>
              <a:schemeClr val="bg1">
                <a:alpha val="36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3A135B77-84B7-FAAB-D327-3ED10389AA87}"/>
                </a:ext>
              </a:extLst>
            </p:cNvPr>
            <p:cNvSpPr/>
            <p:nvPr/>
          </p:nvSpPr>
          <p:spPr>
            <a:xfrm>
              <a:off x="280036" y="399340"/>
              <a:ext cx="74109" cy="74109"/>
            </a:xfrm>
            <a:prstGeom prst="ellipse">
              <a:avLst/>
            </a:prstGeom>
            <a:solidFill>
              <a:schemeClr val="bg1">
                <a:alpha val="36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73F76D3F-6D1B-8FCB-B358-0F8FBDBA1025}"/>
                </a:ext>
              </a:extLst>
            </p:cNvPr>
            <p:cNvSpPr/>
            <p:nvPr/>
          </p:nvSpPr>
          <p:spPr>
            <a:xfrm>
              <a:off x="432437" y="399340"/>
              <a:ext cx="74109" cy="74109"/>
            </a:xfrm>
            <a:prstGeom prst="ellipse">
              <a:avLst/>
            </a:prstGeom>
            <a:solidFill>
              <a:schemeClr val="bg1">
                <a:alpha val="36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ADB00003-5BD3-AE76-F394-423EBD39060C}"/>
                </a:ext>
              </a:extLst>
            </p:cNvPr>
            <p:cNvSpPr/>
            <p:nvPr/>
          </p:nvSpPr>
          <p:spPr>
            <a:xfrm>
              <a:off x="127635" y="515342"/>
              <a:ext cx="74109" cy="74109"/>
            </a:xfrm>
            <a:prstGeom prst="ellipse">
              <a:avLst/>
            </a:prstGeom>
            <a:solidFill>
              <a:schemeClr val="bg1">
                <a:alpha val="36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55D218B2-CAD0-3609-3F84-613115B81881}"/>
                </a:ext>
              </a:extLst>
            </p:cNvPr>
            <p:cNvSpPr/>
            <p:nvPr/>
          </p:nvSpPr>
          <p:spPr>
            <a:xfrm>
              <a:off x="280036" y="515342"/>
              <a:ext cx="74109" cy="74109"/>
            </a:xfrm>
            <a:prstGeom prst="ellipse">
              <a:avLst/>
            </a:prstGeom>
            <a:solidFill>
              <a:schemeClr val="bg1">
                <a:alpha val="36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A629691F-5D00-58E5-7368-AA97B7E17F4C}"/>
                </a:ext>
              </a:extLst>
            </p:cNvPr>
            <p:cNvSpPr/>
            <p:nvPr/>
          </p:nvSpPr>
          <p:spPr>
            <a:xfrm>
              <a:off x="432437" y="515342"/>
              <a:ext cx="74109" cy="74109"/>
            </a:xfrm>
            <a:prstGeom prst="ellipse">
              <a:avLst/>
            </a:prstGeom>
            <a:solidFill>
              <a:schemeClr val="bg1">
                <a:alpha val="36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Oval 17">
              <a:extLst>
                <a:ext uri="{FF2B5EF4-FFF2-40B4-BE49-F238E27FC236}">
                  <a16:creationId xmlns:a16="http://schemas.microsoft.com/office/drawing/2014/main" id="{D005DC81-809D-0E88-C145-E87D55BA6847}"/>
                </a:ext>
              </a:extLst>
            </p:cNvPr>
            <p:cNvSpPr/>
            <p:nvPr/>
          </p:nvSpPr>
          <p:spPr>
            <a:xfrm>
              <a:off x="127635" y="631344"/>
              <a:ext cx="74109" cy="74109"/>
            </a:xfrm>
            <a:prstGeom prst="ellipse">
              <a:avLst/>
            </a:prstGeom>
            <a:solidFill>
              <a:schemeClr val="bg1">
                <a:alpha val="36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Oval 18">
              <a:extLst>
                <a:ext uri="{FF2B5EF4-FFF2-40B4-BE49-F238E27FC236}">
                  <a16:creationId xmlns:a16="http://schemas.microsoft.com/office/drawing/2014/main" id="{00DAA13F-B92F-D28F-E38B-F1D591DA521B}"/>
                </a:ext>
              </a:extLst>
            </p:cNvPr>
            <p:cNvSpPr/>
            <p:nvPr/>
          </p:nvSpPr>
          <p:spPr>
            <a:xfrm>
              <a:off x="280036" y="631344"/>
              <a:ext cx="74109" cy="74109"/>
            </a:xfrm>
            <a:prstGeom prst="ellipse">
              <a:avLst/>
            </a:prstGeom>
            <a:solidFill>
              <a:schemeClr val="bg1">
                <a:alpha val="36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Oval 19">
              <a:extLst>
                <a:ext uri="{FF2B5EF4-FFF2-40B4-BE49-F238E27FC236}">
                  <a16:creationId xmlns:a16="http://schemas.microsoft.com/office/drawing/2014/main" id="{975226A1-6F65-DC5B-7352-622518034CE3}"/>
                </a:ext>
              </a:extLst>
            </p:cNvPr>
            <p:cNvSpPr/>
            <p:nvPr/>
          </p:nvSpPr>
          <p:spPr>
            <a:xfrm>
              <a:off x="432437" y="631344"/>
              <a:ext cx="74109" cy="74109"/>
            </a:xfrm>
            <a:prstGeom prst="ellipse">
              <a:avLst/>
            </a:prstGeom>
            <a:solidFill>
              <a:schemeClr val="bg1">
                <a:alpha val="36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TextBox 1">
            <a:extLst>
              <a:ext uri="{FF2B5EF4-FFF2-40B4-BE49-F238E27FC236}">
                <a16:creationId xmlns:a16="http://schemas.microsoft.com/office/drawing/2014/main" id="{69E71633-6DDA-FD24-B6A0-32B24E4A4B5D}"/>
              </a:ext>
            </a:extLst>
          </p:cNvPr>
          <p:cNvSpPr txBox="1"/>
          <p:nvPr/>
        </p:nvSpPr>
        <p:spPr>
          <a:xfrm>
            <a:off x="9881571" y="193070"/>
            <a:ext cx="1803632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US" sz="2000" b="1" dirty="0">
                <a:effectLst/>
                <a:latin typeface="Avenir LT Std 35 Light"/>
                <a:ea typeface="Times New Roman" panose="02020603050405020304" pitchFamily="18" charset="0"/>
              </a:rPr>
              <a:t>PLACE YOUR </a:t>
            </a:r>
          </a:p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US" sz="2000" b="1" dirty="0">
                <a:effectLst/>
                <a:latin typeface="Avenir LT Std 35 Light"/>
                <a:ea typeface="Times New Roman" panose="02020603050405020304" pitchFamily="18" charset="0"/>
              </a:rPr>
              <a:t>LOGO HERE</a:t>
            </a:r>
            <a:endParaRPr lang="en-US" sz="2000" dirty="0">
              <a:effectLst/>
              <a:latin typeface="Avenir LT Std 35 Light"/>
              <a:ea typeface="Times New Roman" panose="02020603050405020304" pitchFamily="18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45BC94C-8678-D623-5769-FE2A1A7E5600}"/>
              </a:ext>
            </a:extLst>
          </p:cNvPr>
          <p:cNvSpPr txBox="1"/>
          <p:nvPr/>
        </p:nvSpPr>
        <p:spPr>
          <a:xfrm>
            <a:off x="1649896" y="1859340"/>
            <a:ext cx="6808304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defTabSz="1097280" eaLnBrk="1" fontAlgn="auto" hangingPunct="1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en-US" sz="2000" dirty="0">
                <a:latin typeface="Avenir LT Std 35 Light"/>
              </a:rPr>
              <a:t>Company Name</a:t>
            </a:r>
          </a:p>
          <a:p>
            <a:pPr marL="457200" indent="-457200" defTabSz="1097280" eaLnBrk="1" fontAlgn="auto" hangingPunct="1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en-US" sz="2000" dirty="0">
                <a:latin typeface="Avenir LT Std 35 Light"/>
              </a:rPr>
              <a:t>Presenter’s Contact Information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F941C70-4805-323A-8AAE-F3CF29223487}"/>
              </a:ext>
            </a:extLst>
          </p:cNvPr>
          <p:cNvSpPr txBox="1"/>
          <p:nvPr/>
        </p:nvSpPr>
        <p:spPr>
          <a:xfrm>
            <a:off x="56793" y="6543056"/>
            <a:ext cx="25019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Avenir LT Std 65 Medium" panose="020B0803020203020204"/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27892295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white and grey background&#10;&#10;Description automatically generated">
            <a:extLst>
              <a:ext uri="{FF2B5EF4-FFF2-40B4-BE49-F238E27FC236}">
                <a16:creationId xmlns:a16="http://schemas.microsoft.com/office/drawing/2014/main" id="{5D2830A9-411E-5654-EC43-A6776DACC82C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-8000"/>
                    </a14:imgEffect>
                    <a14:imgEffect>
                      <a14:colorTemperature colorTemp="2595"/>
                    </a14:imgEffect>
                    <a14:imgEffect>
                      <a14:saturation sat="0"/>
                    </a14:imgEffect>
                    <a14:imgEffect>
                      <a14:brightnessContrast contrast="11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1425" y="0"/>
            <a:ext cx="12203424" cy="6938759"/>
          </a:xfrm>
          <a:prstGeom prst="rect">
            <a:avLst/>
          </a:prstGeom>
          <a:effectLst>
            <a:outerShdw blurRad="50800" dist="50800" dir="5400000" algn="ctr" rotWithShape="0">
              <a:srgbClr val="000000"/>
            </a:outerShdw>
          </a:effectLst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2E884E7E-5D3C-E4AC-BF13-CF4DC79848A6}"/>
              </a:ext>
            </a:extLst>
          </p:cNvPr>
          <p:cNvSpPr/>
          <p:nvPr/>
        </p:nvSpPr>
        <p:spPr>
          <a:xfrm flipV="1">
            <a:off x="-11425" y="6497984"/>
            <a:ext cx="12203425" cy="440775"/>
          </a:xfrm>
          <a:prstGeom prst="rect">
            <a:avLst/>
          </a:prstGeom>
          <a:solidFill>
            <a:srgbClr val="00ADA7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EC4D4003-08AC-4B9C-6013-A41AEE2B999B}"/>
              </a:ext>
            </a:extLst>
          </p:cNvPr>
          <p:cNvSpPr/>
          <p:nvPr/>
        </p:nvSpPr>
        <p:spPr>
          <a:xfrm flipV="1">
            <a:off x="-11425" y="6450833"/>
            <a:ext cx="12203425" cy="82369"/>
          </a:xfrm>
          <a:prstGeom prst="rect">
            <a:avLst/>
          </a:prstGeom>
          <a:solidFill>
            <a:srgbClr val="92CA6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F2E202B-6771-9FA7-7605-83CD22623E9D}"/>
              </a:ext>
            </a:extLst>
          </p:cNvPr>
          <p:cNvSpPr>
            <a:spLocks/>
          </p:cNvSpPr>
          <p:nvPr/>
        </p:nvSpPr>
        <p:spPr>
          <a:xfrm flipV="1">
            <a:off x="0" y="230566"/>
            <a:ext cx="9635629" cy="793501"/>
          </a:xfrm>
          <a:prstGeom prst="rect">
            <a:avLst/>
          </a:prstGeom>
          <a:solidFill>
            <a:srgbClr val="00ADA7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114699C-141D-E0BF-4177-7A9FBB1960F0}"/>
              </a:ext>
            </a:extLst>
          </p:cNvPr>
          <p:cNvSpPr txBox="1"/>
          <p:nvPr/>
        </p:nvSpPr>
        <p:spPr>
          <a:xfrm>
            <a:off x="1169044" y="270265"/>
            <a:ext cx="813865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venir LT Std 65 Medium"/>
                <a:ea typeface="Calibri" panose="020F0502020204030204" pitchFamily="34" charset="0"/>
              </a:rPr>
              <a:t>Company Overview</a:t>
            </a:r>
            <a:endParaRPr kumimoji="0" lang="en-US" sz="40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venir LT Std 65 Medium"/>
            </a:endParaRPr>
          </a:p>
        </p:txBody>
      </p:sp>
      <p:sp>
        <p:nvSpPr>
          <p:cNvPr id="9" name="Manual Input 8">
            <a:extLst>
              <a:ext uri="{FF2B5EF4-FFF2-40B4-BE49-F238E27FC236}">
                <a16:creationId xmlns:a16="http://schemas.microsoft.com/office/drawing/2014/main" id="{E977684F-6BDC-A3FB-40ED-82B4A55244ED}"/>
              </a:ext>
            </a:extLst>
          </p:cNvPr>
          <p:cNvSpPr/>
          <p:nvPr/>
        </p:nvSpPr>
        <p:spPr>
          <a:xfrm rot="10800000">
            <a:off x="9635629" y="-4"/>
            <a:ext cx="2567796" cy="1222574"/>
          </a:xfrm>
          <a:prstGeom prst="flowChartManualInput">
            <a:avLst/>
          </a:prstGeom>
          <a:solidFill>
            <a:srgbClr val="00ADA7">
              <a:alpha val="16128"/>
            </a:srgbClr>
          </a:solidFill>
          <a:ln>
            <a:noFill/>
          </a:ln>
          <a:effectLst>
            <a:outerShdw blurRad="329329" dist="76110" dir="5880000" sx="65000" sy="65000" algn="ctr" rotWithShape="0">
              <a:srgbClr val="008080">
                <a:alpha val="31000"/>
              </a:srgb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highlight>
                <a:srgbClr val="FFFF00"/>
              </a:highlight>
            </a:endParaRP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E12D1573-C9F0-B530-E726-944C85A1B2F0}"/>
              </a:ext>
            </a:extLst>
          </p:cNvPr>
          <p:cNvGrpSpPr/>
          <p:nvPr/>
        </p:nvGrpSpPr>
        <p:grpSpPr>
          <a:xfrm>
            <a:off x="124280" y="360015"/>
            <a:ext cx="622044" cy="502534"/>
            <a:chOff x="127635" y="399340"/>
            <a:chExt cx="378911" cy="306113"/>
          </a:xfrm>
        </p:grpSpPr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3DB678B0-1FDE-FBD3-198D-C22DAB6B51D9}"/>
                </a:ext>
              </a:extLst>
            </p:cNvPr>
            <p:cNvSpPr/>
            <p:nvPr/>
          </p:nvSpPr>
          <p:spPr>
            <a:xfrm>
              <a:off x="127635" y="399340"/>
              <a:ext cx="74109" cy="74109"/>
            </a:xfrm>
            <a:prstGeom prst="ellipse">
              <a:avLst/>
            </a:prstGeom>
            <a:solidFill>
              <a:schemeClr val="bg1">
                <a:alpha val="36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3A135B77-84B7-FAAB-D327-3ED10389AA87}"/>
                </a:ext>
              </a:extLst>
            </p:cNvPr>
            <p:cNvSpPr/>
            <p:nvPr/>
          </p:nvSpPr>
          <p:spPr>
            <a:xfrm>
              <a:off x="280036" y="399340"/>
              <a:ext cx="74109" cy="74109"/>
            </a:xfrm>
            <a:prstGeom prst="ellipse">
              <a:avLst/>
            </a:prstGeom>
            <a:solidFill>
              <a:schemeClr val="bg1">
                <a:alpha val="36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73F76D3F-6D1B-8FCB-B358-0F8FBDBA1025}"/>
                </a:ext>
              </a:extLst>
            </p:cNvPr>
            <p:cNvSpPr/>
            <p:nvPr/>
          </p:nvSpPr>
          <p:spPr>
            <a:xfrm>
              <a:off x="432437" y="399340"/>
              <a:ext cx="74109" cy="74109"/>
            </a:xfrm>
            <a:prstGeom prst="ellipse">
              <a:avLst/>
            </a:prstGeom>
            <a:solidFill>
              <a:schemeClr val="bg1">
                <a:alpha val="36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ADB00003-5BD3-AE76-F394-423EBD39060C}"/>
                </a:ext>
              </a:extLst>
            </p:cNvPr>
            <p:cNvSpPr/>
            <p:nvPr/>
          </p:nvSpPr>
          <p:spPr>
            <a:xfrm>
              <a:off x="127635" y="515342"/>
              <a:ext cx="74109" cy="74109"/>
            </a:xfrm>
            <a:prstGeom prst="ellipse">
              <a:avLst/>
            </a:prstGeom>
            <a:solidFill>
              <a:schemeClr val="bg1">
                <a:alpha val="36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55D218B2-CAD0-3609-3F84-613115B81881}"/>
                </a:ext>
              </a:extLst>
            </p:cNvPr>
            <p:cNvSpPr/>
            <p:nvPr/>
          </p:nvSpPr>
          <p:spPr>
            <a:xfrm>
              <a:off x="280036" y="515342"/>
              <a:ext cx="74109" cy="74109"/>
            </a:xfrm>
            <a:prstGeom prst="ellipse">
              <a:avLst/>
            </a:prstGeom>
            <a:solidFill>
              <a:schemeClr val="bg1">
                <a:alpha val="36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A629691F-5D00-58E5-7368-AA97B7E17F4C}"/>
                </a:ext>
              </a:extLst>
            </p:cNvPr>
            <p:cNvSpPr/>
            <p:nvPr/>
          </p:nvSpPr>
          <p:spPr>
            <a:xfrm>
              <a:off x="432437" y="515342"/>
              <a:ext cx="74109" cy="74109"/>
            </a:xfrm>
            <a:prstGeom prst="ellipse">
              <a:avLst/>
            </a:prstGeom>
            <a:solidFill>
              <a:schemeClr val="bg1">
                <a:alpha val="36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Oval 17">
              <a:extLst>
                <a:ext uri="{FF2B5EF4-FFF2-40B4-BE49-F238E27FC236}">
                  <a16:creationId xmlns:a16="http://schemas.microsoft.com/office/drawing/2014/main" id="{D005DC81-809D-0E88-C145-E87D55BA6847}"/>
                </a:ext>
              </a:extLst>
            </p:cNvPr>
            <p:cNvSpPr/>
            <p:nvPr/>
          </p:nvSpPr>
          <p:spPr>
            <a:xfrm>
              <a:off x="127635" y="631344"/>
              <a:ext cx="74109" cy="74109"/>
            </a:xfrm>
            <a:prstGeom prst="ellipse">
              <a:avLst/>
            </a:prstGeom>
            <a:solidFill>
              <a:schemeClr val="bg1">
                <a:alpha val="36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Oval 18">
              <a:extLst>
                <a:ext uri="{FF2B5EF4-FFF2-40B4-BE49-F238E27FC236}">
                  <a16:creationId xmlns:a16="http://schemas.microsoft.com/office/drawing/2014/main" id="{00DAA13F-B92F-D28F-E38B-F1D591DA521B}"/>
                </a:ext>
              </a:extLst>
            </p:cNvPr>
            <p:cNvSpPr/>
            <p:nvPr/>
          </p:nvSpPr>
          <p:spPr>
            <a:xfrm>
              <a:off x="280036" y="631344"/>
              <a:ext cx="74109" cy="74109"/>
            </a:xfrm>
            <a:prstGeom prst="ellipse">
              <a:avLst/>
            </a:prstGeom>
            <a:solidFill>
              <a:schemeClr val="bg1">
                <a:alpha val="36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Oval 19">
              <a:extLst>
                <a:ext uri="{FF2B5EF4-FFF2-40B4-BE49-F238E27FC236}">
                  <a16:creationId xmlns:a16="http://schemas.microsoft.com/office/drawing/2014/main" id="{975226A1-6F65-DC5B-7352-622518034CE3}"/>
                </a:ext>
              </a:extLst>
            </p:cNvPr>
            <p:cNvSpPr/>
            <p:nvPr/>
          </p:nvSpPr>
          <p:spPr>
            <a:xfrm>
              <a:off x="432437" y="631344"/>
              <a:ext cx="74109" cy="74109"/>
            </a:xfrm>
            <a:prstGeom prst="ellipse">
              <a:avLst/>
            </a:prstGeom>
            <a:solidFill>
              <a:schemeClr val="bg1">
                <a:alpha val="36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TextBox 1">
            <a:extLst>
              <a:ext uri="{FF2B5EF4-FFF2-40B4-BE49-F238E27FC236}">
                <a16:creationId xmlns:a16="http://schemas.microsoft.com/office/drawing/2014/main" id="{D0C4AA47-F761-E730-1650-E6EA9B031447}"/>
              </a:ext>
            </a:extLst>
          </p:cNvPr>
          <p:cNvSpPr txBox="1"/>
          <p:nvPr/>
        </p:nvSpPr>
        <p:spPr>
          <a:xfrm>
            <a:off x="9881571" y="193070"/>
            <a:ext cx="1803632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US" sz="2000" b="1" dirty="0">
                <a:effectLst/>
                <a:latin typeface="Avenir LT Std 35 Light"/>
                <a:ea typeface="Times New Roman" panose="02020603050405020304" pitchFamily="18" charset="0"/>
              </a:rPr>
              <a:t>PLACE YOUR </a:t>
            </a:r>
          </a:p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US" sz="2000" b="1" dirty="0">
                <a:effectLst/>
                <a:latin typeface="Avenir LT Std 35 Light"/>
                <a:ea typeface="Times New Roman" panose="02020603050405020304" pitchFamily="18" charset="0"/>
              </a:rPr>
              <a:t>LOGO HERE</a:t>
            </a:r>
            <a:endParaRPr lang="en-US" sz="2000" dirty="0">
              <a:effectLst/>
              <a:latin typeface="Avenir LT Std 35 Light"/>
              <a:ea typeface="Times New Roman" panose="02020603050405020304" pitchFamily="18" charset="0"/>
            </a:endParaRPr>
          </a:p>
        </p:txBody>
      </p:sp>
      <p:sp>
        <p:nvSpPr>
          <p:cNvPr id="3" name="Content Placeholder 5">
            <a:extLst>
              <a:ext uri="{FF2B5EF4-FFF2-40B4-BE49-F238E27FC236}">
                <a16:creationId xmlns:a16="http://schemas.microsoft.com/office/drawing/2014/main" id="{98C4F960-20E9-6E9E-A9C2-B4DB525B6C5C}"/>
              </a:ext>
            </a:extLst>
          </p:cNvPr>
          <p:cNvSpPr txBox="1">
            <a:spLocks/>
          </p:cNvSpPr>
          <p:nvPr/>
        </p:nvSpPr>
        <p:spPr>
          <a:xfrm>
            <a:off x="1103408" y="1676349"/>
            <a:ext cx="8077200" cy="2346541"/>
          </a:xfrm>
          <a:prstGeom prst="rect">
            <a:avLst/>
          </a:prstGeom>
        </p:spPr>
        <p:txBody>
          <a:bodyPr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ts val="0"/>
              </a:spcBef>
              <a:buFont typeface="Arial" panose="020B0604020202020204" pitchFamily="34" charset="0"/>
              <a:buNone/>
            </a:pPr>
            <a:endParaRPr lang="en-US" sz="3200" b="1" u="sng" dirty="0">
              <a:solidFill>
                <a:srgbClr val="159CAF"/>
              </a:solidFill>
              <a:latin typeface="Avenir LT Std 65 Medium"/>
            </a:endParaRPr>
          </a:p>
          <a:p>
            <a:pPr marL="457200" indent="-45720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latin typeface="Avenir LT Std 35 Light"/>
              </a:rPr>
              <a:t>High level overview of company</a:t>
            </a:r>
          </a:p>
          <a:p>
            <a:pPr marL="457200" indent="-45720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latin typeface="Avenir LT Std 35 Light"/>
              </a:rPr>
              <a:t>Relatable “wow statement” or “attention grabber”</a:t>
            </a:r>
          </a:p>
          <a:p>
            <a:pPr marL="914400" lvl="1" indent="-4572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latin typeface="Avenir LT Std 35 Light"/>
              </a:rPr>
              <a:t>E.g. A notable statistic, personal patient story</a:t>
            </a:r>
          </a:p>
          <a:p>
            <a:pPr marL="457200" indent="-45720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latin typeface="Avenir LT Std 35 Light"/>
              </a:rPr>
              <a:t>How your product is relevant to industry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EE37FEE-22B1-10E1-0514-7605F4978F76}"/>
              </a:ext>
            </a:extLst>
          </p:cNvPr>
          <p:cNvSpPr txBox="1"/>
          <p:nvPr/>
        </p:nvSpPr>
        <p:spPr>
          <a:xfrm>
            <a:off x="56793" y="6543056"/>
            <a:ext cx="25019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Avenir LT Std 65 Medium" panose="020B0803020203020204"/>
              </a:rPr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9963063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white and grey background&#10;&#10;Description automatically generated">
            <a:extLst>
              <a:ext uri="{FF2B5EF4-FFF2-40B4-BE49-F238E27FC236}">
                <a16:creationId xmlns:a16="http://schemas.microsoft.com/office/drawing/2014/main" id="{5D2830A9-411E-5654-EC43-A6776DACC82C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-8000"/>
                    </a14:imgEffect>
                    <a14:imgEffect>
                      <a14:colorTemperature colorTemp="2595"/>
                    </a14:imgEffect>
                    <a14:imgEffect>
                      <a14:saturation sat="0"/>
                    </a14:imgEffect>
                    <a14:imgEffect>
                      <a14:brightnessContrast contrast="11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-206133"/>
            <a:ext cx="12203424" cy="6938759"/>
          </a:xfrm>
          <a:prstGeom prst="rect">
            <a:avLst/>
          </a:prstGeom>
          <a:effectLst>
            <a:outerShdw blurRad="50800" dist="50800" dir="5400000" algn="ctr" rotWithShape="0">
              <a:srgbClr val="000000"/>
            </a:outerShdw>
          </a:effectLst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2E884E7E-5D3C-E4AC-BF13-CF4DC79848A6}"/>
              </a:ext>
            </a:extLst>
          </p:cNvPr>
          <p:cNvSpPr/>
          <p:nvPr/>
        </p:nvSpPr>
        <p:spPr>
          <a:xfrm flipV="1">
            <a:off x="-11425" y="6497984"/>
            <a:ext cx="12203425" cy="440775"/>
          </a:xfrm>
          <a:prstGeom prst="rect">
            <a:avLst/>
          </a:prstGeom>
          <a:solidFill>
            <a:srgbClr val="00ADA7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EC4D4003-08AC-4B9C-6013-A41AEE2B999B}"/>
              </a:ext>
            </a:extLst>
          </p:cNvPr>
          <p:cNvSpPr/>
          <p:nvPr/>
        </p:nvSpPr>
        <p:spPr>
          <a:xfrm flipV="1">
            <a:off x="-11425" y="6450833"/>
            <a:ext cx="12203425" cy="82369"/>
          </a:xfrm>
          <a:prstGeom prst="rect">
            <a:avLst/>
          </a:prstGeom>
          <a:solidFill>
            <a:srgbClr val="92CA6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F2E202B-6771-9FA7-7605-83CD22623E9D}"/>
              </a:ext>
            </a:extLst>
          </p:cNvPr>
          <p:cNvSpPr>
            <a:spLocks/>
          </p:cNvSpPr>
          <p:nvPr/>
        </p:nvSpPr>
        <p:spPr>
          <a:xfrm flipV="1">
            <a:off x="0" y="230566"/>
            <a:ext cx="9635629" cy="793501"/>
          </a:xfrm>
          <a:prstGeom prst="rect">
            <a:avLst/>
          </a:prstGeom>
          <a:solidFill>
            <a:srgbClr val="00ADA7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114699C-141D-E0BF-4177-7A9FBB1960F0}"/>
              </a:ext>
            </a:extLst>
          </p:cNvPr>
          <p:cNvSpPr txBox="1"/>
          <p:nvPr/>
        </p:nvSpPr>
        <p:spPr>
          <a:xfrm>
            <a:off x="1169044" y="281840"/>
            <a:ext cx="813865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venir LT Std 65 Medium"/>
                <a:ea typeface="Calibri" panose="020F0502020204030204" pitchFamily="34" charset="0"/>
              </a:rPr>
              <a:t>Funding Ask</a:t>
            </a:r>
            <a:endParaRPr kumimoji="0" lang="en-US" sz="40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venir LT Std 65 Medium"/>
            </a:endParaRPr>
          </a:p>
        </p:txBody>
      </p:sp>
      <p:sp>
        <p:nvSpPr>
          <p:cNvPr id="9" name="Manual Input 8">
            <a:extLst>
              <a:ext uri="{FF2B5EF4-FFF2-40B4-BE49-F238E27FC236}">
                <a16:creationId xmlns:a16="http://schemas.microsoft.com/office/drawing/2014/main" id="{E977684F-6BDC-A3FB-40ED-82B4A55244ED}"/>
              </a:ext>
            </a:extLst>
          </p:cNvPr>
          <p:cNvSpPr/>
          <p:nvPr/>
        </p:nvSpPr>
        <p:spPr>
          <a:xfrm rot="10800000">
            <a:off x="9635629" y="-4"/>
            <a:ext cx="2567796" cy="1222574"/>
          </a:xfrm>
          <a:prstGeom prst="flowChartManualInput">
            <a:avLst/>
          </a:prstGeom>
          <a:solidFill>
            <a:srgbClr val="00ADA7">
              <a:alpha val="16128"/>
            </a:srgbClr>
          </a:solidFill>
          <a:ln>
            <a:noFill/>
          </a:ln>
          <a:effectLst>
            <a:outerShdw blurRad="329329" dist="76110" dir="5880000" sx="65000" sy="65000" algn="ctr" rotWithShape="0">
              <a:srgbClr val="008080">
                <a:alpha val="31000"/>
              </a:srgb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highlight>
                <a:srgbClr val="FFFF00"/>
              </a:highlight>
            </a:endParaRP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E12D1573-C9F0-B530-E726-944C85A1B2F0}"/>
              </a:ext>
            </a:extLst>
          </p:cNvPr>
          <p:cNvGrpSpPr/>
          <p:nvPr/>
        </p:nvGrpSpPr>
        <p:grpSpPr>
          <a:xfrm>
            <a:off x="124280" y="360015"/>
            <a:ext cx="622044" cy="502534"/>
            <a:chOff x="127635" y="399340"/>
            <a:chExt cx="378911" cy="306113"/>
          </a:xfrm>
        </p:grpSpPr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3DB678B0-1FDE-FBD3-198D-C22DAB6B51D9}"/>
                </a:ext>
              </a:extLst>
            </p:cNvPr>
            <p:cNvSpPr/>
            <p:nvPr/>
          </p:nvSpPr>
          <p:spPr>
            <a:xfrm>
              <a:off x="127635" y="399340"/>
              <a:ext cx="74109" cy="74109"/>
            </a:xfrm>
            <a:prstGeom prst="ellipse">
              <a:avLst/>
            </a:prstGeom>
            <a:solidFill>
              <a:schemeClr val="bg1">
                <a:alpha val="36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3A135B77-84B7-FAAB-D327-3ED10389AA87}"/>
                </a:ext>
              </a:extLst>
            </p:cNvPr>
            <p:cNvSpPr/>
            <p:nvPr/>
          </p:nvSpPr>
          <p:spPr>
            <a:xfrm>
              <a:off x="280036" y="399340"/>
              <a:ext cx="74109" cy="74109"/>
            </a:xfrm>
            <a:prstGeom prst="ellipse">
              <a:avLst/>
            </a:prstGeom>
            <a:solidFill>
              <a:schemeClr val="bg1">
                <a:alpha val="36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73F76D3F-6D1B-8FCB-B358-0F8FBDBA1025}"/>
                </a:ext>
              </a:extLst>
            </p:cNvPr>
            <p:cNvSpPr/>
            <p:nvPr/>
          </p:nvSpPr>
          <p:spPr>
            <a:xfrm>
              <a:off x="432437" y="399340"/>
              <a:ext cx="74109" cy="74109"/>
            </a:xfrm>
            <a:prstGeom prst="ellipse">
              <a:avLst/>
            </a:prstGeom>
            <a:solidFill>
              <a:schemeClr val="bg1">
                <a:alpha val="36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ADB00003-5BD3-AE76-F394-423EBD39060C}"/>
                </a:ext>
              </a:extLst>
            </p:cNvPr>
            <p:cNvSpPr/>
            <p:nvPr/>
          </p:nvSpPr>
          <p:spPr>
            <a:xfrm>
              <a:off x="127635" y="515342"/>
              <a:ext cx="74109" cy="74109"/>
            </a:xfrm>
            <a:prstGeom prst="ellipse">
              <a:avLst/>
            </a:prstGeom>
            <a:solidFill>
              <a:schemeClr val="bg1">
                <a:alpha val="36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55D218B2-CAD0-3609-3F84-613115B81881}"/>
                </a:ext>
              </a:extLst>
            </p:cNvPr>
            <p:cNvSpPr/>
            <p:nvPr/>
          </p:nvSpPr>
          <p:spPr>
            <a:xfrm>
              <a:off x="280036" y="515342"/>
              <a:ext cx="74109" cy="74109"/>
            </a:xfrm>
            <a:prstGeom prst="ellipse">
              <a:avLst/>
            </a:prstGeom>
            <a:solidFill>
              <a:schemeClr val="bg1">
                <a:alpha val="36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A629691F-5D00-58E5-7368-AA97B7E17F4C}"/>
                </a:ext>
              </a:extLst>
            </p:cNvPr>
            <p:cNvSpPr/>
            <p:nvPr/>
          </p:nvSpPr>
          <p:spPr>
            <a:xfrm>
              <a:off x="432437" y="515342"/>
              <a:ext cx="74109" cy="74109"/>
            </a:xfrm>
            <a:prstGeom prst="ellipse">
              <a:avLst/>
            </a:prstGeom>
            <a:solidFill>
              <a:schemeClr val="bg1">
                <a:alpha val="36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Oval 17">
              <a:extLst>
                <a:ext uri="{FF2B5EF4-FFF2-40B4-BE49-F238E27FC236}">
                  <a16:creationId xmlns:a16="http://schemas.microsoft.com/office/drawing/2014/main" id="{D005DC81-809D-0E88-C145-E87D55BA6847}"/>
                </a:ext>
              </a:extLst>
            </p:cNvPr>
            <p:cNvSpPr/>
            <p:nvPr/>
          </p:nvSpPr>
          <p:spPr>
            <a:xfrm>
              <a:off x="127635" y="631344"/>
              <a:ext cx="74109" cy="74109"/>
            </a:xfrm>
            <a:prstGeom prst="ellipse">
              <a:avLst/>
            </a:prstGeom>
            <a:solidFill>
              <a:schemeClr val="bg1">
                <a:alpha val="36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Oval 18">
              <a:extLst>
                <a:ext uri="{FF2B5EF4-FFF2-40B4-BE49-F238E27FC236}">
                  <a16:creationId xmlns:a16="http://schemas.microsoft.com/office/drawing/2014/main" id="{00DAA13F-B92F-D28F-E38B-F1D591DA521B}"/>
                </a:ext>
              </a:extLst>
            </p:cNvPr>
            <p:cNvSpPr/>
            <p:nvPr/>
          </p:nvSpPr>
          <p:spPr>
            <a:xfrm>
              <a:off x="280036" y="631344"/>
              <a:ext cx="74109" cy="74109"/>
            </a:xfrm>
            <a:prstGeom prst="ellipse">
              <a:avLst/>
            </a:prstGeom>
            <a:solidFill>
              <a:schemeClr val="bg1">
                <a:alpha val="36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Oval 19">
              <a:extLst>
                <a:ext uri="{FF2B5EF4-FFF2-40B4-BE49-F238E27FC236}">
                  <a16:creationId xmlns:a16="http://schemas.microsoft.com/office/drawing/2014/main" id="{975226A1-6F65-DC5B-7352-622518034CE3}"/>
                </a:ext>
              </a:extLst>
            </p:cNvPr>
            <p:cNvSpPr/>
            <p:nvPr/>
          </p:nvSpPr>
          <p:spPr>
            <a:xfrm>
              <a:off x="432437" y="631344"/>
              <a:ext cx="74109" cy="74109"/>
            </a:xfrm>
            <a:prstGeom prst="ellipse">
              <a:avLst/>
            </a:prstGeom>
            <a:solidFill>
              <a:schemeClr val="bg1">
                <a:alpha val="36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TextBox 1">
            <a:extLst>
              <a:ext uri="{FF2B5EF4-FFF2-40B4-BE49-F238E27FC236}">
                <a16:creationId xmlns:a16="http://schemas.microsoft.com/office/drawing/2014/main" id="{0D249731-04B1-2106-4947-4225D7DBABC1}"/>
              </a:ext>
            </a:extLst>
          </p:cNvPr>
          <p:cNvSpPr txBox="1"/>
          <p:nvPr/>
        </p:nvSpPr>
        <p:spPr>
          <a:xfrm>
            <a:off x="9881571" y="193070"/>
            <a:ext cx="1803632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US" sz="2000" b="1" dirty="0">
                <a:effectLst/>
                <a:latin typeface="Avenir LT Std 35 Light"/>
                <a:ea typeface="Times New Roman" panose="02020603050405020304" pitchFamily="18" charset="0"/>
              </a:rPr>
              <a:t>PLACE YOUR </a:t>
            </a:r>
          </a:p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US" sz="2000" b="1" dirty="0">
                <a:effectLst/>
                <a:latin typeface="Avenir LT Std 35 Light"/>
                <a:ea typeface="Times New Roman" panose="02020603050405020304" pitchFamily="18" charset="0"/>
              </a:rPr>
              <a:t>LOGO HERE</a:t>
            </a:r>
            <a:endParaRPr lang="en-US" sz="2000" dirty="0">
              <a:effectLst/>
              <a:latin typeface="Avenir LT Std 35 Light"/>
              <a:ea typeface="Times New Roman" panose="02020603050405020304" pitchFamily="18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96011DF1-6518-3816-51C7-EF8F1FE48B41}"/>
              </a:ext>
            </a:extLst>
          </p:cNvPr>
          <p:cNvSpPr/>
          <p:nvPr/>
        </p:nvSpPr>
        <p:spPr>
          <a:xfrm>
            <a:off x="657990" y="1727328"/>
            <a:ext cx="10026575" cy="15542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914400" lvl="1" indent="-457200">
              <a:spcBef>
                <a:spcPts val="0"/>
              </a:spcBef>
              <a:spcAft>
                <a:spcPts val="600"/>
              </a:spcAft>
              <a:buFont typeface="Arial"/>
              <a:buChar char="•"/>
            </a:pPr>
            <a:r>
              <a:rPr lang="en-US" sz="2000" dirty="0">
                <a:latin typeface="Avenir LT Std 35 Light"/>
              </a:rPr>
              <a:t>List your funding ask (how much) and/or partnership ask (who/what/how much)</a:t>
            </a:r>
          </a:p>
          <a:p>
            <a:pPr marL="1371600" lvl="2" indent="-457200">
              <a:spcBef>
                <a:spcPts val="0"/>
              </a:spcBef>
              <a:spcAft>
                <a:spcPts val="600"/>
              </a:spcAft>
              <a:buFont typeface="Arial"/>
              <a:buChar char="•"/>
            </a:pPr>
            <a:r>
              <a:rPr lang="en-US" sz="2000" dirty="0">
                <a:latin typeface="Avenir LT Std 35 Light"/>
              </a:rPr>
              <a:t>If appropriate, list how much funding raised so far</a:t>
            </a:r>
          </a:p>
          <a:p>
            <a:pPr marL="1371600" lvl="2" indent="-457200">
              <a:spcBef>
                <a:spcPts val="0"/>
              </a:spcBef>
              <a:spcAft>
                <a:spcPts val="600"/>
              </a:spcAft>
              <a:buFont typeface="Arial"/>
              <a:buChar char="•"/>
            </a:pPr>
            <a:r>
              <a:rPr lang="en-US" sz="2000" dirty="0">
                <a:latin typeface="Avenir LT Std 35 Light"/>
              </a:rPr>
              <a:t>List any investors with “skin in the game” </a:t>
            </a:r>
          </a:p>
          <a:p>
            <a:pPr marL="914400" lvl="1" indent="-457200">
              <a:spcBef>
                <a:spcPts val="0"/>
              </a:spcBef>
              <a:spcAft>
                <a:spcPts val="600"/>
              </a:spcAft>
              <a:buFont typeface="Arial"/>
              <a:buChar char="•"/>
            </a:pPr>
            <a:r>
              <a:rPr lang="en-US" sz="2000" dirty="0">
                <a:latin typeface="Avenir LT Std 35 Light"/>
              </a:rPr>
              <a:t>Use of funds tied to development milestones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187400C-4170-EBBE-BC32-5BF0D1A5C53C}"/>
              </a:ext>
            </a:extLst>
          </p:cNvPr>
          <p:cNvSpPr txBox="1"/>
          <p:nvPr/>
        </p:nvSpPr>
        <p:spPr>
          <a:xfrm>
            <a:off x="56793" y="6543056"/>
            <a:ext cx="25019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Avenir LT Std 65 Medium" panose="020B0803020203020204"/>
              </a:rPr>
              <a:t>4</a:t>
            </a:r>
          </a:p>
        </p:txBody>
      </p:sp>
    </p:spTree>
    <p:extLst>
      <p:ext uri="{BB962C8B-B14F-4D97-AF65-F5344CB8AC3E}">
        <p14:creationId xmlns:p14="http://schemas.microsoft.com/office/powerpoint/2010/main" val="8722676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A white and grey background&#10;&#10;Description automatically generated">
            <a:extLst>
              <a:ext uri="{FF2B5EF4-FFF2-40B4-BE49-F238E27FC236}">
                <a16:creationId xmlns:a16="http://schemas.microsoft.com/office/drawing/2014/main" id="{4B45445D-EC41-7DDF-10D4-F4ED2D2DDC56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-8000"/>
                    </a14:imgEffect>
                    <a14:imgEffect>
                      <a14:colorTemperature colorTemp="2595"/>
                    </a14:imgEffect>
                    <a14:imgEffect>
                      <a14:saturation sat="0"/>
                    </a14:imgEffect>
                    <a14:imgEffect>
                      <a14:brightnessContrast contrast="11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1424" y="0"/>
            <a:ext cx="12203424" cy="6938759"/>
          </a:xfrm>
          <a:prstGeom prst="rect">
            <a:avLst/>
          </a:prstGeom>
          <a:effectLst>
            <a:outerShdw blurRad="50800" dist="50800" dir="5400000" algn="ctr" rotWithShape="0">
              <a:srgbClr val="000000"/>
            </a:outerShdw>
          </a:effectLst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2E884E7E-5D3C-E4AC-BF13-CF4DC79848A6}"/>
              </a:ext>
            </a:extLst>
          </p:cNvPr>
          <p:cNvSpPr/>
          <p:nvPr/>
        </p:nvSpPr>
        <p:spPr>
          <a:xfrm flipV="1">
            <a:off x="-11425" y="6497984"/>
            <a:ext cx="12203425" cy="440775"/>
          </a:xfrm>
          <a:prstGeom prst="rect">
            <a:avLst/>
          </a:prstGeom>
          <a:solidFill>
            <a:srgbClr val="00ADA7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EC4D4003-08AC-4B9C-6013-A41AEE2B999B}"/>
              </a:ext>
            </a:extLst>
          </p:cNvPr>
          <p:cNvSpPr/>
          <p:nvPr/>
        </p:nvSpPr>
        <p:spPr>
          <a:xfrm flipV="1">
            <a:off x="-11425" y="6450833"/>
            <a:ext cx="12203425" cy="82369"/>
          </a:xfrm>
          <a:prstGeom prst="rect">
            <a:avLst/>
          </a:prstGeom>
          <a:solidFill>
            <a:srgbClr val="92CA6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F2E202B-6771-9FA7-7605-83CD22623E9D}"/>
              </a:ext>
            </a:extLst>
          </p:cNvPr>
          <p:cNvSpPr>
            <a:spLocks/>
          </p:cNvSpPr>
          <p:nvPr/>
        </p:nvSpPr>
        <p:spPr>
          <a:xfrm flipV="1">
            <a:off x="0" y="230566"/>
            <a:ext cx="9635629" cy="793501"/>
          </a:xfrm>
          <a:prstGeom prst="rect">
            <a:avLst/>
          </a:prstGeom>
          <a:solidFill>
            <a:srgbClr val="00ADA7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Manual Input 8">
            <a:extLst>
              <a:ext uri="{FF2B5EF4-FFF2-40B4-BE49-F238E27FC236}">
                <a16:creationId xmlns:a16="http://schemas.microsoft.com/office/drawing/2014/main" id="{E977684F-6BDC-A3FB-40ED-82B4A55244ED}"/>
              </a:ext>
            </a:extLst>
          </p:cNvPr>
          <p:cNvSpPr/>
          <p:nvPr/>
        </p:nvSpPr>
        <p:spPr>
          <a:xfrm rot="10800000">
            <a:off x="9635629" y="-4"/>
            <a:ext cx="2567796" cy="1222574"/>
          </a:xfrm>
          <a:prstGeom prst="flowChartManualInput">
            <a:avLst/>
          </a:prstGeom>
          <a:solidFill>
            <a:srgbClr val="00ADA7">
              <a:alpha val="16128"/>
            </a:srgbClr>
          </a:solidFill>
          <a:ln>
            <a:noFill/>
          </a:ln>
          <a:effectLst>
            <a:outerShdw blurRad="329329" dist="76110" dir="5880000" sx="65000" sy="65000" algn="ctr" rotWithShape="0">
              <a:srgbClr val="008080">
                <a:alpha val="31000"/>
              </a:srgb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highlight>
                <a:srgbClr val="FFFF00"/>
              </a:highlight>
            </a:endParaRP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E12D1573-C9F0-B530-E726-944C85A1B2F0}"/>
              </a:ext>
            </a:extLst>
          </p:cNvPr>
          <p:cNvGrpSpPr/>
          <p:nvPr/>
        </p:nvGrpSpPr>
        <p:grpSpPr>
          <a:xfrm>
            <a:off x="124280" y="360015"/>
            <a:ext cx="622044" cy="502534"/>
            <a:chOff x="127635" y="399340"/>
            <a:chExt cx="378911" cy="306113"/>
          </a:xfrm>
        </p:grpSpPr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3DB678B0-1FDE-FBD3-198D-C22DAB6B51D9}"/>
                </a:ext>
              </a:extLst>
            </p:cNvPr>
            <p:cNvSpPr/>
            <p:nvPr/>
          </p:nvSpPr>
          <p:spPr>
            <a:xfrm>
              <a:off x="127635" y="399340"/>
              <a:ext cx="74109" cy="74109"/>
            </a:xfrm>
            <a:prstGeom prst="ellipse">
              <a:avLst/>
            </a:prstGeom>
            <a:solidFill>
              <a:schemeClr val="bg1">
                <a:alpha val="36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3A135B77-84B7-FAAB-D327-3ED10389AA87}"/>
                </a:ext>
              </a:extLst>
            </p:cNvPr>
            <p:cNvSpPr/>
            <p:nvPr/>
          </p:nvSpPr>
          <p:spPr>
            <a:xfrm>
              <a:off x="280036" y="399340"/>
              <a:ext cx="74109" cy="74109"/>
            </a:xfrm>
            <a:prstGeom prst="ellipse">
              <a:avLst/>
            </a:prstGeom>
            <a:solidFill>
              <a:schemeClr val="bg1">
                <a:alpha val="36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73F76D3F-6D1B-8FCB-B358-0F8FBDBA1025}"/>
                </a:ext>
              </a:extLst>
            </p:cNvPr>
            <p:cNvSpPr/>
            <p:nvPr/>
          </p:nvSpPr>
          <p:spPr>
            <a:xfrm>
              <a:off x="432437" y="399340"/>
              <a:ext cx="74109" cy="74109"/>
            </a:xfrm>
            <a:prstGeom prst="ellipse">
              <a:avLst/>
            </a:prstGeom>
            <a:solidFill>
              <a:schemeClr val="bg1">
                <a:alpha val="36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ADB00003-5BD3-AE76-F394-423EBD39060C}"/>
                </a:ext>
              </a:extLst>
            </p:cNvPr>
            <p:cNvSpPr/>
            <p:nvPr/>
          </p:nvSpPr>
          <p:spPr>
            <a:xfrm>
              <a:off x="127635" y="515342"/>
              <a:ext cx="74109" cy="74109"/>
            </a:xfrm>
            <a:prstGeom prst="ellipse">
              <a:avLst/>
            </a:prstGeom>
            <a:solidFill>
              <a:schemeClr val="bg1">
                <a:alpha val="36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55D218B2-CAD0-3609-3F84-613115B81881}"/>
                </a:ext>
              </a:extLst>
            </p:cNvPr>
            <p:cNvSpPr/>
            <p:nvPr/>
          </p:nvSpPr>
          <p:spPr>
            <a:xfrm>
              <a:off x="280036" y="515342"/>
              <a:ext cx="74109" cy="74109"/>
            </a:xfrm>
            <a:prstGeom prst="ellipse">
              <a:avLst/>
            </a:prstGeom>
            <a:solidFill>
              <a:schemeClr val="bg1">
                <a:alpha val="36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A629691F-5D00-58E5-7368-AA97B7E17F4C}"/>
                </a:ext>
              </a:extLst>
            </p:cNvPr>
            <p:cNvSpPr/>
            <p:nvPr/>
          </p:nvSpPr>
          <p:spPr>
            <a:xfrm>
              <a:off x="432437" y="515342"/>
              <a:ext cx="74109" cy="74109"/>
            </a:xfrm>
            <a:prstGeom prst="ellipse">
              <a:avLst/>
            </a:prstGeom>
            <a:solidFill>
              <a:schemeClr val="bg1">
                <a:alpha val="36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Oval 17">
              <a:extLst>
                <a:ext uri="{FF2B5EF4-FFF2-40B4-BE49-F238E27FC236}">
                  <a16:creationId xmlns:a16="http://schemas.microsoft.com/office/drawing/2014/main" id="{D005DC81-809D-0E88-C145-E87D55BA6847}"/>
                </a:ext>
              </a:extLst>
            </p:cNvPr>
            <p:cNvSpPr/>
            <p:nvPr/>
          </p:nvSpPr>
          <p:spPr>
            <a:xfrm>
              <a:off x="127635" y="631344"/>
              <a:ext cx="74109" cy="74109"/>
            </a:xfrm>
            <a:prstGeom prst="ellipse">
              <a:avLst/>
            </a:prstGeom>
            <a:solidFill>
              <a:schemeClr val="bg1">
                <a:alpha val="36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Oval 18">
              <a:extLst>
                <a:ext uri="{FF2B5EF4-FFF2-40B4-BE49-F238E27FC236}">
                  <a16:creationId xmlns:a16="http://schemas.microsoft.com/office/drawing/2014/main" id="{00DAA13F-B92F-D28F-E38B-F1D591DA521B}"/>
                </a:ext>
              </a:extLst>
            </p:cNvPr>
            <p:cNvSpPr/>
            <p:nvPr/>
          </p:nvSpPr>
          <p:spPr>
            <a:xfrm>
              <a:off x="280036" y="631344"/>
              <a:ext cx="74109" cy="74109"/>
            </a:xfrm>
            <a:prstGeom prst="ellipse">
              <a:avLst/>
            </a:prstGeom>
            <a:solidFill>
              <a:schemeClr val="bg1">
                <a:alpha val="36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Oval 19">
              <a:extLst>
                <a:ext uri="{FF2B5EF4-FFF2-40B4-BE49-F238E27FC236}">
                  <a16:creationId xmlns:a16="http://schemas.microsoft.com/office/drawing/2014/main" id="{975226A1-6F65-DC5B-7352-622518034CE3}"/>
                </a:ext>
              </a:extLst>
            </p:cNvPr>
            <p:cNvSpPr/>
            <p:nvPr/>
          </p:nvSpPr>
          <p:spPr>
            <a:xfrm>
              <a:off x="432437" y="631344"/>
              <a:ext cx="74109" cy="74109"/>
            </a:xfrm>
            <a:prstGeom prst="ellipse">
              <a:avLst/>
            </a:prstGeom>
            <a:solidFill>
              <a:schemeClr val="bg1">
                <a:alpha val="36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TextBox 1">
            <a:extLst>
              <a:ext uri="{FF2B5EF4-FFF2-40B4-BE49-F238E27FC236}">
                <a16:creationId xmlns:a16="http://schemas.microsoft.com/office/drawing/2014/main" id="{2B5003CA-0865-200F-9C38-38813217D748}"/>
              </a:ext>
            </a:extLst>
          </p:cNvPr>
          <p:cNvSpPr txBox="1"/>
          <p:nvPr/>
        </p:nvSpPr>
        <p:spPr>
          <a:xfrm>
            <a:off x="9881571" y="193070"/>
            <a:ext cx="1803632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US" sz="2000" b="1" dirty="0">
                <a:effectLst/>
                <a:latin typeface="Avenir LT Std 35 Light"/>
                <a:ea typeface="Times New Roman" panose="02020603050405020304" pitchFamily="18" charset="0"/>
              </a:rPr>
              <a:t>PLACE YOUR </a:t>
            </a:r>
          </a:p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US" sz="2000" b="1" dirty="0">
                <a:effectLst/>
                <a:latin typeface="Avenir LT Std 35 Light"/>
                <a:ea typeface="Times New Roman" panose="02020603050405020304" pitchFamily="18" charset="0"/>
              </a:rPr>
              <a:t>LOGO HERE</a:t>
            </a:r>
            <a:endParaRPr lang="en-US" sz="2000" dirty="0">
              <a:effectLst/>
              <a:latin typeface="Avenir LT Std 35 Light"/>
              <a:ea typeface="Times New Roman" panose="02020603050405020304" pitchFamily="18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C1E6EF2-A90D-569B-DE0E-32277B4E74AE}"/>
              </a:ext>
            </a:extLst>
          </p:cNvPr>
          <p:cNvSpPr txBox="1"/>
          <p:nvPr/>
        </p:nvSpPr>
        <p:spPr>
          <a:xfrm>
            <a:off x="1169044" y="1681337"/>
            <a:ext cx="9005266" cy="23883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latin typeface="Avenir LT Std 35 Light"/>
              </a:rPr>
              <a:t>What is the pain point being addressed? </a:t>
            </a:r>
          </a:p>
          <a:p>
            <a:pPr marL="457200" indent="-45720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latin typeface="Avenir LT Std 35 Light"/>
              </a:rPr>
              <a:t>What problem does your product solve/solution to pain point?</a:t>
            </a:r>
          </a:p>
          <a:p>
            <a:pPr marL="457200" indent="-45720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latin typeface="Avenir LT Std 35 Light"/>
              </a:rPr>
              <a:t>What is the market need of your product?</a:t>
            </a:r>
          </a:p>
          <a:p>
            <a:pPr marL="457200" indent="-45720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latin typeface="Avenir LT Std 35 Light"/>
              </a:rPr>
              <a:t>What is the current cost associated with the overarching issue? </a:t>
            </a:r>
          </a:p>
          <a:p>
            <a:pPr marL="457200" indent="-45720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2800" dirty="0">
              <a:latin typeface="Avenir LT Std 65 Medium"/>
            </a:endParaRPr>
          </a:p>
          <a:p>
            <a:pPr defTabSz="109728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620" b="1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63B4D2C-D9E9-45DE-9BFE-C110B7DF9968}"/>
              </a:ext>
            </a:extLst>
          </p:cNvPr>
          <p:cNvSpPr txBox="1"/>
          <p:nvPr/>
        </p:nvSpPr>
        <p:spPr>
          <a:xfrm>
            <a:off x="1169044" y="270265"/>
            <a:ext cx="859086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venir LT Std 65 Medium"/>
                <a:ea typeface="Calibri" panose="020F0502020204030204" pitchFamily="34" charset="0"/>
              </a:rPr>
              <a:t>Unmet Need/Market Opportunity</a:t>
            </a:r>
            <a:endParaRPr kumimoji="0" lang="en-US" sz="40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venir LT Std 65 Medium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197CD408-6621-CF20-55A2-DA20BB3530A7}"/>
              </a:ext>
            </a:extLst>
          </p:cNvPr>
          <p:cNvSpPr txBox="1"/>
          <p:nvPr/>
        </p:nvSpPr>
        <p:spPr>
          <a:xfrm>
            <a:off x="56793" y="6543056"/>
            <a:ext cx="25019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Avenir LT Std 65 Medium" panose="020B0803020203020204"/>
              </a:rPr>
              <a:t>5</a:t>
            </a:r>
          </a:p>
        </p:txBody>
      </p:sp>
    </p:spTree>
    <p:extLst>
      <p:ext uri="{BB962C8B-B14F-4D97-AF65-F5344CB8AC3E}">
        <p14:creationId xmlns:p14="http://schemas.microsoft.com/office/powerpoint/2010/main" val="3103249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A white and grey background&#10;&#10;Description automatically generated">
            <a:extLst>
              <a:ext uri="{FF2B5EF4-FFF2-40B4-BE49-F238E27FC236}">
                <a16:creationId xmlns:a16="http://schemas.microsoft.com/office/drawing/2014/main" id="{4B45445D-EC41-7DDF-10D4-F4ED2D2DDC56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-8000"/>
                    </a14:imgEffect>
                    <a14:imgEffect>
                      <a14:colorTemperature colorTemp="2595"/>
                    </a14:imgEffect>
                    <a14:imgEffect>
                      <a14:saturation sat="0"/>
                    </a14:imgEffect>
                    <a14:imgEffect>
                      <a14:brightnessContrast contrast="11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1424" y="0"/>
            <a:ext cx="12203424" cy="6938759"/>
          </a:xfrm>
          <a:prstGeom prst="rect">
            <a:avLst/>
          </a:prstGeom>
          <a:effectLst>
            <a:outerShdw blurRad="50800" dist="50800" dir="5400000" algn="ctr" rotWithShape="0">
              <a:srgbClr val="000000"/>
            </a:outerShdw>
          </a:effectLst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2E884E7E-5D3C-E4AC-BF13-CF4DC79848A6}"/>
              </a:ext>
            </a:extLst>
          </p:cNvPr>
          <p:cNvSpPr/>
          <p:nvPr/>
        </p:nvSpPr>
        <p:spPr>
          <a:xfrm flipV="1">
            <a:off x="-11425" y="6497984"/>
            <a:ext cx="12203425" cy="440775"/>
          </a:xfrm>
          <a:prstGeom prst="rect">
            <a:avLst/>
          </a:prstGeom>
          <a:solidFill>
            <a:srgbClr val="00ADA7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EC4D4003-08AC-4B9C-6013-A41AEE2B999B}"/>
              </a:ext>
            </a:extLst>
          </p:cNvPr>
          <p:cNvSpPr/>
          <p:nvPr/>
        </p:nvSpPr>
        <p:spPr>
          <a:xfrm flipV="1">
            <a:off x="-11425" y="6450833"/>
            <a:ext cx="12203425" cy="82369"/>
          </a:xfrm>
          <a:prstGeom prst="rect">
            <a:avLst/>
          </a:prstGeom>
          <a:solidFill>
            <a:srgbClr val="92CA6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F2E202B-6771-9FA7-7605-83CD22623E9D}"/>
              </a:ext>
            </a:extLst>
          </p:cNvPr>
          <p:cNvSpPr>
            <a:spLocks/>
          </p:cNvSpPr>
          <p:nvPr/>
        </p:nvSpPr>
        <p:spPr>
          <a:xfrm flipV="1">
            <a:off x="0" y="230566"/>
            <a:ext cx="9635629" cy="793501"/>
          </a:xfrm>
          <a:prstGeom prst="rect">
            <a:avLst/>
          </a:prstGeom>
          <a:solidFill>
            <a:srgbClr val="00ADA7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Manual Input 8">
            <a:extLst>
              <a:ext uri="{FF2B5EF4-FFF2-40B4-BE49-F238E27FC236}">
                <a16:creationId xmlns:a16="http://schemas.microsoft.com/office/drawing/2014/main" id="{E977684F-6BDC-A3FB-40ED-82B4A55244ED}"/>
              </a:ext>
            </a:extLst>
          </p:cNvPr>
          <p:cNvSpPr/>
          <p:nvPr/>
        </p:nvSpPr>
        <p:spPr>
          <a:xfrm rot="10800000">
            <a:off x="9635629" y="-4"/>
            <a:ext cx="2567796" cy="1222574"/>
          </a:xfrm>
          <a:prstGeom prst="flowChartManualInput">
            <a:avLst/>
          </a:prstGeom>
          <a:solidFill>
            <a:srgbClr val="00ADA7">
              <a:alpha val="16128"/>
            </a:srgbClr>
          </a:solidFill>
          <a:ln>
            <a:noFill/>
          </a:ln>
          <a:effectLst>
            <a:outerShdw blurRad="329329" dist="76110" dir="5880000" sx="65000" sy="65000" algn="ctr" rotWithShape="0">
              <a:srgbClr val="008080">
                <a:alpha val="31000"/>
              </a:srgb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highlight>
                <a:srgbClr val="FFFF00"/>
              </a:highlight>
            </a:endParaRP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E12D1573-C9F0-B530-E726-944C85A1B2F0}"/>
              </a:ext>
            </a:extLst>
          </p:cNvPr>
          <p:cNvGrpSpPr/>
          <p:nvPr/>
        </p:nvGrpSpPr>
        <p:grpSpPr>
          <a:xfrm>
            <a:off x="124280" y="360015"/>
            <a:ext cx="622044" cy="502534"/>
            <a:chOff x="127635" y="399340"/>
            <a:chExt cx="378911" cy="306113"/>
          </a:xfrm>
        </p:grpSpPr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3DB678B0-1FDE-FBD3-198D-C22DAB6B51D9}"/>
                </a:ext>
              </a:extLst>
            </p:cNvPr>
            <p:cNvSpPr/>
            <p:nvPr/>
          </p:nvSpPr>
          <p:spPr>
            <a:xfrm>
              <a:off x="127635" y="399340"/>
              <a:ext cx="74109" cy="74109"/>
            </a:xfrm>
            <a:prstGeom prst="ellipse">
              <a:avLst/>
            </a:prstGeom>
            <a:solidFill>
              <a:schemeClr val="bg1">
                <a:alpha val="36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3A135B77-84B7-FAAB-D327-3ED10389AA87}"/>
                </a:ext>
              </a:extLst>
            </p:cNvPr>
            <p:cNvSpPr/>
            <p:nvPr/>
          </p:nvSpPr>
          <p:spPr>
            <a:xfrm>
              <a:off x="280036" y="399340"/>
              <a:ext cx="74109" cy="74109"/>
            </a:xfrm>
            <a:prstGeom prst="ellipse">
              <a:avLst/>
            </a:prstGeom>
            <a:solidFill>
              <a:schemeClr val="bg1">
                <a:alpha val="36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73F76D3F-6D1B-8FCB-B358-0F8FBDBA1025}"/>
                </a:ext>
              </a:extLst>
            </p:cNvPr>
            <p:cNvSpPr/>
            <p:nvPr/>
          </p:nvSpPr>
          <p:spPr>
            <a:xfrm>
              <a:off x="432437" y="399340"/>
              <a:ext cx="74109" cy="74109"/>
            </a:xfrm>
            <a:prstGeom prst="ellipse">
              <a:avLst/>
            </a:prstGeom>
            <a:solidFill>
              <a:schemeClr val="bg1">
                <a:alpha val="36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ADB00003-5BD3-AE76-F394-423EBD39060C}"/>
                </a:ext>
              </a:extLst>
            </p:cNvPr>
            <p:cNvSpPr/>
            <p:nvPr/>
          </p:nvSpPr>
          <p:spPr>
            <a:xfrm>
              <a:off x="127635" y="515342"/>
              <a:ext cx="74109" cy="74109"/>
            </a:xfrm>
            <a:prstGeom prst="ellipse">
              <a:avLst/>
            </a:prstGeom>
            <a:solidFill>
              <a:schemeClr val="bg1">
                <a:alpha val="36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55D218B2-CAD0-3609-3F84-613115B81881}"/>
                </a:ext>
              </a:extLst>
            </p:cNvPr>
            <p:cNvSpPr/>
            <p:nvPr/>
          </p:nvSpPr>
          <p:spPr>
            <a:xfrm>
              <a:off x="280036" y="515342"/>
              <a:ext cx="74109" cy="74109"/>
            </a:xfrm>
            <a:prstGeom prst="ellipse">
              <a:avLst/>
            </a:prstGeom>
            <a:solidFill>
              <a:schemeClr val="bg1">
                <a:alpha val="36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A629691F-5D00-58E5-7368-AA97B7E17F4C}"/>
                </a:ext>
              </a:extLst>
            </p:cNvPr>
            <p:cNvSpPr/>
            <p:nvPr/>
          </p:nvSpPr>
          <p:spPr>
            <a:xfrm>
              <a:off x="432437" y="515342"/>
              <a:ext cx="74109" cy="74109"/>
            </a:xfrm>
            <a:prstGeom prst="ellipse">
              <a:avLst/>
            </a:prstGeom>
            <a:solidFill>
              <a:schemeClr val="bg1">
                <a:alpha val="36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Oval 17">
              <a:extLst>
                <a:ext uri="{FF2B5EF4-FFF2-40B4-BE49-F238E27FC236}">
                  <a16:creationId xmlns:a16="http://schemas.microsoft.com/office/drawing/2014/main" id="{D005DC81-809D-0E88-C145-E87D55BA6847}"/>
                </a:ext>
              </a:extLst>
            </p:cNvPr>
            <p:cNvSpPr/>
            <p:nvPr/>
          </p:nvSpPr>
          <p:spPr>
            <a:xfrm>
              <a:off x="127635" y="631344"/>
              <a:ext cx="74109" cy="74109"/>
            </a:xfrm>
            <a:prstGeom prst="ellipse">
              <a:avLst/>
            </a:prstGeom>
            <a:solidFill>
              <a:schemeClr val="bg1">
                <a:alpha val="36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Oval 18">
              <a:extLst>
                <a:ext uri="{FF2B5EF4-FFF2-40B4-BE49-F238E27FC236}">
                  <a16:creationId xmlns:a16="http://schemas.microsoft.com/office/drawing/2014/main" id="{00DAA13F-B92F-D28F-E38B-F1D591DA521B}"/>
                </a:ext>
              </a:extLst>
            </p:cNvPr>
            <p:cNvSpPr/>
            <p:nvPr/>
          </p:nvSpPr>
          <p:spPr>
            <a:xfrm>
              <a:off x="280036" y="631344"/>
              <a:ext cx="74109" cy="74109"/>
            </a:xfrm>
            <a:prstGeom prst="ellipse">
              <a:avLst/>
            </a:prstGeom>
            <a:solidFill>
              <a:schemeClr val="bg1">
                <a:alpha val="36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Oval 19">
              <a:extLst>
                <a:ext uri="{FF2B5EF4-FFF2-40B4-BE49-F238E27FC236}">
                  <a16:creationId xmlns:a16="http://schemas.microsoft.com/office/drawing/2014/main" id="{975226A1-6F65-DC5B-7352-622518034CE3}"/>
                </a:ext>
              </a:extLst>
            </p:cNvPr>
            <p:cNvSpPr/>
            <p:nvPr/>
          </p:nvSpPr>
          <p:spPr>
            <a:xfrm>
              <a:off x="432437" y="631344"/>
              <a:ext cx="74109" cy="74109"/>
            </a:xfrm>
            <a:prstGeom prst="ellipse">
              <a:avLst/>
            </a:prstGeom>
            <a:solidFill>
              <a:schemeClr val="bg1">
                <a:alpha val="36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" name="TextBox 3">
            <a:extLst>
              <a:ext uri="{FF2B5EF4-FFF2-40B4-BE49-F238E27FC236}">
                <a16:creationId xmlns:a16="http://schemas.microsoft.com/office/drawing/2014/main" id="{F58620BB-5CE4-7A2A-C211-001C7B06C7CE}"/>
              </a:ext>
            </a:extLst>
          </p:cNvPr>
          <p:cNvSpPr txBox="1"/>
          <p:nvPr/>
        </p:nvSpPr>
        <p:spPr>
          <a:xfrm>
            <a:off x="9881571" y="193070"/>
            <a:ext cx="1803632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US" sz="2000" b="1" dirty="0">
                <a:effectLst/>
                <a:latin typeface="Avenir LT Std 35 Light"/>
                <a:ea typeface="Times New Roman" panose="02020603050405020304" pitchFamily="18" charset="0"/>
              </a:rPr>
              <a:t>PLACE YOUR </a:t>
            </a:r>
          </a:p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US" sz="2000" b="1" dirty="0">
                <a:effectLst/>
                <a:latin typeface="Avenir LT Std 35 Light"/>
                <a:ea typeface="Times New Roman" panose="02020603050405020304" pitchFamily="18" charset="0"/>
              </a:rPr>
              <a:t>LOGO HERE</a:t>
            </a:r>
            <a:endParaRPr lang="en-US" sz="2000" dirty="0">
              <a:effectLst/>
              <a:latin typeface="Avenir LT Std 35 Light"/>
              <a:ea typeface="Times New Roman" panose="02020603050405020304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CEE4DAD-1805-000B-884A-9FC83205E8BD}"/>
              </a:ext>
            </a:extLst>
          </p:cNvPr>
          <p:cNvSpPr txBox="1"/>
          <p:nvPr/>
        </p:nvSpPr>
        <p:spPr>
          <a:xfrm>
            <a:off x="1184082" y="1359037"/>
            <a:ext cx="8051292" cy="11418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 algn="ctr">
              <a:spcBef>
                <a:spcPts val="0"/>
              </a:spcBef>
              <a:buFont typeface="Arial" panose="020B0604020202020204" pitchFamily="34" charset="0"/>
              <a:buNone/>
            </a:pPr>
            <a:endParaRPr lang="en-US" sz="3200" b="1" u="sng" dirty="0">
              <a:solidFill>
                <a:srgbClr val="159CAF"/>
              </a:solidFill>
              <a:latin typeface="Avenir LT Std 65 Medium"/>
            </a:endParaRPr>
          </a:p>
          <a:p>
            <a:pPr marL="457200" indent="-4572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000" dirty="0">
                <a:latin typeface="Avenir LT Std 35 Light"/>
              </a:rPr>
              <a:t>How is your product meeting the need?</a:t>
            </a:r>
          </a:p>
          <a:p>
            <a:pPr defTabSz="109728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620" b="1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9EF3E47B-9A9E-A8C6-BB14-B5CA30B58AE7}"/>
              </a:ext>
            </a:extLst>
          </p:cNvPr>
          <p:cNvSpPr txBox="1"/>
          <p:nvPr/>
        </p:nvSpPr>
        <p:spPr>
          <a:xfrm>
            <a:off x="1169044" y="281840"/>
            <a:ext cx="813865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venir LT Std 65 Medium"/>
                <a:ea typeface="Calibri" panose="020F0502020204030204" pitchFamily="34" charset="0"/>
              </a:rPr>
              <a:t>Product Summary</a:t>
            </a:r>
            <a:endParaRPr kumimoji="0" lang="en-US" sz="40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venir LT Std 65 Medium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6A8F672E-4EF5-E142-398A-E2271C93434B}"/>
              </a:ext>
            </a:extLst>
          </p:cNvPr>
          <p:cNvSpPr txBox="1"/>
          <p:nvPr/>
        </p:nvSpPr>
        <p:spPr>
          <a:xfrm>
            <a:off x="56793" y="6543056"/>
            <a:ext cx="25019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Avenir LT Std 65 Medium" panose="020B0803020203020204"/>
              </a:rPr>
              <a:t>6</a:t>
            </a:r>
          </a:p>
        </p:txBody>
      </p:sp>
    </p:spTree>
    <p:extLst>
      <p:ext uri="{BB962C8B-B14F-4D97-AF65-F5344CB8AC3E}">
        <p14:creationId xmlns:p14="http://schemas.microsoft.com/office/powerpoint/2010/main" val="4687807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72FCFC4-5A13-CADB-94E3-1B0B43628C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A white and grey background&#10;&#10;Description automatically generated">
            <a:extLst>
              <a:ext uri="{FF2B5EF4-FFF2-40B4-BE49-F238E27FC236}">
                <a16:creationId xmlns:a16="http://schemas.microsoft.com/office/drawing/2014/main" id="{2967EA25-FF0B-5C42-265D-3259E7250D1B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-8000"/>
                    </a14:imgEffect>
                    <a14:imgEffect>
                      <a14:colorTemperature colorTemp="2595"/>
                    </a14:imgEffect>
                    <a14:imgEffect>
                      <a14:saturation sat="0"/>
                    </a14:imgEffect>
                    <a14:imgEffect>
                      <a14:brightnessContrast contrast="11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1424" y="0"/>
            <a:ext cx="12203424" cy="6938759"/>
          </a:xfrm>
          <a:prstGeom prst="rect">
            <a:avLst/>
          </a:prstGeom>
          <a:effectLst>
            <a:outerShdw blurRad="50800" dist="50800" dir="5400000" algn="ctr" rotWithShape="0">
              <a:srgbClr val="000000"/>
            </a:outerShdw>
          </a:effectLst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F644E078-BF80-34F9-56DA-D99410500989}"/>
              </a:ext>
            </a:extLst>
          </p:cNvPr>
          <p:cNvSpPr/>
          <p:nvPr/>
        </p:nvSpPr>
        <p:spPr>
          <a:xfrm flipV="1">
            <a:off x="-11425" y="6497984"/>
            <a:ext cx="12203425" cy="440775"/>
          </a:xfrm>
          <a:prstGeom prst="rect">
            <a:avLst/>
          </a:prstGeom>
          <a:solidFill>
            <a:srgbClr val="00ADA7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F9D2C2C9-D643-5770-25CA-DF30D3445661}"/>
              </a:ext>
            </a:extLst>
          </p:cNvPr>
          <p:cNvSpPr/>
          <p:nvPr/>
        </p:nvSpPr>
        <p:spPr>
          <a:xfrm flipV="1">
            <a:off x="-11425" y="6450833"/>
            <a:ext cx="12203425" cy="82369"/>
          </a:xfrm>
          <a:prstGeom prst="rect">
            <a:avLst/>
          </a:prstGeom>
          <a:solidFill>
            <a:srgbClr val="92CA6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975A75F-D547-9153-A584-CF35C5ABEFA7}"/>
              </a:ext>
            </a:extLst>
          </p:cNvPr>
          <p:cNvSpPr>
            <a:spLocks/>
          </p:cNvSpPr>
          <p:nvPr/>
        </p:nvSpPr>
        <p:spPr>
          <a:xfrm flipV="1">
            <a:off x="0" y="230566"/>
            <a:ext cx="9635629" cy="793501"/>
          </a:xfrm>
          <a:prstGeom prst="rect">
            <a:avLst/>
          </a:prstGeom>
          <a:solidFill>
            <a:srgbClr val="00ADA7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Manual Input 8">
            <a:extLst>
              <a:ext uri="{FF2B5EF4-FFF2-40B4-BE49-F238E27FC236}">
                <a16:creationId xmlns:a16="http://schemas.microsoft.com/office/drawing/2014/main" id="{FCA3F04C-0A65-2123-48F8-33CBFE497915}"/>
              </a:ext>
            </a:extLst>
          </p:cNvPr>
          <p:cNvSpPr/>
          <p:nvPr/>
        </p:nvSpPr>
        <p:spPr>
          <a:xfrm rot="10800000">
            <a:off x="9635629" y="-4"/>
            <a:ext cx="2567796" cy="1222574"/>
          </a:xfrm>
          <a:prstGeom prst="flowChartManualInput">
            <a:avLst/>
          </a:prstGeom>
          <a:solidFill>
            <a:srgbClr val="00ADA7">
              <a:alpha val="16128"/>
            </a:srgbClr>
          </a:solidFill>
          <a:ln>
            <a:noFill/>
          </a:ln>
          <a:effectLst>
            <a:outerShdw blurRad="329329" dist="76110" dir="5880000" sx="65000" sy="65000" algn="ctr" rotWithShape="0">
              <a:srgbClr val="008080">
                <a:alpha val="31000"/>
              </a:srgb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highlight>
                <a:srgbClr val="FFFF00"/>
              </a:highlight>
            </a:endParaRP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6C47CDB0-787C-68BC-8D0A-49B14EF64072}"/>
              </a:ext>
            </a:extLst>
          </p:cNvPr>
          <p:cNvGrpSpPr/>
          <p:nvPr/>
        </p:nvGrpSpPr>
        <p:grpSpPr>
          <a:xfrm>
            <a:off x="124280" y="360015"/>
            <a:ext cx="622044" cy="502534"/>
            <a:chOff x="127635" y="399340"/>
            <a:chExt cx="378911" cy="306113"/>
          </a:xfrm>
        </p:grpSpPr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760F908A-30BC-9F25-BE37-841A00AE42EF}"/>
                </a:ext>
              </a:extLst>
            </p:cNvPr>
            <p:cNvSpPr/>
            <p:nvPr/>
          </p:nvSpPr>
          <p:spPr>
            <a:xfrm>
              <a:off x="127635" y="399340"/>
              <a:ext cx="74109" cy="74109"/>
            </a:xfrm>
            <a:prstGeom prst="ellipse">
              <a:avLst/>
            </a:prstGeom>
            <a:solidFill>
              <a:schemeClr val="bg1">
                <a:alpha val="36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2765C3A9-AC91-3126-8F8C-BCED3402FD1D}"/>
                </a:ext>
              </a:extLst>
            </p:cNvPr>
            <p:cNvSpPr/>
            <p:nvPr/>
          </p:nvSpPr>
          <p:spPr>
            <a:xfrm>
              <a:off x="280036" y="399340"/>
              <a:ext cx="74109" cy="74109"/>
            </a:xfrm>
            <a:prstGeom prst="ellipse">
              <a:avLst/>
            </a:prstGeom>
            <a:solidFill>
              <a:schemeClr val="bg1">
                <a:alpha val="36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5EF5AB7D-C476-BB15-B017-5B0B8C60B0C7}"/>
                </a:ext>
              </a:extLst>
            </p:cNvPr>
            <p:cNvSpPr/>
            <p:nvPr/>
          </p:nvSpPr>
          <p:spPr>
            <a:xfrm>
              <a:off x="432437" y="399340"/>
              <a:ext cx="74109" cy="74109"/>
            </a:xfrm>
            <a:prstGeom prst="ellipse">
              <a:avLst/>
            </a:prstGeom>
            <a:solidFill>
              <a:schemeClr val="bg1">
                <a:alpha val="36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EF935975-DFAB-0E98-B492-4BBD18C156CC}"/>
                </a:ext>
              </a:extLst>
            </p:cNvPr>
            <p:cNvSpPr/>
            <p:nvPr/>
          </p:nvSpPr>
          <p:spPr>
            <a:xfrm>
              <a:off x="127635" y="515342"/>
              <a:ext cx="74109" cy="74109"/>
            </a:xfrm>
            <a:prstGeom prst="ellipse">
              <a:avLst/>
            </a:prstGeom>
            <a:solidFill>
              <a:schemeClr val="bg1">
                <a:alpha val="36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CF79EF6A-6749-85B1-E705-9ABBEE780117}"/>
                </a:ext>
              </a:extLst>
            </p:cNvPr>
            <p:cNvSpPr/>
            <p:nvPr/>
          </p:nvSpPr>
          <p:spPr>
            <a:xfrm>
              <a:off x="280036" y="515342"/>
              <a:ext cx="74109" cy="74109"/>
            </a:xfrm>
            <a:prstGeom prst="ellipse">
              <a:avLst/>
            </a:prstGeom>
            <a:solidFill>
              <a:schemeClr val="bg1">
                <a:alpha val="36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8ABDEA07-F516-29A8-6C1B-8DD61BF47646}"/>
                </a:ext>
              </a:extLst>
            </p:cNvPr>
            <p:cNvSpPr/>
            <p:nvPr/>
          </p:nvSpPr>
          <p:spPr>
            <a:xfrm>
              <a:off x="432437" y="515342"/>
              <a:ext cx="74109" cy="74109"/>
            </a:xfrm>
            <a:prstGeom prst="ellipse">
              <a:avLst/>
            </a:prstGeom>
            <a:solidFill>
              <a:schemeClr val="bg1">
                <a:alpha val="36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Oval 17">
              <a:extLst>
                <a:ext uri="{FF2B5EF4-FFF2-40B4-BE49-F238E27FC236}">
                  <a16:creationId xmlns:a16="http://schemas.microsoft.com/office/drawing/2014/main" id="{99DEB689-7733-CEBD-3809-C424B62C68E8}"/>
                </a:ext>
              </a:extLst>
            </p:cNvPr>
            <p:cNvSpPr/>
            <p:nvPr/>
          </p:nvSpPr>
          <p:spPr>
            <a:xfrm>
              <a:off x="127635" y="631344"/>
              <a:ext cx="74109" cy="74109"/>
            </a:xfrm>
            <a:prstGeom prst="ellipse">
              <a:avLst/>
            </a:prstGeom>
            <a:solidFill>
              <a:schemeClr val="bg1">
                <a:alpha val="36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Oval 18">
              <a:extLst>
                <a:ext uri="{FF2B5EF4-FFF2-40B4-BE49-F238E27FC236}">
                  <a16:creationId xmlns:a16="http://schemas.microsoft.com/office/drawing/2014/main" id="{9ECE9B45-0130-B3A7-B5CF-3AF3F03CF0CF}"/>
                </a:ext>
              </a:extLst>
            </p:cNvPr>
            <p:cNvSpPr/>
            <p:nvPr/>
          </p:nvSpPr>
          <p:spPr>
            <a:xfrm>
              <a:off x="280036" y="631344"/>
              <a:ext cx="74109" cy="74109"/>
            </a:xfrm>
            <a:prstGeom prst="ellipse">
              <a:avLst/>
            </a:prstGeom>
            <a:solidFill>
              <a:schemeClr val="bg1">
                <a:alpha val="36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Oval 19">
              <a:extLst>
                <a:ext uri="{FF2B5EF4-FFF2-40B4-BE49-F238E27FC236}">
                  <a16:creationId xmlns:a16="http://schemas.microsoft.com/office/drawing/2014/main" id="{AD413406-44DC-A351-3581-99E2CB98843A}"/>
                </a:ext>
              </a:extLst>
            </p:cNvPr>
            <p:cNvSpPr/>
            <p:nvPr/>
          </p:nvSpPr>
          <p:spPr>
            <a:xfrm>
              <a:off x="432437" y="631344"/>
              <a:ext cx="74109" cy="74109"/>
            </a:xfrm>
            <a:prstGeom prst="ellipse">
              <a:avLst/>
            </a:prstGeom>
            <a:solidFill>
              <a:schemeClr val="bg1">
                <a:alpha val="36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" name="TextBox 3">
            <a:extLst>
              <a:ext uri="{FF2B5EF4-FFF2-40B4-BE49-F238E27FC236}">
                <a16:creationId xmlns:a16="http://schemas.microsoft.com/office/drawing/2014/main" id="{B70D2350-F800-4C7F-F85A-E2A3F9104D08}"/>
              </a:ext>
            </a:extLst>
          </p:cNvPr>
          <p:cNvSpPr txBox="1"/>
          <p:nvPr/>
        </p:nvSpPr>
        <p:spPr>
          <a:xfrm>
            <a:off x="9881571" y="193070"/>
            <a:ext cx="1803632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US" sz="2000" b="1" dirty="0">
                <a:effectLst/>
                <a:latin typeface="Avenir LT Std 35 Light"/>
                <a:ea typeface="Times New Roman" panose="02020603050405020304" pitchFamily="18" charset="0"/>
              </a:rPr>
              <a:t>PLACE YOUR </a:t>
            </a:r>
          </a:p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US" sz="2000" b="1" dirty="0">
                <a:effectLst/>
                <a:latin typeface="Avenir LT Std 35 Light"/>
                <a:ea typeface="Times New Roman" panose="02020603050405020304" pitchFamily="18" charset="0"/>
              </a:rPr>
              <a:t>LOGO HERE</a:t>
            </a:r>
            <a:endParaRPr lang="en-US" sz="2000" dirty="0">
              <a:effectLst/>
              <a:latin typeface="Avenir LT Std 35 Light"/>
              <a:ea typeface="Times New Roman" panose="02020603050405020304" pitchFamily="18" charset="0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E224483B-5FD9-B07C-C6FB-7ECD650AA74D}"/>
              </a:ext>
            </a:extLst>
          </p:cNvPr>
          <p:cNvSpPr txBox="1"/>
          <p:nvPr/>
        </p:nvSpPr>
        <p:spPr>
          <a:xfrm>
            <a:off x="1169044" y="281840"/>
            <a:ext cx="813865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venir LT Std 65 Medium"/>
                <a:ea typeface="Calibri" panose="020F0502020204030204" pitchFamily="34" charset="0"/>
              </a:rPr>
              <a:t>Differentiators</a:t>
            </a:r>
            <a:endParaRPr kumimoji="0" lang="en-US" sz="40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venir LT Std 65 Medium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30F846E7-9AE6-55F2-3BD1-9C74574D4C6D}"/>
              </a:ext>
            </a:extLst>
          </p:cNvPr>
          <p:cNvSpPr txBox="1"/>
          <p:nvPr/>
        </p:nvSpPr>
        <p:spPr>
          <a:xfrm>
            <a:off x="1164203" y="1411377"/>
            <a:ext cx="8904136" cy="16035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0"/>
              </a:spcBef>
            </a:pPr>
            <a:endParaRPr lang="en-US" sz="3200" dirty="0">
              <a:latin typeface="Avenir LT Std 65 Medium"/>
            </a:endParaRPr>
          </a:p>
          <a:p>
            <a:pPr marL="457200" indent="-45720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latin typeface="Avenir LT Std 35 Light"/>
              </a:rPr>
              <a:t>What differentiates you from the competition? </a:t>
            </a:r>
          </a:p>
          <a:p>
            <a:pPr marL="914400" lvl="1" indent="-4572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latin typeface="Avenir LT Std 35 Light"/>
              </a:rPr>
              <a:t>Use graphics where possible to illustrate your competitive advantage</a:t>
            </a:r>
          </a:p>
          <a:p>
            <a:pPr defTabSz="109728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620" b="1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2008A09-785E-62B8-90AE-454D427AF283}"/>
              </a:ext>
            </a:extLst>
          </p:cNvPr>
          <p:cNvSpPr txBox="1"/>
          <p:nvPr/>
        </p:nvSpPr>
        <p:spPr>
          <a:xfrm>
            <a:off x="56793" y="6543056"/>
            <a:ext cx="25019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Avenir LT Std 65 Medium" panose="020B0803020203020204"/>
              </a:rPr>
              <a:t>7</a:t>
            </a:r>
          </a:p>
        </p:txBody>
      </p:sp>
    </p:spTree>
    <p:extLst>
      <p:ext uri="{BB962C8B-B14F-4D97-AF65-F5344CB8AC3E}">
        <p14:creationId xmlns:p14="http://schemas.microsoft.com/office/powerpoint/2010/main" val="106038814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0687C3A-5F77-573F-A975-8738DD8DE7C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A white and grey background&#10;&#10;Description automatically generated">
            <a:extLst>
              <a:ext uri="{FF2B5EF4-FFF2-40B4-BE49-F238E27FC236}">
                <a16:creationId xmlns:a16="http://schemas.microsoft.com/office/drawing/2014/main" id="{F263E052-DF1D-D258-80C4-C082E2A2911D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-8000"/>
                    </a14:imgEffect>
                    <a14:imgEffect>
                      <a14:colorTemperature colorTemp="2595"/>
                    </a14:imgEffect>
                    <a14:imgEffect>
                      <a14:saturation sat="0"/>
                    </a14:imgEffect>
                    <a14:imgEffect>
                      <a14:brightnessContrast contrast="11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1424" y="0"/>
            <a:ext cx="12203424" cy="6938759"/>
          </a:xfrm>
          <a:prstGeom prst="rect">
            <a:avLst/>
          </a:prstGeom>
          <a:effectLst>
            <a:outerShdw blurRad="50800" dist="50800" dir="5400000" algn="ctr" rotWithShape="0">
              <a:srgbClr val="000000"/>
            </a:outerShdw>
          </a:effectLst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FC21DEE6-75EE-7439-1321-360067583175}"/>
              </a:ext>
            </a:extLst>
          </p:cNvPr>
          <p:cNvSpPr/>
          <p:nvPr/>
        </p:nvSpPr>
        <p:spPr>
          <a:xfrm flipV="1">
            <a:off x="-11425" y="6497984"/>
            <a:ext cx="12203425" cy="440775"/>
          </a:xfrm>
          <a:prstGeom prst="rect">
            <a:avLst/>
          </a:prstGeom>
          <a:solidFill>
            <a:srgbClr val="00ADA7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C157507D-B8D6-1ACA-4988-E187F8B03E66}"/>
              </a:ext>
            </a:extLst>
          </p:cNvPr>
          <p:cNvSpPr/>
          <p:nvPr/>
        </p:nvSpPr>
        <p:spPr>
          <a:xfrm flipV="1">
            <a:off x="-11425" y="6450833"/>
            <a:ext cx="12203425" cy="82369"/>
          </a:xfrm>
          <a:prstGeom prst="rect">
            <a:avLst/>
          </a:prstGeom>
          <a:solidFill>
            <a:srgbClr val="92CA6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C3024EC-3629-C686-B4BB-BBBB9E563E94}"/>
              </a:ext>
            </a:extLst>
          </p:cNvPr>
          <p:cNvSpPr>
            <a:spLocks/>
          </p:cNvSpPr>
          <p:nvPr/>
        </p:nvSpPr>
        <p:spPr>
          <a:xfrm flipV="1">
            <a:off x="0" y="230566"/>
            <a:ext cx="9635629" cy="793501"/>
          </a:xfrm>
          <a:prstGeom prst="rect">
            <a:avLst/>
          </a:prstGeom>
          <a:solidFill>
            <a:srgbClr val="00ADA7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Manual Input 8">
            <a:extLst>
              <a:ext uri="{FF2B5EF4-FFF2-40B4-BE49-F238E27FC236}">
                <a16:creationId xmlns:a16="http://schemas.microsoft.com/office/drawing/2014/main" id="{13A70EE4-74C5-7128-43DD-2DC0F7CEEEEA}"/>
              </a:ext>
            </a:extLst>
          </p:cNvPr>
          <p:cNvSpPr/>
          <p:nvPr/>
        </p:nvSpPr>
        <p:spPr>
          <a:xfrm rot="10800000">
            <a:off x="9635629" y="-4"/>
            <a:ext cx="2567796" cy="1222574"/>
          </a:xfrm>
          <a:prstGeom prst="flowChartManualInput">
            <a:avLst/>
          </a:prstGeom>
          <a:solidFill>
            <a:srgbClr val="00ADA7">
              <a:alpha val="16128"/>
            </a:srgbClr>
          </a:solidFill>
          <a:ln>
            <a:noFill/>
          </a:ln>
          <a:effectLst>
            <a:outerShdw blurRad="329329" dist="76110" dir="5880000" sx="65000" sy="65000" algn="ctr" rotWithShape="0">
              <a:srgbClr val="008080">
                <a:alpha val="31000"/>
              </a:srgb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highlight>
                <a:srgbClr val="FFFF00"/>
              </a:highlight>
            </a:endParaRP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488353B6-18B6-D303-E0CC-2B141E34884F}"/>
              </a:ext>
            </a:extLst>
          </p:cNvPr>
          <p:cNvGrpSpPr/>
          <p:nvPr/>
        </p:nvGrpSpPr>
        <p:grpSpPr>
          <a:xfrm>
            <a:off x="124280" y="360015"/>
            <a:ext cx="622044" cy="502534"/>
            <a:chOff x="127635" y="399340"/>
            <a:chExt cx="378911" cy="306113"/>
          </a:xfrm>
        </p:grpSpPr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35B26CAA-1106-8DE0-03E8-9A8E75B02F1F}"/>
                </a:ext>
              </a:extLst>
            </p:cNvPr>
            <p:cNvSpPr/>
            <p:nvPr/>
          </p:nvSpPr>
          <p:spPr>
            <a:xfrm>
              <a:off x="127635" y="399340"/>
              <a:ext cx="74109" cy="74109"/>
            </a:xfrm>
            <a:prstGeom prst="ellipse">
              <a:avLst/>
            </a:prstGeom>
            <a:solidFill>
              <a:schemeClr val="bg1">
                <a:alpha val="36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A508AC5B-1914-6464-D0EE-1BA9D1CF7F47}"/>
                </a:ext>
              </a:extLst>
            </p:cNvPr>
            <p:cNvSpPr/>
            <p:nvPr/>
          </p:nvSpPr>
          <p:spPr>
            <a:xfrm>
              <a:off x="280036" y="399340"/>
              <a:ext cx="74109" cy="74109"/>
            </a:xfrm>
            <a:prstGeom prst="ellipse">
              <a:avLst/>
            </a:prstGeom>
            <a:solidFill>
              <a:schemeClr val="bg1">
                <a:alpha val="36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9D7C6088-E8E0-086C-048A-59CB41EE4F9B}"/>
                </a:ext>
              </a:extLst>
            </p:cNvPr>
            <p:cNvSpPr/>
            <p:nvPr/>
          </p:nvSpPr>
          <p:spPr>
            <a:xfrm>
              <a:off x="432437" y="399340"/>
              <a:ext cx="74109" cy="74109"/>
            </a:xfrm>
            <a:prstGeom prst="ellipse">
              <a:avLst/>
            </a:prstGeom>
            <a:solidFill>
              <a:schemeClr val="bg1">
                <a:alpha val="36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5A262B8F-33CD-1E7E-E171-B9BDAA961B33}"/>
                </a:ext>
              </a:extLst>
            </p:cNvPr>
            <p:cNvSpPr/>
            <p:nvPr/>
          </p:nvSpPr>
          <p:spPr>
            <a:xfrm>
              <a:off x="127635" y="515342"/>
              <a:ext cx="74109" cy="74109"/>
            </a:xfrm>
            <a:prstGeom prst="ellipse">
              <a:avLst/>
            </a:prstGeom>
            <a:solidFill>
              <a:schemeClr val="bg1">
                <a:alpha val="36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A60EA828-6B73-EC46-99BC-38488E440ABA}"/>
                </a:ext>
              </a:extLst>
            </p:cNvPr>
            <p:cNvSpPr/>
            <p:nvPr/>
          </p:nvSpPr>
          <p:spPr>
            <a:xfrm>
              <a:off x="280036" y="515342"/>
              <a:ext cx="74109" cy="74109"/>
            </a:xfrm>
            <a:prstGeom prst="ellipse">
              <a:avLst/>
            </a:prstGeom>
            <a:solidFill>
              <a:schemeClr val="bg1">
                <a:alpha val="36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BC4D417E-7B7F-3E92-3715-248173A47E76}"/>
                </a:ext>
              </a:extLst>
            </p:cNvPr>
            <p:cNvSpPr/>
            <p:nvPr/>
          </p:nvSpPr>
          <p:spPr>
            <a:xfrm>
              <a:off x="432437" y="515342"/>
              <a:ext cx="74109" cy="74109"/>
            </a:xfrm>
            <a:prstGeom prst="ellipse">
              <a:avLst/>
            </a:prstGeom>
            <a:solidFill>
              <a:schemeClr val="bg1">
                <a:alpha val="36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Oval 17">
              <a:extLst>
                <a:ext uri="{FF2B5EF4-FFF2-40B4-BE49-F238E27FC236}">
                  <a16:creationId xmlns:a16="http://schemas.microsoft.com/office/drawing/2014/main" id="{31FCE3AB-81B9-BF1E-3407-4A3F27806268}"/>
                </a:ext>
              </a:extLst>
            </p:cNvPr>
            <p:cNvSpPr/>
            <p:nvPr/>
          </p:nvSpPr>
          <p:spPr>
            <a:xfrm>
              <a:off x="127635" y="631344"/>
              <a:ext cx="74109" cy="74109"/>
            </a:xfrm>
            <a:prstGeom prst="ellipse">
              <a:avLst/>
            </a:prstGeom>
            <a:solidFill>
              <a:schemeClr val="bg1">
                <a:alpha val="36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Oval 18">
              <a:extLst>
                <a:ext uri="{FF2B5EF4-FFF2-40B4-BE49-F238E27FC236}">
                  <a16:creationId xmlns:a16="http://schemas.microsoft.com/office/drawing/2014/main" id="{4624FA35-CA2C-0443-4196-68CB2FAB857C}"/>
                </a:ext>
              </a:extLst>
            </p:cNvPr>
            <p:cNvSpPr/>
            <p:nvPr/>
          </p:nvSpPr>
          <p:spPr>
            <a:xfrm>
              <a:off x="280036" y="631344"/>
              <a:ext cx="74109" cy="74109"/>
            </a:xfrm>
            <a:prstGeom prst="ellipse">
              <a:avLst/>
            </a:prstGeom>
            <a:solidFill>
              <a:schemeClr val="bg1">
                <a:alpha val="36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Oval 19">
              <a:extLst>
                <a:ext uri="{FF2B5EF4-FFF2-40B4-BE49-F238E27FC236}">
                  <a16:creationId xmlns:a16="http://schemas.microsoft.com/office/drawing/2014/main" id="{391C9769-CD5B-A709-D86A-CD3CDECE7050}"/>
                </a:ext>
              </a:extLst>
            </p:cNvPr>
            <p:cNvSpPr/>
            <p:nvPr/>
          </p:nvSpPr>
          <p:spPr>
            <a:xfrm>
              <a:off x="432437" y="631344"/>
              <a:ext cx="74109" cy="74109"/>
            </a:xfrm>
            <a:prstGeom prst="ellipse">
              <a:avLst/>
            </a:prstGeom>
            <a:solidFill>
              <a:schemeClr val="bg1">
                <a:alpha val="36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" name="TextBox 3">
            <a:extLst>
              <a:ext uri="{FF2B5EF4-FFF2-40B4-BE49-F238E27FC236}">
                <a16:creationId xmlns:a16="http://schemas.microsoft.com/office/drawing/2014/main" id="{E5344617-9323-0455-9720-DF55F1BD800C}"/>
              </a:ext>
            </a:extLst>
          </p:cNvPr>
          <p:cNvSpPr txBox="1"/>
          <p:nvPr/>
        </p:nvSpPr>
        <p:spPr>
          <a:xfrm>
            <a:off x="9881571" y="193070"/>
            <a:ext cx="1803632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US" sz="2000" b="1" dirty="0">
                <a:effectLst/>
                <a:latin typeface="Avenir LT Std 35 Light"/>
                <a:ea typeface="Times New Roman" panose="02020603050405020304" pitchFamily="18" charset="0"/>
              </a:rPr>
              <a:t>PLACE YOUR </a:t>
            </a:r>
          </a:p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US" sz="2000" b="1" dirty="0">
                <a:effectLst/>
                <a:latin typeface="Avenir LT Std 35 Light"/>
                <a:ea typeface="Times New Roman" panose="02020603050405020304" pitchFamily="18" charset="0"/>
              </a:rPr>
              <a:t>LOGO HERE</a:t>
            </a:r>
            <a:endParaRPr lang="en-US" sz="2000" dirty="0">
              <a:effectLst/>
              <a:latin typeface="Avenir LT Std 35 Light"/>
              <a:ea typeface="Times New Roman" panose="02020603050405020304" pitchFamily="18" charset="0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FB1C8592-CEBE-AD0C-6AC5-83B7394189BB}"/>
              </a:ext>
            </a:extLst>
          </p:cNvPr>
          <p:cNvSpPr txBox="1"/>
          <p:nvPr/>
        </p:nvSpPr>
        <p:spPr>
          <a:xfrm>
            <a:off x="1169044" y="281840"/>
            <a:ext cx="813865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venir LT Std 65 Medium"/>
                <a:ea typeface="Calibri" panose="020F0502020204030204" pitchFamily="34" charset="0"/>
              </a:rPr>
              <a:t>Funding Ask w/ Financial Projections</a:t>
            </a:r>
            <a:endParaRPr kumimoji="0" lang="en-US" sz="40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venir LT Std 65 Medium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401F0CA9-F71D-13DD-4191-454A166A17FD}"/>
              </a:ext>
            </a:extLst>
          </p:cNvPr>
          <p:cNvSpPr/>
          <p:nvPr/>
        </p:nvSpPr>
        <p:spPr>
          <a:xfrm>
            <a:off x="945794" y="1359037"/>
            <a:ext cx="10294931" cy="26314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indent="0" algn="ctr">
              <a:spcBef>
                <a:spcPts val="0"/>
              </a:spcBef>
              <a:buFont typeface="Arial" panose="020B0604020202020204" pitchFamily="34" charset="0"/>
              <a:buNone/>
            </a:pPr>
            <a:endParaRPr lang="en-US" sz="2000" b="1" u="sng" dirty="0">
              <a:solidFill>
                <a:srgbClr val="159CAF"/>
              </a:solidFill>
              <a:latin typeface="Avenir LT Std 65 Medium"/>
            </a:endParaRPr>
          </a:p>
          <a:p>
            <a:pPr marL="457200" indent="-45720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latin typeface="Avenir LT Std 35 Light"/>
              </a:rPr>
              <a:t>Reiterate funding ask (how much) and/or partnership ask (who/what/how much)</a:t>
            </a:r>
          </a:p>
          <a:p>
            <a:pPr marL="457200" indent="-45720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latin typeface="Avenir LT Std 35 Light"/>
              </a:rPr>
              <a:t>How much funding have you raised so far? </a:t>
            </a:r>
          </a:p>
          <a:p>
            <a:pPr marL="914400" lvl="1" indent="-45720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latin typeface="Avenir LT Std 35 Light"/>
              </a:rPr>
              <a:t>List any investors with “skin in the game” </a:t>
            </a:r>
          </a:p>
          <a:p>
            <a:pPr marL="457200" indent="-45720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latin typeface="Avenir LT Std 35 Light"/>
              </a:rPr>
              <a:t>If funding is received, how will it be used? Specifically, years 1-5? </a:t>
            </a:r>
          </a:p>
          <a:p>
            <a:pPr marL="457200" indent="-45720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latin typeface="Avenir LT Std 35 Light"/>
              </a:rPr>
              <a:t>If acquisition, what types of firms are likely to acquire? 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endParaRPr lang="en-US" sz="20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73A9BD9-25B1-380A-CEDB-4FF64C775B7A}"/>
              </a:ext>
            </a:extLst>
          </p:cNvPr>
          <p:cNvSpPr txBox="1"/>
          <p:nvPr/>
        </p:nvSpPr>
        <p:spPr>
          <a:xfrm>
            <a:off x="56793" y="6543056"/>
            <a:ext cx="25019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Avenir LT Std 65 Medium" panose="020B0803020203020204"/>
              </a:rPr>
              <a:t>8</a:t>
            </a:r>
          </a:p>
        </p:txBody>
      </p:sp>
    </p:spTree>
    <p:extLst>
      <p:ext uri="{BB962C8B-B14F-4D97-AF65-F5344CB8AC3E}">
        <p14:creationId xmlns:p14="http://schemas.microsoft.com/office/powerpoint/2010/main" val="9155870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120</TotalTime>
  <Words>560</Words>
  <Application>Microsoft Macintosh PowerPoint</Application>
  <PresentationFormat>Widescreen</PresentationFormat>
  <Paragraphs>109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1" baseType="lpstr">
      <vt:lpstr>Aptos</vt:lpstr>
      <vt:lpstr>Aptos Display</vt:lpstr>
      <vt:lpstr>Arial</vt:lpstr>
      <vt:lpstr>Avenir LT Std 35 Light</vt:lpstr>
      <vt:lpstr>Avenir LT Std 65 Medium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Dawn Piccioni</dc:creator>
  <cp:lastModifiedBy>Dawn Piccioni</cp:lastModifiedBy>
  <cp:revision>16</cp:revision>
  <dcterms:created xsi:type="dcterms:W3CDTF">2024-01-16T14:37:10Z</dcterms:created>
  <dcterms:modified xsi:type="dcterms:W3CDTF">2025-12-18T14:21:29Z</dcterms:modified>
</cp:coreProperties>
</file>