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8"/>
  </p:notesMasterIdLst>
  <p:sldIdLst>
    <p:sldId id="256" r:id="rId2"/>
    <p:sldId id="258" r:id="rId3"/>
    <p:sldId id="296" r:id="rId4"/>
    <p:sldId id="317" r:id="rId5"/>
    <p:sldId id="298" r:id="rId6"/>
    <p:sldId id="257" r:id="rId7"/>
    <p:sldId id="268" r:id="rId8"/>
    <p:sldId id="259" r:id="rId9"/>
    <p:sldId id="294" r:id="rId10"/>
    <p:sldId id="310" r:id="rId11"/>
    <p:sldId id="269" r:id="rId12"/>
    <p:sldId id="312" r:id="rId13"/>
    <p:sldId id="300" r:id="rId14"/>
    <p:sldId id="303" r:id="rId15"/>
    <p:sldId id="304" r:id="rId16"/>
    <p:sldId id="301" r:id="rId17"/>
    <p:sldId id="299" r:id="rId18"/>
    <p:sldId id="306" r:id="rId19"/>
    <p:sldId id="309" r:id="rId20"/>
    <p:sldId id="313" r:id="rId21"/>
    <p:sldId id="302" r:id="rId22"/>
    <p:sldId id="307" r:id="rId23"/>
    <p:sldId id="316" r:id="rId24"/>
    <p:sldId id="308" r:id="rId25"/>
    <p:sldId id="311" r:id="rId26"/>
    <p:sldId id="305"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854" autoAdjust="0"/>
    <p:restoredTop sz="75843" autoAdjust="0"/>
  </p:normalViewPr>
  <p:slideViewPr>
    <p:cSldViewPr snapToGrid="0" snapToObjects="1">
      <p:cViewPr varScale="1">
        <p:scale>
          <a:sx n="54" d="100"/>
          <a:sy n="54" d="100"/>
        </p:scale>
        <p:origin x="139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E2FCDB-0481-AA49-A97E-CD596C06CE5E}" type="datetimeFigureOut">
              <a:rPr lang="en-US" smtClean="0"/>
              <a:pPr/>
              <a:t>5/31/2019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429E57-690B-4840-9F2B-8ADF62E3F0C1}" type="slidenum">
              <a:rPr lang="en-US" smtClean="0"/>
              <a:pPr/>
              <a:t>‹#›</a:t>
            </a:fld>
            <a:endParaRPr lang="en-US"/>
          </a:p>
        </p:txBody>
      </p:sp>
    </p:spTree>
    <p:extLst>
      <p:ext uri="{BB962C8B-B14F-4D97-AF65-F5344CB8AC3E}">
        <p14:creationId xmlns:p14="http://schemas.microsoft.com/office/powerpoint/2010/main" val="1799057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t>
            </a:r>
          </a:p>
        </p:txBody>
      </p:sp>
      <p:sp>
        <p:nvSpPr>
          <p:cNvPr id="4" name="Slide Number Placeholder 3"/>
          <p:cNvSpPr>
            <a:spLocks noGrp="1"/>
          </p:cNvSpPr>
          <p:nvPr>
            <p:ph type="sldNum" sz="quarter" idx="10"/>
          </p:nvPr>
        </p:nvSpPr>
        <p:spPr/>
        <p:txBody>
          <a:bodyPr/>
          <a:lstStyle/>
          <a:p>
            <a:fld id="{8E429E57-690B-4840-9F2B-8ADF62E3F0C1}" type="slidenum">
              <a:rPr lang="en-US" smtClean="0"/>
              <a:pPr/>
              <a:t>1</a:t>
            </a:fld>
            <a:endParaRPr lang="en-US"/>
          </a:p>
        </p:txBody>
      </p:sp>
    </p:spTree>
    <p:extLst>
      <p:ext uri="{BB962C8B-B14F-4D97-AF65-F5344CB8AC3E}">
        <p14:creationId xmlns:p14="http://schemas.microsoft.com/office/powerpoint/2010/main" val="6321700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Quote from </a:t>
            </a:r>
            <a:r>
              <a:rPr lang="en-US" sz="1200" b="0" i="0" kern="1200" dirty="0" err="1">
                <a:solidFill>
                  <a:schemeClr val="tx1"/>
                </a:solidFill>
                <a:effectLst/>
                <a:latin typeface="+mn-lt"/>
                <a:ea typeface="+mn-ea"/>
                <a:cs typeface="+mn-cs"/>
              </a:rPr>
              <a:t>kidsin</a:t>
            </a:r>
            <a:r>
              <a:rPr lang="en-US" sz="1200" b="0" i="0" kern="1200" baseline="0" dirty="0" err="1">
                <a:solidFill>
                  <a:schemeClr val="tx1"/>
                </a:solidFill>
                <a:effectLst/>
                <a:latin typeface="+mn-lt"/>
                <a:ea typeface="+mn-ea"/>
                <a:cs typeface="+mn-cs"/>
              </a:rPr>
              <a:t>thehouse</a:t>
            </a:r>
            <a:r>
              <a:rPr lang="en-US" sz="1200" b="0" i="0" kern="1200" baseline="0" dirty="0">
                <a:solidFill>
                  <a:schemeClr val="tx1"/>
                </a:solidFill>
                <a:effectLst/>
                <a:latin typeface="+mn-lt"/>
                <a:ea typeface="+mn-ea"/>
                <a:cs typeface="+mn-cs"/>
              </a:rPr>
              <a:t> video -&gt; “</a:t>
            </a:r>
            <a:r>
              <a:rPr lang="en-US" sz="1200" b="0" i="0" kern="1200" dirty="0">
                <a:solidFill>
                  <a:schemeClr val="tx1"/>
                </a:solidFill>
                <a:effectLst/>
                <a:latin typeface="+mn-lt"/>
                <a:ea typeface="+mn-ea"/>
                <a:cs typeface="+mn-cs"/>
              </a:rPr>
              <a:t>The American Academy of Pediatrics recommends 0 hours of screen time for children under the age of 2. And I think that’s a great recommendation, because what they’re saying is your child should be moving and interacting with the world around them. They don’t need to be passively watching the screen in order to learn. As our kids get older, we want to limit their screen time, because we don’t want them sedentary, just sitting and looking all the time. So rules will be different in different houses. In my house, during the school week, there is no screen time other than what’s required for homework. And on the weekends, the screen time is really limited. My kids can choose – are they going to go on the computer or are they going to watch a movie? You want to limit it. You want to consider all the screens in your house and just come up with a rule that works for you.”</a:t>
            </a:r>
            <a:endParaRPr lang="en-US" dirty="0"/>
          </a:p>
        </p:txBody>
      </p:sp>
      <p:sp>
        <p:nvSpPr>
          <p:cNvPr id="4" name="Slide Number Placeholder 3"/>
          <p:cNvSpPr>
            <a:spLocks noGrp="1"/>
          </p:cNvSpPr>
          <p:nvPr>
            <p:ph type="sldNum" sz="quarter" idx="10"/>
          </p:nvPr>
        </p:nvSpPr>
        <p:spPr/>
        <p:txBody>
          <a:bodyPr/>
          <a:lstStyle/>
          <a:p>
            <a:fld id="{8E429E57-690B-4840-9F2B-8ADF62E3F0C1}" type="slidenum">
              <a:rPr lang="en-US" smtClean="0"/>
              <a:pPr/>
              <a:t>20</a:t>
            </a:fld>
            <a:endParaRPr lang="en-US"/>
          </a:p>
        </p:txBody>
      </p:sp>
    </p:spTree>
    <p:extLst>
      <p:ext uri="{BB962C8B-B14F-4D97-AF65-F5344CB8AC3E}">
        <p14:creationId xmlns:p14="http://schemas.microsoft.com/office/powerpoint/2010/main" val="2037119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dirty="0"/>
              <a:t>79% of teens and young adults who would like help in stopping porn use say they have nobody in their life to help them quit.</a:t>
            </a:r>
            <a:endParaRPr lang="en-US" sz="1200" dirty="0"/>
          </a:p>
          <a:p>
            <a:endParaRPr lang="en-US" dirty="0"/>
          </a:p>
        </p:txBody>
      </p:sp>
      <p:sp>
        <p:nvSpPr>
          <p:cNvPr id="4" name="Slide Number Placeholder 3"/>
          <p:cNvSpPr>
            <a:spLocks noGrp="1"/>
          </p:cNvSpPr>
          <p:nvPr>
            <p:ph type="sldNum" sz="quarter" idx="10"/>
          </p:nvPr>
        </p:nvSpPr>
        <p:spPr/>
        <p:txBody>
          <a:bodyPr/>
          <a:lstStyle/>
          <a:p>
            <a:fld id="{8E429E57-690B-4840-9F2B-8ADF62E3F0C1}" type="slidenum">
              <a:rPr lang="en-US" smtClean="0"/>
              <a:pPr/>
              <a:t>22</a:t>
            </a:fld>
            <a:endParaRPr lang="en-US"/>
          </a:p>
        </p:txBody>
      </p:sp>
    </p:spTree>
    <p:extLst>
      <p:ext uri="{BB962C8B-B14F-4D97-AF65-F5344CB8AC3E}">
        <p14:creationId xmlns:p14="http://schemas.microsoft.com/office/powerpoint/2010/main" val="15084400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429E57-690B-4840-9F2B-8ADF62E3F0C1}" type="slidenum">
              <a:rPr lang="en-US" smtClean="0"/>
              <a:pPr/>
              <a:t>25</a:t>
            </a:fld>
            <a:endParaRPr lang="en-US"/>
          </a:p>
        </p:txBody>
      </p:sp>
    </p:spTree>
    <p:extLst>
      <p:ext uri="{BB962C8B-B14F-4D97-AF65-F5344CB8AC3E}">
        <p14:creationId xmlns:p14="http://schemas.microsoft.com/office/powerpoint/2010/main" val="1800342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Nearly every child under 8 in America (98 percent) has access to a mobile device at home, and youth represent one in three internet users worldwide. </a:t>
            </a:r>
          </a:p>
          <a:p>
            <a:endParaRPr lang="en-US" dirty="0"/>
          </a:p>
        </p:txBody>
      </p:sp>
      <p:sp>
        <p:nvSpPr>
          <p:cNvPr id="4" name="Slide Number Placeholder 3"/>
          <p:cNvSpPr>
            <a:spLocks noGrp="1"/>
          </p:cNvSpPr>
          <p:nvPr>
            <p:ph type="sldNum" sz="quarter" idx="10"/>
          </p:nvPr>
        </p:nvSpPr>
        <p:spPr/>
        <p:txBody>
          <a:bodyPr/>
          <a:lstStyle/>
          <a:p>
            <a:fld id="{8E429E57-690B-4840-9F2B-8ADF62E3F0C1}" type="slidenum">
              <a:rPr lang="en-US" smtClean="0"/>
              <a:pPr/>
              <a:t>3</a:t>
            </a:fld>
            <a:endParaRPr lang="en-US"/>
          </a:p>
        </p:txBody>
      </p:sp>
    </p:spTree>
    <p:extLst>
      <p:ext uri="{BB962C8B-B14F-4D97-AF65-F5344CB8AC3E}">
        <p14:creationId xmlns:p14="http://schemas.microsoft.com/office/powerpoint/2010/main" val="824294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We understand</a:t>
            </a:r>
            <a:r>
              <a:rPr lang="en-US" baseline="0" dirty="0"/>
              <a:t> what</a:t>
            </a:r>
          </a:p>
          <a:p>
            <a:r>
              <a:rPr lang="en-US" baseline="0" dirty="0"/>
              <a:t>We understand when</a:t>
            </a:r>
          </a:p>
          <a:p>
            <a:r>
              <a:rPr lang="en-US" baseline="0" dirty="0"/>
              <a:t>We understand why</a:t>
            </a:r>
          </a:p>
          <a:p>
            <a:endParaRPr lang="en-US" dirty="0"/>
          </a:p>
        </p:txBody>
      </p:sp>
      <p:sp>
        <p:nvSpPr>
          <p:cNvPr id="4" name="Slide Number Placeholder 3"/>
          <p:cNvSpPr>
            <a:spLocks noGrp="1"/>
          </p:cNvSpPr>
          <p:nvPr>
            <p:ph type="sldNum" sz="quarter" idx="10"/>
          </p:nvPr>
        </p:nvSpPr>
        <p:spPr/>
        <p:txBody>
          <a:bodyPr/>
          <a:lstStyle/>
          <a:p>
            <a:fld id="{8E429E57-690B-4840-9F2B-8ADF62E3F0C1}" type="slidenum">
              <a:rPr lang="en-US" smtClean="0"/>
              <a:pPr/>
              <a:t>4</a:t>
            </a:fld>
            <a:endParaRPr lang="en-US"/>
          </a:p>
        </p:txBody>
      </p:sp>
    </p:spTree>
    <p:extLst>
      <p:ext uri="{BB962C8B-B14F-4D97-AF65-F5344CB8AC3E}">
        <p14:creationId xmlns:p14="http://schemas.microsoft.com/office/powerpoint/2010/main" val="1201051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429E57-690B-4840-9F2B-8ADF62E3F0C1}" type="slidenum">
              <a:rPr lang="en-US" smtClean="0"/>
              <a:pPr/>
              <a:t>6</a:t>
            </a:fld>
            <a:endParaRPr lang="en-US"/>
          </a:p>
        </p:txBody>
      </p:sp>
    </p:spTree>
    <p:extLst>
      <p:ext uri="{BB962C8B-B14F-4D97-AF65-F5344CB8AC3E}">
        <p14:creationId xmlns:p14="http://schemas.microsoft.com/office/powerpoint/2010/main" val="469670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Tablets are the ultimate shortcut tools: Unlike a mother reading a story to a child, for example, a smartphone-told story spoon-feeds images, words, and pictures all at once to a young reader. Rather than having to take the time to process a mother’s voice into words, visualize complete pictures and exert a mental effort to follow a story line, kids who follow stories on their smartphones get lazy. The device does the thinking </a:t>
            </a:r>
            <a:r>
              <a:rPr lang="en-US" sz="1200" b="0" i="1" kern="1200" dirty="0">
                <a:solidFill>
                  <a:schemeClr val="tx1"/>
                </a:solidFill>
                <a:effectLst/>
                <a:latin typeface="+mn-lt"/>
                <a:ea typeface="+mn-ea"/>
                <a:cs typeface="+mn-cs"/>
              </a:rPr>
              <a:t>for</a:t>
            </a:r>
            <a:r>
              <a:rPr lang="en-US" sz="1200" b="0" i="0" kern="1200" dirty="0">
                <a:solidFill>
                  <a:schemeClr val="tx1"/>
                </a:solidFill>
                <a:effectLst/>
                <a:latin typeface="+mn-lt"/>
                <a:ea typeface="+mn-ea"/>
                <a:cs typeface="+mn-cs"/>
              </a:rPr>
              <a:t> them, and as a result, their own cognitive muscles remain weak.</a:t>
            </a:r>
            <a:endParaRPr lang="en-US" dirty="0"/>
          </a:p>
        </p:txBody>
      </p:sp>
      <p:sp>
        <p:nvSpPr>
          <p:cNvPr id="4" name="Slide Number Placeholder 3"/>
          <p:cNvSpPr>
            <a:spLocks noGrp="1"/>
          </p:cNvSpPr>
          <p:nvPr>
            <p:ph type="sldNum" sz="quarter" idx="10"/>
          </p:nvPr>
        </p:nvSpPr>
        <p:spPr/>
        <p:txBody>
          <a:bodyPr/>
          <a:lstStyle/>
          <a:p>
            <a:fld id="{8E429E57-690B-4840-9F2B-8ADF62E3F0C1}" type="slidenum">
              <a:rPr lang="en-US" smtClean="0"/>
              <a:pPr/>
              <a:t>12</a:t>
            </a:fld>
            <a:endParaRPr lang="en-US"/>
          </a:p>
        </p:txBody>
      </p:sp>
    </p:spTree>
    <p:extLst>
      <p:ext uri="{BB962C8B-B14F-4D97-AF65-F5344CB8AC3E}">
        <p14:creationId xmlns:p14="http://schemas.microsoft.com/office/powerpoint/2010/main" val="867469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E429E57-690B-4840-9F2B-8ADF62E3F0C1}" type="slidenum">
              <a:rPr lang="en-US" smtClean="0"/>
              <a:pPr/>
              <a:t>13</a:t>
            </a:fld>
            <a:endParaRPr lang="en-US"/>
          </a:p>
        </p:txBody>
      </p:sp>
    </p:spTree>
    <p:extLst>
      <p:ext uri="{BB962C8B-B14F-4D97-AF65-F5344CB8AC3E}">
        <p14:creationId xmlns:p14="http://schemas.microsoft.com/office/powerpoint/2010/main" val="63400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E429E57-690B-4840-9F2B-8ADF62E3F0C1}" type="slidenum">
              <a:rPr lang="en-US" smtClean="0"/>
              <a:pPr/>
              <a:t>16</a:t>
            </a:fld>
            <a:endParaRPr lang="en-US"/>
          </a:p>
        </p:txBody>
      </p:sp>
    </p:spTree>
    <p:extLst>
      <p:ext uri="{BB962C8B-B14F-4D97-AF65-F5344CB8AC3E}">
        <p14:creationId xmlns:p14="http://schemas.microsoft.com/office/powerpoint/2010/main" val="1463235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Average age</a:t>
            </a:r>
            <a:r>
              <a:rPr lang="en-US" baseline="0" dirty="0"/>
              <a:t> when kids exposed to pornography</a:t>
            </a:r>
          </a:p>
          <a:p>
            <a:r>
              <a:rPr lang="en-US" baseline="0" dirty="0"/>
              <a:t>The brain hasn’t developed enough to fully process what it is being exposed to</a:t>
            </a:r>
          </a:p>
          <a:p>
            <a:endParaRPr lang="en-US" baseline="0" dirty="0"/>
          </a:p>
          <a:p>
            <a:r>
              <a:rPr lang="en-US" baseline="0" dirty="0"/>
              <a:t>Pornography is affected how kids date each other – we are losing the stages of courtship we used to see</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8E429E57-690B-4840-9F2B-8ADF62E3F0C1}" type="slidenum">
              <a:rPr lang="en-US" smtClean="0"/>
              <a:pPr/>
              <a:t>17</a:t>
            </a:fld>
            <a:endParaRPr lang="en-US"/>
          </a:p>
        </p:txBody>
      </p:sp>
    </p:spTree>
    <p:extLst>
      <p:ext uri="{BB962C8B-B14F-4D97-AF65-F5344CB8AC3E}">
        <p14:creationId xmlns:p14="http://schemas.microsoft.com/office/powerpoint/2010/main" val="8880909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pornography is being done while kids study</a:t>
            </a:r>
          </a:p>
        </p:txBody>
      </p:sp>
      <p:sp>
        <p:nvSpPr>
          <p:cNvPr id="4" name="Slide Number Placeholder 3"/>
          <p:cNvSpPr>
            <a:spLocks noGrp="1"/>
          </p:cNvSpPr>
          <p:nvPr>
            <p:ph type="sldNum" sz="quarter" idx="10"/>
          </p:nvPr>
        </p:nvSpPr>
        <p:spPr/>
        <p:txBody>
          <a:bodyPr/>
          <a:lstStyle/>
          <a:p>
            <a:fld id="{8E429E57-690B-4840-9F2B-8ADF62E3F0C1}" type="slidenum">
              <a:rPr lang="en-US" smtClean="0"/>
              <a:pPr/>
              <a:t>19</a:t>
            </a:fld>
            <a:endParaRPr lang="en-US"/>
          </a:p>
        </p:txBody>
      </p:sp>
    </p:spTree>
    <p:extLst>
      <p:ext uri="{BB962C8B-B14F-4D97-AF65-F5344CB8AC3E}">
        <p14:creationId xmlns:p14="http://schemas.microsoft.com/office/powerpoint/2010/main" val="11036299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5" name="Picture 14" descr="melting-crayons-too.jpg"/>
          <p:cNvPicPr>
            <a:picLocks noChangeAspect="1"/>
          </p:cNvPicPr>
          <p:nvPr userDrawn="1"/>
        </p:nvPicPr>
        <p:blipFill>
          <a:blip r:embed="rId2" cstate="screen">
            <a:alphaModFix amt="60000"/>
            <a:extLst>
              <a:ext uri="{28A0092B-C50C-407E-A947-70E740481C1C}">
                <a14:useLocalDpi xmlns:a14="http://schemas.microsoft.com/office/drawing/2010/main"/>
              </a:ext>
            </a:extLst>
          </a:blip>
          <a:stretch>
            <a:fillRect/>
          </a:stretch>
        </p:blipFill>
        <p:spPr>
          <a:xfrm>
            <a:off x="-1363959" y="0"/>
            <a:ext cx="12667079" cy="6858000"/>
          </a:xfrm>
          <a:prstGeom prst="rect">
            <a:avLst/>
          </a:prstGeom>
        </p:spPr>
      </p:pic>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a:t>Click to edit Master title style</a:t>
            </a:r>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5953C1D7-860A-B743-8FEF-D6F1C97CE11F}" type="datetimeFigureOut">
              <a:rPr lang="en-US" smtClean="0"/>
              <a:pPr/>
              <a:t>5/31/2019</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F38DDB85-BBBF-7947-85F3-94D7B06E425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53C1D7-860A-B743-8FEF-D6F1C97CE11F}" type="datetimeFigureOut">
              <a:rPr lang="en-US" smtClean="0"/>
              <a:pPr/>
              <a:t>5/31/2019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DB85-BBBF-7947-85F3-94D7B06E425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53C1D7-860A-B743-8FEF-D6F1C97CE11F}" type="datetimeFigureOut">
              <a:rPr lang="en-US" smtClean="0"/>
              <a:pPr/>
              <a:t>5/31/2019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DB85-BBBF-7947-85F3-94D7B06E425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53C1D7-860A-B743-8FEF-D6F1C97CE11F}" type="datetimeFigureOut">
              <a:rPr lang="en-US" smtClean="0"/>
              <a:pPr/>
              <a:t>5/31/2019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DB85-BBBF-7947-85F3-94D7B06E425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53C1D7-860A-B743-8FEF-D6F1C97CE11F}" type="datetimeFigureOut">
              <a:rPr lang="en-US" smtClean="0"/>
              <a:pPr/>
              <a:t>5/31/2019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DB85-BBBF-7947-85F3-94D7B06E425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5953C1D7-860A-B743-8FEF-D6F1C97CE11F}" type="datetimeFigureOut">
              <a:rPr lang="en-US" smtClean="0"/>
              <a:pPr/>
              <a:t>5/31/2019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DB85-BBBF-7947-85F3-94D7B06E4257}" type="slidenum">
              <a:rPr lang="en-US" smtClean="0"/>
              <a:pPr/>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63440" y="2119313"/>
            <a:ext cx="3200400" cy="3605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5953C1D7-860A-B743-8FEF-D6F1C97CE11F}" type="datetimeFigureOut">
              <a:rPr lang="en-US" smtClean="0"/>
              <a:pPr/>
              <a:t>5/31/2019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8DDB85-BBBF-7947-85F3-94D7B06E4257}" type="slidenum">
              <a:rPr lang="en-US" smtClean="0"/>
              <a:pPr/>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953C1D7-860A-B743-8FEF-D6F1C97CE11F}" type="datetimeFigureOut">
              <a:rPr lang="en-US" smtClean="0"/>
              <a:pPr/>
              <a:t>5/31/2019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8DDB85-BBBF-7947-85F3-94D7B06E425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53C1D7-860A-B743-8FEF-D6F1C97CE11F}" type="datetimeFigureOut">
              <a:rPr lang="en-US" smtClean="0"/>
              <a:pPr/>
              <a:t>5/31/2019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8DDB85-BBBF-7947-85F3-94D7B06E425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20" name="Picture 19" descr="melting-crayons-too.jpg"/>
          <p:cNvPicPr>
            <a:picLocks noChangeAspect="1"/>
          </p:cNvPicPr>
          <p:nvPr userDrawn="1"/>
        </p:nvPicPr>
        <p:blipFill>
          <a:blip r:embed="rId2" cstate="screen">
            <a:alphaModFix amt="60000"/>
            <a:extLst>
              <a:ext uri="{28A0092B-C50C-407E-A947-70E740481C1C}">
                <a14:useLocalDpi xmlns:a14="http://schemas.microsoft.com/office/drawing/2010/main"/>
              </a:ext>
            </a:extLst>
          </a:blip>
          <a:stretch>
            <a:fillRect/>
          </a:stretch>
        </p:blipFill>
        <p:spPr>
          <a:xfrm>
            <a:off x="-1363959" y="0"/>
            <a:ext cx="12667079" cy="6858000"/>
          </a:xfrm>
          <a:prstGeom prst="rect">
            <a:avLst/>
          </a:prstGeom>
        </p:spPr>
      </p:pic>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5953C1D7-860A-B743-8FEF-D6F1C97CE11F}" type="datetimeFigureOut">
              <a:rPr lang="en-US" smtClean="0"/>
              <a:pPr/>
              <a:t>5/31/2019</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a:p>
        </p:txBody>
      </p:sp>
      <p:sp>
        <p:nvSpPr>
          <p:cNvPr id="7" name="Slide Number Placeholder 6"/>
          <p:cNvSpPr>
            <a:spLocks noGrp="1"/>
          </p:cNvSpPr>
          <p:nvPr>
            <p:ph type="sldNum" sz="quarter" idx="12"/>
          </p:nvPr>
        </p:nvSpPr>
        <p:spPr>
          <a:xfrm rot="60000">
            <a:off x="7557313" y="5896961"/>
            <a:ext cx="554023" cy="365125"/>
          </a:xfrm>
        </p:spPr>
        <p:txBody>
          <a:bodyPr/>
          <a:lstStyle/>
          <a:p>
            <a:fld id="{F38DDB85-BBBF-7947-85F3-94D7B06E425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8" name="Picture 17" descr="melting-crayons-too.jpg"/>
          <p:cNvPicPr>
            <a:picLocks noChangeAspect="1"/>
          </p:cNvPicPr>
          <p:nvPr userDrawn="1"/>
        </p:nvPicPr>
        <p:blipFill>
          <a:blip r:embed="rId2" cstate="screen">
            <a:alphaModFix amt="60000"/>
            <a:extLst>
              <a:ext uri="{28A0092B-C50C-407E-A947-70E740481C1C}">
                <a14:useLocalDpi xmlns:a14="http://schemas.microsoft.com/office/drawing/2010/main"/>
              </a:ext>
            </a:extLst>
          </a:blip>
          <a:stretch>
            <a:fillRect/>
          </a:stretch>
        </p:blipFill>
        <p:spPr>
          <a:xfrm>
            <a:off x="-1363959" y="0"/>
            <a:ext cx="12667079" cy="6858000"/>
          </a:xfrm>
          <a:prstGeom prst="rect">
            <a:avLst/>
          </a:prstGeom>
        </p:spPr>
      </p:pic>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5953C1D7-860A-B743-8FEF-D6F1C97CE11F}" type="datetimeFigureOut">
              <a:rPr lang="en-US" smtClean="0"/>
              <a:pPr/>
              <a:t>5/31/2019</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a:p>
        </p:txBody>
      </p:sp>
      <p:sp>
        <p:nvSpPr>
          <p:cNvPr id="7" name="Slide Number Placeholder 6"/>
          <p:cNvSpPr>
            <a:spLocks noGrp="1"/>
          </p:cNvSpPr>
          <p:nvPr>
            <p:ph type="sldNum" sz="quarter" idx="12"/>
          </p:nvPr>
        </p:nvSpPr>
        <p:spPr>
          <a:xfrm rot="60000">
            <a:off x="7562089" y="5900026"/>
            <a:ext cx="554023" cy="365125"/>
          </a:xfrm>
        </p:spPr>
        <p:txBody>
          <a:bodyPr/>
          <a:lstStyle/>
          <a:p>
            <a:fld id="{F38DDB85-BBBF-7947-85F3-94D7B06E425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5.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15" name="Picture 14" descr="melting-crayons-too.jpg"/>
          <p:cNvPicPr>
            <a:picLocks noChangeAspect="1"/>
          </p:cNvPicPr>
          <p:nvPr userDrawn="1"/>
        </p:nvPicPr>
        <p:blipFill>
          <a:blip r:embed="rId13" cstate="screen">
            <a:alphaModFix amt="60000"/>
            <a:extLst>
              <a:ext uri="{28A0092B-C50C-407E-A947-70E740481C1C}">
                <a14:useLocalDpi xmlns:a14="http://schemas.microsoft.com/office/drawing/2010/main"/>
              </a:ext>
            </a:extLst>
          </a:blip>
          <a:stretch>
            <a:fillRect/>
          </a:stretch>
        </p:blipFill>
        <p:spPr>
          <a:xfrm>
            <a:off x="-1363959" y="0"/>
            <a:ext cx="12667079" cy="6858000"/>
          </a:xfrm>
          <a:prstGeom prst="rect">
            <a:avLst/>
          </a:prstGeom>
        </p:spPr>
      </p:pic>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4"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5953C1D7-860A-B743-8FEF-D6F1C97CE11F}" type="datetimeFigureOut">
              <a:rPr lang="en-US" smtClean="0"/>
              <a:pPr/>
              <a:t>5/31/2019</a:t>
            </a:fld>
            <a:endParaRPr 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F38DDB85-BBBF-7947-85F3-94D7B06E425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tif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3200" u="sng" dirty="0"/>
              <a:t>Becoming a Tech-</a:t>
            </a:r>
            <a:r>
              <a:rPr lang="en-US" sz="3200" u="sng" dirty="0" err="1"/>
              <a:t>Saavy</a:t>
            </a:r>
            <a:r>
              <a:rPr lang="en-US" sz="3200" u="sng" dirty="0"/>
              <a:t> Parent: Living in the age of screens and media</a:t>
            </a:r>
            <a:endParaRPr lang="en-US" sz="3200" dirty="0"/>
          </a:p>
        </p:txBody>
      </p:sp>
      <p:sp>
        <p:nvSpPr>
          <p:cNvPr id="3" name="Subtitle 2"/>
          <p:cNvSpPr>
            <a:spLocks noGrp="1"/>
          </p:cNvSpPr>
          <p:nvPr>
            <p:ph type="subTitle" idx="1"/>
          </p:nvPr>
        </p:nvSpPr>
        <p:spPr>
          <a:xfrm>
            <a:off x="1727200" y="3848100"/>
            <a:ext cx="5712179" cy="1412522"/>
          </a:xfrm>
        </p:spPr>
        <p:txBody>
          <a:bodyPr/>
          <a:lstStyle/>
          <a:p>
            <a:r>
              <a:rPr lang="en-US" dirty="0"/>
              <a:t>Presented by Eric Connor, MS, LCPC, CSAT</a:t>
            </a:r>
          </a:p>
        </p:txBody>
      </p:sp>
      <p:pic>
        <p:nvPicPr>
          <p:cNvPr id="4" name="Picture 3" descr="RECOVER2.png"/>
          <p:cNvPicPr>
            <a:picLocks noChangeAspect="1"/>
          </p:cNvPicPr>
          <p:nvPr/>
        </p:nvPicPr>
        <p:blipFill>
          <a:blip r:embed="rId3" cstate="screen">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7439379" y="4591654"/>
            <a:ext cx="608936" cy="1110714"/>
          </a:xfrm>
          <a:prstGeom prst="rect">
            <a:avLst/>
          </a:prstGeom>
        </p:spPr>
      </p:pic>
    </p:spTree>
    <p:extLst>
      <p:ext uri="{BB962C8B-B14F-4D97-AF65-F5344CB8AC3E}">
        <p14:creationId xmlns:p14="http://schemas.microsoft.com/office/powerpoint/2010/main" val="1226725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876300"/>
            <a:ext cx="7067550" cy="4819649"/>
          </a:xfrm>
        </p:spPr>
        <p:txBody>
          <a:bodyPr>
            <a:noAutofit/>
          </a:bodyPr>
          <a:lstStyle/>
          <a:p>
            <a:r>
              <a:rPr lang="en-US" sz="2800" dirty="0"/>
              <a:t>By the time they reach age 18, American children will have seen 16,000 simulated murders and 200,000 acts of violence (American Psychiatric Association, 1998). </a:t>
            </a:r>
            <a:br>
              <a:rPr lang="en-US" sz="2400" dirty="0"/>
            </a:br>
            <a:br>
              <a:rPr lang="en-US" sz="2400" dirty="0"/>
            </a:br>
            <a:br>
              <a:rPr lang="en-US" sz="2400" dirty="0"/>
            </a:br>
            <a:r>
              <a:rPr lang="en-US" sz="2400" i="1" dirty="0"/>
              <a:t>Media violence can be hazardous to children's health, and studies point overwhelmingly to a causal connection between media violence and aggressive attitudes, values and behaviors in some children (Congressional Public Health Summit, 2000). </a:t>
            </a:r>
          </a:p>
        </p:txBody>
      </p:sp>
      <p:pic>
        <p:nvPicPr>
          <p:cNvPr id="5" name="Picture 4" descr="RECOVER2.png"/>
          <p:cNvPicPr>
            <a:picLocks noChangeAspect="1"/>
          </p:cNvPicPr>
          <p:nvPr/>
        </p:nvPicPr>
        <p:blipFill>
          <a:blip r:embed="rId2" cstate="screen">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7819034" y="5237089"/>
            <a:ext cx="484938" cy="884538"/>
          </a:xfrm>
          <a:prstGeom prst="rect">
            <a:avLst/>
          </a:prstGeom>
        </p:spPr>
      </p:pic>
    </p:spTree>
    <p:extLst>
      <p:ext uri="{BB962C8B-B14F-4D97-AF65-F5344CB8AC3E}">
        <p14:creationId xmlns:p14="http://schemas.microsoft.com/office/powerpoint/2010/main" val="1299612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COVER2.png"/>
          <p:cNvPicPr>
            <a:picLocks noChangeAspect="1"/>
          </p:cNvPicPr>
          <p:nvPr/>
        </p:nvPicPr>
        <p:blipFill>
          <a:blip r:embed="rId2" cstate="screen">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7819034" y="5252769"/>
            <a:ext cx="484938" cy="884538"/>
          </a:xfrm>
          <a:prstGeom prst="rect">
            <a:avLst/>
          </a:prstGeom>
        </p:spPr>
      </p:pic>
      <p:pic>
        <p:nvPicPr>
          <p:cNvPr id="4" name="Picture 3"/>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p:spPr>
      </p:pic>
    </p:spTree>
    <p:extLst>
      <p:ext uri="{BB962C8B-B14F-4D97-AF65-F5344CB8AC3E}">
        <p14:creationId xmlns:p14="http://schemas.microsoft.com/office/powerpoint/2010/main" val="529621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6258" y="1884382"/>
            <a:ext cx="7207714" cy="2363768"/>
          </a:xfrm>
        </p:spPr>
        <p:txBody>
          <a:bodyPr>
            <a:noAutofit/>
          </a:bodyPr>
          <a:lstStyle/>
          <a:p>
            <a:r>
              <a:rPr lang="en-US" sz="5400" dirty="0"/>
              <a:t>Screens can affect cognitive development</a:t>
            </a:r>
          </a:p>
        </p:txBody>
      </p:sp>
      <p:pic>
        <p:nvPicPr>
          <p:cNvPr id="4" name="Picture 3" descr="RECOVER2.png"/>
          <p:cNvPicPr>
            <a:picLocks noChangeAspect="1"/>
          </p:cNvPicPr>
          <p:nvPr/>
        </p:nvPicPr>
        <p:blipFill>
          <a:blip r:embed="rId3" cstate="screen">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7819034" y="5237089"/>
            <a:ext cx="484938" cy="884538"/>
          </a:xfrm>
          <a:prstGeom prst="rect">
            <a:avLst/>
          </a:prstGeom>
        </p:spPr>
      </p:pic>
    </p:spTree>
    <p:extLst>
      <p:ext uri="{BB962C8B-B14F-4D97-AF65-F5344CB8AC3E}">
        <p14:creationId xmlns:p14="http://schemas.microsoft.com/office/powerpoint/2010/main" val="33737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1083088"/>
            <a:ext cx="6965245" cy="1202485"/>
          </a:xfrm>
        </p:spPr>
        <p:txBody>
          <a:bodyPr>
            <a:normAutofit fontScale="90000"/>
          </a:bodyPr>
          <a:lstStyle/>
          <a:p>
            <a:r>
              <a:rPr lang="en-US" dirty="0"/>
              <a:t>Potential negative affects of excessive screen time include …</a:t>
            </a:r>
          </a:p>
        </p:txBody>
      </p:sp>
      <p:sp>
        <p:nvSpPr>
          <p:cNvPr id="3" name="Content Placeholder 2"/>
          <p:cNvSpPr>
            <a:spLocks noGrp="1"/>
          </p:cNvSpPr>
          <p:nvPr>
            <p:ph idx="1"/>
          </p:nvPr>
        </p:nvSpPr>
        <p:spPr>
          <a:xfrm>
            <a:off x="1463040" y="2671763"/>
            <a:ext cx="6196405" cy="3603812"/>
          </a:xfrm>
        </p:spPr>
        <p:txBody>
          <a:bodyPr>
            <a:normAutofit/>
          </a:bodyPr>
          <a:lstStyle/>
          <a:p>
            <a:pPr>
              <a:buNone/>
            </a:pPr>
            <a:endParaRPr lang="en-US" sz="3200" i="1" dirty="0"/>
          </a:p>
          <a:p>
            <a:pPr>
              <a:buNone/>
            </a:pPr>
            <a:r>
              <a:rPr lang="en-US" sz="3200" i="1" dirty="0"/>
              <a:t>Poor </a:t>
            </a:r>
          </a:p>
          <a:p>
            <a:pPr>
              <a:buNone/>
            </a:pPr>
            <a:r>
              <a:rPr lang="en-US" sz="3200" i="1" dirty="0"/>
              <a:t>quality of </a:t>
            </a:r>
          </a:p>
          <a:p>
            <a:pPr>
              <a:buNone/>
            </a:pPr>
            <a:r>
              <a:rPr lang="en-US" sz="3200" i="1" dirty="0"/>
              <a:t>sleep</a:t>
            </a:r>
          </a:p>
          <a:p>
            <a:pPr>
              <a:buFont typeface="Courier New"/>
              <a:buChar char="o"/>
            </a:pPr>
            <a:endParaRPr lang="en-US" sz="3200" dirty="0"/>
          </a:p>
          <a:p>
            <a:pPr lvl="1">
              <a:buNone/>
            </a:pPr>
            <a:r>
              <a:rPr lang="en-US" sz="3200" dirty="0"/>
              <a:t>	</a:t>
            </a:r>
          </a:p>
          <a:p>
            <a:pPr lvl="1">
              <a:buNone/>
            </a:pPr>
            <a:endParaRPr lang="en-US" sz="4600" dirty="0"/>
          </a:p>
          <a:p>
            <a:pPr lvl="1">
              <a:buNone/>
            </a:pPr>
            <a:endParaRPr lang="en-US" sz="4600" dirty="0"/>
          </a:p>
          <a:p>
            <a:pPr>
              <a:buFont typeface="Courier New"/>
              <a:buChar char="o"/>
            </a:pPr>
            <a:endParaRPr lang="en-US" sz="4800" dirty="0"/>
          </a:p>
          <a:p>
            <a:pPr>
              <a:buFont typeface="Courier New"/>
              <a:buChar char="o"/>
            </a:pPr>
            <a:endParaRPr lang="en-US" sz="4800" dirty="0"/>
          </a:p>
          <a:p>
            <a:pPr>
              <a:buFont typeface="Courier New"/>
              <a:buChar char="o"/>
            </a:pPr>
            <a:endParaRPr lang="en-US" sz="4800" dirty="0"/>
          </a:p>
        </p:txBody>
      </p:sp>
      <p:pic>
        <p:nvPicPr>
          <p:cNvPr id="27650"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646590" y="2895850"/>
            <a:ext cx="4413677" cy="2942451"/>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8205" y="971044"/>
            <a:ext cx="7034320" cy="4873895"/>
          </a:xfrm>
        </p:spPr>
        <p:txBody>
          <a:bodyPr>
            <a:normAutofit/>
          </a:bodyPr>
          <a:lstStyle/>
          <a:p>
            <a:pPr algn="ctr">
              <a:buNone/>
            </a:pPr>
            <a:r>
              <a:rPr lang="en-US" sz="3200" i="1" dirty="0"/>
              <a:t>Increased risk of exposure to violence &amp; explicit sexual content</a:t>
            </a:r>
          </a:p>
          <a:p>
            <a:pPr>
              <a:buNone/>
            </a:pPr>
            <a:endParaRPr lang="en-US" sz="2800" dirty="0"/>
          </a:p>
          <a:p>
            <a:r>
              <a:rPr lang="en-US" sz="2800" dirty="0"/>
              <a:t>There is a steady rise of violence / sexual content in media, &amp; kids essentially have instant access to that content. </a:t>
            </a:r>
          </a:p>
          <a:p>
            <a:endParaRPr lang="en-US" sz="2800" dirty="0"/>
          </a:p>
          <a:p>
            <a:r>
              <a:rPr lang="en-US" sz="2800" dirty="0"/>
              <a:t>There appears to be strong correlation between media violence &amp; aggressive behavior.</a:t>
            </a:r>
          </a:p>
          <a:p>
            <a:endParaRPr lang="en-US" sz="2800" dirty="0"/>
          </a:p>
          <a:p>
            <a:endParaRPr lang="en-US" sz="2800" dirty="0"/>
          </a:p>
          <a:p>
            <a:endParaRPr lang="en-US" dirty="0"/>
          </a:p>
          <a:p>
            <a:endParaRPr lang="en-US" dirty="0"/>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63040" y="896349"/>
            <a:ext cx="6196405" cy="3603812"/>
          </a:xfrm>
        </p:spPr>
        <p:txBody>
          <a:bodyPr/>
          <a:lstStyle/>
          <a:p>
            <a:r>
              <a:rPr lang="en-US" dirty="0"/>
              <a:t>Children / teens are susceptible to receiving sexually charged text messages &amp; may be pressured to post or view explicit sexual material on social media.</a:t>
            </a:r>
          </a:p>
          <a:p>
            <a:endParaRPr lang="en-US" dirty="0"/>
          </a:p>
        </p:txBody>
      </p:sp>
      <p:pic>
        <p:nvPicPr>
          <p:cNvPr id="4"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110333" y="2610125"/>
            <a:ext cx="5005039" cy="3439649"/>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63040" y="2651698"/>
            <a:ext cx="6196405" cy="3603812"/>
          </a:xfrm>
        </p:spPr>
        <p:txBody>
          <a:bodyPr>
            <a:noAutofit/>
          </a:bodyPr>
          <a:lstStyle/>
          <a:p>
            <a:r>
              <a:rPr lang="en-US" sz="3200" i="1" dirty="0"/>
              <a:t>Disengagement from / unrealistic expectations of the “real world” </a:t>
            </a:r>
          </a:p>
          <a:p>
            <a:endParaRPr lang="en-US" sz="3200" i="1" dirty="0"/>
          </a:p>
          <a:p>
            <a:r>
              <a:rPr lang="en-US" sz="3200" i="1" dirty="0"/>
              <a:t>Development of various mental / social / physical problems</a:t>
            </a:r>
          </a:p>
        </p:txBody>
      </p:sp>
      <p:sp>
        <p:nvSpPr>
          <p:cNvPr id="6" name="Title 1"/>
          <p:cNvSpPr>
            <a:spLocks noGrp="1"/>
          </p:cNvSpPr>
          <p:nvPr>
            <p:ph type="title"/>
          </p:nvPr>
        </p:nvSpPr>
        <p:spPr>
          <a:xfrm>
            <a:off x="1095023" y="1083088"/>
            <a:ext cx="6965245" cy="1202485"/>
          </a:xfrm>
        </p:spPr>
        <p:txBody>
          <a:bodyPr>
            <a:normAutofit fontScale="90000"/>
          </a:bodyPr>
          <a:lstStyle/>
          <a:p>
            <a:r>
              <a:rPr lang="en-US" dirty="0"/>
              <a:t>Other negative effects may include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8619" y="2238264"/>
            <a:ext cx="6965245" cy="1202485"/>
          </a:xfrm>
        </p:spPr>
        <p:txBody>
          <a:bodyPr/>
          <a:lstStyle/>
          <a:p>
            <a:r>
              <a:rPr lang="en-US"/>
              <a:t>Age 9</a:t>
            </a:r>
            <a:endParaRPr lang="en-US" dirty="0"/>
          </a:p>
        </p:txBody>
      </p:sp>
      <p:sp>
        <p:nvSpPr>
          <p:cNvPr id="3" name="Content Placeholder 2"/>
          <p:cNvSpPr>
            <a:spLocks noGrp="1"/>
          </p:cNvSpPr>
          <p:nvPr>
            <p:ph idx="1"/>
          </p:nvPr>
        </p:nvSpPr>
        <p:spPr/>
        <p:txBody>
          <a:bodyPr>
            <a:normAutofit/>
          </a:bodyPr>
          <a:lstStyle/>
          <a:p>
            <a:pPr lvl="1"/>
            <a:endParaRPr lang="en-US" sz="2400" dirty="0"/>
          </a:p>
          <a:p>
            <a:pPr marL="0" indent="0">
              <a:buNone/>
            </a:pPr>
            <a:r>
              <a:rPr lang="en-US" dirty="0"/>
              <a:t>.</a:t>
            </a:r>
          </a:p>
        </p:txBody>
      </p:sp>
      <p:pic>
        <p:nvPicPr>
          <p:cNvPr id="4" name="Picture 3" descr="RECOVER2.png"/>
          <p:cNvPicPr>
            <a:picLocks noChangeAspect="1"/>
          </p:cNvPicPr>
          <p:nvPr/>
        </p:nvPicPr>
        <p:blipFill>
          <a:blip r:embed="rId3" cstate="screen">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7819034" y="5237089"/>
            <a:ext cx="484938" cy="884538"/>
          </a:xfrm>
          <a:prstGeom prst="rect">
            <a:avLst/>
          </a:prstGeom>
        </p:spPr>
      </p:pic>
    </p:spTree>
    <p:extLst>
      <p:ext uri="{BB962C8B-B14F-4D97-AF65-F5344CB8AC3E}">
        <p14:creationId xmlns:p14="http://schemas.microsoft.com/office/powerpoint/2010/main" val="8450416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01140" y="1944099"/>
            <a:ext cx="6196405" cy="3603812"/>
          </a:xfrm>
        </p:spPr>
        <p:txBody>
          <a:bodyPr/>
          <a:lstStyle/>
          <a:p>
            <a:endParaRPr lang="en-US" dirty="0"/>
          </a:p>
        </p:txBody>
      </p:sp>
      <p:sp>
        <p:nvSpPr>
          <p:cNvPr id="5" name="Title 1"/>
          <p:cNvSpPr>
            <a:spLocks noGrp="1"/>
          </p:cNvSpPr>
          <p:nvPr>
            <p:ph type="title"/>
          </p:nvPr>
        </p:nvSpPr>
        <p:spPr>
          <a:xfrm>
            <a:off x="1116719" y="1730788"/>
            <a:ext cx="6965245" cy="2974562"/>
          </a:xfrm>
        </p:spPr>
        <p:txBody>
          <a:bodyPr>
            <a:normAutofit fontScale="90000"/>
          </a:bodyPr>
          <a:lstStyle/>
          <a:p>
            <a:br>
              <a:rPr lang="en-US" dirty="0"/>
            </a:br>
            <a:r>
              <a:rPr lang="en-US" dirty="0"/>
              <a:t>From a recent study just published</a:t>
            </a:r>
            <a:r>
              <a:rPr lang="is-IS" dirty="0"/>
              <a:t>…</a:t>
            </a:r>
            <a:br>
              <a:rPr lang="is-IS" dirty="0"/>
            </a:br>
            <a:br>
              <a:rPr lang="en-US" dirty="0"/>
            </a:br>
            <a:r>
              <a:rPr lang="en-US" dirty="0"/>
              <a:t>1 in 7 teens are sending sexual texts</a:t>
            </a:r>
            <a:br>
              <a:rPr lang="en-US" dirty="0"/>
            </a:br>
            <a:br>
              <a:rPr lang="en-US" dirty="0"/>
            </a:br>
            <a:r>
              <a:rPr lang="en-US" dirty="0"/>
              <a:t>1 in 4 are receiving them</a:t>
            </a:r>
            <a:br>
              <a:rPr lang="en-US" dirty="0"/>
            </a:br>
            <a:endParaRPr lang="en-US" dirty="0"/>
          </a:p>
        </p:txBody>
      </p:sp>
    </p:spTree>
    <p:extLst>
      <p:ext uri="{BB962C8B-B14F-4D97-AF65-F5344CB8AC3E}">
        <p14:creationId xmlns:p14="http://schemas.microsoft.com/office/powerpoint/2010/main" val="12326183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8205" y="1295400"/>
            <a:ext cx="7034320" cy="4549539"/>
          </a:xfrm>
        </p:spPr>
        <p:txBody>
          <a:bodyPr>
            <a:normAutofit/>
          </a:bodyPr>
          <a:lstStyle/>
          <a:p>
            <a:pPr marL="0" indent="0" algn="ctr">
              <a:buNone/>
            </a:pPr>
            <a:r>
              <a:rPr lang="en-US" sz="4400" i="1" dirty="0"/>
              <a:t>71% of teens keep their online habits from their parents and 90% of the 8 to 16 year olds who have viewed online porn did so while doing homework.</a:t>
            </a:r>
            <a:endParaRPr lang="en-US" sz="4400" dirty="0"/>
          </a:p>
          <a:p>
            <a:endParaRPr lang="en-US" sz="2800" dirty="0"/>
          </a:p>
          <a:p>
            <a:endParaRPr lang="en-US" sz="2800" dirty="0"/>
          </a:p>
          <a:p>
            <a:endParaRPr lang="en-US" dirty="0"/>
          </a:p>
          <a:p>
            <a:endParaRPr lang="en-US" dirty="0"/>
          </a:p>
          <a:p>
            <a:endParaRPr lang="en-US" dirty="0"/>
          </a:p>
        </p:txBody>
      </p:sp>
    </p:spTree>
    <p:extLst>
      <p:ext uri="{BB962C8B-B14F-4D97-AF65-F5344CB8AC3E}">
        <p14:creationId xmlns:p14="http://schemas.microsoft.com/office/powerpoint/2010/main" val="620062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Introduction</a:t>
            </a:r>
          </a:p>
        </p:txBody>
      </p:sp>
      <p:sp>
        <p:nvSpPr>
          <p:cNvPr id="3" name="Text Placeholder 2"/>
          <p:cNvSpPr>
            <a:spLocks noGrp="1"/>
          </p:cNvSpPr>
          <p:nvPr>
            <p:ph type="body" idx="1"/>
          </p:nvPr>
        </p:nvSpPr>
        <p:spPr/>
        <p:txBody>
          <a:bodyPr/>
          <a:lstStyle/>
          <a:p>
            <a:endParaRPr lang="en-US"/>
          </a:p>
        </p:txBody>
      </p:sp>
      <p:pic>
        <p:nvPicPr>
          <p:cNvPr id="5" name="Picture 4" descr="RECOVER2.png"/>
          <p:cNvPicPr>
            <a:picLocks noChangeAspect="1"/>
          </p:cNvPicPr>
          <p:nvPr/>
        </p:nvPicPr>
        <p:blipFill>
          <a:blip r:embed="rId2" cstate="screen">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7819034" y="5237089"/>
            <a:ext cx="484938" cy="884538"/>
          </a:xfrm>
          <a:prstGeom prst="rect">
            <a:avLst/>
          </a:prstGeom>
        </p:spPr>
      </p:pic>
    </p:spTree>
    <p:extLst>
      <p:ext uri="{BB962C8B-B14F-4D97-AF65-F5344CB8AC3E}">
        <p14:creationId xmlns:p14="http://schemas.microsoft.com/office/powerpoint/2010/main" val="31609776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8619" y="2718678"/>
            <a:ext cx="6965245" cy="1202485"/>
          </a:xfrm>
        </p:spPr>
        <p:txBody>
          <a:bodyPr>
            <a:normAutofit fontScale="90000"/>
          </a:bodyPr>
          <a:lstStyle/>
          <a:p>
            <a:r>
              <a:rPr lang="en-US" dirty="0"/>
              <a:t>So how much screen time is appropriate???</a:t>
            </a:r>
          </a:p>
        </p:txBody>
      </p:sp>
    </p:spTree>
    <p:extLst>
      <p:ext uri="{BB962C8B-B14F-4D97-AF65-F5344CB8AC3E}">
        <p14:creationId xmlns:p14="http://schemas.microsoft.com/office/powerpoint/2010/main" val="3745998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8619" y="2718678"/>
            <a:ext cx="6965245" cy="1202485"/>
          </a:xfrm>
        </p:spPr>
        <p:txBody>
          <a:bodyPr>
            <a:normAutofit fontScale="90000"/>
          </a:bodyPr>
          <a:lstStyle/>
          <a:p>
            <a:r>
              <a:rPr lang="en-US" dirty="0"/>
              <a:t>What other steps can we take?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5024" y="1352550"/>
            <a:ext cx="7134576" cy="4370519"/>
          </a:xfrm>
        </p:spPr>
        <p:txBody>
          <a:bodyPr>
            <a:noAutofit/>
          </a:bodyPr>
          <a:lstStyle/>
          <a:p>
            <a:r>
              <a:rPr lang="en-US" sz="3200" dirty="0"/>
              <a:t>Modeling an appropriate amount of screen time and a healthy relationship with technology – </a:t>
            </a:r>
            <a:r>
              <a:rPr lang="en-US" sz="3200" i="1" dirty="0"/>
              <a:t>remember: not all technology is “BAD”! </a:t>
            </a:r>
          </a:p>
          <a:p>
            <a:endParaRPr lang="en-US" sz="3200" dirty="0"/>
          </a:p>
          <a:p>
            <a:r>
              <a:rPr lang="en-US" sz="3200" dirty="0"/>
              <a:t>Monitoring / discussing the content that your child is viewing</a:t>
            </a:r>
          </a:p>
          <a:p>
            <a:endParaRPr lang="en-US" sz="3200" dirty="0"/>
          </a:p>
        </p:txBody>
      </p:sp>
    </p:spTree>
    <p:extLst>
      <p:ext uri="{BB962C8B-B14F-4D97-AF65-F5344CB8AC3E}">
        <p14:creationId xmlns:p14="http://schemas.microsoft.com/office/powerpoint/2010/main" val="20854455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4074" y="971550"/>
            <a:ext cx="7134576" cy="4370519"/>
          </a:xfrm>
        </p:spPr>
        <p:txBody>
          <a:bodyPr>
            <a:noAutofit/>
          </a:bodyPr>
          <a:lstStyle/>
          <a:p>
            <a:r>
              <a:rPr lang="en-US" sz="3200" dirty="0"/>
              <a:t>Open monitoring – know passwords – create agreements that allow involvement</a:t>
            </a:r>
          </a:p>
          <a:p>
            <a:endParaRPr lang="en-US" sz="3200" dirty="0"/>
          </a:p>
          <a:p>
            <a:r>
              <a:rPr lang="en-US" sz="3200" dirty="0"/>
              <a:t>Create conversations – early and often.  Be open to learning.</a:t>
            </a:r>
          </a:p>
          <a:p>
            <a:endParaRPr lang="en-US" sz="3200" dirty="0"/>
          </a:p>
        </p:txBody>
      </p:sp>
    </p:spTree>
    <p:extLst>
      <p:ext uri="{BB962C8B-B14F-4D97-AF65-F5344CB8AC3E}">
        <p14:creationId xmlns:p14="http://schemas.microsoft.com/office/powerpoint/2010/main" val="8930164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4074" y="971550"/>
            <a:ext cx="7134576" cy="4370519"/>
          </a:xfrm>
        </p:spPr>
        <p:txBody>
          <a:bodyPr>
            <a:noAutofit/>
          </a:bodyPr>
          <a:lstStyle/>
          <a:p>
            <a:endParaRPr lang="en-US" sz="3200" dirty="0"/>
          </a:p>
          <a:p>
            <a:r>
              <a:rPr lang="en-US" sz="3200" dirty="0"/>
              <a:t>Staying up-to-date on current technology-related / social media trends</a:t>
            </a:r>
          </a:p>
          <a:p>
            <a:endParaRPr lang="en-US" sz="3200" dirty="0"/>
          </a:p>
          <a:p>
            <a:r>
              <a:rPr lang="en-US" sz="3200" dirty="0"/>
              <a:t>Stay calm– seek to understand.  Teen brains aren’t fully developed – don’t understand full extent.</a:t>
            </a:r>
          </a:p>
        </p:txBody>
      </p:sp>
    </p:spTree>
    <p:extLst>
      <p:ext uri="{BB962C8B-B14F-4D97-AF65-F5344CB8AC3E}">
        <p14:creationId xmlns:p14="http://schemas.microsoft.com/office/powerpoint/2010/main" val="4354562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1"/>
            <a:endParaRPr lang="en-US" sz="2400" dirty="0"/>
          </a:p>
          <a:p>
            <a:pPr marL="0" indent="0">
              <a:buNone/>
            </a:pPr>
            <a:r>
              <a:rPr lang="en-US" dirty="0"/>
              <a:t>.</a:t>
            </a:r>
          </a:p>
        </p:txBody>
      </p:sp>
      <p:pic>
        <p:nvPicPr>
          <p:cNvPr id="4" name="Picture 3" descr="RECOVER2.png"/>
          <p:cNvPicPr>
            <a:picLocks noChangeAspect="1"/>
          </p:cNvPicPr>
          <p:nvPr/>
        </p:nvPicPr>
        <p:blipFill>
          <a:blip r:embed="rId3" cstate="screen">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7819034" y="5237089"/>
            <a:ext cx="484938" cy="884538"/>
          </a:xfrm>
          <a:prstGeom prst="rect">
            <a:avLst/>
          </a:prstGeom>
        </p:spPr>
      </p:pic>
      <p:sp>
        <p:nvSpPr>
          <p:cNvPr id="5" name="Title 4"/>
          <p:cNvSpPr>
            <a:spLocks noGrp="1"/>
          </p:cNvSpPr>
          <p:nvPr>
            <p:ph type="title"/>
          </p:nvPr>
        </p:nvSpPr>
        <p:spPr/>
        <p:txBody>
          <a:bodyPr/>
          <a:lstStyle/>
          <a:p>
            <a:endParaRPr lang="en-US"/>
          </a:p>
        </p:txBody>
      </p:sp>
      <p:pic>
        <p:nvPicPr>
          <p:cNvPr id="6" name="Picture 5"/>
          <p:cNvPicPr/>
          <p:nvPr/>
        </p:nvPicPr>
        <p:blipFill>
          <a:blip r:embed="rId4"/>
          <a:stretch>
            <a:fillRect/>
          </a:stretch>
        </p:blipFill>
        <p:spPr>
          <a:xfrm>
            <a:off x="1095023" y="817582"/>
            <a:ext cx="7208949" cy="5304045"/>
          </a:xfrm>
          <a:prstGeom prst="rect">
            <a:avLst/>
          </a:prstGeom>
        </p:spPr>
      </p:pic>
    </p:spTree>
    <p:extLst>
      <p:ext uri="{BB962C8B-B14F-4D97-AF65-F5344CB8AC3E}">
        <p14:creationId xmlns:p14="http://schemas.microsoft.com/office/powerpoint/2010/main" val="11331995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Resources</a:t>
            </a:r>
          </a:p>
        </p:txBody>
      </p:sp>
      <p:sp>
        <p:nvSpPr>
          <p:cNvPr id="3" name="Content Placeholder 2"/>
          <p:cNvSpPr>
            <a:spLocks noGrp="1"/>
          </p:cNvSpPr>
          <p:nvPr>
            <p:ph idx="1"/>
          </p:nvPr>
        </p:nvSpPr>
        <p:spPr/>
        <p:txBody>
          <a:bodyPr>
            <a:normAutofit/>
          </a:bodyPr>
          <a:lstStyle/>
          <a:p>
            <a:r>
              <a:rPr lang="en-US" dirty="0" err="1"/>
              <a:t>CommonSenseMedia.org</a:t>
            </a:r>
            <a:endParaRPr lang="en-US" dirty="0"/>
          </a:p>
          <a:p>
            <a:r>
              <a:rPr lang="en-US" i="1" dirty="0" err="1"/>
              <a:t>KidsInTheHouse.com</a:t>
            </a:r>
            <a:endParaRPr lang="en-US" i="1" dirty="0"/>
          </a:p>
          <a:p>
            <a:endParaRPr lang="en-US" i="1" dirty="0"/>
          </a:p>
          <a:p>
            <a:endParaRPr lang="en-US" dirty="0"/>
          </a:p>
          <a:p>
            <a:endParaRPr lang="en-US" dirty="0"/>
          </a:p>
        </p:txBody>
      </p:sp>
    </p:spTree>
    <p:extLst>
      <p:ext uri="{BB962C8B-B14F-4D97-AF65-F5344CB8AC3E}">
        <p14:creationId xmlns:p14="http://schemas.microsoft.com/office/powerpoint/2010/main" val="1714547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5928" y="1667930"/>
            <a:ext cx="6254044" cy="2427820"/>
          </a:xfrm>
        </p:spPr>
        <p:txBody>
          <a:bodyPr>
            <a:normAutofit/>
          </a:bodyPr>
          <a:lstStyle/>
          <a:p>
            <a:r>
              <a:rPr lang="en-US" sz="7200" dirty="0"/>
              <a:t>It’s a new age for parenting!</a:t>
            </a:r>
          </a:p>
        </p:txBody>
      </p:sp>
      <p:pic>
        <p:nvPicPr>
          <p:cNvPr id="5" name="Picture 4" descr="RECOVER2.png"/>
          <p:cNvPicPr>
            <a:picLocks noChangeAspect="1"/>
          </p:cNvPicPr>
          <p:nvPr/>
        </p:nvPicPr>
        <p:blipFill>
          <a:blip r:embed="rId3" cstate="screen">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7819034" y="5237089"/>
            <a:ext cx="484938" cy="884538"/>
          </a:xfrm>
          <a:prstGeom prst="rect">
            <a:avLst/>
          </a:prstGeom>
        </p:spPr>
      </p:pic>
    </p:spTree>
    <p:extLst>
      <p:ext uri="{BB962C8B-B14F-4D97-AF65-F5344CB8AC3E}">
        <p14:creationId xmlns:p14="http://schemas.microsoft.com/office/powerpoint/2010/main" val="2125172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8778" y="1477430"/>
            <a:ext cx="6254044" cy="2294470"/>
          </a:xfrm>
        </p:spPr>
        <p:txBody>
          <a:bodyPr>
            <a:normAutofit/>
          </a:bodyPr>
          <a:lstStyle/>
          <a:p>
            <a:r>
              <a:rPr lang="en-US" sz="5400" dirty="0"/>
              <a:t>What does it mean to be tech </a:t>
            </a:r>
            <a:r>
              <a:rPr lang="en-US" sz="5400" dirty="0" err="1"/>
              <a:t>saavy</a:t>
            </a:r>
            <a:r>
              <a:rPr lang="en-US" sz="5400" dirty="0"/>
              <a:t>?</a:t>
            </a:r>
          </a:p>
        </p:txBody>
      </p:sp>
      <p:pic>
        <p:nvPicPr>
          <p:cNvPr id="5" name="Picture 4" descr="RECOVER2.png"/>
          <p:cNvPicPr>
            <a:picLocks noChangeAspect="1"/>
          </p:cNvPicPr>
          <p:nvPr/>
        </p:nvPicPr>
        <p:blipFill>
          <a:blip r:embed="rId3" cstate="screen">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7819034" y="5237089"/>
            <a:ext cx="484938" cy="884538"/>
          </a:xfrm>
          <a:prstGeom prst="rect">
            <a:avLst/>
          </a:prstGeom>
        </p:spPr>
      </p:pic>
    </p:spTree>
    <p:extLst>
      <p:ext uri="{BB962C8B-B14F-4D97-AF65-F5344CB8AC3E}">
        <p14:creationId xmlns:p14="http://schemas.microsoft.com/office/powerpoint/2010/main" val="1324184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4990" y="1371600"/>
            <a:ext cx="6254044" cy="3865489"/>
          </a:xfrm>
        </p:spPr>
        <p:txBody>
          <a:bodyPr>
            <a:noAutofit/>
          </a:bodyPr>
          <a:lstStyle/>
          <a:p>
            <a:r>
              <a:rPr lang="en-US" sz="2400" dirty="0"/>
              <a:t>76 percent of American teens age 13-17 use Instagram.</a:t>
            </a:r>
            <a:br>
              <a:rPr lang="en-US" sz="2400" dirty="0"/>
            </a:br>
            <a:r>
              <a:rPr lang="en-US" sz="2400" dirty="0"/>
              <a:t>75 percent of teens use Snapchat.</a:t>
            </a:r>
            <a:br>
              <a:rPr lang="en-US" sz="2400" dirty="0"/>
            </a:br>
            <a:r>
              <a:rPr lang="en-US" sz="2400" dirty="0"/>
              <a:t>66 percent of teens use Facebook, essentially flat from 2015, when Pew Research Center data showed 71 percent of U.S. teens using the site.</a:t>
            </a:r>
            <a:br>
              <a:rPr lang="en-US" sz="2400" dirty="0"/>
            </a:br>
            <a:r>
              <a:rPr lang="en-US" sz="2400" dirty="0"/>
              <a:t>47 percent of teens use Twitter.</a:t>
            </a:r>
            <a:br>
              <a:rPr lang="en-US" sz="2400" dirty="0"/>
            </a:br>
            <a:r>
              <a:rPr lang="en-US" sz="2400" dirty="0"/>
              <a:t>Fewer than 30 percent of American teens use Tumblr, Twitch, or LinkedIn.</a:t>
            </a:r>
            <a:br>
              <a:rPr lang="en-US" sz="2400" dirty="0"/>
            </a:br>
            <a:endParaRPr lang="en-US" sz="2400" dirty="0"/>
          </a:p>
        </p:txBody>
      </p:sp>
      <p:pic>
        <p:nvPicPr>
          <p:cNvPr id="5" name="Picture 4" descr="RECOVER2.png"/>
          <p:cNvPicPr>
            <a:picLocks noChangeAspect="1"/>
          </p:cNvPicPr>
          <p:nvPr/>
        </p:nvPicPr>
        <p:blipFill>
          <a:blip r:embed="rId2" cstate="screen">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7819034" y="5237089"/>
            <a:ext cx="484938" cy="884538"/>
          </a:xfrm>
          <a:prstGeom prst="rect">
            <a:avLst/>
          </a:prstGeom>
        </p:spPr>
      </p:pic>
    </p:spTree>
    <p:extLst>
      <p:ext uri="{BB962C8B-B14F-4D97-AF65-F5344CB8AC3E}">
        <p14:creationId xmlns:p14="http://schemas.microsoft.com/office/powerpoint/2010/main" val="634405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Why study technology and screen time?</a:t>
            </a:r>
          </a:p>
        </p:txBody>
      </p:sp>
      <p:sp>
        <p:nvSpPr>
          <p:cNvPr id="3" name="Content Placeholder 2"/>
          <p:cNvSpPr>
            <a:spLocks noGrp="1"/>
          </p:cNvSpPr>
          <p:nvPr>
            <p:ph idx="1"/>
          </p:nvPr>
        </p:nvSpPr>
        <p:spPr>
          <a:xfrm>
            <a:off x="1463040" y="2119256"/>
            <a:ext cx="6196405" cy="3710043"/>
          </a:xfrm>
        </p:spPr>
        <p:txBody>
          <a:bodyPr>
            <a:normAutofit/>
          </a:bodyPr>
          <a:lstStyle/>
          <a:p>
            <a:pPr lvl="1"/>
            <a:r>
              <a:rPr lang="en-US" sz="2800" dirty="0"/>
              <a:t>Patterns can be set that have significant, longer effects on the life of the child</a:t>
            </a:r>
          </a:p>
          <a:p>
            <a:pPr lvl="1"/>
            <a:r>
              <a:rPr lang="en-US" sz="2800" dirty="0"/>
              <a:t>Our behaviors and personality have much of their basis in the brain – the media and screens shape this</a:t>
            </a:r>
          </a:p>
          <a:p>
            <a:pPr lvl="1"/>
            <a:r>
              <a:rPr lang="en-US" sz="2800" dirty="0"/>
              <a:t>New research is helping us to learn more – what will work best.</a:t>
            </a:r>
          </a:p>
          <a:p>
            <a:endParaRPr lang="en-US" dirty="0"/>
          </a:p>
        </p:txBody>
      </p:sp>
      <p:pic>
        <p:nvPicPr>
          <p:cNvPr id="4" name="Picture 3" descr="RECOVER2.png"/>
          <p:cNvPicPr>
            <a:picLocks noChangeAspect="1"/>
          </p:cNvPicPr>
          <p:nvPr/>
        </p:nvPicPr>
        <p:blipFill>
          <a:blip r:embed="rId3" cstate="screen">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7819034" y="5237089"/>
            <a:ext cx="484938" cy="884538"/>
          </a:xfrm>
          <a:prstGeom prst="rect">
            <a:avLst/>
          </a:prstGeom>
        </p:spPr>
      </p:pic>
    </p:spTree>
    <p:extLst>
      <p:ext uri="{BB962C8B-B14F-4D97-AF65-F5344CB8AC3E}">
        <p14:creationId xmlns:p14="http://schemas.microsoft.com/office/powerpoint/2010/main" val="1996309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Facts</a:t>
            </a:r>
          </a:p>
        </p:txBody>
      </p:sp>
      <p:sp>
        <p:nvSpPr>
          <p:cNvPr id="3" name="Content Placeholder 2"/>
          <p:cNvSpPr>
            <a:spLocks noGrp="1"/>
          </p:cNvSpPr>
          <p:nvPr>
            <p:ph idx="1"/>
          </p:nvPr>
        </p:nvSpPr>
        <p:spPr/>
        <p:txBody>
          <a:bodyPr>
            <a:normAutofit fontScale="92500"/>
          </a:bodyPr>
          <a:lstStyle/>
          <a:p>
            <a:pPr lvl="1"/>
            <a:r>
              <a:rPr lang="en-US" sz="2800" dirty="0"/>
              <a:t>In first few years of life, 700 to 1000 new neural connections every second</a:t>
            </a:r>
          </a:p>
          <a:p>
            <a:pPr lvl="1"/>
            <a:r>
              <a:rPr lang="en-US" sz="2800" dirty="0"/>
              <a:t>Comprised of billions of connections between individual neurons</a:t>
            </a:r>
          </a:p>
          <a:p>
            <a:pPr lvl="1"/>
            <a:r>
              <a:rPr lang="en-US" sz="2800" dirty="0"/>
              <a:t>Built from the bottom up</a:t>
            </a:r>
          </a:p>
          <a:p>
            <a:pPr lvl="1"/>
            <a:endParaRPr lang="en-US" sz="2400" dirty="0"/>
          </a:p>
          <a:p>
            <a:pPr marL="0" indent="0">
              <a:buNone/>
            </a:pPr>
            <a:r>
              <a:rPr lang="en-US" dirty="0"/>
              <a:t>.</a:t>
            </a:r>
          </a:p>
        </p:txBody>
      </p:sp>
      <p:pic>
        <p:nvPicPr>
          <p:cNvPr id="4" name="Picture 3" descr="RECOVER2.png"/>
          <p:cNvPicPr>
            <a:picLocks noChangeAspect="1"/>
          </p:cNvPicPr>
          <p:nvPr/>
        </p:nvPicPr>
        <p:blipFill>
          <a:blip r:embed="rId2" cstate="screen">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7819034" y="5237089"/>
            <a:ext cx="484938" cy="884538"/>
          </a:xfrm>
          <a:prstGeom prst="rect">
            <a:avLst/>
          </a:prstGeom>
        </p:spPr>
      </p:pic>
    </p:spTree>
    <p:extLst>
      <p:ext uri="{BB962C8B-B14F-4D97-AF65-F5344CB8AC3E}">
        <p14:creationId xmlns:p14="http://schemas.microsoft.com/office/powerpoint/2010/main" val="1587145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Building Brain Architecture</a:t>
            </a:r>
          </a:p>
        </p:txBody>
      </p:sp>
      <p:pic>
        <p:nvPicPr>
          <p:cNvPr id="7" name="Content Placeholder 6" descr="tina-floersch-39144.jpg"/>
          <p:cNvPicPr>
            <a:picLocks noGrp="1" noChangeAspect="1"/>
          </p:cNvPicPr>
          <p:nvPr>
            <p:ph sz="quarter" idx="13"/>
          </p:nvPr>
        </p:nvPicPr>
        <p:blipFill>
          <a:blip r:embed="rId2" cstate="screen">
            <a:extLst>
              <a:ext uri="{28A0092B-C50C-407E-A947-70E740481C1C}">
                <a14:useLocalDpi xmlns:a14="http://schemas.microsoft.com/office/drawing/2010/main"/>
              </a:ext>
            </a:extLst>
          </a:blip>
          <a:srcRect/>
          <a:stretch>
            <a:fillRect/>
          </a:stretch>
        </p:blipFill>
        <p:spPr/>
      </p:pic>
      <p:sp>
        <p:nvSpPr>
          <p:cNvPr id="4" name="Content Placeholder 3"/>
          <p:cNvSpPr>
            <a:spLocks noGrp="1"/>
          </p:cNvSpPr>
          <p:nvPr>
            <p:ph sz="quarter" idx="14"/>
          </p:nvPr>
        </p:nvSpPr>
        <p:spPr/>
        <p:txBody>
          <a:bodyPr>
            <a:normAutofit fontScale="92500" lnSpcReduction="20000"/>
          </a:bodyPr>
          <a:lstStyle/>
          <a:p>
            <a:r>
              <a:rPr lang="en-US" sz="2600" dirty="0"/>
              <a:t>Early experiences affect the development of brain architecture</a:t>
            </a:r>
          </a:p>
          <a:p>
            <a:r>
              <a:rPr lang="en-US" sz="2600" dirty="0"/>
              <a:t>Adverse experiences early in life can impair brain architecture, with negative effects lasting into adulthood.</a:t>
            </a:r>
          </a:p>
        </p:txBody>
      </p:sp>
      <p:pic>
        <p:nvPicPr>
          <p:cNvPr id="8" name="Picture 7" descr="RECOVER2.png"/>
          <p:cNvPicPr>
            <a:picLocks noChangeAspect="1"/>
          </p:cNvPicPr>
          <p:nvPr/>
        </p:nvPicPr>
        <p:blipFill>
          <a:blip r:embed="rId3" cstate="screen">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7819034" y="5237089"/>
            <a:ext cx="484938" cy="884538"/>
          </a:xfrm>
          <a:prstGeom prst="rect">
            <a:avLst/>
          </a:prstGeom>
        </p:spPr>
      </p:pic>
    </p:spTree>
    <p:extLst>
      <p:ext uri="{BB962C8B-B14F-4D97-AF65-F5344CB8AC3E}">
        <p14:creationId xmlns:p14="http://schemas.microsoft.com/office/powerpoint/2010/main" val="4073065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4979" y="876301"/>
            <a:ext cx="6254044" cy="3714750"/>
          </a:xfrm>
        </p:spPr>
        <p:txBody>
          <a:bodyPr>
            <a:normAutofit fontScale="90000"/>
          </a:bodyPr>
          <a:lstStyle/>
          <a:p>
            <a:r>
              <a:rPr lang="en-US" sz="7200" dirty="0"/>
              <a:t>What kids see and are exposed to matters!</a:t>
            </a:r>
          </a:p>
        </p:txBody>
      </p:sp>
      <p:pic>
        <p:nvPicPr>
          <p:cNvPr id="5" name="Picture 4" descr="RECOVER2.png"/>
          <p:cNvPicPr>
            <a:picLocks noChangeAspect="1"/>
          </p:cNvPicPr>
          <p:nvPr/>
        </p:nvPicPr>
        <p:blipFill>
          <a:blip r:embed="rId2" cstate="screen">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7819034" y="5237089"/>
            <a:ext cx="484938" cy="884538"/>
          </a:xfrm>
          <a:prstGeom prst="rect">
            <a:avLst/>
          </a:prstGeom>
        </p:spPr>
      </p:pic>
    </p:spTree>
    <p:extLst>
      <p:ext uri="{BB962C8B-B14F-4D97-AF65-F5344CB8AC3E}">
        <p14:creationId xmlns:p14="http://schemas.microsoft.com/office/powerpoint/2010/main" val="139108102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Custom 6">
      <a:dk1>
        <a:sysClr val="windowText" lastClr="000000"/>
      </a:dk1>
      <a:lt1>
        <a:sysClr val="window" lastClr="FFFFFF"/>
      </a:lt1>
      <a:dk2>
        <a:srgbClr val="4C4C4C"/>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Pushpin.thmx</Template>
  <TotalTime>3950</TotalTime>
  <Words>836</Words>
  <Application>Microsoft Office PowerPoint</Application>
  <PresentationFormat>On-screen Show (4:3)</PresentationFormat>
  <Paragraphs>97</Paragraphs>
  <Slides>26</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Brush Script MT</vt:lpstr>
      <vt:lpstr>Calibri</vt:lpstr>
      <vt:lpstr>Courier New</vt:lpstr>
      <vt:lpstr>Franklin Gothic Book</vt:lpstr>
      <vt:lpstr>Franklin Gothic Medium</vt:lpstr>
      <vt:lpstr>Rage Italic</vt:lpstr>
      <vt:lpstr>Pushpin</vt:lpstr>
      <vt:lpstr>Becoming a Tech-Saavy Parent: Living in the age of screens and media</vt:lpstr>
      <vt:lpstr>Introduction</vt:lpstr>
      <vt:lpstr>It’s a new age for parenting!</vt:lpstr>
      <vt:lpstr>What does it mean to be tech saavy?</vt:lpstr>
      <vt:lpstr>76 percent of American teens age 13-17 use Instagram. 75 percent of teens use Snapchat. 66 percent of teens use Facebook, essentially flat from 2015, when Pew Research Center data showed 71 percent of U.S. teens using the site. 47 percent of teens use Twitter. Fewer than 30 percent of American teens use Tumblr, Twitch, or LinkedIn. </vt:lpstr>
      <vt:lpstr>Why study technology and screen time?</vt:lpstr>
      <vt:lpstr>Some Facts</vt:lpstr>
      <vt:lpstr>Building Brain Architecture</vt:lpstr>
      <vt:lpstr>What kids see and are exposed to matters!</vt:lpstr>
      <vt:lpstr>By the time they reach age 18, American children will have seen 16,000 simulated murders and 200,000 acts of violence (American Psychiatric Association, 1998).    Media violence can be hazardous to children's health, and studies point overwhelmingly to a causal connection between media violence and aggressive attitudes, values and behaviors in some children (Congressional Public Health Summit, 2000). </vt:lpstr>
      <vt:lpstr>PowerPoint Presentation</vt:lpstr>
      <vt:lpstr>Screens can affect cognitive development</vt:lpstr>
      <vt:lpstr>Potential negative affects of excessive screen time include …</vt:lpstr>
      <vt:lpstr>PowerPoint Presentation</vt:lpstr>
      <vt:lpstr>PowerPoint Presentation</vt:lpstr>
      <vt:lpstr>Other negative effects may include …</vt:lpstr>
      <vt:lpstr>Age 9</vt:lpstr>
      <vt:lpstr> From a recent study just published…  1 in 7 teens are sending sexual texts  1 in 4 are receiving them </vt:lpstr>
      <vt:lpstr>PowerPoint Presentation</vt:lpstr>
      <vt:lpstr>So how much screen time is appropriate???</vt:lpstr>
      <vt:lpstr>What other steps can we take?</vt:lpstr>
      <vt:lpstr>PowerPoint Presentation</vt:lpstr>
      <vt:lpstr>PowerPoint Presentation</vt:lpstr>
      <vt:lpstr>PowerPoint Presentation</vt:lpstr>
      <vt:lpstr>PowerPoint Presentation</vt:lpstr>
      <vt:lpstr>Resources</vt:lpstr>
    </vt:vector>
  </TitlesOfParts>
  <Company>CompareGuru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Childhood Brain: What we can learn from neuroscience regarding healthy growth and development</dc:title>
  <dc:creator>Samantha Steyn</dc:creator>
  <cp:lastModifiedBy>h. hintz</cp:lastModifiedBy>
  <cp:revision>47</cp:revision>
  <cp:lastPrinted>2019-05-29T17:07:42Z</cp:lastPrinted>
  <dcterms:created xsi:type="dcterms:W3CDTF">2018-02-28T02:22:58Z</dcterms:created>
  <dcterms:modified xsi:type="dcterms:W3CDTF">2019-05-31T15:56:30Z</dcterms:modified>
</cp:coreProperties>
</file>