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84" r:id="rId1"/>
  </p:sldMasterIdLst>
  <p:sldIdLst>
    <p:sldId id="265" r:id="rId2"/>
    <p:sldId id="330" r:id="rId3"/>
    <p:sldId id="266" r:id="rId4"/>
    <p:sldId id="323" r:id="rId5"/>
    <p:sldId id="324" r:id="rId6"/>
    <p:sldId id="267" r:id="rId7"/>
    <p:sldId id="268" r:id="rId8"/>
    <p:sldId id="325" r:id="rId9"/>
    <p:sldId id="326" r:id="rId10"/>
    <p:sldId id="327" r:id="rId11"/>
    <p:sldId id="328" r:id="rId12"/>
    <p:sldId id="270" r:id="rId13"/>
    <p:sldId id="331" r:id="rId14"/>
    <p:sldId id="329" r:id="rId15"/>
    <p:sldId id="271" r:id="rId16"/>
    <p:sldId id="333" r:id="rId17"/>
    <p:sldId id="336" r:id="rId18"/>
    <p:sldId id="334" r:id="rId19"/>
    <p:sldId id="332" r:id="rId20"/>
    <p:sldId id="272" r:id="rId21"/>
    <p:sldId id="273" r:id="rId22"/>
    <p:sldId id="335" r:id="rId23"/>
    <p:sldId id="337" r:id="rId24"/>
    <p:sldId id="32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ena Kravitz" initials="EK" lastIdx="1" clrIdx="0">
    <p:extLst>
      <p:ext uri="{19B8F6BF-5375-455C-9EA6-DF929625EA0E}">
        <p15:presenceInfo xmlns:p15="http://schemas.microsoft.com/office/powerpoint/2012/main" userId="161c4243311df94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99"/>
    <a:srgbClr val="0C57BC"/>
    <a:srgbClr val="C6D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6D1EFF-5F76-424D-A1BF-9CB94195FCB3}" v="22" dt="2020-08-04T00:49:40.9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115" autoAdjust="0"/>
    <p:restoredTop sz="94660"/>
  </p:normalViewPr>
  <p:slideViewPr>
    <p:cSldViewPr snapToGrid="0">
      <p:cViewPr varScale="1">
        <p:scale>
          <a:sx n="51" d="100"/>
          <a:sy n="51" d="100"/>
        </p:scale>
        <p:origin x="44" y="4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y Yudof" userId="6cf1392358e48582" providerId="LiveId" clId="{7F6D1EFF-5F76-424D-A1BF-9CB94195FCB3}"/>
    <pc:docChg chg="undo custSel modSld modMainMaster">
      <pc:chgData name="Jay Yudof" userId="6cf1392358e48582" providerId="LiveId" clId="{7F6D1EFF-5F76-424D-A1BF-9CB94195FCB3}" dt="2020-08-04T00:49:40.909" v="180" actId="14100"/>
      <pc:docMkLst>
        <pc:docMk/>
      </pc:docMkLst>
      <pc:sldChg chg="modSp mod setBg">
        <pc:chgData name="Jay Yudof" userId="6cf1392358e48582" providerId="LiveId" clId="{7F6D1EFF-5F76-424D-A1BF-9CB94195FCB3}" dt="2020-08-03T18:47:06.836" v="69" actId="20577"/>
        <pc:sldMkLst>
          <pc:docMk/>
          <pc:sldMk cId="2414229750" sldId="265"/>
        </pc:sldMkLst>
        <pc:spChg chg="mod">
          <ac:chgData name="Jay Yudof" userId="6cf1392358e48582" providerId="LiveId" clId="{7F6D1EFF-5F76-424D-A1BF-9CB94195FCB3}" dt="2020-08-03T18:46:45.119" v="35" actId="404"/>
          <ac:spMkLst>
            <pc:docMk/>
            <pc:sldMk cId="2414229750" sldId="265"/>
            <ac:spMk id="4" creationId="{7146487C-8771-49AF-86AF-52F76CD53D7A}"/>
          </ac:spMkLst>
        </pc:spChg>
        <pc:spChg chg="mod">
          <ac:chgData name="Jay Yudof" userId="6cf1392358e48582" providerId="LiveId" clId="{7F6D1EFF-5F76-424D-A1BF-9CB94195FCB3}" dt="2020-08-03T18:46:16.005" v="18" actId="1076"/>
          <ac:spMkLst>
            <pc:docMk/>
            <pc:sldMk cId="2414229750" sldId="265"/>
            <ac:spMk id="5" creationId="{84FB7898-5845-4143-A38B-8B9D7CED003C}"/>
          </ac:spMkLst>
        </pc:spChg>
        <pc:spChg chg="mod">
          <ac:chgData name="Jay Yudof" userId="6cf1392358e48582" providerId="LiveId" clId="{7F6D1EFF-5F76-424D-A1BF-9CB94195FCB3}" dt="2020-08-03T18:47:06.836" v="69" actId="20577"/>
          <ac:spMkLst>
            <pc:docMk/>
            <pc:sldMk cId="2414229750" sldId="265"/>
            <ac:spMk id="6" creationId="{489ED4C2-EA77-4997-8F78-20320BFAD25F}"/>
          </ac:spMkLst>
        </pc:spChg>
      </pc:sldChg>
      <pc:sldChg chg="modSp mod setBg">
        <pc:chgData name="Jay Yudof" userId="6cf1392358e48582" providerId="LiveId" clId="{7F6D1EFF-5F76-424D-A1BF-9CB94195FCB3}" dt="2020-08-03T18:47:47.518" v="73" actId="27636"/>
        <pc:sldMkLst>
          <pc:docMk/>
          <pc:sldMk cId="55122686" sldId="266"/>
        </pc:sldMkLst>
        <pc:spChg chg="mod">
          <ac:chgData name="Jay Yudof" userId="6cf1392358e48582" providerId="LiveId" clId="{7F6D1EFF-5F76-424D-A1BF-9CB94195FCB3}" dt="2020-08-03T18:44:08.286" v="0"/>
          <ac:spMkLst>
            <pc:docMk/>
            <pc:sldMk cId="55122686" sldId="266"/>
            <ac:spMk id="2" creationId="{88055E90-34B5-497D-A006-D25795AED1F8}"/>
          </ac:spMkLst>
        </pc:spChg>
        <pc:spChg chg="mod">
          <ac:chgData name="Jay Yudof" userId="6cf1392358e48582" providerId="LiveId" clId="{7F6D1EFF-5F76-424D-A1BF-9CB94195FCB3}" dt="2020-08-03T18:47:47.518" v="73" actId="27636"/>
          <ac:spMkLst>
            <pc:docMk/>
            <pc:sldMk cId="55122686" sldId="266"/>
            <ac:spMk id="3" creationId="{DAD0A8FD-5E77-4B4E-B5A6-5533D5BC4CCB}"/>
          </ac:spMkLst>
        </pc:spChg>
      </pc:sldChg>
      <pc:sldChg chg="modSp mod setBg">
        <pc:chgData name="Jay Yudof" userId="6cf1392358e48582" providerId="LiveId" clId="{7F6D1EFF-5F76-424D-A1BF-9CB94195FCB3}" dt="2020-08-03T18:48:47.701" v="86" actId="255"/>
        <pc:sldMkLst>
          <pc:docMk/>
          <pc:sldMk cId="3808414257" sldId="267"/>
        </pc:sldMkLst>
        <pc:spChg chg="mod">
          <ac:chgData name="Jay Yudof" userId="6cf1392358e48582" providerId="LiveId" clId="{7F6D1EFF-5F76-424D-A1BF-9CB94195FCB3}" dt="2020-08-03T18:44:08.286" v="0"/>
          <ac:spMkLst>
            <pc:docMk/>
            <pc:sldMk cId="3808414257" sldId="267"/>
            <ac:spMk id="2" creationId="{58EB2D80-1E17-491E-9179-D1A7D394CC25}"/>
          </ac:spMkLst>
        </pc:spChg>
        <pc:spChg chg="mod">
          <ac:chgData name="Jay Yudof" userId="6cf1392358e48582" providerId="LiveId" clId="{7F6D1EFF-5F76-424D-A1BF-9CB94195FCB3}" dt="2020-08-03T18:48:47.701" v="86" actId="255"/>
          <ac:spMkLst>
            <pc:docMk/>
            <pc:sldMk cId="3808414257" sldId="267"/>
            <ac:spMk id="3" creationId="{5E004D99-F652-40EF-AB99-ED722C62F651}"/>
          </ac:spMkLst>
        </pc:spChg>
      </pc:sldChg>
      <pc:sldChg chg="modSp mod setBg">
        <pc:chgData name="Jay Yudof" userId="6cf1392358e48582" providerId="LiveId" clId="{7F6D1EFF-5F76-424D-A1BF-9CB94195FCB3}" dt="2020-08-03T18:48:59.820" v="87" actId="255"/>
        <pc:sldMkLst>
          <pc:docMk/>
          <pc:sldMk cId="3220740003" sldId="268"/>
        </pc:sldMkLst>
        <pc:spChg chg="mod">
          <ac:chgData name="Jay Yudof" userId="6cf1392358e48582" providerId="LiveId" clId="{7F6D1EFF-5F76-424D-A1BF-9CB94195FCB3}" dt="2020-08-03T18:44:08.286" v="0"/>
          <ac:spMkLst>
            <pc:docMk/>
            <pc:sldMk cId="3220740003" sldId="268"/>
            <ac:spMk id="2" creationId="{0F279D25-7146-4D7D-911D-42BA48D42FD9}"/>
          </ac:spMkLst>
        </pc:spChg>
        <pc:spChg chg="mod">
          <ac:chgData name="Jay Yudof" userId="6cf1392358e48582" providerId="LiveId" clId="{7F6D1EFF-5F76-424D-A1BF-9CB94195FCB3}" dt="2020-08-03T18:48:59.820" v="87" actId="255"/>
          <ac:spMkLst>
            <pc:docMk/>
            <pc:sldMk cId="3220740003" sldId="268"/>
            <ac:spMk id="3" creationId="{C6D171BC-7722-4139-B08D-58512893F0CE}"/>
          </ac:spMkLst>
        </pc:spChg>
      </pc:sldChg>
      <pc:sldChg chg="modSp mod setBg">
        <pc:chgData name="Jay Yudof" userId="6cf1392358e48582" providerId="LiveId" clId="{7F6D1EFF-5F76-424D-A1BF-9CB94195FCB3}" dt="2020-08-03T18:50:22.551" v="104" actId="20577"/>
        <pc:sldMkLst>
          <pc:docMk/>
          <pc:sldMk cId="1580355929" sldId="270"/>
        </pc:sldMkLst>
        <pc:spChg chg="mod">
          <ac:chgData name="Jay Yudof" userId="6cf1392358e48582" providerId="LiveId" clId="{7F6D1EFF-5F76-424D-A1BF-9CB94195FCB3}" dt="2020-08-03T18:44:11.718" v="2" actId="27636"/>
          <ac:spMkLst>
            <pc:docMk/>
            <pc:sldMk cId="1580355929" sldId="270"/>
            <ac:spMk id="2" creationId="{148A1ACC-3006-4CE3-B6EE-DF78B88A1AF9}"/>
          </ac:spMkLst>
        </pc:spChg>
        <pc:spChg chg="mod">
          <ac:chgData name="Jay Yudof" userId="6cf1392358e48582" providerId="LiveId" clId="{7F6D1EFF-5F76-424D-A1BF-9CB94195FCB3}" dt="2020-08-03T18:44:11.522" v="1" actId="27636"/>
          <ac:spMkLst>
            <pc:docMk/>
            <pc:sldMk cId="1580355929" sldId="270"/>
            <ac:spMk id="3" creationId="{F509A819-45C9-4CCE-9199-3CB4CE901BDC}"/>
          </ac:spMkLst>
        </pc:spChg>
        <pc:spChg chg="mod">
          <ac:chgData name="Jay Yudof" userId="6cf1392358e48582" providerId="LiveId" clId="{7F6D1EFF-5F76-424D-A1BF-9CB94195FCB3}" dt="2020-08-03T18:50:22.551" v="104" actId="20577"/>
          <ac:spMkLst>
            <pc:docMk/>
            <pc:sldMk cId="1580355929" sldId="270"/>
            <ac:spMk id="6" creationId="{BA68EF55-92F0-428F-AF8B-1CAB3AB0B31B}"/>
          </ac:spMkLst>
        </pc:spChg>
      </pc:sldChg>
      <pc:sldChg chg="modSp mod setBg">
        <pc:chgData name="Jay Yudof" userId="6cf1392358e48582" providerId="LiveId" clId="{7F6D1EFF-5F76-424D-A1BF-9CB94195FCB3}" dt="2020-08-03T18:45:15.050" v="15"/>
        <pc:sldMkLst>
          <pc:docMk/>
          <pc:sldMk cId="3448570750" sldId="271"/>
        </pc:sldMkLst>
        <pc:spChg chg="mod">
          <ac:chgData name="Jay Yudof" userId="6cf1392358e48582" providerId="LiveId" clId="{7F6D1EFF-5F76-424D-A1BF-9CB94195FCB3}" dt="2020-08-03T18:44:15.821" v="5" actId="27636"/>
          <ac:spMkLst>
            <pc:docMk/>
            <pc:sldMk cId="3448570750" sldId="271"/>
            <ac:spMk id="2" creationId="{1D86F842-A3DD-4977-98C5-A48E08062F2E}"/>
          </ac:spMkLst>
        </pc:spChg>
        <pc:spChg chg="mod">
          <ac:chgData name="Jay Yudof" userId="6cf1392358e48582" providerId="LiveId" clId="{7F6D1EFF-5F76-424D-A1BF-9CB94195FCB3}" dt="2020-08-03T18:44:15.815" v="4" actId="27636"/>
          <ac:spMkLst>
            <pc:docMk/>
            <pc:sldMk cId="3448570750" sldId="271"/>
            <ac:spMk id="3" creationId="{B9A68421-7017-4EDD-926A-AC8611364DB4}"/>
          </ac:spMkLst>
        </pc:spChg>
      </pc:sldChg>
      <pc:sldChg chg="modSp mod setBg">
        <pc:chgData name="Jay Yudof" userId="6cf1392358e48582" providerId="LiveId" clId="{7F6D1EFF-5F76-424D-A1BF-9CB94195FCB3}" dt="2020-08-03T18:52:55.539" v="122" actId="404"/>
        <pc:sldMkLst>
          <pc:docMk/>
          <pc:sldMk cId="549035350" sldId="272"/>
        </pc:sldMkLst>
        <pc:spChg chg="mod">
          <ac:chgData name="Jay Yudof" userId="6cf1392358e48582" providerId="LiveId" clId="{7F6D1EFF-5F76-424D-A1BF-9CB94195FCB3}" dt="2020-08-03T18:44:08.286" v="0"/>
          <ac:spMkLst>
            <pc:docMk/>
            <pc:sldMk cId="549035350" sldId="272"/>
            <ac:spMk id="2" creationId="{EA7C09B9-AA4E-4248-80AD-C9DF5CF9D654}"/>
          </ac:spMkLst>
        </pc:spChg>
        <pc:spChg chg="mod">
          <ac:chgData name="Jay Yudof" userId="6cf1392358e48582" providerId="LiveId" clId="{7F6D1EFF-5F76-424D-A1BF-9CB94195FCB3}" dt="2020-08-03T18:52:55.539" v="122" actId="404"/>
          <ac:spMkLst>
            <pc:docMk/>
            <pc:sldMk cId="549035350" sldId="272"/>
            <ac:spMk id="3" creationId="{B7CFC35C-0433-4DB5-BCDC-B96CE74E02BD}"/>
          </ac:spMkLst>
        </pc:spChg>
      </pc:sldChg>
      <pc:sldChg chg="modSp setBg">
        <pc:chgData name="Jay Yudof" userId="6cf1392358e48582" providerId="LiveId" clId="{7F6D1EFF-5F76-424D-A1BF-9CB94195FCB3}" dt="2020-08-03T18:45:15.050" v="15"/>
        <pc:sldMkLst>
          <pc:docMk/>
          <pc:sldMk cId="1555819071" sldId="273"/>
        </pc:sldMkLst>
        <pc:spChg chg="mod">
          <ac:chgData name="Jay Yudof" userId="6cf1392358e48582" providerId="LiveId" clId="{7F6D1EFF-5F76-424D-A1BF-9CB94195FCB3}" dt="2020-08-03T18:44:08.286" v="0"/>
          <ac:spMkLst>
            <pc:docMk/>
            <pc:sldMk cId="1555819071" sldId="273"/>
            <ac:spMk id="2" creationId="{6F4B305B-924B-45B4-A324-0358EF6D8D0F}"/>
          </ac:spMkLst>
        </pc:spChg>
      </pc:sldChg>
      <pc:sldChg chg="modSp setBg">
        <pc:chgData name="Jay Yudof" userId="6cf1392358e48582" providerId="LiveId" clId="{7F6D1EFF-5F76-424D-A1BF-9CB94195FCB3}" dt="2020-08-03T18:57:27.568" v="175" actId="207"/>
        <pc:sldMkLst>
          <pc:docMk/>
          <pc:sldMk cId="0" sldId="322"/>
        </pc:sldMkLst>
        <pc:spChg chg="mod">
          <ac:chgData name="Jay Yudof" userId="6cf1392358e48582" providerId="LiveId" clId="{7F6D1EFF-5F76-424D-A1BF-9CB94195FCB3}" dt="2020-08-03T18:57:24.392" v="174" actId="207"/>
          <ac:spMkLst>
            <pc:docMk/>
            <pc:sldMk cId="0" sldId="322"/>
            <ac:spMk id="59394" creationId="{5126DB9C-F27E-47E9-B88B-1C60ECD4B96F}"/>
          </ac:spMkLst>
        </pc:spChg>
        <pc:spChg chg="mod">
          <ac:chgData name="Jay Yudof" userId="6cf1392358e48582" providerId="LiveId" clId="{7F6D1EFF-5F76-424D-A1BF-9CB94195FCB3}" dt="2020-08-03T18:57:27.568" v="175" actId="207"/>
          <ac:spMkLst>
            <pc:docMk/>
            <pc:sldMk cId="0" sldId="322"/>
            <ac:spMk id="59396" creationId="{67A1DE82-3B86-4F32-B5E7-5A9AED920B74}"/>
          </ac:spMkLst>
        </pc:spChg>
      </pc:sldChg>
      <pc:sldChg chg="modSp setBg">
        <pc:chgData name="Jay Yudof" userId="6cf1392358e48582" providerId="LiveId" clId="{7F6D1EFF-5F76-424D-A1BF-9CB94195FCB3}" dt="2020-08-03T18:45:15.050" v="15"/>
        <pc:sldMkLst>
          <pc:docMk/>
          <pc:sldMk cId="286642496" sldId="323"/>
        </pc:sldMkLst>
        <pc:spChg chg="mod">
          <ac:chgData name="Jay Yudof" userId="6cf1392358e48582" providerId="LiveId" clId="{7F6D1EFF-5F76-424D-A1BF-9CB94195FCB3}" dt="2020-08-03T18:44:08.286" v="0"/>
          <ac:spMkLst>
            <pc:docMk/>
            <pc:sldMk cId="286642496" sldId="323"/>
            <ac:spMk id="2" creationId="{8BDA4AB0-730B-40F8-8D3B-BD24CCA5C689}"/>
          </ac:spMkLst>
        </pc:spChg>
      </pc:sldChg>
      <pc:sldChg chg="modSp mod setBg">
        <pc:chgData name="Jay Yudof" userId="6cf1392358e48582" providerId="LiveId" clId="{7F6D1EFF-5F76-424D-A1BF-9CB94195FCB3}" dt="2020-08-03T18:48:20.488" v="77" actId="20577"/>
        <pc:sldMkLst>
          <pc:docMk/>
          <pc:sldMk cId="368973116" sldId="324"/>
        </pc:sldMkLst>
        <pc:spChg chg="mod">
          <ac:chgData name="Jay Yudof" userId="6cf1392358e48582" providerId="LiveId" clId="{7F6D1EFF-5F76-424D-A1BF-9CB94195FCB3}" dt="2020-08-03T18:44:08.286" v="0"/>
          <ac:spMkLst>
            <pc:docMk/>
            <pc:sldMk cId="368973116" sldId="324"/>
            <ac:spMk id="2" creationId="{8BDA4AB0-730B-40F8-8D3B-BD24CCA5C689}"/>
          </ac:spMkLst>
        </pc:spChg>
        <pc:spChg chg="mod">
          <ac:chgData name="Jay Yudof" userId="6cf1392358e48582" providerId="LiveId" clId="{7F6D1EFF-5F76-424D-A1BF-9CB94195FCB3}" dt="2020-08-03T18:48:20.488" v="77" actId="20577"/>
          <ac:spMkLst>
            <pc:docMk/>
            <pc:sldMk cId="368973116" sldId="324"/>
            <ac:spMk id="3" creationId="{860559E0-E72F-48E7-B693-61537F979069}"/>
          </ac:spMkLst>
        </pc:spChg>
      </pc:sldChg>
      <pc:sldChg chg="modSp mod setBg">
        <pc:chgData name="Jay Yudof" userId="6cf1392358e48582" providerId="LiveId" clId="{7F6D1EFF-5F76-424D-A1BF-9CB94195FCB3}" dt="2020-08-03T18:49:19.560" v="91" actId="27636"/>
        <pc:sldMkLst>
          <pc:docMk/>
          <pc:sldMk cId="1548209971" sldId="325"/>
        </pc:sldMkLst>
        <pc:spChg chg="mod">
          <ac:chgData name="Jay Yudof" userId="6cf1392358e48582" providerId="LiveId" clId="{7F6D1EFF-5F76-424D-A1BF-9CB94195FCB3}" dt="2020-08-03T18:44:08.286" v="0"/>
          <ac:spMkLst>
            <pc:docMk/>
            <pc:sldMk cId="1548209971" sldId="325"/>
            <ac:spMk id="2" creationId="{179D09BC-7FBB-41F4-8567-786A46249E9E}"/>
          </ac:spMkLst>
        </pc:spChg>
        <pc:spChg chg="mod">
          <ac:chgData name="Jay Yudof" userId="6cf1392358e48582" providerId="LiveId" clId="{7F6D1EFF-5F76-424D-A1BF-9CB94195FCB3}" dt="2020-08-03T18:49:19.560" v="91" actId="27636"/>
          <ac:spMkLst>
            <pc:docMk/>
            <pc:sldMk cId="1548209971" sldId="325"/>
            <ac:spMk id="3" creationId="{ACB32603-DCF4-404F-B6D3-24AC0ED68172}"/>
          </ac:spMkLst>
        </pc:spChg>
      </pc:sldChg>
      <pc:sldChg chg="modSp mod setBg">
        <pc:chgData name="Jay Yudof" userId="6cf1392358e48582" providerId="LiveId" clId="{7F6D1EFF-5F76-424D-A1BF-9CB94195FCB3}" dt="2020-08-03T18:49:31.224" v="95" actId="27636"/>
        <pc:sldMkLst>
          <pc:docMk/>
          <pc:sldMk cId="2896907868" sldId="326"/>
        </pc:sldMkLst>
        <pc:spChg chg="mod">
          <ac:chgData name="Jay Yudof" userId="6cf1392358e48582" providerId="LiveId" clId="{7F6D1EFF-5F76-424D-A1BF-9CB94195FCB3}" dt="2020-08-03T18:44:08.286" v="0"/>
          <ac:spMkLst>
            <pc:docMk/>
            <pc:sldMk cId="2896907868" sldId="326"/>
            <ac:spMk id="2" creationId="{A7AF3859-3422-4E51-9286-232D1A11A9FD}"/>
          </ac:spMkLst>
        </pc:spChg>
        <pc:spChg chg="mod">
          <ac:chgData name="Jay Yudof" userId="6cf1392358e48582" providerId="LiveId" clId="{7F6D1EFF-5F76-424D-A1BF-9CB94195FCB3}" dt="2020-08-03T18:49:31.224" v="95" actId="27636"/>
          <ac:spMkLst>
            <pc:docMk/>
            <pc:sldMk cId="2896907868" sldId="326"/>
            <ac:spMk id="3" creationId="{1C577ECC-4180-43DA-99A2-8D5E25B7A5A8}"/>
          </ac:spMkLst>
        </pc:spChg>
      </pc:sldChg>
      <pc:sldChg chg="modSp mod setBg">
        <pc:chgData name="Jay Yudof" userId="6cf1392358e48582" providerId="LiveId" clId="{7F6D1EFF-5F76-424D-A1BF-9CB94195FCB3}" dt="2020-08-03T18:49:48.028" v="97" actId="14100"/>
        <pc:sldMkLst>
          <pc:docMk/>
          <pc:sldMk cId="4076813189" sldId="327"/>
        </pc:sldMkLst>
        <pc:spChg chg="mod">
          <ac:chgData name="Jay Yudof" userId="6cf1392358e48582" providerId="LiveId" clId="{7F6D1EFF-5F76-424D-A1BF-9CB94195FCB3}" dt="2020-08-03T18:44:08.286" v="0"/>
          <ac:spMkLst>
            <pc:docMk/>
            <pc:sldMk cId="4076813189" sldId="327"/>
            <ac:spMk id="2" creationId="{DF741D4A-52BF-4EED-8D35-393207571EAE}"/>
          </ac:spMkLst>
        </pc:spChg>
        <pc:spChg chg="mod">
          <ac:chgData name="Jay Yudof" userId="6cf1392358e48582" providerId="LiveId" clId="{7F6D1EFF-5F76-424D-A1BF-9CB94195FCB3}" dt="2020-08-03T18:49:48.028" v="97" actId="14100"/>
          <ac:spMkLst>
            <pc:docMk/>
            <pc:sldMk cId="4076813189" sldId="327"/>
            <ac:spMk id="3" creationId="{4741DDA6-1DEF-4583-AADD-1E573B66AF67}"/>
          </ac:spMkLst>
        </pc:spChg>
      </pc:sldChg>
      <pc:sldChg chg="addSp modSp mod setBg">
        <pc:chgData name="Jay Yudof" userId="6cf1392358e48582" providerId="LiveId" clId="{7F6D1EFF-5F76-424D-A1BF-9CB94195FCB3}" dt="2020-08-04T00:49:40.909" v="180" actId="14100"/>
        <pc:sldMkLst>
          <pc:docMk/>
          <pc:sldMk cId="2828363864" sldId="328"/>
        </pc:sldMkLst>
        <pc:spChg chg="mod">
          <ac:chgData name="Jay Yudof" userId="6cf1392358e48582" providerId="LiveId" clId="{7F6D1EFF-5F76-424D-A1BF-9CB94195FCB3}" dt="2020-08-03T18:44:08.286" v="0"/>
          <ac:spMkLst>
            <pc:docMk/>
            <pc:sldMk cId="2828363864" sldId="328"/>
            <ac:spMk id="2" creationId="{17A5E10D-96F2-4328-B142-44B9F040183F}"/>
          </ac:spMkLst>
        </pc:spChg>
        <pc:spChg chg="mod ord">
          <ac:chgData name="Jay Yudof" userId="6cf1392358e48582" providerId="LiveId" clId="{7F6D1EFF-5F76-424D-A1BF-9CB94195FCB3}" dt="2020-08-04T00:49:27.617" v="178" actId="166"/>
          <ac:spMkLst>
            <pc:docMk/>
            <pc:sldMk cId="2828363864" sldId="328"/>
            <ac:spMk id="3" creationId="{D5606B9B-8C6B-462C-A095-374A14B18D78}"/>
          </ac:spMkLst>
        </pc:spChg>
        <pc:picChg chg="add mod">
          <ac:chgData name="Jay Yudof" userId="6cf1392358e48582" providerId="LiveId" clId="{7F6D1EFF-5F76-424D-A1BF-9CB94195FCB3}" dt="2020-08-04T00:49:40.909" v="180" actId="14100"/>
          <ac:picMkLst>
            <pc:docMk/>
            <pc:sldMk cId="2828363864" sldId="328"/>
            <ac:picMk id="1026" creationId="{56EC00A2-30B8-4EB8-B815-2EE58DDF6567}"/>
          </ac:picMkLst>
        </pc:picChg>
      </pc:sldChg>
      <pc:sldChg chg="modSp mod setBg">
        <pc:chgData name="Jay Yudof" userId="6cf1392358e48582" providerId="LiveId" clId="{7F6D1EFF-5F76-424D-A1BF-9CB94195FCB3}" dt="2020-08-03T18:51:10.137" v="113" actId="27636"/>
        <pc:sldMkLst>
          <pc:docMk/>
          <pc:sldMk cId="3013416831" sldId="329"/>
        </pc:sldMkLst>
        <pc:spChg chg="mod">
          <ac:chgData name="Jay Yudof" userId="6cf1392358e48582" providerId="LiveId" clId="{7F6D1EFF-5F76-424D-A1BF-9CB94195FCB3}" dt="2020-08-03T18:44:08.286" v="0"/>
          <ac:spMkLst>
            <pc:docMk/>
            <pc:sldMk cId="3013416831" sldId="329"/>
            <ac:spMk id="2" creationId="{148A1ACC-3006-4CE3-B6EE-DF78B88A1AF9}"/>
          </ac:spMkLst>
        </pc:spChg>
        <pc:spChg chg="mod">
          <ac:chgData name="Jay Yudof" userId="6cf1392358e48582" providerId="LiveId" clId="{7F6D1EFF-5F76-424D-A1BF-9CB94195FCB3}" dt="2020-08-03T18:51:10.137" v="113" actId="27636"/>
          <ac:spMkLst>
            <pc:docMk/>
            <pc:sldMk cId="3013416831" sldId="329"/>
            <ac:spMk id="6" creationId="{BA68EF55-92F0-428F-AF8B-1CAB3AB0B31B}"/>
          </ac:spMkLst>
        </pc:spChg>
      </pc:sldChg>
      <pc:sldChg chg="modSp mod setBg">
        <pc:chgData name="Jay Yudof" userId="6cf1392358e48582" providerId="LiveId" clId="{7F6D1EFF-5F76-424D-A1BF-9CB94195FCB3}" dt="2020-08-03T18:47:36.300" v="71"/>
        <pc:sldMkLst>
          <pc:docMk/>
          <pc:sldMk cId="1028000695" sldId="330"/>
        </pc:sldMkLst>
        <pc:spChg chg="mod">
          <ac:chgData name="Jay Yudof" userId="6cf1392358e48582" providerId="LiveId" clId="{7F6D1EFF-5F76-424D-A1BF-9CB94195FCB3}" dt="2020-08-03T18:44:08.286" v="0"/>
          <ac:spMkLst>
            <pc:docMk/>
            <pc:sldMk cId="1028000695" sldId="330"/>
            <ac:spMk id="2" creationId="{E02FE114-00B8-494D-850E-CC1450149F49}"/>
          </ac:spMkLst>
        </pc:spChg>
        <pc:spChg chg="mod">
          <ac:chgData name="Jay Yudof" userId="6cf1392358e48582" providerId="LiveId" clId="{7F6D1EFF-5F76-424D-A1BF-9CB94195FCB3}" dt="2020-08-03T18:47:36.300" v="71"/>
          <ac:spMkLst>
            <pc:docMk/>
            <pc:sldMk cId="1028000695" sldId="330"/>
            <ac:spMk id="3" creationId="{4DC0365A-8D0B-4677-B46E-ED4A7C5B81EA}"/>
          </ac:spMkLst>
        </pc:spChg>
      </pc:sldChg>
      <pc:sldChg chg="modSp mod setBg">
        <pc:chgData name="Jay Yudof" userId="6cf1392358e48582" providerId="LiveId" clId="{7F6D1EFF-5F76-424D-A1BF-9CB94195FCB3}" dt="2020-08-03T18:50:45.506" v="106" actId="20577"/>
        <pc:sldMkLst>
          <pc:docMk/>
          <pc:sldMk cId="1428662786" sldId="331"/>
        </pc:sldMkLst>
        <pc:spChg chg="mod">
          <ac:chgData name="Jay Yudof" userId="6cf1392358e48582" providerId="LiveId" clId="{7F6D1EFF-5F76-424D-A1BF-9CB94195FCB3}" dt="2020-08-03T18:44:15.766" v="3" actId="27636"/>
          <ac:spMkLst>
            <pc:docMk/>
            <pc:sldMk cId="1428662786" sldId="331"/>
            <ac:spMk id="2" creationId="{148A1ACC-3006-4CE3-B6EE-DF78B88A1AF9}"/>
          </ac:spMkLst>
        </pc:spChg>
        <pc:spChg chg="mod">
          <ac:chgData name="Jay Yudof" userId="6cf1392358e48582" providerId="LiveId" clId="{7F6D1EFF-5F76-424D-A1BF-9CB94195FCB3}" dt="2020-08-03T18:50:45.506" v="106" actId="20577"/>
          <ac:spMkLst>
            <pc:docMk/>
            <pc:sldMk cId="1428662786" sldId="331"/>
            <ac:spMk id="6" creationId="{BA68EF55-92F0-428F-AF8B-1CAB3AB0B31B}"/>
          </ac:spMkLst>
        </pc:spChg>
      </pc:sldChg>
      <pc:sldChg chg="setBg">
        <pc:chgData name="Jay Yudof" userId="6cf1392358e48582" providerId="LiveId" clId="{7F6D1EFF-5F76-424D-A1BF-9CB94195FCB3}" dt="2020-08-03T18:45:15.050" v="15"/>
        <pc:sldMkLst>
          <pc:docMk/>
          <pc:sldMk cId="3819126895" sldId="332"/>
        </pc:sldMkLst>
      </pc:sldChg>
      <pc:sldChg chg="modSp mod setBg delCm">
        <pc:chgData name="Jay Yudof" userId="6cf1392358e48582" providerId="LiveId" clId="{7F6D1EFF-5F76-424D-A1BF-9CB94195FCB3}" dt="2020-08-03T18:52:16.855" v="116"/>
        <pc:sldMkLst>
          <pc:docMk/>
          <pc:sldMk cId="3250707968" sldId="333"/>
        </pc:sldMkLst>
        <pc:spChg chg="mod">
          <ac:chgData name="Jay Yudof" userId="6cf1392358e48582" providerId="LiveId" clId="{7F6D1EFF-5F76-424D-A1BF-9CB94195FCB3}" dt="2020-08-03T18:44:15.863" v="6" actId="27636"/>
          <ac:spMkLst>
            <pc:docMk/>
            <pc:sldMk cId="3250707968" sldId="333"/>
            <ac:spMk id="2" creationId="{5A199291-B695-427C-8C74-36EAED97A4D4}"/>
          </ac:spMkLst>
        </pc:spChg>
        <pc:spChg chg="mod">
          <ac:chgData name="Jay Yudof" userId="6cf1392358e48582" providerId="LiveId" clId="{7F6D1EFF-5F76-424D-A1BF-9CB94195FCB3}" dt="2020-08-03T18:52:16.855" v="116"/>
          <ac:spMkLst>
            <pc:docMk/>
            <pc:sldMk cId="3250707968" sldId="333"/>
            <ac:spMk id="3" creationId="{5FE09B59-B5A0-49BE-AA2E-257683DA59EE}"/>
          </ac:spMkLst>
        </pc:spChg>
      </pc:sldChg>
      <pc:sldChg chg="modSp mod setBg">
        <pc:chgData name="Jay Yudof" userId="6cf1392358e48582" providerId="LiveId" clId="{7F6D1EFF-5F76-424D-A1BF-9CB94195FCB3}" dt="2020-08-03T18:45:15.050" v="15"/>
        <pc:sldMkLst>
          <pc:docMk/>
          <pc:sldMk cId="1741568429" sldId="334"/>
        </pc:sldMkLst>
        <pc:spChg chg="mod">
          <ac:chgData name="Jay Yudof" userId="6cf1392358e48582" providerId="LiveId" clId="{7F6D1EFF-5F76-424D-A1BF-9CB94195FCB3}" dt="2020-08-03T18:44:08.286" v="0"/>
          <ac:spMkLst>
            <pc:docMk/>
            <pc:sldMk cId="1741568429" sldId="334"/>
            <ac:spMk id="2" creationId="{45B8CA1F-BC73-43CF-985F-0CEE928BFCD0}"/>
          </ac:spMkLst>
        </pc:spChg>
        <pc:spChg chg="mod">
          <ac:chgData name="Jay Yudof" userId="6cf1392358e48582" providerId="LiveId" clId="{7F6D1EFF-5F76-424D-A1BF-9CB94195FCB3}" dt="2020-08-03T18:44:15.929" v="9" actId="27636"/>
          <ac:spMkLst>
            <pc:docMk/>
            <pc:sldMk cId="1741568429" sldId="334"/>
            <ac:spMk id="3" creationId="{D9C0C275-2A68-4C71-97EB-31D76C11985A}"/>
          </ac:spMkLst>
        </pc:spChg>
      </pc:sldChg>
      <pc:sldChg chg="modSp setBg">
        <pc:chgData name="Jay Yudof" userId="6cf1392358e48582" providerId="LiveId" clId="{7F6D1EFF-5F76-424D-A1BF-9CB94195FCB3}" dt="2020-08-03T18:45:15.050" v="15"/>
        <pc:sldMkLst>
          <pc:docMk/>
          <pc:sldMk cId="304310593" sldId="335"/>
        </pc:sldMkLst>
        <pc:spChg chg="mod">
          <ac:chgData name="Jay Yudof" userId="6cf1392358e48582" providerId="LiveId" clId="{7F6D1EFF-5F76-424D-A1BF-9CB94195FCB3}" dt="2020-08-03T18:44:08.286" v="0"/>
          <ac:spMkLst>
            <pc:docMk/>
            <pc:sldMk cId="304310593" sldId="335"/>
            <ac:spMk id="2" creationId="{6F4B305B-924B-45B4-A324-0358EF6D8D0F}"/>
          </ac:spMkLst>
        </pc:spChg>
      </pc:sldChg>
      <pc:sldChg chg="modSp mod setBg">
        <pc:chgData name="Jay Yudof" userId="6cf1392358e48582" providerId="LiveId" clId="{7F6D1EFF-5F76-424D-A1BF-9CB94195FCB3}" dt="2020-08-03T18:45:15.050" v="15"/>
        <pc:sldMkLst>
          <pc:docMk/>
          <pc:sldMk cId="804015875" sldId="336"/>
        </pc:sldMkLst>
        <pc:spChg chg="mod">
          <ac:chgData name="Jay Yudof" userId="6cf1392358e48582" providerId="LiveId" clId="{7F6D1EFF-5F76-424D-A1BF-9CB94195FCB3}" dt="2020-08-03T18:44:15.909" v="8" actId="27636"/>
          <ac:spMkLst>
            <pc:docMk/>
            <pc:sldMk cId="804015875" sldId="336"/>
            <ac:spMk id="2" creationId="{5A199291-B695-427C-8C74-36EAED97A4D4}"/>
          </ac:spMkLst>
        </pc:spChg>
      </pc:sldChg>
      <pc:sldChg chg="modSp mod setBg">
        <pc:chgData name="Jay Yudof" userId="6cf1392358e48582" providerId="LiveId" clId="{7F6D1EFF-5F76-424D-A1BF-9CB94195FCB3}" dt="2020-08-03T18:56:48.535" v="173" actId="20577"/>
        <pc:sldMkLst>
          <pc:docMk/>
          <pc:sldMk cId="2277119269" sldId="337"/>
        </pc:sldMkLst>
        <pc:spChg chg="mod">
          <ac:chgData name="Jay Yudof" userId="6cf1392358e48582" providerId="LiveId" clId="{7F6D1EFF-5F76-424D-A1BF-9CB94195FCB3}" dt="2020-08-03T18:44:08.286" v="0"/>
          <ac:spMkLst>
            <pc:docMk/>
            <pc:sldMk cId="2277119269" sldId="337"/>
            <ac:spMk id="2" creationId="{DE9B6F08-6D09-4D90-9E49-63DCB1D9C1A3}"/>
          </ac:spMkLst>
        </pc:spChg>
        <pc:spChg chg="mod">
          <ac:chgData name="Jay Yudof" userId="6cf1392358e48582" providerId="LiveId" clId="{7F6D1EFF-5F76-424D-A1BF-9CB94195FCB3}" dt="2020-08-03T18:56:48.535" v="173" actId="20577"/>
          <ac:spMkLst>
            <pc:docMk/>
            <pc:sldMk cId="2277119269" sldId="337"/>
            <ac:spMk id="3" creationId="{D273148B-AD18-4179-B4A7-4AF1AF3453BA}"/>
          </ac:spMkLst>
        </pc:spChg>
      </pc:sldChg>
      <pc:sldMasterChg chg="addSp">
        <pc:chgData name="Jay Yudof" userId="6cf1392358e48582" providerId="LiveId" clId="{7F6D1EFF-5F76-424D-A1BF-9CB94195FCB3}" dt="2020-08-03T18:44:08.286" v="0"/>
        <pc:sldMasterMkLst>
          <pc:docMk/>
          <pc:sldMasterMk cId="3410477060" sldId="2147483684"/>
        </pc:sldMasterMkLst>
        <pc:picChg chg="add">
          <ac:chgData name="Jay Yudof" userId="6cf1392358e48582" providerId="LiveId" clId="{7F6D1EFF-5F76-424D-A1BF-9CB94195FCB3}" dt="2020-08-03T18:44:08.286" v="0"/>
          <ac:picMkLst>
            <pc:docMk/>
            <pc:sldMasterMk cId="3410477060" sldId="2147483684"/>
            <ac:picMk id="48" creationId="{90D7C186-3FB2-4ADE-94E9-D3C5D04639F2}"/>
          </ac:picMkLst>
        </pc:picChg>
        <pc:picChg chg="add">
          <ac:chgData name="Jay Yudof" userId="6cf1392358e48582" providerId="LiveId" clId="{7F6D1EFF-5F76-424D-A1BF-9CB94195FCB3}" dt="2020-08-03T18:44:08.286" v="0"/>
          <ac:picMkLst>
            <pc:docMk/>
            <pc:sldMasterMk cId="3410477060" sldId="2147483684"/>
            <ac:picMk id="49" creationId="{9F329587-5512-492C-82DD-E98B89BD2CA3}"/>
          </ac:picMkLst>
        </pc:picChg>
      </pc:sldMaster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E1C57734-AC96-4C14-9FBE-93058064C39D}" type="datetimeFigureOut">
              <a:rPr lang="en-US" smtClean="0"/>
              <a:t>8/3/2020</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2792569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C57734-AC96-4C14-9FBE-93058064C39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710214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C57734-AC96-4C14-9FBE-93058064C39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1117949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C57734-AC96-4C14-9FBE-93058064C39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9029F-A45A-4661-8F1E-FC02A3058864}"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194211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C57734-AC96-4C14-9FBE-93058064C39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350331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1C57734-AC96-4C14-9FBE-93058064C39D}" type="datetimeFigureOut">
              <a:rPr lang="en-US" smtClean="0"/>
              <a:t>8/3/2020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31171949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1C57734-AC96-4C14-9FBE-93058064C39D}" type="datetimeFigureOut">
              <a:rPr lang="en-US" smtClean="0"/>
              <a:t>8/3/2020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14475863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C57734-AC96-4C14-9FBE-93058064C39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26263851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C57734-AC96-4C14-9FBE-93058064C39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279034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C57734-AC96-4C14-9FBE-93058064C39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2951548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C57734-AC96-4C14-9FBE-93058064C39D}" type="datetimeFigureOut">
              <a:rPr lang="en-US" smtClean="0"/>
              <a:t>8/3/2020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12783701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C57734-AC96-4C14-9FBE-93058064C39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2247308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C57734-AC96-4C14-9FBE-93058064C39D}" type="datetimeFigureOut">
              <a:rPr lang="en-US" smtClean="0"/>
              <a:t>8/3/2020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3779075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C57734-AC96-4C14-9FBE-93058064C39D}" type="datetimeFigureOut">
              <a:rPr lang="en-US" smtClean="0"/>
              <a:t>8/3/2020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268845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C57734-AC96-4C14-9FBE-93058064C39D}" type="datetimeFigureOut">
              <a:rPr lang="en-US" smtClean="0"/>
              <a:t>8/3/2020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7719351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C57734-AC96-4C14-9FBE-93058064C39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467113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C57734-AC96-4C14-9FBE-93058064C39D}" type="datetimeFigureOut">
              <a:rPr lang="en-US" smtClean="0"/>
              <a:t>8/3/2020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69029F-A45A-4661-8F1E-FC02A3058864}" type="slidenum">
              <a:rPr lang="en-US" smtClean="0"/>
              <a:t>‹#›</a:t>
            </a:fld>
            <a:endParaRPr lang="en-US"/>
          </a:p>
        </p:txBody>
      </p:sp>
    </p:spTree>
    <p:extLst>
      <p:ext uri="{BB962C8B-B14F-4D97-AF65-F5344CB8AC3E}">
        <p14:creationId xmlns:p14="http://schemas.microsoft.com/office/powerpoint/2010/main" val="3758097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1C57734-AC96-4C14-9FBE-93058064C39D}" type="datetimeFigureOut">
              <a:rPr lang="en-US" smtClean="0"/>
              <a:t>8/3/2020</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069029F-A45A-4661-8F1E-FC02A3058864}" type="slidenum">
              <a:rPr lang="en-US" smtClean="0"/>
              <a:t>‹#›</a:t>
            </a:fld>
            <a:endParaRPr lang="en-US"/>
          </a:p>
        </p:txBody>
      </p:sp>
      <p:pic>
        <p:nvPicPr>
          <p:cNvPr id="48" name="Picture 47">
            <a:extLst>
              <a:ext uri="{FF2B5EF4-FFF2-40B4-BE49-F238E27FC236}">
                <a16:creationId xmlns:a16="http://schemas.microsoft.com/office/drawing/2014/main" id="{90D7C186-3FB2-4ADE-94E9-D3C5D04639F2}"/>
              </a:ext>
            </a:extLst>
          </p:cNvPr>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301113" y="234669"/>
            <a:ext cx="3429000" cy="498475"/>
          </a:xfrm>
          <a:prstGeom prst="rect">
            <a:avLst/>
          </a:prstGeom>
          <a:noFill/>
          <a:ln>
            <a:noFill/>
          </a:ln>
        </p:spPr>
      </p:pic>
      <p:pic>
        <p:nvPicPr>
          <p:cNvPr id="49" name="Picture 48">
            <a:extLst>
              <a:ext uri="{FF2B5EF4-FFF2-40B4-BE49-F238E27FC236}">
                <a16:creationId xmlns:a16="http://schemas.microsoft.com/office/drawing/2014/main" id="{9F329587-5512-492C-82DD-E98B89BD2CA3}"/>
              </a:ext>
            </a:extLst>
          </p:cNvPr>
          <p:cNvPicPr/>
          <p:nvPr userDrawn="1"/>
        </p:nvPicPr>
        <p:blipFill>
          <a:blip r:embed="rId21">
            <a:extLst>
              <a:ext uri="{28A0092B-C50C-407E-A947-70E740481C1C}">
                <a14:useLocalDpi xmlns:a14="http://schemas.microsoft.com/office/drawing/2010/main" val="0"/>
              </a:ext>
            </a:extLst>
          </a:blip>
          <a:srcRect/>
          <a:stretch>
            <a:fillRect/>
          </a:stretch>
        </p:blipFill>
        <p:spPr bwMode="auto">
          <a:xfrm>
            <a:off x="9191502" y="232211"/>
            <a:ext cx="2699385" cy="461010"/>
          </a:xfrm>
          <a:prstGeom prst="rect">
            <a:avLst/>
          </a:prstGeom>
          <a:noFill/>
          <a:ln>
            <a:noFill/>
          </a:ln>
        </p:spPr>
      </p:pic>
    </p:spTree>
    <p:extLst>
      <p:ext uri="{BB962C8B-B14F-4D97-AF65-F5344CB8AC3E}">
        <p14:creationId xmlns:p14="http://schemas.microsoft.com/office/powerpoint/2010/main" val="341047706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kenminkoff.com/ccisc.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samhsa.gov/gains-center" TargetMode="External"/><Relationship Id="rId7" Type="http://schemas.openxmlformats.org/officeDocument/2006/relationships/hyperlink" Target="https://t.e2ma.net/click/8je2lc/ocrrtv/05prvh" TargetMode="External"/><Relationship Id="rId2" Type="http://schemas.openxmlformats.org/officeDocument/2006/relationships/hyperlink" Target="http://www.bazelon.org/our-work/criminal-justice-2/" TargetMode="External"/><Relationship Id="rId1" Type="http://schemas.openxmlformats.org/officeDocument/2006/relationships/slideLayout" Target="../slideLayouts/slideLayout2.xml"/><Relationship Id="rId6" Type="http://schemas.openxmlformats.org/officeDocument/2006/relationships/hyperlink" Target="https://csgjusticecenter.org/topics/mental-health/" TargetMode="External"/><Relationship Id="rId5" Type="http://schemas.openxmlformats.org/officeDocument/2006/relationships/hyperlink" Target="http://www.pacenterofexcellence.pitt.edu/documents/PracticalAdviceOnJailDiversion.pdf" TargetMode="External"/><Relationship Id="rId4" Type="http://schemas.openxmlformats.org/officeDocument/2006/relationships/hyperlink" Target="http://www.peteearley.com/"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images.google.com/imgres?imgurl=http://www.marc.soton.ac.uk/Image%20File/new%20images/question_marks.jpg&amp;imgrefurl=http://www.marc.soton.ac.uk/&amp;h=1344&amp;w=1035&amp;sz=86&amp;hl=en&amp;start=2&amp;tbnid=T2tYXszWlvBOEM:&amp;tbnh=150&amp;tbnw=115&amp;prev=/images?q=question+marks&amp;svnum=10&amp;hl=en&amp;lr=&amp;sa=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146487C-8771-49AF-86AF-52F76CD53D7A}"/>
              </a:ext>
            </a:extLst>
          </p:cNvPr>
          <p:cNvSpPr>
            <a:spLocks noGrp="1"/>
          </p:cNvSpPr>
          <p:nvPr>
            <p:ph type="title"/>
          </p:nvPr>
        </p:nvSpPr>
        <p:spPr>
          <a:xfrm>
            <a:off x="3021445" y="858335"/>
            <a:ext cx="6747163" cy="1562388"/>
          </a:xfrm>
        </p:spPr>
        <p:txBody>
          <a:bodyPr>
            <a:noAutofit/>
          </a:bodyPr>
          <a:lstStyle/>
          <a:p>
            <a:pPr algn="ctr"/>
            <a:r>
              <a:rPr lang="en-US" sz="3200" dirty="0"/>
              <a:t>NAMI New jersey</a:t>
            </a:r>
            <a:br>
              <a:rPr lang="en-US" sz="3200" dirty="0"/>
            </a:br>
            <a:r>
              <a:rPr lang="en-US" sz="3200" dirty="0"/>
              <a:t>Hearts &amp; Minds</a:t>
            </a:r>
            <a:br>
              <a:rPr lang="en-US" sz="3200" dirty="0"/>
            </a:br>
            <a:r>
              <a:rPr lang="en-US" sz="2800" i="1" dirty="0"/>
              <a:t>a program focused on inner and outer wellness</a:t>
            </a:r>
            <a:endParaRPr lang="en-US" sz="3200" i="1" dirty="0"/>
          </a:p>
        </p:txBody>
      </p:sp>
      <p:sp>
        <p:nvSpPr>
          <p:cNvPr id="6" name="Text Placeholder 5">
            <a:extLst>
              <a:ext uri="{FF2B5EF4-FFF2-40B4-BE49-F238E27FC236}">
                <a16:creationId xmlns:a16="http://schemas.microsoft.com/office/drawing/2014/main" id="{489ED4C2-EA77-4997-8F78-20320BFAD25F}"/>
              </a:ext>
            </a:extLst>
          </p:cNvPr>
          <p:cNvSpPr>
            <a:spLocks noGrp="1"/>
          </p:cNvSpPr>
          <p:nvPr>
            <p:ph type="body" sz="half" idx="2"/>
          </p:nvPr>
        </p:nvSpPr>
        <p:spPr>
          <a:xfrm>
            <a:off x="1103355" y="2779056"/>
            <a:ext cx="5448058" cy="3357263"/>
          </a:xfrm>
        </p:spPr>
        <p:txBody>
          <a:bodyPr>
            <a:normAutofit/>
          </a:bodyPr>
          <a:lstStyle/>
          <a:p>
            <a:r>
              <a:rPr lang="en-US" sz="2000" dirty="0"/>
              <a:t>Program coordinator Elena Kravitz, </a:t>
            </a:r>
          </a:p>
          <a:p>
            <a:r>
              <a:rPr lang="en-US" sz="2000" dirty="0"/>
              <a:t>Certified Psychiatric Rehabilitation Practitioner</a:t>
            </a:r>
          </a:p>
          <a:p>
            <a:r>
              <a:rPr lang="en-US" sz="2000" dirty="0"/>
              <a:t>heartsandminds@naminj.org</a:t>
            </a:r>
          </a:p>
          <a:p>
            <a:pPr>
              <a:lnSpc>
                <a:spcPct val="110000"/>
              </a:lnSpc>
              <a:spcBef>
                <a:spcPts val="0"/>
              </a:spcBef>
            </a:pPr>
            <a:endParaRPr lang="en-US" sz="3600" dirty="0"/>
          </a:p>
          <a:p>
            <a:pPr algn="ctr">
              <a:lnSpc>
                <a:spcPct val="110000"/>
              </a:lnSpc>
              <a:spcBef>
                <a:spcPts val="0"/>
              </a:spcBef>
            </a:pPr>
            <a:r>
              <a:rPr lang="en-US" sz="3600" dirty="0"/>
              <a:t>Criminal Justice and Mental Health</a:t>
            </a:r>
          </a:p>
          <a:p>
            <a:endParaRPr lang="en-US" dirty="0"/>
          </a:p>
          <a:p>
            <a:endParaRPr lang="en-US" dirty="0"/>
          </a:p>
        </p:txBody>
      </p:sp>
      <p:sp>
        <p:nvSpPr>
          <p:cNvPr id="9" name="TextBox 8">
            <a:extLst>
              <a:ext uri="{FF2B5EF4-FFF2-40B4-BE49-F238E27FC236}">
                <a16:creationId xmlns:a16="http://schemas.microsoft.com/office/drawing/2014/main" id="{15DF155E-BF75-4B33-90B5-6E17D694ABEE}"/>
              </a:ext>
            </a:extLst>
          </p:cNvPr>
          <p:cNvSpPr txBox="1"/>
          <p:nvPr/>
        </p:nvSpPr>
        <p:spPr>
          <a:xfrm flipH="1">
            <a:off x="9858626" y="1454863"/>
            <a:ext cx="2812473" cy="369332"/>
          </a:xfrm>
          <a:prstGeom prst="rect">
            <a:avLst/>
          </a:prstGeom>
          <a:noFill/>
        </p:spPr>
        <p:txBody>
          <a:bodyPr wrap="square" rtlCol="0">
            <a:spAutoFit/>
          </a:bodyPr>
          <a:lstStyle/>
          <a:p>
            <a:r>
              <a:rPr lang="en-US" dirty="0"/>
              <a:t>August 3, 2020</a:t>
            </a:r>
          </a:p>
        </p:txBody>
      </p:sp>
      <p:sp>
        <p:nvSpPr>
          <p:cNvPr id="5" name="Text Placeholder 5">
            <a:extLst>
              <a:ext uri="{FF2B5EF4-FFF2-40B4-BE49-F238E27FC236}">
                <a16:creationId xmlns:a16="http://schemas.microsoft.com/office/drawing/2014/main" id="{84FB7898-5845-4143-A38B-8B9D7CED003C}"/>
              </a:ext>
            </a:extLst>
          </p:cNvPr>
          <p:cNvSpPr txBox="1">
            <a:spLocks/>
          </p:cNvSpPr>
          <p:nvPr/>
        </p:nvSpPr>
        <p:spPr>
          <a:xfrm>
            <a:off x="6551413" y="2779055"/>
            <a:ext cx="5448058" cy="3357263"/>
          </a:xfrm>
          <a:prstGeom prst="rect">
            <a:avLst/>
          </a:prstGeom>
        </p:spPr>
        <p:txBody>
          <a:bodyPr vert="horz" lIns="91440" tIns="45720" rIns="91440" bIns="45720" rtlCol="0">
            <a:normAutofit/>
          </a:bodyPr>
          <a:lstStyle>
            <a:lvl1pPr marL="0" indent="0" algn="l" defTabSz="914400" rtl="0" eaLnBrk="1" latinLnBrk="0" hangingPunct="1">
              <a:lnSpc>
                <a:spcPct val="120000"/>
              </a:lnSpc>
              <a:spcBef>
                <a:spcPts val="1000"/>
              </a:spcBef>
              <a:buClr>
                <a:schemeClr val="accent1"/>
              </a:buClr>
              <a:buSzPct val="100000"/>
              <a:buFont typeface="Arial" panose="020B0604020202020204" pitchFamily="34" charset="0"/>
              <a:buNone/>
              <a:defRPr sz="1600" kern="1200">
                <a:solidFill>
                  <a:schemeClr val="tx1"/>
                </a:solidFill>
                <a:effectLst/>
                <a:latin typeface="+mn-lt"/>
                <a:ea typeface="+mn-ea"/>
                <a:cs typeface="+mn-cs"/>
              </a:defRPr>
            </a:lvl1pPr>
            <a:lvl2pPr marL="457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400" kern="1200" cap="none" baseline="0">
                <a:solidFill>
                  <a:schemeClr val="tx1"/>
                </a:solidFill>
                <a:effectLst/>
                <a:latin typeface="+mn-lt"/>
                <a:ea typeface="+mn-ea"/>
                <a:cs typeface="+mn-cs"/>
              </a:defRPr>
            </a:lvl2pPr>
            <a:lvl3pPr marL="914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200" kern="1200">
                <a:solidFill>
                  <a:schemeClr val="tx1"/>
                </a:solidFill>
                <a:effectLst/>
                <a:latin typeface="+mn-lt"/>
                <a:ea typeface="+mn-ea"/>
                <a:cs typeface="+mn-cs"/>
              </a:defRPr>
            </a:lvl3pPr>
            <a:lvl4pPr marL="1371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000" kern="1200" cap="none" baseline="0">
                <a:solidFill>
                  <a:schemeClr val="tx1"/>
                </a:solidFill>
                <a:effectLst/>
                <a:latin typeface="+mn-lt"/>
                <a:ea typeface="+mn-ea"/>
                <a:cs typeface="+mn-cs"/>
              </a:defRPr>
            </a:lvl4pPr>
            <a:lvl5pPr marL="18288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000" kern="1200">
                <a:solidFill>
                  <a:schemeClr val="tx1"/>
                </a:solidFill>
                <a:effectLst/>
                <a:latin typeface="+mn-lt"/>
                <a:ea typeface="+mn-ea"/>
                <a:cs typeface="+mn-cs"/>
              </a:defRPr>
            </a:lvl5pPr>
            <a:lvl6pPr marL="22860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000" kern="1200">
                <a:solidFill>
                  <a:schemeClr val="tx1"/>
                </a:solidFill>
                <a:effectLst/>
                <a:latin typeface="+mn-lt"/>
                <a:ea typeface="+mn-ea"/>
                <a:cs typeface="+mn-cs"/>
              </a:defRPr>
            </a:lvl6pPr>
            <a:lvl7pPr marL="27432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000" kern="1200">
                <a:solidFill>
                  <a:schemeClr val="tx1"/>
                </a:solidFill>
                <a:effectLst/>
                <a:latin typeface="+mn-lt"/>
                <a:ea typeface="+mn-ea"/>
                <a:cs typeface="+mn-cs"/>
              </a:defRPr>
            </a:lvl7pPr>
            <a:lvl8pPr marL="32004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000" kern="1200" baseline="0">
                <a:solidFill>
                  <a:schemeClr val="tx1"/>
                </a:solidFill>
                <a:effectLst/>
                <a:latin typeface="+mn-lt"/>
                <a:ea typeface="+mn-ea"/>
                <a:cs typeface="+mn-cs"/>
              </a:defRPr>
            </a:lvl8pPr>
            <a:lvl9pPr marL="3657600" indent="0" algn="l" defTabSz="914400" rtl="0" eaLnBrk="1" latinLnBrk="0" hangingPunct="1">
              <a:lnSpc>
                <a:spcPct val="120000"/>
              </a:lnSpc>
              <a:spcBef>
                <a:spcPts val="500"/>
              </a:spcBef>
              <a:buClr>
                <a:schemeClr val="accent1"/>
              </a:buClr>
              <a:buSzPct val="100000"/>
              <a:buFont typeface="Arial" panose="020B0604020202020204" pitchFamily="34" charset="0"/>
              <a:buNone/>
              <a:defRPr sz="1000" kern="1200" baseline="0">
                <a:solidFill>
                  <a:schemeClr val="tx1"/>
                </a:solidFill>
                <a:effectLst/>
                <a:latin typeface="+mn-lt"/>
                <a:ea typeface="+mn-ea"/>
                <a:cs typeface="+mn-cs"/>
              </a:defRPr>
            </a:lvl9pPr>
          </a:lstStyle>
          <a:p>
            <a:r>
              <a:rPr lang="en-US" sz="2000" dirty="0"/>
              <a:t>Co-presenter Jay Yudof, MS, </a:t>
            </a:r>
          </a:p>
          <a:p>
            <a:r>
              <a:rPr lang="en-US" sz="2000" dirty="0"/>
              <a:t>Certified Psychiatric Rehabilitation Practitioner</a:t>
            </a:r>
          </a:p>
          <a:p>
            <a:r>
              <a:rPr lang="en-US" sz="2000" dirty="0"/>
              <a:t>jyudof@naminj.org</a:t>
            </a:r>
            <a:endParaRPr lang="en-US" dirty="0">
              <a:highlight>
                <a:srgbClr val="FFFF00"/>
              </a:highlight>
            </a:endParaRPr>
          </a:p>
          <a:p>
            <a:endParaRPr lang="en-US" dirty="0"/>
          </a:p>
        </p:txBody>
      </p:sp>
    </p:spTree>
    <p:extLst>
      <p:ext uri="{BB962C8B-B14F-4D97-AF65-F5344CB8AC3E}">
        <p14:creationId xmlns:p14="http://schemas.microsoft.com/office/powerpoint/2010/main" val="2414229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1D4A-52BF-4EED-8D35-393207571EAE}"/>
              </a:ext>
            </a:extLst>
          </p:cNvPr>
          <p:cNvSpPr>
            <a:spLocks noGrp="1"/>
          </p:cNvSpPr>
          <p:nvPr>
            <p:ph type="title"/>
          </p:nvPr>
        </p:nvSpPr>
        <p:spPr/>
        <p:txBody>
          <a:bodyPr/>
          <a:lstStyle/>
          <a:p>
            <a:r>
              <a:rPr lang="en-US" dirty="0"/>
              <a:t>The problem with jails and prisons</a:t>
            </a:r>
          </a:p>
        </p:txBody>
      </p:sp>
      <p:sp>
        <p:nvSpPr>
          <p:cNvPr id="3" name="Content Placeholder 2">
            <a:extLst>
              <a:ext uri="{FF2B5EF4-FFF2-40B4-BE49-F238E27FC236}">
                <a16:creationId xmlns:a16="http://schemas.microsoft.com/office/drawing/2014/main" id="{4741DDA6-1DEF-4583-AADD-1E573B66AF67}"/>
              </a:ext>
            </a:extLst>
          </p:cNvPr>
          <p:cNvSpPr>
            <a:spLocks noGrp="1"/>
          </p:cNvSpPr>
          <p:nvPr>
            <p:ph idx="1"/>
          </p:nvPr>
        </p:nvSpPr>
        <p:spPr>
          <a:xfrm>
            <a:off x="1051528" y="1456043"/>
            <a:ext cx="10088944" cy="4049407"/>
          </a:xfrm>
        </p:spPr>
        <p:txBody>
          <a:bodyPr>
            <a:noAutofit/>
          </a:bodyPr>
          <a:lstStyle/>
          <a:p>
            <a:r>
              <a:rPr lang="en-US" sz="1800" dirty="0"/>
              <a:t>“Can drive anyone crazy” rules, coercion, victimization and fear, very reduced access to friends/family and myriad coping skills</a:t>
            </a:r>
          </a:p>
          <a:p>
            <a:r>
              <a:rPr lang="en-US" sz="1800" dirty="0"/>
              <a:t>The things which often help people survive – strong relationships, work details often do not work well for PWPD</a:t>
            </a:r>
          </a:p>
          <a:p>
            <a:r>
              <a:rPr lang="en-US" sz="1800" dirty="0"/>
              <a:t>PWPD often commit infractions, get more solitary, stay longer, get less parole..</a:t>
            </a:r>
          </a:p>
          <a:p>
            <a:r>
              <a:rPr lang="en-US" sz="1800" dirty="0"/>
              <a:t>“Goes double” for isolation – our folks end up with more time in solitary/isolation</a:t>
            </a:r>
          </a:p>
          <a:p>
            <a:r>
              <a:rPr lang="en-US" sz="1800" dirty="0"/>
              <a:t>Have limited resources for treating mental health conditions – most prisoners in general population may get nothing but Rx</a:t>
            </a:r>
          </a:p>
          <a:p>
            <a:r>
              <a:rPr lang="en-US" sz="1800" dirty="0"/>
              <a:t>Do not do well identifying and diverting people with very severe symptoms</a:t>
            </a:r>
          </a:p>
          <a:p>
            <a:r>
              <a:rPr lang="en-US" sz="1800" dirty="0"/>
              <a:t>The things which often help people survive – strong relationships, work details often do not work well for PWPD</a:t>
            </a:r>
          </a:p>
          <a:p>
            <a:r>
              <a:rPr lang="en-US" sz="1800" dirty="0"/>
              <a:t>Have specific challenge in discharge, aftercare linkage (including benefits reinstatement)</a:t>
            </a:r>
          </a:p>
        </p:txBody>
      </p:sp>
      <p:pic>
        <p:nvPicPr>
          <p:cNvPr id="2050" name="Picture 2">
            <a:extLst>
              <a:ext uri="{FF2B5EF4-FFF2-40B4-BE49-F238E27FC236}">
                <a16:creationId xmlns:a16="http://schemas.microsoft.com/office/drawing/2014/main" id="{46531566-9842-4B84-975B-F01DF0BDF6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02197" y="4811565"/>
            <a:ext cx="1438275" cy="904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68131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5E10D-96F2-4328-B142-44B9F040183F}"/>
              </a:ext>
            </a:extLst>
          </p:cNvPr>
          <p:cNvSpPr>
            <a:spLocks noGrp="1"/>
          </p:cNvSpPr>
          <p:nvPr>
            <p:ph type="title"/>
          </p:nvPr>
        </p:nvSpPr>
        <p:spPr/>
        <p:txBody>
          <a:bodyPr/>
          <a:lstStyle/>
          <a:p>
            <a:r>
              <a:rPr lang="en-US" dirty="0"/>
              <a:t>The Problem with Forensic Psychiatric commitments and  Hospitals</a:t>
            </a:r>
          </a:p>
        </p:txBody>
      </p:sp>
      <p:pic>
        <p:nvPicPr>
          <p:cNvPr id="1026" name="Picture 2" descr="Patient at Ann Klein Forensic Center has coronavirus | News Break">
            <a:extLst>
              <a:ext uri="{FF2B5EF4-FFF2-40B4-BE49-F238E27FC236}">
                <a16:creationId xmlns:a16="http://schemas.microsoft.com/office/drawing/2014/main" id="{56EC00A2-30B8-4EB8-B815-2EE58DDF65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87857" y="4396080"/>
            <a:ext cx="4100185" cy="2306354"/>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D5606B9B-8C6B-462C-A095-374A14B18D78}"/>
              </a:ext>
            </a:extLst>
          </p:cNvPr>
          <p:cNvSpPr>
            <a:spLocks noGrp="1"/>
          </p:cNvSpPr>
          <p:nvPr>
            <p:ph idx="1"/>
          </p:nvPr>
        </p:nvSpPr>
        <p:spPr/>
        <p:txBody>
          <a:bodyPr/>
          <a:lstStyle/>
          <a:p>
            <a:r>
              <a:rPr lang="en-US" dirty="0"/>
              <a:t>People find themselves in them for the wrong reason</a:t>
            </a:r>
          </a:p>
          <a:p>
            <a:r>
              <a:rPr lang="en-US" dirty="0"/>
              <a:t>Over-reliance on segregation, chemical restraint</a:t>
            </a:r>
          </a:p>
          <a:p>
            <a:r>
              <a:rPr lang="en-US" dirty="0"/>
              <a:t>Court involvement lasting decades</a:t>
            </a:r>
          </a:p>
          <a:p>
            <a:r>
              <a:rPr lang="en-US" dirty="0"/>
              <a:t>Often in more restrictive settings for longer periods than the likely result of a guilty plea</a:t>
            </a:r>
          </a:p>
        </p:txBody>
      </p:sp>
    </p:spTree>
    <p:extLst>
      <p:ext uri="{BB962C8B-B14F-4D97-AF65-F5344CB8AC3E}">
        <p14:creationId xmlns:p14="http://schemas.microsoft.com/office/powerpoint/2010/main" val="2828363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ACC-3006-4CE3-B6EE-DF78B88A1AF9}"/>
              </a:ext>
            </a:extLst>
          </p:cNvPr>
          <p:cNvSpPr>
            <a:spLocks noGrp="1"/>
          </p:cNvSpPr>
          <p:nvPr>
            <p:ph type="title"/>
          </p:nvPr>
        </p:nvSpPr>
        <p:spPr>
          <a:xfrm>
            <a:off x="1451579" y="923925"/>
            <a:ext cx="10530871" cy="929829"/>
          </a:xfrm>
        </p:spPr>
        <p:txBody>
          <a:bodyPr>
            <a:normAutofit fontScale="90000"/>
          </a:bodyPr>
          <a:lstStyle/>
          <a:p>
            <a:r>
              <a:rPr lang="en-US" dirty="0"/>
              <a:t>Some Things Each of Us Can do to stay out (1/2)</a:t>
            </a:r>
          </a:p>
        </p:txBody>
      </p:sp>
      <p:sp>
        <p:nvSpPr>
          <p:cNvPr id="3" name="Content Placeholder 2">
            <a:extLst>
              <a:ext uri="{FF2B5EF4-FFF2-40B4-BE49-F238E27FC236}">
                <a16:creationId xmlns:a16="http://schemas.microsoft.com/office/drawing/2014/main" id="{F509A819-45C9-4CCE-9199-3CB4CE901BDC}"/>
              </a:ext>
            </a:extLst>
          </p:cNvPr>
          <p:cNvSpPr>
            <a:spLocks noGrp="1"/>
          </p:cNvSpPr>
          <p:nvPr>
            <p:ph idx="1"/>
          </p:nvPr>
        </p:nvSpPr>
        <p:spPr>
          <a:xfrm>
            <a:off x="918179" y="1810777"/>
            <a:ext cx="6597046" cy="1661201"/>
          </a:xfrm>
        </p:spPr>
        <p:txBody>
          <a:bodyPr>
            <a:normAutofit fontScale="92500" lnSpcReduction="20000"/>
          </a:bodyPr>
          <a:lstStyle/>
          <a:p>
            <a:r>
              <a:rPr lang="en-US" dirty="0"/>
              <a:t>Be very conscious of the law, what we disclose to whom, what we do for whom – including </a:t>
            </a:r>
          </a:p>
          <a:p>
            <a:r>
              <a:rPr lang="en-US" dirty="0"/>
              <a:t>Remember that DUIs can take place even when taking only prescribed Rx as prescribed</a:t>
            </a:r>
          </a:p>
          <a:p>
            <a:endParaRPr lang="en-US" dirty="0"/>
          </a:p>
        </p:txBody>
      </p:sp>
      <p:pic>
        <p:nvPicPr>
          <p:cNvPr id="3074" name="Picture 2" descr="Three can keep a secret, if two of them are dead. - Benjamin Franklin">
            <a:extLst>
              <a:ext uri="{FF2B5EF4-FFF2-40B4-BE49-F238E27FC236}">
                <a16:creationId xmlns:a16="http://schemas.microsoft.com/office/drawing/2014/main" id="{84A736A4-F736-4174-B705-A347129DC2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43875" y="1574520"/>
            <a:ext cx="3682378" cy="1933249"/>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2">
            <a:extLst>
              <a:ext uri="{FF2B5EF4-FFF2-40B4-BE49-F238E27FC236}">
                <a16:creationId xmlns:a16="http://schemas.microsoft.com/office/drawing/2014/main" id="{BA68EF55-92F0-428F-AF8B-1CAB3AB0B31B}"/>
              </a:ext>
            </a:extLst>
          </p:cNvPr>
          <p:cNvSpPr txBox="1">
            <a:spLocks/>
          </p:cNvSpPr>
          <p:nvPr/>
        </p:nvSpPr>
        <p:spPr>
          <a:xfrm>
            <a:off x="918179" y="3429000"/>
            <a:ext cx="11064271" cy="2220607"/>
          </a:xfrm>
          <a:prstGeom prst="rect">
            <a:avLst/>
          </a:prstGeom>
        </p:spPr>
        <p:txBody>
          <a:bodyPr vert="horz" lIns="91440" tIns="45720" rIns="91440" bIns="45720" rtlCol="0" anchor="t">
            <a:no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dirty="0"/>
              <a:t>Know yourself – be extra cautious at times of risk…anger, Rx change, the wrong people/place/things</a:t>
            </a:r>
          </a:p>
          <a:p>
            <a:r>
              <a:rPr lang="en-US" dirty="0"/>
              <a:t>And your own wellness plan, PAD, and trusted crisis resources in the community</a:t>
            </a:r>
          </a:p>
          <a:p>
            <a:pPr lvl="1"/>
            <a:r>
              <a:rPr lang="en-US" sz="2000" dirty="0"/>
              <a:t>Ask your local NAMI </a:t>
            </a:r>
          </a:p>
          <a:p>
            <a:pPr lvl="1"/>
            <a:endParaRPr lang="en-US" sz="2000" dirty="0"/>
          </a:p>
          <a:p>
            <a:pPr lvl="1"/>
            <a:endParaRPr lang="en-US" sz="2000" dirty="0"/>
          </a:p>
        </p:txBody>
      </p:sp>
    </p:spTree>
    <p:extLst>
      <p:ext uri="{BB962C8B-B14F-4D97-AF65-F5344CB8AC3E}">
        <p14:creationId xmlns:p14="http://schemas.microsoft.com/office/powerpoint/2010/main" val="15803559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ACC-3006-4CE3-B6EE-DF78B88A1AF9}"/>
              </a:ext>
            </a:extLst>
          </p:cNvPr>
          <p:cNvSpPr>
            <a:spLocks noGrp="1"/>
          </p:cNvSpPr>
          <p:nvPr>
            <p:ph type="title"/>
          </p:nvPr>
        </p:nvSpPr>
        <p:spPr>
          <a:xfrm>
            <a:off x="1451579" y="804519"/>
            <a:ext cx="10530871" cy="1049235"/>
          </a:xfrm>
        </p:spPr>
        <p:txBody>
          <a:bodyPr>
            <a:normAutofit fontScale="90000"/>
          </a:bodyPr>
          <a:lstStyle/>
          <a:p>
            <a:r>
              <a:rPr lang="en-US" dirty="0"/>
              <a:t>Some Things Each of Us Can do to stay out (2/2)</a:t>
            </a:r>
          </a:p>
        </p:txBody>
      </p:sp>
      <p:sp>
        <p:nvSpPr>
          <p:cNvPr id="6" name="Content Placeholder 2">
            <a:extLst>
              <a:ext uri="{FF2B5EF4-FFF2-40B4-BE49-F238E27FC236}">
                <a16:creationId xmlns:a16="http://schemas.microsoft.com/office/drawing/2014/main" id="{BA68EF55-92F0-428F-AF8B-1CAB3AB0B31B}"/>
              </a:ext>
            </a:extLst>
          </p:cNvPr>
          <p:cNvSpPr txBox="1">
            <a:spLocks/>
          </p:cNvSpPr>
          <p:nvPr/>
        </p:nvSpPr>
        <p:spPr>
          <a:xfrm>
            <a:off x="641954" y="1743075"/>
            <a:ext cx="11064271" cy="2220607"/>
          </a:xfrm>
          <a:prstGeom prst="rect">
            <a:avLst/>
          </a:prstGeom>
        </p:spPr>
        <p:txBody>
          <a:bodyPr vert="horz" lIns="91440" tIns="45720" rIns="91440" bIns="45720" rtlCol="0" anchor="t">
            <a:no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dirty="0"/>
              <a:t>Make your own decisions RE: consent searches, insisting on mental health screening, insisting on ambulance vs police transport</a:t>
            </a:r>
          </a:p>
          <a:p>
            <a:r>
              <a:rPr lang="en-US" dirty="0"/>
              <a:t>Be aware/wary of “welfare checks”/gun seizure warrant service/police mental health encounters</a:t>
            </a:r>
          </a:p>
          <a:p>
            <a:pPr lvl="1"/>
            <a:r>
              <a:rPr lang="en-US" sz="2000" dirty="0"/>
              <a:t>We do not have suggestions on what to disclose…</a:t>
            </a:r>
          </a:p>
          <a:p>
            <a:pPr lvl="1"/>
            <a:r>
              <a:rPr lang="en-US" sz="2000" dirty="0"/>
              <a:t>Remember that cops responding to a home will not look away from illegal drugs, weapons, etc.</a:t>
            </a:r>
          </a:p>
          <a:p>
            <a:pPr lvl="1"/>
            <a:r>
              <a:rPr lang="en-US" sz="2000" dirty="0"/>
              <a:t>While trained to avoid use of deadly force, people do die in police mental health encounters, </a:t>
            </a:r>
            <a:r>
              <a:rPr lang="en-US" sz="2000" dirty="0" err="1"/>
              <a:t>nt</a:t>
            </a:r>
            <a:r>
              <a:rPr lang="en-US" sz="2000" dirty="0"/>
              <a:t> usually the cops</a:t>
            </a:r>
          </a:p>
          <a:p>
            <a:r>
              <a:rPr lang="en-US" sz="2200" dirty="0"/>
              <a:t>Be aware that you (person with a psych disability of any age) have right under the ADA in arrest, jail</a:t>
            </a:r>
          </a:p>
        </p:txBody>
      </p:sp>
    </p:spTree>
    <p:extLst>
      <p:ext uri="{BB962C8B-B14F-4D97-AF65-F5344CB8AC3E}">
        <p14:creationId xmlns:p14="http://schemas.microsoft.com/office/powerpoint/2010/main" val="1428662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1ACC-3006-4CE3-B6EE-DF78B88A1AF9}"/>
              </a:ext>
            </a:extLst>
          </p:cNvPr>
          <p:cNvSpPr>
            <a:spLocks noGrp="1"/>
          </p:cNvSpPr>
          <p:nvPr>
            <p:ph type="title"/>
          </p:nvPr>
        </p:nvSpPr>
        <p:spPr/>
        <p:txBody>
          <a:bodyPr/>
          <a:lstStyle/>
          <a:p>
            <a:r>
              <a:rPr lang="en-US" dirty="0"/>
              <a:t>If arrested/charged with a crime</a:t>
            </a:r>
          </a:p>
        </p:txBody>
      </p:sp>
      <p:sp>
        <p:nvSpPr>
          <p:cNvPr id="6" name="Content Placeholder 2">
            <a:extLst>
              <a:ext uri="{FF2B5EF4-FFF2-40B4-BE49-F238E27FC236}">
                <a16:creationId xmlns:a16="http://schemas.microsoft.com/office/drawing/2014/main" id="{BA68EF55-92F0-428F-AF8B-1CAB3AB0B31B}"/>
              </a:ext>
            </a:extLst>
          </p:cNvPr>
          <p:cNvSpPr txBox="1">
            <a:spLocks/>
          </p:cNvSpPr>
          <p:nvPr/>
        </p:nvSpPr>
        <p:spPr>
          <a:xfrm>
            <a:off x="641954" y="1647825"/>
            <a:ext cx="11064271" cy="3356422"/>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lvl="1"/>
            <a:r>
              <a:rPr lang="en-US" sz="2000" dirty="0"/>
              <a:t>Say nothing until speaking to a lawyer</a:t>
            </a:r>
          </a:p>
          <a:p>
            <a:pPr lvl="1"/>
            <a:r>
              <a:rPr lang="en-US" sz="2000" dirty="0"/>
              <a:t>Be wary of lawyers with no MH/CJ background</a:t>
            </a:r>
          </a:p>
          <a:p>
            <a:pPr lvl="1"/>
            <a:r>
              <a:rPr lang="en-US" sz="2000" dirty="0"/>
              <a:t>Be even more wary of MH/CJ defenses – brief explanation</a:t>
            </a:r>
          </a:p>
          <a:p>
            <a:pPr lvl="2"/>
            <a:r>
              <a:rPr lang="en-US" sz="2000" dirty="0"/>
              <a:t>IST, NGRI, detainer, Megan’s, MH parole</a:t>
            </a:r>
          </a:p>
          <a:p>
            <a:pPr lvl="1"/>
            <a:r>
              <a:rPr lang="en-US" sz="2000" dirty="0"/>
              <a:t>You certainly can pay for someone’s legal defense, but that does not give you much role in dictating defense strategy, etc.</a:t>
            </a:r>
          </a:p>
          <a:p>
            <a:pPr lvl="1"/>
            <a:r>
              <a:rPr lang="en-US" sz="2000" dirty="0"/>
              <a:t>Remember that cops, prosecutors, etc., are typically “squares,” and are impressed with doctor letters, etc.</a:t>
            </a:r>
          </a:p>
          <a:p>
            <a:endParaRPr lang="en-US" dirty="0"/>
          </a:p>
        </p:txBody>
      </p:sp>
    </p:spTree>
    <p:extLst>
      <p:ext uri="{BB962C8B-B14F-4D97-AF65-F5344CB8AC3E}">
        <p14:creationId xmlns:p14="http://schemas.microsoft.com/office/powerpoint/2010/main" val="3013416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86F842-A3DD-4977-98C5-A48E08062F2E}"/>
              </a:ext>
            </a:extLst>
          </p:cNvPr>
          <p:cNvSpPr>
            <a:spLocks noGrp="1"/>
          </p:cNvSpPr>
          <p:nvPr>
            <p:ph type="title"/>
          </p:nvPr>
        </p:nvSpPr>
        <p:spPr>
          <a:xfrm>
            <a:off x="1266825" y="804519"/>
            <a:ext cx="10791825" cy="1049235"/>
          </a:xfrm>
        </p:spPr>
        <p:txBody>
          <a:bodyPr>
            <a:normAutofit fontScale="90000"/>
          </a:bodyPr>
          <a:lstStyle/>
          <a:p>
            <a:r>
              <a:rPr lang="en-US" dirty="0"/>
              <a:t>If you/someone you care about are incarcerated</a:t>
            </a:r>
          </a:p>
        </p:txBody>
      </p:sp>
      <p:sp>
        <p:nvSpPr>
          <p:cNvPr id="3" name="Content Placeholder 2">
            <a:extLst>
              <a:ext uri="{FF2B5EF4-FFF2-40B4-BE49-F238E27FC236}">
                <a16:creationId xmlns:a16="http://schemas.microsoft.com/office/drawing/2014/main" id="{B9A68421-7017-4EDD-926A-AC8611364DB4}"/>
              </a:ext>
            </a:extLst>
          </p:cNvPr>
          <p:cNvSpPr>
            <a:spLocks noGrp="1"/>
          </p:cNvSpPr>
          <p:nvPr>
            <p:ph idx="1"/>
          </p:nvPr>
        </p:nvSpPr>
        <p:spPr>
          <a:xfrm>
            <a:off x="1470629" y="1853754"/>
            <a:ext cx="9603275" cy="3450613"/>
          </a:xfrm>
        </p:spPr>
        <p:txBody>
          <a:bodyPr>
            <a:normAutofit fontScale="92500"/>
          </a:bodyPr>
          <a:lstStyle/>
          <a:p>
            <a:r>
              <a:rPr lang="en-US" dirty="0"/>
              <a:t>Know what services are available to you in your jail and discharge/linkage resources</a:t>
            </a:r>
          </a:p>
          <a:p>
            <a:pPr lvl="1"/>
            <a:r>
              <a:rPr lang="en-US" dirty="0"/>
              <a:t>Local NAMIs know the landscape</a:t>
            </a:r>
          </a:p>
          <a:p>
            <a:pPr lvl="1"/>
            <a:r>
              <a:rPr lang="en-US" dirty="0"/>
              <a:t>PACT can follow people into jails, ICMS can cover people on jail discharge,</a:t>
            </a:r>
          </a:p>
          <a:p>
            <a:pPr lvl="1"/>
            <a:r>
              <a:rPr lang="en-US" dirty="0"/>
              <a:t>screening services can go into jails and get someone whose behavior meets commitment standards transferred to a hospital on detainer</a:t>
            </a:r>
          </a:p>
          <a:p>
            <a:r>
              <a:rPr lang="en-US" dirty="0"/>
              <a:t>Advocate for access to in-incarceration and appropriate aftercare resources</a:t>
            </a:r>
          </a:p>
          <a:p>
            <a:pPr lvl="1"/>
            <a:r>
              <a:rPr lang="en-US" dirty="0"/>
              <a:t>Sometimes families serve as linage to in-community treatment team</a:t>
            </a:r>
          </a:p>
        </p:txBody>
      </p:sp>
    </p:spTree>
    <p:extLst>
      <p:ext uri="{BB962C8B-B14F-4D97-AF65-F5344CB8AC3E}">
        <p14:creationId xmlns:p14="http://schemas.microsoft.com/office/powerpoint/2010/main" val="34485707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99291-B695-427C-8C74-36EAED97A4D4}"/>
              </a:ext>
            </a:extLst>
          </p:cNvPr>
          <p:cNvSpPr>
            <a:spLocks noGrp="1"/>
          </p:cNvSpPr>
          <p:nvPr>
            <p:ph type="title"/>
          </p:nvPr>
        </p:nvSpPr>
        <p:spPr>
          <a:xfrm>
            <a:off x="1537055" y="692177"/>
            <a:ext cx="9603275" cy="1049235"/>
          </a:xfrm>
        </p:spPr>
        <p:txBody>
          <a:bodyPr>
            <a:normAutofit fontScale="90000"/>
          </a:bodyPr>
          <a:lstStyle/>
          <a:p>
            <a:r>
              <a:rPr lang="en-US" dirty="0"/>
              <a:t>Systems Advocacy may seek incremental or sweeping change (1/2)</a:t>
            </a:r>
          </a:p>
        </p:txBody>
      </p:sp>
      <p:sp>
        <p:nvSpPr>
          <p:cNvPr id="3" name="Content Placeholder 2">
            <a:extLst>
              <a:ext uri="{FF2B5EF4-FFF2-40B4-BE49-F238E27FC236}">
                <a16:creationId xmlns:a16="http://schemas.microsoft.com/office/drawing/2014/main" id="{5FE09B59-B5A0-49BE-AA2E-257683DA59EE}"/>
              </a:ext>
            </a:extLst>
          </p:cNvPr>
          <p:cNvSpPr>
            <a:spLocks noGrp="1"/>
          </p:cNvSpPr>
          <p:nvPr>
            <p:ph idx="1"/>
          </p:nvPr>
        </p:nvSpPr>
        <p:spPr>
          <a:xfrm>
            <a:off x="1360139" y="1741412"/>
            <a:ext cx="9603275" cy="4138180"/>
          </a:xfrm>
        </p:spPr>
        <p:txBody>
          <a:bodyPr>
            <a:normAutofit fontScale="92500" lnSpcReduction="10000"/>
          </a:bodyPr>
          <a:lstStyle/>
          <a:p>
            <a:r>
              <a:rPr lang="en-US" dirty="0"/>
              <a:t>Some NJ counties have a subset of</a:t>
            </a:r>
          </a:p>
          <a:p>
            <a:pPr lvl="1"/>
            <a:r>
              <a:rPr lang="en-US" dirty="0"/>
              <a:t>Police departments with CIT training…</a:t>
            </a:r>
          </a:p>
          <a:p>
            <a:pPr lvl="1"/>
            <a:r>
              <a:rPr lang="en-US" dirty="0"/>
              <a:t>Forensic aftercare services to assist with jail discharge and linkage</a:t>
            </a:r>
          </a:p>
          <a:p>
            <a:pPr lvl="1"/>
            <a:r>
              <a:rPr lang="en-US" dirty="0"/>
              <a:t>Mental health courts</a:t>
            </a:r>
          </a:p>
          <a:p>
            <a:pPr lvl="1"/>
            <a:r>
              <a:rPr lang="en-US" dirty="0"/>
              <a:t>Mental health probation units</a:t>
            </a:r>
          </a:p>
          <a:p>
            <a:r>
              <a:rPr lang="en-US" dirty="0"/>
              <a:t>The AOC and AG have been doing some studies, ad the AG has funded some CIT increments</a:t>
            </a:r>
          </a:p>
          <a:p>
            <a:pPr lvl="1"/>
            <a:r>
              <a:rPr lang="en-US" dirty="0"/>
              <a:t>They could benefit from a PRAINC Sequential Intercept Model Training…</a:t>
            </a:r>
          </a:p>
          <a:p>
            <a:r>
              <a:rPr lang="en-US" dirty="0"/>
              <a:t>ABQ has been the first US city this year to make mental health, substance, domestic violence calls the responsibility of social workers, not police</a:t>
            </a:r>
          </a:p>
          <a:p>
            <a:endParaRPr lang="en-US" dirty="0"/>
          </a:p>
        </p:txBody>
      </p:sp>
    </p:spTree>
    <p:extLst>
      <p:ext uri="{BB962C8B-B14F-4D97-AF65-F5344CB8AC3E}">
        <p14:creationId xmlns:p14="http://schemas.microsoft.com/office/powerpoint/2010/main" val="32507079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99291-B695-427C-8C74-36EAED97A4D4}"/>
              </a:ext>
            </a:extLst>
          </p:cNvPr>
          <p:cNvSpPr>
            <a:spLocks noGrp="1"/>
          </p:cNvSpPr>
          <p:nvPr>
            <p:ph type="title"/>
          </p:nvPr>
        </p:nvSpPr>
        <p:spPr>
          <a:xfrm>
            <a:off x="1515587" y="453790"/>
            <a:ext cx="9603275" cy="1049235"/>
          </a:xfrm>
        </p:spPr>
        <p:txBody>
          <a:bodyPr>
            <a:normAutofit fontScale="90000"/>
          </a:bodyPr>
          <a:lstStyle/>
          <a:p>
            <a:r>
              <a:rPr lang="en-US" dirty="0"/>
              <a:t>Systems Advocacy may seek incremental or sweeping change (2/2)</a:t>
            </a:r>
          </a:p>
        </p:txBody>
      </p:sp>
      <p:sp>
        <p:nvSpPr>
          <p:cNvPr id="3" name="Content Placeholder 2">
            <a:extLst>
              <a:ext uri="{FF2B5EF4-FFF2-40B4-BE49-F238E27FC236}">
                <a16:creationId xmlns:a16="http://schemas.microsoft.com/office/drawing/2014/main" id="{5FE09B59-B5A0-49BE-AA2E-257683DA59EE}"/>
              </a:ext>
            </a:extLst>
          </p:cNvPr>
          <p:cNvSpPr>
            <a:spLocks noGrp="1"/>
          </p:cNvSpPr>
          <p:nvPr>
            <p:ph idx="1"/>
          </p:nvPr>
        </p:nvSpPr>
        <p:spPr>
          <a:xfrm>
            <a:off x="1360139" y="1741412"/>
            <a:ext cx="9603275" cy="4138180"/>
          </a:xfrm>
        </p:spPr>
        <p:txBody>
          <a:bodyPr>
            <a:normAutofit/>
          </a:bodyPr>
          <a:lstStyle/>
          <a:p>
            <a:r>
              <a:rPr lang="en-US" dirty="0"/>
              <a:t>Many US states lead NJ in “outpatient competency restoration” </a:t>
            </a:r>
          </a:p>
          <a:p>
            <a:r>
              <a:rPr lang="en-US" dirty="0"/>
              <a:t>Some have statute, case law, or policy which caps NGRI stays commensurate with </a:t>
            </a:r>
            <a:r>
              <a:rPr lang="en-US" dirty="0" err="1"/>
              <a:t>priginal</a:t>
            </a:r>
            <a:r>
              <a:rPr lang="en-US" dirty="0"/>
              <a:t> crime</a:t>
            </a:r>
          </a:p>
          <a:p>
            <a:r>
              <a:rPr lang="en-US" dirty="0"/>
              <a:t>NJ bail reform has helped many populations, but not our folks much</a:t>
            </a:r>
          </a:p>
          <a:p>
            <a:r>
              <a:rPr lang="en-US" dirty="0"/>
              <a:t>Marijuana decriminalization has had some benefits for many of our folks, and </a:t>
            </a:r>
            <a:r>
              <a:rPr lang="en-US" dirty="0" err="1"/>
              <a:t>insrance</a:t>
            </a:r>
            <a:r>
              <a:rPr lang="en-US" dirty="0"/>
              <a:t> mandates would go further</a:t>
            </a:r>
          </a:p>
          <a:p>
            <a:endParaRPr lang="en-US" dirty="0"/>
          </a:p>
        </p:txBody>
      </p:sp>
    </p:spTree>
    <p:extLst>
      <p:ext uri="{BB962C8B-B14F-4D97-AF65-F5344CB8AC3E}">
        <p14:creationId xmlns:p14="http://schemas.microsoft.com/office/powerpoint/2010/main" val="804015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8CA1F-BC73-43CF-985F-0CEE928BFCD0}"/>
              </a:ext>
            </a:extLst>
          </p:cNvPr>
          <p:cNvSpPr>
            <a:spLocks noGrp="1"/>
          </p:cNvSpPr>
          <p:nvPr>
            <p:ph type="title"/>
          </p:nvPr>
        </p:nvSpPr>
        <p:spPr/>
        <p:txBody>
          <a:bodyPr/>
          <a:lstStyle/>
          <a:p>
            <a:r>
              <a:rPr lang="en-US" dirty="0"/>
              <a:t>Crisis Intervention Training</a:t>
            </a:r>
          </a:p>
        </p:txBody>
      </p:sp>
      <p:sp>
        <p:nvSpPr>
          <p:cNvPr id="3" name="Content Placeholder 2">
            <a:extLst>
              <a:ext uri="{FF2B5EF4-FFF2-40B4-BE49-F238E27FC236}">
                <a16:creationId xmlns:a16="http://schemas.microsoft.com/office/drawing/2014/main" id="{D9C0C275-2A68-4C71-97EB-31D76C11985A}"/>
              </a:ext>
            </a:extLst>
          </p:cNvPr>
          <p:cNvSpPr>
            <a:spLocks noGrp="1"/>
          </p:cNvSpPr>
          <p:nvPr>
            <p:ph idx="1"/>
          </p:nvPr>
        </p:nvSpPr>
        <p:spPr>
          <a:xfrm>
            <a:off x="1451578" y="1703693"/>
            <a:ext cx="9603275" cy="3450613"/>
          </a:xfrm>
        </p:spPr>
        <p:txBody>
          <a:bodyPr>
            <a:normAutofit fontScale="85000" lnSpcReduction="20000"/>
          </a:bodyPr>
          <a:lstStyle/>
          <a:p>
            <a:r>
              <a:rPr lang="en-US" dirty="0"/>
              <a:t>40 hour course for law enforcement – it’s pricey – $ = police hours</a:t>
            </a:r>
          </a:p>
          <a:p>
            <a:r>
              <a:rPr lang="en-US" dirty="0"/>
              <a:t>Many NAMIs are very involved, and help facilitate</a:t>
            </a:r>
          </a:p>
          <a:p>
            <a:pPr lvl="1"/>
            <a:r>
              <a:rPr lang="en-US" dirty="0"/>
              <a:t>No specific evidence that the PDs are referring more people to NAMI or other peer support as a result</a:t>
            </a:r>
          </a:p>
          <a:p>
            <a:r>
              <a:rPr lang="en-US" dirty="0"/>
              <a:t>Well researched international model, with documented benefits including</a:t>
            </a:r>
          </a:p>
          <a:p>
            <a:pPr lvl="1"/>
            <a:r>
              <a:rPr lang="en-US" dirty="0"/>
              <a:t>Reduced likelihood of fatalities and injuries on both sides</a:t>
            </a:r>
          </a:p>
          <a:p>
            <a:pPr lvl="1"/>
            <a:r>
              <a:rPr lang="en-US" dirty="0"/>
              <a:t>More likely person will get mental health services, not jailing</a:t>
            </a:r>
          </a:p>
          <a:p>
            <a:pPr lvl="1"/>
            <a:r>
              <a:rPr lang="en-US" dirty="0"/>
              <a:t>Cost savings and keeping PD focused on crime</a:t>
            </a:r>
          </a:p>
          <a:p>
            <a:r>
              <a:rPr lang="en-US" dirty="0"/>
              <a:t>www.cit-nj.org</a:t>
            </a:r>
          </a:p>
          <a:p>
            <a:endParaRPr lang="en-US" dirty="0"/>
          </a:p>
        </p:txBody>
      </p:sp>
    </p:spTree>
    <p:extLst>
      <p:ext uri="{BB962C8B-B14F-4D97-AF65-F5344CB8AC3E}">
        <p14:creationId xmlns:p14="http://schemas.microsoft.com/office/powerpoint/2010/main" val="17415684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pic>
        <p:nvPicPr>
          <p:cNvPr id="1026" name="Picture 2" descr="Sequential Intercept Model">
            <a:extLst>
              <a:ext uri="{FF2B5EF4-FFF2-40B4-BE49-F238E27FC236}">
                <a16:creationId xmlns:a16="http://schemas.microsoft.com/office/drawing/2014/main" id="{ECE80F00-D4E5-4888-AFC8-036988D395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3250" y="1609725"/>
            <a:ext cx="5905500" cy="3638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91268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FE114-00B8-494D-850E-CC1450149F49}"/>
              </a:ext>
            </a:extLst>
          </p:cNvPr>
          <p:cNvSpPr>
            <a:spLocks noGrp="1"/>
          </p:cNvSpPr>
          <p:nvPr>
            <p:ph type="title"/>
          </p:nvPr>
        </p:nvSpPr>
        <p:spPr/>
        <p:txBody>
          <a:bodyPr/>
          <a:lstStyle/>
          <a:p>
            <a:r>
              <a:rPr lang="en-US" dirty="0"/>
              <a:t>What’s Coming</a:t>
            </a:r>
          </a:p>
        </p:txBody>
      </p:sp>
      <p:sp>
        <p:nvSpPr>
          <p:cNvPr id="3" name="Content Placeholder 2">
            <a:extLst>
              <a:ext uri="{FF2B5EF4-FFF2-40B4-BE49-F238E27FC236}">
                <a16:creationId xmlns:a16="http://schemas.microsoft.com/office/drawing/2014/main" id="{4DC0365A-8D0B-4677-B46E-ED4A7C5B81EA}"/>
              </a:ext>
            </a:extLst>
          </p:cNvPr>
          <p:cNvSpPr>
            <a:spLocks noGrp="1"/>
          </p:cNvSpPr>
          <p:nvPr>
            <p:ph idx="1"/>
          </p:nvPr>
        </p:nvSpPr>
        <p:spPr>
          <a:xfrm>
            <a:off x="1451579" y="1703692"/>
            <a:ext cx="9603275" cy="3450613"/>
          </a:xfrm>
        </p:spPr>
        <p:txBody>
          <a:bodyPr/>
          <a:lstStyle/>
          <a:p>
            <a:r>
              <a:rPr lang="en-US" dirty="0"/>
              <a:t>Intro slides</a:t>
            </a:r>
          </a:p>
          <a:p>
            <a:r>
              <a:rPr lang="en-US" dirty="0"/>
              <a:t>Why does it happen</a:t>
            </a:r>
          </a:p>
          <a:p>
            <a:r>
              <a:rPr lang="en-US" dirty="0"/>
              <a:t>Individual advocacy</a:t>
            </a:r>
          </a:p>
          <a:p>
            <a:r>
              <a:rPr lang="en-US" dirty="0"/>
              <a:t>Systems advocacy</a:t>
            </a:r>
          </a:p>
          <a:p>
            <a:r>
              <a:rPr lang="en-US" dirty="0"/>
              <a:t>Further Reading/Q&amp;A/Action Steps</a:t>
            </a:r>
          </a:p>
          <a:p>
            <a:endParaRPr lang="en-US" dirty="0"/>
          </a:p>
        </p:txBody>
      </p:sp>
      <p:pic>
        <p:nvPicPr>
          <p:cNvPr id="3074" name="Picture 2" descr="PARKING SYSTEM,CAR PARKING EQUIPMENT,MECHANICAL PARKING SYSTEM">
            <a:extLst>
              <a:ext uri="{FF2B5EF4-FFF2-40B4-BE49-F238E27FC236}">
                <a16:creationId xmlns:a16="http://schemas.microsoft.com/office/drawing/2014/main" id="{B41C7EAA-D7C4-403C-A4FB-F90C31ADC9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2047" y="3261172"/>
            <a:ext cx="2628900"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80006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C09B9-AA4E-4248-80AD-C9DF5CF9D654}"/>
              </a:ext>
            </a:extLst>
          </p:cNvPr>
          <p:cNvSpPr>
            <a:spLocks noGrp="1"/>
          </p:cNvSpPr>
          <p:nvPr>
            <p:ph type="title"/>
          </p:nvPr>
        </p:nvSpPr>
        <p:spPr/>
        <p:txBody>
          <a:bodyPr/>
          <a:lstStyle/>
          <a:p>
            <a:r>
              <a:rPr lang="en-US" dirty="0"/>
              <a:t>Jay’s Version of the SIM Workshop (1/3)</a:t>
            </a:r>
          </a:p>
        </p:txBody>
      </p:sp>
      <p:sp>
        <p:nvSpPr>
          <p:cNvPr id="3" name="Content Placeholder 2">
            <a:extLst>
              <a:ext uri="{FF2B5EF4-FFF2-40B4-BE49-F238E27FC236}">
                <a16:creationId xmlns:a16="http://schemas.microsoft.com/office/drawing/2014/main" id="{B7CFC35C-0433-4DB5-BCDC-B96CE74E02BD}"/>
              </a:ext>
            </a:extLst>
          </p:cNvPr>
          <p:cNvSpPr>
            <a:spLocks noGrp="1"/>
          </p:cNvSpPr>
          <p:nvPr>
            <p:ph idx="1"/>
          </p:nvPr>
        </p:nvSpPr>
        <p:spPr>
          <a:xfrm>
            <a:off x="1137146" y="1553634"/>
            <a:ext cx="9603275" cy="3841326"/>
          </a:xfrm>
        </p:spPr>
        <p:txBody>
          <a:bodyPr>
            <a:noAutofit/>
          </a:bodyPr>
          <a:lstStyle/>
          <a:p>
            <a:pPr marL="457200" indent="-457200">
              <a:buFont typeface="+mj-lt"/>
              <a:buAutoNum type="arabicPeriod"/>
            </a:pPr>
            <a:r>
              <a:rPr lang="en-US" sz="1600" dirty="0"/>
              <a:t>What are we doing in our communities, workplaces, schools, congregations, etc. to help people build resilience, accept that non-crisis help seeking is a strength, reduce stigma,?</a:t>
            </a:r>
          </a:p>
          <a:p>
            <a:pPr lvl="1"/>
            <a:r>
              <a:rPr lang="en-US" sz="1600" dirty="0"/>
              <a:t>And, as basic “what are we doing to house the unhoused, feed the hungry, etc.”</a:t>
            </a:r>
          </a:p>
          <a:p>
            <a:pPr marL="457200" indent="-457200">
              <a:buFont typeface="+mj-lt"/>
              <a:buAutoNum type="arabicPeriod"/>
            </a:pPr>
            <a:r>
              <a:rPr lang="en-US" sz="1600" dirty="0"/>
              <a:t>What are we doing to help people access services which prevent mental health crisis?</a:t>
            </a:r>
          </a:p>
          <a:p>
            <a:pPr lvl="1"/>
            <a:r>
              <a:rPr lang="en-US" sz="1600" dirty="0"/>
              <a:t>E.g., call center, peer support access, therapy and Rx regardless of cost, non-crisis export for treatment</a:t>
            </a:r>
          </a:p>
          <a:p>
            <a:pPr marL="457200" indent="-457200">
              <a:buFont typeface="+mj-lt"/>
              <a:buAutoNum type="arabicPeriod"/>
            </a:pPr>
            <a:r>
              <a:rPr lang="en-US" sz="1600" dirty="0"/>
              <a:t>What are we doing at the point of police encounter?</a:t>
            </a:r>
          </a:p>
          <a:p>
            <a:pPr lvl="1"/>
            <a:r>
              <a:rPr lang="en-US" sz="1600" dirty="0"/>
              <a:t>E.g., CIT, police training and accountability, other non-triggering response, focus on help not criminalization, “equal protection,” careful and tightly controlled use of non-deadly force and sedation during arrest/non-arrest sub-</a:t>
            </a:r>
            <a:r>
              <a:rPr lang="en-US" sz="1600" dirty="0" err="1"/>
              <a:t>duement</a:t>
            </a:r>
            <a:endParaRPr lang="en-US" sz="1600" dirty="0"/>
          </a:p>
          <a:p>
            <a:pPr marL="457200" indent="-457200">
              <a:buFont typeface="+mj-lt"/>
              <a:buAutoNum type="arabicPeriod"/>
            </a:pPr>
            <a:r>
              <a:rPr lang="en-US" sz="1600" dirty="0"/>
              <a:t>What are we doing to divert cases before arrest, before prosecution, before incarceration?</a:t>
            </a:r>
          </a:p>
          <a:p>
            <a:pPr lvl="1"/>
            <a:r>
              <a:rPr lang="en-US" sz="1600" dirty="0"/>
              <a:t>Are we getting useful egalitarian evaluations</a:t>
            </a:r>
          </a:p>
          <a:p>
            <a:pPr lvl="1"/>
            <a:r>
              <a:rPr lang="en-US" sz="1600" dirty="0"/>
              <a:t>Are we using leverage to help people choose treatment options vs criminalization, and have the options to offer,  e.g. possibly TJ housing</a:t>
            </a:r>
          </a:p>
        </p:txBody>
      </p:sp>
    </p:spTree>
    <p:extLst>
      <p:ext uri="{BB962C8B-B14F-4D97-AF65-F5344CB8AC3E}">
        <p14:creationId xmlns:p14="http://schemas.microsoft.com/office/powerpoint/2010/main" val="5490353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B305B-924B-45B4-A324-0358EF6D8D0F}"/>
              </a:ext>
            </a:extLst>
          </p:cNvPr>
          <p:cNvSpPr>
            <a:spLocks noGrp="1"/>
          </p:cNvSpPr>
          <p:nvPr>
            <p:ph type="title"/>
          </p:nvPr>
        </p:nvSpPr>
        <p:spPr/>
        <p:txBody>
          <a:bodyPr/>
          <a:lstStyle/>
          <a:p>
            <a:r>
              <a:rPr lang="en-US" dirty="0"/>
              <a:t>Jay’s Version of the SIM Workshop (2/3)</a:t>
            </a:r>
          </a:p>
        </p:txBody>
      </p:sp>
      <p:sp>
        <p:nvSpPr>
          <p:cNvPr id="3" name="Content Placeholder 2">
            <a:extLst>
              <a:ext uri="{FF2B5EF4-FFF2-40B4-BE49-F238E27FC236}">
                <a16:creationId xmlns:a16="http://schemas.microsoft.com/office/drawing/2014/main" id="{E16FC088-B129-44B6-8E1F-5E38C0FDD4AF}"/>
              </a:ext>
            </a:extLst>
          </p:cNvPr>
          <p:cNvSpPr>
            <a:spLocks noGrp="1"/>
          </p:cNvSpPr>
          <p:nvPr>
            <p:ph idx="1"/>
          </p:nvPr>
        </p:nvSpPr>
        <p:spPr>
          <a:xfrm>
            <a:off x="1451579" y="1560300"/>
            <a:ext cx="9603275" cy="3852948"/>
          </a:xfrm>
        </p:spPr>
        <p:txBody>
          <a:bodyPr>
            <a:normAutofit/>
          </a:bodyPr>
          <a:lstStyle/>
          <a:p>
            <a:pPr marL="457200" indent="-457200">
              <a:buFont typeface="+mj-lt"/>
              <a:buAutoNum type="arabicPeriod" startAt="5"/>
            </a:pPr>
            <a:r>
              <a:rPr lang="en-US" dirty="0"/>
              <a:t>For those incarcerated at each level (jail, prison, detainer to various settings, what are we doing to help them get better, not worse</a:t>
            </a:r>
          </a:p>
          <a:p>
            <a:pPr lvl="1"/>
            <a:r>
              <a:rPr lang="en-US" dirty="0"/>
              <a:t>Controlling victimization, treatment meeting people where they are at and what they need (medical, therapy, </a:t>
            </a:r>
            <a:r>
              <a:rPr lang="en-US" dirty="0" err="1"/>
              <a:t>voc</a:t>
            </a:r>
            <a:r>
              <a:rPr lang="en-US" dirty="0"/>
              <a:t> rehab), avoiding solitary</a:t>
            </a:r>
          </a:p>
          <a:p>
            <a:pPr marL="457200" lvl="1" indent="-457200">
              <a:spcBef>
                <a:spcPts val="1000"/>
              </a:spcBef>
              <a:buFont typeface="+mj-lt"/>
              <a:buAutoNum type="arabicPeriod" startAt="6"/>
            </a:pPr>
            <a:r>
              <a:rPr lang="en-US" sz="2000" dirty="0"/>
              <a:t>For those incarcerated, what are we doing to make discharge/re-entry work?</a:t>
            </a:r>
          </a:p>
          <a:p>
            <a:pPr marL="914400" lvl="2" indent="-457200">
              <a:spcBef>
                <a:spcPts val="1000"/>
              </a:spcBef>
            </a:pPr>
            <a:r>
              <a:rPr lang="en-US" sz="1800" dirty="0"/>
              <a:t>E.g., benefits reinstatement, housing and aftercare/re-entry programs , specialized parole units, equal access to expungement</a:t>
            </a:r>
          </a:p>
        </p:txBody>
      </p:sp>
    </p:spTree>
    <p:extLst>
      <p:ext uri="{BB962C8B-B14F-4D97-AF65-F5344CB8AC3E}">
        <p14:creationId xmlns:p14="http://schemas.microsoft.com/office/powerpoint/2010/main" val="15558190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B305B-924B-45B4-A324-0358EF6D8D0F}"/>
              </a:ext>
            </a:extLst>
          </p:cNvPr>
          <p:cNvSpPr>
            <a:spLocks noGrp="1"/>
          </p:cNvSpPr>
          <p:nvPr>
            <p:ph type="title"/>
          </p:nvPr>
        </p:nvSpPr>
        <p:spPr/>
        <p:txBody>
          <a:bodyPr/>
          <a:lstStyle/>
          <a:p>
            <a:r>
              <a:rPr lang="en-US" dirty="0"/>
              <a:t>Jay’s Version of the SIM Workshop (3/3)</a:t>
            </a:r>
          </a:p>
        </p:txBody>
      </p:sp>
      <p:sp>
        <p:nvSpPr>
          <p:cNvPr id="3" name="Content Placeholder 2">
            <a:extLst>
              <a:ext uri="{FF2B5EF4-FFF2-40B4-BE49-F238E27FC236}">
                <a16:creationId xmlns:a16="http://schemas.microsoft.com/office/drawing/2014/main" id="{E16FC088-B129-44B6-8E1F-5E38C0FDD4AF}"/>
              </a:ext>
            </a:extLst>
          </p:cNvPr>
          <p:cNvSpPr>
            <a:spLocks noGrp="1"/>
          </p:cNvSpPr>
          <p:nvPr>
            <p:ph idx="1"/>
          </p:nvPr>
        </p:nvSpPr>
        <p:spPr>
          <a:xfrm>
            <a:off x="1451579" y="1560300"/>
            <a:ext cx="9603275" cy="3852948"/>
          </a:xfrm>
        </p:spPr>
        <p:txBody>
          <a:bodyPr>
            <a:normAutofit fontScale="85000" lnSpcReduction="10000"/>
          </a:bodyPr>
          <a:lstStyle/>
          <a:p>
            <a:pPr marL="457200" lvl="1" indent="-457200">
              <a:spcBef>
                <a:spcPts val="1000"/>
              </a:spcBef>
              <a:buFont typeface="+mj-lt"/>
              <a:buAutoNum type="arabicPeriod" startAt="7"/>
            </a:pPr>
            <a:r>
              <a:rPr lang="en-US" sz="2000" dirty="0"/>
              <a:t>Throughout the process, are we paying needed attention to some specific needs?</a:t>
            </a:r>
          </a:p>
          <a:p>
            <a:pPr marL="914400" lvl="2" indent="-457200">
              <a:spcBef>
                <a:spcPts val="1000"/>
              </a:spcBef>
            </a:pPr>
            <a:r>
              <a:rPr lang="en-US" sz="1800" dirty="0"/>
              <a:t>Trauma history  and co-incurring substance use are not special needs, they are universal in our population – Calling for a “Comprehensive, Continuous, Integrated System of Care (CCISC, </a:t>
            </a:r>
            <a:r>
              <a:rPr lang="en-US" sz="2000" dirty="0">
                <a:hlinkClick r:id="rId2"/>
              </a:rPr>
              <a:t>http://kenminkoff.com/ccisc.html</a:t>
            </a:r>
            <a:r>
              <a:rPr lang="en-US" sz="2000" dirty="0"/>
              <a:t>)</a:t>
            </a:r>
            <a:endParaRPr lang="en-US" sz="1800" dirty="0"/>
          </a:p>
          <a:p>
            <a:pPr marL="914400" lvl="2" indent="-457200">
              <a:spcBef>
                <a:spcPts val="1000"/>
              </a:spcBef>
            </a:pPr>
            <a:r>
              <a:rPr lang="en-US" sz="1800" dirty="0"/>
              <a:t>Veterans,  people of various ethnic and other minorities, people with sexual offender status</a:t>
            </a:r>
          </a:p>
          <a:p>
            <a:pPr marL="457200" lvl="1" indent="-457200">
              <a:spcBef>
                <a:spcPts val="1000"/>
              </a:spcBef>
              <a:buFont typeface="+mj-lt"/>
              <a:buAutoNum type="arabicPeriod" startAt="7"/>
            </a:pPr>
            <a:r>
              <a:rPr lang="en-US" sz="2000" dirty="0"/>
              <a:t>Are we making changes so that there is uniformity across the jurisdiction and appropriate oversight and accountability?</a:t>
            </a:r>
          </a:p>
          <a:p>
            <a:pPr marL="914400" lvl="2" indent="-457200">
              <a:spcBef>
                <a:spcPts val="1000"/>
              </a:spcBef>
            </a:pPr>
            <a:r>
              <a:rPr lang="en-US" sz="1800" dirty="0"/>
              <a:t>And ensuring use of best/evidence-based practices and data-driven evolution?</a:t>
            </a:r>
          </a:p>
          <a:p>
            <a:pPr marL="914400" lvl="2" indent="-457200">
              <a:spcBef>
                <a:spcPts val="1000"/>
              </a:spcBef>
            </a:pPr>
            <a:r>
              <a:rPr lang="en-US" sz="1800" dirty="0"/>
              <a:t>Remember that CIT,  Intercept model, and Integrated Treatment of Mental Health &amp; Substance use co-occurring Disorders are all EBPs</a:t>
            </a:r>
          </a:p>
          <a:p>
            <a:pPr marL="914400" lvl="2" indent="-457200">
              <a:spcBef>
                <a:spcPts val="1000"/>
              </a:spcBef>
            </a:pPr>
            <a:r>
              <a:rPr lang="en-US" sz="1800" dirty="0"/>
              <a:t>And making sure that peer and family advocates are involved in the change and oversight process?</a:t>
            </a:r>
          </a:p>
        </p:txBody>
      </p:sp>
    </p:spTree>
    <p:extLst>
      <p:ext uri="{BB962C8B-B14F-4D97-AF65-F5344CB8AC3E}">
        <p14:creationId xmlns:p14="http://schemas.microsoft.com/office/powerpoint/2010/main" val="3043105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B6F08-6D09-4D90-9E49-63DCB1D9C1A3}"/>
              </a:ext>
            </a:extLst>
          </p:cNvPr>
          <p:cNvSpPr>
            <a:spLocks noGrp="1"/>
          </p:cNvSpPr>
          <p:nvPr>
            <p:ph type="title"/>
          </p:nvPr>
        </p:nvSpPr>
        <p:spPr/>
        <p:txBody>
          <a:bodyPr/>
          <a:lstStyle/>
          <a:p>
            <a:r>
              <a:rPr lang="en-US" dirty="0"/>
              <a:t>For Further Reading</a:t>
            </a:r>
          </a:p>
        </p:txBody>
      </p:sp>
      <p:sp>
        <p:nvSpPr>
          <p:cNvPr id="3" name="Content Placeholder 2">
            <a:extLst>
              <a:ext uri="{FF2B5EF4-FFF2-40B4-BE49-F238E27FC236}">
                <a16:creationId xmlns:a16="http://schemas.microsoft.com/office/drawing/2014/main" id="{D273148B-AD18-4179-B4A7-4AF1AF3453BA}"/>
              </a:ext>
            </a:extLst>
          </p:cNvPr>
          <p:cNvSpPr>
            <a:spLocks noGrp="1"/>
          </p:cNvSpPr>
          <p:nvPr>
            <p:ph idx="1"/>
          </p:nvPr>
        </p:nvSpPr>
        <p:spPr>
          <a:xfrm>
            <a:off x="1451579" y="1703693"/>
            <a:ext cx="9603275" cy="3450613"/>
          </a:xfrm>
        </p:spPr>
        <p:txBody>
          <a:bodyPr>
            <a:normAutofit fontScale="85000" lnSpcReduction="20000"/>
          </a:bodyPr>
          <a:lstStyle/>
          <a:p>
            <a:r>
              <a:rPr lang="en-US" dirty="0">
                <a:hlinkClick r:id="rId2"/>
              </a:rPr>
              <a:t>www.bazelon.org/our-work/criminal-justice-2/</a:t>
            </a:r>
            <a:r>
              <a:rPr lang="en-US" dirty="0"/>
              <a:t> </a:t>
            </a:r>
          </a:p>
          <a:p>
            <a:r>
              <a:rPr lang="en-US" dirty="0">
                <a:hlinkClick r:id="rId3"/>
              </a:rPr>
              <a:t>www.samhsa.gov/gains-center</a:t>
            </a:r>
            <a:endParaRPr lang="en-US" dirty="0"/>
          </a:p>
          <a:p>
            <a:r>
              <a:rPr lang="en-US" dirty="0">
                <a:hlinkClick r:id="rId4"/>
              </a:rPr>
              <a:t>www.peteearley.com/</a:t>
            </a:r>
            <a:endParaRPr lang="en-US" dirty="0"/>
          </a:p>
          <a:p>
            <a:r>
              <a:rPr lang="en-US" dirty="0">
                <a:hlinkClick r:id="rId5"/>
              </a:rPr>
              <a:t>http://www.pacenterofexcellence.pitt.edu/documents/PracticalAdviceOnJailDiversion.pdf</a:t>
            </a:r>
            <a:endParaRPr lang="en-US" dirty="0"/>
          </a:p>
          <a:p>
            <a:r>
              <a:rPr lang="en-US" dirty="0">
                <a:hlinkClick r:id="rId6"/>
              </a:rPr>
              <a:t>https://csgjusticecenter.org/topics/mental-health/</a:t>
            </a:r>
            <a:endParaRPr lang="en-US" dirty="0"/>
          </a:p>
          <a:p>
            <a:pPr algn="l" fontAlgn="base">
              <a:spcBef>
                <a:spcPts val="0"/>
              </a:spcBef>
            </a:pPr>
            <a:endParaRPr lang="en-US" sz="1600" b="1" dirty="0">
              <a:solidFill>
                <a:srgbClr val="1A5D7A"/>
              </a:solidFill>
              <a:effectLst/>
              <a:highlight>
                <a:srgbClr val="FFFF00"/>
              </a:highlight>
              <a:latin typeface="+mj-lt"/>
            </a:endParaRPr>
          </a:p>
          <a:p>
            <a:pPr algn="l" fontAlgn="base">
              <a:spcBef>
                <a:spcPts val="0"/>
              </a:spcBef>
            </a:pPr>
            <a:r>
              <a:rPr lang="en-US" sz="1900" b="1" dirty="0">
                <a:latin typeface="+mj-lt"/>
              </a:rPr>
              <a:t>Crisis Response Models Virtual Learning Community Series: Peer Respites as a Voluntary Alternative to the Emergency Department and Other Crisis Services</a:t>
            </a:r>
            <a:br>
              <a:rPr lang="en-US" sz="1900" b="1" dirty="0">
                <a:latin typeface="+mj-lt"/>
              </a:rPr>
            </a:br>
            <a:r>
              <a:rPr lang="en-US" sz="1900" b="1" dirty="0">
                <a:latin typeface="+mj-lt"/>
              </a:rPr>
              <a:t>+ Post-Webinar Small Discussion Group August 12, 2020, 3:00-4:00 p.m. ET</a:t>
            </a:r>
          </a:p>
          <a:p>
            <a:pPr marL="228600" lvl="1" indent="0" fontAlgn="base">
              <a:buNone/>
            </a:pPr>
            <a:r>
              <a:rPr lang="en-US" sz="2400" dirty="0">
                <a:solidFill>
                  <a:srgbClr val="66FF99"/>
                </a:solidFill>
                <a:hlinkClick r:id="rId7">
                  <a:extLst>
                    <a:ext uri="{A12FA001-AC4F-418D-AE19-62706E023703}">
                      <ahyp:hlinkClr xmlns:ahyp="http://schemas.microsoft.com/office/drawing/2018/hyperlinkcolor" val="tx"/>
                    </a:ext>
                  </a:extLst>
                </a:hlinkClick>
              </a:rPr>
              <a:t>https://t.e2ma.net/click/8je2lc/ocrrtv/05prvh</a:t>
            </a:r>
            <a:r>
              <a:rPr lang="en-US" sz="2400" dirty="0">
                <a:solidFill>
                  <a:srgbClr val="66FF99"/>
                </a:solidFill>
              </a:rPr>
              <a:t> </a:t>
            </a:r>
          </a:p>
          <a:p>
            <a:pPr marL="0" indent="0" algn="l">
              <a:spcBef>
                <a:spcPts val="0"/>
              </a:spcBef>
              <a:buNone/>
            </a:pPr>
            <a:endParaRPr lang="en-US" sz="1300" b="0" i="0" dirty="0">
              <a:solidFill>
                <a:srgbClr val="000000"/>
              </a:solidFill>
              <a:effectLst/>
              <a:latin typeface="+mj-lt"/>
            </a:endParaRPr>
          </a:p>
        </p:txBody>
      </p:sp>
    </p:spTree>
    <p:extLst>
      <p:ext uri="{BB962C8B-B14F-4D97-AF65-F5344CB8AC3E}">
        <p14:creationId xmlns:p14="http://schemas.microsoft.com/office/powerpoint/2010/main" val="22771192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5126DB9C-F27E-47E9-B88B-1C60ECD4B96F}"/>
              </a:ext>
            </a:extLst>
          </p:cNvPr>
          <p:cNvSpPr>
            <a:spLocks noChangeArrowheads="1"/>
          </p:cNvSpPr>
          <p:nvPr/>
        </p:nvSpPr>
        <p:spPr bwMode="auto">
          <a:xfrm>
            <a:off x="2590800" y="1319213"/>
            <a:ext cx="3505200" cy="1143000"/>
          </a:xfrm>
          <a:prstGeom prst="rect">
            <a:avLst/>
          </a:prstGeom>
          <a:noFill/>
          <a:ln>
            <a:noFill/>
          </a:ln>
          <a:effectLst/>
        </p:spPr>
        <p:txBody>
          <a:bodyPr anchor="ctr"/>
          <a:lstStyle/>
          <a:p>
            <a:pPr algn="ctr">
              <a:defRPr/>
            </a:pPr>
            <a:r>
              <a:rPr lang="en-US" sz="4400" b="1" u="sng" dirty="0">
                <a:uFill>
                  <a:solidFill>
                    <a:schemeClr val="accent1">
                      <a:lumMod val="50000"/>
                    </a:schemeClr>
                  </a:solidFill>
                </a:uFill>
                <a:latin typeface="+mj-lt"/>
                <a:ea typeface="+mj-ea"/>
                <a:cs typeface="+mj-cs"/>
              </a:rPr>
              <a:t>Questions</a:t>
            </a:r>
          </a:p>
        </p:txBody>
      </p:sp>
      <p:pic>
        <p:nvPicPr>
          <p:cNvPr id="65539" name="Picture 3" descr="question_marks">
            <a:hlinkClick r:id="rId2"/>
            <a:extLst>
              <a:ext uri="{FF2B5EF4-FFF2-40B4-BE49-F238E27FC236}">
                <a16:creationId xmlns:a16="http://schemas.microsoft.com/office/drawing/2014/main" id="{FCA46077-145B-450C-AA45-AE7F360729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1" y="2962275"/>
            <a:ext cx="1635125"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6" name="Rectangle 4">
            <a:extLst>
              <a:ext uri="{FF2B5EF4-FFF2-40B4-BE49-F238E27FC236}">
                <a16:creationId xmlns:a16="http://schemas.microsoft.com/office/drawing/2014/main" id="{67A1DE82-3B86-4F32-B5E7-5A9AED920B74}"/>
              </a:ext>
            </a:extLst>
          </p:cNvPr>
          <p:cNvSpPr>
            <a:spLocks noChangeArrowheads="1"/>
          </p:cNvSpPr>
          <p:nvPr/>
        </p:nvSpPr>
        <p:spPr bwMode="auto">
          <a:xfrm>
            <a:off x="6096000" y="1319213"/>
            <a:ext cx="3124200" cy="1143000"/>
          </a:xfrm>
          <a:prstGeom prst="rect">
            <a:avLst/>
          </a:prstGeom>
          <a:noFill/>
          <a:ln>
            <a:noFill/>
          </a:ln>
          <a:effectLst/>
        </p:spPr>
        <p:txBody>
          <a:bodyPr anchor="ctr"/>
          <a:lstStyle/>
          <a:p>
            <a:pPr algn="ctr">
              <a:defRPr/>
            </a:pPr>
            <a:r>
              <a:rPr lang="en-US" sz="4400" b="1" u="sng" dirty="0">
                <a:uFill>
                  <a:solidFill>
                    <a:schemeClr val="accent1">
                      <a:lumMod val="50000"/>
                    </a:schemeClr>
                  </a:solidFill>
                </a:uFill>
                <a:latin typeface="+mj-lt"/>
                <a:ea typeface="+mj-ea"/>
                <a:cs typeface="+mj-cs"/>
              </a:rPr>
              <a:t>Action</a:t>
            </a:r>
            <a:br>
              <a:rPr lang="en-US" sz="4400" b="1" u="sng" dirty="0">
                <a:uFill>
                  <a:solidFill>
                    <a:schemeClr val="accent1">
                      <a:lumMod val="50000"/>
                    </a:schemeClr>
                  </a:solidFill>
                </a:uFill>
                <a:latin typeface="+mj-lt"/>
                <a:ea typeface="+mj-ea"/>
                <a:cs typeface="+mj-cs"/>
              </a:rPr>
            </a:br>
            <a:r>
              <a:rPr lang="en-US" sz="4400" b="1" u="sng" dirty="0">
                <a:uFill>
                  <a:solidFill>
                    <a:schemeClr val="accent1">
                      <a:lumMod val="50000"/>
                    </a:schemeClr>
                  </a:solidFill>
                </a:uFill>
                <a:latin typeface="+mj-lt"/>
                <a:ea typeface="+mj-ea"/>
                <a:cs typeface="+mj-cs"/>
              </a:rPr>
              <a:t> Steps</a:t>
            </a:r>
          </a:p>
        </p:txBody>
      </p:sp>
      <p:sp>
        <p:nvSpPr>
          <p:cNvPr id="49157" name="Text Box 5">
            <a:extLst>
              <a:ext uri="{FF2B5EF4-FFF2-40B4-BE49-F238E27FC236}">
                <a16:creationId xmlns:a16="http://schemas.microsoft.com/office/drawing/2014/main" id="{8E4DD88E-331E-4398-A325-1C9EB024B2D4}"/>
              </a:ext>
            </a:extLst>
          </p:cNvPr>
          <p:cNvSpPr txBox="1">
            <a:spLocks noChangeArrowheads="1"/>
          </p:cNvSpPr>
          <p:nvPr/>
        </p:nvSpPr>
        <p:spPr bwMode="auto">
          <a:xfrm>
            <a:off x="5929314" y="1471613"/>
            <a:ext cx="554037" cy="768350"/>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defRPr/>
            </a:pPr>
            <a:r>
              <a:rPr lang="en-US" altLang="en-US" sz="4400" b="1" dirty="0">
                <a:solidFill>
                  <a:schemeClr val="accent6">
                    <a:lumMod val="75000"/>
                  </a:schemeClr>
                </a:solidFill>
                <a:uFill>
                  <a:solidFill>
                    <a:schemeClr val="accent1">
                      <a:lumMod val="50000"/>
                    </a:schemeClr>
                  </a:solidFill>
                </a:uFill>
                <a:latin typeface="+mj-lt"/>
                <a:ea typeface="+mj-ea"/>
                <a:cs typeface="+mj-cs"/>
              </a:rPr>
              <a:t>/</a:t>
            </a:r>
          </a:p>
        </p:txBody>
      </p:sp>
      <p:sp>
        <p:nvSpPr>
          <p:cNvPr id="65542" name="Text Box 6">
            <a:extLst>
              <a:ext uri="{FF2B5EF4-FFF2-40B4-BE49-F238E27FC236}">
                <a16:creationId xmlns:a16="http://schemas.microsoft.com/office/drawing/2014/main" id="{EAECD92E-FC8E-4F12-B7DD-17284AAF6217}"/>
              </a:ext>
            </a:extLst>
          </p:cNvPr>
          <p:cNvSpPr txBox="1">
            <a:spLocks noChangeArrowheads="1"/>
          </p:cNvSpPr>
          <p:nvPr/>
        </p:nvSpPr>
        <p:spPr bwMode="auto">
          <a:xfrm>
            <a:off x="6878638" y="2819401"/>
            <a:ext cx="6858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800">
                <a:solidFill>
                  <a:srgbClr val="FF0000"/>
                </a:solidFill>
                <a:cs typeface="Arial" panose="020B0604020202020204" pitchFamily="34" charset="0"/>
              </a:rPr>
              <a:t>!</a:t>
            </a:r>
          </a:p>
        </p:txBody>
      </p:sp>
      <p:sp>
        <p:nvSpPr>
          <p:cNvPr id="65543" name="Text Box 7">
            <a:extLst>
              <a:ext uri="{FF2B5EF4-FFF2-40B4-BE49-F238E27FC236}">
                <a16:creationId xmlns:a16="http://schemas.microsoft.com/office/drawing/2014/main" id="{7D4A6E69-785F-44A5-8D9C-A19D8531BFAF}"/>
              </a:ext>
            </a:extLst>
          </p:cNvPr>
          <p:cNvSpPr txBox="1">
            <a:spLocks noChangeArrowheads="1"/>
          </p:cNvSpPr>
          <p:nvPr/>
        </p:nvSpPr>
        <p:spPr bwMode="auto">
          <a:xfrm>
            <a:off x="7605713" y="3117851"/>
            <a:ext cx="6858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800">
                <a:solidFill>
                  <a:srgbClr val="FF0000"/>
                </a:solidFill>
                <a:cs typeface="Arial" panose="020B0604020202020204" pitchFamily="34" charset="0"/>
              </a:rPr>
              <a:t>!</a:t>
            </a:r>
          </a:p>
        </p:txBody>
      </p:sp>
      <p:sp>
        <p:nvSpPr>
          <p:cNvPr id="65544" name="Text Box 8">
            <a:extLst>
              <a:ext uri="{FF2B5EF4-FFF2-40B4-BE49-F238E27FC236}">
                <a16:creationId xmlns:a16="http://schemas.microsoft.com/office/drawing/2014/main" id="{70DA2271-D825-418B-AD3F-E4684C72563C}"/>
              </a:ext>
            </a:extLst>
          </p:cNvPr>
          <p:cNvSpPr txBox="1">
            <a:spLocks noChangeArrowheads="1"/>
          </p:cNvSpPr>
          <p:nvPr/>
        </p:nvSpPr>
        <p:spPr bwMode="auto">
          <a:xfrm>
            <a:off x="7962900" y="2773363"/>
            <a:ext cx="6858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800">
                <a:solidFill>
                  <a:srgbClr val="0066FF"/>
                </a:solidFill>
                <a:cs typeface="Arial" panose="020B0604020202020204" pitchFamily="34" charset="0"/>
              </a:rPr>
              <a:t>!</a:t>
            </a:r>
          </a:p>
        </p:txBody>
      </p:sp>
      <p:sp>
        <p:nvSpPr>
          <p:cNvPr id="65545" name="Text Box 9">
            <a:extLst>
              <a:ext uri="{FF2B5EF4-FFF2-40B4-BE49-F238E27FC236}">
                <a16:creationId xmlns:a16="http://schemas.microsoft.com/office/drawing/2014/main" id="{698AD94B-BB4C-45D6-8EA3-4A3C8E6D109A}"/>
              </a:ext>
            </a:extLst>
          </p:cNvPr>
          <p:cNvSpPr txBox="1">
            <a:spLocks noChangeArrowheads="1"/>
          </p:cNvSpPr>
          <p:nvPr/>
        </p:nvSpPr>
        <p:spPr bwMode="auto">
          <a:xfrm>
            <a:off x="7377113" y="4184651"/>
            <a:ext cx="6858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800">
                <a:solidFill>
                  <a:srgbClr val="0066FF"/>
                </a:solidFill>
                <a:cs typeface="Arial" panose="020B0604020202020204" pitchFamily="34" charset="0"/>
              </a:rPr>
              <a:t>!</a:t>
            </a:r>
          </a:p>
        </p:txBody>
      </p:sp>
      <p:sp>
        <p:nvSpPr>
          <p:cNvPr id="65546" name="Text Box 10">
            <a:extLst>
              <a:ext uri="{FF2B5EF4-FFF2-40B4-BE49-F238E27FC236}">
                <a16:creationId xmlns:a16="http://schemas.microsoft.com/office/drawing/2014/main" id="{C6D70ACF-BA6D-486C-95FC-8A38613CDDD4}"/>
              </a:ext>
            </a:extLst>
          </p:cNvPr>
          <p:cNvSpPr txBox="1">
            <a:spLocks noChangeArrowheads="1"/>
          </p:cNvSpPr>
          <p:nvPr/>
        </p:nvSpPr>
        <p:spPr bwMode="auto">
          <a:xfrm>
            <a:off x="7300913" y="3498851"/>
            <a:ext cx="6858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800">
                <a:solidFill>
                  <a:srgbClr val="FF0000"/>
                </a:solidFill>
                <a:cs typeface="Arial" panose="020B0604020202020204" pitchFamily="34" charset="0"/>
              </a:rPr>
              <a:t>!</a:t>
            </a:r>
          </a:p>
        </p:txBody>
      </p:sp>
      <p:sp>
        <p:nvSpPr>
          <p:cNvPr id="65547" name="Text Box 11">
            <a:extLst>
              <a:ext uri="{FF2B5EF4-FFF2-40B4-BE49-F238E27FC236}">
                <a16:creationId xmlns:a16="http://schemas.microsoft.com/office/drawing/2014/main" id="{641936C6-CF19-4FB3-807C-5DBE97AF3ACF}"/>
              </a:ext>
            </a:extLst>
          </p:cNvPr>
          <p:cNvSpPr txBox="1">
            <a:spLocks noChangeArrowheads="1"/>
          </p:cNvSpPr>
          <p:nvPr/>
        </p:nvSpPr>
        <p:spPr bwMode="auto">
          <a:xfrm>
            <a:off x="7948613" y="4230688"/>
            <a:ext cx="6858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800">
                <a:solidFill>
                  <a:srgbClr val="FF0000"/>
                </a:solidFill>
                <a:cs typeface="Arial" panose="020B0604020202020204" pitchFamily="34" charset="0"/>
              </a:rPr>
              <a:t>!</a:t>
            </a:r>
          </a:p>
        </p:txBody>
      </p:sp>
      <p:sp>
        <p:nvSpPr>
          <p:cNvPr id="65548" name="Text Box 6">
            <a:extLst>
              <a:ext uri="{FF2B5EF4-FFF2-40B4-BE49-F238E27FC236}">
                <a16:creationId xmlns:a16="http://schemas.microsoft.com/office/drawing/2014/main" id="{C82EC637-DB7D-4A62-8686-0F5146742A82}"/>
              </a:ext>
            </a:extLst>
          </p:cNvPr>
          <p:cNvSpPr txBox="1">
            <a:spLocks noChangeArrowheads="1"/>
          </p:cNvSpPr>
          <p:nvPr/>
        </p:nvSpPr>
        <p:spPr bwMode="auto">
          <a:xfrm>
            <a:off x="6878638" y="4230688"/>
            <a:ext cx="685800" cy="82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4800">
                <a:solidFill>
                  <a:srgbClr val="FF0000"/>
                </a:solidFill>
                <a:cs typeface="Arial" panose="020B0604020202020204" pitchFamily="34" charset="0"/>
              </a:rPr>
              <a:t>!</a:t>
            </a:r>
          </a:p>
        </p:txBody>
      </p:sp>
    </p:spTree>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55E90-34B5-497D-A006-D25795AED1F8}"/>
              </a:ext>
            </a:extLst>
          </p:cNvPr>
          <p:cNvSpPr>
            <a:spLocks noGrp="1"/>
          </p:cNvSpPr>
          <p:nvPr>
            <p:ph type="title"/>
          </p:nvPr>
        </p:nvSpPr>
        <p:spPr/>
        <p:txBody>
          <a:bodyPr/>
          <a:lstStyle/>
          <a:p>
            <a:r>
              <a:rPr lang="en-US" dirty="0"/>
              <a:t>Let’s Start with warnings – This topic</a:t>
            </a:r>
          </a:p>
        </p:txBody>
      </p:sp>
      <p:sp>
        <p:nvSpPr>
          <p:cNvPr id="3" name="Content Placeholder 2">
            <a:extLst>
              <a:ext uri="{FF2B5EF4-FFF2-40B4-BE49-F238E27FC236}">
                <a16:creationId xmlns:a16="http://schemas.microsoft.com/office/drawing/2014/main" id="{DAD0A8FD-5E77-4B4E-B5A6-5533D5BC4CCB}"/>
              </a:ext>
            </a:extLst>
          </p:cNvPr>
          <p:cNvSpPr>
            <a:spLocks noGrp="1"/>
          </p:cNvSpPr>
          <p:nvPr>
            <p:ph idx="1"/>
          </p:nvPr>
        </p:nvSpPr>
        <p:spPr>
          <a:xfrm>
            <a:off x="1294362" y="1703693"/>
            <a:ext cx="9603275" cy="3450613"/>
          </a:xfrm>
        </p:spPr>
        <p:txBody>
          <a:bodyPr>
            <a:normAutofit fontScale="92500" lnSpcReduction="20000"/>
          </a:bodyPr>
          <a:lstStyle/>
          <a:p>
            <a:r>
              <a:rPr lang="en-US" sz="2600" dirty="0"/>
              <a:t>…is uncomfortable – may remind some people of places they’ve been, or never want to go..</a:t>
            </a:r>
          </a:p>
          <a:p>
            <a:r>
              <a:rPr lang="en-US" sz="2600" dirty="0"/>
              <a:t>…is scary – involves deadly force and fatalities</a:t>
            </a:r>
          </a:p>
          <a:p>
            <a:pPr lvl="1"/>
            <a:r>
              <a:rPr lang="en-US" sz="2600" dirty="0"/>
              <a:t>non-deadly force isn't always</a:t>
            </a:r>
          </a:p>
          <a:p>
            <a:r>
              <a:rPr lang="en-US" sz="2600" dirty="0"/>
              <a:t>… can be divisive – some people use the issue as an excuse to say “we need more psych hospitals” and/or – this would not happen if all mental health service recipients would take their Rx” – We and others reject those.</a:t>
            </a:r>
          </a:p>
          <a:p>
            <a:pPr lvl="1"/>
            <a:r>
              <a:rPr lang="en-US" sz="2600" dirty="0"/>
              <a:t>We welcome opposing viewpoints</a:t>
            </a:r>
          </a:p>
          <a:p>
            <a:pPr marL="0" indent="0">
              <a:buNone/>
            </a:pPr>
            <a:endParaRPr lang="en-US" sz="2400" dirty="0"/>
          </a:p>
        </p:txBody>
      </p:sp>
    </p:spTree>
    <p:extLst>
      <p:ext uri="{BB962C8B-B14F-4D97-AF65-F5344CB8AC3E}">
        <p14:creationId xmlns:p14="http://schemas.microsoft.com/office/powerpoint/2010/main" val="55122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A4AB0-730B-40F8-8D3B-BD24CCA5C689}"/>
              </a:ext>
            </a:extLst>
          </p:cNvPr>
          <p:cNvSpPr>
            <a:spLocks noGrp="1"/>
          </p:cNvSpPr>
          <p:nvPr>
            <p:ph type="title"/>
          </p:nvPr>
        </p:nvSpPr>
        <p:spPr/>
        <p:txBody>
          <a:bodyPr/>
          <a:lstStyle/>
          <a:p>
            <a:r>
              <a:rPr lang="en-US" dirty="0"/>
              <a:t>And the disclaimer</a:t>
            </a:r>
          </a:p>
        </p:txBody>
      </p:sp>
      <p:sp>
        <p:nvSpPr>
          <p:cNvPr id="3" name="Content Placeholder 2">
            <a:extLst>
              <a:ext uri="{FF2B5EF4-FFF2-40B4-BE49-F238E27FC236}">
                <a16:creationId xmlns:a16="http://schemas.microsoft.com/office/drawing/2014/main" id="{860559E0-E72F-48E7-B693-61537F979069}"/>
              </a:ext>
            </a:extLst>
          </p:cNvPr>
          <p:cNvSpPr>
            <a:spLocks noGrp="1"/>
          </p:cNvSpPr>
          <p:nvPr>
            <p:ph idx="1"/>
          </p:nvPr>
        </p:nvSpPr>
        <p:spPr>
          <a:xfrm>
            <a:off x="1369283" y="1451418"/>
            <a:ext cx="9603275" cy="3450613"/>
          </a:xfrm>
        </p:spPr>
        <p:txBody>
          <a:bodyPr>
            <a:normAutofit/>
          </a:bodyPr>
          <a:lstStyle/>
          <a:p>
            <a:r>
              <a:rPr lang="en-US" sz="2800" dirty="0"/>
              <a:t>This is not a research talk, and we are hardly experts – we just want to open the dialog</a:t>
            </a:r>
          </a:p>
          <a:p>
            <a:r>
              <a:rPr lang="en-US" sz="2800" dirty="0"/>
              <a:t>We would love to collaborate with folks on various academic and advocacy projects</a:t>
            </a:r>
          </a:p>
          <a:p>
            <a:r>
              <a:rPr lang="en-US" sz="2800" dirty="0"/>
              <a:t>While not PPT gurus, we often use more                          pretty pictures – not much pretty here</a:t>
            </a:r>
          </a:p>
        </p:txBody>
      </p:sp>
      <p:pic>
        <p:nvPicPr>
          <p:cNvPr id="2050" name="Picture 2" descr="Never a Dull Moment: Drinking from a Fire Hose">
            <a:extLst>
              <a:ext uri="{FF2B5EF4-FFF2-40B4-BE49-F238E27FC236}">
                <a16:creationId xmlns:a16="http://schemas.microsoft.com/office/drawing/2014/main" id="{5F324AAC-E4F1-4748-AAB0-9B46B5C82B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79517" y="3176724"/>
            <a:ext cx="2743200" cy="211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642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A4AB0-730B-40F8-8D3B-BD24CCA5C689}"/>
              </a:ext>
            </a:extLst>
          </p:cNvPr>
          <p:cNvSpPr>
            <a:spLocks noGrp="1"/>
          </p:cNvSpPr>
          <p:nvPr>
            <p:ph type="title"/>
          </p:nvPr>
        </p:nvSpPr>
        <p:spPr/>
        <p:txBody>
          <a:bodyPr/>
          <a:lstStyle/>
          <a:p>
            <a:r>
              <a:rPr lang="en-US" dirty="0"/>
              <a:t>A word about us</a:t>
            </a:r>
          </a:p>
        </p:txBody>
      </p:sp>
      <p:sp>
        <p:nvSpPr>
          <p:cNvPr id="3" name="Content Placeholder 2">
            <a:extLst>
              <a:ext uri="{FF2B5EF4-FFF2-40B4-BE49-F238E27FC236}">
                <a16:creationId xmlns:a16="http://schemas.microsoft.com/office/drawing/2014/main" id="{860559E0-E72F-48E7-B693-61537F979069}"/>
              </a:ext>
            </a:extLst>
          </p:cNvPr>
          <p:cNvSpPr>
            <a:spLocks noGrp="1"/>
          </p:cNvSpPr>
          <p:nvPr>
            <p:ph idx="1"/>
          </p:nvPr>
        </p:nvSpPr>
        <p:spPr>
          <a:xfrm>
            <a:off x="1294362" y="1465949"/>
            <a:ext cx="9603275" cy="3450613"/>
          </a:xfrm>
        </p:spPr>
        <p:txBody>
          <a:bodyPr>
            <a:normAutofit/>
          </a:bodyPr>
          <a:lstStyle/>
          <a:p>
            <a:r>
              <a:rPr lang="en-US" sz="2800" dirty="0"/>
              <a:t>Elena – Professional systems and individual advocate with 20 years experience, serving people inside and a outside of forensic mental health </a:t>
            </a:r>
          </a:p>
          <a:p>
            <a:r>
              <a:rPr lang="en-US" sz="2800" dirty="0"/>
              <a:t>Jay – “Civil libertarian” with 22 years of systems advocacy experience, and an unpublished textbook chapter “Stigma and Advocacy in Forensic Mental Health Social Work”</a:t>
            </a:r>
          </a:p>
        </p:txBody>
      </p:sp>
    </p:spTree>
    <p:extLst>
      <p:ext uri="{BB962C8B-B14F-4D97-AF65-F5344CB8AC3E}">
        <p14:creationId xmlns:p14="http://schemas.microsoft.com/office/powerpoint/2010/main" val="368973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B2D80-1E17-491E-9179-D1A7D394CC25}"/>
              </a:ext>
            </a:extLst>
          </p:cNvPr>
          <p:cNvSpPr>
            <a:spLocks noGrp="1"/>
          </p:cNvSpPr>
          <p:nvPr>
            <p:ph type="title"/>
          </p:nvPr>
        </p:nvSpPr>
        <p:spPr/>
        <p:txBody>
          <a:bodyPr/>
          <a:lstStyle/>
          <a:p>
            <a:r>
              <a:rPr lang="en-US" dirty="0"/>
              <a:t>What are we talking about here</a:t>
            </a:r>
          </a:p>
        </p:txBody>
      </p:sp>
      <p:sp>
        <p:nvSpPr>
          <p:cNvPr id="3" name="Content Placeholder 2">
            <a:extLst>
              <a:ext uri="{FF2B5EF4-FFF2-40B4-BE49-F238E27FC236}">
                <a16:creationId xmlns:a16="http://schemas.microsoft.com/office/drawing/2014/main" id="{5E004D99-F652-40EF-AB99-ED722C62F651}"/>
              </a:ext>
            </a:extLst>
          </p:cNvPr>
          <p:cNvSpPr>
            <a:spLocks noGrp="1"/>
          </p:cNvSpPr>
          <p:nvPr>
            <p:ph idx="1"/>
          </p:nvPr>
        </p:nvSpPr>
        <p:spPr>
          <a:xfrm>
            <a:off x="1294362" y="1553634"/>
            <a:ext cx="9603275" cy="3450613"/>
          </a:xfrm>
        </p:spPr>
        <p:txBody>
          <a:bodyPr>
            <a:normAutofit fontScale="40000" lnSpcReduction="20000"/>
          </a:bodyPr>
          <a:lstStyle/>
          <a:p>
            <a:r>
              <a:rPr lang="en-US" sz="5000" dirty="0"/>
              <a:t>The frequent and problematic intersection of the mental health and criminal justice systems, and the inappropriate flow of adults and youth with mental health conditions into justice and corrections, sometimes called transinstitutionalization (TI)…</a:t>
            </a:r>
          </a:p>
          <a:p>
            <a:pPr marL="800100" lvl="1" indent="-342900">
              <a:spcBef>
                <a:spcPts val="0"/>
              </a:spcBef>
              <a:buSzPts val="1100"/>
              <a:buFont typeface="Symbol" panose="05050102010706020507" pitchFamily="18" charset="2"/>
              <a:buChar char=""/>
              <a:tabLst>
                <a:tab pos="228600" algn="l"/>
              </a:tabLst>
            </a:pPr>
            <a:r>
              <a:rPr lang="en-US" sz="5000" dirty="0"/>
              <a:t>TI is rising</a:t>
            </a:r>
          </a:p>
          <a:p>
            <a:pPr marL="800100" lvl="1" indent="-342900">
              <a:spcBef>
                <a:spcPts val="0"/>
              </a:spcBef>
              <a:buSzPts val="1100"/>
              <a:buFont typeface="Symbol" panose="05050102010706020507" pitchFamily="18" charset="2"/>
              <a:buChar char=""/>
              <a:tabLst>
                <a:tab pos="228600" algn="l"/>
              </a:tabLst>
            </a:pPr>
            <a:r>
              <a:rPr lang="en-US" sz="5000" dirty="0"/>
              <a:t>The combination of the unpredictability of our disorders and the gaps in our treatment system make TI a potential reality for many of us/our loved ones, even for people who have no history of criminal behavior.</a:t>
            </a:r>
          </a:p>
          <a:p>
            <a:pPr marL="800100" lvl="1" indent="-342900">
              <a:spcBef>
                <a:spcPts val="0"/>
              </a:spcBef>
              <a:buSzPts val="1100"/>
              <a:buFont typeface="Symbol" panose="05050102010706020507" pitchFamily="18" charset="2"/>
              <a:buChar char=""/>
              <a:tabLst>
                <a:tab pos="228600" algn="l"/>
              </a:tabLst>
            </a:pPr>
            <a:r>
              <a:rPr lang="en-US" sz="5000" dirty="0"/>
              <a:t>The problem is a social one, and is not to be solved inside any one system; mental health, corrections, etc.</a:t>
            </a:r>
          </a:p>
          <a:p>
            <a:pPr marL="800100" lvl="1" indent="-342900">
              <a:spcBef>
                <a:spcPts val="0"/>
              </a:spcBef>
              <a:buSzPts val="1100"/>
              <a:buFont typeface="Symbol" panose="05050102010706020507" pitchFamily="18" charset="2"/>
              <a:buChar char=""/>
              <a:tabLst>
                <a:tab pos="228600" algn="l"/>
              </a:tabLst>
            </a:pPr>
            <a:r>
              <a:rPr lang="en-US" sz="5000" dirty="0"/>
              <a:t>We need to advocate for a range of interventions to help reduce this reality.</a:t>
            </a:r>
          </a:p>
          <a:p>
            <a:endParaRPr lang="en-US" sz="2800" dirty="0"/>
          </a:p>
        </p:txBody>
      </p:sp>
    </p:spTree>
    <p:extLst>
      <p:ext uri="{BB962C8B-B14F-4D97-AF65-F5344CB8AC3E}">
        <p14:creationId xmlns:p14="http://schemas.microsoft.com/office/powerpoint/2010/main" val="3808414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79D25-7146-4D7D-911D-42BA48D42FD9}"/>
              </a:ext>
            </a:extLst>
          </p:cNvPr>
          <p:cNvSpPr>
            <a:spLocks noGrp="1"/>
          </p:cNvSpPr>
          <p:nvPr>
            <p:ph type="title"/>
          </p:nvPr>
        </p:nvSpPr>
        <p:spPr/>
        <p:txBody>
          <a:bodyPr/>
          <a:lstStyle/>
          <a:p>
            <a:r>
              <a:rPr lang="en-US" dirty="0"/>
              <a:t>Why does it happen (1/3)</a:t>
            </a:r>
          </a:p>
        </p:txBody>
      </p:sp>
      <p:sp>
        <p:nvSpPr>
          <p:cNvPr id="3" name="Content Placeholder 2">
            <a:extLst>
              <a:ext uri="{FF2B5EF4-FFF2-40B4-BE49-F238E27FC236}">
                <a16:creationId xmlns:a16="http://schemas.microsoft.com/office/drawing/2014/main" id="{C6D171BC-7722-4139-B08D-58512893F0CE}"/>
              </a:ext>
            </a:extLst>
          </p:cNvPr>
          <p:cNvSpPr>
            <a:spLocks noGrp="1"/>
          </p:cNvSpPr>
          <p:nvPr>
            <p:ph idx="1"/>
          </p:nvPr>
        </p:nvSpPr>
        <p:spPr>
          <a:xfrm>
            <a:off x="1451578" y="1553634"/>
            <a:ext cx="9603275" cy="3627966"/>
          </a:xfrm>
        </p:spPr>
        <p:txBody>
          <a:bodyPr>
            <a:noAutofit/>
          </a:bodyPr>
          <a:lstStyle/>
          <a:p>
            <a:r>
              <a:rPr lang="en-US" sz="2000" dirty="0"/>
              <a:t>Odd behaviors some of us may have when at our worst, sometimes fueled by lack of sleep and/or substances</a:t>
            </a:r>
          </a:p>
          <a:p>
            <a:pPr lvl="1"/>
            <a:r>
              <a:rPr lang="en-US" dirty="0"/>
              <a:t>Dancing atop a police car</a:t>
            </a:r>
          </a:p>
          <a:p>
            <a:pPr lvl="1"/>
            <a:r>
              <a:rPr lang="en-US" dirty="0"/>
              <a:t>Put it on dad’s tab</a:t>
            </a:r>
          </a:p>
          <a:p>
            <a:r>
              <a:rPr lang="en-US" sz="2000" dirty="0"/>
              <a:t>Behaviors which come from cognitive issues some of us with developmental or other conditions – bad choices of friends ,serving as lookout, confessing to please police under coercion</a:t>
            </a:r>
          </a:p>
          <a:p>
            <a:r>
              <a:rPr lang="en-US" sz="2000" dirty="0"/>
              <a:t>Normal involvement of police in aid, distress, medical, workplace and family disputes, etc. getting involved with symptoms and behaviors…</a:t>
            </a:r>
          </a:p>
          <a:p>
            <a:r>
              <a:rPr lang="en-US" sz="2000" dirty="0"/>
              <a:t>Police issues: the homogeneity of 911 response, “welfare checks” gone wrong, gun seizure warrant service, training/performance</a:t>
            </a:r>
          </a:p>
          <a:p>
            <a:pPr lvl="1"/>
            <a:r>
              <a:rPr lang="en-US" dirty="0"/>
              <a:t>Sedation during restraint leading to mania</a:t>
            </a:r>
          </a:p>
        </p:txBody>
      </p:sp>
    </p:spTree>
    <p:extLst>
      <p:ext uri="{BB962C8B-B14F-4D97-AF65-F5344CB8AC3E}">
        <p14:creationId xmlns:p14="http://schemas.microsoft.com/office/powerpoint/2010/main" val="3220740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D09BC-7FBB-41F4-8567-786A46249E9E}"/>
              </a:ext>
            </a:extLst>
          </p:cNvPr>
          <p:cNvSpPr>
            <a:spLocks noGrp="1"/>
          </p:cNvSpPr>
          <p:nvPr>
            <p:ph type="title"/>
          </p:nvPr>
        </p:nvSpPr>
        <p:spPr/>
        <p:txBody>
          <a:bodyPr/>
          <a:lstStyle/>
          <a:p>
            <a:r>
              <a:rPr lang="en-US" dirty="0"/>
              <a:t>Why does it happen (2/3)</a:t>
            </a:r>
          </a:p>
        </p:txBody>
      </p:sp>
      <p:sp>
        <p:nvSpPr>
          <p:cNvPr id="3" name="Content Placeholder 2">
            <a:extLst>
              <a:ext uri="{FF2B5EF4-FFF2-40B4-BE49-F238E27FC236}">
                <a16:creationId xmlns:a16="http://schemas.microsoft.com/office/drawing/2014/main" id="{ACB32603-DCF4-404F-B6D3-24AC0ED68172}"/>
              </a:ext>
            </a:extLst>
          </p:cNvPr>
          <p:cNvSpPr>
            <a:spLocks noGrp="1"/>
          </p:cNvSpPr>
          <p:nvPr>
            <p:ph idx="1"/>
          </p:nvPr>
        </p:nvSpPr>
        <p:spPr>
          <a:xfrm>
            <a:off x="1451579" y="1553634"/>
            <a:ext cx="9603275" cy="3450613"/>
          </a:xfrm>
        </p:spPr>
        <p:txBody>
          <a:bodyPr>
            <a:normAutofit fontScale="55000" lnSpcReduction="20000"/>
          </a:bodyPr>
          <a:lstStyle/>
          <a:p>
            <a:r>
              <a:rPr lang="en-US" sz="3200" dirty="0"/>
              <a:t>Recipients’ over-reaction to police use or show of force</a:t>
            </a:r>
          </a:p>
          <a:p>
            <a:r>
              <a:rPr lang="en-US" sz="3200" dirty="0"/>
              <a:t>Failure of the “traditional intercept model” including inadequate diversion from justice at arrest, booking, risk tiering and bail, prosecution, sentencing, probation, and parole</a:t>
            </a:r>
          </a:p>
          <a:p>
            <a:r>
              <a:rPr lang="en-US" sz="3200" dirty="0"/>
              <a:t>…and higher rates of tech violations and reincarceration</a:t>
            </a:r>
          </a:p>
          <a:p>
            <a:r>
              <a:rPr lang="en-US" sz="3200" dirty="0"/>
              <a:t>…and the lack of depth of the mental health system to serve folks</a:t>
            </a:r>
          </a:p>
          <a:p>
            <a:r>
              <a:rPr lang="en-US" sz="3200" dirty="0"/>
              <a:t>Inadequate representation of many defendants leads to life-long TI labels and intrusive oversight</a:t>
            </a:r>
          </a:p>
          <a:p>
            <a:r>
              <a:rPr lang="en-US" sz="3200" dirty="0"/>
              <a:t>Mentally disturbing aspects of incarceration …</a:t>
            </a:r>
          </a:p>
          <a:p>
            <a:r>
              <a:rPr lang="en-US" sz="3200" dirty="0"/>
              <a:t>Well-meaning TI – prejudices and fibs leading to people being criminalized “for their own protection,” or bail being blocked</a:t>
            </a:r>
          </a:p>
          <a:p>
            <a:endParaRPr lang="en-US" sz="2400" dirty="0"/>
          </a:p>
          <a:p>
            <a:endParaRPr lang="en-US" dirty="0"/>
          </a:p>
        </p:txBody>
      </p:sp>
    </p:spTree>
    <p:extLst>
      <p:ext uri="{BB962C8B-B14F-4D97-AF65-F5344CB8AC3E}">
        <p14:creationId xmlns:p14="http://schemas.microsoft.com/office/powerpoint/2010/main" val="1548209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C57B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F3859-3422-4E51-9286-232D1A11A9FD}"/>
              </a:ext>
            </a:extLst>
          </p:cNvPr>
          <p:cNvSpPr>
            <a:spLocks noGrp="1"/>
          </p:cNvSpPr>
          <p:nvPr>
            <p:ph type="title"/>
          </p:nvPr>
        </p:nvSpPr>
        <p:spPr/>
        <p:txBody>
          <a:bodyPr/>
          <a:lstStyle/>
          <a:p>
            <a:r>
              <a:rPr lang="en-US" dirty="0"/>
              <a:t>Why does it happen (3/3)</a:t>
            </a:r>
          </a:p>
        </p:txBody>
      </p:sp>
      <p:sp>
        <p:nvSpPr>
          <p:cNvPr id="3" name="Content Placeholder 2">
            <a:extLst>
              <a:ext uri="{FF2B5EF4-FFF2-40B4-BE49-F238E27FC236}">
                <a16:creationId xmlns:a16="http://schemas.microsoft.com/office/drawing/2014/main" id="{1C577ECC-4180-43DA-99A2-8D5E25B7A5A8}"/>
              </a:ext>
            </a:extLst>
          </p:cNvPr>
          <p:cNvSpPr>
            <a:spLocks noGrp="1"/>
          </p:cNvSpPr>
          <p:nvPr>
            <p:ph idx="1"/>
          </p:nvPr>
        </p:nvSpPr>
        <p:spPr>
          <a:xfrm>
            <a:off x="1294362" y="1703693"/>
            <a:ext cx="10088013" cy="3811282"/>
          </a:xfrm>
        </p:spPr>
        <p:txBody>
          <a:bodyPr>
            <a:normAutofit fontScale="55000" lnSpcReduction="20000"/>
          </a:bodyPr>
          <a:lstStyle/>
          <a:p>
            <a:r>
              <a:rPr lang="en-US" sz="3200" dirty="0"/>
              <a:t>Societal fears, sensationalism, and prejudice playing a role, sometimes leading to …</a:t>
            </a:r>
          </a:p>
          <a:p>
            <a:r>
              <a:rPr lang="en-US" sz="3200" dirty="0"/>
              <a:t>Disparities created in confidentiality, including disclosure in mental health settings being used for prosecution, gun seizure</a:t>
            </a:r>
          </a:p>
          <a:p>
            <a:r>
              <a:rPr lang="en-US" sz="3200" dirty="0"/>
              <a:t>..as well as use of mental health laws to detain sexual offenders</a:t>
            </a:r>
          </a:p>
          <a:p>
            <a:r>
              <a:rPr lang="en-US" sz="3200" dirty="0"/>
              <a:t>Use of mental health commitment for “social control” – probably not a significant factor in the US today</a:t>
            </a:r>
          </a:p>
          <a:p>
            <a:r>
              <a:rPr lang="en-US" sz="3200" dirty="0"/>
              <a:t>Racial/ethnic and financial disparities, including clear over-dx of thought disorders in African-American youth and high representation of African-Americans throughout the public mental health system</a:t>
            </a:r>
          </a:p>
          <a:p>
            <a:r>
              <a:rPr lang="en-US" sz="3200" dirty="0"/>
              <a:t>Social factors  - poverty, unemployment</a:t>
            </a:r>
          </a:p>
          <a:p>
            <a:r>
              <a:rPr lang="en-US" sz="3200" dirty="0"/>
              <a:t>…and we can spend a whole talk on the complex interaction of mental illness, homelessness, substance use, veteran status, and incarceration</a:t>
            </a:r>
          </a:p>
          <a:p>
            <a:endParaRPr lang="en-US" dirty="0"/>
          </a:p>
        </p:txBody>
      </p:sp>
    </p:spTree>
    <p:extLst>
      <p:ext uri="{BB962C8B-B14F-4D97-AF65-F5344CB8AC3E}">
        <p14:creationId xmlns:p14="http://schemas.microsoft.com/office/powerpoint/2010/main" val="28969078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1977</TotalTime>
  <Words>2167</Words>
  <Application>Microsoft Office PowerPoint</Application>
  <PresentationFormat>Widescreen</PresentationFormat>
  <Paragraphs>165</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Symbol</vt:lpstr>
      <vt:lpstr>Tw Cen MT</vt:lpstr>
      <vt:lpstr>Circuit</vt:lpstr>
      <vt:lpstr>NAMI New jersey Hearts &amp; Minds a program focused on inner and outer wellness</vt:lpstr>
      <vt:lpstr>What’s Coming</vt:lpstr>
      <vt:lpstr>Let’s Start with warnings – This topic</vt:lpstr>
      <vt:lpstr>And the disclaimer</vt:lpstr>
      <vt:lpstr>A word about us</vt:lpstr>
      <vt:lpstr>What are we talking about here</vt:lpstr>
      <vt:lpstr>Why does it happen (1/3)</vt:lpstr>
      <vt:lpstr>Why does it happen (2/3)</vt:lpstr>
      <vt:lpstr>Why does it happen (3/3)</vt:lpstr>
      <vt:lpstr>The problem with jails and prisons</vt:lpstr>
      <vt:lpstr>The Problem with Forensic Psychiatric commitments and  Hospitals</vt:lpstr>
      <vt:lpstr>Some Things Each of Us Can do to stay out (1/2)</vt:lpstr>
      <vt:lpstr>Some Things Each of Us Can do to stay out (2/2)</vt:lpstr>
      <vt:lpstr>If arrested/charged with a crime</vt:lpstr>
      <vt:lpstr>If you/someone you care about are incarcerated</vt:lpstr>
      <vt:lpstr>Systems Advocacy may seek incremental or sweeping change (1/2)</vt:lpstr>
      <vt:lpstr>Systems Advocacy may seek incremental or sweeping change (2/2)</vt:lpstr>
      <vt:lpstr>Crisis Intervention Training</vt:lpstr>
      <vt:lpstr>PowerPoint Presentation</vt:lpstr>
      <vt:lpstr>Jay’s Version of the SIM Workshop (1/3)</vt:lpstr>
      <vt:lpstr>Jay’s Version of the SIM Workshop (2/3)</vt:lpstr>
      <vt:lpstr>Jay’s Version of the SIM Workshop (3/3)</vt:lpstr>
      <vt:lpstr>For Further Reading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Psychiatric Advance Directives</dc:title>
  <dc:creator>Elena Kravitz</dc:creator>
  <cp:lastModifiedBy>Jay Yudof</cp:lastModifiedBy>
  <cp:revision>28</cp:revision>
  <dcterms:created xsi:type="dcterms:W3CDTF">2020-05-17T10:39:20Z</dcterms:created>
  <dcterms:modified xsi:type="dcterms:W3CDTF">2020-08-04T00:49:54Z</dcterms:modified>
</cp:coreProperties>
</file>