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71" r:id="rId5"/>
    <p:sldId id="261" r:id="rId6"/>
    <p:sldId id="273" r:id="rId7"/>
    <p:sldId id="263" r:id="rId8"/>
    <p:sldId id="264" r:id="rId9"/>
    <p:sldId id="274" r:id="rId10"/>
    <p:sldId id="265" r:id="rId11"/>
    <p:sldId id="266" r:id="rId12"/>
    <p:sldId id="268" r:id="rId13"/>
    <p:sldId id="275" r:id="rId14"/>
    <p:sldId id="270" r:id="rId15"/>
    <p:sldId id="267" r:id="rId16"/>
    <p:sldId id="25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859" autoAdjust="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F3304-8A75-45D7-BDE9-87BEFCF23A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37EE4D5-09BD-4C68-9DCF-11EE1457B62D}">
      <dgm:prSet phldrT="[Text]"/>
      <dgm:spPr/>
      <dgm:t>
        <a:bodyPr/>
        <a:lstStyle/>
        <a:p>
          <a:r>
            <a:rPr lang="en-US" dirty="0"/>
            <a:t>Uncertainty</a:t>
          </a:r>
        </a:p>
      </dgm:t>
    </dgm:pt>
    <dgm:pt modelId="{57F670CF-D42A-4F4C-9B45-E8F208A5ED29}" type="parTrans" cxnId="{163ECF16-EE75-414D-A1B7-9E18520604E0}">
      <dgm:prSet/>
      <dgm:spPr/>
      <dgm:t>
        <a:bodyPr/>
        <a:lstStyle/>
        <a:p>
          <a:endParaRPr lang="en-US"/>
        </a:p>
      </dgm:t>
    </dgm:pt>
    <dgm:pt modelId="{CB30494D-C47F-4514-8518-4EC258B3CFC0}" type="sibTrans" cxnId="{163ECF16-EE75-414D-A1B7-9E18520604E0}">
      <dgm:prSet/>
      <dgm:spPr/>
      <dgm:t>
        <a:bodyPr/>
        <a:lstStyle/>
        <a:p>
          <a:endParaRPr lang="en-US"/>
        </a:p>
      </dgm:t>
    </dgm:pt>
    <dgm:pt modelId="{D40B9646-070E-48A2-B6D0-85C3A72ACAAF}">
      <dgm:prSet phldrT="[Text]"/>
      <dgm:spPr/>
      <dgm:t>
        <a:bodyPr/>
        <a:lstStyle/>
        <a:p>
          <a:r>
            <a:rPr lang="en-US" dirty="0"/>
            <a:t>Fear</a:t>
          </a:r>
        </a:p>
        <a:p>
          <a:r>
            <a:rPr lang="en-US" dirty="0"/>
            <a:t>Projection</a:t>
          </a:r>
        </a:p>
        <a:p>
          <a:r>
            <a:rPr lang="en-US" dirty="0"/>
            <a:t>Isolation</a:t>
          </a:r>
        </a:p>
      </dgm:t>
    </dgm:pt>
    <dgm:pt modelId="{4E6E597C-3FA4-4E2E-83CD-83E2FCADCDDC}" type="parTrans" cxnId="{51BAFF97-82EC-47AB-BEA2-DCDF13485A3C}">
      <dgm:prSet/>
      <dgm:spPr/>
      <dgm:t>
        <a:bodyPr/>
        <a:lstStyle/>
        <a:p>
          <a:endParaRPr lang="en-US"/>
        </a:p>
      </dgm:t>
    </dgm:pt>
    <dgm:pt modelId="{AE8758E3-99CD-41E9-A5BC-EEA2F5562CAD}" type="sibTrans" cxnId="{51BAFF97-82EC-47AB-BEA2-DCDF13485A3C}">
      <dgm:prSet/>
      <dgm:spPr/>
      <dgm:t>
        <a:bodyPr/>
        <a:lstStyle/>
        <a:p>
          <a:endParaRPr lang="en-US"/>
        </a:p>
      </dgm:t>
    </dgm:pt>
    <dgm:pt modelId="{BA3F478F-E782-4084-BCED-E981A0093645}">
      <dgm:prSet phldrT="[Text]"/>
      <dgm:spPr/>
      <dgm:t>
        <a:bodyPr/>
        <a:lstStyle/>
        <a:p>
          <a:r>
            <a:rPr lang="en-US" dirty="0"/>
            <a:t>Fatigue</a:t>
          </a:r>
        </a:p>
        <a:p>
          <a:r>
            <a:rPr lang="en-US" dirty="0"/>
            <a:t>Negative Thinking</a:t>
          </a:r>
        </a:p>
        <a:p>
          <a:r>
            <a:rPr lang="en-US" dirty="0"/>
            <a:t>Poor Coping </a:t>
          </a:r>
        </a:p>
      </dgm:t>
    </dgm:pt>
    <dgm:pt modelId="{14680E38-3E98-48A4-9DCA-A3338824E135}" type="parTrans" cxnId="{BD05C2BD-D387-45E4-AE84-3B42E07F82D7}">
      <dgm:prSet/>
      <dgm:spPr/>
      <dgm:t>
        <a:bodyPr/>
        <a:lstStyle/>
        <a:p>
          <a:endParaRPr lang="en-US"/>
        </a:p>
      </dgm:t>
    </dgm:pt>
    <dgm:pt modelId="{DAF93B1F-585B-4AF9-856B-2652A4D17510}" type="sibTrans" cxnId="{BD05C2BD-D387-45E4-AE84-3B42E07F82D7}">
      <dgm:prSet/>
      <dgm:spPr/>
      <dgm:t>
        <a:bodyPr/>
        <a:lstStyle/>
        <a:p>
          <a:endParaRPr lang="en-US"/>
        </a:p>
      </dgm:t>
    </dgm:pt>
    <dgm:pt modelId="{EDBBE42A-1A7D-4B5B-ABE7-4C0E39126D71}">
      <dgm:prSet phldrT="[Text]"/>
      <dgm:spPr/>
      <dgm:t>
        <a:bodyPr/>
        <a:lstStyle/>
        <a:p>
          <a:r>
            <a:rPr lang="en-US" dirty="0"/>
            <a:t>Follow Recommended Guidelines</a:t>
          </a:r>
        </a:p>
      </dgm:t>
    </dgm:pt>
    <dgm:pt modelId="{9063B827-F330-4B78-8CD5-C08B417C5CA6}" type="sibTrans" cxnId="{E86B56BA-70BF-49E5-B4D7-F000543491A5}">
      <dgm:prSet/>
      <dgm:spPr/>
      <dgm:t>
        <a:bodyPr/>
        <a:lstStyle/>
        <a:p>
          <a:endParaRPr lang="en-US"/>
        </a:p>
      </dgm:t>
    </dgm:pt>
    <dgm:pt modelId="{30C94C80-B97E-4600-A442-FEFAA50564EB}" type="parTrans" cxnId="{E86B56BA-70BF-49E5-B4D7-F000543491A5}">
      <dgm:prSet/>
      <dgm:spPr/>
      <dgm:t>
        <a:bodyPr/>
        <a:lstStyle/>
        <a:p>
          <a:endParaRPr lang="en-US"/>
        </a:p>
      </dgm:t>
    </dgm:pt>
    <dgm:pt modelId="{E2CBC963-322B-48AC-8618-7FAE4A85C393}" type="pres">
      <dgm:prSet presAssocID="{356F3304-8A75-45D7-BDE9-87BEFCF23AA8}" presName="cycle" presStyleCnt="0">
        <dgm:presLayoutVars>
          <dgm:dir/>
          <dgm:resizeHandles val="exact"/>
        </dgm:presLayoutVars>
      </dgm:prSet>
      <dgm:spPr/>
    </dgm:pt>
    <dgm:pt modelId="{A4BB9C0B-EA70-432D-A877-65B1AAE9C811}" type="pres">
      <dgm:prSet presAssocID="{837EE4D5-09BD-4C68-9DCF-11EE1457B62D}" presName="node" presStyleLbl="node1" presStyleIdx="0" presStyleCnt="4" custScaleX="197448" custScaleY="160224" custRadScaleRad="213043" custRadScaleInc="-193604">
        <dgm:presLayoutVars>
          <dgm:bulletEnabled val="1"/>
        </dgm:presLayoutVars>
      </dgm:prSet>
      <dgm:spPr/>
    </dgm:pt>
    <dgm:pt modelId="{0E7471B9-6393-4C3B-82E5-19C09D217229}" type="pres">
      <dgm:prSet presAssocID="{CB30494D-C47F-4514-8518-4EC258B3CFC0}" presName="sibTrans" presStyleLbl="sibTrans2D1" presStyleIdx="0" presStyleCnt="4"/>
      <dgm:spPr/>
    </dgm:pt>
    <dgm:pt modelId="{7C367FFB-D80A-45B1-867F-FF05CBA098F0}" type="pres">
      <dgm:prSet presAssocID="{CB30494D-C47F-4514-8518-4EC258B3CFC0}" presName="connectorText" presStyleLbl="sibTrans2D1" presStyleIdx="0" presStyleCnt="4"/>
      <dgm:spPr/>
    </dgm:pt>
    <dgm:pt modelId="{A50B5C49-DCD0-4C87-B5A4-5D4B46B4DCF8}" type="pres">
      <dgm:prSet presAssocID="{EDBBE42A-1A7D-4B5B-ABE7-4C0E39126D71}" presName="node" presStyleLbl="node1" presStyleIdx="1" presStyleCnt="4" custScaleX="187364" custScaleY="154985" custRadScaleRad="22199" custRadScaleInc="234848">
        <dgm:presLayoutVars>
          <dgm:bulletEnabled val="1"/>
        </dgm:presLayoutVars>
      </dgm:prSet>
      <dgm:spPr/>
    </dgm:pt>
    <dgm:pt modelId="{60EE5170-0C1C-4885-8B10-FE4D586EFC8B}" type="pres">
      <dgm:prSet presAssocID="{9063B827-F330-4B78-8CD5-C08B417C5CA6}" presName="sibTrans" presStyleLbl="sibTrans2D1" presStyleIdx="1" presStyleCnt="4"/>
      <dgm:spPr/>
    </dgm:pt>
    <dgm:pt modelId="{0579672B-D634-4BBC-91C1-34B9284258E1}" type="pres">
      <dgm:prSet presAssocID="{9063B827-F330-4B78-8CD5-C08B417C5CA6}" presName="connectorText" presStyleLbl="sibTrans2D1" presStyleIdx="1" presStyleCnt="4"/>
      <dgm:spPr/>
    </dgm:pt>
    <dgm:pt modelId="{D5B2E4D3-AD48-4A2F-9CAF-7222CDB164B0}" type="pres">
      <dgm:prSet presAssocID="{D40B9646-070E-48A2-B6D0-85C3A72ACAAF}" presName="node" presStyleLbl="node1" presStyleIdx="2" presStyleCnt="4" custScaleX="264799" custScaleY="131296" custRadScaleRad="117895" custRadScaleInc="316289">
        <dgm:presLayoutVars>
          <dgm:bulletEnabled val="1"/>
        </dgm:presLayoutVars>
      </dgm:prSet>
      <dgm:spPr/>
    </dgm:pt>
    <dgm:pt modelId="{55DB1586-43E1-47D9-BAF2-49197F5E9661}" type="pres">
      <dgm:prSet presAssocID="{AE8758E3-99CD-41E9-A5BC-EEA2F5562CAD}" presName="sibTrans" presStyleLbl="sibTrans2D1" presStyleIdx="2" presStyleCnt="4"/>
      <dgm:spPr/>
    </dgm:pt>
    <dgm:pt modelId="{BB4A134F-1797-453E-A8E9-54D15BB64250}" type="pres">
      <dgm:prSet presAssocID="{AE8758E3-99CD-41E9-A5BC-EEA2F5562CAD}" presName="connectorText" presStyleLbl="sibTrans2D1" presStyleIdx="2" presStyleCnt="4"/>
      <dgm:spPr/>
    </dgm:pt>
    <dgm:pt modelId="{ACA10613-7675-43EC-BB18-B40BA7ACD60C}" type="pres">
      <dgm:prSet presAssocID="{BA3F478F-E782-4084-BCED-E981A0093645}" presName="node" presStyleLbl="node1" presStyleIdx="3" presStyleCnt="4" custScaleX="234553" custScaleY="262074" custRadScaleRad="223506" custRadScaleInc="379039">
        <dgm:presLayoutVars>
          <dgm:bulletEnabled val="1"/>
        </dgm:presLayoutVars>
      </dgm:prSet>
      <dgm:spPr/>
    </dgm:pt>
    <dgm:pt modelId="{41E5A475-9ADA-405F-A84F-81D8E96CE488}" type="pres">
      <dgm:prSet presAssocID="{DAF93B1F-585B-4AF9-856B-2652A4D17510}" presName="sibTrans" presStyleLbl="sibTrans2D1" presStyleIdx="3" presStyleCnt="4" custAng="10774378" custFlipVert="1" custFlipHor="1" custScaleX="39506" custScaleY="43909" custLinFactX="11843" custLinFactY="100000" custLinFactNeighborX="100000" custLinFactNeighborY="186025"/>
      <dgm:spPr/>
    </dgm:pt>
    <dgm:pt modelId="{630D5149-197D-40D2-AFCC-5DA772113E85}" type="pres">
      <dgm:prSet presAssocID="{DAF93B1F-585B-4AF9-856B-2652A4D17510}" presName="connectorText" presStyleLbl="sibTrans2D1" presStyleIdx="3" presStyleCnt="4"/>
      <dgm:spPr/>
    </dgm:pt>
  </dgm:ptLst>
  <dgm:cxnLst>
    <dgm:cxn modelId="{02340D0B-4F37-4710-AF2F-2FA949423148}" type="presOf" srcId="{AE8758E3-99CD-41E9-A5BC-EEA2F5562CAD}" destId="{BB4A134F-1797-453E-A8E9-54D15BB64250}" srcOrd="1" destOrd="0" presId="urn:microsoft.com/office/officeart/2005/8/layout/cycle2"/>
    <dgm:cxn modelId="{163ECF16-EE75-414D-A1B7-9E18520604E0}" srcId="{356F3304-8A75-45D7-BDE9-87BEFCF23AA8}" destId="{837EE4D5-09BD-4C68-9DCF-11EE1457B62D}" srcOrd="0" destOrd="0" parTransId="{57F670CF-D42A-4F4C-9B45-E8F208A5ED29}" sibTransId="{CB30494D-C47F-4514-8518-4EC258B3CFC0}"/>
    <dgm:cxn modelId="{91658419-1896-40F6-99D2-F9501971CE20}" type="presOf" srcId="{BA3F478F-E782-4084-BCED-E981A0093645}" destId="{ACA10613-7675-43EC-BB18-B40BA7ACD60C}" srcOrd="0" destOrd="0" presId="urn:microsoft.com/office/officeart/2005/8/layout/cycle2"/>
    <dgm:cxn modelId="{5DCE0D40-3A19-46B1-B1E1-A2F6C39942CE}" type="presOf" srcId="{837EE4D5-09BD-4C68-9DCF-11EE1457B62D}" destId="{A4BB9C0B-EA70-432D-A877-65B1AAE9C811}" srcOrd="0" destOrd="0" presId="urn:microsoft.com/office/officeart/2005/8/layout/cycle2"/>
    <dgm:cxn modelId="{ED1E9C6F-9746-4163-B45B-355FEF47296B}" type="presOf" srcId="{CB30494D-C47F-4514-8518-4EC258B3CFC0}" destId="{0E7471B9-6393-4C3B-82E5-19C09D217229}" srcOrd="0" destOrd="0" presId="urn:microsoft.com/office/officeart/2005/8/layout/cycle2"/>
    <dgm:cxn modelId="{3A60F474-3F19-4D0A-983F-EB6498176ACD}" type="presOf" srcId="{EDBBE42A-1A7D-4B5B-ABE7-4C0E39126D71}" destId="{A50B5C49-DCD0-4C87-B5A4-5D4B46B4DCF8}" srcOrd="0" destOrd="0" presId="urn:microsoft.com/office/officeart/2005/8/layout/cycle2"/>
    <dgm:cxn modelId="{9AB5FE7F-2BDE-4EB4-9E34-61A02B57B564}" type="presOf" srcId="{CB30494D-C47F-4514-8518-4EC258B3CFC0}" destId="{7C367FFB-D80A-45B1-867F-FF05CBA098F0}" srcOrd="1" destOrd="0" presId="urn:microsoft.com/office/officeart/2005/8/layout/cycle2"/>
    <dgm:cxn modelId="{08106F89-E334-4A4E-9621-CD76F1B4E6B4}" type="presOf" srcId="{DAF93B1F-585B-4AF9-856B-2652A4D17510}" destId="{41E5A475-9ADA-405F-A84F-81D8E96CE488}" srcOrd="0" destOrd="0" presId="urn:microsoft.com/office/officeart/2005/8/layout/cycle2"/>
    <dgm:cxn modelId="{51BAFF97-82EC-47AB-BEA2-DCDF13485A3C}" srcId="{356F3304-8A75-45D7-BDE9-87BEFCF23AA8}" destId="{D40B9646-070E-48A2-B6D0-85C3A72ACAAF}" srcOrd="2" destOrd="0" parTransId="{4E6E597C-3FA4-4E2E-83CD-83E2FCADCDDC}" sibTransId="{AE8758E3-99CD-41E9-A5BC-EEA2F5562CAD}"/>
    <dgm:cxn modelId="{EBAEC2A6-8604-4D66-A9FE-6B17581A0AD5}" type="presOf" srcId="{DAF93B1F-585B-4AF9-856B-2652A4D17510}" destId="{630D5149-197D-40D2-AFCC-5DA772113E85}" srcOrd="1" destOrd="0" presId="urn:microsoft.com/office/officeart/2005/8/layout/cycle2"/>
    <dgm:cxn modelId="{0E884FB1-D966-4A38-8ED5-4DD872C01977}" type="presOf" srcId="{9063B827-F330-4B78-8CD5-C08B417C5CA6}" destId="{0579672B-D634-4BBC-91C1-34B9284258E1}" srcOrd="1" destOrd="0" presId="urn:microsoft.com/office/officeart/2005/8/layout/cycle2"/>
    <dgm:cxn modelId="{E86B56BA-70BF-49E5-B4D7-F000543491A5}" srcId="{356F3304-8A75-45D7-BDE9-87BEFCF23AA8}" destId="{EDBBE42A-1A7D-4B5B-ABE7-4C0E39126D71}" srcOrd="1" destOrd="0" parTransId="{30C94C80-B97E-4600-A442-FEFAA50564EB}" sibTransId="{9063B827-F330-4B78-8CD5-C08B417C5CA6}"/>
    <dgm:cxn modelId="{BD05C2BD-D387-45E4-AE84-3B42E07F82D7}" srcId="{356F3304-8A75-45D7-BDE9-87BEFCF23AA8}" destId="{BA3F478F-E782-4084-BCED-E981A0093645}" srcOrd="3" destOrd="0" parTransId="{14680E38-3E98-48A4-9DCA-A3338824E135}" sibTransId="{DAF93B1F-585B-4AF9-856B-2652A4D17510}"/>
    <dgm:cxn modelId="{4F19E2C9-EA9A-4089-A0E5-ABEB6CF2C48F}" type="presOf" srcId="{356F3304-8A75-45D7-BDE9-87BEFCF23AA8}" destId="{E2CBC963-322B-48AC-8618-7FAE4A85C393}" srcOrd="0" destOrd="0" presId="urn:microsoft.com/office/officeart/2005/8/layout/cycle2"/>
    <dgm:cxn modelId="{605EBEDE-72DA-4208-B3CD-64B1B039D4D5}" type="presOf" srcId="{D40B9646-070E-48A2-B6D0-85C3A72ACAAF}" destId="{D5B2E4D3-AD48-4A2F-9CAF-7222CDB164B0}" srcOrd="0" destOrd="0" presId="urn:microsoft.com/office/officeart/2005/8/layout/cycle2"/>
    <dgm:cxn modelId="{F7D130E4-5E05-43F4-81FE-943B95E703C9}" type="presOf" srcId="{9063B827-F330-4B78-8CD5-C08B417C5CA6}" destId="{60EE5170-0C1C-4885-8B10-FE4D586EFC8B}" srcOrd="0" destOrd="0" presId="urn:microsoft.com/office/officeart/2005/8/layout/cycle2"/>
    <dgm:cxn modelId="{B3DEEDFE-40BF-40A2-9CE4-17E4CD6330EB}" type="presOf" srcId="{AE8758E3-99CD-41E9-A5BC-EEA2F5562CAD}" destId="{55DB1586-43E1-47D9-BAF2-49197F5E9661}" srcOrd="0" destOrd="0" presId="urn:microsoft.com/office/officeart/2005/8/layout/cycle2"/>
    <dgm:cxn modelId="{F41D1776-2FED-4CFF-9949-F4167D94AEDE}" type="presParOf" srcId="{E2CBC963-322B-48AC-8618-7FAE4A85C393}" destId="{A4BB9C0B-EA70-432D-A877-65B1AAE9C811}" srcOrd="0" destOrd="0" presId="urn:microsoft.com/office/officeart/2005/8/layout/cycle2"/>
    <dgm:cxn modelId="{99B05CA5-37BE-4724-8788-C3D59166A787}" type="presParOf" srcId="{E2CBC963-322B-48AC-8618-7FAE4A85C393}" destId="{0E7471B9-6393-4C3B-82E5-19C09D217229}" srcOrd="1" destOrd="0" presId="urn:microsoft.com/office/officeart/2005/8/layout/cycle2"/>
    <dgm:cxn modelId="{37AE94DD-3726-4C29-8C01-506B673C3D64}" type="presParOf" srcId="{0E7471B9-6393-4C3B-82E5-19C09D217229}" destId="{7C367FFB-D80A-45B1-867F-FF05CBA098F0}" srcOrd="0" destOrd="0" presId="urn:microsoft.com/office/officeart/2005/8/layout/cycle2"/>
    <dgm:cxn modelId="{28E6F476-9E7D-43A9-9FB2-263766AEF0AF}" type="presParOf" srcId="{E2CBC963-322B-48AC-8618-7FAE4A85C393}" destId="{A50B5C49-DCD0-4C87-B5A4-5D4B46B4DCF8}" srcOrd="2" destOrd="0" presId="urn:microsoft.com/office/officeart/2005/8/layout/cycle2"/>
    <dgm:cxn modelId="{AC47C503-E96A-4DA9-B861-6D6A588E61DF}" type="presParOf" srcId="{E2CBC963-322B-48AC-8618-7FAE4A85C393}" destId="{60EE5170-0C1C-4885-8B10-FE4D586EFC8B}" srcOrd="3" destOrd="0" presId="urn:microsoft.com/office/officeart/2005/8/layout/cycle2"/>
    <dgm:cxn modelId="{81D1B9C1-01B6-4F96-9546-8CA88074F00F}" type="presParOf" srcId="{60EE5170-0C1C-4885-8B10-FE4D586EFC8B}" destId="{0579672B-D634-4BBC-91C1-34B9284258E1}" srcOrd="0" destOrd="0" presId="urn:microsoft.com/office/officeart/2005/8/layout/cycle2"/>
    <dgm:cxn modelId="{6952AAF1-5EF5-4D44-9B2C-9C00B96356F2}" type="presParOf" srcId="{E2CBC963-322B-48AC-8618-7FAE4A85C393}" destId="{D5B2E4D3-AD48-4A2F-9CAF-7222CDB164B0}" srcOrd="4" destOrd="0" presId="urn:microsoft.com/office/officeart/2005/8/layout/cycle2"/>
    <dgm:cxn modelId="{C5376736-78B7-4DC9-AA94-2193320A5A3C}" type="presParOf" srcId="{E2CBC963-322B-48AC-8618-7FAE4A85C393}" destId="{55DB1586-43E1-47D9-BAF2-49197F5E9661}" srcOrd="5" destOrd="0" presId="urn:microsoft.com/office/officeart/2005/8/layout/cycle2"/>
    <dgm:cxn modelId="{EE4AB076-79C6-49E5-9A1D-5EFC39845F66}" type="presParOf" srcId="{55DB1586-43E1-47D9-BAF2-49197F5E9661}" destId="{BB4A134F-1797-453E-A8E9-54D15BB64250}" srcOrd="0" destOrd="0" presId="urn:microsoft.com/office/officeart/2005/8/layout/cycle2"/>
    <dgm:cxn modelId="{2540C2B9-7291-4949-8343-73C363FE75A7}" type="presParOf" srcId="{E2CBC963-322B-48AC-8618-7FAE4A85C393}" destId="{ACA10613-7675-43EC-BB18-B40BA7ACD60C}" srcOrd="6" destOrd="0" presId="urn:microsoft.com/office/officeart/2005/8/layout/cycle2"/>
    <dgm:cxn modelId="{0B212CBC-D0A5-4F62-8E54-E5B8B27A4323}" type="presParOf" srcId="{E2CBC963-322B-48AC-8618-7FAE4A85C393}" destId="{41E5A475-9ADA-405F-A84F-81D8E96CE488}" srcOrd="7" destOrd="0" presId="urn:microsoft.com/office/officeart/2005/8/layout/cycle2"/>
    <dgm:cxn modelId="{810069AA-0179-466D-8C33-40E0775B2C0D}" type="presParOf" srcId="{41E5A475-9ADA-405F-A84F-81D8E96CE488}" destId="{630D5149-197D-40D2-AFCC-5DA772113E85}"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14DEC-2F8E-4046-86D4-4DFA3CF928FF}" type="doc">
      <dgm:prSet loTypeId="urn:microsoft.com/office/officeart/2005/8/layout/arrow1" loCatId="relationship" qsTypeId="urn:microsoft.com/office/officeart/2005/8/quickstyle/simple1" qsCatId="simple" csTypeId="urn:microsoft.com/office/officeart/2005/8/colors/colorful1" csCatId="colorful" phldr="0"/>
      <dgm:spPr/>
      <dgm:t>
        <a:bodyPr/>
        <a:lstStyle/>
        <a:p>
          <a:endParaRPr lang="en-US"/>
        </a:p>
      </dgm:t>
    </dgm:pt>
    <dgm:pt modelId="{2371E0E2-A9C9-44CD-B20C-A576626851C7}" type="pres">
      <dgm:prSet presAssocID="{2D614DEC-2F8E-4046-86D4-4DFA3CF928FF}" presName="cycle" presStyleCnt="0">
        <dgm:presLayoutVars>
          <dgm:dir/>
          <dgm:resizeHandles val="exact"/>
        </dgm:presLayoutVars>
      </dgm:prSet>
      <dgm:spPr/>
    </dgm:pt>
  </dgm:ptLst>
  <dgm:cxnLst>
    <dgm:cxn modelId="{2A3111AB-2734-4CAA-95C6-28D29E5F48DD}" type="presOf" srcId="{2D614DEC-2F8E-4046-86D4-4DFA3CF928FF}" destId="{2371E0E2-A9C9-44CD-B20C-A576626851C7}"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B9C0B-EA70-432D-A877-65B1AAE9C811}">
      <dsp:nvSpPr>
        <dsp:cNvPr id="0" name=""/>
        <dsp:cNvSpPr/>
      </dsp:nvSpPr>
      <dsp:spPr>
        <a:xfrm>
          <a:off x="65325" y="1083611"/>
          <a:ext cx="2973714" cy="241309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Uncertainty</a:t>
          </a:r>
        </a:p>
      </dsp:txBody>
      <dsp:txXfrm>
        <a:off x="500815" y="1437000"/>
        <a:ext cx="2102734" cy="1706315"/>
      </dsp:txXfrm>
    </dsp:sp>
    <dsp:sp modelId="{0E7471B9-6393-4C3B-82E5-19C09D217229}">
      <dsp:nvSpPr>
        <dsp:cNvPr id="0" name=""/>
        <dsp:cNvSpPr/>
      </dsp:nvSpPr>
      <dsp:spPr>
        <a:xfrm rot="528973">
          <a:off x="3111719" y="2296900"/>
          <a:ext cx="245164" cy="5083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12153" y="2392924"/>
        <a:ext cx="171615" cy="304980"/>
      </dsp:txXfrm>
    </dsp:sp>
    <dsp:sp modelId="{A50B5C49-DCD0-4C87-B5A4-5D4B46B4DCF8}">
      <dsp:nvSpPr>
        <dsp:cNvPr id="0" name=""/>
        <dsp:cNvSpPr/>
      </dsp:nvSpPr>
      <dsp:spPr>
        <a:xfrm>
          <a:off x="3445546" y="1635550"/>
          <a:ext cx="2821841" cy="2334189"/>
        </a:xfrm>
        <a:prstGeom prst="ellipse">
          <a:avLst/>
        </a:prstGeom>
        <a:solidFill>
          <a:schemeClr val="accent5">
            <a:hueOff val="-225322"/>
            <a:satOff val="-6032"/>
            <a:lumOff val="-20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Follow Recommended Guidelines</a:t>
          </a:r>
        </a:p>
      </dsp:txBody>
      <dsp:txXfrm>
        <a:off x="3858795" y="1977384"/>
        <a:ext cx="1995343" cy="1650521"/>
      </dsp:txXfrm>
    </dsp:sp>
    <dsp:sp modelId="{60EE5170-0C1C-4885-8B10-FE4D586EFC8B}">
      <dsp:nvSpPr>
        <dsp:cNvPr id="0" name=""/>
        <dsp:cNvSpPr/>
      </dsp:nvSpPr>
      <dsp:spPr>
        <a:xfrm rot="3588420">
          <a:off x="4239998" y="1587879"/>
          <a:ext cx="115068" cy="508300"/>
        </a:xfrm>
        <a:prstGeom prst="rightArrow">
          <a:avLst>
            <a:gd name="adj1" fmla="val 60000"/>
            <a:gd name="adj2" fmla="val 50000"/>
          </a:avLst>
        </a:prstGeom>
        <a:solidFill>
          <a:schemeClr val="accent5">
            <a:hueOff val="-225322"/>
            <a:satOff val="-6032"/>
            <a:lumOff val="-20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248578" y="1674621"/>
        <a:ext cx="80548" cy="304980"/>
      </dsp:txXfrm>
    </dsp:sp>
    <dsp:sp modelId="{D5B2E4D3-AD48-4A2F-9CAF-7222CDB164B0}">
      <dsp:nvSpPr>
        <dsp:cNvPr id="0" name=""/>
        <dsp:cNvSpPr/>
      </dsp:nvSpPr>
      <dsp:spPr>
        <a:xfrm>
          <a:off x="1806992" y="0"/>
          <a:ext cx="3988070" cy="1977415"/>
        </a:xfrm>
        <a:prstGeom prst="ellipse">
          <a:avLst/>
        </a:prstGeom>
        <a:solidFill>
          <a:schemeClr val="accent5">
            <a:hueOff val="-450643"/>
            <a:satOff val="-12063"/>
            <a:lumOff val="-41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Fear</a:t>
          </a:r>
        </a:p>
        <a:p>
          <a:pPr marL="0" lvl="0" indent="0" algn="ctr" defTabSz="844550">
            <a:lnSpc>
              <a:spcPct val="90000"/>
            </a:lnSpc>
            <a:spcBef>
              <a:spcPct val="0"/>
            </a:spcBef>
            <a:spcAft>
              <a:spcPct val="35000"/>
            </a:spcAft>
            <a:buNone/>
          </a:pPr>
          <a:r>
            <a:rPr lang="en-US" sz="1900" kern="1200" dirty="0"/>
            <a:t>Projection</a:t>
          </a:r>
        </a:p>
        <a:p>
          <a:pPr marL="0" lvl="0" indent="0" algn="ctr" defTabSz="844550">
            <a:lnSpc>
              <a:spcPct val="90000"/>
            </a:lnSpc>
            <a:spcBef>
              <a:spcPct val="0"/>
            </a:spcBef>
            <a:spcAft>
              <a:spcPct val="35000"/>
            </a:spcAft>
            <a:buNone/>
          </a:pPr>
          <a:r>
            <a:rPr lang="en-US" sz="1900" kern="1200" dirty="0"/>
            <a:t>Isolation</a:t>
          </a:r>
        </a:p>
      </dsp:txBody>
      <dsp:txXfrm>
        <a:off x="2391031" y="289586"/>
        <a:ext cx="2819992" cy="1398243"/>
      </dsp:txXfrm>
    </dsp:sp>
    <dsp:sp modelId="{55DB1586-43E1-47D9-BAF2-49197F5E9661}">
      <dsp:nvSpPr>
        <dsp:cNvPr id="0" name=""/>
        <dsp:cNvSpPr/>
      </dsp:nvSpPr>
      <dsp:spPr>
        <a:xfrm rot="833470">
          <a:off x="5685728" y="1232607"/>
          <a:ext cx="258314" cy="508300"/>
        </a:xfrm>
        <a:prstGeom prst="rightArrow">
          <a:avLst>
            <a:gd name="adj1" fmla="val 60000"/>
            <a:gd name="adj2" fmla="val 50000"/>
          </a:avLst>
        </a:prstGeom>
        <a:solidFill>
          <a:schemeClr val="accent5">
            <a:hueOff val="-450643"/>
            <a:satOff val="-12063"/>
            <a:lumOff val="-41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686861" y="1324965"/>
        <a:ext cx="180820" cy="304980"/>
      </dsp:txXfrm>
    </dsp:sp>
    <dsp:sp modelId="{ACA10613-7675-43EC-BB18-B40BA7ACD60C}">
      <dsp:nvSpPr>
        <dsp:cNvPr id="0" name=""/>
        <dsp:cNvSpPr/>
      </dsp:nvSpPr>
      <dsp:spPr>
        <a:xfrm>
          <a:off x="6016809" y="0"/>
          <a:ext cx="3532543" cy="3947030"/>
        </a:xfrm>
        <a:prstGeom prst="ellipse">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Fatigue</a:t>
          </a:r>
        </a:p>
        <a:p>
          <a:pPr marL="0" lvl="0" indent="0" algn="ctr" defTabSz="844550">
            <a:lnSpc>
              <a:spcPct val="90000"/>
            </a:lnSpc>
            <a:spcBef>
              <a:spcPct val="0"/>
            </a:spcBef>
            <a:spcAft>
              <a:spcPct val="35000"/>
            </a:spcAft>
            <a:buNone/>
          </a:pPr>
          <a:r>
            <a:rPr lang="en-US" sz="1900" kern="1200" dirty="0"/>
            <a:t>Negative Thinking</a:t>
          </a:r>
        </a:p>
        <a:p>
          <a:pPr marL="0" lvl="0" indent="0" algn="ctr" defTabSz="844550">
            <a:lnSpc>
              <a:spcPct val="90000"/>
            </a:lnSpc>
            <a:spcBef>
              <a:spcPct val="0"/>
            </a:spcBef>
            <a:spcAft>
              <a:spcPct val="35000"/>
            </a:spcAft>
            <a:buNone/>
          </a:pPr>
          <a:r>
            <a:rPr lang="en-US" sz="1900" kern="1200" dirty="0"/>
            <a:t>Poor Coping </a:t>
          </a:r>
        </a:p>
      </dsp:txBody>
      <dsp:txXfrm>
        <a:off x="6534138" y="578029"/>
        <a:ext cx="2497885" cy="2790972"/>
      </dsp:txXfrm>
    </dsp:sp>
    <dsp:sp modelId="{41E5A475-9ADA-405F-A84F-81D8E96CE488}">
      <dsp:nvSpPr>
        <dsp:cNvPr id="0" name=""/>
        <dsp:cNvSpPr/>
      </dsp:nvSpPr>
      <dsp:spPr>
        <a:xfrm rot="21399828" flipH="1" flipV="1">
          <a:off x="6029689" y="3478961"/>
          <a:ext cx="625287" cy="223189"/>
        </a:xfrm>
        <a:prstGeom prst="rightArrow">
          <a:avLst>
            <a:gd name="adj1" fmla="val 60000"/>
            <a:gd name="adj2" fmla="val 50000"/>
          </a:avLst>
        </a:prstGeom>
        <a:solidFill>
          <a:schemeClr val="accent5">
            <a:hueOff val="-675965"/>
            <a:satOff val="-18095"/>
            <a:lumOff val="-62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096589" y="3521651"/>
        <a:ext cx="558330" cy="133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14457-751C-462F-8069-7781CF5120B5}"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7CDF5-A039-4F98-A79D-06893DEFDB0C}" type="slidenum">
              <a:rPr lang="en-US" smtClean="0"/>
              <a:t>‹#›</a:t>
            </a:fld>
            <a:endParaRPr lang="en-US"/>
          </a:p>
        </p:txBody>
      </p:sp>
    </p:spTree>
    <p:extLst>
      <p:ext uri="{BB962C8B-B14F-4D97-AF65-F5344CB8AC3E}">
        <p14:creationId xmlns:p14="http://schemas.microsoft.com/office/powerpoint/2010/main" val="193006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Meredith, I am so happy to be here today. I have built in a few spots to pause for questions and will also take questions at the end. Listed are the goals I will cover today</a:t>
            </a:r>
          </a:p>
        </p:txBody>
      </p:sp>
      <p:sp>
        <p:nvSpPr>
          <p:cNvPr id="4" name="Slide Number Placeholder 3"/>
          <p:cNvSpPr>
            <a:spLocks noGrp="1"/>
          </p:cNvSpPr>
          <p:nvPr>
            <p:ph type="sldNum" sz="quarter" idx="5"/>
          </p:nvPr>
        </p:nvSpPr>
        <p:spPr/>
        <p:txBody>
          <a:bodyPr/>
          <a:lstStyle/>
          <a:p>
            <a:fld id="{58D7CDF5-A039-4F98-A79D-06893DEFDB0C}" type="slidenum">
              <a:rPr lang="en-US" smtClean="0"/>
              <a:t>2</a:t>
            </a:fld>
            <a:endParaRPr lang="en-US"/>
          </a:p>
        </p:txBody>
      </p:sp>
    </p:spTree>
    <p:extLst>
      <p:ext uri="{BB962C8B-B14F-4D97-AF65-F5344CB8AC3E}">
        <p14:creationId xmlns:p14="http://schemas.microsoft.com/office/powerpoint/2010/main" val="186054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thoughts (are they focused on others or myself). I cannot control my thoughts and feelings, but I can control my reactions. People feel bad or upset or a failure if they “think about use” or urge. This is a normal part of behavior change. : Because we decide to change it does not mean negative thoughts and feelings automatically stop. Pandemic connected…..you can only control how seriously you take this and your attitude and engaging in the helpful actions. </a:t>
            </a:r>
          </a:p>
          <a:p>
            <a:r>
              <a:rPr lang="en-US" dirty="0"/>
              <a:t>Emotional </a:t>
            </a:r>
            <a:r>
              <a:rPr lang="en-US" dirty="0" err="1"/>
              <a:t>RegI</a:t>
            </a:r>
            <a:r>
              <a:rPr lang="en-US" dirty="0"/>
              <a:t>: Being comfortable with disco: this Is usually a driving force behind substance abuse. Discomfort fells awful, feels like it will never end, but most diff sits have an end. When you are in a positive headspace, it is easier to come up with alternatives to drinking when emotions are dysregulated, make a list. Some ideas to move through it: reframe. Breathing, grounding, accept that you are feeling uncomfortable, distraction, reach out to someone, journal, walk, Understand the state is not lasting forever, you can self-sooth (grounding), mindfulness, take a pause, journal. Engage in the opposite action. Break time down into smaller pieces. Most urges, episodes have a beginning, middle and an end. Our brain distorts this to being “the worst and never ending”</a:t>
            </a:r>
          </a:p>
          <a:p>
            <a:endParaRPr lang="en-US" dirty="0"/>
          </a:p>
          <a:p>
            <a:r>
              <a:rPr lang="en-US" dirty="0"/>
              <a:t>Create a list of gains for reaching and reinforcing your goals, and conversely a list of losses. </a:t>
            </a:r>
          </a:p>
          <a:p>
            <a:endParaRPr lang="en-US" dirty="0"/>
          </a:p>
          <a:p>
            <a:r>
              <a:rPr lang="en-US" dirty="0"/>
              <a:t>Develop a crisis plan. May include a text line, hotline, zoom groups, therapist, asking someone for help or to just be present with you for a bit. </a:t>
            </a:r>
          </a:p>
        </p:txBody>
      </p:sp>
      <p:sp>
        <p:nvSpPr>
          <p:cNvPr id="4" name="Slide Number Placeholder 3"/>
          <p:cNvSpPr>
            <a:spLocks noGrp="1"/>
          </p:cNvSpPr>
          <p:nvPr>
            <p:ph type="sldNum" sz="quarter" idx="5"/>
          </p:nvPr>
        </p:nvSpPr>
        <p:spPr/>
        <p:txBody>
          <a:bodyPr/>
          <a:lstStyle/>
          <a:p>
            <a:fld id="{58D7CDF5-A039-4F98-A79D-06893DEFDB0C}" type="slidenum">
              <a:rPr lang="en-US" smtClean="0"/>
              <a:t>12</a:t>
            </a:fld>
            <a:endParaRPr lang="en-US"/>
          </a:p>
        </p:txBody>
      </p:sp>
    </p:spTree>
    <p:extLst>
      <p:ext uri="{BB962C8B-B14F-4D97-AF65-F5344CB8AC3E}">
        <p14:creationId xmlns:p14="http://schemas.microsoft.com/office/powerpoint/2010/main" val="305870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 limits. If we think back to the last slide, someone knowing what the potential consequences of continued use is, could be helpful and important consequence. What are the challenges associated with another's use? Many times we get drawn in to concern about some and we mobilize to fix or help. These actions are typically brought out with anxiety, fear, anger or sadness.  Most of the time the rescue role just has us moving in the same loops over and over again. Letting someone know where the line is if they continue to harmfully engage in substance use, can help direct choices. </a:t>
            </a:r>
          </a:p>
          <a:p>
            <a:endParaRPr lang="en-US" dirty="0"/>
          </a:p>
          <a:p>
            <a:r>
              <a:rPr lang="en-US" dirty="0"/>
              <a:t>Challenges: fear that something will happen. Set our feelings and emotions connected to the other progress/success. Anger, distrust. In and out of negotiations. Threats. Feel so out of control do anything to feel a sense of control. </a:t>
            </a:r>
          </a:p>
        </p:txBody>
      </p:sp>
      <p:sp>
        <p:nvSpPr>
          <p:cNvPr id="4" name="Slide Number Placeholder 3"/>
          <p:cNvSpPr>
            <a:spLocks noGrp="1"/>
          </p:cNvSpPr>
          <p:nvPr>
            <p:ph type="sldNum" sz="quarter" idx="5"/>
          </p:nvPr>
        </p:nvSpPr>
        <p:spPr/>
        <p:txBody>
          <a:bodyPr/>
          <a:lstStyle/>
          <a:p>
            <a:fld id="{58D7CDF5-A039-4F98-A79D-06893DEFDB0C}" type="slidenum">
              <a:rPr lang="en-US" smtClean="0"/>
              <a:t>14</a:t>
            </a:fld>
            <a:endParaRPr lang="en-US"/>
          </a:p>
        </p:txBody>
      </p:sp>
    </p:spTree>
    <p:extLst>
      <p:ext uri="{BB962C8B-B14F-4D97-AF65-F5344CB8AC3E}">
        <p14:creationId xmlns:p14="http://schemas.microsoft.com/office/powerpoint/2010/main" val="99605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is a severe abuse may need a higher level of intervention in order to get to the place they can follow through with goals. If someone is planning to embark on harm-reduction, you can meet them where they are at and communicate your specific concerns, (go back to the criteria list) and use examples of actions/behaviors you have witnessed. Express direct concern</a:t>
            </a:r>
          </a:p>
          <a:p>
            <a:r>
              <a:rPr lang="en-US" dirty="0"/>
              <a:t>Let the person discuss their goals. </a:t>
            </a:r>
          </a:p>
          <a:p>
            <a:r>
              <a:rPr lang="en-US" dirty="0"/>
              <a:t>Identify your boundaries….Set boundaries you can enforce. Consistency is important. </a:t>
            </a:r>
          </a:p>
          <a:p>
            <a:r>
              <a:rPr lang="en-US" dirty="0"/>
              <a:t>Recognize if you need assistance and support to engage in this process. </a:t>
            </a:r>
          </a:p>
        </p:txBody>
      </p:sp>
      <p:sp>
        <p:nvSpPr>
          <p:cNvPr id="4" name="Slide Number Placeholder 3"/>
          <p:cNvSpPr>
            <a:spLocks noGrp="1"/>
          </p:cNvSpPr>
          <p:nvPr>
            <p:ph type="sldNum" sz="quarter" idx="5"/>
          </p:nvPr>
        </p:nvSpPr>
        <p:spPr/>
        <p:txBody>
          <a:bodyPr/>
          <a:lstStyle/>
          <a:p>
            <a:fld id="{58D7CDF5-A039-4F98-A79D-06893DEFDB0C}" type="slidenum">
              <a:rPr lang="en-US" smtClean="0"/>
              <a:t>15</a:t>
            </a:fld>
            <a:endParaRPr lang="en-US"/>
          </a:p>
        </p:txBody>
      </p:sp>
    </p:spTree>
    <p:extLst>
      <p:ext uri="{BB962C8B-B14F-4D97-AF65-F5344CB8AC3E}">
        <p14:creationId xmlns:p14="http://schemas.microsoft.com/office/powerpoint/2010/main" val="68827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our emotions will seem all over the place. That is so accurate. None of the experience is linear. It changes by the day, week and sometimes even the hour. I am not telling anyone anything they have not already realized or experienced on their own. I only hope the validation is helpful. </a:t>
            </a:r>
          </a:p>
          <a:p>
            <a:r>
              <a:rPr lang="en-US" dirty="0"/>
              <a:t>I feel like every week the trajectory of the virus is changing and recently I have heard our area is doing well, other areas of the country are not. So while in the beginning we were glued to news and not sure what to do, once there was an easing back into going out/outside….I feel glued to the news again, kicking up anxiety and projection again. We were just feeling a little more comfortable seeing some people and now is the fear it will shut down again. </a:t>
            </a:r>
          </a:p>
          <a:p>
            <a:r>
              <a:rPr lang="en-US" dirty="0"/>
              <a:t>At highest risk for symptom relapse are those with pre-existing mental health and substance abuse issues.</a:t>
            </a:r>
          </a:p>
          <a:p>
            <a:endParaRPr lang="en-US" dirty="0"/>
          </a:p>
        </p:txBody>
      </p:sp>
      <p:sp>
        <p:nvSpPr>
          <p:cNvPr id="4" name="Slide Number Placeholder 3"/>
          <p:cNvSpPr>
            <a:spLocks noGrp="1"/>
          </p:cNvSpPr>
          <p:nvPr>
            <p:ph type="sldNum" sz="quarter" idx="5"/>
          </p:nvPr>
        </p:nvSpPr>
        <p:spPr/>
        <p:txBody>
          <a:bodyPr/>
          <a:lstStyle/>
          <a:p>
            <a:fld id="{58D7CDF5-A039-4F98-A79D-06893DEFDB0C}" type="slidenum">
              <a:rPr lang="en-US" smtClean="0"/>
              <a:t>3</a:t>
            </a:fld>
            <a:endParaRPr lang="en-US"/>
          </a:p>
        </p:txBody>
      </p:sp>
    </p:spTree>
    <p:extLst>
      <p:ext uri="{BB962C8B-B14F-4D97-AF65-F5344CB8AC3E}">
        <p14:creationId xmlns:p14="http://schemas.microsoft.com/office/powerpoint/2010/main" val="411066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the descriptors in the previous slide, It is important to envision emotions occurring on a continuum. Not necessarily labeling them as “good” or “bad” but either recognizing when you are using your skills to remain in the excelling/thriving time or manage the unsettled and struggling times and when you might not be, in order to avoid a crisis situation. Times when you feel yourself in the unsettled struggling time might be an indicator your skills need a little “tune-up” per say. It is important to recognize that we have no control over feelings and thoughts but we can control our response. </a:t>
            </a:r>
          </a:p>
        </p:txBody>
      </p:sp>
      <p:sp>
        <p:nvSpPr>
          <p:cNvPr id="4" name="Slide Number Placeholder 3"/>
          <p:cNvSpPr>
            <a:spLocks noGrp="1"/>
          </p:cNvSpPr>
          <p:nvPr>
            <p:ph type="sldNum" sz="quarter" idx="5"/>
          </p:nvPr>
        </p:nvSpPr>
        <p:spPr/>
        <p:txBody>
          <a:bodyPr/>
          <a:lstStyle/>
          <a:p>
            <a:fld id="{58D7CDF5-A039-4F98-A79D-06893DEFDB0C}" type="slidenum">
              <a:rPr lang="en-US" smtClean="0"/>
              <a:t>4</a:t>
            </a:fld>
            <a:endParaRPr lang="en-US"/>
          </a:p>
        </p:txBody>
      </p:sp>
    </p:spTree>
    <p:extLst>
      <p:ext uri="{BB962C8B-B14F-4D97-AF65-F5344CB8AC3E}">
        <p14:creationId xmlns:p14="http://schemas.microsoft.com/office/powerpoint/2010/main" val="185333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routine for daily mental health check-ins is important during times of crisis/COVID and non-crisis times</a:t>
            </a:r>
          </a:p>
          <a:p>
            <a:r>
              <a:rPr lang="en-US" dirty="0"/>
              <a:t>But this is even more important in times of crisis. (discuss the slide)</a:t>
            </a:r>
          </a:p>
          <a:p>
            <a:r>
              <a:rPr lang="en-US" dirty="0"/>
              <a:t>In the face of uncertainty, even those without mental health or substance abuse hx may have found themselves reacting. Depression and anxiety tend to pull us away from the actions and behaviors that will help us. Something that became really popular were zoom happy hours. </a:t>
            </a:r>
          </a:p>
          <a:p>
            <a:r>
              <a:rPr lang="en-US" dirty="0"/>
              <a:t>Situations like this may have impacted people in different ways, some relapsed and began using again, others saw an increase in their use.  </a:t>
            </a:r>
          </a:p>
        </p:txBody>
      </p:sp>
      <p:sp>
        <p:nvSpPr>
          <p:cNvPr id="4" name="Slide Number Placeholder 3"/>
          <p:cNvSpPr>
            <a:spLocks noGrp="1"/>
          </p:cNvSpPr>
          <p:nvPr>
            <p:ph type="sldNum" sz="quarter" idx="5"/>
          </p:nvPr>
        </p:nvSpPr>
        <p:spPr/>
        <p:txBody>
          <a:bodyPr/>
          <a:lstStyle/>
          <a:p>
            <a:fld id="{58D7CDF5-A039-4F98-A79D-06893DEFDB0C}" type="slidenum">
              <a:rPr lang="en-US" smtClean="0"/>
              <a:t>5</a:t>
            </a:fld>
            <a:endParaRPr lang="en-US"/>
          </a:p>
        </p:txBody>
      </p:sp>
    </p:spTree>
    <p:extLst>
      <p:ext uri="{BB962C8B-B14F-4D97-AF65-F5344CB8AC3E}">
        <p14:creationId xmlns:p14="http://schemas.microsoft.com/office/powerpoint/2010/main" val="358968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it feels like abstinence is the only way to address substance use. Pushing abstinence for someone who may not be ready for it or open to it, may cause contention. As someone who works with college students and young adults mainly, I had to adapt to this modality because if I began with the abstinence conversation….many times it was a short conversation. </a:t>
            </a:r>
          </a:p>
          <a:p>
            <a:r>
              <a:rPr lang="en-US" dirty="0"/>
              <a:t>The goal at the end may be abstinence, and that is fine, but this is a technique that allows someone some say and movement depending on where they are on the substance abuse continuum. </a:t>
            </a:r>
          </a:p>
        </p:txBody>
      </p:sp>
      <p:sp>
        <p:nvSpPr>
          <p:cNvPr id="4" name="Slide Number Placeholder 3"/>
          <p:cNvSpPr>
            <a:spLocks noGrp="1"/>
          </p:cNvSpPr>
          <p:nvPr>
            <p:ph type="sldNum" sz="quarter" idx="5"/>
          </p:nvPr>
        </p:nvSpPr>
        <p:spPr/>
        <p:txBody>
          <a:bodyPr/>
          <a:lstStyle/>
          <a:p>
            <a:fld id="{58D7CDF5-A039-4F98-A79D-06893DEFDB0C}" type="slidenum">
              <a:rPr lang="en-US" smtClean="0"/>
              <a:t>6</a:t>
            </a:fld>
            <a:endParaRPr lang="en-US"/>
          </a:p>
        </p:txBody>
      </p:sp>
    </p:spTree>
    <p:extLst>
      <p:ext uri="{BB962C8B-B14F-4D97-AF65-F5344CB8AC3E}">
        <p14:creationId xmlns:p14="http://schemas.microsoft.com/office/powerpoint/2010/main" val="327868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you a little more information about the criteria used to discuss concerns associated with use. Less about diagnosing, more about giving parameters to identify and discuss concerns. </a:t>
            </a:r>
          </a:p>
        </p:txBody>
      </p:sp>
      <p:sp>
        <p:nvSpPr>
          <p:cNvPr id="4" name="Slide Number Placeholder 3"/>
          <p:cNvSpPr>
            <a:spLocks noGrp="1"/>
          </p:cNvSpPr>
          <p:nvPr>
            <p:ph type="sldNum" sz="quarter" idx="5"/>
          </p:nvPr>
        </p:nvSpPr>
        <p:spPr/>
        <p:txBody>
          <a:bodyPr/>
          <a:lstStyle/>
          <a:p>
            <a:fld id="{58D7CDF5-A039-4F98-A79D-06893DEFDB0C}" type="slidenum">
              <a:rPr lang="en-US" smtClean="0"/>
              <a:t>7</a:t>
            </a:fld>
            <a:endParaRPr lang="en-US"/>
          </a:p>
        </p:txBody>
      </p:sp>
    </p:spTree>
    <p:extLst>
      <p:ext uri="{BB962C8B-B14F-4D97-AF65-F5344CB8AC3E}">
        <p14:creationId xmlns:p14="http://schemas.microsoft.com/office/powerpoint/2010/main" val="275402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emotions, substance use also occurs on a continuum. The continuum shows no use to severe abuse/dependence. For some it is difficult to understand that use can have an ebb and flow to it. If you are socially using alcohol/drugs that means there is no negative impact on your life, you set the terms of use, you do not go overboard, you do not miss your obligations, negatively impact relationships….</a:t>
            </a:r>
            <a:r>
              <a:rPr lang="en-US" dirty="0" err="1"/>
              <a:t>etc</a:t>
            </a:r>
            <a:r>
              <a:rPr lang="en-US" dirty="0"/>
              <a:t> mild to moderately abusing alcohol and or other drugs means maybe you are experiencing some negatives associated with use, going overboard, needing time to recover from effects, taking away from other responsibilities, negatively impacting a relationship…….moderate to sever abuse means more life areas would be impacted, you are less able to set limits and stick to them, you ponder stopping, but then decide not to, you experience blackouts, regrets, priorities are off, relationship issues, you may use and drive, have a tolerance, and sever would also include physical dependence. Physical dependence is a time where “harm reduction” would not be a good idea. Alcohol and benzo’s=seizures. </a:t>
            </a:r>
          </a:p>
          <a:p>
            <a:r>
              <a:rPr lang="en-US" dirty="0"/>
              <a:t>Being in one area over another (outside of severe) could potentially move up and down along, meaning you can also reduce the use, make some different choices around use. </a:t>
            </a:r>
          </a:p>
        </p:txBody>
      </p:sp>
      <p:sp>
        <p:nvSpPr>
          <p:cNvPr id="4" name="Slide Number Placeholder 3"/>
          <p:cNvSpPr>
            <a:spLocks noGrp="1"/>
          </p:cNvSpPr>
          <p:nvPr>
            <p:ph type="sldNum" sz="quarter" idx="5"/>
          </p:nvPr>
        </p:nvSpPr>
        <p:spPr/>
        <p:txBody>
          <a:bodyPr/>
          <a:lstStyle/>
          <a:p>
            <a:fld id="{58D7CDF5-A039-4F98-A79D-06893DEFDB0C}" type="slidenum">
              <a:rPr lang="en-US" smtClean="0"/>
              <a:t>8</a:t>
            </a:fld>
            <a:endParaRPr lang="en-US"/>
          </a:p>
        </p:txBody>
      </p:sp>
    </p:spTree>
    <p:extLst>
      <p:ext uri="{BB962C8B-B14F-4D97-AF65-F5344CB8AC3E}">
        <p14:creationId xmlns:p14="http://schemas.microsoft.com/office/powerpoint/2010/main" val="135785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substances that if a person tries to stop cold turkey could lead to seizure if physical dependence is indicated, alcohol and benzo. Consult a medical professional. </a:t>
            </a:r>
          </a:p>
          <a:p>
            <a:r>
              <a:rPr lang="en-US" dirty="0"/>
              <a:t>Harm Reduction is described by the name….reducing the harm. If we look back on the criteria for disorder, one can </a:t>
            </a:r>
          </a:p>
          <a:p>
            <a:pPr marL="0" indent="0">
              <a:buNone/>
            </a:pPr>
            <a:r>
              <a:rPr lang="en-US" sz="1200" dirty="0"/>
              <a:t>Abstinence may be best, but, becoming self-aware is also important.</a:t>
            </a:r>
          </a:p>
          <a:p>
            <a:pPr marL="0" indent="0">
              <a:buNone/>
            </a:pPr>
            <a:r>
              <a:rPr lang="en-US" sz="1200" dirty="0"/>
              <a:t>Engage a professional if needed.</a:t>
            </a:r>
          </a:p>
          <a:p>
            <a:pPr marL="0" indent="0">
              <a:buNone/>
            </a:pPr>
            <a:r>
              <a:rPr lang="en-US" sz="1200" dirty="0"/>
              <a:t>Identify areas in life impacted by use/abuse.</a:t>
            </a:r>
          </a:p>
          <a:p>
            <a:pPr marL="0" indent="0">
              <a:buNone/>
            </a:pPr>
            <a:r>
              <a:rPr lang="en-US" sz="1200" dirty="0"/>
              <a:t>Set goals/limits around use</a:t>
            </a:r>
          </a:p>
          <a:p>
            <a:pPr marL="0" indent="0">
              <a:buNone/>
            </a:pPr>
            <a:r>
              <a:rPr lang="en-US" sz="1200" dirty="0"/>
              <a:t>This approach can reduce shame, guilt, resistance. The ultimate goal may be abstinence, and that may be determined after the review assess and adjust.</a:t>
            </a:r>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58D7CDF5-A039-4F98-A79D-06893DEFDB0C}" type="slidenum">
              <a:rPr lang="en-US" smtClean="0"/>
              <a:t>10</a:t>
            </a:fld>
            <a:endParaRPr lang="en-US"/>
          </a:p>
        </p:txBody>
      </p:sp>
    </p:spTree>
    <p:extLst>
      <p:ext uri="{BB962C8B-B14F-4D97-AF65-F5344CB8AC3E}">
        <p14:creationId xmlns:p14="http://schemas.microsoft.com/office/powerpoint/2010/main" val="305822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comfortable with discomfort</a:t>
            </a:r>
          </a:p>
          <a:p>
            <a:r>
              <a:rPr lang="en-US" dirty="0"/>
              <a:t>Reframing</a:t>
            </a:r>
          </a:p>
          <a:p>
            <a:r>
              <a:rPr lang="en-US" dirty="0"/>
              <a:t>Understanding the consequences</a:t>
            </a:r>
          </a:p>
          <a:p>
            <a:r>
              <a:rPr lang="en-US" dirty="0"/>
              <a:t>Healthy Coping </a:t>
            </a:r>
          </a:p>
        </p:txBody>
      </p:sp>
      <p:sp>
        <p:nvSpPr>
          <p:cNvPr id="4" name="Slide Number Placeholder 3"/>
          <p:cNvSpPr>
            <a:spLocks noGrp="1"/>
          </p:cNvSpPr>
          <p:nvPr>
            <p:ph type="sldNum" sz="quarter" idx="5"/>
          </p:nvPr>
        </p:nvSpPr>
        <p:spPr/>
        <p:txBody>
          <a:bodyPr/>
          <a:lstStyle/>
          <a:p>
            <a:fld id="{58D7CDF5-A039-4F98-A79D-06893DEFDB0C}" type="slidenum">
              <a:rPr lang="en-US" smtClean="0"/>
              <a:t>11</a:t>
            </a:fld>
            <a:endParaRPr lang="en-US"/>
          </a:p>
        </p:txBody>
      </p:sp>
    </p:spTree>
    <p:extLst>
      <p:ext uri="{BB962C8B-B14F-4D97-AF65-F5344CB8AC3E}">
        <p14:creationId xmlns:p14="http://schemas.microsoft.com/office/powerpoint/2010/main" val="313686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48765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70B90-1F5B-42F2-9275-31FDAA25BCA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96455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07255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3220867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265892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294619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60114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3760730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50305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13155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0B90-1F5B-42F2-9275-31FDAA25BCA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261389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70B90-1F5B-42F2-9275-31FDAA25BCA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421280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70B90-1F5B-42F2-9275-31FDAA25BCA9}"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1555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70B90-1F5B-42F2-9275-31FDAA25BCA9}"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24422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70B90-1F5B-42F2-9275-31FDAA25BCA9}"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341303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70B90-1F5B-42F2-9275-31FDAA25BCA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26638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3D70B90-1F5B-42F2-9275-31FDAA25BCA9}" type="datetimeFigureOut">
              <a:rPr lang="en-US" smtClean="0"/>
              <a:t>7/1/2020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4E3C377A-6A7E-4B3F-95A5-4F0B709078C0}" type="slidenum">
              <a:rPr lang="en-US" smtClean="0"/>
              <a:t>‹#›</a:t>
            </a:fld>
            <a:endParaRPr lang="en-US"/>
          </a:p>
        </p:txBody>
      </p:sp>
    </p:spTree>
    <p:extLst>
      <p:ext uri="{BB962C8B-B14F-4D97-AF65-F5344CB8AC3E}">
        <p14:creationId xmlns:p14="http://schemas.microsoft.com/office/powerpoint/2010/main" val="73341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3D70B90-1F5B-42F2-9275-31FDAA25BCA9}" type="datetimeFigureOut">
              <a:rPr lang="en-US" smtClean="0"/>
              <a:t>7/1/2020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E3C377A-6A7E-4B3F-95A5-4F0B709078C0}" type="slidenum">
              <a:rPr lang="en-US" smtClean="0"/>
              <a:t>‹#›</a:t>
            </a:fld>
            <a:endParaRPr lang="en-US"/>
          </a:p>
        </p:txBody>
      </p:sp>
    </p:spTree>
    <p:extLst>
      <p:ext uri="{BB962C8B-B14F-4D97-AF65-F5344CB8AC3E}">
        <p14:creationId xmlns:p14="http://schemas.microsoft.com/office/powerpoint/2010/main" val="17410528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udra@crossstreetcounsel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bit.ly/NAMIresource" TargetMode="External"/><Relationship Id="rId13" Type="http://schemas.openxmlformats.org/officeDocument/2006/relationships/image" Target="../media/image5.png"/><Relationship Id="rId3" Type="http://schemas.openxmlformats.org/officeDocument/2006/relationships/hyperlink" Target="http://aa-intergroup.org/directory.php" TargetMode="External"/><Relationship Id="rId7" Type="http://schemas.openxmlformats.org/officeDocument/2006/relationships/hyperlink" Target="https://www.samhsa.gov/sites/default/files/tips-social-distancing-quarantine-isolation-031620.pdf" TargetMode="External"/><Relationship Id="rId12" Type="http://schemas.openxmlformats.org/officeDocument/2006/relationships/hyperlink" Target="http://bit.ly/shatterproof-coping" TargetMode="External"/><Relationship Id="rId2" Type="http://schemas.openxmlformats.org/officeDocument/2006/relationships/hyperlink" Target="https://www.na.org/?ID=virtual_meetings" TargetMode="External"/><Relationship Id="rId1" Type="http://schemas.openxmlformats.org/officeDocument/2006/relationships/slideLayout" Target="../slideLayouts/slideLayout2.xml"/><Relationship Id="rId6" Type="http://schemas.openxmlformats.org/officeDocument/2006/relationships/hyperlink" Target="https://www.cdc.gov/coronavirus/2019-ncov/prepare/managing-stress-anxiety.html" TargetMode="External"/><Relationship Id="rId11" Type="http://schemas.openxmlformats.org/officeDocument/2006/relationships/hyperlink" Target="http://bit.ly/HBF-Tips" TargetMode="External"/><Relationship Id="rId5" Type="http://schemas.openxmlformats.org/officeDocument/2006/relationships/hyperlink" Target="https://ma-online.org/" TargetMode="External"/><Relationship Id="rId10" Type="http://schemas.openxmlformats.org/officeDocument/2006/relationships/hyperlink" Target="https://www.hazeldenbettyford.org/recovery%20/tools/daily-pledge" TargetMode="External"/><Relationship Id="rId4" Type="http://schemas.openxmlformats.org/officeDocument/2006/relationships/hyperlink" Target="https://www.ca-online.org/" TargetMode="External"/><Relationship Id="rId9" Type="http://schemas.openxmlformats.org/officeDocument/2006/relationships/hyperlink" Target="https://www.discover.hayhouse.com/freeresourc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D8D6-18C4-40B6-9D83-7998A5C242E3}"/>
              </a:ext>
            </a:extLst>
          </p:cNvPr>
          <p:cNvSpPr>
            <a:spLocks noGrp="1"/>
          </p:cNvSpPr>
          <p:nvPr>
            <p:ph type="ctrTitle"/>
          </p:nvPr>
        </p:nvSpPr>
        <p:spPr>
          <a:xfrm>
            <a:off x="1757888" y="55562"/>
            <a:ext cx="8676222" cy="3200400"/>
          </a:xfrm>
        </p:spPr>
        <p:txBody>
          <a:bodyPr>
            <a:normAutofit/>
          </a:bodyPr>
          <a:lstStyle/>
          <a:p>
            <a:r>
              <a:rPr lang="en-US" dirty="0"/>
              <a:t>Managing Substance Use During Times of Crisis</a:t>
            </a:r>
          </a:p>
        </p:txBody>
      </p:sp>
      <p:sp>
        <p:nvSpPr>
          <p:cNvPr id="3" name="Subtitle 2">
            <a:extLst>
              <a:ext uri="{FF2B5EF4-FFF2-40B4-BE49-F238E27FC236}">
                <a16:creationId xmlns:a16="http://schemas.microsoft.com/office/drawing/2014/main" id="{EA0A43F4-56BB-4A4E-8E06-E87825EFEAAD}"/>
              </a:ext>
            </a:extLst>
          </p:cNvPr>
          <p:cNvSpPr>
            <a:spLocks noGrp="1"/>
          </p:cNvSpPr>
          <p:nvPr>
            <p:ph type="subTitle" idx="1"/>
          </p:nvPr>
        </p:nvSpPr>
        <p:spPr>
          <a:xfrm>
            <a:off x="1435210" y="3602038"/>
            <a:ext cx="9321579" cy="2250122"/>
          </a:xfrm>
        </p:spPr>
        <p:txBody>
          <a:bodyPr>
            <a:normAutofit fontScale="77500" lnSpcReduction="20000"/>
          </a:bodyPr>
          <a:lstStyle/>
          <a:p>
            <a:r>
              <a:rPr lang="en-US" dirty="0"/>
              <a:t>Audra Tonero, LPC, LCADC, ACS</a:t>
            </a:r>
          </a:p>
          <a:p>
            <a:r>
              <a:rPr lang="en-US" dirty="0"/>
              <a:t>Cross-Street Counseling, LLC</a:t>
            </a:r>
          </a:p>
          <a:p>
            <a:r>
              <a:rPr lang="en-US" dirty="0"/>
              <a:t>13 Madison Ave, Suite B</a:t>
            </a:r>
          </a:p>
          <a:p>
            <a:r>
              <a:rPr lang="en-US" dirty="0"/>
              <a:t>Madison NJ 07940</a:t>
            </a:r>
          </a:p>
          <a:p>
            <a:r>
              <a:rPr lang="en-US" dirty="0"/>
              <a:t>973-727-9120</a:t>
            </a:r>
          </a:p>
          <a:p>
            <a:r>
              <a:rPr lang="en-US" dirty="0">
                <a:hlinkClick r:id="rId2"/>
              </a:rPr>
              <a:t>audra@crossstreetcounseling.com</a:t>
            </a:r>
            <a:endParaRPr lang="en-US" dirty="0"/>
          </a:p>
          <a:p>
            <a:r>
              <a:rPr lang="en-US" dirty="0"/>
              <a:t>www.crossstreetcounseling.com</a:t>
            </a:r>
          </a:p>
        </p:txBody>
      </p:sp>
    </p:spTree>
    <p:extLst>
      <p:ext uri="{BB962C8B-B14F-4D97-AF65-F5344CB8AC3E}">
        <p14:creationId xmlns:p14="http://schemas.microsoft.com/office/powerpoint/2010/main" val="212351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089F-85A9-4B0B-B9BE-DEB00DAF7F68}"/>
              </a:ext>
            </a:extLst>
          </p:cNvPr>
          <p:cNvSpPr>
            <a:spLocks noGrp="1"/>
          </p:cNvSpPr>
          <p:nvPr>
            <p:ph type="title"/>
          </p:nvPr>
        </p:nvSpPr>
        <p:spPr>
          <a:xfrm>
            <a:off x="283574" y="114300"/>
            <a:ext cx="9905998" cy="1905000"/>
          </a:xfrm>
        </p:spPr>
        <p:txBody>
          <a:bodyPr/>
          <a:lstStyle/>
          <a:p>
            <a:r>
              <a:rPr lang="en-US" dirty="0"/>
              <a:t>Harm Reduction Approach</a:t>
            </a:r>
          </a:p>
        </p:txBody>
      </p:sp>
      <p:sp>
        <p:nvSpPr>
          <p:cNvPr id="3" name="Content Placeholder 2">
            <a:extLst>
              <a:ext uri="{FF2B5EF4-FFF2-40B4-BE49-F238E27FC236}">
                <a16:creationId xmlns:a16="http://schemas.microsoft.com/office/drawing/2014/main" id="{153424D0-34C6-431D-BFD3-94F81A553C7B}"/>
              </a:ext>
            </a:extLst>
          </p:cNvPr>
          <p:cNvSpPr>
            <a:spLocks noGrp="1"/>
          </p:cNvSpPr>
          <p:nvPr>
            <p:ph idx="1"/>
          </p:nvPr>
        </p:nvSpPr>
        <p:spPr>
          <a:xfrm>
            <a:off x="415549" y="2019300"/>
            <a:ext cx="9905998" cy="3771509"/>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9B6AD3F2-1FD3-441D-811B-DDFF57A21D5A}"/>
              </a:ext>
            </a:extLst>
          </p:cNvPr>
          <p:cNvSpPr txBox="1"/>
          <p:nvPr/>
        </p:nvSpPr>
        <p:spPr>
          <a:xfrm>
            <a:off x="586033" y="1852017"/>
            <a:ext cx="11019934" cy="4893647"/>
          </a:xfrm>
          <a:prstGeom prst="rect">
            <a:avLst/>
          </a:prstGeom>
          <a:noFill/>
        </p:spPr>
        <p:txBody>
          <a:bodyPr wrap="square">
            <a:spAutoFit/>
          </a:bodyPr>
          <a:lstStyle/>
          <a:p>
            <a:pPr marL="0" indent="0">
              <a:buNone/>
            </a:pPr>
            <a:r>
              <a:rPr lang="en-US" sz="2400" i="1" dirty="0"/>
              <a:t>If physical dependence is indicated, this approach may not be recommended.</a:t>
            </a:r>
          </a:p>
          <a:p>
            <a:pPr marL="0" indent="0">
              <a:buNone/>
            </a:pPr>
            <a:endParaRPr lang="en-US" sz="2400" i="1" dirty="0"/>
          </a:p>
          <a:p>
            <a:pPr marL="0" indent="0">
              <a:buNone/>
            </a:pPr>
            <a:r>
              <a:rPr lang="en-US" sz="2400" dirty="0"/>
              <a:t>Goal: Prevent or reduce the negative consequences associated with use and improve health/mental health.</a:t>
            </a:r>
          </a:p>
          <a:p>
            <a:pPr marL="0" indent="0">
              <a:buNone/>
            </a:pPr>
            <a:endParaRPr lang="en-US" sz="2400" dirty="0"/>
          </a:p>
          <a:p>
            <a:r>
              <a:rPr lang="en-US" sz="2400" dirty="0"/>
              <a:t>Identify areas in life impacted by use/abuse</a:t>
            </a:r>
          </a:p>
          <a:p>
            <a:r>
              <a:rPr lang="en-US" sz="2400" dirty="0"/>
              <a:t>Set goals/limits around use</a:t>
            </a:r>
          </a:p>
          <a:p>
            <a:pPr marL="0" indent="0">
              <a:buNone/>
            </a:pPr>
            <a:r>
              <a:rPr lang="en-US" sz="2400" dirty="0"/>
              <a:t>Engage a professional if needed</a:t>
            </a:r>
          </a:p>
          <a:p>
            <a:pPr marL="0" indent="0">
              <a:buNone/>
            </a:pPr>
            <a:r>
              <a:rPr lang="en-US" sz="2400" dirty="0"/>
              <a:t>Review, assess effectiveness, make adjustments as needed</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6746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A0B2-E2BE-4F44-89A8-850F1630B492}"/>
              </a:ext>
            </a:extLst>
          </p:cNvPr>
          <p:cNvSpPr>
            <a:spLocks noGrp="1"/>
          </p:cNvSpPr>
          <p:nvPr>
            <p:ph type="title"/>
          </p:nvPr>
        </p:nvSpPr>
        <p:spPr>
          <a:xfrm>
            <a:off x="773768" y="251381"/>
            <a:ext cx="9905998" cy="1905000"/>
          </a:xfrm>
        </p:spPr>
        <p:txBody>
          <a:bodyPr>
            <a:normAutofit/>
          </a:bodyPr>
          <a:lstStyle/>
          <a:p>
            <a:r>
              <a:rPr lang="en-US" sz="3600" dirty="0"/>
              <a:t>Strategies to support reduction goals</a:t>
            </a:r>
          </a:p>
        </p:txBody>
      </p:sp>
      <p:sp>
        <p:nvSpPr>
          <p:cNvPr id="3" name="Content Placeholder 2">
            <a:extLst>
              <a:ext uri="{FF2B5EF4-FFF2-40B4-BE49-F238E27FC236}">
                <a16:creationId xmlns:a16="http://schemas.microsoft.com/office/drawing/2014/main" id="{FF02377F-1B25-492C-979E-DF5E15BE1795}"/>
              </a:ext>
            </a:extLst>
          </p:cNvPr>
          <p:cNvSpPr>
            <a:spLocks noGrp="1"/>
          </p:cNvSpPr>
          <p:nvPr>
            <p:ph idx="1"/>
          </p:nvPr>
        </p:nvSpPr>
        <p:spPr>
          <a:xfrm>
            <a:off x="603315" y="1941923"/>
            <a:ext cx="10444096" cy="3849278"/>
          </a:xfrm>
        </p:spPr>
        <p:txBody>
          <a:bodyPr>
            <a:noAutofit/>
          </a:bodyPr>
          <a:lstStyle/>
          <a:p>
            <a:r>
              <a:rPr lang="en-US" sz="2400" dirty="0"/>
              <a:t>Use network for support</a:t>
            </a:r>
          </a:p>
          <a:p>
            <a:r>
              <a:rPr lang="en-US" sz="2400" dirty="0"/>
              <a:t>Understanding what is in our control and what is not</a:t>
            </a:r>
          </a:p>
          <a:p>
            <a:r>
              <a:rPr lang="en-US" sz="2400" dirty="0"/>
              <a:t>Being comfortable with discomfort</a:t>
            </a:r>
          </a:p>
          <a:p>
            <a:r>
              <a:rPr lang="en-US" sz="2400" dirty="0"/>
              <a:t>Express challenges</a:t>
            </a:r>
          </a:p>
          <a:p>
            <a:r>
              <a:rPr lang="en-US" sz="2400" dirty="0"/>
              <a:t>Participation in something (community, work, volunteer, cause…)</a:t>
            </a:r>
          </a:p>
          <a:p>
            <a:r>
              <a:rPr lang="en-US" sz="2400" dirty="0"/>
              <a:t>Engage with mental health/substance abuse specialist</a:t>
            </a:r>
          </a:p>
          <a:p>
            <a:r>
              <a:rPr lang="en-US" sz="2400" dirty="0"/>
              <a:t>Knowledge of other’s boundaries/consequences of continued use </a:t>
            </a:r>
          </a:p>
          <a:p>
            <a:r>
              <a:rPr lang="en-US" sz="2400" dirty="0"/>
              <a:t>Development of healthy coping strategies</a:t>
            </a:r>
          </a:p>
        </p:txBody>
      </p:sp>
    </p:spTree>
    <p:extLst>
      <p:ext uri="{BB962C8B-B14F-4D97-AF65-F5344CB8AC3E}">
        <p14:creationId xmlns:p14="http://schemas.microsoft.com/office/powerpoint/2010/main" val="41074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B586-228D-458B-9575-5667EC01F185}"/>
              </a:ext>
            </a:extLst>
          </p:cNvPr>
          <p:cNvSpPr>
            <a:spLocks noGrp="1"/>
          </p:cNvSpPr>
          <p:nvPr>
            <p:ph type="title"/>
          </p:nvPr>
        </p:nvSpPr>
        <p:spPr>
          <a:xfrm>
            <a:off x="707780" y="411637"/>
            <a:ext cx="9905998" cy="1905000"/>
          </a:xfrm>
        </p:spPr>
        <p:txBody>
          <a:bodyPr/>
          <a:lstStyle/>
          <a:p>
            <a:r>
              <a:rPr lang="en-US" sz="3200" dirty="0"/>
              <a:t>Strategies to support reduction goals</a:t>
            </a:r>
            <a:endParaRPr lang="en-US" dirty="0"/>
          </a:p>
        </p:txBody>
      </p:sp>
      <p:sp>
        <p:nvSpPr>
          <p:cNvPr id="8" name="Content Placeholder 7">
            <a:extLst>
              <a:ext uri="{FF2B5EF4-FFF2-40B4-BE49-F238E27FC236}">
                <a16:creationId xmlns:a16="http://schemas.microsoft.com/office/drawing/2014/main" id="{D1E514E7-5D73-4754-BF60-8A90710EE04D}"/>
              </a:ext>
            </a:extLst>
          </p:cNvPr>
          <p:cNvSpPr>
            <a:spLocks noGrp="1"/>
          </p:cNvSpPr>
          <p:nvPr>
            <p:ph idx="1"/>
          </p:nvPr>
        </p:nvSpPr>
        <p:spPr>
          <a:xfrm>
            <a:off x="707780" y="2462892"/>
            <a:ext cx="9905998" cy="3124201"/>
          </a:xfrm>
        </p:spPr>
        <p:txBody>
          <a:bodyPr/>
          <a:lstStyle/>
          <a:p>
            <a:r>
              <a:rPr lang="en-US" sz="2800" dirty="0"/>
              <a:t>Understand what is in control and what is not (reframe)</a:t>
            </a:r>
          </a:p>
          <a:p>
            <a:r>
              <a:rPr lang="en-US" sz="2800" dirty="0"/>
              <a:t>Being comfortable with Discomfort (emotional regulation)</a:t>
            </a:r>
          </a:p>
          <a:p>
            <a:r>
              <a:rPr lang="en-US" sz="2800" dirty="0"/>
              <a:t>Be able to identify personal consequences associated with continued use </a:t>
            </a:r>
          </a:p>
          <a:p>
            <a:endParaRPr lang="en-US" dirty="0"/>
          </a:p>
        </p:txBody>
      </p:sp>
    </p:spTree>
    <p:extLst>
      <p:ext uri="{BB962C8B-B14F-4D97-AF65-F5344CB8AC3E}">
        <p14:creationId xmlns:p14="http://schemas.microsoft.com/office/powerpoint/2010/main" val="378883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6EC0-7940-4D52-9A0A-0BCB50A52C76}"/>
              </a:ext>
            </a:extLst>
          </p:cNvPr>
          <p:cNvSpPr>
            <a:spLocks noGrp="1"/>
          </p:cNvSpPr>
          <p:nvPr>
            <p:ph type="title"/>
          </p:nvPr>
        </p:nvSpPr>
        <p:spPr>
          <a:xfrm>
            <a:off x="604085" y="873550"/>
            <a:ext cx="10774067" cy="3415645"/>
          </a:xfrm>
        </p:spPr>
        <p:txBody>
          <a:bodyPr>
            <a:normAutofit/>
          </a:bodyPr>
          <a:lstStyle/>
          <a:p>
            <a:pPr algn="ctr"/>
            <a:r>
              <a:rPr lang="en-US" sz="5400" dirty="0"/>
              <a:t>Questions?</a:t>
            </a:r>
          </a:p>
        </p:txBody>
      </p:sp>
    </p:spTree>
    <p:extLst>
      <p:ext uri="{BB962C8B-B14F-4D97-AF65-F5344CB8AC3E}">
        <p14:creationId xmlns:p14="http://schemas.microsoft.com/office/powerpoint/2010/main" val="301229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25E2-7998-459B-A582-A994F5DD08F4}"/>
              </a:ext>
            </a:extLst>
          </p:cNvPr>
          <p:cNvSpPr>
            <a:spLocks noGrp="1"/>
          </p:cNvSpPr>
          <p:nvPr>
            <p:ph type="title"/>
          </p:nvPr>
        </p:nvSpPr>
        <p:spPr>
          <a:xfrm>
            <a:off x="509817" y="356501"/>
            <a:ext cx="9905998" cy="1905000"/>
          </a:xfrm>
        </p:spPr>
        <p:txBody>
          <a:bodyPr/>
          <a:lstStyle/>
          <a:p>
            <a:r>
              <a:rPr lang="en-US" dirty="0"/>
              <a:t>Dealing with Another’s Use</a:t>
            </a:r>
          </a:p>
        </p:txBody>
      </p:sp>
      <p:pic>
        <p:nvPicPr>
          <p:cNvPr id="3074" name="Picture 2" descr="6 Tips for Setting Compassionate Boundaries – WISE Wisconsin">
            <a:extLst>
              <a:ext uri="{FF2B5EF4-FFF2-40B4-BE49-F238E27FC236}">
                <a16:creationId xmlns:a16="http://schemas.microsoft.com/office/drawing/2014/main" id="{A45D80D5-FFE5-4BC3-A50E-C403022DC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126" y="2192142"/>
            <a:ext cx="6301949" cy="417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7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7603-E4BE-4C6B-83F3-B3960000439D}"/>
              </a:ext>
            </a:extLst>
          </p:cNvPr>
          <p:cNvSpPr>
            <a:spLocks noGrp="1"/>
          </p:cNvSpPr>
          <p:nvPr>
            <p:ph type="title"/>
          </p:nvPr>
        </p:nvSpPr>
        <p:spPr>
          <a:xfrm>
            <a:off x="679500" y="439918"/>
            <a:ext cx="9905998" cy="1905000"/>
          </a:xfrm>
        </p:spPr>
        <p:txBody>
          <a:bodyPr/>
          <a:lstStyle/>
          <a:p>
            <a:r>
              <a:rPr lang="en-US" dirty="0"/>
              <a:t>Communication and Boundary Strategies</a:t>
            </a:r>
          </a:p>
        </p:txBody>
      </p:sp>
      <p:sp>
        <p:nvSpPr>
          <p:cNvPr id="3" name="Content Placeholder 2">
            <a:extLst>
              <a:ext uri="{FF2B5EF4-FFF2-40B4-BE49-F238E27FC236}">
                <a16:creationId xmlns:a16="http://schemas.microsoft.com/office/drawing/2014/main" id="{8151EA6E-4D66-467A-B4BA-AE5D4C70A2E8}"/>
              </a:ext>
            </a:extLst>
          </p:cNvPr>
          <p:cNvSpPr>
            <a:spLocks noGrp="1"/>
          </p:cNvSpPr>
          <p:nvPr>
            <p:ph idx="1"/>
          </p:nvPr>
        </p:nvSpPr>
        <p:spPr>
          <a:xfrm>
            <a:off x="577561" y="2189798"/>
            <a:ext cx="10453522" cy="3862210"/>
          </a:xfrm>
        </p:spPr>
        <p:txBody>
          <a:bodyPr>
            <a:normAutofit/>
          </a:bodyPr>
          <a:lstStyle/>
          <a:p>
            <a:pPr marL="0" indent="0" algn="ctr">
              <a:buNone/>
            </a:pPr>
            <a:r>
              <a:rPr lang="en-US" sz="2400" i="1" dirty="0"/>
              <a:t>Intervention really depends on the level of the disordered use</a:t>
            </a:r>
          </a:p>
          <a:p>
            <a:r>
              <a:rPr lang="en-US" sz="2800" dirty="0"/>
              <a:t>Communicate specific concerns </a:t>
            </a:r>
          </a:p>
          <a:p>
            <a:r>
              <a:rPr lang="en-US" sz="2800" dirty="0"/>
              <a:t>Listen to the persons goals</a:t>
            </a:r>
          </a:p>
          <a:p>
            <a:r>
              <a:rPr lang="en-US" sz="2800" dirty="0"/>
              <a:t> Identify your Boundaries </a:t>
            </a:r>
          </a:p>
          <a:p>
            <a:r>
              <a:rPr lang="en-US" sz="2800" dirty="0"/>
              <a:t>Consistency is important</a:t>
            </a:r>
          </a:p>
          <a:p>
            <a:r>
              <a:rPr lang="en-US" sz="2800" dirty="0"/>
              <a:t>Recognize your need for help</a:t>
            </a:r>
          </a:p>
          <a:p>
            <a:endParaRPr lang="en-US" dirty="0"/>
          </a:p>
        </p:txBody>
      </p:sp>
    </p:spTree>
    <p:extLst>
      <p:ext uri="{BB962C8B-B14F-4D97-AF65-F5344CB8AC3E}">
        <p14:creationId xmlns:p14="http://schemas.microsoft.com/office/powerpoint/2010/main" val="244085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40A8-3F50-4BFD-94CA-74F9A3E676CC}"/>
              </a:ext>
            </a:extLst>
          </p:cNvPr>
          <p:cNvSpPr>
            <a:spLocks noGrp="1"/>
          </p:cNvSpPr>
          <p:nvPr>
            <p:ph type="title"/>
          </p:nvPr>
        </p:nvSpPr>
        <p:spPr>
          <a:xfrm>
            <a:off x="52752" y="-549897"/>
            <a:ext cx="9905998" cy="1905000"/>
          </a:xfrm>
        </p:spPr>
        <p:txBody>
          <a:bodyPr/>
          <a:lstStyle/>
          <a:p>
            <a:r>
              <a:rPr lang="en-US" dirty="0"/>
              <a:t>Online/Zoom Meeting Resources</a:t>
            </a:r>
          </a:p>
        </p:txBody>
      </p:sp>
      <p:sp>
        <p:nvSpPr>
          <p:cNvPr id="4" name="Rectangle 1">
            <a:extLst>
              <a:ext uri="{FF2B5EF4-FFF2-40B4-BE49-F238E27FC236}">
                <a16:creationId xmlns:a16="http://schemas.microsoft.com/office/drawing/2014/main" id="{35EDD59D-C7E2-4FFE-964F-406F6C466534}"/>
              </a:ext>
            </a:extLst>
          </p:cNvPr>
          <p:cNvSpPr>
            <a:spLocks noGrp="1" noChangeArrowheads="1"/>
          </p:cNvSpPr>
          <p:nvPr>
            <p:ph idx="1"/>
          </p:nvPr>
        </p:nvSpPr>
        <p:spPr bwMode="auto">
          <a:xfrm>
            <a:off x="316721" y="925154"/>
            <a:ext cx="11413164"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12- Step Online Meetings: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Narcotics Anonymous:  </a:t>
            </a:r>
            <a:r>
              <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hlinkClick r:id="rId2"/>
              </a:rPr>
              <a:t>https://www.na.org/?ID=virtual_meetings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Alcoholics Anonymous: </a:t>
            </a:r>
            <a:r>
              <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hlinkClick r:id="rId3"/>
              </a:rPr>
              <a:t>http://aa-intergroup.org/directory.php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Cocaine Anonymous: </a:t>
            </a:r>
            <a:r>
              <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hlinkClick r:id="rId4"/>
              </a:rPr>
              <a:t>https://www.ca-online.org/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Marijuana Anonymous: </a:t>
            </a:r>
            <a:r>
              <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hlinkClick r:id="rId5"/>
              </a:rPr>
              <a:t>https://ma-online.org/</a:t>
            </a:r>
            <a:endPar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Resources for Managing Stress and Anxiety</a:t>
            </a:r>
            <a:r>
              <a:rPr lang="en-US" altLang="en-US" sz="1100" cap="none" dirty="0">
                <a:solidFill>
                  <a:schemeClr val="tx1"/>
                </a:solidFill>
                <a:effectLst/>
                <a:latin typeface="Calibri" panose="020F0502020204030204" pitchFamily="34" charset="0"/>
                <a:cs typeface="Calibri" panose="020F0502020204030204" pitchFamily="34" charset="0"/>
              </a:rPr>
              <a:t>: </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CDC Support</a:t>
            </a:r>
            <a:r>
              <a:rPr lang="en-US" altLang="en-US" sz="1100" cap="none" dirty="0">
                <a:solidFill>
                  <a:schemeClr val="tx1"/>
                </a:solidFill>
                <a:effectLst/>
                <a:latin typeface="Calibri" panose="020F0502020204030204" pitchFamily="34" charset="0"/>
                <a:cs typeface="Calibri" panose="020F0502020204030204" pitchFamily="34" charset="0"/>
              </a:rPr>
              <a:t> for Stress and Anxiety: </a:t>
            </a:r>
            <a:r>
              <a:rPr lang="en-US" altLang="en-US" sz="1100" cap="none" dirty="0">
                <a:solidFill>
                  <a:srgbClr val="0563C1"/>
                </a:solidFill>
                <a:effectLst/>
                <a:latin typeface="Calibri" panose="020F0502020204030204" pitchFamily="34" charset="0"/>
                <a:cs typeface="Calibri" panose="020F0502020204030204" pitchFamily="34" charset="0"/>
                <a:hlinkClick r:id="rId6"/>
              </a:rPr>
              <a:t>https://www.cdc.gov/coronavirus/2019-ncov/prepare/managing-stress-anxiety.html</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SAMHSA Support</a:t>
            </a:r>
            <a:r>
              <a:rPr lang="en-US" altLang="en-US" sz="1100" cap="none" dirty="0">
                <a:solidFill>
                  <a:schemeClr val="tx1"/>
                </a:solidFill>
                <a:effectLst/>
                <a:latin typeface="Calibri" panose="020F0502020204030204" pitchFamily="34" charset="0"/>
                <a:cs typeface="Calibri" panose="020F0502020204030204" pitchFamily="34" charset="0"/>
              </a:rPr>
              <a:t> for Stress and Anxiety:  </a:t>
            </a:r>
            <a:r>
              <a:rPr lang="en-US" altLang="en-US" sz="1100" cap="none" dirty="0">
                <a:solidFill>
                  <a:srgbClr val="0563C1"/>
                </a:solidFill>
                <a:effectLst/>
                <a:latin typeface="Calibri" panose="020F0502020204030204" pitchFamily="34" charset="0"/>
                <a:cs typeface="Calibri" panose="020F0502020204030204" pitchFamily="34" charset="0"/>
                <a:hlinkClick r:id="rId7"/>
              </a:rPr>
              <a:t>https://www.samhsa.gov/sites/default/files/tips-social-distancing-quarantine-isolation-031620.pdf</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The National Alliance for Mental Illness (NAMI) </a:t>
            </a:r>
            <a:r>
              <a:rPr lang="en-US" altLang="en-US" sz="1100" b="1" cap="none" dirty="0" err="1">
                <a:solidFill>
                  <a:schemeClr val="tx1"/>
                </a:solidFill>
                <a:effectLst/>
                <a:latin typeface="Calibri" panose="020F0502020204030204" pitchFamily="34" charset="0"/>
                <a:cs typeface="Calibri" panose="020F0502020204030204" pitchFamily="34" charset="0"/>
              </a:rPr>
              <a:t>HelpLine</a:t>
            </a:r>
            <a:r>
              <a:rPr lang="en-US" altLang="en-US" sz="1100" cap="none" dirty="0">
                <a:solidFill>
                  <a:schemeClr val="tx1"/>
                </a:solidFill>
                <a:effectLst/>
                <a:latin typeface="Calibri" panose="020F0502020204030204" pitchFamily="34" charset="0"/>
                <a:cs typeface="Calibri" panose="020F0502020204030204" pitchFamily="34" charset="0"/>
              </a:rPr>
              <a:t> Coronavirus Information and Resources Guide: </a:t>
            </a:r>
            <a:r>
              <a:rPr lang="en-US" altLang="en-US" sz="1100" cap="none" dirty="0">
                <a:solidFill>
                  <a:srgbClr val="0563C1"/>
                </a:solidFill>
                <a:effectLst/>
                <a:latin typeface="Calibri" panose="020F0502020204030204" pitchFamily="34" charset="0"/>
                <a:cs typeface="Calibri" panose="020F0502020204030204" pitchFamily="34" charset="0"/>
                <a:hlinkClick r:id="rId8"/>
              </a:rPr>
              <a:t>http://bit.ly/NAMIresource</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Hay House Free Resources (inspirational podcasts, movies and </a:t>
            </a:r>
            <a:r>
              <a:rPr lang="en-US" altLang="en-US" sz="1100" b="1" cap="none" dirty="0" err="1">
                <a:solidFill>
                  <a:schemeClr val="tx1"/>
                </a:solidFill>
                <a:effectLst/>
                <a:latin typeface="Calibri" panose="020F0502020204030204" pitchFamily="34" charset="0"/>
                <a:cs typeface="Calibri" panose="020F0502020204030204" pitchFamily="34" charset="0"/>
              </a:rPr>
              <a:t>ebooks</a:t>
            </a:r>
            <a:r>
              <a:rPr lang="en-US" altLang="en-US" sz="1100" b="1" cap="none" dirty="0">
                <a:solidFill>
                  <a:schemeClr val="tx1"/>
                </a:solidFill>
                <a:effectLst/>
                <a:latin typeface="Calibri" panose="020F0502020204030204" pitchFamily="34" charset="0"/>
                <a:cs typeface="Calibri" panose="020F0502020204030204" pitchFamily="34" charset="0"/>
              </a:rPr>
              <a:t>)  </a:t>
            </a:r>
            <a:r>
              <a:rPr lang="en-US" altLang="en-US" sz="1100" cap="none" dirty="0">
                <a:solidFill>
                  <a:srgbClr val="0563C1"/>
                </a:solidFill>
                <a:effectLst/>
                <a:latin typeface="Calibri" panose="020F0502020204030204" pitchFamily="34" charset="0"/>
                <a:cs typeface="Calibri" panose="020F0502020204030204" pitchFamily="34" charset="0"/>
                <a:hlinkClick r:id="rId9"/>
              </a:rPr>
              <a:t>https://www.discover.hayhouse.com/freeresources/</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Hazelden Betty Ford Foundation</a:t>
            </a:r>
            <a:r>
              <a:rPr lang="en-US" altLang="en-US" sz="1100" cap="none" dirty="0">
                <a:solidFill>
                  <a:schemeClr val="tx1"/>
                </a:solidFill>
                <a:effectLst/>
                <a:latin typeface="Calibri" panose="020F0502020204030204" pitchFamily="34" charset="0"/>
                <a:cs typeface="Calibri" panose="020F0502020204030204" pitchFamily="34" charset="0"/>
              </a:rPr>
              <a:t> contains online support meetings, blogs, mobile apps, social media groups, and movie suggestions, including the online support community, The Daily Pledge: </a:t>
            </a:r>
            <a:r>
              <a:rPr lang="en-US" altLang="en-US" sz="1100" cap="none" dirty="0">
                <a:solidFill>
                  <a:srgbClr val="0563C1"/>
                </a:solidFill>
                <a:effectLst/>
                <a:latin typeface="Calibri" panose="020F0502020204030204" pitchFamily="34" charset="0"/>
                <a:cs typeface="Calibri" panose="020F0502020204030204" pitchFamily="34" charset="0"/>
                <a:hlinkClick r:id="rId10"/>
              </a:rPr>
              <a:t>https://www.hazeldenbettyford.org/recovery%20/tools/daily-pledge</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Tips for Staying Connected</a:t>
            </a:r>
            <a:r>
              <a:rPr lang="en-US" altLang="en-US" sz="1100" cap="none" dirty="0">
                <a:solidFill>
                  <a:schemeClr val="tx1"/>
                </a:solidFill>
                <a:effectLst/>
                <a:latin typeface="Calibri" panose="020F0502020204030204" pitchFamily="34" charset="0"/>
                <a:cs typeface="Calibri" panose="020F0502020204030204" pitchFamily="34" charset="0"/>
              </a:rPr>
              <a:t> and Safeguarding Your Addiction Recovery”: </a:t>
            </a:r>
            <a:r>
              <a:rPr lang="en-US" altLang="en-US" sz="1100" cap="none" dirty="0">
                <a:solidFill>
                  <a:srgbClr val="0563C1"/>
                </a:solidFill>
                <a:effectLst/>
                <a:latin typeface="Calibri" panose="020F0502020204030204" pitchFamily="34" charset="0"/>
                <a:cs typeface="Calibri" panose="020F0502020204030204" pitchFamily="34" charset="0"/>
                <a:hlinkClick r:id="rId11"/>
              </a:rPr>
              <a:t>http://bit.ly/HBF-Tips</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r>
              <a:rPr lang="en-US" altLang="en-US" sz="1100" b="1" cap="none" dirty="0">
                <a:solidFill>
                  <a:schemeClr val="tx1"/>
                </a:solidFill>
                <a:effectLst/>
                <a:latin typeface="Calibri" panose="020F0502020204030204" pitchFamily="34" charset="0"/>
                <a:cs typeface="Calibri" panose="020F0502020204030204" pitchFamily="34" charset="0"/>
              </a:rPr>
              <a:t>Shatterproof:</a:t>
            </a:r>
            <a:r>
              <a:rPr lang="en-US" altLang="en-US" sz="1100" cap="none" dirty="0">
                <a:solidFill>
                  <a:schemeClr val="tx1"/>
                </a:solidFill>
                <a:effectLst/>
                <a:latin typeface="Calibri" panose="020F0502020204030204" pitchFamily="34" charset="0"/>
                <a:cs typeface="Calibri" panose="020F0502020204030204" pitchFamily="34" charset="0"/>
              </a:rPr>
              <a:t> “How I’m Coping with COVID-19 and Social Isolation as a Person in Long-Term Recovery” provides helpful suggestions: </a:t>
            </a:r>
            <a:r>
              <a:rPr lang="en-US" altLang="en-US" sz="1100" cap="none" dirty="0">
                <a:solidFill>
                  <a:srgbClr val="0563C1"/>
                </a:solidFill>
                <a:effectLst/>
                <a:latin typeface="Calibri" panose="020F0502020204030204" pitchFamily="34" charset="0"/>
                <a:cs typeface="Calibri" panose="020F0502020204030204" pitchFamily="34" charset="0"/>
                <a:hlinkClick r:id="rId12"/>
              </a:rPr>
              <a:t>http://bit.ly/shatterproof-coping</a:t>
            </a:r>
            <a:endParaRPr lang="en-US" altLang="en-US" sz="800" cap="none" dirty="0">
              <a:solidFill>
                <a:schemeClr val="tx1"/>
              </a:solidFill>
              <a:effectLst/>
            </a:endParaRPr>
          </a:p>
          <a:p>
            <a:pPr marL="0" lvl="0" indent="0" defTabSz="914400" eaLnBrk="0" fontAlgn="base" hangingPunct="0">
              <a:spcBef>
                <a:spcPct val="0"/>
              </a:spcBef>
              <a:spcAft>
                <a:spcPct val="0"/>
              </a:spcAft>
              <a:buClrTx/>
              <a:buSzTx/>
              <a:buNone/>
            </a:pPr>
            <a:endParaRPr kumimoji="0" lang="en-US" altLang="en-US" sz="1100" b="0" i="0" u="none" strike="noStrike" cap="none" normalizeH="0" baseline="0" dirty="0">
              <a:ln>
                <a:noFill/>
              </a:ln>
              <a:solidFill>
                <a:srgbClr val="0563C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EFF6239-F124-4BAC-9DB1-7C1F80464798}"/>
              </a:ext>
            </a:extLst>
          </p:cNvPr>
          <p:cNvSpPr>
            <a:spLocks noChangeArrowheads="1"/>
          </p:cNvSpPr>
          <p:nvPr/>
        </p:nvSpPr>
        <p:spPr bwMode="auto">
          <a:xfrm>
            <a:off x="0" y="-2769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7042F13-FE9F-4D10-947A-B21CA47DC4E2}"/>
              </a:ext>
            </a:extLst>
          </p:cNvPr>
          <p:cNvPicPr>
            <a:picLocks noChangeAspect="1"/>
          </p:cNvPicPr>
          <p:nvPr/>
        </p:nvPicPr>
        <p:blipFill>
          <a:blip r:embed="rId13"/>
          <a:stretch>
            <a:fillRect/>
          </a:stretch>
        </p:blipFill>
        <p:spPr>
          <a:xfrm>
            <a:off x="198734" y="3429000"/>
            <a:ext cx="12083319" cy="2475191"/>
          </a:xfrm>
          <a:prstGeom prst="rect">
            <a:avLst/>
          </a:prstGeom>
        </p:spPr>
      </p:pic>
    </p:spTree>
    <p:extLst>
      <p:ext uri="{BB962C8B-B14F-4D97-AF65-F5344CB8AC3E}">
        <p14:creationId xmlns:p14="http://schemas.microsoft.com/office/powerpoint/2010/main" val="112917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9535-BEA1-4CB7-871B-C03B2CB75320}"/>
              </a:ext>
            </a:extLst>
          </p:cNvPr>
          <p:cNvSpPr>
            <a:spLocks noGrp="1"/>
          </p:cNvSpPr>
          <p:nvPr>
            <p:ph type="title"/>
          </p:nvPr>
        </p:nvSpPr>
        <p:spPr>
          <a:xfrm>
            <a:off x="1143001" y="2013857"/>
            <a:ext cx="9905998" cy="1905000"/>
          </a:xfrm>
        </p:spPr>
        <p:txBody>
          <a:bodyPr>
            <a:normAutofit fontScale="90000"/>
          </a:bodyPr>
          <a:lstStyle/>
          <a:p>
            <a:pPr algn="ctr"/>
            <a:r>
              <a:rPr lang="en-US" sz="5400" dirty="0"/>
              <a:t>Thank you for attending!</a:t>
            </a:r>
            <a:br>
              <a:rPr lang="en-US" sz="5400" dirty="0"/>
            </a:br>
            <a:r>
              <a:rPr lang="en-US" sz="5400" dirty="0"/>
              <a:t>Q&amp;A</a:t>
            </a:r>
            <a:br>
              <a:rPr lang="en-US" dirty="0"/>
            </a:br>
            <a:endParaRPr lang="en-US" dirty="0"/>
          </a:p>
        </p:txBody>
      </p:sp>
    </p:spTree>
    <p:extLst>
      <p:ext uri="{BB962C8B-B14F-4D97-AF65-F5344CB8AC3E}">
        <p14:creationId xmlns:p14="http://schemas.microsoft.com/office/powerpoint/2010/main" val="99236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48AA-4FC5-40FB-BF3F-EEF991C3FDCA}"/>
              </a:ext>
            </a:extLst>
          </p:cNvPr>
          <p:cNvSpPr>
            <a:spLocks noGrp="1"/>
          </p:cNvSpPr>
          <p:nvPr>
            <p:ph type="title"/>
          </p:nvPr>
        </p:nvSpPr>
        <p:spPr>
          <a:xfrm>
            <a:off x="1067934" y="527957"/>
            <a:ext cx="9905998" cy="1905000"/>
          </a:xfrm>
        </p:spPr>
        <p:txBody>
          <a:bodyPr>
            <a:normAutofit/>
          </a:bodyPr>
          <a:lstStyle/>
          <a:p>
            <a:r>
              <a:rPr lang="en-US" sz="4400" dirty="0"/>
              <a:t>Goals	</a:t>
            </a:r>
          </a:p>
        </p:txBody>
      </p:sp>
      <p:sp>
        <p:nvSpPr>
          <p:cNvPr id="3" name="Content Placeholder 2">
            <a:extLst>
              <a:ext uri="{FF2B5EF4-FFF2-40B4-BE49-F238E27FC236}">
                <a16:creationId xmlns:a16="http://schemas.microsoft.com/office/drawing/2014/main" id="{69671C3E-248C-403F-97DF-61D51729B9AF}"/>
              </a:ext>
            </a:extLst>
          </p:cNvPr>
          <p:cNvSpPr>
            <a:spLocks noGrp="1"/>
          </p:cNvSpPr>
          <p:nvPr>
            <p:ph idx="1"/>
          </p:nvPr>
        </p:nvSpPr>
        <p:spPr>
          <a:xfrm>
            <a:off x="1067934" y="2315935"/>
            <a:ext cx="9905998" cy="3124201"/>
          </a:xfrm>
        </p:spPr>
        <p:txBody>
          <a:bodyPr>
            <a:noAutofit/>
          </a:bodyPr>
          <a:lstStyle/>
          <a:p>
            <a:r>
              <a:rPr lang="en-US" sz="2800" dirty="0"/>
              <a:t>Understand emotional responses (in the face of a pandemic)</a:t>
            </a:r>
          </a:p>
          <a:p>
            <a:r>
              <a:rPr lang="en-US" sz="2800" dirty="0"/>
              <a:t>Recognize the overlap of mental health/substance abuse</a:t>
            </a:r>
          </a:p>
          <a:p>
            <a:r>
              <a:rPr lang="en-US" sz="2800" dirty="0"/>
              <a:t>Harm-reduction Techniques</a:t>
            </a:r>
          </a:p>
          <a:p>
            <a:r>
              <a:rPr lang="en-US" sz="2800" dirty="0"/>
              <a:t>Develop effective ways to deal with another's use</a:t>
            </a:r>
          </a:p>
        </p:txBody>
      </p:sp>
    </p:spTree>
    <p:extLst>
      <p:ext uri="{BB962C8B-B14F-4D97-AF65-F5344CB8AC3E}">
        <p14:creationId xmlns:p14="http://schemas.microsoft.com/office/powerpoint/2010/main" val="250044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D071-6C17-4AD6-B9D0-E006C62E7D53}"/>
              </a:ext>
            </a:extLst>
          </p:cNvPr>
          <p:cNvSpPr>
            <a:spLocks noGrp="1"/>
          </p:cNvSpPr>
          <p:nvPr>
            <p:ph type="title"/>
          </p:nvPr>
        </p:nvSpPr>
        <p:spPr>
          <a:xfrm>
            <a:off x="628918" y="334451"/>
            <a:ext cx="9905998" cy="1905000"/>
          </a:xfrm>
        </p:spPr>
        <p:txBody>
          <a:bodyPr/>
          <a:lstStyle/>
          <a:p>
            <a:r>
              <a:rPr lang="en-US" sz="4000" dirty="0"/>
              <a:t>Responding to Pandemic </a:t>
            </a:r>
            <a:r>
              <a:rPr lang="en-US" dirty="0"/>
              <a:t>	</a:t>
            </a:r>
          </a:p>
        </p:txBody>
      </p:sp>
      <p:sp>
        <p:nvSpPr>
          <p:cNvPr id="3" name="Content Placeholder 2">
            <a:extLst>
              <a:ext uri="{FF2B5EF4-FFF2-40B4-BE49-F238E27FC236}">
                <a16:creationId xmlns:a16="http://schemas.microsoft.com/office/drawing/2014/main" id="{76B47C1C-A79A-414F-AE53-E3CAB9EABA8C}"/>
              </a:ext>
            </a:extLst>
          </p:cNvPr>
          <p:cNvSpPr>
            <a:spLocks noGrp="1"/>
          </p:cNvSpPr>
          <p:nvPr>
            <p:ph idx="1"/>
          </p:nvPr>
        </p:nvSpPr>
        <p:spPr/>
        <p:txBody>
          <a:bodyPr/>
          <a:lstStyle/>
          <a:p>
            <a:endParaRPr lang="en-US" dirty="0"/>
          </a:p>
          <a:p>
            <a:endParaRPr lang="en-US" dirty="0"/>
          </a:p>
        </p:txBody>
      </p:sp>
      <p:graphicFrame>
        <p:nvGraphicFramePr>
          <p:cNvPr id="4" name="Diagram 3">
            <a:extLst>
              <a:ext uri="{FF2B5EF4-FFF2-40B4-BE49-F238E27FC236}">
                <a16:creationId xmlns:a16="http://schemas.microsoft.com/office/drawing/2014/main" id="{EF8E4F4F-62D9-4946-95B1-AE6628EE42A8}"/>
              </a:ext>
            </a:extLst>
          </p:cNvPr>
          <p:cNvGraphicFramePr/>
          <p:nvPr>
            <p:extLst>
              <p:ext uri="{D42A27DB-BD31-4B8C-83A1-F6EECF244321}">
                <p14:modId xmlns:p14="http://schemas.microsoft.com/office/powerpoint/2010/main" val="201587110"/>
              </p:ext>
            </p:extLst>
          </p:nvPr>
        </p:nvGraphicFramePr>
        <p:xfrm>
          <a:off x="882655" y="1876912"/>
          <a:ext cx="9549353" cy="470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69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07C7-6012-4A16-AEEB-F4CAF2224D39}"/>
              </a:ext>
            </a:extLst>
          </p:cNvPr>
          <p:cNvSpPr>
            <a:spLocks noGrp="1"/>
          </p:cNvSpPr>
          <p:nvPr>
            <p:ph type="title"/>
          </p:nvPr>
        </p:nvSpPr>
        <p:spPr>
          <a:xfrm>
            <a:off x="451078" y="149832"/>
            <a:ext cx="9905998" cy="1905000"/>
          </a:xfrm>
        </p:spPr>
        <p:txBody>
          <a:bodyPr/>
          <a:lstStyle/>
          <a:p>
            <a:r>
              <a:rPr lang="en-US" sz="3200" dirty="0"/>
              <a:t>Emotional Reactions Vary and Change Over Time</a:t>
            </a:r>
            <a:endParaRPr lang="en-US" dirty="0"/>
          </a:p>
        </p:txBody>
      </p:sp>
      <p:pic>
        <p:nvPicPr>
          <p:cNvPr id="1026" name="Picture 2" descr="The continuum of mental health is a better mental health model ...">
            <a:extLst>
              <a:ext uri="{FF2B5EF4-FFF2-40B4-BE49-F238E27FC236}">
                <a16:creationId xmlns:a16="http://schemas.microsoft.com/office/drawing/2014/main" id="{C2A27C67-473B-41FB-BAD9-6FA2CD3A3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49" y="1836058"/>
            <a:ext cx="6829424" cy="45446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8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91A-CC16-4F95-A24A-140F05896137}"/>
              </a:ext>
            </a:extLst>
          </p:cNvPr>
          <p:cNvSpPr>
            <a:spLocks noGrp="1"/>
          </p:cNvSpPr>
          <p:nvPr>
            <p:ph type="title"/>
          </p:nvPr>
        </p:nvSpPr>
        <p:spPr>
          <a:xfrm>
            <a:off x="316003" y="197178"/>
            <a:ext cx="9905998" cy="1905000"/>
          </a:xfrm>
        </p:spPr>
        <p:txBody>
          <a:bodyPr>
            <a:normAutofit/>
          </a:bodyPr>
          <a:lstStyle/>
          <a:p>
            <a:r>
              <a:rPr lang="en-US" sz="4000" dirty="0"/>
              <a:t>Daily Check-In</a:t>
            </a:r>
          </a:p>
        </p:txBody>
      </p:sp>
      <p:sp>
        <p:nvSpPr>
          <p:cNvPr id="5" name="TextBox 4">
            <a:extLst>
              <a:ext uri="{FF2B5EF4-FFF2-40B4-BE49-F238E27FC236}">
                <a16:creationId xmlns:a16="http://schemas.microsoft.com/office/drawing/2014/main" id="{214EC09D-E4DE-4D04-A726-85379AB49D77}"/>
              </a:ext>
            </a:extLst>
          </p:cNvPr>
          <p:cNvSpPr txBox="1"/>
          <p:nvPr/>
        </p:nvSpPr>
        <p:spPr>
          <a:xfrm>
            <a:off x="316003" y="2102178"/>
            <a:ext cx="5113836" cy="4031873"/>
          </a:xfrm>
          <a:prstGeom prst="rect">
            <a:avLst/>
          </a:prstGeom>
          <a:noFill/>
        </p:spPr>
        <p:txBody>
          <a:bodyPr wrap="square" rtlCol="0">
            <a:spAutoFit/>
          </a:bodyPr>
          <a:lstStyle/>
          <a:p>
            <a:r>
              <a:rPr lang="en-US" sz="3200" dirty="0"/>
              <a:t>Personal Check in:</a:t>
            </a:r>
          </a:p>
          <a:p>
            <a:r>
              <a:rPr lang="en-US" sz="2400" dirty="0"/>
              <a:t>How am I feeling?</a:t>
            </a:r>
          </a:p>
          <a:p>
            <a:r>
              <a:rPr lang="en-US" sz="2400" i="1" dirty="0"/>
              <a:t>What am I reacting to?</a:t>
            </a:r>
          </a:p>
          <a:p>
            <a:r>
              <a:rPr lang="en-US" sz="2400" i="1" dirty="0"/>
              <a:t>Isolation? </a:t>
            </a:r>
          </a:p>
          <a:p>
            <a:r>
              <a:rPr lang="en-US" sz="2400" i="1" dirty="0"/>
              <a:t>Media?</a:t>
            </a:r>
          </a:p>
          <a:p>
            <a:r>
              <a:rPr lang="en-US" sz="2400" i="1" dirty="0"/>
              <a:t>Social Media?</a:t>
            </a:r>
          </a:p>
          <a:p>
            <a:r>
              <a:rPr lang="en-US" sz="2400" i="1" dirty="0"/>
              <a:t>Anxious? Depressed? </a:t>
            </a:r>
          </a:p>
          <a:p>
            <a:r>
              <a:rPr lang="en-US" sz="2400" i="1" dirty="0"/>
              <a:t>Other intense emotions?</a:t>
            </a:r>
          </a:p>
          <a:p>
            <a:r>
              <a:rPr lang="en-US" sz="2800" dirty="0"/>
              <a:t>What skills can I use to manage the feelings?</a:t>
            </a:r>
          </a:p>
        </p:txBody>
      </p:sp>
      <p:pic>
        <p:nvPicPr>
          <p:cNvPr id="1026" name="Picture 2" descr="Amazon.com: Ashley Productions ASH91032 Smart Poly Chart, Emoji ...">
            <a:extLst>
              <a:ext uri="{FF2B5EF4-FFF2-40B4-BE49-F238E27FC236}">
                <a16:creationId xmlns:a16="http://schemas.microsoft.com/office/drawing/2014/main" id="{F7B8C268-ABB1-48FD-9019-D0EA46CF60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63" b="15827"/>
          <a:stretch/>
        </p:blipFill>
        <p:spPr bwMode="auto">
          <a:xfrm>
            <a:off x="5269002" y="1767684"/>
            <a:ext cx="6448615" cy="436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CCCD-9BDC-4F71-B941-CC9F71247277}"/>
              </a:ext>
            </a:extLst>
          </p:cNvPr>
          <p:cNvSpPr>
            <a:spLocks noGrp="1"/>
          </p:cNvSpPr>
          <p:nvPr>
            <p:ph type="title"/>
          </p:nvPr>
        </p:nvSpPr>
        <p:spPr>
          <a:xfrm>
            <a:off x="1254535" y="1703109"/>
            <a:ext cx="9905998" cy="1905000"/>
          </a:xfrm>
        </p:spPr>
        <p:txBody>
          <a:bodyPr>
            <a:normAutofit/>
          </a:bodyPr>
          <a:lstStyle/>
          <a:p>
            <a:r>
              <a:rPr lang="en-US" sz="5400" dirty="0"/>
              <a:t>Abstinence?</a:t>
            </a:r>
            <a:br>
              <a:rPr lang="en-US" sz="5400" dirty="0"/>
            </a:br>
            <a:r>
              <a:rPr lang="en-US" sz="5400" dirty="0"/>
              <a:t>Harm-Reduction?  </a:t>
            </a:r>
          </a:p>
        </p:txBody>
      </p:sp>
    </p:spTree>
    <p:extLst>
      <p:ext uri="{BB962C8B-B14F-4D97-AF65-F5344CB8AC3E}">
        <p14:creationId xmlns:p14="http://schemas.microsoft.com/office/powerpoint/2010/main" val="362771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D48D-A918-436F-8838-FC89385B4183}"/>
              </a:ext>
            </a:extLst>
          </p:cNvPr>
          <p:cNvSpPr>
            <a:spLocks noGrp="1"/>
          </p:cNvSpPr>
          <p:nvPr>
            <p:ph type="title"/>
          </p:nvPr>
        </p:nvSpPr>
        <p:spPr>
          <a:xfrm>
            <a:off x="368415" y="58868"/>
            <a:ext cx="9905998" cy="1905000"/>
          </a:xfrm>
        </p:spPr>
        <p:txBody>
          <a:bodyPr>
            <a:normAutofit/>
          </a:bodyPr>
          <a:lstStyle/>
          <a:p>
            <a:r>
              <a:rPr lang="en-US" sz="4000" dirty="0"/>
              <a:t>Criteria</a:t>
            </a:r>
          </a:p>
        </p:txBody>
      </p:sp>
      <p:sp>
        <p:nvSpPr>
          <p:cNvPr id="3" name="Content Placeholder 2">
            <a:extLst>
              <a:ext uri="{FF2B5EF4-FFF2-40B4-BE49-F238E27FC236}">
                <a16:creationId xmlns:a16="http://schemas.microsoft.com/office/drawing/2014/main" id="{730F0FB7-0783-4141-924C-F7B6ABFDF63E}"/>
              </a:ext>
            </a:extLst>
          </p:cNvPr>
          <p:cNvSpPr>
            <a:spLocks noGrp="1"/>
          </p:cNvSpPr>
          <p:nvPr>
            <p:ph idx="1"/>
          </p:nvPr>
        </p:nvSpPr>
        <p:spPr>
          <a:xfrm>
            <a:off x="521180" y="1772240"/>
            <a:ext cx="10847546" cy="4713402"/>
          </a:xfrm>
        </p:spPr>
        <p:txBody>
          <a:bodyPr>
            <a:normAutofit fontScale="92500" lnSpcReduction="20000"/>
          </a:bodyPr>
          <a:lstStyle/>
          <a:p>
            <a:r>
              <a:rPr lang="en-US" sz="2200" dirty="0"/>
              <a:t>Mild (2-3)</a:t>
            </a:r>
          </a:p>
          <a:p>
            <a:r>
              <a:rPr lang="en-US" sz="2200" dirty="0"/>
              <a:t>Moderate (4-5)</a:t>
            </a:r>
          </a:p>
          <a:p>
            <a:r>
              <a:rPr lang="en-US" sz="2200" dirty="0"/>
              <a:t>Severe (6+)</a:t>
            </a:r>
          </a:p>
          <a:p>
            <a:pPr lvl="1"/>
            <a:r>
              <a:rPr lang="en-US" dirty="0"/>
              <a:t>Tolerance</a:t>
            </a:r>
          </a:p>
          <a:p>
            <a:pPr lvl="1"/>
            <a:r>
              <a:rPr lang="en-US" dirty="0"/>
              <a:t>Binge Use</a:t>
            </a:r>
          </a:p>
          <a:p>
            <a:pPr lvl="1"/>
            <a:r>
              <a:rPr lang="en-US" dirty="0"/>
              <a:t>Identify the need to cut down/stop, unable to</a:t>
            </a:r>
          </a:p>
          <a:p>
            <a:pPr lvl="1"/>
            <a:r>
              <a:rPr lang="en-US" dirty="0"/>
              <a:t>Increased time thinking about use, engaging in use, recovering from use</a:t>
            </a:r>
          </a:p>
          <a:p>
            <a:pPr lvl="1"/>
            <a:r>
              <a:rPr lang="en-US" dirty="0"/>
              <a:t>Cravings</a:t>
            </a:r>
          </a:p>
          <a:p>
            <a:pPr lvl="1"/>
            <a:r>
              <a:rPr lang="en-US" dirty="0"/>
              <a:t>Negate responsibilities</a:t>
            </a:r>
          </a:p>
          <a:p>
            <a:pPr lvl="1"/>
            <a:r>
              <a:rPr lang="en-US" dirty="0"/>
              <a:t>Give up social, occupational, recreational activities</a:t>
            </a:r>
          </a:p>
          <a:p>
            <a:pPr lvl="1"/>
            <a:r>
              <a:rPr lang="en-US" dirty="0"/>
              <a:t>Negative impact on relationships</a:t>
            </a:r>
          </a:p>
          <a:p>
            <a:pPr lvl="1"/>
            <a:r>
              <a:rPr lang="en-US" dirty="0"/>
              <a:t>Despite consequences, continue use </a:t>
            </a:r>
          </a:p>
          <a:p>
            <a:pPr lvl="1"/>
            <a:r>
              <a:rPr lang="en-US" dirty="0"/>
              <a:t>Withdrawal Symptoms</a:t>
            </a:r>
          </a:p>
          <a:p>
            <a:pPr lvl="1"/>
            <a:endParaRPr lang="en-US" dirty="0"/>
          </a:p>
        </p:txBody>
      </p:sp>
    </p:spTree>
    <p:extLst>
      <p:ext uri="{BB962C8B-B14F-4D97-AF65-F5344CB8AC3E}">
        <p14:creationId xmlns:p14="http://schemas.microsoft.com/office/powerpoint/2010/main" val="359719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837A-085B-41B6-BF7E-B565A263E727}"/>
              </a:ext>
            </a:extLst>
          </p:cNvPr>
          <p:cNvSpPr>
            <a:spLocks noGrp="1"/>
          </p:cNvSpPr>
          <p:nvPr>
            <p:ph type="title"/>
          </p:nvPr>
        </p:nvSpPr>
        <p:spPr/>
        <p:txBody>
          <a:bodyPr/>
          <a:lstStyle/>
          <a:p>
            <a:r>
              <a:rPr lang="en-US" dirty="0"/>
              <a:t>Substance Use Continuum</a:t>
            </a:r>
          </a:p>
        </p:txBody>
      </p:sp>
      <p:graphicFrame>
        <p:nvGraphicFramePr>
          <p:cNvPr id="4" name="Content Placeholder 3">
            <a:extLst>
              <a:ext uri="{FF2B5EF4-FFF2-40B4-BE49-F238E27FC236}">
                <a16:creationId xmlns:a16="http://schemas.microsoft.com/office/drawing/2014/main" id="{24B65BC8-5D48-41D4-9FA2-A64FA82770C8}"/>
              </a:ext>
            </a:extLst>
          </p:cNvPr>
          <p:cNvGraphicFramePr>
            <a:graphicFrameLocks noGrp="1"/>
          </p:cNvGraphicFramePr>
          <p:nvPr>
            <p:ph idx="1"/>
            <p:extLst>
              <p:ext uri="{D42A27DB-BD31-4B8C-83A1-F6EECF244321}">
                <p14:modId xmlns:p14="http://schemas.microsoft.com/office/powerpoint/2010/main" val="3397674197"/>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8E64F5FA-D732-4FE7-A281-13E7CD7EEE0A}"/>
              </a:ext>
            </a:extLst>
          </p:cNvPr>
          <p:cNvCxnSpPr>
            <a:cxnSpLocks/>
          </p:cNvCxnSpPr>
          <p:nvPr/>
        </p:nvCxnSpPr>
        <p:spPr>
          <a:xfrm flipH="1">
            <a:off x="0" y="3912041"/>
            <a:ext cx="1202237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6D48E685-2C05-4540-9902-4B6CEB4939BC}"/>
              </a:ext>
            </a:extLst>
          </p:cNvPr>
          <p:cNvSpPr/>
          <p:nvPr/>
        </p:nvSpPr>
        <p:spPr>
          <a:xfrm>
            <a:off x="26504" y="3514504"/>
            <a:ext cx="811696" cy="795074"/>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No Use</a:t>
            </a:r>
          </a:p>
        </p:txBody>
      </p:sp>
      <p:sp>
        <p:nvSpPr>
          <p:cNvPr id="16" name="Flowchart: Connector 15">
            <a:extLst>
              <a:ext uri="{FF2B5EF4-FFF2-40B4-BE49-F238E27FC236}">
                <a16:creationId xmlns:a16="http://schemas.microsoft.com/office/drawing/2014/main" id="{99E3DC8C-4DF6-41DF-BFFF-14C5FB235C4B}"/>
              </a:ext>
            </a:extLst>
          </p:cNvPr>
          <p:cNvSpPr/>
          <p:nvPr/>
        </p:nvSpPr>
        <p:spPr>
          <a:xfrm>
            <a:off x="983394" y="3441231"/>
            <a:ext cx="2013336" cy="1034968"/>
          </a:xfrm>
          <a:prstGeom prst="flowChartConnector">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a:p>
            <a:pPr algn="ctr"/>
            <a:r>
              <a:rPr lang="en-US" sz="1200" dirty="0"/>
              <a:t>Experimentation</a:t>
            </a:r>
          </a:p>
          <a:p>
            <a:pPr algn="ctr"/>
            <a:endParaRPr lang="en-US" dirty="0"/>
          </a:p>
        </p:txBody>
      </p:sp>
      <p:sp>
        <p:nvSpPr>
          <p:cNvPr id="17" name="Flowchart: Connector 16">
            <a:extLst>
              <a:ext uri="{FF2B5EF4-FFF2-40B4-BE49-F238E27FC236}">
                <a16:creationId xmlns:a16="http://schemas.microsoft.com/office/drawing/2014/main" id="{938BF3CC-ED2B-4E44-975A-86443DBB0D2C}"/>
              </a:ext>
            </a:extLst>
          </p:cNvPr>
          <p:cNvSpPr/>
          <p:nvPr/>
        </p:nvSpPr>
        <p:spPr>
          <a:xfrm>
            <a:off x="3135795" y="3427010"/>
            <a:ext cx="1725433" cy="1033642"/>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p>
          <a:p>
            <a:pPr algn="ctr"/>
            <a:r>
              <a:rPr lang="en-US" sz="1400" dirty="0"/>
              <a:t>Social Use</a:t>
            </a:r>
          </a:p>
          <a:p>
            <a:pPr algn="ctr"/>
            <a:r>
              <a:rPr lang="en-US" sz="1400" dirty="0"/>
              <a:t>Occasional Use</a:t>
            </a:r>
          </a:p>
          <a:p>
            <a:pPr algn="ctr"/>
            <a:endParaRPr lang="en-US" dirty="0"/>
          </a:p>
        </p:txBody>
      </p:sp>
      <p:sp>
        <p:nvSpPr>
          <p:cNvPr id="18" name="Flowchart: Connector 17">
            <a:extLst>
              <a:ext uri="{FF2B5EF4-FFF2-40B4-BE49-F238E27FC236}">
                <a16:creationId xmlns:a16="http://schemas.microsoft.com/office/drawing/2014/main" id="{EFA0B050-0F52-4D68-829A-86F38ED33C7D}"/>
              </a:ext>
            </a:extLst>
          </p:cNvPr>
          <p:cNvSpPr/>
          <p:nvPr/>
        </p:nvSpPr>
        <p:spPr>
          <a:xfrm>
            <a:off x="5149131" y="3395220"/>
            <a:ext cx="1348575" cy="1033642"/>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a:p>
            <a:pPr algn="ctr"/>
            <a:r>
              <a:rPr lang="en-US" sz="1400" dirty="0"/>
              <a:t>Binge Use/ </a:t>
            </a:r>
          </a:p>
          <a:p>
            <a:pPr algn="ctr"/>
            <a:r>
              <a:rPr lang="en-US" sz="1400" dirty="0"/>
              <a:t>Abuse </a:t>
            </a:r>
          </a:p>
          <a:p>
            <a:pPr algn="ctr"/>
            <a:endParaRPr lang="en-US" dirty="0"/>
          </a:p>
        </p:txBody>
      </p:sp>
      <p:sp>
        <p:nvSpPr>
          <p:cNvPr id="19" name="Flowchart: Connector 18">
            <a:extLst>
              <a:ext uri="{FF2B5EF4-FFF2-40B4-BE49-F238E27FC236}">
                <a16:creationId xmlns:a16="http://schemas.microsoft.com/office/drawing/2014/main" id="{DCD8B937-BEC1-4F5D-92A7-D43DB4D056EF}"/>
              </a:ext>
            </a:extLst>
          </p:cNvPr>
          <p:cNvSpPr/>
          <p:nvPr/>
        </p:nvSpPr>
        <p:spPr>
          <a:xfrm>
            <a:off x="6785609" y="3395220"/>
            <a:ext cx="1277014" cy="1033642"/>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a:p>
            <a:pPr algn="ctr"/>
            <a:r>
              <a:rPr lang="en-US" sz="1400" dirty="0"/>
              <a:t>Mild Abuse</a:t>
            </a:r>
          </a:p>
          <a:p>
            <a:pPr algn="ctr"/>
            <a:endParaRPr lang="en-US" dirty="0"/>
          </a:p>
        </p:txBody>
      </p:sp>
      <p:sp>
        <p:nvSpPr>
          <p:cNvPr id="20" name="Flowchart: Connector 19">
            <a:extLst>
              <a:ext uri="{FF2B5EF4-FFF2-40B4-BE49-F238E27FC236}">
                <a16:creationId xmlns:a16="http://schemas.microsoft.com/office/drawing/2014/main" id="{8BB893A4-73C5-49DC-9E82-23C1C0157D2A}"/>
              </a:ext>
            </a:extLst>
          </p:cNvPr>
          <p:cNvSpPr/>
          <p:nvPr/>
        </p:nvSpPr>
        <p:spPr>
          <a:xfrm>
            <a:off x="8308989" y="3385710"/>
            <a:ext cx="1725433" cy="1033642"/>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a:p>
            <a:pPr algn="ctr"/>
            <a:r>
              <a:rPr lang="en-US" sz="1400" dirty="0"/>
              <a:t>Moderate Abuse</a:t>
            </a:r>
          </a:p>
          <a:p>
            <a:pPr algn="ctr"/>
            <a:endParaRPr lang="en-US" dirty="0"/>
          </a:p>
        </p:txBody>
      </p:sp>
      <p:sp>
        <p:nvSpPr>
          <p:cNvPr id="21" name="Flowchart: Connector 20">
            <a:extLst>
              <a:ext uri="{FF2B5EF4-FFF2-40B4-BE49-F238E27FC236}">
                <a16:creationId xmlns:a16="http://schemas.microsoft.com/office/drawing/2014/main" id="{2C187118-88D3-411E-8BAE-D7A346EBFEB6}"/>
              </a:ext>
            </a:extLst>
          </p:cNvPr>
          <p:cNvSpPr/>
          <p:nvPr/>
        </p:nvSpPr>
        <p:spPr>
          <a:xfrm>
            <a:off x="10280788" y="3395220"/>
            <a:ext cx="1570217" cy="1033642"/>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400" dirty="0"/>
          </a:p>
          <a:p>
            <a:pPr algn="ctr"/>
            <a:r>
              <a:rPr lang="en-US" sz="1400" dirty="0"/>
              <a:t>Severe Abuse</a:t>
            </a:r>
          </a:p>
          <a:p>
            <a:pPr algn="ctr"/>
            <a:endParaRPr lang="en-US" dirty="0"/>
          </a:p>
        </p:txBody>
      </p:sp>
    </p:spTree>
    <p:extLst>
      <p:ext uri="{BB962C8B-B14F-4D97-AF65-F5344CB8AC3E}">
        <p14:creationId xmlns:p14="http://schemas.microsoft.com/office/powerpoint/2010/main" val="38956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3C9D-6CA9-43A9-B16E-7236DBCB157F}"/>
              </a:ext>
            </a:extLst>
          </p:cNvPr>
          <p:cNvSpPr>
            <a:spLocks noGrp="1"/>
          </p:cNvSpPr>
          <p:nvPr>
            <p:ph type="title"/>
          </p:nvPr>
        </p:nvSpPr>
        <p:spPr>
          <a:xfrm>
            <a:off x="1143001" y="1382598"/>
            <a:ext cx="9905998" cy="1905000"/>
          </a:xfrm>
        </p:spPr>
        <p:txBody>
          <a:bodyPr>
            <a:normAutofit/>
          </a:bodyPr>
          <a:lstStyle/>
          <a:p>
            <a:pPr algn="ctr"/>
            <a:r>
              <a:rPr lang="en-US" sz="5400" dirty="0"/>
              <a:t>Questions?</a:t>
            </a:r>
          </a:p>
        </p:txBody>
      </p:sp>
    </p:spTree>
    <p:extLst>
      <p:ext uri="{BB962C8B-B14F-4D97-AF65-F5344CB8AC3E}">
        <p14:creationId xmlns:p14="http://schemas.microsoft.com/office/powerpoint/2010/main" val="1326218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9397</TotalTime>
  <Words>2226</Words>
  <Application>Microsoft Office PowerPoint</Application>
  <PresentationFormat>Widescreen</PresentationFormat>
  <Paragraphs>170</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Mesh</vt:lpstr>
      <vt:lpstr>Managing Substance Use During Times of Crisis</vt:lpstr>
      <vt:lpstr>Goals </vt:lpstr>
      <vt:lpstr>Responding to Pandemic  </vt:lpstr>
      <vt:lpstr>Emotional Reactions Vary and Change Over Time</vt:lpstr>
      <vt:lpstr>Daily Check-In</vt:lpstr>
      <vt:lpstr>Abstinence? Harm-Reduction?  </vt:lpstr>
      <vt:lpstr>Criteria</vt:lpstr>
      <vt:lpstr>Substance Use Continuum</vt:lpstr>
      <vt:lpstr>Questions?</vt:lpstr>
      <vt:lpstr>Harm Reduction Approach</vt:lpstr>
      <vt:lpstr>Strategies to support reduction goals</vt:lpstr>
      <vt:lpstr>Strategies to support reduction goals</vt:lpstr>
      <vt:lpstr>Questions?</vt:lpstr>
      <vt:lpstr>Dealing with Another’s Use</vt:lpstr>
      <vt:lpstr>Communication and Boundary Strategies</vt:lpstr>
      <vt:lpstr>Online/Zoom Meeting Resources</vt:lpstr>
      <vt:lpstr>Thank you for attending!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Mental Health and Substance Use During Times of Crisis</dc:title>
  <dc:creator>Audra Tonero</dc:creator>
  <cp:lastModifiedBy>Audra Tonero</cp:lastModifiedBy>
  <cp:revision>59</cp:revision>
  <dcterms:created xsi:type="dcterms:W3CDTF">2020-06-24T15:15:50Z</dcterms:created>
  <dcterms:modified xsi:type="dcterms:W3CDTF">2020-07-02T02:13:13Z</dcterms:modified>
</cp:coreProperties>
</file>