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7/12/2022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rldefense.com/v3/__https:/me2.ihgmerlin.com/web/way-of-sales/article?webContentID=205372515&amp;fullview=1__;!!EOxaMA!Vj-IK9XZXKBy07iuM8CfDfL22yN-exJ-Gi6lA5kuedl7EVzuw--co-RVVUQdOqhyOPuC6sxCulhi94s-mXgGMA$" TargetMode="External"/><Relationship Id="rId2" Type="http://schemas.openxmlformats.org/officeDocument/2006/relationships/hyperlink" Target="https://urldefense.com/v3/__https:/me2.ihgmerlin.com/web/way-of-sales/corporate-travel__;!!EOxaMA!Vj-IK9XZXKBy07iuM8CfDfL22yN-exJ-Gi6lA5kuedl7EVzuw--co-RVVUQdOqhyOPuC6sxCulhi94udfmZq4w$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rldefense.com/v3/__https:/me2.ihgmerlin.com/web/way-of-sales/key-accounts-tool__;!!EOxaMA!Vj-IK9XZXKBy07iuM8CfDfL22yN-exJ-Gi6lA5kuedl7EVzuw--co-RVVUQdOqhyOPuC6sxCulhi94tftpXQiw$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am10.safelinks.protection.outlook.com/?url=https%3A%2F%2Fapps.choicecentral.com%2Fccweb%2Fcontent%2Fresources%2Fmarketing%2FLanyonMenu.html&amp;data=05%7C01%7Crfpsupport%40choicehotels.com%7C8fa2cf9dd88c4da0766108da6419f3cd%7C5a5b746ac9354f2cbf6166b19af02702%7C1%7C0%7C637932359864728163%7CUnknown%7CTWFpbGZsb3d8eyJWIjoiMC4wLjAwMDAiLCJQIjoiV2luMzIiLCJBTiI6Ik1haWwiLCJXVCI6Mn0%3D%7C3000%7C%7C%7C&amp;sdata=T0fR0AhaMWkkNE6PIYQAk1lAITY8PfF85%2F2woRJ%2BDRg%3D&amp;reserved=0" TargetMode="External"/><Relationship Id="rId2" Type="http://schemas.openxmlformats.org/officeDocument/2006/relationships/hyperlink" Target="https://lobby.hilton.com/departments/globalsales/Documents/AmericasSales/HiltonWorldwideSales/BusinessTravelSales/QualifierInformation2018/CARP%20Recording_TrainingSessions_May2018.mp4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apps.choicecentral.com/ccweb/content/resources/marketing/LanyonFAQ.html" TargetMode="External"/><Relationship Id="rId4" Type="http://schemas.openxmlformats.org/officeDocument/2006/relationships/hyperlink" Target="https://apps.choicecentral.com/ccweb/content/resources/marketing/2018BusinessCaseNavGuid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827E7-5949-833C-F070-962CA6339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‘Tis the Season … RFP Season!</a:t>
            </a:r>
            <a:br>
              <a:rPr lang="en-US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EF694-C5FE-28FB-0AAF-E6E0D6010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754" y="2593975"/>
            <a:ext cx="8825659" cy="3416300"/>
          </a:xfrm>
        </p:spPr>
        <p:txBody>
          <a:bodyPr>
            <a:normAutofit lnSpcReduction="1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4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Prepping for the 2023 RFP Season is critical for a successful 2023 booking season.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dirty="0">
              <a:solidFill>
                <a:schemeClr val="tx1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you are with an </a:t>
            </a:r>
            <a:r>
              <a:rPr lang="en-US" sz="2400" b="1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IHG</a:t>
            </a:r>
            <a:r>
              <a:rPr lang="en-US" sz="1100" b="1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property</a:t>
            </a:r>
            <a:r>
              <a:rPr lang="en-US" sz="1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 should consider the following steps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Check IHG RFP/Cvent Transient weekly for any new RFI’s or RFPs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u="sng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Corporate Travel Marketplace </a:t>
            </a:r>
            <a:r>
              <a:rPr lang="en-US" sz="1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where all 2023 RFP Resources are located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u="sng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2023 RFP Strategy - including IHG RFP (Cvent Transient) HCM Attributes Checklist</a:t>
            </a:r>
            <a:r>
              <a:rPr lang="en-US" sz="1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also attached for your convenience; due by June 30th (along with blackout dates – screenshot further below)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u="sng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IHG Way of Sales Key Accounts Tool</a:t>
            </a:r>
            <a:r>
              <a:rPr lang="en-US" sz="1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for account information &amp; City Volume Tool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Business Case and Prospecting report - the top 25 key accounts produced in your market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 is the path to run the report: Merlin &gt; IHG Reporting &gt; Sales &amp; Marketing &gt; Business Travel &gt; Business Case and Prospecting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100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Please be on the lookout for more information as shared in Hotel Bulletin/Sales Digest and the monthly brand calls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922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E924D-A16D-3C0B-4BA7-135B6B481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Marriott RFP Tips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80F4B53-3AFE-6B4C-78DB-AC27D77979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2737" y="2518061"/>
            <a:ext cx="5617588" cy="3105908"/>
          </a:xfrm>
          <a:custGeom>
            <a:avLst/>
            <a:gdLst>
              <a:gd name="connsiteX0" fmla="*/ 0 w 5617588"/>
              <a:gd name="connsiteY0" fmla="*/ 0 h 3105908"/>
              <a:gd name="connsiteX1" fmla="*/ 624176 w 5617588"/>
              <a:gd name="connsiteY1" fmla="*/ 0 h 3105908"/>
              <a:gd name="connsiteX2" fmla="*/ 1079825 w 5617588"/>
              <a:gd name="connsiteY2" fmla="*/ 0 h 3105908"/>
              <a:gd name="connsiteX3" fmla="*/ 1816353 w 5617588"/>
              <a:gd name="connsiteY3" fmla="*/ 0 h 3105908"/>
              <a:gd name="connsiteX4" fmla="*/ 2272002 w 5617588"/>
              <a:gd name="connsiteY4" fmla="*/ 0 h 3105908"/>
              <a:gd name="connsiteX5" fmla="*/ 2840003 w 5617588"/>
              <a:gd name="connsiteY5" fmla="*/ 0 h 3105908"/>
              <a:gd name="connsiteX6" fmla="*/ 3295652 w 5617588"/>
              <a:gd name="connsiteY6" fmla="*/ 0 h 3105908"/>
              <a:gd name="connsiteX7" fmla="*/ 3807476 w 5617588"/>
              <a:gd name="connsiteY7" fmla="*/ 0 h 3105908"/>
              <a:gd name="connsiteX8" fmla="*/ 4487829 w 5617588"/>
              <a:gd name="connsiteY8" fmla="*/ 0 h 3105908"/>
              <a:gd name="connsiteX9" fmla="*/ 5055829 w 5617588"/>
              <a:gd name="connsiteY9" fmla="*/ 0 h 3105908"/>
              <a:gd name="connsiteX10" fmla="*/ 5617588 w 5617588"/>
              <a:gd name="connsiteY10" fmla="*/ 0 h 3105908"/>
              <a:gd name="connsiteX11" fmla="*/ 5617588 w 5617588"/>
              <a:gd name="connsiteY11" fmla="*/ 559063 h 3105908"/>
              <a:gd name="connsiteX12" fmla="*/ 5617588 w 5617588"/>
              <a:gd name="connsiteY12" fmla="*/ 1242363 h 3105908"/>
              <a:gd name="connsiteX13" fmla="*/ 5617588 w 5617588"/>
              <a:gd name="connsiteY13" fmla="*/ 1894604 h 3105908"/>
              <a:gd name="connsiteX14" fmla="*/ 5617588 w 5617588"/>
              <a:gd name="connsiteY14" fmla="*/ 2453667 h 3105908"/>
              <a:gd name="connsiteX15" fmla="*/ 5617588 w 5617588"/>
              <a:gd name="connsiteY15" fmla="*/ 3105908 h 3105908"/>
              <a:gd name="connsiteX16" fmla="*/ 5105763 w 5617588"/>
              <a:gd name="connsiteY16" fmla="*/ 3105908 h 3105908"/>
              <a:gd name="connsiteX17" fmla="*/ 4425411 w 5617588"/>
              <a:gd name="connsiteY17" fmla="*/ 3105908 h 3105908"/>
              <a:gd name="connsiteX18" fmla="*/ 3745059 w 5617588"/>
              <a:gd name="connsiteY18" fmla="*/ 3105908 h 3105908"/>
              <a:gd name="connsiteX19" fmla="*/ 3120882 w 5617588"/>
              <a:gd name="connsiteY19" fmla="*/ 3105908 h 3105908"/>
              <a:gd name="connsiteX20" fmla="*/ 2440530 w 5617588"/>
              <a:gd name="connsiteY20" fmla="*/ 3105908 h 3105908"/>
              <a:gd name="connsiteX21" fmla="*/ 1704002 w 5617588"/>
              <a:gd name="connsiteY21" fmla="*/ 3105908 h 3105908"/>
              <a:gd name="connsiteX22" fmla="*/ 1192177 w 5617588"/>
              <a:gd name="connsiteY22" fmla="*/ 3105908 h 3105908"/>
              <a:gd name="connsiteX23" fmla="*/ 680352 w 5617588"/>
              <a:gd name="connsiteY23" fmla="*/ 3105908 h 3105908"/>
              <a:gd name="connsiteX24" fmla="*/ 0 w 5617588"/>
              <a:gd name="connsiteY24" fmla="*/ 3105908 h 3105908"/>
              <a:gd name="connsiteX25" fmla="*/ 0 w 5617588"/>
              <a:gd name="connsiteY25" fmla="*/ 2484726 h 3105908"/>
              <a:gd name="connsiteX26" fmla="*/ 0 w 5617588"/>
              <a:gd name="connsiteY26" fmla="*/ 1832486 h 3105908"/>
              <a:gd name="connsiteX27" fmla="*/ 0 w 5617588"/>
              <a:gd name="connsiteY27" fmla="*/ 1273422 h 3105908"/>
              <a:gd name="connsiteX28" fmla="*/ 0 w 5617588"/>
              <a:gd name="connsiteY28" fmla="*/ 652241 h 3105908"/>
              <a:gd name="connsiteX29" fmla="*/ 0 w 5617588"/>
              <a:gd name="connsiteY29" fmla="*/ 0 h 310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5617588" h="3105908" fill="none" extrusionOk="0">
                <a:moveTo>
                  <a:pt x="0" y="0"/>
                </a:moveTo>
                <a:cubicBezTo>
                  <a:pt x="230710" y="4095"/>
                  <a:pt x="322081" y="-13154"/>
                  <a:pt x="624176" y="0"/>
                </a:cubicBezTo>
                <a:cubicBezTo>
                  <a:pt x="926271" y="13154"/>
                  <a:pt x="945980" y="-13655"/>
                  <a:pt x="1079825" y="0"/>
                </a:cubicBezTo>
                <a:cubicBezTo>
                  <a:pt x="1213670" y="13655"/>
                  <a:pt x="1639179" y="3506"/>
                  <a:pt x="1816353" y="0"/>
                </a:cubicBezTo>
                <a:cubicBezTo>
                  <a:pt x="1993527" y="-3506"/>
                  <a:pt x="2054542" y="-15474"/>
                  <a:pt x="2272002" y="0"/>
                </a:cubicBezTo>
                <a:cubicBezTo>
                  <a:pt x="2489462" y="15474"/>
                  <a:pt x="2648957" y="-1995"/>
                  <a:pt x="2840003" y="0"/>
                </a:cubicBezTo>
                <a:cubicBezTo>
                  <a:pt x="3031049" y="1995"/>
                  <a:pt x="3174818" y="-21676"/>
                  <a:pt x="3295652" y="0"/>
                </a:cubicBezTo>
                <a:cubicBezTo>
                  <a:pt x="3416486" y="21676"/>
                  <a:pt x="3662658" y="-7561"/>
                  <a:pt x="3807476" y="0"/>
                </a:cubicBezTo>
                <a:cubicBezTo>
                  <a:pt x="3952294" y="7561"/>
                  <a:pt x="4226120" y="32822"/>
                  <a:pt x="4487829" y="0"/>
                </a:cubicBezTo>
                <a:cubicBezTo>
                  <a:pt x="4749538" y="-32822"/>
                  <a:pt x="4858396" y="-13342"/>
                  <a:pt x="5055829" y="0"/>
                </a:cubicBezTo>
                <a:cubicBezTo>
                  <a:pt x="5253262" y="13342"/>
                  <a:pt x="5445039" y="2573"/>
                  <a:pt x="5617588" y="0"/>
                </a:cubicBezTo>
                <a:cubicBezTo>
                  <a:pt x="5643523" y="128340"/>
                  <a:pt x="5614653" y="320924"/>
                  <a:pt x="5617588" y="559063"/>
                </a:cubicBezTo>
                <a:cubicBezTo>
                  <a:pt x="5620523" y="797202"/>
                  <a:pt x="5593983" y="948953"/>
                  <a:pt x="5617588" y="1242363"/>
                </a:cubicBezTo>
                <a:cubicBezTo>
                  <a:pt x="5641193" y="1535773"/>
                  <a:pt x="5632450" y="1635474"/>
                  <a:pt x="5617588" y="1894604"/>
                </a:cubicBezTo>
                <a:cubicBezTo>
                  <a:pt x="5602726" y="2153734"/>
                  <a:pt x="5608391" y="2229081"/>
                  <a:pt x="5617588" y="2453667"/>
                </a:cubicBezTo>
                <a:cubicBezTo>
                  <a:pt x="5626785" y="2678253"/>
                  <a:pt x="5598652" y="2909494"/>
                  <a:pt x="5617588" y="3105908"/>
                </a:cubicBezTo>
                <a:cubicBezTo>
                  <a:pt x="5500017" y="3101714"/>
                  <a:pt x="5292822" y="3113306"/>
                  <a:pt x="5105763" y="3105908"/>
                </a:cubicBezTo>
                <a:cubicBezTo>
                  <a:pt x="4918704" y="3098510"/>
                  <a:pt x="4688504" y="3126997"/>
                  <a:pt x="4425411" y="3105908"/>
                </a:cubicBezTo>
                <a:cubicBezTo>
                  <a:pt x="4162318" y="3084819"/>
                  <a:pt x="4044727" y="3118346"/>
                  <a:pt x="3745059" y="3105908"/>
                </a:cubicBezTo>
                <a:cubicBezTo>
                  <a:pt x="3445391" y="3093470"/>
                  <a:pt x="3381537" y="3120596"/>
                  <a:pt x="3120882" y="3105908"/>
                </a:cubicBezTo>
                <a:cubicBezTo>
                  <a:pt x="2860227" y="3091220"/>
                  <a:pt x="2656141" y="3100225"/>
                  <a:pt x="2440530" y="3105908"/>
                </a:cubicBezTo>
                <a:cubicBezTo>
                  <a:pt x="2224919" y="3111591"/>
                  <a:pt x="2036352" y="3070310"/>
                  <a:pt x="1704002" y="3105908"/>
                </a:cubicBezTo>
                <a:cubicBezTo>
                  <a:pt x="1371652" y="3141506"/>
                  <a:pt x="1364355" y="3084330"/>
                  <a:pt x="1192177" y="3105908"/>
                </a:cubicBezTo>
                <a:cubicBezTo>
                  <a:pt x="1019999" y="3127486"/>
                  <a:pt x="817688" y="3107391"/>
                  <a:pt x="680352" y="3105908"/>
                </a:cubicBezTo>
                <a:cubicBezTo>
                  <a:pt x="543017" y="3104425"/>
                  <a:pt x="306614" y="3092495"/>
                  <a:pt x="0" y="3105908"/>
                </a:cubicBezTo>
                <a:cubicBezTo>
                  <a:pt x="10254" y="2960447"/>
                  <a:pt x="721" y="2679089"/>
                  <a:pt x="0" y="2484726"/>
                </a:cubicBezTo>
                <a:cubicBezTo>
                  <a:pt x="-721" y="2290363"/>
                  <a:pt x="23935" y="1976714"/>
                  <a:pt x="0" y="1832486"/>
                </a:cubicBezTo>
                <a:cubicBezTo>
                  <a:pt x="-23935" y="1688258"/>
                  <a:pt x="-4903" y="1441068"/>
                  <a:pt x="0" y="1273422"/>
                </a:cubicBezTo>
                <a:cubicBezTo>
                  <a:pt x="4903" y="1105776"/>
                  <a:pt x="-10721" y="957438"/>
                  <a:pt x="0" y="652241"/>
                </a:cubicBezTo>
                <a:cubicBezTo>
                  <a:pt x="10721" y="347044"/>
                  <a:pt x="5934" y="255184"/>
                  <a:pt x="0" y="0"/>
                </a:cubicBezTo>
                <a:close/>
              </a:path>
              <a:path w="5617588" h="3105908" stroke="0" extrusionOk="0">
                <a:moveTo>
                  <a:pt x="0" y="0"/>
                </a:moveTo>
                <a:cubicBezTo>
                  <a:pt x="260343" y="-1664"/>
                  <a:pt x="445714" y="-14013"/>
                  <a:pt x="568001" y="0"/>
                </a:cubicBezTo>
                <a:cubicBezTo>
                  <a:pt x="690288" y="14013"/>
                  <a:pt x="1041203" y="-9581"/>
                  <a:pt x="1192177" y="0"/>
                </a:cubicBezTo>
                <a:cubicBezTo>
                  <a:pt x="1343151" y="9581"/>
                  <a:pt x="1588956" y="-19972"/>
                  <a:pt x="1760178" y="0"/>
                </a:cubicBezTo>
                <a:cubicBezTo>
                  <a:pt x="1931400" y="19972"/>
                  <a:pt x="2187628" y="25168"/>
                  <a:pt x="2440530" y="0"/>
                </a:cubicBezTo>
                <a:cubicBezTo>
                  <a:pt x="2693432" y="-25168"/>
                  <a:pt x="2978123" y="-33890"/>
                  <a:pt x="3120882" y="0"/>
                </a:cubicBezTo>
                <a:cubicBezTo>
                  <a:pt x="3263641" y="33890"/>
                  <a:pt x="3398660" y="17377"/>
                  <a:pt x="3576531" y="0"/>
                </a:cubicBezTo>
                <a:cubicBezTo>
                  <a:pt x="3754402" y="-17377"/>
                  <a:pt x="3982336" y="-22687"/>
                  <a:pt x="4088356" y="0"/>
                </a:cubicBezTo>
                <a:cubicBezTo>
                  <a:pt x="4194376" y="22687"/>
                  <a:pt x="4451872" y="11321"/>
                  <a:pt x="4544005" y="0"/>
                </a:cubicBezTo>
                <a:cubicBezTo>
                  <a:pt x="4636138" y="-11321"/>
                  <a:pt x="5245071" y="-33517"/>
                  <a:pt x="5617588" y="0"/>
                </a:cubicBezTo>
                <a:cubicBezTo>
                  <a:pt x="5635558" y="115545"/>
                  <a:pt x="5618323" y="396265"/>
                  <a:pt x="5617588" y="528004"/>
                </a:cubicBezTo>
                <a:cubicBezTo>
                  <a:pt x="5616853" y="659743"/>
                  <a:pt x="5631269" y="859429"/>
                  <a:pt x="5617588" y="1056009"/>
                </a:cubicBezTo>
                <a:cubicBezTo>
                  <a:pt x="5603907" y="1252589"/>
                  <a:pt x="5637699" y="1327716"/>
                  <a:pt x="5617588" y="1584013"/>
                </a:cubicBezTo>
                <a:cubicBezTo>
                  <a:pt x="5597477" y="1840310"/>
                  <a:pt x="5628450" y="1955092"/>
                  <a:pt x="5617588" y="2143077"/>
                </a:cubicBezTo>
                <a:cubicBezTo>
                  <a:pt x="5606726" y="2331062"/>
                  <a:pt x="5598306" y="2856310"/>
                  <a:pt x="5617588" y="3105908"/>
                </a:cubicBezTo>
                <a:cubicBezTo>
                  <a:pt x="5393618" y="3103270"/>
                  <a:pt x="5347470" y="3119976"/>
                  <a:pt x="5161939" y="3105908"/>
                </a:cubicBezTo>
                <a:cubicBezTo>
                  <a:pt x="4976408" y="3091840"/>
                  <a:pt x="4817640" y="3129293"/>
                  <a:pt x="4593939" y="3105908"/>
                </a:cubicBezTo>
                <a:cubicBezTo>
                  <a:pt x="4370238" y="3082523"/>
                  <a:pt x="4218881" y="3087843"/>
                  <a:pt x="3913586" y="3105908"/>
                </a:cubicBezTo>
                <a:cubicBezTo>
                  <a:pt x="3608291" y="3123973"/>
                  <a:pt x="3337758" y="3126910"/>
                  <a:pt x="3177058" y="3105908"/>
                </a:cubicBezTo>
                <a:cubicBezTo>
                  <a:pt x="3016358" y="3084906"/>
                  <a:pt x="2933939" y="3097149"/>
                  <a:pt x="2721409" y="3105908"/>
                </a:cubicBezTo>
                <a:cubicBezTo>
                  <a:pt x="2508879" y="3114667"/>
                  <a:pt x="2432324" y="3111875"/>
                  <a:pt x="2265760" y="3105908"/>
                </a:cubicBezTo>
                <a:cubicBezTo>
                  <a:pt x="2099196" y="3099941"/>
                  <a:pt x="1832649" y="3095333"/>
                  <a:pt x="1529232" y="3105908"/>
                </a:cubicBezTo>
                <a:cubicBezTo>
                  <a:pt x="1225815" y="3116483"/>
                  <a:pt x="1058938" y="3120672"/>
                  <a:pt x="905056" y="3105908"/>
                </a:cubicBezTo>
                <a:cubicBezTo>
                  <a:pt x="751174" y="3091144"/>
                  <a:pt x="385559" y="3099653"/>
                  <a:pt x="0" y="3105908"/>
                </a:cubicBezTo>
                <a:cubicBezTo>
                  <a:pt x="-11894" y="2902598"/>
                  <a:pt x="10762" y="2726829"/>
                  <a:pt x="0" y="2577904"/>
                </a:cubicBezTo>
                <a:cubicBezTo>
                  <a:pt x="-10762" y="2428979"/>
                  <a:pt x="-7751" y="2114955"/>
                  <a:pt x="0" y="1925663"/>
                </a:cubicBezTo>
                <a:cubicBezTo>
                  <a:pt x="7751" y="1736371"/>
                  <a:pt x="-11389" y="1496280"/>
                  <a:pt x="0" y="1366600"/>
                </a:cubicBezTo>
                <a:cubicBezTo>
                  <a:pt x="11389" y="1236920"/>
                  <a:pt x="-8681" y="962448"/>
                  <a:pt x="0" y="683300"/>
                </a:cubicBezTo>
                <a:cubicBezTo>
                  <a:pt x="8681" y="404152"/>
                  <a:pt x="33327" y="181643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91002879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D8659F-ABF7-21D2-AD26-385988CE700B}"/>
              </a:ext>
            </a:extLst>
          </p:cNvPr>
          <p:cNvSpPr txBox="1"/>
          <p:nvPr/>
        </p:nvSpPr>
        <p:spPr>
          <a:xfrm>
            <a:off x="6829425" y="2790825"/>
            <a:ext cx="4314825" cy="2560381"/>
          </a:xfrm>
          <a:custGeom>
            <a:avLst/>
            <a:gdLst>
              <a:gd name="connsiteX0" fmla="*/ 0 w 4314825"/>
              <a:gd name="connsiteY0" fmla="*/ 0 h 2560381"/>
              <a:gd name="connsiteX1" fmla="*/ 530107 w 4314825"/>
              <a:gd name="connsiteY1" fmla="*/ 0 h 2560381"/>
              <a:gd name="connsiteX2" fmla="*/ 1017066 w 4314825"/>
              <a:gd name="connsiteY2" fmla="*/ 0 h 2560381"/>
              <a:gd name="connsiteX3" fmla="*/ 1504025 w 4314825"/>
              <a:gd name="connsiteY3" fmla="*/ 0 h 2560381"/>
              <a:gd name="connsiteX4" fmla="*/ 2034132 w 4314825"/>
              <a:gd name="connsiteY4" fmla="*/ 0 h 2560381"/>
              <a:gd name="connsiteX5" fmla="*/ 2607387 w 4314825"/>
              <a:gd name="connsiteY5" fmla="*/ 0 h 2560381"/>
              <a:gd name="connsiteX6" fmla="*/ 3180642 w 4314825"/>
              <a:gd name="connsiteY6" fmla="*/ 0 h 2560381"/>
              <a:gd name="connsiteX7" fmla="*/ 3710750 w 4314825"/>
              <a:gd name="connsiteY7" fmla="*/ 0 h 2560381"/>
              <a:gd name="connsiteX8" fmla="*/ 4314825 w 4314825"/>
              <a:gd name="connsiteY8" fmla="*/ 0 h 2560381"/>
              <a:gd name="connsiteX9" fmla="*/ 4314825 w 4314825"/>
              <a:gd name="connsiteY9" fmla="*/ 665699 h 2560381"/>
              <a:gd name="connsiteX10" fmla="*/ 4314825 w 4314825"/>
              <a:gd name="connsiteY10" fmla="*/ 1228983 h 2560381"/>
              <a:gd name="connsiteX11" fmla="*/ 4314825 w 4314825"/>
              <a:gd name="connsiteY11" fmla="*/ 1894682 h 2560381"/>
              <a:gd name="connsiteX12" fmla="*/ 4314825 w 4314825"/>
              <a:gd name="connsiteY12" fmla="*/ 2560381 h 2560381"/>
              <a:gd name="connsiteX13" fmla="*/ 3827866 w 4314825"/>
              <a:gd name="connsiteY13" fmla="*/ 2560381 h 2560381"/>
              <a:gd name="connsiteX14" fmla="*/ 3125166 w 4314825"/>
              <a:gd name="connsiteY14" fmla="*/ 2560381 h 2560381"/>
              <a:gd name="connsiteX15" fmla="*/ 2551911 w 4314825"/>
              <a:gd name="connsiteY15" fmla="*/ 2560381 h 2560381"/>
              <a:gd name="connsiteX16" fmla="*/ 1978655 w 4314825"/>
              <a:gd name="connsiteY16" fmla="*/ 2560381 h 2560381"/>
              <a:gd name="connsiteX17" fmla="*/ 1275955 w 4314825"/>
              <a:gd name="connsiteY17" fmla="*/ 2560381 h 2560381"/>
              <a:gd name="connsiteX18" fmla="*/ 788997 w 4314825"/>
              <a:gd name="connsiteY18" fmla="*/ 2560381 h 2560381"/>
              <a:gd name="connsiteX19" fmla="*/ 0 w 4314825"/>
              <a:gd name="connsiteY19" fmla="*/ 2560381 h 2560381"/>
              <a:gd name="connsiteX20" fmla="*/ 0 w 4314825"/>
              <a:gd name="connsiteY20" fmla="*/ 1894682 h 2560381"/>
              <a:gd name="connsiteX21" fmla="*/ 0 w 4314825"/>
              <a:gd name="connsiteY21" fmla="*/ 1254587 h 2560381"/>
              <a:gd name="connsiteX22" fmla="*/ 0 w 4314825"/>
              <a:gd name="connsiteY22" fmla="*/ 614491 h 2560381"/>
              <a:gd name="connsiteX23" fmla="*/ 0 w 4314825"/>
              <a:gd name="connsiteY23" fmla="*/ 0 h 25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314825" h="2560381" extrusionOk="0">
                <a:moveTo>
                  <a:pt x="0" y="0"/>
                </a:moveTo>
                <a:cubicBezTo>
                  <a:pt x="209426" y="13551"/>
                  <a:pt x="409788" y="6526"/>
                  <a:pt x="530107" y="0"/>
                </a:cubicBezTo>
                <a:cubicBezTo>
                  <a:pt x="650426" y="-6526"/>
                  <a:pt x="904742" y="23337"/>
                  <a:pt x="1017066" y="0"/>
                </a:cubicBezTo>
                <a:cubicBezTo>
                  <a:pt x="1129390" y="-23337"/>
                  <a:pt x="1279106" y="-1623"/>
                  <a:pt x="1504025" y="0"/>
                </a:cubicBezTo>
                <a:cubicBezTo>
                  <a:pt x="1728944" y="1623"/>
                  <a:pt x="1809025" y="18970"/>
                  <a:pt x="2034132" y="0"/>
                </a:cubicBezTo>
                <a:cubicBezTo>
                  <a:pt x="2259239" y="-18970"/>
                  <a:pt x="2323210" y="7932"/>
                  <a:pt x="2607387" y="0"/>
                </a:cubicBezTo>
                <a:cubicBezTo>
                  <a:pt x="2891565" y="-7932"/>
                  <a:pt x="2928889" y="4067"/>
                  <a:pt x="3180642" y="0"/>
                </a:cubicBezTo>
                <a:cubicBezTo>
                  <a:pt x="3432396" y="-4067"/>
                  <a:pt x="3490770" y="16458"/>
                  <a:pt x="3710750" y="0"/>
                </a:cubicBezTo>
                <a:cubicBezTo>
                  <a:pt x="3930730" y="-16458"/>
                  <a:pt x="4107113" y="-7789"/>
                  <a:pt x="4314825" y="0"/>
                </a:cubicBezTo>
                <a:cubicBezTo>
                  <a:pt x="4335061" y="286702"/>
                  <a:pt x="4299043" y="467183"/>
                  <a:pt x="4314825" y="665699"/>
                </a:cubicBezTo>
                <a:cubicBezTo>
                  <a:pt x="4330607" y="864215"/>
                  <a:pt x="4332026" y="1003349"/>
                  <a:pt x="4314825" y="1228983"/>
                </a:cubicBezTo>
                <a:cubicBezTo>
                  <a:pt x="4297624" y="1454617"/>
                  <a:pt x="4283533" y="1603836"/>
                  <a:pt x="4314825" y="1894682"/>
                </a:cubicBezTo>
                <a:cubicBezTo>
                  <a:pt x="4346117" y="2185528"/>
                  <a:pt x="4299650" y="2307647"/>
                  <a:pt x="4314825" y="2560381"/>
                </a:cubicBezTo>
                <a:cubicBezTo>
                  <a:pt x="4168721" y="2551234"/>
                  <a:pt x="3981958" y="2578399"/>
                  <a:pt x="3827866" y="2560381"/>
                </a:cubicBezTo>
                <a:cubicBezTo>
                  <a:pt x="3673774" y="2542363"/>
                  <a:pt x="3417070" y="2594023"/>
                  <a:pt x="3125166" y="2560381"/>
                </a:cubicBezTo>
                <a:cubicBezTo>
                  <a:pt x="2833262" y="2526739"/>
                  <a:pt x="2755143" y="2556156"/>
                  <a:pt x="2551911" y="2560381"/>
                </a:cubicBezTo>
                <a:cubicBezTo>
                  <a:pt x="2348679" y="2564606"/>
                  <a:pt x="2192542" y="2546971"/>
                  <a:pt x="1978655" y="2560381"/>
                </a:cubicBezTo>
                <a:cubicBezTo>
                  <a:pt x="1764768" y="2573791"/>
                  <a:pt x="1529582" y="2540309"/>
                  <a:pt x="1275955" y="2560381"/>
                </a:cubicBezTo>
                <a:cubicBezTo>
                  <a:pt x="1022328" y="2580453"/>
                  <a:pt x="924789" y="2556548"/>
                  <a:pt x="788997" y="2560381"/>
                </a:cubicBezTo>
                <a:cubicBezTo>
                  <a:pt x="653205" y="2564214"/>
                  <a:pt x="206729" y="2559228"/>
                  <a:pt x="0" y="2560381"/>
                </a:cubicBezTo>
                <a:cubicBezTo>
                  <a:pt x="1154" y="2300218"/>
                  <a:pt x="-19956" y="2045018"/>
                  <a:pt x="0" y="1894682"/>
                </a:cubicBezTo>
                <a:cubicBezTo>
                  <a:pt x="19956" y="1744346"/>
                  <a:pt x="15673" y="1547696"/>
                  <a:pt x="0" y="1254587"/>
                </a:cubicBezTo>
                <a:cubicBezTo>
                  <a:pt x="-15673" y="961478"/>
                  <a:pt x="-21248" y="852733"/>
                  <a:pt x="0" y="614491"/>
                </a:cubicBezTo>
                <a:cubicBezTo>
                  <a:pt x="21248" y="376249"/>
                  <a:pt x="18715" y="307221"/>
                  <a:pt x="0" y="0"/>
                </a:cubicBezTo>
                <a:close/>
              </a:path>
            </a:pathLst>
          </a:cu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406077822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few extra tips: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Keep in mind that travel managers will only consider properties with a strong business case that meets the criteria of their travelers in your market. Do your homework!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Review the BT Account Overviews found in MarRFP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 they accepting CBCs?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 on time! Submit your case during the proper timeframe.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Endorsements from your current travel guests go a long way in supporting your case.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you meet their amenity requirements? Give them the bottle of water!</a:t>
            </a:r>
          </a:p>
        </p:txBody>
      </p:sp>
    </p:spTree>
    <p:extLst>
      <p:ext uri="{BB962C8B-B14F-4D97-AF65-F5344CB8AC3E}">
        <p14:creationId xmlns:p14="http://schemas.microsoft.com/office/powerpoint/2010/main" val="2010248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9D525-3C11-3386-24A8-E4AD323D1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HILTON AND CHOICE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2864A-0F90-0CD7-CAF1-C1D19ABBE1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58131" y="2563281"/>
            <a:ext cx="4825158" cy="3416301"/>
          </a:xfrm>
        </p:spPr>
        <p:txBody>
          <a:bodyPr>
            <a:normAutofit fontScale="62500" lnSpcReduction="2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200" b="1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our HILTON partners</a:t>
            </a:r>
            <a:endParaRPr lang="en-US" sz="2200" dirty="0">
              <a:effectLst/>
              <a:latin typeface="Baskerville Old Face" panose="020206020805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1:  RFP Preparation Sheet – Identify which BTS accounts are valuable and whether your hotel can meet the requirements. 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2:  Take the CARP (Corporate Account Request to Participate) training. It is so much easier if you understand the process.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3:  Present a strong business case for your property, answer every question accurately, and provide local market knowledge.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4:  Complete </a:t>
            </a:r>
            <a:r>
              <a:rPr lang="en-US" sz="1800" dirty="0" err="1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OnQ</a:t>
            </a: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Training (course #2597) – </a:t>
            </a:r>
            <a:r>
              <a:rPr lang="en-US" sz="1800" dirty="0" err="1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OnQ</a:t>
            </a: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Solicitation Training Management in the Hilton University platform.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5:  Request access to </a:t>
            </a:r>
            <a:r>
              <a:rPr lang="en-US" sz="1800" dirty="0" err="1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OnQ</a:t>
            </a: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SM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6:  Update the Property Maintenance section on </a:t>
            </a:r>
            <a:r>
              <a:rPr lang="en-US" sz="1800" dirty="0" err="1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OnQ</a:t>
            </a: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update </a:t>
            </a:r>
            <a:r>
              <a:rPr lang="en-US" sz="1800" dirty="0" err="1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PiM</a:t>
            </a: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 7:  Respond to RFP in </a:t>
            </a:r>
            <a:r>
              <a:rPr lang="en-US" sz="1800" dirty="0" err="1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OnQ</a:t>
            </a:r>
            <a:r>
              <a:rPr lang="en-US" sz="1800" dirty="0"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SM.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https://lobby.hilton.com/departments/globalsales/Documents/AmericasSales/HiltonWorldwideSales/BusinessTravelSales/QualifierInformation2018/CARP Recording_TrainingSessions_May2018.mp4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8D120E-EC82-6FDC-1441-6EAF1C2151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latin typeface="Baskerville Old Face" panose="02020602080505020303" pitchFamily="18" charset="0"/>
                <a:cs typeface="Times New Roman" panose="02020603050405020304" pitchFamily="18" charset="0"/>
              </a:rPr>
              <a:t>CHOICE Hotels</a:t>
            </a: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latin typeface="Baskerville Old Face" panose="02020602080505020303" pitchFamily="18" charset="0"/>
              <a:cs typeface="Times New Roman" panose="02020603050405020304" pitchFamily="18" charset="0"/>
            </a:endParaRP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b="1" dirty="0">
                <a:latin typeface="Baskerville Old Face" panose="02020602080505020303" pitchFamily="18" charset="0"/>
                <a:cs typeface="Times New Roman" panose="02020603050405020304" pitchFamily="18" charset="0"/>
              </a:rPr>
              <a:t>Cvent guide and RFP Process:</a:t>
            </a: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>
                <a:solidFill>
                  <a:srgbClr val="0000FF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ttps://apps.choicecentral.com/ccweb/content/resources/marketing/LanyonMenu.html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900" b="1" dirty="0">
              <a:latin typeface="Baskerville Old Face" panose="02020602080505020303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200" b="1" dirty="0">
                <a:latin typeface="Baskerville Old Face" panose="02020602080505020303" pitchFamily="18" charset="0"/>
                <a:cs typeface="Times New Roman" panose="02020603050405020304" pitchFamily="18" charset="0"/>
              </a:rPr>
              <a:t>Business Case Guide:</a:t>
            </a: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>
                <a:solidFill>
                  <a:srgbClr val="0000FF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https://apps.choicecentral.com/ccweb/content/resources/marketing/2018BusinessCaseNavGuide.pdf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buNone/>
            </a:pPr>
            <a:br>
              <a:rPr lang="en-US" sz="1800" dirty="0"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Baskerville Old Face" panose="02020602080505020303" pitchFamily="18" charset="0"/>
                <a:cs typeface="Times New Roman" panose="02020603050405020304" pitchFamily="18" charset="0"/>
              </a:rPr>
              <a:t>Cvent Frequently Asked Questions:</a:t>
            </a: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>
                <a:solidFill>
                  <a:srgbClr val="0000FF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https://apps.choicecentral.com/ccweb/content/resources/marketing/LanyonFAQ.html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986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{BC80171F-6AB9-4EA0-9A92-04CADB624076}tf02900722</Template>
  <TotalTime>139</TotalTime>
  <Words>504</Words>
  <Application>Microsoft Office PowerPoint</Application>
  <PresentationFormat>Widescreen</PresentationFormat>
  <Paragraphs>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Arial</vt:lpstr>
      <vt:lpstr>Baskerville Old Face</vt:lpstr>
      <vt:lpstr>Bodoni MT</vt:lpstr>
      <vt:lpstr>Bookman Old Style</vt:lpstr>
      <vt:lpstr>Calibri</vt:lpstr>
      <vt:lpstr>Century Gothic</vt:lpstr>
      <vt:lpstr>Courier New</vt:lpstr>
      <vt:lpstr>inherit</vt:lpstr>
      <vt:lpstr>Symbol</vt:lpstr>
      <vt:lpstr>Wingdings 3</vt:lpstr>
      <vt:lpstr>Ion Boardroom</vt:lpstr>
      <vt:lpstr> ‘Tis the Season … RFP Season! </vt:lpstr>
      <vt:lpstr>Marriott RFP Tips</vt:lpstr>
      <vt:lpstr>HILTON AND CHOICE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‘Tis the Season … RFP Season! </dc:title>
  <dc:creator>Laurie Campbell</dc:creator>
  <cp:lastModifiedBy>Laurie Campbell</cp:lastModifiedBy>
  <cp:revision>1</cp:revision>
  <dcterms:created xsi:type="dcterms:W3CDTF">2022-07-12T15:28:43Z</dcterms:created>
  <dcterms:modified xsi:type="dcterms:W3CDTF">2022-07-12T17:48:02Z</dcterms:modified>
</cp:coreProperties>
</file>