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notesSlides/notesSlide1.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drawings/drawing3.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rts/colors1.xml" ContentType="application/vnd.ms-office.chartcolorstyle+xml"/>
  <Override PartName="/ppt/charts/style1.xml" ContentType="application/vnd.ms-office.chartstyle+xml"/>
  <Override PartName="/ppt/charts/colors2.xml" ContentType="application/vnd.ms-office.chartcolorstyle+xml"/>
  <Override PartName="/ppt/charts/style2.xml" ContentType="application/vnd.ms-office.chartstyle+xml"/>
  <Override PartName="/ppt/charts/colors3.xml" ContentType="application/vnd.ms-office.chartcolorstyle+xml"/>
  <Override PartName="/ppt/charts/style3.xml" ContentType="application/vnd.ms-office.chartstyl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1" r:id="rId4"/>
  </p:sldMasterIdLst>
  <p:notesMasterIdLst>
    <p:notesMasterId r:id="rId30"/>
  </p:notesMasterIdLst>
  <p:handoutMasterIdLst>
    <p:handoutMasterId r:id="rId31"/>
  </p:handoutMasterIdLst>
  <p:sldIdLst>
    <p:sldId id="282" r:id="rId5"/>
    <p:sldId id="283" r:id="rId6"/>
    <p:sldId id="306" r:id="rId7"/>
    <p:sldId id="276" r:id="rId8"/>
    <p:sldId id="297" r:id="rId9"/>
    <p:sldId id="298" r:id="rId10"/>
    <p:sldId id="299" r:id="rId11"/>
    <p:sldId id="300" r:id="rId12"/>
    <p:sldId id="303" r:id="rId13"/>
    <p:sldId id="304" r:id="rId14"/>
    <p:sldId id="284" r:id="rId15"/>
    <p:sldId id="301" r:id="rId16"/>
    <p:sldId id="302" r:id="rId17"/>
    <p:sldId id="296" r:id="rId18"/>
    <p:sldId id="285" r:id="rId19"/>
    <p:sldId id="286" r:id="rId20"/>
    <p:sldId id="288" r:id="rId21"/>
    <p:sldId id="287" r:id="rId22"/>
    <p:sldId id="289" r:id="rId23"/>
    <p:sldId id="307" r:id="rId24"/>
    <p:sldId id="290" r:id="rId25"/>
    <p:sldId id="291" r:id="rId26"/>
    <p:sldId id="292" r:id="rId27"/>
    <p:sldId id="294" r:id="rId28"/>
    <p:sldId id="293" r:id="rId29"/>
  </p:sldIdLst>
  <p:sldSz cx="12188825"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9" pos="3839" userDrawn="1">
          <p15:clr>
            <a:srgbClr val="A4A3A4"/>
          </p15:clr>
        </p15:guide>
        <p15:guide id="10" orient="horz" pos="2160" userDrawn="1">
          <p15:clr>
            <a:srgbClr val="A4A3A4"/>
          </p15:clr>
        </p15:guide>
      </p15:sldGuideLst>
    </p:ext>
    <p:ext uri="{2D200454-40CA-4A62-9FC3-DE9A4176ACB9}">
      <p15:notesGuideLst xmlns:p15="http://schemas.microsoft.com/office/powerpoint/2012/main" xmlns="">
        <p15:guide id="1" orient="horz" pos="2928"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280" autoAdjust="0"/>
  </p:normalViewPr>
  <p:slideViewPr>
    <p:cSldViewPr showGuides="1">
      <p:cViewPr>
        <p:scale>
          <a:sx n="81" d="100"/>
          <a:sy n="81" d="100"/>
        </p:scale>
        <p:origin x="-84" y="-36"/>
      </p:cViewPr>
      <p:guideLst>
        <p:guide orient="horz" pos="2160"/>
        <p:guide pos="3839"/>
      </p:guideLst>
    </p:cSldViewPr>
  </p:slideViewPr>
  <p:notesTextViewPr>
    <p:cViewPr>
      <p:scale>
        <a:sx n="3" d="2"/>
        <a:sy n="3" d="2"/>
      </p:scale>
      <p:origin x="0" y="0"/>
    </p:cViewPr>
  </p:notesTextViewPr>
  <p:notesViewPr>
    <p:cSldViewPr>
      <p:cViewPr varScale="1">
        <p:scale>
          <a:sx n="63" d="100"/>
          <a:sy n="63" d="100"/>
        </p:scale>
        <p:origin x="1986" y="108"/>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4.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openxmlformats.org/officeDocument/2006/relationships/chartUserShapes" Target="../drawings/drawing1.xml"/><Relationship Id="rId1" Type="http://schemas.openxmlformats.org/officeDocument/2006/relationships/package" Target="../embeddings/Microsoft_Excel_Worksheet1.xlsx"/><Relationship Id="rId4" Type="http://schemas.microsoft.com/office/2011/relationships/chartStyle" Target="style1.xml"/></Relationships>
</file>

<file path=ppt/charts/_rels/chart2.xml.rels><?xml version="1.0" encoding="UTF-8" standalone="yes"?>
<Relationships xmlns="http://schemas.openxmlformats.org/package/2006/relationships"><Relationship Id="rId3" Type="http://schemas.microsoft.com/office/2011/relationships/chartColorStyle" Target="colors2.xml"/><Relationship Id="rId2" Type="http://schemas.openxmlformats.org/officeDocument/2006/relationships/chartUserShapes" Target="../drawings/drawing2.xml"/><Relationship Id="rId1" Type="http://schemas.openxmlformats.org/officeDocument/2006/relationships/package" Target="../embeddings/Microsoft_Excel_Worksheet2.xlsx"/><Relationship Id="rId4" Type="http://schemas.microsoft.com/office/2011/relationships/chartStyle" Target="style2.xml"/></Relationships>
</file>

<file path=ppt/charts/_rels/chart3.xml.rels><?xml version="1.0" encoding="UTF-8" standalone="yes"?>
<Relationships xmlns="http://schemas.openxmlformats.org/package/2006/relationships"><Relationship Id="rId3" Type="http://schemas.microsoft.com/office/2011/relationships/chartStyle" Target="style3.xml"/><Relationship Id="rId2" Type="http://schemas.microsoft.com/office/2011/relationships/chartColorStyle" Target="colors3.xml"/><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2014 Per Pupil Spending by State</c:v>
                </c:pt>
              </c:strCache>
            </c:strRef>
          </c:tx>
          <c:spPr>
            <a:solidFill>
              <a:schemeClr val="accent1"/>
            </a:solidFill>
            <a:ln>
              <a:noFill/>
            </a:ln>
            <a:effectLst/>
          </c:spPr>
          <c:invertIfNegative val="0"/>
          <c:dPt>
            <c:idx val="13"/>
            <c:invertIfNegative val="0"/>
            <c:bubble3D val="0"/>
            <c:spPr>
              <a:solidFill>
                <a:srgbClr val="FF0000"/>
              </a:solidFill>
              <a:ln>
                <a:solidFill>
                  <a:srgbClr val="C00000"/>
                </a:solidFill>
              </a:ln>
              <a:effectLst/>
            </c:spPr>
            <c:extLst xmlns:c16r2="http://schemas.microsoft.com/office/drawing/2015/06/chart">
              <c:ext xmlns:c16="http://schemas.microsoft.com/office/drawing/2014/chart" uri="{C3380CC4-5D6E-409C-BE32-E72D297353CC}">
                <c16:uniqueId val="{00000000-DD18-49AC-8F78-3B59B51DABEE}"/>
              </c:ext>
            </c:extLst>
          </c:dPt>
          <c:cat>
            <c:strRef>
              <c:f>Sheet1!$A$2:$A$28</c:f>
              <c:strCache>
                <c:ptCount val="27"/>
                <c:pt idx="0">
                  <c:v>UTAH</c:v>
                </c:pt>
                <c:pt idx="1">
                  <c:v>IDAHO</c:v>
                </c:pt>
                <c:pt idx="2">
                  <c:v>ARIZONA</c:v>
                </c:pt>
                <c:pt idx="3">
                  <c:v>TEXAS</c:v>
                </c:pt>
                <c:pt idx="4">
                  <c:v>NEVADA</c:v>
                </c:pt>
                <c:pt idx="5">
                  <c:v>CALIFORNIA</c:v>
                </c:pt>
                <c:pt idx="6">
                  <c:v>OKLAHOMA</c:v>
                </c:pt>
                <c:pt idx="7">
                  <c:v>NORTH CAROLINA</c:v>
                </c:pt>
                <c:pt idx="8">
                  <c:v>GEORGIA</c:v>
                </c:pt>
                <c:pt idx="9">
                  <c:v>TENNESSEE</c:v>
                </c:pt>
                <c:pt idx="10">
                  <c:v>COLORADO</c:v>
                </c:pt>
                <c:pt idx="11">
                  <c:v>FLORIDA</c:v>
                </c:pt>
                <c:pt idx="12">
                  <c:v>MISSISSIPPI</c:v>
                </c:pt>
                <c:pt idx="13">
                  <c:v>WASHINGTON</c:v>
                </c:pt>
                <c:pt idx="14">
                  <c:v>ALABAMA</c:v>
                </c:pt>
                <c:pt idx="15">
                  <c:v>VIRGINIA</c:v>
                </c:pt>
                <c:pt idx="16">
                  <c:v>KENTUCKY</c:v>
                </c:pt>
                <c:pt idx="17">
                  <c:v>NEW MEXICO</c:v>
                </c:pt>
                <c:pt idx="18">
                  <c:v>SOUTH CAROLINA</c:v>
                </c:pt>
                <c:pt idx="19">
                  <c:v>OREGON</c:v>
                </c:pt>
                <c:pt idx="20">
                  <c:v>INDIANA</c:v>
                </c:pt>
                <c:pt idx="21">
                  <c:v>MISSOURI</c:v>
                </c:pt>
                <c:pt idx="22">
                  <c:v>SOUTH DAKOTA</c:v>
                </c:pt>
                <c:pt idx="23">
                  <c:v>ARKANSAS</c:v>
                </c:pt>
                <c:pt idx="24">
                  <c:v>KANSAS</c:v>
                </c:pt>
                <c:pt idx="25">
                  <c:v>LOUISIANA</c:v>
                </c:pt>
                <c:pt idx="26">
                  <c:v>US Average</c:v>
                </c:pt>
              </c:strCache>
            </c:strRef>
          </c:cat>
          <c:val>
            <c:numRef>
              <c:f>Sheet1!$B$2:$B$28</c:f>
              <c:numCache>
                <c:formatCode>_("$"* #,##0_);_("$"* \(#,##0\);_("$"* "-"??_);_(@_)</c:formatCode>
                <c:ptCount val="27"/>
                <c:pt idx="0">
                  <c:v>-5118.2941176470595</c:v>
                </c:pt>
                <c:pt idx="1">
                  <c:v>-4090.2941176470595</c:v>
                </c:pt>
                <c:pt idx="2">
                  <c:v>-4031.2941176470595</c:v>
                </c:pt>
                <c:pt idx="3">
                  <c:v>-3891.2941176470595</c:v>
                </c:pt>
                <c:pt idx="4">
                  <c:v>-3715.2941176470595</c:v>
                </c:pt>
                <c:pt idx="5">
                  <c:v>-3462.2941176470595</c:v>
                </c:pt>
                <c:pt idx="6">
                  <c:v>-3227.2941176470595</c:v>
                </c:pt>
                <c:pt idx="7">
                  <c:v>-3152.2941176470595</c:v>
                </c:pt>
                <c:pt idx="8">
                  <c:v>-2753.2941176470595</c:v>
                </c:pt>
                <c:pt idx="9">
                  <c:v>-2735.2941176470595</c:v>
                </c:pt>
                <c:pt idx="10">
                  <c:v>-2685.2941176470595</c:v>
                </c:pt>
                <c:pt idx="11">
                  <c:v>-2571.2941176470595</c:v>
                </c:pt>
                <c:pt idx="12">
                  <c:v>-2500.2941176470595</c:v>
                </c:pt>
                <c:pt idx="13">
                  <c:v>-2248.2941176470595</c:v>
                </c:pt>
                <c:pt idx="14">
                  <c:v>-2118.2941176470595</c:v>
                </c:pt>
                <c:pt idx="15">
                  <c:v>-2078.2941176470595</c:v>
                </c:pt>
                <c:pt idx="16">
                  <c:v>-1596.2941176470595</c:v>
                </c:pt>
                <c:pt idx="17">
                  <c:v>-1442.2941176470595</c:v>
                </c:pt>
                <c:pt idx="18">
                  <c:v>-1247.2941176470595</c:v>
                </c:pt>
                <c:pt idx="19">
                  <c:v>-1193.2941176470595</c:v>
                </c:pt>
                <c:pt idx="20">
                  <c:v>-1069.2941176470595</c:v>
                </c:pt>
                <c:pt idx="21">
                  <c:v>-930.29411764705947</c:v>
                </c:pt>
                <c:pt idx="22">
                  <c:v>-869.29411764705947</c:v>
                </c:pt>
                <c:pt idx="23">
                  <c:v>-569.29411764705947</c:v>
                </c:pt>
                <c:pt idx="24">
                  <c:v>-528.29411764705947</c:v>
                </c:pt>
                <c:pt idx="25">
                  <c:v>-382.29411764705947</c:v>
                </c:pt>
                <c:pt idx="26">
                  <c:v>0</c:v>
                </c:pt>
              </c:numCache>
            </c:numRef>
          </c:val>
          <c:extLst xmlns:c16r2="http://schemas.microsoft.com/office/drawing/2015/06/chart">
            <c:ext xmlns:c16="http://schemas.microsoft.com/office/drawing/2014/chart" uri="{C3380CC4-5D6E-409C-BE32-E72D297353CC}">
              <c16:uniqueId val="{00000000-D50D-4FDC-A100-71F828587BBA}"/>
            </c:ext>
          </c:extLst>
        </c:ser>
        <c:dLbls>
          <c:showLegendKey val="0"/>
          <c:showVal val="0"/>
          <c:showCatName val="0"/>
          <c:showSerName val="0"/>
          <c:showPercent val="0"/>
          <c:showBubbleSize val="0"/>
        </c:dLbls>
        <c:gapWidth val="182"/>
        <c:axId val="118104576"/>
        <c:axId val="36672576"/>
      </c:barChart>
      <c:catAx>
        <c:axId val="118104576"/>
        <c:scaling>
          <c:orientation val="minMax"/>
        </c:scaling>
        <c:delete val="0"/>
        <c:axPos val="l"/>
        <c:numFmt formatCode="General" sourceLinked="1"/>
        <c:majorTickMark val="none"/>
        <c:minorTickMark val="none"/>
        <c:tickLblPos val="high"/>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6672576"/>
        <c:crosses val="autoZero"/>
        <c:auto val="1"/>
        <c:lblAlgn val="ctr"/>
        <c:lblOffset val="100"/>
        <c:noMultiLvlLbl val="0"/>
      </c:catAx>
      <c:valAx>
        <c:axId val="36672576"/>
        <c:scaling>
          <c:orientation val="minMax"/>
        </c:scaling>
        <c:delete val="0"/>
        <c:axPos val="b"/>
        <c:majorGridlines>
          <c:spPr>
            <a:ln w="9525" cap="flat" cmpd="sng" algn="ctr">
              <a:solidFill>
                <a:schemeClr val="tx1">
                  <a:lumMod val="15000"/>
                  <a:lumOff val="85000"/>
                </a:schemeClr>
              </a:solidFill>
              <a:round/>
            </a:ln>
            <a:effectLst/>
          </c:spPr>
        </c:majorGridlines>
        <c:numFmt formatCode="_(&quot;$&quot;* #,##0_);_(&quot;$&quot;* \(#,##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810457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Difference from Average per Pupil Spending in WA State in 2014/2015</a:t>
            </a:r>
          </a:p>
        </c:rich>
      </c:tx>
      <c:overlay val="0"/>
      <c:spPr>
        <a:noFill/>
        <a:ln>
          <a:noFill/>
        </a:ln>
        <a:effectLst/>
      </c:spPr>
    </c:title>
    <c:autoTitleDeleted val="0"/>
    <c:plotArea>
      <c:layout/>
      <c:barChart>
        <c:barDir val="bar"/>
        <c:grouping val="clustered"/>
        <c:varyColors val="0"/>
        <c:ser>
          <c:idx val="0"/>
          <c:order val="0"/>
          <c:tx>
            <c:strRef>
              <c:f>Sheet1!$B$1</c:f>
              <c:strCache>
                <c:ptCount val="1"/>
                <c:pt idx="0">
                  <c:v>Difference from Average per Pupil Spending in WA State</c:v>
                </c:pt>
              </c:strCache>
            </c:strRef>
          </c:tx>
          <c:spPr>
            <a:solidFill>
              <a:schemeClr val="accent1"/>
            </a:solidFill>
            <a:ln>
              <a:noFill/>
            </a:ln>
            <a:effectLst/>
          </c:spPr>
          <c:invertIfNegative val="0"/>
          <c:dPt>
            <c:idx val="3"/>
            <c:invertIfNegative val="0"/>
            <c:bubble3D val="0"/>
            <c:spPr>
              <a:solidFill>
                <a:srgbClr val="C00000"/>
              </a:solidFill>
              <a:ln>
                <a:noFill/>
              </a:ln>
              <a:effectLst/>
            </c:spPr>
            <c:extLst xmlns:c16r2="http://schemas.microsoft.com/office/drawing/2015/06/chart">
              <c:ext xmlns:c16="http://schemas.microsoft.com/office/drawing/2014/chart" uri="{C3380CC4-5D6E-409C-BE32-E72D297353CC}">
                <c16:uniqueId val="{00000004-7AD4-4683-9AF5-0BDB82319993}"/>
              </c:ext>
            </c:extLst>
          </c:dPt>
          <c:dPt>
            <c:idx val="5"/>
            <c:invertIfNegative val="0"/>
            <c:bubble3D val="0"/>
            <c:spPr>
              <a:solidFill>
                <a:srgbClr val="C00000"/>
              </a:solidFill>
              <a:ln>
                <a:noFill/>
              </a:ln>
              <a:effectLst/>
            </c:spPr>
            <c:extLst xmlns:c16r2="http://schemas.microsoft.com/office/drawing/2015/06/chart">
              <c:ext xmlns:c16="http://schemas.microsoft.com/office/drawing/2014/chart" uri="{C3380CC4-5D6E-409C-BE32-E72D297353CC}">
                <c16:uniqueId val="{00000005-7AD4-4683-9AF5-0BDB82319993}"/>
              </c:ext>
            </c:extLst>
          </c:dPt>
          <c:dPt>
            <c:idx val="22"/>
            <c:invertIfNegative val="0"/>
            <c:bubble3D val="0"/>
            <c:spPr>
              <a:solidFill>
                <a:srgbClr val="92D050"/>
              </a:solidFill>
              <a:ln>
                <a:noFill/>
              </a:ln>
              <a:effectLst/>
            </c:spPr>
            <c:extLst xmlns:c16r2="http://schemas.microsoft.com/office/drawing/2015/06/chart">
              <c:ext xmlns:c16="http://schemas.microsoft.com/office/drawing/2014/chart" uri="{C3380CC4-5D6E-409C-BE32-E72D297353CC}">
                <c16:uniqueId val="{00000006-7AD4-4683-9AF5-0BDB82319993}"/>
              </c:ext>
            </c:extLst>
          </c:dPt>
          <c:dPt>
            <c:idx val="27"/>
            <c:invertIfNegative val="0"/>
            <c:bubble3D val="0"/>
            <c:spPr>
              <a:solidFill>
                <a:srgbClr val="00B050"/>
              </a:solidFill>
              <a:ln>
                <a:solidFill>
                  <a:srgbClr val="92D050"/>
                </a:solidFill>
              </a:ln>
              <a:effectLst/>
            </c:spPr>
            <c:extLst xmlns:c16r2="http://schemas.microsoft.com/office/drawing/2015/06/chart">
              <c:ext xmlns:c16="http://schemas.microsoft.com/office/drawing/2014/chart" uri="{C3380CC4-5D6E-409C-BE32-E72D297353CC}">
                <c16:uniqueId val="{00000003-7AD4-4683-9AF5-0BDB82319993}"/>
              </c:ext>
            </c:extLst>
          </c:dPt>
          <c:cat>
            <c:strRef>
              <c:f>Sheet1!$A$2:$A$31</c:f>
              <c:strCache>
                <c:ptCount val="30"/>
                <c:pt idx="0">
                  <c:v>Richland</c:v>
                </c:pt>
                <c:pt idx="1">
                  <c:v>Puyallup</c:v>
                </c:pt>
                <c:pt idx="2">
                  <c:v>Kennewick</c:v>
                </c:pt>
                <c:pt idx="3">
                  <c:v>Issaquah</c:v>
                </c:pt>
                <c:pt idx="4">
                  <c:v>Central Valley</c:v>
                </c:pt>
                <c:pt idx="5">
                  <c:v>Lake Washington</c:v>
                </c:pt>
                <c:pt idx="6">
                  <c:v>Pasco</c:v>
                </c:pt>
                <c:pt idx="7">
                  <c:v>Battle Ground</c:v>
                </c:pt>
                <c:pt idx="8">
                  <c:v>Bethel</c:v>
                </c:pt>
                <c:pt idx="9">
                  <c:v>Northshore</c:v>
                </c:pt>
                <c:pt idx="10">
                  <c:v>Evergreen (Clark)</c:v>
                </c:pt>
                <c:pt idx="11">
                  <c:v>North Thurston</c:v>
                </c:pt>
                <c:pt idx="12">
                  <c:v>Mukilteo</c:v>
                </c:pt>
                <c:pt idx="13">
                  <c:v>Vancouver</c:v>
                </c:pt>
                <c:pt idx="14">
                  <c:v>Central Kitsap</c:v>
                </c:pt>
                <c:pt idx="15">
                  <c:v>Federal Way</c:v>
                </c:pt>
                <c:pt idx="16">
                  <c:v>Kent</c:v>
                </c:pt>
                <c:pt idx="17">
                  <c:v>Auburn</c:v>
                </c:pt>
                <c:pt idx="18">
                  <c:v>Edmonds</c:v>
                </c:pt>
                <c:pt idx="19">
                  <c:v>Everett</c:v>
                </c:pt>
                <c:pt idx="20">
                  <c:v>Bellingham</c:v>
                </c:pt>
                <c:pt idx="21">
                  <c:v>Yakima</c:v>
                </c:pt>
                <c:pt idx="22">
                  <c:v>Renton</c:v>
                </c:pt>
                <c:pt idx="23">
                  <c:v>Spokane</c:v>
                </c:pt>
                <c:pt idx="24">
                  <c:v>Marysville</c:v>
                </c:pt>
                <c:pt idx="25">
                  <c:v>Highline</c:v>
                </c:pt>
                <c:pt idx="26">
                  <c:v>Clover Park</c:v>
                </c:pt>
                <c:pt idx="27">
                  <c:v>Bellevue</c:v>
                </c:pt>
                <c:pt idx="28">
                  <c:v>Tacoma</c:v>
                </c:pt>
                <c:pt idx="29">
                  <c:v>Seattle</c:v>
                </c:pt>
              </c:strCache>
            </c:strRef>
          </c:cat>
          <c:val>
            <c:numRef>
              <c:f>Sheet1!$B$2:$B$31</c:f>
              <c:numCache>
                <c:formatCode>_("$"* #,##0_);_("$"* \(#,##0\);_("$"* "-"??_);_(@_)</c:formatCode>
                <c:ptCount val="30"/>
                <c:pt idx="0">
                  <c:v>-1233.1900000000005</c:v>
                </c:pt>
                <c:pt idx="1">
                  <c:v>-1167.33</c:v>
                </c:pt>
                <c:pt idx="2">
                  <c:v>-1106.5300000000007</c:v>
                </c:pt>
                <c:pt idx="3">
                  <c:v>-877.3700000000008</c:v>
                </c:pt>
                <c:pt idx="4">
                  <c:v>-840.61000000000058</c:v>
                </c:pt>
                <c:pt idx="5">
                  <c:v>-794.86000000000058</c:v>
                </c:pt>
                <c:pt idx="6">
                  <c:v>-721.54000000000087</c:v>
                </c:pt>
                <c:pt idx="7">
                  <c:v>-584.77000000000044</c:v>
                </c:pt>
                <c:pt idx="8">
                  <c:v>-442.73999999999978</c:v>
                </c:pt>
                <c:pt idx="9">
                  <c:v>-441.76000000000022</c:v>
                </c:pt>
                <c:pt idx="10">
                  <c:v>-427.77000000000044</c:v>
                </c:pt>
                <c:pt idx="11">
                  <c:v>-395.94000000000051</c:v>
                </c:pt>
                <c:pt idx="12">
                  <c:v>-228.17000000000007</c:v>
                </c:pt>
                <c:pt idx="13">
                  <c:v>-181.65999999999985</c:v>
                </c:pt>
                <c:pt idx="14">
                  <c:v>-167.93000000000029</c:v>
                </c:pt>
                <c:pt idx="15">
                  <c:v>-111.21999999999935</c:v>
                </c:pt>
                <c:pt idx="16">
                  <c:v>148.64999999999964</c:v>
                </c:pt>
                <c:pt idx="17">
                  <c:v>210.03000000000065</c:v>
                </c:pt>
                <c:pt idx="18">
                  <c:v>210.55999999999949</c:v>
                </c:pt>
                <c:pt idx="19">
                  <c:v>287.60000000000036</c:v>
                </c:pt>
                <c:pt idx="20">
                  <c:v>302.11000000000058</c:v>
                </c:pt>
                <c:pt idx="21">
                  <c:v>309.34000000000015</c:v>
                </c:pt>
                <c:pt idx="22">
                  <c:v>342.38999999999942</c:v>
                </c:pt>
                <c:pt idx="23">
                  <c:v>424.27000000000044</c:v>
                </c:pt>
                <c:pt idx="24">
                  <c:v>675.8799999999992</c:v>
                </c:pt>
                <c:pt idx="25">
                  <c:v>748.54999999999927</c:v>
                </c:pt>
                <c:pt idx="26">
                  <c:v>1059.1000000000004</c:v>
                </c:pt>
                <c:pt idx="27">
                  <c:v>1168.5499999999993</c:v>
                </c:pt>
                <c:pt idx="28">
                  <c:v>1272.6200000000008</c:v>
                </c:pt>
                <c:pt idx="29">
                  <c:v>1918.3500000000004</c:v>
                </c:pt>
              </c:numCache>
            </c:numRef>
          </c:val>
          <c:extLst xmlns:c16r2="http://schemas.microsoft.com/office/drawing/2015/06/chart">
            <c:ext xmlns:c16="http://schemas.microsoft.com/office/drawing/2014/chart" uri="{C3380CC4-5D6E-409C-BE32-E72D297353CC}">
              <c16:uniqueId val="{00000000-7AD4-4683-9AF5-0BDB82319993}"/>
            </c:ext>
          </c:extLst>
        </c:ser>
        <c:dLbls>
          <c:showLegendKey val="0"/>
          <c:showVal val="0"/>
          <c:showCatName val="0"/>
          <c:showSerName val="0"/>
          <c:showPercent val="0"/>
          <c:showBubbleSize val="0"/>
        </c:dLbls>
        <c:gapWidth val="182"/>
        <c:axId val="72210944"/>
        <c:axId val="84345984"/>
      </c:barChart>
      <c:catAx>
        <c:axId val="72210944"/>
        <c:scaling>
          <c:orientation val="minMax"/>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4345984"/>
        <c:crosses val="autoZero"/>
        <c:auto val="1"/>
        <c:lblAlgn val="ctr"/>
        <c:lblOffset val="100"/>
        <c:tickLblSkip val="1"/>
        <c:noMultiLvlLbl val="0"/>
      </c:catAx>
      <c:valAx>
        <c:axId val="84345984"/>
        <c:scaling>
          <c:orientation val="minMax"/>
        </c:scaling>
        <c:delete val="0"/>
        <c:axPos val="b"/>
        <c:majorGridlines>
          <c:spPr>
            <a:ln w="9525" cap="flat" cmpd="sng" algn="ctr">
              <a:solidFill>
                <a:schemeClr val="tx1">
                  <a:lumMod val="15000"/>
                  <a:lumOff val="85000"/>
                </a:schemeClr>
              </a:solidFill>
              <a:round/>
            </a:ln>
            <a:effectLst/>
          </c:spPr>
        </c:majorGridlines>
        <c:numFmt formatCode="_(&quot;$&quot;* #,##0_);_(&quot;$&quot;* \(#,##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221094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strRef>
              <c:f>Sheet1!$B$1</c:f>
              <c:strCache>
                <c:ptCount val="1"/>
                <c:pt idx="0">
                  <c:v>Other</c:v>
                </c:pt>
              </c:strCache>
            </c:strRef>
          </c:tx>
          <c:spPr>
            <a:solidFill>
              <a:schemeClr val="accent1"/>
            </a:solidFill>
            <a:ln>
              <a:noFill/>
            </a:ln>
            <a:effectLst/>
          </c:spPr>
          <c:invertIfNegative val="0"/>
          <c:cat>
            <c:strRef>
              <c:f>Sheet1!$A$2:$A$5</c:f>
              <c:strCache>
                <c:ptCount val="4"/>
                <c:pt idx="0">
                  <c:v>2014/2015 Actual</c:v>
                </c:pt>
                <c:pt idx="1">
                  <c:v>2014/2015 Budget</c:v>
                </c:pt>
                <c:pt idx="2">
                  <c:v>2015/2016 Budget</c:v>
                </c:pt>
                <c:pt idx="3">
                  <c:v>2016/2017 Budget</c:v>
                </c:pt>
              </c:strCache>
            </c:strRef>
          </c:cat>
          <c:val>
            <c:numRef>
              <c:f>Sheet1!$B$2:$B$5</c:f>
              <c:numCache>
                <c:formatCode>_("$"* #,##0_);_("$"* \(#,##0\);_("$"* "-"??_);_(@_)</c:formatCode>
                <c:ptCount val="4"/>
                <c:pt idx="0">
                  <c:v>11274</c:v>
                </c:pt>
                <c:pt idx="1">
                  <c:v>12964</c:v>
                </c:pt>
                <c:pt idx="2">
                  <c:v>12755</c:v>
                </c:pt>
                <c:pt idx="3">
                  <c:v>14179</c:v>
                </c:pt>
              </c:numCache>
            </c:numRef>
          </c:val>
          <c:extLst xmlns:c16r2="http://schemas.microsoft.com/office/drawing/2015/06/chart">
            <c:ext xmlns:c16="http://schemas.microsoft.com/office/drawing/2014/chart" uri="{C3380CC4-5D6E-409C-BE32-E72D297353CC}">
              <c16:uniqueId val="{00000000-933D-4D4D-A5B9-B93D782E9A45}"/>
            </c:ext>
          </c:extLst>
        </c:ser>
        <c:ser>
          <c:idx val="1"/>
          <c:order val="1"/>
          <c:tx>
            <c:strRef>
              <c:f>Sheet1!$C$1</c:f>
              <c:strCache>
                <c:ptCount val="1"/>
                <c:pt idx="0">
                  <c:v>Federal</c:v>
                </c:pt>
              </c:strCache>
            </c:strRef>
          </c:tx>
          <c:spPr>
            <a:solidFill>
              <a:schemeClr val="accent2"/>
            </a:solidFill>
            <a:ln>
              <a:noFill/>
            </a:ln>
            <a:effectLst/>
          </c:spPr>
          <c:invertIfNegative val="0"/>
          <c:cat>
            <c:strRef>
              <c:f>Sheet1!$A$2:$A$5</c:f>
              <c:strCache>
                <c:ptCount val="4"/>
                <c:pt idx="0">
                  <c:v>2014/2015 Actual</c:v>
                </c:pt>
                <c:pt idx="1">
                  <c:v>2014/2015 Budget</c:v>
                </c:pt>
                <c:pt idx="2">
                  <c:v>2015/2016 Budget</c:v>
                </c:pt>
                <c:pt idx="3">
                  <c:v>2016/2017 Budget</c:v>
                </c:pt>
              </c:strCache>
            </c:strRef>
          </c:cat>
          <c:val>
            <c:numRef>
              <c:f>Sheet1!$C$2:$C$5</c:f>
              <c:numCache>
                <c:formatCode>_("$"* #,##0_);_("$"* \(#,##0\);_("$"* "-"??_);_(@_)</c:formatCode>
                <c:ptCount val="4"/>
                <c:pt idx="0">
                  <c:v>10467</c:v>
                </c:pt>
                <c:pt idx="1">
                  <c:v>12605</c:v>
                </c:pt>
                <c:pt idx="2">
                  <c:v>14293</c:v>
                </c:pt>
                <c:pt idx="3">
                  <c:v>12675</c:v>
                </c:pt>
              </c:numCache>
            </c:numRef>
          </c:val>
          <c:extLst xmlns:c16r2="http://schemas.microsoft.com/office/drawing/2015/06/chart">
            <c:ext xmlns:c16="http://schemas.microsoft.com/office/drawing/2014/chart" uri="{C3380CC4-5D6E-409C-BE32-E72D297353CC}">
              <c16:uniqueId val="{00000001-933D-4D4D-A5B9-B93D782E9A45}"/>
            </c:ext>
          </c:extLst>
        </c:ser>
        <c:ser>
          <c:idx val="2"/>
          <c:order val="2"/>
          <c:tx>
            <c:strRef>
              <c:f>Sheet1!$D$1</c:f>
              <c:strCache>
                <c:ptCount val="1"/>
                <c:pt idx="0">
                  <c:v>State</c:v>
                </c:pt>
              </c:strCache>
            </c:strRef>
          </c:tx>
          <c:spPr>
            <a:solidFill>
              <a:schemeClr val="accent3"/>
            </a:solidFill>
            <a:ln>
              <a:noFill/>
            </a:ln>
            <a:effectLst/>
          </c:spPr>
          <c:invertIfNegative val="0"/>
          <c:cat>
            <c:strRef>
              <c:f>Sheet1!$A$2:$A$5</c:f>
              <c:strCache>
                <c:ptCount val="4"/>
                <c:pt idx="0">
                  <c:v>2014/2015 Actual</c:v>
                </c:pt>
                <c:pt idx="1">
                  <c:v>2014/2015 Budget</c:v>
                </c:pt>
                <c:pt idx="2">
                  <c:v>2015/2016 Budget</c:v>
                </c:pt>
                <c:pt idx="3">
                  <c:v>2016/2017 Budget</c:v>
                </c:pt>
              </c:strCache>
            </c:strRef>
          </c:cat>
          <c:val>
            <c:numRef>
              <c:f>Sheet1!$D$2:$D$5</c:f>
              <c:numCache>
                <c:formatCode>_("$"* #,##0_);_("$"* \(#,##0\);_("$"* "-"??_);_(@_)</c:formatCode>
                <c:ptCount val="4"/>
                <c:pt idx="0">
                  <c:v>126261</c:v>
                </c:pt>
                <c:pt idx="1">
                  <c:v>126340</c:v>
                </c:pt>
                <c:pt idx="2">
                  <c:v>147887</c:v>
                </c:pt>
                <c:pt idx="3">
                  <c:v>162051</c:v>
                </c:pt>
              </c:numCache>
            </c:numRef>
          </c:val>
          <c:extLst xmlns:c16r2="http://schemas.microsoft.com/office/drawing/2015/06/chart">
            <c:ext xmlns:c16="http://schemas.microsoft.com/office/drawing/2014/chart" uri="{C3380CC4-5D6E-409C-BE32-E72D297353CC}">
              <c16:uniqueId val="{00000002-933D-4D4D-A5B9-B93D782E9A45}"/>
            </c:ext>
          </c:extLst>
        </c:ser>
        <c:ser>
          <c:idx val="3"/>
          <c:order val="3"/>
          <c:tx>
            <c:strRef>
              <c:f>Sheet1!$E$1</c:f>
              <c:strCache>
                <c:ptCount val="1"/>
                <c:pt idx="0">
                  <c:v>Local</c:v>
                </c:pt>
              </c:strCache>
            </c:strRef>
          </c:tx>
          <c:spPr>
            <a:solidFill>
              <a:schemeClr val="accent4"/>
            </a:solidFill>
            <a:ln>
              <a:noFill/>
            </a:ln>
            <a:effectLst/>
          </c:spPr>
          <c:invertIfNegative val="0"/>
          <c:cat>
            <c:strRef>
              <c:f>Sheet1!$A$2:$A$5</c:f>
              <c:strCache>
                <c:ptCount val="4"/>
                <c:pt idx="0">
                  <c:v>2014/2015 Actual</c:v>
                </c:pt>
                <c:pt idx="1">
                  <c:v>2014/2015 Budget</c:v>
                </c:pt>
                <c:pt idx="2">
                  <c:v>2015/2016 Budget</c:v>
                </c:pt>
                <c:pt idx="3">
                  <c:v>2016/2017 Budget</c:v>
                </c:pt>
              </c:strCache>
            </c:strRef>
          </c:cat>
          <c:val>
            <c:numRef>
              <c:f>Sheet1!$E$2:$E$5</c:f>
              <c:numCache>
                <c:formatCode>_("$"* #,##0_);_("$"* \(#,##0\);_("$"* "-"??_);_(@_)</c:formatCode>
                <c:ptCount val="4"/>
                <c:pt idx="0">
                  <c:v>78131</c:v>
                </c:pt>
                <c:pt idx="1">
                  <c:v>77086</c:v>
                </c:pt>
                <c:pt idx="2">
                  <c:v>83685</c:v>
                </c:pt>
                <c:pt idx="3">
                  <c:v>85495</c:v>
                </c:pt>
              </c:numCache>
            </c:numRef>
          </c:val>
          <c:extLst xmlns:c16r2="http://schemas.microsoft.com/office/drawing/2015/06/chart">
            <c:ext xmlns:c16="http://schemas.microsoft.com/office/drawing/2014/chart" uri="{C3380CC4-5D6E-409C-BE32-E72D297353CC}">
              <c16:uniqueId val="{00000003-933D-4D4D-A5B9-B93D782E9A45}"/>
            </c:ext>
          </c:extLst>
        </c:ser>
        <c:dLbls>
          <c:showLegendKey val="0"/>
          <c:showVal val="0"/>
          <c:showCatName val="0"/>
          <c:showSerName val="0"/>
          <c:showPercent val="0"/>
          <c:showBubbleSize val="0"/>
        </c:dLbls>
        <c:gapWidth val="150"/>
        <c:overlap val="100"/>
        <c:axId val="118106624"/>
        <c:axId val="84348288"/>
      </c:barChart>
      <c:catAx>
        <c:axId val="118106624"/>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4348288"/>
        <c:crosses val="autoZero"/>
        <c:auto val="1"/>
        <c:lblAlgn val="ctr"/>
        <c:lblOffset val="100"/>
        <c:noMultiLvlLbl val="0"/>
      </c:catAx>
      <c:valAx>
        <c:axId val="84348288"/>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_);_(&quot;$&quot;* \(#,##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81066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0"/>
    <c:plotArea>
      <c:layout/>
      <c:barChart>
        <c:barDir val="col"/>
        <c:grouping val="stacked"/>
        <c:varyColors val="0"/>
        <c:ser>
          <c:idx val="0"/>
          <c:order val="0"/>
          <c:tx>
            <c:strRef>
              <c:f>Sheet1!$B$1</c:f>
              <c:strCache>
                <c:ptCount val="1"/>
                <c:pt idx="0">
                  <c:v>Basic Education</c:v>
                </c:pt>
              </c:strCache>
            </c:strRef>
          </c:tx>
          <c:invertIfNegative val="0"/>
          <c:cat>
            <c:strRef>
              <c:f>Sheet1!$A$2:$A$4</c:f>
              <c:strCache>
                <c:ptCount val="3"/>
                <c:pt idx="0">
                  <c:v>2014/2015 Budget</c:v>
                </c:pt>
                <c:pt idx="1">
                  <c:v>2015/2016 Budget</c:v>
                </c:pt>
                <c:pt idx="2">
                  <c:v>2016/2017 Budget</c:v>
                </c:pt>
              </c:strCache>
            </c:strRef>
          </c:cat>
          <c:val>
            <c:numRef>
              <c:f>Sheet1!$B$2:$B$4</c:f>
              <c:numCache>
                <c:formatCode>_("$"* #,##0_);_("$"* \(#,##0\);_("$"* "-"??_);_(@_)</c:formatCode>
                <c:ptCount val="3"/>
                <c:pt idx="0">
                  <c:v>133.63</c:v>
                </c:pt>
                <c:pt idx="1">
                  <c:v>149</c:v>
                </c:pt>
                <c:pt idx="2">
                  <c:v>161</c:v>
                </c:pt>
              </c:numCache>
            </c:numRef>
          </c:val>
          <c:extLst xmlns:c16r2="http://schemas.microsoft.com/office/drawing/2015/06/chart">
            <c:ext xmlns:c16="http://schemas.microsoft.com/office/drawing/2014/chart" uri="{C3380CC4-5D6E-409C-BE32-E72D297353CC}">
              <c16:uniqueId val="{00000000-6B4F-4A0B-A846-60A38FD14D09}"/>
            </c:ext>
          </c:extLst>
        </c:ser>
        <c:ser>
          <c:idx val="1"/>
          <c:order val="1"/>
          <c:tx>
            <c:strRef>
              <c:f>Sheet1!$C$1</c:f>
              <c:strCache>
                <c:ptCount val="1"/>
                <c:pt idx="0">
                  <c:v>Special Education</c:v>
                </c:pt>
              </c:strCache>
            </c:strRef>
          </c:tx>
          <c:invertIfNegative val="0"/>
          <c:cat>
            <c:strRef>
              <c:f>Sheet1!$A$2:$A$4</c:f>
              <c:strCache>
                <c:ptCount val="3"/>
                <c:pt idx="0">
                  <c:v>2014/2015 Budget</c:v>
                </c:pt>
                <c:pt idx="1">
                  <c:v>2015/2016 Budget</c:v>
                </c:pt>
                <c:pt idx="2">
                  <c:v>2016/2017 Budget</c:v>
                </c:pt>
              </c:strCache>
            </c:strRef>
          </c:cat>
          <c:val>
            <c:numRef>
              <c:f>Sheet1!$C$2:$C$4</c:f>
              <c:numCache>
                <c:formatCode>_("$"* #,##0_);_("$"* \(#,##0\);_("$"* "-"??_);_(@_)</c:formatCode>
                <c:ptCount val="3"/>
                <c:pt idx="0">
                  <c:v>26.1</c:v>
                </c:pt>
                <c:pt idx="1">
                  <c:v>28</c:v>
                </c:pt>
                <c:pt idx="2">
                  <c:v>32</c:v>
                </c:pt>
              </c:numCache>
            </c:numRef>
          </c:val>
          <c:extLst xmlns:c16r2="http://schemas.microsoft.com/office/drawing/2015/06/chart">
            <c:ext xmlns:c16="http://schemas.microsoft.com/office/drawing/2014/chart" uri="{C3380CC4-5D6E-409C-BE32-E72D297353CC}">
              <c16:uniqueId val="{00000001-6B4F-4A0B-A846-60A38FD14D09}"/>
            </c:ext>
          </c:extLst>
        </c:ser>
        <c:ser>
          <c:idx val="2"/>
          <c:order val="2"/>
          <c:tx>
            <c:strRef>
              <c:f>Sheet1!$D$1</c:f>
              <c:strCache>
                <c:ptCount val="1"/>
                <c:pt idx="0">
                  <c:v>Vocational</c:v>
                </c:pt>
              </c:strCache>
            </c:strRef>
          </c:tx>
          <c:invertIfNegative val="0"/>
          <c:cat>
            <c:strRef>
              <c:f>Sheet1!$A$2:$A$4</c:f>
              <c:strCache>
                <c:ptCount val="3"/>
                <c:pt idx="0">
                  <c:v>2014/2015 Budget</c:v>
                </c:pt>
                <c:pt idx="1">
                  <c:v>2015/2016 Budget</c:v>
                </c:pt>
                <c:pt idx="2">
                  <c:v>2016/2017 Budget</c:v>
                </c:pt>
              </c:strCache>
            </c:strRef>
          </c:cat>
          <c:val>
            <c:numRef>
              <c:f>Sheet1!$D$2:$D$4</c:f>
              <c:numCache>
                <c:formatCode>_("$"* #,##0_);_("$"* \(#,##0\);_("$"* "-"??_);_(@_)</c:formatCode>
                <c:ptCount val="3"/>
                <c:pt idx="0">
                  <c:v>5.8</c:v>
                </c:pt>
                <c:pt idx="1">
                  <c:v>6</c:v>
                </c:pt>
                <c:pt idx="2">
                  <c:v>5</c:v>
                </c:pt>
              </c:numCache>
            </c:numRef>
          </c:val>
          <c:extLst xmlns:c16r2="http://schemas.microsoft.com/office/drawing/2015/06/chart">
            <c:ext xmlns:c16="http://schemas.microsoft.com/office/drawing/2014/chart" uri="{C3380CC4-5D6E-409C-BE32-E72D297353CC}">
              <c16:uniqueId val="{00000002-6B4F-4A0B-A846-60A38FD14D09}"/>
            </c:ext>
          </c:extLst>
        </c:ser>
        <c:ser>
          <c:idx val="3"/>
          <c:order val="3"/>
          <c:tx>
            <c:strRef>
              <c:f>Sheet1!$E$1</c:f>
              <c:strCache>
                <c:ptCount val="1"/>
                <c:pt idx="0">
                  <c:v>Categorical Grants</c:v>
                </c:pt>
              </c:strCache>
            </c:strRef>
          </c:tx>
          <c:invertIfNegative val="0"/>
          <c:cat>
            <c:strRef>
              <c:f>Sheet1!$A$2:$A$4</c:f>
              <c:strCache>
                <c:ptCount val="3"/>
                <c:pt idx="0">
                  <c:v>2014/2015 Budget</c:v>
                </c:pt>
                <c:pt idx="1">
                  <c:v>2015/2016 Budget</c:v>
                </c:pt>
                <c:pt idx="2">
                  <c:v>2016/2017 Budget</c:v>
                </c:pt>
              </c:strCache>
            </c:strRef>
          </c:cat>
          <c:val>
            <c:numRef>
              <c:f>Sheet1!$E$2:$E$4</c:f>
              <c:numCache>
                <c:formatCode>_("$"* #,##0_);_("$"* \(#,##0\);_("$"* "-"??_);_(@_)</c:formatCode>
                <c:ptCount val="3"/>
                <c:pt idx="0">
                  <c:v>16.270000000000017</c:v>
                </c:pt>
                <c:pt idx="1">
                  <c:v>18</c:v>
                </c:pt>
                <c:pt idx="2">
                  <c:v>17</c:v>
                </c:pt>
              </c:numCache>
            </c:numRef>
          </c:val>
          <c:extLst xmlns:c16r2="http://schemas.microsoft.com/office/drawing/2015/06/chart">
            <c:ext xmlns:c16="http://schemas.microsoft.com/office/drawing/2014/chart" uri="{C3380CC4-5D6E-409C-BE32-E72D297353CC}">
              <c16:uniqueId val="{00000003-6B4F-4A0B-A846-60A38FD14D09}"/>
            </c:ext>
          </c:extLst>
        </c:ser>
        <c:ser>
          <c:idx val="4"/>
          <c:order val="4"/>
          <c:tx>
            <c:strRef>
              <c:f>Sheet1!$F$1</c:f>
              <c:strCache>
                <c:ptCount val="1"/>
                <c:pt idx="0">
                  <c:v>Day Care/Community Suppt</c:v>
                </c:pt>
              </c:strCache>
            </c:strRef>
          </c:tx>
          <c:invertIfNegative val="0"/>
          <c:cat>
            <c:strRef>
              <c:f>Sheet1!$A$2:$A$4</c:f>
              <c:strCache>
                <c:ptCount val="3"/>
                <c:pt idx="0">
                  <c:v>2014/2015 Budget</c:v>
                </c:pt>
                <c:pt idx="1">
                  <c:v>2015/2016 Budget</c:v>
                </c:pt>
                <c:pt idx="2">
                  <c:v>2016/2017 Budget</c:v>
                </c:pt>
              </c:strCache>
            </c:strRef>
          </c:cat>
          <c:val>
            <c:numRef>
              <c:f>Sheet1!$F$2:$F$4</c:f>
              <c:numCache>
                <c:formatCode>_("$"* #,##0_);_("$"* \(#,##0\);_("$"* "-"??_);_(@_)</c:formatCode>
                <c:ptCount val="3"/>
                <c:pt idx="0">
                  <c:v>9.6</c:v>
                </c:pt>
                <c:pt idx="1">
                  <c:v>11</c:v>
                </c:pt>
                <c:pt idx="2">
                  <c:v>12</c:v>
                </c:pt>
              </c:numCache>
            </c:numRef>
          </c:val>
          <c:extLst xmlns:c16r2="http://schemas.microsoft.com/office/drawing/2015/06/chart">
            <c:ext xmlns:c16="http://schemas.microsoft.com/office/drawing/2014/chart" uri="{C3380CC4-5D6E-409C-BE32-E72D297353CC}">
              <c16:uniqueId val="{00000004-6B4F-4A0B-A846-60A38FD14D09}"/>
            </c:ext>
          </c:extLst>
        </c:ser>
        <c:ser>
          <c:idx val="5"/>
          <c:order val="5"/>
          <c:tx>
            <c:strRef>
              <c:f>Sheet1!$G$1</c:f>
              <c:strCache>
                <c:ptCount val="1"/>
                <c:pt idx="0">
                  <c:v>Food Services</c:v>
                </c:pt>
              </c:strCache>
            </c:strRef>
          </c:tx>
          <c:invertIfNegative val="0"/>
          <c:cat>
            <c:strRef>
              <c:f>Sheet1!$A$2:$A$4</c:f>
              <c:strCache>
                <c:ptCount val="3"/>
                <c:pt idx="0">
                  <c:v>2014/2015 Budget</c:v>
                </c:pt>
                <c:pt idx="1">
                  <c:v>2015/2016 Budget</c:v>
                </c:pt>
                <c:pt idx="2">
                  <c:v>2016/2017 Budget</c:v>
                </c:pt>
              </c:strCache>
            </c:strRef>
          </c:cat>
          <c:val>
            <c:numRef>
              <c:f>Sheet1!$G$2:$G$4</c:f>
              <c:numCache>
                <c:formatCode>_("$"* #,##0_);_("$"* \(#,##0\);_("$"* "-"??_);_(@_)</c:formatCode>
                <c:ptCount val="3"/>
                <c:pt idx="0">
                  <c:v>5.4</c:v>
                </c:pt>
                <c:pt idx="1">
                  <c:v>6</c:v>
                </c:pt>
                <c:pt idx="2">
                  <c:v>7</c:v>
                </c:pt>
              </c:numCache>
            </c:numRef>
          </c:val>
          <c:extLst xmlns:c16r2="http://schemas.microsoft.com/office/drawing/2015/06/chart">
            <c:ext xmlns:c16="http://schemas.microsoft.com/office/drawing/2014/chart" uri="{C3380CC4-5D6E-409C-BE32-E72D297353CC}">
              <c16:uniqueId val="{00000005-6B4F-4A0B-A846-60A38FD14D09}"/>
            </c:ext>
          </c:extLst>
        </c:ser>
        <c:ser>
          <c:idx val="6"/>
          <c:order val="6"/>
          <c:tx>
            <c:strRef>
              <c:f>Sheet1!$H$1</c:f>
              <c:strCache>
                <c:ptCount val="1"/>
                <c:pt idx="0">
                  <c:v>Transportation</c:v>
                </c:pt>
              </c:strCache>
            </c:strRef>
          </c:tx>
          <c:invertIfNegative val="0"/>
          <c:cat>
            <c:strRef>
              <c:f>Sheet1!$A$2:$A$4</c:f>
              <c:strCache>
                <c:ptCount val="3"/>
                <c:pt idx="0">
                  <c:v>2014/2015 Budget</c:v>
                </c:pt>
                <c:pt idx="1">
                  <c:v>2015/2016 Budget</c:v>
                </c:pt>
                <c:pt idx="2">
                  <c:v>2016/2017 Budget</c:v>
                </c:pt>
              </c:strCache>
            </c:strRef>
          </c:cat>
          <c:val>
            <c:numRef>
              <c:f>Sheet1!$H$2:$H$4</c:f>
              <c:numCache>
                <c:formatCode>_("$"* #,##0_);_("$"* \(#,##0\);_("$"* "-"??_);_(@_)</c:formatCode>
                <c:ptCount val="3"/>
                <c:pt idx="0">
                  <c:v>6.6</c:v>
                </c:pt>
                <c:pt idx="1">
                  <c:v>7</c:v>
                </c:pt>
                <c:pt idx="2">
                  <c:v>8</c:v>
                </c:pt>
              </c:numCache>
            </c:numRef>
          </c:val>
          <c:extLst xmlns:c16r2="http://schemas.microsoft.com/office/drawing/2015/06/chart">
            <c:ext xmlns:c16="http://schemas.microsoft.com/office/drawing/2014/chart" uri="{C3380CC4-5D6E-409C-BE32-E72D297353CC}">
              <c16:uniqueId val="{00000006-6B4F-4A0B-A846-60A38FD14D09}"/>
            </c:ext>
          </c:extLst>
        </c:ser>
        <c:ser>
          <c:idx val="7"/>
          <c:order val="7"/>
          <c:tx>
            <c:strRef>
              <c:f>Sheet1!$I$1</c:f>
              <c:strCache>
                <c:ptCount val="1"/>
                <c:pt idx="0">
                  <c:v>District-wide Support</c:v>
                </c:pt>
              </c:strCache>
            </c:strRef>
          </c:tx>
          <c:invertIfNegative val="0"/>
          <c:cat>
            <c:strRef>
              <c:f>Sheet1!$A$2:$A$4</c:f>
              <c:strCache>
                <c:ptCount val="3"/>
                <c:pt idx="0">
                  <c:v>2014/2015 Budget</c:v>
                </c:pt>
                <c:pt idx="1">
                  <c:v>2015/2016 Budget</c:v>
                </c:pt>
                <c:pt idx="2">
                  <c:v>2016/2017 Budget</c:v>
                </c:pt>
              </c:strCache>
            </c:strRef>
          </c:cat>
          <c:val>
            <c:numRef>
              <c:f>Sheet1!$I$2:$I$4</c:f>
              <c:numCache>
                <c:formatCode>_("$"* #,##0_);_("$"* \(#,##0\);_("$"* "-"??_);_(@_)</c:formatCode>
                <c:ptCount val="3"/>
                <c:pt idx="0">
                  <c:v>30.5</c:v>
                </c:pt>
                <c:pt idx="1">
                  <c:v>33</c:v>
                </c:pt>
                <c:pt idx="2">
                  <c:v>34</c:v>
                </c:pt>
              </c:numCache>
            </c:numRef>
          </c:val>
          <c:extLst xmlns:c16r2="http://schemas.microsoft.com/office/drawing/2015/06/chart">
            <c:ext xmlns:c16="http://schemas.microsoft.com/office/drawing/2014/chart" uri="{C3380CC4-5D6E-409C-BE32-E72D297353CC}">
              <c16:uniqueId val="{00000007-6B4F-4A0B-A846-60A38FD14D09}"/>
            </c:ext>
          </c:extLst>
        </c:ser>
        <c:dLbls>
          <c:showLegendKey val="0"/>
          <c:showVal val="0"/>
          <c:showCatName val="0"/>
          <c:showSerName val="0"/>
          <c:showPercent val="0"/>
          <c:showBubbleSize val="0"/>
        </c:dLbls>
        <c:gapWidth val="150"/>
        <c:overlap val="100"/>
        <c:axId val="117840384"/>
        <c:axId val="84350592"/>
      </c:barChart>
      <c:catAx>
        <c:axId val="117840384"/>
        <c:scaling>
          <c:orientation val="minMax"/>
        </c:scaling>
        <c:delete val="0"/>
        <c:axPos val="b"/>
        <c:numFmt formatCode="General" sourceLinked="0"/>
        <c:majorTickMark val="out"/>
        <c:minorTickMark val="none"/>
        <c:tickLblPos val="nextTo"/>
        <c:txPr>
          <a:bodyPr/>
          <a:lstStyle/>
          <a:p>
            <a:pPr>
              <a:defRPr sz="1800"/>
            </a:pPr>
            <a:endParaRPr lang="en-US"/>
          </a:p>
        </c:txPr>
        <c:crossAx val="84350592"/>
        <c:crosses val="autoZero"/>
        <c:auto val="1"/>
        <c:lblAlgn val="ctr"/>
        <c:lblOffset val="100"/>
        <c:noMultiLvlLbl val="0"/>
      </c:catAx>
      <c:valAx>
        <c:axId val="84350592"/>
        <c:scaling>
          <c:orientation val="minMax"/>
        </c:scaling>
        <c:delete val="0"/>
        <c:axPos val="l"/>
        <c:majorGridlines/>
        <c:numFmt formatCode="_(&quot;$&quot;* #,##0_);_(&quot;$&quot;* \(#,##0\);_(&quot;$&quot;* &quot;-&quot;??_);_(@_)" sourceLinked="1"/>
        <c:majorTickMark val="out"/>
        <c:minorTickMark val="none"/>
        <c:tickLblPos val="nextTo"/>
        <c:txPr>
          <a:bodyPr/>
          <a:lstStyle/>
          <a:p>
            <a:pPr>
              <a:defRPr sz="1800"/>
            </a:pPr>
            <a:endParaRPr lang="en-US"/>
          </a:p>
        </c:txPr>
        <c:crossAx val="117840384"/>
        <c:crosses val="autoZero"/>
        <c:crossBetween val="between"/>
      </c:valAx>
    </c:plotArea>
    <c:legend>
      <c:legendPos val="r"/>
      <c:overlay val="0"/>
      <c:txPr>
        <a:bodyPr/>
        <a:lstStyle/>
        <a:p>
          <a:pPr>
            <a:defRPr sz="1400"/>
          </a:pPr>
          <a:endParaRPr lang="en-US"/>
        </a:p>
      </c:txPr>
    </c:legend>
    <c:plotVisOnly val="1"/>
    <c:dispBlanksAs val="gap"/>
    <c:showDLblsOverMax val="0"/>
  </c:chart>
  <c:externalData r:id="rId1">
    <c:autoUpdate val="0"/>
  </c:externalData>
  <c:userShapes r:id="rId2"/>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0.58772</cdr:x>
      <cdr:y>0.54239</cdr:y>
    </cdr:from>
    <cdr:to>
      <cdr:x>0.84085</cdr:x>
      <cdr:y>0.77133</cdr:y>
    </cdr:to>
    <cdr:sp macro="" textlink="">
      <cdr:nvSpPr>
        <cdr:cNvPr id="2" name="TextBox 1"/>
        <cdr:cNvSpPr txBox="1"/>
      </cdr:nvSpPr>
      <cdr:spPr>
        <a:xfrm xmlns:a="http://schemas.openxmlformats.org/drawingml/2006/main">
          <a:off x="4777014" y="2514599"/>
          <a:ext cx="2057400" cy="106135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0.5596</cdr:x>
      <cdr:y>0.44209</cdr:y>
    </cdr:from>
    <cdr:to>
      <cdr:x>0.9364</cdr:x>
      <cdr:y>0.88885</cdr:y>
    </cdr:to>
    <cdr:sp macro="" textlink="">
      <cdr:nvSpPr>
        <cdr:cNvPr id="2" name="TextBox 1"/>
        <cdr:cNvSpPr txBox="1"/>
      </cdr:nvSpPr>
      <cdr:spPr>
        <a:xfrm xmlns:a="http://schemas.openxmlformats.org/drawingml/2006/main">
          <a:off x="5628690" y="2226381"/>
          <a:ext cx="3789947" cy="2249905"/>
        </a:xfrm>
        <a:prstGeom xmlns:a="http://schemas.openxmlformats.org/drawingml/2006/main" prst="rect">
          <a:avLst/>
        </a:prstGeom>
        <a:ln xmlns:a="http://schemas.openxmlformats.org/drawingml/2006/main">
          <a:solidFill>
            <a:schemeClr val="tx1"/>
          </a:solidFill>
        </a:ln>
      </cdr:spPr>
      <cdr:txBody>
        <a:bodyPr xmlns:a="http://schemas.openxmlformats.org/drawingml/2006/main" vertOverflow="clip" wrap="square" rtlCol="0"/>
        <a:lstStyle xmlns:a="http://schemas.openxmlformats.org/drawingml/2006/main"/>
        <a:p xmlns:a="http://schemas.openxmlformats.org/drawingml/2006/main">
          <a:r>
            <a:rPr lang="en-US" sz="1400" dirty="0">
              <a:solidFill>
                <a:schemeClr val="tx1"/>
              </a:solidFill>
            </a:rPr>
            <a:t>WA state average General Fund Spending per Pupil was $10,757</a:t>
          </a:r>
        </a:p>
        <a:p xmlns:a="http://schemas.openxmlformats.org/drawingml/2006/main">
          <a:endParaRPr lang="en-US" sz="1400" dirty="0">
            <a:solidFill>
              <a:schemeClr val="tx1"/>
            </a:solidFill>
          </a:endParaRPr>
        </a:p>
        <a:p xmlns:a="http://schemas.openxmlformats.org/drawingml/2006/main">
          <a:r>
            <a:rPr lang="en-US" sz="1400" dirty="0">
              <a:solidFill>
                <a:schemeClr val="tx1"/>
              </a:solidFill>
            </a:rPr>
            <a:t>Seattle School District spent $1,918 more</a:t>
          </a:r>
        </a:p>
        <a:p xmlns:a="http://schemas.openxmlformats.org/drawingml/2006/main">
          <a:r>
            <a:rPr lang="en-US" sz="1400" dirty="0">
              <a:solidFill>
                <a:schemeClr val="tx1"/>
              </a:solidFill>
            </a:rPr>
            <a:t>Tacoma School District spent $1,273 more</a:t>
          </a:r>
        </a:p>
        <a:p xmlns:a="http://schemas.openxmlformats.org/drawingml/2006/main">
          <a:r>
            <a:rPr lang="en-US" sz="1400" dirty="0">
              <a:solidFill>
                <a:schemeClr val="tx1"/>
              </a:solidFill>
            </a:rPr>
            <a:t>Bellevue School District spent $1,169 more </a:t>
          </a:r>
        </a:p>
        <a:p xmlns:a="http://schemas.openxmlformats.org/drawingml/2006/main">
          <a:endParaRPr lang="en-US" sz="1400" dirty="0">
            <a:solidFill>
              <a:schemeClr val="tx1"/>
            </a:solidFill>
          </a:endParaRPr>
        </a:p>
        <a:p xmlns:a="http://schemas.openxmlformats.org/drawingml/2006/main">
          <a:r>
            <a:rPr lang="en-US" sz="1400" dirty="0">
              <a:solidFill>
                <a:schemeClr val="tx1"/>
              </a:solidFill>
            </a:rPr>
            <a:t>While other large local school districts including Lake Washington and Issaquah spent less than the state average.</a:t>
          </a:r>
        </a:p>
      </cdr:txBody>
    </cdr:sp>
  </cdr:relSizeAnchor>
</c:userShapes>
</file>

<file path=ppt/drawings/drawing3.xml><?xml version="1.0" encoding="utf-8"?>
<c:userShapes xmlns:c="http://schemas.openxmlformats.org/drawingml/2006/chart">
  <cdr:relSizeAnchor xmlns:cdr="http://schemas.openxmlformats.org/drawingml/2006/chartDrawing">
    <cdr:from>
      <cdr:x>0.17032</cdr:x>
      <cdr:y>0.39331</cdr:y>
    </cdr:from>
    <cdr:to>
      <cdr:x>0.19356</cdr:x>
      <cdr:y>0.4502</cdr:y>
    </cdr:to>
    <cdr:sp macro="" textlink="">
      <cdr:nvSpPr>
        <cdr:cNvPr id="2" name="TextBox 21"/>
        <cdr:cNvSpPr txBox="1"/>
      </cdr:nvSpPr>
      <cdr:spPr>
        <a:xfrm xmlns:a="http://schemas.openxmlformats.org/drawingml/2006/main">
          <a:off x="1353977" y="2127886"/>
          <a:ext cx="184731" cy="307777"/>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xmlns:a="http://schemas.openxmlformats.org/drawingml/2006/main">
          <a:endParaRPr lang="en-US" sz="1400" dirty="0">
            <a:solidFill>
              <a:schemeClr val="bg1"/>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a:solidFill>
                <a:schemeClr val="tx2"/>
              </a:solidFill>
            </a:endParaRPr>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E973C59C-4E16-4A64-A766-34DB213E11B3}" type="datetimeFigureOut">
              <a:rPr lang="en-US">
                <a:solidFill>
                  <a:schemeClr val="tx2"/>
                </a:solidFill>
              </a:rPr>
              <a:t>3/5/2017</a:t>
            </a:fld>
            <a:endParaRPr>
              <a:solidFill>
                <a:schemeClr val="tx2"/>
              </a:solidFill>
            </a:endParaRPr>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a:solidFill>
                <a:schemeClr val="tx2"/>
              </a:solidFill>
            </a:endParaRPr>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CFD77566-CD65-4859-9FA1-43956DC85B8C}" type="slidenum">
              <a:rPr>
                <a:solidFill>
                  <a:schemeClr val="tx2"/>
                </a:solidFill>
              </a:rPr>
              <a:t>‹#›</a:t>
            </a:fld>
            <a:endParaRPr>
              <a:solidFill>
                <a:schemeClr val="tx2"/>
              </a:solidFill>
            </a:endParaRPr>
          </a:p>
        </p:txBody>
      </p:sp>
    </p:spTree>
    <p:extLst>
      <p:ext uri="{BB962C8B-B14F-4D97-AF65-F5344CB8AC3E}">
        <p14:creationId xmlns:p14="http://schemas.microsoft.com/office/powerpoint/2010/main" val="27087983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solidFill>
                  <a:schemeClr val="tx2"/>
                </a:solidFill>
              </a:defRPr>
            </a:lvl1pPr>
          </a:lstStyle>
          <a:p>
            <a:endParaRPr/>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solidFill>
                  <a:schemeClr val="tx2"/>
                </a:solidFill>
              </a:defRPr>
            </a:lvl1pPr>
          </a:lstStyle>
          <a:p>
            <a:fld id="{F95CF31C-F757-429C-A789-86504F04C3BE}" type="datetimeFigureOut">
              <a:rPr lang="en-US"/>
              <a:pPr/>
              <a:t>3/5/2017</a:t>
            </a:fld>
            <a:endParaRPr/>
          </a:p>
        </p:txBody>
      </p:sp>
      <p:sp>
        <p:nvSpPr>
          <p:cNvPr id="4" name="Slide Image Placeholder 3"/>
          <p:cNvSpPr>
            <a:spLocks noGrp="1" noRot="1" noChangeAspect="1"/>
          </p:cNvSpPr>
          <p:nvPr>
            <p:ph type="sldImg" idx="2"/>
          </p:nvPr>
        </p:nvSpPr>
        <p:spPr>
          <a:xfrm>
            <a:off x="331788" y="696913"/>
            <a:ext cx="6194425" cy="348615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solidFill>
                  <a:schemeClr val="tx2"/>
                </a:solidFill>
              </a:defRPr>
            </a:lvl1pPr>
          </a:lstStyle>
          <a:p>
            <a:endParaRPr/>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solidFill>
                  <a:schemeClr val="tx2"/>
                </a:solidFill>
              </a:defRPr>
            </a:lvl1pPr>
          </a:lstStyle>
          <a:p>
            <a:fld id="{B8796F01-7154-41E0-B48B-A6921757531A}" type="slidenum">
              <a:rPr/>
              <a:pPr/>
              <a:t>‹#›</a:t>
            </a:fld>
            <a:endParaRPr/>
          </a:p>
        </p:txBody>
      </p:sp>
    </p:spTree>
    <p:extLst>
      <p:ext uri="{BB962C8B-B14F-4D97-AF65-F5344CB8AC3E}">
        <p14:creationId xmlns:p14="http://schemas.microsoft.com/office/powerpoint/2010/main" val="44077566"/>
      </p:ext>
    </p:extLst>
  </p:cSld>
  <p:clrMap bg1="lt1" tx1="dk1" bg2="lt2" tx2="dk2" accent1="accent1" accent2="accent2" accent3="accent3" accent4="accent4" accent5="accent5" accent6="accent6" hlink="hlink" folHlink="folHlink"/>
  <p:notesStyle>
    <a:lvl1pPr marL="0" algn="l" defTabSz="1218987" rtl="0" eaLnBrk="1" latinLnBrk="0" hangingPunct="1">
      <a:defRPr sz="1600" kern="1200">
        <a:solidFill>
          <a:schemeClr val="tx2"/>
        </a:solidFill>
        <a:latin typeface="+mn-lt"/>
        <a:ea typeface="+mn-ea"/>
        <a:cs typeface="+mn-cs"/>
      </a:defRPr>
    </a:lvl1pPr>
    <a:lvl2pPr marL="609493" algn="l" defTabSz="1218987" rtl="0" eaLnBrk="1" latinLnBrk="0" hangingPunct="1">
      <a:defRPr sz="1600" kern="1200">
        <a:solidFill>
          <a:schemeClr val="tx2"/>
        </a:solidFill>
        <a:latin typeface="+mn-lt"/>
        <a:ea typeface="+mn-ea"/>
        <a:cs typeface="+mn-cs"/>
      </a:defRPr>
    </a:lvl2pPr>
    <a:lvl3pPr marL="1218987" algn="l" defTabSz="1218987" rtl="0" eaLnBrk="1" latinLnBrk="0" hangingPunct="1">
      <a:defRPr sz="1600" kern="1200">
        <a:solidFill>
          <a:schemeClr val="tx2"/>
        </a:solidFill>
        <a:latin typeface="+mn-lt"/>
        <a:ea typeface="+mn-ea"/>
        <a:cs typeface="+mn-cs"/>
      </a:defRPr>
    </a:lvl3pPr>
    <a:lvl4pPr marL="1828480" algn="l" defTabSz="1218987" rtl="0" eaLnBrk="1" latinLnBrk="0" hangingPunct="1">
      <a:defRPr sz="1600" kern="1200">
        <a:solidFill>
          <a:schemeClr val="tx2"/>
        </a:solidFill>
        <a:latin typeface="+mn-lt"/>
        <a:ea typeface="+mn-ea"/>
        <a:cs typeface="+mn-cs"/>
      </a:defRPr>
    </a:lvl4pPr>
    <a:lvl5pPr marL="2437973" algn="l" defTabSz="1218987" rtl="0" eaLnBrk="1" latinLnBrk="0" hangingPunct="1">
      <a:defRPr sz="1600" kern="1200">
        <a:solidFill>
          <a:schemeClr val="tx2"/>
        </a:solidFill>
        <a:latin typeface="+mn-lt"/>
        <a:ea typeface="+mn-ea"/>
        <a:cs typeface="+mn-cs"/>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61F7950-CC62-449E-8A79-65DD5CD1B9F0}" type="slidenum">
              <a:rPr lang="en-US" smtClean="0"/>
              <a:pPr>
                <a:defRPr/>
              </a:pPr>
              <a:t>9</a:t>
            </a:fld>
            <a:endParaRPr lang="en-US" dirty="0"/>
          </a:p>
        </p:txBody>
      </p:sp>
    </p:spTree>
    <p:extLst>
      <p:ext uri="{BB962C8B-B14F-4D97-AF65-F5344CB8AC3E}">
        <p14:creationId xmlns:p14="http://schemas.microsoft.com/office/powerpoint/2010/main" val="13561190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3603" y="1122363"/>
            <a:ext cx="9141619" cy="2387600"/>
          </a:xfrm>
        </p:spPr>
        <p:txBody>
          <a:bodyPr anchor="b"/>
          <a:lstStyle>
            <a:lvl1pPr algn="ctr">
              <a:defRPr sz="5998"/>
            </a:lvl1pPr>
          </a:lstStyle>
          <a:p>
            <a:r>
              <a:rPr lang="en-US"/>
              <a:t>Click to edit Master title style</a:t>
            </a:r>
          </a:p>
        </p:txBody>
      </p:sp>
      <p:sp>
        <p:nvSpPr>
          <p:cNvPr id="3" name="Subtitle 2"/>
          <p:cNvSpPr>
            <a:spLocks noGrp="1"/>
          </p:cNvSpPr>
          <p:nvPr>
            <p:ph type="subTitle" idx="1"/>
          </p:nvPr>
        </p:nvSpPr>
        <p:spPr>
          <a:xfrm>
            <a:off x="1523603" y="3602038"/>
            <a:ext cx="9141619" cy="1655762"/>
          </a:xfrm>
        </p:spPr>
        <p:txBody>
          <a:bodyPr/>
          <a:lstStyle>
            <a:lvl1pPr marL="0" indent="0" algn="ctr">
              <a:buNone/>
              <a:defRPr sz="2399"/>
            </a:lvl1pPr>
            <a:lvl2pPr marL="457063" indent="0" algn="ctr">
              <a:buNone/>
              <a:defRPr sz="1999"/>
            </a:lvl2pPr>
            <a:lvl3pPr marL="914126" indent="0" algn="ctr">
              <a:buNone/>
              <a:defRPr sz="1799"/>
            </a:lvl3pPr>
            <a:lvl4pPr marL="1371189" indent="0" algn="ctr">
              <a:buNone/>
              <a:defRPr sz="1600"/>
            </a:lvl4pPr>
            <a:lvl5pPr marL="1828251" indent="0" algn="ctr">
              <a:buNone/>
              <a:defRPr sz="1600"/>
            </a:lvl5pPr>
            <a:lvl6pPr marL="2285314" indent="0" algn="ctr">
              <a:buNone/>
              <a:defRPr sz="1600"/>
            </a:lvl6pPr>
            <a:lvl7pPr marL="2742377" indent="0" algn="ctr">
              <a:buNone/>
              <a:defRPr sz="1600"/>
            </a:lvl7pPr>
            <a:lvl8pPr marL="3199440" indent="0" algn="ctr">
              <a:buNone/>
              <a:defRPr sz="1600"/>
            </a:lvl8pPr>
            <a:lvl9pPr marL="3656503"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5796C56-D706-4DC5-B3E7-88D9B31585A2}" type="datetimeFigureOut">
              <a:rPr lang="en-US" smtClean="0"/>
              <a:t>3/5/2017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6A4D4-E875-460D-B099-5583C877779F}" type="slidenum">
              <a:rPr lang="en-US" smtClean="0"/>
              <a:t>‹#›</a:t>
            </a:fld>
            <a:endParaRPr lang="en-US"/>
          </a:p>
        </p:txBody>
      </p:sp>
    </p:spTree>
    <p:extLst>
      <p:ext uri="{BB962C8B-B14F-4D97-AF65-F5344CB8AC3E}">
        <p14:creationId xmlns:p14="http://schemas.microsoft.com/office/powerpoint/2010/main" val="1257074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AECB6C2-1084-4AED-A74A-DF028B0094EA}" type="datetimeFigureOut">
              <a:rPr lang="en-US" smtClean="0"/>
              <a:t>3/5/2017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C5AD9-787D-40FA-8A4D-16A055B9AF81}" type="slidenum">
              <a:rPr lang="en-US" smtClean="0"/>
              <a:t>‹#›</a:t>
            </a:fld>
            <a:endParaRPr lang="en-US"/>
          </a:p>
        </p:txBody>
      </p:sp>
    </p:spTree>
    <p:extLst>
      <p:ext uri="{BB962C8B-B14F-4D97-AF65-F5344CB8AC3E}">
        <p14:creationId xmlns:p14="http://schemas.microsoft.com/office/powerpoint/2010/main" val="9209886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2628" y="365125"/>
            <a:ext cx="262821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7982" y="365125"/>
            <a:ext cx="7732286"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AECB6C2-1084-4AED-A74A-DF028B0094EA}" type="datetimeFigureOut">
              <a:rPr lang="en-US" smtClean="0"/>
              <a:t>3/5/2017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C5AD9-787D-40FA-8A4D-16A055B9AF81}" type="slidenum">
              <a:rPr lang="en-US" smtClean="0"/>
              <a:t>‹#›</a:t>
            </a:fld>
            <a:endParaRPr lang="en-US"/>
          </a:p>
        </p:txBody>
      </p:sp>
    </p:spTree>
    <p:extLst>
      <p:ext uri="{BB962C8B-B14F-4D97-AF65-F5344CB8AC3E}">
        <p14:creationId xmlns:p14="http://schemas.microsoft.com/office/powerpoint/2010/main" val="28911973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B5A30F4-0B4E-4E4B-BC36-C30CD13F4E17}" type="datetimeFigureOut">
              <a:rPr lang="en-US" smtClean="0"/>
              <a:t>3/5/2017</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60BA0E-20D0-4E7C-B286-26C960A6788F}" type="slidenum">
              <a:rPr lang="en-US" smtClean="0"/>
              <a:t>‹#›</a:t>
            </a:fld>
            <a:endParaRPr lang="en-US"/>
          </a:p>
        </p:txBody>
      </p:sp>
    </p:spTree>
    <p:extLst>
      <p:ext uri="{BB962C8B-B14F-4D97-AF65-F5344CB8AC3E}">
        <p14:creationId xmlns:p14="http://schemas.microsoft.com/office/powerpoint/2010/main" val="968295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633" y="1709739"/>
            <a:ext cx="10512862" cy="2852737"/>
          </a:xfrm>
        </p:spPr>
        <p:txBody>
          <a:bodyPr anchor="b"/>
          <a:lstStyle>
            <a:lvl1pPr>
              <a:defRPr sz="5998"/>
            </a:lvl1pPr>
          </a:lstStyle>
          <a:p>
            <a:r>
              <a:rPr lang="en-US"/>
              <a:t>Click to edit Master title style</a:t>
            </a:r>
          </a:p>
        </p:txBody>
      </p:sp>
      <p:sp>
        <p:nvSpPr>
          <p:cNvPr id="3" name="Text Placeholder 2"/>
          <p:cNvSpPr>
            <a:spLocks noGrp="1"/>
          </p:cNvSpPr>
          <p:nvPr>
            <p:ph type="body" idx="1"/>
          </p:nvPr>
        </p:nvSpPr>
        <p:spPr>
          <a:xfrm>
            <a:off x="831633" y="4589464"/>
            <a:ext cx="10512862" cy="1500187"/>
          </a:xfrm>
        </p:spPr>
        <p:txBody>
          <a:bodyPr/>
          <a:lstStyle>
            <a:lvl1pPr marL="0" indent="0">
              <a:buNone/>
              <a:defRPr sz="2399">
                <a:solidFill>
                  <a:schemeClr val="tx1">
                    <a:tint val="75000"/>
                  </a:schemeClr>
                </a:solidFill>
              </a:defRPr>
            </a:lvl1pPr>
            <a:lvl2pPr marL="457063" indent="0">
              <a:buNone/>
              <a:defRPr sz="1999">
                <a:solidFill>
                  <a:schemeClr val="tx1">
                    <a:tint val="75000"/>
                  </a:schemeClr>
                </a:solidFill>
              </a:defRPr>
            </a:lvl2pPr>
            <a:lvl3pPr marL="914126" indent="0">
              <a:buNone/>
              <a:defRPr sz="1799">
                <a:solidFill>
                  <a:schemeClr val="tx1">
                    <a:tint val="75000"/>
                  </a:schemeClr>
                </a:solidFill>
              </a:defRPr>
            </a:lvl3pPr>
            <a:lvl4pPr marL="1371189" indent="0">
              <a:buNone/>
              <a:defRPr sz="1600">
                <a:solidFill>
                  <a:schemeClr val="tx1">
                    <a:tint val="75000"/>
                  </a:schemeClr>
                </a:solidFill>
              </a:defRPr>
            </a:lvl4pPr>
            <a:lvl5pPr marL="1828251" indent="0">
              <a:buNone/>
              <a:defRPr sz="1600">
                <a:solidFill>
                  <a:schemeClr val="tx1">
                    <a:tint val="75000"/>
                  </a:schemeClr>
                </a:solidFill>
              </a:defRPr>
            </a:lvl5pPr>
            <a:lvl6pPr marL="2285314" indent="0">
              <a:buNone/>
              <a:defRPr sz="1600">
                <a:solidFill>
                  <a:schemeClr val="tx1">
                    <a:tint val="75000"/>
                  </a:schemeClr>
                </a:solidFill>
              </a:defRPr>
            </a:lvl6pPr>
            <a:lvl7pPr marL="2742377" indent="0">
              <a:buNone/>
              <a:defRPr sz="1600">
                <a:solidFill>
                  <a:schemeClr val="tx1">
                    <a:tint val="75000"/>
                  </a:schemeClr>
                </a:solidFill>
              </a:defRPr>
            </a:lvl7pPr>
            <a:lvl8pPr marL="3199440" indent="0">
              <a:buNone/>
              <a:defRPr sz="1600">
                <a:solidFill>
                  <a:schemeClr val="tx1">
                    <a:tint val="75000"/>
                  </a:schemeClr>
                </a:solidFill>
              </a:defRPr>
            </a:lvl8pPr>
            <a:lvl9pPr marL="3656503"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5796C56-D706-4DC5-B3E7-88D9B31585A2}" type="datetimeFigureOut">
              <a:rPr lang="en-US" smtClean="0"/>
              <a:t>3/5/2017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6A4D4-E875-460D-B099-5583C877779F}" type="slidenum">
              <a:rPr lang="en-US" smtClean="0"/>
              <a:t>‹#›</a:t>
            </a:fld>
            <a:endParaRPr lang="en-US"/>
          </a:p>
        </p:txBody>
      </p:sp>
    </p:spTree>
    <p:extLst>
      <p:ext uri="{BB962C8B-B14F-4D97-AF65-F5344CB8AC3E}">
        <p14:creationId xmlns:p14="http://schemas.microsoft.com/office/powerpoint/2010/main" val="28819135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7982" y="1825625"/>
            <a:ext cx="5180251"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0592" y="1825625"/>
            <a:ext cx="5180251"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DD204D1-F9BD-4643-8480-6EA41EB484F1}" type="datetimeFigureOut">
              <a:rPr lang="en-US" smtClean="0"/>
              <a:t>3/5/2017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37DED6-D4C7-42EE-AB49-D2E39E64FDE4}" type="slidenum">
              <a:rPr lang="en-US" smtClean="0"/>
              <a:t>‹#›</a:t>
            </a:fld>
            <a:endParaRPr lang="en-US"/>
          </a:p>
        </p:txBody>
      </p:sp>
    </p:spTree>
    <p:extLst>
      <p:ext uri="{BB962C8B-B14F-4D97-AF65-F5344CB8AC3E}">
        <p14:creationId xmlns:p14="http://schemas.microsoft.com/office/powerpoint/2010/main" val="9590683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569" y="365126"/>
            <a:ext cx="10512862" cy="1325563"/>
          </a:xfrm>
        </p:spPr>
        <p:txBody>
          <a:bodyPr/>
          <a:lstStyle/>
          <a:p>
            <a:r>
              <a:rPr lang="en-US"/>
              <a:t>Click to edit Master title style</a:t>
            </a:r>
          </a:p>
        </p:txBody>
      </p:sp>
      <p:sp>
        <p:nvSpPr>
          <p:cNvPr id="3" name="Text Placeholder 2"/>
          <p:cNvSpPr>
            <a:spLocks noGrp="1"/>
          </p:cNvSpPr>
          <p:nvPr>
            <p:ph type="body" idx="1"/>
          </p:nvPr>
        </p:nvSpPr>
        <p:spPr>
          <a:xfrm>
            <a:off x="839570" y="1681163"/>
            <a:ext cx="5156444" cy="823912"/>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Edit Master text styles</a:t>
            </a:r>
          </a:p>
        </p:txBody>
      </p:sp>
      <p:sp>
        <p:nvSpPr>
          <p:cNvPr id="4" name="Content Placeholder 3"/>
          <p:cNvSpPr>
            <a:spLocks noGrp="1"/>
          </p:cNvSpPr>
          <p:nvPr>
            <p:ph sz="half" idx="2"/>
          </p:nvPr>
        </p:nvSpPr>
        <p:spPr>
          <a:xfrm>
            <a:off x="839570" y="2505075"/>
            <a:ext cx="5156444"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0593" y="1681163"/>
            <a:ext cx="5181838" cy="823912"/>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Edit Master text styles</a:t>
            </a:r>
          </a:p>
        </p:txBody>
      </p:sp>
      <p:sp>
        <p:nvSpPr>
          <p:cNvPr id="6" name="Content Placeholder 5"/>
          <p:cNvSpPr>
            <a:spLocks noGrp="1"/>
          </p:cNvSpPr>
          <p:nvPr>
            <p:ph sz="quarter" idx="4"/>
          </p:nvPr>
        </p:nvSpPr>
        <p:spPr>
          <a:xfrm>
            <a:off x="6170593" y="2505075"/>
            <a:ext cx="518183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DD204D1-F9BD-4643-8480-6EA41EB484F1}" type="datetimeFigureOut">
              <a:rPr lang="en-US" smtClean="0"/>
              <a:t>3/5/2017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37DED6-D4C7-42EE-AB49-D2E39E64FDE4}" type="slidenum">
              <a:rPr lang="en-US" smtClean="0"/>
              <a:t>‹#›</a:t>
            </a:fld>
            <a:endParaRPr lang="en-US"/>
          </a:p>
        </p:txBody>
      </p:sp>
    </p:spTree>
    <p:extLst>
      <p:ext uri="{BB962C8B-B14F-4D97-AF65-F5344CB8AC3E}">
        <p14:creationId xmlns:p14="http://schemas.microsoft.com/office/powerpoint/2010/main" val="23696750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DD204D1-F9BD-4643-8480-6EA41EB484F1}" type="datetimeFigureOut">
              <a:rPr lang="en-US" smtClean="0"/>
              <a:t>3/5/2017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37DED6-D4C7-42EE-AB49-D2E39E64FDE4}" type="slidenum">
              <a:rPr lang="en-US" smtClean="0"/>
              <a:t>‹#›</a:t>
            </a:fld>
            <a:endParaRPr lang="en-US"/>
          </a:p>
        </p:txBody>
      </p:sp>
    </p:spTree>
    <p:extLst>
      <p:ext uri="{BB962C8B-B14F-4D97-AF65-F5344CB8AC3E}">
        <p14:creationId xmlns:p14="http://schemas.microsoft.com/office/powerpoint/2010/main" val="3496072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D204D1-F9BD-4643-8480-6EA41EB484F1}" type="datetimeFigureOut">
              <a:rPr lang="en-US" smtClean="0"/>
              <a:t>3/5/2017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37DED6-D4C7-42EE-AB49-D2E39E64FDE4}" type="slidenum">
              <a:rPr lang="en-US" smtClean="0"/>
              <a:t>‹#›</a:t>
            </a:fld>
            <a:endParaRPr lang="en-US"/>
          </a:p>
        </p:txBody>
      </p:sp>
    </p:spTree>
    <p:extLst>
      <p:ext uri="{BB962C8B-B14F-4D97-AF65-F5344CB8AC3E}">
        <p14:creationId xmlns:p14="http://schemas.microsoft.com/office/powerpoint/2010/main" val="36351392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570" y="457200"/>
            <a:ext cx="3931213" cy="1600200"/>
          </a:xfrm>
        </p:spPr>
        <p:txBody>
          <a:bodyPr anchor="b"/>
          <a:lstStyle>
            <a:lvl1pPr>
              <a:defRPr sz="3199"/>
            </a:lvl1pPr>
          </a:lstStyle>
          <a:p>
            <a:r>
              <a:rPr lang="en-US"/>
              <a:t>Click to edit Master title style</a:t>
            </a:r>
          </a:p>
        </p:txBody>
      </p:sp>
      <p:sp>
        <p:nvSpPr>
          <p:cNvPr id="3" name="Content Placeholder 2"/>
          <p:cNvSpPr>
            <a:spLocks noGrp="1"/>
          </p:cNvSpPr>
          <p:nvPr>
            <p:ph idx="1"/>
          </p:nvPr>
        </p:nvSpPr>
        <p:spPr>
          <a:xfrm>
            <a:off x="5181838" y="987426"/>
            <a:ext cx="6170593" cy="4873625"/>
          </a:xfrm>
        </p:spPr>
        <p:txBody>
          <a:bodyPr/>
          <a:lstStyle>
            <a:lvl1pPr>
              <a:defRPr sz="3199"/>
            </a:lvl1pPr>
            <a:lvl2pPr>
              <a:defRPr sz="2799"/>
            </a:lvl2pPr>
            <a:lvl3pPr>
              <a:defRPr sz="2399"/>
            </a:lvl3pPr>
            <a:lvl4pPr>
              <a:defRPr sz="1999"/>
            </a:lvl4pPr>
            <a:lvl5pPr>
              <a:defRPr sz="1999"/>
            </a:lvl5pPr>
            <a:lvl6pPr>
              <a:defRPr sz="1999"/>
            </a:lvl6pPr>
            <a:lvl7pPr>
              <a:defRPr sz="1999"/>
            </a:lvl7pPr>
            <a:lvl8pPr>
              <a:defRPr sz="1999"/>
            </a:lvl8pPr>
            <a:lvl9pPr>
              <a:defRPr sz="1999"/>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570" y="2057400"/>
            <a:ext cx="3931213" cy="3811588"/>
          </a:xfrm>
        </p:spPr>
        <p:txBody>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26BF754-515F-40B9-8D24-D54D5825B3D0}" type="datetimeFigureOut">
              <a:rPr lang="en-US" smtClean="0"/>
              <a:t>3/5/2017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FBB78A-01B4-41F2-96B0-677A4A282832}" type="slidenum">
              <a:rPr lang="en-US" smtClean="0"/>
              <a:t>‹#›</a:t>
            </a:fld>
            <a:endParaRPr lang="en-US"/>
          </a:p>
        </p:txBody>
      </p:sp>
    </p:spTree>
    <p:extLst>
      <p:ext uri="{BB962C8B-B14F-4D97-AF65-F5344CB8AC3E}">
        <p14:creationId xmlns:p14="http://schemas.microsoft.com/office/powerpoint/2010/main" val="1833314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570" y="457200"/>
            <a:ext cx="3931213" cy="1600200"/>
          </a:xfrm>
        </p:spPr>
        <p:txBody>
          <a:bodyPr anchor="b"/>
          <a:lstStyle>
            <a:lvl1pPr>
              <a:defRPr sz="3199"/>
            </a:lvl1pPr>
          </a:lstStyle>
          <a:p>
            <a:r>
              <a:rPr lang="en-US"/>
              <a:t>Click to edit Master title style</a:t>
            </a:r>
          </a:p>
        </p:txBody>
      </p:sp>
      <p:sp>
        <p:nvSpPr>
          <p:cNvPr id="3" name="Picture Placeholder 2"/>
          <p:cNvSpPr>
            <a:spLocks noGrp="1"/>
          </p:cNvSpPr>
          <p:nvPr>
            <p:ph type="pic" idx="1"/>
          </p:nvPr>
        </p:nvSpPr>
        <p:spPr>
          <a:xfrm>
            <a:off x="5181838" y="987426"/>
            <a:ext cx="6170593" cy="4873625"/>
          </a:xfrm>
        </p:spPr>
        <p:txBody>
          <a:bodyPr/>
          <a:lstStyle>
            <a:lvl1pPr marL="0" indent="0">
              <a:buNone/>
              <a:defRPr sz="3199"/>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endParaRPr lang="en-US"/>
          </a:p>
        </p:txBody>
      </p:sp>
      <p:sp>
        <p:nvSpPr>
          <p:cNvPr id="4" name="Text Placeholder 3"/>
          <p:cNvSpPr>
            <a:spLocks noGrp="1"/>
          </p:cNvSpPr>
          <p:nvPr>
            <p:ph type="body" sz="half" idx="2"/>
          </p:nvPr>
        </p:nvSpPr>
        <p:spPr>
          <a:xfrm>
            <a:off x="839570" y="2057400"/>
            <a:ext cx="3931213" cy="3811588"/>
          </a:xfrm>
        </p:spPr>
        <p:txBody>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26BF754-515F-40B9-8D24-D54D5825B3D0}" type="datetimeFigureOut">
              <a:rPr lang="en-US" smtClean="0"/>
              <a:t>3/5/2017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FBB78A-01B4-41F2-96B0-677A4A282832}" type="slidenum">
              <a:rPr lang="en-US" smtClean="0"/>
              <a:t>‹#›</a:t>
            </a:fld>
            <a:endParaRPr lang="en-US"/>
          </a:p>
        </p:txBody>
      </p:sp>
    </p:spTree>
    <p:extLst>
      <p:ext uri="{BB962C8B-B14F-4D97-AF65-F5344CB8AC3E}">
        <p14:creationId xmlns:p14="http://schemas.microsoft.com/office/powerpoint/2010/main" val="39390019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7982" y="365126"/>
            <a:ext cx="10512862"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7982" y="1825625"/>
            <a:ext cx="10512862"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7982" y="6356351"/>
            <a:ext cx="27424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D204D1-F9BD-4643-8480-6EA41EB484F1}" type="datetimeFigureOut">
              <a:rPr lang="en-US" smtClean="0"/>
              <a:pPr/>
              <a:t>3/5/2017</a:t>
            </a:fld>
            <a:endParaRPr lang="en-US"/>
          </a:p>
        </p:txBody>
      </p:sp>
      <p:sp>
        <p:nvSpPr>
          <p:cNvPr id="5" name="Footer Placeholder 4"/>
          <p:cNvSpPr>
            <a:spLocks noGrp="1"/>
          </p:cNvSpPr>
          <p:nvPr>
            <p:ph type="ftr" sz="quarter" idx="3"/>
          </p:nvPr>
        </p:nvSpPr>
        <p:spPr>
          <a:xfrm>
            <a:off x="4037549" y="6356351"/>
            <a:ext cx="411372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08357" y="6356351"/>
            <a:ext cx="274248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37DED6-D4C7-42EE-AB49-D2E39E64FDE4}" type="slidenum">
              <a:rPr lang="en-US" smtClean="0"/>
              <a:pPr/>
              <a:t>‹#›</a:t>
            </a:fld>
            <a:endParaRPr lang="en-US"/>
          </a:p>
        </p:txBody>
      </p:sp>
    </p:spTree>
    <p:extLst>
      <p:ext uri="{BB962C8B-B14F-4D97-AF65-F5344CB8AC3E}">
        <p14:creationId xmlns:p14="http://schemas.microsoft.com/office/powerpoint/2010/main" val="1011754937"/>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126" rtl="0" eaLnBrk="1" latinLnBrk="0" hangingPunct="1">
        <a:lnSpc>
          <a:spcPct val="90000"/>
        </a:lnSpc>
        <a:spcBef>
          <a:spcPct val="0"/>
        </a:spcBef>
        <a:buNone/>
        <a:defRPr sz="4399" kern="1200">
          <a:solidFill>
            <a:schemeClr val="tx1"/>
          </a:solidFill>
          <a:latin typeface="+mj-lt"/>
          <a:ea typeface="+mj-ea"/>
          <a:cs typeface="+mj-cs"/>
        </a:defRPr>
      </a:lvl1pPr>
    </p:titleStyle>
    <p:bodyStyle>
      <a:lvl1pPr marL="228531" indent="-228531" algn="l" defTabSz="914126" rtl="0" eaLnBrk="1" latinLnBrk="0" hangingPunct="1">
        <a:lnSpc>
          <a:spcPct val="90000"/>
        </a:lnSpc>
        <a:spcBef>
          <a:spcPts val="1000"/>
        </a:spcBef>
        <a:buFont typeface="Arial" panose="020B0604020202020204" pitchFamily="34" charset="0"/>
        <a:buChar char="•"/>
        <a:defRPr sz="2799" kern="1200">
          <a:solidFill>
            <a:schemeClr val="tx1"/>
          </a:solidFill>
          <a:latin typeface="+mn-lt"/>
          <a:ea typeface="+mn-ea"/>
          <a:cs typeface="+mn-cs"/>
        </a:defRPr>
      </a:lvl1pPr>
      <a:lvl2pPr marL="685594" indent="-228531" algn="l" defTabSz="914126" rtl="0" eaLnBrk="1" latinLnBrk="0" hangingPunct="1">
        <a:lnSpc>
          <a:spcPct val="90000"/>
        </a:lnSpc>
        <a:spcBef>
          <a:spcPts val="500"/>
        </a:spcBef>
        <a:buFont typeface="Arial" panose="020B0604020202020204" pitchFamily="34" charset="0"/>
        <a:buChar char="•"/>
        <a:defRPr sz="2399" kern="1200">
          <a:solidFill>
            <a:schemeClr val="tx1"/>
          </a:solidFill>
          <a:latin typeface="+mn-lt"/>
          <a:ea typeface="+mn-ea"/>
          <a:cs typeface="+mn-cs"/>
        </a:defRPr>
      </a:lvl2pPr>
      <a:lvl3pPr marL="1142657" indent="-228531" algn="l" defTabSz="914126" rtl="0" eaLnBrk="1" latinLnBrk="0" hangingPunct="1">
        <a:lnSpc>
          <a:spcPct val="90000"/>
        </a:lnSpc>
        <a:spcBef>
          <a:spcPts val="500"/>
        </a:spcBef>
        <a:buFont typeface="Arial" panose="020B0604020202020204" pitchFamily="34" charset="0"/>
        <a:buChar char="•"/>
        <a:defRPr sz="1999" kern="1200">
          <a:solidFill>
            <a:schemeClr val="tx1"/>
          </a:solidFill>
          <a:latin typeface="+mn-lt"/>
          <a:ea typeface="+mn-ea"/>
          <a:cs typeface="+mn-cs"/>
        </a:defRPr>
      </a:lvl3pPr>
      <a:lvl4pPr marL="1599720"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4pPr>
      <a:lvl5pPr marL="2056783"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extLst>
    <p:ext uri="{27BBF7A9-308A-43DC-89C8-2F10F3537804}">
      <p15:sldGuideLst xmlns:p15="http://schemas.microsoft.com/office/powerpoint/2012/main" xmlns=""/>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leg.wa.gov/LAWSANDAGENCYRULES/Pages/constitution.aspx"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International School Funding &amp; Budget</a:t>
            </a:r>
          </a:p>
        </p:txBody>
      </p:sp>
      <p:sp>
        <p:nvSpPr>
          <p:cNvPr id="3" name="Subtitle 2"/>
          <p:cNvSpPr>
            <a:spLocks noGrp="1"/>
          </p:cNvSpPr>
          <p:nvPr>
            <p:ph type="subTitle" idx="1"/>
          </p:nvPr>
        </p:nvSpPr>
        <p:spPr/>
        <p:txBody>
          <a:bodyPr>
            <a:normAutofit/>
          </a:bodyPr>
          <a:lstStyle/>
          <a:p>
            <a:r>
              <a:rPr lang="en-US" sz="3200" dirty="0"/>
              <a:t>Working together to create the school our students need!</a:t>
            </a:r>
          </a:p>
        </p:txBody>
      </p:sp>
    </p:spTree>
    <p:extLst>
      <p:ext uri="{BB962C8B-B14F-4D97-AF65-F5344CB8AC3E}">
        <p14:creationId xmlns:p14="http://schemas.microsoft.com/office/powerpoint/2010/main" val="929891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0612" y="152400"/>
            <a:ext cx="7772400" cy="609600"/>
          </a:xfrm>
        </p:spPr>
        <p:txBody>
          <a:bodyPr>
            <a:normAutofit fontScale="90000"/>
          </a:bodyPr>
          <a:lstStyle/>
          <a:p>
            <a:r>
              <a:rPr lang="en-US" dirty="0"/>
              <a:t>General Fund Expenditures</a:t>
            </a:r>
          </a:p>
        </p:txBody>
      </p:sp>
      <p:sp>
        <p:nvSpPr>
          <p:cNvPr id="4" name="Slide Number Placeholder 3"/>
          <p:cNvSpPr>
            <a:spLocks noGrp="1"/>
          </p:cNvSpPr>
          <p:nvPr>
            <p:ph type="sldNum" sz="quarter" idx="12"/>
          </p:nvPr>
        </p:nvSpPr>
        <p:spPr/>
        <p:txBody>
          <a:bodyPr/>
          <a:lstStyle/>
          <a:p>
            <a:fld id="{1C0E240F-7571-4344-855B-B60EC68D6FB1}" type="slidenum">
              <a:rPr lang="en-US" smtClean="0"/>
              <a:pPr/>
              <a:t>10</a:t>
            </a:fld>
            <a:endParaRPr lang="en-US" dirty="0"/>
          </a:p>
        </p:txBody>
      </p:sp>
      <p:sp>
        <p:nvSpPr>
          <p:cNvPr id="6" name="TextBox 5"/>
          <p:cNvSpPr txBox="1"/>
          <p:nvPr/>
        </p:nvSpPr>
        <p:spPr>
          <a:xfrm>
            <a:off x="2488203" y="728246"/>
            <a:ext cx="1311898" cy="338554"/>
          </a:xfrm>
          <a:prstGeom prst="rect">
            <a:avLst/>
          </a:prstGeom>
          <a:noFill/>
        </p:spPr>
        <p:txBody>
          <a:bodyPr wrap="none" rtlCol="0">
            <a:spAutoFit/>
          </a:bodyPr>
          <a:lstStyle/>
          <a:p>
            <a:r>
              <a:rPr lang="en-US" sz="1600" dirty="0"/>
              <a:t>$’s in Millions</a:t>
            </a:r>
          </a:p>
        </p:txBody>
      </p:sp>
      <p:graphicFrame>
        <p:nvGraphicFramePr>
          <p:cNvPr id="8" name="Chart 7"/>
          <p:cNvGraphicFramePr/>
          <p:nvPr>
            <p:extLst/>
          </p:nvPr>
        </p:nvGraphicFramePr>
        <p:xfrm>
          <a:off x="2488203" y="1143000"/>
          <a:ext cx="7949609" cy="5410200"/>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Box 9"/>
          <p:cNvSpPr txBox="1"/>
          <p:nvPr/>
        </p:nvSpPr>
        <p:spPr>
          <a:xfrm>
            <a:off x="3656013" y="1944756"/>
            <a:ext cx="827471" cy="369332"/>
          </a:xfrm>
          <a:prstGeom prst="rect">
            <a:avLst/>
          </a:prstGeom>
          <a:noFill/>
        </p:spPr>
        <p:txBody>
          <a:bodyPr wrap="none" rtlCol="0">
            <a:spAutoFit/>
          </a:bodyPr>
          <a:lstStyle/>
          <a:p>
            <a:r>
              <a:rPr lang="en-US" dirty="0"/>
              <a:t>$233.9</a:t>
            </a:r>
          </a:p>
        </p:txBody>
      </p:sp>
      <p:sp>
        <p:nvSpPr>
          <p:cNvPr id="38" name="TextBox 37"/>
          <p:cNvSpPr txBox="1"/>
          <p:nvPr/>
        </p:nvSpPr>
        <p:spPr>
          <a:xfrm>
            <a:off x="5180013" y="1635166"/>
            <a:ext cx="827471" cy="369332"/>
          </a:xfrm>
          <a:prstGeom prst="rect">
            <a:avLst/>
          </a:prstGeom>
          <a:noFill/>
        </p:spPr>
        <p:txBody>
          <a:bodyPr wrap="none" rtlCol="0">
            <a:spAutoFit/>
          </a:bodyPr>
          <a:lstStyle/>
          <a:p>
            <a:r>
              <a:rPr lang="en-US" dirty="0"/>
              <a:t>$258.6</a:t>
            </a:r>
          </a:p>
        </p:txBody>
      </p:sp>
      <p:sp>
        <p:nvSpPr>
          <p:cNvPr id="35" name="TextBox 34"/>
          <p:cNvSpPr txBox="1"/>
          <p:nvPr/>
        </p:nvSpPr>
        <p:spPr>
          <a:xfrm>
            <a:off x="6704013" y="1366196"/>
            <a:ext cx="827471" cy="369332"/>
          </a:xfrm>
          <a:prstGeom prst="rect">
            <a:avLst/>
          </a:prstGeom>
          <a:noFill/>
        </p:spPr>
        <p:txBody>
          <a:bodyPr wrap="none" rtlCol="0">
            <a:spAutoFit/>
          </a:bodyPr>
          <a:lstStyle/>
          <a:p>
            <a:r>
              <a:rPr lang="en-US" dirty="0"/>
              <a:t>$276.0</a:t>
            </a:r>
          </a:p>
        </p:txBody>
      </p:sp>
      <p:sp>
        <p:nvSpPr>
          <p:cNvPr id="36" name="TextBox 35"/>
          <p:cNvSpPr txBox="1"/>
          <p:nvPr/>
        </p:nvSpPr>
        <p:spPr>
          <a:xfrm>
            <a:off x="3754596" y="2419891"/>
            <a:ext cx="631904" cy="307777"/>
          </a:xfrm>
          <a:prstGeom prst="rect">
            <a:avLst/>
          </a:prstGeom>
          <a:noFill/>
        </p:spPr>
        <p:txBody>
          <a:bodyPr wrap="none" rtlCol="0">
            <a:spAutoFit/>
          </a:bodyPr>
          <a:lstStyle/>
          <a:p>
            <a:r>
              <a:rPr lang="en-US" sz="1400" dirty="0"/>
              <a:t>13.0%</a:t>
            </a:r>
          </a:p>
        </p:txBody>
      </p:sp>
      <p:sp>
        <p:nvSpPr>
          <p:cNvPr id="37" name="TextBox 36"/>
          <p:cNvSpPr txBox="1"/>
          <p:nvPr/>
        </p:nvSpPr>
        <p:spPr>
          <a:xfrm>
            <a:off x="5307766" y="2063235"/>
            <a:ext cx="631904" cy="307777"/>
          </a:xfrm>
          <a:prstGeom prst="rect">
            <a:avLst/>
          </a:prstGeom>
          <a:noFill/>
        </p:spPr>
        <p:txBody>
          <a:bodyPr wrap="none" rtlCol="0">
            <a:spAutoFit/>
          </a:bodyPr>
          <a:lstStyle/>
          <a:p>
            <a:r>
              <a:rPr lang="en-US" sz="1400" dirty="0"/>
              <a:t>12.8%</a:t>
            </a:r>
          </a:p>
        </p:txBody>
      </p:sp>
      <p:sp>
        <p:nvSpPr>
          <p:cNvPr id="39" name="TextBox 38"/>
          <p:cNvSpPr txBox="1"/>
          <p:nvPr/>
        </p:nvSpPr>
        <p:spPr>
          <a:xfrm>
            <a:off x="6841058" y="1786091"/>
            <a:ext cx="631904" cy="307777"/>
          </a:xfrm>
          <a:prstGeom prst="rect">
            <a:avLst/>
          </a:prstGeom>
          <a:noFill/>
        </p:spPr>
        <p:txBody>
          <a:bodyPr wrap="none" rtlCol="0">
            <a:spAutoFit/>
          </a:bodyPr>
          <a:lstStyle/>
          <a:p>
            <a:r>
              <a:rPr lang="en-US" sz="1400" dirty="0"/>
              <a:t>12.3%</a:t>
            </a:r>
          </a:p>
        </p:txBody>
      </p:sp>
      <p:sp>
        <p:nvSpPr>
          <p:cNvPr id="40" name="TextBox 39"/>
          <p:cNvSpPr txBox="1"/>
          <p:nvPr/>
        </p:nvSpPr>
        <p:spPr>
          <a:xfrm>
            <a:off x="3762029" y="3426024"/>
            <a:ext cx="631904" cy="307777"/>
          </a:xfrm>
          <a:prstGeom prst="rect">
            <a:avLst/>
          </a:prstGeom>
          <a:noFill/>
        </p:spPr>
        <p:txBody>
          <a:bodyPr wrap="none" rtlCol="0">
            <a:spAutoFit/>
          </a:bodyPr>
          <a:lstStyle/>
          <a:p>
            <a:r>
              <a:rPr lang="en-US" sz="1400" dirty="0">
                <a:solidFill>
                  <a:schemeClr val="bg1"/>
                </a:solidFill>
              </a:rPr>
              <a:t>11.2%</a:t>
            </a:r>
          </a:p>
        </p:txBody>
      </p:sp>
      <p:sp>
        <p:nvSpPr>
          <p:cNvPr id="41" name="TextBox 40"/>
          <p:cNvSpPr txBox="1"/>
          <p:nvPr/>
        </p:nvSpPr>
        <p:spPr>
          <a:xfrm>
            <a:off x="5315199" y="3197424"/>
            <a:ext cx="631904" cy="307777"/>
          </a:xfrm>
          <a:prstGeom prst="rect">
            <a:avLst/>
          </a:prstGeom>
          <a:noFill/>
        </p:spPr>
        <p:txBody>
          <a:bodyPr wrap="none" rtlCol="0">
            <a:spAutoFit/>
          </a:bodyPr>
          <a:lstStyle/>
          <a:p>
            <a:r>
              <a:rPr lang="en-US" sz="1400" dirty="0">
                <a:solidFill>
                  <a:schemeClr val="bg1"/>
                </a:solidFill>
              </a:rPr>
              <a:t>10.8%</a:t>
            </a:r>
          </a:p>
        </p:txBody>
      </p:sp>
      <p:sp>
        <p:nvSpPr>
          <p:cNvPr id="42" name="TextBox 41"/>
          <p:cNvSpPr txBox="1"/>
          <p:nvPr/>
        </p:nvSpPr>
        <p:spPr>
          <a:xfrm>
            <a:off x="6848491" y="2998641"/>
            <a:ext cx="631904" cy="307777"/>
          </a:xfrm>
          <a:prstGeom prst="rect">
            <a:avLst/>
          </a:prstGeom>
          <a:noFill/>
        </p:spPr>
        <p:txBody>
          <a:bodyPr wrap="none" rtlCol="0">
            <a:spAutoFit/>
          </a:bodyPr>
          <a:lstStyle/>
          <a:p>
            <a:r>
              <a:rPr lang="en-US" sz="1400" dirty="0">
                <a:solidFill>
                  <a:schemeClr val="bg1"/>
                </a:solidFill>
              </a:rPr>
              <a:t>11.6%</a:t>
            </a:r>
          </a:p>
        </p:txBody>
      </p:sp>
      <p:sp>
        <p:nvSpPr>
          <p:cNvPr id="43" name="TextBox 42"/>
          <p:cNvSpPr txBox="1"/>
          <p:nvPr/>
        </p:nvSpPr>
        <p:spPr>
          <a:xfrm>
            <a:off x="3818351" y="4264224"/>
            <a:ext cx="631904" cy="307777"/>
          </a:xfrm>
          <a:prstGeom prst="rect">
            <a:avLst/>
          </a:prstGeom>
          <a:noFill/>
        </p:spPr>
        <p:txBody>
          <a:bodyPr wrap="none" rtlCol="0">
            <a:spAutoFit/>
          </a:bodyPr>
          <a:lstStyle/>
          <a:p>
            <a:r>
              <a:rPr lang="en-US" sz="1400" dirty="0">
                <a:solidFill>
                  <a:schemeClr val="bg1"/>
                </a:solidFill>
              </a:rPr>
              <a:t>57.1%</a:t>
            </a:r>
          </a:p>
        </p:txBody>
      </p:sp>
      <p:sp>
        <p:nvSpPr>
          <p:cNvPr id="44" name="TextBox 43"/>
          <p:cNvSpPr txBox="1"/>
          <p:nvPr/>
        </p:nvSpPr>
        <p:spPr>
          <a:xfrm>
            <a:off x="5311887" y="4035624"/>
            <a:ext cx="631904" cy="307777"/>
          </a:xfrm>
          <a:prstGeom prst="rect">
            <a:avLst/>
          </a:prstGeom>
          <a:noFill/>
        </p:spPr>
        <p:txBody>
          <a:bodyPr wrap="none" rtlCol="0">
            <a:spAutoFit/>
          </a:bodyPr>
          <a:lstStyle/>
          <a:p>
            <a:r>
              <a:rPr lang="en-US" sz="1400" dirty="0">
                <a:solidFill>
                  <a:schemeClr val="bg1"/>
                </a:solidFill>
              </a:rPr>
              <a:t>57.6%</a:t>
            </a:r>
          </a:p>
        </p:txBody>
      </p:sp>
      <p:sp>
        <p:nvSpPr>
          <p:cNvPr id="45" name="TextBox 44"/>
          <p:cNvSpPr txBox="1"/>
          <p:nvPr/>
        </p:nvSpPr>
        <p:spPr>
          <a:xfrm>
            <a:off x="6845179" y="3836841"/>
            <a:ext cx="631904" cy="307777"/>
          </a:xfrm>
          <a:prstGeom prst="rect">
            <a:avLst/>
          </a:prstGeom>
          <a:noFill/>
        </p:spPr>
        <p:txBody>
          <a:bodyPr wrap="none" rtlCol="0">
            <a:spAutoFit/>
          </a:bodyPr>
          <a:lstStyle/>
          <a:p>
            <a:r>
              <a:rPr lang="en-US" sz="1400" dirty="0">
                <a:solidFill>
                  <a:schemeClr val="bg1"/>
                </a:solidFill>
              </a:rPr>
              <a:t>58.4%</a:t>
            </a:r>
          </a:p>
        </p:txBody>
      </p:sp>
    </p:spTree>
    <p:extLst>
      <p:ext uri="{BB962C8B-B14F-4D97-AF65-F5344CB8AC3E}">
        <p14:creationId xmlns:p14="http://schemas.microsoft.com/office/powerpoint/2010/main" val="148585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“Basic Education”?</a:t>
            </a:r>
          </a:p>
        </p:txBody>
      </p:sp>
      <p:sp>
        <p:nvSpPr>
          <p:cNvPr id="3" name="Content Placeholder 2"/>
          <p:cNvSpPr>
            <a:spLocks noGrp="1"/>
          </p:cNvSpPr>
          <p:nvPr>
            <p:ph idx="1"/>
          </p:nvPr>
        </p:nvSpPr>
        <p:spPr/>
        <p:txBody>
          <a:bodyPr>
            <a:normAutofit/>
          </a:bodyPr>
          <a:lstStyle/>
          <a:p>
            <a:r>
              <a:rPr lang="en-US" sz="3200" dirty="0"/>
              <a:t>"It is the paramount duty of the state to make ample provision for the education of all children residing within its borders, without distinction or preference on account of race, color, caste, or sex.” -- Article IX, Section I of the </a:t>
            </a:r>
            <a:r>
              <a:rPr lang="en-US" sz="3200" dirty="0">
                <a:hlinkClick r:id="rId2"/>
              </a:rPr>
              <a:t>Washington State Constitution</a:t>
            </a:r>
            <a:endParaRPr lang="en-US" sz="3200" dirty="0"/>
          </a:p>
        </p:txBody>
      </p:sp>
    </p:spTree>
    <p:extLst>
      <p:ext uri="{BB962C8B-B14F-4D97-AF65-F5344CB8AC3E}">
        <p14:creationId xmlns:p14="http://schemas.microsoft.com/office/powerpoint/2010/main" val="3508827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McCleary</a:t>
            </a:r>
            <a:r>
              <a:rPr lang="en-US" dirty="0"/>
              <a:t> Case</a:t>
            </a:r>
          </a:p>
        </p:txBody>
      </p:sp>
      <p:sp>
        <p:nvSpPr>
          <p:cNvPr id="3" name="Content Placeholder 2"/>
          <p:cNvSpPr>
            <a:spLocks noGrp="1"/>
          </p:cNvSpPr>
          <p:nvPr>
            <p:ph idx="1"/>
          </p:nvPr>
        </p:nvSpPr>
        <p:spPr>
          <a:xfrm>
            <a:off x="1096994" y="1324382"/>
            <a:ext cx="10055781" cy="4796318"/>
          </a:xfrm>
        </p:spPr>
        <p:txBody>
          <a:bodyPr>
            <a:normAutofit/>
          </a:bodyPr>
          <a:lstStyle/>
          <a:p>
            <a:r>
              <a:rPr lang="en-US" dirty="0"/>
              <a:t>Equity for All Children</a:t>
            </a:r>
          </a:p>
          <a:p>
            <a:pPr lvl="1"/>
            <a:r>
              <a:rPr lang="en-US" dirty="0"/>
              <a:t>Opportunity</a:t>
            </a:r>
          </a:p>
          <a:p>
            <a:pPr lvl="1"/>
            <a:r>
              <a:rPr lang="en-US" dirty="0"/>
              <a:t>Cost to Citizens</a:t>
            </a:r>
          </a:p>
          <a:p>
            <a:r>
              <a:rPr lang="en-US" dirty="0"/>
              <a:t>“Ample” or Adequacy of Funding</a:t>
            </a:r>
          </a:p>
          <a:p>
            <a:pPr lvl="1"/>
            <a:r>
              <a:rPr lang="en-US" dirty="0"/>
              <a:t>Funded at the level necessary for specific requirements or basic education</a:t>
            </a:r>
          </a:p>
          <a:p>
            <a:r>
              <a:rPr lang="en-US" sz="2598" dirty="0"/>
              <a:t>Paramount Duty</a:t>
            </a:r>
            <a:endParaRPr lang="en-US" sz="2399" dirty="0"/>
          </a:p>
          <a:p>
            <a:pPr lvl="1"/>
            <a:r>
              <a:rPr lang="en-US" dirty="0"/>
              <a:t>First responsibility to fund</a:t>
            </a:r>
          </a:p>
          <a:p>
            <a:pPr lvl="1"/>
            <a:endParaRPr lang="en-US" dirty="0"/>
          </a:p>
          <a:p>
            <a:r>
              <a:rPr lang="en-US" sz="2598" dirty="0"/>
              <a:t>Are we using our local levy to pay for Basic Education that should be funded by the state?</a:t>
            </a:r>
          </a:p>
        </p:txBody>
      </p:sp>
    </p:spTree>
    <p:extLst>
      <p:ext uri="{BB962C8B-B14F-4D97-AF65-F5344CB8AC3E}">
        <p14:creationId xmlns:p14="http://schemas.microsoft.com/office/powerpoint/2010/main" val="1513010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Local Property Taxes</a:t>
            </a:r>
          </a:p>
        </p:txBody>
      </p:sp>
      <p:sp>
        <p:nvSpPr>
          <p:cNvPr id="3" name="Content Placeholder 2"/>
          <p:cNvSpPr>
            <a:spLocks noGrp="1"/>
          </p:cNvSpPr>
          <p:nvPr>
            <p:ph idx="1"/>
          </p:nvPr>
        </p:nvSpPr>
        <p:spPr>
          <a:xfrm>
            <a:off x="1096994" y="1269805"/>
            <a:ext cx="10055781" cy="4850894"/>
          </a:xfrm>
        </p:spPr>
        <p:txBody>
          <a:bodyPr>
            <a:normAutofit lnSpcReduction="10000"/>
          </a:bodyPr>
          <a:lstStyle/>
          <a:p>
            <a:pPr marL="342797" indent="-342797">
              <a:spcAft>
                <a:spcPts val="600"/>
              </a:spcAft>
            </a:pPr>
            <a:r>
              <a:rPr lang="en-US" sz="2399" b="1" dirty="0"/>
              <a:t>Supplement Salaries </a:t>
            </a:r>
          </a:p>
          <a:p>
            <a:pPr marL="342797" indent="-342797">
              <a:spcAft>
                <a:spcPts val="600"/>
              </a:spcAft>
            </a:pPr>
            <a:r>
              <a:rPr lang="en-US" sz="2399" b="1" dirty="0"/>
              <a:t>Implement additional educational programs and opportunities</a:t>
            </a:r>
          </a:p>
          <a:p>
            <a:pPr marL="799860" lvl="1" indent="-342797">
              <a:spcAft>
                <a:spcPts val="600"/>
              </a:spcAft>
            </a:pPr>
            <a:r>
              <a:rPr lang="en-US" dirty="0"/>
              <a:t>Seven period days at secondary</a:t>
            </a:r>
          </a:p>
          <a:p>
            <a:pPr marL="799860" lvl="1" indent="-342797">
              <a:spcAft>
                <a:spcPts val="600"/>
              </a:spcAft>
            </a:pPr>
            <a:r>
              <a:rPr lang="en-US" dirty="0"/>
              <a:t>Music and Art in elementary schools</a:t>
            </a:r>
          </a:p>
          <a:p>
            <a:pPr marL="799860" lvl="1" indent="-342797">
              <a:spcAft>
                <a:spcPts val="600"/>
              </a:spcAft>
            </a:pPr>
            <a:r>
              <a:rPr lang="en-US" dirty="0"/>
              <a:t>World languages in middle schools</a:t>
            </a:r>
          </a:p>
          <a:p>
            <a:pPr marL="799860" lvl="1" indent="-342797">
              <a:spcAft>
                <a:spcPts val="600"/>
              </a:spcAft>
            </a:pPr>
            <a:r>
              <a:rPr lang="en-US" dirty="0"/>
              <a:t>Tutorial after school</a:t>
            </a:r>
          </a:p>
          <a:p>
            <a:pPr marL="799860" lvl="1" indent="-342797">
              <a:spcAft>
                <a:spcPts val="600"/>
              </a:spcAft>
            </a:pPr>
            <a:r>
              <a:rPr lang="en-US" dirty="0"/>
              <a:t>Extra planning period for secondary teachers</a:t>
            </a:r>
          </a:p>
          <a:p>
            <a:pPr marL="799860" lvl="1" indent="-342797">
              <a:spcAft>
                <a:spcPts val="600"/>
              </a:spcAft>
            </a:pPr>
            <a:r>
              <a:rPr lang="en-US" dirty="0"/>
              <a:t>Assistant principals at elementary schools</a:t>
            </a:r>
          </a:p>
          <a:p>
            <a:pPr marL="799860" lvl="1" indent="-342797">
              <a:spcAft>
                <a:spcPts val="600"/>
              </a:spcAft>
            </a:pPr>
            <a:r>
              <a:rPr lang="en-US" dirty="0"/>
              <a:t>Smaller class sizes</a:t>
            </a:r>
          </a:p>
          <a:p>
            <a:pPr marL="799860" lvl="1" indent="-342797">
              <a:spcAft>
                <a:spcPts val="600"/>
              </a:spcAft>
            </a:pPr>
            <a:r>
              <a:rPr lang="en-US" dirty="0"/>
              <a:t>Greater support to students – reading specialists, counselors, psychologists, nurses, etc.</a:t>
            </a:r>
          </a:p>
        </p:txBody>
      </p:sp>
    </p:spTree>
    <p:extLst>
      <p:ext uri="{BB962C8B-B14F-4D97-AF65-F5344CB8AC3E}">
        <p14:creationId xmlns:p14="http://schemas.microsoft.com/office/powerpoint/2010/main" val="562294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District Level - Looking Forward to 2017/2018</a:t>
            </a:r>
          </a:p>
        </p:txBody>
      </p:sp>
      <p:sp>
        <p:nvSpPr>
          <p:cNvPr id="9" name="Content Placeholder 8"/>
          <p:cNvSpPr>
            <a:spLocks noGrp="1"/>
          </p:cNvSpPr>
          <p:nvPr>
            <p:ph idx="1"/>
          </p:nvPr>
        </p:nvSpPr>
        <p:spPr/>
        <p:txBody>
          <a:bodyPr/>
          <a:lstStyle/>
          <a:p>
            <a:r>
              <a:rPr lang="en-US" dirty="0"/>
              <a:t>Uncertainty –</a:t>
            </a:r>
          </a:p>
          <a:p>
            <a:pPr lvl="1"/>
            <a:r>
              <a:rPr lang="en-US" dirty="0"/>
              <a:t>Local levy limit currently scheduled to be reduced from 34.6% to 30.6% in 2018 tax year</a:t>
            </a:r>
          </a:p>
          <a:p>
            <a:pPr lvl="2"/>
            <a:r>
              <a:rPr lang="en-US" dirty="0"/>
              <a:t>$5.3 million drop in revenue in 2017/2018</a:t>
            </a:r>
          </a:p>
          <a:p>
            <a:pPr lvl="2"/>
            <a:r>
              <a:rPr lang="en-US" dirty="0"/>
              <a:t>An additional $4.8 million drop in 2018/2019</a:t>
            </a:r>
          </a:p>
          <a:p>
            <a:pPr lvl="1"/>
            <a:r>
              <a:rPr lang="en-US" dirty="0"/>
              <a:t>State funding of </a:t>
            </a:r>
            <a:r>
              <a:rPr lang="en-US" dirty="0" err="1"/>
              <a:t>McCleary</a:t>
            </a:r>
            <a:r>
              <a:rPr lang="en-US" dirty="0"/>
              <a:t> which may come with conditions –</a:t>
            </a:r>
          </a:p>
          <a:p>
            <a:pPr lvl="2"/>
            <a:r>
              <a:rPr lang="en-US" dirty="0"/>
              <a:t>Limiting how funds are spent</a:t>
            </a:r>
          </a:p>
          <a:p>
            <a:pPr lvl="2"/>
            <a:r>
              <a:rPr lang="en-US" dirty="0"/>
              <a:t>Reducing local levy collections</a:t>
            </a:r>
          </a:p>
          <a:p>
            <a:r>
              <a:rPr lang="en-US" dirty="0"/>
              <a:t>Renewal of local levies in Spring 2018</a:t>
            </a:r>
          </a:p>
        </p:txBody>
      </p:sp>
    </p:spTree>
    <p:extLst>
      <p:ext uri="{BB962C8B-B14F-4D97-AF65-F5344CB8AC3E}">
        <p14:creationId xmlns:p14="http://schemas.microsoft.com/office/powerpoint/2010/main" val="31747411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District Determined Resources for School</a:t>
            </a:r>
          </a:p>
        </p:txBody>
      </p:sp>
      <p:sp>
        <p:nvSpPr>
          <p:cNvPr id="3" name="Content Placeholder 2"/>
          <p:cNvSpPr>
            <a:spLocks noGrp="1"/>
          </p:cNvSpPr>
          <p:nvPr>
            <p:ph idx="1"/>
          </p:nvPr>
        </p:nvSpPr>
        <p:spPr/>
        <p:txBody>
          <a:bodyPr/>
          <a:lstStyle/>
          <a:p>
            <a:r>
              <a:rPr lang="en-US" dirty="0"/>
              <a:t>Teachers:  Approximately one teacher for every 28 students</a:t>
            </a:r>
          </a:p>
          <a:p>
            <a:r>
              <a:rPr lang="en-US" dirty="0"/>
              <a:t>Classified Staff:  Office manager, attendance secretary, counseling secretary, registrar, front office support</a:t>
            </a:r>
          </a:p>
          <a:p>
            <a:r>
              <a:rPr lang="en-US" dirty="0"/>
              <a:t>Research Technology Specialist</a:t>
            </a:r>
          </a:p>
          <a:p>
            <a:r>
              <a:rPr lang="en-US" dirty="0"/>
              <a:t>Instructional Technology Curriculum Leader</a:t>
            </a:r>
          </a:p>
          <a:p>
            <a:r>
              <a:rPr lang="en-US" dirty="0"/>
              <a:t>Special Education staff (teacher and para-educators)</a:t>
            </a:r>
          </a:p>
          <a:p>
            <a:r>
              <a:rPr lang="en-US" dirty="0"/>
              <a:t>Custodians, building maintenance, etc.</a:t>
            </a:r>
          </a:p>
        </p:txBody>
      </p:sp>
    </p:spTree>
    <p:extLst>
      <p:ext uri="{BB962C8B-B14F-4D97-AF65-F5344CB8AC3E}">
        <p14:creationId xmlns:p14="http://schemas.microsoft.com/office/powerpoint/2010/main" val="3812525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District Provided but School Determined Resources</a:t>
            </a:r>
          </a:p>
        </p:txBody>
      </p:sp>
      <p:sp>
        <p:nvSpPr>
          <p:cNvPr id="3" name="Content Placeholder 2"/>
          <p:cNvSpPr>
            <a:spLocks noGrp="1"/>
          </p:cNvSpPr>
          <p:nvPr>
            <p:ph idx="1"/>
          </p:nvPr>
        </p:nvSpPr>
        <p:spPr/>
        <p:txBody>
          <a:bodyPr/>
          <a:lstStyle/>
          <a:p>
            <a:r>
              <a:rPr lang="en-US" dirty="0"/>
              <a:t>Total Basic Allocation for 2016 – 2017 was about $73,000</a:t>
            </a:r>
          </a:p>
          <a:p>
            <a:r>
              <a:rPr lang="en-US" dirty="0"/>
              <a:t>Support is based on number of students, with some factors (students receiving free/reduced lunch, students with high needs) adding support to some level.</a:t>
            </a:r>
          </a:p>
          <a:p>
            <a:r>
              <a:rPr lang="en-US" dirty="0"/>
              <a:t>Leadership funds (bargained in the contract) $12,545 of Basic Allocation</a:t>
            </a:r>
          </a:p>
          <a:p>
            <a:r>
              <a:rPr lang="en-US" dirty="0"/>
              <a:t>Technology Allocation was $1,156 additional (printers, toner, cords, mice, cameras, etc.).</a:t>
            </a:r>
          </a:p>
          <a:p>
            <a:r>
              <a:rPr lang="en-US" dirty="0"/>
              <a:t>Total discretionary amount provided to school:  $62,000 approx.</a:t>
            </a:r>
          </a:p>
        </p:txBody>
      </p:sp>
    </p:spTree>
    <p:extLst>
      <p:ext uri="{BB962C8B-B14F-4D97-AF65-F5344CB8AC3E}">
        <p14:creationId xmlns:p14="http://schemas.microsoft.com/office/powerpoint/2010/main" val="3495412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969347" y="240878"/>
            <a:ext cx="10230465" cy="6388521"/>
          </a:xfrm>
          <a:prstGeom prst="rect">
            <a:avLst/>
          </a:prstGeom>
        </p:spPr>
      </p:pic>
    </p:spTree>
    <p:extLst>
      <p:ext uri="{BB962C8B-B14F-4D97-AF65-F5344CB8AC3E}">
        <p14:creationId xmlns:p14="http://schemas.microsoft.com/office/powerpoint/2010/main" val="3158392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in “General Instruction”?</a:t>
            </a:r>
          </a:p>
        </p:txBody>
      </p:sp>
      <p:sp>
        <p:nvSpPr>
          <p:cNvPr id="3" name="Content Placeholder 2"/>
          <p:cNvSpPr>
            <a:spLocks noGrp="1"/>
          </p:cNvSpPr>
          <p:nvPr>
            <p:ph idx="1"/>
          </p:nvPr>
        </p:nvSpPr>
        <p:spPr/>
        <p:txBody>
          <a:bodyPr>
            <a:normAutofit/>
          </a:bodyPr>
          <a:lstStyle/>
          <a:p>
            <a:r>
              <a:rPr lang="en-US" sz="3200" dirty="0"/>
              <a:t>Stuff:  Paper, pens, note-cards, postage, clinic supplies, emergency preparedness supplies, toner for copiers, resource materials, department needs beyond budget, everything and the kitchen sink, etc.</a:t>
            </a:r>
          </a:p>
          <a:p>
            <a:r>
              <a:rPr lang="en-US" sz="3200" dirty="0"/>
              <a:t>People:  Additional hours for 5</a:t>
            </a:r>
            <a:r>
              <a:rPr lang="en-US" sz="3200" baseline="30000" dirty="0"/>
              <a:t>th</a:t>
            </a:r>
            <a:r>
              <a:rPr lang="en-US" sz="3200" dirty="0"/>
              <a:t> Grade Info nights, Focus Week, 5</a:t>
            </a:r>
            <a:r>
              <a:rPr lang="en-US" sz="3200" baseline="30000" dirty="0"/>
              <a:t>th</a:t>
            </a:r>
            <a:r>
              <a:rPr lang="en-US" sz="3200" dirty="0"/>
              <a:t> Grade BBQ, Curriculum Night, Senior Project, extra projects, etc.</a:t>
            </a:r>
          </a:p>
        </p:txBody>
      </p:sp>
    </p:spTree>
    <p:extLst>
      <p:ext uri="{BB962C8B-B14F-4D97-AF65-F5344CB8AC3E}">
        <p14:creationId xmlns:p14="http://schemas.microsoft.com/office/powerpoint/2010/main" val="14705948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Leadership Funds for?</a:t>
            </a:r>
          </a:p>
        </p:txBody>
      </p:sp>
      <p:sp>
        <p:nvSpPr>
          <p:cNvPr id="3" name="Content Placeholder 2"/>
          <p:cNvSpPr>
            <a:spLocks noGrp="1"/>
          </p:cNvSpPr>
          <p:nvPr>
            <p:ph idx="1"/>
          </p:nvPr>
        </p:nvSpPr>
        <p:spPr/>
        <p:txBody>
          <a:bodyPr>
            <a:normAutofit/>
          </a:bodyPr>
          <a:lstStyle/>
          <a:p>
            <a:r>
              <a:rPr lang="en-US" sz="3600" dirty="0"/>
              <a:t>Compensate teachers for taking on essential leadership roles in school</a:t>
            </a:r>
          </a:p>
          <a:p>
            <a:pPr lvl="1"/>
            <a:r>
              <a:rPr lang="en-US" sz="3600" dirty="0"/>
              <a:t>Department Chairs</a:t>
            </a:r>
          </a:p>
          <a:p>
            <a:pPr lvl="1"/>
            <a:r>
              <a:rPr lang="en-US" sz="3600" dirty="0"/>
              <a:t>Tech Team</a:t>
            </a:r>
          </a:p>
          <a:p>
            <a:pPr lvl="1"/>
            <a:r>
              <a:rPr lang="en-US" sz="3600" dirty="0"/>
              <a:t>Social/Emotional Learning Team</a:t>
            </a:r>
          </a:p>
          <a:p>
            <a:pPr lvl="1"/>
            <a:r>
              <a:rPr lang="en-US" sz="3600" dirty="0"/>
              <a:t>PTSA Liaison</a:t>
            </a:r>
          </a:p>
          <a:p>
            <a:pPr lvl="1"/>
            <a:r>
              <a:rPr lang="en-US" sz="3600" dirty="0"/>
              <a:t>Other Leadership roles in service of the school</a:t>
            </a:r>
          </a:p>
        </p:txBody>
      </p:sp>
    </p:spTree>
    <p:extLst>
      <p:ext uri="{BB962C8B-B14F-4D97-AF65-F5344CB8AC3E}">
        <p14:creationId xmlns:p14="http://schemas.microsoft.com/office/powerpoint/2010/main" val="3254528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Goals of tonight</a:t>
            </a:r>
          </a:p>
        </p:txBody>
      </p:sp>
      <p:sp>
        <p:nvSpPr>
          <p:cNvPr id="3" name="Content Placeholder 2"/>
          <p:cNvSpPr>
            <a:spLocks noGrp="1"/>
          </p:cNvSpPr>
          <p:nvPr>
            <p:ph idx="1"/>
          </p:nvPr>
        </p:nvSpPr>
        <p:spPr/>
        <p:txBody>
          <a:bodyPr/>
          <a:lstStyle/>
          <a:p>
            <a:r>
              <a:rPr lang="en-US" dirty="0"/>
              <a:t>Build understanding of school funding (and related issues)</a:t>
            </a:r>
          </a:p>
          <a:p>
            <a:r>
              <a:rPr lang="en-US" dirty="0"/>
              <a:t>Share overall school budget funding and staffing information</a:t>
            </a:r>
          </a:p>
          <a:p>
            <a:r>
              <a:rPr lang="en-US" dirty="0"/>
              <a:t>Share what funding we get from the district and how we use it</a:t>
            </a:r>
          </a:p>
          <a:p>
            <a:r>
              <a:rPr lang="en-US" dirty="0"/>
              <a:t>Build understanding of what is centrally funded, what is school funded, what is PTSA supported</a:t>
            </a:r>
          </a:p>
          <a:p>
            <a:r>
              <a:rPr lang="en-US" dirty="0"/>
              <a:t>Share impact of PTSA funding – the difference between “basic” and what we want for our children</a:t>
            </a:r>
          </a:p>
        </p:txBody>
      </p:sp>
    </p:spTree>
    <p:extLst>
      <p:ext uri="{BB962C8B-B14F-4D97-AF65-F5344CB8AC3E}">
        <p14:creationId xmlns:p14="http://schemas.microsoft.com/office/powerpoint/2010/main" val="2568756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Activity Hours </a:t>
            </a:r>
          </a:p>
        </p:txBody>
      </p:sp>
      <p:sp>
        <p:nvSpPr>
          <p:cNvPr id="3" name="Content Placeholder 2"/>
          <p:cNvSpPr>
            <a:spLocks noGrp="1"/>
          </p:cNvSpPr>
          <p:nvPr>
            <p:ph idx="1"/>
          </p:nvPr>
        </p:nvSpPr>
        <p:spPr/>
        <p:txBody>
          <a:bodyPr/>
          <a:lstStyle/>
          <a:p>
            <a:r>
              <a:rPr lang="en-US" sz="3200" dirty="0"/>
              <a:t>Given in hours, not dollars</a:t>
            </a:r>
          </a:p>
          <a:p>
            <a:r>
              <a:rPr lang="en-US" sz="3200" dirty="0"/>
              <a:t>Compensate teachers/staff for work related to student activities</a:t>
            </a:r>
          </a:p>
          <a:p>
            <a:r>
              <a:rPr lang="en-US" sz="3200" dirty="0"/>
              <a:t>ASB advisors and activities</a:t>
            </a:r>
          </a:p>
          <a:p>
            <a:r>
              <a:rPr lang="en-US" sz="3200" dirty="0"/>
              <a:t>Student club advisors</a:t>
            </a:r>
          </a:p>
          <a:p>
            <a:r>
              <a:rPr lang="en-US" sz="3200" dirty="0"/>
              <a:t>Additional student related duties (homework clubs, senior project support, etc.)</a:t>
            </a:r>
          </a:p>
          <a:p>
            <a:endParaRPr lang="en-US" dirty="0"/>
          </a:p>
        </p:txBody>
      </p:sp>
    </p:spTree>
    <p:extLst>
      <p:ext uri="{BB962C8B-B14F-4D97-AF65-F5344CB8AC3E}">
        <p14:creationId xmlns:p14="http://schemas.microsoft.com/office/powerpoint/2010/main" val="4041184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PTSA Support – Enriching Learning Opportunities for our Students</a:t>
            </a:r>
          </a:p>
        </p:txBody>
      </p:sp>
      <p:sp>
        <p:nvSpPr>
          <p:cNvPr id="3" name="Content Placeholder 2"/>
          <p:cNvSpPr>
            <a:spLocks noGrp="1"/>
          </p:cNvSpPr>
          <p:nvPr>
            <p:ph idx="1"/>
          </p:nvPr>
        </p:nvSpPr>
        <p:spPr/>
        <p:txBody>
          <a:bodyPr numCol="2">
            <a:normAutofit fontScale="92500" lnSpcReduction="20000"/>
          </a:bodyPr>
          <a:lstStyle/>
          <a:p>
            <a:r>
              <a:rPr lang="en-US" dirty="0"/>
              <a:t>World Lang Intern Stipends, Visas, Bus Passes</a:t>
            </a:r>
          </a:p>
          <a:p>
            <a:r>
              <a:rPr lang="en-US" dirty="0"/>
              <a:t>Art Supplies/Guest Faculty</a:t>
            </a:r>
          </a:p>
          <a:p>
            <a:r>
              <a:rPr lang="en-US" dirty="0"/>
              <a:t>Band and Orchestra Instrument Repairs and Music</a:t>
            </a:r>
          </a:p>
          <a:p>
            <a:r>
              <a:rPr lang="en-US" dirty="0"/>
              <a:t>Biology Fetal Pigs</a:t>
            </a:r>
          </a:p>
          <a:p>
            <a:r>
              <a:rPr lang="en-US" dirty="0"/>
              <a:t>Campus Improvement</a:t>
            </a:r>
          </a:p>
          <a:p>
            <a:r>
              <a:rPr lang="en-US" dirty="0"/>
              <a:t>Library</a:t>
            </a:r>
          </a:p>
          <a:p>
            <a:r>
              <a:rPr lang="en-US" dirty="0"/>
              <a:t>Shakespeare Play</a:t>
            </a:r>
          </a:p>
          <a:p>
            <a:r>
              <a:rPr lang="en-US" dirty="0"/>
              <a:t>Retreats</a:t>
            </a:r>
          </a:p>
          <a:p>
            <a:r>
              <a:rPr lang="en-US" dirty="0"/>
              <a:t>Scholarships</a:t>
            </a:r>
          </a:p>
          <a:p>
            <a:r>
              <a:rPr lang="en-US" dirty="0"/>
              <a:t>Food</a:t>
            </a:r>
          </a:p>
          <a:p>
            <a:r>
              <a:rPr lang="en-US" dirty="0"/>
              <a:t>YES Counselor</a:t>
            </a:r>
          </a:p>
          <a:p>
            <a:r>
              <a:rPr lang="en-US" dirty="0"/>
              <a:t>Student Support (ex tutorial, etc.)</a:t>
            </a:r>
          </a:p>
          <a:p>
            <a:r>
              <a:rPr lang="en-US" dirty="0"/>
              <a:t>Emergency Supplies</a:t>
            </a:r>
          </a:p>
          <a:p>
            <a:r>
              <a:rPr lang="en-US" dirty="0"/>
              <a:t>Baccalaureate</a:t>
            </a:r>
          </a:p>
          <a:p>
            <a:r>
              <a:rPr lang="en-US" dirty="0"/>
              <a:t>High School Retreat</a:t>
            </a:r>
          </a:p>
          <a:p>
            <a:r>
              <a:rPr lang="en-US" dirty="0"/>
              <a:t>6</a:t>
            </a:r>
            <a:r>
              <a:rPr lang="en-US" baseline="30000" dirty="0"/>
              <a:t>th</a:t>
            </a:r>
            <a:r>
              <a:rPr lang="en-US" dirty="0"/>
              <a:t> Grade Retreat</a:t>
            </a:r>
          </a:p>
          <a:p>
            <a:r>
              <a:rPr lang="en-US" dirty="0"/>
              <a:t>Graduation (additional wish/cost)</a:t>
            </a:r>
          </a:p>
          <a:p>
            <a:pPr lvl="1"/>
            <a:endParaRPr lang="en-US" dirty="0"/>
          </a:p>
          <a:p>
            <a:pPr lvl="1"/>
            <a:endParaRPr lang="en-US" dirty="0"/>
          </a:p>
        </p:txBody>
      </p:sp>
    </p:spTree>
    <p:extLst>
      <p:ext uri="{BB962C8B-B14F-4D97-AF65-F5344CB8AC3E}">
        <p14:creationId xmlns:p14="http://schemas.microsoft.com/office/powerpoint/2010/main" val="3372422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PTSA Support – Enriching Learning for our Students</a:t>
            </a:r>
          </a:p>
        </p:txBody>
      </p:sp>
      <p:sp>
        <p:nvSpPr>
          <p:cNvPr id="3" name="Content Placeholder 2"/>
          <p:cNvSpPr>
            <a:spLocks noGrp="1"/>
          </p:cNvSpPr>
          <p:nvPr>
            <p:ph idx="1"/>
          </p:nvPr>
        </p:nvSpPr>
        <p:spPr/>
        <p:txBody>
          <a:bodyPr/>
          <a:lstStyle/>
          <a:p>
            <a:r>
              <a:rPr lang="en-US" dirty="0"/>
              <a:t>Guiding Philosophy:  Teachers have the biggest impact on student learning.  Invest in their learning!</a:t>
            </a:r>
          </a:p>
          <a:p>
            <a:r>
              <a:rPr lang="en-US" dirty="0"/>
              <a:t>PTSA Staff Resources to date:  $14,000</a:t>
            </a:r>
          </a:p>
          <a:p>
            <a:pPr lvl="1"/>
            <a:r>
              <a:rPr lang="en-US" dirty="0"/>
              <a:t>Conference Registrations (EMP, ACDA, NCCE, Music, ISTE) 	$4839</a:t>
            </a:r>
          </a:p>
          <a:p>
            <a:pPr lvl="1"/>
            <a:r>
              <a:rPr lang="en-US" dirty="0"/>
              <a:t>Conference Attending Costs (approximate)			$5500</a:t>
            </a:r>
          </a:p>
          <a:p>
            <a:pPr lvl="1"/>
            <a:r>
              <a:rPr lang="en-US" dirty="0"/>
              <a:t>Release time for collaboration, thus far				$3304</a:t>
            </a:r>
          </a:p>
          <a:p>
            <a:pPr lvl="1"/>
            <a:r>
              <a:rPr lang="en-US" dirty="0"/>
              <a:t>Professional Learning Books/Materials				$ 500</a:t>
            </a:r>
          </a:p>
          <a:p>
            <a:r>
              <a:rPr lang="en-US" dirty="0"/>
              <a:t>Previous years have similar types of spending</a:t>
            </a:r>
          </a:p>
          <a:p>
            <a:pPr lvl="1"/>
            <a:r>
              <a:rPr lang="en-US" dirty="0"/>
              <a:t>Peer coaching, technology training, team collaboration, professional learning</a:t>
            </a:r>
          </a:p>
        </p:txBody>
      </p:sp>
    </p:spTree>
    <p:extLst>
      <p:ext uri="{BB962C8B-B14F-4D97-AF65-F5344CB8AC3E}">
        <p14:creationId xmlns:p14="http://schemas.microsoft.com/office/powerpoint/2010/main" val="3177518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Impact of Professional Learning</a:t>
            </a:r>
          </a:p>
        </p:txBody>
      </p:sp>
      <p:sp>
        <p:nvSpPr>
          <p:cNvPr id="3" name="Content Placeholder 2"/>
          <p:cNvSpPr>
            <a:spLocks noGrp="1"/>
          </p:cNvSpPr>
          <p:nvPr>
            <p:ph idx="1"/>
          </p:nvPr>
        </p:nvSpPr>
        <p:spPr/>
        <p:txBody>
          <a:bodyPr/>
          <a:lstStyle/>
          <a:p>
            <a:r>
              <a:rPr lang="en-US" dirty="0"/>
              <a:t>Social and Emotional Learning plan</a:t>
            </a:r>
          </a:p>
          <a:p>
            <a:r>
              <a:rPr lang="en-US" dirty="0"/>
              <a:t>Vertically aligned curriculum (ongoing work) </a:t>
            </a:r>
          </a:p>
          <a:p>
            <a:r>
              <a:rPr lang="en-US" dirty="0"/>
              <a:t>Stronger student support program (content area and holistic)</a:t>
            </a:r>
          </a:p>
          <a:p>
            <a:r>
              <a:rPr lang="en-US" dirty="0"/>
              <a:t>Transformational use of technology</a:t>
            </a:r>
          </a:p>
          <a:p>
            <a:r>
              <a:rPr lang="en-US" dirty="0"/>
              <a:t>Embedded “real world” learning (6Cs and technology)</a:t>
            </a:r>
          </a:p>
          <a:p>
            <a:r>
              <a:rPr lang="en-US" dirty="0"/>
              <a:t>Teacher learners and leaders collaborating to strengthen overall program</a:t>
            </a:r>
          </a:p>
          <a:p>
            <a:r>
              <a:rPr lang="en-US" dirty="0"/>
              <a:t>Better teaching and learning for your students</a:t>
            </a:r>
          </a:p>
        </p:txBody>
      </p:sp>
    </p:spTree>
    <p:extLst>
      <p:ext uri="{BB962C8B-B14F-4D97-AF65-F5344CB8AC3E}">
        <p14:creationId xmlns:p14="http://schemas.microsoft.com/office/powerpoint/2010/main" val="3509824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Impact of PTSA Support</a:t>
            </a:r>
          </a:p>
        </p:txBody>
      </p:sp>
      <p:sp>
        <p:nvSpPr>
          <p:cNvPr id="3" name="Content Placeholder 2"/>
          <p:cNvSpPr>
            <a:spLocks noGrp="1"/>
          </p:cNvSpPr>
          <p:nvPr>
            <p:ph idx="1"/>
          </p:nvPr>
        </p:nvSpPr>
        <p:spPr/>
        <p:txBody>
          <a:bodyPr/>
          <a:lstStyle/>
          <a:p>
            <a:r>
              <a:rPr lang="en-US" dirty="0"/>
              <a:t>Provides the means to get from “Basic Education” to what we want for our children</a:t>
            </a:r>
          </a:p>
          <a:p>
            <a:r>
              <a:rPr lang="en-US" dirty="0"/>
              <a:t>Provides resources to create enriching experiences </a:t>
            </a:r>
          </a:p>
          <a:p>
            <a:r>
              <a:rPr lang="en-US" dirty="0"/>
              <a:t>Supplements and strengthens District resources and programs</a:t>
            </a:r>
          </a:p>
          <a:p>
            <a:r>
              <a:rPr lang="en-US" dirty="0"/>
              <a:t>Ensures all children have support for all things, from snacks to field trips</a:t>
            </a:r>
          </a:p>
          <a:p>
            <a:r>
              <a:rPr lang="en-US" dirty="0"/>
              <a:t>Creates opportunities for building instructional capacity for all staff and strengthens our collective abilities to provide a 21</a:t>
            </a:r>
            <a:r>
              <a:rPr lang="en-US" baseline="30000" dirty="0"/>
              <a:t>st</a:t>
            </a:r>
            <a:r>
              <a:rPr lang="en-US" dirty="0"/>
              <a:t> century education to all students</a:t>
            </a:r>
          </a:p>
          <a:p>
            <a:endParaRPr lang="en-US" dirty="0"/>
          </a:p>
        </p:txBody>
      </p:sp>
    </p:spTree>
    <p:extLst>
      <p:ext uri="{BB962C8B-B14F-4D97-AF65-F5344CB8AC3E}">
        <p14:creationId xmlns:p14="http://schemas.microsoft.com/office/powerpoint/2010/main" val="11838111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 Steps</a:t>
            </a:r>
          </a:p>
        </p:txBody>
      </p:sp>
      <p:sp>
        <p:nvSpPr>
          <p:cNvPr id="3" name="Content Placeholder 2"/>
          <p:cNvSpPr>
            <a:spLocks noGrp="1"/>
          </p:cNvSpPr>
          <p:nvPr>
            <p:ph idx="1"/>
          </p:nvPr>
        </p:nvSpPr>
        <p:spPr/>
        <p:txBody>
          <a:bodyPr>
            <a:normAutofit fontScale="92500"/>
          </a:bodyPr>
          <a:lstStyle/>
          <a:p>
            <a:r>
              <a:rPr lang="en-US" dirty="0"/>
              <a:t>Define more specifically what 21</a:t>
            </a:r>
            <a:r>
              <a:rPr lang="en-US" baseline="30000" dirty="0"/>
              <a:t>st</a:t>
            </a:r>
            <a:r>
              <a:rPr lang="en-US" dirty="0"/>
              <a:t> century skills look like in daily practice with the 6Cs </a:t>
            </a:r>
          </a:p>
          <a:p>
            <a:r>
              <a:rPr lang="en-US" dirty="0"/>
              <a:t>Collaborate within our school to create lessons, opportunities, and resources to support 21</a:t>
            </a:r>
            <a:r>
              <a:rPr lang="en-US" baseline="30000" dirty="0"/>
              <a:t>st</a:t>
            </a:r>
            <a:r>
              <a:rPr lang="en-US" dirty="0"/>
              <a:t> century learning </a:t>
            </a:r>
          </a:p>
          <a:p>
            <a:r>
              <a:rPr lang="en-US" dirty="0"/>
              <a:t>Support teachers to further develop 21</a:t>
            </a:r>
            <a:r>
              <a:rPr lang="en-US" baseline="30000" dirty="0"/>
              <a:t>st</a:t>
            </a:r>
            <a:r>
              <a:rPr lang="en-US" dirty="0"/>
              <a:t> century knowledge and skills by collaborating with educators outside our district and experts in the field</a:t>
            </a:r>
          </a:p>
          <a:p>
            <a:r>
              <a:rPr lang="en-US" dirty="0"/>
              <a:t>Explore resources of Makerspaces to support interdisciplinary learning</a:t>
            </a:r>
          </a:p>
          <a:p>
            <a:r>
              <a:rPr lang="en-US" dirty="0"/>
              <a:t> Continue partnership with PTSA to create the school our students need</a:t>
            </a:r>
          </a:p>
        </p:txBody>
      </p:sp>
    </p:spTree>
    <p:extLst>
      <p:ext uri="{BB962C8B-B14F-4D97-AF65-F5344CB8AC3E}">
        <p14:creationId xmlns:p14="http://schemas.microsoft.com/office/powerpoint/2010/main" val="2543736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5865812" y="35490"/>
            <a:ext cx="4953000" cy="6822510"/>
          </a:xfrm>
          <a:prstGeom prst="rect">
            <a:avLst/>
          </a:prstGeom>
        </p:spPr>
      </p:pic>
      <p:sp>
        <p:nvSpPr>
          <p:cNvPr id="3" name="TextBox 2"/>
          <p:cNvSpPr txBox="1"/>
          <p:nvPr/>
        </p:nvSpPr>
        <p:spPr>
          <a:xfrm>
            <a:off x="608012" y="1461586"/>
            <a:ext cx="4267200" cy="3970318"/>
          </a:xfrm>
          <a:prstGeom prst="rect">
            <a:avLst/>
          </a:prstGeom>
          <a:noFill/>
        </p:spPr>
        <p:txBody>
          <a:bodyPr wrap="square" rtlCol="0">
            <a:spAutoFit/>
          </a:bodyPr>
          <a:lstStyle/>
          <a:p>
            <a:r>
              <a:rPr lang="en-US" sz="3600" b="1" dirty="0"/>
              <a:t>Our mission is to provide all students with the 21</a:t>
            </a:r>
            <a:r>
              <a:rPr lang="en-US" sz="3600" b="1" baseline="30000" dirty="0"/>
              <a:t>st</a:t>
            </a:r>
            <a:r>
              <a:rPr lang="en-US" sz="3600" b="1" dirty="0"/>
              <a:t> Century skills they need to be successful in college, career, and life in a complex world. </a:t>
            </a:r>
          </a:p>
        </p:txBody>
      </p:sp>
      <p:sp>
        <p:nvSpPr>
          <p:cNvPr id="4" name="TextBox 3"/>
          <p:cNvSpPr txBox="1"/>
          <p:nvPr/>
        </p:nvSpPr>
        <p:spPr>
          <a:xfrm>
            <a:off x="455612" y="381000"/>
            <a:ext cx="5043625" cy="769441"/>
          </a:xfrm>
          <a:prstGeom prst="rect">
            <a:avLst/>
          </a:prstGeom>
          <a:noFill/>
        </p:spPr>
        <p:txBody>
          <a:bodyPr wrap="none" rtlCol="0">
            <a:spAutoFit/>
          </a:bodyPr>
          <a:lstStyle/>
          <a:p>
            <a:r>
              <a:rPr lang="en-US" sz="4400" b="1" dirty="0"/>
              <a:t>International School </a:t>
            </a:r>
          </a:p>
        </p:txBody>
      </p:sp>
    </p:spTree>
    <p:extLst>
      <p:ext uri="{BB962C8B-B14F-4D97-AF65-F5344CB8AC3E}">
        <p14:creationId xmlns:p14="http://schemas.microsoft.com/office/powerpoint/2010/main" val="858454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Sources of Funding</a:t>
            </a:r>
          </a:p>
        </p:txBody>
      </p:sp>
      <p:sp>
        <p:nvSpPr>
          <p:cNvPr id="14" name="Content Placeholder 13"/>
          <p:cNvSpPr>
            <a:spLocks noGrp="1"/>
          </p:cNvSpPr>
          <p:nvPr>
            <p:ph idx="1"/>
          </p:nvPr>
        </p:nvSpPr>
        <p:spPr/>
        <p:txBody>
          <a:bodyPr>
            <a:normAutofit/>
          </a:bodyPr>
          <a:lstStyle/>
          <a:p>
            <a:r>
              <a:rPr lang="en-US" sz="3200" dirty="0"/>
              <a:t>District – District determined support – Basic Education</a:t>
            </a:r>
          </a:p>
          <a:p>
            <a:r>
              <a:rPr lang="en-US" sz="3200" dirty="0"/>
              <a:t>District – School determined support – Basic Education</a:t>
            </a:r>
          </a:p>
          <a:p>
            <a:r>
              <a:rPr lang="en-US" sz="3200" dirty="0"/>
              <a:t>PTSA – School requested/PTSA determined support – Enriching Education</a:t>
            </a:r>
          </a:p>
        </p:txBody>
      </p:sp>
    </p:spTree>
    <p:extLst>
      <p:ext uri="{BB962C8B-B14F-4D97-AF65-F5344CB8AC3E}">
        <p14:creationId xmlns:p14="http://schemas.microsoft.com/office/powerpoint/2010/main" val="7111829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6994" y="287421"/>
            <a:ext cx="10055781" cy="843478"/>
          </a:xfrm>
        </p:spPr>
        <p:txBody>
          <a:bodyPr/>
          <a:lstStyle/>
          <a:p>
            <a:r>
              <a:rPr lang="en-US" dirty="0"/>
              <a:t>Funding in Washington</a:t>
            </a:r>
          </a:p>
        </p:txBody>
      </p:sp>
      <p:sp>
        <p:nvSpPr>
          <p:cNvPr id="3" name="Content Placeholder 2"/>
          <p:cNvSpPr>
            <a:spLocks noGrp="1"/>
          </p:cNvSpPr>
          <p:nvPr>
            <p:ph idx="1"/>
          </p:nvPr>
        </p:nvSpPr>
        <p:spPr>
          <a:xfrm>
            <a:off x="1096994" y="1283259"/>
            <a:ext cx="5061570" cy="4956388"/>
          </a:xfrm>
        </p:spPr>
        <p:txBody>
          <a:bodyPr>
            <a:noAutofit/>
          </a:bodyPr>
          <a:lstStyle/>
          <a:p>
            <a:r>
              <a:rPr lang="en-US" sz="2799" dirty="0"/>
              <a:t>State Funding</a:t>
            </a:r>
          </a:p>
          <a:p>
            <a:pPr lvl="1"/>
            <a:r>
              <a:rPr lang="en-US" sz="2399" dirty="0"/>
              <a:t>Proto-typical school model</a:t>
            </a:r>
          </a:p>
          <a:p>
            <a:pPr lvl="1"/>
            <a:r>
              <a:rPr lang="en-US" sz="2399" dirty="0"/>
              <a:t>Categorical/Targeted Funds</a:t>
            </a:r>
          </a:p>
          <a:p>
            <a:pPr lvl="1"/>
            <a:r>
              <a:rPr lang="en-US" sz="2399" dirty="0"/>
              <a:t>Fund Basic Education as defined by the State</a:t>
            </a:r>
          </a:p>
          <a:p>
            <a:pPr lvl="1"/>
            <a:r>
              <a:rPr lang="en-US" sz="2399" dirty="0"/>
              <a:t>Local Effort Assistance (LEA) or “levy equalization”</a:t>
            </a:r>
          </a:p>
          <a:p>
            <a:r>
              <a:rPr lang="en-US" sz="2799" dirty="0"/>
              <a:t>Local Funding</a:t>
            </a:r>
          </a:p>
          <a:p>
            <a:pPr lvl="1"/>
            <a:r>
              <a:rPr lang="en-US" sz="2399" dirty="0"/>
              <a:t>Local Property Taxes</a:t>
            </a:r>
          </a:p>
          <a:p>
            <a:pPr lvl="2"/>
            <a:r>
              <a:rPr lang="en-US" sz="1999" dirty="0"/>
              <a:t>Education and Operations</a:t>
            </a:r>
          </a:p>
          <a:p>
            <a:pPr lvl="2"/>
            <a:r>
              <a:rPr lang="en-US" sz="1999" dirty="0"/>
              <a:t>Capital Projects</a:t>
            </a:r>
          </a:p>
          <a:p>
            <a:pPr lvl="2"/>
            <a:r>
              <a:rPr lang="en-US" sz="1999" dirty="0"/>
              <a:t>Debt Service Fund</a:t>
            </a:r>
          </a:p>
          <a:p>
            <a:pPr lvl="2"/>
            <a:r>
              <a:rPr lang="en-US" sz="1999" dirty="0"/>
              <a:t>Transportation Vehicle Fund</a:t>
            </a:r>
          </a:p>
        </p:txBody>
      </p:sp>
      <p:sp>
        <p:nvSpPr>
          <p:cNvPr id="4" name="Content Placeholder 2"/>
          <p:cNvSpPr txBox="1">
            <a:spLocks/>
          </p:cNvSpPr>
          <p:nvPr/>
        </p:nvSpPr>
        <p:spPr>
          <a:xfrm>
            <a:off x="6349415" y="1283259"/>
            <a:ext cx="5061570" cy="4956388"/>
          </a:xfrm>
          <a:prstGeom prst="rect">
            <a:avLst/>
          </a:prstGeom>
        </p:spPr>
        <p:txBody>
          <a:bodyPr vert="horz" lIns="0" tIns="45708" rIns="0" bIns="45708" rtlCol="0">
            <a:noAutofit/>
          </a:bodyPr>
          <a:lstStyle>
            <a:lvl1pPr marL="91441" indent="-91441" algn="l" defTabSz="914411" rtl="0" eaLnBrk="1" latinLnBrk="0" hangingPunct="1">
              <a:lnSpc>
                <a:spcPct val="90000"/>
              </a:lnSpc>
              <a:spcBef>
                <a:spcPts val="1200"/>
              </a:spcBef>
              <a:spcAft>
                <a:spcPts val="201"/>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53" indent="-182882" algn="l" defTabSz="914411" rtl="0" eaLnBrk="1" latinLnBrk="0" hangingPunct="1">
              <a:lnSpc>
                <a:spcPct val="90000"/>
              </a:lnSpc>
              <a:spcBef>
                <a:spcPts val="201"/>
              </a:spcBef>
              <a:spcAft>
                <a:spcPts val="400"/>
              </a:spcAft>
              <a:buClr>
                <a:schemeClr val="accent1"/>
              </a:buClr>
              <a:buFont typeface="Calibri" pitchFamily="34" charset="0"/>
              <a:buChar char="◦"/>
              <a:defRPr sz="1801" kern="1200">
                <a:solidFill>
                  <a:schemeClr val="tx1">
                    <a:lumMod val="75000"/>
                    <a:lumOff val="25000"/>
                  </a:schemeClr>
                </a:solidFill>
                <a:latin typeface="+mn-lt"/>
                <a:ea typeface="+mn-ea"/>
                <a:cs typeface="+mn-cs"/>
              </a:defRPr>
            </a:lvl2pPr>
            <a:lvl3pPr marL="566935" indent="-182882" algn="l" defTabSz="914411" rtl="0" eaLnBrk="1" latinLnBrk="0" hangingPunct="1">
              <a:lnSpc>
                <a:spcPct val="90000"/>
              </a:lnSpc>
              <a:spcBef>
                <a:spcPts val="201"/>
              </a:spcBef>
              <a:spcAft>
                <a:spcPts val="400"/>
              </a:spcAft>
              <a:buClr>
                <a:schemeClr val="accent1"/>
              </a:buClr>
              <a:buFont typeface="Calibri" pitchFamily="34" charset="0"/>
              <a:buChar char="◦"/>
              <a:defRPr sz="1401" kern="1200">
                <a:solidFill>
                  <a:schemeClr val="tx1">
                    <a:lumMod val="75000"/>
                    <a:lumOff val="25000"/>
                  </a:schemeClr>
                </a:solidFill>
                <a:latin typeface="+mn-lt"/>
                <a:ea typeface="+mn-ea"/>
                <a:cs typeface="+mn-cs"/>
              </a:defRPr>
            </a:lvl3pPr>
            <a:lvl4pPr marL="749817" indent="-182882" algn="l" defTabSz="914411" rtl="0" eaLnBrk="1" latinLnBrk="0" hangingPunct="1">
              <a:lnSpc>
                <a:spcPct val="90000"/>
              </a:lnSpc>
              <a:spcBef>
                <a:spcPts val="201"/>
              </a:spcBef>
              <a:spcAft>
                <a:spcPts val="400"/>
              </a:spcAft>
              <a:buClr>
                <a:schemeClr val="accent1"/>
              </a:buClr>
              <a:buFont typeface="Calibri" pitchFamily="34" charset="0"/>
              <a:buChar char="◦"/>
              <a:defRPr sz="1401" kern="1200">
                <a:solidFill>
                  <a:schemeClr val="tx1">
                    <a:lumMod val="75000"/>
                    <a:lumOff val="25000"/>
                  </a:schemeClr>
                </a:solidFill>
                <a:latin typeface="+mn-lt"/>
                <a:ea typeface="+mn-ea"/>
                <a:cs typeface="+mn-cs"/>
              </a:defRPr>
            </a:lvl4pPr>
            <a:lvl5pPr marL="932700" indent="-182882" algn="l" defTabSz="914411" rtl="0" eaLnBrk="1" latinLnBrk="0" hangingPunct="1">
              <a:lnSpc>
                <a:spcPct val="90000"/>
              </a:lnSpc>
              <a:spcBef>
                <a:spcPts val="201"/>
              </a:spcBef>
              <a:spcAft>
                <a:spcPts val="400"/>
              </a:spcAft>
              <a:buClr>
                <a:schemeClr val="accent1"/>
              </a:buClr>
              <a:buFont typeface="Calibri" pitchFamily="34" charset="0"/>
              <a:buChar char="◦"/>
              <a:defRPr sz="1401" kern="1200">
                <a:solidFill>
                  <a:schemeClr val="tx1">
                    <a:lumMod val="75000"/>
                    <a:lumOff val="25000"/>
                  </a:schemeClr>
                </a:solidFill>
                <a:latin typeface="+mn-lt"/>
                <a:ea typeface="+mn-ea"/>
                <a:cs typeface="+mn-cs"/>
              </a:defRPr>
            </a:lvl5pPr>
            <a:lvl6pPr marL="1100014" indent="-228604" algn="l" defTabSz="914411" rtl="0" eaLnBrk="1" latinLnBrk="0" hangingPunct="1">
              <a:lnSpc>
                <a:spcPct val="90000"/>
              </a:lnSpc>
              <a:spcBef>
                <a:spcPts val="201"/>
              </a:spcBef>
              <a:spcAft>
                <a:spcPts val="400"/>
              </a:spcAft>
              <a:buClr>
                <a:schemeClr val="accent1"/>
              </a:buClr>
              <a:buFont typeface="Calibri" pitchFamily="34" charset="0"/>
              <a:buChar char="◦"/>
              <a:defRPr sz="1401" kern="1200">
                <a:solidFill>
                  <a:schemeClr val="tx1">
                    <a:lumMod val="75000"/>
                    <a:lumOff val="25000"/>
                  </a:schemeClr>
                </a:solidFill>
                <a:latin typeface="+mn-lt"/>
                <a:ea typeface="+mn-ea"/>
                <a:cs typeface="+mn-cs"/>
              </a:defRPr>
            </a:lvl6pPr>
            <a:lvl7pPr marL="1300016" indent="-228604" algn="l" defTabSz="914411" rtl="0" eaLnBrk="1" latinLnBrk="0" hangingPunct="1">
              <a:lnSpc>
                <a:spcPct val="90000"/>
              </a:lnSpc>
              <a:spcBef>
                <a:spcPts val="201"/>
              </a:spcBef>
              <a:spcAft>
                <a:spcPts val="400"/>
              </a:spcAft>
              <a:buClr>
                <a:schemeClr val="accent1"/>
              </a:buClr>
              <a:buFont typeface="Calibri" pitchFamily="34" charset="0"/>
              <a:buChar char="◦"/>
              <a:defRPr sz="1401" kern="1200">
                <a:solidFill>
                  <a:schemeClr val="tx1">
                    <a:lumMod val="75000"/>
                    <a:lumOff val="25000"/>
                  </a:schemeClr>
                </a:solidFill>
                <a:latin typeface="+mn-lt"/>
                <a:ea typeface="+mn-ea"/>
                <a:cs typeface="+mn-cs"/>
              </a:defRPr>
            </a:lvl7pPr>
            <a:lvl8pPr marL="1500019" indent="-228604" algn="l" defTabSz="914411" rtl="0" eaLnBrk="1" latinLnBrk="0" hangingPunct="1">
              <a:lnSpc>
                <a:spcPct val="90000"/>
              </a:lnSpc>
              <a:spcBef>
                <a:spcPts val="201"/>
              </a:spcBef>
              <a:spcAft>
                <a:spcPts val="400"/>
              </a:spcAft>
              <a:buClr>
                <a:schemeClr val="accent1"/>
              </a:buClr>
              <a:buFont typeface="Calibri" pitchFamily="34" charset="0"/>
              <a:buChar char="◦"/>
              <a:defRPr sz="1401" kern="1200">
                <a:solidFill>
                  <a:schemeClr val="tx1">
                    <a:lumMod val="75000"/>
                    <a:lumOff val="25000"/>
                  </a:schemeClr>
                </a:solidFill>
                <a:latin typeface="+mn-lt"/>
                <a:ea typeface="+mn-ea"/>
                <a:cs typeface="+mn-cs"/>
              </a:defRPr>
            </a:lvl8pPr>
            <a:lvl9pPr marL="1700021" indent="-228604" algn="l" defTabSz="914411" rtl="0" eaLnBrk="1" latinLnBrk="0" hangingPunct="1">
              <a:lnSpc>
                <a:spcPct val="90000"/>
              </a:lnSpc>
              <a:spcBef>
                <a:spcPts val="201"/>
              </a:spcBef>
              <a:spcAft>
                <a:spcPts val="400"/>
              </a:spcAft>
              <a:buClr>
                <a:schemeClr val="accent1"/>
              </a:buClr>
              <a:buFont typeface="Calibri" pitchFamily="34" charset="0"/>
              <a:buChar char="◦"/>
              <a:defRPr sz="1401" kern="1200">
                <a:solidFill>
                  <a:schemeClr val="tx1">
                    <a:lumMod val="75000"/>
                    <a:lumOff val="25000"/>
                  </a:schemeClr>
                </a:solidFill>
                <a:latin typeface="+mn-lt"/>
                <a:ea typeface="+mn-ea"/>
                <a:cs typeface="+mn-cs"/>
              </a:defRPr>
            </a:lvl9pPr>
          </a:lstStyle>
          <a:p>
            <a:r>
              <a:rPr lang="en-US" sz="2799" dirty="0"/>
              <a:t>Federal Funding</a:t>
            </a:r>
          </a:p>
          <a:p>
            <a:pPr lvl="1"/>
            <a:r>
              <a:rPr lang="en-US" sz="2399" dirty="0"/>
              <a:t>Federal Grants (like Title I)</a:t>
            </a:r>
          </a:p>
          <a:p>
            <a:pPr lvl="1"/>
            <a:r>
              <a:rPr lang="en-US" sz="2399" dirty="0"/>
              <a:t>Special Education Funding</a:t>
            </a:r>
          </a:p>
          <a:p>
            <a:pPr lvl="1"/>
            <a:r>
              <a:rPr lang="en-US" sz="2399" dirty="0"/>
              <a:t>Limited English Proficiency</a:t>
            </a:r>
          </a:p>
        </p:txBody>
      </p:sp>
    </p:spTree>
    <p:extLst>
      <p:ext uri="{BB962C8B-B14F-4D97-AF65-F5344CB8AC3E}">
        <p14:creationId xmlns:p14="http://schemas.microsoft.com/office/powerpoint/2010/main" val="34212560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Title 141"/>
          <p:cNvSpPr>
            <a:spLocks noGrp="1"/>
          </p:cNvSpPr>
          <p:nvPr>
            <p:ph type="title"/>
          </p:nvPr>
        </p:nvSpPr>
        <p:spPr>
          <a:xfrm>
            <a:off x="1181193" y="183766"/>
            <a:ext cx="10055781" cy="906961"/>
          </a:xfrm>
        </p:spPr>
        <p:txBody>
          <a:bodyPr/>
          <a:lstStyle/>
          <a:p>
            <a:r>
              <a:rPr lang="en-US" dirty="0"/>
              <a:t>WA State per Student Funding</a:t>
            </a:r>
          </a:p>
        </p:txBody>
      </p:sp>
      <p:graphicFrame>
        <p:nvGraphicFramePr>
          <p:cNvPr id="154" name="Chart 153"/>
          <p:cNvGraphicFramePr/>
          <p:nvPr>
            <p:extLst/>
          </p:nvPr>
        </p:nvGraphicFramePr>
        <p:xfrm>
          <a:off x="2031471" y="1502732"/>
          <a:ext cx="8125883" cy="4831997"/>
        </p:xfrm>
        <a:graphic>
          <a:graphicData uri="http://schemas.openxmlformats.org/drawingml/2006/chart">
            <c:chart xmlns:c="http://schemas.openxmlformats.org/drawingml/2006/chart" xmlns:r="http://schemas.openxmlformats.org/officeDocument/2006/relationships" r:id="rId2"/>
          </a:graphicData>
        </a:graphic>
      </p:graphicFrame>
      <p:sp>
        <p:nvSpPr>
          <p:cNvPr id="155" name="TextBox 154"/>
          <p:cNvSpPr txBox="1"/>
          <p:nvPr/>
        </p:nvSpPr>
        <p:spPr>
          <a:xfrm>
            <a:off x="2031471" y="2766291"/>
            <a:ext cx="4048431" cy="923090"/>
          </a:xfrm>
          <a:prstGeom prst="rect">
            <a:avLst/>
          </a:prstGeom>
          <a:solidFill>
            <a:schemeClr val="bg1"/>
          </a:solidFill>
          <a:ln>
            <a:solidFill>
              <a:schemeClr val="tx1"/>
            </a:solidFill>
          </a:ln>
        </p:spPr>
        <p:txBody>
          <a:bodyPr wrap="square" rtlCol="0">
            <a:spAutoFit/>
          </a:bodyPr>
          <a:lstStyle/>
          <a:p>
            <a:r>
              <a:rPr lang="en-US" sz="1799" dirty="0"/>
              <a:t>In 2014, Washington spent $9,908 per pupil.  $2,248 below the U.S. Average and ranked 38 out of 51.</a:t>
            </a:r>
            <a:endParaRPr lang="en-US" sz="1600" dirty="0"/>
          </a:p>
        </p:txBody>
      </p:sp>
      <p:cxnSp>
        <p:nvCxnSpPr>
          <p:cNvPr id="157" name="Straight Connector 156"/>
          <p:cNvCxnSpPr/>
          <p:nvPr/>
        </p:nvCxnSpPr>
        <p:spPr>
          <a:xfrm>
            <a:off x="3037683" y="1715447"/>
            <a:ext cx="6113458" cy="0"/>
          </a:xfrm>
          <a:prstGeom prst="line">
            <a:avLst/>
          </a:prstGeom>
          <a:ln w="9525" cap="flat" cmpd="sng" algn="ctr">
            <a:solidFill>
              <a:srgbClr val="C00000"/>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6" name="object 89"/>
          <p:cNvSpPr txBox="1"/>
          <p:nvPr/>
        </p:nvSpPr>
        <p:spPr>
          <a:xfrm>
            <a:off x="94991" y="5876030"/>
            <a:ext cx="2172404" cy="230444"/>
          </a:xfrm>
          <a:prstGeom prst="rect">
            <a:avLst/>
          </a:prstGeom>
        </p:spPr>
        <p:txBody>
          <a:bodyPr vert="horz" wrap="square" lIns="0" tIns="0" rIns="0" bIns="0" rtlCol="0">
            <a:spAutoFit/>
          </a:bodyPr>
          <a:lstStyle/>
          <a:p>
            <a:pPr marL="12696" marR="5078">
              <a:lnSpc>
                <a:spcPct val="105700"/>
              </a:lnSpc>
            </a:pPr>
            <a:r>
              <a:rPr sz="700" spc="10" dirty="0">
                <a:solidFill>
                  <a:srgbClr val="7E7E7E"/>
                </a:solidFill>
                <a:latin typeface="Calibri"/>
                <a:cs typeface="Calibri"/>
              </a:rPr>
              <a:t>D</a:t>
            </a:r>
            <a:r>
              <a:rPr sz="700" spc="5" dirty="0">
                <a:solidFill>
                  <a:srgbClr val="7E7E7E"/>
                </a:solidFill>
                <a:latin typeface="Calibri"/>
                <a:cs typeface="Calibri"/>
              </a:rPr>
              <a:t>a</a:t>
            </a:r>
            <a:r>
              <a:rPr sz="700" dirty="0">
                <a:solidFill>
                  <a:srgbClr val="7E7E7E"/>
                </a:solidFill>
                <a:latin typeface="Calibri"/>
                <a:cs typeface="Calibri"/>
              </a:rPr>
              <a:t>t</a:t>
            </a:r>
            <a:r>
              <a:rPr sz="700" spc="5" dirty="0">
                <a:solidFill>
                  <a:srgbClr val="7E7E7E"/>
                </a:solidFill>
                <a:latin typeface="Calibri"/>
                <a:cs typeface="Calibri"/>
              </a:rPr>
              <a:t>a:</a:t>
            </a:r>
            <a:r>
              <a:rPr sz="700" spc="-10" dirty="0">
                <a:solidFill>
                  <a:srgbClr val="7E7E7E"/>
                </a:solidFill>
                <a:latin typeface="Times New Roman"/>
                <a:cs typeface="Times New Roman"/>
              </a:rPr>
              <a:t> </a:t>
            </a:r>
            <a:r>
              <a:rPr sz="700" spc="10" dirty="0">
                <a:solidFill>
                  <a:srgbClr val="7E7E7E"/>
                </a:solidFill>
                <a:latin typeface="Calibri"/>
                <a:cs typeface="Calibri"/>
              </a:rPr>
              <a:t>E</a:t>
            </a:r>
            <a:r>
              <a:rPr sz="700" spc="-5" dirty="0">
                <a:solidFill>
                  <a:srgbClr val="7E7E7E"/>
                </a:solidFill>
                <a:latin typeface="Calibri"/>
                <a:cs typeface="Calibri"/>
              </a:rPr>
              <a:t>d</a:t>
            </a:r>
            <a:r>
              <a:rPr sz="700" spc="10" dirty="0">
                <a:solidFill>
                  <a:srgbClr val="7E7E7E"/>
                </a:solidFill>
                <a:latin typeface="Calibri"/>
                <a:cs typeface="Calibri"/>
              </a:rPr>
              <a:t>u</a:t>
            </a:r>
            <a:r>
              <a:rPr sz="700" dirty="0">
                <a:solidFill>
                  <a:srgbClr val="7E7E7E"/>
                </a:solidFill>
                <a:latin typeface="Calibri"/>
                <a:cs typeface="Calibri"/>
              </a:rPr>
              <a:t>c</a:t>
            </a:r>
            <a:r>
              <a:rPr sz="700" spc="5" dirty="0">
                <a:solidFill>
                  <a:srgbClr val="7E7E7E"/>
                </a:solidFill>
                <a:latin typeface="Calibri"/>
                <a:cs typeface="Calibri"/>
              </a:rPr>
              <a:t>a</a:t>
            </a:r>
            <a:r>
              <a:rPr sz="700" dirty="0">
                <a:solidFill>
                  <a:srgbClr val="7E7E7E"/>
                </a:solidFill>
                <a:latin typeface="Calibri"/>
                <a:cs typeface="Calibri"/>
              </a:rPr>
              <a:t>t</a:t>
            </a:r>
            <a:r>
              <a:rPr sz="700" spc="5" dirty="0">
                <a:solidFill>
                  <a:srgbClr val="7E7E7E"/>
                </a:solidFill>
                <a:latin typeface="Calibri"/>
                <a:cs typeface="Calibri"/>
              </a:rPr>
              <a:t>i</a:t>
            </a:r>
            <a:r>
              <a:rPr sz="700" spc="-5" dirty="0">
                <a:solidFill>
                  <a:srgbClr val="7E7E7E"/>
                </a:solidFill>
                <a:latin typeface="Calibri"/>
                <a:cs typeface="Calibri"/>
              </a:rPr>
              <a:t>o</a:t>
            </a:r>
            <a:r>
              <a:rPr sz="700" spc="10" dirty="0">
                <a:solidFill>
                  <a:srgbClr val="7E7E7E"/>
                </a:solidFill>
                <a:latin typeface="Calibri"/>
                <a:cs typeface="Calibri"/>
              </a:rPr>
              <a:t>n</a:t>
            </a:r>
            <a:r>
              <a:rPr sz="700" spc="-10" dirty="0">
                <a:solidFill>
                  <a:srgbClr val="7E7E7E"/>
                </a:solidFill>
                <a:latin typeface="Times New Roman"/>
                <a:cs typeface="Times New Roman"/>
              </a:rPr>
              <a:t> </a:t>
            </a:r>
            <a:r>
              <a:rPr sz="700" spc="25" dirty="0">
                <a:solidFill>
                  <a:srgbClr val="7E7E7E"/>
                </a:solidFill>
                <a:latin typeface="Calibri"/>
                <a:cs typeface="Calibri"/>
              </a:rPr>
              <a:t>W</a:t>
            </a:r>
            <a:r>
              <a:rPr sz="700" spc="-5" dirty="0">
                <a:solidFill>
                  <a:srgbClr val="7E7E7E"/>
                </a:solidFill>
                <a:latin typeface="Calibri"/>
                <a:cs typeface="Calibri"/>
              </a:rPr>
              <a:t>e</a:t>
            </a:r>
            <a:r>
              <a:rPr sz="700" spc="5" dirty="0">
                <a:solidFill>
                  <a:srgbClr val="7E7E7E"/>
                </a:solidFill>
                <a:latin typeface="Calibri"/>
                <a:cs typeface="Calibri"/>
              </a:rPr>
              <a:t>e</a:t>
            </a:r>
            <a:r>
              <a:rPr sz="700" dirty="0">
                <a:solidFill>
                  <a:srgbClr val="7E7E7E"/>
                </a:solidFill>
                <a:latin typeface="Calibri"/>
                <a:cs typeface="Calibri"/>
              </a:rPr>
              <a:t>k</a:t>
            </a:r>
            <a:r>
              <a:rPr sz="700" spc="5" dirty="0">
                <a:solidFill>
                  <a:srgbClr val="7E7E7E"/>
                </a:solidFill>
                <a:latin typeface="Calibri"/>
                <a:cs typeface="Calibri"/>
              </a:rPr>
              <a:t>,</a:t>
            </a:r>
            <a:r>
              <a:rPr sz="700" spc="-20" dirty="0">
                <a:solidFill>
                  <a:srgbClr val="7E7E7E"/>
                </a:solidFill>
                <a:latin typeface="Times New Roman"/>
                <a:cs typeface="Times New Roman"/>
              </a:rPr>
              <a:t> </a:t>
            </a:r>
            <a:r>
              <a:rPr sz="700" spc="15" dirty="0">
                <a:solidFill>
                  <a:srgbClr val="7E7E7E"/>
                </a:solidFill>
                <a:latin typeface="Calibri"/>
                <a:cs typeface="Calibri"/>
              </a:rPr>
              <a:t>Q</a:t>
            </a:r>
            <a:r>
              <a:rPr sz="700" spc="10" dirty="0">
                <a:solidFill>
                  <a:srgbClr val="7E7E7E"/>
                </a:solidFill>
                <a:latin typeface="Calibri"/>
                <a:cs typeface="Calibri"/>
              </a:rPr>
              <a:t>u</a:t>
            </a:r>
            <a:r>
              <a:rPr sz="700" spc="5" dirty="0">
                <a:solidFill>
                  <a:srgbClr val="7E7E7E"/>
                </a:solidFill>
                <a:latin typeface="Calibri"/>
                <a:cs typeface="Calibri"/>
              </a:rPr>
              <a:t>a</a:t>
            </a:r>
            <a:r>
              <a:rPr sz="700" spc="-10" dirty="0">
                <a:solidFill>
                  <a:srgbClr val="7E7E7E"/>
                </a:solidFill>
                <a:latin typeface="Calibri"/>
                <a:cs typeface="Calibri"/>
              </a:rPr>
              <a:t>l</a:t>
            </a:r>
            <a:r>
              <a:rPr sz="700" spc="5" dirty="0">
                <a:solidFill>
                  <a:srgbClr val="7E7E7E"/>
                </a:solidFill>
                <a:latin typeface="Calibri"/>
                <a:cs typeface="Calibri"/>
              </a:rPr>
              <a:t>i</a:t>
            </a:r>
            <a:r>
              <a:rPr sz="700" dirty="0">
                <a:solidFill>
                  <a:srgbClr val="7E7E7E"/>
                </a:solidFill>
                <a:latin typeface="Calibri"/>
                <a:cs typeface="Calibri"/>
              </a:rPr>
              <a:t>t</a:t>
            </a:r>
            <a:r>
              <a:rPr sz="700" spc="10" dirty="0">
                <a:solidFill>
                  <a:srgbClr val="7E7E7E"/>
                </a:solidFill>
                <a:latin typeface="Calibri"/>
                <a:cs typeface="Calibri"/>
              </a:rPr>
              <a:t>y</a:t>
            </a:r>
            <a:r>
              <a:rPr sz="700" spc="-15" dirty="0">
                <a:solidFill>
                  <a:srgbClr val="7E7E7E"/>
                </a:solidFill>
                <a:latin typeface="Times New Roman"/>
                <a:cs typeface="Times New Roman"/>
              </a:rPr>
              <a:t> </a:t>
            </a:r>
            <a:r>
              <a:rPr sz="700" spc="15" dirty="0">
                <a:solidFill>
                  <a:srgbClr val="7E7E7E"/>
                </a:solidFill>
                <a:latin typeface="Calibri"/>
                <a:cs typeface="Calibri"/>
              </a:rPr>
              <a:t>C</a:t>
            </a:r>
            <a:r>
              <a:rPr sz="700" spc="-5" dirty="0">
                <a:solidFill>
                  <a:srgbClr val="7E7E7E"/>
                </a:solidFill>
                <a:latin typeface="Calibri"/>
                <a:cs typeface="Calibri"/>
              </a:rPr>
              <a:t>o</a:t>
            </a:r>
            <a:r>
              <a:rPr sz="700" spc="10" dirty="0">
                <a:solidFill>
                  <a:srgbClr val="7E7E7E"/>
                </a:solidFill>
                <a:latin typeface="Calibri"/>
                <a:cs typeface="Calibri"/>
              </a:rPr>
              <a:t>un</a:t>
            </a:r>
            <a:r>
              <a:rPr sz="700" dirty="0">
                <a:solidFill>
                  <a:srgbClr val="7E7E7E"/>
                </a:solidFill>
                <a:latin typeface="Calibri"/>
                <a:cs typeface="Calibri"/>
              </a:rPr>
              <a:t>t</a:t>
            </a:r>
            <a:r>
              <a:rPr sz="700" spc="10" dirty="0">
                <a:solidFill>
                  <a:srgbClr val="7E7E7E"/>
                </a:solidFill>
                <a:latin typeface="Calibri"/>
                <a:cs typeface="Calibri"/>
              </a:rPr>
              <a:t>s</a:t>
            </a:r>
            <a:r>
              <a:rPr sz="700" spc="-5" dirty="0">
                <a:solidFill>
                  <a:srgbClr val="7E7E7E"/>
                </a:solidFill>
                <a:latin typeface="Times New Roman"/>
                <a:cs typeface="Times New Roman"/>
              </a:rPr>
              <a:t> </a:t>
            </a:r>
            <a:r>
              <a:rPr sz="700" dirty="0">
                <a:solidFill>
                  <a:srgbClr val="7E7E7E"/>
                </a:solidFill>
                <a:latin typeface="Calibri"/>
                <a:cs typeface="Calibri"/>
              </a:rPr>
              <a:t>2</a:t>
            </a:r>
            <a:r>
              <a:rPr sz="700" spc="10" dirty="0">
                <a:solidFill>
                  <a:srgbClr val="7E7E7E"/>
                </a:solidFill>
                <a:latin typeface="Calibri"/>
                <a:cs typeface="Calibri"/>
              </a:rPr>
              <a:t>017</a:t>
            </a:r>
            <a:r>
              <a:rPr sz="700" spc="5" dirty="0">
                <a:solidFill>
                  <a:srgbClr val="7E7E7E"/>
                </a:solidFill>
                <a:latin typeface="Calibri"/>
                <a:cs typeface="Calibri"/>
              </a:rPr>
              <a:t>,</a:t>
            </a:r>
            <a:r>
              <a:rPr sz="700" spc="-20" dirty="0">
                <a:solidFill>
                  <a:srgbClr val="7E7E7E"/>
                </a:solidFill>
                <a:latin typeface="Times New Roman"/>
                <a:cs typeface="Times New Roman"/>
              </a:rPr>
              <a:t> </a:t>
            </a:r>
            <a:r>
              <a:rPr sz="700" spc="5" dirty="0">
                <a:solidFill>
                  <a:srgbClr val="7E7E7E"/>
                </a:solidFill>
                <a:latin typeface="Calibri"/>
                <a:cs typeface="Calibri"/>
              </a:rPr>
              <a:t>a</a:t>
            </a:r>
            <a:r>
              <a:rPr sz="700" spc="-5" dirty="0">
                <a:solidFill>
                  <a:srgbClr val="7E7E7E"/>
                </a:solidFill>
                <a:latin typeface="Calibri"/>
                <a:cs typeface="Calibri"/>
              </a:rPr>
              <a:t>u</a:t>
            </a:r>
            <a:r>
              <a:rPr sz="700" spc="10" dirty="0">
                <a:solidFill>
                  <a:srgbClr val="7E7E7E"/>
                </a:solidFill>
                <a:latin typeface="Calibri"/>
                <a:cs typeface="Calibri"/>
              </a:rPr>
              <a:t>d</a:t>
            </a:r>
            <a:r>
              <a:rPr sz="700" spc="-10" dirty="0">
                <a:solidFill>
                  <a:srgbClr val="7E7E7E"/>
                </a:solidFill>
                <a:latin typeface="Calibri"/>
                <a:cs typeface="Calibri"/>
              </a:rPr>
              <a:t>i</a:t>
            </a:r>
            <a:r>
              <a:rPr sz="700" dirty="0">
                <a:solidFill>
                  <a:srgbClr val="7E7E7E"/>
                </a:solidFill>
                <a:latin typeface="Calibri"/>
                <a:cs typeface="Calibri"/>
              </a:rPr>
              <a:t>t</a:t>
            </a:r>
            <a:r>
              <a:rPr sz="700" spc="5" dirty="0">
                <a:solidFill>
                  <a:srgbClr val="7E7E7E"/>
                </a:solidFill>
                <a:latin typeface="Calibri"/>
                <a:cs typeface="Calibri"/>
              </a:rPr>
              <a:t>e</a:t>
            </a:r>
            <a:r>
              <a:rPr sz="700" spc="10" dirty="0">
                <a:solidFill>
                  <a:srgbClr val="7E7E7E"/>
                </a:solidFill>
                <a:latin typeface="Calibri"/>
                <a:cs typeface="Calibri"/>
              </a:rPr>
              <a:t>d</a:t>
            </a:r>
            <a:r>
              <a:rPr sz="700" spc="-20" dirty="0">
                <a:solidFill>
                  <a:srgbClr val="7E7E7E"/>
                </a:solidFill>
                <a:latin typeface="Times New Roman"/>
                <a:cs typeface="Times New Roman"/>
              </a:rPr>
              <a:t> </a:t>
            </a:r>
            <a:r>
              <a:rPr sz="700" spc="10" dirty="0">
                <a:solidFill>
                  <a:srgbClr val="7E7E7E"/>
                </a:solidFill>
                <a:latin typeface="Calibri"/>
                <a:cs typeface="Calibri"/>
              </a:rPr>
              <a:t>d</a:t>
            </a:r>
            <a:r>
              <a:rPr sz="700" spc="5" dirty="0">
                <a:solidFill>
                  <a:srgbClr val="7E7E7E"/>
                </a:solidFill>
                <a:latin typeface="Calibri"/>
                <a:cs typeface="Calibri"/>
              </a:rPr>
              <a:t>a</a:t>
            </a:r>
            <a:r>
              <a:rPr sz="700" dirty="0">
                <a:solidFill>
                  <a:srgbClr val="7E7E7E"/>
                </a:solidFill>
                <a:latin typeface="Calibri"/>
                <a:cs typeface="Calibri"/>
              </a:rPr>
              <a:t>t</a:t>
            </a:r>
            <a:r>
              <a:rPr sz="700" spc="10" dirty="0">
                <a:solidFill>
                  <a:srgbClr val="7E7E7E"/>
                </a:solidFill>
                <a:latin typeface="Calibri"/>
                <a:cs typeface="Calibri"/>
              </a:rPr>
              <a:t>a</a:t>
            </a:r>
            <a:r>
              <a:rPr sz="700" spc="5" dirty="0">
                <a:solidFill>
                  <a:srgbClr val="7E7E7E"/>
                </a:solidFill>
                <a:latin typeface="Times New Roman"/>
                <a:cs typeface="Times New Roman"/>
              </a:rPr>
              <a:t> </a:t>
            </a:r>
            <a:r>
              <a:rPr sz="700" spc="15" dirty="0">
                <a:solidFill>
                  <a:srgbClr val="7E7E7E"/>
                </a:solidFill>
                <a:latin typeface="Calibri"/>
                <a:cs typeface="Calibri"/>
              </a:rPr>
              <a:t>C</a:t>
            </a:r>
            <a:r>
              <a:rPr sz="700" spc="-5" dirty="0">
                <a:solidFill>
                  <a:srgbClr val="7E7E7E"/>
                </a:solidFill>
                <a:latin typeface="Calibri"/>
                <a:cs typeface="Calibri"/>
              </a:rPr>
              <a:t>h</a:t>
            </a:r>
            <a:r>
              <a:rPr sz="700" spc="5" dirty="0">
                <a:solidFill>
                  <a:srgbClr val="7E7E7E"/>
                </a:solidFill>
                <a:latin typeface="Calibri"/>
                <a:cs typeface="Calibri"/>
              </a:rPr>
              <a:t>a</a:t>
            </a:r>
            <a:r>
              <a:rPr sz="700" dirty="0">
                <a:solidFill>
                  <a:srgbClr val="7E7E7E"/>
                </a:solidFill>
                <a:latin typeface="Calibri"/>
                <a:cs typeface="Calibri"/>
              </a:rPr>
              <a:t>rt</a:t>
            </a:r>
            <a:r>
              <a:rPr sz="700" spc="5" dirty="0">
                <a:solidFill>
                  <a:srgbClr val="7E7E7E"/>
                </a:solidFill>
                <a:latin typeface="Calibri"/>
                <a:cs typeface="Calibri"/>
              </a:rPr>
              <a:t>:</a:t>
            </a:r>
            <a:r>
              <a:rPr sz="700" spc="-10" dirty="0">
                <a:solidFill>
                  <a:srgbClr val="7E7E7E"/>
                </a:solidFill>
                <a:latin typeface="Times New Roman"/>
                <a:cs typeface="Times New Roman"/>
              </a:rPr>
              <a:t> </a:t>
            </a:r>
            <a:r>
              <a:rPr sz="700" spc="5" dirty="0">
                <a:solidFill>
                  <a:srgbClr val="7E7E7E"/>
                </a:solidFill>
                <a:latin typeface="Calibri"/>
                <a:cs typeface="Calibri"/>
              </a:rPr>
              <a:t>C</a:t>
            </a:r>
            <a:r>
              <a:rPr sz="700" spc="10" dirty="0">
                <a:solidFill>
                  <a:srgbClr val="7E7E7E"/>
                </a:solidFill>
                <a:latin typeface="Calibri"/>
                <a:cs typeface="Calibri"/>
              </a:rPr>
              <a:t>o</a:t>
            </a:r>
            <a:r>
              <a:rPr sz="700" spc="-10" dirty="0">
                <a:solidFill>
                  <a:srgbClr val="7E7E7E"/>
                </a:solidFill>
                <a:latin typeface="Calibri"/>
                <a:cs typeface="Calibri"/>
              </a:rPr>
              <a:t>l</a:t>
            </a:r>
            <a:r>
              <a:rPr sz="700" spc="10" dirty="0">
                <a:solidFill>
                  <a:srgbClr val="7E7E7E"/>
                </a:solidFill>
                <a:latin typeface="Calibri"/>
                <a:cs typeface="Calibri"/>
              </a:rPr>
              <a:t>o</a:t>
            </a:r>
            <a:r>
              <a:rPr sz="700" dirty="0">
                <a:solidFill>
                  <a:srgbClr val="7E7E7E"/>
                </a:solidFill>
                <a:latin typeface="Calibri"/>
                <a:cs typeface="Calibri"/>
              </a:rPr>
              <a:t>r</a:t>
            </a:r>
            <a:r>
              <a:rPr sz="700" spc="5" dirty="0">
                <a:solidFill>
                  <a:srgbClr val="7E7E7E"/>
                </a:solidFill>
                <a:latin typeface="Calibri"/>
                <a:cs typeface="Calibri"/>
              </a:rPr>
              <a:t>a</a:t>
            </a:r>
            <a:r>
              <a:rPr sz="700" spc="-5" dirty="0">
                <a:solidFill>
                  <a:srgbClr val="7E7E7E"/>
                </a:solidFill>
                <a:latin typeface="Calibri"/>
                <a:cs typeface="Calibri"/>
              </a:rPr>
              <a:t>d</a:t>
            </a:r>
            <a:r>
              <a:rPr sz="700" spc="10" dirty="0">
                <a:solidFill>
                  <a:srgbClr val="7E7E7E"/>
                </a:solidFill>
                <a:latin typeface="Calibri"/>
                <a:cs typeface="Calibri"/>
              </a:rPr>
              <a:t>o</a:t>
            </a:r>
            <a:r>
              <a:rPr sz="700" spc="5" dirty="0">
                <a:solidFill>
                  <a:srgbClr val="7E7E7E"/>
                </a:solidFill>
                <a:latin typeface="Times New Roman"/>
                <a:cs typeface="Times New Roman"/>
              </a:rPr>
              <a:t> </a:t>
            </a:r>
            <a:r>
              <a:rPr sz="700" spc="10" dirty="0">
                <a:solidFill>
                  <a:srgbClr val="7E7E7E"/>
                </a:solidFill>
                <a:latin typeface="Calibri"/>
                <a:cs typeface="Calibri"/>
              </a:rPr>
              <a:t>S</a:t>
            </a:r>
            <a:r>
              <a:rPr sz="700" dirty="0">
                <a:solidFill>
                  <a:srgbClr val="7E7E7E"/>
                </a:solidFill>
                <a:latin typeface="Calibri"/>
                <a:cs typeface="Calibri"/>
              </a:rPr>
              <a:t>c</a:t>
            </a:r>
            <a:r>
              <a:rPr sz="700" spc="10" dirty="0">
                <a:solidFill>
                  <a:srgbClr val="7E7E7E"/>
                </a:solidFill>
                <a:latin typeface="Calibri"/>
                <a:cs typeface="Calibri"/>
              </a:rPr>
              <a:t>h</a:t>
            </a:r>
            <a:r>
              <a:rPr sz="700" spc="-5" dirty="0">
                <a:solidFill>
                  <a:srgbClr val="7E7E7E"/>
                </a:solidFill>
                <a:latin typeface="Calibri"/>
                <a:cs typeface="Calibri"/>
              </a:rPr>
              <a:t>o</a:t>
            </a:r>
            <a:r>
              <a:rPr sz="700" spc="10" dirty="0">
                <a:solidFill>
                  <a:srgbClr val="7E7E7E"/>
                </a:solidFill>
                <a:latin typeface="Calibri"/>
                <a:cs typeface="Calibri"/>
              </a:rPr>
              <a:t>o</a:t>
            </a:r>
            <a:r>
              <a:rPr sz="700" spc="5" dirty="0">
                <a:solidFill>
                  <a:srgbClr val="7E7E7E"/>
                </a:solidFill>
                <a:latin typeface="Calibri"/>
                <a:cs typeface="Calibri"/>
              </a:rPr>
              <a:t>l</a:t>
            </a:r>
            <a:r>
              <a:rPr sz="700" spc="-20" dirty="0">
                <a:solidFill>
                  <a:srgbClr val="7E7E7E"/>
                </a:solidFill>
                <a:latin typeface="Times New Roman"/>
                <a:cs typeface="Times New Roman"/>
              </a:rPr>
              <a:t> </a:t>
            </a:r>
            <a:r>
              <a:rPr sz="700" spc="10" dirty="0">
                <a:solidFill>
                  <a:srgbClr val="7E7E7E"/>
                </a:solidFill>
                <a:latin typeface="Calibri"/>
                <a:cs typeface="Calibri"/>
              </a:rPr>
              <a:t>F</a:t>
            </a:r>
            <a:r>
              <a:rPr sz="700" spc="5" dirty="0">
                <a:solidFill>
                  <a:srgbClr val="7E7E7E"/>
                </a:solidFill>
                <a:latin typeface="Calibri"/>
                <a:cs typeface="Calibri"/>
              </a:rPr>
              <a:t>i</a:t>
            </a:r>
            <a:r>
              <a:rPr sz="700" spc="-5" dirty="0">
                <a:solidFill>
                  <a:srgbClr val="7E7E7E"/>
                </a:solidFill>
                <a:latin typeface="Calibri"/>
                <a:cs typeface="Calibri"/>
              </a:rPr>
              <a:t>n</a:t>
            </a:r>
            <a:r>
              <a:rPr sz="700" spc="5" dirty="0">
                <a:solidFill>
                  <a:srgbClr val="7E7E7E"/>
                </a:solidFill>
                <a:latin typeface="Calibri"/>
                <a:cs typeface="Calibri"/>
              </a:rPr>
              <a:t>a</a:t>
            </a:r>
            <a:r>
              <a:rPr sz="700" spc="10" dirty="0">
                <a:solidFill>
                  <a:srgbClr val="7E7E7E"/>
                </a:solidFill>
                <a:latin typeface="Calibri"/>
                <a:cs typeface="Calibri"/>
              </a:rPr>
              <a:t>n</a:t>
            </a:r>
            <a:r>
              <a:rPr sz="700" dirty="0">
                <a:solidFill>
                  <a:srgbClr val="7E7E7E"/>
                </a:solidFill>
                <a:latin typeface="Calibri"/>
                <a:cs typeface="Calibri"/>
              </a:rPr>
              <a:t>c</a:t>
            </a:r>
            <a:r>
              <a:rPr sz="700" spc="10" dirty="0">
                <a:solidFill>
                  <a:srgbClr val="7E7E7E"/>
                </a:solidFill>
                <a:latin typeface="Calibri"/>
                <a:cs typeface="Calibri"/>
              </a:rPr>
              <a:t>e</a:t>
            </a:r>
            <a:r>
              <a:rPr sz="700" spc="-10" dirty="0">
                <a:solidFill>
                  <a:srgbClr val="7E7E7E"/>
                </a:solidFill>
                <a:latin typeface="Times New Roman"/>
                <a:cs typeface="Times New Roman"/>
              </a:rPr>
              <a:t> </a:t>
            </a:r>
            <a:r>
              <a:rPr sz="700" spc="15" dirty="0">
                <a:solidFill>
                  <a:srgbClr val="7E7E7E"/>
                </a:solidFill>
                <a:latin typeface="Calibri"/>
                <a:cs typeface="Calibri"/>
              </a:rPr>
              <a:t>P</a:t>
            </a:r>
            <a:r>
              <a:rPr sz="700" dirty="0">
                <a:solidFill>
                  <a:srgbClr val="7E7E7E"/>
                </a:solidFill>
                <a:latin typeface="Calibri"/>
                <a:cs typeface="Calibri"/>
              </a:rPr>
              <a:t>r</a:t>
            </a:r>
            <a:r>
              <a:rPr sz="700" spc="-5" dirty="0">
                <a:solidFill>
                  <a:srgbClr val="7E7E7E"/>
                </a:solidFill>
                <a:latin typeface="Calibri"/>
                <a:cs typeface="Calibri"/>
              </a:rPr>
              <a:t>o</a:t>
            </a:r>
            <a:r>
              <a:rPr sz="700" spc="10" dirty="0">
                <a:solidFill>
                  <a:srgbClr val="7E7E7E"/>
                </a:solidFill>
                <a:latin typeface="Calibri"/>
                <a:cs typeface="Calibri"/>
              </a:rPr>
              <a:t>j</a:t>
            </a:r>
            <a:r>
              <a:rPr sz="700" spc="5" dirty="0">
                <a:solidFill>
                  <a:srgbClr val="7E7E7E"/>
                </a:solidFill>
                <a:latin typeface="Calibri"/>
                <a:cs typeface="Calibri"/>
              </a:rPr>
              <a:t>e</a:t>
            </a:r>
            <a:r>
              <a:rPr sz="700" dirty="0">
                <a:solidFill>
                  <a:srgbClr val="7E7E7E"/>
                </a:solidFill>
                <a:latin typeface="Calibri"/>
                <a:cs typeface="Calibri"/>
              </a:rPr>
              <a:t>c</a:t>
            </a:r>
            <a:r>
              <a:rPr sz="700" spc="5" dirty="0">
                <a:solidFill>
                  <a:srgbClr val="7E7E7E"/>
                </a:solidFill>
                <a:latin typeface="Calibri"/>
                <a:cs typeface="Calibri"/>
              </a:rPr>
              <a:t>t</a:t>
            </a:r>
            <a:endParaRPr sz="700" dirty="0">
              <a:latin typeface="Calibri"/>
              <a:cs typeface="Calibri"/>
            </a:endParaRPr>
          </a:p>
        </p:txBody>
      </p:sp>
    </p:spTree>
    <p:extLst>
      <p:ext uri="{BB962C8B-B14F-4D97-AF65-F5344CB8AC3E}">
        <p14:creationId xmlns:p14="http://schemas.microsoft.com/office/powerpoint/2010/main" val="518713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7658" y="236636"/>
            <a:ext cx="10055781" cy="856172"/>
          </a:xfrm>
        </p:spPr>
        <p:txBody>
          <a:bodyPr/>
          <a:lstStyle/>
          <a:p>
            <a:r>
              <a:rPr lang="en-US" dirty="0"/>
              <a:t>Competitive Teacher Compensation</a:t>
            </a:r>
          </a:p>
        </p:txBody>
      </p:sp>
      <p:pic>
        <p:nvPicPr>
          <p:cNvPr id="1026" name="Picture 2" descr="graphicTeacherWag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365" y="1143597"/>
            <a:ext cx="10563650" cy="517336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571350" y="1092808"/>
            <a:ext cx="10846149" cy="90696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99"/>
          </a:p>
        </p:txBody>
      </p:sp>
      <p:sp>
        <p:nvSpPr>
          <p:cNvPr id="4" name="Oval 3"/>
          <p:cNvSpPr/>
          <p:nvPr/>
        </p:nvSpPr>
        <p:spPr>
          <a:xfrm>
            <a:off x="10073195" y="2691140"/>
            <a:ext cx="531085" cy="3625825"/>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99"/>
          </a:p>
        </p:txBody>
      </p:sp>
    </p:spTree>
    <p:extLst>
      <p:ext uri="{BB962C8B-B14F-4D97-AF65-F5344CB8AC3E}">
        <p14:creationId xmlns:p14="http://schemas.microsoft.com/office/powerpoint/2010/main" val="16734818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 Pupil Spending in Washington</a:t>
            </a:r>
          </a:p>
        </p:txBody>
      </p:sp>
      <p:graphicFrame>
        <p:nvGraphicFramePr>
          <p:cNvPr id="6" name="Content Placeholder 5"/>
          <p:cNvGraphicFramePr>
            <a:graphicFrameLocks noGrp="1"/>
          </p:cNvGraphicFramePr>
          <p:nvPr>
            <p:ph idx="1"/>
            <p:extLst/>
          </p:nvPr>
        </p:nvGraphicFramePr>
        <p:xfrm>
          <a:off x="1096677" y="1215227"/>
          <a:ext cx="10055781" cy="5034713"/>
        </p:xfrm>
        <a:graphic>
          <a:graphicData uri="http://schemas.openxmlformats.org/drawingml/2006/chart">
            <c:chart xmlns:c="http://schemas.openxmlformats.org/drawingml/2006/chart" xmlns:r="http://schemas.openxmlformats.org/officeDocument/2006/relationships" r:id="rId2"/>
          </a:graphicData>
        </a:graphic>
      </p:graphicFrame>
      <p:cxnSp>
        <p:nvCxnSpPr>
          <p:cNvPr id="8" name="Straight Connector 7"/>
          <p:cNvCxnSpPr/>
          <p:nvPr/>
        </p:nvCxnSpPr>
        <p:spPr>
          <a:xfrm>
            <a:off x="10907548" y="3693627"/>
            <a:ext cx="2252" cy="3"/>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2357574" y="3657541"/>
            <a:ext cx="4342269" cy="36086"/>
          </a:xfrm>
          <a:prstGeom prst="line">
            <a:avLst/>
          </a:prstGeom>
          <a:ln w="9525" cap="flat" cmpd="sng" algn="ctr">
            <a:solidFill>
              <a:srgbClr val="7030A0"/>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5" name="TextBox 14"/>
          <p:cNvSpPr txBox="1"/>
          <p:nvPr/>
        </p:nvSpPr>
        <p:spPr>
          <a:xfrm>
            <a:off x="264626" y="6423145"/>
            <a:ext cx="4570809" cy="338466"/>
          </a:xfrm>
          <a:prstGeom prst="rect">
            <a:avLst/>
          </a:prstGeom>
          <a:noFill/>
        </p:spPr>
        <p:txBody>
          <a:bodyPr wrap="square" rtlCol="0">
            <a:spAutoFit/>
          </a:bodyPr>
          <a:lstStyle/>
          <a:p>
            <a:r>
              <a:rPr lang="en-US" sz="800" dirty="0"/>
              <a:t>Source:  OSPI General Fund Expenditures, Revenues and Ending Total Fund Balance per Pupil by Enrollment Groups Fiscal Year 2014-2015</a:t>
            </a:r>
          </a:p>
        </p:txBody>
      </p:sp>
    </p:spTree>
    <p:extLst>
      <p:ext uri="{BB962C8B-B14F-4D97-AF65-F5344CB8AC3E}">
        <p14:creationId xmlns:p14="http://schemas.microsoft.com/office/powerpoint/2010/main" val="33919744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3012" y="92481"/>
            <a:ext cx="7772400" cy="715962"/>
          </a:xfrm>
        </p:spPr>
        <p:txBody>
          <a:bodyPr/>
          <a:lstStyle/>
          <a:p>
            <a:r>
              <a:rPr lang="en-US" dirty="0"/>
              <a:t>General Fund Revenue Sources</a:t>
            </a:r>
          </a:p>
        </p:txBody>
      </p:sp>
      <p:sp>
        <p:nvSpPr>
          <p:cNvPr id="3" name="Slide Number Placeholder 2"/>
          <p:cNvSpPr>
            <a:spLocks noGrp="1"/>
          </p:cNvSpPr>
          <p:nvPr>
            <p:ph type="sldNum" sz="quarter" idx="12"/>
          </p:nvPr>
        </p:nvSpPr>
        <p:spPr/>
        <p:txBody>
          <a:bodyPr/>
          <a:lstStyle/>
          <a:p>
            <a:fld id="{1C0E240F-7571-4344-855B-B60EC68D6FB1}" type="slidenum">
              <a:rPr lang="en-US" smtClean="0"/>
              <a:pPr/>
              <a:t>9</a:t>
            </a:fld>
            <a:endParaRPr lang="en-US" dirty="0"/>
          </a:p>
        </p:txBody>
      </p:sp>
      <p:sp>
        <p:nvSpPr>
          <p:cNvPr id="8" name="TextBox 7"/>
          <p:cNvSpPr txBox="1"/>
          <p:nvPr/>
        </p:nvSpPr>
        <p:spPr>
          <a:xfrm>
            <a:off x="5975683" y="4343401"/>
            <a:ext cx="870751" cy="307777"/>
          </a:xfrm>
          <a:prstGeom prst="rect">
            <a:avLst/>
          </a:prstGeom>
          <a:noFill/>
        </p:spPr>
        <p:txBody>
          <a:bodyPr wrap="none" rtlCol="0">
            <a:spAutoFit/>
          </a:bodyPr>
          <a:lstStyle/>
          <a:p>
            <a:r>
              <a:rPr lang="en-US" sz="1400" b="1" dirty="0">
                <a:solidFill>
                  <a:schemeClr val="bg1"/>
                </a:solidFill>
              </a:rPr>
              <a:t>$109,887</a:t>
            </a:r>
          </a:p>
        </p:txBody>
      </p:sp>
      <p:sp>
        <p:nvSpPr>
          <p:cNvPr id="9" name="TextBox 8"/>
          <p:cNvSpPr txBox="1"/>
          <p:nvPr/>
        </p:nvSpPr>
        <p:spPr>
          <a:xfrm>
            <a:off x="6021367" y="2942445"/>
            <a:ext cx="779381" cy="307777"/>
          </a:xfrm>
          <a:prstGeom prst="rect">
            <a:avLst/>
          </a:prstGeom>
          <a:noFill/>
        </p:spPr>
        <p:txBody>
          <a:bodyPr wrap="none" rtlCol="0">
            <a:spAutoFit/>
          </a:bodyPr>
          <a:lstStyle/>
          <a:p>
            <a:r>
              <a:rPr lang="en-US" sz="1400" b="1" dirty="0">
                <a:solidFill>
                  <a:schemeClr val="bg1"/>
                </a:solidFill>
              </a:rPr>
              <a:t>$67,497</a:t>
            </a:r>
          </a:p>
        </p:txBody>
      </p:sp>
      <p:sp>
        <p:nvSpPr>
          <p:cNvPr id="10" name="TextBox 9"/>
          <p:cNvSpPr txBox="1"/>
          <p:nvPr/>
        </p:nvSpPr>
        <p:spPr>
          <a:xfrm>
            <a:off x="2513012" y="787178"/>
            <a:ext cx="839012" cy="369332"/>
          </a:xfrm>
          <a:prstGeom prst="rect">
            <a:avLst/>
          </a:prstGeom>
          <a:noFill/>
        </p:spPr>
        <p:txBody>
          <a:bodyPr wrap="none" rtlCol="0">
            <a:spAutoFit/>
          </a:bodyPr>
          <a:lstStyle/>
          <a:p>
            <a:r>
              <a:rPr lang="en-US" dirty="0"/>
              <a:t>$ 000’s</a:t>
            </a:r>
          </a:p>
        </p:txBody>
      </p:sp>
      <p:sp>
        <p:nvSpPr>
          <p:cNvPr id="11" name="TextBox 10"/>
          <p:cNvSpPr txBox="1"/>
          <p:nvPr/>
        </p:nvSpPr>
        <p:spPr>
          <a:xfrm>
            <a:off x="8091149" y="2296419"/>
            <a:ext cx="779381" cy="307777"/>
          </a:xfrm>
          <a:prstGeom prst="rect">
            <a:avLst/>
          </a:prstGeom>
          <a:noFill/>
        </p:spPr>
        <p:txBody>
          <a:bodyPr wrap="none" rtlCol="0">
            <a:spAutoFit/>
          </a:bodyPr>
          <a:lstStyle/>
          <a:p>
            <a:r>
              <a:rPr lang="en-US" sz="1400" b="1" dirty="0">
                <a:solidFill>
                  <a:schemeClr val="bg1"/>
                </a:solidFill>
              </a:rPr>
              <a:t>$72,536</a:t>
            </a:r>
          </a:p>
        </p:txBody>
      </p:sp>
      <p:sp>
        <p:nvSpPr>
          <p:cNvPr id="12" name="TextBox 11"/>
          <p:cNvSpPr txBox="1"/>
          <p:nvPr/>
        </p:nvSpPr>
        <p:spPr>
          <a:xfrm>
            <a:off x="8046266" y="3886201"/>
            <a:ext cx="869149" cy="307777"/>
          </a:xfrm>
          <a:prstGeom prst="rect">
            <a:avLst/>
          </a:prstGeom>
          <a:noFill/>
        </p:spPr>
        <p:txBody>
          <a:bodyPr wrap="none" rtlCol="0">
            <a:spAutoFit/>
          </a:bodyPr>
          <a:lstStyle/>
          <a:p>
            <a:r>
              <a:rPr lang="en-US" sz="1400" b="1" dirty="0">
                <a:solidFill>
                  <a:schemeClr val="bg1"/>
                </a:solidFill>
              </a:rPr>
              <a:t>$119,180</a:t>
            </a:r>
          </a:p>
        </p:txBody>
      </p:sp>
      <p:sp>
        <p:nvSpPr>
          <p:cNvPr id="17" name="TextBox 16"/>
          <p:cNvSpPr txBox="1"/>
          <p:nvPr/>
        </p:nvSpPr>
        <p:spPr>
          <a:xfrm>
            <a:off x="3884613" y="4721424"/>
            <a:ext cx="870751" cy="307777"/>
          </a:xfrm>
          <a:prstGeom prst="rect">
            <a:avLst/>
          </a:prstGeom>
          <a:noFill/>
        </p:spPr>
        <p:txBody>
          <a:bodyPr wrap="none" rtlCol="0">
            <a:spAutoFit/>
          </a:bodyPr>
          <a:lstStyle/>
          <a:p>
            <a:r>
              <a:rPr lang="en-US" sz="1400" b="1" dirty="0">
                <a:solidFill>
                  <a:schemeClr val="bg1"/>
                </a:solidFill>
              </a:rPr>
              <a:t>$104,345</a:t>
            </a:r>
          </a:p>
        </p:txBody>
      </p:sp>
      <p:sp>
        <p:nvSpPr>
          <p:cNvPr id="18" name="TextBox 17"/>
          <p:cNvSpPr txBox="1"/>
          <p:nvPr/>
        </p:nvSpPr>
        <p:spPr>
          <a:xfrm>
            <a:off x="3960034" y="3352801"/>
            <a:ext cx="779381" cy="307777"/>
          </a:xfrm>
          <a:prstGeom prst="rect">
            <a:avLst/>
          </a:prstGeom>
          <a:noFill/>
        </p:spPr>
        <p:txBody>
          <a:bodyPr wrap="none" rtlCol="0">
            <a:spAutoFit/>
          </a:bodyPr>
          <a:lstStyle/>
          <a:p>
            <a:r>
              <a:rPr lang="en-US" sz="1400" b="1" dirty="0">
                <a:solidFill>
                  <a:schemeClr val="bg1"/>
                </a:solidFill>
              </a:rPr>
              <a:t>$65,051</a:t>
            </a:r>
          </a:p>
        </p:txBody>
      </p:sp>
      <p:sp>
        <p:nvSpPr>
          <p:cNvPr id="22" name="TextBox 21"/>
          <p:cNvSpPr txBox="1"/>
          <p:nvPr/>
        </p:nvSpPr>
        <p:spPr>
          <a:xfrm>
            <a:off x="2243468" y="6482392"/>
            <a:ext cx="7616188" cy="253916"/>
          </a:xfrm>
          <a:prstGeom prst="rect">
            <a:avLst/>
          </a:prstGeom>
          <a:noFill/>
        </p:spPr>
        <p:txBody>
          <a:bodyPr wrap="none" rtlCol="0">
            <a:spAutoFit/>
          </a:bodyPr>
          <a:lstStyle/>
          <a:p>
            <a:r>
              <a:rPr lang="en-US" sz="1050" dirty="0"/>
              <a:t>Note:  Other Revenue is Transfers from other funds &amp; revenues from surplus sales, other government entities and other school districts.</a:t>
            </a:r>
          </a:p>
        </p:txBody>
      </p:sp>
      <p:graphicFrame>
        <p:nvGraphicFramePr>
          <p:cNvPr id="24" name="Chart 23"/>
          <p:cNvGraphicFramePr/>
          <p:nvPr>
            <p:extLst/>
          </p:nvPr>
        </p:nvGraphicFramePr>
        <p:xfrm>
          <a:off x="2436813" y="1210587"/>
          <a:ext cx="7867279"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25" name="Text Box 2"/>
          <p:cNvSpPr txBox="1"/>
          <p:nvPr/>
        </p:nvSpPr>
        <p:spPr>
          <a:xfrm>
            <a:off x="5408613" y="2058294"/>
            <a:ext cx="870751" cy="23812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US" sz="1400" dirty="0">
                <a:ea typeface="Calibri"/>
                <a:cs typeface="Times New Roman"/>
              </a:rPr>
              <a:t>$228,995</a:t>
            </a:r>
          </a:p>
        </p:txBody>
      </p:sp>
      <p:sp>
        <p:nvSpPr>
          <p:cNvPr id="26" name="Text Box 6"/>
          <p:cNvSpPr txBox="1"/>
          <p:nvPr/>
        </p:nvSpPr>
        <p:spPr>
          <a:xfrm>
            <a:off x="3732213" y="2058294"/>
            <a:ext cx="893981" cy="23812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US" sz="1400" dirty="0">
                <a:ea typeface="Calibri"/>
                <a:cs typeface="Times New Roman"/>
              </a:rPr>
              <a:t>$226,133</a:t>
            </a:r>
          </a:p>
        </p:txBody>
      </p:sp>
      <p:sp>
        <p:nvSpPr>
          <p:cNvPr id="27" name="Text Box 9"/>
          <p:cNvSpPr txBox="1"/>
          <p:nvPr/>
        </p:nvSpPr>
        <p:spPr>
          <a:xfrm>
            <a:off x="7131865" y="1616833"/>
            <a:ext cx="914400" cy="23812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US" sz="1400" dirty="0">
                <a:ea typeface="Calibri"/>
                <a:cs typeface="Times New Roman"/>
              </a:rPr>
              <a:t>$258,620</a:t>
            </a:r>
          </a:p>
          <a:p>
            <a:pPr>
              <a:lnSpc>
                <a:spcPct val="115000"/>
              </a:lnSpc>
              <a:spcAft>
                <a:spcPts val="1000"/>
              </a:spcAft>
            </a:pPr>
            <a:endParaRPr lang="en-US" sz="1400" dirty="0">
              <a:ea typeface="Calibri"/>
              <a:cs typeface="Times New Roman"/>
            </a:endParaRPr>
          </a:p>
        </p:txBody>
      </p:sp>
      <p:sp>
        <p:nvSpPr>
          <p:cNvPr id="19" name="Text Box 9"/>
          <p:cNvSpPr txBox="1"/>
          <p:nvPr/>
        </p:nvSpPr>
        <p:spPr>
          <a:xfrm>
            <a:off x="8840712" y="1428751"/>
            <a:ext cx="914400" cy="23812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US" sz="1400" dirty="0">
                <a:ea typeface="Calibri"/>
                <a:cs typeface="Times New Roman"/>
              </a:rPr>
              <a:t>$274,400</a:t>
            </a:r>
          </a:p>
        </p:txBody>
      </p:sp>
      <p:cxnSp>
        <p:nvCxnSpPr>
          <p:cNvPr id="16" name="Straight Connector 15"/>
          <p:cNvCxnSpPr/>
          <p:nvPr/>
        </p:nvCxnSpPr>
        <p:spPr>
          <a:xfrm>
            <a:off x="4951412" y="1219200"/>
            <a:ext cx="0" cy="4319436"/>
          </a:xfrm>
          <a:prstGeom prst="line">
            <a:avLst/>
          </a:prstGeom>
        </p:spPr>
        <p:style>
          <a:lnRef idx="1">
            <a:schemeClr val="accent1"/>
          </a:lnRef>
          <a:fillRef idx="0">
            <a:schemeClr val="accent1"/>
          </a:fillRef>
          <a:effectRef idx="0">
            <a:schemeClr val="accent1"/>
          </a:effectRef>
          <a:fontRef idx="minor">
            <a:schemeClr val="tx1"/>
          </a:fontRef>
        </p:style>
      </p:cxnSp>
      <p:sp>
        <p:nvSpPr>
          <p:cNvPr id="20" name="Text Box 6"/>
          <p:cNvSpPr txBox="1"/>
          <p:nvPr/>
        </p:nvSpPr>
        <p:spPr>
          <a:xfrm>
            <a:off x="3843360" y="2787963"/>
            <a:ext cx="725049" cy="308962"/>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US" sz="1400" dirty="0">
                <a:solidFill>
                  <a:schemeClr val="bg1"/>
                </a:solidFill>
                <a:ea typeface="Calibri"/>
                <a:cs typeface="Times New Roman"/>
              </a:rPr>
              <a:t>34.6%</a:t>
            </a:r>
          </a:p>
        </p:txBody>
      </p:sp>
      <p:sp>
        <p:nvSpPr>
          <p:cNvPr id="21" name="Text Box 6"/>
          <p:cNvSpPr txBox="1"/>
          <p:nvPr/>
        </p:nvSpPr>
        <p:spPr>
          <a:xfrm>
            <a:off x="5552480" y="2700944"/>
            <a:ext cx="725049" cy="308962"/>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US" sz="1400" dirty="0">
                <a:solidFill>
                  <a:schemeClr val="bg1"/>
                </a:solidFill>
                <a:ea typeface="Calibri"/>
                <a:cs typeface="Times New Roman"/>
              </a:rPr>
              <a:t>33.7%</a:t>
            </a:r>
          </a:p>
        </p:txBody>
      </p:sp>
      <p:sp>
        <p:nvSpPr>
          <p:cNvPr id="23" name="Text Box 6"/>
          <p:cNvSpPr txBox="1"/>
          <p:nvPr/>
        </p:nvSpPr>
        <p:spPr>
          <a:xfrm>
            <a:off x="7281793" y="2372425"/>
            <a:ext cx="725049" cy="308962"/>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US" sz="1400" dirty="0">
                <a:solidFill>
                  <a:schemeClr val="bg1"/>
                </a:solidFill>
                <a:ea typeface="Calibri"/>
                <a:cs typeface="Times New Roman"/>
              </a:rPr>
              <a:t>32.4%</a:t>
            </a:r>
          </a:p>
        </p:txBody>
      </p:sp>
      <p:sp>
        <p:nvSpPr>
          <p:cNvPr id="28" name="Text Box 6"/>
          <p:cNvSpPr txBox="1"/>
          <p:nvPr/>
        </p:nvSpPr>
        <p:spPr>
          <a:xfrm>
            <a:off x="8983550" y="2153650"/>
            <a:ext cx="725049" cy="308962"/>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US" sz="1400" dirty="0">
                <a:solidFill>
                  <a:schemeClr val="bg1"/>
                </a:solidFill>
                <a:ea typeface="Calibri"/>
                <a:cs typeface="Times New Roman"/>
              </a:rPr>
              <a:t>31.2%</a:t>
            </a:r>
          </a:p>
        </p:txBody>
      </p:sp>
      <p:sp>
        <p:nvSpPr>
          <p:cNvPr id="29" name="Text Box 6"/>
          <p:cNvSpPr txBox="1"/>
          <p:nvPr/>
        </p:nvSpPr>
        <p:spPr>
          <a:xfrm>
            <a:off x="3834918" y="4186838"/>
            <a:ext cx="725049" cy="308962"/>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US" sz="1400" dirty="0">
                <a:solidFill>
                  <a:schemeClr val="bg1"/>
                </a:solidFill>
                <a:ea typeface="Calibri"/>
                <a:cs typeface="Times New Roman"/>
              </a:rPr>
              <a:t>55.8%</a:t>
            </a:r>
          </a:p>
        </p:txBody>
      </p:sp>
      <p:sp>
        <p:nvSpPr>
          <p:cNvPr id="30" name="Text Box 6"/>
          <p:cNvSpPr txBox="1"/>
          <p:nvPr/>
        </p:nvSpPr>
        <p:spPr>
          <a:xfrm>
            <a:off x="5574518" y="4099819"/>
            <a:ext cx="725049" cy="308962"/>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US" sz="1400" dirty="0">
                <a:solidFill>
                  <a:schemeClr val="bg1"/>
                </a:solidFill>
                <a:ea typeface="Calibri"/>
                <a:cs typeface="Times New Roman"/>
              </a:rPr>
              <a:t>55.2%</a:t>
            </a:r>
          </a:p>
        </p:txBody>
      </p:sp>
      <p:sp>
        <p:nvSpPr>
          <p:cNvPr id="31" name="Text Box 6"/>
          <p:cNvSpPr txBox="1"/>
          <p:nvPr/>
        </p:nvSpPr>
        <p:spPr>
          <a:xfrm>
            <a:off x="7303831" y="3771300"/>
            <a:ext cx="725049" cy="308962"/>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US" sz="1400" dirty="0">
                <a:solidFill>
                  <a:schemeClr val="bg1"/>
                </a:solidFill>
                <a:ea typeface="Calibri"/>
                <a:cs typeface="Times New Roman"/>
              </a:rPr>
              <a:t>57.2%</a:t>
            </a:r>
          </a:p>
        </p:txBody>
      </p:sp>
      <p:sp>
        <p:nvSpPr>
          <p:cNvPr id="32" name="Text Box 6"/>
          <p:cNvSpPr txBox="1"/>
          <p:nvPr/>
        </p:nvSpPr>
        <p:spPr>
          <a:xfrm>
            <a:off x="9005588" y="3552525"/>
            <a:ext cx="725049" cy="308962"/>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US" sz="1400" dirty="0">
                <a:solidFill>
                  <a:schemeClr val="bg1"/>
                </a:solidFill>
                <a:ea typeface="Calibri"/>
                <a:cs typeface="Times New Roman"/>
              </a:rPr>
              <a:t>59.2%</a:t>
            </a:r>
          </a:p>
        </p:txBody>
      </p:sp>
      <p:sp>
        <p:nvSpPr>
          <p:cNvPr id="33" name="Text Box 6"/>
          <p:cNvSpPr txBox="1"/>
          <p:nvPr/>
        </p:nvSpPr>
        <p:spPr>
          <a:xfrm>
            <a:off x="3921564" y="5130113"/>
            <a:ext cx="725049" cy="308962"/>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US" sz="1400" dirty="0">
                <a:solidFill>
                  <a:schemeClr val="bg1"/>
                </a:solidFill>
                <a:ea typeface="Calibri"/>
                <a:cs typeface="Times New Roman"/>
              </a:rPr>
              <a:t>4.6%</a:t>
            </a:r>
          </a:p>
        </p:txBody>
      </p:sp>
      <p:sp>
        <p:nvSpPr>
          <p:cNvPr id="34" name="Text Box 6"/>
          <p:cNvSpPr txBox="1"/>
          <p:nvPr/>
        </p:nvSpPr>
        <p:spPr>
          <a:xfrm>
            <a:off x="5645403" y="5097783"/>
            <a:ext cx="725049" cy="308962"/>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US" sz="1400" dirty="0">
                <a:solidFill>
                  <a:schemeClr val="bg1"/>
                </a:solidFill>
                <a:ea typeface="Calibri"/>
                <a:cs typeface="Times New Roman"/>
              </a:rPr>
              <a:t>5.5%</a:t>
            </a:r>
          </a:p>
        </p:txBody>
      </p:sp>
      <p:sp>
        <p:nvSpPr>
          <p:cNvPr id="35" name="Text Box 6"/>
          <p:cNvSpPr txBox="1"/>
          <p:nvPr/>
        </p:nvSpPr>
        <p:spPr>
          <a:xfrm>
            <a:off x="7350564" y="5101238"/>
            <a:ext cx="725049" cy="308962"/>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US" sz="1400" dirty="0">
                <a:solidFill>
                  <a:schemeClr val="bg1"/>
                </a:solidFill>
                <a:ea typeface="Calibri"/>
                <a:cs typeface="Times New Roman"/>
              </a:rPr>
              <a:t>5.5%</a:t>
            </a:r>
          </a:p>
        </p:txBody>
      </p:sp>
      <p:sp>
        <p:nvSpPr>
          <p:cNvPr id="36" name="Text Box 6"/>
          <p:cNvSpPr txBox="1"/>
          <p:nvPr/>
        </p:nvSpPr>
        <p:spPr>
          <a:xfrm>
            <a:off x="9085763" y="5101238"/>
            <a:ext cx="725049" cy="308962"/>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US" sz="1400" dirty="0">
                <a:solidFill>
                  <a:schemeClr val="bg1"/>
                </a:solidFill>
                <a:ea typeface="Calibri"/>
                <a:cs typeface="Times New Roman"/>
              </a:rPr>
              <a:t>4.6%</a:t>
            </a:r>
          </a:p>
        </p:txBody>
      </p:sp>
      <p:sp>
        <p:nvSpPr>
          <p:cNvPr id="37" name="Text Box 6"/>
          <p:cNvSpPr txBox="1"/>
          <p:nvPr/>
        </p:nvSpPr>
        <p:spPr>
          <a:xfrm>
            <a:off x="3915093" y="5282513"/>
            <a:ext cx="725049" cy="308962"/>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US" sz="1400" dirty="0">
                <a:solidFill>
                  <a:schemeClr val="bg1"/>
                </a:solidFill>
                <a:ea typeface="Calibri"/>
                <a:cs typeface="Times New Roman"/>
              </a:rPr>
              <a:t>5.0%</a:t>
            </a:r>
          </a:p>
        </p:txBody>
      </p:sp>
      <p:sp>
        <p:nvSpPr>
          <p:cNvPr id="38" name="Text Box 6"/>
          <p:cNvSpPr txBox="1"/>
          <p:nvPr/>
        </p:nvSpPr>
        <p:spPr>
          <a:xfrm>
            <a:off x="5638932" y="5280663"/>
            <a:ext cx="725049" cy="308962"/>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US" sz="1400" dirty="0">
                <a:solidFill>
                  <a:schemeClr val="bg1"/>
                </a:solidFill>
                <a:ea typeface="Calibri"/>
                <a:cs typeface="Times New Roman"/>
              </a:rPr>
              <a:t>5.7%</a:t>
            </a:r>
          </a:p>
        </p:txBody>
      </p:sp>
      <p:sp>
        <p:nvSpPr>
          <p:cNvPr id="39" name="Text Box 6"/>
          <p:cNvSpPr txBox="1"/>
          <p:nvPr/>
        </p:nvSpPr>
        <p:spPr>
          <a:xfrm>
            <a:off x="7344093" y="5284118"/>
            <a:ext cx="725049" cy="308962"/>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US" sz="1400" dirty="0">
                <a:solidFill>
                  <a:schemeClr val="bg1"/>
                </a:solidFill>
                <a:ea typeface="Calibri"/>
                <a:cs typeface="Times New Roman"/>
              </a:rPr>
              <a:t>4.9%</a:t>
            </a:r>
          </a:p>
        </p:txBody>
      </p:sp>
      <p:sp>
        <p:nvSpPr>
          <p:cNvPr id="40" name="Text Box 6"/>
          <p:cNvSpPr txBox="1"/>
          <p:nvPr/>
        </p:nvSpPr>
        <p:spPr>
          <a:xfrm>
            <a:off x="9079292" y="5276498"/>
            <a:ext cx="725049" cy="308962"/>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US" sz="1400" dirty="0">
                <a:solidFill>
                  <a:schemeClr val="bg1"/>
                </a:solidFill>
                <a:ea typeface="Calibri"/>
                <a:cs typeface="Times New Roman"/>
              </a:rPr>
              <a:t>5.0%</a:t>
            </a:r>
          </a:p>
        </p:txBody>
      </p:sp>
    </p:spTree>
    <p:extLst>
      <p:ext uri="{BB962C8B-B14F-4D97-AF65-F5344CB8AC3E}">
        <p14:creationId xmlns:p14="http://schemas.microsoft.com/office/powerpoint/2010/main" val="3946222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Books16x9">
      <a:dk1>
        <a:srgbClr val="374C81"/>
      </a:dk1>
      <a:lt1>
        <a:srgbClr val="FFFFFF"/>
      </a:lt1>
      <a:dk2>
        <a:srgbClr val="000000"/>
      </a:dk2>
      <a:lt2>
        <a:srgbClr val="EDE5DF"/>
      </a:lt2>
      <a:accent1>
        <a:srgbClr val="414E77"/>
      </a:accent1>
      <a:accent2>
        <a:srgbClr val="70AAC4"/>
      </a:accent2>
      <a:accent3>
        <a:srgbClr val="8B6A94"/>
      </a:accent3>
      <a:accent4>
        <a:srgbClr val="61A796"/>
      </a:accent4>
      <a:accent5>
        <a:srgbClr val="4E5798"/>
      </a:accent5>
      <a:accent6>
        <a:srgbClr val="7E5C5C"/>
      </a:accent6>
      <a:hlink>
        <a:srgbClr val="0070C0"/>
      </a:hlink>
      <a:folHlink>
        <a:srgbClr val="7030A0"/>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80000" r="-50000" b="180000"/>
          </a:path>
        </a:gradFill>
        <a:gradFill rotWithShape="1">
          <a:gsLst>
            <a:gs pos="0">
              <a:schemeClr val="phClr">
                <a:tint val="80000"/>
                <a:satMod val="300000"/>
              </a:schemeClr>
            </a:gs>
            <a:gs pos="100000">
              <a:schemeClr val="phClr">
                <a:shade val="30000"/>
                <a:satMod val="200000"/>
              </a:schemeClr>
            </a:gs>
          </a:gsLst>
          <a:path path="circle">
            <a:fillToRect l="30000" t="30000" r="70000" b="100000"/>
          </a:path>
        </a:gradFill>
      </a:bgFillStyleLst>
    </a:fmtScheme>
  </a:themeElements>
  <a:objectDefaults/>
  <a:extraClrSchemeLst/>
</a:theme>
</file>

<file path=ppt/theme/theme3.xml><?xml version="1.0" encoding="utf-8"?>
<a:theme xmlns:a="http://schemas.openxmlformats.org/drawingml/2006/main" name="Office Theme">
  <a:themeElements>
    <a:clrScheme name="Books16x9">
      <a:dk1>
        <a:srgbClr val="374C81"/>
      </a:dk1>
      <a:lt1>
        <a:srgbClr val="FFFFFF"/>
      </a:lt1>
      <a:dk2>
        <a:srgbClr val="000000"/>
      </a:dk2>
      <a:lt2>
        <a:srgbClr val="EDE5DF"/>
      </a:lt2>
      <a:accent1>
        <a:srgbClr val="414E77"/>
      </a:accent1>
      <a:accent2>
        <a:srgbClr val="70AAC4"/>
      </a:accent2>
      <a:accent3>
        <a:srgbClr val="8B6A94"/>
      </a:accent3>
      <a:accent4>
        <a:srgbClr val="61A796"/>
      </a:accent4>
      <a:accent5>
        <a:srgbClr val="4E5798"/>
      </a:accent5>
      <a:accent6>
        <a:srgbClr val="7E5C5C"/>
      </a:accent6>
      <a:hlink>
        <a:srgbClr val="0070C0"/>
      </a:hlink>
      <a:folHlink>
        <a:srgbClr val="7030A0"/>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80000" r="-50000" b="180000"/>
          </a:path>
        </a:gradFill>
        <a:gradFill rotWithShape="1">
          <a:gsLst>
            <a:gs pos="0">
              <a:schemeClr val="phClr">
                <a:tint val="80000"/>
                <a:satMod val="300000"/>
              </a:schemeClr>
            </a:gs>
            <a:gs pos="100000">
              <a:schemeClr val="phClr">
                <a:shade val="30000"/>
                <a:satMod val="200000"/>
              </a:schemeClr>
            </a:gs>
          </a:gsLst>
          <a:path path="circle">
            <a:fillToRect l="30000" t="30000" r="7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ocPublishedLinkedAssetsLookup xmlns="4873beb7-5857-4685-be1f-d57550cc96cc" xsi:nil="true"/>
    <ApprovalStatus xmlns="4873beb7-5857-4685-be1f-d57550cc96cc">InProgress</ApprovalStatus>
    <MarketSpecific xmlns="4873beb7-5857-4685-be1f-d57550cc96cc">false</MarketSpecific>
    <LocComments xmlns="4873beb7-5857-4685-be1f-d57550cc96cc" xsi:nil="true"/>
    <LocLastLocAttemptVersionTypeLookup xmlns="4873beb7-5857-4685-be1f-d57550cc96cc" xsi:nil="true"/>
    <DirectSourceMarket xmlns="4873beb7-5857-4685-be1f-d57550cc96cc" xsi:nil="true"/>
    <ThumbnailAssetId xmlns="4873beb7-5857-4685-be1f-d57550cc96cc" xsi:nil="true"/>
    <PrimaryImageGen xmlns="4873beb7-5857-4685-be1f-d57550cc96cc">false</PrimaryImageGen>
    <LocNewPublishedVersionLookup xmlns="4873beb7-5857-4685-be1f-d57550cc96cc" xsi:nil="true"/>
    <LegacyData xmlns="4873beb7-5857-4685-be1f-d57550cc96cc" xsi:nil="true"/>
    <LocRecommendedHandoff xmlns="4873beb7-5857-4685-be1f-d57550cc96cc" xsi:nil="true"/>
    <BusinessGroup xmlns="4873beb7-5857-4685-be1f-d57550cc96cc" xsi:nil="true"/>
    <BlockPublish xmlns="4873beb7-5857-4685-be1f-d57550cc96cc">false</BlockPublish>
    <TPFriendlyName xmlns="4873beb7-5857-4685-be1f-d57550cc96cc" xsi:nil="true"/>
    <LocOverallPublishStatusLookup xmlns="4873beb7-5857-4685-be1f-d57550cc96cc" xsi:nil="true"/>
    <NumericId xmlns="4873beb7-5857-4685-be1f-d57550cc96cc" xsi:nil="true"/>
    <APEditor xmlns="4873beb7-5857-4685-be1f-d57550cc96cc">
      <UserInfo>
        <DisplayName/>
        <AccountId xsi:nil="true"/>
        <AccountType/>
      </UserInfo>
    </APEditor>
    <SourceTitle xmlns="4873beb7-5857-4685-be1f-d57550cc96cc" xsi:nil="true"/>
    <OpenTemplate xmlns="4873beb7-5857-4685-be1f-d57550cc96cc">true</OpenTemplate>
    <LocOverallLocStatusLookup xmlns="4873beb7-5857-4685-be1f-d57550cc96cc" xsi:nil="true"/>
    <UALocComments xmlns="4873beb7-5857-4685-be1f-d57550cc96cc" xsi:nil="true"/>
    <ParentAssetId xmlns="4873beb7-5857-4685-be1f-d57550cc96cc" xsi:nil="true"/>
    <IntlLangReviewDate xmlns="4873beb7-5857-4685-be1f-d57550cc96cc" xsi:nil="true"/>
    <FeatureTagsTaxHTField0 xmlns="4873beb7-5857-4685-be1f-d57550cc96cc">
      <Terms xmlns="http://schemas.microsoft.com/office/infopath/2007/PartnerControls"/>
    </FeatureTagsTaxHTField0>
    <PublishStatusLookup xmlns="4873beb7-5857-4685-be1f-d57550cc96cc">
      <Value>1345039</Value>
    </PublishStatusLookup>
    <Providers xmlns="4873beb7-5857-4685-be1f-d57550cc96cc" xsi:nil="true"/>
    <MachineTranslated xmlns="4873beb7-5857-4685-be1f-d57550cc96cc">false</MachineTranslated>
    <OriginalSourceMarket xmlns="4873beb7-5857-4685-be1f-d57550cc96cc" xsi:nil="true"/>
    <APDescription xmlns="4873beb7-5857-4685-be1f-d57550cc96cc">The bookstacks present on most slides  make this a good choice for students, teachers, reading enthusiasts, and others in education. This presentation template contains multiple slide layouts in widescreen format (16x9) and includes a sample table and chart that you can easily  modify.</APDescription>
    <ClipArtFilename xmlns="4873beb7-5857-4685-be1f-d57550cc96cc" xsi:nil="true"/>
    <ContentItem xmlns="4873beb7-5857-4685-be1f-d57550cc96cc" xsi:nil="true"/>
    <TPInstallLocation xmlns="4873beb7-5857-4685-be1f-d57550cc96cc" xsi:nil="true"/>
    <PublishTargets xmlns="4873beb7-5857-4685-be1f-d57550cc96cc">OfficeOnlineVNext</PublishTargets>
    <TimesCloned xmlns="4873beb7-5857-4685-be1f-d57550cc96cc" xsi:nil="true"/>
    <AssetStart xmlns="4873beb7-5857-4685-be1f-d57550cc96cc">2011-11-26T00:00:00+00:00</AssetStart>
    <Provider xmlns="4873beb7-5857-4685-be1f-d57550cc96cc" xsi:nil="true"/>
    <AcquiredFrom xmlns="4873beb7-5857-4685-be1f-d57550cc96cc">Internal MS</AcquiredFrom>
    <FriendlyTitle xmlns="4873beb7-5857-4685-be1f-d57550cc96cc" xsi:nil="true"/>
    <LastHandOff xmlns="4873beb7-5857-4685-be1f-d57550cc96cc" xsi:nil="true"/>
    <TPClientViewer xmlns="4873beb7-5857-4685-be1f-d57550cc96cc" xsi:nil="true"/>
    <TemplateStatus xmlns="4873beb7-5857-4685-be1f-d57550cc96cc">Complete</TemplateStatus>
    <Downloads xmlns="4873beb7-5857-4685-be1f-d57550cc96cc">0</Downloads>
    <OOCacheId xmlns="4873beb7-5857-4685-be1f-d57550cc96cc" xsi:nil="true"/>
    <IsDeleted xmlns="4873beb7-5857-4685-be1f-d57550cc96cc">false</IsDeleted>
    <LocPublishedDependentAssetsLookup xmlns="4873beb7-5857-4685-be1f-d57550cc96cc" xsi:nil="true"/>
    <AssetExpire xmlns="4873beb7-5857-4685-be1f-d57550cc96cc">2029-05-12T07:00:00+00:00</AssetExpire>
    <DSATActionTaken xmlns="4873beb7-5857-4685-be1f-d57550cc96cc" xsi:nil="true"/>
    <CSXSubmissionMarket xmlns="4873beb7-5857-4685-be1f-d57550cc96cc" xsi:nil="true"/>
    <TPExecutable xmlns="4873beb7-5857-4685-be1f-d57550cc96cc" xsi:nil="true"/>
    <EditorialTags xmlns="4873beb7-5857-4685-be1f-d57550cc96cc" xsi:nil="true"/>
    <SubmitterId xmlns="4873beb7-5857-4685-be1f-d57550cc96cc" xsi:nil="true"/>
    <ApprovalLog xmlns="4873beb7-5857-4685-be1f-d57550cc96cc" xsi:nil="true"/>
    <AssetType xmlns="4873beb7-5857-4685-be1f-d57550cc96cc">TP</AssetType>
    <BugNumber xmlns="4873beb7-5857-4685-be1f-d57550cc96cc" xsi:nil="true"/>
    <CSXSubmissionDate xmlns="4873beb7-5857-4685-be1f-d57550cc96cc" xsi:nil="true"/>
    <CSXUpdate xmlns="4873beb7-5857-4685-be1f-d57550cc96cc">false</CSXUpdate>
    <Milestone xmlns="4873beb7-5857-4685-be1f-d57550cc96cc" xsi:nil="true"/>
    <RecommendationsModifier xmlns="4873beb7-5857-4685-be1f-d57550cc96cc" xsi:nil="true"/>
    <OriginAsset xmlns="4873beb7-5857-4685-be1f-d57550cc96cc" xsi:nil="true"/>
    <TPComponent xmlns="4873beb7-5857-4685-be1f-d57550cc96cc" xsi:nil="true"/>
    <AssetId xmlns="4873beb7-5857-4685-be1f-d57550cc96cc">TP102787939</AssetId>
    <IntlLocPriority xmlns="4873beb7-5857-4685-be1f-d57550cc96cc" xsi:nil="true"/>
    <PolicheckWords xmlns="4873beb7-5857-4685-be1f-d57550cc96cc" xsi:nil="true"/>
    <TPLaunchHelpLink xmlns="4873beb7-5857-4685-be1f-d57550cc96cc" xsi:nil="true"/>
    <TPApplication xmlns="4873beb7-5857-4685-be1f-d57550cc96cc" xsi:nil="true"/>
    <CrawlForDependencies xmlns="4873beb7-5857-4685-be1f-d57550cc96cc">false</CrawlForDependencies>
    <HandoffToMSDN xmlns="4873beb7-5857-4685-be1f-d57550cc96cc" xsi:nil="true"/>
    <PlannedPubDate xmlns="4873beb7-5857-4685-be1f-d57550cc96cc" xsi:nil="true"/>
    <IntlLangReviewer xmlns="4873beb7-5857-4685-be1f-d57550cc96cc" xsi:nil="true"/>
    <TrustLevel xmlns="4873beb7-5857-4685-be1f-d57550cc96cc">1 Microsoft Managed Content</TrustLevel>
    <LocLastLocAttemptVersionLookup xmlns="4873beb7-5857-4685-be1f-d57550cc96cc">694216</LocLastLocAttemptVersionLookup>
    <LocProcessedForHandoffsLookup xmlns="4873beb7-5857-4685-be1f-d57550cc96cc" xsi:nil="true"/>
    <IsSearchable xmlns="4873beb7-5857-4685-be1f-d57550cc96cc">true</IsSearchable>
    <TemplateTemplateType xmlns="4873beb7-5857-4685-be1f-d57550cc96cc">PowerPoint Presentation Template</TemplateTemplateType>
    <CampaignTagsTaxHTField0 xmlns="4873beb7-5857-4685-be1f-d57550cc96cc">
      <Terms xmlns="http://schemas.microsoft.com/office/infopath/2007/PartnerControls"/>
    </CampaignTagsTaxHTField0>
    <TPNamespace xmlns="4873beb7-5857-4685-be1f-d57550cc96cc" xsi:nil="true"/>
    <LocOverallPreviewStatusLookup xmlns="4873beb7-5857-4685-be1f-d57550cc96cc" xsi:nil="true"/>
    <TaxCatchAll xmlns="4873beb7-5857-4685-be1f-d57550cc96cc"/>
    <Markets xmlns="4873beb7-5857-4685-be1f-d57550cc96cc"/>
    <UAProjectedTotalWords xmlns="4873beb7-5857-4685-be1f-d57550cc96cc" xsi:nil="true"/>
    <IntlLangReview xmlns="4873beb7-5857-4685-be1f-d57550cc96cc" xsi:nil="true"/>
    <OutputCachingOn xmlns="4873beb7-5857-4685-be1f-d57550cc96cc">false</OutputCachingOn>
    <AverageRating xmlns="4873beb7-5857-4685-be1f-d57550cc96cc" xsi:nil="true"/>
    <APAuthor xmlns="4873beb7-5857-4685-be1f-d57550cc96cc">
      <UserInfo>
        <DisplayName>REDMOND\kristaa</DisplayName>
        <AccountId>136</AccountId>
        <AccountType/>
      </UserInfo>
    </APAuthor>
    <LocManualTestRequired xmlns="4873beb7-5857-4685-be1f-d57550cc96cc">false</LocManualTestRequired>
    <TPCommandLine xmlns="4873beb7-5857-4685-be1f-d57550cc96cc" xsi:nil="true"/>
    <TPAppVersion xmlns="4873beb7-5857-4685-be1f-d57550cc96cc" xsi:nil="true"/>
    <EditorialStatus xmlns="4873beb7-5857-4685-be1f-d57550cc96cc">Complete</EditorialStatus>
    <LastModifiedDateTime xmlns="4873beb7-5857-4685-be1f-d57550cc96cc" xsi:nil="true"/>
    <ScenarioTagsTaxHTField0 xmlns="4873beb7-5857-4685-be1f-d57550cc96cc">
      <Terms xmlns="http://schemas.microsoft.com/office/infopath/2007/PartnerControls"/>
    </ScenarioTagsTaxHTField0>
    <LocProcessedForMarketsLookup xmlns="4873beb7-5857-4685-be1f-d57550cc96cc" xsi:nil="true"/>
    <TPLaunchHelpLinkType xmlns="4873beb7-5857-4685-be1f-d57550cc96cc">Template</TPLaunchHelpLinkType>
    <OriginalRelease xmlns="4873beb7-5857-4685-be1f-d57550cc96cc">15</OriginalRelease>
    <LocalizationTagsTaxHTField0 xmlns="4873beb7-5857-4685-be1f-d57550cc96cc">
      <Terms xmlns="http://schemas.microsoft.com/office/infopath/2007/PartnerControls"/>
    </LocalizationTagsTaxHTField0>
    <UACurrentWords xmlns="4873beb7-5857-4685-be1f-d57550cc96cc" xsi:nil="true"/>
    <ArtSampleDocs xmlns="4873beb7-5857-4685-be1f-d57550cc96cc" xsi:nil="true"/>
    <UALocRecommendation xmlns="4873beb7-5857-4685-be1f-d57550cc96cc">Localize</UALocRecommendation>
    <Manager xmlns="4873beb7-5857-4685-be1f-d57550cc96cc" xsi:nil="true"/>
    <LocOverallHandbackStatusLookup xmlns="4873beb7-5857-4685-be1f-d57550cc96cc" xsi:nil="true"/>
    <ShowIn xmlns="4873beb7-5857-4685-be1f-d57550cc96cc">Show everywhere</ShowIn>
    <UANotes xmlns="4873beb7-5857-4685-be1f-d57550cc96cc" xsi:nil="true"/>
    <InternalTagsTaxHTField0 xmlns="4873beb7-5857-4685-be1f-d57550cc96cc">
      <Terms xmlns="http://schemas.microsoft.com/office/infopath/2007/PartnerControls"/>
    </InternalTagsTaxHTField0>
    <CSXHash xmlns="4873beb7-5857-4685-be1f-d57550cc96cc" xsi:nil="true"/>
    <VoteCount xmlns="4873beb7-5857-4685-be1f-d57550cc96cc" xsi:nil="true"/>
    <LocMarketGroupTiers2 xmlns="4873beb7-5857-4685-be1f-d57550cc96cc" xsi:nil="true"/>
  </documentManagement>
</p:properties>
</file>

<file path=customXml/item3.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1B558C7-619B-49BE-9097-7FCBDADD4ECE}">
  <ds:schemaRefs>
    <ds:schemaRef ds:uri="http://schemas.microsoft.com/sharepoint/v3/contenttype/forms"/>
  </ds:schemaRefs>
</ds:datastoreItem>
</file>

<file path=customXml/itemProps2.xml><?xml version="1.0" encoding="utf-8"?>
<ds:datastoreItem xmlns:ds="http://schemas.openxmlformats.org/officeDocument/2006/customXml" ds:itemID="{F301D382-32B0-43EE-932C-28906AF37617}">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4873beb7-5857-4685-be1f-d57550cc96cc"/>
    <ds:schemaRef ds:uri="http://www.w3.org/XML/1998/namespace"/>
    <ds:schemaRef ds:uri="http://purl.org/dc/dcmitype/"/>
  </ds:schemaRefs>
</ds:datastoreItem>
</file>

<file path=customXml/itemProps3.xml><?xml version="1.0" encoding="utf-8"?>
<ds:datastoreItem xmlns:ds="http://schemas.openxmlformats.org/officeDocument/2006/customXml" ds:itemID="{BBB5C329-08A6-4E5E-AEF1-A97828C874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1365</TotalTime>
  <Words>1280</Words>
  <Application>Microsoft Office PowerPoint</Application>
  <PresentationFormat>Custom</PresentationFormat>
  <Paragraphs>198</Paragraphs>
  <Slides>25</Slides>
  <Notes>1</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International School Funding &amp; Budget</vt:lpstr>
      <vt:lpstr>Goals of tonight</vt:lpstr>
      <vt:lpstr>PowerPoint Presentation</vt:lpstr>
      <vt:lpstr>Sources of Funding</vt:lpstr>
      <vt:lpstr>Funding in Washington</vt:lpstr>
      <vt:lpstr>WA State per Student Funding</vt:lpstr>
      <vt:lpstr>Competitive Teacher Compensation</vt:lpstr>
      <vt:lpstr>Per Pupil Spending in Washington</vt:lpstr>
      <vt:lpstr>General Fund Revenue Sources</vt:lpstr>
      <vt:lpstr>General Fund Expenditures</vt:lpstr>
      <vt:lpstr>What is “Basic Education”?</vt:lpstr>
      <vt:lpstr>McCleary Case</vt:lpstr>
      <vt:lpstr>Local Property Taxes</vt:lpstr>
      <vt:lpstr>District Level - Looking Forward to 2017/2018</vt:lpstr>
      <vt:lpstr>District Determined Resources for School</vt:lpstr>
      <vt:lpstr>District Provided but School Determined Resources</vt:lpstr>
      <vt:lpstr>PowerPoint Presentation</vt:lpstr>
      <vt:lpstr>What is in “General Instruction”?</vt:lpstr>
      <vt:lpstr>What are Leadership Funds for?</vt:lpstr>
      <vt:lpstr>Activity Hours </vt:lpstr>
      <vt:lpstr>PTSA Support – Enriching Learning Opportunities for our Students</vt:lpstr>
      <vt:lpstr>PTSA Support – Enriching Learning for our Students</vt:lpstr>
      <vt:lpstr>Impact of Professional Learning</vt:lpstr>
      <vt:lpstr>Impact of PTSA Support</vt:lpstr>
      <vt:lpstr>Next Steps</vt:lpstr>
    </vt:vector>
  </TitlesOfParts>
  <Company>Bellevue School District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School Funding &amp; Budget</dc:title>
  <dc:creator>Rose, Jennifer L</dc:creator>
  <cp:lastModifiedBy>Stephanie Winkler</cp:lastModifiedBy>
  <cp:revision>21</cp:revision>
  <cp:lastPrinted>2017-03-01T02:44:50Z</cp:lastPrinted>
  <dcterms:created xsi:type="dcterms:W3CDTF">2017-02-28T22:16:53Z</dcterms:created>
  <dcterms:modified xsi:type="dcterms:W3CDTF">2017-03-06T03:34:56Z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CampaignTags">
    <vt:lpwstr/>
  </property>
  <property fmtid="{D5CDD505-2E9C-101B-9397-08002B2CF9AE}" pid="7" name="ScenarioTags">
    <vt:lpwstr/>
  </property>
</Properties>
</file>