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08CE2-9AA0-0C7D-E52D-58F543E1B5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BF3723-E19F-906E-43BD-C1518F787B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8C7073-9946-D57D-2198-13A53B6C45A0}"/>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5" name="Footer Placeholder 4">
            <a:extLst>
              <a:ext uri="{FF2B5EF4-FFF2-40B4-BE49-F238E27FC236}">
                <a16:creationId xmlns:a16="http://schemas.microsoft.com/office/drawing/2014/main" id="{16EBDC54-4A82-CD31-2C27-906286BEE6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3E2F2-8DF4-4ECD-0F09-EF2471331AFD}"/>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4038917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3D9A1-7AB7-78A5-E712-F1D6D46A59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49BDF-0B12-C7BF-7899-792BB21A52A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FABFB-1CAE-94B8-C22F-37F0EC2501A1}"/>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5" name="Footer Placeholder 4">
            <a:extLst>
              <a:ext uri="{FF2B5EF4-FFF2-40B4-BE49-F238E27FC236}">
                <a16:creationId xmlns:a16="http://schemas.microsoft.com/office/drawing/2014/main" id="{06E35AB4-4682-9D35-E8C9-2A7677D980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59DBA9-6729-EDF5-4EB3-21FC36CE9C8D}"/>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1332107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900C52-BB2A-3A2E-377D-3E1838960E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2D4511-CA78-E1DD-D955-AA6AE8436A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E9B283-560F-B63A-22B5-5786C6DBBF92}"/>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5" name="Footer Placeholder 4">
            <a:extLst>
              <a:ext uri="{FF2B5EF4-FFF2-40B4-BE49-F238E27FC236}">
                <a16:creationId xmlns:a16="http://schemas.microsoft.com/office/drawing/2014/main" id="{EB0BA537-E30E-C37D-0139-B0695E5FA0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133F39-8832-02C1-DBD1-51C7D8AD95FB}"/>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2603402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59386-5321-389A-E9B9-7F9E4C1BCC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3429CC-6440-7BB9-0135-02377B5EAC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0929E7-B7FD-74A5-8A16-A90A7D881549}"/>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5" name="Footer Placeholder 4">
            <a:extLst>
              <a:ext uri="{FF2B5EF4-FFF2-40B4-BE49-F238E27FC236}">
                <a16:creationId xmlns:a16="http://schemas.microsoft.com/office/drawing/2014/main" id="{01D620E4-39E1-C310-D08F-253E2B757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396E0D-EE87-93D3-D8F2-0F33CA1C5B3B}"/>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857405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52641-238C-A577-59FC-9812511253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1AE10D-413A-8623-1BEB-4D8AF82190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D035B6-1FB5-ED07-A055-D30232F230B4}"/>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5" name="Footer Placeholder 4">
            <a:extLst>
              <a:ext uri="{FF2B5EF4-FFF2-40B4-BE49-F238E27FC236}">
                <a16:creationId xmlns:a16="http://schemas.microsoft.com/office/drawing/2014/main" id="{6D44AA13-C241-C23D-D2AA-D856EE121F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F9A290-9827-DB1B-3D4D-D9ACD1C6D917}"/>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3768258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7FDC1-CEBD-AE62-35C2-D5F9CC010B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F11434-C4A9-22E0-D250-9B55835F70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51D4964-D054-50CF-8DAB-BE7609275D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EF1E44-A557-32F2-5086-C6F61B077E85}"/>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6" name="Footer Placeholder 5">
            <a:extLst>
              <a:ext uri="{FF2B5EF4-FFF2-40B4-BE49-F238E27FC236}">
                <a16:creationId xmlns:a16="http://schemas.microsoft.com/office/drawing/2014/main" id="{71D08761-8BC0-E63D-AFB5-E295EA9E4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7A229-1A49-07C9-EF60-CE47438AF959}"/>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1458816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97ACA-C735-B8E2-E889-B42CE0E865A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EF8BDBB-73CE-CA28-ADA7-FF4F58BD74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A37646-CAF6-1409-05E6-90D94B3E4D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02DCA8F-CA3F-5AA7-42C3-B317A8C568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92CB0D-367C-80BD-7004-44156578F7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E5AE5E-8BBB-7E15-F0C5-914F2AC18FEB}"/>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8" name="Footer Placeholder 7">
            <a:extLst>
              <a:ext uri="{FF2B5EF4-FFF2-40B4-BE49-F238E27FC236}">
                <a16:creationId xmlns:a16="http://schemas.microsoft.com/office/drawing/2014/main" id="{E56824E7-0361-5D4D-0B10-5649716214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188760-7714-981C-BEF8-1DDE228FBD81}"/>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4133828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DA7E2-5209-E57C-29F6-CC20D8D901D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E6952E-2FBE-6BF6-3A28-B24977232FBD}"/>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4" name="Footer Placeholder 3">
            <a:extLst>
              <a:ext uri="{FF2B5EF4-FFF2-40B4-BE49-F238E27FC236}">
                <a16:creationId xmlns:a16="http://schemas.microsoft.com/office/drawing/2014/main" id="{25FB97D3-B114-0644-9B1D-C04D634947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B7E53D-B060-08E0-26CE-5D58553FEE93}"/>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19406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AEFBAC-10E0-E249-1B2F-51A56FF5C2E3}"/>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3" name="Footer Placeholder 2">
            <a:extLst>
              <a:ext uri="{FF2B5EF4-FFF2-40B4-BE49-F238E27FC236}">
                <a16:creationId xmlns:a16="http://schemas.microsoft.com/office/drawing/2014/main" id="{3171CC8F-4799-5918-4A53-5C9C00679E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33936E9-A92D-F6F7-F04A-50BC4459818B}"/>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822291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F91AD-670B-A350-C59D-928BE2203A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0C506F-EFB9-A59E-40A9-2F18F0D0DF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4C9629-9E6A-FBA9-3A1D-0D81D7A761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9359E4-4F59-24F2-1495-BB1BCB7EDF42}"/>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6" name="Footer Placeholder 5">
            <a:extLst>
              <a:ext uri="{FF2B5EF4-FFF2-40B4-BE49-F238E27FC236}">
                <a16:creationId xmlns:a16="http://schemas.microsoft.com/office/drawing/2014/main" id="{C853A05C-B4F5-072A-7A2D-0EB86B6631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6F32B7-5EEA-E4DA-97E8-B3EC7DB6D57F}"/>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1124978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9F1D8-C9DD-1F74-8049-7A682B76A8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A5140D1-8B75-8B50-304F-364098A752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C6B7F98-D49E-9D64-5959-82B7E88FF7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015641-37D4-DE9C-457F-54BD2188D658}"/>
              </a:ext>
            </a:extLst>
          </p:cNvPr>
          <p:cNvSpPr>
            <a:spLocks noGrp="1"/>
          </p:cNvSpPr>
          <p:nvPr>
            <p:ph type="dt" sz="half" idx="10"/>
          </p:nvPr>
        </p:nvSpPr>
        <p:spPr/>
        <p:txBody>
          <a:bodyPr/>
          <a:lstStyle/>
          <a:p>
            <a:fld id="{78B9847F-D84B-436F-A08E-97F0EC1E94D0}" type="datetimeFigureOut">
              <a:rPr lang="en-US" smtClean="0"/>
              <a:t>1/4/2024</a:t>
            </a:fld>
            <a:endParaRPr lang="en-US"/>
          </a:p>
        </p:txBody>
      </p:sp>
      <p:sp>
        <p:nvSpPr>
          <p:cNvPr id="6" name="Footer Placeholder 5">
            <a:extLst>
              <a:ext uri="{FF2B5EF4-FFF2-40B4-BE49-F238E27FC236}">
                <a16:creationId xmlns:a16="http://schemas.microsoft.com/office/drawing/2014/main" id="{181D30EE-A59F-7A4A-E8AA-933F81FA3E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AF0767-9642-ADEA-5BFB-81CA86EDBCCA}"/>
              </a:ext>
            </a:extLst>
          </p:cNvPr>
          <p:cNvSpPr>
            <a:spLocks noGrp="1"/>
          </p:cNvSpPr>
          <p:nvPr>
            <p:ph type="sldNum" sz="quarter" idx="12"/>
          </p:nvPr>
        </p:nvSpPr>
        <p:spPr/>
        <p:txBody>
          <a:bodyPr/>
          <a:lstStyle/>
          <a:p>
            <a:fld id="{DCA0E96E-C7AA-4174-A3D0-338984E9A112}" type="slidenum">
              <a:rPr lang="en-US" smtClean="0"/>
              <a:t>‹#›</a:t>
            </a:fld>
            <a:endParaRPr lang="en-US"/>
          </a:p>
        </p:txBody>
      </p:sp>
    </p:spTree>
    <p:extLst>
      <p:ext uri="{BB962C8B-B14F-4D97-AF65-F5344CB8AC3E}">
        <p14:creationId xmlns:p14="http://schemas.microsoft.com/office/powerpoint/2010/main" val="1206867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85EED9-51A7-F427-69E3-2F7B9B8B6E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03A1A8-385D-9507-6489-B5A43F10BD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F81C07-82A2-76FB-DD6C-1FA9EED4DD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B9847F-D84B-436F-A08E-97F0EC1E94D0}" type="datetimeFigureOut">
              <a:rPr lang="en-US" smtClean="0"/>
              <a:t>1/4/2024</a:t>
            </a:fld>
            <a:endParaRPr lang="en-US"/>
          </a:p>
        </p:txBody>
      </p:sp>
      <p:sp>
        <p:nvSpPr>
          <p:cNvPr id="5" name="Footer Placeholder 4">
            <a:extLst>
              <a:ext uri="{FF2B5EF4-FFF2-40B4-BE49-F238E27FC236}">
                <a16:creationId xmlns:a16="http://schemas.microsoft.com/office/drawing/2014/main" id="{EF16C43F-7EFE-71FC-959B-19C38DFADB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D2BA1A-FE4D-F77E-8208-78ED5C7EC9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A0E96E-C7AA-4174-A3D0-338984E9A112}" type="slidenum">
              <a:rPr lang="en-US" smtClean="0"/>
              <a:t>‹#›</a:t>
            </a:fld>
            <a:endParaRPr lang="en-US"/>
          </a:p>
        </p:txBody>
      </p:sp>
    </p:spTree>
    <p:extLst>
      <p:ext uri="{BB962C8B-B14F-4D97-AF65-F5344CB8AC3E}">
        <p14:creationId xmlns:p14="http://schemas.microsoft.com/office/powerpoint/2010/main" val="1747405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Rounded Corners 27">
            <a:extLst>
              <a:ext uri="{FF2B5EF4-FFF2-40B4-BE49-F238E27FC236}">
                <a16:creationId xmlns:a16="http://schemas.microsoft.com/office/drawing/2014/main" id="{62E2E951-71CA-2F9E-761D-C57759ADEE76}"/>
              </a:ext>
            </a:extLst>
          </p:cNvPr>
          <p:cNvSpPr/>
          <p:nvPr/>
        </p:nvSpPr>
        <p:spPr>
          <a:xfrm>
            <a:off x="4370387" y="946727"/>
            <a:ext cx="3240377" cy="9393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From the factory build notes:</a:t>
            </a:r>
          </a:p>
          <a:p>
            <a:pPr algn="ctr"/>
            <a:endParaRPr lang="en-US" dirty="0"/>
          </a:p>
          <a:p>
            <a:pPr algn="ctr"/>
            <a:endParaRPr lang="en-US" dirty="0"/>
          </a:p>
        </p:txBody>
      </p:sp>
      <p:pic>
        <p:nvPicPr>
          <p:cNvPr id="5" name="Picture 4">
            <a:extLst>
              <a:ext uri="{FF2B5EF4-FFF2-40B4-BE49-F238E27FC236}">
                <a16:creationId xmlns:a16="http://schemas.microsoft.com/office/drawing/2014/main" id="{A4DBDA56-BFFA-F0DC-4429-44C5E7A692EC}"/>
              </a:ext>
            </a:extLst>
          </p:cNvPr>
          <p:cNvPicPr>
            <a:picLocks noChangeAspect="1"/>
          </p:cNvPicPr>
          <p:nvPr/>
        </p:nvPicPr>
        <p:blipFill>
          <a:blip r:embed="rId2"/>
          <a:stretch>
            <a:fillRect/>
          </a:stretch>
        </p:blipFill>
        <p:spPr>
          <a:xfrm>
            <a:off x="401925" y="1975669"/>
            <a:ext cx="7936926" cy="3861714"/>
          </a:xfrm>
          <a:prstGeom prst="rect">
            <a:avLst/>
          </a:prstGeom>
          <a:ln>
            <a:solidFill>
              <a:schemeClr val="accent1"/>
            </a:solidFill>
          </a:ln>
        </p:spPr>
      </p:pic>
      <p:cxnSp>
        <p:nvCxnSpPr>
          <p:cNvPr id="7" name="Straight Connector 6">
            <a:extLst>
              <a:ext uri="{FF2B5EF4-FFF2-40B4-BE49-F238E27FC236}">
                <a16:creationId xmlns:a16="http://schemas.microsoft.com/office/drawing/2014/main" id="{D2DF5980-6CBC-152D-6130-43F4D0156642}"/>
              </a:ext>
            </a:extLst>
          </p:cNvPr>
          <p:cNvCxnSpPr>
            <a:cxnSpLocks/>
          </p:cNvCxnSpPr>
          <p:nvPr/>
        </p:nvCxnSpPr>
        <p:spPr>
          <a:xfrm>
            <a:off x="401925" y="5246250"/>
            <a:ext cx="7936926" cy="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4B5D0DA-12E9-7F5A-3275-1E0AD3C70E61}"/>
              </a:ext>
            </a:extLst>
          </p:cNvPr>
          <p:cNvCxnSpPr>
            <a:cxnSpLocks/>
          </p:cNvCxnSpPr>
          <p:nvPr/>
        </p:nvCxnSpPr>
        <p:spPr>
          <a:xfrm>
            <a:off x="3851706" y="3144977"/>
            <a:ext cx="1182112" cy="0"/>
          </a:xfrm>
          <a:prstGeom prst="line">
            <a:avLst/>
          </a:prstGeom>
          <a:ln w="412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B3689A6-3260-E394-D421-D4E077A97D24}"/>
              </a:ext>
            </a:extLst>
          </p:cNvPr>
          <p:cNvCxnSpPr>
            <a:cxnSpLocks/>
          </p:cNvCxnSpPr>
          <p:nvPr/>
        </p:nvCxnSpPr>
        <p:spPr>
          <a:xfrm>
            <a:off x="3819386" y="5246245"/>
            <a:ext cx="1182112" cy="0"/>
          </a:xfrm>
          <a:prstGeom prst="line">
            <a:avLst/>
          </a:prstGeom>
          <a:ln w="412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47BF8636-481B-C684-6718-3F02D4681B9D}"/>
              </a:ext>
            </a:extLst>
          </p:cNvPr>
          <p:cNvCxnSpPr/>
          <p:nvPr/>
        </p:nvCxnSpPr>
        <p:spPr>
          <a:xfrm flipH="1">
            <a:off x="4370388" y="3144977"/>
            <a:ext cx="40054" cy="2101268"/>
          </a:xfrm>
          <a:prstGeom prst="straightConnector1">
            <a:avLst/>
          </a:prstGeom>
          <a:ln w="44450" cap="flat" cmpd="sng" algn="ctr">
            <a:solidFill>
              <a:srgbClr val="FF0000"/>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6" name="Straight Connector 15">
            <a:extLst>
              <a:ext uri="{FF2B5EF4-FFF2-40B4-BE49-F238E27FC236}">
                <a16:creationId xmlns:a16="http://schemas.microsoft.com/office/drawing/2014/main" id="{95E79858-C4D0-3731-7BE9-8CC19EC23BA9}"/>
              </a:ext>
            </a:extLst>
          </p:cNvPr>
          <p:cNvCxnSpPr>
            <a:cxnSpLocks/>
          </p:cNvCxnSpPr>
          <p:nvPr/>
        </p:nvCxnSpPr>
        <p:spPr>
          <a:xfrm>
            <a:off x="5440218" y="3809997"/>
            <a:ext cx="1440873"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8515A2B-60C2-93A3-4F41-49496829FE8E}"/>
              </a:ext>
            </a:extLst>
          </p:cNvPr>
          <p:cNvCxnSpPr/>
          <p:nvPr/>
        </p:nvCxnSpPr>
        <p:spPr>
          <a:xfrm>
            <a:off x="5985164" y="3809997"/>
            <a:ext cx="369454" cy="0"/>
          </a:xfrm>
          <a:prstGeom prst="line">
            <a:avLst/>
          </a:prstGeom>
          <a:ln w="34925"/>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3BB9CF2-2D96-852C-CC21-B0F30315B30D}"/>
              </a:ext>
            </a:extLst>
          </p:cNvPr>
          <p:cNvCxnSpPr/>
          <p:nvPr/>
        </p:nvCxnSpPr>
        <p:spPr>
          <a:xfrm>
            <a:off x="5985164" y="5250869"/>
            <a:ext cx="369454" cy="0"/>
          </a:xfrm>
          <a:prstGeom prst="line">
            <a:avLst/>
          </a:prstGeom>
          <a:ln w="34925"/>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DDF7209A-265D-91AA-28C6-7E76C22D0A0F}"/>
              </a:ext>
            </a:extLst>
          </p:cNvPr>
          <p:cNvCxnSpPr>
            <a:cxnSpLocks/>
          </p:cNvCxnSpPr>
          <p:nvPr/>
        </p:nvCxnSpPr>
        <p:spPr>
          <a:xfrm>
            <a:off x="6169891" y="3809997"/>
            <a:ext cx="0" cy="1440872"/>
          </a:xfrm>
          <a:prstGeom prst="straightConnector1">
            <a:avLst/>
          </a:prstGeom>
          <a:ln w="44450" cap="flat" cmpd="sng" algn="ctr">
            <a:solidFill>
              <a:schemeClr val="accent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25" name="Rectangle: Rounded Corners 24">
            <a:extLst>
              <a:ext uri="{FF2B5EF4-FFF2-40B4-BE49-F238E27FC236}">
                <a16:creationId xmlns:a16="http://schemas.microsoft.com/office/drawing/2014/main" id="{2C30ADFD-B3CB-5EA9-CE95-D8C75BA8DFC6}"/>
              </a:ext>
            </a:extLst>
          </p:cNvPr>
          <p:cNvSpPr/>
          <p:nvPr/>
        </p:nvSpPr>
        <p:spPr>
          <a:xfrm>
            <a:off x="988291" y="175485"/>
            <a:ext cx="10104581" cy="6834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Ride Height is the difference in measurement from the ground to the frame rail flange and the centerline of the axle.</a:t>
            </a:r>
          </a:p>
        </p:txBody>
      </p:sp>
      <p:pic>
        <p:nvPicPr>
          <p:cNvPr id="27" name="Picture 26">
            <a:extLst>
              <a:ext uri="{FF2B5EF4-FFF2-40B4-BE49-F238E27FC236}">
                <a16:creationId xmlns:a16="http://schemas.microsoft.com/office/drawing/2014/main" id="{6FDB9D00-424F-0533-CC97-7F56DEB1FA8C}"/>
              </a:ext>
            </a:extLst>
          </p:cNvPr>
          <p:cNvPicPr>
            <a:picLocks noChangeAspect="1"/>
          </p:cNvPicPr>
          <p:nvPr/>
        </p:nvPicPr>
        <p:blipFill>
          <a:blip r:embed="rId3"/>
          <a:stretch>
            <a:fillRect/>
          </a:stretch>
        </p:blipFill>
        <p:spPr>
          <a:xfrm>
            <a:off x="4451998" y="1266657"/>
            <a:ext cx="3057166" cy="541373"/>
          </a:xfrm>
          <a:prstGeom prst="rect">
            <a:avLst/>
          </a:prstGeom>
        </p:spPr>
      </p:pic>
      <p:sp>
        <p:nvSpPr>
          <p:cNvPr id="29" name="Rectangle: Rounded Corners 28">
            <a:extLst>
              <a:ext uri="{FF2B5EF4-FFF2-40B4-BE49-F238E27FC236}">
                <a16:creationId xmlns:a16="http://schemas.microsoft.com/office/drawing/2014/main" id="{4CC1095A-8FED-FED3-642A-E0BCAF2ACF73}"/>
              </a:ext>
            </a:extLst>
          </p:cNvPr>
          <p:cNvSpPr/>
          <p:nvPr/>
        </p:nvSpPr>
        <p:spPr>
          <a:xfrm>
            <a:off x="8599056" y="946728"/>
            <a:ext cx="3445163" cy="5805054"/>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Manual Measurement</a:t>
            </a:r>
          </a:p>
          <a:p>
            <a:pPr algn="ctr"/>
            <a:r>
              <a:rPr lang="en-US" dirty="0"/>
              <a:t>Measurement </a:t>
            </a:r>
            <a:r>
              <a:rPr lang="en-US" dirty="0">
                <a:solidFill>
                  <a:srgbClr val="FF0000"/>
                </a:solidFill>
              </a:rPr>
              <a:t>#1</a:t>
            </a:r>
          </a:p>
          <a:p>
            <a:pPr algn="ctr"/>
            <a:r>
              <a:rPr lang="en-US" dirty="0"/>
              <a:t>Location: center point between tandems.</a:t>
            </a:r>
          </a:p>
          <a:p>
            <a:pPr algn="ctr"/>
            <a:r>
              <a:rPr lang="en-US" dirty="0"/>
              <a:t>Measure from the bottom frame rail flange to the ground and record that measurement</a:t>
            </a:r>
          </a:p>
          <a:p>
            <a:pPr algn="ctr"/>
            <a:endParaRPr lang="en-US" dirty="0"/>
          </a:p>
          <a:p>
            <a:pPr algn="ctr"/>
            <a:r>
              <a:rPr lang="en-US" dirty="0"/>
              <a:t>Measurement </a:t>
            </a:r>
            <a:r>
              <a:rPr lang="en-US" dirty="0">
                <a:solidFill>
                  <a:schemeClr val="accent1"/>
                </a:solidFill>
              </a:rPr>
              <a:t>#2 </a:t>
            </a:r>
          </a:p>
          <a:p>
            <a:pPr algn="ctr"/>
            <a:r>
              <a:rPr lang="en-US" dirty="0"/>
              <a:t>Location: center point of the axle shaft flange.</a:t>
            </a:r>
          </a:p>
          <a:p>
            <a:pPr algn="ctr"/>
            <a:r>
              <a:rPr lang="en-US" dirty="0"/>
              <a:t>Measure from the center point of the axle shaft to the ground and record that measurement</a:t>
            </a:r>
          </a:p>
          <a:p>
            <a:pPr algn="ctr"/>
            <a:r>
              <a:rPr lang="en-US" dirty="0"/>
              <a:t> </a:t>
            </a:r>
          </a:p>
          <a:p>
            <a:pPr algn="ctr"/>
            <a:r>
              <a:rPr lang="en-US" dirty="0"/>
              <a:t>Subtract measurement #2 from Measurement #1 and that is your </a:t>
            </a:r>
            <a:r>
              <a:rPr lang="en-US" dirty="0">
                <a:solidFill>
                  <a:schemeClr val="tx1"/>
                </a:solidFill>
                <a:highlight>
                  <a:srgbClr val="FFFF00"/>
                </a:highlight>
              </a:rPr>
              <a:t>ride height</a:t>
            </a:r>
            <a:r>
              <a:rPr lang="en-US" dirty="0"/>
              <a:t>. The goal is to have </a:t>
            </a:r>
            <a:r>
              <a:rPr lang="en-US" u="sng" dirty="0"/>
              <a:t>8.75 inches </a:t>
            </a:r>
            <a:r>
              <a:rPr lang="en-US" dirty="0"/>
              <a:t>unladen (empty)</a:t>
            </a:r>
          </a:p>
        </p:txBody>
      </p:sp>
      <p:sp>
        <p:nvSpPr>
          <p:cNvPr id="2" name="TextBox 1">
            <a:extLst>
              <a:ext uri="{FF2B5EF4-FFF2-40B4-BE49-F238E27FC236}">
                <a16:creationId xmlns:a16="http://schemas.microsoft.com/office/drawing/2014/main" id="{AD4E41F8-6487-9A81-5AAB-380288C69F08}"/>
              </a:ext>
            </a:extLst>
          </p:cNvPr>
          <p:cNvSpPr txBox="1"/>
          <p:nvPr/>
        </p:nvSpPr>
        <p:spPr>
          <a:xfrm>
            <a:off x="4670647" y="3154308"/>
            <a:ext cx="1182112" cy="646331"/>
          </a:xfrm>
          <a:prstGeom prst="rect">
            <a:avLst/>
          </a:prstGeom>
          <a:solidFill>
            <a:srgbClr val="FFFF00"/>
          </a:solidFill>
        </p:spPr>
        <p:txBody>
          <a:bodyPr wrap="square" rtlCol="0">
            <a:spAutoFit/>
          </a:bodyPr>
          <a:lstStyle/>
          <a:p>
            <a:pPr algn="ctr"/>
            <a:r>
              <a:rPr lang="en-US" dirty="0"/>
              <a:t>Ride </a:t>
            </a:r>
          </a:p>
          <a:p>
            <a:pPr algn="ctr"/>
            <a:r>
              <a:rPr lang="en-US" dirty="0"/>
              <a:t>Height</a:t>
            </a:r>
          </a:p>
        </p:txBody>
      </p:sp>
    </p:spTree>
    <p:extLst>
      <p:ext uri="{BB962C8B-B14F-4D97-AF65-F5344CB8AC3E}">
        <p14:creationId xmlns:p14="http://schemas.microsoft.com/office/powerpoint/2010/main" val="3658837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181B44A4-5E31-54DE-76EC-39704524393A}"/>
              </a:ext>
            </a:extLst>
          </p:cNvPr>
          <p:cNvSpPr/>
          <p:nvPr/>
        </p:nvSpPr>
        <p:spPr>
          <a:xfrm>
            <a:off x="378691" y="189315"/>
            <a:ext cx="11333018" cy="12700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Manual measurement is difficult to complete properly. The suspension bracketry bolted to the frame rail blocks frame rail measurement. Also, the center point of the axle shaft is inside of the wheel/tire surface making it difficult to get an accurate measurement. There are tools that help with the measurement but using the AG400L ride height tool makes measurement more efficient. </a:t>
            </a:r>
          </a:p>
        </p:txBody>
      </p:sp>
      <p:pic>
        <p:nvPicPr>
          <p:cNvPr id="6" name="Picture 5">
            <a:extLst>
              <a:ext uri="{FF2B5EF4-FFF2-40B4-BE49-F238E27FC236}">
                <a16:creationId xmlns:a16="http://schemas.microsoft.com/office/drawing/2014/main" id="{4F17F1AC-8D93-87C7-03D8-CE9041591BC5}"/>
              </a:ext>
            </a:extLst>
          </p:cNvPr>
          <p:cNvPicPr>
            <a:picLocks noChangeAspect="1"/>
          </p:cNvPicPr>
          <p:nvPr/>
        </p:nvPicPr>
        <p:blipFill>
          <a:blip r:embed="rId2"/>
          <a:stretch>
            <a:fillRect/>
          </a:stretch>
        </p:blipFill>
        <p:spPr>
          <a:xfrm>
            <a:off x="462320" y="1690255"/>
            <a:ext cx="2650338" cy="4992257"/>
          </a:xfrm>
          <a:prstGeom prst="rect">
            <a:avLst/>
          </a:prstGeom>
        </p:spPr>
      </p:pic>
      <p:sp>
        <p:nvSpPr>
          <p:cNvPr id="7" name="Rectangle: Rounded Corners 6">
            <a:extLst>
              <a:ext uri="{FF2B5EF4-FFF2-40B4-BE49-F238E27FC236}">
                <a16:creationId xmlns:a16="http://schemas.microsoft.com/office/drawing/2014/main" id="{109B707D-8FFD-BD3E-A0DB-43F7499113AA}"/>
              </a:ext>
            </a:extLst>
          </p:cNvPr>
          <p:cNvSpPr/>
          <p:nvPr/>
        </p:nvSpPr>
        <p:spPr>
          <a:xfrm>
            <a:off x="7287489" y="1690255"/>
            <a:ext cx="4664363" cy="49922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Steps for checking proper ride height with the Gage</a:t>
            </a:r>
          </a:p>
          <a:p>
            <a:pPr marL="285750" indent="-285750">
              <a:buFont typeface="Arial" panose="020B0604020202020204" pitchFamily="34" charset="0"/>
              <a:buChar char="•"/>
            </a:pPr>
            <a:r>
              <a:rPr lang="en-US" sz="1600" dirty="0"/>
              <a:t>The chassis should be unladen (empty) when checking ride height with the gage</a:t>
            </a:r>
          </a:p>
          <a:p>
            <a:pPr marL="285750" indent="-285750">
              <a:buFont typeface="Arial" panose="020B0604020202020204" pitchFamily="34" charset="0"/>
              <a:buChar char="•"/>
            </a:pPr>
            <a:r>
              <a:rPr lang="en-US" sz="1600" dirty="0"/>
              <a:t>Ensure the air system has at least 110 psi</a:t>
            </a:r>
          </a:p>
          <a:p>
            <a:pPr marL="285750" indent="-285750">
              <a:buFont typeface="Arial" panose="020B0604020202020204" pitchFamily="34" charset="0"/>
              <a:buChar char="•"/>
            </a:pPr>
            <a:r>
              <a:rPr lang="en-US" sz="1600" dirty="0"/>
              <a:t>Air bags should be fully inflated</a:t>
            </a:r>
          </a:p>
          <a:p>
            <a:pPr marL="285750" indent="-285750">
              <a:buFont typeface="Arial" panose="020B0604020202020204" pitchFamily="34" charset="0"/>
              <a:buChar char="•"/>
            </a:pPr>
            <a:r>
              <a:rPr lang="en-US" sz="1600" dirty="0">
                <a:solidFill>
                  <a:srgbClr val="FFFF00"/>
                </a:solidFill>
              </a:rPr>
              <a:t>Ride height should be checked at the </a:t>
            </a:r>
            <a:r>
              <a:rPr lang="en-US" sz="1600" u="sng" dirty="0">
                <a:solidFill>
                  <a:srgbClr val="FFFF00"/>
                </a:solidFill>
              </a:rPr>
              <a:t>rear axle, passenger side</a:t>
            </a:r>
          </a:p>
          <a:p>
            <a:pPr marL="285750" indent="-285750">
              <a:buFont typeface="Arial" panose="020B0604020202020204" pitchFamily="34" charset="0"/>
              <a:buChar char="•"/>
            </a:pPr>
            <a:r>
              <a:rPr lang="en-US" sz="1600" dirty="0"/>
              <a:t>Place the ride height gage between the rear top of the axle housing and the frame rail bottom flange as shown in the pic</a:t>
            </a:r>
          </a:p>
          <a:p>
            <a:pPr marL="285750" indent="-285750">
              <a:buFont typeface="Arial" panose="020B0604020202020204" pitchFamily="34" charset="0"/>
              <a:buChar char="•"/>
            </a:pPr>
            <a:r>
              <a:rPr lang="en-US" sz="1600" dirty="0"/>
              <a:t>The gage should fit between the axle housing and the frame rail flange</a:t>
            </a:r>
          </a:p>
          <a:p>
            <a:pPr marL="285750" indent="-285750">
              <a:buFont typeface="Arial" panose="020B0604020202020204" pitchFamily="34" charset="0"/>
              <a:buChar char="•"/>
            </a:pPr>
            <a:r>
              <a:rPr lang="en-US" sz="1600" dirty="0"/>
              <a:t>The frame rail should not sit on the lower limit shoulder or the upper limit shoulder</a:t>
            </a:r>
          </a:p>
          <a:p>
            <a:pPr marL="285750" indent="-285750">
              <a:buFont typeface="Arial" panose="020B0604020202020204" pitchFamily="34" charset="0"/>
              <a:buChar char="•"/>
            </a:pPr>
            <a:r>
              <a:rPr lang="en-US" sz="1600" dirty="0"/>
              <a:t>If the frame rail is below or above the gage limits then the ride height needs to be checked and set properly by a dealer </a:t>
            </a:r>
          </a:p>
        </p:txBody>
      </p:sp>
      <p:cxnSp>
        <p:nvCxnSpPr>
          <p:cNvPr id="9" name="Straight Connector 8">
            <a:extLst>
              <a:ext uri="{FF2B5EF4-FFF2-40B4-BE49-F238E27FC236}">
                <a16:creationId xmlns:a16="http://schemas.microsoft.com/office/drawing/2014/main" id="{6E8D09E7-A842-A27A-78B8-C073B43EDF9C}"/>
              </a:ext>
            </a:extLst>
          </p:cNvPr>
          <p:cNvCxnSpPr>
            <a:cxnSpLocks/>
          </p:cNvCxnSpPr>
          <p:nvPr/>
        </p:nvCxnSpPr>
        <p:spPr>
          <a:xfrm>
            <a:off x="1320801" y="1736438"/>
            <a:ext cx="2466685"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1E2539C-76DB-1C11-2EB9-9BE73DF0F756}"/>
              </a:ext>
            </a:extLst>
          </p:cNvPr>
          <p:cNvCxnSpPr>
            <a:cxnSpLocks/>
          </p:cNvCxnSpPr>
          <p:nvPr/>
        </p:nvCxnSpPr>
        <p:spPr>
          <a:xfrm>
            <a:off x="1953491" y="1888840"/>
            <a:ext cx="2406073"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78003A1-3135-FDCC-02AA-76E38CB070D1}"/>
              </a:ext>
            </a:extLst>
          </p:cNvPr>
          <p:cNvCxnSpPr>
            <a:cxnSpLocks/>
          </p:cNvCxnSpPr>
          <p:nvPr/>
        </p:nvCxnSpPr>
        <p:spPr>
          <a:xfrm>
            <a:off x="2586176" y="2050475"/>
            <a:ext cx="1847273"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B5ED70DD-1887-2DC4-AAE7-5147F537F152}"/>
              </a:ext>
            </a:extLst>
          </p:cNvPr>
          <p:cNvSpPr/>
          <p:nvPr/>
        </p:nvSpPr>
        <p:spPr>
          <a:xfrm>
            <a:off x="3703784" y="1671795"/>
            <a:ext cx="1847272" cy="1154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Upper Limit shoulder</a:t>
            </a:r>
          </a:p>
        </p:txBody>
      </p:sp>
      <p:sp>
        <p:nvSpPr>
          <p:cNvPr id="15" name="Rectangle 14">
            <a:extLst>
              <a:ext uri="{FF2B5EF4-FFF2-40B4-BE49-F238E27FC236}">
                <a16:creationId xmlns:a16="http://schemas.microsoft.com/office/drawing/2014/main" id="{BDBA9F42-FE86-37CB-DE80-F01A800ED357}"/>
              </a:ext>
            </a:extLst>
          </p:cNvPr>
          <p:cNvSpPr/>
          <p:nvPr/>
        </p:nvSpPr>
        <p:spPr>
          <a:xfrm>
            <a:off x="3708407" y="1833427"/>
            <a:ext cx="1847272" cy="11544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Goal</a:t>
            </a:r>
          </a:p>
        </p:txBody>
      </p:sp>
      <p:sp>
        <p:nvSpPr>
          <p:cNvPr id="16" name="Rectangle 15">
            <a:extLst>
              <a:ext uri="{FF2B5EF4-FFF2-40B4-BE49-F238E27FC236}">
                <a16:creationId xmlns:a16="http://schemas.microsoft.com/office/drawing/2014/main" id="{15261F8B-02F0-CBE3-499E-7C96D210B3CB}"/>
              </a:ext>
            </a:extLst>
          </p:cNvPr>
          <p:cNvSpPr/>
          <p:nvPr/>
        </p:nvSpPr>
        <p:spPr>
          <a:xfrm>
            <a:off x="3713025" y="2004299"/>
            <a:ext cx="1847272" cy="1154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Lower Limit shoulder</a:t>
            </a:r>
          </a:p>
        </p:txBody>
      </p:sp>
      <p:pic>
        <p:nvPicPr>
          <p:cNvPr id="1026" name="Picture 6">
            <a:extLst>
              <a:ext uri="{FF2B5EF4-FFF2-40B4-BE49-F238E27FC236}">
                <a16:creationId xmlns:a16="http://schemas.microsoft.com/office/drawing/2014/main" id="{8E8279DD-AAD9-0B68-8B47-337446DCC3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6527" y="3034141"/>
            <a:ext cx="4130962" cy="3659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Rounded Corners 18">
            <a:extLst>
              <a:ext uri="{FF2B5EF4-FFF2-40B4-BE49-F238E27FC236}">
                <a16:creationId xmlns:a16="http://schemas.microsoft.com/office/drawing/2014/main" id="{097CA88C-24DD-7034-2C68-B8761C3DA37A}"/>
              </a:ext>
            </a:extLst>
          </p:cNvPr>
          <p:cNvSpPr/>
          <p:nvPr/>
        </p:nvSpPr>
        <p:spPr>
          <a:xfrm>
            <a:off x="3703784" y="2281380"/>
            <a:ext cx="3315852" cy="9929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***Ensure gage is placed at the rear edge of the top of the axle, not centered on the axle***</a:t>
            </a:r>
          </a:p>
        </p:txBody>
      </p:sp>
    </p:spTree>
    <p:extLst>
      <p:ext uri="{BB962C8B-B14F-4D97-AF65-F5344CB8AC3E}">
        <p14:creationId xmlns:p14="http://schemas.microsoft.com/office/powerpoint/2010/main" val="1915460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1598</TotalTime>
  <Words>337</Words>
  <Application>Microsoft Office PowerPoint</Application>
  <PresentationFormat>Widescreen</PresentationFormat>
  <Paragraphs>28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Cam Hale</dc:creator>
  <cp:lastModifiedBy>Steve Jahner</cp:lastModifiedBy>
  <cp:revision>6</cp:revision>
  <dcterms:created xsi:type="dcterms:W3CDTF">2024-01-02T17:19:11Z</dcterms:created>
  <dcterms:modified xsi:type="dcterms:W3CDTF">2024-01-04T13:33:02Z</dcterms:modified>
</cp:coreProperties>
</file>