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0.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 id="2147483684" r:id="rId3"/>
    <p:sldMasterId id="2147483690" r:id="rId4"/>
  </p:sldMasterIdLst>
  <p:notesMasterIdLst>
    <p:notesMasterId r:id="rId55"/>
  </p:notesMasterIdLst>
  <p:handoutMasterIdLst>
    <p:handoutMasterId r:id="rId56"/>
  </p:handoutMasterIdLst>
  <p:sldIdLst>
    <p:sldId id="277" r:id="rId5"/>
    <p:sldId id="267" r:id="rId6"/>
    <p:sldId id="288" r:id="rId7"/>
    <p:sldId id="283" r:id="rId8"/>
    <p:sldId id="284" r:id="rId9"/>
    <p:sldId id="285" r:id="rId10"/>
    <p:sldId id="286" r:id="rId11"/>
    <p:sldId id="287" r:id="rId12"/>
    <p:sldId id="289"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FF0066"/>
    <a:srgbClr val="B0A097"/>
    <a:srgbClr val="F2EFEE"/>
    <a:srgbClr val="B6A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12" autoAdjust="0"/>
    <p:restoredTop sz="93963" autoAdjust="0"/>
  </p:normalViewPr>
  <p:slideViewPr>
    <p:cSldViewPr snapToGrid="0">
      <p:cViewPr varScale="1">
        <p:scale>
          <a:sx n="69" d="100"/>
          <a:sy n="69" d="100"/>
        </p:scale>
        <p:origin x="236" y="52"/>
      </p:cViewPr>
      <p:guideLst>
        <p:guide pos="3840"/>
        <p:guide orient="horz" pos="216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DebDASI\Student%20Info\Grad%20progress\Pathways%20Waivers%20data%20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3" Type="http://schemas.openxmlformats.org/officeDocument/2006/relationships/oleObject" Target="file:///C:\DebDASI\Student%20Info\Grad%20progress\Pathways%20Waivers%20data%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ELA</a:t>
            </a:r>
          </a:p>
        </c:rich>
      </c:tx>
      <c:layout>
        <c:manualLayout>
          <c:xMode val="edge"/>
          <c:yMode val="edge"/>
          <c:x val="0.441531766249807"/>
          <c:y val="0"/>
        </c:manualLayout>
      </c:layout>
      <c:overlay val="0"/>
      <c:spPr>
        <a:solidFill>
          <a:srgbClr val="FFFFFF"/>
        </a:solid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675775822139892E-2"/>
          <c:y val="3.5430858400704146E-2"/>
          <c:w val="0.88572506561679787"/>
          <c:h val="0.69040173352438305"/>
        </c:manualLayout>
      </c:layout>
      <c:barChart>
        <c:barDir val="col"/>
        <c:grouping val="clustered"/>
        <c:varyColors val="0"/>
        <c:ser>
          <c:idx val="0"/>
          <c:order val="0"/>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'2a Pathway State'!$B$8:$B$17</c:f>
              <c:strCache>
                <c:ptCount val="10"/>
                <c:pt idx="0">
                  <c:v>State Test</c:v>
                </c:pt>
                <c:pt idx="1">
                  <c:v>Bridge</c:v>
                </c:pt>
                <c:pt idx="2">
                  <c:v>Dual Credit</c:v>
                </c:pt>
                <c:pt idx="3">
                  <c:v>AP Test</c:v>
                </c:pt>
                <c:pt idx="4">
                  <c:v>AP Course</c:v>
                </c:pt>
                <c:pt idx="5">
                  <c:v>IB Test</c:v>
                </c:pt>
                <c:pt idx="6">
                  <c:v>IB Course</c:v>
                </c:pt>
                <c:pt idx="7">
                  <c:v>Cambridge</c:v>
                </c:pt>
                <c:pt idx="8">
                  <c:v>SAT</c:v>
                </c:pt>
                <c:pt idx="9">
                  <c:v>ACT</c:v>
                </c:pt>
              </c:strCache>
            </c:strRef>
          </c:cat>
          <c:val>
            <c:numRef>
              <c:f>'2a Pathway State'!$C$8:$C$17</c:f>
              <c:numCache>
                <c:formatCode>0.0</c:formatCode>
                <c:ptCount val="10"/>
                <c:pt idx="0">
                  <c:v>77.224169785399582</c:v>
                </c:pt>
                <c:pt idx="1">
                  <c:v>3.1657113079729022</c:v>
                </c:pt>
                <c:pt idx="2">
                  <c:v>18.659102752380502</c:v>
                </c:pt>
                <c:pt idx="3">
                  <c:v>12.596522810175752</c:v>
                </c:pt>
                <c:pt idx="4">
                  <c:v>26.145246103557724</c:v>
                </c:pt>
                <c:pt idx="5" formatCode="0.00">
                  <c:v>1.184328959211711E-2</c:v>
                </c:pt>
                <c:pt idx="6">
                  <c:v>3.5162726798995689</c:v>
                </c:pt>
                <c:pt idx="7">
                  <c:v>6.8691079634279215E-2</c:v>
                </c:pt>
                <c:pt idx="8">
                  <c:v>23.591832867497274</c:v>
                </c:pt>
                <c:pt idx="9">
                  <c:v>0.29489791084371597</c:v>
                </c:pt>
              </c:numCache>
            </c:numRef>
          </c:val>
          <c:extLst>
            <c:ext xmlns:c16="http://schemas.microsoft.com/office/drawing/2014/chart" uri="{C3380CC4-5D6E-409C-BE32-E72D297353CC}">
              <c16:uniqueId val="{00000000-E7AF-4768-9A4F-9DD08E28FB85}"/>
            </c:ext>
          </c:extLst>
        </c:ser>
        <c:dLbls>
          <c:showLegendKey val="0"/>
          <c:showVal val="0"/>
          <c:showCatName val="0"/>
          <c:showSerName val="0"/>
          <c:showPercent val="0"/>
          <c:showBubbleSize val="0"/>
        </c:dLbls>
        <c:gapWidth val="70"/>
        <c:overlap val="-27"/>
        <c:axId val="370997704"/>
        <c:axId val="371000656"/>
      </c:barChart>
      <c:catAx>
        <c:axId val="37099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1000656"/>
        <c:crosses val="autoZero"/>
        <c:auto val="1"/>
        <c:lblAlgn val="ctr"/>
        <c:lblOffset val="100"/>
        <c:noMultiLvlLbl val="0"/>
      </c:catAx>
      <c:valAx>
        <c:axId val="371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99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Graduation Pathway Index</a:t>
            </a:r>
          </a:p>
          <a:p>
            <a:pPr>
              <a:defRPr>
                <a:solidFill>
                  <a:schemeClr val="tx1"/>
                </a:solidFill>
              </a:defRPr>
            </a:pPr>
            <a:r>
              <a:rPr lang="en-US">
                <a:solidFill>
                  <a:schemeClr val="tx1"/>
                </a:solidFill>
              </a:rPr>
              <a:t>Two or More Races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'2b Pathway x demog'!$CC$30</c:f>
              <c:strCache>
                <c:ptCount val="1"/>
                <c:pt idx="0">
                  <c:v>Of more than one race or Multiracial</c:v>
                </c:pt>
              </c:strCache>
            </c:strRef>
          </c:tx>
          <c:spPr>
            <a:solidFill>
              <a:schemeClr val="accent1"/>
            </a:solidFill>
            <a:ln>
              <a:noFill/>
            </a:ln>
            <a:effectLst/>
          </c:spPr>
          <c:invertIfNegative val="0"/>
          <c:cat>
            <c:strRef>
              <c:f>'2b Pathway x demog'!$CD$23:$CI$23</c:f>
              <c:strCache>
                <c:ptCount val="6"/>
                <c:pt idx="0">
                  <c:v>Math Test</c:v>
                </c:pt>
                <c:pt idx="1">
                  <c:v>Math Bridge</c:v>
                </c:pt>
                <c:pt idx="2">
                  <c:v>Math
 Dual Credit</c:v>
                </c:pt>
                <c:pt idx="3">
                  <c:v>Math 
AP Course</c:v>
                </c:pt>
                <c:pt idx="4">
                  <c:v>Math 
IB Course</c:v>
                </c:pt>
                <c:pt idx="5">
                  <c:v>Math 
SAT</c:v>
                </c:pt>
              </c:strCache>
            </c:strRef>
          </c:cat>
          <c:val>
            <c:numRef>
              <c:f>'2b Pathway x demog'!$CD$30:$CI$30</c:f>
              <c:numCache>
                <c:formatCode>0.00</c:formatCode>
                <c:ptCount val="6"/>
                <c:pt idx="0">
                  <c:v>1.0255984883984242</c:v>
                </c:pt>
                <c:pt idx="1">
                  <c:v>0.93101046674539201</c:v>
                </c:pt>
                <c:pt idx="2">
                  <c:v>1.0571530048009194</c:v>
                </c:pt>
                <c:pt idx="3">
                  <c:v>1.1634833208453284</c:v>
                </c:pt>
                <c:pt idx="4">
                  <c:v>1.0462313202536144</c:v>
                </c:pt>
                <c:pt idx="5">
                  <c:v>1.1316492714376476</c:v>
                </c:pt>
              </c:numCache>
            </c:numRef>
          </c:val>
          <c:extLst>
            <c:ext xmlns:c16="http://schemas.microsoft.com/office/drawing/2014/chart" uri="{C3380CC4-5D6E-409C-BE32-E72D297353CC}">
              <c16:uniqueId val="{00000000-9323-4A9E-868F-184ACFBAC159}"/>
            </c:ext>
          </c:extLst>
        </c:ser>
        <c:dLbls>
          <c:showLegendKey val="0"/>
          <c:showVal val="0"/>
          <c:showCatName val="0"/>
          <c:showSerName val="0"/>
          <c:showPercent val="0"/>
          <c:showBubbleSize val="0"/>
        </c:dLbls>
        <c:gapWidth val="219"/>
        <c:overlap val="-27"/>
        <c:axId val="358571432"/>
        <c:axId val="358568152"/>
      </c:barChart>
      <c:catAx>
        <c:axId val="358571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8568152"/>
        <c:crosses val="autoZero"/>
        <c:auto val="1"/>
        <c:lblAlgn val="ctr"/>
        <c:lblOffset val="100"/>
        <c:noMultiLvlLbl val="0"/>
      </c:catAx>
      <c:valAx>
        <c:axId val="358568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Graduation Pthway Index</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85714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Graduation Pathway </a:t>
            </a:r>
            <a:r>
              <a:rPr lang="en-US" dirty="0" smtClean="0">
                <a:solidFill>
                  <a:schemeClr val="tx1"/>
                </a:solidFill>
              </a:rPr>
              <a:t>Index</a:t>
            </a:r>
            <a:endParaRPr lang="en-US" dirty="0">
              <a:solidFill>
                <a:schemeClr val="tx1"/>
              </a:solidFill>
            </a:endParaRPr>
          </a:p>
          <a:p>
            <a:pPr>
              <a:defRPr>
                <a:solidFill>
                  <a:schemeClr val="tx1"/>
                </a:solidFill>
              </a:defRPr>
            </a:pPr>
            <a:r>
              <a:rPr lang="en-US" dirty="0">
                <a:solidFill>
                  <a:schemeClr val="tx1"/>
                </a:solidFill>
              </a:rPr>
              <a:t>CTE by Student Group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demog'!$AN$29</c:f>
              <c:strCache>
                <c:ptCount val="1"/>
                <c:pt idx="0">
                  <c:v>CTE</c:v>
                </c:pt>
              </c:strCache>
            </c:strRef>
          </c:tx>
          <c:spPr>
            <a:solidFill>
              <a:schemeClr val="accent1"/>
            </a:solidFill>
            <a:ln>
              <a:noFill/>
            </a:ln>
            <a:effectLst/>
          </c:spPr>
          <c:invertIfNegative val="0"/>
          <c:cat>
            <c:strRef>
              <c:f>'2b Pathway x demog'!$AF$30:$AF$40</c:f>
              <c:strCache>
                <c:ptCount val="11"/>
                <c:pt idx="0">
                  <c:v>Special Education</c:v>
                </c:pt>
                <c:pt idx="1">
                  <c:v>Low-Income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demog'!$AN$30:$AN$40</c:f>
              <c:numCache>
                <c:formatCode>0.00</c:formatCode>
                <c:ptCount val="11"/>
                <c:pt idx="0">
                  <c:v>1.0966402079987148</c:v>
                </c:pt>
                <c:pt idx="1">
                  <c:v>0.93522217291001575</c:v>
                </c:pt>
                <c:pt idx="2">
                  <c:v>0.8980729083538721</c:v>
                </c:pt>
                <c:pt idx="4">
                  <c:v>1.0201582577100083</c:v>
                </c:pt>
                <c:pt idx="5">
                  <c:v>0.97988025807669576</c:v>
                </c:pt>
                <c:pt idx="6">
                  <c:v>1.042768956851208</c:v>
                </c:pt>
                <c:pt idx="7">
                  <c:v>0.84355111677668104</c:v>
                </c:pt>
                <c:pt idx="8">
                  <c:v>0.66967412440466456</c:v>
                </c:pt>
                <c:pt idx="9">
                  <c:v>1.035937631610079</c:v>
                </c:pt>
                <c:pt idx="10">
                  <c:v>0.63123577872645487</c:v>
                </c:pt>
              </c:numCache>
            </c:numRef>
          </c:val>
          <c:extLst>
            <c:ext xmlns:c16="http://schemas.microsoft.com/office/drawing/2014/chart" uri="{C3380CC4-5D6E-409C-BE32-E72D297353CC}">
              <c16:uniqueId val="{00000000-AF34-492B-94A9-87B95F387BDF}"/>
            </c:ext>
          </c:extLst>
        </c:ser>
        <c:dLbls>
          <c:showLegendKey val="0"/>
          <c:showVal val="0"/>
          <c:showCatName val="0"/>
          <c:showSerName val="0"/>
          <c:showPercent val="0"/>
          <c:showBubbleSize val="0"/>
        </c:dLbls>
        <c:gapWidth val="182"/>
        <c:axId val="538352632"/>
        <c:axId val="538352960"/>
      </c:barChart>
      <c:catAx>
        <c:axId val="53835263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8352960"/>
        <c:crosses val="autoZero"/>
        <c:auto val="1"/>
        <c:lblAlgn val="ctr"/>
        <c:lblOffset val="100"/>
        <c:noMultiLvlLbl val="0"/>
      </c:catAx>
      <c:valAx>
        <c:axId val="538352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83526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Graduation Pathway Index</a:t>
            </a:r>
          </a:p>
          <a:p>
            <a:pPr>
              <a:defRPr>
                <a:solidFill>
                  <a:sysClr val="windowText" lastClr="000000"/>
                </a:solidFill>
              </a:defRPr>
            </a:pPr>
            <a:r>
              <a:rPr lang="en-US">
                <a:solidFill>
                  <a:sysClr val="windowText" lastClr="000000"/>
                </a:solidFill>
              </a:rPr>
              <a:t>ASVAB by</a:t>
            </a:r>
            <a:r>
              <a:rPr lang="en-US" baseline="0">
                <a:solidFill>
                  <a:sysClr val="windowText" lastClr="000000"/>
                </a:solidFill>
              </a:rPr>
              <a:t> Student Group</a:t>
            </a:r>
            <a:endParaRPr lang="en-US">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demog'!$AO$29</c:f>
              <c:strCache>
                <c:ptCount val="1"/>
                <c:pt idx="0">
                  <c:v>ASVAB</c:v>
                </c:pt>
              </c:strCache>
            </c:strRef>
          </c:tx>
          <c:spPr>
            <a:solidFill>
              <a:schemeClr val="accent1"/>
            </a:solidFill>
            <a:ln>
              <a:noFill/>
            </a:ln>
            <a:effectLst/>
          </c:spPr>
          <c:invertIfNegative val="0"/>
          <c:cat>
            <c:strRef>
              <c:f>'2b Pathway x demog'!$AF$30:$AF$40</c:f>
              <c:strCache>
                <c:ptCount val="11"/>
                <c:pt idx="0">
                  <c:v>Special Education</c:v>
                </c:pt>
                <c:pt idx="1">
                  <c:v>Low-Income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demog'!$AO$30:$AO$40</c:f>
              <c:numCache>
                <c:formatCode>0.00</c:formatCode>
                <c:ptCount val="11"/>
                <c:pt idx="0">
                  <c:v>0.52495103501639828</c:v>
                </c:pt>
                <c:pt idx="1">
                  <c:v>1.1711045974456711</c:v>
                </c:pt>
                <c:pt idx="2">
                  <c:v>0.48903018951315191</c:v>
                </c:pt>
                <c:pt idx="4">
                  <c:v>1.0870655205185806</c:v>
                </c:pt>
                <c:pt idx="5">
                  <c:v>1.0837432324097562</c:v>
                </c:pt>
                <c:pt idx="6">
                  <c:v>1.0446457327873966</c:v>
                </c:pt>
                <c:pt idx="7">
                  <c:v>0.87321615553994714</c:v>
                </c:pt>
                <c:pt idx="8">
                  <c:v>0.61472957520888372</c:v>
                </c:pt>
                <c:pt idx="9">
                  <c:v>0.41109958158995813</c:v>
                </c:pt>
                <c:pt idx="10">
                  <c:v>1.2369630076928848</c:v>
                </c:pt>
              </c:numCache>
            </c:numRef>
          </c:val>
          <c:extLst>
            <c:ext xmlns:c16="http://schemas.microsoft.com/office/drawing/2014/chart" uri="{C3380CC4-5D6E-409C-BE32-E72D297353CC}">
              <c16:uniqueId val="{00000000-4F9F-4990-9209-33E22BC1DD2C}"/>
            </c:ext>
          </c:extLst>
        </c:ser>
        <c:dLbls>
          <c:showLegendKey val="0"/>
          <c:showVal val="0"/>
          <c:showCatName val="0"/>
          <c:showSerName val="0"/>
          <c:showPercent val="0"/>
          <c:showBubbleSize val="0"/>
        </c:dLbls>
        <c:gapWidth val="182"/>
        <c:axId val="538351320"/>
        <c:axId val="538348696"/>
      </c:barChart>
      <c:catAx>
        <c:axId val="53835132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8348696"/>
        <c:crosses val="autoZero"/>
        <c:auto val="1"/>
        <c:lblAlgn val="ctr"/>
        <c:lblOffset val="100"/>
        <c:noMultiLvlLbl val="0"/>
      </c:catAx>
      <c:valAx>
        <c:axId val="538348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83513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Emergency Waiver </a:t>
            </a:r>
            <a:r>
              <a:rPr lang="en-US" dirty="0" smtClean="0">
                <a:solidFill>
                  <a:schemeClr val="tx1"/>
                </a:solidFill>
              </a:rPr>
              <a:t>Index</a:t>
            </a:r>
          </a:p>
          <a:p>
            <a:pPr>
              <a:defRPr>
                <a:solidFill>
                  <a:schemeClr val="tx1"/>
                </a:solidFill>
              </a:defRPr>
            </a:pPr>
            <a:r>
              <a:rPr lang="en-US" dirty="0" smtClean="0">
                <a:solidFill>
                  <a:schemeClr val="tx1"/>
                </a:solidFill>
              </a:rPr>
              <a:t>By Race/Ethnicity</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Sheet2!$M$1</c:f>
              <c:strCache>
                <c:ptCount val="1"/>
                <c:pt idx="0">
                  <c:v>Emergency Waiver Index</c:v>
                </c:pt>
              </c:strCache>
            </c:strRef>
          </c:tx>
          <c:spPr>
            <a:solidFill>
              <a:schemeClr val="accent1"/>
            </a:solidFill>
            <a:ln>
              <a:noFill/>
            </a:ln>
            <a:effectLst/>
          </c:spPr>
          <c:invertIfNegative val="0"/>
          <c:cat>
            <c:strRef>
              <c:f>Sheet2!$J$2:$J$8</c:f>
              <c:strCache>
                <c:ptCount val="7"/>
                <c:pt idx="0">
                  <c:v>White</c:v>
                </c:pt>
                <c:pt idx="1">
                  <c:v>Two or More Races</c:v>
                </c:pt>
                <c:pt idx="2">
                  <c:v>Native Hawaiian/Pacific Islander</c:v>
                </c:pt>
                <c:pt idx="3">
                  <c:v>Hispanic/Latinx</c:v>
                </c:pt>
                <c:pt idx="4">
                  <c:v>Black/African American</c:v>
                </c:pt>
                <c:pt idx="5">
                  <c:v>Asian</c:v>
                </c:pt>
                <c:pt idx="6">
                  <c:v>American Indian/Alaskan</c:v>
                </c:pt>
              </c:strCache>
            </c:strRef>
          </c:cat>
          <c:val>
            <c:numRef>
              <c:f>Sheet2!$M$2:$M$8</c:f>
              <c:numCache>
                <c:formatCode>0.00</c:formatCode>
                <c:ptCount val="7"/>
                <c:pt idx="0">
                  <c:v>0.8725589372503314</c:v>
                </c:pt>
                <c:pt idx="1">
                  <c:v>1.1063537875786273</c:v>
                </c:pt>
                <c:pt idx="2">
                  <c:v>1.3165633261323952</c:v>
                </c:pt>
                <c:pt idx="3">
                  <c:v>1.3782845107294994</c:v>
                </c:pt>
                <c:pt idx="4">
                  <c:v>0.95936213249837743</c:v>
                </c:pt>
                <c:pt idx="5">
                  <c:v>0.65065814798086319</c:v>
                </c:pt>
                <c:pt idx="6">
                  <c:v>1.2209892367554511</c:v>
                </c:pt>
              </c:numCache>
            </c:numRef>
          </c:val>
          <c:extLst>
            <c:ext xmlns:c16="http://schemas.microsoft.com/office/drawing/2014/chart" uri="{C3380CC4-5D6E-409C-BE32-E72D297353CC}">
              <c16:uniqueId val="{00000000-73B1-4613-8F98-0718005F2837}"/>
            </c:ext>
          </c:extLst>
        </c:ser>
        <c:dLbls>
          <c:showLegendKey val="0"/>
          <c:showVal val="0"/>
          <c:showCatName val="0"/>
          <c:showSerName val="0"/>
          <c:showPercent val="0"/>
          <c:showBubbleSize val="0"/>
        </c:dLbls>
        <c:gapWidth val="219"/>
        <c:axId val="354463040"/>
        <c:axId val="354466320"/>
      </c:barChart>
      <c:catAx>
        <c:axId val="35446304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4466320"/>
        <c:crosses val="autoZero"/>
        <c:auto val="1"/>
        <c:lblAlgn val="ctr"/>
        <c:lblOffset val="100"/>
        <c:noMultiLvlLbl val="0"/>
      </c:catAx>
      <c:valAx>
        <c:axId val="354466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Emergency Waiver Index</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44630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Emergency Waiver Index</a:t>
            </a:r>
          </a:p>
          <a:p>
            <a:pPr>
              <a:defRPr>
                <a:solidFill>
                  <a:sysClr val="windowText" lastClr="000000"/>
                </a:solidFill>
              </a:defRPr>
            </a:pPr>
            <a:r>
              <a:rPr lang="en-US">
                <a:solidFill>
                  <a:sysClr val="windowText" lastClr="000000"/>
                </a:solidFill>
              </a:rPr>
              <a:t>by Program Participation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Sheet2!$M$1</c:f>
              <c:strCache>
                <c:ptCount val="1"/>
                <c:pt idx="0">
                  <c:v>Emergency Waiver Index</c:v>
                </c:pt>
              </c:strCache>
            </c:strRef>
          </c:tx>
          <c:spPr>
            <a:solidFill>
              <a:schemeClr val="accent1"/>
            </a:solidFill>
            <a:ln>
              <a:noFill/>
            </a:ln>
            <a:effectLst/>
          </c:spPr>
          <c:invertIfNegative val="0"/>
          <c:cat>
            <c:strRef>
              <c:f>Sheet2!$J$9:$J$14</c:f>
              <c:strCache>
                <c:ptCount val="6"/>
                <c:pt idx="0">
                  <c:v>English Learners</c:v>
                </c:pt>
                <c:pt idx="1">
                  <c:v>Non-English Learners</c:v>
                </c:pt>
                <c:pt idx="2">
                  <c:v>Low-Income</c:v>
                </c:pt>
                <c:pt idx="3">
                  <c:v>Non-Low Income</c:v>
                </c:pt>
                <c:pt idx="4">
                  <c:v>Students with Disabilities</c:v>
                </c:pt>
                <c:pt idx="5">
                  <c:v>Students without Disabilities</c:v>
                </c:pt>
              </c:strCache>
            </c:strRef>
          </c:cat>
          <c:val>
            <c:numRef>
              <c:f>Sheet2!$M$9:$M$14</c:f>
              <c:numCache>
                <c:formatCode>0.00</c:formatCode>
                <c:ptCount val="6"/>
                <c:pt idx="0">
                  <c:v>1.6067999431780124</c:v>
                </c:pt>
                <c:pt idx="1">
                  <c:v>0.95583904297071265</c:v>
                </c:pt>
                <c:pt idx="2">
                  <c:v>1.4253046303146761</c:v>
                </c:pt>
                <c:pt idx="3">
                  <c:v>0.70855902388807535</c:v>
                </c:pt>
                <c:pt idx="4">
                  <c:v>0.94851737472457942</c:v>
                </c:pt>
                <c:pt idx="5">
                  <c:v>1.0075656427617454</c:v>
                </c:pt>
              </c:numCache>
            </c:numRef>
          </c:val>
          <c:extLst>
            <c:ext xmlns:c16="http://schemas.microsoft.com/office/drawing/2014/chart" uri="{C3380CC4-5D6E-409C-BE32-E72D297353CC}">
              <c16:uniqueId val="{00000000-6851-4353-941F-8C005912D28C}"/>
            </c:ext>
          </c:extLst>
        </c:ser>
        <c:dLbls>
          <c:showLegendKey val="0"/>
          <c:showVal val="0"/>
          <c:showCatName val="0"/>
          <c:showSerName val="0"/>
          <c:showPercent val="0"/>
          <c:showBubbleSize val="0"/>
        </c:dLbls>
        <c:gapWidth val="182"/>
        <c:axId val="354761264"/>
        <c:axId val="354764216"/>
      </c:barChart>
      <c:catAx>
        <c:axId val="35476126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54764216"/>
        <c:crosses val="autoZero"/>
        <c:auto val="1"/>
        <c:lblAlgn val="ctr"/>
        <c:lblOffset val="100"/>
        <c:noMultiLvlLbl val="0"/>
      </c:catAx>
      <c:valAx>
        <c:axId val="354764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solidFill>
                      <a:schemeClr val="tx1"/>
                    </a:solidFill>
                  </a:rPr>
                  <a:t>Emergency Waiver Index</a:t>
                </a:r>
                <a:endParaRPr lang="en-US" sz="1100" dirty="0">
                  <a:solidFill>
                    <a:schemeClr val="tx1"/>
                  </a:solidFill>
                </a:endParaRP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547612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t>Graduation Pathway Index</a:t>
            </a:r>
          </a:p>
          <a:p>
            <a:pPr>
              <a:defRPr>
                <a:solidFill>
                  <a:sysClr val="windowText" lastClr="000000"/>
                </a:solidFill>
              </a:defRPr>
            </a:pPr>
            <a:r>
              <a:rPr lang="en-US" dirty="0" smtClean="0"/>
              <a:t>ELA Expedited Assessment Appeal by Student Group</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demog'!$AM$29</c:f>
              <c:strCache>
                <c:ptCount val="1"/>
                <c:pt idx="0">
                  <c:v>ELA EAA</c:v>
                </c:pt>
              </c:strCache>
            </c:strRef>
          </c:tx>
          <c:spPr>
            <a:solidFill>
              <a:schemeClr val="accent1"/>
            </a:solidFill>
            <a:ln>
              <a:noFill/>
            </a:ln>
            <a:effectLst/>
          </c:spPr>
          <c:invertIfNegative val="0"/>
          <c:cat>
            <c:strRef>
              <c:f>'2b Pathway x demog'!$AF$30:$AF$40</c:f>
              <c:strCache>
                <c:ptCount val="11"/>
                <c:pt idx="0">
                  <c:v>Special Education</c:v>
                </c:pt>
                <c:pt idx="1">
                  <c:v>Low-Income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demog'!$AM$30:$AM$40</c:f>
              <c:numCache>
                <c:formatCode>#,##0.00_);\(#,##0.00\)</c:formatCode>
                <c:ptCount val="11"/>
                <c:pt idx="0">
                  <c:v>2.0654818087368465</c:v>
                </c:pt>
                <c:pt idx="1">
                  <c:v>1.5581665401913742</c:v>
                </c:pt>
                <c:pt idx="2">
                  <c:v>4.162660249612494</c:v>
                </c:pt>
                <c:pt idx="4">
                  <c:v>0.56478946534437524</c:v>
                </c:pt>
                <c:pt idx="5">
                  <c:v>0.81432615050726342</c:v>
                </c:pt>
                <c:pt idx="6">
                  <c:v>1.7832053732868201</c:v>
                </c:pt>
                <c:pt idx="7">
                  <c:v>2.756450753788894</c:v>
                </c:pt>
                <c:pt idx="8">
                  <c:v>2.3414723966870641</c:v>
                </c:pt>
                <c:pt idx="9">
                  <c:v>0.81855150365754537</c:v>
                </c:pt>
                <c:pt idx="10">
                  <c:v>1.7582038244294926</c:v>
                </c:pt>
              </c:numCache>
            </c:numRef>
          </c:val>
          <c:extLst>
            <c:ext xmlns:c16="http://schemas.microsoft.com/office/drawing/2014/chart" uri="{C3380CC4-5D6E-409C-BE32-E72D297353CC}">
              <c16:uniqueId val="{00000000-63DB-4929-9BA0-39360515247A}"/>
            </c:ext>
          </c:extLst>
        </c:ser>
        <c:dLbls>
          <c:showLegendKey val="0"/>
          <c:showVal val="0"/>
          <c:showCatName val="0"/>
          <c:showSerName val="0"/>
          <c:showPercent val="0"/>
          <c:showBubbleSize val="0"/>
        </c:dLbls>
        <c:gapWidth val="182"/>
        <c:axId val="585997056"/>
        <c:axId val="585997384"/>
      </c:barChart>
      <c:catAx>
        <c:axId val="58599705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5997384"/>
        <c:crosses val="autoZero"/>
        <c:auto val="1"/>
        <c:lblAlgn val="ctr"/>
        <c:lblOffset val="100"/>
        <c:noMultiLvlLbl val="0"/>
      </c:catAx>
      <c:valAx>
        <c:axId val="585997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_);\(#,##0.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59970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smtClean="0">
                <a:solidFill>
                  <a:schemeClr val="tx1"/>
                </a:solidFill>
              </a:rPr>
              <a:t>Graduation Pathway</a:t>
            </a:r>
            <a:r>
              <a:rPr lang="en-US" baseline="0" dirty="0" smtClean="0">
                <a:solidFill>
                  <a:schemeClr val="tx1"/>
                </a:solidFill>
              </a:rPr>
              <a:t> </a:t>
            </a:r>
            <a:r>
              <a:rPr lang="en-US" baseline="0" dirty="0">
                <a:solidFill>
                  <a:schemeClr val="tx1"/>
                </a:solidFill>
              </a:rPr>
              <a:t>Index</a:t>
            </a:r>
          </a:p>
          <a:p>
            <a:pPr>
              <a:defRPr>
                <a:solidFill>
                  <a:schemeClr val="tx1"/>
                </a:solidFill>
              </a:defRPr>
            </a:pPr>
            <a:r>
              <a:rPr lang="en-US" dirty="0">
                <a:solidFill>
                  <a:schemeClr val="tx1"/>
                </a:solidFill>
              </a:rPr>
              <a:t>Math Expedited</a:t>
            </a:r>
            <a:r>
              <a:rPr lang="en-US" baseline="0" dirty="0">
                <a:solidFill>
                  <a:schemeClr val="tx1"/>
                </a:solidFill>
              </a:rPr>
              <a:t> Assessment Appeal </a:t>
            </a:r>
            <a:r>
              <a:rPr lang="en-US" baseline="0" dirty="0" smtClean="0">
                <a:solidFill>
                  <a:schemeClr val="tx1"/>
                </a:solidFill>
              </a:rPr>
              <a:t>by </a:t>
            </a:r>
            <a:r>
              <a:rPr lang="en-US" baseline="0" dirty="0">
                <a:solidFill>
                  <a:schemeClr val="tx1"/>
                </a:solidFill>
              </a:rPr>
              <a:t>Student Group</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demog'!$CG$40</c:f>
              <c:strCache>
                <c:ptCount val="1"/>
                <c:pt idx="0">
                  <c:v>Math EAA</c:v>
                </c:pt>
              </c:strCache>
            </c:strRef>
          </c:tx>
          <c:spPr>
            <a:solidFill>
              <a:schemeClr val="accent1"/>
            </a:solidFill>
            <a:ln>
              <a:noFill/>
            </a:ln>
            <a:effectLst/>
          </c:spPr>
          <c:invertIfNegative val="0"/>
          <c:cat>
            <c:strRef>
              <c:f>'2b Pathway x demog'!$CF$41:$CF$51</c:f>
              <c:strCache>
                <c:ptCount val="11"/>
                <c:pt idx="0">
                  <c:v>Special Education</c:v>
                </c:pt>
                <c:pt idx="1">
                  <c:v>Low-Income</c:v>
                </c:pt>
                <c:pt idx="2">
                  <c:v>English Learner</c:v>
                </c:pt>
                <c:pt idx="4">
                  <c:v>Two or More Races</c:v>
                </c:pt>
                <c:pt idx="5">
                  <c:v>White</c:v>
                </c:pt>
                <c:pt idx="6">
                  <c:v>Hawaiian/Pacific Isl.</c:v>
                </c:pt>
                <c:pt idx="7">
                  <c:v>Hispanic/Latinx</c:v>
                </c:pt>
                <c:pt idx="8">
                  <c:v>Black/African American</c:v>
                </c:pt>
                <c:pt idx="9">
                  <c:v>Asian</c:v>
                </c:pt>
                <c:pt idx="10">
                  <c:v>Amer. Indian/Alaskan</c:v>
                </c:pt>
              </c:strCache>
            </c:strRef>
          </c:cat>
          <c:val>
            <c:numRef>
              <c:f>'2b Pathway x demog'!$CG$41:$CG$51</c:f>
              <c:numCache>
                <c:formatCode>0.00</c:formatCode>
                <c:ptCount val="11"/>
                <c:pt idx="0">
                  <c:v>1.4251743839900006</c:v>
                </c:pt>
                <c:pt idx="1">
                  <c:v>1.4510187507588628</c:v>
                </c:pt>
                <c:pt idx="2">
                  <c:v>2.4428241187034394</c:v>
                </c:pt>
                <c:pt idx="4">
                  <c:v>0.92384482748884222</c:v>
                </c:pt>
                <c:pt idx="5">
                  <c:v>0.72043096637150916</c:v>
                </c:pt>
                <c:pt idx="6">
                  <c:v>1.9125305629942981</c:v>
                </c:pt>
                <c:pt idx="7">
                  <c:v>1.6339023256063194</c:v>
                </c:pt>
                <c:pt idx="8">
                  <c:v>1.8439682870986061</c:v>
                </c:pt>
                <c:pt idx="9">
                  <c:v>0.53583361224001913</c:v>
                </c:pt>
                <c:pt idx="10">
                  <c:v>1.4393597932994207</c:v>
                </c:pt>
              </c:numCache>
            </c:numRef>
          </c:val>
          <c:extLst>
            <c:ext xmlns:c16="http://schemas.microsoft.com/office/drawing/2014/chart" uri="{C3380CC4-5D6E-409C-BE32-E72D297353CC}">
              <c16:uniqueId val="{00000000-BB83-408C-AFDB-32DFC37F11DE}"/>
            </c:ext>
          </c:extLst>
        </c:ser>
        <c:dLbls>
          <c:showLegendKey val="0"/>
          <c:showVal val="0"/>
          <c:showCatName val="0"/>
          <c:showSerName val="0"/>
          <c:showPercent val="0"/>
          <c:showBubbleSize val="0"/>
        </c:dLbls>
        <c:gapWidth val="182"/>
        <c:axId val="354078960"/>
        <c:axId val="354084864"/>
      </c:barChart>
      <c:catAx>
        <c:axId val="35407896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4084864"/>
        <c:crosses val="autoZero"/>
        <c:auto val="1"/>
        <c:lblAlgn val="ctr"/>
        <c:lblOffset val="100"/>
        <c:noMultiLvlLbl val="0"/>
      </c:catAx>
      <c:valAx>
        <c:axId val="354084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Graduation Pathway Index</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40789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Math</a:t>
            </a:r>
          </a:p>
        </c:rich>
      </c:tx>
      <c:layout>
        <c:manualLayout>
          <c:xMode val="edge"/>
          <c:yMode val="edge"/>
          <c:x val="0.42711382584529872"/>
          <c:y val="2.5338705670981893E-3"/>
        </c:manualLayout>
      </c:layout>
      <c:overlay val="0"/>
      <c:spPr>
        <a:solidFill>
          <a:srgbClr val="FFFFFF"/>
        </a:solid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27960475528794"/>
          <c:y val="3.5430858400704153E-2"/>
          <c:w val="0.88572506561679787"/>
          <c:h val="0.67943443270449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'2a Pathway State'!$B$19:$B$28</c:f>
              <c:strCache>
                <c:ptCount val="10"/>
                <c:pt idx="0">
                  <c:v>State Test</c:v>
                </c:pt>
                <c:pt idx="1">
                  <c:v>Bridge</c:v>
                </c:pt>
                <c:pt idx="2">
                  <c:v>Dual Credit</c:v>
                </c:pt>
                <c:pt idx="3">
                  <c:v>AP Test</c:v>
                </c:pt>
                <c:pt idx="4">
                  <c:v>AP Course</c:v>
                </c:pt>
                <c:pt idx="5">
                  <c:v>IB Test</c:v>
                </c:pt>
                <c:pt idx="6">
                  <c:v>IB Course</c:v>
                </c:pt>
                <c:pt idx="7">
                  <c:v>Cambridge</c:v>
                </c:pt>
                <c:pt idx="8">
                  <c:v>SAT</c:v>
                </c:pt>
                <c:pt idx="9">
                  <c:v>ACT</c:v>
                </c:pt>
              </c:strCache>
            </c:strRef>
          </c:cat>
          <c:val>
            <c:numRef>
              <c:f>'2a Pathway State'!$C$19:$C$28</c:f>
              <c:numCache>
                <c:formatCode>0.0</c:formatCode>
                <c:ptCount val="10"/>
                <c:pt idx="0">
                  <c:v>52.478800511630105</c:v>
                </c:pt>
                <c:pt idx="1">
                  <c:v>6.3255009711497463</c:v>
                </c:pt>
                <c:pt idx="2">
                  <c:v>19.582879340565633</c:v>
                </c:pt>
                <c:pt idx="3">
                  <c:v>6.4427495381117055</c:v>
                </c:pt>
                <c:pt idx="4">
                  <c:v>13.478847884788477</c:v>
                </c:pt>
                <c:pt idx="5" formatCode="0.00">
                  <c:v>1.3027618551328821E-2</c:v>
                </c:pt>
                <c:pt idx="6">
                  <c:v>2.4930124591406511</c:v>
                </c:pt>
                <c:pt idx="7">
                  <c:v>6.2769434838220672E-2</c:v>
                </c:pt>
                <c:pt idx="8">
                  <c:v>33.079492159742294</c:v>
                </c:pt>
                <c:pt idx="9">
                  <c:v>1.3643469610118908</c:v>
                </c:pt>
              </c:numCache>
            </c:numRef>
          </c:val>
          <c:extLst>
            <c:ext xmlns:c16="http://schemas.microsoft.com/office/drawing/2014/chart" uri="{C3380CC4-5D6E-409C-BE32-E72D297353CC}">
              <c16:uniqueId val="{00000000-5468-4F8A-912B-4A5AF06EB9E4}"/>
            </c:ext>
          </c:extLst>
        </c:ser>
        <c:dLbls>
          <c:showLegendKey val="0"/>
          <c:showVal val="0"/>
          <c:showCatName val="0"/>
          <c:showSerName val="0"/>
          <c:showPercent val="0"/>
          <c:showBubbleSize val="0"/>
        </c:dLbls>
        <c:gapWidth val="70"/>
        <c:overlap val="-27"/>
        <c:axId val="370997704"/>
        <c:axId val="371000656"/>
      </c:barChart>
      <c:catAx>
        <c:axId val="37099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1000656"/>
        <c:crosses val="autoZero"/>
        <c:auto val="1"/>
        <c:lblAlgn val="ctr"/>
        <c:lblOffset val="100"/>
        <c:noMultiLvlLbl val="0"/>
      </c:catAx>
      <c:valAx>
        <c:axId val="371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99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31640610141134E-2"/>
          <c:y val="5.2904298764197638E-2"/>
          <c:w val="0.92142198257826469"/>
          <c:h val="0.82462656070638873"/>
        </c:manualLayout>
      </c:layout>
      <c:barChart>
        <c:barDir val="col"/>
        <c:grouping val="clustered"/>
        <c:varyColors val="0"/>
        <c:ser>
          <c:idx val="0"/>
          <c:order val="0"/>
          <c:tx>
            <c:strRef>
              <c:f>Sheet1!$B$1</c:f>
              <c:strCache>
                <c:ptCount val="1"/>
                <c:pt idx="0">
                  <c:v>%</c:v>
                </c:pt>
              </c:strCache>
            </c:strRef>
          </c:tx>
          <c:spPr>
            <a:solidFill>
              <a:schemeClr val="accent1"/>
            </a:solidFill>
            <a:ln w="28575">
              <a:noFill/>
            </a:ln>
            <a:effectLst/>
          </c:spPr>
          <c:invertIfNegative val="0"/>
          <c:dPt>
            <c:idx val="0"/>
            <c:invertIfNegative val="0"/>
            <c:bubble3D val="0"/>
            <c:spPr>
              <a:solidFill>
                <a:schemeClr val="accent3">
                  <a:lumMod val="40000"/>
                  <a:lumOff val="60000"/>
                </a:schemeClr>
              </a:solidFill>
              <a:ln w="28575">
                <a:noFill/>
              </a:ln>
              <a:effectLst/>
            </c:spPr>
            <c:extLst>
              <c:ext xmlns:c16="http://schemas.microsoft.com/office/drawing/2014/chart" uri="{C3380CC4-5D6E-409C-BE32-E72D297353CC}">
                <c16:uniqueId val="{00000003-ED1E-4A98-88CA-1610648EB3D5}"/>
              </c:ext>
            </c:extLst>
          </c:dPt>
          <c:dPt>
            <c:idx val="1"/>
            <c:invertIfNegative val="0"/>
            <c:bubble3D val="0"/>
            <c:spPr>
              <a:solidFill>
                <a:schemeClr val="accent3">
                  <a:lumMod val="40000"/>
                  <a:lumOff val="60000"/>
                </a:schemeClr>
              </a:solidFill>
              <a:ln w="28575">
                <a:noFill/>
              </a:ln>
              <a:effectLst/>
            </c:spPr>
            <c:extLst>
              <c:ext xmlns:c16="http://schemas.microsoft.com/office/drawing/2014/chart" uri="{C3380CC4-5D6E-409C-BE32-E72D297353CC}">
                <c16:uniqueId val="{00000004-ED1E-4A98-88CA-1610648EB3D5}"/>
              </c:ext>
            </c:extLst>
          </c:dPt>
          <c:dPt>
            <c:idx val="2"/>
            <c:invertIfNegative val="0"/>
            <c:bubble3D val="0"/>
            <c:spPr>
              <a:solidFill>
                <a:schemeClr val="accent3">
                  <a:lumMod val="40000"/>
                  <a:lumOff val="60000"/>
                </a:schemeClr>
              </a:solidFill>
              <a:ln w="28575">
                <a:solidFill>
                  <a:schemeClr val="tx2"/>
                </a:solidFill>
              </a:ln>
              <a:effectLst/>
            </c:spPr>
            <c:extLst>
              <c:ext xmlns:c16="http://schemas.microsoft.com/office/drawing/2014/chart" uri="{C3380CC4-5D6E-409C-BE32-E72D297353CC}">
                <c16:uniqueId val="{00000008-ED1E-4A98-88CA-1610648EB3D5}"/>
              </c:ext>
            </c:extLst>
          </c:dPt>
          <c:dPt>
            <c:idx val="3"/>
            <c:invertIfNegative val="0"/>
            <c:bubble3D val="0"/>
            <c:spPr>
              <a:solidFill>
                <a:schemeClr val="accent2">
                  <a:lumMod val="40000"/>
                  <a:lumOff val="60000"/>
                </a:schemeClr>
              </a:solidFill>
              <a:ln w="28575">
                <a:noFill/>
              </a:ln>
              <a:effectLst/>
            </c:spPr>
            <c:extLst>
              <c:ext xmlns:c16="http://schemas.microsoft.com/office/drawing/2014/chart" uri="{C3380CC4-5D6E-409C-BE32-E72D297353CC}">
                <c16:uniqueId val="{00000005-ED1E-4A98-88CA-1610648EB3D5}"/>
              </c:ext>
            </c:extLst>
          </c:dPt>
          <c:dPt>
            <c:idx val="4"/>
            <c:invertIfNegative val="0"/>
            <c:bubble3D val="0"/>
            <c:spPr>
              <a:solidFill>
                <a:schemeClr val="accent2">
                  <a:lumMod val="40000"/>
                  <a:lumOff val="60000"/>
                </a:schemeClr>
              </a:solidFill>
              <a:ln w="28575">
                <a:noFill/>
              </a:ln>
              <a:effectLst/>
            </c:spPr>
            <c:extLst>
              <c:ext xmlns:c16="http://schemas.microsoft.com/office/drawing/2014/chart" uri="{C3380CC4-5D6E-409C-BE32-E72D297353CC}">
                <c16:uniqueId val="{00000006-ED1E-4A98-88CA-1610648EB3D5}"/>
              </c:ext>
            </c:extLst>
          </c:dPt>
          <c:dPt>
            <c:idx val="5"/>
            <c:invertIfNegative val="0"/>
            <c:bubble3D val="0"/>
            <c:spPr>
              <a:solidFill>
                <a:schemeClr val="accent2">
                  <a:lumMod val="40000"/>
                  <a:lumOff val="60000"/>
                </a:schemeClr>
              </a:solidFill>
              <a:ln w="28575">
                <a:solidFill>
                  <a:schemeClr val="tx2"/>
                </a:solidFill>
              </a:ln>
              <a:effectLst/>
            </c:spPr>
            <c:extLst>
              <c:ext xmlns:c16="http://schemas.microsoft.com/office/drawing/2014/chart" uri="{C3380CC4-5D6E-409C-BE32-E72D297353CC}">
                <c16:uniqueId val="{00000007-ED1E-4A98-88CA-1610648EB3D5}"/>
              </c:ext>
            </c:extLst>
          </c:dPt>
          <c:dPt>
            <c:idx val="6"/>
            <c:invertIfNegative val="0"/>
            <c:bubble3D val="0"/>
            <c:spPr>
              <a:solidFill>
                <a:schemeClr val="accent1">
                  <a:lumMod val="75000"/>
                </a:schemeClr>
              </a:solidFill>
              <a:ln w="28575">
                <a:noFill/>
              </a:ln>
              <a:effectLst/>
            </c:spPr>
            <c:extLst>
              <c:ext xmlns:c16="http://schemas.microsoft.com/office/drawing/2014/chart" uri="{C3380CC4-5D6E-409C-BE32-E72D297353CC}">
                <c16:uniqueId val="{00000009-ED1E-4A98-88CA-1610648EB3D5}"/>
              </c:ext>
            </c:extLst>
          </c:dPt>
          <c:dPt>
            <c:idx val="7"/>
            <c:invertIfNegative val="0"/>
            <c:bubble3D val="0"/>
            <c:spPr>
              <a:solidFill>
                <a:schemeClr val="accent6"/>
              </a:solidFill>
              <a:ln w="28575">
                <a:noFill/>
              </a:ln>
              <a:effectLst/>
            </c:spPr>
            <c:extLst>
              <c:ext xmlns:c16="http://schemas.microsoft.com/office/drawing/2014/chart" uri="{C3380CC4-5D6E-409C-BE32-E72D297353CC}">
                <c16:uniqueId val="{0000000A-ED1E-4A98-88CA-1610648EB3D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ELA Test</c:v>
                </c:pt>
                <c:pt idx="1">
                  <c:v>ELA Course</c:v>
                </c:pt>
                <c:pt idx="2">
                  <c:v>ELA Any</c:v>
                </c:pt>
                <c:pt idx="3">
                  <c:v>Math Test</c:v>
                </c:pt>
                <c:pt idx="4">
                  <c:v>Math Course</c:v>
                </c:pt>
                <c:pt idx="5">
                  <c:v>Math Any</c:v>
                </c:pt>
                <c:pt idx="6">
                  <c:v>CTE</c:v>
                </c:pt>
                <c:pt idx="7">
                  <c:v>ASVAB</c:v>
                </c:pt>
              </c:strCache>
            </c:strRef>
          </c:cat>
          <c:val>
            <c:numRef>
              <c:f>Sheet1!$B$2:$B$9</c:f>
              <c:numCache>
                <c:formatCode>0.0</c:formatCode>
                <c:ptCount val="8"/>
                <c:pt idx="0">
                  <c:v>78.940262447297357</c:v>
                </c:pt>
                <c:pt idx="1">
                  <c:v>43.043251693590413</c:v>
                </c:pt>
                <c:pt idx="2">
                  <c:v>81.460514472499881</c:v>
                </c:pt>
                <c:pt idx="3">
                  <c:v>60.443412762328862</c:v>
                </c:pt>
                <c:pt idx="4">
                  <c:v>36.00715334691364</c:v>
                </c:pt>
                <c:pt idx="5">
                  <c:v>67.429769292718746</c:v>
                </c:pt>
                <c:pt idx="6">
                  <c:v>10.053768534748212</c:v>
                </c:pt>
                <c:pt idx="7">
                  <c:v>2.8305462125159888</c:v>
                </c:pt>
              </c:numCache>
            </c:numRef>
          </c:val>
          <c:extLst>
            <c:ext xmlns:c16="http://schemas.microsoft.com/office/drawing/2014/chart" uri="{C3380CC4-5D6E-409C-BE32-E72D297353CC}">
              <c16:uniqueId val="{00000000-ED1E-4A98-88CA-1610648EB3D5}"/>
            </c:ext>
          </c:extLst>
        </c:ser>
        <c:dLbls>
          <c:showLegendKey val="0"/>
          <c:showVal val="0"/>
          <c:showCatName val="0"/>
          <c:showSerName val="0"/>
          <c:showPercent val="0"/>
          <c:showBubbleSize val="0"/>
        </c:dLbls>
        <c:gapWidth val="69"/>
        <c:overlap val="-27"/>
        <c:axId val="472398768"/>
        <c:axId val="471046696"/>
      </c:barChart>
      <c:catAx>
        <c:axId val="4723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1046696"/>
        <c:crosses val="autoZero"/>
        <c:auto val="1"/>
        <c:lblAlgn val="ctr"/>
        <c:lblOffset val="100"/>
        <c:noMultiLvlLbl val="0"/>
      </c:catAx>
      <c:valAx>
        <c:axId val="471046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239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smtClean="0">
                <a:solidFill>
                  <a:schemeClr val="tx1"/>
                </a:solidFill>
              </a:rPr>
              <a:t>Graduation Pathway Index</a:t>
            </a:r>
          </a:p>
          <a:p>
            <a:pPr>
              <a:defRPr>
                <a:solidFill>
                  <a:schemeClr val="tx1"/>
                </a:solidFill>
              </a:defRPr>
            </a:pPr>
            <a:r>
              <a:rPr lang="en-US" dirty="0" smtClean="0">
                <a:solidFill>
                  <a:schemeClr val="tx1"/>
                </a:solidFill>
              </a:rPr>
              <a:t>ELA Test by Student Group</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demog'!$AG$29</c:f>
              <c:strCache>
                <c:ptCount val="1"/>
                <c:pt idx="0">
                  <c:v>ELA Test</c:v>
                </c:pt>
              </c:strCache>
            </c:strRef>
          </c:tx>
          <c:spPr>
            <a:solidFill>
              <a:schemeClr val="accent1"/>
            </a:solidFill>
            <a:ln>
              <a:noFill/>
            </a:ln>
            <a:effectLst/>
          </c:spPr>
          <c:invertIfNegative val="0"/>
          <c:cat>
            <c:strRef>
              <c:f>'2b Pathway x demog'!$AF$30:$AF$40</c:f>
              <c:strCache>
                <c:ptCount val="11"/>
                <c:pt idx="0">
                  <c:v>Special Education</c:v>
                </c:pt>
                <c:pt idx="1">
                  <c:v>Low-Income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demog'!$AG$30:$AG$40</c:f>
              <c:numCache>
                <c:formatCode>#,##0.00_);\(#,##0.00\)</c:formatCode>
                <c:ptCount val="11"/>
                <c:pt idx="0">
                  <c:v>0.45137537732270089</c:v>
                </c:pt>
                <c:pt idx="1">
                  <c:v>0.86803025604025041</c:v>
                </c:pt>
                <c:pt idx="2">
                  <c:v>0.44985856634984361</c:v>
                </c:pt>
                <c:pt idx="4">
                  <c:v>1.0679657030579166</c:v>
                </c:pt>
                <c:pt idx="5">
                  <c:v>1.0247291552324076</c:v>
                </c:pt>
                <c:pt idx="6">
                  <c:v>0.85836980080566783</c:v>
                </c:pt>
                <c:pt idx="7">
                  <c:v>0.74148490410225654</c:v>
                </c:pt>
                <c:pt idx="8">
                  <c:v>0.77801915492568618</c:v>
                </c:pt>
                <c:pt idx="9">
                  <c:v>1.1133584479717813</c:v>
                </c:pt>
                <c:pt idx="10">
                  <c:v>0.74312030814462793</c:v>
                </c:pt>
              </c:numCache>
            </c:numRef>
          </c:val>
          <c:extLst>
            <c:ext xmlns:c16="http://schemas.microsoft.com/office/drawing/2014/chart" uri="{C3380CC4-5D6E-409C-BE32-E72D297353CC}">
              <c16:uniqueId val="{00000000-37F5-4F0D-870F-78DB678F1645}"/>
            </c:ext>
          </c:extLst>
        </c:ser>
        <c:dLbls>
          <c:showLegendKey val="0"/>
          <c:showVal val="0"/>
          <c:showCatName val="0"/>
          <c:showSerName val="0"/>
          <c:showPercent val="0"/>
          <c:showBubbleSize val="0"/>
        </c:dLbls>
        <c:gapWidth val="182"/>
        <c:axId val="522331856"/>
        <c:axId val="522334808"/>
      </c:barChart>
      <c:catAx>
        <c:axId val="52233185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22334808"/>
        <c:crosses val="autoZero"/>
        <c:auto val="1"/>
        <c:lblAlgn val="ctr"/>
        <c:lblOffset val="100"/>
        <c:noMultiLvlLbl val="0"/>
      </c:catAx>
      <c:valAx>
        <c:axId val="522334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Graduation Path Index</a:t>
                </a: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_);\(#,##0.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223318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Graduation Pathway Index</a:t>
            </a:r>
          </a:p>
          <a:p>
            <a:pPr>
              <a:defRPr>
                <a:solidFill>
                  <a:sysClr val="windowText" lastClr="000000"/>
                </a:solidFill>
              </a:defRPr>
            </a:pPr>
            <a:r>
              <a:rPr lang="en-US">
                <a:solidFill>
                  <a:sysClr val="windowText" lastClr="000000"/>
                </a:solidFill>
              </a:rPr>
              <a:t>American Indian/Alaskan Native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'2b Pathway x demog'!$CC$24</c:f>
              <c:strCache>
                <c:ptCount val="1"/>
                <c:pt idx="0">
                  <c:v>American Indian or Alaska Native</c:v>
                </c:pt>
              </c:strCache>
            </c:strRef>
          </c:tx>
          <c:spPr>
            <a:solidFill>
              <a:schemeClr val="accent1"/>
            </a:solidFill>
            <a:ln>
              <a:noFill/>
            </a:ln>
            <a:effectLst/>
          </c:spPr>
          <c:invertIfNegative val="0"/>
          <c:cat>
            <c:strRef>
              <c:f>'2b Pathway x demog'!$CD$23:$CI$23</c:f>
              <c:strCache>
                <c:ptCount val="6"/>
                <c:pt idx="0">
                  <c:v>Math Test</c:v>
                </c:pt>
                <c:pt idx="1">
                  <c:v>Math Bridge</c:v>
                </c:pt>
                <c:pt idx="2">
                  <c:v>Math
 Dual Credit</c:v>
                </c:pt>
                <c:pt idx="3">
                  <c:v>Math 
AP Course</c:v>
                </c:pt>
                <c:pt idx="4">
                  <c:v>Math 
IB Course</c:v>
                </c:pt>
                <c:pt idx="5">
                  <c:v>Math 
SAT</c:v>
                </c:pt>
              </c:strCache>
            </c:strRef>
          </c:cat>
          <c:val>
            <c:numRef>
              <c:f>'2b Pathway x demog'!$CD$24:$CI$24</c:f>
              <c:numCache>
                <c:formatCode>0.00</c:formatCode>
                <c:ptCount val="6"/>
                <c:pt idx="0">
                  <c:v>0.54350766314201693</c:v>
                </c:pt>
                <c:pt idx="1">
                  <c:v>1.4175470327586845</c:v>
                </c:pt>
                <c:pt idx="2">
                  <c:v>0.4491628011590455</c:v>
                </c:pt>
                <c:pt idx="3">
                  <c:v>0.33578879687038887</c:v>
                </c:pt>
                <c:pt idx="4">
                  <c:v>0.27403664569941438</c:v>
                </c:pt>
                <c:pt idx="5">
                  <c:v>0.38465425396688641</c:v>
                </c:pt>
              </c:numCache>
            </c:numRef>
          </c:val>
          <c:extLst>
            <c:ext xmlns:c16="http://schemas.microsoft.com/office/drawing/2014/chart" uri="{C3380CC4-5D6E-409C-BE32-E72D297353CC}">
              <c16:uniqueId val="{00000000-073C-42E2-B72E-E75E9FEDA725}"/>
            </c:ext>
          </c:extLst>
        </c:ser>
        <c:dLbls>
          <c:showLegendKey val="0"/>
          <c:showVal val="0"/>
          <c:showCatName val="0"/>
          <c:showSerName val="0"/>
          <c:showPercent val="0"/>
          <c:showBubbleSize val="0"/>
        </c:dLbls>
        <c:gapWidth val="219"/>
        <c:overlap val="-27"/>
        <c:axId val="585979016"/>
        <c:axId val="585971472"/>
      </c:barChart>
      <c:catAx>
        <c:axId val="585979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5971472"/>
        <c:crosses val="autoZero"/>
        <c:auto val="1"/>
        <c:lblAlgn val="ctr"/>
        <c:lblOffset val="100"/>
        <c:noMultiLvlLbl val="0"/>
      </c:catAx>
      <c:valAx>
        <c:axId val="58597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597901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t>Graduation Pathway Index</a:t>
            </a:r>
          </a:p>
          <a:p>
            <a:pPr>
              <a:defRPr>
                <a:solidFill>
                  <a:sysClr val="windowText" lastClr="000000"/>
                </a:solidFill>
              </a:defRPr>
            </a:pPr>
            <a:r>
              <a:rPr lang="en-US" dirty="0" smtClean="0"/>
              <a:t>ELA Bridge Course by Student Group</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demog'!$AH$29</c:f>
              <c:strCache>
                <c:ptCount val="1"/>
                <c:pt idx="0">
                  <c:v>ELA Bridge</c:v>
                </c:pt>
              </c:strCache>
            </c:strRef>
          </c:tx>
          <c:spPr>
            <a:solidFill>
              <a:schemeClr val="accent1"/>
            </a:solidFill>
            <a:ln>
              <a:noFill/>
            </a:ln>
            <a:effectLst/>
          </c:spPr>
          <c:invertIfNegative val="0"/>
          <c:cat>
            <c:strRef>
              <c:f>'2b Pathway x demog'!$AF$30:$AF$40</c:f>
              <c:strCache>
                <c:ptCount val="11"/>
                <c:pt idx="0">
                  <c:v>Special Education</c:v>
                </c:pt>
                <c:pt idx="1">
                  <c:v>Low 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demog'!$AH$30:$AH$40</c:f>
              <c:numCache>
                <c:formatCode>#,##0.00_);\(#,##0.00\)</c:formatCode>
                <c:ptCount val="11"/>
                <c:pt idx="0">
                  <c:v>0.86400434969219531</c:v>
                </c:pt>
                <c:pt idx="1">
                  <c:v>1.4375779424328137</c:v>
                </c:pt>
                <c:pt idx="2">
                  <c:v>2.606548192834385</c:v>
                </c:pt>
                <c:pt idx="4">
                  <c:v>0.70047290749640756</c:v>
                </c:pt>
                <c:pt idx="5">
                  <c:v>0.93791246773165693</c:v>
                </c:pt>
                <c:pt idx="6">
                  <c:v>1.5081987232788876</c:v>
                </c:pt>
                <c:pt idx="7">
                  <c:v>2.7977436184324844</c:v>
                </c:pt>
                <c:pt idx="8">
                  <c:v>1.8429306139985089</c:v>
                </c:pt>
                <c:pt idx="9">
                  <c:v>0.84542252151141051</c:v>
                </c:pt>
                <c:pt idx="10">
                  <c:v>1.6455141924351526</c:v>
                </c:pt>
              </c:numCache>
            </c:numRef>
          </c:val>
          <c:extLst>
            <c:ext xmlns:c16="http://schemas.microsoft.com/office/drawing/2014/chart" uri="{C3380CC4-5D6E-409C-BE32-E72D297353CC}">
              <c16:uniqueId val="{00000000-41DC-48EC-84FA-DECCFFD099A0}"/>
            </c:ext>
          </c:extLst>
        </c:ser>
        <c:dLbls>
          <c:showLegendKey val="0"/>
          <c:showVal val="0"/>
          <c:showCatName val="0"/>
          <c:showSerName val="0"/>
          <c:showPercent val="0"/>
          <c:showBubbleSize val="0"/>
        </c:dLbls>
        <c:gapWidth val="182"/>
        <c:axId val="366823200"/>
        <c:axId val="366825168"/>
      </c:barChart>
      <c:catAx>
        <c:axId val="36682320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66825168"/>
        <c:crosses val="autoZero"/>
        <c:auto val="1"/>
        <c:lblAlgn val="ctr"/>
        <c:lblOffset val="100"/>
        <c:noMultiLvlLbl val="0"/>
      </c:catAx>
      <c:valAx>
        <c:axId val="366825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Graduation Pathway Index</a:t>
                </a:r>
              </a:p>
            </c:rich>
          </c:tx>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0_);\(#,##0.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66823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smtClean="0">
                <a:solidFill>
                  <a:schemeClr val="tx1"/>
                </a:solidFill>
              </a:rPr>
              <a:t>Graduation Pathway Index</a:t>
            </a:r>
          </a:p>
          <a:p>
            <a:pPr>
              <a:defRPr>
                <a:solidFill>
                  <a:schemeClr val="tx1"/>
                </a:solidFill>
              </a:defRPr>
            </a:pPr>
            <a:r>
              <a:rPr lang="en-US" dirty="0" smtClean="0">
                <a:solidFill>
                  <a:schemeClr val="tx1"/>
                </a:solidFill>
              </a:rPr>
              <a:t>ELA </a:t>
            </a:r>
            <a:r>
              <a:rPr lang="en-US" dirty="0">
                <a:solidFill>
                  <a:schemeClr val="tx1"/>
                </a:solidFill>
              </a:rPr>
              <a:t>IB </a:t>
            </a:r>
            <a:r>
              <a:rPr lang="en-US" dirty="0" smtClean="0">
                <a:solidFill>
                  <a:schemeClr val="tx1"/>
                </a:solidFill>
              </a:rPr>
              <a:t>Course by Student Group</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demog'!$AK$29</c:f>
              <c:strCache>
                <c:ptCount val="1"/>
                <c:pt idx="0">
                  <c:v>ELA IB Course</c:v>
                </c:pt>
              </c:strCache>
            </c:strRef>
          </c:tx>
          <c:spPr>
            <a:solidFill>
              <a:schemeClr val="accent1"/>
            </a:solidFill>
            <a:ln>
              <a:noFill/>
            </a:ln>
            <a:effectLst/>
          </c:spPr>
          <c:invertIfNegative val="0"/>
          <c:cat>
            <c:strRef>
              <c:f>'2b Pathway x demog'!$AF$30:$AF$40</c:f>
              <c:strCache>
                <c:ptCount val="11"/>
                <c:pt idx="0">
                  <c:v>Special Education</c:v>
                </c:pt>
                <c:pt idx="1">
                  <c:v>Low-Income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demog'!$AK$30:$AK$40</c:f>
              <c:numCache>
                <c:formatCode>#,##0.00_);\(#,##0.00\)</c:formatCode>
                <c:ptCount val="11"/>
                <c:pt idx="0">
                  <c:v>0.36336292742208959</c:v>
                </c:pt>
                <c:pt idx="1">
                  <c:v>0.88578743074591837</c:v>
                </c:pt>
                <c:pt idx="2">
                  <c:v>0.98988766643842763</c:v>
                </c:pt>
                <c:pt idx="4">
                  <c:v>0.67830244918716465</c:v>
                </c:pt>
                <c:pt idx="5">
                  <c:v>1.0869971773063565</c:v>
                </c:pt>
                <c:pt idx="6">
                  <c:v>0.97203578517947786</c:v>
                </c:pt>
                <c:pt idx="7">
                  <c:v>1.2008315241012606</c:v>
                </c:pt>
                <c:pt idx="8">
                  <c:v>2.0594409029779914</c:v>
                </c:pt>
                <c:pt idx="9">
                  <c:v>2.663977905018525</c:v>
                </c:pt>
                <c:pt idx="10">
                  <c:v>0.31572132071254949</c:v>
                </c:pt>
              </c:numCache>
            </c:numRef>
          </c:val>
          <c:extLst>
            <c:ext xmlns:c16="http://schemas.microsoft.com/office/drawing/2014/chart" uri="{C3380CC4-5D6E-409C-BE32-E72D297353CC}">
              <c16:uniqueId val="{00000000-4E15-47F3-AC43-AE0F093B1467}"/>
            </c:ext>
          </c:extLst>
        </c:ser>
        <c:dLbls>
          <c:showLegendKey val="0"/>
          <c:showVal val="0"/>
          <c:showCatName val="0"/>
          <c:showSerName val="0"/>
          <c:showPercent val="0"/>
          <c:showBubbleSize val="0"/>
        </c:dLbls>
        <c:gapWidth val="182"/>
        <c:axId val="374645640"/>
        <c:axId val="374638424"/>
      </c:barChart>
      <c:catAx>
        <c:axId val="37464564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74638424"/>
        <c:crosses val="autoZero"/>
        <c:auto val="1"/>
        <c:lblAlgn val="ctr"/>
        <c:lblOffset val="100"/>
        <c:noMultiLvlLbl val="0"/>
      </c:catAx>
      <c:valAx>
        <c:axId val="3746384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Graduation Pathway Index</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00_);\(#,##0.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746456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Graduation Pathway Index</a:t>
            </a:r>
          </a:p>
          <a:p>
            <a:pPr>
              <a:defRPr/>
            </a:pPr>
            <a:r>
              <a:rPr lang="en-US">
                <a:solidFill>
                  <a:sysClr val="windowText" lastClr="000000"/>
                </a:solidFill>
              </a:rPr>
              <a:t>Asian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'2b Pathway x demog'!$CC$25</c:f>
              <c:strCache>
                <c:ptCount val="1"/>
                <c:pt idx="0">
                  <c:v>Asian</c:v>
                </c:pt>
              </c:strCache>
            </c:strRef>
          </c:tx>
          <c:spPr>
            <a:solidFill>
              <a:schemeClr val="accent1"/>
            </a:solidFill>
            <a:ln>
              <a:noFill/>
            </a:ln>
            <a:effectLst/>
          </c:spPr>
          <c:invertIfNegative val="0"/>
          <c:cat>
            <c:strRef>
              <c:f>'2b Pathway x demog'!$CD$23:$CI$23</c:f>
              <c:strCache>
                <c:ptCount val="6"/>
                <c:pt idx="0">
                  <c:v>Math Test</c:v>
                </c:pt>
                <c:pt idx="1">
                  <c:v>Math Bridge</c:v>
                </c:pt>
                <c:pt idx="2">
                  <c:v>Math
 Dual Credit</c:v>
                </c:pt>
                <c:pt idx="3">
                  <c:v>Math 
AP Course</c:v>
                </c:pt>
                <c:pt idx="4">
                  <c:v>Math 
IB Course</c:v>
                </c:pt>
                <c:pt idx="5">
                  <c:v>Math 
SAT</c:v>
                </c:pt>
              </c:strCache>
            </c:strRef>
          </c:cat>
          <c:val>
            <c:numRef>
              <c:f>'2b Pathway x demog'!$CD$25:$CI$25</c:f>
              <c:numCache>
                <c:formatCode>0.00</c:formatCode>
                <c:ptCount val="6"/>
                <c:pt idx="0">
                  <c:v>1.424644535216989</c:v>
                </c:pt>
                <c:pt idx="1">
                  <c:v>0.63006148661299377</c:v>
                </c:pt>
                <c:pt idx="2">
                  <c:v>1.6541350589658301</c:v>
                </c:pt>
                <c:pt idx="3">
                  <c:v>2.5435138564273791</c:v>
                </c:pt>
                <c:pt idx="4">
                  <c:v>3.3139899287410923</c:v>
                </c:pt>
                <c:pt idx="5">
                  <c:v>1.7658839855357846</c:v>
                </c:pt>
              </c:numCache>
            </c:numRef>
          </c:val>
          <c:extLst>
            <c:ext xmlns:c16="http://schemas.microsoft.com/office/drawing/2014/chart" uri="{C3380CC4-5D6E-409C-BE32-E72D297353CC}">
              <c16:uniqueId val="{00000000-6076-4C43-B71B-3D8847EEEF29}"/>
            </c:ext>
          </c:extLst>
        </c:ser>
        <c:dLbls>
          <c:showLegendKey val="0"/>
          <c:showVal val="0"/>
          <c:showCatName val="0"/>
          <c:showSerName val="0"/>
          <c:showPercent val="0"/>
          <c:showBubbleSize val="0"/>
        </c:dLbls>
        <c:gapWidth val="219"/>
        <c:overlap val="-27"/>
        <c:axId val="585983936"/>
        <c:axId val="585982296"/>
      </c:barChart>
      <c:catAx>
        <c:axId val="585983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5982296"/>
        <c:crosses val="autoZero"/>
        <c:auto val="1"/>
        <c:lblAlgn val="ctr"/>
        <c:lblOffset val="100"/>
        <c:noMultiLvlLbl val="0"/>
      </c:catAx>
      <c:valAx>
        <c:axId val="585982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859839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0">
                <a:solidFill>
                  <a:schemeClr val="tx1"/>
                </a:solidFill>
              </a:rPr>
              <a:t>Graduation Pathway Index</a:t>
            </a:r>
          </a:p>
          <a:p>
            <a:pPr>
              <a:defRPr>
                <a:solidFill>
                  <a:schemeClr val="tx1"/>
                </a:solidFill>
              </a:defRPr>
            </a:pPr>
            <a:r>
              <a:rPr lang="en-US" b="0">
                <a:solidFill>
                  <a:schemeClr val="tx1"/>
                </a:solidFill>
              </a:rPr>
              <a:t>Hispanic/Latinx</a:t>
            </a:r>
            <a:r>
              <a:rPr lang="en-US" b="0" baseline="0">
                <a:solidFill>
                  <a:schemeClr val="tx1"/>
                </a:solidFill>
              </a:rPr>
              <a:t> Students</a:t>
            </a:r>
            <a:endParaRPr lang="en-US" b="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'2b Pathway x demog'!$CC$27</c:f>
              <c:strCache>
                <c:ptCount val="1"/>
                <c:pt idx="0">
                  <c:v>Hispanic or Latino</c:v>
                </c:pt>
              </c:strCache>
            </c:strRef>
          </c:tx>
          <c:spPr>
            <a:solidFill>
              <a:schemeClr val="accent1"/>
            </a:solidFill>
            <a:ln>
              <a:noFill/>
            </a:ln>
            <a:effectLst/>
          </c:spPr>
          <c:invertIfNegative val="0"/>
          <c:cat>
            <c:strRef>
              <c:f>'2b Pathway x demog'!$CD$23:$CI$23</c:f>
              <c:strCache>
                <c:ptCount val="6"/>
                <c:pt idx="0">
                  <c:v>Math Test</c:v>
                </c:pt>
                <c:pt idx="1">
                  <c:v>Math Bridge</c:v>
                </c:pt>
                <c:pt idx="2">
                  <c:v>Math
 Dual Credit</c:v>
                </c:pt>
                <c:pt idx="3">
                  <c:v>Math 
AP Course</c:v>
                </c:pt>
                <c:pt idx="4">
                  <c:v>Math 
IB Course</c:v>
                </c:pt>
                <c:pt idx="5">
                  <c:v>Math 
SAT</c:v>
                </c:pt>
              </c:strCache>
            </c:strRef>
          </c:cat>
          <c:val>
            <c:numRef>
              <c:f>'2b Pathway x demog'!$CD$27:$CI$27</c:f>
              <c:numCache>
                <c:formatCode>0.00</c:formatCode>
                <c:ptCount val="6"/>
                <c:pt idx="0">
                  <c:v>0.62918583493656888</c:v>
                </c:pt>
                <c:pt idx="1">
                  <c:v>1.5054219212259041</c:v>
                </c:pt>
                <c:pt idx="2">
                  <c:v>0.69219598753634182</c:v>
                </c:pt>
                <c:pt idx="3">
                  <c:v>0.40769094871258854</c:v>
                </c:pt>
                <c:pt idx="4">
                  <c:v>0.716241576867643</c:v>
                </c:pt>
                <c:pt idx="5">
                  <c:v>1.0725004833885505</c:v>
                </c:pt>
              </c:numCache>
            </c:numRef>
          </c:val>
          <c:extLst>
            <c:ext xmlns:c16="http://schemas.microsoft.com/office/drawing/2014/chart" uri="{C3380CC4-5D6E-409C-BE32-E72D297353CC}">
              <c16:uniqueId val="{00000000-DF74-4E98-951E-BCD1D8DD50D6}"/>
            </c:ext>
          </c:extLst>
        </c:ser>
        <c:dLbls>
          <c:showLegendKey val="0"/>
          <c:showVal val="0"/>
          <c:showCatName val="0"/>
          <c:showSerName val="0"/>
          <c:showPercent val="0"/>
          <c:showBubbleSize val="0"/>
        </c:dLbls>
        <c:gapWidth val="219"/>
        <c:overlap val="-27"/>
        <c:axId val="586004928"/>
        <c:axId val="586007880"/>
      </c:barChart>
      <c:catAx>
        <c:axId val="5860049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6007880"/>
        <c:crosses val="autoZero"/>
        <c:auto val="1"/>
        <c:lblAlgn val="ctr"/>
        <c:lblOffset val="100"/>
        <c:noMultiLvlLbl val="0"/>
      </c:catAx>
      <c:valAx>
        <c:axId val="586007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60049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0.83921</cdr:x>
      <cdr:y>0.22288</cdr:y>
    </cdr:from>
    <cdr:to>
      <cdr:x>0.84139</cdr:x>
      <cdr:y>0.80224</cdr:y>
    </cdr:to>
    <cdr:cxnSp macro="">
      <cdr:nvCxnSpPr>
        <cdr:cNvPr id="3" name="Straight Connector 2" descr="connector&#10;"/>
        <cdr:cNvCxnSpPr/>
      </cdr:nvCxnSpPr>
      <cdr:spPr>
        <a:xfrm xmlns:a="http://schemas.openxmlformats.org/drawingml/2006/main" flipV="1">
          <a:off x="3836883" y="760900"/>
          <a:ext cx="9940" cy="197788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0.44458</cdr:x>
      <cdr:y>0.1845</cdr:y>
    </cdr:from>
    <cdr:to>
      <cdr:x>0.44639</cdr:x>
      <cdr:y>0.82507</cdr:y>
    </cdr:to>
    <cdr:cxnSp macro="">
      <cdr:nvCxnSpPr>
        <cdr:cNvPr id="3" name="Straight Connector 2" descr="connector"/>
        <cdr:cNvCxnSpPr/>
      </cdr:nvCxnSpPr>
      <cdr:spPr>
        <a:xfrm xmlns:a="http://schemas.openxmlformats.org/drawingml/2006/main" flipV="1">
          <a:off x="2445026" y="712818"/>
          <a:ext cx="9939" cy="2474843"/>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0.51613</cdr:x>
      <cdr:y>0.16787</cdr:y>
    </cdr:from>
    <cdr:to>
      <cdr:x>0.51613</cdr:x>
      <cdr:y>0.83933</cdr:y>
    </cdr:to>
    <cdr:cxnSp macro="">
      <cdr:nvCxnSpPr>
        <cdr:cNvPr id="3" name="Straight Connector 2" descr="connector"/>
        <cdr:cNvCxnSpPr/>
      </cdr:nvCxnSpPr>
      <cdr:spPr>
        <a:xfrm xmlns:a="http://schemas.openxmlformats.org/drawingml/2006/main" flipV="1">
          <a:off x="2862469" y="695739"/>
          <a:ext cx="0" cy="278295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0.17122</cdr:x>
      <cdr:y>0.43394</cdr:y>
    </cdr:from>
    <cdr:to>
      <cdr:x>0.97772</cdr:x>
      <cdr:y>0.43394</cdr:y>
    </cdr:to>
    <cdr:cxnSp macro="">
      <cdr:nvCxnSpPr>
        <cdr:cNvPr id="3" name="Straight Connector 2" descr="connector&#10;"/>
        <cdr:cNvCxnSpPr/>
      </cdr:nvCxnSpPr>
      <cdr:spPr>
        <a:xfrm xmlns:a="http://schemas.openxmlformats.org/drawingml/2006/main">
          <a:off x="785616" y="1481429"/>
          <a:ext cx="3700527" cy="0"/>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0.51278</cdr:x>
      <cdr:y>0.17874</cdr:y>
    </cdr:from>
    <cdr:to>
      <cdr:x>0.51278</cdr:x>
      <cdr:y>0.8285</cdr:y>
    </cdr:to>
    <cdr:cxnSp macro="">
      <cdr:nvCxnSpPr>
        <cdr:cNvPr id="3" name="Straight Connector 2" descr="connector"/>
        <cdr:cNvCxnSpPr/>
      </cdr:nvCxnSpPr>
      <cdr:spPr>
        <a:xfrm xmlns:a="http://schemas.openxmlformats.org/drawingml/2006/main" flipV="1">
          <a:off x="2912165" y="735496"/>
          <a:ext cx="0" cy="2673628"/>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0.51316</cdr:x>
      <cdr:y>0.18462</cdr:y>
    </cdr:from>
    <cdr:to>
      <cdr:x>0.51675</cdr:x>
      <cdr:y>0.83445</cdr:y>
    </cdr:to>
    <cdr:cxnSp macro="">
      <cdr:nvCxnSpPr>
        <cdr:cNvPr id="3" name="Straight Connector 2" descr="connector"/>
        <cdr:cNvCxnSpPr/>
      </cdr:nvCxnSpPr>
      <cdr:spPr>
        <a:xfrm xmlns:a="http://schemas.openxmlformats.org/drawingml/2006/main" flipV="1">
          <a:off x="2842592" y="742635"/>
          <a:ext cx="19877" cy="2613992"/>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0.14893</cdr:x>
      <cdr:y>0.65874</cdr:y>
    </cdr:from>
    <cdr:to>
      <cdr:x>0.95577</cdr:x>
      <cdr:y>0.66584</cdr:y>
    </cdr:to>
    <cdr:cxnSp macro="">
      <cdr:nvCxnSpPr>
        <cdr:cNvPr id="3" name="Straight Connector 2" descr="connector&#10;"/>
        <cdr:cNvCxnSpPr/>
      </cdr:nvCxnSpPr>
      <cdr:spPr>
        <a:xfrm xmlns:a="http://schemas.openxmlformats.org/drawingml/2006/main">
          <a:off x="794374" y="2375927"/>
          <a:ext cx="4303684" cy="25608"/>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0.15432</cdr:x>
      <cdr:y>0.42654</cdr:y>
    </cdr:from>
    <cdr:to>
      <cdr:x>0.96457</cdr:x>
      <cdr:y>0.42891</cdr:y>
    </cdr:to>
    <cdr:cxnSp macro="">
      <cdr:nvCxnSpPr>
        <cdr:cNvPr id="3" name="Straight Connector 2" descr="connector"/>
        <cdr:cNvCxnSpPr/>
      </cdr:nvCxnSpPr>
      <cdr:spPr>
        <a:xfrm xmlns:a="http://schemas.openxmlformats.org/drawingml/2006/main">
          <a:off x="811403" y="1524001"/>
          <a:ext cx="4260130" cy="846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0.1552</cdr:x>
      <cdr:y>0.37795</cdr:y>
    </cdr:from>
    <cdr:to>
      <cdr:x>0.97804</cdr:x>
      <cdr:y>0.37795</cdr:y>
    </cdr:to>
    <cdr:cxnSp macro="">
      <cdr:nvCxnSpPr>
        <cdr:cNvPr id="3" name="Straight Connector 2" descr="connector"/>
        <cdr:cNvCxnSpPr/>
      </cdr:nvCxnSpPr>
      <cdr:spPr>
        <a:xfrm xmlns:a="http://schemas.openxmlformats.org/drawingml/2006/main">
          <a:off x="793659" y="1379066"/>
          <a:ext cx="4207933"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0.84296</cdr:x>
      <cdr:y>0.19003</cdr:y>
    </cdr:from>
    <cdr:to>
      <cdr:x>0.84296</cdr:x>
      <cdr:y>0.81863</cdr:y>
    </cdr:to>
    <cdr:cxnSp macro="">
      <cdr:nvCxnSpPr>
        <cdr:cNvPr id="3" name="Straight Connector 2" descr="connector"/>
        <cdr:cNvCxnSpPr/>
      </cdr:nvCxnSpPr>
      <cdr:spPr>
        <a:xfrm xmlns:a="http://schemas.openxmlformats.org/drawingml/2006/main" flipV="1">
          <a:off x="4641574" y="703103"/>
          <a:ext cx="0" cy="232575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0.77292</cdr:x>
      <cdr:y>0.19003</cdr:y>
    </cdr:from>
    <cdr:to>
      <cdr:x>0.77292</cdr:x>
      <cdr:y>0.81119</cdr:y>
    </cdr:to>
    <cdr:cxnSp macro="">
      <cdr:nvCxnSpPr>
        <cdr:cNvPr id="3" name="Straight Connector 2" descr="connector&#10;"/>
        <cdr:cNvCxnSpPr/>
      </cdr:nvCxnSpPr>
      <cdr:spPr>
        <a:xfrm xmlns:a="http://schemas.openxmlformats.org/drawingml/2006/main" flipV="1">
          <a:off x="3906815" y="690217"/>
          <a:ext cx="0" cy="2256184"/>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10/14/2020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184467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16443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209479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3109" y="3854074"/>
            <a:ext cx="12207240" cy="2419282"/>
            <a:chOff x="-3109" y="4006474"/>
            <a:chExt cx="12207240" cy="2419282"/>
          </a:xfrm>
        </p:grpSpPr>
        <p:sp>
          <p:nvSpPr>
            <p:cNvPr id="8" name="Rectangle 7"/>
            <p:cNvSpPr/>
            <p:nvPr/>
          </p:nvSpPr>
          <p:spPr>
            <a:xfrm>
              <a:off x="9346" y="6334316"/>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3109" y="4006474"/>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097914"/>
              <a:ext cx="12182654" cy="222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Logo" descr="Washington State Board of Education"/>
          <p:cNvGrpSpPr/>
          <p:nvPr userDrawn="1"/>
        </p:nvGrpSpPr>
        <p:grpSpPr>
          <a:xfrm>
            <a:off x="4474657" y="393143"/>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White </a:t>
              </a:r>
              <a:r>
                <a:rPr lang="en-US" sz="1800" dirty="0" err="1"/>
                <a:t>White</a:t>
              </a:r>
              <a:endParaRPr lang="en-US" sz="180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
        <p:nvSpPr>
          <p:cNvPr id="2" name="Title 1"/>
          <p:cNvSpPr>
            <a:spLocks noGrp="1"/>
          </p:cNvSpPr>
          <p:nvPr>
            <p:ph type="ctrTitle"/>
          </p:nvPr>
        </p:nvSpPr>
        <p:spPr>
          <a:xfrm>
            <a:off x="517880" y="4038776"/>
            <a:ext cx="11159414" cy="786296"/>
          </a:xfrm>
        </p:spPr>
        <p:txBody>
          <a:bodyPr anchor="b">
            <a:normAutofit/>
          </a:bodyPr>
          <a:lstStyle>
            <a:lvl1pPr algn="ctr">
              <a:lnSpc>
                <a:spcPct val="85000"/>
              </a:lnSpc>
              <a:defRPr sz="4000" b="1" spc="150" baseline="0">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17880" y="5035419"/>
            <a:ext cx="11159414" cy="1008701"/>
          </a:xfrm>
        </p:spPr>
        <p:txBody>
          <a:bodyPr lIns="91440" rIns="91440">
            <a:normAutofit/>
          </a:bodyPr>
          <a:lstStyle>
            <a:lvl1pPr marL="0" indent="0" algn="ctr">
              <a:buNone/>
              <a:defRPr sz="2000" cap="none" spc="0" baseline="0">
                <a:solidFill>
                  <a:schemeClr val="tx1"/>
                </a:solidFill>
                <a:latin typeface="Segoe UI" panose="020B0502040204020203" pitchFamily="34" charset="0"/>
                <a:cs typeface="Segoe UI" panose="020B05020402040202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A401CE58-D042-4FA3-BE53-A361EB7E6A69}" type="datetime1">
              <a:rPr lang="en-US" smtClean="0"/>
              <a:t>10/14/2020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21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Text">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Text Placeholder 10"/>
          <p:cNvSpPr>
            <a:spLocks noGrp="1"/>
          </p:cNvSpPr>
          <p:nvPr>
            <p:ph type="body" sz="quarter" idx="13"/>
          </p:nvPr>
        </p:nvSpPr>
        <p:spPr>
          <a:xfrm>
            <a:off x="1096963" y="2617788"/>
            <a:ext cx="4938712"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ext Placeholder 12"/>
          <p:cNvSpPr>
            <a:spLocks noGrp="1"/>
          </p:cNvSpPr>
          <p:nvPr>
            <p:ph type="body" sz="quarter" idx="14"/>
          </p:nvPr>
        </p:nvSpPr>
        <p:spPr>
          <a:xfrm>
            <a:off x="6218238" y="2617788"/>
            <a:ext cx="4937125"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70418-C470-4324-8337-D1BACF804844}" type="datetime1">
              <a:rPr lang="en-US" smtClean="0"/>
              <a:t>10/14/2020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826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Graphic, Data, Media">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7" name="Date Placeholder 6"/>
          <p:cNvSpPr>
            <a:spLocks noGrp="1"/>
          </p:cNvSpPr>
          <p:nvPr>
            <p:ph type="dt" sz="half" idx="10"/>
          </p:nvPr>
        </p:nvSpPr>
        <p:spPr/>
        <p:txBody>
          <a:bodyPr/>
          <a:lstStyle/>
          <a:p>
            <a:fld id="{48970418-C470-4324-8337-D1BACF804844}" type="datetime1">
              <a:rPr lang="en-US" smtClean="0"/>
              <a:t>10/14/2020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538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rge Media Content">
    <p:spTree>
      <p:nvGrpSpPr>
        <p:cNvPr id="1" name=""/>
        <p:cNvGrpSpPr/>
        <p:nvPr/>
      </p:nvGrpSpPr>
      <p:grpSpPr>
        <a:xfrm>
          <a:off x="0" y="0"/>
          <a:ext cx="0" cy="0"/>
          <a:chOff x="0" y="0"/>
          <a:chExt cx="0" cy="0"/>
        </a:xfrm>
      </p:grpSpPr>
      <p:sp>
        <p:nvSpPr>
          <p:cNvPr id="8" name="Title 7"/>
          <p:cNvSpPr>
            <a:spLocks noGrp="1"/>
          </p:cNvSpPr>
          <p:nvPr>
            <p:ph type="title"/>
          </p:nvPr>
        </p:nvSpPr>
        <p:spPr>
          <a:xfrm>
            <a:off x="240030" y="162779"/>
            <a:ext cx="10856596" cy="294422"/>
          </a:xfrm>
        </p:spPr>
        <p:txBody>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240030" y="457201"/>
            <a:ext cx="10856595" cy="6002584"/>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5" name="Date Placeholder 4"/>
          <p:cNvSpPr>
            <a:spLocks noGrp="1"/>
          </p:cNvSpPr>
          <p:nvPr>
            <p:ph type="dt" sz="half" idx="10"/>
          </p:nvPr>
        </p:nvSpPr>
        <p:spPr/>
        <p:txBody>
          <a:bodyPr/>
          <a:lstStyle/>
          <a:p>
            <a:fld id="{5CD833D4-7A87-410D-87FB-ABAD1B5BABCD}"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03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025" y="286603"/>
            <a:ext cx="10955655" cy="145075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B3A503E-E2A2-4FAF-BB2C-D641B3155DE4}" type="datetime1">
              <a:rPr lang="en-US" smtClean="0"/>
              <a:t>10/14/2020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085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1530" y="238978"/>
            <a:ext cx="10058400" cy="1450757"/>
          </a:xfrm>
        </p:spPr>
        <p:txBody>
          <a:bodyPr/>
          <a:lstStyle/>
          <a:p>
            <a:r>
              <a:rPr lang="en-US" dirty="0"/>
              <a:t>Click to edit Master title style</a:t>
            </a:r>
          </a:p>
        </p:txBody>
      </p:sp>
      <p:sp>
        <p:nvSpPr>
          <p:cNvPr id="3" name="Vertical Text Placeholder 2"/>
          <p:cNvSpPr>
            <a:spLocks noGrp="1"/>
          </p:cNvSpPr>
          <p:nvPr>
            <p:ph type="body" orient="vert" idx="1"/>
          </p:nvPr>
        </p:nvSpPr>
        <p:spPr>
          <a:xfrm>
            <a:off x="811530" y="1807634"/>
            <a:ext cx="10058400" cy="402336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ABE46-4D89-4F6D-B2D3-136AC6AFDF39}"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806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9391650" y="0"/>
            <a:ext cx="1820833" cy="682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72625" y="414778"/>
            <a:ext cx="13716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8439150" cy="5757422"/>
          </a:xfrm>
        </p:spPr>
        <p:txBody>
          <a:bodyPr vert="eaVert" lIns="45720" tIns="0" rIns="45720" bIns="0"/>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1" y="6459785"/>
            <a:ext cx="1664970" cy="365125"/>
          </a:xfrm>
        </p:spPr>
        <p:txBody>
          <a:bodyPr/>
          <a:lstStyle/>
          <a:p>
            <a:fld id="{AAFBDE83-A487-4A1C-B05D-45412FC9F7EE}" type="datetime1">
              <a:rPr lang="en-US" smtClean="0"/>
              <a:t>10/14/2020</a:t>
            </a:fld>
            <a:endParaRPr lang="en-US" dirty="0"/>
          </a:p>
        </p:txBody>
      </p:sp>
      <p:sp>
        <p:nvSpPr>
          <p:cNvPr id="5" name="Footer Placeholder 4"/>
          <p:cNvSpPr>
            <a:spLocks noGrp="1"/>
          </p:cNvSpPr>
          <p:nvPr>
            <p:ph type="ftr" sz="quarter" idx="11"/>
          </p:nvPr>
        </p:nvSpPr>
        <p:spPr>
          <a:xfrm>
            <a:off x="2905125" y="6459785"/>
            <a:ext cx="4933950"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7965325" y="6475660"/>
            <a:ext cx="1312025" cy="365125"/>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515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F2EF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45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1800" cap="none" spc="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659CD75-EA5E-443D-98E4-824302738E41}"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10184129" y="6485185"/>
            <a:ext cx="971551"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80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E974F5B-5BF5-4D4C-8E8B-C2E08706DBA2}" type="datetime1">
              <a:rPr lang="en-US" smtClean="0"/>
              <a:t>10/14/2020</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21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BFAADCB-CFD3-4EBC-8140-7B0450CC3604}"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Assessment and Student Information</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626652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31EC93-EFA1-41F4-A5D8-F41AC0B2748C}"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Assessment and Student Information</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40403D"/>
                </a:solidFill>
                <a:effectLst/>
                <a:uLnTx/>
                <a:uFillTx/>
                <a:latin typeface="Calibri" panose="020F0502020204030204"/>
                <a:ea typeface="+mn-ea"/>
                <a:cs typeface="+mn-cs"/>
              </a:rPr>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rPr>
              <a:t>facebook.com/</a:t>
            </a:r>
            <a:r>
              <a:rPr kumimoji="0" lang="en-US" sz="2000" b="0" i="0" u="none" strike="noStrike" kern="1200" cap="none" spc="0" normalizeH="0" baseline="0" noProof="0" dirty="0" err="1">
                <a:ln>
                  <a:noFill/>
                </a:ln>
                <a:solidFill>
                  <a:srgbClr val="40403D"/>
                </a:solidFill>
                <a:effectLst/>
                <a:uLnTx/>
                <a:uFillTx/>
                <a:latin typeface="Calibri" panose="020F0502020204030204"/>
                <a:ea typeface="+mn-ea"/>
                <a:cs typeface="+mn-cs"/>
              </a:rPr>
              <a:t>waospi</a:t>
            </a:r>
            <a:endPar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endParaRP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rPr>
              <a:t>twitter.com/</a:t>
            </a:r>
            <a:r>
              <a:rPr kumimoji="0" lang="en-US" sz="2000" b="0" i="0" u="none" strike="noStrike" kern="1200" cap="none" spc="0" normalizeH="0" baseline="0" noProof="0" dirty="0" err="1">
                <a:ln>
                  <a:noFill/>
                </a:ln>
                <a:solidFill>
                  <a:srgbClr val="40403D"/>
                </a:solidFill>
                <a:effectLst/>
                <a:uLnTx/>
                <a:uFillTx/>
                <a:latin typeface="Calibri" panose="020F0502020204030204"/>
                <a:ea typeface="+mn-ea"/>
                <a:cs typeface="+mn-cs"/>
              </a:rPr>
              <a:t>waospi</a:t>
            </a:r>
            <a:endPar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endParaRP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rPr>
              <a:t>youtube.com/</a:t>
            </a:r>
            <a:r>
              <a:rPr kumimoji="0" lang="en-US" sz="2000" b="0" i="0" u="none" strike="noStrike" kern="1200" cap="none" spc="0" normalizeH="0" baseline="0" noProof="0" dirty="0" err="1">
                <a:ln>
                  <a:noFill/>
                </a:ln>
                <a:solidFill>
                  <a:srgbClr val="40403D"/>
                </a:solidFill>
                <a:effectLst/>
                <a:uLnTx/>
                <a:uFillTx/>
                <a:latin typeface="Calibri" panose="020F0502020204030204"/>
                <a:ea typeface="+mn-ea"/>
                <a:cs typeface="+mn-cs"/>
              </a:rPr>
              <a:t>waospi</a:t>
            </a:r>
            <a:endPar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endParaRP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rPr>
              <a:t>medium.com/</a:t>
            </a:r>
            <a:r>
              <a:rPr kumimoji="0" lang="en-US" sz="2000" b="0" i="0" u="none" strike="noStrike" kern="1200" cap="none" spc="0" normalizeH="0" baseline="0" noProof="0" dirty="0" err="1">
                <a:ln>
                  <a:noFill/>
                </a:ln>
                <a:solidFill>
                  <a:srgbClr val="40403D"/>
                </a:solidFill>
                <a:effectLst/>
                <a:uLnTx/>
                <a:uFillTx/>
                <a:latin typeface="Calibri" panose="020F0502020204030204"/>
                <a:ea typeface="+mn-ea"/>
                <a:cs typeface="+mn-cs"/>
              </a:rPr>
              <a:t>waospi</a:t>
            </a:r>
            <a:endPar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endParaRP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rPr>
              <a:t>linkedin.com/company/</a:t>
            </a:r>
            <a:r>
              <a:rPr kumimoji="0" lang="en-US" sz="2000" b="0" i="0" u="none" strike="noStrike" kern="1200" cap="none" spc="0" normalizeH="0" baseline="0" noProof="0" dirty="0" err="1">
                <a:ln>
                  <a:noFill/>
                </a:ln>
                <a:solidFill>
                  <a:srgbClr val="40403D"/>
                </a:solidFill>
                <a:effectLst/>
                <a:uLnTx/>
                <a:uFillTx/>
                <a:latin typeface="Calibri" panose="020F0502020204030204"/>
                <a:ea typeface="+mn-ea"/>
                <a:cs typeface="+mn-cs"/>
              </a:rPr>
              <a:t>waospi</a:t>
            </a:r>
            <a:endPar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endParaRP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3D"/>
                </a:solidFill>
                <a:effectLst/>
                <a:uLnTx/>
                <a:uFillTx/>
                <a:latin typeface="Calibri" panose="020F0502020204030204"/>
                <a:ea typeface="+mn-ea"/>
                <a:cs typeface="+mn-cs"/>
              </a:rPr>
              <a:t>k12.wa.us</a:t>
            </a:r>
          </a:p>
        </p:txBody>
      </p:sp>
    </p:spTree>
    <p:extLst>
      <p:ext uri="{BB962C8B-B14F-4D97-AF65-F5344CB8AC3E}">
        <p14:creationId xmlns:p14="http://schemas.microsoft.com/office/powerpoint/2010/main" val="221884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p:nvSpPr>
        <p:spPr>
          <a:xfrm>
            <a:off x="9346" y="6058091"/>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6033" y="4251959"/>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343399"/>
            <a:ext cx="12182654" cy="170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17880" y="4530188"/>
            <a:ext cx="11159414" cy="786296"/>
          </a:xfrm>
        </p:spPr>
        <p:txBody>
          <a:bodyPr anchor="b">
            <a:normAutofit/>
          </a:bodyPr>
          <a:lstStyle>
            <a:lvl1pPr algn="ctr">
              <a:lnSpc>
                <a:spcPct val="85000"/>
              </a:lnSpc>
              <a:defRPr sz="3300" b="0" spc="110" baseline="0">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Date Placeholder 3"/>
          <p:cNvSpPr>
            <a:spLocks noGrp="1"/>
          </p:cNvSpPr>
          <p:nvPr userDrawn="1">
            <p:ph type="dt" sz="half" idx="10"/>
          </p:nvPr>
        </p:nvSpPr>
        <p:spPr/>
        <p:txBody>
          <a:bodyPr/>
          <a:lstStyle>
            <a:lvl1pPr>
              <a:defRPr>
                <a:solidFill>
                  <a:schemeClr val="tx1"/>
                </a:solidFill>
              </a:defRPr>
            </a:lvl1pPr>
          </a:lstStyle>
          <a:p>
            <a:fld id="{BF87F88C-DEFF-415B-A9EB-8E7C1FDBD744}" type="datetime1">
              <a:rPr lang="en-US" smtClean="0"/>
              <a:t>10/14/2020</a:t>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defRPr>
            </a:lvl1pPr>
          </a:lstStyle>
          <a:p>
            <a:r>
              <a:rPr lang="en-US"/>
              <a:t>Add a footer</a:t>
            </a:r>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grpSp>
        <p:nvGrpSpPr>
          <p:cNvPr id="13" name="Group 12"/>
          <p:cNvGrpSpPr/>
          <p:nvPr userDrawn="1"/>
        </p:nvGrpSpPr>
        <p:grpSpPr>
          <a:xfrm>
            <a:off x="4474657" y="497918"/>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Tree>
    <p:extLst>
      <p:ext uri="{BB962C8B-B14F-4D97-AF65-F5344CB8AC3E}">
        <p14:creationId xmlns:p14="http://schemas.microsoft.com/office/powerpoint/2010/main" val="33181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99E7D51-478A-4803-AF18-91B00D38B63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916436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CA4CD00-7803-47B5-89DE-4808874DFB3A}"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9387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5CF35F-F98A-4893-8F44-AB7546C8D5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930710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34DD210-6C27-42E1-9DCE-EA6F88608A9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042558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5" name="Group 14"/>
          <p:cNvGrpSpPr/>
          <p:nvPr userDrawn="1"/>
        </p:nvGrpSpPr>
        <p:grpSpPr>
          <a:xfrm>
            <a:off x="-3109" y="3854074"/>
            <a:ext cx="12207240" cy="2419282"/>
            <a:chOff x="-3109" y="4006474"/>
            <a:chExt cx="12207240" cy="2419282"/>
          </a:xfrm>
        </p:grpSpPr>
        <p:sp>
          <p:nvSpPr>
            <p:cNvPr id="8" name="Rectangle 7"/>
            <p:cNvSpPr/>
            <p:nvPr/>
          </p:nvSpPr>
          <p:spPr>
            <a:xfrm>
              <a:off x="9346" y="6334316"/>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3109" y="4006474"/>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4" name="Rectangle 13"/>
            <p:cNvSpPr/>
            <p:nvPr userDrawn="1"/>
          </p:nvSpPr>
          <p:spPr>
            <a:xfrm>
              <a:off x="9346" y="4097914"/>
              <a:ext cx="12182654" cy="222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3" name="Logo" descr="Washington State Board of Education"/>
          <p:cNvGrpSpPr/>
          <p:nvPr userDrawn="1"/>
        </p:nvGrpSpPr>
        <p:grpSpPr>
          <a:xfrm>
            <a:off x="4474657" y="393143"/>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White </a:t>
              </a:r>
              <a:r>
                <a:rPr kumimoji="0" lang="en-US" sz="1800" b="0" i="0" u="none" strike="noStrike" kern="1200" cap="none" spc="0" normalizeH="0" baseline="0" noProof="0" dirty="0" err="1">
                  <a:ln>
                    <a:noFill/>
                  </a:ln>
                  <a:solidFill>
                    <a:prstClr val="white"/>
                  </a:solidFill>
                  <a:effectLst/>
                  <a:uLnTx/>
                  <a:uFillTx/>
                  <a:latin typeface="Segoe UI"/>
                  <a:ea typeface="+mn-ea"/>
                  <a:cs typeface="+mn-cs"/>
                </a:rPr>
                <a:t>White</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
        <p:nvSpPr>
          <p:cNvPr id="2" name="Title 1"/>
          <p:cNvSpPr>
            <a:spLocks noGrp="1"/>
          </p:cNvSpPr>
          <p:nvPr>
            <p:ph type="ctrTitle"/>
          </p:nvPr>
        </p:nvSpPr>
        <p:spPr>
          <a:xfrm>
            <a:off x="517880" y="4038776"/>
            <a:ext cx="11159414" cy="786296"/>
          </a:xfrm>
        </p:spPr>
        <p:txBody>
          <a:bodyPr anchor="b">
            <a:normAutofit/>
          </a:bodyPr>
          <a:lstStyle>
            <a:lvl1pPr algn="ctr">
              <a:lnSpc>
                <a:spcPct val="85000"/>
              </a:lnSpc>
              <a:defRPr sz="4000" b="1" spc="1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17880" y="5035419"/>
            <a:ext cx="11159414" cy="1008701"/>
          </a:xfrm>
        </p:spPr>
        <p:txBody>
          <a:bodyPr lIns="91440" rIns="91440">
            <a:normAutofit/>
          </a:bodyPr>
          <a:lstStyle>
            <a:lvl1pPr marL="0" indent="0" algn="ctr">
              <a:buNone/>
              <a:defRPr sz="2000" cap="none" spc="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401CE58-D042-4FA3-BE53-A361EB7E6A69}" type="datetime1">
              <a:rPr kumimoji="0" lang="en-US"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10/15/2020</a:t>
            </a:fld>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solidFill>
                <a:effectLst/>
                <a:uLnTx/>
                <a:uFillTx/>
                <a:latin typeface="Segoe UI"/>
                <a:ea typeface="+mn-ea"/>
                <a:cs typeface="+mn-cs"/>
              </a:rPr>
              <a:t>Add a footer</a:t>
            </a:r>
            <a:endParaRPr kumimoji="0" lang="en-US" sz="900" b="0" i="0" u="none" strike="noStrike" kern="1200" cap="all" spc="0" normalizeH="0" baseline="0" noProof="0" dirty="0">
              <a:ln>
                <a:noFill/>
              </a:ln>
              <a:solidFill>
                <a:srgbClr val="000000"/>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2628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470504-8333-4446-B84A-5799F1129BDF}" type="datetime1">
              <a:rPr kumimoji="0" lang="en-US"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10/15/2020</a:t>
            </a:fld>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solidFill>
                <a:effectLst/>
                <a:uLnTx/>
                <a:uFillTx/>
                <a:latin typeface="Segoe UI"/>
                <a:ea typeface="+mn-ea"/>
                <a:cs typeface="+mn-cs"/>
              </a:rPr>
              <a:t>Add a footer</a:t>
            </a:r>
            <a:endParaRPr kumimoji="0" lang="en-US" sz="900" b="0" i="0" u="none" strike="noStrike" kern="1200" cap="all" spc="0" normalizeH="0" baseline="0" noProof="0" dirty="0">
              <a:ln>
                <a:noFill/>
              </a:ln>
              <a:solidFill>
                <a:srgbClr val="000000"/>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8818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atin typeface="Segoe UI" panose="020B0502040204020203" pitchFamily="34" charset="0"/>
                <a:cs typeface="Segoe UI" panose="020B0502040204020203" pitchFamily="34" charset="0"/>
              </a:defRPr>
            </a:lvl1pPr>
            <a:lvl2pPr marL="486918" indent="-285750">
              <a:buFont typeface="Wingdings" panose="05000000000000000000" pitchFamily="2" charset="2"/>
              <a:buChar char="§"/>
              <a:defRPr>
                <a:latin typeface="Segoe UI" panose="020B0502040204020203" pitchFamily="34" charset="0"/>
                <a:cs typeface="Segoe UI" panose="020B0502040204020203" pitchFamily="34" charset="0"/>
              </a:defRPr>
            </a:lvl2pPr>
            <a:lvl3pPr marL="669798" indent="-285750">
              <a:buFont typeface="Wingdings" panose="05000000000000000000" pitchFamily="2" charset="2"/>
              <a:buChar char="§"/>
              <a:defRPr>
                <a:latin typeface="Segoe UI" panose="020B0502040204020203" pitchFamily="34" charset="0"/>
                <a:cs typeface="Segoe UI" panose="020B0502040204020203" pitchFamily="34" charset="0"/>
              </a:defRPr>
            </a:lvl3pPr>
            <a:lvl4pPr marL="738378" indent="-171450">
              <a:buFont typeface="Wingdings" panose="05000000000000000000" pitchFamily="2" charset="2"/>
              <a:buChar char="§"/>
              <a:defRPr>
                <a:latin typeface="Segoe UI" panose="020B0502040204020203" pitchFamily="34" charset="0"/>
                <a:cs typeface="Segoe UI" panose="020B0502040204020203" pitchFamily="34" charset="0"/>
              </a:defRPr>
            </a:lvl4pPr>
            <a:lvl5pPr marL="921258" indent="-171450">
              <a:buFont typeface="Wingdings" panose="05000000000000000000" pitchFamily="2" charset="2"/>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5470504-8333-4446-B84A-5799F1129BDF}" type="datetime1">
              <a:rPr lang="en-US" smtClean="0"/>
              <a:t>10/14/2020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70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Data,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latin typeface="Segoe UI" panose="020B0502040204020203" pitchFamily="34" charset="0"/>
                <a:cs typeface="Segoe UI" panose="020B0502040204020203" pitchFamily="34" charset="0"/>
              </a:defRPr>
            </a:lvl1pPr>
            <a:lvl4pPr>
              <a:buClr>
                <a:srgbClr val="8B0000"/>
              </a:buClr>
              <a:defRPr/>
            </a:lvl4pPr>
          </a:lstStyle>
          <a:p>
            <a:pPr lvl="0"/>
            <a:r>
              <a:rPr lang="en-US" dirty="0"/>
              <a:t>Click icon to insert item</a:t>
            </a:r>
          </a:p>
        </p:txBody>
      </p:sp>
      <p:sp>
        <p:nvSpPr>
          <p:cNvPr id="7" name="Date Placeholder 6"/>
          <p:cNvSpPr>
            <a:spLocks noGrp="1"/>
          </p:cNvSpPr>
          <p:nvPr>
            <p:ph type="dt" sz="half" idx="10"/>
          </p:nvPr>
        </p:nvSpPr>
        <p:spPr/>
        <p:txBody>
          <a:bodyPr/>
          <a:lstStyle/>
          <a:p>
            <a:fld id="{A5470504-8333-4446-B84A-5799F1129BDF}" type="datetime1">
              <a:rPr lang="en-US" smtClean="0"/>
              <a:t>10/14/2020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762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hart Placeholder 4"/>
          <p:cNvSpPr>
            <a:spLocks noGrp="1"/>
          </p:cNvSpPr>
          <p:nvPr>
            <p:ph type="chart" sz="quarter" idx="13"/>
          </p:nvPr>
        </p:nvSpPr>
        <p:spPr>
          <a:xfrm>
            <a:off x="1097280" y="1971675"/>
            <a:ext cx="10058400" cy="4488110"/>
          </a:xfrm>
        </p:spPr>
        <p:txBody>
          <a:bodyPr/>
          <a:lstStyle>
            <a:lvl1pPr marL="0" indent="0">
              <a:buFontTx/>
              <a:buNone/>
              <a:defRPr>
                <a:latin typeface="Segoe UI" panose="020B0502040204020203" pitchFamily="34" charset="0"/>
                <a:cs typeface="Segoe UI" panose="020B0502040204020203" pitchFamily="34" charset="0"/>
              </a:defRPr>
            </a:lvl1pPr>
          </a:lstStyle>
          <a:p>
            <a:r>
              <a:rPr lang="en-US" dirty="0"/>
              <a:t>Click icon to add chart</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891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Picture Placeholder 3"/>
          <p:cNvSpPr>
            <a:spLocks noGrp="1"/>
          </p:cNvSpPr>
          <p:nvPr>
            <p:ph type="pic" sz="quarter" idx="13" hasCustomPrompt="1"/>
          </p:nvPr>
        </p:nvSpPr>
        <p:spPr>
          <a:xfrm>
            <a:off x="1096963" y="1971675"/>
            <a:ext cx="10058717" cy="4286250"/>
          </a:xfrm>
        </p:spPr>
        <p:txBody>
          <a:bodyPr/>
          <a:lstStyle>
            <a:lvl1pPr marL="0" indent="0">
              <a:buFontTx/>
              <a:buNone/>
              <a:defRPr baseline="0"/>
            </a:lvl1pPr>
          </a:lstStyle>
          <a:p>
            <a:r>
              <a:rPr lang="en-US" dirty="0"/>
              <a:t>Click to insert photo</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2465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6741796"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9" name="Text Placeholder 8"/>
          <p:cNvSpPr>
            <a:spLocks noGrp="1"/>
          </p:cNvSpPr>
          <p:nvPr>
            <p:ph type="body" sz="quarter" idx="13" hasCustomPrompt="1"/>
          </p:nvPr>
        </p:nvSpPr>
        <p:spPr>
          <a:xfrm>
            <a:off x="8001000" y="1846263"/>
            <a:ext cx="3154363" cy="4189412"/>
          </a:xfrm>
        </p:spPr>
        <p:txBody>
          <a:bodyPr/>
          <a:lstStyle>
            <a:lvl1pPr marL="0" indent="0">
              <a:buFontTx/>
              <a:buNone/>
              <a:defRPr/>
            </a:lvl1pPr>
          </a:lstStyle>
          <a:p>
            <a:pPr lvl="0"/>
            <a:r>
              <a:rPr lang="en-US" dirty="0"/>
              <a:t>Caption text</a:t>
            </a:r>
          </a:p>
        </p:txBody>
      </p:sp>
      <p:sp>
        <p:nvSpPr>
          <p:cNvPr id="5" name="Date Placeholder 4"/>
          <p:cNvSpPr>
            <a:spLocks noGrp="1"/>
          </p:cNvSpPr>
          <p:nvPr>
            <p:ph type="dt" sz="half" idx="10"/>
          </p:nvPr>
        </p:nvSpPr>
        <p:spPr/>
        <p:txBody>
          <a:bodyPr/>
          <a:lstStyle/>
          <a:p>
            <a:fld id="{EF9AFC22-3E17-4B54-A758-8A8C50EF75BC}"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356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9" name="Text Placeholder 8"/>
          <p:cNvSpPr>
            <a:spLocks noGrp="1"/>
          </p:cNvSpPr>
          <p:nvPr>
            <p:ph type="body" sz="quarter" idx="13"/>
          </p:nvPr>
        </p:nvSpPr>
        <p:spPr>
          <a:xfrm>
            <a:off x="1096962" y="1846262"/>
            <a:ext cx="502920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p:nvPr>
        </p:nvSpPr>
        <p:spPr>
          <a:xfrm>
            <a:off x="6261100" y="1846263"/>
            <a:ext cx="4894263" cy="4022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A0127E-EE6C-4EEA-A0F3-CEB506F0DB14}"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Graphic, Data, Medi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hasCustomPrompt="1"/>
          </p:nvPr>
        </p:nvSpPr>
        <p:spPr>
          <a:xfrm>
            <a:off x="1097279" y="1845734"/>
            <a:ext cx="4937760" cy="4023360"/>
          </a:xfrm>
        </p:spPr>
        <p:txBody>
          <a:bodyPr/>
          <a:lstStyle>
            <a:lvl1pPr marL="0" indent="0">
              <a:buFont typeface="Wingdings" panose="05000000000000000000" pitchFamily="2" charset="2"/>
              <a:buNone/>
              <a:defRPr baseline="0"/>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Click Icon to insert item</a:t>
            </a:r>
          </a:p>
        </p:txBody>
      </p:sp>
      <p:sp>
        <p:nvSpPr>
          <p:cNvPr id="4" name="Content Placeholder 3"/>
          <p:cNvSpPr>
            <a:spLocks noGrp="1"/>
          </p:cNvSpPr>
          <p:nvPr>
            <p:ph sz="half" idx="2" hasCustomPrompt="1"/>
          </p:nvPr>
        </p:nvSpPr>
        <p:spPr>
          <a:xfrm>
            <a:off x="6217920" y="1845735"/>
            <a:ext cx="4937760"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Click Icon to insert item</a:t>
            </a:r>
          </a:p>
        </p:txBody>
      </p:sp>
      <p:sp>
        <p:nvSpPr>
          <p:cNvPr id="5" name="Date Placeholder 4"/>
          <p:cNvSpPr>
            <a:spLocks noGrp="1"/>
          </p:cNvSpPr>
          <p:nvPr>
            <p:ph type="dt" sz="half" idx="10"/>
          </p:nvPr>
        </p:nvSpPr>
        <p:spPr/>
        <p:txBody>
          <a:bodyPr/>
          <a:lstStyle/>
          <a:p>
            <a:fld id="{92A0127E-EE6C-4EEA-A0F3-CEB506F0DB14}"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667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FEE"/>
        </a:solidFill>
        <a:effectLst/>
      </p:bgPr>
    </p:bg>
    <p:spTree>
      <p:nvGrpSpPr>
        <p:cNvPr id="1" name=""/>
        <p:cNvGrpSpPr/>
        <p:nvPr/>
      </p:nvGrpSpPr>
      <p:grpSpPr>
        <a:xfrm>
          <a:off x="0" y="0"/>
          <a:ext cx="0" cy="0"/>
          <a:chOff x="0" y="0"/>
          <a:chExt cx="0" cy="0"/>
        </a:xfrm>
      </p:grpSpPr>
      <p:sp>
        <p:nvSpPr>
          <p:cNvPr id="7" name="Rectangle 6"/>
          <p:cNvSpPr/>
          <p:nvPr/>
        </p:nvSpPr>
        <p:spPr>
          <a:xfrm rot="5400000">
            <a:off x="8277225" y="2943224"/>
            <a:ext cx="6858000" cy="971551"/>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fld id="{83C389E8-EBF2-4FC9-9AB1-1FFA989D637D}" type="datetime1">
              <a:rPr lang="en-US" smtClean="0"/>
              <a:pPr/>
              <a:t>10/14/2020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tx1"/>
                </a:solidFill>
                <a:latin typeface="Segoe UI" panose="020B0502040204020203" pitchFamily="34" charset="0"/>
                <a:cs typeface="Segoe UI" panose="020B0502040204020203" pitchFamily="34" charset="0"/>
              </a:defRPr>
            </a:lvl1pPr>
          </a:lstStyle>
          <a:p>
            <a:r>
              <a:rPr lang="en-US" dirty="0"/>
              <a:t>Add a footer</a:t>
            </a:r>
          </a:p>
        </p:txBody>
      </p:sp>
      <p:sp>
        <p:nvSpPr>
          <p:cNvPr id="6" name="Slide Number Placeholder 5"/>
          <p:cNvSpPr>
            <a:spLocks noGrp="1"/>
          </p:cNvSpPr>
          <p:nvPr>
            <p:ph type="sldNum" sz="quarter" idx="4"/>
          </p:nvPr>
        </p:nvSpPr>
        <p:spPr>
          <a:xfrm>
            <a:off x="11220449" y="6485185"/>
            <a:ext cx="971551" cy="365125"/>
          </a:xfrm>
          <a:prstGeom prst="rect">
            <a:avLst/>
          </a:prstGeom>
        </p:spPr>
        <p:txBody>
          <a:bodyPr vert="horz" lIns="91440" tIns="45720" rIns="91440" bIns="45720" rtlCol="0" anchor="ctr"/>
          <a:lstStyle>
            <a:lvl1pPr algn="r">
              <a:defRPr sz="1200">
                <a:solidFill>
                  <a:schemeClr val="tx1"/>
                </a:solidFill>
                <a:latin typeface="Segoe UI" panose="020B0502040204020203" pitchFamily="34" charset="0"/>
                <a:cs typeface="Segoe UI" panose="020B0502040204020203" pitchFamily="34" charset="0"/>
              </a:defRPr>
            </a:lvl1pPr>
          </a:lstStyle>
          <a:p>
            <a:fld id="{E31375A4-56A4-47D6-9801-1991572033F7}" type="slidenum">
              <a:rPr lang="en-US" smtClean="0"/>
              <a:pPr/>
              <a:t>‹#›</a:t>
            </a:fld>
            <a:endParaRPr lang="en-US" dirty="0"/>
          </a:p>
        </p:txBody>
      </p:sp>
      <p:grpSp>
        <p:nvGrpSpPr>
          <p:cNvPr id="13" name="Group 12"/>
          <p:cNvGrpSpPr/>
          <p:nvPr userDrawn="1"/>
        </p:nvGrpSpPr>
        <p:grpSpPr>
          <a:xfrm>
            <a:off x="11336482" y="280461"/>
            <a:ext cx="731520" cy="731520"/>
            <a:chOff x="8326367" y="284176"/>
            <a:chExt cx="731520" cy="731520"/>
          </a:xfrm>
        </p:grpSpPr>
        <p:sp>
          <p:nvSpPr>
            <p:cNvPr id="12" name="Oval 11"/>
            <p:cNvSpPr/>
            <p:nvPr userDrawn="1"/>
          </p:nvSpPr>
          <p:spPr>
            <a:xfrm>
              <a:off x="8326367" y="284176"/>
              <a:ext cx="731520" cy="731520"/>
            </a:xfrm>
            <a:prstGeom prst="ellipse">
              <a:avLst/>
            </a:prstGeom>
            <a:solidFill>
              <a:srgbClr val="FFFFFF"/>
            </a:solidFill>
            <a:ln>
              <a:noFill/>
            </a:ln>
            <a:effectLst>
              <a:outerShdw blurRad="254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9"/>
            <a:stretch>
              <a:fillRect/>
            </a:stretch>
          </p:blipFill>
          <p:spPr>
            <a:xfrm>
              <a:off x="8350721" y="305482"/>
              <a:ext cx="682811" cy="688908"/>
            </a:xfrm>
            <a:prstGeom prst="rect">
              <a:avLst/>
            </a:prstGeom>
          </p:spPr>
        </p:pic>
      </p:grpSp>
    </p:spTree>
    <p:extLst>
      <p:ext uri="{BB962C8B-B14F-4D97-AF65-F5344CB8AC3E}">
        <p14:creationId xmlns:p14="http://schemas.microsoft.com/office/powerpoint/2010/main" val="93306198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0" r:id="rId3"/>
    <p:sldLayoutId id="2147483662" r:id="rId4"/>
    <p:sldLayoutId id="2147483674" r:id="rId5"/>
    <p:sldLayoutId id="2147483677" r:id="rId6"/>
    <p:sldLayoutId id="2147483675" r:id="rId7"/>
    <p:sldLayoutId id="2147483678" r:id="rId8"/>
    <p:sldLayoutId id="2147483664" r:id="rId9"/>
    <p:sldLayoutId id="2147483679" r:id="rId10"/>
    <p:sldLayoutId id="2147483665" r:id="rId11"/>
    <p:sldLayoutId id="2147483676" r:id="rId12"/>
    <p:sldLayoutId id="2147483666" r:id="rId13"/>
    <p:sldLayoutId id="2147483670" r:id="rId14"/>
    <p:sldLayoutId id="2147483671" r:id="rId15"/>
    <p:sldLayoutId id="2147483663"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000" kern="1200" spc="-50" baseline="0">
          <a:solidFill>
            <a:schemeClr val="tx1">
              <a:lumMod val="75000"/>
              <a:lumOff val="2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Ø"/>
        <a:defRPr sz="165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384048" indent="-182880" algn="l" defTabSz="914400" rtl="0" eaLnBrk="1" latinLnBrk="0" hangingPunct="1">
        <a:lnSpc>
          <a:spcPct val="90000"/>
        </a:lnSpc>
        <a:spcBef>
          <a:spcPts val="200"/>
        </a:spcBef>
        <a:spcAft>
          <a:spcPts val="400"/>
        </a:spcAft>
        <a:buClr>
          <a:srgbClr val="8B0000"/>
        </a:buClr>
        <a:buFont typeface="Arial" panose="020B0604020202020204" pitchFamily="34" charset="0"/>
        <a:buChar char="•"/>
        <a:defRPr sz="1500" kern="1200">
          <a:solidFill>
            <a:schemeClr val="tx1">
              <a:lumMod val="75000"/>
              <a:lumOff val="25000"/>
            </a:schemeClr>
          </a:solidFill>
          <a:latin typeface="Segoe UI" panose="020B0502040204020203" pitchFamily="34" charset="0"/>
          <a:ea typeface="+mn-ea"/>
          <a:cs typeface="Segoe UI" panose="020B0502040204020203" pitchFamily="34" charset="0"/>
        </a:defRPr>
      </a:lvl2pPr>
      <a:lvl3pPr marL="566928" indent="-18288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Segoe UI" panose="020B0502040204020203" pitchFamily="34" charset="0"/>
          <a:ea typeface="+mn-ea"/>
          <a:cs typeface="Segoe UI" panose="020B0502040204020203" pitchFamily="34" charset="0"/>
        </a:defRPr>
      </a:lvl3pPr>
      <a:lvl4pPr marL="749808" indent="-182880" algn="l" defTabSz="914400" rtl="0" eaLnBrk="1" latinLnBrk="0" hangingPunct="1">
        <a:lnSpc>
          <a:spcPct val="90000"/>
        </a:lnSpc>
        <a:spcBef>
          <a:spcPts val="200"/>
        </a:spcBef>
        <a:spcAft>
          <a:spcPts val="400"/>
        </a:spcAft>
        <a:buClr>
          <a:srgbClr val="8B0000"/>
        </a:buClr>
        <a:buFont typeface="Calibri" pitchFamily="34" charset="0"/>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4pPr>
      <a:lvl5pPr marL="932688" indent="-182880" algn="l" defTabSz="914400" rtl="0" eaLnBrk="1" latinLnBrk="0" hangingPunct="1">
        <a:lnSpc>
          <a:spcPct val="90000"/>
        </a:lnSpc>
        <a:spcBef>
          <a:spcPts val="200"/>
        </a:spcBef>
        <a:spcAft>
          <a:spcPts val="400"/>
        </a:spcAft>
        <a:buClr>
          <a:srgbClr val="8B0000"/>
        </a:buClr>
        <a:buFont typeface="Calibri" panose="020F0502020204030204" pitchFamily="34" charset="0"/>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8641569"/>
      </p:ext>
    </p:extLst>
  </p:cSld>
  <p:clrMap bg1="lt1" tx1="dk1" bg2="lt2" tx2="dk2" accent1="accent1" accent2="accent2" accent3="accent3" accent4="accent4" accent5="accent5" accent6="accent6" hlink="hlink" folHlink="folHlink"/>
  <p:sldLayoutIdLst>
    <p:sldLayoutId id="2147483683" r:id="rId1"/>
    <p:sldLayoutId id="2147483689" r:id="rId2"/>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EC7788-CA05-4B04-8B66-82983D2B44E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74713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EFEE"/>
        </a:solidFill>
        <a:effectLst/>
      </p:bgPr>
    </p:bg>
    <p:spTree>
      <p:nvGrpSpPr>
        <p:cNvPr id="1" name=""/>
        <p:cNvGrpSpPr/>
        <p:nvPr/>
      </p:nvGrpSpPr>
      <p:grpSpPr>
        <a:xfrm>
          <a:off x="0" y="0"/>
          <a:ext cx="0" cy="0"/>
          <a:chOff x="0" y="0"/>
          <a:chExt cx="0" cy="0"/>
        </a:xfrm>
      </p:grpSpPr>
      <p:sp>
        <p:nvSpPr>
          <p:cNvPr id="7" name="Rectangle 6"/>
          <p:cNvSpPr/>
          <p:nvPr/>
        </p:nvSpPr>
        <p:spPr>
          <a:xfrm rot="5400000">
            <a:off x="8277225" y="2943224"/>
            <a:ext cx="6858000" cy="971551"/>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defRPr>
            </a:lvl1pPr>
          </a:lstStyle>
          <a:p>
            <a:fld id="{83C389E8-EBF2-4FC9-9AB1-1FFA989D637D}" type="datetime1">
              <a:rPr lang="en-US" smtClean="0"/>
              <a:t>10/15/2020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r>
              <a:rPr lang="en-US" dirty="0"/>
              <a:t>Add a footer</a:t>
            </a:r>
          </a:p>
        </p:txBody>
      </p:sp>
      <p:sp>
        <p:nvSpPr>
          <p:cNvPr id="6" name="Slide Number Placeholder 5"/>
          <p:cNvSpPr>
            <a:spLocks noGrp="1"/>
          </p:cNvSpPr>
          <p:nvPr>
            <p:ph type="sldNum" sz="quarter" idx="4"/>
          </p:nvPr>
        </p:nvSpPr>
        <p:spPr>
          <a:xfrm>
            <a:off x="11220449" y="6485185"/>
            <a:ext cx="971551" cy="365125"/>
          </a:xfrm>
          <a:prstGeom prst="rect">
            <a:avLst/>
          </a:prstGeom>
        </p:spPr>
        <p:txBody>
          <a:bodyPr vert="horz" lIns="91440" tIns="45720" rIns="91440" bIns="45720" rtlCol="0" anchor="ctr"/>
          <a:lstStyle>
            <a:lvl1pPr algn="r">
              <a:defRPr sz="1050">
                <a:solidFill>
                  <a:schemeClr val="tx1"/>
                </a:solidFill>
              </a:defRPr>
            </a:lvl1pPr>
          </a:lstStyle>
          <a:p>
            <a:fld id="{E31375A4-56A4-47D6-9801-1991572033F7}" type="slidenum">
              <a:rPr lang="en-US" smtClean="0"/>
              <a:pPr/>
              <a:t>‹#›</a:t>
            </a:fld>
            <a:endParaRPr lang="en-US" dirty="0"/>
          </a:p>
        </p:txBody>
      </p:sp>
      <p:grpSp>
        <p:nvGrpSpPr>
          <p:cNvPr id="13" name="Group 12"/>
          <p:cNvGrpSpPr/>
          <p:nvPr userDrawn="1"/>
        </p:nvGrpSpPr>
        <p:grpSpPr>
          <a:xfrm>
            <a:off x="11336482" y="280461"/>
            <a:ext cx="731520" cy="731520"/>
            <a:chOff x="8326367" y="284176"/>
            <a:chExt cx="731520" cy="731520"/>
          </a:xfrm>
        </p:grpSpPr>
        <p:sp>
          <p:nvSpPr>
            <p:cNvPr id="12" name="Oval 11"/>
            <p:cNvSpPr/>
            <p:nvPr userDrawn="1"/>
          </p:nvSpPr>
          <p:spPr>
            <a:xfrm>
              <a:off x="8326367" y="284176"/>
              <a:ext cx="731520" cy="731520"/>
            </a:xfrm>
            <a:prstGeom prst="ellipse">
              <a:avLst/>
            </a:prstGeom>
            <a:solidFill>
              <a:srgbClr val="FFFFFF"/>
            </a:solidFill>
            <a:ln>
              <a:noFill/>
            </a:ln>
            <a:effectLst>
              <a:outerShdw blurRad="254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a:stretch>
              <a:fillRect/>
            </a:stretch>
          </p:blipFill>
          <p:spPr>
            <a:xfrm>
              <a:off x="8350721" y="305482"/>
              <a:ext cx="682811" cy="688908"/>
            </a:xfrm>
            <a:prstGeom prst="rect">
              <a:avLst/>
            </a:prstGeom>
          </p:spPr>
        </p:pic>
      </p:grpSp>
    </p:spTree>
    <p:extLst>
      <p:ext uri="{BB962C8B-B14F-4D97-AF65-F5344CB8AC3E}">
        <p14:creationId xmlns:p14="http://schemas.microsoft.com/office/powerpoint/2010/main" val="74957935"/>
      </p:ext>
    </p:extLst>
  </p:cSld>
  <p:clrMap bg1="lt1" tx1="dk1" bg2="lt2" tx2="dk2" accent1="accent1" accent2="accent2" accent3="accent3" accent4="accent4" accent5="accent5" accent6="accent6" hlink="hlink" folHlink="folHlink"/>
  <p:sldLayoutIdLst>
    <p:sldLayoutId id="2147483691" r:id="rId1"/>
    <p:sldLayoutId id="214748369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Ø"/>
        <a:defRPr sz="165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8B0000"/>
        </a:buClr>
        <a:buFont typeface="Arial" panose="020B0604020202020204" pitchFamily="34" charset="0"/>
        <a:buChar char="•"/>
        <a:defRPr sz="15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8B0000"/>
        </a:buClr>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8B0000"/>
        </a:buClr>
        <a:buFont typeface="Calibri" panose="020F0502020204030204"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s://www.k12.wa.us/sites/default/files/public/communications/OSPI%20Student%20Learning%20and%20Grading%20Guidance_4-21-2020.pdf"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hyperlink" Target="mailto:Deb.came@k12.wa.us"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www.k12.wa.us/sites/default/files/public/communications/OSPI%20Student%20Learning%20and%20Grading%20Guidance_4-21-2020.pdf"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hyperlink" Target="https://www.sbe.wa.gov/our-work/emergency-waiver-progra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sbe.wa.gov/our-work/graduation-pathway-option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k12.wa.us/student-success/graduation/cia-and-waivers/expedited-assessment-appeals-waiver/expedited-assessment-appeals-eaa-faq"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706" y="4382473"/>
            <a:ext cx="11159414" cy="786296"/>
          </a:xfrm>
        </p:spPr>
        <p:txBody>
          <a:bodyPr>
            <a:normAutofit fontScale="90000"/>
          </a:bodyPr>
          <a:lstStyle/>
          <a:p>
            <a:r>
              <a:rPr lang="en-US" dirty="0"/>
              <a:t>Spring 2020: Grades, Graduation Pathways, and Waivers</a:t>
            </a:r>
          </a:p>
        </p:txBody>
      </p:sp>
      <p:sp>
        <p:nvSpPr>
          <p:cNvPr id="3" name="Subtitle 2"/>
          <p:cNvSpPr>
            <a:spLocks noGrp="1"/>
          </p:cNvSpPr>
          <p:nvPr>
            <p:ph type="subTitle" idx="1"/>
          </p:nvPr>
        </p:nvSpPr>
        <p:spPr>
          <a:xfrm>
            <a:off x="514706" y="5391174"/>
            <a:ext cx="11159414" cy="786296"/>
          </a:xfrm>
        </p:spPr>
        <p:txBody>
          <a:bodyPr>
            <a:normAutofit/>
          </a:bodyPr>
          <a:lstStyle/>
          <a:p>
            <a:r>
              <a:rPr lang="en-US" sz="2400" dirty="0">
                <a:solidFill>
                  <a:schemeClr val="tx1">
                    <a:lumMod val="75000"/>
                    <a:lumOff val="25000"/>
                  </a:schemeClr>
                </a:solidFill>
              </a:rPr>
              <a:t>Washington State Board of Education </a:t>
            </a:r>
          </a:p>
          <a:p>
            <a:pPr>
              <a:lnSpc>
                <a:spcPct val="0"/>
              </a:lnSpc>
            </a:pPr>
            <a:r>
              <a:rPr lang="en-US" sz="2400" dirty="0">
                <a:solidFill>
                  <a:schemeClr val="tx1">
                    <a:lumMod val="75000"/>
                    <a:lumOff val="25000"/>
                  </a:schemeClr>
                </a:solidFill>
              </a:rPr>
              <a:t>October 2020</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524000" y="1122363"/>
            <a:ext cx="9144000" cy="2387600"/>
          </a:xfrm>
        </p:spPr>
        <p:txBody>
          <a:bodyPr>
            <a:normAutofit fontScale="90000"/>
          </a:bodyPr>
          <a:lstStyle/>
          <a:p>
            <a:r>
              <a:rPr lang="en-US" dirty="0"/>
              <a:t>Spring 2020:</a:t>
            </a:r>
            <a:br>
              <a:rPr lang="en-US" dirty="0"/>
            </a:br>
            <a:r>
              <a:rPr lang="en-US" dirty="0"/>
              <a:t>Grades, Graduation Pathways, and Waivers</a:t>
            </a:r>
          </a:p>
        </p:txBody>
      </p:sp>
      <p:sp>
        <p:nvSpPr>
          <p:cNvPr id="23" name="Subtitle 22"/>
          <p:cNvSpPr>
            <a:spLocks noGrp="1"/>
          </p:cNvSpPr>
          <p:nvPr>
            <p:ph type="subTitle" idx="1"/>
          </p:nvPr>
        </p:nvSpPr>
        <p:spPr>
          <a:xfrm>
            <a:off x="1523999" y="3602037"/>
            <a:ext cx="9289409" cy="2387599"/>
          </a:xfrm>
        </p:spPr>
        <p:txBody>
          <a:bodyPr>
            <a:normAutofit/>
          </a:bodyPr>
          <a:lstStyle/>
          <a:p>
            <a:r>
              <a:rPr lang="en-US" dirty="0"/>
              <a:t>September 2020</a:t>
            </a:r>
          </a:p>
          <a:p>
            <a:r>
              <a:rPr lang="en-US" dirty="0">
                <a:solidFill>
                  <a:schemeClr val="accent2"/>
                </a:solidFill>
              </a:rPr>
              <a:t>Preliminary Data</a:t>
            </a:r>
          </a:p>
          <a:p>
            <a:endParaRPr lang="en-US" dirty="0"/>
          </a:p>
          <a:p>
            <a:r>
              <a:rPr lang="en-US" dirty="0"/>
              <a:t>Assessment and Student Information</a:t>
            </a:r>
          </a:p>
          <a:p>
            <a:r>
              <a:rPr lang="en-US" dirty="0"/>
              <a:t>Office of Superintendent of Public Instruction</a:t>
            </a:r>
          </a:p>
          <a:p>
            <a:endParaRPr lang="en-US" dirty="0"/>
          </a:p>
        </p:txBody>
      </p:sp>
    </p:spTree>
    <p:extLst>
      <p:ext uri="{BB962C8B-B14F-4D97-AF65-F5344CB8AC3E}">
        <p14:creationId xmlns:p14="http://schemas.microsoft.com/office/powerpoint/2010/main" val="133983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658302" cy="1325563"/>
          </a:xfrm>
        </p:spPr>
        <p:txBody>
          <a:bodyPr/>
          <a:lstStyle/>
          <a:p>
            <a:r>
              <a:rPr lang="en-US" dirty="0" smtClean="0"/>
              <a:t>Grades, Graduation Pathways, and Waivers</a:t>
            </a:r>
            <a:endParaRPr lang="en-US" dirty="0"/>
          </a:p>
        </p:txBody>
      </p:sp>
      <p:sp>
        <p:nvSpPr>
          <p:cNvPr id="6" name="Content Placeholder 5"/>
          <p:cNvSpPr>
            <a:spLocks noGrp="1"/>
          </p:cNvSpPr>
          <p:nvPr>
            <p:ph sz="half" idx="1"/>
          </p:nvPr>
        </p:nvSpPr>
        <p:spPr>
          <a:xfrm>
            <a:off x="6172199" y="1880463"/>
            <a:ext cx="5181600" cy="2604499"/>
          </a:xfrm>
          <a:solidFill>
            <a:schemeClr val="accent2">
              <a:lumMod val="20000"/>
              <a:lumOff val="80000"/>
            </a:schemeClr>
          </a:solidFill>
        </p:spPr>
        <p:txBody>
          <a:bodyPr/>
          <a:lstStyle/>
          <a:p>
            <a:pPr marL="0" indent="0">
              <a:buNone/>
            </a:pPr>
            <a:r>
              <a:rPr lang="en-US" dirty="0"/>
              <a:t>Class of 2020</a:t>
            </a:r>
          </a:p>
          <a:p>
            <a:pPr marL="0" indent="0">
              <a:buNone/>
            </a:pPr>
            <a:endParaRPr lang="en-US" dirty="0"/>
          </a:p>
          <a:p>
            <a:r>
              <a:rPr lang="en-US" dirty="0"/>
              <a:t>Graduation Pathways</a:t>
            </a:r>
          </a:p>
          <a:p>
            <a:r>
              <a:rPr lang="en-US" dirty="0"/>
              <a:t>Expedited Assessment Appeals (a.k.a., waiver)</a:t>
            </a:r>
          </a:p>
          <a:p>
            <a:pPr marL="0" indent="0">
              <a:buNone/>
            </a:pPr>
            <a:endParaRPr lang="en-US" dirty="0"/>
          </a:p>
        </p:txBody>
      </p:sp>
      <p:sp>
        <p:nvSpPr>
          <p:cNvPr id="7" name="Content Placeholder 6"/>
          <p:cNvSpPr>
            <a:spLocks noGrp="1"/>
          </p:cNvSpPr>
          <p:nvPr>
            <p:ph sz="half" idx="2"/>
          </p:nvPr>
        </p:nvSpPr>
        <p:spPr>
          <a:xfrm>
            <a:off x="754982" y="1880465"/>
            <a:ext cx="5181600" cy="2604498"/>
          </a:xfrm>
          <a:solidFill>
            <a:schemeClr val="accent3">
              <a:lumMod val="20000"/>
              <a:lumOff val="80000"/>
            </a:schemeClr>
          </a:solidFill>
        </p:spPr>
        <p:txBody>
          <a:bodyPr/>
          <a:lstStyle/>
          <a:p>
            <a:pPr marL="0" indent="0">
              <a:buNone/>
            </a:pPr>
            <a:r>
              <a:rPr lang="en-US" dirty="0"/>
              <a:t>Spring 2020 course grades</a:t>
            </a:r>
          </a:p>
          <a:p>
            <a:pPr marL="0" indent="0">
              <a:buNone/>
            </a:pPr>
            <a:endParaRPr lang="en-US" dirty="0"/>
          </a:p>
          <a:p>
            <a:pPr lvl="1"/>
            <a:r>
              <a:rPr lang="en-US" sz="2800" dirty="0"/>
              <a:t>Incompletes (9</a:t>
            </a:r>
            <a:r>
              <a:rPr lang="en-US" sz="2800" dirty="0">
                <a:latin typeface="Segoe UI" panose="020B0502040204020203" pitchFamily="34" charset="0"/>
                <a:cs typeface="Segoe UI" panose="020B0502040204020203" pitchFamily="34" charset="0"/>
              </a:rPr>
              <a:t>–</a:t>
            </a:r>
            <a:r>
              <a:rPr lang="en-US" sz="2800" dirty="0"/>
              <a:t>12)</a:t>
            </a:r>
          </a:p>
          <a:p>
            <a:pPr lvl="1"/>
            <a:r>
              <a:rPr lang="en-US" sz="2800" dirty="0"/>
              <a:t>Graduating seniors “COVID credit waiver”</a:t>
            </a:r>
          </a:p>
          <a:p>
            <a:endParaRPr lang="en-US" dirty="0"/>
          </a:p>
        </p:txBody>
      </p:sp>
      <p:sp>
        <p:nvSpPr>
          <p:cNvPr id="8" name="Rounded Rectangle 7"/>
          <p:cNvSpPr/>
          <p:nvPr/>
        </p:nvSpPr>
        <p:spPr>
          <a:xfrm>
            <a:off x="2484634" y="4674742"/>
            <a:ext cx="7222732" cy="13890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0403D"/>
                </a:solidFill>
                <a:effectLst/>
                <a:uLnTx/>
                <a:uFillTx/>
                <a:latin typeface="Segoe UI"/>
                <a:ea typeface="+mn-ea"/>
                <a:cs typeface="+mn-cs"/>
              </a:rPr>
              <a:t>CEDARS data for 2019</a:t>
            </a:r>
            <a:r>
              <a:rPr kumimoji="0" lang="en-US" sz="2000" b="0" i="1"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a:t>
            </a:r>
            <a:r>
              <a:rPr kumimoji="0" lang="en-US" sz="2000" b="0" i="1" u="none" strike="noStrike" kern="1200" cap="none" spc="0" normalizeH="0" baseline="0" noProof="0" dirty="0">
                <a:ln>
                  <a:noFill/>
                </a:ln>
                <a:solidFill>
                  <a:srgbClr val="40403D"/>
                </a:solidFill>
                <a:effectLst/>
                <a:uLnTx/>
                <a:uFillTx/>
                <a:latin typeface="Segoe UI"/>
                <a:ea typeface="+mn-ea"/>
                <a:cs typeface="+mn-cs"/>
              </a:rPr>
              <a:t>20 will not be complete until October, so the data presented here are not fully complete.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0403D"/>
                </a:solidFill>
                <a:effectLst/>
                <a:uLnTx/>
                <a:uFillTx/>
                <a:latin typeface="Segoe UI"/>
                <a:ea typeface="+mn-ea"/>
                <a:cs typeface="+mn-cs"/>
              </a:rPr>
              <a:t>Graduation rate data will be available in November.</a:t>
            </a:r>
          </a:p>
        </p:txBody>
      </p:sp>
      <p:sp>
        <p:nvSpPr>
          <p:cNvPr id="2" name="Date Placeholder 1">
            <a:extLst>
              <a:ext uri="{FF2B5EF4-FFF2-40B4-BE49-F238E27FC236}">
                <a16:creationId xmlns:a16="http://schemas.microsoft.com/office/drawing/2014/main" id="{D8CF5F9F-DD73-494A-B880-F8E1B68A1154}"/>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005ADA-3235-45BE-A1A4-A19BF558B06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Footer Placeholder 8">
            <a:extLst>
              <a:ext uri="{FF2B5EF4-FFF2-40B4-BE49-F238E27FC236}">
                <a16:creationId xmlns:a16="http://schemas.microsoft.com/office/drawing/2014/main" id="{B07E4DBB-D773-4D9D-8568-B979B755A97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0" name="Slide Number Placeholder 9">
            <a:extLst>
              <a:ext uri="{FF2B5EF4-FFF2-40B4-BE49-F238E27FC236}">
                <a16:creationId xmlns:a16="http://schemas.microsoft.com/office/drawing/2014/main" id="{A46B14A5-FF84-4814-8A0F-2C844A9BFFA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53599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“Incompletes” by grade level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5074531"/>
              </p:ext>
            </p:extLst>
          </p:nvPr>
        </p:nvGraphicFramePr>
        <p:xfrm>
          <a:off x="838200" y="1825625"/>
          <a:ext cx="10515600" cy="2494280"/>
        </p:xfrm>
        <a:graphic>
          <a:graphicData uri="http://schemas.openxmlformats.org/drawingml/2006/table">
            <a:tbl>
              <a:tblPr firstRow="1" bandRow="1">
                <a:tableStyleId>{5C22544A-7EE6-4342-B048-85BDC9FD1C3A}</a:tableStyleId>
              </a:tblPr>
              <a:tblGrid>
                <a:gridCol w="1223356">
                  <a:extLst>
                    <a:ext uri="{9D8B030D-6E8A-4147-A177-3AD203B41FA5}">
                      <a16:colId xmlns:a16="http://schemas.microsoft.com/office/drawing/2014/main" val="2107438901"/>
                    </a:ext>
                  </a:extLst>
                </a:gridCol>
                <a:gridCol w="1909943">
                  <a:extLst>
                    <a:ext uri="{9D8B030D-6E8A-4147-A177-3AD203B41FA5}">
                      <a16:colId xmlns:a16="http://schemas.microsoft.com/office/drawing/2014/main" val="4133045021"/>
                    </a:ext>
                  </a:extLst>
                </a:gridCol>
                <a:gridCol w="2442949">
                  <a:extLst>
                    <a:ext uri="{9D8B030D-6E8A-4147-A177-3AD203B41FA5}">
                      <a16:colId xmlns:a16="http://schemas.microsoft.com/office/drawing/2014/main" val="2061096061"/>
                    </a:ext>
                  </a:extLst>
                </a:gridCol>
                <a:gridCol w="2292824">
                  <a:extLst>
                    <a:ext uri="{9D8B030D-6E8A-4147-A177-3AD203B41FA5}">
                      <a16:colId xmlns:a16="http://schemas.microsoft.com/office/drawing/2014/main" val="377271239"/>
                    </a:ext>
                  </a:extLst>
                </a:gridCol>
                <a:gridCol w="2646528">
                  <a:extLst>
                    <a:ext uri="{9D8B030D-6E8A-4147-A177-3AD203B41FA5}">
                      <a16:colId xmlns:a16="http://schemas.microsoft.com/office/drawing/2014/main" val="2693266789"/>
                    </a:ext>
                  </a:extLst>
                </a:gridCol>
              </a:tblGrid>
              <a:tr h="370840">
                <a:tc>
                  <a:txBody>
                    <a:bodyPr/>
                    <a:lstStyle/>
                    <a:p>
                      <a:r>
                        <a:rPr lang="en-US" dirty="0"/>
                        <a:t>Grade</a:t>
                      </a:r>
                    </a:p>
                  </a:txBody>
                  <a:tcPr/>
                </a:tc>
                <a:tc>
                  <a:txBody>
                    <a:bodyPr/>
                    <a:lstStyle/>
                    <a:p>
                      <a:pPr algn="ctr"/>
                      <a:r>
                        <a:rPr lang="en-US" dirty="0"/>
                        <a:t># Students Total</a:t>
                      </a:r>
                    </a:p>
                  </a:txBody>
                  <a:tcPr/>
                </a:tc>
                <a:tc>
                  <a:txBody>
                    <a:bodyPr/>
                    <a:lstStyle/>
                    <a:p>
                      <a:pPr algn="ctr"/>
                      <a:r>
                        <a:rPr lang="en-US" dirty="0"/>
                        <a:t># Students with an Incomplete</a:t>
                      </a:r>
                    </a:p>
                  </a:txBody>
                  <a:tcPr/>
                </a:tc>
                <a:tc>
                  <a:txBody>
                    <a:bodyPr/>
                    <a:lstStyle/>
                    <a:p>
                      <a:pPr algn="ctr"/>
                      <a:r>
                        <a:rPr lang="en-US" dirty="0"/>
                        <a:t>% of Students</a:t>
                      </a:r>
                    </a:p>
                  </a:txBody>
                  <a:tcPr/>
                </a:tc>
                <a:tc>
                  <a:txBody>
                    <a:bodyPr/>
                    <a:lstStyle/>
                    <a:p>
                      <a:pPr algn="ctr"/>
                      <a:r>
                        <a:rPr lang="en-US" dirty="0"/>
                        <a:t># of Incompletes (course</a:t>
                      </a:r>
                      <a:r>
                        <a:rPr lang="en-US" baseline="0" dirty="0"/>
                        <a:t> count)</a:t>
                      </a:r>
                      <a:endParaRPr lang="en-US" dirty="0"/>
                    </a:p>
                  </a:txBody>
                  <a:tcPr/>
                </a:tc>
                <a:extLst>
                  <a:ext uri="{0D108BD9-81ED-4DB2-BD59-A6C34878D82A}">
                    <a16:rowId xmlns:a16="http://schemas.microsoft.com/office/drawing/2014/main" val="1242368608"/>
                  </a:ext>
                </a:extLst>
              </a:tr>
              <a:tr h="370840">
                <a:tc>
                  <a:txBody>
                    <a:bodyPr/>
                    <a:lstStyle/>
                    <a:p>
                      <a:r>
                        <a:rPr lang="en-US" dirty="0"/>
                        <a:t>9</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87,433 </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10,974 </a:t>
                      </a:r>
                    </a:p>
                  </a:txBody>
                  <a:tcPr marL="9525" marR="9525" marT="9525" marB="0" anchor="b"/>
                </a:tc>
                <a:tc>
                  <a:txBody>
                    <a:bodyPr/>
                    <a:lstStyle/>
                    <a:p>
                      <a:pPr algn="ctr"/>
                      <a:r>
                        <a:rPr lang="en-US" dirty="0"/>
                        <a:t>12.6%</a:t>
                      </a:r>
                    </a:p>
                  </a:txBody>
                  <a:tcPr/>
                </a:tc>
                <a:tc>
                  <a:txBody>
                    <a:bodyPr/>
                    <a:lstStyle/>
                    <a:p>
                      <a:pPr algn="ctr"/>
                      <a:r>
                        <a:rPr lang="en-US" dirty="0"/>
                        <a:t>24,625</a:t>
                      </a:r>
                    </a:p>
                  </a:txBody>
                  <a:tcPr/>
                </a:tc>
                <a:extLst>
                  <a:ext uri="{0D108BD9-81ED-4DB2-BD59-A6C34878D82A}">
                    <a16:rowId xmlns:a16="http://schemas.microsoft.com/office/drawing/2014/main" val="1432655438"/>
                  </a:ext>
                </a:extLst>
              </a:tr>
              <a:tr h="370840">
                <a:tc>
                  <a:txBody>
                    <a:bodyPr/>
                    <a:lstStyle/>
                    <a:p>
                      <a:r>
                        <a:rPr lang="en-US" dirty="0"/>
                        <a:t>10</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87,048 </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11,071 </a:t>
                      </a:r>
                    </a:p>
                  </a:txBody>
                  <a:tcPr marL="9525" marR="9525" marT="9525" marB="0" anchor="b"/>
                </a:tc>
                <a:tc>
                  <a:txBody>
                    <a:bodyPr/>
                    <a:lstStyle/>
                    <a:p>
                      <a:pPr algn="ctr"/>
                      <a:r>
                        <a:rPr lang="en-US" dirty="0"/>
                        <a:t>12.7%</a:t>
                      </a:r>
                    </a:p>
                  </a:txBody>
                  <a:tcPr/>
                </a:tc>
                <a:tc>
                  <a:txBody>
                    <a:bodyPr/>
                    <a:lstStyle/>
                    <a:p>
                      <a:pPr algn="ctr"/>
                      <a:r>
                        <a:rPr lang="en-US" dirty="0"/>
                        <a:t>24,978</a:t>
                      </a:r>
                    </a:p>
                  </a:txBody>
                  <a:tcPr/>
                </a:tc>
                <a:extLst>
                  <a:ext uri="{0D108BD9-81ED-4DB2-BD59-A6C34878D82A}">
                    <a16:rowId xmlns:a16="http://schemas.microsoft.com/office/drawing/2014/main" val="2041002731"/>
                  </a:ext>
                </a:extLst>
              </a:tr>
              <a:tr h="370840">
                <a:tc>
                  <a:txBody>
                    <a:bodyPr/>
                    <a:lstStyle/>
                    <a:p>
                      <a:r>
                        <a:rPr lang="en-US" dirty="0"/>
                        <a:t>11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88,188 </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10,017 </a:t>
                      </a:r>
                    </a:p>
                  </a:txBody>
                  <a:tcPr marL="9525" marR="9525" marT="9525" marB="0" anchor="b"/>
                </a:tc>
                <a:tc>
                  <a:txBody>
                    <a:bodyPr/>
                    <a:lstStyle/>
                    <a:p>
                      <a:pPr algn="ctr"/>
                      <a:r>
                        <a:rPr lang="en-US" dirty="0"/>
                        <a:t>11.4%</a:t>
                      </a:r>
                    </a:p>
                  </a:txBody>
                  <a:tcPr/>
                </a:tc>
                <a:tc>
                  <a:txBody>
                    <a:bodyPr/>
                    <a:lstStyle/>
                    <a:p>
                      <a:pPr algn="ctr"/>
                      <a:r>
                        <a:rPr lang="en-US" dirty="0"/>
                        <a:t>21,199</a:t>
                      </a:r>
                    </a:p>
                  </a:txBody>
                  <a:tcPr/>
                </a:tc>
                <a:extLst>
                  <a:ext uri="{0D108BD9-81ED-4DB2-BD59-A6C34878D82A}">
                    <a16:rowId xmlns:a16="http://schemas.microsoft.com/office/drawing/2014/main" val="3592503208"/>
                  </a:ext>
                </a:extLst>
              </a:tr>
              <a:tr h="370840">
                <a:tc>
                  <a:txBody>
                    <a:bodyPr/>
                    <a:lstStyle/>
                    <a:p>
                      <a:r>
                        <a:rPr lang="en-US" dirty="0"/>
                        <a:t>12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94,562 </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4,671 </a:t>
                      </a:r>
                    </a:p>
                  </a:txBody>
                  <a:tcPr marL="9525" marR="9525" marT="9525" marB="0" anchor="b"/>
                </a:tc>
                <a:tc>
                  <a:txBody>
                    <a:bodyPr/>
                    <a:lstStyle/>
                    <a:p>
                      <a:pPr algn="ctr"/>
                      <a:r>
                        <a:rPr lang="en-US" dirty="0"/>
                        <a:t>4.9%</a:t>
                      </a:r>
                    </a:p>
                  </a:txBody>
                  <a:tcPr/>
                </a:tc>
                <a:tc>
                  <a:txBody>
                    <a:bodyPr/>
                    <a:lstStyle/>
                    <a:p>
                      <a:pPr algn="ctr"/>
                      <a:r>
                        <a:rPr lang="en-US" dirty="0"/>
                        <a:t>8,643</a:t>
                      </a:r>
                    </a:p>
                  </a:txBody>
                  <a:tcPr/>
                </a:tc>
                <a:extLst>
                  <a:ext uri="{0D108BD9-81ED-4DB2-BD59-A6C34878D82A}">
                    <a16:rowId xmlns:a16="http://schemas.microsoft.com/office/drawing/2014/main" val="434058908"/>
                  </a:ext>
                </a:extLst>
              </a:tr>
              <a:tr h="370840">
                <a:tc>
                  <a:txBody>
                    <a:bodyPr/>
                    <a:lstStyle/>
                    <a:p>
                      <a:r>
                        <a:rPr lang="en-US" b="1" dirty="0"/>
                        <a:t>All</a:t>
                      </a:r>
                    </a:p>
                  </a:txBody>
                  <a:tcPr/>
                </a:tc>
                <a:tc>
                  <a:txBody>
                    <a:bodyPr/>
                    <a:lstStyle/>
                    <a:p>
                      <a:pPr marL="0" algn="ctr" defTabSz="914400" rtl="0" eaLnBrk="1" fontAlgn="b" latinLnBrk="0" hangingPunct="1"/>
                      <a:r>
                        <a:rPr lang="en-US" sz="1800" b="1" kern="1200" dirty="0">
                          <a:solidFill>
                            <a:schemeClr val="dk1"/>
                          </a:solidFill>
                          <a:latin typeface="+mn-lt"/>
                          <a:ea typeface="+mn-ea"/>
                          <a:cs typeface="+mn-cs"/>
                        </a:rPr>
                        <a:t>355,971 </a:t>
                      </a:r>
                    </a:p>
                  </a:txBody>
                  <a:tcPr marL="9525" marR="9525" marT="9525" marB="0" anchor="b"/>
                </a:tc>
                <a:tc>
                  <a:txBody>
                    <a:bodyPr/>
                    <a:lstStyle/>
                    <a:p>
                      <a:pPr marL="0" algn="ctr" defTabSz="914400" rtl="0" eaLnBrk="1" fontAlgn="b" latinLnBrk="0" hangingPunct="1"/>
                      <a:r>
                        <a:rPr lang="en-US" sz="1800" b="1" kern="1200" dirty="0">
                          <a:solidFill>
                            <a:schemeClr val="dk1"/>
                          </a:solidFill>
                          <a:latin typeface="+mn-lt"/>
                          <a:ea typeface="+mn-ea"/>
                          <a:cs typeface="+mn-cs"/>
                        </a:rPr>
                        <a:t>36,729 </a:t>
                      </a:r>
                    </a:p>
                  </a:txBody>
                  <a:tcPr marL="9525" marR="9525" marT="9525" marB="0" anchor="b"/>
                </a:tc>
                <a:tc>
                  <a:txBody>
                    <a:bodyPr/>
                    <a:lstStyle/>
                    <a:p>
                      <a:pPr algn="ctr"/>
                      <a:r>
                        <a:rPr lang="en-US" b="1" dirty="0"/>
                        <a:t>10.3%</a:t>
                      </a:r>
                    </a:p>
                  </a:txBody>
                  <a:tcPr/>
                </a:tc>
                <a:tc>
                  <a:txBody>
                    <a:bodyPr/>
                    <a:lstStyle/>
                    <a:p>
                      <a:pPr algn="ctr"/>
                      <a:r>
                        <a:rPr lang="en-US" b="1" dirty="0"/>
                        <a:t>79,445</a:t>
                      </a:r>
                    </a:p>
                  </a:txBody>
                  <a:tcPr/>
                </a:tc>
                <a:extLst>
                  <a:ext uri="{0D108BD9-81ED-4DB2-BD59-A6C34878D82A}">
                    <a16:rowId xmlns:a16="http://schemas.microsoft.com/office/drawing/2014/main" val="4259162226"/>
                  </a:ext>
                </a:extLst>
              </a:tr>
            </a:tbl>
          </a:graphicData>
        </a:graphic>
      </p:graphicFrame>
      <p:sp>
        <p:nvSpPr>
          <p:cNvPr id="3" name="Date Placeholder 2">
            <a:extLst>
              <a:ext uri="{FF2B5EF4-FFF2-40B4-BE49-F238E27FC236}">
                <a16:creationId xmlns:a16="http://schemas.microsoft.com/office/drawing/2014/main" id="{E100130A-32EF-47F1-8E6B-566E32371F63}"/>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8A0297-9D4F-486B-B047-1F7F10B8D78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7D1857DA-D4D5-4C3A-94BA-7481F7C3B8B8}"/>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Slide Number Placeholder 7">
            <a:extLst>
              <a:ext uri="{FF2B5EF4-FFF2-40B4-BE49-F238E27FC236}">
                <a16:creationId xmlns:a16="http://schemas.microsoft.com/office/drawing/2014/main" id="{A54511C5-8E04-418D-8995-48601BA5BFC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TextBox 4"/>
          <p:cNvSpPr txBox="1"/>
          <p:nvPr/>
        </p:nvSpPr>
        <p:spPr>
          <a:xfrm>
            <a:off x="838200" y="5386647"/>
            <a:ext cx="105720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0403D"/>
                </a:solidFill>
                <a:effectLst/>
                <a:uLnTx/>
                <a:uFillTx/>
                <a:latin typeface="Segoe UI"/>
                <a:ea typeface="+mn-ea"/>
                <a:cs typeface="+mn-cs"/>
              </a:rPr>
              <a:t>For guidance on incompletes and grading, refer to </a:t>
            </a:r>
            <a:r>
              <a:rPr kumimoji="0" lang="en-US" sz="1800" b="0" i="0" u="none" strike="noStrike" kern="1200" cap="none" spc="0" normalizeH="0" baseline="0" noProof="0" dirty="0" smtClean="0">
                <a:ln>
                  <a:noFill/>
                </a:ln>
                <a:solidFill>
                  <a:srgbClr val="40403D"/>
                </a:solidFill>
                <a:effectLst/>
                <a:uLnTx/>
                <a:uFillTx/>
                <a:latin typeface="Segoe UI"/>
                <a:ea typeface="+mn-ea"/>
                <a:cs typeface="+mn-cs"/>
                <a:hlinkClick r:id="rId2"/>
              </a:rPr>
              <a:t>Student Learning and Grading Guidance</a:t>
            </a:r>
            <a:r>
              <a:rPr kumimoji="0" lang="en-US" sz="1800" b="0" i="0" u="none" strike="noStrike" kern="1200" cap="none" spc="0" normalizeH="0" baseline="0" noProof="0" dirty="0" smtClean="0">
                <a:ln>
                  <a:noFill/>
                </a:ln>
                <a:solidFill>
                  <a:srgbClr val="40403D"/>
                </a:solidFill>
                <a:effectLst/>
                <a:uLnTx/>
                <a:uFillTx/>
                <a:latin typeface="Segoe UI"/>
                <a:ea typeface="+mn-ea"/>
                <a:cs typeface="+mn-cs"/>
              </a:rPr>
              <a:t>, April 2020</a:t>
            </a:r>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721873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Percentage of students with at least one “Incomplete” grade, by </a:t>
            </a:r>
            <a:r>
              <a:rPr lang="en-US" dirty="0" smtClean="0"/>
              <a:t>district*</a:t>
            </a:r>
            <a:endParaRPr lang="en-US" dirty="0"/>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280591000"/>
              </p:ext>
            </p:extLst>
          </p:nvPr>
        </p:nvGraphicFramePr>
        <p:xfrm>
          <a:off x="838200" y="1825625"/>
          <a:ext cx="5181600" cy="3881120"/>
        </p:xfrm>
        <a:graphic>
          <a:graphicData uri="http://schemas.openxmlformats.org/drawingml/2006/table">
            <a:tbl>
              <a:tblPr firstRow="1" bandRow="1">
                <a:tableStyleId>{5C22544A-7EE6-4342-B048-85BDC9FD1C3A}</a:tableStyleId>
              </a:tblPr>
              <a:tblGrid>
                <a:gridCol w="3126971">
                  <a:extLst>
                    <a:ext uri="{9D8B030D-6E8A-4147-A177-3AD203B41FA5}">
                      <a16:colId xmlns:a16="http://schemas.microsoft.com/office/drawing/2014/main" val="1243828428"/>
                    </a:ext>
                  </a:extLst>
                </a:gridCol>
                <a:gridCol w="2054629">
                  <a:extLst>
                    <a:ext uri="{9D8B030D-6E8A-4147-A177-3AD203B41FA5}">
                      <a16:colId xmlns:a16="http://schemas.microsoft.com/office/drawing/2014/main" val="2444183387"/>
                    </a:ext>
                  </a:extLst>
                </a:gridCol>
              </a:tblGrid>
              <a:tr h="370840">
                <a:tc>
                  <a:txBody>
                    <a:bodyPr/>
                    <a:lstStyle/>
                    <a:p>
                      <a:r>
                        <a:rPr lang="en-US" dirty="0"/>
                        <a:t>Districts with Highest Use</a:t>
                      </a:r>
                      <a:r>
                        <a:rPr lang="en-US" baseline="0" dirty="0"/>
                        <a:t> of Incompletes</a:t>
                      </a:r>
                      <a:endParaRPr lang="en-US" dirty="0"/>
                    </a:p>
                  </a:txBody>
                  <a:tcPr/>
                </a:tc>
                <a:tc>
                  <a:txBody>
                    <a:bodyPr/>
                    <a:lstStyle/>
                    <a:p>
                      <a:pPr algn="ctr"/>
                      <a:r>
                        <a:rPr lang="en-US" dirty="0"/>
                        <a:t>% of students with an incomplete</a:t>
                      </a:r>
                    </a:p>
                  </a:txBody>
                  <a:tcPr/>
                </a:tc>
                <a:extLst>
                  <a:ext uri="{0D108BD9-81ED-4DB2-BD59-A6C34878D82A}">
                    <a16:rowId xmlns:a16="http://schemas.microsoft.com/office/drawing/2014/main" val="245661125"/>
                  </a:ext>
                </a:extLst>
              </a:tr>
              <a:tr h="370840">
                <a:tc>
                  <a:txBody>
                    <a:bodyPr/>
                    <a:lstStyle/>
                    <a:p>
                      <a:pPr algn="l" fontAlgn="b"/>
                      <a:r>
                        <a:rPr lang="en-US" sz="1800" b="0" i="0" u="none" strike="noStrike" dirty="0">
                          <a:solidFill>
                            <a:srgbClr val="000000"/>
                          </a:solidFill>
                          <a:effectLst/>
                          <a:latin typeface="+mn-lt"/>
                        </a:rPr>
                        <a:t>Bethel</a:t>
                      </a:r>
                    </a:p>
                  </a:txBody>
                  <a:tcPr marL="9525" marR="9525" marT="9525" marB="0" anchor="b"/>
                </a:tc>
                <a:tc>
                  <a:txBody>
                    <a:bodyPr/>
                    <a:lstStyle/>
                    <a:p>
                      <a:pPr algn="ctr" fontAlgn="b"/>
                      <a:r>
                        <a:rPr lang="en-US" sz="1800" b="0" i="0" u="none" strike="noStrike" dirty="0">
                          <a:solidFill>
                            <a:srgbClr val="000000"/>
                          </a:solidFill>
                          <a:effectLst/>
                          <a:latin typeface="+mn-lt"/>
                        </a:rPr>
                        <a:t>37.4%</a:t>
                      </a:r>
                    </a:p>
                  </a:txBody>
                  <a:tcPr marL="9525" marR="9525" marT="9525" marB="0" anchor="b"/>
                </a:tc>
                <a:extLst>
                  <a:ext uri="{0D108BD9-81ED-4DB2-BD59-A6C34878D82A}">
                    <a16:rowId xmlns:a16="http://schemas.microsoft.com/office/drawing/2014/main" val="744228049"/>
                  </a:ext>
                </a:extLst>
              </a:tr>
              <a:tr h="370840">
                <a:tc>
                  <a:txBody>
                    <a:bodyPr/>
                    <a:lstStyle/>
                    <a:p>
                      <a:pPr algn="l" fontAlgn="b"/>
                      <a:r>
                        <a:rPr lang="en-US" sz="1800" b="0" i="0" u="none" strike="noStrike" dirty="0">
                          <a:solidFill>
                            <a:srgbClr val="000000"/>
                          </a:solidFill>
                          <a:effectLst/>
                          <a:latin typeface="+mn-lt"/>
                        </a:rPr>
                        <a:t>North Mason</a:t>
                      </a:r>
                    </a:p>
                  </a:txBody>
                  <a:tcPr marL="9525" marR="9525" marT="9525" marB="0" anchor="b"/>
                </a:tc>
                <a:tc>
                  <a:txBody>
                    <a:bodyPr/>
                    <a:lstStyle/>
                    <a:p>
                      <a:pPr algn="ctr" fontAlgn="b"/>
                      <a:r>
                        <a:rPr lang="en-US" sz="1800" b="0" i="0" u="none" strike="noStrike" dirty="0">
                          <a:solidFill>
                            <a:srgbClr val="000000"/>
                          </a:solidFill>
                          <a:effectLst/>
                          <a:latin typeface="+mn-lt"/>
                        </a:rPr>
                        <a:t>34.4%</a:t>
                      </a:r>
                    </a:p>
                  </a:txBody>
                  <a:tcPr marL="9525" marR="9525" marT="9525" marB="0" anchor="b"/>
                </a:tc>
                <a:extLst>
                  <a:ext uri="{0D108BD9-81ED-4DB2-BD59-A6C34878D82A}">
                    <a16:rowId xmlns:a16="http://schemas.microsoft.com/office/drawing/2014/main" val="167675432"/>
                  </a:ext>
                </a:extLst>
              </a:tr>
              <a:tr h="370840">
                <a:tc>
                  <a:txBody>
                    <a:bodyPr/>
                    <a:lstStyle/>
                    <a:p>
                      <a:pPr algn="l" fontAlgn="b"/>
                      <a:r>
                        <a:rPr lang="en-US" sz="1800" b="0" i="0" u="none" strike="noStrike" dirty="0">
                          <a:solidFill>
                            <a:srgbClr val="000000"/>
                          </a:solidFill>
                          <a:effectLst/>
                          <a:latin typeface="+mn-lt"/>
                        </a:rPr>
                        <a:t>College Place</a:t>
                      </a:r>
                    </a:p>
                  </a:txBody>
                  <a:tcPr marL="9525" marR="9525" marT="9525" marB="0" anchor="b"/>
                </a:tc>
                <a:tc>
                  <a:txBody>
                    <a:bodyPr/>
                    <a:lstStyle/>
                    <a:p>
                      <a:pPr algn="ctr" fontAlgn="b"/>
                      <a:r>
                        <a:rPr lang="en-US" sz="1800" b="0" i="0" u="none" strike="noStrike" dirty="0">
                          <a:solidFill>
                            <a:srgbClr val="000000"/>
                          </a:solidFill>
                          <a:effectLst/>
                          <a:latin typeface="+mn-lt"/>
                        </a:rPr>
                        <a:t>34.1%</a:t>
                      </a:r>
                    </a:p>
                  </a:txBody>
                  <a:tcPr marL="9525" marR="9525" marT="9525" marB="0" anchor="b"/>
                </a:tc>
                <a:extLst>
                  <a:ext uri="{0D108BD9-81ED-4DB2-BD59-A6C34878D82A}">
                    <a16:rowId xmlns:a16="http://schemas.microsoft.com/office/drawing/2014/main" val="262093807"/>
                  </a:ext>
                </a:extLst>
              </a:tr>
              <a:tr h="370840">
                <a:tc>
                  <a:txBody>
                    <a:bodyPr/>
                    <a:lstStyle/>
                    <a:p>
                      <a:pPr algn="l" fontAlgn="b"/>
                      <a:r>
                        <a:rPr lang="en-US" sz="1800" b="0" i="0" u="none" strike="noStrike" dirty="0">
                          <a:solidFill>
                            <a:srgbClr val="000000"/>
                          </a:solidFill>
                          <a:effectLst/>
                          <a:latin typeface="+mn-lt"/>
                        </a:rPr>
                        <a:t>Moses Lake</a:t>
                      </a:r>
                    </a:p>
                  </a:txBody>
                  <a:tcPr marL="9525" marR="9525" marT="9525" marB="0" anchor="b"/>
                </a:tc>
                <a:tc>
                  <a:txBody>
                    <a:bodyPr/>
                    <a:lstStyle/>
                    <a:p>
                      <a:pPr algn="ctr" fontAlgn="b"/>
                      <a:r>
                        <a:rPr lang="en-US" sz="1800" b="0" i="0" u="none" strike="noStrike" dirty="0">
                          <a:solidFill>
                            <a:srgbClr val="000000"/>
                          </a:solidFill>
                          <a:effectLst/>
                          <a:latin typeface="+mn-lt"/>
                        </a:rPr>
                        <a:t>32.8%</a:t>
                      </a:r>
                    </a:p>
                  </a:txBody>
                  <a:tcPr marL="9525" marR="9525" marT="9525" marB="0" anchor="b"/>
                </a:tc>
                <a:extLst>
                  <a:ext uri="{0D108BD9-81ED-4DB2-BD59-A6C34878D82A}">
                    <a16:rowId xmlns:a16="http://schemas.microsoft.com/office/drawing/2014/main" val="1102948599"/>
                  </a:ext>
                </a:extLst>
              </a:tr>
              <a:tr h="370840">
                <a:tc>
                  <a:txBody>
                    <a:bodyPr/>
                    <a:lstStyle/>
                    <a:p>
                      <a:pPr algn="l" fontAlgn="b"/>
                      <a:r>
                        <a:rPr lang="en-US" sz="1800" b="0" i="0" u="none" strike="noStrike" dirty="0">
                          <a:solidFill>
                            <a:srgbClr val="000000"/>
                          </a:solidFill>
                          <a:effectLst/>
                          <a:latin typeface="+mn-lt"/>
                        </a:rPr>
                        <a:t>Wapato</a:t>
                      </a:r>
                    </a:p>
                  </a:txBody>
                  <a:tcPr marL="9525" marR="9525" marT="9525" marB="0" anchor="b"/>
                </a:tc>
                <a:tc>
                  <a:txBody>
                    <a:bodyPr/>
                    <a:lstStyle/>
                    <a:p>
                      <a:pPr algn="ctr" fontAlgn="b"/>
                      <a:r>
                        <a:rPr lang="en-US" sz="1800" b="0" i="0" u="none" strike="noStrike" dirty="0">
                          <a:solidFill>
                            <a:srgbClr val="000000"/>
                          </a:solidFill>
                          <a:effectLst/>
                          <a:latin typeface="+mn-lt"/>
                        </a:rPr>
                        <a:t>32.6%</a:t>
                      </a:r>
                    </a:p>
                  </a:txBody>
                  <a:tcPr marL="9525" marR="9525" marT="9525" marB="0" anchor="b"/>
                </a:tc>
                <a:extLst>
                  <a:ext uri="{0D108BD9-81ED-4DB2-BD59-A6C34878D82A}">
                    <a16:rowId xmlns:a16="http://schemas.microsoft.com/office/drawing/2014/main" val="3420085270"/>
                  </a:ext>
                </a:extLst>
              </a:tr>
              <a:tr h="370840">
                <a:tc>
                  <a:txBody>
                    <a:bodyPr/>
                    <a:lstStyle/>
                    <a:p>
                      <a:pPr algn="l" fontAlgn="b"/>
                      <a:r>
                        <a:rPr lang="en-US" sz="1800" b="0" i="0" u="none" strike="noStrike" dirty="0" err="1">
                          <a:solidFill>
                            <a:srgbClr val="000000"/>
                          </a:solidFill>
                          <a:effectLst/>
                          <a:latin typeface="+mn-lt"/>
                        </a:rPr>
                        <a:t>Quillayute</a:t>
                      </a:r>
                      <a:r>
                        <a:rPr lang="en-US" sz="1800" b="0" i="0" u="none" strike="noStrike" dirty="0">
                          <a:solidFill>
                            <a:srgbClr val="000000"/>
                          </a:solidFill>
                          <a:effectLst/>
                          <a:latin typeface="+mn-lt"/>
                        </a:rPr>
                        <a:t> Valley</a:t>
                      </a:r>
                    </a:p>
                  </a:txBody>
                  <a:tcPr marL="9525" marR="9525" marT="9525" marB="0" anchor="b"/>
                </a:tc>
                <a:tc>
                  <a:txBody>
                    <a:bodyPr/>
                    <a:lstStyle/>
                    <a:p>
                      <a:pPr algn="ctr" fontAlgn="b"/>
                      <a:r>
                        <a:rPr lang="en-US" sz="1800" b="0" i="0" u="none" strike="noStrike" dirty="0">
                          <a:solidFill>
                            <a:srgbClr val="000000"/>
                          </a:solidFill>
                          <a:effectLst/>
                          <a:latin typeface="+mn-lt"/>
                        </a:rPr>
                        <a:t>31.4%</a:t>
                      </a:r>
                    </a:p>
                  </a:txBody>
                  <a:tcPr marL="9525" marR="9525" marT="9525" marB="0" anchor="b"/>
                </a:tc>
                <a:extLst>
                  <a:ext uri="{0D108BD9-81ED-4DB2-BD59-A6C34878D82A}">
                    <a16:rowId xmlns:a16="http://schemas.microsoft.com/office/drawing/2014/main" val="11526270"/>
                  </a:ext>
                </a:extLst>
              </a:tr>
              <a:tr h="370840">
                <a:tc>
                  <a:txBody>
                    <a:bodyPr/>
                    <a:lstStyle/>
                    <a:p>
                      <a:pPr algn="l" fontAlgn="b"/>
                      <a:r>
                        <a:rPr lang="en-US" sz="1800" b="0" i="0" u="none" strike="noStrike" dirty="0">
                          <a:solidFill>
                            <a:srgbClr val="000000"/>
                          </a:solidFill>
                          <a:effectLst/>
                          <a:latin typeface="+mn-lt"/>
                        </a:rPr>
                        <a:t>Tenino</a:t>
                      </a:r>
                    </a:p>
                  </a:txBody>
                  <a:tcPr marL="9525" marR="9525" marT="9525" marB="0" anchor="b"/>
                </a:tc>
                <a:tc>
                  <a:txBody>
                    <a:bodyPr/>
                    <a:lstStyle/>
                    <a:p>
                      <a:pPr algn="ctr" fontAlgn="b"/>
                      <a:r>
                        <a:rPr lang="en-US" sz="1800" b="0" i="0" u="none" strike="noStrike" dirty="0">
                          <a:solidFill>
                            <a:srgbClr val="000000"/>
                          </a:solidFill>
                          <a:effectLst/>
                          <a:latin typeface="+mn-lt"/>
                        </a:rPr>
                        <a:t>30.7%</a:t>
                      </a:r>
                    </a:p>
                  </a:txBody>
                  <a:tcPr marL="9525" marR="9525" marT="9525" marB="0" anchor="b"/>
                </a:tc>
                <a:extLst>
                  <a:ext uri="{0D108BD9-81ED-4DB2-BD59-A6C34878D82A}">
                    <a16:rowId xmlns:a16="http://schemas.microsoft.com/office/drawing/2014/main" val="2858944010"/>
                  </a:ext>
                </a:extLst>
              </a:tr>
              <a:tr h="370840">
                <a:tc>
                  <a:txBody>
                    <a:bodyPr/>
                    <a:lstStyle/>
                    <a:p>
                      <a:pPr algn="l" fontAlgn="b"/>
                      <a:r>
                        <a:rPr lang="en-US" sz="1800" b="0" i="0" u="none" strike="noStrike" dirty="0">
                          <a:solidFill>
                            <a:srgbClr val="000000"/>
                          </a:solidFill>
                          <a:effectLst/>
                          <a:latin typeface="+mn-lt"/>
                        </a:rPr>
                        <a:t>Kelso</a:t>
                      </a:r>
                    </a:p>
                  </a:txBody>
                  <a:tcPr marL="9525" marR="9525" marT="9525" marB="0" anchor="b"/>
                </a:tc>
                <a:tc>
                  <a:txBody>
                    <a:bodyPr/>
                    <a:lstStyle/>
                    <a:p>
                      <a:pPr algn="ctr" fontAlgn="b"/>
                      <a:r>
                        <a:rPr lang="en-US" sz="1800" b="0" i="0" u="none" strike="noStrike" dirty="0">
                          <a:solidFill>
                            <a:srgbClr val="000000"/>
                          </a:solidFill>
                          <a:effectLst/>
                          <a:latin typeface="+mn-lt"/>
                        </a:rPr>
                        <a:t>29.0%</a:t>
                      </a:r>
                    </a:p>
                  </a:txBody>
                  <a:tcPr marL="9525" marR="9525" marT="9525" marB="0" anchor="b"/>
                </a:tc>
                <a:extLst>
                  <a:ext uri="{0D108BD9-81ED-4DB2-BD59-A6C34878D82A}">
                    <a16:rowId xmlns:a16="http://schemas.microsoft.com/office/drawing/2014/main" val="4119877448"/>
                  </a:ext>
                </a:extLst>
              </a:tr>
            </a:tbl>
          </a:graphicData>
        </a:graphic>
      </p:graphicFrame>
      <p:graphicFrame>
        <p:nvGraphicFramePr>
          <p:cNvPr id="16" name="Content Placeholder 14"/>
          <p:cNvGraphicFramePr>
            <a:graphicFrameLocks noGrp="1"/>
          </p:cNvGraphicFramePr>
          <p:nvPr>
            <p:ph sz="half" idx="2"/>
            <p:extLst>
              <p:ext uri="{D42A27DB-BD31-4B8C-83A1-F6EECF244321}">
                <p14:modId xmlns:p14="http://schemas.microsoft.com/office/powerpoint/2010/main" val="4257960600"/>
              </p:ext>
            </p:extLst>
          </p:nvPr>
        </p:nvGraphicFramePr>
        <p:xfrm>
          <a:off x="6172200" y="1825625"/>
          <a:ext cx="5181600" cy="3881120"/>
        </p:xfrm>
        <a:graphic>
          <a:graphicData uri="http://schemas.openxmlformats.org/drawingml/2006/table">
            <a:tbl>
              <a:tblPr firstRow="1" bandRow="1">
                <a:tableStyleId>{5C22544A-7EE6-4342-B048-85BDC9FD1C3A}</a:tableStyleId>
              </a:tblPr>
              <a:tblGrid>
                <a:gridCol w="3113116">
                  <a:extLst>
                    <a:ext uri="{9D8B030D-6E8A-4147-A177-3AD203B41FA5}">
                      <a16:colId xmlns:a16="http://schemas.microsoft.com/office/drawing/2014/main" val="1243828428"/>
                    </a:ext>
                  </a:extLst>
                </a:gridCol>
                <a:gridCol w="2068484">
                  <a:extLst>
                    <a:ext uri="{9D8B030D-6E8A-4147-A177-3AD203B41FA5}">
                      <a16:colId xmlns:a16="http://schemas.microsoft.com/office/drawing/2014/main" val="244418338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with Highest Use</a:t>
                      </a:r>
                      <a:r>
                        <a:rPr lang="en-US" baseline="0" dirty="0"/>
                        <a:t> of Incompletes</a:t>
                      </a:r>
                      <a:endParaRPr lang="en-US" dirty="0"/>
                    </a:p>
                    <a:p>
                      <a:endParaRPr lang="en-US" dirty="0"/>
                    </a:p>
                  </a:txBody>
                  <a:tcPr/>
                </a:tc>
                <a:tc>
                  <a:txBody>
                    <a:bodyPr/>
                    <a:lstStyle/>
                    <a:p>
                      <a:pPr algn="ctr"/>
                      <a:r>
                        <a:rPr lang="en-US" dirty="0"/>
                        <a:t>% of students with an incomplete</a:t>
                      </a:r>
                    </a:p>
                  </a:txBody>
                  <a:tcPr/>
                </a:tc>
                <a:extLst>
                  <a:ext uri="{0D108BD9-81ED-4DB2-BD59-A6C34878D82A}">
                    <a16:rowId xmlns:a16="http://schemas.microsoft.com/office/drawing/2014/main" val="245661125"/>
                  </a:ext>
                </a:extLst>
              </a:tr>
              <a:tr h="370840">
                <a:tc>
                  <a:txBody>
                    <a:bodyPr/>
                    <a:lstStyle/>
                    <a:p>
                      <a:pPr algn="l" fontAlgn="b"/>
                      <a:r>
                        <a:rPr lang="en-US" sz="1800" b="0" i="0" u="none" strike="noStrike" dirty="0">
                          <a:solidFill>
                            <a:srgbClr val="000000"/>
                          </a:solidFill>
                          <a:effectLst/>
                          <a:latin typeface="+mn-lt"/>
                        </a:rPr>
                        <a:t>Colville</a:t>
                      </a:r>
                    </a:p>
                  </a:txBody>
                  <a:tcPr marL="9525" marR="9525" marT="9525" marB="0" anchor="b"/>
                </a:tc>
                <a:tc>
                  <a:txBody>
                    <a:bodyPr/>
                    <a:lstStyle/>
                    <a:p>
                      <a:pPr algn="ctr" fontAlgn="b"/>
                      <a:r>
                        <a:rPr lang="en-US" sz="1800" b="0" i="0" u="none" strike="noStrike" dirty="0">
                          <a:solidFill>
                            <a:srgbClr val="000000"/>
                          </a:solidFill>
                          <a:effectLst/>
                          <a:latin typeface="+mn-lt"/>
                        </a:rPr>
                        <a:t>29.0%</a:t>
                      </a:r>
                    </a:p>
                  </a:txBody>
                  <a:tcPr marL="9525" marR="9525" marT="9525" marB="0" anchor="b"/>
                </a:tc>
                <a:extLst>
                  <a:ext uri="{0D108BD9-81ED-4DB2-BD59-A6C34878D82A}">
                    <a16:rowId xmlns:a16="http://schemas.microsoft.com/office/drawing/2014/main" val="744228049"/>
                  </a:ext>
                </a:extLst>
              </a:tr>
              <a:tr h="370840">
                <a:tc>
                  <a:txBody>
                    <a:bodyPr/>
                    <a:lstStyle/>
                    <a:p>
                      <a:pPr algn="l" fontAlgn="b"/>
                      <a:r>
                        <a:rPr lang="en-US" sz="1800" b="0" i="0" u="none" strike="noStrike" dirty="0">
                          <a:solidFill>
                            <a:srgbClr val="000000"/>
                          </a:solidFill>
                          <a:effectLst/>
                          <a:latin typeface="+mn-lt"/>
                        </a:rPr>
                        <a:t>Sultan</a:t>
                      </a:r>
                    </a:p>
                  </a:txBody>
                  <a:tcPr marL="9525" marR="9525" marT="9525" marB="0" anchor="b"/>
                </a:tc>
                <a:tc>
                  <a:txBody>
                    <a:bodyPr/>
                    <a:lstStyle/>
                    <a:p>
                      <a:pPr algn="ctr" fontAlgn="b"/>
                      <a:r>
                        <a:rPr lang="en-US" sz="1800" b="0" i="0" u="none" strike="noStrike" dirty="0">
                          <a:solidFill>
                            <a:srgbClr val="000000"/>
                          </a:solidFill>
                          <a:effectLst/>
                          <a:latin typeface="+mn-lt"/>
                        </a:rPr>
                        <a:t>28.6%</a:t>
                      </a:r>
                    </a:p>
                  </a:txBody>
                  <a:tcPr marL="9525" marR="9525" marT="9525" marB="0" anchor="b"/>
                </a:tc>
                <a:extLst>
                  <a:ext uri="{0D108BD9-81ED-4DB2-BD59-A6C34878D82A}">
                    <a16:rowId xmlns:a16="http://schemas.microsoft.com/office/drawing/2014/main" val="167675432"/>
                  </a:ext>
                </a:extLst>
              </a:tr>
              <a:tr h="370840">
                <a:tc>
                  <a:txBody>
                    <a:bodyPr/>
                    <a:lstStyle/>
                    <a:p>
                      <a:pPr algn="l" fontAlgn="b"/>
                      <a:r>
                        <a:rPr lang="en-US" sz="1800" b="0" i="0" u="none" strike="noStrike" dirty="0">
                          <a:solidFill>
                            <a:srgbClr val="000000"/>
                          </a:solidFill>
                          <a:effectLst/>
                          <a:latin typeface="+mn-lt"/>
                        </a:rPr>
                        <a:t>Kettle Falls</a:t>
                      </a:r>
                    </a:p>
                  </a:txBody>
                  <a:tcPr marL="9525" marR="9525" marT="9525" marB="0" anchor="b"/>
                </a:tc>
                <a:tc>
                  <a:txBody>
                    <a:bodyPr/>
                    <a:lstStyle/>
                    <a:p>
                      <a:pPr algn="ctr" fontAlgn="b"/>
                      <a:r>
                        <a:rPr lang="en-US" sz="1800" b="0" i="0" u="none" strike="noStrike" dirty="0">
                          <a:solidFill>
                            <a:srgbClr val="000000"/>
                          </a:solidFill>
                          <a:effectLst/>
                          <a:latin typeface="+mn-lt"/>
                        </a:rPr>
                        <a:t>27.3%</a:t>
                      </a:r>
                    </a:p>
                  </a:txBody>
                  <a:tcPr marL="9525" marR="9525" marT="9525" marB="0" anchor="b"/>
                </a:tc>
                <a:extLst>
                  <a:ext uri="{0D108BD9-81ED-4DB2-BD59-A6C34878D82A}">
                    <a16:rowId xmlns:a16="http://schemas.microsoft.com/office/drawing/2014/main" val="262093807"/>
                  </a:ext>
                </a:extLst>
              </a:tr>
              <a:tr h="370840">
                <a:tc>
                  <a:txBody>
                    <a:bodyPr/>
                    <a:lstStyle/>
                    <a:p>
                      <a:pPr algn="l" fontAlgn="b"/>
                      <a:r>
                        <a:rPr lang="en-US" sz="1800" b="0" i="0" u="none" strike="noStrike" dirty="0">
                          <a:solidFill>
                            <a:srgbClr val="000000"/>
                          </a:solidFill>
                          <a:effectLst/>
                          <a:latin typeface="+mn-lt"/>
                        </a:rPr>
                        <a:t>Lake Chelan</a:t>
                      </a:r>
                    </a:p>
                  </a:txBody>
                  <a:tcPr marL="9525" marR="9525" marT="9525" marB="0" anchor="b"/>
                </a:tc>
                <a:tc>
                  <a:txBody>
                    <a:bodyPr/>
                    <a:lstStyle/>
                    <a:p>
                      <a:pPr algn="ctr" fontAlgn="b"/>
                      <a:r>
                        <a:rPr lang="en-US" sz="1800" b="0" i="0" u="none" strike="noStrike" dirty="0">
                          <a:solidFill>
                            <a:srgbClr val="000000"/>
                          </a:solidFill>
                          <a:effectLst/>
                          <a:latin typeface="+mn-lt"/>
                        </a:rPr>
                        <a:t>25.1%</a:t>
                      </a:r>
                    </a:p>
                  </a:txBody>
                  <a:tcPr marL="9525" marR="9525" marT="9525" marB="0" anchor="b"/>
                </a:tc>
                <a:extLst>
                  <a:ext uri="{0D108BD9-81ED-4DB2-BD59-A6C34878D82A}">
                    <a16:rowId xmlns:a16="http://schemas.microsoft.com/office/drawing/2014/main" val="1102948599"/>
                  </a:ext>
                </a:extLst>
              </a:tr>
              <a:tr h="370840">
                <a:tc>
                  <a:txBody>
                    <a:bodyPr/>
                    <a:lstStyle/>
                    <a:p>
                      <a:pPr algn="l" fontAlgn="b"/>
                      <a:r>
                        <a:rPr lang="en-US" sz="1800" b="0" i="0" u="none" strike="noStrike" dirty="0">
                          <a:solidFill>
                            <a:srgbClr val="000000"/>
                          </a:solidFill>
                          <a:effectLst/>
                          <a:latin typeface="+mn-lt"/>
                        </a:rPr>
                        <a:t>Zillah</a:t>
                      </a:r>
                    </a:p>
                  </a:txBody>
                  <a:tcPr marL="9525" marR="9525" marT="9525" marB="0" anchor="b"/>
                </a:tc>
                <a:tc>
                  <a:txBody>
                    <a:bodyPr/>
                    <a:lstStyle/>
                    <a:p>
                      <a:pPr algn="ctr" fontAlgn="b"/>
                      <a:r>
                        <a:rPr lang="en-US" sz="1800" b="0" i="0" u="none" strike="noStrike" dirty="0">
                          <a:solidFill>
                            <a:srgbClr val="000000"/>
                          </a:solidFill>
                          <a:effectLst/>
                          <a:latin typeface="+mn-lt"/>
                        </a:rPr>
                        <a:t>23.7%</a:t>
                      </a:r>
                    </a:p>
                  </a:txBody>
                  <a:tcPr marL="9525" marR="9525" marT="9525" marB="0" anchor="b"/>
                </a:tc>
                <a:extLst>
                  <a:ext uri="{0D108BD9-81ED-4DB2-BD59-A6C34878D82A}">
                    <a16:rowId xmlns:a16="http://schemas.microsoft.com/office/drawing/2014/main" val="3420085270"/>
                  </a:ext>
                </a:extLst>
              </a:tr>
              <a:tr h="370840">
                <a:tc>
                  <a:txBody>
                    <a:bodyPr/>
                    <a:lstStyle/>
                    <a:p>
                      <a:pPr algn="l" fontAlgn="b"/>
                      <a:r>
                        <a:rPr lang="en-US" sz="1800" b="0" i="0" u="none" strike="noStrike" dirty="0">
                          <a:solidFill>
                            <a:srgbClr val="000000"/>
                          </a:solidFill>
                          <a:effectLst/>
                          <a:latin typeface="+mn-lt"/>
                        </a:rPr>
                        <a:t>Othello</a:t>
                      </a:r>
                    </a:p>
                  </a:txBody>
                  <a:tcPr marL="9525" marR="9525" marT="9525" marB="0" anchor="b"/>
                </a:tc>
                <a:tc>
                  <a:txBody>
                    <a:bodyPr/>
                    <a:lstStyle/>
                    <a:p>
                      <a:pPr algn="ctr" fontAlgn="b"/>
                      <a:r>
                        <a:rPr lang="en-US" sz="1800" b="0" i="0" u="none" strike="noStrike" dirty="0">
                          <a:solidFill>
                            <a:srgbClr val="000000"/>
                          </a:solidFill>
                          <a:effectLst/>
                          <a:latin typeface="+mn-lt"/>
                        </a:rPr>
                        <a:t>23.5%</a:t>
                      </a:r>
                    </a:p>
                  </a:txBody>
                  <a:tcPr marL="9525" marR="9525" marT="9525" marB="0" anchor="b"/>
                </a:tc>
                <a:extLst>
                  <a:ext uri="{0D108BD9-81ED-4DB2-BD59-A6C34878D82A}">
                    <a16:rowId xmlns:a16="http://schemas.microsoft.com/office/drawing/2014/main" val="11526270"/>
                  </a:ext>
                </a:extLst>
              </a:tr>
              <a:tr h="370840">
                <a:tc>
                  <a:txBody>
                    <a:bodyPr/>
                    <a:lstStyle/>
                    <a:p>
                      <a:pPr algn="l" fontAlgn="b"/>
                      <a:r>
                        <a:rPr lang="en-US" sz="1800" b="0" i="0" u="none" strike="noStrike" dirty="0">
                          <a:solidFill>
                            <a:srgbClr val="000000"/>
                          </a:solidFill>
                          <a:effectLst/>
                          <a:latin typeface="+mn-lt"/>
                        </a:rPr>
                        <a:t>Clover Park</a:t>
                      </a:r>
                    </a:p>
                  </a:txBody>
                  <a:tcPr marL="9525" marR="9525" marT="9525" marB="0" anchor="b"/>
                </a:tc>
                <a:tc>
                  <a:txBody>
                    <a:bodyPr/>
                    <a:lstStyle/>
                    <a:p>
                      <a:pPr algn="ctr" fontAlgn="b"/>
                      <a:r>
                        <a:rPr lang="en-US" sz="1800" b="0" i="0" u="none" strike="noStrike" dirty="0">
                          <a:solidFill>
                            <a:srgbClr val="000000"/>
                          </a:solidFill>
                          <a:effectLst/>
                          <a:latin typeface="+mn-lt"/>
                        </a:rPr>
                        <a:t>22.9%</a:t>
                      </a:r>
                    </a:p>
                  </a:txBody>
                  <a:tcPr marL="9525" marR="9525" marT="9525" marB="0" anchor="b"/>
                </a:tc>
                <a:extLst>
                  <a:ext uri="{0D108BD9-81ED-4DB2-BD59-A6C34878D82A}">
                    <a16:rowId xmlns:a16="http://schemas.microsoft.com/office/drawing/2014/main" val="2858944010"/>
                  </a:ext>
                </a:extLst>
              </a:tr>
              <a:tr h="370840">
                <a:tc>
                  <a:txBody>
                    <a:bodyPr/>
                    <a:lstStyle/>
                    <a:p>
                      <a:pPr algn="l" fontAlgn="b"/>
                      <a:r>
                        <a:rPr lang="en-US" sz="1800" b="0" i="0" u="none" strike="noStrike" dirty="0">
                          <a:solidFill>
                            <a:srgbClr val="000000"/>
                          </a:solidFill>
                          <a:effectLst/>
                          <a:latin typeface="+mn-lt"/>
                        </a:rPr>
                        <a:t>White Salmon</a:t>
                      </a:r>
                    </a:p>
                  </a:txBody>
                  <a:tcPr marL="9525" marR="9525" marT="9525" marB="0" anchor="b"/>
                </a:tc>
                <a:tc>
                  <a:txBody>
                    <a:bodyPr/>
                    <a:lstStyle/>
                    <a:p>
                      <a:pPr algn="ctr" fontAlgn="b"/>
                      <a:r>
                        <a:rPr lang="en-US" sz="1800" b="0" i="0" u="none" strike="noStrike" dirty="0">
                          <a:solidFill>
                            <a:srgbClr val="000000"/>
                          </a:solidFill>
                          <a:effectLst/>
                          <a:latin typeface="+mn-lt"/>
                        </a:rPr>
                        <a:t>22.8%</a:t>
                      </a:r>
                    </a:p>
                  </a:txBody>
                  <a:tcPr marL="9525" marR="9525" marT="9525" marB="0" anchor="b"/>
                </a:tc>
                <a:extLst>
                  <a:ext uri="{0D108BD9-81ED-4DB2-BD59-A6C34878D82A}">
                    <a16:rowId xmlns:a16="http://schemas.microsoft.com/office/drawing/2014/main" val="4119877448"/>
                  </a:ext>
                </a:extLst>
              </a:tr>
            </a:tbl>
          </a:graphicData>
        </a:graphic>
      </p:graphicFrame>
      <p:sp>
        <p:nvSpPr>
          <p:cNvPr id="2" name="Date Placeholder 1">
            <a:extLst>
              <a:ext uri="{FF2B5EF4-FFF2-40B4-BE49-F238E27FC236}">
                <a16:creationId xmlns:a16="http://schemas.microsoft.com/office/drawing/2014/main" id="{974DEFC1-E76F-4793-892C-3ED675C86D1A}"/>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2E5606-CEE9-4B7A-86F6-FDDB8587B41F}"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46A6F3FA-593A-43FE-AB9C-E92710AAC5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9B64E658-98AD-476B-AEFD-30216F62472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TextBox 4"/>
          <p:cNvSpPr txBox="1"/>
          <p:nvPr/>
        </p:nvSpPr>
        <p:spPr>
          <a:xfrm>
            <a:off x="7620072" y="5706745"/>
            <a:ext cx="38861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0403D"/>
                </a:solidFill>
                <a:effectLst/>
                <a:uLnTx/>
                <a:uFillTx/>
                <a:latin typeface="Segoe UI"/>
                <a:ea typeface="+mn-ea"/>
                <a:cs typeface="+mn-cs"/>
              </a:rPr>
              <a:t>*minimum of 400 students total in grades 9-12</a:t>
            </a:r>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75937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Credit Waivers </a:t>
            </a:r>
            <a:br>
              <a:rPr lang="en-US" dirty="0"/>
            </a:br>
            <a:r>
              <a:rPr lang="en-US" dirty="0" smtClean="0"/>
              <a:t>(seniors </a:t>
            </a:r>
            <a:r>
              <a:rPr lang="en-US" dirty="0"/>
              <a:t>only)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6181725"/>
              </p:ext>
            </p:extLst>
          </p:nvPr>
        </p:nvGraphicFramePr>
        <p:xfrm>
          <a:off x="838200" y="1825625"/>
          <a:ext cx="10515600" cy="3981450"/>
        </p:xfrm>
        <a:graphic>
          <a:graphicData uri="http://schemas.openxmlformats.org/drawingml/2006/table">
            <a:tbl>
              <a:tblPr firstRow="1" bandRow="1">
                <a:tableStyleId>{5C22544A-7EE6-4342-B048-85BDC9FD1C3A}</a:tableStyleId>
              </a:tblPr>
              <a:tblGrid>
                <a:gridCol w="2927465">
                  <a:extLst>
                    <a:ext uri="{9D8B030D-6E8A-4147-A177-3AD203B41FA5}">
                      <a16:colId xmlns:a16="http://schemas.microsoft.com/office/drawing/2014/main" val="3403437540"/>
                    </a:ext>
                  </a:extLst>
                </a:gridCol>
                <a:gridCol w="1645920">
                  <a:extLst>
                    <a:ext uri="{9D8B030D-6E8A-4147-A177-3AD203B41FA5}">
                      <a16:colId xmlns:a16="http://schemas.microsoft.com/office/drawing/2014/main" val="4261544028"/>
                    </a:ext>
                  </a:extLst>
                </a:gridCol>
                <a:gridCol w="2094808">
                  <a:extLst>
                    <a:ext uri="{9D8B030D-6E8A-4147-A177-3AD203B41FA5}">
                      <a16:colId xmlns:a16="http://schemas.microsoft.com/office/drawing/2014/main" val="3402315711"/>
                    </a:ext>
                  </a:extLst>
                </a:gridCol>
                <a:gridCol w="1903614">
                  <a:extLst>
                    <a:ext uri="{9D8B030D-6E8A-4147-A177-3AD203B41FA5}">
                      <a16:colId xmlns:a16="http://schemas.microsoft.com/office/drawing/2014/main" val="2917157137"/>
                    </a:ext>
                  </a:extLst>
                </a:gridCol>
                <a:gridCol w="1943793">
                  <a:extLst>
                    <a:ext uri="{9D8B030D-6E8A-4147-A177-3AD203B41FA5}">
                      <a16:colId xmlns:a16="http://schemas.microsoft.com/office/drawing/2014/main" val="385456020"/>
                    </a:ext>
                  </a:extLst>
                </a:gridCol>
              </a:tblGrid>
              <a:tr h="370840">
                <a:tc>
                  <a:txBody>
                    <a:bodyPr/>
                    <a:lstStyle/>
                    <a:p>
                      <a:endParaRPr lang="en-US" dirty="0"/>
                    </a:p>
                  </a:txBody>
                  <a:tcPr/>
                </a:tc>
                <a:tc>
                  <a:txBody>
                    <a:bodyPr/>
                    <a:lstStyle/>
                    <a:p>
                      <a:pPr algn="ctr"/>
                      <a:r>
                        <a:rPr lang="en-US" dirty="0"/>
                        <a:t># Students</a:t>
                      </a:r>
                    </a:p>
                  </a:txBody>
                  <a:tcPr/>
                </a:tc>
                <a:tc>
                  <a:txBody>
                    <a:bodyPr/>
                    <a:lstStyle/>
                    <a:p>
                      <a:pPr algn="ctr"/>
                      <a:r>
                        <a:rPr lang="en-US" dirty="0"/>
                        <a:t># Students with </a:t>
                      </a:r>
                      <a:r>
                        <a:rPr lang="en-US" baseline="0" dirty="0"/>
                        <a:t>waiver</a:t>
                      </a:r>
                      <a:endParaRPr lang="en-US" dirty="0"/>
                    </a:p>
                  </a:txBody>
                  <a:tcPr/>
                </a:tc>
                <a:tc>
                  <a:txBody>
                    <a:bodyPr/>
                    <a:lstStyle/>
                    <a:p>
                      <a:pPr algn="ctr"/>
                      <a:r>
                        <a:rPr lang="en-US" dirty="0"/>
                        <a:t>% of students with waiver</a:t>
                      </a:r>
                    </a:p>
                  </a:txBody>
                  <a:tcPr/>
                </a:tc>
                <a:tc>
                  <a:txBody>
                    <a:bodyPr/>
                    <a:lstStyle/>
                    <a:p>
                      <a:r>
                        <a:rPr lang="en-US" dirty="0"/>
                        <a:t># of COVID</a:t>
                      </a:r>
                      <a:r>
                        <a:rPr lang="en-US" baseline="0" dirty="0"/>
                        <a:t> credit waivers</a:t>
                      </a:r>
                      <a:endParaRPr lang="en-US" dirty="0"/>
                    </a:p>
                  </a:txBody>
                  <a:tcPr/>
                </a:tc>
                <a:extLst>
                  <a:ext uri="{0D108BD9-81ED-4DB2-BD59-A6C34878D82A}">
                    <a16:rowId xmlns:a16="http://schemas.microsoft.com/office/drawing/2014/main" val="1936764202"/>
                  </a:ext>
                </a:extLst>
              </a:tr>
              <a:tr h="370840">
                <a:tc>
                  <a:txBody>
                    <a:bodyPr/>
                    <a:lstStyle/>
                    <a:p>
                      <a:pPr algn="l" fontAlgn="b"/>
                      <a:r>
                        <a:rPr lang="en-US" sz="1800" b="1" i="0" u="none" strike="noStrike" dirty="0">
                          <a:solidFill>
                            <a:srgbClr val="000000"/>
                          </a:solidFill>
                          <a:effectLst/>
                          <a:latin typeface="+mn-lt"/>
                        </a:rPr>
                        <a:t>All Students</a:t>
                      </a:r>
                    </a:p>
                  </a:txBody>
                  <a:tcPr marL="9525" marR="9525" marT="9525" marB="0" anchor="ctr"/>
                </a:tc>
                <a:tc>
                  <a:txBody>
                    <a:bodyPr/>
                    <a:lstStyle/>
                    <a:p>
                      <a:pPr algn="ctr" fontAlgn="b"/>
                      <a:r>
                        <a:rPr lang="en-US" sz="1800" b="1" i="0" u="none" strike="noStrike" dirty="0">
                          <a:solidFill>
                            <a:srgbClr val="000000"/>
                          </a:solidFill>
                          <a:effectLst/>
                          <a:latin typeface="+mn-lt"/>
                        </a:rPr>
                        <a:t>94,562</a:t>
                      </a:r>
                    </a:p>
                  </a:txBody>
                  <a:tcPr marL="9525" marR="9525" marT="9525" marB="0" anchor="ctr"/>
                </a:tc>
                <a:tc>
                  <a:txBody>
                    <a:bodyPr/>
                    <a:lstStyle/>
                    <a:p>
                      <a:pPr algn="ctr" fontAlgn="b"/>
                      <a:r>
                        <a:rPr lang="en-US" sz="1800" b="1" i="0" u="none" strike="noStrike" dirty="0">
                          <a:solidFill>
                            <a:srgbClr val="000000"/>
                          </a:solidFill>
                          <a:effectLst/>
                          <a:latin typeface="+mn-lt"/>
                        </a:rPr>
                        <a:t>2,954</a:t>
                      </a:r>
                    </a:p>
                  </a:txBody>
                  <a:tcPr marL="9525" marR="9525" marT="9525" marB="0" anchor="ctr"/>
                </a:tc>
                <a:tc>
                  <a:txBody>
                    <a:bodyPr/>
                    <a:lstStyle/>
                    <a:p>
                      <a:pPr algn="ctr" fontAlgn="b"/>
                      <a:r>
                        <a:rPr lang="en-US" sz="1800" b="1" i="0" u="none" strike="noStrike" dirty="0">
                          <a:solidFill>
                            <a:srgbClr val="000000"/>
                          </a:solidFill>
                          <a:effectLst/>
                          <a:latin typeface="+mn-lt"/>
                        </a:rPr>
                        <a:t>3.1%</a:t>
                      </a:r>
                    </a:p>
                  </a:txBody>
                  <a:tcPr marL="9525" marR="9525" marT="9525" marB="0" anchor="ctr"/>
                </a:tc>
                <a:tc>
                  <a:txBody>
                    <a:bodyPr/>
                    <a:lstStyle/>
                    <a:p>
                      <a:pPr algn="ctr"/>
                      <a:r>
                        <a:rPr lang="en-US" b="1" dirty="0"/>
                        <a:t>5,924</a:t>
                      </a:r>
                    </a:p>
                  </a:txBody>
                  <a:tcPr anchor="ctr"/>
                </a:tc>
                <a:extLst>
                  <a:ext uri="{0D108BD9-81ED-4DB2-BD59-A6C34878D82A}">
                    <a16:rowId xmlns:a16="http://schemas.microsoft.com/office/drawing/2014/main" val="2223263897"/>
                  </a:ext>
                </a:extLst>
              </a:tr>
              <a:tr h="370840">
                <a:tc>
                  <a:txBody>
                    <a:bodyPr/>
                    <a:lstStyle/>
                    <a:p>
                      <a:pPr algn="l" fontAlgn="b"/>
                      <a:r>
                        <a:rPr lang="en-US" sz="1800" b="0" i="0" u="none" strike="noStrike">
                          <a:solidFill>
                            <a:srgbClr val="000000"/>
                          </a:solidFill>
                          <a:effectLst/>
                          <a:latin typeface="+mn-lt"/>
                        </a:rPr>
                        <a:t>American Indian/ Alaskan Native</a:t>
                      </a:r>
                    </a:p>
                  </a:txBody>
                  <a:tcPr marL="9525" marR="9525" marT="9525" marB="0" anchor="ctr"/>
                </a:tc>
                <a:tc>
                  <a:txBody>
                    <a:bodyPr/>
                    <a:lstStyle/>
                    <a:p>
                      <a:pPr algn="ctr" fontAlgn="b"/>
                      <a:r>
                        <a:rPr lang="en-US" sz="1800" b="0" i="0" u="none" strike="noStrike" dirty="0">
                          <a:solidFill>
                            <a:srgbClr val="000000"/>
                          </a:solidFill>
                          <a:effectLst/>
                          <a:latin typeface="+mn-lt"/>
                        </a:rPr>
                        <a:t>1,451</a:t>
                      </a:r>
                    </a:p>
                  </a:txBody>
                  <a:tcPr marL="9525" marR="9525" marT="9525" marB="0" anchor="ctr"/>
                </a:tc>
                <a:tc>
                  <a:txBody>
                    <a:bodyPr/>
                    <a:lstStyle/>
                    <a:p>
                      <a:pPr algn="ctr" fontAlgn="b"/>
                      <a:r>
                        <a:rPr lang="en-US" sz="1800" b="0" i="0" u="none" strike="noStrike" dirty="0">
                          <a:solidFill>
                            <a:srgbClr val="000000"/>
                          </a:solidFill>
                          <a:effectLst/>
                          <a:latin typeface="+mn-lt"/>
                        </a:rPr>
                        <a:t>55</a:t>
                      </a:r>
                    </a:p>
                  </a:txBody>
                  <a:tcPr marL="9525" marR="9525" marT="9525" marB="0" anchor="ctr"/>
                </a:tc>
                <a:tc>
                  <a:txBody>
                    <a:bodyPr/>
                    <a:lstStyle/>
                    <a:p>
                      <a:pPr algn="ctr" fontAlgn="b"/>
                      <a:r>
                        <a:rPr lang="en-US" sz="1800" b="0" i="0" u="none" strike="noStrike">
                          <a:solidFill>
                            <a:srgbClr val="000000"/>
                          </a:solidFill>
                          <a:effectLst/>
                          <a:latin typeface="+mn-lt"/>
                        </a:rPr>
                        <a:t>3.8%</a:t>
                      </a:r>
                    </a:p>
                  </a:txBody>
                  <a:tcPr marL="9525" marR="9525" marT="9525" marB="0" anchor="ctr"/>
                </a:tc>
                <a:tc>
                  <a:txBody>
                    <a:bodyPr/>
                    <a:lstStyle/>
                    <a:p>
                      <a:pPr algn="ctr"/>
                      <a:r>
                        <a:rPr lang="en-US" dirty="0"/>
                        <a:t>107</a:t>
                      </a:r>
                    </a:p>
                  </a:txBody>
                  <a:tcPr anchor="ctr"/>
                </a:tc>
                <a:extLst>
                  <a:ext uri="{0D108BD9-81ED-4DB2-BD59-A6C34878D82A}">
                    <a16:rowId xmlns:a16="http://schemas.microsoft.com/office/drawing/2014/main" val="2104498897"/>
                  </a:ext>
                </a:extLst>
              </a:tr>
              <a:tr h="370840">
                <a:tc>
                  <a:txBody>
                    <a:bodyPr/>
                    <a:lstStyle/>
                    <a:p>
                      <a:pPr algn="l" fontAlgn="b"/>
                      <a:r>
                        <a:rPr lang="en-US" sz="1800" b="0" i="0" u="none" strike="noStrike">
                          <a:solidFill>
                            <a:srgbClr val="000000"/>
                          </a:solidFill>
                          <a:effectLst/>
                          <a:latin typeface="+mn-lt"/>
                        </a:rPr>
                        <a:t>Asian</a:t>
                      </a:r>
                    </a:p>
                  </a:txBody>
                  <a:tcPr marL="9525" marR="9525" marT="9525" marB="0" anchor="ctr"/>
                </a:tc>
                <a:tc>
                  <a:txBody>
                    <a:bodyPr/>
                    <a:lstStyle/>
                    <a:p>
                      <a:pPr algn="ctr" fontAlgn="b"/>
                      <a:r>
                        <a:rPr lang="en-US" sz="1800" b="0" i="0" u="none" strike="noStrike" dirty="0">
                          <a:solidFill>
                            <a:srgbClr val="000000"/>
                          </a:solidFill>
                          <a:effectLst/>
                          <a:latin typeface="+mn-lt"/>
                        </a:rPr>
                        <a:t>7,426</a:t>
                      </a:r>
                    </a:p>
                  </a:txBody>
                  <a:tcPr marL="9525" marR="9525" marT="9525" marB="0" anchor="ctr"/>
                </a:tc>
                <a:tc>
                  <a:txBody>
                    <a:bodyPr/>
                    <a:lstStyle/>
                    <a:p>
                      <a:pPr algn="ctr" fontAlgn="b"/>
                      <a:r>
                        <a:rPr lang="en-US" sz="1800" b="0" i="0" u="none" strike="noStrike" dirty="0">
                          <a:solidFill>
                            <a:srgbClr val="000000"/>
                          </a:solidFill>
                          <a:effectLst/>
                          <a:latin typeface="+mn-lt"/>
                        </a:rPr>
                        <a:t>150</a:t>
                      </a:r>
                    </a:p>
                  </a:txBody>
                  <a:tcPr marL="9525" marR="9525" marT="9525" marB="0" anchor="ctr"/>
                </a:tc>
                <a:tc>
                  <a:txBody>
                    <a:bodyPr/>
                    <a:lstStyle/>
                    <a:p>
                      <a:pPr algn="ctr" fontAlgn="b"/>
                      <a:r>
                        <a:rPr lang="en-US" sz="1800" b="0" i="0" u="none" strike="noStrike">
                          <a:solidFill>
                            <a:srgbClr val="000000"/>
                          </a:solidFill>
                          <a:effectLst/>
                          <a:latin typeface="+mn-lt"/>
                        </a:rPr>
                        <a:t>2.0%</a:t>
                      </a:r>
                    </a:p>
                  </a:txBody>
                  <a:tcPr marL="9525" marR="9525" marT="9525" marB="0" anchor="ctr"/>
                </a:tc>
                <a:tc>
                  <a:txBody>
                    <a:bodyPr/>
                    <a:lstStyle/>
                    <a:p>
                      <a:pPr algn="ctr"/>
                      <a:r>
                        <a:rPr lang="en-US" dirty="0"/>
                        <a:t>286</a:t>
                      </a:r>
                    </a:p>
                  </a:txBody>
                  <a:tcPr anchor="ctr"/>
                </a:tc>
                <a:extLst>
                  <a:ext uri="{0D108BD9-81ED-4DB2-BD59-A6C34878D82A}">
                    <a16:rowId xmlns:a16="http://schemas.microsoft.com/office/drawing/2014/main" val="3099849606"/>
                  </a:ext>
                </a:extLst>
              </a:tr>
              <a:tr h="370840">
                <a:tc>
                  <a:txBody>
                    <a:bodyPr/>
                    <a:lstStyle/>
                    <a:p>
                      <a:pPr algn="l" fontAlgn="b"/>
                      <a:r>
                        <a:rPr lang="en-US" sz="1800" b="0" i="0" u="none" strike="noStrike">
                          <a:solidFill>
                            <a:srgbClr val="000000"/>
                          </a:solidFill>
                          <a:effectLst/>
                          <a:latin typeface="+mn-lt"/>
                        </a:rPr>
                        <a:t>Black/ African American</a:t>
                      </a:r>
                    </a:p>
                  </a:txBody>
                  <a:tcPr marL="9525" marR="9525" marT="9525" marB="0" anchor="ctr"/>
                </a:tc>
                <a:tc>
                  <a:txBody>
                    <a:bodyPr/>
                    <a:lstStyle/>
                    <a:p>
                      <a:pPr algn="ctr" fontAlgn="b"/>
                      <a:r>
                        <a:rPr lang="en-US" sz="1800" b="0" i="0" u="none" strike="noStrike" dirty="0">
                          <a:solidFill>
                            <a:srgbClr val="000000"/>
                          </a:solidFill>
                          <a:effectLst/>
                          <a:latin typeface="+mn-lt"/>
                        </a:rPr>
                        <a:t>4,835</a:t>
                      </a:r>
                    </a:p>
                  </a:txBody>
                  <a:tcPr marL="9525" marR="9525" marT="9525" marB="0" anchor="ctr"/>
                </a:tc>
                <a:tc>
                  <a:txBody>
                    <a:bodyPr/>
                    <a:lstStyle/>
                    <a:p>
                      <a:pPr algn="ctr" fontAlgn="b"/>
                      <a:r>
                        <a:rPr lang="en-US" sz="1800" b="0" i="0" u="none" strike="noStrike" dirty="0">
                          <a:solidFill>
                            <a:srgbClr val="000000"/>
                          </a:solidFill>
                          <a:effectLst/>
                          <a:latin typeface="+mn-lt"/>
                        </a:rPr>
                        <a:t>144</a:t>
                      </a:r>
                    </a:p>
                  </a:txBody>
                  <a:tcPr marL="9525" marR="9525" marT="9525" marB="0" anchor="ctr"/>
                </a:tc>
                <a:tc>
                  <a:txBody>
                    <a:bodyPr/>
                    <a:lstStyle/>
                    <a:p>
                      <a:pPr algn="ctr" fontAlgn="b"/>
                      <a:r>
                        <a:rPr lang="en-US" sz="1800" b="0" i="0" u="none" strike="noStrike" dirty="0">
                          <a:solidFill>
                            <a:srgbClr val="000000"/>
                          </a:solidFill>
                          <a:effectLst/>
                          <a:latin typeface="+mn-lt"/>
                        </a:rPr>
                        <a:t>3.0%</a:t>
                      </a:r>
                    </a:p>
                  </a:txBody>
                  <a:tcPr marL="9525" marR="9525" marT="9525" marB="0" anchor="ctr"/>
                </a:tc>
                <a:tc>
                  <a:txBody>
                    <a:bodyPr/>
                    <a:lstStyle/>
                    <a:p>
                      <a:pPr algn="ctr"/>
                      <a:r>
                        <a:rPr lang="en-US" dirty="0"/>
                        <a:t>347</a:t>
                      </a:r>
                    </a:p>
                  </a:txBody>
                  <a:tcPr anchor="ctr"/>
                </a:tc>
                <a:extLst>
                  <a:ext uri="{0D108BD9-81ED-4DB2-BD59-A6C34878D82A}">
                    <a16:rowId xmlns:a16="http://schemas.microsoft.com/office/drawing/2014/main" val="1627060210"/>
                  </a:ext>
                </a:extLst>
              </a:tr>
              <a:tr h="370840">
                <a:tc>
                  <a:txBody>
                    <a:bodyPr/>
                    <a:lstStyle/>
                    <a:p>
                      <a:pPr algn="l" fontAlgn="b"/>
                      <a:r>
                        <a:rPr lang="en-US" sz="1800" b="0" i="0" u="none" strike="noStrike" dirty="0">
                          <a:solidFill>
                            <a:srgbClr val="000000"/>
                          </a:solidFill>
                          <a:effectLst/>
                          <a:latin typeface="+mn-lt"/>
                        </a:rPr>
                        <a:t>Hispanic/ Latino</a:t>
                      </a:r>
                    </a:p>
                  </a:txBody>
                  <a:tcPr marL="9525" marR="9525" marT="9525" marB="0" anchor="ctr"/>
                </a:tc>
                <a:tc>
                  <a:txBody>
                    <a:bodyPr/>
                    <a:lstStyle/>
                    <a:p>
                      <a:pPr algn="ctr" fontAlgn="b"/>
                      <a:r>
                        <a:rPr lang="en-US" sz="1800" b="0" i="0" u="none" strike="noStrike" dirty="0">
                          <a:solidFill>
                            <a:srgbClr val="000000"/>
                          </a:solidFill>
                          <a:effectLst/>
                          <a:latin typeface="+mn-lt"/>
                        </a:rPr>
                        <a:t>21,291</a:t>
                      </a:r>
                    </a:p>
                  </a:txBody>
                  <a:tcPr marL="9525" marR="9525" marT="9525" marB="0" anchor="ctr"/>
                </a:tc>
                <a:tc>
                  <a:txBody>
                    <a:bodyPr/>
                    <a:lstStyle/>
                    <a:p>
                      <a:pPr algn="ctr" fontAlgn="b"/>
                      <a:r>
                        <a:rPr lang="en-US" sz="1800" b="0" i="0" u="none" strike="noStrike" dirty="0">
                          <a:solidFill>
                            <a:srgbClr val="000000"/>
                          </a:solidFill>
                          <a:effectLst/>
                          <a:latin typeface="+mn-lt"/>
                        </a:rPr>
                        <a:t>911</a:t>
                      </a:r>
                    </a:p>
                  </a:txBody>
                  <a:tcPr marL="9525" marR="9525" marT="9525" marB="0" anchor="ctr"/>
                </a:tc>
                <a:tc>
                  <a:txBody>
                    <a:bodyPr/>
                    <a:lstStyle/>
                    <a:p>
                      <a:pPr algn="ctr" fontAlgn="b"/>
                      <a:r>
                        <a:rPr lang="en-US" sz="1800" b="0" i="0" u="none" strike="noStrike" dirty="0">
                          <a:solidFill>
                            <a:srgbClr val="000000"/>
                          </a:solidFill>
                          <a:effectLst/>
                          <a:latin typeface="+mn-lt"/>
                        </a:rPr>
                        <a:t>4.3%</a:t>
                      </a:r>
                    </a:p>
                  </a:txBody>
                  <a:tcPr marL="9525" marR="9525" marT="9525" marB="0" anchor="ctr"/>
                </a:tc>
                <a:tc>
                  <a:txBody>
                    <a:bodyPr/>
                    <a:lstStyle/>
                    <a:p>
                      <a:pPr algn="ctr"/>
                      <a:r>
                        <a:rPr lang="en-US" dirty="0"/>
                        <a:t>1,897</a:t>
                      </a:r>
                    </a:p>
                  </a:txBody>
                  <a:tcPr anchor="ctr"/>
                </a:tc>
                <a:extLst>
                  <a:ext uri="{0D108BD9-81ED-4DB2-BD59-A6C34878D82A}">
                    <a16:rowId xmlns:a16="http://schemas.microsoft.com/office/drawing/2014/main" val="3145456983"/>
                  </a:ext>
                </a:extLst>
              </a:tr>
              <a:tr h="370840">
                <a:tc>
                  <a:txBody>
                    <a:bodyPr/>
                    <a:lstStyle/>
                    <a:p>
                      <a:pPr algn="l" fontAlgn="b"/>
                      <a:r>
                        <a:rPr lang="en-US" sz="1800" b="0" i="0" u="none" strike="noStrike">
                          <a:solidFill>
                            <a:srgbClr val="000000"/>
                          </a:solidFill>
                          <a:effectLst/>
                          <a:latin typeface="+mn-lt"/>
                        </a:rPr>
                        <a:t>Native Hawaiian/ Other Pacific Islander</a:t>
                      </a:r>
                    </a:p>
                  </a:txBody>
                  <a:tcPr marL="9525" marR="9525" marT="9525" marB="0" anchor="ctr"/>
                </a:tc>
                <a:tc>
                  <a:txBody>
                    <a:bodyPr/>
                    <a:lstStyle/>
                    <a:p>
                      <a:pPr algn="ctr" fontAlgn="b"/>
                      <a:r>
                        <a:rPr lang="en-US" sz="1800" b="0" i="0" u="none" strike="noStrike" dirty="0">
                          <a:solidFill>
                            <a:srgbClr val="000000"/>
                          </a:solidFill>
                          <a:effectLst/>
                          <a:latin typeface="+mn-lt"/>
                        </a:rPr>
                        <a:t>1,101</a:t>
                      </a:r>
                    </a:p>
                  </a:txBody>
                  <a:tcPr marL="9525" marR="9525" marT="9525" marB="0" anchor="ctr"/>
                </a:tc>
                <a:tc>
                  <a:txBody>
                    <a:bodyPr/>
                    <a:lstStyle/>
                    <a:p>
                      <a:pPr algn="ctr" fontAlgn="b"/>
                      <a:r>
                        <a:rPr lang="en-US" sz="1800" b="0" i="0" u="none" strike="noStrike" dirty="0">
                          <a:solidFill>
                            <a:srgbClr val="000000"/>
                          </a:solidFill>
                          <a:effectLst/>
                          <a:latin typeface="+mn-lt"/>
                        </a:rPr>
                        <a:t>45</a:t>
                      </a:r>
                    </a:p>
                  </a:txBody>
                  <a:tcPr marL="9525" marR="9525" marT="9525" marB="0" anchor="ctr"/>
                </a:tc>
                <a:tc>
                  <a:txBody>
                    <a:bodyPr/>
                    <a:lstStyle/>
                    <a:p>
                      <a:pPr algn="ctr" fontAlgn="b"/>
                      <a:r>
                        <a:rPr lang="en-US" sz="1800" b="0" i="0" u="none" strike="noStrike" dirty="0">
                          <a:solidFill>
                            <a:srgbClr val="000000"/>
                          </a:solidFill>
                          <a:effectLst/>
                          <a:latin typeface="+mn-lt"/>
                        </a:rPr>
                        <a:t>4.1%</a:t>
                      </a:r>
                    </a:p>
                  </a:txBody>
                  <a:tcPr marL="9525" marR="9525" marT="9525" marB="0" anchor="ctr"/>
                </a:tc>
                <a:tc>
                  <a:txBody>
                    <a:bodyPr/>
                    <a:lstStyle/>
                    <a:p>
                      <a:pPr algn="ctr"/>
                      <a:r>
                        <a:rPr lang="en-US" dirty="0"/>
                        <a:t>122</a:t>
                      </a:r>
                    </a:p>
                  </a:txBody>
                  <a:tcPr anchor="ctr"/>
                </a:tc>
                <a:extLst>
                  <a:ext uri="{0D108BD9-81ED-4DB2-BD59-A6C34878D82A}">
                    <a16:rowId xmlns:a16="http://schemas.microsoft.com/office/drawing/2014/main" val="301062197"/>
                  </a:ext>
                </a:extLst>
              </a:tr>
              <a:tr h="370840">
                <a:tc>
                  <a:txBody>
                    <a:bodyPr/>
                    <a:lstStyle/>
                    <a:p>
                      <a:pPr algn="l" fontAlgn="b"/>
                      <a:r>
                        <a:rPr lang="en-US" sz="1800" b="0" i="0" u="none" strike="noStrike">
                          <a:solidFill>
                            <a:srgbClr val="000000"/>
                          </a:solidFill>
                          <a:effectLst/>
                          <a:latin typeface="+mn-lt"/>
                        </a:rPr>
                        <a:t>Two or More Races</a:t>
                      </a:r>
                    </a:p>
                  </a:txBody>
                  <a:tcPr marL="9525" marR="9525" marT="9525" marB="0" anchor="ctr"/>
                </a:tc>
                <a:tc>
                  <a:txBody>
                    <a:bodyPr/>
                    <a:lstStyle/>
                    <a:p>
                      <a:pPr algn="ctr" fontAlgn="b"/>
                      <a:r>
                        <a:rPr lang="en-US" sz="1800" b="0" i="0" u="none" strike="noStrike" dirty="0">
                          <a:solidFill>
                            <a:srgbClr val="000000"/>
                          </a:solidFill>
                          <a:effectLst/>
                          <a:latin typeface="+mn-lt"/>
                        </a:rPr>
                        <a:t>6,813</a:t>
                      </a:r>
                    </a:p>
                  </a:txBody>
                  <a:tcPr marL="9525" marR="9525" marT="9525" marB="0" anchor="ctr"/>
                </a:tc>
                <a:tc>
                  <a:txBody>
                    <a:bodyPr/>
                    <a:lstStyle/>
                    <a:p>
                      <a:pPr algn="ctr" fontAlgn="b"/>
                      <a:r>
                        <a:rPr lang="en-US" sz="1800" b="0" i="0" u="none" strike="noStrike" dirty="0">
                          <a:solidFill>
                            <a:srgbClr val="000000"/>
                          </a:solidFill>
                          <a:effectLst/>
                          <a:latin typeface="+mn-lt"/>
                        </a:rPr>
                        <a:t>234</a:t>
                      </a:r>
                    </a:p>
                  </a:txBody>
                  <a:tcPr marL="9525" marR="9525" marT="9525" marB="0" anchor="ctr"/>
                </a:tc>
                <a:tc>
                  <a:txBody>
                    <a:bodyPr/>
                    <a:lstStyle/>
                    <a:p>
                      <a:pPr algn="ctr" fontAlgn="b"/>
                      <a:r>
                        <a:rPr lang="en-US" sz="1800" b="0" i="0" u="none" strike="noStrike" dirty="0">
                          <a:solidFill>
                            <a:srgbClr val="000000"/>
                          </a:solidFill>
                          <a:effectLst/>
                          <a:latin typeface="+mn-lt"/>
                        </a:rPr>
                        <a:t>3.4%</a:t>
                      </a:r>
                    </a:p>
                  </a:txBody>
                  <a:tcPr marL="9525" marR="9525" marT="9525" marB="0" anchor="ctr"/>
                </a:tc>
                <a:tc>
                  <a:txBody>
                    <a:bodyPr/>
                    <a:lstStyle/>
                    <a:p>
                      <a:pPr algn="ctr"/>
                      <a:r>
                        <a:rPr lang="en-US" dirty="0"/>
                        <a:t>434</a:t>
                      </a:r>
                    </a:p>
                  </a:txBody>
                  <a:tcPr anchor="ctr"/>
                </a:tc>
                <a:extLst>
                  <a:ext uri="{0D108BD9-81ED-4DB2-BD59-A6C34878D82A}">
                    <a16:rowId xmlns:a16="http://schemas.microsoft.com/office/drawing/2014/main" val="433039354"/>
                  </a:ext>
                </a:extLst>
              </a:tr>
              <a:tr h="370840">
                <a:tc>
                  <a:txBody>
                    <a:bodyPr/>
                    <a:lstStyle/>
                    <a:p>
                      <a:pPr algn="l" fontAlgn="b"/>
                      <a:r>
                        <a:rPr lang="en-US" sz="1800" b="0" i="0" u="none" strike="noStrike" dirty="0">
                          <a:solidFill>
                            <a:srgbClr val="000000"/>
                          </a:solidFill>
                          <a:effectLst/>
                          <a:latin typeface="+mn-lt"/>
                        </a:rPr>
                        <a:t>White</a:t>
                      </a:r>
                    </a:p>
                  </a:txBody>
                  <a:tcPr marL="9525" marR="9525" marT="9525" marB="0" anchor="ctr"/>
                </a:tc>
                <a:tc>
                  <a:txBody>
                    <a:bodyPr/>
                    <a:lstStyle/>
                    <a:p>
                      <a:pPr algn="ctr" fontAlgn="b"/>
                      <a:r>
                        <a:rPr lang="en-US" sz="1800" b="0" i="0" u="none" strike="noStrike" dirty="0">
                          <a:solidFill>
                            <a:srgbClr val="000000"/>
                          </a:solidFill>
                          <a:effectLst/>
                          <a:latin typeface="+mn-lt"/>
                        </a:rPr>
                        <a:t>52,237</a:t>
                      </a:r>
                    </a:p>
                  </a:txBody>
                  <a:tcPr marL="9525" marR="9525" marT="9525" marB="0" anchor="ctr"/>
                </a:tc>
                <a:tc>
                  <a:txBody>
                    <a:bodyPr/>
                    <a:lstStyle/>
                    <a:p>
                      <a:pPr algn="ctr" fontAlgn="b"/>
                      <a:r>
                        <a:rPr lang="en-US" sz="1800" b="0" i="0" u="none" strike="noStrike" dirty="0">
                          <a:solidFill>
                            <a:srgbClr val="000000"/>
                          </a:solidFill>
                          <a:effectLst/>
                          <a:latin typeface="+mn-lt"/>
                        </a:rPr>
                        <a:t>1,415</a:t>
                      </a:r>
                    </a:p>
                  </a:txBody>
                  <a:tcPr marL="9525" marR="9525" marT="9525" marB="0" anchor="ctr"/>
                </a:tc>
                <a:tc>
                  <a:txBody>
                    <a:bodyPr/>
                    <a:lstStyle/>
                    <a:p>
                      <a:pPr algn="ctr" fontAlgn="b"/>
                      <a:r>
                        <a:rPr lang="en-US" sz="1800" b="0" i="0" u="none" strike="noStrike" dirty="0">
                          <a:solidFill>
                            <a:srgbClr val="000000"/>
                          </a:solidFill>
                          <a:effectLst/>
                          <a:latin typeface="+mn-lt"/>
                        </a:rPr>
                        <a:t>2.7%</a:t>
                      </a:r>
                    </a:p>
                  </a:txBody>
                  <a:tcPr marL="9525" marR="9525" marT="9525" marB="0" anchor="ctr"/>
                </a:tc>
                <a:tc>
                  <a:txBody>
                    <a:bodyPr/>
                    <a:lstStyle/>
                    <a:p>
                      <a:pPr algn="ctr"/>
                      <a:r>
                        <a:rPr lang="en-US" dirty="0"/>
                        <a:t>2,731</a:t>
                      </a:r>
                    </a:p>
                  </a:txBody>
                  <a:tcPr anchor="ctr"/>
                </a:tc>
                <a:extLst>
                  <a:ext uri="{0D108BD9-81ED-4DB2-BD59-A6C34878D82A}">
                    <a16:rowId xmlns:a16="http://schemas.microsoft.com/office/drawing/2014/main" val="1699687199"/>
                  </a:ext>
                </a:extLst>
              </a:tr>
            </a:tbl>
          </a:graphicData>
        </a:graphic>
      </p:graphicFrame>
      <p:sp>
        <p:nvSpPr>
          <p:cNvPr id="3" name="Date Placeholder 2">
            <a:extLst>
              <a:ext uri="{FF2B5EF4-FFF2-40B4-BE49-F238E27FC236}">
                <a16:creationId xmlns:a16="http://schemas.microsoft.com/office/drawing/2014/main" id="{8E63C526-5F79-4203-A936-6815959A47B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D9C1A7-4C95-44AC-9F5E-A311180781C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FC08308A-17A7-4E64-9D5C-4B5C16B0A2A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Slide Number Placeholder 7">
            <a:extLst>
              <a:ext uri="{FF2B5EF4-FFF2-40B4-BE49-F238E27FC236}">
                <a16:creationId xmlns:a16="http://schemas.microsoft.com/office/drawing/2014/main" id="{0857EF83-44C3-4AE4-9E53-A7A6730C4A5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180107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Credit Waivers </a:t>
            </a:r>
            <a:br>
              <a:rPr lang="en-US" dirty="0"/>
            </a:br>
            <a:r>
              <a:rPr lang="en-US" dirty="0" smtClean="0"/>
              <a:t>(seniors </a:t>
            </a:r>
            <a:r>
              <a:rPr lang="en-US" dirty="0"/>
              <a:t>only)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6219198"/>
              </p:ext>
            </p:extLst>
          </p:nvPr>
        </p:nvGraphicFramePr>
        <p:xfrm>
          <a:off x="838200" y="1825625"/>
          <a:ext cx="10515600" cy="3977640"/>
        </p:xfrm>
        <a:graphic>
          <a:graphicData uri="http://schemas.openxmlformats.org/drawingml/2006/table">
            <a:tbl>
              <a:tblPr firstRow="1" bandRow="1">
                <a:tableStyleId>{5C22544A-7EE6-4342-B048-85BDC9FD1C3A}</a:tableStyleId>
              </a:tblPr>
              <a:tblGrid>
                <a:gridCol w="2927465">
                  <a:extLst>
                    <a:ext uri="{9D8B030D-6E8A-4147-A177-3AD203B41FA5}">
                      <a16:colId xmlns:a16="http://schemas.microsoft.com/office/drawing/2014/main" val="3403437540"/>
                    </a:ext>
                  </a:extLst>
                </a:gridCol>
                <a:gridCol w="1645920">
                  <a:extLst>
                    <a:ext uri="{9D8B030D-6E8A-4147-A177-3AD203B41FA5}">
                      <a16:colId xmlns:a16="http://schemas.microsoft.com/office/drawing/2014/main" val="4261544028"/>
                    </a:ext>
                  </a:extLst>
                </a:gridCol>
                <a:gridCol w="2094808">
                  <a:extLst>
                    <a:ext uri="{9D8B030D-6E8A-4147-A177-3AD203B41FA5}">
                      <a16:colId xmlns:a16="http://schemas.microsoft.com/office/drawing/2014/main" val="3402315711"/>
                    </a:ext>
                  </a:extLst>
                </a:gridCol>
                <a:gridCol w="1911927">
                  <a:extLst>
                    <a:ext uri="{9D8B030D-6E8A-4147-A177-3AD203B41FA5}">
                      <a16:colId xmlns:a16="http://schemas.microsoft.com/office/drawing/2014/main" val="2917157137"/>
                    </a:ext>
                  </a:extLst>
                </a:gridCol>
                <a:gridCol w="1935480">
                  <a:extLst>
                    <a:ext uri="{9D8B030D-6E8A-4147-A177-3AD203B41FA5}">
                      <a16:colId xmlns:a16="http://schemas.microsoft.com/office/drawing/2014/main" val="385456020"/>
                    </a:ext>
                  </a:extLst>
                </a:gridCol>
              </a:tblGrid>
              <a:tr h="370840">
                <a:tc>
                  <a:txBody>
                    <a:bodyPr/>
                    <a:lstStyle/>
                    <a:p>
                      <a:endParaRPr lang="en-US" dirty="0"/>
                    </a:p>
                  </a:txBody>
                  <a:tcPr/>
                </a:tc>
                <a:tc>
                  <a:txBody>
                    <a:bodyPr/>
                    <a:lstStyle/>
                    <a:p>
                      <a:pPr algn="ctr"/>
                      <a:r>
                        <a:rPr lang="en-US" dirty="0"/>
                        <a:t># Students</a:t>
                      </a:r>
                    </a:p>
                  </a:txBody>
                  <a:tcPr/>
                </a:tc>
                <a:tc>
                  <a:txBody>
                    <a:bodyPr/>
                    <a:lstStyle/>
                    <a:p>
                      <a:pPr algn="ctr"/>
                      <a:r>
                        <a:rPr lang="en-US" dirty="0"/>
                        <a:t># Students with </a:t>
                      </a:r>
                      <a:r>
                        <a:rPr lang="en-US" baseline="0" dirty="0"/>
                        <a:t>waiver</a:t>
                      </a:r>
                      <a:endParaRPr lang="en-US" dirty="0"/>
                    </a:p>
                  </a:txBody>
                  <a:tcPr/>
                </a:tc>
                <a:tc>
                  <a:txBody>
                    <a:bodyPr/>
                    <a:lstStyle/>
                    <a:p>
                      <a:pPr algn="ctr"/>
                      <a:r>
                        <a:rPr lang="en-US" dirty="0"/>
                        <a:t>% of students with waiver</a:t>
                      </a:r>
                    </a:p>
                  </a:txBody>
                  <a:tcPr/>
                </a:tc>
                <a:tc>
                  <a:txBody>
                    <a:bodyPr/>
                    <a:lstStyle/>
                    <a:p>
                      <a:pPr algn="ctr"/>
                      <a:r>
                        <a:rPr lang="en-US" dirty="0"/>
                        <a:t># of COVID credit w</a:t>
                      </a:r>
                      <a:r>
                        <a:rPr lang="en-US" baseline="0" dirty="0"/>
                        <a:t>aivers</a:t>
                      </a:r>
                      <a:endParaRPr lang="en-US" dirty="0"/>
                    </a:p>
                  </a:txBody>
                  <a:tcPr/>
                </a:tc>
                <a:extLst>
                  <a:ext uri="{0D108BD9-81ED-4DB2-BD59-A6C34878D82A}">
                    <a16:rowId xmlns:a16="http://schemas.microsoft.com/office/drawing/2014/main" val="1936764202"/>
                  </a:ext>
                </a:extLst>
              </a:tr>
              <a:tr h="370840">
                <a:tc>
                  <a:txBody>
                    <a:bodyPr/>
                    <a:lstStyle/>
                    <a:p>
                      <a:pPr algn="l" fontAlgn="b"/>
                      <a:r>
                        <a:rPr lang="en-US" sz="1800" b="1" i="0" u="none" strike="noStrike" dirty="0">
                          <a:solidFill>
                            <a:srgbClr val="000000"/>
                          </a:solidFill>
                          <a:effectLst/>
                          <a:latin typeface="+mn-lt"/>
                        </a:rPr>
                        <a:t>All Students</a:t>
                      </a:r>
                    </a:p>
                  </a:txBody>
                  <a:tcPr marL="9525" marR="9525" marT="9525" marB="0" anchor="b"/>
                </a:tc>
                <a:tc>
                  <a:txBody>
                    <a:bodyPr/>
                    <a:lstStyle/>
                    <a:p>
                      <a:pPr algn="ctr"/>
                      <a:r>
                        <a:rPr lang="en-US" sz="1800" b="1" dirty="0">
                          <a:latin typeface="+mn-lt"/>
                        </a:rPr>
                        <a:t>94,562</a:t>
                      </a:r>
                    </a:p>
                  </a:txBody>
                  <a:tcPr/>
                </a:tc>
                <a:tc>
                  <a:txBody>
                    <a:bodyPr/>
                    <a:lstStyle/>
                    <a:p>
                      <a:pPr algn="ctr"/>
                      <a:r>
                        <a:rPr lang="en-US" b="1" dirty="0"/>
                        <a:t>2,954</a:t>
                      </a:r>
                    </a:p>
                  </a:txBody>
                  <a:tcPr/>
                </a:tc>
                <a:tc>
                  <a:txBody>
                    <a:bodyPr/>
                    <a:lstStyle/>
                    <a:p>
                      <a:pPr algn="ctr"/>
                      <a:r>
                        <a:rPr lang="en-US" b="1" dirty="0"/>
                        <a:t>3.1%</a:t>
                      </a:r>
                    </a:p>
                  </a:txBody>
                  <a:tcPr/>
                </a:tc>
                <a:tc>
                  <a:txBody>
                    <a:bodyPr/>
                    <a:lstStyle/>
                    <a:p>
                      <a:pPr algn="ctr"/>
                      <a:r>
                        <a:rPr lang="en-US" b="1" dirty="0"/>
                        <a:t>5,924</a:t>
                      </a:r>
                    </a:p>
                  </a:txBody>
                  <a:tcPr/>
                </a:tc>
                <a:extLst>
                  <a:ext uri="{0D108BD9-81ED-4DB2-BD59-A6C34878D82A}">
                    <a16:rowId xmlns:a16="http://schemas.microsoft.com/office/drawing/2014/main" val="2223263897"/>
                  </a:ext>
                </a:extLst>
              </a:tr>
              <a:tr h="370840">
                <a:tc>
                  <a:txBody>
                    <a:bodyPr/>
                    <a:lstStyle/>
                    <a:p>
                      <a:pPr algn="l" fontAlgn="b"/>
                      <a:r>
                        <a:rPr lang="en-US" sz="1800" b="0" i="0" u="none" strike="noStrike" dirty="0">
                          <a:solidFill>
                            <a:srgbClr val="000000"/>
                          </a:solidFill>
                          <a:effectLst/>
                          <a:latin typeface="+mn-lt"/>
                        </a:rPr>
                        <a:t>English learners</a:t>
                      </a:r>
                    </a:p>
                  </a:txBody>
                  <a:tcPr marL="9525" marR="9525" marT="9525" marB="0" anchor="b"/>
                </a:tc>
                <a:tc>
                  <a:txBody>
                    <a:bodyPr/>
                    <a:lstStyle/>
                    <a:p>
                      <a:pPr algn="ctr" fontAlgn="b"/>
                      <a:r>
                        <a:rPr lang="en-US" sz="1800" b="0" i="0" u="none" strike="noStrike" dirty="0">
                          <a:solidFill>
                            <a:srgbClr val="000000"/>
                          </a:solidFill>
                          <a:effectLst/>
                          <a:latin typeface="+mn-lt"/>
                        </a:rPr>
                        <a:t>6,439 </a:t>
                      </a:r>
                    </a:p>
                  </a:txBody>
                  <a:tcPr marL="9525" marR="9525" marT="9525" marB="0" anchor="b"/>
                </a:tc>
                <a:tc>
                  <a:txBody>
                    <a:bodyPr/>
                    <a:lstStyle/>
                    <a:p>
                      <a:pPr algn="ctr" fontAlgn="b"/>
                      <a:r>
                        <a:rPr lang="en-US" sz="1800" b="0" i="0" u="none" strike="noStrike" dirty="0">
                          <a:solidFill>
                            <a:srgbClr val="000000"/>
                          </a:solidFill>
                          <a:effectLst/>
                          <a:latin typeface="+mn-lt"/>
                        </a:rPr>
                        <a:t>322</a:t>
                      </a:r>
                    </a:p>
                  </a:txBody>
                  <a:tcPr marL="9525" marR="9525" marT="9525" marB="0" anchor="b"/>
                </a:tc>
                <a:tc>
                  <a:txBody>
                    <a:bodyPr/>
                    <a:lstStyle/>
                    <a:p>
                      <a:pPr algn="ctr" fontAlgn="b"/>
                      <a:r>
                        <a:rPr lang="en-US" sz="1800" b="0" i="0" u="none" strike="noStrike" dirty="0">
                          <a:solidFill>
                            <a:srgbClr val="000000"/>
                          </a:solidFill>
                          <a:effectLst/>
                          <a:latin typeface="+mn-lt"/>
                        </a:rPr>
                        <a:t>2.0%</a:t>
                      </a:r>
                    </a:p>
                  </a:txBody>
                  <a:tcPr marL="9525" marR="9525" marT="9525" marB="0" anchor="b"/>
                </a:tc>
                <a:tc>
                  <a:txBody>
                    <a:bodyPr/>
                    <a:lstStyle/>
                    <a:p>
                      <a:pPr algn="ctr"/>
                      <a:r>
                        <a:rPr lang="en-US" dirty="0"/>
                        <a:t>690</a:t>
                      </a:r>
                    </a:p>
                  </a:txBody>
                  <a:tcPr/>
                </a:tc>
                <a:extLst>
                  <a:ext uri="{0D108BD9-81ED-4DB2-BD59-A6C34878D82A}">
                    <a16:rowId xmlns:a16="http://schemas.microsoft.com/office/drawing/2014/main" val="2104498897"/>
                  </a:ext>
                </a:extLst>
              </a:tr>
              <a:tr h="370840">
                <a:tc>
                  <a:txBody>
                    <a:bodyPr/>
                    <a:lstStyle/>
                    <a:p>
                      <a:pPr algn="l" fontAlgn="b"/>
                      <a:r>
                        <a:rPr lang="en-US" sz="1800" b="0" i="0" u="none" strike="noStrike" dirty="0">
                          <a:solidFill>
                            <a:srgbClr val="000000"/>
                          </a:solidFill>
                          <a:effectLst/>
                          <a:latin typeface="+mn-lt"/>
                        </a:rPr>
                        <a:t>Foster care</a:t>
                      </a:r>
                    </a:p>
                  </a:txBody>
                  <a:tcPr marL="9525" marR="9525" marT="9525" marB="0" anchor="b"/>
                </a:tc>
                <a:tc>
                  <a:txBody>
                    <a:bodyPr/>
                    <a:lstStyle/>
                    <a:p>
                      <a:pPr algn="ctr" fontAlgn="b"/>
                      <a:r>
                        <a:rPr lang="en-US" sz="1800" b="0" i="0" u="none" strike="noStrike" dirty="0">
                          <a:solidFill>
                            <a:srgbClr val="000000"/>
                          </a:solidFill>
                          <a:effectLst/>
                          <a:latin typeface="+mn-lt"/>
                        </a:rPr>
                        <a:t>643 </a:t>
                      </a:r>
                    </a:p>
                  </a:txBody>
                  <a:tcPr marL="9525" marR="9525" marT="9525" marB="0" anchor="b"/>
                </a:tc>
                <a:tc>
                  <a:txBody>
                    <a:bodyPr/>
                    <a:lstStyle/>
                    <a:p>
                      <a:pPr algn="ctr" fontAlgn="b"/>
                      <a:r>
                        <a:rPr lang="en-US" sz="1800" b="0" i="0" u="none" strike="noStrike">
                          <a:solidFill>
                            <a:srgbClr val="000000"/>
                          </a:solidFill>
                          <a:effectLst/>
                          <a:latin typeface="+mn-lt"/>
                        </a:rPr>
                        <a:t>24</a:t>
                      </a:r>
                    </a:p>
                  </a:txBody>
                  <a:tcPr marL="9525" marR="9525" marT="9525" marB="0" anchor="b"/>
                </a:tc>
                <a:tc>
                  <a:txBody>
                    <a:bodyPr/>
                    <a:lstStyle/>
                    <a:p>
                      <a:pPr algn="ctr" fontAlgn="b"/>
                      <a:r>
                        <a:rPr lang="en-US" sz="1800" b="0" i="0" u="none" strike="noStrike">
                          <a:solidFill>
                            <a:srgbClr val="000000"/>
                          </a:solidFill>
                          <a:effectLst/>
                          <a:latin typeface="+mn-lt"/>
                        </a:rPr>
                        <a:t>3.0%</a:t>
                      </a:r>
                    </a:p>
                  </a:txBody>
                  <a:tcPr marL="9525" marR="9525" marT="9525" marB="0" anchor="b"/>
                </a:tc>
                <a:tc>
                  <a:txBody>
                    <a:bodyPr/>
                    <a:lstStyle/>
                    <a:p>
                      <a:pPr algn="ctr"/>
                      <a:r>
                        <a:rPr lang="en-US" dirty="0"/>
                        <a:t>68</a:t>
                      </a:r>
                    </a:p>
                  </a:txBody>
                  <a:tcPr/>
                </a:tc>
                <a:extLst>
                  <a:ext uri="{0D108BD9-81ED-4DB2-BD59-A6C34878D82A}">
                    <a16:rowId xmlns:a16="http://schemas.microsoft.com/office/drawing/2014/main" val="3099849606"/>
                  </a:ext>
                </a:extLst>
              </a:tr>
              <a:tr h="370840">
                <a:tc>
                  <a:txBody>
                    <a:bodyPr/>
                    <a:lstStyle/>
                    <a:p>
                      <a:pPr algn="l" fontAlgn="b"/>
                      <a:r>
                        <a:rPr lang="en-US" sz="1800" b="0" i="0" u="none" strike="noStrike" dirty="0">
                          <a:solidFill>
                            <a:srgbClr val="000000"/>
                          </a:solidFill>
                          <a:effectLst/>
                          <a:latin typeface="+mn-lt"/>
                        </a:rPr>
                        <a:t>Homeless</a:t>
                      </a:r>
                    </a:p>
                  </a:txBody>
                  <a:tcPr marL="9525" marR="9525" marT="9525" marB="0" anchor="b"/>
                </a:tc>
                <a:tc>
                  <a:txBody>
                    <a:bodyPr/>
                    <a:lstStyle/>
                    <a:p>
                      <a:pPr algn="ctr" fontAlgn="b"/>
                      <a:r>
                        <a:rPr lang="en-US" sz="1800" b="0" i="0" u="none" strike="noStrike" dirty="0">
                          <a:solidFill>
                            <a:srgbClr val="000000"/>
                          </a:solidFill>
                          <a:effectLst/>
                          <a:latin typeface="+mn-lt"/>
                        </a:rPr>
                        <a:t>3,934 </a:t>
                      </a:r>
                    </a:p>
                  </a:txBody>
                  <a:tcPr marL="9525" marR="9525" marT="9525" marB="0" anchor="b"/>
                </a:tc>
                <a:tc>
                  <a:txBody>
                    <a:bodyPr/>
                    <a:lstStyle/>
                    <a:p>
                      <a:pPr algn="ctr" fontAlgn="b"/>
                      <a:r>
                        <a:rPr lang="en-US" sz="1800" b="0" i="0" u="none" strike="noStrike">
                          <a:solidFill>
                            <a:srgbClr val="000000"/>
                          </a:solidFill>
                          <a:effectLst/>
                          <a:latin typeface="+mn-lt"/>
                        </a:rPr>
                        <a:t>246</a:t>
                      </a:r>
                    </a:p>
                  </a:txBody>
                  <a:tcPr marL="9525" marR="9525" marT="9525" marB="0" anchor="b"/>
                </a:tc>
                <a:tc>
                  <a:txBody>
                    <a:bodyPr/>
                    <a:lstStyle/>
                    <a:p>
                      <a:pPr algn="ctr" fontAlgn="b"/>
                      <a:r>
                        <a:rPr lang="en-US" sz="1800" b="0" i="0" u="none" strike="noStrike">
                          <a:solidFill>
                            <a:srgbClr val="000000"/>
                          </a:solidFill>
                          <a:effectLst/>
                          <a:latin typeface="+mn-lt"/>
                        </a:rPr>
                        <a:t>4.3%</a:t>
                      </a:r>
                    </a:p>
                  </a:txBody>
                  <a:tcPr marL="9525" marR="9525" marT="9525" marB="0" anchor="b"/>
                </a:tc>
                <a:tc>
                  <a:txBody>
                    <a:bodyPr/>
                    <a:lstStyle/>
                    <a:p>
                      <a:pPr algn="ctr"/>
                      <a:r>
                        <a:rPr lang="en-US" dirty="0"/>
                        <a:t>572</a:t>
                      </a:r>
                    </a:p>
                  </a:txBody>
                  <a:tcPr/>
                </a:tc>
                <a:extLst>
                  <a:ext uri="{0D108BD9-81ED-4DB2-BD59-A6C34878D82A}">
                    <a16:rowId xmlns:a16="http://schemas.microsoft.com/office/drawing/2014/main" val="1627060210"/>
                  </a:ext>
                </a:extLst>
              </a:tr>
              <a:tr h="370840">
                <a:tc>
                  <a:txBody>
                    <a:bodyPr/>
                    <a:lstStyle/>
                    <a:p>
                      <a:pPr algn="l" fontAlgn="b"/>
                      <a:r>
                        <a:rPr lang="en-US" sz="1800" b="0" i="0" u="none" strike="noStrike" dirty="0">
                          <a:solidFill>
                            <a:srgbClr val="000000"/>
                          </a:solidFill>
                          <a:effectLst/>
                          <a:latin typeface="+mn-lt"/>
                        </a:rPr>
                        <a:t>Low Income</a:t>
                      </a:r>
                    </a:p>
                  </a:txBody>
                  <a:tcPr marL="9525" marR="9525" marT="9525" marB="0" anchor="b"/>
                </a:tc>
                <a:tc>
                  <a:txBody>
                    <a:bodyPr/>
                    <a:lstStyle/>
                    <a:p>
                      <a:pPr algn="ctr" fontAlgn="b"/>
                      <a:r>
                        <a:rPr lang="en-US" sz="1800" b="0" i="0" u="none" strike="noStrike" dirty="0">
                          <a:solidFill>
                            <a:srgbClr val="000000"/>
                          </a:solidFill>
                          <a:effectLst/>
                          <a:latin typeface="+mn-lt"/>
                        </a:rPr>
                        <a:t>39,328 </a:t>
                      </a:r>
                    </a:p>
                  </a:txBody>
                  <a:tcPr marL="9525" marR="9525" marT="9525" marB="0" anchor="b"/>
                </a:tc>
                <a:tc>
                  <a:txBody>
                    <a:bodyPr/>
                    <a:lstStyle/>
                    <a:p>
                      <a:pPr algn="ctr" fontAlgn="b"/>
                      <a:r>
                        <a:rPr lang="en-US" sz="1800" b="0" i="0" u="none" strike="noStrike" dirty="0">
                          <a:solidFill>
                            <a:srgbClr val="000000"/>
                          </a:solidFill>
                          <a:effectLst/>
                          <a:latin typeface="+mn-lt"/>
                        </a:rPr>
                        <a:t>1,712</a:t>
                      </a:r>
                    </a:p>
                  </a:txBody>
                  <a:tcPr marL="9525" marR="9525" marT="9525" marB="0" anchor="b"/>
                </a:tc>
                <a:tc>
                  <a:txBody>
                    <a:bodyPr/>
                    <a:lstStyle/>
                    <a:p>
                      <a:pPr algn="ctr" fontAlgn="b"/>
                      <a:r>
                        <a:rPr lang="en-US" sz="1800" b="0" i="0" u="none" strike="noStrike">
                          <a:solidFill>
                            <a:srgbClr val="000000"/>
                          </a:solidFill>
                          <a:effectLst/>
                          <a:latin typeface="+mn-lt"/>
                        </a:rPr>
                        <a:t>4.1%</a:t>
                      </a:r>
                    </a:p>
                  </a:txBody>
                  <a:tcPr marL="9525" marR="9525" marT="9525" marB="0" anchor="b"/>
                </a:tc>
                <a:tc>
                  <a:txBody>
                    <a:bodyPr/>
                    <a:lstStyle/>
                    <a:p>
                      <a:pPr algn="ctr"/>
                      <a:r>
                        <a:rPr lang="en-US" dirty="0"/>
                        <a:t>3,626</a:t>
                      </a:r>
                    </a:p>
                  </a:txBody>
                  <a:tcPr/>
                </a:tc>
                <a:extLst>
                  <a:ext uri="{0D108BD9-81ED-4DB2-BD59-A6C34878D82A}">
                    <a16:rowId xmlns:a16="http://schemas.microsoft.com/office/drawing/2014/main" val="3145456983"/>
                  </a:ext>
                </a:extLst>
              </a:tr>
              <a:tr h="370840">
                <a:tc>
                  <a:txBody>
                    <a:bodyPr/>
                    <a:lstStyle/>
                    <a:p>
                      <a:pPr algn="l" fontAlgn="b"/>
                      <a:r>
                        <a:rPr lang="en-US" sz="1800" b="0" i="0" u="none" strike="noStrike" dirty="0">
                          <a:solidFill>
                            <a:srgbClr val="000000"/>
                          </a:solidFill>
                          <a:effectLst/>
                          <a:latin typeface="+mn-lt"/>
                        </a:rPr>
                        <a:t>Migrant</a:t>
                      </a:r>
                    </a:p>
                  </a:txBody>
                  <a:tcPr marL="9525" marR="9525" marT="9525" marB="0" anchor="b"/>
                </a:tc>
                <a:tc>
                  <a:txBody>
                    <a:bodyPr/>
                    <a:lstStyle/>
                    <a:p>
                      <a:pPr algn="ctr" fontAlgn="b"/>
                      <a:r>
                        <a:rPr lang="en-US" sz="1800" b="0" i="0" u="none" strike="noStrike" dirty="0">
                          <a:solidFill>
                            <a:srgbClr val="000000"/>
                          </a:solidFill>
                          <a:effectLst/>
                          <a:latin typeface="+mn-lt"/>
                        </a:rPr>
                        <a:t>1,923 </a:t>
                      </a:r>
                    </a:p>
                  </a:txBody>
                  <a:tcPr marL="9525" marR="9525" marT="9525" marB="0" anchor="b"/>
                </a:tc>
                <a:tc>
                  <a:txBody>
                    <a:bodyPr/>
                    <a:lstStyle/>
                    <a:p>
                      <a:pPr algn="ctr" fontAlgn="b"/>
                      <a:r>
                        <a:rPr lang="en-US" sz="1800" b="0" i="0" u="none" strike="noStrike" dirty="0">
                          <a:solidFill>
                            <a:srgbClr val="000000"/>
                          </a:solidFill>
                          <a:effectLst/>
                          <a:latin typeface="+mn-lt"/>
                        </a:rPr>
                        <a:t>105</a:t>
                      </a:r>
                    </a:p>
                  </a:txBody>
                  <a:tcPr marL="9525" marR="9525" marT="9525" marB="0" anchor="b"/>
                </a:tc>
                <a:tc>
                  <a:txBody>
                    <a:bodyPr/>
                    <a:lstStyle/>
                    <a:p>
                      <a:pPr algn="ctr" fontAlgn="b"/>
                      <a:r>
                        <a:rPr lang="en-US" sz="1800" b="0" i="0" u="none" strike="noStrike" dirty="0">
                          <a:solidFill>
                            <a:srgbClr val="000000"/>
                          </a:solidFill>
                          <a:effectLst/>
                          <a:latin typeface="+mn-lt"/>
                        </a:rPr>
                        <a:t>3.4%</a:t>
                      </a:r>
                    </a:p>
                  </a:txBody>
                  <a:tcPr marL="9525" marR="9525" marT="9525" marB="0" anchor="b"/>
                </a:tc>
                <a:tc>
                  <a:txBody>
                    <a:bodyPr/>
                    <a:lstStyle/>
                    <a:p>
                      <a:pPr algn="ctr"/>
                      <a:r>
                        <a:rPr lang="en-US" dirty="0"/>
                        <a:t>227</a:t>
                      </a:r>
                    </a:p>
                  </a:txBody>
                  <a:tcPr/>
                </a:tc>
                <a:extLst>
                  <a:ext uri="{0D108BD9-81ED-4DB2-BD59-A6C34878D82A}">
                    <a16:rowId xmlns:a16="http://schemas.microsoft.com/office/drawing/2014/main" val="301062197"/>
                  </a:ext>
                </a:extLst>
              </a:tr>
              <a:tr h="370840">
                <a:tc>
                  <a:txBody>
                    <a:bodyPr/>
                    <a:lstStyle/>
                    <a:p>
                      <a:pPr algn="l" fontAlgn="b"/>
                      <a:r>
                        <a:rPr lang="en-US" sz="1800" b="0" i="0" u="none" strike="noStrike" dirty="0">
                          <a:solidFill>
                            <a:srgbClr val="000000"/>
                          </a:solidFill>
                          <a:effectLst/>
                          <a:latin typeface="+mn-lt"/>
                        </a:rPr>
                        <a:t>Students with disabilities</a:t>
                      </a:r>
                    </a:p>
                  </a:txBody>
                  <a:tcPr marL="9525" marR="9525" marT="9525" marB="0" anchor="b"/>
                </a:tc>
                <a:tc>
                  <a:txBody>
                    <a:bodyPr/>
                    <a:lstStyle/>
                    <a:p>
                      <a:pPr algn="ctr" fontAlgn="b"/>
                      <a:r>
                        <a:rPr lang="en-US" sz="1800" b="0" i="0" u="none" strike="noStrike" dirty="0">
                          <a:solidFill>
                            <a:srgbClr val="000000"/>
                          </a:solidFill>
                          <a:effectLst/>
                          <a:latin typeface="+mn-lt"/>
                        </a:rPr>
                        <a:t>12,187 </a:t>
                      </a:r>
                    </a:p>
                  </a:txBody>
                  <a:tcPr marL="9525" marR="9525" marT="9525" marB="0" anchor="b"/>
                </a:tc>
                <a:tc>
                  <a:txBody>
                    <a:bodyPr/>
                    <a:lstStyle/>
                    <a:p>
                      <a:pPr algn="ctr" fontAlgn="b"/>
                      <a:r>
                        <a:rPr lang="en-US" sz="1800" b="0" i="0" u="none" strike="noStrike" dirty="0">
                          <a:solidFill>
                            <a:srgbClr val="000000"/>
                          </a:solidFill>
                          <a:effectLst/>
                          <a:latin typeface="+mn-lt"/>
                        </a:rPr>
                        <a:t>359</a:t>
                      </a:r>
                    </a:p>
                  </a:txBody>
                  <a:tcPr marL="9525" marR="9525" marT="9525" marB="0" anchor="b"/>
                </a:tc>
                <a:tc>
                  <a:txBody>
                    <a:bodyPr/>
                    <a:lstStyle/>
                    <a:p>
                      <a:pPr algn="ctr" fontAlgn="b"/>
                      <a:r>
                        <a:rPr lang="en-US" sz="1800" b="0" i="0" u="none" strike="noStrike">
                          <a:solidFill>
                            <a:srgbClr val="000000"/>
                          </a:solidFill>
                          <a:effectLst/>
                          <a:latin typeface="+mn-lt"/>
                        </a:rPr>
                        <a:t>2.7%</a:t>
                      </a:r>
                    </a:p>
                  </a:txBody>
                  <a:tcPr marL="9525" marR="9525" marT="9525" marB="0" anchor="b"/>
                </a:tc>
                <a:tc>
                  <a:txBody>
                    <a:bodyPr/>
                    <a:lstStyle/>
                    <a:p>
                      <a:pPr algn="ctr"/>
                      <a:r>
                        <a:rPr lang="en-US" dirty="0"/>
                        <a:t>759</a:t>
                      </a:r>
                    </a:p>
                  </a:txBody>
                  <a:tcPr/>
                </a:tc>
                <a:extLst>
                  <a:ext uri="{0D108BD9-81ED-4DB2-BD59-A6C34878D82A}">
                    <a16:rowId xmlns:a16="http://schemas.microsoft.com/office/drawing/2014/main" val="433039354"/>
                  </a:ext>
                </a:extLst>
              </a:tr>
              <a:tr h="370840">
                <a:tc>
                  <a:txBody>
                    <a:bodyPr/>
                    <a:lstStyle/>
                    <a:p>
                      <a:pPr algn="l" fontAlgn="b"/>
                      <a:r>
                        <a:rPr lang="en-US" sz="1800" b="0" i="0" u="none" strike="noStrike" dirty="0">
                          <a:solidFill>
                            <a:srgbClr val="000000"/>
                          </a:solidFill>
                          <a:effectLst/>
                          <a:latin typeface="+mn-lt"/>
                        </a:rPr>
                        <a:t>Female</a:t>
                      </a:r>
                    </a:p>
                  </a:txBody>
                  <a:tcPr marL="9525" marR="9525" marT="9525" marB="0" anchor="b"/>
                </a:tc>
                <a:tc>
                  <a:txBody>
                    <a:bodyPr/>
                    <a:lstStyle/>
                    <a:p>
                      <a:pPr algn="ctr" fontAlgn="b"/>
                      <a:r>
                        <a:rPr lang="en-US" sz="1800" b="0" i="0" u="none" strike="noStrike" dirty="0">
                          <a:solidFill>
                            <a:srgbClr val="000000"/>
                          </a:solidFill>
                          <a:effectLst/>
                          <a:latin typeface="+mn-lt"/>
                        </a:rPr>
                        <a:t>45,760 </a:t>
                      </a:r>
                    </a:p>
                  </a:txBody>
                  <a:tcPr marL="9525" marR="9525" marT="9525" marB="0" anchor="b"/>
                </a:tc>
                <a:tc>
                  <a:txBody>
                    <a:bodyPr/>
                    <a:lstStyle/>
                    <a:p>
                      <a:pPr algn="ctr" fontAlgn="b"/>
                      <a:r>
                        <a:rPr lang="en-US" sz="1800" b="0" i="0" u="none" strike="noStrike" dirty="0">
                          <a:solidFill>
                            <a:srgbClr val="000000"/>
                          </a:solidFill>
                          <a:effectLst/>
                          <a:latin typeface="+mn-lt"/>
                        </a:rPr>
                        <a:t>1,278</a:t>
                      </a:r>
                    </a:p>
                  </a:txBody>
                  <a:tcPr marL="9525" marR="9525" marT="9525" marB="0" anchor="b"/>
                </a:tc>
                <a:tc>
                  <a:txBody>
                    <a:bodyPr/>
                    <a:lstStyle/>
                    <a:p>
                      <a:pPr algn="ctr" fontAlgn="b"/>
                      <a:r>
                        <a:rPr lang="en-US" sz="1800" b="0" i="0" u="none" strike="noStrike">
                          <a:solidFill>
                            <a:srgbClr val="000000"/>
                          </a:solidFill>
                          <a:effectLst/>
                          <a:latin typeface="+mn-lt"/>
                        </a:rPr>
                        <a:t>2.8%</a:t>
                      </a:r>
                    </a:p>
                  </a:txBody>
                  <a:tcPr marL="9525" marR="9525" marT="9525" marB="0" anchor="b"/>
                </a:tc>
                <a:tc>
                  <a:txBody>
                    <a:bodyPr/>
                    <a:lstStyle/>
                    <a:p>
                      <a:pPr algn="ctr"/>
                      <a:r>
                        <a:rPr lang="en-US" dirty="0"/>
                        <a:t>2,463</a:t>
                      </a:r>
                    </a:p>
                  </a:txBody>
                  <a:tcPr/>
                </a:tc>
                <a:extLst>
                  <a:ext uri="{0D108BD9-81ED-4DB2-BD59-A6C34878D82A}">
                    <a16:rowId xmlns:a16="http://schemas.microsoft.com/office/drawing/2014/main" val="1699687199"/>
                  </a:ext>
                </a:extLst>
              </a:tr>
              <a:tr h="370840">
                <a:tc>
                  <a:txBody>
                    <a:bodyPr/>
                    <a:lstStyle/>
                    <a:p>
                      <a:pPr algn="l" fontAlgn="b"/>
                      <a:r>
                        <a:rPr lang="en-US" sz="1800" b="0" i="0" u="none" strike="noStrike" dirty="0">
                          <a:solidFill>
                            <a:srgbClr val="000000"/>
                          </a:solidFill>
                          <a:effectLst/>
                          <a:latin typeface="+mn-lt"/>
                        </a:rPr>
                        <a:t>Male</a:t>
                      </a:r>
                    </a:p>
                  </a:txBody>
                  <a:tcPr marL="9525" marR="9525" marT="9525" marB="0" anchor="b"/>
                </a:tc>
                <a:tc>
                  <a:txBody>
                    <a:bodyPr/>
                    <a:lstStyle/>
                    <a:p>
                      <a:pPr algn="ctr" fontAlgn="b"/>
                      <a:r>
                        <a:rPr lang="en-US" sz="1800" b="0" i="0" u="none" strike="noStrike" dirty="0">
                          <a:solidFill>
                            <a:srgbClr val="000000"/>
                          </a:solidFill>
                          <a:effectLst/>
                          <a:latin typeface="+mn-lt"/>
                        </a:rPr>
                        <a:t>48,637 </a:t>
                      </a:r>
                    </a:p>
                  </a:txBody>
                  <a:tcPr marL="9525" marR="9525" marT="9525" marB="0" anchor="b"/>
                </a:tc>
                <a:tc>
                  <a:txBody>
                    <a:bodyPr/>
                    <a:lstStyle/>
                    <a:p>
                      <a:pPr algn="ctr" fontAlgn="b"/>
                      <a:r>
                        <a:rPr lang="en-US" sz="1800" b="0" i="0" u="none" strike="noStrike" dirty="0">
                          <a:solidFill>
                            <a:srgbClr val="000000"/>
                          </a:solidFill>
                          <a:effectLst/>
                          <a:latin typeface="+mn-lt"/>
                        </a:rPr>
                        <a:t>1,669</a:t>
                      </a:r>
                    </a:p>
                  </a:txBody>
                  <a:tcPr marL="9525" marR="9525" marT="9525" marB="0" anchor="b"/>
                </a:tc>
                <a:tc>
                  <a:txBody>
                    <a:bodyPr/>
                    <a:lstStyle/>
                    <a:p>
                      <a:pPr algn="ctr" fontAlgn="b"/>
                      <a:r>
                        <a:rPr lang="en-US" sz="1800" b="0" i="0" u="none" strike="noStrike" dirty="0">
                          <a:solidFill>
                            <a:srgbClr val="000000"/>
                          </a:solidFill>
                          <a:effectLst/>
                          <a:latin typeface="+mn-lt"/>
                        </a:rPr>
                        <a:t>3.1%</a:t>
                      </a:r>
                    </a:p>
                  </a:txBody>
                  <a:tcPr marL="9525" marR="9525" marT="9525" marB="0" anchor="b"/>
                </a:tc>
                <a:tc>
                  <a:txBody>
                    <a:bodyPr/>
                    <a:lstStyle/>
                    <a:p>
                      <a:pPr algn="ctr"/>
                      <a:r>
                        <a:rPr lang="en-US" dirty="0"/>
                        <a:t>3,450</a:t>
                      </a:r>
                    </a:p>
                  </a:txBody>
                  <a:tcPr/>
                </a:tc>
                <a:extLst>
                  <a:ext uri="{0D108BD9-81ED-4DB2-BD59-A6C34878D82A}">
                    <a16:rowId xmlns:a16="http://schemas.microsoft.com/office/drawing/2014/main" val="3433398433"/>
                  </a:ext>
                </a:extLst>
              </a:tr>
            </a:tbl>
          </a:graphicData>
        </a:graphic>
      </p:graphicFrame>
      <p:sp>
        <p:nvSpPr>
          <p:cNvPr id="3" name="Date Placeholder 2">
            <a:extLst>
              <a:ext uri="{FF2B5EF4-FFF2-40B4-BE49-F238E27FC236}">
                <a16:creationId xmlns:a16="http://schemas.microsoft.com/office/drawing/2014/main" id="{74B91472-3231-41B2-97CF-75571ACBE3A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5A7CD65-AF6B-4C07-9A6F-44EFAC5AEFA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EFDCD217-CB6E-443B-9061-D23B9B28AF7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Slide Number Placeholder 7">
            <a:extLst>
              <a:ext uri="{FF2B5EF4-FFF2-40B4-BE49-F238E27FC236}">
                <a16:creationId xmlns:a16="http://schemas.microsoft.com/office/drawing/2014/main" id="{25518482-B586-4A80-9966-0AEFC79760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34182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Percentage of </a:t>
            </a:r>
            <a:r>
              <a:rPr lang="en-US" dirty="0" smtClean="0"/>
              <a:t>seniors* </a:t>
            </a:r>
            <a:r>
              <a:rPr lang="en-US" dirty="0"/>
              <a:t>with a COVID Credit Waiver</a:t>
            </a: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464998472"/>
              </p:ext>
            </p:extLst>
          </p:nvPr>
        </p:nvGraphicFramePr>
        <p:xfrm>
          <a:off x="838200" y="1825625"/>
          <a:ext cx="5181600" cy="3606800"/>
        </p:xfrm>
        <a:graphic>
          <a:graphicData uri="http://schemas.openxmlformats.org/drawingml/2006/table">
            <a:tbl>
              <a:tblPr firstRow="1" bandRow="1">
                <a:tableStyleId>{5C22544A-7EE6-4342-B048-85BDC9FD1C3A}</a:tableStyleId>
              </a:tblPr>
              <a:tblGrid>
                <a:gridCol w="3126971">
                  <a:extLst>
                    <a:ext uri="{9D8B030D-6E8A-4147-A177-3AD203B41FA5}">
                      <a16:colId xmlns:a16="http://schemas.microsoft.com/office/drawing/2014/main" val="1243828428"/>
                    </a:ext>
                  </a:extLst>
                </a:gridCol>
                <a:gridCol w="2054629">
                  <a:extLst>
                    <a:ext uri="{9D8B030D-6E8A-4147-A177-3AD203B41FA5}">
                      <a16:colId xmlns:a16="http://schemas.microsoft.com/office/drawing/2014/main" val="2444183387"/>
                    </a:ext>
                  </a:extLst>
                </a:gridCol>
              </a:tblGrid>
              <a:tr h="370840">
                <a:tc>
                  <a:txBody>
                    <a:bodyPr/>
                    <a:lstStyle/>
                    <a:p>
                      <a:r>
                        <a:rPr lang="en-US" dirty="0"/>
                        <a:t>Districts with Highest Use</a:t>
                      </a:r>
                      <a:r>
                        <a:rPr lang="en-US" baseline="0" dirty="0"/>
                        <a:t> of COVID waivers</a:t>
                      </a:r>
                      <a:endParaRPr lang="en-US" dirty="0"/>
                    </a:p>
                  </a:txBody>
                  <a:tcPr/>
                </a:tc>
                <a:tc>
                  <a:txBody>
                    <a:bodyPr/>
                    <a:lstStyle/>
                    <a:p>
                      <a:pPr algn="ctr"/>
                      <a:r>
                        <a:rPr lang="en-US" dirty="0"/>
                        <a:t>% of </a:t>
                      </a:r>
                      <a:r>
                        <a:rPr lang="en-US" baseline="0" dirty="0"/>
                        <a:t>seniors </a:t>
                      </a:r>
                      <a:r>
                        <a:rPr lang="en-US" dirty="0"/>
                        <a:t>with COVID waiver</a:t>
                      </a:r>
                    </a:p>
                  </a:txBody>
                  <a:tcPr/>
                </a:tc>
                <a:extLst>
                  <a:ext uri="{0D108BD9-81ED-4DB2-BD59-A6C34878D82A}">
                    <a16:rowId xmlns:a16="http://schemas.microsoft.com/office/drawing/2014/main" val="245661125"/>
                  </a:ext>
                </a:extLst>
              </a:tr>
              <a:tr h="370840">
                <a:tc>
                  <a:txBody>
                    <a:bodyPr/>
                    <a:lstStyle/>
                    <a:p>
                      <a:pPr algn="l" fontAlgn="b"/>
                      <a:r>
                        <a:rPr lang="en-US" sz="1800" b="0" i="0" u="none" strike="noStrike" dirty="0">
                          <a:solidFill>
                            <a:srgbClr val="000000"/>
                          </a:solidFill>
                          <a:effectLst/>
                          <a:latin typeface="+mn-lt"/>
                        </a:rPr>
                        <a:t>Kettle </a:t>
                      </a:r>
                      <a:r>
                        <a:rPr lang="en-US" sz="1800" b="0" i="0" u="none" strike="noStrike" dirty="0" smtClean="0">
                          <a:solidFill>
                            <a:srgbClr val="000000"/>
                          </a:solidFill>
                          <a:effectLst/>
                          <a:latin typeface="+mn-lt"/>
                        </a:rPr>
                        <a:t>Falls</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smtClean="0">
                          <a:solidFill>
                            <a:srgbClr val="000000"/>
                          </a:solidFill>
                          <a:effectLst/>
                          <a:latin typeface="+mn-lt"/>
                        </a:rPr>
                        <a:t>32.5%</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44228049"/>
                  </a:ext>
                </a:extLst>
              </a:tr>
              <a:tr h="370840">
                <a:tc>
                  <a:txBody>
                    <a:bodyPr/>
                    <a:lstStyle/>
                    <a:p>
                      <a:pPr algn="l" fontAlgn="b"/>
                      <a:r>
                        <a:rPr lang="en-US" sz="1800" b="0" i="0" u="none" strike="noStrike" dirty="0">
                          <a:solidFill>
                            <a:srgbClr val="000000"/>
                          </a:solidFill>
                          <a:effectLst/>
                          <a:latin typeface="+mn-lt"/>
                        </a:rPr>
                        <a:t>North </a:t>
                      </a:r>
                      <a:r>
                        <a:rPr lang="en-US" sz="1800" b="0" i="0" u="none" strike="noStrike" dirty="0" smtClean="0">
                          <a:solidFill>
                            <a:srgbClr val="000000"/>
                          </a:solidFill>
                          <a:effectLst/>
                          <a:latin typeface="+mn-lt"/>
                        </a:rPr>
                        <a:t>Mason</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smtClean="0">
                          <a:solidFill>
                            <a:srgbClr val="000000"/>
                          </a:solidFill>
                          <a:effectLst/>
                          <a:latin typeface="+mn-lt"/>
                        </a:rPr>
                        <a:t>25.6%</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7675432"/>
                  </a:ext>
                </a:extLst>
              </a:tr>
              <a:tr h="370840">
                <a:tc>
                  <a:txBody>
                    <a:bodyPr/>
                    <a:lstStyle/>
                    <a:p>
                      <a:pPr algn="l" fontAlgn="b"/>
                      <a:r>
                        <a:rPr lang="en-US" sz="1800" b="0" i="0" u="none" strike="noStrike" dirty="0">
                          <a:solidFill>
                            <a:srgbClr val="000000"/>
                          </a:solidFill>
                          <a:effectLst/>
                          <a:latin typeface="+mn-lt"/>
                        </a:rPr>
                        <a:t>Lake </a:t>
                      </a:r>
                      <a:r>
                        <a:rPr lang="en-US" sz="1800" b="0" i="0" u="none" strike="noStrike" dirty="0" smtClean="0">
                          <a:solidFill>
                            <a:srgbClr val="000000"/>
                          </a:solidFill>
                          <a:effectLst/>
                          <a:latin typeface="+mn-lt"/>
                        </a:rPr>
                        <a:t>Chelan</a:t>
                      </a:r>
                      <a:endParaRPr lang="en-US"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800" b="0" i="0" u="none" strike="noStrike" kern="1200" dirty="0">
                          <a:solidFill>
                            <a:srgbClr val="000000"/>
                          </a:solidFill>
                          <a:effectLst/>
                          <a:latin typeface="+mn-lt"/>
                          <a:ea typeface="+mn-ea"/>
                          <a:cs typeface="+mn-cs"/>
                        </a:rPr>
                        <a:t>25.0%</a:t>
                      </a:r>
                    </a:p>
                  </a:txBody>
                  <a:tcPr marL="9525" marR="9525" marT="9525" marB="0" anchor="b"/>
                </a:tc>
                <a:extLst>
                  <a:ext uri="{0D108BD9-81ED-4DB2-BD59-A6C34878D82A}">
                    <a16:rowId xmlns:a16="http://schemas.microsoft.com/office/drawing/2014/main" val="262093807"/>
                  </a:ext>
                </a:extLst>
              </a:tr>
              <a:tr h="370840">
                <a:tc>
                  <a:txBody>
                    <a:bodyPr/>
                    <a:lstStyle/>
                    <a:p>
                      <a:pPr algn="l" fontAlgn="b"/>
                      <a:r>
                        <a:rPr lang="en-US" sz="1800" b="0" i="0" u="none" strike="noStrike" dirty="0" smtClean="0">
                          <a:solidFill>
                            <a:srgbClr val="000000"/>
                          </a:solidFill>
                          <a:effectLst/>
                          <a:latin typeface="+mn-lt"/>
                        </a:rPr>
                        <a:t>Woodland</a:t>
                      </a:r>
                      <a:endParaRPr lang="en-US"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800" b="0" i="0" u="none" strike="noStrike" kern="1200" dirty="0">
                          <a:solidFill>
                            <a:srgbClr val="000000"/>
                          </a:solidFill>
                          <a:effectLst/>
                          <a:latin typeface="+mn-lt"/>
                          <a:ea typeface="+mn-ea"/>
                          <a:cs typeface="+mn-cs"/>
                        </a:rPr>
                        <a:t>24.1%</a:t>
                      </a:r>
                    </a:p>
                  </a:txBody>
                  <a:tcPr marL="9525" marR="9525" marT="9525" marB="0" anchor="b"/>
                </a:tc>
                <a:extLst>
                  <a:ext uri="{0D108BD9-81ED-4DB2-BD59-A6C34878D82A}">
                    <a16:rowId xmlns:a16="http://schemas.microsoft.com/office/drawing/2014/main" val="1102948599"/>
                  </a:ext>
                </a:extLst>
              </a:tr>
              <a:tr h="370840">
                <a:tc>
                  <a:txBody>
                    <a:bodyPr/>
                    <a:lstStyle/>
                    <a:p>
                      <a:pPr algn="l" fontAlgn="b"/>
                      <a:r>
                        <a:rPr lang="en-US" sz="1800" b="0" i="0" u="none" strike="noStrike" dirty="0">
                          <a:solidFill>
                            <a:srgbClr val="000000"/>
                          </a:solidFill>
                          <a:effectLst/>
                          <a:latin typeface="+mn-lt"/>
                        </a:rPr>
                        <a:t>Nooksack </a:t>
                      </a:r>
                      <a:r>
                        <a:rPr lang="en-US" sz="1800" b="0" i="0" u="none" strike="noStrike" dirty="0" smtClean="0">
                          <a:solidFill>
                            <a:srgbClr val="000000"/>
                          </a:solidFill>
                          <a:effectLst/>
                          <a:latin typeface="+mn-lt"/>
                        </a:rPr>
                        <a:t>Valley</a:t>
                      </a:r>
                      <a:endParaRPr lang="en-US"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800" b="0" i="0" u="none" strike="noStrike" kern="1200" dirty="0">
                          <a:solidFill>
                            <a:srgbClr val="000000"/>
                          </a:solidFill>
                          <a:effectLst/>
                          <a:latin typeface="+mn-lt"/>
                          <a:ea typeface="+mn-ea"/>
                          <a:cs typeface="+mn-cs"/>
                        </a:rPr>
                        <a:t>14.9%</a:t>
                      </a:r>
                    </a:p>
                  </a:txBody>
                  <a:tcPr marL="9525" marR="9525" marT="9525" marB="0" anchor="b"/>
                </a:tc>
                <a:extLst>
                  <a:ext uri="{0D108BD9-81ED-4DB2-BD59-A6C34878D82A}">
                    <a16:rowId xmlns:a16="http://schemas.microsoft.com/office/drawing/2014/main" val="3420085270"/>
                  </a:ext>
                </a:extLst>
              </a:tr>
              <a:tr h="370840">
                <a:tc>
                  <a:txBody>
                    <a:bodyPr/>
                    <a:lstStyle/>
                    <a:p>
                      <a:pPr algn="l" fontAlgn="b"/>
                      <a:r>
                        <a:rPr lang="en-US" sz="1800" b="0" i="0" u="none" strike="noStrike" dirty="0">
                          <a:solidFill>
                            <a:srgbClr val="000000"/>
                          </a:solidFill>
                          <a:effectLst/>
                          <a:latin typeface="+mn-lt"/>
                        </a:rPr>
                        <a:t>White Salmon </a:t>
                      </a:r>
                      <a:r>
                        <a:rPr lang="en-US" sz="1800" b="0" i="0" u="none" strike="noStrike" dirty="0" smtClean="0">
                          <a:solidFill>
                            <a:srgbClr val="000000"/>
                          </a:solidFill>
                          <a:effectLst/>
                          <a:latin typeface="+mn-lt"/>
                        </a:rPr>
                        <a:t>Valley</a:t>
                      </a:r>
                      <a:endParaRPr lang="en-US"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800" b="0" i="0" u="none" strike="noStrike" kern="1200" dirty="0">
                          <a:solidFill>
                            <a:srgbClr val="000000"/>
                          </a:solidFill>
                          <a:effectLst/>
                          <a:latin typeface="+mn-lt"/>
                          <a:ea typeface="+mn-ea"/>
                          <a:cs typeface="+mn-cs"/>
                        </a:rPr>
                        <a:t>14.4%</a:t>
                      </a:r>
                    </a:p>
                  </a:txBody>
                  <a:tcPr marL="9525" marR="9525" marT="9525" marB="0" anchor="b"/>
                </a:tc>
                <a:extLst>
                  <a:ext uri="{0D108BD9-81ED-4DB2-BD59-A6C34878D82A}">
                    <a16:rowId xmlns:a16="http://schemas.microsoft.com/office/drawing/2014/main" val="11526270"/>
                  </a:ext>
                </a:extLst>
              </a:tr>
              <a:tr h="370840">
                <a:tc>
                  <a:txBody>
                    <a:bodyPr/>
                    <a:lstStyle/>
                    <a:p>
                      <a:pPr algn="l" fontAlgn="b"/>
                      <a:r>
                        <a:rPr lang="en-US" sz="1800" b="0" i="0" u="none" strike="noStrike" dirty="0" smtClean="0">
                          <a:solidFill>
                            <a:srgbClr val="000000"/>
                          </a:solidFill>
                          <a:effectLst/>
                          <a:latin typeface="+mn-lt"/>
                        </a:rPr>
                        <a:t>Anacortes</a:t>
                      </a:r>
                      <a:endParaRPr lang="en-US"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800" b="0" i="0" u="none" strike="noStrike" kern="1200" dirty="0">
                          <a:solidFill>
                            <a:srgbClr val="000000"/>
                          </a:solidFill>
                          <a:effectLst/>
                          <a:latin typeface="+mn-lt"/>
                          <a:ea typeface="+mn-ea"/>
                          <a:cs typeface="+mn-cs"/>
                        </a:rPr>
                        <a:t>13.0%</a:t>
                      </a:r>
                    </a:p>
                  </a:txBody>
                  <a:tcPr marL="9525" marR="9525" marT="9525" marB="0" anchor="b"/>
                </a:tc>
                <a:extLst>
                  <a:ext uri="{0D108BD9-81ED-4DB2-BD59-A6C34878D82A}">
                    <a16:rowId xmlns:a16="http://schemas.microsoft.com/office/drawing/2014/main" val="2858944010"/>
                  </a:ext>
                </a:extLst>
              </a:tr>
              <a:tr h="370840">
                <a:tc>
                  <a:txBody>
                    <a:bodyPr/>
                    <a:lstStyle/>
                    <a:p>
                      <a:pPr algn="l" fontAlgn="b"/>
                      <a:r>
                        <a:rPr lang="en-US" sz="1800" b="0" i="0" u="none" strike="noStrike" dirty="0" smtClean="0">
                          <a:solidFill>
                            <a:srgbClr val="000000"/>
                          </a:solidFill>
                          <a:effectLst/>
                          <a:latin typeface="+mn-lt"/>
                        </a:rPr>
                        <a:t>Yakima</a:t>
                      </a:r>
                      <a:endParaRPr lang="en-US"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800" b="0" i="0" u="none" strike="noStrike" kern="1200" dirty="0">
                          <a:solidFill>
                            <a:srgbClr val="000000"/>
                          </a:solidFill>
                          <a:effectLst/>
                          <a:latin typeface="+mn-lt"/>
                          <a:ea typeface="+mn-ea"/>
                          <a:cs typeface="+mn-cs"/>
                        </a:rPr>
                        <a:t>12.2%</a:t>
                      </a:r>
                    </a:p>
                  </a:txBody>
                  <a:tcPr marL="9525" marR="9525" marT="9525" marB="0" anchor="b"/>
                </a:tc>
                <a:extLst>
                  <a:ext uri="{0D108BD9-81ED-4DB2-BD59-A6C34878D82A}">
                    <a16:rowId xmlns:a16="http://schemas.microsoft.com/office/drawing/2014/main" val="4119877448"/>
                  </a:ext>
                </a:extLst>
              </a:tr>
            </a:tbl>
          </a:graphicData>
        </a:graphic>
      </p:graphicFrame>
      <p:graphicFrame>
        <p:nvGraphicFramePr>
          <p:cNvPr id="16" name="Content Placeholder 14"/>
          <p:cNvGraphicFramePr>
            <a:graphicFrameLocks noGrp="1"/>
          </p:cNvGraphicFramePr>
          <p:nvPr>
            <p:ph sz="half" idx="2"/>
            <p:extLst>
              <p:ext uri="{D42A27DB-BD31-4B8C-83A1-F6EECF244321}">
                <p14:modId xmlns:p14="http://schemas.microsoft.com/office/powerpoint/2010/main" val="2517570557"/>
              </p:ext>
            </p:extLst>
          </p:nvPr>
        </p:nvGraphicFramePr>
        <p:xfrm>
          <a:off x="6172200" y="1825625"/>
          <a:ext cx="5181600" cy="3606800"/>
        </p:xfrm>
        <a:graphic>
          <a:graphicData uri="http://schemas.openxmlformats.org/drawingml/2006/table">
            <a:tbl>
              <a:tblPr firstRow="1" bandRow="1">
                <a:tableStyleId>{5C22544A-7EE6-4342-B048-85BDC9FD1C3A}</a:tableStyleId>
              </a:tblPr>
              <a:tblGrid>
                <a:gridCol w="3113116">
                  <a:extLst>
                    <a:ext uri="{9D8B030D-6E8A-4147-A177-3AD203B41FA5}">
                      <a16:colId xmlns:a16="http://schemas.microsoft.com/office/drawing/2014/main" val="1243828428"/>
                    </a:ext>
                  </a:extLst>
                </a:gridCol>
                <a:gridCol w="2068484">
                  <a:extLst>
                    <a:ext uri="{9D8B030D-6E8A-4147-A177-3AD203B41FA5}">
                      <a16:colId xmlns:a16="http://schemas.microsoft.com/office/drawing/2014/main" val="244418338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with Highest Use</a:t>
                      </a:r>
                      <a:r>
                        <a:rPr lang="en-US" baseline="0" dirty="0"/>
                        <a:t> of </a:t>
                      </a:r>
                      <a:r>
                        <a:rPr lang="en-US" baseline="0" dirty="0" err="1"/>
                        <a:t>COVID</a:t>
                      </a:r>
                      <a:r>
                        <a:rPr lang="en-US" baseline="0" dirty="0"/>
                        <a:t> waivers</a:t>
                      </a:r>
                      <a:endParaRPr lang="en-US" dirty="0"/>
                    </a:p>
                  </a:txBody>
                  <a:tcPr/>
                </a:tc>
                <a:tc>
                  <a:txBody>
                    <a:bodyPr/>
                    <a:lstStyle/>
                    <a:p>
                      <a:pPr algn="ctr"/>
                      <a:r>
                        <a:rPr lang="en-US" dirty="0"/>
                        <a:t>% of seniors with COVID waiver</a:t>
                      </a:r>
                    </a:p>
                  </a:txBody>
                  <a:tcPr/>
                </a:tc>
                <a:extLst>
                  <a:ext uri="{0D108BD9-81ED-4DB2-BD59-A6C34878D82A}">
                    <a16:rowId xmlns:a16="http://schemas.microsoft.com/office/drawing/2014/main" val="245661125"/>
                  </a:ext>
                </a:extLst>
              </a:tr>
              <a:tr h="370840">
                <a:tc>
                  <a:txBody>
                    <a:bodyPr/>
                    <a:lstStyle/>
                    <a:p>
                      <a:pPr algn="l" fontAlgn="b"/>
                      <a:r>
                        <a:rPr lang="en-US" sz="1800" b="0" i="0" u="none" strike="noStrike" kern="1200" dirty="0">
                          <a:solidFill>
                            <a:srgbClr val="000000"/>
                          </a:solidFill>
                          <a:effectLst/>
                          <a:latin typeface="+mn-lt"/>
                          <a:ea typeface="+mn-ea"/>
                          <a:cs typeface="+mn-cs"/>
                        </a:rPr>
                        <a:t>Port </a:t>
                      </a:r>
                      <a:r>
                        <a:rPr lang="en-US" sz="1800" b="0" i="0" u="none" strike="noStrike" kern="1200" dirty="0" smtClean="0">
                          <a:solidFill>
                            <a:srgbClr val="000000"/>
                          </a:solidFill>
                          <a:effectLst/>
                          <a:latin typeface="+mn-lt"/>
                          <a:ea typeface="+mn-ea"/>
                          <a:cs typeface="+mn-cs"/>
                        </a:rPr>
                        <a:t>Angeles</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dirty="0">
                          <a:solidFill>
                            <a:srgbClr val="000000"/>
                          </a:solidFill>
                          <a:effectLst/>
                          <a:latin typeface="+mn-lt"/>
                        </a:rPr>
                        <a:t>11.7%</a:t>
                      </a:r>
                    </a:p>
                  </a:txBody>
                  <a:tcPr marL="9525" marR="9525" marT="9525" marB="0" anchor="b"/>
                </a:tc>
                <a:extLst>
                  <a:ext uri="{0D108BD9-81ED-4DB2-BD59-A6C34878D82A}">
                    <a16:rowId xmlns:a16="http://schemas.microsoft.com/office/drawing/2014/main" val="744228049"/>
                  </a:ext>
                </a:extLst>
              </a:tr>
              <a:tr h="370840">
                <a:tc>
                  <a:txBody>
                    <a:bodyPr/>
                    <a:lstStyle/>
                    <a:p>
                      <a:pPr algn="l" fontAlgn="b"/>
                      <a:r>
                        <a:rPr lang="en-US" sz="1800" b="0" i="0" u="none" strike="noStrike" kern="1200" dirty="0">
                          <a:solidFill>
                            <a:srgbClr val="000000"/>
                          </a:solidFill>
                          <a:effectLst/>
                          <a:latin typeface="+mn-lt"/>
                          <a:ea typeface="+mn-ea"/>
                          <a:cs typeface="+mn-cs"/>
                        </a:rPr>
                        <a:t>University </a:t>
                      </a:r>
                      <a:r>
                        <a:rPr lang="en-US" sz="1800" b="0" i="0" u="none" strike="noStrike" kern="1200" dirty="0" smtClean="0">
                          <a:solidFill>
                            <a:srgbClr val="000000"/>
                          </a:solidFill>
                          <a:effectLst/>
                          <a:latin typeface="+mn-lt"/>
                          <a:ea typeface="+mn-ea"/>
                          <a:cs typeface="+mn-cs"/>
                        </a:rPr>
                        <a:t>Place</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a:solidFill>
                            <a:srgbClr val="000000"/>
                          </a:solidFill>
                          <a:effectLst/>
                          <a:latin typeface="+mn-lt"/>
                        </a:rPr>
                        <a:t>11.6%</a:t>
                      </a:r>
                    </a:p>
                  </a:txBody>
                  <a:tcPr marL="9525" marR="9525" marT="9525" marB="0" anchor="b"/>
                </a:tc>
                <a:extLst>
                  <a:ext uri="{0D108BD9-81ED-4DB2-BD59-A6C34878D82A}">
                    <a16:rowId xmlns:a16="http://schemas.microsoft.com/office/drawing/2014/main" val="167675432"/>
                  </a:ext>
                </a:extLst>
              </a:tr>
              <a:tr h="370840">
                <a:tc>
                  <a:txBody>
                    <a:bodyPr/>
                    <a:lstStyle/>
                    <a:p>
                      <a:pPr algn="l" fontAlgn="b"/>
                      <a:r>
                        <a:rPr lang="en-US" sz="1800" b="0" i="0" u="none" strike="noStrike" kern="1200" dirty="0" smtClean="0">
                          <a:solidFill>
                            <a:srgbClr val="000000"/>
                          </a:solidFill>
                          <a:effectLst/>
                          <a:latin typeface="+mn-lt"/>
                          <a:ea typeface="+mn-ea"/>
                          <a:cs typeface="+mn-cs"/>
                        </a:rPr>
                        <a:t>Toppenish</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a:solidFill>
                            <a:srgbClr val="000000"/>
                          </a:solidFill>
                          <a:effectLst/>
                          <a:latin typeface="+mn-lt"/>
                        </a:rPr>
                        <a:t>9.9%</a:t>
                      </a:r>
                    </a:p>
                  </a:txBody>
                  <a:tcPr marL="9525" marR="9525" marT="9525" marB="0" anchor="b"/>
                </a:tc>
                <a:extLst>
                  <a:ext uri="{0D108BD9-81ED-4DB2-BD59-A6C34878D82A}">
                    <a16:rowId xmlns:a16="http://schemas.microsoft.com/office/drawing/2014/main" val="262093807"/>
                  </a:ext>
                </a:extLst>
              </a:tr>
              <a:tr h="370840">
                <a:tc>
                  <a:txBody>
                    <a:bodyPr/>
                    <a:lstStyle/>
                    <a:p>
                      <a:pPr algn="l" fontAlgn="b"/>
                      <a:r>
                        <a:rPr lang="en-US" sz="1800" b="0" i="0" u="none" strike="noStrike" kern="1200" dirty="0" smtClean="0">
                          <a:solidFill>
                            <a:srgbClr val="000000"/>
                          </a:solidFill>
                          <a:effectLst/>
                          <a:latin typeface="+mn-lt"/>
                          <a:ea typeface="+mn-ea"/>
                          <a:cs typeface="+mn-cs"/>
                        </a:rPr>
                        <a:t>Bremerton</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a:solidFill>
                            <a:srgbClr val="000000"/>
                          </a:solidFill>
                          <a:effectLst/>
                          <a:latin typeface="+mn-lt"/>
                        </a:rPr>
                        <a:t>9.8%</a:t>
                      </a:r>
                    </a:p>
                  </a:txBody>
                  <a:tcPr marL="9525" marR="9525" marT="9525" marB="0" anchor="b"/>
                </a:tc>
                <a:extLst>
                  <a:ext uri="{0D108BD9-81ED-4DB2-BD59-A6C34878D82A}">
                    <a16:rowId xmlns:a16="http://schemas.microsoft.com/office/drawing/2014/main" val="1102948599"/>
                  </a:ext>
                </a:extLst>
              </a:tr>
              <a:tr h="370840">
                <a:tc>
                  <a:txBody>
                    <a:bodyPr/>
                    <a:lstStyle/>
                    <a:p>
                      <a:pPr algn="l" fontAlgn="b"/>
                      <a:r>
                        <a:rPr lang="en-US" sz="1800" b="0" i="0" u="none" strike="noStrike" kern="1200" dirty="0" smtClean="0">
                          <a:solidFill>
                            <a:srgbClr val="000000"/>
                          </a:solidFill>
                          <a:effectLst/>
                          <a:latin typeface="+mn-lt"/>
                          <a:ea typeface="+mn-ea"/>
                          <a:cs typeface="+mn-cs"/>
                        </a:rPr>
                        <a:t>Sultan</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a:solidFill>
                            <a:srgbClr val="000000"/>
                          </a:solidFill>
                          <a:effectLst/>
                          <a:latin typeface="+mn-lt"/>
                        </a:rPr>
                        <a:t>9.7%</a:t>
                      </a:r>
                    </a:p>
                  </a:txBody>
                  <a:tcPr marL="9525" marR="9525" marT="9525" marB="0" anchor="b"/>
                </a:tc>
                <a:extLst>
                  <a:ext uri="{0D108BD9-81ED-4DB2-BD59-A6C34878D82A}">
                    <a16:rowId xmlns:a16="http://schemas.microsoft.com/office/drawing/2014/main" val="3420085270"/>
                  </a:ext>
                </a:extLst>
              </a:tr>
              <a:tr h="370840">
                <a:tc>
                  <a:txBody>
                    <a:bodyPr/>
                    <a:lstStyle/>
                    <a:p>
                      <a:pPr algn="l" fontAlgn="b"/>
                      <a:r>
                        <a:rPr lang="en-US" sz="1800" b="0" i="0" u="none" strike="noStrike" kern="1200" dirty="0">
                          <a:solidFill>
                            <a:srgbClr val="000000"/>
                          </a:solidFill>
                          <a:effectLst/>
                          <a:latin typeface="+mn-lt"/>
                          <a:ea typeface="+mn-ea"/>
                          <a:cs typeface="+mn-cs"/>
                        </a:rPr>
                        <a:t>Mount </a:t>
                      </a:r>
                      <a:r>
                        <a:rPr lang="en-US" sz="1800" b="0" i="0" u="none" strike="noStrike" kern="1200" dirty="0" smtClean="0">
                          <a:solidFill>
                            <a:srgbClr val="000000"/>
                          </a:solidFill>
                          <a:effectLst/>
                          <a:latin typeface="+mn-lt"/>
                          <a:ea typeface="+mn-ea"/>
                          <a:cs typeface="+mn-cs"/>
                        </a:rPr>
                        <a:t>Baker</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a:solidFill>
                            <a:srgbClr val="000000"/>
                          </a:solidFill>
                          <a:effectLst/>
                          <a:latin typeface="+mn-lt"/>
                        </a:rPr>
                        <a:t>9.3%</a:t>
                      </a:r>
                    </a:p>
                  </a:txBody>
                  <a:tcPr marL="9525" marR="9525" marT="9525" marB="0" anchor="b"/>
                </a:tc>
                <a:extLst>
                  <a:ext uri="{0D108BD9-81ED-4DB2-BD59-A6C34878D82A}">
                    <a16:rowId xmlns:a16="http://schemas.microsoft.com/office/drawing/2014/main" val="11526270"/>
                  </a:ext>
                </a:extLst>
              </a:tr>
              <a:tr h="370840">
                <a:tc>
                  <a:txBody>
                    <a:bodyPr/>
                    <a:lstStyle/>
                    <a:p>
                      <a:pPr algn="l" fontAlgn="b"/>
                      <a:r>
                        <a:rPr lang="en-US" sz="1800" b="0" i="0" u="none" strike="noStrike" kern="1200" dirty="0" smtClean="0">
                          <a:solidFill>
                            <a:srgbClr val="000000"/>
                          </a:solidFill>
                          <a:effectLst/>
                          <a:latin typeface="+mn-lt"/>
                          <a:ea typeface="+mn-ea"/>
                          <a:cs typeface="+mn-cs"/>
                        </a:rPr>
                        <a:t>Renton</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a:solidFill>
                            <a:srgbClr val="000000"/>
                          </a:solidFill>
                          <a:effectLst/>
                          <a:latin typeface="+mn-lt"/>
                        </a:rPr>
                        <a:t>9.3%</a:t>
                      </a:r>
                    </a:p>
                  </a:txBody>
                  <a:tcPr marL="9525" marR="9525" marT="9525" marB="0" anchor="b"/>
                </a:tc>
                <a:extLst>
                  <a:ext uri="{0D108BD9-81ED-4DB2-BD59-A6C34878D82A}">
                    <a16:rowId xmlns:a16="http://schemas.microsoft.com/office/drawing/2014/main" val="2858944010"/>
                  </a:ext>
                </a:extLst>
              </a:tr>
              <a:tr h="370840">
                <a:tc>
                  <a:txBody>
                    <a:bodyPr/>
                    <a:lstStyle/>
                    <a:p>
                      <a:pPr algn="l" fontAlgn="b"/>
                      <a:r>
                        <a:rPr lang="en-US" sz="1800" b="0" i="0" u="none" strike="noStrike" kern="1200" dirty="0" smtClean="0">
                          <a:solidFill>
                            <a:srgbClr val="000000"/>
                          </a:solidFill>
                          <a:effectLst/>
                          <a:latin typeface="+mn-lt"/>
                          <a:ea typeface="+mn-ea"/>
                          <a:cs typeface="+mn-cs"/>
                        </a:rPr>
                        <a:t>Rochester</a:t>
                      </a:r>
                      <a:endParaRPr lang="en-US" sz="18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en-US" sz="1800" b="0" i="0" u="none" strike="noStrike" dirty="0">
                          <a:solidFill>
                            <a:srgbClr val="000000"/>
                          </a:solidFill>
                          <a:effectLst/>
                          <a:latin typeface="+mn-lt"/>
                        </a:rPr>
                        <a:t>9.2%</a:t>
                      </a:r>
                    </a:p>
                  </a:txBody>
                  <a:tcPr marL="9525" marR="9525" marT="9525" marB="0" anchor="b"/>
                </a:tc>
                <a:extLst>
                  <a:ext uri="{0D108BD9-81ED-4DB2-BD59-A6C34878D82A}">
                    <a16:rowId xmlns:a16="http://schemas.microsoft.com/office/drawing/2014/main" val="4119877448"/>
                  </a:ext>
                </a:extLst>
              </a:tr>
            </a:tbl>
          </a:graphicData>
        </a:graphic>
      </p:graphicFrame>
      <p:sp>
        <p:nvSpPr>
          <p:cNvPr id="2" name="Date Placeholder 1">
            <a:extLst>
              <a:ext uri="{FF2B5EF4-FFF2-40B4-BE49-F238E27FC236}">
                <a16:creationId xmlns:a16="http://schemas.microsoft.com/office/drawing/2014/main" id="{7351BCDF-B598-4A15-9EF5-0CDD5A1F8C8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4B939E-9927-47C1-AAEA-7AB52FBE1CDF}"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1DB482D2-E75A-45AF-B7CF-545369329E89}"/>
              </a:ext>
            </a:extLst>
          </p:cNvPr>
          <p:cNvSpPr>
            <a:spLocks noGrp="1"/>
          </p:cNvSpPr>
          <p:nvPr>
            <p:ph type="ftr" sz="quarter" idx="3"/>
          </p:nvPr>
        </p:nvSpPr>
        <p:spPr>
          <a:xfrm>
            <a:off x="3575534" y="6253532"/>
            <a:ext cx="58175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C0BB7664-DB2B-4512-BCE4-68679BCD9AA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TextBox 7"/>
          <p:cNvSpPr txBox="1"/>
          <p:nvPr/>
        </p:nvSpPr>
        <p:spPr>
          <a:xfrm>
            <a:off x="9069263" y="5567362"/>
            <a:ext cx="22845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0403D"/>
                </a:solidFill>
                <a:effectLst/>
                <a:uLnTx/>
                <a:uFillTx/>
                <a:latin typeface="Segoe UI"/>
                <a:ea typeface="+mn-ea"/>
                <a:cs typeface="+mn-cs"/>
              </a:rPr>
              <a:t>*minimum of 100 students</a:t>
            </a:r>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04259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Graduation Pathways</a:t>
            </a:r>
          </a:p>
        </p:txBody>
      </p:sp>
      <p:sp>
        <p:nvSpPr>
          <p:cNvPr id="12" name="Text Placeholder 11"/>
          <p:cNvSpPr>
            <a:spLocks noGrp="1"/>
          </p:cNvSpPr>
          <p:nvPr>
            <p:ph type="body" idx="1"/>
          </p:nvPr>
        </p:nvSpPr>
        <p:spPr/>
        <p:txBody>
          <a:bodyPr/>
          <a:lstStyle/>
          <a:p>
            <a:r>
              <a:rPr lang="en-US" dirty="0"/>
              <a:t>Class of 2020</a:t>
            </a:r>
          </a:p>
        </p:txBody>
      </p:sp>
    </p:spTree>
    <p:extLst>
      <p:ext uri="{BB962C8B-B14F-4D97-AF65-F5344CB8AC3E}">
        <p14:creationId xmlns:p14="http://schemas.microsoft.com/office/powerpoint/2010/main" val="242298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61"/>
            <a:ext cx="10515600" cy="945223"/>
          </a:xfrm>
        </p:spPr>
        <p:txBody>
          <a:bodyPr/>
          <a:lstStyle/>
          <a:p>
            <a:r>
              <a:rPr lang="en-US" dirty="0" smtClean="0"/>
              <a:t>Pathways: routes taken by Class of 2020</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660214813"/>
              </p:ext>
            </p:extLst>
          </p:nvPr>
        </p:nvGraphicFramePr>
        <p:xfrm>
          <a:off x="838200" y="1180661"/>
          <a:ext cx="5181600" cy="4671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313745496"/>
              </p:ext>
            </p:extLst>
          </p:nvPr>
        </p:nvGraphicFramePr>
        <p:xfrm>
          <a:off x="6172199" y="1180660"/>
          <a:ext cx="5181600" cy="4671154"/>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D895B54E-B52C-477B-8100-6F568F00ECE6}"/>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AAAF1B3-0AF2-467E-9629-73C4A272325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B084B8DE-22B0-4AA7-8C83-2D1C9B40CB4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Slide Number Placeholder 6">
            <a:extLst>
              <a:ext uri="{FF2B5EF4-FFF2-40B4-BE49-F238E27FC236}">
                <a16:creationId xmlns:a16="http://schemas.microsoft.com/office/drawing/2014/main" id="{0DABB54D-8C84-4D5A-A574-838F35ED429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TextBox 5"/>
          <p:cNvSpPr txBox="1"/>
          <p:nvPr/>
        </p:nvSpPr>
        <p:spPr>
          <a:xfrm>
            <a:off x="1180596" y="5683340"/>
            <a:ext cx="9830807" cy="369332"/>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40403D"/>
                </a:solidFill>
                <a:effectLst/>
                <a:uLnTx/>
                <a:uFillTx/>
                <a:latin typeface="Segoe UI"/>
                <a:ea typeface="+mn-ea"/>
                <a:cs typeface="+mn-cs"/>
              </a:rPr>
              <a:t>Percent of Class of 2020 to achieve a particular pathway.  Students may be in multiple columns.</a:t>
            </a:r>
            <a:endParaRPr kumimoji="0" lang="en-US" sz="1800" b="0" i="1"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674326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 Groupings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00291245"/>
              </p:ext>
            </p:extLst>
          </p:nvPr>
        </p:nvGraphicFramePr>
        <p:xfrm>
          <a:off x="838200" y="1301135"/>
          <a:ext cx="10515600" cy="407435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6DC4D26B-94E4-4B18-9046-AF751FEC14C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8F2D8C-5F74-4CEF-BE11-AB0A56556D5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F75BAFF1-94B0-45B3-B3FA-4AC44AD6859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Slide Number Placeholder 6">
            <a:extLst>
              <a:ext uri="{FF2B5EF4-FFF2-40B4-BE49-F238E27FC236}">
                <a16:creationId xmlns:a16="http://schemas.microsoft.com/office/drawing/2014/main" id="{C796AB7A-1147-4CB4-8208-A4EB40DB09F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TextBox 4"/>
          <p:cNvSpPr txBox="1"/>
          <p:nvPr/>
        </p:nvSpPr>
        <p:spPr>
          <a:xfrm>
            <a:off x="821574" y="5444837"/>
            <a:ext cx="10532225" cy="5232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0403D"/>
                </a:solidFill>
                <a:effectLst/>
                <a:uLnTx/>
                <a:uFillTx/>
                <a:latin typeface="Segoe UI"/>
                <a:ea typeface="+mn-ea"/>
                <a:cs typeface="+mn-cs"/>
              </a:rPr>
              <a:t>These data combine pathways by type.  For example, 78.9 percent of students met </a:t>
            </a:r>
            <a:r>
              <a:rPr kumimoji="0" lang="en-US" sz="1400" b="0" i="1" u="none" strike="noStrike" kern="1200" cap="none" spc="0" normalizeH="0" baseline="0" noProof="0" dirty="0" smtClean="0">
                <a:ln>
                  <a:noFill/>
                </a:ln>
                <a:solidFill>
                  <a:srgbClr val="40403D"/>
                </a:solidFill>
                <a:effectLst/>
                <a:uLnTx/>
                <a:uFillTx/>
                <a:latin typeface="Segoe UI"/>
                <a:ea typeface="+mn-ea"/>
                <a:cs typeface="+mn-cs"/>
              </a:rPr>
              <a:t>at least one</a:t>
            </a:r>
            <a:r>
              <a:rPr kumimoji="0" lang="en-US" sz="1400" b="0" i="0" u="none" strike="noStrike" kern="1200" cap="none" spc="0" normalizeH="0" baseline="0" noProof="0" dirty="0" smtClean="0">
                <a:ln>
                  <a:noFill/>
                </a:ln>
                <a:solidFill>
                  <a:srgbClr val="40403D"/>
                </a:solidFill>
                <a:effectLst/>
                <a:uLnTx/>
                <a:uFillTx/>
                <a:latin typeface="Segoe UI"/>
                <a:ea typeface="+mn-ea"/>
                <a:cs typeface="+mn-cs"/>
              </a:rPr>
              <a:t> ELA test (Smarter Balanced or SAT or AP, etc.).  Similarly, 81.5% of students met at least one ELA pathway, which could be either a test or a course.</a:t>
            </a:r>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542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923020" cy="1450757"/>
          </a:xfrm>
        </p:spPr>
        <p:txBody>
          <a:bodyPr/>
          <a:lstStyle/>
          <a:p>
            <a:r>
              <a:rPr lang="en-US" b="1" dirty="0"/>
              <a:t>Conversation today</a:t>
            </a:r>
          </a:p>
        </p:txBody>
      </p:sp>
      <p:sp>
        <p:nvSpPr>
          <p:cNvPr id="5" name="Text Placeholder 4"/>
          <p:cNvSpPr>
            <a:spLocks noGrp="1"/>
          </p:cNvSpPr>
          <p:nvPr>
            <p:ph type="body" sz="quarter" idx="13"/>
          </p:nvPr>
        </p:nvSpPr>
        <p:spPr>
          <a:xfrm>
            <a:off x="1097280" y="1645603"/>
            <a:ext cx="9256395" cy="4503737"/>
          </a:xfrm>
        </p:spPr>
        <p:txBody>
          <a:bodyPr/>
          <a:lstStyle/>
          <a:p>
            <a:r>
              <a:rPr lang="en-US" sz="2800" dirty="0"/>
              <a:t>Linda Drake, Director of Career- and College Readiness Initiatives, State Board of Education (SBE)</a:t>
            </a:r>
          </a:p>
          <a:p>
            <a:r>
              <a:rPr lang="en-US" sz="2800" dirty="0"/>
              <a:t>Dr. Deb Came, Assistant Superintendent for Assessment and Student Information, Office of Superintendent of Public Instruction (OSPI)</a:t>
            </a:r>
          </a:p>
          <a:p>
            <a:r>
              <a:rPr lang="en-US" sz="2800" dirty="0"/>
              <a:t>Dr. Andrew Parr, Research Director, State Board of Education (SBE)</a:t>
            </a: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a:t>
            </a:fld>
            <a:endParaRPr lang="en-US"/>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8552-F510-481A-9DCA-15F3A5FA776E}"/>
              </a:ext>
            </a:extLst>
          </p:cNvPr>
          <p:cNvSpPr>
            <a:spLocks noGrp="1"/>
          </p:cNvSpPr>
          <p:nvPr>
            <p:ph type="title"/>
          </p:nvPr>
        </p:nvSpPr>
        <p:spPr/>
        <p:txBody>
          <a:bodyPr/>
          <a:lstStyle/>
          <a:p>
            <a:r>
              <a:rPr lang="en-US" dirty="0"/>
              <a:t>ELA Pathways by Student Group</a:t>
            </a:r>
          </a:p>
        </p:txBody>
      </p:sp>
      <p:graphicFrame>
        <p:nvGraphicFramePr>
          <p:cNvPr id="7" name="Table 7">
            <a:extLst>
              <a:ext uri="{FF2B5EF4-FFF2-40B4-BE49-F238E27FC236}">
                <a16:creationId xmlns:a16="http://schemas.microsoft.com/office/drawing/2014/main" id="{9D3240F9-146D-4C8E-B149-BF6BBBD3D16F}"/>
              </a:ext>
            </a:extLst>
          </p:cNvPr>
          <p:cNvGraphicFramePr>
            <a:graphicFrameLocks noGrp="1"/>
          </p:cNvGraphicFramePr>
          <p:nvPr>
            <p:ph idx="1"/>
            <p:extLst>
              <p:ext uri="{D42A27DB-BD31-4B8C-83A1-F6EECF244321}">
                <p14:modId xmlns:p14="http://schemas.microsoft.com/office/powerpoint/2010/main" val="1074823232"/>
              </p:ext>
            </p:extLst>
          </p:nvPr>
        </p:nvGraphicFramePr>
        <p:xfrm>
          <a:off x="805912" y="1690688"/>
          <a:ext cx="10515600" cy="4420850"/>
        </p:xfrm>
        <a:graphic>
          <a:graphicData uri="http://schemas.openxmlformats.org/drawingml/2006/table">
            <a:tbl>
              <a:tblPr firstRow="1" bandRow="1">
                <a:tableStyleId>{5C22544A-7EE6-4342-B048-85BDC9FD1C3A}</a:tableStyleId>
              </a:tblPr>
              <a:tblGrid>
                <a:gridCol w="2393418">
                  <a:extLst>
                    <a:ext uri="{9D8B030D-6E8A-4147-A177-3AD203B41FA5}">
                      <a16:colId xmlns:a16="http://schemas.microsoft.com/office/drawing/2014/main" val="4243533804"/>
                    </a:ext>
                  </a:extLst>
                </a:gridCol>
                <a:gridCol w="864719">
                  <a:extLst>
                    <a:ext uri="{9D8B030D-6E8A-4147-A177-3AD203B41FA5}">
                      <a16:colId xmlns:a16="http://schemas.microsoft.com/office/drawing/2014/main" val="2356033409"/>
                    </a:ext>
                  </a:extLst>
                </a:gridCol>
                <a:gridCol w="772070">
                  <a:extLst>
                    <a:ext uri="{9D8B030D-6E8A-4147-A177-3AD203B41FA5}">
                      <a16:colId xmlns:a16="http://schemas.microsoft.com/office/drawing/2014/main" val="3511710584"/>
                    </a:ext>
                  </a:extLst>
                </a:gridCol>
                <a:gridCol w="833837">
                  <a:extLst>
                    <a:ext uri="{9D8B030D-6E8A-4147-A177-3AD203B41FA5}">
                      <a16:colId xmlns:a16="http://schemas.microsoft.com/office/drawing/2014/main" val="1492474562"/>
                    </a:ext>
                  </a:extLst>
                </a:gridCol>
                <a:gridCol w="802953">
                  <a:extLst>
                    <a:ext uri="{9D8B030D-6E8A-4147-A177-3AD203B41FA5}">
                      <a16:colId xmlns:a16="http://schemas.microsoft.com/office/drawing/2014/main" val="3682805539"/>
                    </a:ext>
                  </a:extLst>
                </a:gridCol>
                <a:gridCol w="864719">
                  <a:extLst>
                    <a:ext uri="{9D8B030D-6E8A-4147-A177-3AD203B41FA5}">
                      <a16:colId xmlns:a16="http://schemas.microsoft.com/office/drawing/2014/main" val="3959511874"/>
                    </a:ext>
                  </a:extLst>
                </a:gridCol>
                <a:gridCol w="772070">
                  <a:extLst>
                    <a:ext uri="{9D8B030D-6E8A-4147-A177-3AD203B41FA5}">
                      <a16:colId xmlns:a16="http://schemas.microsoft.com/office/drawing/2014/main" val="3289730659"/>
                    </a:ext>
                  </a:extLst>
                </a:gridCol>
                <a:gridCol w="802953">
                  <a:extLst>
                    <a:ext uri="{9D8B030D-6E8A-4147-A177-3AD203B41FA5}">
                      <a16:colId xmlns:a16="http://schemas.microsoft.com/office/drawing/2014/main" val="1242001577"/>
                    </a:ext>
                  </a:extLst>
                </a:gridCol>
                <a:gridCol w="972809">
                  <a:extLst>
                    <a:ext uri="{9D8B030D-6E8A-4147-A177-3AD203B41FA5}">
                      <a16:colId xmlns:a16="http://schemas.microsoft.com/office/drawing/2014/main" val="974617445"/>
                    </a:ext>
                  </a:extLst>
                </a:gridCol>
                <a:gridCol w="725747">
                  <a:extLst>
                    <a:ext uri="{9D8B030D-6E8A-4147-A177-3AD203B41FA5}">
                      <a16:colId xmlns:a16="http://schemas.microsoft.com/office/drawing/2014/main" val="2005648331"/>
                    </a:ext>
                  </a:extLst>
                </a:gridCol>
                <a:gridCol w="710305">
                  <a:extLst>
                    <a:ext uri="{9D8B030D-6E8A-4147-A177-3AD203B41FA5}">
                      <a16:colId xmlns:a16="http://schemas.microsoft.com/office/drawing/2014/main" val="1495270453"/>
                    </a:ext>
                  </a:extLst>
                </a:gridCol>
              </a:tblGrid>
              <a:tr h="610452">
                <a:tc>
                  <a:txBody>
                    <a:bodyPr/>
                    <a:lstStyle/>
                    <a:p>
                      <a:pPr algn="l" fontAlgn="b"/>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State Test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Bridge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Dual Credit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AP Test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AP Course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IB Test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IB Course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Cambridge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SAT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ELA ACT</a:t>
                      </a:r>
                      <a:endParaRPr lang="en-US" sz="1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11460694"/>
                  </a:ext>
                </a:extLst>
              </a:tr>
              <a:tr h="261465">
                <a:tc>
                  <a:txBody>
                    <a:bodyPr/>
                    <a:lstStyle/>
                    <a:p>
                      <a:pPr algn="l" fontAlgn="b"/>
                      <a:r>
                        <a:rPr lang="en-US" sz="1400" b="1" u="none" strike="noStrike" dirty="0">
                          <a:effectLst/>
                        </a:rPr>
                        <a:t>All Students</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77.2</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3.2</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18.7</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12.6</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26.1</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0.0</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3.5</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0.1</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23.6</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0.3</a:t>
                      </a:r>
                      <a:endParaRPr lang="en-US" sz="1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1915171"/>
                  </a:ext>
                </a:extLst>
              </a:tr>
              <a:tr h="409952">
                <a:tc>
                  <a:txBody>
                    <a:bodyPr/>
                    <a:lstStyle/>
                    <a:p>
                      <a:pPr algn="l" fontAlgn="b"/>
                      <a:r>
                        <a:rPr lang="en-US" sz="1400" u="none" strike="noStrike">
                          <a:effectLst/>
                        </a:rPr>
                        <a:t>American Indian or Alaska Native</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57.4</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5.2</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10.8</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2.5</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11.0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9.6</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285934899"/>
                  </a:ext>
                </a:extLst>
              </a:tr>
              <a:tr h="261465">
                <a:tc>
                  <a:txBody>
                    <a:bodyPr/>
                    <a:lstStyle/>
                    <a:p>
                      <a:pPr algn="l" fontAlgn="b"/>
                      <a:r>
                        <a:rPr lang="en-US" sz="1400" u="none" strike="noStrike" dirty="0">
                          <a:effectLst/>
                        </a:rPr>
                        <a:t>Asian</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86.0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2.7</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27.3</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28.0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46.0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9.4</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47.5</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0.2</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38688620"/>
                  </a:ext>
                </a:extLst>
              </a:tr>
              <a:tr h="261465">
                <a:tc>
                  <a:txBody>
                    <a:bodyPr/>
                    <a:lstStyle/>
                    <a:p>
                      <a:pPr algn="l" fontAlgn="b"/>
                      <a:r>
                        <a:rPr lang="en-US" sz="1400" u="none" strike="noStrike">
                          <a:effectLst/>
                        </a:rPr>
                        <a:t>Black or African American</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60.1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5.8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14.8</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5.1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21.0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7.2</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28.8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0.4</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79856763"/>
                  </a:ext>
                </a:extLst>
              </a:tr>
              <a:tr h="261465">
                <a:tc>
                  <a:txBody>
                    <a:bodyPr/>
                    <a:lstStyle/>
                    <a:p>
                      <a:pPr algn="l" fontAlgn="b"/>
                      <a:r>
                        <a:rPr lang="en-US" sz="1400" u="none" strike="noStrike" dirty="0" smtClean="0">
                          <a:effectLst/>
                        </a:rPr>
                        <a:t>White</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82.5</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2.2</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19.7</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14.6</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27.6</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2.4</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23.1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0.3</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679402115"/>
                  </a:ext>
                </a:extLst>
              </a:tr>
              <a:tr h="261465">
                <a:tc>
                  <a:txBody>
                    <a:bodyPr/>
                    <a:lstStyle/>
                    <a:p>
                      <a:pPr algn="l" fontAlgn="b"/>
                      <a:r>
                        <a:rPr lang="en-US" sz="1400" u="none" strike="noStrike">
                          <a:effectLst/>
                        </a:rPr>
                        <a:t>Hispanic or Latino</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66.3</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4.8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15.0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4.1</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16.4</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3.4</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14.5</a:t>
                      </a:r>
                      <a:endParaRPr lang="en-US" sz="1400" b="0" i="0" u="none" strike="noStrike">
                        <a:solidFill>
                          <a:srgbClr val="000000"/>
                        </a:solidFill>
                        <a:effectLst/>
                        <a:latin typeface="+mn-lt"/>
                      </a:endParaRPr>
                    </a:p>
                  </a:txBody>
                  <a:tcPr marL="9525" marR="9525" marT="9525" marB="0" anchor="b">
                    <a:lnB w="12700" cmpd="sng">
                      <a:noFill/>
                    </a:lnB>
                  </a:tcPr>
                </a:tc>
                <a:tc>
                  <a:txBody>
                    <a:bodyPr/>
                    <a:lstStyle/>
                    <a:p>
                      <a:pPr algn="ctr" fontAlgn="b"/>
                      <a:r>
                        <a:rPr lang="en-US" sz="1400" u="none" strike="noStrike" dirty="0">
                          <a:effectLst/>
                        </a:rPr>
                        <a:t>0.3</a:t>
                      </a:r>
                      <a:endParaRPr lang="en-US" sz="1400" b="0" i="0" u="none" strike="noStrike" dirty="0">
                        <a:solidFill>
                          <a:srgbClr val="000000"/>
                        </a:solidFill>
                        <a:effectLst/>
                        <a:latin typeface="+mn-lt"/>
                      </a:endParaRPr>
                    </a:p>
                  </a:txBody>
                  <a:tcPr marL="9525" marR="9525" marT="9525" marB="0" anchor="b">
                    <a:lnB w="12700" cmpd="sng">
                      <a:noFill/>
                    </a:lnB>
                  </a:tcPr>
                </a:tc>
                <a:extLst>
                  <a:ext uri="{0D108BD9-81ED-4DB2-BD59-A6C34878D82A}">
                    <a16:rowId xmlns:a16="http://schemas.microsoft.com/office/drawing/2014/main" val="2782123971"/>
                  </a:ext>
                </a:extLst>
              </a:tr>
              <a:tr h="409952">
                <a:tc>
                  <a:txBody>
                    <a:bodyPr/>
                    <a:lstStyle/>
                    <a:p>
                      <a:pPr algn="l" fontAlgn="b"/>
                      <a:r>
                        <a:rPr lang="en-US" sz="1400" u="none" strike="noStrike" dirty="0">
                          <a:effectLst/>
                        </a:rPr>
                        <a:t>Native Hawaiian /</a:t>
                      </a:r>
                      <a:r>
                        <a:rPr lang="en-US" sz="1400" u="none" strike="noStrike" baseline="0" dirty="0">
                          <a:effectLst/>
                        </a:rPr>
                        <a:t> </a:t>
                      </a:r>
                      <a:r>
                        <a:rPr lang="en-US" sz="1400" u="none" strike="noStrike" dirty="0">
                          <a:effectLst/>
                        </a:rPr>
                        <a:t>Pacific Islander</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57.3</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8.9</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8.7</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2.9</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18.8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4.2</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9525" marR="9525" marT="9525" marB="0" anchor="b">
                    <a:lnR w="12700" cmpd="sng">
                      <a:noFill/>
                    </a:lnR>
                  </a:tcPr>
                </a:tc>
                <a:tc>
                  <a:txBody>
                    <a:bodyPr/>
                    <a:lstStyle/>
                    <a:p>
                      <a:pPr algn="ctr" fontAlgn="b"/>
                      <a:r>
                        <a:rPr lang="en-US" sz="1400" u="none" strike="noStrike" dirty="0">
                          <a:effectLst/>
                        </a:rPr>
                        <a:t>22.7</a:t>
                      </a:r>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u="none" strike="noStrike" dirty="0">
                          <a:effectLst/>
                        </a:rPr>
                        <a:t>0.5</a:t>
                      </a:r>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3159344"/>
                  </a:ext>
                </a:extLst>
              </a:tr>
              <a:tr h="262933">
                <a:tc>
                  <a:txBody>
                    <a:bodyPr/>
                    <a:lstStyle/>
                    <a:p>
                      <a:pPr algn="l" fontAlgn="b"/>
                      <a:r>
                        <a:rPr lang="en-US" sz="1400" u="none" strike="noStrike" dirty="0">
                          <a:effectLst/>
                        </a:rPr>
                        <a:t>2 or more races</a:t>
                      </a:r>
                      <a:endParaRPr lang="en-US" sz="1400" u="none" strike="noStrike" dirty="0">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79.1</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3.0</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18.0</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14.4</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30.0</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3.8</a:t>
                      </a:r>
                      <a:endParaRPr lang="en-US" sz="1400" b="0" i="0" u="none" strike="noStrike" dirty="0">
                        <a:solidFill>
                          <a:srgbClr val="000000"/>
                        </a:solidFill>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0.1</a:t>
                      </a:r>
                      <a:endParaRPr lang="en-US" sz="1400" b="0" i="0" u="none" strike="noStrike" dirty="0">
                        <a:solidFill>
                          <a:srgbClr val="000000"/>
                        </a:solidFill>
                        <a:effectLst/>
                        <a:latin typeface="+mn-lt"/>
                      </a:endParaRPr>
                    </a:p>
                  </a:txBody>
                  <a:tcPr marL="9525" marR="9525" marT="9525" marB="0" anchor="b">
                    <a:lnR w="12700" cmpd="sng">
                      <a:noFill/>
                    </a:lnR>
                    <a:lnB w="28575"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27.9</a:t>
                      </a:r>
                      <a:endParaRPr lang="en-US" sz="1400" b="0" i="0" u="none" strike="noStrike" dirty="0">
                        <a:solidFill>
                          <a:srgbClr val="000000"/>
                        </a:solidFill>
                        <a:effectLst/>
                        <a:latin typeface="+mn-lt"/>
                      </a:endParaRPr>
                    </a:p>
                  </a:txBody>
                  <a:tcPr marL="9525" marR="9525" marT="9525" marB="0" anchor="b">
                    <a:lnL w="12700" cmpd="sng">
                      <a:noFill/>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0.4</a:t>
                      </a:r>
                      <a:endParaRPr lang="en-US" sz="1400" b="0" i="0" u="none" strike="noStrike" dirty="0">
                        <a:solidFill>
                          <a:srgbClr val="000000"/>
                        </a:solidFill>
                        <a:effectLst/>
                        <a:latin typeface="+mn-lt"/>
                      </a:endParaRPr>
                    </a:p>
                  </a:txBody>
                  <a:tcPr marL="9525" marR="9525" marT="9525" marB="0" anchor="b">
                    <a:lnL w="28575" cap="flat" cmpd="sng" algn="ctr">
                      <a:no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284460"/>
                  </a:ext>
                </a:extLst>
              </a:tr>
              <a:tr h="261465">
                <a:tc>
                  <a:txBody>
                    <a:bodyPr/>
                    <a:lstStyle/>
                    <a:p>
                      <a:pPr algn="l" fontAlgn="b"/>
                      <a:r>
                        <a:rPr lang="en-US" sz="1400" u="none" strike="noStrike" dirty="0">
                          <a:effectLst/>
                        </a:rPr>
                        <a:t>Students with disabilities</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34.9</a:t>
                      </a:r>
                      <a:endParaRPr lang="en-US" sz="1400" b="0" i="0" u="none" strike="noStrike">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2.7</a:t>
                      </a:r>
                      <a:endParaRPr lang="en-US" sz="1400" b="0" i="0" u="none" strike="noStrike">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4.2</a:t>
                      </a:r>
                      <a:endParaRPr lang="en-US" sz="1400" b="0" i="0" u="none" strike="noStrike">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4.2</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1.3</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5.8</a:t>
                      </a:r>
                      <a:endParaRPr lang="en-US" sz="1400" b="0" i="0" u="none" strike="noStrike">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0.1</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720839"/>
                  </a:ext>
                </a:extLst>
              </a:tr>
              <a:tr h="282637">
                <a:tc>
                  <a:txBody>
                    <a:bodyPr/>
                    <a:lstStyle/>
                    <a:p>
                      <a:pPr algn="l" fontAlgn="b"/>
                      <a:r>
                        <a:rPr lang="en-US" sz="1400" u="none" strike="noStrike">
                          <a:effectLst/>
                        </a:rPr>
                        <a:t>Low Income</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67.0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4.6</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13.8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4.1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15.9</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3.1</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16.8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0.3</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46687511"/>
                  </a:ext>
                </a:extLst>
              </a:tr>
              <a:tr h="261465">
                <a:tc>
                  <a:txBody>
                    <a:bodyPr/>
                    <a:lstStyle/>
                    <a:p>
                      <a:pPr algn="l" fontAlgn="b"/>
                      <a:r>
                        <a:rPr lang="en-US" sz="1400" u="none" strike="noStrike" dirty="0">
                          <a:effectLst/>
                        </a:rPr>
                        <a:t>English Learner</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34.7</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8.3</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8.6</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1.3</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8.1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3.5</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9.7</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0.5</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436377811"/>
                  </a:ext>
                </a:extLst>
              </a:tr>
              <a:tr h="261465">
                <a:tc>
                  <a:txBody>
                    <a:bodyPr/>
                    <a:lstStyle/>
                    <a:p>
                      <a:pPr algn="l" fontAlgn="b"/>
                      <a:r>
                        <a:rPr lang="en-US" sz="1400" u="none" strike="noStrike" dirty="0">
                          <a:effectLst/>
                        </a:rPr>
                        <a:t>Female</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81.2</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3.0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22.5</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14.5</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30.4</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3.8</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26.5</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0.4</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008677774"/>
                  </a:ext>
                </a:extLst>
              </a:tr>
              <a:tr h="261465">
                <a:tc>
                  <a:txBody>
                    <a:bodyPr/>
                    <a:lstStyle/>
                    <a:p>
                      <a:pPr algn="l" fontAlgn="b"/>
                      <a:r>
                        <a:rPr lang="en-US" sz="1400" u="none" strike="noStrike">
                          <a:effectLst/>
                        </a:rPr>
                        <a:t>Male</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73.4</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15.0</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a:effectLst/>
                        </a:rPr>
                        <a:t>10.8</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a:effectLst/>
                        </a:rPr>
                        <a:t>22.1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0.0</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3.2</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a:effectLst/>
                        </a:rPr>
                        <a:t>20.9</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dirty="0">
                          <a:effectLst/>
                        </a:rPr>
                        <a:t>0.2</a:t>
                      </a:r>
                      <a:endParaRPr lang="en-US"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482428540"/>
                  </a:ext>
                </a:extLst>
              </a:tr>
            </a:tbl>
          </a:graphicData>
        </a:graphic>
      </p:graphicFrame>
      <p:sp>
        <p:nvSpPr>
          <p:cNvPr id="9" name="Date Placeholder 8">
            <a:extLst>
              <a:ext uri="{FF2B5EF4-FFF2-40B4-BE49-F238E27FC236}">
                <a16:creationId xmlns:a16="http://schemas.microsoft.com/office/drawing/2014/main" id="{3B62FBEE-B134-435E-BEE5-1AC42A00411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A9FEB87-974B-4AFD-8FB1-56572F4B6D4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0" name="Footer Placeholder 9">
            <a:extLst>
              <a:ext uri="{FF2B5EF4-FFF2-40B4-BE49-F238E27FC236}">
                <a16:creationId xmlns:a16="http://schemas.microsoft.com/office/drawing/2014/main" id="{E6B2EB64-DC15-4229-B2AA-605F6A9EFD2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10">
            <a:extLst>
              <a:ext uri="{FF2B5EF4-FFF2-40B4-BE49-F238E27FC236}">
                <a16:creationId xmlns:a16="http://schemas.microsoft.com/office/drawing/2014/main" id="{153BF0E7-B89D-469E-ACCD-176BC3D7E3B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351196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8552-F510-481A-9DCA-15F3A5FA776E}"/>
              </a:ext>
            </a:extLst>
          </p:cNvPr>
          <p:cNvSpPr>
            <a:spLocks noGrp="1"/>
          </p:cNvSpPr>
          <p:nvPr>
            <p:ph type="title"/>
          </p:nvPr>
        </p:nvSpPr>
        <p:spPr/>
        <p:txBody>
          <a:bodyPr/>
          <a:lstStyle/>
          <a:p>
            <a:r>
              <a:rPr lang="en-US" dirty="0"/>
              <a:t>Math Pathways by Student Group</a:t>
            </a:r>
          </a:p>
        </p:txBody>
      </p:sp>
      <p:graphicFrame>
        <p:nvGraphicFramePr>
          <p:cNvPr id="7" name="Table 7">
            <a:extLst>
              <a:ext uri="{FF2B5EF4-FFF2-40B4-BE49-F238E27FC236}">
                <a16:creationId xmlns:a16="http://schemas.microsoft.com/office/drawing/2014/main" id="{9D3240F9-146D-4C8E-B149-BF6BBBD3D16F}"/>
              </a:ext>
            </a:extLst>
          </p:cNvPr>
          <p:cNvGraphicFramePr>
            <a:graphicFrameLocks noGrp="1"/>
          </p:cNvGraphicFramePr>
          <p:nvPr>
            <p:ph idx="1"/>
            <p:extLst>
              <p:ext uri="{D42A27DB-BD31-4B8C-83A1-F6EECF244321}">
                <p14:modId xmlns:p14="http://schemas.microsoft.com/office/powerpoint/2010/main" val="3773195925"/>
              </p:ext>
            </p:extLst>
          </p:nvPr>
        </p:nvGraphicFramePr>
        <p:xfrm>
          <a:off x="805912" y="1690688"/>
          <a:ext cx="10515600" cy="4420850"/>
        </p:xfrm>
        <a:graphic>
          <a:graphicData uri="http://schemas.openxmlformats.org/drawingml/2006/table">
            <a:tbl>
              <a:tblPr firstRow="1" bandRow="1">
                <a:tableStyleId>{5C22544A-7EE6-4342-B048-85BDC9FD1C3A}</a:tableStyleId>
              </a:tblPr>
              <a:tblGrid>
                <a:gridCol w="2393418">
                  <a:extLst>
                    <a:ext uri="{9D8B030D-6E8A-4147-A177-3AD203B41FA5}">
                      <a16:colId xmlns:a16="http://schemas.microsoft.com/office/drawing/2014/main" val="4243533804"/>
                    </a:ext>
                  </a:extLst>
                </a:gridCol>
                <a:gridCol w="864719">
                  <a:extLst>
                    <a:ext uri="{9D8B030D-6E8A-4147-A177-3AD203B41FA5}">
                      <a16:colId xmlns:a16="http://schemas.microsoft.com/office/drawing/2014/main" val="2356033409"/>
                    </a:ext>
                  </a:extLst>
                </a:gridCol>
                <a:gridCol w="772070">
                  <a:extLst>
                    <a:ext uri="{9D8B030D-6E8A-4147-A177-3AD203B41FA5}">
                      <a16:colId xmlns:a16="http://schemas.microsoft.com/office/drawing/2014/main" val="3511710584"/>
                    </a:ext>
                  </a:extLst>
                </a:gridCol>
                <a:gridCol w="833837">
                  <a:extLst>
                    <a:ext uri="{9D8B030D-6E8A-4147-A177-3AD203B41FA5}">
                      <a16:colId xmlns:a16="http://schemas.microsoft.com/office/drawing/2014/main" val="1492474562"/>
                    </a:ext>
                  </a:extLst>
                </a:gridCol>
                <a:gridCol w="802953">
                  <a:extLst>
                    <a:ext uri="{9D8B030D-6E8A-4147-A177-3AD203B41FA5}">
                      <a16:colId xmlns:a16="http://schemas.microsoft.com/office/drawing/2014/main" val="3682805539"/>
                    </a:ext>
                  </a:extLst>
                </a:gridCol>
                <a:gridCol w="864719">
                  <a:extLst>
                    <a:ext uri="{9D8B030D-6E8A-4147-A177-3AD203B41FA5}">
                      <a16:colId xmlns:a16="http://schemas.microsoft.com/office/drawing/2014/main" val="3959511874"/>
                    </a:ext>
                  </a:extLst>
                </a:gridCol>
                <a:gridCol w="772070">
                  <a:extLst>
                    <a:ext uri="{9D8B030D-6E8A-4147-A177-3AD203B41FA5}">
                      <a16:colId xmlns:a16="http://schemas.microsoft.com/office/drawing/2014/main" val="3289730659"/>
                    </a:ext>
                  </a:extLst>
                </a:gridCol>
                <a:gridCol w="802953">
                  <a:extLst>
                    <a:ext uri="{9D8B030D-6E8A-4147-A177-3AD203B41FA5}">
                      <a16:colId xmlns:a16="http://schemas.microsoft.com/office/drawing/2014/main" val="1242001577"/>
                    </a:ext>
                  </a:extLst>
                </a:gridCol>
                <a:gridCol w="972809">
                  <a:extLst>
                    <a:ext uri="{9D8B030D-6E8A-4147-A177-3AD203B41FA5}">
                      <a16:colId xmlns:a16="http://schemas.microsoft.com/office/drawing/2014/main" val="974617445"/>
                    </a:ext>
                  </a:extLst>
                </a:gridCol>
                <a:gridCol w="725747">
                  <a:extLst>
                    <a:ext uri="{9D8B030D-6E8A-4147-A177-3AD203B41FA5}">
                      <a16:colId xmlns:a16="http://schemas.microsoft.com/office/drawing/2014/main" val="2005648331"/>
                    </a:ext>
                  </a:extLst>
                </a:gridCol>
                <a:gridCol w="710305">
                  <a:extLst>
                    <a:ext uri="{9D8B030D-6E8A-4147-A177-3AD203B41FA5}">
                      <a16:colId xmlns:a16="http://schemas.microsoft.com/office/drawing/2014/main" val="1495270453"/>
                    </a:ext>
                  </a:extLst>
                </a:gridCol>
              </a:tblGrid>
              <a:tr h="610452">
                <a:tc>
                  <a:txBody>
                    <a:bodyPr/>
                    <a:lstStyle/>
                    <a:p>
                      <a:pPr algn="l" fontAlgn="b"/>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State Test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Bridge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Dual Credit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AP Test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AP Course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IB Test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IB Course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Cambridge</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SAT</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 Math ACT</a:t>
                      </a:r>
                      <a:endParaRPr lang="en-US" sz="1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11460694"/>
                  </a:ext>
                </a:extLst>
              </a:tr>
              <a:tr h="261465">
                <a:tc>
                  <a:txBody>
                    <a:bodyPr/>
                    <a:lstStyle/>
                    <a:p>
                      <a:pPr algn="l" fontAlgn="b"/>
                      <a:r>
                        <a:rPr lang="en-US" sz="1400" b="1" u="none" strike="noStrike" dirty="0">
                          <a:effectLst/>
                        </a:rPr>
                        <a:t>All Students</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52.5</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6.3</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19.6</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6.4</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13.5</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0.0</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2.5</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0.1</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33.1</a:t>
                      </a:r>
                    </a:p>
                  </a:txBody>
                  <a:tcPr marL="9525" marR="9525" marT="9525" marB="0" anchor="b"/>
                </a:tc>
                <a:tc>
                  <a:txBody>
                    <a:bodyPr/>
                    <a:lstStyle/>
                    <a:p>
                      <a:pPr algn="ctr" fontAlgn="b"/>
                      <a:r>
                        <a:rPr lang="en-US" sz="1400" b="1" u="none" strike="noStrike" kern="1200" dirty="0">
                          <a:solidFill>
                            <a:schemeClr val="dk1"/>
                          </a:solidFill>
                          <a:effectLst/>
                          <a:latin typeface="+mn-lt"/>
                          <a:ea typeface="+mn-ea"/>
                          <a:cs typeface="+mn-cs"/>
                        </a:rPr>
                        <a:t>1.4</a:t>
                      </a:r>
                    </a:p>
                  </a:txBody>
                  <a:tcPr marL="9525" marR="9525" marT="9525" marB="0" anchor="b"/>
                </a:tc>
                <a:extLst>
                  <a:ext uri="{0D108BD9-81ED-4DB2-BD59-A6C34878D82A}">
                    <a16:rowId xmlns:a16="http://schemas.microsoft.com/office/drawing/2014/main" val="1001915171"/>
                  </a:ext>
                </a:extLst>
              </a:tr>
              <a:tr h="409952">
                <a:tc>
                  <a:txBody>
                    <a:bodyPr/>
                    <a:lstStyle/>
                    <a:p>
                      <a:pPr algn="l" fontAlgn="b"/>
                      <a:r>
                        <a:rPr lang="en-US" sz="1400" u="none" strike="noStrike">
                          <a:effectLst/>
                        </a:rPr>
                        <a:t>American Indian or Alaska Native</a:t>
                      </a:r>
                      <a:endParaRPr lang="en-US" sz="1400" b="0" i="0" u="none" strike="noStrike">
                        <a:solidFill>
                          <a:srgbClr val="000000"/>
                        </a:solidFill>
                        <a:effectLst/>
                        <a:latin typeface="+mn-lt"/>
                      </a:endParaRP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28.5</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9.0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8.8</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0.9</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4.5</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0.7</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12.7</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1.5</a:t>
                      </a:r>
                    </a:p>
                  </a:txBody>
                  <a:tcPr marL="9525" marR="9525" marT="9525" marB="0" anchor="b"/>
                </a:tc>
                <a:extLst>
                  <a:ext uri="{0D108BD9-81ED-4DB2-BD59-A6C34878D82A}">
                    <a16:rowId xmlns:a16="http://schemas.microsoft.com/office/drawing/2014/main" val="3285934899"/>
                  </a:ext>
                </a:extLst>
              </a:tr>
              <a:tr h="261465">
                <a:tc>
                  <a:txBody>
                    <a:bodyPr/>
                    <a:lstStyle/>
                    <a:p>
                      <a:pPr algn="l" fontAlgn="b"/>
                      <a:r>
                        <a:rPr lang="en-US" sz="1400" u="none" strike="noStrike" dirty="0">
                          <a:effectLst/>
                        </a:rPr>
                        <a:t>Asian</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74.8</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32.4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21.9</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34.3</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0.1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0.1</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58.4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0.7</a:t>
                      </a:r>
                    </a:p>
                  </a:txBody>
                  <a:tcPr marL="9525" marR="9525" marT="9525" marB="0" anchor="b"/>
                </a:tc>
                <a:extLst>
                  <a:ext uri="{0D108BD9-81ED-4DB2-BD59-A6C34878D82A}">
                    <a16:rowId xmlns:a16="http://schemas.microsoft.com/office/drawing/2014/main" val="1738688620"/>
                  </a:ext>
                </a:extLst>
              </a:tr>
              <a:tr h="261465">
                <a:tc>
                  <a:txBody>
                    <a:bodyPr/>
                    <a:lstStyle/>
                    <a:p>
                      <a:pPr algn="l" fontAlgn="b"/>
                      <a:r>
                        <a:rPr lang="en-US" sz="1400" u="none" strike="noStrike" dirty="0">
                          <a:effectLst/>
                        </a:rPr>
                        <a:t>Black or African American</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27.9</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13.7</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1.4</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6.4</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3.4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0.1</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29.2</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1.6</a:t>
                      </a:r>
                    </a:p>
                  </a:txBody>
                  <a:tcPr marL="9525" marR="9525" marT="9525" marB="0" anchor="b"/>
                </a:tc>
                <a:extLst>
                  <a:ext uri="{0D108BD9-81ED-4DB2-BD59-A6C34878D82A}">
                    <a16:rowId xmlns:a16="http://schemas.microsoft.com/office/drawing/2014/main" val="2579856763"/>
                  </a:ext>
                </a:extLst>
              </a:tr>
              <a:tr h="261465">
                <a:tc>
                  <a:txBody>
                    <a:bodyPr/>
                    <a:lstStyle/>
                    <a:p>
                      <a:pPr algn="l" fontAlgn="b"/>
                      <a:r>
                        <a:rPr lang="en-US" sz="1400" u="none" strike="noStrike" dirty="0" smtClean="0">
                          <a:effectLst/>
                        </a:rPr>
                        <a:t>White</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60.1</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4.9</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20.9</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6.8</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14.4</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1.8</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0.1</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35.5</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1.3</a:t>
                      </a:r>
                    </a:p>
                  </a:txBody>
                  <a:tcPr marL="9525" marR="9525" marT="9525" marB="0" anchor="b"/>
                </a:tc>
                <a:extLst>
                  <a:ext uri="{0D108BD9-81ED-4DB2-BD59-A6C34878D82A}">
                    <a16:rowId xmlns:a16="http://schemas.microsoft.com/office/drawing/2014/main" val="2679402115"/>
                  </a:ext>
                </a:extLst>
              </a:tr>
              <a:tr h="261465">
                <a:tc>
                  <a:txBody>
                    <a:bodyPr/>
                    <a:lstStyle/>
                    <a:p>
                      <a:pPr algn="l" fontAlgn="b"/>
                      <a:r>
                        <a:rPr lang="en-US" sz="1400" u="none" strike="noStrike" dirty="0" smtClean="0">
                          <a:effectLst/>
                        </a:rPr>
                        <a:t>Hispanic or Latino</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33.0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9.5</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13.6</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5.5</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2.0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19.1</a:t>
                      </a:r>
                    </a:p>
                  </a:txBody>
                  <a:tcPr marL="9525" marR="9525" marT="9525" marB="0" anchor="b">
                    <a:lnB w="12700" cmpd="sng">
                      <a:noFill/>
                    </a:lnB>
                  </a:tcPr>
                </a:tc>
                <a:tc>
                  <a:txBody>
                    <a:bodyPr/>
                    <a:lstStyle/>
                    <a:p>
                      <a:pPr algn="ctr" fontAlgn="b"/>
                      <a:r>
                        <a:rPr lang="en-US" sz="1400" u="none" strike="noStrike" kern="1200" dirty="0">
                          <a:solidFill>
                            <a:schemeClr val="dk1"/>
                          </a:solidFill>
                          <a:effectLst/>
                          <a:latin typeface="+mn-lt"/>
                          <a:ea typeface="+mn-ea"/>
                          <a:cs typeface="+mn-cs"/>
                        </a:rPr>
                        <a:t>1.7</a:t>
                      </a:r>
                    </a:p>
                  </a:txBody>
                  <a:tcPr marL="9525" marR="9525" marT="9525" marB="0" anchor="b">
                    <a:lnB w="12700" cmpd="sng">
                      <a:noFill/>
                    </a:lnB>
                  </a:tcPr>
                </a:tc>
                <a:extLst>
                  <a:ext uri="{0D108BD9-81ED-4DB2-BD59-A6C34878D82A}">
                    <a16:rowId xmlns:a16="http://schemas.microsoft.com/office/drawing/2014/main" val="2782123971"/>
                  </a:ext>
                </a:extLst>
              </a:tr>
              <a:tr h="409952">
                <a:tc>
                  <a:txBody>
                    <a:bodyPr/>
                    <a:lstStyle/>
                    <a:p>
                      <a:pPr algn="l" fontAlgn="b"/>
                      <a:r>
                        <a:rPr lang="en-US" sz="1400" u="none" strike="noStrike" dirty="0">
                          <a:effectLst/>
                        </a:rPr>
                        <a:t>Native Hawaiian /</a:t>
                      </a:r>
                      <a:r>
                        <a:rPr lang="en-US" sz="1400" u="none" strike="noStrike" baseline="0" dirty="0">
                          <a:effectLst/>
                        </a:rPr>
                        <a:t> </a:t>
                      </a:r>
                      <a:r>
                        <a:rPr lang="en-US" sz="1400" u="none" strike="noStrike" dirty="0">
                          <a:effectLst/>
                        </a:rPr>
                        <a:t>Pacific Islander</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29.6</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11.9</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11.3</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1.2</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4.7</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2.9</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0.3</a:t>
                      </a:r>
                    </a:p>
                  </a:txBody>
                  <a:tcPr marL="9525" marR="9525" marT="9525" marB="0" anchor="b">
                    <a:lnR w="12700" cmpd="sng">
                      <a:noFill/>
                    </a:lnR>
                  </a:tcPr>
                </a:tc>
                <a:tc>
                  <a:txBody>
                    <a:bodyPr/>
                    <a:lstStyle/>
                    <a:p>
                      <a:pPr algn="ctr" fontAlgn="b"/>
                      <a:r>
                        <a:rPr lang="en-US" sz="1400" u="none" strike="noStrike" kern="1200" dirty="0">
                          <a:solidFill>
                            <a:schemeClr val="dk1"/>
                          </a:solidFill>
                          <a:effectLst/>
                          <a:latin typeface="+mn-lt"/>
                          <a:ea typeface="+mn-ea"/>
                          <a:cs typeface="+mn-cs"/>
                        </a:rPr>
                        <a:t>24.1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u="none" strike="noStrike" kern="1200" dirty="0">
                          <a:solidFill>
                            <a:schemeClr val="dk1"/>
                          </a:solidFill>
                          <a:effectLst/>
                          <a:latin typeface="+mn-lt"/>
                          <a:ea typeface="+mn-ea"/>
                          <a:cs typeface="+mn-cs"/>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3159344"/>
                  </a:ext>
                </a:extLst>
              </a:tr>
              <a:tr h="262933">
                <a:tc>
                  <a:txBody>
                    <a:bodyPr/>
                    <a:lstStyle/>
                    <a:p>
                      <a:pPr algn="l" fontAlgn="b"/>
                      <a:r>
                        <a:rPr lang="en-US" sz="1400" u="none" strike="noStrike" dirty="0">
                          <a:effectLst/>
                        </a:rPr>
                        <a:t>2 or more races</a:t>
                      </a:r>
                      <a:endParaRPr lang="en-US" sz="1400" u="none" strike="noStrike" dirty="0">
                        <a:effectLst/>
                        <a:latin typeface="+mn-lt"/>
                      </a:endParaRP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dirty="0">
                          <a:solidFill>
                            <a:schemeClr val="dk1"/>
                          </a:solidFill>
                          <a:effectLst/>
                          <a:latin typeface="+mn-lt"/>
                          <a:ea typeface="+mn-ea"/>
                          <a:cs typeface="+mn-cs"/>
                        </a:rPr>
                        <a:t>53.8</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a:solidFill>
                            <a:schemeClr val="dk1"/>
                          </a:solidFill>
                          <a:effectLst/>
                          <a:latin typeface="+mn-lt"/>
                          <a:ea typeface="+mn-ea"/>
                          <a:cs typeface="+mn-cs"/>
                        </a:rPr>
                        <a:t>5.9</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a:solidFill>
                            <a:schemeClr val="dk1"/>
                          </a:solidFill>
                          <a:effectLst/>
                          <a:latin typeface="+mn-lt"/>
                          <a:ea typeface="+mn-ea"/>
                          <a:cs typeface="+mn-cs"/>
                        </a:rPr>
                        <a:t>20.7</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a:solidFill>
                            <a:schemeClr val="dk1"/>
                          </a:solidFill>
                          <a:effectLst/>
                          <a:latin typeface="+mn-lt"/>
                          <a:ea typeface="+mn-ea"/>
                          <a:cs typeface="+mn-cs"/>
                        </a:rPr>
                        <a:t>7.2</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a:solidFill>
                            <a:schemeClr val="dk1"/>
                          </a:solidFill>
                          <a:effectLst/>
                          <a:latin typeface="+mn-lt"/>
                          <a:ea typeface="+mn-ea"/>
                          <a:cs typeface="+mn-cs"/>
                        </a:rPr>
                        <a:t>15.7</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dirty="0">
                          <a:solidFill>
                            <a:schemeClr val="dk1"/>
                          </a:solidFill>
                          <a:effectLst/>
                          <a:latin typeface="+mn-lt"/>
                          <a:ea typeface="+mn-ea"/>
                          <a:cs typeface="+mn-cs"/>
                        </a:rPr>
                        <a:t>0.0</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dirty="0">
                          <a:solidFill>
                            <a:schemeClr val="dk1"/>
                          </a:solidFill>
                          <a:effectLst/>
                          <a:latin typeface="+mn-lt"/>
                          <a:ea typeface="+mn-ea"/>
                          <a:cs typeface="+mn-cs"/>
                        </a:rPr>
                        <a:t>2.6</a:t>
                      </a:r>
                    </a:p>
                  </a:txBody>
                  <a:tcPr marL="9525" marR="9525" marT="9525" marB="0" anchor="b">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a:solidFill>
                            <a:schemeClr val="dk1"/>
                          </a:solidFill>
                          <a:effectLst/>
                          <a:latin typeface="+mn-lt"/>
                          <a:ea typeface="+mn-ea"/>
                          <a:cs typeface="+mn-cs"/>
                        </a:rPr>
                        <a:t>0.1</a:t>
                      </a:r>
                    </a:p>
                  </a:txBody>
                  <a:tcPr marL="9525" marR="9525" marT="9525" marB="0" anchor="b">
                    <a:lnR w="12700" cmpd="sng">
                      <a:noFill/>
                    </a:lnR>
                    <a:lnB w="28575" cap="flat" cmpd="sng" algn="ctr">
                      <a:solidFill>
                        <a:schemeClr val="tx1"/>
                      </a:solidFill>
                      <a:prstDash val="solid"/>
                      <a:round/>
                      <a:headEnd type="none" w="med" len="med"/>
                      <a:tailEnd type="none" w="med" len="med"/>
                    </a:lnB>
                  </a:tcPr>
                </a:tc>
                <a:tc>
                  <a:txBody>
                    <a:bodyPr/>
                    <a:lstStyle/>
                    <a:p>
                      <a:pPr algn="ctr" fontAlgn="b"/>
                      <a:r>
                        <a:rPr lang="en-US" sz="1400" u="none" strike="noStrike" kern="1200" dirty="0">
                          <a:solidFill>
                            <a:schemeClr val="dk1"/>
                          </a:solidFill>
                          <a:effectLst/>
                          <a:latin typeface="+mn-lt"/>
                          <a:ea typeface="+mn-ea"/>
                          <a:cs typeface="+mn-cs"/>
                        </a:rPr>
                        <a:t>37.4</a:t>
                      </a:r>
                    </a:p>
                  </a:txBody>
                  <a:tcPr marL="9525" marR="9525" marT="9525" marB="0" anchor="b">
                    <a:lnL w="12700" cmpd="sng">
                      <a:noFill/>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kern="1200" dirty="0">
                          <a:solidFill>
                            <a:schemeClr val="dk1"/>
                          </a:solidFill>
                          <a:effectLst/>
                          <a:latin typeface="+mn-lt"/>
                          <a:ea typeface="+mn-ea"/>
                          <a:cs typeface="+mn-cs"/>
                        </a:rPr>
                        <a:t>1.3</a:t>
                      </a:r>
                    </a:p>
                  </a:txBody>
                  <a:tcPr marL="9525" marR="9525" marT="9525" marB="0" anchor="b">
                    <a:lnL w="28575" cap="flat" cmpd="sng" algn="ctr">
                      <a:no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284460"/>
                  </a:ext>
                </a:extLst>
              </a:tr>
              <a:tr h="261465">
                <a:tc>
                  <a:txBody>
                    <a:bodyPr/>
                    <a:lstStyle/>
                    <a:p>
                      <a:pPr algn="l" fontAlgn="b"/>
                      <a:r>
                        <a:rPr lang="en-US" sz="1400" u="none" strike="noStrike" dirty="0">
                          <a:effectLst/>
                        </a:rPr>
                        <a:t>Students with disabilities</a:t>
                      </a:r>
                      <a:endParaRPr lang="en-US" sz="1400" b="0" i="0" u="none" strike="noStrike" dirty="0">
                        <a:solidFill>
                          <a:srgbClr val="000000"/>
                        </a:solidFill>
                        <a:effectLst/>
                        <a:latin typeface="+mn-lt"/>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15.9</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2.9</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5.6</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0.6</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1.7</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0.0</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0.3</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0.0</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6.0</a:t>
                      </a:r>
                    </a:p>
                  </a:txBody>
                  <a:tcPr marL="9525" marR="9525" marT="9525" marB="0" anchor="b">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0.7</a:t>
                      </a:r>
                    </a:p>
                  </a:txBody>
                  <a:tcPr marL="9525" marR="9525" marT="9525" marB="0" anchor="b">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720839"/>
                  </a:ext>
                </a:extLst>
              </a:tr>
              <a:tr h="282637">
                <a:tc>
                  <a:txBody>
                    <a:bodyPr/>
                    <a:lstStyle/>
                    <a:p>
                      <a:pPr algn="l" fontAlgn="b"/>
                      <a:r>
                        <a:rPr lang="en-US" sz="1400" u="none" strike="noStrike">
                          <a:effectLst/>
                        </a:rPr>
                        <a:t>Low Income</a:t>
                      </a:r>
                      <a:endParaRPr lang="en-US" sz="1400" b="0" i="0" u="none" strike="noStrike">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35.6</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8.2</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13.1</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1.5</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5.6</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1.7</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20.6</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1.3</a:t>
                      </a:r>
                    </a:p>
                  </a:txBody>
                  <a:tcPr marL="9525" marR="9525" marT="9525" marB="0" anchor="b"/>
                </a:tc>
                <a:extLst>
                  <a:ext uri="{0D108BD9-81ED-4DB2-BD59-A6C34878D82A}">
                    <a16:rowId xmlns:a16="http://schemas.microsoft.com/office/drawing/2014/main" val="2546687511"/>
                  </a:ext>
                </a:extLst>
              </a:tr>
              <a:tr h="261465">
                <a:tc>
                  <a:txBody>
                    <a:bodyPr/>
                    <a:lstStyle/>
                    <a:p>
                      <a:pPr algn="l" fontAlgn="b"/>
                      <a:r>
                        <a:rPr lang="en-US" sz="1400" u="none" strike="noStrike" dirty="0">
                          <a:effectLst/>
                        </a:rPr>
                        <a:t>English Learner</a:t>
                      </a:r>
                      <a:endParaRPr lang="en-US" sz="14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15.5</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9.9</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9.4</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1.3</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3.5</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1.5</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11.6</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1.3</a:t>
                      </a:r>
                    </a:p>
                  </a:txBody>
                  <a:tcPr marL="9525" marR="9525" marT="9525" marB="0" anchor="b"/>
                </a:tc>
                <a:extLst>
                  <a:ext uri="{0D108BD9-81ED-4DB2-BD59-A6C34878D82A}">
                    <a16:rowId xmlns:a16="http://schemas.microsoft.com/office/drawing/2014/main" val="2436377811"/>
                  </a:ext>
                </a:extLst>
              </a:tr>
              <a:tr h="261465">
                <a:tc>
                  <a:txBody>
                    <a:bodyPr/>
                    <a:lstStyle/>
                    <a:p>
                      <a:pPr algn="l" fontAlgn="b"/>
                      <a:r>
                        <a:rPr lang="en-US" sz="1400" u="none" strike="noStrike" dirty="0">
                          <a:effectLst/>
                        </a:rPr>
                        <a:t>Female</a:t>
                      </a:r>
                      <a:endParaRPr lang="en-US" sz="14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53.4</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6.9</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21.3</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6.1</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13.0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2.7</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0.1</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36.4</a:t>
                      </a:r>
                    </a:p>
                  </a:txBody>
                  <a:tcPr marL="9525" marR="9525" marT="9525"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1.6</a:t>
                      </a:r>
                    </a:p>
                  </a:txBody>
                  <a:tcPr marL="9525" marR="9525" marT="9525" marB="0" anchor="b"/>
                </a:tc>
                <a:extLst>
                  <a:ext uri="{0D108BD9-81ED-4DB2-BD59-A6C34878D82A}">
                    <a16:rowId xmlns:a16="http://schemas.microsoft.com/office/drawing/2014/main" val="4008677774"/>
                  </a:ext>
                </a:extLst>
              </a:tr>
              <a:tr h="261465">
                <a:tc>
                  <a:txBody>
                    <a:bodyPr/>
                    <a:lstStyle/>
                    <a:p>
                      <a:pPr algn="l" fontAlgn="b"/>
                      <a:r>
                        <a:rPr lang="en-US" sz="1400" u="none" strike="noStrike">
                          <a:effectLst/>
                        </a:rPr>
                        <a:t>Male</a:t>
                      </a:r>
                      <a:endParaRPr lang="en-US" sz="1400" b="0" i="0" u="none" strike="noStrike">
                        <a:solidFill>
                          <a:srgbClr val="000000"/>
                        </a:solidFill>
                        <a:effectLst/>
                        <a:latin typeface="+mn-lt"/>
                      </a:endParaRP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51.7</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5.8</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18.0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6.8</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14.0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2.3</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0.1</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30.0</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1.2</a:t>
                      </a:r>
                    </a:p>
                  </a:txBody>
                  <a:tcPr marL="9525" marR="9525" marT="9525" marB="0" anchor="b"/>
                </a:tc>
                <a:extLst>
                  <a:ext uri="{0D108BD9-81ED-4DB2-BD59-A6C34878D82A}">
                    <a16:rowId xmlns:a16="http://schemas.microsoft.com/office/drawing/2014/main" val="2482428540"/>
                  </a:ext>
                </a:extLst>
              </a:tr>
            </a:tbl>
          </a:graphicData>
        </a:graphic>
      </p:graphicFrame>
      <p:sp>
        <p:nvSpPr>
          <p:cNvPr id="3" name="Date Placeholder 2">
            <a:extLst>
              <a:ext uri="{FF2B5EF4-FFF2-40B4-BE49-F238E27FC236}">
                <a16:creationId xmlns:a16="http://schemas.microsoft.com/office/drawing/2014/main" id="{CA8966AD-C762-454F-B956-5A162EA27B1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CD0704-66E4-4FE2-9AC9-AFB376BDBD2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Footer Placeholder 7">
            <a:extLst>
              <a:ext uri="{FF2B5EF4-FFF2-40B4-BE49-F238E27FC236}">
                <a16:creationId xmlns:a16="http://schemas.microsoft.com/office/drawing/2014/main" id="{2D947777-E0AB-4A83-9ED1-E4206A43D44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Slide Number Placeholder 8">
            <a:extLst>
              <a:ext uri="{FF2B5EF4-FFF2-40B4-BE49-F238E27FC236}">
                <a16:creationId xmlns:a16="http://schemas.microsoft.com/office/drawing/2014/main" id="{E8088DB9-F08C-48A1-9FBB-5944C237746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560340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FB05-CF30-4EA8-8339-C5BFBC2994BE}"/>
              </a:ext>
            </a:extLst>
          </p:cNvPr>
          <p:cNvSpPr>
            <a:spLocks noGrp="1"/>
          </p:cNvSpPr>
          <p:nvPr>
            <p:ph type="title"/>
          </p:nvPr>
        </p:nvSpPr>
        <p:spPr/>
        <p:txBody>
          <a:bodyPr/>
          <a:lstStyle/>
          <a:p>
            <a:r>
              <a:rPr lang="en-US" dirty="0"/>
              <a:t>CTE and ASVAB Pathways by Student Group</a:t>
            </a:r>
          </a:p>
        </p:txBody>
      </p:sp>
      <p:graphicFrame>
        <p:nvGraphicFramePr>
          <p:cNvPr id="7" name="Table 7">
            <a:extLst>
              <a:ext uri="{FF2B5EF4-FFF2-40B4-BE49-F238E27FC236}">
                <a16:creationId xmlns:a16="http://schemas.microsoft.com/office/drawing/2014/main" id="{03B710B4-B857-4FC5-9AE4-7D6CAC49703E}"/>
              </a:ext>
            </a:extLst>
          </p:cNvPr>
          <p:cNvGraphicFramePr>
            <a:graphicFrameLocks noGrp="1"/>
          </p:cNvGraphicFramePr>
          <p:nvPr>
            <p:ph idx="1"/>
            <p:extLst>
              <p:ext uri="{D42A27DB-BD31-4B8C-83A1-F6EECF244321}">
                <p14:modId xmlns:p14="http://schemas.microsoft.com/office/powerpoint/2010/main" val="3812405096"/>
              </p:ext>
            </p:extLst>
          </p:nvPr>
        </p:nvGraphicFramePr>
        <p:xfrm>
          <a:off x="838201" y="1825625"/>
          <a:ext cx="10503089" cy="4203700"/>
        </p:xfrm>
        <a:graphic>
          <a:graphicData uri="http://schemas.openxmlformats.org/drawingml/2006/table">
            <a:tbl>
              <a:tblPr firstRow="1" bandRow="1">
                <a:tableStyleId>{5C22544A-7EE6-4342-B048-85BDC9FD1C3A}</a:tableStyleId>
              </a:tblPr>
              <a:tblGrid>
                <a:gridCol w="6964026">
                  <a:extLst>
                    <a:ext uri="{9D8B030D-6E8A-4147-A177-3AD203B41FA5}">
                      <a16:colId xmlns:a16="http://schemas.microsoft.com/office/drawing/2014/main" val="878698959"/>
                    </a:ext>
                  </a:extLst>
                </a:gridCol>
                <a:gridCol w="1833092">
                  <a:extLst>
                    <a:ext uri="{9D8B030D-6E8A-4147-A177-3AD203B41FA5}">
                      <a16:colId xmlns:a16="http://schemas.microsoft.com/office/drawing/2014/main" val="3789756441"/>
                    </a:ext>
                  </a:extLst>
                </a:gridCol>
                <a:gridCol w="1705971">
                  <a:extLst>
                    <a:ext uri="{9D8B030D-6E8A-4147-A177-3AD203B41FA5}">
                      <a16:colId xmlns:a16="http://schemas.microsoft.com/office/drawing/2014/main" val="128516049"/>
                    </a:ext>
                  </a:extLst>
                </a:gridCol>
              </a:tblGrid>
              <a:tr h="524291">
                <a:tc>
                  <a:txBody>
                    <a:bodyPr/>
                    <a:lstStyle/>
                    <a:p>
                      <a:pPr algn="l" fontAlgn="b"/>
                      <a:r>
                        <a:rPr lang="en-US" sz="1800" b="1" u="none" strike="noStrike" dirty="0">
                          <a:effectLst/>
                        </a:rPr>
                        <a:t>Student Group</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 CTE Grad Pathway</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 ASVAB</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9126410"/>
                  </a:ext>
                </a:extLst>
              </a:tr>
              <a:tr h="275912">
                <a:tc>
                  <a:txBody>
                    <a:bodyPr/>
                    <a:lstStyle/>
                    <a:p>
                      <a:pPr algn="l" fontAlgn="b"/>
                      <a:r>
                        <a:rPr lang="en-US" sz="1800" b="1" u="none" strike="noStrike" dirty="0">
                          <a:effectLst/>
                        </a:rPr>
                        <a:t>All Students</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smtClean="0">
                          <a:effectLst/>
                        </a:rPr>
                        <a:t>10.0</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smtClean="0">
                          <a:effectLst/>
                        </a:rPr>
                        <a:t>2.8</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4156380"/>
                  </a:ext>
                </a:extLst>
              </a:tr>
              <a:tr h="275912">
                <a:tc>
                  <a:txBody>
                    <a:bodyPr/>
                    <a:lstStyle/>
                    <a:p>
                      <a:pPr algn="l" fontAlgn="b"/>
                      <a:r>
                        <a:rPr lang="en-US" sz="1800" u="none" strike="noStrike" dirty="0">
                          <a:effectLst/>
                        </a:rPr>
                        <a:t>American Indian or Alaska Native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6.3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7620163"/>
                  </a:ext>
                </a:extLst>
              </a:tr>
              <a:tr h="275912">
                <a:tc>
                  <a:txBody>
                    <a:bodyPr/>
                    <a:lstStyle/>
                    <a:p>
                      <a:pPr algn="l" fontAlgn="b"/>
                      <a:r>
                        <a:rPr lang="en-US" sz="1800" u="none" strike="noStrike" dirty="0">
                          <a:effectLst/>
                        </a:rPr>
                        <a:t>Asian</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10.4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5239524"/>
                  </a:ext>
                </a:extLst>
              </a:tr>
              <a:tr h="275912">
                <a:tc>
                  <a:txBody>
                    <a:bodyPr/>
                    <a:lstStyle/>
                    <a:p>
                      <a:pPr algn="l" fontAlgn="b"/>
                      <a:r>
                        <a:rPr lang="en-US" sz="1800" u="none" strike="noStrike" dirty="0">
                          <a:effectLst/>
                        </a:rPr>
                        <a:t>Black or African American</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6.7</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1.7</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6696900"/>
                  </a:ext>
                </a:extLst>
              </a:tr>
              <a:tr h="275912">
                <a:tc>
                  <a:txBody>
                    <a:bodyPr/>
                    <a:lstStyle/>
                    <a:p>
                      <a:pPr algn="l" fontAlgn="b"/>
                      <a:r>
                        <a:rPr lang="en-US" sz="1800" u="none" strike="noStrike" dirty="0" smtClean="0">
                          <a:effectLst/>
                        </a:rPr>
                        <a:t>White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10.2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3.1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8747154"/>
                  </a:ext>
                </a:extLst>
              </a:tr>
              <a:tr h="275912">
                <a:tc>
                  <a:txBody>
                    <a:bodyPr/>
                    <a:lstStyle/>
                    <a:p>
                      <a:pPr algn="l" fontAlgn="b"/>
                      <a:r>
                        <a:rPr lang="en-US" sz="1800" u="none" strike="noStrike">
                          <a:effectLst/>
                        </a:rPr>
                        <a:t>Hispanic or Latino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10.4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smtClean="0">
                          <a:solidFill>
                            <a:schemeClr val="dk1"/>
                          </a:solidFill>
                          <a:effectLst/>
                          <a:latin typeface="+mn-lt"/>
                        </a:rPr>
                        <a:t>3.0</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20490008"/>
                  </a:ext>
                </a:extLst>
              </a:tr>
              <a:tr h="275912">
                <a:tc>
                  <a:txBody>
                    <a:bodyPr/>
                    <a:lstStyle/>
                    <a:p>
                      <a:pPr algn="l" fontAlgn="b"/>
                      <a:r>
                        <a:rPr lang="en-US" sz="1800" u="none" strike="noStrike" dirty="0">
                          <a:effectLst/>
                        </a:rPr>
                        <a:t>Native Hawaiian or Other Pacific Islander</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8.4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2.5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5876265"/>
                  </a:ext>
                </a:extLst>
              </a:tr>
              <a:tr h="275912">
                <a:tc>
                  <a:txBody>
                    <a:bodyPr/>
                    <a:lstStyle/>
                    <a:p>
                      <a:pPr algn="l" fontAlgn="b"/>
                      <a:r>
                        <a:rPr lang="en-US" sz="1800" u="none" strike="noStrike" kern="1200" dirty="0">
                          <a:solidFill>
                            <a:schemeClr val="dk1"/>
                          </a:solidFill>
                          <a:effectLst/>
                          <a:latin typeface="+mn-lt"/>
                          <a:ea typeface="+mn-ea"/>
                          <a:cs typeface="+mn-cs"/>
                        </a:rPr>
                        <a:t>2 or </a:t>
                      </a:r>
                      <a:r>
                        <a:rPr lang="en-US" sz="1800" u="none" strike="noStrike" kern="1200" dirty="0" smtClean="0">
                          <a:solidFill>
                            <a:schemeClr val="dk1"/>
                          </a:solidFill>
                          <a:effectLst/>
                          <a:latin typeface="+mn-lt"/>
                          <a:ea typeface="+mn-ea"/>
                          <a:cs typeface="+mn-cs"/>
                        </a:rPr>
                        <a:t>more races</a:t>
                      </a:r>
                      <a:endParaRPr lang="en-US" sz="1800" u="none" strike="noStrike" kern="1200" dirty="0">
                        <a:solidFill>
                          <a:schemeClr val="dk1"/>
                        </a:solidFill>
                        <a:effectLst/>
                        <a:latin typeface="+mn-lt"/>
                        <a:ea typeface="+mn-ea"/>
                        <a:cs typeface="+mn-cs"/>
                      </a:endParaRPr>
                    </a:p>
                  </a:txBody>
                  <a:tcPr marL="6350" marR="6350" marT="6350" marB="0" anchor="b">
                    <a:lnB w="28575"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9.8</a:t>
                      </a:r>
                      <a:endParaRPr lang="en-US" sz="1800" b="0" i="0" u="none" strike="noStrike" dirty="0">
                        <a:solidFill>
                          <a:srgbClr val="000000"/>
                        </a:solidFill>
                        <a:effectLst/>
                        <a:latin typeface="Calibri" panose="020F0502020204030204" pitchFamily="34" charset="0"/>
                      </a:endParaRPr>
                    </a:p>
                  </a:txBody>
                  <a:tcPr marL="6350" marR="6350" marT="6350" marB="0" anchor="b">
                    <a:lnB w="28575"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3.1</a:t>
                      </a:r>
                      <a:endParaRPr lang="en-US" sz="1800" b="0" i="0" u="none" strike="noStrike" dirty="0">
                        <a:solidFill>
                          <a:srgbClr val="000000"/>
                        </a:solidFill>
                        <a:effectLst/>
                        <a:latin typeface="Calibri" panose="020F0502020204030204" pitchFamily="34" charset="0"/>
                      </a:endParaRPr>
                    </a:p>
                  </a:txBody>
                  <a:tcPr marL="6350" marR="6350" marT="6350" marB="0" anchor="b">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09224"/>
                  </a:ext>
                </a:extLst>
              </a:tr>
              <a:tr h="275912">
                <a:tc>
                  <a:txBody>
                    <a:bodyPr/>
                    <a:lstStyle/>
                    <a:p>
                      <a:pPr algn="l" fontAlgn="b"/>
                      <a:r>
                        <a:rPr lang="en-US" sz="1800" u="none" strike="noStrike" dirty="0">
                          <a:effectLst/>
                        </a:rPr>
                        <a:t>Students with disabilities</a:t>
                      </a:r>
                      <a:endParaRPr lang="en-US" sz="1800" b="0" i="0" u="none" strike="noStrike" dirty="0">
                        <a:solidFill>
                          <a:srgbClr val="000000"/>
                        </a:solidFill>
                        <a:effectLst/>
                        <a:latin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tcPr>
                </a:tc>
                <a:tc>
                  <a:txBody>
                    <a:bodyPr/>
                    <a:lstStyle/>
                    <a:p>
                      <a:pPr algn="ctr" fontAlgn="b"/>
                      <a:r>
                        <a:rPr lang="en-US" sz="1800" u="none" strike="noStrike" dirty="0" smtClean="0">
                          <a:effectLst/>
                        </a:rPr>
                        <a:t>11.0</a:t>
                      </a:r>
                      <a:endParaRPr lang="en-US" sz="1800" b="0" i="0" u="none" strike="noStrike" dirty="0">
                        <a:solidFill>
                          <a:srgbClr val="000000"/>
                        </a:solidFill>
                        <a:effectLst/>
                        <a:latin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tcPr>
                </a:tc>
                <a:tc>
                  <a:txBody>
                    <a:bodyPr/>
                    <a:lstStyle/>
                    <a:p>
                      <a:pPr algn="ctr" fontAlgn="b"/>
                      <a:r>
                        <a:rPr lang="en-US" sz="1800" u="none" strike="noStrike" dirty="0" smtClean="0">
                          <a:effectLst/>
                        </a:rPr>
                        <a:t>1.5</a:t>
                      </a:r>
                      <a:endParaRPr lang="en-US" sz="1800" b="0" i="0" u="none" strike="noStrike" dirty="0">
                        <a:solidFill>
                          <a:srgbClr val="000000"/>
                        </a:solidFill>
                        <a:effectLst/>
                        <a:latin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1857064"/>
                  </a:ext>
                </a:extLst>
              </a:tr>
              <a:tr h="275912">
                <a:tc>
                  <a:txBody>
                    <a:bodyPr/>
                    <a:lstStyle/>
                    <a:p>
                      <a:pPr algn="l" fontAlgn="b"/>
                      <a:r>
                        <a:rPr lang="en-US" sz="1800" u="none" strike="noStrike" dirty="0">
                          <a:effectLst/>
                        </a:rPr>
                        <a:t>Low Income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9.4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3.3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8226947"/>
                  </a:ext>
                </a:extLst>
              </a:tr>
              <a:tr h="275912">
                <a:tc>
                  <a:txBody>
                    <a:bodyPr/>
                    <a:lstStyle/>
                    <a:p>
                      <a:pPr algn="l" fontAlgn="b"/>
                      <a:r>
                        <a:rPr lang="en-US" sz="1800" u="none" strike="noStrike">
                          <a:effectLst/>
                        </a:rPr>
                        <a:t>English Learner</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smtClean="0">
                          <a:solidFill>
                            <a:schemeClr val="dk1"/>
                          </a:solidFill>
                          <a:effectLst/>
                          <a:latin typeface="+mn-lt"/>
                        </a:rPr>
                        <a:t>9.0</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96659617"/>
                  </a:ext>
                </a:extLst>
              </a:tr>
              <a:tr h="275912">
                <a:tc>
                  <a:txBody>
                    <a:bodyPr/>
                    <a:lstStyle/>
                    <a:p>
                      <a:pPr algn="l" fontAlgn="b"/>
                      <a:r>
                        <a:rPr lang="en-US" sz="1800" u="none" strike="noStrike">
                          <a:effectLst/>
                        </a:rPr>
                        <a:t>Female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8.9</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4311682"/>
                  </a:ext>
                </a:extLst>
              </a:tr>
              <a:tr h="275912">
                <a:tc>
                  <a:txBody>
                    <a:bodyPr/>
                    <a:lstStyle/>
                    <a:p>
                      <a:pPr algn="l" fontAlgn="b"/>
                      <a:r>
                        <a:rPr lang="en-US" sz="1800" u="none" strike="noStrike">
                          <a:effectLst/>
                        </a:rPr>
                        <a:t>Male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11.1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smtClean="0">
                          <a:effectLst/>
                        </a:rPr>
                        <a:t>3.3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8593297"/>
                  </a:ext>
                </a:extLst>
              </a:tr>
            </a:tbl>
          </a:graphicData>
        </a:graphic>
      </p:graphicFrame>
      <p:sp>
        <p:nvSpPr>
          <p:cNvPr id="9" name="Date Placeholder 8">
            <a:extLst>
              <a:ext uri="{FF2B5EF4-FFF2-40B4-BE49-F238E27FC236}">
                <a16:creationId xmlns:a16="http://schemas.microsoft.com/office/drawing/2014/main" id="{962460D7-C294-487E-A1E6-8D90CB90A18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B0F79D-58F6-4E69-A390-0DFAFF712F9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0" name="Footer Placeholder 9">
            <a:extLst>
              <a:ext uri="{FF2B5EF4-FFF2-40B4-BE49-F238E27FC236}">
                <a16:creationId xmlns:a16="http://schemas.microsoft.com/office/drawing/2014/main" id="{C1A90247-DFAB-4738-ADBA-D77CE938CB1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10">
            <a:extLst>
              <a:ext uri="{FF2B5EF4-FFF2-40B4-BE49-F238E27FC236}">
                <a16:creationId xmlns:a16="http://schemas.microsoft.com/office/drawing/2014/main" id="{9A4F082F-657E-4316-A202-A1F5C9C75C7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2142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Expedited Assessment </a:t>
            </a:r>
            <a:r>
              <a:rPr lang="en-US" dirty="0" smtClean="0"/>
              <a:t>Appeals (waiver)</a:t>
            </a:r>
            <a:r>
              <a:rPr lang="en-US" dirty="0"/>
              <a:t/>
            </a:r>
            <a:br>
              <a:rPr lang="en-US" dirty="0"/>
            </a:br>
            <a:r>
              <a:rPr lang="en-US" dirty="0"/>
              <a:t>Class of 2020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56186699"/>
              </p:ext>
            </p:extLst>
          </p:nvPr>
        </p:nvGraphicFramePr>
        <p:xfrm>
          <a:off x="838200" y="1825625"/>
          <a:ext cx="10515600" cy="143072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069524025"/>
                    </a:ext>
                  </a:extLst>
                </a:gridCol>
                <a:gridCol w="2628900">
                  <a:extLst>
                    <a:ext uri="{9D8B030D-6E8A-4147-A177-3AD203B41FA5}">
                      <a16:colId xmlns:a16="http://schemas.microsoft.com/office/drawing/2014/main" val="2682517491"/>
                    </a:ext>
                  </a:extLst>
                </a:gridCol>
                <a:gridCol w="2628900">
                  <a:extLst>
                    <a:ext uri="{9D8B030D-6E8A-4147-A177-3AD203B41FA5}">
                      <a16:colId xmlns:a16="http://schemas.microsoft.com/office/drawing/2014/main" val="3945735245"/>
                    </a:ext>
                  </a:extLst>
                </a:gridCol>
                <a:gridCol w="2628900">
                  <a:extLst>
                    <a:ext uri="{9D8B030D-6E8A-4147-A177-3AD203B41FA5}">
                      <a16:colId xmlns:a16="http://schemas.microsoft.com/office/drawing/2014/main" val="295990850"/>
                    </a:ext>
                  </a:extLst>
                </a:gridCol>
              </a:tblGrid>
              <a:tr h="607763">
                <a:tc>
                  <a:txBody>
                    <a:bodyPr/>
                    <a:lstStyle/>
                    <a:p>
                      <a:pPr algn="ctr"/>
                      <a:r>
                        <a:rPr lang="en-US" sz="2400" dirty="0"/>
                        <a:t>Math (only)</a:t>
                      </a:r>
                    </a:p>
                  </a:txBody>
                  <a:tcPr anchor="ctr"/>
                </a:tc>
                <a:tc>
                  <a:txBody>
                    <a:bodyPr/>
                    <a:lstStyle/>
                    <a:p>
                      <a:pPr algn="ctr"/>
                      <a:r>
                        <a:rPr lang="en-US" sz="2400" dirty="0"/>
                        <a:t>ELA (only)</a:t>
                      </a:r>
                    </a:p>
                  </a:txBody>
                  <a:tcPr anchor="ctr"/>
                </a:tc>
                <a:tc>
                  <a:txBody>
                    <a:bodyPr/>
                    <a:lstStyle/>
                    <a:p>
                      <a:pPr algn="ctr"/>
                      <a:r>
                        <a:rPr lang="en-US" sz="2400" dirty="0"/>
                        <a:t>Both Math </a:t>
                      </a:r>
                    </a:p>
                    <a:p>
                      <a:pPr algn="ctr"/>
                      <a:r>
                        <a:rPr lang="en-US" sz="2400" dirty="0"/>
                        <a:t>and ELA</a:t>
                      </a:r>
                    </a:p>
                  </a:txBody>
                  <a:tcPr anchor="ctr"/>
                </a:tc>
                <a:tc>
                  <a:txBody>
                    <a:bodyPr/>
                    <a:lstStyle/>
                    <a:p>
                      <a:pPr algn="ctr"/>
                      <a:r>
                        <a:rPr lang="en-US" sz="2400" dirty="0"/>
                        <a:t>TOTAL # Students</a:t>
                      </a:r>
                    </a:p>
                  </a:txBody>
                  <a:tcPr anchor="ctr"/>
                </a:tc>
                <a:extLst>
                  <a:ext uri="{0D108BD9-81ED-4DB2-BD59-A6C34878D82A}">
                    <a16:rowId xmlns:a16="http://schemas.microsoft.com/office/drawing/2014/main" val="2396018371"/>
                  </a:ext>
                </a:extLst>
              </a:tr>
              <a:tr h="607763">
                <a:tc>
                  <a:txBody>
                    <a:bodyPr/>
                    <a:lstStyle/>
                    <a:p>
                      <a:pPr algn="ctr"/>
                      <a:r>
                        <a:rPr lang="en-US" sz="2400" dirty="0"/>
                        <a:t>5,289</a:t>
                      </a:r>
                    </a:p>
                  </a:txBody>
                  <a:tcPr anchor="ctr"/>
                </a:tc>
                <a:tc>
                  <a:txBody>
                    <a:bodyPr/>
                    <a:lstStyle/>
                    <a:p>
                      <a:pPr algn="ctr"/>
                      <a:r>
                        <a:rPr lang="en-US" sz="2400" dirty="0"/>
                        <a:t>614</a:t>
                      </a:r>
                    </a:p>
                  </a:txBody>
                  <a:tcPr anchor="ctr"/>
                </a:tc>
                <a:tc>
                  <a:txBody>
                    <a:bodyPr/>
                    <a:lstStyle/>
                    <a:p>
                      <a:pPr algn="ctr"/>
                      <a:r>
                        <a:rPr lang="en-US" sz="2400" dirty="0"/>
                        <a:t>3,078</a:t>
                      </a:r>
                    </a:p>
                  </a:txBody>
                  <a:tcPr anchor="ctr"/>
                </a:tc>
                <a:tc>
                  <a:txBody>
                    <a:bodyPr/>
                    <a:lstStyle/>
                    <a:p>
                      <a:pPr algn="ctr"/>
                      <a:r>
                        <a:rPr lang="en-US" sz="2400" dirty="0"/>
                        <a:t>8,981</a:t>
                      </a:r>
                    </a:p>
                  </a:txBody>
                  <a:tcPr anchor="ctr"/>
                </a:tc>
                <a:extLst>
                  <a:ext uri="{0D108BD9-81ED-4DB2-BD59-A6C34878D82A}">
                    <a16:rowId xmlns:a16="http://schemas.microsoft.com/office/drawing/2014/main" val="3512644040"/>
                  </a:ext>
                </a:extLst>
              </a:tr>
            </a:tbl>
          </a:graphicData>
        </a:graphic>
      </p:graphicFrame>
      <p:sp>
        <p:nvSpPr>
          <p:cNvPr id="3" name="Date Placeholder 2">
            <a:extLst>
              <a:ext uri="{FF2B5EF4-FFF2-40B4-BE49-F238E27FC236}">
                <a16:creationId xmlns:a16="http://schemas.microsoft.com/office/drawing/2014/main" id="{E7B17F54-B25D-406B-87A0-7A9456AE3E8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6A2F5C-1B9C-44AB-A8CE-80617D4B999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C2BAC67B-D5C2-4E7C-A14A-ACE197FF0508}"/>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Slide Number Placeholder 8">
            <a:extLst>
              <a:ext uri="{FF2B5EF4-FFF2-40B4-BE49-F238E27FC236}">
                <a16:creationId xmlns:a16="http://schemas.microsoft.com/office/drawing/2014/main" id="{4565F329-06C5-4192-9027-4C6FB55C1CC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020546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FB05-CF30-4EA8-8339-C5BFBC2994BE}"/>
              </a:ext>
            </a:extLst>
          </p:cNvPr>
          <p:cNvSpPr>
            <a:spLocks noGrp="1"/>
          </p:cNvSpPr>
          <p:nvPr>
            <p:ph type="title"/>
          </p:nvPr>
        </p:nvSpPr>
        <p:spPr/>
        <p:txBody>
          <a:bodyPr/>
          <a:lstStyle/>
          <a:p>
            <a:r>
              <a:rPr lang="en-US" dirty="0" smtClean="0"/>
              <a:t>Expedited Assessment Appeals (waiver) by Student Group (Class of 2020)</a:t>
            </a:r>
            <a:endParaRPr lang="en-US" dirty="0"/>
          </a:p>
        </p:txBody>
      </p:sp>
      <p:graphicFrame>
        <p:nvGraphicFramePr>
          <p:cNvPr id="7" name="Table 7">
            <a:extLst>
              <a:ext uri="{FF2B5EF4-FFF2-40B4-BE49-F238E27FC236}">
                <a16:creationId xmlns:a16="http://schemas.microsoft.com/office/drawing/2014/main" id="{03B710B4-B857-4FC5-9AE4-7D6CAC49703E}"/>
              </a:ext>
            </a:extLst>
          </p:cNvPr>
          <p:cNvGraphicFramePr>
            <a:graphicFrameLocks noGrp="1"/>
          </p:cNvGraphicFramePr>
          <p:nvPr>
            <p:ph idx="1"/>
            <p:extLst>
              <p:ext uri="{D42A27DB-BD31-4B8C-83A1-F6EECF244321}">
                <p14:modId xmlns:p14="http://schemas.microsoft.com/office/powerpoint/2010/main" val="2088546957"/>
              </p:ext>
            </p:extLst>
          </p:nvPr>
        </p:nvGraphicFramePr>
        <p:xfrm>
          <a:off x="838200" y="1767436"/>
          <a:ext cx="9635835" cy="4034850"/>
        </p:xfrm>
        <a:graphic>
          <a:graphicData uri="http://schemas.openxmlformats.org/drawingml/2006/table">
            <a:tbl>
              <a:tblPr firstRow="1" bandRow="1">
                <a:tableStyleId>{5C22544A-7EE6-4342-B048-85BDC9FD1C3A}</a:tableStyleId>
              </a:tblPr>
              <a:tblGrid>
                <a:gridCol w="6684817">
                  <a:extLst>
                    <a:ext uri="{9D8B030D-6E8A-4147-A177-3AD203B41FA5}">
                      <a16:colId xmlns:a16="http://schemas.microsoft.com/office/drawing/2014/main" val="878698959"/>
                    </a:ext>
                  </a:extLst>
                </a:gridCol>
                <a:gridCol w="1421477">
                  <a:extLst>
                    <a:ext uri="{9D8B030D-6E8A-4147-A177-3AD203B41FA5}">
                      <a16:colId xmlns:a16="http://schemas.microsoft.com/office/drawing/2014/main" val="3789756441"/>
                    </a:ext>
                  </a:extLst>
                </a:gridCol>
                <a:gridCol w="1529541">
                  <a:extLst>
                    <a:ext uri="{9D8B030D-6E8A-4147-A177-3AD203B41FA5}">
                      <a16:colId xmlns:a16="http://schemas.microsoft.com/office/drawing/2014/main" val="128516049"/>
                    </a:ext>
                  </a:extLst>
                </a:gridCol>
              </a:tblGrid>
              <a:tr h="629080">
                <a:tc>
                  <a:txBody>
                    <a:bodyPr/>
                    <a:lstStyle/>
                    <a:p>
                      <a:pPr algn="l" fontAlgn="b"/>
                      <a:r>
                        <a:rPr lang="en-US" sz="1800" b="1" u="none" strike="noStrike" dirty="0">
                          <a:effectLst/>
                        </a:rPr>
                        <a:t>Student Group</a:t>
                      </a:r>
                      <a:endParaRPr lang="en-US"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800" b="1" i="0" u="none" strike="noStrike" dirty="0" smtClean="0">
                          <a:solidFill>
                            <a:srgbClr val="FFFFFF"/>
                          </a:solidFill>
                          <a:effectLst/>
                          <a:latin typeface="Calibri" panose="020F0502020204030204" pitchFamily="34" charset="0"/>
                        </a:rPr>
                        <a:t>% with ELA EAA</a:t>
                      </a:r>
                      <a:endParaRPr lang="en-US" sz="18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fontAlgn="b"/>
                      <a:r>
                        <a:rPr lang="en-US" sz="1800" b="1" i="0" u="none" strike="noStrike" dirty="0" smtClean="0">
                          <a:solidFill>
                            <a:srgbClr val="FFFFFF"/>
                          </a:solidFill>
                          <a:effectLst/>
                          <a:latin typeface="Calibri" panose="020F0502020204030204" pitchFamily="34" charset="0"/>
                        </a:rPr>
                        <a:t>% with Math EAA</a:t>
                      </a:r>
                      <a:endParaRPr lang="en-US" sz="18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19126410"/>
                  </a:ext>
                </a:extLst>
              </a:tr>
              <a:tr h="340577">
                <a:tc>
                  <a:txBody>
                    <a:bodyPr/>
                    <a:lstStyle/>
                    <a:p>
                      <a:pPr algn="l" fontAlgn="b"/>
                      <a:r>
                        <a:rPr lang="en-US" sz="1800" b="0" i="0" u="none" strike="noStrike" dirty="0">
                          <a:solidFill>
                            <a:srgbClr val="000000"/>
                          </a:solidFill>
                          <a:effectLst/>
                          <a:latin typeface="+mn-lt"/>
                        </a:rPr>
                        <a:t>American Indian or Alaska Native</a:t>
                      </a:r>
                    </a:p>
                  </a:txBody>
                  <a:tcPr marL="9525" marR="9525" marT="9525" marB="0" anchor="ctr"/>
                </a:tc>
                <a:tc>
                  <a:txBody>
                    <a:bodyPr/>
                    <a:lstStyle/>
                    <a:p>
                      <a:pPr algn="ctr" fontAlgn="b"/>
                      <a:r>
                        <a:rPr lang="en-US" sz="1800" b="0" i="0" u="none" strike="noStrike" dirty="0">
                          <a:solidFill>
                            <a:srgbClr val="000000"/>
                          </a:solidFill>
                          <a:effectLst/>
                          <a:latin typeface="+mn-lt"/>
                        </a:rPr>
                        <a:t>7.7%</a:t>
                      </a:r>
                    </a:p>
                  </a:txBody>
                  <a:tcPr marL="9525" marR="9525" marT="9525" marB="0" anchor="ctr"/>
                </a:tc>
                <a:tc>
                  <a:txBody>
                    <a:bodyPr/>
                    <a:lstStyle/>
                    <a:p>
                      <a:pPr algn="ctr" fontAlgn="b"/>
                      <a:r>
                        <a:rPr lang="en-US" sz="1800" b="0" i="0" u="none" strike="noStrike">
                          <a:solidFill>
                            <a:srgbClr val="000000"/>
                          </a:solidFill>
                          <a:effectLst/>
                          <a:latin typeface="+mn-lt"/>
                        </a:rPr>
                        <a:t>14.3%</a:t>
                      </a:r>
                    </a:p>
                  </a:txBody>
                  <a:tcPr marL="9525" marR="9525" marT="9525" marB="0" anchor="ctr"/>
                </a:tc>
                <a:extLst>
                  <a:ext uri="{0D108BD9-81ED-4DB2-BD59-A6C34878D82A}">
                    <a16:rowId xmlns:a16="http://schemas.microsoft.com/office/drawing/2014/main" val="3014156380"/>
                  </a:ext>
                </a:extLst>
              </a:tr>
              <a:tr h="340577">
                <a:tc>
                  <a:txBody>
                    <a:bodyPr/>
                    <a:lstStyle/>
                    <a:p>
                      <a:pPr algn="l" fontAlgn="b"/>
                      <a:r>
                        <a:rPr lang="en-US" sz="1800" b="0" i="0" u="none" strike="noStrike" dirty="0">
                          <a:solidFill>
                            <a:srgbClr val="000000"/>
                          </a:solidFill>
                          <a:effectLst/>
                          <a:latin typeface="+mn-lt"/>
                        </a:rPr>
                        <a:t>Asian</a:t>
                      </a:r>
                    </a:p>
                  </a:txBody>
                  <a:tcPr marL="9525" marR="9525" marT="9525" marB="0" anchor="ctr"/>
                </a:tc>
                <a:tc>
                  <a:txBody>
                    <a:bodyPr/>
                    <a:lstStyle/>
                    <a:p>
                      <a:pPr algn="ctr" fontAlgn="b"/>
                      <a:r>
                        <a:rPr lang="en-US" sz="1800" b="0" i="0" u="none" strike="noStrike">
                          <a:solidFill>
                            <a:srgbClr val="000000"/>
                          </a:solidFill>
                          <a:effectLst/>
                          <a:latin typeface="+mn-lt"/>
                        </a:rPr>
                        <a:t>3.6%</a:t>
                      </a:r>
                    </a:p>
                  </a:txBody>
                  <a:tcPr marL="9525" marR="9525" marT="9525" marB="0" anchor="ctr"/>
                </a:tc>
                <a:tc>
                  <a:txBody>
                    <a:bodyPr/>
                    <a:lstStyle/>
                    <a:p>
                      <a:pPr algn="ctr" fontAlgn="b"/>
                      <a:r>
                        <a:rPr lang="en-US" sz="1800" b="0" i="0" u="none" strike="noStrike">
                          <a:solidFill>
                            <a:srgbClr val="000000"/>
                          </a:solidFill>
                          <a:effectLst/>
                          <a:latin typeface="+mn-lt"/>
                        </a:rPr>
                        <a:t>5.3%</a:t>
                      </a:r>
                    </a:p>
                  </a:txBody>
                  <a:tcPr marL="9525" marR="9525" marT="9525" marB="0" anchor="ctr"/>
                </a:tc>
                <a:extLst>
                  <a:ext uri="{0D108BD9-81ED-4DB2-BD59-A6C34878D82A}">
                    <a16:rowId xmlns:a16="http://schemas.microsoft.com/office/drawing/2014/main" val="4067620163"/>
                  </a:ext>
                </a:extLst>
              </a:tr>
              <a:tr h="340577">
                <a:tc>
                  <a:txBody>
                    <a:bodyPr/>
                    <a:lstStyle/>
                    <a:p>
                      <a:pPr algn="l" fontAlgn="b"/>
                      <a:r>
                        <a:rPr lang="en-US" sz="1800" b="0" i="0" u="none" strike="noStrike" dirty="0">
                          <a:solidFill>
                            <a:srgbClr val="000000"/>
                          </a:solidFill>
                          <a:effectLst/>
                          <a:latin typeface="+mn-lt"/>
                        </a:rPr>
                        <a:t>Black or African American</a:t>
                      </a:r>
                    </a:p>
                  </a:txBody>
                  <a:tcPr marL="9525" marR="9525" marT="9525" marB="0" anchor="ctr"/>
                </a:tc>
                <a:tc>
                  <a:txBody>
                    <a:bodyPr/>
                    <a:lstStyle/>
                    <a:p>
                      <a:pPr algn="ctr" fontAlgn="b"/>
                      <a:r>
                        <a:rPr lang="en-US" sz="1800" b="0" i="0" u="none" strike="noStrike">
                          <a:solidFill>
                            <a:srgbClr val="000000"/>
                          </a:solidFill>
                          <a:effectLst/>
                          <a:latin typeface="+mn-lt"/>
                        </a:rPr>
                        <a:t>10.2%</a:t>
                      </a:r>
                    </a:p>
                  </a:txBody>
                  <a:tcPr marL="9525" marR="9525" marT="9525" marB="0" anchor="ctr"/>
                </a:tc>
                <a:tc>
                  <a:txBody>
                    <a:bodyPr/>
                    <a:lstStyle/>
                    <a:p>
                      <a:pPr algn="ctr" fontAlgn="b"/>
                      <a:r>
                        <a:rPr lang="en-US" sz="1800" b="0" i="0" u="none" strike="noStrike">
                          <a:solidFill>
                            <a:srgbClr val="000000"/>
                          </a:solidFill>
                          <a:effectLst/>
                          <a:latin typeface="+mn-lt"/>
                        </a:rPr>
                        <a:t>18.3%</a:t>
                      </a:r>
                    </a:p>
                  </a:txBody>
                  <a:tcPr marL="9525" marR="9525" marT="9525" marB="0" anchor="ctr"/>
                </a:tc>
                <a:extLst>
                  <a:ext uri="{0D108BD9-81ED-4DB2-BD59-A6C34878D82A}">
                    <a16:rowId xmlns:a16="http://schemas.microsoft.com/office/drawing/2014/main" val="625239524"/>
                  </a:ext>
                </a:extLst>
              </a:tr>
              <a:tr h="340577">
                <a:tc>
                  <a:txBody>
                    <a:bodyPr/>
                    <a:lstStyle/>
                    <a:p>
                      <a:pPr algn="l" fontAlgn="b"/>
                      <a:r>
                        <a:rPr lang="en-US" sz="1800" b="0" i="0" u="none" strike="noStrike" dirty="0" smtClean="0">
                          <a:solidFill>
                            <a:srgbClr val="000000"/>
                          </a:solidFill>
                          <a:effectLst/>
                          <a:latin typeface="+mn-lt"/>
                        </a:rPr>
                        <a:t>White</a:t>
                      </a:r>
                      <a:endParaRPr lang="en-US" sz="1800" b="0" i="0" u="none" strike="noStrike" dirty="0">
                        <a:solidFill>
                          <a:srgbClr val="000000"/>
                        </a:solidFill>
                        <a:effectLst/>
                        <a:latin typeface="+mn-lt"/>
                      </a:endParaRPr>
                    </a:p>
                  </a:txBody>
                  <a:tcPr marL="9525" marR="9525" marT="9525" marB="0" anchor="ctr"/>
                </a:tc>
                <a:tc>
                  <a:txBody>
                    <a:bodyPr/>
                    <a:lstStyle/>
                    <a:p>
                      <a:pPr algn="ctr" fontAlgn="b"/>
                      <a:r>
                        <a:rPr lang="en-US" sz="1800" b="0" i="0" u="none" strike="noStrike">
                          <a:solidFill>
                            <a:srgbClr val="000000"/>
                          </a:solidFill>
                          <a:effectLst/>
                          <a:latin typeface="+mn-lt"/>
                        </a:rPr>
                        <a:t>2.5%</a:t>
                      </a:r>
                    </a:p>
                  </a:txBody>
                  <a:tcPr marL="9525" marR="9525" marT="9525" marB="0" anchor="ctr"/>
                </a:tc>
                <a:tc>
                  <a:txBody>
                    <a:bodyPr/>
                    <a:lstStyle/>
                    <a:p>
                      <a:pPr algn="ctr" fontAlgn="b"/>
                      <a:r>
                        <a:rPr lang="en-US" sz="1800" b="0" i="0" u="none" strike="noStrike">
                          <a:solidFill>
                            <a:srgbClr val="000000"/>
                          </a:solidFill>
                          <a:effectLst/>
                          <a:latin typeface="+mn-lt"/>
                        </a:rPr>
                        <a:t>7.1%</a:t>
                      </a:r>
                    </a:p>
                  </a:txBody>
                  <a:tcPr marL="9525" marR="9525" marT="9525" marB="0" anchor="ctr"/>
                </a:tc>
                <a:extLst>
                  <a:ext uri="{0D108BD9-81ED-4DB2-BD59-A6C34878D82A}">
                    <a16:rowId xmlns:a16="http://schemas.microsoft.com/office/drawing/2014/main" val="1246696900"/>
                  </a:ext>
                </a:extLst>
              </a:tr>
              <a:tr h="340577">
                <a:tc>
                  <a:txBody>
                    <a:bodyPr/>
                    <a:lstStyle/>
                    <a:p>
                      <a:pPr algn="l" fontAlgn="b"/>
                      <a:r>
                        <a:rPr lang="en-US" sz="1800" b="0" i="0" u="none" strike="noStrike" dirty="0">
                          <a:solidFill>
                            <a:srgbClr val="000000"/>
                          </a:solidFill>
                          <a:effectLst/>
                          <a:latin typeface="+mn-lt"/>
                        </a:rPr>
                        <a:t>Hispanic or Latino</a:t>
                      </a:r>
                    </a:p>
                  </a:txBody>
                  <a:tcPr marL="9525" marR="9525" marT="9525" marB="0" anchor="ctr"/>
                </a:tc>
                <a:tc>
                  <a:txBody>
                    <a:bodyPr/>
                    <a:lstStyle/>
                    <a:p>
                      <a:pPr algn="ctr" fontAlgn="b"/>
                      <a:r>
                        <a:rPr lang="en-US" sz="1800" b="0" i="0" u="none" strike="noStrike">
                          <a:solidFill>
                            <a:srgbClr val="000000"/>
                          </a:solidFill>
                          <a:effectLst/>
                          <a:latin typeface="+mn-lt"/>
                        </a:rPr>
                        <a:t>7.8%</a:t>
                      </a:r>
                    </a:p>
                  </a:txBody>
                  <a:tcPr marL="9525" marR="9525" marT="9525" marB="0" anchor="ctr"/>
                </a:tc>
                <a:tc>
                  <a:txBody>
                    <a:bodyPr/>
                    <a:lstStyle/>
                    <a:p>
                      <a:pPr algn="ctr" fontAlgn="b"/>
                      <a:r>
                        <a:rPr lang="en-US" sz="1800" b="0" i="0" u="none" strike="noStrike">
                          <a:solidFill>
                            <a:srgbClr val="000000"/>
                          </a:solidFill>
                          <a:effectLst/>
                          <a:latin typeface="+mn-lt"/>
                        </a:rPr>
                        <a:t>16.2%</a:t>
                      </a:r>
                    </a:p>
                  </a:txBody>
                  <a:tcPr marL="9525" marR="9525" marT="9525" marB="0" anchor="ctr"/>
                </a:tc>
                <a:extLst>
                  <a:ext uri="{0D108BD9-81ED-4DB2-BD59-A6C34878D82A}">
                    <a16:rowId xmlns:a16="http://schemas.microsoft.com/office/drawing/2014/main" val="798747154"/>
                  </a:ext>
                </a:extLst>
              </a:tr>
              <a:tr h="340577">
                <a:tc>
                  <a:txBody>
                    <a:bodyPr/>
                    <a:lstStyle/>
                    <a:p>
                      <a:pPr algn="l" fontAlgn="b"/>
                      <a:r>
                        <a:rPr lang="en-US" sz="1800" b="0" i="0" u="none" strike="noStrike" dirty="0">
                          <a:solidFill>
                            <a:srgbClr val="000000"/>
                          </a:solidFill>
                          <a:effectLst/>
                          <a:latin typeface="+mn-lt"/>
                        </a:rPr>
                        <a:t>Native Hawaiian or Other Pacific Islander</a:t>
                      </a:r>
                    </a:p>
                  </a:txBody>
                  <a:tcPr marL="9525" marR="9525" marT="9525" marB="0" anchor="ctr"/>
                </a:tc>
                <a:tc>
                  <a:txBody>
                    <a:bodyPr/>
                    <a:lstStyle/>
                    <a:p>
                      <a:pPr algn="ctr" fontAlgn="b"/>
                      <a:r>
                        <a:rPr lang="en-US" sz="1800" b="0" i="0" u="none" strike="noStrike" dirty="0">
                          <a:solidFill>
                            <a:srgbClr val="000000"/>
                          </a:solidFill>
                          <a:effectLst/>
                          <a:latin typeface="+mn-lt"/>
                        </a:rPr>
                        <a:t>12.0%</a:t>
                      </a:r>
                    </a:p>
                  </a:txBody>
                  <a:tcPr marL="9525" marR="9525" marT="9525" marB="0" anchor="ctr"/>
                </a:tc>
                <a:tc>
                  <a:txBody>
                    <a:bodyPr/>
                    <a:lstStyle/>
                    <a:p>
                      <a:pPr algn="ctr" fontAlgn="b"/>
                      <a:r>
                        <a:rPr lang="en-US" sz="1800" b="0" i="0" u="none" strike="noStrike" dirty="0">
                          <a:solidFill>
                            <a:srgbClr val="000000"/>
                          </a:solidFill>
                          <a:effectLst/>
                          <a:latin typeface="+mn-lt"/>
                        </a:rPr>
                        <a:t>18.9%</a:t>
                      </a:r>
                    </a:p>
                  </a:txBody>
                  <a:tcPr marL="9525" marR="9525" marT="9525" marB="0" anchor="ctr"/>
                </a:tc>
                <a:extLst>
                  <a:ext uri="{0D108BD9-81ED-4DB2-BD59-A6C34878D82A}">
                    <a16:rowId xmlns:a16="http://schemas.microsoft.com/office/drawing/2014/main" val="1120490008"/>
                  </a:ext>
                </a:extLst>
              </a:tr>
              <a:tr h="340577">
                <a:tc>
                  <a:txBody>
                    <a:bodyPr/>
                    <a:lstStyle/>
                    <a:p>
                      <a:pPr algn="l" fontAlgn="b"/>
                      <a:r>
                        <a:rPr lang="en-US" sz="1800" b="0" i="0" u="none" strike="noStrike" dirty="0" smtClean="0">
                          <a:solidFill>
                            <a:srgbClr val="000000"/>
                          </a:solidFill>
                          <a:effectLst/>
                          <a:latin typeface="+mn-lt"/>
                        </a:rPr>
                        <a:t>2 or more races</a:t>
                      </a:r>
                      <a:endParaRPr lang="en-US" sz="18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3.6%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9.2%</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876265"/>
                  </a:ext>
                </a:extLst>
              </a:tr>
              <a:tr h="340577">
                <a:tc>
                  <a:txBody>
                    <a:bodyPr/>
                    <a:lstStyle/>
                    <a:p>
                      <a:pPr algn="l" fontAlgn="b"/>
                      <a:r>
                        <a:rPr lang="en-US" sz="1800" b="0" i="0" u="none" strike="noStrike" dirty="0">
                          <a:solidFill>
                            <a:srgbClr val="000000"/>
                          </a:solidFill>
                          <a:effectLst/>
                          <a:latin typeface="+mn-lt"/>
                        </a:rPr>
                        <a:t>English learners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n-lt"/>
                        </a:rPr>
                        <a:t>18.2%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n-lt"/>
                        </a:rPr>
                        <a:t>24.2%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109224"/>
                  </a:ext>
                </a:extLst>
              </a:tr>
              <a:tr h="340577">
                <a:tc>
                  <a:txBody>
                    <a:bodyPr/>
                    <a:lstStyle/>
                    <a:p>
                      <a:pPr algn="l" fontAlgn="b"/>
                      <a:r>
                        <a:rPr lang="en-US" sz="1800" b="0" i="0" u="none" strike="noStrike" dirty="0">
                          <a:solidFill>
                            <a:srgbClr val="000000"/>
                          </a:solidFill>
                          <a:effectLst/>
                          <a:latin typeface="+mn-lt"/>
                        </a:rPr>
                        <a:t>Students with disabilities</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n-lt"/>
                        </a:rPr>
                        <a:t>9.0%</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n-lt"/>
                        </a:rPr>
                        <a:t>14.1%</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857064"/>
                  </a:ext>
                </a:extLst>
              </a:tr>
              <a:tr h="340577">
                <a:tc>
                  <a:txBody>
                    <a:bodyPr/>
                    <a:lstStyle/>
                    <a:p>
                      <a:pPr algn="l" fontAlgn="b"/>
                      <a:r>
                        <a:rPr lang="en-US" sz="1800" b="0" i="0" u="none" strike="noStrike" dirty="0">
                          <a:solidFill>
                            <a:srgbClr val="000000"/>
                          </a:solidFill>
                          <a:effectLst/>
                          <a:latin typeface="+mn-lt"/>
                        </a:rPr>
                        <a:t>Low-income</a:t>
                      </a:r>
                    </a:p>
                  </a:txBody>
                  <a:tcPr marL="9525" marR="9525" marT="9525" marB="0" anchor="ctr">
                    <a:lnT w="12700" cmpd="sng">
                      <a:noFill/>
                    </a:lnT>
                  </a:tcPr>
                </a:tc>
                <a:tc>
                  <a:txBody>
                    <a:bodyPr/>
                    <a:lstStyle/>
                    <a:p>
                      <a:pPr algn="ctr" fontAlgn="b"/>
                      <a:r>
                        <a:rPr lang="en-US" sz="1800" b="0" i="0" u="none" strike="noStrike" dirty="0">
                          <a:solidFill>
                            <a:srgbClr val="000000"/>
                          </a:solidFill>
                          <a:effectLst/>
                          <a:latin typeface="+mn-lt"/>
                        </a:rPr>
                        <a:t>6.8%</a:t>
                      </a:r>
                    </a:p>
                  </a:txBody>
                  <a:tcPr marL="9525" marR="9525" marT="9525" marB="0" anchor="ctr">
                    <a:lnT w="12700" cmpd="sng">
                      <a:noFill/>
                    </a:lnT>
                  </a:tcPr>
                </a:tc>
                <a:tc>
                  <a:txBody>
                    <a:bodyPr/>
                    <a:lstStyle/>
                    <a:p>
                      <a:pPr algn="ctr" fontAlgn="b"/>
                      <a:r>
                        <a:rPr lang="en-US" sz="1800" b="0" i="0" u="none" strike="noStrike" dirty="0">
                          <a:solidFill>
                            <a:srgbClr val="000000"/>
                          </a:solidFill>
                          <a:effectLst/>
                          <a:latin typeface="+mn-lt"/>
                        </a:rPr>
                        <a:t>14.4%</a:t>
                      </a:r>
                    </a:p>
                  </a:txBody>
                  <a:tcPr marL="9525" marR="9525" marT="9525" marB="0" anchor="ctr">
                    <a:lnT w="12700" cmpd="sng">
                      <a:noFill/>
                    </a:lnT>
                  </a:tcPr>
                </a:tc>
                <a:extLst>
                  <a:ext uri="{0D108BD9-81ED-4DB2-BD59-A6C34878D82A}">
                    <a16:rowId xmlns:a16="http://schemas.microsoft.com/office/drawing/2014/main" val="3098226947"/>
                  </a:ext>
                </a:extLst>
              </a:tr>
            </a:tbl>
          </a:graphicData>
        </a:graphic>
      </p:graphicFrame>
      <p:sp>
        <p:nvSpPr>
          <p:cNvPr id="9" name="Date Placeholder 8">
            <a:extLst>
              <a:ext uri="{FF2B5EF4-FFF2-40B4-BE49-F238E27FC236}">
                <a16:creationId xmlns:a16="http://schemas.microsoft.com/office/drawing/2014/main" id="{962460D7-C294-487E-A1E6-8D90CB90A18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B0F79D-58F6-4E69-A390-0DFAFF712F9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0" name="Footer Placeholder 9">
            <a:extLst>
              <a:ext uri="{FF2B5EF4-FFF2-40B4-BE49-F238E27FC236}">
                <a16:creationId xmlns:a16="http://schemas.microsoft.com/office/drawing/2014/main" id="{C1A90247-DFAB-4738-ADBA-D77CE938CB1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10">
            <a:extLst>
              <a:ext uri="{FF2B5EF4-FFF2-40B4-BE49-F238E27FC236}">
                <a16:creationId xmlns:a16="http://schemas.microsoft.com/office/drawing/2014/main" id="{9A4F082F-657E-4316-A202-A1F5C9C75C7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40912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7007-CD8D-4705-9DCE-A7B2E31A9E9F}"/>
              </a:ext>
            </a:extLst>
          </p:cNvPr>
          <p:cNvSpPr>
            <a:spLocks noGrp="1"/>
          </p:cNvSpPr>
          <p:nvPr>
            <p:ph type="title"/>
          </p:nvPr>
        </p:nvSpPr>
        <p:spPr/>
        <p:txBody>
          <a:bodyPr/>
          <a:lstStyle/>
          <a:p>
            <a:r>
              <a:rPr lang="en-US" dirty="0" err="1"/>
              <a:t>EAA</a:t>
            </a:r>
            <a:r>
              <a:rPr lang="en-US" dirty="0"/>
              <a:t> Waiver Categories</a:t>
            </a:r>
          </a:p>
        </p:txBody>
      </p:sp>
      <p:graphicFrame>
        <p:nvGraphicFramePr>
          <p:cNvPr id="7" name="Table 7">
            <a:extLst>
              <a:ext uri="{FF2B5EF4-FFF2-40B4-BE49-F238E27FC236}">
                <a16:creationId xmlns:a16="http://schemas.microsoft.com/office/drawing/2014/main" id="{A6AB8EF9-F107-45AF-89D0-441029587644}"/>
              </a:ext>
            </a:extLst>
          </p:cNvPr>
          <p:cNvGraphicFramePr>
            <a:graphicFrameLocks noGrp="1"/>
          </p:cNvGraphicFramePr>
          <p:nvPr>
            <p:ph idx="1"/>
            <p:extLst>
              <p:ext uri="{D42A27DB-BD31-4B8C-83A1-F6EECF244321}">
                <p14:modId xmlns:p14="http://schemas.microsoft.com/office/powerpoint/2010/main" val="633585698"/>
              </p:ext>
            </p:extLst>
          </p:nvPr>
        </p:nvGraphicFramePr>
        <p:xfrm>
          <a:off x="838200" y="1825625"/>
          <a:ext cx="10491061" cy="3614547"/>
        </p:xfrm>
        <a:graphic>
          <a:graphicData uri="http://schemas.openxmlformats.org/drawingml/2006/table">
            <a:tbl>
              <a:tblPr firstRow="1" bandRow="1">
                <a:tableStyleId>{5C22544A-7EE6-4342-B048-85BDC9FD1C3A}</a:tableStyleId>
              </a:tblPr>
              <a:tblGrid>
                <a:gridCol w="8073325">
                  <a:extLst>
                    <a:ext uri="{9D8B030D-6E8A-4147-A177-3AD203B41FA5}">
                      <a16:colId xmlns:a16="http://schemas.microsoft.com/office/drawing/2014/main" val="2509721136"/>
                    </a:ext>
                  </a:extLst>
                </a:gridCol>
                <a:gridCol w="1239865">
                  <a:extLst>
                    <a:ext uri="{9D8B030D-6E8A-4147-A177-3AD203B41FA5}">
                      <a16:colId xmlns:a16="http://schemas.microsoft.com/office/drawing/2014/main" val="2082719511"/>
                    </a:ext>
                  </a:extLst>
                </a:gridCol>
                <a:gridCol w="1177871">
                  <a:extLst>
                    <a:ext uri="{9D8B030D-6E8A-4147-A177-3AD203B41FA5}">
                      <a16:colId xmlns:a16="http://schemas.microsoft.com/office/drawing/2014/main" val="1034712479"/>
                    </a:ext>
                  </a:extLst>
                </a:gridCol>
              </a:tblGrid>
              <a:tr h="576381">
                <a:tc>
                  <a:txBody>
                    <a:bodyPr/>
                    <a:lstStyle/>
                    <a:p>
                      <a:endParaRPr lang="en-US" dirty="0"/>
                    </a:p>
                  </a:txBody>
                  <a:tcPr/>
                </a:tc>
                <a:tc>
                  <a:txBody>
                    <a:bodyPr/>
                    <a:lstStyle/>
                    <a:p>
                      <a:pPr algn="ctr"/>
                      <a:r>
                        <a:rPr lang="en-US" sz="2400" dirty="0"/>
                        <a:t>ELA</a:t>
                      </a:r>
                    </a:p>
                  </a:txBody>
                  <a:tcPr/>
                </a:tc>
                <a:tc>
                  <a:txBody>
                    <a:bodyPr/>
                    <a:lstStyle/>
                    <a:p>
                      <a:pPr algn="ctr"/>
                      <a:r>
                        <a:rPr lang="en-US" sz="2400" dirty="0"/>
                        <a:t>Math</a:t>
                      </a:r>
                    </a:p>
                  </a:txBody>
                  <a:tcPr/>
                </a:tc>
                <a:extLst>
                  <a:ext uri="{0D108BD9-81ED-4DB2-BD59-A6C34878D82A}">
                    <a16:rowId xmlns:a16="http://schemas.microsoft.com/office/drawing/2014/main" val="2406925237"/>
                  </a:ext>
                </a:extLst>
              </a:tr>
              <a:tr h="397087">
                <a:tc>
                  <a:txBody>
                    <a:bodyPr/>
                    <a:lstStyle/>
                    <a:p>
                      <a:pPr algn="l" fontAlgn="b"/>
                      <a:r>
                        <a:rPr lang="en-US" sz="2000" u="none" strike="noStrike" dirty="0">
                          <a:effectLst/>
                          <a:latin typeface="+mn-lt"/>
                        </a:rPr>
                        <a:t>Admission to a higher </a:t>
                      </a:r>
                      <a:r>
                        <a:rPr lang="en-US" sz="2000" u="none" strike="noStrike" dirty="0" err="1">
                          <a:effectLst/>
                          <a:latin typeface="+mn-lt"/>
                        </a:rPr>
                        <a:t>ed</a:t>
                      </a:r>
                      <a:r>
                        <a:rPr lang="en-US" sz="2000" u="none" strike="noStrike" dirty="0">
                          <a:effectLst/>
                          <a:latin typeface="+mn-lt"/>
                        </a:rPr>
                        <a:t> institution or career prep program</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50%</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54%</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378995941"/>
                  </a:ext>
                </a:extLst>
              </a:tr>
              <a:tr h="446555">
                <a:tc>
                  <a:txBody>
                    <a:bodyPr/>
                    <a:lstStyle/>
                    <a:p>
                      <a:pPr algn="l" fontAlgn="b"/>
                      <a:r>
                        <a:rPr lang="en-US" sz="2000" u="none" strike="noStrike" dirty="0">
                          <a:effectLst/>
                          <a:latin typeface="+mn-lt"/>
                        </a:rPr>
                        <a:t>Other (intended test was cancelled)</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45%</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38%</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899993311"/>
                  </a:ext>
                </a:extLst>
              </a:tr>
              <a:tr h="446555">
                <a:tc>
                  <a:txBody>
                    <a:bodyPr/>
                    <a:lstStyle/>
                    <a:p>
                      <a:pPr algn="l" fontAlgn="b"/>
                      <a:r>
                        <a:rPr lang="en-US" sz="2000" u="none" strike="noStrike" dirty="0">
                          <a:effectLst/>
                          <a:latin typeface="+mn-lt"/>
                        </a:rPr>
                        <a:t>Award of a scholarship for Higher education</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2%</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3%</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91087124"/>
                  </a:ext>
                </a:extLst>
              </a:tr>
              <a:tr h="446555">
                <a:tc>
                  <a:txBody>
                    <a:bodyPr/>
                    <a:lstStyle/>
                    <a:p>
                      <a:pPr algn="l" fontAlgn="b"/>
                      <a:r>
                        <a:rPr lang="en-US" sz="2000" u="none" strike="noStrike">
                          <a:effectLst/>
                          <a:latin typeface="+mn-lt"/>
                        </a:rPr>
                        <a:t>Other demonstration of student`s skills and knowledge</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1%</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3%</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150152156"/>
                  </a:ext>
                </a:extLst>
              </a:tr>
              <a:tr h="408304">
                <a:tc>
                  <a:txBody>
                    <a:bodyPr/>
                    <a:lstStyle/>
                    <a:p>
                      <a:pPr algn="l" fontAlgn="b"/>
                      <a:r>
                        <a:rPr lang="en-US" sz="2000" u="none" strike="noStrike" dirty="0">
                          <a:effectLst/>
                          <a:latin typeface="+mn-lt"/>
                        </a:rPr>
                        <a:t>Successful completion of </a:t>
                      </a:r>
                      <a:r>
                        <a:rPr lang="en-US" sz="2000" u="none" strike="noStrike" dirty="0" smtClean="0">
                          <a:effectLst/>
                          <a:latin typeface="+mn-lt"/>
                        </a:rPr>
                        <a:t>college </a:t>
                      </a:r>
                      <a:r>
                        <a:rPr lang="en-US" sz="2000" u="none" strike="noStrike" dirty="0">
                          <a:effectLst/>
                          <a:latin typeface="+mn-lt"/>
                        </a:rPr>
                        <a:t>level class in the relevant subject area</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1%</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2%</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434259180"/>
                  </a:ext>
                </a:extLst>
              </a:tr>
              <a:tr h="446555">
                <a:tc>
                  <a:txBody>
                    <a:bodyPr/>
                    <a:lstStyle/>
                    <a:p>
                      <a:pPr algn="l" fontAlgn="b"/>
                      <a:r>
                        <a:rPr lang="en-US" sz="2000" u="none" strike="noStrike">
                          <a:effectLst/>
                          <a:latin typeface="+mn-lt"/>
                        </a:rPr>
                        <a:t>Enlistment in a branch of the military</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0.5%</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0.4%</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796406637"/>
                  </a:ext>
                </a:extLst>
              </a:tr>
              <a:tr h="446555">
                <a:tc>
                  <a:txBody>
                    <a:bodyPr/>
                    <a:lstStyle/>
                    <a:p>
                      <a:pPr algn="l" fontAlgn="b"/>
                      <a:r>
                        <a:rPr lang="en-US" sz="2000" u="none" strike="noStrike" dirty="0">
                          <a:effectLst/>
                          <a:latin typeface="+mn-lt"/>
                        </a:rPr>
                        <a:t>Other (intended pathway course resulted in waived credit)</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0.3%</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0.3%</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86358422"/>
                  </a:ext>
                </a:extLst>
              </a:tr>
            </a:tbl>
          </a:graphicData>
        </a:graphic>
      </p:graphicFrame>
      <p:sp>
        <p:nvSpPr>
          <p:cNvPr id="9" name="Date Placeholder 8">
            <a:extLst>
              <a:ext uri="{FF2B5EF4-FFF2-40B4-BE49-F238E27FC236}">
                <a16:creationId xmlns:a16="http://schemas.microsoft.com/office/drawing/2014/main" id="{9103DCEE-785F-45BC-B06B-63B0B2D38C3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D0796E-646F-430F-B09B-8F09B9EB837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0" name="Footer Placeholder 9">
            <a:extLst>
              <a:ext uri="{FF2B5EF4-FFF2-40B4-BE49-F238E27FC236}">
                <a16:creationId xmlns:a16="http://schemas.microsoft.com/office/drawing/2014/main" id="{391E8E2F-240C-4ABD-BBF2-D7EDC157AF4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10">
            <a:extLst>
              <a:ext uri="{FF2B5EF4-FFF2-40B4-BE49-F238E27FC236}">
                <a16:creationId xmlns:a16="http://schemas.microsoft.com/office/drawing/2014/main" id="{A11DB5DB-6F24-472A-80A7-87296C05DCF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494696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77141A-B886-49BE-A338-9C23CA983B5E}"/>
              </a:ext>
            </a:extLst>
          </p:cNvPr>
          <p:cNvSpPr>
            <a:spLocks noGrp="1"/>
          </p:cNvSpPr>
          <p:nvPr>
            <p:ph type="body" sz="quarter" idx="10"/>
          </p:nvPr>
        </p:nvSpPr>
        <p:spPr/>
        <p:txBody>
          <a:bodyPr/>
          <a:lstStyle/>
          <a:p>
            <a:pPr marL="0" indent="0">
              <a:buNone/>
            </a:pPr>
            <a:r>
              <a:rPr lang="en-US" sz="2400" b="1" dirty="0"/>
              <a:t>Deb Came, Ph.D.</a:t>
            </a:r>
          </a:p>
          <a:p>
            <a:pPr marL="0" indent="0">
              <a:buNone/>
            </a:pPr>
            <a:r>
              <a:rPr lang="en-US" sz="2400" dirty="0"/>
              <a:t>Assistant Superintendent</a:t>
            </a:r>
          </a:p>
          <a:p>
            <a:pPr marL="0" indent="0">
              <a:buNone/>
            </a:pPr>
            <a:r>
              <a:rPr lang="en-US" sz="2400" dirty="0"/>
              <a:t>Assessment and Student Information</a:t>
            </a:r>
          </a:p>
          <a:p>
            <a:pPr marL="0" indent="0">
              <a:buNone/>
            </a:pPr>
            <a:r>
              <a:rPr lang="en-US" sz="2400" dirty="0">
                <a:hlinkClick r:id="rId2"/>
              </a:rPr>
              <a:t>deb.came@k12.wa.us</a:t>
            </a:r>
            <a:endParaRPr lang="en-US" sz="2400" dirty="0"/>
          </a:p>
          <a:p>
            <a:pPr marL="0" indent="0">
              <a:buNone/>
            </a:pPr>
            <a:endParaRPr lang="en-US" dirty="0"/>
          </a:p>
          <a:p>
            <a:pPr marL="0" indent="0">
              <a:buNone/>
            </a:pPr>
            <a:endParaRPr lang="en-US" dirty="0"/>
          </a:p>
        </p:txBody>
      </p:sp>
      <p:sp>
        <p:nvSpPr>
          <p:cNvPr id="6" name="Date Placeholder 5">
            <a:extLst>
              <a:ext uri="{FF2B5EF4-FFF2-40B4-BE49-F238E27FC236}">
                <a16:creationId xmlns:a16="http://schemas.microsoft.com/office/drawing/2014/main" id="{156FB9AE-1C20-46CC-A43F-7AC8CECB9646}"/>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08D6C63-9FFF-4BFA-96CF-3DB67811C4A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9800B907-17E9-4F81-A397-F20AF2B6B80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Slide Number Placeholder 7">
            <a:extLst>
              <a:ext uri="{FF2B5EF4-FFF2-40B4-BE49-F238E27FC236}">
                <a16:creationId xmlns:a16="http://schemas.microsoft.com/office/drawing/2014/main" id="{3E0397D5-B15B-4ED3-A3B2-991B47699E5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170417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F304FD-2B22-4C20-946A-C041F4F317B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66317-EC74-4A73-B778-3916D8EAEB75}"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72E1598-4A20-4C0D-9398-01CEA455C07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Assessment and Student Information</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9D2D4FB-CA18-4D7F-AD4F-3DFD10E421D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55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880" y="4038775"/>
            <a:ext cx="11159414" cy="831399"/>
          </a:xfrm>
        </p:spPr>
        <p:txBody>
          <a:bodyPr>
            <a:normAutofit/>
          </a:bodyPr>
          <a:lstStyle/>
          <a:p>
            <a:r>
              <a:rPr lang="en-US" dirty="0" smtClean="0"/>
              <a:t>2020 Graduation Pathway Access and Usage</a:t>
            </a:r>
            <a:endParaRPr lang="en-US" dirty="0"/>
          </a:p>
        </p:txBody>
      </p:sp>
      <p:sp>
        <p:nvSpPr>
          <p:cNvPr id="3" name="Subtitle 2"/>
          <p:cNvSpPr>
            <a:spLocks noGrp="1"/>
          </p:cNvSpPr>
          <p:nvPr>
            <p:ph type="subTitle" idx="1"/>
          </p:nvPr>
        </p:nvSpPr>
        <p:spPr>
          <a:xfrm>
            <a:off x="517880" y="5257800"/>
            <a:ext cx="11159414" cy="786320"/>
          </a:xfrm>
        </p:spPr>
        <p:txBody>
          <a:bodyPr>
            <a:normAutofit fontScale="92500" lnSpcReduction="20000"/>
          </a:bodyPr>
          <a:lstStyle/>
          <a:p>
            <a:pPr>
              <a:lnSpc>
                <a:spcPct val="100000"/>
              </a:lnSpc>
            </a:pPr>
            <a:r>
              <a:rPr lang="en-US" dirty="0">
                <a:solidFill>
                  <a:schemeClr val="tx1">
                    <a:lumMod val="75000"/>
                    <a:lumOff val="25000"/>
                  </a:schemeClr>
                </a:solidFill>
              </a:rPr>
              <a:t>Washington State Board of Education </a:t>
            </a:r>
          </a:p>
          <a:p>
            <a:pPr>
              <a:lnSpc>
                <a:spcPct val="100000"/>
              </a:lnSpc>
            </a:pPr>
            <a:r>
              <a:rPr lang="en-US" dirty="0" smtClean="0">
                <a:solidFill>
                  <a:schemeClr val="tx1">
                    <a:lumMod val="75000"/>
                    <a:lumOff val="25000"/>
                  </a:schemeClr>
                </a:solidFill>
              </a:rPr>
              <a:t>October 15, 2020</a:t>
            </a:r>
            <a:endParaRPr lang="en-US" dirty="0">
              <a:solidFill>
                <a:schemeClr val="tx1">
                  <a:lumMod val="85000"/>
                  <a:lumOff val="15000"/>
                </a:schemeClr>
              </a:solidFill>
            </a:endParaRPr>
          </a:p>
        </p:txBody>
      </p:sp>
    </p:spTree>
    <p:extLst>
      <p:ext uri="{BB962C8B-B14F-4D97-AF65-F5344CB8AC3E}">
        <p14:creationId xmlns:p14="http://schemas.microsoft.com/office/powerpoint/2010/main" val="202811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299050" cy="820301"/>
          </a:xfrm>
        </p:spPr>
        <p:txBody>
          <a:bodyPr/>
          <a:lstStyle/>
          <a:p>
            <a:pPr algn="ctr"/>
            <a:r>
              <a:rPr lang="en-US" dirty="0" smtClean="0">
                <a:latin typeface="Segoe UI" panose="020B0502040204020203" pitchFamily="34" charset="0"/>
                <a:cs typeface="Segoe UI" panose="020B0502040204020203" pitchFamily="34" charset="0"/>
              </a:rPr>
              <a:t>Key Takeaways</a:t>
            </a:r>
            <a:endParaRPr lang="en-US" dirty="0">
              <a:latin typeface="Segoe UI" panose="020B0502040204020203" pitchFamily="34" charset="0"/>
              <a:cs typeface="Segoe UI" panose="020B0502040204020203" pitchFamily="34" charset="0"/>
            </a:endParaRPr>
          </a:p>
        </p:txBody>
      </p:sp>
      <p:sp>
        <p:nvSpPr>
          <p:cNvPr id="5" name="Text Placeholder 4"/>
          <p:cNvSpPr>
            <a:spLocks noGrp="1"/>
          </p:cNvSpPr>
          <p:nvPr>
            <p:ph type="body" sz="quarter" idx="13"/>
          </p:nvPr>
        </p:nvSpPr>
        <p:spPr>
          <a:xfrm>
            <a:off x="1097280" y="1239253"/>
            <a:ext cx="9299050" cy="5245932"/>
          </a:xfrm>
        </p:spPr>
        <p:txBody>
          <a:bodyPr>
            <a:normAutofit/>
          </a:bodyPr>
          <a:lstStyle/>
          <a:p>
            <a:r>
              <a:rPr lang="en-US" sz="1600" dirty="0" smtClean="0"/>
              <a:t>Disparate educational outcomes and access are widespread and persistent in the Washington educational system, and the nation for that matter.</a:t>
            </a:r>
          </a:p>
          <a:p>
            <a:r>
              <a:rPr lang="en-US" sz="1600" dirty="0" smtClean="0"/>
              <a:t>Some students (and student groups) have different educational opportunities than other student groups and this results in different educational outcomes groups based on group membership.</a:t>
            </a:r>
          </a:p>
          <a:p>
            <a:r>
              <a:rPr lang="en-US" sz="1600" dirty="0" smtClean="0"/>
              <a:t>This work will highlight disparate access in the Washington educational system:</a:t>
            </a:r>
          </a:p>
          <a:p>
            <a:pPr lvl="1"/>
            <a:r>
              <a:rPr lang="en-US" sz="1450" dirty="0" smtClean="0"/>
              <a:t>Students identifying as Asian, White, or Two or More Races are more likely to meet graduation pathway requirements by meeting standard on the assessments, and earning dual credit, and demonstrating success on AP (or IB), exceeding the minimum score on the SAT, and or completing a CTE sequence.</a:t>
            </a:r>
          </a:p>
          <a:p>
            <a:pPr lvl="1"/>
            <a:r>
              <a:rPr lang="en-US" sz="1450" dirty="0" smtClean="0"/>
              <a:t>Students identifying as </a:t>
            </a:r>
            <a:r>
              <a:rPr lang="en-US" sz="1450" dirty="0"/>
              <a:t>Native American/Alaskan, Black/African American, Hawaiian/Pacific Islander, </a:t>
            </a:r>
            <a:r>
              <a:rPr lang="en-US" sz="1450" dirty="0" smtClean="0"/>
              <a:t>or Hispanic/Latinx are more likely to meet</a:t>
            </a:r>
            <a:r>
              <a:rPr lang="en-US" sz="1450" dirty="0"/>
              <a:t> graduation pathway </a:t>
            </a:r>
            <a:r>
              <a:rPr lang="en-US" sz="1450" dirty="0" smtClean="0"/>
              <a:t>requirements through a Bridge Course or the ASVAB.</a:t>
            </a:r>
          </a:p>
          <a:p>
            <a:pPr lvl="1"/>
            <a:r>
              <a:rPr lang="en-US" sz="1450" dirty="0"/>
              <a:t>Native </a:t>
            </a:r>
            <a:r>
              <a:rPr lang="en-US" sz="1450" dirty="0" smtClean="0"/>
              <a:t>American/Alaskan, </a:t>
            </a:r>
            <a:r>
              <a:rPr lang="en-US" sz="1450" dirty="0"/>
              <a:t>Hawaiian/Pacific Islander</a:t>
            </a:r>
            <a:r>
              <a:rPr lang="en-US" sz="1450" dirty="0" smtClean="0"/>
              <a:t>, Hispanic/Latinx, and students identifying with Two or More Races accessed the Emergency (COVID19) Credit Waivers at disproportionately high rates.</a:t>
            </a:r>
          </a:p>
          <a:p>
            <a:r>
              <a:rPr lang="en-US" sz="1600" dirty="0"/>
              <a:t>Native American/Alaskan, </a:t>
            </a:r>
            <a:r>
              <a:rPr lang="en-US" sz="1600" dirty="0" smtClean="0"/>
              <a:t>Black/African American, Hawaiian/Pacific </a:t>
            </a:r>
            <a:r>
              <a:rPr lang="en-US" sz="1600" dirty="0"/>
              <a:t>Islander, </a:t>
            </a:r>
            <a:r>
              <a:rPr lang="en-US" sz="1600" dirty="0" smtClean="0"/>
              <a:t>and Hispanic/Latinx</a:t>
            </a:r>
            <a:r>
              <a:rPr lang="en-US" sz="1600" dirty="0"/>
              <a:t>, </a:t>
            </a:r>
            <a:r>
              <a:rPr lang="en-US" sz="1600" dirty="0" smtClean="0"/>
              <a:t>student groups </a:t>
            </a:r>
            <a:r>
              <a:rPr lang="en-US" sz="1600" dirty="0"/>
              <a:t>accessed the </a:t>
            </a:r>
            <a:r>
              <a:rPr lang="en-US" sz="1600" dirty="0" smtClean="0"/>
              <a:t>Expedited Assessment Appeal </a:t>
            </a:r>
            <a:r>
              <a:rPr lang="en-US" sz="1600" dirty="0"/>
              <a:t>at disproportionately high rates</a:t>
            </a:r>
            <a:r>
              <a:rPr lang="en-US" sz="1600" dirty="0" smtClean="0"/>
              <a:t>.</a:t>
            </a:r>
          </a:p>
          <a:p>
            <a:r>
              <a:rPr lang="en-US" sz="1600" b="1" dirty="0" smtClean="0"/>
              <a:t>The disproportionality we are seeing in this preliminary data are similar to that which we see in other educational outcomes in Washington and nationally.</a:t>
            </a:r>
            <a:endParaRPr lang="en-US" sz="1600"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6806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B3657-0DE1-4023-83BC-1D5343E7AE4C}"/>
              </a:ext>
            </a:extLst>
          </p:cNvPr>
          <p:cNvSpPr>
            <a:spLocks noGrp="1"/>
          </p:cNvSpPr>
          <p:nvPr>
            <p:ph type="title"/>
          </p:nvPr>
        </p:nvSpPr>
        <p:spPr/>
        <p:txBody>
          <a:bodyPr>
            <a:normAutofit/>
          </a:bodyPr>
          <a:lstStyle/>
          <a:p>
            <a:r>
              <a:rPr lang="en-US" sz="2400" b="1" dirty="0">
                <a:solidFill>
                  <a:schemeClr val="bg1"/>
                </a:solidFill>
              </a:rPr>
              <a:t>The High School Diploma</a:t>
            </a:r>
            <a:br>
              <a:rPr lang="en-US" sz="2400" b="1" dirty="0">
                <a:solidFill>
                  <a:schemeClr val="bg1"/>
                </a:solidFill>
              </a:rPr>
            </a:br>
            <a:endParaRPr lang="en-US" sz="2400" dirty="0"/>
          </a:p>
        </p:txBody>
      </p:sp>
      <p:sp>
        <p:nvSpPr>
          <p:cNvPr id="4" name="Slide Number Placeholder 3">
            <a:extLst>
              <a:ext uri="{FF2B5EF4-FFF2-40B4-BE49-F238E27FC236}">
                <a16:creationId xmlns:a16="http://schemas.microsoft.com/office/drawing/2014/main" id="{52445C1F-208D-4B1B-8724-D28678528992}"/>
              </a:ext>
            </a:extLst>
          </p:cNvPr>
          <p:cNvSpPr>
            <a:spLocks noGrp="1"/>
          </p:cNvSpPr>
          <p:nvPr>
            <p:ph type="sldNum" sz="quarter" idx="12"/>
          </p:nvPr>
        </p:nvSpPr>
        <p:spPr/>
        <p:txBody>
          <a:bodyPr/>
          <a:lstStyle/>
          <a:p>
            <a:fld id="{E31375A4-56A4-47D6-9801-1991572033F7}" type="slidenum">
              <a:rPr lang="en-US"/>
              <a:pPr/>
              <a:t>3</a:t>
            </a:fld>
            <a:endParaRPr lang="en-US"/>
          </a:p>
        </p:txBody>
      </p:sp>
      <p:pic>
        <p:nvPicPr>
          <p:cNvPr id="7" name="Picture 6" descr="A screenshot of a cell phone&#10;&#10;Description automatically generated">
            <a:extLst>
              <a:ext uri="{FF2B5EF4-FFF2-40B4-BE49-F238E27FC236}">
                <a16:creationId xmlns:a16="http://schemas.microsoft.com/office/drawing/2014/main" id="{A7B95744-E4CC-4F30-B2A4-B14021E4C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spTree>
    <p:extLst>
      <p:ext uri="{BB962C8B-B14F-4D97-AF65-F5344CB8AC3E}">
        <p14:creationId xmlns:p14="http://schemas.microsoft.com/office/powerpoint/2010/main" val="34529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152400"/>
            <a:ext cx="10481731" cy="1058334"/>
          </a:xfrm>
        </p:spPr>
        <p:txBody>
          <a:bodyPr/>
          <a:lstStyle/>
          <a:p>
            <a:pPr algn="ctr"/>
            <a:r>
              <a:rPr lang="en-US" dirty="0" smtClean="0"/>
              <a:t>Graduation Pathway Index</a:t>
            </a:r>
            <a:br>
              <a:rPr lang="en-US" dirty="0" smtClean="0"/>
            </a:br>
            <a:r>
              <a:rPr lang="en-US" dirty="0" smtClean="0"/>
              <a:t>Equitable Example</a:t>
            </a:r>
            <a:endParaRPr lang="en-US" dirty="0"/>
          </a:p>
        </p:txBody>
      </p:sp>
      <p:sp>
        <p:nvSpPr>
          <p:cNvPr id="3" name="Text Placeholder 2"/>
          <p:cNvSpPr>
            <a:spLocks noGrp="1"/>
          </p:cNvSpPr>
          <p:nvPr>
            <p:ph type="body" sz="quarter" idx="13"/>
          </p:nvPr>
        </p:nvSpPr>
        <p:spPr>
          <a:xfrm>
            <a:off x="584201" y="1439333"/>
            <a:ext cx="4648200" cy="4904317"/>
          </a:xfrm>
        </p:spPr>
        <p:txBody>
          <a:bodyPr/>
          <a:lstStyle/>
          <a:p>
            <a:pPr marL="0" indent="0" algn="ctr">
              <a:buNone/>
            </a:pPr>
            <a:r>
              <a:rPr lang="en-US" sz="2000" dirty="0" smtClean="0"/>
              <a:t>Understanding the Index</a:t>
            </a:r>
            <a:endParaRPr lang="en-US" sz="2000" dirty="0"/>
          </a:p>
          <a:p>
            <a:r>
              <a:rPr lang="en-US" sz="1700" dirty="0" smtClean="0"/>
              <a:t>In a truly </a:t>
            </a:r>
            <a:r>
              <a:rPr lang="en-US" sz="1700" b="1" dirty="0" smtClean="0"/>
              <a:t>equitable</a:t>
            </a:r>
            <a:r>
              <a:rPr lang="en-US" sz="1700" dirty="0" smtClean="0"/>
              <a:t> system, the percentage of students (by race/ethnicity) accessing a pathway should be approximately the same as the percentage of students (by race/ethnicity) in the cohort.</a:t>
            </a:r>
          </a:p>
          <a:p>
            <a:r>
              <a:rPr lang="en-US" sz="1700" dirty="0" smtClean="0"/>
              <a:t>Example of </a:t>
            </a:r>
            <a:r>
              <a:rPr lang="en-US" sz="1700" b="1" dirty="0" smtClean="0"/>
              <a:t>equitable</a:t>
            </a:r>
            <a:r>
              <a:rPr lang="en-US" sz="1700" dirty="0" smtClean="0"/>
              <a:t> success: if xx student group represents approximately 25 percent of the cohort, then approximately 25 percent of the students accessing the </a:t>
            </a:r>
            <a:r>
              <a:rPr lang="en-US" sz="1700" dirty="0" err="1" smtClean="0"/>
              <a:t>zz</a:t>
            </a:r>
            <a:r>
              <a:rPr lang="en-US" sz="1700" dirty="0" smtClean="0"/>
              <a:t> pathway should be from the xx student group</a:t>
            </a:r>
          </a:p>
          <a:p>
            <a:r>
              <a:rPr lang="en-US" sz="1700" dirty="0" smtClean="0"/>
              <a:t>Index C = B/A</a:t>
            </a:r>
          </a:p>
          <a:p>
            <a:pPr lvl="1"/>
            <a:r>
              <a:rPr lang="en-US" sz="1600" dirty="0" smtClean="0"/>
              <a:t>Index &lt;1.00 = disproportionately low access</a:t>
            </a:r>
          </a:p>
          <a:p>
            <a:pPr lvl="1"/>
            <a:r>
              <a:rPr lang="en-US" sz="1600" dirty="0" smtClean="0"/>
              <a:t>Index &gt;1.00 = disproportionately high access</a:t>
            </a:r>
          </a:p>
          <a:p>
            <a:r>
              <a:rPr lang="en-US" sz="1750" b="1" dirty="0" smtClean="0"/>
              <a:t>This result is proportionate and appears to be fairly equitable.</a:t>
            </a:r>
            <a:endParaRPr lang="en-US" sz="1750" b="1" dirty="0"/>
          </a:p>
          <a:p>
            <a:endParaRPr lang="en-US"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5" name="Table 4" descr="Table showing equitable outcomes.&#10;"/>
          <p:cNvGraphicFramePr>
            <a:graphicFrameLocks noGrp="1"/>
          </p:cNvGraphicFramePr>
          <p:nvPr>
            <p:extLst>
              <p:ext uri="{D42A27DB-BD31-4B8C-83A1-F6EECF244321}">
                <p14:modId xmlns:p14="http://schemas.microsoft.com/office/powerpoint/2010/main" val="1353571836"/>
              </p:ext>
            </p:extLst>
          </p:nvPr>
        </p:nvGraphicFramePr>
        <p:xfrm>
          <a:off x="5317067" y="1839913"/>
          <a:ext cx="5748865" cy="3352694"/>
        </p:xfrm>
        <a:graphic>
          <a:graphicData uri="http://schemas.openxmlformats.org/drawingml/2006/table">
            <a:tbl>
              <a:tblPr firstRow="1">
                <a:tableStyleId>{B301B821-A1FF-4177-AEE7-76D212191A09}</a:tableStyleId>
              </a:tblPr>
              <a:tblGrid>
                <a:gridCol w="1531208">
                  <a:extLst>
                    <a:ext uri="{9D8B030D-6E8A-4147-A177-3AD203B41FA5}">
                      <a16:colId xmlns:a16="http://schemas.microsoft.com/office/drawing/2014/main" val="4016769212"/>
                    </a:ext>
                  </a:extLst>
                </a:gridCol>
                <a:gridCol w="1294506">
                  <a:extLst>
                    <a:ext uri="{9D8B030D-6E8A-4147-A177-3AD203B41FA5}">
                      <a16:colId xmlns:a16="http://schemas.microsoft.com/office/drawing/2014/main" val="4197696514"/>
                    </a:ext>
                  </a:extLst>
                </a:gridCol>
                <a:gridCol w="1549164">
                  <a:extLst>
                    <a:ext uri="{9D8B030D-6E8A-4147-A177-3AD203B41FA5}">
                      <a16:colId xmlns:a16="http://schemas.microsoft.com/office/drawing/2014/main" val="2245455966"/>
                    </a:ext>
                  </a:extLst>
                </a:gridCol>
                <a:gridCol w="1373987">
                  <a:extLst>
                    <a:ext uri="{9D8B030D-6E8A-4147-A177-3AD203B41FA5}">
                      <a16:colId xmlns:a16="http://schemas.microsoft.com/office/drawing/2014/main" val="172684910"/>
                    </a:ext>
                  </a:extLst>
                </a:gridCol>
              </a:tblGrid>
              <a:tr h="476885">
                <a:tc>
                  <a:txBody>
                    <a:bodyPr/>
                    <a:lstStyle/>
                    <a:p>
                      <a:pPr algn="ctr" fontAlgn="b"/>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n-lt"/>
                        </a:rPr>
                        <a:t>A</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n-lt"/>
                        </a:rPr>
                        <a:t>B</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n-lt"/>
                        </a:rPr>
                        <a:t>C</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159450"/>
                  </a:ext>
                </a:extLst>
              </a:tr>
              <a:tr h="968269">
                <a:tc>
                  <a:txBody>
                    <a:bodyPr/>
                    <a:lstStyle/>
                    <a:p>
                      <a:pPr algn="ctr" fontAlgn="b"/>
                      <a:r>
                        <a:rPr lang="en-US" sz="1400" b="1" u="none" strike="noStrike" dirty="0">
                          <a:effectLst/>
                          <a:latin typeface="+mn-lt"/>
                        </a:rPr>
                        <a:t> </a:t>
                      </a:r>
                      <a:r>
                        <a:rPr lang="en-US" sz="1400" b="1" u="none" strike="noStrike" dirty="0" smtClean="0">
                          <a:effectLst/>
                          <a:latin typeface="+mn-lt"/>
                        </a:rPr>
                        <a:t>Student Group</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 of xx Students in Cohort</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 % of xx Students Accessing the </a:t>
                      </a:r>
                    </a:p>
                    <a:p>
                      <a:pPr algn="ctr" fontAlgn="b"/>
                      <a:r>
                        <a:rPr lang="en-US" sz="1400" b="1" u="none" strike="noStrike" dirty="0" err="1" smtClean="0">
                          <a:effectLst/>
                          <a:latin typeface="+mn-lt"/>
                        </a:rPr>
                        <a:t>zz</a:t>
                      </a:r>
                      <a:r>
                        <a:rPr lang="en-US" sz="1400" b="1" u="none" strike="noStrike" dirty="0" smtClean="0">
                          <a:effectLst/>
                          <a:latin typeface="+mn-lt"/>
                        </a:rPr>
                        <a:t> Pathway</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 </a:t>
                      </a:r>
                      <a:r>
                        <a:rPr lang="en-US" sz="1400" b="1" u="none" strike="noStrike" dirty="0" smtClean="0">
                          <a:effectLst/>
                          <a:latin typeface="+mn-lt"/>
                        </a:rPr>
                        <a:t>Pathway Index</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512336"/>
                  </a:ext>
                </a:extLst>
              </a:tr>
              <a:tr h="476885">
                <a:tc>
                  <a:txBody>
                    <a:bodyPr/>
                    <a:lstStyle/>
                    <a:p>
                      <a:pPr algn="l" fontAlgn="b"/>
                      <a:r>
                        <a:rPr lang="en-US" sz="1400" b="1" u="none" strike="noStrike" dirty="0">
                          <a:effectLst/>
                          <a:latin typeface="+mn-lt"/>
                        </a:rPr>
                        <a:t> </a:t>
                      </a:r>
                      <a:r>
                        <a:rPr lang="en-US" sz="1400" b="1" u="none" strike="noStrike" dirty="0" smtClean="0">
                          <a:effectLst/>
                          <a:latin typeface="+mn-lt"/>
                        </a:rPr>
                        <a:t>Group A</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11.5%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11.3%</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 </a:t>
                      </a:r>
                      <a:r>
                        <a:rPr lang="en-US" sz="1400" b="1" u="none" strike="noStrike" dirty="0" smtClean="0">
                          <a:effectLst/>
                          <a:latin typeface="+mn-lt"/>
                        </a:rPr>
                        <a:t>0.98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5624192"/>
                  </a:ext>
                </a:extLst>
              </a:tr>
              <a:tr h="476885">
                <a:tc>
                  <a:txBody>
                    <a:bodyPr/>
                    <a:lstStyle/>
                    <a:p>
                      <a:pPr algn="l" fontAlgn="b"/>
                      <a:r>
                        <a:rPr lang="en-US" sz="1400" b="1" u="none" strike="noStrike" dirty="0">
                          <a:effectLst/>
                          <a:latin typeface="+mn-lt"/>
                        </a:rPr>
                        <a:t> </a:t>
                      </a:r>
                      <a:r>
                        <a:rPr lang="en-US" sz="1400" b="1" u="none" strike="noStrike" dirty="0" smtClean="0">
                          <a:effectLst/>
                          <a:latin typeface="+mn-lt"/>
                        </a:rPr>
                        <a:t>Group</a:t>
                      </a:r>
                      <a:r>
                        <a:rPr lang="en-US" sz="1400" b="1" u="none" strike="noStrike" baseline="0" dirty="0" smtClean="0">
                          <a:effectLst/>
                          <a:latin typeface="+mn-lt"/>
                        </a:rPr>
                        <a:t> B</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58.5%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58.8%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1.01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399592"/>
                  </a:ext>
                </a:extLst>
              </a:tr>
              <a:tr h="476885">
                <a:tc>
                  <a:txBody>
                    <a:bodyPr/>
                    <a:lstStyle/>
                    <a:p>
                      <a:pPr algn="l" fontAlgn="b"/>
                      <a:r>
                        <a:rPr lang="en-US" sz="1400" b="1" u="none" strike="noStrike" dirty="0" smtClean="0">
                          <a:effectLst/>
                          <a:latin typeface="+mn-lt"/>
                        </a:rPr>
                        <a:t> Group C</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24.5%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24.4%</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1.00</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127518"/>
                  </a:ext>
                </a:extLst>
              </a:tr>
              <a:tr h="476885">
                <a:tc>
                  <a:txBody>
                    <a:bodyPr/>
                    <a:lstStyle/>
                    <a:p>
                      <a:pPr algn="l" fontAlgn="b"/>
                      <a:r>
                        <a:rPr lang="en-US" sz="1400" b="1" u="none" strike="noStrike" dirty="0">
                          <a:effectLst/>
                          <a:latin typeface="+mn-lt"/>
                        </a:rPr>
                        <a:t> </a:t>
                      </a:r>
                      <a:r>
                        <a:rPr lang="en-US" sz="1400" b="1" u="none" strike="noStrike" dirty="0" smtClean="0">
                          <a:effectLst/>
                          <a:latin typeface="+mn-lt"/>
                        </a:rPr>
                        <a:t>Group D</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5.5%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5.5%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1.00</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331950"/>
                  </a:ext>
                </a:extLst>
              </a:tr>
            </a:tbl>
          </a:graphicData>
        </a:graphic>
      </p:graphicFrame>
    </p:spTree>
    <p:extLst>
      <p:ext uri="{BB962C8B-B14F-4D97-AF65-F5344CB8AC3E}">
        <p14:creationId xmlns:p14="http://schemas.microsoft.com/office/powerpoint/2010/main" val="30946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286604"/>
            <a:ext cx="10541002" cy="1076530"/>
          </a:xfrm>
        </p:spPr>
        <p:txBody>
          <a:bodyPr/>
          <a:lstStyle/>
          <a:p>
            <a:pPr algn="ctr"/>
            <a:r>
              <a:rPr lang="en-US" dirty="0" smtClean="0"/>
              <a:t>Graduation Pathway Index</a:t>
            </a:r>
            <a:br>
              <a:rPr lang="en-US" dirty="0" smtClean="0"/>
            </a:br>
            <a:r>
              <a:rPr lang="en-US" dirty="0" smtClean="0"/>
              <a:t>Example of Disproportionality</a:t>
            </a:r>
            <a:endParaRPr lang="en-US" dirty="0"/>
          </a:p>
        </p:txBody>
      </p:sp>
      <p:sp>
        <p:nvSpPr>
          <p:cNvPr id="3" name="Text Placeholder 2"/>
          <p:cNvSpPr>
            <a:spLocks noGrp="1"/>
          </p:cNvSpPr>
          <p:nvPr>
            <p:ph type="body" sz="quarter" idx="13"/>
          </p:nvPr>
        </p:nvSpPr>
        <p:spPr>
          <a:xfrm>
            <a:off x="524933" y="1839913"/>
            <a:ext cx="4766734" cy="4503737"/>
          </a:xfrm>
        </p:spPr>
        <p:txBody>
          <a:bodyPr>
            <a:normAutofit/>
          </a:bodyPr>
          <a:lstStyle/>
          <a:p>
            <a:r>
              <a:rPr lang="en-US" sz="1700" dirty="0" smtClean="0"/>
              <a:t>In the current system, the percentage of students (by race/ethnicity) accessing a pathway will be different than the percentage of students (by race/ethnicity) in the cohort.</a:t>
            </a:r>
          </a:p>
          <a:p>
            <a:r>
              <a:rPr lang="en-US" sz="1700" dirty="0" smtClean="0"/>
              <a:t>Example of the current </a:t>
            </a:r>
            <a:r>
              <a:rPr lang="en-US" sz="1700" b="1" dirty="0" smtClean="0"/>
              <a:t>disproportionality</a:t>
            </a:r>
            <a:r>
              <a:rPr lang="en-US" sz="1700" dirty="0" smtClean="0"/>
              <a:t> in the system: when xx student group represents approximately 22 percent of the cohort, but only 14 percent of xx students are successful at accessing the </a:t>
            </a:r>
            <a:r>
              <a:rPr lang="en-US" sz="1700" dirty="0" err="1" smtClean="0"/>
              <a:t>zz</a:t>
            </a:r>
            <a:r>
              <a:rPr lang="en-US" sz="1700" dirty="0" smtClean="0"/>
              <a:t> pathway, the result </a:t>
            </a:r>
            <a:r>
              <a:rPr lang="en-US" sz="1700" b="1" dirty="0" smtClean="0"/>
              <a:t>disproportionate.</a:t>
            </a:r>
            <a:r>
              <a:rPr lang="en-US" sz="1700" dirty="0" smtClean="0"/>
              <a:t> This may or may not be an inequitable outcome.</a:t>
            </a:r>
          </a:p>
          <a:p>
            <a:r>
              <a:rPr lang="en-US" sz="1700" dirty="0" smtClean="0"/>
              <a:t>The Graduation Pathway Index is 0.63, which is far below 1.00 This tells us that the pathway access is of Group A is disproportionately low.</a:t>
            </a:r>
          </a:p>
          <a:p>
            <a:r>
              <a:rPr lang="en-US" sz="1700" b="1" dirty="0" smtClean="0"/>
              <a:t>This is more of a disproportionate result.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6" name="Table 5" descr="Table showing inequitable outcomes.&#10;"/>
          <p:cNvGraphicFramePr>
            <a:graphicFrameLocks noGrp="1"/>
          </p:cNvGraphicFramePr>
          <p:nvPr>
            <p:extLst>
              <p:ext uri="{D42A27DB-BD31-4B8C-83A1-F6EECF244321}">
                <p14:modId xmlns:p14="http://schemas.microsoft.com/office/powerpoint/2010/main" val="2077108024"/>
              </p:ext>
            </p:extLst>
          </p:nvPr>
        </p:nvGraphicFramePr>
        <p:xfrm>
          <a:off x="5511801" y="1839913"/>
          <a:ext cx="5554134" cy="3688820"/>
        </p:xfrm>
        <a:graphic>
          <a:graphicData uri="http://schemas.openxmlformats.org/drawingml/2006/table">
            <a:tbl>
              <a:tblPr firstRow="1">
                <a:tableStyleId>{B301B821-A1FF-4177-AEE7-76D212191A09}</a:tableStyleId>
              </a:tblPr>
              <a:tblGrid>
                <a:gridCol w="1479341">
                  <a:extLst>
                    <a:ext uri="{9D8B030D-6E8A-4147-A177-3AD203B41FA5}">
                      <a16:colId xmlns:a16="http://schemas.microsoft.com/office/drawing/2014/main" val="4016769212"/>
                    </a:ext>
                  </a:extLst>
                </a:gridCol>
                <a:gridCol w="1250657">
                  <a:extLst>
                    <a:ext uri="{9D8B030D-6E8A-4147-A177-3AD203B41FA5}">
                      <a16:colId xmlns:a16="http://schemas.microsoft.com/office/drawing/2014/main" val="4197696514"/>
                    </a:ext>
                  </a:extLst>
                </a:gridCol>
                <a:gridCol w="1496690">
                  <a:extLst>
                    <a:ext uri="{9D8B030D-6E8A-4147-A177-3AD203B41FA5}">
                      <a16:colId xmlns:a16="http://schemas.microsoft.com/office/drawing/2014/main" val="2245455966"/>
                    </a:ext>
                  </a:extLst>
                </a:gridCol>
                <a:gridCol w="1327446">
                  <a:extLst>
                    <a:ext uri="{9D8B030D-6E8A-4147-A177-3AD203B41FA5}">
                      <a16:colId xmlns:a16="http://schemas.microsoft.com/office/drawing/2014/main" val="172684910"/>
                    </a:ext>
                  </a:extLst>
                </a:gridCol>
              </a:tblGrid>
              <a:tr h="477649">
                <a:tc>
                  <a:txBody>
                    <a:bodyPr/>
                    <a:lstStyle/>
                    <a:p>
                      <a:pPr algn="ctr" fontAlgn="b"/>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n-lt"/>
                        </a:rPr>
                        <a:t>A</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n-lt"/>
                        </a:rPr>
                        <a:t>B</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n-lt"/>
                        </a:rPr>
                        <a:t>C</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377045"/>
                  </a:ext>
                </a:extLst>
              </a:tr>
              <a:tr h="755838">
                <a:tc>
                  <a:txBody>
                    <a:bodyPr/>
                    <a:lstStyle/>
                    <a:p>
                      <a:pPr algn="ctr" fontAlgn="b"/>
                      <a:r>
                        <a:rPr lang="en-US" sz="1400" b="1" u="none" strike="noStrike" dirty="0">
                          <a:effectLst/>
                          <a:latin typeface="+mn-lt"/>
                        </a:rPr>
                        <a:t> </a:t>
                      </a:r>
                      <a:r>
                        <a:rPr lang="en-US" sz="1400" b="1" u="none" strike="noStrike" dirty="0" smtClean="0">
                          <a:effectLst/>
                          <a:latin typeface="+mn-lt"/>
                        </a:rPr>
                        <a:t>Student Group</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 of xx Students in Cohort</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 % of xx Students Accessing </a:t>
                      </a:r>
                    </a:p>
                    <a:p>
                      <a:pPr algn="ctr" fontAlgn="b"/>
                      <a:r>
                        <a:rPr lang="en-US" sz="1400" b="1" u="none" strike="noStrike" dirty="0" err="1" smtClean="0">
                          <a:effectLst/>
                          <a:latin typeface="+mn-lt"/>
                        </a:rPr>
                        <a:t>zz</a:t>
                      </a:r>
                      <a:r>
                        <a:rPr lang="en-US" sz="1400" b="1" u="none" strike="noStrike" dirty="0" smtClean="0">
                          <a:effectLst/>
                          <a:latin typeface="+mn-lt"/>
                        </a:rPr>
                        <a:t> Pathway</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 </a:t>
                      </a:r>
                      <a:r>
                        <a:rPr lang="en-US" sz="1400" b="1" u="none" strike="noStrike" dirty="0" smtClean="0">
                          <a:effectLst/>
                          <a:latin typeface="+mn-lt"/>
                        </a:rPr>
                        <a:t>Pathway Index</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512336"/>
                  </a:ext>
                </a:extLst>
              </a:tr>
              <a:tr h="491067">
                <a:tc>
                  <a:txBody>
                    <a:bodyPr/>
                    <a:lstStyle/>
                    <a:p>
                      <a:pPr algn="l" fontAlgn="b"/>
                      <a:r>
                        <a:rPr lang="en-US" sz="1400" b="1" u="none" strike="noStrike" dirty="0">
                          <a:effectLst/>
                          <a:latin typeface="+mn-lt"/>
                        </a:rPr>
                        <a:t> </a:t>
                      </a:r>
                      <a:r>
                        <a:rPr lang="en-US" sz="1400" b="1" u="none" strike="noStrike" dirty="0" smtClean="0">
                          <a:effectLst/>
                          <a:latin typeface="+mn-lt"/>
                        </a:rPr>
                        <a:t>Group A</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22.4%</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14.1%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0.63</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5624192"/>
                  </a:ext>
                </a:extLst>
              </a:tr>
              <a:tr h="491066">
                <a:tc>
                  <a:txBody>
                    <a:bodyPr/>
                    <a:lstStyle/>
                    <a:p>
                      <a:pPr algn="l" fontAlgn="b"/>
                      <a:r>
                        <a:rPr lang="en-US" sz="1400" b="1" u="none" strike="noStrike" dirty="0">
                          <a:effectLst/>
                          <a:latin typeface="+mn-lt"/>
                        </a:rPr>
                        <a:t> </a:t>
                      </a:r>
                      <a:r>
                        <a:rPr lang="en-US" sz="1400" b="1" u="none" strike="noStrike" dirty="0" smtClean="0">
                          <a:effectLst/>
                          <a:latin typeface="+mn-lt"/>
                        </a:rPr>
                        <a:t>Group</a:t>
                      </a:r>
                      <a:r>
                        <a:rPr lang="en-US" sz="1400" b="1" u="none" strike="noStrike" baseline="0" dirty="0" smtClean="0">
                          <a:effectLst/>
                          <a:latin typeface="+mn-lt"/>
                        </a:rPr>
                        <a:t> B</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4.1%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13.6%</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3.32</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399592"/>
                  </a:ext>
                </a:extLst>
              </a:tr>
              <a:tr h="508000">
                <a:tc>
                  <a:txBody>
                    <a:bodyPr/>
                    <a:lstStyle/>
                    <a:p>
                      <a:pPr algn="l" fontAlgn="b"/>
                      <a:r>
                        <a:rPr lang="en-US" sz="1400" b="1" u="none" strike="noStrike" dirty="0" smtClean="0">
                          <a:effectLst/>
                          <a:latin typeface="+mn-lt"/>
                        </a:rPr>
                        <a:t> Group C</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59.1%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61.1 %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1.03</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127518"/>
                  </a:ext>
                </a:extLst>
              </a:tr>
              <a:tr h="482600">
                <a:tc>
                  <a:txBody>
                    <a:bodyPr/>
                    <a:lstStyle/>
                    <a:p>
                      <a:pPr algn="l" fontAlgn="b"/>
                      <a:r>
                        <a:rPr lang="en-US" sz="1400" b="1" u="none" strike="noStrike" dirty="0">
                          <a:effectLst/>
                          <a:latin typeface="+mn-lt"/>
                        </a:rPr>
                        <a:t> </a:t>
                      </a:r>
                      <a:r>
                        <a:rPr lang="en-US" sz="1400" b="1" u="none" strike="noStrike" dirty="0" smtClean="0">
                          <a:effectLst/>
                          <a:latin typeface="+mn-lt"/>
                        </a:rPr>
                        <a:t>Group D</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4.6%</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2.5%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latin typeface="+mn-lt"/>
                        </a:rPr>
                        <a:t>0.53</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331950"/>
                  </a:ext>
                </a:extLst>
              </a:tr>
              <a:tr h="482600">
                <a:tc>
                  <a:txBody>
                    <a:bodyPr/>
                    <a:lstStyle/>
                    <a:p>
                      <a:pPr algn="l" fontAlgn="b"/>
                      <a:r>
                        <a:rPr lang="en-US" sz="1400" b="1" i="0" u="none" strike="noStrike" dirty="0" smtClean="0">
                          <a:solidFill>
                            <a:srgbClr val="000000"/>
                          </a:solidFill>
                          <a:effectLst/>
                          <a:latin typeface="+mn-lt"/>
                        </a:rPr>
                        <a:t> Group E</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9.8%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8.7%</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0.89</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405739"/>
                  </a:ext>
                </a:extLst>
              </a:tr>
            </a:tbl>
          </a:graphicData>
        </a:graphic>
      </p:graphicFrame>
    </p:spTree>
    <p:extLst>
      <p:ext uri="{BB962C8B-B14F-4D97-AF65-F5344CB8AC3E}">
        <p14:creationId xmlns:p14="http://schemas.microsoft.com/office/powerpoint/2010/main" val="94471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96" y="286603"/>
            <a:ext cx="10137913" cy="1385786"/>
          </a:xfrm>
        </p:spPr>
        <p:txBody>
          <a:bodyPr>
            <a:normAutofit/>
          </a:bodyPr>
          <a:lstStyle/>
          <a:p>
            <a:pPr algn="ctr"/>
            <a:r>
              <a:rPr lang="en-US" sz="4000" dirty="0" smtClean="0">
                <a:solidFill>
                  <a:schemeClr val="tx1"/>
                </a:solidFill>
              </a:rPr>
              <a:t>Data Limitations</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Preliminary Data</a:t>
            </a:r>
            <a:endParaRPr lang="en-US" sz="4000" dirty="0">
              <a:solidFill>
                <a:srgbClr val="FF0000"/>
              </a:solidFill>
            </a:endParaRPr>
          </a:p>
        </p:txBody>
      </p:sp>
      <p:sp>
        <p:nvSpPr>
          <p:cNvPr id="3" name="Text Placeholder 2"/>
          <p:cNvSpPr>
            <a:spLocks noGrp="1"/>
          </p:cNvSpPr>
          <p:nvPr>
            <p:ph type="body" sz="quarter" idx="13"/>
          </p:nvPr>
        </p:nvSpPr>
        <p:spPr>
          <a:xfrm>
            <a:off x="834886" y="1839913"/>
            <a:ext cx="10038523" cy="4503737"/>
          </a:xfrm>
        </p:spPr>
        <p:txBody>
          <a:bodyPr>
            <a:normAutofit/>
          </a:bodyPr>
          <a:lstStyle/>
          <a:p>
            <a:pPr marL="0" indent="0">
              <a:buNone/>
            </a:pPr>
            <a:endParaRPr lang="en-US" sz="2000" dirty="0" smtClean="0"/>
          </a:p>
          <a:p>
            <a:pPr marL="0" indent="0" algn="ctr">
              <a:buNone/>
            </a:pPr>
            <a:r>
              <a:rPr lang="en-US" sz="2400" dirty="0" smtClean="0"/>
              <a:t>Everything you will see in the SBE tables and charts is derived from </a:t>
            </a:r>
            <a:r>
              <a:rPr lang="en-US" sz="2400" b="1" dirty="0" smtClean="0">
                <a:solidFill>
                  <a:srgbClr val="FF0000"/>
                </a:solidFill>
              </a:rPr>
              <a:t>preliminary</a:t>
            </a:r>
            <a:r>
              <a:rPr lang="en-US" sz="2400" dirty="0" smtClean="0"/>
              <a:t> data provided by the OSPI.</a:t>
            </a:r>
          </a:p>
          <a:p>
            <a:pPr marL="0" indent="0" algn="ctr">
              <a:buNone/>
            </a:pPr>
            <a:r>
              <a:rPr lang="en-US" sz="2400" dirty="0" smtClean="0"/>
              <a:t>The data does not consider the availability of all graduation pathways by school district by student group which is an important consideration.</a:t>
            </a:r>
          </a:p>
          <a:p>
            <a:pPr marL="0" indent="0" algn="ctr">
              <a:buNone/>
            </a:pPr>
            <a:r>
              <a:rPr lang="en-US" sz="2400" dirty="0" smtClean="0"/>
              <a:t>We will be reporting on final data in the coming months.</a:t>
            </a:r>
          </a:p>
          <a:p>
            <a:pPr marL="0" indent="0" algn="ctr">
              <a:buNone/>
            </a:pPr>
            <a:endParaRPr lang="en-US" sz="2400" dirty="0" smtClean="0"/>
          </a:p>
          <a:p>
            <a:pPr marL="0" indent="0" algn="ctr">
              <a:buNone/>
            </a:pPr>
            <a:r>
              <a:rPr lang="en-US" sz="2000" dirty="0" smtClean="0"/>
              <a:t> </a:t>
            </a:r>
            <a:r>
              <a:rPr lang="en-US" sz="3600" b="1" dirty="0" smtClean="0">
                <a:solidFill>
                  <a:srgbClr val="FF0000"/>
                </a:solidFill>
              </a:rPr>
              <a:t>PRELIMINARY DATA</a:t>
            </a: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648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733" y="286603"/>
            <a:ext cx="9423400" cy="1166491"/>
          </a:xfrm>
        </p:spPr>
        <p:txBody>
          <a:bodyPr/>
          <a:lstStyle/>
          <a:p>
            <a:pPr algn="ctr"/>
            <a:r>
              <a:rPr lang="en-US" dirty="0" smtClean="0"/>
              <a:t>Graduation Pathway Index – ELA</a:t>
            </a:r>
            <a:br>
              <a:rPr lang="en-US" dirty="0" smtClean="0"/>
            </a:br>
            <a:r>
              <a:rPr lang="en-US" dirty="0" smtClean="0">
                <a:solidFill>
                  <a:srgbClr val="FF0000"/>
                </a:solidFill>
              </a:rPr>
              <a:t>Preliminary Results</a:t>
            </a:r>
            <a:endParaRPr lang="en-US" dirty="0">
              <a:solidFill>
                <a:srgbClr val="FF0000"/>
              </a:solidFill>
            </a:endParaRPr>
          </a:p>
        </p:txBody>
      </p:sp>
      <p:sp>
        <p:nvSpPr>
          <p:cNvPr id="3" name="Text Placeholder 2"/>
          <p:cNvSpPr>
            <a:spLocks noGrp="1"/>
          </p:cNvSpPr>
          <p:nvPr>
            <p:ph type="body" sz="quarter" idx="13"/>
          </p:nvPr>
        </p:nvSpPr>
        <p:spPr>
          <a:xfrm>
            <a:off x="1083733" y="4897436"/>
            <a:ext cx="9423399" cy="1308631"/>
          </a:xfrm>
        </p:spPr>
        <p:txBody>
          <a:bodyPr/>
          <a:lstStyle/>
          <a:p>
            <a:r>
              <a:rPr lang="en-US" dirty="0" smtClean="0"/>
              <a:t>White cells = pathway access that is disproportionately low – Index &lt; 0.95</a:t>
            </a:r>
          </a:p>
          <a:p>
            <a:r>
              <a:rPr lang="en-US" dirty="0" smtClean="0"/>
              <a:t>Blue </a:t>
            </a:r>
            <a:r>
              <a:rPr lang="en-US" dirty="0"/>
              <a:t>cells = pathway access that is </a:t>
            </a:r>
            <a:r>
              <a:rPr lang="en-US" dirty="0" smtClean="0"/>
              <a:t>fairly proportionate – Index is 0.95 to 1.05</a:t>
            </a:r>
          </a:p>
          <a:p>
            <a:r>
              <a:rPr lang="en-US" dirty="0" smtClean="0"/>
              <a:t>Green </a:t>
            </a:r>
            <a:r>
              <a:rPr lang="en-US" dirty="0"/>
              <a:t>cells = pathway access that is disproportionately </a:t>
            </a:r>
            <a:r>
              <a:rPr lang="en-US" dirty="0" smtClean="0"/>
              <a:t>high – Index &gt; 1.05</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5" name="Table 4" descr="Graduation pathway index for ELA"/>
          <p:cNvGraphicFramePr>
            <a:graphicFrameLocks noGrp="1"/>
          </p:cNvGraphicFramePr>
          <p:nvPr>
            <p:extLst>
              <p:ext uri="{D42A27DB-BD31-4B8C-83A1-F6EECF244321}">
                <p14:modId xmlns:p14="http://schemas.microsoft.com/office/powerpoint/2010/main" val="3489288486"/>
              </p:ext>
            </p:extLst>
          </p:nvPr>
        </p:nvGraphicFramePr>
        <p:xfrm>
          <a:off x="1083733" y="1609725"/>
          <a:ext cx="9067799" cy="2750608"/>
        </p:xfrm>
        <a:graphic>
          <a:graphicData uri="http://schemas.openxmlformats.org/drawingml/2006/table">
            <a:tbl>
              <a:tblPr firstRow="1">
                <a:tableStyleId>{B301B821-A1FF-4177-AEE7-76D212191A09}</a:tableStyleId>
              </a:tblPr>
              <a:tblGrid>
                <a:gridCol w="2974396">
                  <a:extLst>
                    <a:ext uri="{9D8B030D-6E8A-4147-A177-3AD203B41FA5}">
                      <a16:colId xmlns:a16="http://schemas.microsoft.com/office/drawing/2014/main" val="2938957294"/>
                    </a:ext>
                  </a:extLst>
                </a:gridCol>
                <a:gridCol w="921515">
                  <a:extLst>
                    <a:ext uri="{9D8B030D-6E8A-4147-A177-3AD203B41FA5}">
                      <a16:colId xmlns:a16="http://schemas.microsoft.com/office/drawing/2014/main" val="305737816"/>
                    </a:ext>
                  </a:extLst>
                </a:gridCol>
                <a:gridCol w="976258">
                  <a:extLst>
                    <a:ext uri="{9D8B030D-6E8A-4147-A177-3AD203B41FA5}">
                      <a16:colId xmlns:a16="http://schemas.microsoft.com/office/drawing/2014/main" val="1375667563"/>
                    </a:ext>
                  </a:extLst>
                </a:gridCol>
                <a:gridCol w="1149613">
                  <a:extLst>
                    <a:ext uri="{9D8B030D-6E8A-4147-A177-3AD203B41FA5}">
                      <a16:colId xmlns:a16="http://schemas.microsoft.com/office/drawing/2014/main" val="1516503655"/>
                    </a:ext>
                  </a:extLst>
                </a:gridCol>
                <a:gridCol w="1072513">
                  <a:extLst>
                    <a:ext uri="{9D8B030D-6E8A-4147-A177-3AD203B41FA5}">
                      <a16:colId xmlns:a16="http://schemas.microsoft.com/office/drawing/2014/main" val="449639952"/>
                    </a:ext>
                  </a:extLst>
                </a:gridCol>
                <a:gridCol w="986752">
                  <a:extLst>
                    <a:ext uri="{9D8B030D-6E8A-4147-A177-3AD203B41FA5}">
                      <a16:colId xmlns:a16="http://schemas.microsoft.com/office/drawing/2014/main" val="701119961"/>
                    </a:ext>
                  </a:extLst>
                </a:gridCol>
                <a:gridCol w="986752">
                  <a:extLst>
                    <a:ext uri="{9D8B030D-6E8A-4147-A177-3AD203B41FA5}">
                      <a16:colId xmlns:a16="http://schemas.microsoft.com/office/drawing/2014/main" val="1551294609"/>
                    </a:ext>
                  </a:extLst>
                </a:gridCol>
              </a:tblGrid>
              <a:tr h="571500">
                <a:tc>
                  <a:txBody>
                    <a:bodyPr/>
                    <a:lstStyle/>
                    <a:p>
                      <a:pPr algn="l" fontAlgn="b"/>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ELA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Test</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ELA </a:t>
                      </a:r>
                      <a:r>
                        <a:rPr lang="en-US" sz="1400" b="1" u="none" strike="noStrike" dirty="0" smtClean="0">
                          <a:solidFill>
                            <a:schemeClr val="tx1"/>
                          </a:solidFill>
                          <a:effectLst/>
                          <a:latin typeface="+mn-lt"/>
                        </a:rPr>
                        <a:t>Bridge Course</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ELA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Dual </a:t>
                      </a:r>
                      <a:r>
                        <a:rPr lang="en-US" sz="1400" b="1" u="none" strike="noStrike" dirty="0">
                          <a:solidFill>
                            <a:schemeClr val="tx1"/>
                          </a:solidFill>
                          <a:effectLst/>
                          <a:latin typeface="+mn-lt"/>
                        </a:rPr>
                        <a:t>Credit</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ELA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AP </a:t>
                      </a:r>
                      <a:r>
                        <a:rPr lang="en-US" sz="1400" b="1" u="none" strike="noStrike" dirty="0">
                          <a:solidFill>
                            <a:schemeClr val="tx1"/>
                          </a:solidFill>
                          <a:effectLst/>
                          <a:latin typeface="+mn-lt"/>
                        </a:rPr>
                        <a:t>Course</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ELA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IB </a:t>
                      </a:r>
                      <a:r>
                        <a:rPr lang="en-US" sz="1400" b="1" u="none" strike="noStrike" dirty="0">
                          <a:solidFill>
                            <a:schemeClr val="tx1"/>
                          </a:solidFill>
                          <a:effectLst/>
                          <a:latin typeface="+mn-lt"/>
                        </a:rPr>
                        <a:t>Course</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ELA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SAT</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131099"/>
                  </a:ext>
                </a:extLst>
              </a:tr>
              <a:tr h="324908">
                <a:tc>
                  <a:txBody>
                    <a:bodyPr/>
                    <a:lstStyle/>
                    <a:p>
                      <a:pPr algn="l" fontAlgn="b"/>
                      <a:r>
                        <a:rPr lang="en-US" sz="1400" b="1" u="none" strike="noStrike" dirty="0">
                          <a:effectLst/>
                          <a:latin typeface="+mn-lt"/>
                        </a:rPr>
                        <a:t>Amer. Indian/Alaskan</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0.74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1.65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0.58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0.42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0.32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0.41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417094"/>
                  </a:ext>
                </a:extLst>
              </a:tr>
              <a:tr h="321734">
                <a:tc>
                  <a:txBody>
                    <a:bodyPr/>
                    <a:lstStyle/>
                    <a:p>
                      <a:pPr algn="l" fontAlgn="b"/>
                      <a:r>
                        <a:rPr lang="en-US" sz="1400" b="1" u="none" strike="noStrike" dirty="0">
                          <a:effectLst/>
                          <a:latin typeface="+mn-lt"/>
                        </a:rPr>
                        <a:t>Asian</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1.11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0.85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1.46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1.76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2.66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2.01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54135238"/>
                  </a:ext>
                </a:extLst>
              </a:tr>
              <a:tr h="313266">
                <a:tc>
                  <a:txBody>
                    <a:bodyPr/>
                    <a:lstStyle/>
                    <a:p>
                      <a:pPr algn="l" fontAlgn="b"/>
                      <a:r>
                        <a:rPr lang="en-US" sz="1400" b="1" u="none" strike="noStrike" dirty="0">
                          <a:effectLst/>
                          <a:latin typeface="+mn-lt"/>
                        </a:rPr>
                        <a:t>Black/African American</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0.78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1.84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0.79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0.80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2.06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1.22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8364131"/>
                  </a:ext>
                </a:extLst>
              </a:tr>
              <a:tr h="296334">
                <a:tc>
                  <a:txBody>
                    <a:bodyPr/>
                    <a:lstStyle/>
                    <a:p>
                      <a:pPr algn="l" fontAlgn="b"/>
                      <a:r>
                        <a:rPr lang="en-US" sz="1400" b="1" u="none" strike="noStrike" dirty="0">
                          <a:effectLst/>
                          <a:latin typeface="+mn-lt"/>
                        </a:rPr>
                        <a:t>Hispanic/Latinx</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0.86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1.51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0.80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0.63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0.97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1" u="none" strike="noStrike" dirty="0">
                          <a:effectLst/>
                          <a:latin typeface="+mn-lt"/>
                        </a:rPr>
                        <a:t>0.62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8710069"/>
                  </a:ext>
                </a:extLst>
              </a:tr>
              <a:tr h="304800">
                <a:tc>
                  <a:txBody>
                    <a:bodyPr/>
                    <a:lstStyle/>
                    <a:p>
                      <a:pPr algn="l" fontAlgn="b"/>
                      <a:r>
                        <a:rPr lang="en-US" sz="1400" b="1" u="none" strike="noStrike" dirty="0">
                          <a:effectLst/>
                          <a:latin typeface="+mn-lt"/>
                        </a:rPr>
                        <a:t>Hawaiian/Pacific Isl.</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0.74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2.80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latin typeface="+mn-lt"/>
                        </a:rPr>
                        <a:t>0.46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0.72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1.20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0.96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11967469"/>
                  </a:ext>
                </a:extLst>
              </a:tr>
              <a:tr h="296333">
                <a:tc>
                  <a:txBody>
                    <a:bodyPr/>
                    <a:lstStyle/>
                    <a:p>
                      <a:pPr algn="l" fontAlgn="b"/>
                      <a:r>
                        <a:rPr lang="en-US" sz="1400" b="1" u="none" strike="noStrike" dirty="0">
                          <a:effectLst/>
                          <a:latin typeface="+mn-lt"/>
                        </a:rPr>
                        <a:t>White</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1.07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latin typeface="+mn-lt"/>
                        </a:rPr>
                        <a:t>0.70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1.06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1.06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0.68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0.98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99294322"/>
                  </a:ext>
                </a:extLst>
              </a:tr>
              <a:tr h="321733">
                <a:tc>
                  <a:txBody>
                    <a:bodyPr/>
                    <a:lstStyle/>
                    <a:p>
                      <a:pPr algn="l" fontAlgn="b"/>
                      <a:r>
                        <a:rPr lang="en-US" sz="1400" b="1" u="none" strike="noStrike" dirty="0">
                          <a:effectLst/>
                          <a:latin typeface="+mn-lt"/>
                        </a:rPr>
                        <a:t>Two or More Races</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1.02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1" u="none" strike="noStrike">
                          <a:effectLst/>
                          <a:latin typeface="+mn-lt"/>
                        </a:rPr>
                        <a:t>0.94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0.96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1" u="none" strike="noStrike">
                          <a:effectLst/>
                          <a:latin typeface="+mn-lt"/>
                        </a:rPr>
                        <a:t>1.15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latin typeface="+mn-lt"/>
                        </a:rPr>
                        <a:t>1.09 </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1.18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93418805"/>
                  </a:ext>
                </a:extLst>
              </a:tr>
            </a:tbl>
          </a:graphicData>
        </a:graphic>
      </p:graphicFrame>
    </p:spTree>
    <p:extLst>
      <p:ext uri="{BB962C8B-B14F-4D97-AF65-F5344CB8AC3E}">
        <p14:creationId xmlns:p14="http://schemas.microsoft.com/office/powerpoint/2010/main" val="198325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733" y="286603"/>
            <a:ext cx="9423400" cy="1166491"/>
          </a:xfrm>
        </p:spPr>
        <p:txBody>
          <a:bodyPr/>
          <a:lstStyle/>
          <a:p>
            <a:pPr algn="ctr"/>
            <a:r>
              <a:rPr lang="en-US" dirty="0" smtClean="0"/>
              <a:t>Graduation Pathway Index – Math</a:t>
            </a:r>
            <a:br>
              <a:rPr lang="en-US" dirty="0" smtClean="0"/>
            </a:br>
            <a:r>
              <a:rPr lang="en-US" dirty="0" smtClean="0">
                <a:solidFill>
                  <a:srgbClr val="FF0000"/>
                </a:solidFill>
              </a:rPr>
              <a:t>Preliminary Results</a:t>
            </a:r>
            <a:endParaRPr lang="en-US" dirty="0">
              <a:solidFill>
                <a:srgbClr val="FF0000"/>
              </a:solidFill>
            </a:endParaRPr>
          </a:p>
        </p:txBody>
      </p:sp>
      <p:sp>
        <p:nvSpPr>
          <p:cNvPr id="3" name="Text Placeholder 2"/>
          <p:cNvSpPr>
            <a:spLocks noGrp="1"/>
          </p:cNvSpPr>
          <p:nvPr>
            <p:ph type="body" sz="quarter" idx="13"/>
          </p:nvPr>
        </p:nvSpPr>
        <p:spPr>
          <a:xfrm>
            <a:off x="1083733" y="4897436"/>
            <a:ext cx="9423399" cy="1308631"/>
          </a:xfrm>
        </p:spPr>
        <p:txBody>
          <a:bodyPr/>
          <a:lstStyle/>
          <a:p>
            <a:r>
              <a:rPr lang="en-US" dirty="0"/>
              <a:t>White cells = pathway access that is disproportionately low – Index &lt; 0.95</a:t>
            </a:r>
          </a:p>
          <a:p>
            <a:r>
              <a:rPr lang="en-US" dirty="0"/>
              <a:t>Blue cells = pathway access that is fairly proportionate – Index is 0.95 </a:t>
            </a:r>
            <a:r>
              <a:rPr lang="en-US" dirty="0" smtClean="0"/>
              <a:t>to 1.05</a:t>
            </a:r>
            <a:endParaRPr lang="en-US" dirty="0"/>
          </a:p>
          <a:p>
            <a:r>
              <a:rPr lang="en-US" dirty="0"/>
              <a:t>Green cells = pathway access that is disproportionately high – Index &gt; 1.05</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7" name="Table 6" descr="Graduation pathway index for math."/>
          <p:cNvGraphicFramePr>
            <a:graphicFrameLocks noGrp="1"/>
          </p:cNvGraphicFramePr>
          <p:nvPr>
            <p:extLst>
              <p:ext uri="{D42A27DB-BD31-4B8C-83A1-F6EECF244321}">
                <p14:modId xmlns:p14="http://schemas.microsoft.com/office/powerpoint/2010/main" val="457128085"/>
              </p:ext>
            </p:extLst>
          </p:nvPr>
        </p:nvGraphicFramePr>
        <p:xfrm>
          <a:off x="1083733" y="1803675"/>
          <a:ext cx="9127065" cy="2743180"/>
        </p:xfrm>
        <a:graphic>
          <a:graphicData uri="http://schemas.openxmlformats.org/drawingml/2006/table">
            <a:tbl>
              <a:tblPr firstRow="1">
                <a:tableStyleId>{B301B821-A1FF-4177-AEE7-76D212191A09}</a:tableStyleId>
              </a:tblPr>
              <a:tblGrid>
                <a:gridCol w="2790435">
                  <a:extLst>
                    <a:ext uri="{9D8B030D-6E8A-4147-A177-3AD203B41FA5}">
                      <a16:colId xmlns:a16="http://schemas.microsoft.com/office/drawing/2014/main" val="1368625440"/>
                    </a:ext>
                  </a:extLst>
                </a:gridCol>
                <a:gridCol w="1058779">
                  <a:extLst>
                    <a:ext uri="{9D8B030D-6E8A-4147-A177-3AD203B41FA5}">
                      <a16:colId xmlns:a16="http://schemas.microsoft.com/office/drawing/2014/main" val="3024101027"/>
                    </a:ext>
                  </a:extLst>
                </a:gridCol>
                <a:gridCol w="1120292">
                  <a:extLst>
                    <a:ext uri="{9D8B030D-6E8A-4147-A177-3AD203B41FA5}">
                      <a16:colId xmlns:a16="http://schemas.microsoft.com/office/drawing/2014/main" val="822896341"/>
                    </a:ext>
                  </a:extLst>
                </a:gridCol>
                <a:gridCol w="1105422">
                  <a:extLst>
                    <a:ext uri="{9D8B030D-6E8A-4147-A177-3AD203B41FA5}">
                      <a16:colId xmlns:a16="http://schemas.microsoft.com/office/drawing/2014/main" val="2823697938"/>
                    </a:ext>
                  </a:extLst>
                </a:gridCol>
                <a:gridCol w="1017379">
                  <a:extLst>
                    <a:ext uri="{9D8B030D-6E8A-4147-A177-3AD203B41FA5}">
                      <a16:colId xmlns:a16="http://schemas.microsoft.com/office/drawing/2014/main" val="2345506638"/>
                    </a:ext>
                  </a:extLst>
                </a:gridCol>
                <a:gridCol w="1017379">
                  <a:extLst>
                    <a:ext uri="{9D8B030D-6E8A-4147-A177-3AD203B41FA5}">
                      <a16:colId xmlns:a16="http://schemas.microsoft.com/office/drawing/2014/main" val="134077061"/>
                    </a:ext>
                  </a:extLst>
                </a:gridCol>
                <a:gridCol w="1017379">
                  <a:extLst>
                    <a:ext uri="{9D8B030D-6E8A-4147-A177-3AD203B41FA5}">
                      <a16:colId xmlns:a16="http://schemas.microsoft.com/office/drawing/2014/main" val="2776519565"/>
                    </a:ext>
                  </a:extLst>
                </a:gridCol>
              </a:tblGrid>
              <a:tr h="519250">
                <a:tc>
                  <a:txBody>
                    <a:bodyPr/>
                    <a:lstStyle/>
                    <a:p>
                      <a:pPr algn="l" fontAlgn="b"/>
                      <a:endParaRPr lang="en-US" sz="1400" b="1" i="0" u="none" strike="noStrike" dirty="0">
                        <a:solidFill>
                          <a:schemeClr val="tx1"/>
                        </a:solidFill>
                        <a:effectLst/>
                        <a:latin typeface="+mn-lt"/>
                      </a:endParaRPr>
                    </a:p>
                  </a:txBody>
                  <a:tcPr marL="8783" marR="8783" marT="87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Math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Test</a:t>
                      </a:r>
                      <a:endParaRPr lang="en-US" sz="1400" b="1" i="0" u="none" strike="noStrike" dirty="0">
                        <a:solidFill>
                          <a:schemeClr val="tx1"/>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Math </a:t>
                      </a:r>
                      <a:r>
                        <a:rPr lang="en-US" sz="1400" b="1" u="none" strike="noStrike" dirty="0" smtClean="0">
                          <a:solidFill>
                            <a:schemeClr val="tx1"/>
                          </a:solidFill>
                          <a:effectLst/>
                          <a:latin typeface="+mn-lt"/>
                        </a:rPr>
                        <a:t>Bridge Course</a:t>
                      </a:r>
                      <a:endParaRPr lang="en-US" sz="1400" b="1" i="0" u="none" strike="noStrike" dirty="0">
                        <a:solidFill>
                          <a:schemeClr val="tx1"/>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Math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Dual </a:t>
                      </a:r>
                      <a:r>
                        <a:rPr lang="en-US" sz="1400" b="1" u="none" strike="noStrike" dirty="0">
                          <a:solidFill>
                            <a:schemeClr val="tx1"/>
                          </a:solidFill>
                          <a:effectLst/>
                          <a:latin typeface="+mn-lt"/>
                        </a:rPr>
                        <a:t>Credit</a:t>
                      </a:r>
                      <a:endParaRPr lang="en-US" sz="1400" b="1" i="0" u="none" strike="noStrike" dirty="0">
                        <a:solidFill>
                          <a:schemeClr val="tx1"/>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Math </a:t>
                      </a:r>
                      <a:endParaRPr lang="en-US" sz="1400" b="1" u="none" strike="noStrike" dirty="0" smtClean="0">
                        <a:solidFill>
                          <a:schemeClr val="tx1"/>
                        </a:solidFill>
                        <a:effectLst/>
                        <a:latin typeface="+mn-lt"/>
                      </a:endParaRPr>
                    </a:p>
                    <a:p>
                      <a:pPr algn="ctr" fontAlgn="b"/>
                      <a:r>
                        <a:rPr lang="en-US" sz="1400" b="1" u="none" strike="noStrike" dirty="0" smtClean="0">
                          <a:solidFill>
                            <a:schemeClr val="tx1"/>
                          </a:solidFill>
                          <a:effectLst/>
                          <a:latin typeface="+mn-lt"/>
                        </a:rPr>
                        <a:t>AP </a:t>
                      </a:r>
                      <a:r>
                        <a:rPr lang="en-US" sz="1400" b="1" u="none" strike="noStrike" dirty="0">
                          <a:solidFill>
                            <a:schemeClr val="tx1"/>
                          </a:solidFill>
                          <a:effectLst/>
                          <a:latin typeface="+mn-lt"/>
                        </a:rPr>
                        <a:t>Course</a:t>
                      </a:r>
                      <a:endParaRPr lang="en-US" sz="1400" b="1" i="0" u="none" strike="noStrike" dirty="0">
                        <a:solidFill>
                          <a:schemeClr val="tx1"/>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n-lt"/>
                        </a:rPr>
                        <a:t>Math</a:t>
                      </a:r>
                    </a:p>
                    <a:p>
                      <a:pPr algn="ctr" fontAlgn="b"/>
                      <a:r>
                        <a:rPr lang="en-US" sz="1400" b="1" i="0" u="none" strike="noStrike" dirty="0" smtClean="0">
                          <a:solidFill>
                            <a:schemeClr val="tx1"/>
                          </a:solidFill>
                          <a:effectLst/>
                          <a:latin typeface="+mn-lt"/>
                        </a:rPr>
                        <a:t>IB Course</a:t>
                      </a:r>
                      <a:endParaRPr lang="en-US" sz="1400" b="1" i="0" u="none" strike="noStrike" dirty="0">
                        <a:solidFill>
                          <a:schemeClr val="tx1"/>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n-lt"/>
                        </a:rPr>
                        <a:t>Math</a:t>
                      </a:r>
                    </a:p>
                    <a:p>
                      <a:pPr algn="ctr" fontAlgn="b"/>
                      <a:r>
                        <a:rPr lang="en-US" sz="1400" b="1" i="0" u="none" strike="noStrike" dirty="0" smtClean="0">
                          <a:solidFill>
                            <a:schemeClr val="tx1"/>
                          </a:solidFill>
                          <a:effectLst/>
                          <a:latin typeface="+mn-lt"/>
                        </a:rPr>
                        <a:t>SAT</a:t>
                      </a:r>
                      <a:endParaRPr lang="en-US" sz="1400" b="1" i="0" u="none" strike="noStrike" dirty="0">
                        <a:solidFill>
                          <a:schemeClr val="tx1"/>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217690"/>
                  </a:ext>
                </a:extLst>
              </a:tr>
              <a:tr h="309034">
                <a:tc>
                  <a:txBody>
                    <a:bodyPr/>
                    <a:lstStyle/>
                    <a:p>
                      <a:pPr algn="l" fontAlgn="b"/>
                      <a:r>
                        <a:rPr lang="en-US" sz="1400" b="1" u="none" strike="noStrike" dirty="0">
                          <a:effectLst/>
                          <a:latin typeface="+mn-lt"/>
                        </a:rPr>
                        <a:t>American </a:t>
                      </a:r>
                      <a:r>
                        <a:rPr lang="en-US" sz="1400" b="1" u="none" strike="noStrike" dirty="0" smtClean="0">
                          <a:effectLst/>
                          <a:latin typeface="+mn-lt"/>
                        </a:rPr>
                        <a:t>Indian/Alaska </a:t>
                      </a:r>
                      <a:r>
                        <a:rPr lang="en-US" sz="1400" b="1" u="none" strike="noStrike" dirty="0">
                          <a:effectLst/>
                          <a:latin typeface="+mn-lt"/>
                        </a:rPr>
                        <a:t>Native</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0.54</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1.42</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0.45</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0.34</a:t>
                      </a:r>
                      <a:endParaRPr lang="en-US" sz="1400" b="1" i="0" u="none" strike="noStrike">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425823"/>
                  </a:ext>
                </a:extLst>
              </a:tr>
              <a:tr h="321733">
                <a:tc>
                  <a:txBody>
                    <a:bodyPr/>
                    <a:lstStyle/>
                    <a:p>
                      <a:pPr algn="l" fontAlgn="b"/>
                      <a:r>
                        <a:rPr lang="en-US" sz="1400" b="1" u="none" strike="noStrike" dirty="0">
                          <a:effectLst/>
                          <a:latin typeface="+mn-lt"/>
                        </a:rPr>
                        <a:t>Asian</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1.42</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0.63</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1.65</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2.54</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mn-lt"/>
                        </a:rPr>
                        <a:t>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mn-lt"/>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36886591"/>
                  </a:ext>
                </a:extLst>
              </a:tr>
              <a:tr h="304800">
                <a:tc>
                  <a:txBody>
                    <a:bodyPr/>
                    <a:lstStyle/>
                    <a:p>
                      <a:pPr algn="l" fontAlgn="b"/>
                      <a:r>
                        <a:rPr lang="en-US" sz="1400" b="1" u="none" strike="noStrike" dirty="0" smtClean="0">
                          <a:effectLst/>
                          <a:latin typeface="+mn-lt"/>
                        </a:rPr>
                        <a:t>Black/African </a:t>
                      </a:r>
                      <a:r>
                        <a:rPr lang="en-US" sz="1400" b="1" u="none" strike="noStrike" dirty="0">
                          <a:effectLst/>
                          <a:latin typeface="+mn-lt"/>
                        </a:rPr>
                        <a:t>American</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0.53</a:t>
                      </a:r>
                      <a:endParaRPr lang="en-US" sz="1400" b="1" i="0" u="none" strike="noStrike">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1.58</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0.70</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0.48</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mn-lt"/>
                        </a:rPr>
                        <a:t>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087083"/>
                  </a:ext>
                </a:extLst>
              </a:tr>
              <a:tr h="320305">
                <a:tc>
                  <a:txBody>
                    <a:bodyPr/>
                    <a:lstStyle/>
                    <a:p>
                      <a:pPr algn="l" fontAlgn="b"/>
                      <a:r>
                        <a:rPr lang="en-US" sz="1400" b="1" u="none" strike="noStrike" dirty="0" smtClean="0">
                          <a:effectLst/>
                          <a:latin typeface="+mn-lt"/>
                        </a:rPr>
                        <a:t>Hispanic/Latinx</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0.63</a:t>
                      </a:r>
                      <a:endParaRPr lang="en-US" sz="1400" b="1" i="0" u="none" strike="noStrike">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1.51</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latin typeface="+mn-lt"/>
                        </a:rPr>
                        <a:t>0.69</a:t>
                      </a:r>
                      <a:endParaRPr lang="en-US" sz="1400" b="1" i="0" u="none" strike="noStrike">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0.41</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mn-lt"/>
                        </a:rPr>
                        <a:t>0.72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33153910"/>
                  </a:ext>
                </a:extLst>
              </a:tr>
              <a:tr h="324590">
                <a:tc>
                  <a:txBody>
                    <a:bodyPr/>
                    <a:lstStyle/>
                    <a:p>
                      <a:pPr algn="l" fontAlgn="b"/>
                      <a:r>
                        <a:rPr lang="en-US" sz="1400" b="1" u="none" strike="noStrike" dirty="0" smtClean="0">
                          <a:effectLst/>
                          <a:latin typeface="+mn-lt"/>
                        </a:rPr>
                        <a:t>Hawaiian/Pacific </a:t>
                      </a:r>
                      <a:r>
                        <a:rPr lang="en-US" sz="1400" b="1" u="none" strike="noStrike" dirty="0">
                          <a:effectLst/>
                          <a:latin typeface="+mn-lt"/>
                        </a:rPr>
                        <a:t>Islander</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0.56</a:t>
                      </a:r>
                      <a:endParaRPr lang="en-US" sz="1400" b="1" i="0" u="none" strike="noStrike">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1.89</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0.58</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0.35</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mn-lt"/>
                        </a:rPr>
                        <a:t>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21500"/>
                  </a:ext>
                </a:extLst>
              </a:tr>
              <a:tr h="321734">
                <a:tc>
                  <a:txBody>
                    <a:bodyPr/>
                    <a:lstStyle/>
                    <a:p>
                      <a:pPr algn="l" fontAlgn="b"/>
                      <a:r>
                        <a:rPr lang="en-US" sz="1400" b="1" u="none" strike="noStrike" dirty="0" smtClean="0">
                          <a:effectLst/>
                          <a:latin typeface="+mn-lt"/>
                        </a:rPr>
                        <a:t>White</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1.14</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1" u="none" strike="noStrike" dirty="0">
                          <a:effectLst/>
                          <a:latin typeface="+mn-lt"/>
                        </a:rPr>
                        <a:t>0.78</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1.07</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1.06</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mn-lt"/>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mn-lt"/>
                        </a:rPr>
                        <a:t>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2019310"/>
                  </a:ext>
                </a:extLst>
              </a:tr>
              <a:tr h="321734">
                <a:tc>
                  <a:txBody>
                    <a:bodyPr/>
                    <a:lstStyle/>
                    <a:p>
                      <a:pPr algn="l" fontAlgn="b"/>
                      <a:r>
                        <a:rPr lang="en-US" sz="1400" b="1" u="none" strike="noStrike" dirty="0" smtClean="0">
                          <a:effectLst/>
                          <a:latin typeface="+mn-lt"/>
                        </a:rPr>
                        <a:t>Two or More Races</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1.03</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1" u="none" strike="noStrike" dirty="0">
                          <a:effectLst/>
                          <a:latin typeface="+mn-lt"/>
                        </a:rPr>
                        <a:t>0.93</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1.06</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rPr>
                        <a:t>1.16</a:t>
                      </a:r>
                      <a:endParaRPr lang="en-US" sz="1400" b="1" i="0" u="none" strike="noStrike" dirty="0">
                        <a:solidFill>
                          <a:srgbClr val="000000"/>
                        </a:solidFill>
                        <a:effectLst/>
                        <a:latin typeface="+mn-lt"/>
                      </a:endParaRPr>
                    </a:p>
                  </a:txBody>
                  <a:tcPr marL="8783" marR="8783" marT="87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mn-lt"/>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effectLst/>
                          <a:latin typeface="+mn-lt"/>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9926617"/>
                  </a:ext>
                </a:extLst>
              </a:tr>
            </a:tbl>
          </a:graphicData>
        </a:graphic>
      </p:graphicFrame>
    </p:spTree>
    <p:extLst>
      <p:ext uri="{BB962C8B-B14F-4D97-AF65-F5344CB8AC3E}">
        <p14:creationId xmlns:p14="http://schemas.microsoft.com/office/powerpoint/2010/main" val="17227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86603"/>
            <a:ext cx="9981921" cy="1076529"/>
          </a:xfrm>
        </p:spPr>
        <p:txBody>
          <a:bodyPr>
            <a:normAutofit/>
          </a:bodyPr>
          <a:lstStyle/>
          <a:p>
            <a:pPr algn="ctr"/>
            <a:r>
              <a:rPr lang="en-US" dirty="0" smtClean="0"/>
              <a:t>Graduation Pathway Index</a:t>
            </a:r>
            <a:br>
              <a:rPr lang="en-US" dirty="0" smtClean="0"/>
            </a:br>
            <a:r>
              <a:rPr lang="en-US" dirty="0" smtClean="0"/>
              <a:t>Two More Ways to Look at the (</a:t>
            </a:r>
            <a:r>
              <a:rPr lang="en-US" dirty="0" smtClean="0">
                <a:solidFill>
                  <a:srgbClr val="FF0000"/>
                </a:solidFill>
              </a:rPr>
              <a:t>Preliminary</a:t>
            </a:r>
            <a:r>
              <a:rPr lang="en-US" dirty="0" smtClean="0"/>
              <a:t>) Data</a:t>
            </a:r>
            <a:endParaRPr lang="en-US" dirty="0"/>
          </a:p>
        </p:txBody>
      </p:sp>
      <p:sp>
        <p:nvSpPr>
          <p:cNvPr id="3" name="Text Placeholder 2"/>
          <p:cNvSpPr>
            <a:spLocks noGrp="1"/>
          </p:cNvSpPr>
          <p:nvPr>
            <p:ph type="body" sz="quarter" idx="13"/>
          </p:nvPr>
        </p:nvSpPr>
        <p:spPr>
          <a:xfrm>
            <a:off x="6016096" y="5892799"/>
            <a:ext cx="4981825" cy="423333"/>
          </a:xfrm>
        </p:spPr>
        <p:txBody>
          <a:bodyPr/>
          <a:lstStyle/>
          <a:p>
            <a:pPr marL="0" indent="0" algn="ctr">
              <a:buNone/>
            </a:pPr>
            <a:r>
              <a:rPr lang="en-US" dirty="0" smtClean="0"/>
              <a:t>By student group x graduation pathway</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
        <p:nvSpPr>
          <p:cNvPr id="7" name="Text Placeholder 2"/>
          <p:cNvSpPr txBox="1">
            <a:spLocks/>
          </p:cNvSpPr>
          <p:nvPr/>
        </p:nvSpPr>
        <p:spPr>
          <a:xfrm>
            <a:off x="1249363" y="5892800"/>
            <a:ext cx="4338638" cy="423333"/>
          </a:xfrm>
          <a:prstGeom prst="rect">
            <a:avLst/>
          </a:prstGeom>
        </p:spPr>
        <p:txBody>
          <a:bodyPr vert="horz" lIns="0" tIns="45720" rIns="0" bIns="45720" rtlCol="0">
            <a:normAutofit/>
          </a:bodyPr>
          <a:lstStyle>
            <a:lvl1pPr marL="285750" indent="-28575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
              <a:defRPr sz="1650" kern="1200">
                <a:solidFill>
                  <a:schemeClr val="tx1">
                    <a:lumMod val="75000"/>
                    <a:lumOff val="25000"/>
                  </a:schemeClr>
                </a:solidFill>
                <a:latin typeface="+mn-lt"/>
                <a:ea typeface="+mn-ea"/>
                <a:cs typeface="+mn-cs"/>
              </a:defRPr>
            </a:lvl1pPr>
            <a:lvl2pPr marL="486918" indent="-2857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500" kern="1200">
                <a:solidFill>
                  <a:schemeClr val="tx1">
                    <a:lumMod val="75000"/>
                    <a:lumOff val="25000"/>
                  </a:schemeClr>
                </a:solidFill>
                <a:latin typeface="+mn-lt"/>
                <a:ea typeface="+mn-ea"/>
                <a:cs typeface="+mn-cs"/>
              </a:defRPr>
            </a:lvl2pPr>
            <a:lvl3pPr marL="669798" indent="-2857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38378" indent="-1714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200" kern="1200">
                <a:solidFill>
                  <a:schemeClr val="tx1">
                    <a:lumMod val="75000"/>
                    <a:lumOff val="25000"/>
                  </a:schemeClr>
                </a:solidFill>
                <a:latin typeface="+mn-lt"/>
                <a:ea typeface="+mn-ea"/>
                <a:cs typeface="+mn-cs"/>
              </a:defRPr>
            </a:lvl4pPr>
            <a:lvl5pPr marL="921258" indent="-1714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8B0000"/>
              </a:buClr>
              <a:buSzPct val="100000"/>
              <a:buFont typeface="Wingdings" panose="05000000000000000000" pitchFamily="2" charset="2"/>
              <a:buNone/>
              <a:tabLst/>
              <a:defRPr/>
            </a:pPr>
            <a:r>
              <a:rPr kumimoji="0" lang="en-US" sz="1650" b="0" i="0" u="none" strike="noStrike" kern="1200" cap="none" spc="0" normalizeH="0" baseline="0" noProof="0" dirty="0" smtClean="0">
                <a:ln>
                  <a:noFill/>
                </a:ln>
                <a:solidFill>
                  <a:srgbClr val="000000">
                    <a:lumMod val="75000"/>
                    <a:lumOff val="25000"/>
                  </a:srgbClr>
                </a:solidFill>
                <a:effectLst/>
                <a:uLnTx/>
                <a:uFillTx/>
                <a:latin typeface="Segoe UI"/>
                <a:ea typeface="+mn-ea"/>
                <a:cs typeface="+mn-cs"/>
              </a:rPr>
              <a:t>By graduation pathway x student group</a:t>
            </a:r>
            <a:endParaRPr kumimoji="0" lang="en-US" sz="1650" b="0" i="0" u="none" strike="noStrike" kern="1200" cap="none" spc="0" normalizeH="0" baseline="0" noProof="0" dirty="0">
              <a:ln>
                <a:noFill/>
              </a:ln>
              <a:solidFill>
                <a:srgbClr val="000000">
                  <a:lumMod val="75000"/>
                  <a:lumOff val="25000"/>
                </a:srgbClr>
              </a:solidFill>
              <a:effectLst/>
              <a:uLnTx/>
              <a:uFillTx/>
              <a:latin typeface="Segoe UI"/>
              <a:ea typeface="+mn-ea"/>
              <a:cs typeface="+mn-cs"/>
            </a:endParaRPr>
          </a:p>
        </p:txBody>
      </p:sp>
      <p:graphicFrame>
        <p:nvGraphicFramePr>
          <p:cNvPr id="12" name="Chart 11" descr="ELA test pathway&#10;"/>
          <p:cNvGraphicFramePr>
            <a:graphicFrameLocks/>
          </p:cNvGraphicFramePr>
          <p:nvPr>
            <p:extLst>
              <p:ext uri="{D42A27DB-BD31-4B8C-83A1-F6EECF244321}">
                <p14:modId xmlns:p14="http://schemas.microsoft.com/office/powerpoint/2010/main" val="2884062061"/>
              </p:ext>
            </p:extLst>
          </p:nvPr>
        </p:nvGraphicFramePr>
        <p:xfrm>
          <a:off x="1132682" y="1733823"/>
          <a:ext cx="4572000" cy="3413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Graduation pathway data for Native American/Alaskans."/>
          <p:cNvGraphicFramePr>
            <a:graphicFrameLocks/>
          </p:cNvGraphicFramePr>
          <p:nvPr>
            <p:extLst>
              <p:ext uri="{D42A27DB-BD31-4B8C-83A1-F6EECF244321}">
                <p14:modId xmlns:p14="http://schemas.microsoft.com/office/powerpoint/2010/main" val="3321463126"/>
              </p:ext>
            </p:extLst>
          </p:nvPr>
        </p:nvGraphicFramePr>
        <p:xfrm>
          <a:off x="6016096" y="1733822"/>
          <a:ext cx="4588378" cy="3413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418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ELA Bridge Course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702733" y="1771965"/>
            <a:ext cx="4250267" cy="3655168"/>
          </a:xfrm>
        </p:spPr>
        <p:txBody>
          <a:bodyPr>
            <a:normAutofit/>
          </a:bodyPr>
          <a:lstStyle/>
          <a:p>
            <a:r>
              <a:rPr lang="en-US" sz="1600" dirty="0" smtClean="0"/>
              <a:t>The Native American/Alaskan, Black/African American, Hawaiian/Pacific Islander, and Hispanic/Latinx student groups accessed the ELA Bridge Course graduation pathway at disproportionately high rates.</a:t>
            </a:r>
          </a:p>
          <a:p>
            <a:r>
              <a:rPr lang="en-US" sz="1600" dirty="0" smtClean="0"/>
              <a:t>The Asian, White, and Two or More Races student groups </a:t>
            </a:r>
            <a:r>
              <a:rPr lang="en-US" sz="1600" dirty="0"/>
              <a:t>accessed the </a:t>
            </a:r>
            <a:r>
              <a:rPr lang="en-US" sz="1600" dirty="0" smtClean="0"/>
              <a:t>ELA Bridge Course </a:t>
            </a:r>
            <a:r>
              <a:rPr lang="en-US" sz="1600" dirty="0"/>
              <a:t>graduation </a:t>
            </a:r>
            <a:r>
              <a:rPr lang="en-US" sz="1600" dirty="0" smtClean="0"/>
              <a:t>pathway at </a:t>
            </a:r>
            <a:r>
              <a:rPr lang="en-US" sz="1600" dirty="0"/>
              <a:t>disproportionately </a:t>
            </a:r>
            <a:r>
              <a:rPr lang="en-US" sz="1600" dirty="0" smtClean="0"/>
              <a:t>low rates.</a:t>
            </a:r>
          </a:p>
          <a:p>
            <a:r>
              <a:rPr lang="en-US" sz="1600" dirty="0"/>
              <a:t>The </a:t>
            </a:r>
            <a:r>
              <a:rPr lang="en-US" sz="1600" dirty="0" smtClean="0"/>
              <a:t>English Learner and Low-Income student </a:t>
            </a:r>
            <a:r>
              <a:rPr lang="en-US" sz="1600" dirty="0"/>
              <a:t>groups accessed the ELA Bridge Course graduation pathway at disproportionately high </a:t>
            </a:r>
            <a:r>
              <a:rPr lang="en-US" sz="1600" dirty="0" smtClean="0"/>
              <a:t>rates</a:t>
            </a:r>
            <a:r>
              <a:rPr lang="en-US" sz="1600" dirty="0"/>
              <a: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6" name="Chart 5" descr="ELA Bridge Course pathway&#10;"/>
          <p:cNvGraphicFramePr>
            <a:graphicFrameLocks/>
          </p:cNvGraphicFramePr>
          <p:nvPr>
            <p:extLst>
              <p:ext uri="{D42A27DB-BD31-4B8C-83A1-F6EECF244321}">
                <p14:modId xmlns:p14="http://schemas.microsoft.com/office/powerpoint/2010/main" val="1591138408"/>
              </p:ext>
            </p:extLst>
          </p:nvPr>
        </p:nvGraphicFramePr>
        <p:xfrm>
          <a:off x="5178287" y="1659834"/>
          <a:ext cx="5679219" cy="4114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5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ELA IB Course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702733" y="1771965"/>
            <a:ext cx="4250267" cy="3655168"/>
          </a:xfrm>
        </p:spPr>
        <p:txBody>
          <a:bodyPr>
            <a:normAutofit/>
          </a:bodyPr>
          <a:lstStyle/>
          <a:p>
            <a:r>
              <a:rPr lang="en-US" sz="1600" dirty="0" smtClean="0"/>
              <a:t>The Black/African American, Asian, Hawaiian/Pacific Islander, and Two or More Races student groups accessed the ELA IB Course graduation pathway at disproportionately high rates.</a:t>
            </a:r>
          </a:p>
          <a:p>
            <a:r>
              <a:rPr lang="en-US" sz="1600" dirty="0" smtClean="0"/>
              <a:t>The American Indian/Alaskan and White student groups </a:t>
            </a:r>
            <a:r>
              <a:rPr lang="en-US" sz="1600" dirty="0"/>
              <a:t>accessed the </a:t>
            </a:r>
            <a:r>
              <a:rPr lang="en-US" sz="1600" dirty="0" smtClean="0"/>
              <a:t>ELA IB Course </a:t>
            </a:r>
            <a:r>
              <a:rPr lang="en-US" sz="1600" dirty="0"/>
              <a:t>graduation </a:t>
            </a:r>
            <a:r>
              <a:rPr lang="en-US" sz="1600" dirty="0" smtClean="0"/>
              <a:t>pathway at </a:t>
            </a:r>
            <a:r>
              <a:rPr lang="en-US" sz="1600" dirty="0"/>
              <a:t>disproportionately </a:t>
            </a:r>
            <a:r>
              <a:rPr lang="en-US" sz="1600" dirty="0" smtClean="0"/>
              <a:t>low rates.</a:t>
            </a:r>
          </a:p>
          <a:p>
            <a:r>
              <a:rPr lang="en-US" sz="1600" dirty="0"/>
              <a:t>The </a:t>
            </a:r>
            <a:r>
              <a:rPr lang="en-US" sz="1600" dirty="0" smtClean="0"/>
              <a:t>Low-Income and Special Education student </a:t>
            </a:r>
            <a:r>
              <a:rPr lang="en-US" sz="1600" dirty="0"/>
              <a:t>groups accessed the ELA </a:t>
            </a:r>
            <a:r>
              <a:rPr lang="en-US" sz="1600" dirty="0" smtClean="0"/>
              <a:t>IB </a:t>
            </a:r>
            <a:r>
              <a:rPr lang="en-US" sz="1600" dirty="0"/>
              <a:t>Course graduation pathway at disproportionately </a:t>
            </a:r>
            <a:r>
              <a:rPr lang="en-US" sz="1600" dirty="0" smtClean="0"/>
              <a:t>low </a:t>
            </a:r>
            <a:r>
              <a:rPr lang="en-US" sz="1600" dirty="0"/>
              <a:t>rates.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7" name="Chart 6" descr="ELA IB pathway usage.&#10;"/>
          <p:cNvGraphicFramePr>
            <a:graphicFrameLocks/>
          </p:cNvGraphicFramePr>
          <p:nvPr>
            <p:extLst>
              <p:ext uri="{D42A27DB-BD31-4B8C-83A1-F6EECF244321}">
                <p14:modId xmlns:p14="http://schemas.microsoft.com/office/powerpoint/2010/main" val="97810081"/>
              </p:ext>
            </p:extLst>
          </p:nvPr>
        </p:nvGraphicFramePr>
        <p:xfrm>
          <a:off x="5247861" y="1771965"/>
          <a:ext cx="5539409" cy="4022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31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Asian Student Group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702733" y="2421467"/>
            <a:ext cx="4250267" cy="3005666"/>
          </a:xfrm>
        </p:spPr>
        <p:txBody>
          <a:bodyPr>
            <a:normAutofit/>
          </a:bodyPr>
          <a:lstStyle/>
          <a:p>
            <a:r>
              <a:rPr lang="en-US" sz="1800" dirty="0" smtClean="0"/>
              <a:t>The Asian student group accessed the Math Test, Dual Credit, the AP Course, IB Course, and Math SAT graduation pathways at disproportionately high rates.</a:t>
            </a:r>
          </a:p>
          <a:p>
            <a:r>
              <a:rPr lang="en-US" sz="1800" dirty="0" smtClean="0"/>
              <a:t>The group </a:t>
            </a:r>
            <a:r>
              <a:rPr lang="en-US" sz="1800" dirty="0"/>
              <a:t>accessed the </a:t>
            </a:r>
            <a:r>
              <a:rPr lang="en-US" sz="1800" dirty="0" smtClean="0"/>
              <a:t>Math Bridge Course at </a:t>
            </a:r>
            <a:r>
              <a:rPr lang="en-US" sz="1800" dirty="0"/>
              <a:t>disproportionately </a:t>
            </a:r>
            <a:r>
              <a:rPr lang="en-US" sz="1800" dirty="0" smtClean="0"/>
              <a:t>a low rate.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9" name="Chart 8" descr="Graduation pathway data for Asians"/>
          <p:cNvGraphicFramePr>
            <a:graphicFrameLocks/>
          </p:cNvGraphicFramePr>
          <p:nvPr>
            <p:extLst>
              <p:ext uri="{D42A27DB-BD31-4B8C-83A1-F6EECF244321}">
                <p14:modId xmlns:p14="http://schemas.microsoft.com/office/powerpoint/2010/main" val="4021421117"/>
              </p:ext>
            </p:extLst>
          </p:nvPr>
        </p:nvGraphicFramePr>
        <p:xfrm>
          <a:off x="5410201" y="1938867"/>
          <a:ext cx="5334000" cy="360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61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8063"/>
          </a:xfrm>
        </p:spPr>
        <p:txBody>
          <a:bodyPr>
            <a:normAutofit/>
          </a:bodyPr>
          <a:lstStyle/>
          <a:p>
            <a:pPr algn="ctr"/>
            <a:r>
              <a:rPr lang="en-US" dirty="0" smtClean="0"/>
              <a:t>Graduation Pathway Index</a:t>
            </a:r>
            <a:br>
              <a:rPr lang="en-US" dirty="0" smtClean="0"/>
            </a:br>
            <a:r>
              <a:rPr lang="en-US" dirty="0" smtClean="0"/>
              <a:t>Hispanic/Latinx Students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677333" y="2269066"/>
            <a:ext cx="4385734" cy="3485691"/>
          </a:xfrm>
        </p:spPr>
        <p:txBody>
          <a:bodyPr/>
          <a:lstStyle/>
          <a:p>
            <a:r>
              <a:rPr lang="en-US" sz="1800" dirty="0"/>
              <a:t>The </a:t>
            </a:r>
            <a:r>
              <a:rPr lang="en-US" sz="1800" dirty="0" smtClean="0"/>
              <a:t>Hispanic/Latinx </a:t>
            </a:r>
            <a:r>
              <a:rPr lang="en-US" sz="1800" dirty="0"/>
              <a:t>student group accessed the Math Test, Dual Credit</a:t>
            </a:r>
            <a:r>
              <a:rPr lang="en-US" sz="1800" dirty="0" smtClean="0"/>
              <a:t>, AP </a:t>
            </a:r>
            <a:r>
              <a:rPr lang="en-US" sz="1800" dirty="0"/>
              <a:t>Course, </a:t>
            </a:r>
            <a:r>
              <a:rPr lang="en-US" sz="1800" dirty="0" smtClean="0"/>
              <a:t>and Math IB Course graduation </a:t>
            </a:r>
            <a:r>
              <a:rPr lang="en-US" sz="1800" dirty="0"/>
              <a:t>pathways at disproportionately low rates.</a:t>
            </a:r>
          </a:p>
          <a:p>
            <a:r>
              <a:rPr lang="en-US" sz="1800" dirty="0"/>
              <a:t>The group accessed the Math Bridge </a:t>
            </a:r>
            <a:r>
              <a:rPr lang="en-US" sz="1800" dirty="0" smtClean="0"/>
              <a:t>Course and Math SAT </a:t>
            </a:r>
            <a:r>
              <a:rPr lang="en-US" sz="1800" dirty="0"/>
              <a:t>graduation </a:t>
            </a:r>
            <a:r>
              <a:rPr lang="en-US" sz="1800" dirty="0" smtClean="0"/>
              <a:t>pathways at  disproportionately </a:t>
            </a:r>
            <a:r>
              <a:rPr lang="en-US" sz="1800" dirty="0"/>
              <a:t>high </a:t>
            </a:r>
            <a:r>
              <a:rPr lang="en-US" sz="1800" dirty="0" smtClean="0"/>
              <a:t>rates.</a:t>
            </a:r>
            <a:endParaRPr lang="en-US" sz="1800" dirty="0"/>
          </a:p>
          <a:p>
            <a:pPr marL="0" indent="0">
              <a:buNone/>
            </a:pPr>
            <a:endParaRPr lang="en-US" sz="1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11" name="Chart 10" descr="Graduation pathway data for Hispanic Latinx"/>
          <p:cNvGraphicFramePr>
            <a:graphicFrameLocks/>
          </p:cNvGraphicFramePr>
          <p:nvPr>
            <p:extLst>
              <p:ext uri="{D42A27DB-BD31-4B8C-83A1-F6EECF244321}">
                <p14:modId xmlns:p14="http://schemas.microsoft.com/office/powerpoint/2010/main" val="2938965438"/>
              </p:ext>
            </p:extLst>
          </p:nvPr>
        </p:nvGraphicFramePr>
        <p:xfrm>
          <a:off x="5384800" y="1948071"/>
          <a:ext cx="5257800" cy="3733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2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Spring 2020</a:t>
            </a:r>
          </a:p>
        </p:txBody>
      </p:sp>
      <p:sp>
        <p:nvSpPr>
          <p:cNvPr id="3" name="Text Placeholder 2"/>
          <p:cNvSpPr>
            <a:spLocks noGrp="1"/>
          </p:cNvSpPr>
          <p:nvPr>
            <p:ph type="body" sz="quarter" idx="13"/>
          </p:nvPr>
        </p:nvSpPr>
        <p:spPr>
          <a:xfrm>
            <a:off x="1096963" y="1839913"/>
            <a:ext cx="9409112" cy="4503737"/>
          </a:xfrm>
        </p:spPr>
        <p:txBody>
          <a:bodyPr>
            <a:normAutofit/>
          </a:bodyPr>
          <a:lstStyle/>
          <a:p>
            <a:r>
              <a:rPr lang="en-US" sz="2800" dirty="0"/>
              <a:t>Temporary measures responsive to school closures:</a:t>
            </a:r>
          </a:p>
          <a:p>
            <a:pPr lvl="1"/>
            <a:r>
              <a:rPr lang="en-US" sz="2400" dirty="0"/>
              <a:t>Grading guidance and subsequent rule adoption by OSPI</a:t>
            </a:r>
          </a:p>
          <a:p>
            <a:pPr lvl="1"/>
            <a:r>
              <a:rPr lang="en-US" sz="2400" dirty="0"/>
              <a:t>Emergency “COVID credit waiver” for graduating seniors in the Class of 2020 emergency rule adoption by SBE</a:t>
            </a:r>
          </a:p>
          <a:p>
            <a:r>
              <a:rPr lang="en-US" sz="2800" dirty="0"/>
              <a:t>Existing policy in spring 2020:</a:t>
            </a:r>
          </a:p>
          <a:p>
            <a:pPr lvl="1"/>
            <a:r>
              <a:rPr lang="en-US" sz="2400" dirty="0"/>
              <a:t>Graduation Pathway Options</a:t>
            </a:r>
          </a:p>
          <a:p>
            <a:pPr lvl="1"/>
            <a:r>
              <a:rPr lang="en-US" sz="2400" dirty="0"/>
              <a:t>Expedited Assessment Appeal (EAA Waiver) available through the Class of 2020</a:t>
            </a:r>
          </a:p>
        </p:txBody>
      </p:sp>
      <p:sp>
        <p:nvSpPr>
          <p:cNvPr id="4" name="Slide Number Placeholder 3"/>
          <p:cNvSpPr>
            <a:spLocks noGrp="1"/>
          </p:cNvSpPr>
          <p:nvPr>
            <p:ph type="sldNum" sz="quarter" idx="12"/>
          </p:nvPr>
        </p:nvSpPr>
        <p:spPr/>
        <p:txBody>
          <a:bodyPr/>
          <a:lstStyle/>
          <a:p>
            <a:fld id="{E31375A4-56A4-47D6-9801-1991572033F7}" type="slidenum">
              <a:rPr lang="en-US" smtClean="0"/>
              <a:pPr/>
              <a:t>4</a:t>
            </a:fld>
            <a:endParaRPr lang="en-US"/>
          </a:p>
        </p:txBody>
      </p:sp>
    </p:spTree>
    <p:extLst>
      <p:ext uri="{BB962C8B-B14F-4D97-AF65-F5344CB8AC3E}">
        <p14:creationId xmlns:p14="http://schemas.microsoft.com/office/powerpoint/2010/main" val="141202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34196"/>
          </a:xfrm>
        </p:spPr>
        <p:txBody>
          <a:bodyPr>
            <a:normAutofit/>
          </a:bodyPr>
          <a:lstStyle/>
          <a:p>
            <a:pPr algn="ctr"/>
            <a:r>
              <a:rPr lang="en-US" dirty="0" smtClean="0"/>
              <a:t>Graduation Pathway Index</a:t>
            </a:r>
            <a:br>
              <a:rPr lang="en-US" dirty="0" smtClean="0"/>
            </a:br>
            <a:r>
              <a:rPr lang="en-US" dirty="0" smtClean="0"/>
              <a:t>Two or More Races Student Group (</a:t>
            </a:r>
            <a:r>
              <a:rPr lang="en-US" b="1"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694267" y="1858617"/>
            <a:ext cx="4250266" cy="3424583"/>
          </a:xfrm>
        </p:spPr>
        <p:txBody>
          <a:bodyPr/>
          <a:lstStyle/>
          <a:p>
            <a:r>
              <a:rPr lang="en-US" sz="1800" dirty="0"/>
              <a:t>The </a:t>
            </a:r>
            <a:r>
              <a:rPr lang="en-US" sz="1800" dirty="0" smtClean="0"/>
              <a:t>Two or More Races student </a:t>
            </a:r>
            <a:r>
              <a:rPr lang="en-US" sz="1800" dirty="0"/>
              <a:t>group accessed the </a:t>
            </a:r>
            <a:r>
              <a:rPr lang="en-US" sz="1800" dirty="0" smtClean="0"/>
              <a:t>Dual </a:t>
            </a:r>
            <a:r>
              <a:rPr lang="en-US" sz="1800" dirty="0"/>
              <a:t>Credit</a:t>
            </a:r>
            <a:r>
              <a:rPr lang="en-US" sz="1800" dirty="0" smtClean="0"/>
              <a:t>, Math AP Course, and the Math SAT graduation </a:t>
            </a:r>
            <a:r>
              <a:rPr lang="en-US" sz="1800" dirty="0"/>
              <a:t>pathways at disproportionately </a:t>
            </a:r>
            <a:r>
              <a:rPr lang="en-US" sz="1800" dirty="0" smtClean="0"/>
              <a:t>high </a:t>
            </a:r>
            <a:r>
              <a:rPr lang="en-US" sz="1800" dirty="0"/>
              <a:t>rates.</a:t>
            </a:r>
          </a:p>
          <a:p>
            <a:r>
              <a:rPr lang="en-US" sz="1800" dirty="0"/>
              <a:t>The group accessed the Math Bridge Course </a:t>
            </a:r>
            <a:r>
              <a:rPr lang="en-US" sz="1800" dirty="0" smtClean="0"/>
              <a:t>graduation pathway at a disproportionately low rate.</a:t>
            </a:r>
          </a:p>
          <a:p>
            <a:r>
              <a:rPr lang="en-US" sz="1800" dirty="0" smtClean="0"/>
              <a:t>The group accessed the Math Test and Math IB Course graduation pathways at fairly proportionate rates</a:t>
            </a:r>
            <a:endParaRPr lang="en-US" sz="1800" dirty="0"/>
          </a:p>
          <a:p>
            <a:pPr marL="0" indent="0">
              <a:buNone/>
            </a:pPr>
            <a:endParaRPr lang="en-US" sz="1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6" name="Chart 5" descr="Graduation pathway data for Two or More Races"/>
          <p:cNvGraphicFramePr>
            <a:graphicFrameLocks/>
          </p:cNvGraphicFramePr>
          <p:nvPr>
            <p:extLst>
              <p:ext uri="{D42A27DB-BD31-4B8C-83A1-F6EECF244321}">
                <p14:modId xmlns:p14="http://schemas.microsoft.com/office/powerpoint/2010/main" val="3335742624"/>
              </p:ext>
            </p:extLst>
          </p:nvPr>
        </p:nvGraphicFramePr>
        <p:xfrm>
          <a:off x="5486399" y="1778001"/>
          <a:ext cx="5113867" cy="3648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09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CTE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702733" y="1771964"/>
            <a:ext cx="4250267" cy="4102062"/>
          </a:xfrm>
        </p:spPr>
        <p:txBody>
          <a:bodyPr>
            <a:normAutofit/>
          </a:bodyPr>
          <a:lstStyle/>
          <a:p>
            <a:r>
              <a:rPr lang="en-US" sz="1800" dirty="0" smtClean="0"/>
              <a:t>The </a:t>
            </a:r>
            <a:r>
              <a:rPr lang="en-US" sz="1800" dirty="0"/>
              <a:t>American </a:t>
            </a:r>
            <a:r>
              <a:rPr lang="en-US" sz="1800" dirty="0" smtClean="0"/>
              <a:t>Indian/Alaskan, </a:t>
            </a:r>
            <a:r>
              <a:rPr lang="en-US" sz="1800" dirty="0"/>
              <a:t>Black/African </a:t>
            </a:r>
            <a:r>
              <a:rPr lang="en-US" sz="1800" dirty="0" smtClean="0"/>
              <a:t>American, and Hawaiian/Pacific Islander student groups accessed the CTE graduation pathway at disproportionately low rates.</a:t>
            </a:r>
          </a:p>
          <a:p>
            <a:r>
              <a:rPr lang="en-US" sz="1800" dirty="0" smtClean="0"/>
              <a:t>The Asian, Hispanic/Latinx, Two or More Races, and White student groups </a:t>
            </a:r>
            <a:r>
              <a:rPr lang="en-US" sz="1800" dirty="0"/>
              <a:t>accessed the </a:t>
            </a:r>
            <a:r>
              <a:rPr lang="en-US" sz="1800" dirty="0" smtClean="0"/>
              <a:t>CTE graduation pathway at fairly proportionate rates.</a:t>
            </a:r>
          </a:p>
          <a:p>
            <a:r>
              <a:rPr lang="en-US" sz="1800" dirty="0"/>
              <a:t>The </a:t>
            </a:r>
            <a:r>
              <a:rPr lang="en-US" sz="1800" dirty="0" smtClean="0"/>
              <a:t>Low-Income and English Learner student groups </a:t>
            </a:r>
            <a:r>
              <a:rPr lang="en-US" sz="1800" dirty="0"/>
              <a:t>accessed the </a:t>
            </a:r>
            <a:r>
              <a:rPr lang="en-US" sz="1800" dirty="0" smtClean="0"/>
              <a:t>CTE graduation </a:t>
            </a:r>
            <a:r>
              <a:rPr lang="en-US" sz="1800" dirty="0"/>
              <a:t>pathway </a:t>
            </a:r>
            <a:r>
              <a:rPr lang="en-US" sz="1800" dirty="0" smtClean="0"/>
              <a:t>at disproportionately low rates.</a:t>
            </a: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9" name="Chart 8" descr="CTE graduation pathway data"/>
          <p:cNvGraphicFramePr>
            <a:graphicFrameLocks/>
          </p:cNvGraphicFramePr>
          <p:nvPr>
            <p:extLst>
              <p:ext uri="{D42A27DB-BD31-4B8C-83A1-F6EECF244321}">
                <p14:modId xmlns:p14="http://schemas.microsoft.com/office/powerpoint/2010/main" val="2954565305"/>
              </p:ext>
            </p:extLst>
          </p:nvPr>
        </p:nvGraphicFramePr>
        <p:xfrm>
          <a:off x="5247861" y="1871133"/>
          <a:ext cx="5506278" cy="369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ASVAB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702733" y="1854199"/>
            <a:ext cx="4250267" cy="3781287"/>
          </a:xfrm>
        </p:spPr>
        <p:txBody>
          <a:bodyPr>
            <a:normAutofit lnSpcReduction="10000"/>
          </a:bodyPr>
          <a:lstStyle/>
          <a:p>
            <a:r>
              <a:rPr lang="en-US" sz="1800" dirty="0" smtClean="0"/>
              <a:t>The Black/African American, Asian, and Hawaiian/Pacific Islander student groups accessed the ASVAB graduation pathway at disproportionately low rates.</a:t>
            </a:r>
          </a:p>
          <a:p>
            <a:r>
              <a:rPr lang="en-US" sz="1800" dirty="0" smtClean="0"/>
              <a:t>The American Indian/Alaskan, Two or More Races, and White student groups </a:t>
            </a:r>
            <a:r>
              <a:rPr lang="en-US" sz="1800" dirty="0"/>
              <a:t>accessed the </a:t>
            </a:r>
            <a:r>
              <a:rPr lang="en-US" sz="1800" dirty="0" smtClean="0"/>
              <a:t>ASVAB graduation pathway at </a:t>
            </a:r>
            <a:r>
              <a:rPr lang="en-US" sz="1800" dirty="0"/>
              <a:t>disproportionately </a:t>
            </a:r>
            <a:r>
              <a:rPr lang="en-US" sz="1800" dirty="0" smtClean="0"/>
              <a:t>high rates.</a:t>
            </a:r>
          </a:p>
          <a:p>
            <a:r>
              <a:rPr lang="en-US" sz="1800" dirty="0"/>
              <a:t>The </a:t>
            </a:r>
            <a:r>
              <a:rPr lang="en-US" sz="1800" dirty="0" smtClean="0"/>
              <a:t>Low-Income student group </a:t>
            </a:r>
            <a:r>
              <a:rPr lang="en-US" sz="1800" dirty="0"/>
              <a:t>accessed the </a:t>
            </a:r>
            <a:r>
              <a:rPr lang="en-US" sz="1800" dirty="0" smtClean="0"/>
              <a:t>ASVAB graduation </a:t>
            </a:r>
            <a:r>
              <a:rPr lang="en-US" sz="1800" dirty="0"/>
              <a:t>pathway at </a:t>
            </a:r>
            <a:r>
              <a:rPr lang="en-US" sz="1800" dirty="0" smtClean="0"/>
              <a:t>a disproportionately high rate.</a:t>
            </a: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7" name="Chart 6" descr="ASVAB graduation pathway data"/>
          <p:cNvGraphicFramePr>
            <a:graphicFrameLocks/>
          </p:cNvGraphicFramePr>
          <p:nvPr>
            <p:extLst>
              <p:ext uri="{D42A27DB-BD31-4B8C-83A1-F6EECF244321}">
                <p14:modId xmlns:p14="http://schemas.microsoft.com/office/powerpoint/2010/main" val="2925280652"/>
              </p:ext>
            </p:extLst>
          </p:nvPr>
        </p:nvGraphicFramePr>
        <p:xfrm>
          <a:off x="5376333" y="1854200"/>
          <a:ext cx="5054600" cy="363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895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883987" cy="864864"/>
          </a:xfrm>
        </p:spPr>
        <p:txBody>
          <a:bodyPr>
            <a:normAutofit fontScale="90000"/>
          </a:bodyPr>
          <a:lstStyle/>
          <a:p>
            <a:pPr algn="ctr"/>
            <a:r>
              <a:rPr lang="en-US" dirty="0" smtClean="0"/>
              <a:t>Emergency (COVID-19) Credit Waiver Index</a:t>
            </a:r>
            <a:br>
              <a:rPr lang="en-US" dirty="0" smtClean="0"/>
            </a:br>
            <a:r>
              <a:rPr lang="en-US" dirty="0" smtClean="0"/>
              <a:t>Summary (</a:t>
            </a:r>
            <a:r>
              <a:rPr lang="en-US" dirty="0" smtClean="0">
                <a:solidFill>
                  <a:srgbClr val="FF0000"/>
                </a:solidFill>
              </a:rPr>
              <a:t>Preliminary Results</a:t>
            </a:r>
            <a:r>
              <a:rPr lang="en-US" dirty="0" smtClean="0"/>
              <a:t>)</a:t>
            </a:r>
            <a:endParaRPr lang="en-US" dirty="0"/>
          </a:p>
        </p:txBody>
      </p:sp>
      <p:sp>
        <p:nvSpPr>
          <p:cNvPr id="3" name="Text Placeholder 2"/>
          <p:cNvSpPr>
            <a:spLocks noGrp="1"/>
          </p:cNvSpPr>
          <p:nvPr>
            <p:ph type="body" sz="quarter" idx="13"/>
          </p:nvPr>
        </p:nvSpPr>
        <p:spPr>
          <a:xfrm>
            <a:off x="431800" y="1712913"/>
            <a:ext cx="3361267" cy="2622019"/>
          </a:xfrm>
        </p:spPr>
        <p:txBody>
          <a:bodyPr>
            <a:normAutofit/>
          </a:bodyPr>
          <a:lstStyle/>
          <a:p>
            <a:r>
              <a:rPr lang="en-US" dirty="0"/>
              <a:t>White cells = pathway access that is disproportionately low</a:t>
            </a:r>
          </a:p>
          <a:p>
            <a:r>
              <a:rPr lang="en-US" dirty="0"/>
              <a:t>Blue cells = pathway access that is fairly proportionate</a:t>
            </a:r>
          </a:p>
          <a:p>
            <a:r>
              <a:rPr lang="en-US" dirty="0"/>
              <a:t>Green cells = pathway access that is disproportionately </a:t>
            </a:r>
            <a:r>
              <a:rPr lang="en-US" dirty="0" smtClean="0"/>
              <a:t>high</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5" name="Table 4" descr="Emergency waiver usage for student groups."/>
          <p:cNvGraphicFramePr>
            <a:graphicFrameLocks noGrp="1"/>
          </p:cNvGraphicFramePr>
          <p:nvPr>
            <p:extLst>
              <p:ext uri="{D42A27DB-BD31-4B8C-83A1-F6EECF244321}">
                <p14:modId xmlns:p14="http://schemas.microsoft.com/office/powerpoint/2010/main" val="1100676458"/>
              </p:ext>
            </p:extLst>
          </p:nvPr>
        </p:nvGraphicFramePr>
        <p:xfrm>
          <a:off x="3937000" y="1712913"/>
          <a:ext cx="7044267" cy="3883554"/>
        </p:xfrm>
        <a:graphic>
          <a:graphicData uri="http://schemas.openxmlformats.org/drawingml/2006/table">
            <a:tbl>
              <a:tblPr firstRow="1">
                <a:tableStyleId>{B301B821-A1FF-4177-AEE7-76D212191A09}</a:tableStyleId>
              </a:tblPr>
              <a:tblGrid>
                <a:gridCol w="2438400">
                  <a:extLst>
                    <a:ext uri="{9D8B030D-6E8A-4147-A177-3AD203B41FA5}">
                      <a16:colId xmlns:a16="http://schemas.microsoft.com/office/drawing/2014/main" val="685436205"/>
                    </a:ext>
                  </a:extLst>
                </a:gridCol>
                <a:gridCol w="1608667">
                  <a:extLst>
                    <a:ext uri="{9D8B030D-6E8A-4147-A177-3AD203B41FA5}">
                      <a16:colId xmlns:a16="http://schemas.microsoft.com/office/drawing/2014/main" val="3093351108"/>
                    </a:ext>
                  </a:extLst>
                </a:gridCol>
                <a:gridCol w="1637011">
                  <a:extLst>
                    <a:ext uri="{9D8B030D-6E8A-4147-A177-3AD203B41FA5}">
                      <a16:colId xmlns:a16="http://schemas.microsoft.com/office/drawing/2014/main" val="3687790778"/>
                    </a:ext>
                  </a:extLst>
                </a:gridCol>
                <a:gridCol w="1360189">
                  <a:extLst>
                    <a:ext uri="{9D8B030D-6E8A-4147-A177-3AD203B41FA5}">
                      <a16:colId xmlns:a16="http://schemas.microsoft.com/office/drawing/2014/main" val="4241121112"/>
                    </a:ext>
                  </a:extLst>
                </a:gridCol>
              </a:tblGrid>
              <a:tr h="609600">
                <a:tc>
                  <a:txBody>
                    <a:bodyPr/>
                    <a:lstStyle/>
                    <a:p>
                      <a:pPr algn="ctr" fontAlgn="ctr"/>
                      <a:r>
                        <a:rPr lang="en-US" sz="1400" b="1" u="none" strike="noStrike" dirty="0">
                          <a:solidFill>
                            <a:schemeClr val="tx1"/>
                          </a:solidFill>
                          <a:effectLst/>
                          <a:latin typeface="+mn-lt"/>
                        </a:rPr>
                        <a:t>Student Group</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Percent of 2020 Seniors by Race/Ethnicity</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Percent by Race/Ethnicity of the Total number of Waivers</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Emergency Waiver Index</a:t>
                      </a:r>
                      <a:endParaRPr lang="en-US"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015202"/>
                  </a:ext>
                </a:extLst>
              </a:tr>
              <a:tr h="302789">
                <a:tc>
                  <a:txBody>
                    <a:bodyPr/>
                    <a:lstStyle/>
                    <a:p>
                      <a:pPr algn="l" fontAlgn="b"/>
                      <a:r>
                        <a:rPr lang="en-US" sz="1400" b="1" u="none" strike="noStrike" dirty="0">
                          <a:effectLst/>
                          <a:latin typeface="+mn-lt"/>
                        </a:rPr>
                        <a:t>American Indian/Alaskan</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1.52</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1.86</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1.22</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48854287"/>
                  </a:ext>
                </a:extLst>
              </a:tr>
              <a:tr h="321733">
                <a:tc>
                  <a:txBody>
                    <a:bodyPr/>
                    <a:lstStyle/>
                    <a:p>
                      <a:pPr algn="l" fontAlgn="b"/>
                      <a:r>
                        <a:rPr lang="en-US" sz="1400" b="1" u="none" strike="noStrike" dirty="0">
                          <a:effectLst/>
                          <a:latin typeface="+mn-lt"/>
                        </a:rPr>
                        <a:t>Asian</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7.80</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5.08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0.65</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248210"/>
                  </a:ext>
                </a:extLst>
              </a:tr>
              <a:tr h="304800">
                <a:tc>
                  <a:txBody>
                    <a:bodyPr/>
                    <a:lstStyle/>
                    <a:p>
                      <a:pPr algn="l" fontAlgn="b"/>
                      <a:r>
                        <a:rPr lang="en-US" sz="1400" b="1" u="none" strike="noStrike" dirty="0">
                          <a:effectLst/>
                          <a:latin typeface="+mn-lt"/>
                        </a:rPr>
                        <a:t>Black/African American</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5.08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4.87</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0.96</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62364547"/>
                  </a:ext>
                </a:extLst>
              </a:tr>
              <a:tr h="304800">
                <a:tc>
                  <a:txBody>
                    <a:bodyPr/>
                    <a:lstStyle/>
                    <a:p>
                      <a:pPr algn="l" fontAlgn="b"/>
                      <a:r>
                        <a:rPr lang="en-US" sz="1400" b="1" u="none" strike="noStrike" dirty="0">
                          <a:effectLst/>
                          <a:latin typeface="+mn-lt"/>
                        </a:rPr>
                        <a:t>Hispanic/Latinx</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22.38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30.84</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1.38</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83651839"/>
                  </a:ext>
                </a:extLst>
              </a:tr>
              <a:tr h="304800">
                <a:tc>
                  <a:txBody>
                    <a:bodyPr/>
                    <a:lstStyle/>
                    <a:p>
                      <a:pPr algn="l" fontAlgn="b"/>
                      <a:r>
                        <a:rPr lang="en-US" sz="1400" b="1" u="none" strike="noStrike" dirty="0">
                          <a:effectLst/>
                          <a:latin typeface="+mn-lt"/>
                        </a:rPr>
                        <a:t>Native Hawaiian/Pacific </a:t>
                      </a:r>
                      <a:r>
                        <a:rPr lang="en-US" sz="1400" b="1" u="none" strike="noStrike" dirty="0" smtClean="0">
                          <a:effectLst/>
                          <a:latin typeface="+mn-lt"/>
                        </a:rPr>
                        <a:t>Isl.</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1.16</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1.52</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1.32</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4455191"/>
                  </a:ext>
                </a:extLst>
              </a:tr>
              <a:tr h="304800">
                <a:tc>
                  <a:txBody>
                    <a:bodyPr/>
                    <a:lstStyle/>
                    <a:p>
                      <a:pPr algn="l" fontAlgn="b"/>
                      <a:r>
                        <a:rPr lang="en-US" sz="1400" b="1" u="none" strike="noStrike" dirty="0">
                          <a:effectLst/>
                          <a:latin typeface="+mn-lt"/>
                        </a:rPr>
                        <a:t>Two or More Races</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7.16</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7.92</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1.11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50619028"/>
                  </a:ext>
                </a:extLst>
              </a:tr>
              <a:tr h="287867">
                <a:tc>
                  <a:txBody>
                    <a:bodyPr/>
                    <a:lstStyle/>
                    <a:p>
                      <a:pPr algn="l" fontAlgn="b"/>
                      <a:r>
                        <a:rPr lang="en-US" sz="1400" b="1" u="none" strike="noStrike" dirty="0">
                          <a:effectLst/>
                          <a:latin typeface="+mn-lt"/>
                        </a:rPr>
                        <a:t>White</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54.90</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47.90</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0.87</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703720"/>
                  </a:ext>
                </a:extLst>
              </a:tr>
              <a:tr h="296333">
                <a:tc>
                  <a:txBody>
                    <a:bodyPr/>
                    <a:lstStyle/>
                    <a:p>
                      <a:pPr algn="l" fontAlgn="b"/>
                      <a:r>
                        <a:rPr lang="en-US" sz="1400" b="1" u="none" strike="noStrike" dirty="0">
                          <a:effectLst/>
                          <a:latin typeface="+mn-lt"/>
                        </a:rPr>
                        <a:t>English Learners</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6.78</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10.90</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1.61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2799419"/>
                  </a:ext>
                </a:extLst>
              </a:tr>
              <a:tr h="296333">
                <a:tc>
                  <a:txBody>
                    <a:bodyPr/>
                    <a:lstStyle/>
                    <a:p>
                      <a:pPr algn="l" fontAlgn="b"/>
                      <a:r>
                        <a:rPr lang="en-US" sz="1400" b="1" u="none" strike="noStrike" dirty="0">
                          <a:effectLst/>
                          <a:latin typeface="+mn-lt"/>
                        </a:rPr>
                        <a:t>Low-Income</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40.66</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57.96</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1.43</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98414864"/>
                  </a:ext>
                </a:extLst>
              </a:tr>
              <a:tr h="296334">
                <a:tc>
                  <a:txBody>
                    <a:bodyPr/>
                    <a:lstStyle/>
                    <a:p>
                      <a:pPr algn="l" fontAlgn="b"/>
                      <a:r>
                        <a:rPr lang="en-US" sz="1400" b="1" u="none" strike="noStrike" dirty="0">
                          <a:effectLst/>
                          <a:latin typeface="+mn-lt"/>
                        </a:rPr>
                        <a:t>Students with Disabilities</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latin typeface="+mn-lt"/>
                        </a:rPr>
                        <a:t>12.81</a:t>
                      </a:r>
                      <a:endParaRPr lang="en-US" sz="14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12.15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0.95</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5753715"/>
                  </a:ext>
                </a:extLst>
              </a:tr>
            </a:tbl>
          </a:graphicData>
        </a:graphic>
      </p:graphicFrame>
    </p:spTree>
    <p:extLst>
      <p:ext uri="{BB962C8B-B14F-4D97-AF65-F5344CB8AC3E}">
        <p14:creationId xmlns:p14="http://schemas.microsoft.com/office/powerpoint/2010/main" val="7273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917853" cy="864864"/>
          </a:xfrm>
        </p:spPr>
        <p:txBody>
          <a:bodyPr>
            <a:normAutofit fontScale="90000"/>
          </a:bodyPr>
          <a:lstStyle/>
          <a:p>
            <a:pPr algn="ctr"/>
            <a:r>
              <a:rPr lang="en-US" dirty="0" smtClean="0"/>
              <a:t>Emergency (COVID-19) Credit Waiver Index</a:t>
            </a:r>
            <a:br>
              <a:rPr lang="en-US" dirty="0" smtClean="0"/>
            </a:br>
            <a:r>
              <a:rPr lang="en-US" dirty="0" smtClean="0"/>
              <a:t>by Race/Ethnicity (</a:t>
            </a:r>
            <a:r>
              <a:rPr lang="en-US" dirty="0" smtClean="0">
                <a:solidFill>
                  <a:srgbClr val="FF0000"/>
                </a:solidFill>
              </a:rPr>
              <a:t>Preliminary Results</a:t>
            </a:r>
            <a:r>
              <a:rPr lang="en-US" dirty="0" smtClean="0"/>
              <a:t>)</a:t>
            </a:r>
            <a:endParaRPr lang="en-US" dirty="0"/>
          </a:p>
        </p:txBody>
      </p:sp>
      <p:sp>
        <p:nvSpPr>
          <p:cNvPr id="3" name="Text Placeholder 2"/>
          <p:cNvSpPr>
            <a:spLocks noGrp="1"/>
          </p:cNvSpPr>
          <p:nvPr>
            <p:ph type="body" sz="quarter" idx="13"/>
          </p:nvPr>
        </p:nvSpPr>
        <p:spPr>
          <a:xfrm>
            <a:off x="735496" y="1659467"/>
            <a:ext cx="3895771" cy="4284133"/>
          </a:xfrm>
        </p:spPr>
        <p:txBody>
          <a:bodyPr/>
          <a:lstStyle/>
          <a:p>
            <a:r>
              <a:rPr lang="en-US" sz="1800" dirty="0" smtClean="0"/>
              <a:t>The Asian and White student groups accessed the emergency waiver at disproportionately low rates.</a:t>
            </a:r>
            <a:endParaRPr lang="en-US" sz="1800" dirty="0"/>
          </a:p>
          <a:p>
            <a:r>
              <a:rPr lang="en-US" sz="1800" dirty="0" smtClean="0"/>
              <a:t>The Black student group accessed the emergency waiver at a fairly proportionate rate.</a:t>
            </a:r>
            <a:endParaRPr lang="en-US" sz="1800" dirty="0"/>
          </a:p>
          <a:p>
            <a:r>
              <a:rPr lang="en-US" sz="1800" dirty="0"/>
              <a:t>The </a:t>
            </a:r>
            <a:r>
              <a:rPr lang="en-US" sz="1800" dirty="0" smtClean="0"/>
              <a:t>American Indian/Alaskan, Hispanic/Latinx, Hawaiian/Pacific Islander, and Two or More Races student </a:t>
            </a:r>
            <a:r>
              <a:rPr lang="en-US" sz="1800" dirty="0"/>
              <a:t>groups accessed the emergency waiver at </a:t>
            </a:r>
            <a:r>
              <a:rPr lang="en-US" sz="1800" dirty="0" smtClean="0"/>
              <a:t> </a:t>
            </a:r>
            <a:r>
              <a:rPr lang="en-US" sz="1800" dirty="0"/>
              <a:t>disproportionately </a:t>
            </a:r>
            <a:r>
              <a:rPr lang="en-US" sz="1800" dirty="0" smtClean="0"/>
              <a:t>high rates.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5" name="Chart 4" descr="Emergency waiver usage by ethnicity"/>
          <p:cNvGraphicFramePr>
            <a:graphicFrameLocks/>
          </p:cNvGraphicFramePr>
          <p:nvPr>
            <p:extLst>
              <p:ext uri="{D42A27DB-BD31-4B8C-83A1-F6EECF244321}">
                <p14:modId xmlns:p14="http://schemas.microsoft.com/office/powerpoint/2010/main" val="2284627005"/>
              </p:ext>
            </p:extLst>
          </p:nvPr>
        </p:nvGraphicFramePr>
        <p:xfrm>
          <a:off x="4910668" y="1659466"/>
          <a:ext cx="5960532" cy="428413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descr="connector"/>
          <p:cNvCxnSpPr/>
          <p:nvPr/>
        </p:nvCxnSpPr>
        <p:spPr>
          <a:xfrm flipV="1">
            <a:off x="9296033" y="2342690"/>
            <a:ext cx="0" cy="292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3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917853" cy="1093463"/>
          </a:xfrm>
        </p:spPr>
        <p:txBody>
          <a:bodyPr>
            <a:normAutofit/>
          </a:bodyPr>
          <a:lstStyle/>
          <a:p>
            <a:pPr algn="ctr"/>
            <a:r>
              <a:rPr lang="en-US" sz="2700" dirty="0" smtClean="0"/>
              <a:t>Emergency (COVID-19) Credit Waiver Index</a:t>
            </a:r>
            <a:br>
              <a:rPr lang="en-US" sz="2700" dirty="0" smtClean="0"/>
            </a:br>
            <a:r>
              <a:rPr lang="en-US" sz="2700" dirty="0" smtClean="0"/>
              <a:t>by Program Participation (</a:t>
            </a:r>
            <a:r>
              <a:rPr lang="en-US" sz="2700" dirty="0" smtClean="0">
                <a:solidFill>
                  <a:srgbClr val="FF0000"/>
                </a:solidFill>
              </a:rPr>
              <a:t>Preliminary Results</a:t>
            </a:r>
            <a:r>
              <a:rPr lang="en-US" sz="2700" dirty="0" smtClean="0"/>
              <a:t>)</a:t>
            </a:r>
            <a:endParaRPr lang="en-US" sz="2700" dirty="0"/>
          </a:p>
        </p:txBody>
      </p:sp>
      <p:sp>
        <p:nvSpPr>
          <p:cNvPr id="3" name="Text Placeholder 2"/>
          <p:cNvSpPr>
            <a:spLocks noGrp="1"/>
          </p:cNvSpPr>
          <p:nvPr>
            <p:ph type="body" sz="quarter" idx="13"/>
          </p:nvPr>
        </p:nvSpPr>
        <p:spPr>
          <a:xfrm>
            <a:off x="770467" y="1904999"/>
            <a:ext cx="3852333" cy="4106333"/>
          </a:xfrm>
        </p:spPr>
        <p:txBody>
          <a:bodyPr/>
          <a:lstStyle/>
          <a:p>
            <a:r>
              <a:rPr lang="en-US" sz="1800" dirty="0" smtClean="0"/>
              <a:t>The Low-Income and English Learner student groups accessed </a:t>
            </a:r>
            <a:r>
              <a:rPr lang="en-US" sz="1800" dirty="0"/>
              <a:t>the emergency waiver </a:t>
            </a:r>
            <a:r>
              <a:rPr lang="en-US" sz="1800" dirty="0" smtClean="0"/>
              <a:t>at </a:t>
            </a:r>
            <a:r>
              <a:rPr lang="en-US" sz="1800" dirty="0"/>
              <a:t>disproportionately high </a:t>
            </a:r>
            <a:r>
              <a:rPr lang="en-US" sz="1800" dirty="0" smtClean="0"/>
              <a:t>rates.</a:t>
            </a:r>
          </a:p>
          <a:p>
            <a:r>
              <a:rPr lang="en-US" sz="1800" dirty="0"/>
              <a:t>The </a:t>
            </a:r>
            <a:r>
              <a:rPr lang="en-US" sz="1800" dirty="0" smtClean="0"/>
              <a:t>students with a disability </a:t>
            </a:r>
            <a:r>
              <a:rPr lang="en-US" sz="1800" dirty="0"/>
              <a:t>student group accessed the emergency waiver at a fairly proportionate rate</a:t>
            </a:r>
            <a:r>
              <a:rPr lang="en-US" sz="1800" dirty="0" smtClean="0"/>
              <a:t>.</a:t>
            </a:r>
          </a:p>
          <a:p>
            <a:r>
              <a:rPr lang="en-US" sz="1800" dirty="0" smtClean="0"/>
              <a:t>Students not qualifying for the Free and Reduced Price Lunch Program</a:t>
            </a:r>
            <a:r>
              <a:rPr lang="en-US" sz="1800" dirty="0"/>
              <a:t> accessed the emergency waiver at a disproportionately </a:t>
            </a:r>
            <a:r>
              <a:rPr lang="en-US" sz="1800" dirty="0" smtClean="0"/>
              <a:t>low rate.</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6" name="Chart 5" descr="Emergency waiver usage by program participation."/>
          <p:cNvGraphicFramePr>
            <a:graphicFrameLocks/>
          </p:cNvGraphicFramePr>
          <p:nvPr>
            <p:extLst>
              <p:ext uri="{D42A27DB-BD31-4B8C-83A1-F6EECF244321}">
                <p14:modId xmlns:p14="http://schemas.microsoft.com/office/powerpoint/2010/main" val="1547687336"/>
              </p:ext>
            </p:extLst>
          </p:nvPr>
        </p:nvGraphicFramePr>
        <p:xfrm>
          <a:off x="5266267" y="1904999"/>
          <a:ext cx="5748866" cy="410633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descr="connector"/>
          <p:cNvCxnSpPr/>
          <p:nvPr/>
        </p:nvCxnSpPr>
        <p:spPr>
          <a:xfrm flipV="1">
            <a:off x="9203635" y="2633870"/>
            <a:ext cx="0" cy="2723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6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839425" cy="916555"/>
          </a:xfrm>
        </p:spPr>
        <p:txBody>
          <a:bodyPr>
            <a:normAutofit/>
          </a:bodyPr>
          <a:lstStyle/>
          <a:p>
            <a:pPr algn="ctr"/>
            <a:r>
              <a:rPr lang="en-US" sz="2700" dirty="0" smtClean="0"/>
              <a:t>Expedited Assessment Appeal (EAA)</a:t>
            </a:r>
            <a:br>
              <a:rPr lang="en-US" sz="2700" dirty="0" smtClean="0"/>
            </a:br>
            <a:r>
              <a:rPr lang="en-US" sz="2700" dirty="0" smtClean="0"/>
              <a:t>by Student Group (</a:t>
            </a:r>
            <a:r>
              <a:rPr lang="en-US" sz="2700" dirty="0" smtClean="0">
                <a:solidFill>
                  <a:srgbClr val="FF0000"/>
                </a:solidFill>
              </a:rPr>
              <a:t>Preliminary Results</a:t>
            </a:r>
            <a:r>
              <a:rPr lang="en-US" sz="2700" dirty="0" smtClean="0"/>
              <a:t>)</a:t>
            </a:r>
            <a:endParaRPr lang="en-US" sz="2700" dirty="0"/>
          </a:p>
        </p:txBody>
      </p:sp>
      <p:sp>
        <p:nvSpPr>
          <p:cNvPr id="3" name="Text Placeholder 2"/>
          <p:cNvSpPr>
            <a:spLocks noGrp="1"/>
          </p:cNvSpPr>
          <p:nvPr>
            <p:ph type="body" sz="quarter" idx="13"/>
          </p:nvPr>
        </p:nvSpPr>
        <p:spPr>
          <a:xfrm>
            <a:off x="1096963" y="5029201"/>
            <a:ext cx="9743489" cy="1287378"/>
          </a:xfrm>
        </p:spPr>
        <p:txBody>
          <a:bodyPr>
            <a:normAutofit/>
          </a:bodyPr>
          <a:lstStyle/>
          <a:p>
            <a:r>
              <a:rPr lang="en-US" sz="1800" dirty="0"/>
              <a:t>White cells = pathway access that is disproportionately low – Index &lt; 0.95</a:t>
            </a:r>
          </a:p>
          <a:p>
            <a:r>
              <a:rPr lang="en-US" sz="1800" dirty="0"/>
              <a:t>Blue cells = pathway access that is fairly proportionate – Index is 0.95 to 1.05</a:t>
            </a:r>
          </a:p>
          <a:p>
            <a:r>
              <a:rPr lang="en-US" sz="1800" dirty="0"/>
              <a:t>Green cells = pathway access that is disproportionately high – Index &gt; </a:t>
            </a:r>
            <a:r>
              <a:rPr lang="en-US" sz="1800" dirty="0" smtClean="0"/>
              <a:t>1.05</a:t>
            </a:r>
            <a:endParaRPr lang="en-US" sz="1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5" name="Table 4" descr="EAA data for ELa and Math"/>
          <p:cNvGraphicFramePr>
            <a:graphicFrameLocks noGrp="1"/>
          </p:cNvGraphicFramePr>
          <p:nvPr>
            <p:extLst>
              <p:ext uri="{D42A27DB-BD31-4B8C-83A1-F6EECF244321}">
                <p14:modId xmlns:p14="http://schemas.microsoft.com/office/powerpoint/2010/main" val="1140045691"/>
              </p:ext>
            </p:extLst>
          </p:nvPr>
        </p:nvGraphicFramePr>
        <p:xfrm>
          <a:off x="1096963" y="1389895"/>
          <a:ext cx="9839742" cy="3536789"/>
        </p:xfrm>
        <a:graphic>
          <a:graphicData uri="http://schemas.openxmlformats.org/drawingml/2006/table">
            <a:tbl>
              <a:tblPr firstRow="1">
                <a:tableStyleId>{B301B821-A1FF-4177-AEE7-76D212191A09}</a:tableStyleId>
              </a:tblPr>
              <a:tblGrid>
                <a:gridCol w="3655512">
                  <a:extLst>
                    <a:ext uri="{9D8B030D-6E8A-4147-A177-3AD203B41FA5}">
                      <a16:colId xmlns:a16="http://schemas.microsoft.com/office/drawing/2014/main" val="662697995"/>
                    </a:ext>
                  </a:extLst>
                </a:gridCol>
                <a:gridCol w="1263315">
                  <a:extLst>
                    <a:ext uri="{9D8B030D-6E8A-4147-A177-3AD203B41FA5}">
                      <a16:colId xmlns:a16="http://schemas.microsoft.com/office/drawing/2014/main" val="835506799"/>
                    </a:ext>
                  </a:extLst>
                </a:gridCol>
                <a:gridCol w="1323474">
                  <a:extLst>
                    <a:ext uri="{9D8B030D-6E8A-4147-A177-3AD203B41FA5}">
                      <a16:colId xmlns:a16="http://schemas.microsoft.com/office/drawing/2014/main" val="3757416186"/>
                    </a:ext>
                  </a:extLst>
                </a:gridCol>
                <a:gridCol w="1335505">
                  <a:extLst>
                    <a:ext uri="{9D8B030D-6E8A-4147-A177-3AD203B41FA5}">
                      <a16:colId xmlns:a16="http://schemas.microsoft.com/office/drawing/2014/main" val="2017745348"/>
                    </a:ext>
                  </a:extLst>
                </a:gridCol>
                <a:gridCol w="1155032">
                  <a:extLst>
                    <a:ext uri="{9D8B030D-6E8A-4147-A177-3AD203B41FA5}">
                      <a16:colId xmlns:a16="http://schemas.microsoft.com/office/drawing/2014/main" val="3700413511"/>
                    </a:ext>
                  </a:extLst>
                </a:gridCol>
                <a:gridCol w="1106904">
                  <a:extLst>
                    <a:ext uri="{9D8B030D-6E8A-4147-A177-3AD203B41FA5}">
                      <a16:colId xmlns:a16="http://schemas.microsoft.com/office/drawing/2014/main" val="4253581445"/>
                    </a:ext>
                  </a:extLst>
                </a:gridCol>
              </a:tblGrid>
              <a:tr h="436625">
                <a:tc>
                  <a:txBody>
                    <a:bodyPr/>
                    <a:lstStyle/>
                    <a:p>
                      <a:pPr algn="l" fontAlgn="b"/>
                      <a:endParaRPr lang="en-US" sz="1400" b="1" i="0" u="none" strike="noStrike" dirty="0">
                        <a:solidFill>
                          <a:schemeClr val="tx1"/>
                        </a:solidFill>
                        <a:effectLst/>
                        <a:latin typeface="Calibri" panose="020F0502020204030204" pitchFamily="34" charset="0"/>
                      </a:endParaRPr>
                    </a:p>
                  </a:txBody>
                  <a:tcPr marL="9093" marR="9093" marT="90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rPr>
                        <a:t>% </a:t>
                      </a:r>
                      <a:r>
                        <a:rPr lang="en-US" sz="1400" b="1" u="none" strike="noStrike" dirty="0" smtClean="0">
                          <a:solidFill>
                            <a:schemeClr val="tx1"/>
                          </a:solidFill>
                          <a:effectLst/>
                        </a:rPr>
                        <a:t>Race/Eth in 2020 Cohort</a:t>
                      </a:r>
                      <a:endParaRPr lang="en-US" sz="1400" b="1" i="0" u="none" strike="noStrike" dirty="0">
                        <a:solidFill>
                          <a:schemeClr val="tx1"/>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smtClean="0">
                          <a:solidFill>
                            <a:schemeClr val="tx1"/>
                          </a:solidFill>
                          <a:effectLst/>
                        </a:rPr>
                        <a:t>ELA</a:t>
                      </a:r>
                    </a:p>
                    <a:p>
                      <a:pPr algn="ctr" fontAlgn="b"/>
                      <a:r>
                        <a:rPr lang="en-US" sz="1400" b="1" u="none" strike="noStrike" dirty="0" smtClean="0">
                          <a:solidFill>
                            <a:schemeClr val="tx1"/>
                          </a:solidFill>
                          <a:effectLst/>
                        </a:rPr>
                        <a:t>EAA</a:t>
                      </a:r>
                      <a:endParaRPr lang="en-US" sz="1400" b="1" i="0" u="none" strike="noStrike" dirty="0">
                        <a:solidFill>
                          <a:schemeClr val="tx1"/>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rPr>
                        <a:t>ELA </a:t>
                      </a:r>
                      <a:endParaRPr lang="en-US" sz="1400" b="1" u="none" strike="noStrike" dirty="0" smtClean="0">
                        <a:solidFill>
                          <a:schemeClr val="tx1"/>
                        </a:solidFill>
                        <a:effectLst/>
                      </a:endParaRPr>
                    </a:p>
                    <a:p>
                      <a:pPr algn="ctr" fontAlgn="b"/>
                      <a:r>
                        <a:rPr lang="en-US" sz="1400" b="1" u="none" strike="noStrike" dirty="0" smtClean="0">
                          <a:solidFill>
                            <a:schemeClr val="tx1"/>
                          </a:solidFill>
                          <a:effectLst/>
                        </a:rPr>
                        <a:t>EAA </a:t>
                      </a:r>
                      <a:r>
                        <a:rPr lang="en-US" sz="1400" b="1" u="none" strike="noStrike" dirty="0">
                          <a:solidFill>
                            <a:schemeClr val="tx1"/>
                          </a:solidFill>
                          <a:effectLst/>
                        </a:rPr>
                        <a:t>Index</a:t>
                      </a:r>
                      <a:endParaRPr lang="en-US" sz="1400" b="1" i="0" u="none" strike="noStrike" dirty="0">
                        <a:solidFill>
                          <a:schemeClr val="tx1"/>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rPr>
                        <a:t>Math </a:t>
                      </a:r>
                      <a:endParaRPr lang="en-US" sz="1400" b="1" u="none" strike="noStrike" dirty="0" smtClean="0">
                        <a:solidFill>
                          <a:schemeClr val="tx1"/>
                        </a:solidFill>
                        <a:effectLst/>
                      </a:endParaRPr>
                    </a:p>
                    <a:p>
                      <a:pPr algn="ctr" fontAlgn="b"/>
                      <a:r>
                        <a:rPr lang="en-US" sz="1400" b="1" u="none" strike="noStrike" dirty="0" smtClean="0">
                          <a:solidFill>
                            <a:schemeClr val="tx1"/>
                          </a:solidFill>
                          <a:effectLst/>
                        </a:rPr>
                        <a:t>EAA</a:t>
                      </a:r>
                      <a:endParaRPr lang="en-US" sz="1400" b="1" i="0" u="none" strike="noStrike" dirty="0">
                        <a:solidFill>
                          <a:schemeClr val="tx1"/>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rPr>
                        <a:t>Math </a:t>
                      </a:r>
                      <a:endParaRPr lang="en-US" sz="1400" b="1" u="none" strike="noStrike" dirty="0" smtClean="0">
                        <a:solidFill>
                          <a:schemeClr val="tx1"/>
                        </a:solidFill>
                        <a:effectLst/>
                      </a:endParaRPr>
                    </a:p>
                    <a:p>
                      <a:pPr algn="ctr" fontAlgn="b"/>
                      <a:r>
                        <a:rPr lang="en-US" sz="1400" b="1" u="none" strike="noStrike" dirty="0" smtClean="0">
                          <a:solidFill>
                            <a:schemeClr val="tx1"/>
                          </a:solidFill>
                          <a:effectLst/>
                        </a:rPr>
                        <a:t>EAA </a:t>
                      </a:r>
                      <a:r>
                        <a:rPr lang="en-US" sz="1400" b="1" u="none" strike="noStrike" dirty="0">
                          <a:solidFill>
                            <a:schemeClr val="tx1"/>
                          </a:solidFill>
                          <a:effectLst/>
                        </a:rPr>
                        <a:t>Index</a:t>
                      </a:r>
                      <a:endParaRPr lang="en-US" sz="1400" b="1" i="0" u="none" strike="noStrike" dirty="0">
                        <a:solidFill>
                          <a:schemeClr val="tx1"/>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413055"/>
                  </a:ext>
                </a:extLst>
              </a:tr>
              <a:tr h="333396">
                <a:tc>
                  <a:txBody>
                    <a:bodyPr/>
                    <a:lstStyle/>
                    <a:p>
                      <a:pPr algn="l" fontAlgn="b"/>
                      <a:r>
                        <a:rPr lang="en-US" sz="1400" b="1" u="none" strike="noStrike" dirty="0">
                          <a:effectLst/>
                        </a:rPr>
                        <a:t>Amer. Indian/Alaskan</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1.39</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2.44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1.76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rPr>
                        <a:t>2.00</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1.44</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29179865"/>
                  </a:ext>
                </a:extLst>
              </a:tr>
              <a:tr h="324852">
                <a:tc>
                  <a:txBody>
                    <a:bodyPr/>
                    <a:lstStyle/>
                    <a:p>
                      <a:pPr algn="l" fontAlgn="b"/>
                      <a:r>
                        <a:rPr lang="en-US" sz="1400" b="1" u="none" strike="noStrike" dirty="0">
                          <a:effectLst/>
                        </a:rPr>
                        <a:t>Asian</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8.14</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6.66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0.82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4.36</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0.54</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500637"/>
                  </a:ext>
                </a:extLst>
              </a:tr>
              <a:tr h="312821">
                <a:tc>
                  <a:txBody>
                    <a:bodyPr/>
                    <a:lstStyle/>
                    <a:p>
                      <a:pPr algn="l" fontAlgn="b"/>
                      <a:r>
                        <a:rPr lang="en-US" sz="1400" b="1" u="none" strike="noStrike" dirty="0">
                          <a:effectLst/>
                        </a:rPr>
                        <a:t>Black/African American</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4.63</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10.84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2.34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rPr>
                        <a:t>8.53</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1.84</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7571080"/>
                  </a:ext>
                </a:extLst>
              </a:tr>
              <a:tr h="304635">
                <a:tc>
                  <a:txBody>
                    <a:bodyPr/>
                    <a:lstStyle/>
                    <a:p>
                      <a:pPr algn="l" fontAlgn="b"/>
                      <a:r>
                        <a:rPr lang="en-US" sz="1400" b="1" u="none" strike="noStrike" dirty="0" smtClean="0">
                          <a:effectLst/>
                        </a:rPr>
                        <a:t>Hispanic/Latinx</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22.35</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39.85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1.78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rPr>
                        <a:t>36.52</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1.63</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57094456"/>
                  </a:ext>
                </a:extLst>
              </a:tr>
              <a:tr h="304635">
                <a:tc>
                  <a:txBody>
                    <a:bodyPr/>
                    <a:lstStyle/>
                    <a:p>
                      <a:pPr algn="l" fontAlgn="b"/>
                      <a:r>
                        <a:rPr lang="en-US" sz="1400" b="1" u="none" strike="noStrike" dirty="0">
                          <a:effectLst/>
                        </a:rPr>
                        <a:t>Hawaiian/Pacific Isl.</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1.15</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3.17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2.76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rPr>
                        <a:t>2.20</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1.91</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72363405"/>
                  </a:ext>
                </a:extLst>
              </a:tr>
              <a:tr h="293099">
                <a:tc>
                  <a:txBody>
                    <a:bodyPr/>
                    <a:lstStyle/>
                    <a:p>
                      <a:pPr algn="l" fontAlgn="b"/>
                      <a:r>
                        <a:rPr lang="en-US" sz="1400" b="1" u="none" strike="noStrike" dirty="0">
                          <a:effectLst/>
                        </a:rPr>
                        <a:t>White</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55.12</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31.13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0.56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39.71</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0.72</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25061"/>
                  </a:ext>
                </a:extLst>
              </a:tr>
              <a:tr h="312821">
                <a:tc>
                  <a:txBody>
                    <a:bodyPr/>
                    <a:lstStyle/>
                    <a:p>
                      <a:pPr algn="l" fontAlgn="b"/>
                      <a:r>
                        <a:rPr lang="en-US" sz="1400" b="1" u="none" strike="noStrike" dirty="0">
                          <a:effectLst/>
                        </a:rPr>
                        <a:t>Two or </a:t>
                      </a:r>
                      <a:r>
                        <a:rPr lang="en-US" sz="1400" b="1" u="none" strike="noStrike" dirty="0" smtClean="0">
                          <a:effectLst/>
                        </a:rPr>
                        <a:t>More </a:t>
                      </a:r>
                      <a:r>
                        <a:rPr lang="en-US" sz="1400" b="1" u="none" strike="noStrike" dirty="0">
                          <a:effectLst/>
                        </a:rPr>
                        <a:t>Races</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7.22</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5.88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0.81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6.67</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0.92</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110400"/>
                  </a:ext>
                </a:extLst>
              </a:tr>
              <a:tr h="304635">
                <a:tc>
                  <a:txBody>
                    <a:bodyPr/>
                    <a:lstStyle/>
                    <a:p>
                      <a:pPr algn="l" fontAlgn="b"/>
                      <a:r>
                        <a:rPr lang="en-US" sz="1400" b="1" u="none" strike="noStrike" dirty="0">
                          <a:effectLst/>
                        </a:rPr>
                        <a:t>English Learner</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8.81</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36.68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4.16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rPr>
                        <a:t>21.53</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2.44</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39556151"/>
                  </a:ext>
                </a:extLst>
              </a:tr>
              <a:tr h="304635">
                <a:tc>
                  <a:txBody>
                    <a:bodyPr/>
                    <a:lstStyle/>
                    <a:p>
                      <a:pPr algn="l" fontAlgn="b"/>
                      <a:r>
                        <a:rPr lang="en-US" sz="1400" b="1" u="none" strike="noStrike" dirty="0">
                          <a:effectLst/>
                        </a:rPr>
                        <a:t>Low-Income</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50.88</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79.27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1.56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rPr>
                        <a:t>73.82</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1.45</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83361381"/>
                  </a:ext>
                </a:extLst>
              </a:tr>
              <a:tr h="304635">
                <a:tc>
                  <a:txBody>
                    <a:bodyPr/>
                    <a:lstStyle/>
                    <a:p>
                      <a:pPr algn="l" fontAlgn="b"/>
                      <a:r>
                        <a:rPr lang="en-US" sz="1400" b="1" u="none" strike="noStrike" dirty="0">
                          <a:effectLst/>
                        </a:rPr>
                        <a:t>Special Education</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12.51</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25.85 </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2.07 </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a:effectLst/>
                        </a:rPr>
                        <a:t>17.83</a:t>
                      </a:r>
                      <a:endParaRPr lang="en-US" sz="1400" b="1" i="0" u="none" strike="noStrike">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1.43</a:t>
                      </a:r>
                      <a:endParaRPr lang="en-US" sz="1400" b="1" i="0" u="none" strike="noStrike" dirty="0">
                        <a:solidFill>
                          <a:srgbClr val="000000"/>
                        </a:solidFill>
                        <a:effectLst/>
                        <a:latin typeface="Calibri" panose="020F0502020204030204" pitchFamily="34" charset="0"/>
                      </a:endParaRPr>
                    </a:p>
                  </a:txBody>
                  <a:tcPr marL="9093" marR="9093" marT="9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45662935"/>
                  </a:ext>
                </a:extLst>
              </a:tr>
            </a:tbl>
          </a:graphicData>
        </a:graphic>
      </p:graphicFrame>
    </p:spTree>
    <p:extLst>
      <p:ext uri="{BB962C8B-B14F-4D97-AF65-F5344CB8AC3E}">
        <p14:creationId xmlns:p14="http://schemas.microsoft.com/office/powerpoint/2010/main" val="37069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ELA Expedited Assessment Appeal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596349" y="1771964"/>
            <a:ext cx="4532242" cy="4489688"/>
          </a:xfrm>
        </p:spPr>
        <p:txBody>
          <a:bodyPr>
            <a:normAutofit/>
          </a:bodyPr>
          <a:lstStyle/>
          <a:p>
            <a:r>
              <a:rPr lang="en-US" sz="1800" dirty="0" smtClean="0"/>
              <a:t>The </a:t>
            </a:r>
            <a:r>
              <a:rPr lang="en-US" sz="1800" dirty="0"/>
              <a:t>American </a:t>
            </a:r>
            <a:r>
              <a:rPr lang="en-US" sz="1800" dirty="0" smtClean="0"/>
              <a:t>Indian/Alaskan, Black/African American, Hawaiian/Pacific Islander, and Hispanic/Latinx student groups accessed the ELA Expedited Assessment Appeal graduation pathway at disproportionately high rates.</a:t>
            </a:r>
          </a:p>
          <a:p>
            <a:r>
              <a:rPr lang="en-US" sz="1800" dirty="0" smtClean="0"/>
              <a:t>The Asian, White, and Two or More Races student groups </a:t>
            </a:r>
            <a:r>
              <a:rPr lang="en-US" sz="1800" dirty="0"/>
              <a:t>accessed the </a:t>
            </a:r>
            <a:r>
              <a:rPr lang="en-US" sz="1800" dirty="0" smtClean="0"/>
              <a:t>ELA </a:t>
            </a:r>
            <a:r>
              <a:rPr lang="en-US" sz="1800" dirty="0"/>
              <a:t>Expedited Assessment Appeal</a:t>
            </a:r>
            <a:r>
              <a:rPr lang="en-US" sz="1800" dirty="0" smtClean="0"/>
              <a:t> </a:t>
            </a:r>
            <a:r>
              <a:rPr lang="en-US" sz="1800" dirty="0"/>
              <a:t>graduation </a:t>
            </a:r>
            <a:r>
              <a:rPr lang="en-US" sz="1800" dirty="0" smtClean="0"/>
              <a:t>pathway at </a:t>
            </a:r>
            <a:r>
              <a:rPr lang="en-US" sz="1800" dirty="0"/>
              <a:t>disproportionately </a:t>
            </a:r>
            <a:r>
              <a:rPr lang="en-US" sz="1800" dirty="0" smtClean="0"/>
              <a:t>low rates.</a:t>
            </a:r>
          </a:p>
          <a:p>
            <a:r>
              <a:rPr lang="en-US" sz="1800" dirty="0"/>
              <a:t>The </a:t>
            </a:r>
            <a:r>
              <a:rPr lang="en-US" sz="1800" dirty="0" smtClean="0"/>
              <a:t>English Learner, Low-Income, and Special Education student </a:t>
            </a:r>
            <a:r>
              <a:rPr lang="en-US" sz="1800" dirty="0"/>
              <a:t>groups accessed the ELA Expedited Assessment Appeal</a:t>
            </a:r>
            <a:r>
              <a:rPr lang="en-US" sz="1800" dirty="0" smtClean="0"/>
              <a:t> graduation </a:t>
            </a:r>
            <a:r>
              <a:rPr lang="en-US" sz="1800" dirty="0"/>
              <a:t>pathway at disproportionately </a:t>
            </a:r>
            <a:r>
              <a:rPr lang="en-US" sz="1800" dirty="0" smtClean="0"/>
              <a:t>high </a:t>
            </a:r>
            <a:r>
              <a:rPr lang="en-US" sz="1800" dirty="0"/>
              <a:t>rates.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7" name="Chart 6" descr="ELA EAA Pathway&#10;"/>
          <p:cNvGraphicFramePr>
            <a:graphicFrameLocks/>
          </p:cNvGraphicFramePr>
          <p:nvPr>
            <p:extLst>
              <p:ext uri="{D42A27DB-BD31-4B8C-83A1-F6EECF244321}">
                <p14:modId xmlns:p14="http://schemas.microsoft.com/office/powerpoint/2010/main" val="1575432099"/>
              </p:ext>
            </p:extLst>
          </p:nvPr>
        </p:nvGraphicFramePr>
        <p:xfrm>
          <a:off x="5396948" y="1771965"/>
          <a:ext cx="5499652" cy="3863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24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864"/>
          </a:xfrm>
        </p:spPr>
        <p:txBody>
          <a:bodyPr>
            <a:normAutofit fontScale="90000"/>
          </a:bodyPr>
          <a:lstStyle/>
          <a:p>
            <a:pPr algn="ctr"/>
            <a:r>
              <a:rPr lang="en-US" dirty="0" smtClean="0"/>
              <a:t>Graduation Pathway Index</a:t>
            </a:r>
            <a:br>
              <a:rPr lang="en-US" dirty="0" smtClean="0"/>
            </a:br>
            <a:r>
              <a:rPr lang="en-US" dirty="0" smtClean="0"/>
              <a:t>Math Expedited Assessment Appeal (</a:t>
            </a:r>
            <a:r>
              <a:rPr lang="en-US" dirty="0" smtClean="0">
                <a:solidFill>
                  <a:srgbClr val="FF0000"/>
                </a:solidFill>
              </a:rPr>
              <a:t>Preliminary Data</a:t>
            </a:r>
            <a:r>
              <a:rPr lang="en-US" dirty="0" smtClean="0"/>
              <a:t>)</a:t>
            </a:r>
            <a:endParaRPr lang="en-US" dirty="0"/>
          </a:p>
        </p:txBody>
      </p:sp>
      <p:sp>
        <p:nvSpPr>
          <p:cNvPr id="3" name="Text Placeholder 2"/>
          <p:cNvSpPr>
            <a:spLocks noGrp="1"/>
          </p:cNvSpPr>
          <p:nvPr>
            <p:ph type="body" sz="quarter" idx="13"/>
          </p:nvPr>
        </p:nvSpPr>
        <p:spPr>
          <a:xfrm>
            <a:off x="596349" y="1771964"/>
            <a:ext cx="4532242" cy="4221331"/>
          </a:xfrm>
        </p:spPr>
        <p:txBody>
          <a:bodyPr>
            <a:normAutofit/>
          </a:bodyPr>
          <a:lstStyle/>
          <a:p>
            <a:r>
              <a:rPr lang="en-US" sz="1800" dirty="0" smtClean="0"/>
              <a:t>The </a:t>
            </a:r>
            <a:r>
              <a:rPr lang="en-US" sz="1800" dirty="0"/>
              <a:t>American </a:t>
            </a:r>
            <a:r>
              <a:rPr lang="en-US" sz="1800" dirty="0" smtClean="0"/>
              <a:t>Indian/Alaskan, Black/African American, Hawaiian/Pacific Islander, and Hispanic/Latinx student groups accessed the Math Expedited Assessment Appeal graduation pathway at disproportionately high rates.</a:t>
            </a:r>
          </a:p>
          <a:p>
            <a:r>
              <a:rPr lang="en-US" sz="1800" dirty="0" smtClean="0"/>
              <a:t>The Asian, White, and Two or More Races student groups </a:t>
            </a:r>
            <a:r>
              <a:rPr lang="en-US" sz="1800" dirty="0"/>
              <a:t>accessed the </a:t>
            </a:r>
            <a:r>
              <a:rPr lang="en-US" sz="1800" dirty="0" smtClean="0"/>
              <a:t>Math </a:t>
            </a:r>
            <a:r>
              <a:rPr lang="en-US" sz="1800" dirty="0"/>
              <a:t>Expedited Assessment Appeal</a:t>
            </a:r>
            <a:r>
              <a:rPr lang="en-US" sz="1800" dirty="0" smtClean="0"/>
              <a:t> </a:t>
            </a:r>
            <a:r>
              <a:rPr lang="en-US" sz="1800" dirty="0"/>
              <a:t>graduation </a:t>
            </a:r>
            <a:r>
              <a:rPr lang="en-US" sz="1800" dirty="0" smtClean="0"/>
              <a:t>pathway at </a:t>
            </a:r>
            <a:r>
              <a:rPr lang="en-US" sz="1800" dirty="0"/>
              <a:t>disproportionately </a:t>
            </a:r>
            <a:r>
              <a:rPr lang="en-US" sz="1800" dirty="0" smtClean="0"/>
              <a:t>low rates.</a:t>
            </a:r>
          </a:p>
          <a:p>
            <a:r>
              <a:rPr lang="en-US" sz="1800" dirty="0"/>
              <a:t>The </a:t>
            </a:r>
            <a:r>
              <a:rPr lang="en-US" sz="1800" dirty="0" smtClean="0"/>
              <a:t>English Learner, Low-Income, and Special Education student </a:t>
            </a:r>
            <a:r>
              <a:rPr lang="en-US" sz="1800" dirty="0"/>
              <a:t>groups accessed the </a:t>
            </a:r>
            <a:r>
              <a:rPr lang="en-US" sz="1800" dirty="0" smtClean="0"/>
              <a:t>Math </a:t>
            </a:r>
            <a:r>
              <a:rPr lang="en-US" sz="1800" dirty="0"/>
              <a:t>Expedited Assessment Appeal</a:t>
            </a:r>
            <a:r>
              <a:rPr lang="en-US" sz="1800" dirty="0" smtClean="0"/>
              <a:t> graduation </a:t>
            </a:r>
            <a:r>
              <a:rPr lang="en-US" sz="1800" dirty="0"/>
              <a:t>pathway at disproportionately </a:t>
            </a:r>
            <a:r>
              <a:rPr lang="en-US" sz="1800" dirty="0" smtClean="0"/>
              <a:t>high </a:t>
            </a:r>
            <a:r>
              <a:rPr lang="en-US" sz="1800" dirty="0"/>
              <a:t>rates.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6" name="Chart 5" descr="EAA data for math."/>
          <p:cNvGraphicFramePr>
            <a:graphicFrameLocks/>
          </p:cNvGraphicFramePr>
          <p:nvPr>
            <p:extLst>
              <p:ext uri="{D42A27DB-BD31-4B8C-83A1-F6EECF244321}">
                <p14:modId xmlns:p14="http://schemas.microsoft.com/office/powerpoint/2010/main" val="104176240"/>
              </p:ext>
            </p:extLst>
          </p:nvPr>
        </p:nvGraphicFramePr>
        <p:xfrm>
          <a:off x="5536096" y="1689652"/>
          <a:ext cx="5546034" cy="4144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78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448137" cy="1204267"/>
          </a:xfrm>
        </p:spPr>
        <p:txBody>
          <a:bodyPr>
            <a:normAutofit/>
          </a:bodyPr>
          <a:lstStyle/>
          <a:p>
            <a:pPr algn="ctr"/>
            <a:r>
              <a:rPr lang="en-US" sz="3600" dirty="0" smtClean="0"/>
              <a:t>Closure and Questions</a:t>
            </a:r>
            <a:endParaRPr lang="en-US" sz="3600" dirty="0"/>
          </a:p>
        </p:txBody>
      </p:sp>
      <p:sp>
        <p:nvSpPr>
          <p:cNvPr id="3" name="Text Placeholder 2"/>
          <p:cNvSpPr>
            <a:spLocks noGrp="1"/>
          </p:cNvSpPr>
          <p:nvPr>
            <p:ph type="body" sz="quarter" idx="13"/>
          </p:nvPr>
        </p:nvSpPr>
        <p:spPr>
          <a:xfrm>
            <a:off x="1096963" y="1839913"/>
            <a:ext cx="9448454" cy="4503737"/>
          </a:xfrm>
        </p:spPr>
        <p:txBody>
          <a:bodyPr>
            <a:normAutofit/>
          </a:bodyPr>
          <a:lstStyle/>
          <a:p>
            <a:r>
              <a:rPr lang="en-US" sz="1800" dirty="0" smtClean="0"/>
              <a:t>These slides indicate widespread disproportionate access and use of graduation pathways for the  2020 seniors. </a:t>
            </a:r>
          </a:p>
          <a:p>
            <a:r>
              <a:rPr lang="en-US" sz="1800" dirty="0" smtClean="0"/>
              <a:t>Not all student groups access the graduation pathways at a rate similar to their representation in Washington public schools.</a:t>
            </a:r>
          </a:p>
          <a:p>
            <a:r>
              <a:rPr lang="en-US" sz="1800" dirty="0" smtClean="0"/>
              <a:t>The disparate use of the graduation pathways evident in </a:t>
            </a:r>
            <a:r>
              <a:rPr lang="en-US" sz="1800" dirty="0"/>
              <a:t>this </a:t>
            </a:r>
            <a:r>
              <a:rPr lang="en-US" sz="1800" b="1" dirty="0"/>
              <a:t>preliminary data </a:t>
            </a:r>
            <a:r>
              <a:rPr lang="en-US" sz="1800" dirty="0"/>
              <a:t>are similar to the </a:t>
            </a:r>
            <a:r>
              <a:rPr lang="en-US" sz="1800" dirty="0" smtClean="0"/>
              <a:t>disproportionality </a:t>
            </a:r>
            <a:r>
              <a:rPr lang="en-US" sz="1800" dirty="0"/>
              <a:t>we see </a:t>
            </a:r>
            <a:r>
              <a:rPr lang="en-US" sz="1800" dirty="0" smtClean="0"/>
              <a:t>in other educational measures </a:t>
            </a:r>
            <a:r>
              <a:rPr lang="en-US" sz="1800" dirty="0"/>
              <a:t>in Washington and nationally</a:t>
            </a:r>
            <a:r>
              <a:rPr lang="en-US" sz="1800" dirty="0" smtClean="0"/>
              <a:t>.</a:t>
            </a:r>
          </a:p>
          <a:p>
            <a:r>
              <a:rPr lang="en-US" sz="1800" dirty="0" smtClean="0"/>
              <a:t>The SBE intends to conduct a more thorough analysis on this topic after the OSPI provides final data to the SBE.</a:t>
            </a:r>
            <a:endParaRPr lang="en-US" sz="1800"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7133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Grading Policy for Grades 9-12</a:t>
            </a:r>
          </a:p>
        </p:txBody>
      </p:sp>
      <p:sp>
        <p:nvSpPr>
          <p:cNvPr id="3" name="Text Placeholder 2"/>
          <p:cNvSpPr>
            <a:spLocks noGrp="1"/>
          </p:cNvSpPr>
          <p:nvPr>
            <p:ph type="body" sz="quarter" idx="13"/>
          </p:nvPr>
        </p:nvSpPr>
        <p:spPr/>
        <p:txBody>
          <a:bodyPr>
            <a:normAutofit/>
          </a:bodyPr>
          <a:lstStyle/>
          <a:p>
            <a:r>
              <a:rPr lang="en-US" sz="2400" dirty="0"/>
              <a:t>Do no harm</a:t>
            </a:r>
          </a:p>
          <a:p>
            <a:r>
              <a:rPr lang="en-US" sz="2400" dirty="0"/>
              <a:t>Students had the opportunity to improve grades</a:t>
            </a:r>
          </a:p>
          <a:p>
            <a:r>
              <a:rPr lang="en-US" sz="2400" dirty="0"/>
              <a:t>Elimination of “pass,” “fail” or “no credit”</a:t>
            </a:r>
          </a:p>
          <a:p>
            <a:r>
              <a:rPr lang="en-US" sz="2400" dirty="0"/>
              <a:t>Teachers assigned grades or assigned incompletes</a:t>
            </a:r>
          </a:p>
          <a:p>
            <a:r>
              <a:rPr lang="en-US" sz="2400" dirty="0"/>
              <a:t>Classes taken during closure denoted in student transcripts</a:t>
            </a:r>
          </a:p>
          <a:p>
            <a:r>
              <a:rPr lang="en-US" sz="2400" dirty="0"/>
              <a:t>Opportunities for re-engagement for students assigned incompletes</a:t>
            </a:r>
          </a:p>
          <a:p>
            <a:r>
              <a:rPr lang="en-US" sz="2400" dirty="0"/>
              <a:t>All students given an opportunity for continuous learning</a:t>
            </a:r>
          </a:p>
          <a:p>
            <a:endParaRPr lang="en-US" sz="2400" dirty="0"/>
          </a:p>
          <a:p>
            <a:pPr marL="0" indent="0">
              <a:buNone/>
            </a:pPr>
            <a:r>
              <a:rPr lang="en-US" sz="2400" dirty="0">
                <a:hlinkClick r:id="rId2"/>
              </a:rPr>
              <a:t>Student Learning and Grading Guidance 2020</a:t>
            </a:r>
            <a:r>
              <a:rPr lang="en-US" sz="2400" dirty="0"/>
              <a:t>. OSPI, April 21, 2020.</a:t>
            </a:r>
          </a:p>
        </p:txBody>
      </p:sp>
      <p:sp>
        <p:nvSpPr>
          <p:cNvPr id="4" name="Slide Number Placeholder 3"/>
          <p:cNvSpPr>
            <a:spLocks noGrp="1"/>
          </p:cNvSpPr>
          <p:nvPr>
            <p:ph type="sldNum" sz="quarter" idx="12"/>
          </p:nvPr>
        </p:nvSpPr>
        <p:spPr/>
        <p:txBody>
          <a:bodyPr/>
          <a:lstStyle/>
          <a:p>
            <a:fld id="{E31375A4-56A4-47D6-9801-1991572033F7}" type="slidenum">
              <a:rPr lang="en-US" smtClean="0"/>
              <a:pPr/>
              <a:t>5</a:t>
            </a:fld>
            <a:endParaRPr lang="en-US"/>
          </a:p>
        </p:txBody>
      </p:sp>
    </p:spTree>
    <p:extLst>
      <p:ext uri="{BB962C8B-B14F-4D97-AF65-F5344CB8AC3E}">
        <p14:creationId xmlns:p14="http://schemas.microsoft.com/office/powerpoint/2010/main" val="10875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sz="quarter" idx="13"/>
          </p:nvPr>
        </p:nvSpPr>
        <p:spPr/>
        <p:txBody>
          <a:bodyPr>
            <a:normAutofit/>
          </a:bodyPr>
          <a:lstStyle/>
          <a:p>
            <a:pPr marL="0" indent="0">
              <a:buNone/>
            </a:pPr>
            <a:r>
              <a:rPr lang="en-US" sz="2400" dirty="0"/>
              <a:t>Website: </a:t>
            </a:r>
            <a:r>
              <a:rPr lang="en-US" sz="2400" dirty="0">
                <a:solidFill>
                  <a:srgbClr val="7F3A3A"/>
                </a:solidFill>
              </a:rPr>
              <a:t>www.SBE.wa.gov</a:t>
            </a:r>
          </a:p>
          <a:p>
            <a:pPr marL="0" indent="0">
              <a:buNone/>
            </a:pPr>
            <a:r>
              <a:rPr lang="en-US" sz="2400" dirty="0"/>
              <a:t>Facebook: </a:t>
            </a:r>
            <a:r>
              <a:rPr lang="en-US" sz="2400" dirty="0">
                <a:solidFill>
                  <a:srgbClr val="7F3A3A"/>
                </a:solidFill>
              </a:rPr>
              <a:t>www.facebook.com/washingtonSBE</a:t>
            </a:r>
          </a:p>
          <a:p>
            <a:pPr marL="0" indent="0">
              <a:buNone/>
            </a:pPr>
            <a:r>
              <a:rPr lang="en-US" sz="2400" dirty="0"/>
              <a:t>Twitter: </a:t>
            </a:r>
            <a:r>
              <a:rPr lang="en-US" sz="2400" dirty="0">
                <a:solidFill>
                  <a:srgbClr val="7F3A3A"/>
                </a:solidFill>
              </a:rPr>
              <a:t>@</a:t>
            </a:r>
            <a:r>
              <a:rPr lang="en-US" sz="2400" dirty="0" err="1">
                <a:solidFill>
                  <a:srgbClr val="7F3A3A"/>
                </a:solidFill>
              </a:rPr>
              <a:t>wa_SBE</a:t>
            </a:r>
            <a:r>
              <a:rPr lang="en-US" sz="2400" dirty="0">
                <a:solidFill>
                  <a:srgbClr val="7F3A3A"/>
                </a:solidFill>
              </a:rPr>
              <a:t> </a:t>
            </a:r>
          </a:p>
          <a:p>
            <a:pPr marL="0" indent="0">
              <a:buNone/>
            </a:pPr>
            <a:r>
              <a:rPr lang="en-US" sz="2400" dirty="0"/>
              <a:t>Email: </a:t>
            </a:r>
            <a:r>
              <a:rPr lang="en-US" sz="2400" dirty="0">
                <a:solidFill>
                  <a:srgbClr val="7F3A3A"/>
                </a:solidFill>
              </a:rPr>
              <a:t>sbe@k12.wa.us</a:t>
            </a:r>
          </a:p>
          <a:p>
            <a:pPr marL="0" indent="0">
              <a:buNone/>
            </a:pPr>
            <a:r>
              <a:rPr lang="en-US" sz="2400" dirty="0"/>
              <a:t>Phone: 360-725-6025</a:t>
            </a:r>
          </a:p>
          <a:p>
            <a:pPr marL="0" indent="0">
              <a:buNone/>
            </a:pPr>
            <a:r>
              <a:rPr lang="en-US" sz="2400" dirty="0"/>
              <a:t>Web updates: </a:t>
            </a:r>
            <a:r>
              <a:rPr lang="en-US" sz="2400" dirty="0">
                <a:solidFill>
                  <a:srgbClr val="7F3A3A"/>
                </a:solidFill>
              </a:rPr>
              <a:t>bit.ly/</a:t>
            </a:r>
            <a:r>
              <a:rPr lang="en-US" sz="2400" dirty="0" err="1">
                <a:solidFill>
                  <a:srgbClr val="7F3A3A"/>
                </a:solidFill>
              </a:rPr>
              <a:t>SBEupdates</a:t>
            </a:r>
            <a:endParaRPr lang="en-US" sz="2400" dirty="0">
              <a:solidFill>
                <a:srgbClr val="7F3A3A"/>
              </a:solidFill>
            </a:endParaRPr>
          </a:p>
          <a:p>
            <a:pPr marL="0" indent="0">
              <a:buNone/>
            </a:pPr>
            <a:endParaRPr lang="en-US"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74440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Credit Waiver</a:t>
            </a:r>
          </a:p>
        </p:txBody>
      </p:sp>
      <p:sp>
        <p:nvSpPr>
          <p:cNvPr id="3" name="Text Placeholder 2"/>
          <p:cNvSpPr>
            <a:spLocks noGrp="1"/>
          </p:cNvSpPr>
          <p:nvPr>
            <p:ph type="body" sz="quarter" idx="13"/>
          </p:nvPr>
        </p:nvSpPr>
        <p:spPr>
          <a:xfrm>
            <a:off x="1096963" y="1839913"/>
            <a:ext cx="9390062" cy="4503737"/>
          </a:xfrm>
        </p:spPr>
        <p:txBody>
          <a:bodyPr>
            <a:normAutofit lnSpcReduction="10000"/>
          </a:bodyPr>
          <a:lstStyle/>
          <a:p>
            <a:r>
              <a:rPr lang="en-US" sz="2400" dirty="0"/>
              <a:t>School districts applied for the authority to award a waiver to individual students who were on-track to graduate</a:t>
            </a:r>
          </a:p>
          <a:p>
            <a:r>
              <a:rPr lang="en-US" sz="2400" dirty="0"/>
              <a:t>Districts must make a good faith effort to help students earn the credit</a:t>
            </a:r>
          </a:p>
          <a:p>
            <a:r>
              <a:rPr lang="en-US" sz="2400" dirty="0"/>
              <a:t>Waived credit could be both core and flexible credits, but is limited to courses the student was enrolled in or planned to reasonable completed by the end of the 2019-2020 school year</a:t>
            </a:r>
          </a:p>
          <a:p>
            <a:r>
              <a:rPr lang="en-US" sz="2400" dirty="0"/>
              <a:t>Credits waived through an emergency credit waiver were denoted on student transcripts</a:t>
            </a:r>
          </a:p>
          <a:p>
            <a:endParaRPr lang="en-US" sz="2400" dirty="0"/>
          </a:p>
          <a:p>
            <a:pPr marL="0" indent="0">
              <a:buNone/>
            </a:pPr>
            <a:r>
              <a:rPr lang="en-US" sz="2400" dirty="0">
                <a:hlinkClick r:id="rId2"/>
              </a:rPr>
              <a:t>SBE Emergency Waiver Program web page</a:t>
            </a: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6</a:t>
            </a:fld>
            <a:endParaRPr lang="en-US"/>
          </a:p>
        </p:txBody>
      </p:sp>
    </p:spTree>
    <p:extLst>
      <p:ext uri="{BB962C8B-B14F-4D97-AF65-F5344CB8AC3E}">
        <p14:creationId xmlns:p14="http://schemas.microsoft.com/office/powerpoint/2010/main" val="13528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11" y="286603"/>
            <a:ext cx="10527069" cy="1450757"/>
          </a:xfrm>
        </p:spPr>
        <p:txBody>
          <a:bodyPr/>
          <a:lstStyle/>
          <a:p>
            <a:r>
              <a:rPr lang="en-US" b="1" dirty="0"/>
              <a:t>Graduation Pathway Options</a:t>
            </a:r>
          </a:p>
        </p:txBody>
      </p:sp>
      <p:sp>
        <p:nvSpPr>
          <p:cNvPr id="3" name="Text Placeholder 2"/>
          <p:cNvSpPr>
            <a:spLocks noGrp="1"/>
          </p:cNvSpPr>
          <p:nvPr>
            <p:ph type="body" sz="quarter" idx="13"/>
          </p:nvPr>
        </p:nvSpPr>
        <p:spPr>
          <a:xfrm>
            <a:off x="628611" y="1452031"/>
            <a:ext cx="5984062" cy="5216397"/>
          </a:xfrm>
        </p:spPr>
        <p:txBody>
          <a:bodyPr>
            <a:normAutofit lnSpcReduction="10000"/>
          </a:bodyPr>
          <a:lstStyle/>
          <a:p>
            <a:r>
              <a:rPr lang="en-US" sz="2400" dirty="0"/>
              <a:t>Legislation passed in the 2019 session (HB1599) established multiple graduation pathway options</a:t>
            </a:r>
          </a:p>
          <a:p>
            <a:r>
              <a:rPr lang="en-US" sz="2400" dirty="0"/>
              <a:t>The Class of 2020 was the </a:t>
            </a:r>
            <a:r>
              <a:rPr lang="en-US" sz="2400" dirty="0" smtClean="0"/>
              <a:t>first </a:t>
            </a:r>
            <a:r>
              <a:rPr lang="en-US" sz="2400" dirty="0"/>
              <a:t>class to have graduation pathway options as graduation requirements</a:t>
            </a:r>
          </a:p>
          <a:p>
            <a:r>
              <a:rPr lang="en-US" sz="2400" dirty="0"/>
              <a:t>Spring 2020 administration of assessments used in the graduation pathway options were cancelled</a:t>
            </a:r>
          </a:p>
          <a:p>
            <a:r>
              <a:rPr lang="en-US" sz="2400" dirty="0"/>
              <a:t>The Expedited Assessment Appeal waiver was available to students in the Class of 2020 who had not yet met a graduation pathway option</a:t>
            </a:r>
          </a:p>
          <a:p>
            <a:pPr marL="0" indent="0">
              <a:buNone/>
            </a:pPr>
            <a:r>
              <a:rPr lang="en-US" sz="2000" dirty="0">
                <a:hlinkClick r:id="rId2"/>
              </a:rPr>
              <a:t>SBE Graduation Pathway Options Web page </a:t>
            </a:r>
            <a:endParaRPr lang="en-US" sz="20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7</a:t>
            </a:fld>
            <a:endParaRPr lang="en-US"/>
          </a:p>
        </p:txBody>
      </p:sp>
      <p:sp>
        <p:nvSpPr>
          <p:cNvPr id="6" name="Rectangle 5">
            <a:extLst>
              <a:ext uri="{FF2B5EF4-FFF2-40B4-BE49-F238E27FC236}">
                <a16:creationId xmlns:a16="http://schemas.microsoft.com/office/drawing/2014/main" id="{14E8317E-63CC-4206-96DE-446C5E8BA84D}"/>
              </a:ext>
            </a:extLst>
          </p:cNvPr>
          <p:cNvSpPr/>
          <p:nvPr/>
        </p:nvSpPr>
        <p:spPr>
          <a:xfrm>
            <a:off x="6753225" y="0"/>
            <a:ext cx="4467224" cy="6850310"/>
          </a:xfrm>
          <a:prstGeom prst="rect">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07857" y="501277"/>
            <a:ext cx="3757960" cy="5847755"/>
          </a:xfrm>
          <a:prstGeom prst="rect">
            <a:avLst/>
          </a:prstGeom>
          <a:noFill/>
          <a:ln>
            <a:noFill/>
          </a:ln>
        </p:spPr>
        <p:txBody>
          <a:bodyPr wrap="square" rtlCol="0">
            <a:spAutoFit/>
          </a:bodyPr>
          <a:lstStyle/>
          <a:p>
            <a:r>
              <a:rPr lang="en-US" sz="2200" b="1" dirty="0">
                <a:solidFill>
                  <a:schemeClr val="bg1"/>
                </a:solidFill>
                <a:latin typeface="Segoe UI" panose="020B0502040204020203" pitchFamily="34" charset="0"/>
                <a:cs typeface="Segoe UI" panose="020B0502040204020203" pitchFamily="34" charset="0"/>
              </a:rPr>
              <a:t>Options include:</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State Assessment</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Dual Credit Courses</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AP/IB/Cambridge exams and courses</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SAT/ACT</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Transition Courses</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Combinations of at least one English Language Arts or Math in any of the options above</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ASVAB (Armed Services Vocational Aptitude Battery)</a:t>
            </a:r>
          </a:p>
          <a:p>
            <a:pPr marL="342900" indent="-342900">
              <a:buFont typeface="Arial" panose="020B0604020202020204" pitchFamily="34" charset="0"/>
              <a:buChar char="•"/>
            </a:pPr>
            <a:r>
              <a:rPr lang="en-US" sz="2200" b="1" dirty="0">
                <a:solidFill>
                  <a:schemeClr val="bg1"/>
                </a:solidFill>
                <a:latin typeface="Segoe UI" panose="020B0502040204020203" pitchFamily="34" charset="0"/>
                <a:cs typeface="Segoe UI" panose="020B0502040204020203" pitchFamily="34" charset="0"/>
              </a:rPr>
              <a:t>Career and Technical Education course sequences</a:t>
            </a:r>
          </a:p>
        </p:txBody>
      </p:sp>
    </p:spTree>
    <p:extLst>
      <p:ext uri="{BB962C8B-B14F-4D97-AF65-F5344CB8AC3E}">
        <p14:creationId xmlns:p14="http://schemas.microsoft.com/office/powerpoint/2010/main" val="156846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286603"/>
            <a:ext cx="10865748" cy="1450757"/>
          </a:xfrm>
        </p:spPr>
        <p:txBody>
          <a:bodyPr/>
          <a:lstStyle/>
          <a:p>
            <a:r>
              <a:rPr lang="en-US" b="1" dirty="0"/>
              <a:t>Expedited Assessment Appeal (EAA) Waiver</a:t>
            </a:r>
          </a:p>
        </p:txBody>
      </p:sp>
      <p:sp>
        <p:nvSpPr>
          <p:cNvPr id="3" name="Text Placeholder 2"/>
          <p:cNvSpPr>
            <a:spLocks noGrp="1"/>
          </p:cNvSpPr>
          <p:nvPr>
            <p:ph type="body" sz="quarter" idx="13"/>
          </p:nvPr>
        </p:nvSpPr>
        <p:spPr>
          <a:xfrm>
            <a:off x="289932" y="1366776"/>
            <a:ext cx="10865748" cy="5491223"/>
          </a:xfrm>
        </p:spPr>
        <p:txBody>
          <a:bodyPr>
            <a:noAutofit/>
          </a:bodyPr>
          <a:lstStyle/>
          <a:p>
            <a:r>
              <a:rPr lang="en-US" sz="2400" dirty="0"/>
              <a:t>Was available to students in the Classes of 2014 to 2020, as an appeal of the assessment requirement, and de facto, the graduation pathway option.</a:t>
            </a:r>
          </a:p>
          <a:p>
            <a:r>
              <a:rPr lang="en-US" sz="2400" dirty="0"/>
              <a:t>For students in the Class of 2020, demonstration of the eligibility for an EAA: </a:t>
            </a:r>
          </a:p>
          <a:p>
            <a:pPr lvl="1"/>
            <a:r>
              <a:rPr lang="en-US" sz="2400" dirty="0"/>
              <a:t>Completion of a college-level course</a:t>
            </a:r>
          </a:p>
          <a:p>
            <a:pPr lvl="1"/>
            <a:r>
              <a:rPr lang="en-US" sz="2400" dirty="0"/>
              <a:t>Admission to a higher education institution or career preparation program</a:t>
            </a:r>
          </a:p>
          <a:p>
            <a:pPr lvl="1"/>
            <a:r>
              <a:rPr lang="en-US" sz="2400" dirty="0"/>
              <a:t>Scholarship for higher education</a:t>
            </a:r>
          </a:p>
          <a:p>
            <a:pPr lvl="1"/>
            <a:r>
              <a:rPr lang="en-US" sz="2400" dirty="0"/>
              <a:t>Military enlistment</a:t>
            </a:r>
          </a:p>
          <a:p>
            <a:pPr lvl="1"/>
            <a:r>
              <a:rPr lang="en-US" sz="2400" dirty="0"/>
              <a:t>Other demonstration of student’s skills and </a:t>
            </a:r>
            <a:r>
              <a:rPr lang="en-US" sz="2400" dirty="0" smtClean="0"/>
              <a:t>knowledge</a:t>
            </a:r>
          </a:p>
          <a:p>
            <a:pPr marL="201168" lvl="1" indent="0">
              <a:buNone/>
            </a:pPr>
            <a:endParaRPr lang="en-US" sz="2000" dirty="0" smtClean="0"/>
          </a:p>
          <a:p>
            <a:pPr marL="201168" lvl="1" indent="0">
              <a:buNone/>
            </a:pPr>
            <a:endParaRPr lang="en-US" sz="2000" dirty="0"/>
          </a:p>
          <a:p>
            <a:pPr marL="201168" lvl="1" indent="0">
              <a:buNone/>
            </a:pPr>
            <a:r>
              <a:rPr lang="en-US" sz="2000" dirty="0">
                <a:hlinkClick r:id="rId3"/>
              </a:rPr>
              <a:t>OSPI Expedited Assessment Appeal FAQ web page</a:t>
            </a:r>
            <a:endParaRPr lang="en-US" sz="20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8</a:t>
            </a:fld>
            <a:endParaRPr lang="en-US"/>
          </a:p>
        </p:txBody>
      </p:sp>
    </p:spTree>
    <p:extLst>
      <p:ext uri="{BB962C8B-B14F-4D97-AF65-F5344CB8AC3E}">
        <p14:creationId xmlns:p14="http://schemas.microsoft.com/office/powerpoint/2010/main" val="385249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B3657-0DE1-4023-83BC-1D5343E7AE4C}"/>
              </a:ext>
            </a:extLst>
          </p:cNvPr>
          <p:cNvSpPr>
            <a:spLocks noGrp="1"/>
          </p:cNvSpPr>
          <p:nvPr>
            <p:ph type="title"/>
          </p:nvPr>
        </p:nvSpPr>
        <p:spPr/>
        <p:txBody>
          <a:bodyPr>
            <a:normAutofit/>
          </a:bodyPr>
          <a:lstStyle/>
          <a:p>
            <a:r>
              <a:rPr lang="en-US" sz="2400" b="1" dirty="0">
                <a:solidFill>
                  <a:schemeClr val="bg1"/>
                </a:solidFill>
              </a:rPr>
              <a:t>The High School Diploma</a:t>
            </a:r>
            <a:br>
              <a:rPr lang="en-US" sz="2400" b="1" dirty="0">
                <a:solidFill>
                  <a:schemeClr val="bg1"/>
                </a:solidFill>
              </a:rPr>
            </a:br>
            <a:endParaRPr lang="en-US" sz="2400" dirty="0"/>
          </a:p>
        </p:txBody>
      </p:sp>
      <p:sp>
        <p:nvSpPr>
          <p:cNvPr id="4" name="Slide Number Placeholder 3">
            <a:extLst>
              <a:ext uri="{FF2B5EF4-FFF2-40B4-BE49-F238E27FC236}">
                <a16:creationId xmlns:a16="http://schemas.microsoft.com/office/drawing/2014/main" id="{52445C1F-208D-4B1B-8724-D28678528992}"/>
              </a:ext>
            </a:extLst>
          </p:cNvPr>
          <p:cNvSpPr>
            <a:spLocks noGrp="1"/>
          </p:cNvSpPr>
          <p:nvPr>
            <p:ph type="sldNum" sz="quarter" idx="12"/>
          </p:nvPr>
        </p:nvSpPr>
        <p:spPr/>
        <p:txBody>
          <a:bodyPr/>
          <a:lstStyle/>
          <a:p>
            <a:fld id="{E31375A4-56A4-47D6-9801-1991572033F7}" type="slidenum">
              <a:rPr lang="en-US"/>
              <a:pPr/>
              <a:t>9</a:t>
            </a:fld>
            <a:endParaRPr lang="en-US"/>
          </a:p>
        </p:txBody>
      </p:sp>
      <p:pic>
        <p:nvPicPr>
          <p:cNvPr id="7" name="Picture 6" descr="A screenshot of a cell phone&#10;&#10;Description automatically generated">
            <a:extLst>
              <a:ext uri="{FF2B5EF4-FFF2-40B4-BE49-F238E27FC236}">
                <a16:creationId xmlns:a16="http://schemas.microsoft.com/office/drawing/2014/main" id="{A7B95744-E4CC-4F30-B2A4-B14021E4C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spTree>
    <p:extLst>
      <p:ext uri="{BB962C8B-B14F-4D97-AF65-F5344CB8AC3E}">
        <p14:creationId xmlns:p14="http://schemas.microsoft.com/office/powerpoint/2010/main" val="285420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8CC9C356-5D47-4CED-BD2A-92DADB559AE2}" vid="{8EEE7698-E331-4E01-B20B-8793E2A20C06}"/>
    </a:ext>
  </a:extLst>
</a:theme>
</file>

<file path=ppt/theme/theme3.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8CC9C356-5D47-4CED-BD2A-92DADB559AE2}" vid="{8EBBAAF9-52EA-465A-8E94-2C0DEFEA5BF3}"/>
    </a:ext>
  </a:extLst>
</a:theme>
</file>

<file path=ppt/theme/theme4.xml><?xml version="1.0" encoding="utf-8"?>
<a:theme xmlns:a="http://schemas.openxmlformats.org/drawingml/2006/main" name="1_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2">
      <a:majorFont>
        <a:latin typeface="Segoe UI Semibold"/>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4636</TotalTime>
  <Words>4183</Words>
  <Application>Microsoft Office PowerPoint</Application>
  <PresentationFormat>Widescreen</PresentationFormat>
  <Paragraphs>1221</Paragraphs>
  <Slides>50</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50</vt:i4>
      </vt:variant>
    </vt:vector>
  </HeadingPairs>
  <TitlesOfParts>
    <vt:vector size="60" baseType="lpstr">
      <vt:lpstr>Arial</vt:lpstr>
      <vt:lpstr>Calibri</vt:lpstr>
      <vt:lpstr>Cambria</vt:lpstr>
      <vt:lpstr>Segoe UI</vt:lpstr>
      <vt:lpstr>Segoe UI Semibold</vt:lpstr>
      <vt:lpstr>Wingdings</vt:lpstr>
      <vt:lpstr>Retrospect</vt:lpstr>
      <vt:lpstr>Title Slides</vt:lpstr>
      <vt:lpstr>Content Slides</vt:lpstr>
      <vt:lpstr>1_Retrospect</vt:lpstr>
      <vt:lpstr>Spring 2020: Grades, Graduation Pathways, and Waivers</vt:lpstr>
      <vt:lpstr>Conversation today</vt:lpstr>
      <vt:lpstr>The High School Diploma </vt:lpstr>
      <vt:lpstr>Spring 2020</vt:lpstr>
      <vt:lpstr>Grading Policy for Grades 9-12</vt:lpstr>
      <vt:lpstr>Emergency Credit Waiver</vt:lpstr>
      <vt:lpstr>Graduation Pathway Options</vt:lpstr>
      <vt:lpstr>Expedited Assessment Appeal (EAA) Waiver</vt:lpstr>
      <vt:lpstr>The High School Diploma </vt:lpstr>
      <vt:lpstr>Spring 2020: Grades, Graduation Pathways, and Waivers</vt:lpstr>
      <vt:lpstr>Grades, Graduation Pathways, and Waivers</vt:lpstr>
      <vt:lpstr>“Incompletes” by grade level</vt:lpstr>
      <vt:lpstr>Percentage of students with at least one “Incomplete” grade, by district*</vt:lpstr>
      <vt:lpstr>COVID Credit Waivers  (seniors only)</vt:lpstr>
      <vt:lpstr>COVID Credit Waivers  (seniors only)</vt:lpstr>
      <vt:lpstr>Percentage of seniors* with a COVID Credit Waiver</vt:lpstr>
      <vt:lpstr>Graduation Pathways</vt:lpstr>
      <vt:lpstr>Pathways: routes taken by Class of 2020</vt:lpstr>
      <vt:lpstr>Pathways Groupings</vt:lpstr>
      <vt:lpstr>ELA Pathways by Student Group</vt:lpstr>
      <vt:lpstr>Math Pathways by Student Group</vt:lpstr>
      <vt:lpstr>CTE and ASVAB Pathways by Student Group</vt:lpstr>
      <vt:lpstr>Expedited Assessment Appeals (waiver) Class of 2020</vt:lpstr>
      <vt:lpstr>Expedited Assessment Appeals (waiver) by Student Group (Class of 2020)</vt:lpstr>
      <vt:lpstr>EAA Waiver Categories</vt:lpstr>
      <vt:lpstr>PowerPoint Presentation</vt:lpstr>
      <vt:lpstr>PowerPoint Presentation</vt:lpstr>
      <vt:lpstr>2020 Graduation Pathway Access and Usage</vt:lpstr>
      <vt:lpstr>Key Takeaways</vt:lpstr>
      <vt:lpstr>Graduation Pathway Index Equitable Example</vt:lpstr>
      <vt:lpstr>Graduation Pathway Index Example of Disproportionality</vt:lpstr>
      <vt:lpstr>Data Limitations Preliminary Data</vt:lpstr>
      <vt:lpstr>Graduation Pathway Index – ELA Preliminary Results</vt:lpstr>
      <vt:lpstr>Graduation Pathway Index – Math Preliminary Results</vt:lpstr>
      <vt:lpstr>Graduation Pathway Index Two More Ways to Look at the (Preliminary) Data</vt:lpstr>
      <vt:lpstr>Graduation Pathway Index ELA Bridge Course (Preliminary Data)</vt:lpstr>
      <vt:lpstr>Graduation Pathway Index ELA IB Course (Preliminary Data)</vt:lpstr>
      <vt:lpstr>Graduation Pathway Index Asian Student Group (Preliminary Data)</vt:lpstr>
      <vt:lpstr>Graduation Pathway Index Hispanic/Latinx Students (Preliminary Data)</vt:lpstr>
      <vt:lpstr>Graduation Pathway Index Two or More Races Student Group (Preliminary Data)</vt:lpstr>
      <vt:lpstr>Graduation Pathway Index CTE (Preliminary Data)</vt:lpstr>
      <vt:lpstr>Graduation Pathway Index ASVAB (Preliminary Data)</vt:lpstr>
      <vt:lpstr>Emergency (COVID-19) Credit Waiver Index Summary (Preliminary Results)</vt:lpstr>
      <vt:lpstr>Emergency (COVID-19) Credit Waiver Index by Race/Ethnicity (Preliminary Results)</vt:lpstr>
      <vt:lpstr>Emergency (COVID-19) Credit Waiver Index by Program Participation (Preliminary Results)</vt:lpstr>
      <vt:lpstr>Expedited Assessment Appeal (EAA) by Student Group (Preliminary Results)</vt:lpstr>
      <vt:lpstr>Graduation Pathway Index ELA Expedited Assessment Appeal (Preliminary Data)</vt:lpstr>
      <vt:lpstr>Graduation Pathway Index Math Expedited Assessment Appeal (Preliminary Data)</vt:lpstr>
      <vt:lpstr>Closure and Questions</vt:lpstr>
      <vt:lpstr>Contact Information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Moon, Jean (WaTech)</dc:creator>
  <cp:lastModifiedBy>Linda Drake (SBE)</cp:lastModifiedBy>
  <cp:revision>121</cp:revision>
  <dcterms:created xsi:type="dcterms:W3CDTF">2018-05-08T20:06:58Z</dcterms:created>
  <dcterms:modified xsi:type="dcterms:W3CDTF">2020-10-16T00:39:26Z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