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77" r:id="rId2"/>
    <p:sldId id="267" r:id="rId3"/>
    <p:sldId id="279" r:id="rId4"/>
    <p:sldId id="284" r:id="rId5"/>
    <p:sldId id="285" r:id="rId6"/>
    <p:sldId id="286" r:id="rId7"/>
    <p:sldId id="28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A9FF"/>
    <a:srgbClr val="38819E"/>
    <a:srgbClr val="EFDD98"/>
    <a:srgbClr val="8B0000"/>
    <a:srgbClr val="FF0066"/>
    <a:srgbClr val="B0A097"/>
    <a:srgbClr val="F2EFEE"/>
    <a:srgbClr val="B6A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09" autoAdjust="0"/>
    <p:restoredTop sz="94614" autoAdjust="0"/>
  </p:normalViewPr>
  <p:slideViewPr>
    <p:cSldViewPr snapToGrid="0">
      <p:cViewPr varScale="1">
        <p:scale>
          <a:sx n="112" d="100"/>
          <a:sy n="112" d="100"/>
        </p:scale>
        <p:origin x="78" y="12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99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D71D7-55AC-46BD-81B3-09AB2F9EFBD8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0BD58-3BFF-4EAF-BB8B-AC67FE801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9424F-BB59-4F4E-9822-4CA3E770FFD2}" type="datetimeFigureOut">
              <a:rPr lang="en-US" smtClean="0"/>
              <a:t>1/8/2020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22CDD-9D6C-4F63-9EC2-648226624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7880" y="4038776"/>
            <a:ext cx="11159414" cy="786296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000" b="1" spc="150" baseline="0">
                <a:solidFill>
                  <a:srgbClr val="1FA9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7880" y="5035419"/>
            <a:ext cx="11159414" cy="1008701"/>
          </a:xfrm>
        </p:spPr>
        <p:txBody>
          <a:bodyPr lIns="91440" rIns="91440">
            <a:normAutofit/>
          </a:bodyPr>
          <a:lstStyle>
            <a:lvl1pPr marL="0" indent="0" algn="ctr">
              <a:buNone/>
              <a:defRPr sz="2000" b="1" cap="none" spc="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01CE58-D042-4FA3-BE53-A361EB7E6A69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6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346" y="6058091"/>
            <a:ext cx="12188825" cy="91440"/>
          </a:xfrm>
          <a:prstGeom prst="rect">
            <a:avLst/>
          </a:prstGeom>
          <a:solidFill>
            <a:srgbClr val="B0A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 userDrawn="1"/>
        </p:nvSpPr>
        <p:spPr>
          <a:xfrm>
            <a:off x="-6033" y="4251959"/>
            <a:ext cx="12207240" cy="91440"/>
          </a:xfrm>
          <a:prstGeom prst="rect">
            <a:avLst/>
          </a:prstGeom>
          <a:solidFill>
            <a:srgbClr val="B0A097"/>
          </a:solidFill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9346" y="4343399"/>
            <a:ext cx="12182654" cy="1700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517880" y="4530188"/>
            <a:ext cx="11159414" cy="786296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3300" b="0" spc="11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87F88C-DEFF-415B-A9EB-8E7C1FDBD74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15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96963" y="1839913"/>
            <a:ext cx="10058400" cy="4503737"/>
          </a:xfrm>
        </p:spPr>
        <p:txBody>
          <a:bodyPr/>
          <a:lstStyle>
            <a:lvl1pPr marL="285750" indent="-285750">
              <a:buFont typeface="Wingdings" panose="05000000000000000000" pitchFamily="2" charset="2"/>
              <a:buChar char="§"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0504-8333-4446-B84A-5799F1129BDF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6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Data, Graphic, o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FontTx/>
              <a:buNone/>
              <a:defRPr/>
            </a:lvl1pPr>
            <a:lvl4pPr>
              <a:buClr>
                <a:srgbClr val="8B0000"/>
              </a:buClr>
              <a:defRPr/>
            </a:lvl4pPr>
          </a:lstStyle>
          <a:p>
            <a:pPr lvl="0"/>
            <a:r>
              <a:rPr lang="en-US" dirty="0"/>
              <a:t>Click icon to insert item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0504-8333-4446-B84A-5799F1129BDF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2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3"/>
          </p:nvPr>
        </p:nvSpPr>
        <p:spPr>
          <a:xfrm>
            <a:off x="1097280" y="1971675"/>
            <a:ext cx="10058400" cy="448811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96963" y="1971675"/>
            <a:ext cx="10058717" cy="4286250"/>
          </a:xfrm>
        </p:spPr>
        <p:txBody>
          <a:bodyPr/>
          <a:lstStyle>
            <a:lvl1pPr marL="0" indent="0">
              <a:buFontTx/>
              <a:buNone/>
              <a:defRPr baseline="0"/>
            </a:lvl1pPr>
          </a:lstStyle>
          <a:p>
            <a:r>
              <a:rPr lang="en-US" dirty="0"/>
              <a:t>Click to insert photo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58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6741796" cy="402336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001000" y="1846263"/>
            <a:ext cx="3154363" cy="418941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dirty="0"/>
              <a:t>Caption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AFC22-3E17-4B54-A758-8A8C50EF75BC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2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096962" y="1846262"/>
            <a:ext cx="5029200" cy="402336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261100" y="1846263"/>
            <a:ext cx="4894263" cy="40227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127E-EE6C-4EEA-A0F3-CEB506F0DB1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Graphic, Data,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845734"/>
            <a:ext cx="4937760" cy="402336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baseline="0"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Icon to insert item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Icon to insert item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0127E-EE6C-4EEA-A0F3-CEB506F0DB1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0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34228"/>
            <a:ext cx="10058400" cy="133264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00" b="1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096963" y="2617788"/>
            <a:ext cx="4938712" cy="33741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00" b="1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218238" y="2617788"/>
            <a:ext cx="4937125" cy="33741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0418-C470-4324-8337-D1BACF80484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Graphic, Data,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334228"/>
            <a:ext cx="10058400" cy="133264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00" b="1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600" b="1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0418-C470-4324-8337-D1BACF80484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7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Media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40030" y="162779"/>
            <a:ext cx="10856596" cy="29442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0030" y="457201"/>
            <a:ext cx="10856595" cy="600258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833D4-7A87-410D-87FB-ABAD1B5BABCD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2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" y="286603"/>
            <a:ext cx="10955655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A503E-E2A2-4FAF-BB2C-D641B3155DE4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1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530" y="238978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1530" y="1807634"/>
            <a:ext cx="10058400" cy="402336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BE46-4D89-4F6D-B2D3-136AC6AFDF39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391650" y="0"/>
            <a:ext cx="1820833" cy="6824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2625" y="414778"/>
            <a:ext cx="1371600" cy="575742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8439150" cy="5757422"/>
          </a:xfrm>
        </p:spPr>
        <p:txBody>
          <a:bodyPr vert="eaVert" lIns="45720" tIns="0" rIns="45720" bIns="0"/>
          <a:lstStyle>
            <a:lvl1pPr marL="285750" indent="-285750">
              <a:buFont typeface="Wingdings" panose="05000000000000000000" pitchFamily="2" charset="2"/>
              <a:buChar char="§"/>
              <a:defRPr/>
            </a:lvl1pPr>
            <a:lvl2pPr marL="486918" indent="-285750">
              <a:buFont typeface="Wingdings" panose="05000000000000000000" pitchFamily="2" charset="2"/>
              <a:buChar char="§"/>
              <a:defRPr/>
            </a:lvl2pPr>
            <a:lvl3pPr marL="669798" indent="-285750">
              <a:buFont typeface="Wingdings" panose="05000000000000000000" pitchFamily="2" charset="2"/>
              <a:buChar char="§"/>
              <a:defRPr/>
            </a:lvl3pPr>
            <a:lvl4pPr marL="738378" indent="-171450">
              <a:buFont typeface="Wingdings" panose="05000000000000000000" pitchFamily="2" charset="2"/>
              <a:buChar char="§"/>
              <a:defRPr/>
            </a:lvl4pPr>
            <a:lvl5pPr marL="921258" indent="-17145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1" y="6459785"/>
            <a:ext cx="1664970" cy="365125"/>
          </a:xfrm>
        </p:spPr>
        <p:txBody>
          <a:bodyPr/>
          <a:lstStyle/>
          <a:p>
            <a:fld id="{AAFBDE83-A487-4A1C-B05D-45412FC9F7EE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5125" y="6459785"/>
            <a:ext cx="4933950" cy="365125"/>
          </a:xfrm>
        </p:spPr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65325" y="6475660"/>
            <a:ext cx="1312025" cy="365125"/>
          </a:xfrm>
        </p:spPr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9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 algn="ctr">
              <a:lnSpc>
                <a:spcPct val="85000"/>
              </a:lnSpc>
              <a:defRPr sz="45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 algn="ctr">
              <a:buNone/>
              <a:defRPr sz="1800" cap="none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9CD75-EA5E-443D-98E4-824302738E41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84129" y="6485185"/>
            <a:ext cx="971551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01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74F5B-5BF5-4D4C-8E8B-C2E08706DBA2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2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99869" y="2833537"/>
            <a:ext cx="7102549" cy="1190927"/>
          </a:xfrm>
          <a:prstGeom prst="rect">
            <a:avLst/>
          </a:prstGeom>
          <a:solidFill>
            <a:srgbClr val="1FA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9975170" cy="145075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997517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83C389E8-EBF2-4FC9-9AB1-1FFA989D637D}" type="datetime1">
              <a:rPr lang="en-US" smtClean="0"/>
              <a:t>1/8/2020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20449" y="6485185"/>
            <a:ext cx="9715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1336481" y="280460"/>
            <a:ext cx="786595" cy="786595"/>
            <a:chOff x="8326367" y="284176"/>
            <a:chExt cx="731520" cy="731520"/>
          </a:xfrm>
        </p:grpSpPr>
        <p:sp>
          <p:nvSpPr>
            <p:cNvPr id="12" name="Oval 11"/>
            <p:cNvSpPr/>
            <p:nvPr userDrawn="1"/>
          </p:nvSpPr>
          <p:spPr>
            <a:xfrm>
              <a:off x="8326367" y="284176"/>
              <a:ext cx="731520" cy="7315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25400" dist="25400" dir="5400000" algn="t" rotWithShape="0">
                <a:schemeClr val="bg2">
                  <a:lumMod val="2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8" name="Picture 7"/>
            <p:cNvPicPr>
              <a:picLocks noChangeAspect="1"/>
            </p:cNvPicPr>
            <p:nvPr userDrawn="1"/>
          </p:nvPicPr>
          <p:blipFill>
            <a:blip r:embed="rId19"/>
            <a:stretch>
              <a:fillRect/>
            </a:stretch>
          </p:blipFill>
          <p:spPr>
            <a:xfrm>
              <a:off x="8350721" y="305482"/>
              <a:ext cx="682811" cy="688908"/>
            </a:xfrm>
            <a:prstGeom prst="rect">
              <a:avLst/>
            </a:prstGeom>
          </p:spPr>
        </p:pic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693DE547-43E8-479A-8ED7-C30CB833B792}"/>
              </a:ext>
            </a:extLst>
          </p:cNvPr>
          <p:cNvSpPr/>
          <p:nvPr userDrawn="1"/>
        </p:nvSpPr>
        <p:spPr>
          <a:xfrm>
            <a:off x="11353045" y="1173309"/>
            <a:ext cx="732420" cy="7315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E1BB51-7E99-4E82-908A-5971C0C3F9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93"/>
          <a:stretch/>
        </p:blipFill>
        <p:spPr>
          <a:xfrm>
            <a:off x="11382100" y="1194193"/>
            <a:ext cx="786595" cy="6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06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80" r:id="rId3"/>
    <p:sldLayoutId id="2147483662" r:id="rId4"/>
    <p:sldLayoutId id="2147483674" r:id="rId5"/>
    <p:sldLayoutId id="2147483677" r:id="rId6"/>
    <p:sldLayoutId id="2147483675" r:id="rId7"/>
    <p:sldLayoutId id="2147483678" r:id="rId8"/>
    <p:sldLayoutId id="2147483664" r:id="rId9"/>
    <p:sldLayoutId id="2147483679" r:id="rId10"/>
    <p:sldLayoutId id="2147483665" r:id="rId11"/>
    <p:sldLayoutId id="2147483676" r:id="rId12"/>
    <p:sldLayoutId id="2147483666" r:id="rId13"/>
    <p:sldLayoutId id="2147483670" r:id="rId14"/>
    <p:sldLayoutId id="2147483671" r:id="rId15"/>
    <p:sldLayoutId id="2147483663" r:id="rId16"/>
    <p:sldLayoutId id="214748366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rgbClr val="8B0000"/>
        </a:buClr>
        <a:buSzPct val="100000"/>
        <a:buFont typeface="Wingdings" panose="05000000000000000000" pitchFamily="2" charset="2"/>
        <a:buChar char="Ø"/>
        <a:defRPr sz="16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8B0000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8B0000"/>
        </a:buClr>
        <a:buFont typeface="Wingdings" panose="05000000000000000000" pitchFamily="2" charset="2"/>
        <a:buChar char="§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8B0000"/>
        </a:buClr>
        <a:buFont typeface="Calibri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8B0000"/>
        </a:buClr>
        <a:buFont typeface="Calibri" panose="020F0502020204030204" pitchFamily="34" charset="0"/>
        <a:buChar char="▫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be.wa.gov/sites/default/files/public/documents/GradRequirements/OTS-1668.5%20For%20Filing.pdf" TargetMode="Externa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3.wav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ercommons.org/authoring/59624-elections-and-voting-teacher-resources/view" TargetMode="External"/><Relationship Id="rId3" Type="http://schemas.openxmlformats.org/officeDocument/2006/relationships/hyperlink" Target="https://www.k12.wa.us/sites/default/files/public/socialstudies/standards/OSPI_SocStudies_Standards_2019.pdf" TargetMode="External"/><Relationship Id="rId7" Type="http://schemas.openxmlformats.org/officeDocument/2006/relationships/hyperlink" Target="https://www.k12.wa.us/student-success/resources-subject-area/social-studies/futurevoter-media-campaign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be.wa.gov/faqs/social_studies" TargetMode="External"/><Relationship Id="rId5" Type="http://schemas.openxmlformats.org/officeDocument/2006/relationships/hyperlink" Target="https://www.k12.wa.us/student-success/graduation/graduation-requirements/civic-education-new-graduation-requirement" TargetMode="External"/><Relationship Id="rId4" Type="http://schemas.openxmlformats.org/officeDocument/2006/relationships/hyperlink" Target="https://www.oercommons.org/groups/washington-social-studies/1114/6950/2941/?&amp;__hub_id=1" TargetMode="External"/><Relationship Id="rId9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E93BFA-38D5-4FF6-BBA4-E71BD7064CCC}"/>
              </a:ext>
            </a:extLst>
          </p:cNvPr>
          <p:cNvSpPr/>
          <p:nvPr/>
        </p:nvSpPr>
        <p:spPr>
          <a:xfrm>
            <a:off x="7721612" y="0"/>
            <a:ext cx="4470387" cy="4492978"/>
          </a:xfrm>
          <a:prstGeom prst="rect">
            <a:avLst/>
          </a:prstGeom>
          <a:solidFill>
            <a:srgbClr val="1FA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70111" y="329609"/>
            <a:ext cx="3831166" cy="391278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Featuring: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Linda Drake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SBE Director of Career- and College-Readiness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&amp;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Jerry Price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OSPI Social Studies Program Supervisor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8E76F1-4856-4A31-8B2E-1127CEE51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2" r="35969"/>
          <a:stretch/>
        </p:blipFill>
        <p:spPr>
          <a:xfrm>
            <a:off x="5519" y="0"/>
            <a:ext cx="771609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A3486-5A98-46C8-8589-21E35476F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11" y="4827710"/>
            <a:ext cx="4784652" cy="7107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F77D52-BBED-4761-82FC-187989BA44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11" y="5673401"/>
            <a:ext cx="3831166" cy="6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Conversation Today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97280" y="1645603"/>
            <a:ext cx="10058400" cy="450373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Current Social Studies Requirements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What are the changes to WACs</a:t>
            </a:r>
          </a:p>
          <a:p>
            <a:pPr lvl="1"/>
            <a:r>
              <a:rPr lang="en-US" sz="2800" dirty="0"/>
              <a:t>Why did the requirements change?</a:t>
            </a:r>
          </a:p>
          <a:p>
            <a:pPr lvl="1"/>
            <a:r>
              <a:rPr lang="en-US" sz="2800" dirty="0"/>
              <a:t>How will it affect districts, teachers, and students?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Resources and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Contact Us</a:t>
            </a:r>
          </a:p>
          <a:p>
            <a:pPr marL="544068" lvl="1" indent="-34290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Flowchart: Document 2">
            <a:extLst>
              <a:ext uri="{FF2B5EF4-FFF2-40B4-BE49-F238E27FC236}">
                <a16:creationId xmlns:a16="http://schemas.microsoft.com/office/drawing/2014/main" id="{3BBE2022-5684-4EED-B687-CF6C2514E6F9}"/>
              </a:ext>
            </a:extLst>
          </p:cNvPr>
          <p:cNvSpPr/>
          <p:nvPr/>
        </p:nvSpPr>
        <p:spPr>
          <a:xfrm>
            <a:off x="7879222" y="-107520"/>
            <a:ext cx="3276458" cy="2483249"/>
          </a:xfrm>
          <a:prstGeom prst="flowChartDocument">
            <a:avLst/>
          </a:prstGeom>
          <a:solidFill>
            <a:srgbClr val="1FA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AAA786-4DF1-4C88-A824-A02554444286}"/>
              </a:ext>
            </a:extLst>
          </p:cNvPr>
          <p:cNvSpPr txBox="1"/>
          <p:nvPr/>
        </p:nvSpPr>
        <p:spPr>
          <a:xfrm>
            <a:off x="8135596" y="286603"/>
            <a:ext cx="2512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Poll: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Who’s listening today?</a:t>
            </a:r>
          </a:p>
        </p:txBody>
      </p:sp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88376C12-B148-4786-A52E-390C746D6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9222" y="4251902"/>
            <a:ext cx="2319495" cy="231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Current Social Studies Graduation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3"/>
          </p:nvPr>
        </p:nvSpPr>
        <p:spPr>
          <a:xfrm>
            <a:off x="1097280" y="1430790"/>
            <a:ext cx="9773920" cy="52369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From a new section of rule, </a:t>
            </a:r>
            <a:r>
              <a:rPr lang="en-US" sz="2400" dirty="0">
                <a:hlinkClick r:id="rId3"/>
              </a:rPr>
              <a:t>WAC 180-51-210 </a:t>
            </a:r>
            <a:r>
              <a:rPr lang="en-US" sz="2400" dirty="0"/>
              <a:t>(approved by the Board in November, codified by the rules reviser this month):</a:t>
            </a:r>
          </a:p>
          <a:p>
            <a:r>
              <a:rPr lang="en-US" sz="2400" b="1" dirty="0"/>
              <a:t>Three (3) social studies credits</a:t>
            </a:r>
          </a:p>
          <a:p>
            <a:r>
              <a:rPr lang="en-US" sz="2400" b="1" dirty="0"/>
              <a:t>Two credits of prescribed courses, plus one credit of social studies electives</a:t>
            </a:r>
          </a:p>
          <a:p>
            <a:pPr lvl="1"/>
            <a:r>
              <a:rPr lang="en-US" sz="2100" dirty="0"/>
              <a:t>One credit of </a:t>
            </a:r>
            <a:r>
              <a:rPr lang="en-US" sz="2100" b="1" dirty="0"/>
              <a:t>US history </a:t>
            </a:r>
            <a:r>
              <a:rPr lang="en-US" sz="2100" dirty="0"/>
              <a:t>or its equivalent.</a:t>
            </a:r>
          </a:p>
          <a:p>
            <a:pPr lvl="1"/>
            <a:r>
              <a:rPr lang="en-US" sz="2100" dirty="0"/>
              <a:t>One-half credit in </a:t>
            </a:r>
            <a:r>
              <a:rPr lang="en-US" sz="2100" b="1" dirty="0"/>
              <a:t>Contemporary World History, Geography, and Problems (CWP)</a:t>
            </a:r>
            <a:r>
              <a:rPr lang="en-US" sz="2100" dirty="0"/>
              <a:t>, or its equivalent.</a:t>
            </a:r>
          </a:p>
          <a:p>
            <a:pPr lvl="1"/>
            <a:r>
              <a:rPr lang="en-US" sz="2100" dirty="0"/>
              <a:t>One-half credit in </a:t>
            </a:r>
            <a:r>
              <a:rPr lang="en-US" sz="2100" b="1" dirty="0"/>
              <a:t>Civics</a:t>
            </a:r>
            <a:r>
              <a:rPr lang="en-US" sz="2100" dirty="0"/>
              <a:t>. Districts must offer Civics as a stand-alone course by 2020-21, and student in the Class of 2024 must meet the requirement through a stand-alone course. </a:t>
            </a:r>
          </a:p>
          <a:p>
            <a:pPr lvl="1"/>
            <a:r>
              <a:rPr lang="en-US" sz="2100" b="1" dirty="0"/>
              <a:t>Washington State History and Government </a:t>
            </a:r>
            <a:r>
              <a:rPr lang="en-US" sz="2100" dirty="0"/>
              <a:t>is required, but not for credit.</a:t>
            </a:r>
          </a:p>
          <a:p>
            <a:pPr lvl="2"/>
            <a:r>
              <a:rPr lang="en-US" sz="2100" dirty="0"/>
              <a:t>May be waived by principal for students who 1) successfully completed a state history course in another state, or 2) is in the 11</a:t>
            </a:r>
            <a:r>
              <a:rPr lang="en-US" sz="2100" baseline="30000" dirty="0"/>
              <a:t>th</a:t>
            </a:r>
            <a:r>
              <a:rPr lang="en-US" sz="2100" dirty="0"/>
              <a:t> or 12</a:t>
            </a:r>
            <a:r>
              <a:rPr lang="en-US" sz="2100" baseline="30000" dirty="0"/>
              <a:t>th</a:t>
            </a:r>
            <a:r>
              <a:rPr lang="en-US" sz="2100" dirty="0"/>
              <a:t> grade and did not complete Washington State History and Government because of previous residence outside the state.</a:t>
            </a:r>
          </a:p>
          <a:p>
            <a:pPr lvl="2"/>
            <a:endParaRPr lang="en-US" sz="1950" dirty="0"/>
          </a:p>
          <a:p>
            <a:pPr lvl="1"/>
            <a:endParaRPr lang="en-US" sz="22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Why the Recent Change to CWP?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96963" y="1839913"/>
            <a:ext cx="9571037" cy="4503737"/>
          </a:xfrm>
        </p:spPr>
        <p:txBody>
          <a:bodyPr>
            <a:normAutofit/>
          </a:bodyPr>
          <a:lstStyle/>
          <a:p>
            <a:r>
              <a:rPr lang="en-US" sz="2400" dirty="0"/>
              <a:t>More flexibility to districts as they implement the stand-alone Civics requirement.</a:t>
            </a:r>
          </a:p>
          <a:p>
            <a:r>
              <a:rPr lang="en-US" sz="2400" dirty="0"/>
              <a:t>Districts are </a:t>
            </a:r>
            <a:r>
              <a:rPr lang="en-US" sz="2400" b="1" dirty="0"/>
              <a:t>not</a:t>
            </a:r>
            <a:r>
              <a:rPr lang="en-US" sz="2400" dirty="0"/>
              <a:t> required to change to a one-half credit CWP course, but may change if they choose to. </a:t>
            </a:r>
          </a:p>
          <a:p>
            <a:r>
              <a:rPr lang="en-US" sz="2400" dirty="0"/>
              <a:t>Changes to rules in social studies coincides with updates to rules due to E2SHB 1599. 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4" name="Graphic 13" descr="Questions">
            <a:extLst>
              <a:ext uri="{FF2B5EF4-FFF2-40B4-BE49-F238E27FC236}">
                <a16:creationId xmlns:a16="http://schemas.microsoft.com/office/drawing/2014/main" id="{2FB3C2FF-CCA9-427A-8643-5B02F54238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8892" y="4207095"/>
            <a:ext cx="2239108" cy="223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42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whoosh.wav"/>
          </p:stSnd>
        </p:sndAc>
      </p:transition>
    </mc:Choice>
    <mc:Fallback xmlns="">
      <p:transition spd="med">
        <p:fade/>
        <p:sndAc>
          <p:stSnd>
            <p:snd r:embed="rId5" name="whoosh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Background on Changes to Graduation Requirements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821192" y="1520599"/>
            <a:ext cx="10058400" cy="4503737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For the Class of 2016, the social studies requirement was increased from two and one-half to three total credits. </a:t>
            </a:r>
          </a:p>
          <a:p>
            <a:pPr lvl="1"/>
            <a:r>
              <a:rPr lang="en-US" sz="2400" dirty="0"/>
              <a:t>One-half credits of Civics was added, although Civics could be embedded in another course. </a:t>
            </a:r>
          </a:p>
          <a:p>
            <a:pPr lvl="1"/>
            <a:r>
              <a:rPr lang="en-US" sz="2400" dirty="0"/>
              <a:t>This was the part of the phase-in of the 24-credit graduation requirements: math increased for the Class of 2013, social studies and English increased for the Class of 2016, and science was increased for the Class of 2019.  </a:t>
            </a:r>
          </a:p>
          <a:p>
            <a:r>
              <a:rPr lang="en-US" sz="2400" dirty="0"/>
              <a:t>Second Substitute House Bill 1896 created the requirement that Civics be a stand-alone course by the 2020-21 school year; SBE rules interpreted this to be a graduation requirement for the Class of 2024. </a:t>
            </a:r>
          </a:p>
          <a:p>
            <a:pPr lvl="1"/>
            <a:r>
              <a:rPr lang="en-US" sz="2250" dirty="0"/>
              <a:t>Civics may continue to be embedded in courses through which students earn both high school and postsecondary credit.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  <p:sndAc>
          <p:stSnd>
            <p:snd r:embed="rId2" name="whoosh.wav"/>
          </p:stSnd>
        </p:sndAc>
      </p:transition>
    </mc:Choice>
    <mc:Fallback xmlns="">
      <p:transition spd="med">
        <p:fade/>
        <p:sndAc>
          <p:stSnd>
            <p:snd r:embed="rId3" name="whoosh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Resources and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96963" y="1320801"/>
            <a:ext cx="6782259" cy="300337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Help with implementing this change in your districts:</a:t>
            </a:r>
          </a:p>
          <a:p>
            <a:pPr marL="0" indent="0">
              <a:buNone/>
            </a:pPr>
            <a:endParaRPr lang="en-US" sz="1200" dirty="0"/>
          </a:p>
          <a:p>
            <a:pPr lvl="1"/>
            <a:r>
              <a:rPr lang="en-US" sz="2000" dirty="0">
                <a:hlinkClick r:id="rId3"/>
              </a:rPr>
              <a:t>New Social Studies Standards </a:t>
            </a:r>
            <a:endParaRPr lang="en-US" sz="2000" dirty="0"/>
          </a:p>
          <a:p>
            <a:pPr lvl="1"/>
            <a:r>
              <a:rPr lang="en-US" sz="2000" dirty="0"/>
              <a:t>Open Education Resources, including Civics Model Courses, can be found on OSPI’s </a:t>
            </a:r>
            <a:r>
              <a:rPr lang="en-US" sz="2000" dirty="0">
                <a:hlinkClick r:id="rId4"/>
              </a:rPr>
              <a:t>Washington State OER Hub</a:t>
            </a:r>
            <a:endParaRPr lang="en-US" sz="2000" dirty="0"/>
          </a:p>
          <a:p>
            <a:pPr lvl="1"/>
            <a:r>
              <a:rPr lang="en-US" sz="2000" dirty="0">
                <a:hlinkClick r:id="rId5"/>
              </a:rPr>
              <a:t>Information, materials, and resources</a:t>
            </a:r>
            <a:r>
              <a:rPr lang="en-US" sz="2000" dirty="0"/>
              <a:t> for the new Civics graduation requirement </a:t>
            </a:r>
          </a:p>
          <a:p>
            <a:pPr lvl="1"/>
            <a:r>
              <a:rPr lang="en-US" sz="2000" dirty="0">
                <a:hlinkClick r:id="rId6"/>
              </a:rPr>
              <a:t>SBE FAQ</a:t>
            </a:r>
            <a:r>
              <a:rPr lang="en-US" sz="2000" dirty="0"/>
              <a:t> (to be updated based on questions received today)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lowchart: Document 4">
            <a:extLst>
              <a:ext uri="{FF2B5EF4-FFF2-40B4-BE49-F238E27FC236}">
                <a16:creationId xmlns:a16="http://schemas.microsoft.com/office/drawing/2014/main" id="{38F73408-D34E-4993-9687-F807A561BD76}"/>
              </a:ext>
            </a:extLst>
          </p:cNvPr>
          <p:cNvSpPr/>
          <p:nvPr/>
        </p:nvSpPr>
        <p:spPr>
          <a:xfrm>
            <a:off x="8058684" y="-107520"/>
            <a:ext cx="3096996" cy="2483249"/>
          </a:xfrm>
          <a:prstGeom prst="flowChartDocument">
            <a:avLst/>
          </a:prstGeom>
          <a:solidFill>
            <a:srgbClr val="1FA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AF7A94-527F-4A11-885B-76FDED607EEC}"/>
              </a:ext>
            </a:extLst>
          </p:cNvPr>
          <p:cNvSpPr txBox="1"/>
          <p:nvPr/>
        </p:nvSpPr>
        <p:spPr>
          <a:xfrm>
            <a:off x="8135596" y="286603"/>
            <a:ext cx="2512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Poll: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Did you learn today?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55B533-502E-4994-BB5D-037BACB74B13}"/>
              </a:ext>
            </a:extLst>
          </p:cNvPr>
          <p:cNvSpPr txBox="1"/>
          <p:nvPr/>
        </p:nvSpPr>
        <p:spPr>
          <a:xfrm>
            <a:off x="1281868" y="4525159"/>
            <a:ext cx="85885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Finally, a plug for #</a:t>
            </a:r>
            <a:r>
              <a:rPr lang="en-US" b="1" dirty="0" err="1"/>
              <a:t>FutureVoter</a:t>
            </a:r>
            <a:r>
              <a:rPr lang="en-US" b="1" dirty="0"/>
              <a:t> on Temperance and Good Citizenship Day, January 16! </a:t>
            </a:r>
            <a:r>
              <a:rPr lang="en-US" dirty="0"/>
              <a:t>OSPI and Office of Secretary of State resources that help teach about voting and register #</a:t>
            </a:r>
            <a:r>
              <a:rPr lang="en-US" dirty="0" err="1"/>
              <a:t>FutureVoters</a:t>
            </a:r>
            <a:r>
              <a:rPr lang="en-US" dirty="0"/>
              <a:t> can be found on </a:t>
            </a:r>
            <a:r>
              <a:rPr lang="en-US" dirty="0">
                <a:hlinkClick r:id="rId7"/>
              </a:rPr>
              <a:t>OSPI’s Student Success page</a:t>
            </a:r>
            <a:r>
              <a:rPr lang="en-US" dirty="0"/>
              <a:t> and on the </a:t>
            </a:r>
            <a:r>
              <a:rPr lang="en-US" dirty="0">
                <a:hlinkClick r:id="rId8"/>
              </a:rPr>
              <a:t>OER commons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65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9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+mn-lt"/>
              </a:rPr>
              <a:t>Contact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178616" y="1737361"/>
            <a:ext cx="4500532" cy="450373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Linda Drake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F3A3A"/>
                </a:solidFill>
              </a:rPr>
              <a:t>Director of Career- &amp; College-Readiness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7F3A3A"/>
                </a:solidFill>
              </a:rPr>
              <a:t>State Board of Education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rgbClr val="7F3A3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FA9FF"/>
                </a:solidFill>
              </a:rPr>
              <a:t>Linda.drake@k12.wa.us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5720F58-C9D8-49AE-86D0-71D5D7B93471}"/>
              </a:ext>
            </a:extLst>
          </p:cNvPr>
          <p:cNvSpPr txBox="1">
            <a:spLocks/>
          </p:cNvSpPr>
          <p:nvPr/>
        </p:nvSpPr>
        <p:spPr>
          <a:xfrm>
            <a:off x="1191031" y="1737360"/>
            <a:ext cx="4904969" cy="450373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8B0000"/>
              </a:buClr>
              <a:buSzPct val="100000"/>
              <a:buFont typeface="Wingdings" panose="05000000000000000000" pitchFamily="2" charset="2"/>
              <a:buChar char="§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6979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3837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2125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400" b="1" dirty="0"/>
              <a:t>Jerry Price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800" dirty="0">
                <a:solidFill>
                  <a:srgbClr val="7F3A3A"/>
                </a:solidFill>
              </a:rPr>
              <a:t>Social Studies Program Supervisor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800" dirty="0">
                <a:solidFill>
                  <a:srgbClr val="7F3A3A"/>
                </a:solidFill>
              </a:rPr>
              <a:t>Office of Superintendent of Public Instruction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en-US" sz="1800" dirty="0">
              <a:solidFill>
                <a:srgbClr val="7F3A3A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1800" b="1" dirty="0">
                <a:solidFill>
                  <a:srgbClr val="1FA9FF"/>
                </a:solidFill>
              </a:rPr>
              <a:t>Jerry.price@k12.wa.us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2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F2296AA-B0C0-4469-970D-554956F099C0}"/>
              </a:ext>
            </a:extLst>
          </p:cNvPr>
          <p:cNvSpPr txBox="1">
            <a:spLocks/>
          </p:cNvSpPr>
          <p:nvPr/>
        </p:nvSpPr>
        <p:spPr>
          <a:xfrm>
            <a:off x="3518346" y="3812661"/>
            <a:ext cx="4904969" cy="450373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8B0000"/>
              </a:buClr>
              <a:buSzPct val="100000"/>
              <a:buFont typeface="Wingdings" panose="05000000000000000000" pitchFamily="2" charset="2"/>
              <a:buChar char="§"/>
              <a:defRPr sz="16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8691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69798" indent="-2857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3837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2125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8B0000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en-US" sz="2800" b="1" dirty="0">
                <a:solidFill>
                  <a:srgbClr val="1FA9FF"/>
                </a:solidFill>
              </a:rPr>
              <a:t>K12.wa.us   |   sbe.wa.gov</a:t>
            </a:r>
            <a:endParaRPr lang="en-US" sz="2800" dirty="0">
              <a:solidFill>
                <a:srgbClr val="1FA9FF"/>
              </a:solidFill>
            </a:endParaRPr>
          </a:p>
        </p:txBody>
      </p:sp>
      <p:pic>
        <p:nvPicPr>
          <p:cNvPr id="8" name="Graphic 7" descr="Chat RTL">
            <a:extLst>
              <a:ext uri="{FF2B5EF4-FFF2-40B4-BE49-F238E27FC236}">
                <a16:creationId xmlns:a16="http://schemas.microsoft.com/office/drawing/2014/main" id="{D0735CF2-CEBF-4E81-B057-2379A7185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3315" y="4286271"/>
            <a:ext cx="2198914" cy="219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8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ustom 2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3046</TotalTime>
  <Words>596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</vt:lpstr>
      <vt:lpstr>Segoe UI</vt:lpstr>
      <vt:lpstr>Segoe UI Semibold</vt:lpstr>
      <vt:lpstr>Wingdings</vt:lpstr>
      <vt:lpstr>Retrospect</vt:lpstr>
      <vt:lpstr>Title</vt:lpstr>
      <vt:lpstr>Conversation Today</vt:lpstr>
      <vt:lpstr>Current Social Studies Graduation Requirements</vt:lpstr>
      <vt:lpstr>Why the Recent Change to CWP?</vt:lpstr>
      <vt:lpstr>Background on Changes to Graduation Requirements</vt:lpstr>
      <vt:lpstr>Resources and Information</vt:lpstr>
      <vt:lpstr>Contact Information</vt:lpstr>
    </vt:vector>
  </TitlesOfParts>
  <Company>Washington Technology Solutions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Moon, Jean (WaTech)</dc:creator>
  <cp:lastModifiedBy>Stephanie Davidsmeyer (SBE)</cp:lastModifiedBy>
  <cp:revision>131</cp:revision>
  <dcterms:created xsi:type="dcterms:W3CDTF">2018-05-08T20:06:58Z</dcterms:created>
  <dcterms:modified xsi:type="dcterms:W3CDTF">2020-01-08T21:22:54Z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