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4" r:id="rId3"/>
    <p:sldId id="269" r:id="rId4"/>
    <p:sldId id="286" r:id="rId5"/>
    <p:sldId id="326" r:id="rId6"/>
    <p:sldId id="327" r:id="rId7"/>
    <p:sldId id="329" r:id="rId8"/>
    <p:sldId id="331" r:id="rId9"/>
    <p:sldId id="335" r:id="rId10"/>
    <p:sldId id="332" r:id="rId11"/>
    <p:sldId id="333" r:id="rId12"/>
    <p:sldId id="336" r:id="rId13"/>
    <p:sldId id="337" r:id="rId14"/>
    <p:sldId id="338" r:id="rId15"/>
    <p:sldId id="339" r:id="rId16"/>
    <p:sldId id="340" r:id="rId17"/>
    <p:sldId id="341" r:id="rId18"/>
    <p:sldId id="295" r:id="rId19"/>
    <p:sldId id="308" r:id="rId20"/>
    <p:sldId id="342" r:id="rId21"/>
    <p:sldId id="303" r:id="rId22"/>
    <p:sldId id="304" r:id="rId23"/>
    <p:sldId id="343" r:id="rId24"/>
    <p:sldId id="314" r:id="rId25"/>
    <p:sldId id="323" r:id="rId26"/>
    <p:sldId id="27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66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ijana\Documents\MBA\RE%20Class%20Prof%20Glascock\Presentation%20work\USA%20states%20all%20(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ijana\Documents\MBA\RE%20Class%20Prof%20Glascock\Presentation%20work\USA%20states%20all%20(3).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stacked"/>
        <c:varyColors val="0"/>
        <c:ser>
          <c:idx val="0"/>
          <c:order val="0"/>
          <c:tx>
            <c:strRef>
              <c:f>USA!$H$33</c:f>
              <c:strCache>
                <c:ptCount val="1"/>
                <c:pt idx="0">
                  <c:v>Under 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USA!$G$34:$G$35</c:f>
              <c:numCache>
                <c:formatCode>General</c:formatCode>
                <c:ptCount val="2"/>
                <c:pt idx="0">
                  <c:v>1940</c:v>
                </c:pt>
                <c:pt idx="1">
                  <c:v>2010</c:v>
                </c:pt>
              </c:numCache>
            </c:numRef>
          </c:cat>
          <c:val>
            <c:numRef>
              <c:f>USA!$H$34:$H$35</c:f>
              <c:numCache>
                <c:formatCode>_(* #,##0.0_);_(* \(#,##0.0\);_(* "-"??_);_(@_)</c:formatCode>
                <c:ptCount val="2"/>
                <c:pt idx="0">
                  <c:v>30.6</c:v>
                </c:pt>
                <c:pt idx="1">
                  <c:v>24</c:v>
                </c:pt>
              </c:numCache>
            </c:numRef>
          </c:val>
          <c:extLst>
            <c:ext xmlns:c16="http://schemas.microsoft.com/office/drawing/2014/chart" uri="{C3380CC4-5D6E-409C-BE32-E72D297353CC}">
              <c16:uniqueId val="{00000000-7E85-45EB-A140-E199D9EBDF67}"/>
            </c:ext>
          </c:extLst>
        </c:ser>
        <c:ser>
          <c:idx val="1"/>
          <c:order val="1"/>
          <c:tx>
            <c:strRef>
              <c:f>USA!$I$33</c:f>
              <c:strCache>
                <c:ptCount val="1"/>
                <c:pt idx="0">
                  <c:v>18 - 44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USA!$G$34:$G$35</c:f>
              <c:numCache>
                <c:formatCode>General</c:formatCode>
                <c:ptCount val="2"/>
                <c:pt idx="0">
                  <c:v>1940</c:v>
                </c:pt>
                <c:pt idx="1">
                  <c:v>2010</c:v>
                </c:pt>
              </c:numCache>
            </c:numRef>
          </c:cat>
          <c:val>
            <c:numRef>
              <c:f>USA!$I$34:$I$35</c:f>
              <c:numCache>
                <c:formatCode>_(* #,##0.0_);_(* \(#,##0.0\);_(* "-"??_);_(@_)</c:formatCode>
                <c:ptCount val="2"/>
                <c:pt idx="0">
                  <c:v>42.8</c:v>
                </c:pt>
                <c:pt idx="1">
                  <c:v>36.5</c:v>
                </c:pt>
              </c:numCache>
            </c:numRef>
          </c:val>
          <c:extLst>
            <c:ext xmlns:c16="http://schemas.microsoft.com/office/drawing/2014/chart" uri="{C3380CC4-5D6E-409C-BE32-E72D297353CC}">
              <c16:uniqueId val="{00000001-7E85-45EB-A140-E199D9EBDF67}"/>
            </c:ext>
          </c:extLst>
        </c:ser>
        <c:ser>
          <c:idx val="2"/>
          <c:order val="2"/>
          <c:tx>
            <c:strRef>
              <c:f>USA!$J$33</c:f>
              <c:strCache>
                <c:ptCount val="1"/>
                <c:pt idx="0">
                  <c:v>45 - 64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USA!$G$34:$G$35</c:f>
              <c:numCache>
                <c:formatCode>General</c:formatCode>
                <c:ptCount val="2"/>
                <c:pt idx="0">
                  <c:v>1940</c:v>
                </c:pt>
                <c:pt idx="1">
                  <c:v>2010</c:v>
                </c:pt>
              </c:numCache>
            </c:numRef>
          </c:cat>
          <c:val>
            <c:numRef>
              <c:f>USA!$J$34:$J$35</c:f>
              <c:numCache>
                <c:formatCode>_(* #,##0.0_);_(* \(#,##0.0\);_(* "-"??_);_(@_)</c:formatCode>
                <c:ptCount val="2"/>
                <c:pt idx="0">
                  <c:v>19.8</c:v>
                </c:pt>
                <c:pt idx="1">
                  <c:v>26.4</c:v>
                </c:pt>
              </c:numCache>
            </c:numRef>
          </c:val>
          <c:extLst>
            <c:ext xmlns:c16="http://schemas.microsoft.com/office/drawing/2014/chart" uri="{C3380CC4-5D6E-409C-BE32-E72D297353CC}">
              <c16:uniqueId val="{00000002-7E85-45EB-A140-E199D9EBDF67}"/>
            </c:ext>
          </c:extLst>
        </c:ser>
        <c:ser>
          <c:idx val="3"/>
          <c:order val="3"/>
          <c:tx>
            <c:strRef>
              <c:f>USA!$K$33</c:f>
              <c:strCache>
                <c:ptCount val="1"/>
                <c:pt idx="0">
                  <c:v>65 +</c:v>
                </c:pt>
              </c:strCache>
            </c:strRef>
          </c:tx>
          <c:invertIfNegative val="0"/>
          <c:dLbls>
            <c:dLbl>
              <c:idx val="0"/>
              <c:layout>
                <c:manualLayout>
                  <c:x val="5.8333333333333334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85-45EB-A140-E199D9EBDF67}"/>
                </c:ext>
              </c:extLst>
            </c:dLbl>
            <c:dLbl>
              <c:idx val="1"/>
              <c:layout>
                <c:manualLayout>
                  <c:x val="8.888888888888889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85-45EB-A140-E199D9EBDF6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USA!$G$34:$G$35</c:f>
              <c:numCache>
                <c:formatCode>General</c:formatCode>
                <c:ptCount val="2"/>
                <c:pt idx="0">
                  <c:v>1940</c:v>
                </c:pt>
                <c:pt idx="1">
                  <c:v>2010</c:v>
                </c:pt>
              </c:numCache>
            </c:numRef>
          </c:cat>
          <c:val>
            <c:numRef>
              <c:f>USA!$K$34:$K$35</c:f>
              <c:numCache>
                <c:formatCode>_(* #,##0.0_);_(* \(#,##0.0\);_(* "-"??_);_(@_)</c:formatCode>
                <c:ptCount val="2"/>
                <c:pt idx="0">
                  <c:v>6.8</c:v>
                </c:pt>
                <c:pt idx="1">
                  <c:v>13</c:v>
                </c:pt>
              </c:numCache>
            </c:numRef>
          </c:val>
          <c:extLst>
            <c:ext xmlns:c16="http://schemas.microsoft.com/office/drawing/2014/chart" uri="{C3380CC4-5D6E-409C-BE32-E72D297353CC}">
              <c16:uniqueId val="{00000005-7E85-45EB-A140-E199D9EBDF67}"/>
            </c:ext>
          </c:extLst>
        </c:ser>
        <c:dLbls>
          <c:showLegendKey val="0"/>
          <c:showVal val="0"/>
          <c:showCatName val="0"/>
          <c:showSerName val="0"/>
          <c:showPercent val="0"/>
          <c:showBubbleSize val="0"/>
        </c:dLbls>
        <c:gapWidth val="150"/>
        <c:overlap val="100"/>
        <c:axId val="34881920"/>
        <c:axId val="34883456"/>
      </c:barChart>
      <c:catAx>
        <c:axId val="34881920"/>
        <c:scaling>
          <c:orientation val="minMax"/>
        </c:scaling>
        <c:delete val="0"/>
        <c:axPos val="l"/>
        <c:numFmt formatCode="General" sourceLinked="1"/>
        <c:majorTickMark val="out"/>
        <c:minorTickMark val="none"/>
        <c:tickLblPos val="nextTo"/>
        <c:crossAx val="34883456"/>
        <c:crosses val="autoZero"/>
        <c:auto val="1"/>
        <c:lblAlgn val="ctr"/>
        <c:lblOffset val="100"/>
        <c:noMultiLvlLbl val="0"/>
      </c:catAx>
      <c:valAx>
        <c:axId val="34883456"/>
        <c:scaling>
          <c:orientation val="minMax"/>
          <c:max val="100"/>
        </c:scaling>
        <c:delete val="0"/>
        <c:axPos val="b"/>
        <c:numFmt formatCode="_(* #,##0.0_);_(* \(#,##0.0\);_(* &quot;-&quot;??_);_(@_)" sourceLinked="1"/>
        <c:majorTickMark val="out"/>
        <c:minorTickMark val="none"/>
        <c:tickLblPos val="nextTo"/>
        <c:crossAx val="3488192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USA!$B$32</c:f>
              <c:strCache>
                <c:ptCount val="1"/>
                <c:pt idx="0">
                  <c:v>Population</c:v>
                </c:pt>
              </c:strCache>
            </c:strRef>
          </c:tx>
          <c:invertIfNegative val="0"/>
          <c:dPt>
            <c:idx val="4"/>
            <c:invertIfNegative val="0"/>
            <c:bubble3D val="0"/>
            <c:spPr>
              <a:solidFill>
                <a:schemeClr val="accent6">
                  <a:lumMod val="75000"/>
                </a:schemeClr>
              </a:solidFill>
            </c:spPr>
            <c:extLst>
              <c:ext xmlns:c16="http://schemas.microsoft.com/office/drawing/2014/chart" uri="{C3380CC4-5D6E-409C-BE32-E72D297353CC}">
                <c16:uniqueId val="{00000001-D9FB-4FF7-8438-A6F6FB8B507E}"/>
              </c:ext>
            </c:extLst>
          </c:dPt>
          <c:dPt>
            <c:idx val="5"/>
            <c:invertIfNegative val="0"/>
            <c:bubble3D val="0"/>
            <c:spPr>
              <a:solidFill>
                <a:schemeClr val="accent6">
                  <a:lumMod val="75000"/>
                </a:schemeClr>
              </a:solidFill>
            </c:spPr>
            <c:extLst>
              <c:ext xmlns:c16="http://schemas.microsoft.com/office/drawing/2014/chart" uri="{C3380CC4-5D6E-409C-BE32-E72D297353CC}">
                <c16:uniqueId val="{00000003-D9FB-4FF7-8438-A6F6FB8B507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USA!$A$33:$A$38</c:f>
              <c:numCache>
                <c:formatCode>General</c:formatCode>
                <c:ptCount val="6"/>
                <c:pt idx="0">
                  <c:v>1940</c:v>
                </c:pt>
                <c:pt idx="1">
                  <c:v>1960</c:v>
                </c:pt>
                <c:pt idx="2">
                  <c:v>1990</c:v>
                </c:pt>
                <c:pt idx="3">
                  <c:v>2013</c:v>
                </c:pt>
                <c:pt idx="4">
                  <c:v>2020</c:v>
                </c:pt>
                <c:pt idx="5">
                  <c:v>2030</c:v>
                </c:pt>
              </c:numCache>
            </c:numRef>
          </c:cat>
          <c:val>
            <c:numRef>
              <c:f>USA!$B$33:$B$38</c:f>
              <c:numCache>
                <c:formatCode>_(* #,##0.0_);_(* \(#,##0.0\);_(* "-"??_);_(@_)</c:formatCode>
                <c:ptCount val="6"/>
                <c:pt idx="0">
                  <c:v>132.19999999999999</c:v>
                </c:pt>
                <c:pt idx="1">
                  <c:v>179.3</c:v>
                </c:pt>
                <c:pt idx="2">
                  <c:v>248.7</c:v>
                </c:pt>
                <c:pt idx="3">
                  <c:v>309</c:v>
                </c:pt>
                <c:pt idx="4">
                  <c:v>341.4</c:v>
                </c:pt>
                <c:pt idx="5">
                  <c:v>373.5</c:v>
                </c:pt>
              </c:numCache>
            </c:numRef>
          </c:val>
          <c:extLst>
            <c:ext xmlns:c16="http://schemas.microsoft.com/office/drawing/2014/chart" uri="{C3380CC4-5D6E-409C-BE32-E72D297353CC}">
              <c16:uniqueId val="{00000004-D9FB-4FF7-8438-A6F6FB8B507E}"/>
            </c:ext>
          </c:extLst>
        </c:ser>
        <c:dLbls>
          <c:showLegendKey val="0"/>
          <c:showVal val="0"/>
          <c:showCatName val="0"/>
          <c:showSerName val="0"/>
          <c:showPercent val="0"/>
          <c:showBubbleSize val="0"/>
        </c:dLbls>
        <c:gapWidth val="75"/>
        <c:overlap val="-25"/>
        <c:axId val="34900608"/>
        <c:axId val="36438400"/>
      </c:barChart>
      <c:catAx>
        <c:axId val="34900608"/>
        <c:scaling>
          <c:orientation val="minMax"/>
        </c:scaling>
        <c:delete val="0"/>
        <c:axPos val="b"/>
        <c:numFmt formatCode="General" sourceLinked="1"/>
        <c:majorTickMark val="none"/>
        <c:minorTickMark val="none"/>
        <c:tickLblPos val="nextTo"/>
        <c:crossAx val="36438400"/>
        <c:crosses val="autoZero"/>
        <c:auto val="1"/>
        <c:lblAlgn val="ctr"/>
        <c:lblOffset val="100"/>
        <c:noMultiLvlLbl val="0"/>
      </c:catAx>
      <c:valAx>
        <c:axId val="36438400"/>
        <c:scaling>
          <c:orientation val="minMax"/>
        </c:scaling>
        <c:delete val="0"/>
        <c:axPos val="l"/>
        <c:numFmt formatCode="_(* #,##0.0_);_(* \(#,##0.0\);_(* &quot;-&quot;??_);_(@_)" sourceLinked="1"/>
        <c:majorTickMark val="out"/>
        <c:minorTickMark val="none"/>
        <c:tickLblPos val="nextTo"/>
        <c:spPr>
          <a:noFill/>
          <a:ln w="9525">
            <a:solidFill>
              <a:schemeClr val="bg1">
                <a:lumMod val="50000"/>
              </a:schemeClr>
            </a:solidFill>
          </a:ln>
        </c:spPr>
        <c:crossAx val="34900608"/>
        <c:crosses val="autoZero"/>
        <c:crossBetween val="between"/>
      </c:valAx>
      <c:spPr>
        <a:noFill/>
        <a:ln>
          <a:noFill/>
        </a:ln>
      </c:spPr>
    </c:plotArea>
    <c:plotVisOnly val="1"/>
    <c:dispBlanksAs val="gap"/>
    <c:showDLblsOverMax val="0"/>
  </c:chart>
  <c:spPr>
    <a:noFill/>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6053051-4282-4804-85FE-A5131D1BD90F}" type="datetimeFigureOut">
              <a:rPr lang="en-US" smtClean="0"/>
              <a:t>7/10/2018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26E0136-0752-483F-9315-A542AC2D1D4D}"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053051-4282-4804-85FE-A5131D1BD90F}"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E0136-0752-483F-9315-A542AC2D1D4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26E0136-0752-483F-9315-A542AC2D1D4D}"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053051-4282-4804-85FE-A5131D1BD90F}"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66053051-4282-4804-85FE-A5131D1BD90F}"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26E0136-0752-483F-9315-A542AC2D1D4D}"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6053051-4282-4804-85FE-A5131D1BD90F}" type="datetimeFigureOut">
              <a:rPr lang="en-US" smtClean="0"/>
              <a:t>7/10/2018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26E0136-0752-483F-9315-A542AC2D1D4D}"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66053051-4282-4804-85FE-A5131D1BD90F}"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E0136-0752-483F-9315-A542AC2D1D4D}"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6053051-4282-4804-85FE-A5131D1BD90F}" type="datetimeFigureOut">
              <a:rPr lang="en-US" smtClean="0"/>
              <a:t>7/10/2018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26E0136-0752-483F-9315-A542AC2D1D4D}"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6053051-4282-4804-85FE-A5131D1BD90F}" type="datetimeFigureOut">
              <a:rPr lang="en-US" smtClean="0"/>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26E0136-0752-483F-9315-A542AC2D1D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6053051-4282-4804-85FE-A5131D1BD90F}" type="datetimeFigureOut">
              <a:rPr lang="en-US" smtClean="0"/>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26E0136-0752-483F-9315-A542AC2D1D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26E0136-0752-483F-9315-A542AC2D1D4D}"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6053051-4282-4804-85FE-A5131D1BD90F}" type="datetimeFigureOut">
              <a:rPr lang="en-US" smtClean="0"/>
              <a:t>7/10/2018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26E0136-0752-483F-9315-A542AC2D1D4D}"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6053051-4282-4804-85FE-A5131D1BD90F}" type="datetimeFigureOut">
              <a:rPr lang="en-US" smtClean="0"/>
              <a:t>7/10/2018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6053051-4282-4804-85FE-A5131D1BD90F}" type="datetimeFigureOut">
              <a:rPr lang="en-US" smtClean="0"/>
              <a:t>7/10/2018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26E0136-0752-483F-9315-A542AC2D1D4D}"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solidFill>
                  <a:srgbClr val="C00000"/>
                </a:solidFill>
                <a:effectLst>
                  <a:outerShdw blurRad="38100" dist="38100" dir="2700000" algn="tl">
                    <a:srgbClr val="000000">
                      <a:alpha val="43137"/>
                    </a:srgbClr>
                  </a:outerShdw>
                </a:effectLst>
              </a:rPr>
              <a:t>The </a:t>
            </a:r>
            <a:r>
              <a:rPr lang="en-US" sz="2800" b="1" i="1" dirty="0">
                <a:solidFill>
                  <a:srgbClr val="C00000"/>
                </a:solidFill>
                <a:effectLst>
                  <a:outerShdw blurRad="38100" dist="38100" dir="2700000" algn="tl">
                    <a:srgbClr val="000000">
                      <a:alpha val="43137"/>
                    </a:srgbClr>
                  </a:outerShdw>
                </a:effectLst>
              </a:rPr>
              <a:t>World</a:t>
            </a:r>
            <a:r>
              <a:rPr lang="en-US" sz="2800" b="1" dirty="0">
                <a:solidFill>
                  <a:srgbClr val="C00000"/>
                </a:solidFill>
                <a:effectLst>
                  <a:outerShdw blurRad="38100" dist="38100" dir="2700000" algn="tl">
                    <a:srgbClr val="000000">
                      <a:alpha val="43137"/>
                    </a:srgbClr>
                  </a:outerShdw>
                </a:effectLst>
              </a:rPr>
              <a:t> is changing!</a:t>
            </a:r>
            <a:br>
              <a:rPr lang="en-US" sz="2800" b="1" dirty="0">
                <a:solidFill>
                  <a:srgbClr val="C00000"/>
                </a:solidFill>
                <a:effectLst>
                  <a:outerShdw blurRad="38100" dist="38100" dir="2700000" algn="tl">
                    <a:srgbClr val="000000">
                      <a:alpha val="43137"/>
                    </a:srgbClr>
                  </a:outerShdw>
                </a:effectLst>
              </a:rPr>
            </a:br>
            <a:r>
              <a:rPr lang="en-US" sz="2800" b="1" dirty="0">
                <a:solidFill>
                  <a:srgbClr val="006600"/>
                </a:solidFill>
                <a:effectLst>
                  <a:outerShdw blurRad="38100" dist="38100" dir="2700000" algn="tl">
                    <a:srgbClr val="000000">
                      <a:alpha val="43137"/>
                    </a:srgbClr>
                  </a:outerShdw>
                </a:effectLst>
              </a:rPr>
              <a:t>CT this year and beyond,</a:t>
            </a:r>
            <a:r>
              <a:rPr lang="en-US" sz="2800" b="1" dirty="0">
                <a:solidFill>
                  <a:srgbClr val="C00000"/>
                </a:solidFill>
                <a:effectLst>
                  <a:outerShdw blurRad="38100" dist="38100" dir="2700000" algn="tl">
                    <a:srgbClr val="000000">
                      <a:alpha val="43137"/>
                    </a:srgbClr>
                  </a:outerShdw>
                </a:effectLst>
              </a:rPr>
              <a:t> </a:t>
            </a:r>
            <a:r>
              <a:rPr lang="en-US" sz="2800" b="1" dirty="0">
                <a:solidFill>
                  <a:srgbClr val="0000CC"/>
                </a:solidFill>
                <a:effectLst>
                  <a:outerShdw blurRad="38100" dist="38100" dir="2700000" algn="tl">
                    <a:srgbClr val="000000">
                      <a:alpha val="43137"/>
                    </a:srgbClr>
                  </a:outerShdw>
                </a:effectLst>
              </a:rPr>
              <a:t>Big Trends—the world and the USA</a:t>
            </a:r>
            <a:r>
              <a:rPr lang="en-US" sz="2800" dirty="0">
                <a:solidFill>
                  <a:srgbClr val="0000CC"/>
                </a:solidFill>
              </a:rPr>
              <a:t> </a:t>
            </a:r>
          </a:p>
        </p:txBody>
      </p:sp>
      <p:pic>
        <p:nvPicPr>
          <p:cNvPr id="6" name="Picture Placeholder 5">
            <a:extLst>
              <a:ext uri="{FF2B5EF4-FFF2-40B4-BE49-F238E27FC236}">
                <a16:creationId xmlns:a16="http://schemas.microsoft.com/office/drawing/2014/main" id="{5490E3B2-FE59-4566-8504-39855D48CD1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641" b="1641"/>
          <a:stretch>
            <a:fillRect/>
          </a:stretch>
        </p:blipFill>
        <p:spPr/>
      </p:pic>
      <p:sp>
        <p:nvSpPr>
          <p:cNvPr id="3" name="Subtitle 2"/>
          <p:cNvSpPr>
            <a:spLocks noGrp="1"/>
          </p:cNvSpPr>
          <p:nvPr>
            <p:ph type="body" sz="half" idx="2"/>
          </p:nvPr>
        </p:nvSpPr>
        <p:spPr>
          <a:xfrm>
            <a:off x="152400" y="990600"/>
            <a:ext cx="2667000" cy="5257800"/>
          </a:xfrm>
        </p:spPr>
        <p:txBody>
          <a:bodyPr>
            <a:normAutofit lnSpcReduction="10000"/>
          </a:bodyPr>
          <a:lstStyle/>
          <a:p>
            <a:pPr algn="r"/>
            <a:r>
              <a:rPr lang="en-US" b="1" dirty="0">
                <a:solidFill>
                  <a:srgbClr val="002060"/>
                </a:solidFill>
              </a:rPr>
              <a:t>John L. Glascock, PhD</a:t>
            </a:r>
          </a:p>
          <a:p>
            <a:pPr algn="r"/>
            <a:endParaRPr lang="en-US" b="1" dirty="0">
              <a:solidFill>
                <a:srgbClr val="002060"/>
              </a:solidFill>
            </a:endParaRPr>
          </a:p>
          <a:p>
            <a:pPr algn="r"/>
            <a:r>
              <a:rPr lang="en-US" b="1" dirty="0">
                <a:solidFill>
                  <a:srgbClr val="002060"/>
                </a:solidFill>
              </a:rPr>
              <a:t>University of Connecticut</a:t>
            </a:r>
          </a:p>
          <a:p>
            <a:pPr algn="r"/>
            <a:endParaRPr lang="en-US" b="1" dirty="0">
              <a:solidFill>
                <a:srgbClr val="002060"/>
              </a:solidFill>
            </a:endParaRPr>
          </a:p>
          <a:p>
            <a:pPr algn="r"/>
            <a:r>
              <a:rPr lang="en-US" b="1" dirty="0">
                <a:solidFill>
                  <a:srgbClr val="002060"/>
                </a:solidFill>
              </a:rPr>
              <a:t>SIOR, FRICS, </a:t>
            </a:r>
          </a:p>
          <a:p>
            <a:pPr algn="r"/>
            <a:r>
              <a:rPr lang="en-US" b="1" dirty="0">
                <a:solidFill>
                  <a:srgbClr val="002060"/>
                </a:solidFill>
              </a:rPr>
              <a:t>ULI-Scholar, </a:t>
            </a:r>
          </a:p>
          <a:p>
            <a:pPr algn="r"/>
            <a:r>
              <a:rPr lang="en-US" b="1" dirty="0">
                <a:solidFill>
                  <a:srgbClr val="002060"/>
                </a:solidFill>
              </a:rPr>
              <a:t>NAIOP-Scholar, </a:t>
            </a:r>
          </a:p>
          <a:p>
            <a:pPr algn="r"/>
            <a:r>
              <a:rPr lang="en-US" b="1" dirty="0">
                <a:solidFill>
                  <a:srgbClr val="002060"/>
                </a:solidFill>
              </a:rPr>
              <a:t>NAR-Scholar (twice)</a:t>
            </a:r>
          </a:p>
          <a:p>
            <a:pPr algn="r"/>
            <a:r>
              <a:rPr lang="en-US" b="1" dirty="0">
                <a:solidFill>
                  <a:srgbClr val="002060"/>
                </a:solidFill>
              </a:rPr>
              <a:t>Consultant to UK HM-Treasury, Cincinnati, Washington DC, US Treasury, Shenzhen China, S. Korea, Taiwan...DTZ, Macquarie Bank…</a:t>
            </a:r>
          </a:p>
        </p:txBody>
      </p:sp>
    </p:spTree>
    <p:extLst>
      <p:ext uri="{BB962C8B-B14F-4D97-AF65-F5344CB8AC3E}">
        <p14:creationId xmlns:p14="http://schemas.microsoft.com/office/powerpoint/2010/main" val="412764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5DBC-E50E-4C10-9D9D-B78CBACBF89D}"/>
              </a:ext>
            </a:extLst>
          </p:cNvPr>
          <p:cNvSpPr>
            <a:spLocks noGrp="1"/>
          </p:cNvSpPr>
          <p:nvPr>
            <p:ph type="title"/>
          </p:nvPr>
        </p:nvSpPr>
        <p:spPr/>
        <p:txBody>
          <a:bodyPr/>
          <a:lstStyle/>
          <a:p>
            <a:r>
              <a:rPr lang="en-US" b="1" dirty="0">
                <a:solidFill>
                  <a:srgbClr val="7030A0"/>
                </a:solidFill>
              </a:rPr>
              <a:t>WOMEN: starting to be treated fairly!</a:t>
            </a:r>
          </a:p>
        </p:txBody>
      </p:sp>
      <p:sp>
        <p:nvSpPr>
          <p:cNvPr id="3" name="Content Placeholder 2">
            <a:extLst>
              <a:ext uri="{FF2B5EF4-FFF2-40B4-BE49-F238E27FC236}">
                <a16:creationId xmlns:a16="http://schemas.microsoft.com/office/drawing/2014/main" id="{A3DDCF30-1654-47A9-87FC-D6FB07F3BCEE}"/>
              </a:ext>
            </a:extLst>
          </p:cNvPr>
          <p:cNvSpPr>
            <a:spLocks noGrp="1"/>
          </p:cNvSpPr>
          <p:nvPr>
            <p:ph sz="quarter" idx="1"/>
          </p:nvPr>
        </p:nvSpPr>
        <p:spPr>
          <a:xfrm>
            <a:off x="301752" y="1527048"/>
            <a:ext cx="8503920" cy="4797552"/>
          </a:xfrm>
        </p:spPr>
        <p:txBody>
          <a:bodyPr>
            <a:normAutofit/>
          </a:bodyPr>
          <a:lstStyle/>
          <a:p>
            <a:r>
              <a:rPr lang="en-US" b="1" dirty="0">
                <a:solidFill>
                  <a:srgbClr val="0000CC"/>
                </a:solidFill>
              </a:rPr>
              <a:t>The good news:</a:t>
            </a:r>
          </a:p>
          <a:p>
            <a:r>
              <a:rPr lang="en-US" b="1" dirty="0">
                <a:solidFill>
                  <a:srgbClr val="0000CC"/>
                </a:solidFill>
              </a:rPr>
              <a:t> </a:t>
            </a:r>
            <a:r>
              <a:rPr lang="en-US" sz="2400" b="1" dirty="0">
                <a:solidFill>
                  <a:srgbClr val="006600"/>
                </a:solidFill>
              </a:rPr>
              <a:t>More women executives…more opportunities</a:t>
            </a:r>
          </a:p>
          <a:p>
            <a:endParaRPr lang="en-US" b="1" dirty="0">
              <a:solidFill>
                <a:srgbClr val="0000CC"/>
              </a:solidFill>
            </a:endParaRPr>
          </a:p>
          <a:p>
            <a:r>
              <a:rPr lang="en-US" b="1" dirty="0">
                <a:solidFill>
                  <a:srgbClr val="0000CC"/>
                </a:solidFill>
              </a:rPr>
              <a:t>Implications:</a:t>
            </a:r>
          </a:p>
          <a:p>
            <a:r>
              <a:rPr lang="en-US" b="1" dirty="0">
                <a:solidFill>
                  <a:srgbClr val="0000CC"/>
                </a:solidFill>
              </a:rPr>
              <a:t>      </a:t>
            </a:r>
            <a:r>
              <a:rPr lang="en-US" sz="2400" b="1" dirty="0">
                <a:solidFill>
                  <a:srgbClr val="006600"/>
                </a:solidFill>
              </a:rPr>
              <a:t>Houses will be bought later—more renting</a:t>
            </a:r>
          </a:p>
          <a:p>
            <a:r>
              <a:rPr lang="en-US" sz="2400" b="1" dirty="0">
                <a:solidFill>
                  <a:srgbClr val="006600"/>
                </a:solidFill>
              </a:rPr>
              <a:t>       Education is suffering/ 1950 &amp; Today!</a:t>
            </a:r>
          </a:p>
          <a:p>
            <a:r>
              <a:rPr lang="en-US" sz="2400" b="1" dirty="0">
                <a:solidFill>
                  <a:srgbClr val="006600"/>
                </a:solidFill>
              </a:rPr>
              <a:t>       Fewer children—smaller families/houses</a:t>
            </a:r>
          </a:p>
          <a:p>
            <a:r>
              <a:rPr lang="en-US" sz="2400" b="1" dirty="0">
                <a:solidFill>
                  <a:srgbClr val="006600"/>
                </a:solidFill>
              </a:rPr>
              <a:t>       Concentration of like-(social)-minded people</a:t>
            </a:r>
          </a:p>
          <a:p>
            <a:r>
              <a:rPr lang="en-US" sz="2400" b="1" dirty="0">
                <a:solidFill>
                  <a:srgbClr val="006600"/>
                </a:solidFill>
              </a:rPr>
              <a:t>       Preference for urban areas</a:t>
            </a:r>
          </a:p>
          <a:p>
            <a:endParaRPr lang="en-US" b="1" dirty="0">
              <a:solidFill>
                <a:srgbClr val="0000CC"/>
              </a:solidFill>
            </a:endParaRPr>
          </a:p>
        </p:txBody>
      </p:sp>
    </p:spTree>
    <p:extLst>
      <p:ext uri="{BB962C8B-B14F-4D97-AF65-F5344CB8AC3E}">
        <p14:creationId xmlns:p14="http://schemas.microsoft.com/office/powerpoint/2010/main" val="2211395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F993-2482-46A4-8A1A-E5CB331EE114}"/>
              </a:ext>
            </a:extLst>
          </p:cNvPr>
          <p:cNvSpPr>
            <a:spLocks noGrp="1"/>
          </p:cNvSpPr>
          <p:nvPr>
            <p:ph type="title"/>
          </p:nvPr>
        </p:nvSpPr>
        <p:spPr/>
        <p:txBody>
          <a:bodyPr/>
          <a:lstStyle/>
          <a:p>
            <a:r>
              <a:rPr lang="en-US" b="1" dirty="0">
                <a:solidFill>
                  <a:srgbClr val="C00000"/>
                </a:solidFill>
              </a:rPr>
              <a:t>Back to the Story-CONNECTICUT</a:t>
            </a:r>
          </a:p>
        </p:txBody>
      </p:sp>
      <p:sp>
        <p:nvSpPr>
          <p:cNvPr id="3" name="Content Placeholder 2">
            <a:extLst>
              <a:ext uri="{FF2B5EF4-FFF2-40B4-BE49-F238E27FC236}">
                <a16:creationId xmlns:a16="http://schemas.microsoft.com/office/drawing/2014/main" id="{972A2576-EE68-4AB8-AE88-D47DF366ABD7}"/>
              </a:ext>
            </a:extLst>
          </p:cNvPr>
          <p:cNvSpPr>
            <a:spLocks noGrp="1"/>
          </p:cNvSpPr>
          <p:nvPr>
            <p:ph sz="quarter" idx="1"/>
          </p:nvPr>
        </p:nvSpPr>
        <p:spPr/>
        <p:txBody>
          <a:bodyPr/>
          <a:lstStyle/>
          <a:p>
            <a:endParaRPr lang="en-US" dirty="0"/>
          </a:p>
          <a:p>
            <a:r>
              <a:rPr lang="en-US" b="1" dirty="0">
                <a:solidFill>
                  <a:srgbClr val="0000CC"/>
                </a:solidFill>
              </a:rPr>
              <a:t>Last year was a great year in a subdued way…</a:t>
            </a:r>
          </a:p>
          <a:p>
            <a:endParaRPr lang="en-US" b="1" dirty="0">
              <a:solidFill>
                <a:srgbClr val="0000CC"/>
              </a:solidFill>
            </a:endParaRPr>
          </a:p>
          <a:p>
            <a:r>
              <a:rPr lang="en-US" b="1" dirty="0">
                <a:solidFill>
                  <a:srgbClr val="0000CC"/>
                </a:solidFill>
              </a:rPr>
              <a:t>   1- lots of good small development</a:t>
            </a:r>
          </a:p>
          <a:p>
            <a:r>
              <a:rPr lang="en-US" b="1" dirty="0">
                <a:solidFill>
                  <a:srgbClr val="0000CC"/>
                </a:solidFill>
              </a:rPr>
              <a:t>                           around the state</a:t>
            </a:r>
          </a:p>
          <a:p>
            <a:r>
              <a:rPr lang="en-US" b="1" dirty="0">
                <a:solidFill>
                  <a:srgbClr val="0000CC"/>
                </a:solidFill>
              </a:rPr>
              <a:t>      2 – houses prices stabilizing and</a:t>
            </a:r>
          </a:p>
          <a:p>
            <a:r>
              <a:rPr lang="en-US" b="1" dirty="0">
                <a:solidFill>
                  <a:srgbClr val="0000CC"/>
                </a:solidFill>
              </a:rPr>
              <a:t>                          slightly up</a:t>
            </a:r>
          </a:p>
          <a:p>
            <a:r>
              <a:rPr lang="en-US" b="1" dirty="0">
                <a:solidFill>
                  <a:srgbClr val="0000CC"/>
                </a:solidFill>
              </a:rPr>
              <a:t>         3 – employment by state citizens is down</a:t>
            </a:r>
          </a:p>
        </p:txBody>
      </p:sp>
    </p:spTree>
    <p:extLst>
      <p:ext uri="{BB962C8B-B14F-4D97-AF65-F5344CB8AC3E}">
        <p14:creationId xmlns:p14="http://schemas.microsoft.com/office/powerpoint/2010/main" val="207465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8BAF-38DD-4BFD-A711-36A7990B10D7}"/>
              </a:ext>
            </a:extLst>
          </p:cNvPr>
          <p:cNvSpPr>
            <a:spLocks noGrp="1"/>
          </p:cNvSpPr>
          <p:nvPr>
            <p:ph type="title"/>
          </p:nvPr>
        </p:nvSpPr>
        <p:spPr/>
        <p:txBody>
          <a:bodyPr/>
          <a:lstStyle/>
          <a:p>
            <a:r>
              <a:rPr lang="en-US" b="1" dirty="0">
                <a:solidFill>
                  <a:srgbClr val="C00000"/>
                </a:solidFill>
              </a:rPr>
              <a:t>State of CT and Region!</a:t>
            </a:r>
          </a:p>
        </p:txBody>
      </p:sp>
      <p:sp>
        <p:nvSpPr>
          <p:cNvPr id="3" name="Content Placeholder 2">
            <a:extLst>
              <a:ext uri="{FF2B5EF4-FFF2-40B4-BE49-F238E27FC236}">
                <a16:creationId xmlns:a16="http://schemas.microsoft.com/office/drawing/2014/main" id="{8CC8A88B-D760-4685-804D-389CF633F9F2}"/>
              </a:ext>
            </a:extLst>
          </p:cNvPr>
          <p:cNvSpPr>
            <a:spLocks noGrp="1"/>
          </p:cNvSpPr>
          <p:nvPr>
            <p:ph sz="quarter" idx="1"/>
          </p:nvPr>
        </p:nvSpPr>
        <p:spPr>
          <a:xfrm>
            <a:off x="301752" y="1527048"/>
            <a:ext cx="8503920" cy="4721352"/>
          </a:xfrm>
        </p:spPr>
        <p:txBody>
          <a:bodyPr>
            <a:normAutofit fontScale="92500" lnSpcReduction="10000"/>
          </a:bodyPr>
          <a:lstStyle/>
          <a:p>
            <a:r>
              <a:rPr lang="en-US" b="1" dirty="0">
                <a:solidFill>
                  <a:srgbClr val="006600"/>
                </a:solidFill>
              </a:rPr>
              <a:t>I’ll do my three in reverse order</a:t>
            </a:r>
          </a:p>
          <a:p>
            <a:endParaRPr lang="en-US" b="1" dirty="0">
              <a:solidFill>
                <a:srgbClr val="006600"/>
              </a:solidFill>
            </a:endParaRPr>
          </a:p>
          <a:p>
            <a:r>
              <a:rPr lang="en-US" b="1" dirty="0" smtClean="0">
                <a:solidFill>
                  <a:srgbClr val="006600"/>
                </a:solidFill>
              </a:rPr>
              <a:t>Have </a:t>
            </a:r>
            <a:r>
              <a:rPr lang="en-US" b="1" dirty="0">
                <a:solidFill>
                  <a:srgbClr val="006600"/>
                </a:solidFill>
              </a:rPr>
              <a:t>to keep you awake!</a:t>
            </a:r>
          </a:p>
          <a:p>
            <a:endParaRPr lang="en-US" b="1" dirty="0">
              <a:solidFill>
                <a:srgbClr val="C00000"/>
              </a:solidFill>
            </a:endParaRPr>
          </a:p>
          <a:p>
            <a:r>
              <a:rPr lang="en-US" b="1" dirty="0">
                <a:solidFill>
                  <a:srgbClr val="C00000"/>
                </a:solidFill>
              </a:rPr>
              <a:t>3 Key points to take away:</a:t>
            </a:r>
          </a:p>
          <a:p>
            <a:endParaRPr lang="en-US" b="1" dirty="0">
              <a:solidFill>
                <a:srgbClr val="C00000"/>
              </a:solidFill>
            </a:endParaRPr>
          </a:p>
          <a:p>
            <a:r>
              <a:rPr lang="en-US" sz="2400" b="1" dirty="0">
                <a:solidFill>
                  <a:srgbClr val="0000CC"/>
                </a:solidFill>
              </a:rPr>
              <a:t>1. The Region is gaining but slower than the USA!</a:t>
            </a:r>
          </a:p>
          <a:p>
            <a:endParaRPr lang="en-US" sz="2400" b="1" dirty="0">
              <a:solidFill>
                <a:srgbClr val="0000CC"/>
              </a:solidFill>
            </a:endParaRPr>
          </a:p>
          <a:p>
            <a:r>
              <a:rPr lang="en-US" sz="2400" b="1" dirty="0">
                <a:solidFill>
                  <a:srgbClr val="0000CC"/>
                </a:solidFill>
              </a:rPr>
              <a:t>2. CT is </a:t>
            </a:r>
            <a:r>
              <a:rPr lang="en-US" sz="2400" b="1" i="1" dirty="0">
                <a:solidFill>
                  <a:srgbClr val="C00000"/>
                </a:solidFill>
              </a:rPr>
              <a:t>losing</a:t>
            </a:r>
            <a:r>
              <a:rPr lang="en-US" sz="2400" b="1" dirty="0">
                <a:solidFill>
                  <a:srgbClr val="0000CC"/>
                </a:solidFill>
              </a:rPr>
              <a:t> employment</a:t>
            </a:r>
          </a:p>
          <a:p>
            <a:endParaRPr lang="en-US" sz="2400" b="1" dirty="0">
              <a:solidFill>
                <a:srgbClr val="0000CC"/>
              </a:solidFill>
            </a:endParaRPr>
          </a:p>
          <a:p>
            <a:r>
              <a:rPr lang="en-US" sz="2400" b="1" dirty="0">
                <a:solidFill>
                  <a:srgbClr val="0000CC"/>
                </a:solidFill>
              </a:rPr>
              <a:t>3. </a:t>
            </a:r>
            <a:r>
              <a:rPr lang="en-US" sz="2400" b="1" i="1" dirty="0">
                <a:solidFill>
                  <a:srgbClr val="C00000"/>
                </a:solidFill>
              </a:rPr>
              <a:t>all </a:t>
            </a:r>
            <a:r>
              <a:rPr lang="en-US" sz="2400" b="1" i="1" dirty="0">
                <a:solidFill>
                  <a:srgbClr val="0000CC"/>
                </a:solidFill>
              </a:rPr>
              <a:t>areas lost jobs </a:t>
            </a:r>
            <a:r>
              <a:rPr lang="en-US" sz="1700" b="1" i="1" dirty="0">
                <a:solidFill>
                  <a:srgbClr val="0000CC"/>
                </a:solidFill>
              </a:rPr>
              <a:t>Waterbury/Norwich, etc., areas hurt the most</a:t>
            </a:r>
            <a:r>
              <a:rPr lang="en-US" sz="1700" b="1" dirty="0">
                <a:solidFill>
                  <a:srgbClr val="0000CC"/>
                </a:solidFill>
              </a:rPr>
              <a:t>!</a:t>
            </a:r>
          </a:p>
        </p:txBody>
      </p:sp>
    </p:spTree>
    <p:extLst>
      <p:ext uri="{BB962C8B-B14F-4D97-AF65-F5344CB8AC3E}">
        <p14:creationId xmlns:p14="http://schemas.microsoft.com/office/powerpoint/2010/main" val="338004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F6FF-B99B-44BB-ACBC-05E76FF8D760}"/>
              </a:ext>
            </a:extLst>
          </p:cNvPr>
          <p:cNvSpPr>
            <a:spLocks noGrp="1"/>
          </p:cNvSpPr>
          <p:nvPr>
            <p:ph type="title"/>
          </p:nvPr>
        </p:nvSpPr>
        <p:spPr/>
        <p:txBody>
          <a:bodyPr/>
          <a:lstStyle/>
          <a:p>
            <a:r>
              <a:rPr lang="en-US" b="1" dirty="0">
                <a:solidFill>
                  <a:schemeClr val="accent6">
                    <a:lumMod val="50000"/>
                  </a:schemeClr>
                </a:solidFill>
              </a:rPr>
              <a:t>The Region—Boston in particular!</a:t>
            </a:r>
          </a:p>
        </p:txBody>
      </p:sp>
      <p:pic>
        <p:nvPicPr>
          <p:cNvPr id="5" name="Content Placeholder 4">
            <a:extLst>
              <a:ext uri="{FF2B5EF4-FFF2-40B4-BE49-F238E27FC236}">
                <a16:creationId xmlns:a16="http://schemas.microsoft.com/office/drawing/2014/main" id="{82E84136-A383-4385-B32B-55B378F24F37}"/>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67604" y="1752600"/>
            <a:ext cx="7360920" cy="4114800"/>
          </a:xfrm>
        </p:spPr>
      </p:pic>
    </p:spTree>
    <p:extLst>
      <p:ext uri="{BB962C8B-B14F-4D97-AF65-F5344CB8AC3E}">
        <p14:creationId xmlns:p14="http://schemas.microsoft.com/office/powerpoint/2010/main" val="829935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72AC-BF96-4D7B-8B36-12DD6DBD2114}"/>
              </a:ext>
            </a:extLst>
          </p:cNvPr>
          <p:cNvSpPr>
            <a:spLocks noGrp="1"/>
          </p:cNvSpPr>
          <p:nvPr>
            <p:ph type="title"/>
          </p:nvPr>
        </p:nvSpPr>
        <p:spPr/>
        <p:txBody>
          <a:bodyPr/>
          <a:lstStyle/>
          <a:p>
            <a:r>
              <a:rPr lang="en-US" dirty="0">
                <a:solidFill>
                  <a:schemeClr val="accent6">
                    <a:lumMod val="50000"/>
                  </a:schemeClr>
                </a:solidFill>
              </a:rPr>
              <a:t>CONNECTICUT</a:t>
            </a:r>
          </a:p>
        </p:txBody>
      </p:sp>
      <p:sp>
        <p:nvSpPr>
          <p:cNvPr id="3" name="Content Placeholder 2">
            <a:extLst>
              <a:ext uri="{FF2B5EF4-FFF2-40B4-BE49-F238E27FC236}">
                <a16:creationId xmlns:a16="http://schemas.microsoft.com/office/drawing/2014/main" id="{592967B9-D6B7-4816-9DEE-64CE399E79C9}"/>
              </a:ext>
            </a:extLst>
          </p:cNvPr>
          <p:cNvSpPr>
            <a:spLocks noGrp="1"/>
          </p:cNvSpPr>
          <p:nvPr>
            <p:ph sz="quarter" idx="1"/>
          </p:nvPr>
        </p:nvSpPr>
        <p:spPr/>
        <p:txBody>
          <a:bodyPr/>
          <a:lstStyle/>
          <a:p>
            <a:endParaRPr lang="en-US" dirty="0"/>
          </a:p>
          <a:p>
            <a:r>
              <a:rPr lang="en-US" dirty="0">
                <a:solidFill>
                  <a:schemeClr val="accent6">
                    <a:lumMod val="50000"/>
                  </a:schemeClr>
                </a:solidFill>
              </a:rPr>
              <a:t>March 2017 to March 2018</a:t>
            </a:r>
          </a:p>
          <a:p>
            <a:endParaRPr lang="en-US" dirty="0">
              <a:solidFill>
                <a:schemeClr val="accent6">
                  <a:lumMod val="50000"/>
                </a:schemeClr>
              </a:solidFill>
            </a:endParaRPr>
          </a:p>
          <a:p>
            <a:r>
              <a:rPr lang="en-US" dirty="0">
                <a:solidFill>
                  <a:schemeClr val="accent6">
                    <a:lumMod val="50000"/>
                  </a:schemeClr>
                </a:solidFill>
              </a:rPr>
              <a:t>Employment</a:t>
            </a:r>
          </a:p>
          <a:p>
            <a:endParaRPr lang="en-US" dirty="0"/>
          </a:p>
          <a:p>
            <a:r>
              <a:rPr lang="en-US" dirty="0"/>
              <a:t> </a:t>
            </a:r>
            <a:r>
              <a:rPr lang="en-US" dirty="0">
                <a:solidFill>
                  <a:srgbClr val="0000CC"/>
                </a:solidFill>
              </a:rPr>
              <a:t>2017     1,832,161 employed people</a:t>
            </a:r>
          </a:p>
          <a:p>
            <a:r>
              <a:rPr lang="en-US" dirty="0">
                <a:solidFill>
                  <a:srgbClr val="0000CC"/>
                </a:solidFill>
              </a:rPr>
              <a:t> 2018     1,818,350</a:t>
            </a:r>
          </a:p>
          <a:p>
            <a:r>
              <a:rPr lang="en-US" dirty="0"/>
              <a:t>                 </a:t>
            </a:r>
            <a:r>
              <a:rPr lang="en-US" dirty="0">
                <a:solidFill>
                  <a:srgbClr val="C00000"/>
                </a:solidFill>
              </a:rPr>
              <a:t>14,000    lost jobs….</a:t>
            </a:r>
          </a:p>
          <a:p>
            <a:r>
              <a:rPr lang="en-US" sz="1800" b="1" dirty="0">
                <a:solidFill>
                  <a:srgbClr val="C00000"/>
                </a:solidFill>
              </a:rPr>
              <a:t>                                                              </a:t>
            </a:r>
            <a:r>
              <a:rPr lang="en-US" sz="1800" b="1" dirty="0">
                <a:solidFill>
                  <a:srgbClr val="660066"/>
                </a:solidFill>
              </a:rPr>
              <a:t>people appear to have left the state</a:t>
            </a:r>
          </a:p>
        </p:txBody>
      </p:sp>
    </p:spTree>
    <p:extLst>
      <p:ext uri="{BB962C8B-B14F-4D97-AF65-F5344CB8AC3E}">
        <p14:creationId xmlns:p14="http://schemas.microsoft.com/office/powerpoint/2010/main" val="417656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8B48-8AF6-42CB-984C-48D76BDF516E}"/>
              </a:ext>
            </a:extLst>
          </p:cNvPr>
          <p:cNvSpPr>
            <a:spLocks noGrp="1"/>
          </p:cNvSpPr>
          <p:nvPr>
            <p:ph type="title"/>
          </p:nvPr>
        </p:nvSpPr>
        <p:spPr/>
        <p:txBody>
          <a:bodyPr>
            <a:normAutofit/>
          </a:bodyPr>
          <a:lstStyle/>
          <a:p>
            <a:r>
              <a:rPr lang="en-US" sz="2800" b="1" dirty="0">
                <a:solidFill>
                  <a:srgbClr val="0000CC"/>
                </a:solidFill>
              </a:rPr>
              <a:t>All areas have been losing jobs</a:t>
            </a:r>
          </a:p>
        </p:txBody>
      </p:sp>
      <p:sp>
        <p:nvSpPr>
          <p:cNvPr id="3" name="Content Placeholder 2">
            <a:extLst>
              <a:ext uri="{FF2B5EF4-FFF2-40B4-BE49-F238E27FC236}">
                <a16:creationId xmlns:a16="http://schemas.microsoft.com/office/drawing/2014/main" id="{C827F2C3-0D8A-461C-8A1D-5B6B03FE97B2}"/>
              </a:ext>
            </a:extLst>
          </p:cNvPr>
          <p:cNvSpPr>
            <a:spLocks noGrp="1"/>
          </p:cNvSpPr>
          <p:nvPr>
            <p:ph sz="quarter" idx="1"/>
          </p:nvPr>
        </p:nvSpPr>
        <p:spPr>
          <a:xfrm>
            <a:off x="228600" y="1527048"/>
            <a:ext cx="8607552" cy="4572000"/>
          </a:xfrm>
        </p:spPr>
        <p:txBody>
          <a:bodyPr>
            <a:normAutofit/>
          </a:bodyPr>
          <a:lstStyle/>
          <a:p>
            <a:r>
              <a:rPr lang="en-US" sz="2400" b="1" dirty="0"/>
              <a:t>                              October 2017… March 2018</a:t>
            </a:r>
          </a:p>
          <a:p>
            <a:endParaRPr lang="en-US" sz="2400" b="1" dirty="0"/>
          </a:p>
          <a:p>
            <a:r>
              <a:rPr lang="en-US" sz="2400" b="1" dirty="0"/>
              <a:t>Hartford                   599,000            592,000     - 7,000</a:t>
            </a:r>
          </a:p>
          <a:p>
            <a:r>
              <a:rPr lang="en-US" sz="2400" b="1" dirty="0"/>
              <a:t>Bridgeport</a:t>
            </a:r>
          </a:p>
          <a:p>
            <a:r>
              <a:rPr lang="en-US" sz="2400" b="1" dirty="0"/>
              <a:t>            Stamford</a:t>
            </a:r>
          </a:p>
          <a:p>
            <a:r>
              <a:rPr lang="en-US" sz="2400" b="1" dirty="0"/>
              <a:t>                 Norwalk    443,100           438,000     - 5,100</a:t>
            </a:r>
          </a:p>
          <a:p>
            <a:r>
              <a:rPr lang="en-US" sz="2400" b="1" dirty="0"/>
              <a:t>New Haven                312,700           308,700     - 4,000</a:t>
            </a:r>
          </a:p>
          <a:p>
            <a:r>
              <a:rPr lang="en-US" sz="2400" b="1" dirty="0"/>
              <a:t>Waterbury                105,500            103,400     - 2,100</a:t>
            </a:r>
          </a:p>
          <a:p>
            <a:r>
              <a:rPr lang="en-US" sz="2400" b="1" dirty="0">
                <a:solidFill>
                  <a:srgbClr val="006600"/>
                </a:solidFill>
              </a:rPr>
              <a:t>Springfield, MA       354,300          357,300      + 3,000</a:t>
            </a:r>
          </a:p>
          <a:p>
            <a:r>
              <a:rPr lang="en-US" sz="2400" b="1" dirty="0">
                <a:solidFill>
                  <a:srgbClr val="006600"/>
                </a:solidFill>
              </a:rPr>
              <a:t>Worchester, MA      339,000          343,300     + 4,300               </a:t>
            </a:r>
          </a:p>
        </p:txBody>
      </p:sp>
    </p:spTree>
    <p:extLst>
      <p:ext uri="{BB962C8B-B14F-4D97-AF65-F5344CB8AC3E}">
        <p14:creationId xmlns:p14="http://schemas.microsoft.com/office/powerpoint/2010/main" val="21724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92F5-CB9C-47C5-AD19-5C9CF7A94E7B}"/>
              </a:ext>
            </a:extLst>
          </p:cNvPr>
          <p:cNvSpPr>
            <a:spLocks noGrp="1"/>
          </p:cNvSpPr>
          <p:nvPr>
            <p:ph type="title"/>
          </p:nvPr>
        </p:nvSpPr>
        <p:spPr/>
        <p:txBody>
          <a:bodyPr/>
          <a:lstStyle/>
          <a:p>
            <a:r>
              <a:rPr lang="en-US" b="1" dirty="0">
                <a:solidFill>
                  <a:srgbClr val="006600"/>
                </a:solidFill>
              </a:rPr>
              <a:t>House Prices</a:t>
            </a:r>
          </a:p>
        </p:txBody>
      </p:sp>
      <p:sp>
        <p:nvSpPr>
          <p:cNvPr id="3" name="Content Placeholder 2">
            <a:extLst>
              <a:ext uri="{FF2B5EF4-FFF2-40B4-BE49-F238E27FC236}">
                <a16:creationId xmlns:a16="http://schemas.microsoft.com/office/drawing/2014/main" id="{0E60C89B-16D8-43C4-927D-530D1491BE06}"/>
              </a:ext>
            </a:extLst>
          </p:cNvPr>
          <p:cNvSpPr>
            <a:spLocks noGrp="1"/>
          </p:cNvSpPr>
          <p:nvPr>
            <p:ph sz="quarter" idx="1"/>
          </p:nvPr>
        </p:nvSpPr>
        <p:spPr/>
        <p:txBody>
          <a:bodyPr/>
          <a:lstStyle/>
          <a:p>
            <a:endParaRPr lang="en-US" dirty="0"/>
          </a:p>
          <a:p>
            <a:r>
              <a:rPr lang="en-US" b="1" dirty="0">
                <a:solidFill>
                  <a:srgbClr val="C00000"/>
                </a:solidFill>
              </a:rPr>
              <a:t>Had a good year and prices seems to be stabilizing, BUT…</a:t>
            </a:r>
          </a:p>
          <a:p>
            <a:endParaRPr lang="en-US" b="1" dirty="0">
              <a:solidFill>
                <a:srgbClr val="C00000"/>
              </a:solidFill>
            </a:endParaRPr>
          </a:p>
          <a:p>
            <a:r>
              <a:rPr lang="en-US" sz="1800" b="1" dirty="0">
                <a:solidFill>
                  <a:srgbClr val="C00000"/>
                </a:solidFill>
              </a:rPr>
              <a:t>Continued job loss will have an effect on prices</a:t>
            </a:r>
          </a:p>
          <a:p>
            <a:r>
              <a:rPr lang="en-US" sz="1800" b="1" dirty="0">
                <a:solidFill>
                  <a:srgbClr val="C00000"/>
                </a:solidFill>
              </a:rPr>
              <a:t>People moving from rural areas to urban areas</a:t>
            </a:r>
          </a:p>
          <a:p>
            <a:r>
              <a:rPr lang="en-US" sz="1800" b="1" dirty="0">
                <a:solidFill>
                  <a:srgbClr val="C00000"/>
                </a:solidFill>
              </a:rPr>
              <a:t>Moe renting seems to be indicated</a:t>
            </a:r>
          </a:p>
          <a:p>
            <a:r>
              <a:rPr lang="en-US" sz="1800" b="1" dirty="0">
                <a:solidFill>
                  <a:srgbClr val="C00000"/>
                </a:solidFill>
              </a:rPr>
              <a:t>Some areas are over-supplied with lower priced condos (Vernon)!</a:t>
            </a:r>
          </a:p>
          <a:p>
            <a:endParaRPr lang="en-US" sz="1800" b="1" dirty="0">
              <a:solidFill>
                <a:srgbClr val="C00000"/>
              </a:solidFill>
            </a:endParaRPr>
          </a:p>
          <a:p>
            <a:r>
              <a:rPr lang="en-US" sz="1800" b="1" dirty="0">
                <a:solidFill>
                  <a:srgbClr val="C00000"/>
                </a:solidFill>
              </a:rPr>
              <a:t>Classically GOOD areas (Simsbury and Madison) are losing students!</a:t>
            </a:r>
          </a:p>
        </p:txBody>
      </p:sp>
    </p:spTree>
    <p:extLst>
      <p:ext uri="{BB962C8B-B14F-4D97-AF65-F5344CB8AC3E}">
        <p14:creationId xmlns:p14="http://schemas.microsoft.com/office/powerpoint/2010/main" val="2342753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5EC10-C62B-4090-B05C-522DE190440E}"/>
              </a:ext>
            </a:extLst>
          </p:cNvPr>
          <p:cNvSpPr>
            <a:spLocks noGrp="1"/>
          </p:cNvSpPr>
          <p:nvPr>
            <p:ph type="title"/>
          </p:nvPr>
        </p:nvSpPr>
        <p:spPr/>
        <p:txBody>
          <a:bodyPr>
            <a:normAutofit/>
          </a:bodyPr>
          <a:lstStyle/>
          <a:p>
            <a:r>
              <a:rPr lang="en-US" sz="2400" b="1" dirty="0">
                <a:solidFill>
                  <a:srgbClr val="C00000"/>
                </a:solidFill>
              </a:rPr>
              <a:t>Back to why the Region is growing more slowly</a:t>
            </a:r>
          </a:p>
        </p:txBody>
      </p:sp>
      <p:sp>
        <p:nvSpPr>
          <p:cNvPr id="3" name="Content Placeholder 2">
            <a:extLst>
              <a:ext uri="{FF2B5EF4-FFF2-40B4-BE49-F238E27FC236}">
                <a16:creationId xmlns:a16="http://schemas.microsoft.com/office/drawing/2014/main" id="{5898797F-559E-42DF-A38F-0F7D4E912867}"/>
              </a:ext>
            </a:extLst>
          </p:cNvPr>
          <p:cNvSpPr>
            <a:spLocks noGrp="1"/>
          </p:cNvSpPr>
          <p:nvPr>
            <p:ph sz="quarter" idx="1"/>
          </p:nvPr>
        </p:nvSpPr>
        <p:spPr/>
        <p:txBody>
          <a:bodyPr/>
          <a:lstStyle/>
          <a:p>
            <a:endParaRPr lang="en-US" dirty="0"/>
          </a:p>
          <a:p>
            <a:endParaRPr lang="en-US" dirty="0"/>
          </a:p>
          <a:p>
            <a:r>
              <a:rPr lang="en-US" b="1" dirty="0">
                <a:solidFill>
                  <a:srgbClr val="0000CC"/>
                </a:solidFill>
              </a:rPr>
              <a:t>WE NOW trade with Asia</a:t>
            </a:r>
          </a:p>
          <a:p>
            <a:endParaRPr lang="en-US" b="1" dirty="0">
              <a:solidFill>
                <a:srgbClr val="0000CC"/>
              </a:solidFill>
            </a:endParaRPr>
          </a:p>
          <a:p>
            <a:r>
              <a:rPr lang="en-US" b="1" dirty="0">
                <a:solidFill>
                  <a:srgbClr val="0000CC"/>
                </a:solidFill>
              </a:rPr>
              <a:t>                                                NOT Europe!</a:t>
            </a:r>
          </a:p>
          <a:p>
            <a:endParaRPr lang="en-US" b="1" dirty="0">
              <a:solidFill>
                <a:srgbClr val="0000CC"/>
              </a:solidFill>
            </a:endParaRPr>
          </a:p>
          <a:p>
            <a:r>
              <a:rPr lang="en-US" b="1" dirty="0">
                <a:solidFill>
                  <a:srgbClr val="0000CC"/>
                </a:solidFill>
              </a:rPr>
              <a:t>                                  and Europe is weakening!!!!</a:t>
            </a:r>
          </a:p>
        </p:txBody>
      </p:sp>
    </p:spTree>
    <p:extLst>
      <p:ext uri="{BB962C8B-B14F-4D97-AF65-F5344CB8AC3E}">
        <p14:creationId xmlns:p14="http://schemas.microsoft.com/office/powerpoint/2010/main" val="230664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Some comparisons</a:t>
            </a:r>
          </a:p>
        </p:txBody>
      </p:sp>
      <p:sp>
        <p:nvSpPr>
          <p:cNvPr id="3" name="Content Placeholder 2"/>
          <p:cNvSpPr>
            <a:spLocks noGrp="1"/>
          </p:cNvSpPr>
          <p:nvPr>
            <p:ph sz="quarter" idx="1"/>
          </p:nvPr>
        </p:nvSpPr>
        <p:spPr/>
        <p:txBody>
          <a:bodyPr/>
          <a:lstStyle/>
          <a:p>
            <a:r>
              <a:rPr lang="en-US" dirty="0"/>
              <a:t>           </a:t>
            </a:r>
            <a:r>
              <a:rPr lang="en-US" dirty="0">
                <a:solidFill>
                  <a:srgbClr val="006600"/>
                </a:solidFill>
              </a:rPr>
              <a:t>                             2006             2017     growth</a:t>
            </a:r>
          </a:p>
          <a:p>
            <a:endParaRPr lang="en-US" dirty="0"/>
          </a:p>
          <a:p>
            <a:r>
              <a:rPr lang="en-US" b="1" dirty="0">
                <a:solidFill>
                  <a:srgbClr val="000099"/>
                </a:solidFill>
              </a:rPr>
              <a:t>USA                                13.2           19.4        47%</a:t>
            </a:r>
          </a:p>
          <a:p>
            <a:r>
              <a:rPr lang="en-US" b="1" dirty="0">
                <a:solidFill>
                  <a:srgbClr val="000099"/>
                </a:solidFill>
              </a:rPr>
              <a:t>China                               2.5           11.8        372</a:t>
            </a:r>
          </a:p>
          <a:p>
            <a:r>
              <a:rPr lang="en-US" b="1" dirty="0">
                <a:solidFill>
                  <a:srgbClr val="000099"/>
                </a:solidFill>
              </a:rPr>
              <a:t>Japan                               4.9            4.8       </a:t>
            </a:r>
            <a:r>
              <a:rPr lang="en-US" b="1" dirty="0">
                <a:solidFill>
                  <a:srgbClr val="C00000"/>
                </a:solidFill>
              </a:rPr>
              <a:t>- 2</a:t>
            </a:r>
          </a:p>
          <a:p>
            <a:r>
              <a:rPr lang="en-US" b="1" dirty="0">
                <a:solidFill>
                  <a:srgbClr val="000099"/>
                </a:solidFill>
              </a:rPr>
              <a:t>Germany                         2.8            3.4         21</a:t>
            </a:r>
          </a:p>
          <a:p>
            <a:r>
              <a:rPr lang="en-US" b="1" dirty="0">
                <a:solidFill>
                  <a:srgbClr val="000099"/>
                </a:solidFill>
              </a:rPr>
              <a:t>United Kingdom          2.3             2.5        8.7</a:t>
            </a:r>
          </a:p>
          <a:p>
            <a:r>
              <a:rPr lang="en-US" b="1" dirty="0">
                <a:solidFill>
                  <a:srgbClr val="000099"/>
                </a:solidFill>
              </a:rPr>
              <a:t>India                                 1.0             2.4       140</a:t>
            </a:r>
          </a:p>
          <a:p>
            <a:r>
              <a:rPr lang="en-US" b="1" dirty="0">
                <a:solidFill>
                  <a:srgbClr val="000099"/>
                </a:solidFill>
              </a:rPr>
              <a:t>France                              2.2             2.4       9.1        </a:t>
            </a:r>
          </a:p>
        </p:txBody>
      </p:sp>
    </p:spTree>
    <p:extLst>
      <p:ext uri="{BB962C8B-B14F-4D97-AF65-F5344CB8AC3E}">
        <p14:creationId xmlns:p14="http://schemas.microsoft.com/office/powerpoint/2010/main" val="1275094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27AA-6B34-407B-94CE-3CA739F467F3}"/>
              </a:ext>
            </a:extLst>
          </p:cNvPr>
          <p:cNvSpPr>
            <a:spLocks noGrp="1"/>
          </p:cNvSpPr>
          <p:nvPr>
            <p:ph type="title"/>
          </p:nvPr>
        </p:nvSpPr>
        <p:spPr/>
        <p:txBody>
          <a:bodyPr>
            <a:normAutofit fontScale="90000"/>
          </a:bodyPr>
          <a:lstStyle/>
          <a:p>
            <a:r>
              <a:rPr lang="en-US" b="1" dirty="0">
                <a:solidFill>
                  <a:srgbClr val="C00000"/>
                </a:solidFill>
              </a:rPr>
              <a:t>Global Port Ranking – 2007: Grubb-Ellis</a:t>
            </a:r>
          </a:p>
        </p:txBody>
      </p:sp>
      <p:pic>
        <p:nvPicPr>
          <p:cNvPr id="4" name="Picture 2">
            <a:extLst>
              <a:ext uri="{FF2B5EF4-FFF2-40B4-BE49-F238E27FC236}">
                <a16:creationId xmlns:a16="http://schemas.microsoft.com/office/drawing/2014/main" id="{96BBF224-D6D5-4328-A737-0348BAFE4988}"/>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00200" y="1390606"/>
            <a:ext cx="6095999" cy="500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50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DC628E-C26C-4A85-8936-E4AD803DA3BA}"/>
              </a:ext>
            </a:extLst>
          </p:cNvPr>
          <p:cNvSpPr>
            <a:spLocks noGrp="1"/>
          </p:cNvSpPr>
          <p:nvPr>
            <p:ph type="title"/>
          </p:nvPr>
        </p:nvSpPr>
        <p:spPr/>
        <p:txBody>
          <a:bodyPr/>
          <a:lstStyle/>
          <a:p>
            <a:r>
              <a:rPr lang="en-US" b="1" dirty="0">
                <a:solidFill>
                  <a:srgbClr val="0000CC"/>
                </a:solidFill>
              </a:rPr>
              <a:t>Before I go to Connecticut…</a:t>
            </a:r>
          </a:p>
        </p:txBody>
      </p:sp>
      <p:sp>
        <p:nvSpPr>
          <p:cNvPr id="6" name="Content Placeholder 5">
            <a:extLst>
              <a:ext uri="{FF2B5EF4-FFF2-40B4-BE49-F238E27FC236}">
                <a16:creationId xmlns:a16="http://schemas.microsoft.com/office/drawing/2014/main" id="{98EF0D6E-6A4F-4765-AC0D-597038222823}"/>
              </a:ext>
            </a:extLst>
          </p:cNvPr>
          <p:cNvSpPr>
            <a:spLocks noGrp="1"/>
          </p:cNvSpPr>
          <p:nvPr>
            <p:ph sz="quarter" idx="1"/>
          </p:nvPr>
        </p:nvSpPr>
        <p:spPr/>
        <p:txBody>
          <a:bodyPr/>
          <a:lstStyle/>
          <a:p>
            <a:r>
              <a:rPr lang="en-US" b="1" dirty="0">
                <a:solidFill>
                  <a:srgbClr val="C00000"/>
                </a:solidFill>
              </a:rPr>
              <a:t>Three Quick </a:t>
            </a:r>
            <a:r>
              <a:rPr lang="en-US" b="1" dirty="0" smtClean="0">
                <a:solidFill>
                  <a:srgbClr val="C00000"/>
                </a:solidFill>
              </a:rPr>
              <a:t>questions?</a:t>
            </a:r>
            <a:endParaRPr lang="en-US" b="1" dirty="0">
              <a:solidFill>
                <a:srgbClr val="C00000"/>
              </a:solidFill>
            </a:endParaRPr>
          </a:p>
          <a:p>
            <a:endParaRPr lang="en-US" sz="2400" b="1" dirty="0">
              <a:solidFill>
                <a:srgbClr val="C00000"/>
              </a:solidFill>
            </a:endParaRPr>
          </a:p>
          <a:p>
            <a:endParaRPr lang="en-US" sz="2400" b="1" dirty="0">
              <a:solidFill>
                <a:srgbClr val="C00000"/>
              </a:solidFill>
            </a:endParaRPr>
          </a:p>
          <a:p>
            <a:r>
              <a:rPr lang="en-US" sz="2400" b="1" dirty="0">
                <a:solidFill>
                  <a:srgbClr val="C00000"/>
                </a:solidFill>
              </a:rPr>
              <a:t> 1. What area of the world leads in GDP?</a:t>
            </a:r>
          </a:p>
          <a:p>
            <a:r>
              <a:rPr lang="en-US" sz="2400" b="1" dirty="0">
                <a:solidFill>
                  <a:srgbClr val="C00000"/>
                </a:solidFill>
              </a:rPr>
              <a:t> 2. What areas of the USA dominate in population?</a:t>
            </a:r>
          </a:p>
          <a:p>
            <a:r>
              <a:rPr lang="en-US" sz="2400" b="1" dirty="0">
                <a:solidFill>
                  <a:srgbClr val="C00000"/>
                </a:solidFill>
              </a:rPr>
              <a:t> 3. What is/was the biggest change since the 1950s? </a:t>
            </a:r>
          </a:p>
        </p:txBody>
      </p:sp>
    </p:spTree>
    <p:extLst>
      <p:ext uri="{BB962C8B-B14F-4D97-AF65-F5344CB8AC3E}">
        <p14:creationId xmlns:p14="http://schemas.microsoft.com/office/powerpoint/2010/main" val="76641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ED30-105A-4612-8659-845E21FAFDAE}"/>
              </a:ext>
            </a:extLst>
          </p:cNvPr>
          <p:cNvSpPr>
            <a:spLocks noGrp="1"/>
          </p:cNvSpPr>
          <p:nvPr>
            <p:ph type="title"/>
          </p:nvPr>
        </p:nvSpPr>
        <p:spPr/>
        <p:txBody>
          <a:bodyPr/>
          <a:lstStyle/>
          <a:p>
            <a:r>
              <a:rPr lang="en-US" dirty="0"/>
              <a:t>Airports</a:t>
            </a:r>
          </a:p>
        </p:txBody>
      </p:sp>
      <p:sp>
        <p:nvSpPr>
          <p:cNvPr id="4" name="Content Placeholder 3">
            <a:extLst>
              <a:ext uri="{FF2B5EF4-FFF2-40B4-BE49-F238E27FC236}">
                <a16:creationId xmlns:a16="http://schemas.microsoft.com/office/drawing/2014/main" id="{22EEA3CE-A680-491E-B9E0-066A69787310}"/>
              </a:ext>
            </a:extLst>
          </p:cNvPr>
          <p:cNvSpPr>
            <a:spLocks noGrp="1"/>
          </p:cNvSpPr>
          <p:nvPr>
            <p:ph sz="half" idx="1"/>
          </p:nvPr>
        </p:nvSpPr>
        <p:spPr>
          <a:xfrm>
            <a:off x="301752" y="1371600"/>
            <a:ext cx="2517648" cy="4681728"/>
          </a:xfrm>
        </p:spPr>
        <p:txBody>
          <a:bodyPr/>
          <a:lstStyle/>
          <a:p>
            <a:r>
              <a:rPr lang="en-US" b="1" dirty="0">
                <a:solidFill>
                  <a:srgbClr val="0000CC"/>
                </a:solidFill>
              </a:rPr>
              <a:t>JFK is smaller than Cincinnati Airport </a:t>
            </a:r>
          </a:p>
          <a:p>
            <a:endParaRPr lang="en-US" b="1" dirty="0">
              <a:solidFill>
                <a:srgbClr val="0000CC"/>
              </a:solidFill>
            </a:endParaRPr>
          </a:p>
          <a:p>
            <a:r>
              <a:rPr lang="en-US" b="1" dirty="0">
                <a:solidFill>
                  <a:srgbClr val="0000CC"/>
                </a:solidFill>
              </a:rPr>
              <a:t>JFK is not in top 20 worldwide…</a:t>
            </a:r>
          </a:p>
        </p:txBody>
      </p:sp>
      <p:pic>
        <p:nvPicPr>
          <p:cNvPr id="7" name="Content Placeholder 6">
            <a:extLst>
              <a:ext uri="{FF2B5EF4-FFF2-40B4-BE49-F238E27FC236}">
                <a16:creationId xmlns:a16="http://schemas.microsoft.com/office/drawing/2014/main" id="{F66A3725-7867-495E-8B9A-2FF377894EE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657600" y="1905000"/>
            <a:ext cx="5057581" cy="3352800"/>
          </a:xfrm>
        </p:spPr>
      </p:pic>
    </p:spTree>
    <p:extLst>
      <p:ext uri="{BB962C8B-B14F-4D97-AF65-F5344CB8AC3E}">
        <p14:creationId xmlns:p14="http://schemas.microsoft.com/office/powerpoint/2010/main" val="2371448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B4FB02-3BAC-4EBA-A203-0491751A5CF4}"/>
              </a:ext>
            </a:extLst>
          </p:cNvPr>
          <p:cNvSpPr>
            <a:spLocks noGrp="1"/>
          </p:cNvSpPr>
          <p:nvPr>
            <p:ph type="title"/>
          </p:nvPr>
        </p:nvSpPr>
        <p:spPr/>
        <p:txBody>
          <a:bodyPr/>
          <a:lstStyle/>
          <a:p>
            <a:pPr>
              <a:defRPr/>
            </a:pPr>
            <a:r>
              <a:rPr lang="en-US" dirty="0"/>
              <a:t>The East Pushes you AWAY!</a:t>
            </a:r>
          </a:p>
        </p:txBody>
      </p:sp>
      <p:pic>
        <p:nvPicPr>
          <p:cNvPr id="15363" name="Content Placeholder 5">
            <a:extLst>
              <a:ext uri="{FF2B5EF4-FFF2-40B4-BE49-F238E27FC236}">
                <a16:creationId xmlns:a16="http://schemas.microsoft.com/office/drawing/2014/main" id="{C22358A2-51E4-4518-B6C3-2E100BD9570F}"/>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1530350" y="1527175"/>
            <a:ext cx="6243638" cy="4721225"/>
          </a:xfrm>
        </p:spPr>
      </p:pic>
    </p:spTree>
    <p:extLst>
      <p:ext uri="{BB962C8B-B14F-4D97-AF65-F5344CB8AC3E}">
        <p14:creationId xmlns:p14="http://schemas.microsoft.com/office/powerpoint/2010/main" val="335747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21B6F-931B-4551-828B-E40C73859D8A}"/>
              </a:ext>
            </a:extLst>
          </p:cNvPr>
          <p:cNvSpPr>
            <a:spLocks noGrp="1"/>
          </p:cNvSpPr>
          <p:nvPr>
            <p:ph type="title"/>
          </p:nvPr>
        </p:nvSpPr>
        <p:spPr/>
        <p:txBody>
          <a:bodyPr/>
          <a:lstStyle/>
          <a:p>
            <a:pPr>
              <a:defRPr/>
            </a:pPr>
            <a:r>
              <a:rPr lang="en-US" dirty="0"/>
              <a:t>The EAST is weak!</a:t>
            </a:r>
          </a:p>
        </p:txBody>
      </p:sp>
      <p:pic>
        <p:nvPicPr>
          <p:cNvPr id="16387" name="Content Placeholder 3">
            <a:extLst>
              <a:ext uri="{FF2B5EF4-FFF2-40B4-BE49-F238E27FC236}">
                <a16:creationId xmlns:a16="http://schemas.microsoft.com/office/drawing/2014/main" id="{36904BC4-0D91-463B-9B6F-9FC0DB7DAC6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35163" y="1527175"/>
            <a:ext cx="5495925" cy="4797425"/>
          </a:xfrm>
        </p:spPr>
      </p:pic>
    </p:spTree>
    <p:extLst>
      <p:ext uri="{BB962C8B-B14F-4D97-AF65-F5344CB8AC3E}">
        <p14:creationId xmlns:p14="http://schemas.microsoft.com/office/powerpoint/2010/main" val="932676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5799-211D-4163-8D4E-32D4BBC38984}"/>
              </a:ext>
            </a:extLst>
          </p:cNvPr>
          <p:cNvSpPr>
            <a:spLocks noGrp="1"/>
          </p:cNvSpPr>
          <p:nvPr>
            <p:ph type="title"/>
          </p:nvPr>
        </p:nvSpPr>
        <p:spPr/>
        <p:txBody>
          <a:bodyPr/>
          <a:lstStyle/>
          <a:p>
            <a:r>
              <a:rPr lang="en-US" dirty="0"/>
              <a:t>Quick summary</a:t>
            </a:r>
          </a:p>
        </p:txBody>
      </p:sp>
      <p:sp>
        <p:nvSpPr>
          <p:cNvPr id="3" name="Content Placeholder 2">
            <a:extLst>
              <a:ext uri="{FF2B5EF4-FFF2-40B4-BE49-F238E27FC236}">
                <a16:creationId xmlns:a16="http://schemas.microsoft.com/office/drawing/2014/main" id="{E37FD07F-1BC3-40A7-B0A7-A28CC680A707}"/>
              </a:ext>
            </a:extLst>
          </p:cNvPr>
          <p:cNvSpPr>
            <a:spLocks noGrp="1"/>
          </p:cNvSpPr>
          <p:nvPr>
            <p:ph sz="quarter" idx="1"/>
          </p:nvPr>
        </p:nvSpPr>
        <p:spPr/>
        <p:txBody>
          <a:bodyPr/>
          <a:lstStyle/>
          <a:p>
            <a:endParaRPr lang="en-US" dirty="0"/>
          </a:p>
          <a:p>
            <a:r>
              <a:rPr lang="en-US" sz="2400" b="1" dirty="0">
                <a:solidFill>
                  <a:srgbClr val="0000CC"/>
                </a:solidFill>
              </a:rPr>
              <a:t>CT is in a relatively shrinking economic market and has old industries that are becoming more efficient and has no strongly growing market segment.</a:t>
            </a:r>
          </a:p>
        </p:txBody>
      </p:sp>
    </p:spTree>
    <p:extLst>
      <p:ext uri="{BB962C8B-B14F-4D97-AF65-F5344CB8AC3E}">
        <p14:creationId xmlns:p14="http://schemas.microsoft.com/office/powerpoint/2010/main" val="257638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C9D781B-5AD7-4615-81F6-33759AB84520}"/>
              </a:ext>
            </a:extLst>
          </p:cNvPr>
          <p:cNvSpPr>
            <a:spLocks noGrp="1"/>
          </p:cNvSpPr>
          <p:nvPr>
            <p:ph type="body" idx="1"/>
          </p:nvPr>
        </p:nvSpPr>
        <p:spPr/>
        <p:txBody>
          <a:bodyPr/>
          <a:lstStyle/>
          <a:p>
            <a:r>
              <a:rPr lang="en-US" dirty="0"/>
              <a:t>Paris</a:t>
            </a:r>
          </a:p>
        </p:txBody>
      </p:sp>
      <p:sp>
        <p:nvSpPr>
          <p:cNvPr id="11" name="Text Placeholder 10">
            <a:extLst>
              <a:ext uri="{FF2B5EF4-FFF2-40B4-BE49-F238E27FC236}">
                <a16:creationId xmlns:a16="http://schemas.microsoft.com/office/drawing/2014/main" id="{27E0A37A-B577-4637-AD76-F147F7E03707}"/>
              </a:ext>
            </a:extLst>
          </p:cNvPr>
          <p:cNvSpPr>
            <a:spLocks noGrp="1"/>
          </p:cNvSpPr>
          <p:nvPr>
            <p:ph type="body" sz="half" idx="3"/>
          </p:nvPr>
        </p:nvSpPr>
        <p:spPr/>
        <p:txBody>
          <a:bodyPr/>
          <a:lstStyle/>
          <a:p>
            <a:r>
              <a:rPr lang="en-US" dirty="0"/>
              <a:t>Detroit</a:t>
            </a:r>
          </a:p>
        </p:txBody>
      </p:sp>
      <p:pic>
        <p:nvPicPr>
          <p:cNvPr id="7" name="Content Placeholder 1">
            <a:extLst>
              <a:ext uri="{FF2B5EF4-FFF2-40B4-BE49-F238E27FC236}">
                <a16:creationId xmlns:a16="http://schemas.microsoft.com/office/drawing/2014/main" id="{3BA981CB-B069-4AE0-A019-21B23157EDF6}"/>
              </a:ext>
            </a:extLst>
          </p:cNvPr>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787844" y="3313906"/>
            <a:ext cx="3069336" cy="2133600"/>
          </a:xfrm>
        </p:spPr>
      </p:pic>
      <p:pic>
        <p:nvPicPr>
          <p:cNvPr id="8" name="Content Placeholder 3">
            <a:extLst>
              <a:ext uri="{FF2B5EF4-FFF2-40B4-BE49-F238E27FC236}">
                <a16:creationId xmlns:a16="http://schemas.microsoft.com/office/drawing/2014/main" id="{60167327-9874-439F-B364-E821C3B3C71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2914936"/>
            <a:ext cx="4038600" cy="2934716"/>
          </a:xfrm>
        </p:spPr>
      </p:pic>
      <p:sp>
        <p:nvSpPr>
          <p:cNvPr id="9" name="Title 8">
            <a:extLst>
              <a:ext uri="{FF2B5EF4-FFF2-40B4-BE49-F238E27FC236}">
                <a16:creationId xmlns:a16="http://schemas.microsoft.com/office/drawing/2014/main" id="{0FC4724E-BD4F-4789-A10C-32800AEFAD87}"/>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122965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49003-4F79-4FA8-98DB-FEFCE1B5DA78}"/>
              </a:ext>
            </a:extLst>
          </p:cNvPr>
          <p:cNvSpPr>
            <a:spLocks noGrp="1"/>
          </p:cNvSpPr>
          <p:nvPr>
            <p:ph type="title"/>
          </p:nvPr>
        </p:nvSpPr>
        <p:spPr/>
        <p:txBody>
          <a:bodyPr/>
          <a:lstStyle/>
          <a:p>
            <a:r>
              <a:rPr lang="en-US" dirty="0"/>
              <a:t>The rich have preferences</a:t>
            </a:r>
          </a:p>
        </p:txBody>
      </p:sp>
      <p:sp>
        <p:nvSpPr>
          <p:cNvPr id="3" name="Content Placeholder 2">
            <a:extLst>
              <a:ext uri="{FF2B5EF4-FFF2-40B4-BE49-F238E27FC236}">
                <a16:creationId xmlns:a16="http://schemas.microsoft.com/office/drawing/2014/main" id="{9A7D2135-A207-4851-B73B-3482B0FDFE16}"/>
              </a:ext>
            </a:extLst>
          </p:cNvPr>
          <p:cNvSpPr>
            <a:spLocks noGrp="1"/>
          </p:cNvSpPr>
          <p:nvPr>
            <p:ph sz="quarter" idx="1"/>
          </p:nvPr>
        </p:nvSpPr>
        <p:spPr/>
        <p:txBody>
          <a:bodyPr/>
          <a:lstStyle/>
          <a:p>
            <a:r>
              <a:rPr lang="en-US" b="1" dirty="0">
                <a:solidFill>
                  <a:srgbClr val="C00000"/>
                </a:solidFill>
              </a:rPr>
              <a:t>Ronald REAGAN</a:t>
            </a:r>
          </a:p>
          <a:p>
            <a:endParaRPr lang="en-US" dirty="0"/>
          </a:p>
          <a:p>
            <a:r>
              <a:rPr lang="en-US" dirty="0"/>
              <a:t>  </a:t>
            </a:r>
            <a:r>
              <a:rPr lang="en-US" sz="2000" b="1" dirty="0">
                <a:solidFill>
                  <a:srgbClr val="003300"/>
                </a:solidFill>
              </a:rPr>
              <a:t> …   believed that regular citizens should not be allowed to own houses—there were to him wasting money that industry could use (via lower costs to themselves if citizens were not allowed to borrow to buy housing).</a:t>
            </a:r>
          </a:p>
          <a:p>
            <a:endParaRPr lang="en-US" dirty="0"/>
          </a:p>
          <a:p>
            <a:r>
              <a:rPr lang="en-US" dirty="0"/>
              <a:t>                                                      </a:t>
            </a:r>
            <a:r>
              <a:rPr lang="en-US" b="1" dirty="0">
                <a:solidFill>
                  <a:srgbClr val="0000CC"/>
                </a:solidFill>
              </a:rPr>
              <a:t>What a GUY! Not!!!</a:t>
            </a:r>
          </a:p>
        </p:txBody>
      </p:sp>
    </p:spTree>
    <p:extLst>
      <p:ext uri="{BB962C8B-B14F-4D97-AF65-F5344CB8AC3E}">
        <p14:creationId xmlns:p14="http://schemas.microsoft.com/office/powerpoint/2010/main" val="3175651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a:solidFill>
                  <a:srgbClr val="C00000"/>
                </a:solidFill>
              </a:rPr>
              <a:t>Shenzhen—A planned Business Center!</a:t>
            </a:r>
            <a:br>
              <a:rPr lang="en-US" b="1" dirty="0">
                <a:solidFill>
                  <a:srgbClr val="C00000"/>
                </a:solidFill>
              </a:rPr>
            </a:br>
            <a:r>
              <a:rPr lang="en-US" sz="1800" b="1" i="1" dirty="0">
                <a:solidFill>
                  <a:srgbClr val="006600"/>
                </a:solidFill>
              </a:rPr>
              <a:t>That’s my son’s shadow as we take the picture</a:t>
            </a:r>
            <a:r>
              <a:rPr lang="en-US" sz="1800" b="1" dirty="0">
                <a:solidFill>
                  <a:srgbClr val="C00000"/>
                </a:solidFill>
              </a:rPr>
              <a:t> </a:t>
            </a: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05744" y="1527175"/>
            <a:ext cx="6096000" cy="4572000"/>
          </a:xfrm>
        </p:spPr>
      </p:pic>
    </p:spTree>
    <p:extLst>
      <p:ext uri="{BB962C8B-B14F-4D97-AF65-F5344CB8AC3E}">
        <p14:creationId xmlns:p14="http://schemas.microsoft.com/office/powerpoint/2010/main" val="338847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AE5CA7-23D3-465D-AF83-4735FF5CA766}"/>
              </a:ext>
            </a:extLst>
          </p:cNvPr>
          <p:cNvSpPr>
            <a:spLocks noGrp="1"/>
          </p:cNvSpPr>
          <p:nvPr>
            <p:ph type="title"/>
          </p:nvPr>
        </p:nvSpPr>
        <p:spPr/>
        <p:txBody>
          <a:bodyPr>
            <a:normAutofit fontScale="90000"/>
          </a:bodyPr>
          <a:lstStyle/>
          <a:p>
            <a:r>
              <a:rPr lang="en-US" b="1" dirty="0">
                <a:solidFill>
                  <a:srgbClr val="C00000"/>
                </a:solidFill>
              </a:rPr>
              <a:t>1. What area of the World leads in GDP?</a:t>
            </a:r>
          </a:p>
        </p:txBody>
      </p:sp>
      <p:pic>
        <p:nvPicPr>
          <p:cNvPr id="8" name="Content Placeholder 7">
            <a:extLst>
              <a:ext uri="{FF2B5EF4-FFF2-40B4-BE49-F238E27FC236}">
                <a16:creationId xmlns:a16="http://schemas.microsoft.com/office/drawing/2014/main" id="{D2D5322C-7F65-4D73-9275-C7FF92582919}"/>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1625" y="1687115"/>
            <a:ext cx="8504238" cy="4252119"/>
          </a:xfrm>
        </p:spPr>
      </p:pic>
    </p:spTree>
    <p:extLst>
      <p:ext uri="{BB962C8B-B14F-4D97-AF65-F5344CB8AC3E}">
        <p14:creationId xmlns:p14="http://schemas.microsoft.com/office/powerpoint/2010/main" val="157939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99"/>
                </a:solidFill>
              </a:rPr>
              <a:t> Observation 1: Asia is NUMBER 1</a:t>
            </a: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887855" y="1527174"/>
            <a:ext cx="5594664" cy="4797425"/>
          </a:xfrm>
        </p:spPr>
      </p:pic>
    </p:spTree>
    <p:extLst>
      <p:ext uri="{BB962C8B-B14F-4D97-AF65-F5344CB8AC3E}">
        <p14:creationId xmlns:p14="http://schemas.microsoft.com/office/powerpoint/2010/main" val="35126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9DB8D-30E8-4C4D-85E0-F443354A2F89}"/>
              </a:ext>
            </a:extLst>
          </p:cNvPr>
          <p:cNvSpPr>
            <a:spLocks noGrp="1"/>
          </p:cNvSpPr>
          <p:nvPr>
            <p:ph type="title"/>
          </p:nvPr>
        </p:nvSpPr>
        <p:spPr/>
        <p:txBody>
          <a:bodyPr>
            <a:normAutofit/>
          </a:bodyPr>
          <a:lstStyle/>
          <a:p>
            <a:r>
              <a:rPr lang="en-US" sz="2800" b="1" dirty="0">
                <a:solidFill>
                  <a:srgbClr val="C00000"/>
                </a:solidFill>
              </a:rPr>
              <a:t>2: What USA area dominates in population ?</a:t>
            </a:r>
          </a:p>
        </p:txBody>
      </p:sp>
      <p:pic>
        <p:nvPicPr>
          <p:cNvPr id="5" name="Content Placeholder 4">
            <a:extLst>
              <a:ext uri="{FF2B5EF4-FFF2-40B4-BE49-F238E27FC236}">
                <a16:creationId xmlns:a16="http://schemas.microsoft.com/office/drawing/2014/main" id="{0743F267-2054-4685-A067-2C3B4453842E}"/>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9199" y="1527175"/>
            <a:ext cx="7389090" cy="4572000"/>
          </a:xfrm>
        </p:spPr>
      </p:pic>
    </p:spTree>
    <p:extLst>
      <p:ext uri="{BB962C8B-B14F-4D97-AF65-F5344CB8AC3E}">
        <p14:creationId xmlns:p14="http://schemas.microsoft.com/office/powerpoint/2010/main" val="309394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382000" cy="1143000"/>
          </a:xfrm>
        </p:spPr>
        <p:txBody>
          <a:bodyPr>
            <a:noAutofit/>
          </a:bodyPr>
          <a:lstStyle/>
          <a:p>
            <a:pPr algn="l"/>
            <a:r>
              <a:rPr lang="en-US" sz="4800" dirty="0">
                <a:solidFill>
                  <a:srgbClr val="C00000"/>
                </a:solidFill>
                <a:latin typeface="Cambria" panose="02040503050406030204" pitchFamily="18" charset="0"/>
                <a:cs typeface="Aharoni" panose="02010803020104030203" pitchFamily="2" charset="-79"/>
              </a:rPr>
              <a:t>United States of America</a:t>
            </a:r>
          </a:p>
        </p:txBody>
      </p:sp>
      <p:sp>
        <p:nvSpPr>
          <p:cNvPr id="27" name="TextBox 26"/>
          <p:cNvSpPr txBox="1"/>
          <p:nvPr/>
        </p:nvSpPr>
        <p:spPr>
          <a:xfrm>
            <a:off x="381000" y="1266508"/>
            <a:ext cx="4191000" cy="304800"/>
          </a:xfrm>
          <a:prstGeom prst="rect">
            <a:avLst/>
          </a:prstGeom>
          <a:noFill/>
        </p:spPr>
        <p:txBody>
          <a:bodyPr wrap="square" rtlCol="0">
            <a:noAutofit/>
          </a:bodyPr>
          <a:lstStyle/>
          <a:p>
            <a:pPr algn="ctr"/>
            <a:r>
              <a:rPr lang="en-US" b="1" dirty="0">
                <a:latin typeface="Cambria" panose="02040503050406030204" pitchFamily="18" charset="0"/>
              </a:rPr>
              <a:t>Total Population in mil</a:t>
            </a:r>
          </a:p>
        </p:txBody>
      </p:sp>
      <p:sp>
        <p:nvSpPr>
          <p:cNvPr id="29" name="TextBox 28"/>
          <p:cNvSpPr txBox="1"/>
          <p:nvPr/>
        </p:nvSpPr>
        <p:spPr>
          <a:xfrm>
            <a:off x="4896253" y="1239432"/>
            <a:ext cx="3957082" cy="304800"/>
          </a:xfrm>
          <a:prstGeom prst="rect">
            <a:avLst/>
          </a:prstGeom>
          <a:noFill/>
        </p:spPr>
        <p:txBody>
          <a:bodyPr wrap="square" rtlCol="0">
            <a:noAutofit/>
          </a:bodyPr>
          <a:lstStyle/>
          <a:p>
            <a:pPr algn="ctr"/>
            <a:r>
              <a:rPr lang="en-US" b="1" dirty="0">
                <a:latin typeface="Cambria" panose="02040503050406030204" pitchFamily="18" charset="0"/>
              </a:rPr>
              <a:t>Age Distribution: 1940 &amp; 2010</a:t>
            </a:r>
          </a:p>
        </p:txBody>
      </p:sp>
      <p:cxnSp>
        <p:nvCxnSpPr>
          <p:cNvPr id="19" name="Straight Connector 18"/>
          <p:cNvCxnSpPr/>
          <p:nvPr/>
        </p:nvCxnSpPr>
        <p:spPr>
          <a:xfrm flipH="1">
            <a:off x="381000" y="1166674"/>
            <a:ext cx="86106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92786"/>
            <a:ext cx="1285758" cy="86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hart 11"/>
          <p:cNvGraphicFramePr>
            <a:graphicFrameLocks/>
          </p:cNvGraphicFramePr>
          <p:nvPr>
            <p:extLst/>
          </p:nvPr>
        </p:nvGraphicFramePr>
        <p:xfrm>
          <a:off x="4876799" y="1585866"/>
          <a:ext cx="3733801"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nvPr>
        </p:nvGraphicFramePr>
        <p:xfrm>
          <a:off x="569869" y="1652314"/>
          <a:ext cx="3810000" cy="2133600"/>
        </p:xfrm>
        <a:graphic>
          <a:graphicData uri="http://schemas.openxmlformats.org/drawingml/2006/chart">
            <c:chart xmlns:c="http://schemas.openxmlformats.org/drawingml/2006/chart" xmlns:r="http://schemas.openxmlformats.org/officeDocument/2006/relationships" r:id="rId4"/>
          </a:graphicData>
        </a:graphic>
      </p:graphicFrame>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31" r="8214"/>
          <a:stretch/>
        </p:blipFill>
        <p:spPr bwMode="auto">
          <a:xfrm>
            <a:off x="457200" y="4009708"/>
            <a:ext cx="4035338" cy="250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81000" y="3657600"/>
            <a:ext cx="4191000" cy="304800"/>
          </a:xfrm>
          <a:prstGeom prst="rect">
            <a:avLst/>
          </a:prstGeom>
          <a:noFill/>
        </p:spPr>
        <p:txBody>
          <a:bodyPr wrap="square" rtlCol="0">
            <a:noAutofit/>
          </a:bodyPr>
          <a:lstStyle/>
          <a:p>
            <a:pPr algn="ctr"/>
            <a:r>
              <a:rPr lang="en-US" b="1" dirty="0">
                <a:latin typeface="Cambria" panose="02040503050406030204" pitchFamily="18" charset="0"/>
              </a:rPr>
              <a:t>% of US Population By Region</a:t>
            </a:r>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9360" y="4070679"/>
            <a:ext cx="2212181" cy="130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6482" y="5362907"/>
            <a:ext cx="2133600" cy="130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688065" y="3724245"/>
            <a:ext cx="4191000" cy="304800"/>
          </a:xfrm>
          <a:prstGeom prst="rect">
            <a:avLst/>
          </a:prstGeom>
          <a:noFill/>
        </p:spPr>
        <p:txBody>
          <a:bodyPr wrap="square" rtlCol="0">
            <a:noAutofit/>
          </a:bodyPr>
          <a:lstStyle/>
          <a:p>
            <a:pPr algn="ctr"/>
            <a:r>
              <a:rPr lang="en-US" b="1" dirty="0">
                <a:latin typeface="Cambria" panose="02040503050406030204" pitchFamily="18" charset="0"/>
              </a:rPr>
              <a:t>Cities of &gt;500k population</a:t>
            </a:r>
          </a:p>
        </p:txBody>
      </p:sp>
      <p:sp>
        <p:nvSpPr>
          <p:cNvPr id="3" name="TextBox 2"/>
          <p:cNvSpPr txBox="1"/>
          <p:nvPr/>
        </p:nvSpPr>
        <p:spPr>
          <a:xfrm>
            <a:off x="7314159" y="4038600"/>
            <a:ext cx="904758" cy="369332"/>
          </a:xfrm>
          <a:prstGeom prst="rect">
            <a:avLst/>
          </a:prstGeom>
          <a:noFill/>
        </p:spPr>
        <p:txBody>
          <a:bodyPr wrap="square" rtlCol="0">
            <a:spAutoFit/>
          </a:bodyPr>
          <a:lstStyle/>
          <a:p>
            <a:r>
              <a:rPr lang="en-US" dirty="0"/>
              <a:t>1940</a:t>
            </a:r>
          </a:p>
        </p:txBody>
      </p:sp>
      <p:sp>
        <p:nvSpPr>
          <p:cNvPr id="26" name="TextBox 25"/>
          <p:cNvSpPr txBox="1"/>
          <p:nvPr/>
        </p:nvSpPr>
        <p:spPr>
          <a:xfrm>
            <a:off x="7391400" y="4997952"/>
            <a:ext cx="904758" cy="369332"/>
          </a:xfrm>
          <a:prstGeom prst="rect">
            <a:avLst/>
          </a:prstGeom>
          <a:noFill/>
        </p:spPr>
        <p:txBody>
          <a:bodyPr wrap="square" rtlCol="0">
            <a:spAutoFit/>
          </a:bodyPr>
          <a:lstStyle/>
          <a:p>
            <a:r>
              <a:rPr lang="en-US" dirty="0"/>
              <a:t>2010</a:t>
            </a:r>
          </a:p>
        </p:txBody>
      </p:sp>
      <p:sp>
        <p:nvSpPr>
          <p:cNvPr id="4" name="TextBox 3"/>
          <p:cNvSpPr txBox="1"/>
          <p:nvPr/>
        </p:nvSpPr>
        <p:spPr>
          <a:xfrm>
            <a:off x="381000" y="6534090"/>
            <a:ext cx="4111538" cy="369332"/>
          </a:xfrm>
          <a:prstGeom prst="rect">
            <a:avLst/>
          </a:prstGeom>
          <a:noFill/>
        </p:spPr>
        <p:txBody>
          <a:bodyPr wrap="square" rtlCol="0">
            <a:spAutoFit/>
          </a:bodyPr>
          <a:lstStyle/>
          <a:p>
            <a:r>
              <a:rPr lang="en-US" sz="900" dirty="0"/>
              <a:t>Source: Historical Statistics of USA, University of Connecticut Library</a:t>
            </a:r>
          </a:p>
          <a:p>
            <a:r>
              <a:rPr lang="en-US" sz="900" dirty="0"/>
              <a:t>USA Census Bureau</a:t>
            </a:r>
          </a:p>
        </p:txBody>
      </p:sp>
    </p:spTree>
    <p:extLst>
      <p:ext uri="{BB962C8B-B14F-4D97-AF65-F5344CB8AC3E}">
        <p14:creationId xmlns:p14="http://schemas.microsoft.com/office/powerpoint/2010/main" val="50438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962B0-2454-4F0E-80EE-C17A297F51F5}"/>
              </a:ext>
            </a:extLst>
          </p:cNvPr>
          <p:cNvSpPr>
            <a:spLocks noGrp="1"/>
          </p:cNvSpPr>
          <p:nvPr>
            <p:ph type="title"/>
          </p:nvPr>
        </p:nvSpPr>
        <p:spPr/>
        <p:txBody>
          <a:bodyPr/>
          <a:lstStyle/>
          <a:p>
            <a:r>
              <a:rPr lang="en-US" b="1" dirty="0">
                <a:solidFill>
                  <a:srgbClr val="0000CC"/>
                </a:solidFill>
              </a:rPr>
              <a:t>2. Today 2018-Population</a:t>
            </a:r>
          </a:p>
        </p:txBody>
      </p:sp>
      <p:sp>
        <p:nvSpPr>
          <p:cNvPr id="6" name="Content Placeholder 5">
            <a:extLst>
              <a:ext uri="{FF2B5EF4-FFF2-40B4-BE49-F238E27FC236}">
                <a16:creationId xmlns:a16="http://schemas.microsoft.com/office/drawing/2014/main" id="{497569F9-1F91-4526-9479-27BF1E181AF9}"/>
              </a:ext>
            </a:extLst>
          </p:cNvPr>
          <p:cNvSpPr>
            <a:spLocks noGrp="1"/>
          </p:cNvSpPr>
          <p:nvPr>
            <p:ph sz="quarter" idx="1"/>
          </p:nvPr>
        </p:nvSpPr>
        <p:spPr/>
        <p:txBody>
          <a:bodyPr>
            <a:normAutofit/>
          </a:bodyPr>
          <a:lstStyle/>
          <a:p>
            <a:endParaRPr lang="en-US" dirty="0"/>
          </a:p>
          <a:p>
            <a:endParaRPr lang="en-US" dirty="0"/>
          </a:p>
          <a:p>
            <a:r>
              <a:rPr lang="en-US" b="1" dirty="0">
                <a:solidFill>
                  <a:srgbClr val="C00000"/>
                </a:solidFill>
              </a:rPr>
              <a:t>The SOUTH</a:t>
            </a:r>
          </a:p>
          <a:p>
            <a:r>
              <a:rPr lang="en-US" b="1" dirty="0">
                <a:solidFill>
                  <a:srgbClr val="C00000"/>
                </a:solidFill>
              </a:rPr>
              <a:t>                              is </a:t>
            </a:r>
            <a:r>
              <a:rPr lang="en-US" b="1" u="sng" dirty="0">
                <a:solidFill>
                  <a:srgbClr val="C00000"/>
                </a:solidFill>
              </a:rPr>
              <a:t>larger</a:t>
            </a:r>
            <a:r>
              <a:rPr lang="en-US" b="1" dirty="0">
                <a:solidFill>
                  <a:srgbClr val="C00000"/>
                </a:solidFill>
              </a:rPr>
              <a:t> than</a:t>
            </a:r>
          </a:p>
          <a:p>
            <a:endParaRPr lang="en-US" b="1" dirty="0">
              <a:solidFill>
                <a:srgbClr val="C00000"/>
              </a:solidFill>
            </a:endParaRPr>
          </a:p>
          <a:p>
            <a:r>
              <a:rPr lang="en-US" b="1" dirty="0">
                <a:solidFill>
                  <a:srgbClr val="C00000"/>
                </a:solidFill>
              </a:rPr>
              <a:t>                                                          The Mid-West &amp;</a:t>
            </a:r>
          </a:p>
          <a:p>
            <a:r>
              <a:rPr lang="en-US" b="1" dirty="0">
                <a:solidFill>
                  <a:srgbClr val="C00000"/>
                </a:solidFill>
              </a:rPr>
              <a:t>                                                                The East</a:t>
            </a:r>
          </a:p>
          <a:p>
            <a:endParaRPr lang="en-US" dirty="0"/>
          </a:p>
          <a:p>
            <a:r>
              <a:rPr lang="en-US" dirty="0"/>
              <a:t>          </a:t>
            </a:r>
            <a:r>
              <a:rPr lang="en-US" b="1" dirty="0">
                <a:solidFill>
                  <a:srgbClr val="660066"/>
                </a:solidFill>
              </a:rPr>
              <a:t>S                                &gt;                 MW + E</a:t>
            </a:r>
          </a:p>
        </p:txBody>
      </p:sp>
    </p:spTree>
    <p:extLst>
      <p:ext uri="{BB962C8B-B14F-4D97-AF65-F5344CB8AC3E}">
        <p14:creationId xmlns:p14="http://schemas.microsoft.com/office/powerpoint/2010/main" val="171593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DBF5-6F24-4553-9F8F-93A4D333DE32}"/>
              </a:ext>
            </a:extLst>
          </p:cNvPr>
          <p:cNvSpPr>
            <a:spLocks noGrp="1"/>
          </p:cNvSpPr>
          <p:nvPr>
            <p:ph type="title"/>
          </p:nvPr>
        </p:nvSpPr>
        <p:spPr/>
        <p:txBody>
          <a:bodyPr>
            <a:normAutofit/>
          </a:bodyPr>
          <a:lstStyle/>
          <a:p>
            <a:r>
              <a:rPr lang="en-US" sz="2800" b="1" dirty="0">
                <a:solidFill>
                  <a:srgbClr val="C00000"/>
                </a:solidFill>
              </a:rPr>
              <a:t>3. What is the Big-BIG trend since the 1950s?</a:t>
            </a:r>
          </a:p>
        </p:txBody>
      </p:sp>
      <p:pic>
        <p:nvPicPr>
          <p:cNvPr id="5" name="Content Placeholder 4">
            <a:extLst>
              <a:ext uri="{FF2B5EF4-FFF2-40B4-BE49-F238E27FC236}">
                <a16:creationId xmlns:a16="http://schemas.microsoft.com/office/drawing/2014/main" id="{071217F8-FF34-4485-9E58-E7BAF47FF7B5}"/>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01752" y="1437604"/>
            <a:ext cx="2609120" cy="2005251"/>
          </a:xfrm>
        </p:spPr>
      </p:pic>
      <p:pic>
        <p:nvPicPr>
          <p:cNvPr id="7" name="Picture 6">
            <a:extLst>
              <a:ext uri="{FF2B5EF4-FFF2-40B4-BE49-F238E27FC236}">
                <a16:creationId xmlns:a16="http://schemas.microsoft.com/office/drawing/2014/main" id="{8BD6C08A-DC43-4CEE-B4F1-43C3E23EC5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389" y="4011569"/>
            <a:ext cx="2865472" cy="1610697"/>
          </a:xfrm>
          <a:prstGeom prst="rect">
            <a:avLst/>
          </a:prstGeom>
        </p:spPr>
      </p:pic>
      <p:pic>
        <p:nvPicPr>
          <p:cNvPr id="9" name="Picture 8">
            <a:extLst>
              <a:ext uri="{FF2B5EF4-FFF2-40B4-BE49-F238E27FC236}">
                <a16:creationId xmlns:a16="http://schemas.microsoft.com/office/drawing/2014/main" id="{83A0D801-45F8-4122-A513-0C4ACC3BCC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2112" y="1610185"/>
            <a:ext cx="2594040" cy="1729360"/>
          </a:xfrm>
          <a:prstGeom prst="rect">
            <a:avLst/>
          </a:prstGeom>
        </p:spPr>
      </p:pic>
      <p:pic>
        <p:nvPicPr>
          <p:cNvPr id="11" name="Picture 10">
            <a:extLst>
              <a:ext uri="{FF2B5EF4-FFF2-40B4-BE49-F238E27FC236}">
                <a16:creationId xmlns:a16="http://schemas.microsoft.com/office/drawing/2014/main" id="{0AEB00D7-E5EC-4A89-8275-F8097525F7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6792" y="1623580"/>
            <a:ext cx="2819400" cy="1819275"/>
          </a:xfrm>
          <a:prstGeom prst="rect">
            <a:avLst/>
          </a:prstGeom>
        </p:spPr>
      </p:pic>
      <p:pic>
        <p:nvPicPr>
          <p:cNvPr id="13" name="Picture 12">
            <a:extLst>
              <a:ext uri="{FF2B5EF4-FFF2-40B4-BE49-F238E27FC236}">
                <a16:creationId xmlns:a16="http://schemas.microsoft.com/office/drawing/2014/main" id="{A540BE4B-15A1-4141-B11D-DED5D093FB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1" y="4011568"/>
            <a:ext cx="2472234" cy="1610698"/>
          </a:xfrm>
          <a:prstGeom prst="rect">
            <a:avLst/>
          </a:prstGeom>
        </p:spPr>
      </p:pic>
      <p:pic>
        <p:nvPicPr>
          <p:cNvPr id="15" name="Picture 14">
            <a:extLst>
              <a:ext uri="{FF2B5EF4-FFF2-40B4-BE49-F238E27FC236}">
                <a16:creationId xmlns:a16="http://schemas.microsoft.com/office/drawing/2014/main" id="{AC1E1E14-5D27-4240-A76B-604A39ACAE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0382" y="4043211"/>
            <a:ext cx="2857500" cy="1428750"/>
          </a:xfrm>
          <a:prstGeom prst="rect">
            <a:avLst/>
          </a:prstGeom>
        </p:spPr>
      </p:pic>
    </p:spTree>
    <p:extLst>
      <p:ext uri="{BB962C8B-B14F-4D97-AF65-F5344CB8AC3E}">
        <p14:creationId xmlns:p14="http://schemas.microsoft.com/office/powerpoint/2010/main" val="448194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11A353-9E47-489C-9226-D35B866079CB}"/>
              </a:ext>
            </a:extLst>
          </p:cNvPr>
          <p:cNvSpPr>
            <a:spLocks noGrp="1"/>
          </p:cNvSpPr>
          <p:nvPr>
            <p:ph type="title"/>
          </p:nvPr>
        </p:nvSpPr>
        <p:spPr/>
        <p:txBody>
          <a:bodyPr/>
          <a:lstStyle/>
          <a:p>
            <a:r>
              <a:rPr lang="en-US" b="1" dirty="0">
                <a:solidFill>
                  <a:srgbClr val="7030A0"/>
                </a:solidFill>
              </a:rPr>
              <a:t>And, just in case you forgot!</a:t>
            </a:r>
          </a:p>
        </p:txBody>
      </p:sp>
      <p:pic>
        <p:nvPicPr>
          <p:cNvPr id="9" name="Content Placeholder 8">
            <a:extLst>
              <a:ext uri="{FF2B5EF4-FFF2-40B4-BE49-F238E27FC236}">
                <a16:creationId xmlns:a16="http://schemas.microsoft.com/office/drawing/2014/main" id="{BDB504C6-9D88-4EBE-B37D-947B2E9EE43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600200"/>
            <a:ext cx="3292342" cy="4681538"/>
          </a:xfrm>
        </p:spPr>
      </p:pic>
      <p:pic>
        <p:nvPicPr>
          <p:cNvPr id="11" name="Content Placeholder 10">
            <a:extLst>
              <a:ext uri="{FF2B5EF4-FFF2-40B4-BE49-F238E27FC236}">
                <a16:creationId xmlns:a16="http://schemas.microsoft.com/office/drawing/2014/main" id="{98A786B8-959E-48F7-BF1C-8F7E4F72424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2577355"/>
            <a:ext cx="4038600" cy="2270027"/>
          </a:xfrm>
        </p:spPr>
      </p:pic>
    </p:spTree>
    <p:extLst>
      <p:ext uri="{BB962C8B-B14F-4D97-AF65-F5344CB8AC3E}">
        <p14:creationId xmlns:p14="http://schemas.microsoft.com/office/powerpoint/2010/main" val="21621440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1619</TotalTime>
  <Words>694</Words>
  <Application>Microsoft Office PowerPoint</Application>
  <PresentationFormat>On-screen Show (4:3)</PresentationFormat>
  <Paragraphs>142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Aharoni</vt:lpstr>
      <vt:lpstr>Cambria</vt:lpstr>
      <vt:lpstr>Georgia</vt:lpstr>
      <vt:lpstr>Wingdings</vt:lpstr>
      <vt:lpstr>Wingdings 2</vt:lpstr>
      <vt:lpstr>Civic</vt:lpstr>
      <vt:lpstr>The World is changing! CT this year and beyond, Big Trends—the world and the USA </vt:lpstr>
      <vt:lpstr>Before I go to Connecticut…</vt:lpstr>
      <vt:lpstr>1. What area of the World leads in GDP?</vt:lpstr>
      <vt:lpstr> Observation 1: Asia is NUMBER 1</vt:lpstr>
      <vt:lpstr>2: What USA area dominates in population ?</vt:lpstr>
      <vt:lpstr>United States of America</vt:lpstr>
      <vt:lpstr>2. Today 2018-Population</vt:lpstr>
      <vt:lpstr>3. What is the Big-BIG trend since the 1950s?</vt:lpstr>
      <vt:lpstr>And, just in case you forgot!</vt:lpstr>
      <vt:lpstr>WOMEN: starting to be treated fairly!</vt:lpstr>
      <vt:lpstr>Back to the Story-CONNECTICUT</vt:lpstr>
      <vt:lpstr>State of CT and Region!</vt:lpstr>
      <vt:lpstr>The Region—Boston in particular!</vt:lpstr>
      <vt:lpstr>CONNECTICUT</vt:lpstr>
      <vt:lpstr>All areas have been losing jobs</vt:lpstr>
      <vt:lpstr>House Prices</vt:lpstr>
      <vt:lpstr>Back to why the Region is growing more slowly</vt:lpstr>
      <vt:lpstr>Some comparisons</vt:lpstr>
      <vt:lpstr>Global Port Ranking – 2007: Grubb-Ellis</vt:lpstr>
      <vt:lpstr>Airports</vt:lpstr>
      <vt:lpstr>The East Pushes you AWAY!</vt:lpstr>
      <vt:lpstr>The EAST is weak!</vt:lpstr>
      <vt:lpstr>Quick summary</vt:lpstr>
      <vt:lpstr>QUESTIONS?</vt:lpstr>
      <vt:lpstr>The rich have preferences</vt:lpstr>
      <vt:lpstr>Shenzhen—A planned Business Center! That’s my son’s shadow as we take the picture </vt:lpstr>
    </vt:vector>
  </TitlesOfParts>
  <Company>University of Connecticut -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10 Marginal NPV and IRR</dc:title>
  <dc:creator>Windows User</dc:creator>
  <cp:lastModifiedBy>Windows User</cp:lastModifiedBy>
  <cp:revision>101</cp:revision>
  <cp:lastPrinted>2016-03-28T19:00:29Z</cp:lastPrinted>
  <dcterms:created xsi:type="dcterms:W3CDTF">2012-03-27T14:19:48Z</dcterms:created>
  <dcterms:modified xsi:type="dcterms:W3CDTF">2018-07-10T14:07:47Z</dcterms:modified>
</cp:coreProperties>
</file>