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entation.xml" ContentType="application/vnd.openxmlformats-officedocument.presentationml.presentation.main+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Lst>
  <p:notesMasterIdLst>
    <p:notesMasterId r:id="rId14"/>
  </p:notesMasterIdLst>
  <p:sldIdLst>
    <p:sldId id="256" r:id="rId2"/>
    <p:sldId id="257" r:id="rId3"/>
    <p:sldId id="258" r:id="rId4"/>
    <p:sldId id="259" r:id="rId5"/>
    <p:sldId id="274" r:id="rId6"/>
    <p:sldId id="262" r:id="rId7"/>
    <p:sldId id="275" r:id="rId8"/>
    <p:sldId id="267" r:id="rId9"/>
    <p:sldId id="273" r:id="rId10"/>
    <p:sldId id="268" r:id="rId11"/>
    <p:sldId id="269" r:id="rId12"/>
    <p:sldId id="270" r:id="rId13"/>
  </p:sldIdLst>
  <p:sldSz cx="9144000" cy="5143500" type="screen16x9"/>
  <p:notesSz cx="51435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15"/>
    <p:restoredTop sz="94610"/>
  </p:normalViewPr>
  <p:slideViewPr>
    <p:cSldViewPr snapToGrid="0" snapToObjects="1">
      <p:cViewPr varScale="1">
        <p:scale>
          <a:sx n="209" d="100"/>
          <a:sy n="209" d="100"/>
        </p:scale>
        <p:origin x="184" y="2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69433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E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E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E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E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E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E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E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A4D3AB-BA9A-63B5-60FB-60B7831CAB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934E9F-12A0-14AE-932D-095C3865B68F}"/>
              </a:ext>
            </a:extLst>
          </p:cNvPr>
          <p:cNvSpPr>
            <a:spLocks noGrp="1" noRot="1" noChangeAspect="1"/>
          </p:cNvSpPr>
          <p:nvPr>
            <p:ph type="sldImg"/>
          </p:nvPr>
        </p:nvSpPr>
        <p:spPr/>
        <p:txBody>
          <a:bodyPr/>
          <a:lstStyle/>
          <a:p>
            <a:endParaRPr lang="en-ES"/>
          </a:p>
        </p:txBody>
      </p:sp>
      <p:sp>
        <p:nvSpPr>
          <p:cNvPr id="3" name="Notes Placeholder 2">
            <a:extLst>
              <a:ext uri="{FF2B5EF4-FFF2-40B4-BE49-F238E27FC236}">
                <a16:creationId xmlns:a16="http://schemas.microsoft.com/office/drawing/2014/main" id="{673AB305-4184-C0A2-29EE-B7E043D183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70FD976-8BD9-6326-CD7D-1A26AE56FFE9}"/>
              </a:ext>
            </a:extLst>
          </p:cNvPr>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32102082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E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316D99-9231-181A-BBEC-3B0FAFA630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4B4AE5-225B-377B-B2B8-AE428DB02DD6}"/>
              </a:ext>
            </a:extLst>
          </p:cNvPr>
          <p:cNvSpPr>
            <a:spLocks noGrp="1" noRot="1" noChangeAspect="1"/>
          </p:cNvSpPr>
          <p:nvPr>
            <p:ph type="sldImg"/>
          </p:nvPr>
        </p:nvSpPr>
        <p:spPr/>
        <p:txBody>
          <a:bodyPr/>
          <a:lstStyle/>
          <a:p>
            <a:endParaRPr lang="en-ES"/>
          </a:p>
        </p:txBody>
      </p:sp>
      <p:sp>
        <p:nvSpPr>
          <p:cNvPr id="3" name="Notes Placeholder 2">
            <a:extLst>
              <a:ext uri="{FF2B5EF4-FFF2-40B4-BE49-F238E27FC236}">
                <a16:creationId xmlns:a16="http://schemas.microsoft.com/office/drawing/2014/main" id="{7345FC02-AE5F-32AC-63C0-0D08DEF57A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3C9E1AE-D5A6-5BF2-FB45-F278EA23EFFD}"/>
              </a:ext>
            </a:extLst>
          </p:cNvPr>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28250049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E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0A79A5-3959-A702-138D-E6A6C48025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FC143A-8FFA-4E8A-CE0B-83590F8622B0}"/>
              </a:ext>
            </a:extLst>
          </p:cNvPr>
          <p:cNvSpPr>
            <a:spLocks noGrp="1" noRot="1" noChangeAspect="1"/>
          </p:cNvSpPr>
          <p:nvPr>
            <p:ph type="sldImg"/>
          </p:nvPr>
        </p:nvSpPr>
        <p:spPr/>
        <p:txBody>
          <a:bodyPr/>
          <a:lstStyle/>
          <a:p>
            <a:endParaRPr lang="en-ES"/>
          </a:p>
        </p:txBody>
      </p:sp>
      <p:sp>
        <p:nvSpPr>
          <p:cNvPr id="3" name="Notes Placeholder 2">
            <a:extLst>
              <a:ext uri="{FF2B5EF4-FFF2-40B4-BE49-F238E27FC236}">
                <a16:creationId xmlns:a16="http://schemas.microsoft.com/office/drawing/2014/main" id="{6C48BAEC-E075-C986-D343-0A764A60C7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F6D073-C154-9E12-6E02-55341A52B4D2}"/>
              </a:ext>
            </a:extLst>
          </p:cNvPr>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23215319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1/22/26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17439340"/>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1/22/26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6170171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3"/>
            <a:ext cx="1971675" cy="4358879"/>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273843"/>
            <a:ext cx="5800725" cy="435887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1/22/26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55719870"/>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54071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1/22/26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746623811"/>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282304"/>
            <a:ext cx="7886700" cy="2139553"/>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623887"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6855560"/>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369218"/>
            <a:ext cx="3886200" cy="326350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369218"/>
            <a:ext cx="3886200" cy="326350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1/22/26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47136038"/>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1/22/26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712710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1/22/26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71491438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4377528"/>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11370341"/>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3054338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28650" y="1369218"/>
            <a:ext cx="7886700" cy="326350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C764DE79-268F-4C1A-8933-263129D2AF90}" type="datetimeFigureOut">
              <a:rPr lang="en-US" dirty="0"/>
              <a:t>1/22/26</a:t>
            </a:fld>
            <a:endParaRPr lang="en-US" dirty="0"/>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485780624"/>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s://docs.google.com/document/d/1K10PMtOEzFuyKNKxA0bRkYmpWgZ3sOmkgTbIwsMrEVw/edit?usp=sharing" TargetMode="External"/><Relationship Id="rId2" Type="http://schemas.openxmlformats.org/officeDocument/2006/relationships/notesSlide" Target="../notesSlides/notesSlide10.xml"/><Relationship Id="rId1" Type="http://schemas.openxmlformats.org/officeDocument/2006/relationships/slideLayout" Target="../slideLayouts/slideLayout12.xml"/><Relationship Id="rId5" Type="http://schemas.openxmlformats.org/officeDocument/2006/relationships/image" Target="../media/image1.jpeg"/><Relationship Id="rId4" Type="http://schemas.openxmlformats.org/officeDocument/2006/relationships/hyperlink" Target="https://drive.google.com/file/d/1q1XLg6dRvUgKiq0DwohsyALR_iZYqcFU/view?usp=sharing"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sesca.org.uk/international-recruitment/sponsorship-support/supported-sponsorship/" TargetMode="External"/><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hyperlink" Target="https://sesca.org.uk/earned-settlement-and-immigration-rules/" TargetMode="External"/><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s://www.gov.uk/government/consultations/earned-settlement" TargetMode="External"/><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1.jpeg"/><Relationship Id="rId4" Type="http://schemas.openxmlformats.org/officeDocument/2006/relationships/hyperlink" Target="https://www.gov.uk/government/publications/restoring-control-over-the-immigration-system-white-paper"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hyperlink" Target="https://ukhomeoffice.qualtrics.com/jfe/form/SV_1yMmiaG7zqwPuM6" TargetMode="External"/><Relationship Id="rId2" Type="http://schemas.openxmlformats.org/officeDocument/2006/relationships/notesSlide" Target="../notesSlides/notesSlide8.xml"/><Relationship Id="rId1" Type="http://schemas.openxmlformats.org/officeDocument/2006/relationships/slideLayout" Target="../slideLayouts/slideLayout12.xml"/><Relationship Id="rId5" Type="http://schemas.openxmlformats.org/officeDocument/2006/relationships/image" Target="../media/image1.jpeg"/><Relationship Id="rId4" Type="http://schemas.openxmlformats.org/officeDocument/2006/relationships/hyperlink" Target="https://docs.google.com/document/d/1gAxj4CGycRZqeXRPWpb0NTfXeSfCZEPW/edit?usp=sharing&amp;ouid=102515355320370108428&amp;rtpof=true&amp;sd=true"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chemeClr val="bg1"/>
        </a:solidFill>
        <a:effectLst/>
      </p:bgPr>
    </p:bg>
    <p:spTree>
      <p:nvGrpSpPr>
        <p:cNvPr id="1" name=""/>
        <p:cNvGrpSpPr/>
        <p:nvPr/>
      </p:nvGrpSpPr>
      <p:grpSpPr>
        <a:xfrm>
          <a:off x="0" y="0"/>
          <a:ext cx="0" cy="0"/>
          <a:chOff x="0" y="0"/>
          <a:chExt cx="0" cy="0"/>
        </a:xfrm>
      </p:grpSpPr>
      <p:sp>
        <p:nvSpPr>
          <p:cNvPr id="2" name="Text 0"/>
          <p:cNvSpPr/>
          <p:nvPr/>
        </p:nvSpPr>
        <p:spPr>
          <a:xfrm>
            <a:off x="2012726" y="1481138"/>
            <a:ext cx="5118399" cy="685800"/>
          </a:xfrm>
          <a:prstGeom prst="rect">
            <a:avLst/>
          </a:prstGeom>
          <a:noFill/>
          <a:ln/>
        </p:spPr>
        <p:txBody>
          <a:bodyPr wrap="square" lIns="0" tIns="0" rIns="0" bIns="0" rtlCol="0" anchor="t"/>
          <a:lstStyle/>
          <a:p>
            <a:pPr marL="0" indent="0" algn="ctr">
              <a:lnSpc>
                <a:spcPts val="5400"/>
              </a:lnSpc>
              <a:buNone/>
            </a:pPr>
            <a:endParaRPr lang="en-US" sz="45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lgn="ctr">
              <a:lnSpc>
                <a:spcPts val="5400"/>
              </a:lnSpc>
              <a:buNone/>
            </a:pPr>
            <a:r>
              <a:rPr lang="en-US" sz="45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Earned Settlement</a:t>
            </a:r>
            <a:endParaRPr lang="en-US" sz="450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3" name="Text 1"/>
          <p:cNvSpPr/>
          <p:nvPr/>
        </p:nvSpPr>
        <p:spPr>
          <a:xfrm>
            <a:off x="2231137" y="2651761"/>
            <a:ext cx="4647992" cy="1324928"/>
          </a:xfrm>
          <a:prstGeom prst="rect">
            <a:avLst/>
          </a:prstGeom>
          <a:noFill/>
          <a:ln/>
        </p:spPr>
        <p:txBody>
          <a:bodyPr wrap="square" lIns="0" tIns="0" rIns="0" bIns="0" rtlCol="0" anchor="t"/>
          <a:lstStyle/>
          <a:p>
            <a:pPr marL="0" indent="0" algn="ctr">
              <a:lnSpc>
                <a:spcPts val="2520"/>
              </a:lnSpc>
              <a:buNone/>
            </a:pPr>
            <a:endParaRPr lang="en-US" sz="1800" dirty="0">
              <a:solidFill>
                <a:srgbClr val="CBD5E1"/>
              </a:solidFill>
              <a:latin typeface="Arial" pitchFamily="34" charset="0"/>
              <a:ea typeface="Arial" pitchFamily="34" charset="-122"/>
              <a:cs typeface="Arial" pitchFamily="34" charset="-120"/>
            </a:endParaRPr>
          </a:p>
          <a:p>
            <a:pPr marL="0" indent="0" algn="ctr">
              <a:lnSpc>
                <a:spcPts val="2520"/>
              </a:lnSpc>
              <a:buNone/>
            </a:pPr>
            <a:endParaRPr lang="en-US" dirty="0">
              <a:solidFill>
                <a:srgbClr val="CBD5E1"/>
              </a:solidFill>
              <a:latin typeface="Arial" pitchFamily="34" charset="0"/>
              <a:ea typeface="Arial" pitchFamily="34" charset="-122"/>
              <a:cs typeface="Arial" pitchFamily="34" charset="-120"/>
            </a:endParaRPr>
          </a:p>
          <a:p>
            <a:pPr marL="0" indent="0" algn="ctr">
              <a:lnSpc>
                <a:spcPts val="2520"/>
              </a:lnSpc>
              <a:buNone/>
            </a:pPr>
            <a:endParaRPr lang="en-US" sz="1800" dirty="0">
              <a:solidFill>
                <a:srgbClr val="CBD5E1"/>
              </a:solidFill>
              <a:latin typeface="Arial" pitchFamily="34" charset="0"/>
              <a:ea typeface="Arial" pitchFamily="34" charset="-122"/>
              <a:cs typeface="Arial" pitchFamily="34" charset="-120"/>
            </a:endParaRPr>
          </a:p>
          <a:p>
            <a:pPr marL="0" indent="0" algn="ctr">
              <a:lnSpc>
                <a:spcPts val="2520"/>
              </a:lnSpc>
              <a:buNone/>
            </a:pPr>
            <a:r>
              <a:rPr lang="en-US" sz="1800" dirty="0">
                <a:solidFill>
                  <a:srgbClr val="002060"/>
                </a:solidFill>
                <a:latin typeface="Verdana" panose="020B0604030504040204" pitchFamily="34" charset="0"/>
                <a:ea typeface="Verdana" panose="020B0604030504040204" pitchFamily="34" charset="0"/>
                <a:cs typeface="Verdana" panose="020B0604030504040204" pitchFamily="34" charset="0"/>
              </a:rPr>
              <a:t>Understanding the Government Consultation</a:t>
            </a:r>
          </a:p>
        </p:txBody>
      </p:sp>
      <p:sp>
        <p:nvSpPr>
          <p:cNvPr id="4" name="Text 2"/>
          <p:cNvSpPr/>
          <p:nvPr/>
        </p:nvSpPr>
        <p:spPr>
          <a:xfrm>
            <a:off x="3048000" y="3979069"/>
            <a:ext cx="2995961" cy="1176337"/>
          </a:xfrm>
          <a:prstGeom prst="rect">
            <a:avLst/>
          </a:prstGeom>
          <a:noFill/>
          <a:ln/>
        </p:spPr>
        <p:txBody>
          <a:bodyPr wrap="square" lIns="0" tIns="0" rIns="0" bIns="0" rtlCol="0" anchor="t"/>
          <a:lstStyle/>
          <a:p>
            <a:pPr marL="0" indent="0" algn="ctr">
              <a:lnSpc>
                <a:spcPts val="1890"/>
              </a:lnSpc>
              <a:buNone/>
            </a:pPr>
            <a:endParaRPr lang="en-US" sz="1350" dirty="0">
              <a:solidFill>
                <a:srgbClr val="CBD5E1"/>
              </a:solidFill>
              <a:latin typeface="Verdana" panose="020B0604030504040204" pitchFamily="34" charset="0"/>
              <a:ea typeface="Verdana" panose="020B0604030504040204" pitchFamily="34" charset="0"/>
              <a:cs typeface="Verdana" panose="020B0604030504040204" pitchFamily="34" charset="0"/>
            </a:endParaRPr>
          </a:p>
          <a:p>
            <a:pPr marL="0" indent="0" algn="ctr">
              <a:lnSpc>
                <a:spcPts val="1890"/>
              </a:lnSpc>
              <a:buNone/>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SESCA Provider Briefing Webinar</a:t>
            </a:r>
          </a:p>
        </p:txBody>
      </p:sp>
      <p:sp>
        <p:nvSpPr>
          <p:cNvPr id="5" name="Text 3"/>
          <p:cNvSpPr/>
          <p:nvPr/>
        </p:nvSpPr>
        <p:spPr>
          <a:xfrm>
            <a:off x="3436028" y="4386263"/>
            <a:ext cx="2107353" cy="180975"/>
          </a:xfrm>
          <a:prstGeom prst="rect">
            <a:avLst/>
          </a:prstGeom>
          <a:noFill/>
          <a:ln/>
        </p:spPr>
        <p:txBody>
          <a:bodyPr wrap="square" lIns="0" tIns="0" rIns="0" bIns="0" rtlCol="0" anchor="t"/>
          <a:lstStyle/>
          <a:p>
            <a:pPr marL="0" indent="0" algn="ctr">
              <a:lnSpc>
                <a:spcPts val="1470"/>
              </a:lnSpc>
              <a:buNone/>
            </a:pPr>
            <a:endParaRPr lang="en-US" sz="1050" dirty="0">
              <a:solidFill>
                <a:srgbClr val="002060"/>
              </a:solidFill>
              <a:latin typeface="Arial" pitchFamily="34" charset="0"/>
              <a:ea typeface="Arial" pitchFamily="34" charset="-122"/>
              <a:cs typeface="Arial" pitchFamily="34" charset="-120"/>
            </a:endParaRPr>
          </a:p>
          <a:p>
            <a:pPr marL="0" indent="0" algn="ctr">
              <a:lnSpc>
                <a:spcPts val="1470"/>
              </a:lnSpc>
              <a:buNone/>
            </a:pPr>
            <a:r>
              <a:rPr lang="en-US" sz="1050" dirty="0">
                <a:solidFill>
                  <a:srgbClr val="002060"/>
                </a:solidFill>
                <a:latin typeface="Verdana" panose="020B0604030504040204" pitchFamily="34" charset="0"/>
                <a:ea typeface="Verdana" panose="020B0604030504040204" pitchFamily="34" charset="0"/>
                <a:cs typeface="Verdana" panose="020B0604030504040204" pitchFamily="34" charset="0"/>
              </a:rPr>
              <a:t>22 January 2026</a:t>
            </a:r>
          </a:p>
        </p:txBody>
      </p:sp>
      <p:pic>
        <p:nvPicPr>
          <p:cNvPr id="8" name="Picture 7">
            <a:extLst>
              <a:ext uri="{FF2B5EF4-FFF2-40B4-BE49-F238E27FC236}">
                <a16:creationId xmlns:a16="http://schemas.microsoft.com/office/drawing/2014/main" id="{BD42CF17-D46F-B8B4-D9FE-F44C9456500A}"/>
              </a:ext>
            </a:extLst>
          </p:cNvPr>
          <p:cNvPicPr>
            <a:picLocks noChangeAspect="1"/>
          </p:cNvPicPr>
          <p:nvPr/>
        </p:nvPicPr>
        <p:blipFill>
          <a:blip r:embed="rId3"/>
          <a:stretch>
            <a:fillRect/>
          </a:stretch>
        </p:blipFill>
        <p:spPr>
          <a:xfrm>
            <a:off x="0" y="0"/>
            <a:ext cx="3810000" cy="15367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3">
    <p:bg>
      <p:bgPr>
        <a:solidFill>
          <a:schemeClr val="bg1"/>
        </a:solidFill>
        <a:effectLst/>
      </p:bgPr>
    </p:bg>
    <p:spTree>
      <p:nvGrpSpPr>
        <p:cNvPr id="1" name=""/>
        <p:cNvGrpSpPr/>
        <p:nvPr/>
      </p:nvGrpSpPr>
      <p:grpSpPr>
        <a:xfrm>
          <a:off x="0" y="0"/>
          <a:ext cx="0" cy="0"/>
          <a:chOff x="0" y="0"/>
          <a:chExt cx="0" cy="0"/>
        </a:xfrm>
      </p:grpSpPr>
      <p:sp>
        <p:nvSpPr>
          <p:cNvPr id="2" name="Text 0"/>
          <p:cNvSpPr/>
          <p:nvPr/>
        </p:nvSpPr>
        <p:spPr>
          <a:xfrm>
            <a:off x="609600" y="609600"/>
            <a:ext cx="8083296" cy="409575"/>
          </a:xfrm>
          <a:prstGeom prst="rect">
            <a:avLst/>
          </a:prstGeom>
          <a:noFill/>
          <a:ln/>
        </p:spPr>
        <p:txBody>
          <a:bodyPr wrap="square" lIns="0" tIns="0" rIns="0" bIns="0" rtlCol="0" anchor="t"/>
          <a:lstStyle/>
          <a:p>
            <a:pPr marL="0" indent="0">
              <a:lnSpc>
                <a:spcPts val="3240"/>
              </a:lnSpc>
              <a:buNone/>
            </a:pPr>
            <a:r>
              <a:rPr lang="en-US" sz="27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Amplify our voice: Engage your MP</a:t>
            </a:r>
            <a:endParaRPr lang="en-US" sz="270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3" name="Text 1"/>
          <p:cNvSpPr/>
          <p:nvPr/>
        </p:nvSpPr>
        <p:spPr>
          <a:xfrm>
            <a:off x="609600" y="1247775"/>
            <a:ext cx="8083296" cy="238125"/>
          </a:xfrm>
          <a:prstGeom prst="rect">
            <a:avLst/>
          </a:prstGeom>
          <a:noFill/>
          <a:ln/>
        </p:spPr>
        <p:txBody>
          <a:bodyPr wrap="square" lIns="0" tIns="0" rIns="0" bIns="0" rtlCol="0" anchor="t"/>
          <a:lstStyle/>
          <a:p>
            <a:pPr marL="0" indent="0">
              <a:lnSpc>
                <a:spcPts val="1890"/>
              </a:lnSpc>
              <a:buNone/>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Use SESCA letter template to contact your local MP here</a:t>
            </a:r>
            <a:r>
              <a:rPr lang="en-US" sz="1350" dirty="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en-US" sz="1350" dirty="0">
                <a:solidFill>
                  <a:srgbClr val="0070C0"/>
                </a:solidFill>
                <a:latin typeface="Verdana" panose="020B0604030504040204" pitchFamily="34" charset="0"/>
                <a:ea typeface="Verdana" panose="020B0604030504040204" pitchFamily="34" charset="0"/>
                <a:cs typeface="Verdana" panose="020B0604030504040204" pitchFamily="34" charset="0"/>
                <a:hlinkClick r:id="rId3">
                  <a:extLst>
                    <a:ext uri="{A12FA001-AC4F-418D-AE19-62706E023703}">
                      <ahyp:hlinkClr xmlns:ahyp="http://schemas.microsoft.com/office/drawing/2018/hyperlinkcolor" val="tx"/>
                    </a:ext>
                  </a:extLst>
                </a:hlinkClick>
              </a:rPr>
              <a:t>Proforma MP template </a:t>
            </a:r>
            <a:endParaRPr lang="en-US" sz="1350" dirty="0">
              <a:solidFill>
                <a:srgbClr val="0070C0"/>
              </a:solidFill>
              <a:latin typeface="Verdana" panose="020B0604030504040204" pitchFamily="34" charset="0"/>
              <a:ea typeface="Verdana" panose="020B0604030504040204" pitchFamily="34" charset="0"/>
              <a:cs typeface="Verdana" panose="020B0604030504040204" pitchFamily="34" charset="0"/>
            </a:endParaRPr>
          </a:p>
        </p:txBody>
      </p:sp>
      <p:sp>
        <p:nvSpPr>
          <p:cNvPr id="4" name="Text 2"/>
          <p:cNvSpPr/>
          <p:nvPr/>
        </p:nvSpPr>
        <p:spPr>
          <a:xfrm>
            <a:off x="914400" y="1714500"/>
            <a:ext cx="7620000" cy="1268462"/>
          </a:xfrm>
          <a:prstGeom prst="rect">
            <a:avLst/>
          </a:prstGeom>
          <a:noFill/>
          <a:ln/>
        </p:spPr>
        <p:txBody>
          <a:bodyPr wrap="square" lIns="0" tIns="0" rIns="0" bIns="0" rtlCol="0" anchor="t"/>
          <a:lstStyle/>
          <a:p>
            <a:pPr marL="342900" indent="-342900">
              <a:lnSpc>
                <a:spcPts val="2430"/>
              </a:lnSpc>
              <a:buSzPct val="100000"/>
              <a:buChar char="•"/>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Explain your organisation's concerns and how the proposals will impact services</a:t>
            </a:r>
          </a:p>
          <a:p>
            <a:pPr marL="342900" indent="-342900">
              <a:lnSpc>
                <a:spcPts val="2430"/>
              </a:lnSpc>
              <a:buSzPct val="100000"/>
              <a:buChar char="•"/>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Ask your MP to support exemptions or transitional protections for affected staff</a:t>
            </a:r>
          </a:p>
          <a:p>
            <a:pPr marL="342900" indent="-342900">
              <a:lnSpc>
                <a:spcPts val="2430"/>
              </a:lnSpc>
              <a:buSzPct val="100000"/>
              <a:buChar char="•"/>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Advocate for current visa holders you employ and their rights </a:t>
            </a:r>
          </a:p>
          <a:p>
            <a:pPr marL="342900" indent="-342900">
              <a:lnSpc>
                <a:spcPts val="2430"/>
              </a:lnSpc>
              <a:buSzPct val="100000"/>
              <a:buChar char="•"/>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Invite your MP to visit your services or raise a parliamentary question about the proposals’ impact </a:t>
            </a:r>
          </a:p>
          <a:p>
            <a:pPr marL="342900" indent="-342900">
              <a:lnSpc>
                <a:spcPts val="2430"/>
              </a:lnSpc>
              <a:buSzPct val="100000"/>
              <a:buChar char="•"/>
            </a:pPr>
            <a:endPar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nSpc>
                <a:spcPts val="2430"/>
              </a:lnSpc>
              <a:buSzPct val="100000"/>
              <a:buChar char="•"/>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A detailed background briefing for stakeholders on the issues can be found here: </a:t>
            </a:r>
            <a:r>
              <a:rPr lang="en-US" sz="1350" dirty="0">
                <a:solidFill>
                  <a:srgbClr val="0070C0"/>
                </a:solidFill>
                <a:latin typeface="Verdana" panose="020B0604030504040204" pitchFamily="34" charset="0"/>
                <a:ea typeface="Verdana" panose="020B0604030504040204" pitchFamily="34" charset="0"/>
                <a:cs typeface="Verdana" panose="020B0604030504040204" pitchFamily="34" charset="0"/>
                <a:hlinkClick r:id="rId4">
                  <a:extLst>
                    <a:ext uri="{A12FA001-AC4F-418D-AE19-62706E023703}">
                      <ahyp:hlinkClr xmlns:ahyp="http://schemas.microsoft.com/office/drawing/2018/hyperlinkcolor" val="tx"/>
                    </a:ext>
                  </a:extLst>
                </a:hlinkClick>
              </a:rPr>
              <a:t>Earned Settlement - briefing note</a:t>
            </a:r>
            <a:r>
              <a:rPr lang="en-US" sz="1350" dirty="0">
                <a:solidFill>
                  <a:srgbClr val="0070C0"/>
                </a:solidFill>
                <a:latin typeface="Verdana" panose="020B0604030504040204" pitchFamily="34" charset="0"/>
                <a:ea typeface="Verdana" panose="020B0604030504040204" pitchFamily="34" charset="0"/>
                <a:cs typeface="Verdana" panose="020B0604030504040204" pitchFamily="34" charset="0"/>
              </a:rPr>
              <a:t> </a:t>
            </a:r>
          </a:p>
        </p:txBody>
      </p:sp>
      <p:pic>
        <p:nvPicPr>
          <p:cNvPr id="5" name="Picture 4">
            <a:extLst>
              <a:ext uri="{FF2B5EF4-FFF2-40B4-BE49-F238E27FC236}">
                <a16:creationId xmlns:a16="http://schemas.microsoft.com/office/drawing/2014/main" id="{5D013235-BE71-EDA6-D3D8-01BCC40C84AE}"/>
              </a:ext>
            </a:extLst>
          </p:cNvPr>
          <p:cNvPicPr>
            <a:picLocks noChangeAspect="1"/>
          </p:cNvPicPr>
          <p:nvPr/>
        </p:nvPicPr>
        <p:blipFill>
          <a:blip r:embed="rId5"/>
          <a:stretch>
            <a:fillRect/>
          </a:stretch>
        </p:blipFill>
        <p:spPr>
          <a:xfrm>
            <a:off x="7632595" y="4533900"/>
            <a:ext cx="1511405" cy="6096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4">
    <p:bg>
      <p:bgPr>
        <a:solidFill>
          <a:schemeClr val="bg1"/>
        </a:solidFill>
        <a:effectLst/>
      </p:bgPr>
    </p:bg>
    <p:spTree>
      <p:nvGrpSpPr>
        <p:cNvPr id="1" name=""/>
        <p:cNvGrpSpPr/>
        <p:nvPr/>
      </p:nvGrpSpPr>
      <p:grpSpPr>
        <a:xfrm>
          <a:off x="0" y="0"/>
          <a:ext cx="0" cy="0"/>
          <a:chOff x="0" y="0"/>
          <a:chExt cx="0" cy="0"/>
        </a:xfrm>
      </p:grpSpPr>
      <p:sp>
        <p:nvSpPr>
          <p:cNvPr id="2" name="Text 0"/>
          <p:cNvSpPr/>
          <p:nvPr/>
        </p:nvSpPr>
        <p:spPr>
          <a:xfrm>
            <a:off x="609600" y="609600"/>
            <a:ext cx="8083296" cy="409575"/>
          </a:xfrm>
          <a:prstGeom prst="rect">
            <a:avLst/>
          </a:prstGeom>
          <a:noFill/>
          <a:ln/>
        </p:spPr>
        <p:txBody>
          <a:bodyPr wrap="square" lIns="0" tIns="0" rIns="0" bIns="0" rtlCol="0" anchor="t"/>
          <a:lstStyle/>
          <a:p>
            <a:pPr marL="0" indent="0">
              <a:lnSpc>
                <a:spcPts val="3240"/>
              </a:lnSpc>
              <a:buNone/>
            </a:pPr>
            <a:r>
              <a:rPr lang="en-US" sz="27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What SESCA is campaigning for</a:t>
            </a:r>
            <a:endParaRPr lang="en-US" sz="270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3" name="Text 1"/>
          <p:cNvSpPr/>
          <p:nvPr/>
        </p:nvSpPr>
        <p:spPr>
          <a:xfrm>
            <a:off x="841248" y="1403223"/>
            <a:ext cx="7620000" cy="1691283"/>
          </a:xfrm>
          <a:prstGeom prst="rect">
            <a:avLst/>
          </a:prstGeom>
          <a:noFill/>
          <a:ln/>
        </p:spPr>
        <p:txBody>
          <a:bodyPr wrap="square" lIns="0" tIns="0" rIns="0" bIns="0" rtlCol="0" anchor="t"/>
          <a:lstStyle/>
          <a:p>
            <a:pPr marL="285750" indent="-285750">
              <a:buSzPct val="150000"/>
              <a:buFont typeface="Arial" panose="020B0604020202020204" pitchFamily="34" charset="0"/>
              <a:buChar char="•"/>
            </a:pPr>
            <a:r>
              <a:rPr lang="en-US" sz="1350" b="1" dirty="0">
                <a:solidFill>
                  <a:srgbClr val="002060"/>
                </a:solidFill>
                <a:latin typeface="Verdana" panose="020B0604030504040204" pitchFamily="34" charset="0"/>
                <a:ea typeface="Verdana" panose="020B0604030504040204" pitchFamily="34" charset="0"/>
                <a:cs typeface="Verdana" panose="020B0604030504040204" pitchFamily="34" charset="0"/>
              </a:rPr>
              <a:t>Transitional protections </a:t>
            </a: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for the existing 385,000 international workers currently fill critical gaps in social care</a:t>
            </a:r>
          </a:p>
          <a:p>
            <a:endPar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285750" indent="-285750">
              <a:buSzPct val="150000"/>
              <a:buFont typeface="Arial" panose="020B0604020202020204" pitchFamily="34" charset="0"/>
              <a:buChar char="•"/>
            </a:pPr>
            <a:r>
              <a:rPr lang="en-US" sz="1350" b="1" dirty="0">
                <a:solidFill>
                  <a:srgbClr val="002060"/>
                </a:solidFill>
                <a:latin typeface="Verdana" panose="020B0604030504040204" pitchFamily="34" charset="0"/>
                <a:ea typeface="Verdana" panose="020B0604030504040204" pitchFamily="34" charset="0"/>
                <a:cs typeface="Verdana" panose="020B0604030504040204" pitchFamily="34" charset="0"/>
              </a:rPr>
              <a:t>Parity for current Health &amp; Care visa holders with the NHS workers</a:t>
            </a: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 extending the </a:t>
            </a: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5-year concession for ‘public service occupations’ with a qualification of Regulated Qualifications Framework (RFQ) Level 6+</a:t>
            </a:r>
          </a:p>
          <a:p>
            <a:pPr>
              <a:lnSpc>
                <a:spcPts val="2430"/>
              </a:lnSpc>
              <a:buSzPct val="100000"/>
            </a:pPr>
            <a:endPar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buSzPct val="100000"/>
              <a:buChar char="•"/>
            </a:pPr>
            <a:r>
              <a:rPr lang="en-US" sz="1350" b="1" dirty="0">
                <a:solidFill>
                  <a:srgbClr val="002060"/>
                </a:solidFill>
                <a:latin typeface="Verdana" panose="020B0604030504040204" pitchFamily="34" charset="0"/>
                <a:ea typeface="Verdana" panose="020B0604030504040204" pitchFamily="34" charset="0"/>
                <a:cs typeface="Verdana" panose="020B0604030504040204" pitchFamily="34" charset="0"/>
              </a:rPr>
              <a:t>No penalties for care workers claiming benefits </a:t>
            </a: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where use is legitimate and time limited</a:t>
            </a:r>
          </a:p>
          <a:p>
            <a:pPr>
              <a:lnSpc>
                <a:spcPts val="2430"/>
              </a:lnSpc>
              <a:buSzPct val="100000"/>
            </a:pPr>
            <a:endPar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buSzPct val="100000"/>
              <a:buChar char="•"/>
            </a:pPr>
            <a:r>
              <a:rPr lang="en-US" sz="1350" b="1" dirty="0">
                <a:solidFill>
                  <a:srgbClr val="002060"/>
                </a:solidFill>
                <a:latin typeface="Verdana" panose="020B0604030504040204" pitchFamily="34" charset="0"/>
                <a:ea typeface="Verdana" panose="020B0604030504040204" pitchFamily="34" charset="0"/>
                <a:cs typeface="Verdana" panose="020B0604030504040204" pitchFamily="34" charset="0"/>
              </a:rPr>
              <a:t>Protections against care and support worker exploitation and abuse </a:t>
            </a:r>
          </a:p>
          <a:p>
            <a:pPr>
              <a:buSzPct val="100000"/>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Find out more about the SESCA </a:t>
            </a: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hlinkClick r:id="rId3"/>
              </a:rPr>
              <a:t>displaced worker sponsorship programme </a:t>
            </a: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 funding until March 2026</a:t>
            </a:r>
          </a:p>
        </p:txBody>
      </p:sp>
      <p:pic>
        <p:nvPicPr>
          <p:cNvPr id="4" name="Picture 3">
            <a:extLst>
              <a:ext uri="{FF2B5EF4-FFF2-40B4-BE49-F238E27FC236}">
                <a16:creationId xmlns:a16="http://schemas.microsoft.com/office/drawing/2014/main" id="{B76E2C5C-149D-4977-2B83-87881C8D1913}"/>
              </a:ext>
            </a:extLst>
          </p:cNvPr>
          <p:cNvPicPr>
            <a:picLocks noChangeAspect="1"/>
          </p:cNvPicPr>
          <p:nvPr/>
        </p:nvPicPr>
        <p:blipFill>
          <a:blip r:embed="rId4"/>
          <a:stretch>
            <a:fillRect/>
          </a:stretch>
        </p:blipFill>
        <p:spPr>
          <a:xfrm>
            <a:off x="7632595" y="4533900"/>
            <a:ext cx="1511405" cy="6096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5">
    <p:bg>
      <p:bgPr>
        <a:solidFill>
          <a:schemeClr val="bg1"/>
        </a:solidFill>
        <a:effectLst/>
      </p:bgPr>
    </p:bg>
    <p:spTree>
      <p:nvGrpSpPr>
        <p:cNvPr id="1" name=""/>
        <p:cNvGrpSpPr/>
        <p:nvPr/>
      </p:nvGrpSpPr>
      <p:grpSpPr>
        <a:xfrm>
          <a:off x="0" y="0"/>
          <a:ext cx="0" cy="0"/>
          <a:chOff x="0" y="0"/>
          <a:chExt cx="0" cy="0"/>
        </a:xfrm>
      </p:grpSpPr>
      <p:sp>
        <p:nvSpPr>
          <p:cNvPr id="2" name="Text 0"/>
          <p:cNvSpPr/>
          <p:nvPr/>
        </p:nvSpPr>
        <p:spPr>
          <a:xfrm>
            <a:off x="609600" y="609600"/>
            <a:ext cx="8083296" cy="409575"/>
          </a:xfrm>
          <a:prstGeom prst="rect">
            <a:avLst/>
          </a:prstGeom>
          <a:noFill/>
          <a:ln/>
        </p:spPr>
        <p:txBody>
          <a:bodyPr wrap="square" lIns="0" tIns="0" rIns="0" bIns="0" rtlCol="0" anchor="t"/>
          <a:lstStyle/>
          <a:p>
            <a:pPr marL="0" indent="0">
              <a:lnSpc>
                <a:spcPts val="3240"/>
              </a:lnSpc>
              <a:buNone/>
            </a:pPr>
            <a:r>
              <a:rPr lang="en-US" sz="27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Final thoughts</a:t>
            </a:r>
            <a:endParaRPr lang="en-US" sz="270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3" name="Text 1"/>
          <p:cNvSpPr/>
          <p:nvPr/>
        </p:nvSpPr>
        <p:spPr>
          <a:xfrm>
            <a:off x="914400" y="1247775"/>
            <a:ext cx="7620000" cy="1691283"/>
          </a:xfrm>
          <a:prstGeom prst="rect">
            <a:avLst/>
          </a:prstGeom>
          <a:noFill/>
          <a:ln/>
        </p:spPr>
        <p:txBody>
          <a:bodyPr wrap="square" lIns="0" tIns="0" rIns="0" bIns="0" rtlCol="0" anchor="t"/>
          <a:lstStyle/>
          <a:p>
            <a:pPr marL="342900" indent="-342900">
              <a:lnSpc>
                <a:spcPts val="2430"/>
              </a:lnSpc>
              <a:buSzPct val="100000"/>
              <a:buChar char="•"/>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Audit current international workforce and settlement status encourage applications before the new proposals take effect April 2026 </a:t>
            </a:r>
          </a:p>
          <a:p>
            <a:pPr marL="342900" indent="-342900">
              <a:lnSpc>
                <a:spcPts val="2430"/>
              </a:lnSpc>
              <a:buSzPct val="100000"/>
              <a:buChar char="•"/>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Prepare your formal response using the SESCA template</a:t>
            </a:r>
          </a:p>
          <a:p>
            <a:pPr marL="342900" indent="-342900">
              <a:lnSpc>
                <a:spcPts val="2430"/>
              </a:lnSpc>
              <a:buSzPct val="100000"/>
              <a:buFontTx/>
              <a:buChar char="•"/>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Submit consultation response by the 12 February deadline </a:t>
            </a:r>
          </a:p>
          <a:p>
            <a:pPr marL="342900" indent="-342900">
              <a:lnSpc>
                <a:spcPts val="2430"/>
              </a:lnSpc>
              <a:buSzPct val="100000"/>
              <a:buChar char="•"/>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Write to your local MP with organisational concerns</a:t>
            </a:r>
          </a:p>
          <a:p>
            <a:pPr>
              <a:lnSpc>
                <a:spcPts val="2430"/>
              </a:lnSpc>
              <a:buSzPct val="100000"/>
            </a:pPr>
            <a:endParaRPr lang="en-US" sz="1400" b="1" dirty="0">
              <a:solidFill>
                <a:srgbClr val="38BDF8"/>
              </a:solidFill>
              <a:latin typeface="Verdana" panose="020B0604030504040204" pitchFamily="34" charset="0"/>
              <a:ea typeface="Verdana" panose="020B0604030504040204" pitchFamily="34" charset="0"/>
              <a:cs typeface="Verdana" panose="020B0604030504040204" pitchFamily="34" charset="0"/>
            </a:endParaRPr>
          </a:p>
          <a:p>
            <a:pPr>
              <a:lnSpc>
                <a:spcPts val="2430"/>
              </a:lnSpc>
              <a:buSzPct val="100000"/>
            </a:pPr>
            <a:r>
              <a:rPr lang="en-US" sz="14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Resources and Support</a:t>
            </a:r>
            <a:endParaRPr lang="en-US" sz="140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342900" indent="-342900">
              <a:lnSpc>
                <a:spcPts val="2430"/>
              </a:lnSpc>
              <a:buSzPct val="100000"/>
              <a:buChar char="•"/>
            </a:pPr>
            <a:r>
              <a:rPr lang="en-US" sz="1350" dirty="0">
                <a:solidFill>
                  <a:srgbClr val="CBD5E1"/>
                </a:solidFill>
                <a:latin typeface="Verdana" panose="020B0604030504040204" pitchFamily="34" charset="0"/>
                <a:ea typeface="Verdana" panose="020B0604030504040204" pitchFamily="34" charset="0"/>
                <a:cs typeface="Verdana" panose="020B0604030504040204" pitchFamily="34" charset="0"/>
                <a:hlinkClick r:id="rId3"/>
              </a:rPr>
              <a:t>https://sesca.org.uk/earned-settlement-and-immigration-rules/</a:t>
            </a:r>
            <a:endParaRPr lang="en-US" sz="1350" dirty="0">
              <a:solidFill>
                <a:srgbClr val="CBD5E1"/>
              </a:solidFill>
              <a:latin typeface="Verdana" panose="020B0604030504040204" pitchFamily="34" charset="0"/>
              <a:ea typeface="Verdana" panose="020B0604030504040204" pitchFamily="34" charset="0"/>
              <a:cs typeface="Verdana" panose="020B0604030504040204" pitchFamily="34" charset="0"/>
            </a:endParaRPr>
          </a:p>
          <a:p>
            <a:pPr marL="342900" indent="-342900">
              <a:lnSpc>
                <a:spcPts val="2430"/>
              </a:lnSpc>
              <a:buSzPct val="100000"/>
              <a:buChar char="•"/>
            </a:pPr>
            <a:endParaRPr lang="en-US" sz="1350" dirty="0">
              <a:solidFill>
                <a:srgbClr val="CBD5E1"/>
              </a:solidFill>
              <a:latin typeface="Arial" pitchFamily="34" charset="0"/>
              <a:ea typeface="Arial" pitchFamily="34" charset="-122"/>
              <a:cs typeface="Arial" pitchFamily="34" charset="-120"/>
            </a:endParaRPr>
          </a:p>
          <a:p>
            <a:pPr marL="342900" indent="-342900">
              <a:lnSpc>
                <a:spcPts val="2430"/>
              </a:lnSpc>
              <a:buSzPct val="100000"/>
              <a:buChar char="•"/>
            </a:pPr>
            <a:endParaRPr lang="en-US" sz="1350" dirty="0"/>
          </a:p>
        </p:txBody>
      </p:sp>
      <p:pic>
        <p:nvPicPr>
          <p:cNvPr id="4" name="Picture 3">
            <a:extLst>
              <a:ext uri="{FF2B5EF4-FFF2-40B4-BE49-F238E27FC236}">
                <a16:creationId xmlns:a16="http://schemas.microsoft.com/office/drawing/2014/main" id="{424997C0-A9C8-6A99-AAEE-38754C97920F}"/>
              </a:ext>
            </a:extLst>
          </p:cNvPr>
          <p:cNvPicPr>
            <a:picLocks noChangeAspect="1"/>
          </p:cNvPicPr>
          <p:nvPr/>
        </p:nvPicPr>
        <p:blipFill>
          <a:blip r:embed="rId4"/>
          <a:stretch>
            <a:fillRect/>
          </a:stretch>
        </p:blipFill>
        <p:spPr>
          <a:xfrm>
            <a:off x="7632595" y="4533900"/>
            <a:ext cx="1511405" cy="6096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chemeClr val="bg1"/>
        </a:solidFill>
        <a:effectLst/>
      </p:bgPr>
    </p:bg>
    <p:spTree>
      <p:nvGrpSpPr>
        <p:cNvPr id="1" name=""/>
        <p:cNvGrpSpPr/>
        <p:nvPr/>
      </p:nvGrpSpPr>
      <p:grpSpPr>
        <a:xfrm>
          <a:off x="0" y="0"/>
          <a:ext cx="0" cy="0"/>
          <a:chOff x="0" y="0"/>
          <a:chExt cx="0" cy="0"/>
        </a:xfrm>
      </p:grpSpPr>
      <p:sp>
        <p:nvSpPr>
          <p:cNvPr id="2" name="Text 0"/>
          <p:cNvSpPr/>
          <p:nvPr/>
        </p:nvSpPr>
        <p:spPr>
          <a:xfrm>
            <a:off x="609600" y="609600"/>
            <a:ext cx="8083296" cy="409575"/>
          </a:xfrm>
          <a:prstGeom prst="rect">
            <a:avLst/>
          </a:prstGeom>
          <a:noFill/>
          <a:ln/>
        </p:spPr>
        <p:txBody>
          <a:bodyPr wrap="square" lIns="0" tIns="0" rIns="0" bIns="0" rtlCol="0" anchor="t"/>
          <a:lstStyle/>
          <a:p>
            <a:pPr marL="0" indent="0">
              <a:lnSpc>
                <a:spcPts val="3240"/>
              </a:lnSpc>
              <a:buNone/>
            </a:pPr>
            <a:r>
              <a:rPr lang="en-US" sz="27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Agenda</a:t>
            </a:r>
            <a:endParaRPr lang="en-US" sz="270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3" name="Text 1"/>
          <p:cNvSpPr/>
          <p:nvPr/>
        </p:nvSpPr>
        <p:spPr>
          <a:xfrm>
            <a:off x="914400" y="1247775"/>
            <a:ext cx="7620000" cy="1691283"/>
          </a:xfrm>
          <a:prstGeom prst="rect">
            <a:avLst/>
          </a:prstGeom>
          <a:noFill/>
          <a:ln/>
        </p:spPr>
        <p:txBody>
          <a:bodyPr wrap="square" lIns="0" tIns="0" rIns="0" bIns="0" rtlCol="0" anchor="t"/>
          <a:lstStyle/>
          <a:p>
            <a:pPr marL="342900" indent="-342900">
              <a:lnSpc>
                <a:spcPts val="2430"/>
              </a:lnSpc>
              <a:buSzPct val="100000"/>
              <a:buChar char="•"/>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Overview of the Earned Settlement Home Office consultation </a:t>
            </a:r>
          </a:p>
          <a:p>
            <a:pPr marL="342900" indent="-342900">
              <a:lnSpc>
                <a:spcPts val="2430"/>
              </a:lnSpc>
              <a:buSzPct val="100000"/>
              <a:buChar char="•"/>
            </a:pPr>
            <a:endPar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nSpc>
                <a:spcPts val="2430"/>
              </a:lnSpc>
              <a:buSzPct val="100000"/>
              <a:buChar char="•"/>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Using the SESCA template to prepare your organisational response</a:t>
            </a:r>
          </a:p>
          <a:p>
            <a:pPr marL="342900" indent="-342900">
              <a:lnSpc>
                <a:spcPts val="2430"/>
              </a:lnSpc>
              <a:buSzPct val="100000"/>
              <a:buChar char="•"/>
            </a:pPr>
            <a:endPar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nSpc>
                <a:spcPts val="2430"/>
              </a:lnSpc>
              <a:buSzPct val="100000"/>
              <a:buFontTx/>
              <a:buChar char="•"/>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Questions </a:t>
            </a:r>
          </a:p>
          <a:p>
            <a:pPr marL="342900" indent="-342900">
              <a:lnSpc>
                <a:spcPts val="2430"/>
              </a:lnSpc>
              <a:buSzPct val="100000"/>
              <a:buChar char="•"/>
            </a:pPr>
            <a:endPar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nSpc>
                <a:spcPts val="2430"/>
              </a:lnSpc>
              <a:buSzPct val="100000"/>
              <a:buChar char="•"/>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Other ways to raise concerns - MP letter template and stakeholder briefing</a:t>
            </a:r>
          </a:p>
          <a:p>
            <a:pPr marL="342900" indent="-342900">
              <a:lnSpc>
                <a:spcPts val="2430"/>
              </a:lnSpc>
              <a:buSzPct val="100000"/>
              <a:buChar char="•"/>
            </a:pPr>
            <a:endPar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nSpc>
                <a:spcPts val="2430"/>
              </a:lnSpc>
              <a:buSzPct val="100000"/>
              <a:buChar char="•"/>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Final thoughts  </a:t>
            </a:r>
          </a:p>
          <a:p>
            <a:pPr marL="342900" indent="-342900">
              <a:lnSpc>
                <a:spcPts val="2430"/>
              </a:lnSpc>
              <a:buSzPct val="100000"/>
              <a:buChar char="•"/>
            </a:pPr>
            <a:endPar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nSpc>
                <a:spcPts val="2430"/>
              </a:lnSpc>
              <a:buSzPct val="100000"/>
              <a:buChar char="•"/>
            </a:pPr>
            <a:endPar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pic>
        <p:nvPicPr>
          <p:cNvPr id="4" name="Picture 3">
            <a:extLst>
              <a:ext uri="{FF2B5EF4-FFF2-40B4-BE49-F238E27FC236}">
                <a16:creationId xmlns:a16="http://schemas.microsoft.com/office/drawing/2014/main" id="{E20107A2-359C-36D6-ECA8-306149CA4F32}"/>
              </a:ext>
            </a:extLst>
          </p:cNvPr>
          <p:cNvPicPr>
            <a:picLocks noChangeAspect="1"/>
          </p:cNvPicPr>
          <p:nvPr/>
        </p:nvPicPr>
        <p:blipFill>
          <a:blip r:embed="rId3"/>
          <a:stretch>
            <a:fillRect/>
          </a:stretch>
        </p:blipFill>
        <p:spPr>
          <a:xfrm>
            <a:off x="7632595" y="4533900"/>
            <a:ext cx="1511405" cy="6096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chemeClr val="bg1"/>
        </a:solidFill>
        <a:effectLst/>
      </p:bgPr>
    </p:bg>
    <p:spTree>
      <p:nvGrpSpPr>
        <p:cNvPr id="1" name=""/>
        <p:cNvGrpSpPr/>
        <p:nvPr/>
      </p:nvGrpSpPr>
      <p:grpSpPr>
        <a:xfrm>
          <a:off x="0" y="0"/>
          <a:ext cx="0" cy="0"/>
          <a:chOff x="0" y="0"/>
          <a:chExt cx="0" cy="0"/>
        </a:xfrm>
      </p:grpSpPr>
      <p:sp>
        <p:nvSpPr>
          <p:cNvPr id="2" name="Text 0"/>
          <p:cNvSpPr/>
          <p:nvPr/>
        </p:nvSpPr>
        <p:spPr>
          <a:xfrm>
            <a:off x="609600" y="609600"/>
            <a:ext cx="8083296" cy="409575"/>
          </a:xfrm>
          <a:prstGeom prst="rect">
            <a:avLst/>
          </a:prstGeom>
          <a:noFill/>
          <a:ln/>
        </p:spPr>
        <p:txBody>
          <a:bodyPr wrap="square" lIns="0" tIns="0" rIns="0" bIns="0" rtlCol="0" anchor="t"/>
          <a:lstStyle/>
          <a:p>
            <a:pPr marL="0" indent="0">
              <a:lnSpc>
                <a:spcPts val="3240"/>
              </a:lnSpc>
              <a:buNone/>
            </a:pPr>
            <a:r>
              <a:rPr lang="en-US" sz="27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What is changing Earned Settlement?</a:t>
            </a:r>
            <a:endParaRPr lang="en-US" sz="270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3" name="Text 1"/>
          <p:cNvSpPr/>
          <p:nvPr/>
        </p:nvSpPr>
        <p:spPr>
          <a:xfrm>
            <a:off x="609600" y="1216152"/>
            <a:ext cx="8004048" cy="496490"/>
          </a:xfrm>
          <a:prstGeom prst="rect">
            <a:avLst/>
          </a:prstGeom>
          <a:noFill/>
          <a:ln/>
        </p:spPr>
        <p:txBody>
          <a:bodyPr wrap="square" lIns="0" tIns="0" rIns="0" bIns="0" rtlCol="0" anchor="t"/>
          <a:lstStyle/>
          <a:p>
            <a:pPr marL="0" indent="0">
              <a:lnSpc>
                <a:spcPts val="1890"/>
              </a:lnSpc>
              <a:buNone/>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In November 2025 the Home Office published a new model for how overseas workers will gain Indefinite Leave to Remain (ILR) in the UK, based on economic and societal contributions rather than residence alone. </a:t>
            </a:r>
          </a:p>
        </p:txBody>
      </p:sp>
      <p:sp>
        <p:nvSpPr>
          <p:cNvPr id="4" name="Text 2"/>
          <p:cNvSpPr/>
          <p:nvPr/>
        </p:nvSpPr>
        <p:spPr>
          <a:xfrm>
            <a:off x="609600" y="2162397"/>
            <a:ext cx="7620000" cy="1268462"/>
          </a:xfrm>
          <a:prstGeom prst="rect">
            <a:avLst/>
          </a:prstGeom>
          <a:noFill/>
          <a:ln/>
        </p:spPr>
        <p:txBody>
          <a:bodyPr wrap="square" lIns="0" tIns="0" rIns="0" bIns="0" rtlCol="0" anchor="t"/>
          <a:lstStyle/>
          <a:p>
            <a:pPr marL="285750" indent="-285750">
              <a:lnSpc>
                <a:spcPts val="2430"/>
              </a:lnSpc>
              <a:buSzPct val="100000"/>
              <a:buFont typeface="Arial" panose="020B0604020202020204" pitchFamily="34" charset="0"/>
              <a:buChar char="•"/>
            </a:pP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The proposals are open to consultation until </a:t>
            </a:r>
            <a:r>
              <a:rPr lang="en-GB" sz="1350" b="1" dirty="0">
                <a:solidFill>
                  <a:srgbClr val="002060"/>
                </a:solidFill>
                <a:latin typeface="Verdana" panose="020B0604030504040204" pitchFamily="34" charset="0"/>
                <a:ea typeface="Verdana" panose="020B0604030504040204" pitchFamily="34" charset="0"/>
                <a:cs typeface="Verdana" panose="020B0604030504040204" pitchFamily="34" charset="0"/>
              </a:rPr>
              <a:t>12 February 2026</a:t>
            </a: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 with implementation expected from </a:t>
            </a:r>
            <a:r>
              <a:rPr lang="en-GB" sz="1350" b="1" dirty="0">
                <a:solidFill>
                  <a:srgbClr val="002060"/>
                </a:solidFill>
                <a:latin typeface="Verdana" panose="020B0604030504040204" pitchFamily="34" charset="0"/>
                <a:ea typeface="Verdana" panose="020B0604030504040204" pitchFamily="34" charset="0"/>
                <a:cs typeface="Verdana" panose="020B0604030504040204" pitchFamily="34" charset="0"/>
              </a:rPr>
              <a:t>April 2026. </a:t>
            </a:r>
          </a:p>
          <a:p>
            <a:pPr marL="285750" indent="-285750">
              <a:lnSpc>
                <a:spcPts val="2430"/>
              </a:lnSpc>
              <a:buSzPct val="100000"/>
              <a:buFont typeface="Arial" panose="020B0604020202020204" pitchFamily="34" charset="0"/>
              <a:buChar char="•"/>
            </a:pPr>
            <a:endParaRPr lang="en-GB" sz="1350"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285750" indent="-285750">
              <a:lnSpc>
                <a:spcPts val="2430"/>
              </a:lnSpc>
              <a:buSzPct val="100000"/>
              <a:buFont typeface="Arial" panose="020B0604020202020204" pitchFamily="34" charset="0"/>
              <a:buChar char="•"/>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Under the proposed model, settlement is no longer granted automatically after a fixed five years on the individual visa.</a:t>
            </a:r>
          </a:p>
        </p:txBody>
      </p:sp>
      <p:sp>
        <p:nvSpPr>
          <p:cNvPr id="7" name="TextBox 6">
            <a:extLst>
              <a:ext uri="{FF2B5EF4-FFF2-40B4-BE49-F238E27FC236}">
                <a16:creationId xmlns:a16="http://schemas.microsoft.com/office/drawing/2014/main" id="{F52AD5FB-A378-3963-2F7C-7F8E0825DC3B}"/>
              </a:ext>
            </a:extLst>
          </p:cNvPr>
          <p:cNvSpPr txBox="1"/>
          <p:nvPr/>
        </p:nvSpPr>
        <p:spPr>
          <a:xfrm>
            <a:off x="609600" y="4081638"/>
            <a:ext cx="7857892" cy="984885"/>
          </a:xfrm>
          <a:prstGeom prst="rect">
            <a:avLst/>
          </a:prstGeom>
          <a:noFill/>
        </p:spPr>
        <p:txBody>
          <a:bodyPr wrap="square" rtlCol="0">
            <a:spAutoFit/>
          </a:bodyPr>
          <a:lstStyle/>
          <a:p>
            <a:r>
              <a:rPr lang="en-GB" sz="800" dirty="0">
                <a:solidFill>
                  <a:srgbClr val="002060"/>
                </a:solidFill>
                <a:latin typeface="Verdana" panose="020B0604030504040204" pitchFamily="34" charset="0"/>
                <a:ea typeface="Verdana" panose="020B0604030504040204" pitchFamily="34" charset="0"/>
                <a:cs typeface="Verdana" panose="020B0604030504040204" pitchFamily="34" charset="0"/>
              </a:rPr>
              <a:t>Links; </a:t>
            </a:r>
          </a:p>
          <a:p>
            <a:endParaRPr lang="en-GB" sz="80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r>
              <a:rPr lang="en-GB" sz="800" dirty="0">
                <a:solidFill>
                  <a:srgbClr val="002060"/>
                </a:solidFill>
                <a:latin typeface="Verdana" panose="020B0604030504040204" pitchFamily="34" charset="0"/>
                <a:ea typeface="Verdana" panose="020B0604030504040204" pitchFamily="34" charset="0"/>
                <a:cs typeface="Verdana" panose="020B0604030504040204" pitchFamily="34" charset="0"/>
              </a:rPr>
              <a:t>Consultation Briefing A Fairer Pathway to Settlement – </a:t>
            </a:r>
            <a:r>
              <a:rPr lang="en-GB" sz="800" u="sng" dirty="0">
                <a:solidFill>
                  <a:srgbClr val="0070C0"/>
                </a:solidFill>
                <a:latin typeface="Verdana" panose="020B0604030504040204" pitchFamily="34" charset="0"/>
                <a:ea typeface="Verdana" panose="020B0604030504040204" pitchFamily="34" charset="0"/>
                <a:cs typeface="Verdana" panose="020B0604030504040204" pitchFamily="34" charset="0"/>
                <a:hlinkClick r:id="rId3">
                  <a:extLst>
                    <a:ext uri="{A12FA001-AC4F-418D-AE19-62706E023703}">
                      <ahyp:hlinkClr xmlns:ahyp="http://schemas.microsoft.com/office/drawing/2018/hyperlinkcolor" val="tx"/>
                    </a:ext>
                  </a:extLst>
                </a:hlinkClick>
              </a:rPr>
              <a:t>https://www.gov.uk/government/consultations/earned-settlement</a:t>
            </a:r>
            <a:endParaRPr lang="en-GB" sz="800" u="sng" dirty="0">
              <a:solidFill>
                <a:srgbClr val="0070C0"/>
              </a:solidFill>
              <a:latin typeface="Verdana" panose="020B0604030504040204" pitchFamily="34" charset="0"/>
              <a:ea typeface="Verdana" panose="020B0604030504040204" pitchFamily="34" charset="0"/>
              <a:cs typeface="Verdana" panose="020B0604030504040204" pitchFamily="34" charset="0"/>
            </a:endParaRPr>
          </a:p>
          <a:p>
            <a:endParaRPr lang="en-GB" sz="800" u="sng"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r>
              <a:rPr lang="en-GB" sz="800" dirty="0">
                <a:latin typeface="Verdana" panose="020B0604030504040204" pitchFamily="34" charset="0"/>
                <a:ea typeface="Verdana" panose="020B0604030504040204" pitchFamily="34" charset="0"/>
                <a:cs typeface="Verdana" panose="020B0604030504040204" pitchFamily="34" charset="0"/>
              </a:rPr>
              <a:t>2025 UK Immigration White Paper, </a:t>
            </a:r>
            <a:r>
              <a:rPr lang="en-GB" sz="800" u="sng" dirty="0">
                <a:latin typeface="Verdana" panose="020B0604030504040204" pitchFamily="34" charset="0"/>
                <a:ea typeface="Verdana" panose="020B0604030504040204" pitchFamily="34" charset="0"/>
                <a:cs typeface="Verdana" panose="020B0604030504040204" pitchFamily="34" charset="0"/>
                <a:hlinkClick r:id="rId4"/>
              </a:rPr>
              <a:t>Restoring Control over the Immigration System</a:t>
            </a:r>
            <a:endParaRPr lang="en-GB" sz="80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endParaRPr lang="en-ES" dirty="0"/>
          </a:p>
        </p:txBody>
      </p:sp>
      <p:pic>
        <p:nvPicPr>
          <p:cNvPr id="8" name="Picture 7">
            <a:extLst>
              <a:ext uri="{FF2B5EF4-FFF2-40B4-BE49-F238E27FC236}">
                <a16:creationId xmlns:a16="http://schemas.microsoft.com/office/drawing/2014/main" id="{9841F98F-B2E5-E8E6-8EAD-3EF255142D81}"/>
              </a:ext>
            </a:extLst>
          </p:cNvPr>
          <p:cNvPicPr>
            <a:picLocks noChangeAspect="1"/>
          </p:cNvPicPr>
          <p:nvPr/>
        </p:nvPicPr>
        <p:blipFill>
          <a:blip r:embed="rId5"/>
          <a:stretch>
            <a:fillRect/>
          </a:stretch>
        </p:blipFill>
        <p:spPr>
          <a:xfrm>
            <a:off x="7632595" y="4533900"/>
            <a:ext cx="1511405" cy="6096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chemeClr val="bg1"/>
        </a:solidFill>
        <a:effectLst/>
      </p:bgPr>
    </p:bg>
    <p:spTree>
      <p:nvGrpSpPr>
        <p:cNvPr id="1" name=""/>
        <p:cNvGrpSpPr/>
        <p:nvPr/>
      </p:nvGrpSpPr>
      <p:grpSpPr>
        <a:xfrm>
          <a:off x="0" y="0"/>
          <a:ext cx="0" cy="0"/>
          <a:chOff x="0" y="0"/>
          <a:chExt cx="0" cy="0"/>
        </a:xfrm>
      </p:grpSpPr>
      <p:sp>
        <p:nvSpPr>
          <p:cNvPr id="2" name="Text 0"/>
          <p:cNvSpPr/>
          <p:nvPr/>
        </p:nvSpPr>
        <p:spPr>
          <a:xfrm>
            <a:off x="609600" y="609600"/>
            <a:ext cx="8083296" cy="409575"/>
          </a:xfrm>
          <a:prstGeom prst="rect">
            <a:avLst/>
          </a:prstGeom>
          <a:noFill/>
          <a:ln/>
        </p:spPr>
        <p:txBody>
          <a:bodyPr wrap="square" lIns="0" tIns="0" rIns="0" bIns="0" rtlCol="0" anchor="t"/>
          <a:lstStyle/>
          <a:p>
            <a:pPr marL="0" indent="0">
              <a:lnSpc>
                <a:spcPts val="3240"/>
              </a:lnSpc>
              <a:buNone/>
            </a:pPr>
            <a:r>
              <a:rPr lang="en-US" sz="27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Impact on the social care sector</a:t>
            </a:r>
            <a:endParaRPr lang="en-US" sz="270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3" name="Text 1"/>
          <p:cNvSpPr/>
          <p:nvPr/>
        </p:nvSpPr>
        <p:spPr>
          <a:xfrm>
            <a:off x="609600" y="1240341"/>
            <a:ext cx="7620000" cy="1691283"/>
          </a:xfrm>
          <a:prstGeom prst="rect">
            <a:avLst/>
          </a:prstGeom>
          <a:noFill/>
          <a:ln/>
        </p:spPr>
        <p:txBody>
          <a:bodyPr wrap="square" lIns="0" tIns="0" rIns="0" bIns="0" rtlCol="0" anchor="t"/>
          <a:lstStyle/>
          <a:p>
            <a:pPr>
              <a:lnSpc>
                <a:spcPts val="2320"/>
              </a:lnSpc>
            </a:pP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If enacted, international workers on the Health and Care visa, specifically care workers and senior care workers will see their qualifying period for settlement move from the current </a:t>
            </a:r>
            <a:r>
              <a:rPr lang="en-GB" sz="1350" b="1" dirty="0">
                <a:solidFill>
                  <a:srgbClr val="002060"/>
                </a:solidFill>
                <a:latin typeface="Verdana" panose="020B0604030504040204" pitchFamily="34" charset="0"/>
                <a:ea typeface="Verdana" panose="020B0604030504040204" pitchFamily="34" charset="0"/>
                <a:cs typeface="Verdana" panose="020B0604030504040204" pitchFamily="34" charset="0"/>
              </a:rPr>
              <a:t>five-year route</a:t>
            </a: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 to a </a:t>
            </a:r>
            <a:r>
              <a:rPr lang="en-GB" sz="1350" b="1" dirty="0">
                <a:solidFill>
                  <a:srgbClr val="002060"/>
                </a:solidFill>
                <a:latin typeface="Verdana" panose="020B0604030504040204" pitchFamily="34" charset="0"/>
                <a:ea typeface="Verdana" panose="020B0604030504040204" pitchFamily="34" charset="0"/>
                <a:cs typeface="Verdana" panose="020B0604030504040204" pitchFamily="34" charset="0"/>
              </a:rPr>
              <a:t>15-year pathway</a:t>
            </a: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 </a:t>
            </a:r>
          </a:p>
          <a:p>
            <a:pPr marL="342900" indent="-342900">
              <a:lnSpc>
                <a:spcPts val="2430"/>
              </a:lnSpc>
              <a:buSzPct val="100000"/>
              <a:buChar char="•"/>
            </a:pPr>
            <a:endParaRPr lang="en-GB" dirty="0">
              <a:solidFill>
                <a:srgbClr val="002060"/>
              </a:solidFill>
            </a:endParaRPr>
          </a:p>
          <a:p>
            <a:pPr>
              <a:lnSpc>
                <a:spcPts val="2430"/>
              </a:lnSpc>
              <a:buSzPct val="100000"/>
            </a:pPr>
            <a:r>
              <a:rPr lang="en-GB"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Why this matters?</a:t>
            </a:r>
          </a:p>
          <a:p>
            <a:pPr>
              <a:lnSpc>
                <a:spcPts val="2430"/>
              </a:lnSpc>
              <a:buSzPct val="100000"/>
            </a:pP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Tens of thousands of overseas care workers originally on track for settlement by 2027 will face up to </a:t>
            </a:r>
            <a:r>
              <a:rPr lang="en-GB" sz="1350" b="1" dirty="0">
                <a:solidFill>
                  <a:srgbClr val="002060"/>
                </a:solidFill>
                <a:latin typeface="Verdana" panose="020B0604030504040204" pitchFamily="34" charset="0"/>
                <a:ea typeface="Verdana" panose="020B0604030504040204" pitchFamily="34" charset="0"/>
                <a:cs typeface="Verdana" panose="020B0604030504040204" pitchFamily="34" charset="0"/>
              </a:rPr>
              <a:t>ten more years of uncertainty</a:t>
            </a: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 and continued reliance on visa sponsorship.</a:t>
            </a:r>
          </a:p>
          <a:p>
            <a:pPr>
              <a:lnSpc>
                <a:spcPts val="2430"/>
              </a:lnSpc>
              <a:buSzPct val="100000"/>
            </a:pP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Immigration skills charge fees for a 5-year period £2,400 for small/charitable, £6,600 medium/large sponsor organisations. The cumulative cost over the extended settlement pathway may become </a:t>
            </a:r>
            <a:r>
              <a:rPr lang="en-GB" sz="1350" b="1" dirty="0">
                <a:solidFill>
                  <a:srgbClr val="002060"/>
                </a:solidFill>
                <a:latin typeface="Verdana" panose="020B0604030504040204" pitchFamily="34" charset="0"/>
                <a:ea typeface="Verdana" panose="020B0604030504040204" pitchFamily="34" charset="0"/>
                <a:cs typeface="Verdana" panose="020B0604030504040204" pitchFamily="34" charset="0"/>
              </a:rPr>
              <a:t>financially unmanageable</a:t>
            </a: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 for many workers and care providers.</a:t>
            </a:r>
          </a:p>
        </p:txBody>
      </p:sp>
      <p:pic>
        <p:nvPicPr>
          <p:cNvPr id="4" name="Picture 3">
            <a:extLst>
              <a:ext uri="{FF2B5EF4-FFF2-40B4-BE49-F238E27FC236}">
                <a16:creationId xmlns:a16="http://schemas.microsoft.com/office/drawing/2014/main" id="{8A73E31A-AAF6-AF40-3626-1C1D642042D6}"/>
              </a:ext>
            </a:extLst>
          </p:cNvPr>
          <p:cNvPicPr>
            <a:picLocks noChangeAspect="1"/>
          </p:cNvPicPr>
          <p:nvPr/>
        </p:nvPicPr>
        <p:blipFill>
          <a:blip r:embed="rId3"/>
          <a:stretch>
            <a:fillRect/>
          </a:stretch>
        </p:blipFill>
        <p:spPr>
          <a:xfrm>
            <a:off x="7632595" y="4533900"/>
            <a:ext cx="1511405" cy="6096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DCA58E1-0622-5CBA-C90E-C906A1D4658B}"/>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174965AB-9C27-EC5A-9ED8-C4A9A352197A}"/>
              </a:ext>
            </a:extLst>
          </p:cNvPr>
          <p:cNvSpPr/>
          <p:nvPr/>
        </p:nvSpPr>
        <p:spPr>
          <a:xfrm>
            <a:off x="609600" y="609600"/>
            <a:ext cx="8083296" cy="409575"/>
          </a:xfrm>
          <a:prstGeom prst="rect">
            <a:avLst/>
          </a:prstGeom>
          <a:noFill/>
          <a:ln/>
        </p:spPr>
        <p:txBody>
          <a:bodyPr wrap="square" lIns="0" tIns="0" rIns="0" bIns="0" rtlCol="0" anchor="t"/>
          <a:lstStyle/>
          <a:p>
            <a:pPr>
              <a:lnSpc>
                <a:spcPts val="2430"/>
              </a:lnSpc>
              <a:buSzPct val="100000"/>
            </a:pPr>
            <a:r>
              <a:rPr lang="en-GB" sz="28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Why this matters continued</a:t>
            </a:r>
          </a:p>
        </p:txBody>
      </p:sp>
      <p:sp>
        <p:nvSpPr>
          <p:cNvPr id="3" name="Text 1">
            <a:extLst>
              <a:ext uri="{FF2B5EF4-FFF2-40B4-BE49-F238E27FC236}">
                <a16:creationId xmlns:a16="http://schemas.microsoft.com/office/drawing/2014/main" id="{F6E07B39-FA02-CB34-4DFE-D2A86AD3CA5E}"/>
              </a:ext>
            </a:extLst>
          </p:cNvPr>
          <p:cNvSpPr/>
          <p:nvPr/>
        </p:nvSpPr>
        <p:spPr>
          <a:xfrm>
            <a:off x="706244" y="1336985"/>
            <a:ext cx="7620000" cy="1691283"/>
          </a:xfrm>
          <a:prstGeom prst="rect">
            <a:avLst/>
          </a:prstGeom>
          <a:noFill/>
          <a:ln/>
        </p:spPr>
        <p:txBody>
          <a:bodyPr wrap="square" lIns="0" tIns="0" rIns="0" bIns="0" rtlCol="0" anchor="t"/>
          <a:lstStyle/>
          <a:p>
            <a:pPr>
              <a:lnSpc>
                <a:spcPts val="2300"/>
              </a:lnSpc>
            </a:pP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The proposals fail to recognise the indispensable of role care and support workers, supporting continuity of care for elderly and disabled people, enabling families to work, and ensuring the NHS can function safely by maintaining hospital discharge pathways and long-term care provision. </a:t>
            </a:r>
          </a:p>
          <a:p>
            <a:endParaRPr lang="en-GB" dirty="0">
              <a:solidFill>
                <a:srgbClr val="002060"/>
              </a:solidFill>
            </a:endParaRPr>
          </a:p>
          <a:p>
            <a:pPr>
              <a:lnSpc>
                <a:spcPts val="2430"/>
              </a:lnSpc>
              <a:buSzPct val="100000"/>
            </a:pPr>
            <a:r>
              <a:rPr lang="en-GB"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One-sided nature of public service occupations?</a:t>
            </a:r>
          </a:p>
          <a:p>
            <a:pPr>
              <a:lnSpc>
                <a:spcPts val="2300"/>
              </a:lnSpc>
              <a:buSzPct val="100000"/>
            </a:pPr>
            <a:endParaRPr lang="en-GB" sz="1350" dirty="0">
              <a:latin typeface="Verdana" panose="020B0604030504040204" pitchFamily="34" charset="0"/>
              <a:ea typeface="Verdana" panose="020B0604030504040204" pitchFamily="34" charset="0"/>
              <a:cs typeface="Verdana" panose="020B0604030504040204" pitchFamily="34" charset="0"/>
            </a:endParaRPr>
          </a:p>
          <a:p>
            <a:pPr>
              <a:lnSpc>
                <a:spcPts val="2300"/>
              </a:lnSpc>
            </a:pP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The proposal also allows </a:t>
            </a:r>
            <a:r>
              <a:rPr lang="en-GB" sz="1350" b="1" dirty="0">
                <a:solidFill>
                  <a:srgbClr val="002060"/>
                </a:solidFill>
                <a:latin typeface="Verdana" panose="020B0604030504040204" pitchFamily="34" charset="0"/>
                <a:ea typeface="Verdana" panose="020B0604030504040204" pitchFamily="34" charset="0"/>
                <a:cs typeface="Verdana" panose="020B0604030504040204" pitchFamily="34" charset="0"/>
              </a:rPr>
              <a:t>individuals in RQF Level 6 roles </a:t>
            </a: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for example nurses and teachers to reduce their qualifying period by five years</a:t>
            </a:r>
            <a:r>
              <a:rPr lang="en-GB" sz="1350" b="1" dirty="0">
                <a:solidFill>
                  <a:srgbClr val="002060"/>
                </a:solidFill>
                <a:latin typeface="Verdana" panose="020B0604030504040204" pitchFamily="34" charset="0"/>
                <a:ea typeface="Verdana" panose="020B0604030504040204" pitchFamily="34" charset="0"/>
                <a:cs typeface="Verdana" panose="020B0604030504040204" pitchFamily="34" charset="0"/>
              </a:rPr>
              <a:t>, to a total of ten years.</a:t>
            </a: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 This means NHS roles will now offer a faster route to settlement, and social care and support providers will inevitably lose staff to NHS employers.</a:t>
            </a:r>
          </a:p>
        </p:txBody>
      </p:sp>
      <p:pic>
        <p:nvPicPr>
          <p:cNvPr id="5" name="Picture 4">
            <a:extLst>
              <a:ext uri="{FF2B5EF4-FFF2-40B4-BE49-F238E27FC236}">
                <a16:creationId xmlns:a16="http://schemas.microsoft.com/office/drawing/2014/main" id="{58E14DB4-F475-F203-7E2C-85647712AA32}"/>
              </a:ext>
            </a:extLst>
          </p:cNvPr>
          <p:cNvPicPr>
            <a:picLocks noChangeAspect="1"/>
          </p:cNvPicPr>
          <p:nvPr/>
        </p:nvPicPr>
        <p:blipFill>
          <a:blip r:embed="rId3"/>
          <a:stretch>
            <a:fillRect/>
          </a:stretch>
        </p:blipFill>
        <p:spPr>
          <a:xfrm>
            <a:off x="7632595" y="4533900"/>
            <a:ext cx="1511405" cy="609600"/>
          </a:xfrm>
          <a:prstGeom prst="rect">
            <a:avLst/>
          </a:prstGeom>
        </p:spPr>
      </p:pic>
    </p:spTree>
    <p:extLst>
      <p:ext uri="{BB962C8B-B14F-4D97-AF65-F5344CB8AC3E}">
        <p14:creationId xmlns:p14="http://schemas.microsoft.com/office/powerpoint/2010/main" val="420350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7">
    <p:bg>
      <p:bgPr>
        <a:solidFill>
          <a:schemeClr val="bg1"/>
        </a:solidFill>
        <a:effectLst/>
      </p:bgPr>
    </p:bg>
    <p:spTree>
      <p:nvGrpSpPr>
        <p:cNvPr id="1" name=""/>
        <p:cNvGrpSpPr/>
        <p:nvPr/>
      </p:nvGrpSpPr>
      <p:grpSpPr>
        <a:xfrm>
          <a:off x="0" y="0"/>
          <a:ext cx="0" cy="0"/>
          <a:chOff x="0" y="0"/>
          <a:chExt cx="0" cy="0"/>
        </a:xfrm>
      </p:grpSpPr>
      <p:sp>
        <p:nvSpPr>
          <p:cNvPr id="2" name="Text 0"/>
          <p:cNvSpPr/>
          <p:nvPr/>
        </p:nvSpPr>
        <p:spPr>
          <a:xfrm>
            <a:off x="234463" y="609600"/>
            <a:ext cx="8726658" cy="409575"/>
          </a:xfrm>
          <a:prstGeom prst="rect">
            <a:avLst/>
          </a:prstGeom>
          <a:noFill/>
          <a:ln/>
        </p:spPr>
        <p:txBody>
          <a:bodyPr wrap="square" lIns="0" tIns="0" rIns="0" bIns="0" rtlCol="0" anchor="t"/>
          <a:lstStyle/>
          <a:p>
            <a:pPr>
              <a:lnSpc>
                <a:spcPts val="3240"/>
              </a:lnSpc>
            </a:pPr>
            <a:r>
              <a:rPr lang="en-US" sz="27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Factors that provide settlement reductions </a:t>
            </a:r>
            <a:endParaRPr lang="en-US" sz="270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lnSpc>
                <a:spcPts val="3240"/>
              </a:lnSpc>
              <a:buNone/>
            </a:pPr>
            <a:endParaRPr lang="en-US" sz="2700" dirty="0">
              <a:solidFill>
                <a:schemeClr val="accent6">
                  <a:lumMod val="75000"/>
                </a:schemeClr>
              </a:solidFill>
            </a:endParaRPr>
          </a:p>
        </p:txBody>
      </p:sp>
      <p:sp>
        <p:nvSpPr>
          <p:cNvPr id="3" name="Text 1"/>
          <p:cNvSpPr/>
          <p:nvPr/>
        </p:nvSpPr>
        <p:spPr>
          <a:xfrm>
            <a:off x="762000" y="1329551"/>
            <a:ext cx="7620000" cy="1691283"/>
          </a:xfrm>
          <a:prstGeom prst="rect">
            <a:avLst/>
          </a:prstGeom>
          <a:noFill/>
          <a:ln/>
        </p:spPr>
        <p:txBody>
          <a:bodyPr wrap="square" lIns="0" tIns="0" rIns="0" bIns="0" rtlCol="0" anchor="t"/>
          <a:lstStyle/>
          <a:p>
            <a:pPr marL="285750" indent="-285750">
              <a:lnSpc>
                <a:spcPts val="2430"/>
              </a:lnSpc>
              <a:buSzPct val="150000"/>
              <a:buFont typeface="Arial" panose="020B0604020202020204" pitchFamily="34" charset="0"/>
              <a:buChar char="•"/>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Volunteers: </a:t>
            </a:r>
            <a:r>
              <a:rPr lang="en-US" sz="1350" b="1" dirty="0">
                <a:solidFill>
                  <a:srgbClr val="002060"/>
                </a:solidFill>
                <a:latin typeface="Verdana" panose="020B0604030504040204" pitchFamily="34" charset="0"/>
                <a:ea typeface="Verdana" panose="020B0604030504040204" pitchFamily="34" charset="0"/>
                <a:cs typeface="Verdana" panose="020B0604030504040204" pitchFamily="34" charset="0"/>
              </a:rPr>
              <a:t>-3 to 5 years</a:t>
            </a:r>
            <a:r>
              <a:rPr lang="en-GB" sz="1350" b="1" dirty="0">
                <a:solidFill>
                  <a:srgbClr val="002060"/>
                </a:solidFill>
                <a:latin typeface="Verdana" panose="020B0604030504040204" pitchFamily="34" charset="0"/>
                <a:ea typeface="Verdana" panose="020B0604030504040204" pitchFamily="34" charset="0"/>
                <a:cs typeface="Verdana" panose="020B0604030504040204" pitchFamily="34" charset="0"/>
              </a:rPr>
              <a:t> </a:t>
            </a:r>
          </a:p>
          <a:p>
            <a:pPr>
              <a:buSzPct val="100000"/>
            </a:pPr>
            <a:r>
              <a:rPr lang="en-GB" sz="1000" dirty="0">
                <a:solidFill>
                  <a:srgbClr val="002060"/>
                </a:solidFill>
                <a:latin typeface="Verdana" panose="020B0604030504040204" pitchFamily="34" charset="0"/>
                <a:ea typeface="Verdana" panose="020B0604030504040204" pitchFamily="34" charset="0"/>
                <a:cs typeface="Verdana" panose="020B0604030504040204" pitchFamily="34" charset="0"/>
              </a:rPr>
              <a:t>‘This government recognises the vital role that volunteers have in communities throughout the country. They contribute to the very fabric of British life, and everyone who takes part should be celebrated for their efforts to deliver change.’</a:t>
            </a:r>
          </a:p>
          <a:p>
            <a:pPr>
              <a:lnSpc>
                <a:spcPts val="2430"/>
              </a:lnSpc>
              <a:buSzPct val="100000"/>
            </a:pPr>
            <a:r>
              <a:rPr lang="en-GB" sz="135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Privileges volunteering (unpaid work) over frontline care and support staff</a:t>
            </a:r>
          </a:p>
          <a:p>
            <a:pPr>
              <a:lnSpc>
                <a:spcPts val="2430"/>
              </a:lnSpc>
              <a:buSzPct val="100000"/>
            </a:pPr>
            <a:endParaRPr lang="en-US" sz="135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285750" indent="-285750">
              <a:lnSpc>
                <a:spcPts val="2430"/>
              </a:lnSpc>
              <a:buSzPct val="150000"/>
              <a:buFont typeface="Arial" panose="020B0604020202020204" pitchFamily="34" charset="0"/>
              <a:buChar char="•"/>
            </a:pP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Achieving C1 English</a:t>
            </a: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sz="1350" b="1" dirty="0">
                <a:solidFill>
                  <a:srgbClr val="002060"/>
                </a:solidFill>
                <a:latin typeface="Verdana" panose="020B0604030504040204" pitchFamily="34" charset="0"/>
                <a:ea typeface="Verdana" panose="020B0604030504040204" pitchFamily="34" charset="0"/>
                <a:cs typeface="Verdana" panose="020B0604030504040204" pitchFamily="34" charset="0"/>
              </a:rPr>
              <a:t>-1 year</a:t>
            </a:r>
            <a:r>
              <a:rPr lang="en-GB" sz="1350" b="1" dirty="0">
                <a:solidFill>
                  <a:srgbClr val="002060"/>
                </a:solidFill>
                <a:latin typeface="Verdana" panose="020B0604030504040204" pitchFamily="34" charset="0"/>
                <a:ea typeface="Verdana" panose="020B0604030504040204" pitchFamily="34" charset="0"/>
                <a:cs typeface="Verdana" panose="020B0604030504040204" pitchFamily="34" charset="0"/>
              </a:rPr>
              <a:t>  </a:t>
            </a:r>
            <a:endParaRPr lang="en-GB" sz="1000"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a:buSzPct val="100000"/>
            </a:pPr>
            <a:r>
              <a:rPr lang="en-GB" sz="1000" dirty="0">
                <a:solidFill>
                  <a:srgbClr val="002060"/>
                </a:solidFill>
                <a:latin typeface="Verdana" panose="020B0604030504040204" pitchFamily="34" charset="0"/>
                <a:ea typeface="Verdana" panose="020B0604030504040204" pitchFamily="34" charset="0"/>
                <a:cs typeface="Verdana" panose="020B0604030504040204" pitchFamily="34" charset="0"/>
              </a:rPr>
              <a:t>New criteria require applicants to meet a higher English language standard at B2 (up from B1) and to pass the Life in the UK test.</a:t>
            </a:r>
          </a:p>
          <a:p>
            <a:pPr>
              <a:buSzPct val="100000"/>
            </a:pPr>
            <a:r>
              <a:rPr lang="en-US" sz="135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Language proficiency does not go far enough when compared with far larger reductions for volunteers and higher earners</a:t>
            </a:r>
          </a:p>
          <a:p>
            <a:pPr>
              <a:buSzPct val="100000"/>
            </a:pPr>
            <a:endParaRPr lang="en-US" sz="135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285750" indent="-285750">
              <a:lnSpc>
                <a:spcPts val="2430"/>
              </a:lnSpc>
              <a:buSzPct val="150000"/>
              <a:buFont typeface="Arial" panose="020B0604020202020204" pitchFamily="34" charset="0"/>
              <a:buChar char="•"/>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Those earning £50,270+: </a:t>
            </a:r>
            <a:r>
              <a:rPr lang="en-US" sz="1350" b="1" dirty="0">
                <a:solidFill>
                  <a:srgbClr val="002060"/>
                </a:solidFill>
                <a:latin typeface="Verdana" panose="020B0604030504040204" pitchFamily="34" charset="0"/>
                <a:ea typeface="Verdana" panose="020B0604030504040204" pitchFamily="34" charset="0"/>
                <a:cs typeface="Verdana" panose="020B0604030504040204" pitchFamily="34" charset="0"/>
              </a:rPr>
              <a:t>-5 years</a:t>
            </a:r>
          </a:p>
          <a:p>
            <a:pPr marL="285750" indent="-285750">
              <a:lnSpc>
                <a:spcPts val="2430"/>
              </a:lnSpc>
              <a:buSzPct val="150000"/>
              <a:buFont typeface="Arial" panose="020B0604020202020204" pitchFamily="34" charset="0"/>
              <a:buChar char="•"/>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Individuals earning £125,140+: </a:t>
            </a:r>
            <a:r>
              <a:rPr lang="en-US" sz="1350" b="1" dirty="0">
                <a:solidFill>
                  <a:srgbClr val="002060"/>
                </a:solidFill>
                <a:latin typeface="Verdana" panose="020B0604030504040204" pitchFamily="34" charset="0"/>
                <a:ea typeface="Verdana" panose="020B0604030504040204" pitchFamily="34" charset="0"/>
                <a:cs typeface="Verdana" panose="020B0604030504040204" pitchFamily="34" charset="0"/>
              </a:rPr>
              <a:t>-7 years </a:t>
            </a:r>
          </a:p>
          <a:p>
            <a:pPr marL="342900" indent="-342900">
              <a:lnSpc>
                <a:spcPts val="2430"/>
              </a:lnSpc>
              <a:buSzPct val="100000"/>
              <a:buChar char="•"/>
            </a:pPr>
            <a:endPar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pic>
        <p:nvPicPr>
          <p:cNvPr id="4" name="Picture 3">
            <a:extLst>
              <a:ext uri="{FF2B5EF4-FFF2-40B4-BE49-F238E27FC236}">
                <a16:creationId xmlns:a16="http://schemas.microsoft.com/office/drawing/2014/main" id="{94CDCB73-EC5D-9A83-F9AA-5E6ADE18E3CA}"/>
              </a:ext>
            </a:extLst>
          </p:cNvPr>
          <p:cNvPicPr>
            <a:picLocks noChangeAspect="1"/>
          </p:cNvPicPr>
          <p:nvPr/>
        </p:nvPicPr>
        <p:blipFill>
          <a:blip r:embed="rId3"/>
          <a:stretch>
            <a:fillRect/>
          </a:stretch>
        </p:blipFill>
        <p:spPr>
          <a:xfrm>
            <a:off x="7632595" y="4533900"/>
            <a:ext cx="1511405" cy="6096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52661E0-AC8F-D9CA-4642-2B093E53C6CD}"/>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0310567C-C634-4003-182F-3D4AE91BD7A0}"/>
              </a:ext>
            </a:extLst>
          </p:cNvPr>
          <p:cNvSpPr/>
          <p:nvPr/>
        </p:nvSpPr>
        <p:spPr>
          <a:xfrm>
            <a:off x="225083" y="609600"/>
            <a:ext cx="8979877" cy="409575"/>
          </a:xfrm>
          <a:prstGeom prst="rect">
            <a:avLst/>
          </a:prstGeom>
          <a:noFill/>
          <a:ln/>
        </p:spPr>
        <p:txBody>
          <a:bodyPr wrap="square" lIns="0" tIns="0" rIns="0" bIns="0" rtlCol="0" anchor="t"/>
          <a:lstStyle/>
          <a:p>
            <a:pPr marL="0" indent="0">
              <a:lnSpc>
                <a:spcPts val="3240"/>
              </a:lnSpc>
              <a:buNone/>
            </a:pPr>
            <a:r>
              <a:rPr lang="en-US" sz="27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Factors that extend or deny settlement period</a:t>
            </a:r>
            <a:endParaRPr lang="en-US" sz="270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3" name="Text 1">
            <a:extLst>
              <a:ext uri="{FF2B5EF4-FFF2-40B4-BE49-F238E27FC236}">
                <a16:creationId xmlns:a16="http://schemas.microsoft.com/office/drawing/2014/main" id="{956EA20D-D52D-E809-0978-1893F6A7F07F}"/>
              </a:ext>
            </a:extLst>
          </p:cNvPr>
          <p:cNvSpPr/>
          <p:nvPr/>
        </p:nvSpPr>
        <p:spPr>
          <a:xfrm>
            <a:off x="762000" y="1329551"/>
            <a:ext cx="7620000" cy="1691283"/>
          </a:xfrm>
          <a:prstGeom prst="rect">
            <a:avLst/>
          </a:prstGeom>
          <a:noFill/>
          <a:ln/>
        </p:spPr>
        <p:txBody>
          <a:bodyPr wrap="square" lIns="0" tIns="0" rIns="0" bIns="0" rtlCol="0" anchor="t"/>
          <a:lstStyle/>
          <a:p>
            <a:pPr marL="342900" indent="-342900">
              <a:lnSpc>
                <a:spcPts val="2430"/>
              </a:lnSpc>
              <a:buSzPct val="100000"/>
              <a:buChar char="•"/>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Receipt of public funds for +12 months: </a:t>
            </a:r>
            <a:r>
              <a:rPr lang="en-US" sz="1350" b="1" dirty="0">
                <a:solidFill>
                  <a:srgbClr val="002060"/>
                </a:solidFill>
                <a:latin typeface="Verdana" panose="020B0604030504040204" pitchFamily="34" charset="0"/>
                <a:ea typeface="Verdana" panose="020B0604030504040204" pitchFamily="34" charset="0"/>
                <a:cs typeface="Verdana" panose="020B0604030504040204" pitchFamily="34" charset="0"/>
              </a:rPr>
              <a:t>+10 years</a:t>
            </a:r>
          </a:p>
          <a:p>
            <a:pPr marL="342900" indent="-342900">
              <a:lnSpc>
                <a:spcPts val="2430"/>
              </a:lnSpc>
              <a:buSzPct val="100000"/>
              <a:buChar char="•"/>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Receipt of public funds for &lt;12 months: </a:t>
            </a:r>
            <a:r>
              <a:rPr lang="en-US" sz="1350" b="1" dirty="0">
                <a:solidFill>
                  <a:srgbClr val="002060"/>
                </a:solidFill>
                <a:latin typeface="Verdana" panose="020B0604030504040204" pitchFamily="34" charset="0"/>
                <a:ea typeface="Verdana" panose="020B0604030504040204" pitchFamily="34" charset="0"/>
                <a:cs typeface="Verdana" panose="020B0604030504040204" pitchFamily="34" charset="0"/>
              </a:rPr>
              <a:t>+5 years</a:t>
            </a:r>
          </a:p>
          <a:p>
            <a:pPr marL="342900" indent="-342900">
              <a:lnSpc>
                <a:spcPts val="2430"/>
              </a:lnSpc>
              <a:buSzPct val="100000"/>
              <a:buChar char="•"/>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Overstayed previous permission (6+ months): </a:t>
            </a:r>
            <a:r>
              <a:rPr lang="en-US" sz="1350" b="1" dirty="0">
                <a:solidFill>
                  <a:srgbClr val="002060"/>
                </a:solidFill>
                <a:latin typeface="Verdana" panose="020B0604030504040204" pitchFamily="34" charset="0"/>
                <a:ea typeface="Verdana" panose="020B0604030504040204" pitchFamily="34" charset="0"/>
                <a:cs typeface="Verdana" panose="020B0604030504040204" pitchFamily="34" charset="0"/>
              </a:rPr>
              <a:t>+up to 20 years</a:t>
            </a:r>
          </a:p>
          <a:p>
            <a:pPr marL="342900" indent="-342900">
              <a:lnSpc>
                <a:spcPts val="2430"/>
              </a:lnSpc>
              <a:buSzPct val="100000"/>
              <a:buChar char="•"/>
            </a:pPr>
            <a:r>
              <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rPr>
              <a:t>Entered via visit visa or illegally: </a:t>
            </a:r>
            <a:r>
              <a:rPr lang="en-US" sz="1350" b="1" dirty="0">
                <a:solidFill>
                  <a:srgbClr val="002060"/>
                </a:solidFill>
                <a:latin typeface="Verdana" panose="020B0604030504040204" pitchFamily="34" charset="0"/>
                <a:ea typeface="Verdana" panose="020B0604030504040204" pitchFamily="34" charset="0"/>
                <a:cs typeface="Verdana" panose="020B0604030504040204" pitchFamily="34" charset="0"/>
              </a:rPr>
              <a:t>+up to 20 years</a:t>
            </a:r>
          </a:p>
          <a:p>
            <a:pPr marL="342900" indent="-342900">
              <a:lnSpc>
                <a:spcPts val="2430"/>
              </a:lnSpc>
              <a:buSzPct val="100000"/>
              <a:buChar char="•"/>
            </a:pP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Immigration Health Surcharge (IHS)/NHS debt of £500 or more: </a:t>
            </a:r>
            <a:r>
              <a:rPr lang="en-GB" sz="1350" b="1" dirty="0">
                <a:solidFill>
                  <a:srgbClr val="002060"/>
                </a:solidFill>
                <a:latin typeface="Verdana" panose="020B0604030504040204" pitchFamily="34" charset="0"/>
                <a:ea typeface="Verdana" panose="020B0604030504040204" pitchFamily="34" charset="0"/>
                <a:cs typeface="Verdana" panose="020B0604030504040204" pitchFamily="34" charset="0"/>
              </a:rPr>
              <a:t>denial</a:t>
            </a:r>
          </a:p>
          <a:p>
            <a:pPr marL="342900" indent="-342900">
              <a:lnSpc>
                <a:spcPts val="2430"/>
              </a:lnSpc>
              <a:buSzPct val="100000"/>
              <a:buChar char="•"/>
            </a:pP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Have to earn above £12,750 for at least 3 -5 years: </a:t>
            </a:r>
            <a:r>
              <a:rPr lang="en-GB" sz="1350" b="1" dirty="0">
                <a:solidFill>
                  <a:srgbClr val="002060"/>
                </a:solidFill>
                <a:latin typeface="Verdana" panose="020B0604030504040204" pitchFamily="34" charset="0"/>
                <a:ea typeface="Verdana" panose="020B0604030504040204" pitchFamily="34" charset="0"/>
                <a:cs typeface="Verdana" panose="020B0604030504040204" pitchFamily="34" charset="0"/>
              </a:rPr>
              <a:t>denial</a:t>
            </a:r>
          </a:p>
          <a:p>
            <a:pPr marL="285750" indent="-285750">
              <a:buFont typeface="Arial" panose="020B0604020202020204" pitchFamily="34" charset="0"/>
              <a:buChar char="•"/>
            </a:pPr>
            <a:endPar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r>
              <a:rPr lang="en-GB" sz="135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Impacts here particularly for workers on maternity leave, long‑term illness or disability, and those receiving housing assistance. </a:t>
            </a: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Extending the qualifying period for settlement from five to fifteen years for sub‑RQF 6 roles combined with additional penalties of five to ten years for any use of public funds creates a potential 20‑ to 30‑year route. This would place settlement effectively out of reach for many care workers.</a:t>
            </a:r>
          </a:p>
          <a:p>
            <a:pPr marL="342900" indent="-342900">
              <a:lnSpc>
                <a:spcPts val="2430"/>
              </a:lnSpc>
              <a:buSzPct val="100000"/>
              <a:buChar char="•"/>
            </a:pPr>
            <a:endPar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nSpc>
                <a:spcPts val="2430"/>
              </a:lnSpc>
              <a:buSzPct val="100000"/>
              <a:buChar char="•"/>
            </a:pPr>
            <a:endPar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nSpc>
                <a:spcPts val="2430"/>
              </a:lnSpc>
              <a:buSzPct val="100000"/>
              <a:buFontTx/>
              <a:buChar char="•"/>
            </a:pPr>
            <a:endParaRPr lang="en-GB" dirty="0"/>
          </a:p>
          <a:p>
            <a:pPr marL="342900" indent="-342900">
              <a:lnSpc>
                <a:spcPts val="2430"/>
              </a:lnSpc>
              <a:buSzPct val="100000"/>
              <a:buChar char="•"/>
            </a:pPr>
            <a:endPar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nSpc>
                <a:spcPts val="2430"/>
              </a:lnSpc>
              <a:buSzPct val="100000"/>
              <a:buChar char="•"/>
            </a:pPr>
            <a:endParaRPr lang="en-US" sz="1350" dirty="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pic>
        <p:nvPicPr>
          <p:cNvPr id="7" name="Picture 6">
            <a:extLst>
              <a:ext uri="{FF2B5EF4-FFF2-40B4-BE49-F238E27FC236}">
                <a16:creationId xmlns:a16="http://schemas.microsoft.com/office/drawing/2014/main" id="{6A7ED6E3-C769-F4DE-AAD0-21A78066190F}"/>
              </a:ext>
            </a:extLst>
          </p:cNvPr>
          <p:cNvPicPr>
            <a:picLocks noChangeAspect="1"/>
          </p:cNvPicPr>
          <p:nvPr/>
        </p:nvPicPr>
        <p:blipFill>
          <a:blip r:embed="rId3"/>
          <a:stretch>
            <a:fillRect/>
          </a:stretch>
        </p:blipFill>
        <p:spPr>
          <a:xfrm>
            <a:off x="7632595" y="4533900"/>
            <a:ext cx="1511405" cy="609600"/>
          </a:xfrm>
          <a:prstGeom prst="rect">
            <a:avLst/>
          </a:prstGeom>
        </p:spPr>
      </p:pic>
    </p:spTree>
    <p:extLst>
      <p:ext uri="{BB962C8B-B14F-4D97-AF65-F5344CB8AC3E}">
        <p14:creationId xmlns:p14="http://schemas.microsoft.com/office/powerpoint/2010/main" val="3460257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12">
    <p:bg>
      <p:bgPr>
        <a:solidFill>
          <a:schemeClr val="bg1"/>
        </a:solidFill>
        <a:effectLst/>
      </p:bgPr>
    </p:bg>
    <p:spTree>
      <p:nvGrpSpPr>
        <p:cNvPr id="1" name=""/>
        <p:cNvGrpSpPr/>
        <p:nvPr/>
      </p:nvGrpSpPr>
      <p:grpSpPr>
        <a:xfrm>
          <a:off x="0" y="0"/>
          <a:ext cx="0" cy="0"/>
          <a:chOff x="0" y="0"/>
          <a:chExt cx="0" cy="0"/>
        </a:xfrm>
      </p:grpSpPr>
      <p:sp>
        <p:nvSpPr>
          <p:cNvPr id="2" name="Text 0"/>
          <p:cNvSpPr/>
          <p:nvPr/>
        </p:nvSpPr>
        <p:spPr>
          <a:xfrm>
            <a:off x="609600" y="609600"/>
            <a:ext cx="8083296" cy="409575"/>
          </a:xfrm>
          <a:prstGeom prst="rect">
            <a:avLst/>
          </a:prstGeom>
          <a:noFill/>
          <a:ln/>
        </p:spPr>
        <p:txBody>
          <a:bodyPr wrap="square" lIns="0" tIns="0" rIns="0" bIns="0" rtlCol="0" anchor="t"/>
          <a:lstStyle/>
          <a:p>
            <a:pPr marL="0" indent="0">
              <a:lnSpc>
                <a:spcPts val="3240"/>
              </a:lnSpc>
              <a:buNone/>
            </a:pPr>
            <a:r>
              <a:rPr lang="en-US" sz="27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Preparing your consultation response</a:t>
            </a:r>
            <a:endParaRPr lang="en-US" sz="270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3" name="Text 1"/>
          <p:cNvSpPr/>
          <p:nvPr/>
        </p:nvSpPr>
        <p:spPr>
          <a:xfrm>
            <a:off x="862361" y="1247775"/>
            <a:ext cx="7672039" cy="2023249"/>
          </a:xfrm>
          <a:prstGeom prst="rect">
            <a:avLst/>
          </a:prstGeom>
          <a:noFill/>
          <a:ln/>
        </p:spPr>
        <p:txBody>
          <a:bodyPr wrap="square" lIns="0" tIns="0" rIns="0" bIns="0" rtlCol="0" anchor="t"/>
          <a:lstStyle/>
          <a:p>
            <a:pPr>
              <a:lnSpc>
                <a:spcPts val="2430"/>
              </a:lnSpc>
              <a:buSzPct val="100000"/>
            </a:pPr>
            <a:r>
              <a:rPr lang="en-GB" sz="1350" dirty="0">
                <a:solidFill>
                  <a:schemeClr val="accent5">
                    <a:lumMod val="50000"/>
                  </a:schemeClr>
                </a:solidFill>
                <a:latin typeface="Verdana" panose="020B0604030504040204" pitchFamily="34" charset="0"/>
                <a:ea typeface="Verdana" panose="020B0604030504040204" pitchFamily="34" charset="0"/>
                <a:cs typeface="Verdana" panose="020B0604030504040204" pitchFamily="34" charset="0"/>
              </a:rPr>
              <a:t>The consultation is open until 23:59 on </a:t>
            </a:r>
            <a:r>
              <a:rPr lang="en-GB" sz="1350" b="1" dirty="0">
                <a:solidFill>
                  <a:schemeClr val="accent5">
                    <a:lumMod val="50000"/>
                  </a:schemeClr>
                </a:solidFill>
                <a:latin typeface="Verdana" panose="020B0604030504040204" pitchFamily="34" charset="0"/>
                <a:ea typeface="Verdana" panose="020B0604030504040204" pitchFamily="34" charset="0"/>
                <a:cs typeface="Verdana" panose="020B0604030504040204" pitchFamily="34" charset="0"/>
              </a:rPr>
              <a:t>12 February 2026 </a:t>
            </a:r>
            <a:r>
              <a:rPr lang="en-GB" sz="1350" dirty="0">
                <a:solidFill>
                  <a:schemeClr val="accent5">
                    <a:lumMod val="50000"/>
                  </a:schemeClr>
                </a:solidFill>
                <a:latin typeface="Verdana" panose="020B0604030504040204" pitchFamily="34" charset="0"/>
                <a:ea typeface="Verdana" panose="020B0604030504040204" pitchFamily="34" charset="0"/>
                <a:cs typeface="Verdana" panose="020B0604030504040204" pitchFamily="34" charset="0"/>
              </a:rPr>
              <a:t>and can be </a:t>
            </a:r>
            <a:r>
              <a:rPr lang="en-GB" sz="1350" b="1" dirty="0">
                <a:solidFill>
                  <a:srgbClr val="002060"/>
                </a:solidFill>
                <a:latin typeface="Verdana" panose="020B0604030504040204" pitchFamily="34" charset="0"/>
                <a:ea typeface="Verdana" panose="020B0604030504040204" pitchFamily="34" charset="0"/>
                <a:cs typeface="Verdana" panose="020B0604030504040204" pitchFamily="34" charset="0"/>
                <a:hlinkClick r:id="rId3">
                  <a:extLst>
                    <a:ext uri="{A12FA001-AC4F-418D-AE19-62706E023703}">
                      <ahyp:hlinkClr xmlns:ahyp="http://schemas.microsoft.com/office/drawing/2018/hyperlinkcolor" val="tx"/>
                    </a:ext>
                  </a:extLst>
                </a:hlinkClick>
              </a:rPr>
              <a:t>accessed here</a:t>
            </a:r>
            <a:endParaRPr lang="en-GB" sz="1350"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a:lnSpc>
                <a:spcPct val="150000"/>
              </a:lnSpc>
              <a:buSzPct val="100000"/>
            </a:pPr>
            <a:r>
              <a:rPr lang="en-GB" sz="135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Survey is anonymous and will take approx. 20-30 minutes to complete </a:t>
            </a:r>
          </a:p>
          <a:p>
            <a:pPr>
              <a:lnSpc>
                <a:spcPct val="150000"/>
              </a:lnSpc>
            </a:pP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Please follow the route to </a:t>
            </a:r>
            <a:r>
              <a:rPr lang="en-GB" sz="1350" b="1" dirty="0">
                <a:solidFill>
                  <a:srgbClr val="002060"/>
                </a:solidFill>
                <a:latin typeface="Verdana" panose="020B0604030504040204" pitchFamily="34" charset="0"/>
                <a:ea typeface="Verdana" panose="020B0604030504040204" pitchFamily="34" charset="0"/>
                <a:cs typeface="Verdana" panose="020B0604030504040204" pitchFamily="34" charset="0"/>
              </a:rPr>
              <a:t>respond as an organisation </a:t>
            </a: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select sector;</a:t>
            </a:r>
          </a:p>
          <a:p>
            <a:pPr>
              <a:lnSpc>
                <a:spcPct val="150000"/>
              </a:lnSpc>
            </a:pP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GB" sz="135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‘Human Health and Social Work Activities’ </a:t>
            </a:r>
          </a:p>
          <a:p>
            <a:pPr>
              <a:lnSpc>
                <a:spcPct val="150000"/>
              </a:lnSpc>
            </a:pP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The first 10 questions capture background such as size of org. </a:t>
            </a:r>
          </a:p>
          <a:p>
            <a:pPr>
              <a:lnSpc>
                <a:spcPct val="150000"/>
              </a:lnSpc>
            </a:pPr>
            <a:r>
              <a:rPr lang="en-GB" sz="1350" dirty="0">
                <a:solidFill>
                  <a:srgbClr val="002060"/>
                </a:solidFill>
                <a:latin typeface="Verdana" panose="020B0604030504040204" pitchFamily="34" charset="0"/>
                <a:ea typeface="Verdana" panose="020B0604030504040204" pitchFamily="34" charset="0"/>
                <a:cs typeface="Verdana" panose="020B0604030504040204" pitchFamily="34" charset="0"/>
              </a:rPr>
              <a:t>The next 30 questions focus on the detail of the consultation including 200-word open text answers. </a:t>
            </a:r>
            <a:endParaRPr lang="en-US" sz="1350" dirty="0">
              <a:solidFill>
                <a:srgbClr val="CBD5E1"/>
              </a:solidFill>
              <a:latin typeface="Verdana" panose="020B0604030504040204" pitchFamily="34" charset="0"/>
              <a:ea typeface="Verdana" panose="020B0604030504040204" pitchFamily="34" charset="0"/>
              <a:cs typeface="Verdana" panose="020B0604030504040204" pitchFamily="34" charset="0"/>
            </a:endParaRPr>
          </a:p>
          <a:p>
            <a:pPr marL="342900" indent="-342900">
              <a:lnSpc>
                <a:spcPts val="2430"/>
              </a:lnSpc>
              <a:buSzPct val="100000"/>
              <a:buFontTx/>
              <a:buChar char="•"/>
            </a:pPr>
            <a:r>
              <a:rPr lang="en-US" sz="1350" dirty="0">
                <a:solidFill>
                  <a:schemeClr val="accent5">
                    <a:lumMod val="50000"/>
                  </a:schemeClr>
                </a:solidFill>
                <a:latin typeface="Verdana" panose="020B0604030504040204" pitchFamily="34" charset="0"/>
                <a:ea typeface="Verdana" panose="020B0604030504040204" pitchFamily="34" charset="0"/>
                <a:cs typeface="Verdana" panose="020B0604030504040204" pitchFamily="34" charset="0"/>
              </a:rPr>
              <a:t>Please use the response for guidance: </a:t>
            </a:r>
            <a:r>
              <a:rPr lang="en-GB" sz="1350" dirty="0">
                <a:solidFill>
                  <a:srgbClr val="0070C0"/>
                </a:solidFill>
                <a:latin typeface="Verdana" panose="020B0604030504040204" pitchFamily="34" charset="0"/>
                <a:ea typeface="Verdana" panose="020B0604030504040204" pitchFamily="34" charset="0"/>
                <a:cs typeface="Verdana" panose="020B0604030504040204" pitchFamily="34" charset="0"/>
                <a:hlinkClick r:id="rId4">
                  <a:extLst>
                    <a:ext uri="{A12FA001-AC4F-418D-AE19-62706E023703}">
                      <ahyp:hlinkClr xmlns:ahyp="http://schemas.microsoft.com/office/drawing/2018/hyperlinkcolor" val="tx"/>
                    </a:ext>
                  </a:extLst>
                </a:hlinkClick>
              </a:rPr>
              <a:t>Framework Consultation – SESCA response</a:t>
            </a:r>
            <a:endParaRPr lang="en-US" sz="1350" dirty="0">
              <a:solidFill>
                <a:srgbClr val="0070C0"/>
              </a:solidFill>
              <a:latin typeface="Verdana" panose="020B0604030504040204" pitchFamily="34" charset="0"/>
              <a:ea typeface="Verdana" panose="020B0604030504040204" pitchFamily="34" charset="0"/>
              <a:cs typeface="Verdana" panose="020B0604030504040204" pitchFamily="34" charset="0"/>
            </a:endParaRPr>
          </a:p>
          <a:p>
            <a:pPr marL="342900" indent="-342900">
              <a:lnSpc>
                <a:spcPts val="2430"/>
              </a:lnSpc>
              <a:buSzPct val="100000"/>
              <a:buChar char="•"/>
            </a:pPr>
            <a:r>
              <a:rPr lang="en-US" sz="1350" b="1" dirty="0">
                <a:solidFill>
                  <a:schemeClr val="accent5">
                    <a:lumMod val="50000"/>
                  </a:schemeClr>
                </a:solidFill>
                <a:latin typeface="Verdana" panose="020B0604030504040204" pitchFamily="34" charset="0"/>
                <a:ea typeface="Verdana" panose="020B0604030504040204" pitchFamily="34" charset="0"/>
                <a:cs typeface="Verdana" panose="020B0604030504040204" pitchFamily="34" charset="0"/>
              </a:rPr>
              <a:t>Highlight specific impacts on your organisation </a:t>
            </a:r>
            <a:r>
              <a:rPr lang="en-US" sz="1350" dirty="0">
                <a:solidFill>
                  <a:schemeClr val="accent5">
                    <a:lumMod val="50000"/>
                  </a:schemeClr>
                </a:solidFill>
                <a:latin typeface="Verdana" panose="020B0604030504040204" pitchFamily="34" charset="0"/>
                <a:ea typeface="Verdana" panose="020B0604030504040204" pitchFamily="34" charset="0"/>
                <a:cs typeface="Verdana" panose="020B0604030504040204" pitchFamily="34" charset="0"/>
              </a:rPr>
              <a:t>– the very last question we have left blank for this </a:t>
            </a:r>
          </a:p>
          <a:p>
            <a:pPr marL="342900" indent="-342900">
              <a:lnSpc>
                <a:spcPts val="2430"/>
              </a:lnSpc>
              <a:buSzPct val="100000"/>
              <a:buChar char="•"/>
            </a:pPr>
            <a:r>
              <a:rPr lang="en-US" sz="1350" dirty="0">
                <a:solidFill>
                  <a:schemeClr val="accent5">
                    <a:lumMod val="50000"/>
                  </a:schemeClr>
                </a:solidFill>
                <a:latin typeface="Verdana" panose="020B0604030504040204" pitchFamily="34" charset="0"/>
                <a:ea typeface="Verdana" panose="020B0604030504040204" pitchFamily="34" charset="0"/>
                <a:cs typeface="Verdana" panose="020B0604030504040204" pitchFamily="34" charset="0"/>
              </a:rPr>
              <a:t>Include workforce stability and recruitment concerns</a:t>
            </a:r>
          </a:p>
        </p:txBody>
      </p:sp>
      <p:pic>
        <p:nvPicPr>
          <p:cNvPr id="5" name="Picture 4">
            <a:extLst>
              <a:ext uri="{FF2B5EF4-FFF2-40B4-BE49-F238E27FC236}">
                <a16:creationId xmlns:a16="http://schemas.microsoft.com/office/drawing/2014/main" id="{3D755138-2D5D-01EE-082A-205F6D88CFB7}"/>
              </a:ext>
            </a:extLst>
          </p:cNvPr>
          <p:cNvPicPr>
            <a:picLocks noChangeAspect="1"/>
          </p:cNvPicPr>
          <p:nvPr/>
        </p:nvPicPr>
        <p:blipFill>
          <a:blip r:embed="rId5"/>
          <a:stretch>
            <a:fillRect/>
          </a:stretch>
        </p:blipFill>
        <p:spPr>
          <a:xfrm>
            <a:off x="7632595" y="4533900"/>
            <a:ext cx="1511405" cy="6096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8B22828-DB79-B759-9151-1F12810AE0C3}"/>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AE6CBCEE-88D3-D241-1EA3-7E40B3BAE9FF}"/>
              </a:ext>
            </a:extLst>
          </p:cNvPr>
          <p:cNvSpPr/>
          <p:nvPr/>
        </p:nvSpPr>
        <p:spPr>
          <a:xfrm>
            <a:off x="609600" y="609600"/>
            <a:ext cx="8083296" cy="409575"/>
          </a:xfrm>
          <a:prstGeom prst="rect">
            <a:avLst/>
          </a:prstGeom>
          <a:noFill/>
          <a:ln/>
        </p:spPr>
        <p:txBody>
          <a:bodyPr wrap="square" lIns="0" tIns="0" rIns="0" bIns="0" rtlCol="0" anchor="t"/>
          <a:lstStyle/>
          <a:p>
            <a:pPr marL="0" indent="0">
              <a:lnSpc>
                <a:spcPts val="3240"/>
              </a:lnSpc>
              <a:buNone/>
            </a:pPr>
            <a:r>
              <a:rPr lang="en-US" sz="27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Questions? </a:t>
            </a:r>
            <a:endParaRPr lang="en-US" sz="270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3" name="Text 1">
            <a:extLst>
              <a:ext uri="{FF2B5EF4-FFF2-40B4-BE49-F238E27FC236}">
                <a16:creationId xmlns:a16="http://schemas.microsoft.com/office/drawing/2014/main" id="{CC554EA9-BDA9-2B20-B38D-95596B451721}"/>
              </a:ext>
            </a:extLst>
          </p:cNvPr>
          <p:cNvSpPr/>
          <p:nvPr/>
        </p:nvSpPr>
        <p:spPr>
          <a:xfrm>
            <a:off x="914400" y="1247775"/>
            <a:ext cx="7620000" cy="1691283"/>
          </a:xfrm>
          <a:prstGeom prst="rect">
            <a:avLst/>
          </a:prstGeom>
          <a:noFill/>
          <a:ln/>
        </p:spPr>
        <p:txBody>
          <a:bodyPr wrap="square" lIns="0" tIns="0" rIns="0" bIns="0" rtlCol="0" anchor="t"/>
          <a:lstStyle/>
          <a:p>
            <a:pPr>
              <a:lnSpc>
                <a:spcPts val="2430"/>
              </a:lnSpc>
              <a:buSzPct val="100000"/>
            </a:pPr>
            <a:endParaRPr lang="en-GB" dirty="0"/>
          </a:p>
        </p:txBody>
      </p:sp>
      <p:pic>
        <p:nvPicPr>
          <p:cNvPr id="4" name="Picture 3">
            <a:extLst>
              <a:ext uri="{FF2B5EF4-FFF2-40B4-BE49-F238E27FC236}">
                <a16:creationId xmlns:a16="http://schemas.microsoft.com/office/drawing/2014/main" id="{F6A3789B-1043-966D-AF37-BEF3DBD4494C}"/>
              </a:ext>
            </a:extLst>
          </p:cNvPr>
          <p:cNvPicPr>
            <a:picLocks noChangeAspect="1"/>
          </p:cNvPicPr>
          <p:nvPr/>
        </p:nvPicPr>
        <p:blipFill>
          <a:blip r:embed="rId3"/>
          <a:stretch>
            <a:fillRect/>
          </a:stretch>
        </p:blipFill>
        <p:spPr>
          <a:xfrm>
            <a:off x="7632595" y="4533900"/>
            <a:ext cx="1511405" cy="609600"/>
          </a:xfrm>
          <a:prstGeom prst="rect">
            <a:avLst/>
          </a:prstGeom>
        </p:spPr>
      </p:pic>
    </p:spTree>
    <p:extLst>
      <p:ext uri="{BB962C8B-B14F-4D97-AF65-F5344CB8AC3E}">
        <p14:creationId xmlns:p14="http://schemas.microsoft.com/office/powerpoint/2010/main" val="32162346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9D72C988CC36B4A857ED05810F53959" ma:contentTypeVersion="19" ma:contentTypeDescription="Create a new document." ma:contentTypeScope="" ma:versionID="ebf2f03bc2ed116e3d47e05121841c5c">
  <xsd:schema xmlns:xsd="http://www.w3.org/2001/XMLSchema" xmlns:xs="http://www.w3.org/2001/XMLSchema" xmlns:p="http://schemas.microsoft.com/office/2006/metadata/properties" xmlns:ns2="0395a9f9-d253-415e-837e-242759dbe71d" xmlns:ns3="e3f03e26-363f-44d1-93df-0b2fa2f6ff9c" targetNamespace="http://schemas.microsoft.com/office/2006/metadata/properties" ma:root="true" ma:fieldsID="2ad3b878cddd29088ea4155ecaa189b4" ns2:_="" ns3:_="">
    <xsd:import namespace="0395a9f9-d253-415e-837e-242759dbe71d"/>
    <xsd:import namespace="e3f03e26-363f-44d1-93df-0b2fa2f6ff9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AutoKeyPoints" minOccurs="0"/>
                <xsd:element ref="ns3:MediaServiceKeyPoints" minOccurs="0"/>
                <xsd:element ref="ns3:MediaServiceDateTaken" minOccurs="0"/>
                <xsd:element ref="ns3:MediaServiceLocation" minOccurs="0"/>
                <xsd:element ref="ns3:MediaServiceObjectDetectorVersions" minOccurs="0"/>
                <xsd:element ref="ns3:MediaLengthInSeconds" minOccurs="0"/>
                <xsd:element ref="ns3:lcf76f155ced4ddcb4097134ff3c332f" minOccurs="0"/>
                <xsd:element ref="ns2:TaxCatchAll" minOccurs="0"/>
                <xsd:element ref="ns3:MediaServiceSearchProperties" minOccurs="0"/>
                <xsd:element ref="ns3:Thumbnai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95a9f9-d253-415e-837e-242759dbe71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cd31ad70-cbbb-49af-bbe7-9def278eb493}" ma:internalName="TaxCatchAll" ma:showField="CatchAllData" ma:web="0395a9f9-d253-415e-837e-242759dbe71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3f03e26-363f-44d1-93df-0b2fa2f6ff9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2df40f7b-32bb-4758-8ae0-30789ff50d6f" ma:termSetId="09814cd3-568e-fe90-9814-8d621ff8fb84" ma:anchorId="fba54fb3-c3e1-fe81-a776-ca4b69148c4d" ma:open="true" ma:isKeyword="false">
      <xsd:complexType>
        <xsd:sequence>
          <xsd:element ref="pc:Terms" minOccurs="0" maxOccurs="1"/>
        </xsd:sequence>
      </xsd:complexType>
    </xsd:element>
    <xsd:element name="MediaServiceSearchProperties" ma:index="25" nillable="true" ma:displayName="MediaServiceSearchProperties" ma:hidden="true" ma:internalName="MediaServiceSearchProperties" ma:readOnly="true">
      <xsd:simpleType>
        <xsd:restriction base="dms:Note"/>
      </xsd:simpleType>
    </xsd:element>
    <xsd:element name="Thumbnail" ma:index="26" nillable="true" ma:displayName="Thumbnail" ma:format="Thumbnail" ma:internalName="Thumbnail">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3f03e26-363f-44d1-93df-0b2fa2f6ff9c">
      <Terms xmlns="http://schemas.microsoft.com/office/infopath/2007/PartnerControls"/>
    </lcf76f155ced4ddcb4097134ff3c332f>
    <TaxCatchAll xmlns="0395a9f9-d253-415e-837e-242759dbe71d" xsi:nil="true"/>
    <Thumbnail xmlns="e3f03e26-363f-44d1-93df-0b2fa2f6ff9c" xsi:nil="true"/>
  </documentManagement>
</p:properties>
</file>

<file path=customXml/itemProps1.xml><?xml version="1.0" encoding="utf-8"?>
<ds:datastoreItem xmlns:ds="http://schemas.openxmlformats.org/officeDocument/2006/customXml" ds:itemID="{BD323CDB-D4FB-4E16-9212-C1F7780FB616}"/>
</file>

<file path=customXml/itemProps2.xml><?xml version="1.0" encoding="utf-8"?>
<ds:datastoreItem xmlns:ds="http://schemas.openxmlformats.org/officeDocument/2006/customXml" ds:itemID="{3F88E8B4-B5AA-4D24-9365-DA34B8F5187C}"/>
</file>

<file path=customXml/itemProps3.xml><?xml version="1.0" encoding="utf-8"?>
<ds:datastoreItem xmlns:ds="http://schemas.openxmlformats.org/officeDocument/2006/customXml" ds:itemID="{F9DE10A8-B031-4FC7-99AD-AE2A9382C007}"/>
</file>

<file path=docProps/app.xml><?xml version="1.0" encoding="utf-8"?>
<Properties xmlns="http://schemas.openxmlformats.org/officeDocument/2006/extended-properties" xmlns:vt="http://schemas.openxmlformats.org/officeDocument/2006/docPropsVTypes">
  <Template/>
  <TotalTime>658</TotalTime>
  <Words>1066</Words>
  <Application>Microsoft Macintosh PowerPoint</Application>
  <PresentationFormat>On-screen Show (16:9)</PresentationFormat>
  <Paragraphs>113</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Perplexity 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Converted Presentation</dc:title>
  <dc:subject>PptxGenJS Presentation</dc:subject>
  <dc:creator>Perplexity</dc:creator>
  <cp:lastModifiedBy>Victoria Buyer</cp:lastModifiedBy>
  <cp:revision>20</cp:revision>
  <dcterms:created xsi:type="dcterms:W3CDTF">2026-01-21T11:27:30Z</dcterms:created>
  <dcterms:modified xsi:type="dcterms:W3CDTF">2026-01-22T16:27:43Z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0x01010089D72C988CC36B4A857ED05810F53959</vt:lpwstr>
  </property>
</Properties>
</file>