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3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7" d="100"/>
          <a:sy n="67" d="100"/>
        </p:scale>
        <p:origin x="620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75287-EBDA-4DE5-8028-716C63621BAA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C48E0-4F42-4739-AD45-D3200879F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425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F29D3C-6270-144F-AE5C-43AF1EA7F4D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4505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FFB80-114C-25AA-6EBD-391526BAFF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49D121-22D9-45BC-9671-AC035150F7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D1B98-436E-9301-AEE9-CE524BD97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16B0-5320-4BF2-B900-E99856DB594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42A5B7-E236-5BDC-0DE3-922D0E09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4C2C39-A175-FBA0-EDBC-668E5B272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AA4F1-81B9-4E99-8DDA-46D52C24B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56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66A80-6002-C3E7-00AA-4999372F9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A83F5C-4842-7C40-D842-895A048993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D03B38-45ED-D2D0-891A-DA230432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16B0-5320-4BF2-B900-E99856DB594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DC9B8-B569-21B9-8414-BC8C81D91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F09C4-9423-F03E-49DA-C96D82EDD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AA4F1-81B9-4E99-8DDA-46D52C24B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25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316D35-1242-E7BC-141F-A986619EEE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3F48F9-1398-DDDF-6B7D-ABC6D01F8A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E2FA-D4D9-F414-5B85-CCAD1F661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16B0-5320-4BF2-B900-E99856DB594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26A52-CBC6-7B94-9242-F255BE29E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BA1E0-BA84-CC1C-7F45-E2615CB1E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AA4F1-81B9-4E99-8DDA-46D52C24B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811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C84E3-86CF-1D29-619A-126DFCB8A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13EB5-788D-9CBA-A1C7-40FC2D464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2B726-4BDC-B5C9-8DEC-B04CC350A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16B0-5320-4BF2-B900-E99856DB594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58C4F-B8D1-002C-B640-52E09931B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CFF31-A689-7991-4674-D24BC0955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AA4F1-81B9-4E99-8DDA-46D52C24B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106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8594C-8553-9E86-ED14-C532D6B10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A8FB30-8889-27EE-3485-B108D5786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A6613-9948-E74A-25D2-299432A8F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16B0-5320-4BF2-B900-E99856DB594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F9E21-0A6D-D95D-8823-4607E7BF7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49859-AEDE-B754-A2ED-1AF5982CD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AA4F1-81B9-4E99-8DDA-46D52C24B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590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59719-024F-0C2E-F9C3-1BD5C02C8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4A75D-C417-21B3-5C51-381E55D42E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23E96C-E492-7B0B-3E6C-6FBBE6C9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74D691-2983-9BE7-5B39-FF92FC1BC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16B0-5320-4BF2-B900-E99856DB594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89FBDA-2996-D8EB-1D03-D5325505C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C2054B-D00D-9D66-6E72-5DD72C0D4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AA4F1-81B9-4E99-8DDA-46D52C24B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405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5D237-F4F1-058D-B873-00FFAB3C3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E2B04E-A9EC-CC09-684A-7472791F4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D019E9-535B-C94E-6518-5ABF53DE80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7DC437-F318-AA1E-B17B-4276430576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5B81E8-D9C0-AB7F-A66D-79A6C1EEEE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DE0891-4B33-5341-B535-8FB834577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16B0-5320-4BF2-B900-E99856DB594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24A9A9-933F-C4B4-AE49-0EF8115CD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2B7CA5-0DAB-8C58-B315-0B4C37E2B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AA4F1-81B9-4E99-8DDA-46D52C24B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280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F3433-3CD6-1EEB-01AF-0618C56D6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0DA662-DC50-48BE-2AB0-FB7D81FFD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16B0-5320-4BF2-B900-E99856DB594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86223A-885F-434B-9513-0CE827AC7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3B1601-72E7-9C6C-1A0E-802BA86E5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AA4F1-81B9-4E99-8DDA-46D52C24B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167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6CDA2A-8F8A-6D67-5039-9300CAE7B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16B0-5320-4BF2-B900-E99856DB594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E174AF-C891-28F2-FD88-33BB4B9F8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6A2A9F-5999-BEA3-2DF0-E1B2DCC1A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AA4F1-81B9-4E99-8DDA-46D52C24B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566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C2545-9751-879A-63A8-6380D6939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5DF5C-89C6-4B5A-F1F3-D99095978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701606-79C7-D50B-3200-1EC4662BD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0FDD7B-E608-D3C4-9285-0B64D3AEE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16B0-5320-4BF2-B900-E99856DB594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28EA2D-5645-F7AF-6AAD-F6E57A2DD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F7B98A-3A5C-08FA-D07A-CB2EBC558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AA4F1-81B9-4E99-8DDA-46D52C24B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44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4C0D1-41C7-7844-5A85-603414A6B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39EE9C-5CF4-CC76-6C43-B79805509D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55B20B-14B2-C8D9-824F-B51CD6073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9308CF-9888-C3BD-C6E3-E46424073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16B0-5320-4BF2-B900-E99856DB594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A7C250-BDCD-6B6C-9D12-87D6A1A8D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4C7AF7-C0B9-5CCF-D88F-8D1888B9F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AA4F1-81B9-4E99-8DDA-46D52C24B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107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5349E9-8377-B829-5346-FE68CB2E0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B9603A-D05F-936A-F336-504198A44A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F5375-D79E-C61C-9C77-16ABC71CC4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D16B0-5320-4BF2-B900-E99856DB594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9D876-4FBD-FE49-E60F-DFA97271A6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CD152-D434-FDA2-72CE-6B7E3CDC49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AA4F1-81B9-4E99-8DDA-46D52C24B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324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9.png"/><Relationship Id="rId3" Type="http://schemas.openxmlformats.org/officeDocument/2006/relationships/hyperlink" Target="mailto:necsu.capacitytracker@nhs.net" TargetMode="External"/><Relationship Id="rId7" Type="http://schemas.openxmlformats.org/officeDocument/2006/relationships/image" Target="../media/image4.sv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11" Type="http://schemas.openxmlformats.org/officeDocument/2006/relationships/image" Target="../media/image7.png"/><Relationship Id="rId5" Type="http://schemas.openxmlformats.org/officeDocument/2006/relationships/image" Target="../media/image2.svg"/><Relationship Id="rId10" Type="http://schemas.openxmlformats.org/officeDocument/2006/relationships/hyperlink" Target="https://capacitytracker.com/register" TargetMode="External"/><Relationship Id="rId4" Type="http://schemas.openxmlformats.org/officeDocument/2006/relationships/image" Target="../media/image1.png"/><Relationship Id="rId9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3F1A618-5E8E-40AB-B8D5-741ABB9C5ACD}"/>
              </a:ext>
            </a:extLst>
          </p:cNvPr>
          <p:cNvSpPr/>
          <p:nvPr/>
        </p:nvSpPr>
        <p:spPr>
          <a:xfrm>
            <a:off x="478220" y="457199"/>
            <a:ext cx="4695945" cy="5675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EA843146-658C-407C-BB8C-FC03A1209A35}"/>
              </a:ext>
            </a:extLst>
          </p:cNvPr>
          <p:cNvSpPr txBox="1">
            <a:spLocks/>
          </p:cNvSpPr>
          <p:nvPr/>
        </p:nvSpPr>
        <p:spPr>
          <a:xfrm>
            <a:off x="838200" y="1231444"/>
            <a:ext cx="10515600" cy="39771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800">
              <a:latin typeface="UICTFontTextStyleBody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GB" sz="180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A91AAA-D65E-4FEB-8917-6EFBB36DD8D6}"/>
              </a:ext>
            </a:extLst>
          </p:cNvPr>
          <p:cNvSpPr txBox="1"/>
          <p:nvPr/>
        </p:nvSpPr>
        <p:spPr>
          <a:xfrm>
            <a:off x="764579" y="2434863"/>
            <a:ext cx="2600325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   Register for an Account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805D06-F16D-42E6-9574-B22EF611F70D}"/>
              </a:ext>
            </a:extLst>
          </p:cNvPr>
          <p:cNvSpPr txBox="1"/>
          <p:nvPr/>
        </p:nvSpPr>
        <p:spPr>
          <a:xfrm>
            <a:off x="6261449" y="2344535"/>
            <a:ext cx="2188029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Await approval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D6C775-7A12-4247-940D-01042F8596E7}"/>
              </a:ext>
            </a:extLst>
          </p:cNvPr>
          <p:cNvSpPr txBox="1"/>
          <p:nvPr/>
        </p:nvSpPr>
        <p:spPr>
          <a:xfrm>
            <a:off x="6422409" y="5286730"/>
            <a:ext cx="3945071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Once approved, </a:t>
            </a:r>
          </a:p>
          <a:p>
            <a:r>
              <a:rPr lang="en-GB" dirty="0"/>
              <a:t>you can </a:t>
            </a:r>
            <a:r>
              <a:rPr lang="en-GB" b="1" dirty="0"/>
              <a:t>navigate &amp; update </a:t>
            </a:r>
            <a:r>
              <a:rPr lang="en-GB" dirty="0"/>
              <a:t>the system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2B58DC-50BF-47F5-986B-DB0B26F737C2}"/>
              </a:ext>
            </a:extLst>
          </p:cNvPr>
          <p:cNvSpPr txBox="1"/>
          <p:nvPr/>
        </p:nvSpPr>
        <p:spPr>
          <a:xfrm>
            <a:off x="5854288" y="3020346"/>
            <a:ext cx="62459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/>
              <a:t>Existing approvers within your organisation </a:t>
            </a:r>
            <a:r>
              <a:rPr lang="en-GB" sz="1400" dirty="0"/>
              <a:t>can approve your account instantly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/>
              <a:t>Support Centre </a:t>
            </a:r>
            <a:r>
              <a:rPr lang="en-GB" sz="1400" dirty="0"/>
              <a:t>have a 14 day turnaround to approve accounts (if there are no approvers at the location).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/>
              <a:t>For urgent approval requests</a:t>
            </a:r>
            <a:r>
              <a:rPr lang="en-GB" sz="1400" dirty="0"/>
              <a:t>, please call the Support Centre – </a:t>
            </a:r>
          </a:p>
          <a:p>
            <a:r>
              <a:rPr lang="en-GB" sz="14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    T:</a:t>
            </a:r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4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0191 691 3729, </a:t>
            </a:r>
            <a:r>
              <a:rPr lang="en-GB" sz="14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E:</a:t>
            </a:r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400" u="sng" dirty="0">
                <a:solidFill>
                  <a:srgbClr val="0000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necsu.capacitytracker@nhs.net</a:t>
            </a:r>
            <a:r>
              <a:rPr lang="en-GB" sz="1400" dirty="0">
                <a:solidFill>
                  <a:srgbClr val="1E487C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GB" sz="1400" dirty="0">
                <a:solidFill>
                  <a:srgbClr val="1E487C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(Mon-Fri 8am-5pm excluding public holidays)</a:t>
            </a:r>
            <a:endParaRPr lang="en-GB" sz="14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phic 12" descr="Badge 1 with solid fill">
            <a:extLst>
              <a:ext uri="{FF2B5EF4-FFF2-40B4-BE49-F238E27FC236}">
                <a16:creationId xmlns:a16="http://schemas.microsoft.com/office/drawing/2014/main" id="{7C93CB21-007D-4B72-A8EE-AB7CCB2625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786" y="1987894"/>
            <a:ext cx="914400" cy="914400"/>
          </a:xfrm>
          <a:prstGeom prst="rect">
            <a:avLst/>
          </a:prstGeom>
        </p:spPr>
      </p:pic>
      <p:pic>
        <p:nvPicPr>
          <p:cNvPr id="14" name="Graphic 13" descr="Badge with solid fill">
            <a:extLst>
              <a:ext uri="{FF2B5EF4-FFF2-40B4-BE49-F238E27FC236}">
                <a16:creationId xmlns:a16="http://schemas.microsoft.com/office/drawing/2014/main" id="{E5B47104-AC3D-4F75-81E0-4E1E6AC390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56129" y="2014427"/>
            <a:ext cx="914400" cy="914400"/>
          </a:xfrm>
          <a:prstGeom prst="rect">
            <a:avLst/>
          </a:prstGeom>
        </p:spPr>
      </p:pic>
      <p:pic>
        <p:nvPicPr>
          <p:cNvPr id="15" name="Graphic 14" descr="Badge 3 with solid fill">
            <a:extLst>
              <a:ext uri="{FF2B5EF4-FFF2-40B4-BE49-F238E27FC236}">
                <a16:creationId xmlns:a16="http://schemas.microsoft.com/office/drawing/2014/main" id="{9E36F8D4-EBC6-41D8-A502-A0A369F25DD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656129" y="4990160"/>
            <a:ext cx="914400" cy="9144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208A193-F84D-48E3-9A65-ECE5DE2480E2}"/>
              </a:ext>
            </a:extLst>
          </p:cNvPr>
          <p:cNvSpPr txBox="1"/>
          <p:nvPr/>
        </p:nvSpPr>
        <p:spPr>
          <a:xfrm>
            <a:off x="498295" y="2988904"/>
            <a:ext cx="35003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To register, click on </a:t>
            </a:r>
            <a:r>
              <a:rPr lang="en-GB" sz="1400" b="1" dirty="0">
                <a:solidFill>
                  <a:srgbClr val="0070C0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https://capacitytracker.com/register</a:t>
            </a:r>
            <a:r>
              <a:rPr lang="en-GB" sz="1400" b="1" dirty="0">
                <a:solidFill>
                  <a:srgbClr val="0070C0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Select the appropriate ‘</a:t>
            </a:r>
            <a:r>
              <a:rPr lang="en-GB" sz="1400" b="1" dirty="0"/>
              <a:t>provider type</a:t>
            </a:r>
            <a:r>
              <a:rPr lang="en-GB" sz="1400" dirty="0"/>
              <a:t>’ during registration.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F3589B5-FBA1-459A-8239-241A3C5B4C1B}"/>
              </a:ext>
            </a:extLst>
          </p:cNvPr>
          <p:cNvGrpSpPr/>
          <p:nvPr/>
        </p:nvGrpSpPr>
        <p:grpSpPr>
          <a:xfrm>
            <a:off x="478220" y="6081850"/>
            <a:ext cx="11235559" cy="637901"/>
            <a:chOff x="447627" y="6188641"/>
            <a:chExt cx="11235559" cy="637901"/>
          </a:xfrm>
        </p:grpSpPr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3BC211DE-CD21-420B-9C5F-23E5A595B24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594711" y="6280081"/>
              <a:ext cx="1417081" cy="491265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C4DE1A1D-F2F9-4F36-AB11-9E240A912C7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9244766" y="6266781"/>
              <a:ext cx="2438420" cy="504566"/>
            </a:xfrm>
            <a:prstGeom prst="rect">
              <a:avLst/>
            </a:prstGeom>
          </p:spPr>
        </p:pic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AE3B5EAC-CBB3-4931-A304-F219E191DD63}"/>
                </a:ext>
              </a:extLst>
            </p:cNvPr>
            <p:cNvCxnSpPr>
              <a:cxnSpLocks/>
            </p:cNvCxnSpPr>
            <p:nvPr/>
          </p:nvCxnSpPr>
          <p:spPr>
            <a:xfrm>
              <a:off x="447627" y="6188641"/>
              <a:ext cx="1123555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FC0DBFB6-4C3A-46E1-85B3-4AD24F9027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2011792" y="6224883"/>
              <a:ext cx="2281291" cy="601659"/>
            </a:xfrm>
            <a:prstGeom prst="rect">
              <a:avLst/>
            </a:prstGeom>
          </p:spPr>
        </p:pic>
      </p:grpSp>
      <p:sp>
        <p:nvSpPr>
          <p:cNvPr id="29" name="Title 1">
            <a:extLst>
              <a:ext uri="{FF2B5EF4-FFF2-40B4-BE49-F238E27FC236}">
                <a16:creationId xmlns:a16="http://schemas.microsoft.com/office/drawing/2014/main" id="{E2D3B05E-0C95-4683-8083-75571E9FF6FE}"/>
              </a:ext>
            </a:extLst>
          </p:cNvPr>
          <p:cNvSpPr txBox="1">
            <a:spLocks/>
          </p:cNvSpPr>
          <p:nvPr/>
        </p:nvSpPr>
        <p:spPr>
          <a:xfrm>
            <a:off x="136938" y="166591"/>
            <a:ext cx="11130635" cy="6762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register for a Capacity Tracker Account?</a:t>
            </a:r>
            <a:endParaRPr lang="en-GB" sz="3200" dirty="0">
              <a:solidFill>
                <a:srgbClr val="FF0000"/>
              </a:solidFill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C532258-ACF1-A957-80D4-826E200E4DCA}"/>
              </a:ext>
            </a:extLst>
          </p:cNvPr>
          <p:cNvCxnSpPr>
            <a:cxnSpLocks/>
          </p:cNvCxnSpPr>
          <p:nvPr/>
        </p:nvCxnSpPr>
        <p:spPr>
          <a:xfrm>
            <a:off x="3970224" y="2628979"/>
            <a:ext cx="120394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8504D90F-DD00-0733-B8CF-696C29F448E6}"/>
              </a:ext>
            </a:extLst>
          </p:cNvPr>
          <p:cNvSpPr txBox="1"/>
          <p:nvPr/>
        </p:nvSpPr>
        <p:spPr>
          <a:xfrm>
            <a:off x="561320" y="4663154"/>
            <a:ext cx="4612845" cy="89255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GB" sz="1400" b="1" dirty="0">
                <a:solidFill>
                  <a:schemeClr val="bg1"/>
                </a:solidFill>
              </a:rPr>
              <a:t>Care Home providers </a:t>
            </a:r>
            <a:r>
              <a:rPr lang="en-GB" sz="1400" dirty="0">
                <a:solidFill>
                  <a:schemeClr val="bg1"/>
                </a:solidFill>
              </a:rPr>
              <a:t>to select </a:t>
            </a:r>
            <a:r>
              <a:rPr lang="en-GB" sz="1400" b="1" dirty="0">
                <a:solidFill>
                  <a:schemeClr val="bg1"/>
                </a:solidFill>
              </a:rPr>
              <a:t>Care Home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GB" sz="1400" b="1" dirty="0">
                <a:solidFill>
                  <a:schemeClr val="bg1"/>
                </a:solidFill>
              </a:rPr>
              <a:t>Homecare </a:t>
            </a:r>
            <a:r>
              <a:rPr lang="en-GB" sz="1400" dirty="0">
                <a:solidFill>
                  <a:schemeClr val="bg1"/>
                </a:solidFill>
              </a:rPr>
              <a:t>(Dom Care, Supported Living, Extra Care) providers to select </a:t>
            </a:r>
            <a:r>
              <a:rPr lang="en-GB" sz="1400" b="1" dirty="0">
                <a:solidFill>
                  <a:schemeClr val="bg1"/>
                </a:solidFill>
              </a:rPr>
              <a:t>Homecare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F7838C-EEBC-6897-8930-EF145A9D5289}"/>
              </a:ext>
            </a:extLst>
          </p:cNvPr>
          <p:cNvSpPr txBox="1"/>
          <p:nvPr/>
        </p:nvSpPr>
        <p:spPr>
          <a:xfrm>
            <a:off x="158078" y="944554"/>
            <a:ext cx="8414422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bg1"/>
                </a:solidFill>
              </a:rPr>
              <a:t>It is </a:t>
            </a:r>
            <a:r>
              <a:rPr lang="en-GB" b="1" u="sng" dirty="0">
                <a:solidFill>
                  <a:schemeClr val="bg1"/>
                </a:solidFill>
              </a:rPr>
              <a:t>free</a:t>
            </a:r>
            <a:r>
              <a:rPr lang="en-GB" b="1" dirty="0">
                <a:solidFill>
                  <a:schemeClr val="bg1"/>
                </a:solidFill>
              </a:rPr>
              <a:t> to register for an account.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bg1"/>
                </a:solidFill>
              </a:rPr>
              <a:t>Multiple users </a:t>
            </a:r>
            <a:r>
              <a:rPr lang="en-GB" b="1" u="sng" dirty="0">
                <a:solidFill>
                  <a:schemeClr val="bg1"/>
                </a:solidFill>
              </a:rPr>
              <a:t>permitted</a:t>
            </a:r>
            <a:r>
              <a:rPr lang="en-GB" b="1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bg1"/>
                </a:solidFill>
              </a:rPr>
              <a:t>Providers are encouraged to have multiple CT users, to cover periods of absence.</a:t>
            </a:r>
          </a:p>
        </p:txBody>
      </p:sp>
    </p:spTree>
    <p:extLst>
      <p:ext uri="{BB962C8B-B14F-4D97-AF65-F5344CB8AC3E}">
        <p14:creationId xmlns:p14="http://schemas.microsoft.com/office/powerpoint/2010/main" val="193617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164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UICTFontTextStyleBody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ARVIDSSON KAFSHI, Alex (NHS NORTH OF ENGLAND COMMISSIONING SUPPORT UNIT)</dc:creator>
  <cp:lastModifiedBy>ARVIDSSON KAFSHI, Alex (NHS NORTH OF ENGLAND COMMISSIONING SUPPORT UNIT)</cp:lastModifiedBy>
  <cp:revision>4</cp:revision>
  <dcterms:created xsi:type="dcterms:W3CDTF">2023-07-24T10:05:04Z</dcterms:created>
  <dcterms:modified xsi:type="dcterms:W3CDTF">2023-08-29T10:47:48Z</dcterms:modified>
</cp:coreProperties>
</file>