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83" r:id="rId4"/>
    <p:sldId id="268" r:id="rId5"/>
    <p:sldId id="274" r:id="rId6"/>
    <p:sldId id="275" r:id="rId7"/>
    <p:sldId id="276" r:id="rId8"/>
    <p:sldId id="277" r:id="rId9"/>
    <p:sldId id="284" r:id="rId10"/>
    <p:sldId id="282" r:id="rId1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0099CC"/>
    <a:srgbClr val="33CCCC"/>
    <a:srgbClr val="6600CC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-930" y="-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466997180907947E-2"/>
          <c:y val="0.11176784073750509"/>
          <c:w val="0.465906605424322"/>
          <c:h val="0.8471624375105227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CC99"/>
              </a:solidFill>
            </c:spPr>
            <c:extLst>
              <c:ext xmlns:c16="http://schemas.microsoft.com/office/drawing/2014/chart" uri="{C3380CC4-5D6E-409C-BE32-E72D297353CC}">
                <c16:uniqueId val="{00000001-76A5-4BAE-940B-E914CDC1FFC0}"/>
              </c:ext>
            </c:extLst>
          </c:dPt>
          <c:dPt>
            <c:idx val="4"/>
            <c:bubble3D val="0"/>
            <c:spPr>
              <a:solidFill>
                <a:srgbClr val="33CCCC"/>
              </a:solidFill>
            </c:spPr>
            <c:extLst>
              <c:ext xmlns:c16="http://schemas.microsoft.com/office/drawing/2014/chart" uri="{C3380CC4-5D6E-409C-BE32-E72D297353CC}">
                <c16:uniqueId val="{00000003-76A5-4BAE-940B-E914CDC1FFC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Implemented and Using</c:v>
                </c:pt>
                <c:pt idx="1">
                  <c:v>Currently Implementing</c:v>
                </c:pt>
                <c:pt idx="2">
                  <c:v>Plan to Implement (2017 or 2018)</c:v>
                </c:pt>
                <c:pt idx="3">
                  <c:v>Need Further Discussion</c:v>
                </c:pt>
                <c:pt idx="4">
                  <c:v>No Interest at This Time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0.48</c:v>
                </c:pt>
                <c:pt idx="1">
                  <c:v>0.22</c:v>
                </c:pt>
                <c:pt idx="2">
                  <c:v>0.04</c:v>
                </c:pt>
                <c:pt idx="3">
                  <c:v>0.09</c:v>
                </c:pt>
                <c:pt idx="4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A5-4BAE-940B-E914CDC1FF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1740850102070579"/>
          <c:y val="0.19572568218646114"/>
          <c:w val="0.47333223972003496"/>
          <c:h val="0.7045008331930316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466997180907947E-2"/>
          <c:y val="0.11176784073750509"/>
          <c:w val="0.465906605424322"/>
          <c:h val="0.8471624375105227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CC99"/>
              </a:solidFill>
            </c:spPr>
            <c:extLst>
              <c:ext xmlns:c16="http://schemas.microsoft.com/office/drawing/2014/chart" uri="{C3380CC4-5D6E-409C-BE32-E72D297353CC}">
                <c16:uniqueId val="{00000001-70B1-4DD6-933A-FB68314933CF}"/>
              </c:ext>
            </c:extLst>
          </c:dPt>
          <c:dPt>
            <c:idx val="4"/>
            <c:bubble3D val="0"/>
            <c:spPr>
              <a:solidFill>
                <a:srgbClr val="33CCCC"/>
              </a:solidFill>
            </c:spPr>
            <c:extLst>
              <c:ext xmlns:c16="http://schemas.microsoft.com/office/drawing/2014/chart" uri="{C3380CC4-5D6E-409C-BE32-E72D297353CC}">
                <c16:uniqueId val="{00000003-70B1-4DD6-933A-FB68314933CF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0B1-4DD6-933A-FB68314933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Implemented and Using</c:v>
                </c:pt>
                <c:pt idx="1">
                  <c:v>Currently Implementing</c:v>
                </c:pt>
                <c:pt idx="2">
                  <c:v>Plan to Implement (2017 or 2018)</c:v>
                </c:pt>
                <c:pt idx="3">
                  <c:v>Need Further Discussion</c:v>
                </c:pt>
                <c:pt idx="4">
                  <c:v>No Interest at This Time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0.22</c:v>
                </c:pt>
                <c:pt idx="1">
                  <c:v>0</c:v>
                </c:pt>
                <c:pt idx="2">
                  <c:v>0.04</c:v>
                </c:pt>
                <c:pt idx="3">
                  <c:v>0.17</c:v>
                </c:pt>
                <c:pt idx="4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0B1-4DD6-933A-FB68314933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1740850102070579"/>
          <c:y val="0.19572568218646114"/>
          <c:w val="0.47333223972003496"/>
          <c:h val="0.7045008331930316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466997180907947E-2"/>
          <c:y val="0.11176784073750509"/>
          <c:w val="0.465906605424322"/>
          <c:h val="0.8471624375105227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CC99"/>
              </a:solidFill>
            </c:spPr>
            <c:extLst>
              <c:ext xmlns:c16="http://schemas.microsoft.com/office/drawing/2014/chart" uri="{C3380CC4-5D6E-409C-BE32-E72D297353CC}">
                <c16:uniqueId val="{00000001-407D-408D-878E-CFAC0E943A08}"/>
              </c:ext>
            </c:extLst>
          </c:dPt>
          <c:dPt>
            <c:idx val="4"/>
            <c:bubble3D val="0"/>
            <c:spPr>
              <a:solidFill>
                <a:srgbClr val="33CCCC"/>
              </a:solidFill>
            </c:spPr>
            <c:extLst>
              <c:ext xmlns:c16="http://schemas.microsoft.com/office/drawing/2014/chart" uri="{C3380CC4-5D6E-409C-BE32-E72D297353CC}">
                <c16:uniqueId val="{00000003-407D-408D-878E-CFAC0E943A08}"/>
              </c:ext>
            </c:extLst>
          </c:dPt>
          <c:dLbls>
            <c:dLbl>
              <c:idx val="1"/>
              <c:layout>
                <c:manualLayout>
                  <c:x val="-6.0392728686691939E-2"/>
                  <c:y val="0.115999648251576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07D-408D-878E-CFAC0E943A0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07D-408D-878E-CFAC0E943A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Implemented and Using</c:v>
                </c:pt>
                <c:pt idx="1">
                  <c:v>Currently Implementing</c:v>
                </c:pt>
                <c:pt idx="2">
                  <c:v>Plan to Implement (2017 or 2018)</c:v>
                </c:pt>
                <c:pt idx="3">
                  <c:v>Need Further Discussion</c:v>
                </c:pt>
                <c:pt idx="4">
                  <c:v>No Interest at This Time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0.09</c:v>
                </c:pt>
                <c:pt idx="1">
                  <c:v>0.04</c:v>
                </c:pt>
                <c:pt idx="2">
                  <c:v>0</c:v>
                </c:pt>
                <c:pt idx="3">
                  <c:v>0.3</c:v>
                </c:pt>
                <c:pt idx="4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07D-408D-878E-CFAC0E943A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1740850102070579"/>
          <c:y val="0.19572568218646114"/>
          <c:w val="0.47333223972003496"/>
          <c:h val="0.7045008331930316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466997180907947E-2"/>
          <c:y val="0.11176784073750509"/>
          <c:w val="0.465906605424322"/>
          <c:h val="0.8471624375105227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CC99"/>
              </a:solidFill>
            </c:spPr>
            <c:extLst>
              <c:ext xmlns:c16="http://schemas.microsoft.com/office/drawing/2014/chart" uri="{C3380CC4-5D6E-409C-BE32-E72D297353CC}">
                <c16:uniqueId val="{00000001-0FBC-4B21-8B83-66E3EE721500}"/>
              </c:ext>
            </c:extLst>
          </c:dPt>
          <c:dPt>
            <c:idx val="4"/>
            <c:bubble3D val="0"/>
            <c:spPr>
              <a:solidFill>
                <a:srgbClr val="33CCCC"/>
              </a:solidFill>
            </c:spPr>
            <c:extLst>
              <c:ext xmlns:c16="http://schemas.microsoft.com/office/drawing/2014/chart" uri="{C3380CC4-5D6E-409C-BE32-E72D297353CC}">
                <c16:uniqueId val="{00000003-0FBC-4B21-8B83-66E3EE721500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BC-4B21-8B83-66E3EE7215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Implemented and Using</c:v>
                </c:pt>
                <c:pt idx="1">
                  <c:v>Currently Implementing</c:v>
                </c:pt>
                <c:pt idx="2">
                  <c:v>Plan to Implement (2017 or 2018)</c:v>
                </c:pt>
                <c:pt idx="3">
                  <c:v>Need Further Discussion</c:v>
                </c:pt>
                <c:pt idx="4">
                  <c:v>No Interest at This Time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0.09</c:v>
                </c:pt>
                <c:pt idx="1">
                  <c:v>0</c:v>
                </c:pt>
                <c:pt idx="2">
                  <c:v>0.09</c:v>
                </c:pt>
                <c:pt idx="3">
                  <c:v>0.22</c:v>
                </c:pt>
                <c:pt idx="4">
                  <c:v>0.61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FBC-4B21-8B83-66E3EE7215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1740850102070579"/>
          <c:y val="0.19572568218646114"/>
          <c:w val="0.47333223972003496"/>
          <c:h val="0.7045008331930316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466997180907947E-2"/>
          <c:y val="0.11176784073750509"/>
          <c:w val="0.465906605424322"/>
          <c:h val="0.8471624375105227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4"/>
            <c:bubble3D val="0"/>
            <c:spPr>
              <a:solidFill>
                <a:srgbClr val="33CCCC"/>
              </a:solidFill>
            </c:spPr>
            <c:extLst>
              <c:ext xmlns:c16="http://schemas.microsoft.com/office/drawing/2014/chart" uri="{C3380CC4-5D6E-409C-BE32-E72D297353CC}">
                <c16:uniqueId val="{00000001-2BED-428F-BFAA-DA1B5DE55507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BED-428F-BFAA-DA1B5DE5550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BED-428F-BFAA-DA1B5DE5550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BED-428F-BFAA-DA1B5DE555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Implemented and Using</c:v>
                </c:pt>
                <c:pt idx="1">
                  <c:v>Currently Implementing</c:v>
                </c:pt>
                <c:pt idx="2">
                  <c:v>Plan to Implement (2017 or 2018)</c:v>
                </c:pt>
                <c:pt idx="3">
                  <c:v>Need Further Discussion</c:v>
                </c:pt>
                <c:pt idx="4">
                  <c:v>No Interest at This Time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0.22</c:v>
                </c:pt>
                <c:pt idx="4">
                  <c:v>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BED-428F-BFAA-DA1B5DE555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0814924176144649"/>
          <c:y val="0.19572568218646114"/>
          <c:w val="0.47333223972003496"/>
          <c:h val="0.7045008331930316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466997180907947E-2"/>
          <c:y val="0.11176784073750509"/>
          <c:w val="0.465906605424322"/>
          <c:h val="0.8471624375105227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CC99"/>
              </a:solidFill>
            </c:spPr>
            <c:extLst>
              <c:ext xmlns:c16="http://schemas.microsoft.com/office/drawing/2014/chart" uri="{C3380CC4-5D6E-409C-BE32-E72D297353CC}">
                <c16:uniqueId val="{00000001-F504-4086-85AA-A6B0771087E0}"/>
              </c:ext>
            </c:extLst>
          </c:dPt>
          <c:dPt>
            <c:idx val="2"/>
            <c:bubble3D val="0"/>
            <c:spPr>
              <a:solidFill>
                <a:srgbClr val="33CCCC"/>
              </a:solidFill>
            </c:spPr>
            <c:extLst>
              <c:ext xmlns:c16="http://schemas.microsoft.com/office/drawing/2014/chart" uri="{C3380CC4-5D6E-409C-BE32-E72D297353CC}">
                <c16:uniqueId val="{00000003-F504-4086-85AA-A6B0771087E0}"/>
              </c:ext>
            </c:extLst>
          </c:dPt>
          <c:dLbls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04-4086-85AA-A6B0771087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Above expectations</c:v>
                </c:pt>
                <c:pt idx="1">
                  <c:v>Above average</c:v>
                </c:pt>
                <c:pt idx="2">
                  <c:v>Meets expectations</c:v>
                </c:pt>
                <c:pt idx="3">
                  <c:v>Does not meet expectations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0.28999999999999998</c:v>
                </c:pt>
                <c:pt idx="1">
                  <c:v>0.24</c:v>
                </c:pt>
                <c:pt idx="2">
                  <c:v>0.47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504-4086-85AA-A6B0771087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1740850102070579"/>
          <c:y val="0.19572568218646114"/>
          <c:w val="0.47333223972003496"/>
          <c:h val="0.7045008331930316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9DEFB71-C5C1-4DFA-98E5-AA46B0DB9ECB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02B499C-8B74-4828-A5BC-7FAE88D89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99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B499C-8B74-4828-A5BC-7FAE88D895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285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2B499C-8B74-4828-A5BC-7FAE88D895A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489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0E4680F-494C-4463-BA96-7C62C7BE7FD5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5AD5D90-CD02-4B23-8D12-E85E9AD590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4680F-494C-4463-BA96-7C62C7BE7FD5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D5D90-CD02-4B23-8D12-E85E9AD590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4680F-494C-4463-BA96-7C62C7BE7FD5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D5D90-CD02-4B23-8D12-E85E9AD590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4680F-494C-4463-BA96-7C62C7BE7FD5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D5D90-CD02-4B23-8D12-E85E9AD5907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4680F-494C-4463-BA96-7C62C7BE7FD5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D5D90-CD02-4B23-8D12-E85E9AD5907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4680F-494C-4463-BA96-7C62C7BE7FD5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D5D90-CD02-4B23-8D12-E85E9AD5907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4680F-494C-4463-BA96-7C62C7BE7FD5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D5D90-CD02-4B23-8D12-E85E9AD590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0E4680F-494C-4463-BA96-7C62C7BE7FD5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D5D90-CD02-4B23-8D12-E85E9AD5907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0E4680F-494C-4463-BA96-7C62C7BE7FD5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5AD5D90-CD02-4B23-8D12-E85E9AD5907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4680F-494C-4463-BA96-7C62C7BE7FD5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D5D90-CD02-4B23-8D12-E85E9AD590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4680F-494C-4463-BA96-7C62C7BE7FD5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D5D90-CD02-4B23-8D12-E85E9AD5907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0E4680F-494C-4463-BA96-7C62C7BE7FD5}" type="datetimeFigureOut">
              <a:rPr lang="en-US" smtClean="0"/>
              <a:t>11/10/2017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5AD5D90-CD02-4B23-8D12-E85E9AD5907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n.net/" TargetMode="External"/><Relationship Id="rId2" Type="http://schemas.openxmlformats.org/officeDocument/2006/relationships/hyperlink" Target="http://www.usgn.net/user-conference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usgn.net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usgn.ne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://www.usgn.net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n.net/" TargetMode="Externa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n.net/" TargetMode="Externa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n.net/" TargetMode="Externa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n.net/" TargetMode="Externa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n.ne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gn.net/" TargetMode="Externa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52601"/>
            <a:ext cx="7924800" cy="1829761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USGN CUSTOMER SURVEY RESULTS</a:t>
            </a:r>
            <a:br>
              <a:rPr lang="en-US" dirty="0"/>
            </a:br>
            <a:r>
              <a:rPr lang="en-US" sz="4000" dirty="0"/>
              <a:t>May, 2017</a:t>
            </a:r>
          </a:p>
        </p:txBody>
      </p:sp>
      <p:sp>
        <p:nvSpPr>
          <p:cNvPr id="4" name="AutoShape 2" descr="http://www.usgn.net/images/ConfLogo_2017sig.png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38113" y="-639763"/>
            <a:ext cx="2257425" cy="134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://www.usgn.net/images/ConfLogo_2017sig.png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290513" y="-487363"/>
            <a:ext cx="2257425" cy="134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http://www.usgn.net/images/ConfLogo_2017sig.png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442913" y="-334963"/>
            <a:ext cx="2257425" cy="1343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USG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51" y="5486400"/>
            <a:ext cx="19050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421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676041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US" sz="4500" dirty="0"/>
              <a:t>31 customers were invited to participate in the 2017 USGN Customer Survey.  </a:t>
            </a:r>
          </a:p>
          <a:p>
            <a:pPr lvl="0"/>
            <a:endParaRPr lang="en-US" sz="4500" dirty="0"/>
          </a:p>
          <a:p>
            <a:pPr lvl="0"/>
            <a:r>
              <a:rPr lang="en-US" sz="4500" dirty="0"/>
              <a:t>15 customers (48%) responded. This response is well above the average survey response of 10-15%.</a:t>
            </a:r>
            <a:br>
              <a:rPr lang="en-US" sz="4500" dirty="0"/>
            </a:br>
            <a:endParaRPr lang="en-US" sz="4500" dirty="0"/>
          </a:p>
          <a:p>
            <a:r>
              <a:rPr lang="en-US" sz="4500" dirty="0"/>
              <a:t>The Survey was comprised of 2 parts:</a:t>
            </a:r>
          </a:p>
          <a:p>
            <a:pPr lvl="1"/>
            <a:r>
              <a:rPr lang="en-US" sz="4000" dirty="0"/>
              <a:t>Part 1 asked customers to assess their current and future usage of 5 of the 10 USGN modules. </a:t>
            </a:r>
          </a:p>
          <a:p>
            <a:pPr lvl="1"/>
            <a:endParaRPr lang="en-US" sz="4000" dirty="0"/>
          </a:p>
          <a:p>
            <a:pPr lvl="1"/>
            <a:r>
              <a:rPr lang="en-US" sz="4000" dirty="0"/>
              <a:t>Part 2 asked customers to rank their satisfaction level with regard to how USGN meets their expectations.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Survey Results Summary</a:t>
            </a:r>
          </a:p>
        </p:txBody>
      </p:sp>
      <p:pic>
        <p:nvPicPr>
          <p:cNvPr id="4" name="Picture 8" descr="USG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971441"/>
            <a:ext cx="19050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49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67604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5 modules included in Part 1 were: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sz="2400" dirty="0"/>
              <a:t>Construction Workflow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sz="2400" dirty="0"/>
              <a:t>Legal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sz="2400" dirty="0"/>
              <a:t>Lease Management Abstract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sz="2400" dirty="0"/>
              <a:t>Equipment</a:t>
            </a:r>
          </a:p>
          <a:p>
            <a:pPr marL="850392" lvl="1" indent="-457200">
              <a:buFont typeface="+mj-lt"/>
              <a:buAutoNum type="arabicPeriod"/>
            </a:pPr>
            <a:r>
              <a:rPr lang="en-US" sz="2400" dirty="0"/>
              <a:t>Facilities Work Order Management</a:t>
            </a:r>
          </a:p>
          <a:p>
            <a:pPr marL="393192" lvl="1" indent="0">
              <a:buNone/>
            </a:pPr>
            <a:endParaRPr lang="en-US" dirty="0"/>
          </a:p>
          <a:p>
            <a:r>
              <a:rPr lang="en-US" dirty="0"/>
              <a:t>Customers were asked to select a status for each module:</a:t>
            </a:r>
          </a:p>
          <a:p>
            <a:pPr lvl="1"/>
            <a:r>
              <a:rPr lang="en-US" sz="2400" dirty="0"/>
              <a:t>Implemented and using</a:t>
            </a:r>
          </a:p>
          <a:p>
            <a:pPr lvl="1"/>
            <a:r>
              <a:rPr lang="en-US" sz="2400" dirty="0"/>
              <a:t>Currently implementing</a:t>
            </a:r>
          </a:p>
          <a:p>
            <a:pPr lvl="1"/>
            <a:r>
              <a:rPr lang="en-US" sz="2400" dirty="0"/>
              <a:t>Plan to implement in 2017 or 2018</a:t>
            </a:r>
          </a:p>
          <a:p>
            <a:pPr lvl="1"/>
            <a:r>
              <a:rPr lang="en-US" sz="2400" dirty="0"/>
              <a:t>Need further discussion</a:t>
            </a:r>
          </a:p>
          <a:p>
            <a:pPr lvl="1"/>
            <a:r>
              <a:rPr lang="en-US" sz="2400" dirty="0"/>
              <a:t>Not interested at this time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Part 1: Modules</a:t>
            </a:r>
          </a:p>
        </p:txBody>
      </p:sp>
      <p:pic>
        <p:nvPicPr>
          <p:cNvPr id="4" name="Picture 8" descr="USG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971441"/>
            <a:ext cx="19050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790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0363366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Part 1: Modules</a:t>
            </a:r>
            <a:br>
              <a:rPr lang="en-US" sz="3600" dirty="0"/>
            </a:br>
            <a:r>
              <a:rPr lang="en-US" sz="3600" dirty="0"/>
              <a:t>Construction Workflow</a:t>
            </a:r>
          </a:p>
        </p:txBody>
      </p:sp>
      <p:pic>
        <p:nvPicPr>
          <p:cNvPr id="4" name="Picture 8" descr="USGN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971441"/>
            <a:ext cx="19050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495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6845287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Part 1: Modules</a:t>
            </a:r>
            <a:br>
              <a:rPr lang="en-US" sz="3600" dirty="0"/>
            </a:br>
            <a:r>
              <a:rPr lang="en-US" sz="3600" dirty="0"/>
              <a:t>Legal</a:t>
            </a:r>
          </a:p>
        </p:txBody>
      </p:sp>
      <p:pic>
        <p:nvPicPr>
          <p:cNvPr id="4" name="Picture 8" descr="USG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971441"/>
            <a:ext cx="19050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953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6563842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Part 1: Modules</a:t>
            </a:r>
            <a:br>
              <a:rPr lang="en-US" sz="3400" dirty="0"/>
            </a:br>
            <a:r>
              <a:rPr lang="en-US" sz="3400" dirty="0"/>
              <a:t>Lease Management Abstract</a:t>
            </a:r>
          </a:p>
        </p:txBody>
      </p:sp>
      <p:pic>
        <p:nvPicPr>
          <p:cNvPr id="4" name="Picture 8" descr="USG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971441"/>
            <a:ext cx="19050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462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5254808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Part 1: Modules</a:t>
            </a:r>
            <a:br>
              <a:rPr lang="en-US" sz="3400" dirty="0"/>
            </a:br>
            <a:r>
              <a:rPr lang="en-US" sz="3400" dirty="0"/>
              <a:t>Equipment</a:t>
            </a:r>
          </a:p>
        </p:txBody>
      </p:sp>
      <p:pic>
        <p:nvPicPr>
          <p:cNvPr id="4" name="Picture 8" descr="USG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971441"/>
            <a:ext cx="19050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055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499648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Part 1: Modules</a:t>
            </a:r>
            <a:br>
              <a:rPr lang="en-US" sz="3200" dirty="0"/>
            </a:br>
            <a:r>
              <a:rPr lang="en-US" sz="3300" dirty="0"/>
              <a:t>Facilities Work Order Management</a:t>
            </a:r>
          </a:p>
        </p:txBody>
      </p:sp>
      <p:pic>
        <p:nvPicPr>
          <p:cNvPr id="4" name="Picture 8" descr="USG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971441"/>
            <a:ext cx="19050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893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676041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en-US" sz="4000" dirty="0"/>
              <a:t>The average Overall Satisfaction ranking was </a:t>
            </a:r>
            <a:r>
              <a:rPr lang="en-US" sz="4000" b="1" dirty="0"/>
              <a:t>2.18</a:t>
            </a:r>
            <a:r>
              <a:rPr lang="en-US" sz="4000" dirty="0"/>
              <a:t> using a ranking scale of:</a:t>
            </a:r>
          </a:p>
          <a:p>
            <a:pPr lvl="0"/>
            <a:r>
              <a:rPr lang="en-US" sz="3600" dirty="0"/>
              <a:t>1 = Above expectations</a:t>
            </a:r>
            <a:br>
              <a:rPr lang="en-US" sz="3600" dirty="0"/>
            </a:br>
            <a:r>
              <a:rPr lang="en-US" sz="3600" dirty="0"/>
              <a:t>2 = Above average</a:t>
            </a:r>
            <a:br>
              <a:rPr lang="en-US" sz="3600" dirty="0"/>
            </a:br>
            <a:r>
              <a:rPr lang="en-US" sz="3600" dirty="0"/>
              <a:t>3 = Meets expectations</a:t>
            </a:r>
            <a:br>
              <a:rPr lang="en-US" sz="3600" dirty="0"/>
            </a:br>
            <a:r>
              <a:rPr lang="en-US" sz="3600" dirty="0"/>
              <a:t>4 = Does not meet expectations</a:t>
            </a:r>
            <a:br>
              <a:rPr lang="en-US" sz="2800" dirty="0"/>
            </a:br>
            <a:endParaRPr lang="en-US" sz="2800" dirty="0"/>
          </a:p>
          <a:p>
            <a:pPr lvl="0"/>
            <a:r>
              <a:rPr lang="en-US" sz="4000" dirty="0"/>
              <a:t>53% of customers ranked Overall Satisfaction as “above average” or “above expectations.”</a:t>
            </a:r>
          </a:p>
          <a:p>
            <a:pPr lvl="0"/>
            <a:endParaRPr lang="en-US" sz="2800" dirty="0"/>
          </a:p>
          <a:p>
            <a:pPr lvl="0"/>
            <a:r>
              <a:rPr lang="en-US" sz="4000" dirty="0"/>
              <a:t>In addition to Overall Satisfaction ranking, customers were asked to rank their satisfaction with:</a:t>
            </a:r>
          </a:p>
          <a:p>
            <a:pPr lvl="1"/>
            <a:r>
              <a:rPr lang="en-US" sz="3600" dirty="0"/>
              <a:t>Team accessibility</a:t>
            </a:r>
          </a:p>
          <a:p>
            <a:pPr lvl="1"/>
            <a:r>
              <a:rPr lang="en-US" sz="3600" dirty="0"/>
              <a:t>Response time</a:t>
            </a:r>
          </a:p>
          <a:p>
            <a:pPr lvl="1"/>
            <a:r>
              <a:rPr lang="en-US" sz="3600" dirty="0"/>
              <a:t>Resolution to challenges</a:t>
            </a:r>
          </a:p>
          <a:p>
            <a:pPr lvl="1"/>
            <a:r>
              <a:rPr lang="en-US" sz="3600" dirty="0"/>
              <a:t>Module options</a:t>
            </a:r>
          </a:p>
          <a:p>
            <a:pPr lvl="1"/>
            <a:r>
              <a:rPr lang="en-US" sz="3600" dirty="0"/>
              <a:t>User conferences</a:t>
            </a:r>
          </a:p>
          <a:p>
            <a:pPr lvl="1"/>
            <a:r>
              <a:rPr lang="en-US" sz="3600" dirty="0"/>
              <a:t>Webinars</a:t>
            </a:r>
          </a:p>
          <a:p>
            <a:pPr lvl="1"/>
            <a:r>
              <a:rPr lang="en-US" sz="3600" dirty="0"/>
              <a:t>“Inside the Cloud” newsletter</a:t>
            </a:r>
          </a:p>
          <a:p>
            <a:pPr marL="109728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Part 2: Satisfaction</a:t>
            </a:r>
          </a:p>
        </p:txBody>
      </p:sp>
      <p:pic>
        <p:nvPicPr>
          <p:cNvPr id="4" name="Picture 8" descr="USG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971441"/>
            <a:ext cx="19050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1691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0464575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Part 2: </a:t>
            </a:r>
            <a:r>
              <a:rPr lang="en-US" sz="4000" dirty="0"/>
              <a:t>Overall </a:t>
            </a:r>
            <a:br>
              <a:rPr lang="en-US" sz="4000" dirty="0"/>
            </a:br>
            <a:r>
              <a:rPr lang="en-US" sz="4000" dirty="0">
                <a:solidFill>
                  <a:schemeClr val="tx1"/>
                </a:solidFill>
              </a:rPr>
              <a:t>Satisfaction </a:t>
            </a:r>
            <a:r>
              <a:rPr lang="en-US" sz="4000" dirty="0"/>
              <a:t>Ranking</a:t>
            </a:r>
          </a:p>
        </p:txBody>
      </p:sp>
      <p:pic>
        <p:nvPicPr>
          <p:cNvPr id="4" name="Picture 8" descr="USGN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971441"/>
            <a:ext cx="19050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70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1183</TotalTime>
  <Words>142</Words>
  <Application>Microsoft Office PowerPoint</Application>
  <PresentationFormat>On-screen Show (4:3)</PresentationFormat>
  <Paragraphs>45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</vt:lpstr>
      <vt:lpstr>Lucida Sans Unicode</vt:lpstr>
      <vt:lpstr>Verdana</vt:lpstr>
      <vt:lpstr>Wingdings 2</vt:lpstr>
      <vt:lpstr>Wingdings 3</vt:lpstr>
      <vt:lpstr>Concourse</vt:lpstr>
      <vt:lpstr>USGN CUSTOMER SURVEY RESULTS May, 2017</vt:lpstr>
      <vt:lpstr>Survey Results Summary</vt:lpstr>
      <vt:lpstr>Part 1: Modules</vt:lpstr>
      <vt:lpstr>Part 1: Modules Construction Workflow</vt:lpstr>
      <vt:lpstr>Part 1: Modules Legal</vt:lpstr>
      <vt:lpstr>Part 1: Modules Lease Management Abstract</vt:lpstr>
      <vt:lpstr>Part 1: Modules Equipment</vt:lpstr>
      <vt:lpstr>Part 1: Modules Facilities Work Order Management</vt:lpstr>
      <vt:lpstr>Part 2: Satisfaction</vt:lpstr>
      <vt:lpstr>Part 2: Overall  Satisfaction Ranking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USGN CUSTOMER SURVEY  Summer 2017</dc:title>
  <dc:creator>Owner</dc:creator>
  <cp:lastModifiedBy>Shannon Keany</cp:lastModifiedBy>
  <cp:revision>48</cp:revision>
  <cp:lastPrinted>2017-10-24T21:31:25Z</cp:lastPrinted>
  <dcterms:created xsi:type="dcterms:W3CDTF">2017-10-21T21:59:17Z</dcterms:created>
  <dcterms:modified xsi:type="dcterms:W3CDTF">2017-11-10T17:46:49Z</dcterms:modified>
</cp:coreProperties>
</file>