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1" r:id="rId5"/>
    <p:sldId id="258" r:id="rId6"/>
    <p:sldId id="259"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22" d="100"/>
          <a:sy n="122" d="100"/>
        </p:scale>
        <p:origin x="96"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7CB98-DA51-418D-9BD2-D3611B26E9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08834D4-053C-4741-9534-844926694E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A96A4CF-1EF5-4DCC-900E-62149993414C}"/>
              </a:ext>
            </a:extLst>
          </p:cNvPr>
          <p:cNvSpPr>
            <a:spLocks noGrp="1"/>
          </p:cNvSpPr>
          <p:nvPr>
            <p:ph type="dt" sz="half" idx="10"/>
          </p:nvPr>
        </p:nvSpPr>
        <p:spPr/>
        <p:txBody>
          <a:bodyPr/>
          <a:lstStyle/>
          <a:p>
            <a:fld id="{A3BD708F-0DF8-470A-9B20-DC1D6ACBC520}" type="datetimeFigureOut">
              <a:rPr lang="en-US" smtClean="0"/>
              <a:t>3/4/2020</a:t>
            </a:fld>
            <a:endParaRPr lang="en-US"/>
          </a:p>
        </p:txBody>
      </p:sp>
      <p:sp>
        <p:nvSpPr>
          <p:cNvPr id="5" name="Footer Placeholder 4">
            <a:extLst>
              <a:ext uri="{FF2B5EF4-FFF2-40B4-BE49-F238E27FC236}">
                <a16:creationId xmlns:a16="http://schemas.microsoft.com/office/drawing/2014/main" id="{DA767DFF-1FBB-4104-BBF6-01048685F3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8E639F-5578-4A7C-B25E-D462879A77A7}"/>
              </a:ext>
            </a:extLst>
          </p:cNvPr>
          <p:cNvSpPr>
            <a:spLocks noGrp="1"/>
          </p:cNvSpPr>
          <p:nvPr>
            <p:ph type="sldNum" sz="quarter" idx="12"/>
          </p:nvPr>
        </p:nvSpPr>
        <p:spPr/>
        <p:txBody>
          <a:bodyPr/>
          <a:lstStyle/>
          <a:p>
            <a:fld id="{F5B86D63-6996-485A-A358-36DDE2854049}" type="slidenum">
              <a:rPr lang="en-US" smtClean="0"/>
              <a:t>‹#›</a:t>
            </a:fld>
            <a:endParaRPr lang="en-US"/>
          </a:p>
        </p:txBody>
      </p:sp>
    </p:spTree>
    <p:extLst>
      <p:ext uri="{BB962C8B-B14F-4D97-AF65-F5344CB8AC3E}">
        <p14:creationId xmlns:p14="http://schemas.microsoft.com/office/powerpoint/2010/main" val="27755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E16D4-B1E9-4CD1-B87A-23DF2EDA699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ACABF12-C5F5-4DBE-BDB5-B5FB88CC069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2B1455-DE89-4118-B794-75A7F6DEEC4E}"/>
              </a:ext>
            </a:extLst>
          </p:cNvPr>
          <p:cNvSpPr>
            <a:spLocks noGrp="1"/>
          </p:cNvSpPr>
          <p:nvPr>
            <p:ph type="dt" sz="half" idx="10"/>
          </p:nvPr>
        </p:nvSpPr>
        <p:spPr/>
        <p:txBody>
          <a:bodyPr/>
          <a:lstStyle/>
          <a:p>
            <a:fld id="{A3BD708F-0DF8-470A-9B20-DC1D6ACBC520}" type="datetimeFigureOut">
              <a:rPr lang="en-US" smtClean="0"/>
              <a:t>3/4/2020</a:t>
            </a:fld>
            <a:endParaRPr lang="en-US"/>
          </a:p>
        </p:txBody>
      </p:sp>
      <p:sp>
        <p:nvSpPr>
          <p:cNvPr id="5" name="Footer Placeholder 4">
            <a:extLst>
              <a:ext uri="{FF2B5EF4-FFF2-40B4-BE49-F238E27FC236}">
                <a16:creationId xmlns:a16="http://schemas.microsoft.com/office/drawing/2014/main" id="{0D0392B6-D638-4E2E-BE9D-F6D0379EF9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8E1EF8-9B6C-4B99-B81F-30687F2E78C1}"/>
              </a:ext>
            </a:extLst>
          </p:cNvPr>
          <p:cNvSpPr>
            <a:spLocks noGrp="1"/>
          </p:cNvSpPr>
          <p:nvPr>
            <p:ph type="sldNum" sz="quarter" idx="12"/>
          </p:nvPr>
        </p:nvSpPr>
        <p:spPr/>
        <p:txBody>
          <a:bodyPr/>
          <a:lstStyle/>
          <a:p>
            <a:fld id="{F5B86D63-6996-485A-A358-36DDE2854049}" type="slidenum">
              <a:rPr lang="en-US" smtClean="0"/>
              <a:t>‹#›</a:t>
            </a:fld>
            <a:endParaRPr lang="en-US"/>
          </a:p>
        </p:txBody>
      </p:sp>
    </p:spTree>
    <p:extLst>
      <p:ext uri="{BB962C8B-B14F-4D97-AF65-F5344CB8AC3E}">
        <p14:creationId xmlns:p14="http://schemas.microsoft.com/office/powerpoint/2010/main" val="3662166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3B0F8A-DBDE-46AE-90C1-20F69A44BF8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59E2F54-092C-4140-87E7-0110C10409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4636AB-B1BC-4A22-B0CF-9D8C760BE3D9}"/>
              </a:ext>
            </a:extLst>
          </p:cNvPr>
          <p:cNvSpPr>
            <a:spLocks noGrp="1"/>
          </p:cNvSpPr>
          <p:nvPr>
            <p:ph type="dt" sz="half" idx="10"/>
          </p:nvPr>
        </p:nvSpPr>
        <p:spPr/>
        <p:txBody>
          <a:bodyPr/>
          <a:lstStyle/>
          <a:p>
            <a:fld id="{A3BD708F-0DF8-470A-9B20-DC1D6ACBC520}" type="datetimeFigureOut">
              <a:rPr lang="en-US" smtClean="0"/>
              <a:t>3/4/2020</a:t>
            </a:fld>
            <a:endParaRPr lang="en-US"/>
          </a:p>
        </p:txBody>
      </p:sp>
      <p:sp>
        <p:nvSpPr>
          <p:cNvPr id="5" name="Footer Placeholder 4">
            <a:extLst>
              <a:ext uri="{FF2B5EF4-FFF2-40B4-BE49-F238E27FC236}">
                <a16:creationId xmlns:a16="http://schemas.microsoft.com/office/drawing/2014/main" id="{144A9202-8BCC-4168-895D-A0B8E29ECB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F1601E-B658-4880-A07B-AAB50319E5C2}"/>
              </a:ext>
            </a:extLst>
          </p:cNvPr>
          <p:cNvSpPr>
            <a:spLocks noGrp="1"/>
          </p:cNvSpPr>
          <p:nvPr>
            <p:ph type="sldNum" sz="quarter" idx="12"/>
          </p:nvPr>
        </p:nvSpPr>
        <p:spPr/>
        <p:txBody>
          <a:bodyPr/>
          <a:lstStyle/>
          <a:p>
            <a:fld id="{F5B86D63-6996-485A-A358-36DDE2854049}" type="slidenum">
              <a:rPr lang="en-US" smtClean="0"/>
              <a:t>‹#›</a:t>
            </a:fld>
            <a:endParaRPr lang="en-US"/>
          </a:p>
        </p:txBody>
      </p:sp>
    </p:spTree>
    <p:extLst>
      <p:ext uri="{BB962C8B-B14F-4D97-AF65-F5344CB8AC3E}">
        <p14:creationId xmlns:p14="http://schemas.microsoft.com/office/powerpoint/2010/main" val="4008257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DC594-5D86-4524-9078-4ECE6BAAE1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279D2C-988A-4BD0-BC02-42DC6D1420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3F1127-102C-476C-BC66-4425D3FC4383}"/>
              </a:ext>
            </a:extLst>
          </p:cNvPr>
          <p:cNvSpPr>
            <a:spLocks noGrp="1"/>
          </p:cNvSpPr>
          <p:nvPr>
            <p:ph type="dt" sz="half" idx="10"/>
          </p:nvPr>
        </p:nvSpPr>
        <p:spPr/>
        <p:txBody>
          <a:bodyPr/>
          <a:lstStyle/>
          <a:p>
            <a:fld id="{A3BD708F-0DF8-470A-9B20-DC1D6ACBC520}" type="datetimeFigureOut">
              <a:rPr lang="en-US" smtClean="0"/>
              <a:t>3/4/2020</a:t>
            </a:fld>
            <a:endParaRPr lang="en-US"/>
          </a:p>
        </p:txBody>
      </p:sp>
      <p:sp>
        <p:nvSpPr>
          <p:cNvPr id="5" name="Footer Placeholder 4">
            <a:extLst>
              <a:ext uri="{FF2B5EF4-FFF2-40B4-BE49-F238E27FC236}">
                <a16:creationId xmlns:a16="http://schemas.microsoft.com/office/drawing/2014/main" id="{27CE3732-C2A4-4AF0-BF8C-54188BFE86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D2BCF8-FC7D-4AF4-AD97-E22B3EF83963}"/>
              </a:ext>
            </a:extLst>
          </p:cNvPr>
          <p:cNvSpPr>
            <a:spLocks noGrp="1"/>
          </p:cNvSpPr>
          <p:nvPr>
            <p:ph type="sldNum" sz="quarter" idx="12"/>
          </p:nvPr>
        </p:nvSpPr>
        <p:spPr/>
        <p:txBody>
          <a:bodyPr/>
          <a:lstStyle/>
          <a:p>
            <a:fld id="{F5B86D63-6996-485A-A358-36DDE2854049}" type="slidenum">
              <a:rPr lang="en-US" smtClean="0"/>
              <a:t>‹#›</a:t>
            </a:fld>
            <a:endParaRPr lang="en-US"/>
          </a:p>
        </p:txBody>
      </p:sp>
    </p:spTree>
    <p:extLst>
      <p:ext uri="{BB962C8B-B14F-4D97-AF65-F5344CB8AC3E}">
        <p14:creationId xmlns:p14="http://schemas.microsoft.com/office/powerpoint/2010/main" val="233886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09A86-FFB0-40E1-861F-DD85453155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A01BC6-DFB8-46B3-8DE3-5D1E724520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9AA3FBA-A4CC-4129-AA2D-6E8AFB74F6DC}"/>
              </a:ext>
            </a:extLst>
          </p:cNvPr>
          <p:cNvSpPr>
            <a:spLocks noGrp="1"/>
          </p:cNvSpPr>
          <p:nvPr>
            <p:ph type="dt" sz="half" idx="10"/>
          </p:nvPr>
        </p:nvSpPr>
        <p:spPr/>
        <p:txBody>
          <a:bodyPr/>
          <a:lstStyle/>
          <a:p>
            <a:fld id="{A3BD708F-0DF8-470A-9B20-DC1D6ACBC520}" type="datetimeFigureOut">
              <a:rPr lang="en-US" smtClean="0"/>
              <a:t>3/4/2020</a:t>
            </a:fld>
            <a:endParaRPr lang="en-US"/>
          </a:p>
        </p:txBody>
      </p:sp>
      <p:sp>
        <p:nvSpPr>
          <p:cNvPr id="5" name="Footer Placeholder 4">
            <a:extLst>
              <a:ext uri="{FF2B5EF4-FFF2-40B4-BE49-F238E27FC236}">
                <a16:creationId xmlns:a16="http://schemas.microsoft.com/office/drawing/2014/main" id="{A701CCA4-19DD-434E-A405-20A5E35353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DDFEB4-EE5F-4810-B4E0-9EFA91D58610}"/>
              </a:ext>
            </a:extLst>
          </p:cNvPr>
          <p:cNvSpPr>
            <a:spLocks noGrp="1"/>
          </p:cNvSpPr>
          <p:nvPr>
            <p:ph type="sldNum" sz="quarter" idx="12"/>
          </p:nvPr>
        </p:nvSpPr>
        <p:spPr/>
        <p:txBody>
          <a:bodyPr/>
          <a:lstStyle/>
          <a:p>
            <a:fld id="{F5B86D63-6996-485A-A358-36DDE2854049}" type="slidenum">
              <a:rPr lang="en-US" smtClean="0"/>
              <a:t>‹#›</a:t>
            </a:fld>
            <a:endParaRPr lang="en-US"/>
          </a:p>
        </p:txBody>
      </p:sp>
    </p:spTree>
    <p:extLst>
      <p:ext uri="{BB962C8B-B14F-4D97-AF65-F5344CB8AC3E}">
        <p14:creationId xmlns:p14="http://schemas.microsoft.com/office/powerpoint/2010/main" val="2119015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DA7EC-8F11-40DA-9EF5-AF580F787C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92A06D-133F-483A-BD20-4CC137B6B8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6AA4FCC-9A44-4419-B8CB-BF51A957BE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0BE0F2-3FB4-4819-9832-B8AF0C08DD9B}"/>
              </a:ext>
            </a:extLst>
          </p:cNvPr>
          <p:cNvSpPr>
            <a:spLocks noGrp="1"/>
          </p:cNvSpPr>
          <p:nvPr>
            <p:ph type="dt" sz="half" idx="10"/>
          </p:nvPr>
        </p:nvSpPr>
        <p:spPr/>
        <p:txBody>
          <a:bodyPr/>
          <a:lstStyle/>
          <a:p>
            <a:fld id="{A3BD708F-0DF8-470A-9B20-DC1D6ACBC520}" type="datetimeFigureOut">
              <a:rPr lang="en-US" smtClean="0"/>
              <a:t>3/4/2020</a:t>
            </a:fld>
            <a:endParaRPr lang="en-US"/>
          </a:p>
        </p:txBody>
      </p:sp>
      <p:sp>
        <p:nvSpPr>
          <p:cNvPr id="6" name="Footer Placeholder 5">
            <a:extLst>
              <a:ext uri="{FF2B5EF4-FFF2-40B4-BE49-F238E27FC236}">
                <a16:creationId xmlns:a16="http://schemas.microsoft.com/office/drawing/2014/main" id="{52AFF584-5B77-456C-AF5C-923A33F6A4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DD8F27-CCAB-47BE-A5FA-B1CFA542C532}"/>
              </a:ext>
            </a:extLst>
          </p:cNvPr>
          <p:cNvSpPr>
            <a:spLocks noGrp="1"/>
          </p:cNvSpPr>
          <p:nvPr>
            <p:ph type="sldNum" sz="quarter" idx="12"/>
          </p:nvPr>
        </p:nvSpPr>
        <p:spPr/>
        <p:txBody>
          <a:bodyPr/>
          <a:lstStyle/>
          <a:p>
            <a:fld id="{F5B86D63-6996-485A-A358-36DDE2854049}" type="slidenum">
              <a:rPr lang="en-US" smtClean="0"/>
              <a:t>‹#›</a:t>
            </a:fld>
            <a:endParaRPr lang="en-US"/>
          </a:p>
        </p:txBody>
      </p:sp>
    </p:spTree>
    <p:extLst>
      <p:ext uri="{BB962C8B-B14F-4D97-AF65-F5344CB8AC3E}">
        <p14:creationId xmlns:p14="http://schemas.microsoft.com/office/powerpoint/2010/main" val="74141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19194-B2A3-4FB5-98AA-F2E1B925937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3FCBF2A-D4AF-4525-8DC1-5C5100F375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5500DC-C148-489D-A824-03E00B05C5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BC20EF4-1DE4-41BF-9C17-50D5948EE4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4A7EDF3-B730-4B12-AEA1-D9B8474F695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DA94AE8-6B08-44B0-9438-C02C9E55BCA2}"/>
              </a:ext>
            </a:extLst>
          </p:cNvPr>
          <p:cNvSpPr>
            <a:spLocks noGrp="1"/>
          </p:cNvSpPr>
          <p:nvPr>
            <p:ph type="dt" sz="half" idx="10"/>
          </p:nvPr>
        </p:nvSpPr>
        <p:spPr/>
        <p:txBody>
          <a:bodyPr/>
          <a:lstStyle/>
          <a:p>
            <a:fld id="{A3BD708F-0DF8-470A-9B20-DC1D6ACBC520}" type="datetimeFigureOut">
              <a:rPr lang="en-US" smtClean="0"/>
              <a:t>3/4/2020</a:t>
            </a:fld>
            <a:endParaRPr lang="en-US"/>
          </a:p>
        </p:txBody>
      </p:sp>
      <p:sp>
        <p:nvSpPr>
          <p:cNvPr id="8" name="Footer Placeholder 7">
            <a:extLst>
              <a:ext uri="{FF2B5EF4-FFF2-40B4-BE49-F238E27FC236}">
                <a16:creationId xmlns:a16="http://schemas.microsoft.com/office/drawing/2014/main" id="{4D5A4B00-D930-43D0-9A2F-23695B03D80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108ADDE-0EFA-4198-96EC-71143582F363}"/>
              </a:ext>
            </a:extLst>
          </p:cNvPr>
          <p:cNvSpPr>
            <a:spLocks noGrp="1"/>
          </p:cNvSpPr>
          <p:nvPr>
            <p:ph type="sldNum" sz="quarter" idx="12"/>
          </p:nvPr>
        </p:nvSpPr>
        <p:spPr/>
        <p:txBody>
          <a:bodyPr/>
          <a:lstStyle/>
          <a:p>
            <a:fld id="{F5B86D63-6996-485A-A358-36DDE2854049}" type="slidenum">
              <a:rPr lang="en-US" smtClean="0"/>
              <a:t>‹#›</a:t>
            </a:fld>
            <a:endParaRPr lang="en-US"/>
          </a:p>
        </p:txBody>
      </p:sp>
    </p:spTree>
    <p:extLst>
      <p:ext uri="{BB962C8B-B14F-4D97-AF65-F5344CB8AC3E}">
        <p14:creationId xmlns:p14="http://schemas.microsoft.com/office/powerpoint/2010/main" val="3276038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EFAD9-8693-4E14-90B8-7476BD11A1C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AFACA93-4E43-41AB-A0AA-B8A32B3DC0A3}"/>
              </a:ext>
            </a:extLst>
          </p:cNvPr>
          <p:cNvSpPr>
            <a:spLocks noGrp="1"/>
          </p:cNvSpPr>
          <p:nvPr>
            <p:ph type="dt" sz="half" idx="10"/>
          </p:nvPr>
        </p:nvSpPr>
        <p:spPr/>
        <p:txBody>
          <a:bodyPr/>
          <a:lstStyle/>
          <a:p>
            <a:fld id="{A3BD708F-0DF8-470A-9B20-DC1D6ACBC520}" type="datetimeFigureOut">
              <a:rPr lang="en-US" smtClean="0"/>
              <a:t>3/4/2020</a:t>
            </a:fld>
            <a:endParaRPr lang="en-US"/>
          </a:p>
        </p:txBody>
      </p:sp>
      <p:sp>
        <p:nvSpPr>
          <p:cNvPr id="4" name="Footer Placeholder 3">
            <a:extLst>
              <a:ext uri="{FF2B5EF4-FFF2-40B4-BE49-F238E27FC236}">
                <a16:creationId xmlns:a16="http://schemas.microsoft.com/office/drawing/2014/main" id="{2062E77B-E27B-421B-8745-5B77A902F00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4D306F1-E6C3-4E19-8D90-43AF471784C4}"/>
              </a:ext>
            </a:extLst>
          </p:cNvPr>
          <p:cNvSpPr>
            <a:spLocks noGrp="1"/>
          </p:cNvSpPr>
          <p:nvPr>
            <p:ph type="sldNum" sz="quarter" idx="12"/>
          </p:nvPr>
        </p:nvSpPr>
        <p:spPr/>
        <p:txBody>
          <a:bodyPr/>
          <a:lstStyle/>
          <a:p>
            <a:fld id="{F5B86D63-6996-485A-A358-36DDE2854049}" type="slidenum">
              <a:rPr lang="en-US" smtClean="0"/>
              <a:t>‹#›</a:t>
            </a:fld>
            <a:endParaRPr lang="en-US"/>
          </a:p>
        </p:txBody>
      </p:sp>
    </p:spTree>
    <p:extLst>
      <p:ext uri="{BB962C8B-B14F-4D97-AF65-F5344CB8AC3E}">
        <p14:creationId xmlns:p14="http://schemas.microsoft.com/office/powerpoint/2010/main" val="2096303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CF86EB-DE85-4891-8350-B53B4E241207}"/>
              </a:ext>
            </a:extLst>
          </p:cNvPr>
          <p:cNvSpPr>
            <a:spLocks noGrp="1"/>
          </p:cNvSpPr>
          <p:nvPr>
            <p:ph type="dt" sz="half" idx="10"/>
          </p:nvPr>
        </p:nvSpPr>
        <p:spPr/>
        <p:txBody>
          <a:bodyPr/>
          <a:lstStyle/>
          <a:p>
            <a:fld id="{A3BD708F-0DF8-470A-9B20-DC1D6ACBC520}" type="datetimeFigureOut">
              <a:rPr lang="en-US" smtClean="0"/>
              <a:t>3/4/2020</a:t>
            </a:fld>
            <a:endParaRPr lang="en-US"/>
          </a:p>
        </p:txBody>
      </p:sp>
      <p:sp>
        <p:nvSpPr>
          <p:cNvPr id="3" name="Footer Placeholder 2">
            <a:extLst>
              <a:ext uri="{FF2B5EF4-FFF2-40B4-BE49-F238E27FC236}">
                <a16:creationId xmlns:a16="http://schemas.microsoft.com/office/drawing/2014/main" id="{08313987-9F04-47D1-85E3-01A9022309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EC6F28D-45A5-463E-8D83-594B4FF64A9B}"/>
              </a:ext>
            </a:extLst>
          </p:cNvPr>
          <p:cNvSpPr>
            <a:spLocks noGrp="1"/>
          </p:cNvSpPr>
          <p:nvPr>
            <p:ph type="sldNum" sz="quarter" idx="12"/>
          </p:nvPr>
        </p:nvSpPr>
        <p:spPr/>
        <p:txBody>
          <a:bodyPr/>
          <a:lstStyle/>
          <a:p>
            <a:fld id="{F5B86D63-6996-485A-A358-36DDE2854049}" type="slidenum">
              <a:rPr lang="en-US" smtClean="0"/>
              <a:t>‹#›</a:t>
            </a:fld>
            <a:endParaRPr lang="en-US"/>
          </a:p>
        </p:txBody>
      </p:sp>
    </p:spTree>
    <p:extLst>
      <p:ext uri="{BB962C8B-B14F-4D97-AF65-F5344CB8AC3E}">
        <p14:creationId xmlns:p14="http://schemas.microsoft.com/office/powerpoint/2010/main" val="3451736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4D0CA-2372-4DC8-94AB-EC5DC99DDD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3BA47CE-F8ED-4ECF-96B5-94C92BE1BE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6A8B52-0CA3-401A-97EE-B455CB7040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CF728A-D6FA-4781-9630-9E3948E56DFA}"/>
              </a:ext>
            </a:extLst>
          </p:cNvPr>
          <p:cNvSpPr>
            <a:spLocks noGrp="1"/>
          </p:cNvSpPr>
          <p:nvPr>
            <p:ph type="dt" sz="half" idx="10"/>
          </p:nvPr>
        </p:nvSpPr>
        <p:spPr/>
        <p:txBody>
          <a:bodyPr/>
          <a:lstStyle/>
          <a:p>
            <a:fld id="{A3BD708F-0DF8-470A-9B20-DC1D6ACBC520}" type="datetimeFigureOut">
              <a:rPr lang="en-US" smtClean="0"/>
              <a:t>3/4/2020</a:t>
            </a:fld>
            <a:endParaRPr lang="en-US"/>
          </a:p>
        </p:txBody>
      </p:sp>
      <p:sp>
        <p:nvSpPr>
          <p:cNvPr id="6" name="Footer Placeholder 5">
            <a:extLst>
              <a:ext uri="{FF2B5EF4-FFF2-40B4-BE49-F238E27FC236}">
                <a16:creationId xmlns:a16="http://schemas.microsoft.com/office/drawing/2014/main" id="{DDCD145D-5813-4E49-9408-7C11CB13A0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854B76-6012-459D-8FD1-81E2FC8C3875}"/>
              </a:ext>
            </a:extLst>
          </p:cNvPr>
          <p:cNvSpPr>
            <a:spLocks noGrp="1"/>
          </p:cNvSpPr>
          <p:nvPr>
            <p:ph type="sldNum" sz="quarter" idx="12"/>
          </p:nvPr>
        </p:nvSpPr>
        <p:spPr/>
        <p:txBody>
          <a:bodyPr/>
          <a:lstStyle/>
          <a:p>
            <a:fld id="{F5B86D63-6996-485A-A358-36DDE2854049}" type="slidenum">
              <a:rPr lang="en-US" smtClean="0"/>
              <a:t>‹#›</a:t>
            </a:fld>
            <a:endParaRPr lang="en-US"/>
          </a:p>
        </p:txBody>
      </p:sp>
    </p:spTree>
    <p:extLst>
      <p:ext uri="{BB962C8B-B14F-4D97-AF65-F5344CB8AC3E}">
        <p14:creationId xmlns:p14="http://schemas.microsoft.com/office/powerpoint/2010/main" val="3604826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13439-6BC4-4125-A3A9-F81A63CFEE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0898DA-80EC-444F-BB61-9F58491215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DA908FD-599A-4685-A638-45FC238975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2CDD30-F67E-47A8-8DED-86D01FCC08F2}"/>
              </a:ext>
            </a:extLst>
          </p:cNvPr>
          <p:cNvSpPr>
            <a:spLocks noGrp="1"/>
          </p:cNvSpPr>
          <p:nvPr>
            <p:ph type="dt" sz="half" idx="10"/>
          </p:nvPr>
        </p:nvSpPr>
        <p:spPr/>
        <p:txBody>
          <a:bodyPr/>
          <a:lstStyle/>
          <a:p>
            <a:fld id="{A3BD708F-0DF8-470A-9B20-DC1D6ACBC520}" type="datetimeFigureOut">
              <a:rPr lang="en-US" smtClean="0"/>
              <a:t>3/4/2020</a:t>
            </a:fld>
            <a:endParaRPr lang="en-US"/>
          </a:p>
        </p:txBody>
      </p:sp>
      <p:sp>
        <p:nvSpPr>
          <p:cNvPr id="6" name="Footer Placeholder 5">
            <a:extLst>
              <a:ext uri="{FF2B5EF4-FFF2-40B4-BE49-F238E27FC236}">
                <a16:creationId xmlns:a16="http://schemas.microsoft.com/office/drawing/2014/main" id="{3E2CB67F-5C07-4C3B-9DBA-245C26DFD3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13E12B-87A4-4930-BDDD-4040345A79F0}"/>
              </a:ext>
            </a:extLst>
          </p:cNvPr>
          <p:cNvSpPr>
            <a:spLocks noGrp="1"/>
          </p:cNvSpPr>
          <p:nvPr>
            <p:ph type="sldNum" sz="quarter" idx="12"/>
          </p:nvPr>
        </p:nvSpPr>
        <p:spPr/>
        <p:txBody>
          <a:bodyPr/>
          <a:lstStyle/>
          <a:p>
            <a:fld id="{F5B86D63-6996-485A-A358-36DDE2854049}" type="slidenum">
              <a:rPr lang="en-US" smtClean="0"/>
              <a:t>‹#›</a:t>
            </a:fld>
            <a:endParaRPr lang="en-US"/>
          </a:p>
        </p:txBody>
      </p:sp>
    </p:spTree>
    <p:extLst>
      <p:ext uri="{BB962C8B-B14F-4D97-AF65-F5344CB8AC3E}">
        <p14:creationId xmlns:p14="http://schemas.microsoft.com/office/powerpoint/2010/main" val="1202860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737408-8938-4924-9FC5-D1BB5F98AE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B09DEBF-CF5D-47C8-9780-193C985688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BE87A2-5D26-4B6A-A026-EF20692441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BD708F-0DF8-470A-9B20-DC1D6ACBC520}" type="datetimeFigureOut">
              <a:rPr lang="en-US" smtClean="0"/>
              <a:t>3/4/2020</a:t>
            </a:fld>
            <a:endParaRPr lang="en-US"/>
          </a:p>
        </p:txBody>
      </p:sp>
      <p:sp>
        <p:nvSpPr>
          <p:cNvPr id="5" name="Footer Placeholder 4">
            <a:extLst>
              <a:ext uri="{FF2B5EF4-FFF2-40B4-BE49-F238E27FC236}">
                <a16:creationId xmlns:a16="http://schemas.microsoft.com/office/drawing/2014/main" id="{BF6BA9EB-BF10-442B-9239-D11694A8FF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805437-23A4-4747-8240-3FC3676A69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B86D63-6996-485A-A358-36DDE2854049}" type="slidenum">
              <a:rPr lang="en-US" smtClean="0"/>
              <a:t>‹#›</a:t>
            </a:fld>
            <a:endParaRPr lang="en-US"/>
          </a:p>
        </p:txBody>
      </p:sp>
    </p:spTree>
    <p:extLst>
      <p:ext uri="{BB962C8B-B14F-4D97-AF65-F5344CB8AC3E}">
        <p14:creationId xmlns:p14="http://schemas.microsoft.com/office/powerpoint/2010/main" val="2603226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5405B9D-42FF-4F42-95E6-A6A2E51EC58B}"/>
              </a:ext>
            </a:extLst>
          </p:cNvPr>
          <p:cNvSpPr>
            <a:spLocks noGrp="1"/>
          </p:cNvSpPr>
          <p:nvPr>
            <p:ph type="title"/>
          </p:nvPr>
        </p:nvSpPr>
        <p:spPr/>
        <p:txBody>
          <a:bodyPr/>
          <a:lstStyle/>
          <a:p>
            <a:pPr algn="ctr"/>
            <a:r>
              <a:rPr lang="en-US" b="1" dirty="0"/>
              <a:t>Membership Survey</a:t>
            </a:r>
          </a:p>
        </p:txBody>
      </p:sp>
      <p:sp>
        <p:nvSpPr>
          <p:cNvPr id="5" name="Content Placeholder 4">
            <a:extLst>
              <a:ext uri="{FF2B5EF4-FFF2-40B4-BE49-F238E27FC236}">
                <a16:creationId xmlns:a16="http://schemas.microsoft.com/office/drawing/2014/main" id="{7AA83EB6-D034-4260-A58A-D3C2B5F6A10B}"/>
              </a:ext>
            </a:extLst>
          </p:cNvPr>
          <p:cNvSpPr>
            <a:spLocks noGrp="1"/>
          </p:cNvSpPr>
          <p:nvPr>
            <p:ph idx="1"/>
          </p:nvPr>
        </p:nvSpPr>
        <p:spPr/>
        <p:txBody>
          <a:bodyPr>
            <a:normAutofit fontScale="92500"/>
          </a:bodyPr>
          <a:lstStyle/>
          <a:p>
            <a:r>
              <a:rPr lang="en-US" dirty="0"/>
              <a:t>Throughout November 2019, ASNY surveyed both its professional membership and its student membership.</a:t>
            </a:r>
          </a:p>
          <a:p>
            <a:r>
              <a:rPr lang="en-US" dirty="0"/>
              <a:t>Sent to 335 professional members, of which 48 responded (14%).</a:t>
            </a:r>
          </a:p>
          <a:p>
            <a:r>
              <a:rPr lang="en-US" dirty="0"/>
              <a:t>Sent to 159 student members, of which 14 responded (9%).</a:t>
            </a:r>
          </a:p>
          <a:p>
            <a:r>
              <a:rPr lang="en-US" dirty="0"/>
              <a:t>Both surveys asked members which issues are important to them and their practice of acupuncture and/or to the success of ASNY. This will better enable ASNY to set its priorities to reflect the changing needs and concerns of its members.</a:t>
            </a:r>
          </a:p>
          <a:p>
            <a:r>
              <a:rPr lang="en-US" dirty="0"/>
              <a:t>The professional survey additionally asked for demographic information so that ASNY can better understand the makeup of its membership.</a:t>
            </a:r>
          </a:p>
        </p:txBody>
      </p:sp>
      <p:pic>
        <p:nvPicPr>
          <p:cNvPr id="6" name="Picture 5">
            <a:extLst>
              <a:ext uri="{FF2B5EF4-FFF2-40B4-BE49-F238E27FC236}">
                <a16:creationId xmlns:a16="http://schemas.microsoft.com/office/drawing/2014/main" id="{E1E1A602-6A60-49DB-AB54-949E331CBB84}"/>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838200" y="528956"/>
            <a:ext cx="1504495" cy="1161732"/>
          </a:xfrm>
          <a:prstGeom prst="rect">
            <a:avLst/>
          </a:prstGeom>
        </p:spPr>
      </p:pic>
    </p:spTree>
    <p:extLst>
      <p:ext uri="{BB962C8B-B14F-4D97-AF65-F5344CB8AC3E}">
        <p14:creationId xmlns:p14="http://schemas.microsoft.com/office/powerpoint/2010/main" val="3675935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DA7D4-0FE0-4574-BF79-D8FECC48254E}"/>
              </a:ext>
            </a:extLst>
          </p:cNvPr>
          <p:cNvSpPr>
            <a:spLocks noGrp="1"/>
          </p:cNvSpPr>
          <p:nvPr>
            <p:ph type="title"/>
          </p:nvPr>
        </p:nvSpPr>
        <p:spPr/>
        <p:txBody>
          <a:bodyPr/>
          <a:lstStyle/>
          <a:p>
            <a:pPr algn="ctr"/>
            <a:r>
              <a:rPr lang="en-US" b="1" dirty="0"/>
              <a:t>Who Are ASNY’s Members?</a:t>
            </a:r>
          </a:p>
        </p:txBody>
      </p:sp>
      <p:sp>
        <p:nvSpPr>
          <p:cNvPr id="3" name="Content Placeholder 2">
            <a:extLst>
              <a:ext uri="{FF2B5EF4-FFF2-40B4-BE49-F238E27FC236}">
                <a16:creationId xmlns:a16="http://schemas.microsoft.com/office/drawing/2014/main" id="{D2B3A572-BC62-4BEE-99C8-711342F8FA1A}"/>
              </a:ext>
            </a:extLst>
          </p:cNvPr>
          <p:cNvSpPr>
            <a:spLocks noGrp="1"/>
          </p:cNvSpPr>
          <p:nvPr>
            <p:ph idx="1"/>
          </p:nvPr>
        </p:nvSpPr>
        <p:spPr>
          <a:xfrm>
            <a:off x="838199" y="1724027"/>
            <a:ext cx="10515600" cy="4667250"/>
          </a:xfrm>
        </p:spPr>
        <p:txBody>
          <a:bodyPr numCol="1">
            <a:normAutofit fontScale="92500" lnSpcReduction="10000"/>
          </a:bodyPr>
          <a:lstStyle/>
          <a:p>
            <a:pPr marL="0" indent="0" algn="ctr">
              <a:buNone/>
            </a:pPr>
            <a:r>
              <a:rPr lang="en-US" b="1" dirty="0"/>
              <a:t>Balanced Membership</a:t>
            </a:r>
          </a:p>
          <a:p>
            <a:r>
              <a:rPr lang="en-US" dirty="0"/>
              <a:t>When asked how long members have been practicing acupuncture:</a:t>
            </a:r>
          </a:p>
          <a:p>
            <a:pPr lvl="1"/>
            <a:r>
              <a:rPr lang="en-US" dirty="0"/>
              <a:t>5 or fewer years – 25%</a:t>
            </a:r>
          </a:p>
          <a:p>
            <a:pPr lvl="1"/>
            <a:r>
              <a:rPr lang="en-US" dirty="0"/>
              <a:t>6-10 years – 21%</a:t>
            </a:r>
          </a:p>
          <a:p>
            <a:pPr lvl="1"/>
            <a:r>
              <a:rPr lang="en-US" dirty="0"/>
              <a:t>11-15 years – 23%</a:t>
            </a:r>
          </a:p>
          <a:p>
            <a:pPr lvl="1"/>
            <a:r>
              <a:rPr lang="en-US" dirty="0"/>
              <a:t>16-20 years – 21%</a:t>
            </a:r>
          </a:p>
          <a:p>
            <a:pPr lvl="1"/>
            <a:r>
              <a:rPr lang="en-US" dirty="0"/>
              <a:t>20+ years – 8.5%</a:t>
            </a:r>
          </a:p>
          <a:p>
            <a:r>
              <a:rPr lang="en-US" dirty="0"/>
              <a:t>When asked which decade members were born in:</a:t>
            </a:r>
          </a:p>
          <a:p>
            <a:pPr lvl="1"/>
            <a:r>
              <a:rPr lang="en-US" dirty="0"/>
              <a:t>1950s – 21%</a:t>
            </a:r>
          </a:p>
          <a:p>
            <a:pPr lvl="1"/>
            <a:r>
              <a:rPr lang="en-US" dirty="0"/>
              <a:t>1960s – 19%</a:t>
            </a:r>
          </a:p>
          <a:p>
            <a:pPr lvl="1"/>
            <a:r>
              <a:rPr lang="en-US" dirty="0"/>
              <a:t>1970s – 32%</a:t>
            </a:r>
          </a:p>
          <a:p>
            <a:pPr lvl="1"/>
            <a:r>
              <a:rPr lang="en-US" dirty="0"/>
              <a:t>1980s – 26%</a:t>
            </a:r>
          </a:p>
          <a:p>
            <a:pPr lvl="1"/>
            <a:r>
              <a:rPr lang="en-US" dirty="0"/>
              <a:t>1990s – 2%</a:t>
            </a:r>
          </a:p>
        </p:txBody>
      </p:sp>
      <p:pic>
        <p:nvPicPr>
          <p:cNvPr id="5" name="Picture 4">
            <a:extLst>
              <a:ext uri="{FF2B5EF4-FFF2-40B4-BE49-F238E27FC236}">
                <a16:creationId xmlns:a16="http://schemas.microsoft.com/office/drawing/2014/main" id="{7C203359-3467-4BE5-B392-ABBE6E69647C}"/>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345057" y="5521870"/>
            <a:ext cx="1504495" cy="1161732"/>
          </a:xfrm>
          <a:prstGeom prst="rect">
            <a:avLst/>
          </a:prstGeom>
        </p:spPr>
      </p:pic>
    </p:spTree>
    <p:extLst>
      <p:ext uri="{BB962C8B-B14F-4D97-AF65-F5344CB8AC3E}">
        <p14:creationId xmlns:p14="http://schemas.microsoft.com/office/powerpoint/2010/main" val="1756545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DA7D4-0FE0-4574-BF79-D8FECC48254E}"/>
              </a:ext>
            </a:extLst>
          </p:cNvPr>
          <p:cNvSpPr>
            <a:spLocks noGrp="1"/>
          </p:cNvSpPr>
          <p:nvPr>
            <p:ph type="title"/>
          </p:nvPr>
        </p:nvSpPr>
        <p:spPr/>
        <p:txBody>
          <a:bodyPr/>
          <a:lstStyle/>
          <a:p>
            <a:pPr algn="ctr"/>
            <a:r>
              <a:rPr lang="en-US" b="1" dirty="0"/>
              <a:t>How Do ASNY Members Specialize?</a:t>
            </a:r>
          </a:p>
        </p:txBody>
      </p:sp>
      <p:sp>
        <p:nvSpPr>
          <p:cNvPr id="3" name="Content Placeholder 2">
            <a:extLst>
              <a:ext uri="{FF2B5EF4-FFF2-40B4-BE49-F238E27FC236}">
                <a16:creationId xmlns:a16="http://schemas.microsoft.com/office/drawing/2014/main" id="{D2B3A572-BC62-4BEE-99C8-711342F8FA1A}"/>
              </a:ext>
            </a:extLst>
          </p:cNvPr>
          <p:cNvSpPr>
            <a:spLocks noGrp="1"/>
          </p:cNvSpPr>
          <p:nvPr>
            <p:ph idx="1"/>
          </p:nvPr>
        </p:nvSpPr>
        <p:spPr>
          <a:xfrm>
            <a:off x="838199" y="1724027"/>
            <a:ext cx="10515600" cy="4667250"/>
          </a:xfrm>
        </p:spPr>
        <p:txBody>
          <a:bodyPr numCol="1">
            <a:normAutofit/>
          </a:bodyPr>
          <a:lstStyle/>
          <a:p>
            <a:pPr marL="0" indent="0">
              <a:buNone/>
            </a:pPr>
            <a:r>
              <a:rPr lang="en-US" dirty="0"/>
              <a:t>ASNY members advertise their practices as specializing in:</a:t>
            </a:r>
          </a:p>
          <a:p>
            <a:pPr lvl="1"/>
            <a:r>
              <a:rPr lang="en-US" dirty="0"/>
              <a:t>Pain Management – 87.5%</a:t>
            </a:r>
          </a:p>
          <a:p>
            <a:pPr lvl="1"/>
            <a:r>
              <a:rPr lang="en-US" dirty="0"/>
              <a:t>Anxiety and Depression – 65.6%</a:t>
            </a:r>
          </a:p>
          <a:p>
            <a:pPr lvl="1"/>
            <a:r>
              <a:rPr lang="en-US" dirty="0"/>
              <a:t>Gastrointestinal – 50%</a:t>
            </a:r>
          </a:p>
          <a:p>
            <a:pPr lvl="1"/>
            <a:r>
              <a:rPr lang="en-US" dirty="0"/>
              <a:t>Infertility – 34.4%</a:t>
            </a:r>
          </a:p>
          <a:p>
            <a:pPr lvl="1"/>
            <a:r>
              <a:rPr lang="en-US" dirty="0"/>
              <a:t>Sleep Disorders – 31.25%</a:t>
            </a:r>
          </a:p>
          <a:p>
            <a:pPr lvl="1"/>
            <a:r>
              <a:rPr lang="en-US" dirty="0"/>
              <a:t>Veterans and/or Military Issues – 21.9%</a:t>
            </a:r>
          </a:p>
          <a:p>
            <a:pPr lvl="1"/>
            <a:endParaRPr lang="en-US" dirty="0"/>
          </a:p>
          <a:p>
            <a:pPr marL="457200" lvl="1" indent="0">
              <a:buNone/>
            </a:pPr>
            <a:r>
              <a:rPr lang="en-US" dirty="0"/>
              <a:t>Other areas included: Addiction, Lyme Disease, Oncology, Pediatrics, and Smoking Cessation (all under 15%).</a:t>
            </a:r>
          </a:p>
          <a:p>
            <a:pPr lvl="1"/>
            <a:endParaRPr lang="en-US" dirty="0"/>
          </a:p>
          <a:p>
            <a:pPr marL="457200" lvl="1" indent="0">
              <a:buNone/>
            </a:pPr>
            <a:endParaRPr lang="en-US" dirty="0"/>
          </a:p>
        </p:txBody>
      </p:sp>
      <p:pic>
        <p:nvPicPr>
          <p:cNvPr id="4" name="Picture 3">
            <a:extLst>
              <a:ext uri="{FF2B5EF4-FFF2-40B4-BE49-F238E27FC236}">
                <a16:creationId xmlns:a16="http://schemas.microsoft.com/office/drawing/2014/main" id="{DF8EF3A0-1E9B-4AD8-AF3B-55F19E6ECDD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287000" y="5434785"/>
            <a:ext cx="1504495" cy="1161732"/>
          </a:xfrm>
          <a:prstGeom prst="rect">
            <a:avLst/>
          </a:prstGeom>
        </p:spPr>
      </p:pic>
    </p:spTree>
    <p:extLst>
      <p:ext uri="{BB962C8B-B14F-4D97-AF65-F5344CB8AC3E}">
        <p14:creationId xmlns:p14="http://schemas.microsoft.com/office/powerpoint/2010/main" val="2215506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DA7D4-0FE0-4574-BF79-D8FECC48254E}"/>
              </a:ext>
            </a:extLst>
          </p:cNvPr>
          <p:cNvSpPr>
            <a:spLocks noGrp="1"/>
          </p:cNvSpPr>
          <p:nvPr>
            <p:ph type="title"/>
          </p:nvPr>
        </p:nvSpPr>
        <p:spPr/>
        <p:txBody>
          <a:bodyPr/>
          <a:lstStyle/>
          <a:p>
            <a:pPr algn="ctr"/>
            <a:r>
              <a:rPr lang="en-US" b="1" dirty="0"/>
              <a:t>What Matters to ASNY’s Membership?</a:t>
            </a:r>
          </a:p>
        </p:txBody>
      </p:sp>
      <p:sp>
        <p:nvSpPr>
          <p:cNvPr id="3" name="Content Placeholder 2">
            <a:extLst>
              <a:ext uri="{FF2B5EF4-FFF2-40B4-BE49-F238E27FC236}">
                <a16:creationId xmlns:a16="http://schemas.microsoft.com/office/drawing/2014/main" id="{D2B3A572-BC62-4BEE-99C8-711342F8FA1A}"/>
              </a:ext>
            </a:extLst>
          </p:cNvPr>
          <p:cNvSpPr>
            <a:spLocks noGrp="1"/>
          </p:cNvSpPr>
          <p:nvPr>
            <p:ph idx="1"/>
          </p:nvPr>
        </p:nvSpPr>
        <p:spPr/>
        <p:txBody>
          <a:bodyPr>
            <a:normAutofit fontScale="92500"/>
          </a:bodyPr>
          <a:lstStyle/>
          <a:p>
            <a:pPr marL="0" indent="0" algn="ctr">
              <a:buNone/>
            </a:pPr>
            <a:r>
              <a:rPr lang="en-US" b="1" dirty="0"/>
              <a:t>Insurance Coverage</a:t>
            </a:r>
            <a:r>
              <a:rPr lang="en-US" dirty="0"/>
              <a:t> </a:t>
            </a:r>
          </a:p>
          <a:p>
            <a:pPr marL="0" indent="0">
              <a:buNone/>
            </a:pPr>
            <a:r>
              <a:rPr lang="en-US" dirty="0"/>
              <a:t>When asked about Medicare, Major Medical Insurance, No Fault Insurance, and Workers Compensation:</a:t>
            </a:r>
          </a:p>
          <a:p>
            <a:r>
              <a:rPr lang="en-US" b="1" dirty="0"/>
              <a:t>Ensure adequate insurance coverage for acupuncture via Major Medical Insurance. </a:t>
            </a:r>
            <a:r>
              <a:rPr lang="en-US" dirty="0"/>
              <a:t>72% see this as high priority, becoming nearly 94% of members when we include Medium, Medium/High, and High Priority. </a:t>
            </a:r>
          </a:p>
          <a:p>
            <a:r>
              <a:rPr lang="en-US" b="1" dirty="0"/>
              <a:t>Ensure adequate insurance coverage for acupuncture via Medicare.</a:t>
            </a:r>
            <a:r>
              <a:rPr lang="en-US" dirty="0"/>
              <a:t> 80% of members ranked this as Medium, Medium/High, and High Priority (40% as high priority).</a:t>
            </a:r>
          </a:p>
          <a:p>
            <a:r>
              <a:rPr lang="en-US" dirty="0"/>
              <a:t>The concern over No Fault and Workers Compensation was much less.</a:t>
            </a:r>
          </a:p>
        </p:txBody>
      </p:sp>
      <p:pic>
        <p:nvPicPr>
          <p:cNvPr id="4" name="Picture 3">
            <a:extLst>
              <a:ext uri="{FF2B5EF4-FFF2-40B4-BE49-F238E27FC236}">
                <a16:creationId xmlns:a16="http://schemas.microsoft.com/office/drawing/2014/main" id="{D30B31E2-4B83-43B4-A498-7F6C0774AB9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601552" y="5596097"/>
            <a:ext cx="1504495" cy="1161732"/>
          </a:xfrm>
          <a:prstGeom prst="rect">
            <a:avLst/>
          </a:prstGeom>
        </p:spPr>
      </p:pic>
    </p:spTree>
    <p:extLst>
      <p:ext uri="{BB962C8B-B14F-4D97-AF65-F5344CB8AC3E}">
        <p14:creationId xmlns:p14="http://schemas.microsoft.com/office/powerpoint/2010/main" val="28966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DA7D4-0FE0-4574-BF79-D8FECC48254E}"/>
              </a:ext>
            </a:extLst>
          </p:cNvPr>
          <p:cNvSpPr>
            <a:spLocks noGrp="1"/>
          </p:cNvSpPr>
          <p:nvPr>
            <p:ph type="title"/>
          </p:nvPr>
        </p:nvSpPr>
        <p:spPr/>
        <p:txBody>
          <a:bodyPr/>
          <a:lstStyle/>
          <a:p>
            <a:pPr algn="ctr"/>
            <a:r>
              <a:rPr lang="en-US" b="1" dirty="0"/>
              <a:t>What Matters to ASNY’s Membership?</a:t>
            </a:r>
          </a:p>
        </p:txBody>
      </p:sp>
      <p:sp>
        <p:nvSpPr>
          <p:cNvPr id="3" name="Content Placeholder 2">
            <a:extLst>
              <a:ext uri="{FF2B5EF4-FFF2-40B4-BE49-F238E27FC236}">
                <a16:creationId xmlns:a16="http://schemas.microsoft.com/office/drawing/2014/main" id="{D2B3A572-BC62-4BEE-99C8-711342F8FA1A}"/>
              </a:ext>
            </a:extLst>
          </p:cNvPr>
          <p:cNvSpPr>
            <a:spLocks noGrp="1"/>
          </p:cNvSpPr>
          <p:nvPr>
            <p:ph idx="1"/>
          </p:nvPr>
        </p:nvSpPr>
        <p:spPr/>
        <p:txBody>
          <a:bodyPr>
            <a:normAutofit/>
          </a:bodyPr>
          <a:lstStyle/>
          <a:p>
            <a:pPr marL="0" indent="0" algn="ctr">
              <a:buNone/>
            </a:pPr>
            <a:r>
              <a:rPr lang="en-US" b="1" dirty="0"/>
              <a:t>Scope of Practice Encroachments</a:t>
            </a:r>
            <a:endParaRPr lang="en-US" dirty="0"/>
          </a:p>
          <a:p>
            <a:pPr marL="0" indent="0">
              <a:buNone/>
            </a:pPr>
            <a:r>
              <a:rPr lang="en-US" dirty="0"/>
              <a:t>When asked about scope of practice encroachments, there was near-unanimous agreement among members that this is a top concern.</a:t>
            </a:r>
          </a:p>
          <a:p>
            <a:r>
              <a:rPr lang="en-US" dirty="0"/>
              <a:t>74% see this as a high priority, which becomes 94% when we include Medium, Medium/High, and High Priority. </a:t>
            </a:r>
          </a:p>
          <a:p>
            <a:r>
              <a:rPr lang="en-US" dirty="0"/>
              <a:t>The remaining 6% ranked this as a low priority. Not one single member chose “Not a Priority”.</a:t>
            </a:r>
          </a:p>
          <a:p>
            <a:r>
              <a:rPr lang="en-US" dirty="0"/>
              <a:t>100% membership agreement is nearly unheard of—this is a clearly a top priority for ASNY members.</a:t>
            </a:r>
          </a:p>
        </p:txBody>
      </p:sp>
      <p:pic>
        <p:nvPicPr>
          <p:cNvPr id="4" name="Picture 3">
            <a:extLst>
              <a:ext uri="{FF2B5EF4-FFF2-40B4-BE49-F238E27FC236}">
                <a16:creationId xmlns:a16="http://schemas.microsoft.com/office/drawing/2014/main" id="{F12A28B7-ED3E-4A24-B27A-F7EF64D3B438}"/>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432143" y="5478327"/>
            <a:ext cx="1504495" cy="1161732"/>
          </a:xfrm>
          <a:prstGeom prst="rect">
            <a:avLst/>
          </a:prstGeom>
        </p:spPr>
      </p:pic>
    </p:spTree>
    <p:extLst>
      <p:ext uri="{BB962C8B-B14F-4D97-AF65-F5344CB8AC3E}">
        <p14:creationId xmlns:p14="http://schemas.microsoft.com/office/powerpoint/2010/main" val="1354339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DA7D4-0FE0-4574-BF79-D8FECC48254E}"/>
              </a:ext>
            </a:extLst>
          </p:cNvPr>
          <p:cNvSpPr>
            <a:spLocks noGrp="1"/>
          </p:cNvSpPr>
          <p:nvPr>
            <p:ph type="title"/>
          </p:nvPr>
        </p:nvSpPr>
        <p:spPr/>
        <p:txBody>
          <a:bodyPr/>
          <a:lstStyle/>
          <a:p>
            <a:pPr algn="ctr"/>
            <a:r>
              <a:rPr lang="en-US" b="1" dirty="0"/>
              <a:t>What Matters to ASNY’s Membership?</a:t>
            </a:r>
          </a:p>
        </p:txBody>
      </p:sp>
      <p:sp>
        <p:nvSpPr>
          <p:cNvPr id="3" name="Content Placeholder 2">
            <a:extLst>
              <a:ext uri="{FF2B5EF4-FFF2-40B4-BE49-F238E27FC236}">
                <a16:creationId xmlns:a16="http://schemas.microsoft.com/office/drawing/2014/main" id="{D2B3A572-BC62-4BEE-99C8-711342F8FA1A}"/>
              </a:ext>
            </a:extLst>
          </p:cNvPr>
          <p:cNvSpPr>
            <a:spLocks noGrp="1"/>
          </p:cNvSpPr>
          <p:nvPr>
            <p:ph idx="1"/>
          </p:nvPr>
        </p:nvSpPr>
        <p:spPr/>
        <p:txBody>
          <a:bodyPr>
            <a:normAutofit fontScale="92500" lnSpcReduction="10000"/>
          </a:bodyPr>
          <a:lstStyle/>
          <a:p>
            <a:pPr marL="0" indent="0" algn="ctr">
              <a:buNone/>
            </a:pPr>
            <a:r>
              <a:rPr lang="en-US" b="1" dirty="0"/>
              <a:t>Pain &amp; Substance Use Disorder</a:t>
            </a:r>
            <a:endParaRPr lang="en-US" dirty="0"/>
          </a:p>
          <a:p>
            <a:pPr marL="0" indent="0">
              <a:buNone/>
            </a:pPr>
            <a:r>
              <a:rPr lang="en-US" dirty="0"/>
              <a:t>When asked which treatment issues matter most to members, there was strong agreement that ASNY should advocate for the use and coverage of acupuncture (1) as an alternative to opioid use in patients being treated for pain, and (2) as a key therapy for treating substance use disorder.</a:t>
            </a:r>
          </a:p>
          <a:p>
            <a:r>
              <a:rPr lang="en-US" b="1" dirty="0"/>
              <a:t>Pain: </a:t>
            </a:r>
            <a:r>
              <a:rPr lang="en-US" dirty="0"/>
              <a:t>Acupuncture as an alternative to opioids is a high priority for nearly 60%, and a medium/med-high/high priority for 100% of respondents. </a:t>
            </a:r>
          </a:p>
          <a:p>
            <a:r>
              <a:rPr lang="en-US" b="1" dirty="0"/>
              <a:t>SUD: </a:t>
            </a:r>
            <a:r>
              <a:rPr lang="en-US" dirty="0"/>
              <a:t>Acupuncture for SUD is a 100% membership agreement is nearly unheard of—this is a clearly a top priority for ASNY members.</a:t>
            </a:r>
          </a:p>
          <a:p>
            <a:r>
              <a:rPr lang="en-US" dirty="0"/>
              <a:t>28/32 (87.5%) of respondents advertise their practice as specializing in pain management.</a:t>
            </a:r>
          </a:p>
        </p:txBody>
      </p:sp>
      <p:pic>
        <p:nvPicPr>
          <p:cNvPr id="4" name="Picture 3">
            <a:extLst>
              <a:ext uri="{FF2B5EF4-FFF2-40B4-BE49-F238E27FC236}">
                <a16:creationId xmlns:a16="http://schemas.microsoft.com/office/drawing/2014/main" id="{1635EE68-5AB6-42DF-B3B3-4DD8314A6544}"/>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228943" y="5596097"/>
            <a:ext cx="1504495" cy="1161732"/>
          </a:xfrm>
          <a:prstGeom prst="rect">
            <a:avLst/>
          </a:prstGeom>
        </p:spPr>
      </p:pic>
    </p:spTree>
    <p:extLst>
      <p:ext uri="{BB962C8B-B14F-4D97-AF65-F5344CB8AC3E}">
        <p14:creationId xmlns:p14="http://schemas.microsoft.com/office/powerpoint/2010/main" val="2668170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DA7D4-0FE0-4574-BF79-D8FECC48254E}"/>
              </a:ext>
            </a:extLst>
          </p:cNvPr>
          <p:cNvSpPr>
            <a:spLocks noGrp="1"/>
          </p:cNvSpPr>
          <p:nvPr>
            <p:ph type="title"/>
          </p:nvPr>
        </p:nvSpPr>
        <p:spPr/>
        <p:txBody>
          <a:bodyPr/>
          <a:lstStyle/>
          <a:p>
            <a:pPr algn="ctr"/>
            <a:r>
              <a:rPr lang="en-US" b="1" dirty="0"/>
              <a:t>What Matters to ASNY’s Membership?</a:t>
            </a:r>
          </a:p>
        </p:txBody>
      </p:sp>
      <p:sp>
        <p:nvSpPr>
          <p:cNvPr id="3" name="Content Placeholder 2">
            <a:extLst>
              <a:ext uri="{FF2B5EF4-FFF2-40B4-BE49-F238E27FC236}">
                <a16:creationId xmlns:a16="http://schemas.microsoft.com/office/drawing/2014/main" id="{D2B3A572-BC62-4BEE-99C8-711342F8FA1A}"/>
              </a:ext>
            </a:extLst>
          </p:cNvPr>
          <p:cNvSpPr>
            <a:spLocks noGrp="1"/>
          </p:cNvSpPr>
          <p:nvPr>
            <p:ph idx="1"/>
          </p:nvPr>
        </p:nvSpPr>
        <p:spPr/>
        <p:txBody>
          <a:bodyPr>
            <a:normAutofit fontScale="92500" lnSpcReduction="20000"/>
          </a:bodyPr>
          <a:lstStyle/>
          <a:p>
            <a:pPr marL="0" indent="0" algn="ctr">
              <a:buNone/>
            </a:pPr>
            <a:r>
              <a:rPr lang="en-US" b="1" dirty="0"/>
              <a:t>Awareness of Policymakers and the Public</a:t>
            </a:r>
            <a:endParaRPr lang="en-US" dirty="0"/>
          </a:p>
          <a:p>
            <a:pPr marL="0" indent="0">
              <a:buNone/>
            </a:pPr>
            <a:r>
              <a:rPr lang="en-US" dirty="0"/>
              <a:t>When asked which data, evidence, and education issues most matter to your practice and/or to the success of ASNY, members supported:</a:t>
            </a:r>
          </a:p>
          <a:p>
            <a:pPr lvl="0"/>
            <a:r>
              <a:rPr lang="en-US" b="1" dirty="0"/>
              <a:t>Development of white papers (and/or other data) on the use of acupuncture that may be persuasive to policymakers. </a:t>
            </a:r>
            <a:r>
              <a:rPr lang="en-US" dirty="0"/>
              <a:t>The following two issues, which also had a lot of member support, could potentially be worked into the white papers:</a:t>
            </a:r>
          </a:p>
          <a:p>
            <a:pPr lvl="1"/>
            <a:r>
              <a:rPr lang="en-US" dirty="0"/>
              <a:t>Advocate for increased research funding related to comparative effectiveness studies.</a:t>
            </a:r>
          </a:p>
          <a:p>
            <a:pPr lvl="1"/>
            <a:r>
              <a:rPr lang="en-US" dirty="0"/>
              <a:t>Advocate for the use of pilot programs, demonstration waivers, and other unique opportunities that will improve availability of, and outcomes data related to, acupuncture.</a:t>
            </a:r>
            <a:endParaRPr lang="en-US" b="1" dirty="0"/>
          </a:p>
          <a:p>
            <a:r>
              <a:rPr lang="en-US" b="1" dirty="0"/>
              <a:t>Creation of public education campaigns related to acupuncture.</a:t>
            </a:r>
          </a:p>
        </p:txBody>
      </p:sp>
      <p:pic>
        <p:nvPicPr>
          <p:cNvPr id="4" name="Picture 3">
            <a:extLst>
              <a:ext uri="{FF2B5EF4-FFF2-40B4-BE49-F238E27FC236}">
                <a16:creationId xmlns:a16="http://schemas.microsoft.com/office/drawing/2014/main" id="{370DF760-79DA-4C58-9523-B3708E83D726}"/>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0316029" y="5596097"/>
            <a:ext cx="1504495" cy="1161732"/>
          </a:xfrm>
          <a:prstGeom prst="rect">
            <a:avLst/>
          </a:prstGeom>
        </p:spPr>
      </p:pic>
    </p:spTree>
    <p:extLst>
      <p:ext uri="{BB962C8B-B14F-4D97-AF65-F5344CB8AC3E}">
        <p14:creationId xmlns:p14="http://schemas.microsoft.com/office/powerpoint/2010/main" val="28685511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TotalTime>
  <Words>727</Words>
  <Application>Microsoft Office PowerPoint</Application>
  <PresentationFormat>Widescreen</PresentationFormat>
  <Paragraphs>55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Membership Survey</vt:lpstr>
      <vt:lpstr>Who Are ASNY’s Members?</vt:lpstr>
      <vt:lpstr>How Do ASNY Members Specialize?</vt:lpstr>
      <vt:lpstr>What Matters to ASNY’s Membership?</vt:lpstr>
      <vt:lpstr>What Matters to ASNY’s Membership?</vt:lpstr>
      <vt:lpstr>What Matters to ASNY’s Membership?</vt:lpstr>
      <vt:lpstr>What Matters to ASNY’s Membership?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Membership Survey</dc:title>
  <dc:creator>Katie</dc:creator>
  <cp:lastModifiedBy>Kallie Guimond</cp:lastModifiedBy>
  <cp:revision>8</cp:revision>
  <dcterms:created xsi:type="dcterms:W3CDTF">2019-12-05T18:44:46Z</dcterms:created>
  <dcterms:modified xsi:type="dcterms:W3CDTF">2020-03-04T16:35:39Z</dcterms:modified>
</cp:coreProperties>
</file>