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handoutMasterIdLst>
    <p:handoutMasterId r:id="rId21"/>
  </p:handoutMasterIdLst>
  <p:sldIdLst>
    <p:sldId id="256" r:id="rId3"/>
    <p:sldId id="290" r:id="rId4"/>
    <p:sldId id="257" r:id="rId5"/>
    <p:sldId id="259" r:id="rId6"/>
    <p:sldId id="285" r:id="rId7"/>
    <p:sldId id="260" r:id="rId8"/>
    <p:sldId id="261" r:id="rId9"/>
    <p:sldId id="289" r:id="rId10"/>
    <p:sldId id="262" r:id="rId11"/>
    <p:sldId id="268" r:id="rId12"/>
    <p:sldId id="291" r:id="rId13"/>
    <p:sldId id="270" r:id="rId14"/>
    <p:sldId id="269" r:id="rId15"/>
    <p:sldId id="278" r:id="rId16"/>
    <p:sldId id="287" r:id="rId17"/>
    <p:sldId id="288" r:id="rId18"/>
    <p:sldId id="283" r:id="rId19"/>
    <p:sldId id="29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1" autoAdjust="0"/>
    <p:restoredTop sz="94660"/>
  </p:normalViewPr>
  <p:slideViewPr>
    <p:cSldViewPr>
      <p:cViewPr>
        <p:scale>
          <a:sx n="90" d="100"/>
          <a:sy n="90" d="100"/>
        </p:scale>
        <p:origin x="-1066"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CDDD279-522A-4789-B645-CEF92F074410}" type="datetimeFigureOut">
              <a:rPr lang="en-US" smtClean="0"/>
              <a:t>3/1/2021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AF34CF-C69C-46E6-A6F4-031D3C53D647}" type="slidenum">
              <a:rPr lang="en-US" smtClean="0"/>
              <a:t>‹#›</a:t>
            </a:fld>
            <a:endParaRPr lang="en-US"/>
          </a:p>
        </p:txBody>
      </p:sp>
    </p:spTree>
    <p:extLst>
      <p:ext uri="{BB962C8B-B14F-4D97-AF65-F5344CB8AC3E}">
        <p14:creationId xmlns:p14="http://schemas.microsoft.com/office/powerpoint/2010/main" val="5447867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425196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9293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341945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851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7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0829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582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2827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27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50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39067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90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17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483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136297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401761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234859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420845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12412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274402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DCF75-1EAA-4258-A40B-68F999113A66}"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AE8A3-77AC-4310-818B-256A606A588A}" type="slidenum">
              <a:rPr lang="en-US" smtClean="0"/>
              <a:t>‹#›</a:t>
            </a:fld>
            <a:endParaRPr lang="en-US" dirty="0"/>
          </a:p>
        </p:txBody>
      </p:sp>
    </p:spTree>
    <p:extLst>
      <p:ext uri="{BB962C8B-B14F-4D97-AF65-F5344CB8AC3E}">
        <p14:creationId xmlns:p14="http://schemas.microsoft.com/office/powerpoint/2010/main" val="25564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DCF75-1EAA-4258-A40B-68F999113A66}" type="datetimeFigureOut">
              <a:rPr lang="en-US" smtClean="0"/>
              <a:t>3/1/2021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AE8A3-77AC-4310-818B-256A606A588A}" type="slidenum">
              <a:rPr lang="en-US" smtClean="0"/>
              <a:t>‹#›</a:t>
            </a:fld>
            <a:endParaRPr lang="en-US" dirty="0"/>
          </a:p>
        </p:txBody>
      </p:sp>
    </p:spTree>
    <p:extLst>
      <p:ext uri="{BB962C8B-B14F-4D97-AF65-F5344CB8AC3E}">
        <p14:creationId xmlns:p14="http://schemas.microsoft.com/office/powerpoint/2010/main" val="62325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1A731-DED2-465C-B09C-CCEC09080F57}" type="datetimeFigureOut">
              <a:rPr lang="en-US" smtClean="0">
                <a:solidFill>
                  <a:prstClr val="black">
                    <a:tint val="75000"/>
                  </a:prstClr>
                </a:solidFill>
              </a:rPr>
              <a:pPr/>
              <a:t>3/1/2021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7B417-0895-41C9-B49B-8772323821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40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PowerPoint_Presentation1.pptx"/></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0.jpeg"/><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baenvironmental.com/" TargetMode="External"/><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mailto:bbruso@cbaenvironmenta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xfrm>
            <a:off x="3124200" y="5317668"/>
            <a:ext cx="2590800" cy="1673490"/>
          </a:xfrm>
        </p:spPr>
      </p:pic>
      <p:sp>
        <p:nvSpPr>
          <p:cNvPr id="15" name="TextBox 14"/>
          <p:cNvSpPr txBox="1"/>
          <p:nvPr/>
        </p:nvSpPr>
        <p:spPr>
          <a:xfrm>
            <a:off x="0" y="3303913"/>
            <a:ext cx="3124200" cy="1754326"/>
          </a:xfrm>
          <a:prstGeom prst="rect">
            <a:avLst/>
          </a:prstGeom>
          <a:solidFill>
            <a:schemeClr val="tx2">
              <a:lumMod val="75000"/>
            </a:schemeClr>
          </a:solidFill>
          <a:ln w="57150">
            <a:solidFill>
              <a:schemeClr val="tx2">
                <a:lumMod val="60000"/>
                <a:lumOff val="40000"/>
              </a:schemeClr>
            </a:solidFill>
          </a:ln>
        </p:spPr>
        <p:txBody>
          <a:bodyPr wrap="square" rtlCol="0">
            <a:spAutoFit/>
          </a:bodyPr>
          <a:lstStyle/>
          <a:p>
            <a:pPr algn="ctr"/>
            <a:r>
              <a:rPr lang="en-US" b="1" dirty="0" smtClean="0">
                <a:solidFill>
                  <a:schemeClr val="bg2"/>
                </a:solidFill>
              </a:rPr>
              <a:t>INTRODUCING CBA’s</a:t>
            </a:r>
          </a:p>
          <a:p>
            <a:pPr algn="ctr"/>
            <a:r>
              <a:rPr lang="en-US" b="1" dirty="0" smtClean="0">
                <a:solidFill>
                  <a:schemeClr val="bg2"/>
                </a:solidFill>
              </a:rPr>
              <a:t> REMEDIAL BIOMASS SOLUTIONS (RBS) – BIOMASS OPTIMIZATION AND DECARBONIZATION TECHNOLOGY</a:t>
            </a:r>
            <a:endParaRPr lang="en-US" b="1" dirty="0">
              <a:solidFill>
                <a:schemeClr val="bg2"/>
              </a:solidFill>
            </a:endParaRPr>
          </a:p>
        </p:txBody>
      </p:sp>
      <p:sp>
        <p:nvSpPr>
          <p:cNvPr id="18" name="TextBox 17"/>
          <p:cNvSpPr txBox="1"/>
          <p:nvPr/>
        </p:nvSpPr>
        <p:spPr>
          <a:xfrm>
            <a:off x="4419600" y="304800"/>
            <a:ext cx="1905000" cy="369332"/>
          </a:xfrm>
          <a:prstGeom prst="rect">
            <a:avLst/>
          </a:prstGeom>
          <a:noFill/>
        </p:spPr>
        <p:txBody>
          <a:bodyPr wrap="square" rtlCol="0">
            <a:spAutoFit/>
          </a:bodyPr>
          <a:lstStyle/>
          <a:p>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15" y="78896"/>
            <a:ext cx="1321052" cy="685800"/>
          </a:xfrm>
          <a:prstGeom prst="rect">
            <a:avLst/>
          </a:prstGeom>
          <a:solidFill>
            <a:schemeClr val="tx1">
              <a:lumMod val="65000"/>
              <a:lumOff val="35000"/>
            </a:schemeClr>
          </a:solidFill>
          <a:ln w="38100">
            <a:solidFill>
              <a:schemeClr val="accent1">
                <a:lumMod val="75000"/>
              </a:schemeClr>
            </a:solidFill>
          </a:ln>
          <a:effectLst>
            <a:outerShdw blurRad="50800" dist="38100" algn="l" rotWithShape="0">
              <a:prstClr val="black">
                <a:alpha val="40000"/>
              </a:prstClr>
            </a:outerShdw>
          </a:effectLst>
          <a:scene3d>
            <a:camera prst="obliqueTopLeft"/>
            <a:lightRig rig="threePt" dir="t"/>
          </a:scene3d>
        </p:spPr>
      </p:pic>
      <p:pic>
        <p:nvPicPr>
          <p:cNvPr id="14" name="Picture 2" descr="A pile of dirt&#10;&#10;Description generated with high confidence">
            <a:extLst>
              <a:ext uri="{FF2B5EF4-FFF2-40B4-BE49-F238E27FC236}">
                <a16:creationId xmlns="" xmlns:a16="http://schemas.microsoft.com/office/drawing/2014/main" id="{DCB0BBF3-1A8E-4E43-BEE7-F87FE268F3EB}"/>
              </a:ext>
            </a:extLst>
          </p:cNvPr>
          <p:cNvPicPr>
            <a:picLocks noChangeAspect="1"/>
          </p:cNvPicPr>
          <p:nvPr/>
        </p:nvPicPr>
        <p:blipFill>
          <a:blip r:embed="rId4"/>
          <a:stretch>
            <a:fillRect/>
          </a:stretch>
        </p:blipFill>
        <p:spPr>
          <a:xfrm>
            <a:off x="3886200" y="0"/>
            <a:ext cx="5257801" cy="3303913"/>
          </a:xfrm>
          <a:prstGeom prst="rect">
            <a:avLst/>
          </a:prstGeom>
          <a:ln w="57150">
            <a:noFill/>
          </a:ln>
        </p:spPr>
      </p:pic>
      <p:pic>
        <p:nvPicPr>
          <p:cNvPr id="16" name="Picture 5" descr="A pile of fries&#10;&#10;Description generated with very high confidence">
            <a:extLst>
              <a:ext uri="{FF2B5EF4-FFF2-40B4-BE49-F238E27FC236}">
                <a16:creationId xmlns="" xmlns:a16="http://schemas.microsoft.com/office/drawing/2014/main" id="{B681BBF5-B078-4A4C-91D7-D46CB18713CD}"/>
              </a:ext>
            </a:extLst>
          </p:cNvPr>
          <p:cNvPicPr>
            <a:picLocks noChangeAspect="1"/>
          </p:cNvPicPr>
          <p:nvPr/>
        </p:nvPicPr>
        <p:blipFill>
          <a:blip r:embed="rId5"/>
          <a:stretch>
            <a:fillRect/>
          </a:stretch>
        </p:blipFill>
        <p:spPr>
          <a:xfrm>
            <a:off x="0" y="5058239"/>
            <a:ext cx="3124200" cy="1932919"/>
          </a:xfrm>
          <a:prstGeom prst="rect">
            <a:avLst/>
          </a:prstGeom>
          <a:ln w="57150">
            <a:no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3303913"/>
            <a:ext cx="3048000" cy="201375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3284653"/>
            <a:ext cx="2971800" cy="203301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3886201" cy="3284653"/>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5000" y="5317668"/>
            <a:ext cx="3441700" cy="1673489"/>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2091" y="2456532"/>
            <a:ext cx="1486152" cy="775720"/>
          </a:xfrm>
          <a:prstGeom prst="rect">
            <a:avLst/>
          </a:prstGeom>
        </p:spPr>
      </p:pic>
    </p:spTree>
    <p:extLst>
      <p:ext uri="{BB962C8B-B14F-4D97-AF65-F5344CB8AC3E}">
        <p14:creationId xmlns:p14="http://schemas.microsoft.com/office/powerpoint/2010/main" val="373469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Box 57"/>
          <p:cNvSpPr txBox="1">
            <a:spLocks noChangeArrowheads="1"/>
          </p:cNvSpPr>
          <p:nvPr/>
        </p:nvSpPr>
        <p:spPr bwMode="auto">
          <a:xfrm rot="10800000" flipV="1">
            <a:off x="394653" y="739853"/>
            <a:ext cx="1749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FFFFFF"/>
                </a:solidFill>
              </a:rPr>
              <a:t>Water </a:t>
            </a:r>
            <a:r>
              <a:rPr lang="en-US" altLang="en-US" sz="1200" dirty="0" smtClean="0">
                <a:solidFill>
                  <a:srgbClr val="FFFFFF"/>
                </a:solidFill>
              </a:rPr>
              <a:t>Treatment</a:t>
            </a:r>
          </a:p>
          <a:p>
            <a:pPr eaLnBrk="1" hangingPunct="1"/>
            <a:r>
              <a:rPr lang="en-US" altLang="en-US" sz="1200" dirty="0" smtClean="0">
                <a:solidFill>
                  <a:srgbClr val="FFFFFF"/>
                </a:solidFill>
              </a:rPr>
              <a:t>SRS-MET System</a:t>
            </a:r>
            <a:endParaRPr lang="en-US" altLang="en-US" sz="1200" dirty="0">
              <a:solidFill>
                <a:srgbClr val="FFFFFF"/>
              </a:solidFill>
            </a:endParaRPr>
          </a:p>
        </p:txBody>
      </p:sp>
      <p:sp>
        <p:nvSpPr>
          <p:cNvPr id="2" name="TextBox 1"/>
          <p:cNvSpPr txBox="1"/>
          <p:nvPr/>
        </p:nvSpPr>
        <p:spPr>
          <a:xfrm>
            <a:off x="0" y="228600"/>
            <a:ext cx="9144000" cy="461665"/>
          </a:xfrm>
          <a:prstGeom prst="rect">
            <a:avLst/>
          </a:prstGeom>
          <a:solidFill>
            <a:schemeClr val="tx2"/>
          </a:solidFill>
        </p:spPr>
        <p:txBody>
          <a:bodyPr wrap="square" rtlCol="0">
            <a:spAutoFit/>
          </a:bodyPr>
          <a:lstStyle/>
          <a:p>
            <a:r>
              <a:rPr lang="en-US" sz="2400" b="1" dirty="0" smtClean="0">
                <a:solidFill>
                  <a:schemeClr val="bg1"/>
                </a:solidFill>
              </a:rPr>
              <a:t>RBS PROCESS FLOW</a:t>
            </a:r>
            <a:endParaRPr lang="en-US" sz="2400" b="1" dirty="0">
              <a:solidFill>
                <a:schemeClr val="bg1"/>
              </a:solidFill>
            </a:endParaRPr>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463091"/>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5" name="TextBox 4"/>
          <p:cNvSpPr txBox="1"/>
          <p:nvPr/>
        </p:nvSpPr>
        <p:spPr>
          <a:xfrm>
            <a:off x="7912140" y="6463091"/>
            <a:ext cx="1003260" cy="369332"/>
          </a:xfrm>
          <a:prstGeom prst="rect">
            <a:avLst/>
          </a:prstGeom>
          <a:solidFill>
            <a:schemeClr val="tx1">
              <a:lumMod val="85000"/>
              <a:lumOff val="15000"/>
            </a:schemeClr>
          </a:solidFill>
        </p:spPr>
        <p:txBody>
          <a:bodyPr wrap="square" rtlCol="0">
            <a:spAutoFit/>
          </a:bodyPr>
          <a:lstStyle/>
          <a:p>
            <a:r>
              <a:rPr lang="en-US" b="1" dirty="0" smtClean="0">
                <a:solidFill>
                  <a:schemeClr val="bg1"/>
                </a:solidFill>
              </a:rPr>
              <a:t>RCS    9</a:t>
            </a:r>
            <a:endParaRPr lang="en-US" b="1" dirty="0">
              <a:solidFill>
                <a:schemeClr val="bg1"/>
              </a:solidFill>
            </a:endParaRPr>
          </a:p>
        </p:txBody>
      </p:sp>
      <p:cxnSp>
        <p:nvCxnSpPr>
          <p:cNvPr id="18" name="Straight Arrow Connector 17"/>
          <p:cNvCxnSpPr/>
          <p:nvPr/>
        </p:nvCxnSpPr>
        <p:spPr>
          <a:xfrm>
            <a:off x="8182347" y="3470488"/>
            <a:ext cx="0" cy="5334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912140" y="6452112"/>
            <a:ext cx="100326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10</a:t>
            </a:r>
            <a:endParaRPr lang="en-US"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1"/>
            <a:ext cx="9144000" cy="5791200"/>
          </a:xfrm>
          <a:prstGeom prst="rect">
            <a:avLst/>
          </a:prstGeom>
        </p:spPr>
      </p:pic>
    </p:spTree>
    <p:extLst>
      <p:ext uri="{BB962C8B-B14F-4D97-AF65-F5344CB8AC3E}">
        <p14:creationId xmlns:p14="http://schemas.microsoft.com/office/powerpoint/2010/main" val="147683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98"/>
            <a:ext cx="9144000" cy="461665"/>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prstClr val="white"/>
                </a:solidFill>
              </a:rPr>
              <a:t>RBS CO2 &amp; CO2-e Capture – Sequestration – Utilization: - Process Flow</a:t>
            </a:r>
            <a:endParaRPr lang="en-US" sz="2400" b="1" dirty="0">
              <a:solidFill>
                <a:prstClr val="white"/>
              </a:solidFill>
            </a:endParaRPr>
          </a:p>
        </p:txBody>
      </p:sp>
      <p:sp>
        <p:nvSpPr>
          <p:cNvPr id="6" name="TextBox 5"/>
          <p:cNvSpPr txBox="1"/>
          <p:nvPr/>
        </p:nvSpPr>
        <p:spPr>
          <a:xfrm>
            <a:off x="7620000" y="6304205"/>
            <a:ext cx="83820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11</a:t>
            </a:r>
            <a:endParaRPr lang="en-US"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128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graphicFrame>
        <p:nvGraphicFramePr>
          <p:cNvPr id="4" name="Object 3"/>
          <p:cNvGraphicFramePr>
            <a:graphicFrameLocks noChangeAspect="1"/>
          </p:cNvGraphicFramePr>
          <p:nvPr>
            <p:extLst>
              <p:ext uri="{D42A27DB-BD31-4B8C-83A1-F6EECF244321}">
                <p14:modId xmlns:p14="http://schemas.microsoft.com/office/powerpoint/2010/main" val="273739963"/>
              </p:ext>
            </p:extLst>
          </p:nvPr>
        </p:nvGraphicFramePr>
        <p:xfrm>
          <a:off x="342900" y="609600"/>
          <a:ext cx="8458200" cy="5694605"/>
        </p:xfrm>
        <a:graphic>
          <a:graphicData uri="http://schemas.openxmlformats.org/presentationml/2006/ole">
            <mc:AlternateContent xmlns:mc="http://schemas.openxmlformats.org/markup-compatibility/2006">
              <mc:Choice xmlns:v="urn:schemas-microsoft-com:vml" Requires="v">
                <p:oleObj spid="_x0000_s6150" name="Presentation" r:id="rId4" imgW="4570378" imgH="3427437" progId="PowerPoint.Show.12">
                  <p:embed/>
                </p:oleObj>
              </mc:Choice>
              <mc:Fallback>
                <p:oleObj name="Presentation" r:id="rId4" imgW="4570378" imgH="3427437" progId="PowerPoint.Show.12">
                  <p:embed/>
                  <p:pic>
                    <p:nvPicPr>
                      <p:cNvPr id="0" name=""/>
                      <p:cNvPicPr/>
                      <p:nvPr/>
                    </p:nvPicPr>
                    <p:blipFill>
                      <a:blip r:embed="rId5"/>
                      <a:stretch>
                        <a:fillRect/>
                      </a:stretch>
                    </p:blipFill>
                    <p:spPr>
                      <a:xfrm>
                        <a:off x="342900" y="609600"/>
                        <a:ext cx="8458200" cy="5694605"/>
                      </a:xfrm>
                      <a:prstGeom prst="rect">
                        <a:avLst/>
                      </a:prstGeom>
                    </p:spPr>
                  </p:pic>
                </p:oleObj>
              </mc:Fallback>
            </mc:AlternateContent>
          </a:graphicData>
        </a:graphic>
      </p:graphicFrame>
    </p:spTree>
    <p:extLst>
      <p:ext uri="{BB962C8B-B14F-4D97-AF65-F5344CB8AC3E}">
        <p14:creationId xmlns:p14="http://schemas.microsoft.com/office/powerpoint/2010/main" val="14795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234"/>
            <a:ext cx="9144000" cy="461665"/>
          </a:xfrm>
          <a:prstGeom prst="rect">
            <a:avLst/>
          </a:prstGeom>
          <a:solidFill>
            <a:schemeClr val="tx2"/>
          </a:solidFill>
        </p:spPr>
        <p:txBody>
          <a:bodyPr wrap="square" rtlCol="0">
            <a:spAutoFit/>
          </a:bodyPr>
          <a:lstStyle/>
          <a:p>
            <a:r>
              <a:rPr lang="en-US" sz="2400" b="1" dirty="0" smtClean="0">
                <a:solidFill>
                  <a:schemeClr val="bg1"/>
                </a:solidFill>
              </a:rPr>
              <a:t>SUGARCANE </a:t>
            </a:r>
            <a:r>
              <a:rPr lang="en-US" sz="2400" b="1" dirty="0" smtClean="0">
                <a:solidFill>
                  <a:schemeClr val="bg1"/>
                </a:solidFill>
              </a:rPr>
              <a:t>BAGASSE CASE STUDY: </a:t>
            </a:r>
            <a:r>
              <a:rPr lang="en-US" sz="2400" b="1" dirty="0" smtClean="0">
                <a:solidFill>
                  <a:schemeClr val="bg1"/>
                </a:solidFill>
              </a:rPr>
              <a:t>RBS UPGRADE PERFORMANCE</a:t>
            </a:r>
            <a:endParaRPr lang="en-US"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61824884"/>
              </p:ext>
            </p:extLst>
          </p:nvPr>
        </p:nvGraphicFramePr>
        <p:xfrm>
          <a:off x="497910" y="711200"/>
          <a:ext cx="6096000" cy="3774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ANALYSIS</a:t>
                      </a:r>
                      <a:endParaRPr lang="en-US" dirty="0"/>
                    </a:p>
                  </a:txBody>
                  <a:tcPr/>
                </a:tc>
                <a:tc>
                  <a:txBody>
                    <a:bodyPr/>
                    <a:lstStyle/>
                    <a:p>
                      <a:pPr algn="ctr"/>
                      <a:r>
                        <a:rPr lang="en-US" dirty="0" smtClean="0"/>
                        <a:t>RAW</a:t>
                      </a:r>
                      <a:endParaRPr lang="en-US" dirty="0"/>
                    </a:p>
                  </a:txBody>
                  <a:tcPr/>
                </a:tc>
                <a:tc>
                  <a:txBody>
                    <a:bodyPr/>
                    <a:lstStyle/>
                    <a:p>
                      <a:pPr algn="ctr"/>
                      <a:r>
                        <a:rPr lang="en-US" dirty="0" smtClean="0"/>
                        <a:t>TREATED</a:t>
                      </a:r>
                      <a:endParaRPr lang="en-US" dirty="0"/>
                    </a:p>
                  </a:txBody>
                  <a:tcPr/>
                </a:tc>
                <a:tc>
                  <a:txBody>
                    <a:bodyPr/>
                    <a:lstStyle/>
                    <a:p>
                      <a:pPr algn="ctr"/>
                      <a:r>
                        <a:rPr lang="en-US" dirty="0" smtClean="0"/>
                        <a:t>% CHANGE</a:t>
                      </a:r>
                      <a:endParaRPr lang="en-US" dirty="0"/>
                    </a:p>
                  </a:txBody>
                  <a:tcPr/>
                </a:tc>
              </a:tr>
              <a:tr h="370840">
                <a:tc>
                  <a:txBody>
                    <a:bodyPr/>
                    <a:lstStyle/>
                    <a:p>
                      <a:pPr algn="ctr"/>
                      <a:r>
                        <a:rPr lang="en-US" dirty="0" smtClean="0"/>
                        <a:t>Moisture</a:t>
                      </a:r>
                      <a:endParaRPr lang="en-US" dirty="0"/>
                    </a:p>
                  </a:txBody>
                  <a:tcPr/>
                </a:tc>
                <a:tc>
                  <a:txBody>
                    <a:bodyPr/>
                    <a:lstStyle/>
                    <a:p>
                      <a:pPr algn="ctr"/>
                      <a:r>
                        <a:rPr lang="en-US" dirty="0" smtClean="0"/>
                        <a:t>50.00</a:t>
                      </a:r>
                      <a:endParaRPr lang="en-US" dirty="0"/>
                    </a:p>
                  </a:txBody>
                  <a:tcPr/>
                </a:tc>
                <a:tc>
                  <a:txBody>
                    <a:bodyPr/>
                    <a:lstStyle/>
                    <a:p>
                      <a:pPr algn="ctr"/>
                      <a:r>
                        <a:rPr lang="en-US" dirty="0" smtClean="0"/>
                        <a:t>4.88</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BTU/LB. </a:t>
                      </a:r>
                    </a:p>
                    <a:p>
                      <a:pPr algn="ctr"/>
                      <a:r>
                        <a:rPr lang="en-US" dirty="0" smtClean="0"/>
                        <a:t>(</a:t>
                      </a:r>
                      <a:r>
                        <a:rPr lang="en-US" dirty="0" smtClean="0"/>
                        <a:t>MJ/kg</a:t>
                      </a:r>
                      <a:r>
                        <a:rPr lang="en-US" dirty="0" smtClean="0"/>
                        <a:t>) AR</a:t>
                      </a:r>
                      <a:endParaRPr lang="en-US" dirty="0"/>
                    </a:p>
                  </a:txBody>
                  <a:tcPr/>
                </a:tc>
                <a:tc>
                  <a:txBody>
                    <a:bodyPr/>
                    <a:lstStyle/>
                    <a:p>
                      <a:pPr algn="ctr"/>
                      <a:r>
                        <a:rPr lang="en-US" dirty="0" smtClean="0"/>
                        <a:t>3,586</a:t>
                      </a:r>
                      <a:endParaRPr lang="en-US" dirty="0" smtClean="0"/>
                    </a:p>
                    <a:p>
                      <a:pPr algn="ctr"/>
                      <a:r>
                        <a:rPr lang="en-US" dirty="0" smtClean="0"/>
                        <a:t>(8.34</a:t>
                      </a:r>
                      <a:r>
                        <a:rPr lang="en-US" baseline="0" dirty="0" smtClean="0"/>
                        <a:t> MJ/kg</a:t>
                      </a:r>
                      <a:r>
                        <a:rPr lang="en-US" baseline="0" dirty="0" smtClean="0"/>
                        <a:t>)</a:t>
                      </a:r>
                      <a:endParaRPr lang="en-US" dirty="0"/>
                    </a:p>
                  </a:txBody>
                  <a:tcPr/>
                </a:tc>
                <a:tc>
                  <a:txBody>
                    <a:bodyPr/>
                    <a:lstStyle/>
                    <a:p>
                      <a:pPr algn="ctr"/>
                      <a:r>
                        <a:rPr lang="en-US" dirty="0" smtClean="0"/>
                        <a:t>7,446 </a:t>
                      </a:r>
                      <a:endParaRPr lang="en-US" dirty="0" smtClean="0"/>
                    </a:p>
                    <a:p>
                      <a:pPr algn="ctr"/>
                      <a:r>
                        <a:rPr lang="en-US" dirty="0" smtClean="0"/>
                        <a:t>(17.31 MJ/kg</a:t>
                      </a:r>
                      <a:r>
                        <a:rPr lang="en-US" dirty="0" smtClean="0"/>
                        <a:t>)</a:t>
                      </a:r>
                      <a:endParaRPr lang="en-US" dirty="0"/>
                    </a:p>
                  </a:txBody>
                  <a:tcPr/>
                </a:tc>
                <a:tc>
                  <a:txBody>
                    <a:bodyPr/>
                    <a:lstStyle/>
                    <a:p>
                      <a:pPr algn="ctr"/>
                      <a:r>
                        <a:rPr lang="en-US" dirty="0" smtClean="0"/>
                        <a:t>+51%</a:t>
                      </a:r>
                      <a:endParaRPr lang="en-US" dirty="0"/>
                    </a:p>
                  </a:txBody>
                  <a:tcPr/>
                </a:tc>
              </a:tr>
              <a:tr h="370840">
                <a:tc>
                  <a:txBody>
                    <a:bodyPr/>
                    <a:lstStyle/>
                    <a:p>
                      <a:pPr algn="ctr"/>
                      <a:r>
                        <a:rPr lang="en-US" baseline="30000" dirty="0" smtClean="0"/>
                        <a:t>1</a:t>
                      </a:r>
                      <a:r>
                        <a:rPr lang="en-US" dirty="0" smtClean="0"/>
                        <a:t>MF BTU/LB.</a:t>
                      </a:r>
                      <a:endParaRPr lang="en-US" dirty="0"/>
                    </a:p>
                  </a:txBody>
                  <a:tcPr/>
                </a:tc>
                <a:tc>
                  <a:txBody>
                    <a:bodyPr/>
                    <a:lstStyle/>
                    <a:p>
                      <a:pPr algn="ctr"/>
                      <a:r>
                        <a:rPr lang="en-US" dirty="0" smtClean="0"/>
                        <a:t>7,172</a:t>
                      </a:r>
                      <a:endParaRPr lang="en-US" dirty="0"/>
                    </a:p>
                  </a:txBody>
                  <a:tcPr/>
                </a:tc>
                <a:tc>
                  <a:txBody>
                    <a:bodyPr/>
                    <a:lstStyle/>
                    <a:p>
                      <a:pPr algn="ctr"/>
                      <a:r>
                        <a:rPr lang="en-US" dirty="0" smtClean="0"/>
                        <a:t>7,828</a:t>
                      </a:r>
                      <a:endParaRPr lang="en-US" dirty="0"/>
                    </a:p>
                  </a:txBody>
                  <a:tcPr/>
                </a:tc>
                <a:tc>
                  <a:txBody>
                    <a:bodyPr/>
                    <a:lstStyle/>
                    <a:p>
                      <a:pPr algn="ctr"/>
                      <a:r>
                        <a:rPr lang="en-US" dirty="0" smtClean="0"/>
                        <a:t>+8</a:t>
                      </a:r>
                      <a:r>
                        <a:rPr lang="en-US" dirty="0" smtClean="0"/>
                        <a:t>%</a:t>
                      </a:r>
                      <a:endParaRPr lang="en-US" dirty="0"/>
                    </a:p>
                  </a:txBody>
                  <a:tcPr/>
                </a:tc>
              </a:tr>
              <a:tr h="370840">
                <a:tc>
                  <a:txBody>
                    <a:bodyPr/>
                    <a:lstStyle/>
                    <a:p>
                      <a:pPr algn="ctr"/>
                      <a:r>
                        <a:rPr lang="en-US" dirty="0" smtClean="0"/>
                        <a:t>Sulfur</a:t>
                      </a:r>
                      <a:endParaRPr lang="en-US" dirty="0"/>
                    </a:p>
                  </a:txBody>
                  <a:tcPr/>
                </a:tc>
                <a:tc>
                  <a:txBody>
                    <a:bodyPr/>
                    <a:lstStyle/>
                    <a:p>
                      <a:pPr algn="ctr"/>
                      <a:r>
                        <a:rPr lang="en-US" dirty="0" smtClean="0"/>
                        <a:t>0.08</a:t>
                      </a:r>
                      <a:endParaRPr lang="en-US" dirty="0"/>
                    </a:p>
                  </a:txBody>
                  <a:tcPr/>
                </a:tc>
                <a:tc>
                  <a:txBody>
                    <a:bodyPr/>
                    <a:lstStyle/>
                    <a:p>
                      <a:pPr algn="ctr"/>
                      <a:r>
                        <a:rPr lang="en-US" dirty="0" smtClean="0"/>
                        <a:t>0.08</a:t>
                      </a:r>
                      <a:endParaRPr lang="en-US" dirty="0"/>
                    </a:p>
                  </a:txBody>
                  <a:tcPr/>
                </a:tc>
                <a:tc>
                  <a:txBody>
                    <a:bodyPr/>
                    <a:lstStyle/>
                    <a:p>
                      <a:pPr algn="ctr"/>
                      <a:r>
                        <a:rPr lang="en-US" dirty="0" smtClean="0"/>
                        <a:t>-</a:t>
                      </a:r>
                      <a:endParaRPr lang="en-US" dirty="0"/>
                    </a:p>
                  </a:txBody>
                  <a:tcPr/>
                </a:tc>
              </a:tr>
              <a:tr h="370840">
                <a:tc>
                  <a:txBody>
                    <a:bodyPr/>
                    <a:lstStyle/>
                    <a:p>
                      <a:pPr algn="ctr"/>
                      <a:r>
                        <a:rPr lang="en-US" baseline="0" dirty="0" smtClean="0"/>
                        <a:t>Boiler Efficiency</a:t>
                      </a:r>
                      <a:endParaRPr lang="en-US" baseline="30000" dirty="0"/>
                    </a:p>
                  </a:txBody>
                  <a:tcPr/>
                </a:tc>
                <a:tc>
                  <a:txBody>
                    <a:bodyPr/>
                    <a:lstStyle/>
                    <a:p>
                      <a:endParaRPr lang="en-US" dirty="0"/>
                    </a:p>
                  </a:txBody>
                  <a:tcPr/>
                </a:tc>
                <a:tc>
                  <a:txBody>
                    <a:bodyPr/>
                    <a:lstStyle/>
                    <a:p>
                      <a:endParaRPr lang="en-US" dirty="0"/>
                    </a:p>
                  </a:txBody>
                  <a:tcPr/>
                </a:tc>
                <a:tc>
                  <a:txBody>
                    <a:bodyPr/>
                    <a:lstStyle/>
                    <a:p>
                      <a:pPr algn="ctr"/>
                      <a:r>
                        <a:rPr lang="en-US" dirty="0" smtClean="0"/>
                        <a:t>+8.66%</a:t>
                      </a:r>
                      <a:endParaRPr lang="en-US" dirty="0"/>
                    </a:p>
                  </a:txBody>
                  <a:tcPr/>
                </a:tc>
              </a:tr>
              <a:tr h="370840">
                <a:tc>
                  <a:txBody>
                    <a:bodyPr/>
                    <a:lstStyle/>
                    <a:p>
                      <a:pPr algn="ctr"/>
                      <a:r>
                        <a:rPr lang="en-US" baseline="0" dirty="0" smtClean="0"/>
                        <a:t>Heat Rate</a:t>
                      </a:r>
                      <a:endParaRPr lang="en-US" baseline="30000" dirty="0"/>
                    </a:p>
                  </a:txBody>
                  <a:tcPr/>
                </a:tc>
                <a:tc>
                  <a:txBody>
                    <a:bodyPr/>
                    <a:lstStyle/>
                    <a:p>
                      <a:endParaRPr lang="en-US" dirty="0"/>
                    </a:p>
                  </a:txBody>
                  <a:tcPr/>
                </a:tc>
                <a:tc>
                  <a:txBody>
                    <a:bodyPr/>
                    <a:lstStyle/>
                    <a:p>
                      <a:endParaRPr lang="en-US" dirty="0"/>
                    </a:p>
                  </a:txBody>
                  <a:tcPr/>
                </a:tc>
                <a:tc>
                  <a:txBody>
                    <a:bodyPr/>
                    <a:lstStyle/>
                    <a:p>
                      <a:pPr algn="ctr"/>
                      <a:r>
                        <a:rPr lang="en-US" dirty="0" smtClean="0"/>
                        <a:t>-500+ BTU/kWh</a:t>
                      </a:r>
                      <a:endParaRPr lang="en-US" dirty="0"/>
                    </a:p>
                  </a:txBody>
                  <a:tcPr/>
                </a:tc>
              </a:tr>
              <a:tr h="370840">
                <a:tc>
                  <a:txBody>
                    <a:bodyPr/>
                    <a:lstStyle/>
                    <a:p>
                      <a:pPr algn="ctr"/>
                      <a:r>
                        <a:rPr lang="en-US" baseline="0" dirty="0" smtClean="0"/>
                        <a:t>Ash </a:t>
                      </a:r>
                      <a:r>
                        <a:rPr lang="en-US" baseline="0" dirty="0" smtClean="0"/>
                        <a:t>/AR</a:t>
                      </a:r>
                      <a:endParaRPr lang="en-US" baseline="30000" dirty="0"/>
                    </a:p>
                  </a:txBody>
                  <a:tcPr/>
                </a:tc>
                <a:tc>
                  <a:txBody>
                    <a:bodyPr/>
                    <a:lstStyle/>
                    <a:p>
                      <a:pPr algn="ctr"/>
                      <a:r>
                        <a:rPr lang="en-US" dirty="0" smtClean="0"/>
                        <a:t>9.18</a:t>
                      </a:r>
                      <a:endParaRPr lang="en-US" dirty="0"/>
                    </a:p>
                  </a:txBody>
                  <a:tcPr/>
                </a:tc>
                <a:tc>
                  <a:txBody>
                    <a:bodyPr/>
                    <a:lstStyle/>
                    <a:p>
                      <a:pPr algn="ctr"/>
                      <a:r>
                        <a:rPr lang="en-US" dirty="0" smtClean="0"/>
                        <a:t>9.24</a:t>
                      </a:r>
                      <a:endParaRPr lang="en-US" dirty="0"/>
                    </a:p>
                  </a:txBody>
                  <a:tcPr/>
                </a:tc>
                <a:tc>
                  <a:txBody>
                    <a:bodyPr/>
                    <a:lstStyle/>
                    <a:p>
                      <a:pPr algn="ctr"/>
                      <a:r>
                        <a:rPr lang="en-US" dirty="0" smtClean="0"/>
                        <a:t>-</a:t>
                      </a:r>
                      <a:endParaRPr lang="en-US" dirty="0"/>
                    </a:p>
                  </a:txBody>
                  <a:tcPr/>
                </a:tc>
              </a:tr>
            </a:tbl>
          </a:graphicData>
        </a:graphic>
      </p:graphicFrame>
      <p:sp>
        <p:nvSpPr>
          <p:cNvPr id="5" name="TextBox 4"/>
          <p:cNvSpPr txBox="1"/>
          <p:nvPr/>
        </p:nvSpPr>
        <p:spPr>
          <a:xfrm>
            <a:off x="518786" y="4920734"/>
            <a:ext cx="8229600" cy="369332"/>
          </a:xfrm>
          <a:prstGeom prst="rect">
            <a:avLst/>
          </a:prstGeom>
          <a:noFill/>
        </p:spPr>
        <p:txBody>
          <a:bodyPr wrap="square" rtlCol="0">
            <a:spAutoFit/>
          </a:bodyPr>
          <a:lstStyle/>
          <a:p>
            <a:r>
              <a:rPr lang="en-US" baseline="30000" dirty="0" smtClean="0"/>
              <a:t>1</a:t>
            </a:r>
            <a:r>
              <a:rPr lang="en-US" dirty="0" smtClean="0"/>
              <a:t> Increase in calorific value attributable to the proprietary chemistry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400799"/>
            <a:ext cx="858711" cy="369333"/>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7" name="TextBox 6"/>
          <p:cNvSpPr txBox="1"/>
          <p:nvPr/>
        </p:nvSpPr>
        <p:spPr>
          <a:xfrm>
            <a:off x="7912140" y="6400799"/>
            <a:ext cx="1003260" cy="369333"/>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12</a:t>
            </a:r>
            <a:endParaRPr lang="en-US" b="1" dirty="0">
              <a:solidFill>
                <a:schemeClr val="bg1"/>
              </a:solidFill>
            </a:endParaRPr>
          </a:p>
        </p:txBody>
      </p:sp>
    </p:spTree>
    <p:extLst>
      <p:ext uri="{BB962C8B-B14F-4D97-AF65-F5344CB8AC3E}">
        <p14:creationId xmlns:p14="http://schemas.microsoft.com/office/powerpoint/2010/main" val="2150259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4695"/>
            <a:ext cx="9144000" cy="461665"/>
          </a:xfrm>
          <a:prstGeom prst="rect">
            <a:avLst/>
          </a:prstGeom>
          <a:solidFill>
            <a:schemeClr val="tx2"/>
          </a:solidFill>
        </p:spPr>
        <p:txBody>
          <a:bodyPr wrap="square" rtlCol="0">
            <a:spAutoFit/>
          </a:bodyPr>
          <a:lstStyle/>
          <a:p>
            <a:r>
              <a:rPr lang="en-US" sz="2400" b="1" dirty="0" smtClean="0">
                <a:solidFill>
                  <a:schemeClr val="bg1"/>
                </a:solidFill>
              </a:rPr>
              <a:t>PINE WOOD </a:t>
            </a:r>
            <a:r>
              <a:rPr lang="en-US" sz="2400" b="1" dirty="0" smtClean="0">
                <a:solidFill>
                  <a:schemeClr val="bg1"/>
                </a:solidFill>
              </a:rPr>
              <a:t>CHIPS CASE STUDY: </a:t>
            </a:r>
            <a:r>
              <a:rPr lang="en-US" sz="2400" b="1" dirty="0" smtClean="0">
                <a:solidFill>
                  <a:schemeClr val="bg1"/>
                </a:solidFill>
              </a:rPr>
              <a:t>RBS UPRADE PERFORMANCE</a:t>
            </a:r>
            <a:endParaRPr lang="en-US" sz="2400" b="1" dirty="0">
              <a:solidFill>
                <a:schemeClr val="bg1"/>
              </a:solidFill>
            </a:endParaRPr>
          </a:p>
        </p:txBody>
      </p:sp>
      <p:sp>
        <p:nvSpPr>
          <p:cNvPr id="3" name="Rectangle 2"/>
          <p:cNvSpPr/>
          <p:nvPr/>
        </p:nvSpPr>
        <p:spPr>
          <a:xfrm>
            <a:off x="2286000" y="2644170"/>
            <a:ext cx="4572000" cy="2800767"/>
          </a:xfrm>
          <a:prstGeom prst="rect">
            <a:avLst/>
          </a:prstGeom>
        </p:spPr>
        <p:txBody>
          <a:bodyPr>
            <a:spAutoFit/>
          </a:bodyPr>
          <a:lstStyle/>
          <a:p>
            <a:pPr lvl="0" eaLnBrk="0" fontAlgn="base" hangingPunct="0">
              <a:spcBef>
                <a:spcPct val="0"/>
              </a:spcBef>
              <a:spcAft>
                <a:spcPct val="0"/>
              </a:spcAft>
            </a:pP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dirty="0">
                <a:solidFill>
                  <a:schemeClr val="bg1"/>
                </a:solidFill>
                <a:latin typeface="Arial" panose="020B0604020202020204" pitchFamily="34" charset="0"/>
                <a:ea typeface="Times New Roman" panose="02020603050405020304" pitchFamily="18" charset="0"/>
              </a:rPr>
              <a:t>		Pre	</a:t>
            </a:r>
            <a:r>
              <a:rPr lang="en-US" altLang="en-US" sz="1600" dirty="0" smtClean="0">
                <a:solidFill>
                  <a:schemeClr val="bg1"/>
                </a:solidFill>
                <a:latin typeface="Arial" panose="020B0604020202020204" pitchFamily="34" charset="0"/>
                <a:ea typeface="Times New Roman" panose="02020603050405020304" pitchFamily="18" charset="0"/>
              </a:rPr>
              <a:t>Post</a:t>
            </a:r>
            <a:endParaRPr lang="en-GB" altLang="en-US" sz="1600" dirty="0">
              <a:solidFill>
                <a:schemeClr val="bg1"/>
              </a:solidFill>
              <a:latin typeface="Arial" panose="020B0604020202020204" pitchFamily="34" charset="0"/>
            </a:endParaRPr>
          </a:p>
          <a:p>
            <a:pPr lvl="1" eaLnBrk="0" fontAlgn="base" hangingPunct="0">
              <a:spcBef>
                <a:spcPct val="0"/>
              </a:spcBef>
              <a:spcAft>
                <a:spcPct val="0"/>
              </a:spcAft>
            </a:pPr>
            <a:r>
              <a:rPr lang="en-US" altLang="en-US" sz="1600" dirty="0">
                <a:solidFill>
                  <a:schemeClr val="bg1"/>
                </a:solidFill>
                <a:latin typeface="Arial" panose="020B0604020202020204" pitchFamily="34" charset="0"/>
                <a:ea typeface="Times New Roman" panose="02020603050405020304" pitchFamily="18" charset="0"/>
              </a:rPr>
              <a:t>		Pre	Post	%Change</a:t>
            </a: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b="1" dirty="0">
                <a:solidFill>
                  <a:schemeClr val="bg1"/>
                </a:solidFill>
                <a:latin typeface="Arial" panose="020B0604020202020204" pitchFamily="34" charset="0"/>
                <a:ea typeface="Times New Roman" panose="02020603050405020304" pitchFamily="18" charset="0"/>
              </a:rPr>
              <a:t>Mercury    	.07	 &lt;.02 	  (71%)   </a:t>
            </a: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b="1" dirty="0">
                <a:solidFill>
                  <a:schemeClr val="bg1"/>
                </a:solidFill>
                <a:latin typeface="Arial" panose="020B0604020202020204" pitchFamily="34" charset="0"/>
                <a:ea typeface="Times New Roman" panose="02020603050405020304" pitchFamily="18" charset="0"/>
              </a:rPr>
              <a:t>BTU	         	8,687    	 11,940	    37% </a:t>
            </a: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b="1" dirty="0">
                <a:solidFill>
                  <a:schemeClr val="bg1"/>
                </a:solidFill>
                <a:latin typeface="Arial" panose="020B0604020202020204" pitchFamily="34" charset="0"/>
                <a:ea typeface="Times New Roman" panose="02020603050405020304" pitchFamily="18" charset="0"/>
              </a:rPr>
              <a:t>SO</a:t>
            </a:r>
            <a:r>
              <a:rPr lang="en-US" altLang="en-US" sz="1600" b="1" baseline="-30000" dirty="0">
                <a:solidFill>
                  <a:schemeClr val="bg1"/>
                </a:solidFill>
                <a:latin typeface="Times New Roman Bold" panose="02020803070505020304" pitchFamily="18" charset="0"/>
                <a:ea typeface="Times New Roman" panose="02020603050405020304" pitchFamily="18" charset="0"/>
              </a:rPr>
              <a:t>3 </a:t>
            </a:r>
            <a:r>
              <a:rPr lang="en-US" altLang="en-US" sz="1600" b="1" dirty="0">
                <a:solidFill>
                  <a:schemeClr val="bg1"/>
                </a:solidFill>
                <a:latin typeface="Times New Roman Bold" panose="02020803070505020304" pitchFamily="18" charset="0"/>
                <a:ea typeface="Times New Roman" panose="02020603050405020304" pitchFamily="18" charset="0"/>
              </a:rPr>
              <a:t> in Ash	14.1%	0.20%	(98%)</a:t>
            </a:r>
            <a:endParaRPr lang="en-US" altLang="en-US" sz="1600" b="1" dirty="0">
              <a:solidFill>
                <a:schemeClr val="bg1"/>
              </a:solidFill>
              <a:latin typeface="Times New Roman Bold" panose="02020803070505020304" pitchFamily="18" charset="0"/>
              <a:ea typeface="Times New Roman" panose="02020603050405020304" pitchFamily="18" charset="0"/>
              <a:cs typeface="Times New Roman" panose="02020603050405020304" pitchFamily="18" charset="0"/>
            </a:endParaRPr>
          </a:p>
          <a:p>
            <a:pPr lvl="1" eaLnBrk="0" fontAlgn="base" hangingPunct="0">
              <a:spcBef>
                <a:spcPct val="0"/>
              </a:spcBef>
              <a:spcAft>
                <a:spcPct val="0"/>
              </a:spcAft>
            </a:pPr>
            <a:r>
              <a:rPr lang="en-US" altLang="en-US" sz="1600" dirty="0">
                <a:solidFill>
                  <a:schemeClr val="bg1"/>
                </a:solidFill>
                <a:latin typeface="Arial" panose="020B0604020202020204" pitchFamily="34" charset="0"/>
                <a:ea typeface="Times New Roman" panose="02020603050405020304" pitchFamily="18" charset="0"/>
              </a:rPr>
              <a:t>	%Change</a:t>
            </a: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b="1" dirty="0">
                <a:solidFill>
                  <a:schemeClr val="bg1"/>
                </a:solidFill>
                <a:latin typeface="Arial" panose="020B0604020202020204" pitchFamily="34" charset="0"/>
                <a:ea typeface="Times New Roman" panose="02020603050405020304" pitchFamily="18" charset="0"/>
              </a:rPr>
              <a:t>Mercury    	.07	 &lt;.02 	  (71%)   </a:t>
            </a: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b="1" dirty="0">
                <a:solidFill>
                  <a:schemeClr val="bg1"/>
                </a:solidFill>
                <a:latin typeface="Arial" panose="020B0604020202020204" pitchFamily="34" charset="0"/>
                <a:ea typeface="Times New Roman" panose="02020603050405020304" pitchFamily="18" charset="0"/>
              </a:rPr>
              <a:t>BTU	         	8,687    	 11,940	    37% </a:t>
            </a:r>
            <a:endParaRPr lang="en-GB" altLang="en-US" sz="1600" dirty="0">
              <a:solidFill>
                <a:schemeClr val="bg1"/>
              </a:solidFill>
              <a:latin typeface="Arial" panose="020B0604020202020204" pitchFamily="34" charset="0"/>
            </a:endParaRPr>
          </a:p>
          <a:p>
            <a:pPr lvl="0" eaLnBrk="0" fontAlgn="base" hangingPunct="0">
              <a:spcBef>
                <a:spcPct val="0"/>
              </a:spcBef>
              <a:spcAft>
                <a:spcPct val="0"/>
              </a:spcAft>
            </a:pPr>
            <a:r>
              <a:rPr lang="en-US" altLang="en-US" sz="1600" b="1" dirty="0">
                <a:solidFill>
                  <a:schemeClr val="bg1"/>
                </a:solidFill>
                <a:latin typeface="Arial" panose="020B0604020202020204" pitchFamily="34" charset="0"/>
                <a:ea typeface="Times New Roman" panose="02020603050405020304" pitchFamily="18" charset="0"/>
              </a:rPr>
              <a:t>SO</a:t>
            </a:r>
            <a:r>
              <a:rPr lang="en-US" altLang="en-US" sz="1600" b="1" baseline="-30000" dirty="0">
                <a:solidFill>
                  <a:schemeClr val="bg1"/>
                </a:solidFill>
                <a:latin typeface="Times New Roman Bold" panose="02020803070505020304" pitchFamily="18" charset="0"/>
                <a:ea typeface="Times New Roman" panose="02020603050405020304" pitchFamily="18" charset="0"/>
              </a:rPr>
              <a:t>3 </a:t>
            </a:r>
            <a:r>
              <a:rPr lang="en-US" altLang="en-US" sz="1600" b="1" dirty="0">
                <a:solidFill>
                  <a:schemeClr val="bg1"/>
                </a:solidFill>
                <a:latin typeface="Times New Roman Bold" panose="02020803070505020304" pitchFamily="18" charset="0"/>
                <a:ea typeface="Times New Roman" panose="02020603050405020304" pitchFamily="18" charset="0"/>
              </a:rPr>
              <a:t> in Ash	14.1%	0.20%	(98%)</a:t>
            </a:r>
            <a:endParaRPr lang="en-US" altLang="en-US" sz="1600" b="1" dirty="0">
              <a:solidFill>
                <a:schemeClr val="bg1"/>
              </a:solidFill>
              <a:latin typeface="Times New Roman Bold" panose="020208030705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228600" y="1143000"/>
            <a:ext cx="8686800" cy="369332"/>
          </a:xfrm>
          <a:prstGeom prst="rect">
            <a:avLst/>
          </a:prstGeom>
          <a:no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57311093"/>
              </p:ext>
            </p:extLst>
          </p:nvPr>
        </p:nvGraphicFramePr>
        <p:xfrm>
          <a:off x="533400" y="1114816"/>
          <a:ext cx="6096000" cy="3774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ANALYSIS</a:t>
                      </a:r>
                      <a:endParaRPr lang="en-US" dirty="0"/>
                    </a:p>
                  </a:txBody>
                  <a:tcPr/>
                </a:tc>
                <a:tc>
                  <a:txBody>
                    <a:bodyPr/>
                    <a:lstStyle/>
                    <a:p>
                      <a:pPr algn="ctr"/>
                      <a:r>
                        <a:rPr lang="en-US" dirty="0" smtClean="0"/>
                        <a:t>RAW</a:t>
                      </a:r>
                      <a:endParaRPr lang="en-US" dirty="0"/>
                    </a:p>
                  </a:txBody>
                  <a:tcPr/>
                </a:tc>
                <a:tc>
                  <a:txBody>
                    <a:bodyPr/>
                    <a:lstStyle/>
                    <a:p>
                      <a:pPr algn="ctr"/>
                      <a:r>
                        <a:rPr lang="en-US" dirty="0" smtClean="0"/>
                        <a:t>TREATED</a:t>
                      </a:r>
                      <a:endParaRPr lang="en-US" dirty="0"/>
                    </a:p>
                  </a:txBody>
                  <a:tcPr/>
                </a:tc>
                <a:tc>
                  <a:txBody>
                    <a:bodyPr/>
                    <a:lstStyle/>
                    <a:p>
                      <a:pPr algn="ctr"/>
                      <a:r>
                        <a:rPr lang="en-US" dirty="0" smtClean="0"/>
                        <a:t>%</a:t>
                      </a:r>
                      <a:r>
                        <a:rPr lang="en-US" baseline="0" dirty="0" smtClean="0"/>
                        <a:t> CHANGE</a:t>
                      </a:r>
                      <a:endParaRPr lang="en-US" dirty="0"/>
                    </a:p>
                  </a:txBody>
                  <a:tcPr/>
                </a:tc>
              </a:tr>
              <a:tr h="370840">
                <a:tc>
                  <a:txBody>
                    <a:bodyPr/>
                    <a:lstStyle/>
                    <a:p>
                      <a:pPr algn="ctr"/>
                      <a:r>
                        <a:rPr lang="en-US" dirty="0" smtClean="0"/>
                        <a:t>Moisture</a:t>
                      </a:r>
                      <a:endParaRPr lang="en-US" dirty="0"/>
                    </a:p>
                  </a:txBody>
                  <a:tcPr/>
                </a:tc>
                <a:tc>
                  <a:txBody>
                    <a:bodyPr/>
                    <a:lstStyle/>
                    <a:p>
                      <a:pPr algn="ctr"/>
                      <a:r>
                        <a:rPr lang="en-US" dirty="0" smtClean="0"/>
                        <a:t>58.90</a:t>
                      </a:r>
                      <a:endParaRPr lang="en-US" dirty="0"/>
                    </a:p>
                  </a:txBody>
                  <a:tcPr/>
                </a:tc>
                <a:tc>
                  <a:txBody>
                    <a:bodyPr/>
                    <a:lstStyle/>
                    <a:p>
                      <a:pPr algn="ctr"/>
                      <a:r>
                        <a:rPr lang="en-US" dirty="0" smtClean="0"/>
                        <a:t>6.87</a:t>
                      </a:r>
                      <a:endParaRPr lang="en-US" dirty="0"/>
                    </a:p>
                  </a:txBody>
                  <a:tcPr/>
                </a:tc>
                <a:tc>
                  <a:txBody>
                    <a:bodyPr/>
                    <a:lstStyle/>
                    <a:p>
                      <a:pPr algn="ctr"/>
                      <a:r>
                        <a:rPr lang="en-US" dirty="0" smtClean="0"/>
                        <a:t>-</a:t>
                      </a:r>
                      <a:r>
                        <a:rPr lang="en-US" dirty="0" smtClean="0"/>
                        <a:t>88%</a:t>
                      </a:r>
                      <a:endParaRPr lang="en-US" dirty="0"/>
                    </a:p>
                  </a:txBody>
                  <a:tcPr/>
                </a:tc>
              </a:tr>
              <a:tr h="370840">
                <a:tc>
                  <a:txBody>
                    <a:bodyPr/>
                    <a:lstStyle/>
                    <a:p>
                      <a:pPr algn="ctr"/>
                      <a:r>
                        <a:rPr lang="en-US" dirty="0" smtClean="0"/>
                        <a:t>BTU/LB</a:t>
                      </a:r>
                    </a:p>
                    <a:p>
                      <a:pPr algn="ctr"/>
                      <a:r>
                        <a:rPr kumimoji="0" lang="en-US" sz="1200" b="0" i="0" u="none" strike="noStrike" kern="1200" cap="none" spc="0" normalizeH="0" baseline="0" noProof="0" dirty="0" smtClean="0">
                          <a:ln>
                            <a:noFill/>
                          </a:ln>
                          <a:solidFill>
                            <a:prstClr val="black"/>
                          </a:solidFill>
                          <a:effectLst/>
                          <a:uLnTx/>
                          <a:uFillTx/>
                          <a:latin typeface="+mn-lt"/>
                          <a:ea typeface="+mn-ea"/>
                          <a:cs typeface="+mn-cs"/>
                        </a:rPr>
                        <a:t>1</a:t>
                      </a:r>
                      <a:r>
                        <a:rPr lang="en-US" dirty="0" smtClean="0"/>
                        <a:t>(MJ/kg</a:t>
                      </a:r>
                      <a:r>
                        <a:rPr lang="en-US" dirty="0" smtClean="0"/>
                        <a:t>) AR</a:t>
                      </a:r>
                      <a:endParaRPr lang="en-US" dirty="0"/>
                    </a:p>
                  </a:txBody>
                  <a:tcPr/>
                </a:tc>
                <a:tc>
                  <a:txBody>
                    <a:bodyPr/>
                    <a:lstStyle/>
                    <a:p>
                      <a:pPr algn="ctr"/>
                      <a:r>
                        <a:rPr lang="en-US" dirty="0" smtClean="0"/>
                        <a:t>3,786</a:t>
                      </a:r>
                      <a:endParaRPr lang="en-US" dirty="0" smtClean="0"/>
                    </a:p>
                    <a:p>
                      <a:pPr algn="ctr"/>
                      <a:r>
                        <a:rPr lang="en-US" dirty="0" smtClean="0"/>
                        <a:t>(8.80 MJ/kg</a:t>
                      </a:r>
                      <a:r>
                        <a:rPr lang="en-US" dirty="0" smtClean="0"/>
                        <a:t>)</a:t>
                      </a:r>
                      <a:endParaRPr lang="en-US" dirty="0"/>
                    </a:p>
                  </a:txBody>
                  <a:tcPr/>
                </a:tc>
                <a:tc>
                  <a:txBody>
                    <a:bodyPr/>
                    <a:lstStyle/>
                    <a:p>
                      <a:pPr algn="ctr"/>
                      <a:r>
                        <a:rPr lang="en-US" dirty="0" smtClean="0"/>
                        <a:t>8,558</a:t>
                      </a:r>
                      <a:endParaRPr lang="en-US" dirty="0" smtClean="0"/>
                    </a:p>
                    <a:p>
                      <a:pPr algn="ctr"/>
                      <a:r>
                        <a:rPr lang="en-US" dirty="0" smtClean="0"/>
                        <a:t>(</a:t>
                      </a:r>
                      <a:r>
                        <a:rPr lang="en-US" dirty="0" smtClean="0"/>
                        <a:t>19.90 MJ/kg</a:t>
                      </a:r>
                      <a:r>
                        <a:rPr lang="en-US" dirty="0" smtClean="0"/>
                        <a:t>)</a:t>
                      </a:r>
                      <a:endParaRPr lang="en-US" dirty="0"/>
                    </a:p>
                  </a:txBody>
                  <a:tcPr/>
                </a:tc>
                <a:tc>
                  <a:txBody>
                    <a:bodyPr/>
                    <a:lstStyle/>
                    <a:p>
                      <a:pPr algn="ctr"/>
                      <a:r>
                        <a:rPr lang="en-US" dirty="0" smtClean="0"/>
                        <a:t>+55%</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Sulfur</a:t>
                      </a:r>
                      <a:endParaRPr lang="en-US" dirty="0"/>
                    </a:p>
                  </a:txBody>
                  <a:tcPr/>
                </a:tc>
                <a:tc>
                  <a:txBody>
                    <a:bodyPr/>
                    <a:lstStyle/>
                    <a:p>
                      <a:pPr algn="ctr"/>
                      <a:r>
                        <a:rPr lang="en-US" dirty="0" smtClean="0"/>
                        <a:t>&lt;0.03%</a:t>
                      </a:r>
                      <a:endParaRPr lang="en-US" dirty="0"/>
                    </a:p>
                  </a:txBody>
                  <a:tcPr/>
                </a:tc>
                <a:tc>
                  <a:txBody>
                    <a:bodyPr/>
                    <a:lstStyle/>
                    <a:p>
                      <a:pPr algn="ctr"/>
                      <a:r>
                        <a:rPr lang="en-US" dirty="0" smtClean="0"/>
                        <a:t>&lt;0.03%</a:t>
                      </a:r>
                      <a:endParaRPr lang="en-US" dirty="0"/>
                    </a:p>
                  </a:txBody>
                  <a:tcPr/>
                </a:tc>
                <a:tc>
                  <a:txBody>
                    <a:bodyPr/>
                    <a:lstStyle/>
                    <a:p>
                      <a:pPr algn="ctr"/>
                      <a:r>
                        <a:rPr lang="en-US" dirty="0" smtClean="0"/>
                        <a:t>-</a:t>
                      </a:r>
                      <a:endParaRPr lang="en-US" dirty="0" smtClean="0"/>
                    </a:p>
                  </a:txBody>
                  <a:tcPr/>
                </a:tc>
              </a:tr>
              <a:tr h="370840">
                <a:tc>
                  <a:txBody>
                    <a:bodyPr/>
                    <a:lstStyle/>
                    <a:p>
                      <a:pPr algn="ctr"/>
                      <a:r>
                        <a:rPr lang="en-US" dirty="0" smtClean="0"/>
                        <a:t>Boiler Efficiency</a:t>
                      </a:r>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+10.46%</a:t>
                      </a:r>
                      <a:endParaRPr lang="en-US" dirty="0"/>
                    </a:p>
                  </a:txBody>
                  <a:tcPr/>
                </a:tc>
              </a:tr>
              <a:tr h="370840">
                <a:tc>
                  <a:txBody>
                    <a:bodyPr/>
                    <a:lstStyle/>
                    <a:p>
                      <a:pPr algn="ctr"/>
                      <a:r>
                        <a:rPr lang="en-US" dirty="0" smtClean="0"/>
                        <a:t>Heat Rate</a:t>
                      </a:r>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- 475 BTU/kWh</a:t>
                      </a:r>
                      <a:endParaRPr lang="en-US" dirty="0"/>
                    </a:p>
                  </a:txBody>
                  <a:tcPr/>
                </a:tc>
              </a:tr>
              <a:tr h="370840">
                <a:tc>
                  <a:txBody>
                    <a:bodyPr/>
                    <a:lstStyle/>
                    <a:p>
                      <a:pPr algn="ctr"/>
                      <a:r>
                        <a:rPr lang="en-US" dirty="0" smtClean="0"/>
                        <a:t>Ash/MF </a:t>
                      </a:r>
                      <a:endParaRPr lang="en-US" dirty="0"/>
                    </a:p>
                  </a:txBody>
                  <a:tcPr/>
                </a:tc>
                <a:tc>
                  <a:txBody>
                    <a:bodyPr/>
                    <a:lstStyle/>
                    <a:p>
                      <a:pPr algn="ctr"/>
                      <a:r>
                        <a:rPr lang="en-US" dirty="0" smtClean="0"/>
                        <a:t>0.69</a:t>
                      </a:r>
                      <a:endParaRPr lang="en-US" dirty="0"/>
                    </a:p>
                  </a:txBody>
                  <a:tcPr/>
                </a:tc>
                <a:tc>
                  <a:txBody>
                    <a:bodyPr/>
                    <a:lstStyle/>
                    <a:p>
                      <a:pPr algn="ctr"/>
                      <a:r>
                        <a:rPr lang="en-US" dirty="0" smtClean="0"/>
                        <a:t>1.01</a:t>
                      </a:r>
                      <a:endParaRPr lang="en-US" dirty="0"/>
                    </a:p>
                  </a:txBody>
                  <a:tcPr/>
                </a:tc>
                <a:tc>
                  <a:txBody>
                    <a:bodyPr/>
                    <a:lstStyle/>
                    <a:p>
                      <a:pPr algn="ctr"/>
                      <a:r>
                        <a:rPr lang="en-US" dirty="0" smtClean="0"/>
                        <a:t>+31%</a:t>
                      </a:r>
                      <a:endParaRPr lang="en-US" dirty="0"/>
                    </a:p>
                  </a:txBody>
                  <a:tcPr/>
                </a:tc>
              </a:tr>
            </a:tbl>
          </a:graphicData>
        </a:graphic>
      </p:graphicFrame>
      <p:sp>
        <p:nvSpPr>
          <p:cNvPr id="8" name="TextBox 7"/>
          <p:cNvSpPr txBox="1"/>
          <p:nvPr/>
        </p:nvSpPr>
        <p:spPr>
          <a:xfrm>
            <a:off x="533400" y="5439451"/>
            <a:ext cx="7924800" cy="36933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1</a:t>
            </a:r>
            <a:r>
              <a:rPr lang="en-US" sz="1600" dirty="0" smtClean="0"/>
              <a:t> </a:t>
            </a:r>
            <a:r>
              <a:rPr lang="en-US" dirty="0" smtClean="0"/>
              <a:t>Increase </a:t>
            </a:r>
            <a:r>
              <a:rPr lang="en-US" dirty="0"/>
              <a:t>in calorific value attributable to the proprietary chemistry</a:t>
            </a:r>
            <a:endParaRPr lang="en-US" baseline="30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400799"/>
            <a:ext cx="858711" cy="369333"/>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9" name="TextBox 8"/>
          <p:cNvSpPr txBox="1"/>
          <p:nvPr/>
        </p:nvSpPr>
        <p:spPr>
          <a:xfrm>
            <a:off x="7912140" y="6400800"/>
            <a:ext cx="927060" cy="369332"/>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13</a:t>
            </a:r>
            <a:endParaRPr lang="en-US" b="1" dirty="0">
              <a:solidFill>
                <a:schemeClr val="bg1"/>
              </a:solidFill>
            </a:endParaRPr>
          </a:p>
        </p:txBody>
      </p:sp>
    </p:spTree>
    <p:extLst>
      <p:ext uri="{BB962C8B-B14F-4D97-AF65-F5344CB8AC3E}">
        <p14:creationId xmlns:p14="http://schemas.microsoft.com/office/powerpoint/2010/main" val="698075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17296956"/>
              </p:ext>
            </p:extLst>
          </p:nvPr>
        </p:nvGraphicFramePr>
        <p:xfrm>
          <a:off x="838200" y="1397000"/>
          <a:ext cx="6705600" cy="4622800"/>
        </p:xfrm>
        <a:graphic>
          <a:graphicData uri="http://schemas.openxmlformats.org/presentationml/2006/ole">
            <mc:AlternateContent xmlns:mc="http://schemas.openxmlformats.org/markup-compatibility/2006">
              <mc:Choice xmlns:v="urn:schemas-microsoft-com:vml" Requires="v">
                <p:oleObj spid="_x0000_s3111" name="Worksheet" r:id="rId3" imgW="9315390" imgH="7781915" progId="Excel.Sheet.8">
                  <p:embed/>
                </p:oleObj>
              </mc:Choice>
              <mc:Fallback>
                <p:oleObj name="Worksheet" r:id="rId3" imgW="9315390" imgH="7781915" progId="Excel.Sheet.8">
                  <p:embed/>
                  <p:pic>
                    <p:nvPicPr>
                      <p:cNvPr id="0" name=""/>
                      <p:cNvPicPr/>
                      <p:nvPr/>
                    </p:nvPicPr>
                    <p:blipFill>
                      <a:blip r:embed="rId4"/>
                      <a:stretch>
                        <a:fillRect/>
                      </a:stretch>
                    </p:blipFill>
                    <p:spPr>
                      <a:xfrm>
                        <a:off x="838200" y="1397000"/>
                        <a:ext cx="6705600" cy="4622800"/>
                      </a:xfrm>
                      <a:prstGeom prst="rect">
                        <a:avLst/>
                      </a:prstGeom>
                    </p:spPr>
                  </p:pic>
                </p:oleObj>
              </mc:Fallback>
            </mc:AlternateContent>
          </a:graphicData>
        </a:graphic>
      </p:graphicFrame>
      <p:sp>
        <p:nvSpPr>
          <p:cNvPr id="8" name="Oval 7"/>
          <p:cNvSpPr/>
          <p:nvPr/>
        </p:nvSpPr>
        <p:spPr>
          <a:xfrm>
            <a:off x="1981200" y="2057400"/>
            <a:ext cx="5029200" cy="990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504D"/>
              </a:solidFill>
            </a:endParaRPr>
          </a:p>
        </p:txBody>
      </p:sp>
      <p:sp>
        <p:nvSpPr>
          <p:cNvPr id="9" name="TextBox 8"/>
          <p:cNvSpPr txBox="1"/>
          <p:nvPr/>
        </p:nvSpPr>
        <p:spPr>
          <a:xfrm>
            <a:off x="7391400" y="1534180"/>
            <a:ext cx="1066800" cy="523220"/>
          </a:xfrm>
          <a:prstGeom prst="rect">
            <a:avLst/>
          </a:prstGeom>
          <a:noFill/>
        </p:spPr>
        <p:txBody>
          <a:bodyPr wrap="square" rtlCol="0">
            <a:spAutoFit/>
          </a:bodyPr>
          <a:lstStyle/>
          <a:p>
            <a:pPr algn="ctr"/>
            <a:r>
              <a:rPr lang="en-US" sz="1400" b="1" dirty="0" smtClean="0">
                <a:solidFill>
                  <a:prstClr val="black"/>
                </a:solidFill>
              </a:rPr>
              <a:t>Total </a:t>
            </a:r>
            <a:r>
              <a:rPr lang="en-US" sz="1400" b="1" dirty="0" smtClean="0">
                <a:solidFill>
                  <a:srgbClr val="9BBB59">
                    <a:lumMod val="75000"/>
                  </a:srgbClr>
                </a:solidFill>
              </a:rPr>
              <a:t>$</a:t>
            </a:r>
            <a:r>
              <a:rPr lang="en-US" sz="1400" b="1" dirty="0" smtClean="0">
                <a:solidFill>
                  <a:prstClr val="black"/>
                </a:solidFill>
              </a:rPr>
              <a:t>avings</a:t>
            </a:r>
            <a:endParaRPr lang="en-US" sz="1400" b="1" dirty="0">
              <a:solidFill>
                <a:prstClr val="black"/>
              </a:solidFill>
            </a:endParaRPr>
          </a:p>
        </p:txBody>
      </p:sp>
      <p:cxnSp>
        <p:nvCxnSpPr>
          <p:cNvPr id="11" name="Straight Arrow Connector 10"/>
          <p:cNvCxnSpPr/>
          <p:nvPr/>
        </p:nvCxnSpPr>
        <p:spPr>
          <a:xfrm flipH="1">
            <a:off x="6981825" y="1981200"/>
            <a:ext cx="638175" cy="410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20598"/>
            <a:ext cx="9144000" cy="461665"/>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prstClr val="white"/>
                </a:solidFill>
              </a:rPr>
              <a:t>RBS Process – Power Plant Technical/Economic Benefits </a:t>
            </a:r>
            <a:r>
              <a:rPr lang="en-US" sz="2400" b="1" dirty="0" smtClean="0">
                <a:solidFill>
                  <a:prstClr val="white"/>
                </a:solidFill>
              </a:rPr>
              <a:t>Model Tool</a:t>
            </a:r>
            <a:endParaRPr lang="en-US" sz="2400" b="1" dirty="0">
              <a:solidFill>
                <a:prstClr val="white"/>
              </a:solidFill>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28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3" name="TextBox 2"/>
          <p:cNvSpPr txBox="1"/>
          <p:nvPr/>
        </p:nvSpPr>
        <p:spPr>
          <a:xfrm>
            <a:off x="7620000" y="6304205"/>
            <a:ext cx="83820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14</a:t>
            </a:r>
            <a:endParaRPr lang="en-US" b="1" dirty="0">
              <a:solidFill>
                <a:schemeClr val="bg1"/>
              </a:solidFill>
            </a:endParaRPr>
          </a:p>
        </p:txBody>
      </p:sp>
    </p:spTree>
    <p:extLst>
      <p:ext uri="{BB962C8B-B14F-4D97-AF65-F5344CB8AC3E}">
        <p14:creationId xmlns:p14="http://schemas.microsoft.com/office/powerpoint/2010/main" val="1561823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07222201"/>
              </p:ext>
            </p:extLst>
          </p:nvPr>
        </p:nvGraphicFramePr>
        <p:xfrm>
          <a:off x="3054350" y="1143000"/>
          <a:ext cx="4260850" cy="5029200"/>
        </p:xfrm>
        <a:graphic>
          <a:graphicData uri="http://schemas.openxmlformats.org/presentationml/2006/ole">
            <mc:AlternateContent xmlns:mc="http://schemas.openxmlformats.org/markup-compatibility/2006">
              <mc:Choice xmlns:v="urn:schemas-microsoft-com:vml" Requires="v">
                <p:oleObj spid="_x0000_s5140" name="Worksheet" r:id="rId3" imgW="3634596" imgH="7620057" progId="Excel.Sheet.8">
                  <p:embed/>
                </p:oleObj>
              </mc:Choice>
              <mc:Fallback>
                <p:oleObj name="Worksheet" r:id="rId3" imgW="3634596" imgH="7620057" progId="Excel.Sheet.8">
                  <p:embed/>
                  <p:pic>
                    <p:nvPicPr>
                      <p:cNvPr id="0" name=""/>
                      <p:cNvPicPr/>
                      <p:nvPr/>
                    </p:nvPicPr>
                    <p:blipFill>
                      <a:blip r:embed="rId4"/>
                      <a:stretch>
                        <a:fillRect/>
                      </a:stretch>
                    </p:blipFill>
                    <p:spPr>
                      <a:xfrm>
                        <a:off x="3054350" y="1143000"/>
                        <a:ext cx="4260850" cy="5029200"/>
                      </a:xfrm>
                      <a:prstGeom prst="rect">
                        <a:avLst/>
                      </a:prstGeom>
                    </p:spPr>
                  </p:pic>
                </p:oleObj>
              </mc:Fallback>
            </mc:AlternateContent>
          </a:graphicData>
        </a:graphic>
      </p:graphicFrame>
      <p:sp>
        <p:nvSpPr>
          <p:cNvPr id="5" name="TextBox 4"/>
          <p:cNvSpPr txBox="1"/>
          <p:nvPr/>
        </p:nvSpPr>
        <p:spPr>
          <a:xfrm>
            <a:off x="0" y="20598"/>
            <a:ext cx="9144000" cy="461665"/>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prstClr val="white"/>
                </a:solidFill>
              </a:rPr>
              <a:t>RBS CO2 &amp; CO2-e Capture – IRS </a:t>
            </a:r>
            <a:r>
              <a:rPr lang="en-US" sz="2400" b="1" dirty="0" smtClean="0">
                <a:solidFill>
                  <a:prstClr val="white"/>
                </a:solidFill>
              </a:rPr>
              <a:t>45Q </a:t>
            </a:r>
            <a:r>
              <a:rPr lang="en-US" sz="2400" b="1" dirty="0" smtClean="0">
                <a:solidFill>
                  <a:prstClr val="white"/>
                </a:solidFill>
              </a:rPr>
              <a:t>Tax Credit Value</a:t>
            </a:r>
            <a:endParaRPr lang="en-US" sz="2400" b="1" dirty="0">
              <a:solidFill>
                <a:prstClr val="white"/>
              </a:solidFill>
            </a:endParaRPr>
          </a:p>
        </p:txBody>
      </p:sp>
      <p:sp>
        <p:nvSpPr>
          <p:cNvPr id="6" name="Oval 5"/>
          <p:cNvSpPr/>
          <p:nvPr/>
        </p:nvSpPr>
        <p:spPr>
          <a:xfrm>
            <a:off x="5029200" y="4724400"/>
            <a:ext cx="2743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467600" y="3152001"/>
            <a:ext cx="1371600" cy="923330"/>
          </a:xfrm>
          <a:prstGeom prst="rect">
            <a:avLst/>
          </a:prstGeom>
          <a:noFill/>
        </p:spPr>
        <p:txBody>
          <a:bodyPr wrap="square" rtlCol="0">
            <a:spAutoFit/>
          </a:bodyPr>
          <a:lstStyle/>
          <a:p>
            <a:r>
              <a:rPr lang="en-US" dirty="0" smtClean="0">
                <a:solidFill>
                  <a:schemeClr val="tx2"/>
                </a:solidFill>
              </a:rPr>
              <a:t>Tax Credit Value per year</a:t>
            </a:r>
            <a:endParaRPr lang="en-US" dirty="0">
              <a:solidFill>
                <a:schemeClr val="tx2"/>
              </a:solidFill>
            </a:endParaRPr>
          </a:p>
        </p:txBody>
      </p:sp>
      <p:cxnSp>
        <p:nvCxnSpPr>
          <p:cNvPr id="9" name="Straight Arrow Connector 8"/>
          <p:cNvCxnSpPr>
            <a:endCxn id="6" idx="7"/>
          </p:cNvCxnSpPr>
          <p:nvPr/>
        </p:nvCxnSpPr>
        <p:spPr>
          <a:xfrm flipH="1">
            <a:off x="7370668" y="4075331"/>
            <a:ext cx="401732" cy="838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0" y="6304205"/>
            <a:ext cx="83820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15</a:t>
            </a:r>
            <a:endParaRPr lang="en-US" b="1"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28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12" name="TextBox 11"/>
          <p:cNvSpPr txBox="1"/>
          <p:nvPr/>
        </p:nvSpPr>
        <p:spPr>
          <a:xfrm>
            <a:off x="150243" y="2693075"/>
            <a:ext cx="2209800" cy="2308324"/>
          </a:xfrm>
          <a:prstGeom prst="rect">
            <a:avLst/>
          </a:prstGeom>
          <a:noFill/>
        </p:spPr>
        <p:txBody>
          <a:bodyPr wrap="square" rtlCol="0">
            <a:spAutoFit/>
          </a:bodyPr>
          <a:lstStyle/>
          <a:p>
            <a:r>
              <a:rPr lang="en-US" dirty="0" smtClean="0">
                <a:solidFill>
                  <a:schemeClr val="tx2"/>
                </a:solidFill>
              </a:rPr>
              <a:t>Excerpt from CBA’s proprietary </a:t>
            </a:r>
            <a:r>
              <a:rPr lang="en-US" dirty="0" smtClean="0">
                <a:solidFill>
                  <a:schemeClr val="tx2"/>
                </a:solidFill>
              </a:rPr>
              <a:t>45Q CCU </a:t>
            </a:r>
            <a:r>
              <a:rPr lang="en-US" dirty="0" smtClean="0">
                <a:solidFill>
                  <a:schemeClr val="tx2"/>
                </a:solidFill>
              </a:rPr>
              <a:t>tax credit calculations based on methodology approved by the IRS &amp; USEPA (GHGRP – 40 CFR Part 98)</a:t>
            </a:r>
            <a:endParaRPr lang="en-US" dirty="0">
              <a:solidFill>
                <a:schemeClr val="tx2"/>
              </a:solidFill>
            </a:endParaRPr>
          </a:p>
        </p:txBody>
      </p:sp>
      <p:sp>
        <p:nvSpPr>
          <p:cNvPr id="13" name="Left Brace 12"/>
          <p:cNvSpPr/>
          <p:nvPr/>
        </p:nvSpPr>
        <p:spPr>
          <a:xfrm>
            <a:off x="2362200" y="1143000"/>
            <a:ext cx="685800" cy="5029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p:cNvSpPr txBox="1"/>
          <p:nvPr/>
        </p:nvSpPr>
        <p:spPr>
          <a:xfrm>
            <a:off x="7467600" y="1143000"/>
            <a:ext cx="1447800" cy="1754326"/>
          </a:xfrm>
          <a:prstGeom prst="rect">
            <a:avLst/>
          </a:prstGeom>
          <a:noFill/>
        </p:spPr>
        <p:txBody>
          <a:bodyPr wrap="square" rtlCol="0">
            <a:spAutoFit/>
          </a:bodyPr>
          <a:lstStyle/>
          <a:p>
            <a:r>
              <a:rPr lang="en-US" b="1" dirty="0" smtClean="0">
                <a:solidFill>
                  <a:srgbClr val="00B050"/>
                </a:solidFill>
              </a:rPr>
              <a:t>$ - IRS 45Q Tax Credits run for 12-years from date of installation</a:t>
            </a:r>
            <a:endParaRPr lang="en-US" b="1" dirty="0">
              <a:solidFill>
                <a:srgbClr val="00B050"/>
              </a:solidFill>
            </a:endParaRPr>
          </a:p>
        </p:txBody>
      </p:sp>
    </p:spTree>
    <p:extLst>
      <p:ext uri="{BB962C8B-B14F-4D97-AF65-F5344CB8AC3E}">
        <p14:creationId xmlns:p14="http://schemas.microsoft.com/office/powerpoint/2010/main" val="209741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98"/>
            <a:ext cx="9144000" cy="461665"/>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prstClr val="white"/>
                </a:solidFill>
              </a:rPr>
              <a:t>RBS CO2 &amp; CO2-e Capture – Financial </a:t>
            </a:r>
            <a:r>
              <a:rPr lang="en-US" sz="2400" b="1" dirty="0" smtClean="0">
                <a:solidFill>
                  <a:prstClr val="white"/>
                </a:solidFill>
              </a:rPr>
              <a:t>&amp; Sustainability Snapshot</a:t>
            </a:r>
            <a:endParaRPr lang="en-US" sz="2400" b="1" dirty="0">
              <a:solidFill>
                <a:prstClr val="white"/>
              </a:solidFill>
            </a:endParaRPr>
          </a:p>
        </p:txBody>
      </p:sp>
      <p:sp>
        <p:nvSpPr>
          <p:cNvPr id="3" name="TextBox 2"/>
          <p:cNvSpPr txBox="1"/>
          <p:nvPr/>
        </p:nvSpPr>
        <p:spPr>
          <a:xfrm>
            <a:off x="7620000" y="6304205"/>
            <a:ext cx="83820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16</a:t>
            </a:r>
            <a:endParaRPr lang="en-US"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128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5" name="TextBox 4"/>
          <p:cNvSpPr txBox="1"/>
          <p:nvPr/>
        </p:nvSpPr>
        <p:spPr>
          <a:xfrm>
            <a:off x="609600" y="1219200"/>
            <a:ext cx="8229600" cy="4524315"/>
          </a:xfrm>
          <a:prstGeom prst="rect">
            <a:avLst/>
          </a:prstGeom>
          <a:noFill/>
        </p:spPr>
        <p:txBody>
          <a:bodyPr wrap="square" rtlCol="0">
            <a:spAutoFit/>
          </a:bodyPr>
          <a:lstStyle/>
          <a:p>
            <a:r>
              <a:rPr lang="en-US" sz="2400" b="1" u="sng" dirty="0" smtClean="0"/>
              <a:t>Financial Snapshot – 500,000 MTPY RBS Plant (chip or pellet):</a:t>
            </a:r>
          </a:p>
          <a:p>
            <a:endParaRPr lang="en-US" sz="2400" b="1" u="sng" dirty="0"/>
          </a:p>
          <a:p>
            <a:pPr marL="285750" indent="-285750">
              <a:buFont typeface="Arial" panose="020B0604020202020204" pitchFamily="34" charset="0"/>
              <a:buChar char="•"/>
            </a:pPr>
            <a:r>
              <a:rPr lang="en-US" sz="2400" dirty="0" smtClean="0"/>
              <a:t>Revenue </a:t>
            </a:r>
            <a:r>
              <a:rPr lang="en-US" sz="2400" dirty="0" smtClean="0"/>
              <a:t>realized from operational efficiencies, Federal tax credits, CA Carbon Credits, Voluntary credits &amp; fertilizer sales</a:t>
            </a:r>
          </a:p>
          <a:p>
            <a:pPr marL="285750" indent="-285750">
              <a:buFont typeface="Arial" panose="020B0604020202020204" pitchFamily="34" charset="0"/>
              <a:buChar char="•"/>
            </a:pPr>
            <a:r>
              <a:rPr lang="en-US" sz="2400" dirty="0" smtClean="0"/>
              <a:t>Above-average IRR &amp; NPV</a:t>
            </a:r>
            <a:endParaRPr lang="en-US" sz="2400" dirty="0" smtClean="0"/>
          </a:p>
          <a:p>
            <a:pPr marL="285750" indent="-285750">
              <a:buFont typeface="Arial" panose="020B0604020202020204" pitchFamily="34" charset="0"/>
              <a:buChar char="•"/>
            </a:pPr>
            <a:r>
              <a:rPr lang="en-US" sz="2400" dirty="0" smtClean="0"/>
              <a:t>Complete </a:t>
            </a:r>
            <a:r>
              <a:rPr lang="en-US" sz="2400" dirty="0" smtClean="0"/>
              <a:t>&amp; comprehensive financial proforma available upon request &amp; execution of an </a:t>
            </a:r>
            <a:r>
              <a:rPr lang="en-US" sz="2400" dirty="0" smtClean="0"/>
              <a:t>NCNDA</a:t>
            </a:r>
          </a:p>
          <a:p>
            <a:pPr marL="285750" indent="-285750">
              <a:buFont typeface="Arial" panose="020B0604020202020204" pitchFamily="34" charset="0"/>
              <a:buChar char="•"/>
            </a:pPr>
            <a:r>
              <a:rPr lang="en-US" sz="2400" dirty="0" smtClean="0"/>
              <a:t>Achieve Fast-Tracked </a:t>
            </a:r>
            <a:r>
              <a:rPr lang="en-US" sz="2400" b="1" dirty="0" smtClean="0">
                <a:solidFill>
                  <a:srgbClr val="00B050"/>
                </a:solidFill>
              </a:rPr>
              <a:t>Carbon Neutral/Negative Status</a:t>
            </a:r>
          </a:p>
          <a:p>
            <a:pPr marL="285750" indent="-285750">
              <a:buFont typeface="Arial" panose="020B0604020202020204" pitchFamily="34" charset="0"/>
              <a:buChar char="•"/>
            </a:pPr>
            <a:r>
              <a:rPr lang="en-US" sz="2400" dirty="0" smtClean="0"/>
              <a:t>Get ahead of </a:t>
            </a:r>
            <a:r>
              <a:rPr lang="en-US" sz="2400" b="1" dirty="0" smtClean="0">
                <a:solidFill>
                  <a:srgbClr val="0070C0"/>
                </a:solidFill>
              </a:rPr>
              <a:t>Climate Risk Assessment</a:t>
            </a:r>
          </a:p>
          <a:p>
            <a:pPr marL="285750" indent="-285750">
              <a:buFont typeface="Arial" panose="020B0604020202020204" pitchFamily="34" charset="0"/>
              <a:buChar char="•"/>
            </a:pPr>
            <a:r>
              <a:rPr lang="en-US" sz="2400" dirty="0" smtClean="0"/>
              <a:t>Improve </a:t>
            </a:r>
            <a:r>
              <a:rPr lang="en-US" sz="2400" b="1" dirty="0" smtClean="0">
                <a:solidFill>
                  <a:srgbClr val="00B050"/>
                </a:solidFill>
              </a:rPr>
              <a:t>ESG Score </a:t>
            </a:r>
            <a:r>
              <a:rPr lang="en-US" sz="2400" dirty="0" smtClean="0"/>
              <a:t>increasing Corporate </a:t>
            </a:r>
            <a:r>
              <a:rPr lang="en-US" sz="2400" b="1" dirty="0" smtClean="0">
                <a:solidFill>
                  <a:srgbClr val="00B050"/>
                </a:solidFill>
              </a:rPr>
              <a:t>Valuation &amp; Re-capitalization </a:t>
            </a:r>
            <a:r>
              <a:rPr lang="en-US" sz="2400" dirty="0" smtClean="0"/>
              <a:t>status</a:t>
            </a:r>
          </a:p>
          <a:p>
            <a:pPr marL="285750" indent="-285750">
              <a:buFont typeface="Arial" panose="020B0604020202020204" pitchFamily="34" charset="0"/>
              <a:buChar char="•"/>
            </a:pPr>
            <a:r>
              <a:rPr lang="en-US" sz="2400" b="1" dirty="0" smtClean="0">
                <a:solidFill>
                  <a:srgbClr val="0070C0"/>
                </a:solidFill>
              </a:rPr>
              <a:t>Decarbonization of the Supply &amp; Logistics Chain</a:t>
            </a:r>
            <a:endParaRPr lang="en-US" sz="2400" b="1" dirty="0">
              <a:solidFill>
                <a:srgbClr val="0070C0"/>
              </a:solidFill>
            </a:endParaRPr>
          </a:p>
        </p:txBody>
      </p:sp>
    </p:spTree>
    <p:extLst>
      <p:ext uri="{BB962C8B-B14F-4D97-AF65-F5344CB8AC3E}">
        <p14:creationId xmlns:p14="http://schemas.microsoft.com/office/powerpoint/2010/main" val="76413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9600"/>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152400" y="990600"/>
            <a:ext cx="8640960" cy="5181600"/>
          </a:xfrm>
        </p:spPr>
        <p:txBody>
          <a:bodyPr>
            <a:normAutofit fontScale="62500" lnSpcReduction="20000"/>
          </a:bodyPr>
          <a:lstStyle/>
          <a:p>
            <a:r>
              <a:rPr lang="en-GB" sz="3800" b="1" u="sng" dirty="0" smtClean="0"/>
              <a:t>CBA Brings:</a:t>
            </a:r>
            <a:r>
              <a:rPr lang="en-GB" sz="3800" b="1" u="sng" dirty="0" smtClean="0">
                <a:solidFill>
                  <a:schemeClr val="bg1"/>
                </a:solidFill>
              </a:rPr>
              <a:t> </a:t>
            </a:r>
            <a:r>
              <a:rPr lang="en-GB" sz="3800" b="1" dirty="0" smtClean="0">
                <a:solidFill>
                  <a:schemeClr val="bg1"/>
                </a:solidFill>
              </a:rPr>
              <a:t>brings</a:t>
            </a:r>
          </a:p>
          <a:p>
            <a:r>
              <a:rPr lang="en-GB" sz="3800" dirty="0" smtClean="0"/>
              <a:t>Ability to provide substantial operational savings, increased valuation and Carbon Negative status to the Biomass industry  through a high performance, engineered, stable, reliable and optimized technology.</a:t>
            </a:r>
          </a:p>
          <a:p>
            <a:r>
              <a:rPr lang="en-GB" sz="3800" dirty="0" smtClean="0"/>
              <a:t>“We don’t produce the Biomass, we just make it better”</a:t>
            </a:r>
          </a:p>
          <a:p>
            <a:r>
              <a:rPr lang="en-GB" sz="3800" dirty="0" smtClean="0"/>
              <a:t>Proven technology recognised by EPRI, IRS, DOE, USEPA &amp; EERC and needed by the Biomass industry</a:t>
            </a:r>
          </a:p>
          <a:p>
            <a:r>
              <a:rPr lang="en-GB" sz="3800" dirty="0" smtClean="0"/>
              <a:t>Ability to deliver – commission - operate process plants anywhere</a:t>
            </a:r>
          </a:p>
          <a:p>
            <a:r>
              <a:rPr lang="en-GB" sz="3800" dirty="0" smtClean="0"/>
              <a:t>26 </a:t>
            </a:r>
            <a:r>
              <a:rPr lang="en-GB" sz="3800" dirty="0" smtClean="0"/>
              <a:t>years experience working with the Energy, Biomass and Power Generation industries</a:t>
            </a:r>
          </a:p>
          <a:p>
            <a:r>
              <a:rPr lang="en-GB" sz="3800" dirty="0" smtClean="0"/>
              <a:t>CBA Core Management Team includes over 200-years of combined experience in the Energy, Chemical, Power Generation, Remediation, Civil &amp; Environmental Engineering &amp; Analytical Fields of service</a:t>
            </a:r>
          </a:p>
          <a:p>
            <a:endParaRPr lang="en-GB" dirty="0" smtClean="0"/>
          </a:p>
          <a:p>
            <a:pPr marL="0" indent="0">
              <a:buNone/>
            </a:pPr>
            <a:endParaRPr lang="en-GB" dirty="0"/>
          </a:p>
        </p:txBody>
      </p:sp>
      <p:sp>
        <p:nvSpPr>
          <p:cNvPr id="5" name="TextBox 4"/>
          <p:cNvSpPr txBox="1"/>
          <p:nvPr/>
        </p:nvSpPr>
        <p:spPr>
          <a:xfrm>
            <a:off x="0" y="152400"/>
            <a:ext cx="9144000" cy="461665"/>
          </a:xfrm>
          <a:prstGeom prst="rect">
            <a:avLst/>
          </a:prstGeom>
          <a:solidFill>
            <a:schemeClr val="tx2"/>
          </a:solidFill>
        </p:spPr>
        <p:txBody>
          <a:bodyPr wrap="square" rtlCol="0">
            <a:spAutoFit/>
          </a:bodyPr>
          <a:lstStyle/>
          <a:p>
            <a:r>
              <a:rPr lang="en-US" sz="2400" b="1" dirty="0" smtClean="0">
                <a:solidFill>
                  <a:schemeClr val="bg1"/>
                </a:solidFill>
              </a:rPr>
              <a:t>CBA ASSETS, EXPERIENCE AND QUALITY</a:t>
            </a:r>
            <a:endParaRPr lang="en-US" sz="24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400799"/>
            <a:ext cx="858711" cy="369333"/>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7" name="TextBox 6"/>
          <p:cNvSpPr txBox="1"/>
          <p:nvPr/>
        </p:nvSpPr>
        <p:spPr>
          <a:xfrm>
            <a:off x="7912140" y="6400799"/>
            <a:ext cx="927060" cy="369332"/>
          </a:xfrm>
          <a:prstGeom prst="rect">
            <a:avLst/>
          </a:prstGeom>
          <a:solidFill>
            <a:schemeClr val="tx2"/>
          </a:solidFill>
        </p:spPr>
        <p:txBody>
          <a:bodyPr wrap="square" rtlCol="0">
            <a:spAutoFit/>
          </a:bodyPr>
          <a:lstStyle/>
          <a:p>
            <a:r>
              <a:rPr lang="en-US" b="1" dirty="0" smtClean="0">
                <a:solidFill>
                  <a:schemeClr val="bg1"/>
                </a:solidFill>
              </a:rPr>
              <a:t>RBS 17</a:t>
            </a:r>
            <a:endParaRPr lang="en-US" b="1" dirty="0">
              <a:solidFill>
                <a:schemeClr val="bg1"/>
              </a:solidFill>
            </a:endParaRPr>
          </a:p>
        </p:txBody>
      </p:sp>
    </p:spTree>
    <p:extLst>
      <p:ext uri="{BB962C8B-B14F-4D97-AF65-F5344CB8AC3E}">
        <p14:creationId xmlns:p14="http://schemas.microsoft.com/office/powerpoint/2010/main" val="3851641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799" y="1057701"/>
            <a:ext cx="6781800" cy="830997"/>
          </a:xfrm>
          <a:prstGeom prst="rect">
            <a:avLst/>
          </a:prstGeom>
          <a:noFill/>
        </p:spPr>
        <p:txBody>
          <a:bodyPr wrap="square" rtlCol="0">
            <a:spAutoFit/>
          </a:bodyPr>
          <a:lstStyle/>
          <a:p>
            <a:pPr algn="ctr"/>
            <a:r>
              <a:rPr lang="en-US" sz="4800" dirty="0" smtClean="0">
                <a:solidFill>
                  <a:srgbClr val="0070C0"/>
                </a:solidFill>
              </a:rPr>
              <a:t>THANK YOU!</a:t>
            </a:r>
            <a:endParaRPr lang="en-US" sz="4800" dirty="0">
              <a:solidFill>
                <a:srgbClr val="0070C0"/>
              </a:solidFill>
            </a:endParaRPr>
          </a:p>
        </p:txBody>
      </p:sp>
      <p:sp>
        <p:nvSpPr>
          <p:cNvPr id="3" name="TextBox 2"/>
          <p:cNvSpPr txBox="1"/>
          <p:nvPr/>
        </p:nvSpPr>
        <p:spPr>
          <a:xfrm>
            <a:off x="0" y="152400"/>
            <a:ext cx="9144000" cy="461665"/>
          </a:xfrm>
          <a:prstGeom prst="rect">
            <a:avLst/>
          </a:prstGeom>
          <a:solidFill>
            <a:schemeClr val="tx2"/>
          </a:solidFill>
        </p:spPr>
        <p:txBody>
          <a:bodyPr wrap="square" rtlCol="0">
            <a:spAutoFit/>
          </a:bodyPr>
          <a:lstStyle/>
          <a:p>
            <a:r>
              <a:rPr lang="en-US" sz="2400" b="1" dirty="0" smtClean="0">
                <a:solidFill>
                  <a:schemeClr val="bg1"/>
                </a:solidFill>
              </a:rPr>
              <a:t>THANK YOU AND CONTACT INFORMATION</a:t>
            </a:r>
            <a:endParaRPr lang="en-US" sz="2400"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099" y="1981200"/>
            <a:ext cx="2971801" cy="1690366"/>
          </a:xfrm>
          <a:prstGeom prst="rect">
            <a:avLst/>
          </a:prstGeom>
        </p:spPr>
      </p:pic>
      <p:sp>
        <p:nvSpPr>
          <p:cNvPr id="5" name="TextBox 4"/>
          <p:cNvSpPr txBox="1"/>
          <p:nvPr/>
        </p:nvSpPr>
        <p:spPr>
          <a:xfrm>
            <a:off x="1905000" y="3962400"/>
            <a:ext cx="5334000" cy="2308324"/>
          </a:xfrm>
          <a:prstGeom prst="rect">
            <a:avLst/>
          </a:prstGeom>
          <a:noFill/>
        </p:spPr>
        <p:txBody>
          <a:bodyPr wrap="square" rtlCol="0">
            <a:spAutoFit/>
          </a:bodyPr>
          <a:lstStyle/>
          <a:p>
            <a:pPr algn="ctr"/>
            <a:r>
              <a:rPr lang="en-US" dirty="0" smtClean="0"/>
              <a:t>CBA Environmental Services, Inc.</a:t>
            </a:r>
          </a:p>
          <a:p>
            <a:pPr algn="ctr"/>
            <a:r>
              <a:rPr lang="en-US" dirty="0" smtClean="0"/>
              <a:t>57 Park Lane</a:t>
            </a:r>
          </a:p>
          <a:p>
            <a:pPr algn="ctr"/>
            <a:r>
              <a:rPr lang="en-US" dirty="0" smtClean="0"/>
              <a:t>Hegins, PA  USA 17938</a:t>
            </a:r>
          </a:p>
          <a:p>
            <a:pPr algn="ctr"/>
            <a:r>
              <a:rPr lang="en-US" dirty="0" smtClean="0"/>
              <a:t>(570) 682-8742 – Main</a:t>
            </a:r>
          </a:p>
          <a:p>
            <a:pPr algn="ctr"/>
            <a:r>
              <a:rPr lang="en-US" i="1" dirty="0" smtClean="0">
                <a:hlinkClick r:id="rId3"/>
              </a:rPr>
              <a:t>www.cbaenvironmental.com</a:t>
            </a:r>
            <a:endParaRPr lang="en-US" i="1" dirty="0" smtClean="0"/>
          </a:p>
          <a:p>
            <a:pPr algn="ctr"/>
            <a:r>
              <a:rPr lang="en-US" dirty="0" smtClean="0"/>
              <a:t>Bruce L. Bruso – President &amp; CEO</a:t>
            </a:r>
          </a:p>
          <a:p>
            <a:pPr algn="ctr"/>
            <a:r>
              <a:rPr lang="en-US" i="1" dirty="0" smtClean="0">
                <a:hlinkClick r:id="rId4"/>
              </a:rPr>
              <a:t>bbruso@cbaenvironmental.com</a:t>
            </a:r>
            <a:endParaRPr lang="en-US" i="1" dirty="0" smtClean="0"/>
          </a:p>
          <a:p>
            <a:pPr algn="ctr"/>
            <a:r>
              <a:rPr lang="en-US" dirty="0" smtClean="0"/>
              <a:t>(570) 527-6446 - Mobile</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429" y="6400799"/>
            <a:ext cx="858711" cy="369333"/>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7" name="TextBox 6"/>
          <p:cNvSpPr txBox="1"/>
          <p:nvPr/>
        </p:nvSpPr>
        <p:spPr>
          <a:xfrm>
            <a:off x="7912140" y="6400799"/>
            <a:ext cx="927060" cy="369332"/>
          </a:xfrm>
          <a:prstGeom prst="rect">
            <a:avLst/>
          </a:prstGeom>
          <a:solidFill>
            <a:schemeClr val="tx2"/>
          </a:solidFill>
        </p:spPr>
        <p:txBody>
          <a:bodyPr wrap="square" rtlCol="0">
            <a:spAutoFit/>
          </a:bodyPr>
          <a:lstStyle/>
          <a:p>
            <a:r>
              <a:rPr lang="en-US" b="1" dirty="0" smtClean="0">
                <a:solidFill>
                  <a:schemeClr val="bg1"/>
                </a:solidFill>
              </a:rPr>
              <a:t>RBS 18</a:t>
            </a:r>
            <a:endParaRPr lang="en-US" b="1" dirty="0">
              <a:solidFill>
                <a:schemeClr val="bg1"/>
              </a:solidFill>
            </a:endParaRPr>
          </a:p>
        </p:txBody>
      </p:sp>
    </p:spTree>
    <p:extLst>
      <p:ext uri="{BB962C8B-B14F-4D97-AF65-F5344CB8AC3E}">
        <p14:creationId xmlns:p14="http://schemas.microsoft.com/office/powerpoint/2010/main" val="57975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3" y="76200"/>
            <a:ext cx="9153054" cy="461665"/>
          </a:xfrm>
          <a:prstGeom prst="rect">
            <a:avLst/>
          </a:prstGeom>
          <a:solidFill>
            <a:schemeClr val="tx2"/>
          </a:solidFill>
        </p:spPr>
        <p:txBody>
          <a:bodyPr wrap="square" rtlCol="0">
            <a:spAutoFit/>
          </a:bodyPr>
          <a:lstStyle/>
          <a:p>
            <a:r>
              <a:rPr lang="en-US" sz="2400" b="1" dirty="0" smtClean="0">
                <a:solidFill>
                  <a:schemeClr val="bg2"/>
                </a:solidFill>
              </a:rPr>
              <a:t>WHAT IS THE REMEDIAL BIOMASS SOLUTIONS (RBS) PROCESS?</a:t>
            </a:r>
            <a:endParaRPr lang="en-US" sz="2400" b="1" dirty="0">
              <a:solidFill>
                <a:schemeClr val="bg2"/>
              </a:solidFill>
            </a:endParaRPr>
          </a:p>
        </p:txBody>
      </p:sp>
      <p:sp>
        <p:nvSpPr>
          <p:cNvPr id="3" name="TextBox 2"/>
          <p:cNvSpPr txBox="1"/>
          <p:nvPr/>
        </p:nvSpPr>
        <p:spPr>
          <a:xfrm>
            <a:off x="76200" y="685800"/>
            <a:ext cx="8915400" cy="5909310"/>
          </a:xfrm>
          <a:prstGeom prst="rect">
            <a:avLst/>
          </a:prstGeom>
          <a:noFill/>
        </p:spPr>
        <p:txBody>
          <a:bodyPr wrap="square" rtlCol="0">
            <a:spAutoFit/>
          </a:bodyPr>
          <a:lstStyle/>
          <a:p>
            <a:r>
              <a:rPr lang="en-US" dirty="0" smtClean="0"/>
              <a:t>The RBS Process is a Patented chemical-thermal technology designed to drop-in to existing biomass operations, or be constructed from new at a proposed or existing biomass operation.</a:t>
            </a:r>
          </a:p>
          <a:p>
            <a:endParaRPr lang="en-US" dirty="0"/>
          </a:p>
          <a:p>
            <a:r>
              <a:rPr lang="en-US" dirty="0" smtClean="0"/>
              <a:t>RBS provides the end user with the capability to reduce cost of production through optimization of components of the process, i.e. dryer, conditioner and pellet mill increased throughput, while improving energy density, allowing for the use of higher moisture content, lower quality feed material.</a:t>
            </a:r>
          </a:p>
          <a:p>
            <a:endParaRPr lang="en-US" dirty="0"/>
          </a:p>
          <a:p>
            <a:r>
              <a:rPr lang="en-US" dirty="0" smtClean="0"/>
              <a:t>RBS also reduces the volume and impact of emissions of the overall operations, including a substantial reduction in carbon oxides, including CO2 and CO2-e compounds through capture and displacement with utilization of the captured carbon oxides to produce commercial-grade products.</a:t>
            </a:r>
          </a:p>
          <a:p>
            <a:endParaRPr lang="en-US" dirty="0"/>
          </a:p>
          <a:p>
            <a:r>
              <a:rPr lang="en-US" dirty="0" smtClean="0"/>
              <a:t>The RBS process reduces cost of operations, while generating additional sources of revenue through the qualification of eligibility for several tax credit programs including IRS 45Q, CA offsets, LCFS and RIN’s.</a:t>
            </a:r>
          </a:p>
          <a:p>
            <a:endParaRPr lang="en-US" dirty="0"/>
          </a:p>
          <a:p>
            <a:r>
              <a:rPr lang="en-US" dirty="0" smtClean="0"/>
              <a:t>The end result is a process optimization that saves the client costs while generating additional revenue, and converting the operation to </a:t>
            </a:r>
            <a:r>
              <a:rPr lang="en-US" b="1" dirty="0" smtClean="0">
                <a:solidFill>
                  <a:srgbClr val="00B050"/>
                </a:solidFill>
              </a:rPr>
              <a:t>Carbon Neutral or Carbon Negative</a:t>
            </a:r>
            <a:r>
              <a:rPr lang="en-US" dirty="0" smtClean="0"/>
              <a:t> thereby improving the client’s </a:t>
            </a:r>
            <a:r>
              <a:rPr lang="en-US" b="1" dirty="0" smtClean="0">
                <a:solidFill>
                  <a:srgbClr val="0070C0"/>
                </a:solidFill>
              </a:rPr>
              <a:t>ESG score</a:t>
            </a:r>
            <a:r>
              <a:rPr lang="en-US" dirty="0" smtClean="0"/>
              <a:t>, and getting ahead of the </a:t>
            </a:r>
            <a:r>
              <a:rPr lang="en-US" b="1" dirty="0" smtClean="0">
                <a:solidFill>
                  <a:srgbClr val="0070C0"/>
                </a:solidFill>
              </a:rPr>
              <a:t>Climate Risk Assessment facilitating Decarbonization of multiple Supply Chains in multiple Industry Sectors.</a:t>
            </a:r>
            <a:endParaRPr lang="en-US" b="1"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6485014"/>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5" name="TextBox 4"/>
          <p:cNvSpPr txBox="1"/>
          <p:nvPr/>
        </p:nvSpPr>
        <p:spPr>
          <a:xfrm>
            <a:off x="8250111" y="6485014"/>
            <a:ext cx="843158" cy="369332"/>
          </a:xfrm>
          <a:prstGeom prst="rect">
            <a:avLst/>
          </a:prstGeom>
          <a:solidFill>
            <a:schemeClr val="tx2"/>
          </a:solidFill>
        </p:spPr>
        <p:txBody>
          <a:bodyPr wrap="square" rtlCol="0">
            <a:spAutoFit/>
          </a:bodyPr>
          <a:lstStyle/>
          <a:p>
            <a:r>
              <a:rPr lang="en-US" b="1" dirty="0" smtClean="0">
                <a:solidFill>
                  <a:schemeClr val="bg1"/>
                </a:solidFill>
              </a:rPr>
              <a:t>RBS  2</a:t>
            </a:r>
            <a:endParaRPr lang="en-US" b="1" dirty="0">
              <a:solidFill>
                <a:schemeClr val="bg1"/>
              </a:solidFill>
            </a:endParaRPr>
          </a:p>
        </p:txBody>
      </p:sp>
    </p:spTree>
    <p:extLst>
      <p:ext uri="{BB962C8B-B14F-4D97-AF65-F5344CB8AC3E}">
        <p14:creationId xmlns:p14="http://schemas.microsoft.com/office/powerpoint/2010/main" val="308461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3" y="76200"/>
            <a:ext cx="9153054" cy="461665"/>
          </a:xfrm>
          <a:prstGeom prst="rect">
            <a:avLst/>
          </a:prstGeom>
          <a:solidFill>
            <a:schemeClr val="tx2"/>
          </a:solidFill>
        </p:spPr>
        <p:txBody>
          <a:bodyPr wrap="square" rtlCol="0">
            <a:spAutoFit/>
          </a:bodyPr>
          <a:lstStyle/>
          <a:p>
            <a:r>
              <a:rPr lang="en-US" sz="2400" b="1" dirty="0" smtClean="0">
                <a:solidFill>
                  <a:schemeClr val="bg2"/>
                </a:solidFill>
              </a:rPr>
              <a:t>RBS PROCESS OVERVIEW</a:t>
            </a:r>
            <a:endParaRPr lang="en-US" sz="2400" b="1" dirty="0">
              <a:solidFill>
                <a:schemeClr val="bg2"/>
              </a:solidFill>
            </a:endParaRPr>
          </a:p>
        </p:txBody>
      </p:sp>
      <p:sp>
        <p:nvSpPr>
          <p:cNvPr id="22" name="TextBox 21"/>
          <p:cNvSpPr txBox="1"/>
          <p:nvPr/>
        </p:nvSpPr>
        <p:spPr>
          <a:xfrm>
            <a:off x="228600" y="838200"/>
            <a:ext cx="4338874" cy="597086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cs typeface="Arial" panose="020B0604020202020204" pitchFamily="34" charset="0"/>
              </a:rPr>
              <a:t>Reduces operating/production costs of wood-pellet manufacturing, electrical </a:t>
            </a:r>
            <a:r>
              <a:rPr lang="en-US" sz="1600" dirty="0" smtClean="0">
                <a:cs typeface="Arial" panose="020B0604020202020204" pitchFamily="34" charset="0"/>
              </a:rPr>
              <a:t>generation, paper/pulp  </a:t>
            </a:r>
            <a:r>
              <a:rPr lang="en-US" sz="1600" dirty="0" smtClean="0">
                <a:cs typeface="Arial" panose="020B0604020202020204" pitchFamily="34" charset="0"/>
              </a:rPr>
              <a:t>and liquid biofuel production</a:t>
            </a:r>
          </a:p>
          <a:p>
            <a:pPr marL="285750" indent="-285750">
              <a:buFont typeface="Arial" panose="020B0604020202020204" pitchFamily="34" charset="0"/>
              <a:buChar char="•"/>
            </a:pPr>
            <a:r>
              <a:rPr lang="en-US" sz="1600" dirty="0" smtClean="0">
                <a:cs typeface="Arial" panose="020B0604020202020204" pitchFamily="34" charset="0"/>
              </a:rPr>
              <a:t>Carbon </a:t>
            </a:r>
            <a:r>
              <a:rPr lang="en-US" sz="1600" dirty="0" smtClean="0">
                <a:cs typeface="Arial" panose="020B0604020202020204" pitchFamily="34" charset="0"/>
              </a:rPr>
              <a:t>Capture &amp; </a:t>
            </a:r>
            <a:r>
              <a:rPr lang="en-US" sz="1600" dirty="0" smtClean="0">
                <a:cs typeface="Arial" panose="020B0604020202020204" pitchFamily="34" charset="0"/>
              </a:rPr>
              <a:t>Utilization </a:t>
            </a:r>
            <a:r>
              <a:rPr lang="en-US" sz="1600" dirty="0" smtClean="0">
                <a:cs typeface="Arial" panose="020B0604020202020204" pitchFamily="34" charset="0"/>
              </a:rPr>
              <a:t>(CCU) </a:t>
            </a:r>
            <a:r>
              <a:rPr lang="en-US" sz="1600" dirty="0" smtClean="0">
                <a:cs typeface="Arial" panose="020B0604020202020204" pitchFamily="34" charset="0"/>
              </a:rPr>
              <a:t>system capable of 50% + reduction &amp; capture of inherent CO2 &amp; CO2-e compounds contained in all forms of Biomass</a:t>
            </a:r>
          </a:p>
          <a:p>
            <a:pPr marL="285750" indent="-285750">
              <a:buFont typeface="Arial" panose="020B0604020202020204" pitchFamily="34" charset="0"/>
              <a:buChar char="•"/>
            </a:pPr>
            <a:r>
              <a:rPr lang="en-US" sz="1600" dirty="0" smtClean="0">
                <a:cs typeface="Arial" panose="020B0604020202020204" pitchFamily="34" charset="0"/>
              </a:rPr>
              <a:t>RBS process is eligible for IRS Section </a:t>
            </a:r>
            <a:r>
              <a:rPr lang="en-US" sz="1600" dirty="0" smtClean="0">
                <a:cs typeface="Arial" panose="020B0604020202020204" pitchFamily="34" charset="0"/>
              </a:rPr>
              <a:t>45Q </a:t>
            </a:r>
            <a:r>
              <a:rPr lang="en-US" sz="1600" dirty="0" smtClean="0">
                <a:cs typeface="Arial" panose="020B0604020202020204" pitchFamily="34" charset="0"/>
              </a:rPr>
              <a:t>12-year tax credits upon commissioning of process</a:t>
            </a:r>
          </a:p>
          <a:p>
            <a:pPr marL="285750" indent="-285750">
              <a:buFont typeface="Arial" panose="020B0604020202020204" pitchFamily="34" charset="0"/>
              <a:buChar char="•"/>
            </a:pPr>
            <a:r>
              <a:rPr lang="en-US" sz="1600" dirty="0" smtClean="0">
                <a:cs typeface="Arial" panose="020B0604020202020204" pitchFamily="34" charset="0"/>
              </a:rPr>
              <a:t>Ability to produce a “torrefied-spec” chip or pellet from lower quality feedstock</a:t>
            </a:r>
          </a:p>
          <a:p>
            <a:pPr marL="285750" indent="-285750">
              <a:buFont typeface="Arial" panose="020B0604020202020204" pitchFamily="34" charset="0"/>
              <a:buChar char="•"/>
            </a:pPr>
            <a:r>
              <a:rPr lang="en-US" sz="1600" dirty="0" smtClean="0">
                <a:cs typeface="Arial" panose="020B0604020202020204" pitchFamily="34" charset="0"/>
              </a:rPr>
              <a:t>All residual captured carbon oxides utilized to produce commercial-grade fertilizer. Complete </a:t>
            </a:r>
            <a:r>
              <a:rPr lang="en-US" sz="1600" b="1" dirty="0" smtClean="0">
                <a:solidFill>
                  <a:srgbClr val="00B050"/>
                </a:solidFill>
                <a:cs typeface="Arial" panose="020B0604020202020204" pitchFamily="34" charset="0"/>
              </a:rPr>
              <a:t>Sustainability</a:t>
            </a:r>
            <a:r>
              <a:rPr lang="en-US" sz="1600" dirty="0" smtClean="0">
                <a:cs typeface="Arial" panose="020B0604020202020204" pitchFamily="34" charset="0"/>
              </a:rPr>
              <a:t> Cycle – Ability to achieve </a:t>
            </a:r>
            <a:r>
              <a:rPr lang="en-US" sz="1600" b="1" dirty="0" smtClean="0">
                <a:solidFill>
                  <a:schemeClr val="accent1"/>
                </a:solidFill>
                <a:cs typeface="Arial" panose="020B0604020202020204" pitchFamily="34" charset="0"/>
              </a:rPr>
              <a:t>Carbon Negative </a:t>
            </a:r>
            <a:r>
              <a:rPr lang="en-US" sz="1600" b="1" dirty="0" smtClean="0">
                <a:solidFill>
                  <a:schemeClr val="accent1"/>
                </a:solidFill>
                <a:cs typeface="Arial" panose="020B0604020202020204" pitchFamily="34" charset="0"/>
              </a:rPr>
              <a:t>Status, Improve ESG Score &amp; get ahead of Climate Risk Assessment </a:t>
            </a:r>
            <a:endParaRPr lang="en-US" sz="1600" dirty="0" smtClean="0">
              <a:cs typeface="Arial" panose="020B0604020202020204" pitchFamily="34" charset="0"/>
            </a:endParaRPr>
          </a:p>
          <a:p>
            <a:pPr marL="285750" indent="-285750">
              <a:buFont typeface="Arial" panose="020B0604020202020204" pitchFamily="34" charset="0"/>
              <a:buChar char="•"/>
            </a:pPr>
            <a:r>
              <a:rPr lang="en-US" sz="1600" dirty="0" smtClean="0">
                <a:cs typeface="Arial" panose="020B0604020202020204" pitchFamily="34" charset="0"/>
              </a:rPr>
              <a:t>Higher bulk &amp; energy density increasing global commodity value</a:t>
            </a:r>
          </a:p>
          <a:p>
            <a:pPr marL="285750" indent="-285750">
              <a:buFont typeface="Arial" panose="020B0604020202020204" pitchFamily="34" charset="0"/>
              <a:buChar char="•"/>
            </a:pPr>
            <a:r>
              <a:rPr lang="en-US" sz="1600" dirty="0" smtClean="0">
                <a:cs typeface="Arial" panose="020B0604020202020204" pitchFamily="34" charset="0"/>
              </a:rPr>
              <a:t>Scalable, modular </a:t>
            </a:r>
            <a:r>
              <a:rPr lang="en-US" sz="1600" dirty="0" smtClean="0">
                <a:cs typeface="Arial" panose="020B0604020202020204" pitchFamily="34" charset="0"/>
              </a:rPr>
              <a:t> complete or drop-in systems </a:t>
            </a:r>
            <a:r>
              <a:rPr lang="en-US" sz="1600" dirty="0" smtClean="0">
                <a:cs typeface="Arial" panose="020B0604020202020204" pitchFamily="34" charset="0"/>
              </a:rPr>
              <a:t>ranging from 30 TPH to 250 TPH (250k TPY to 1 MM TPY) installed between feedstock &amp; dryer </a:t>
            </a:r>
            <a:r>
              <a:rPr lang="en-US" sz="1600" dirty="0" smtClean="0">
                <a:cs typeface="Arial" panose="020B0604020202020204" pitchFamily="34" charset="0"/>
              </a:rPr>
              <a:t>and after dryer at </a:t>
            </a:r>
            <a:r>
              <a:rPr lang="en-US" sz="1600" dirty="0" smtClean="0">
                <a:cs typeface="Arial" panose="020B0604020202020204" pitchFamily="34" charset="0"/>
              </a:rPr>
              <a:t>operating plants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130" y="6172200"/>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48" name="TextBox 47"/>
          <p:cNvSpPr txBox="1"/>
          <p:nvPr/>
        </p:nvSpPr>
        <p:spPr>
          <a:xfrm>
            <a:off x="7919842" y="6172200"/>
            <a:ext cx="843158" cy="369332"/>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3</a:t>
            </a:r>
            <a:endParaRPr lang="en-US"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838200"/>
            <a:ext cx="3810000" cy="2286000"/>
          </a:xfrm>
          <a:prstGeom prst="rect">
            <a:avLst/>
          </a:prstGeom>
          <a:ln w="38100">
            <a:solidFill>
              <a:schemeClr val="tx2"/>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352800"/>
            <a:ext cx="3810000" cy="2590800"/>
          </a:xfrm>
          <a:prstGeom prst="rect">
            <a:avLst/>
          </a:prstGeom>
          <a:ln w="38100">
            <a:solidFill>
              <a:schemeClr val="tx2"/>
            </a:solidFill>
          </a:ln>
        </p:spPr>
      </p:pic>
    </p:spTree>
    <p:extLst>
      <p:ext uri="{BB962C8B-B14F-4D97-AF65-F5344CB8AC3E}">
        <p14:creationId xmlns:p14="http://schemas.microsoft.com/office/powerpoint/2010/main" val="238393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50263" cy="461665"/>
          </a:xfrm>
          <a:prstGeom prst="rect">
            <a:avLst/>
          </a:prstGeom>
          <a:solidFill>
            <a:schemeClr val="tx2"/>
          </a:solidFill>
        </p:spPr>
        <p:txBody>
          <a:bodyPr wrap="square" rtlCol="0">
            <a:spAutoFit/>
          </a:bodyPr>
          <a:lstStyle/>
          <a:p>
            <a:r>
              <a:rPr lang="en-US" sz="2400" b="1" dirty="0" smtClean="0">
                <a:solidFill>
                  <a:schemeClr val="bg2"/>
                </a:solidFill>
              </a:rPr>
              <a:t>RBS PROCESS HIGHLIGHTS</a:t>
            </a:r>
            <a:endParaRPr lang="en-US" sz="2400" b="1" dirty="0">
              <a:solidFill>
                <a:schemeClr val="bg2"/>
              </a:solidFill>
            </a:endParaRPr>
          </a:p>
        </p:txBody>
      </p:sp>
      <p:pic>
        <p:nvPicPr>
          <p:cNvPr id="4" name="Picture 3" descr="C:\Documents and Settings\Ben Rogers\My Documents\Clean Coal Project\coal-pilot-uni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436" y="857474"/>
            <a:ext cx="3867987" cy="257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671691"/>
            <a:ext cx="4648200" cy="590931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Sustainable &amp; Carbon Negative</a:t>
            </a:r>
          </a:p>
          <a:p>
            <a:pPr marL="285750" indent="-285750">
              <a:buFont typeface="Arial" panose="020B0604020202020204" pitchFamily="34" charset="0"/>
              <a:buChar char="•"/>
            </a:pPr>
            <a:r>
              <a:rPr lang="en-US" dirty="0" smtClean="0"/>
              <a:t>Reduces operating/production costs of wood-pellet manufacturing, electrical &amp; steam </a:t>
            </a:r>
            <a:r>
              <a:rPr lang="en-US" dirty="0" smtClean="0"/>
              <a:t>generation, pulp/paper </a:t>
            </a:r>
            <a:r>
              <a:rPr lang="en-US" dirty="0" smtClean="0"/>
              <a:t>and liquid biofuel production</a:t>
            </a:r>
          </a:p>
          <a:p>
            <a:pPr marL="285750" indent="-285750">
              <a:buFont typeface="Arial" panose="020B0604020202020204" pitchFamily="34" charset="0"/>
              <a:buChar char="•"/>
            </a:pPr>
            <a:r>
              <a:rPr lang="en-US" dirty="0" smtClean="0"/>
              <a:t>Produces a stable, non-friable chip or pellet that does not reabsorb moisture (hydrophobic), resists spontaneous combustion (SC) &amp; biological activity, and does not require special handling considerations or secondary concerns post treatment</a:t>
            </a:r>
          </a:p>
          <a:p>
            <a:pPr marL="285750" indent="-285750">
              <a:buFont typeface="Arial" panose="020B0604020202020204" pitchFamily="34" charset="0"/>
              <a:buChar char="•"/>
            </a:pPr>
            <a:r>
              <a:rPr lang="en-US" dirty="0" smtClean="0"/>
              <a:t>Lucrative commodity trading arbitrage margin due to ability to transport more BTU’s per vessel.  </a:t>
            </a:r>
          </a:p>
          <a:p>
            <a:pPr marL="285750" indent="-285750">
              <a:buFont typeface="Arial" panose="020B0604020202020204" pitchFamily="34" charset="0"/>
              <a:buChar char="•"/>
            </a:pPr>
            <a:r>
              <a:rPr lang="en-US" dirty="0" smtClean="0"/>
              <a:t>Increased plant efficiency for power plant user (4%-12%) – reduced fuel cost &amp; demand to meet base load – Reduced plant operational costs – CO2 reduction &amp; APC fixed &amp; variable O&amp;M &amp; consumables cost</a:t>
            </a:r>
          </a:p>
          <a:p>
            <a:pPr marL="285750" indent="-285750">
              <a:buFont typeface="Arial" panose="020B0604020202020204" pitchFamily="34" charset="0"/>
              <a:buChar char="•"/>
            </a:pPr>
            <a:r>
              <a:rPr lang="en-US" dirty="0" smtClean="0"/>
              <a:t>Global Patent protection – EPRI endorsed</a:t>
            </a:r>
            <a:endParaRPr lang="en-US" dirty="0"/>
          </a:p>
        </p:txBody>
      </p:sp>
      <p:sp>
        <p:nvSpPr>
          <p:cNvPr id="9" name="TextBox 8"/>
          <p:cNvSpPr txBox="1"/>
          <p:nvPr/>
        </p:nvSpPr>
        <p:spPr>
          <a:xfrm>
            <a:off x="5119436" y="2819400"/>
            <a:ext cx="3867987" cy="369332"/>
          </a:xfrm>
          <a:prstGeom prst="rect">
            <a:avLst/>
          </a:prstGeom>
          <a:solidFill>
            <a:schemeClr val="tx2"/>
          </a:solidFill>
        </p:spPr>
        <p:txBody>
          <a:bodyPr wrap="square" rtlCol="0">
            <a:spAutoFit/>
          </a:bodyPr>
          <a:lstStyle/>
          <a:p>
            <a:pPr algn="ctr"/>
            <a:r>
              <a:rPr lang="en-US" b="1" dirty="0" smtClean="0">
                <a:solidFill>
                  <a:schemeClr val="bg1"/>
                </a:solidFill>
              </a:rPr>
              <a:t>CBA RBS Proof of Concept Pilot Plant</a:t>
            </a:r>
            <a:endParaRPr lang="en-US" b="1" dirty="0">
              <a:solidFill>
                <a:schemeClr val="bg1"/>
              </a:solidFill>
            </a:endParaRPr>
          </a:p>
        </p:txBody>
      </p:sp>
      <p:sp>
        <p:nvSpPr>
          <p:cNvPr id="10" name="TextBox 9"/>
          <p:cNvSpPr txBox="1"/>
          <p:nvPr/>
        </p:nvSpPr>
        <p:spPr>
          <a:xfrm>
            <a:off x="5119436" y="5715000"/>
            <a:ext cx="3867987" cy="369332"/>
          </a:xfrm>
          <a:prstGeom prst="rect">
            <a:avLst/>
          </a:prstGeom>
          <a:solidFill>
            <a:schemeClr val="tx1">
              <a:lumMod val="85000"/>
              <a:lumOff val="15000"/>
            </a:schemeClr>
          </a:solidFill>
        </p:spPr>
        <p:txBody>
          <a:bodyPr wrap="square" rtlCol="0">
            <a:spAutoFit/>
          </a:bodyPr>
          <a:lstStyle/>
          <a:p>
            <a:pPr algn="ctr"/>
            <a:r>
              <a:rPr lang="en-US" b="1" dirty="0" smtClean="0">
                <a:solidFill>
                  <a:schemeClr val="bg1"/>
                </a:solidFill>
              </a:rPr>
              <a:t>Upgraded Coal</a:t>
            </a:r>
            <a:endParaRPr lang="en-US" b="1"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42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12" name="TextBox 11"/>
          <p:cNvSpPr txBox="1"/>
          <p:nvPr/>
        </p:nvSpPr>
        <p:spPr>
          <a:xfrm>
            <a:off x="7912140" y="6304205"/>
            <a:ext cx="850860" cy="369332"/>
          </a:xfrm>
          <a:prstGeom prst="rect">
            <a:avLst/>
          </a:prstGeom>
          <a:solidFill>
            <a:schemeClr val="tx2"/>
          </a:solidFill>
        </p:spPr>
        <p:txBody>
          <a:bodyPr wrap="square" rtlCol="0">
            <a:spAutoFit/>
          </a:bodyPr>
          <a:lstStyle/>
          <a:p>
            <a:r>
              <a:rPr lang="en-US" b="1" dirty="0" smtClean="0">
                <a:solidFill>
                  <a:schemeClr val="bg1"/>
                </a:solidFill>
              </a:rPr>
              <a:t>RBS  4</a:t>
            </a:r>
            <a:endParaRPr lang="en-US"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436" y="3810000"/>
            <a:ext cx="3867987" cy="2362200"/>
          </a:xfrm>
          <a:prstGeom prst="rect">
            <a:avLst/>
          </a:prstGeom>
        </p:spPr>
      </p:pic>
      <p:sp>
        <p:nvSpPr>
          <p:cNvPr id="13" name="TextBox 12"/>
          <p:cNvSpPr txBox="1"/>
          <p:nvPr/>
        </p:nvSpPr>
        <p:spPr>
          <a:xfrm>
            <a:off x="5151256" y="5652198"/>
            <a:ext cx="3836167" cy="369332"/>
          </a:xfrm>
          <a:prstGeom prst="rect">
            <a:avLst/>
          </a:prstGeom>
          <a:solidFill>
            <a:schemeClr val="tx2"/>
          </a:solidFill>
        </p:spPr>
        <p:txBody>
          <a:bodyPr wrap="square" rtlCol="0">
            <a:spAutoFit/>
          </a:bodyPr>
          <a:lstStyle/>
          <a:p>
            <a:pPr algn="ctr"/>
            <a:r>
              <a:rPr lang="en-US" b="1" dirty="0" smtClean="0">
                <a:solidFill>
                  <a:schemeClr val="bg1"/>
                </a:solidFill>
              </a:rPr>
              <a:t>CBA RBS Torrefied  Wood Chips</a:t>
            </a:r>
            <a:endParaRPr lang="en-US" b="1" dirty="0">
              <a:solidFill>
                <a:schemeClr val="bg1"/>
              </a:solidFill>
            </a:endParaRPr>
          </a:p>
        </p:txBody>
      </p:sp>
    </p:spTree>
    <p:extLst>
      <p:ext uri="{BB962C8B-B14F-4D97-AF65-F5344CB8AC3E}">
        <p14:creationId xmlns:p14="http://schemas.microsoft.com/office/powerpoint/2010/main" val="4199650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50263" cy="461665"/>
          </a:xfrm>
          <a:prstGeom prst="rect">
            <a:avLst/>
          </a:prstGeom>
          <a:solidFill>
            <a:schemeClr val="tx2"/>
          </a:solidFill>
        </p:spPr>
        <p:txBody>
          <a:bodyPr wrap="square" rtlCol="0">
            <a:spAutoFit/>
          </a:bodyPr>
          <a:lstStyle/>
          <a:p>
            <a:r>
              <a:rPr lang="en-US" sz="2400" b="1" dirty="0" smtClean="0">
                <a:solidFill>
                  <a:schemeClr val="bg2"/>
                </a:solidFill>
              </a:rPr>
              <a:t>RBS OPERATIONS &amp; MAINTENANCE BENEFITS</a:t>
            </a:r>
            <a:endParaRPr lang="en-US" sz="2400" b="1" dirty="0">
              <a:solidFill>
                <a:schemeClr val="bg2"/>
              </a:solidFill>
            </a:endParaRPr>
          </a:p>
        </p:txBody>
      </p:sp>
      <p:sp>
        <p:nvSpPr>
          <p:cNvPr id="3" name="TextBox 2"/>
          <p:cNvSpPr txBox="1"/>
          <p:nvPr/>
        </p:nvSpPr>
        <p:spPr>
          <a:xfrm>
            <a:off x="304800" y="685800"/>
            <a:ext cx="8153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Significant increase in dryer efficiency and throughput due to proprietary chemical treatment – </a:t>
            </a:r>
            <a:r>
              <a:rPr lang="en-US" dirty="0" smtClean="0"/>
              <a:t>increased fiber &amp; </a:t>
            </a:r>
            <a:r>
              <a:rPr lang="en-US" dirty="0" smtClean="0"/>
              <a:t>structural compaction density</a:t>
            </a:r>
          </a:p>
          <a:p>
            <a:pPr marL="285750" indent="-285750">
              <a:buFont typeface="Arial" panose="020B0604020202020204" pitchFamily="34" charset="0"/>
              <a:buChar char="•"/>
            </a:pPr>
            <a:r>
              <a:rPr lang="en-US" dirty="0" smtClean="0"/>
              <a:t>Increase in Boiler Efficiency: 4% - 12%</a:t>
            </a:r>
          </a:p>
          <a:p>
            <a:pPr marL="285750" indent="-285750">
              <a:buFont typeface="Arial" panose="020B0604020202020204" pitchFamily="34" charset="0"/>
              <a:buChar char="•"/>
            </a:pPr>
            <a:r>
              <a:rPr lang="en-US" dirty="0" smtClean="0"/>
              <a:t>Reduced fuel demand to meet base load power: up to 25% = </a:t>
            </a:r>
            <a:r>
              <a:rPr lang="en-US" dirty="0" smtClean="0"/>
              <a:t>Arbitrage</a:t>
            </a:r>
          </a:p>
          <a:p>
            <a:pPr marL="285750" indent="-285750">
              <a:buFont typeface="Arial" panose="020B0604020202020204" pitchFamily="34" charset="0"/>
              <a:buChar char="•"/>
            </a:pPr>
            <a:r>
              <a:rPr lang="en-US" dirty="0" smtClean="0"/>
              <a:t>Reduced usage/need for WESP &amp; RTO</a:t>
            </a:r>
            <a:endParaRPr lang="en-US" dirty="0" smtClean="0"/>
          </a:p>
          <a:p>
            <a:pPr marL="285750" indent="-285750">
              <a:buFont typeface="Arial" panose="020B0604020202020204" pitchFamily="34" charset="0"/>
              <a:buChar char="•"/>
            </a:pPr>
            <a:r>
              <a:rPr lang="en-US" dirty="0" smtClean="0"/>
              <a:t>Reduce overall costs of emissions control systems or APC, fixed &amp; variable O&amp;M costs: Up to 92% (varies by biomass type)</a:t>
            </a:r>
          </a:p>
        </p:txBody>
      </p:sp>
      <p:sp>
        <p:nvSpPr>
          <p:cNvPr id="4" name="TextBox 3"/>
          <p:cNvSpPr txBox="1"/>
          <p:nvPr/>
        </p:nvSpPr>
        <p:spPr>
          <a:xfrm>
            <a:off x="-1" y="2755668"/>
            <a:ext cx="9150263" cy="461665"/>
          </a:xfrm>
          <a:prstGeom prst="rect">
            <a:avLst/>
          </a:prstGeom>
          <a:solidFill>
            <a:schemeClr val="tx2"/>
          </a:solidFill>
        </p:spPr>
        <p:txBody>
          <a:bodyPr wrap="square" rtlCol="0">
            <a:spAutoFit/>
          </a:bodyPr>
          <a:lstStyle/>
          <a:p>
            <a:r>
              <a:rPr lang="en-US" sz="2400" b="1" dirty="0" smtClean="0">
                <a:solidFill>
                  <a:schemeClr val="bg2"/>
                </a:solidFill>
              </a:rPr>
              <a:t>RBS FUEL QUALITY &amp; STABILITY BENEFITS</a:t>
            </a:r>
            <a:endParaRPr lang="en-US" sz="2400" b="1" dirty="0">
              <a:solidFill>
                <a:schemeClr val="bg2"/>
              </a:solidFill>
            </a:endParaRPr>
          </a:p>
        </p:txBody>
      </p:sp>
      <p:sp>
        <p:nvSpPr>
          <p:cNvPr id="5" name="TextBox 4"/>
          <p:cNvSpPr txBox="1"/>
          <p:nvPr/>
        </p:nvSpPr>
        <p:spPr>
          <a:xfrm>
            <a:off x="304800" y="3352800"/>
            <a:ext cx="8610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Ability to produce a torrefied-spec chip or pellet without the torrefaction gas and tar generation</a:t>
            </a:r>
          </a:p>
          <a:p>
            <a:pPr marL="285750" indent="-285750">
              <a:buFont typeface="Arial" panose="020B0604020202020204" pitchFamily="34" charset="0"/>
              <a:buChar char="•"/>
            </a:pPr>
            <a:r>
              <a:rPr lang="en-US" dirty="0" smtClean="0"/>
              <a:t>Improve heat content: 30% - 80% (varies by biomass type) Ability to utilize lower- quality </a:t>
            </a:r>
            <a:r>
              <a:rPr lang="en-US" dirty="0" smtClean="0"/>
              <a:t>&amp; higher moisture green </a:t>
            </a:r>
            <a:r>
              <a:rPr lang="en-US" dirty="0" smtClean="0"/>
              <a:t>fiber feedstock</a:t>
            </a:r>
          </a:p>
          <a:p>
            <a:pPr marL="285750" indent="-285750">
              <a:buFont typeface="Arial" panose="020B0604020202020204" pitchFamily="34" charset="0"/>
              <a:buChar char="•"/>
            </a:pPr>
            <a:r>
              <a:rPr lang="en-US" dirty="0" smtClean="0"/>
              <a:t>Ability to achieve Carbon Negative status due to Carbon Oxide capture, </a:t>
            </a:r>
            <a:r>
              <a:rPr lang="en-US" dirty="0" smtClean="0"/>
              <a:t>&amp; </a:t>
            </a:r>
            <a:r>
              <a:rPr lang="en-US" dirty="0" smtClean="0"/>
              <a:t>utilization as fertilizer for Agriculture and Re-Forestation</a:t>
            </a:r>
          </a:p>
          <a:p>
            <a:pPr marL="285750" indent="-285750">
              <a:buFont typeface="Arial" panose="020B0604020202020204" pitchFamily="34" charset="0"/>
              <a:buChar char="•"/>
            </a:pPr>
            <a:r>
              <a:rPr lang="en-US" dirty="0" smtClean="0"/>
              <a:t>Reduce moisture content: 35% - 70%</a:t>
            </a:r>
          </a:p>
          <a:p>
            <a:pPr marL="285750" indent="-285750">
              <a:buFont typeface="Arial" panose="020B0604020202020204" pitchFamily="34" charset="0"/>
              <a:buChar char="•"/>
            </a:pPr>
            <a:r>
              <a:rPr lang="en-US" dirty="0" smtClean="0"/>
              <a:t>Resists moisture re-absorption, spontaneous combustion &amp; biological </a:t>
            </a:r>
            <a:r>
              <a:rPr lang="en-US" dirty="0" smtClean="0"/>
              <a:t>activity</a:t>
            </a:r>
          </a:p>
          <a:p>
            <a:pPr marL="285750" indent="-285750">
              <a:buFont typeface="Arial" panose="020B0604020202020204" pitchFamily="34" charset="0"/>
              <a:buChar char="•"/>
            </a:pPr>
            <a:r>
              <a:rPr lang="en-US" dirty="0" smtClean="0"/>
              <a:t>Fixation and donation of </a:t>
            </a:r>
            <a:r>
              <a:rPr lang="en-US" b="1" dirty="0" smtClean="0">
                <a:solidFill>
                  <a:srgbClr val="00B050"/>
                </a:solidFill>
              </a:rPr>
              <a:t>Green Hydrogen </a:t>
            </a:r>
            <a:r>
              <a:rPr lang="en-US" dirty="0" smtClean="0"/>
              <a:t>in final product</a:t>
            </a:r>
            <a:endParaRPr lang="en-US" dirty="0" smtClean="0"/>
          </a:p>
          <a:p>
            <a:pPr marL="285750" indent="-285750">
              <a:buFont typeface="Arial" panose="020B0604020202020204" pitchFamily="34" charset="0"/>
              <a:buChar char="•"/>
            </a:pPr>
            <a:r>
              <a:rPr lang="en-US" dirty="0" smtClean="0"/>
              <a:t>No special storage or handling required</a:t>
            </a:r>
            <a:endParaRPr lang="en-US" dirty="0"/>
          </a:p>
        </p:txBody>
      </p:sp>
      <p:sp>
        <p:nvSpPr>
          <p:cNvPr id="6" name="TextBox 5"/>
          <p:cNvSpPr txBox="1"/>
          <p:nvPr/>
        </p:nvSpPr>
        <p:spPr>
          <a:xfrm>
            <a:off x="7912140" y="6304205"/>
            <a:ext cx="850860" cy="369332"/>
          </a:xfrm>
          <a:prstGeom prst="rect">
            <a:avLst/>
          </a:prstGeom>
          <a:solidFill>
            <a:schemeClr val="tx2"/>
          </a:solidFill>
        </p:spPr>
        <p:txBody>
          <a:bodyPr wrap="square" rtlCol="0">
            <a:spAutoFit/>
          </a:bodyPr>
          <a:lstStyle/>
          <a:p>
            <a:r>
              <a:rPr lang="en-US" b="1" dirty="0" smtClean="0">
                <a:solidFill>
                  <a:schemeClr val="bg1"/>
                </a:solidFill>
              </a:rPr>
              <a:t>RBS  5</a:t>
            </a:r>
            <a:endParaRPr lang="en-US"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28415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967"/>
            <a:ext cx="9144000" cy="461665"/>
          </a:xfrm>
          <a:prstGeom prst="rect">
            <a:avLst/>
          </a:prstGeom>
          <a:solidFill>
            <a:schemeClr val="tx2"/>
          </a:solidFill>
          <a:ln>
            <a:solidFill>
              <a:schemeClr val="tx2"/>
            </a:solidFill>
          </a:ln>
        </p:spPr>
        <p:txBody>
          <a:bodyPr wrap="square" rtlCol="0">
            <a:spAutoFit/>
          </a:bodyPr>
          <a:lstStyle/>
          <a:p>
            <a:r>
              <a:rPr lang="en-US" sz="2400" b="1" dirty="0" smtClean="0">
                <a:solidFill>
                  <a:schemeClr val="bg1"/>
                </a:solidFill>
              </a:rPr>
              <a:t>ENERGY</a:t>
            </a:r>
            <a:r>
              <a:rPr lang="en-US" sz="2400" b="1" dirty="0">
                <a:solidFill>
                  <a:schemeClr val="bg1"/>
                </a:solidFill>
              </a:rPr>
              <a:t> </a:t>
            </a:r>
            <a:r>
              <a:rPr lang="en-US" sz="2400" b="1" dirty="0" smtClean="0">
                <a:solidFill>
                  <a:schemeClr val="bg1"/>
                </a:solidFill>
              </a:rPr>
              <a:t>INDUSTRY &amp; R&amp;D SUPPORT</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95905" y="1705106"/>
            <a:ext cx="5181602" cy="3752589"/>
          </a:xfrm>
          <a:prstGeom prst="rect">
            <a:avLst/>
          </a:prstGeom>
          <a:ln w="38100">
            <a:solidFill>
              <a:schemeClr val="tx1"/>
            </a:solidFill>
          </a:ln>
        </p:spPr>
      </p:pic>
      <p:sp>
        <p:nvSpPr>
          <p:cNvPr id="6" name="TextBox 5"/>
          <p:cNvSpPr txBox="1"/>
          <p:nvPr/>
        </p:nvSpPr>
        <p:spPr>
          <a:xfrm>
            <a:off x="228600" y="838200"/>
            <a:ext cx="46482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Electric Power Research Institute (EPRI) sponsored comprehensive RCS/RBS Technology evaluation – Recommended Commercial Application – February 2016</a:t>
            </a:r>
          </a:p>
          <a:p>
            <a:pPr marL="285750" indent="-285750">
              <a:buFont typeface="Arial" panose="020B0604020202020204" pitchFamily="34" charset="0"/>
              <a:buChar char="•"/>
            </a:pPr>
            <a:r>
              <a:rPr lang="en-US" dirty="0" smtClean="0"/>
              <a:t>EPRI evaluation program was co-sponsored by PSEG – ERT, a $12B Market Cap U.S.-based utility.  Combustion analysis conducted by University of Utah</a:t>
            </a:r>
          </a:p>
          <a:p>
            <a:pPr marL="285750" indent="-285750" algn="just">
              <a:buFont typeface="Arial" panose="020B0604020202020204" pitchFamily="34" charset="0"/>
              <a:buChar char="•"/>
            </a:pPr>
            <a:r>
              <a:rPr lang="en-US" dirty="0" smtClean="0"/>
              <a:t>EPRI program included full testing and combustion analysis of both U.S.- based and International carbon intensive solid fuels</a:t>
            </a:r>
          </a:p>
          <a:p>
            <a:pPr marL="285750" indent="-285750">
              <a:buFont typeface="Arial" panose="020B0604020202020204" pitchFamily="34" charset="0"/>
              <a:buChar char="•"/>
            </a:pPr>
            <a:r>
              <a:rPr lang="en-US" dirty="0" smtClean="0"/>
              <a:t>Independent industry commissioned pilot studies completed by major U.S. – based producers and U.S. – based power utility </a:t>
            </a:r>
          </a:p>
          <a:p>
            <a:pPr marL="285750" indent="-285750">
              <a:buFont typeface="Arial" panose="020B0604020202020204" pitchFamily="34" charset="0"/>
              <a:buChar char="•"/>
            </a:pPr>
            <a:r>
              <a:rPr lang="en-US" dirty="0" smtClean="0"/>
              <a:t>Over 600 independent carbon intensive solid fuels test programs conducted &amp; recorded in CBA’s database on all solid carbon fuel types from the U.S., Europe, Asia, Australia, S. America &amp; Africa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42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8" name="TextBox 7"/>
          <p:cNvSpPr txBox="1"/>
          <p:nvPr/>
        </p:nvSpPr>
        <p:spPr>
          <a:xfrm>
            <a:off x="7912140" y="6304205"/>
            <a:ext cx="850861" cy="371159"/>
          </a:xfrm>
          <a:prstGeom prst="rect">
            <a:avLst/>
          </a:prstGeom>
          <a:solidFill>
            <a:schemeClr val="tx2"/>
          </a:solidFill>
        </p:spPr>
        <p:txBody>
          <a:bodyPr wrap="square" rtlCol="0">
            <a:spAutoFit/>
          </a:bodyPr>
          <a:lstStyle/>
          <a:p>
            <a:r>
              <a:rPr lang="en-US" b="1" dirty="0" smtClean="0">
                <a:solidFill>
                  <a:schemeClr val="bg1"/>
                </a:solidFill>
              </a:rPr>
              <a:t>RBS   6</a:t>
            </a:r>
            <a:endParaRPr lang="en-US" b="1" dirty="0">
              <a:solidFill>
                <a:schemeClr val="bg1"/>
              </a:solidFill>
            </a:endParaRPr>
          </a:p>
        </p:txBody>
      </p:sp>
    </p:spTree>
    <p:extLst>
      <p:ext uri="{BB962C8B-B14F-4D97-AF65-F5344CB8AC3E}">
        <p14:creationId xmlns:p14="http://schemas.microsoft.com/office/powerpoint/2010/main" val="248048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400110"/>
          </a:xfrm>
          <a:prstGeom prst="rect">
            <a:avLst/>
          </a:prstGeom>
          <a:solidFill>
            <a:schemeClr val="tx2"/>
          </a:solidFill>
        </p:spPr>
        <p:txBody>
          <a:bodyPr wrap="square" rtlCol="0">
            <a:spAutoFit/>
          </a:bodyPr>
          <a:lstStyle/>
          <a:p>
            <a:r>
              <a:rPr lang="en-US" sz="2000" b="1" dirty="0" smtClean="0">
                <a:solidFill>
                  <a:schemeClr val="bg1"/>
                </a:solidFill>
              </a:rPr>
              <a:t>RBS PROCESS: BIOMASS-TYPE VERSATILITY APPLICATIONS</a:t>
            </a:r>
            <a:endParaRPr lang="en-US" sz="2000" b="1" dirty="0">
              <a:solidFill>
                <a:schemeClr val="bg1"/>
              </a:solidFill>
            </a:endParaRPr>
          </a:p>
        </p:txBody>
      </p:sp>
      <p:sp>
        <p:nvSpPr>
          <p:cNvPr id="6" name="TextBox 5"/>
          <p:cNvSpPr txBox="1"/>
          <p:nvPr/>
        </p:nvSpPr>
        <p:spPr>
          <a:xfrm>
            <a:off x="4800600" y="2895600"/>
            <a:ext cx="3962400" cy="369332"/>
          </a:xfrm>
          <a:prstGeom prst="rect">
            <a:avLst/>
          </a:prstGeom>
          <a:solidFill>
            <a:schemeClr val="tx1">
              <a:lumMod val="75000"/>
              <a:lumOff val="25000"/>
            </a:schemeClr>
          </a:solidFill>
        </p:spPr>
        <p:txBody>
          <a:bodyPr wrap="square" rtlCol="0">
            <a:spAutoFit/>
          </a:bodyPr>
          <a:lstStyle/>
          <a:p>
            <a:pPr algn="ctr"/>
            <a:r>
              <a:rPr lang="en-US" b="1" dirty="0" smtClean="0">
                <a:solidFill>
                  <a:schemeClr val="bg1"/>
                </a:solidFill>
              </a:rPr>
              <a:t>LOCATE RCS SYSTEM AT MINE-MOUTH</a:t>
            </a:r>
            <a:endParaRPr lang="en-US" b="1" dirty="0">
              <a:solidFill>
                <a:schemeClr val="bg1"/>
              </a:solidFill>
            </a:endParaRPr>
          </a:p>
        </p:txBody>
      </p:sp>
      <p:sp>
        <p:nvSpPr>
          <p:cNvPr id="7" name="TextBox 6"/>
          <p:cNvSpPr txBox="1"/>
          <p:nvPr/>
        </p:nvSpPr>
        <p:spPr>
          <a:xfrm>
            <a:off x="4800599" y="5791200"/>
            <a:ext cx="3962401" cy="338554"/>
          </a:xfrm>
          <a:prstGeom prst="rect">
            <a:avLst/>
          </a:prstGeom>
          <a:solidFill>
            <a:schemeClr val="tx1">
              <a:lumMod val="85000"/>
              <a:lumOff val="15000"/>
            </a:schemeClr>
          </a:solidFill>
        </p:spPr>
        <p:txBody>
          <a:bodyPr wrap="square" rtlCol="0">
            <a:spAutoFit/>
          </a:bodyPr>
          <a:lstStyle/>
          <a:p>
            <a:pPr algn="ctr"/>
            <a:r>
              <a:rPr lang="en-US" sz="1600" b="1" dirty="0" smtClean="0">
                <a:solidFill>
                  <a:schemeClr val="bg1"/>
                </a:solidFill>
              </a:rPr>
              <a:t>LOCATE RCS SYSTEM AT STRATEGIC PORT</a:t>
            </a:r>
            <a:endParaRPr lang="en-US" sz="1600" b="1" dirty="0">
              <a:solidFill>
                <a:schemeClr val="bg1"/>
              </a:solidFill>
            </a:endParaRPr>
          </a:p>
        </p:txBody>
      </p:sp>
      <p:sp>
        <p:nvSpPr>
          <p:cNvPr id="8" name="TextBox 7"/>
          <p:cNvSpPr txBox="1"/>
          <p:nvPr/>
        </p:nvSpPr>
        <p:spPr>
          <a:xfrm>
            <a:off x="152400" y="1040611"/>
            <a:ext cx="4419600" cy="5786199"/>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All species of traditional green fiber woody biomass: softwoods, hardwoods, </a:t>
            </a:r>
            <a:r>
              <a:rPr lang="en-US" sz="2200" dirty="0" smtClean="0"/>
              <a:t>bark, Bamboo </a:t>
            </a:r>
            <a:r>
              <a:rPr lang="en-US" sz="2200" dirty="0" smtClean="0"/>
              <a:t>etc</a:t>
            </a:r>
            <a:r>
              <a:rPr lang="en-US" sz="2200" dirty="0" smtClean="0"/>
              <a:t>.</a:t>
            </a:r>
          </a:p>
          <a:p>
            <a:pPr marL="285750" indent="-285750">
              <a:buFont typeface="Arial" panose="020B0604020202020204" pitchFamily="34" charset="0"/>
              <a:buChar char="•"/>
            </a:pPr>
            <a:r>
              <a:rPr lang="en-US" sz="2200" dirty="0" smtClean="0"/>
              <a:t>Pulp/Paper Sludge</a:t>
            </a:r>
            <a:endParaRPr lang="en-US" sz="2200" dirty="0" smtClean="0"/>
          </a:p>
          <a:p>
            <a:pPr marL="285750" indent="-285750" algn="just">
              <a:buFont typeface="Arial" panose="020B0604020202020204" pitchFamily="34" charset="0"/>
              <a:buChar char="•"/>
            </a:pPr>
            <a:r>
              <a:rPr lang="en-US" sz="2200" dirty="0" smtClean="0"/>
              <a:t>Sugarcane Bagasse</a:t>
            </a:r>
          </a:p>
          <a:p>
            <a:pPr marL="285750" indent="-285750">
              <a:buFont typeface="Arial" panose="020B0604020202020204" pitchFamily="34" charset="0"/>
              <a:buChar char="•"/>
            </a:pPr>
            <a:r>
              <a:rPr lang="en-US" sz="2200" dirty="0" smtClean="0"/>
              <a:t>Industrial Hemp</a:t>
            </a:r>
          </a:p>
          <a:p>
            <a:pPr marL="285750" indent="-285750">
              <a:buFont typeface="Arial" panose="020B0604020202020204" pitchFamily="34" charset="0"/>
              <a:buChar char="•"/>
            </a:pPr>
            <a:r>
              <a:rPr lang="en-US" sz="2200" dirty="0" smtClean="0"/>
              <a:t>Municipal &amp; Industrial Biosolids</a:t>
            </a:r>
          </a:p>
          <a:p>
            <a:pPr marL="285750" indent="-285750">
              <a:buFont typeface="Arial" panose="020B0604020202020204" pitchFamily="34" charset="0"/>
              <a:buChar char="•"/>
            </a:pPr>
            <a:r>
              <a:rPr lang="en-US" sz="2200" dirty="0" smtClean="0"/>
              <a:t>Agro </a:t>
            </a:r>
            <a:r>
              <a:rPr lang="en-US" sz="2200" dirty="0" smtClean="0"/>
              <a:t>crops/waste/residuals</a:t>
            </a:r>
            <a:endParaRPr lang="en-US" sz="2200" dirty="0" smtClean="0"/>
          </a:p>
          <a:p>
            <a:pPr marL="285750" indent="-285750">
              <a:buFont typeface="Arial" panose="020B0604020202020204" pitchFamily="34" charset="0"/>
              <a:buChar char="•"/>
            </a:pPr>
            <a:r>
              <a:rPr lang="en-US" sz="2200" dirty="0" smtClean="0"/>
              <a:t>Food waste</a:t>
            </a:r>
          </a:p>
          <a:p>
            <a:pPr marL="285750" indent="-285750">
              <a:buFont typeface="Arial" panose="020B0604020202020204" pitchFamily="34" charset="0"/>
              <a:buChar char="•"/>
            </a:pPr>
            <a:r>
              <a:rPr lang="en-US" sz="2200" dirty="0" smtClean="0"/>
              <a:t>Municipal garbage</a:t>
            </a:r>
          </a:p>
          <a:p>
            <a:pPr marL="285750" indent="-285750">
              <a:buFont typeface="Arial" panose="020B0604020202020204" pitchFamily="34" charset="0"/>
              <a:buChar char="•"/>
            </a:pPr>
            <a:r>
              <a:rPr lang="en-US" sz="2200" dirty="0" smtClean="0"/>
              <a:t>Animal manure</a:t>
            </a:r>
          </a:p>
          <a:p>
            <a:pPr marL="285750" indent="-285750">
              <a:buFont typeface="Arial" panose="020B0604020202020204" pitchFamily="34" charset="0"/>
              <a:buChar char="•"/>
            </a:pPr>
            <a:r>
              <a:rPr lang="en-US" sz="2200" dirty="0" smtClean="0"/>
              <a:t>Chicken litter</a:t>
            </a:r>
          </a:p>
          <a:p>
            <a:pPr marL="285750" indent="-285750">
              <a:buFont typeface="Arial" panose="020B0604020202020204" pitchFamily="34" charset="0"/>
              <a:buChar char="•"/>
            </a:pPr>
            <a:r>
              <a:rPr lang="en-US" sz="2200" dirty="0" smtClean="0"/>
              <a:t>Bio-char and charcoal</a:t>
            </a:r>
          </a:p>
          <a:p>
            <a:pPr marL="285750" indent="-285750">
              <a:buFont typeface="Arial" panose="020B0604020202020204" pitchFamily="34" charset="0"/>
              <a:buChar char="•"/>
            </a:pPr>
            <a:r>
              <a:rPr lang="en-US" sz="2200" dirty="0" smtClean="0"/>
              <a:t>Peat</a:t>
            </a:r>
          </a:p>
          <a:p>
            <a:pPr marL="285750" indent="-285750">
              <a:buFont typeface="Arial" panose="020B0604020202020204" pitchFamily="34" charset="0"/>
              <a:buChar char="•"/>
            </a:pPr>
            <a:r>
              <a:rPr lang="en-US" sz="2200" dirty="0" smtClean="0"/>
              <a:t>Cardboard Recycling</a:t>
            </a:r>
          </a:p>
          <a:p>
            <a:pPr marL="285750" indent="-285750">
              <a:buFont typeface="Arial" panose="020B0604020202020204" pitchFamily="34" charset="0"/>
              <a:buChar char="•"/>
            </a:pPr>
            <a:r>
              <a:rPr lang="en-US" sz="2200" dirty="0" smtClean="0"/>
              <a:t>OSB &amp; Composite materials</a:t>
            </a:r>
            <a:endParaRPr lang="en-US" sz="2200" dirty="0" smtClean="0"/>
          </a:p>
          <a:p>
            <a:pPr marL="285750" indent="-285750">
              <a:buFont typeface="Arial" panose="020B0604020202020204" pitchFamily="34" charset="0"/>
              <a:buChar char="•"/>
            </a:pPr>
            <a:endParaRPr lang="en-US"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11" name="TextBox 10"/>
          <p:cNvSpPr txBox="1"/>
          <p:nvPr/>
        </p:nvSpPr>
        <p:spPr>
          <a:xfrm>
            <a:off x="7912140" y="6304205"/>
            <a:ext cx="850860" cy="371159"/>
          </a:xfrm>
          <a:prstGeom prst="rect">
            <a:avLst/>
          </a:prstGeom>
          <a:solidFill>
            <a:schemeClr val="tx2"/>
          </a:solidFill>
        </p:spPr>
        <p:txBody>
          <a:bodyPr wrap="square" rtlCol="0">
            <a:spAutoFit/>
          </a:bodyPr>
          <a:lstStyle/>
          <a:p>
            <a:r>
              <a:rPr lang="en-US" b="1" dirty="0" smtClean="0">
                <a:solidFill>
                  <a:schemeClr val="bg1"/>
                </a:solidFill>
              </a:rPr>
              <a:t>RBS   7</a:t>
            </a:r>
            <a:endParaRPr lang="en-US"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143000"/>
            <a:ext cx="3962400" cy="2285999"/>
          </a:xfrm>
          <a:prstGeom prst="rect">
            <a:avLst/>
          </a:prstGeom>
          <a:ln w="38100">
            <a:solidFill>
              <a:schemeClr val="tx2"/>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598" y="3733800"/>
            <a:ext cx="3962401" cy="2395954"/>
          </a:xfrm>
          <a:prstGeom prst="rect">
            <a:avLst/>
          </a:prstGeom>
          <a:ln w="38100">
            <a:solidFill>
              <a:schemeClr val="tx2"/>
            </a:solidFill>
          </a:ln>
        </p:spPr>
      </p:pic>
    </p:spTree>
    <p:extLst>
      <p:ext uri="{BB962C8B-B14F-4D97-AF65-F5344CB8AC3E}">
        <p14:creationId xmlns:p14="http://schemas.microsoft.com/office/powerpoint/2010/main" val="185044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400110"/>
          </a:xfrm>
          <a:prstGeom prst="rect">
            <a:avLst/>
          </a:prstGeom>
          <a:solidFill>
            <a:schemeClr val="tx2"/>
          </a:solidFill>
        </p:spPr>
        <p:txBody>
          <a:bodyPr wrap="square" rtlCol="0">
            <a:spAutoFit/>
          </a:bodyPr>
          <a:lstStyle/>
          <a:p>
            <a:r>
              <a:rPr lang="en-US" sz="2000" b="1" dirty="0" smtClean="0">
                <a:solidFill>
                  <a:schemeClr val="bg1"/>
                </a:solidFill>
              </a:rPr>
              <a:t>RBS PROCESS: </a:t>
            </a:r>
            <a:r>
              <a:rPr lang="en-US" sz="2000" b="1" dirty="0" smtClean="0">
                <a:solidFill>
                  <a:schemeClr val="bg1"/>
                </a:solidFill>
              </a:rPr>
              <a:t>INDUSTRY </a:t>
            </a:r>
            <a:r>
              <a:rPr lang="en-US" sz="2000" b="1" dirty="0" smtClean="0">
                <a:solidFill>
                  <a:schemeClr val="bg1"/>
                </a:solidFill>
              </a:rPr>
              <a:t>APPLICATIONS</a:t>
            </a:r>
            <a:endParaRPr lang="en-US" sz="2000" b="1" dirty="0">
              <a:solidFill>
                <a:schemeClr val="bg1"/>
              </a:solidFill>
            </a:endParaRPr>
          </a:p>
        </p:txBody>
      </p:sp>
      <p:sp>
        <p:nvSpPr>
          <p:cNvPr id="4" name="TextBox 3"/>
          <p:cNvSpPr txBox="1"/>
          <p:nvPr/>
        </p:nvSpPr>
        <p:spPr>
          <a:xfrm>
            <a:off x="152400" y="1066800"/>
            <a:ext cx="4343400"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Pulp &amp; Paper</a:t>
            </a:r>
          </a:p>
          <a:p>
            <a:pPr marL="342900" indent="-342900">
              <a:buFont typeface="Arial" panose="020B0604020202020204" pitchFamily="34" charset="0"/>
              <a:buChar char="•"/>
            </a:pPr>
            <a:r>
              <a:rPr lang="en-US" sz="2200" dirty="0" smtClean="0"/>
              <a:t>OSB Manufacturing</a:t>
            </a:r>
          </a:p>
          <a:p>
            <a:pPr marL="342900" indent="-342900">
              <a:buFont typeface="Arial" panose="020B0604020202020204" pitchFamily="34" charset="0"/>
              <a:buChar char="•"/>
            </a:pPr>
            <a:r>
              <a:rPr lang="en-US" sz="2200" dirty="0" smtClean="0"/>
              <a:t>Composite Manufacturing</a:t>
            </a:r>
          </a:p>
          <a:p>
            <a:pPr marL="342900" indent="-342900">
              <a:buFont typeface="Arial" panose="020B0604020202020204" pitchFamily="34" charset="0"/>
              <a:buChar char="•"/>
            </a:pPr>
            <a:r>
              <a:rPr lang="en-US" sz="2200" dirty="0" smtClean="0"/>
              <a:t>Bamboo Product Manufacturing</a:t>
            </a:r>
          </a:p>
          <a:p>
            <a:pPr marL="342900" indent="-342900">
              <a:buFont typeface="Arial" panose="020B0604020202020204" pitchFamily="34" charset="0"/>
              <a:buChar char="•"/>
            </a:pPr>
            <a:r>
              <a:rPr lang="en-US" sz="2200" dirty="0" smtClean="0"/>
              <a:t>Electric Generation</a:t>
            </a:r>
          </a:p>
          <a:p>
            <a:pPr marL="342900" indent="-342900">
              <a:buFont typeface="Arial" panose="020B0604020202020204" pitchFamily="34" charset="0"/>
              <a:buChar char="•"/>
            </a:pPr>
            <a:r>
              <a:rPr lang="en-US" sz="2200" dirty="0" smtClean="0"/>
              <a:t>Residential &amp; Industrial Wood Pellet Production</a:t>
            </a:r>
          </a:p>
          <a:p>
            <a:pPr marL="342900" indent="-342900">
              <a:buFont typeface="Arial" panose="020B0604020202020204" pitchFamily="34" charset="0"/>
              <a:buChar char="•"/>
            </a:pPr>
            <a:r>
              <a:rPr lang="en-US" sz="2200" dirty="0" smtClean="0"/>
              <a:t>Biochar Production</a:t>
            </a:r>
          </a:p>
          <a:p>
            <a:pPr marL="342900" indent="-342900">
              <a:buFont typeface="Arial" panose="020B0604020202020204" pitchFamily="34" charset="0"/>
              <a:buChar char="•"/>
            </a:pPr>
            <a:r>
              <a:rPr lang="en-US" sz="2200" dirty="0" smtClean="0"/>
              <a:t>MSW Management/W2E</a:t>
            </a:r>
          </a:p>
          <a:p>
            <a:pPr marL="342900" indent="-342900">
              <a:buFont typeface="Arial" panose="020B0604020202020204" pitchFamily="34" charset="0"/>
              <a:buChar char="•"/>
            </a:pPr>
            <a:r>
              <a:rPr lang="en-US" sz="2200" dirty="0" smtClean="0"/>
              <a:t>Supply Chain </a:t>
            </a:r>
            <a:r>
              <a:rPr lang="en-US" sz="2200" b="1" dirty="0" smtClean="0">
                <a:solidFill>
                  <a:schemeClr val="tx2"/>
                </a:solidFill>
              </a:rPr>
              <a:t>Decarbonization</a:t>
            </a:r>
          </a:p>
          <a:p>
            <a:pPr marL="342900" indent="-342900">
              <a:buFont typeface="Arial" panose="020B0604020202020204" pitchFamily="34" charset="0"/>
              <a:buChar char="•"/>
            </a:pPr>
            <a:r>
              <a:rPr lang="en-US" sz="2200" dirty="0" smtClean="0"/>
              <a:t>Alcohol Production/Fermentation</a:t>
            </a:r>
          </a:p>
          <a:p>
            <a:pPr marL="342900" indent="-342900">
              <a:buFont typeface="Arial" panose="020B0604020202020204" pitchFamily="34" charset="0"/>
              <a:buChar char="•"/>
            </a:pPr>
            <a:r>
              <a:rPr lang="en-US" sz="2200" dirty="0" smtClean="0"/>
              <a:t>Hemp &amp; Cannabis Industry</a:t>
            </a:r>
          </a:p>
          <a:p>
            <a:pPr marL="342900" indent="-342900">
              <a:buFont typeface="Arial" panose="020B0604020202020204" pitchFamily="34" charset="0"/>
              <a:buChar char="•"/>
            </a:pPr>
            <a:r>
              <a:rPr lang="en-US" sz="2200" dirty="0" smtClean="0"/>
              <a:t>Biofuel &amp; Renewable Diesel Transportation Fuel Production</a:t>
            </a:r>
          </a:p>
          <a:p>
            <a:pPr marL="342900" indent="-342900">
              <a:buFont typeface="Arial" panose="020B0604020202020204" pitchFamily="34" charset="0"/>
              <a:buChar char="•"/>
            </a:pPr>
            <a:r>
              <a:rPr lang="en-US" sz="2200" dirty="0" smtClean="0"/>
              <a:t>Chemical &amp; Fertilizer Industry</a:t>
            </a:r>
            <a:endParaRPr lang="en-US" sz="2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14400"/>
            <a:ext cx="3657600" cy="2514600"/>
          </a:xfrm>
          <a:prstGeom prst="rect">
            <a:avLst/>
          </a:prstGeom>
          <a:ln w="38100">
            <a:solidFill>
              <a:schemeClr val="tx1">
                <a:alpha val="80000"/>
              </a:schemeClr>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70" y="3881045"/>
            <a:ext cx="3657600" cy="2423160"/>
          </a:xfrm>
          <a:prstGeom prst="rect">
            <a:avLst/>
          </a:prstGeom>
          <a:ln w="38100">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896" y="6437443"/>
            <a:ext cx="858711" cy="383668"/>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14" name="TextBox 13"/>
          <p:cNvSpPr txBox="1"/>
          <p:nvPr/>
        </p:nvSpPr>
        <p:spPr>
          <a:xfrm>
            <a:off x="7683540" y="6437443"/>
            <a:ext cx="85086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8</a:t>
            </a:r>
            <a:endParaRPr lang="en-US" b="1" dirty="0">
              <a:solidFill>
                <a:schemeClr val="bg1"/>
              </a:solidFill>
            </a:endParaRPr>
          </a:p>
        </p:txBody>
      </p:sp>
    </p:spTree>
    <p:extLst>
      <p:ext uri="{BB962C8B-B14F-4D97-AF65-F5344CB8AC3E}">
        <p14:creationId xmlns:p14="http://schemas.microsoft.com/office/powerpoint/2010/main" val="115232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2466"/>
            <a:ext cx="9144000" cy="461665"/>
          </a:xfrm>
          <a:prstGeom prst="rect">
            <a:avLst/>
          </a:prstGeom>
          <a:solidFill>
            <a:schemeClr val="tx2"/>
          </a:solidFill>
        </p:spPr>
        <p:txBody>
          <a:bodyPr wrap="square" rtlCol="0">
            <a:spAutoFit/>
          </a:bodyPr>
          <a:lstStyle/>
          <a:p>
            <a:r>
              <a:rPr lang="en-US" sz="2400" b="1" dirty="0" smtClean="0">
                <a:solidFill>
                  <a:schemeClr val="bg1"/>
                </a:solidFill>
              </a:rPr>
              <a:t>CBA - RBS PILOT &amp; BENCH TESTING CAPABILITIES</a:t>
            </a:r>
            <a:endParaRPr lang="en-US" sz="2400" b="1" dirty="0">
              <a:solidFill>
                <a:schemeClr val="bg1"/>
              </a:solidFill>
            </a:endParaRPr>
          </a:p>
        </p:txBody>
      </p:sp>
      <p:sp>
        <p:nvSpPr>
          <p:cNvPr id="7" name="TextBox 6"/>
          <p:cNvSpPr txBox="1"/>
          <p:nvPr/>
        </p:nvSpPr>
        <p:spPr>
          <a:xfrm>
            <a:off x="304800" y="838200"/>
            <a:ext cx="4648200"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CBA has developed and maintains a diverse level of solid and semi-solid drying application expertise with regards to the implementation of CBA’s technology portfolio</a:t>
            </a:r>
          </a:p>
          <a:p>
            <a:pPr marL="285750" indent="-285750">
              <a:buFont typeface="Arial" panose="020B0604020202020204" pitchFamily="34" charset="0"/>
              <a:buChar char="•"/>
            </a:pPr>
            <a:r>
              <a:rPr lang="en-US" sz="2400" dirty="0" smtClean="0"/>
              <a:t>CBA’s Corporate Campus includes multiple pilot unit capabilities and expertise from solids &amp; semi-solids treatment and drying, to modular &amp; mobile water and wastewater pilot &amp; benchtop treatment units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29" y="6304205"/>
            <a:ext cx="858711" cy="371159"/>
          </a:xfrm>
          <a:prstGeom prst="rect">
            <a:avLst/>
          </a:prstGeom>
          <a:solidFill>
            <a:schemeClr val="tx1">
              <a:lumMod val="65000"/>
              <a:lumOff val="35000"/>
            </a:schemeClr>
          </a:solidFill>
          <a:ln w="38100">
            <a:noFill/>
          </a:ln>
          <a:effectLst>
            <a:outerShdw blurRad="50800" dist="38100" algn="l" rotWithShape="0">
              <a:prstClr val="black">
                <a:alpha val="40000"/>
              </a:prstClr>
            </a:outerShdw>
          </a:effectLst>
        </p:spPr>
      </p:pic>
      <p:sp>
        <p:nvSpPr>
          <p:cNvPr id="9" name="TextBox 8"/>
          <p:cNvSpPr txBox="1"/>
          <p:nvPr/>
        </p:nvSpPr>
        <p:spPr>
          <a:xfrm>
            <a:off x="7912140" y="6304205"/>
            <a:ext cx="927060" cy="371159"/>
          </a:xfrm>
          <a:prstGeom prst="rect">
            <a:avLst/>
          </a:prstGeom>
          <a:solidFill>
            <a:schemeClr val="tx2"/>
          </a:solidFill>
        </p:spPr>
        <p:txBody>
          <a:bodyPr wrap="square" rtlCol="0">
            <a:spAutoFit/>
          </a:bodyPr>
          <a:lstStyle/>
          <a:p>
            <a:r>
              <a:rPr lang="en-US" b="1" dirty="0" smtClean="0">
                <a:solidFill>
                  <a:schemeClr val="bg1"/>
                </a:solidFill>
              </a:rPr>
              <a:t>RBS   </a:t>
            </a:r>
            <a:r>
              <a:rPr lang="en-US" b="1" dirty="0" smtClean="0">
                <a:solidFill>
                  <a:schemeClr val="bg1"/>
                </a:solidFill>
              </a:rPr>
              <a:t>9</a:t>
            </a:r>
            <a:endParaRPr lang="en-US"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838200"/>
            <a:ext cx="3657600" cy="2514600"/>
          </a:xfrm>
          <a:prstGeom prst="rect">
            <a:avLst/>
          </a:prstGeom>
          <a:ln w="38100">
            <a:solidFill>
              <a:schemeClr val="tx2"/>
            </a:solidFill>
          </a:ln>
        </p:spPr>
      </p:pic>
      <p:sp>
        <p:nvSpPr>
          <p:cNvPr id="6" name="TextBox 5"/>
          <p:cNvSpPr txBox="1"/>
          <p:nvPr/>
        </p:nvSpPr>
        <p:spPr>
          <a:xfrm>
            <a:off x="5156479" y="2857857"/>
            <a:ext cx="3657600" cy="381000"/>
          </a:xfrm>
          <a:prstGeom prst="rect">
            <a:avLst/>
          </a:prstGeom>
          <a:solidFill>
            <a:schemeClr val="tx2"/>
          </a:solidFill>
        </p:spPr>
        <p:txBody>
          <a:bodyPr wrap="square" rtlCol="0">
            <a:spAutoFit/>
          </a:bodyPr>
          <a:lstStyle/>
          <a:p>
            <a:pPr algn="ctr"/>
            <a:r>
              <a:rPr lang="en-US" b="1" dirty="0" smtClean="0">
                <a:solidFill>
                  <a:schemeClr val="bg1"/>
                </a:solidFill>
              </a:rPr>
              <a:t>500 lb./hr. FBD with Recirc System</a:t>
            </a:r>
            <a:endParaRPr lang="en-US" b="1"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654355"/>
            <a:ext cx="3657600" cy="2517846"/>
          </a:xfrm>
          <a:prstGeom prst="rect">
            <a:avLst/>
          </a:prstGeom>
          <a:ln w="38100">
            <a:solidFill>
              <a:schemeClr val="tx2"/>
            </a:solidFill>
          </a:ln>
        </p:spPr>
      </p:pic>
      <p:sp>
        <p:nvSpPr>
          <p:cNvPr id="11" name="TextBox 10"/>
          <p:cNvSpPr txBox="1"/>
          <p:nvPr/>
        </p:nvSpPr>
        <p:spPr>
          <a:xfrm>
            <a:off x="5169039" y="5671066"/>
            <a:ext cx="3682721" cy="369332"/>
          </a:xfrm>
          <a:prstGeom prst="rect">
            <a:avLst/>
          </a:prstGeom>
          <a:solidFill>
            <a:schemeClr val="tx2"/>
          </a:solidFill>
        </p:spPr>
        <p:txBody>
          <a:bodyPr wrap="square" rtlCol="0">
            <a:spAutoFit/>
          </a:bodyPr>
          <a:lstStyle/>
          <a:p>
            <a:pPr algn="ctr"/>
            <a:r>
              <a:rPr lang="en-US" b="1" dirty="0" smtClean="0">
                <a:solidFill>
                  <a:schemeClr val="bg1"/>
                </a:solidFill>
              </a:rPr>
              <a:t>M-SEC Pilot Unit</a:t>
            </a:r>
            <a:endParaRPr lang="en-US" b="1" dirty="0">
              <a:solidFill>
                <a:schemeClr val="bg1"/>
              </a:solidFill>
            </a:endParaRPr>
          </a:p>
        </p:txBody>
      </p:sp>
    </p:spTree>
    <p:extLst>
      <p:ext uri="{BB962C8B-B14F-4D97-AF65-F5344CB8AC3E}">
        <p14:creationId xmlns:p14="http://schemas.microsoft.com/office/powerpoint/2010/main" val="48850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27561</TotalTime>
  <Words>1541</Words>
  <Application>Microsoft Office PowerPoint</Application>
  <PresentationFormat>On-screen Show (4:3)</PresentationFormat>
  <Paragraphs>215</Paragraphs>
  <Slides>18</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2" baseType="lpstr">
      <vt:lpstr>Office Theme</vt:lpstr>
      <vt:lpstr>2_Office Theme</vt:lpstr>
      <vt:lpstr>Worksheet</vt:lpstr>
      <vt:lpstr>Microsoft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dc:creator>
  <cp:lastModifiedBy>Bruce</cp:lastModifiedBy>
  <cp:revision>178</cp:revision>
  <cp:lastPrinted>2020-04-16T22:08:31Z</cp:lastPrinted>
  <dcterms:created xsi:type="dcterms:W3CDTF">2016-04-08T15:43:58Z</dcterms:created>
  <dcterms:modified xsi:type="dcterms:W3CDTF">2021-03-04T18:58:32Z</dcterms:modified>
</cp:coreProperties>
</file>