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352" r:id="rId2"/>
    <p:sldId id="2134804060" r:id="rId3"/>
    <p:sldId id="1087" r:id="rId4"/>
    <p:sldId id="2134804070" r:id="rId5"/>
    <p:sldId id="2134803891" r:id="rId6"/>
    <p:sldId id="2134804199" r:id="rId7"/>
    <p:sldId id="2134803942" r:id="rId8"/>
    <p:sldId id="2134803823" r:id="rId9"/>
    <p:sldId id="2134804069" r:id="rId10"/>
    <p:sldId id="2134804200" r:id="rId11"/>
    <p:sldId id="2134804201" r:id="rId12"/>
    <p:sldId id="2134804075" r:id="rId13"/>
    <p:sldId id="2134804074" r:id="rId14"/>
    <p:sldId id="2134804043" r:id="rId15"/>
    <p:sldId id="2134804135" r:id="rId16"/>
    <p:sldId id="2134804197"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68339AF-A321-41D5-880C-BAC285611528}">
          <p14:sldIdLst>
            <p14:sldId id="352"/>
            <p14:sldId id="2134804060"/>
            <p14:sldId id="1087"/>
            <p14:sldId id="2134804070"/>
            <p14:sldId id="2134803891"/>
            <p14:sldId id="2134804199"/>
            <p14:sldId id="2134803942"/>
            <p14:sldId id="2134803823"/>
            <p14:sldId id="2134804069"/>
            <p14:sldId id="2134804200"/>
            <p14:sldId id="2134804201"/>
            <p14:sldId id="2134804075"/>
            <p14:sldId id="2134804074"/>
            <p14:sldId id="2134804043"/>
            <p14:sldId id="2134804135"/>
            <p14:sldId id="2134804197"/>
          </p14:sldIdLst>
        </p14:section>
        <p14:section name="Default Section" id="{51F6BFC1-0BE2-444E-924E-43F4802F43C1}">
          <p14:sldIdLst/>
        </p14:section>
      </p14:sectionLst>
    </p:ext>
    <p:ext uri="{EFAFB233-063F-42B5-8137-9DF3F51BA10A}">
      <p15:sldGuideLst xmlns:p15="http://schemas.microsoft.com/office/powerpoint/2012/main">
        <p15:guide id="1" orient="horz" pos="1956" userDrawn="1">
          <p15:clr>
            <a:srgbClr val="A4A3A4"/>
          </p15:clr>
        </p15:guide>
        <p15:guide id="2" pos="408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Hales" initials="JH" lastIdx="7" clrIdx="0"/>
  <p:cmAuthor id="2" name="Jules Hales" initials="JH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99"/>
    <a:srgbClr val="CC00FF"/>
    <a:srgbClr val="CC00CC"/>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4186FF-1E58-4E3E-B2CA-35585D3F7264}" v="7" dt="2023-01-27T23:25:13.8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167" autoAdjust="0"/>
    <p:restoredTop sz="93792" autoAdjust="0"/>
  </p:normalViewPr>
  <p:slideViewPr>
    <p:cSldViewPr snapToGrid="0">
      <p:cViewPr varScale="1">
        <p:scale>
          <a:sx n="110" d="100"/>
          <a:sy n="110" d="100"/>
        </p:scale>
        <p:origin x="1116" y="90"/>
      </p:cViewPr>
      <p:guideLst>
        <p:guide orient="horz" pos="1956"/>
        <p:guide pos="4081"/>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46" d="100"/>
          <a:sy n="46" d="100"/>
        </p:scale>
        <p:origin x="2664"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ncent Sai" userId="e7810e4941cf3e21" providerId="LiveId" clId="{9F4186FF-1E58-4E3E-B2CA-35585D3F7264}"/>
    <pc:docChg chg="undo custSel addSld delSld modSld modSection">
      <pc:chgData name="Vincent Sai" userId="e7810e4941cf3e21" providerId="LiveId" clId="{9F4186FF-1E58-4E3E-B2CA-35585D3F7264}" dt="2023-01-27T23:57:19.056" v="2249" actId="20577"/>
      <pc:docMkLst>
        <pc:docMk/>
      </pc:docMkLst>
      <pc:sldChg chg="modSp mod">
        <pc:chgData name="Vincent Sai" userId="e7810e4941cf3e21" providerId="LiveId" clId="{9F4186FF-1E58-4E3E-B2CA-35585D3F7264}" dt="2023-01-27T23:14:05.445" v="16" actId="20577"/>
        <pc:sldMkLst>
          <pc:docMk/>
          <pc:sldMk cId="1949756959" sldId="352"/>
        </pc:sldMkLst>
        <pc:spChg chg="mod">
          <ac:chgData name="Vincent Sai" userId="e7810e4941cf3e21" providerId="LiveId" clId="{9F4186FF-1E58-4E3E-B2CA-35585D3F7264}" dt="2023-01-27T23:14:05.445" v="16" actId="20577"/>
          <ac:spMkLst>
            <pc:docMk/>
            <pc:sldMk cId="1949756959" sldId="352"/>
            <ac:spMk id="11" creationId="{00000000-0000-0000-0000-000000000000}"/>
          </ac:spMkLst>
        </pc:spChg>
      </pc:sldChg>
      <pc:sldChg chg="add del">
        <pc:chgData name="Vincent Sai" userId="e7810e4941cf3e21" providerId="LiveId" clId="{9F4186FF-1E58-4E3E-B2CA-35585D3F7264}" dt="2023-01-27T23:23:27.012" v="49" actId="47"/>
        <pc:sldMkLst>
          <pc:docMk/>
          <pc:sldMk cId="1372433850" sldId="353"/>
        </pc:sldMkLst>
      </pc:sldChg>
      <pc:sldChg chg="add del">
        <pc:chgData name="Vincent Sai" userId="e7810e4941cf3e21" providerId="LiveId" clId="{9F4186FF-1E58-4E3E-B2CA-35585D3F7264}" dt="2023-01-27T23:23:27.012" v="49" actId="47"/>
        <pc:sldMkLst>
          <pc:docMk/>
          <pc:sldMk cId="2838329523" sldId="354"/>
        </pc:sldMkLst>
      </pc:sldChg>
      <pc:sldChg chg="add del">
        <pc:chgData name="Vincent Sai" userId="e7810e4941cf3e21" providerId="LiveId" clId="{9F4186FF-1E58-4E3E-B2CA-35585D3F7264}" dt="2023-01-27T23:23:27.012" v="49" actId="47"/>
        <pc:sldMkLst>
          <pc:docMk/>
          <pc:sldMk cId="872256817" sldId="356"/>
        </pc:sldMkLst>
      </pc:sldChg>
      <pc:sldChg chg="add del">
        <pc:chgData name="Vincent Sai" userId="e7810e4941cf3e21" providerId="LiveId" clId="{9F4186FF-1E58-4E3E-B2CA-35585D3F7264}" dt="2023-01-27T23:23:27.012" v="49" actId="47"/>
        <pc:sldMkLst>
          <pc:docMk/>
          <pc:sldMk cId="3425513006" sldId="357"/>
        </pc:sldMkLst>
      </pc:sldChg>
      <pc:sldChg chg="del">
        <pc:chgData name="Vincent Sai" userId="e7810e4941cf3e21" providerId="LiveId" clId="{9F4186FF-1E58-4E3E-B2CA-35585D3F7264}" dt="2023-01-27T23:16:08.247" v="28" actId="47"/>
        <pc:sldMkLst>
          <pc:docMk/>
          <pc:sldMk cId="694004659" sldId="916"/>
        </pc:sldMkLst>
      </pc:sldChg>
      <pc:sldChg chg="modSp mod">
        <pc:chgData name="Vincent Sai" userId="e7810e4941cf3e21" providerId="LiveId" clId="{9F4186FF-1E58-4E3E-B2CA-35585D3F7264}" dt="2023-01-27T23:53:37.357" v="2115" actId="404"/>
        <pc:sldMkLst>
          <pc:docMk/>
          <pc:sldMk cId="1503126745" sldId="1087"/>
        </pc:sldMkLst>
        <pc:spChg chg="mod">
          <ac:chgData name="Vincent Sai" userId="e7810e4941cf3e21" providerId="LiveId" clId="{9F4186FF-1E58-4E3E-B2CA-35585D3F7264}" dt="2023-01-27T23:53:37.357" v="2115" actId="404"/>
          <ac:spMkLst>
            <pc:docMk/>
            <pc:sldMk cId="1503126745" sldId="1087"/>
            <ac:spMk id="28" creationId="{F62F2517-B551-4624-8D6D-DBA6B3CBD0B8}"/>
          </ac:spMkLst>
        </pc:spChg>
      </pc:sldChg>
      <pc:sldChg chg="del">
        <pc:chgData name="Vincent Sai" userId="e7810e4941cf3e21" providerId="LiveId" clId="{9F4186FF-1E58-4E3E-B2CA-35585D3F7264}" dt="2023-01-27T23:16:08.247" v="28" actId="47"/>
        <pc:sldMkLst>
          <pc:docMk/>
          <pc:sldMk cId="1023998085" sldId="1257"/>
        </pc:sldMkLst>
      </pc:sldChg>
      <pc:sldChg chg="del">
        <pc:chgData name="Vincent Sai" userId="e7810e4941cf3e21" providerId="LiveId" clId="{9F4186FF-1E58-4E3E-B2CA-35585D3F7264}" dt="2023-01-27T23:16:12.079" v="29" actId="47"/>
        <pc:sldMkLst>
          <pc:docMk/>
          <pc:sldMk cId="1537862918" sldId="1414"/>
        </pc:sldMkLst>
      </pc:sldChg>
      <pc:sldChg chg="del">
        <pc:chgData name="Vincent Sai" userId="e7810e4941cf3e21" providerId="LiveId" clId="{9F4186FF-1E58-4E3E-B2CA-35585D3F7264}" dt="2023-01-27T23:17:28.135" v="34" actId="47"/>
        <pc:sldMkLst>
          <pc:docMk/>
          <pc:sldMk cId="1824523299" sldId="1417"/>
        </pc:sldMkLst>
      </pc:sldChg>
      <pc:sldChg chg="add del">
        <pc:chgData name="Vincent Sai" userId="e7810e4941cf3e21" providerId="LiveId" clId="{9F4186FF-1E58-4E3E-B2CA-35585D3F7264}" dt="2023-01-27T23:23:27.012" v="49" actId="47"/>
        <pc:sldMkLst>
          <pc:docMk/>
          <pc:sldMk cId="603912621" sldId="1735"/>
        </pc:sldMkLst>
      </pc:sldChg>
      <pc:sldChg chg="add del">
        <pc:chgData name="Vincent Sai" userId="e7810e4941cf3e21" providerId="LiveId" clId="{9F4186FF-1E58-4E3E-B2CA-35585D3F7264}" dt="2023-01-27T23:23:27.012" v="49" actId="47"/>
        <pc:sldMkLst>
          <pc:docMk/>
          <pc:sldMk cId="1378278385" sldId="1830"/>
        </pc:sldMkLst>
      </pc:sldChg>
      <pc:sldChg chg="add del">
        <pc:chgData name="Vincent Sai" userId="e7810e4941cf3e21" providerId="LiveId" clId="{9F4186FF-1E58-4E3E-B2CA-35585D3F7264}" dt="2023-01-27T23:24:35.354" v="113" actId="47"/>
        <pc:sldMkLst>
          <pc:docMk/>
          <pc:sldMk cId="1766480562" sldId="3740"/>
        </pc:sldMkLst>
      </pc:sldChg>
      <pc:sldChg chg="del">
        <pc:chgData name="Vincent Sai" userId="e7810e4941cf3e21" providerId="LiveId" clId="{9F4186FF-1E58-4E3E-B2CA-35585D3F7264}" dt="2023-01-27T23:16:08.247" v="28" actId="47"/>
        <pc:sldMkLst>
          <pc:docMk/>
          <pc:sldMk cId="3203874886" sldId="3742"/>
        </pc:sldMkLst>
      </pc:sldChg>
      <pc:sldChg chg="del">
        <pc:chgData name="Vincent Sai" userId="e7810e4941cf3e21" providerId="LiveId" clId="{9F4186FF-1E58-4E3E-B2CA-35585D3F7264}" dt="2023-01-27T23:16:12.079" v="29" actId="47"/>
        <pc:sldMkLst>
          <pc:docMk/>
          <pc:sldMk cId="871604549" sldId="3747"/>
        </pc:sldMkLst>
      </pc:sldChg>
      <pc:sldChg chg="del">
        <pc:chgData name="Vincent Sai" userId="e7810e4941cf3e21" providerId="LiveId" clId="{9F4186FF-1E58-4E3E-B2CA-35585D3F7264}" dt="2023-01-27T23:16:12.079" v="29" actId="47"/>
        <pc:sldMkLst>
          <pc:docMk/>
          <pc:sldMk cId="380229036" sldId="3748"/>
        </pc:sldMkLst>
      </pc:sldChg>
      <pc:sldChg chg="del">
        <pc:chgData name="Vincent Sai" userId="e7810e4941cf3e21" providerId="LiveId" clId="{9F4186FF-1E58-4E3E-B2CA-35585D3F7264}" dt="2023-01-27T23:15:17.583" v="20" actId="47"/>
        <pc:sldMkLst>
          <pc:docMk/>
          <pc:sldMk cId="1617657689" sldId="3750"/>
        </pc:sldMkLst>
      </pc:sldChg>
      <pc:sldChg chg="del">
        <pc:chgData name="Vincent Sai" userId="e7810e4941cf3e21" providerId="LiveId" clId="{9F4186FF-1E58-4E3E-B2CA-35585D3F7264}" dt="2023-01-27T23:16:30.861" v="31" actId="47"/>
        <pc:sldMkLst>
          <pc:docMk/>
          <pc:sldMk cId="250860329" sldId="3752"/>
        </pc:sldMkLst>
      </pc:sldChg>
      <pc:sldChg chg="del">
        <pc:chgData name="Vincent Sai" userId="e7810e4941cf3e21" providerId="LiveId" clId="{9F4186FF-1E58-4E3E-B2CA-35585D3F7264}" dt="2023-01-27T23:16:08.247" v="28" actId="47"/>
        <pc:sldMkLst>
          <pc:docMk/>
          <pc:sldMk cId="1503198795" sldId="3779"/>
        </pc:sldMkLst>
      </pc:sldChg>
      <pc:sldChg chg="del">
        <pc:chgData name="Vincent Sai" userId="e7810e4941cf3e21" providerId="LiveId" clId="{9F4186FF-1E58-4E3E-B2CA-35585D3F7264}" dt="2023-01-27T23:16:08.247" v="28" actId="47"/>
        <pc:sldMkLst>
          <pc:docMk/>
          <pc:sldMk cId="2620210518" sldId="3780"/>
        </pc:sldMkLst>
      </pc:sldChg>
      <pc:sldChg chg="del">
        <pc:chgData name="Vincent Sai" userId="e7810e4941cf3e21" providerId="LiveId" clId="{9F4186FF-1E58-4E3E-B2CA-35585D3F7264}" dt="2023-01-27T23:16:30.861" v="31" actId="47"/>
        <pc:sldMkLst>
          <pc:docMk/>
          <pc:sldMk cId="4279861406" sldId="4831"/>
        </pc:sldMkLst>
      </pc:sldChg>
      <pc:sldChg chg="del">
        <pc:chgData name="Vincent Sai" userId="e7810e4941cf3e21" providerId="LiveId" clId="{9F4186FF-1E58-4E3E-B2CA-35585D3F7264}" dt="2023-01-27T23:20:41.403" v="42" actId="47"/>
        <pc:sldMkLst>
          <pc:docMk/>
          <pc:sldMk cId="3395108428" sldId="5091"/>
        </pc:sldMkLst>
      </pc:sldChg>
      <pc:sldChg chg="del">
        <pc:chgData name="Vincent Sai" userId="e7810e4941cf3e21" providerId="LiveId" clId="{9F4186FF-1E58-4E3E-B2CA-35585D3F7264}" dt="2023-01-27T23:16:30.861" v="31" actId="47"/>
        <pc:sldMkLst>
          <pc:docMk/>
          <pc:sldMk cId="2607684899" sldId="2134803736"/>
        </pc:sldMkLst>
      </pc:sldChg>
      <pc:sldChg chg="del">
        <pc:chgData name="Vincent Sai" userId="e7810e4941cf3e21" providerId="LiveId" clId="{9F4186FF-1E58-4E3E-B2CA-35585D3F7264}" dt="2023-01-27T23:16:39.610" v="32" actId="47"/>
        <pc:sldMkLst>
          <pc:docMk/>
          <pc:sldMk cId="1416483860" sldId="2134803809"/>
        </pc:sldMkLst>
      </pc:sldChg>
      <pc:sldChg chg="del">
        <pc:chgData name="Vincent Sai" userId="e7810e4941cf3e21" providerId="LiveId" clId="{9F4186FF-1E58-4E3E-B2CA-35585D3F7264}" dt="2023-01-27T23:16:39.610" v="32" actId="47"/>
        <pc:sldMkLst>
          <pc:docMk/>
          <pc:sldMk cId="472681937" sldId="2134803818"/>
        </pc:sldMkLst>
      </pc:sldChg>
      <pc:sldChg chg="del">
        <pc:chgData name="Vincent Sai" userId="e7810e4941cf3e21" providerId="LiveId" clId="{9F4186FF-1E58-4E3E-B2CA-35585D3F7264}" dt="2023-01-27T23:15:52.303" v="27" actId="47"/>
        <pc:sldMkLst>
          <pc:docMk/>
          <pc:sldMk cId="3677113498" sldId="2134803819"/>
        </pc:sldMkLst>
      </pc:sldChg>
      <pc:sldChg chg="add">
        <pc:chgData name="Vincent Sai" userId="e7810e4941cf3e21" providerId="LiveId" clId="{9F4186FF-1E58-4E3E-B2CA-35585D3F7264}" dt="2023-01-27T23:24:42.744" v="115"/>
        <pc:sldMkLst>
          <pc:docMk/>
          <pc:sldMk cId="881431934" sldId="2134803823"/>
        </pc:sldMkLst>
      </pc:sldChg>
      <pc:sldChg chg="modSp add del mod">
        <pc:chgData name="Vincent Sai" userId="e7810e4941cf3e21" providerId="LiveId" clId="{9F4186FF-1E58-4E3E-B2CA-35585D3F7264}" dt="2023-01-27T23:24:37.525" v="114" actId="2696"/>
        <pc:sldMkLst>
          <pc:docMk/>
          <pc:sldMk cId="1785169980" sldId="2134803823"/>
        </pc:sldMkLst>
        <pc:spChg chg="mod">
          <ac:chgData name="Vincent Sai" userId="e7810e4941cf3e21" providerId="LiveId" clId="{9F4186FF-1E58-4E3E-B2CA-35585D3F7264}" dt="2023-01-27T23:24:26.370" v="101" actId="20577"/>
          <ac:spMkLst>
            <pc:docMk/>
            <pc:sldMk cId="1785169980" sldId="2134803823"/>
            <ac:spMk id="2" creationId="{A232886B-85BC-0473-F61D-EFB852B7E0AD}"/>
          </ac:spMkLst>
        </pc:spChg>
      </pc:sldChg>
      <pc:sldChg chg="del">
        <pc:chgData name="Vincent Sai" userId="e7810e4941cf3e21" providerId="LiveId" clId="{9F4186FF-1E58-4E3E-B2CA-35585D3F7264}" dt="2023-01-27T23:16:39.610" v="32" actId="47"/>
        <pc:sldMkLst>
          <pc:docMk/>
          <pc:sldMk cId="2915557927" sldId="2134803831"/>
        </pc:sldMkLst>
      </pc:sldChg>
      <pc:sldChg chg="del">
        <pc:chgData name="Vincent Sai" userId="e7810e4941cf3e21" providerId="LiveId" clId="{9F4186FF-1E58-4E3E-B2CA-35585D3F7264}" dt="2023-01-27T23:16:39.610" v="32" actId="47"/>
        <pc:sldMkLst>
          <pc:docMk/>
          <pc:sldMk cId="2724187133" sldId="2134803851"/>
        </pc:sldMkLst>
      </pc:sldChg>
      <pc:sldChg chg="del">
        <pc:chgData name="Vincent Sai" userId="e7810e4941cf3e21" providerId="LiveId" clId="{9F4186FF-1E58-4E3E-B2CA-35585D3F7264}" dt="2023-01-27T23:16:39.610" v="32" actId="47"/>
        <pc:sldMkLst>
          <pc:docMk/>
          <pc:sldMk cId="2725241041" sldId="2134803852"/>
        </pc:sldMkLst>
      </pc:sldChg>
      <pc:sldChg chg="del">
        <pc:chgData name="Vincent Sai" userId="e7810e4941cf3e21" providerId="LiveId" clId="{9F4186FF-1E58-4E3E-B2CA-35585D3F7264}" dt="2023-01-27T23:16:39.610" v="32" actId="47"/>
        <pc:sldMkLst>
          <pc:docMk/>
          <pc:sldMk cId="2536564577" sldId="2134803853"/>
        </pc:sldMkLst>
      </pc:sldChg>
      <pc:sldChg chg="del">
        <pc:chgData name="Vincent Sai" userId="e7810e4941cf3e21" providerId="LiveId" clId="{9F4186FF-1E58-4E3E-B2CA-35585D3F7264}" dt="2023-01-27T23:16:39.610" v="32" actId="47"/>
        <pc:sldMkLst>
          <pc:docMk/>
          <pc:sldMk cId="3636210558" sldId="2134803854"/>
        </pc:sldMkLst>
      </pc:sldChg>
      <pc:sldChg chg="del">
        <pc:chgData name="Vincent Sai" userId="e7810e4941cf3e21" providerId="LiveId" clId="{9F4186FF-1E58-4E3E-B2CA-35585D3F7264}" dt="2023-01-27T23:16:39.610" v="32" actId="47"/>
        <pc:sldMkLst>
          <pc:docMk/>
          <pc:sldMk cId="937196849" sldId="2134803858"/>
        </pc:sldMkLst>
      </pc:sldChg>
      <pc:sldChg chg="del">
        <pc:chgData name="Vincent Sai" userId="e7810e4941cf3e21" providerId="LiveId" clId="{9F4186FF-1E58-4E3E-B2CA-35585D3F7264}" dt="2023-01-27T23:16:39.610" v="32" actId="47"/>
        <pc:sldMkLst>
          <pc:docMk/>
          <pc:sldMk cId="950229396" sldId="2134803860"/>
        </pc:sldMkLst>
      </pc:sldChg>
      <pc:sldChg chg="del">
        <pc:chgData name="Vincent Sai" userId="e7810e4941cf3e21" providerId="LiveId" clId="{9F4186FF-1E58-4E3E-B2CA-35585D3F7264}" dt="2023-01-27T23:16:39.610" v="32" actId="47"/>
        <pc:sldMkLst>
          <pc:docMk/>
          <pc:sldMk cId="3499337739" sldId="2134803861"/>
        </pc:sldMkLst>
      </pc:sldChg>
      <pc:sldChg chg="del">
        <pc:chgData name="Vincent Sai" userId="e7810e4941cf3e21" providerId="LiveId" clId="{9F4186FF-1E58-4E3E-B2CA-35585D3F7264}" dt="2023-01-27T23:16:39.610" v="32" actId="47"/>
        <pc:sldMkLst>
          <pc:docMk/>
          <pc:sldMk cId="3995357673" sldId="2134803862"/>
        </pc:sldMkLst>
      </pc:sldChg>
      <pc:sldChg chg="add del">
        <pc:chgData name="Vincent Sai" userId="e7810e4941cf3e21" providerId="LiveId" clId="{9F4186FF-1E58-4E3E-B2CA-35585D3F7264}" dt="2023-01-27T23:23:27.012" v="49" actId="47"/>
        <pc:sldMkLst>
          <pc:docMk/>
          <pc:sldMk cId="1369492112" sldId="2134803885"/>
        </pc:sldMkLst>
      </pc:sldChg>
      <pc:sldChg chg="add">
        <pc:chgData name="Vincent Sai" userId="e7810e4941cf3e21" providerId="LiveId" clId="{9F4186FF-1E58-4E3E-B2CA-35585D3F7264}" dt="2023-01-27T23:19:13.774" v="38"/>
        <pc:sldMkLst>
          <pc:docMk/>
          <pc:sldMk cId="1128253023" sldId="2134803891"/>
        </pc:sldMkLst>
      </pc:sldChg>
      <pc:sldChg chg="add del">
        <pc:chgData name="Vincent Sai" userId="e7810e4941cf3e21" providerId="LiveId" clId="{9F4186FF-1E58-4E3E-B2CA-35585D3F7264}" dt="2023-01-27T23:23:27.012" v="49" actId="47"/>
        <pc:sldMkLst>
          <pc:docMk/>
          <pc:sldMk cId="87242911" sldId="2134803894"/>
        </pc:sldMkLst>
      </pc:sldChg>
      <pc:sldChg chg="del">
        <pc:chgData name="Vincent Sai" userId="e7810e4941cf3e21" providerId="LiveId" clId="{9F4186FF-1E58-4E3E-B2CA-35585D3F7264}" dt="2023-01-27T23:16:30.861" v="31" actId="47"/>
        <pc:sldMkLst>
          <pc:docMk/>
          <pc:sldMk cId="2409144219" sldId="2134803897"/>
        </pc:sldMkLst>
      </pc:sldChg>
      <pc:sldChg chg="add">
        <pc:chgData name="Vincent Sai" userId="e7810e4941cf3e21" providerId="LiveId" clId="{9F4186FF-1E58-4E3E-B2CA-35585D3F7264}" dt="2023-01-27T23:24:42.744" v="115"/>
        <pc:sldMkLst>
          <pc:docMk/>
          <pc:sldMk cId="1682326341" sldId="2134803942"/>
        </pc:sldMkLst>
      </pc:sldChg>
      <pc:sldChg chg="modSp add del mod">
        <pc:chgData name="Vincent Sai" userId="e7810e4941cf3e21" providerId="LiveId" clId="{9F4186FF-1E58-4E3E-B2CA-35585D3F7264}" dt="2023-01-27T23:24:37.525" v="114" actId="2696"/>
        <pc:sldMkLst>
          <pc:docMk/>
          <pc:sldMk cId="2854919141" sldId="2134803942"/>
        </pc:sldMkLst>
        <pc:spChg chg="mod">
          <ac:chgData name="Vincent Sai" userId="e7810e4941cf3e21" providerId="LiveId" clId="{9F4186FF-1E58-4E3E-B2CA-35585D3F7264}" dt="2023-01-27T23:24:30.451" v="112" actId="20577"/>
          <ac:spMkLst>
            <pc:docMk/>
            <pc:sldMk cId="2854919141" sldId="2134803942"/>
            <ac:spMk id="2" creationId="{96AE21E1-DA52-B78F-7F6C-E27315E8E871}"/>
          </ac:spMkLst>
        </pc:spChg>
      </pc:sldChg>
      <pc:sldChg chg="del">
        <pc:chgData name="Vincent Sai" userId="e7810e4941cf3e21" providerId="LiveId" clId="{9F4186FF-1E58-4E3E-B2CA-35585D3F7264}" dt="2023-01-27T23:16:30.861" v="31" actId="47"/>
        <pc:sldMkLst>
          <pc:docMk/>
          <pc:sldMk cId="2740484582" sldId="2134803954"/>
        </pc:sldMkLst>
      </pc:sldChg>
      <pc:sldChg chg="del">
        <pc:chgData name="Vincent Sai" userId="e7810e4941cf3e21" providerId="LiveId" clId="{9F4186FF-1E58-4E3E-B2CA-35585D3F7264}" dt="2023-01-27T23:16:30.861" v="31" actId="47"/>
        <pc:sldMkLst>
          <pc:docMk/>
          <pc:sldMk cId="3506206285" sldId="2134803955"/>
        </pc:sldMkLst>
      </pc:sldChg>
      <pc:sldChg chg="del">
        <pc:chgData name="Vincent Sai" userId="e7810e4941cf3e21" providerId="LiveId" clId="{9F4186FF-1E58-4E3E-B2CA-35585D3F7264}" dt="2023-01-27T23:16:39.610" v="32" actId="47"/>
        <pc:sldMkLst>
          <pc:docMk/>
          <pc:sldMk cId="1615067308" sldId="2134803965"/>
        </pc:sldMkLst>
      </pc:sldChg>
      <pc:sldChg chg="del">
        <pc:chgData name="Vincent Sai" userId="e7810e4941cf3e21" providerId="LiveId" clId="{9F4186FF-1E58-4E3E-B2CA-35585D3F7264}" dt="2023-01-27T23:17:31.770" v="35" actId="47"/>
        <pc:sldMkLst>
          <pc:docMk/>
          <pc:sldMk cId="4211428291" sldId="2134803983"/>
        </pc:sldMkLst>
      </pc:sldChg>
      <pc:sldChg chg="add del">
        <pc:chgData name="Vincent Sai" userId="e7810e4941cf3e21" providerId="LiveId" clId="{9F4186FF-1E58-4E3E-B2CA-35585D3F7264}" dt="2023-01-27T23:44:29.903" v="2001" actId="47"/>
        <pc:sldMkLst>
          <pc:docMk/>
          <pc:sldMk cId="2169757469" sldId="2134803987"/>
        </pc:sldMkLst>
      </pc:sldChg>
      <pc:sldChg chg="del">
        <pc:chgData name="Vincent Sai" userId="e7810e4941cf3e21" providerId="LiveId" clId="{9F4186FF-1E58-4E3E-B2CA-35585D3F7264}" dt="2023-01-27T23:16:21.468" v="30" actId="47"/>
        <pc:sldMkLst>
          <pc:docMk/>
          <pc:sldMk cId="327686083" sldId="2134804002"/>
        </pc:sldMkLst>
      </pc:sldChg>
      <pc:sldChg chg="del">
        <pc:chgData name="Vincent Sai" userId="e7810e4941cf3e21" providerId="LiveId" clId="{9F4186FF-1E58-4E3E-B2CA-35585D3F7264}" dt="2023-01-27T23:15:15.355" v="19" actId="47"/>
        <pc:sldMkLst>
          <pc:docMk/>
          <pc:sldMk cId="2725648623" sldId="2134804019"/>
        </pc:sldMkLst>
      </pc:sldChg>
      <pc:sldChg chg="del">
        <pc:chgData name="Vincent Sai" userId="e7810e4941cf3e21" providerId="LiveId" clId="{9F4186FF-1E58-4E3E-B2CA-35585D3F7264}" dt="2023-01-27T23:15:15.355" v="19" actId="47"/>
        <pc:sldMkLst>
          <pc:docMk/>
          <pc:sldMk cId="15425890" sldId="2134804021"/>
        </pc:sldMkLst>
      </pc:sldChg>
      <pc:sldChg chg="del">
        <pc:chgData name="Vincent Sai" userId="e7810e4941cf3e21" providerId="LiveId" clId="{9F4186FF-1E58-4E3E-B2CA-35585D3F7264}" dt="2023-01-27T23:16:21.468" v="30" actId="47"/>
        <pc:sldMkLst>
          <pc:docMk/>
          <pc:sldMk cId="3077546585" sldId="2134804027"/>
        </pc:sldMkLst>
      </pc:sldChg>
      <pc:sldChg chg="del">
        <pc:chgData name="Vincent Sai" userId="e7810e4941cf3e21" providerId="LiveId" clId="{9F4186FF-1E58-4E3E-B2CA-35585D3F7264}" dt="2023-01-27T23:16:21.468" v="30" actId="47"/>
        <pc:sldMkLst>
          <pc:docMk/>
          <pc:sldMk cId="2466146829" sldId="2134804029"/>
        </pc:sldMkLst>
      </pc:sldChg>
      <pc:sldChg chg="del">
        <pc:chgData name="Vincent Sai" userId="e7810e4941cf3e21" providerId="LiveId" clId="{9F4186FF-1E58-4E3E-B2CA-35585D3F7264}" dt="2023-01-27T23:16:21.468" v="30" actId="47"/>
        <pc:sldMkLst>
          <pc:docMk/>
          <pc:sldMk cId="1104980317" sldId="2134804030"/>
        </pc:sldMkLst>
      </pc:sldChg>
      <pc:sldChg chg="del">
        <pc:chgData name="Vincent Sai" userId="e7810e4941cf3e21" providerId="LiveId" clId="{9F4186FF-1E58-4E3E-B2CA-35585D3F7264}" dt="2023-01-27T23:16:21.468" v="30" actId="47"/>
        <pc:sldMkLst>
          <pc:docMk/>
          <pc:sldMk cId="3142286996" sldId="2134804031"/>
        </pc:sldMkLst>
      </pc:sldChg>
      <pc:sldChg chg="del">
        <pc:chgData name="Vincent Sai" userId="e7810e4941cf3e21" providerId="LiveId" clId="{9F4186FF-1E58-4E3E-B2CA-35585D3F7264}" dt="2023-01-27T23:16:21.468" v="30" actId="47"/>
        <pc:sldMkLst>
          <pc:docMk/>
          <pc:sldMk cId="925294431" sldId="2134804032"/>
        </pc:sldMkLst>
      </pc:sldChg>
      <pc:sldChg chg="add del">
        <pc:chgData name="Vincent Sai" userId="e7810e4941cf3e21" providerId="LiveId" clId="{9F4186FF-1E58-4E3E-B2CA-35585D3F7264}" dt="2023-01-27T23:23:27.012" v="49" actId="47"/>
        <pc:sldMkLst>
          <pc:docMk/>
          <pc:sldMk cId="2855450035" sldId="2134804034"/>
        </pc:sldMkLst>
      </pc:sldChg>
      <pc:sldChg chg="del">
        <pc:chgData name="Vincent Sai" userId="e7810e4941cf3e21" providerId="LiveId" clId="{9F4186FF-1E58-4E3E-B2CA-35585D3F7264}" dt="2023-01-27T23:16:21.468" v="30" actId="47"/>
        <pc:sldMkLst>
          <pc:docMk/>
          <pc:sldMk cId="4229603314" sldId="2134804034"/>
        </pc:sldMkLst>
      </pc:sldChg>
      <pc:sldChg chg="del">
        <pc:chgData name="Vincent Sai" userId="e7810e4941cf3e21" providerId="LiveId" clId="{9F4186FF-1E58-4E3E-B2CA-35585D3F7264}" dt="2023-01-27T23:16:21.468" v="30" actId="47"/>
        <pc:sldMkLst>
          <pc:docMk/>
          <pc:sldMk cId="627244122" sldId="2134804035"/>
        </pc:sldMkLst>
      </pc:sldChg>
      <pc:sldChg chg="del">
        <pc:chgData name="Vincent Sai" userId="e7810e4941cf3e21" providerId="LiveId" clId="{9F4186FF-1E58-4E3E-B2CA-35585D3F7264}" dt="2023-01-27T23:20:41.403" v="42" actId="47"/>
        <pc:sldMkLst>
          <pc:docMk/>
          <pc:sldMk cId="4125670074" sldId="2134804036"/>
        </pc:sldMkLst>
      </pc:sldChg>
      <pc:sldChg chg="del">
        <pc:chgData name="Vincent Sai" userId="e7810e4941cf3e21" providerId="LiveId" clId="{9F4186FF-1E58-4E3E-B2CA-35585D3F7264}" dt="2023-01-27T23:16:30.861" v="31" actId="47"/>
        <pc:sldMkLst>
          <pc:docMk/>
          <pc:sldMk cId="1952421937" sldId="2134804037"/>
        </pc:sldMkLst>
      </pc:sldChg>
      <pc:sldChg chg="del">
        <pc:chgData name="Vincent Sai" userId="e7810e4941cf3e21" providerId="LiveId" clId="{9F4186FF-1E58-4E3E-B2CA-35585D3F7264}" dt="2023-01-27T23:16:30.861" v="31" actId="47"/>
        <pc:sldMkLst>
          <pc:docMk/>
          <pc:sldMk cId="1193891010" sldId="2134804038"/>
        </pc:sldMkLst>
      </pc:sldChg>
      <pc:sldChg chg="add del">
        <pc:chgData name="Vincent Sai" userId="e7810e4941cf3e21" providerId="LiveId" clId="{9F4186FF-1E58-4E3E-B2CA-35585D3F7264}" dt="2023-01-27T23:23:27.012" v="49" actId="47"/>
        <pc:sldMkLst>
          <pc:docMk/>
          <pc:sldMk cId="2208888867" sldId="2134804039"/>
        </pc:sldMkLst>
      </pc:sldChg>
      <pc:sldChg chg="del">
        <pc:chgData name="Vincent Sai" userId="e7810e4941cf3e21" providerId="LiveId" clId="{9F4186FF-1E58-4E3E-B2CA-35585D3F7264}" dt="2023-01-27T23:16:30.861" v="31" actId="47"/>
        <pc:sldMkLst>
          <pc:docMk/>
          <pc:sldMk cId="4265796862" sldId="2134804039"/>
        </pc:sldMkLst>
      </pc:sldChg>
      <pc:sldChg chg="del">
        <pc:chgData name="Vincent Sai" userId="e7810e4941cf3e21" providerId="LiveId" clId="{9F4186FF-1E58-4E3E-B2CA-35585D3F7264}" dt="2023-01-27T23:16:30.861" v="31" actId="47"/>
        <pc:sldMkLst>
          <pc:docMk/>
          <pc:sldMk cId="1977813093" sldId="2134804040"/>
        </pc:sldMkLst>
      </pc:sldChg>
      <pc:sldChg chg="del">
        <pc:chgData name="Vincent Sai" userId="e7810e4941cf3e21" providerId="LiveId" clId="{9F4186FF-1E58-4E3E-B2CA-35585D3F7264}" dt="2023-01-27T23:16:30.861" v="31" actId="47"/>
        <pc:sldMkLst>
          <pc:docMk/>
          <pc:sldMk cId="2056631234" sldId="2134804041"/>
        </pc:sldMkLst>
      </pc:sldChg>
      <pc:sldChg chg="del">
        <pc:chgData name="Vincent Sai" userId="e7810e4941cf3e21" providerId="LiveId" clId="{9F4186FF-1E58-4E3E-B2CA-35585D3F7264}" dt="2023-01-27T23:16:08.247" v="28" actId="47"/>
        <pc:sldMkLst>
          <pc:docMk/>
          <pc:sldMk cId="119253681" sldId="2134804042"/>
        </pc:sldMkLst>
      </pc:sldChg>
      <pc:sldChg chg="del">
        <pc:chgData name="Vincent Sai" userId="e7810e4941cf3e21" providerId="LiveId" clId="{9F4186FF-1E58-4E3E-B2CA-35585D3F7264}" dt="2023-01-27T23:22:57.469" v="47" actId="47"/>
        <pc:sldMkLst>
          <pc:docMk/>
          <pc:sldMk cId="2882129274" sldId="2134804044"/>
        </pc:sldMkLst>
      </pc:sldChg>
      <pc:sldChg chg="del">
        <pc:chgData name="Vincent Sai" userId="e7810e4941cf3e21" providerId="LiveId" clId="{9F4186FF-1E58-4E3E-B2CA-35585D3F7264}" dt="2023-01-27T23:22:58.740" v="48" actId="47"/>
        <pc:sldMkLst>
          <pc:docMk/>
          <pc:sldMk cId="2083092273" sldId="2134804045"/>
        </pc:sldMkLst>
      </pc:sldChg>
      <pc:sldChg chg="del">
        <pc:chgData name="Vincent Sai" userId="e7810e4941cf3e21" providerId="LiveId" clId="{9F4186FF-1E58-4E3E-B2CA-35585D3F7264}" dt="2023-01-27T23:19:17.782" v="39" actId="47"/>
        <pc:sldMkLst>
          <pc:docMk/>
          <pc:sldMk cId="4229894146" sldId="2134804047"/>
        </pc:sldMkLst>
      </pc:sldChg>
      <pc:sldChg chg="del">
        <pc:chgData name="Vincent Sai" userId="e7810e4941cf3e21" providerId="LiveId" clId="{9F4186FF-1E58-4E3E-B2CA-35585D3F7264}" dt="2023-01-27T23:15:07.373" v="18" actId="2696"/>
        <pc:sldMkLst>
          <pc:docMk/>
          <pc:sldMk cId="2694628870" sldId="2134804050"/>
        </pc:sldMkLst>
      </pc:sldChg>
      <pc:sldChg chg="del">
        <pc:chgData name="Vincent Sai" userId="e7810e4941cf3e21" providerId="LiveId" clId="{9F4186FF-1E58-4E3E-B2CA-35585D3F7264}" dt="2023-01-27T23:20:41.403" v="42" actId="47"/>
        <pc:sldMkLst>
          <pc:docMk/>
          <pc:sldMk cId="471393678" sldId="2134804055"/>
        </pc:sldMkLst>
      </pc:sldChg>
      <pc:sldChg chg="del">
        <pc:chgData name="Vincent Sai" userId="e7810e4941cf3e21" providerId="LiveId" clId="{9F4186FF-1E58-4E3E-B2CA-35585D3F7264}" dt="2023-01-27T23:15:34.802" v="24" actId="47"/>
        <pc:sldMkLst>
          <pc:docMk/>
          <pc:sldMk cId="2411259423" sldId="2134804057"/>
        </pc:sldMkLst>
      </pc:sldChg>
      <pc:sldChg chg="del">
        <pc:chgData name="Vincent Sai" userId="e7810e4941cf3e21" providerId="LiveId" clId="{9F4186FF-1E58-4E3E-B2CA-35585D3F7264}" dt="2023-01-27T23:15:36.102" v="25" actId="47"/>
        <pc:sldMkLst>
          <pc:docMk/>
          <pc:sldMk cId="1614136067" sldId="2134804058"/>
        </pc:sldMkLst>
      </pc:sldChg>
      <pc:sldChg chg="del">
        <pc:chgData name="Vincent Sai" userId="e7810e4941cf3e21" providerId="LiveId" clId="{9F4186FF-1E58-4E3E-B2CA-35585D3F7264}" dt="2023-01-27T23:21:51.303" v="45" actId="47"/>
        <pc:sldMkLst>
          <pc:docMk/>
          <pc:sldMk cId="2743165504" sldId="2134804059"/>
        </pc:sldMkLst>
      </pc:sldChg>
      <pc:sldChg chg="modSp mod">
        <pc:chgData name="Vincent Sai" userId="e7810e4941cf3e21" providerId="LiveId" clId="{9F4186FF-1E58-4E3E-B2CA-35585D3F7264}" dt="2023-01-27T23:57:19.056" v="2249" actId="20577"/>
        <pc:sldMkLst>
          <pc:docMk/>
          <pc:sldMk cId="446653026" sldId="2134804060"/>
        </pc:sldMkLst>
        <pc:spChg chg="mod">
          <ac:chgData name="Vincent Sai" userId="e7810e4941cf3e21" providerId="LiveId" clId="{9F4186FF-1E58-4E3E-B2CA-35585D3F7264}" dt="2023-01-27T23:45:34.877" v="2113" actId="20577"/>
          <ac:spMkLst>
            <pc:docMk/>
            <pc:sldMk cId="446653026" sldId="2134804060"/>
            <ac:spMk id="9" creationId="{6EC4CBE5-051B-3BE9-04F3-3B15EB9DFEFC}"/>
          </ac:spMkLst>
        </pc:spChg>
        <pc:spChg chg="mod">
          <ac:chgData name="Vincent Sai" userId="e7810e4941cf3e21" providerId="LiveId" clId="{9F4186FF-1E58-4E3E-B2CA-35585D3F7264}" dt="2023-01-27T23:43:07.457" v="1961" actId="14100"/>
          <ac:spMkLst>
            <pc:docMk/>
            <pc:sldMk cId="446653026" sldId="2134804060"/>
            <ac:spMk id="10" creationId="{CC2194A4-D7B3-107B-9FDE-6AA5504EAAD7}"/>
          </ac:spMkLst>
        </pc:spChg>
        <pc:spChg chg="mod">
          <ac:chgData name="Vincent Sai" userId="e7810e4941cf3e21" providerId="LiveId" clId="{9F4186FF-1E58-4E3E-B2CA-35585D3F7264}" dt="2023-01-27T23:40:49.237" v="1752" actId="20577"/>
          <ac:spMkLst>
            <pc:docMk/>
            <pc:sldMk cId="446653026" sldId="2134804060"/>
            <ac:spMk id="11" creationId="{260C3304-E2AE-CBE3-939E-BF47D2005D28}"/>
          </ac:spMkLst>
        </pc:spChg>
        <pc:spChg chg="mod">
          <ac:chgData name="Vincent Sai" userId="e7810e4941cf3e21" providerId="LiveId" clId="{9F4186FF-1E58-4E3E-B2CA-35585D3F7264}" dt="2023-01-27T23:44:13.276" v="2000" actId="20577"/>
          <ac:spMkLst>
            <pc:docMk/>
            <pc:sldMk cId="446653026" sldId="2134804060"/>
            <ac:spMk id="12" creationId="{B55D46DE-BF1C-19A2-E966-B67B99B28A82}"/>
          </ac:spMkLst>
        </pc:spChg>
        <pc:spChg chg="mod">
          <ac:chgData name="Vincent Sai" userId="e7810e4941cf3e21" providerId="LiveId" clId="{9F4186FF-1E58-4E3E-B2CA-35585D3F7264}" dt="2023-01-27T23:57:19.056" v="2249" actId="20577"/>
          <ac:spMkLst>
            <pc:docMk/>
            <pc:sldMk cId="446653026" sldId="2134804060"/>
            <ac:spMk id="14" creationId="{764D47D2-097F-7256-C4E5-B1FCA1FD50BF}"/>
          </ac:spMkLst>
        </pc:spChg>
        <pc:spChg chg="mod">
          <ac:chgData name="Vincent Sai" userId="e7810e4941cf3e21" providerId="LiveId" clId="{9F4186FF-1E58-4E3E-B2CA-35585D3F7264}" dt="2023-01-27T23:40:28.270" v="1721" actId="404"/>
          <ac:spMkLst>
            <pc:docMk/>
            <pc:sldMk cId="446653026" sldId="2134804060"/>
            <ac:spMk id="15" creationId="{ACBC6818-6BA1-0A13-D58E-D3FA7BB7FBF4}"/>
          </ac:spMkLst>
        </pc:spChg>
        <pc:spChg chg="mod">
          <ac:chgData name="Vincent Sai" userId="e7810e4941cf3e21" providerId="LiveId" clId="{9F4186FF-1E58-4E3E-B2CA-35585D3F7264}" dt="2023-01-27T23:53:34.137" v="2114" actId="404"/>
          <ac:spMkLst>
            <pc:docMk/>
            <pc:sldMk cId="446653026" sldId="2134804060"/>
            <ac:spMk id="17" creationId="{A8E536BC-E3AA-8736-58BA-EF9E86C195B6}"/>
          </ac:spMkLst>
        </pc:spChg>
      </pc:sldChg>
      <pc:sldChg chg="del">
        <pc:chgData name="Vincent Sai" userId="e7810e4941cf3e21" providerId="LiveId" clId="{9F4186FF-1E58-4E3E-B2CA-35585D3F7264}" dt="2023-01-27T23:15:50.248" v="26" actId="47"/>
        <pc:sldMkLst>
          <pc:docMk/>
          <pc:sldMk cId="2078649875" sldId="2134804063"/>
        </pc:sldMkLst>
      </pc:sldChg>
      <pc:sldChg chg="del">
        <pc:chgData name="Vincent Sai" userId="e7810e4941cf3e21" providerId="LiveId" clId="{9F4186FF-1E58-4E3E-B2CA-35585D3F7264}" dt="2023-01-27T23:15:18.843" v="21" actId="47"/>
        <pc:sldMkLst>
          <pc:docMk/>
          <pc:sldMk cId="3335181832" sldId="2134804064"/>
        </pc:sldMkLst>
      </pc:sldChg>
      <pc:sldChg chg="del">
        <pc:chgData name="Vincent Sai" userId="e7810e4941cf3e21" providerId="LiveId" clId="{9F4186FF-1E58-4E3E-B2CA-35585D3F7264}" dt="2023-01-27T23:19:17.782" v="39" actId="47"/>
        <pc:sldMkLst>
          <pc:docMk/>
          <pc:sldMk cId="2454391157" sldId="2134804065"/>
        </pc:sldMkLst>
      </pc:sldChg>
      <pc:sldChg chg="del">
        <pc:chgData name="Vincent Sai" userId="e7810e4941cf3e21" providerId="LiveId" clId="{9F4186FF-1E58-4E3E-B2CA-35585D3F7264}" dt="2023-01-27T23:15:32.327" v="22" actId="47"/>
        <pc:sldMkLst>
          <pc:docMk/>
          <pc:sldMk cId="3570921842" sldId="2134804066"/>
        </pc:sldMkLst>
      </pc:sldChg>
      <pc:sldChg chg="del">
        <pc:chgData name="Vincent Sai" userId="e7810e4941cf3e21" providerId="LiveId" clId="{9F4186FF-1E58-4E3E-B2CA-35585D3F7264}" dt="2023-01-27T23:15:33.564" v="23" actId="47"/>
        <pc:sldMkLst>
          <pc:docMk/>
          <pc:sldMk cId="965463641" sldId="2134804067"/>
        </pc:sldMkLst>
      </pc:sldChg>
      <pc:sldChg chg="del">
        <pc:chgData name="Vincent Sai" userId="e7810e4941cf3e21" providerId="LiveId" clId="{9F4186FF-1E58-4E3E-B2CA-35585D3F7264}" dt="2023-01-27T23:15:50.248" v="26" actId="47"/>
        <pc:sldMkLst>
          <pc:docMk/>
          <pc:sldMk cId="3692385774" sldId="2134804068"/>
        </pc:sldMkLst>
      </pc:sldChg>
      <pc:sldChg chg="modSp mod">
        <pc:chgData name="Vincent Sai" userId="e7810e4941cf3e21" providerId="LiveId" clId="{9F4186FF-1E58-4E3E-B2CA-35585D3F7264}" dt="2023-01-27T23:53:40.318" v="2116" actId="404"/>
        <pc:sldMkLst>
          <pc:docMk/>
          <pc:sldMk cId="2334238176" sldId="2134804070"/>
        </pc:sldMkLst>
        <pc:spChg chg="mod">
          <ac:chgData name="Vincent Sai" userId="e7810e4941cf3e21" providerId="LiveId" clId="{9F4186FF-1E58-4E3E-B2CA-35585D3F7264}" dt="2023-01-27T23:18:02.175" v="36" actId="207"/>
          <ac:spMkLst>
            <pc:docMk/>
            <pc:sldMk cId="2334238176" sldId="2134804070"/>
            <ac:spMk id="3" creationId="{3A173E07-69ED-EF9F-A2D1-F26AA1D8F699}"/>
          </ac:spMkLst>
        </pc:spChg>
        <pc:spChg chg="mod">
          <ac:chgData name="Vincent Sai" userId="e7810e4941cf3e21" providerId="LiveId" clId="{9F4186FF-1E58-4E3E-B2CA-35585D3F7264}" dt="2023-01-27T23:31:28.361" v="775" actId="1038"/>
          <ac:spMkLst>
            <pc:docMk/>
            <pc:sldMk cId="2334238176" sldId="2134804070"/>
            <ac:spMk id="4" creationId="{7C532F7E-AED5-6D7F-E571-1778902A7393}"/>
          </ac:spMkLst>
        </pc:spChg>
        <pc:spChg chg="mod">
          <ac:chgData name="Vincent Sai" userId="e7810e4941cf3e21" providerId="LiveId" clId="{9F4186FF-1E58-4E3E-B2CA-35585D3F7264}" dt="2023-01-27T23:31:38.811" v="797" actId="1037"/>
          <ac:spMkLst>
            <pc:docMk/>
            <pc:sldMk cId="2334238176" sldId="2134804070"/>
            <ac:spMk id="6" creationId="{FF9FB53F-163E-F65B-9192-20C71011B9DE}"/>
          </ac:spMkLst>
        </pc:spChg>
        <pc:spChg chg="mod">
          <ac:chgData name="Vincent Sai" userId="e7810e4941cf3e21" providerId="LiveId" clId="{9F4186FF-1E58-4E3E-B2CA-35585D3F7264}" dt="2023-01-27T23:53:40.318" v="2116" actId="404"/>
          <ac:spMkLst>
            <pc:docMk/>
            <pc:sldMk cId="2334238176" sldId="2134804070"/>
            <ac:spMk id="8" creationId="{B04D7E9F-9A32-EF2A-1CC5-4D853D584D2F}"/>
          </ac:spMkLst>
        </pc:spChg>
      </pc:sldChg>
      <pc:sldChg chg="del">
        <pc:chgData name="Vincent Sai" userId="e7810e4941cf3e21" providerId="LiveId" clId="{9F4186FF-1E58-4E3E-B2CA-35585D3F7264}" dt="2023-01-27T23:21:15.787" v="44" actId="47"/>
        <pc:sldMkLst>
          <pc:docMk/>
          <pc:sldMk cId="250359945" sldId="2134804071"/>
        </pc:sldMkLst>
      </pc:sldChg>
      <pc:sldChg chg="del">
        <pc:chgData name="Vincent Sai" userId="e7810e4941cf3e21" providerId="LiveId" clId="{9F4186FF-1E58-4E3E-B2CA-35585D3F7264}" dt="2023-01-27T23:20:47.992" v="43" actId="47"/>
        <pc:sldMkLst>
          <pc:docMk/>
          <pc:sldMk cId="4263386161" sldId="2134804072"/>
        </pc:sldMkLst>
      </pc:sldChg>
      <pc:sldChg chg="del">
        <pc:chgData name="Vincent Sai" userId="e7810e4941cf3e21" providerId="LiveId" clId="{9F4186FF-1E58-4E3E-B2CA-35585D3F7264}" dt="2023-01-27T23:20:47.992" v="43" actId="47"/>
        <pc:sldMkLst>
          <pc:docMk/>
          <pc:sldMk cId="1127157396" sldId="2134804073"/>
        </pc:sldMkLst>
      </pc:sldChg>
      <pc:sldChg chg="modSp add mod">
        <pc:chgData name="Vincent Sai" userId="e7810e4941cf3e21" providerId="LiveId" clId="{9F4186FF-1E58-4E3E-B2CA-35585D3F7264}" dt="2023-01-27T23:54:13.998" v="2120" actId="404"/>
        <pc:sldMkLst>
          <pc:docMk/>
          <pc:sldMk cId="2761718712" sldId="2134804074"/>
        </pc:sldMkLst>
        <pc:spChg chg="mod">
          <ac:chgData name="Vincent Sai" userId="e7810e4941cf3e21" providerId="LiveId" clId="{9F4186FF-1E58-4E3E-B2CA-35585D3F7264}" dt="2023-01-27T23:54:13.998" v="2120" actId="404"/>
          <ac:spMkLst>
            <pc:docMk/>
            <pc:sldMk cId="2761718712" sldId="2134804074"/>
            <ac:spMk id="3" creationId="{40D423C0-CA9D-C402-A6C1-0456DC0FD26F}"/>
          </ac:spMkLst>
        </pc:spChg>
      </pc:sldChg>
      <pc:sldChg chg="modSp add mod">
        <pc:chgData name="Vincent Sai" userId="e7810e4941cf3e21" providerId="LiveId" clId="{9F4186FF-1E58-4E3E-B2CA-35585D3F7264}" dt="2023-01-27T23:54:10.987" v="2119" actId="404"/>
        <pc:sldMkLst>
          <pc:docMk/>
          <pc:sldMk cId="1911479006" sldId="2134804075"/>
        </pc:sldMkLst>
        <pc:spChg chg="mod">
          <ac:chgData name="Vincent Sai" userId="e7810e4941cf3e21" providerId="LiveId" clId="{9F4186FF-1E58-4E3E-B2CA-35585D3F7264}" dt="2023-01-27T23:54:10.987" v="2119" actId="404"/>
          <ac:spMkLst>
            <pc:docMk/>
            <pc:sldMk cId="1911479006" sldId="2134804075"/>
            <ac:spMk id="14" creationId="{62CC3DEC-3F77-4F49-A9A7-BFC97D19ED36}"/>
          </ac:spMkLst>
        </pc:spChg>
      </pc:sldChg>
      <pc:sldChg chg="modSp add mod">
        <pc:chgData name="Vincent Sai" userId="e7810e4941cf3e21" providerId="LiveId" clId="{9F4186FF-1E58-4E3E-B2CA-35585D3F7264}" dt="2023-01-27T23:54:30.060" v="2124" actId="20577"/>
        <pc:sldMkLst>
          <pc:docMk/>
          <pc:sldMk cId="2122819798" sldId="2134804135"/>
        </pc:sldMkLst>
        <pc:spChg chg="mod">
          <ac:chgData name="Vincent Sai" userId="e7810e4941cf3e21" providerId="LiveId" clId="{9F4186FF-1E58-4E3E-B2CA-35585D3F7264}" dt="2023-01-27T23:54:30.060" v="2124" actId="20577"/>
          <ac:spMkLst>
            <pc:docMk/>
            <pc:sldMk cId="2122819798" sldId="2134804135"/>
            <ac:spMk id="5" creationId="{EE0B5177-98D8-C570-2DFF-FEFCE237655E}"/>
          </ac:spMkLst>
        </pc:spChg>
      </pc:sldChg>
      <pc:sldChg chg="modSp add mod">
        <pc:chgData name="Vincent Sai" userId="e7810e4941cf3e21" providerId="LiveId" clId="{9F4186FF-1E58-4E3E-B2CA-35585D3F7264}" dt="2023-01-27T23:54:23.447" v="2123" actId="20577"/>
        <pc:sldMkLst>
          <pc:docMk/>
          <pc:sldMk cId="520618738" sldId="2134804197"/>
        </pc:sldMkLst>
        <pc:spChg chg="mod">
          <ac:chgData name="Vincent Sai" userId="e7810e4941cf3e21" providerId="LiveId" clId="{9F4186FF-1E58-4E3E-B2CA-35585D3F7264}" dt="2023-01-27T23:54:23.447" v="2123" actId="20577"/>
          <ac:spMkLst>
            <pc:docMk/>
            <pc:sldMk cId="520618738" sldId="2134804197"/>
            <ac:spMk id="7" creationId="{26168BE8-A985-FFF5-DF56-0AAC6FF2B01C}"/>
          </ac:spMkLst>
        </pc:spChg>
      </pc:sldChg>
      <pc:sldChg chg="add del">
        <pc:chgData name="Vincent Sai" userId="e7810e4941cf3e21" providerId="LiveId" clId="{9F4186FF-1E58-4E3E-B2CA-35585D3F7264}" dt="2023-01-27T23:23:27.012" v="49" actId="47"/>
        <pc:sldMkLst>
          <pc:docMk/>
          <pc:sldMk cId="3669150923" sldId="2134804198"/>
        </pc:sldMkLst>
      </pc:sldChg>
      <pc:sldChg chg="add">
        <pc:chgData name="Vincent Sai" userId="e7810e4941cf3e21" providerId="LiveId" clId="{9F4186FF-1E58-4E3E-B2CA-35585D3F7264}" dt="2023-01-27T23:19:13.774" v="38"/>
        <pc:sldMkLst>
          <pc:docMk/>
          <pc:sldMk cId="984380034" sldId="2134804199"/>
        </pc:sldMkLst>
      </pc:sldChg>
      <pc:sldChg chg="modSp add mod">
        <pc:chgData name="Vincent Sai" userId="e7810e4941cf3e21" providerId="LiveId" clId="{9F4186FF-1E58-4E3E-B2CA-35585D3F7264}" dt="2023-01-27T23:54:05.060" v="2117" actId="404"/>
        <pc:sldMkLst>
          <pc:docMk/>
          <pc:sldMk cId="1560251500" sldId="2134804200"/>
        </pc:sldMkLst>
        <pc:spChg chg="mod">
          <ac:chgData name="Vincent Sai" userId="e7810e4941cf3e21" providerId="LiveId" clId="{9F4186FF-1E58-4E3E-B2CA-35585D3F7264}" dt="2023-01-27T23:54:05.060" v="2117" actId="404"/>
          <ac:spMkLst>
            <pc:docMk/>
            <pc:sldMk cId="1560251500" sldId="2134804200"/>
            <ac:spMk id="17" creationId="{A8E536BC-E3AA-8736-58BA-EF9E86C195B6}"/>
          </ac:spMkLst>
        </pc:spChg>
      </pc:sldChg>
      <pc:sldChg chg="modSp add mod">
        <pc:chgData name="Vincent Sai" userId="e7810e4941cf3e21" providerId="LiveId" clId="{9F4186FF-1E58-4E3E-B2CA-35585D3F7264}" dt="2023-01-27T23:54:08.229" v="2118" actId="404"/>
        <pc:sldMkLst>
          <pc:docMk/>
          <pc:sldMk cId="1108130491" sldId="2134804201"/>
        </pc:sldMkLst>
        <pc:spChg chg="mod">
          <ac:chgData name="Vincent Sai" userId="e7810e4941cf3e21" providerId="LiveId" clId="{9F4186FF-1E58-4E3E-B2CA-35585D3F7264}" dt="2023-01-27T23:54:08.229" v="2118" actId="404"/>
          <ac:spMkLst>
            <pc:docMk/>
            <pc:sldMk cId="1108130491" sldId="2134804201"/>
            <ac:spMk id="14" creationId="{62CC3DEC-3F77-4F49-A9A7-BFC97D19ED36}"/>
          </ac:spMkLst>
        </pc:spChg>
      </pc:sldChg>
      <pc:sldChg chg="add del">
        <pc:chgData name="Vincent Sai" userId="e7810e4941cf3e21" providerId="LiveId" clId="{9F4186FF-1E58-4E3E-B2CA-35585D3F7264}" dt="2023-01-27T23:25:22.505" v="117" actId="47"/>
        <pc:sldMkLst>
          <pc:docMk/>
          <pc:sldMk cId="1570558535" sldId="2134804202"/>
        </pc:sldMkLst>
      </pc:sldChg>
      <pc:sldMasterChg chg="delSldLayout">
        <pc:chgData name="Vincent Sai" userId="e7810e4941cf3e21" providerId="LiveId" clId="{9F4186FF-1E58-4E3E-B2CA-35585D3F7264}" dt="2023-01-27T23:16:30.861" v="31" actId="47"/>
        <pc:sldMasterMkLst>
          <pc:docMk/>
          <pc:sldMasterMk cId="4246400476" sldId="2147483660"/>
        </pc:sldMasterMkLst>
        <pc:sldLayoutChg chg="del">
          <pc:chgData name="Vincent Sai" userId="e7810e4941cf3e21" providerId="LiveId" clId="{9F4186FF-1E58-4E3E-B2CA-35585D3F7264}" dt="2023-01-27T23:16:30.861" v="31" actId="47"/>
          <pc:sldLayoutMkLst>
            <pc:docMk/>
            <pc:sldMasterMk cId="4246400476" sldId="2147483660"/>
            <pc:sldLayoutMk cId="1407440872" sldId="2147483672"/>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64123197358207"/>
          <c:y val="3.3579469195300193E-2"/>
          <c:w val="0.87188401086424672"/>
          <c:h val="0.73219350850981446"/>
        </c:manualLayout>
      </c:layout>
      <c:barChart>
        <c:barDir val="col"/>
        <c:grouping val="stacked"/>
        <c:varyColors val="0"/>
        <c:ser>
          <c:idx val="0"/>
          <c:order val="0"/>
          <c:tx>
            <c:strRef>
              <c:f>Sheet1!$B$1</c:f>
              <c:strCache>
                <c:ptCount val="1"/>
                <c:pt idx="0">
                  <c:v>Profit / patient</c:v>
                </c:pt>
              </c:strCache>
            </c:strRef>
          </c:tx>
          <c:spPr>
            <a:solidFill>
              <a:schemeClr val="accent3">
                <a:lumMod val="60000"/>
                <a:lumOff val="40000"/>
              </a:schemeClr>
            </a:solidFill>
            <a:ln>
              <a:noFill/>
            </a:ln>
            <a:effectLst/>
          </c:spPr>
          <c:invertIfNegative val="0"/>
          <c:dLbls>
            <c:dLbl>
              <c:idx val="0"/>
              <c:layout>
                <c:manualLayout>
                  <c:x val="1.8508318862824622E-3"/>
                  <c:y val="-9.2868628415414115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3.9960638234897296E-2"/>
                      <c:h val="7.3675778542895198E-2"/>
                    </c:manualLayout>
                  </c15:layout>
                </c:ext>
                <c:ext xmlns:c16="http://schemas.microsoft.com/office/drawing/2014/chart" uri="{C3380CC4-5D6E-409C-BE32-E72D297353CC}">
                  <c16:uniqueId val="{00000000-4B94-4655-B31C-2A270E2A9EA8}"/>
                </c:ext>
              </c:extLst>
            </c:dLbl>
            <c:dLbl>
              <c:idx val="1"/>
              <c:layout>
                <c:manualLayout>
                  <c:x val="-1.1104816438696269E-3"/>
                  <c:y val="-6.517096730906266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B94-4655-B31C-2A270E2A9EA8}"/>
                </c:ext>
              </c:extLst>
            </c:dLbl>
            <c:dLbl>
              <c:idx val="2"/>
              <c:layout>
                <c:manualLayout>
                  <c:x val="2.2209632877391314E-3"/>
                  <c:y val="-7.168806403996878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B94-4655-B31C-2A270E2A9EA8}"/>
                </c:ext>
              </c:extLst>
            </c:dLbl>
            <c:dLbl>
              <c:idx val="3"/>
              <c:layout>
                <c:manualLayout>
                  <c:x val="0"/>
                  <c:y val="-7.168806403996878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B94-4655-B31C-2A270E2A9EA8}"/>
                </c:ext>
              </c:extLst>
            </c:dLbl>
            <c:dLbl>
              <c:idx val="4"/>
              <c:layout>
                <c:manualLayout>
                  <c:x val="-3.7015763330655294E-3"/>
                  <c:y val="-9.449790259814067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B94-4655-B31C-2A270E2A9EA8}"/>
                </c:ext>
              </c:extLst>
            </c:dLbl>
            <c:dLbl>
              <c:idx val="5"/>
              <c:layout>
                <c:manualLayout>
                  <c:x val="4.4419265754783444E-3"/>
                  <c:y val="-6.19124189436094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B94-4655-B31C-2A270E2A9EA8}"/>
                </c:ext>
              </c:extLst>
            </c:dLbl>
            <c:dLbl>
              <c:idx val="6"/>
              <c:layout>
                <c:manualLayout>
                  <c:x val="2.9613135301519871E-3"/>
                  <c:y val="-7.494661240542191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B94-4655-B31C-2A270E2A9EA8}"/>
                </c:ext>
              </c:extLst>
            </c:dLbl>
            <c:dLbl>
              <c:idx val="7"/>
              <c:layout>
                <c:manualLayout>
                  <c:x val="-6.6628898632176796E-3"/>
                  <c:y val="-6.19124189436094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B94-4655-B31C-2A270E2A9EA8}"/>
                </c:ext>
              </c:extLst>
            </c:dLbl>
            <c:dLbl>
              <c:idx val="8"/>
              <c:layout>
                <c:manualLayout>
                  <c:x val="2.7762041096739687E-3"/>
                  <c:y val="-6.842951567451566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4.5513046454245233E-2"/>
                      <c:h val="7.0417230177442072E-2"/>
                    </c:manualLayout>
                  </c15:layout>
                </c:ext>
                <c:ext xmlns:c16="http://schemas.microsoft.com/office/drawing/2014/chart" uri="{C3380CC4-5D6E-409C-BE32-E72D297353CC}">
                  <c16:uniqueId val="{00000008-4B94-4655-B31C-2A270E2A9EA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AWC</c:v>
                </c:pt>
                <c:pt idx="1">
                  <c:v>BIR</c:v>
                </c:pt>
                <c:pt idx="2">
                  <c:v>HUL</c:v>
                </c:pt>
                <c:pt idx="3">
                  <c:v>LEW</c:v>
                </c:pt>
                <c:pt idx="4">
                  <c:v>SUR</c:v>
                </c:pt>
                <c:pt idx="5">
                  <c:v>SUS</c:v>
                </c:pt>
                <c:pt idx="6">
                  <c:v>WAL</c:v>
                </c:pt>
                <c:pt idx="7">
                  <c:v>WOK</c:v>
                </c:pt>
                <c:pt idx="8">
                  <c:v>Modality Group</c:v>
                </c:pt>
              </c:strCache>
            </c:strRef>
          </c:cat>
          <c:val>
            <c:numRef>
              <c:f>Sheet1!$B$2:$B$10</c:f>
              <c:numCache>
                <c:formatCode>_(* #,##0.00_);_(* \(#,##0.00\);_(* "-"??_);_(@_)</c:formatCode>
                <c:ptCount val="9"/>
                <c:pt idx="0">
                  <c:v>23.886855257828991</c:v>
                </c:pt>
                <c:pt idx="1">
                  <c:v>8.9871673678348998</c:v>
                </c:pt>
                <c:pt idx="2">
                  <c:v>2.3072414053282411</c:v>
                </c:pt>
                <c:pt idx="3">
                  <c:v>15.70626146727645</c:v>
                </c:pt>
                <c:pt idx="4">
                  <c:v>21.093372148944589</c:v>
                </c:pt>
                <c:pt idx="5">
                  <c:v>8.1617050889823357</c:v>
                </c:pt>
                <c:pt idx="6">
                  <c:v>14.836114717758809</c:v>
                </c:pt>
                <c:pt idx="7">
                  <c:v>8.8115568154147965</c:v>
                </c:pt>
                <c:pt idx="8">
                  <c:v>13.767505139207582</c:v>
                </c:pt>
              </c:numCache>
            </c:numRef>
          </c:val>
          <c:extLst>
            <c:ext xmlns:c16="http://schemas.microsoft.com/office/drawing/2014/chart" uri="{C3380CC4-5D6E-409C-BE32-E72D297353CC}">
              <c16:uniqueId val="{00000000-E2E1-486C-A549-A8C40758794B}"/>
            </c:ext>
          </c:extLst>
        </c:ser>
        <c:ser>
          <c:idx val="1"/>
          <c:order val="1"/>
          <c:tx>
            <c:strRef>
              <c:f>Sheet1!$C$1</c:f>
              <c:strCache>
                <c:ptCount val="1"/>
                <c:pt idx="0">
                  <c:v>Income / patient</c:v>
                </c:pt>
              </c:strCache>
            </c:strRef>
          </c:tx>
          <c:spPr>
            <a:solidFill>
              <a:schemeClr val="bg1">
                <a:lumMod val="85000"/>
              </a:schemeClr>
            </a:solidFill>
            <a:ln>
              <a:noFill/>
            </a:ln>
            <a:effectLst/>
          </c:spPr>
          <c:invertIfNegative val="0"/>
          <c:dPt>
            <c:idx val="6"/>
            <c:invertIfNegative val="0"/>
            <c:bubble3D val="0"/>
            <c:spPr>
              <a:solidFill>
                <a:schemeClr val="bg1">
                  <a:lumMod val="85000"/>
                </a:schemeClr>
              </a:solidFill>
              <a:ln>
                <a:noFill/>
              </a:ln>
              <a:effectLst/>
            </c:spPr>
            <c:extLst>
              <c:ext xmlns:c16="http://schemas.microsoft.com/office/drawing/2014/chart" uri="{C3380CC4-5D6E-409C-BE32-E72D297353CC}">
                <c16:uniqueId val="{00000000-5E6B-4BB5-9968-7C89AEEBD2E8}"/>
              </c:ext>
            </c:extLst>
          </c:dPt>
          <c:dLbls>
            <c:dLbl>
              <c:idx val="0"/>
              <c:layout>
                <c:manualLayout>
                  <c:x val="3.4888360307398807E-4"/>
                  <c:y val="-0.32585483654531266"/>
                </c:manualLayout>
              </c:layout>
              <c:tx>
                <c:rich>
                  <a:bodyPr/>
                  <a:lstStyle/>
                  <a:p>
                    <a:fld id="{1F8A0B6C-3282-4641-8821-9C65719F5326}" type="CELLREF">
                      <a:rPr lang="en-US" smtClean="0"/>
                      <a:pPr/>
                      <a:t>[CELLREF]</a:t>
                    </a:fld>
                    <a:endParaRPr lang="en-GB"/>
                  </a:p>
                </c:rich>
              </c:tx>
              <c:dLblPos val="ctr"/>
              <c:showLegendKey val="0"/>
              <c:showVal val="1"/>
              <c:showCatName val="0"/>
              <c:showSerName val="1"/>
              <c:showPercent val="0"/>
              <c:showBubbleSize val="0"/>
              <c:extLst>
                <c:ext xmlns:c15="http://schemas.microsoft.com/office/drawing/2012/chart" uri="{CE6537A1-D6FC-4f65-9D91-7224C49458BB}">
                  <c15:dlblFieldTable>
                    <c15:dlblFTEntry>
                      <c15:txfldGUID>{1F8A0B6C-3282-4641-8821-9C65719F5326}</c15:txfldGUID>
                      <c15:f>Sheet1!$D$2</c15:f>
                      <c15:dlblFieldTableCache>
                        <c:ptCount val="1"/>
                        <c:pt idx="0">
                          <c:v> 152.67 </c:v>
                        </c:pt>
                      </c15:dlblFieldTableCache>
                    </c15:dlblFTEntry>
                  </c15:dlblFieldTable>
                  <c15:showDataLabelsRange val="1"/>
                </c:ext>
                <c:ext xmlns:c16="http://schemas.microsoft.com/office/drawing/2014/chart" uri="{C3380CC4-5D6E-409C-BE32-E72D297353CC}">
                  <c16:uniqueId val="{00000000-6E6A-4F19-8FD8-05BC07082B41}"/>
                </c:ext>
              </c:extLst>
            </c:dLbl>
            <c:dLbl>
              <c:idx val="1"/>
              <c:layout>
                <c:manualLayout>
                  <c:x val="-1.1317294422522877E-3"/>
                  <c:y val="-0.30630354635259394"/>
                </c:manualLayout>
              </c:layout>
              <c:tx>
                <c:rich>
                  <a:bodyPr/>
                  <a:lstStyle/>
                  <a:p>
                    <a:fld id="{0DAFA12C-38B8-4EFE-AC0E-EC4D2CDBAF21}"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{0DAFA12C-38B8-4EFE-AC0E-EC4D2CDBAF21}</c15:txfldGUID>
                      <c15:f>Sheet1!$D$3</c15:f>
                      <c15:dlblFieldTableCache>
                        <c:ptCount val="1"/>
                        <c:pt idx="0">
                          <c:v> 119.79 </c:v>
                        </c:pt>
                      </c15:dlblFieldTableCache>
                    </c15:dlblFTEntry>
                  </c15:dlblFieldTable>
                  <c15:showDataLabelsRange val="1"/>
                </c:ext>
                <c:ext xmlns:c16="http://schemas.microsoft.com/office/drawing/2014/chart" uri="{C3380CC4-5D6E-409C-BE32-E72D297353CC}">
                  <c16:uniqueId val="{00000001-6E6A-4F19-8FD8-05BC07082B41}"/>
                </c:ext>
              </c:extLst>
            </c:dLbl>
            <c:dLbl>
              <c:idx val="2"/>
              <c:layout>
                <c:manualLayout>
                  <c:x val="-4.0620019500756778E-3"/>
                  <c:y val="-0.31933773981440644"/>
                </c:manualLayout>
              </c:layout>
              <c:tx>
                <c:rich>
                  <a:bodyPr/>
                  <a:lstStyle/>
                  <a:p>
                    <a:fld id="{6E0A1DDD-55B5-46CB-A4F5-F0FD1A52D19C}"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{6E0A1DDD-55B5-46CB-A4F5-F0FD1A52D19C}</c15:txfldGUID>
                      <c15:f>Sheet1!$D$4</c15:f>
                      <c15:dlblFieldTableCache>
                        <c:ptCount val="1"/>
                        <c:pt idx="0">
                          <c:v> 127.68 </c:v>
                        </c:pt>
                      </c15:dlblFieldTableCache>
                    </c15:dlblFTEntry>
                  </c15:dlblFieldTable>
                  <c15:showDataLabelsRange val="1"/>
                </c:ext>
                <c:ext xmlns:c16="http://schemas.microsoft.com/office/drawing/2014/chart" uri="{C3380CC4-5D6E-409C-BE32-E72D297353CC}">
                  <c16:uniqueId val="{00000002-6E6A-4F19-8FD8-05BC07082B41}"/>
                </c:ext>
              </c:extLst>
            </c:dLbl>
            <c:dLbl>
              <c:idx val="3"/>
              <c:layout>
                <c:manualLayout>
                  <c:x val="3.7581496892531344E-4"/>
                  <c:y val="-0.23787403067807827"/>
                </c:manualLayout>
              </c:layout>
              <c:tx>
                <c:rich>
                  <a:bodyPr/>
                  <a:lstStyle/>
                  <a:p>
                    <a:fld id="{E91E0B08-DE97-4199-8649-3377382BA6B7}" type="CELLRANGE">
                      <a:rPr lang="en-US" smtClean="0"/>
                      <a:pPr/>
                      <a:t>[CELLRANGE]</a:t>
                    </a:fld>
                    <a:fld id="{7A0A18F7-3926-4A9C-9BCB-73D2D56D9CE8}"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{7A0A18F7-3926-4A9C-9BCB-73D2D56D9CE8}</c15:txfldGUID>
                      <c15:f>Sheet1!$D$5</c15:f>
                      <c15:dlblFieldTableCache>
                        <c:ptCount val="1"/>
                        <c:pt idx="0">
                          <c:v> 106.43 </c:v>
                        </c:pt>
                      </c15:dlblFieldTableCache>
                    </c15:dlblFTEntry>
                  </c15:dlblFieldTable>
                  <c15:showDataLabelsRange val="1"/>
                </c:ext>
                <c:ext xmlns:c16="http://schemas.microsoft.com/office/drawing/2014/chart" uri="{C3380CC4-5D6E-409C-BE32-E72D297353CC}">
                  <c16:uniqueId val="{00000003-6E6A-4F19-8FD8-05BC07082B41}"/>
                </c:ext>
              </c:extLst>
            </c:dLbl>
            <c:dLbl>
              <c:idx val="4"/>
              <c:layout>
                <c:manualLayout>
                  <c:x val="-2.6931365851325394E-5"/>
                  <c:y val="-0.27371806269806265"/>
                </c:manualLayout>
              </c:layout>
              <c:tx>
                <c:rich>
                  <a:bodyPr/>
                  <a:lstStyle/>
                  <a:p>
                    <a:fld id="{DB2219E3-F303-4370-B369-66194D0ED758}"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{DB2219E3-F303-4370-B369-66194D0ED758}</c15:txfldGUID>
                      <c15:f>Sheet1!$D$6</c15:f>
                      <c15:dlblFieldTableCache>
                        <c:ptCount val="1"/>
                        <c:pt idx="0">
                          <c:v> 129.42 </c:v>
                        </c:pt>
                      </c15:dlblFieldTableCache>
                    </c15:dlblFTEntry>
                  </c15:dlblFieldTable>
                  <c15:showDataLabelsRange val="1"/>
                </c:ext>
                <c:ext xmlns:c16="http://schemas.microsoft.com/office/drawing/2014/chart" uri="{C3380CC4-5D6E-409C-BE32-E72D297353CC}">
                  <c16:uniqueId val="{00000004-6E6A-4F19-8FD8-05BC07082B41}"/>
                </c:ext>
              </c:extLst>
            </c:dLbl>
            <c:dLbl>
              <c:idx val="5"/>
              <c:layout>
                <c:manualLayout>
                  <c:x val="3.674644967214204E-3"/>
                  <c:y val="-0.29326935289078143"/>
                </c:manualLayout>
              </c:layout>
              <c:tx>
                <c:rich>
                  <a:bodyPr/>
                  <a:lstStyle/>
                  <a:p>
                    <a:fld id="{E25E1569-1763-4695-B552-11C6AA7A008B}"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{E25E1569-1763-4695-B552-11C6AA7A008B}</c15:txfldGUID>
                      <c15:f>Sheet1!$D$7</c15:f>
                      <c15:dlblFieldTableCache>
                        <c:ptCount val="1"/>
                        <c:pt idx="0">
                          <c:v> 121.93 </c:v>
                        </c:pt>
                      </c15:dlblFieldTableCache>
                    </c15:dlblFTEntry>
                  </c15:dlblFieldTable>
                  <c15:showDataLabelsRange val="1"/>
                </c:ext>
                <c:ext xmlns:c16="http://schemas.microsoft.com/office/drawing/2014/chart" uri="{C3380CC4-5D6E-409C-BE32-E72D297353CC}">
                  <c16:uniqueId val="{00000005-6E6A-4F19-8FD8-05BC07082B41}"/>
                </c:ext>
              </c:extLst>
            </c:dLbl>
            <c:dLbl>
              <c:idx val="6"/>
              <c:layout>
                <c:manualLayout>
                  <c:x val="-5.1822330981414824E-3"/>
                  <c:y val="-0.2753473368807892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2177A92C-19F5-42E7-B2EE-73DBA9D09DFA}" type="CELLREF">
                      <a:rPr lang="en-US" smtClean="0"/>
                      <a:pPr>
                        <a:defRPr/>
                      </a:pPr>
                      <a:t>[CELLREF]</a:t>
                    </a:fld>
                    <a:endParaRPr lang="en-GB"/>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5.3280020164400019E-2"/>
                      <c:h val="6.7158681811988946E-2"/>
                    </c:manualLayout>
                  </c15:layout>
                  <c15:dlblFieldTable>
                    <c15:dlblFTEntry>
                      <c15:txfldGUID>{2177A92C-19F5-42E7-B2EE-73DBA9D09DFA}</c15:txfldGUID>
                      <c15:f>Sheet1!$D$8</c15:f>
                      <c15:dlblFieldTableCache>
                        <c:ptCount val="1"/>
                        <c:pt idx="0">
                          <c:v> 113.88 </c:v>
                        </c:pt>
                      </c15:dlblFieldTableCache>
                    </c15:dlblFTEntry>
                  </c15:dlblFieldTable>
                  <c15:showDataLabelsRange val="1"/>
                </c:ext>
                <c:ext xmlns:c16="http://schemas.microsoft.com/office/drawing/2014/chart" uri="{C3380CC4-5D6E-409C-BE32-E72D297353CC}">
                  <c16:uniqueId val="{00000000-5E6B-4BB5-9968-7C89AEEBD2E8}"/>
                </c:ext>
              </c:extLst>
            </c:dLbl>
            <c:dLbl>
              <c:idx val="7"/>
              <c:layout>
                <c:manualLayout>
                  <c:x val="-5.9225396208046196E-3"/>
                  <c:y val="-0.26394241760170328"/>
                </c:manualLayout>
              </c:layout>
              <c:tx>
                <c:rich>
                  <a:bodyPr/>
                  <a:lstStyle/>
                  <a:p>
                    <a:fld id="{41BA7418-D580-4667-9A46-B1D11BAF38F0}"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{41BA7418-D580-4667-9A46-B1D11BAF38F0}</c15:txfldGUID>
                      <c15:f>Sheet1!$D$9</c15:f>
                      <c15:dlblFieldTableCache>
                        <c:ptCount val="1"/>
                        <c:pt idx="0">
                          <c:v> 106.30 </c:v>
                        </c:pt>
                      </c15:dlblFieldTableCache>
                    </c15:dlblFTEntry>
                  </c15:dlblFieldTable>
                  <c15:showDataLabelsRange val="1"/>
                </c:ext>
                <c:ext xmlns:c16="http://schemas.microsoft.com/office/drawing/2014/chart" uri="{C3380CC4-5D6E-409C-BE32-E72D297353CC}">
                  <c16:uniqueId val="{00000002-7170-441F-A7F6-B05C663726B4}"/>
                </c:ext>
              </c:extLst>
            </c:dLbl>
            <c:dLbl>
              <c:idx val="8"/>
              <c:layout>
                <c:manualLayout>
                  <c:x val="-4.0717077345221375E-3"/>
                  <c:y val="-0.29978644962168766"/>
                </c:manualLayout>
              </c:layout>
              <c:tx>
                <c:rich>
                  <a:bodyPr/>
                  <a:lstStyle/>
                  <a:p>
                    <a:fld id="{89411F26-2D2F-4B08-909C-60261DF70561}" type="CELLRANGE">
                      <a:rPr lang="en-US" smtClean="0"/>
                      <a:pPr/>
                      <a:t>[CELLRANGE]</a:t>
                    </a:fld>
                    <a:fld id="{AE245942-D44A-4D53-8345-001B4A0CDFEC}" type="CELLREF">
                      <a:rPr lang="en-US" smtClean="0"/>
                      <a:pPr/>
                      <a:t>[CELLREF]</a:t>
                    </a:fld>
                    <a:endParaRPr lang="en-GB"/>
                  </a:p>
                </c:rich>
              </c:tx>
              <c:dLblPos val="ctr"/>
              <c:showLegendKey val="0"/>
              <c:showVal val="1"/>
              <c:showCatName val="0"/>
              <c:showSerName val="0"/>
              <c:showPercent val="0"/>
              <c:showBubbleSize val="0"/>
              <c:extLst>
                <c:ext xmlns:c15="http://schemas.microsoft.com/office/drawing/2012/chart" uri="{CE6537A1-D6FC-4f65-9D91-7224C49458BB}">
                  <c15:dlblFieldTable>
                    <c15:dlblFTEntry>
                      <c15:txfldGUID>{AE245942-D44A-4D53-8345-001B4A0CDFEC}</c15:txfldGUID>
                      <c15:f>Sheet1!$D$10</c15:f>
                      <c15:dlblFieldTableCache>
                        <c:ptCount val="1"/>
                        <c:pt idx="0">
                          <c:v> 125.86 </c:v>
                        </c:pt>
                      </c15:dlblFieldTableCache>
                    </c15:dlblFTEntry>
                  </c15:dlblFieldTable>
                  <c15:showDataLabelsRange val="1"/>
                </c:ext>
                <c:ext xmlns:c16="http://schemas.microsoft.com/office/drawing/2014/chart" uri="{C3380CC4-5D6E-409C-BE32-E72D297353CC}">
                  <c16:uniqueId val="{00000000-2269-45A5-9ECB-4E6A86AF95D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Sheet1!$A$2:$A$10</c:f>
              <c:strCache>
                <c:ptCount val="9"/>
                <c:pt idx="0">
                  <c:v>AWC</c:v>
                </c:pt>
                <c:pt idx="1">
                  <c:v>BIR</c:v>
                </c:pt>
                <c:pt idx="2">
                  <c:v>HUL</c:v>
                </c:pt>
                <c:pt idx="3">
                  <c:v>LEW</c:v>
                </c:pt>
                <c:pt idx="4">
                  <c:v>SUR</c:v>
                </c:pt>
                <c:pt idx="5">
                  <c:v>SUS</c:v>
                </c:pt>
                <c:pt idx="6">
                  <c:v>WAL</c:v>
                </c:pt>
                <c:pt idx="7">
                  <c:v>WOK</c:v>
                </c:pt>
                <c:pt idx="8">
                  <c:v>Modality Group</c:v>
                </c:pt>
              </c:strCache>
            </c:strRef>
          </c:cat>
          <c:val>
            <c:numRef>
              <c:f>Sheet1!$C$2:$C$10</c:f>
              <c:numCache>
                <c:formatCode>_(* #,##0.00_);_(* \(#,##0.00\);_(* "-"??_);_(@_)</c:formatCode>
                <c:ptCount val="9"/>
                <c:pt idx="0">
                  <c:v>128.78032955609854</c:v>
                </c:pt>
                <c:pt idx="1">
                  <c:v>110.80701140961476</c:v>
                </c:pt>
                <c:pt idx="2">
                  <c:v>125.37035192254487</c:v>
                </c:pt>
                <c:pt idx="3">
                  <c:v>90.727790794083859</c:v>
                </c:pt>
                <c:pt idx="4">
                  <c:v>108.33110646402812</c:v>
                </c:pt>
                <c:pt idx="5">
                  <c:v>113.77085183591572</c:v>
                </c:pt>
                <c:pt idx="6">
                  <c:v>99.048699700943629</c:v>
                </c:pt>
                <c:pt idx="7">
                  <c:v>97.48433095363518</c:v>
                </c:pt>
                <c:pt idx="8">
                  <c:v>112.09609275244378</c:v>
                </c:pt>
              </c:numCache>
            </c:numRef>
          </c:val>
          <c:extLst>
            <c:ext xmlns:c15="http://schemas.microsoft.com/office/drawing/2012/chart" uri="{02D57815-91ED-43cb-92C2-25804820EDAC}">
              <c15:datalabelsRange>
                <c15:f>Sheet1!$D$2</c15:f>
                <c15:dlblRangeCache>
                  <c:ptCount val="1"/>
                  <c:pt idx="0">
                    <c:v> 152.67 </c:v>
                  </c:pt>
                </c15:dlblRangeCache>
              </c15:datalabelsRange>
            </c:ext>
            <c:ext xmlns:c16="http://schemas.microsoft.com/office/drawing/2014/chart" uri="{C3380CC4-5D6E-409C-BE32-E72D297353CC}">
              <c16:uniqueId val="{00000001-E2E1-486C-A549-A8C40758794B}"/>
            </c:ext>
          </c:extLst>
        </c:ser>
        <c:dLbls>
          <c:dLblPos val="ctr"/>
          <c:showLegendKey val="0"/>
          <c:showVal val="1"/>
          <c:showCatName val="0"/>
          <c:showSerName val="0"/>
          <c:showPercent val="0"/>
          <c:showBubbleSize val="0"/>
        </c:dLbls>
        <c:gapWidth val="150"/>
        <c:overlap val="100"/>
        <c:axId val="340613024"/>
        <c:axId val="340618512"/>
      </c:barChart>
      <c:catAx>
        <c:axId val="340613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40618512"/>
        <c:crosses val="autoZero"/>
        <c:auto val="1"/>
        <c:lblAlgn val="ctr"/>
        <c:lblOffset val="100"/>
        <c:noMultiLvlLbl val="0"/>
      </c:catAx>
      <c:valAx>
        <c:axId val="340618512"/>
        <c:scaling>
          <c:orientation val="minMax"/>
          <c:max val="16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Total £ Per Patient</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0613024"/>
        <c:crosses val="autoZero"/>
        <c:crossBetween val="between"/>
        <c:majorUnit val="20"/>
      </c:valAx>
      <c:spPr>
        <a:noFill/>
        <a:ln>
          <a:noFill/>
        </a:ln>
        <a:effectLst/>
      </c:spPr>
    </c:plotArea>
    <c:legend>
      <c:legendPos val="b"/>
      <c:layout>
        <c:manualLayout>
          <c:xMode val="edge"/>
          <c:yMode val="edge"/>
          <c:x val="0.52558143113802769"/>
          <c:y val="2.2809838558171886E-2"/>
          <c:w val="0.31929632586118112"/>
          <c:h val="6.66827284877436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468283696488312E-2"/>
          <c:y val="3.2574355404906843E-2"/>
          <c:w val="0.87967382311076725"/>
          <c:h val="0.88680544605422729"/>
        </c:manualLayout>
      </c:layout>
      <c:barChart>
        <c:barDir val="col"/>
        <c:grouping val="stacked"/>
        <c:varyColors val="0"/>
        <c:ser>
          <c:idx val="0"/>
          <c:order val="0"/>
          <c:tx>
            <c:strRef>
              <c:f>Sheet1!$B$1</c:f>
              <c:strCache>
                <c:ptCount val="1"/>
                <c:pt idx="0">
                  <c:v>Profit</c:v>
                </c:pt>
              </c:strCache>
            </c:strRef>
          </c:tx>
          <c:spPr>
            <a:solidFill>
              <a:srgbClr val="00B0F0"/>
            </a:solidFill>
            <a:ln>
              <a:noFill/>
            </a:ln>
            <a:effectLst/>
          </c:spPr>
          <c:invertIfNegative val="0"/>
          <c:dLbls>
            <c:dLbl>
              <c:idx val="0"/>
              <c:layout>
                <c:manualLayout>
                  <c:x val="-2.158316961024977E-17"/>
                  <c:y val="1.0799227897721957E-2"/>
                </c:manualLayout>
              </c:layout>
              <c:showLegendKey val="0"/>
              <c:showVal val="1"/>
              <c:showCatName val="0"/>
              <c:showSerName val="0"/>
              <c:showPercent val="0"/>
              <c:showBubbleSize val="0"/>
              <c:extLst>
                <c:ext xmlns:c15="http://schemas.microsoft.com/office/drawing/2012/chart" uri="{CE6537A1-D6FC-4f65-9D91-7224C49458BB}">
                  <c15:layout>
                    <c:manualLayout>
                      <c:w val="4.3947672522586578E-2"/>
                      <c:h val="5.4734228450438349E-2"/>
                    </c:manualLayout>
                  </c15:layout>
                </c:ext>
                <c:ext xmlns:c16="http://schemas.microsoft.com/office/drawing/2014/chart" uri="{C3380CC4-5D6E-409C-BE32-E72D297353CC}">
                  <c16:uniqueId val="{00000000-C2D5-4367-9D7C-5275A6768641}"/>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19/20</c:v>
                </c:pt>
                <c:pt idx="1">
                  <c:v>20/21</c:v>
                </c:pt>
                <c:pt idx="2">
                  <c:v>21/22</c:v>
                </c:pt>
                <c:pt idx="3">
                  <c:v>22/23 Plan</c:v>
                </c:pt>
                <c:pt idx="4">
                  <c:v>22/23 Latest</c:v>
                </c:pt>
              </c:strCache>
            </c:strRef>
          </c:cat>
          <c:val>
            <c:numRef>
              <c:f>Sheet1!$B$2:$B$6</c:f>
              <c:numCache>
                <c:formatCode>0.0</c:formatCode>
                <c:ptCount val="5"/>
                <c:pt idx="0">
                  <c:v>1.6</c:v>
                </c:pt>
                <c:pt idx="1">
                  <c:v>0.7</c:v>
                </c:pt>
                <c:pt idx="2">
                  <c:v>0.56599999999999995</c:v>
                </c:pt>
                <c:pt idx="3">
                  <c:v>1.4900000000000002</c:v>
                </c:pt>
                <c:pt idx="4">
                  <c:v>1</c:v>
                </c:pt>
              </c:numCache>
            </c:numRef>
          </c:val>
          <c:extLst>
            <c:ext xmlns:c16="http://schemas.microsoft.com/office/drawing/2014/chart" uri="{C3380CC4-5D6E-409C-BE32-E72D297353CC}">
              <c16:uniqueId val="{00000001-C2D5-4367-9D7C-5275A6768641}"/>
            </c:ext>
          </c:extLst>
        </c:ser>
        <c:ser>
          <c:idx val="1"/>
          <c:order val="1"/>
          <c:tx>
            <c:strRef>
              <c:f>Sheet1!$C$1</c:f>
              <c:strCache>
                <c:ptCount val="1"/>
                <c:pt idx="0">
                  <c:v>Turnover</c:v>
                </c:pt>
              </c:strCache>
            </c:strRef>
          </c:tx>
          <c:spPr>
            <a:solidFill>
              <a:srgbClr val="0070C0"/>
            </a:solidFill>
            <a:ln>
              <a:noFill/>
            </a:ln>
            <a:effectLst/>
          </c:spPr>
          <c:invertIfNegative val="0"/>
          <c:dLbls>
            <c:delete val="1"/>
          </c:dLbls>
          <c:cat>
            <c:strRef>
              <c:f>Sheet1!$A$2:$A$6</c:f>
              <c:strCache>
                <c:ptCount val="5"/>
                <c:pt idx="0">
                  <c:v>19/20</c:v>
                </c:pt>
                <c:pt idx="1">
                  <c:v>20/21</c:v>
                </c:pt>
                <c:pt idx="2">
                  <c:v>21/22</c:v>
                </c:pt>
                <c:pt idx="3">
                  <c:v>22/23 Plan</c:v>
                </c:pt>
                <c:pt idx="4">
                  <c:v>22/23 Latest</c:v>
                </c:pt>
              </c:strCache>
            </c:strRef>
          </c:cat>
          <c:val>
            <c:numRef>
              <c:f>Sheet1!$C$2:$C$6</c:f>
              <c:numCache>
                <c:formatCode>#,##0.0</c:formatCode>
                <c:ptCount val="5"/>
                <c:pt idx="0">
                  <c:v>3.9999999999999996</c:v>
                </c:pt>
                <c:pt idx="1">
                  <c:v>5.8</c:v>
                </c:pt>
                <c:pt idx="2">
                  <c:v>9.6339999999999986</c:v>
                </c:pt>
                <c:pt idx="3">
                  <c:v>13.41</c:v>
                </c:pt>
                <c:pt idx="4">
                  <c:v>12.8</c:v>
                </c:pt>
              </c:numCache>
            </c:numRef>
          </c:val>
          <c:extLst>
            <c:ext xmlns:c16="http://schemas.microsoft.com/office/drawing/2014/chart" uri="{C3380CC4-5D6E-409C-BE32-E72D297353CC}">
              <c16:uniqueId val="{00000006-C2D5-4367-9D7C-5275A6768641}"/>
            </c:ext>
          </c:extLst>
        </c:ser>
        <c:dLbls>
          <c:showLegendKey val="0"/>
          <c:showVal val="1"/>
          <c:showCatName val="0"/>
          <c:showSerName val="0"/>
          <c:showPercent val="0"/>
          <c:showBubbleSize val="0"/>
        </c:dLbls>
        <c:gapWidth val="75"/>
        <c:overlap val="100"/>
        <c:axId val="1547685727"/>
        <c:axId val="1547679487"/>
      </c:barChart>
      <c:catAx>
        <c:axId val="1547685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47679487"/>
        <c:crosses val="autoZero"/>
        <c:auto val="1"/>
        <c:lblAlgn val="ctr"/>
        <c:lblOffset val="100"/>
        <c:noMultiLvlLbl val="0"/>
      </c:catAx>
      <c:valAx>
        <c:axId val="1547679487"/>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47685727"/>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0.84323</cdr:x>
      <cdr:y>0.061</cdr:y>
    </cdr:from>
    <cdr:to>
      <cdr:x>0.86733</cdr:x>
      <cdr:y>0.061</cdr:y>
    </cdr:to>
    <cdr:cxnSp macro="">
      <cdr:nvCxnSpPr>
        <cdr:cNvPr id="3" name="Straight Connector 2">
          <a:extLst xmlns:a="http://schemas.openxmlformats.org/drawingml/2006/main">
            <a:ext uri="{FF2B5EF4-FFF2-40B4-BE49-F238E27FC236}">
              <a16:creationId xmlns:a16="http://schemas.microsoft.com/office/drawing/2014/main" id="{E08A271A-53BD-4B62-B039-29634BABD182}"/>
            </a:ext>
          </a:extLst>
        </cdr:cNvPr>
        <cdr:cNvCxnSpPr/>
      </cdr:nvCxnSpPr>
      <cdr:spPr>
        <a:xfrm xmlns:a="http://schemas.openxmlformats.org/drawingml/2006/main">
          <a:off x="9643620" y="237731"/>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0.14472</cdr:x>
      <cdr:y>0.13659</cdr:y>
    </cdr:from>
    <cdr:to>
      <cdr:x>0.16882</cdr:x>
      <cdr:y>0.13659</cdr:y>
    </cdr:to>
    <cdr:cxnSp macro="">
      <cdr:nvCxnSpPr>
        <cdr:cNvPr id="4" name="Straight Connector 3">
          <a:extLst xmlns:a="http://schemas.openxmlformats.org/drawingml/2006/main">
            <a:ext uri="{FF2B5EF4-FFF2-40B4-BE49-F238E27FC236}">
              <a16:creationId xmlns:a16="http://schemas.microsoft.com/office/drawing/2014/main" id="{DCDD5FE5-C39D-4E4E-964F-EA9649289E2C}"/>
            </a:ext>
          </a:extLst>
        </cdr:cNvPr>
        <cdr:cNvCxnSpPr/>
      </cdr:nvCxnSpPr>
      <cdr:spPr>
        <a:xfrm xmlns:a="http://schemas.openxmlformats.org/drawingml/2006/main">
          <a:off x="1655094" y="532368"/>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0.15598</cdr:x>
      <cdr:y>0.66927</cdr:y>
    </cdr:from>
    <cdr:to>
      <cdr:x>0.18009</cdr:x>
      <cdr:y>0.66927</cdr:y>
    </cdr:to>
    <cdr:cxnSp macro="">
      <cdr:nvCxnSpPr>
        <cdr:cNvPr id="5" name="Straight Connector 4">
          <a:extLst xmlns:a="http://schemas.openxmlformats.org/drawingml/2006/main">
            <a:ext uri="{FF2B5EF4-FFF2-40B4-BE49-F238E27FC236}">
              <a16:creationId xmlns:a16="http://schemas.microsoft.com/office/drawing/2014/main" id="{3FF70FE3-B618-44A6-AB70-FFB3DC2109B3}"/>
            </a:ext>
          </a:extLst>
        </cdr:cNvPr>
        <cdr:cNvCxnSpPr/>
      </cdr:nvCxnSpPr>
      <cdr:spPr>
        <a:xfrm xmlns:a="http://schemas.openxmlformats.org/drawingml/2006/main">
          <a:off x="1783833" y="2608452"/>
          <a:ext cx="275733"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0.24486</cdr:x>
      <cdr:y>0.2672</cdr:y>
    </cdr:from>
    <cdr:to>
      <cdr:x>0.26896</cdr:x>
      <cdr:y>0.2672</cdr:y>
    </cdr:to>
    <cdr:cxnSp macro="">
      <cdr:nvCxnSpPr>
        <cdr:cNvPr id="6" name="Straight Connector 5">
          <a:extLst xmlns:a="http://schemas.openxmlformats.org/drawingml/2006/main">
            <a:ext uri="{FF2B5EF4-FFF2-40B4-BE49-F238E27FC236}">
              <a16:creationId xmlns:a16="http://schemas.microsoft.com/office/drawing/2014/main" id="{FEE34B56-47EF-4EBA-9022-22B06CD3B942}"/>
            </a:ext>
          </a:extLst>
        </cdr:cNvPr>
        <cdr:cNvCxnSpPr/>
      </cdr:nvCxnSpPr>
      <cdr:spPr>
        <a:xfrm xmlns:a="http://schemas.openxmlformats.org/drawingml/2006/main">
          <a:off x="2800392" y="1041401"/>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0.34038</cdr:x>
      <cdr:y>0.73391</cdr:y>
    </cdr:from>
    <cdr:to>
      <cdr:x>0.36448</cdr:x>
      <cdr:y>0.73391</cdr:y>
    </cdr:to>
    <cdr:cxnSp macro="">
      <cdr:nvCxnSpPr>
        <cdr:cNvPr id="7" name="Straight Connector 6">
          <a:extLst xmlns:a="http://schemas.openxmlformats.org/drawingml/2006/main">
            <a:ext uri="{FF2B5EF4-FFF2-40B4-BE49-F238E27FC236}">
              <a16:creationId xmlns:a16="http://schemas.microsoft.com/office/drawing/2014/main" id="{F6D9C58A-3174-4EF2-871E-F7208BED9D28}"/>
            </a:ext>
          </a:extLst>
        </cdr:cNvPr>
        <cdr:cNvCxnSpPr/>
      </cdr:nvCxnSpPr>
      <cdr:spPr>
        <a:xfrm xmlns:a="http://schemas.openxmlformats.org/drawingml/2006/main">
          <a:off x="3892699" y="2860370"/>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0.43902</cdr:x>
      <cdr:y>0.3287</cdr:y>
    </cdr:from>
    <cdr:to>
      <cdr:x>0.46313</cdr:x>
      <cdr:y>0.3287</cdr:y>
    </cdr:to>
    <cdr:cxnSp macro="">
      <cdr:nvCxnSpPr>
        <cdr:cNvPr id="8" name="Straight Connector 7">
          <a:extLst xmlns:a="http://schemas.openxmlformats.org/drawingml/2006/main">
            <a:ext uri="{FF2B5EF4-FFF2-40B4-BE49-F238E27FC236}">
              <a16:creationId xmlns:a16="http://schemas.microsoft.com/office/drawing/2014/main" id="{D15B760C-569A-49E4-A407-6406A60551B8}"/>
            </a:ext>
          </a:extLst>
        </cdr:cNvPr>
        <cdr:cNvCxnSpPr/>
      </cdr:nvCxnSpPr>
      <cdr:spPr>
        <a:xfrm xmlns:a="http://schemas.openxmlformats.org/drawingml/2006/main">
          <a:off x="5020884" y="1281096"/>
          <a:ext cx="275733"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0.53019</cdr:x>
      <cdr:y>0.32457</cdr:y>
    </cdr:from>
    <cdr:to>
      <cdr:x>0.55429</cdr:x>
      <cdr:y>0.32457</cdr:y>
    </cdr:to>
    <cdr:cxnSp macro="">
      <cdr:nvCxnSpPr>
        <cdr:cNvPr id="9" name="Straight Connector 8">
          <a:extLst xmlns:a="http://schemas.openxmlformats.org/drawingml/2006/main">
            <a:ext uri="{FF2B5EF4-FFF2-40B4-BE49-F238E27FC236}">
              <a16:creationId xmlns:a16="http://schemas.microsoft.com/office/drawing/2014/main" id="{EA77940F-EA5C-4D31-9CE8-EC2672BB6C4B}"/>
            </a:ext>
          </a:extLst>
        </cdr:cNvPr>
        <cdr:cNvCxnSpPr/>
      </cdr:nvCxnSpPr>
      <cdr:spPr>
        <a:xfrm xmlns:a="http://schemas.openxmlformats.org/drawingml/2006/main">
          <a:off x="6063493" y="1264980"/>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0.63794</cdr:x>
      <cdr:y>0.25937</cdr:y>
    </cdr:from>
    <cdr:to>
      <cdr:x>0.66204</cdr:x>
      <cdr:y>0.25937</cdr:y>
    </cdr:to>
    <cdr:cxnSp macro="">
      <cdr:nvCxnSpPr>
        <cdr:cNvPr id="10" name="Straight Connector 9">
          <a:extLst xmlns:a="http://schemas.openxmlformats.org/drawingml/2006/main">
            <a:ext uri="{FF2B5EF4-FFF2-40B4-BE49-F238E27FC236}">
              <a16:creationId xmlns:a16="http://schemas.microsoft.com/office/drawing/2014/main" id="{730C792C-055B-4DFF-AD87-293052FA05AC}"/>
            </a:ext>
          </a:extLst>
        </cdr:cNvPr>
        <cdr:cNvCxnSpPr/>
      </cdr:nvCxnSpPr>
      <cdr:spPr>
        <a:xfrm xmlns:a="http://schemas.openxmlformats.org/drawingml/2006/main">
          <a:off x="7295797" y="1010886"/>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0.64194</cdr:x>
      <cdr:y>0.71379</cdr:y>
    </cdr:from>
    <cdr:to>
      <cdr:x>0.66604</cdr:x>
      <cdr:y>0.71379</cdr:y>
    </cdr:to>
    <cdr:cxnSp macro="">
      <cdr:nvCxnSpPr>
        <cdr:cNvPr id="11" name="Straight Connector 10">
          <a:extLst xmlns:a="http://schemas.openxmlformats.org/drawingml/2006/main">
            <a:ext uri="{FF2B5EF4-FFF2-40B4-BE49-F238E27FC236}">
              <a16:creationId xmlns:a16="http://schemas.microsoft.com/office/drawing/2014/main" id="{8B0B4507-EA21-407F-AE3F-72472E668B6C}"/>
            </a:ext>
          </a:extLst>
        </cdr:cNvPr>
        <cdr:cNvCxnSpPr/>
      </cdr:nvCxnSpPr>
      <cdr:spPr>
        <a:xfrm xmlns:a="http://schemas.openxmlformats.org/drawingml/2006/main">
          <a:off x="7341583" y="2781938"/>
          <a:ext cx="275619"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0.73287</cdr:x>
      <cdr:y>0.25298</cdr:y>
    </cdr:from>
    <cdr:to>
      <cdr:x>0.75698</cdr:x>
      <cdr:y>0.25298</cdr:y>
    </cdr:to>
    <cdr:cxnSp macro="">
      <cdr:nvCxnSpPr>
        <cdr:cNvPr id="12" name="Straight Connector 11">
          <a:extLst xmlns:a="http://schemas.openxmlformats.org/drawingml/2006/main">
            <a:ext uri="{FF2B5EF4-FFF2-40B4-BE49-F238E27FC236}">
              <a16:creationId xmlns:a16="http://schemas.microsoft.com/office/drawing/2014/main" id="{772869D1-801E-4FA9-B6DA-A1B634284586}"/>
            </a:ext>
          </a:extLst>
        </cdr:cNvPr>
        <cdr:cNvCxnSpPr/>
      </cdr:nvCxnSpPr>
      <cdr:spPr>
        <a:xfrm xmlns:a="http://schemas.openxmlformats.org/drawingml/2006/main">
          <a:off x="8381439" y="985989"/>
          <a:ext cx="275734"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0.73353</cdr:x>
      <cdr:y>0.66802</cdr:y>
    </cdr:from>
    <cdr:to>
      <cdr:x>0.75764</cdr:x>
      <cdr:y>0.66802</cdr:y>
    </cdr:to>
    <cdr:cxnSp macro="">
      <cdr:nvCxnSpPr>
        <cdr:cNvPr id="13" name="Straight Connector 12">
          <a:extLst xmlns:a="http://schemas.openxmlformats.org/drawingml/2006/main">
            <a:ext uri="{FF2B5EF4-FFF2-40B4-BE49-F238E27FC236}">
              <a16:creationId xmlns:a16="http://schemas.microsoft.com/office/drawing/2014/main" id="{D2B40945-43C0-4C54-A117-9894B8E5CBBE}"/>
            </a:ext>
          </a:extLst>
        </cdr:cNvPr>
        <cdr:cNvCxnSpPr/>
      </cdr:nvCxnSpPr>
      <cdr:spPr>
        <a:xfrm xmlns:a="http://schemas.openxmlformats.org/drawingml/2006/main">
          <a:off x="8388959" y="2603560"/>
          <a:ext cx="275734"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0.82667</cdr:x>
      <cdr:y>0.324</cdr:y>
    </cdr:from>
    <cdr:to>
      <cdr:x>0.85078</cdr:x>
      <cdr:y>0.324</cdr:y>
    </cdr:to>
    <cdr:cxnSp macro="">
      <cdr:nvCxnSpPr>
        <cdr:cNvPr id="14" name="Straight Connector 13">
          <a:extLst xmlns:a="http://schemas.openxmlformats.org/drawingml/2006/main">
            <a:ext uri="{FF2B5EF4-FFF2-40B4-BE49-F238E27FC236}">
              <a16:creationId xmlns:a16="http://schemas.microsoft.com/office/drawing/2014/main" id="{08695CE1-3352-4366-86EA-658F6495FD36}"/>
            </a:ext>
          </a:extLst>
        </cdr:cNvPr>
        <cdr:cNvCxnSpPr/>
      </cdr:nvCxnSpPr>
      <cdr:spPr>
        <a:xfrm xmlns:a="http://schemas.openxmlformats.org/drawingml/2006/main">
          <a:off x="9454190" y="1262752"/>
          <a:ext cx="275734"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0.82667</cdr:x>
      <cdr:y>0.70878</cdr:y>
    </cdr:from>
    <cdr:to>
      <cdr:x>0.85078</cdr:x>
      <cdr:y>0.70878</cdr:y>
    </cdr:to>
    <cdr:cxnSp macro="">
      <cdr:nvCxnSpPr>
        <cdr:cNvPr id="15" name="Straight Connector 14">
          <a:extLst xmlns:a="http://schemas.openxmlformats.org/drawingml/2006/main">
            <a:ext uri="{FF2B5EF4-FFF2-40B4-BE49-F238E27FC236}">
              <a16:creationId xmlns:a16="http://schemas.microsoft.com/office/drawing/2014/main" id="{72971F99-0CB4-475A-BF08-0E08164C5B23}"/>
            </a:ext>
          </a:extLst>
        </cdr:cNvPr>
        <cdr:cNvCxnSpPr/>
      </cdr:nvCxnSpPr>
      <cdr:spPr>
        <a:xfrm xmlns:a="http://schemas.openxmlformats.org/drawingml/2006/main">
          <a:off x="9454190" y="2762411"/>
          <a:ext cx="275734"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0.92612</cdr:x>
      <cdr:y>0.71345</cdr:y>
    </cdr:from>
    <cdr:to>
      <cdr:x>0.95023</cdr:x>
      <cdr:y>0.71345</cdr:y>
    </cdr:to>
    <cdr:cxnSp macro="">
      <cdr:nvCxnSpPr>
        <cdr:cNvPr id="16" name="Straight Connector 15">
          <a:extLst xmlns:a="http://schemas.openxmlformats.org/drawingml/2006/main">
            <a:ext uri="{FF2B5EF4-FFF2-40B4-BE49-F238E27FC236}">
              <a16:creationId xmlns:a16="http://schemas.microsoft.com/office/drawing/2014/main" id="{F3702FB7-5096-4D9B-BE05-86580D4D5481}"/>
            </a:ext>
          </a:extLst>
        </cdr:cNvPr>
        <cdr:cNvCxnSpPr/>
      </cdr:nvCxnSpPr>
      <cdr:spPr>
        <a:xfrm xmlns:a="http://schemas.openxmlformats.org/drawingml/2006/main">
          <a:off x="10591535" y="2780615"/>
          <a:ext cx="275734"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0.92947</cdr:x>
      <cdr:y>0.25804</cdr:y>
    </cdr:from>
    <cdr:to>
      <cdr:x>0.95357</cdr:x>
      <cdr:y>0.25804</cdr:y>
    </cdr:to>
    <cdr:cxnSp macro="">
      <cdr:nvCxnSpPr>
        <cdr:cNvPr id="17" name="Straight Connector 16">
          <a:extLst xmlns:a="http://schemas.openxmlformats.org/drawingml/2006/main">
            <a:ext uri="{FF2B5EF4-FFF2-40B4-BE49-F238E27FC236}">
              <a16:creationId xmlns:a16="http://schemas.microsoft.com/office/drawing/2014/main" id="{D8B24C34-3438-4988-A0A4-F109F7392258}"/>
            </a:ext>
          </a:extLst>
        </cdr:cNvPr>
        <cdr:cNvCxnSpPr/>
      </cdr:nvCxnSpPr>
      <cdr:spPr>
        <a:xfrm xmlns:a="http://schemas.openxmlformats.org/drawingml/2006/main">
          <a:off x="10629829" y="1005714"/>
          <a:ext cx="275620" cy="0"/>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8" tIns="48329" rIns="96658" bIns="48329" rtlCol="0"/>
          <a:lstStyle>
            <a:lvl1pPr algn="l">
              <a:defRPr sz="1200"/>
            </a:lvl1pPr>
          </a:lstStyle>
          <a:p>
            <a:endParaRPr lang="en-GB" dirty="0"/>
          </a:p>
        </p:txBody>
      </p:sp>
      <p:sp>
        <p:nvSpPr>
          <p:cNvPr id="3" name="Date Placeholder 2"/>
          <p:cNvSpPr>
            <a:spLocks noGrp="1"/>
          </p:cNvSpPr>
          <p:nvPr>
            <p:ph type="dt" sz="quarter" idx="1"/>
          </p:nvPr>
        </p:nvSpPr>
        <p:spPr>
          <a:xfrm>
            <a:off x="4143587" y="1"/>
            <a:ext cx="3169920" cy="480060"/>
          </a:xfrm>
          <a:prstGeom prst="rect">
            <a:avLst/>
          </a:prstGeom>
        </p:spPr>
        <p:txBody>
          <a:bodyPr vert="horz" lIns="96658" tIns="48329" rIns="96658" bIns="48329" rtlCol="0"/>
          <a:lstStyle>
            <a:lvl1pPr algn="r">
              <a:defRPr sz="1200"/>
            </a:lvl1pPr>
          </a:lstStyle>
          <a:p>
            <a:fld id="{3FD05183-481D-4290-8E63-CFFCFA0E8186}" type="datetimeFigureOut">
              <a:rPr lang="en-GB" smtClean="0"/>
              <a:pPr/>
              <a:t>27/01/2023</a:t>
            </a:fld>
            <a:endParaRPr lang="en-GB"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58" tIns="48329" rIns="96658" bIns="48329" rtlCol="0" anchor="b"/>
          <a:lstStyle>
            <a:lvl1pPr algn="l">
              <a:defRPr sz="1200"/>
            </a:lvl1pPr>
          </a:lstStyle>
          <a:p>
            <a:endParaRPr lang="en-GB"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8" tIns="48329" rIns="96658" bIns="48329" rtlCol="0" anchor="b"/>
          <a:lstStyle>
            <a:lvl1pPr algn="r">
              <a:defRPr sz="1200"/>
            </a:lvl1pPr>
          </a:lstStyle>
          <a:p>
            <a:fld id="{4BFEC63F-8348-4B1D-880E-B90B70CA5BB6}" type="slidenum">
              <a:rPr lang="en-GB" smtClean="0"/>
              <a:pPr/>
              <a:t>‹#›</a:t>
            </a:fld>
            <a:endParaRPr lang="en-GB" dirty="0"/>
          </a:p>
        </p:txBody>
      </p:sp>
    </p:spTree>
    <p:extLst>
      <p:ext uri="{BB962C8B-B14F-4D97-AF65-F5344CB8AC3E}">
        <p14:creationId xmlns:p14="http://schemas.microsoft.com/office/powerpoint/2010/main" val="3419200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8" tIns="48329" rIns="96658" bIns="48329" rtlCol="0"/>
          <a:lstStyle>
            <a:lvl1pPr algn="l">
              <a:defRPr sz="1200"/>
            </a:lvl1pPr>
          </a:lstStyle>
          <a:p>
            <a:endParaRPr lang="en-GB" dirty="0"/>
          </a:p>
        </p:txBody>
      </p:sp>
      <p:sp>
        <p:nvSpPr>
          <p:cNvPr id="3" name="Date Placeholder 2"/>
          <p:cNvSpPr>
            <a:spLocks noGrp="1"/>
          </p:cNvSpPr>
          <p:nvPr>
            <p:ph type="dt" idx="1"/>
          </p:nvPr>
        </p:nvSpPr>
        <p:spPr>
          <a:xfrm>
            <a:off x="4143587" y="1"/>
            <a:ext cx="3169920" cy="480060"/>
          </a:xfrm>
          <a:prstGeom prst="rect">
            <a:avLst/>
          </a:prstGeom>
        </p:spPr>
        <p:txBody>
          <a:bodyPr vert="horz" lIns="96658" tIns="48329" rIns="96658" bIns="48329" rtlCol="0"/>
          <a:lstStyle>
            <a:lvl1pPr algn="r">
              <a:defRPr sz="1200"/>
            </a:lvl1pPr>
          </a:lstStyle>
          <a:p>
            <a:fld id="{BDE870F8-8295-44B2-B366-75D79E7A6973}" type="datetimeFigureOut">
              <a:rPr lang="en-GB" smtClean="0"/>
              <a:pPr/>
              <a:t>27/01/2023</a:t>
            </a:fld>
            <a:endParaRPr lang="en-GB"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58" tIns="48329" rIns="96658" bIns="48329" rtlCol="0" anchor="ctr"/>
          <a:lstStyle/>
          <a:p>
            <a:endParaRPr lang="en-GB"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58" tIns="48329" rIns="96658"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19474"/>
            <a:ext cx="3169920" cy="480060"/>
          </a:xfrm>
          <a:prstGeom prst="rect">
            <a:avLst/>
          </a:prstGeom>
        </p:spPr>
        <p:txBody>
          <a:bodyPr vert="horz" lIns="96658" tIns="48329" rIns="96658" bIns="48329" rtlCol="0" anchor="b"/>
          <a:lstStyle>
            <a:lvl1pPr algn="l">
              <a:defRPr sz="1200"/>
            </a:lvl1pPr>
          </a:lstStyle>
          <a:p>
            <a:endParaRPr lang="en-GB"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8" tIns="48329" rIns="96658" bIns="48329" rtlCol="0" anchor="b"/>
          <a:lstStyle>
            <a:lvl1pPr algn="r">
              <a:defRPr sz="1200"/>
            </a:lvl1pPr>
          </a:lstStyle>
          <a:p>
            <a:fld id="{35AB0C5F-FF39-4977-A6C3-16C273E77243}" type="slidenum">
              <a:rPr lang="en-GB" smtClean="0"/>
              <a:pPr/>
              <a:t>‹#›</a:t>
            </a:fld>
            <a:endParaRPr lang="en-GB" dirty="0"/>
          </a:p>
        </p:txBody>
      </p:sp>
    </p:spTree>
    <p:extLst>
      <p:ext uri="{BB962C8B-B14F-4D97-AF65-F5344CB8AC3E}">
        <p14:creationId xmlns:p14="http://schemas.microsoft.com/office/powerpoint/2010/main" val="363094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1</a:t>
            </a:fld>
            <a:endParaRPr lang="en-GB" dirty="0"/>
          </a:p>
        </p:txBody>
      </p:sp>
    </p:spTree>
    <p:extLst>
      <p:ext uri="{BB962C8B-B14F-4D97-AF65-F5344CB8AC3E}">
        <p14:creationId xmlns:p14="http://schemas.microsoft.com/office/powerpoint/2010/main" val="1622569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13</a:t>
            </a:fld>
            <a:endParaRPr lang="en-GB" dirty="0"/>
          </a:p>
        </p:txBody>
      </p:sp>
    </p:spTree>
    <p:extLst>
      <p:ext uri="{BB962C8B-B14F-4D97-AF65-F5344CB8AC3E}">
        <p14:creationId xmlns:p14="http://schemas.microsoft.com/office/powerpoint/2010/main" val="1887382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14</a:t>
            </a:fld>
            <a:endParaRPr lang="en-GB" dirty="0"/>
          </a:p>
        </p:txBody>
      </p:sp>
    </p:spTree>
    <p:extLst>
      <p:ext uri="{BB962C8B-B14F-4D97-AF65-F5344CB8AC3E}">
        <p14:creationId xmlns:p14="http://schemas.microsoft.com/office/powerpoint/2010/main" val="2102933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5AB0C5F-FF39-4977-A6C3-16C273E77243}"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8265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B0C5F-FF39-4977-A6C3-16C273E77243}" type="slidenum">
              <a:rPr lang="en-GB" smtClean="0"/>
              <a:pPr/>
              <a:t>2</a:t>
            </a:fld>
            <a:endParaRPr lang="en-GB" dirty="0"/>
          </a:p>
        </p:txBody>
      </p:sp>
    </p:spTree>
    <p:extLst>
      <p:ext uri="{BB962C8B-B14F-4D97-AF65-F5344CB8AC3E}">
        <p14:creationId xmlns:p14="http://schemas.microsoft.com/office/powerpoint/2010/main" val="2933439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3</a:t>
            </a:fld>
            <a:endParaRPr lang="en-GB" dirty="0"/>
          </a:p>
        </p:txBody>
      </p:sp>
    </p:spTree>
    <p:extLst>
      <p:ext uri="{BB962C8B-B14F-4D97-AF65-F5344CB8AC3E}">
        <p14:creationId xmlns:p14="http://schemas.microsoft.com/office/powerpoint/2010/main" val="1036966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4</a:t>
            </a:fld>
            <a:endParaRPr lang="en-GB" dirty="0"/>
          </a:p>
        </p:txBody>
      </p:sp>
    </p:spTree>
    <p:extLst>
      <p:ext uri="{BB962C8B-B14F-4D97-AF65-F5344CB8AC3E}">
        <p14:creationId xmlns:p14="http://schemas.microsoft.com/office/powerpoint/2010/main" val="176976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7</a:t>
            </a:fld>
            <a:endParaRPr lang="en-GB" dirty="0"/>
          </a:p>
        </p:txBody>
      </p:sp>
    </p:spTree>
    <p:extLst>
      <p:ext uri="{BB962C8B-B14F-4D97-AF65-F5344CB8AC3E}">
        <p14:creationId xmlns:p14="http://schemas.microsoft.com/office/powerpoint/2010/main" val="4272886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9</a:t>
            </a:fld>
            <a:endParaRPr lang="en-GB" dirty="0"/>
          </a:p>
        </p:txBody>
      </p:sp>
    </p:spTree>
    <p:extLst>
      <p:ext uri="{BB962C8B-B14F-4D97-AF65-F5344CB8AC3E}">
        <p14:creationId xmlns:p14="http://schemas.microsoft.com/office/powerpoint/2010/main" val="1637287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B0C5F-FF39-4977-A6C3-16C273E77243}" type="slidenum">
              <a:rPr lang="en-GB" smtClean="0"/>
              <a:pPr/>
              <a:t>10</a:t>
            </a:fld>
            <a:endParaRPr lang="en-GB" dirty="0"/>
          </a:p>
        </p:txBody>
      </p:sp>
    </p:spTree>
    <p:extLst>
      <p:ext uri="{BB962C8B-B14F-4D97-AF65-F5344CB8AC3E}">
        <p14:creationId xmlns:p14="http://schemas.microsoft.com/office/powerpoint/2010/main" val="2720465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11</a:t>
            </a:fld>
            <a:endParaRPr lang="en-GB" dirty="0"/>
          </a:p>
        </p:txBody>
      </p:sp>
    </p:spTree>
    <p:extLst>
      <p:ext uri="{BB962C8B-B14F-4D97-AF65-F5344CB8AC3E}">
        <p14:creationId xmlns:p14="http://schemas.microsoft.com/office/powerpoint/2010/main" val="1887382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B0C5F-FF39-4977-A6C3-16C273E77243}" type="slidenum">
              <a:rPr lang="en-GB" smtClean="0"/>
              <a:pPr/>
              <a:t>12</a:t>
            </a:fld>
            <a:endParaRPr lang="en-GB" dirty="0"/>
          </a:p>
        </p:txBody>
      </p:sp>
    </p:spTree>
    <p:extLst>
      <p:ext uri="{BB962C8B-B14F-4D97-AF65-F5344CB8AC3E}">
        <p14:creationId xmlns:p14="http://schemas.microsoft.com/office/powerpoint/2010/main" val="1887382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6" name="Slide Number Placeholder 5"/>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44763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5"/>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629362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5"/>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61553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5"/>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48659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6" name="Slide Number Placeholder 5"/>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370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Slide Number Placeholder 6"/>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715670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9" name="Slide Number Placeholder 8"/>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123077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8" name="Slide Number Placeholder 5"/>
          <p:cNvSpPr>
            <a:spLocks noGrp="1"/>
          </p:cNvSpPr>
          <p:nvPr>
            <p:ph type="sldNum" sz="quarter" idx="4"/>
          </p:nvPr>
        </p:nvSpPr>
        <p:spPr>
          <a:xfrm>
            <a:off x="9253002" y="6539553"/>
            <a:ext cx="2891991" cy="365125"/>
          </a:xfrm>
          <a:prstGeom prst="rect">
            <a:avLst/>
          </a:prstGeom>
        </p:spPr>
        <p:txBody>
          <a:bodyPr vert="horz" lIns="91440" tIns="45720" rIns="91440" bIns="45720" rtlCol="0" anchor="ctr"/>
          <a:lstStyle>
            <a:lvl1pPr algn="r">
              <a:defRPr sz="1200">
                <a:solidFill>
                  <a:srgbClr val="376092"/>
                </a:solidFill>
              </a:defRPr>
            </a:lvl1pPr>
          </a:lstStyle>
          <a:p>
            <a:pPr defTabSz="457200"/>
            <a:fld id="{ACF89C48-F4EA-164B-88CC-5C642CE0046B}" type="slidenum">
              <a:rPr lang="en-US" smtClean="0"/>
              <a:pPr defTabSz="457200"/>
              <a:t>‹#›</a:t>
            </a:fld>
            <a:endParaRPr lang="en-US" dirty="0"/>
          </a:p>
        </p:txBody>
      </p:sp>
    </p:spTree>
    <p:extLst>
      <p:ext uri="{BB962C8B-B14F-4D97-AF65-F5344CB8AC3E}">
        <p14:creationId xmlns:p14="http://schemas.microsoft.com/office/powerpoint/2010/main" val="1554168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899912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Slide Number Placeholder 6"/>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2218744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Slide Number Placeholder 6"/>
          <p:cNvSpPr>
            <a:spLocks noGrp="1"/>
          </p:cNvSpPr>
          <p:nvPr>
            <p:ph type="sldNum" sz="quarter" idx="12"/>
          </p:nvPr>
        </p:nvSpPr>
        <p:spPr/>
        <p:txBody>
          <a:bodyPr/>
          <a:lstStyle/>
          <a:p>
            <a:fld id="{ACF89C48-F4EA-164B-88CC-5C642CE0046B}" type="slidenum">
              <a:rPr lang="en-US" smtClean="0"/>
              <a:pPr/>
              <a:t>‹#›</a:t>
            </a:fld>
            <a:endParaRPr lang="en-US" dirty="0"/>
          </a:p>
        </p:txBody>
      </p:sp>
    </p:spTree>
    <p:extLst>
      <p:ext uri="{BB962C8B-B14F-4D97-AF65-F5344CB8AC3E}">
        <p14:creationId xmlns:p14="http://schemas.microsoft.com/office/powerpoint/2010/main" val="843362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76201"/>
            <a:ext cx="10972800" cy="697925"/>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304800" y="1066801"/>
            <a:ext cx="11582400" cy="4525963"/>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p:cNvSpPr>
            <a:spLocks noGrp="1"/>
          </p:cNvSpPr>
          <p:nvPr>
            <p:ph type="sldNum" sz="quarter" idx="4"/>
          </p:nvPr>
        </p:nvSpPr>
        <p:spPr>
          <a:xfrm>
            <a:off x="9253002" y="6539553"/>
            <a:ext cx="2891991" cy="365125"/>
          </a:xfrm>
          <a:prstGeom prst="rect">
            <a:avLst/>
          </a:prstGeom>
        </p:spPr>
        <p:txBody>
          <a:bodyPr vert="horz" lIns="91440" tIns="45720" rIns="91440" bIns="45720" rtlCol="0" anchor="ctr"/>
          <a:lstStyle>
            <a:lvl1pPr algn="r">
              <a:defRPr sz="1200">
                <a:solidFill>
                  <a:srgbClr val="376092"/>
                </a:solidFill>
              </a:defRPr>
            </a:lvl1pPr>
          </a:lstStyle>
          <a:p>
            <a:pPr defTabSz="457200"/>
            <a:fld id="{ACF89C48-F4EA-164B-88CC-5C642CE0046B}" type="slidenum">
              <a:rPr lang="en-US" smtClean="0"/>
              <a:pPr defTabSz="457200"/>
              <a:t>‹#›</a:t>
            </a:fld>
            <a:endParaRPr lang="en-US" dirty="0"/>
          </a:p>
        </p:txBody>
      </p:sp>
      <p:cxnSp>
        <p:nvCxnSpPr>
          <p:cNvPr id="8" name="Straight Connector 7"/>
          <p:cNvCxnSpPr/>
          <p:nvPr userDrawn="1"/>
        </p:nvCxnSpPr>
        <p:spPr>
          <a:xfrm>
            <a:off x="0" y="859247"/>
            <a:ext cx="12192000" cy="0"/>
          </a:xfrm>
          <a:prstGeom prst="line">
            <a:avLst/>
          </a:prstGeom>
          <a:ln>
            <a:solidFill>
              <a:schemeClr val="tx2"/>
            </a:solidFill>
          </a:ln>
        </p:spPr>
        <p:style>
          <a:lnRef idx="1">
            <a:schemeClr val="dk1"/>
          </a:lnRef>
          <a:fillRef idx="0">
            <a:schemeClr val="dk1"/>
          </a:fillRef>
          <a:effectRef idx="0">
            <a:schemeClr val="dk1"/>
          </a:effectRef>
          <a:fontRef idx="minor">
            <a:schemeClr val="tx1"/>
          </a:fontRef>
        </p:style>
      </p:cxnSp>
      <p:sp>
        <p:nvSpPr>
          <p:cNvPr id="7" name="Slide Number Placeholder 5"/>
          <p:cNvSpPr txBox="1">
            <a:spLocks/>
          </p:cNvSpPr>
          <p:nvPr userDrawn="1"/>
        </p:nvSpPr>
        <p:spPr>
          <a:xfrm>
            <a:off x="1" y="6560190"/>
            <a:ext cx="2891991"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rgbClr val="37609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457200"/>
            <a:r>
              <a:rPr lang="en-US" sz="1200" dirty="0"/>
              <a:t>Commercial-in-Confidence</a:t>
            </a:r>
          </a:p>
        </p:txBody>
      </p:sp>
      <p:grpSp>
        <p:nvGrpSpPr>
          <p:cNvPr id="10" name="Group 9">
            <a:extLst>
              <a:ext uri="{FF2B5EF4-FFF2-40B4-BE49-F238E27FC236}">
                <a16:creationId xmlns:a16="http://schemas.microsoft.com/office/drawing/2014/main" id="{BCBDFCA2-661B-4CB6-82BB-E9CD52C1BA0C}"/>
              </a:ext>
            </a:extLst>
          </p:cNvPr>
          <p:cNvGrpSpPr/>
          <p:nvPr userDrawn="1"/>
        </p:nvGrpSpPr>
        <p:grpSpPr>
          <a:xfrm>
            <a:off x="10106313" y="56323"/>
            <a:ext cx="2165199" cy="694134"/>
            <a:chOff x="2801815" y="3038994"/>
            <a:chExt cx="2165199" cy="694134"/>
          </a:xfrm>
        </p:grpSpPr>
        <p:pic>
          <p:nvPicPr>
            <p:cNvPr id="11" name="Picture 6">
              <a:extLst>
                <a:ext uri="{FF2B5EF4-FFF2-40B4-BE49-F238E27FC236}">
                  <a16:creationId xmlns:a16="http://schemas.microsoft.com/office/drawing/2014/main" id="{908CB3CB-D41A-4AE1-9AC8-5307E4677E5B}"/>
                </a:ext>
              </a:extLst>
            </p:cNvPr>
            <p:cNvPicPr>
              <a:picLocks noChangeAspect="1" noChangeArrowheads="1"/>
            </p:cNvPicPr>
            <p:nvPr/>
          </p:nvPicPr>
          <p:blipFill rotWithShape="1">
            <a:blip r:embed="rId13">
              <a:extLst>
                <a:ext uri="{28A0092B-C50C-407E-A947-70E740481C1C}">
                  <a14:useLocalDpi xmlns:a14="http://schemas.microsoft.com/office/drawing/2010/main" val="0"/>
                </a:ext>
              </a:extLst>
            </a:blip>
            <a:srcRect l="6293" t="17758" r="64947" b="6850"/>
            <a:stretch/>
          </p:blipFill>
          <p:spPr bwMode="auto">
            <a:xfrm>
              <a:off x="2801815" y="3080544"/>
              <a:ext cx="631341" cy="652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93551CDC-D3F8-473B-A058-DA83CF8430CE}"/>
                </a:ext>
              </a:extLst>
            </p:cNvPr>
            <p:cNvSpPr txBox="1"/>
            <p:nvPr/>
          </p:nvSpPr>
          <p:spPr>
            <a:xfrm>
              <a:off x="3374843" y="3038994"/>
              <a:ext cx="1321196" cy="461665"/>
            </a:xfrm>
            <a:prstGeom prst="rect">
              <a:avLst/>
            </a:prstGeom>
            <a:noFill/>
          </p:spPr>
          <p:txBody>
            <a:bodyPr wrap="none" rtlCol="0">
              <a:spAutoFit/>
            </a:bodyPr>
            <a:lstStyle/>
            <a:p>
              <a:r>
                <a:rPr lang="en-GB" sz="2400" b="1" dirty="0">
                  <a:solidFill>
                    <a:schemeClr val="tx2">
                      <a:lumMod val="50000"/>
                    </a:schemeClr>
                  </a:solidFill>
                </a:rPr>
                <a:t>modality</a:t>
              </a:r>
            </a:p>
          </p:txBody>
        </p:sp>
        <p:sp>
          <p:nvSpPr>
            <p:cNvPr id="13" name="TextBox 12">
              <a:extLst>
                <a:ext uri="{FF2B5EF4-FFF2-40B4-BE49-F238E27FC236}">
                  <a16:creationId xmlns:a16="http://schemas.microsoft.com/office/drawing/2014/main" id="{B57ECAC3-1A95-41F1-82BD-3CB975DA3D1B}"/>
                </a:ext>
              </a:extLst>
            </p:cNvPr>
            <p:cNvSpPr txBox="1"/>
            <p:nvPr/>
          </p:nvSpPr>
          <p:spPr>
            <a:xfrm>
              <a:off x="3394023" y="3417139"/>
              <a:ext cx="1572991" cy="230832"/>
            </a:xfrm>
            <a:prstGeom prst="rect">
              <a:avLst/>
            </a:prstGeom>
            <a:noFill/>
          </p:spPr>
          <p:txBody>
            <a:bodyPr wrap="square" rtlCol="0">
              <a:spAutoFit/>
            </a:bodyPr>
            <a:lstStyle/>
            <a:p>
              <a:r>
                <a:rPr lang="en-GB" sz="900" dirty="0">
                  <a:solidFill>
                    <a:schemeClr val="accent3">
                      <a:lumMod val="75000"/>
                    </a:schemeClr>
                  </a:solidFill>
                  <a:latin typeface="Arial" panose="020B0604020202020204" pitchFamily="34" charset="0"/>
                  <a:cs typeface="Arial" panose="020B0604020202020204" pitchFamily="34" charset="0"/>
                </a:rPr>
                <a:t>A Commitment to Care</a:t>
              </a:r>
              <a:endParaRPr lang="en-US" sz="900" dirty="0">
                <a:solidFill>
                  <a:schemeClr val="accent3">
                    <a:lumMod val="75000"/>
                  </a:schemeClr>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246400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57200" rtl="0" eaLnBrk="1" latinLnBrk="0" hangingPunct="1">
        <a:spcBef>
          <a:spcPct val="0"/>
        </a:spcBef>
        <a:buNone/>
        <a:defRPr sz="2000" b="0" kern="1200">
          <a:solidFill>
            <a:schemeClr val="tx2"/>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6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6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503069" y="1313967"/>
            <a:ext cx="7121975" cy="2328718"/>
          </a:xfrm>
          <a:prstGeom prst="rect">
            <a:avLst/>
          </a:prstGeom>
          <a:ln>
            <a:noFill/>
          </a:ln>
        </p:spPr>
        <p:txBody>
          <a:bodyPr anchor="t">
            <a:noAutofit/>
          </a:bodyPr>
          <a:lstStyle>
            <a:lvl1pPr algn="l" defTabSz="914400" rtl="0" eaLnBrk="1" latinLnBrk="0" hangingPunct="1">
              <a:lnSpc>
                <a:spcPct val="90000"/>
              </a:lnSpc>
              <a:spcBef>
                <a:spcPct val="0"/>
              </a:spcBef>
              <a:buNone/>
              <a:defRPr sz="1400" b="0" kern="1200">
                <a:solidFill>
                  <a:schemeClr val="tx1"/>
                </a:solidFill>
                <a:latin typeface="Arial" pitchFamily="34" charset="0"/>
                <a:ea typeface="+mj-ea"/>
                <a:cs typeface="Arial" pitchFamily="34" charset="0"/>
              </a:defRPr>
            </a:lvl1pPr>
          </a:lstStyle>
          <a:p>
            <a:pPr>
              <a:spcBef>
                <a:spcPts val="600"/>
              </a:spcBef>
              <a:spcAft>
                <a:spcPts val="600"/>
              </a:spcAft>
            </a:pPr>
            <a:r>
              <a:rPr lang="en-GB" sz="3200" b="1" dirty="0">
                <a:solidFill>
                  <a:schemeClr val="tx2"/>
                </a:solidFill>
              </a:rPr>
              <a:t>Modality Group</a:t>
            </a:r>
          </a:p>
          <a:p>
            <a:pPr>
              <a:spcBef>
                <a:spcPts val="600"/>
              </a:spcBef>
              <a:spcAft>
                <a:spcPts val="600"/>
              </a:spcAft>
            </a:pPr>
            <a:endParaRPr lang="en-GB" sz="3200" b="1" dirty="0">
              <a:solidFill>
                <a:schemeClr val="tx2"/>
              </a:solidFill>
            </a:endParaRPr>
          </a:p>
          <a:p>
            <a:pPr>
              <a:spcBef>
                <a:spcPts val="600"/>
              </a:spcBef>
              <a:spcAft>
                <a:spcPts val="600"/>
              </a:spcAft>
            </a:pPr>
            <a:endParaRPr lang="en-GB" sz="3200" b="1" dirty="0">
              <a:solidFill>
                <a:schemeClr val="tx2"/>
              </a:solidFill>
            </a:endParaRPr>
          </a:p>
          <a:p>
            <a:pPr>
              <a:spcBef>
                <a:spcPts val="600"/>
              </a:spcBef>
              <a:spcAft>
                <a:spcPts val="600"/>
              </a:spcAft>
            </a:pPr>
            <a:r>
              <a:rPr lang="en-US" sz="3200" b="1" dirty="0">
                <a:solidFill>
                  <a:schemeClr val="tx2"/>
                </a:solidFill>
              </a:rPr>
              <a:t>Summary of Key Developments</a:t>
            </a:r>
          </a:p>
          <a:p>
            <a:pPr>
              <a:spcBef>
                <a:spcPts val="600"/>
              </a:spcBef>
              <a:spcAft>
                <a:spcPts val="600"/>
              </a:spcAft>
            </a:pPr>
            <a:endParaRPr lang="en-US" sz="3200" b="1" dirty="0">
              <a:solidFill>
                <a:schemeClr val="tx2"/>
              </a:solidFill>
            </a:endParaRPr>
          </a:p>
          <a:p>
            <a:pPr>
              <a:spcBef>
                <a:spcPts val="600"/>
              </a:spcBef>
              <a:spcAft>
                <a:spcPts val="600"/>
              </a:spcAft>
            </a:pPr>
            <a:r>
              <a:rPr lang="en-US" sz="2400" dirty="0">
                <a:solidFill>
                  <a:schemeClr val="tx2"/>
                </a:solidFill>
              </a:rPr>
              <a:t>September 2022 - December 2022</a:t>
            </a:r>
          </a:p>
        </p:txBody>
      </p:sp>
      <p:pic>
        <p:nvPicPr>
          <p:cNvPr id="5" name="Picture 4"/>
          <p:cNvPicPr>
            <a:picLocks noChangeAspect="1"/>
          </p:cNvPicPr>
          <p:nvPr/>
        </p:nvPicPr>
        <p:blipFill>
          <a:blip r:embed="rId3"/>
          <a:stretch>
            <a:fillRect/>
          </a:stretch>
        </p:blipFill>
        <p:spPr>
          <a:xfrm>
            <a:off x="7491047" y="1138066"/>
            <a:ext cx="4654062" cy="5109649"/>
          </a:xfrm>
          <a:prstGeom prst="rect">
            <a:avLst/>
          </a:prstGeom>
        </p:spPr>
      </p:pic>
      <p:sp>
        <p:nvSpPr>
          <p:cNvPr id="4" name="Rectangle 3">
            <a:extLst>
              <a:ext uri="{FF2B5EF4-FFF2-40B4-BE49-F238E27FC236}">
                <a16:creationId xmlns:a16="http://schemas.microsoft.com/office/drawing/2014/main" id="{A5AC59F9-8B19-4907-8F82-9B385BA96FE0}"/>
              </a:ext>
            </a:extLst>
          </p:cNvPr>
          <p:cNvSpPr/>
          <p:nvPr/>
        </p:nvSpPr>
        <p:spPr>
          <a:xfrm>
            <a:off x="501934" y="1816874"/>
            <a:ext cx="4065024" cy="669094"/>
          </a:xfrm>
          <a:prstGeom prst="rect">
            <a:avLst/>
          </a:prstGeom>
        </p:spPr>
        <p:txBody>
          <a:bodyPr wrap="none">
            <a:spAutoFit/>
          </a:bodyPr>
          <a:lstStyle/>
          <a:p>
            <a:pPr algn="ctr">
              <a:lnSpc>
                <a:spcPct val="150000"/>
              </a:lnSpc>
            </a:pPr>
            <a:r>
              <a:rPr lang="en-GB" sz="2800" b="1" i="1" dirty="0">
                <a:solidFill>
                  <a:srgbClr val="99CC33"/>
                </a:solidFill>
                <a:latin typeface="Arial" panose="020B0604020202020204" pitchFamily="34" charset="0"/>
                <a:ea typeface="Times New Roman" panose="02020603050405020304" pitchFamily="18" charset="0"/>
              </a:rPr>
              <a:t>A Commitment to Care</a:t>
            </a:r>
            <a:endParaRPr lang="en-GB" sz="1600" i="1"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497569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Slide Number Placeholder 5">
            <a:extLst>
              <a:ext uri="{FF2B5EF4-FFF2-40B4-BE49-F238E27FC236}">
                <a16:creationId xmlns:a16="http://schemas.microsoft.com/office/drawing/2014/main" id="{EBE59E34-DEBF-415B-9614-4D129D50BEF6}"/>
              </a:ext>
            </a:extLst>
          </p:cNvPr>
          <p:cNvSpPr>
            <a:spLocks noGrp="1"/>
          </p:cNvSpPr>
          <p:nvPr>
            <p:ph type="sldNum" sz="quarter" idx="4"/>
          </p:nvPr>
        </p:nvSpPr>
        <p:spPr>
          <a:xfrm>
            <a:off x="10019629" y="6556192"/>
            <a:ext cx="2133600" cy="365125"/>
          </a:xfrm>
          <a:prstGeom prst="rect">
            <a:avLst/>
          </a:prstGeom>
        </p:spPr>
        <p:txBody>
          <a:bodyPr vert="horz" lIns="91440" tIns="45720" rIns="91440" bIns="45720" rtlCol="0" anchor="ctr"/>
          <a:lstStyle>
            <a:lvl1pPr algn="r">
              <a:defRPr sz="1200">
                <a:solidFill>
                  <a:srgbClr val="376092"/>
                </a:solidFill>
              </a:defRPr>
            </a:lvl1pPr>
          </a:lstStyle>
          <a:p>
            <a:pPr defTabSz="457200"/>
            <a:fld id="{ACF89C48-F4EA-164B-88CC-5C642CE0046B}" type="slidenum">
              <a:rPr lang="en-US" smtClean="0"/>
              <a:pPr defTabSz="457200"/>
              <a:t>10</a:t>
            </a:fld>
            <a:endParaRPr lang="en-US" dirty="0"/>
          </a:p>
        </p:txBody>
      </p:sp>
      <p:sp>
        <p:nvSpPr>
          <p:cNvPr id="39" name="Rectangle 38">
            <a:extLst>
              <a:ext uri="{FF2B5EF4-FFF2-40B4-BE49-F238E27FC236}">
                <a16:creationId xmlns:a16="http://schemas.microsoft.com/office/drawing/2014/main" id="{C9EA2D97-52D5-42AF-BDD8-CC57493B5BA1}"/>
              </a:ext>
            </a:extLst>
          </p:cNvPr>
          <p:cNvSpPr/>
          <p:nvPr/>
        </p:nvSpPr>
        <p:spPr>
          <a:xfrm>
            <a:off x="271616" y="960288"/>
            <a:ext cx="5601529" cy="5609228"/>
          </a:xfrm>
          <a:prstGeom prst="rect">
            <a:avLst/>
          </a:prstGeom>
        </p:spPr>
        <p:txBody>
          <a:bodyPr wrap="square">
            <a:spAutoFit/>
          </a:bodyPr>
          <a:lstStyle/>
          <a:p>
            <a:pPr>
              <a:spcBef>
                <a:spcPts val="1200"/>
              </a:spcBef>
              <a:spcAft>
                <a:spcPts val="0"/>
              </a:spcAft>
            </a:pPr>
            <a:r>
              <a:rPr lang="en-GB" b="1" dirty="0"/>
              <a:t>Key Headlines:</a:t>
            </a:r>
          </a:p>
          <a:p>
            <a:pPr marL="171450" indent="-171450">
              <a:buFont typeface="Arial" panose="020B0604020202020204" pitchFamily="34" charset="0"/>
              <a:buChar char="•"/>
            </a:pPr>
            <a:endParaRPr lang="en-GB" sz="1100" b="1" dirty="0"/>
          </a:p>
          <a:p>
            <a:pPr marL="171450" indent="-171450">
              <a:buFont typeface="Arial" panose="020B0604020202020204" pitchFamily="34" charset="0"/>
              <a:buChar char="•"/>
            </a:pPr>
            <a:r>
              <a:rPr lang="en-GB" sz="1100" b="1" dirty="0"/>
              <a:t>University Hospitals Birmingham: </a:t>
            </a:r>
            <a:endParaRPr lang="en-GB" sz="1100" dirty="0"/>
          </a:p>
          <a:p>
            <a:pPr marL="628650" lvl="1" indent="-171450">
              <a:buFont typeface="Arial" panose="020B0604020202020204" pitchFamily="34" charset="0"/>
              <a:buChar char="•"/>
            </a:pPr>
            <a:r>
              <a:rPr lang="en-GB" sz="1100" dirty="0"/>
              <a:t>Two Year Contract being finalised</a:t>
            </a:r>
          </a:p>
          <a:p>
            <a:pPr marL="628650" lvl="1" indent="-171450">
              <a:buFont typeface="Arial" panose="020B0604020202020204" pitchFamily="34" charset="0"/>
              <a:buChar char="•"/>
            </a:pPr>
            <a:r>
              <a:rPr lang="en-GB" sz="1100" dirty="0"/>
              <a:t>Activity paid at 100% of </a:t>
            </a:r>
            <a:r>
              <a:rPr lang="en-GB" sz="1100" dirty="0" err="1"/>
              <a:t>PbR</a:t>
            </a:r>
            <a:r>
              <a:rPr lang="en-GB" sz="1100" dirty="0"/>
              <a:t> tariff- now our largest contract – circa £600k/month</a:t>
            </a:r>
          </a:p>
          <a:p>
            <a:pPr marL="171450" indent="-171450">
              <a:spcBef>
                <a:spcPts val="1200"/>
              </a:spcBef>
              <a:spcAft>
                <a:spcPts val="0"/>
              </a:spcAft>
              <a:buFont typeface="Arial" panose="020B0604020202020204" pitchFamily="34" charset="0"/>
              <a:buChar char="•"/>
            </a:pPr>
            <a:r>
              <a:rPr lang="en-GB" sz="1100" b="1" dirty="0"/>
              <a:t>Digital Mutual Aid Scheme (DMAS): </a:t>
            </a:r>
            <a:r>
              <a:rPr lang="en-GB" sz="1100" dirty="0"/>
              <a:t>NHSE New framework to support with elective backlogs. Patients are able to travel to other parts of the country for treatment. We have been awarded accredited provider status for the DMAS by NHSE.</a:t>
            </a:r>
            <a:endParaRPr lang="en-GB" sz="1100" b="1" dirty="0"/>
          </a:p>
          <a:p>
            <a:pPr marL="171450" indent="-171450">
              <a:spcBef>
                <a:spcPts val="1200"/>
              </a:spcBef>
              <a:spcAft>
                <a:spcPts val="0"/>
              </a:spcAft>
              <a:buFont typeface="Arial" panose="020B0604020202020204" pitchFamily="34" charset="0"/>
              <a:buChar char="•"/>
            </a:pPr>
            <a:r>
              <a:rPr lang="en-GB" sz="1100" b="1" dirty="0"/>
              <a:t>Hull University Hospitals/NLAG: </a:t>
            </a:r>
            <a:r>
              <a:rPr lang="en-GB" sz="1100" dirty="0"/>
              <a:t>HUTHT Cardiology clinics have been expanded further; the trust has indicated that a mini procurement exercise will be launched for a community-based gynaecology service in Jan.</a:t>
            </a:r>
          </a:p>
          <a:p>
            <a:pPr marL="171450" indent="-171450">
              <a:spcBef>
                <a:spcPts val="1200"/>
              </a:spcBef>
              <a:spcAft>
                <a:spcPts val="0"/>
              </a:spcAft>
              <a:buFont typeface="Arial" panose="020B0604020202020204" pitchFamily="34" charset="0"/>
              <a:buChar char="•"/>
            </a:pPr>
            <a:r>
              <a:rPr lang="en-GB" sz="1100" b="1" dirty="0"/>
              <a:t>Sandwell &amp; West Birmingham Hospitals: </a:t>
            </a:r>
            <a:r>
              <a:rPr lang="en-GB" sz="1100" dirty="0"/>
              <a:t>The current Outpatients contract will come to an end in Oct 2023; future capacity requirements will be shared in January 2023</a:t>
            </a:r>
          </a:p>
          <a:p>
            <a:pPr marL="171450" indent="-171450">
              <a:spcBef>
                <a:spcPts val="1200"/>
              </a:spcBef>
              <a:spcAft>
                <a:spcPts val="0"/>
              </a:spcAft>
              <a:buFont typeface="Arial" panose="020B0604020202020204" pitchFamily="34" charset="0"/>
              <a:buChar char="•"/>
            </a:pPr>
            <a:r>
              <a:rPr lang="en-GB" sz="1100" b="1" dirty="0">
                <a:latin typeface="Calibri" panose="020F0502020204030204" pitchFamily="34" charset="0"/>
                <a:ea typeface="Calibri" panose="020F0502020204030204" pitchFamily="34" charset="0"/>
              </a:rPr>
              <a:t>ADHD Contracts: </a:t>
            </a:r>
            <a:r>
              <a:rPr lang="en-GB" sz="1100" dirty="0">
                <a:latin typeface="Calibri" panose="020F0502020204030204" pitchFamily="34" charset="0"/>
                <a:ea typeface="Calibri" panose="020F0502020204030204" pitchFamily="34" charset="0"/>
              </a:rPr>
              <a:t>The Lancashire &amp; South Cumbria ICB ADHD contract has now fully novated to Modality LLP however, St Helen’s Local Authority have not yet agreed to the novation process;</a:t>
            </a:r>
          </a:p>
          <a:p>
            <a:pPr marL="171450" indent="-171450">
              <a:spcBef>
                <a:spcPts val="1200"/>
              </a:spcBef>
              <a:spcAft>
                <a:spcPts val="0"/>
              </a:spcAft>
              <a:buFont typeface="Arial" panose="020B0604020202020204" pitchFamily="34" charset="0"/>
              <a:buChar char="•"/>
            </a:pPr>
            <a:r>
              <a:rPr lang="en-GB" sz="1100" b="1" dirty="0">
                <a:latin typeface="Calibri" panose="020F0502020204030204" pitchFamily="34" charset="0"/>
                <a:ea typeface="Calibri" panose="020F0502020204030204" pitchFamily="34" charset="0"/>
              </a:rPr>
              <a:t>ADHD Tenders: </a:t>
            </a:r>
            <a:r>
              <a:rPr lang="en-GB" sz="1100" dirty="0">
                <a:latin typeface="Calibri" panose="020F0502020204030204" pitchFamily="34" charset="0"/>
                <a:ea typeface="Calibri" panose="020F0502020204030204" pitchFamily="34" charset="0"/>
              </a:rPr>
              <a:t>Two</a:t>
            </a:r>
            <a:r>
              <a:rPr lang="en-GB" sz="1100" b="1" dirty="0">
                <a:latin typeface="Calibri" panose="020F0502020204030204" pitchFamily="34" charset="0"/>
                <a:ea typeface="Calibri" panose="020F0502020204030204" pitchFamily="34" charset="0"/>
              </a:rPr>
              <a:t> t</a:t>
            </a:r>
            <a:r>
              <a:rPr lang="en-GB" sz="1100" dirty="0">
                <a:latin typeface="Calibri" panose="020F0502020204030204" pitchFamily="34" charset="0"/>
                <a:ea typeface="Calibri" panose="020F0502020204030204" pitchFamily="34" charset="0"/>
              </a:rPr>
              <a:t>ender opportunities bid for- awaiting feedback. The contract value is £1.5m per annum for the two contracts. </a:t>
            </a:r>
          </a:p>
          <a:p>
            <a:pPr marL="171450" indent="-171450">
              <a:spcBef>
                <a:spcPts val="1200"/>
              </a:spcBef>
              <a:buFont typeface="Arial" panose="020B0604020202020204" pitchFamily="34" charset="0"/>
              <a:buChar char="•"/>
            </a:pPr>
            <a:r>
              <a:rPr lang="en-GB" sz="1050" b="1" dirty="0">
                <a:latin typeface="Calibri" panose="020F0502020204030204" pitchFamily="34" charset="0"/>
                <a:ea typeface="Calibri" panose="020F0502020204030204" pitchFamily="34" charset="0"/>
              </a:rPr>
              <a:t>WNS Update: </a:t>
            </a:r>
            <a:r>
              <a:rPr lang="en-GB" sz="1050" dirty="0">
                <a:latin typeface="Calibri" panose="020F0502020204030204" pitchFamily="34" charset="0"/>
                <a:ea typeface="Calibri" panose="020F0502020204030204" pitchFamily="34" charset="0"/>
              </a:rPr>
              <a:t>All WNS workstreams are currently on hold whilst the business case/return on investment is revisited alongside WNS</a:t>
            </a:r>
          </a:p>
          <a:p>
            <a:pPr marL="171450" indent="-171450">
              <a:spcBef>
                <a:spcPts val="1200"/>
              </a:spcBef>
              <a:buFont typeface="Arial" panose="020B0604020202020204" pitchFamily="34" charset="0"/>
              <a:buChar char="•"/>
            </a:pPr>
            <a:r>
              <a:rPr lang="en-GB" sz="1050" b="1" dirty="0">
                <a:latin typeface="Calibri" panose="020F0502020204030204" pitchFamily="34" charset="0"/>
                <a:ea typeface="Calibri" panose="020F0502020204030204" pitchFamily="34" charset="0"/>
              </a:rPr>
              <a:t>LLP/MMS Profitability Review: </a:t>
            </a:r>
            <a:r>
              <a:rPr lang="en-GB" sz="1050" dirty="0">
                <a:latin typeface="Calibri" panose="020F0502020204030204" pitchFamily="34" charset="0"/>
                <a:ea typeface="Calibri" panose="020F0502020204030204" pitchFamily="34" charset="0"/>
              </a:rPr>
              <a:t>A review of profitability is underway to understand organisational costs; a profitability optimisation plan will then be implemented to improve profitability.</a:t>
            </a:r>
          </a:p>
          <a:p>
            <a:pPr marL="171450" indent="-171450">
              <a:spcBef>
                <a:spcPts val="1200"/>
              </a:spcBef>
              <a:buFont typeface="Arial" panose="020B0604020202020204" pitchFamily="34" charset="0"/>
              <a:buChar char="•"/>
            </a:pPr>
            <a:r>
              <a:rPr lang="en-GB" sz="1050" b="1" dirty="0">
                <a:latin typeface="Calibri" panose="020F0502020204030204" pitchFamily="34" charset="0"/>
                <a:ea typeface="Calibri" panose="020F0502020204030204" pitchFamily="34" charset="0"/>
              </a:rPr>
              <a:t>Birmingham &amp; Solihull CCG Multispecialty/Ophthalmology Contract: </a:t>
            </a:r>
            <a:r>
              <a:rPr lang="en-GB" sz="1050" dirty="0">
                <a:latin typeface="Calibri" panose="020F0502020204030204" pitchFamily="34" charset="0"/>
                <a:ea typeface="Calibri" panose="020F0502020204030204" pitchFamily="34" charset="0"/>
              </a:rPr>
              <a:t>All services have now been fully mobilised</a:t>
            </a:r>
            <a:endParaRPr lang="en-US" sz="1400" b="1" dirty="0">
              <a:latin typeface="Calibri" panose="020F0502020204030204" pitchFamily="34" charset="0"/>
              <a:ea typeface="Calibri" panose="020F0502020204030204" pitchFamily="34" charset="0"/>
            </a:endParaRPr>
          </a:p>
        </p:txBody>
      </p:sp>
      <p:sp>
        <p:nvSpPr>
          <p:cNvPr id="17" name="Rectangle 42">
            <a:extLst>
              <a:ext uri="{FF2B5EF4-FFF2-40B4-BE49-F238E27FC236}">
                <a16:creationId xmlns:a16="http://schemas.microsoft.com/office/drawing/2014/main" id="{A8E536BC-E3AA-8736-58BA-EF9E86C195B6}"/>
              </a:ext>
            </a:extLst>
          </p:cNvPr>
          <p:cNvSpPr txBox="1">
            <a:spLocks noChangeArrowheads="1"/>
          </p:cNvSpPr>
          <p:nvPr/>
        </p:nvSpPr>
        <p:spPr>
          <a:xfrm>
            <a:off x="244134" y="71767"/>
            <a:ext cx="9458666" cy="612551"/>
          </a:xfrm>
          <a:prstGeom prst="rect">
            <a:avLst/>
          </a:prstGeom>
          <a:noFill/>
          <a:ln/>
        </p:spPr>
        <p:txBody>
          <a:bodyPr vert="horz" lIns="94045" tIns="47022" rIns="94045" bIns="47022" rtlCol="0" anchor="b">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US" altLang="en-US" b="1" dirty="0"/>
              <a:t>Outpatients</a:t>
            </a:r>
            <a:endParaRPr lang="en-US" altLang="en-US" b="1" dirty="0">
              <a:solidFill>
                <a:srgbClr val="FF0000"/>
              </a:solidFill>
            </a:endParaRPr>
          </a:p>
        </p:txBody>
      </p:sp>
      <p:sp>
        <p:nvSpPr>
          <p:cNvPr id="8" name="Rectangle 7">
            <a:extLst>
              <a:ext uri="{FF2B5EF4-FFF2-40B4-BE49-F238E27FC236}">
                <a16:creationId xmlns:a16="http://schemas.microsoft.com/office/drawing/2014/main" id="{28AA55D6-D3EB-B702-A4CA-129AD632001C}"/>
              </a:ext>
            </a:extLst>
          </p:cNvPr>
          <p:cNvSpPr/>
          <p:nvPr/>
        </p:nvSpPr>
        <p:spPr>
          <a:xfrm>
            <a:off x="6212286" y="960288"/>
            <a:ext cx="4152013" cy="369332"/>
          </a:xfrm>
          <a:prstGeom prst="rect">
            <a:avLst/>
          </a:prstGeom>
        </p:spPr>
        <p:txBody>
          <a:bodyPr wrap="square">
            <a:spAutoFit/>
          </a:bodyPr>
          <a:lstStyle/>
          <a:p>
            <a:pPr>
              <a:spcBef>
                <a:spcPts val="1200"/>
              </a:spcBef>
              <a:spcAft>
                <a:spcPts val="0"/>
              </a:spcAft>
            </a:pPr>
            <a:r>
              <a:rPr lang="en-GB" b="1" dirty="0">
                <a:latin typeface="Calibri" panose="020F0502020204030204" pitchFamily="34" charset="0"/>
                <a:ea typeface="Calibri" panose="020F0502020204030204" pitchFamily="34" charset="0"/>
              </a:rPr>
              <a:t>Projected Financials:</a:t>
            </a:r>
            <a:endParaRPr lang="en-US" dirty="0">
              <a:latin typeface="Calibri" panose="020F0502020204030204" pitchFamily="34" charset="0"/>
              <a:ea typeface="Calibri" panose="020F0502020204030204" pitchFamily="34" charset="0"/>
            </a:endParaRPr>
          </a:p>
        </p:txBody>
      </p:sp>
      <p:graphicFrame>
        <p:nvGraphicFramePr>
          <p:cNvPr id="9" name="Chart 8">
            <a:extLst>
              <a:ext uri="{FF2B5EF4-FFF2-40B4-BE49-F238E27FC236}">
                <a16:creationId xmlns:a16="http://schemas.microsoft.com/office/drawing/2014/main" id="{963F321C-B821-DF63-475A-A0A344343DE6}"/>
              </a:ext>
            </a:extLst>
          </p:cNvPr>
          <p:cNvGraphicFramePr/>
          <p:nvPr/>
        </p:nvGraphicFramePr>
        <p:xfrm>
          <a:off x="6096000" y="1957777"/>
          <a:ext cx="5952601" cy="3873323"/>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Straight Connector 12">
            <a:extLst>
              <a:ext uri="{FF2B5EF4-FFF2-40B4-BE49-F238E27FC236}">
                <a16:creationId xmlns:a16="http://schemas.microsoft.com/office/drawing/2014/main" id="{9939EBE8-80E4-0B9F-90C8-A890E7559428}"/>
              </a:ext>
            </a:extLst>
          </p:cNvPr>
          <p:cNvCxnSpPr>
            <a:cxnSpLocks/>
          </p:cNvCxnSpPr>
          <p:nvPr/>
        </p:nvCxnSpPr>
        <p:spPr>
          <a:xfrm>
            <a:off x="6669091" y="1575150"/>
            <a:ext cx="0" cy="297712"/>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99ABCB8-CE9A-2077-4E81-C7360FDFA3B8}"/>
              </a:ext>
            </a:extLst>
          </p:cNvPr>
          <p:cNvCxnSpPr>
            <a:cxnSpLocks/>
          </p:cNvCxnSpPr>
          <p:nvPr/>
        </p:nvCxnSpPr>
        <p:spPr>
          <a:xfrm>
            <a:off x="9253159" y="1578692"/>
            <a:ext cx="8108" cy="2621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1CB5BB73-76BD-576B-EF6E-E513699E5418}"/>
              </a:ext>
            </a:extLst>
          </p:cNvPr>
          <p:cNvCxnSpPr>
            <a:cxnSpLocks/>
          </p:cNvCxnSpPr>
          <p:nvPr/>
        </p:nvCxnSpPr>
        <p:spPr>
          <a:xfrm>
            <a:off x="11856016" y="1571603"/>
            <a:ext cx="0" cy="297712"/>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C4F1D4B0-1948-BCE4-6351-F452ACB61C62}"/>
              </a:ext>
            </a:extLst>
          </p:cNvPr>
          <p:cNvCxnSpPr>
            <a:cxnSpLocks/>
          </p:cNvCxnSpPr>
          <p:nvPr/>
        </p:nvCxnSpPr>
        <p:spPr>
          <a:xfrm>
            <a:off x="6690354" y="1709826"/>
            <a:ext cx="5165662" cy="0"/>
          </a:xfrm>
          <a:prstGeom prst="line">
            <a:avLst/>
          </a:prstGeom>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FB89AF5D-0A2A-676C-8415-608C5AB98421}"/>
              </a:ext>
            </a:extLst>
          </p:cNvPr>
          <p:cNvSpPr txBox="1"/>
          <p:nvPr/>
        </p:nvSpPr>
        <p:spPr>
          <a:xfrm>
            <a:off x="7670513" y="1583872"/>
            <a:ext cx="758379" cy="276998"/>
          </a:xfrm>
          <a:prstGeom prst="rect">
            <a:avLst/>
          </a:prstGeom>
          <a:solidFill>
            <a:schemeClr val="bg1"/>
          </a:solidFill>
        </p:spPr>
        <p:txBody>
          <a:bodyPr wrap="square">
            <a:spAutoFit/>
          </a:bodyPr>
          <a:lstStyle/>
          <a:p>
            <a:pPr algn="ctr"/>
            <a:r>
              <a:rPr lang="en-US" sz="1200" b="1" dirty="0">
                <a:latin typeface="Arial" panose="020B0604020202020204" pitchFamily="34" charset="0"/>
                <a:cs typeface="Arial" panose="020B0604020202020204" pitchFamily="34" charset="0"/>
              </a:rPr>
              <a:t>Actuals</a:t>
            </a:r>
          </a:p>
        </p:txBody>
      </p:sp>
      <p:sp>
        <p:nvSpPr>
          <p:cNvPr id="25" name="TextBox 24">
            <a:extLst>
              <a:ext uri="{FF2B5EF4-FFF2-40B4-BE49-F238E27FC236}">
                <a16:creationId xmlns:a16="http://schemas.microsoft.com/office/drawing/2014/main" id="{1A3FB892-1CAD-067C-2041-7541844E9C3C}"/>
              </a:ext>
            </a:extLst>
          </p:cNvPr>
          <p:cNvSpPr txBox="1"/>
          <p:nvPr/>
        </p:nvSpPr>
        <p:spPr>
          <a:xfrm>
            <a:off x="10062618" y="1587414"/>
            <a:ext cx="1088066" cy="276999"/>
          </a:xfrm>
          <a:prstGeom prst="rect">
            <a:avLst/>
          </a:prstGeom>
          <a:solidFill>
            <a:schemeClr val="bg1"/>
          </a:solidFill>
        </p:spPr>
        <p:txBody>
          <a:bodyPr wrap="square">
            <a:spAutoFit/>
          </a:bodyPr>
          <a:lstStyle/>
          <a:p>
            <a:pPr algn="ctr"/>
            <a:r>
              <a:rPr lang="en-US" sz="1200" b="1" dirty="0">
                <a:latin typeface="Arial" panose="020B0604020202020204" pitchFamily="34" charset="0"/>
                <a:cs typeface="Arial" panose="020B0604020202020204" pitchFamily="34" charset="0"/>
              </a:rPr>
              <a:t>22/23</a:t>
            </a:r>
          </a:p>
        </p:txBody>
      </p:sp>
      <p:sp>
        <p:nvSpPr>
          <p:cNvPr id="27" name="TextBox 26">
            <a:extLst>
              <a:ext uri="{FF2B5EF4-FFF2-40B4-BE49-F238E27FC236}">
                <a16:creationId xmlns:a16="http://schemas.microsoft.com/office/drawing/2014/main" id="{1DFD49C1-1554-7003-831F-DB30E54B65DD}"/>
              </a:ext>
            </a:extLst>
          </p:cNvPr>
          <p:cNvSpPr txBox="1"/>
          <p:nvPr/>
        </p:nvSpPr>
        <p:spPr>
          <a:xfrm rot="16200000">
            <a:off x="5039133" y="3521472"/>
            <a:ext cx="1987548" cy="276999"/>
          </a:xfrm>
          <a:prstGeom prst="rect">
            <a:avLst/>
          </a:prstGeom>
          <a:noFill/>
        </p:spPr>
        <p:txBody>
          <a:bodyPr wrap="square">
            <a:spAutoFit/>
          </a:bodyPr>
          <a:lstStyle/>
          <a:p>
            <a:pPr algn="ctr"/>
            <a:r>
              <a:rPr lang="en-US" sz="1200" dirty="0">
                <a:latin typeface="Arial" panose="020B0604020202020204" pitchFamily="34" charset="0"/>
                <a:cs typeface="Arial" panose="020B0604020202020204" pitchFamily="34" charset="0"/>
              </a:rPr>
              <a:t>Total Turnover (£ millions)</a:t>
            </a:r>
          </a:p>
        </p:txBody>
      </p:sp>
      <p:pic>
        <p:nvPicPr>
          <p:cNvPr id="2" name="Picture 1">
            <a:extLst>
              <a:ext uri="{FF2B5EF4-FFF2-40B4-BE49-F238E27FC236}">
                <a16:creationId xmlns:a16="http://schemas.microsoft.com/office/drawing/2014/main" id="{34BDC58B-E4A5-116F-85B8-023D33275664}"/>
              </a:ext>
            </a:extLst>
          </p:cNvPr>
          <p:cNvPicPr>
            <a:picLocks noChangeAspect="1"/>
          </p:cNvPicPr>
          <p:nvPr/>
        </p:nvPicPr>
        <p:blipFill rotWithShape="1">
          <a:blip r:embed="rId4"/>
          <a:srcRect l="14813" t="11429" r="70810" b="79855"/>
          <a:stretch/>
        </p:blipFill>
        <p:spPr>
          <a:xfrm>
            <a:off x="6769354" y="2186298"/>
            <a:ext cx="856013" cy="337660"/>
          </a:xfrm>
          <a:prstGeom prst="rect">
            <a:avLst/>
          </a:prstGeom>
        </p:spPr>
      </p:pic>
    </p:spTree>
    <p:extLst>
      <p:ext uri="{BB962C8B-B14F-4D97-AF65-F5344CB8AC3E}">
        <p14:creationId xmlns:p14="http://schemas.microsoft.com/office/powerpoint/2010/main" val="15602515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wipe(left)">
                                      <p:cBhvr>
                                        <p:cTn id="7" dur="5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graphicEl>
                                              <a:chart seriesIdx="0" categoryIdx="0" bldStep="ptInCategory"/>
                                            </p:graphicEl>
                                          </p:spTgt>
                                        </p:tgtEl>
                                        <p:attrNameLst>
                                          <p:attrName>style.visibility</p:attrName>
                                        </p:attrNameLst>
                                      </p:cBhvr>
                                      <p:to>
                                        <p:strVal val="visible"/>
                                      </p:to>
                                    </p:set>
                                    <p:animEffect transition="in" filter="wipe(left)">
                                      <p:cBhvr>
                                        <p:cTn id="12" dur="500"/>
                                        <p:tgtEl>
                                          <p:spTgt spid="9">
                                            <p:graphicEl>
                                              <a:chart seriesIdx="0" categoryIdx="0" bldStep="ptIn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graphicEl>
                                              <a:chart seriesIdx="1" categoryIdx="0" bldStep="ptInCategory"/>
                                            </p:graphicEl>
                                          </p:spTgt>
                                        </p:tgtEl>
                                        <p:attrNameLst>
                                          <p:attrName>style.visibility</p:attrName>
                                        </p:attrNameLst>
                                      </p:cBhvr>
                                      <p:to>
                                        <p:strVal val="visible"/>
                                      </p:to>
                                    </p:set>
                                    <p:animEffect transition="in" filter="wipe(left)">
                                      <p:cBhvr>
                                        <p:cTn id="17" dur="500"/>
                                        <p:tgtEl>
                                          <p:spTgt spid="9">
                                            <p:graphicEl>
                                              <a:chart seriesIdx="1" categoryIdx="0" bldStep="ptIn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graphicEl>
                                              <a:chart seriesIdx="0" categoryIdx="1" bldStep="ptInCategory"/>
                                            </p:graphicEl>
                                          </p:spTgt>
                                        </p:tgtEl>
                                        <p:attrNameLst>
                                          <p:attrName>style.visibility</p:attrName>
                                        </p:attrNameLst>
                                      </p:cBhvr>
                                      <p:to>
                                        <p:strVal val="visible"/>
                                      </p:to>
                                    </p:set>
                                    <p:animEffect transition="in" filter="wipe(left)">
                                      <p:cBhvr>
                                        <p:cTn id="22" dur="500"/>
                                        <p:tgtEl>
                                          <p:spTgt spid="9">
                                            <p:graphicEl>
                                              <a:chart seriesIdx="0" categoryIdx="1" bldStep="ptIn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graphicEl>
                                              <a:chart seriesIdx="1" categoryIdx="1" bldStep="ptInCategory"/>
                                            </p:graphicEl>
                                          </p:spTgt>
                                        </p:tgtEl>
                                        <p:attrNameLst>
                                          <p:attrName>style.visibility</p:attrName>
                                        </p:attrNameLst>
                                      </p:cBhvr>
                                      <p:to>
                                        <p:strVal val="visible"/>
                                      </p:to>
                                    </p:set>
                                    <p:animEffect transition="in" filter="wipe(left)">
                                      <p:cBhvr>
                                        <p:cTn id="27" dur="500"/>
                                        <p:tgtEl>
                                          <p:spTgt spid="9">
                                            <p:graphicEl>
                                              <a:chart seriesIdx="1" categoryIdx="1" bldStep="ptInCategory"/>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graphicEl>
                                              <a:chart seriesIdx="0" categoryIdx="2" bldStep="ptInCategory"/>
                                            </p:graphicEl>
                                          </p:spTgt>
                                        </p:tgtEl>
                                        <p:attrNameLst>
                                          <p:attrName>style.visibility</p:attrName>
                                        </p:attrNameLst>
                                      </p:cBhvr>
                                      <p:to>
                                        <p:strVal val="visible"/>
                                      </p:to>
                                    </p:set>
                                    <p:animEffect transition="in" filter="wipe(left)">
                                      <p:cBhvr>
                                        <p:cTn id="32" dur="500"/>
                                        <p:tgtEl>
                                          <p:spTgt spid="9">
                                            <p:graphicEl>
                                              <a:chart seriesIdx="0" categoryIdx="2" bldStep="ptInCategory"/>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
                                            <p:graphicEl>
                                              <a:chart seriesIdx="1" categoryIdx="2" bldStep="ptInCategory"/>
                                            </p:graphicEl>
                                          </p:spTgt>
                                        </p:tgtEl>
                                        <p:attrNameLst>
                                          <p:attrName>style.visibility</p:attrName>
                                        </p:attrNameLst>
                                      </p:cBhvr>
                                      <p:to>
                                        <p:strVal val="visible"/>
                                      </p:to>
                                    </p:set>
                                    <p:animEffect transition="in" filter="wipe(left)">
                                      <p:cBhvr>
                                        <p:cTn id="37" dur="500"/>
                                        <p:tgtEl>
                                          <p:spTgt spid="9">
                                            <p:graphicEl>
                                              <a:chart seriesIdx="1" categoryIdx="2" bldStep="ptInCategory"/>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
                                            <p:graphicEl>
                                              <a:chart seriesIdx="0" categoryIdx="3" bldStep="ptInCategory"/>
                                            </p:graphicEl>
                                          </p:spTgt>
                                        </p:tgtEl>
                                        <p:attrNameLst>
                                          <p:attrName>style.visibility</p:attrName>
                                        </p:attrNameLst>
                                      </p:cBhvr>
                                      <p:to>
                                        <p:strVal val="visible"/>
                                      </p:to>
                                    </p:set>
                                    <p:animEffect transition="in" filter="wipe(left)">
                                      <p:cBhvr>
                                        <p:cTn id="42" dur="500"/>
                                        <p:tgtEl>
                                          <p:spTgt spid="9">
                                            <p:graphicEl>
                                              <a:chart seriesIdx="0" categoryIdx="3" bldStep="ptInCategory"/>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9">
                                            <p:graphicEl>
                                              <a:chart seriesIdx="1" categoryIdx="3" bldStep="ptInCategory"/>
                                            </p:graphicEl>
                                          </p:spTgt>
                                        </p:tgtEl>
                                        <p:attrNameLst>
                                          <p:attrName>style.visibility</p:attrName>
                                        </p:attrNameLst>
                                      </p:cBhvr>
                                      <p:to>
                                        <p:strVal val="visible"/>
                                      </p:to>
                                    </p:set>
                                    <p:animEffect transition="in" filter="wipe(left)">
                                      <p:cBhvr>
                                        <p:cTn id="47" dur="500"/>
                                        <p:tgtEl>
                                          <p:spTgt spid="9">
                                            <p:graphicEl>
                                              <a:chart seriesIdx="1" categoryIdx="3" bldStep="ptInCategory"/>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9">
                                            <p:graphicEl>
                                              <a:chart seriesIdx="0" categoryIdx="4" bldStep="ptInCategory"/>
                                            </p:graphicEl>
                                          </p:spTgt>
                                        </p:tgtEl>
                                        <p:attrNameLst>
                                          <p:attrName>style.visibility</p:attrName>
                                        </p:attrNameLst>
                                      </p:cBhvr>
                                      <p:to>
                                        <p:strVal val="visible"/>
                                      </p:to>
                                    </p:set>
                                    <p:animEffect transition="in" filter="wipe(left)">
                                      <p:cBhvr>
                                        <p:cTn id="52" dur="500"/>
                                        <p:tgtEl>
                                          <p:spTgt spid="9">
                                            <p:graphicEl>
                                              <a:chart seriesIdx="0" categoryIdx="4" bldStep="ptInCategory"/>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9">
                                            <p:graphicEl>
                                              <a:chart seriesIdx="1" categoryIdx="4" bldStep="ptInCategory"/>
                                            </p:graphicEl>
                                          </p:spTgt>
                                        </p:tgtEl>
                                        <p:attrNameLst>
                                          <p:attrName>style.visibility</p:attrName>
                                        </p:attrNameLst>
                                      </p:cBhvr>
                                      <p:to>
                                        <p:strVal val="visible"/>
                                      </p:to>
                                    </p:set>
                                    <p:animEffect transition="in" filter="wipe(left)">
                                      <p:cBhvr>
                                        <p:cTn id="57" dur="500"/>
                                        <p:tgtEl>
                                          <p:spTgt spid="9">
                                            <p:graphicEl>
                                              <a:chart seriesIdx="1" categoryIdx="4" bldStep="ptIn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Chart bld="categoryEl"/>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C82999B-B64C-42B5-A009-904C11F4E273}"/>
              </a:ext>
            </a:extLst>
          </p:cNvPr>
          <p:cNvSpPr>
            <a:spLocks noGrp="1"/>
          </p:cNvSpPr>
          <p:nvPr>
            <p:ph type="sldNum" sz="quarter" idx="12"/>
          </p:nvPr>
        </p:nvSpPr>
        <p:spPr/>
        <p:txBody>
          <a:bodyPr/>
          <a:lstStyle/>
          <a:p>
            <a:fld id="{ACF89C48-F4EA-164B-88CC-5C642CE0046B}" type="slidenum">
              <a:rPr lang="en-US" smtClean="0"/>
              <a:pPr/>
              <a:t>11</a:t>
            </a:fld>
            <a:endParaRPr lang="en-US" dirty="0"/>
          </a:p>
        </p:txBody>
      </p:sp>
      <p:sp>
        <p:nvSpPr>
          <p:cNvPr id="8" name="Rectangle 7">
            <a:extLst>
              <a:ext uri="{FF2B5EF4-FFF2-40B4-BE49-F238E27FC236}">
                <a16:creationId xmlns:a16="http://schemas.microsoft.com/office/drawing/2014/main" id="{4565F63A-659E-45DE-AFFA-4F8FE59D4F7F}"/>
              </a:ext>
            </a:extLst>
          </p:cNvPr>
          <p:cNvSpPr/>
          <p:nvPr/>
        </p:nvSpPr>
        <p:spPr>
          <a:xfrm>
            <a:off x="276366" y="995887"/>
            <a:ext cx="3372525" cy="3385542"/>
          </a:xfrm>
          <a:prstGeom prst="rect">
            <a:avLst/>
          </a:prstGeom>
        </p:spPr>
        <p:txBody>
          <a:bodyPr wrap="square">
            <a:spAutoFit/>
          </a:bodyPr>
          <a:lstStyle/>
          <a:p>
            <a:pPr>
              <a:spcBef>
                <a:spcPts val="1200"/>
              </a:spcBef>
              <a:spcAft>
                <a:spcPts val="0"/>
              </a:spcAft>
            </a:pPr>
            <a:r>
              <a:rPr lang="en-GB" sz="1600" b="1" dirty="0"/>
              <a:t>Continued Progress:</a:t>
            </a:r>
            <a:endParaRPr lang="en-US" sz="1600" b="1" dirty="0">
              <a:latin typeface="Calibri" panose="020F0502020204030204" pitchFamily="34" charset="0"/>
              <a:ea typeface="Calibri" panose="020F0502020204030204" pitchFamily="34" charset="0"/>
            </a:endParaRPr>
          </a:p>
          <a:p>
            <a:pPr marL="171450" indent="-171450">
              <a:spcBef>
                <a:spcPts val="12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Since the last update, we have secured the SBRI / Ovarian Cancer play which is a great win though it will not launch until late February 2023!</a:t>
            </a:r>
          </a:p>
          <a:p>
            <a:pPr marL="171450" indent="-171450">
              <a:spcBef>
                <a:spcPts val="12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The Mental Health related research mission (</a:t>
            </a:r>
            <a:r>
              <a:rPr lang="en-US" sz="1200" dirty="0" err="1">
                <a:latin typeface="Calibri" panose="020F0502020204030204" pitchFamily="34" charset="0"/>
                <a:ea typeface="Calibri" panose="020F0502020204030204" pitchFamily="34" charset="0"/>
              </a:rPr>
              <a:t>Merseycare</a:t>
            </a:r>
            <a:r>
              <a:rPr lang="en-US" sz="1200" dirty="0">
                <a:latin typeface="Calibri" panose="020F0502020204030204" pitchFamily="34" charset="0"/>
                <a:ea typeface="Calibri" panose="020F0502020204030204" pitchFamily="34" charset="0"/>
              </a:rPr>
              <a:t>) along with targeted plays with </a:t>
            </a:r>
            <a:r>
              <a:rPr lang="en-US" sz="1200" dirty="0" err="1">
                <a:latin typeface="Calibri" panose="020F0502020204030204" pitchFamily="34" charset="0"/>
                <a:ea typeface="Calibri" panose="020F0502020204030204" pitchFamily="34" charset="0"/>
              </a:rPr>
              <a:t>Umed</a:t>
            </a:r>
            <a:r>
              <a:rPr lang="en-US" sz="1200" dirty="0">
                <a:latin typeface="Calibri" panose="020F0502020204030204" pitchFamily="34" charset="0"/>
                <a:ea typeface="Calibri" panose="020F0502020204030204" pitchFamily="34" charset="0"/>
              </a:rPr>
              <a:t> and Sanius (breakaway player from Real World Health) are progressing but will take time to seed and take shape</a:t>
            </a:r>
          </a:p>
          <a:p>
            <a:pPr marL="171450" indent="-171450">
              <a:spcBef>
                <a:spcPts val="12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Our 22/23 forecasts have dipped compared to our last quarter’s estimate due to projects being delayed - we have a healthy pipeline going into 23/24 but need to keep finding more opportunities</a:t>
            </a:r>
          </a:p>
        </p:txBody>
      </p:sp>
      <p:sp>
        <p:nvSpPr>
          <p:cNvPr id="9" name="Rectangle 8">
            <a:extLst>
              <a:ext uri="{FF2B5EF4-FFF2-40B4-BE49-F238E27FC236}">
                <a16:creationId xmlns:a16="http://schemas.microsoft.com/office/drawing/2014/main" id="{11F3C90D-0100-4A22-B7EC-57AE6D202F9D}"/>
              </a:ext>
            </a:extLst>
          </p:cNvPr>
          <p:cNvSpPr/>
          <p:nvPr/>
        </p:nvSpPr>
        <p:spPr>
          <a:xfrm>
            <a:off x="277279" y="4424806"/>
            <a:ext cx="3537738" cy="1908215"/>
          </a:xfrm>
          <a:prstGeom prst="rect">
            <a:avLst/>
          </a:prstGeom>
        </p:spPr>
        <p:txBody>
          <a:bodyPr wrap="square">
            <a:spAutoFit/>
          </a:bodyPr>
          <a:lstStyle/>
          <a:p>
            <a:pPr>
              <a:spcBef>
                <a:spcPts val="1200"/>
              </a:spcBef>
              <a:spcAft>
                <a:spcPts val="0"/>
              </a:spcAft>
            </a:pPr>
            <a:r>
              <a:rPr lang="en-GB" sz="1600" b="1" dirty="0"/>
              <a:t>23/24 Priorities:</a:t>
            </a:r>
          </a:p>
          <a:p>
            <a:pPr marL="171450" indent="-171450">
              <a:spcBef>
                <a:spcPts val="12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Keep strengthening income opportunities / pipeline – focusing on Sanius and </a:t>
            </a:r>
            <a:r>
              <a:rPr lang="en-US" sz="1200" dirty="0" err="1">
                <a:latin typeface="Calibri" panose="020F0502020204030204" pitchFamily="34" charset="0"/>
                <a:ea typeface="Calibri" panose="020F0502020204030204" pitchFamily="34" charset="0"/>
              </a:rPr>
              <a:t>Umed</a:t>
            </a:r>
            <a:r>
              <a:rPr lang="en-US" sz="1200" dirty="0">
                <a:latin typeface="Calibri" panose="020F0502020204030204" pitchFamily="34" charset="0"/>
                <a:ea typeface="Calibri" panose="020F0502020204030204" pitchFamily="34" charset="0"/>
              </a:rPr>
              <a:t> type plays</a:t>
            </a:r>
          </a:p>
          <a:p>
            <a:pPr marL="171450" indent="-171450">
              <a:spcBef>
                <a:spcPts val="12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Explore working with non-Modality practices to deliver additional income opportunities</a:t>
            </a:r>
          </a:p>
          <a:p>
            <a:pPr marL="171450" indent="-171450">
              <a:spcBef>
                <a:spcPts val="12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Identify opportunities to enhance our data extraction capabilities</a:t>
            </a:r>
          </a:p>
        </p:txBody>
      </p:sp>
      <p:sp>
        <p:nvSpPr>
          <p:cNvPr id="14" name="Rectangle 42">
            <a:extLst>
              <a:ext uri="{FF2B5EF4-FFF2-40B4-BE49-F238E27FC236}">
                <a16:creationId xmlns:a16="http://schemas.microsoft.com/office/drawing/2014/main" id="{62CC3DEC-3F77-4F49-A9A7-BFC97D19ED36}"/>
              </a:ext>
            </a:extLst>
          </p:cNvPr>
          <p:cNvSpPr txBox="1">
            <a:spLocks noChangeArrowheads="1"/>
          </p:cNvSpPr>
          <p:nvPr/>
        </p:nvSpPr>
        <p:spPr>
          <a:xfrm>
            <a:off x="244134" y="71767"/>
            <a:ext cx="9458666" cy="612551"/>
          </a:xfrm>
          <a:prstGeom prst="rect">
            <a:avLst/>
          </a:prstGeom>
          <a:noFill/>
          <a:ln/>
        </p:spPr>
        <p:txBody>
          <a:bodyPr vert="horz" lIns="94045" tIns="47022" rIns="94045" bIns="47022" rtlCol="0" anchor="b">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US" altLang="en-US" b="1" dirty="0"/>
              <a:t>Research</a:t>
            </a:r>
            <a:endParaRPr lang="en-US" altLang="en-US" b="1" dirty="0">
              <a:solidFill>
                <a:srgbClr val="FF0000"/>
              </a:solidFill>
            </a:endParaRPr>
          </a:p>
        </p:txBody>
      </p:sp>
      <p:sp>
        <p:nvSpPr>
          <p:cNvPr id="11" name="Rectangle 10">
            <a:extLst>
              <a:ext uri="{FF2B5EF4-FFF2-40B4-BE49-F238E27FC236}">
                <a16:creationId xmlns:a16="http://schemas.microsoft.com/office/drawing/2014/main" id="{1A2C8A86-DA2E-6079-D373-BAE62848644E}"/>
              </a:ext>
            </a:extLst>
          </p:cNvPr>
          <p:cNvSpPr/>
          <p:nvPr/>
        </p:nvSpPr>
        <p:spPr>
          <a:xfrm>
            <a:off x="3815017" y="962791"/>
            <a:ext cx="3092117" cy="369332"/>
          </a:xfrm>
          <a:prstGeom prst="rect">
            <a:avLst/>
          </a:prstGeom>
        </p:spPr>
        <p:txBody>
          <a:bodyPr wrap="square">
            <a:spAutoFit/>
          </a:bodyPr>
          <a:lstStyle/>
          <a:p>
            <a:pPr>
              <a:spcBef>
                <a:spcPts val="1200"/>
              </a:spcBef>
              <a:spcAft>
                <a:spcPts val="0"/>
              </a:spcAft>
            </a:pPr>
            <a:r>
              <a:rPr lang="en-GB" b="1" dirty="0"/>
              <a:t>Financial Projections:</a:t>
            </a:r>
            <a:endParaRPr lang="en-US" sz="1400" dirty="0">
              <a:latin typeface="Calibri" panose="020F0502020204030204" pitchFamily="34" charset="0"/>
              <a:ea typeface="Calibri" panose="020F0502020204030204" pitchFamily="34" charset="0"/>
            </a:endParaRPr>
          </a:p>
        </p:txBody>
      </p:sp>
      <p:pic>
        <p:nvPicPr>
          <p:cNvPr id="2" name="Picture 1">
            <a:extLst>
              <a:ext uri="{FF2B5EF4-FFF2-40B4-BE49-F238E27FC236}">
                <a16:creationId xmlns:a16="http://schemas.microsoft.com/office/drawing/2014/main" id="{3ED82E18-10FB-5906-63D9-21BAFA5B2CE4}"/>
              </a:ext>
            </a:extLst>
          </p:cNvPr>
          <p:cNvPicPr>
            <a:picLocks noChangeAspect="1"/>
          </p:cNvPicPr>
          <p:nvPr/>
        </p:nvPicPr>
        <p:blipFill>
          <a:blip r:embed="rId3"/>
          <a:stretch>
            <a:fillRect/>
          </a:stretch>
        </p:blipFill>
        <p:spPr>
          <a:xfrm>
            <a:off x="3918857" y="1423864"/>
            <a:ext cx="7943614" cy="4872436"/>
          </a:xfrm>
          <a:prstGeom prst="rect">
            <a:avLst/>
          </a:prstGeom>
        </p:spPr>
      </p:pic>
    </p:spTree>
    <p:extLst>
      <p:ext uri="{BB962C8B-B14F-4D97-AF65-F5344CB8AC3E}">
        <p14:creationId xmlns:p14="http://schemas.microsoft.com/office/powerpoint/2010/main" val="110813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C82999B-B64C-42B5-A009-904C11F4E273}"/>
              </a:ext>
            </a:extLst>
          </p:cNvPr>
          <p:cNvSpPr>
            <a:spLocks noGrp="1"/>
          </p:cNvSpPr>
          <p:nvPr>
            <p:ph type="sldNum" sz="quarter" idx="12"/>
          </p:nvPr>
        </p:nvSpPr>
        <p:spPr/>
        <p:txBody>
          <a:bodyPr/>
          <a:lstStyle/>
          <a:p>
            <a:fld id="{ACF89C48-F4EA-164B-88CC-5C642CE0046B}" type="slidenum">
              <a:rPr lang="en-US" smtClean="0"/>
              <a:pPr/>
              <a:t>12</a:t>
            </a:fld>
            <a:endParaRPr lang="en-US" dirty="0"/>
          </a:p>
        </p:txBody>
      </p:sp>
      <p:sp>
        <p:nvSpPr>
          <p:cNvPr id="14" name="Rectangle 42">
            <a:extLst>
              <a:ext uri="{FF2B5EF4-FFF2-40B4-BE49-F238E27FC236}">
                <a16:creationId xmlns:a16="http://schemas.microsoft.com/office/drawing/2014/main" id="{62CC3DEC-3F77-4F49-A9A7-BFC97D19ED36}"/>
              </a:ext>
            </a:extLst>
          </p:cNvPr>
          <p:cNvSpPr txBox="1">
            <a:spLocks noChangeArrowheads="1"/>
          </p:cNvSpPr>
          <p:nvPr/>
        </p:nvSpPr>
        <p:spPr>
          <a:xfrm>
            <a:off x="244134" y="71767"/>
            <a:ext cx="9458666" cy="612551"/>
          </a:xfrm>
          <a:prstGeom prst="rect">
            <a:avLst/>
          </a:prstGeom>
          <a:noFill/>
          <a:ln/>
        </p:spPr>
        <p:txBody>
          <a:bodyPr vert="horz" lIns="94045" tIns="47022" rIns="94045" bIns="47022" rtlCol="0" anchor="b">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US" altLang="en-US" b="1" dirty="0"/>
              <a:t>Lifestyles</a:t>
            </a:r>
            <a:endParaRPr lang="en-US" altLang="en-US" b="1" dirty="0">
              <a:solidFill>
                <a:srgbClr val="FF0000"/>
              </a:solidFill>
            </a:endParaRPr>
          </a:p>
        </p:txBody>
      </p:sp>
      <p:sp>
        <p:nvSpPr>
          <p:cNvPr id="2" name="Rectangle 1">
            <a:extLst>
              <a:ext uri="{FF2B5EF4-FFF2-40B4-BE49-F238E27FC236}">
                <a16:creationId xmlns:a16="http://schemas.microsoft.com/office/drawing/2014/main" id="{007FBD94-C510-3F3D-E354-01CE1E81066B}"/>
              </a:ext>
            </a:extLst>
          </p:cNvPr>
          <p:cNvSpPr/>
          <p:nvPr/>
        </p:nvSpPr>
        <p:spPr>
          <a:xfrm>
            <a:off x="305240" y="1044012"/>
            <a:ext cx="5747216" cy="3662541"/>
          </a:xfrm>
          <a:prstGeom prst="rect">
            <a:avLst/>
          </a:prstGeom>
        </p:spPr>
        <p:txBody>
          <a:bodyPr wrap="square">
            <a:spAutoFit/>
          </a:bodyPr>
          <a:lstStyle/>
          <a:p>
            <a:pPr>
              <a:spcBef>
                <a:spcPts val="1200"/>
              </a:spcBef>
              <a:spcAft>
                <a:spcPts val="0"/>
              </a:spcAft>
            </a:pPr>
            <a:r>
              <a:rPr lang="en-GB" b="1" dirty="0">
                <a:latin typeface="Calibri" panose="020F0502020204030204" pitchFamily="34" charset="0"/>
                <a:ea typeface="Calibri" panose="020F0502020204030204" pitchFamily="34" charset="0"/>
              </a:rPr>
              <a:t>Key Headlines:</a:t>
            </a:r>
            <a:endParaRPr lang="en-US" b="1" dirty="0">
              <a:latin typeface="Calibri" panose="020F0502020204030204" pitchFamily="34" charset="0"/>
              <a:ea typeface="Calibri" panose="020F0502020204030204" pitchFamily="34" charset="0"/>
            </a:endParaRPr>
          </a:p>
          <a:p>
            <a:pPr marL="171450" indent="-171450">
              <a:spcBef>
                <a:spcPts val="1200"/>
              </a:spcBef>
              <a:spcAft>
                <a:spcPts val="0"/>
              </a:spcAft>
              <a:buFont typeface="Arial" panose="020B0604020202020204" pitchFamily="34" charset="0"/>
              <a:buChar char="•"/>
            </a:pPr>
            <a:r>
              <a:rPr lang="en-US" sz="1400" dirty="0" err="1">
                <a:latin typeface="Calibri" panose="020F0502020204030204" pitchFamily="34" charset="0"/>
                <a:ea typeface="Calibri" panose="020F0502020204030204" pitchFamily="34" charset="0"/>
              </a:rPr>
              <a:t>GOQii</a:t>
            </a:r>
            <a:r>
              <a:rPr lang="en-US" sz="1400" dirty="0">
                <a:latin typeface="Calibri" panose="020F0502020204030204" pitchFamily="34" charset="0"/>
                <a:ea typeface="Calibri" panose="020F0502020204030204" pitchFamily="34" charset="0"/>
              </a:rPr>
              <a:t> UK has been setup but there are still loose ends such as VAT registration being worked through</a:t>
            </a: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Some degree of success with engagement and having divisions implement the use of </a:t>
            </a:r>
            <a:r>
              <a:rPr lang="en-US" sz="1400" dirty="0" err="1">
                <a:latin typeface="Calibri" panose="020F0502020204030204" pitchFamily="34" charset="0"/>
                <a:ea typeface="Calibri" panose="020F0502020204030204" pitchFamily="34" charset="0"/>
              </a:rPr>
              <a:t>GOQii</a:t>
            </a:r>
            <a:r>
              <a:rPr lang="en-US" sz="1400" dirty="0">
                <a:latin typeface="Calibri" panose="020F0502020204030204" pitchFamily="34" charset="0"/>
                <a:ea typeface="Calibri" panose="020F0502020204030204" pitchFamily="34" charset="0"/>
              </a:rPr>
              <a:t> coaches – it is slow going overall</a:t>
            </a: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We will want to keep building the momentum – a solid case study can be tabled to the most senior stakeholders to NHSEI can open up huge opportunities</a:t>
            </a: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Back office processes refined while awaiting </a:t>
            </a:r>
            <a:r>
              <a:rPr lang="en-US" sz="1400" dirty="0" err="1">
                <a:latin typeface="Calibri" panose="020F0502020204030204" pitchFamily="34" charset="0"/>
                <a:ea typeface="Calibri" panose="020F0502020204030204" pitchFamily="34" charset="0"/>
              </a:rPr>
              <a:t>Emis</a:t>
            </a:r>
            <a:r>
              <a:rPr lang="en-US" sz="1400" dirty="0">
                <a:latin typeface="Calibri" panose="020F0502020204030204" pitchFamily="34" charset="0"/>
                <a:ea typeface="Calibri" panose="020F0502020204030204" pitchFamily="34" charset="0"/>
              </a:rPr>
              <a:t>/S1 integration</a:t>
            </a: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Admin assistant post advertised</a:t>
            </a: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Due diligence on Changing Health as a potential acquisition target is continuing though it has slowed over Christmas / NY break</a:t>
            </a:r>
          </a:p>
        </p:txBody>
      </p:sp>
      <p:sp>
        <p:nvSpPr>
          <p:cNvPr id="5" name="Rectangle 4">
            <a:extLst>
              <a:ext uri="{FF2B5EF4-FFF2-40B4-BE49-F238E27FC236}">
                <a16:creationId xmlns:a16="http://schemas.microsoft.com/office/drawing/2014/main" id="{E342C34A-B6E1-8538-AD53-E87A881D2D93}"/>
              </a:ext>
            </a:extLst>
          </p:cNvPr>
          <p:cNvSpPr/>
          <p:nvPr/>
        </p:nvSpPr>
        <p:spPr>
          <a:xfrm>
            <a:off x="6139545" y="1054409"/>
            <a:ext cx="5799907" cy="3231654"/>
          </a:xfrm>
          <a:prstGeom prst="rect">
            <a:avLst/>
          </a:prstGeom>
        </p:spPr>
        <p:txBody>
          <a:bodyPr wrap="square">
            <a:spAutoFit/>
          </a:bodyPr>
          <a:lstStyle/>
          <a:p>
            <a:pPr>
              <a:spcBef>
                <a:spcPts val="1200"/>
              </a:spcBef>
              <a:spcAft>
                <a:spcPts val="0"/>
              </a:spcAft>
            </a:pPr>
            <a:r>
              <a:rPr lang="en-GB" b="1" dirty="0">
                <a:latin typeface="Calibri" panose="020F0502020204030204" pitchFamily="34" charset="0"/>
                <a:ea typeface="Calibri" panose="020F0502020204030204" pitchFamily="34" charset="0"/>
              </a:rPr>
              <a:t>Proposed Priorities:</a:t>
            </a:r>
            <a:endParaRPr lang="en-US" b="1" dirty="0">
              <a:latin typeface="Calibri" panose="020F0502020204030204" pitchFamily="34" charset="0"/>
              <a:ea typeface="Calibri" panose="020F0502020204030204" pitchFamily="34" charset="0"/>
            </a:endParaRPr>
          </a:p>
          <a:p>
            <a:pPr marL="171450" indent="-171450">
              <a:spcBef>
                <a:spcPts val="1200"/>
              </a:spcBef>
              <a:buFont typeface="Arial" panose="020B0604020202020204" pitchFamily="34" charset="0"/>
              <a:buChar char="•"/>
            </a:pPr>
            <a:r>
              <a:rPr lang="en-US" sz="1400" dirty="0">
                <a:latin typeface="Calibri" panose="020F0502020204030204" pitchFamily="34" charset="0"/>
                <a:ea typeface="Calibri" panose="020F0502020204030204" pitchFamily="34" charset="0"/>
              </a:rPr>
              <a:t>Proposed priorities since last update remain unchanged</a:t>
            </a:r>
            <a:endParaRPr lang="en-GB" sz="1400" dirty="0">
              <a:latin typeface="Calibri" panose="020F0502020204030204" pitchFamily="34" charset="0"/>
              <a:ea typeface="Calibri" panose="020F0502020204030204" pitchFamily="34" charset="0"/>
            </a:endParaRPr>
          </a:p>
          <a:p>
            <a:pPr marL="171450" indent="-171450">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Push forward to setup </a:t>
            </a:r>
            <a:r>
              <a:rPr lang="en-GB" sz="1400" dirty="0" err="1">
                <a:latin typeface="Calibri" panose="020F0502020204030204" pitchFamily="34" charset="0"/>
                <a:ea typeface="Calibri" panose="020F0502020204030204" pitchFamily="34" charset="0"/>
              </a:rPr>
              <a:t>GOQii</a:t>
            </a:r>
            <a:r>
              <a:rPr lang="en-GB" sz="1400" dirty="0">
                <a:latin typeface="Calibri" panose="020F0502020204030204" pitchFamily="34" charset="0"/>
                <a:ea typeface="Calibri" panose="020F0502020204030204" pitchFamily="34" charset="0"/>
              </a:rPr>
              <a:t> UK and firm up funding / investment arrangements between </a:t>
            </a:r>
            <a:r>
              <a:rPr lang="en-GB" sz="1400" dirty="0" err="1">
                <a:latin typeface="Calibri" panose="020F0502020204030204" pitchFamily="34" charset="0"/>
                <a:ea typeface="Calibri" panose="020F0502020204030204" pitchFamily="34" charset="0"/>
              </a:rPr>
              <a:t>GOQii</a:t>
            </a:r>
            <a:r>
              <a:rPr lang="en-GB" sz="1400" dirty="0">
                <a:latin typeface="Calibri" panose="020F0502020204030204" pitchFamily="34" charset="0"/>
                <a:ea typeface="Calibri" panose="020F0502020204030204" pitchFamily="34" charset="0"/>
              </a:rPr>
              <a:t> UK and Modality</a:t>
            </a:r>
          </a:p>
          <a:p>
            <a:pPr marL="171450" indent="-171450">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Tighten service offer for PCNs and implement within existing Modality sites – this is an important base to allow us to market coaches to non-Modality PCNs going forward</a:t>
            </a:r>
          </a:p>
          <a:p>
            <a:pPr marL="171450" indent="-171450">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Shape blueprint for services to be sold internationally</a:t>
            </a:r>
          </a:p>
          <a:p>
            <a:pPr marL="171450" indent="-171450">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Get private service up and running</a:t>
            </a:r>
          </a:p>
          <a:p>
            <a:pPr marL="171450" indent="-171450">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Continue to drive forward with digital proof of concepts</a:t>
            </a:r>
          </a:p>
        </p:txBody>
      </p:sp>
      <p:pic>
        <p:nvPicPr>
          <p:cNvPr id="6" name="Picture 5">
            <a:extLst>
              <a:ext uri="{FF2B5EF4-FFF2-40B4-BE49-F238E27FC236}">
                <a16:creationId xmlns:a16="http://schemas.microsoft.com/office/drawing/2014/main" id="{C0046499-E280-8B55-B325-3E6E0153A973}"/>
              </a:ext>
            </a:extLst>
          </p:cNvPr>
          <p:cNvPicPr>
            <a:picLocks noChangeAspect="1"/>
          </p:cNvPicPr>
          <p:nvPr/>
        </p:nvPicPr>
        <p:blipFill>
          <a:blip r:embed="rId3"/>
          <a:stretch>
            <a:fillRect/>
          </a:stretch>
        </p:blipFill>
        <p:spPr>
          <a:xfrm>
            <a:off x="428762" y="5254042"/>
            <a:ext cx="8904641" cy="1158512"/>
          </a:xfrm>
          <a:prstGeom prst="rect">
            <a:avLst/>
          </a:prstGeom>
        </p:spPr>
      </p:pic>
      <p:sp>
        <p:nvSpPr>
          <p:cNvPr id="7" name="Rectangle 6">
            <a:extLst>
              <a:ext uri="{FF2B5EF4-FFF2-40B4-BE49-F238E27FC236}">
                <a16:creationId xmlns:a16="http://schemas.microsoft.com/office/drawing/2014/main" id="{7A481380-B091-FE0E-64AB-6770DB8E2474}"/>
              </a:ext>
            </a:extLst>
          </p:cNvPr>
          <p:cNvSpPr/>
          <p:nvPr/>
        </p:nvSpPr>
        <p:spPr>
          <a:xfrm>
            <a:off x="305240" y="4745136"/>
            <a:ext cx="5529503" cy="369332"/>
          </a:xfrm>
          <a:prstGeom prst="rect">
            <a:avLst/>
          </a:prstGeom>
        </p:spPr>
        <p:txBody>
          <a:bodyPr wrap="square">
            <a:spAutoFit/>
          </a:bodyPr>
          <a:lstStyle/>
          <a:p>
            <a:pPr>
              <a:spcBef>
                <a:spcPts val="1200"/>
              </a:spcBef>
              <a:spcAft>
                <a:spcPts val="0"/>
              </a:spcAft>
            </a:pPr>
            <a:r>
              <a:rPr lang="en-GB" b="1" dirty="0">
                <a:latin typeface="Calibri" panose="020F0502020204030204" pitchFamily="34" charset="0"/>
                <a:ea typeface="Calibri" panose="020F0502020204030204" pitchFamily="34" charset="0"/>
              </a:rPr>
              <a:t>Financial Projections:</a:t>
            </a:r>
            <a:endParaRPr lang="en-US" b="1"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11479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C82999B-B64C-42B5-A009-904C11F4E273}"/>
              </a:ext>
            </a:extLst>
          </p:cNvPr>
          <p:cNvSpPr>
            <a:spLocks noGrp="1"/>
          </p:cNvSpPr>
          <p:nvPr>
            <p:ph type="sldNum" sz="quarter" idx="12"/>
          </p:nvPr>
        </p:nvSpPr>
        <p:spPr/>
        <p:txBody>
          <a:bodyPr/>
          <a:lstStyle/>
          <a:p>
            <a:fld id="{ACF89C48-F4EA-164B-88CC-5C642CE0046B}" type="slidenum">
              <a:rPr lang="en-US" smtClean="0"/>
              <a:pPr/>
              <a:t>13</a:t>
            </a:fld>
            <a:endParaRPr lang="en-US" dirty="0"/>
          </a:p>
        </p:txBody>
      </p:sp>
      <p:sp>
        <p:nvSpPr>
          <p:cNvPr id="2" name="Rectangle 1">
            <a:extLst>
              <a:ext uri="{FF2B5EF4-FFF2-40B4-BE49-F238E27FC236}">
                <a16:creationId xmlns:a16="http://schemas.microsoft.com/office/drawing/2014/main" id="{007FBD94-C510-3F3D-E354-01CE1E81066B}"/>
              </a:ext>
            </a:extLst>
          </p:cNvPr>
          <p:cNvSpPr/>
          <p:nvPr/>
        </p:nvSpPr>
        <p:spPr>
          <a:xfrm>
            <a:off x="348784" y="987726"/>
            <a:ext cx="5747216" cy="5324535"/>
          </a:xfrm>
          <a:prstGeom prst="rect">
            <a:avLst/>
          </a:prstGeom>
        </p:spPr>
        <p:txBody>
          <a:bodyPr wrap="square">
            <a:spAutoFit/>
          </a:bodyPr>
          <a:lstStyle/>
          <a:p>
            <a:pPr>
              <a:spcBef>
                <a:spcPts val="1200"/>
              </a:spcBef>
              <a:spcAft>
                <a:spcPts val="0"/>
              </a:spcAft>
            </a:pPr>
            <a:r>
              <a:rPr lang="en-GB" b="1" dirty="0">
                <a:latin typeface="Calibri" panose="020F0502020204030204" pitchFamily="34" charset="0"/>
                <a:ea typeface="Calibri" panose="020F0502020204030204" pitchFamily="34" charset="0"/>
              </a:rPr>
              <a:t>Key Headlines:</a:t>
            </a:r>
            <a:endParaRPr lang="en-US" b="1" dirty="0">
              <a:latin typeface="Calibri" panose="020F0502020204030204" pitchFamily="34" charset="0"/>
              <a:ea typeface="Calibri" panose="020F0502020204030204" pitchFamily="34" charset="0"/>
            </a:endParaRP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Since our last update, our efforts to form Modality Arabia as a JV with HMG stalled for about a month following the sudden departure of HMG’s CEO - N</a:t>
            </a:r>
            <a:r>
              <a:rPr lang="en-GB" sz="1400" dirty="0" err="1">
                <a:latin typeface="Calibri" panose="020F0502020204030204" pitchFamily="34" charset="0"/>
                <a:ea typeface="Calibri" panose="020F0502020204030204" pitchFamily="34" charset="0"/>
              </a:rPr>
              <a:t>asser</a:t>
            </a:r>
            <a:r>
              <a:rPr lang="en-GB" sz="1400" dirty="0">
                <a:latin typeface="Calibri" panose="020F0502020204030204" pitchFamily="34" charset="0"/>
                <a:ea typeface="Calibri" panose="020F0502020204030204" pitchFamily="34" charset="0"/>
              </a:rPr>
              <a:t> Al-</a:t>
            </a:r>
            <a:r>
              <a:rPr lang="en-GB" sz="1400" dirty="0" err="1">
                <a:latin typeface="Calibri" panose="020F0502020204030204" pitchFamily="34" charset="0"/>
                <a:ea typeface="Calibri" panose="020F0502020204030204" pitchFamily="34" charset="0"/>
              </a:rPr>
              <a:t>Haqbani</a:t>
            </a:r>
            <a:r>
              <a:rPr lang="en-GB" sz="1400" dirty="0">
                <a:latin typeface="Calibri" panose="020F0502020204030204" pitchFamily="34" charset="0"/>
                <a:ea typeface="Calibri" panose="020F0502020204030204" pitchFamily="34" charset="0"/>
              </a:rPr>
              <a:t>;  He has just re-emerged and appointed CEO of state-owned Health Holding Company – the Saudi equivalent of our NHSEI</a:t>
            </a:r>
            <a:endParaRPr lang="en-US" sz="1400" dirty="0">
              <a:latin typeface="Calibri" panose="020F0502020204030204" pitchFamily="34" charset="0"/>
              <a:ea typeface="Calibri" panose="020F0502020204030204" pitchFamily="34" charset="0"/>
            </a:endParaRP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Conversations in the meantime have restarted with HMG - the latest plan is to </a:t>
            </a:r>
            <a:r>
              <a:rPr lang="en-US" sz="1400" dirty="0" err="1">
                <a:latin typeface="Calibri" panose="020F0502020204030204" pitchFamily="34" charset="0"/>
                <a:ea typeface="Calibri" panose="020F0502020204030204" pitchFamily="34" charset="0"/>
              </a:rPr>
              <a:t>formalise</a:t>
            </a:r>
            <a:r>
              <a:rPr lang="en-US" sz="1400" dirty="0">
                <a:latin typeface="Calibri" panose="020F0502020204030204" pitchFamily="34" charset="0"/>
                <a:ea typeface="Calibri" panose="020F0502020204030204" pitchFamily="34" charset="0"/>
              </a:rPr>
              <a:t> a partnership arrangement to position for upcoming bid opportunities to run clinics as well as exploring ways to create training placements for Saudi GPs in the UK</a:t>
            </a:r>
          </a:p>
          <a:p>
            <a:pPr marL="171450" indent="-171450">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Additional advisory opportunities that have emerged include:</a:t>
            </a:r>
          </a:p>
          <a:p>
            <a:pPr marL="539750" lvl="1" indent="-182563">
              <a:spcBef>
                <a:spcPts val="1200"/>
              </a:spcBef>
              <a:buFont typeface="Courier New" panose="02070309020205020404" pitchFamily="49" charset="0"/>
              <a:buChar char="o"/>
            </a:pPr>
            <a:r>
              <a:rPr lang="en-US" sz="1400" dirty="0">
                <a:latin typeface="Calibri" panose="020F0502020204030204" pitchFamily="34" charset="0"/>
                <a:ea typeface="Calibri" panose="020F0502020204030204" pitchFamily="34" charset="0"/>
              </a:rPr>
              <a:t>Partnering with the Mayor of Dhaka to upgrade and </a:t>
            </a:r>
            <a:r>
              <a:rPr lang="en-US" sz="1400" dirty="0" err="1">
                <a:latin typeface="Calibri" panose="020F0502020204030204" pitchFamily="34" charset="0"/>
                <a:ea typeface="Calibri" panose="020F0502020204030204" pitchFamily="34" charset="0"/>
              </a:rPr>
              <a:t>operationalise</a:t>
            </a:r>
            <a:r>
              <a:rPr lang="en-US" sz="1400" dirty="0">
                <a:latin typeface="Calibri" panose="020F0502020204030204" pitchFamily="34" charset="0"/>
                <a:ea typeface="Calibri" panose="020F0502020204030204" pitchFamily="34" charset="0"/>
              </a:rPr>
              <a:t> Primary Health </a:t>
            </a:r>
            <a:r>
              <a:rPr lang="en-US" sz="1400" dirty="0" err="1">
                <a:latin typeface="Calibri" panose="020F0502020204030204" pitchFamily="34" charset="0"/>
                <a:ea typeface="Calibri" panose="020F0502020204030204" pitchFamily="34" charset="0"/>
              </a:rPr>
              <a:t>Centres</a:t>
            </a:r>
            <a:r>
              <a:rPr lang="en-US" sz="1400" dirty="0">
                <a:latin typeface="Calibri" panose="020F0502020204030204" pitchFamily="34" charset="0"/>
                <a:ea typeface="Calibri" panose="020F0502020204030204" pitchFamily="34" charset="0"/>
              </a:rPr>
              <a:t> (PHCs) funded by the Asian Development Bank </a:t>
            </a:r>
          </a:p>
          <a:p>
            <a:pPr marL="539750" lvl="1" indent="-182563">
              <a:spcBef>
                <a:spcPts val="1200"/>
              </a:spcBef>
              <a:buFont typeface="Courier New" panose="02070309020205020404" pitchFamily="49" charset="0"/>
              <a:buChar char="o"/>
            </a:pPr>
            <a:r>
              <a:rPr lang="en-US" sz="1400" dirty="0">
                <a:latin typeface="Calibri" panose="020F0502020204030204" pitchFamily="34" charset="0"/>
                <a:ea typeface="Calibri" panose="020F0502020204030204" pitchFamily="34" charset="0"/>
              </a:rPr>
              <a:t>Training and development for a private primary care chain in Jakarta </a:t>
            </a:r>
          </a:p>
          <a:p>
            <a:pPr marL="539750" lvl="1" indent="-182563">
              <a:spcBef>
                <a:spcPts val="1200"/>
              </a:spcBef>
              <a:buFont typeface="Courier New" panose="02070309020205020404" pitchFamily="49" charset="0"/>
              <a:buChar char="o"/>
            </a:pPr>
            <a:r>
              <a:rPr lang="en-US" sz="1400" dirty="0">
                <a:latin typeface="Calibri" panose="020F0502020204030204" pitchFamily="34" charset="0"/>
                <a:ea typeface="Calibri" panose="020F0502020204030204" pitchFamily="34" charset="0"/>
              </a:rPr>
              <a:t>Emerging conversation with a family fund setting up HMO style services in India </a:t>
            </a:r>
          </a:p>
          <a:p>
            <a:pPr marL="182563" indent="-182563">
              <a:spcBef>
                <a:spcPts val="1200"/>
              </a:spcBef>
              <a:spcAft>
                <a:spcPts val="0"/>
              </a:spcAft>
              <a:buFont typeface="Arial" panose="020B0604020202020204" pitchFamily="34" charset="0"/>
              <a:buChar char="•"/>
            </a:pPr>
            <a:r>
              <a:rPr lang="en-US" sz="1400" dirty="0">
                <a:latin typeface="Calibri" panose="020F0502020204030204" pitchFamily="34" charset="0"/>
                <a:ea typeface="Calibri" panose="020F0502020204030204" pitchFamily="34" charset="0"/>
              </a:rPr>
              <a:t>The size of the above opportunities are difficult to quantify precisely at this point but they will likely start small (circa £100K) and moving to larger plays over time</a:t>
            </a:r>
          </a:p>
        </p:txBody>
      </p:sp>
      <p:sp>
        <p:nvSpPr>
          <p:cNvPr id="5" name="Rectangle 4">
            <a:extLst>
              <a:ext uri="{FF2B5EF4-FFF2-40B4-BE49-F238E27FC236}">
                <a16:creationId xmlns:a16="http://schemas.microsoft.com/office/drawing/2014/main" id="{E342C34A-B6E1-8538-AD53-E87A881D2D93}"/>
              </a:ext>
            </a:extLst>
          </p:cNvPr>
          <p:cNvSpPr/>
          <p:nvPr/>
        </p:nvSpPr>
        <p:spPr>
          <a:xfrm>
            <a:off x="6261463" y="1045700"/>
            <a:ext cx="5582193" cy="2769989"/>
          </a:xfrm>
          <a:prstGeom prst="rect">
            <a:avLst/>
          </a:prstGeom>
        </p:spPr>
        <p:txBody>
          <a:bodyPr wrap="square">
            <a:spAutoFit/>
          </a:bodyPr>
          <a:lstStyle/>
          <a:p>
            <a:pPr>
              <a:spcBef>
                <a:spcPts val="1200"/>
              </a:spcBef>
              <a:spcAft>
                <a:spcPts val="0"/>
              </a:spcAft>
            </a:pPr>
            <a:r>
              <a:rPr lang="en-GB" b="1" dirty="0">
                <a:latin typeface="Calibri" panose="020F0502020204030204" pitchFamily="34" charset="0"/>
                <a:ea typeface="Calibri" panose="020F0502020204030204" pitchFamily="34" charset="0"/>
              </a:rPr>
              <a:t>Proposed Priorities:</a:t>
            </a:r>
          </a:p>
          <a:p>
            <a:pPr marL="182563" indent="-182563">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Continue to scope and build pipeline with the goal of securing early wins to the tune of £500K in the next 6-12 months and also seeding the right foundation for longer term income base</a:t>
            </a:r>
          </a:p>
          <a:p>
            <a:pPr marL="182563" indent="-182563">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The most promising leads at this point would appear to be forming Modality Arabia (in partnership with HMG) and Training and Development offer to the Ministry of Health via the Virtual Realisation Office (VRO)</a:t>
            </a:r>
          </a:p>
          <a:p>
            <a:pPr marL="182563" indent="-182563">
              <a:spcBef>
                <a:spcPts val="1200"/>
              </a:spcBef>
              <a:spcAft>
                <a:spcPts val="0"/>
              </a:spcAft>
              <a:buFont typeface="Arial" panose="020B0604020202020204" pitchFamily="34" charset="0"/>
              <a:buChar char="•"/>
            </a:pPr>
            <a:r>
              <a:rPr lang="en-GB" sz="1400" dirty="0">
                <a:latin typeface="Calibri" panose="020F0502020204030204" pitchFamily="34" charset="0"/>
                <a:ea typeface="Calibri" panose="020F0502020204030204" pitchFamily="34" charset="0"/>
              </a:rPr>
              <a:t>Additional advisory opportunities in Bangladesh, Indonesia and India will take time to develop</a:t>
            </a:r>
            <a:endParaRPr lang="en-US" sz="1400" dirty="0">
              <a:latin typeface="Calibri" panose="020F0502020204030204" pitchFamily="34" charset="0"/>
              <a:ea typeface="Calibri" panose="020F0502020204030204" pitchFamily="34" charset="0"/>
            </a:endParaRPr>
          </a:p>
        </p:txBody>
      </p:sp>
      <p:sp>
        <p:nvSpPr>
          <p:cNvPr id="3" name="Rectangle 42">
            <a:extLst>
              <a:ext uri="{FF2B5EF4-FFF2-40B4-BE49-F238E27FC236}">
                <a16:creationId xmlns:a16="http://schemas.microsoft.com/office/drawing/2014/main" id="{40D423C0-CA9D-C402-A6C1-0456DC0FD26F}"/>
              </a:ext>
            </a:extLst>
          </p:cNvPr>
          <p:cNvSpPr txBox="1">
            <a:spLocks noChangeArrowheads="1"/>
          </p:cNvSpPr>
          <p:nvPr/>
        </p:nvSpPr>
        <p:spPr>
          <a:xfrm>
            <a:off x="244134" y="71767"/>
            <a:ext cx="9458666" cy="612551"/>
          </a:xfrm>
          <a:prstGeom prst="rect">
            <a:avLst/>
          </a:prstGeom>
          <a:noFill/>
          <a:ln/>
        </p:spPr>
        <p:txBody>
          <a:bodyPr vert="horz" lIns="94045" tIns="47022" rIns="94045" bIns="47022" rtlCol="0" anchor="b">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US" altLang="en-US" b="1" dirty="0"/>
              <a:t>International</a:t>
            </a:r>
            <a:endParaRPr lang="en-US" altLang="en-US" b="1" dirty="0">
              <a:solidFill>
                <a:srgbClr val="FF0000"/>
              </a:solidFill>
            </a:endParaRPr>
          </a:p>
        </p:txBody>
      </p:sp>
    </p:spTree>
    <p:extLst>
      <p:ext uri="{BB962C8B-B14F-4D97-AF65-F5344CB8AC3E}">
        <p14:creationId xmlns:p14="http://schemas.microsoft.com/office/powerpoint/2010/main" val="2761718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503069" y="1909394"/>
            <a:ext cx="7121975" cy="2328718"/>
          </a:xfrm>
          <a:prstGeom prst="rect">
            <a:avLst/>
          </a:prstGeom>
          <a:ln>
            <a:noFill/>
          </a:ln>
        </p:spPr>
        <p:txBody>
          <a:bodyPr anchor="t">
            <a:noAutofit/>
          </a:bodyPr>
          <a:lstStyle>
            <a:lvl1pPr algn="l" defTabSz="914400" rtl="0" eaLnBrk="1" latinLnBrk="0" hangingPunct="1">
              <a:lnSpc>
                <a:spcPct val="90000"/>
              </a:lnSpc>
              <a:spcBef>
                <a:spcPct val="0"/>
              </a:spcBef>
              <a:buNone/>
              <a:defRPr sz="1400" b="0" kern="1200">
                <a:solidFill>
                  <a:schemeClr val="tx1"/>
                </a:solidFill>
                <a:latin typeface="Arial" pitchFamily="34" charset="0"/>
                <a:ea typeface="+mj-ea"/>
                <a:cs typeface="Arial" pitchFamily="34" charset="0"/>
              </a:defRPr>
            </a:lvl1pPr>
          </a:lstStyle>
          <a:p>
            <a:pPr>
              <a:spcBef>
                <a:spcPts val="600"/>
              </a:spcBef>
              <a:spcAft>
                <a:spcPts val="600"/>
              </a:spcAft>
            </a:pPr>
            <a:r>
              <a:rPr lang="en-US" sz="3200" b="1" dirty="0">
                <a:solidFill>
                  <a:schemeClr val="tx2"/>
                </a:solidFill>
              </a:rPr>
              <a:t>At-Scale Digital Delivery</a:t>
            </a:r>
          </a:p>
          <a:p>
            <a:pPr>
              <a:spcBef>
                <a:spcPts val="600"/>
              </a:spcBef>
              <a:spcAft>
                <a:spcPts val="600"/>
              </a:spcAft>
            </a:pPr>
            <a:endParaRPr lang="en-US" sz="3200" b="1" dirty="0">
              <a:solidFill>
                <a:schemeClr val="tx2"/>
              </a:solidFill>
            </a:endParaRPr>
          </a:p>
          <a:p>
            <a:pPr>
              <a:spcBef>
                <a:spcPts val="600"/>
              </a:spcBef>
              <a:spcAft>
                <a:spcPts val="600"/>
              </a:spcAft>
            </a:pPr>
            <a:r>
              <a:rPr lang="en-US" sz="3200" b="1" dirty="0">
                <a:solidFill>
                  <a:schemeClr val="tx2"/>
                </a:solidFill>
              </a:rPr>
              <a:t>Update</a:t>
            </a:r>
          </a:p>
        </p:txBody>
      </p:sp>
      <p:pic>
        <p:nvPicPr>
          <p:cNvPr id="5" name="Picture 4"/>
          <p:cNvPicPr>
            <a:picLocks noChangeAspect="1"/>
          </p:cNvPicPr>
          <p:nvPr/>
        </p:nvPicPr>
        <p:blipFill>
          <a:blip r:embed="rId3"/>
          <a:stretch>
            <a:fillRect/>
          </a:stretch>
        </p:blipFill>
        <p:spPr>
          <a:xfrm>
            <a:off x="7491047" y="1138066"/>
            <a:ext cx="4654062" cy="5109649"/>
          </a:xfrm>
          <a:prstGeom prst="rect">
            <a:avLst/>
          </a:prstGeom>
        </p:spPr>
      </p:pic>
    </p:spTree>
    <p:extLst>
      <p:ext uri="{BB962C8B-B14F-4D97-AF65-F5344CB8AC3E}">
        <p14:creationId xmlns:p14="http://schemas.microsoft.com/office/powerpoint/2010/main" val="3282631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5">
            <a:extLst>
              <a:ext uri="{FF2B5EF4-FFF2-40B4-BE49-F238E27FC236}">
                <a16:creationId xmlns:a16="http://schemas.microsoft.com/office/drawing/2014/main" id="{CC9C916B-D92A-4D34-A178-03AE557B259D}"/>
              </a:ext>
            </a:extLst>
          </p:cNvPr>
          <p:cNvSpPr>
            <a:spLocks noGrp="1"/>
          </p:cNvSpPr>
          <p:nvPr>
            <p:ph type="sldNum" sz="quarter" idx="4"/>
          </p:nvPr>
        </p:nvSpPr>
        <p:spPr>
          <a:xfrm>
            <a:off x="10019629" y="6556192"/>
            <a:ext cx="2133600" cy="365125"/>
          </a:xfrm>
          <a:prstGeom prst="rect">
            <a:avLst/>
          </a:prstGeom>
        </p:spPr>
        <p:txBody>
          <a:bodyPr vert="horz" lIns="91440" tIns="45720" rIns="91440" bIns="45720" rtlCol="0" anchor="ctr"/>
          <a:lstStyle>
            <a:lvl1pPr algn="r">
              <a:defRPr sz="1200">
                <a:solidFill>
                  <a:srgbClr val="37609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ACF89C48-F4EA-164B-88CC-5C642CE0046B}" type="slidenum">
              <a:rPr kumimoji="0" lang="en-US" sz="1200" b="0" i="0" u="none" strike="noStrike" kern="1200" cap="none" spc="0" normalizeH="0" baseline="0" noProof="0" smtClean="0">
                <a:ln>
                  <a:noFill/>
                </a:ln>
                <a:solidFill>
                  <a:srgbClr val="376092"/>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srgbClr val="376092"/>
              </a:solidFill>
              <a:effectLst/>
              <a:uLnTx/>
              <a:uFillTx/>
              <a:latin typeface="Calibri"/>
              <a:ea typeface="+mn-ea"/>
              <a:cs typeface="+mn-cs"/>
            </a:endParaRPr>
          </a:p>
        </p:txBody>
      </p:sp>
      <p:graphicFrame>
        <p:nvGraphicFramePr>
          <p:cNvPr id="3" name="Table 3">
            <a:extLst>
              <a:ext uri="{FF2B5EF4-FFF2-40B4-BE49-F238E27FC236}">
                <a16:creationId xmlns:a16="http://schemas.microsoft.com/office/drawing/2014/main" id="{D8EF76E3-B0AE-2CE1-E365-0ADC4BB55794}"/>
              </a:ext>
            </a:extLst>
          </p:cNvPr>
          <p:cNvGraphicFramePr>
            <a:graphicFrameLocks noGrp="1"/>
          </p:cNvGraphicFramePr>
          <p:nvPr/>
        </p:nvGraphicFramePr>
        <p:xfrm>
          <a:off x="110455" y="949506"/>
          <a:ext cx="11971090" cy="4680805"/>
        </p:xfrm>
        <a:graphic>
          <a:graphicData uri="http://schemas.openxmlformats.org/drawingml/2006/table">
            <a:tbl>
              <a:tblPr firstRow="1" bandRow="1">
                <a:tableStyleId>{5C22544A-7EE6-4342-B048-85BDC9FD1C3A}</a:tableStyleId>
              </a:tblPr>
              <a:tblGrid>
                <a:gridCol w="879903">
                  <a:extLst>
                    <a:ext uri="{9D8B030D-6E8A-4147-A177-3AD203B41FA5}">
                      <a16:colId xmlns:a16="http://schemas.microsoft.com/office/drawing/2014/main" val="1235800542"/>
                    </a:ext>
                  </a:extLst>
                </a:gridCol>
                <a:gridCol w="569447">
                  <a:extLst>
                    <a:ext uri="{9D8B030D-6E8A-4147-A177-3AD203B41FA5}">
                      <a16:colId xmlns:a16="http://schemas.microsoft.com/office/drawing/2014/main" val="978767273"/>
                    </a:ext>
                  </a:extLst>
                </a:gridCol>
                <a:gridCol w="646500">
                  <a:extLst>
                    <a:ext uri="{9D8B030D-6E8A-4147-A177-3AD203B41FA5}">
                      <a16:colId xmlns:a16="http://schemas.microsoft.com/office/drawing/2014/main" val="333296643"/>
                    </a:ext>
                  </a:extLst>
                </a:gridCol>
                <a:gridCol w="738231">
                  <a:extLst>
                    <a:ext uri="{9D8B030D-6E8A-4147-A177-3AD203B41FA5}">
                      <a16:colId xmlns:a16="http://schemas.microsoft.com/office/drawing/2014/main" val="858592204"/>
                    </a:ext>
                  </a:extLst>
                </a:gridCol>
                <a:gridCol w="805343">
                  <a:extLst>
                    <a:ext uri="{9D8B030D-6E8A-4147-A177-3AD203B41FA5}">
                      <a16:colId xmlns:a16="http://schemas.microsoft.com/office/drawing/2014/main" val="3382428153"/>
                    </a:ext>
                  </a:extLst>
                </a:gridCol>
                <a:gridCol w="752856">
                  <a:extLst>
                    <a:ext uri="{9D8B030D-6E8A-4147-A177-3AD203B41FA5}">
                      <a16:colId xmlns:a16="http://schemas.microsoft.com/office/drawing/2014/main" val="2109932679"/>
                    </a:ext>
                  </a:extLst>
                </a:gridCol>
                <a:gridCol w="704476">
                  <a:extLst>
                    <a:ext uri="{9D8B030D-6E8A-4147-A177-3AD203B41FA5}">
                      <a16:colId xmlns:a16="http://schemas.microsoft.com/office/drawing/2014/main" val="2008602588"/>
                    </a:ext>
                  </a:extLst>
                </a:gridCol>
                <a:gridCol w="731199">
                  <a:extLst>
                    <a:ext uri="{9D8B030D-6E8A-4147-A177-3AD203B41FA5}">
                      <a16:colId xmlns:a16="http://schemas.microsoft.com/office/drawing/2014/main" val="3810032725"/>
                    </a:ext>
                  </a:extLst>
                </a:gridCol>
                <a:gridCol w="676729">
                  <a:extLst>
                    <a:ext uri="{9D8B030D-6E8A-4147-A177-3AD203B41FA5}">
                      <a16:colId xmlns:a16="http://schemas.microsoft.com/office/drawing/2014/main" val="2295282914"/>
                    </a:ext>
                  </a:extLst>
                </a:gridCol>
                <a:gridCol w="633526">
                  <a:extLst>
                    <a:ext uri="{9D8B030D-6E8A-4147-A177-3AD203B41FA5}">
                      <a16:colId xmlns:a16="http://schemas.microsoft.com/office/drawing/2014/main" val="4210158075"/>
                    </a:ext>
                  </a:extLst>
                </a:gridCol>
                <a:gridCol w="633526">
                  <a:extLst>
                    <a:ext uri="{9D8B030D-6E8A-4147-A177-3AD203B41FA5}">
                      <a16:colId xmlns:a16="http://schemas.microsoft.com/office/drawing/2014/main" val="1293815097"/>
                    </a:ext>
                  </a:extLst>
                </a:gridCol>
                <a:gridCol w="4199354">
                  <a:extLst>
                    <a:ext uri="{9D8B030D-6E8A-4147-A177-3AD203B41FA5}">
                      <a16:colId xmlns:a16="http://schemas.microsoft.com/office/drawing/2014/main" val="2037019725"/>
                    </a:ext>
                  </a:extLst>
                </a:gridCol>
              </a:tblGrid>
              <a:tr h="565028">
                <a:tc>
                  <a:txBody>
                    <a:bodyPr/>
                    <a:lstStyle/>
                    <a:p>
                      <a:pPr algn="ctr"/>
                      <a:r>
                        <a:rPr lang="en-GB" sz="1000" dirty="0"/>
                        <a:t>Division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COVID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INR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Bowel </a:t>
                      </a:r>
                    </a:p>
                    <a:p>
                      <a:pPr algn="ctr"/>
                      <a:r>
                        <a:rPr lang="en-GB" sz="1000" dirty="0"/>
                        <a:t>Cancer </a:t>
                      </a:r>
                    </a:p>
                    <a:p>
                      <a:pPr algn="ctr"/>
                      <a:r>
                        <a:rPr lang="en-GB" sz="1000" dirty="0"/>
                        <a:t>Screening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Cervical </a:t>
                      </a:r>
                    </a:p>
                    <a:p>
                      <a:pPr algn="ctr"/>
                      <a:r>
                        <a:rPr lang="en-GB" sz="1000" dirty="0"/>
                        <a:t>Cancer </a:t>
                      </a:r>
                    </a:p>
                    <a:p>
                      <a:pPr algn="ctr"/>
                      <a:r>
                        <a:rPr lang="en-GB" sz="1000" dirty="0"/>
                        <a:t>Screening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Vitamin </a:t>
                      </a:r>
                    </a:p>
                    <a:p>
                      <a:pPr algn="ctr"/>
                      <a:r>
                        <a:rPr lang="en-GB" sz="1000" dirty="0"/>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Diabetes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Test Required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Repeat </a:t>
                      </a:r>
                    </a:p>
                    <a:p>
                      <a:pPr algn="ctr"/>
                      <a:r>
                        <a:rPr lang="en-GB" sz="1000" dirty="0"/>
                        <a:t>Test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Thyroid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Patient Registrations (EMIS)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GB" sz="1000" dirty="0"/>
                        <a:t>Comments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491235839"/>
                  </a:ext>
                </a:extLst>
              </a:tr>
              <a:tr h="847542">
                <a:tc>
                  <a:txBody>
                    <a:bodyPr/>
                    <a:lstStyle/>
                    <a:p>
                      <a:r>
                        <a:rPr lang="en-GB" sz="1000" b="1" dirty="0"/>
                        <a:t>East Surrey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sz="800" b="1" dirty="0"/>
                        <a:t>DISCUSSIONS TAKING PLACE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endParaRPr lang="en-GB" sz="8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9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9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171450" indent="-171450" algn="l">
                        <a:buFont typeface="Arial" panose="020B0604020202020204" pitchFamily="34" charset="0"/>
                        <a:buChar char="•"/>
                      </a:pPr>
                      <a:r>
                        <a:rPr lang="en-GB" sz="900" dirty="0">
                          <a:solidFill>
                            <a:schemeClr val="tx1"/>
                          </a:solidFill>
                        </a:rPr>
                        <a:t>6 processes in live</a:t>
                      </a:r>
                    </a:p>
                    <a:p>
                      <a:pPr marL="171450" indent="-171450" algn="l">
                        <a:buFont typeface="Arial" panose="020B0604020202020204" pitchFamily="34" charset="0"/>
                        <a:buChar char="•"/>
                      </a:pPr>
                      <a:r>
                        <a:rPr lang="en-GB" sz="900" dirty="0">
                          <a:solidFill>
                            <a:schemeClr val="tx1"/>
                          </a:solidFill>
                        </a:rPr>
                        <a:t>INR out of scope and not to be built at division’s request</a:t>
                      </a:r>
                    </a:p>
                    <a:p>
                      <a:pPr marL="171450" indent="-171450" algn="l">
                        <a:buFont typeface="Arial" panose="020B0604020202020204" pitchFamily="34" charset="0"/>
                        <a:buChar char="•"/>
                      </a:pPr>
                      <a:r>
                        <a:rPr lang="en-GB" sz="900" dirty="0">
                          <a:solidFill>
                            <a:schemeClr val="tx1"/>
                          </a:solidFill>
                        </a:rPr>
                        <a:t>Thyroid paused for all Divisions due to safety concerns</a:t>
                      </a:r>
                    </a:p>
                    <a:p>
                      <a:pPr marL="171450" indent="-171450" algn="l">
                        <a:buFont typeface="Arial" panose="020B0604020202020204" pitchFamily="34" charset="0"/>
                        <a:buChar char="•"/>
                      </a:pPr>
                      <a:r>
                        <a:rPr lang="en-GB" sz="900" dirty="0">
                          <a:solidFill>
                            <a:schemeClr val="tx1"/>
                          </a:solidFill>
                        </a:rPr>
                        <a:t>CCS switched off whilst process is re-evaluated – lack of agreement on period until review date for next screening for patients – however discussion underway to bring back online.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1" dirty="0">
                          <a:solidFill>
                            <a:schemeClr val="tx1"/>
                          </a:solidFill>
                        </a:rPr>
                        <a:t>Over 3,400 results filed since initial launch!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7494986"/>
                  </a:ext>
                </a:extLst>
              </a:tr>
              <a:tr h="572745">
                <a:tc>
                  <a:txBody>
                    <a:bodyPr/>
                    <a:lstStyle/>
                    <a:p>
                      <a:r>
                        <a:rPr lang="en-GB" sz="1000" b="1" dirty="0"/>
                        <a:t>Mid Sussex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9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9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171450" indent="-171450" algn="l">
                        <a:buFont typeface="Arial" panose="020B0604020202020204" pitchFamily="34" charset="0"/>
                        <a:buChar char="•"/>
                      </a:pPr>
                      <a:r>
                        <a:rPr lang="en-GB" sz="900" dirty="0">
                          <a:solidFill>
                            <a:schemeClr val="tx1"/>
                          </a:solidFill>
                        </a:rPr>
                        <a:t>7 processes in live</a:t>
                      </a:r>
                    </a:p>
                    <a:p>
                      <a:pPr marL="171450" indent="-171450" algn="l">
                        <a:buFont typeface="Arial" panose="020B0604020202020204" pitchFamily="34" charset="0"/>
                        <a:buChar char="•"/>
                      </a:pPr>
                      <a:r>
                        <a:rPr lang="en-GB" sz="900" dirty="0">
                          <a:solidFill>
                            <a:schemeClr val="tx1"/>
                          </a:solidFill>
                        </a:rPr>
                        <a:t>INR out of scope and not to be built at division’s request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1" dirty="0">
                          <a:solidFill>
                            <a:schemeClr val="tx1"/>
                          </a:solidFill>
                        </a:rPr>
                        <a:t>Over 2,700 results filed since initial launch!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09352153"/>
                  </a:ext>
                </a:extLst>
              </a:tr>
              <a:tr h="789110">
                <a:tc>
                  <a:txBody>
                    <a:bodyPr/>
                    <a:lstStyle/>
                    <a:p>
                      <a:r>
                        <a:rPr lang="en-GB" sz="1000" b="1" dirty="0"/>
                        <a:t>Walsall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GB" sz="800" b="1" dirty="0">
                          <a:solidFill>
                            <a:schemeClr val="tx1"/>
                          </a:solidFill>
                        </a:rPr>
                        <a:t>LIVE - </a:t>
                      </a:r>
                    </a:p>
                    <a:p>
                      <a:pPr algn="ctr"/>
                      <a:r>
                        <a:rPr lang="en-GB" sz="800" b="1" dirty="0">
                          <a:solidFill>
                            <a:schemeClr val="tx1"/>
                          </a:solidFill>
                        </a:rPr>
                        <a:t>ONGOING MONITOR-ING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171450" indent="-171450" algn="l">
                        <a:buFont typeface="Arial" panose="020B0604020202020204" pitchFamily="34" charset="0"/>
                        <a:buChar char="•"/>
                      </a:pPr>
                      <a:r>
                        <a:rPr lang="en-GB" sz="900" dirty="0">
                          <a:solidFill>
                            <a:schemeClr val="tx1"/>
                          </a:solidFill>
                        </a:rPr>
                        <a:t>6 processes in live</a:t>
                      </a:r>
                    </a:p>
                    <a:p>
                      <a:pPr marL="171450" indent="-171450" algn="l">
                        <a:buFont typeface="Arial" panose="020B0604020202020204" pitchFamily="34" charset="0"/>
                        <a:buChar char="•"/>
                      </a:pPr>
                      <a:r>
                        <a:rPr lang="en-GB" sz="900" b="1" dirty="0">
                          <a:solidFill>
                            <a:schemeClr val="tx1"/>
                          </a:solidFill>
                        </a:rPr>
                        <a:t>Over 2,400 results filed in total since initial launch!</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dirty="0">
                          <a:solidFill>
                            <a:schemeClr val="tx1"/>
                          </a:solidFill>
                        </a:rPr>
                        <a:t>Vitamin D now tested and brought online after testing phase now completed – monitoring still in place to ensure successful filing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dirty="0">
                          <a:solidFill>
                            <a:schemeClr val="tx1"/>
                          </a:solidFill>
                        </a:rPr>
                        <a:t>Patient Registrations live for 4 sites (Dec-22) remaining sites to onboard Jan-22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8685704"/>
                  </a:ext>
                </a:extLst>
              </a:tr>
              <a:tr h="789110">
                <a:tc>
                  <a:txBody>
                    <a:bodyPr/>
                    <a:lstStyle/>
                    <a:p>
                      <a:r>
                        <a:rPr lang="en-GB" sz="1000" b="1" dirty="0"/>
                        <a:t>Wokingham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GB" sz="800" b="1" dirty="0"/>
                        <a:t>DEVELOP-MENT UNDERWAY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171450" indent="-171450" algn="l">
                        <a:buFont typeface="Arial" panose="020B0604020202020204" pitchFamily="34" charset="0"/>
                        <a:buChar char="•"/>
                      </a:pPr>
                      <a:r>
                        <a:rPr lang="en-GB" sz="900" dirty="0">
                          <a:solidFill>
                            <a:schemeClr val="tx1"/>
                          </a:solidFill>
                        </a:rPr>
                        <a:t>5 processes in live, including</a:t>
                      </a:r>
                      <a:r>
                        <a:rPr lang="en-GB" sz="900" b="1" dirty="0">
                          <a:solidFill>
                            <a:schemeClr val="tx1"/>
                          </a:solidFill>
                        </a:rPr>
                        <a:t> Tissue Transglutaminase which is also now live!</a:t>
                      </a:r>
                    </a:p>
                    <a:p>
                      <a:pPr marL="171450" indent="-171450" algn="l">
                        <a:buFont typeface="Arial" panose="020B0604020202020204" pitchFamily="34" charset="0"/>
                        <a:buChar char="•"/>
                      </a:pPr>
                      <a:r>
                        <a:rPr lang="en-GB" sz="900" dirty="0">
                          <a:solidFill>
                            <a:schemeClr val="tx1"/>
                          </a:solidFill>
                        </a:rPr>
                        <a:t>Remaining processes are out of scope for this division; except CCS which is now being brought online, with development already started.</a:t>
                      </a:r>
                    </a:p>
                    <a:p>
                      <a:pPr marL="171450" indent="-171450" algn="l">
                        <a:buFont typeface="Arial" panose="020B0604020202020204" pitchFamily="34" charset="0"/>
                        <a:buChar char="•"/>
                      </a:pPr>
                      <a:r>
                        <a:rPr lang="en-GB" sz="900" b="1" dirty="0">
                          <a:solidFill>
                            <a:schemeClr val="tx1"/>
                          </a:solidFill>
                        </a:rPr>
                        <a:t>Over 3,800 results filed since initial launch!</a:t>
                      </a:r>
                      <a:endParaRPr lang="en-GB" sz="9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25698334"/>
                  </a:ext>
                </a:extLst>
              </a:tr>
              <a:tr h="744174">
                <a:tc>
                  <a:txBody>
                    <a:bodyPr/>
                    <a:lstStyle/>
                    <a:p>
                      <a:r>
                        <a:rPr lang="en-GB" sz="1000" b="1" dirty="0"/>
                        <a:t>Lewisham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GB"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marL="171450" indent="-171450" algn="l">
                        <a:buFont typeface="Arial" panose="020B0604020202020204" pitchFamily="34" charset="0"/>
                        <a:buChar char="•"/>
                      </a:pPr>
                      <a:r>
                        <a:rPr lang="en-GB" sz="900" dirty="0">
                          <a:solidFill>
                            <a:schemeClr val="tx1"/>
                          </a:solidFill>
                        </a:rPr>
                        <a:t>INR, Repeat Test &amp; Test Required out of scope, particularly due to complexity in filing steps.</a:t>
                      </a:r>
                    </a:p>
                    <a:p>
                      <a:pPr marL="171450" indent="-171450" algn="l">
                        <a:buFont typeface="Arial" panose="020B0604020202020204" pitchFamily="34" charset="0"/>
                        <a:buChar char="•"/>
                      </a:pPr>
                      <a:r>
                        <a:rPr lang="en-GB" sz="900" b="1" dirty="0">
                          <a:solidFill>
                            <a:schemeClr val="tx1"/>
                          </a:solidFill>
                        </a:rPr>
                        <a:t>Over 1,100 results (excluding COVID) since launch – 29</a:t>
                      </a:r>
                      <a:r>
                        <a:rPr lang="en-GB" sz="900" b="1" baseline="30000" dirty="0">
                          <a:solidFill>
                            <a:schemeClr val="tx1"/>
                          </a:solidFill>
                        </a:rPr>
                        <a:t>th</a:t>
                      </a:r>
                      <a:r>
                        <a:rPr lang="en-GB" sz="900" b="1" dirty="0">
                          <a:solidFill>
                            <a:schemeClr val="tx1"/>
                          </a:solidFill>
                        </a:rPr>
                        <a:t> Nov 2022! Almost 200 reminder texts sent to patients regarding Bowel Cancer Screening non response.</a:t>
                      </a:r>
                    </a:p>
                    <a:p>
                      <a:pPr marL="171450" indent="-171450" algn="l">
                        <a:buFont typeface="Arial" panose="020B0604020202020204" pitchFamily="34" charset="0"/>
                        <a:buChar char="•"/>
                      </a:pPr>
                      <a:endParaRPr lang="en-GB" sz="9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50354797"/>
                  </a:ext>
                </a:extLst>
              </a:tr>
            </a:tbl>
          </a:graphicData>
        </a:graphic>
      </p:graphicFrame>
      <p:graphicFrame>
        <p:nvGraphicFramePr>
          <p:cNvPr id="6" name="Table 5">
            <a:extLst>
              <a:ext uri="{FF2B5EF4-FFF2-40B4-BE49-F238E27FC236}">
                <a16:creationId xmlns:a16="http://schemas.microsoft.com/office/drawing/2014/main" id="{9E3CD915-F507-AC49-0092-B15F15E6C000}"/>
              </a:ext>
            </a:extLst>
          </p:cNvPr>
          <p:cNvGraphicFramePr>
            <a:graphicFrameLocks noGrp="1"/>
          </p:cNvGraphicFramePr>
          <p:nvPr/>
        </p:nvGraphicFramePr>
        <p:xfrm>
          <a:off x="110455" y="5751628"/>
          <a:ext cx="11964812" cy="891540"/>
        </p:xfrm>
        <a:graphic>
          <a:graphicData uri="http://schemas.openxmlformats.org/drawingml/2006/table">
            <a:tbl>
              <a:tblPr firstRow="1" bandRow="1">
                <a:tableStyleId>{5C22544A-7EE6-4342-B048-85BDC9FD1C3A}</a:tableStyleId>
              </a:tblPr>
              <a:tblGrid>
                <a:gridCol w="11964812">
                  <a:extLst>
                    <a:ext uri="{9D8B030D-6E8A-4147-A177-3AD203B41FA5}">
                      <a16:colId xmlns:a16="http://schemas.microsoft.com/office/drawing/2014/main" val="1601413554"/>
                    </a:ext>
                  </a:extLst>
                </a:gridCol>
              </a:tblGrid>
              <a:tr h="245807">
                <a:tc>
                  <a:txBody>
                    <a:bodyPr/>
                    <a:lstStyle/>
                    <a:p>
                      <a:pPr algn="l"/>
                      <a:r>
                        <a:rPr lang="en-GB" sz="1050" dirty="0"/>
                        <a:t>Key Learnings : Executive Summary / Exceptions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489631111"/>
                  </a:ext>
                </a:extLst>
              </a:tr>
              <a:tr h="459116">
                <a:tc>
                  <a:txBody>
                    <a:bodyPr/>
                    <a:lstStyle/>
                    <a:p>
                      <a:pPr marL="171450" indent="-171450" algn="l">
                        <a:buFont typeface="Arial" panose="020B0604020202020204" pitchFamily="34" charset="0"/>
                        <a:buChar char="•"/>
                      </a:pPr>
                      <a:r>
                        <a:rPr lang="en-GB" sz="900" b="1" dirty="0"/>
                        <a:t>Over 12.8k results filled to date by the Bots!</a:t>
                      </a:r>
                    </a:p>
                    <a:p>
                      <a:pPr marL="171450" indent="-171450" algn="l">
                        <a:buFont typeface="Arial" panose="020B0604020202020204" pitchFamily="34" charset="0"/>
                        <a:buChar char="•"/>
                      </a:pPr>
                      <a:r>
                        <a:rPr lang="en-GB" sz="900" dirty="0"/>
                        <a:t>Walsall now live with Vitamin D enhancement – ongoing monitoring to ensure successful implementation of code.</a:t>
                      </a:r>
                    </a:p>
                    <a:p>
                      <a:pPr marL="171450" indent="-171450" algn="l">
                        <a:buFont typeface="Arial" panose="020B0604020202020204" pitchFamily="34" charset="0"/>
                        <a:buChar char="•"/>
                      </a:pPr>
                      <a:r>
                        <a:rPr lang="en-GB" sz="900" dirty="0"/>
                        <a:t>Work underway to bring Cervical Cancer Screening online for Wokingham, and potentially for East Surrey also.</a:t>
                      </a:r>
                    </a:p>
                    <a:p>
                      <a:pPr marL="171450" indent="-171450" algn="l">
                        <a:buFont typeface="Arial" panose="020B0604020202020204" pitchFamily="34" charset="0"/>
                        <a:buChar char="•"/>
                      </a:pPr>
                      <a:r>
                        <a:rPr lang="en-GB" sz="900" dirty="0"/>
                        <a:t>Additional results also being considered for filing such as B12 &amp; Folate for all divisions.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62209533"/>
                  </a:ext>
                </a:extLst>
              </a:tr>
            </a:tbl>
          </a:graphicData>
        </a:graphic>
      </p:graphicFrame>
      <p:sp>
        <p:nvSpPr>
          <p:cNvPr id="5" name="Title 1">
            <a:extLst>
              <a:ext uri="{FF2B5EF4-FFF2-40B4-BE49-F238E27FC236}">
                <a16:creationId xmlns:a16="http://schemas.microsoft.com/office/drawing/2014/main" id="{EE0B5177-98D8-C570-2DFF-FEFCE237655E}"/>
              </a:ext>
            </a:extLst>
          </p:cNvPr>
          <p:cNvSpPr txBox="1">
            <a:spLocks/>
          </p:cNvSpPr>
          <p:nvPr/>
        </p:nvSpPr>
        <p:spPr>
          <a:xfrm>
            <a:off x="110455" y="317348"/>
            <a:ext cx="10229142" cy="1143000"/>
          </a:xfrm>
          <a:prstGeom prst="rect">
            <a:avLst/>
          </a:prstGeom>
        </p:spPr>
        <p:txBody>
          <a:bodyPr>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GB" b="1"/>
              <a:t>Investigations </a:t>
            </a:r>
            <a:r>
              <a:rPr lang="en-GB" b="1" dirty="0"/>
              <a:t>&amp; Patient Registrations </a:t>
            </a:r>
            <a:endParaRPr lang="en-US" b="1" dirty="0"/>
          </a:p>
        </p:txBody>
      </p:sp>
    </p:spTree>
    <p:extLst>
      <p:ext uri="{BB962C8B-B14F-4D97-AF65-F5344CB8AC3E}">
        <p14:creationId xmlns:p14="http://schemas.microsoft.com/office/powerpoint/2010/main" val="21228197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4097B9E-1B5A-0410-0CA5-F8FBC9CA2EEF}"/>
              </a:ext>
            </a:extLst>
          </p:cNvPr>
          <p:cNvSpPr>
            <a:spLocks noGrp="1"/>
          </p:cNvSpPr>
          <p:nvPr>
            <p:ph type="sldNum" sz="quarter" idx="4"/>
          </p:nvPr>
        </p:nvSpPr>
        <p:spPr/>
        <p:txBody>
          <a:bodyPr/>
          <a:lstStyle/>
          <a:p>
            <a:pPr defTabSz="457200"/>
            <a:fld id="{ACF89C48-F4EA-164B-88CC-5C642CE0046B}" type="slidenum">
              <a:rPr lang="en-US" smtClean="0"/>
              <a:pPr defTabSz="457200"/>
              <a:t>16</a:t>
            </a:fld>
            <a:endParaRPr lang="en-US" dirty="0"/>
          </a:p>
        </p:txBody>
      </p:sp>
      <p:pic>
        <p:nvPicPr>
          <p:cNvPr id="5" name="Picture 4">
            <a:extLst>
              <a:ext uri="{FF2B5EF4-FFF2-40B4-BE49-F238E27FC236}">
                <a16:creationId xmlns:a16="http://schemas.microsoft.com/office/drawing/2014/main" id="{EE872EBF-24F7-EA08-9965-0FA45E10065F}"/>
              </a:ext>
            </a:extLst>
          </p:cNvPr>
          <p:cNvPicPr>
            <a:picLocks noChangeAspect="1"/>
          </p:cNvPicPr>
          <p:nvPr/>
        </p:nvPicPr>
        <p:blipFill>
          <a:blip r:embed="rId2"/>
          <a:stretch>
            <a:fillRect/>
          </a:stretch>
        </p:blipFill>
        <p:spPr>
          <a:xfrm>
            <a:off x="358589" y="993362"/>
            <a:ext cx="11313459" cy="5630901"/>
          </a:xfrm>
          <a:prstGeom prst="rect">
            <a:avLst/>
          </a:prstGeom>
        </p:spPr>
      </p:pic>
      <p:sp>
        <p:nvSpPr>
          <p:cNvPr id="7" name="Title 1">
            <a:extLst>
              <a:ext uri="{FF2B5EF4-FFF2-40B4-BE49-F238E27FC236}">
                <a16:creationId xmlns:a16="http://schemas.microsoft.com/office/drawing/2014/main" id="{26168BE8-A985-FFF5-DF56-0AAC6FF2B01C}"/>
              </a:ext>
            </a:extLst>
          </p:cNvPr>
          <p:cNvSpPr txBox="1">
            <a:spLocks/>
          </p:cNvSpPr>
          <p:nvPr/>
        </p:nvSpPr>
        <p:spPr>
          <a:xfrm>
            <a:off x="263774" y="336065"/>
            <a:ext cx="10229142" cy="1143000"/>
          </a:xfrm>
          <a:prstGeom prst="rect">
            <a:avLst/>
          </a:prstGeom>
        </p:spPr>
        <p:txBody>
          <a:bodyPr>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GB" b="1" dirty="0"/>
              <a:t>Document Management (Tactical Solution)</a:t>
            </a:r>
            <a:endParaRPr lang="en-US" b="1" dirty="0"/>
          </a:p>
        </p:txBody>
      </p:sp>
    </p:spTree>
    <p:extLst>
      <p:ext uri="{BB962C8B-B14F-4D97-AF65-F5344CB8AC3E}">
        <p14:creationId xmlns:p14="http://schemas.microsoft.com/office/powerpoint/2010/main" val="52061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Slide Number Placeholder 5">
            <a:extLst>
              <a:ext uri="{FF2B5EF4-FFF2-40B4-BE49-F238E27FC236}">
                <a16:creationId xmlns:a16="http://schemas.microsoft.com/office/drawing/2014/main" id="{EBE59E34-DEBF-415B-9614-4D129D50BEF6}"/>
              </a:ext>
            </a:extLst>
          </p:cNvPr>
          <p:cNvSpPr>
            <a:spLocks noGrp="1"/>
          </p:cNvSpPr>
          <p:nvPr>
            <p:ph type="sldNum" sz="quarter" idx="4"/>
          </p:nvPr>
        </p:nvSpPr>
        <p:spPr>
          <a:xfrm>
            <a:off x="10019629" y="6556192"/>
            <a:ext cx="2133600" cy="365125"/>
          </a:xfrm>
          <a:prstGeom prst="rect">
            <a:avLst/>
          </a:prstGeom>
        </p:spPr>
        <p:txBody>
          <a:bodyPr vert="horz" lIns="91440" tIns="45720" rIns="91440" bIns="45720" rtlCol="0" anchor="ctr"/>
          <a:lstStyle>
            <a:lvl1pPr algn="r">
              <a:defRPr sz="1200">
                <a:solidFill>
                  <a:srgbClr val="376092"/>
                </a:solidFill>
              </a:defRPr>
            </a:lvl1pPr>
          </a:lstStyle>
          <a:p>
            <a:pPr defTabSz="457200"/>
            <a:fld id="{ACF89C48-F4EA-164B-88CC-5C642CE0046B}" type="slidenum">
              <a:rPr lang="en-US" smtClean="0"/>
              <a:pPr defTabSz="457200"/>
              <a:t>2</a:t>
            </a:fld>
            <a:endParaRPr lang="en-US" dirty="0"/>
          </a:p>
        </p:txBody>
      </p:sp>
      <p:sp>
        <p:nvSpPr>
          <p:cNvPr id="17" name="Rectangle 42">
            <a:extLst>
              <a:ext uri="{FF2B5EF4-FFF2-40B4-BE49-F238E27FC236}">
                <a16:creationId xmlns:a16="http://schemas.microsoft.com/office/drawing/2014/main" id="{A8E536BC-E3AA-8736-58BA-EF9E86C195B6}"/>
              </a:ext>
            </a:extLst>
          </p:cNvPr>
          <p:cNvSpPr txBox="1">
            <a:spLocks noChangeArrowheads="1"/>
          </p:cNvSpPr>
          <p:nvPr/>
        </p:nvSpPr>
        <p:spPr>
          <a:xfrm>
            <a:off x="244134" y="71767"/>
            <a:ext cx="9458666" cy="612551"/>
          </a:xfrm>
          <a:prstGeom prst="rect">
            <a:avLst/>
          </a:prstGeom>
          <a:noFill/>
          <a:ln/>
        </p:spPr>
        <p:txBody>
          <a:bodyPr vert="horz" lIns="94045" tIns="47022" rIns="94045" bIns="47022" rtlCol="0" anchor="b">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US" altLang="en-US" b="1" dirty="0"/>
              <a:t>Executive Summary</a:t>
            </a:r>
            <a:endParaRPr lang="en-US" altLang="en-US" b="1" dirty="0">
              <a:solidFill>
                <a:srgbClr val="FF0000"/>
              </a:solidFill>
            </a:endParaRPr>
          </a:p>
        </p:txBody>
      </p:sp>
      <p:sp>
        <p:nvSpPr>
          <p:cNvPr id="3" name="Rectangle 2">
            <a:extLst>
              <a:ext uri="{FF2B5EF4-FFF2-40B4-BE49-F238E27FC236}">
                <a16:creationId xmlns:a16="http://schemas.microsoft.com/office/drawing/2014/main" id="{8445AFE8-255B-458A-B934-7592554965E5}"/>
              </a:ext>
            </a:extLst>
          </p:cNvPr>
          <p:cNvSpPr/>
          <p:nvPr/>
        </p:nvSpPr>
        <p:spPr>
          <a:xfrm>
            <a:off x="395753" y="1074511"/>
            <a:ext cx="3630147" cy="2589213"/>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00"/>
          </a:p>
        </p:txBody>
      </p:sp>
      <p:sp>
        <p:nvSpPr>
          <p:cNvPr id="4" name="Rectangle 3">
            <a:extLst>
              <a:ext uri="{FF2B5EF4-FFF2-40B4-BE49-F238E27FC236}">
                <a16:creationId xmlns:a16="http://schemas.microsoft.com/office/drawing/2014/main" id="{2F666679-EBF3-C9E6-44D7-2DD87B7459D4}"/>
              </a:ext>
            </a:extLst>
          </p:cNvPr>
          <p:cNvSpPr/>
          <p:nvPr/>
        </p:nvSpPr>
        <p:spPr>
          <a:xfrm>
            <a:off x="395753" y="3870287"/>
            <a:ext cx="3630147" cy="2601913"/>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00"/>
          </a:p>
        </p:txBody>
      </p:sp>
      <p:sp>
        <p:nvSpPr>
          <p:cNvPr id="5" name="Rectangle 4">
            <a:extLst>
              <a:ext uri="{FF2B5EF4-FFF2-40B4-BE49-F238E27FC236}">
                <a16:creationId xmlns:a16="http://schemas.microsoft.com/office/drawing/2014/main" id="{ABB6539E-A1AF-1A44-789E-C36AC41F57D0}"/>
              </a:ext>
            </a:extLst>
          </p:cNvPr>
          <p:cNvSpPr/>
          <p:nvPr/>
        </p:nvSpPr>
        <p:spPr>
          <a:xfrm>
            <a:off x="4307353" y="1074511"/>
            <a:ext cx="3630147" cy="2601913"/>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00"/>
          </a:p>
        </p:txBody>
      </p:sp>
      <p:sp>
        <p:nvSpPr>
          <p:cNvPr id="6" name="Rectangle 5">
            <a:extLst>
              <a:ext uri="{FF2B5EF4-FFF2-40B4-BE49-F238E27FC236}">
                <a16:creationId xmlns:a16="http://schemas.microsoft.com/office/drawing/2014/main" id="{7B3373AD-2848-5B15-20CD-938265C0D31C}"/>
              </a:ext>
            </a:extLst>
          </p:cNvPr>
          <p:cNvSpPr/>
          <p:nvPr/>
        </p:nvSpPr>
        <p:spPr>
          <a:xfrm>
            <a:off x="4307353" y="3882987"/>
            <a:ext cx="3630147" cy="2601913"/>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00"/>
          </a:p>
        </p:txBody>
      </p:sp>
      <p:sp>
        <p:nvSpPr>
          <p:cNvPr id="7" name="Rectangle 6">
            <a:extLst>
              <a:ext uri="{FF2B5EF4-FFF2-40B4-BE49-F238E27FC236}">
                <a16:creationId xmlns:a16="http://schemas.microsoft.com/office/drawing/2014/main" id="{2FD08769-8F65-B360-5A10-5A5AF2854D2B}"/>
              </a:ext>
            </a:extLst>
          </p:cNvPr>
          <p:cNvSpPr/>
          <p:nvPr/>
        </p:nvSpPr>
        <p:spPr>
          <a:xfrm>
            <a:off x="8206253" y="1074511"/>
            <a:ext cx="3630147" cy="2601913"/>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00"/>
          </a:p>
        </p:txBody>
      </p:sp>
      <p:sp>
        <p:nvSpPr>
          <p:cNvPr id="8" name="Rectangle 7">
            <a:extLst>
              <a:ext uri="{FF2B5EF4-FFF2-40B4-BE49-F238E27FC236}">
                <a16:creationId xmlns:a16="http://schemas.microsoft.com/office/drawing/2014/main" id="{54CD0BC8-8CF2-1017-FDA3-164968FC659A}"/>
              </a:ext>
            </a:extLst>
          </p:cNvPr>
          <p:cNvSpPr/>
          <p:nvPr/>
        </p:nvSpPr>
        <p:spPr>
          <a:xfrm>
            <a:off x="8206253" y="3882987"/>
            <a:ext cx="3630147" cy="2601913"/>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00"/>
          </a:p>
        </p:txBody>
      </p:sp>
      <p:sp>
        <p:nvSpPr>
          <p:cNvPr id="9" name="Rectangle 8">
            <a:extLst>
              <a:ext uri="{FF2B5EF4-FFF2-40B4-BE49-F238E27FC236}">
                <a16:creationId xmlns:a16="http://schemas.microsoft.com/office/drawing/2014/main" id="{6EC4CBE5-051B-3BE9-04F3-3B15EB9DFEFC}"/>
              </a:ext>
            </a:extLst>
          </p:cNvPr>
          <p:cNvSpPr/>
          <p:nvPr/>
        </p:nvSpPr>
        <p:spPr>
          <a:xfrm>
            <a:off x="474471" y="1191978"/>
            <a:ext cx="3373629" cy="2169825"/>
          </a:xfrm>
          <a:prstGeom prst="rect">
            <a:avLst/>
          </a:prstGeom>
        </p:spPr>
        <p:txBody>
          <a:bodyPr wrap="square">
            <a:spAutoFit/>
          </a:bodyPr>
          <a:lstStyle/>
          <a:p>
            <a:pPr>
              <a:spcBef>
                <a:spcPts val="600"/>
              </a:spcBef>
              <a:spcAft>
                <a:spcPts val="0"/>
              </a:spcAft>
            </a:pPr>
            <a:r>
              <a:rPr lang="en-GB" sz="1200" b="1" dirty="0">
                <a:latin typeface="Calibri" panose="020F0502020204030204" pitchFamily="34" charset="0"/>
                <a:ea typeface="Calibri" panose="020F0502020204030204" pitchFamily="34" charset="0"/>
              </a:rPr>
              <a:t>General Housekeeping</a:t>
            </a:r>
            <a:endParaRPr lang="en-US" sz="1200" dirty="0">
              <a:latin typeface="Calibri" panose="020F0502020204030204" pitchFamily="34" charset="0"/>
              <a:ea typeface="Calibri" panose="020F0502020204030204" pitchFamily="34" charset="0"/>
            </a:endParaRP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Next All Partners Get Together – Confirmed for 7/8 October 2023 in York</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Annual Personal Tax Returns Preparation:  Delayed but to COVID / Illness but job done!  Attention turning to Pension Certs next!</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Partnership Structure Review:  Updated Agreement for Modality No 1 Partnership plus proposal for new agreement for Modality No 2 Partnership now out for consultation</a:t>
            </a:r>
          </a:p>
        </p:txBody>
      </p:sp>
      <p:sp>
        <p:nvSpPr>
          <p:cNvPr id="10" name="Rectangle 9">
            <a:extLst>
              <a:ext uri="{FF2B5EF4-FFF2-40B4-BE49-F238E27FC236}">
                <a16:creationId xmlns:a16="http://schemas.microsoft.com/office/drawing/2014/main" id="{CC2194A4-D7B3-107B-9FDE-6AA5504EAAD7}"/>
              </a:ext>
            </a:extLst>
          </p:cNvPr>
          <p:cNvSpPr/>
          <p:nvPr/>
        </p:nvSpPr>
        <p:spPr>
          <a:xfrm>
            <a:off x="4400255" y="1191978"/>
            <a:ext cx="3384846" cy="2169825"/>
          </a:xfrm>
          <a:prstGeom prst="rect">
            <a:avLst/>
          </a:prstGeom>
        </p:spPr>
        <p:txBody>
          <a:bodyPr wrap="square">
            <a:spAutoFit/>
          </a:bodyPr>
          <a:lstStyle/>
          <a:p>
            <a:pPr>
              <a:spcBef>
                <a:spcPts val="600"/>
              </a:spcBef>
              <a:spcAft>
                <a:spcPts val="0"/>
              </a:spcAft>
            </a:pPr>
            <a:r>
              <a:rPr lang="en-GB" sz="1200" b="1" dirty="0">
                <a:latin typeface="Calibri" panose="020F0502020204030204" pitchFamily="34" charset="0"/>
                <a:ea typeface="Calibri" panose="020F0502020204030204" pitchFamily="34" charset="0"/>
              </a:rPr>
              <a:t>Finances</a:t>
            </a:r>
            <a:endParaRPr lang="en-US" sz="1200" dirty="0">
              <a:latin typeface="Calibri" panose="020F0502020204030204" pitchFamily="34" charset="0"/>
              <a:ea typeface="Calibri" panose="020F0502020204030204" pitchFamily="34" charset="0"/>
            </a:endParaRP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Financial Performance:  YTD Q3 22/23 Actuals showing dip in profitability;  This was expected but need to stay vigilant</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National Central Business Support:  Solid performance with income exceeding expectations whilst keeping costs down</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Working Capital:  Minimum requirements being reviewed;  Setup of term facility with Ethos Asset Management delayed</a:t>
            </a:r>
          </a:p>
        </p:txBody>
      </p:sp>
      <p:sp>
        <p:nvSpPr>
          <p:cNvPr id="11" name="Rectangle 10">
            <a:extLst>
              <a:ext uri="{FF2B5EF4-FFF2-40B4-BE49-F238E27FC236}">
                <a16:creationId xmlns:a16="http://schemas.microsoft.com/office/drawing/2014/main" id="{260C3304-E2AE-CBE3-939E-BF47D2005D28}"/>
              </a:ext>
            </a:extLst>
          </p:cNvPr>
          <p:cNvSpPr/>
          <p:nvPr/>
        </p:nvSpPr>
        <p:spPr>
          <a:xfrm>
            <a:off x="8325122" y="1179278"/>
            <a:ext cx="3471125" cy="2246769"/>
          </a:xfrm>
          <a:prstGeom prst="rect">
            <a:avLst/>
          </a:prstGeom>
        </p:spPr>
        <p:txBody>
          <a:bodyPr wrap="square">
            <a:spAutoFit/>
          </a:bodyPr>
          <a:lstStyle/>
          <a:p>
            <a:pPr>
              <a:spcBef>
                <a:spcPts val="600"/>
              </a:spcBef>
              <a:spcAft>
                <a:spcPts val="0"/>
              </a:spcAft>
            </a:pPr>
            <a:r>
              <a:rPr lang="en-GB" sz="1200" b="1" dirty="0">
                <a:latin typeface="Calibri" panose="020F0502020204030204" pitchFamily="34" charset="0"/>
                <a:ea typeface="Calibri" panose="020F0502020204030204" pitchFamily="34" charset="0"/>
              </a:rPr>
              <a:t>Growth</a:t>
            </a:r>
            <a:endParaRPr lang="en-US" sz="1200" dirty="0">
              <a:latin typeface="Calibri" panose="020F0502020204030204" pitchFamily="34" charset="0"/>
              <a:ea typeface="Calibri" panose="020F0502020204030204" pitchFamily="34" charset="0"/>
            </a:endParaRP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Burma Hills:  Property acquired</a:t>
            </a:r>
          </a:p>
          <a:p>
            <a:pPr marL="171450" indent="-171450">
              <a:spcBef>
                <a:spcPts val="600"/>
              </a:spcBef>
              <a:spcAft>
                <a:spcPts val="0"/>
              </a:spcAft>
              <a:buFont typeface="Arial" panose="020B0604020202020204" pitchFamily="34" charset="0"/>
              <a:buChar char="•"/>
            </a:pPr>
            <a:r>
              <a:rPr lang="en-US" sz="1200" dirty="0" err="1">
                <a:latin typeface="Calibri" panose="020F0502020204030204" pitchFamily="34" charset="0"/>
                <a:ea typeface="Calibri" panose="020F0502020204030204" pitchFamily="34" charset="0"/>
              </a:rPr>
              <a:t>Medsthetics</a:t>
            </a:r>
            <a:r>
              <a:rPr lang="en-US" sz="1200" dirty="0">
                <a:latin typeface="Calibri" panose="020F0502020204030204" pitchFamily="34" charset="0"/>
                <a:ea typeface="Calibri" panose="020F0502020204030204" pitchFamily="34" charset="0"/>
              </a:rPr>
              <a:t>:  In final stage of closing acquisition of private clinic in East Surrey</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Service Lines:  Continued progress in converting Outpatients and Research opportunities; Early stages in developing lifestyles and international opportunities</a:t>
            </a:r>
          </a:p>
          <a:p>
            <a:pPr marL="171450" indent="-171450">
              <a:spcBef>
                <a:spcPts val="6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Strategic Collaboration:  Liberate AI deal </a:t>
            </a:r>
            <a:r>
              <a:rPr lang="en-US" sz="1200" dirty="0" err="1">
                <a:latin typeface="Calibri" panose="020F0502020204030204" pitchFamily="34" charset="0"/>
                <a:ea typeface="Calibri" panose="020F0502020204030204" pitchFamily="34" charset="0"/>
              </a:rPr>
              <a:t>finalised</a:t>
            </a:r>
            <a:r>
              <a:rPr lang="en-US" sz="1200" dirty="0">
                <a:latin typeface="Calibri" panose="020F0502020204030204" pitchFamily="34" charset="0"/>
                <a:ea typeface="Calibri" panose="020F0502020204030204" pitchFamily="34" charset="0"/>
              </a:rPr>
              <a:t>;  New plays with HMG and Sanius being </a:t>
            </a:r>
            <a:r>
              <a:rPr lang="en-US" sz="1200" dirty="0" err="1">
                <a:latin typeface="Calibri" panose="020F0502020204030204" pitchFamily="34" charset="0"/>
                <a:ea typeface="Calibri" panose="020F0502020204030204" pitchFamily="34" charset="0"/>
              </a:rPr>
              <a:t>finalised</a:t>
            </a:r>
            <a:endParaRPr lang="en-US" sz="1200" dirty="0">
              <a:latin typeface="Calibri" panose="020F0502020204030204" pitchFamily="34" charset="0"/>
              <a:ea typeface="Calibri" panose="020F0502020204030204" pitchFamily="34" charset="0"/>
            </a:endParaRPr>
          </a:p>
        </p:txBody>
      </p:sp>
      <p:sp>
        <p:nvSpPr>
          <p:cNvPr id="12" name="Rectangle 11">
            <a:extLst>
              <a:ext uri="{FF2B5EF4-FFF2-40B4-BE49-F238E27FC236}">
                <a16:creationId xmlns:a16="http://schemas.microsoft.com/office/drawing/2014/main" id="{B55D46DE-BF1C-19A2-E966-B67B99B28A82}"/>
              </a:ext>
            </a:extLst>
          </p:cNvPr>
          <p:cNvSpPr/>
          <p:nvPr/>
        </p:nvSpPr>
        <p:spPr>
          <a:xfrm>
            <a:off x="8325122" y="3998678"/>
            <a:ext cx="3471125" cy="2431435"/>
          </a:xfrm>
          <a:prstGeom prst="rect">
            <a:avLst/>
          </a:prstGeom>
        </p:spPr>
        <p:txBody>
          <a:bodyPr wrap="square">
            <a:spAutoFit/>
          </a:bodyPr>
          <a:lstStyle/>
          <a:p>
            <a:pPr>
              <a:spcBef>
                <a:spcPts val="600"/>
              </a:spcBef>
              <a:spcAft>
                <a:spcPts val="0"/>
              </a:spcAft>
            </a:pPr>
            <a:r>
              <a:rPr lang="en-GB" sz="1200" b="1" dirty="0">
                <a:latin typeface="Calibri" panose="020F0502020204030204" pitchFamily="34" charset="0"/>
                <a:ea typeface="Calibri" panose="020F0502020204030204" pitchFamily="34" charset="0"/>
              </a:rPr>
              <a:t>At-Scale Delivery</a:t>
            </a:r>
            <a:endParaRPr lang="en-US" sz="1200" dirty="0">
              <a:latin typeface="Calibri" panose="020F0502020204030204" pitchFamily="34" charset="0"/>
              <a:ea typeface="Calibri" panose="020F0502020204030204" pitchFamily="34" charset="0"/>
            </a:endParaRP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Winter Planning:  Frequent Attenders analyses completed and in the process of testing different interventions</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Digital:  Continued progress with priority Proof of Concepts</a:t>
            </a:r>
          </a:p>
          <a:p>
            <a:pPr marL="171450" indent="-171450">
              <a:spcBef>
                <a:spcPts val="6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Primary Care Academy:  Slow progress due to bandwidth but will get this back on track</a:t>
            </a:r>
          </a:p>
          <a:p>
            <a:pPr marL="171450" indent="-171450">
              <a:spcBef>
                <a:spcPts val="6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Communications and Engagement:  Brand positioning and priorities and plans set (Be More Awesome Campaign)</a:t>
            </a:r>
          </a:p>
        </p:txBody>
      </p:sp>
      <p:sp>
        <p:nvSpPr>
          <p:cNvPr id="14" name="Rectangle 13">
            <a:extLst>
              <a:ext uri="{FF2B5EF4-FFF2-40B4-BE49-F238E27FC236}">
                <a16:creationId xmlns:a16="http://schemas.microsoft.com/office/drawing/2014/main" id="{764D47D2-097F-7256-C4E5-B1FCA1FD50BF}"/>
              </a:ext>
            </a:extLst>
          </p:cNvPr>
          <p:cNvSpPr/>
          <p:nvPr/>
        </p:nvSpPr>
        <p:spPr>
          <a:xfrm>
            <a:off x="542023" y="4047364"/>
            <a:ext cx="3306077" cy="2169825"/>
          </a:xfrm>
          <a:prstGeom prst="rect">
            <a:avLst/>
          </a:prstGeom>
        </p:spPr>
        <p:txBody>
          <a:bodyPr wrap="square">
            <a:spAutoFit/>
          </a:bodyPr>
          <a:lstStyle/>
          <a:p>
            <a:pPr>
              <a:spcBef>
                <a:spcPts val="600"/>
              </a:spcBef>
              <a:spcAft>
                <a:spcPts val="0"/>
              </a:spcAft>
            </a:pPr>
            <a:r>
              <a:rPr lang="en-GB" sz="1200" b="1" dirty="0">
                <a:latin typeface="Calibri" panose="020F0502020204030204" pitchFamily="34" charset="0"/>
                <a:ea typeface="Calibri" panose="020F0502020204030204" pitchFamily="34" charset="0"/>
              </a:rPr>
              <a:t>Governance (Clinical &amp; Partnership)</a:t>
            </a:r>
            <a:endParaRPr lang="en-US" sz="1200" dirty="0">
              <a:latin typeface="Calibri" panose="020F0502020204030204" pitchFamily="34" charset="0"/>
              <a:ea typeface="Calibri" panose="020F0502020204030204" pitchFamily="34" charset="0"/>
            </a:endParaRPr>
          </a:p>
          <a:p>
            <a:pPr marL="171450" indent="-171450">
              <a:spcBef>
                <a:spcPts val="6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CQC:  Continued positive momentum and results from recent CQC inspections!</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Partner Progression Framework – GP &amp; Non-GP Clinical Partner Signed Off – First Clinical Pharmacist Partner Appointed on Fixed Share Plus Arrangement!</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Wellbeing</a:t>
            </a:r>
            <a:r>
              <a:rPr lang="en-US" sz="1200">
                <a:latin typeface="Calibri" panose="020F0502020204030204" pitchFamily="34" charset="0"/>
                <a:ea typeface="Calibri" panose="020F0502020204030204" pitchFamily="34" charset="0"/>
              </a:rPr>
              <a:t>:  Raising awareness </a:t>
            </a:r>
            <a:r>
              <a:rPr lang="en-US" sz="1200" dirty="0">
                <a:latin typeface="Calibri" panose="020F0502020204030204" pitchFamily="34" charset="0"/>
                <a:ea typeface="Calibri" panose="020F0502020204030204" pitchFamily="34" charset="0"/>
              </a:rPr>
              <a:t>and support initiatives such as Employee Welfare Fund implemented</a:t>
            </a:r>
          </a:p>
        </p:txBody>
      </p:sp>
      <p:sp>
        <p:nvSpPr>
          <p:cNvPr id="15" name="Rectangle 14">
            <a:extLst>
              <a:ext uri="{FF2B5EF4-FFF2-40B4-BE49-F238E27FC236}">
                <a16:creationId xmlns:a16="http://schemas.microsoft.com/office/drawing/2014/main" id="{ACBC6818-6BA1-0A13-D58E-D3FA7BB7FBF4}"/>
              </a:ext>
            </a:extLst>
          </p:cNvPr>
          <p:cNvSpPr/>
          <p:nvPr/>
        </p:nvSpPr>
        <p:spPr>
          <a:xfrm>
            <a:off x="4440923" y="4034664"/>
            <a:ext cx="3344177" cy="1354217"/>
          </a:xfrm>
          <a:prstGeom prst="rect">
            <a:avLst/>
          </a:prstGeom>
        </p:spPr>
        <p:txBody>
          <a:bodyPr wrap="square">
            <a:spAutoFit/>
          </a:bodyPr>
          <a:lstStyle/>
          <a:p>
            <a:pPr>
              <a:spcBef>
                <a:spcPts val="600"/>
              </a:spcBef>
              <a:spcAft>
                <a:spcPts val="0"/>
              </a:spcAft>
            </a:pPr>
            <a:r>
              <a:rPr lang="en-GB" sz="1200" b="1" dirty="0">
                <a:latin typeface="Calibri" panose="020F0502020204030204" pitchFamily="34" charset="0"/>
                <a:ea typeface="Calibri" panose="020F0502020204030204" pitchFamily="34" charset="0"/>
              </a:rPr>
              <a:t>National Contracts</a:t>
            </a:r>
            <a:endParaRPr lang="en-US" sz="1200" dirty="0">
              <a:latin typeface="Calibri" panose="020F0502020204030204" pitchFamily="34" charset="0"/>
              <a:ea typeface="Calibri" panose="020F0502020204030204" pitchFamily="34" charset="0"/>
            </a:endParaRPr>
          </a:p>
          <a:p>
            <a:pPr marL="171450" indent="-171450">
              <a:spcBef>
                <a:spcPts val="600"/>
              </a:spcBef>
              <a:buFont typeface="Arial" panose="020B0604020202020204" pitchFamily="34" charset="0"/>
              <a:buChar char="•"/>
            </a:pPr>
            <a:r>
              <a:rPr lang="en-US" sz="1200" dirty="0">
                <a:latin typeface="Calibri" panose="020F0502020204030204" pitchFamily="34" charset="0"/>
                <a:ea typeface="Calibri" panose="020F0502020204030204" pitchFamily="34" charset="0"/>
              </a:rPr>
              <a:t>Sourcing:  Continued progress with consolidation of spend via </a:t>
            </a:r>
            <a:r>
              <a:rPr lang="en-US" sz="1200" dirty="0" err="1">
                <a:latin typeface="Calibri" panose="020F0502020204030204" pitchFamily="34" charset="0"/>
                <a:ea typeface="Calibri" panose="020F0502020204030204" pitchFamily="34" charset="0"/>
              </a:rPr>
              <a:t>Buywise</a:t>
            </a:r>
            <a:r>
              <a:rPr lang="en-US" sz="1200" dirty="0">
                <a:latin typeface="Calibri" panose="020F0502020204030204" pitchFamily="34" charset="0"/>
                <a:ea typeface="Calibri" panose="020F0502020204030204" pitchFamily="34" charset="0"/>
              </a:rPr>
              <a:t> / closing Amazon accounts</a:t>
            </a:r>
          </a:p>
          <a:p>
            <a:pPr marL="171450" indent="-171450">
              <a:spcBef>
                <a:spcPts val="600"/>
              </a:spcBef>
              <a:spcAft>
                <a:spcPts val="0"/>
              </a:spcAft>
              <a:buFont typeface="Arial" panose="020B0604020202020204" pitchFamily="34" charset="0"/>
              <a:buChar char="•"/>
            </a:pPr>
            <a:r>
              <a:rPr lang="en-US" sz="1200" dirty="0">
                <a:latin typeface="Calibri" panose="020F0502020204030204" pitchFamily="34" charset="0"/>
                <a:ea typeface="Calibri" panose="020F0502020204030204" pitchFamily="34" charset="0"/>
              </a:rPr>
              <a:t>Payroll: Successful transition to new provider – MHR</a:t>
            </a:r>
          </a:p>
        </p:txBody>
      </p:sp>
    </p:spTree>
    <p:extLst>
      <p:ext uri="{BB962C8B-B14F-4D97-AF65-F5344CB8AC3E}">
        <p14:creationId xmlns:p14="http://schemas.microsoft.com/office/powerpoint/2010/main" val="4466530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5D1DBE32-1C4E-4B4D-962B-BC3FD07836F8}"/>
              </a:ext>
            </a:extLst>
          </p:cNvPr>
          <p:cNvSpPr/>
          <p:nvPr/>
        </p:nvSpPr>
        <p:spPr>
          <a:xfrm>
            <a:off x="465000" y="2513512"/>
            <a:ext cx="4387737" cy="2393263"/>
          </a:xfrm>
          <a:custGeom>
            <a:avLst/>
            <a:gdLst>
              <a:gd name="connsiteX0" fmla="*/ 0 w 2665579"/>
              <a:gd name="connsiteY0" fmla="*/ 197845 h 1978450"/>
              <a:gd name="connsiteX1" fmla="*/ 197845 w 2665579"/>
              <a:gd name="connsiteY1" fmla="*/ 0 h 1978450"/>
              <a:gd name="connsiteX2" fmla="*/ 2467734 w 2665579"/>
              <a:gd name="connsiteY2" fmla="*/ 0 h 1978450"/>
              <a:gd name="connsiteX3" fmla="*/ 2665579 w 2665579"/>
              <a:gd name="connsiteY3" fmla="*/ 197845 h 1978450"/>
              <a:gd name="connsiteX4" fmla="*/ 2665579 w 2665579"/>
              <a:gd name="connsiteY4" fmla="*/ 1780605 h 1978450"/>
              <a:gd name="connsiteX5" fmla="*/ 2467734 w 2665579"/>
              <a:gd name="connsiteY5" fmla="*/ 1978450 h 1978450"/>
              <a:gd name="connsiteX6" fmla="*/ 197845 w 2665579"/>
              <a:gd name="connsiteY6" fmla="*/ 1978450 h 1978450"/>
              <a:gd name="connsiteX7" fmla="*/ 0 w 2665579"/>
              <a:gd name="connsiteY7" fmla="*/ 1780605 h 1978450"/>
              <a:gd name="connsiteX8" fmla="*/ 0 w 2665579"/>
              <a:gd name="connsiteY8" fmla="*/ 197845 h 197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5579" h="1978450">
                <a:moveTo>
                  <a:pt x="0" y="197845"/>
                </a:moveTo>
                <a:cubicBezTo>
                  <a:pt x="0" y="88578"/>
                  <a:pt x="88578" y="0"/>
                  <a:pt x="197845" y="0"/>
                </a:cubicBezTo>
                <a:lnTo>
                  <a:pt x="2467734" y="0"/>
                </a:lnTo>
                <a:cubicBezTo>
                  <a:pt x="2577001" y="0"/>
                  <a:pt x="2665579" y="88578"/>
                  <a:pt x="2665579" y="197845"/>
                </a:cubicBezTo>
                <a:lnTo>
                  <a:pt x="2665579" y="1780605"/>
                </a:lnTo>
                <a:cubicBezTo>
                  <a:pt x="2665579" y="1889872"/>
                  <a:pt x="2577001" y="1978450"/>
                  <a:pt x="2467734" y="1978450"/>
                </a:cubicBezTo>
                <a:lnTo>
                  <a:pt x="197845" y="1978450"/>
                </a:lnTo>
                <a:cubicBezTo>
                  <a:pt x="88578" y="1978450"/>
                  <a:pt x="0" y="1889872"/>
                  <a:pt x="0" y="1780605"/>
                </a:cubicBezTo>
                <a:lnTo>
                  <a:pt x="0" y="197845"/>
                </a:lnTo>
                <a:close/>
              </a:path>
            </a:pathLst>
          </a:custGeom>
          <a:solidFill>
            <a:schemeClr val="accent6">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4147" tIns="134147" rIns="134147" bIns="134147" numCol="1" spcCol="1270" anchor="ctr" anchorCtr="0">
            <a:noAutofit/>
          </a:bodyPr>
          <a:lstStyle/>
          <a:p>
            <a:pPr algn="ctr" defTabSz="889000">
              <a:lnSpc>
                <a:spcPct val="90000"/>
              </a:lnSpc>
              <a:spcBef>
                <a:spcPct val="0"/>
              </a:spcBef>
              <a:spcAft>
                <a:spcPct val="35000"/>
              </a:spcAft>
            </a:pPr>
            <a:r>
              <a:rPr lang="en-US" sz="2000" b="1" dirty="0"/>
              <a:t>Modality LLP</a:t>
            </a:r>
          </a:p>
          <a:p>
            <a:pPr algn="ctr" defTabSz="889000">
              <a:lnSpc>
                <a:spcPct val="90000"/>
              </a:lnSpc>
              <a:spcBef>
                <a:spcPct val="0"/>
              </a:spcBef>
              <a:spcAft>
                <a:spcPct val="35000"/>
              </a:spcAft>
            </a:pPr>
            <a:r>
              <a:rPr lang="en-US" sz="2000" dirty="0"/>
              <a:t>(NHS and Private Outpatients)</a:t>
            </a:r>
          </a:p>
          <a:p>
            <a:pPr algn="ctr" defTabSz="889000">
              <a:lnSpc>
                <a:spcPct val="90000"/>
              </a:lnSpc>
              <a:spcBef>
                <a:spcPct val="0"/>
              </a:spcBef>
              <a:spcAft>
                <a:spcPct val="35000"/>
              </a:spcAft>
            </a:pPr>
            <a:endParaRPr lang="en-US" sz="1900" dirty="0"/>
          </a:p>
          <a:p>
            <a:pPr algn="ctr" defTabSz="889000">
              <a:lnSpc>
                <a:spcPct val="90000"/>
              </a:lnSpc>
              <a:spcBef>
                <a:spcPct val="0"/>
              </a:spcBef>
              <a:spcAft>
                <a:spcPct val="35000"/>
              </a:spcAft>
            </a:pPr>
            <a:endParaRPr lang="en-US" sz="2000" dirty="0"/>
          </a:p>
          <a:p>
            <a:pPr algn="ctr" defTabSz="889000">
              <a:lnSpc>
                <a:spcPct val="90000"/>
              </a:lnSpc>
              <a:spcBef>
                <a:spcPct val="0"/>
              </a:spcBef>
              <a:spcAft>
                <a:spcPct val="35000"/>
              </a:spcAft>
            </a:pPr>
            <a:endParaRPr lang="en-US" sz="2000" dirty="0"/>
          </a:p>
          <a:p>
            <a:pPr algn="ctr" defTabSz="889000">
              <a:lnSpc>
                <a:spcPct val="90000"/>
              </a:lnSpc>
              <a:spcBef>
                <a:spcPct val="0"/>
              </a:spcBef>
              <a:spcAft>
                <a:spcPct val="35000"/>
              </a:spcAft>
            </a:pPr>
            <a:endParaRPr lang="en-US" sz="2000" dirty="0"/>
          </a:p>
        </p:txBody>
      </p:sp>
      <p:sp>
        <p:nvSpPr>
          <p:cNvPr id="13" name="Freeform: Shape 12"/>
          <p:cNvSpPr/>
          <p:nvPr/>
        </p:nvSpPr>
        <p:spPr>
          <a:xfrm>
            <a:off x="468783" y="1151699"/>
            <a:ext cx="11044140" cy="1161325"/>
          </a:xfrm>
          <a:custGeom>
            <a:avLst/>
            <a:gdLst>
              <a:gd name="connsiteX0" fmla="*/ 0 w 8113719"/>
              <a:gd name="connsiteY0" fmla="*/ 83776 h 837755"/>
              <a:gd name="connsiteX1" fmla="*/ 83776 w 8113719"/>
              <a:gd name="connsiteY1" fmla="*/ 0 h 837755"/>
              <a:gd name="connsiteX2" fmla="*/ 8029944 w 8113719"/>
              <a:gd name="connsiteY2" fmla="*/ 0 h 837755"/>
              <a:gd name="connsiteX3" fmla="*/ 8113720 w 8113719"/>
              <a:gd name="connsiteY3" fmla="*/ 83776 h 837755"/>
              <a:gd name="connsiteX4" fmla="*/ 8113719 w 8113719"/>
              <a:gd name="connsiteY4" fmla="*/ 753980 h 837755"/>
              <a:gd name="connsiteX5" fmla="*/ 8029943 w 8113719"/>
              <a:gd name="connsiteY5" fmla="*/ 837756 h 837755"/>
              <a:gd name="connsiteX6" fmla="*/ 83776 w 8113719"/>
              <a:gd name="connsiteY6" fmla="*/ 837755 h 837755"/>
              <a:gd name="connsiteX7" fmla="*/ 0 w 8113719"/>
              <a:gd name="connsiteY7" fmla="*/ 753979 h 837755"/>
              <a:gd name="connsiteX8" fmla="*/ 0 w 8113719"/>
              <a:gd name="connsiteY8" fmla="*/ 83776 h 8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13719" h="837755">
                <a:moveTo>
                  <a:pt x="0" y="83776"/>
                </a:moveTo>
                <a:cubicBezTo>
                  <a:pt x="0" y="37508"/>
                  <a:pt x="37508" y="0"/>
                  <a:pt x="83776" y="0"/>
                </a:cubicBezTo>
                <a:lnTo>
                  <a:pt x="8029944" y="0"/>
                </a:lnTo>
                <a:cubicBezTo>
                  <a:pt x="8076212" y="0"/>
                  <a:pt x="8113720" y="37508"/>
                  <a:pt x="8113720" y="83776"/>
                </a:cubicBezTo>
                <a:cubicBezTo>
                  <a:pt x="8113720" y="307177"/>
                  <a:pt x="8113719" y="530579"/>
                  <a:pt x="8113719" y="753980"/>
                </a:cubicBezTo>
                <a:cubicBezTo>
                  <a:pt x="8113719" y="800248"/>
                  <a:pt x="8076211" y="837756"/>
                  <a:pt x="8029943" y="837756"/>
                </a:cubicBezTo>
                <a:lnTo>
                  <a:pt x="83776" y="837755"/>
                </a:lnTo>
                <a:cubicBezTo>
                  <a:pt x="37508" y="837755"/>
                  <a:pt x="0" y="800247"/>
                  <a:pt x="0" y="753979"/>
                </a:cubicBezTo>
                <a:lnTo>
                  <a:pt x="0" y="83776"/>
                </a:lnTo>
                <a:close/>
              </a:path>
            </a:pathLst>
          </a:cu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5977" tIns="115977" rIns="115977" bIns="115977" numCol="1" spcCol="1270" anchor="ctr" anchorCtr="0">
            <a:noAutofit/>
          </a:bodyPr>
          <a:lstStyle/>
          <a:p>
            <a:pPr algn="ctr" defTabSz="1066800">
              <a:lnSpc>
                <a:spcPct val="90000"/>
              </a:lnSpc>
              <a:spcBef>
                <a:spcPct val="0"/>
              </a:spcBef>
              <a:spcAft>
                <a:spcPct val="35000"/>
              </a:spcAft>
            </a:pPr>
            <a:r>
              <a:rPr lang="en-US" sz="2400" b="1" dirty="0"/>
              <a:t>Modality Partnership </a:t>
            </a:r>
          </a:p>
          <a:p>
            <a:pPr algn="ctr" defTabSz="1066800">
              <a:lnSpc>
                <a:spcPct val="90000"/>
              </a:lnSpc>
              <a:spcBef>
                <a:spcPct val="0"/>
              </a:spcBef>
              <a:spcAft>
                <a:spcPct val="35000"/>
              </a:spcAft>
            </a:pPr>
            <a:r>
              <a:rPr lang="en-US" sz="2400" dirty="0"/>
              <a:t>(Core GMS / PMS and Other NHS Income)</a:t>
            </a:r>
          </a:p>
        </p:txBody>
      </p:sp>
      <p:sp>
        <p:nvSpPr>
          <p:cNvPr id="14" name="Freeform: Shape 13"/>
          <p:cNvSpPr/>
          <p:nvPr/>
        </p:nvSpPr>
        <p:spPr>
          <a:xfrm>
            <a:off x="844699" y="3443469"/>
            <a:ext cx="3657600" cy="1245486"/>
          </a:xfrm>
          <a:custGeom>
            <a:avLst/>
            <a:gdLst>
              <a:gd name="connsiteX0" fmla="*/ 0 w 2665579"/>
              <a:gd name="connsiteY0" fmla="*/ 197845 h 1978450"/>
              <a:gd name="connsiteX1" fmla="*/ 197845 w 2665579"/>
              <a:gd name="connsiteY1" fmla="*/ 0 h 1978450"/>
              <a:gd name="connsiteX2" fmla="*/ 2467734 w 2665579"/>
              <a:gd name="connsiteY2" fmla="*/ 0 h 1978450"/>
              <a:gd name="connsiteX3" fmla="*/ 2665579 w 2665579"/>
              <a:gd name="connsiteY3" fmla="*/ 197845 h 1978450"/>
              <a:gd name="connsiteX4" fmla="*/ 2665579 w 2665579"/>
              <a:gd name="connsiteY4" fmla="*/ 1780605 h 1978450"/>
              <a:gd name="connsiteX5" fmla="*/ 2467734 w 2665579"/>
              <a:gd name="connsiteY5" fmla="*/ 1978450 h 1978450"/>
              <a:gd name="connsiteX6" fmla="*/ 197845 w 2665579"/>
              <a:gd name="connsiteY6" fmla="*/ 1978450 h 1978450"/>
              <a:gd name="connsiteX7" fmla="*/ 0 w 2665579"/>
              <a:gd name="connsiteY7" fmla="*/ 1780605 h 1978450"/>
              <a:gd name="connsiteX8" fmla="*/ 0 w 2665579"/>
              <a:gd name="connsiteY8" fmla="*/ 197845 h 197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5579" h="1978450">
                <a:moveTo>
                  <a:pt x="0" y="197845"/>
                </a:moveTo>
                <a:cubicBezTo>
                  <a:pt x="0" y="88578"/>
                  <a:pt x="88578" y="0"/>
                  <a:pt x="197845" y="0"/>
                </a:cubicBezTo>
                <a:lnTo>
                  <a:pt x="2467734" y="0"/>
                </a:lnTo>
                <a:cubicBezTo>
                  <a:pt x="2577001" y="0"/>
                  <a:pt x="2665579" y="88578"/>
                  <a:pt x="2665579" y="197845"/>
                </a:cubicBezTo>
                <a:lnTo>
                  <a:pt x="2665579" y="1780605"/>
                </a:lnTo>
                <a:cubicBezTo>
                  <a:pt x="2665579" y="1889872"/>
                  <a:pt x="2577001" y="1978450"/>
                  <a:pt x="2467734" y="1978450"/>
                </a:cubicBezTo>
                <a:lnTo>
                  <a:pt x="197845" y="1978450"/>
                </a:lnTo>
                <a:cubicBezTo>
                  <a:pt x="88578" y="1978450"/>
                  <a:pt x="0" y="1889872"/>
                  <a:pt x="0" y="1780605"/>
                </a:cubicBezTo>
                <a:lnTo>
                  <a:pt x="0" y="19784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4147" tIns="134147" rIns="134147" bIns="134147" numCol="1" spcCol="1270" anchor="ctr" anchorCtr="0">
            <a:noAutofit/>
          </a:bodyPr>
          <a:lstStyle/>
          <a:p>
            <a:pPr algn="ctr" defTabSz="889000">
              <a:lnSpc>
                <a:spcPct val="90000"/>
              </a:lnSpc>
              <a:spcBef>
                <a:spcPct val="0"/>
              </a:spcBef>
              <a:spcAft>
                <a:spcPct val="35000"/>
              </a:spcAft>
            </a:pPr>
            <a:r>
              <a:rPr lang="en-US" b="1" dirty="0"/>
              <a:t>Modality Medical Services Limited</a:t>
            </a:r>
          </a:p>
          <a:p>
            <a:pPr algn="ctr" defTabSz="889000">
              <a:lnSpc>
                <a:spcPct val="90000"/>
              </a:lnSpc>
              <a:spcBef>
                <a:spcPct val="0"/>
              </a:spcBef>
              <a:spcAft>
                <a:spcPct val="35000"/>
              </a:spcAft>
            </a:pPr>
            <a:r>
              <a:rPr lang="en-US" dirty="0"/>
              <a:t>(Private Services, Research, Consultancy)</a:t>
            </a:r>
          </a:p>
        </p:txBody>
      </p:sp>
      <p:sp>
        <p:nvSpPr>
          <p:cNvPr id="15" name="Freeform: Shape 14"/>
          <p:cNvSpPr/>
          <p:nvPr/>
        </p:nvSpPr>
        <p:spPr>
          <a:xfrm>
            <a:off x="9449821" y="2482023"/>
            <a:ext cx="2014288" cy="2420210"/>
          </a:xfrm>
          <a:custGeom>
            <a:avLst/>
            <a:gdLst>
              <a:gd name="connsiteX0" fmla="*/ 0 w 2473287"/>
              <a:gd name="connsiteY0" fmla="*/ 165509 h 1655094"/>
              <a:gd name="connsiteX1" fmla="*/ 165509 w 2473287"/>
              <a:gd name="connsiteY1" fmla="*/ 0 h 1655094"/>
              <a:gd name="connsiteX2" fmla="*/ 2307778 w 2473287"/>
              <a:gd name="connsiteY2" fmla="*/ 0 h 1655094"/>
              <a:gd name="connsiteX3" fmla="*/ 2473287 w 2473287"/>
              <a:gd name="connsiteY3" fmla="*/ 165509 h 1655094"/>
              <a:gd name="connsiteX4" fmla="*/ 2473287 w 2473287"/>
              <a:gd name="connsiteY4" fmla="*/ 1489585 h 1655094"/>
              <a:gd name="connsiteX5" fmla="*/ 2307778 w 2473287"/>
              <a:gd name="connsiteY5" fmla="*/ 1655094 h 1655094"/>
              <a:gd name="connsiteX6" fmla="*/ 165509 w 2473287"/>
              <a:gd name="connsiteY6" fmla="*/ 1655094 h 1655094"/>
              <a:gd name="connsiteX7" fmla="*/ 0 w 2473287"/>
              <a:gd name="connsiteY7" fmla="*/ 1489585 h 1655094"/>
              <a:gd name="connsiteX8" fmla="*/ 0 w 2473287"/>
              <a:gd name="connsiteY8" fmla="*/ 165509 h 1655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3287" h="1655094">
                <a:moveTo>
                  <a:pt x="0" y="165509"/>
                </a:moveTo>
                <a:cubicBezTo>
                  <a:pt x="0" y="74101"/>
                  <a:pt x="74101" y="0"/>
                  <a:pt x="165509" y="0"/>
                </a:cubicBezTo>
                <a:lnTo>
                  <a:pt x="2307778" y="0"/>
                </a:lnTo>
                <a:cubicBezTo>
                  <a:pt x="2399186" y="0"/>
                  <a:pt x="2473287" y="74101"/>
                  <a:pt x="2473287" y="165509"/>
                </a:cubicBezTo>
                <a:lnTo>
                  <a:pt x="2473287" y="1489585"/>
                </a:lnTo>
                <a:cubicBezTo>
                  <a:pt x="2473287" y="1580993"/>
                  <a:pt x="2399186" y="1655094"/>
                  <a:pt x="2307778" y="1655094"/>
                </a:cubicBezTo>
                <a:lnTo>
                  <a:pt x="165509" y="1655094"/>
                </a:lnTo>
                <a:cubicBezTo>
                  <a:pt x="74101" y="1655094"/>
                  <a:pt x="0" y="1580993"/>
                  <a:pt x="0" y="1489585"/>
                </a:cubicBezTo>
                <a:lnTo>
                  <a:pt x="0" y="165509"/>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4676" tIns="124676" rIns="124676" bIns="124676" numCol="1" spcCol="1270" anchor="ctr" anchorCtr="0">
            <a:noAutofit/>
          </a:bodyPr>
          <a:lstStyle/>
          <a:p>
            <a:pPr algn="ctr" defTabSz="889000">
              <a:lnSpc>
                <a:spcPct val="90000"/>
              </a:lnSpc>
              <a:spcBef>
                <a:spcPct val="0"/>
              </a:spcBef>
              <a:spcAft>
                <a:spcPct val="35000"/>
              </a:spcAft>
            </a:pPr>
            <a:r>
              <a:rPr lang="en-US" sz="2000" b="1" dirty="0"/>
              <a:t>Pathfinder Healthcare Developments                                      </a:t>
            </a:r>
            <a:r>
              <a:rPr lang="en-US" sz="2000" dirty="0"/>
              <a:t>(Training and Development, Inequalities, Research)</a:t>
            </a:r>
          </a:p>
          <a:p>
            <a:pPr algn="ctr" defTabSz="889000">
              <a:lnSpc>
                <a:spcPct val="90000"/>
              </a:lnSpc>
              <a:spcBef>
                <a:spcPct val="0"/>
              </a:spcBef>
              <a:spcAft>
                <a:spcPct val="35000"/>
              </a:spcAft>
            </a:pPr>
            <a:endParaRPr lang="en-US" sz="200" dirty="0"/>
          </a:p>
        </p:txBody>
      </p:sp>
      <p:sp>
        <p:nvSpPr>
          <p:cNvPr id="16" name="Freeform: Shape 15"/>
          <p:cNvSpPr/>
          <p:nvPr/>
        </p:nvSpPr>
        <p:spPr>
          <a:xfrm>
            <a:off x="7301929" y="2513512"/>
            <a:ext cx="2011804" cy="2393263"/>
          </a:xfrm>
          <a:custGeom>
            <a:avLst/>
            <a:gdLst>
              <a:gd name="connsiteX0" fmla="*/ 0 w 2559335"/>
              <a:gd name="connsiteY0" fmla="*/ 174081 h 1740813"/>
              <a:gd name="connsiteX1" fmla="*/ 174081 w 2559335"/>
              <a:gd name="connsiteY1" fmla="*/ 0 h 1740813"/>
              <a:gd name="connsiteX2" fmla="*/ 2385254 w 2559335"/>
              <a:gd name="connsiteY2" fmla="*/ 0 h 1740813"/>
              <a:gd name="connsiteX3" fmla="*/ 2559335 w 2559335"/>
              <a:gd name="connsiteY3" fmla="*/ 174081 h 1740813"/>
              <a:gd name="connsiteX4" fmla="*/ 2559335 w 2559335"/>
              <a:gd name="connsiteY4" fmla="*/ 1566732 h 1740813"/>
              <a:gd name="connsiteX5" fmla="*/ 2385254 w 2559335"/>
              <a:gd name="connsiteY5" fmla="*/ 1740813 h 1740813"/>
              <a:gd name="connsiteX6" fmla="*/ 174081 w 2559335"/>
              <a:gd name="connsiteY6" fmla="*/ 1740813 h 1740813"/>
              <a:gd name="connsiteX7" fmla="*/ 0 w 2559335"/>
              <a:gd name="connsiteY7" fmla="*/ 1566732 h 1740813"/>
              <a:gd name="connsiteX8" fmla="*/ 0 w 2559335"/>
              <a:gd name="connsiteY8" fmla="*/ 174081 h 1740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59335" h="1740813">
                <a:moveTo>
                  <a:pt x="0" y="174081"/>
                </a:moveTo>
                <a:cubicBezTo>
                  <a:pt x="0" y="77939"/>
                  <a:pt x="77939" y="0"/>
                  <a:pt x="174081" y="0"/>
                </a:cubicBezTo>
                <a:lnTo>
                  <a:pt x="2385254" y="0"/>
                </a:lnTo>
                <a:cubicBezTo>
                  <a:pt x="2481396" y="0"/>
                  <a:pt x="2559335" y="77939"/>
                  <a:pt x="2559335" y="174081"/>
                </a:cubicBezTo>
                <a:lnTo>
                  <a:pt x="2559335" y="1566732"/>
                </a:lnTo>
                <a:cubicBezTo>
                  <a:pt x="2559335" y="1662874"/>
                  <a:pt x="2481396" y="1740813"/>
                  <a:pt x="2385254" y="1740813"/>
                </a:cubicBezTo>
                <a:lnTo>
                  <a:pt x="174081" y="1740813"/>
                </a:lnTo>
                <a:cubicBezTo>
                  <a:pt x="77939" y="1740813"/>
                  <a:pt x="0" y="1662874"/>
                  <a:pt x="0" y="1566732"/>
                </a:cubicBezTo>
                <a:lnTo>
                  <a:pt x="0" y="174081"/>
                </a:lnTo>
                <a:close/>
              </a:path>
            </a:pathLst>
          </a:custGeom>
          <a:solidFill>
            <a:schemeClr val="accent6">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187" tIns="127187" rIns="127187" bIns="127187" numCol="1" spcCol="1270" anchor="ctr" anchorCtr="0">
            <a:noAutofit/>
          </a:bodyPr>
          <a:lstStyle/>
          <a:p>
            <a:pPr algn="ctr" defTabSz="889000">
              <a:lnSpc>
                <a:spcPct val="90000"/>
              </a:lnSpc>
              <a:spcBef>
                <a:spcPct val="0"/>
              </a:spcBef>
              <a:spcAft>
                <a:spcPct val="35000"/>
              </a:spcAft>
            </a:pPr>
            <a:r>
              <a:rPr lang="en-US" sz="2000" b="1" dirty="0"/>
              <a:t>Modality Property Investments LLP</a:t>
            </a:r>
          </a:p>
          <a:p>
            <a:pPr algn="ctr" defTabSz="889000">
              <a:lnSpc>
                <a:spcPct val="90000"/>
              </a:lnSpc>
              <a:spcBef>
                <a:spcPct val="0"/>
              </a:spcBef>
              <a:spcAft>
                <a:spcPct val="35000"/>
              </a:spcAft>
            </a:pPr>
            <a:r>
              <a:rPr lang="en-US" sz="2000" dirty="0"/>
              <a:t>(Theia / JV with Assura)</a:t>
            </a:r>
          </a:p>
          <a:p>
            <a:pPr algn="ctr" defTabSz="889000">
              <a:lnSpc>
                <a:spcPct val="90000"/>
              </a:lnSpc>
              <a:spcBef>
                <a:spcPct val="0"/>
              </a:spcBef>
              <a:spcAft>
                <a:spcPct val="35000"/>
              </a:spcAft>
            </a:pPr>
            <a:endParaRPr lang="en-US" sz="1400" dirty="0"/>
          </a:p>
          <a:p>
            <a:pPr algn="ctr" defTabSz="889000">
              <a:lnSpc>
                <a:spcPct val="90000"/>
              </a:lnSpc>
              <a:spcBef>
                <a:spcPct val="0"/>
              </a:spcBef>
              <a:spcAft>
                <a:spcPct val="35000"/>
              </a:spcAft>
            </a:pPr>
            <a:endParaRPr lang="en-US" sz="1400" dirty="0"/>
          </a:p>
        </p:txBody>
      </p:sp>
      <p:sp>
        <p:nvSpPr>
          <p:cNvPr id="18" name="Rectangle 17"/>
          <p:cNvSpPr/>
          <p:nvPr/>
        </p:nvSpPr>
        <p:spPr>
          <a:xfrm>
            <a:off x="6812038" y="5938208"/>
            <a:ext cx="396718" cy="348721"/>
          </a:xfrm>
          <a:prstGeom prst="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 name="Rectangle 21"/>
          <p:cNvSpPr/>
          <p:nvPr/>
        </p:nvSpPr>
        <p:spPr>
          <a:xfrm>
            <a:off x="5183593" y="5958126"/>
            <a:ext cx="396718" cy="348721"/>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 name="Rectangle 22"/>
          <p:cNvSpPr/>
          <p:nvPr/>
        </p:nvSpPr>
        <p:spPr>
          <a:xfrm>
            <a:off x="1184514" y="5968188"/>
            <a:ext cx="396718" cy="348721"/>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TextBox 18"/>
          <p:cNvSpPr txBox="1"/>
          <p:nvPr/>
        </p:nvSpPr>
        <p:spPr>
          <a:xfrm>
            <a:off x="1684336" y="5874221"/>
            <a:ext cx="1378424" cy="523220"/>
          </a:xfrm>
          <a:prstGeom prst="rect">
            <a:avLst/>
          </a:prstGeom>
          <a:noFill/>
        </p:spPr>
        <p:txBody>
          <a:bodyPr wrap="square" rtlCol="0">
            <a:spAutoFit/>
          </a:bodyPr>
          <a:lstStyle/>
          <a:p>
            <a:r>
              <a:rPr lang="en-GB" sz="1400" dirty="0"/>
              <a:t>General Partnership</a:t>
            </a:r>
          </a:p>
        </p:txBody>
      </p:sp>
      <p:sp>
        <p:nvSpPr>
          <p:cNvPr id="25" name="TextBox 24"/>
          <p:cNvSpPr txBox="1"/>
          <p:nvPr/>
        </p:nvSpPr>
        <p:spPr>
          <a:xfrm>
            <a:off x="5655860" y="5861503"/>
            <a:ext cx="1378424" cy="523220"/>
          </a:xfrm>
          <a:prstGeom prst="rect">
            <a:avLst/>
          </a:prstGeom>
          <a:noFill/>
        </p:spPr>
        <p:txBody>
          <a:bodyPr wrap="square" rtlCol="0">
            <a:spAutoFit/>
          </a:bodyPr>
          <a:lstStyle/>
          <a:p>
            <a:r>
              <a:rPr lang="en-GB" sz="1400" dirty="0"/>
              <a:t>Limited Company</a:t>
            </a:r>
          </a:p>
        </p:txBody>
      </p:sp>
      <p:sp>
        <p:nvSpPr>
          <p:cNvPr id="26" name="TextBox 25"/>
          <p:cNvSpPr txBox="1"/>
          <p:nvPr/>
        </p:nvSpPr>
        <p:spPr>
          <a:xfrm>
            <a:off x="7324486" y="5861503"/>
            <a:ext cx="1378424" cy="523220"/>
          </a:xfrm>
          <a:prstGeom prst="rect">
            <a:avLst/>
          </a:prstGeom>
          <a:noFill/>
        </p:spPr>
        <p:txBody>
          <a:bodyPr wrap="square" rtlCol="0">
            <a:spAutoFit/>
          </a:bodyPr>
          <a:lstStyle/>
          <a:p>
            <a:r>
              <a:rPr lang="en-GB" sz="1400" dirty="0"/>
              <a:t>Social Enterprise</a:t>
            </a:r>
          </a:p>
        </p:txBody>
      </p:sp>
      <p:sp>
        <p:nvSpPr>
          <p:cNvPr id="21" name="Rectangle 20">
            <a:extLst>
              <a:ext uri="{FF2B5EF4-FFF2-40B4-BE49-F238E27FC236}">
                <a16:creationId xmlns:a16="http://schemas.microsoft.com/office/drawing/2014/main" id="{9C929AFF-B6C4-4E54-82F1-6F475277C1F2}"/>
              </a:ext>
            </a:extLst>
          </p:cNvPr>
          <p:cNvSpPr/>
          <p:nvPr/>
        </p:nvSpPr>
        <p:spPr>
          <a:xfrm>
            <a:off x="2944512" y="5968188"/>
            <a:ext cx="396718" cy="348721"/>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9D1D618F-6F9E-428F-B2D1-B061ADCE0B14}"/>
              </a:ext>
            </a:extLst>
          </p:cNvPr>
          <p:cNvSpPr txBox="1"/>
          <p:nvPr/>
        </p:nvSpPr>
        <p:spPr>
          <a:xfrm>
            <a:off x="3474314" y="5874221"/>
            <a:ext cx="1378424" cy="523220"/>
          </a:xfrm>
          <a:prstGeom prst="rect">
            <a:avLst/>
          </a:prstGeom>
          <a:noFill/>
        </p:spPr>
        <p:txBody>
          <a:bodyPr wrap="square" rtlCol="0">
            <a:spAutoFit/>
          </a:bodyPr>
          <a:lstStyle/>
          <a:p>
            <a:r>
              <a:rPr lang="en-GB" sz="1400" dirty="0"/>
              <a:t>Limited Liability Partnership</a:t>
            </a:r>
          </a:p>
        </p:txBody>
      </p:sp>
      <p:sp>
        <p:nvSpPr>
          <p:cNvPr id="28" name="Title 1">
            <a:extLst>
              <a:ext uri="{FF2B5EF4-FFF2-40B4-BE49-F238E27FC236}">
                <a16:creationId xmlns:a16="http://schemas.microsoft.com/office/drawing/2014/main" id="{F62F2517-B551-4624-8D6D-DBA6B3CBD0B8}"/>
              </a:ext>
            </a:extLst>
          </p:cNvPr>
          <p:cNvSpPr txBox="1">
            <a:spLocks/>
          </p:cNvSpPr>
          <p:nvPr/>
        </p:nvSpPr>
        <p:spPr>
          <a:xfrm>
            <a:off x="263774" y="259865"/>
            <a:ext cx="9299326" cy="1143000"/>
          </a:xfrm>
          <a:prstGeom prst="rect">
            <a:avLst/>
          </a:prstGeom>
        </p:spPr>
        <p:txBody>
          <a:bodyPr>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GB" b="1" dirty="0"/>
              <a:t>Legal / Trading Entities: Current State</a:t>
            </a:r>
            <a:endParaRPr lang="en-US" b="1" dirty="0"/>
          </a:p>
        </p:txBody>
      </p:sp>
      <p:sp>
        <p:nvSpPr>
          <p:cNvPr id="31" name="Slide Number Placeholder 3">
            <a:extLst>
              <a:ext uri="{FF2B5EF4-FFF2-40B4-BE49-F238E27FC236}">
                <a16:creationId xmlns:a16="http://schemas.microsoft.com/office/drawing/2014/main" id="{1BA86B0D-E6C4-4BF3-9CB7-B70BEA13AD66}"/>
              </a:ext>
            </a:extLst>
          </p:cNvPr>
          <p:cNvSpPr txBox="1">
            <a:spLocks/>
          </p:cNvSpPr>
          <p:nvPr/>
        </p:nvSpPr>
        <p:spPr>
          <a:xfrm>
            <a:off x="9964525" y="6627477"/>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ACF89C48-F4EA-164B-88CC-5C642CE0046B}" type="slidenum">
              <a:rPr lang="en-US" sz="1000" smtClean="0">
                <a:solidFill>
                  <a:schemeClr val="tx2"/>
                </a:solidFill>
              </a:rPr>
              <a:pPr algn="r"/>
              <a:t>3</a:t>
            </a:fld>
            <a:endParaRPr lang="en-US" sz="1000" dirty="0">
              <a:solidFill>
                <a:schemeClr val="tx2"/>
              </a:solidFill>
            </a:endParaRPr>
          </a:p>
        </p:txBody>
      </p:sp>
      <p:sp>
        <p:nvSpPr>
          <p:cNvPr id="33" name="Rectangle 32">
            <a:extLst>
              <a:ext uri="{FF2B5EF4-FFF2-40B4-BE49-F238E27FC236}">
                <a16:creationId xmlns:a16="http://schemas.microsoft.com/office/drawing/2014/main" id="{EEA0B4D9-87F7-4B35-A01E-CECCB2DA10B5}"/>
              </a:ext>
            </a:extLst>
          </p:cNvPr>
          <p:cNvSpPr/>
          <p:nvPr/>
        </p:nvSpPr>
        <p:spPr>
          <a:xfrm>
            <a:off x="8607218" y="5925144"/>
            <a:ext cx="396718" cy="348721"/>
          </a:xfrm>
          <a:prstGeom prst="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FDB7C6BC-643B-425A-B938-47FB7174D532}"/>
              </a:ext>
            </a:extLst>
          </p:cNvPr>
          <p:cNvSpPr txBox="1"/>
          <p:nvPr/>
        </p:nvSpPr>
        <p:spPr>
          <a:xfrm>
            <a:off x="9141565" y="5837967"/>
            <a:ext cx="1831235" cy="738664"/>
          </a:xfrm>
          <a:prstGeom prst="rect">
            <a:avLst/>
          </a:prstGeom>
          <a:noFill/>
        </p:spPr>
        <p:txBody>
          <a:bodyPr wrap="square" rtlCol="0">
            <a:spAutoFit/>
          </a:bodyPr>
          <a:lstStyle/>
          <a:p>
            <a:r>
              <a:rPr lang="en-GB" sz="1400" dirty="0"/>
              <a:t>Limited Liability Vehicle (Partnership / Limited Company)</a:t>
            </a:r>
          </a:p>
        </p:txBody>
      </p:sp>
      <p:sp>
        <p:nvSpPr>
          <p:cNvPr id="20" name="Freeform: Shape 19">
            <a:extLst>
              <a:ext uri="{FF2B5EF4-FFF2-40B4-BE49-F238E27FC236}">
                <a16:creationId xmlns:a16="http://schemas.microsoft.com/office/drawing/2014/main" id="{9AB2C4C3-3483-4A90-A2BB-CA22BBAFBD87}"/>
              </a:ext>
            </a:extLst>
          </p:cNvPr>
          <p:cNvSpPr/>
          <p:nvPr/>
        </p:nvSpPr>
        <p:spPr>
          <a:xfrm>
            <a:off x="5023403" y="2482022"/>
            <a:ext cx="2095320" cy="2393263"/>
          </a:xfrm>
          <a:custGeom>
            <a:avLst/>
            <a:gdLst>
              <a:gd name="connsiteX0" fmla="*/ 0 w 2665579"/>
              <a:gd name="connsiteY0" fmla="*/ 197845 h 1978450"/>
              <a:gd name="connsiteX1" fmla="*/ 197845 w 2665579"/>
              <a:gd name="connsiteY1" fmla="*/ 0 h 1978450"/>
              <a:gd name="connsiteX2" fmla="*/ 2467734 w 2665579"/>
              <a:gd name="connsiteY2" fmla="*/ 0 h 1978450"/>
              <a:gd name="connsiteX3" fmla="*/ 2665579 w 2665579"/>
              <a:gd name="connsiteY3" fmla="*/ 197845 h 1978450"/>
              <a:gd name="connsiteX4" fmla="*/ 2665579 w 2665579"/>
              <a:gd name="connsiteY4" fmla="*/ 1780605 h 1978450"/>
              <a:gd name="connsiteX5" fmla="*/ 2467734 w 2665579"/>
              <a:gd name="connsiteY5" fmla="*/ 1978450 h 1978450"/>
              <a:gd name="connsiteX6" fmla="*/ 197845 w 2665579"/>
              <a:gd name="connsiteY6" fmla="*/ 1978450 h 1978450"/>
              <a:gd name="connsiteX7" fmla="*/ 0 w 2665579"/>
              <a:gd name="connsiteY7" fmla="*/ 1780605 h 1978450"/>
              <a:gd name="connsiteX8" fmla="*/ 0 w 2665579"/>
              <a:gd name="connsiteY8" fmla="*/ 197845 h 197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5579" h="1978450">
                <a:moveTo>
                  <a:pt x="0" y="197845"/>
                </a:moveTo>
                <a:cubicBezTo>
                  <a:pt x="0" y="88578"/>
                  <a:pt x="88578" y="0"/>
                  <a:pt x="197845" y="0"/>
                </a:cubicBezTo>
                <a:lnTo>
                  <a:pt x="2467734" y="0"/>
                </a:lnTo>
                <a:cubicBezTo>
                  <a:pt x="2577001" y="0"/>
                  <a:pt x="2665579" y="88578"/>
                  <a:pt x="2665579" y="197845"/>
                </a:cubicBezTo>
                <a:lnTo>
                  <a:pt x="2665579" y="1780605"/>
                </a:lnTo>
                <a:cubicBezTo>
                  <a:pt x="2665579" y="1889872"/>
                  <a:pt x="2577001" y="1978450"/>
                  <a:pt x="2467734" y="1978450"/>
                </a:cubicBezTo>
                <a:lnTo>
                  <a:pt x="197845" y="1978450"/>
                </a:lnTo>
                <a:cubicBezTo>
                  <a:pt x="88578" y="1978450"/>
                  <a:pt x="0" y="1889872"/>
                  <a:pt x="0" y="1780605"/>
                </a:cubicBezTo>
                <a:lnTo>
                  <a:pt x="0" y="197845"/>
                </a:lnTo>
                <a:close/>
              </a:path>
            </a:pathLst>
          </a:custGeom>
          <a:solidFill>
            <a:schemeClr val="accent6">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4147" tIns="134147" rIns="134147" bIns="134147" numCol="1" spcCol="1270" anchor="ctr" anchorCtr="0">
            <a:noAutofit/>
          </a:bodyPr>
          <a:lstStyle/>
          <a:p>
            <a:pPr algn="ctr" defTabSz="889000">
              <a:lnSpc>
                <a:spcPct val="90000"/>
              </a:lnSpc>
              <a:spcBef>
                <a:spcPct val="0"/>
              </a:spcBef>
              <a:spcAft>
                <a:spcPct val="35000"/>
              </a:spcAft>
            </a:pPr>
            <a:r>
              <a:rPr lang="en-US" sz="2000" b="1" dirty="0" err="1"/>
              <a:t>Digality</a:t>
            </a:r>
            <a:r>
              <a:rPr lang="en-US" sz="2000" b="1" dirty="0"/>
              <a:t> LLP</a:t>
            </a:r>
          </a:p>
          <a:p>
            <a:pPr algn="ctr" defTabSz="889000">
              <a:lnSpc>
                <a:spcPct val="90000"/>
              </a:lnSpc>
              <a:spcBef>
                <a:spcPct val="0"/>
              </a:spcBef>
              <a:spcAft>
                <a:spcPct val="35000"/>
              </a:spcAft>
            </a:pPr>
            <a:r>
              <a:rPr lang="en-US" sz="2000" dirty="0"/>
              <a:t>(Group Strategic Investments – </a:t>
            </a:r>
            <a:r>
              <a:rPr lang="en-US" sz="2000" dirty="0" err="1"/>
              <a:t>SonALAsense</a:t>
            </a:r>
            <a:r>
              <a:rPr lang="en-US" sz="2000" dirty="0"/>
              <a:t>, </a:t>
            </a:r>
            <a:r>
              <a:rPr lang="en-US" sz="2000" dirty="0" err="1"/>
              <a:t>Phoenicis</a:t>
            </a:r>
            <a:r>
              <a:rPr lang="en-US" sz="2000" dirty="0"/>
              <a:t>, </a:t>
            </a:r>
            <a:r>
              <a:rPr lang="en-US" sz="2000" dirty="0" err="1"/>
              <a:t>GOQii</a:t>
            </a:r>
            <a:r>
              <a:rPr lang="en-US" sz="2000" dirty="0"/>
              <a:t>)</a:t>
            </a:r>
            <a:endParaRPr lang="en-US" dirty="0"/>
          </a:p>
          <a:p>
            <a:pPr algn="ctr" defTabSz="889000">
              <a:lnSpc>
                <a:spcPct val="90000"/>
              </a:lnSpc>
              <a:spcBef>
                <a:spcPct val="0"/>
              </a:spcBef>
              <a:spcAft>
                <a:spcPct val="35000"/>
              </a:spcAft>
            </a:pPr>
            <a:endParaRPr lang="en-US" sz="1600" dirty="0"/>
          </a:p>
        </p:txBody>
      </p:sp>
      <p:sp>
        <p:nvSpPr>
          <p:cNvPr id="29" name="Freeform: Shape 28">
            <a:extLst>
              <a:ext uri="{FF2B5EF4-FFF2-40B4-BE49-F238E27FC236}">
                <a16:creationId xmlns:a16="http://schemas.microsoft.com/office/drawing/2014/main" id="{72537D47-CE12-47D6-A691-E2ACA5BD54B5}"/>
              </a:ext>
            </a:extLst>
          </p:cNvPr>
          <p:cNvSpPr/>
          <p:nvPr/>
        </p:nvSpPr>
        <p:spPr>
          <a:xfrm>
            <a:off x="465001" y="5063299"/>
            <a:ext cx="11035222" cy="512001"/>
          </a:xfrm>
          <a:custGeom>
            <a:avLst/>
            <a:gdLst>
              <a:gd name="connsiteX0" fmla="*/ 0 w 8113719"/>
              <a:gd name="connsiteY0" fmla="*/ 83776 h 837755"/>
              <a:gd name="connsiteX1" fmla="*/ 83776 w 8113719"/>
              <a:gd name="connsiteY1" fmla="*/ 0 h 837755"/>
              <a:gd name="connsiteX2" fmla="*/ 8029944 w 8113719"/>
              <a:gd name="connsiteY2" fmla="*/ 0 h 837755"/>
              <a:gd name="connsiteX3" fmla="*/ 8113720 w 8113719"/>
              <a:gd name="connsiteY3" fmla="*/ 83776 h 837755"/>
              <a:gd name="connsiteX4" fmla="*/ 8113719 w 8113719"/>
              <a:gd name="connsiteY4" fmla="*/ 753980 h 837755"/>
              <a:gd name="connsiteX5" fmla="*/ 8029943 w 8113719"/>
              <a:gd name="connsiteY5" fmla="*/ 837756 h 837755"/>
              <a:gd name="connsiteX6" fmla="*/ 83776 w 8113719"/>
              <a:gd name="connsiteY6" fmla="*/ 837755 h 837755"/>
              <a:gd name="connsiteX7" fmla="*/ 0 w 8113719"/>
              <a:gd name="connsiteY7" fmla="*/ 753979 h 837755"/>
              <a:gd name="connsiteX8" fmla="*/ 0 w 8113719"/>
              <a:gd name="connsiteY8" fmla="*/ 83776 h 8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13719" h="837755">
                <a:moveTo>
                  <a:pt x="0" y="83776"/>
                </a:moveTo>
                <a:cubicBezTo>
                  <a:pt x="0" y="37508"/>
                  <a:pt x="37508" y="0"/>
                  <a:pt x="83776" y="0"/>
                </a:cubicBezTo>
                <a:lnTo>
                  <a:pt x="8029944" y="0"/>
                </a:lnTo>
                <a:cubicBezTo>
                  <a:pt x="8076212" y="0"/>
                  <a:pt x="8113720" y="37508"/>
                  <a:pt x="8113720" y="83776"/>
                </a:cubicBezTo>
                <a:cubicBezTo>
                  <a:pt x="8113720" y="307177"/>
                  <a:pt x="8113719" y="530579"/>
                  <a:pt x="8113719" y="753980"/>
                </a:cubicBezTo>
                <a:cubicBezTo>
                  <a:pt x="8113719" y="800248"/>
                  <a:pt x="8076211" y="837756"/>
                  <a:pt x="8029943" y="837756"/>
                </a:cubicBezTo>
                <a:lnTo>
                  <a:pt x="83776" y="837755"/>
                </a:lnTo>
                <a:cubicBezTo>
                  <a:pt x="37508" y="837755"/>
                  <a:pt x="0" y="800247"/>
                  <a:pt x="0" y="753979"/>
                </a:cubicBezTo>
                <a:lnTo>
                  <a:pt x="0" y="83776"/>
                </a:lnTo>
                <a:close/>
              </a:path>
            </a:pathLst>
          </a:custGeom>
          <a:solidFill>
            <a:schemeClr val="accent4">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5977" tIns="115977" rIns="115977" bIns="115977" numCol="1" spcCol="1270" anchor="ctr" anchorCtr="0">
            <a:noAutofit/>
          </a:bodyPr>
          <a:lstStyle/>
          <a:p>
            <a:pPr algn="ctr" defTabSz="1066800">
              <a:lnSpc>
                <a:spcPct val="90000"/>
              </a:lnSpc>
              <a:spcBef>
                <a:spcPct val="0"/>
              </a:spcBef>
              <a:spcAft>
                <a:spcPct val="35000"/>
              </a:spcAft>
            </a:pPr>
            <a:r>
              <a:rPr lang="en-US" sz="2000" b="1" dirty="0"/>
              <a:t>Special Purpose Vehicle(s) [As Needed]</a:t>
            </a:r>
            <a:endParaRPr lang="en-US" sz="2000" dirty="0"/>
          </a:p>
        </p:txBody>
      </p:sp>
      <p:sp>
        <p:nvSpPr>
          <p:cNvPr id="30" name="TextBox 29">
            <a:extLst>
              <a:ext uri="{FF2B5EF4-FFF2-40B4-BE49-F238E27FC236}">
                <a16:creationId xmlns:a16="http://schemas.microsoft.com/office/drawing/2014/main" id="{47552343-48AC-4F19-9499-78571A9E9C35}"/>
              </a:ext>
            </a:extLst>
          </p:cNvPr>
          <p:cNvSpPr txBox="1"/>
          <p:nvPr/>
        </p:nvSpPr>
        <p:spPr>
          <a:xfrm>
            <a:off x="5294271" y="6526985"/>
            <a:ext cx="1669801" cy="381516"/>
          </a:xfrm>
          <a:prstGeom prst="rect">
            <a:avLst/>
          </a:prstGeom>
          <a:noFill/>
        </p:spPr>
        <p:txBody>
          <a:bodyPr wrap="square">
            <a:spAutoFit/>
          </a:bodyPr>
          <a:lstStyle/>
          <a:p>
            <a:pPr algn="ctr">
              <a:spcBef>
                <a:spcPts val="600"/>
              </a:spcBef>
              <a:spcAft>
                <a:spcPts val="600"/>
              </a:spcAft>
            </a:pPr>
            <a:r>
              <a:rPr lang="en-US" sz="1800" b="1" dirty="0">
                <a:solidFill>
                  <a:srgbClr val="FF0000"/>
                </a:solidFill>
              </a:rPr>
              <a:t>DRAFT</a:t>
            </a:r>
          </a:p>
        </p:txBody>
      </p:sp>
    </p:spTree>
    <p:extLst>
      <p:ext uri="{BB962C8B-B14F-4D97-AF65-F5344CB8AC3E}">
        <p14:creationId xmlns:p14="http://schemas.microsoft.com/office/powerpoint/2010/main" val="1503126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Shape 12"/>
          <p:cNvSpPr/>
          <p:nvPr/>
        </p:nvSpPr>
        <p:spPr>
          <a:xfrm>
            <a:off x="417983" y="1237765"/>
            <a:ext cx="3539011" cy="4096235"/>
          </a:xfrm>
          <a:custGeom>
            <a:avLst/>
            <a:gdLst>
              <a:gd name="connsiteX0" fmla="*/ 0 w 8113719"/>
              <a:gd name="connsiteY0" fmla="*/ 83776 h 837755"/>
              <a:gd name="connsiteX1" fmla="*/ 83776 w 8113719"/>
              <a:gd name="connsiteY1" fmla="*/ 0 h 837755"/>
              <a:gd name="connsiteX2" fmla="*/ 8029944 w 8113719"/>
              <a:gd name="connsiteY2" fmla="*/ 0 h 837755"/>
              <a:gd name="connsiteX3" fmla="*/ 8113720 w 8113719"/>
              <a:gd name="connsiteY3" fmla="*/ 83776 h 837755"/>
              <a:gd name="connsiteX4" fmla="*/ 8113719 w 8113719"/>
              <a:gd name="connsiteY4" fmla="*/ 753980 h 837755"/>
              <a:gd name="connsiteX5" fmla="*/ 8029943 w 8113719"/>
              <a:gd name="connsiteY5" fmla="*/ 837756 h 837755"/>
              <a:gd name="connsiteX6" fmla="*/ 83776 w 8113719"/>
              <a:gd name="connsiteY6" fmla="*/ 837755 h 837755"/>
              <a:gd name="connsiteX7" fmla="*/ 0 w 8113719"/>
              <a:gd name="connsiteY7" fmla="*/ 753979 h 837755"/>
              <a:gd name="connsiteX8" fmla="*/ 0 w 8113719"/>
              <a:gd name="connsiteY8" fmla="*/ 83776 h 8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13719" h="837755">
                <a:moveTo>
                  <a:pt x="0" y="83776"/>
                </a:moveTo>
                <a:cubicBezTo>
                  <a:pt x="0" y="37508"/>
                  <a:pt x="37508" y="0"/>
                  <a:pt x="83776" y="0"/>
                </a:cubicBezTo>
                <a:lnTo>
                  <a:pt x="8029944" y="0"/>
                </a:lnTo>
                <a:cubicBezTo>
                  <a:pt x="8076212" y="0"/>
                  <a:pt x="8113720" y="37508"/>
                  <a:pt x="8113720" y="83776"/>
                </a:cubicBezTo>
                <a:cubicBezTo>
                  <a:pt x="8113720" y="307177"/>
                  <a:pt x="8113719" y="530579"/>
                  <a:pt x="8113719" y="753980"/>
                </a:cubicBezTo>
                <a:cubicBezTo>
                  <a:pt x="8113719" y="800248"/>
                  <a:pt x="8076211" y="837756"/>
                  <a:pt x="8029943" y="837756"/>
                </a:cubicBezTo>
                <a:lnTo>
                  <a:pt x="83776" y="837755"/>
                </a:lnTo>
                <a:cubicBezTo>
                  <a:pt x="37508" y="837755"/>
                  <a:pt x="0" y="800247"/>
                  <a:pt x="0" y="753979"/>
                </a:cubicBezTo>
                <a:lnTo>
                  <a:pt x="0" y="83776"/>
                </a:lnTo>
                <a:close/>
              </a:path>
            </a:pathLst>
          </a:cu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5977" tIns="115977" rIns="115977" bIns="115977" numCol="1" spcCol="1270" anchor="ctr" anchorCtr="0">
            <a:noAutofit/>
          </a:bodyPr>
          <a:lstStyle/>
          <a:p>
            <a:pPr algn="ctr" defTabSz="1066800">
              <a:lnSpc>
                <a:spcPct val="90000"/>
              </a:lnSpc>
              <a:spcBef>
                <a:spcPct val="0"/>
              </a:spcBef>
              <a:spcAft>
                <a:spcPct val="35000"/>
              </a:spcAft>
            </a:pPr>
            <a:r>
              <a:rPr lang="en-US" sz="2400" b="1" dirty="0"/>
              <a:t>Modality Partnership </a:t>
            </a:r>
          </a:p>
          <a:p>
            <a:pPr algn="ctr" defTabSz="1066800">
              <a:lnSpc>
                <a:spcPct val="90000"/>
              </a:lnSpc>
              <a:spcBef>
                <a:spcPct val="0"/>
              </a:spcBef>
              <a:spcAft>
                <a:spcPct val="35000"/>
              </a:spcAft>
            </a:pPr>
            <a:r>
              <a:rPr lang="en-US" sz="2400" dirty="0"/>
              <a:t>(Core GMS / PMS and Other NHS Income)</a:t>
            </a:r>
          </a:p>
        </p:txBody>
      </p:sp>
      <p:sp>
        <p:nvSpPr>
          <p:cNvPr id="18" name="Rectangle 17"/>
          <p:cNvSpPr/>
          <p:nvPr/>
        </p:nvSpPr>
        <p:spPr>
          <a:xfrm>
            <a:off x="6812038" y="5836608"/>
            <a:ext cx="396718" cy="348721"/>
          </a:xfrm>
          <a:prstGeom prst="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 name="Rectangle 21"/>
          <p:cNvSpPr/>
          <p:nvPr/>
        </p:nvSpPr>
        <p:spPr>
          <a:xfrm>
            <a:off x="5183593" y="5856526"/>
            <a:ext cx="396718" cy="348721"/>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 name="Rectangle 22"/>
          <p:cNvSpPr/>
          <p:nvPr/>
        </p:nvSpPr>
        <p:spPr>
          <a:xfrm>
            <a:off x="1184514" y="5866588"/>
            <a:ext cx="396718" cy="348721"/>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TextBox 18"/>
          <p:cNvSpPr txBox="1"/>
          <p:nvPr/>
        </p:nvSpPr>
        <p:spPr>
          <a:xfrm>
            <a:off x="1684336" y="5772621"/>
            <a:ext cx="1378424" cy="523220"/>
          </a:xfrm>
          <a:prstGeom prst="rect">
            <a:avLst/>
          </a:prstGeom>
          <a:noFill/>
        </p:spPr>
        <p:txBody>
          <a:bodyPr wrap="square" rtlCol="0">
            <a:spAutoFit/>
          </a:bodyPr>
          <a:lstStyle/>
          <a:p>
            <a:r>
              <a:rPr lang="en-GB" sz="1400" dirty="0"/>
              <a:t>General Partnership</a:t>
            </a:r>
          </a:p>
        </p:txBody>
      </p:sp>
      <p:sp>
        <p:nvSpPr>
          <p:cNvPr id="25" name="TextBox 24"/>
          <p:cNvSpPr txBox="1"/>
          <p:nvPr/>
        </p:nvSpPr>
        <p:spPr>
          <a:xfrm>
            <a:off x="5655860" y="5759903"/>
            <a:ext cx="1378424" cy="523220"/>
          </a:xfrm>
          <a:prstGeom prst="rect">
            <a:avLst/>
          </a:prstGeom>
          <a:noFill/>
        </p:spPr>
        <p:txBody>
          <a:bodyPr wrap="square" rtlCol="0">
            <a:spAutoFit/>
          </a:bodyPr>
          <a:lstStyle/>
          <a:p>
            <a:r>
              <a:rPr lang="en-GB" sz="1400" dirty="0"/>
              <a:t>Limited Company</a:t>
            </a:r>
          </a:p>
        </p:txBody>
      </p:sp>
      <p:sp>
        <p:nvSpPr>
          <p:cNvPr id="26" name="TextBox 25"/>
          <p:cNvSpPr txBox="1"/>
          <p:nvPr/>
        </p:nvSpPr>
        <p:spPr>
          <a:xfrm>
            <a:off x="7324486" y="5759903"/>
            <a:ext cx="1378424" cy="523220"/>
          </a:xfrm>
          <a:prstGeom prst="rect">
            <a:avLst/>
          </a:prstGeom>
          <a:noFill/>
        </p:spPr>
        <p:txBody>
          <a:bodyPr wrap="square" rtlCol="0">
            <a:spAutoFit/>
          </a:bodyPr>
          <a:lstStyle/>
          <a:p>
            <a:r>
              <a:rPr lang="en-GB" sz="1400" dirty="0"/>
              <a:t>Social Enterprise</a:t>
            </a:r>
          </a:p>
        </p:txBody>
      </p:sp>
      <p:sp>
        <p:nvSpPr>
          <p:cNvPr id="21" name="Rectangle 20">
            <a:extLst>
              <a:ext uri="{FF2B5EF4-FFF2-40B4-BE49-F238E27FC236}">
                <a16:creationId xmlns:a16="http://schemas.microsoft.com/office/drawing/2014/main" id="{9C929AFF-B6C4-4E54-82F1-6F475277C1F2}"/>
              </a:ext>
            </a:extLst>
          </p:cNvPr>
          <p:cNvSpPr/>
          <p:nvPr/>
        </p:nvSpPr>
        <p:spPr>
          <a:xfrm>
            <a:off x="2944512" y="5866588"/>
            <a:ext cx="396718" cy="348721"/>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9D1D618F-6F9E-428F-B2D1-B061ADCE0B14}"/>
              </a:ext>
            </a:extLst>
          </p:cNvPr>
          <p:cNvSpPr txBox="1"/>
          <p:nvPr/>
        </p:nvSpPr>
        <p:spPr>
          <a:xfrm>
            <a:off x="3474314" y="5772621"/>
            <a:ext cx="1378424" cy="523220"/>
          </a:xfrm>
          <a:prstGeom prst="rect">
            <a:avLst/>
          </a:prstGeom>
          <a:noFill/>
        </p:spPr>
        <p:txBody>
          <a:bodyPr wrap="square" rtlCol="0">
            <a:spAutoFit/>
          </a:bodyPr>
          <a:lstStyle/>
          <a:p>
            <a:r>
              <a:rPr lang="en-GB" sz="1400" dirty="0"/>
              <a:t>Limited Liability Partnership</a:t>
            </a:r>
          </a:p>
        </p:txBody>
      </p:sp>
      <p:sp>
        <p:nvSpPr>
          <p:cNvPr id="31" name="Slide Number Placeholder 3">
            <a:extLst>
              <a:ext uri="{FF2B5EF4-FFF2-40B4-BE49-F238E27FC236}">
                <a16:creationId xmlns:a16="http://schemas.microsoft.com/office/drawing/2014/main" id="{1BA86B0D-E6C4-4BF3-9CB7-B70BEA13AD66}"/>
              </a:ext>
            </a:extLst>
          </p:cNvPr>
          <p:cNvSpPr txBox="1">
            <a:spLocks/>
          </p:cNvSpPr>
          <p:nvPr/>
        </p:nvSpPr>
        <p:spPr>
          <a:xfrm>
            <a:off x="9964525" y="6627477"/>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ACF89C48-F4EA-164B-88CC-5C642CE0046B}" type="slidenum">
              <a:rPr lang="en-US" sz="1000" smtClean="0">
                <a:solidFill>
                  <a:schemeClr val="tx2"/>
                </a:solidFill>
              </a:rPr>
              <a:pPr algn="r"/>
              <a:t>4</a:t>
            </a:fld>
            <a:endParaRPr lang="en-US" sz="1000" dirty="0">
              <a:solidFill>
                <a:schemeClr val="tx2"/>
              </a:solidFill>
            </a:endParaRPr>
          </a:p>
        </p:txBody>
      </p:sp>
      <p:sp>
        <p:nvSpPr>
          <p:cNvPr id="33" name="Rectangle 32">
            <a:extLst>
              <a:ext uri="{FF2B5EF4-FFF2-40B4-BE49-F238E27FC236}">
                <a16:creationId xmlns:a16="http://schemas.microsoft.com/office/drawing/2014/main" id="{EEA0B4D9-87F7-4B35-A01E-CECCB2DA10B5}"/>
              </a:ext>
            </a:extLst>
          </p:cNvPr>
          <p:cNvSpPr/>
          <p:nvPr/>
        </p:nvSpPr>
        <p:spPr>
          <a:xfrm>
            <a:off x="8607218" y="5823544"/>
            <a:ext cx="396718" cy="348721"/>
          </a:xfrm>
          <a:prstGeom prst="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FDB7C6BC-643B-425A-B938-47FB7174D532}"/>
              </a:ext>
            </a:extLst>
          </p:cNvPr>
          <p:cNvSpPr txBox="1"/>
          <p:nvPr/>
        </p:nvSpPr>
        <p:spPr>
          <a:xfrm>
            <a:off x="9141565" y="5736367"/>
            <a:ext cx="1831235" cy="738664"/>
          </a:xfrm>
          <a:prstGeom prst="rect">
            <a:avLst/>
          </a:prstGeom>
          <a:noFill/>
        </p:spPr>
        <p:txBody>
          <a:bodyPr wrap="square" rtlCol="0">
            <a:spAutoFit/>
          </a:bodyPr>
          <a:lstStyle/>
          <a:p>
            <a:r>
              <a:rPr lang="en-GB" sz="1400" dirty="0"/>
              <a:t>Limited Liability Vehicle (Partnership / Limited Company)</a:t>
            </a:r>
          </a:p>
        </p:txBody>
      </p:sp>
      <p:sp>
        <p:nvSpPr>
          <p:cNvPr id="30" name="TextBox 29">
            <a:extLst>
              <a:ext uri="{FF2B5EF4-FFF2-40B4-BE49-F238E27FC236}">
                <a16:creationId xmlns:a16="http://schemas.microsoft.com/office/drawing/2014/main" id="{47552343-48AC-4F19-9499-78571A9E9C35}"/>
              </a:ext>
            </a:extLst>
          </p:cNvPr>
          <p:cNvSpPr txBox="1"/>
          <p:nvPr/>
        </p:nvSpPr>
        <p:spPr>
          <a:xfrm>
            <a:off x="5294271" y="6526985"/>
            <a:ext cx="1669801" cy="381516"/>
          </a:xfrm>
          <a:prstGeom prst="rect">
            <a:avLst/>
          </a:prstGeom>
          <a:noFill/>
        </p:spPr>
        <p:txBody>
          <a:bodyPr wrap="square">
            <a:spAutoFit/>
          </a:bodyPr>
          <a:lstStyle/>
          <a:p>
            <a:pPr algn="ctr">
              <a:spcBef>
                <a:spcPts val="600"/>
              </a:spcBef>
              <a:spcAft>
                <a:spcPts val="600"/>
              </a:spcAft>
            </a:pPr>
            <a:r>
              <a:rPr lang="en-US" sz="1800" b="1" dirty="0">
                <a:solidFill>
                  <a:srgbClr val="FF0000"/>
                </a:solidFill>
              </a:rPr>
              <a:t>DRAFT</a:t>
            </a:r>
          </a:p>
        </p:txBody>
      </p:sp>
      <p:sp>
        <p:nvSpPr>
          <p:cNvPr id="3" name="Freeform: Shape 2">
            <a:extLst>
              <a:ext uri="{FF2B5EF4-FFF2-40B4-BE49-F238E27FC236}">
                <a16:creationId xmlns:a16="http://schemas.microsoft.com/office/drawing/2014/main" id="{3A173E07-69ED-EF9F-A2D1-F26AA1D8F699}"/>
              </a:ext>
            </a:extLst>
          </p:cNvPr>
          <p:cNvSpPr/>
          <p:nvPr/>
        </p:nvSpPr>
        <p:spPr>
          <a:xfrm>
            <a:off x="4241800" y="1237765"/>
            <a:ext cx="7587062" cy="4096235"/>
          </a:xfrm>
          <a:custGeom>
            <a:avLst/>
            <a:gdLst>
              <a:gd name="connsiteX0" fmla="*/ 0 w 8113719"/>
              <a:gd name="connsiteY0" fmla="*/ 83776 h 837755"/>
              <a:gd name="connsiteX1" fmla="*/ 83776 w 8113719"/>
              <a:gd name="connsiteY1" fmla="*/ 0 h 837755"/>
              <a:gd name="connsiteX2" fmla="*/ 8029944 w 8113719"/>
              <a:gd name="connsiteY2" fmla="*/ 0 h 837755"/>
              <a:gd name="connsiteX3" fmla="*/ 8113720 w 8113719"/>
              <a:gd name="connsiteY3" fmla="*/ 83776 h 837755"/>
              <a:gd name="connsiteX4" fmla="*/ 8113719 w 8113719"/>
              <a:gd name="connsiteY4" fmla="*/ 753980 h 837755"/>
              <a:gd name="connsiteX5" fmla="*/ 8029943 w 8113719"/>
              <a:gd name="connsiteY5" fmla="*/ 837756 h 837755"/>
              <a:gd name="connsiteX6" fmla="*/ 83776 w 8113719"/>
              <a:gd name="connsiteY6" fmla="*/ 837755 h 837755"/>
              <a:gd name="connsiteX7" fmla="*/ 0 w 8113719"/>
              <a:gd name="connsiteY7" fmla="*/ 753979 h 837755"/>
              <a:gd name="connsiteX8" fmla="*/ 0 w 8113719"/>
              <a:gd name="connsiteY8" fmla="*/ 83776 h 8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13719" h="837755">
                <a:moveTo>
                  <a:pt x="0" y="83776"/>
                </a:moveTo>
                <a:cubicBezTo>
                  <a:pt x="0" y="37508"/>
                  <a:pt x="37508" y="0"/>
                  <a:pt x="83776" y="0"/>
                </a:cubicBezTo>
                <a:lnTo>
                  <a:pt x="8029944" y="0"/>
                </a:lnTo>
                <a:cubicBezTo>
                  <a:pt x="8076212" y="0"/>
                  <a:pt x="8113720" y="37508"/>
                  <a:pt x="8113720" y="83776"/>
                </a:cubicBezTo>
                <a:cubicBezTo>
                  <a:pt x="8113720" y="307177"/>
                  <a:pt x="8113719" y="530579"/>
                  <a:pt x="8113719" y="753980"/>
                </a:cubicBezTo>
                <a:cubicBezTo>
                  <a:pt x="8113719" y="800248"/>
                  <a:pt x="8076211" y="837756"/>
                  <a:pt x="8029943" y="837756"/>
                </a:cubicBezTo>
                <a:lnTo>
                  <a:pt x="83776" y="837755"/>
                </a:lnTo>
                <a:cubicBezTo>
                  <a:pt x="37508" y="837755"/>
                  <a:pt x="0" y="800247"/>
                  <a:pt x="0" y="753979"/>
                </a:cubicBezTo>
                <a:lnTo>
                  <a:pt x="0" y="83776"/>
                </a:lnTo>
                <a:close/>
              </a:path>
            </a:pathLst>
          </a:custGeom>
          <a:solidFill>
            <a:schemeClr val="accent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5977" tIns="115977" rIns="115977" bIns="115977" numCol="1" spcCol="1270" anchor="ctr" anchorCtr="0">
            <a:noAutofit/>
          </a:bodyPr>
          <a:lstStyle/>
          <a:p>
            <a:pPr algn="ctr" defTabSz="1066800">
              <a:lnSpc>
                <a:spcPct val="90000"/>
              </a:lnSpc>
              <a:spcBef>
                <a:spcPct val="0"/>
              </a:spcBef>
              <a:spcAft>
                <a:spcPct val="35000"/>
              </a:spcAft>
            </a:pPr>
            <a:endParaRPr lang="en-US" sz="2400" dirty="0"/>
          </a:p>
        </p:txBody>
      </p:sp>
      <p:sp>
        <p:nvSpPr>
          <p:cNvPr id="4" name="TextBox 3">
            <a:extLst>
              <a:ext uri="{FF2B5EF4-FFF2-40B4-BE49-F238E27FC236}">
                <a16:creationId xmlns:a16="http://schemas.microsoft.com/office/drawing/2014/main" id="{7C532F7E-AED5-6D7F-E571-1778902A7393}"/>
              </a:ext>
            </a:extLst>
          </p:cNvPr>
          <p:cNvSpPr txBox="1"/>
          <p:nvPr/>
        </p:nvSpPr>
        <p:spPr>
          <a:xfrm>
            <a:off x="731523" y="1440981"/>
            <a:ext cx="3680476" cy="400110"/>
          </a:xfrm>
          <a:prstGeom prst="rect">
            <a:avLst/>
          </a:prstGeom>
          <a:noFill/>
        </p:spPr>
        <p:txBody>
          <a:bodyPr wrap="square" rtlCol="0">
            <a:spAutoFit/>
          </a:bodyPr>
          <a:lstStyle/>
          <a:p>
            <a:r>
              <a:rPr lang="en-GB" sz="2000" b="1" dirty="0"/>
              <a:t>Modality No 1 Partnership</a:t>
            </a:r>
          </a:p>
        </p:txBody>
      </p:sp>
      <p:sp>
        <p:nvSpPr>
          <p:cNvPr id="6" name="TextBox 5">
            <a:extLst>
              <a:ext uri="{FF2B5EF4-FFF2-40B4-BE49-F238E27FC236}">
                <a16:creationId xmlns:a16="http://schemas.microsoft.com/office/drawing/2014/main" id="{FF9FB53F-163E-F65B-9192-20C71011B9DE}"/>
              </a:ext>
            </a:extLst>
          </p:cNvPr>
          <p:cNvSpPr txBox="1"/>
          <p:nvPr/>
        </p:nvSpPr>
        <p:spPr>
          <a:xfrm>
            <a:off x="6579328" y="1385466"/>
            <a:ext cx="2989793" cy="400110"/>
          </a:xfrm>
          <a:prstGeom prst="rect">
            <a:avLst/>
          </a:prstGeom>
          <a:noFill/>
        </p:spPr>
        <p:txBody>
          <a:bodyPr wrap="none" rtlCol="0">
            <a:spAutoFit/>
          </a:bodyPr>
          <a:lstStyle/>
          <a:p>
            <a:r>
              <a:rPr lang="en-GB" sz="2000" b="1" dirty="0"/>
              <a:t>Modality No 2 Partnership</a:t>
            </a:r>
          </a:p>
        </p:txBody>
      </p:sp>
      <p:sp>
        <p:nvSpPr>
          <p:cNvPr id="27" name="Freeform: Shape 26">
            <a:extLst>
              <a:ext uri="{FF2B5EF4-FFF2-40B4-BE49-F238E27FC236}">
                <a16:creationId xmlns:a16="http://schemas.microsoft.com/office/drawing/2014/main" id="{5D1DBE32-1C4E-4B4D-962B-BC3FD07836F8}"/>
              </a:ext>
            </a:extLst>
          </p:cNvPr>
          <p:cNvSpPr/>
          <p:nvPr/>
        </p:nvSpPr>
        <p:spPr>
          <a:xfrm>
            <a:off x="4514171" y="1950596"/>
            <a:ext cx="2437201" cy="2393263"/>
          </a:xfrm>
          <a:custGeom>
            <a:avLst/>
            <a:gdLst>
              <a:gd name="connsiteX0" fmla="*/ 0 w 2665579"/>
              <a:gd name="connsiteY0" fmla="*/ 197845 h 1978450"/>
              <a:gd name="connsiteX1" fmla="*/ 197845 w 2665579"/>
              <a:gd name="connsiteY1" fmla="*/ 0 h 1978450"/>
              <a:gd name="connsiteX2" fmla="*/ 2467734 w 2665579"/>
              <a:gd name="connsiteY2" fmla="*/ 0 h 1978450"/>
              <a:gd name="connsiteX3" fmla="*/ 2665579 w 2665579"/>
              <a:gd name="connsiteY3" fmla="*/ 197845 h 1978450"/>
              <a:gd name="connsiteX4" fmla="*/ 2665579 w 2665579"/>
              <a:gd name="connsiteY4" fmla="*/ 1780605 h 1978450"/>
              <a:gd name="connsiteX5" fmla="*/ 2467734 w 2665579"/>
              <a:gd name="connsiteY5" fmla="*/ 1978450 h 1978450"/>
              <a:gd name="connsiteX6" fmla="*/ 197845 w 2665579"/>
              <a:gd name="connsiteY6" fmla="*/ 1978450 h 1978450"/>
              <a:gd name="connsiteX7" fmla="*/ 0 w 2665579"/>
              <a:gd name="connsiteY7" fmla="*/ 1780605 h 1978450"/>
              <a:gd name="connsiteX8" fmla="*/ 0 w 2665579"/>
              <a:gd name="connsiteY8" fmla="*/ 197845 h 197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5579" h="1978450">
                <a:moveTo>
                  <a:pt x="0" y="197845"/>
                </a:moveTo>
                <a:cubicBezTo>
                  <a:pt x="0" y="88578"/>
                  <a:pt x="88578" y="0"/>
                  <a:pt x="197845" y="0"/>
                </a:cubicBezTo>
                <a:lnTo>
                  <a:pt x="2467734" y="0"/>
                </a:lnTo>
                <a:cubicBezTo>
                  <a:pt x="2577001" y="0"/>
                  <a:pt x="2665579" y="88578"/>
                  <a:pt x="2665579" y="197845"/>
                </a:cubicBezTo>
                <a:lnTo>
                  <a:pt x="2665579" y="1780605"/>
                </a:lnTo>
                <a:cubicBezTo>
                  <a:pt x="2665579" y="1889872"/>
                  <a:pt x="2577001" y="1978450"/>
                  <a:pt x="2467734" y="1978450"/>
                </a:cubicBezTo>
                <a:lnTo>
                  <a:pt x="197845" y="1978450"/>
                </a:lnTo>
                <a:cubicBezTo>
                  <a:pt x="88578" y="1978450"/>
                  <a:pt x="0" y="1889872"/>
                  <a:pt x="0" y="1780605"/>
                </a:cubicBezTo>
                <a:lnTo>
                  <a:pt x="0" y="197845"/>
                </a:lnTo>
                <a:close/>
              </a:path>
            </a:pathLst>
          </a:custGeom>
          <a:solidFill>
            <a:schemeClr val="accent6">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4147" tIns="134147" rIns="134147" bIns="134147" numCol="1" spcCol="1270" anchor="ctr" anchorCtr="0">
            <a:noAutofit/>
          </a:bodyPr>
          <a:lstStyle/>
          <a:p>
            <a:pPr algn="ctr" defTabSz="889000">
              <a:lnSpc>
                <a:spcPct val="90000"/>
              </a:lnSpc>
              <a:spcBef>
                <a:spcPct val="0"/>
              </a:spcBef>
              <a:spcAft>
                <a:spcPct val="35000"/>
              </a:spcAft>
            </a:pPr>
            <a:r>
              <a:rPr lang="en-US" sz="1600" b="1" dirty="0"/>
              <a:t>Modality LLP</a:t>
            </a:r>
          </a:p>
          <a:p>
            <a:pPr algn="ctr" defTabSz="889000">
              <a:lnSpc>
                <a:spcPct val="90000"/>
              </a:lnSpc>
              <a:spcBef>
                <a:spcPct val="0"/>
              </a:spcBef>
              <a:spcAft>
                <a:spcPct val="35000"/>
              </a:spcAft>
            </a:pPr>
            <a:r>
              <a:rPr lang="en-US" sz="1600" dirty="0"/>
              <a:t>(NHS and Private Outpatients)</a:t>
            </a:r>
          </a:p>
          <a:p>
            <a:pPr algn="ctr" defTabSz="889000">
              <a:lnSpc>
                <a:spcPct val="90000"/>
              </a:lnSpc>
              <a:spcBef>
                <a:spcPct val="0"/>
              </a:spcBef>
              <a:spcAft>
                <a:spcPct val="35000"/>
              </a:spcAft>
            </a:pPr>
            <a:endParaRPr lang="en-US" sz="1600" dirty="0"/>
          </a:p>
          <a:p>
            <a:pPr algn="ctr" defTabSz="889000">
              <a:lnSpc>
                <a:spcPct val="90000"/>
              </a:lnSpc>
              <a:spcBef>
                <a:spcPct val="0"/>
              </a:spcBef>
              <a:spcAft>
                <a:spcPct val="35000"/>
              </a:spcAft>
            </a:pPr>
            <a:endParaRPr lang="en-US" sz="1600" dirty="0"/>
          </a:p>
          <a:p>
            <a:pPr algn="ctr" defTabSz="889000">
              <a:lnSpc>
                <a:spcPct val="90000"/>
              </a:lnSpc>
              <a:spcBef>
                <a:spcPct val="0"/>
              </a:spcBef>
              <a:spcAft>
                <a:spcPct val="35000"/>
              </a:spcAft>
            </a:pPr>
            <a:endParaRPr lang="en-US" sz="1600" dirty="0"/>
          </a:p>
          <a:p>
            <a:pPr algn="ctr" defTabSz="889000">
              <a:lnSpc>
                <a:spcPct val="90000"/>
              </a:lnSpc>
              <a:spcBef>
                <a:spcPct val="0"/>
              </a:spcBef>
              <a:spcAft>
                <a:spcPct val="35000"/>
              </a:spcAft>
            </a:pPr>
            <a:endParaRPr lang="en-US" sz="1600" dirty="0"/>
          </a:p>
        </p:txBody>
      </p:sp>
      <p:sp>
        <p:nvSpPr>
          <p:cNvPr id="14" name="Freeform: Shape 13"/>
          <p:cNvSpPr/>
          <p:nvPr/>
        </p:nvSpPr>
        <p:spPr>
          <a:xfrm>
            <a:off x="4690670" y="3098799"/>
            <a:ext cx="2090169" cy="1052639"/>
          </a:xfrm>
          <a:custGeom>
            <a:avLst/>
            <a:gdLst>
              <a:gd name="connsiteX0" fmla="*/ 0 w 2665579"/>
              <a:gd name="connsiteY0" fmla="*/ 197845 h 1978450"/>
              <a:gd name="connsiteX1" fmla="*/ 197845 w 2665579"/>
              <a:gd name="connsiteY1" fmla="*/ 0 h 1978450"/>
              <a:gd name="connsiteX2" fmla="*/ 2467734 w 2665579"/>
              <a:gd name="connsiteY2" fmla="*/ 0 h 1978450"/>
              <a:gd name="connsiteX3" fmla="*/ 2665579 w 2665579"/>
              <a:gd name="connsiteY3" fmla="*/ 197845 h 1978450"/>
              <a:gd name="connsiteX4" fmla="*/ 2665579 w 2665579"/>
              <a:gd name="connsiteY4" fmla="*/ 1780605 h 1978450"/>
              <a:gd name="connsiteX5" fmla="*/ 2467734 w 2665579"/>
              <a:gd name="connsiteY5" fmla="*/ 1978450 h 1978450"/>
              <a:gd name="connsiteX6" fmla="*/ 197845 w 2665579"/>
              <a:gd name="connsiteY6" fmla="*/ 1978450 h 1978450"/>
              <a:gd name="connsiteX7" fmla="*/ 0 w 2665579"/>
              <a:gd name="connsiteY7" fmla="*/ 1780605 h 1978450"/>
              <a:gd name="connsiteX8" fmla="*/ 0 w 2665579"/>
              <a:gd name="connsiteY8" fmla="*/ 197845 h 197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5579" h="1978450">
                <a:moveTo>
                  <a:pt x="0" y="197845"/>
                </a:moveTo>
                <a:cubicBezTo>
                  <a:pt x="0" y="88578"/>
                  <a:pt x="88578" y="0"/>
                  <a:pt x="197845" y="0"/>
                </a:cubicBezTo>
                <a:lnTo>
                  <a:pt x="2467734" y="0"/>
                </a:lnTo>
                <a:cubicBezTo>
                  <a:pt x="2577001" y="0"/>
                  <a:pt x="2665579" y="88578"/>
                  <a:pt x="2665579" y="197845"/>
                </a:cubicBezTo>
                <a:lnTo>
                  <a:pt x="2665579" y="1780605"/>
                </a:lnTo>
                <a:cubicBezTo>
                  <a:pt x="2665579" y="1889872"/>
                  <a:pt x="2577001" y="1978450"/>
                  <a:pt x="2467734" y="1978450"/>
                </a:cubicBezTo>
                <a:lnTo>
                  <a:pt x="197845" y="1978450"/>
                </a:lnTo>
                <a:cubicBezTo>
                  <a:pt x="88578" y="1978450"/>
                  <a:pt x="0" y="1889872"/>
                  <a:pt x="0" y="1780605"/>
                </a:cubicBezTo>
                <a:lnTo>
                  <a:pt x="0" y="19784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4147" tIns="134147" rIns="134147" bIns="134147" numCol="1" spcCol="1270" anchor="ctr" anchorCtr="0">
            <a:noAutofit/>
          </a:bodyPr>
          <a:lstStyle/>
          <a:p>
            <a:pPr algn="ctr" defTabSz="889000">
              <a:lnSpc>
                <a:spcPct val="90000"/>
              </a:lnSpc>
              <a:spcBef>
                <a:spcPct val="0"/>
              </a:spcBef>
              <a:spcAft>
                <a:spcPct val="35000"/>
              </a:spcAft>
            </a:pPr>
            <a:r>
              <a:rPr lang="en-US" sz="1400" b="1" dirty="0"/>
              <a:t>Modality Medical Services Limited</a:t>
            </a:r>
          </a:p>
          <a:p>
            <a:pPr algn="ctr" defTabSz="889000">
              <a:lnSpc>
                <a:spcPct val="90000"/>
              </a:lnSpc>
              <a:spcBef>
                <a:spcPct val="0"/>
              </a:spcBef>
              <a:spcAft>
                <a:spcPct val="35000"/>
              </a:spcAft>
            </a:pPr>
            <a:r>
              <a:rPr lang="en-US" sz="1400" dirty="0"/>
              <a:t>(Private Services, Research, Consultancy)</a:t>
            </a:r>
          </a:p>
        </p:txBody>
      </p:sp>
      <p:sp>
        <p:nvSpPr>
          <p:cNvPr id="16" name="Freeform: Shape 15"/>
          <p:cNvSpPr/>
          <p:nvPr/>
        </p:nvSpPr>
        <p:spPr>
          <a:xfrm>
            <a:off x="7127872" y="3291139"/>
            <a:ext cx="2651128" cy="1078644"/>
          </a:xfrm>
          <a:custGeom>
            <a:avLst/>
            <a:gdLst>
              <a:gd name="connsiteX0" fmla="*/ 0 w 2559335"/>
              <a:gd name="connsiteY0" fmla="*/ 174081 h 1740813"/>
              <a:gd name="connsiteX1" fmla="*/ 174081 w 2559335"/>
              <a:gd name="connsiteY1" fmla="*/ 0 h 1740813"/>
              <a:gd name="connsiteX2" fmla="*/ 2385254 w 2559335"/>
              <a:gd name="connsiteY2" fmla="*/ 0 h 1740813"/>
              <a:gd name="connsiteX3" fmla="*/ 2559335 w 2559335"/>
              <a:gd name="connsiteY3" fmla="*/ 174081 h 1740813"/>
              <a:gd name="connsiteX4" fmla="*/ 2559335 w 2559335"/>
              <a:gd name="connsiteY4" fmla="*/ 1566732 h 1740813"/>
              <a:gd name="connsiteX5" fmla="*/ 2385254 w 2559335"/>
              <a:gd name="connsiteY5" fmla="*/ 1740813 h 1740813"/>
              <a:gd name="connsiteX6" fmla="*/ 174081 w 2559335"/>
              <a:gd name="connsiteY6" fmla="*/ 1740813 h 1740813"/>
              <a:gd name="connsiteX7" fmla="*/ 0 w 2559335"/>
              <a:gd name="connsiteY7" fmla="*/ 1566732 h 1740813"/>
              <a:gd name="connsiteX8" fmla="*/ 0 w 2559335"/>
              <a:gd name="connsiteY8" fmla="*/ 174081 h 1740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59335" h="1740813">
                <a:moveTo>
                  <a:pt x="0" y="174081"/>
                </a:moveTo>
                <a:cubicBezTo>
                  <a:pt x="0" y="77939"/>
                  <a:pt x="77939" y="0"/>
                  <a:pt x="174081" y="0"/>
                </a:cubicBezTo>
                <a:lnTo>
                  <a:pt x="2385254" y="0"/>
                </a:lnTo>
                <a:cubicBezTo>
                  <a:pt x="2481396" y="0"/>
                  <a:pt x="2559335" y="77939"/>
                  <a:pt x="2559335" y="174081"/>
                </a:cubicBezTo>
                <a:lnTo>
                  <a:pt x="2559335" y="1566732"/>
                </a:lnTo>
                <a:cubicBezTo>
                  <a:pt x="2559335" y="1662874"/>
                  <a:pt x="2481396" y="1740813"/>
                  <a:pt x="2385254" y="1740813"/>
                </a:cubicBezTo>
                <a:lnTo>
                  <a:pt x="174081" y="1740813"/>
                </a:lnTo>
                <a:cubicBezTo>
                  <a:pt x="77939" y="1740813"/>
                  <a:pt x="0" y="1662874"/>
                  <a:pt x="0" y="1566732"/>
                </a:cubicBezTo>
                <a:lnTo>
                  <a:pt x="0" y="174081"/>
                </a:lnTo>
                <a:close/>
              </a:path>
            </a:pathLst>
          </a:custGeom>
          <a:solidFill>
            <a:schemeClr val="accent6">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187" tIns="127187" rIns="127187" bIns="127187" numCol="1" spcCol="1270" anchor="ctr" anchorCtr="0">
            <a:noAutofit/>
          </a:bodyPr>
          <a:lstStyle/>
          <a:p>
            <a:pPr algn="ctr" defTabSz="889000">
              <a:lnSpc>
                <a:spcPct val="90000"/>
              </a:lnSpc>
              <a:spcBef>
                <a:spcPct val="0"/>
              </a:spcBef>
              <a:spcAft>
                <a:spcPct val="35000"/>
              </a:spcAft>
            </a:pPr>
            <a:r>
              <a:rPr lang="en-US" sz="1600" b="1" dirty="0"/>
              <a:t>Modality Property Investments LLP</a:t>
            </a:r>
          </a:p>
          <a:p>
            <a:pPr algn="ctr" defTabSz="889000">
              <a:lnSpc>
                <a:spcPct val="90000"/>
              </a:lnSpc>
              <a:spcBef>
                <a:spcPct val="0"/>
              </a:spcBef>
              <a:spcAft>
                <a:spcPct val="35000"/>
              </a:spcAft>
            </a:pPr>
            <a:r>
              <a:rPr lang="en-US" sz="1600" dirty="0"/>
              <a:t>(Theia / JV with Assura)</a:t>
            </a:r>
          </a:p>
        </p:txBody>
      </p:sp>
      <p:sp>
        <p:nvSpPr>
          <p:cNvPr id="20" name="Freeform: Shape 19">
            <a:extLst>
              <a:ext uri="{FF2B5EF4-FFF2-40B4-BE49-F238E27FC236}">
                <a16:creationId xmlns:a16="http://schemas.microsoft.com/office/drawing/2014/main" id="{9AB2C4C3-3483-4A90-A2BB-CA22BBAFBD87}"/>
              </a:ext>
            </a:extLst>
          </p:cNvPr>
          <p:cNvSpPr/>
          <p:nvPr/>
        </p:nvSpPr>
        <p:spPr>
          <a:xfrm>
            <a:off x="7127872" y="1947552"/>
            <a:ext cx="2651128" cy="1158514"/>
          </a:xfrm>
          <a:custGeom>
            <a:avLst/>
            <a:gdLst>
              <a:gd name="connsiteX0" fmla="*/ 0 w 2665579"/>
              <a:gd name="connsiteY0" fmla="*/ 197845 h 1978450"/>
              <a:gd name="connsiteX1" fmla="*/ 197845 w 2665579"/>
              <a:gd name="connsiteY1" fmla="*/ 0 h 1978450"/>
              <a:gd name="connsiteX2" fmla="*/ 2467734 w 2665579"/>
              <a:gd name="connsiteY2" fmla="*/ 0 h 1978450"/>
              <a:gd name="connsiteX3" fmla="*/ 2665579 w 2665579"/>
              <a:gd name="connsiteY3" fmla="*/ 197845 h 1978450"/>
              <a:gd name="connsiteX4" fmla="*/ 2665579 w 2665579"/>
              <a:gd name="connsiteY4" fmla="*/ 1780605 h 1978450"/>
              <a:gd name="connsiteX5" fmla="*/ 2467734 w 2665579"/>
              <a:gd name="connsiteY5" fmla="*/ 1978450 h 1978450"/>
              <a:gd name="connsiteX6" fmla="*/ 197845 w 2665579"/>
              <a:gd name="connsiteY6" fmla="*/ 1978450 h 1978450"/>
              <a:gd name="connsiteX7" fmla="*/ 0 w 2665579"/>
              <a:gd name="connsiteY7" fmla="*/ 1780605 h 1978450"/>
              <a:gd name="connsiteX8" fmla="*/ 0 w 2665579"/>
              <a:gd name="connsiteY8" fmla="*/ 197845 h 197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5579" h="1978450">
                <a:moveTo>
                  <a:pt x="0" y="197845"/>
                </a:moveTo>
                <a:cubicBezTo>
                  <a:pt x="0" y="88578"/>
                  <a:pt x="88578" y="0"/>
                  <a:pt x="197845" y="0"/>
                </a:cubicBezTo>
                <a:lnTo>
                  <a:pt x="2467734" y="0"/>
                </a:lnTo>
                <a:cubicBezTo>
                  <a:pt x="2577001" y="0"/>
                  <a:pt x="2665579" y="88578"/>
                  <a:pt x="2665579" y="197845"/>
                </a:cubicBezTo>
                <a:lnTo>
                  <a:pt x="2665579" y="1780605"/>
                </a:lnTo>
                <a:cubicBezTo>
                  <a:pt x="2665579" y="1889872"/>
                  <a:pt x="2577001" y="1978450"/>
                  <a:pt x="2467734" y="1978450"/>
                </a:cubicBezTo>
                <a:lnTo>
                  <a:pt x="197845" y="1978450"/>
                </a:lnTo>
                <a:cubicBezTo>
                  <a:pt x="88578" y="1978450"/>
                  <a:pt x="0" y="1889872"/>
                  <a:pt x="0" y="1780605"/>
                </a:cubicBezTo>
                <a:lnTo>
                  <a:pt x="0" y="197845"/>
                </a:lnTo>
                <a:close/>
              </a:path>
            </a:pathLst>
          </a:custGeom>
          <a:solidFill>
            <a:schemeClr val="accent6">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4147" tIns="134147" rIns="134147" bIns="134147" numCol="1" spcCol="1270" anchor="ctr" anchorCtr="0">
            <a:noAutofit/>
          </a:bodyPr>
          <a:lstStyle/>
          <a:p>
            <a:pPr algn="ctr" defTabSz="889000">
              <a:lnSpc>
                <a:spcPct val="90000"/>
              </a:lnSpc>
              <a:spcBef>
                <a:spcPct val="0"/>
              </a:spcBef>
              <a:spcAft>
                <a:spcPct val="35000"/>
              </a:spcAft>
            </a:pPr>
            <a:r>
              <a:rPr lang="en-US" sz="1600" b="1" dirty="0" err="1"/>
              <a:t>Digality</a:t>
            </a:r>
            <a:r>
              <a:rPr lang="en-US" sz="1600" b="1" dirty="0"/>
              <a:t> LLP</a:t>
            </a:r>
          </a:p>
          <a:p>
            <a:pPr algn="ctr" defTabSz="889000">
              <a:lnSpc>
                <a:spcPct val="90000"/>
              </a:lnSpc>
              <a:spcBef>
                <a:spcPct val="0"/>
              </a:spcBef>
              <a:spcAft>
                <a:spcPct val="35000"/>
              </a:spcAft>
            </a:pPr>
            <a:r>
              <a:rPr lang="en-US" sz="1600" dirty="0"/>
              <a:t>(Group Strategic Investments – </a:t>
            </a:r>
            <a:r>
              <a:rPr lang="en-US" sz="1600" dirty="0" err="1"/>
              <a:t>SonALAsense</a:t>
            </a:r>
            <a:r>
              <a:rPr lang="en-US" sz="1600" dirty="0"/>
              <a:t>, </a:t>
            </a:r>
            <a:r>
              <a:rPr lang="en-US" sz="1600" dirty="0" err="1"/>
              <a:t>Phoenicis</a:t>
            </a:r>
            <a:r>
              <a:rPr lang="en-US" sz="1600" dirty="0"/>
              <a:t>, </a:t>
            </a:r>
            <a:r>
              <a:rPr lang="en-US" sz="1600" dirty="0" err="1"/>
              <a:t>GOQii</a:t>
            </a:r>
            <a:r>
              <a:rPr lang="en-US" sz="1600" dirty="0"/>
              <a:t>)</a:t>
            </a:r>
            <a:endParaRPr lang="en-US" sz="1400" dirty="0"/>
          </a:p>
        </p:txBody>
      </p:sp>
      <p:sp>
        <p:nvSpPr>
          <p:cNvPr id="29" name="Freeform: Shape 28">
            <a:extLst>
              <a:ext uri="{FF2B5EF4-FFF2-40B4-BE49-F238E27FC236}">
                <a16:creationId xmlns:a16="http://schemas.microsoft.com/office/drawing/2014/main" id="{72537D47-CE12-47D6-A691-E2ACA5BD54B5}"/>
              </a:ext>
            </a:extLst>
          </p:cNvPr>
          <p:cNvSpPr/>
          <p:nvPr/>
        </p:nvSpPr>
        <p:spPr>
          <a:xfrm>
            <a:off x="4514171" y="4589641"/>
            <a:ext cx="7042829" cy="512001"/>
          </a:xfrm>
          <a:custGeom>
            <a:avLst/>
            <a:gdLst>
              <a:gd name="connsiteX0" fmla="*/ 0 w 8113719"/>
              <a:gd name="connsiteY0" fmla="*/ 83776 h 837755"/>
              <a:gd name="connsiteX1" fmla="*/ 83776 w 8113719"/>
              <a:gd name="connsiteY1" fmla="*/ 0 h 837755"/>
              <a:gd name="connsiteX2" fmla="*/ 8029944 w 8113719"/>
              <a:gd name="connsiteY2" fmla="*/ 0 h 837755"/>
              <a:gd name="connsiteX3" fmla="*/ 8113720 w 8113719"/>
              <a:gd name="connsiteY3" fmla="*/ 83776 h 837755"/>
              <a:gd name="connsiteX4" fmla="*/ 8113719 w 8113719"/>
              <a:gd name="connsiteY4" fmla="*/ 753980 h 837755"/>
              <a:gd name="connsiteX5" fmla="*/ 8029943 w 8113719"/>
              <a:gd name="connsiteY5" fmla="*/ 837756 h 837755"/>
              <a:gd name="connsiteX6" fmla="*/ 83776 w 8113719"/>
              <a:gd name="connsiteY6" fmla="*/ 837755 h 837755"/>
              <a:gd name="connsiteX7" fmla="*/ 0 w 8113719"/>
              <a:gd name="connsiteY7" fmla="*/ 753979 h 837755"/>
              <a:gd name="connsiteX8" fmla="*/ 0 w 8113719"/>
              <a:gd name="connsiteY8" fmla="*/ 83776 h 8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13719" h="837755">
                <a:moveTo>
                  <a:pt x="0" y="83776"/>
                </a:moveTo>
                <a:cubicBezTo>
                  <a:pt x="0" y="37508"/>
                  <a:pt x="37508" y="0"/>
                  <a:pt x="83776" y="0"/>
                </a:cubicBezTo>
                <a:lnTo>
                  <a:pt x="8029944" y="0"/>
                </a:lnTo>
                <a:cubicBezTo>
                  <a:pt x="8076212" y="0"/>
                  <a:pt x="8113720" y="37508"/>
                  <a:pt x="8113720" y="83776"/>
                </a:cubicBezTo>
                <a:cubicBezTo>
                  <a:pt x="8113720" y="307177"/>
                  <a:pt x="8113719" y="530579"/>
                  <a:pt x="8113719" y="753980"/>
                </a:cubicBezTo>
                <a:cubicBezTo>
                  <a:pt x="8113719" y="800248"/>
                  <a:pt x="8076211" y="837756"/>
                  <a:pt x="8029943" y="837756"/>
                </a:cubicBezTo>
                <a:lnTo>
                  <a:pt x="83776" y="837755"/>
                </a:lnTo>
                <a:cubicBezTo>
                  <a:pt x="37508" y="837755"/>
                  <a:pt x="0" y="800247"/>
                  <a:pt x="0" y="753979"/>
                </a:cubicBezTo>
                <a:lnTo>
                  <a:pt x="0" y="83776"/>
                </a:lnTo>
                <a:close/>
              </a:path>
            </a:pathLst>
          </a:custGeom>
          <a:solidFill>
            <a:schemeClr val="accent4">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5977" tIns="115977" rIns="115977" bIns="115977" numCol="1" spcCol="1270" anchor="ctr" anchorCtr="0">
            <a:noAutofit/>
          </a:bodyPr>
          <a:lstStyle/>
          <a:p>
            <a:pPr algn="ctr" defTabSz="1066800">
              <a:lnSpc>
                <a:spcPct val="90000"/>
              </a:lnSpc>
              <a:spcBef>
                <a:spcPct val="0"/>
              </a:spcBef>
              <a:spcAft>
                <a:spcPct val="35000"/>
              </a:spcAft>
            </a:pPr>
            <a:r>
              <a:rPr lang="en-US" b="1" dirty="0"/>
              <a:t>Special Purpose Vehicle(s) [As Needed]</a:t>
            </a:r>
            <a:endParaRPr lang="en-US" dirty="0"/>
          </a:p>
        </p:txBody>
      </p:sp>
      <p:sp>
        <p:nvSpPr>
          <p:cNvPr id="15" name="Freeform: Shape 14"/>
          <p:cNvSpPr/>
          <p:nvPr/>
        </p:nvSpPr>
        <p:spPr>
          <a:xfrm>
            <a:off x="9952956" y="1895961"/>
            <a:ext cx="1604044" cy="2420210"/>
          </a:xfrm>
          <a:custGeom>
            <a:avLst/>
            <a:gdLst>
              <a:gd name="connsiteX0" fmla="*/ 0 w 2473287"/>
              <a:gd name="connsiteY0" fmla="*/ 165509 h 1655094"/>
              <a:gd name="connsiteX1" fmla="*/ 165509 w 2473287"/>
              <a:gd name="connsiteY1" fmla="*/ 0 h 1655094"/>
              <a:gd name="connsiteX2" fmla="*/ 2307778 w 2473287"/>
              <a:gd name="connsiteY2" fmla="*/ 0 h 1655094"/>
              <a:gd name="connsiteX3" fmla="*/ 2473287 w 2473287"/>
              <a:gd name="connsiteY3" fmla="*/ 165509 h 1655094"/>
              <a:gd name="connsiteX4" fmla="*/ 2473287 w 2473287"/>
              <a:gd name="connsiteY4" fmla="*/ 1489585 h 1655094"/>
              <a:gd name="connsiteX5" fmla="*/ 2307778 w 2473287"/>
              <a:gd name="connsiteY5" fmla="*/ 1655094 h 1655094"/>
              <a:gd name="connsiteX6" fmla="*/ 165509 w 2473287"/>
              <a:gd name="connsiteY6" fmla="*/ 1655094 h 1655094"/>
              <a:gd name="connsiteX7" fmla="*/ 0 w 2473287"/>
              <a:gd name="connsiteY7" fmla="*/ 1489585 h 1655094"/>
              <a:gd name="connsiteX8" fmla="*/ 0 w 2473287"/>
              <a:gd name="connsiteY8" fmla="*/ 165509 h 1655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3287" h="1655094">
                <a:moveTo>
                  <a:pt x="0" y="165509"/>
                </a:moveTo>
                <a:cubicBezTo>
                  <a:pt x="0" y="74101"/>
                  <a:pt x="74101" y="0"/>
                  <a:pt x="165509" y="0"/>
                </a:cubicBezTo>
                <a:lnTo>
                  <a:pt x="2307778" y="0"/>
                </a:lnTo>
                <a:cubicBezTo>
                  <a:pt x="2399186" y="0"/>
                  <a:pt x="2473287" y="74101"/>
                  <a:pt x="2473287" y="165509"/>
                </a:cubicBezTo>
                <a:lnTo>
                  <a:pt x="2473287" y="1489585"/>
                </a:lnTo>
                <a:cubicBezTo>
                  <a:pt x="2473287" y="1580993"/>
                  <a:pt x="2399186" y="1655094"/>
                  <a:pt x="2307778" y="1655094"/>
                </a:cubicBezTo>
                <a:lnTo>
                  <a:pt x="165509" y="1655094"/>
                </a:lnTo>
                <a:cubicBezTo>
                  <a:pt x="74101" y="1655094"/>
                  <a:pt x="0" y="1580993"/>
                  <a:pt x="0" y="1489585"/>
                </a:cubicBezTo>
                <a:lnTo>
                  <a:pt x="0" y="165509"/>
                </a:lnTo>
                <a:close/>
              </a:path>
            </a:pathLst>
          </a:custGeom>
          <a:solidFill>
            <a:schemeClr val="accent2">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4676" tIns="124676" rIns="124676" bIns="124676" numCol="1" spcCol="1270" anchor="ctr" anchorCtr="0">
            <a:noAutofit/>
          </a:bodyPr>
          <a:lstStyle/>
          <a:p>
            <a:pPr algn="ctr" defTabSz="889000">
              <a:lnSpc>
                <a:spcPct val="90000"/>
              </a:lnSpc>
              <a:spcBef>
                <a:spcPct val="0"/>
              </a:spcBef>
              <a:spcAft>
                <a:spcPct val="35000"/>
              </a:spcAft>
            </a:pPr>
            <a:r>
              <a:rPr lang="en-US" sz="1600" b="1" dirty="0"/>
              <a:t>Pathfinder Healthcare Developments                                      </a:t>
            </a:r>
            <a:r>
              <a:rPr lang="en-US" sz="1600" dirty="0"/>
              <a:t>(Training and Development, Inequalities, Research)</a:t>
            </a:r>
          </a:p>
          <a:p>
            <a:pPr algn="ctr" defTabSz="889000">
              <a:lnSpc>
                <a:spcPct val="90000"/>
              </a:lnSpc>
              <a:spcBef>
                <a:spcPct val="0"/>
              </a:spcBef>
              <a:spcAft>
                <a:spcPct val="35000"/>
              </a:spcAft>
            </a:pPr>
            <a:endParaRPr lang="en-US" sz="100" dirty="0"/>
          </a:p>
        </p:txBody>
      </p:sp>
      <p:sp>
        <p:nvSpPr>
          <p:cNvPr id="8" name="Title 1">
            <a:extLst>
              <a:ext uri="{FF2B5EF4-FFF2-40B4-BE49-F238E27FC236}">
                <a16:creationId xmlns:a16="http://schemas.microsoft.com/office/drawing/2014/main" id="{B04D7E9F-9A32-EF2A-1CC5-4D853D584D2F}"/>
              </a:ext>
            </a:extLst>
          </p:cNvPr>
          <p:cNvSpPr txBox="1">
            <a:spLocks/>
          </p:cNvSpPr>
          <p:nvPr/>
        </p:nvSpPr>
        <p:spPr>
          <a:xfrm>
            <a:off x="263774" y="259865"/>
            <a:ext cx="9299326" cy="1143000"/>
          </a:xfrm>
          <a:prstGeom prst="rect">
            <a:avLst/>
          </a:prstGeom>
        </p:spPr>
        <p:txBody>
          <a:bodyPr>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GB" b="1" dirty="0"/>
              <a:t>Legal / Trading Entities: Future State</a:t>
            </a:r>
            <a:endParaRPr lang="en-US" b="1" dirty="0"/>
          </a:p>
        </p:txBody>
      </p:sp>
    </p:spTree>
    <p:extLst>
      <p:ext uri="{BB962C8B-B14F-4D97-AF65-F5344CB8AC3E}">
        <p14:creationId xmlns:p14="http://schemas.microsoft.com/office/powerpoint/2010/main" val="233423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47EFD76-2284-4124-BA8F-E10298698D8C}"/>
              </a:ext>
            </a:extLst>
          </p:cNvPr>
          <p:cNvSpPr>
            <a:spLocks noGrp="1"/>
          </p:cNvSpPr>
          <p:nvPr>
            <p:ph type="sldNum" sz="quarter" idx="12"/>
          </p:nvPr>
        </p:nvSpPr>
        <p:spPr/>
        <p:txBody>
          <a:bodyPr/>
          <a:lstStyle/>
          <a:p>
            <a:fld id="{ACF89C48-F4EA-164B-88CC-5C642CE0046B}" type="slidenum">
              <a:rPr lang="en-US" smtClean="0"/>
              <a:pPr/>
              <a:t>5</a:t>
            </a:fld>
            <a:endParaRPr lang="en-US" dirty="0"/>
          </a:p>
        </p:txBody>
      </p:sp>
      <p:graphicFrame>
        <p:nvGraphicFramePr>
          <p:cNvPr id="10" name="Chart 9">
            <a:extLst>
              <a:ext uri="{FF2B5EF4-FFF2-40B4-BE49-F238E27FC236}">
                <a16:creationId xmlns:a16="http://schemas.microsoft.com/office/drawing/2014/main" id="{5089125B-14EC-4444-BD0F-DBFB8D7D33ED}"/>
              </a:ext>
            </a:extLst>
          </p:cNvPr>
          <p:cNvGraphicFramePr/>
          <p:nvPr/>
        </p:nvGraphicFramePr>
        <p:xfrm>
          <a:off x="222120" y="977651"/>
          <a:ext cx="11436479" cy="3897441"/>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CCBDE01C-847C-4D72-9123-199487C0B828}"/>
              </a:ext>
            </a:extLst>
          </p:cNvPr>
          <p:cNvSpPr/>
          <p:nvPr/>
        </p:nvSpPr>
        <p:spPr>
          <a:xfrm>
            <a:off x="10141359" y="1085883"/>
            <a:ext cx="940691" cy="276999"/>
          </a:xfrm>
          <a:prstGeom prst="rect">
            <a:avLst/>
          </a:prstGeom>
        </p:spPr>
        <p:txBody>
          <a:bodyPr wrap="square">
            <a:spAutoFit/>
          </a:bodyPr>
          <a:lstStyle/>
          <a:p>
            <a:pPr>
              <a:defRPr/>
            </a:pPr>
            <a:r>
              <a:rPr lang="en-GB" sz="1200" dirty="0">
                <a:solidFill>
                  <a:schemeClr val="bg1">
                    <a:lumMod val="50000"/>
                  </a:schemeClr>
                </a:solidFill>
                <a:latin typeface="Calibri"/>
              </a:rPr>
              <a:t>Dec 2019</a:t>
            </a:r>
            <a:endParaRPr lang="en-GB" sz="900" dirty="0">
              <a:solidFill>
                <a:schemeClr val="bg1">
                  <a:lumMod val="50000"/>
                </a:schemeClr>
              </a:solidFill>
              <a:latin typeface="Calibri"/>
            </a:endParaRPr>
          </a:p>
        </p:txBody>
      </p:sp>
      <p:cxnSp>
        <p:nvCxnSpPr>
          <p:cNvPr id="9" name="Straight Connector 8">
            <a:extLst>
              <a:ext uri="{FF2B5EF4-FFF2-40B4-BE49-F238E27FC236}">
                <a16:creationId xmlns:a16="http://schemas.microsoft.com/office/drawing/2014/main" id="{3FF70FE3-B618-44A6-AB70-FFB3DC2109B3}"/>
              </a:ext>
            </a:extLst>
          </p:cNvPr>
          <p:cNvCxnSpPr>
            <a:cxnSpLocks/>
          </p:cNvCxnSpPr>
          <p:nvPr/>
        </p:nvCxnSpPr>
        <p:spPr>
          <a:xfrm>
            <a:off x="4114819" y="2146595"/>
            <a:ext cx="2977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29AEE0E-7DF6-4F8C-B503-6637D7D16BE2}"/>
              </a:ext>
            </a:extLst>
          </p:cNvPr>
          <p:cNvCxnSpPr/>
          <p:nvPr/>
        </p:nvCxnSpPr>
        <p:spPr>
          <a:xfrm>
            <a:off x="3056955" y="3913384"/>
            <a:ext cx="20673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6D9C58A-3174-4EF2-871E-F7208BED9D28}"/>
              </a:ext>
            </a:extLst>
          </p:cNvPr>
          <p:cNvCxnSpPr>
            <a:cxnSpLocks/>
          </p:cNvCxnSpPr>
          <p:nvPr/>
        </p:nvCxnSpPr>
        <p:spPr>
          <a:xfrm>
            <a:off x="5277475" y="3581211"/>
            <a:ext cx="22797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15B760C-569A-49E4-A407-6406A60551B8}"/>
              </a:ext>
            </a:extLst>
          </p:cNvPr>
          <p:cNvCxnSpPr/>
          <p:nvPr/>
        </p:nvCxnSpPr>
        <p:spPr>
          <a:xfrm>
            <a:off x="6400059" y="3429000"/>
            <a:ext cx="206734" cy="0"/>
          </a:xfrm>
          <a:prstGeom prst="line">
            <a:avLst/>
          </a:prstGeom>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A86A6B71-8481-4277-A701-6A026F6AE7C2}"/>
              </a:ext>
            </a:extLst>
          </p:cNvPr>
          <p:cNvSpPr txBox="1"/>
          <p:nvPr/>
        </p:nvSpPr>
        <p:spPr>
          <a:xfrm>
            <a:off x="2152833" y="4653913"/>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17" name="TextBox 16">
            <a:extLst>
              <a:ext uri="{FF2B5EF4-FFF2-40B4-BE49-F238E27FC236}">
                <a16:creationId xmlns:a16="http://schemas.microsoft.com/office/drawing/2014/main" id="{06094C58-6FE6-4780-AA55-65591D1C3C87}"/>
              </a:ext>
            </a:extLst>
          </p:cNvPr>
          <p:cNvSpPr txBox="1"/>
          <p:nvPr/>
        </p:nvSpPr>
        <p:spPr>
          <a:xfrm>
            <a:off x="2100033" y="5040409"/>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26" name="TextBox 25">
            <a:extLst>
              <a:ext uri="{FF2B5EF4-FFF2-40B4-BE49-F238E27FC236}">
                <a16:creationId xmlns:a16="http://schemas.microsoft.com/office/drawing/2014/main" id="{9D4C4188-5F78-4562-AF79-041DE88A8238}"/>
              </a:ext>
            </a:extLst>
          </p:cNvPr>
          <p:cNvSpPr txBox="1"/>
          <p:nvPr/>
        </p:nvSpPr>
        <p:spPr>
          <a:xfrm>
            <a:off x="8886813" y="4985472"/>
            <a:ext cx="378630" cy="369332"/>
          </a:xfrm>
          <a:prstGeom prst="rect">
            <a:avLst/>
          </a:prstGeom>
          <a:noFill/>
        </p:spPr>
        <p:txBody>
          <a:bodyPr wrap="none" rtlCol="0">
            <a:spAutoFit/>
          </a:bodyPr>
          <a:lstStyle/>
          <a:p>
            <a:r>
              <a:rPr lang="en-GB" dirty="0">
                <a:solidFill>
                  <a:srgbClr val="FFC000"/>
                </a:solidFill>
                <a:sym typeface="Wingdings" panose="05000000000000000000" pitchFamily="2" charset="2"/>
              </a:rPr>
              <a:t></a:t>
            </a:r>
            <a:endParaRPr lang="en-GB" dirty="0">
              <a:solidFill>
                <a:srgbClr val="FFC000"/>
              </a:solidFill>
            </a:endParaRPr>
          </a:p>
        </p:txBody>
      </p:sp>
      <p:sp>
        <p:nvSpPr>
          <p:cNvPr id="33" name="TextBox 32">
            <a:extLst>
              <a:ext uri="{FF2B5EF4-FFF2-40B4-BE49-F238E27FC236}">
                <a16:creationId xmlns:a16="http://schemas.microsoft.com/office/drawing/2014/main" id="{837946CD-3D43-4B76-9AEC-35640D58C813}"/>
              </a:ext>
            </a:extLst>
          </p:cNvPr>
          <p:cNvSpPr txBox="1"/>
          <p:nvPr/>
        </p:nvSpPr>
        <p:spPr>
          <a:xfrm>
            <a:off x="7701513" y="4670906"/>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35" name="TextBox 34">
            <a:extLst>
              <a:ext uri="{FF2B5EF4-FFF2-40B4-BE49-F238E27FC236}">
                <a16:creationId xmlns:a16="http://schemas.microsoft.com/office/drawing/2014/main" id="{3DE847F3-B58A-4B6E-98AF-9C610931F7EF}"/>
              </a:ext>
            </a:extLst>
          </p:cNvPr>
          <p:cNvSpPr txBox="1"/>
          <p:nvPr/>
        </p:nvSpPr>
        <p:spPr>
          <a:xfrm>
            <a:off x="6606793" y="4941183"/>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36" name="TextBox 35">
            <a:extLst>
              <a:ext uri="{FF2B5EF4-FFF2-40B4-BE49-F238E27FC236}">
                <a16:creationId xmlns:a16="http://schemas.microsoft.com/office/drawing/2014/main" id="{F2B3718B-5E8C-4CE2-B54C-840F9C262F26}"/>
              </a:ext>
            </a:extLst>
          </p:cNvPr>
          <p:cNvSpPr txBox="1"/>
          <p:nvPr/>
        </p:nvSpPr>
        <p:spPr>
          <a:xfrm>
            <a:off x="6600167" y="4649811"/>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39" name="TextBox 38">
            <a:extLst>
              <a:ext uri="{FF2B5EF4-FFF2-40B4-BE49-F238E27FC236}">
                <a16:creationId xmlns:a16="http://schemas.microsoft.com/office/drawing/2014/main" id="{5F071A93-D6D0-41C6-A6E3-AA2475D32584}"/>
              </a:ext>
            </a:extLst>
          </p:cNvPr>
          <p:cNvSpPr txBox="1"/>
          <p:nvPr/>
        </p:nvSpPr>
        <p:spPr>
          <a:xfrm>
            <a:off x="5505447" y="4631139"/>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42" name="TextBox 41">
            <a:extLst>
              <a:ext uri="{FF2B5EF4-FFF2-40B4-BE49-F238E27FC236}">
                <a16:creationId xmlns:a16="http://schemas.microsoft.com/office/drawing/2014/main" id="{715C6260-E47E-417F-8914-041D939FBFF8}"/>
              </a:ext>
            </a:extLst>
          </p:cNvPr>
          <p:cNvSpPr txBox="1"/>
          <p:nvPr/>
        </p:nvSpPr>
        <p:spPr>
          <a:xfrm>
            <a:off x="8879293" y="4647649"/>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44" name="TextBox 43">
            <a:extLst>
              <a:ext uri="{FF2B5EF4-FFF2-40B4-BE49-F238E27FC236}">
                <a16:creationId xmlns:a16="http://schemas.microsoft.com/office/drawing/2014/main" id="{41BAD423-8159-4FC4-8CFA-E38414FD5A33}"/>
              </a:ext>
            </a:extLst>
          </p:cNvPr>
          <p:cNvSpPr txBox="1"/>
          <p:nvPr/>
        </p:nvSpPr>
        <p:spPr>
          <a:xfrm>
            <a:off x="9926283" y="4653913"/>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45" name="TextBox 44">
            <a:extLst>
              <a:ext uri="{FF2B5EF4-FFF2-40B4-BE49-F238E27FC236}">
                <a16:creationId xmlns:a16="http://schemas.microsoft.com/office/drawing/2014/main" id="{389EE664-F8E8-4294-BB0C-6E36E2A87E92}"/>
              </a:ext>
            </a:extLst>
          </p:cNvPr>
          <p:cNvSpPr txBox="1"/>
          <p:nvPr/>
        </p:nvSpPr>
        <p:spPr>
          <a:xfrm>
            <a:off x="9948694" y="4879946"/>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46" name="TextBox 45">
            <a:extLst>
              <a:ext uri="{FF2B5EF4-FFF2-40B4-BE49-F238E27FC236}">
                <a16:creationId xmlns:a16="http://schemas.microsoft.com/office/drawing/2014/main" id="{5F97448E-5486-41B9-A694-75318A71D3F9}"/>
              </a:ext>
            </a:extLst>
          </p:cNvPr>
          <p:cNvSpPr txBox="1"/>
          <p:nvPr/>
        </p:nvSpPr>
        <p:spPr>
          <a:xfrm>
            <a:off x="10620404" y="4822745"/>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47" name="TextBox 46">
            <a:extLst>
              <a:ext uri="{FF2B5EF4-FFF2-40B4-BE49-F238E27FC236}">
                <a16:creationId xmlns:a16="http://schemas.microsoft.com/office/drawing/2014/main" id="{9696DE1A-8057-45F4-B87C-A1A284A4FD63}"/>
              </a:ext>
            </a:extLst>
          </p:cNvPr>
          <p:cNvSpPr txBox="1"/>
          <p:nvPr/>
        </p:nvSpPr>
        <p:spPr>
          <a:xfrm>
            <a:off x="10665662" y="4598384"/>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51" name="TextBox 50">
            <a:extLst>
              <a:ext uri="{FF2B5EF4-FFF2-40B4-BE49-F238E27FC236}">
                <a16:creationId xmlns:a16="http://schemas.microsoft.com/office/drawing/2014/main" id="{F8DD8AF9-6069-4E32-964A-77A910986DA6}"/>
              </a:ext>
            </a:extLst>
          </p:cNvPr>
          <p:cNvSpPr txBox="1"/>
          <p:nvPr/>
        </p:nvSpPr>
        <p:spPr>
          <a:xfrm>
            <a:off x="4378728" y="4664451"/>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52" name="TextBox 51">
            <a:extLst>
              <a:ext uri="{FF2B5EF4-FFF2-40B4-BE49-F238E27FC236}">
                <a16:creationId xmlns:a16="http://schemas.microsoft.com/office/drawing/2014/main" id="{4F638737-E1D1-41E6-9398-00ACF7F8A769}"/>
              </a:ext>
            </a:extLst>
          </p:cNvPr>
          <p:cNvSpPr txBox="1"/>
          <p:nvPr/>
        </p:nvSpPr>
        <p:spPr>
          <a:xfrm>
            <a:off x="4370346" y="4982796"/>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54" name="TextBox 53">
            <a:extLst>
              <a:ext uri="{FF2B5EF4-FFF2-40B4-BE49-F238E27FC236}">
                <a16:creationId xmlns:a16="http://schemas.microsoft.com/office/drawing/2014/main" id="{41DC0695-AD88-4C21-9198-468FE7B32AB6}"/>
              </a:ext>
            </a:extLst>
          </p:cNvPr>
          <p:cNvSpPr txBox="1"/>
          <p:nvPr/>
        </p:nvSpPr>
        <p:spPr>
          <a:xfrm>
            <a:off x="7701513" y="4969757"/>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60" name="TextBox 59">
            <a:extLst>
              <a:ext uri="{FF2B5EF4-FFF2-40B4-BE49-F238E27FC236}">
                <a16:creationId xmlns:a16="http://schemas.microsoft.com/office/drawing/2014/main" id="{C1EB8C4D-BA71-45BF-A9DC-F50F84990ECF}"/>
              </a:ext>
            </a:extLst>
          </p:cNvPr>
          <p:cNvSpPr txBox="1"/>
          <p:nvPr/>
        </p:nvSpPr>
        <p:spPr>
          <a:xfrm>
            <a:off x="5470976" y="4969757"/>
            <a:ext cx="378630" cy="369332"/>
          </a:xfrm>
          <a:prstGeom prst="rect">
            <a:avLst/>
          </a:prstGeom>
          <a:noFill/>
        </p:spPr>
        <p:txBody>
          <a:bodyPr wrap="none" rtlCol="0">
            <a:spAutoFit/>
          </a:bodyPr>
          <a:lstStyle/>
          <a:p>
            <a:r>
              <a:rPr lang="en-GB" dirty="0">
                <a:solidFill>
                  <a:srgbClr val="FF0000"/>
                </a:solidFill>
                <a:sym typeface="Wingdings" panose="05000000000000000000" pitchFamily="2" charset="2"/>
              </a:rPr>
              <a:t></a:t>
            </a:r>
            <a:endParaRPr lang="en-GB" dirty="0">
              <a:solidFill>
                <a:srgbClr val="FF0000"/>
              </a:solidFill>
            </a:endParaRPr>
          </a:p>
        </p:txBody>
      </p:sp>
      <p:sp>
        <p:nvSpPr>
          <p:cNvPr id="58" name="TextBox 57">
            <a:extLst>
              <a:ext uri="{FF2B5EF4-FFF2-40B4-BE49-F238E27FC236}">
                <a16:creationId xmlns:a16="http://schemas.microsoft.com/office/drawing/2014/main" id="{B4AEA08E-5BAF-4D93-AC45-A4EB89968967}"/>
              </a:ext>
            </a:extLst>
          </p:cNvPr>
          <p:cNvSpPr txBox="1"/>
          <p:nvPr/>
        </p:nvSpPr>
        <p:spPr>
          <a:xfrm>
            <a:off x="3277813" y="4948662"/>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63" name="TextBox 62">
            <a:extLst>
              <a:ext uri="{FF2B5EF4-FFF2-40B4-BE49-F238E27FC236}">
                <a16:creationId xmlns:a16="http://schemas.microsoft.com/office/drawing/2014/main" id="{FFCDF972-D3E7-47A6-9015-8E392EDE5888}"/>
              </a:ext>
            </a:extLst>
          </p:cNvPr>
          <p:cNvSpPr txBox="1"/>
          <p:nvPr/>
        </p:nvSpPr>
        <p:spPr>
          <a:xfrm>
            <a:off x="3263689" y="4639143"/>
            <a:ext cx="378630" cy="369332"/>
          </a:xfrm>
          <a:prstGeom prst="rect">
            <a:avLst/>
          </a:prstGeom>
          <a:noFill/>
        </p:spPr>
        <p:txBody>
          <a:bodyPr wrap="none" rtlCol="0">
            <a:spAutoFit/>
          </a:bodyPr>
          <a:lstStyle/>
          <a:p>
            <a:r>
              <a:rPr lang="en-GB" dirty="0">
                <a:solidFill>
                  <a:schemeClr val="accent3">
                    <a:lumMod val="75000"/>
                  </a:schemeClr>
                </a:solidFill>
                <a:sym typeface="Wingdings" panose="05000000000000000000" pitchFamily="2" charset="2"/>
              </a:rPr>
              <a:t></a:t>
            </a:r>
            <a:endParaRPr lang="en-GB" dirty="0">
              <a:solidFill>
                <a:schemeClr val="accent3">
                  <a:lumMod val="75000"/>
                </a:schemeClr>
              </a:solidFill>
            </a:endParaRPr>
          </a:p>
        </p:txBody>
      </p:sp>
      <p:sp>
        <p:nvSpPr>
          <p:cNvPr id="23" name="TextBox 22">
            <a:extLst>
              <a:ext uri="{FF2B5EF4-FFF2-40B4-BE49-F238E27FC236}">
                <a16:creationId xmlns:a16="http://schemas.microsoft.com/office/drawing/2014/main" id="{DB2CB47E-21F9-455D-8021-652EB1C0F25F}"/>
              </a:ext>
            </a:extLst>
          </p:cNvPr>
          <p:cNvSpPr txBox="1"/>
          <p:nvPr/>
        </p:nvSpPr>
        <p:spPr>
          <a:xfrm>
            <a:off x="314482" y="6415860"/>
            <a:ext cx="3327837" cy="246221"/>
          </a:xfrm>
          <a:prstGeom prst="rect">
            <a:avLst/>
          </a:prstGeom>
          <a:noFill/>
        </p:spPr>
        <p:txBody>
          <a:bodyPr wrap="square" rtlCol="0">
            <a:spAutoFit/>
          </a:bodyPr>
          <a:lstStyle/>
          <a:p>
            <a:r>
              <a:rPr lang="en-GB" sz="1000" dirty="0"/>
              <a:t>Source: Modality 22/23 Dec 22 TB</a:t>
            </a:r>
          </a:p>
        </p:txBody>
      </p:sp>
      <p:sp>
        <p:nvSpPr>
          <p:cNvPr id="50" name="Title Placeholder 1">
            <a:extLst>
              <a:ext uri="{FF2B5EF4-FFF2-40B4-BE49-F238E27FC236}">
                <a16:creationId xmlns:a16="http://schemas.microsoft.com/office/drawing/2014/main" id="{21DE08C8-8F09-E78B-A62D-B99A93BB6146}"/>
              </a:ext>
            </a:extLst>
          </p:cNvPr>
          <p:cNvSpPr txBox="1">
            <a:spLocks/>
          </p:cNvSpPr>
          <p:nvPr/>
        </p:nvSpPr>
        <p:spPr>
          <a:xfrm>
            <a:off x="316542" y="148682"/>
            <a:ext cx="7596554" cy="644238"/>
          </a:xfrm>
          <a:prstGeom prst="rect">
            <a:avLst/>
          </a:prstGeom>
        </p:spPr>
        <p:txBody>
          <a:bodyPr vert="horz" lIns="84406" tIns="42203" rIns="84406" bIns="42203" rtlCol="0" anchor="ctr">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GB" b="1" dirty="0">
                <a:solidFill>
                  <a:srgbClr val="1F497D"/>
                </a:solidFill>
              </a:rPr>
              <a:t>3Q YTD Actuals (Dec 22):  Divisional Level Comparison</a:t>
            </a:r>
          </a:p>
        </p:txBody>
      </p:sp>
      <p:sp>
        <p:nvSpPr>
          <p:cNvPr id="238" name="TextBox 237">
            <a:extLst>
              <a:ext uri="{FF2B5EF4-FFF2-40B4-BE49-F238E27FC236}">
                <a16:creationId xmlns:a16="http://schemas.microsoft.com/office/drawing/2014/main" id="{762142D8-AD35-400E-8502-AF69B51997E7}"/>
              </a:ext>
            </a:extLst>
          </p:cNvPr>
          <p:cNvSpPr txBox="1"/>
          <p:nvPr/>
        </p:nvSpPr>
        <p:spPr>
          <a:xfrm>
            <a:off x="418907" y="5495432"/>
            <a:ext cx="11594304" cy="923330"/>
          </a:xfrm>
          <a:prstGeom prst="rect">
            <a:avLst/>
          </a:prstGeom>
          <a:solidFill>
            <a:schemeClr val="bg1"/>
          </a:solidFill>
        </p:spPr>
        <p:txBody>
          <a:bodyPr wrap="square" rtlCol="0">
            <a:spAutoFit/>
          </a:bodyPr>
          <a:lstStyle/>
          <a:p>
            <a:r>
              <a:rPr lang="en-GB" sz="1200" dirty="0"/>
              <a:t>* Comparatives reflect variance from Sep 2019 … pre-pandemic (both 2022 and 2019 exclude Covid funding)</a:t>
            </a:r>
          </a:p>
          <a:p>
            <a:r>
              <a:rPr lang="en-GB" sz="1200" dirty="0"/>
              <a:t>** Hull numbers have historically been low throughout the year because of timing of inflows and booking adjustments into the TB </a:t>
            </a:r>
          </a:p>
          <a:p>
            <a:r>
              <a:rPr lang="en-GB" sz="1200" dirty="0"/>
              <a:t>*** Wokingham have private income from Wellington College flowing into MMS which is not reflected here – it is circa £40K earned year to date</a:t>
            </a:r>
          </a:p>
          <a:p>
            <a:endParaRPr lang="en-GB" sz="600" dirty="0"/>
          </a:p>
          <a:p>
            <a:r>
              <a:rPr lang="en-GB" sz="1200" dirty="0"/>
              <a:t>Note:  Above excludes Haydock</a:t>
            </a:r>
          </a:p>
        </p:txBody>
      </p:sp>
      <p:pic>
        <p:nvPicPr>
          <p:cNvPr id="7" name="Picture 6">
            <a:extLst>
              <a:ext uri="{FF2B5EF4-FFF2-40B4-BE49-F238E27FC236}">
                <a16:creationId xmlns:a16="http://schemas.microsoft.com/office/drawing/2014/main" id="{D34EFFF5-5BDD-5336-0233-8AEC09E32657}"/>
              </a:ext>
            </a:extLst>
          </p:cNvPr>
          <p:cNvPicPr>
            <a:picLocks noChangeAspect="1"/>
          </p:cNvPicPr>
          <p:nvPr/>
        </p:nvPicPr>
        <p:blipFill>
          <a:blip r:embed="rId3"/>
          <a:stretch>
            <a:fillRect/>
          </a:stretch>
        </p:blipFill>
        <p:spPr>
          <a:xfrm>
            <a:off x="688715" y="4297407"/>
            <a:ext cx="10830624" cy="1178462"/>
          </a:xfrm>
          <a:prstGeom prst="rect">
            <a:avLst/>
          </a:prstGeom>
        </p:spPr>
      </p:pic>
    </p:spTree>
    <p:extLst>
      <p:ext uri="{BB962C8B-B14F-4D97-AF65-F5344CB8AC3E}">
        <p14:creationId xmlns:p14="http://schemas.microsoft.com/office/powerpoint/2010/main" val="112825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A47DC5F-6E85-CA29-75F7-3C3A82316F42}"/>
              </a:ext>
            </a:extLst>
          </p:cNvPr>
          <p:cNvSpPr>
            <a:spLocks noGrp="1"/>
          </p:cNvSpPr>
          <p:nvPr>
            <p:ph type="sldNum" sz="quarter" idx="4"/>
          </p:nvPr>
        </p:nvSpPr>
        <p:spPr/>
        <p:txBody>
          <a:bodyPr/>
          <a:lstStyle/>
          <a:p>
            <a:pPr defTabSz="457200"/>
            <a:fld id="{ACF89C48-F4EA-164B-88CC-5C642CE0046B}" type="slidenum">
              <a:rPr lang="en-US" smtClean="0"/>
              <a:pPr defTabSz="457200"/>
              <a:t>6</a:t>
            </a:fld>
            <a:endParaRPr lang="en-US" dirty="0"/>
          </a:p>
        </p:txBody>
      </p:sp>
      <p:sp>
        <p:nvSpPr>
          <p:cNvPr id="35" name="Title 1">
            <a:extLst>
              <a:ext uri="{FF2B5EF4-FFF2-40B4-BE49-F238E27FC236}">
                <a16:creationId xmlns:a16="http://schemas.microsoft.com/office/drawing/2014/main" id="{54E8690A-157E-CF06-A7C2-6146D94E2AE2}"/>
              </a:ext>
            </a:extLst>
          </p:cNvPr>
          <p:cNvSpPr txBox="1">
            <a:spLocks/>
          </p:cNvSpPr>
          <p:nvPr/>
        </p:nvSpPr>
        <p:spPr>
          <a:xfrm>
            <a:off x="238101" y="-111046"/>
            <a:ext cx="9034176"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2000" b="0" kern="1200">
                <a:solidFill>
                  <a:schemeClr val="tx2"/>
                </a:solidFill>
                <a:latin typeface="Arial"/>
                <a:ea typeface="+mj-ea"/>
                <a:cs typeface="Arial"/>
              </a:defRPr>
            </a:lvl1pPr>
          </a:lstStyle>
          <a:p>
            <a:r>
              <a:rPr lang="en-GB" b="1" dirty="0"/>
              <a:t>Latest FY 22/23 Forecast</a:t>
            </a:r>
            <a:endParaRPr lang="en-US" sz="1800" b="1" dirty="0"/>
          </a:p>
        </p:txBody>
      </p:sp>
      <p:sp>
        <p:nvSpPr>
          <p:cNvPr id="15" name="TextBox 14">
            <a:extLst>
              <a:ext uri="{FF2B5EF4-FFF2-40B4-BE49-F238E27FC236}">
                <a16:creationId xmlns:a16="http://schemas.microsoft.com/office/drawing/2014/main" id="{7C0CC674-B987-19FB-16ED-106A318541B5}"/>
              </a:ext>
            </a:extLst>
          </p:cNvPr>
          <p:cNvSpPr txBox="1"/>
          <p:nvPr/>
        </p:nvSpPr>
        <p:spPr>
          <a:xfrm>
            <a:off x="266152" y="910031"/>
            <a:ext cx="11563262" cy="1985159"/>
          </a:xfrm>
          <a:prstGeom prst="rect">
            <a:avLst/>
          </a:prstGeom>
          <a:noFill/>
        </p:spPr>
        <p:txBody>
          <a:bodyPr wrap="square" rtlCol="0">
            <a:spAutoFit/>
          </a:bodyPr>
          <a:lstStyle/>
          <a:p>
            <a:pPr>
              <a:spcBef>
                <a:spcPts val="600"/>
              </a:spcBef>
            </a:pPr>
            <a:r>
              <a:rPr lang="en-GB" sz="1400" b="1" dirty="0"/>
              <a:t>Key Highlights</a:t>
            </a:r>
          </a:p>
          <a:p>
            <a:pPr marL="180975" indent="-180975">
              <a:spcBef>
                <a:spcPts val="600"/>
              </a:spcBef>
              <a:buFont typeface="Arial" panose="020B0604020202020204" pitchFamily="34" charset="0"/>
              <a:buChar char="•"/>
            </a:pPr>
            <a:r>
              <a:rPr lang="en-GB" sz="1200" dirty="0"/>
              <a:t>Strong demonstration of value for money - strong income generation, keeping cost discipline</a:t>
            </a:r>
          </a:p>
          <a:p>
            <a:pPr marL="180975" indent="-180975">
              <a:spcBef>
                <a:spcPts val="600"/>
              </a:spcBef>
              <a:buFont typeface="Arial" panose="020B0604020202020204" pitchFamily="34" charset="0"/>
              <a:buChar char="•"/>
            </a:pPr>
            <a:r>
              <a:rPr lang="en-GB" sz="1200" dirty="0"/>
              <a:t>We have absorbed COLA uplifts, one off implementation cost for new payroll provider, additional functions (BI, PEO), and investments in developing digital and automation capabilities.  Equity value potential generated not captured (Liberate AI, SonALAsense, </a:t>
            </a:r>
            <a:r>
              <a:rPr lang="en-GB" sz="1200" dirty="0" err="1"/>
              <a:t>Phoenicis</a:t>
            </a:r>
            <a:r>
              <a:rPr lang="en-GB" sz="1200" dirty="0"/>
              <a:t>, Theia)</a:t>
            </a:r>
          </a:p>
          <a:p>
            <a:pPr marL="180975" indent="-180975">
              <a:spcBef>
                <a:spcPts val="600"/>
              </a:spcBef>
              <a:buFont typeface="Arial" panose="020B0604020202020204" pitchFamily="34" charset="0"/>
              <a:buChar char="•"/>
            </a:pPr>
            <a:r>
              <a:rPr lang="en-GB" sz="1200" dirty="0"/>
              <a:t>Started looking into 23/24 – we will need to prioritise investments to get more resilience in Finance (succession planning and payroll administration) and infrastructure and automation to accelerate developments (document management, investigations) and position for potentially large alternate income streams</a:t>
            </a:r>
          </a:p>
          <a:p>
            <a:pPr marL="180975" indent="-180975">
              <a:spcBef>
                <a:spcPts val="600"/>
              </a:spcBef>
              <a:buFont typeface="Arial" panose="020B0604020202020204" pitchFamily="34" charset="0"/>
              <a:buChar char="•"/>
            </a:pPr>
            <a:endParaRPr lang="en-GB" sz="1200" dirty="0"/>
          </a:p>
          <a:p>
            <a:pPr marL="180975" indent="-180975">
              <a:spcBef>
                <a:spcPts val="600"/>
              </a:spcBef>
              <a:buFont typeface="Arial" panose="020B0604020202020204" pitchFamily="34" charset="0"/>
              <a:buChar char="•"/>
            </a:pPr>
            <a:endParaRPr lang="en-GB" sz="1200" dirty="0"/>
          </a:p>
        </p:txBody>
      </p:sp>
      <p:pic>
        <p:nvPicPr>
          <p:cNvPr id="4" name="Picture 3">
            <a:extLst>
              <a:ext uri="{FF2B5EF4-FFF2-40B4-BE49-F238E27FC236}">
                <a16:creationId xmlns:a16="http://schemas.microsoft.com/office/drawing/2014/main" id="{1C1B6D89-C118-5413-CD1F-6EBB619CF144}"/>
              </a:ext>
            </a:extLst>
          </p:cNvPr>
          <p:cNvPicPr>
            <a:picLocks noChangeAspect="1"/>
          </p:cNvPicPr>
          <p:nvPr/>
        </p:nvPicPr>
        <p:blipFill>
          <a:blip r:embed="rId2"/>
          <a:stretch>
            <a:fillRect/>
          </a:stretch>
        </p:blipFill>
        <p:spPr>
          <a:xfrm>
            <a:off x="362586" y="2452211"/>
            <a:ext cx="11466828" cy="3950558"/>
          </a:xfrm>
          <a:prstGeom prst="rect">
            <a:avLst/>
          </a:prstGeom>
        </p:spPr>
      </p:pic>
    </p:spTree>
    <p:extLst>
      <p:ext uri="{BB962C8B-B14F-4D97-AF65-F5344CB8AC3E}">
        <p14:creationId xmlns:p14="http://schemas.microsoft.com/office/powerpoint/2010/main" val="98438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21E1-DA52-B78F-7F6C-E27315E8E871}"/>
              </a:ext>
            </a:extLst>
          </p:cNvPr>
          <p:cNvSpPr>
            <a:spLocks noGrp="1"/>
          </p:cNvSpPr>
          <p:nvPr>
            <p:ph type="title"/>
          </p:nvPr>
        </p:nvSpPr>
        <p:spPr>
          <a:xfrm>
            <a:off x="261201" y="104386"/>
            <a:ext cx="10972800" cy="697925"/>
          </a:xfrm>
        </p:spPr>
        <p:txBody>
          <a:bodyPr>
            <a:normAutofit/>
          </a:bodyPr>
          <a:lstStyle/>
          <a:p>
            <a:r>
              <a:rPr lang="en-GB" b="1" dirty="0"/>
              <a:t>Communications &amp; Engagement:  Overview</a:t>
            </a:r>
          </a:p>
        </p:txBody>
      </p:sp>
      <p:sp>
        <p:nvSpPr>
          <p:cNvPr id="3" name="Content Placeholder 2">
            <a:extLst>
              <a:ext uri="{FF2B5EF4-FFF2-40B4-BE49-F238E27FC236}">
                <a16:creationId xmlns:a16="http://schemas.microsoft.com/office/drawing/2014/main" id="{5AD561B1-6646-F43F-13E1-B1838743C379}"/>
              </a:ext>
            </a:extLst>
          </p:cNvPr>
          <p:cNvSpPr>
            <a:spLocks noGrp="1"/>
          </p:cNvSpPr>
          <p:nvPr>
            <p:ph sz="half" idx="1"/>
          </p:nvPr>
        </p:nvSpPr>
        <p:spPr>
          <a:xfrm>
            <a:off x="302976" y="1016856"/>
            <a:ext cx="3661963" cy="5232560"/>
          </a:xfrm>
          <a:ln>
            <a:noFill/>
          </a:ln>
        </p:spPr>
        <p:txBody>
          <a:bodyPr>
            <a:noAutofit/>
          </a:bodyPr>
          <a:lstStyle/>
          <a:p>
            <a:pPr marL="0" indent="0">
              <a:spcBef>
                <a:spcPts val="1200"/>
              </a:spcBef>
              <a:buNone/>
            </a:pPr>
            <a:r>
              <a:rPr lang="en-GB" sz="1400" b="1" dirty="0">
                <a:latin typeface="Arial" panose="020B0604020202020204" pitchFamily="34" charset="0"/>
                <a:cs typeface="Arial" panose="020B0604020202020204" pitchFamily="34" charset="0"/>
              </a:rPr>
              <a:t>Context </a:t>
            </a:r>
          </a:p>
          <a:p>
            <a:pPr marL="182563" indent="-182563">
              <a:lnSpc>
                <a:spcPct val="107000"/>
              </a:lnSpc>
              <a:spcBef>
                <a:spcPts val="1200"/>
              </a:spcBef>
              <a:spcAft>
                <a:spcPts val="15"/>
              </a:spcAft>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We have built a strong reputation in our sector as a key pioneer of at-scale primary care and currently the largest NHS national GP partnership. Our innovative approach to primary care delivery has been consistently recognized nationally with awards and accolades.</a:t>
            </a:r>
          </a:p>
          <a:p>
            <a:pPr marL="182563" indent="-182563">
              <a:lnSpc>
                <a:spcPct val="107000"/>
              </a:lnSpc>
              <a:spcBef>
                <a:spcPts val="1200"/>
              </a:spcBef>
              <a:spcAft>
                <a:spcPts val="15"/>
              </a:spcAft>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Despite our success and recognition, we are still relatively unknown to many stakeholder groups and have been misrepresented as a large corporate entity solely focused on making money and privatisation. Our patients do not have a clear understanding of what we stand for and even our staff may not fully understand our organisation, as we are quite large and complex. </a:t>
            </a:r>
          </a:p>
          <a:p>
            <a:pPr marL="182563" indent="-182563">
              <a:lnSpc>
                <a:spcPct val="107000"/>
              </a:lnSpc>
              <a:spcBef>
                <a:spcPts val="1200"/>
              </a:spcBef>
              <a:spcAft>
                <a:spcPts val="15"/>
              </a:spcAft>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Brand building has been something we have evolved organically, something we have guided ourselves through opportunistically, rather than through a targeted, proactive strategy and plan. While this approach has served us well in the past, there is an opportunity to develop our thinking around this more as we move into our next phase of development as an organisation.</a:t>
            </a:r>
          </a:p>
        </p:txBody>
      </p:sp>
      <p:sp>
        <p:nvSpPr>
          <p:cNvPr id="7" name="TextBox 6">
            <a:extLst>
              <a:ext uri="{FF2B5EF4-FFF2-40B4-BE49-F238E27FC236}">
                <a16:creationId xmlns:a16="http://schemas.microsoft.com/office/drawing/2014/main" id="{60F63E1A-20BA-30B1-E107-2B6DF00387FD}"/>
              </a:ext>
            </a:extLst>
          </p:cNvPr>
          <p:cNvSpPr txBox="1"/>
          <p:nvPr/>
        </p:nvSpPr>
        <p:spPr>
          <a:xfrm>
            <a:off x="4015105" y="1016732"/>
            <a:ext cx="3830873" cy="5074081"/>
          </a:xfrm>
          <a:prstGeom prst="rect">
            <a:avLst/>
          </a:prstGeom>
          <a:noFill/>
          <a:ln>
            <a:noFill/>
          </a:ln>
        </p:spPr>
        <p:txBody>
          <a:bodyPr wrap="square">
            <a:spAutoFit/>
          </a:bodyPr>
          <a:lstStyle/>
          <a:p>
            <a:pPr marL="0" indent="0" algn="l">
              <a:lnSpc>
                <a:spcPct val="107000"/>
              </a:lnSpc>
              <a:spcBef>
                <a:spcPts val="600"/>
              </a:spcBef>
              <a:buNone/>
            </a:pPr>
            <a:r>
              <a:rPr lang="en-GB" sz="1400" b="1" dirty="0">
                <a:solidFill>
                  <a:srgbClr val="000000"/>
                </a:solidFill>
                <a:latin typeface="Arial" panose="020B0604020202020204" pitchFamily="34" charset="0"/>
                <a:ea typeface="Arial" panose="020B0604020202020204" pitchFamily="34" charset="0"/>
                <a:cs typeface="Arial" panose="020B0604020202020204" pitchFamily="34" charset="0"/>
              </a:rPr>
              <a:t>Considerations</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We want to improve our communication and engagement efforts across stakeholder groups and to develop a more comprehensive and cohesive brand strategy that will help us better communicate our strengths and unique value proposition to these key stakeholder groups.</a:t>
            </a:r>
          </a:p>
          <a:p>
            <a:pPr marL="171450" indent="-171450">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We are not starting from scratch, but rather building on the foundations we have already established. </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There are three key pillars of the plan, starting with </a:t>
            </a:r>
            <a:r>
              <a:rPr lang="en-GB" sz="1200" b="1" dirty="0">
                <a:solidFill>
                  <a:srgbClr val="000000"/>
                </a:solidFill>
                <a:latin typeface="Arial" panose="020B0604020202020204" pitchFamily="34" charset="0"/>
                <a:ea typeface="Arial" panose="020B0604020202020204" pitchFamily="34" charset="0"/>
                <a:cs typeface="Arial" panose="020B0604020202020204" pitchFamily="34" charset="0"/>
              </a:rPr>
              <a:t>About Us</a:t>
            </a: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 – we need to be clear about what we are about and what we want to be known for, </a:t>
            </a:r>
            <a:r>
              <a:rPr lang="en-GB" sz="1200" b="1" dirty="0">
                <a:solidFill>
                  <a:srgbClr val="000000"/>
                </a:solidFill>
                <a:latin typeface="Arial" panose="020B0604020202020204" pitchFamily="34" charset="0"/>
                <a:ea typeface="Arial" panose="020B0604020202020204" pitchFamily="34" charset="0"/>
                <a:cs typeface="Arial" panose="020B0604020202020204" pitchFamily="34" charset="0"/>
              </a:rPr>
              <a:t>Stakeholders</a:t>
            </a: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 – we need to consider the full spectrum of stakeholders we interact with and this would include our staff as well as external segments, and </a:t>
            </a:r>
            <a:r>
              <a:rPr lang="en-GB" sz="1200" b="1" dirty="0">
                <a:solidFill>
                  <a:srgbClr val="000000"/>
                </a:solidFill>
                <a:latin typeface="Arial" panose="020B0604020202020204" pitchFamily="34" charset="0"/>
                <a:ea typeface="Arial" panose="020B0604020202020204" pitchFamily="34" charset="0"/>
                <a:cs typeface="Arial" panose="020B0604020202020204" pitchFamily="34" charset="0"/>
              </a:rPr>
              <a:t>Channels</a:t>
            </a: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 - we will want to be creative in the use of all forums available.</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Aligning all three pillars will give us a strong base to formulate our go-forward.  As we work this through, this will also be a positive opportunity for us to engage our key stakeholders and co-produce this important piece of work.</a:t>
            </a:r>
          </a:p>
        </p:txBody>
      </p:sp>
      <p:sp>
        <p:nvSpPr>
          <p:cNvPr id="9" name="Slide Number Placeholder 3">
            <a:extLst>
              <a:ext uri="{FF2B5EF4-FFF2-40B4-BE49-F238E27FC236}">
                <a16:creationId xmlns:a16="http://schemas.microsoft.com/office/drawing/2014/main" id="{68A3D011-B721-2041-9DD8-5CA38328EFA8}"/>
              </a:ext>
            </a:extLst>
          </p:cNvPr>
          <p:cNvSpPr txBox="1">
            <a:spLocks/>
          </p:cNvSpPr>
          <p:nvPr/>
        </p:nvSpPr>
        <p:spPr>
          <a:xfrm>
            <a:off x="9964525" y="6627477"/>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ACF89C48-F4EA-164B-88CC-5C642CE0046B}" type="slidenum">
              <a:rPr lang="en-US" sz="1000" smtClean="0">
                <a:solidFill>
                  <a:schemeClr val="tx2"/>
                </a:solidFill>
              </a:rPr>
              <a:pPr algn="r"/>
              <a:t>7</a:t>
            </a:fld>
            <a:endParaRPr lang="en-US" sz="1000" dirty="0">
              <a:solidFill>
                <a:schemeClr val="tx2"/>
              </a:solidFill>
            </a:endParaRPr>
          </a:p>
        </p:txBody>
      </p:sp>
      <p:sp>
        <p:nvSpPr>
          <p:cNvPr id="10" name="TextBox 9">
            <a:extLst>
              <a:ext uri="{FF2B5EF4-FFF2-40B4-BE49-F238E27FC236}">
                <a16:creationId xmlns:a16="http://schemas.microsoft.com/office/drawing/2014/main" id="{6F6B7329-629E-77EA-E93D-38C65F5496F3}"/>
              </a:ext>
            </a:extLst>
          </p:cNvPr>
          <p:cNvSpPr txBox="1"/>
          <p:nvPr/>
        </p:nvSpPr>
        <p:spPr>
          <a:xfrm>
            <a:off x="8082280" y="1016732"/>
            <a:ext cx="3830873" cy="3647024"/>
          </a:xfrm>
          <a:prstGeom prst="rect">
            <a:avLst/>
          </a:prstGeom>
          <a:noFill/>
          <a:ln>
            <a:noFill/>
          </a:ln>
        </p:spPr>
        <p:txBody>
          <a:bodyPr wrap="square">
            <a:spAutoFit/>
          </a:bodyPr>
          <a:lstStyle/>
          <a:p>
            <a:pPr marL="0" indent="0" algn="l">
              <a:lnSpc>
                <a:spcPct val="107000"/>
              </a:lnSpc>
              <a:spcBef>
                <a:spcPts val="600"/>
              </a:spcBef>
              <a:buNone/>
            </a:pPr>
            <a:r>
              <a:rPr lang="en-GB" sz="1400" b="1" dirty="0">
                <a:solidFill>
                  <a:srgbClr val="000000"/>
                </a:solidFill>
                <a:latin typeface="Arial" panose="020B0604020202020204" pitchFamily="34" charset="0"/>
                <a:ea typeface="Arial" panose="020B0604020202020204" pitchFamily="34" charset="0"/>
                <a:cs typeface="Arial" panose="020B0604020202020204" pitchFamily="34" charset="0"/>
              </a:rPr>
              <a:t>Go-Forward</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Incorporate feedback from National Board and share with partners and key managers for further input</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Define key measures to monitor progress and impact for continuous improvement</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Develop additional detail around propositions and messaging by stakeholder group to raise awareness and build eminence</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Identify and position Modality leaders to represent Modality in key circles to build influence (NHSEI, DHSC, Royal Colleges, Foreign Office, Office of Life Sciences, Other)</a:t>
            </a:r>
          </a:p>
          <a:p>
            <a:pPr marL="171450" indent="-171450" algn="l">
              <a:lnSpc>
                <a:spcPct val="107000"/>
              </a:lnSpc>
              <a:spcBef>
                <a:spcPts val="1200"/>
              </a:spcBef>
              <a:buFont typeface="Arial" panose="020B0604020202020204" pitchFamily="34" charset="0"/>
              <a:buChar char="•"/>
            </a:pPr>
            <a:r>
              <a:rPr lang="en-GB" sz="1200" dirty="0">
                <a:solidFill>
                  <a:srgbClr val="000000"/>
                </a:solidFill>
                <a:latin typeface="Arial" panose="020B0604020202020204" pitchFamily="34" charset="0"/>
                <a:ea typeface="Arial" panose="020B0604020202020204" pitchFamily="34" charset="0"/>
                <a:cs typeface="Arial" panose="020B0604020202020204" pitchFamily="34" charset="0"/>
              </a:rPr>
              <a:t>Continue to test and promote new channels</a:t>
            </a:r>
          </a:p>
        </p:txBody>
      </p:sp>
    </p:spTree>
    <p:extLst>
      <p:ext uri="{BB962C8B-B14F-4D97-AF65-F5344CB8AC3E}">
        <p14:creationId xmlns:p14="http://schemas.microsoft.com/office/powerpoint/2010/main" val="1682326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69F8F7C-0E8A-F4A4-00BC-ACC10F9B33F3}"/>
              </a:ext>
            </a:extLst>
          </p:cNvPr>
          <p:cNvSpPr>
            <a:spLocks noGrp="1"/>
          </p:cNvSpPr>
          <p:nvPr>
            <p:ph type="sldNum" sz="quarter" idx="4"/>
          </p:nvPr>
        </p:nvSpPr>
        <p:spPr/>
        <p:txBody>
          <a:bodyPr/>
          <a:lstStyle/>
          <a:p>
            <a:pPr defTabSz="457200"/>
            <a:fld id="{ACF89C48-F4EA-164B-88CC-5C642CE0046B}" type="slidenum">
              <a:rPr lang="en-US" smtClean="0"/>
              <a:pPr defTabSz="457200"/>
              <a:t>8</a:t>
            </a:fld>
            <a:endParaRPr lang="en-US" dirty="0"/>
          </a:p>
        </p:txBody>
      </p:sp>
      <p:graphicFrame>
        <p:nvGraphicFramePr>
          <p:cNvPr id="4" name="Table 3">
            <a:extLst>
              <a:ext uri="{FF2B5EF4-FFF2-40B4-BE49-F238E27FC236}">
                <a16:creationId xmlns:a16="http://schemas.microsoft.com/office/drawing/2014/main" id="{B7D662F0-1453-C18F-C40B-0D7965C26B62}"/>
              </a:ext>
            </a:extLst>
          </p:cNvPr>
          <p:cNvGraphicFramePr>
            <a:graphicFrameLocks noGrp="1"/>
          </p:cNvGraphicFramePr>
          <p:nvPr/>
        </p:nvGraphicFramePr>
        <p:xfrm>
          <a:off x="148606" y="1024518"/>
          <a:ext cx="11776693" cy="5553185"/>
        </p:xfrm>
        <a:graphic>
          <a:graphicData uri="http://schemas.openxmlformats.org/drawingml/2006/table">
            <a:tbl>
              <a:tblPr firstRow="1" bandRow="1">
                <a:tableStyleId>{69012ECD-51FC-41F1-AA8D-1B2483CD663E}</a:tableStyleId>
              </a:tblPr>
              <a:tblGrid>
                <a:gridCol w="878935">
                  <a:extLst>
                    <a:ext uri="{9D8B030D-6E8A-4147-A177-3AD203B41FA5}">
                      <a16:colId xmlns:a16="http://schemas.microsoft.com/office/drawing/2014/main" val="2071187241"/>
                    </a:ext>
                  </a:extLst>
                </a:gridCol>
                <a:gridCol w="3338360">
                  <a:extLst>
                    <a:ext uri="{9D8B030D-6E8A-4147-A177-3AD203B41FA5}">
                      <a16:colId xmlns:a16="http://schemas.microsoft.com/office/drawing/2014/main" val="476869948"/>
                    </a:ext>
                  </a:extLst>
                </a:gridCol>
                <a:gridCol w="2956073">
                  <a:extLst>
                    <a:ext uri="{9D8B030D-6E8A-4147-A177-3AD203B41FA5}">
                      <a16:colId xmlns:a16="http://schemas.microsoft.com/office/drawing/2014/main" val="2359749796"/>
                    </a:ext>
                  </a:extLst>
                </a:gridCol>
                <a:gridCol w="1628902">
                  <a:extLst>
                    <a:ext uri="{9D8B030D-6E8A-4147-A177-3AD203B41FA5}">
                      <a16:colId xmlns:a16="http://schemas.microsoft.com/office/drawing/2014/main" val="711404698"/>
                    </a:ext>
                  </a:extLst>
                </a:gridCol>
                <a:gridCol w="2974423">
                  <a:extLst>
                    <a:ext uri="{9D8B030D-6E8A-4147-A177-3AD203B41FA5}">
                      <a16:colId xmlns:a16="http://schemas.microsoft.com/office/drawing/2014/main" val="1228500246"/>
                    </a:ext>
                  </a:extLst>
                </a:gridCol>
              </a:tblGrid>
              <a:tr h="278498">
                <a:tc>
                  <a:txBody>
                    <a:bodyPr/>
                    <a:lstStyle/>
                    <a:p>
                      <a:pPr algn="ctr"/>
                      <a:r>
                        <a:rPr lang="en-US" sz="900" dirty="0"/>
                        <a:t>Channel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lang="en-US" sz="900" dirty="0"/>
                        <a:t>External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lang="en-US" sz="900" dirty="0"/>
                        <a:t>Internal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lang="en-US" sz="900" dirty="0"/>
                        <a:t>Frequency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lang="en-US" sz="900" dirty="0"/>
                        <a:t>Further Detail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2956105813"/>
                  </a:ext>
                </a:extLst>
              </a:tr>
              <a:tr h="488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u="none" kern="1200" dirty="0">
                          <a:solidFill>
                            <a:schemeClr val="tx1"/>
                          </a:solidFill>
                          <a:effectLst/>
                          <a:latin typeface="+mn-lt"/>
                        </a:rPr>
                        <a:t>Modality Brand &amp; Identity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dirty="0">
                          <a:solidFill>
                            <a:schemeClr val="tx1"/>
                          </a:solidFill>
                        </a:rPr>
                        <a:t>Creation of a professional, clean and consistent brand identity incorporating patient / service focused imaging - the ‘people behind Modality’ caring for patients &amp; providing services</a:t>
                      </a:r>
                      <a:endParaRPr lang="en-GB" sz="9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US" sz="900" dirty="0">
                          <a:solidFill>
                            <a:schemeClr val="tx1"/>
                          </a:solidFill>
                          <a:latin typeface="+mn-lt"/>
                        </a:rPr>
                        <a:t>Internal branding to match the professional, clean and consistent brand identity created for external communications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900" dirty="0">
                          <a:solidFill>
                            <a:schemeClr val="tx1"/>
                          </a:solidFill>
                          <a:latin typeface="+mn-lt"/>
                        </a:rPr>
                        <a:t>Ongoing monitoring of Modality brand &amp; identity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Consistent brand and identity across all communication channels creating a stable and trusted brand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4068456"/>
                  </a:ext>
                </a:extLst>
              </a:tr>
              <a:tr h="6216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u="none" kern="1200" dirty="0">
                          <a:solidFill>
                            <a:schemeClr val="tx1"/>
                          </a:solidFill>
                          <a:effectLst/>
                          <a:latin typeface="+mn-lt"/>
                        </a:rPr>
                        <a:t>Social Media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dirty="0">
                          <a:solidFill>
                            <a:schemeClr val="tx1"/>
                          </a:solidFill>
                        </a:rPr>
                        <a:t>Modality branded, planned and scheduled Social Media content both on a national and local level, linking in with the Health Promotion campaigns for the year &amp; picking up on trending hot topics e.g. Strep A</a:t>
                      </a:r>
                      <a:endParaRPr lang="en-GB" sz="9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US" sz="900" dirty="0">
                          <a:solidFill>
                            <a:schemeClr val="tx1"/>
                          </a:solidFill>
                          <a:latin typeface="+mn-lt"/>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900" dirty="0">
                          <a:solidFill>
                            <a:schemeClr val="tx1"/>
                          </a:solidFill>
                          <a:latin typeface="+mn-lt"/>
                        </a:rPr>
                        <a:t>Year-round scheduled content building brand recognition, trust and informative 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Creating positive patient engagement and messaging</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Keeping patients informed</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Opportunity for LIVE online Patient Engagement events both nationally and locally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8993948"/>
                  </a:ext>
                </a:extLst>
              </a:tr>
              <a:tr h="7548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u="none" kern="1200" dirty="0">
                          <a:solidFill>
                            <a:schemeClr val="tx1"/>
                          </a:solidFill>
                          <a:effectLst/>
                          <a:latin typeface="+mn-lt"/>
                        </a:rPr>
                        <a:t>Website / Intranet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dirty="0">
                          <a:solidFill>
                            <a:schemeClr val="tx1"/>
                          </a:solidFill>
                        </a:rPr>
                        <a:t>A refresh of the national website &amp; associated practice pages in preparation for inevitable increase in website traffic as digital consultation / triage solutions begin to be adopted across divisions #</a:t>
                      </a:r>
                      <a:r>
                        <a:rPr lang="en-GB" sz="900" dirty="0" err="1">
                          <a:solidFill>
                            <a:schemeClr val="tx1"/>
                          </a:solidFill>
                        </a:rPr>
                        <a:t>digitalfrontdoor</a:t>
                      </a:r>
                      <a:endParaRPr lang="en-GB" sz="9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US" sz="900" dirty="0">
                          <a:solidFill>
                            <a:schemeClr val="tx1"/>
                          </a:solidFill>
                          <a:latin typeface="+mn-lt"/>
                        </a:rPr>
                        <a:t>Future NHS / Staff Intranet creating a consistent look, feel, navigation and interactive content creating increased staff engagement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mn-lt"/>
                        </a:rPr>
                        <a:t>Content linking to Social Media campaigns, with quarterly review of website engagement and insights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Professional, clean and consistent look and feel creating a Modality identity, with imaging to be focussed from the patient perspective i.e. Modality providing care &amp; services</a:t>
                      </a:r>
                      <a:br>
                        <a:rPr lang="en-GB" sz="900" b="0" kern="1200" dirty="0">
                          <a:solidFill>
                            <a:schemeClr val="tx1"/>
                          </a:solidFill>
                          <a:effectLst/>
                          <a:latin typeface="+mn-lt"/>
                        </a:rPr>
                      </a:br>
                      <a:endParaRPr lang="en-GB" sz="900" b="0" kern="120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8846053"/>
                  </a:ext>
                </a:extLst>
              </a:tr>
              <a:tr h="754813">
                <a:tc>
                  <a:txBody>
                    <a:bodyPr/>
                    <a:lstStyle/>
                    <a:p>
                      <a:pPr algn="l"/>
                      <a:r>
                        <a:rPr lang="en-GB" sz="900" b="1" i="0" u="none" kern="1200" dirty="0">
                          <a:solidFill>
                            <a:schemeClr val="tx1"/>
                          </a:solidFill>
                          <a:effectLst/>
                          <a:latin typeface="+mn-lt"/>
                        </a:rPr>
                        <a:t>Newsletters</a:t>
                      </a:r>
                      <a:endParaRPr lang="en-GB" sz="900" i="0" u="none" kern="120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dirty="0">
                          <a:solidFill>
                            <a:schemeClr val="tx1"/>
                          </a:solidFill>
                        </a:rPr>
                        <a:t>Creation of a standard template to be used for patient newsletters. Facilitation &amp; support available, if required, centrally. The aim to be providing a regular newsletter to all patients every quarter</a:t>
                      </a:r>
                      <a:endParaRPr lang="en-GB" sz="900" kern="120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GB" sz="900" dirty="0">
                          <a:solidFill>
                            <a:schemeClr val="tx1"/>
                          </a:solidFill>
                        </a:rPr>
                        <a:t>Building on the momentum of the regular video messaging content created by Vincent, creation of a regular staff communications (using formatted &amp; branded templates) both national and on a divisional level. Facilitation &amp; support available, if required, centrally. </a:t>
                      </a:r>
                      <a:endParaRPr lang="en-US" sz="9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mn-lt"/>
                        </a:rPr>
                        <a:t>Patient Newsletter – Quarterly | National Staff Newsletter – Quarterly | Staff Divisional Newsletter - Monthly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Increased patient engagement and information sharing, providing the potential to link in with patient and community champions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Increased staff engagement providing regular </a:t>
                      </a:r>
                      <a:r>
                        <a:rPr lang="en-GB" sz="900" b="0" kern="1200">
                          <a:solidFill>
                            <a:schemeClr val="tx1"/>
                          </a:solidFill>
                          <a:effectLst/>
                          <a:latin typeface="+mn-lt"/>
                        </a:rPr>
                        <a:t>communication channels</a:t>
                      </a:r>
                      <a:endParaRPr lang="en-US" sz="9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1554845"/>
                  </a:ext>
                </a:extLst>
              </a:tr>
              <a:tr h="888015">
                <a:tc>
                  <a:txBody>
                    <a:bodyPr/>
                    <a:lstStyle/>
                    <a:p>
                      <a:pPr algn="l"/>
                      <a:r>
                        <a:rPr lang="en-GB" sz="900" b="1" u="none" kern="1200" dirty="0">
                          <a:solidFill>
                            <a:schemeClr val="tx1"/>
                          </a:solidFill>
                          <a:effectLst/>
                          <a:latin typeface="+mn-lt"/>
                          <a:ea typeface="+mn-ea"/>
                          <a:cs typeface="+mn-cs"/>
                        </a:rPr>
                        <a:t>SMS &amp; Phone System Messaging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Standardised Modality Patient Phone System messaging, along with targeted patient messaging on hot topics e.g. vaccinations, Strep A etc.</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9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Targeted SMS messaging on key topics linking patients to Social Media &amp; Website 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US" sz="900" dirty="0">
                          <a:solidFill>
                            <a:schemeClr val="tx1"/>
                          </a:solidFill>
                          <a:latin typeface="+mn-lt"/>
                        </a:rPr>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mn-lt"/>
                        </a:rPr>
                        <a:t>Quarterly review of </a:t>
                      </a:r>
                      <a:r>
                        <a:rPr lang="en-US" sz="900" dirty="0" err="1">
                          <a:solidFill>
                            <a:schemeClr val="tx1"/>
                          </a:solidFill>
                          <a:latin typeface="+mn-lt"/>
                        </a:rPr>
                        <a:t>standardised</a:t>
                      </a:r>
                      <a:r>
                        <a:rPr lang="en-US" sz="900" dirty="0">
                          <a:solidFill>
                            <a:schemeClr val="tx1"/>
                          </a:solidFill>
                          <a:latin typeface="+mn-lt"/>
                        </a:rPr>
                        <a:t> messaging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mn-lt"/>
                        </a:rPr>
                        <a:t>Planned optional SMS content to align with Social Media / Website 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Providing a consistent and standard patient journey nationally (where appointment systems currently allow)</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Using targeted SMS messaging to promote new initiatives and boost QOF uptake</a:t>
                      </a:r>
                      <a:endParaRPr lang="en-US" sz="9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3173838"/>
                  </a:ext>
                </a:extLst>
              </a:tr>
              <a:tr h="88801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b="1" u="none" kern="1200" dirty="0">
                          <a:solidFill>
                            <a:schemeClr val="tx1"/>
                          </a:solidFill>
                          <a:effectLst/>
                          <a:latin typeface="+mn-lt"/>
                        </a:rPr>
                        <a:t>Patient, Staff &amp; Stakeholder Engagement</a:t>
                      </a:r>
                    </a:p>
                    <a:p>
                      <a:pPr algn="l"/>
                      <a:endParaRPr lang="en-GB" sz="900" b="1" u="none" kern="1200" dirty="0">
                        <a:solidFill>
                          <a:schemeClr val="tx1"/>
                        </a:solidFill>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Centralised support for both online and face to face patient engagement and resources, along with the promotion of planned health promotion months.  Standardisation of Patient &amp; Stakeholder satisfaction surveys, feedback &amp; formal review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GB" sz="900" dirty="0">
                          <a:solidFill>
                            <a:schemeClr val="tx1"/>
                          </a:solidFill>
                        </a:rPr>
                        <a:t>Creation of a mechanism to highlight key messages to be cascaded to teams at weekly / daily huddles. Standardisation of </a:t>
                      </a:r>
                      <a:r>
                        <a:rPr lang="en-GB" sz="900" dirty="0">
                          <a:solidFill>
                            <a:schemeClr val="tx1"/>
                          </a:solidFill>
                          <a:latin typeface="+mn-lt"/>
                        </a:rPr>
                        <a:t>Staff survey, feedback &amp; formal review</a:t>
                      </a:r>
                      <a:endParaRPr lang="en-US" sz="9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mn-lt"/>
                        </a:rPr>
                        <a:t>Regular staff &amp; consumer messaging. Annual surveys but also providing mechanisms for more regular feedback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Future NHS Database for Key Messages for Staff Huddles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Patient Engagement &amp; Health Promotion resources available for download from Future NHS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dirty="0">
                          <a:solidFill>
                            <a:schemeClr val="tx1"/>
                          </a:solidFill>
                          <a:effectLst/>
                          <a:latin typeface="+mn-lt"/>
                        </a:rPr>
                        <a:t>Standardised mechanism for surveys, feedback and review</a:t>
                      </a:r>
                      <a:endParaRPr lang="en-US" sz="900" b="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1587351"/>
                  </a:ext>
                </a:extLst>
              </a:tr>
              <a:tr h="748407">
                <a:tc>
                  <a:txBody>
                    <a:bodyPr/>
                    <a:lstStyle/>
                    <a:p>
                      <a:pPr algn="l"/>
                      <a:r>
                        <a:rPr lang="en-GB" sz="900" b="1" u="none" kern="1200" dirty="0">
                          <a:solidFill>
                            <a:schemeClr val="tx1"/>
                          </a:solidFill>
                          <a:effectLst/>
                          <a:latin typeface="+mn-lt"/>
                        </a:rPr>
                        <a:t>Training, Leadership  &amp; Coaching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Establishment and promotion of the Primary Care Training Academy and other external links to higher education and professional institutions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buFont typeface="Arial" panose="020B0604020202020204" pitchFamily="34" charset="0"/>
                        <a:buNone/>
                      </a:pPr>
                      <a:r>
                        <a:rPr lang="en-US" sz="900" dirty="0">
                          <a:solidFill>
                            <a:schemeClr val="tx1"/>
                          </a:solidFill>
                          <a:latin typeface="+mn-lt"/>
                        </a:rPr>
                        <a:t>Broadening of internal training initiatives, such as the Grand Round initiatives, across all divisions and roles / specialties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mn-lt"/>
                        </a:rPr>
                        <a:t>Ongoing development &amp; promotion of training initiatives, including monthly internal Grand Rounds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dirty="0">
                          <a:solidFill>
                            <a:schemeClr val="tx1"/>
                          </a:solidFill>
                          <a:latin typeface="+mn-lt"/>
                        </a:rPr>
                        <a:t>Leadership eminence through promotion of expert advisory roles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705332"/>
                  </a:ext>
                </a:extLst>
              </a:tr>
            </a:tbl>
          </a:graphicData>
        </a:graphic>
      </p:graphicFrame>
      <p:sp>
        <p:nvSpPr>
          <p:cNvPr id="2" name="Title 1">
            <a:extLst>
              <a:ext uri="{FF2B5EF4-FFF2-40B4-BE49-F238E27FC236}">
                <a16:creationId xmlns:a16="http://schemas.microsoft.com/office/drawing/2014/main" id="{A232886B-85BC-0473-F61D-EFB852B7E0AD}"/>
              </a:ext>
            </a:extLst>
          </p:cNvPr>
          <p:cNvSpPr>
            <a:spLocks noGrp="1"/>
          </p:cNvSpPr>
          <p:nvPr>
            <p:ph type="title"/>
          </p:nvPr>
        </p:nvSpPr>
        <p:spPr>
          <a:xfrm>
            <a:off x="261201" y="104386"/>
            <a:ext cx="10972800" cy="697925"/>
          </a:xfrm>
        </p:spPr>
        <p:txBody>
          <a:bodyPr>
            <a:normAutofit/>
          </a:bodyPr>
          <a:lstStyle/>
          <a:p>
            <a:r>
              <a:rPr lang="en-GB" b="1" dirty="0"/>
              <a:t>Communications &amp; Engagement:  Proposed Plan and Activities in 2023</a:t>
            </a:r>
          </a:p>
        </p:txBody>
      </p:sp>
    </p:spTree>
    <p:extLst>
      <p:ext uri="{BB962C8B-B14F-4D97-AF65-F5344CB8AC3E}">
        <p14:creationId xmlns:p14="http://schemas.microsoft.com/office/powerpoint/2010/main" val="881431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503069" y="1909394"/>
            <a:ext cx="7121975" cy="2328718"/>
          </a:xfrm>
          <a:prstGeom prst="rect">
            <a:avLst/>
          </a:prstGeom>
          <a:ln>
            <a:noFill/>
          </a:ln>
        </p:spPr>
        <p:txBody>
          <a:bodyPr anchor="t">
            <a:noAutofit/>
          </a:bodyPr>
          <a:lstStyle>
            <a:lvl1pPr algn="l" defTabSz="914400" rtl="0" eaLnBrk="1" latinLnBrk="0" hangingPunct="1">
              <a:lnSpc>
                <a:spcPct val="90000"/>
              </a:lnSpc>
              <a:spcBef>
                <a:spcPct val="0"/>
              </a:spcBef>
              <a:buNone/>
              <a:defRPr sz="1400" b="0" kern="1200">
                <a:solidFill>
                  <a:schemeClr val="tx1"/>
                </a:solidFill>
                <a:latin typeface="Arial" pitchFamily="34" charset="0"/>
                <a:ea typeface="+mj-ea"/>
                <a:cs typeface="Arial" pitchFamily="34" charset="0"/>
              </a:defRPr>
            </a:lvl1pPr>
          </a:lstStyle>
          <a:p>
            <a:pPr>
              <a:spcBef>
                <a:spcPts val="600"/>
              </a:spcBef>
              <a:spcAft>
                <a:spcPts val="600"/>
              </a:spcAft>
            </a:pPr>
            <a:r>
              <a:rPr lang="en-US" sz="3200" b="1" dirty="0">
                <a:solidFill>
                  <a:schemeClr val="tx2"/>
                </a:solidFill>
              </a:rPr>
              <a:t>Service Lines</a:t>
            </a:r>
          </a:p>
          <a:p>
            <a:pPr>
              <a:spcBef>
                <a:spcPts val="600"/>
              </a:spcBef>
              <a:spcAft>
                <a:spcPts val="600"/>
              </a:spcAft>
            </a:pPr>
            <a:endParaRPr lang="en-US" sz="3200" b="1" dirty="0">
              <a:solidFill>
                <a:schemeClr val="tx2"/>
              </a:solidFill>
            </a:endParaRPr>
          </a:p>
          <a:p>
            <a:pPr>
              <a:spcBef>
                <a:spcPts val="600"/>
              </a:spcBef>
              <a:spcAft>
                <a:spcPts val="600"/>
              </a:spcAft>
            </a:pPr>
            <a:r>
              <a:rPr lang="en-US" sz="3200" b="1" dirty="0">
                <a:solidFill>
                  <a:schemeClr val="tx2"/>
                </a:solidFill>
              </a:rPr>
              <a:t>Update</a:t>
            </a:r>
          </a:p>
        </p:txBody>
      </p:sp>
      <p:pic>
        <p:nvPicPr>
          <p:cNvPr id="5" name="Picture 4"/>
          <p:cNvPicPr>
            <a:picLocks noChangeAspect="1"/>
          </p:cNvPicPr>
          <p:nvPr/>
        </p:nvPicPr>
        <p:blipFill>
          <a:blip r:embed="rId3"/>
          <a:stretch>
            <a:fillRect/>
          </a:stretch>
        </p:blipFill>
        <p:spPr>
          <a:xfrm>
            <a:off x="7491047" y="1138066"/>
            <a:ext cx="4654062" cy="5109649"/>
          </a:xfrm>
          <a:prstGeom prst="rect">
            <a:avLst/>
          </a:prstGeom>
        </p:spPr>
      </p:pic>
    </p:spTree>
    <p:extLst>
      <p:ext uri="{BB962C8B-B14F-4D97-AF65-F5344CB8AC3E}">
        <p14:creationId xmlns:p14="http://schemas.microsoft.com/office/powerpoint/2010/main" val="2670521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35358</TotalTime>
  <Words>3120</Words>
  <Application>Microsoft Office PowerPoint</Application>
  <PresentationFormat>Widescreen</PresentationFormat>
  <Paragraphs>324</Paragraphs>
  <Slides>16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1_Office Theme</vt:lpstr>
      <vt:lpstr>PowerPoint Presentation</vt:lpstr>
      <vt:lpstr>PowerPoint Presentation</vt:lpstr>
      <vt:lpstr>PowerPoint Presentation</vt:lpstr>
      <vt:lpstr>PowerPoint Presentation</vt:lpstr>
      <vt:lpstr>PowerPoint Presentation</vt:lpstr>
      <vt:lpstr>PowerPoint Presentation</vt:lpstr>
      <vt:lpstr>Communications &amp; Engagement:  Overview</vt:lpstr>
      <vt:lpstr>Communications &amp; Engagement:  Proposed Plan and Activities in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UnitedHealth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Hales Julie  (NHS SANDWELL AND WEST BIRMINGHAM CCG)</dc:creator>
  <cp:lastModifiedBy>Vincent Sai</cp:lastModifiedBy>
  <cp:revision>2733</cp:revision>
  <cp:lastPrinted>2016-01-27T15:40:33Z</cp:lastPrinted>
  <dcterms:created xsi:type="dcterms:W3CDTF">2015-12-21T17:33:35Z</dcterms:created>
  <dcterms:modified xsi:type="dcterms:W3CDTF">2023-01-27T23:57:20Z</dcterms:modified>
</cp:coreProperties>
</file>