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4" r:id="rId8"/>
    <p:sldId id="265" r:id="rId9"/>
    <p:sldId id="268" r:id="rId10"/>
    <p:sldId id="269" r:id="rId11"/>
    <p:sldId id="270" r:id="rId12"/>
    <p:sldId id="271" r:id="rId13"/>
    <p:sldId id="272" r:id="rId14"/>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0" autoAdjust="0"/>
    <p:restoredTop sz="94660"/>
  </p:normalViewPr>
  <p:slideViewPr>
    <p:cSldViewPr snapToGrid="0">
      <p:cViewPr varScale="1">
        <p:scale>
          <a:sx n="101" d="100"/>
          <a:sy n="101" d="100"/>
        </p:scale>
        <p:origin x="9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D50D97-B55B-4E99-9F8D-2CC161D819B3}"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2718042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D50D97-B55B-4E99-9F8D-2CC161D819B3}"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402389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50D97-B55B-4E99-9F8D-2CC161D819B3}"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2606501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D50D97-B55B-4E99-9F8D-2CC161D819B3}"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2169482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D50D97-B55B-4E99-9F8D-2CC161D819B3}" type="datetimeFigureOut">
              <a:rPr lang="en-US" smtClean="0"/>
              <a:t>4/17/2023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127600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D50D97-B55B-4E99-9F8D-2CC161D819B3}" type="datetimeFigureOut">
              <a:rPr lang="en-US" smtClean="0"/>
              <a:t>4/17/2023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3727319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D50D97-B55B-4E99-9F8D-2CC161D819B3}" type="datetimeFigureOut">
              <a:rPr lang="en-US" smtClean="0"/>
              <a:t>4/17/2023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4120628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D50D97-B55B-4E99-9F8D-2CC161D819B3}"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1032906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D50D97-B55B-4E99-9F8D-2CC161D819B3}" type="datetimeFigureOut">
              <a:rPr lang="en-US" smtClean="0"/>
              <a:t>4/17/2023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2092992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50D97-B55B-4E99-9F8D-2CC161D819B3}"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2541718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50D97-B55B-4E99-9F8D-2CC161D819B3}"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9166C-BBA5-4100-ABF0-1A3A8F7AA0B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57456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50D97-B55B-4E99-9F8D-2CC161D819B3}"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3600836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50D97-B55B-4E99-9F8D-2CC161D819B3}"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9166C-BBA5-4100-ABF0-1A3A8F7AA0B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309748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D50D97-B55B-4E99-9F8D-2CC161D819B3}"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2049875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D50D97-B55B-4E99-9F8D-2CC161D819B3}"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1677161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D50D97-B55B-4E99-9F8D-2CC161D819B3}" type="datetimeFigureOut">
              <a:rPr lang="en-US" smtClean="0"/>
              <a:t>4/17/2023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9166C-BBA5-4100-ABF0-1A3A8F7AA0B7}" type="slidenum">
              <a:rPr lang="en-US" smtClean="0"/>
              <a:t>‹#›</a:t>
            </a:fld>
            <a:endParaRPr lang="en-US"/>
          </a:p>
        </p:txBody>
      </p:sp>
    </p:spTree>
    <p:extLst>
      <p:ext uri="{BB962C8B-B14F-4D97-AF65-F5344CB8AC3E}">
        <p14:creationId xmlns:p14="http://schemas.microsoft.com/office/powerpoint/2010/main" val="1449687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D50D97-B55B-4E99-9F8D-2CC161D819B3}" type="datetimeFigureOut">
              <a:rPr lang="en-US" smtClean="0"/>
              <a:t>4/17/2023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C69166C-BBA5-4100-ABF0-1A3A8F7AA0B7}" type="slidenum">
              <a:rPr lang="en-US" smtClean="0"/>
              <a:t>‹#›</a:t>
            </a:fld>
            <a:endParaRPr lang="en-US"/>
          </a:p>
        </p:txBody>
      </p:sp>
    </p:spTree>
    <p:extLst>
      <p:ext uri="{BB962C8B-B14F-4D97-AF65-F5344CB8AC3E}">
        <p14:creationId xmlns:p14="http://schemas.microsoft.com/office/powerpoint/2010/main" val="13228300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vaughan@ihrpontiac.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6DC82-BA03-408F-9ABE-8D5438ADCFCB}"/>
              </a:ext>
            </a:extLst>
          </p:cNvPr>
          <p:cNvSpPr>
            <a:spLocks noGrp="1"/>
          </p:cNvSpPr>
          <p:nvPr>
            <p:ph type="ctrTitle"/>
          </p:nvPr>
        </p:nvSpPr>
        <p:spPr/>
        <p:txBody>
          <a:bodyPr/>
          <a:lstStyle/>
          <a:p>
            <a:pPr algn="l"/>
            <a:r>
              <a:rPr lang="en-US" dirty="0"/>
              <a:t>SASS Presentation</a:t>
            </a:r>
          </a:p>
        </p:txBody>
      </p:sp>
      <p:sp>
        <p:nvSpPr>
          <p:cNvPr id="3" name="Subtitle 2">
            <a:extLst>
              <a:ext uri="{FF2B5EF4-FFF2-40B4-BE49-F238E27FC236}">
                <a16:creationId xmlns:a16="http://schemas.microsoft.com/office/drawing/2014/main" id="{8A0C4311-CCD6-412A-913A-61DBFE623719}"/>
              </a:ext>
            </a:extLst>
          </p:cNvPr>
          <p:cNvSpPr>
            <a:spLocks noGrp="1"/>
          </p:cNvSpPr>
          <p:nvPr>
            <p:ph type="subTitle" idx="1"/>
          </p:nvPr>
        </p:nvSpPr>
        <p:spPr/>
        <p:txBody>
          <a:bodyPr>
            <a:normAutofit fontScale="92500"/>
          </a:bodyPr>
          <a:lstStyle/>
          <a:p>
            <a:r>
              <a:rPr lang="en-US" sz="6000" dirty="0">
                <a:latin typeface="+mj-lt"/>
              </a:rPr>
              <a:t>IHR Counseling Services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955206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AC1AC-2C14-4D02-AC82-9C882C08C5DB}"/>
              </a:ext>
            </a:extLst>
          </p:cNvPr>
          <p:cNvSpPr>
            <a:spLocks noGrp="1"/>
          </p:cNvSpPr>
          <p:nvPr>
            <p:ph type="title"/>
          </p:nvPr>
        </p:nvSpPr>
        <p:spPr/>
        <p:txBody>
          <a:bodyPr>
            <a:noAutofit/>
          </a:bodyPr>
          <a:lstStyle/>
          <a:p>
            <a:r>
              <a:rPr lang="en-US" dirty="0">
                <a:cs typeface="Arial" panose="020B0604020202020204" pitchFamily="34" charset="0"/>
              </a:rPr>
              <a:t>Goals for this Presentation</a:t>
            </a:r>
          </a:p>
        </p:txBody>
      </p:sp>
      <p:sp>
        <p:nvSpPr>
          <p:cNvPr id="3" name="Content Placeholder 2">
            <a:extLst>
              <a:ext uri="{FF2B5EF4-FFF2-40B4-BE49-F238E27FC236}">
                <a16:creationId xmlns:a16="http://schemas.microsoft.com/office/drawing/2014/main" id="{DF8EBB49-7A9A-48D5-B707-5382DE7B7AA8}"/>
              </a:ext>
            </a:extLst>
          </p:cNvPr>
          <p:cNvSpPr>
            <a:spLocks noGrp="1"/>
          </p:cNvSpPr>
          <p:nvPr>
            <p:ph idx="1"/>
          </p:nvPr>
        </p:nvSpPr>
        <p:spPr/>
        <p:txBody>
          <a:bodyPr/>
          <a:lstStyle/>
          <a:p>
            <a:endParaRPr lang="en-US" dirty="0"/>
          </a:p>
          <a:p>
            <a:r>
              <a:rPr lang="en-US" dirty="0">
                <a:latin typeface="+mj-lt"/>
              </a:rPr>
              <a:t>Introduction of IHR as an agency.</a:t>
            </a:r>
          </a:p>
          <a:p>
            <a:r>
              <a:rPr lang="en-US" dirty="0">
                <a:latin typeface="+mj-lt"/>
              </a:rPr>
              <a:t>Learn about IHR’s SASS Program.</a:t>
            </a:r>
          </a:p>
          <a:p>
            <a:r>
              <a:rPr lang="en-US" dirty="0">
                <a:latin typeface="+mj-lt"/>
              </a:rPr>
              <a:t>SASS response to various calls.</a:t>
            </a:r>
          </a:p>
          <a:p>
            <a:r>
              <a:rPr lang="en-US" dirty="0">
                <a:latin typeface="+mj-lt"/>
              </a:rPr>
              <a:t>Answer questions concerning the SASS Program.</a:t>
            </a:r>
          </a:p>
          <a:p>
            <a:endParaRPr lang="en-US" dirty="0">
              <a:latin typeface="+mj-lt"/>
            </a:endParaRPr>
          </a:p>
          <a:p>
            <a:endParaRPr lang="en-US" dirty="0">
              <a:latin typeface="Arial" panose="020B0604020202020204" pitchFamily="34" charset="0"/>
              <a:cs typeface="Arial" panose="020B0604020202020204" pitchFamily="34" charset="0"/>
            </a:endParaRP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239539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FD835-C33F-4985-8139-DCD55B97F3C5}"/>
              </a:ext>
            </a:extLst>
          </p:cNvPr>
          <p:cNvSpPr>
            <a:spLocks noGrp="1"/>
          </p:cNvSpPr>
          <p:nvPr>
            <p:ph type="title"/>
          </p:nvPr>
        </p:nvSpPr>
        <p:spPr/>
        <p:txBody>
          <a:bodyPr>
            <a:noAutofit/>
          </a:bodyPr>
          <a:lstStyle/>
          <a:p>
            <a:r>
              <a:rPr lang="en-US" dirty="0">
                <a:cs typeface="Arial" panose="020B0604020202020204" pitchFamily="34" charset="0"/>
              </a:rPr>
              <a:t>Purpose of the SASS Program </a:t>
            </a:r>
          </a:p>
        </p:txBody>
      </p:sp>
      <p:sp>
        <p:nvSpPr>
          <p:cNvPr id="3" name="Content Placeholder 2">
            <a:extLst>
              <a:ext uri="{FF2B5EF4-FFF2-40B4-BE49-F238E27FC236}">
                <a16:creationId xmlns:a16="http://schemas.microsoft.com/office/drawing/2014/main" id="{455097FA-B397-4DE2-BBC9-D6708AD642FB}"/>
              </a:ext>
            </a:extLst>
          </p:cNvPr>
          <p:cNvSpPr>
            <a:spLocks noGrp="1"/>
          </p:cNvSpPr>
          <p:nvPr>
            <p:ph idx="1"/>
          </p:nvPr>
        </p:nvSpPr>
        <p:spPr/>
        <p:txBody>
          <a:bodyPr>
            <a:noAutofit/>
          </a:bodyPr>
          <a:lstStyle/>
          <a:p>
            <a:r>
              <a:rPr lang="en-US" dirty="0">
                <a:latin typeface="+mj-lt"/>
              </a:rPr>
              <a:t>Ensure that families experience less fragmentation when trying to access services.</a:t>
            </a:r>
          </a:p>
          <a:p>
            <a:r>
              <a:rPr lang="en-US" dirty="0">
                <a:latin typeface="+mj-lt"/>
              </a:rPr>
              <a:t>Facilitate a formal assessment to determine defection services or hospitalization.</a:t>
            </a:r>
          </a:p>
          <a:p>
            <a:r>
              <a:rPr lang="en-US" dirty="0">
                <a:latin typeface="+mj-lt"/>
              </a:rPr>
              <a:t>Provide intensive services up to 90 days.</a:t>
            </a:r>
          </a:p>
          <a:p>
            <a:r>
              <a:rPr lang="en-US" dirty="0">
                <a:latin typeface="+mj-lt"/>
              </a:rPr>
              <a:t>Reduce recidivism and length of stay in psychiatric hospitals.</a:t>
            </a:r>
          </a:p>
        </p:txBody>
      </p:sp>
    </p:spTree>
    <p:extLst>
      <p:ext uri="{BB962C8B-B14F-4D97-AF65-F5344CB8AC3E}">
        <p14:creationId xmlns:p14="http://schemas.microsoft.com/office/powerpoint/2010/main" val="1238215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055C3-01A4-4355-B807-3C1363737ACB}"/>
              </a:ext>
            </a:extLst>
          </p:cNvPr>
          <p:cNvSpPr>
            <a:spLocks noGrp="1"/>
          </p:cNvSpPr>
          <p:nvPr>
            <p:ph type="title"/>
          </p:nvPr>
        </p:nvSpPr>
        <p:spPr/>
        <p:txBody>
          <a:bodyPr>
            <a:noAutofit/>
          </a:bodyPr>
          <a:lstStyle/>
          <a:p>
            <a:r>
              <a:rPr lang="en-US" dirty="0">
                <a:cs typeface="Arial" panose="020B0604020202020204" pitchFamily="34" charset="0"/>
              </a:rPr>
              <a:t>Target Population</a:t>
            </a:r>
          </a:p>
        </p:txBody>
      </p:sp>
      <p:sp>
        <p:nvSpPr>
          <p:cNvPr id="3" name="Content Placeholder 2">
            <a:extLst>
              <a:ext uri="{FF2B5EF4-FFF2-40B4-BE49-F238E27FC236}">
                <a16:creationId xmlns:a16="http://schemas.microsoft.com/office/drawing/2014/main" id="{C695C6B8-7511-4540-BB2E-929306E3DB56}"/>
              </a:ext>
            </a:extLst>
          </p:cNvPr>
          <p:cNvSpPr>
            <a:spLocks noGrp="1"/>
          </p:cNvSpPr>
          <p:nvPr>
            <p:ph idx="1"/>
          </p:nvPr>
        </p:nvSpPr>
        <p:spPr/>
        <p:txBody>
          <a:bodyPr/>
          <a:lstStyle/>
          <a:p>
            <a:r>
              <a:rPr lang="en-US" dirty="0"/>
              <a:t>Children/Youth to age 21 experiencing a behavioral health crisis, including suicidality, homicidal, aggressive behaviors towards others, self harming behaviors, significant depression, or other factors that negatively impact the mental health or stability of the youth.</a:t>
            </a:r>
          </a:p>
        </p:txBody>
      </p:sp>
    </p:spTree>
    <p:extLst>
      <p:ext uri="{BB962C8B-B14F-4D97-AF65-F5344CB8AC3E}">
        <p14:creationId xmlns:p14="http://schemas.microsoft.com/office/powerpoint/2010/main" val="1277228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E241C-AB2C-4B5E-A70F-5348E7B500FD}"/>
              </a:ext>
            </a:extLst>
          </p:cNvPr>
          <p:cNvSpPr>
            <a:spLocks noGrp="1"/>
          </p:cNvSpPr>
          <p:nvPr>
            <p:ph type="title"/>
          </p:nvPr>
        </p:nvSpPr>
        <p:spPr/>
        <p:txBody>
          <a:bodyPr>
            <a:normAutofit/>
          </a:bodyPr>
          <a:lstStyle/>
          <a:p>
            <a:r>
              <a:rPr lang="en-US" sz="2400" dirty="0">
                <a:latin typeface="Arial" panose="020B0604020202020204" pitchFamily="34" charset="0"/>
                <a:cs typeface="Arial" panose="020B0604020202020204" pitchFamily="34" charset="0"/>
              </a:rPr>
              <a:t>SASS Referral Process</a:t>
            </a:r>
          </a:p>
        </p:txBody>
      </p:sp>
      <p:sp>
        <p:nvSpPr>
          <p:cNvPr id="3" name="Content Placeholder 2">
            <a:extLst>
              <a:ext uri="{FF2B5EF4-FFF2-40B4-BE49-F238E27FC236}">
                <a16:creationId xmlns:a16="http://schemas.microsoft.com/office/drawing/2014/main" id="{CA321B71-E8A4-44AE-85E0-02946D38F56C}"/>
              </a:ext>
            </a:extLst>
          </p:cNvPr>
          <p:cNvSpPr>
            <a:spLocks noGrp="1"/>
          </p:cNvSpPr>
          <p:nvPr>
            <p:ph idx="1"/>
          </p:nvPr>
        </p:nvSpPr>
        <p:spPr/>
        <p:txBody>
          <a:bodyPr/>
          <a:lstStyle/>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Crisis and Referral Entry </a:t>
            </a:r>
            <a:r>
              <a:rPr lang="en-US" dirty="0">
                <a:latin typeface="Arial" panose="020B0604020202020204" pitchFamily="34" charset="0"/>
                <a:ea typeface="Times New Roman" panose="02020603050405020304" pitchFamily="18" charset="0"/>
                <a:cs typeface="Times New Roman" panose="02020603050405020304" pitchFamily="18" charset="0"/>
              </a:rPr>
              <a:t>S</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ervices (CARES) is responsible for processing admissions into the SASS program.</a:t>
            </a:r>
          </a:p>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The CARES Line is available 24 hours a day, seven days a week at:</a:t>
            </a:r>
          </a:p>
          <a:p>
            <a:pPr marL="0" indent="0">
              <a:buNone/>
            </a:pPr>
            <a:r>
              <a:rPr lang="en-US" dirty="0">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1-800-345-9049. CARES will perform an acuity assessment for calls, denoting 	a psychiatric or behavioral crisis, or asking for current SASS services.</a:t>
            </a:r>
          </a:p>
          <a:p>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dirty="0"/>
          </a:p>
          <a:p>
            <a:endParaRPr lang="en-US" dirty="0"/>
          </a:p>
          <a:p>
            <a:endParaRPr lang="en-US" dirty="0"/>
          </a:p>
        </p:txBody>
      </p:sp>
    </p:spTree>
    <p:extLst>
      <p:ext uri="{BB962C8B-B14F-4D97-AF65-F5344CB8AC3E}">
        <p14:creationId xmlns:p14="http://schemas.microsoft.com/office/powerpoint/2010/main" val="1520026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FE024-B8F3-440D-871B-F23DA10408A8}"/>
              </a:ext>
            </a:extLst>
          </p:cNvPr>
          <p:cNvSpPr>
            <a:spLocks noGrp="1"/>
          </p:cNvSpPr>
          <p:nvPr>
            <p:ph type="title"/>
          </p:nvPr>
        </p:nvSpPr>
        <p:spPr/>
        <p:txBody>
          <a:bodyPr>
            <a:normAutofit/>
          </a:bodyPr>
          <a:lstStyle/>
          <a:p>
            <a:r>
              <a:rPr lang="en-US" sz="2400" dirty="0">
                <a:latin typeface="Arial" panose="020B0604020202020204" pitchFamily="34" charset="0"/>
                <a:cs typeface="Arial" panose="020B0604020202020204" pitchFamily="34" charset="0"/>
              </a:rPr>
              <a:t>Screening Process</a:t>
            </a:r>
          </a:p>
        </p:txBody>
      </p:sp>
      <p:sp>
        <p:nvSpPr>
          <p:cNvPr id="3" name="Content Placeholder 2">
            <a:extLst>
              <a:ext uri="{FF2B5EF4-FFF2-40B4-BE49-F238E27FC236}">
                <a16:creationId xmlns:a16="http://schemas.microsoft.com/office/drawing/2014/main" id="{D4D21704-9B74-4986-BBCF-B05E4358D08C}"/>
              </a:ext>
            </a:extLst>
          </p:cNvPr>
          <p:cNvSpPr>
            <a:spLocks noGrp="1"/>
          </p:cNvSpPr>
          <p:nvPr>
            <p:ph idx="1"/>
          </p:nvPr>
        </p:nvSpPr>
        <p:spPr/>
        <p:txBody>
          <a:bodyPr/>
          <a:lstStyle/>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All SASS Screens must be provided face-to-face and should include the caregivers of any youth, if it all possible and safe to do so, however, consent is not required at times of crisis for the completion of screening.</a:t>
            </a:r>
          </a:p>
          <a:p>
            <a:endParaRPr lang="en-US" dirty="0"/>
          </a:p>
          <a:p>
            <a:endParaRPr lang="en-US" dirty="0"/>
          </a:p>
        </p:txBody>
      </p:sp>
    </p:spTree>
    <p:extLst>
      <p:ext uri="{BB962C8B-B14F-4D97-AF65-F5344CB8AC3E}">
        <p14:creationId xmlns:p14="http://schemas.microsoft.com/office/powerpoint/2010/main" val="4179347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4C9EA-D522-4C33-A91E-3B88694DEEBC}"/>
              </a:ext>
            </a:extLst>
          </p:cNvPr>
          <p:cNvSpPr>
            <a:spLocks noGrp="1"/>
          </p:cNvSpPr>
          <p:nvPr>
            <p:ph type="title"/>
          </p:nvPr>
        </p:nvSpPr>
        <p:spPr/>
        <p:txBody>
          <a:bodyPr/>
          <a:lstStyle/>
          <a:p>
            <a:r>
              <a:rPr lang="en-US" dirty="0"/>
              <a:t>Community Stabilization	</a:t>
            </a:r>
          </a:p>
        </p:txBody>
      </p:sp>
      <p:sp>
        <p:nvSpPr>
          <p:cNvPr id="3" name="Content Placeholder 2">
            <a:extLst>
              <a:ext uri="{FF2B5EF4-FFF2-40B4-BE49-F238E27FC236}">
                <a16:creationId xmlns:a16="http://schemas.microsoft.com/office/drawing/2014/main" id="{7192F547-6A0A-4D58-AE3F-0C0FEEF99D0E}"/>
              </a:ext>
            </a:extLst>
          </p:cNvPr>
          <p:cNvSpPr>
            <a:spLocks noGrp="1"/>
          </p:cNvSpPr>
          <p:nvPr>
            <p:ph idx="1"/>
          </p:nvPr>
        </p:nvSpPr>
        <p:spPr/>
        <p:txBody>
          <a:bodyPr/>
          <a:lstStyle/>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If the client does not require hospitalization, the screening will also consist of interventions to stabilize the client and family </a:t>
            </a:r>
            <a:r>
              <a:rPr lang="en-US" dirty="0">
                <a:latin typeface="Arial" panose="020B0604020202020204" pitchFamily="34" charset="0"/>
                <a:ea typeface="Times New Roman" panose="02020603050405020304" pitchFamily="18" charset="0"/>
                <a:cs typeface="Times New Roman" panose="02020603050405020304" pitchFamily="18" charset="0"/>
              </a:rPr>
              <a:t>with</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 the creation of a Safety Plan.</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 copy of the Safety Plan should be provided to the client and their family. The Safety Plan is also the mechanism by which Crisis </a:t>
            </a:r>
            <a:r>
              <a:rPr lang="en-US" dirty="0">
                <a:latin typeface="Arial" panose="020B0604020202020204" pitchFamily="34" charset="0"/>
                <a:ea typeface="Times New Roman" panose="02020603050405020304" pitchFamily="18" charset="0"/>
                <a:cs typeface="Times New Roman" panose="02020603050405020304" pitchFamily="18" charset="0"/>
              </a:rPr>
              <a:t>S</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tabilization is recommended and authorize through the approval of the LPHA.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Both the Screening and </a:t>
            </a:r>
            <a:r>
              <a:rPr lang="en-US" dirty="0">
                <a:latin typeface="Arial" panose="020B0604020202020204" pitchFamily="34" charset="0"/>
                <a:ea typeface="Times New Roman" panose="02020603050405020304" pitchFamily="18" charset="0"/>
                <a:cs typeface="Times New Roman" panose="02020603050405020304" pitchFamily="18" charset="0"/>
              </a:rPr>
              <a:t>A</a:t>
            </a:r>
            <a:r>
              <a:rPr lang="en-US" sz="1800" dirty="0">
                <a:effectLst/>
                <a:latin typeface="Arial" panose="020B0604020202020204" pitchFamily="34" charset="0"/>
                <a:ea typeface="Times New Roman" panose="02020603050405020304" pitchFamily="18" charset="0"/>
                <a:cs typeface="Times New Roman" panose="02020603050405020304" pitchFamily="18" charset="0"/>
              </a:rPr>
              <a:t>ssessment Form with an IM-CAT and the Safety Plan is approved by the LPHA following each screening.</a:t>
            </a:r>
          </a:p>
          <a:p>
            <a:pPr marL="0" marR="0" indent="0">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803467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AA061-7523-41BE-8AFB-2F962F1554E4}"/>
              </a:ext>
            </a:extLst>
          </p:cNvPr>
          <p:cNvSpPr>
            <a:spLocks noGrp="1"/>
          </p:cNvSpPr>
          <p:nvPr>
            <p:ph type="title"/>
          </p:nvPr>
        </p:nvSpPr>
        <p:spPr/>
        <p:txBody>
          <a:bodyPr/>
          <a:lstStyle/>
          <a:p>
            <a:r>
              <a:rPr lang="en-US" dirty="0"/>
              <a:t>Hospitalization</a:t>
            </a:r>
            <a:br>
              <a:rPr lang="en-US" dirty="0"/>
            </a:br>
            <a:endParaRPr lang="en-US" dirty="0"/>
          </a:p>
        </p:txBody>
      </p:sp>
      <p:sp>
        <p:nvSpPr>
          <p:cNvPr id="3" name="Content Placeholder 2">
            <a:extLst>
              <a:ext uri="{FF2B5EF4-FFF2-40B4-BE49-F238E27FC236}">
                <a16:creationId xmlns:a16="http://schemas.microsoft.com/office/drawing/2014/main" id="{AC2F6D98-8B7C-452D-8FBA-66C5E9BE4D06}"/>
              </a:ext>
            </a:extLst>
          </p:cNvPr>
          <p:cNvSpPr>
            <a:spLocks noGrp="1"/>
          </p:cNvSpPr>
          <p:nvPr>
            <p:ph idx="1"/>
          </p:nvPr>
        </p:nvSpPr>
        <p:spPr/>
        <p:txBody>
          <a:bodyPr/>
          <a:lstStyle/>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If the client’s symptoms or behaviors present, a danger to themselves or others, to the extent that psychiatric hospitalization is necessary, the IHR crisis counselor will make referrals to appropriate psychiatric facilities to identify a treatment facility, and facilitate the sharing of information, as needed, such as faxing documents, and coordinating communication with the hospital.</a:t>
            </a:r>
          </a:p>
          <a:p>
            <a:endParaRPr lang="en-US" dirty="0"/>
          </a:p>
        </p:txBody>
      </p:sp>
    </p:spTree>
    <p:extLst>
      <p:ext uri="{BB962C8B-B14F-4D97-AF65-F5344CB8AC3E}">
        <p14:creationId xmlns:p14="http://schemas.microsoft.com/office/powerpoint/2010/main" val="1477386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846A65-2F15-4B7A-A6B0-B4C2EC851E77}"/>
              </a:ext>
            </a:extLst>
          </p:cNvPr>
          <p:cNvSpPr>
            <a:spLocks noGrp="1"/>
          </p:cNvSpPr>
          <p:nvPr>
            <p:ph idx="1"/>
          </p:nvPr>
        </p:nvSpPr>
        <p:spPr/>
        <p:txBody>
          <a:bodyPr/>
          <a:lstStyle/>
          <a:p>
            <a:pPr marL="0" marR="0" indent="0">
              <a:spcBef>
                <a:spcPts val="0"/>
              </a:spcBef>
              <a:spcAft>
                <a:spcPts val="0"/>
              </a:spcAft>
              <a:buNone/>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Clients in need of psychiatric services, shall be offered services with IHR’s  child and adolescent psychiatrist, Dr Puga and/or Bri IHR’s full-time APN. Clients who are deflected at the time of screening for community stabilization and need psychiatric services to facilitate stabilization will be prioritized for psychiatric services.</a:t>
            </a:r>
          </a:p>
          <a:p>
            <a:endParaRPr lang="en-US" dirty="0"/>
          </a:p>
        </p:txBody>
      </p:sp>
      <p:sp>
        <p:nvSpPr>
          <p:cNvPr id="5" name="Title 4">
            <a:extLst>
              <a:ext uri="{FF2B5EF4-FFF2-40B4-BE49-F238E27FC236}">
                <a16:creationId xmlns:a16="http://schemas.microsoft.com/office/drawing/2014/main" id="{EAE33D28-8A9F-42B0-8033-05E356957501}"/>
              </a:ext>
            </a:extLst>
          </p:cNvPr>
          <p:cNvSpPr>
            <a:spLocks noGrp="1"/>
          </p:cNvSpPr>
          <p:nvPr>
            <p:ph type="title"/>
          </p:nvPr>
        </p:nvSpPr>
        <p:spPr/>
        <p:txBody>
          <a:bodyPr/>
          <a:lstStyle/>
          <a:p>
            <a:r>
              <a:rPr lang="en-US" dirty="0"/>
              <a:t>Psychiatric Services</a:t>
            </a:r>
          </a:p>
        </p:txBody>
      </p:sp>
    </p:spTree>
    <p:extLst>
      <p:ext uri="{BB962C8B-B14F-4D97-AF65-F5344CB8AC3E}">
        <p14:creationId xmlns:p14="http://schemas.microsoft.com/office/powerpoint/2010/main" val="1383448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C9DFC-8282-4073-B55A-5601D3F78D28}"/>
              </a:ext>
            </a:extLst>
          </p:cNvPr>
          <p:cNvSpPr>
            <a:spLocks noGrp="1"/>
          </p:cNvSpPr>
          <p:nvPr>
            <p:ph type="title"/>
          </p:nvPr>
        </p:nvSpPr>
        <p:spPr/>
        <p:txBody>
          <a:bodyPr/>
          <a:lstStyle/>
          <a:p>
            <a:r>
              <a:rPr lang="en-US" dirty="0"/>
              <a:t>Ongoing Mental Health Services</a:t>
            </a:r>
          </a:p>
        </p:txBody>
      </p:sp>
      <p:sp>
        <p:nvSpPr>
          <p:cNvPr id="3" name="Content Placeholder 2">
            <a:extLst>
              <a:ext uri="{FF2B5EF4-FFF2-40B4-BE49-F238E27FC236}">
                <a16:creationId xmlns:a16="http://schemas.microsoft.com/office/drawing/2014/main" id="{B6599D68-E147-474C-B7B2-494D0750CB8D}"/>
              </a:ext>
            </a:extLst>
          </p:cNvPr>
          <p:cNvSpPr>
            <a:spLocks noGrp="1"/>
          </p:cNvSpPr>
          <p:nvPr>
            <p:ph idx="1"/>
          </p:nvPr>
        </p:nvSpPr>
        <p:spPr/>
        <p:txBody>
          <a:bodyPr/>
          <a:lstStyle/>
          <a:p>
            <a:pPr marL="0">
              <a:spcBef>
                <a:spcPts val="0"/>
              </a:spcBef>
            </a:pPr>
            <a:r>
              <a:rPr lang="en-US" dirty="0"/>
              <a:t>Coordination of Care</a:t>
            </a:r>
          </a:p>
          <a:p>
            <a:pPr marL="0">
              <a:spcBef>
                <a:spcPts val="0"/>
              </a:spcBef>
            </a:pPr>
            <a:endParaRPr lang="en-US" dirty="0"/>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A key component of SASS services is the coordination of care across the family, providers, and stakeholders. The SASS team will communicate and coordinate with all providers and stakeholders for whom the client/caregiver has given permission from the initial screening event through the end of services with the IHR SASS Team. (90 days)</a:t>
            </a:r>
          </a:p>
          <a:p>
            <a:pPr marL="0" marR="0" indent="0">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05548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764FC-B6E2-4946-A1D7-4FFE9B4C4DC4}"/>
              </a:ext>
            </a:extLst>
          </p:cNvPr>
          <p:cNvSpPr>
            <a:spLocks noGrp="1"/>
          </p:cNvSpPr>
          <p:nvPr>
            <p:ph type="title"/>
          </p:nvPr>
        </p:nvSpPr>
        <p:spPr/>
        <p:txBody>
          <a:bodyPr/>
          <a:lstStyle/>
          <a:p>
            <a:r>
              <a:rPr lang="en-US" dirty="0"/>
              <a:t>SASS Transfers</a:t>
            </a:r>
          </a:p>
        </p:txBody>
      </p:sp>
      <p:sp>
        <p:nvSpPr>
          <p:cNvPr id="3" name="Content Placeholder 2">
            <a:extLst>
              <a:ext uri="{FF2B5EF4-FFF2-40B4-BE49-F238E27FC236}">
                <a16:creationId xmlns:a16="http://schemas.microsoft.com/office/drawing/2014/main" id="{1FF910C4-74F8-41F3-A5E8-5962E79197B0}"/>
              </a:ext>
            </a:extLst>
          </p:cNvPr>
          <p:cNvSpPr>
            <a:spLocks noGrp="1"/>
          </p:cNvSpPr>
          <p:nvPr>
            <p:ph idx="1"/>
          </p:nvPr>
        </p:nvSpPr>
        <p:spPr/>
        <p:txBody>
          <a:bodyPr/>
          <a:lstStyle/>
          <a:p>
            <a:r>
              <a:rPr lang="en-US" sz="1800" dirty="0">
                <a:effectLst/>
                <a:latin typeface="Arial" panose="020B0604020202020204" pitchFamily="34" charset="0"/>
                <a:ea typeface="Times New Roman" panose="02020603050405020304" pitchFamily="18" charset="0"/>
                <a:cs typeface="Times New Roman" panose="02020603050405020304" pitchFamily="18" charset="0"/>
              </a:rPr>
              <a:t>If a client resides outside of the Livingston County area and consents to the transfer of information, then the SASS Team will facilitate a transfer to the SASS provider responsible for the client's residence. </a:t>
            </a:r>
          </a:p>
          <a:p>
            <a:endParaRPr lang="en-US" dirty="0"/>
          </a:p>
        </p:txBody>
      </p:sp>
    </p:spTree>
    <p:extLst>
      <p:ext uri="{BB962C8B-B14F-4D97-AF65-F5344CB8AC3E}">
        <p14:creationId xmlns:p14="http://schemas.microsoft.com/office/powerpoint/2010/main" val="2358241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21C67-9901-48CE-B212-69F4B2D3E8F9}"/>
              </a:ext>
            </a:extLst>
          </p:cNvPr>
          <p:cNvSpPr>
            <a:spLocks noGrp="1"/>
          </p:cNvSpPr>
          <p:nvPr>
            <p:ph type="title"/>
          </p:nvPr>
        </p:nvSpPr>
        <p:spPr/>
        <p:txBody>
          <a:bodyPr/>
          <a:lstStyle/>
          <a:p>
            <a:r>
              <a:rPr lang="en-US" dirty="0"/>
              <a:t>Specialized Family Support Program</a:t>
            </a:r>
          </a:p>
        </p:txBody>
      </p:sp>
      <p:sp>
        <p:nvSpPr>
          <p:cNvPr id="3" name="Content Placeholder 2">
            <a:extLst>
              <a:ext uri="{FF2B5EF4-FFF2-40B4-BE49-F238E27FC236}">
                <a16:creationId xmlns:a16="http://schemas.microsoft.com/office/drawing/2014/main" id="{A56CFD5B-FFD8-4D16-B27E-36E2A342FF1B}"/>
              </a:ext>
            </a:extLst>
          </p:cNvPr>
          <p:cNvSpPr>
            <a:spLocks noGrp="1"/>
          </p:cNvSpPr>
          <p:nvPr>
            <p:ph idx="1"/>
          </p:nvPr>
        </p:nvSpPr>
        <p:spPr/>
        <p:txBody>
          <a:bodyPr/>
          <a:lstStyle/>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Specialize Family Support Program  (SFSP)</a:t>
            </a:r>
          </a:p>
          <a:p>
            <a:pPr marL="0" marR="0" indent="0">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Upon discharge from the hospital, SASS will be involved in ongoing care, coordination as part of the child and family team associated with a Pathways- enrolled youth, or as the Child and Family Team lead for those not enrolled in Pathways.</a:t>
            </a:r>
          </a:p>
          <a:p>
            <a:pPr marL="0" marR="0">
              <a:spcBef>
                <a:spcPts val="0"/>
              </a:spcBef>
              <a:spcAft>
                <a:spcPts val="0"/>
              </a:spcAft>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This short-term program is designed to provide crisis stabilization, assessment, and community mental health services for youth, who are in danger of relinquishment to DCFS due to a psychiatric lock-out while hospitalized.</a:t>
            </a:r>
          </a:p>
          <a:p>
            <a:pPr marL="0" marR="0" indent="0">
              <a:spcBef>
                <a:spcPts val="0"/>
              </a:spcBef>
              <a:spcAft>
                <a:spcPts val="0"/>
              </a:spcAft>
              <a:buNone/>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981476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14864-83E3-40AF-706C-F68BB94D8E01}"/>
              </a:ext>
            </a:extLst>
          </p:cNvPr>
          <p:cNvSpPr>
            <a:spLocks noGrp="1"/>
          </p:cNvSpPr>
          <p:nvPr>
            <p:ph type="title"/>
          </p:nvPr>
        </p:nvSpPr>
        <p:spPr/>
        <p:txBody>
          <a:bodyPr/>
          <a:lstStyle/>
          <a:p>
            <a:r>
              <a:rPr lang="en-US" dirty="0"/>
              <a:t>Comments and Questions</a:t>
            </a:r>
          </a:p>
        </p:txBody>
      </p:sp>
      <p:sp>
        <p:nvSpPr>
          <p:cNvPr id="3" name="Content Placeholder 2">
            <a:extLst>
              <a:ext uri="{FF2B5EF4-FFF2-40B4-BE49-F238E27FC236}">
                <a16:creationId xmlns:a16="http://schemas.microsoft.com/office/drawing/2014/main" id="{961A029D-82A4-2F20-4FCE-7550245892CE}"/>
              </a:ext>
            </a:extLst>
          </p:cNvPr>
          <p:cNvSpPr>
            <a:spLocks noGrp="1"/>
          </p:cNvSpPr>
          <p:nvPr>
            <p:ph idx="1"/>
          </p:nvPr>
        </p:nvSpPr>
        <p:spPr/>
        <p:txBody>
          <a:bodyPr/>
          <a:lstStyle/>
          <a:p>
            <a:r>
              <a:rPr lang="en-US" dirty="0"/>
              <a:t>Thank you so much for this opportunity to review IHR’s SASS Program.</a:t>
            </a:r>
          </a:p>
          <a:p>
            <a:endParaRPr lang="en-US" dirty="0"/>
          </a:p>
          <a:p>
            <a:r>
              <a:rPr lang="en-US" dirty="0"/>
              <a:t>Joe Vaughan, Executive Director </a:t>
            </a:r>
          </a:p>
          <a:p>
            <a:pPr marL="0" indent="0">
              <a:buNone/>
            </a:pPr>
            <a:r>
              <a:rPr lang="en-US" dirty="0"/>
              <a:t>     920 W. Custer Ave. Pontiac, IL </a:t>
            </a:r>
          </a:p>
          <a:p>
            <a:pPr marL="0" indent="0">
              <a:buNone/>
            </a:pPr>
            <a:r>
              <a:rPr lang="en-US" dirty="0"/>
              <a:t>     (815) 844-6109</a:t>
            </a:r>
          </a:p>
          <a:p>
            <a:r>
              <a:rPr lang="en-US" dirty="0">
                <a:hlinkClick r:id="rId2"/>
              </a:rPr>
              <a:t>vaughan@ihrpontiac.com</a:t>
            </a:r>
            <a:r>
              <a:rPr lang="en-US" dirty="0"/>
              <a:t> </a:t>
            </a:r>
          </a:p>
        </p:txBody>
      </p:sp>
    </p:spTree>
    <p:extLst>
      <p:ext uri="{BB962C8B-B14F-4D97-AF65-F5344CB8AC3E}">
        <p14:creationId xmlns:p14="http://schemas.microsoft.com/office/powerpoint/2010/main" val="12104661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937</TotalTime>
  <Words>692</Words>
  <Application>Microsoft Office PowerPoint</Application>
  <PresentationFormat>Widescreen</PresentationFormat>
  <Paragraphs>88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Trebuchet MS</vt:lpstr>
      <vt:lpstr>Wingdings 3</vt:lpstr>
      <vt:lpstr>Facet</vt:lpstr>
      <vt:lpstr>SASS Presentation</vt:lpstr>
      <vt:lpstr>Goals for this Presentation</vt:lpstr>
      <vt:lpstr>Purpose of the SASS Program </vt:lpstr>
      <vt:lpstr>Target Population</vt:lpstr>
      <vt:lpstr>SASS Referral Process</vt:lpstr>
      <vt:lpstr>Screening Process</vt:lpstr>
      <vt:lpstr>Community Stabilization </vt:lpstr>
      <vt:lpstr>Hospitalization </vt:lpstr>
      <vt:lpstr>Psychiatric Services</vt:lpstr>
      <vt:lpstr>Ongoing Mental Health Services</vt:lpstr>
      <vt:lpstr>SASS Transfers</vt:lpstr>
      <vt:lpstr>Specialized Family Support Program</vt:lpstr>
      <vt:lpstr>Comments and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EMS</dc:title>
  <dc:creator>Vaughan Joseph</dc:creator>
  <cp:lastModifiedBy>Vaughan Joseph</cp:lastModifiedBy>
  <cp:revision>59</cp:revision>
  <cp:lastPrinted>2023-04-16T20:44:15Z</cp:lastPrinted>
  <dcterms:created xsi:type="dcterms:W3CDTF">2019-10-03T12:30:12Z</dcterms:created>
  <dcterms:modified xsi:type="dcterms:W3CDTF">2023-04-17T11:21:26Z</dcterms:modified>
</cp:coreProperties>
</file>