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2"/>
  </p:notesMasterIdLst>
  <p:sldIdLst>
    <p:sldId id="257" r:id="rId2"/>
    <p:sldId id="365" r:id="rId3"/>
    <p:sldId id="303" r:id="rId4"/>
    <p:sldId id="258" r:id="rId5"/>
    <p:sldId id="301" r:id="rId6"/>
    <p:sldId id="259" r:id="rId7"/>
    <p:sldId id="260" r:id="rId8"/>
    <p:sldId id="302" r:id="rId9"/>
    <p:sldId id="306" r:id="rId10"/>
    <p:sldId id="261" r:id="rId11"/>
    <p:sldId id="305" r:id="rId12"/>
    <p:sldId id="265" r:id="rId13"/>
    <p:sldId id="266" r:id="rId14"/>
    <p:sldId id="268" r:id="rId15"/>
    <p:sldId id="272" r:id="rId16"/>
    <p:sldId id="291" r:id="rId17"/>
    <p:sldId id="277" r:id="rId18"/>
    <p:sldId id="279" r:id="rId19"/>
    <p:sldId id="364" r:id="rId20"/>
    <p:sldId id="367" r:id="rId21"/>
    <p:sldId id="289" r:id="rId22"/>
    <p:sldId id="309" r:id="rId23"/>
    <p:sldId id="307" r:id="rId24"/>
    <p:sldId id="308" r:id="rId25"/>
    <p:sldId id="369" r:id="rId26"/>
    <p:sldId id="370" r:id="rId27"/>
    <p:sldId id="280" r:id="rId28"/>
    <p:sldId id="283" r:id="rId29"/>
    <p:sldId id="285" r:id="rId30"/>
    <p:sldId id="286" r:id="rId31"/>
    <p:sldId id="290" r:id="rId32"/>
    <p:sldId id="316" r:id="rId33"/>
    <p:sldId id="317" r:id="rId34"/>
    <p:sldId id="318" r:id="rId35"/>
    <p:sldId id="313" r:id="rId36"/>
    <p:sldId id="320" r:id="rId37"/>
    <p:sldId id="323" r:id="rId38"/>
    <p:sldId id="324" r:id="rId39"/>
    <p:sldId id="325" r:id="rId40"/>
    <p:sldId id="326" r:id="rId41"/>
    <p:sldId id="327" r:id="rId42"/>
    <p:sldId id="366" r:id="rId43"/>
    <p:sldId id="329" r:id="rId44"/>
    <p:sldId id="321" r:id="rId45"/>
    <p:sldId id="328" r:id="rId46"/>
    <p:sldId id="330" r:id="rId47"/>
    <p:sldId id="347" r:id="rId48"/>
    <p:sldId id="348" r:id="rId49"/>
    <p:sldId id="336" r:id="rId50"/>
    <p:sldId id="371" r:id="rId51"/>
    <p:sldId id="372" r:id="rId52"/>
    <p:sldId id="373" r:id="rId53"/>
    <p:sldId id="341" r:id="rId54"/>
    <p:sldId id="293" r:id="rId55"/>
    <p:sldId id="362" r:id="rId56"/>
    <p:sldId id="294" r:id="rId57"/>
    <p:sldId id="363" r:id="rId58"/>
    <p:sldId id="295" r:id="rId59"/>
    <p:sldId id="296" r:id="rId60"/>
    <p:sldId id="300"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EDAE9D-153C-415C-BE2E-F4C8C1601AE2}" type="datetimeFigureOut">
              <a:rPr lang="en-US" smtClean="0"/>
              <a:t>8/14/2023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6C1BD5-86B9-4A0D-93D9-2E947D52900F}" type="slidenum">
              <a:rPr lang="en-US" smtClean="0"/>
              <a:t>‹#›</a:t>
            </a:fld>
            <a:endParaRPr lang="en-US"/>
          </a:p>
        </p:txBody>
      </p:sp>
    </p:spTree>
    <p:extLst>
      <p:ext uri="{BB962C8B-B14F-4D97-AF65-F5344CB8AC3E}">
        <p14:creationId xmlns:p14="http://schemas.microsoft.com/office/powerpoint/2010/main" val="778062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B52E74-2161-4DC0-8A26-CF534BF76396}" type="slidenum">
              <a:rPr lang="en-US" smtClean="0"/>
              <a:t>3</a:t>
            </a:fld>
            <a:endParaRPr lang="en-US"/>
          </a:p>
        </p:txBody>
      </p:sp>
    </p:spTree>
    <p:extLst>
      <p:ext uri="{BB962C8B-B14F-4D97-AF65-F5344CB8AC3E}">
        <p14:creationId xmlns:p14="http://schemas.microsoft.com/office/powerpoint/2010/main" val="398993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uFillTx/>
            </a:endParaRPr>
          </a:p>
        </p:txBody>
      </p:sp>
      <p:sp>
        <p:nvSpPr>
          <p:cNvPr id="142" name="Google Shape;14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uFillTx/>
              </a:rPr>
              <a:t>4</a:t>
            </a:fld>
            <a:endParaRPr>
              <a:uFillTx/>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6fccba254e_0_4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g6fccba254e_0_4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6fccba254e_0_4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sz="1200">
                <a:solidFill>
                  <a:schemeClr val="dk1"/>
                </a:solidFill>
                <a:latin typeface="Arial"/>
                <a:ea typeface="Arial"/>
                <a:cs typeface="Arial"/>
                <a:sym typeface="Arial"/>
              </a:rPr>
              <a:t>5</a:t>
            </a:fld>
            <a:endParaRPr sz="12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uFillTx/>
            </a:endParaRPr>
          </a:p>
        </p:txBody>
      </p:sp>
      <p:sp>
        <p:nvSpPr>
          <p:cNvPr id="151" name="Google Shape;151;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uFillTx/>
              </a:rPr>
              <a:t>6</a:t>
            </a:fld>
            <a:endParaRPr>
              <a:uFillTx/>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6fccba254e_0_6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g6fccba254e_0_6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do Adolescent</a:t>
            </a:r>
            <a:r>
              <a:rPr lang="en-US" baseline="0" dirty="0"/>
              <a:t> Development and Current Trends presentations, we spend a lot of time on this section, but we wanted to do a bit more today than the usual 101 so we’re not going to spend a lot of time here. A quick review--</a:t>
            </a:r>
            <a:r>
              <a:rPr lang="en-US" dirty="0"/>
              <a:t>Many</a:t>
            </a:r>
            <a:r>
              <a:rPr lang="en-US" baseline="0" dirty="0"/>
              <a:t> if not most of the Youth Outlook kids are very clear on these terms and they discuss them at length during drop in center hours. They are very aware of the nuances of language and have far more descriptors to express themselves than we have had in previous generations. </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10</a:t>
            </a:fld>
            <a:endParaRPr lang="en-US"/>
          </a:p>
        </p:txBody>
      </p:sp>
    </p:spTree>
    <p:extLst>
      <p:ext uri="{BB962C8B-B14F-4D97-AF65-F5344CB8AC3E}">
        <p14:creationId xmlns:p14="http://schemas.microsoft.com/office/powerpoint/2010/main" val="4205647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are we hearing?</a:t>
            </a:r>
          </a:p>
        </p:txBody>
      </p:sp>
      <p:sp>
        <p:nvSpPr>
          <p:cNvPr id="4" name="Slide Number Placeholder 3"/>
          <p:cNvSpPr>
            <a:spLocks noGrp="1"/>
          </p:cNvSpPr>
          <p:nvPr>
            <p:ph type="sldNum" sz="quarter" idx="10"/>
          </p:nvPr>
        </p:nvSpPr>
        <p:spPr/>
        <p:txBody>
          <a:bodyPr/>
          <a:lstStyle/>
          <a:p>
            <a:fld id="{357164FF-4DD4-4548-A1BE-E7C2CDC9C7AE}" type="slidenum">
              <a:rPr lang="en-US" smtClean="0"/>
              <a:t>12</a:t>
            </a:fld>
            <a:endParaRPr lang="en-US"/>
          </a:p>
        </p:txBody>
      </p:sp>
    </p:spTree>
    <p:extLst>
      <p:ext uri="{BB962C8B-B14F-4D97-AF65-F5344CB8AC3E}">
        <p14:creationId xmlns:p14="http://schemas.microsoft.com/office/powerpoint/2010/main" val="3720158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rare in our early days that we’d meet more than a few kids</a:t>
            </a:r>
            <a:r>
              <a:rPr lang="en-US" baseline="0" dirty="0"/>
              <a:t> per year that identified as asexual. Now it’s sometimes more than half the kids in each group.</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13</a:t>
            </a:fld>
            <a:endParaRPr lang="en-US"/>
          </a:p>
        </p:txBody>
      </p:sp>
    </p:spTree>
    <p:extLst>
      <p:ext uri="{BB962C8B-B14F-4D97-AF65-F5344CB8AC3E}">
        <p14:creationId xmlns:p14="http://schemas.microsoft.com/office/powerpoint/2010/main" val="1315903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mixed LGBT groups, usually at least half the room identifies as trans</a:t>
            </a:r>
            <a:r>
              <a:rPr lang="en-US" baseline="0" dirty="0"/>
              <a:t> and/or non-binary. Not just a local trend. I hear this from other youth groups across the country. Trans youth services are in high demand. Counseling services, medical services, assistance with name change process—all high demand.</a:t>
            </a:r>
          </a:p>
          <a:p>
            <a:r>
              <a:rPr lang="en-US" baseline="0" dirty="0"/>
              <a:t>We’ve also seen an explosion of practitioners who have no specialized training in working with trans kids advertising that they do. Our service area is fortunate that we have some reputable agencies and some private practice therapists that have dedicated a lot of time to this topic and actually do specialize in the issues that trans and non-binary folks face. </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14</a:t>
            </a:fld>
            <a:endParaRPr lang="en-US"/>
          </a:p>
        </p:txBody>
      </p:sp>
    </p:spTree>
    <p:extLst>
      <p:ext uri="{BB962C8B-B14F-4D97-AF65-F5344CB8AC3E}">
        <p14:creationId xmlns:p14="http://schemas.microsoft.com/office/powerpoint/2010/main" val="88853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Youth Outlook</a:t>
            </a:r>
            <a:r>
              <a:rPr lang="en-US" baseline="0" dirty="0"/>
              <a:t> went to a practice several years ago of introducing ourselves with our pronouns when we meet new kids, or facilitate meetings. You saw it on the slide when we first started. If there’s one easy thing to do to set the tone for your clients, it’s this—please start naming your pronouns when you meet new patients or clients. Put it in your sign off on your email. Put it on your business card, your name badge, your Zoom identifier…put it out there wherever you have an opportunity. Even if you choose not to ask directly what a patient’s pronouns are, it sets the stage for it to be okay to talk about them right from the start. It’s your first statement.</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17</a:t>
            </a:fld>
            <a:endParaRPr lang="en-US"/>
          </a:p>
        </p:txBody>
      </p:sp>
    </p:spTree>
    <p:extLst>
      <p:ext uri="{BB962C8B-B14F-4D97-AF65-F5344CB8AC3E}">
        <p14:creationId xmlns:p14="http://schemas.microsoft.com/office/powerpoint/2010/main" val="360972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a:t>
            </a:r>
            <a:r>
              <a:rPr lang="en-US" baseline="0" dirty="0"/>
              <a:t> met kids who are transitioning as young as 5 years old. This shift is going to change how and if people need to “come out”. If kids go through school as themselves, being called the name that fits them, how is that going to change the coming out process? How will they present it to their docs and counselors after they feel fully socially transitioned? What does this mean to folks who are transitioning at the time they meet a new doc? How do you structure you services to make it most comfortable for folks who are in the midst of this transition? </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18</a:t>
            </a:fld>
            <a:endParaRPr lang="en-US"/>
          </a:p>
        </p:txBody>
      </p:sp>
    </p:spTree>
    <p:extLst>
      <p:ext uri="{BB962C8B-B14F-4D97-AF65-F5344CB8AC3E}">
        <p14:creationId xmlns:p14="http://schemas.microsoft.com/office/powerpoint/2010/main" val="2849782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23e3c523fee_0_156:notes"/>
          <p:cNvSpPr txBox="1">
            <a:spLocks noGrp="1"/>
          </p:cNvSpPr>
          <p:nvPr>
            <p:ph type="body" idx="1"/>
          </p:nvPr>
        </p:nvSpPr>
        <p:spPr>
          <a:xfrm>
            <a:off x="710247" y="4518204"/>
            <a:ext cx="5682000" cy="3696900"/>
          </a:xfrm>
          <a:prstGeom prst="rect">
            <a:avLst/>
          </a:prstGeom>
          <a:noFill/>
          <a:ln>
            <a:noFill/>
          </a:ln>
        </p:spPr>
        <p:txBody>
          <a:bodyPr spcFirstLastPara="1" wrap="square" lIns="94225" tIns="47100" rIns="94225" bIns="47100" anchor="t" anchorCtr="0">
            <a:noAutofit/>
          </a:bodyPr>
          <a:lstStyle/>
          <a:p>
            <a:pPr marL="0" lvl="0" indent="0" algn="l" rtl="0">
              <a:lnSpc>
                <a:spcPct val="100000"/>
              </a:lnSpc>
              <a:spcBef>
                <a:spcPts val="0"/>
              </a:spcBef>
              <a:spcAft>
                <a:spcPts val="0"/>
              </a:spcAft>
              <a:buSzPts val="1400"/>
              <a:buNone/>
            </a:pPr>
            <a:endParaRPr/>
          </a:p>
        </p:txBody>
      </p:sp>
      <p:sp>
        <p:nvSpPr>
          <p:cNvPr id="375" name="Google Shape;375;g23e3c523fee_0_156: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t>
            </a:r>
            <a:r>
              <a:rPr lang="en-US" baseline="0" dirty="0"/>
              <a:t> part of Youth Outlook’s work, we track the GLSEN national survey that examines school climates in high schools across the country. In 2015 and 2016, we saw the first upticks in bullying that we’d seen after more than a decade of declines in bullying. I wondered if this would apply across generations and in looking at information released in the fall of 2020 by the American Center for Progress, we’re seeing the expanded effect of </a:t>
            </a:r>
            <a:r>
              <a:rPr lang="en-US" baseline="0" dirty="0" err="1"/>
              <a:t>discriminination</a:t>
            </a:r>
            <a:r>
              <a:rPr lang="en-US" baseline="0" dirty="0"/>
              <a:t> against the adult population as well. </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23</a:t>
            </a:fld>
            <a:endParaRPr lang="en-US"/>
          </a:p>
        </p:txBody>
      </p:sp>
    </p:spTree>
    <p:extLst>
      <p:ext uri="{BB962C8B-B14F-4D97-AF65-F5344CB8AC3E}">
        <p14:creationId xmlns:p14="http://schemas.microsoft.com/office/powerpoint/2010/main" val="727627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2295b93f0de_6_2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2295b93f0de_6_20:notes"/>
          <p:cNvSpPr txBox="1">
            <a:spLocks noGrp="1"/>
          </p:cNvSpPr>
          <p:nvPr>
            <p:ph type="body" idx="1"/>
          </p:nvPr>
        </p:nvSpPr>
        <p:spPr>
          <a:xfrm>
            <a:off x="710248" y="4518204"/>
            <a:ext cx="5682000" cy="3696600"/>
          </a:xfrm>
          <a:prstGeom prst="rect">
            <a:avLst/>
          </a:prstGeom>
        </p:spPr>
        <p:txBody>
          <a:bodyPr spcFirstLastPara="1" wrap="square" lIns="94225" tIns="47100" rIns="94225" bIns="47100" anchor="t" anchorCtr="0">
            <a:noAutofit/>
          </a:bodyPr>
          <a:lstStyle/>
          <a:p>
            <a:pPr marL="0" lvl="0" indent="0" algn="l" rtl="0">
              <a:spcBef>
                <a:spcPts val="0"/>
              </a:spcBef>
              <a:spcAft>
                <a:spcPts val="0"/>
              </a:spcAft>
              <a:buNone/>
            </a:pPr>
            <a:endParaRPr/>
          </a:p>
        </p:txBody>
      </p:sp>
      <p:sp>
        <p:nvSpPr>
          <p:cNvPr id="543" name="Google Shape;543;g2295b93f0de_6_20:notes"/>
          <p:cNvSpPr txBox="1">
            <a:spLocks noGrp="1"/>
          </p:cNvSpPr>
          <p:nvPr>
            <p:ph type="sldNum" idx="12"/>
          </p:nvPr>
        </p:nvSpPr>
        <p:spPr>
          <a:xfrm>
            <a:off x="4023092" y="8917422"/>
            <a:ext cx="3077700" cy="471000"/>
          </a:xfrm>
          <a:prstGeom prst="rect">
            <a:avLst/>
          </a:prstGeom>
        </p:spPr>
        <p:txBody>
          <a:bodyPr spcFirstLastPara="1" wrap="square" lIns="94225" tIns="47100" rIns="94225" bIns="471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10"/>
          </p:nvPr>
        </p:nvSpPr>
        <p:spPr/>
        <p:txBody>
          <a:bodyPr/>
          <a:lstStyle/>
          <a:p>
            <a:pPr>
              <a:defRPr>
                <a:uFillTx/>
              </a:defRPr>
            </a:pPr>
            <a:fld id="{E3C782FB-6A5F-2841-A4BB-EFBBC245C43D}" type="slidenum">
              <a:rPr lang="en-US" smtClean="0">
                <a:uFillTx/>
              </a:rPr>
              <a:pPr>
                <a:defRPr>
                  <a:uFillTx/>
                </a:defRPr>
              </a:pPr>
              <a:t>28</a:t>
            </a:fld>
            <a:endParaRPr lang="en-US">
              <a:uFillTx/>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uFillTx/>
              </a:rPr>
              <a:t>Some</a:t>
            </a:r>
            <a:r>
              <a:rPr lang="en-US" baseline="0" dirty="0">
                <a:uFillTx/>
              </a:rPr>
              <a:t> of these points are also challenges to kids in treatment. Many of our youth have talked about being </a:t>
            </a:r>
            <a:r>
              <a:rPr lang="en-US" baseline="0" dirty="0" err="1">
                <a:uFillTx/>
              </a:rPr>
              <a:t>misgendered</a:t>
            </a:r>
            <a:r>
              <a:rPr lang="en-US" baseline="0" dirty="0">
                <a:uFillTx/>
              </a:rPr>
              <a:t>, being </a:t>
            </a:r>
            <a:r>
              <a:rPr lang="en-US" baseline="0" dirty="0" err="1">
                <a:uFillTx/>
              </a:rPr>
              <a:t>outed</a:t>
            </a:r>
            <a:r>
              <a:rPr lang="en-US" baseline="0" dirty="0">
                <a:uFillTx/>
              </a:rPr>
              <a:t>, being addressed by the dead names, having a roommate they didn’t feel was appropriate for them, and having care providers who are disinterested or even hostile to them. </a:t>
            </a:r>
            <a:endParaRPr lang="en-US" dirty="0">
              <a:uFillTx/>
            </a:endParaRPr>
          </a:p>
        </p:txBody>
      </p:sp>
      <p:sp>
        <p:nvSpPr>
          <p:cNvPr id="4" name="Slide Number Placeholder 3"/>
          <p:cNvSpPr>
            <a:spLocks noGrp="1"/>
          </p:cNvSpPr>
          <p:nvPr>
            <p:ph type="sldNum" sz="quarter" idx="10"/>
          </p:nvPr>
        </p:nvSpPr>
        <p:spPr/>
        <p:txBody>
          <a:bodyPr/>
          <a:lstStyle/>
          <a:p>
            <a:pPr>
              <a:defRPr>
                <a:uFillTx/>
              </a:defRPr>
            </a:pPr>
            <a:fld id="{E3C782FB-6A5F-2841-A4BB-EFBBC245C43D}" type="slidenum">
              <a:rPr lang="en-US" smtClean="0">
                <a:uFillTx/>
              </a:rPr>
              <a:pPr>
                <a:defRPr>
                  <a:uFillTx/>
                </a:defRPr>
              </a:pPr>
              <a:t>31</a:t>
            </a:fld>
            <a:endParaRPr lang="en-US">
              <a:uFillTx/>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32</a:t>
            </a:fld>
            <a:endParaRPr lang="en-US"/>
          </a:p>
        </p:txBody>
      </p:sp>
    </p:spTree>
    <p:extLst>
      <p:ext uri="{BB962C8B-B14F-4D97-AF65-F5344CB8AC3E}">
        <p14:creationId xmlns:p14="http://schemas.microsoft.com/office/powerpoint/2010/main" val="1986167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 of</a:t>
            </a:r>
            <a:r>
              <a:rPr lang="en-US" baseline="0" dirty="0"/>
              <a:t> LGBT people report being unable to rent or buy a home in the study released in fall of 2020</a:t>
            </a:r>
          </a:p>
          <a:p>
            <a:r>
              <a:rPr lang="en-US" baseline="0" dirty="0"/>
              <a:t>More than half of LGBT people are currently reporting a negative psychological effect due to discrimination of some kind, with 66% of trans folks reporting same. The number increases to 77% for reports from Black LGBT individuals. </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34</a:t>
            </a:fld>
            <a:endParaRPr lang="en-US"/>
          </a:p>
        </p:txBody>
      </p:sp>
    </p:spTree>
    <p:extLst>
      <p:ext uri="{BB962C8B-B14F-4D97-AF65-F5344CB8AC3E}">
        <p14:creationId xmlns:p14="http://schemas.microsoft.com/office/powerpoint/2010/main" val="2942724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in question with our kids—what are you afraid of? Being murdered</a:t>
            </a:r>
            <a:r>
              <a:rPr lang="en-US" baseline="0" dirty="0"/>
              <a:t> for who they are.</a:t>
            </a:r>
          </a:p>
          <a:p>
            <a:r>
              <a:rPr lang="en-US" baseline="0" dirty="0"/>
              <a:t>Our kids are highly aware of the violence directed at Black trans women. Some of them will talk about it, some of them want to discuss anything but that when they come to a group. Group is their space to laugh with friends and connect so they intentionally screen out heavy topics. The word they have used to describe what we’re seeing in headlines is absolutely chilling—they are afraid to be hunted. </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36</a:t>
            </a:fld>
            <a:endParaRPr lang="en-US"/>
          </a:p>
        </p:txBody>
      </p:sp>
    </p:spTree>
    <p:extLst>
      <p:ext uri="{BB962C8B-B14F-4D97-AF65-F5344CB8AC3E}">
        <p14:creationId xmlns:p14="http://schemas.microsoft.com/office/powerpoint/2010/main" val="3225869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what we’ve got so far. At Youth Outlook,</a:t>
            </a:r>
            <a:r>
              <a:rPr lang="en-US" baseline="0" dirty="0"/>
              <a:t> we’re anticipating an increase in anxiety over the coming 18 months with youth returning to schools, dealing with bullying and discrimination issues again, or dealing with PTSD from this past year. </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41</a:t>
            </a:fld>
            <a:endParaRPr lang="en-US"/>
          </a:p>
        </p:txBody>
      </p:sp>
    </p:spTree>
    <p:extLst>
      <p:ext uri="{BB962C8B-B14F-4D97-AF65-F5344CB8AC3E}">
        <p14:creationId xmlns:p14="http://schemas.microsoft.com/office/powerpoint/2010/main" val="1007037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Pregnancy</a:t>
            </a:r>
            <a:r>
              <a:rPr lang="en-US" baseline="0" dirty="0"/>
              <a:t> test story</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45</a:t>
            </a:fld>
            <a:endParaRPr lang="en-US"/>
          </a:p>
        </p:txBody>
      </p:sp>
    </p:spTree>
    <p:extLst>
      <p:ext uri="{BB962C8B-B14F-4D97-AF65-F5344CB8AC3E}">
        <p14:creationId xmlns:p14="http://schemas.microsoft.com/office/powerpoint/2010/main" val="4132000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example—I’m sorry,</a:t>
            </a:r>
            <a:r>
              <a:rPr lang="en-US" baseline="0" dirty="0"/>
              <a:t> I was just, I just saw…I thought…</a:t>
            </a:r>
          </a:p>
          <a:p>
            <a:r>
              <a:rPr lang="en-US" baseline="0" dirty="0"/>
              <a:t>NO!</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47</a:t>
            </a:fld>
            <a:endParaRPr lang="en-US"/>
          </a:p>
        </p:txBody>
      </p:sp>
    </p:spTree>
    <p:extLst>
      <p:ext uri="{BB962C8B-B14F-4D97-AF65-F5344CB8AC3E}">
        <p14:creationId xmlns:p14="http://schemas.microsoft.com/office/powerpoint/2010/main" val="72607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295b93f0de_6_69: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2295b93f0de_6_69:notes"/>
          <p:cNvSpPr txBox="1">
            <a:spLocks noGrp="1"/>
          </p:cNvSpPr>
          <p:nvPr>
            <p:ph type="body" idx="1"/>
          </p:nvPr>
        </p:nvSpPr>
        <p:spPr>
          <a:xfrm>
            <a:off x="710248" y="4518204"/>
            <a:ext cx="5682000" cy="3696600"/>
          </a:xfrm>
          <a:prstGeom prst="rect">
            <a:avLst/>
          </a:prstGeom>
        </p:spPr>
        <p:txBody>
          <a:bodyPr spcFirstLastPara="1" wrap="square" lIns="94225" tIns="47100" rIns="94225" bIns="47100" anchor="t" anchorCtr="0">
            <a:noAutofit/>
          </a:bodyPr>
          <a:lstStyle/>
          <a:p>
            <a:pPr marL="0" lvl="0" indent="0" algn="l" rtl="0">
              <a:spcBef>
                <a:spcPts val="0"/>
              </a:spcBef>
              <a:spcAft>
                <a:spcPts val="0"/>
              </a:spcAft>
              <a:buNone/>
            </a:pPr>
            <a:endParaRPr/>
          </a:p>
        </p:txBody>
      </p:sp>
      <p:sp>
        <p:nvSpPr>
          <p:cNvPr id="572" name="Google Shape;572;g2295b93f0de_6_69:notes"/>
          <p:cNvSpPr txBox="1">
            <a:spLocks noGrp="1"/>
          </p:cNvSpPr>
          <p:nvPr>
            <p:ph type="sldNum" idx="12"/>
          </p:nvPr>
        </p:nvSpPr>
        <p:spPr>
          <a:xfrm>
            <a:off x="4023092" y="8917422"/>
            <a:ext cx="3077700" cy="471000"/>
          </a:xfrm>
          <a:prstGeom prst="rect">
            <a:avLst/>
          </a:prstGeom>
        </p:spPr>
        <p:txBody>
          <a:bodyPr spcFirstLastPara="1" wrap="square" lIns="94225" tIns="47100" rIns="94225" bIns="471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2295b93f0de_6_8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2295b93f0de_6_80:notes"/>
          <p:cNvSpPr txBox="1">
            <a:spLocks noGrp="1"/>
          </p:cNvSpPr>
          <p:nvPr>
            <p:ph type="body" idx="1"/>
          </p:nvPr>
        </p:nvSpPr>
        <p:spPr>
          <a:xfrm>
            <a:off x="710248" y="4518204"/>
            <a:ext cx="5682000" cy="3696600"/>
          </a:xfrm>
          <a:prstGeom prst="rect">
            <a:avLst/>
          </a:prstGeom>
        </p:spPr>
        <p:txBody>
          <a:bodyPr spcFirstLastPara="1" wrap="square" lIns="94225" tIns="47100" rIns="94225" bIns="47100" anchor="t" anchorCtr="0">
            <a:noAutofit/>
          </a:bodyPr>
          <a:lstStyle/>
          <a:p>
            <a:pPr marL="0" lvl="0" indent="0" algn="l" rtl="0">
              <a:spcBef>
                <a:spcPts val="0"/>
              </a:spcBef>
              <a:spcAft>
                <a:spcPts val="0"/>
              </a:spcAft>
              <a:buNone/>
            </a:pPr>
            <a:endParaRPr/>
          </a:p>
        </p:txBody>
      </p:sp>
      <p:sp>
        <p:nvSpPr>
          <p:cNvPr id="584" name="Google Shape;584;g2295b93f0de_6_80:notes"/>
          <p:cNvSpPr txBox="1">
            <a:spLocks noGrp="1"/>
          </p:cNvSpPr>
          <p:nvPr>
            <p:ph type="sldNum" idx="12"/>
          </p:nvPr>
        </p:nvSpPr>
        <p:spPr>
          <a:xfrm>
            <a:off x="4023092" y="8917422"/>
            <a:ext cx="3077700" cy="471000"/>
          </a:xfrm>
          <a:prstGeom prst="rect">
            <a:avLst/>
          </a:prstGeom>
        </p:spPr>
        <p:txBody>
          <a:bodyPr spcFirstLastPara="1" wrap="square" lIns="94225" tIns="47100" rIns="94225" bIns="471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295b93f0de_6_9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2295b93f0de_6_90:notes"/>
          <p:cNvSpPr txBox="1">
            <a:spLocks noGrp="1"/>
          </p:cNvSpPr>
          <p:nvPr>
            <p:ph type="body" idx="1"/>
          </p:nvPr>
        </p:nvSpPr>
        <p:spPr>
          <a:xfrm>
            <a:off x="710248" y="4518204"/>
            <a:ext cx="5682000" cy="3696600"/>
          </a:xfrm>
          <a:prstGeom prst="rect">
            <a:avLst/>
          </a:prstGeom>
        </p:spPr>
        <p:txBody>
          <a:bodyPr spcFirstLastPara="1" wrap="square" lIns="94225" tIns="47100" rIns="94225" bIns="47100" anchor="t" anchorCtr="0">
            <a:noAutofit/>
          </a:bodyPr>
          <a:lstStyle/>
          <a:p>
            <a:pPr marL="0" lvl="0" indent="0" algn="l" rtl="0">
              <a:spcBef>
                <a:spcPts val="0"/>
              </a:spcBef>
              <a:spcAft>
                <a:spcPts val="0"/>
              </a:spcAft>
              <a:buNone/>
            </a:pPr>
            <a:endParaRPr/>
          </a:p>
        </p:txBody>
      </p:sp>
      <p:sp>
        <p:nvSpPr>
          <p:cNvPr id="593" name="Google Shape;593;g2295b93f0de_6_90:notes"/>
          <p:cNvSpPr txBox="1">
            <a:spLocks noGrp="1"/>
          </p:cNvSpPr>
          <p:nvPr>
            <p:ph type="sldNum" idx="12"/>
          </p:nvPr>
        </p:nvSpPr>
        <p:spPr>
          <a:xfrm>
            <a:off x="4023092" y="8917422"/>
            <a:ext cx="3077700" cy="471000"/>
          </a:xfrm>
          <a:prstGeom prst="rect">
            <a:avLst/>
          </a:prstGeom>
        </p:spPr>
        <p:txBody>
          <a:bodyPr spcFirstLastPara="1" wrap="square" lIns="94225" tIns="47100" rIns="94225" bIns="471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t>
            </a:r>
            <a:r>
              <a:rPr lang="en-US" baseline="0" dirty="0"/>
              <a:t> early study at Harvard (2001), gave us the first peek at this topic—24% of those that survived a firearm suicide attempt said they waited less than 5 minutes between making the decision to attempt and taking action. </a:t>
            </a:r>
          </a:p>
          <a:p>
            <a:r>
              <a:rPr lang="en-US" baseline="0" dirty="0"/>
              <a:t>This is a big topic and it gets a range of reactions. We’re opening up a discussion about safety and asking about safety practices in homes around a topic that people can be highly reactive to. What’s the most digestible message? It’s not get rid of your guns. But it could be How do you secure your guns so your family members don’t all have access? Where do you keep them? Are they locked up? Where do you keep the key or the code? Could they be locked up? </a:t>
            </a:r>
            <a:endParaRPr lang="en-US" dirty="0"/>
          </a:p>
        </p:txBody>
      </p:sp>
      <p:sp>
        <p:nvSpPr>
          <p:cNvPr id="4" name="Slide Number Placeholder 3"/>
          <p:cNvSpPr>
            <a:spLocks noGrp="1"/>
          </p:cNvSpPr>
          <p:nvPr>
            <p:ph type="sldNum" sz="quarter" idx="10"/>
          </p:nvPr>
        </p:nvSpPr>
        <p:spPr/>
        <p:txBody>
          <a:bodyPr/>
          <a:lstStyle/>
          <a:p>
            <a:fld id="{357164FF-4DD4-4548-A1BE-E7C2CDC9C7AE}" type="slidenum">
              <a:rPr lang="en-US" smtClean="0"/>
              <a:t>53</a:t>
            </a:fld>
            <a:endParaRPr lang="en-US"/>
          </a:p>
        </p:txBody>
      </p:sp>
    </p:spTree>
    <p:extLst>
      <p:ext uri="{BB962C8B-B14F-4D97-AF65-F5344CB8AC3E}">
        <p14:creationId xmlns:p14="http://schemas.microsoft.com/office/powerpoint/2010/main" val="137473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uFillTx/>
            </a:endParaRPr>
          </a:p>
        </p:txBody>
      </p:sp>
      <p:sp>
        <p:nvSpPr>
          <p:cNvPr id="4" name="Slide Number Placeholder 3"/>
          <p:cNvSpPr>
            <a:spLocks noGrp="1"/>
          </p:cNvSpPr>
          <p:nvPr>
            <p:ph type="sldNum" sz="quarter" idx="10"/>
          </p:nvPr>
        </p:nvSpPr>
        <p:spPr/>
        <p:txBody>
          <a:bodyPr/>
          <a:lstStyle/>
          <a:p>
            <a:pPr>
              <a:defRPr>
                <a:uFillTx/>
              </a:defRPr>
            </a:pPr>
            <a:fld id="{E3C782FB-6A5F-2841-A4BB-EFBBC245C43D}" type="slidenum">
              <a:rPr lang="en-US" smtClean="0">
                <a:uFillTx/>
              </a:rPr>
              <a:pPr>
                <a:defRPr>
                  <a:uFillTx/>
                </a:defRPr>
              </a:pPr>
              <a:t>59</a:t>
            </a:fld>
            <a:endParaRPr lang="en-US">
              <a:uFillTx/>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68800" y="4140200"/>
            <a:ext cx="7010400" cy="711200"/>
          </a:xfrm>
        </p:spPr>
        <p:txBody>
          <a:bodyPr/>
          <a:lstStyle>
            <a:lvl1pPr algn="r">
              <a:defRPr sz="4000">
                <a:effectLst/>
              </a:defRPr>
            </a:lvl1pPr>
          </a:lstStyle>
          <a:p>
            <a:r>
              <a:rPr lang="en-US" dirty="0"/>
              <a:t>Click to edit title</a:t>
            </a:r>
          </a:p>
        </p:txBody>
      </p:sp>
      <p:sp>
        <p:nvSpPr>
          <p:cNvPr id="3" name="Subtitle 2"/>
          <p:cNvSpPr>
            <a:spLocks noGrp="1"/>
          </p:cNvSpPr>
          <p:nvPr>
            <p:ph type="subTitle" idx="1"/>
          </p:nvPr>
        </p:nvSpPr>
        <p:spPr>
          <a:xfrm>
            <a:off x="4368800" y="4851400"/>
            <a:ext cx="7010400" cy="1219200"/>
          </a:xfrm>
        </p:spPr>
        <p:txBody>
          <a:bodyPr/>
          <a:lstStyle>
            <a:lvl1pPr marL="0" indent="0" algn="r">
              <a:buNone/>
              <a:defRPr>
                <a:solidFill>
                  <a:schemeClr val="tx1">
                    <a:lumMod val="85000"/>
                    <a:lumOff val="15000"/>
                  </a:schemeClr>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F061C2-BF24-4D44-9AB0-B4E507A1B573}"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877459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F061C2-BF24-4D44-9AB0-B4E507A1B573}"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302790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2"/>
            <a:ext cx="10363200" cy="1362075"/>
          </a:xfrm>
        </p:spPr>
        <p:txBody>
          <a:bodyPr anchor="t"/>
          <a:lstStyle>
            <a:lvl1pPr algn="l">
              <a:defRPr sz="3200" b="1" cap="all"/>
            </a:lvl1pPr>
          </a:lstStyle>
          <a:p>
            <a:r>
              <a:rPr lang="en-US" dirty="0"/>
              <a:t>Click to edit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F061C2-BF24-4D44-9AB0-B4E507A1B573}"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375269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Content Placeholder 2"/>
          <p:cNvSpPr>
            <a:spLocks noGrp="1"/>
          </p:cNvSpPr>
          <p:nvPr>
            <p:ph sz="half" idx="1"/>
          </p:nvPr>
        </p:nvSpPr>
        <p:spPr>
          <a:xfrm>
            <a:off x="609600" y="1295401"/>
            <a:ext cx="5384800" cy="4830764"/>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295401"/>
            <a:ext cx="5384800" cy="4830764"/>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F061C2-BF24-4D44-9AB0-B4E507A1B573}"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342564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title style</a:t>
            </a:r>
          </a:p>
        </p:txBody>
      </p:sp>
      <p:sp>
        <p:nvSpPr>
          <p:cNvPr id="3" name="Text Placeholder 2"/>
          <p:cNvSpPr>
            <a:spLocks noGrp="1"/>
          </p:cNvSpPr>
          <p:nvPr>
            <p:ph type="body" idx="1"/>
          </p:nvPr>
        </p:nvSpPr>
        <p:spPr>
          <a:xfrm>
            <a:off x="609600" y="1193801"/>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905000"/>
            <a:ext cx="5386917" cy="4221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193801"/>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905000"/>
            <a:ext cx="5389033" cy="42211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F061C2-BF24-4D44-9AB0-B4E507A1B573}" type="datetimeFigureOut">
              <a:rPr lang="en-US" smtClean="0"/>
              <a:t>8/14/2023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1623089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Date Placeholder 2"/>
          <p:cNvSpPr>
            <a:spLocks noGrp="1"/>
          </p:cNvSpPr>
          <p:nvPr>
            <p:ph type="dt" sz="half" idx="10"/>
          </p:nvPr>
        </p:nvSpPr>
        <p:spPr/>
        <p:txBody>
          <a:bodyPr/>
          <a:lstStyle/>
          <a:p>
            <a:fld id="{97F061C2-BF24-4D44-9AB0-B4E507A1B573}" type="datetimeFigureOut">
              <a:rPr lang="en-US" smtClean="0"/>
              <a:t>8/14/2023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1741683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061C2-BF24-4D44-9AB0-B4E507A1B573}" type="datetimeFigureOut">
              <a:rPr lang="en-US" smtClean="0"/>
              <a:t>8/14/2023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790111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1092201"/>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1092201"/>
            <a:ext cx="6815667" cy="503396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3" y="2311401"/>
            <a:ext cx="4011084" cy="38147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F061C2-BF24-4D44-9AB0-B4E507A1B573}"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2432845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193800"/>
            <a:ext cx="7315200" cy="3533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F061C2-BF24-4D44-9AB0-B4E507A1B573}" type="datetimeFigureOut">
              <a:rPr lang="en-US" smtClean="0"/>
              <a:t>8/14/2023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1471585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F061C2-BF24-4D44-9AB0-B4E507A1B573}"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1308463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839200" y="1396999"/>
            <a:ext cx="2743200" cy="4729164"/>
          </a:xfrm>
        </p:spPr>
        <p:txBody>
          <a:bodyPr vert="eaVert"/>
          <a:lstStyle/>
          <a:p>
            <a:r>
              <a:rPr lang="en-US" dirty="0"/>
              <a:t>Click to edit title style</a:t>
            </a:r>
          </a:p>
        </p:txBody>
      </p:sp>
      <p:sp>
        <p:nvSpPr>
          <p:cNvPr id="3" name="Vertical Text Placeholder 2"/>
          <p:cNvSpPr>
            <a:spLocks noGrp="1"/>
          </p:cNvSpPr>
          <p:nvPr>
            <p:ph type="body" orient="vert" idx="1"/>
          </p:nvPr>
        </p:nvSpPr>
        <p:spPr>
          <a:xfrm>
            <a:off x="609600" y="1396999"/>
            <a:ext cx="8026400" cy="47291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F061C2-BF24-4D44-9AB0-B4E507A1B573}" type="datetimeFigureOut">
              <a:rPr lang="en-US" smtClean="0"/>
              <a:t>8/14/2023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37C80-87CA-490B-9EE1-5C2C3130772D}" type="slidenum">
              <a:rPr lang="en-US" smtClean="0"/>
              <a:t>‹#›</a:t>
            </a:fld>
            <a:endParaRPr lang="en-US"/>
          </a:p>
        </p:txBody>
      </p:sp>
    </p:spTree>
    <p:extLst>
      <p:ext uri="{BB962C8B-B14F-4D97-AF65-F5344CB8AC3E}">
        <p14:creationId xmlns:p14="http://schemas.microsoft.com/office/powerpoint/2010/main" val="102803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uFillTx/>
              </a:rPr>
              <a:t>Click to edit Master title style</a:t>
            </a:r>
            <a:endParaRPr>
              <a:uFillTx/>
            </a:endParaRPr>
          </a:p>
        </p:txBody>
      </p:sp>
      <p:sp>
        <p:nvSpPr>
          <p:cNvPr id="3" name="Content Placeholder 2"/>
          <p:cNvSpPr>
            <a:spLocks noGrp="1"/>
          </p:cNvSpPr>
          <p:nvPr>
            <p:ph sz="half" idx="1"/>
          </p:nvPr>
        </p:nvSpPr>
        <p:spPr>
          <a:xfrm>
            <a:off x="5880100" y="1985963"/>
            <a:ext cx="4876800" cy="1965960"/>
          </a:xfrm>
        </p:spPr>
        <p:txBody>
          <a:bodyPr>
            <a:normAutofit/>
          </a:bodyPr>
          <a:lstStyle>
            <a:lvl1pPr>
              <a:defRPr sz="1800">
                <a:uFillTx/>
              </a:defRPr>
            </a:lvl1pPr>
            <a:lvl2pPr>
              <a:defRPr sz="1800">
                <a:uFillTx/>
              </a:defRPr>
            </a:lvl2pPr>
            <a:lvl3pPr>
              <a:defRPr sz="18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a:uFillTx/>
            </a:endParaRPr>
          </a:p>
        </p:txBody>
      </p:sp>
      <p:sp>
        <p:nvSpPr>
          <p:cNvPr id="11" name="Content Placeholder 2"/>
          <p:cNvSpPr>
            <a:spLocks noGrp="1"/>
          </p:cNvSpPr>
          <p:nvPr>
            <p:ph sz="half" idx="15"/>
          </p:nvPr>
        </p:nvSpPr>
        <p:spPr>
          <a:xfrm>
            <a:off x="664691" y="1985963"/>
            <a:ext cx="4876800" cy="4140200"/>
          </a:xfrm>
        </p:spPr>
        <p:txBody>
          <a:bodyPr>
            <a:normAutofit/>
          </a:bodyPr>
          <a:lstStyle>
            <a:lvl1pPr>
              <a:defRPr sz="1800">
                <a:uFillTx/>
              </a:defRPr>
            </a:lvl1pPr>
            <a:lvl2pPr>
              <a:defRPr sz="1800">
                <a:uFillTx/>
              </a:defRPr>
            </a:lvl2pPr>
            <a:lvl3pPr>
              <a:defRPr sz="18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a:uFillTx/>
            </a:endParaRPr>
          </a:p>
        </p:txBody>
      </p:sp>
      <p:sp>
        <p:nvSpPr>
          <p:cNvPr id="13" name="Content Placeholder 2"/>
          <p:cNvSpPr>
            <a:spLocks noGrp="1"/>
          </p:cNvSpPr>
          <p:nvPr>
            <p:ph sz="half" idx="16"/>
          </p:nvPr>
        </p:nvSpPr>
        <p:spPr>
          <a:xfrm>
            <a:off x="5880100" y="4169664"/>
            <a:ext cx="4876800" cy="1965960"/>
          </a:xfrm>
        </p:spPr>
        <p:txBody>
          <a:bodyPr>
            <a:normAutofit/>
          </a:bodyPr>
          <a:lstStyle>
            <a:lvl1pPr>
              <a:defRPr sz="1800">
                <a:uFillTx/>
              </a:defRPr>
            </a:lvl1pPr>
            <a:lvl2pPr>
              <a:defRPr sz="1800">
                <a:uFillTx/>
              </a:defRPr>
            </a:lvl2pPr>
            <a:lvl3pPr>
              <a:defRPr sz="18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US">
                <a:uFillTx/>
              </a:rPr>
              <a:t>Click to 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dirty="0">
              <a:uFillTx/>
            </a:endParaRPr>
          </a:p>
        </p:txBody>
      </p:sp>
      <p:sp>
        <p:nvSpPr>
          <p:cNvPr id="8" name="Date Placeholder 4"/>
          <p:cNvSpPr>
            <a:spLocks noGrp="1"/>
          </p:cNvSpPr>
          <p:nvPr>
            <p:ph type="dt" sz="half" idx="17"/>
          </p:nvPr>
        </p:nvSpPr>
        <p:spPr/>
        <p:txBody>
          <a:bodyPr/>
          <a:lstStyle>
            <a:lvl1pPr>
              <a:defRPr>
                <a:uFillTx/>
              </a:defRPr>
            </a:lvl1pPr>
          </a:lstStyle>
          <a:p>
            <a:pPr>
              <a:defRPr>
                <a:uFillTx/>
              </a:defRPr>
            </a:pPr>
            <a:endParaRPr lang="en-US">
              <a:uFillTx/>
            </a:endParaRPr>
          </a:p>
        </p:txBody>
      </p:sp>
      <p:sp>
        <p:nvSpPr>
          <p:cNvPr id="9" name="Footer Placeholder 5"/>
          <p:cNvSpPr>
            <a:spLocks noGrp="1"/>
          </p:cNvSpPr>
          <p:nvPr>
            <p:ph type="ftr" sz="quarter" idx="18"/>
          </p:nvPr>
        </p:nvSpPr>
        <p:spPr/>
        <p:txBody>
          <a:bodyPr/>
          <a:lstStyle>
            <a:lvl1pPr>
              <a:defRPr>
                <a:uFillTx/>
              </a:defRPr>
            </a:lvl1pPr>
          </a:lstStyle>
          <a:p>
            <a:pPr>
              <a:defRPr>
                <a:uFillTx/>
              </a:defRPr>
            </a:pPr>
            <a:endParaRPr lang="en-US">
              <a:uFillTx/>
            </a:endParaRPr>
          </a:p>
        </p:txBody>
      </p:sp>
      <p:sp>
        <p:nvSpPr>
          <p:cNvPr id="10" name="Slide Number Placeholder 6"/>
          <p:cNvSpPr>
            <a:spLocks noGrp="1"/>
          </p:cNvSpPr>
          <p:nvPr>
            <p:ph type="sldNum" sz="quarter" idx="19"/>
          </p:nvPr>
        </p:nvSpPr>
        <p:spPr/>
        <p:txBody>
          <a:bodyPr/>
          <a:lstStyle>
            <a:lvl1pPr>
              <a:defRPr>
                <a:uFillTx/>
              </a:defRPr>
            </a:lvl1pPr>
          </a:lstStyle>
          <a:p>
            <a:pPr>
              <a:defRPr>
                <a:uFillTx/>
              </a:defRPr>
            </a:pPr>
            <a:fld id="{2FD80491-CCD1-9D44-8C4C-D44FAD2783ED}" type="slidenum">
              <a:rPr lang="en-US" smtClean="0">
                <a:uFillTx/>
              </a:rPr>
              <a:pPr>
                <a:defRPr>
                  <a:uFillTx/>
                </a:defRPr>
              </a:pPr>
              <a:t>‹#›</a:t>
            </a:fld>
            <a:endParaRPr lang="en-US">
              <a:uFillTx/>
            </a:endParaRPr>
          </a:p>
        </p:txBody>
      </p:sp>
    </p:spTree>
    <p:extLst>
      <p:ext uri="{BB962C8B-B14F-4D97-AF65-F5344CB8AC3E}">
        <p14:creationId xmlns:p14="http://schemas.microsoft.com/office/powerpoint/2010/main" val="2782355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7801"/>
            <a:ext cx="10972800" cy="812801"/>
          </a:xfrm>
          <a:prstGeom prst="rect">
            <a:avLst/>
          </a:prstGeom>
        </p:spPr>
        <p:txBody>
          <a:bodyPr vert="horz" lIns="91440" tIns="45720" rIns="91440" bIns="45720" rtlCol="0" anchor="ctr">
            <a:noAutofit/>
          </a:bodyPr>
          <a:lstStyle/>
          <a:p>
            <a:r>
              <a:rPr lang="en-US" dirty="0"/>
              <a:t>Click to edit title style</a:t>
            </a:r>
          </a:p>
        </p:txBody>
      </p:sp>
      <p:sp>
        <p:nvSpPr>
          <p:cNvPr id="3" name="Text Placeholder 2"/>
          <p:cNvSpPr>
            <a:spLocks noGrp="1"/>
          </p:cNvSpPr>
          <p:nvPr>
            <p:ph type="body" idx="1"/>
          </p:nvPr>
        </p:nvSpPr>
        <p:spPr>
          <a:xfrm>
            <a:off x="609600" y="1295401"/>
            <a:ext cx="10972800" cy="48307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061C2-BF24-4D44-9AB0-B4E507A1B573}" type="datetimeFigureOut">
              <a:rPr lang="en-US" smtClean="0"/>
              <a:t>8/14/2023</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437C80-87CA-490B-9EE1-5C2C3130772D}" type="slidenum">
              <a:rPr lang="en-US" smtClean="0"/>
              <a:t>‹#›</a:t>
            </a:fld>
            <a:endParaRPr lang="en-US"/>
          </a:p>
        </p:txBody>
      </p:sp>
    </p:spTree>
    <p:extLst>
      <p:ext uri="{BB962C8B-B14F-4D97-AF65-F5344CB8AC3E}">
        <p14:creationId xmlns:p14="http://schemas.microsoft.com/office/powerpoint/2010/main" val="342325468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spcBef>
          <a:spcPct val="0"/>
        </a:spcBef>
        <a:buNone/>
        <a:defRPr lang="en-US" sz="3600" kern="1200" dirty="0">
          <a:gradFill flip="none" rotWithShape="1">
            <a:gsLst>
              <a:gs pos="0">
                <a:srgbClr val="26588D"/>
              </a:gs>
              <a:gs pos="100000">
                <a:srgbClr val="4197C6"/>
              </a:gs>
            </a:gsLst>
            <a:lin ang="16200000" scaled="1"/>
            <a:tileRect/>
          </a:gradFill>
          <a:latin typeface="Arial Black"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8.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349481" y="3330429"/>
            <a:ext cx="5257800" cy="1820069"/>
          </a:xfrm>
        </p:spPr>
        <p:txBody>
          <a:bodyPr/>
          <a:lstStyle/>
          <a:p>
            <a:r>
              <a:rPr lang="en-US" sz="3200" dirty="0">
                <a:latin typeface="Open Sauce Sans Black" panose="00000A00000000000000" pitchFamily="2" charset="0"/>
              </a:rPr>
              <a:t>Terminology, Trends, and Inclusive Settings for LGBTQ+ Clients</a:t>
            </a:r>
            <a:br>
              <a:rPr lang="en-US" sz="2000" dirty="0"/>
            </a:br>
            <a:endParaRPr lang="en-PH" sz="1200" dirty="0"/>
          </a:p>
        </p:txBody>
      </p:sp>
      <p:sp>
        <p:nvSpPr>
          <p:cNvPr id="3" name="Subtitle 2"/>
          <p:cNvSpPr>
            <a:spLocks noGrp="1"/>
          </p:cNvSpPr>
          <p:nvPr>
            <p:ph type="subTitle" idx="1"/>
          </p:nvPr>
        </p:nvSpPr>
        <p:spPr>
          <a:xfrm>
            <a:off x="6349481" y="5150498"/>
            <a:ext cx="5257800" cy="1219200"/>
          </a:xfrm>
        </p:spPr>
        <p:txBody>
          <a:bodyPr/>
          <a:lstStyle/>
          <a:p>
            <a:r>
              <a:rPr lang="en-PH" dirty="0"/>
              <a:t>Nancy Mullen, MSW</a:t>
            </a:r>
          </a:p>
          <a:p>
            <a:endParaRPr lang="en-PH" dirty="0"/>
          </a:p>
        </p:txBody>
      </p:sp>
      <p:pic>
        <p:nvPicPr>
          <p:cNvPr id="6" name="Picture 5" descr="A picture containing drawing, clock&#10;&#10;Description automatically generated">
            <a:extLst>
              <a:ext uri="{FF2B5EF4-FFF2-40B4-BE49-F238E27FC236}">
                <a16:creationId xmlns:a16="http://schemas.microsoft.com/office/drawing/2014/main" id="{C0274C65-3DB9-4574-9E60-A9F10090D0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008" y="1346719"/>
            <a:ext cx="3526612" cy="711200"/>
          </a:xfrm>
          <a:prstGeom prst="rect">
            <a:avLst/>
          </a:prstGeom>
        </p:spPr>
      </p:pic>
    </p:spTree>
    <p:extLst>
      <p:ext uri="{BB962C8B-B14F-4D97-AF65-F5344CB8AC3E}">
        <p14:creationId xmlns:p14="http://schemas.microsoft.com/office/powerpoint/2010/main" val="838087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77801"/>
            <a:ext cx="10147300" cy="812801"/>
          </a:xfrm>
        </p:spPr>
        <p:txBody>
          <a:bodyPr/>
          <a:lstStyle/>
          <a:p>
            <a:pPr algn="ctr"/>
            <a:r>
              <a:rPr lang="en-US" sz="4400" dirty="0">
                <a:latin typeface="Urban Jungle" pitchFamily="50" charset="0"/>
              </a:rPr>
              <a:t>Just Your Average Office Boi</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924801" y="1350549"/>
            <a:ext cx="1334193" cy="1903615"/>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3300" y="4343324"/>
            <a:ext cx="1930400" cy="14478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1508607"/>
            <a:ext cx="1905000" cy="213377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4976" y="1508607"/>
            <a:ext cx="1587500" cy="15875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05400" y="3810000"/>
            <a:ext cx="1657076" cy="2209800"/>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72401" y="3810000"/>
            <a:ext cx="1611935" cy="2133600"/>
          </a:xfrm>
          <a:prstGeom prst="rect">
            <a:avLst/>
          </a:prstGeom>
        </p:spPr>
      </p:pic>
      <p:sp>
        <p:nvSpPr>
          <p:cNvPr id="11" name="TextBox 10"/>
          <p:cNvSpPr txBox="1"/>
          <p:nvPr/>
        </p:nvSpPr>
        <p:spPr>
          <a:xfrm>
            <a:off x="2286000" y="3642379"/>
            <a:ext cx="1905000" cy="369332"/>
          </a:xfrm>
          <a:prstGeom prst="rect">
            <a:avLst/>
          </a:prstGeom>
          <a:noFill/>
        </p:spPr>
        <p:txBody>
          <a:bodyPr wrap="square" rtlCol="0">
            <a:spAutoFit/>
          </a:bodyPr>
          <a:lstStyle/>
          <a:p>
            <a:pPr algn="ctr"/>
            <a:r>
              <a:rPr lang="en-US" dirty="0"/>
              <a:t>Exec Director</a:t>
            </a:r>
          </a:p>
        </p:txBody>
      </p:sp>
      <p:sp>
        <p:nvSpPr>
          <p:cNvPr id="12" name="TextBox 11"/>
          <p:cNvSpPr txBox="1"/>
          <p:nvPr/>
        </p:nvSpPr>
        <p:spPr>
          <a:xfrm>
            <a:off x="5174975" y="3096107"/>
            <a:ext cx="1587501" cy="369332"/>
          </a:xfrm>
          <a:prstGeom prst="rect">
            <a:avLst/>
          </a:prstGeom>
          <a:noFill/>
        </p:spPr>
        <p:txBody>
          <a:bodyPr wrap="square" rtlCol="0">
            <a:spAutoFit/>
          </a:bodyPr>
          <a:lstStyle/>
          <a:p>
            <a:pPr algn="ctr"/>
            <a:r>
              <a:rPr lang="en-US" dirty="0"/>
              <a:t>Pastry Chef</a:t>
            </a:r>
          </a:p>
        </p:txBody>
      </p:sp>
      <p:sp>
        <p:nvSpPr>
          <p:cNvPr id="13" name="TextBox 12"/>
          <p:cNvSpPr txBox="1"/>
          <p:nvPr/>
        </p:nvSpPr>
        <p:spPr>
          <a:xfrm>
            <a:off x="7924801" y="3303925"/>
            <a:ext cx="1295400" cy="369332"/>
          </a:xfrm>
          <a:prstGeom prst="rect">
            <a:avLst/>
          </a:prstGeom>
          <a:noFill/>
        </p:spPr>
        <p:txBody>
          <a:bodyPr wrap="square" rtlCol="0">
            <a:spAutoFit/>
          </a:bodyPr>
          <a:lstStyle/>
          <a:p>
            <a:pPr algn="ctr"/>
            <a:r>
              <a:rPr lang="en-US" dirty="0"/>
              <a:t>Author</a:t>
            </a:r>
          </a:p>
        </p:txBody>
      </p:sp>
      <p:sp>
        <p:nvSpPr>
          <p:cNvPr id="14" name="TextBox 13"/>
          <p:cNvSpPr txBox="1"/>
          <p:nvPr/>
        </p:nvSpPr>
        <p:spPr>
          <a:xfrm>
            <a:off x="2286000" y="5835134"/>
            <a:ext cx="1905000" cy="369332"/>
          </a:xfrm>
          <a:prstGeom prst="rect">
            <a:avLst/>
          </a:prstGeom>
          <a:noFill/>
        </p:spPr>
        <p:txBody>
          <a:bodyPr wrap="square" rtlCol="0">
            <a:spAutoFit/>
          </a:bodyPr>
          <a:lstStyle/>
          <a:p>
            <a:pPr algn="ctr"/>
            <a:r>
              <a:rPr lang="en-US" dirty="0"/>
              <a:t>Storyteller</a:t>
            </a:r>
          </a:p>
        </p:txBody>
      </p:sp>
      <p:sp>
        <p:nvSpPr>
          <p:cNvPr id="15" name="TextBox 14"/>
          <p:cNvSpPr txBox="1"/>
          <p:nvPr/>
        </p:nvSpPr>
        <p:spPr>
          <a:xfrm>
            <a:off x="5105401" y="6019800"/>
            <a:ext cx="1657076" cy="369332"/>
          </a:xfrm>
          <a:prstGeom prst="rect">
            <a:avLst/>
          </a:prstGeom>
          <a:noFill/>
        </p:spPr>
        <p:txBody>
          <a:bodyPr wrap="square" rtlCol="0">
            <a:spAutoFit/>
          </a:bodyPr>
          <a:lstStyle/>
          <a:p>
            <a:pPr algn="ctr"/>
            <a:r>
              <a:rPr lang="en-US" dirty="0"/>
              <a:t>Officiant</a:t>
            </a:r>
          </a:p>
        </p:txBody>
      </p:sp>
      <p:sp>
        <p:nvSpPr>
          <p:cNvPr id="16" name="TextBox 15"/>
          <p:cNvSpPr txBox="1"/>
          <p:nvPr/>
        </p:nvSpPr>
        <p:spPr>
          <a:xfrm>
            <a:off x="7772400" y="5936673"/>
            <a:ext cx="1594731" cy="369332"/>
          </a:xfrm>
          <a:prstGeom prst="rect">
            <a:avLst/>
          </a:prstGeom>
          <a:noFill/>
        </p:spPr>
        <p:txBody>
          <a:bodyPr wrap="square" rtlCol="0">
            <a:spAutoFit/>
          </a:bodyPr>
          <a:lstStyle/>
          <a:p>
            <a:pPr algn="ctr"/>
            <a:r>
              <a:rPr lang="en-US" dirty="0"/>
              <a:t>Dog Dad</a:t>
            </a:r>
          </a:p>
        </p:txBody>
      </p:sp>
    </p:spTree>
    <p:extLst>
      <p:ext uri="{BB962C8B-B14F-4D97-AF65-F5344CB8AC3E}">
        <p14:creationId xmlns:p14="http://schemas.microsoft.com/office/powerpoint/2010/main" val="2716022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dirty="0">
                <a:latin typeface="Open Sauce Sans Black" panose="00000A00000000000000" pitchFamily="2" charset="0"/>
              </a:rPr>
              <a:t>How we introduce ourselves matters</a:t>
            </a:r>
          </a:p>
        </p:txBody>
      </p:sp>
      <p:sp>
        <p:nvSpPr>
          <p:cNvPr id="2" name="Content Placeholder 1"/>
          <p:cNvSpPr>
            <a:spLocks noGrp="1"/>
          </p:cNvSpPr>
          <p:nvPr>
            <p:ph idx="1"/>
          </p:nvPr>
        </p:nvSpPr>
        <p:spPr>
          <a:xfrm>
            <a:off x="1174459" y="914400"/>
            <a:ext cx="9714451" cy="5181600"/>
          </a:xfrm>
        </p:spPr>
        <p:txBody>
          <a:bodyPr>
            <a:normAutofit/>
          </a:bodyPr>
          <a:lstStyle/>
          <a:p>
            <a:pPr marL="0" indent="0">
              <a:buNone/>
            </a:pPr>
            <a:endParaRPr lang="en-US" dirty="0"/>
          </a:p>
          <a:p>
            <a:pPr marL="0" indent="0" algn="ctr">
              <a:buNone/>
            </a:pPr>
            <a:r>
              <a:rPr lang="en-US" sz="3600" dirty="0">
                <a:latin typeface="Jumble" panose="02000503000000020004" pitchFamily="2" charset="0"/>
              </a:rPr>
              <a:t>I AM NOT MY BIO </a:t>
            </a:r>
          </a:p>
          <a:p>
            <a:pPr marL="0" indent="0" algn="ctr">
              <a:buNone/>
            </a:pPr>
            <a:r>
              <a:rPr lang="en-US" sz="3600" dirty="0">
                <a:latin typeface="Jumble" panose="02000503000000020004" pitchFamily="2" charset="0"/>
              </a:rPr>
              <a:t>WITH OUR KIDS</a:t>
            </a:r>
          </a:p>
          <a:p>
            <a:pPr marL="0" indent="0" algn="ctr">
              <a:buNone/>
            </a:pPr>
            <a:endParaRPr lang="en-US" dirty="0"/>
          </a:p>
          <a:p>
            <a:pPr marL="0" indent="0" algn="ctr">
              <a:buNone/>
            </a:pPr>
            <a:endParaRPr lang="en-US" dirty="0"/>
          </a:p>
          <a:p>
            <a:pPr marL="0" indent="0" algn="ctr">
              <a:buNone/>
            </a:pPr>
            <a:r>
              <a:rPr lang="en-US" dirty="0">
                <a:latin typeface="Open Sauce Sans Medium" panose="00000600000000000000" pitchFamily="2" charset="0"/>
              </a:rPr>
              <a:t>Nancy Mullen, Executive Director of Youth Outlook: </a:t>
            </a:r>
          </a:p>
          <a:p>
            <a:pPr marL="0" indent="0" algn="ctr">
              <a:buNone/>
            </a:pPr>
            <a:r>
              <a:rPr lang="en-US" dirty="0">
                <a:latin typeface="Open Sauce Sans Medium" panose="00000600000000000000" pitchFamily="2" charset="0"/>
              </a:rPr>
              <a:t>“Hi, I’m Nancy. I work for Youth Outlook and I use pronouns interchangeably, please.” </a:t>
            </a:r>
          </a:p>
          <a:p>
            <a:pPr marL="0" indent="0" algn="ctr">
              <a:buNone/>
            </a:pPr>
            <a:endParaRPr lang="en-US" dirty="0">
              <a:latin typeface="Open Sauce Sans Medium" panose="00000600000000000000" pitchFamily="2" charset="0"/>
            </a:endParaRPr>
          </a:p>
          <a:p>
            <a:pPr marL="0" indent="0" algn="ctr">
              <a:buNone/>
            </a:pPr>
            <a:r>
              <a:rPr lang="en-US" dirty="0">
                <a:latin typeface="Open Sauce Sans Medium" panose="00000600000000000000" pitchFamily="2" charset="0"/>
              </a:rPr>
              <a:t>How are you introducing yourself? What pronouns do you use?</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80295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6" name="Google Shape;146;p14"/>
          <p:cNvSpPr txBox="1">
            <a:spLocks noGrp="1"/>
          </p:cNvSpPr>
          <p:nvPr>
            <p:ph type="title"/>
          </p:nvPr>
        </p:nvSpPr>
        <p:spPr>
          <a:xfrm>
            <a:off x="1981200" y="338328"/>
            <a:ext cx="8229600" cy="1252728"/>
          </a:xfrm>
          <a:prstGeom prst="rect">
            <a:avLst/>
          </a:prstGeom>
          <a:noFill/>
          <a:ln>
            <a:noFill/>
          </a:ln>
        </p:spPr>
        <p:txBody>
          <a:bodyPr spcFirstLastPara="1" vert="horz" wrap="square" lIns="91425" tIns="45700" rIns="91425" bIns="45700" rtlCol="0" anchor="ctr" anchorCtr="0">
            <a:noAutofit/>
          </a:bodyPr>
          <a:lstStyle/>
          <a:p>
            <a:pPr algn="ctr">
              <a:spcBef>
                <a:spcPts val="0"/>
              </a:spcBef>
              <a:buClr>
                <a:srgbClr val="FFFFFF"/>
              </a:buClr>
              <a:buSzPts val="4400"/>
            </a:pPr>
            <a:r>
              <a:rPr lang="en-US" dirty="0">
                <a:uFillTx/>
                <a:latin typeface="Open Sauce Sans Black" panose="00000A00000000000000" pitchFamily="2" charset="0"/>
              </a:rPr>
              <a:t>Youth Outlook’s service area</a:t>
            </a:r>
            <a:endParaRPr dirty="0">
              <a:uFillTx/>
              <a:latin typeface="Open Sauce Sans Black" panose="00000A00000000000000" pitchFamily="2" charset="0"/>
            </a:endParaRPr>
          </a:p>
        </p:txBody>
      </p:sp>
      <p:sp>
        <p:nvSpPr>
          <p:cNvPr id="144" name="Google Shape;144;p14"/>
          <p:cNvSpPr txBox="1">
            <a:spLocks noGrp="1"/>
          </p:cNvSpPr>
          <p:nvPr>
            <p:ph idx="1"/>
          </p:nvPr>
        </p:nvSpPr>
        <p:spPr>
          <a:xfrm>
            <a:off x="1981200" y="1676400"/>
            <a:ext cx="8060421" cy="3450696"/>
          </a:xfrm>
          <a:prstGeom prst="rect">
            <a:avLst/>
          </a:prstGeom>
          <a:noFill/>
          <a:ln>
            <a:noFill/>
          </a:ln>
        </p:spPr>
        <p:txBody>
          <a:bodyPr spcFirstLastPara="1" vert="horz" wrap="square" lIns="91425" tIns="45700" rIns="91425" bIns="45700" rtlCol="0" anchor="t" anchorCtr="0">
            <a:noAutofit/>
          </a:bodyPr>
          <a:lstStyle/>
          <a:p>
            <a:pPr marL="0" indent="0" algn="ctr">
              <a:spcBef>
                <a:spcPts val="0"/>
              </a:spcBef>
              <a:buSzPts val="2400"/>
              <a:buNone/>
            </a:pPr>
            <a:r>
              <a:rPr lang="en-US" dirty="0">
                <a:uFillTx/>
                <a:latin typeface="Open Sauce Sans Medium" panose="00000600000000000000" pitchFamily="2" charset="0"/>
              </a:rPr>
              <a:t>Not for profit agency providing supportive, social, educational, and recreational services to lesbian, gay, bisexual and transgender (LGBT) youth since 1998 in DuPage, Kane, DeKalb, LaSalle, Suburban Cook, Will, Peoria, and Whiteside Counties</a:t>
            </a:r>
            <a:endParaRPr dirty="0">
              <a:uFillTx/>
              <a:latin typeface="Open Sauce Sans Medium" panose="00000600000000000000" pitchFamily="2" charset="0"/>
            </a:endParaRPr>
          </a:p>
          <a:p>
            <a:pPr marL="274320" indent="-274320" algn="ctr">
              <a:spcBef>
                <a:spcPts val="480"/>
              </a:spcBef>
              <a:buSzPts val="2400"/>
              <a:buNone/>
            </a:pPr>
            <a:endParaRPr dirty="0">
              <a:uFillTx/>
              <a:latin typeface="Open Sauce Sans Medium" panose="00000600000000000000" pitchFamily="2" charset="0"/>
            </a:endParaRPr>
          </a:p>
          <a:p>
            <a:pPr marL="0" indent="0" algn="ctr">
              <a:spcBef>
                <a:spcPts val="480"/>
              </a:spcBef>
              <a:buSzPts val="2400"/>
              <a:buNone/>
            </a:pPr>
            <a:r>
              <a:rPr lang="en-US" dirty="0">
                <a:uFillTx/>
                <a:latin typeface="Open Sauce Sans Medium" panose="00000600000000000000" pitchFamily="2" charset="0"/>
              </a:rPr>
              <a:t>Youth Outlook is the first and longest running not for profit dedicated solely to LGBT youth in IL</a:t>
            </a:r>
            <a:endParaRPr dirty="0">
              <a:uFillTx/>
              <a:latin typeface="Open Sauce Sans Medium" panose="00000600000000000000" pitchFamily="2" charset="0"/>
            </a:endParaRPr>
          </a:p>
          <a:p>
            <a:pPr marL="274320" indent="-274320">
              <a:spcBef>
                <a:spcPts val="480"/>
              </a:spcBef>
              <a:buSzPts val="2400"/>
              <a:buNone/>
            </a:pPr>
            <a:endParaRPr dirty="0">
              <a:uFillTx/>
            </a:endParaRPr>
          </a:p>
        </p:txBody>
      </p:sp>
      <p:sp>
        <p:nvSpPr>
          <p:cNvPr id="145" name="Google Shape;145;p14"/>
          <p:cNvSpPr txBox="1">
            <a:spLocks noGrp="1"/>
          </p:cNvSpPr>
          <p:nvPr>
            <p:ph type="ftr" sz="quarter" idx="11"/>
          </p:nvPr>
        </p:nvSpPr>
        <p:spPr>
          <a:xfrm>
            <a:off x="1717639" y="6250165"/>
            <a:ext cx="3786691" cy="365125"/>
          </a:xfrm>
          <a:prstGeom prst="rect">
            <a:avLst/>
          </a:prstGeom>
          <a:noFill/>
          <a:ln>
            <a:noFill/>
          </a:ln>
        </p:spPr>
        <p:txBody>
          <a:bodyPr spcFirstLastPara="1" vert="horz" wrap="square" lIns="91425" tIns="45700" rIns="91425" bIns="45700" rtlCol="0" anchor="ctr" anchorCtr="0">
            <a:noAutofit/>
          </a:bodyPr>
          <a:lstStyle/>
          <a:p>
            <a:pPr algn="l"/>
            <a:r>
              <a:rPr lang="en-US">
                <a:uFillTx/>
              </a:rPr>
              <a:t>www.youth-outlook.org</a:t>
            </a:r>
            <a:endParaRPr>
              <a:uFillTx/>
            </a:endParaRPr>
          </a:p>
        </p:txBody>
      </p:sp>
      <p:sp>
        <p:nvSpPr>
          <p:cNvPr id="147" name="Google Shape;147;p14"/>
          <p:cNvSpPr txBox="1">
            <a:spLocks noGrp="1"/>
          </p:cNvSpPr>
          <p:nvPr>
            <p:ph type="sldNum" sz="quarter" idx="12"/>
          </p:nvPr>
        </p:nvSpPr>
        <p:spPr>
          <a:xfrm>
            <a:off x="5515088" y="6250164"/>
            <a:ext cx="1161826" cy="365125"/>
          </a:xfrm>
          <a:prstGeom prst="rect">
            <a:avLst/>
          </a:prstGeom>
          <a:noFill/>
          <a:ln>
            <a:noFill/>
          </a:ln>
        </p:spPr>
        <p:txBody>
          <a:bodyPr spcFirstLastPara="1" vert="horz" wrap="square" lIns="91425" tIns="45700" rIns="91425" bIns="45700" rtlCol="0" anchor="ctr" anchorCtr="0">
            <a:noAutofit/>
          </a:bodyPr>
          <a:lstStyle/>
          <a:p>
            <a:pPr algn="ctr"/>
            <a:fld id="{00000000-1234-1234-1234-123412341234}" type="slidenum">
              <a:rPr lang="en-US">
                <a:uFillTx/>
              </a:rPr>
              <a:pPr algn="ctr"/>
              <a:t>4</a:t>
            </a:fld>
            <a:endParaRPr>
              <a:uFillTx/>
            </a:endParaRPr>
          </a:p>
        </p:txBody>
      </p:sp>
    </p:spTree>
    <p:extLst>
      <p:ext uri="{BB962C8B-B14F-4D97-AF65-F5344CB8AC3E}">
        <p14:creationId xmlns:p14="http://schemas.microsoft.com/office/powerpoint/2010/main" val="1745032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71" name="Google Shape;171;p18"/>
          <p:cNvSpPr txBox="1">
            <a:spLocks noGrp="1"/>
          </p:cNvSpPr>
          <p:nvPr>
            <p:ph type="title"/>
          </p:nvPr>
        </p:nvSpPr>
        <p:spPr>
          <a:xfrm>
            <a:off x="1543573" y="253732"/>
            <a:ext cx="9236279" cy="16348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rgbClr val="FFFFFF"/>
              </a:buClr>
              <a:buSzPts val="3959"/>
            </a:pPr>
            <a:r>
              <a:rPr lang="en" sz="3959" dirty="0">
                <a:latin typeface="Open Sauce Sans Black" panose="00000A00000000000000" pitchFamily="2" charset="0"/>
              </a:rPr>
              <a:t>What  does Youth Outlook do?</a:t>
            </a:r>
            <a:endParaRPr sz="3959" dirty="0">
              <a:latin typeface="Open Sauce Sans Black" panose="00000A00000000000000" pitchFamily="2" charset="0"/>
              <a:ea typeface="Garamond"/>
              <a:cs typeface="Garamond"/>
              <a:sym typeface="Garamond"/>
            </a:endParaRPr>
          </a:p>
        </p:txBody>
      </p:sp>
      <p:sp>
        <p:nvSpPr>
          <p:cNvPr id="169" name="Google Shape;169;p18"/>
          <p:cNvSpPr txBox="1">
            <a:spLocks noGrp="1"/>
          </p:cNvSpPr>
          <p:nvPr>
            <p:ph idx="1"/>
          </p:nvPr>
        </p:nvSpPr>
        <p:spPr>
          <a:xfrm>
            <a:off x="2514600" y="1981200"/>
            <a:ext cx="7408200" cy="4184708"/>
          </a:xfrm>
          <a:prstGeom prst="rect">
            <a:avLst/>
          </a:prstGeom>
          <a:noFill/>
          <a:ln>
            <a:noFill/>
          </a:ln>
        </p:spPr>
        <p:txBody>
          <a:bodyPr spcFirstLastPara="1" vert="horz" wrap="square" lIns="91425" tIns="45700" rIns="91425" bIns="45700" rtlCol="0" anchor="t" anchorCtr="0">
            <a:noAutofit/>
          </a:bodyPr>
          <a:lstStyle/>
          <a:p>
            <a:pPr marL="274320" indent="-274320" algn="ctr">
              <a:spcBef>
                <a:spcPts val="0"/>
              </a:spcBef>
              <a:buSzPts val="2220"/>
              <a:buNone/>
            </a:pPr>
            <a:endParaRPr sz="2220" dirty="0"/>
          </a:p>
          <a:p>
            <a:pPr marL="274320" indent="-274320" algn="ctr">
              <a:spcBef>
                <a:spcPts val="592"/>
              </a:spcBef>
              <a:buSzPts val="2960"/>
              <a:buNone/>
            </a:pPr>
            <a:r>
              <a:rPr lang="en" sz="2960" dirty="0">
                <a:latin typeface="Open Sauce Sans Medium" panose="00000600000000000000" pitchFamily="2" charset="0"/>
                <a:ea typeface="Garamond"/>
                <a:cs typeface="Garamond"/>
                <a:sym typeface="Garamond"/>
              </a:rPr>
              <a:t>Direct service to LGBT youth:</a:t>
            </a:r>
            <a:endParaRPr dirty="0">
              <a:latin typeface="Open Sauce Sans Medium" panose="00000600000000000000" pitchFamily="2" charset="0"/>
            </a:endParaRPr>
          </a:p>
          <a:p>
            <a:pPr marL="274320" indent="-274320" algn="ctr">
              <a:spcBef>
                <a:spcPts val="592"/>
              </a:spcBef>
              <a:buSzPts val="2960"/>
              <a:buNone/>
            </a:pPr>
            <a:r>
              <a:rPr lang="en" sz="2960" dirty="0">
                <a:latin typeface="Open Sauce Sans Medium" panose="00000600000000000000" pitchFamily="2" charset="0"/>
                <a:ea typeface="Garamond"/>
                <a:cs typeface="Garamond"/>
                <a:sym typeface="Garamond"/>
              </a:rPr>
              <a:t>Drop-in Centers</a:t>
            </a:r>
            <a:endParaRPr dirty="0">
              <a:latin typeface="Open Sauce Sans Medium" panose="00000600000000000000" pitchFamily="2" charset="0"/>
            </a:endParaRPr>
          </a:p>
          <a:p>
            <a:pPr marL="274320" indent="-274320" algn="ctr">
              <a:spcBef>
                <a:spcPts val="592"/>
              </a:spcBef>
              <a:buSzPts val="2960"/>
              <a:buNone/>
            </a:pPr>
            <a:r>
              <a:rPr lang="en" sz="2960" dirty="0">
                <a:latin typeface="Open Sauce Sans Medium" panose="00000600000000000000" pitchFamily="2" charset="0"/>
                <a:ea typeface="Garamond"/>
                <a:cs typeface="Garamond"/>
                <a:sym typeface="Garamond"/>
              </a:rPr>
              <a:t>Youth Leadership</a:t>
            </a:r>
            <a:endParaRPr dirty="0">
              <a:latin typeface="Open Sauce Sans Medium" panose="00000600000000000000" pitchFamily="2" charset="0"/>
            </a:endParaRPr>
          </a:p>
          <a:p>
            <a:pPr marL="274320" indent="-274320" algn="ctr">
              <a:spcBef>
                <a:spcPts val="592"/>
              </a:spcBef>
              <a:buSzPts val="2960"/>
              <a:buNone/>
            </a:pPr>
            <a:endParaRPr sz="2960" dirty="0">
              <a:latin typeface="Open Sauce Sans Medium" panose="00000600000000000000" pitchFamily="2" charset="0"/>
              <a:ea typeface="Garamond"/>
              <a:cs typeface="Garamond"/>
              <a:sym typeface="Garamond"/>
            </a:endParaRPr>
          </a:p>
          <a:p>
            <a:pPr marL="274320" indent="-274320" algn="ctr">
              <a:spcBef>
                <a:spcPts val="592"/>
              </a:spcBef>
              <a:buSzPts val="2960"/>
              <a:buNone/>
            </a:pPr>
            <a:r>
              <a:rPr lang="en" sz="2960" dirty="0">
                <a:latin typeface="Open Sauce Sans Medium" panose="00000600000000000000" pitchFamily="2" charset="0"/>
                <a:ea typeface="Garamond"/>
                <a:cs typeface="Garamond"/>
                <a:sym typeface="Garamond"/>
              </a:rPr>
              <a:t>Indirect service to LGBT youth:</a:t>
            </a:r>
            <a:endParaRPr dirty="0">
              <a:latin typeface="Open Sauce Sans Medium" panose="00000600000000000000" pitchFamily="2" charset="0"/>
            </a:endParaRPr>
          </a:p>
          <a:p>
            <a:pPr marL="274320" indent="-274320" algn="ctr">
              <a:spcBef>
                <a:spcPts val="592"/>
              </a:spcBef>
              <a:buSzPts val="2960"/>
              <a:buNone/>
            </a:pPr>
            <a:r>
              <a:rPr lang="en" sz="2960" dirty="0">
                <a:latin typeface="Open Sauce Sans Medium" panose="00000600000000000000" pitchFamily="2" charset="0"/>
                <a:ea typeface="Garamond"/>
                <a:cs typeface="Garamond"/>
                <a:sym typeface="Garamond"/>
              </a:rPr>
              <a:t>Community Education and </a:t>
            </a:r>
          </a:p>
          <a:p>
            <a:pPr marL="274320" indent="-274320" algn="ctr">
              <a:spcBef>
                <a:spcPts val="592"/>
              </a:spcBef>
              <a:buSzPts val="2960"/>
              <a:buNone/>
            </a:pPr>
            <a:r>
              <a:rPr lang="en" sz="2960" dirty="0">
                <a:latin typeface="Open Sauce Sans Medium" panose="00000600000000000000" pitchFamily="2" charset="0"/>
                <a:ea typeface="Garamond"/>
                <a:cs typeface="Garamond"/>
                <a:sym typeface="Garamond"/>
              </a:rPr>
              <a:t>Professional Development</a:t>
            </a:r>
            <a:endParaRPr dirty="0">
              <a:latin typeface="Open Sauce Sans Medium" panose="00000600000000000000" pitchFamily="2" charset="0"/>
            </a:endParaRPr>
          </a:p>
          <a:p>
            <a:pPr marL="274320" indent="-274320" algn="ctr">
              <a:spcBef>
                <a:spcPts val="444"/>
              </a:spcBef>
              <a:buSzPts val="2220"/>
              <a:buNone/>
            </a:pPr>
            <a:endParaRPr sz="2220" dirty="0"/>
          </a:p>
          <a:p>
            <a:pPr marL="274320" indent="-274320" algn="ctr">
              <a:spcBef>
                <a:spcPts val="444"/>
              </a:spcBef>
              <a:buSzPts val="2220"/>
              <a:buNone/>
            </a:pPr>
            <a:endParaRPr sz="2220" dirty="0"/>
          </a:p>
          <a:p>
            <a:pPr marL="274320" indent="-274320" algn="ctr">
              <a:spcBef>
                <a:spcPts val="444"/>
              </a:spcBef>
              <a:buSzPts val="2220"/>
              <a:buNone/>
            </a:pPr>
            <a:endParaRPr sz="2220" dirty="0"/>
          </a:p>
          <a:p>
            <a:pPr marL="274320" indent="-274320" algn="ctr">
              <a:spcBef>
                <a:spcPts val="444"/>
              </a:spcBef>
              <a:buSzPts val="2220"/>
              <a:buNone/>
            </a:pPr>
            <a:endParaRPr sz="2220" dirty="0"/>
          </a:p>
          <a:p>
            <a:pPr marL="274320" indent="-274320" algn="ctr">
              <a:spcBef>
                <a:spcPts val="444"/>
              </a:spcBef>
              <a:buSzPts val="2220"/>
              <a:buNone/>
            </a:pPr>
            <a:endParaRPr sz="2220" dirty="0"/>
          </a:p>
          <a:p>
            <a:pPr marL="274320" indent="-274320" algn="ctr">
              <a:spcBef>
                <a:spcPts val="444"/>
              </a:spcBef>
              <a:buSzPts val="2220"/>
              <a:buNone/>
            </a:pPr>
            <a:endParaRPr sz="2220" dirty="0"/>
          </a:p>
          <a:p>
            <a:pPr marL="274320" indent="-274320">
              <a:spcBef>
                <a:spcPts val="444"/>
              </a:spcBef>
              <a:buSzPts val="2220"/>
              <a:buNone/>
            </a:pPr>
            <a:endParaRPr sz="2220" dirty="0"/>
          </a:p>
          <a:p>
            <a:pPr marL="274320" indent="-274320">
              <a:spcBef>
                <a:spcPts val="444"/>
              </a:spcBef>
              <a:buSzPts val="2220"/>
              <a:buNone/>
            </a:pPr>
            <a:endParaRPr sz="2220" dirty="0"/>
          </a:p>
        </p:txBody>
      </p:sp>
      <p:sp>
        <p:nvSpPr>
          <p:cNvPr id="170" name="Google Shape;170;p18"/>
          <p:cNvSpPr txBox="1">
            <a:spLocks noGrp="1"/>
          </p:cNvSpPr>
          <p:nvPr>
            <p:ph type="ftr" sz="quarter" idx="11"/>
          </p:nvPr>
        </p:nvSpPr>
        <p:spPr>
          <a:xfrm>
            <a:off x="1630663" y="6443523"/>
            <a:ext cx="3786600" cy="274000"/>
          </a:xfrm>
          <a:prstGeom prst="rect">
            <a:avLst/>
          </a:prstGeom>
          <a:noFill/>
          <a:ln>
            <a:noFill/>
          </a:ln>
        </p:spPr>
        <p:txBody>
          <a:bodyPr spcFirstLastPara="1" vert="horz" wrap="square" lIns="91425" tIns="45700" rIns="91425" bIns="45700" rtlCol="0" anchor="ctr" anchorCtr="0">
            <a:noAutofit/>
          </a:bodyPr>
          <a:lstStyle/>
          <a:p>
            <a:pPr algn="l"/>
            <a:r>
              <a:rPr lang="en" sz="1000">
                <a:solidFill>
                  <a:schemeClr val="dk1"/>
                </a:solidFill>
                <a:latin typeface="Garamond"/>
                <a:ea typeface="Garamond"/>
                <a:cs typeface="Garamond"/>
                <a:sym typeface="Garamond"/>
              </a:rPr>
              <a:t>www.youth-outlook.org</a:t>
            </a:r>
            <a:endParaRPr/>
          </a:p>
        </p:txBody>
      </p:sp>
    </p:spTree>
    <p:extLst>
      <p:ext uri="{BB962C8B-B14F-4D97-AF65-F5344CB8AC3E}">
        <p14:creationId xmlns:p14="http://schemas.microsoft.com/office/powerpoint/2010/main" val="3615841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5" name="Google Shape;155;p15"/>
          <p:cNvSpPr txBox="1">
            <a:spLocks noGrp="1"/>
          </p:cNvSpPr>
          <p:nvPr>
            <p:ph type="title"/>
          </p:nvPr>
        </p:nvSpPr>
        <p:spPr>
          <a:xfrm>
            <a:off x="1981200" y="338328"/>
            <a:ext cx="8229600" cy="1252728"/>
          </a:xfrm>
          <a:prstGeom prst="rect">
            <a:avLst/>
          </a:prstGeom>
          <a:noFill/>
          <a:ln>
            <a:noFill/>
          </a:ln>
        </p:spPr>
        <p:txBody>
          <a:bodyPr spcFirstLastPara="1" vert="horz" wrap="square" lIns="91425" tIns="45700" rIns="91425" bIns="45700" rtlCol="0" anchor="ctr" anchorCtr="0">
            <a:noAutofit/>
          </a:bodyPr>
          <a:lstStyle/>
          <a:p>
            <a:pPr algn="ctr">
              <a:spcBef>
                <a:spcPts val="0"/>
              </a:spcBef>
              <a:buClr>
                <a:srgbClr val="FFFFFF"/>
              </a:buClr>
              <a:buSzPts val="4400"/>
            </a:pPr>
            <a:r>
              <a:rPr lang="en-US" dirty="0">
                <a:uFillTx/>
                <a:latin typeface="Open Sauce Sans Black" panose="00000A00000000000000" pitchFamily="2" charset="0"/>
              </a:rPr>
              <a:t>Who is served?</a:t>
            </a:r>
            <a:r>
              <a:rPr lang="en-US" dirty="0">
                <a:uFillTx/>
              </a:rPr>
              <a:t>	</a:t>
            </a:r>
            <a:endParaRPr dirty="0">
              <a:uFillTx/>
            </a:endParaRPr>
          </a:p>
        </p:txBody>
      </p:sp>
      <p:sp>
        <p:nvSpPr>
          <p:cNvPr id="153" name="Google Shape;153;p15"/>
          <p:cNvSpPr txBox="1">
            <a:spLocks noGrp="1"/>
          </p:cNvSpPr>
          <p:nvPr>
            <p:ph idx="1"/>
          </p:nvPr>
        </p:nvSpPr>
        <p:spPr>
          <a:xfrm>
            <a:off x="2286001" y="1591056"/>
            <a:ext cx="7408333" cy="4352544"/>
          </a:xfrm>
          <a:prstGeom prst="rect">
            <a:avLst/>
          </a:prstGeom>
          <a:noFill/>
          <a:ln>
            <a:noFill/>
          </a:ln>
        </p:spPr>
        <p:txBody>
          <a:bodyPr spcFirstLastPara="1" vert="horz" wrap="square" lIns="91425" tIns="45700" rIns="91425" bIns="45700" rtlCol="0" anchor="t" anchorCtr="0">
            <a:noAutofit/>
          </a:bodyPr>
          <a:lstStyle/>
          <a:p>
            <a:pPr marL="0" indent="0" algn="ctr">
              <a:spcBef>
                <a:spcPts val="0"/>
              </a:spcBef>
              <a:buSzPts val="2400"/>
              <a:buNone/>
            </a:pPr>
            <a:r>
              <a:rPr lang="en-US" dirty="0">
                <a:uFillTx/>
                <a:latin typeface="Open Sauce Sans Medium" panose="00000600000000000000" pitchFamily="2" charset="0"/>
              </a:rPr>
              <a:t>Youth groups serve ages 12 through 20</a:t>
            </a:r>
          </a:p>
          <a:p>
            <a:pPr marL="0" indent="0" algn="ctr">
              <a:spcBef>
                <a:spcPts val="0"/>
              </a:spcBef>
              <a:buSzPts val="2400"/>
              <a:buNone/>
            </a:pPr>
            <a:r>
              <a:rPr lang="en-US" dirty="0">
                <a:latin typeface="Open Sauce Sans Medium" panose="00000600000000000000" pitchFamily="2" charset="0"/>
              </a:rPr>
              <a:t>Young adults group serves ages 18 through 24</a:t>
            </a:r>
            <a:endParaRPr dirty="0">
              <a:uFillTx/>
              <a:latin typeface="Open Sauce Sans Medium" panose="00000600000000000000" pitchFamily="2" charset="0"/>
            </a:endParaRPr>
          </a:p>
          <a:p>
            <a:pPr marL="274320" indent="-274320" algn="ctr">
              <a:spcBef>
                <a:spcPts val="400"/>
              </a:spcBef>
              <a:buSzPts val="2000"/>
              <a:buNone/>
            </a:pPr>
            <a:endParaRPr sz="2000" dirty="0">
              <a:latin typeface="Open Sauce Sans Medium" panose="00000600000000000000" pitchFamily="2" charset="0"/>
            </a:endParaRPr>
          </a:p>
          <a:p>
            <a:pPr marL="274320" indent="-274320" algn="ctr">
              <a:spcBef>
                <a:spcPts val="400"/>
              </a:spcBef>
              <a:buSzPts val="2000"/>
              <a:buNone/>
            </a:pPr>
            <a:endParaRPr sz="2000" dirty="0">
              <a:latin typeface="Open Sauce Sans Medium" panose="00000600000000000000" pitchFamily="2" charset="0"/>
            </a:endParaRPr>
          </a:p>
          <a:p>
            <a:pPr marL="0" indent="0" algn="ctr">
              <a:spcBef>
                <a:spcPts val="480"/>
              </a:spcBef>
              <a:buSzPts val="2400"/>
              <a:buNone/>
            </a:pPr>
            <a:r>
              <a:rPr lang="en-US" dirty="0">
                <a:uFillTx/>
                <a:latin typeface="Open Sauce Sans Medium" panose="00000600000000000000" pitchFamily="2" charset="0"/>
              </a:rPr>
              <a:t>Youth identify as gay, lesbian, bisexual, pansexual, transgender, non-binary, questioning, unsure, allied, heterosexual, </a:t>
            </a:r>
            <a:r>
              <a:rPr lang="en-US" dirty="0" err="1">
                <a:uFillTx/>
                <a:latin typeface="Open Sauce Sans Medium" panose="00000600000000000000" pitchFamily="2" charset="0"/>
              </a:rPr>
              <a:t>cis</a:t>
            </a:r>
            <a:r>
              <a:rPr lang="en-US" dirty="0">
                <a:uFillTx/>
                <a:latin typeface="Open Sauce Sans Medium" panose="00000600000000000000" pitchFamily="2" charset="0"/>
              </a:rPr>
              <a:t>-het—all are welcome</a:t>
            </a:r>
            <a:endParaRPr dirty="0">
              <a:uFillTx/>
              <a:latin typeface="Open Sauce Sans Medium" panose="00000600000000000000" pitchFamily="2" charset="0"/>
            </a:endParaRPr>
          </a:p>
          <a:p>
            <a:pPr marL="274320" indent="-274320" algn="ctr">
              <a:spcBef>
                <a:spcPts val="400"/>
              </a:spcBef>
              <a:buSzPts val="2000"/>
              <a:buNone/>
            </a:pPr>
            <a:endParaRPr lang="en-US" sz="2000" dirty="0">
              <a:latin typeface="Open Sauce Sans Medium" panose="00000600000000000000" pitchFamily="2" charset="0"/>
            </a:endParaRPr>
          </a:p>
          <a:p>
            <a:pPr marL="274320" indent="-274320" algn="ctr">
              <a:spcBef>
                <a:spcPts val="400"/>
              </a:spcBef>
              <a:buSzPts val="2000"/>
              <a:buNone/>
            </a:pPr>
            <a:r>
              <a:rPr lang="en-US" dirty="0">
                <a:latin typeface="Open Sauce Sans Medium" panose="00000600000000000000" pitchFamily="2" charset="0"/>
              </a:rPr>
              <a:t>Our parent/caregiver group runs at the same time as our Transcend drop-in centers</a:t>
            </a:r>
            <a:r>
              <a:rPr lang="en-US" dirty="0"/>
              <a:t>.</a:t>
            </a:r>
          </a:p>
        </p:txBody>
      </p:sp>
      <p:sp>
        <p:nvSpPr>
          <p:cNvPr id="154" name="Google Shape;154;p15"/>
          <p:cNvSpPr txBox="1">
            <a:spLocks noGrp="1"/>
          </p:cNvSpPr>
          <p:nvPr>
            <p:ph type="ftr" sz="quarter" idx="11"/>
          </p:nvPr>
        </p:nvSpPr>
        <p:spPr>
          <a:xfrm>
            <a:off x="1717639" y="6250165"/>
            <a:ext cx="3786691" cy="365125"/>
          </a:xfrm>
          <a:prstGeom prst="rect">
            <a:avLst/>
          </a:prstGeom>
          <a:noFill/>
          <a:ln>
            <a:noFill/>
          </a:ln>
        </p:spPr>
        <p:txBody>
          <a:bodyPr spcFirstLastPara="1" vert="horz" wrap="square" lIns="91425" tIns="45700" rIns="91425" bIns="45700" rtlCol="0" anchor="ctr" anchorCtr="0">
            <a:noAutofit/>
          </a:bodyPr>
          <a:lstStyle/>
          <a:p>
            <a:pPr algn="l"/>
            <a:r>
              <a:rPr lang="en-US">
                <a:uFillTx/>
              </a:rPr>
              <a:t>www.youth-outlook.org</a:t>
            </a:r>
            <a:endParaRPr>
              <a:uFillTx/>
            </a:endParaRPr>
          </a:p>
        </p:txBody>
      </p:sp>
      <p:sp>
        <p:nvSpPr>
          <p:cNvPr id="156" name="Google Shape;156;p15"/>
          <p:cNvSpPr txBox="1">
            <a:spLocks noGrp="1"/>
          </p:cNvSpPr>
          <p:nvPr>
            <p:ph type="sldNum" sz="quarter" idx="12"/>
          </p:nvPr>
        </p:nvSpPr>
        <p:spPr>
          <a:xfrm>
            <a:off x="5515088" y="6250164"/>
            <a:ext cx="1161826" cy="365125"/>
          </a:xfrm>
          <a:prstGeom prst="rect">
            <a:avLst/>
          </a:prstGeom>
          <a:noFill/>
          <a:ln>
            <a:noFill/>
          </a:ln>
        </p:spPr>
        <p:txBody>
          <a:bodyPr spcFirstLastPara="1" vert="horz" wrap="square" lIns="91425" tIns="45700" rIns="91425" bIns="45700" rtlCol="0" anchor="ctr" anchorCtr="0">
            <a:noAutofit/>
          </a:bodyPr>
          <a:lstStyle/>
          <a:p>
            <a:pPr algn="ctr"/>
            <a:fld id="{00000000-1234-1234-1234-123412341234}" type="slidenum">
              <a:rPr lang="en-US">
                <a:uFillTx/>
              </a:rPr>
              <a:pPr algn="ctr"/>
              <a:t>6</a:t>
            </a:fld>
            <a:endParaRPr>
              <a:uFillTx/>
            </a:endParaRPr>
          </a:p>
        </p:txBody>
      </p:sp>
    </p:spTree>
    <p:extLst>
      <p:ext uri="{BB962C8B-B14F-4D97-AF65-F5344CB8AC3E}">
        <p14:creationId xmlns:p14="http://schemas.microsoft.com/office/powerpoint/2010/main" val="3398545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uFillTx/>
                <a:latin typeface="Open Sauce Sans Black" panose="00000A00000000000000" pitchFamily="2" charset="0"/>
              </a:rPr>
              <a:t>Our Work Today</a:t>
            </a:r>
          </a:p>
        </p:txBody>
      </p:sp>
      <p:sp>
        <p:nvSpPr>
          <p:cNvPr id="3" name="Content Placeholder 2"/>
          <p:cNvSpPr>
            <a:spLocks noGrp="1"/>
          </p:cNvSpPr>
          <p:nvPr>
            <p:ph sz="half" idx="1"/>
          </p:nvPr>
        </p:nvSpPr>
        <p:spPr>
          <a:xfrm>
            <a:off x="1996580" y="1981200"/>
            <a:ext cx="8498048" cy="4343400"/>
          </a:xfrm>
          <a:prstGeom prst="rect">
            <a:avLst/>
          </a:prstGeom>
        </p:spPr>
        <p:txBody>
          <a:bodyPr>
            <a:normAutofit/>
          </a:bodyPr>
          <a:lstStyle/>
          <a:p>
            <a:pPr marL="0" indent="0">
              <a:buNone/>
            </a:pPr>
            <a:r>
              <a:rPr lang="en-US" dirty="0">
                <a:latin typeface="Open Sauce Sans Medium" panose="00000600000000000000" pitchFamily="2" charset="0"/>
              </a:rPr>
              <a:t>Review current terminology used at Youth Outlook</a:t>
            </a:r>
          </a:p>
          <a:p>
            <a:pPr marL="0" indent="0">
              <a:buNone/>
            </a:pPr>
            <a:endParaRPr lang="en-US" dirty="0">
              <a:latin typeface="Open Sauce Sans Medium" panose="00000600000000000000" pitchFamily="2" charset="0"/>
            </a:endParaRPr>
          </a:p>
          <a:p>
            <a:pPr marL="0" indent="0">
              <a:buNone/>
            </a:pPr>
            <a:r>
              <a:rPr lang="en-US" dirty="0">
                <a:latin typeface="Open Sauce Sans Medium" panose="00000600000000000000" pitchFamily="2" charset="0"/>
              </a:rPr>
              <a:t>Increase participant knowledge of some current local and national trends related to health and mental health needs for LGBTQ+ individuals</a:t>
            </a:r>
          </a:p>
          <a:p>
            <a:pPr marL="0" indent="0">
              <a:buNone/>
            </a:pPr>
            <a:r>
              <a:rPr lang="en-US" dirty="0">
                <a:latin typeface="Open Sauce Sans Medium" panose="00000600000000000000" pitchFamily="2" charset="0"/>
              </a:rPr>
              <a:t>Increase understanding of the challenges for access to appropriate medical care for LGBTQ+ clients</a:t>
            </a:r>
          </a:p>
          <a:p>
            <a:pPr marL="0" indent="0">
              <a:buNone/>
            </a:pPr>
            <a:endParaRPr lang="en-US" dirty="0">
              <a:latin typeface="Open Sauce Sans Medium" panose="00000600000000000000" pitchFamily="2" charset="0"/>
            </a:endParaRPr>
          </a:p>
          <a:p>
            <a:pPr marL="0" indent="0">
              <a:buNone/>
            </a:pPr>
            <a:r>
              <a:rPr lang="en-US" dirty="0">
                <a:latin typeface="Open Sauce Sans Medium" panose="00000600000000000000" pitchFamily="2" charset="0"/>
              </a:rPr>
              <a:t>Identify affirming practices for working with LGBTQ+ clients</a:t>
            </a:r>
          </a:p>
        </p:txBody>
      </p:sp>
      <p:sp>
        <p:nvSpPr>
          <p:cNvPr id="4" name="Rectangle 3"/>
          <p:cNvSpPr>
            <a:spLocks/>
          </p:cNvSpPr>
          <p:nvPr/>
        </p:nvSpPr>
        <p:spPr>
          <a:xfrm>
            <a:off x="5978820" y="3244334"/>
            <a:ext cx="237566"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1839817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5" name="Google Shape;185;p20"/>
          <p:cNvSpPr txBox="1">
            <a:spLocks noGrp="1"/>
          </p:cNvSpPr>
          <p:nvPr>
            <p:ph type="title"/>
          </p:nvPr>
        </p:nvSpPr>
        <p:spPr>
          <a:xfrm>
            <a:off x="1073791" y="253747"/>
            <a:ext cx="10016455" cy="939600"/>
          </a:xfrm>
          <a:prstGeom prst="rect">
            <a:avLst/>
          </a:prstGeom>
          <a:noFill/>
          <a:ln>
            <a:noFill/>
          </a:ln>
        </p:spPr>
        <p:txBody>
          <a:bodyPr spcFirstLastPara="1" vert="horz" wrap="square" lIns="91425" tIns="45700" rIns="91425" bIns="45700" rtlCol="0" anchor="ctr" anchorCtr="0">
            <a:noAutofit/>
          </a:bodyPr>
          <a:lstStyle/>
          <a:p>
            <a:pPr algn="ctr">
              <a:spcBef>
                <a:spcPts val="0"/>
              </a:spcBef>
              <a:buClr>
                <a:srgbClr val="FFFFFF"/>
              </a:buClr>
              <a:buSzPts val="4400"/>
            </a:pPr>
            <a:r>
              <a:rPr lang="en" dirty="0">
                <a:latin typeface="Open Sauce Sans Black" panose="00000A00000000000000" pitchFamily="2" charset="0"/>
              </a:rPr>
              <a:t>The first rule of training with Nando</a:t>
            </a:r>
            <a:endParaRPr dirty="0">
              <a:latin typeface="Open Sauce Sans Black" panose="00000A00000000000000" pitchFamily="2" charset="0"/>
            </a:endParaRPr>
          </a:p>
        </p:txBody>
      </p:sp>
      <p:sp>
        <p:nvSpPr>
          <p:cNvPr id="182" name="Google Shape;182;p20"/>
          <p:cNvSpPr txBox="1">
            <a:spLocks noGrp="1"/>
          </p:cNvSpPr>
          <p:nvPr>
            <p:ph idx="1"/>
          </p:nvPr>
        </p:nvSpPr>
        <p:spPr>
          <a:xfrm>
            <a:off x="2438400" y="1518407"/>
            <a:ext cx="7408200" cy="4501426"/>
          </a:xfrm>
          <a:prstGeom prst="rect">
            <a:avLst/>
          </a:prstGeom>
          <a:noFill/>
          <a:ln>
            <a:noFill/>
          </a:ln>
        </p:spPr>
        <p:txBody>
          <a:bodyPr spcFirstLastPara="1" vert="horz" wrap="square" lIns="91425" tIns="45700" rIns="91425" bIns="45700" rtlCol="0" anchor="t" anchorCtr="0">
            <a:noAutofit/>
          </a:bodyPr>
          <a:lstStyle/>
          <a:p>
            <a:pPr marL="0" indent="0" algn="ctr">
              <a:spcBef>
                <a:spcPts val="0"/>
              </a:spcBef>
              <a:buSzPts val="5400"/>
              <a:buNone/>
            </a:pPr>
            <a:r>
              <a:rPr lang="en" sz="4800" dirty="0">
                <a:latin typeface="Open Sauce Sans Medium" panose="00000600000000000000" pitchFamily="2" charset="0"/>
              </a:rPr>
              <a:t>What is said here, </a:t>
            </a:r>
            <a:endParaRPr sz="4800" dirty="0">
              <a:latin typeface="Open Sauce Sans Medium" panose="00000600000000000000" pitchFamily="2" charset="0"/>
            </a:endParaRPr>
          </a:p>
          <a:p>
            <a:pPr marL="0" indent="0" algn="ctr">
              <a:spcBef>
                <a:spcPts val="1080"/>
              </a:spcBef>
              <a:buSzPts val="5400"/>
              <a:buNone/>
            </a:pPr>
            <a:r>
              <a:rPr lang="en" sz="4800" dirty="0">
                <a:latin typeface="Open Sauce Sans Medium" panose="00000600000000000000" pitchFamily="2" charset="0"/>
              </a:rPr>
              <a:t>stays here.</a:t>
            </a:r>
            <a:endParaRPr sz="4800" dirty="0">
              <a:latin typeface="Open Sauce Sans Medium" panose="00000600000000000000" pitchFamily="2" charset="0"/>
            </a:endParaRPr>
          </a:p>
          <a:p>
            <a:pPr marL="0" indent="0" algn="ctr">
              <a:spcBef>
                <a:spcPts val="1080"/>
              </a:spcBef>
              <a:buSzPts val="5400"/>
              <a:buNone/>
            </a:pPr>
            <a:r>
              <a:rPr lang="en" sz="4800" dirty="0">
                <a:latin typeface="Open Sauce Sans Medium" panose="00000600000000000000" pitchFamily="2" charset="0"/>
              </a:rPr>
              <a:t>What is learned here, </a:t>
            </a:r>
          </a:p>
          <a:p>
            <a:pPr marL="0" indent="0" algn="ctr">
              <a:spcBef>
                <a:spcPts val="1080"/>
              </a:spcBef>
              <a:buSzPts val="5400"/>
              <a:buNone/>
            </a:pPr>
            <a:r>
              <a:rPr lang="en" sz="4800" dirty="0">
                <a:latin typeface="Open Sauce Sans Medium" panose="00000600000000000000" pitchFamily="2" charset="0"/>
              </a:rPr>
              <a:t>leaves here.</a:t>
            </a:r>
          </a:p>
          <a:p>
            <a:pPr marL="0" indent="0" algn="ctr">
              <a:spcBef>
                <a:spcPts val="1080"/>
              </a:spcBef>
              <a:buSzPts val="5400"/>
              <a:buNone/>
            </a:pPr>
            <a:r>
              <a:rPr lang="en" sz="4800" dirty="0">
                <a:latin typeface="Open Sauce Sans Medium" panose="00000600000000000000" pitchFamily="2" charset="0"/>
              </a:rPr>
              <a:t>And…</a:t>
            </a:r>
            <a:endParaRPr sz="4800" dirty="0">
              <a:latin typeface="Open Sauce Sans Medium" panose="00000600000000000000" pitchFamily="2" charset="0"/>
            </a:endParaRPr>
          </a:p>
        </p:txBody>
      </p:sp>
      <p:sp>
        <p:nvSpPr>
          <p:cNvPr id="183" name="Google Shape;183;p20"/>
          <p:cNvSpPr txBox="1">
            <a:spLocks noGrp="1"/>
          </p:cNvSpPr>
          <p:nvPr>
            <p:ph type="ftr" sz="quarter" idx="11"/>
          </p:nvPr>
        </p:nvSpPr>
        <p:spPr>
          <a:xfrm>
            <a:off x="1580988" y="6493223"/>
            <a:ext cx="3786600" cy="274000"/>
          </a:xfrm>
          <a:prstGeom prst="rect">
            <a:avLst/>
          </a:prstGeom>
          <a:noFill/>
          <a:ln>
            <a:noFill/>
          </a:ln>
        </p:spPr>
        <p:txBody>
          <a:bodyPr spcFirstLastPara="1" vert="horz" wrap="square" lIns="91425" tIns="45700" rIns="91425" bIns="45700" rtlCol="0" anchor="ctr" anchorCtr="0">
            <a:noAutofit/>
          </a:bodyPr>
          <a:lstStyle/>
          <a:p>
            <a:pPr algn="l"/>
            <a:r>
              <a:rPr lang="en"/>
              <a:t>www.youth-outlook.org</a:t>
            </a:r>
            <a:endParaRPr/>
          </a:p>
        </p:txBody>
      </p:sp>
      <p:sp>
        <p:nvSpPr>
          <p:cNvPr id="184" name="Google Shape;184;p20"/>
          <p:cNvSpPr txBox="1">
            <a:spLocks noGrp="1"/>
          </p:cNvSpPr>
          <p:nvPr>
            <p:ph type="sldNum" sz="quarter" idx="12"/>
          </p:nvPr>
        </p:nvSpPr>
        <p:spPr>
          <a:xfrm>
            <a:off x="5515088" y="4687623"/>
            <a:ext cx="1161900" cy="274000"/>
          </a:xfrm>
          <a:prstGeom prst="rect">
            <a:avLst/>
          </a:prstGeom>
          <a:noFill/>
          <a:ln>
            <a:noFill/>
          </a:ln>
        </p:spPr>
        <p:txBody>
          <a:bodyPr spcFirstLastPara="1" vert="horz" wrap="square" lIns="91425" tIns="45700" rIns="91425" bIns="45700" rtlCol="0" anchor="ctr" anchorCtr="0">
            <a:noAutofit/>
          </a:bodyPr>
          <a:lstStyle/>
          <a:p>
            <a:pPr algn="ctr">
              <a:buClr>
                <a:srgbClr val="000000"/>
              </a:buClr>
            </a:pPr>
            <a:fld id="{00000000-1234-1234-1234-123412341234}" type="slidenum">
              <a:rPr lang="en"/>
              <a:pPr algn="ctr">
                <a:buClr>
                  <a:srgbClr val="000000"/>
                </a:buClr>
              </a:pPr>
              <a:t>8</a:t>
            </a:fld>
            <a:endParaRPr/>
          </a:p>
        </p:txBody>
      </p:sp>
    </p:spTree>
    <p:extLst>
      <p:ext uri="{BB962C8B-B14F-4D97-AF65-F5344CB8AC3E}">
        <p14:creationId xmlns:p14="http://schemas.microsoft.com/office/powerpoint/2010/main" val="2597934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09800" y="2590801"/>
            <a:ext cx="7772400" cy="1362075"/>
          </a:xfrm>
        </p:spPr>
        <p:txBody>
          <a:bodyPr>
            <a:normAutofit/>
          </a:bodyPr>
          <a:lstStyle/>
          <a:p>
            <a:pPr algn="ctr"/>
            <a:r>
              <a:rPr lang="en-US" dirty="0">
                <a:latin typeface="Open Sauce Sans Black" panose="00000A00000000000000" pitchFamily="2" charset="0"/>
              </a:rPr>
              <a:t>Language is evolving</a:t>
            </a:r>
          </a:p>
        </p:txBody>
      </p:sp>
    </p:spTree>
    <p:extLst>
      <p:ext uri="{BB962C8B-B14F-4D97-AF65-F5344CB8AC3E}">
        <p14:creationId xmlns:p14="http://schemas.microsoft.com/office/powerpoint/2010/main" val="2336598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uFillTx/>
                <a:latin typeface="Open Sauce Sans Black" panose="00000A00000000000000" pitchFamily="2" charset="0"/>
              </a:rPr>
              <a:t>Everybody has ‘</a:t>
            </a:r>
            <a:r>
              <a:rPr lang="en-US" dirty="0" err="1">
                <a:uFillTx/>
                <a:latin typeface="Open Sauce Sans Black" panose="00000A00000000000000" pitchFamily="2" charset="0"/>
              </a:rPr>
              <a:t>em</a:t>
            </a:r>
            <a:endParaRPr lang="en-US" dirty="0">
              <a:uFillTx/>
              <a:latin typeface="Open Sauce Sans Black" panose="00000A00000000000000" pitchFamily="2" charset="0"/>
            </a:endParaRPr>
          </a:p>
        </p:txBody>
      </p:sp>
      <p:sp>
        <p:nvSpPr>
          <p:cNvPr id="3" name="Content Placeholder 2"/>
          <p:cNvSpPr>
            <a:spLocks noGrp="1"/>
          </p:cNvSpPr>
          <p:nvPr>
            <p:ph idx="1"/>
          </p:nvPr>
        </p:nvSpPr>
        <p:spPr>
          <a:xfrm>
            <a:off x="279918" y="1295401"/>
            <a:ext cx="11672596" cy="4830764"/>
          </a:xfrm>
        </p:spPr>
        <p:txBody>
          <a:bodyPr>
            <a:normAutofit/>
          </a:bodyPr>
          <a:lstStyle/>
          <a:p>
            <a:pPr marL="0" indent="0" algn="ctr">
              <a:buNone/>
            </a:pPr>
            <a:r>
              <a:rPr lang="en-US" dirty="0">
                <a:uFillTx/>
                <a:latin typeface="Open Sauce Sans Medium" panose="00000600000000000000" pitchFamily="2" charset="0"/>
              </a:rPr>
              <a:t>And they are not the same things!</a:t>
            </a:r>
          </a:p>
          <a:p>
            <a:pPr marL="0" indent="0" algn="ctr">
              <a:buNone/>
            </a:pPr>
            <a:endParaRPr lang="en-US" dirty="0">
              <a:uFillTx/>
              <a:latin typeface="Open Sauce Sans Medium" panose="00000600000000000000" pitchFamily="2" charset="0"/>
            </a:endParaRPr>
          </a:p>
          <a:p>
            <a:pPr marL="0" indent="0" algn="ctr">
              <a:buNone/>
            </a:pPr>
            <a:r>
              <a:rPr lang="en-US" dirty="0">
                <a:uFillTx/>
                <a:latin typeface="Open Sauce Sans Medium" panose="00000600000000000000" pitchFamily="2" charset="0"/>
              </a:rPr>
              <a:t>Sexual identity (biology)</a:t>
            </a:r>
          </a:p>
          <a:p>
            <a:pPr marL="0" indent="0" algn="ctr">
              <a:buNone/>
            </a:pPr>
            <a:endParaRPr lang="en-US" dirty="0">
              <a:uFillTx/>
              <a:latin typeface="Open Sauce Sans Medium" panose="00000600000000000000" pitchFamily="2" charset="0"/>
            </a:endParaRPr>
          </a:p>
          <a:p>
            <a:pPr marL="0" indent="0" algn="ctr">
              <a:buNone/>
            </a:pPr>
            <a:r>
              <a:rPr lang="en-US" dirty="0">
                <a:uFillTx/>
                <a:latin typeface="Open Sauce Sans Medium" panose="00000600000000000000" pitchFamily="2" charset="0"/>
              </a:rPr>
              <a:t>Gender identity (the identity you experience in your thinking/feeling/relating to the world)</a:t>
            </a:r>
          </a:p>
          <a:p>
            <a:pPr marL="0" indent="0" algn="ctr">
              <a:buNone/>
            </a:pPr>
            <a:endParaRPr lang="en-US" dirty="0">
              <a:uFillTx/>
              <a:latin typeface="Open Sauce Sans Medium" panose="00000600000000000000" pitchFamily="2" charset="0"/>
            </a:endParaRPr>
          </a:p>
          <a:p>
            <a:pPr marL="0" indent="0" algn="ctr">
              <a:buNone/>
            </a:pPr>
            <a:r>
              <a:rPr lang="en-US" dirty="0">
                <a:uFillTx/>
                <a:latin typeface="Open Sauce Sans Medium" panose="00000600000000000000" pitchFamily="2" charset="0"/>
              </a:rPr>
              <a:t>Sexual orientation (relational—about those other people)</a:t>
            </a:r>
          </a:p>
          <a:p>
            <a:pPr marL="0" indent="0" algn="ctr">
              <a:buNone/>
            </a:pPr>
            <a:endParaRPr lang="en-US" dirty="0">
              <a:uFillTx/>
              <a:latin typeface="Open Sauce Sans Medium" panose="00000600000000000000" pitchFamily="2" charset="0"/>
            </a:endParaRPr>
          </a:p>
          <a:p>
            <a:pPr marL="0" indent="0" algn="ctr">
              <a:buNone/>
            </a:pPr>
            <a:r>
              <a:rPr lang="en-US" dirty="0">
                <a:uFillTx/>
                <a:latin typeface="Open Sauce Sans Medium" panose="00000600000000000000" pitchFamily="2" charset="0"/>
              </a:rPr>
              <a:t>Gender expression/presentation (how you show yourself to the world)</a:t>
            </a:r>
          </a:p>
        </p:txBody>
      </p:sp>
    </p:spTree>
    <p:extLst>
      <p:ext uri="{BB962C8B-B14F-4D97-AF65-F5344CB8AC3E}">
        <p14:creationId xmlns:p14="http://schemas.microsoft.com/office/powerpoint/2010/main" val="2641756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Open Sauce Sans Black" panose="00000A00000000000000" pitchFamily="2" charset="0"/>
              </a:rPr>
              <a:t>Terms We’re Hearing</a:t>
            </a:r>
          </a:p>
        </p:txBody>
      </p:sp>
      <p:sp>
        <p:nvSpPr>
          <p:cNvPr id="3" name="Content Placeholder 2"/>
          <p:cNvSpPr>
            <a:spLocks noGrp="1"/>
          </p:cNvSpPr>
          <p:nvPr>
            <p:ph idx="1"/>
          </p:nvPr>
        </p:nvSpPr>
        <p:spPr>
          <a:xfrm>
            <a:off x="609600" y="1295402"/>
            <a:ext cx="10972800" cy="4830764"/>
          </a:xfrm>
        </p:spPr>
        <p:txBody>
          <a:bodyPr>
            <a:normAutofit/>
          </a:bodyPr>
          <a:lstStyle/>
          <a:p>
            <a:pPr marL="0" indent="0">
              <a:buNone/>
            </a:pPr>
            <a:r>
              <a:rPr lang="en-US" dirty="0"/>
              <a:t>L</a:t>
            </a:r>
          </a:p>
          <a:p>
            <a:pPr marL="0" indent="0">
              <a:buNone/>
            </a:pPr>
            <a:r>
              <a:rPr lang="en-US" dirty="0"/>
              <a:t>G</a:t>
            </a:r>
          </a:p>
          <a:p>
            <a:pPr marL="0" indent="0">
              <a:buNone/>
            </a:pPr>
            <a:r>
              <a:rPr lang="en-US" dirty="0"/>
              <a:t>B</a:t>
            </a:r>
          </a:p>
          <a:p>
            <a:pPr marL="0" indent="0">
              <a:buNone/>
            </a:pPr>
            <a:r>
              <a:rPr lang="en-US" dirty="0"/>
              <a:t>T</a:t>
            </a:r>
          </a:p>
          <a:p>
            <a:pPr marL="0" indent="0">
              <a:buNone/>
            </a:pPr>
            <a:r>
              <a:rPr lang="en-US" dirty="0"/>
              <a:t>Q</a:t>
            </a:r>
          </a:p>
          <a:p>
            <a:pPr marL="0" indent="0">
              <a:buNone/>
            </a:pPr>
            <a:r>
              <a:rPr lang="en-US" dirty="0"/>
              <a:t>Q</a:t>
            </a:r>
          </a:p>
          <a:p>
            <a:pPr marL="0" indent="0">
              <a:buNone/>
            </a:pPr>
            <a:r>
              <a:rPr lang="en-US" dirty="0"/>
              <a:t>A</a:t>
            </a:r>
          </a:p>
          <a:p>
            <a:pPr marL="0" indent="0">
              <a:buNone/>
            </a:pPr>
            <a:r>
              <a:rPr lang="en-US" dirty="0"/>
              <a:t>A</a:t>
            </a:r>
          </a:p>
          <a:p>
            <a:pPr marL="0" indent="0">
              <a:buNone/>
            </a:pPr>
            <a:r>
              <a:rPr lang="en-US" dirty="0"/>
              <a:t>I</a:t>
            </a:r>
          </a:p>
          <a:p>
            <a:pPr marL="0" indent="0">
              <a:buNone/>
            </a:pPr>
            <a:r>
              <a:rPr lang="en-US" dirty="0"/>
              <a:t>2 S</a:t>
            </a:r>
          </a:p>
        </p:txBody>
      </p:sp>
      <p:cxnSp>
        <p:nvCxnSpPr>
          <p:cNvPr id="5" name="Straight Arrow Connector 4"/>
          <p:cNvCxnSpPr/>
          <p:nvPr/>
        </p:nvCxnSpPr>
        <p:spPr>
          <a:xfrm>
            <a:off x="2286000" y="1524000"/>
            <a:ext cx="1676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a:off x="2147582" y="1981200"/>
            <a:ext cx="181481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962400" y="1714500"/>
            <a:ext cx="4114800" cy="369332"/>
          </a:xfrm>
          <a:prstGeom prst="rect">
            <a:avLst/>
          </a:prstGeom>
          <a:noFill/>
        </p:spPr>
        <p:txBody>
          <a:bodyPr wrap="square" rtlCol="0">
            <a:spAutoFit/>
          </a:bodyPr>
          <a:lstStyle/>
          <a:p>
            <a:r>
              <a:rPr lang="en-US" dirty="0">
                <a:latin typeface="Open Sauce Sans" panose="00000500000000000000" pitchFamily="2" charset="0"/>
              </a:rPr>
              <a:t>Not as much as you might think!</a:t>
            </a:r>
          </a:p>
        </p:txBody>
      </p:sp>
      <p:cxnSp>
        <p:nvCxnSpPr>
          <p:cNvPr id="10" name="Straight Arrow Connector 9"/>
          <p:cNvCxnSpPr/>
          <p:nvPr/>
        </p:nvCxnSpPr>
        <p:spPr>
          <a:xfrm>
            <a:off x="2286000" y="2895600"/>
            <a:ext cx="1600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029205" y="2710934"/>
            <a:ext cx="2133600" cy="369332"/>
          </a:xfrm>
          <a:prstGeom prst="rect">
            <a:avLst/>
          </a:prstGeom>
          <a:noFill/>
        </p:spPr>
        <p:txBody>
          <a:bodyPr wrap="square" rtlCol="0">
            <a:spAutoFit/>
          </a:bodyPr>
          <a:lstStyle/>
          <a:p>
            <a:r>
              <a:rPr lang="en-US" dirty="0">
                <a:latin typeface="Open Sauce Sans" panose="00000500000000000000" pitchFamily="2" charset="0"/>
              </a:rPr>
              <a:t>A big yes!</a:t>
            </a:r>
          </a:p>
        </p:txBody>
      </p:sp>
      <p:cxnSp>
        <p:nvCxnSpPr>
          <p:cNvPr id="13" name="Straight Arrow Connector 12"/>
          <p:cNvCxnSpPr/>
          <p:nvPr/>
        </p:nvCxnSpPr>
        <p:spPr>
          <a:xfrm>
            <a:off x="2286000" y="3276600"/>
            <a:ext cx="1447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029206" y="3080266"/>
            <a:ext cx="4809995" cy="369332"/>
          </a:xfrm>
          <a:prstGeom prst="rect">
            <a:avLst/>
          </a:prstGeom>
          <a:noFill/>
        </p:spPr>
        <p:txBody>
          <a:bodyPr wrap="square" rtlCol="0">
            <a:spAutoFit/>
          </a:bodyPr>
          <a:lstStyle/>
          <a:p>
            <a:r>
              <a:rPr lang="en-US" dirty="0">
                <a:latin typeface="Open Sauce Sans" panose="00000500000000000000" pitchFamily="2" charset="0"/>
              </a:rPr>
              <a:t>Depends on the group and the youth!</a:t>
            </a:r>
          </a:p>
        </p:txBody>
      </p:sp>
      <p:cxnSp>
        <p:nvCxnSpPr>
          <p:cNvPr id="16" name="Straight Arrow Connector 15"/>
          <p:cNvCxnSpPr/>
          <p:nvPr/>
        </p:nvCxnSpPr>
        <p:spPr>
          <a:xfrm>
            <a:off x="2362200" y="3733800"/>
            <a:ext cx="6705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9067800" y="3581400"/>
            <a:ext cx="2290893" cy="369332"/>
          </a:xfrm>
          <a:prstGeom prst="rect">
            <a:avLst/>
          </a:prstGeom>
          <a:noFill/>
        </p:spPr>
        <p:txBody>
          <a:bodyPr wrap="square" rtlCol="0">
            <a:spAutoFit/>
          </a:bodyPr>
          <a:lstStyle/>
          <a:p>
            <a:r>
              <a:rPr lang="en-US" dirty="0">
                <a:latin typeface="Open Sauce Sans" panose="00000500000000000000" pitchFamily="2" charset="0"/>
              </a:rPr>
              <a:t>Nope, nope, nope</a:t>
            </a:r>
          </a:p>
        </p:txBody>
      </p:sp>
      <p:cxnSp>
        <p:nvCxnSpPr>
          <p:cNvPr id="21" name="Straight Arrow Connector 20"/>
          <p:cNvCxnSpPr/>
          <p:nvPr/>
        </p:nvCxnSpPr>
        <p:spPr>
          <a:xfrm>
            <a:off x="2362200" y="4191000"/>
            <a:ext cx="1143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962400" y="4006334"/>
            <a:ext cx="1600200" cy="369332"/>
          </a:xfrm>
          <a:prstGeom prst="rect">
            <a:avLst/>
          </a:prstGeom>
          <a:noFill/>
        </p:spPr>
        <p:txBody>
          <a:bodyPr wrap="square" rtlCol="0">
            <a:spAutoFit/>
          </a:bodyPr>
          <a:lstStyle/>
          <a:p>
            <a:r>
              <a:rPr lang="en-US" dirty="0">
                <a:latin typeface="Open Sauce Sans" panose="00000500000000000000" pitchFamily="2" charset="0"/>
              </a:rPr>
              <a:t>Still good!</a:t>
            </a:r>
          </a:p>
        </p:txBody>
      </p:sp>
      <p:cxnSp>
        <p:nvCxnSpPr>
          <p:cNvPr id="24" name="Straight Arrow Connector 23"/>
          <p:cNvCxnSpPr/>
          <p:nvPr/>
        </p:nvCxnSpPr>
        <p:spPr>
          <a:xfrm>
            <a:off x="2286001" y="4572000"/>
            <a:ext cx="387680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324600" y="4375666"/>
            <a:ext cx="2362200" cy="369332"/>
          </a:xfrm>
          <a:prstGeom prst="rect">
            <a:avLst/>
          </a:prstGeom>
          <a:noFill/>
        </p:spPr>
        <p:txBody>
          <a:bodyPr wrap="square" rtlCol="0">
            <a:spAutoFit/>
          </a:bodyPr>
          <a:lstStyle/>
          <a:p>
            <a:r>
              <a:rPr lang="en-US" dirty="0">
                <a:latin typeface="Open Sauce Sans" panose="00000500000000000000" pitchFamily="2" charset="0"/>
              </a:rPr>
              <a:t>More than ever!</a:t>
            </a:r>
          </a:p>
        </p:txBody>
      </p:sp>
      <p:cxnSp>
        <p:nvCxnSpPr>
          <p:cNvPr id="27" name="Straight Arrow Connector 26"/>
          <p:cNvCxnSpPr/>
          <p:nvPr/>
        </p:nvCxnSpPr>
        <p:spPr>
          <a:xfrm>
            <a:off x="2286000" y="5029200"/>
            <a:ext cx="7239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54470" y="4844534"/>
            <a:ext cx="2941529" cy="369332"/>
          </a:xfrm>
          <a:prstGeom prst="rect">
            <a:avLst/>
          </a:prstGeom>
          <a:noFill/>
        </p:spPr>
        <p:txBody>
          <a:bodyPr wrap="square" rtlCol="0">
            <a:spAutoFit/>
          </a:bodyPr>
          <a:lstStyle/>
          <a:p>
            <a:r>
              <a:rPr lang="en-US" dirty="0">
                <a:latin typeface="Open Sauce Sans" panose="00000500000000000000" pitchFamily="2" charset="0"/>
              </a:rPr>
              <a:t>A few folks have known</a:t>
            </a:r>
          </a:p>
        </p:txBody>
      </p:sp>
      <p:cxnSp>
        <p:nvCxnSpPr>
          <p:cNvPr id="30" name="Straight Arrow Connector 29"/>
          <p:cNvCxnSpPr/>
          <p:nvPr/>
        </p:nvCxnSpPr>
        <p:spPr>
          <a:xfrm>
            <a:off x="2647950" y="5410200"/>
            <a:ext cx="306705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867399" y="5204379"/>
            <a:ext cx="4727895" cy="369332"/>
          </a:xfrm>
          <a:prstGeom prst="rect">
            <a:avLst/>
          </a:prstGeom>
          <a:noFill/>
        </p:spPr>
        <p:txBody>
          <a:bodyPr wrap="square" rtlCol="0">
            <a:spAutoFit/>
          </a:bodyPr>
          <a:lstStyle/>
          <a:p>
            <a:r>
              <a:rPr lang="en-US" dirty="0">
                <a:latin typeface="Open Sauce Sans" panose="00000500000000000000" pitchFamily="2" charset="0"/>
              </a:rPr>
              <a:t>Once, in 25 years, from a staff member</a:t>
            </a:r>
          </a:p>
        </p:txBody>
      </p:sp>
      <p:sp>
        <p:nvSpPr>
          <p:cNvPr id="32" name="TextBox 31"/>
          <p:cNvSpPr txBox="1"/>
          <p:nvPr/>
        </p:nvSpPr>
        <p:spPr>
          <a:xfrm>
            <a:off x="4762500" y="5943601"/>
            <a:ext cx="2743200" cy="646331"/>
          </a:xfrm>
          <a:prstGeom prst="rect">
            <a:avLst/>
          </a:prstGeom>
          <a:noFill/>
        </p:spPr>
        <p:txBody>
          <a:bodyPr wrap="square" rtlCol="0">
            <a:spAutoFit/>
          </a:bodyPr>
          <a:lstStyle/>
          <a:p>
            <a:pPr algn="ctr"/>
            <a:endParaRPr lang="en-US" dirty="0"/>
          </a:p>
          <a:p>
            <a:pPr algn="ctr"/>
            <a:r>
              <a:rPr lang="en-US" dirty="0">
                <a:latin typeface="Open Sauce Sans" panose="00000500000000000000" pitchFamily="2" charset="0"/>
              </a:rPr>
              <a:t>ASK!!!</a:t>
            </a:r>
          </a:p>
        </p:txBody>
      </p:sp>
      <p:cxnSp>
        <p:nvCxnSpPr>
          <p:cNvPr id="34" name="Straight Arrow Connector 33"/>
          <p:cNvCxnSpPr/>
          <p:nvPr/>
        </p:nvCxnSpPr>
        <p:spPr>
          <a:xfrm>
            <a:off x="5029200" y="6400800"/>
            <a:ext cx="685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6452991" y="6400800"/>
            <a:ext cx="88099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257800" y="5943601"/>
            <a:ext cx="609600" cy="323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2" idx="0"/>
          </p:cNvCxnSpPr>
          <p:nvPr/>
        </p:nvCxnSpPr>
        <p:spPr>
          <a:xfrm>
            <a:off x="6134100" y="5943601"/>
            <a:ext cx="0" cy="323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6324600" y="5943601"/>
            <a:ext cx="568890" cy="3231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06527CC-5ED1-0C4E-E27C-D360B40D051E}"/>
              </a:ext>
            </a:extLst>
          </p:cNvPr>
          <p:cNvCxnSpPr>
            <a:cxnSpLocks/>
            <a:endCxn id="12" idx="1"/>
          </p:cNvCxnSpPr>
          <p:nvPr/>
        </p:nvCxnSpPr>
        <p:spPr>
          <a:xfrm flipV="1">
            <a:off x="2214387" y="2501642"/>
            <a:ext cx="2141595" cy="178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2E5AF8F-AB44-566E-FCCF-E3865A832A01}"/>
              </a:ext>
            </a:extLst>
          </p:cNvPr>
          <p:cNvSpPr txBox="1"/>
          <p:nvPr/>
        </p:nvSpPr>
        <p:spPr>
          <a:xfrm>
            <a:off x="4355982" y="2316976"/>
            <a:ext cx="3092827" cy="369332"/>
          </a:xfrm>
          <a:prstGeom prst="rect">
            <a:avLst/>
          </a:prstGeom>
          <a:noFill/>
        </p:spPr>
        <p:txBody>
          <a:bodyPr wrap="square" rtlCol="0">
            <a:spAutoFit/>
          </a:bodyPr>
          <a:lstStyle/>
          <a:p>
            <a:r>
              <a:rPr lang="en-US" dirty="0">
                <a:latin typeface="Open Sauce Sans" panose="00000500000000000000" pitchFamily="2" charset="0"/>
              </a:rPr>
              <a:t>Starting to hear this again</a:t>
            </a:r>
          </a:p>
        </p:txBody>
      </p:sp>
    </p:spTree>
    <p:extLst>
      <p:ext uri="{BB962C8B-B14F-4D97-AF65-F5344CB8AC3E}">
        <p14:creationId xmlns:p14="http://schemas.microsoft.com/office/powerpoint/2010/main" val="1248801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sz="5000" dirty="0"/>
            </a:br>
            <a:r>
              <a:rPr lang="en-US" sz="5000" dirty="0">
                <a:latin typeface="Open Sauce Sans Black" panose="00000A00000000000000" pitchFamily="2" charset="0"/>
              </a:rPr>
              <a:t>Pansexual</a:t>
            </a:r>
            <a:br>
              <a:rPr lang="en-US" sz="5000" dirty="0">
                <a:latin typeface="Open Sauce Sans Black" panose="00000A00000000000000" pitchFamily="2" charset="0"/>
              </a:rPr>
            </a:br>
            <a:endParaRPr lang="en-US" sz="5000" dirty="0">
              <a:latin typeface="Open Sauce Sans Black" panose="00000A00000000000000" pitchFamily="2" charset="0"/>
            </a:endParaRPr>
          </a:p>
        </p:txBody>
      </p:sp>
      <p:sp>
        <p:nvSpPr>
          <p:cNvPr id="3" name="Content Placeholder 2"/>
          <p:cNvSpPr>
            <a:spLocks noGrp="1"/>
          </p:cNvSpPr>
          <p:nvPr>
            <p:ph idx="1"/>
          </p:nvPr>
        </p:nvSpPr>
        <p:spPr>
          <a:xfrm>
            <a:off x="693576" y="1849435"/>
            <a:ext cx="10972800" cy="4830764"/>
          </a:xfrm>
        </p:spPr>
        <p:txBody>
          <a:bodyPr>
            <a:normAutofit/>
          </a:bodyPr>
          <a:lstStyle/>
          <a:p>
            <a:pPr marL="0" indent="0" algn="ctr">
              <a:buNone/>
            </a:pPr>
            <a:r>
              <a:rPr lang="en-US" sz="3600" dirty="0">
                <a:latin typeface="Open Sauce Sans Medium" panose="00000600000000000000" pitchFamily="2" charset="0"/>
              </a:rPr>
              <a:t>A person who has the potential to experience sexual, romantic, physical and/or spiritual attraction for members of all gender identities/expressions</a:t>
            </a:r>
          </a:p>
          <a:p>
            <a:pPr marL="0" indent="0" algn="ctr">
              <a:buNone/>
            </a:pPr>
            <a:endParaRPr lang="en-US" sz="3600" dirty="0"/>
          </a:p>
          <a:p>
            <a:pPr marL="0" indent="0" algn="ctr">
              <a:buNone/>
            </a:pPr>
            <a:r>
              <a:rPr lang="en-US" dirty="0">
                <a:uFillTx/>
                <a:latin typeface="Open Sauce Sans" panose="00000500000000000000" pitchFamily="2" charset="0"/>
              </a:rPr>
              <a:t>This term is used most frequently by current youth attending Youth Outlook </a:t>
            </a:r>
          </a:p>
        </p:txBody>
      </p:sp>
      <p:pic>
        <p:nvPicPr>
          <p:cNvPr id="5" name="Picture 4" descr="A close up of a flag&#10;&#10;Description automatically generated">
            <a:extLst>
              <a:ext uri="{FF2B5EF4-FFF2-40B4-BE49-F238E27FC236}">
                <a16:creationId xmlns:a16="http://schemas.microsoft.com/office/drawing/2014/main" id="{4C9577E9-D0AF-C2FB-260D-606C7C8C5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8766" y="102638"/>
            <a:ext cx="2733591" cy="1637848"/>
          </a:xfrm>
          <a:prstGeom prst="rect">
            <a:avLst/>
          </a:prstGeom>
        </p:spPr>
      </p:pic>
    </p:spTree>
    <p:extLst>
      <p:ext uri="{BB962C8B-B14F-4D97-AF65-F5344CB8AC3E}">
        <p14:creationId xmlns:p14="http://schemas.microsoft.com/office/powerpoint/2010/main" val="1035379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en-US" sz="5000" dirty="0"/>
            </a:br>
            <a:r>
              <a:rPr lang="en-US" sz="5000" dirty="0">
                <a:latin typeface="Open Sauce Sans Black" panose="00000A00000000000000" pitchFamily="2" charset="0"/>
              </a:rPr>
              <a:t>Asexual</a:t>
            </a:r>
            <a:br>
              <a:rPr lang="en-US" sz="5000" dirty="0">
                <a:latin typeface="Open Sauce Sans Black" panose="00000A00000000000000" pitchFamily="2" charset="0"/>
              </a:rPr>
            </a:br>
            <a:endParaRPr lang="en-US" sz="5000" dirty="0">
              <a:latin typeface="Open Sauce Sans Black" panose="00000A00000000000000" pitchFamily="2" charset="0"/>
            </a:endParaRPr>
          </a:p>
        </p:txBody>
      </p:sp>
      <p:sp>
        <p:nvSpPr>
          <p:cNvPr id="3" name="Content Placeholder 2"/>
          <p:cNvSpPr>
            <a:spLocks noGrp="1"/>
          </p:cNvSpPr>
          <p:nvPr>
            <p:ph idx="1"/>
          </p:nvPr>
        </p:nvSpPr>
        <p:spPr/>
        <p:txBody>
          <a:bodyPr>
            <a:normAutofit/>
          </a:bodyPr>
          <a:lstStyle/>
          <a:p>
            <a:pPr marL="0" indent="0" algn="ctr">
              <a:buNone/>
            </a:pPr>
            <a:endParaRPr lang="en-US" sz="3600" dirty="0"/>
          </a:p>
          <a:p>
            <a:pPr marL="0" indent="0" algn="ctr">
              <a:buNone/>
            </a:pPr>
            <a:r>
              <a:rPr lang="en-US" sz="3600" dirty="0">
                <a:latin typeface="Open Sauce Sans Medium" panose="00000600000000000000" pitchFamily="2" charset="0"/>
              </a:rPr>
              <a:t>A person who generally has a low level of sexual attraction to others</a:t>
            </a:r>
          </a:p>
          <a:p>
            <a:pPr marL="0" indent="0" algn="ctr">
              <a:buNone/>
            </a:pPr>
            <a:endParaRPr lang="en-US" sz="3600" dirty="0"/>
          </a:p>
          <a:p>
            <a:pPr marL="0" indent="0" algn="ctr">
              <a:buNone/>
            </a:pPr>
            <a:r>
              <a:rPr lang="en-US" dirty="0">
                <a:uFillTx/>
                <a:latin typeface="Open Sauce Sans" panose="00000500000000000000" pitchFamily="2" charset="0"/>
              </a:rPr>
              <a:t>We are seeing more youth in the drop in centers identifying as asexual or “ace”. There are many different understandings and experiences of asexuality and it exists on a spectrum. </a:t>
            </a:r>
          </a:p>
        </p:txBody>
      </p:sp>
      <p:pic>
        <p:nvPicPr>
          <p:cNvPr id="5" name="Picture 4" descr="A flag with multiple colors&#10;&#10;Description automatically generated">
            <a:extLst>
              <a:ext uri="{FF2B5EF4-FFF2-40B4-BE49-F238E27FC236}">
                <a16:creationId xmlns:a16="http://schemas.microsoft.com/office/drawing/2014/main" id="{4412AA7D-56DC-B6A5-435E-534CC51AE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3452" y="107926"/>
            <a:ext cx="2942253" cy="1765352"/>
          </a:xfrm>
          <a:prstGeom prst="rect">
            <a:avLst/>
          </a:prstGeom>
        </p:spPr>
      </p:pic>
    </p:spTree>
    <p:extLst>
      <p:ext uri="{BB962C8B-B14F-4D97-AF65-F5344CB8AC3E}">
        <p14:creationId xmlns:p14="http://schemas.microsoft.com/office/powerpoint/2010/main" val="1927340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0" y="533400"/>
            <a:ext cx="6870700" cy="457200"/>
          </a:xfrm>
        </p:spPr>
        <p:txBody>
          <a:bodyPr>
            <a:normAutofit fontScale="90000"/>
          </a:bodyPr>
          <a:lstStyle/>
          <a:p>
            <a:pPr algn="ctr"/>
            <a:r>
              <a:rPr lang="en-US" sz="5000" dirty="0">
                <a:latin typeface="Open Sauce Sans ExtraBold" panose="00000900000000000000" pitchFamily="2" charset="0"/>
              </a:rPr>
              <a:t>Transgender</a:t>
            </a:r>
          </a:p>
        </p:txBody>
      </p:sp>
      <p:sp>
        <p:nvSpPr>
          <p:cNvPr id="8195" name="Rectangle 3"/>
          <p:cNvSpPr>
            <a:spLocks noGrp="1" noChangeArrowheads="1"/>
          </p:cNvSpPr>
          <p:nvPr>
            <p:ph idx="1"/>
          </p:nvPr>
        </p:nvSpPr>
        <p:spPr>
          <a:xfrm>
            <a:off x="2022475" y="1981200"/>
            <a:ext cx="7556500" cy="4419600"/>
          </a:xfrm>
        </p:spPr>
        <p:txBody>
          <a:bodyPr>
            <a:normAutofit/>
          </a:bodyPr>
          <a:lstStyle/>
          <a:p>
            <a:pPr>
              <a:lnSpc>
                <a:spcPct val="80000"/>
              </a:lnSpc>
            </a:pPr>
            <a:endParaRPr lang="en-US" sz="2400" dirty="0">
              <a:latin typeface="Rockwell" charset="0"/>
            </a:endParaRPr>
          </a:p>
          <a:p>
            <a:pPr marL="0" indent="0" algn="ctr">
              <a:buNone/>
            </a:pPr>
            <a:r>
              <a:rPr lang="en-US" sz="3200" dirty="0">
                <a:latin typeface="Open Sauce Sans Medium" panose="00000600000000000000" pitchFamily="2" charset="0"/>
              </a:rPr>
              <a:t>A term for a person whose gender identity differs from the sex they were assigned at birth</a:t>
            </a:r>
          </a:p>
          <a:p>
            <a:pPr marL="0" indent="0">
              <a:buNone/>
            </a:pPr>
            <a:endParaRPr lang="en-US" sz="2400" dirty="0">
              <a:latin typeface="Rockwell" charset="0"/>
            </a:endParaRPr>
          </a:p>
          <a:p>
            <a:pPr marL="228600" lvl="1" indent="0" algn="ctr">
              <a:buNone/>
            </a:pPr>
            <a:r>
              <a:rPr lang="en-US" dirty="0">
                <a:latin typeface="Open Sauce Sans" panose="00000500000000000000" pitchFamily="2" charset="0"/>
              </a:rPr>
              <a:t>Youth Outlook’s biggest groups (pre-COVID) were our Transcend groups in Naperville and Palatine.</a:t>
            </a:r>
          </a:p>
          <a:p>
            <a:pPr marL="228600" lvl="1" indent="0">
              <a:buNone/>
            </a:pPr>
            <a:endParaRPr lang="en-US" dirty="0">
              <a:latin typeface="Open Sauce Sans" panose="00000500000000000000" pitchFamily="2" charset="0"/>
            </a:endParaRPr>
          </a:p>
          <a:p>
            <a:pPr>
              <a:lnSpc>
                <a:spcPct val="80000"/>
              </a:lnSpc>
            </a:pPr>
            <a:endParaRPr lang="en-US" sz="2400" dirty="0">
              <a:latin typeface="Rockwell" charset="0"/>
            </a:endParaRPr>
          </a:p>
        </p:txBody>
      </p:sp>
      <p:sp>
        <p:nvSpPr>
          <p:cNvPr id="2" name="TextBox 1"/>
          <p:cNvSpPr txBox="1">
            <a:spLocks/>
          </p:cNvSpPr>
          <p:nvPr/>
        </p:nvSpPr>
        <p:spPr>
          <a:xfrm>
            <a:off x="-601524" y="4545540"/>
            <a:ext cx="184666" cy="369332"/>
          </a:xfrm>
          <a:prstGeom prst="rect">
            <a:avLst/>
          </a:prstGeom>
          <a:noFill/>
        </p:spPr>
        <p:txBody>
          <a:bodyPr wrap="none" rtlCol="0">
            <a:spAutoFit/>
          </a:bodyPr>
          <a:lstStyle/>
          <a:p>
            <a:endParaRPr lang="en-US" dirty="0"/>
          </a:p>
        </p:txBody>
      </p:sp>
      <p:pic>
        <p:nvPicPr>
          <p:cNvPr id="3" name="Picture 2" descr="A flag waving in the wind&#10;&#10;Description automatically generated">
            <a:extLst>
              <a:ext uri="{FF2B5EF4-FFF2-40B4-BE49-F238E27FC236}">
                <a16:creationId xmlns:a16="http://schemas.microsoft.com/office/drawing/2014/main" id="{349E8C17-2FAD-2906-7233-1302EDAA2505}"/>
              </a:ext>
            </a:extLst>
          </p:cNvPr>
          <p:cNvPicPr>
            <a:picLocks noChangeAspect="1"/>
          </p:cNvPicPr>
          <p:nvPr/>
        </p:nvPicPr>
        <p:blipFill>
          <a:blip r:embed="rId3"/>
          <a:stretch>
            <a:fillRect/>
          </a:stretch>
        </p:blipFill>
        <p:spPr>
          <a:xfrm>
            <a:off x="8741328" y="158563"/>
            <a:ext cx="3218257" cy="2148632"/>
          </a:xfrm>
          <a:prstGeom prst="rect">
            <a:avLst/>
          </a:prstGeom>
        </p:spPr>
      </p:pic>
    </p:spTree>
    <p:extLst>
      <p:ext uri="{BB962C8B-B14F-4D97-AF65-F5344CB8AC3E}">
        <p14:creationId xmlns:p14="http://schemas.microsoft.com/office/powerpoint/2010/main" val="2509689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2" dur="20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195">
                                            <p:txEl>
                                              <p:pRg st="3" end="3"/>
                                            </p:txEl>
                                          </p:spTgt>
                                        </p:tgtEl>
                                        <p:attrNameLst>
                                          <p:attrName>style.visibility</p:attrName>
                                        </p:attrNameLst>
                                      </p:cBhvr>
                                      <p:to>
                                        <p:strVal val="visible"/>
                                      </p:to>
                                    </p:set>
                                    <p:animEffect transition="in" filter="blinds(horizontal)">
                                      <p:cBhvr>
                                        <p:cTn id="17" dur="20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000" dirty="0"/>
              <a:t>Non-Binary (</a:t>
            </a:r>
            <a:r>
              <a:rPr lang="en-US" sz="5000" dirty="0" err="1"/>
              <a:t>Enbees</a:t>
            </a:r>
            <a:r>
              <a:rPr lang="en-US" sz="5000" dirty="0"/>
              <a:t> or NBs)</a:t>
            </a:r>
          </a:p>
        </p:txBody>
      </p:sp>
      <p:sp>
        <p:nvSpPr>
          <p:cNvPr id="3" name="Content Placeholder 2"/>
          <p:cNvSpPr>
            <a:spLocks noGrp="1"/>
          </p:cNvSpPr>
          <p:nvPr>
            <p:ph idx="1"/>
          </p:nvPr>
        </p:nvSpPr>
        <p:spPr>
          <a:xfrm>
            <a:off x="806190" y="1632341"/>
            <a:ext cx="7556500" cy="4525963"/>
          </a:xfrm>
        </p:spPr>
        <p:txBody>
          <a:bodyPr/>
          <a:lstStyle/>
          <a:p>
            <a:pPr marL="0" indent="0" algn="ctr">
              <a:buNone/>
            </a:pPr>
            <a:r>
              <a:rPr lang="en-US" sz="3000" dirty="0"/>
              <a:t>An umbrella term that reflects gender identities that don’t fit the accepted binary of male and female. Individuals may feel/express they are both masculine and feminine, neither, or some mixture thereof. </a:t>
            </a:r>
          </a:p>
          <a:p>
            <a:pPr marL="0" indent="0" algn="ctr">
              <a:buNone/>
            </a:pPr>
            <a:r>
              <a:rPr lang="en-US" dirty="0">
                <a:uFillTx/>
              </a:rPr>
              <a:t>Terms under this umbrella: genderqueer, gender fluid, </a:t>
            </a:r>
            <a:r>
              <a:rPr lang="en-US" dirty="0" err="1">
                <a:uFillTx/>
              </a:rPr>
              <a:t>agender</a:t>
            </a:r>
            <a:r>
              <a:rPr lang="en-US" dirty="0">
                <a:uFillTx/>
              </a:rPr>
              <a:t> (lacking gender), </a:t>
            </a:r>
            <a:r>
              <a:rPr lang="en-US" dirty="0" err="1">
                <a:uFillTx/>
              </a:rPr>
              <a:t>bigender</a:t>
            </a:r>
            <a:r>
              <a:rPr lang="en-US" dirty="0">
                <a:uFillTx/>
              </a:rPr>
              <a:t> (moving between/among genders based on situation), etc.</a:t>
            </a:r>
          </a:p>
          <a:p>
            <a:pPr marL="0" indent="0" algn="ctr">
              <a:buNone/>
            </a:pPr>
            <a:r>
              <a:rPr lang="en-US" dirty="0">
                <a:uFillTx/>
              </a:rPr>
              <a:t>Non-binary folks may use they/them/theirs pronouns or others such as </a:t>
            </a:r>
            <a:r>
              <a:rPr lang="en-US" dirty="0" err="1">
                <a:uFillTx/>
              </a:rPr>
              <a:t>xe</a:t>
            </a:r>
            <a:r>
              <a:rPr lang="en-US" dirty="0"/>
              <a:t>/</a:t>
            </a:r>
            <a:r>
              <a:rPr lang="en-US" dirty="0">
                <a:uFillTx/>
              </a:rPr>
              <a:t>ze or </a:t>
            </a:r>
            <a:r>
              <a:rPr lang="en-US" dirty="0" err="1">
                <a:uFillTx/>
              </a:rPr>
              <a:t>ey</a:t>
            </a:r>
            <a:endParaRPr lang="en-US" dirty="0">
              <a:uFillTx/>
            </a:endParaRPr>
          </a:p>
        </p:txBody>
      </p:sp>
      <p:pic>
        <p:nvPicPr>
          <p:cNvPr id="5" name="Picture 4" descr="A close up of a flag&#10;&#10;Description automatically generated">
            <a:extLst>
              <a:ext uri="{FF2B5EF4-FFF2-40B4-BE49-F238E27FC236}">
                <a16:creationId xmlns:a16="http://schemas.microsoft.com/office/drawing/2014/main" id="{5BD06E41-3D8D-1FEB-7CD8-7CCDE42FD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6606" y="1883230"/>
            <a:ext cx="3236652" cy="2156925"/>
          </a:xfrm>
          <a:prstGeom prst="rect">
            <a:avLst/>
          </a:prstGeom>
        </p:spPr>
      </p:pic>
    </p:spTree>
    <p:extLst>
      <p:ext uri="{BB962C8B-B14F-4D97-AF65-F5344CB8AC3E}">
        <p14:creationId xmlns:p14="http://schemas.microsoft.com/office/powerpoint/2010/main" val="2436509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It’s not a trend</a:t>
            </a:r>
          </a:p>
        </p:txBody>
      </p:sp>
      <p:sp>
        <p:nvSpPr>
          <p:cNvPr id="8" name="Content Placeholder 7"/>
          <p:cNvSpPr>
            <a:spLocks noGrp="1"/>
          </p:cNvSpPr>
          <p:nvPr>
            <p:ph idx="1"/>
          </p:nvPr>
        </p:nvSpPr>
        <p:spPr>
          <a:xfrm>
            <a:off x="4766730" y="689528"/>
            <a:ext cx="6815667" cy="6168471"/>
          </a:xfrm>
        </p:spPr>
        <p:txBody>
          <a:bodyPr>
            <a:normAutofit fontScale="92500" lnSpcReduction="10000"/>
          </a:bodyPr>
          <a:lstStyle/>
          <a:p>
            <a:pPr marL="0" indent="0">
              <a:buNone/>
            </a:pPr>
            <a:r>
              <a:rPr lang="en-US" dirty="0"/>
              <a:t>Variations in gender expression are timeless and for folks who might know 1980’s music, this is especially not new. </a:t>
            </a:r>
          </a:p>
          <a:p>
            <a:pPr marL="0" indent="0">
              <a:buNone/>
            </a:pPr>
            <a:endParaRPr lang="en-US" dirty="0"/>
          </a:p>
          <a:p>
            <a:pPr marL="0" indent="0">
              <a:buNone/>
            </a:pPr>
            <a:r>
              <a:rPr lang="en-US" dirty="0"/>
              <a:t>Annie Lennox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Prince</a:t>
            </a:r>
          </a:p>
          <a:p>
            <a:pPr marL="0" indent="0">
              <a:buNone/>
            </a:pPr>
            <a:r>
              <a:rPr lang="en-US" dirty="0"/>
              <a:t>David Bowie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Grace Jones</a:t>
            </a:r>
          </a:p>
          <a:p>
            <a:pPr marL="0" indent="0">
              <a:buNone/>
            </a:pPr>
            <a:endParaRPr lang="en-US" dirty="0"/>
          </a:p>
        </p:txBody>
      </p:sp>
      <p:sp>
        <p:nvSpPr>
          <p:cNvPr id="9" name="Text Placeholder 8"/>
          <p:cNvSpPr>
            <a:spLocks noGrp="1"/>
          </p:cNvSpPr>
          <p:nvPr>
            <p:ph type="body" sz="half" idx="2"/>
          </p:nvPr>
        </p:nvSpPr>
        <p:spPr/>
        <p:txBody>
          <a:bodyPr>
            <a:normAutofit/>
          </a:bodyPr>
          <a:lstStyle/>
          <a:p>
            <a:endParaRPr lang="en-US" sz="2800" dirty="0"/>
          </a:p>
          <a:p>
            <a:r>
              <a:rPr lang="en-US" sz="2800" dirty="0"/>
              <a:t>Language has grown and evolved</a:t>
            </a:r>
          </a:p>
          <a:p>
            <a:endParaRPr lang="en-US" sz="2800" dirty="0"/>
          </a:p>
          <a:p>
            <a:r>
              <a:rPr lang="en-US" sz="2800" dirty="0"/>
              <a:t>Has become more nuanced</a:t>
            </a:r>
          </a:p>
        </p:txBody>
      </p:sp>
      <p:pic>
        <p:nvPicPr>
          <p:cNvPr id="3" name="Picture 2" descr="A person with red hair&#10;&#10;Description automatically generated">
            <a:extLst>
              <a:ext uri="{FF2B5EF4-FFF2-40B4-BE49-F238E27FC236}">
                <a16:creationId xmlns:a16="http://schemas.microsoft.com/office/drawing/2014/main" id="{E8F71F3C-1250-0EDE-273F-9AF242170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2128" y="1476153"/>
            <a:ext cx="1130577" cy="1551153"/>
          </a:xfrm>
          <a:prstGeom prst="rect">
            <a:avLst/>
          </a:prstGeom>
        </p:spPr>
      </p:pic>
      <p:pic>
        <p:nvPicPr>
          <p:cNvPr id="5" name="Picture 4" descr="A person with red hair&#10;&#10;Description automatically generated with medium confidence">
            <a:extLst>
              <a:ext uri="{FF2B5EF4-FFF2-40B4-BE49-F238E27FC236}">
                <a16:creationId xmlns:a16="http://schemas.microsoft.com/office/drawing/2014/main" id="{F37B20E8-0ACB-E5ED-DB2E-7E07C96BFC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2128" y="3429000"/>
            <a:ext cx="1102979" cy="1470638"/>
          </a:xfrm>
          <a:prstGeom prst="rect">
            <a:avLst/>
          </a:prstGeom>
        </p:spPr>
      </p:pic>
      <p:pic>
        <p:nvPicPr>
          <p:cNvPr id="10" name="Picture 9" descr="A person holding an object&#10;&#10;Description automatically generated with medium confidence">
            <a:extLst>
              <a:ext uri="{FF2B5EF4-FFF2-40B4-BE49-F238E27FC236}">
                <a16:creationId xmlns:a16="http://schemas.microsoft.com/office/drawing/2014/main" id="{43AB11D5-4F11-A480-AE7E-D70DDE7B1C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2128" y="5432380"/>
            <a:ext cx="1102978" cy="1310376"/>
          </a:xfrm>
          <a:prstGeom prst="rect">
            <a:avLst/>
          </a:prstGeom>
        </p:spPr>
      </p:pic>
      <p:pic>
        <p:nvPicPr>
          <p:cNvPr id="12" name="Picture 11" descr="A person playing a guitar&#10;&#10;Description automatically generated with medium confidence">
            <a:extLst>
              <a:ext uri="{FF2B5EF4-FFF2-40B4-BE49-F238E27FC236}">
                <a16:creationId xmlns:a16="http://schemas.microsoft.com/office/drawing/2014/main" id="{3AC3F2B1-09B0-205F-FF36-2CC72D218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748236" y="2225125"/>
            <a:ext cx="2000436" cy="1415642"/>
          </a:xfrm>
          <a:prstGeom prst="rect">
            <a:avLst/>
          </a:prstGeom>
        </p:spPr>
      </p:pic>
      <p:pic>
        <p:nvPicPr>
          <p:cNvPr id="14" name="Picture 13" descr="A picture containing person, wearing, hat&#10;&#10;Description automatically generated">
            <a:extLst>
              <a:ext uri="{FF2B5EF4-FFF2-40B4-BE49-F238E27FC236}">
                <a16:creationId xmlns:a16="http://schemas.microsoft.com/office/drawing/2014/main" id="{923B4AC4-8E2E-28C5-2B68-A7D8D9E5FD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7639" y="4218783"/>
            <a:ext cx="1501629" cy="2252444"/>
          </a:xfrm>
          <a:prstGeom prst="rect">
            <a:avLst/>
          </a:prstGeom>
        </p:spPr>
      </p:pic>
    </p:spTree>
    <p:extLst>
      <p:ext uri="{BB962C8B-B14F-4D97-AF65-F5344CB8AC3E}">
        <p14:creationId xmlns:p14="http://schemas.microsoft.com/office/powerpoint/2010/main" val="3207859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000" dirty="0"/>
              <a:t>Pronouns</a:t>
            </a:r>
          </a:p>
        </p:txBody>
      </p:sp>
      <p:sp>
        <p:nvSpPr>
          <p:cNvPr id="3" name="Content Placeholder 2"/>
          <p:cNvSpPr>
            <a:spLocks noGrp="1"/>
          </p:cNvSpPr>
          <p:nvPr>
            <p:ph idx="1"/>
          </p:nvPr>
        </p:nvSpPr>
        <p:spPr/>
        <p:txBody>
          <a:bodyPr>
            <a:normAutofit/>
          </a:bodyPr>
          <a:lstStyle/>
          <a:p>
            <a:pPr marL="0" indent="0" algn="ctr">
              <a:buNone/>
            </a:pPr>
            <a:r>
              <a:rPr lang="en-US" sz="3000" dirty="0"/>
              <a:t>Normalize asking folks what pronouns they use: </a:t>
            </a:r>
          </a:p>
          <a:p>
            <a:pPr lvl="2"/>
            <a:r>
              <a:rPr lang="en-US" sz="2800" dirty="0"/>
              <a:t>She/her/hers</a:t>
            </a:r>
          </a:p>
          <a:p>
            <a:pPr lvl="2"/>
            <a:r>
              <a:rPr lang="en-US" sz="2800" dirty="0"/>
              <a:t>He/him/his</a:t>
            </a:r>
          </a:p>
          <a:p>
            <a:pPr lvl="2"/>
            <a:r>
              <a:rPr lang="en-US" sz="2800" dirty="0"/>
              <a:t>They/Them/Theirs (useful for NB clients)</a:t>
            </a:r>
          </a:p>
          <a:p>
            <a:pPr lvl="2"/>
            <a:r>
              <a:rPr lang="en-US" sz="2800" dirty="0"/>
              <a:t>Other examples: </a:t>
            </a:r>
            <a:r>
              <a:rPr lang="en-US" sz="2800" dirty="0" err="1"/>
              <a:t>xe</a:t>
            </a:r>
            <a:r>
              <a:rPr lang="en-US" sz="2800" dirty="0"/>
              <a:t>, ze, </a:t>
            </a:r>
            <a:r>
              <a:rPr lang="en-US" sz="2800" dirty="0" err="1"/>
              <a:t>ey</a:t>
            </a:r>
            <a:endParaRPr lang="en-US" sz="2800" dirty="0"/>
          </a:p>
          <a:p>
            <a:pPr lvl="2"/>
            <a:r>
              <a:rPr lang="en-US" sz="2800" dirty="0"/>
              <a:t>None or just use their name</a:t>
            </a:r>
          </a:p>
        </p:txBody>
      </p:sp>
    </p:spTree>
    <p:extLst>
      <p:ext uri="{BB962C8B-B14F-4D97-AF65-F5344CB8AC3E}">
        <p14:creationId xmlns:p14="http://schemas.microsoft.com/office/powerpoint/2010/main" val="244934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732" y="177801"/>
            <a:ext cx="10768668" cy="812801"/>
          </a:xfrm>
        </p:spPr>
        <p:txBody>
          <a:bodyPr/>
          <a:lstStyle/>
          <a:p>
            <a:r>
              <a:rPr lang="en-US" sz="5000" dirty="0"/>
              <a:t>Transition</a:t>
            </a:r>
          </a:p>
        </p:txBody>
      </p:sp>
      <p:sp>
        <p:nvSpPr>
          <p:cNvPr id="3" name="Content Placeholder 2"/>
          <p:cNvSpPr>
            <a:spLocks noGrp="1"/>
          </p:cNvSpPr>
          <p:nvPr>
            <p:ph idx="1"/>
          </p:nvPr>
        </p:nvSpPr>
        <p:spPr/>
        <p:txBody>
          <a:bodyPr>
            <a:normAutofit fontScale="92500"/>
          </a:bodyPr>
          <a:lstStyle/>
          <a:p>
            <a:pPr marL="0" indent="0">
              <a:buNone/>
            </a:pPr>
            <a:r>
              <a:rPr lang="en-US" dirty="0">
                <a:uFillTx/>
              </a:rPr>
              <a:t>The process through which transgender people begin to live as the gender which they identify, rather than the one typically associated with their sex assigned at birth</a:t>
            </a:r>
          </a:p>
          <a:p>
            <a:pPr marL="0" indent="0">
              <a:buNone/>
            </a:pPr>
            <a:endParaRPr lang="en-US" dirty="0">
              <a:uFillTx/>
            </a:endParaRPr>
          </a:p>
          <a:p>
            <a:pPr marL="0" indent="0">
              <a:buNone/>
            </a:pPr>
            <a:r>
              <a:rPr lang="en-US" dirty="0">
                <a:uFillTx/>
              </a:rPr>
              <a:t>Social transition may include things such as changing names, pronouns, hairstyle and clothing (be careful with pronouns on the phone)</a:t>
            </a:r>
          </a:p>
          <a:p>
            <a:pPr marL="0" indent="0">
              <a:buNone/>
            </a:pPr>
            <a:endParaRPr lang="en-US" dirty="0">
              <a:uFillTx/>
            </a:endParaRPr>
          </a:p>
          <a:p>
            <a:pPr marL="0" indent="0">
              <a:buNone/>
            </a:pPr>
            <a:r>
              <a:rPr lang="en-US" dirty="0">
                <a:uFillTx/>
              </a:rPr>
              <a:t>Medical transition may include medical components like hormone therapy and gender affirming surgeries</a:t>
            </a:r>
          </a:p>
          <a:p>
            <a:pPr marL="0" indent="0">
              <a:buNone/>
            </a:pPr>
            <a:endParaRPr lang="en-US" dirty="0">
              <a:uFillTx/>
            </a:endParaRPr>
          </a:p>
          <a:p>
            <a:pPr marL="0" indent="0">
              <a:buNone/>
            </a:pPr>
            <a:r>
              <a:rPr lang="en-US" dirty="0">
                <a:uFillTx/>
              </a:rPr>
              <a:t>Legal transition may include changing one’s name, gender marker on various documents</a:t>
            </a:r>
          </a:p>
          <a:p>
            <a:pPr marL="0" indent="0">
              <a:buNone/>
            </a:pPr>
            <a:endParaRPr lang="en-US" dirty="0">
              <a:uFillTx/>
            </a:endParaRPr>
          </a:p>
          <a:p>
            <a:pPr marL="0" indent="0">
              <a:buNone/>
            </a:pPr>
            <a:r>
              <a:rPr lang="en-US" dirty="0">
                <a:uFillTx/>
              </a:rPr>
              <a:t>There is no one way to transition!</a:t>
            </a:r>
          </a:p>
          <a:p>
            <a:pPr marL="0" indent="0">
              <a:buNone/>
            </a:pPr>
            <a:endParaRPr lang="en-US" dirty="0">
              <a:uFillTx/>
            </a:endParaRPr>
          </a:p>
        </p:txBody>
      </p:sp>
    </p:spTree>
    <p:extLst>
      <p:ext uri="{BB962C8B-B14F-4D97-AF65-F5344CB8AC3E}">
        <p14:creationId xmlns:p14="http://schemas.microsoft.com/office/powerpoint/2010/main" val="3999207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Our most common themes</a:t>
            </a:r>
          </a:p>
        </p:txBody>
      </p:sp>
      <p:sp>
        <p:nvSpPr>
          <p:cNvPr id="5" name="Content Placeholder 4"/>
          <p:cNvSpPr>
            <a:spLocks noGrp="1"/>
          </p:cNvSpPr>
          <p:nvPr>
            <p:ph sz="half" idx="1"/>
          </p:nvPr>
        </p:nvSpPr>
        <p:spPr/>
        <p:txBody>
          <a:bodyPr/>
          <a:lstStyle/>
          <a:p>
            <a:endParaRPr lang="en-US" dirty="0"/>
          </a:p>
          <a:p>
            <a:pPr marL="0" indent="0">
              <a:buNone/>
            </a:pPr>
            <a:r>
              <a:rPr lang="en-US" dirty="0"/>
              <a:t>Decreasing age of our youth</a:t>
            </a:r>
          </a:p>
          <a:p>
            <a:endParaRPr lang="en-US" dirty="0"/>
          </a:p>
          <a:p>
            <a:pPr marL="0" indent="0">
              <a:buNone/>
            </a:pPr>
            <a:r>
              <a:rPr lang="en-US" dirty="0"/>
              <a:t>Gender exploration</a:t>
            </a:r>
          </a:p>
        </p:txBody>
      </p:sp>
      <p:sp>
        <p:nvSpPr>
          <p:cNvPr id="6" name="Content Placeholder 5"/>
          <p:cNvSpPr>
            <a:spLocks noGrp="1"/>
          </p:cNvSpPr>
          <p:nvPr>
            <p:ph sz="half" idx="2"/>
          </p:nvPr>
        </p:nvSpPr>
        <p:spPr/>
        <p:txBody>
          <a:bodyPr/>
          <a:lstStyle/>
          <a:p>
            <a:endParaRPr lang="en-US" dirty="0"/>
          </a:p>
          <a:p>
            <a:pPr marL="0" indent="0">
              <a:buNone/>
            </a:pPr>
            <a:r>
              <a:rPr lang="en-US" dirty="0"/>
              <a:t>Shifting parental education and support</a:t>
            </a:r>
          </a:p>
          <a:p>
            <a:endParaRPr lang="en-US" dirty="0"/>
          </a:p>
          <a:p>
            <a:pPr marL="0" indent="0">
              <a:buNone/>
            </a:pPr>
            <a:r>
              <a:rPr lang="en-US" dirty="0"/>
              <a:t>Increasing school trainings at middle and high school levels</a:t>
            </a:r>
          </a:p>
        </p:txBody>
      </p:sp>
    </p:spTree>
    <p:extLst>
      <p:ext uri="{BB962C8B-B14F-4D97-AF65-F5344CB8AC3E}">
        <p14:creationId xmlns:p14="http://schemas.microsoft.com/office/powerpoint/2010/main" val="1426853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Historical Themes v Current</a:t>
            </a:r>
          </a:p>
        </p:txBody>
      </p:sp>
      <p:sp>
        <p:nvSpPr>
          <p:cNvPr id="2" name="Text Placeholder 1"/>
          <p:cNvSpPr>
            <a:spLocks noGrp="1"/>
          </p:cNvSpPr>
          <p:nvPr>
            <p:ph type="body" idx="1"/>
          </p:nvPr>
        </p:nvSpPr>
        <p:spPr/>
        <p:txBody>
          <a:bodyPr/>
          <a:lstStyle/>
          <a:p>
            <a:pPr algn="ctr"/>
            <a:r>
              <a:rPr lang="en-US" dirty="0"/>
              <a:t>1998-2002</a:t>
            </a:r>
          </a:p>
        </p:txBody>
      </p:sp>
      <p:sp>
        <p:nvSpPr>
          <p:cNvPr id="6" name="Content Placeholder 5"/>
          <p:cNvSpPr>
            <a:spLocks noGrp="1"/>
          </p:cNvSpPr>
          <p:nvPr>
            <p:ph sz="half" idx="2"/>
          </p:nvPr>
        </p:nvSpPr>
        <p:spPr>
          <a:xfrm>
            <a:off x="2057400" y="1905001"/>
            <a:ext cx="3963988" cy="3886200"/>
          </a:xfrm>
        </p:spPr>
        <p:txBody>
          <a:bodyPr>
            <a:normAutofit lnSpcReduction="10000"/>
          </a:bodyPr>
          <a:lstStyle/>
          <a:p>
            <a:pPr marL="0" indent="0">
              <a:buNone/>
            </a:pPr>
            <a:r>
              <a:rPr lang="en-US" sz="2200" dirty="0"/>
              <a:t>Youth were mostly 16-19 years old</a:t>
            </a:r>
          </a:p>
          <a:p>
            <a:pPr marL="0" indent="0">
              <a:buNone/>
            </a:pPr>
            <a:endParaRPr lang="en-US" sz="2200" dirty="0"/>
          </a:p>
          <a:p>
            <a:pPr marL="0" indent="0">
              <a:buNone/>
            </a:pPr>
            <a:r>
              <a:rPr lang="en-US" sz="2200" dirty="0"/>
              <a:t>Exploring orientation</a:t>
            </a:r>
          </a:p>
          <a:p>
            <a:pPr marL="0" indent="0">
              <a:buNone/>
            </a:pPr>
            <a:endParaRPr lang="en-US" sz="2200" dirty="0"/>
          </a:p>
          <a:p>
            <a:pPr marL="0" indent="0">
              <a:buNone/>
            </a:pPr>
            <a:r>
              <a:rPr lang="en-US" sz="2200" dirty="0"/>
              <a:t>Majority were not out to their families</a:t>
            </a:r>
          </a:p>
          <a:p>
            <a:pPr marL="0" indent="0">
              <a:buNone/>
            </a:pPr>
            <a:endParaRPr lang="en-US" sz="2200" dirty="0"/>
          </a:p>
          <a:p>
            <a:pPr marL="0" indent="0">
              <a:buNone/>
            </a:pPr>
            <a:r>
              <a:rPr lang="en-US" sz="2200" dirty="0"/>
              <a:t>Schools did not engage</a:t>
            </a:r>
          </a:p>
        </p:txBody>
      </p:sp>
      <p:sp>
        <p:nvSpPr>
          <p:cNvPr id="3" name="Text Placeholder 2"/>
          <p:cNvSpPr>
            <a:spLocks noGrp="1"/>
          </p:cNvSpPr>
          <p:nvPr>
            <p:ph type="body" sz="quarter" idx="3"/>
          </p:nvPr>
        </p:nvSpPr>
        <p:spPr/>
        <p:txBody>
          <a:bodyPr/>
          <a:lstStyle/>
          <a:p>
            <a:pPr algn="ctr"/>
            <a:r>
              <a:rPr lang="en-US" dirty="0"/>
              <a:t>2018-2022</a:t>
            </a:r>
          </a:p>
        </p:txBody>
      </p:sp>
      <p:sp>
        <p:nvSpPr>
          <p:cNvPr id="7" name="Content Placeholder 6"/>
          <p:cNvSpPr>
            <a:spLocks noGrp="1"/>
          </p:cNvSpPr>
          <p:nvPr>
            <p:ph sz="quarter" idx="4"/>
          </p:nvPr>
        </p:nvSpPr>
        <p:spPr>
          <a:xfrm>
            <a:off x="6169028" y="1828800"/>
            <a:ext cx="4041775" cy="4114800"/>
          </a:xfrm>
        </p:spPr>
        <p:txBody>
          <a:bodyPr>
            <a:normAutofit lnSpcReduction="10000"/>
          </a:bodyPr>
          <a:lstStyle/>
          <a:p>
            <a:pPr marL="0" indent="0">
              <a:buNone/>
            </a:pPr>
            <a:r>
              <a:rPr lang="en-US" dirty="0"/>
              <a:t>Decreasing age of coming out nationally, now mostly 12-15</a:t>
            </a:r>
          </a:p>
          <a:p>
            <a:pPr marL="0" indent="0">
              <a:buNone/>
            </a:pPr>
            <a:endParaRPr lang="en-US" dirty="0"/>
          </a:p>
          <a:p>
            <a:pPr marL="0" indent="0">
              <a:buNone/>
            </a:pPr>
            <a:r>
              <a:rPr lang="en-US" dirty="0"/>
              <a:t>Exploring gender</a:t>
            </a:r>
          </a:p>
          <a:p>
            <a:pPr marL="0" indent="0">
              <a:buNone/>
            </a:pPr>
            <a:endParaRPr lang="en-US" dirty="0"/>
          </a:p>
          <a:p>
            <a:pPr marL="0" indent="0">
              <a:buNone/>
            </a:pPr>
            <a:r>
              <a:rPr lang="en-US" dirty="0"/>
              <a:t>Shifting parental education and support</a:t>
            </a:r>
          </a:p>
          <a:p>
            <a:pPr marL="0" indent="0">
              <a:buNone/>
            </a:pPr>
            <a:endParaRPr lang="en-US" dirty="0"/>
          </a:p>
          <a:p>
            <a:pPr marL="0" indent="0">
              <a:buNone/>
            </a:pPr>
            <a:r>
              <a:rPr lang="en-US" dirty="0"/>
              <a:t>Increasing school trainings at middle and high school levels</a:t>
            </a:r>
          </a:p>
          <a:p>
            <a:endParaRPr lang="en-US" dirty="0"/>
          </a:p>
        </p:txBody>
      </p:sp>
    </p:spTree>
    <p:extLst>
      <p:ext uri="{BB962C8B-B14F-4D97-AF65-F5344CB8AC3E}">
        <p14:creationId xmlns:p14="http://schemas.microsoft.com/office/powerpoint/2010/main" val="2531614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g23e3c523fee_0_156"/>
          <p:cNvSpPr txBox="1">
            <a:spLocks noGrp="1"/>
          </p:cNvSpPr>
          <p:nvPr>
            <p:ph type="title"/>
          </p:nvPr>
        </p:nvSpPr>
        <p:spPr>
          <a:xfrm>
            <a:off x="761800" y="186575"/>
            <a:ext cx="10972800" cy="8127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rgbClr val="002060"/>
              </a:buClr>
              <a:buSzPts val="3600"/>
              <a:buFont typeface="Libre Franklin"/>
              <a:buNone/>
            </a:pPr>
            <a:r>
              <a:rPr lang="en-US" sz="4500" dirty="0"/>
              <a:t>Youth Outlook by the Numbers (2022)</a:t>
            </a:r>
            <a:endParaRPr sz="4500" dirty="0"/>
          </a:p>
        </p:txBody>
      </p:sp>
      <p:sp>
        <p:nvSpPr>
          <p:cNvPr id="378" name="Google Shape;378;g23e3c523fee_0_156"/>
          <p:cNvSpPr txBox="1">
            <a:spLocks noGrp="1"/>
          </p:cNvSpPr>
          <p:nvPr>
            <p:ph idx="1"/>
          </p:nvPr>
        </p:nvSpPr>
        <p:spPr>
          <a:xfrm>
            <a:off x="677325" y="1257300"/>
            <a:ext cx="10972800" cy="4734000"/>
          </a:xfrm>
          <a:prstGeom prst="rect">
            <a:avLst/>
          </a:prstGeom>
          <a:noFill/>
          <a:ln>
            <a:noFill/>
          </a:ln>
        </p:spPr>
        <p:txBody>
          <a:bodyPr spcFirstLastPara="1" wrap="square" lIns="91425" tIns="45700" rIns="91425" bIns="45700" anchor="t" anchorCtr="0">
            <a:noAutofit/>
          </a:bodyPr>
          <a:lstStyle/>
          <a:p>
            <a:pPr marL="457200" lvl="0" indent="-355600" algn="l" rtl="0">
              <a:lnSpc>
                <a:spcPct val="100000"/>
              </a:lnSpc>
              <a:spcBef>
                <a:spcPts val="1000"/>
              </a:spcBef>
              <a:spcAft>
                <a:spcPts val="0"/>
              </a:spcAft>
              <a:buSzPts val="2000"/>
              <a:buChar char="•"/>
            </a:pPr>
            <a:r>
              <a:rPr lang="en-US" sz="2600" b="1"/>
              <a:t>Other Data to Note:</a:t>
            </a:r>
            <a:endParaRPr sz="2600" b="1"/>
          </a:p>
          <a:p>
            <a:pPr marL="914400" lvl="1" indent="-355600" algn="l" rtl="0">
              <a:lnSpc>
                <a:spcPct val="100000"/>
              </a:lnSpc>
              <a:spcBef>
                <a:spcPts val="0"/>
              </a:spcBef>
              <a:spcAft>
                <a:spcPts val="0"/>
              </a:spcAft>
              <a:buSzPts val="2000"/>
              <a:buChar char="–"/>
            </a:pPr>
            <a:r>
              <a:rPr lang="en-US" sz="2200"/>
              <a:t>49.5% of youth reported experiencing verbal harassment based on their orientation or identity</a:t>
            </a:r>
            <a:endParaRPr sz="2200"/>
          </a:p>
          <a:p>
            <a:pPr marL="914400" lvl="1" indent="-355600" algn="l" rtl="0">
              <a:lnSpc>
                <a:spcPct val="100000"/>
              </a:lnSpc>
              <a:spcBef>
                <a:spcPts val="0"/>
              </a:spcBef>
              <a:spcAft>
                <a:spcPts val="0"/>
              </a:spcAft>
              <a:buSzPts val="2000"/>
              <a:buChar char="–"/>
            </a:pPr>
            <a:r>
              <a:rPr lang="en-US" sz="2200"/>
              <a:t>7.5% reported experiencing physical harassment based on their orientation or identity</a:t>
            </a:r>
            <a:endParaRPr sz="2200"/>
          </a:p>
          <a:p>
            <a:pPr marL="914400" lvl="1" indent="-355600" algn="l" rtl="0">
              <a:lnSpc>
                <a:spcPct val="100000"/>
              </a:lnSpc>
              <a:spcBef>
                <a:spcPts val="0"/>
              </a:spcBef>
              <a:spcAft>
                <a:spcPts val="0"/>
              </a:spcAft>
              <a:buSzPts val="2000"/>
              <a:buChar char="–"/>
            </a:pPr>
            <a:r>
              <a:rPr lang="en-US" sz="2200"/>
              <a:t>5.5% reported having to leave home against their wishes</a:t>
            </a:r>
            <a:endParaRPr sz="2200"/>
          </a:p>
          <a:p>
            <a:pPr marL="914400" lvl="1" indent="-355600" algn="l" rtl="0">
              <a:lnSpc>
                <a:spcPct val="100000"/>
              </a:lnSpc>
              <a:spcBef>
                <a:spcPts val="0"/>
              </a:spcBef>
              <a:spcAft>
                <a:spcPts val="0"/>
              </a:spcAft>
              <a:buSzPts val="2000"/>
              <a:buChar char="–"/>
            </a:pPr>
            <a:r>
              <a:rPr lang="en-US" sz="2200"/>
              <a:t>16.5% reported leaving home because it didn’t feel safe to be there</a:t>
            </a:r>
            <a:endParaRPr sz="2200"/>
          </a:p>
          <a:p>
            <a:pPr marL="914400" lvl="1" indent="-355600" algn="l" rtl="0">
              <a:lnSpc>
                <a:spcPct val="100000"/>
              </a:lnSpc>
              <a:spcBef>
                <a:spcPts val="0"/>
              </a:spcBef>
              <a:spcAft>
                <a:spcPts val="0"/>
              </a:spcAft>
              <a:buSzPts val="2000"/>
              <a:buChar char="–"/>
            </a:pPr>
            <a:r>
              <a:rPr lang="en-US" sz="2200"/>
              <a:t>76.5% reported seeing a therapist in their lifetime</a:t>
            </a:r>
            <a:endParaRPr sz="2200"/>
          </a:p>
          <a:p>
            <a:pPr marL="914400" lvl="1" indent="-355600" algn="l" rtl="0">
              <a:lnSpc>
                <a:spcPct val="100000"/>
              </a:lnSpc>
              <a:spcBef>
                <a:spcPts val="0"/>
              </a:spcBef>
              <a:spcAft>
                <a:spcPts val="0"/>
              </a:spcAft>
              <a:buSzPts val="2000"/>
              <a:buChar char="–"/>
            </a:pPr>
            <a:r>
              <a:rPr lang="en-US" sz="2200"/>
              <a:t>54% are currently seeing a therapist</a:t>
            </a:r>
            <a:endParaRPr sz="900"/>
          </a:p>
          <a:p>
            <a:pPr marL="914400" lvl="0" indent="0" algn="l" rtl="0">
              <a:lnSpc>
                <a:spcPct val="100000"/>
              </a:lnSpc>
              <a:spcBef>
                <a:spcPts val="1000"/>
              </a:spcBef>
              <a:spcAft>
                <a:spcPts val="0"/>
              </a:spcAft>
              <a:buSzPts val="1800"/>
              <a:buNone/>
            </a:pPr>
            <a:endParaRPr sz="900"/>
          </a:p>
          <a:p>
            <a:pPr marL="457200" lvl="0" indent="-355600" algn="l" rtl="0">
              <a:lnSpc>
                <a:spcPct val="100000"/>
              </a:lnSpc>
              <a:spcBef>
                <a:spcPts val="1000"/>
              </a:spcBef>
              <a:spcAft>
                <a:spcPts val="0"/>
              </a:spcAft>
              <a:buSzPts val="2000"/>
              <a:buChar char="•"/>
            </a:pPr>
            <a:r>
              <a:rPr lang="en-US" sz="2600" b="1"/>
              <a:t>Mental Health/Substance Use Data:</a:t>
            </a:r>
            <a:endParaRPr sz="2600" b="1"/>
          </a:p>
          <a:p>
            <a:pPr marL="914400" lvl="1" indent="-355600" algn="l" rtl="0">
              <a:lnSpc>
                <a:spcPct val="100000"/>
              </a:lnSpc>
              <a:spcBef>
                <a:spcPts val="0"/>
              </a:spcBef>
              <a:spcAft>
                <a:spcPts val="0"/>
              </a:spcAft>
              <a:buSzPts val="2000"/>
              <a:buChar char="–"/>
            </a:pPr>
            <a:r>
              <a:rPr lang="en-US" sz="2200"/>
              <a:t>54% report considering suicide in their lifetime</a:t>
            </a:r>
            <a:endParaRPr sz="2200"/>
          </a:p>
          <a:p>
            <a:pPr marL="914400" lvl="1" indent="-355600" algn="l" rtl="0">
              <a:lnSpc>
                <a:spcPct val="100000"/>
              </a:lnSpc>
              <a:spcBef>
                <a:spcPts val="0"/>
              </a:spcBef>
              <a:spcAft>
                <a:spcPts val="0"/>
              </a:spcAft>
              <a:buSzPts val="2000"/>
              <a:buChar char="–"/>
            </a:pPr>
            <a:r>
              <a:rPr lang="en-US" sz="2200"/>
              <a:t>43.5% take medication to support their mental health</a:t>
            </a:r>
            <a:endParaRPr sz="2200"/>
          </a:p>
          <a:p>
            <a:pPr marL="914400" lvl="1" indent="-355600" algn="l" rtl="0">
              <a:lnSpc>
                <a:spcPct val="100000"/>
              </a:lnSpc>
              <a:spcBef>
                <a:spcPts val="0"/>
              </a:spcBef>
              <a:spcAft>
                <a:spcPts val="0"/>
              </a:spcAft>
              <a:buSzPts val="2000"/>
              <a:buChar char="–"/>
            </a:pPr>
            <a:r>
              <a:rPr lang="en-US" sz="2200"/>
              <a:t>30% report that they have tried alcohol</a:t>
            </a:r>
            <a:endParaRPr sz="2200"/>
          </a:p>
          <a:p>
            <a:pPr marL="914400" lvl="1" indent="-355600" algn="l" rtl="0">
              <a:lnSpc>
                <a:spcPct val="100000"/>
              </a:lnSpc>
              <a:spcBef>
                <a:spcPts val="0"/>
              </a:spcBef>
              <a:spcAft>
                <a:spcPts val="0"/>
              </a:spcAft>
              <a:buSzPts val="2000"/>
              <a:buChar char="–"/>
            </a:pPr>
            <a:r>
              <a:rPr lang="en-US" sz="2200"/>
              <a:t>19% report that they have tried drugs</a:t>
            </a:r>
            <a:endParaRPr sz="22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Health Care Challenges</a:t>
            </a:r>
          </a:p>
        </p:txBody>
      </p:sp>
      <p:sp>
        <p:nvSpPr>
          <p:cNvPr id="3" name="Content Placeholder 2"/>
          <p:cNvSpPr>
            <a:spLocks noGrp="1"/>
          </p:cNvSpPr>
          <p:nvPr>
            <p:ph idx="1"/>
          </p:nvPr>
        </p:nvSpPr>
        <p:spPr/>
        <p:txBody>
          <a:bodyPr>
            <a:normAutofit lnSpcReduction="10000"/>
          </a:bodyPr>
          <a:lstStyle/>
          <a:p>
            <a:pPr marL="0" indent="0" algn="ctr">
              <a:buNone/>
            </a:pPr>
            <a:r>
              <a:rPr lang="en-US" dirty="0"/>
              <a:t>Lack of insurance coverage isn’t always the problem</a:t>
            </a:r>
          </a:p>
          <a:p>
            <a:pPr marL="0" indent="0" algn="ctr">
              <a:buNone/>
            </a:pPr>
            <a:endParaRPr lang="en-US" dirty="0"/>
          </a:p>
          <a:p>
            <a:pPr marL="0" indent="0" algn="ctr">
              <a:buNone/>
            </a:pPr>
            <a:r>
              <a:rPr lang="en-US" dirty="0"/>
              <a:t>No available doctors</a:t>
            </a:r>
          </a:p>
          <a:p>
            <a:pPr marL="0" indent="0" algn="ctr">
              <a:buNone/>
            </a:pPr>
            <a:r>
              <a:rPr lang="en-US" dirty="0"/>
              <a:t>Doctors who lack expertise</a:t>
            </a:r>
          </a:p>
          <a:p>
            <a:pPr marL="0" indent="0" algn="ctr">
              <a:buNone/>
            </a:pPr>
            <a:r>
              <a:rPr lang="en-US" dirty="0"/>
              <a:t>Homophobic and transphobic practitioners</a:t>
            </a:r>
          </a:p>
          <a:p>
            <a:pPr marL="0" indent="0" algn="ctr">
              <a:buNone/>
            </a:pPr>
            <a:r>
              <a:rPr lang="en-US" dirty="0"/>
              <a:t>Hetero-centered policies</a:t>
            </a:r>
          </a:p>
          <a:p>
            <a:pPr marL="0" indent="0" algn="ctr">
              <a:buNone/>
            </a:pPr>
            <a:r>
              <a:rPr lang="en-US" dirty="0"/>
              <a:t>Changes in HIV trends and education</a:t>
            </a:r>
          </a:p>
          <a:p>
            <a:pPr marL="0" indent="0" algn="ctr">
              <a:buNone/>
            </a:pPr>
            <a:r>
              <a:rPr lang="en-US" dirty="0"/>
              <a:t>Disproportionately affected by COVID 19</a:t>
            </a:r>
          </a:p>
          <a:p>
            <a:pPr marL="0" indent="0" algn="ctr">
              <a:buNone/>
            </a:pPr>
            <a:r>
              <a:rPr lang="en-US" dirty="0"/>
              <a:t>Etc.</a:t>
            </a:r>
          </a:p>
          <a:p>
            <a:pPr marL="0" indent="0" algn="ctr">
              <a:buNone/>
            </a:pPr>
            <a:r>
              <a:rPr lang="en-US" dirty="0"/>
              <a:t>Etc.</a:t>
            </a:r>
          </a:p>
          <a:p>
            <a:pPr marL="0" indent="0" algn="ctr">
              <a:buNone/>
            </a:pPr>
            <a:r>
              <a:rPr lang="en-US" dirty="0"/>
              <a:t>Etc.</a:t>
            </a:r>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681310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grown up bully</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6000" dirty="0"/>
              <a:t>The “D” word</a:t>
            </a:r>
          </a:p>
        </p:txBody>
      </p:sp>
    </p:spTree>
    <p:extLst>
      <p:ext uri="{BB962C8B-B14F-4D97-AF65-F5344CB8AC3E}">
        <p14:creationId xmlns:p14="http://schemas.microsoft.com/office/powerpoint/2010/main" val="53175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LGBT directed violence </a:t>
            </a:r>
          </a:p>
        </p:txBody>
      </p:sp>
      <p:sp>
        <p:nvSpPr>
          <p:cNvPr id="3" name="Content Placeholder 2"/>
          <p:cNvSpPr>
            <a:spLocks noGrp="1"/>
          </p:cNvSpPr>
          <p:nvPr>
            <p:ph idx="1"/>
          </p:nvPr>
        </p:nvSpPr>
        <p:spPr/>
        <p:txBody>
          <a:bodyPr/>
          <a:lstStyle/>
          <a:p>
            <a:pPr marL="0" indent="0">
              <a:buNone/>
            </a:pPr>
            <a:endParaRPr lang="en-US" dirty="0"/>
          </a:p>
          <a:p>
            <a:pPr marL="0" indent="0" algn="ctr">
              <a:buNone/>
            </a:pPr>
            <a:r>
              <a:rPr lang="en-US" sz="4400" dirty="0"/>
              <a:t>School bullying</a:t>
            </a:r>
          </a:p>
          <a:p>
            <a:pPr marL="0" indent="0" algn="ctr">
              <a:buNone/>
            </a:pPr>
            <a:endParaRPr lang="en-US" sz="4400" dirty="0"/>
          </a:p>
          <a:p>
            <a:pPr marL="0" indent="0" algn="ctr">
              <a:buNone/>
            </a:pPr>
            <a:r>
              <a:rPr lang="en-US" sz="4400" dirty="0"/>
              <a:t>National increase in hate crime—specifically targeting trans Black women</a:t>
            </a:r>
          </a:p>
          <a:p>
            <a:pPr marL="0" indent="0" algn="ctr">
              <a:buNone/>
            </a:pPr>
            <a:endParaRPr lang="en-US" dirty="0"/>
          </a:p>
        </p:txBody>
      </p:sp>
    </p:spTree>
    <p:extLst>
      <p:ext uri="{BB962C8B-B14F-4D97-AF65-F5344CB8AC3E}">
        <p14:creationId xmlns:p14="http://schemas.microsoft.com/office/powerpoint/2010/main" val="3286488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2295b93f0de_6_20"/>
          <p:cNvSpPr txBox="1">
            <a:spLocks noGrp="1"/>
          </p:cNvSpPr>
          <p:nvPr>
            <p:ph type="sldNum" sz="quarter" idx="12"/>
          </p:nvPr>
        </p:nvSpPr>
        <p:spPr>
          <a:xfrm>
            <a:off x="8737600" y="6356351"/>
            <a:ext cx="28449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pic>
        <p:nvPicPr>
          <p:cNvPr id="546" name="Google Shape;546;g2295b93f0de_6_20"/>
          <p:cNvPicPr preferRelativeResize="0"/>
          <p:nvPr/>
        </p:nvPicPr>
        <p:blipFill>
          <a:blip r:embed="rId3">
            <a:alphaModFix/>
          </a:blip>
          <a:stretch>
            <a:fillRect/>
          </a:stretch>
        </p:blipFill>
        <p:spPr>
          <a:xfrm>
            <a:off x="1459684" y="629174"/>
            <a:ext cx="10500317" cy="572717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03ACF-27C2-1D32-0A80-15F10D9BC55B}"/>
              </a:ext>
            </a:extLst>
          </p:cNvPr>
          <p:cNvSpPr>
            <a:spLocks noGrp="1"/>
          </p:cNvSpPr>
          <p:nvPr>
            <p:ph type="title"/>
          </p:nvPr>
        </p:nvSpPr>
        <p:spPr/>
        <p:txBody>
          <a:bodyPr/>
          <a:lstStyle/>
          <a:p>
            <a:pPr algn="ctr"/>
            <a:r>
              <a:rPr lang="en-US" dirty="0"/>
              <a:t>Consider the health and mental health implications</a:t>
            </a:r>
          </a:p>
        </p:txBody>
      </p:sp>
      <p:pic>
        <p:nvPicPr>
          <p:cNvPr id="3" name="Google Shape;539;g2295b93f0de_6_9">
            <a:extLst>
              <a:ext uri="{FF2B5EF4-FFF2-40B4-BE49-F238E27FC236}">
                <a16:creationId xmlns:a16="http://schemas.microsoft.com/office/drawing/2014/main" id="{67D2A760-5CB7-7F06-DF7F-DD673032B6FF}"/>
              </a:ext>
            </a:extLst>
          </p:cNvPr>
          <p:cNvPicPr preferRelativeResize="0"/>
          <p:nvPr/>
        </p:nvPicPr>
        <p:blipFill>
          <a:blip r:embed="rId2">
            <a:alphaModFix/>
          </a:blip>
          <a:stretch>
            <a:fillRect/>
          </a:stretch>
        </p:blipFill>
        <p:spPr>
          <a:xfrm>
            <a:off x="3433475" y="1782743"/>
            <a:ext cx="5325050" cy="3608026"/>
          </a:xfrm>
          <a:prstGeom prst="rect">
            <a:avLst/>
          </a:prstGeom>
          <a:noFill/>
          <a:ln>
            <a:noFill/>
          </a:ln>
        </p:spPr>
      </p:pic>
    </p:spTree>
    <p:extLst>
      <p:ext uri="{BB962C8B-B14F-4D97-AF65-F5344CB8AC3E}">
        <p14:creationId xmlns:p14="http://schemas.microsoft.com/office/powerpoint/2010/main" val="4011243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2362200"/>
            <a:ext cx="5638800" cy="1905000"/>
          </a:xfrm>
        </p:spPr>
        <p:txBody>
          <a:bodyPr>
            <a:normAutofit/>
          </a:bodyPr>
          <a:lstStyle/>
          <a:p>
            <a:pPr algn="ctr"/>
            <a:r>
              <a:rPr lang="en-US" dirty="0">
                <a:uFillTx/>
              </a:rPr>
              <a:t>Health Care Challenges For LGBTQ+ patients</a:t>
            </a:r>
          </a:p>
        </p:txBody>
      </p:sp>
    </p:spTree>
    <p:extLst>
      <p:ext uri="{BB962C8B-B14F-4D97-AF65-F5344CB8AC3E}">
        <p14:creationId xmlns:p14="http://schemas.microsoft.com/office/powerpoint/2010/main" val="2745797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The given health </a:t>
            </a:r>
            <a:r>
              <a:rPr lang="en-US" dirty="0"/>
              <a:t>c</a:t>
            </a:r>
            <a:r>
              <a:rPr lang="en-US" dirty="0">
                <a:uFillTx/>
              </a:rPr>
              <a:t>hallenges</a:t>
            </a:r>
          </a:p>
        </p:txBody>
      </p:sp>
      <p:sp>
        <p:nvSpPr>
          <p:cNvPr id="3" name="Content Placeholder 2"/>
          <p:cNvSpPr>
            <a:spLocks noGrp="1"/>
          </p:cNvSpPr>
          <p:nvPr>
            <p:ph sz="half" idx="1"/>
          </p:nvPr>
        </p:nvSpPr>
        <p:spPr>
          <a:xfrm>
            <a:off x="1281405" y="1145381"/>
            <a:ext cx="4316962" cy="4567237"/>
          </a:xfrm>
          <a:prstGeom prst="rect">
            <a:avLst/>
          </a:prstGeom>
        </p:spPr>
        <p:txBody>
          <a:bodyPr>
            <a:noAutofit/>
          </a:bodyPr>
          <a:lstStyle/>
          <a:p>
            <a:r>
              <a:rPr lang="en-US" dirty="0">
                <a:uFillTx/>
              </a:rPr>
              <a:t>Limited access to culturally sensitive health care providers</a:t>
            </a:r>
          </a:p>
          <a:p>
            <a:r>
              <a:rPr lang="en-US" dirty="0">
                <a:uFillTx/>
              </a:rPr>
              <a:t>Higher rates of tobacco use</a:t>
            </a:r>
          </a:p>
          <a:p>
            <a:r>
              <a:rPr lang="en-US" dirty="0">
                <a:uFillTx/>
              </a:rPr>
              <a:t>Reproductive health</a:t>
            </a:r>
          </a:p>
          <a:p>
            <a:pPr lvl="2"/>
            <a:r>
              <a:rPr lang="en-US" sz="2400" dirty="0">
                <a:uFillTx/>
              </a:rPr>
              <a:t>Lack of comprehensive sex education in schools</a:t>
            </a:r>
          </a:p>
          <a:p>
            <a:r>
              <a:rPr lang="en-US" dirty="0"/>
              <a:t>H</a:t>
            </a:r>
            <a:r>
              <a:rPr lang="en-US" dirty="0">
                <a:uFillTx/>
              </a:rPr>
              <a:t>ormone use supervision</a:t>
            </a:r>
          </a:p>
          <a:p>
            <a:r>
              <a:rPr lang="en-US" dirty="0">
                <a:uFillTx/>
              </a:rPr>
              <a:t>Affective disorders</a:t>
            </a:r>
          </a:p>
          <a:p>
            <a:pPr lvl="2"/>
            <a:r>
              <a:rPr lang="en-US" sz="2400" dirty="0">
                <a:uFillTx/>
              </a:rPr>
              <a:t>Double the rates of their straight peers. Still. </a:t>
            </a:r>
          </a:p>
        </p:txBody>
      </p:sp>
      <p:sp>
        <p:nvSpPr>
          <p:cNvPr id="4" name="Content Placeholder 3"/>
          <p:cNvSpPr>
            <a:spLocks noGrp="1"/>
          </p:cNvSpPr>
          <p:nvPr>
            <p:ph sz="half" idx="2"/>
          </p:nvPr>
        </p:nvSpPr>
        <p:spPr>
          <a:xfrm>
            <a:off x="7088403" y="2410409"/>
            <a:ext cx="3822192" cy="3447288"/>
          </a:xfrm>
          <a:prstGeom prst="rect">
            <a:avLst/>
          </a:prstGeom>
        </p:spPr>
        <p:txBody>
          <a:bodyPr>
            <a:normAutofit fontScale="70000" lnSpcReduction="20000"/>
          </a:bodyPr>
          <a:lstStyle/>
          <a:p>
            <a:r>
              <a:rPr lang="en-US" sz="3400" dirty="0"/>
              <a:t>Anecdotally, we’re hearing reports of high rates of anxiety and depression</a:t>
            </a:r>
          </a:p>
          <a:p>
            <a:r>
              <a:rPr lang="en-US" sz="3400" dirty="0"/>
              <a:t>Suicidal Ideation/Attempts</a:t>
            </a:r>
          </a:p>
          <a:p>
            <a:pPr lvl="1"/>
            <a:r>
              <a:rPr lang="en-US" dirty="0">
                <a:uFillTx/>
              </a:rPr>
              <a:t>The Trevor Project reports LGB youth are 3 times more likely to attempt</a:t>
            </a:r>
          </a:p>
          <a:p>
            <a:pPr lvl="1"/>
            <a:r>
              <a:rPr lang="en-US" dirty="0">
                <a:uFillTx/>
              </a:rPr>
              <a:t>This statistic doubles with family rejection</a:t>
            </a:r>
          </a:p>
          <a:p>
            <a:pPr lvl="1"/>
            <a:r>
              <a:rPr lang="en-US" dirty="0">
                <a:uFillTx/>
              </a:rPr>
              <a:t>Attempts are nearly 2 times higher among Black and Hispanic youth</a:t>
            </a:r>
          </a:p>
          <a:p>
            <a:r>
              <a:rPr lang="en-US" sz="3400" dirty="0"/>
              <a:t> Suicides</a:t>
            </a:r>
          </a:p>
        </p:txBody>
      </p:sp>
    </p:spTree>
    <p:extLst>
      <p:ext uri="{BB962C8B-B14F-4D97-AF65-F5344CB8AC3E}">
        <p14:creationId xmlns:p14="http://schemas.microsoft.com/office/powerpoint/2010/main" val="2824415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Challenges at home for young adults</a:t>
            </a:r>
          </a:p>
        </p:txBody>
      </p:sp>
      <p:sp>
        <p:nvSpPr>
          <p:cNvPr id="3" name="Content Placeholder 2"/>
          <p:cNvSpPr>
            <a:spLocks noGrp="1"/>
          </p:cNvSpPr>
          <p:nvPr>
            <p:ph sz="half" idx="1"/>
          </p:nvPr>
        </p:nvSpPr>
        <p:spPr>
          <a:xfrm>
            <a:off x="2200657" y="1487955"/>
            <a:ext cx="3822192" cy="3447288"/>
          </a:xfrm>
          <a:prstGeom prst="rect">
            <a:avLst/>
          </a:prstGeom>
        </p:spPr>
        <p:txBody>
          <a:bodyPr>
            <a:normAutofit fontScale="92500" lnSpcReduction="10000"/>
          </a:bodyPr>
          <a:lstStyle/>
          <a:p>
            <a:r>
              <a:rPr lang="en-US" dirty="0">
                <a:uFillTx/>
              </a:rPr>
              <a:t>The 40 to None Project reports that half of all teens get a negative reaction from their parents when they come out</a:t>
            </a:r>
          </a:p>
          <a:p>
            <a:r>
              <a:rPr lang="en-US" dirty="0">
                <a:uFillTx/>
              </a:rPr>
              <a:t>Family conflict is the most common cause of all youth homelessness</a:t>
            </a:r>
          </a:p>
          <a:p>
            <a:r>
              <a:rPr lang="en-US" dirty="0">
                <a:uFillTx/>
              </a:rPr>
              <a:t>More than 1 in 4 are thrown out of their homes</a:t>
            </a:r>
          </a:p>
        </p:txBody>
      </p:sp>
      <p:sp>
        <p:nvSpPr>
          <p:cNvPr id="4" name="Content Placeholder 3"/>
          <p:cNvSpPr>
            <a:spLocks noGrp="1"/>
          </p:cNvSpPr>
          <p:nvPr>
            <p:ph sz="half" idx="2"/>
          </p:nvPr>
        </p:nvSpPr>
        <p:spPr>
          <a:xfrm>
            <a:off x="7204851" y="2068336"/>
            <a:ext cx="3822192" cy="3447288"/>
          </a:xfrm>
          <a:prstGeom prst="rect">
            <a:avLst/>
          </a:prstGeom>
        </p:spPr>
        <p:txBody>
          <a:bodyPr>
            <a:normAutofit fontScale="92500" lnSpcReduction="10000"/>
          </a:bodyPr>
          <a:lstStyle/>
          <a:p>
            <a:r>
              <a:rPr lang="en-US" sz="2400" dirty="0"/>
              <a:t>40% of homeless youth identify as LGBTQ</a:t>
            </a:r>
          </a:p>
          <a:p>
            <a:pPr lvl="1"/>
            <a:r>
              <a:rPr lang="en-US" dirty="0">
                <a:uFillTx/>
              </a:rPr>
              <a:t>This is highly disproportionate as they only make up around 3-5% of the general population</a:t>
            </a:r>
          </a:p>
          <a:p>
            <a:r>
              <a:rPr lang="en-US" dirty="0">
                <a:uFillTx/>
              </a:rPr>
              <a:t>Gay and transgender youth also face significant challenges in foster care and the juvenile justice system</a:t>
            </a:r>
          </a:p>
        </p:txBody>
      </p:sp>
    </p:spTree>
    <p:extLst>
      <p:ext uri="{BB962C8B-B14F-4D97-AF65-F5344CB8AC3E}">
        <p14:creationId xmlns:p14="http://schemas.microsoft.com/office/powerpoint/2010/main" val="2714936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Further victimization</a:t>
            </a:r>
          </a:p>
        </p:txBody>
      </p:sp>
      <p:sp>
        <p:nvSpPr>
          <p:cNvPr id="3" name="Content Placeholder 2"/>
          <p:cNvSpPr>
            <a:spLocks noGrp="1"/>
          </p:cNvSpPr>
          <p:nvPr>
            <p:ph idx="1"/>
          </p:nvPr>
        </p:nvSpPr>
        <p:spPr/>
        <p:txBody>
          <a:bodyPr>
            <a:normAutofit/>
          </a:bodyPr>
          <a:lstStyle/>
          <a:p>
            <a:pPr marL="0" indent="0" algn="ctr">
              <a:buNone/>
            </a:pPr>
            <a:r>
              <a:rPr lang="en-US" sz="2200" dirty="0"/>
              <a:t>Homeless LGBTQ youth and young adults face more vulnerability on the streets:</a:t>
            </a:r>
          </a:p>
          <a:p>
            <a:pPr lvl="1"/>
            <a:r>
              <a:rPr lang="en-US" sz="2200" dirty="0"/>
              <a:t>Great risk for: victimization, unsafe sexual practices and mental health issues than straight homeless young people</a:t>
            </a:r>
          </a:p>
          <a:p>
            <a:pPr marL="228600" lvl="1" indent="0">
              <a:buNone/>
            </a:pPr>
            <a:endParaRPr lang="en-US" sz="2200" dirty="0"/>
          </a:p>
          <a:p>
            <a:pPr lvl="1"/>
            <a:r>
              <a:rPr lang="en-US" sz="2200" dirty="0"/>
              <a:t>60% have been sexually victimized on the streets, compared to 33% of straight homeless youth</a:t>
            </a:r>
          </a:p>
          <a:p>
            <a:pPr marL="228600" lvl="1" indent="0">
              <a:buNone/>
            </a:pPr>
            <a:endParaRPr lang="en-US" sz="2200" dirty="0"/>
          </a:p>
          <a:p>
            <a:pPr lvl="1"/>
            <a:r>
              <a:rPr lang="en-US" sz="2200" dirty="0"/>
              <a:t>Gay and transgender homeless youth are 7 times more likely to experience acts of sexual violence</a:t>
            </a:r>
          </a:p>
        </p:txBody>
      </p:sp>
    </p:spTree>
    <p:extLst>
      <p:ext uri="{BB962C8B-B14F-4D97-AF65-F5344CB8AC3E}">
        <p14:creationId xmlns:p14="http://schemas.microsoft.com/office/powerpoint/2010/main" val="477371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uFillTx/>
              </a:rPr>
              <a:t>Challenges T/GE Students Face</a:t>
            </a:r>
          </a:p>
        </p:txBody>
      </p:sp>
      <p:sp>
        <p:nvSpPr>
          <p:cNvPr id="3" name="Content Placeholder 2"/>
          <p:cNvSpPr>
            <a:spLocks noGrp="1"/>
          </p:cNvSpPr>
          <p:nvPr>
            <p:ph sz="half" idx="1"/>
          </p:nvPr>
        </p:nvSpPr>
        <p:spPr>
          <a:xfrm>
            <a:off x="2200655" y="2679192"/>
            <a:ext cx="3822192" cy="3447288"/>
          </a:xfrm>
          <a:prstGeom prst="rect">
            <a:avLst/>
          </a:prstGeom>
        </p:spPr>
        <p:txBody>
          <a:bodyPr>
            <a:normAutofit fontScale="92500"/>
          </a:bodyPr>
          <a:lstStyle/>
          <a:p>
            <a:r>
              <a:rPr lang="en-US" dirty="0">
                <a:uFillTx/>
              </a:rPr>
              <a:t>Incorrect and disrespectful use of names and pronouns</a:t>
            </a:r>
          </a:p>
          <a:p>
            <a:r>
              <a:rPr lang="en-US" dirty="0">
                <a:uFillTx/>
              </a:rPr>
              <a:t>Lack of access to appropriate restroom facilities</a:t>
            </a:r>
          </a:p>
          <a:p>
            <a:r>
              <a:rPr lang="en-US" dirty="0">
                <a:uFillTx/>
              </a:rPr>
              <a:t>Lack of access to appropriate locker room facilities</a:t>
            </a:r>
          </a:p>
          <a:p>
            <a:r>
              <a:rPr lang="en-US" dirty="0">
                <a:uFillTx/>
              </a:rPr>
              <a:t>Rigid or gendered dress codes</a:t>
            </a:r>
          </a:p>
          <a:p>
            <a:pPr lvl="1"/>
            <a:endParaRPr lang="en-US" dirty="0">
              <a:uFillTx/>
            </a:endParaRPr>
          </a:p>
        </p:txBody>
      </p:sp>
      <p:sp>
        <p:nvSpPr>
          <p:cNvPr id="4" name="Content Placeholder 3"/>
          <p:cNvSpPr>
            <a:spLocks noGrp="1"/>
          </p:cNvSpPr>
          <p:nvPr>
            <p:ph sz="half" idx="2"/>
          </p:nvPr>
        </p:nvSpPr>
        <p:spPr>
          <a:xfrm>
            <a:off x="6169152" y="2679192"/>
            <a:ext cx="3822192" cy="3447288"/>
          </a:xfrm>
          <a:prstGeom prst="rect">
            <a:avLst/>
          </a:prstGeom>
        </p:spPr>
        <p:txBody>
          <a:bodyPr>
            <a:normAutofit fontScale="92500"/>
          </a:bodyPr>
          <a:lstStyle/>
          <a:p>
            <a:r>
              <a:rPr lang="en-US" dirty="0">
                <a:uFillTx/>
              </a:rPr>
              <a:t>Confidentiality</a:t>
            </a:r>
          </a:p>
          <a:p>
            <a:r>
              <a:rPr lang="en-US" dirty="0">
                <a:uFillTx/>
              </a:rPr>
              <a:t>Lack of role models, lack of information</a:t>
            </a:r>
          </a:p>
          <a:p>
            <a:r>
              <a:rPr lang="en-US" dirty="0">
                <a:uFillTx/>
              </a:rPr>
              <a:t>Varying support from family </a:t>
            </a:r>
          </a:p>
          <a:p>
            <a:r>
              <a:rPr lang="en-US" dirty="0">
                <a:uFillTx/>
              </a:rPr>
              <a:t>Safety in hallways, bus, other unsupervised spaces</a:t>
            </a:r>
          </a:p>
          <a:p>
            <a:r>
              <a:rPr lang="en-US" dirty="0">
                <a:uFillTx/>
              </a:rPr>
              <a:t>Most schools in our area do not have a policy in place for supporting T/GE students</a:t>
            </a:r>
          </a:p>
          <a:p>
            <a:pPr marL="0" indent="0">
              <a:buNone/>
            </a:pPr>
            <a:endParaRPr lang="en-US" dirty="0">
              <a:uFillTx/>
            </a:endParaRPr>
          </a:p>
          <a:p>
            <a:pPr marL="0" indent="0">
              <a:buNone/>
            </a:pPr>
            <a:endParaRPr lang="en-US" dirty="0">
              <a:uFillTx/>
            </a:endParaRPr>
          </a:p>
          <a:p>
            <a:endParaRPr lang="en-US" dirty="0">
              <a:uFillTx/>
            </a:endParaRPr>
          </a:p>
        </p:txBody>
      </p:sp>
      <p:sp>
        <p:nvSpPr>
          <p:cNvPr id="5" name="TextBox 4"/>
          <p:cNvSpPr txBox="1"/>
          <p:nvPr/>
        </p:nvSpPr>
        <p:spPr>
          <a:xfrm rot="20097437">
            <a:off x="4953000" y="1295400"/>
            <a:ext cx="3429000" cy="400110"/>
          </a:xfrm>
          <a:prstGeom prst="rect">
            <a:avLst/>
          </a:prstGeom>
          <a:noFill/>
        </p:spPr>
        <p:txBody>
          <a:bodyPr wrap="square" rtlCol="0">
            <a:spAutoFit/>
          </a:bodyPr>
          <a:lstStyle/>
          <a:p>
            <a:r>
              <a:rPr lang="en-US" sz="2000" b="1" dirty="0">
                <a:solidFill>
                  <a:srgbClr val="FF0000"/>
                </a:solidFill>
              </a:rPr>
              <a:t>USED IN SCHOOL TRAININGS</a:t>
            </a:r>
          </a:p>
        </p:txBody>
      </p:sp>
    </p:spTree>
    <p:extLst>
      <p:ext uri="{BB962C8B-B14F-4D97-AF65-F5344CB8AC3E}">
        <p14:creationId xmlns:p14="http://schemas.microsoft.com/office/powerpoint/2010/main" val="1343409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Who’s affected?</a:t>
            </a:r>
          </a:p>
        </p:txBody>
      </p:sp>
      <p:sp>
        <p:nvSpPr>
          <p:cNvPr id="10" name="Content Placeholder 9"/>
          <p:cNvSpPr>
            <a:spLocks noGrp="1"/>
          </p:cNvSpPr>
          <p:nvPr>
            <p:ph sz="half" idx="1"/>
          </p:nvPr>
        </p:nvSpPr>
        <p:spPr/>
        <p:txBody>
          <a:bodyPr>
            <a:normAutofit/>
          </a:bodyPr>
          <a:lstStyle/>
          <a:p>
            <a:endParaRPr lang="en-US" dirty="0"/>
          </a:p>
          <a:p>
            <a:endParaRPr lang="en-US" dirty="0"/>
          </a:p>
          <a:p>
            <a:endParaRPr lang="en-US" dirty="0"/>
          </a:p>
          <a:p>
            <a:pPr marL="0" indent="0">
              <a:buNone/>
            </a:pPr>
            <a:r>
              <a:rPr lang="en-US" dirty="0"/>
              <a:t>It didn’t look like what I thought it would</a:t>
            </a:r>
          </a:p>
        </p:txBody>
      </p:sp>
      <p:sp>
        <p:nvSpPr>
          <p:cNvPr id="11" name="Content Placeholder 10"/>
          <p:cNvSpPr>
            <a:spLocks noGrp="1"/>
          </p:cNvSpPr>
          <p:nvPr>
            <p:ph sz="half" idx="2"/>
          </p:nvPr>
        </p:nvSpPr>
        <p:spPr/>
        <p:txBody>
          <a:bodyPr>
            <a:normAutofit/>
          </a:bodyPr>
          <a:lstStyle/>
          <a:p>
            <a:pPr marL="0" indent="0">
              <a:buNone/>
            </a:pPr>
            <a:r>
              <a:rPr lang="en-US" dirty="0"/>
              <a:t>Gen Z’s report more discrimination than Baby Boomers</a:t>
            </a:r>
          </a:p>
          <a:p>
            <a:pPr lvl="1"/>
            <a:r>
              <a:rPr lang="en-US" dirty="0"/>
              <a:t>Gen Z’s = 57%</a:t>
            </a:r>
          </a:p>
          <a:p>
            <a:pPr lvl="1"/>
            <a:r>
              <a:rPr lang="en-US" dirty="0" err="1"/>
              <a:t>Millennials</a:t>
            </a:r>
            <a:r>
              <a:rPr lang="en-US" dirty="0"/>
              <a:t> = 42%</a:t>
            </a:r>
          </a:p>
          <a:p>
            <a:pPr lvl="1"/>
            <a:r>
              <a:rPr lang="en-US" dirty="0"/>
              <a:t>Gen X = 30%</a:t>
            </a:r>
          </a:p>
          <a:p>
            <a:pPr lvl="1"/>
            <a:r>
              <a:rPr lang="en-US" dirty="0"/>
              <a:t>Boomers = 20%</a:t>
            </a:r>
          </a:p>
          <a:p>
            <a:pPr lvl="1"/>
            <a:endParaRPr lang="en-US" dirty="0"/>
          </a:p>
          <a:p>
            <a:pPr lvl="1"/>
            <a:endParaRPr lang="en-US" dirty="0"/>
          </a:p>
          <a:p>
            <a:pPr marL="457200" lvl="1" indent="0">
              <a:buNone/>
            </a:pPr>
            <a:r>
              <a:rPr lang="en-US" dirty="0"/>
              <a:t>We do need to wonder if it is less reported in other generations because that generation is accustomed to having fewer resources.</a:t>
            </a:r>
          </a:p>
          <a:p>
            <a:pPr marL="457200" lvl="1" indent="0">
              <a:buNone/>
            </a:pPr>
            <a:r>
              <a:rPr lang="en-US" dirty="0"/>
              <a:t>Also…</a:t>
            </a:r>
          </a:p>
        </p:txBody>
      </p:sp>
    </p:spTree>
    <p:extLst>
      <p:ext uri="{BB962C8B-B14F-4D97-AF65-F5344CB8AC3E}">
        <p14:creationId xmlns:p14="http://schemas.microsoft.com/office/powerpoint/2010/main" val="3810346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Location, location, location</a:t>
            </a:r>
          </a:p>
        </p:txBody>
      </p:sp>
      <p:sp>
        <p:nvSpPr>
          <p:cNvPr id="3" name="Content Placeholder 2"/>
          <p:cNvSpPr>
            <a:spLocks noGrp="1"/>
          </p:cNvSpPr>
          <p:nvPr>
            <p:ph sz="half" idx="1"/>
          </p:nvPr>
        </p:nvSpPr>
        <p:spPr/>
        <p:txBody>
          <a:bodyPr>
            <a:normAutofit/>
          </a:bodyPr>
          <a:lstStyle/>
          <a:p>
            <a:pPr marL="0" indent="0">
              <a:buNone/>
            </a:pPr>
            <a:endParaRPr lang="en-US" dirty="0"/>
          </a:p>
          <a:p>
            <a:pPr marL="0" indent="0">
              <a:buNone/>
            </a:pPr>
            <a:endParaRPr lang="en-US" dirty="0"/>
          </a:p>
          <a:p>
            <a:pPr marL="0" indent="0">
              <a:buNone/>
            </a:pPr>
            <a:r>
              <a:rPr lang="en-US" dirty="0"/>
              <a:t>Gen Z’s report incidents in schools</a:t>
            </a:r>
          </a:p>
          <a:p>
            <a:pPr marL="0" indent="0">
              <a:buNone/>
            </a:pPr>
            <a:endParaRPr lang="en-US" dirty="0"/>
          </a:p>
          <a:p>
            <a:pPr marL="0" indent="0">
              <a:buNone/>
            </a:pPr>
            <a:r>
              <a:rPr lang="en-US" dirty="0"/>
              <a:t>Millennials report work discrimination</a:t>
            </a:r>
          </a:p>
          <a:p>
            <a:pPr marL="0" indent="0">
              <a:buNone/>
            </a:pPr>
            <a:endParaRPr lang="en-US" dirty="0"/>
          </a:p>
          <a:p>
            <a:pPr marL="0" indent="0">
              <a:buNone/>
            </a:pPr>
            <a:endParaRPr lang="en-US" dirty="0"/>
          </a:p>
          <a:p>
            <a:pPr marL="0" indent="0">
              <a:buNone/>
            </a:pPr>
            <a:r>
              <a:rPr lang="en-US" dirty="0"/>
              <a:t>Next gen, Generation Alpha, may have a different experience as digital natives.</a:t>
            </a:r>
          </a:p>
        </p:txBody>
      </p:sp>
      <p:sp>
        <p:nvSpPr>
          <p:cNvPr id="4" name="Content Placeholder 3"/>
          <p:cNvSpPr>
            <a:spLocks noGrp="1"/>
          </p:cNvSpPr>
          <p:nvPr>
            <p:ph sz="half" idx="2"/>
          </p:nvPr>
        </p:nvSpPr>
        <p:spPr/>
        <p:txBody>
          <a:bodyPr>
            <a:normAutofit/>
          </a:bodyPr>
          <a:lstStyle/>
          <a:p>
            <a:pPr marL="0" indent="0">
              <a:buNone/>
            </a:pPr>
            <a:endParaRPr lang="en-US" dirty="0"/>
          </a:p>
          <a:p>
            <a:pPr marL="0" indent="0">
              <a:buNone/>
            </a:pPr>
            <a:endParaRPr lang="en-US" dirty="0"/>
          </a:p>
          <a:p>
            <a:pPr marL="0" indent="0">
              <a:buNone/>
            </a:pPr>
            <a:r>
              <a:rPr lang="en-US" dirty="0"/>
              <a:t>Gen X’s report work and housing discrimination</a:t>
            </a:r>
          </a:p>
          <a:p>
            <a:endParaRPr lang="en-US" dirty="0"/>
          </a:p>
          <a:p>
            <a:pPr marL="0" indent="0">
              <a:buNone/>
            </a:pPr>
            <a:r>
              <a:rPr lang="en-US" dirty="0"/>
              <a:t>Boomers report community/public setting discrimination and retirement housing settings</a:t>
            </a:r>
          </a:p>
        </p:txBody>
      </p:sp>
    </p:spTree>
    <p:extLst>
      <p:ext uri="{BB962C8B-B14F-4D97-AF65-F5344CB8AC3E}">
        <p14:creationId xmlns:p14="http://schemas.microsoft.com/office/powerpoint/2010/main" val="1210874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effect you’ll hear about</a:t>
            </a:r>
          </a:p>
        </p:txBody>
      </p:sp>
      <p:sp>
        <p:nvSpPr>
          <p:cNvPr id="3" name="Content Placeholder 2"/>
          <p:cNvSpPr>
            <a:spLocks noGrp="1"/>
          </p:cNvSpPr>
          <p:nvPr>
            <p:ph sz="half" idx="1"/>
          </p:nvPr>
        </p:nvSpPr>
        <p:spPr/>
        <p:txBody>
          <a:bodyPr/>
          <a:lstStyle/>
          <a:p>
            <a:pPr marL="0" indent="0">
              <a:buNone/>
            </a:pPr>
            <a:endParaRPr lang="en-US" dirty="0"/>
          </a:p>
          <a:p>
            <a:pPr marL="0" indent="0">
              <a:buNone/>
            </a:pPr>
            <a:r>
              <a:rPr lang="en-US" dirty="0"/>
              <a:t>School discrimination affects drop out rates, school engagement, missed days, and GPA.</a:t>
            </a:r>
          </a:p>
          <a:p>
            <a:pPr marL="0" indent="0">
              <a:buNone/>
            </a:pPr>
            <a:endParaRPr lang="en-US" dirty="0"/>
          </a:p>
          <a:p>
            <a:pPr marL="0" indent="0">
              <a:buNone/>
            </a:pPr>
            <a:r>
              <a:rPr lang="en-US" dirty="0"/>
              <a:t>Work discrimination is reported as being refused a job or promotion</a:t>
            </a:r>
          </a:p>
        </p:txBody>
      </p:sp>
      <p:sp>
        <p:nvSpPr>
          <p:cNvPr id="4" name="Content Placeholder 3"/>
          <p:cNvSpPr>
            <a:spLocks noGrp="1"/>
          </p:cNvSpPr>
          <p:nvPr>
            <p:ph sz="half" idx="2"/>
          </p:nvPr>
        </p:nvSpPr>
        <p:spPr/>
        <p:txBody>
          <a:bodyPr/>
          <a:lstStyle/>
          <a:p>
            <a:pPr marL="0" indent="0">
              <a:buNone/>
            </a:pPr>
            <a:r>
              <a:rPr lang="en-US" dirty="0"/>
              <a:t>Both of these issues add to unemployment and underemployment in the LGBT community</a:t>
            </a:r>
          </a:p>
          <a:p>
            <a:endParaRPr lang="en-US" dirty="0"/>
          </a:p>
          <a:p>
            <a:pPr marL="0" indent="0">
              <a:buNone/>
            </a:pPr>
            <a:r>
              <a:rPr lang="en-US" dirty="0"/>
              <a:t>Unemployment and underemployment directly affects ability to secure housing, denial of rental or mortgage applications</a:t>
            </a:r>
          </a:p>
        </p:txBody>
      </p:sp>
    </p:spTree>
    <p:extLst>
      <p:ext uri="{BB962C8B-B14F-4D97-AF65-F5344CB8AC3E}">
        <p14:creationId xmlns:p14="http://schemas.microsoft.com/office/powerpoint/2010/main" val="42205599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667001"/>
            <a:ext cx="7772400" cy="1362075"/>
          </a:xfrm>
        </p:spPr>
        <p:txBody>
          <a:bodyPr>
            <a:normAutofit/>
          </a:bodyPr>
          <a:lstStyle/>
          <a:p>
            <a:pPr algn="ctr"/>
            <a:r>
              <a:rPr lang="en-US" dirty="0"/>
              <a:t>Violence and </a:t>
            </a:r>
            <a:br>
              <a:rPr lang="en-US" dirty="0"/>
            </a:br>
            <a:r>
              <a:rPr lang="en-US" dirty="0"/>
              <a:t>the LGBT Client</a:t>
            </a:r>
          </a:p>
        </p:txBody>
      </p:sp>
    </p:spTree>
    <p:extLst>
      <p:ext uri="{BB962C8B-B14F-4D97-AF65-F5344CB8AC3E}">
        <p14:creationId xmlns:p14="http://schemas.microsoft.com/office/powerpoint/2010/main" val="3466550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Beyond the schools</a:t>
            </a:r>
          </a:p>
        </p:txBody>
      </p:sp>
      <p:sp>
        <p:nvSpPr>
          <p:cNvPr id="3" name="Content Placeholder 2"/>
          <p:cNvSpPr>
            <a:spLocks noGrp="1"/>
          </p:cNvSpPr>
          <p:nvPr>
            <p:ph sz="half" idx="1"/>
          </p:nvPr>
        </p:nvSpPr>
        <p:spPr>
          <a:xfrm>
            <a:off x="1589014" y="1705356"/>
            <a:ext cx="4132277" cy="4150160"/>
          </a:xfrm>
          <a:prstGeom prst="rect">
            <a:avLst/>
          </a:prstGeom>
        </p:spPr>
        <p:txBody>
          <a:bodyPr>
            <a:noAutofit/>
          </a:bodyPr>
          <a:lstStyle/>
          <a:p>
            <a:pPr marL="0" indent="0">
              <a:buNone/>
            </a:pPr>
            <a:r>
              <a:rPr lang="en-US" dirty="0"/>
              <a:t>Sexual orientation is the third highest ranking hate crime reported in the US  15% in 2018</a:t>
            </a:r>
          </a:p>
          <a:p>
            <a:pPr marL="0" indent="0">
              <a:buNone/>
            </a:pPr>
            <a:endParaRPr lang="en-US" dirty="0"/>
          </a:p>
          <a:p>
            <a:pPr marL="0" indent="0">
              <a:buNone/>
            </a:pPr>
            <a:r>
              <a:rPr lang="en-US" dirty="0"/>
              <a:t>SOGI attacks yield a higher level of violence</a:t>
            </a:r>
          </a:p>
          <a:p>
            <a:pPr marL="0" indent="0">
              <a:buNone/>
            </a:pPr>
            <a:endParaRPr lang="en-US" dirty="0"/>
          </a:p>
          <a:p>
            <a:pPr marL="0" indent="0">
              <a:buNone/>
            </a:pPr>
            <a:r>
              <a:rPr lang="en-US" dirty="0"/>
              <a:t>Violence against trans-feminine people of color especially alarming (*82% for 2017)</a:t>
            </a:r>
          </a:p>
        </p:txBody>
      </p:sp>
      <p:sp>
        <p:nvSpPr>
          <p:cNvPr id="4" name="Content Placeholder 3"/>
          <p:cNvSpPr>
            <a:spLocks noGrp="1"/>
          </p:cNvSpPr>
          <p:nvPr>
            <p:ph sz="half" idx="2"/>
          </p:nvPr>
        </p:nvSpPr>
        <p:spPr>
          <a:xfrm>
            <a:off x="6780794" y="2056792"/>
            <a:ext cx="3822192" cy="3798724"/>
          </a:xfrm>
          <a:prstGeom prst="rect">
            <a:avLst/>
          </a:prstGeom>
        </p:spPr>
        <p:txBody>
          <a:bodyPr>
            <a:noAutofit/>
          </a:bodyPr>
          <a:lstStyle/>
          <a:p>
            <a:pPr marL="0" indent="0">
              <a:buNone/>
            </a:pPr>
            <a:r>
              <a:rPr lang="en-US" sz="2000" dirty="0"/>
              <a:t>First ranking in IL—Racially motivated, 68%</a:t>
            </a:r>
          </a:p>
          <a:p>
            <a:pPr marL="0" indent="0">
              <a:buNone/>
            </a:pPr>
            <a:endParaRPr lang="en-US" sz="2000" dirty="0"/>
          </a:p>
          <a:p>
            <a:pPr marL="0" indent="0">
              <a:buNone/>
            </a:pPr>
            <a:endParaRPr lang="en-US" sz="2000" dirty="0"/>
          </a:p>
          <a:p>
            <a:pPr marL="0" indent="0">
              <a:buNone/>
            </a:pPr>
            <a:r>
              <a:rPr lang="en-US" sz="2000" dirty="0"/>
              <a:t>Second ranking in IL—sexual orientation, 19.6%</a:t>
            </a:r>
          </a:p>
          <a:p>
            <a:pPr marL="0" indent="0">
              <a:buNone/>
            </a:pPr>
            <a:endParaRPr lang="en-US" sz="2000" dirty="0"/>
          </a:p>
          <a:p>
            <a:pPr marL="0" indent="0">
              <a:buNone/>
            </a:pPr>
            <a:r>
              <a:rPr lang="en-US" sz="2000" dirty="0"/>
              <a:t>Third ranking in IL—religion, 7%</a:t>
            </a:r>
          </a:p>
          <a:p>
            <a:endParaRPr lang="en-US" sz="2000" dirty="0"/>
          </a:p>
          <a:p>
            <a:pPr marL="0" indent="0" algn="r">
              <a:buNone/>
            </a:pPr>
            <a:r>
              <a:rPr lang="en-US" sz="2000" dirty="0"/>
              <a:t> US Dept of Justice</a:t>
            </a:r>
          </a:p>
        </p:txBody>
      </p:sp>
    </p:spTree>
    <p:extLst>
      <p:ext uri="{BB962C8B-B14F-4D97-AF65-F5344CB8AC3E}">
        <p14:creationId xmlns:p14="http://schemas.microsoft.com/office/powerpoint/2010/main" val="3095347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898" y="177801"/>
            <a:ext cx="10743501" cy="812801"/>
          </a:xfrm>
        </p:spPr>
        <p:txBody>
          <a:bodyPr/>
          <a:lstStyle/>
          <a:p>
            <a:r>
              <a:rPr lang="en-US" dirty="0"/>
              <a:t>IPV Issues for LGBT Folks</a:t>
            </a:r>
          </a:p>
        </p:txBody>
      </p:sp>
      <p:sp>
        <p:nvSpPr>
          <p:cNvPr id="3" name="Content Placeholder 2"/>
          <p:cNvSpPr>
            <a:spLocks noGrp="1"/>
          </p:cNvSpPr>
          <p:nvPr>
            <p:ph sz="half" idx="1"/>
          </p:nvPr>
        </p:nvSpPr>
        <p:spPr>
          <a:xfrm>
            <a:off x="1569832" y="1499532"/>
            <a:ext cx="3822192" cy="3447288"/>
          </a:xfrm>
          <a:prstGeom prst="rect">
            <a:avLst/>
          </a:prstGeom>
        </p:spPr>
        <p:txBody>
          <a:bodyPr>
            <a:normAutofit fontScale="47500" lnSpcReduction="20000"/>
          </a:bodyPr>
          <a:lstStyle/>
          <a:p>
            <a:pPr marL="0" indent="0">
              <a:buNone/>
            </a:pPr>
            <a:r>
              <a:rPr lang="en-US" sz="5100" dirty="0"/>
              <a:t>Gay men are 2x more likely than straight men to experience physical violence in a relationship</a:t>
            </a:r>
          </a:p>
          <a:p>
            <a:pPr marL="0" indent="0">
              <a:buNone/>
            </a:pPr>
            <a:endParaRPr lang="en-US" dirty="0"/>
          </a:p>
          <a:p>
            <a:pPr marL="0" indent="0">
              <a:buNone/>
            </a:pPr>
            <a:endParaRPr lang="en-US" sz="5100" dirty="0"/>
          </a:p>
          <a:p>
            <a:pPr marL="0" indent="0">
              <a:buNone/>
            </a:pPr>
            <a:r>
              <a:rPr lang="en-US" sz="5100" dirty="0"/>
              <a:t>Trans folks are 3x more likely to be stalked</a:t>
            </a:r>
          </a:p>
        </p:txBody>
      </p:sp>
      <p:sp>
        <p:nvSpPr>
          <p:cNvPr id="4" name="Content Placeholder 3"/>
          <p:cNvSpPr>
            <a:spLocks noGrp="1"/>
          </p:cNvSpPr>
          <p:nvPr>
            <p:ph sz="half" idx="2"/>
          </p:nvPr>
        </p:nvSpPr>
        <p:spPr>
          <a:xfrm>
            <a:off x="6172200" y="1371600"/>
            <a:ext cx="3822192" cy="4876800"/>
          </a:xfrm>
          <a:prstGeom prst="rect">
            <a:avLst/>
          </a:prstGeom>
        </p:spPr>
        <p:txBody>
          <a:bodyPr>
            <a:normAutofit fontScale="47500" lnSpcReduction="20000"/>
          </a:bodyPr>
          <a:lstStyle/>
          <a:p>
            <a:pPr marL="0" indent="0">
              <a:buNone/>
            </a:pPr>
            <a:r>
              <a:rPr lang="en-US" sz="5100" dirty="0"/>
              <a:t>Trans women are 3x more likely to experience sexual violence</a:t>
            </a:r>
          </a:p>
          <a:p>
            <a:pPr marL="0" indent="0">
              <a:buNone/>
            </a:pPr>
            <a:r>
              <a:rPr lang="en-US" sz="5100" dirty="0"/>
              <a:t> </a:t>
            </a:r>
          </a:p>
          <a:p>
            <a:pPr marL="0" indent="0">
              <a:buNone/>
            </a:pPr>
            <a:r>
              <a:rPr lang="en-US" sz="5100" dirty="0"/>
              <a:t>Youth under 24 are 3x more likely experience sexual violence</a:t>
            </a:r>
          </a:p>
          <a:p>
            <a:pPr marL="0" indent="0">
              <a:buNone/>
            </a:pPr>
            <a:endParaRPr lang="en-US" sz="5100" dirty="0"/>
          </a:p>
          <a:p>
            <a:pPr marL="0" indent="0">
              <a:buNone/>
            </a:pPr>
            <a:r>
              <a:rPr lang="en-US" sz="5100" dirty="0"/>
              <a:t>Lesbians are 2x more likely to be isolated by abusive partners</a:t>
            </a:r>
          </a:p>
          <a:p>
            <a:pPr marL="0" indent="0" algn="r">
              <a:buNone/>
            </a:pPr>
            <a:endParaRPr lang="en-US" sz="3800" dirty="0"/>
          </a:p>
          <a:p>
            <a:pPr marL="0" indent="0" algn="r">
              <a:buNone/>
            </a:pPr>
            <a:endParaRPr lang="en-US" sz="1800" dirty="0"/>
          </a:p>
          <a:p>
            <a:pPr marL="0" indent="0" algn="r">
              <a:buNone/>
            </a:pPr>
            <a:endParaRPr lang="en-US" sz="1800" dirty="0"/>
          </a:p>
          <a:p>
            <a:pPr marL="0" indent="0" algn="r">
              <a:buNone/>
            </a:pPr>
            <a:endParaRPr lang="en-US" sz="1800" dirty="0"/>
          </a:p>
          <a:p>
            <a:pPr marL="0" indent="0" algn="r">
              <a:buNone/>
            </a:pPr>
            <a:endParaRPr lang="en-US" sz="1800" dirty="0"/>
          </a:p>
          <a:p>
            <a:pPr marL="0" indent="0" algn="r">
              <a:buNone/>
            </a:pPr>
            <a:endParaRPr lang="en-US" sz="1800" dirty="0"/>
          </a:p>
          <a:p>
            <a:pPr marL="0" indent="0" algn="r">
              <a:buNone/>
            </a:pPr>
            <a:endParaRPr lang="en-US" sz="1800" dirty="0"/>
          </a:p>
          <a:p>
            <a:pPr marL="0" indent="0" algn="r">
              <a:buNone/>
            </a:pPr>
            <a:r>
              <a:rPr lang="en-US" sz="1800" dirty="0"/>
              <a:t>2015 LGBT Intimate Partner Violence Report</a:t>
            </a:r>
            <a:endParaRPr lang="en-US" sz="1900" dirty="0"/>
          </a:p>
          <a:p>
            <a:pPr marL="0" indent="0">
              <a:buNone/>
            </a:pPr>
            <a:endParaRPr lang="en-US" dirty="0"/>
          </a:p>
        </p:txBody>
      </p:sp>
    </p:spTree>
    <p:extLst>
      <p:ext uri="{BB962C8B-B14F-4D97-AF65-F5344CB8AC3E}">
        <p14:creationId xmlns:p14="http://schemas.microsoft.com/office/powerpoint/2010/main" val="767489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732" y="177801"/>
            <a:ext cx="10768668" cy="812801"/>
          </a:xfrm>
        </p:spPr>
        <p:txBody>
          <a:bodyPr/>
          <a:lstStyle/>
          <a:p>
            <a:r>
              <a:rPr lang="en-US" dirty="0"/>
              <a:t>The first CDC findings, 2015</a:t>
            </a:r>
          </a:p>
        </p:txBody>
      </p:sp>
      <p:sp>
        <p:nvSpPr>
          <p:cNvPr id="3" name="Content Placeholder 2"/>
          <p:cNvSpPr>
            <a:spLocks noGrp="1"/>
          </p:cNvSpPr>
          <p:nvPr>
            <p:ph sz="half" idx="1"/>
          </p:nvPr>
        </p:nvSpPr>
        <p:spPr>
          <a:xfrm>
            <a:off x="1312178" y="1765183"/>
            <a:ext cx="3822192" cy="3447288"/>
          </a:xfrm>
          <a:prstGeom prst="rect">
            <a:avLst/>
          </a:prstGeom>
        </p:spPr>
        <p:txBody>
          <a:bodyPr>
            <a:normAutofit lnSpcReduction="10000"/>
          </a:bodyPr>
          <a:lstStyle/>
          <a:p>
            <a:pPr marL="0" indent="0">
              <a:buNone/>
            </a:pPr>
            <a:endParaRPr lang="en-US" dirty="0"/>
          </a:p>
          <a:p>
            <a:pPr marL="0" indent="0">
              <a:buNone/>
            </a:pPr>
            <a:r>
              <a:rPr lang="en-US" dirty="0"/>
              <a:t>There’s been a long held impression that IPV isn’t an issue in the LGBT community. This 2015 study gave us a whole new understanding.</a:t>
            </a:r>
          </a:p>
          <a:p>
            <a:pPr marL="0" indent="0">
              <a:buNone/>
            </a:pPr>
            <a:endParaRPr lang="en-US" dirty="0"/>
          </a:p>
          <a:p>
            <a:pPr marL="0" indent="0">
              <a:buNone/>
            </a:pPr>
            <a:endParaRPr lang="en-US" dirty="0"/>
          </a:p>
        </p:txBody>
      </p:sp>
      <p:sp>
        <p:nvSpPr>
          <p:cNvPr id="4" name="Content Placeholder 3"/>
          <p:cNvSpPr>
            <a:spLocks noGrp="1"/>
          </p:cNvSpPr>
          <p:nvPr>
            <p:ph sz="half" idx="2"/>
          </p:nvPr>
        </p:nvSpPr>
        <p:spPr>
          <a:xfrm>
            <a:off x="6172200" y="1905000"/>
            <a:ext cx="3822192" cy="3447288"/>
          </a:xfrm>
          <a:prstGeom prst="rect">
            <a:avLst/>
          </a:prstGeom>
        </p:spPr>
        <p:txBody>
          <a:bodyPr>
            <a:normAutofit lnSpcReduction="10000"/>
          </a:bodyPr>
          <a:lstStyle/>
          <a:p>
            <a:pPr marL="0" indent="0">
              <a:buNone/>
            </a:pPr>
            <a:r>
              <a:rPr lang="en-US" dirty="0"/>
              <a:t>The lifetime prevalence of rape, physical violence and/or stalking by an intimate partner is extremely high in the LGB community with lesbian women (43.8%), gay men (26%), bisexual women (61.1%), and bisexual men (37.3%) reporting experiencing this violence.</a:t>
            </a:r>
          </a:p>
        </p:txBody>
      </p:sp>
    </p:spTree>
    <p:extLst>
      <p:ext uri="{BB962C8B-B14F-4D97-AF65-F5344CB8AC3E}">
        <p14:creationId xmlns:p14="http://schemas.microsoft.com/office/powerpoint/2010/main" val="1639883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Also in CDC findings</a:t>
            </a:r>
          </a:p>
        </p:txBody>
      </p:sp>
      <p:sp>
        <p:nvSpPr>
          <p:cNvPr id="3" name="Content Placeholder 2"/>
          <p:cNvSpPr>
            <a:spLocks noGrp="1"/>
          </p:cNvSpPr>
          <p:nvPr>
            <p:ph sz="half" idx="1"/>
          </p:nvPr>
        </p:nvSpPr>
        <p:spPr>
          <a:xfrm>
            <a:off x="1320567" y="1569440"/>
            <a:ext cx="3822192" cy="3447288"/>
          </a:xfrm>
          <a:prstGeom prst="rect">
            <a:avLst/>
          </a:prstGeom>
        </p:spPr>
        <p:txBody>
          <a:bodyPr>
            <a:normAutofit fontScale="92500" lnSpcReduction="10000"/>
          </a:bodyPr>
          <a:lstStyle/>
          <a:p>
            <a:pPr marL="0" indent="0">
              <a:buNone/>
            </a:pPr>
            <a:endParaRPr lang="en-US" dirty="0"/>
          </a:p>
          <a:p>
            <a:pPr marL="0" indent="0">
              <a:buNone/>
            </a:pPr>
            <a:r>
              <a:rPr lang="en-US" dirty="0"/>
              <a:t>Nearly half of bisexual women (48.2%) and more than a quarter of heterosexual women (28.3%) were </a:t>
            </a:r>
            <a:r>
              <a:rPr lang="en-US" b="1" dirty="0"/>
              <a:t>first raped between the ages of 11 and 17.</a:t>
            </a:r>
          </a:p>
        </p:txBody>
      </p:sp>
      <p:sp>
        <p:nvSpPr>
          <p:cNvPr id="4" name="Content Placeholder 3"/>
          <p:cNvSpPr>
            <a:spLocks noGrp="1"/>
          </p:cNvSpPr>
          <p:nvPr>
            <p:ph sz="half" idx="2"/>
          </p:nvPr>
        </p:nvSpPr>
        <p:spPr>
          <a:xfrm>
            <a:off x="6172200" y="1905000"/>
            <a:ext cx="3822192" cy="3447288"/>
          </a:xfrm>
          <a:prstGeom prst="rect">
            <a:avLst/>
          </a:prstGeom>
        </p:spPr>
        <p:txBody>
          <a:bodyPr>
            <a:normAutofit fontScale="92500" lnSpcReduction="10000"/>
          </a:bodyPr>
          <a:lstStyle/>
          <a:p>
            <a:pPr marL="0" indent="0">
              <a:buNone/>
            </a:pPr>
            <a:endParaRPr lang="en-US" dirty="0"/>
          </a:p>
          <a:p>
            <a:pPr marL="0" indent="0">
              <a:buNone/>
            </a:pPr>
            <a:r>
              <a:rPr lang="en-US" dirty="0"/>
              <a:t>We have to address the idea of “corrective” rape.</a:t>
            </a:r>
          </a:p>
          <a:p>
            <a:pPr marL="0" indent="0">
              <a:buNone/>
            </a:pPr>
            <a:r>
              <a:rPr lang="en-US" dirty="0"/>
              <a:t>“You haven’t met the right man yet.”</a:t>
            </a:r>
          </a:p>
          <a:p>
            <a:pPr marL="0" indent="0">
              <a:buNone/>
            </a:pPr>
            <a:r>
              <a:rPr lang="en-US" dirty="0"/>
              <a:t>“You just need to have sex with the right guy.”</a:t>
            </a:r>
          </a:p>
          <a:p>
            <a:pPr marL="0" indent="0">
              <a:buNone/>
            </a:pPr>
            <a:endParaRPr lang="en-US" dirty="0"/>
          </a:p>
          <a:p>
            <a:pPr marL="0" indent="0">
              <a:buNone/>
            </a:pPr>
            <a:r>
              <a:rPr lang="en-US" dirty="0"/>
              <a:t>We have to address the idea that women don’t rape.</a:t>
            </a:r>
          </a:p>
        </p:txBody>
      </p:sp>
    </p:spTree>
    <p:extLst>
      <p:ext uri="{BB962C8B-B14F-4D97-AF65-F5344CB8AC3E}">
        <p14:creationId xmlns:p14="http://schemas.microsoft.com/office/powerpoint/2010/main" val="1591435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732" y="177801"/>
            <a:ext cx="10768668" cy="812801"/>
          </a:xfrm>
        </p:spPr>
        <p:txBody>
          <a:bodyPr/>
          <a:lstStyle/>
          <a:p>
            <a:r>
              <a:rPr lang="en-US" dirty="0"/>
              <a:t>Added risks</a:t>
            </a:r>
          </a:p>
        </p:txBody>
      </p:sp>
      <p:sp>
        <p:nvSpPr>
          <p:cNvPr id="3" name="Content Placeholder 2"/>
          <p:cNvSpPr>
            <a:spLocks noGrp="1"/>
          </p:cNvSpPr>
          <p:nvPr>
            <p:ph sz="half" idx="1"/>
          </p:nvPr>
        </p:nvSpPr>
        <p:spPr>
          <a:xfrm>
            <a:off x="2200656" y="1320176"/>
            <a:ext cx="3822192" cy="3447288"/>
          </a:xfrm>
          <a:prstGeom prst="rect">
            <a:avLst/>
          </a:prstGeom>
        </p:spPr>
        <p:txBody>
          <a:bodyPr>
            <a:normAutofit fontScale="92500" lnSpcReduction="20000"/>
          </a:bodyPr>
          <a:lstStyle/>
          <a:p>
            <a:pPr marL="0" indent="0">
              <a:buNone/>
            </a:pPr>
            <a:r>
              <a:rPr lang="en-US" dirty="0"/>
              <a:t>We face all the same risks in violent relationships plus…</a:t>
            </a:r>
          </a:p>
          <a:p>
            <a:pPr marL="0" indent="0">
              <a:buNone/>
            </a:pPr>
            <a:endParaRPr lang="en-US" dirty="0"/>
          </a:p>
          <a:p>
            <a:pPr marL="0" indent="0">
              <a:buNone/>
            </a:pPr>
            <a:r>
              <a:rPr lang="en-US" dirty="0"/>
              <a:t>We might be afraid to be outed at work, in community, to family. </a:t>
            </a:r>
          </a:p>
          <a:p>
            <a:pPr marL="0" indent="0">
              <a:buNone/>
            </a:pPr>
            <a:endParaRPr lang="en-US" dirty="0"/>
          </a:p>
          <a:p>
            <a:pPr marL="0" indent="0">
              <a:buNone/>
            </a:pPr>
            <a:r>
              <a:rPr lang="en-US" dirty="0"/>
              <a:t>We might be afraid of losing our kids with a court system that isn’t knowledgeable about LGBT families</a:t>
            </a:r>
          </a:p>
        </p:txBody>
      </p:sp>
      <p:sp>
        <p:nvSpPr>
          <p:cNvPr id="4" name="Content Placeholder 3"/>
          <p:cNvSpPr>
            <a:spLocks noGrp="1"/>
          </p:cNvSpPr>
          <p:nvPr>
            <p:ph sz="half" idx="2"/>
          </p:nvPr>
        </p:nvSpPr>
        <p:spPr>
          <a:xfrm>
            <a:off x="6320154" y="3410712"/>
            <a:ext cx="3822192" cy="3447288"/>
          </a:xfrm>
          <a:prstGeom prst="rect">
            <a:avLst/>
          </a:prstGeom>
        </p:spPr>
        <p:txBody>
          <a:bodyPr>
            <a:normAutofit fontScale="92500" lnSpcReduction="20000"/>
          </a:bodyPr>
          <a:lstStyle/>
          <a:p>
            <a:pPr marL="0" indent="0">
              <a:buNone/>
            </a:pPr>
            <a:r>
              <a:rPr lang="en-US" dirty="0"/>
              <a:t>HIV status might be used against us.</a:t>
            </a:r>
          </a:p>
          <a:p>
            <a:pPr marL="0" indent="0">
              <a:buNone/>
            </a:pPr>
            <a:endParaRPr lang="en-US" dirty="0"/>
          </a:p>
          <a:p>
            <a:pPr marL="0" indent="0">
              <a:buNone/>
            </a:pPr>
            <a:r>
              <a:rPr lang="en-US" dirty="0"/>
              <a:t>There is still a perception that IPV is a “fair fight” or a fight between equals.</a:t>
            </a:r>
          </a:p>
        </p:txBody>
      </p:sp>
    </p:spTree>
    <p:extLst>
      <p:ext uri="{BB962C8B-B14F-4D97-AF65-F5344CB8AC3E}">
        <p14:creationId xmlns:p14="http://schemas.microsoft.com/office/powerpoint/2010/main" val="620962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Mental health in post-COVID times</a:t>
            </a:r>
          </a:p>
        </p:txBody>
      </p:sp>
      <p:sp>
        <p:nvSpPr>
          <p:cNvPr id="5" name="Content Placeholder 4"/>
          <p:cNvSpPr>
            <a:spLocks noGrp="1"/>
          </p:cNvSpPr>
          <p:nvPr>
            <p:ph sz="half" idx="1"/>
          </p:nvPr>
        </p:nvSpPr>
        <p:spPr/>
        <p:txBody>
          <a:bodyPr/>
          <a:lstStyle/>
          <a:p>
            <a:r>
              <a:rPr lang="en-US" dirty="0"/>
              <a:t>54% of LGBT adults reported increase in anxiety issues</a:t>
            </a:r>
          </a:p>
          <a:p>
            <a:endParaRPr lang="en-US" dirty="0"/>
          </a:p>
          <a:p>
            <a:r>
              <a:rPr lang="en-US" dirty="0"/>
              <a:t>60% of LGBT adults reported increase in depressive symptoms</a:t>
            </a:r>
          </a:p>
          <a:p>
            <a:endParaRPr lang="en-US" dirty="0"/>
          </a:p>
          <a:p>
            <a:r>
              <a:rPr lang="en-US" dirty="0"/>
              <a:t>Sleep disruption</a:t>
            </a:r>
          </a:p>
        </p:txBody>
      </p:sp>
      <p:sp>
        <p:nvSpPr>
          <p:cNvPr id="6" name="Content Placeholder 5"/>
          <p:cNvSpPr>
            <a:spLocks noGrp="1"/>
          </p:cNvSpPr>
          <p:nvPr>
            <p:ph sz="half" idx="2"/>
          </p:nvPr>
        </p:nvSpPr>
        <p:spPr/>
        <p:txBody>
          <a:bodyPr/>
          <a:lstStyle/>
          <a:p>
            <a:r>
              <a:rPr lang="en-US" dirty="0"/>
              <a:t>17% reported daily anxiety/ 35% report several times in a 2 week period</a:t>
            </a:r>
          </a:p>
          <a:p>
            <a:r>
              <a:rPr lang="en-US" dirty="0"/>
              <a:t>14% reported daily symptoms/32% report several times in a 2 week period</a:t>
            </a:r>
          </a:p>
          <a:p>
            <a:endParaRPr lang="en-US" dirty="0"/>
          </a:p>
          <a:p>
            <a:r>
              <a:rPr lang="en-US" dirty="0"/>
              <a:t>14% reported daily difficulty/30% report several times in a 2 week period</a:t>
            </a:r>
          </a:p>
        </p:txBody>
      </p:sp>
    </p:spTree>
    <p:extLst>
      <p:ext uri="{BB962C8B-B14F-4D97-AF65-F5344CB8AC3E}">
        <p14:creationId xmlns:p14="http://schemas.microsoft.com/office/powerpoint/2010/main" val="24844262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7E385-7020-3E68-7664-55B59F84DBF8}"/>
              </a:ext>
            </a:extLst>
          </p:cNvPr>
          <p:cNvSpPr>
            <a:spLocks noGrp="1"/>
          </p:cNvSpPr>
          <p:nvPr>
            <p:ph type="title"/>
          </p:nvPr>
        </p:nvSpPr>
        <p:spPr>
          <a:xfrm>
            <a:off x="847288" y="177801"/>
            <a:ext cx="10735112" cy="812801"/>
          </a:xfrm>
        </p:spPr>
        <p:txBody>
          <a:bodyPr/>
          <a:lstStyle/>
          <a:p>
            <a:r>
              <a:rPr lang="en-US" dirty="0"/>
              <a:t>The Post-COVID world for our kids</a:t>
            </a:r>
          </a:p>
        </p:txBody>
      </p:sp>
      <p:sp>
        <p:nvSpPr>
          <p:cNvPr id="3" name="Content Placeholder 2">
            <a:extLst>
              <a:ext uri="{FF2B5EF4-FFF2-40B4-BE49-F238E27FC236}">
                <a16:creationId xmlns:a16="http://schemas.microsoft.com/office/drawing/2014/main" id="{0A33DA04-DF57-BD6B-AFED-BDE92CC0CFF3}"/>
              </a:ext>
            </a:extLst>
          </p:cNvPr>
          <p:cNvSpPr>
            <a:spLocks noGrp="1"/>
          </p:cNvSpPr>
          <p:nvPr>
            <p:ph sz="half" idx="1"/>
          </p:nvPr>
        </p:nvSpPr>
        <p:spPr/>
        <p:txBody>
          <a:bodyPr>
            <a:normAutofit/>
          </a:bodyPr>
          <a:lstStyle/>
          <a:p>
            <a:pPr marL="0" indent="0">
              <a:buNone/>
            </a:pPr>
            <a:r>
              <a:rPr lang="en-US" dirty="0"/>
              <a:t>Youth Outlook youth raise the following concerns about mental health care:</a:t>
            </a:r>
          </a:p>
          <a:p>
            <a:pPr marL="0" indent="0">
              <a:buNone/>
            </a:pPr>
            <a:endParaRPr lang="en-US" dirty="0"/>
          </a:p>
          <a:p>
            <a:pPr marL="0" indent="0">
              <a:buNone/>
            </a:pPr>
            <a:r>
              <a:rPr lang="en-US" dirty="0"/>
              <a:t>Lack of MH providers</a:t>
            </a:r>
          </a:p>
          <a:p>
            <a:pPr marL="0" indent="0">
              <a:buNone/>
            </a:pPr>
            <a:r>
              <a:rPr lang="en-US" dirty="0"/>
              <a:t>Long waiting lists for appropriate health care (1 year at Lurie gender clinic)</a:t>
            </a:r>
          </a:p>
          <a:p>
            <a:pPr marL="0" indent="0">
              <a:buNone/>
            </a:pPr>
            <a:r>
              <a:rPr lang="en-US" dirty="0"/>
              <a:t>Long commutes for in-person appointments complicated by transportation issues</a:t>
            </a:r>
          </a:p>
          <a:p>
            <a:pPr marL="0" indent="0">
              <a:buNone/>
            </a:pPr>
            <a:r>
              <a:rPr lang="en-US" dirty="0"/>
              <a:t>Lack of privacy for telehealth appointments</a:t>
            </a:r>
          </a:p>
        </p:txBody>
      </p:sp>
      <p:sp>
        <p:nvSpPr>
          <p:cNvPr id="4" name="Content Placeholder 3">
            <a:extLst>
              <a:ext uri="{FF2B5EF4-FFF2-40B4-BE49-F238E27FC236}">
                <a16:creationId xmlns:a16="http://schemas.microsoft.com/office/drawing/2014/main" id="{826B8E3A-6186-96F3-7042-0E0A86A03367}"/>
              </a:ext>
            </a:extLst>
          </p:cNvPr>
          <p:cNvSpPr>
            <a:spLocks noGrp="1"/>
          </p:cNvSpPr>
          <p:nvPr>
            <p:ph sz="half" idx="2"/>
          </p:nvPr>
        </p:nvSpPr>
        <p:spPr/>
        <p:txBody>
          <a:bodyPr>
            <a:normAutofit/>
          </a:bodyPr>
          <a:lstStyle/>
          <a:p>
            <a:pPr marL="0" indent="0">
              <a:buNone/>
            </a:pPr>
            <a:r>
              <a:rPr lang="en-US" dirty="0"/>
              <a:t>Our colleagues in schools observe:</a:t>
            </a:r>
          </a:p>
          <a:p>
            <a:pPr marL="0" indent="0">
              <a:buNone/>
            </a:pPr>
            <a:endParaRPr lang="en-US" dirty="0"/>
          </a:p>
          <a:p>
            <a:pPr marL="0" indent="0">
              <a:buNone/>
            </a:pPr>
            <a:r>
              <a:rPr lang="en-US" dirty="0"/>
              <a:t>Students display gaps in social skills</a:t>
            </a:r>
          </a:p>
          <a:p>
            <a:pPr marL="0" indent="0">
              <a:buNone/>
            </a:pPr>
            <a:r>
              <a:rPr lang="en-US" dirty="0"/>
              <a:t>Students struggle with anxiety</a:t>
            </a:r>
          </a:p>
          <a:p>
            <a:pPr marL="0" indent="0">
              <a:buNone/>
            </a:pPr>
            <a:r>
              <a:rPr lang="en-US" dirty="0"/>
              <a:t>Students struggle with depression</a:t>
            </a:r>
          </a:p>
          <a:p>
            <a:pPr marL="0" indent="0">
              <a:buNone/>
            </a:pPr>
            <a:r>
              <a:rPr lang="en-US" dirty="0"/>
              <a:t>Students starting high school now missed most of their middle school experiences, (or missed middle school entirely) creating gaps in social and emotional development as well as educational</a:t>
            </a:r>
          </a:p>
        </p:txBody>
      </p:sp>
    </p:spTree>
    <p:extLst>
      <p:ext uri="{BB962C8B-B14F-4D97-AF65-F5344CB8AC3E}">
        <p14:creationId xmlns:p14="http://schemas.microsoft.com/office/powerpoint/2010/main" val="14329722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0" y="2438401"/>
            <a:ext cx="7772400" cy="1362075"/>
          </a:xfrm>
        </p:spPr>
        <p:txBody>
          <a:bodyPr>
            <a:normAutofit/>
          </a:bodyPr>
          <a:lstStyle/>
          <a:p>
            <a:pPr algn="ctr"/>
            <a:r>
              <a:rPr lang="en-US" dirty="0"/>
              <a:t>Creating an affirming setting </a:t>
            </a:r>
          </a:p>
        </p:txBody>
      </p:sp>
    </p:spTree>
    <p:extLst>
      <p:ext uri="{BB962C8B-B14F-4D97-AF65-F5344CB8AC3E}">
        <p14:creationId xmlns:p14="http://schemas.microsoft.com/office/powerpoint/2010/main" val="4042700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Interacting with LGBT Young People</a:t>
            </a:r>
          </a:p>
        </p:txBody>
      </p:sp>
      <p:sp>
        <p:nvSpPr>
          <p:cNvPr id="3" name="Content Placeholder 2"/>
          <p:cNvSpPr>
            <a:spLocks noGrp="1"/>
          </p:cNvSpPr>
          <p:nvPr>
            <p:ph sz="half" idx="1"/>
          </p:nvPr>
        </p:nvSpPr>
        <p:spPr>
          <a:xfrm>
            <a:off x="2200655" y="1981200"/>
            <a:ext cx="3822192" cy="4145280"/>
          </a:xfrm>
          <a:prstGeom prst="rect">
            <a:avLst/>
          </a:prstGeom>
        </p:spPr>
        <p:txBody>
          <a:bodyPr>
            <a:normAutofit fontScale="92500" lnSpcReduction="10000"/>
          </a:bodyPr>
          <a:lstStyle/>
          <a:p>
            <a:pPr marL="0" indent="0">
              <a:buNone/>
            </a:pPr>
            <a:r>
              <a:rPr lang="en-US" sz="2200" dirty="0"/>
              <a:t>Remember there is likely a backstory as to homeless status</a:t>
            </a:r>
          </a:p>
          <a:p>
            <a:pPr marL="0" indent="0">
              <a:buNone/>
            </a:pPr>
            <a:endParaRPr lang="en-US" sz="2200" dirty="0"/>
          </a:p>
          <a:p>
            <a:pPr marL="0" indent="0">
              <a:buNone/>
            </a:pPr>
            <a:r>
              <a:rPr lang="en-US" sz="2200" dirty="0"/>
              <a:t>Ask about name and pronouns when you introduce yourself</a:t>
            </a:r>
          </a:p>
          <a:p>
            <a:pPr marL="0" indent="0">
              <a:buNone/>
            </a:pPr>
            <a:endParaRPr lang="en-US" sz="2200" dirty="0"/>
          </a:p>
          <a:p>
            <a:pPr marL="0" indent="0">
              <a:buNone/>
            </a:pPr>
            <a:r>
              <a:rPr lang="en-US" sz="2200" dirty="0"/>
              <a:t>They may not be out to family due to safety issues, or out only to certain family members</a:t>
            </a:r>
          </a:p>
          <a:p>
            <a:pPr marL="0" indent="0">
              <a:buNone/>
            </a:pPr>
            <a:endParaRPr lang="en-US" sz="2200" dirty="0"/>
          </a:p>
          <a:p>
            <a:pPr marL="0" indent="0">
              <a:buNone/>
            </a:pPr>
            <a:endParaRPr lang="en-US" dirty="0"/>
          </a:p>
          <a:p>
            <a:pPr marL="0" indent="0">
              <a:buNone/>
            </a:pPr>
            <a:endParaRPr lang="en-US" dirty="0"/>
          </a:p>
        </p:txBody>
      </p:sp>
      <p:sp>
        <p:nvSpPr>
          <p:cNvPr id="4" name="Content Placeholder 3"/>
          <p:cNvSpPr>
            <a:spLocks noGrp="1"/>
          </p:cNvSpPr>
          <p:nvPr>
            <p:ph sz="half" idx="2"/>
          </p:nvPr>
        </p:nvSpPr>
        <p:spPr>
          <a:xfrm>
            <a:off x="6169152" y="1981200"/>
            <a:ext cx="3822192" cy="4145280"/>
          </a:xfrm>
          <a:prstGeom prst="rect">
            <a:avLst/>
          </a:prstGeom>
        </p:spPr>
        <p:txBody>
          <a:bodyPr>
            <a:normAutofit fontScale="92500" lnSpcReduction="10000"/>
          </a:bodyPr>
          <a:lstStyle/>
          <a:p>
            <a:pPr marL="0" indent="0">
              <a:buNone/>
            </a:pPr>
            <a:r>
              <a:rPr lang="en-US" dirty="0"/>
              <a:t>They might mistrust you</a:t>
            </a:r>
          </a:p>
          <a:p>
            <a:pPr marL="0" indent="0">
              <a:buNone/>
            </a:pPr>
            <a:endParaRPr lang="en-US" dirty="0"/>
          </a:p>
          <a:p>
            <a:pPr marL="0" indent="0">
              <a:buNone/>
            </a:pPr>
            <a:r>
              <a:rPr lang="en-US" dirty="0"/>
              <a:t>Use the name and pronoun they offer—they may not have time/money/resources to change their name legally</a:t>
            </a:r>
          </a:p>
          <a:p>
            <a:pPr marL="0" indent="0">
              <a:buNone/>
            </a:pPr>
            <a:endParaRPr lang="en-US" dirty="0"/>
          </a:p>
          <a:p>
            <a:pPr marL="0" indent="0">
              <a:buNone/>
            </a:pPr>
            <a:r>
              <a:rPr lang="en-US" dirty="0"/>
              <a:t>Remember that LGBT youth are more likely to be forced out of school than are cisgender/heterosexual students</a:t>
            </a:r>
          </a:p>
        </p:txBody>
      </p:sp>
    </p:spTree>
    <p:extLst>
      <p:ext uri="{BB962C8B-B14F-4D97-AF65-F5344CB8AC3E}">
        <p14:creationId xmlns:p14="http://schemas.microsoft.com/office/powerpoint/2010/main" val="33731700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to update!</a:t>
            </a:r>
          </a:p>
        </p:txBody>
      </p:sp>
      <p:sp>
        <p:nvSpPr>
          <p:cNvPr id="3" name="Content Placeholder 2"/>
          <p:cNvSpPr>
            <a:spLocks noGrp="1"/>
          </p:cNvSpPr>
          <p:nvPr>
            <p:ph sz="half" idx="1"/>
          </p:nvPr>
        </p:nvSpPr>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r>
              <a:rPr lang="en-US" dirty="0"/>
              <a:t>Some practices/businesses are running with old, outdated forms even on computers</a:t>
            </a:r>
          </a:p>
          <a:p>
            <a:endParaRPr lang="en-US" dirty="0"/>
          </a:p>
          <a:p>
            <a:endParaRPr lang="en-US" dirty="0"/>
          </a:p>
          <a:p>
            <a:endParaRPr lang="en-US" dirty="0"/>
          </a:p>
        </p:txBody>
      </p:sp>
      <p:sp>
        <p:nvSpPr>
          <p:cNvPr id="4" name="Content Placeholder 3"/>
          <p:cNvSpPr>
            <a:spLocks noGrp="1"/>
          </p:cNvSpPr>
          <p:nvPr>
            <p:ph sz="half" idx="2"/>
          </p:nvPr>
        </p:nvSpPr>
        <p:spPr/>
        <p:txBody>
          <a:bodyPr>
            <a:normAutofit/>
          </a:bodyPr>
          <a:lstStyle/>
          <a:p>
            <a:pPr lvl="1"/>
            <a:r>
              <a:rPr lang="en-US" dirty="0"/>
              <a:t>Binary be gone!</a:t>
            </a:r>
          </a:p>
          <a:p>
            <a:pPr lvl="1"/>
            <a:r>
              <a:rPr lang="en-US" dirty="0"/>
              <a:t>Update your forms to leave a blank for gender</a:t>
            </a:r>
          </a:p>
          <a:p>
            <a:pPr lvl="1"/>
            <a:r>
              <a:rPr lang="en-US" dirty="0"/>
              <a:t>Make a space for any name that is not on someone’s insurance card</a:t>
            </a:r>
          </a:p>
          <a:p>
            <a:pPr lvl="1"/>
            <a:r>
              <a:rPr lang="en-US" dirty="0"/>
              <a:t>When someone gives you their name and pronouns, use them everywhere. </a:t>
            </a:r>
          </a:p>
          <a:p>
            <a:pPr lvl="1"/>
            <a:r>
              <a:rPr lang="en-US" dirty="0"/>
              <a:t>Do not out anyone by using a dead name </a:t>
            </a:r>
          </a:p>
          <a:p>
            <a:pPr lvl="1"/>
            <a:r>
              <a:rPr lang="en-US" dirty="0"/>
              <a:t>Never out a client to a family member—it may not be safe for them</a:t>
            </a:r>
          </a:p>
          <a:p>
            <a:pPr lvl="1"/>
            <a:endParaRPr lang="en-US" dirty="0"/>
          </a:p>
        </p:txBody>
      </p:sp>
    </p:spTree>
    <p:extLst>
      <p:ext uri="{BB962C8B-B14F-4D97-AF65-F5344CB8AC3E}">
        <p14:creationId xmlns:p14="http://schemas.microsoft.com/office/powerpoint/2010/main" val="3807061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are all LGBT </a:t>
            </a:r>
            <a:r>
              <a:rPr lang="en-US" dirty="0" err="1"/>
              <a:t>Waldos</a:t>
            </a:r>
            <a:r>
              <a:rPr lang="en-US" dirty="0"/>
              <a:t>!</a:t>
            </a:r>
          </a:p>
        </p:txBody>
      </p:sp>
      <p:sp>
        <p:nvSpPr>
          <p:cNvPr id="3" name="Content Placeholder 2"/>
          <p:cNvSpPr>
            <a:spLocks noGrp="1"/>
          </p:cNvSpPr>
          <p:nvPr>
            <p:ph sz="half" idx="1"/>
          </p:nvPr>
        </p:nvSpPr>
        <p:spPr/>
        <p:txBody>
          <a:bodyPr>
            <a:normAutofit/>
          </a:bodyPr>
          <a:lstStyle/>
          <a:p>
            <a:pPr marL="0" indent="0">
              <a:buNone/>
            </a:pPr>
            <a:r>
              <a:rPr lang="en-US" dirty="0"/>
              <a:t>Can we see ourselves? </a:t>
            </a:r>
          </a:p>
          <a:p>
            <a:pPr lvl="1"/>
            <a:r>
              <a:rPr lang="en-US" dirty="0"/>
              <a:t>Website references</a:t>
            </a:r>
          </a:p>
          <a:p>
            <a:pPr lvl="1"/>
            <a:r>
              <a:rPr lang="en-US" dirty="0"/>
              <a:t>Photos of us</a:t>
            </a:r>
          </a:p>
          <a:p>
            <a:pPr lvl="1"/>
            <a:r>
              <a:rPr lang="en-US" dirty="0"/>
              <a:t>Inclusion on forms</a:t>
            </a:r>
          </a:p>
          <a:p>
            <a:pPr lvl="1"/>
            <a:r>
              <a:rPr lang="en-US" dirty="0"/>
              <a:t>Are there LGBT magazines or books in the waiting area? </a:t>
            </a:r>
          </a:p>
          <a:p>
            <a:pPr lvl="1"/>
            <a:r>
              <a:rPr lang="en-US" dirty="0"/>
              <a:t>HIRE US!!!  Are we on staff? Are we wearing the lab coats and the stethoscopes? Are we at the front desk? If we can’t be, what IS there that tells us we’ll be welcome at a location?</a:t>
            </a:r>
          </a:p>
          <a:p>
            <a:pPr lvl="1"/>
            <a:endParaRPr lang="en-US" dirty="0"/>
          </a:p>
          <a:p>
            <a:endParaRPr lang="en-US" dirty="0"/>
          </a:p>
        </p:txBody>
      </p:sp>
      <p:sp>
        <p:nvSpPr>
          <p:cNvPr id="4" name="Content Placeholder 3"/>
          <p:cNvSpPr>
            <a:spLocks noGrp="1"/>
          </p:cNvSpPr>
          <p:nvPr>
            <p:ph sz="half" idx="2"/>
          </p:nvPr>
        </p:nvSpPr>
        <p:spPr/>
        <p:txBody>
          <a:bodyPr>
            <a:normAutofit/>
          </a:bodyPr>
          <a:lstStyle/>
          <a:p>
            <a:pPr marL="0" indent="0">
              <a:buNone/>
            </a:pPr>
            <a:endParaRPr lang="en-US" dirty="0"/>
          </a:p>
          <a:p>
            <a:pPr marL="0" indent="0" algn="ctr">
              <a:buNone/>
            </a:pPr>
            <a:endParaRPr lang="en-US" dirty="0"/>
          </a:p>
          <a:p>
            <a:pPr marL="0" indent="0" algn="ctr">
              <a:buNone/>
            </a:pPr>
            <a:endParaRPr lang="en-US" dirty="0"/>
          </a:p>
          <a:p>
            <a:pPr marL="0" indent="0" algn="ctr">
              <a:buNone/>
            </a:pPr>
            <a:r>
              <a:rPr lang="en-US" dirty="0"/>
              <a:t>Help us see ourselves in your office/clinic/practice, just like buying a house. </a:t>
            </a:r>
          </a:p>
          <a:p>
            <a:pPr marL="0" indent="0" algn="ctr">
              <a:buNone/>
            </a:pPr>
            <a:r>
              <a:rPr lang="en-US" dirty="0"/>
              <a:t>Show us--US!</a:t>
            </a:r>
          </a:p>
        </p:txBody>
      </p:sp>
    </p:spTree>
    <p:extLst>
      <p:ext uri="{BB962C8B-B14F-4D97-AF65-F5344CB8AC3E}">
        <p14:creationId xmlns:p14="http://schemas.microsoft.com/office/powerpoint/2010/main" val="3867690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Mislabeling and </a:t>
            </a:r>
            <a:r>
              <a:rPr lang="en-US" dirty="0" err="1"/>
              <a:t>Misgendering</a:t>
            </a:r>
            <a:endParaRPr lang="en-US" dirty="0"/>
          </a:p>
        </p:txBody>
      </p:sp>
      <p:sp>
        <p:nvSpPr>
          <p:cNvPr id="2" name="Content Placeholder 1"/>
          <p:cNvSpPr>
            <a:spLocks noGrp="1"/>
          </p:cNvSpPr>
          <p:nvPr>
            <p:ph idx="1"/>
          </p:nvPr>
        </p:nvSpPr>
        <p:spPr>
          <a:xfrm>
            <a:off x="1728132" y="2057401"/>
            <a:ext cx="8573549" cy="4068763"/>
          </a:xfrm>
        </p:spPr>
        <p:txBody>
          <a:bodyPr>
            <a:normAutofit/>
          </a:bodyPr>
          <a:lstStyle/>
          <a:p>
            <a:pPr marL="0" indent="0" algn="ctr">
              <a:buNone/>
            </a:pPr>
            <a:r>
              <a:rPr lang="en-US" sz="3200" dirty="0"/>
              <a:t>First, it DOES happen. </a:t>
            </a:r>
          </a:p>
          <a:p>
            <a:pPr marL="0" indent="0" algn="ctr">
              <a:buNone/>
            </a:pPr>
            <a:endParaRPr lang="en-US" sz="3200" dirty="0"/>
          </a:p>
          <a:p>
            <a:pPr marL="0" indent="0" algn="ctr">
              <a:buNone/>
            </a:pPr>
            <a:r>
              <a:rPr lang="en-US" sz="3200" dirty="0"/>
              <a:t>Second, make apology short and to the point. “I’m sorry, and thank you. I will be more aware.”</a:t>
            </a:r>
          </a:p>
          <a:p>
            <a:pPr marL="0" indent="0" algn="ctr">
              <a:buNone/>
            </a:pPr>
            <a:endParaRPr lang="en-US" sz="3200" dirty="0"/>
          </a:p>
          <a:p>
            <a:pPr marL="0" indent="0" algn="ctr">
              <a:buNone/>
            </a:pPr>
            <a:r>
              <a:rPr lang="en-US" sz="3200" dirty="0"/>
              <a:t>Third, move on!</a:t>
            </a:r>
          </a:p>
          <a:p>
            <a:pPr marL="0" indent="0" algn="ctr">
              <a:buNone/>
            </a:pPr>
            <a:r>
              <a:rPr lang="en-US" sz="3200" dirty="0"/>
              <a:t>No, seriously. Move on!</a:t>
            </a:r>
          </a:p>
          <a:p>
            <a:pPr marL="0" indent="0" algn="ctr">
              <a:buNone/>
            </a:pPr>
            <a:endParaRPr lang="en-US" sz="3200" dirty="0"/>
          </a:p>
        </p:txBody>
      </p:sp>
      <p:sp>
        <p:nvSpPr>
          <p:cNvPr id="3" name="Footer Placeholder 2"/>
          <p:cNvSpPr>
            <a:spLocks noGrp="1"/>
          </p:cNvSpPr>
          <p:nvPr>
            <p:ph type="ftr" sz="quarter" idx="11"/>
          </p:nvPr>
        </p:nvSpPr>
        <p:spPr/>
        <p:txBody>
          <a:bodyPr/>
          <a:lstStyle/>
          <a:p>
            <a:r>
              <a:rPr lang="en-US"/>
              <a:t>www.youth-outlook.org</a:t>
            </a:r>
          </a:p>
        </p:txBody>
      </p:sp>
      <p:sp>
        <p:nvSpPr>
          <p:cNvPr id="4" name="Slide Number Placeholder 3"/>
          <p:cNvSpPr>
            <a:spLocks noGrp="1"/>
          </p:cNvSpPr>
          <p:nvPr>
            <p:ph type="sldNum" sz="quarter" idx="12"/>
          </p:nvPr>
        </p:nvSpPr>
        <p:spPr/>
        <p:txBody>
          <a:bodyPr/>
          <a:lstStyle/>
          <a:p>
            <a:fld id="{96404C63-96F0-4FE6-A55A-E4339EDBEECB}" type="slidenum">
              <a:rPr lang="en-US" smtClean="0"/>
              <a:t>47</a:t>
            </a:fld>
            <a:endParaRPr lang="en-US"/>
          </a:p>
        </p:txBody>
      </p:sp>
    </p:spTree>
    <p:extLst>
      <p:ext uri="{BB962C8B-B14F-4D97-AF65-F5344CB8AC3E}">
        <p14:creationId xmlns:p14="http://schemas.microsoft.com/office/powerpoint/2010/main" val="29569784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You set the tone</a:t>
            </a:r>
          </a:p>
        </p:txBody>
      </p:sp>
      <p:sp>
        <p:nvSpPr>
          <p:cNvPr id="2" name="Content Placeholder 1"/>
          <p:cNvSpPr>
            <a:spLocks noGrp="1"/>
          </p:cNvSpPr>
          <p:nvPr>
            <p:ph idx="1"/>
          </p:nvPr>
        </p:nvSpPr>
        <p:spPr/>
        <p:txBody>
          <a:bodyPr/>
          <a:lstStyle/>
          <a:p>
            <a:pPr marL="0" indent="0">
              <a:buNone/>
            </a:pPr>
            <a:r>
              <a:rPr lang="en-US" dirty="0"/>
              <a:t>Model it. Ask. Do not assume anyone’s orientation, gender identity or pronouns.  </a:t>
            </a:r>
          </a:p>
          <a:p>
            <a:pPr marL="0" indent="0">
              <a:buNone/>
            </a:pPr>
            <a:endParaRPr lang="en-US" dirty="0"/>
          </a:p>
          <a:p>
            <a:pPr marL="0" indent="0">
              <a:buNone/>
            </a:pPr>
            <a:r>
              <a:rPr lang="en-US" dirty="0"/>
              <a:t>Model it again. Correct yourself if you’re wrong. It’s okay to make mistakes. Admit you don’t know a certain term. </a:t>
            </a:r>
          </a:p>
          <a:p>
            <a:pPr marL="0" indent="0">
              <a:buNone/>
            </a:pPr>
            <a:endParaRPr lang="en-US" dirty="0"/>
          </a:p>
          <a:p>
            <a:pPr marL="0" indent="0">
              <a:buNone/>
            </a:pPr>
            <a:r>
              <a:rPr lang="en-US" dirty="0"/>
              <a:t>Model it a third time. Make room for discussion. Remember that some of these discussions will be difficult!</a:t>
            </a:r>
          </a:p>
          <a:p>
            <a:pPr marL="0" indent="0">
              <a:buNone/>
            </a:pPr>
            <a:endParaRPr lang="en-US" dirty="0"/>
          </a:p>
        </p:txBody>
      </p:sp>
      <p:sp>
        <p:nvSpPr>
          <p:cNvPr id="3" name="Footer Placeholder 2"/>
          <p:cNvSpPr>
            <a:spLocks noGrp="1"/>
          </p:cNvSpPr>
          <p:nvPr>
            <p:ph type="ftr" sz="quarter" idx="11"/>
          </p:nvPr>
        </p:nvSpPr>
        <p:spPr/>
        <p:txBody>
          <a:bodyPr/>
          <a:lstStyle/>
          <a:p>
            <a:r>
              <a:rPr lang="en-US"/>
              <a:t>www.youth-outlook.org</a:t>
            </a:r>
          </a:p>
        </p:txBody>
      </p:sp>
      <p:sp>
        <p:nvSpPr>
          <p:cNvPr id="4" name="Slide Number Placeholder 3"/>
          <p:cNvSpPr>
            <a:spLocks noGrp="1"/>
          </p:cNvSpPr>
          <p:nvPr>
            <p:ph type="sldNum" sz="quarter" idx="12"/>
          </p:nvPr>
        </p:nvSpPr>
        <p:spPr/>
        <p:txBody>
          <a:bodyPr/>
          <a:lstStyle/>
          <a:p>
            <a:fld id="{96404C63-96F0-4FE6-A55A-E4339EDBEECB}" type="slidenum">
              <a:rPr lang="en-US" smtClean="0"/>
              <a:t>48</a:t>
            </a:fld>
            <a:endParaRPr lang="en-US"/>
          </a:p>
        </p:txBody>
      </p:sp>
    </p:spTree>
    <p:extLst>
      <p:ext uri="{BB962C8B-B14F-4D97-AF65-F5344CB8AC3E}">
        <p14:creationId xmlns:p14="http://schemas.microsoft.com/office/powerpoint/2010/main" val="2362422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176" y="177801"/>
            <a:ext cx="10802224" cy="812801"/>
          </a:xfrm>
        </p:spPr>
        <p:txBody>
          <a:bodyPr/>
          <a:lstStyle/>
          <a:p>
            <a:r>
              <a:rPr lang="en-US" sz="3200" dirty="0"/>
              <a:t>What health issues are pressing?</a:t>
            </a:r>
          </a:p>
        </p:txBody>
      </p:sp>
      <p:sp>
        <p:nvSpPr>
          <p:cNvPr id="3" name="Content Placeholder 2"/>
          <p:cNvSpPr>
            <a:spLocks noGrp="1"/>
          </p:cNvSpPr>
          <p:nvPr>
            <p:ph sz="half" idx="1"/>
          </p:nvPr>
        </p:nvSpPr>
        <p:spPr/>
        <p:txBody>
          <a:bodyPr>
            <a:normAutofit/>
          </a:bodyPr>
          <a:lstStyle/>
          <a:p>
            <a:endParaRPr lang="en-US" dirty="0"/>
          </a:p>
          <a:p>
            <a:endParaRPr lang="en-US" dirty="0"/>
          </a:p>
          <a:p>
            <a:r>
              <a:rPr lang="en-US" dirty="0"/>
              <a:t>Lung cancer</a:t>
            </a:r>
          </a:p>
          <a:p>
            <a:r>
              <a:rPr lang="en-US" dirty="0"/>
              <a:t>Breast, cervical and ovarian cancer</a:t>
            </a:r>
          </a:p>
          <a:p>
            <a:r>
              <a:rPr lang="en-US" dirty="0"/>
              <a:t>HIV</a:t>
            </a:r>
          </a:p>
          <a:p>
            <a:endParaRPr lang="en-US" dirty="0"/>
          </a:p>
        </p:txBody>
      </p:sp>
      <p:sp>
        <p:nvSpPr>
          <p:cNvPr id="4" name="Content Placeholder 3"/>
          <p:cNvSpPr>
            <a:spLocks noGrp="1"/>
          </p:cNvSpPr>
          <p:nvPr>
            <p:ph sz="half" idx="2"/>
          </p:nvPr>
        </p:nvSpPr>
        <p:spPr/>
        <p:txBody>
          <a:bodyPr>
            <a:normAutofit/>
          </a:bodyPr>
          <a:lstStyle/>
          <a:p>
            <a:r>
              <a:rPr lang="en-US" dirty="0"/>
              <a:t>HIV rates among young black men who have sex with other men (MSM) is higher than any other group in the country</a:t>
            </a:r>
          </a:p>
          <a:p>
            <a:endParaRPr lang="en-US" dirty="0"/>
          </a:p>
          <a:p>
            <a:r>
              <a:rPr lang="en-US" dirty="0"/>
              <a:t>3 out of 4 diagnoses of HIV are among young men 13-34 years old</a:t>
            </a:r>
          </a:p>
          <a:p>
            <a:endParaRPr lang="en-US" dirty="0"/>
          </a:p>
          <a:p>
            <a:r>
              <a:rPr lang="en-US" dirty="0"/>
              <a:t>Be aware of the pressure to keep comprehensive sex ed out of the school curriculum</a:t>
            </a:r>
          </a:p>
        </p:txBody>
      </p:sp>
    </p:spTree>
    <p:extLst>
      <p:ext uri="{BB962C8B-B14F-4D97-AF65-F5344CB8AC3E}">
        <p14:creationId xmlns:p14="http://schemas.microsoft.com/office/powerpoint/2010/main" val="82466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g2295b93f0de_6_69"/>
          <p:cNvSpPr txBox="1">
            <a:spLocks noGrp="1"/>
          </p:cNvSpPr>
          <p:nvPr>
            <p:ph type="title"/>
          </p:nvPr>
        </p:nvSpPr>
        <p:spPr>
          <a:xfrm>
            <a:off x="761800" y="186575"/>
            <a:ext cx="10972800" cy="81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500"/>
              <a:t>What About LGBTQ Families?</a:t>
            </a:r>
            <a:endParaRPr sz="4500"/>
          </a:p>
        </p:txBody>
      </p:sp>
      <p:sp>
        <p:nvSpPr>
          <p:cNvPr id="575" name="Google Shape;575;g2295b93f0de_6_69"/>
          <p:cNvSpPr txBox="1">
            <a:spLocks noGrp="1"/>
          </p:cNvSpPr>
          <p:nvPr>
            <p:ph type="body" idx="1"/>
          </p:nvPr>
        </p:nvSpPr>
        <p:spPr>
          <a:xfrm>
            <a:off x="609600" y="1193800"/>
            <a:ext cx="5386800" cy="639900"/>
          </a:xfrm>
          <a:prstGeom prst="rect">
            <a:avLst/>
          </a:prstGeom>
        </p:spPr>
        <p:txBody>
          <a:bodyPr spcFirstLastPara="1" wrap="square" lIns="91425" tIns="45700" rIns="91425" bIns="45700" anchor="b" anchorCtr="0">
            <a:normAutofit/>
          </a:bodyPr>
          <a:lstStyle/>
          <a:p>
            <a:pPr marL="0" lvl="0" indent="0" algn="l" rtl="0">
              <a:spcBef>
                <a:spcPts val="480"/>
              </a:spcBef>
              <a:spcAft>
                <a:spcPts val="0"/>
              </a:spcAft>
              <a:buNone/>
            </a:pPr>
            <a:r>
              <a:rPr lang="en-US"/>
              <a:t>Families with means…</a:t>
            </a:r>
            <a:endParaRPr/>
          </a:p>
        </p:txBody>
      </p:sp>
      <p:sp>
        <p:nvSpPr>
          <p:cNvPr id="577" name="Google Shape;577;g2295b93f0de_6_69"/>
          <p:cNvSpPr txBox="1">
            <a:spLocks noGrp="1"/>
          </p:cNvSpPr>
          <p:nvPr>
            <p:ph sz="half" idx="2"/>
          </p:nvPr>
        </p:nvSpPr>
        <p:spPr>
          <a:xfrm>
            <a:off x="6193369" y="1193800"/>
            <a:ext cx="5389200" cy="639900"/>
          </a:xfrm>
          <a:prstGeom prst="rect">
            <a:avLst/>
          </a:prstGeom>
        </p:spPr>
        <p:txBody>
          <a:bodyPr spcFirstLastPara="1" wrap="square" lIns="91425" tIns="45700" rIns="91425" bIns="45700" anchor="b" anchorCtr="0">
            <a:normAutofit/>
          </a:bodyPr>
          <a:lstStyle/>
          <a:p>
            <a:pPr marL="0" lvl="0" indent="0" algn="l" rtl="0">
              <a:spcBef>
                <a:spcPts val="480"/>
              </a:spcBef>
              <a:spcAft>
                <a:spcPts val="0"/>
              </a:spcAft>
              <a:buNone/>
            </a:pPr>
            <a:r>
              <a:rPr lang="en-US"/>
              <a:t>Support Networks</a:t>
            </a:r>
            <a:endParaRPr/>
          </a:p>
        </p:txBody>
      </p:sp>
      <p:sp>
        <p:nvSpPr>
          <p:cNvPr id="576" name="Google Shape;576;g2295b93f0de_6_69"/>
          <p:cNvSpPr txBox="1">
            <a:spLocks noGrp="1"/>
          </p:cNvSpPr>
          <p:nvPr>
            <p:ph type="body" sz="quarter" idx="3"/>
          </p:nvPr>
        </p:nvSpPr>
        <p:spPr>
          <a:xfrm>
            <a:off x="609600" y="1905000"/>
            <a:ext cx="5386800" cy="4221300"/>
          </a:xfrm>
          <a:prstGeom prst="rect">
            <a:avLst/>
          </a:prstGeom>
        </p:spPr>
        <p:txBody>
          <a:bodyPr spcFirstLastPara="1" wrap="square" lIns="91425" tIns="45700" rIns="91425" bIns="45700" anchor="t" anchorCtr="0">
            <a:normAutofit/>
          </a:bodyPr>
          <a:lstStyle/>
          <a:p>
            <a:pPr marL="0" lvl="0" indent="0" algn="l" rtl="0">
              <a:spcBef>
                <a:spcPts val="480"/>
              </a:spcBef>
              <a:spcAft>
                <a:spcPts val="0"/>
              </a:spcAft>
              <a:buNone/>
            </a:pPr>
            <a:endParaRPr/>
          </a:p>
          <a:p>
            <a:pPr marL="0" lvl="0" indent="0" algn="l" rtl="0">
              <a:spcBef>
                <a:spcPts val="480"/>
              </a:spcBef>
              <a:spcAft>
                <a:spcPts val="0"/>
              </a:spcAft>
              <a:buNone/>
            </a:pPr>
            <a:endParaRPr/>
          </a:p>
        </p:txBody>
      </p:sp>
      <p:sp>
        <p:nvSpPr>
          <p:cNvPr id="578" name="Google Shape;578;g2295b93f0de_6_69"/>
          <p:cNvSpPr txBox="1">
            <a:spLocks noGrp="1"/>
          </p:cNvSpPr>
          <p:nvPr>
            <p:ph sz="quarter" idx="4"/>
          </p:nvPr>
        </p:nvSpPr>
        <p:spPr>
          <a:xfrm>
            <a:off x="6193369" y="1905000"/>
            <a:ext cx="5389200" cy="4221300"/>
          </a:xfrm>
          <a:prstGeom prst="rect">
            <a:avLst/>
          </a:prstGeom>
        </p:spPr>
        <p:txBody>
          <a:bodyPr spcFirstLastPara="1" wrap="square" lIns="91425" tIns="45700" rIns="91425" bIns="45700" anchor="t" anchorCtr="0">
            <a:normAutofit/>
          </a:bodyPr>
          <a:lstStyle/>
          <a:p>
            <a:pPr marL="457200" lvl="0" indent="-381000" algn="l" rtl="0">
              <a:spcBef>
                <a:spcPts val="480"/>
              </a:spcBef>
              <a:spcAft>
                <a:spcPts val="0"/>
              </a:spcAft>
              <a:buSzPts val="2400"/>
              <a:buChar char="•"/>
            </a:pPr>
            <a:r>
              <a:rPr lang="en-US"/>
              <a:t>Movement to help individuals and families relocate to states where they can get gender affirming care.</a:t>
            </a:r>
            <a:endParaRPr/>
          </a:p>
          <a:p>
            <a:pPr marL="457200" lvl="0" indent="0" algn="l" rtl="0">
              <a:spcBef>
                <a:spcPts val="480"/>
              </a:spcBef>
              <a:spcAft>
                <a:spcPts val="0"/>
              </a:spcAft>
              <a:buNone/>
            </a:pPr>
            <a:endParaRPr/>
          </a:p>
          <a:p>
            <a:pPr marL="457200" lvl="0" indent="-381000" algn="l" rtl="0">
              <a:spcBef>
                <a:spcPts val="480"/>
              </a:spcBef>
              <a:spcAft>
                <a:spcPts val="0"/>
              </a:spcAft>
              <a:buSzPts val="2400"/>
              <a:buChar char="•"/>
            </a:pPr>
            <a:r>
              <a:rPr lang="en-US"/>
              <a:t>Pipeline to sanctuary states</a:t>
            </a:r>
            <a:endParaRPr/>
          </a:p>
          <a:p>
            <a:pPr marL="457200" lvl="0" indent="0" algn="l" rtl="0">
              <a:spcBef>
                <a:spcPts val="480"/>
              </a:spcBef>
              <a:spcAft>
                <a:spcPts val="0"/>
              </a:spcAft>
              <a:buNone/>
            </a:pPr>
            <a:endParaRPr/>
          </a:p>
          <a:p>
            <a:pPr marL="457200" lvl="0" indent="-381000" algn="l" rtl="0">
              <a:spcBef>
                <a:spcPts val="480"/>
              </a:spcBef>
              <a:spcAft>
                <a:spcPts val="0"/>
              </a:spcAft>
              <a:buSzPts val="2400"/>
              <a:buChar char="•"/>
            </a:pPr>
            <a:r>
              <a:rPr lang="en-US"/>
              <a:t>What does that mean for IL?</a:t>
            </a:r>
            <a:endParaRPr/>
          </a:p>
        </p:txBody>
      </p:sp>
      <p:sp>
        <p:nvSpPr>
          <p:cNvPr id="579" name="Google Shape;579;g2295b93f0de_6_69"/>
          <p:cNvSpPr txBox="1">
            <a:spLocks noGrp="1"/>
          </p:cNvSpPr>
          <p:nvPr>
            <p:ph type="sldNum" sz="quarter" idx="12"/>
          </p:nvPr>
        </p:nvSpPr>
        <p:spPr>
          <a:xfrm>
            <a:off x="8737600" y="6356351"/>
            <a:ext cx="28449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
        <p:nvSpPr>
          <p:cNvPr id="580" name="Google Shape;580;g2295b93f0de_6_69"/>
          <p:cNvSpPr txBox="1"/>
          <p:nvPr/>
        </p:nvSpPr>
        <p:spPr>
          <a:xfrm>
            <a:off x="680850" y="1905000"/>
            <a:ext cx="5244300" cy="4079100"/>
          </a:xfrm>
          <a:prstGeom prst="rect">
            <a:avLst/>
          </a:prstGeom>
          <a:noFill/>
          <a:ln>
            <a:noFill/>
          </a:ln>
        </p:spPr>
        <p:txBody>
          <a:bodyPr spcFirstLastPara="1" wrap="square" lIns="91425" tIns="91425" rIns="91425" bIns="91425" anchor="t" anchorCtr="0">
            <a:spAutoFit/>
          </a:bodyPr>
          <a:lstStyle/>
          <a:p>
            <a:pPr marL="457200" lvl="0" indent="-374650" algn="l" rtl="0">
              <a:spcBef>
                <a:spcPts val="0"/>
              </a:spcBef>
              <a:spcAft>
                <a:spcPts val="0"/>
              </a:spcAft>
              <a:buSzPts val="2300"/>
              <a:buFont typeface="Franklin Gothic"/>
              <a:buChar char="●"/>
            </a:pPr>
            <a:r>
              <a:rPr lang="en-US" sz="2300">
                <a:latin typeface="Franklin Gothic"/>
                <a:ea typeface="Franklin Gothic"/>
                <a:cs typeface="Franklin Gothic"/>
                <a:sym typeface="Franklin Gothic"/>
              </a:rPr>
              <a:t>Youth Outlook is already receiving emails from families in other states that are planning to move to more supportive areas.</a:t>
            </a:r>
            <a:endParaRPr sz="2300">
              <a:latin typeface="Franklin Gothic"/>
              <a:ea typeface="Franklin Gothic"/>
              <a:cs typeface="Franklin Gothic"/>
              <a:sym typeface="Franklin Gothic"/>
            </a:endParaRPr>
          </a:p>
          <a:p>
            <a:pPr marL="457200" lvl="0" indent="0" algn="l" rtl="0">
              <a:spcBef>
                <a:spcPts val="0"/>
              </a:spcBef>
              <a:spcAft>
                <a:spcPts val="0"/>
              </a:spcAft>
              <a:buNone/>
            </a:pPr>
            <a:endParaRPr sz="2300">
              <a:latin typeface="Franklin Gothic"/>
              <a:ea typeface="Franklin Gothic"/>
              <a:cs typeface="Franklin Gothic"/>
              <a:sym typeface="Franklin Gothic"/>
            </a:endParaRPr>
          </a:p>
          <a:p>
            <a:pPr marL="457200" lvl="0" indent="-374650" algn="l" rtl="0">
              <a:spcBef>
                <a:spcPts val="0"/>
              </a:spcBef>
              <a:spcAft>
                <a:spcPts val="0"/>
              </a:spcAft>
              <a:buSzPts val="2300"/>
              <a:buFont typeface="Franklin Gothic"/>
              <a:buChar char="●"/>
            </a:pPr>
            <a:r>
              <a:rPr lang="en-US" sz="2300">
                <a:latin typeface="Franklin Gothic"/>
                <a:ea typeface="Franklin Gothic"/>
                <a:cs typeface="Franklin Gothic"/>
                <a:sym typeface="Franklin Gothic"/>
              </a:rPr>
              <a:t>Families are researching areas of supportive states where their child will have the best access to care and access to schools that have supportive policies for LGBTQ students.</a:t>
            </a:r>
            <a:endParaRPr sz="2300">
              <a:latin typeface="Franklin Gothic"/>
              <a:ea typeface="Franklin Gothic"/>
              <a:cs typeface="Franklin Gothic"/>
              <a:sym typeface="Franklin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g2295b93f0de_6_80"/>
          <p:cNvSpPr txBox="1">
            <a:spLocks noGrp="1"/>
          </p:cNvSpPr>
          <p:nvPr>
            <p:ph type="title"/>
          </p:nvPr>
        </p:nvSpPr>
        <p:spPr>
          <a:xfrm>
            <a:off x="761800" y="186575"/>
            <a:ext cx="10972800" cy="81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The Anticipated Outcome</a:t>
            </a:r>
            <a:endParaRPr/>
          </a:p>
        </p:txBody>
      </p:sp>
      <p:sp>
        <p:nvSpPr>
          <p:cNvPr id="587" name="Google Shape;587;g2295b93f0de_6_80"/>
          <p:cNvSpPr txBox="1">
            <a:spLocks noGrp="1"/>
          </p:cNvSpPr>
          <p:nvPr>
            <p:ph sz="half" idx="1"/>
          </p:nvPr>
        </p:nvSpPr>
        <p:spPr>
          <a:xfrm>
            <a:off x="902200" y="1510348"/>
            <a:ext cx="5096400" cy="4616100"/>
          </a:xfrm>
          <a:prstGeom prst="rect">
            <a:avLst/>
          </a:prstGeom>
        </p:spPr>
        <p:txBody>
          <a:bodyPr spcFirstLastPara="1" wrap="square" lIns="91425" tIns="45700" rIns="91425" bIns="45700" anchor="t" anchorCtr="0">
            <a:normAutofit lnSpcReduction="10000"/>
          </a:bodyPr>
          <a:lstStyle/>
          <a:p>
            <a:pPr marL="457200" lvl="0" indent="-342900" algn="l" rtl="0">
              <a:spcBef>
                <a:spcPts val="360"/>
              </a:spcBef>
              <a:spcAft>
                <a:spcPts val="0"/>
              </a:spcAft>
              <a:buSzPts val="1800"/>
              <a:buChar char="•"/>
            </a:pPr>
            <a:r>
              <a:rPr lang="en-US"/>
              <a:t>Families will not always be able to move as a unit.</a:t>
            </a:r>
            <a:endParaRPr/>
          </a:p>
          <a:p>
            <a:pPr marL="457200" lvl="0" indent="0" algn="l" rtl="0">
              <a:spcBef>
                <a:spcPts val="360"/>
              </a:spcBef>
              <a:spcAft>
                <a:spcPts val="0"/>
              </a:spcAft>
              <a:buNone/>
            </a:pPr>
            <a:endParaRPr/>
          </a:p>
          <a:p>
            <a:pPr marL="457200" lvl="0" indent="-342900" algn="l" rtl="0">
              <a:spcBef>
                <a:spcPts val="360"/>
              </a:spcBef>
              <a:spcAft>
                <a:spcPts val="0"/>
              </a:spcAft>
              <a:buSzPts val="1800"/>
              <a:buChar char="•"/>
            </a:pPr>
            <a:r>
              <a:rPr lang="en-US"/>
              <a:t>Employment will be affected if a wage earner doesn’t have a job that can transfer them to a sanctuary state.</a:t>
            </a:r>
            <a:endParaRPr/>
          </a:p>
          <a:p>
            <a:pPr marL="457200" lvl="0" indent="0" algn="l" rtl="0">
              <a:spcBef>
                <a:spcPts val="360"/>
              </a:spcBef>
              <a:spcAft>
                <a:spcPts val="0"/>
              </a:spcAft>
              <a:buNone/>
            </a:pPr>
            <a:endParaRPr/>
          </a:p>
          <a:p>
            <a:pPr marL="457200" lvl="0" indent="-342900" algn="l" rtl="0">
              <a:spcBef>
                <a:spcPts val="360"/>
              </a:spcBef>
              <a:spcAft>
                <a:spcPts val="0"/>
              </a:spcAft>
              <a:buSzPts val="1800"/>
              <a:buChar char="•"/>
            </a:pPr>
            <a:r>
              <a:rPr lang="en-US"/>
              <a:t>We’re already seeing changes in youth plans for college and where they are willing to consider attending</a:t>
            </a:r>
            <a:endParaRPr/>
          </a:p>
        </p:txBody>
      </p:sp>
      <p:sp>
        <p:nvSpPr>
          <p:cNvPr id="588" name="Google Shape;588;g2295b93f0de_6_80"/>
          <p:cNvSpPr txBox="1">
            <a:spLocks noGrp="1"/>
          </p:cNvSpPr>
          <p:nvPr>
            <p:ph sz="half" idx="2"/>
          </p:nvPr>
        </p:nvSpPr>
        <p:spPr>
          <a:xfrm>
            <a:off x="6193533" y="1510373"/>
            <a:ext cx="5096400" cy="4616100"/>
          </a:xfrm>
          <a:prstGeom prst="rect">
            <a:avLst/>
          </a:prstGeom>
        </p:spPr>
        <p:txBody>
          <a:bodyPr spcFirstLastPara="1" wrap="square" lIns="91425" tIns="45700" rIns="91425" bIns="45700" anchor="t" anchorCtr="0">
            <a:normAutofit lnSpcReduction="10000"/>
          </a:bodyPr>
          <a:lstStyle/>
          <a:p>
            <a:pPr marL="457200" lvl="0" indent="-342900" algn="l" rtl="0">
              <a:spcBef>
                <a:spcPts val="360"/>
              </a:spcBef>
              <a:spcAft>
                <a:spcPts val="0"/>
              </a:spcAft>
              <a:buSzPts val="1800"/>
              <a:buChar char="•"/>
            </a:pPr>
            <a:r>
              <a:rPr lang="en-US"/>
              <a:t>Additional stressors on existing resources including (especially) mental health providers</a:t>
            </a:r>
            <a:endParaRPr/>
          </a:p>
          <a:p>
            <a:pPr marL="457200" lvl="0" indent="0" algn="l" rtl="0">
              <a:spcBef>
                <a:spcPts val="360"/>
              </a:spcBef>
              <a:spcAft>
                <a:spcPts val="0"/>
              </a:spcAft>
              <a:buNone/>
            </a:pPr>
            <a:endParaRPr/>
          </a:p>
          <a:p>
            <a:pPr marL="457200" lvl="0" indent="-342900" algn="l" rtl="0">
              <a:spcBef>
                <a:spcPts val="360"/>
              </a:spcBef>
              <a:spcAft>
                <a:spcPts val="0"/>
              </a:spcAft>
              <a:buSzPts val="1800"/>
              <a:buChar char="•"/>
            </a:pPr>
            <a:r>
              <a:rPr lang="en-US"/>
              <a:t>Longer wait lists</a:t>
            </a:r>
            <a:endParaRPr/>
          </a:p>
          <a:p>
            <a:pPr marL="457200" lvl="0" indent="0" algn="l" rtl="0">
              <a:spcBef>
                <a:spcPts val="360"/>
              </a:spcBef>
              <a:spcAft>
                <a:spcPts val="0"/>
              </a:spcAft>
              <a:buNone/>
            </a:pPr>
            <a:endParaRPr/>
          </a:p>
          <a:p>
            <a:pPr marL="457200" lvl="0" indent="-342900" algn="l" rtl="0">
              <a:spcBef>
                <a:spcPts val="360"/>
              </a:spcBef>
              <a:spcAft>
                <a:spcPts val="0"/>
              </a:spcAft>
              <a:buSzPts val="1800"/>
              <a:buChar char="•"/>
            </a:pPr>
            <a:r>
              <a:rPr lang="en-US"/>
              <a:t>Requests for community services that do not yet exist or cannot be easily replicated</a:t>
            </a:r>
            <a:endParaRPr/>
          </a:p>
          <a:p>
            <a:pPr marL="457200" lvl="0" indent="0" algn="l" rtl="0">
              <a:spcBef>
                <a:spcPts val="360"/>
              </a:spcBef>
              <a:spcAft>
                <a:spcPts val="0"/>
              </a:spcAft>
              <a:buNone/>
            </a:pPr>
            <a:endParaRPr/>
          </a:p>
          <a:p>
            <a:pPr marL="457200" lvl="0" indent="-342900" algn="l" rtl="0">
              <a:spcBef>
                <a:spcPts val="360"/>
              </a:spcBef>
              <a:spcAft>
                <a:spcPts val="0"/>
              </a:spcAft>
              <a:buSzPts val="1800"/>
              <a:buChar char="•"/>
            </a:pPr>
            <a:r>
              <a:rPr lang="en-US"/>
              <a:t>Housing issues (possible increase in shelter usage or homelessness)</a:t>
            </a:r>
            <a:endParaRPr/>
          </a:p>
        </p:txBody>
      </p:sp>
      <p:sp>
        <p:nvSpPr>
          <p:cNvPr id="589" name="Google Shape;589;g2295b93f0de_6_80"/>
          <p:cNvSpPr txBox="1">
            <a:spLocks noGrp="1"/>
          </p:cNvSpPr>
          <p:nvPr>
            <p:ph type="sldNum" sz="quarter" idx="12"/>
          </p:nvPr>
        </p:nvSpPr>
        <p:spPr>
          <a:xfrm>
            <a:off x="8737600" y="6356351"/>
            <a:ext cx="28449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g2295b93f0de_6_90"/>
          <p:cNvSpPr/>
          <p:nvPr/>
        </p:nvSpPr>
        <p:spPr>
          <a:xfrm>
            <a:off x="4498050" y="1190075"/>
            <a:ext cx="4851000" cy="4528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g2295b93f0de_6_90"/>
          <p:cNvSpPr txBox="1">
            <a:spLocks noGrp="1"/>
          </p:cNvSpPr>
          <p:nvPr>
            <p:ph type="title"/>
          </p:nvPr>
        </p:nvSpPr>
        <p:spPr>
          <a:xfrm>
            <a:off x="761800" y="186575"/>
            <a:ext cx="10972800" cy="81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500"/>
              <a:t>Layers of LGBTQ+ Trauma 2023</a:t>
            </a:r>
            <a:endParaRPr sz="4500"/>
          </a:p>
        </p:txBody>
      </p:sp>
      <p:sp>
        <p:nvSpPr>
          <p:cNvPr id="597" name="Google Shape;597;g2295b93f0de_6_90"/>
          <p:cNvSpPr txBox="1">
            <a:spLocks noGrp="1"/>
          </p:cNvSpPr>
          <p:nvPr>
            <p:ph type="sldNum" sz="quarter" idx="12"/>
          </p:nvPr>
        </p:nvSpPr>
        <p:spPr>
          <a:xfrm>
            <a:off x="8737600" y="6356351"/>
            <a:ext cx="28449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
        <p:nvSpPr>
          <p:cNvPr id="598" name="Google Shape;598;g2295b93f0de_6_90"/>
          <p:cNvSpPr/>
          <p:nvPr/>
        </p:nvSpPr>
        <p:spPr>
          <a:xfrm>
            <a:off x="5224175" y="1926300"/>
            <a:ext cx="3307800" cy="3126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g2295b93f0de_6_90"/>
          <p:cNvSpPr/>
          <p:nvPr/>
        </p:nvSpPr>
        <p:spPr>
          <a:xfrm>
            <a:off x="5940250" y="2672600"/>
            <a:ext cx="1764900" cy="1763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g2295b93f0de_6_90"/>
          <p:cNvSpPr/>
          <p:nvPr/>
        </p:nvSpPr>
        <p:spPr>
          <a:xfrm>
            <a:off x="6495050" y="3198725"/>
            <a:ext cx="645300" cy="635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g2295b93f0de_6_90"/>
          <p:cNvSpPr txBox="1"/>
          <p:nvPr/>
        </p:nvSpPr>
        <p:spPr>
          <a:xfrm>
            <a:off x="927200" y="1806425"/>
            <a:ext cx="26532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a:latin typeface="Franklin Gothic"/>
                <a:ea typeface="Franklin Gothic"/>
                <a:cs typeface="Franklin Gothic"/>
                <a:sym typeface="Franklin Gothic"/>
              </a:rPr>
              <a:t>Client</a:t>
            </a:r>
            <a:endParaRPr sz="2300">
              <a:latin typeface="Franklin Gothic"/>
              <a:ea typeface="Franklin Gothic"/>
              <a:cs typeface="Franklin Gothic"/>
              <a:sym typeface="Franklin Gothic"/>
            </a:endParaRPr>
          </a:p>
          <a:p>
            <a:pPr marL="0" lvl="0" indent="0" algn="l" rtl="0">
              <a:spcBef>
                <a:spcPts val="0"/>
              </a:spcBef>
              <a:spcAft>
                <a:spcPts val="0"/>
              </a:spcAft>
              <a:buNone/>
            </a:pPr>
            <a:r>
              <a:rPr lang="en-US" sz="1700">
                <a:latin typeface="Franklin Gothic"/>
                <a:ea typeface="Franklin Gothic"/>
                <a:cs typeface="Franklin Gothic"/>
                <a:sym typeface="Franklin Gothic"/>
              </a:rPr>
              <a:t>Bullying, loss of care, loss of support, risk of/separation from family, neglect of medical needs</a:t>
            </a:r>
            <a:endParaRPr sz="1700">
              <a:latin typeface="Franklin Gothic"/>
              <a:ea typeface="Franklin Gothic"/>
              <a:cs typeface="Franklin Gothic"/>
              <a:sym typeface="Franklin Gothic"/>
            </a:endParaRPr>
          </a:p>
          <a:p>
            <a:pPr marL="0" lvl="0" indent="0" algn="l" rtl="0">
              <a:spcBef>
                <a:spcPts val="0"/>
              </a:spcBef>
              <a:spcAft>
                <a:spcPts val="0"/>
              </a:spcAft>
              <a:buNone/>
            </a:pPr>
            <a:endParaRPr sz="1700">
              <a:latin typeface="Franklin Gothic"/>
              <a:ea typeface="Franklin Gothic"/>
              <a:cs typeface="Franklin Gothic"/>
              <a:sym typeface="Franklin Gothic"/>
            </a:endParaRPr>
          </a:p>
        </p:txBody>
      </p:sp>
      <p:cxnSp>
        <p:nvCxnSpPr>
          <p:cNvPr id="602" name="Google Shape;602;g2295b93f0de_6_90"/>
          <p:cNvCxnSpPr>
            <a:stCxn id="601" idx="3"/>
          </p:cNvCxnSpPr>
          <p:nvPr/>
        </p:nvCxnSpPr>
        <p:spPr>
          <a:xfrm>
            <a:off x="3580400" y="2729975"/>
            <a:ext cx="3156600" cy="628500"/>
          </a:xfrm>
          <a:prstGeom prst="straightConnector1">
            <a:avLst/>
          </a:prstGeom>
          <a:noFill/>
          <a:ln w="9525" cap="flat" cmpd="sng">
            <a:solidFill>
              <a:schemeClr val="dk2"/>
            </a:solidFill>
            <a:prstDash val="solid"/>
            <a:round/>
            <a:headEnd type="none" w="med" len="med"/>
            <a:tailEnd type="none" w="med" len="med"/>
          </a:ln>
        </p:spPr>
      </p:cxnSp>
      <p:sp>
        <p:nvSpPr>
          <p:cNvPr id="603" name="Google Shape;603;g2295b93f0de_6_90"/>
          <p:cNvSpPr txBox="1"/>
          <p:nvPr/>
        </p:nvSpPr>
        <p:spPr>
          <a:xfrm>
            <a:off x="9871950" y="1806425"/>
            <a:ext cx="19722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latin typeface="Franklin Gothic"/>
                <a:ea typeface="Franklin Gothic"/>
                <a:cs typeface="Franklin Gothic"/>
                <a:sym typeface="Franklin Gothic"/>
              </a:rPr>
              <a:t>Family</a:t>
            </a:r>
            <a:endParaRPr sz="1800">
              <a:latin typeface="Franklin Gothic"/>
              <a:ea typeface="Franklin Gothic"/>
              <a:cs typeface="Franklin Gothic"/>
              <a:sym typeface="Franklin Gothic"/>
            </a:endParaRPr>
          </a:p>
          <a:p>
            <a:pPr marL="0" lvl="0" indent="0" algn="l" rtl="0">
              <a:spcBef>
                <a:spcPts val="0"/>
              </a:spcBef>
              <a:spcAft>
                <a:spcPts val="0"/>
              </a:spcAft>
              <a:buNone/>
            </a:pPr>
            <a:r>
              <a:rPr lang="en-US" sz="1500">
                <a:latin typeface="Franklin Gothic"/>
                <a:ea typeface="Franklin Gothic"/>
                <a:cs typeface="Franklin Gothic"/>
                <a:sym typeface="Franklin Gothic"/>
              </a:rPr>
              <a:t>Risk forced relocation, loss of employment, loss of housing, loss of children, separation from rest of family</a:t>
            </a:r>
            <a:endParaRPr sz="1500">
              <a:latin typeface="Franklin Gothic"/>
              <a:ea typeface="Franklin Gothic"/>
              <a:cs typeface="Franklin Gothic"/>
              <a:sym typeface="Franklin Gothic"/>
            </a:endParaRPr>
          </a:p>
        </p:txBody>
      </p:sp>
      <p:cxnSp>
        <p:nvCxnSpPr>
          <p:cNvPr id="604" name="Google Shape;604;g2295b93f0de_6_90"/>
          <p:cNvCxnSpPr/>
          <p:nvPr/>
        </p:nvCxnSpPr>
        <p:spPr>
          <a:xfrm flipH="1">
            <a:off x="7332100" y="2067475"/>
            <a:ext cx="2470800" cy="1462500"/>
          </a:xfrm>
          <a:prstGeom prst="straightConnector1">
            <a:avLst/>
          </a:prstGeom>
          <a:noFill/>
          <a:ln w="9525" cap="flat" cmpd="sng">
            <a:solidFill>
              <a:schemeClr val="dk2"/>
            </a:solidFill>
            <a:prstDash val="solid"/>
            <a:round/>
            <a:headEnd type="none" w="med" len="med"/>
            <a:tailEnd type="none" w="med" len="med"/>
          </a:ln>
        </p:spPr>
      </p:cxnSp>
      <p:sp>
        <p:nvSpPr>
          <p:cNvPr id="605" name="Google Shape;605;g2295b93f0de_6_90"/>
          <p:cNvSpPr txBox="1"/>
          <p:nvPr/>
        </p:nvSpPr>
        <p:spPr>
          <a:xfrm>
            <a:off x="486825" y="4582150"/>
            <a:ext cx="3307800" cy="153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latin typeface="Franklin Gothic"/>
                <a:ea typeface="Franklin Gothic"/>
                <a:cs typeface="Franklin Gothic"/>
                <a:sym typeface="Franklin Gothic"/>
              </a:rPr>
              <a:t>Community</a:t>
            </a:r>
            <a:endParaRPr sz="2000">
              <a:latin typeface="Franklin Gothic"/>
              <a:ea typeface="Franklin Gothic"/>
              <a:cs typeface="Franklin Gothic"/>
              <a:sym typeface="Franklin Gothic"/>
            </a:endParaRPr>
          </a:p>
          <a:p>
            <a:pPr marL="0" lvl="0" indent="0" algn="l" rtl="0">
              <a:spcBef>
                <a:spcPts val="0"/>
              </a:spcBef>
              <a:spcAft>
                <a:spcPts val="0"/>
              </a:spcAft>
              <a:buNone/>
            </a:pPr>
            <a:r>
              <a:rPr lang="en-US" sz="1700">
                <a:latin typeface="Franklin Gothic"/>
                <a:ea typeface="Franklin Gothic"/>
                <a:cs typeface="Franklin Gothic"/>
                <a:sym typeface="Franklin Gothic"/>
              </a:rPr>
              <a:t>Massive anti-LGBT legislation, increase in hate crimes, increase in bullying, refusal of care, silencing, isolation</a:t>
            </a:r>
            <a:endParaRPr sz="1700">
              <a:latin typeface="Franklin Gothic"/>
              <a:ea typeface="Franklin Gothic"/>
              <a:cs typeface="Franklin Gothic"/>
              <a:sym typeface="Franklin Gothic"/>
            </a:endParaRPr>
          </a:p>
        </p:txBody>
      </p:sp>
      <p:cxnSp>
        <p:nvCxnSpPr>
          <p:cNvPr id="606" name="Google Shape;606;g2295b93f0de_6_90"/>
          <p:cNvCxnSpPr/>
          <p:nvPr/>
        </p:nvCxnSpPr>
        <p:spPr>
          <a:xfrm rot="10800000" flipH="1">
            <a:off x="3358400" y="4104625"/>
            <a:ext cx="2329800" cy="615300"/>
          </a:xfrm>
          <a:prstGeom prst="straightConnector1">
            <a:avLst/>
          </a:prstGeom>
          <a:noFill/>
          <a:ln w="9525" cap="flat" cmpd="sng">
            <a:solidFill>
              <a:schemeClr val="dk2"/>
            </a:solidFill>
            <a:prstDash val="solid"/>
            <a:round/>
            <a:headEnd type="none" w="med" len="med"/>
            <a:tailEnd type="none" w="med" len="med"/>
          </a:ln>
        </p:spPr>
      </p:cxnSp>
      <p:sp>
        <p:nvSpPr>
          <p:cNvPr id="607" name="Google Shape;607;g2295b93f0de_6_90"/>
          <p:cNvSpPr txBox="1"/>
          <p:nvPr/>
        </p:nvSpPr>
        <p:spPr>
          <a:xfrm>
            <a:off x="9661700" y="4235825"/>
            <a:ext cx="2073000" cy="1954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latin typeface="Franklin Gothic"/>
                <a:ea typeface="Franklin Gothic"/>
                <a:cs typeface="Franklin Gothic"/>
                <a:sym typeface="Franklin Gothic"/>
              </a:rPr>
              <a:t>Historical</a:t>
            </a:r>
            <a:endParaRPr sz="1900">
              <a:latin typeface="Franklin Gothic"/>
              <a:ea typeface="Franklin Gothic"/>
              <a:cs typeface="Franklin Gothic"/>
              <a:sym typeface="Franklin Gothic"/>
            </a:endParaRPr>
          </a:p>
          <a:p>
            <a:pPr marL="0" lvl="0" indent="0" algn="l" rtl="0">
              <a:spcBef>
                <a:spcPts val="0"/>
              </a:spcBef>
              <a:spcAft>
                <a:spcPts val="0"/>
              </a:spcAft>
              <a:buNone/>
            </a:pPr>
            <a:r>
              <a:rPr lang="en-US" sz="1600">
                <a:latin typeface="Franklin Gothic"/>
                <a:ea typeface="Franklin Gothic"/>
                <a:cs typeface="Franklin Gothic"/>
                <a:sym typeface="Franklin Gothic"/>
              </a:rPr>
              <a:t>Denial of rights, discrimination, hate crime, no resources, no care, loss of family and friends, HIV/AIDS</a:t>
            </a:r>
            <a:endParaRPr sz="1600">
              <a:latin typeface="Franklin Gothic"/>
              <a:ea typeface="Franklin Gothic"/>
              <a:cs typeface="Franklin Gothic"/>
              <a:sym typeface="Franklin Gothic"/>
            </a:endParaRPr>
          </a:p>
        </p:txBody>
      </p:sp>
      <p:cxnSp>
        <p:nvCxnSpPr>
          <p:cNvPr id="608" name="Google Shape;608;g2295b93f0de_6_90"/>
          <p:cNvCxnSpPr/>
          <p:nvPr/>
        </p:nvCxnSpPr>
        <p:spPr>
          <a:xfrm rot="10800000">
            <a:off x="8880138" y="4812800"/>
            <a:ext cx="625200" cy="260700"/>
          </a:xfrm>
          <a:prstGeom prst="straightConnector1">
            <a:avLst/>
          </a:prstGeom>
          <a:noFill/>
          <a:ln w="9525" cap="flat" cmpd="sng">
            <a:solidFill>
              <a:schemeClr val="dk2"/>
            </a:solidFill>
            <a:prstDash val="solid"/>
            <a:round/>
            <a:headEnd type="none" w="med" len="med"/>
            <a:tailEnd type="none" w="med" len="med"/>
          </a:ln>
        </p:spPr>
      </p:cxnSp>
      <p:sp>
        <p:nvSpPr>
          <p:cNvPr id="609" name="Google Shape;609;g2295b93f0de_6_90"/>
          <p:cNvSpPr txBox="1"/>
          <p:nvPr/>
        </p:nvSpPr>
        <p:spPr>
          <a:xfrm>
            <a:off x="4235825" y="5970500"/>
            <a:ext cx="5113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Franklin Gothic"/>
                <a:ea typeface="Franklin Gothic"/>
                <a:cs typeface="Franklin Gothic"/>
                <a:sym typeface="Franklin Gothic"/>
              </a:rPr>
              <a:t>What should we be looking for from an ACEs perspective?</a:t>
            </a:r>
            <a:endParaRPr>
              <a:latin typeface="Franklin Gothic"/>
              <a:ea typeface="Franklin Gothic"/>
              <a:cs typeface="Franklin Gothic"/>
              <a:sym typeface="Franklin Gothic"/>
            </a:endParaRPr>
          </a:p>
        </p:txBody>
      </p:sp>
      <p:pic>
        <p:nvPicPr>
          <p:cNvPr id="610" name="Google Shape;610;g2295b93f0de_6_90"/>
          <p:cNvPicPr preferRelativeResize="0"/>
          <p:nvPr/>
        </p:nvPicPr>
        <p:blipFill>
          <a:blip r:embed="rId3">
            <a:alphaModFix/>
          </a:blip>
          <a:stretch>
            <a:fillRect/>
          </a:stretch>
        </p:blipFill>
        <p:spPr>
          <a:xfrm>
            <a:off x="9139395" y="1"/>
            <a:ext cx="3117605" cy="17634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Addressing our suicide risk</a:t>
            </a:r>
          </a:p>
        </p:txBody>
      </p:sp>
      <p:sp>
        <p:nvSpPr>
          <p:cNvPr id="3" name="Content Placeholder 2"/>
          <p:cNvSpPr>
            <a:spLocks noGrp="1"/>
          </p:cNvSpPr>
          <p:nvPr>
            <p:ph sz="half" idx="1"/>
          </p:nvPr>
        </p:nvSpPr>
        <p:spPr/>
        <p:txBody>
          <a:bodyPr>
            <a:normAutofit/>
          </a:bodyPr>
          <a:lstStyle/>
          <a:p>
            <a:r>
              <a:rPr lang="en-US" dirty="0"/>
              <a:t>Suicide is the third leading cause of death among teenagers following accidents and homicides. (Homicide is the leading cause of death among Black male-identified teenagers.)</a:t>
            </a:r>
          </a:p>
          <a:p>
            <a:endParaRPr lang="en-US" dirty="0"/>
          </a:p>
          <a:p>
            <a:r>
              <a:rPr lang="en-US" dirty="0"/>
              <a:t>Across all suicide attempts other than guns, only 4% are fatal. 90% of firearm suicide attempts are fatal.</a:t>
            </a:r>
          </a:p>
        </p:txBody>
      </p:sp>
      <p:sp>
        <p:nvSpPr>
          <p:cNvPr id="4" name="Content Placeholder 3"/>
          <p:cNvSpPr>
            <a:spLocks noGrp="1"/>
          </p:cNvSpPr>
          <p:nvPr>
            <p:ph sz="half" idx="2"/>
          </p:nvPr>
        </p:nvSpPr>
        <p:spPr/>
        <p:txBody>
          <a:bodyPr>
            <a:normAutofit/>
          </a:bodyPr>
          <a:lstStyle/>
          <a:p>
            <a:r>
              <a:rPr lang="en-US" dirty="0"/>
              <a:t>Firearm suicides are one half of all suicides committed each year.</a:t>
            </a:r>
          </a:p>
          <a:p>
            <a:endParaRPr lang="en-US" dirty="0"/>
          </a:p>
          <a:p>
            <a:r>
              <a:rPr lang="en-US" dirty="0"/>
              <a:t>80% of youth who attempt suicide by firearm use a gun owned by a family member</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694570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2377249"/>
            <a:ext cx="6629400" cy="1143000"/>
          </a:xfrm>
        </p:spPr>
        <p:txBody>
          <a:bodyPr>
            <a:normAutofit/>
          </a:bodyPr>
          <a:lstStyle/>
          <a:p>
            <a:r>
              <a:rPr lang="en-US" dirty="0">
                <a:uFillTx/>
              </a:rPr>
              <a:t>Community Resources</a:t>
            </a:r>
          </a:p>
        </p:txBody>
      </p:sp>
    </p:spTree>
    <p:extLst>
      <p:ext uri="{BB962C8B-B14F-4D97-AF65-F5344CB8AC3E}">
        <p14:creationId xmlns:p14="http://schemas.microsoft.com/office/powerpoint/2010/main" val="2772358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Youth Outlook</a:t>
            </a:r>
          </a:p>
        </p:txBody>
      </p:sp>
      <p:sp>
        <p:nvSpPr>
          <p:cNvPr id="5" name="Content Placeholder 4"/>
          <p:cNvSpPr>
            <a:spLocks noGrp="1"/>
          </p:cNvSpPr>
          <p:nvPr>
            <p:ph sz="half" idx="1"/>
          </p:nvPr>
        </p:nvSpPr>
        <p:spPr/>
        <p:txBody>
          <a:bodyPr>
            <a:normAutofit fontScale="92500" lnSpcReduction="10000"/>
          </a:bodyPr>
          <a:lstStyle/>
          <a:p>
            <a:r>
              <a:rPr lang="en-US" dirty="0"/>
              <a:t>Drop in centers</a:t>
            </a:r>
          </a:p>
          <a:p>
            <a:r>
              <a:rPr lang="en-US" dirty="0"/>
              <a:t>Youth leadership</a:t>
            </a:r>
          </a:p>
          <a:p>
            <a:r>
              <a:rPr lang="en-US" dirty="0"/>
              <a:t>Off site visits to GSAs</a:t>
            </a:r>
          </a:p>
          <a:p>
            <a:endParaRPr lang="en-US" dirty="0"/>
          </a:p>
          <a:p>
            <a:pPr lvl="1"/>
            <a:r>
              <a:rPr lang="en-US" dirty="0"/>
              <a:t>DeKalb, Naperville, Naperville Transcend, Palatine Transcend, Sterling, Elmhurst and soon Downers Grove</a:t>
            </a:r>
          </a:p>
          <a:p>
            <a:pPr lvl="1"/>
            <a:r>
              <a:rPr lang="en-US" dirty="0"/>
              <a:t>Virtual group every Friday over Zoom, now a permanent service</a:t>
            </a:r>
          </a:p>
          <a:p>
            <a:pPr lvl="1"/>
            <a:r>
              <a:rPr lang="en-US" dirty="0"/>
              <a:t>Virtual young adult social group</a:t>
            </a:r>
          </a:p>
          <a:p>
            <a:endParaRPr lang="en-US" dirty="0"/>
          </a:p>
          <a:p>
            <a:endParaRPr lang="en-US" dirty="0"/>
          </a:p>
          <a:p>
            <a:r>
              <a:rPr lang="en-US" dirty="0"/>
              <a:t>We are back NEXT WEEK and outdoors all summer!</a:t>
            </a:r>
          </a:p>
        </p:txBody>
      </p:sp>
      <p:sp>
        <p:nvSpPr>
          <p:cNvPr id="6" name="Content Placeholder 5"/>
          <p:cNvSpPr>
            <a:spLocks noGrp="1"/>
          </p:cNvSpPr>
          <p:nvPr>
            <p:ph sz="half" idx="2"/>
          </p:nvPr>
        </p:nvSpPr>
        <p:spPr/>
        <p:txBody>
          <a:bodyPr>
            <a:normAutofit fontScale="92500" lnSpcReduction="10000"/>
          </a:bodyPr>
          <a:lstStyle/>
          <a:p>
            <a:r>
              <a:rPr lang="en-US" dirty="0"/>
              <a:t>Parent/caregiver group, Thrive, will remain virtual through the summer</a:t>
            </a:r>
          </a:p>
          <a:p>
            <a:endParaRPr lang="en-US" dirty="0"/>
          </a:p>
          <a:p>
            <a:r>
              <a:rPr lang="en-US" dirty="0"/>
              <a:t>We are now accepting requests for staff training and professional development</a:t>
            </a:r>
          </a:p>
        </p:txBody>
      </p:sp>
    </p:spTree>
    <p:extLst>
      <p:ext uri="{BB962C8B-B14F-4D97-AF65-F5344CB8AC3E}">
        <p14:creationId xmlns:p14="http://schemas.microsoft.com/office/powerpoint/2010/main" val="8732836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uFillTx/>
              </a:rPr>
              <a:t>360 Youth Services</a:t>
            </a:r>
          </a:p>
        </p:txBody>
      </p:sp>
      <p:sp>
        <p:nvSpPr>
          <p:cNvPr id="3" name="Content Placeholder 2"/>
          <p:cNvSpPr>
            <a:spLocks noGrp="1"/>
          </p:cNvSpPr>
          <p:nvPr>
            <p:ph sz="half" idx="1"/>
          </p:nvPr>
        </p:nvSpPr>
        <p:spPr>
          <a:xfrm>
            <a:off x="2200655" y="2679192"/>
            <a:ext cx="3822192" cy="3447288"/>
          </a:xfrm>
          <a:prstGeom prst="rect">
            <a:avLst/>
          </a:prstGeom>
        </p:spPr>
        <p:txBody>
          <a:bodyPr>
            <a:normAutofit fontScale="92500" lnSpcReduction="20000"/>
          </a:bodyPr>
          <a:lstStyle/>
          <a:p>
            <a:r>
              <a:rPr lang="en-US" dirty="0">
                <a:uFillTx/>
              </a:rPr>
              <a:t>360 Youth Services “provides life changing services through prevention education, counseling and shelter”</a:t>
            </a:r>
          </a:p>
          <a:p>
            <a:r>
              <a:rPr lang="en-US" dirty="0">
                <a:uFillTx/>
              </a:rPr>
              <a:t>Transitional Housing Programs serve homeless young people ages 18-24 by providing assistance with education, employment and interpersonal skills with the goal of independent living</a:t>
            </a:r>
          </a:p>
        </p:txBody>
      </p:sp>
      <p:sp>
        <p:nvSpPr>
          <p:cNvPr id="4" name="Content Placeholder 3"/>
          <p:cNvSpPr>
            <a:spLocks noGrp="1"/>
          </p:cNvSpPr>
          <p:nvPr>
            <p:ph sz="half" idx="2"/>
          </p:nvPr>
        </p:nvSpPr>
        <p:spPr>
          <a:xfrm>
            <a:off x="6169152" y="2679192"/>
            <a:ext cx="3822192" cy="3447288"/>
          </a:xfrm>
          <a:prstGeom prst="rect">
            <a:avLst/>
          </a:prstGeom>
        </p:spPr>
        <p:txBody>
          <a:bodyPr>
            <a:normAutofit fontScale="92500" lnSpcReduction="20000"/>
          </a:bodyPr>
          <a:lstStyle/>
          <a:p>
            <a:r>
              <a:rPr lang="en-US" dirty="0">
                <a:uFillTx/>
              </a:rPr>
              <a:t>Opened our first LGBTQ-specific transitional housing program in June 2014</a:t>
            </a:r>
          </a:p>
          <a:p>
            <a:pPr lvl="1"/>
            <a:r>
              <a:rPr lang="en-US" dirty="0">
                <a:uFillTx/>
              </a:rPr>
              <a:t>Serve 8 residents, ages 18-21 years old for up to 18 months</a:t>
            </a:r>
          </a:p>
          <a:p>
            <a:pPr lvl="1"/>
            <a:r>
              <a:rPr lang="en-US" dirty="0">
                <a:uFillTx/>
              </a:rPr>
              <a:t>In Naperville</a:t>
            </a:r>
          </a:p>
          <a:p>
            <a:pPr lvl="1"/>
            <a:endParaRPr lang="en-US" dirty="0">
              <a:uFillTx/>
            </a:endParaRPr>
          </a:p>
          <a:p>
            <a:pPr lvl="1"/>
            <a:r>
              <a:rPr lang="en-US" dirty="0">
                <a:solidFill>
                  <a:srgbClr val="4A8EF2"/>
                </a:solidFill>
                <a:uFillTx/>
              </a:rPr>
              <a:t>360youthservices.org</a:t>
            </a:r>
          </a:p>
        </p:txBody>
      </p:sp>
    </p:spTree>
    <p:extLst>
      <p:ext uri="{BB962C8B-B14F-4D97-AF65-F5344CB8AC3E}">
        <p14:creationId xmlns:p14="http://schemas.microsoft.com/office/powerpoint/2010/main" val="11925103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Resources</a:t>
            </a:r>
          </a:p>
        </p:txBody>
      </p:sp>
      <p:sp>
        <p:nvSpPr>
          <p:cNvPr id="3" name="Content Placeholder 2"/>
          <p:cNvSpPr>
            <a:spLocks noGrp="1"/>
          </p:cNvSpPr>
          <p:nvPr>
            <p:ph sz="half" idx="1"/>
          </p:nvPr>
        </p:nvSpPr>
        <p:spPr>
          <a:xfrm>
            <a:off x="3733800" y="1371600"/>
            <a:ext cx="4800600" cy="4830764"/>
          </a:xfrm>
        </p:spPr>
        <p:txBody>
          <a:bodyPr/>
          <a:lstStyle/>
          <a:p>
            <a:endParaRPr lang="en-US" dirty="0"/>
          </a:p>
          <a:p>
            <a:r>
              <a:rPr lang="en-US" dirty="0"/>
              <a:t>Lurie Children’s Gender Clinic</a:t>
            </a:r>
          </a:p>
          <a:p>
            <a:r>
              <a:rPr lang="en-US" dirty="0"/>
              <a:t>Howard Brown Health Center</a:t>
            </a:r>
          </a:p>
          <a:p>
            <a:r>
              <a:rPr lang="en-US" dirty="0"/>
              <a:t>Planned Parenthood in Aurora</a:t>
            </a:r>
          </a:p>
          <a:p>
            <a:r>
              <a:rPr lang="en-US" dirty="0"/>
              <a:t>Fred </a:t>
            </a:r>
            <a:r>
              <a:rPr lang="en-US" dirty="0" err="1"/>
              <a:t>Ettner</a:t>
            </a:r>
            <a:r>
              <a:rPr lang="en-US" dirty="0"/>
              <a:t>, Lincolnwood</a:t>
            </a:r>
          </a:p>
          <a:p>
            <a:r>
              <a:rPr lang="en-US" dirty="0"/>
              <a:t>Jessica </a:t>
            </a:r>
            <a:r>
              <a:rPr lang="en-US" dirty="0" err="1"/>
              <a:t>Lapinski</a:t>
            </a:r>
            <a:r>
              <a:rPr lang="en-US" dirty="0"/>
              <a:t>, Bloomingdale</a:t>
            </a:r>
          </a:p>
        </p:txBody>
      </p:sp>
    </p:spTree>
    <p:extLst>
      <p:ext uri="{BB962C8B-B14F-4D97-AF65-F5344CB8AC3E}">
        <p14:creationId xmlns:p14="http://schemas.microsoft.com/office/powerpoint/2010/main" val="12860024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Resources</a:t>
            </a:r>
          </a:p>
        </p:txBody>
      </p:sp>
      <p:sp>
        <p:nvSpPr>
          <p:cNvPr id="3" name="Content Placeholder 2"/>
          <p:cNvSpPr>
            <a:spLocks noGrp="1"/>
          </p:cNvSpPr>
          <p:nvPr>
            <p:ph sz="half" idx="1"/>
          </p:nvPr>
        </p:nvSpPr>
        <p:spPr>
          <a:xfrm>
            <a:off x="5934075" y="1600200"/>
            <a:ext cx="3657600" cy="4724400"/>
          </a:xfrm>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marL="0" indent="0">
              <a:buNone/>
            </a:pPr>
            <a:r>
              <a:rPr lang="en-US" sz="2000" dirty="0">
                <a:latin typeface="Garamond Regular" charset="0"/>
              </a:rPr>
              <a:t>State:</a:t>
            </a:r>
          </a:p>
          <a:p>
            <a:pPr lvl="1"/>
            <a:r>
              <a:rPr lang="en-US" dirty="0">
                <a:uFillTx/>
                <a:latin typeface="Garamond Regular" charset="0"/>
              </a:rPr>
              <a:t>The Illinois Safe Schools Alliance</a:t>
            </a:r>
          </a:p>
          <a:p>
            <a:pPr lvl="1"/>
            <a:r>
              <a:rPr lang="en-US" dirty="0">
                <a:uFillTx/>
                <a:latin typeface="Garamond Regular" charset="0"/>
              </a:rPr>
              <a:t>PFLAG (Parents, Families, Friends of Lesbians and Gays)</a:t>
            </a:r>
          </a:p>
          <a:p>
            <a:pPr lvl="1"/>
            <a:r>
              <a:rPr lang="en-US" dirty="0">
                <a:uFillTx/>
                <a:latin typeface="Garamond Regular" charset="0"/>
              </a:rPr>
              <a:t>Pinwheels</a:t>
            </a:r>
          </a:p>
          <a:p>
            <a:pPr lvl="1"/>
            <a:r>
              <a:rPr lang="en-US" dirty="0">
                <a:uFillTx/>
                <a:latin typeface="Garamond Regular" charset="0"/>
              </a:rPr>
              <a:t>Gender Expansive Youth Network</a:t>
            </a:r>
          </a:p>
          <a:p>
            <a:pPr lvl="1"/>
            <a:r>
              <a:rPr lang="en-US" dirty="0">
                <a:uFillTx/>
                <a:latin typeface="Garamond Regular" charset="0"/>
              </a:rPr>
              <a:t>Gender and Sex Development Program and Lurie Children’s</a:t>
            </a:r>
          </a:p>
          <a:p>
            <a:pPr lvl="1"/>
            <a:r>
              <a:rPr lang="en-US" dirty="0">
                <a:uFillTx/>
                <a:latin typeface="Garamond Regular" charset="0"/>
              </a:rPr>
              <a:t>Howard Brown Health Center</a:t>
            </a:r>
          </a:p>
          <a:p>
            <a:pPr lvl="1"/>
            <a:r>
              <a:rPr lang="en-US" dirty="0" err="1">
                <a:uFillTx/>
                <a:latin typeface="Garamond Regular" charset="0"/>
              </a:rPr>
              <a:t>TransLife</a:t>
            </a:r>
            <a:r>
              <a:rPr lang="en-US" dirty="0">
                <a:uFillTx/>
                <a:latin typeface="Garamond Regular" charset="0"/>
              </a:rPr>
              <a:t> Center at Chicago House</a:t>
            </a:r>
          </a:p>
          <a:p>
            <a:pPr lvl="1"/>
            <a:r>
              <a:rPr lang="en-US" dirty="0">
                <a:uFillTx/>
                <a:latin typeface="Garamond Regular" charset="0"/>
              </a:rPr>
              <a:t>Transformative Justice Law Project</a:t>
            </a:r>
          </a:p>
          <a:p>
            <a:pPr lvl="1"/>
            <a:r>
              <a:rPr lang="en-US" dirty="0">
                <a:uFillTx/>
                <a:latin typeface="Garamond Regular" charset="0"/>
              </a:rPr>
              <a:t>The Crib (Night Ministry)</a:t>
            </a:r>
          </a:p>
          <a:p>
            <a:pPr lvl="1"/>
            <a:r>
              <a:rPr lang="en-US" dirty="0">
                <a:uFillTx/>
                <a:latin typeface="Garamond Regular" charset="0"/>
              </a:rPr>
              <a:t>The Center on Halsted</a:t>
            </a:r>
          </a:p>
          <a:p>
            <a:pPr lvl="1"/>
            <a:r>
              <a:rPr lang="en-US" dirty="0">
                <a:uFillTx/>
                <a:latin typeface="Garamond Regular" charset="0"/>
              </a:rPr>
              <a:t>Neon Street Dorms, El Rescate</a:t>
            </a:r>
          </a:p>
          <a:p>
            <a:pPr lvl="1"/>
            <a:r>
              <a:rPr lang="en-US" dirty="0">
                <a:uFillTx/>
                <a:latin typeface="Garamond Regular" charset="0"/>
              </a:rPr>
              <a:t>Glenview Youth Services</a:t>
            </a:r>
          </a:p>
          <a:p>
            <a:pPr lvl="1"/>
            <a:r>
              <a:rPr lang="en-US" dirty="0">
                <a:uFillTx/>
                <a:latin typeface="Garamond Regular" charset="0"/>
              </a:rPr>
              <a:t>Equality Illinois</a:t>
            </a:r>
          </a:p>
          <a:p>
            <a:pPr lvl="1"/>
            <a:r>
              <a:rPr lang="en-US" dirty="0">
                <a:uFillTx/>
                <a:latin typeface="Garamond Regular" charset="0"/>
              </a:rPr>
              <a:t>Broadway Youth Center</a:t>
            </a:r>
          </a:p>
          <a:p>
            <a:pPr lvl="1"/>
            <a:r>
              <a:rPr lang="en-US" dirty="0">
                <a:uFillTx/>
                <a:latin typeface="Garamond Regular" charset="0"/>
              </a:rPr>
              <a:t>Live Oak Chicago</a:t>
            </a:r>
          </a:p>
          <a:p>
            <a:pPr lvl="1"/>
            <a:endParaRPr lang="en-US" dirty="0">
              <a:uFillTx/>
              <a:latin typeface="Garamond Regular" charset="0"/>
            </a:endParaRPr>
          </a:p>
        </p:txBody>
      </p:sp>
      <p:sp>
        <p:nvSpPr>
          <p:cNvPr id="4" name="Content Placeholder 3"/>
          <p:cNvSpPr>
            <a:spLocks noGrp="1"/>
          </p:cNvSpPr>
          <p:nvPr>
            <p:ph sz="half" idx="15"/>
          </p:nvPr>
        </p:nvSpPr>
        <p:spPr>
          <a:xfrm>
            <a:off x="2022518" y="1600201"/>
            <a:ext cx="3657600" cy="4724399"/>
          </a:xfrm>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en-US" dirty="0">
                <a:uFillTx/>
                <a:latin typeface="Garamond Regular" charset="0"/>
              </a:rPr>
              <a:t>Local:</a:t>
            </a:r>
          </a:p>
          <a:p>
            <a:pPr lvl="1"/>
            <a:r>
              <a:rPr lang="en-US" dirty="0">
                <a:uFillTx/>
                <a:latin typeface="Garamond Regular" charset="0"/>
              </a:rPr>
              <a:t>Youth Outlook</a:t>
            </a:r>
          </a:p>
          <a:p>
            <a:pPr lvl="1"/>
            <a:r>
              <a:rPr lang="en-US" dirty="0">
                <a:uFillTx/>
                <a:latin typeface="Garamond Regular" charset="0"/>
              </a:rPr>
              <a:t>Family Services Assoc.</a:t>
            </a:r>
          </a:p>
          <a:p>
            <a:pPr lvl="1"/>
            <a:r>
              <a:rPr lang="en-US" dirty="0">
                <a:uFillTx/>
                <a:latin typeface="Garamond Regular" charset="0"/>
              </a:rPr>
              <a:t>Open Door Clinic</a:t>
            </a:r>
          </a:p>
          <a:p>
            <a:pPr lvl="1"/>
            <a:r>
              <a:rPr lang="en-US" dirty="0">
                <a:uFillTx/>
                <a:latin typeface="Garamond Regular" charset="0"/>
              </a:rPr>
              <a:t>DeKalb Pride Network</a:t>
            </a:r>
          </a:p>
          <a:p>
            <a:pPr lvl="1"/>
            <a:r>
              <a:rPr lang="en-US" dirty="0">
                <a:uFillTx/>
                <a:latin typeface="Garamond Regular" charset="0"/>
              </a:rPr>
              <a:t>West Suburbs Community Network: Professionals Supporting LGBTQ youth</a:t>
            </a:r>
          </a:p>
          <a:p>
            <a:pPr lvl="1"/>
            <a:r>
              <a:rPr lang="en-US" dirty="0">
                <a:uFillTx/>
                <a:latin typeface="Garamond Regular" charset="0"/>
              </a:rPr>
              <a:t>Email for therapist referrals </a:t>
            </a:r>
          </a:p>
        </p:txBody>
      </p:sp>
    </p:spTree>
    <p:extLst>
      <p:ext uri="{BB962C8B-B14F-4D97-AF65-F5344CB8AC3E}">
        <p14:creationId xmlns:p14="http://schemas.microsoft.com/office/powerpoint/2010/main" val="30020473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000" dirty="0"/>
              <a:t>Resources continued</a:t>
            </a:r>
          </a:p>
        </p:txBody>
      </p:sp>
      <p:sp>
        <p:nvSpPr>
          <p:cNvPr id="4" name="Content Placeholder 3"/>
          <p:cNvSpPr>
            <a:spLocks noGrp="1"/>
          </p:cNvSpPr>
          <p:nvPr>
            <p:ph sz="half" idx="1"/>
          </p:nvPr>
        </p:nvSpPr>
        <p:spPr>
          <a:xfrm>
            <a:off x="5943600" y="1524001"/>
            <a:ext cx="3657600" cy="4800600"/>
          </a:xfrm>
          <a:prstGeom prst="rect">
            <a:avLst/>
          </a:prstGeom>
        </p:spPr>
        <p:style>
          <a:lnRef idx="2">
            <a:schemeClr val="accent1"/>
          </a:lnRef>
          <a:fillRef idx="1">
            <a:schemeClr val="lt1"/>
          </a:fillRef>
          <a:effectRef idx="0">
            <a:schemeClr val="accent1"/>
          </a:effectRef>
          <a:fontRef idx="minor">
            <a:schemeClr val="dk1"/>
          </a:fontRef>
        </p:style>
        <p:txBody>
          <a:bodyPr>
            <a:normAutofit fontScale="92500"/>
          </a:bodyPr>
          <a:lstStyle/>
          <a:p>
            <a:pPr lvl="1"/>
            <a:endParaRPr lang="en-US" dirty="0">
              <a:uFillTx/>
              <a:latin typeface="Garamond Regular" charset="0"/>
            </a:endParaRPr>
          </a:p>
          <a:p>
            <a:pPr lvl="1"/>
            <a:r>
              <a:rPr lang="en-US" dirty="0">
                <a:uFillTx/>
                <a:latin typeface="Garamond Regular" charset="0"/>
              </a:rPr>
              <a:t>GLAAD</a:t>
            </a:r>
          </a:p>
          <a:p>
            <a:pPr lvl="1"/>
            <a:r>
              <a:rPr lang="en-US" dirty="0">
                <a:uFillTx/>
                <a:latin typeface="Garamond Regular" charset="0"/>
              </a:rPr>
              <a:t>National Center for Transgender Equality</a:t>
            </a:r>
          </a:p>
          <a:p>
            <a:pPr lvl="1"/>
            <a:r>
              <a:rPr lang="en-US" dirty="0">
                <a:uFillTx/>
                <a:latin typeface="Garamond Regular" charset="0"/>
              </a:rPr>
              <a:t>Gender Spectrum</a:t>
            </a:r>
          </a:p>
          <a:p>
            <a:pPr lvl="1"/>
            <a:r>
              <a:rPr lang="en-US" dirty="0">
                <a:uFillTx/>
                <a:latin typeface="Garamond Regular" charset="0"/>
              </a:rPr>
              <a:t>GLSEN</a:t>
            </a:r>
          </a:p>
          <a:p>
            <a:pPr lvl="1"/>
            <a:r>
              <a:rPr lang="en-US" dirty="0">
                <a:uFillTx/>
                <a:latin typeface="Garamond Regular" charset="0"/>
              </a:rPr>
              <a:t>We Happy Trans</a:t>
            </a:r>
          </a:p>
          <a:p>
            <a:pPr lvl="1"/>
            <a:r>
              <a:rPr lang="en-US" dirty="0">
                <a:uFillTx/>
                <a:latin typeface="Garamond Regular" charset="0"/>
              </a:rPr>
              <a:t>Family Acceptance Project</a:t>
            </a:r>
          </a:p>
          <a:p>
            <a:pPr lvl="1"/>
            <a:r>
              <a:rPr lang="en-US" dirty="0">
                <a:uFillTx/>
                <a:latin typeface="Garamond Regular" charset="0"/>
              </a:rPr>
              <a:t>Human Rights Watch</a:t>
            </a:r>
          </a:p>
          <a:p>
            <a:pPr lvl="1"/>
            <a:r>
              <a:rPr lang="en-US" dirty="0">
                <a:uFillTx/>
                <a:latin typeface="Garamond Regular" charset="0"/>
              </a:rPr>
              <a:t>It Gets Better Project</a:t>
            </a:r>
          </a:p>
        </p:txBody>
      </p:sp>
      <p:sp>
        <p:nvSpPr>
          <p:cNvPr id="5" name="Content Placeholder 3"/>
          <p:cNvSpPr>
            <a:spLocks noGrp="1"/>
          </p:cNvSpPr>
          <p:nvPr>
            <p:ph sz="half" idx="2"/>
          </p:nvPr>
        </p:nvSpPr>
        <p:spPr>
          <a:xfrm>
            <a:off x="2022518" y="1524002"/>
            <a:ext cx="3657600" cy="4800599"/>
          </a:xfrm>
          <a:prstGeom prst="rect">
            <a:avLst/>
          </a:prstGeom>
        </p:spPr>
        <p:style>
          <a:lnRef idx="2">
            <a:schemeClr val="accent1"/>
          </a:lnRef>
          <a:fillRef idx="1">
            <a:schemeClr val="lt1"/>
          </a:fillRef>
          <a:effectRef idx="0">
            <a:schemeClr val="accent1"/>
          </a:effectRef>
          <a:fontRef idx="minor">
            <a:schemeClr val="dk1"/>
          </a:fontRef>
        </p:style>
        <p:txBody>
          <a:bodyPr>
            <a:normAutofit fontScale="92500"/>
          </a:bodyPr>
          <a:lstStyle/>
          <a:p>
            <a:pPr marL="0" indent="0">
              <a:buNone/>
            </a:pPr>
            <a:r>
              <a:rPr lang="en-US" dirty="0">
                <a:uFillTx/>
                <a:latin typeface="Garamond Regular" charset="0"/>
              </a:rPr>
              <a:t>National:</a:t>
            </a:r>
          </a:p>
          <a:p>
            <a:pPr lvl="1"/>
            <a:r>
              <a:rPr lang="en-US" dirty="0">
                <a:uFillTx/>
                <a:latin typeface="Garamond Regular" charset="0"/>
              </a:rPr>
              <a:t>Trans Student Educational Resources (transstudent.org)</a:t>
            </a:r>
          </a:p>
          <a:p>
            <a:pPr lvl="1"/>
            <a:r>
              <a:rPr lang="en-US" dirty="0">
                <a:solidFill>
                  <a:srgbClr val="C00000"/>
                </a:solidFill>
                <a:uFillTx/>
                <a:latin typeface="Garamond Regular" charset="0"/>
              </a:rPr>
              <a:t>The Trevor Project</a:t>
            </a:r>
          </a:p>
          <a:p>
            <a:pPr lvl="1"/>
            <a:r>
              <a:rPr lang="en-US" dirty="0">
                <a:solidFill>
                  <a:srgbClr val="C00000"/>
                </a:solidFill>
                <a:uFillTx/>
                <a:latin typeface="Garamond Regular" charset="0"/>
              </a:rPr>
              <a:t>TransLife Line</a:t>
            </a:r>
          </a:p>
          <a:p>
            <a:pPr lvl="1"/>
            <a:r>
              <a:rPr lang="en-US" dirty="0">
                <a:uFillTx/>
                <a:latin typeface="Garamond Regular" charset="0"/>
              </a:rPr>
              <a:t>Trans Youth Family Allies</a:t>
            </a:r>
          </a:p>
          <a:p>
            <a:pPr lvl="1"/>
            <a:r>
              <a:rPr lang="en-US" dirty="0">
                <a:uFillTx/>
                <a:latin typeface="Garamond Regular" charset="0"/>
              </a:rPr>
              <a:t>WPATH (World Professional Association for Transgender Health)</a:t>
            </a:r>
          </a:p>
          <a:p>
            <a:pPr lvl="1"/>
            <a:r>
              <a:rPr lang="en-US" dirty="0">
                <a:uFillTx/>
                <a:latin typeface="Garamond Regular" charset="0"/>
              </a:rPr>
              <a:t>Forty to None Project</a:t>
            </a:r>
          </a:p>
          <a:p>
            <a:pPr lvl="1"/>
            <a:r>
              <a:rPr lang="en-US" dirty="0">
                <a:uFillTx/>
                <a:latin typeface="Garamond Regular" charset="0"/>
              </a:rPr>
              <a:t>Human Rights Campaign</a:t>
            </a:r>
          </a:p>
          <a:p>
            <a:pPr lvl="1"/>
            <a:r>
              <a:rPr lang="en-US" dirty="0">
                <a:uFillTx/>
                <a:latin typeface="Garamond Regular" charset="0"/>
              </a:rPr>
              <a:t>Philadelphia Trans Health Conference</a:t>
            </a:r>
          </a:p>
          <a:p>
            <a:pPr lvl="1"/>
            <a:r>
              <a:rPr lang="en-US" dirty="0">
                <a:uFillTx/>
                <a:latin typeface="Garamond Regular" charset="0"/>
              </a:rPr>
              <a:t>Inter/Act Youth</a:t>
            </a:r>
          </a:p>
        </p:txBody>
      </p:sp>
    </p:spTree>
    <p:extLst>
      <p:ext uri="{BB962C8B-B14F-4D97-AF65-F5344CB8AC3E}">
        <p14:creationId xmlns:p14="http://schemas.microsoft.com/office/powerpoint/2010/main" val="39150062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p:cNvSpPr>
          <p:nvPr/>
        </p:nvSpPr>
        <p:spPr>
          <a:xfrm>
            <a:off x="3200400" y="2667000"/>
            <a:ext cx="6019800" cy="2677656"/>
          </a:xfrm>
          <a:prstGeom prst="rect">
            <a:avLst/>
          </a:prstGeom>
          <a:noFill/>
        </p:spPr>
        <p:txBody>
          <a:bodyPr wrap="square" rtlCol="0">
            <a:spAutoFit/>
          </a:bodyPr>
          <a:lstStyle/>
          <a:p>
            <a:pPr algn="ctr"/>
            <a:r>
              <a:rPr lang="en-US" sz="2800" dirty="0">
                <a:latin typeface="Garamond" panose="02020404030301010803" pitchFamily="18" charset="0"/>
              </a:rPr>
              <a:t>Thank you!</a:t>
            </a:r>
          </a:p>
          <a:p>
            <a:pPr algn="ctr"/>
            <a:endParaRPr lang="en-US" sz="2800" dirty="0">
              <a:latin typeface="Garamond" panose="02020404030301010803" pitchFamily="18" charset="0"/>
            </a:endParaRPr>
          </a:p>
          <a:p>
            <a:pPr algn="ctr"/>
            <a:r>
              <a:rPr lang="en-US" sz="2800" dirty="0">
                <a:latin typeface="Garamond" panose="02020404030301010803" pitchFamily="18" charset="0"/>
              </a:rPr>
              <a:t>Nancy Mullen, MSW</a:t>
            </a:r>
          </a:p>
          <a:p>
            <a:pPr algn="ctr"/>
            <a:r>
              <a:rPr lang="en-US" sz="2800" dirty="0">
                <a:latin typeface="Garamond" panose="02020404030301010803" pitchFamily="18" charset="0"/>
              </a:rPr>
              <a:t>Executive Director</a:t>
            </a:r>
          </a:p>
          <a:p>
            <a:pPr algn="ctr"/>
            <a:r>
              <a:rPr lang="en-US" sz="2800" dirty="0">
                <a:latin typeface="Garamond" panose="02020404030301010803" pitchFamily="18" charset="0"/>
              </a:rPr>
              <a:t>815.754.5331</a:t>
            </a:r>
          </a:p>
          <a:p>
            <a:pPr algn="ctr"/>
            <a:r>
              <a:rPr lang="en-US" sz="2800" dirty="0">
                <a:latin typeface="Garamond" panose="02020404030301010803" pitchFamily="18" charset="0"/>
              </a:rPr>
              <a:t>nancy.mullen@youth-outlook.org</a:t>
            </a:r>
          </a:p>
        </p:txBody>
      </p:sp>
    </p:spTree>
    <p:extLst>
      <p:ext uri="{BB962C8B-B14F-4D97-AF65-F5344CB8AC3E}">
        <p14:creationId xmlns:p14="http://schemas.microsoft.com/office/powerpoint/2010/main" val="4214787646"/>
      </p:ext>
    </p:extLst>
  </p:cSld>
  <p:clrMapOvr>
    <a:masterClrMapping/>
  </p:clrMapOvr>
</p:sld>
</file>

<file path=ppt/theme/theme1.xml><?xml version="1.0" encoding="utf-8"?>
<a:theme xmlns:a="http://schemas.openxmlformats.org/drawingml/2006/main" name="Youth Outlook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Youth Outlook theme" id="{E58D1D4A-3949-491E-B735-A70A02F7D1C5}" vid="{26A0E08C-FE19-4322-B922-F5BC46D7A4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Youth Outlook theme</Template>
  <TotalTime>5</TotalTime>
  <Words>4453</Words>
  <Application>Microsoft Office PowerPoint</Application>
  <PresentationFormat>Widescreen</PresentationFormat>
  <Paragraphs>609</Paragraphs>
  <Slides>60</Slides>
  <Notes>27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60</vt:i4>
      </vt:variant>
    </vt:vector>
  </HeadingPairs>
  <TitlesOfParts>
    <vt:vector size="75" baseType="lpstr">
      <vt:lpstr>Arial</vt:lpstr>
      <vt:lpstr>Arial Black</vt:lpstr>
      <vt:lpstr>Calibri</vt:lpstr>
      <vt:lpstr>Franklin Gothic</vt:lpstr>
      <vt:lpstr>Garamond</vt:lpstr>
      <vt:lpstr>Garamond Regular</vt:lpstr>
      <vt:lpstr>Jumble</vt:lpstr>
      <vt:lpstr>Libre Franklin</vt:lpstr>
      <vt:lpstr>Open Sauce Sans</vt:lpstr>
      <vt:lpstr>Open Sauce Sans Black</vt:lpstr>
      <vt:lpstr>Open Sauce Sans ExtraBold</vt:lpstr>
      <vt:lpstr>Open Sauce Sans Medium</vt:lpstr>
      <vt:lpstr>Rockwell</vt:lpstr>
      <vt:lpstr>Urban Jungle</vt:lpstr>
      <vt:lpstr>Youth Outlook theme</vt:lpstr>
      <vt:lpstr>Terminology, Trends, and Inclusive Settings for LGBTQ+ Clients </vt:lpstr>
      <vt:lpstr>Just Your Average Office Boi</vt:lpstr>
      <vt:lpstr>How we introduce ourselves matters</vt:lpstr>
      <vt:lpstr>Youth Outlook’s service area</vt:lpstr>
      <vt:lpstr>What  does Youth Outlook do?</vt:lpstr>
      <vt:lpstr>Who is served? </vt:lpstr>
      <vt:lpstr>Our Work Today</vt:lpstr>
      <vt:lpstr>The first rule of training with Nando</vt:lpstr>
      <vt:lpstr>Language is evolving</vt:lpstr>
      <vt:lpstr>Everybody has ‘em</vt:lpstr>
      <vt:lpstr>Terms We’re Hearing</vt:lpstr>
      <vt:lpstr> Pansexual </vt:lpstr>
      <vt:lpstr> Asexual </vt:lpstr>
      <vt:lpstr>Transgender</vt:lpstr>
      <vt:lpstr>Non-Binary (Enbees or NBs)</vt:lpstr>
      <vt:lpstr>It’s not a trend</vt:lpstr>
      <vt:lpstr>Pronouns</vt:lpstr>
      <vt:lpstr>Transition</vt:lpstr>
      <vt:lpstr>Our most common themes</vt:lpstr>
      <vt:lpstr>Historical Themes v Current</vt:lpstr>
      <vt:lpstr>Youth Outlook by the Numbers (2022)</vt:lpstr>
      <vt:lpstr>Health Care Challenges</vt:lpstr>
      <vt:lpstr>The grown up bully</vt:lpstr>
      <vt:lpstr>LGBT directed violence </vt:lpstr>
      <vt:lpstr>PowerPoint Presentation</vt:lpstr>
      <vt:lpstr>Consider the health and mental health implications</vt:lpstr>
      <vt:lpstr>Health Care Challenges For LGBTQ+ patients</vt:lpstr>
      <vt:lpstr>The given health challenges</vt:lpstr>
      <vt:lpstr>Challenges at home for young adults</vt:lpstr>
      <vt:lpstr>Further victimization</vt:lpstr>
      <vt:lpstr>Challenges T/GE Students Face</vt:lpstr>
      <vt:lpstr>Who’s affected?</vt:lpstr>
      <vt:lpstr>Location, location, location</vt:lpstr>
      <vt:lpstr>The effect you’ll hear about</vt:lpstr>
      <vt:lpstr>Violence and  the LGBT Client</vt:lpstr>
      <vt:lpstr>Beyond the schools</vt:lpstr>
      <vt:lpstr>IPV Issues for LGBT Folks</vt:lpstr>
      <vt:lpstr>The first CDC findings, 2015</vt:lpstr>
      <vt:lpstr>Also in CDC findings</vt:lpstr>
      <vt:lpstr>Added risks</vt:lpstr>
      <vt:lpstr>Mental health in post-COVID times</vt:lpstr>
      <vt:lpstr>The Post-COVID world for our kids</vt:lpstr>
      <vt:lpstr>Creating an affirming setting </vt:lpstr>
      <vt:lpstr>Interacting with LGBT Young People</vt:lpstr>
      <vt:lpstr>Time to update!</vt:lpstr>
      <vt:lpstr>We are all LGBT Waldos!</vt:lpstr>
      <vt:lpstr>Mislabeling and Misgendering</vt:lpstr>
      <vt:lpstr>You set the tone</vt:lpstr>
      <vt:lpstr>What health issues are pressing?</vt:lpstr>
      <vt:lpstr>What About LGBTQ Families?</vt:lpstr>
      <vt:lpstr>The Anticipated Outcome</vt:lpstr>
      <vt:lpstr>Layers of LGBTQ+ Trauma 2023</vt:lpstr>
      <vt:lpstr>Addressing our suicide risk</vt:lpstr>
      <vt:lpstr>Community Resources</vt:lpstr>
      <vt:lpstr>Youth Outlook</vt:lpstr>
      <vt:lpstr>360 Youth Services</vt:lpstr>
      <vt:lpstr>Medical Resources</vt:lpstr>
      <vt:lpstr>Resources</vt:lpstr>
      <vt:lpstr>Resources continued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Terminology, Trends, and Inclusive Settings for LGBTQ+ Clients </dc:title>
  <dc:creator>Nancy Mullen</dc:creator>
  <cp:lastModifiedBy>Nancy Mullen</cp:lastModifiedBy>
  <cp:revision>1</cp:revision>
  <dcterms:created xsi:type="dcterms:W3CDTF">2023-08-14T19:59:58Z</dcterms:created>
  <dcterms:modified xsi:type="dcterms:W3CDTF">2023-08-14T20:05:05Z</dcterms:modified>
</cp:coreProperties>
</file>