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0" r:id="rId6"/>
    <p:sldId id="283" r:id="rId7"/>
    <p:sldId id="285" r:id="rId8"/>
    <p:sldId id="289" r:id="rId9"/>
    <p:sldId id="267" r:id="rId10"/>
    <p:sldId id="268" r:id="rId11"/>
    <p:sldId id="263" r:id="rId12"/>
    <p:sldId id="264" r:id="rId13"/>
    <p:sldId id="277" r:id="rId14"/>
    <p:sldId id="266" r:id="rId15"/>
    <p:sldId id="290" r:id="rId16"/>
    <p:sldId id="282" r:id="rId17"/>
    <p:sldId id="274" r:id="rId18"/>
    <p:sldId id="275" r:id="rId19"/>
    <p:sldId id="259" r:id="rId20"/>
    <p:sldId id="257" r:id="rId21"/>
    <p:sldId id="260" r:id="rId22"/>
    <p:sldId id="258" r:id="rId23"/>
    <p:sldId id="278" r:id="rId24"/>
    <p:sldId id="280" r:id="rId25"/>
    <p:sldId id="287" r:id="rId26"/>
    <p:sldId id="281" r:id="rId27"/>
    <p:sldId id="29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3DCAE3-F580-86F2-4851-D8DADCB87E3B}" v="306" dt="2024-07-31T17:25:20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D7BBD-008C-B644-95BF-B044C7DA7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74F810-C635-9776-53C8-EC50BD4FDF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FA90B-8F8D-DD2B-1C2B-0C493414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AD5B-DF54-4E5A-90AF-A944B07CB9E1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A4264-4BBE-2841-884A-1198DC26B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627A2-A8DE-D058-4CA7-7E88B5728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4108-08A6-493C-908C-5F29C2661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69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22FC5-0E28-CC50-D50A-10DF0D407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ADF5-D224-6895-58E5-B090DB0B2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A76CD-E57C-5FC3-17C5-218421086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AD5B-DF54-4E5A-90AF-A944B07CB9E1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B2F23-0FF0-F430-1A1F-9CBD442E5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1FDFE-49EC-A702-0DB0-B94038B4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4108-08A6-493C-908C-5F29C2661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2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7D002-9D77-2358-E482-62EF5F51E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73FA6E-3A44-5ED7-4672-FEA02FA43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F1E9D-E7D8-D1BE-4237-5BB49CD8C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AD5B-DF54-4E5A-90AF-A944B07CB9E1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1C6B4-FE48-7289-FBD4-BEEFD367F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F1E24-490B-5863-A4F9-BE575D1CB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4108-08A6-493C-908C-5F29C2661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20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FF09C-B72E-202D-8A17-61AB8CFA2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B6C52-59F0-D6A6-5DC9-F945636A63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511E62-1107-5744-423A-53CB930EB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8B7E4F-C77D-55D5-225E-E6C0EDFF5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AD5B-DF54-4E5A-90AF-A944B07CB9E1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B6074D-5CF3-FCCD-561A-5CC95B015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C1033-62C5-7052-A0EF-292A5C40C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4108-08A6-493C-908C-5F29C2661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333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BA17E-9A9B-9160-05CF-E0BFD5F80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BDFBBF-8020-C21E-6430-8D265A763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901A6B-5F7E-0A66-3596-24C4E96543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278CF5-3676-1A4A-3A90-1CC45B1949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18F124-9420-578B-697A-0363822A7E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88E7A6-81BC-89D9-9B1A-73B769965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AD5B-DF54-4E5A-90AF-A944B07CB9E1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43B0DD-3025-D251-B680-B6D0756DD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BC74B3-FFF9-4680-E770-337659237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4108-08A6-493C-908C-5F29C2661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9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9B9A6-547E-C6F0-0CFB-4777675C8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A70D23-8135-8D93-3658-1FBCB7669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AD5B-DF54-4E5A-90AF-A944B07CB9E1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2ACEB0-8047-F314-0F35-F6B0D556F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314C28-2B6B-A736-19E3-BADD64716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4108-08A6-493C-908C-5F29C2661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62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E8CECB-EEB7-BD8E-48CC-65CA56659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AD5B-DF54-4E5A-90AF-A944B07CB9E1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5E31FE-B310-978A-76EA-13A48BA94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78F5BF-2F4A-9F5E-F9B9-DBBDCC44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4108-08A6-493C-908C-5F29C2661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293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90D41-ED77-CFCD-F915-5A3FB0ACE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B35D5-7D22-C50F-B53E-943FE75F7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66CA25-EA99-C538-FD52-006C56C46B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D15B1C-3087-F099-83D7-C2E54CD8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AD5B-DF54-4E5A-90AF-A944B07CB9E1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B49A7-22AC-9B1B-8AB3-240906D89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655C30-1BC9-7EDE-B530-135849BD1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4108-08A6-493C-908C-5F29C2661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226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F329E-323D-6DD4-BA82-D5558912D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1F18FF-3639-6133-603B-A18DC5259C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C792D-7540-26AA-FE52-F388DF7D52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044A25-8A62-0E8D-2E73-AD77D1CBE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AD5B-DF54-4E5A-90AF-A944B07CB9E1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82F712-1D72-4198-D1A0-7FD12B2CC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5148FA-11B3-40FE-425D-F536412A8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4108-08A6-493C-908C-5F29C2661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90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EDF83-7692-E633-4CD9-C3615C33C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3DF7FA-CE11-6CD3-706F-E8EC802651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E680F-E0F6-4359-04D1-DB8503FCC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AD5B-DF54-4E5A-90AF-A944B07CB9E1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8F0AA-4777-BC5A-8E24-C8B7E15B8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2BB8A-F675-2868-057F-7BE55FCCF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4108-08A6-493C-908C-5F29C2661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44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A6FAAE-0781-C5F7-49F2-557D00B129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64E252-5AF6-D859-0C16-49DF969B1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7C4A2-2540-49A1-8954-CC0EDECCC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CAD5B-DF54-4E5A-90AF-A944B07CB9E1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9B3CF-78E0-C846-52A0-D8A4F0EC6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8B385-EA63-7F88-5CBD-6A0F3CEC5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14108-08A6-493C-908C-5F29C2661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16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2BC8CA-605C-F4CB-7A42-841600BE4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4B2285-4214-79AD-41B6-2D798AE55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6167FB-9D64-953C-E70A-5F566B0510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CAD5B-DF54-4E5A-90AF-A944B07CB9E1}" type="datetimeFigureOut">
              <a:rPr lang="en-US" smtClean="0"/>
              <a:t>8/1/2024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5F98C-4C28-8F64-D6A3-03E491D9D2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95866-71E1-7F14-81EB-B389AB5657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C14108-08A6-493C-908C-5F29C2661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31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fif"/><Relationship Id="rId7" Type="http://schemas.openxmlformats.org/officeDocument/2006/relationships/image" Target="../media/image32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f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f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32495F0-C5CB-4823-AE70-EED61EBAB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A701C5-9A53-41D6-1068-E6805B77D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183" y="1143000"/>
            <a:ext cx="4846320" cy="2898648"/>
          </a:xfrm>
        </p:spPr>
        <p:txBody>
          <a:bodyPr>
            <a:normAutofit/>
          </a:bodyPr>
          <a:lstStyle/>
          <a:p>
            <a:pPr algn="l"/>
            <a:r>
              <a:rPr lang="en-US" sz="5000" dirty="0"/>
              <a:t>Innovative Strategies For a Changing Workforce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A095BE-06ED-A426-53A9-4A11A1C42F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1183" y="4407408"/>
            <a:ext cx="4846320" cy="1335024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“Recruitment &amp; retention “hacks” in today’s employment environment”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B8B9C25-D80D-48EC-B83A-231219A80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82975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1CC70B-8875-45A1-8AFD-7D546E3C0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897" y="4177748"/>
            <a:ext cx="4824407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A blue monster with a red and black text&#10;&#10;Description automatically generated">
            <a:extLst>
              <a:ext uri="{FF2B5EF4-FFF2-40B4-BE49-F238E27FC236}">
                <a16:creationId xmlns:a16="http://schemas.microsoft.com/office/drawing/2014/main" id="{74680D4A-46F7-AE67-27AB-DCED79B565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490" y="1430797"/>
            <a:ext cx="5764046" cy="399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17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4BFA0F-DF6D-2D9B-F46B-2CF3F85DAC2D}"/>
              </a:ext>
            </a:extLst>
          </p:cNvPr>
          <p:cNvSpPr txBox="1"/>
          <p:nvPr/>
        </p:nvSpPr>
        <p:spPr>
          <a:xfrm>
            <a:off x="491613" y="245806"/>
            <a:ext cx="11189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/>
              <a:t>U.S. Chamber of Commerce </a:t>
            </a:r>
          </a:p>
          <a:p>
            <a:pPr algn="ctr"/>
            <a:r>
              <a:rPr lang="en-US" sz="2400" b="1"/>
              <a:t>“The Worker Shortage Across America”</a:t>
            </a:r>
          </a:p>
          <a:p>
            <a:pPr algn="ctr"/>
            <a:r>
              <a:rPr lang="en-US" sz="2400" b="1"/>
              <a:t>ILLINOIS - 2023</a:t>
            </a:r>
            <a:endParaRPr lang="en-US" sz="2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0C2522-F609-C4AB-2ECC-22A6D677ED64}"/>
              </a:ext>
            </a:extLst>
          </p:cNvPr>
          <p:cNvSpPr txBox="1"/>
          <p:nvPr/>
        </p:nvSpPr>
        <p:spPr>
          <a:xfrm>
            <a:off x="137651" y="1681316"/>
            <a:ext cx="1191669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sng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Illinois has 76 available workers for every 100 open jobs</a:t>
            </a:r>
          </a:p>
          <a:p>
            <a:pPr algn="ctr"/>
            <a:endParaRPr lang="en-US" i="1" u="sng" dirty="0">
              <a:solidFill>
                <a:srgbClr val="0A152B"/>
              </a:solidFill>
              <a:highlight>
                <a:srgbClr val="F5F5F5"/>
              </a:highlight>
              <a:latin typeface="var(--sans)"/>
            </a:endParaRPr>
          </a:p>
          <a:p>
            <a:pPr algn="l"/>
            <a:endParaRPr lang="en-US" i="0" dirty="0">
              <a:solidFill>
                <a:srgbClr val="0A152B"/>
              </a:solidFill>
              <a:effectLst/>
              <a:highlight>
                <a:srgbClr val="F5F5F5"/>
              </a:highlight>
              <a:latin typeface="var(--sans)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Job Openings: </a:t>
            </a:r>
            <a:r>
              <a:rPr lang="en-US" sz="2000" b="1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349,000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2000" i="0" dirty="0">
              <a:solidFill>
                <a:srgbClr val="0A152B"/>
              </a:solidFill>
              <a:effectLst/>
              <a:highlight>
                <a:srgbClr val="F5F5F5"/>
              </a:highlight>
              <a:latin typeface="var(--sans)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Unemployed Workers: </a:t>
            </a:r>
            <a:r>
              <a:rPr lang="en-US" sz="2000" b="1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266,155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2000" i="0" dirty="0">
              <a:solidFill>
                <a:srgbClr val="0A152B"/>
              </a:solidFill>
              <a:effectLst/>
              <a:highlight>
                <a:srgbClr val="F5F5F5"/>
              </a:highlight>
              <a:latin typeface="var(--sans)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Labor Force Participation Rate: </a:t>
            </a:r>
            <a:r>
              <a:rPr lang="en-US" sz="2000" b="1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64.4% </a:t>
            </a:r>
            <a:r>
              <a:rPr lang="en-US" sz="1600" b="1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(% of population that is working or actively looking)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2000" i="0" dirty="0">
              <a:solidFill>
                <a:srgbClr val="0A152B"/>
              </a:solidFill>
              <a:effectLst/>
              <a:highlight>
                <a:srgbClr val="F5F5F5"/>
              </a:highlight>
              <a:latin typeface="var(--sans)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Unemployment Rate: </a:t>
            </a:r>
            <a:r>
              <a:rPr lang="en-US" sz="2000" b="1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4.1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2000" i="0" dirty="0">
              <a:solidFill>
                <a:srgbClr val="0A152B"/>
              </a:solidFill>
              <a:effectLst/>
              <a:highlight>
                <a:srgbClr val="F5F5F5"/>
              </a:highlight>
              <a:latin typeface="var(--sans)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Quit Rate: </a:t>
            </a:r>
            <a:r>
              <a:rPr lang="en-US" sz="2000" b="1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1.8 </a:t>
            </a:r>
            <a:r>
              <a:rPr lang="en-US" sz="1600" b="1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(# of employees who voluntarily quit as a % of total employment)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2000" i="0" dirty="0">
              <a:solidFill>
                <a:srgbClr val="0A152B"/>
              </a:solidFill>
              <a:effectLst/>
              <a:highlight>
                <a:srgbClr val="F5F5F5"/>
              </a:highlight>
              <a:latin typeface="var(--sans)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Hiring Rate: </a:t>
            </a:r>
            <a:r>
              <a:rPr lang="en-US" sz="2000" b="1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3.4 </a:t>
            </a:r>
            <a:r>
              <a:rPr lang="en-US" sz="1600" b="1" i="0" dirty="0">
                <a:solidFill>
                  <a:srgbClr val="0A152B"/>
                </a:solidFill>
                <a:effectLst/>
                <a:highlight>
                  <a:srgbClr val="F5F5F5"/>
                </a:highlight>
                <a:latin typeface="var(--sans)"/>
              </a:rPr>
              <a:t>(all additions to payroll as a % of total employment)</a:t>
            </a:r>
            <a:endParaRPr lang="en-US" sz="1600" i="0" dirty="0">
              <a:solidFill>
                <a:srgbClr val="0A152B"/>
              </a:solidFill>
              <a:effectLst/>
              <a:highlight>
                <a:srgbClr val="F5F5F5"/>
              </a:highlight>
              <a:latin typeface="var(--sans)"/>
            </a:endParaRPr>
          </a:p>
        </p:txBody>
      </p:sp>
      <p:pic>
        <p:nvPicPr>
          <p:cNvPr id="28" name="Picture 27" descr="A person sitting down with his hands on his knees&#10;&#10;Description automatically generated">
            <a:extLst>
              <a:ext uri="{FF2B5EF4-FFF2-40B4-BE49-F238E27FC236}">
                <a16:creationId xmlns:a16="http://schemas.microsoft.com/office/drawing/2014/main" id="{4E4B6F1C-3719-E890-A7D0-C2E87C0070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827" y="2950257"/>
            <a:ext cx="319952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275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2DC2A-F802-7815-81BA-18ED615BF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 Bit of History </a:t>
            </a:r>
          </a:p>
        </p:txBody>
      </p:sp>
      <p:pic>
        <p:nvPicPr>
          <p:cNvPr id="7" name="Content Placeholder 6" descr="A cartoon of a planet wearing a face mask&#10;&#10;Description automatically generated">
            <a:extLst>
              <a:ext uri="{FF2B5EF4-FFF2-40B4-BE49-F238E27FC236}">
                <a16:creationId xmlns:a16="http://schemas.microsoft.com/office/drawing/2014/main" id="{B2C7FC67-C619-1E27-875E-35DDE2C902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56666"/>
            <a:ext cx="5070231" cy="5070231"/>
          </a:xfr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B0AF3A4-3018-858A-FCAB-73F1F093A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050" y="1556666"/>
            <a:ext cx="3790950" cy="505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563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455F73A-5376-AF78-6750-48F30162F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5" y="0"/>
            <a:ext cx="111556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38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22499-20D6-20D5-8F6E-EB15E9F78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</a:rPr>
              <a:t>CRISIS</a:t>
            </a:r>
            <a:r>
              <a:rPr lang="en-US" dirty="0"/>
              <a:t> </a:t>
            </a:r>
            <a:r>
              <a:rPr lang="en-US" sz="6600" dirty="0"/>
              <a:t>= OPPORTUNITY!</a:t>
            </a:r>
            <a:br>
              <a:rPr lang="en-US" sz="6600" dirty="0"/>
            </a:br>
            <a:r>
              <a:rPr lang="en-US" sz="3200" dirty="0"/>
              <a:t>(Re-evaluate Roles, Re-tool, &amp; Restructure)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7B33A-177D-60E4-FA5A-C34C86BBC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The Crisis/Problem</a:t>
            </a:r>
            <a:endParaRPr lang="en-US"/>
          </a:p>
          <a:p>
            <a:r>
              <a:rPr lang="en-US" dirty="0"/>
              <a:t>Key Admin Staff Leaving During Covid</a:t>
            </a:r>
          </a:p>
          <a:p>
            <a:pPr lvl="1"/>
            <a:r>
              <a:rPr lang="en-US" dirty="0"/>
              <a:t>Create HR Department</a:t>
            </a:r>
          </a:p>
          <a:p>
            <a:r>
              <a:rPr lang="en-US" dirty="0"/>
              <a:t>Can’t find enough DSP for Day Program</a:t>
            </a:r>
          </a:p>
          <a:p>
            <a:pPr lvl="1"/>
            <a:r>
              <a:rPr lang="en-US" dirty="0"/>
              <a:t>Created Rec Team (Degreed)</a:t>
            </a:r>
          </a:p>
          <a:p>
            <a:r>
              <a:rPr lang="en-US" dirty="0"/>
              <a:t>DSPs in Residential Program Struggling</a:t>
            </a:r>
          </a:p>
          <a:p>
            <a:pPr lvl="1"/>
            <a:r>
              <a:rPr lang="en-US" dirty="0"/>
              <a:t>Created Residential specialist</a:t>
            </a:r>
          </a:p>
          <a:p>
            <a:pPr lvl="1"/>
            <a:r>
              <a:rPr lang="en-US" dirty="0"/>
              <a:t>Developed Mentor Program</a:t>
            </a:r>
          </a:p>
          <a:p>
            <a:r>
              <a:rPr lang="en-US" dirty="0"/>
              <a:t>Difficulty with call-ins/Coverage</a:t>
            </a:r>
          </a:p>
          <a:p>
            <a:pPr lvl="1"/>
            <a:r>
              <a:rPr lang="en-US" dirty="0"/>
              <a:t>See Next Slide</a:t>
            </a:r>
          </a:p>
        </p:txBody>
      </p:sp>
    </p:spTree>
    <p:extLst>
      <p:ext uri="{BB962C8B-B14F-4D97-AF65-F5344CB8AC3E}">
        <p14:creationId xmlns:p14="http://schemas.microsoft.com/office/powerpoint/2010/main" val="1052699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480" y="298788"/>
            <a:ext cx="5233385" cy="3491333"/>
          </a:xfrm>
        </p:spPr>
      </p:pic>
      <p:sp>
        <p:nvSpPr>
          <p:cNvPr id="10" name="TextBox 9"/>
          <p:cNvSpPr txBox="1"/>
          <p:nvPr/>
        </p:nvSpPr>
        <p:spPr>
          <a:xfrm>
            <a:off x="6061361" y="4187686"/>
            <a:ext cx="36518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/>
              <a:t>FIREMAN CONCEPT</a:t>
            </a:r>
          </a:p>
        </p:txBody>
      </p:sp>
      <p:pic>
        <p:nvPicPr>
          <p:cNvPr id="3" name="Picture 2" descr="A cartoon of a firefighter holding a hose&#10;&#10;Description automatically generated">
            <a:extLst>
              <a:ext uri="{FF2B5EF4-FFF2-40B4-BE49-F238E27FC236}">
                <a16:creationId xmlns:a16="http://schemas.microsoft.com/office/drawing/2014/main" id="{99908F36-AB62-4BBE-1E2C-92271C5E9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59" y="907564"/>
            <a:ext cx="5049976" cy="52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12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7510"/>
            <a:ext cx="7528877" cy="4922979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6" name="TextBox 5"/>
          <p:cNvSpPr txBox="1"/>
          <p:nvPr/>
        </p:nvSpPr>
        <p:spPr>
          <a:xfrm>
            <a:off x="5275385" y="653143"/>
            <a:ext cx="65253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/>
              <a:t>DIFFERENTIALS</a:t>
            </a:r>
          </a:p>
          <a:p>
            <a:r>
              <a:rPr lang="en-US" sz="3200" b="1"/>
              <a:t>“Pay People For What They Do”</a:t>
            </a:r>
            <a:endParaRPr lang="en-US" sz="32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E156F7-5EAC-5D50-479C-57F98EF45934}"/>
              </a:ext>
            </a:extLst>
          </p:cNvPr>
          <p:cNvSpPr txBox="1"/>
          <p:nvPr/>
        </p:nvSpPr>
        <p:spPr>
          <a:xfrm>
            <a:off x="6236677" y="3010486"/>
            <a:ext cx="539730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On-call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Unpopular shifts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Covering shifts (last minute)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Weekends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/>
              <a:t>New Roles &amp;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180762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3EC4F499-8037-B04F-C67A-C31CD13B30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531" y="643466"/>
            <a:ext cx="4178299" cy="55710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1E0723-6883-4D4B-F765-F358CB9DC112}"/>
              </a:ext>
            </a:extLst>
          </p:cNvPr>
          <p:cNvSpPr txBox="1"/>
          <p:nvPr/>
        </p:nvSpPr>
        <p:spPr>
          <a:xfrm>
            <a:off x="5458114" y="1810139"/>
            <a:ext cx="66072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Is it really just about the MONEY though???</a:t>
            </a:r>
          </a:p>
        </p:txBody>
      </p:sp>
    </p:spTree>
    <p:extLst>
      <p:ext uri="{BB962C8B-B14F-4D97-AF65-F5344CB8AC3E}">
        <p14:creationId xmlns:p14="http://schemas.microsoft.com/office/powerpoint/2010/main" val="377284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7476A531-2F8B-6A85-C9DB-B106BFDDE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114" y="849717"/>
            <a:ext cx="5294716" cy="3803564"/>
          </a:xfrm>
          <a:prstGeom prst="rect">
            <a:avLst/>
          </a:prstGeom>
        </p:spPr>
      </p:pic>
      <p:pic>
        <p:nvPicPr>
          <p:cNvPr id="7" name="Picture 6" descr="Calendar&#10;&#10;Description automatically generated with low confidence">
            <a:extLst>
              <a:ext uri="{FF2B5EF4-FFF2-40B4-BE49-F238E27FC236}">
                <a16:creationId xmlns:a16="http://schemas.microsoft.com/office/drawing/2014/main" id="{97707E0C-B42B-9103-2E85-6BD94D7F0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43" y="849716"/>
            <a:ext cx="5294715" cy="52947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F816F0-6228-D613-7B0E-750742956C1E}"/>
              </a:ext>
            </a:extLst>
          </p:cNvPr>
          <p:cNvSpPr txBox="1"/>
          <p:nvPr/>
        </p:nvSpPr>
        <p:spPr>
          <a:xfrm>
            <a:off x="6250114" y="4074160"/>
            <a:ext cx="5156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sz="2800" dirty="0"/>
              <a:t>Advancement/Education</a:t>
            </a:r>
          </a:p>
          <a:p>
            <a:pPr marL="342900" indent="-342900">
              <a:buAutoNum type="arabicParenR"/>
            </a:pPr>
            <a:r>
              <a:rPr lang="en-US" sz="2800" dirty="0"/>
              <a:t>Money &amp; Benefits (distant 2</a:t>
            </a:r>
            <a:r>
              <a:rPr lang="en-US" sz="2800" baseline="30000" dirty="0"/>
              <a:t>nd</a:t>
            </a:r>
            <a:r>
              <a:rPr lang="en-US" sz="2800" dirty="0"/>
              <a:t>)</a:t>
            </a:r>
          </a:p>
          <a:p>
            <a:pPr marL="342900" indent="-342900">
              <a:buAutoNum type="arabicParenR"/>
            </a:pPr>
            <a:r>
              <a:rPr lang="en-US" sz="2800" dirty="0"/>
              <a:t>Feeling of belonging</a:t>
            </a:r>
          </a:p>
        </p:txBody>
      </p:sp>
    </p:spTree>
    <p:extLst>
      <p:ext uri="{BB962C8B-B14F-4D97-AF65-F5344CB8AC3E}">
        <p14:creationId xmlns:p14="http://schemas.microsoft.com/office/powerpoint/2010/main" val="36355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0D01200-0224-43C5-AB38-FB4D16B73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2C1D10-774D-49F8-D6F3-CB111933F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en-US" sz="5200" dirty="0"/>
              <a:t>Younger Workforce Struggles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8A44A4-A002-4A88-9FC9-1D0566C97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E7D5C7B-DD16-401B-85CE-4AAA2A4F5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38FC65B-43B7-609E-0355-9C999B42A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68770" cy="2825496"/>
          </a:xfrm>
        </p:spPr>
        <p:txBody>
          <a:bodyPr>
            <a:normAutofit/>
          </a:bodyPr>
          <a:lstStyle/>
          <a:p>
            <a:r>
              <a:rPr lang="en-US" b="1" dirty="0"/>
              <a:t>Mental health</a:t>
            </a:r>
          </a:p>
          <a:p>
            <a:r>
              <a:rPr lang="en-US" b="1" dirty="0"/>
              <a:t>Coping Skills</a:t>
            </a:r>
          </a:p>
          <a:p>
            <a:r>
              <a:rPr lang="en-US" b="1" dirty="0"/>
              <a:t>Resilience</a:t>
            </a:r>
          </a:p>
          <a:p>
            <a:r>
              <a:rPr lang="en-US" b="1" dirty="0"/>
              <a:t>Confrontation avoidance </a:t>
            </a:r>
          </a:p>
          <a:p>
            <a:r>
              <a:rPr lang="en-US" b="1" dirty="0"/>
              <a:t>General life skills </a:t>
            </a:r>
          </a:p>
        </p:txBody>
      </p:sp>
      <p:pic>
        <p:nvPicPr>
          <p:cNvPr id="5" name="Content Placeholder 4" descr="A yellow bus with black text&#10;&#10;Description automatically generated">
            <a:extLst>
              <a:ext uri="{FF2B5EF4-FFF2-40B4-BE49-F238E27FC236}">
                <a16:creationId xmlns:a16="http://schemas.microsoft.com/office/drawing/2014/main" id="{D91185D5-A6F9-61AA-799F-3D84971CD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63" y="2319796"/>
            <a:ext cx="4577359" cy="3204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0A9758-1DBB-0AC5-4689-5F24FC144D95}"/>
              </a:ext>
            </a:extLst>
          </p:cNvPr>
          <p:cNvSpPr txBox="1"/>
          <p:nvPr/>
        </p:nvSpPr>
        <p:spPr>
          <a:xfrm>
            <a:off x="2321169" y="154745"/>
            <a:ext cx="78075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-REALITY CHECK-</a:t>
            </a:r>
          </a:p>
        </p:txBody>
      </p:sp>
    </p:spTree>
    <p:extLst>
      <p:ext uri="{BB962C8B-B14F-4D97-AF65-F5344CB8AC3E}">
        <p14:creationId xmlns:p14="http://schemas.microsoft.com/office/powerpoint/2010/main" val="1549686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2" t="2850" r="1" b="6271"/>
          <a:stretch/>
        </p:blipFill>
        <p:spPr>
          <a:xfrm>
            <a:off x="-79513" y="-410817"/>
            <a:ext cx="12271513" cy="73947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778" y="-304799"/>
            <a:ext cx="7626757" cy="1780186"/>
          </a:xfrm>
          <a:prstGeom prst="rect">
            <a:avLst/>
          </a:prstGeom>
        </p:spPr>
      </p:pic>
      <p:sp>
        <p:nvSpPr>
          <p:cNvPr id="8" name="Cloud Callout 7"/>
          <p:cNvSpPr/>
          <p:nvPr/>
        </p:nvSpPr>
        <p:spPr>
          <a:xfrm>
            <a:off x="8565246" y="699260"/>
            <a:ext cx="3269164" cy="209608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Destination Employer</a:t>
            </a:r>
          </a:p>
        </p:txBody>
      </p:sp>
      <p:sp>
        <p:nvSpPr>
          <p:cNvPr id="9" name="Cloud Callout 8"/>
          <p:cNvSpPr/>
          <p:nvPr/>
        </p:nvSpPr>
        <p:spPr>
          <a:xfrm flipH="1">
            <a:off x="735668" y="1142314"/>
            <a:ext cx="3118879" cy="193851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Reinforce </a:t>
            </a:r>
          </a:p>
          <a:p>
            <a:pPr algn="ctr"/>
            <a:r>
              <a:rPr lang="en-US" sz="2400" b="1" dirty="0">
                <a:solidFill>
                  <a:schemeClr val="tx1"/>
                </a:solidFill>
              </a:rPr>
              <a:t>Culture </a:t>
            </a:r>
          </a:p>
        </p:txBody>
      </p:sp>
    </p:spTree>
    <p:extLst>
      <p:ext uri="{BB962C8B-B14F-4D97-AF65-F5344CB8AC3E}">
        <p14:creationId xmlns:p14="http://schemas.microsoft.com/office/powerpoint/2010/main" val="236029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549372C-0458-4141-B7F6-01A81E2A7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4E3DED-C6C2-7B41-B019-5575431A4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35616"/>
            <a:ext cx="6556604" cy="390378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/>
              <a:t>While you are Changing…</a:t>
            </a:r>
            <a:br>
              <a:rPr lang="en-US" sz="5200" dirty="0"/>
            </a:br>
            <a:r>
              <a:rPr lang="en-US" sz="5200" dirty="0"/>
              <a:t>BE TRUE TO YOUR MISSION &amp; VALUES</a:t>
            </a:r>
          </a:p>
        </p:txBody>
      </p:sp>
      <p:pic>
        <p:nvPicPr>
          <p:cNvPr id="9" name="Picture 8" descr="A sign with text on it&#10;&#10;Description automatically generated">
            <a:extLst>
              <a:ext uri="{FF2B5EF4-FFF2-40B4-BE49-F238E27FC236}">
                <a16:creationId xmlns:a16="http://schemas.microsoft.com/office/drawing/2014/main" id="{7AA99697-DC6D-2B5D-31E0-4C652F3DF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604" y="0"/>
            <a:ext cx="56323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88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3308D3-0C0C-BB64-4DEC-DA22DC6970AB}"/>
              </a:ext>
            </a:extLst>
          </p:cNvPr>
          <p:cNvSpPr txBox="1"/>
          <p:nvPr/>
        </p:nvSpPr>
        <p:spPr>
          <a:xfrm>
            <a:off x="3151632" y="535279"/>
            <a:ext cx="5888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Attract</a:t>
            </a:r>
            <a:r>
              <a:rPr lang="en-US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61070-B784-BEE5-0023-816FEFA2B7C4}"/>
              </a:ext>
            </a:extLst>
          </p:cNvPr>
          <p:cNvSpPr txBox="1"/>
          <p:nvPr/>
        </p:nvSpPr>
        <p:spPr>
          <a:xfrm>
            <a:off x="6720842" y="2715274"/>
            <a:ext cx="5888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Train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8019DC-019C-358B-FDB5-09707CD2A1CC}"/>
              </a:ext>
            </a:extLst>
          </p:cNvPr>
          <p:cNvSpPr txBox="1"/>
          <p:nvPr/>
        </p:nvSpPr>
        <p:spPr>
          <a:xfrm>
            <a:off x="3151632" y="5401650"/>
            <a:ext cx="5888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*Develop*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1FC2C9-6094-D3FE-C09C-9EC797FCF717}"/>
              </a:ext>
            </a:extLst>
          </p:cNvPr>
          <p:cNvSpPr txBox="1"/>
          <p:nvPr/>
        </p:nvSpPr>
        <p:spPr>
          <a:xfrm>
            <a:off x="-410672" y="2743330"/>
            <a:ext cx="5888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Retain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0F47F913-D4CA-CB6D-6EE9-3443A545FBE5}"/>
              </a:ext>
            </a:extLst>
          </p:cNvPr>
          <p:cNvSpPr/>
          <p:nvPr/>
        </p:nvSpPr>
        <p:spPr>
          <a:xfrm rot="2585731">
            <a:off x="7498080" y="1325880"/>
            <a:ext cx="1542288" cy="10424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6106E38-0C89-40DD-4AF3-1B27D177D30C}"/>
              </a:ext>
            </a:extLst>
          </p:cNvPr>
          <p:cNvSpPr/>
          <p:nvPr/>
        </p:nvSpPr>
        <p:spPr>
          <a:xfrm rot="8423086">
            <a:off x="7476047" y="3935198"/>
            <a:ext cx="1542288" cy="10424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4532C99-74F9-0E4F-07D1-FBA0CADCC842}"/>
              </a:ext>
            </a:extLst>
          </p:cNvPr>
          <p:cNvSpPr/>
          <p:nvPr/>
        </p:nvSpPr>
        <p:spPr>
          <a:xfrm rot="13287010">
            <a:off x="3170302" y="3927276"/>
            <a:ext cx="1542288" cy="104241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cartoon of a magnet&#10;&#10;Description automatically generated">
            <a:extLst>
              <a:ext uri="{FF2B5EF4-FFF2-40B4-BE49-F238E27FC236}">
                <a16:creationId xmlns:a16="http://schemas.microsoft.com/office/drawing/2014/main" id="{D708E9D7-BAE1-120C-C516-12190E2D4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408" y="1348108"/>
            <a:ext cx="1269361" cy="1269361"/>
          </a:xfrm>
          <a:prstGeom prst="rect">
            <a:avLst/>
          </a:prstGeom>
        </p:spPr>
      </p:pic>
      <p:pic>
        <p:nvPicPr>
          <p:cNvPr id="14" name="Picture 13" descr="A cartoon brain with glasses and dumbbells&#10;&#10;Description automatically generated">
            <a:extLst>
              <a:ext uri="{FF2B5EF4-FFF2-40B4-BE49-F238E27FC236}">
                <a16:creationId xmlns:a16="http://schemas.microsoft.com/office/drawing/2014/main" id="{E7E9701D-278D-0919-B03A-4543D1360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2381" y="3428999"/>
            <a:ext cx="1975502" cy="1481627"/>
          </a:xfrm>
          <a:prstGeom prst="rect">
            <a:avLst/>
          </a:prstGeom>
        </p:spPr>
      </p:pic>
      <p:pic>
        <p:nvPicPr>
          <p:cNvPr id="16" name="Picture 15" descr="A green plant growing from soil&#10;&#10;Description automatically generated">
            <a:extLst>
              <a:ext uri="{FF2B5EF4-FFF2-40B4-BE49-F238E27FC236}">
                <a16:creationId xmlns:a16="http://schemas.microsoft.com/office/drawing/2014/main" id="{08CCF571-5A28-843C-3398-304872E6B2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449" y="4459836"/>
            <a:ext cx="1865376" cy="1118616"/>
          </a:xfrm>
          <a:prstGeom prst="rect">
            <a:avLst/>
          </a:prstGeom>
        </p:spPr>
      </p:pic>
      <p:pic>
        <p:nvPicPr>
          <p:cNvPr id="18" name="Picture 17" descr="A group of people jumping in the air&#10;&#10;Description automatically generated">
            <a:extLst>
              <a:ext uri="{FF2B5EF4-FFF2-40B4-BE49-F238E27FC236}">
                <a16:creationId xmlns:a16="http://schemas.microsoft.com/office/drawing/2014/main" id="{52AAABB5-657A-61DE-FBE1-276A3C1206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008" y="1704312"/>
            <a:ext cx="1865376" cy="124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78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A30AF-9AE5-ED3C-6F93-E36FA2B72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5216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OG Leadership Class –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Our Leaders of Tomorrow</a:t>
            </a:r>
          </a:p>
        </p:txBody>
      </p:sp>
      <p:pic>
        <p:nvPicPr>
          <p:cNvPr id="5" name="Content Placeholder 4" descr="A group of people standing around a tent in a grassy area&#10;&#10;Description automatically generated with low confidence">
            <a:extLst>
              <a:ext uri="{FF2B5EF4-FFF2-40B4-BE49-F238E27FC236}">
                <a16:creationId xmlns:a16="http://schemas.microsoft.com/office/drawing/2014/main" id="{BEA011AD-C670-2D07-EB64-03B07D46B6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" r="19130" b="2301"/>
          <a:stretch/>
        </p:blipFill>
        <p:spPr>
          <a:xfrm>
            <a:off x="225155" y="1517994"/>
            <a:ext cx="7324741" cy="429202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12A6664-56D5-269D-5DC4-619815795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6333" y="1876050"/>
            <a:ext cx="3803904" cy="3575910"/>
          </a:xfrm>
        </p:spPr>
        <p:txBody>
          <a:bodyPr anchor="ctr">
            <a:normAutofit/>
          </a:bodyPr>
          <a:lstStyle/>
          <a:p>
            <a:r>
              <a:rPr lang="en-US" sz="3200" dirty="0"/>
              <a:t>Started Jan 2021</a:t>
            </a:r>
          </a:p>
          <a:p>
            <a:r>
              <a:rPr lang="en-US" sz="3200" dirty="0"/>
              <a:t>26 weeks</a:t>
            </a:r>
          </a:p>
          <a:p>
            <a:r>
              <a:rPr lang="en-US" sz="3200" dirty="0"/>
              <a:t>Graduates are now teachers</a:t>
            </a:r>
          </a:p>
          <a:p>
            <a:r>
              <a:rPr lang="en-US" sz="3200" dirty="0"/>
              <a:t>Now required for all levels in organization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97F7FA-8C2E-4AA8-5574-12657CADEC04}"/>
              </a:ext>
            </a:extLst>
          </p:cNvPr>
          <p:cNvSpPr txBox="1"/>
          <p:nvPr/>
        </p:nvSpPr>
        <p:spPr>
          <a:xfrm>
            <a:off x="556181" y="188536"/>
            <a:ext cx="109916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Leadership Class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9824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47650-B749-F05B-E9D6-CC9B772AD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91971"/>
            <a:ext cx="9144000" cy="2387600"/>
          </a:xfrm>
        </p:spPr>
        <p:txBody>
          <a:bodyPr>
            <a:normAutofit/>
          </a:bodyPr>
          <a:lstStyle/>
          <a:p>
            <a:r>
              <a:rPr lang="en-US" sz="8800" b="1" dirty="0">
                <a:solidFill>
                  <a:srgbClr val="FF0000"/>
                </a:solidFill>
                <a:latin typeface="Abadi" panose="020B0604020202020204" pitchFamily="34" charset="0"/>
              </a:rPr>
              <a:t>PROACTIVITY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148C94-F61D-4B9E-A959-66F65F370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9521213">
            <a:off x="-1485553" y="823898"/>
            <a:ext cx="6261649" cy="394736"/>
          </a:xfrm>
        </p:spPr>
        <p:txBody>
          <a:bodyPr>
            <a:noAutofit/>
          </a:bodyPr>
          <a:lstStyle/>
          <a:p>
            <a:r>
              <a:rPr lang="en-US" sz="3600" b="1" dirty="0"/>
              <a:t>In the Arena?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1C1D5E9-6BAF-9738-0D4B-2209DC790F0B}"/>
              </a:ext>
            </a:extLst>
          </p:cNvPr>
          <p:cNvSpPr txBox="1">
            <a:spLocks/>
          </p:cNvSpPr>
          <p:nvPr/>
        </p:nvSpPr>
        <p:spPr>
          <a:xfrm rot="1231760">
            <a:off x="7449300" y="4418264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Look in Mirror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C9139D4-687B-D919-9CD6-321B91C4EDEE}"/>
              </a:ext>
            </a:extLst>
          </p:cNvPr>
          <p:cNvSpPr txBox="1">
            <a:spLocks/>
          </p:cNvSpPr>
          <p:nvPr/>
        </p:nvSpPr>
        <p:spPr>
          <a:xfrm rot="491176">
            <a:off x="2400677" y="4313650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Proactive Pause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71555D4-A31D-2AD7-A569-4C323A5C597B}"/>
              </a:ext>
            </a:extLst>
          </p:cNvPr>
          <p:cNvSpPr txBox="1">
            <a:spLocks/>
          </p:cNvSpPr>
          <p:nvPr/>
        </p:nvSpPr>
        <p:spPr>
          <a:xfrm rot="20552036">
            <a:off x="-1606824" y="4418263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Lone Nut!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47112A6-84A0-E21F-5443-80E66F06A3A5}"/>
              </a:ext>
            </a:extLst>
          </p:cNvPr>
          <p:cNvSpPr txBox="1">
            <a:spLocks/>
          </p:cNvSpPr>
          <p:nvPr/>
        </p:nvSpPr>
        <p:spPr>
          <a:xfrm rot="1447376">
            <a:off x="7165688" y="765133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Square Squad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3DB0BE8-F098-C109-7BEF-C3BFF02B1AD6}"/>
              </a:ext>
            </a:extLst>
          </p:cNvPr>
          <p:cNvSpPr txBox="1">
            <a:spLocks/>
          </p:cNvSpPr>
          <p:nvPr/>
        </p:nvSpPr>
        <p:spPr>
          <a:xfrm rot="659087">
            <a:off x="2965175" y="329209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Cheap Seats</a:t>
            </a:r>
          </a:p>
        </p:txBody>
      </p:sp>
      <p:pic>
        <p:nvPicPr>
          <p:cNvPr id="11" name="Picture 10" descr="Shape, circle, rectangle&#10;&#10;Description automatically generated">
            <a:extLst>
              <a:ext uri="{FF2B5EF4-FFF2-40B4-BE49-F238E27FC236}">
                <a16:creationId xmlns:a16="http://schemas.microsoft.com/office/drawing/2014/main" id="{52E5A3AD-5B7A-2102-9AF9-F836FD7EA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765" y="4839118"/>
            <a:ext cx="1374648" cy="1524000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79984662-B244-A78D-A4AB-E58B77904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729" y="4839118"/>
            <a:ext cx="1702079" cy="1619812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F5351AFE-72BA-A11B-B2C6-E516210E2F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689" y="4995495"/>
            <a:ext cx="1367623" cy="1367623"/>
          </a:xfrm>
          <a:prstGeom prst="rect">
            <a:avLst/>
          </a:prstGeom>
        </p:spPr>
      </p:pic>
      <p:pic>
        <p:nvPicPr>
          <p:cNvPr id="17" name="Picture 16" descr="Shape&#10;&#10;Description automatically generated">
            <a:extLst>
              <a:ext uri="{FF2B5EF4-FFF2-40B4-BE49-F238E27FC236}">
                <a16:creationId xmlns:a16="http://schemas.microsoft.com/office/drawing/2014/main" id="{9EBB8775-ED72-64C1-7036-E7C2A6B354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238" y="1021266"/>
            <a:ext cx="1580652" cy="1580652"/>
          </a:xfrm>
          <a:prstGeom prst="rect">
            <a:avLst/>
          </a:prstGeom>
        </p:spPr>
      </p:pic>
      <p:pic>
        <p:nvPicPr>
          <p:cNvPr id="19" name="Picture 18" descr="Logo&#10;&#10;Description automatically generated with low confidence">
            <a:extLst>
              <a:ext uri="{FF2B5EF4-FFF2-40B4-BE49-F238E27FC236}">
                <a16:creationId xmlns:a16="http://schemas.microsoft.com/office/drawing/2014/main" id="{B3AA7CA3-B1A0-F877-F26A-50E5DBF875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9729">
            <a:off x="8866293" y="1316903"/>
            <a:ext cx="1219593" cy="1219593"/>
          </a:xfrm>
          <a:prstGeom prst="rect">
            <a:avLst/>
          </a:prstGeom>
        </p:spPr>
      </p:pic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F2EDA63B-BDF2-186C-959E-BC76F6F8D2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31089">
            <a:off x="1936227" y="899117"/>
            <a:ext cx="1725038" cy="17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03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47650-B749-F05B-E9D6-CC9B772AD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805984"/>
            <a:ext cx="12192000" cy="2338376"/>
          </a:xfrm>
        </p:spPr>
        <p:txBody>
          <a:bodyPr>
            <a:normAutofit/>
          </a:bodyPr>
          <a:lstStyle/>
          <a:p>
            <a:r>
              <a:rPr lang="en-US" sz="8800" b="1" dirty="0">
                <a:solidFill>
                  <a:srgbClr val="FF0000"/>
                </a:solidFill>
                <a:latin typeface="Abadi" panose="020B0604020202020204" pitchFamily="34" charset="0"/>
              </a:rPr>
              <a:t>POSITIVE PSYCHOLOGY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148C94-F61D-4B9E-A959-66F65F370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9521213">
            <a:off x="-1485553" y="823898"/>
            <a:ext cx="6261649" cy="394736"/>
          </a:xfrm>
        </p:spPr>
        <p:txBody>
          <a:bodyPr>
            <a:noAutofit/>
          </a:bodyPr>
          <a:lstStyle/>
          <a:p>
            <a:r>
              <a:rPr lang="en-US" sz="3600" b="1" dirty="0"/>
              <a:t>Who’s Happier?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1C1D5E9-6BAF-9738-0D4B-2209DC790F0B}"/>
              </a:ext>
            </a:extLst>
          </p:cNvPr>
          <p:cNvSpPr txBox="1">
            <a:spLocks/>
          </p:cNvSpPr>
          <p:nvPr/>
        </p:nvSpPr>
        <p:spPr>
          <a:xfrm rot="1231760">
            <a:off x="7449300" y="4418264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20 Sec. Rule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C9139D4-687B-D919-9CD6-321B91C4EDEE}"/>
              </a:ext>
            </a:extLst>
          </p:cNvPr>
          <p:cNvSpPr txBox="1">
            <a:spLocks/>
          </p:cNvSpPr>
          <p:nvPr/>
        </p:nvSpPr>
        <p:spPr>
          <a:xfrm>
            <a:off x="2798746" y="4273403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Post Traumatic Growth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71555D4-A31D-2AD7-A569-4C323A5C597B}"/>
              </a:ext>
            </a:extLst>
          </p:cNvPr>
          <p:cNvSpPr txBox="1">
            <a:spLocks/>
          </p:cNvSpPr>
          <p:nvPr/>
        </p:nvSpPr>
        <p:spPr>
          <a:xfrm rot="20552036">
            <a:off x="-1410301" y="4269201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Circle of Influence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47112A6-84A0-E21F-5443-80E66F06A3A5}"/>
              </a:ext>
            </a:extLst>
          </p:cNvPr>
          <p:cNvSpPr txBox="1">
            <a:spLocks/>
          </p:cNvSpPr>
          <p:nvPr/>
        </p:nvSpPr>
        <p:spPr>
          <a:xfrm rot="1447376">
            <a:off x="7165688" y="765133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Luck of Irish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3DB0BE8-F098-C109-7BEF-C3BFF02B1AD6}"/>
              </a:ext>
            </a:extLst>
          </p:cNvPr>
          <p:cNvSpPr txBox="1">
            <a:spLocks/>
          </p:cNvSpPr>
          <p:nvPr/>
        </p:nvSpPr>
        <p:spPr>
          <a:xfrm rot="659087">
            <a:off x="2965175" y="329209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err="1"/>
              <a:t>Losada</a:t>
            </a:r>
            <a:r>
              <a:rPr lang="en-US" sz="3600" b="1" dirty="0"/>
              <a:t> Model</a:t>
            </a:r>
          </a:p>
        </p:txBody>
      </p:sp>
      <p:pic>
        <p:nvPicPr>
          <p:cNvPr id="10" name="Picture 9" descr="A picture containing diagram&#10;&#10;Description automatically generated">
            <a:extLst>
              <a:ext uri="{FF2B5EF4-FFF2-40B4-BE49-F238E27FC236}">
                <a16:creationId xmlns:a16="http://schemas.microsoft.com/office/drawing/2014/main" id="{61FB4F9B-A7C8-CBC5-0F8A-153F89D75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90" y="1062678"/>
            <a:ext cx="2582108" cy="1477225"/>
          </a:xfrm>
          <a:prstGeom prst="rect">
            <a:avLst/>
          </a:prstGeom>
        </p:spPr>
      </p:pic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9658D30-5232-1CAD-5A23-E58928BE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5370">
            <a:off x="8948284" y="1300847"/>
            <a:ext cx="1663268" cy="1521713"/>
          </a:xfrm>
          <a:prstGeom prst="rect">
            <a:avLst/>
          </a:prstGeom>
        </p:spPr>
      </p:pic>
      <p:pic>
        <p:nvPicPr>
          <p:cNvPr id="18" name="Picture 17" descr="A picture containing icon&#10;&#10;Description automatically generated">
            <a:extLst>
              <a:ext uri="{FF2B5EF4-FFF2-40B4-BE49-F238E27FC236}">
                <a16:creationId xmlns:a16="http://schemas.microsoft.com/office/drawing/2014/main" id="{47A333EE-1283-5711-4173-5E7907919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05267">
            <a:off x="9020726" y="4764090"/>
            <a:ext cx="1778103" cy="1778103"/>
          </a:xfrm>
          <a:prstGeom prst="rect">
            <a:avLst/>
          </a:prstGeom>
        </p:spPr>
      </p:pic>
      <p:pic>
        <p:nvPicPr>
          <p:cNvPr id="21" name="Picture 20" descr="A black and white drawing of a brain&#10;&#10;Description automatically generated with medium confidence">
            <a:extLst>
              <a:ext uri="{FF2B5EF4-FFF2-40B4-BE49-F238E27FC236}">
                <a16:creationId xmlns:a16="http://schemas.microsoft.com/office/drawing/2014/main" id="{37607F36-F62C-A76D-ACF9-4D4CD47711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161" y="4727586"/>
            <a:ext cx="2119138" cy="2064674"/>
          </a:xfrm>
          <a:prstGeom prst="rect">
            <a:avLst/>
          </a:prstGeom>
        </p:spPr>
      </p:pic>
      <p:pic>
        <p:nvPicPr>
          <p:cNvPr id="24" name="Picture 23" descr="Diagram&#10;&#10;Description automatically generated">
            <a:extLst>
              <a:ext uri="{FF2B5EF4-FFF2-40B4-BE49-F238E27FC236}">
                <a16:creationId xmlns:a16="http://schemas.microsoft.com/office/drawing/2014/main" id="{084B1720-C2B5-8D94-FD42-5B7DE2BB9A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4476">
            <a:off x="556646" y="4922900"/>
            <a:ext cx="3086480" cy="1580652"/>
          </a:xfrm>
          <a:prstGeom prst="rect">
            <a:avLst/>
          </a:prstGeom>
        </p:spPr>
      </p:pic>
      <p:pic>
        <p:nvPicPr>
          <p:cNvPr id="28" name="Picture 27" descr="A picture containing clipart&#10;&#10;Description automatically generated">
            <a:extLst>
              <a:ext uri="{FF2B5EF4-FFF2-40B4-BE49-F238E27FC236}">
                <a16:creationId xmlns:a16="http://schemas.microsoft.com/office/drawing/2014/main" id="{0EBF5F31-A029-F342-A5CE-46469E700F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271" y="1263475"/>
            <a:ext cx="1530461" cy="1530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810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47650-B749-F05B-E9D6-CC9B772AD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6220" y="962501"/>
            <a:ext cx="12192000" cy="2387600"/>
          </a:xfrm>
        </p:spPr>
        <p:txBody>
          <a:bodyPr>
            <a:normAutofit fontScale="90000"/>
          </a:bodyPr>
          <a:lstStyle/>
          <a:p>
            <a:r>
              <a:rPr lang="en-US" sz="8800" b="1" dirty="0">
                <a:solidFill>
                  <a:srgbClr val="FF0000"/>
                </a:solidFill>
                <a:latin typeface="Abadi" panose="020B0604020202020204" pitchFamily="34" charset="0"/>
              </a:rPr>
              <a:t>KNOW YOURSELF &amp; OTHERS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148C94-F61D-4B9E-A959-66F65F370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9521213">
            <a:off x="-1485553" y="823898"/>
            <a:ext cx="6261649" cy="394736"/>
          </a:xfrm>
        </p:spPr>
        <p:txBody>
          <a:bodyPr>
            <a:noAutofit/>
          </a:bodyPr>
          <a:lstStyle/>
          <a:p>
            <a:r>
              <a:rPr lang="en-US" sz="3600" b="1" dirty="0"/>
              <a:t>Your Bird?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47112A6-84A0-E21F-5443-80E66F06A3A5}"/>
              </a:ext>
            </a:extLst>
          </p:cNvPr>
          <p:cNvSpPr txBox="1">
            <a:spLocks/>
          </p:cNvSpPr>
          <p:nvPr/>
        </p:nvSpPr>
        <p:spPr>
          <a:xfrm rot="1447376">
            <a:off x="7165688" y="765133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Your Values!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3DB0BE8-F098-C109-7BEF-C3BFF02B1AD6}"/>
              </a:ext>
            </a:extLst>
          </p:cNvPr>
          <p:cNvSpPr txBox="1">
            <a:spLocks/>
          </p:cNvSpPr>
          <p:nvPr/>
        </p:nvSpPr>
        <p:spPr>
          <a:xfrm>
            <a:off x="2965175" y="329209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D.I.S.C.</a:t>
            </a:r>
          </a:p>
        </p:txBody>
      </p:sp>
      <p:pic>
        <p:nvPicPr>
          <p:cNvPr id="10" name="Picture 9" descr="A picture containing text, bird&#10;&#10;Description automatically generated">
            <a:extLst>
              <a:ext uri="{FF2B5EF4-FFF2-40B4-BE49-F238E27FC236}">
                <a16:creationId xmlns:a16="http://schemas.microsoft.com/office/drawing/2014/main" id="{3435B26D-0F2B-49A2-6049-D41B351D5A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7933">
            <a:off x="376519" y="2732261"/>
            <a:ext cx="4749843" cy="3805714"/>
          </a:xfrm>
          <a:prstGeom prst="rect">
            <a:avLst/>
          </a:prstGeom>
        </p:spPr>
      </p:pic>
      <p:pic>
        <p:nvPicPr>
          <p:cNvPr id="14" name="Picture 13" descr="Diagram&#10;&#10;Description automatically generated with low confidence">
            <a:extLst>
              <a:ext uri="{FF2B5EF4-FFF2-40B4-BE49-F238E27FC236}">
                <a16:creationId xmlns:a16="http://schemas.microsoft.com/office/drawing/2014/main" id="{F1E5EEE6-9440-C14E-60BA-C8114734C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7085">
            <a:off x="8686537" y="2278264"/>
            <a:ext cx="2593232" cy="4235612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:a16="http://schemas.microsoft.com/office/drawing/2014/main" id="{02D7EC79-0288-746A-F311-A5C575B2F49C}"/>
              </a:ext>
            </a:extLst>
          </p:cNvPr>
          <p:cNvSpPr txBox="1">
            <a:spLocks/>
          </p:cNvSpPr>
          <p:nvPr/>
        </p:nvSpPr>
        <p:spPr>
          <a:xfrm>
            <a:off x="2547254" y="6213496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Welcome to the FLOCK!</a:t>
            </a:r>
          </a:p>
        </p:txBody>
      </p:sp>
    </p:spTree>
    <p:extLst>
      <p:ext uri="{BB962C8B-B14F-4D97-AF65-F5344CB8AC3E}">
        <p14:creationId xmlns:p14="http://schemas.microsoft.com/office/powerpoint/2010/main" val="3891771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meline&#10;&#10;Description automatically generated">
            <a:extLst>
              <a:ext uri="{FF2B5EF4-FFF2-40B4-BE49-F238E27FC236}">
                <a16:creationId xmlns:a16="http://schemas.microsoft.com/office/drawing/2014/main" id="{F9456091-41DD-4EB9-E671-8118033E9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09" y="1150986"/>
            <a:ext cx="10885179" cy="51768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37B910-9932-6B99-0B2F-3735CA4FA146}"/>
              </a:ext>
            </a:extLst>
          </p:cNvPr>
          <p:cNvSpPr txBox="1"/>
          <p:nvPr/>
        </p:nvSpPr>
        <p:spPr>
          <a:xfrm>
            <a:off x="1889759" y="243929"/>
            <a:ext cx="8412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Black" panose="020B0A04020102020204" pitchFamily="34" charset="0"/>
              </a:rPr>
              <a:t>BIRD IS THE WORD!</a:t>
            </a:r>
          </a:p>
        </p:txBody>
      </p:sp>
    </p:spTree>
    <p:extLst>
      <p:ext uri="{BB962C8B-B14F-4D97-AF65-F5344CB8AC3E}">
        <p14:creationId xmlns:p14="http://schemas.microsoft.com/office/powerpoint/2010/main" val="3536491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47650-B749-F05B-E9D6-CC9B772AD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691971"/>
            <a:ext cx="12192000" cy="2387600"/>
          </a:xfrm>
        </p:spPr>
        <p:txBody>
          <a:bodyPr>
            <a:normAutofit fontScale="90000"/>
          </a:bodyPr>
          <a:lstStyle/>
          <a:p>
            <a:r>
              <a:rPr lang="en-US" sz="8800" b="1" dirty="0">
                <a:solidFill>
                  <a:srgbClr val="FF0000"/>
                </a:solidFill>
                <a:latin typeface="Abadi" panose="020B0604020202020204" pitchFamily="34" charset="0"/>
              </a:rPr>
              <a:t>BUILDING BETTER RELATIONSHIPS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148C94-F61D-4B9E-A959-66F65F370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19521213">
            <a:off x="-1919108" y="4313650"/>
            <a:ext cx="6261649" cy="394736"/>
          </a:xfrm>
        </p:spPr>
        <p:txBody>
          <a:bodyPr>
            <a:noAutofit/>
          </a:bodyPr>
          <a:lstStyle/>
          <a:p>
            <a:r>
              <a:rPr lang="en-US" sz="3600" b="1" dirty="0"/>
              <a:t>C.A.R.I.N.G.</a:t>
            </a:r>
          </a:p>
          <a:p>
            <a:r>
              <a:rPr lang="en-US" sz="3600" b="1" dirty="0"/>
              <a:t>&amp; </a:t>
            </a:r>
          </a:p>
          <a:p>
            <a:r>
              <a:rPr lang="en-US" sz="3600" b="1" dirty="0"/>
              <a:t>F.I.R.E.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1C1D5E9-6BAF-9738-0D4B-2209DC790F0B}"/>
              </a:ext>
            </a:extLst>
          </p:cNvPr>
          <p:cNvSpPr txBox="1">
            <a:spLocks/>
          </p:cNvSpPr>
          <p:nvPr/>
        </p:nvSpPr>
        <p:spPr>
          <a:xfrm>
            <a:off x="3052344" y="4464357"/>
            <a:ext cx="6261649" cy="5241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Emotional Bank Acct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C9139D4-687B-D919-9CD6-321B91C4EDEE}"/>
              </a:ext>
            </a:extLst>
          </p:cNvPr>
          <p:cNvSpPr txBox="1">
            <a:spLocks/>
          </p:cNvSpPr>
          <p:nvPr/>
        </p:nvSpPr>
        <p:spPr>
          <a:xfrm rot="1469135">
            <a:off x="7664576" y="4059230"/>
            <a:ext cx="6261649" cy="506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Rumbling!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71555D4-A31D-2AD7-A569-4C323A5C597B}"/>
              </a:ext>
            </a:extLst>
          </p:cNvPr>
          <p:cNvSpPr txBox="1">
            <a:spLocks/>
          </p:cNvSpPr>
          <p:nvPr/>
        </p:nvSpPr>
        <p:spPr>
          <a:xfrm rot="20552036">
            <a:off x="-1238179" y="597685"/>
            <a:ext cx="6261649" cy="3947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Story in My Head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47112A6-84A0-E21F-5443-80E66F06A3A5}"/>
              </a:ext>
            </a:extLst>
          </p:cNvPr>
          <p:cNvSpPr txBox="1">
            <a:spLocks/>
          </p:cNvSpPr>
          <p:nvPr/>
        </p:nvSpPr>
        <p:spPr>
          <a:xfrm>
            <a:off x="4633330" y="1046241"/>
            <a:ext cx="6261649" cy="3721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Radical Candor!</a:t>
            </a:r>
          </a:p>
        </p:txBody>
      </p:sp>
      <p:pic>
        <p:nvPicPr>
          <p:cNvPr id="14" name="Picture 1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4256A85-3DCB-7FB9-5532-77D6A039F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843" y="5132519"/>
            <a:ext cx="2914650" cy="1562100"/>
          </a:xfrm>
          <a:prstGeom prst="rect">
            <a:avLst/>
          </a:prstGeom>
        </p:spPr>
      </p:pic>
      <p:pic>
        <p:nvPicPr>
          <p:cNvPr id="24" name="Picture 23" descr="A picture containing logo&#10;&#10;Description automatically generated">
            <a:extLst>
              <a:ext uri="{FF2B5EF4-FFF2-40B4-BE49-F238E27FC236}">
                <a16:creationId xmlns:a16="http://schemas.microsoft.com/office/drawing/2014/main" id="{AF98C344-06A1-331E-744C-884FC1B83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285" y="4586184"/>
            <a:ext cx="1820694" cy="2127061"/>
          </a:xfrm>
          <a:prstGeom prst="rect">
            <a:avLst/>
          </a:prstGeom>
        </p:spPr>
      </p:pic>
      <p:pic>
        <p:nvPicPr>
          <p:cNvPr id="26" name="Picture 25" descr="A picture containing clipart&#10;&#10;Description automatically generated">
            <a:extLst>
              <a:ext uri="{FF2B5EF4-FFF2-40B4-BE49-F238E27FC236}">
                <a16:creationId xmlns:a16="http://schemas.microsoft.com/office/drawing/2014/main" id="{626AA4AD-5360-789A-EEEE-5AC9241971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680" y="163381"/>
            <a:ext cx="1276682" cy="1602530"/>
          </a:xfrm>
          <a:prstGeom prst="rect">
            <a:avLst/>
          </a:prstGeom>
        </p:spPr>
      </p:pic>
      <p:pic>
        <p:nvPicPr>
          <p:cNvPr id="28" name="Picture 27" descr="Shape&#10;&#10;Description automatically generated">
            <a:extLst>
              <a:ext uri="{FF2B5EF4-FFF2-40B4-BE49-F238E27FC236}">
                <a16:creationId xmlns:a16="http://schemas.microsoft.com/office/drawing/2014/main" id="{5F7F979B-93DC-AAEE-4F29-2DFD1055F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634" y="144755"/>
            <a:ext cx="2074480" cy="207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779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444A-5619-EF6B-5BEF-A7BF87BB8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More Ways to Attract &amp; Retain New Talent</a:t>
            </a:r>
          </a:p>
        </p:txBody>
      </p:sp>
      <p:pic>
        <p:nvPicPr>
          <p:cNvPr id="5" name="Content Placeholder 4" descr="A group of people standing in a circle&#10;&#10;Description automatically generated">
            <a:extLst>
              <a:ext uri="{FF2B5EF4-FFF2-40B4-BE49-F238E27FC236}">
                <a16:creationId xmlns:a16="http://schemas.microsoft.com/office/drawing/2014/main" id="{BAA5831A-0086-0254-7168-2141FDB1A4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394" y="1825625"/>
            <a:ext cx="10443211" cy="4351338"/>
          </a:xfrm>
        </p:spPr>
      </p:pic>
    </p:spTree>
    <p:extLst>
      <p:ext uri="{BB962C8B-B14F-4D97-AF65-F5344CB8AC3E}">
        <p14:creationId xmlns:p14="http://schemas.microsoft.com/office/powerpoint/2010/main" val="31371074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78A9-876F-DB55-79AF-2E87133DB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41FD651-8741-B21E-F916-D0F5A8023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1507"/>
            <a:ext cx="10515600" cy="434691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“BONUSES WITH A TWIST”</a:t>
            </a:r>
          </a:p>
          <a:p>
            <a:r>
              <a:rPr lang="en-US" sz="2400" dirty="0"/>
              <a:t>Annual $1500 Tuition Reimbursement AND $500 learning stipend – to encourage employees to </a:t>
            </a:r>
            <a:r>
              <a:rPr lang="en-US" sz="2400" b="1" dirty="0"/>
              <a:t>“sharpen their saw”</a:t>
            </a:r>
          </a:p>
          <a:p>
            <a:r>
              <a:rPr lang="en-US" sz="2400" dirty="0"/>
              <a:t>Annual $500 Fun Fund  - encourage life experiences and self care</a:t>
            </a:r>
          </a:p>
          <a:p>
            <a:r>
              <a:rPr lang="en-US" sz="2400" dirty="0"/>
              <a:t>Monthly $25 cell phone reimbursement </a:t>
            </a:r>
            <a:r>
              <a:rPr lang="en-US" sz="2400" u="sng" dirty="0"/>
              <a:t>(pay them for what they do)</a:t>
            </a:r>
          </a:p>
          <a:p>
            <a:r>
              <a:rPr lang="en-US" sz="2400" dirty="0"/>
              <a:t>Holiday Roulette - $25 minimum, 4-8 hr. PTO, $500 Fun Fund </a:t>
            </a:r>
          </a:p>
          <a:p>
            <a:r>
              <a:rPr lang="en-US" sz="2400" dirty="0"/>
              <a:t>Staff Appreciation – Taco Trucks, iced coffee bars, families included</a:t>
            </a:r>
          </a:p>
          <a:p>
            <a:r>
              <a:rPr lang="en-US" sz="2400" dirty="0"/>
              <a:t>Birthday &amp; Work Anniversary $$$</a:t>
            </a:r>
          </a:p>
          <a:p>
            <a:r>
              <a:rPr lang="en-US" sz="2400" dirty="0"/>
              <a:t>Company SWAG </a:t>
            </a:r>
          </a:p>
          <a:p>
            <a:r>
              <a:rPr lang="en-US" sz="2400" dirty="0" err="1"/>
              <a:t>Motivosity</a:t>
            </a:r>
            <a:r>
              <a:rPr lang="en-US" sz="2400" dirty="0"/>
              <a:t>- Next Slide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Content Placeholder 4" descr="A green and black rectangle with white text&#10;&#10;Description automatically generated">
            <a:extLst>
              <a:ext uri="{FF2B5EF4-FFF2-40B4-BE49-F238E27FC236}">
                <a16:creationId xmlns:a16="http://schemas.microsoft.com/office/drawing/2014/main" id="{2C3656EA-4B00-23AD-89A5-7357004B58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97351"/>
            <a:ext cx="10515600" cy="2026383"/>
          </a:xfrm>
        </p:spPr>
      </p:pic>
      <p:pic>
        <p:nvPicPr>
          <p:cNvPr id="10" name="Picture 9" descr="A green and black rectangle with white text&#10;&#10;Description automatically generated">
            <a:extLst>
              <a:ext uri="{FF2B5EF4-FFF2-40B4-BE49-F238E27FC236}">
                <a16:creationId xmlns:a16="http://schemas.microsoft.com/office/drawing/2014/main" id="{2D51E1EB-F560-1C27-8D74-CCC52510E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9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65889614-D955-15FA-D21C-D15D2B6CE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8"/>
            <a:ext cx="12192000" cy="685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21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6A77F-A7E1-1CCC-23E6-81B2C5EA0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New Language &amp; Vocabulary </a:t>
            </a:r>
            <a:br>
              <a:rPr lang="en-US" dirty="0"/>
            </a:br>
            <a:r>
              <a:rPr lang="en-US" dirty="0"/>
              <a:t>(rinse &amp; repeat…often)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D6F55-9384-B2F1-6B1E-2244B30B7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1825625"/>
            <a:ext cx="5773615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“CRISIS is an opportunity”</a:t>
            </a:r>
          </a:p>
          <a:p>
            <a:r>
              <a:rPr lang="en-US" dirty="0"/>
              <a:t>“Live our VALUES”</a:t>
            </a:r>
          </a:p>
          <a:p>
            <a:pPr lvl="1"/>
            <a:r>
              <a:rPr lang="en-US" dirty="0"/>
              <a:t>Constant evolution – “change is good” </a:t>
            </a:r>
          </a:p>
          <a:p>
            <a:pPr lvl="1"/>
            <a:r>
              <a:rPr lang="en-US" dirty="0"/>
              <a:t>Strength based – “build on strengths”</a:t>
            </a:r>
          </a:p>
          <a:p>
            <a:r>
              <a:rPr lang="en-US" dirty="0"/>
              <a:t>“Destination employer”</a:t>
            </a:r>
          </a:p>
          <a:p>
            <a:r>
              <a:rPr lang="en-US" dirty="0"/>
              <a:t>“Pay for what they do”</a:t>
            </a:r>
          </a:p>
          <a:p>
            <a:r>
              <a:rPr lang="en-US" dirty="0"/>
              <a:t>“Proactive pause”</a:t>
            </a:r>
          </a:p>
          <a:p>
            <a:r>
              <a:rPr lang="en-US" dirty="0"/>
              <a:t>“Clear is kind”</a:t>
            </a:r>
          </a:p>
          <a:p>
            <a:r>
              <a:rPr lang="en-US" dirty="0"/>
              <a:t>“Rumble”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32827E4-EEF9-A40C-0B8D-590386B54BBF}"/>
              </a:ext>
            </a:extLst>
          </p:cNvPr>
          <p:cNvSpPr txBox="1">
            <a:spLocks/>
          </p:cNvSpPr>
          <p:nvPr/>
        </p:nvSpPr>
        <p:spPr>
          <a:xfrm>
            <a:off x="6418385" y="1825625"/>
            <a:ext cx="57736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“Square squad”</a:t>
            </a:r>
          </a:p>
          <a:p>
            <a:r>
              <a:rPr lang="en-US" dirty="0"/>
              <a:t>“Cheap Seats”</a:t>
            </a:r>
          </a:p>
          <a:p>
            <a:r>
              <a:rPr lang="en-US" dirty="0"/>
              <a:t>“What’s your bird?”</a:t>
            </a:r>
          </a:p>
          <a:p>
            <a:r>
              <a:rPr lang="en-US" dirty="0"/>
              <a:t>“Emotional bank account”</a:t>
            </a:r>
          </a:p>
          <a:p>
            <a:r>
              <a:rPr lang="en-US" dirty="0"/>
              <a:t>“Sharpen your saw”</a:t>
            </a:r>
          </a:p>
          <a:p>
            <a:r>
              <a:rPr lang="en-US" dirty="0"/>
              <a:t>“Circle of influence”</a:t>
            </a:r>
          </a:p>
          <a:p>
            <a:r>
              <a:rPr lang="en-US" dirty="0"/>
              <a:t>C.A.R.I.N.G. </a:t>
            </a:r>
            <a:r>
              <a:rPr lang="en-US" sz="2000" dirty="0"/>
              <a:t>(model for relationships)</a:t>
            </a:r>
          </a:p>
          <a:p>
            <a:r>
              <a:rPr lang="en-US" dirty="0"/>
              <a:t>F.I.R.E. </a:t>
            </a:r>
            <a:r>
              <a:rPr lang="en-US" sz="2000" dirty="0"/>
              <a:t>(model for conflict)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3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5FAE82-8013-3159-5AAD-566ECF1EB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b="1"/>
              <a:t>Work Language = Work Culture</a:t>
            </a:r>
            <a:endParaRPr lang="en-US" sz="5400" b="1" dirty="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green and white bubble with blue text&#10;&#10;Description automatically generated">
            <a:extLst>
              <a:ext uri="{FF2B5EF4-FFF2-40B4-BE49-F238E27FC236}">
                <a16:creationId xmlns:a16="http://schemas.microsoft.com/office/drawing/2014/main" id="{B0FEA497-55AA-7197-5E53-B3EE9C812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" r="-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70883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2218CDD69A6649B94B264326DB01A0" ma:contentTypeVersion="15" ma:contentTypeDescription="Create a new document." ma:contentTypeScope="" ma:versionID="8700c0d43680f5c5b23d787bf0effb12">
  <xsd:schema xmlns:xsd="http://www.w3.org/2001/XMLSchema" xmlns:xs="http://www.w3.org/2001/XMLSchema" xmlns:p="http://schemas.microsoft.com/office/2006/metadata/properties" xmlns:ns2="4bd3ae13-3775-492d-b40c-10a82067dee4" xmlns:ns3="8fc97693-b6bb-499c-a587-d0bbea584cb4" targetNamespace="http://schemas.microsoft.com/office/2006/metadata/properties" ma:root="true" ma:fieldsID="7f13c302553ca2de4c675057a1851b1d" ns2:_="" ns3:_="">
    <xsd:import namespace="4bd3ae13-3775-492d-b40c-10a82067dee4"/>
    <xsd:import namespace="8fc97693-b6bb-499c-a587-d0bbea584cb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3ae13-3775-492d-b40c-10a82067dee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acef633e-3bfa-4449-8ccb-e5b0726c9c8d}" ma:internalName="TaxCatchAll" ma:showField="CatchAllData" ma:web="4bd3ae13-3775-492d-b40c-10a82067de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c97693-b6bb-499c-a587-d0bbea584c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c4e52c0-f9ce-4b1e-8aa2-efbc86709bf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d3ae13-3775-492d-b40c-10a82067dee4" xsi:nil="true"/>
    <lcf76f155ced4ddcb4097134ff3c332f xmlns="8fc97693-b6bb-499c-a587-d0bbea584c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1929592-4AAC-46BA-A19C-9E68C543BB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F189B3-05CF-4C66-ACA8-1006EB7B5B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d3ae13-3775-492d-b40c-10a82067dee4"/>
    <ds:schemaRef ds:uri="8fc97693-b6bb-499c-a587-d0bbea584c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96EB966-B01C-458F-8249-B84EE8B06359}">
  <ds:schemaRefs>
    <ds:schemaRef ds:uri="http://schemas.microsoft.com/office/2006/metadata/properties"/>
    <ds:schemaRef ds:uri="http://schemas.microsoft.com/office/infopath/2007/PartnerControls"/>
    <ds:schemaRef ds:uri="4bd3ae13-3775-492d-b40c-10a82067dee4"/>
    <ds:schemaRef ds:uri="8fc97693-b6bb-499c-a587-d0bbea584c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607</Words>
  <Application>Microsoft Office PowerPoint</Application>
  <PresentationFormat>Widescreen</PresentationFormat>
  <Paragraphs>121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Abadi</vt:lpstr>
      <vt:lpstr>Aptos</vt:lpstr>
      <vt:lpstr>Aptos Display</vt:lpstr>
      <vt:lpstr>Arial</vt:lpstr>
      <vt:lpstr>Arial Black</vt:lpstr>
      <vt:lpstr>Calibri</vt:lpstr>
      <vt:lpstr>var(--sans)</vt:lpstr>
      <vt:lpstr>Office Theme</vt:lpstr>
      <vt:lpstr>Innovative Strategies For a Changing Workforce</vt:lpstr>
      <vt:lpstr>PowerPoint Presentation</vt:lpstr>
      <vt:lpstr>Little Bit of History </vt:lpstr>
      <vt:lpstr>PowerPoint Presentation</vt:lpstr>
      <vt:lpstr>CRISIS = OPPORTUNITY! (Re-evaluate Roles, Re-tool, &amp; Restructure)</vt:lpstr>
      <vt:lpstr>PowerPoint Presentation</vt:lpstr>
      <vt:lpstr>PowerPoint Presentation</vt:lpstr>
      <vt:lpstr>PowerPoint Presentation</vt:lpstr>
      <vt:lpstr>PowerPoint Presentation</vt:lpstr>
      <vt:lpstr>Younger Workforce Struggles </vt:lpstr>
      <vt:lpstr>PowerPoint Presentation</vt:lpstr>
      <vt:lpstr>While you are Changing… BE TRUE TO YOUR MISSION &amp; VALUES</vt:lpstr>
      <vt:lpstr>PowerPoint Presentation</vt:lpstr>
      <vt:lpstr>OG Leadership Class – Our Leaders of Tomorrow</vt:lpstr>
      <vt:lpstr>PROACTIVITY</vt:lpstr>
      <vt:lpstr>POSITIVE PSYCHOLOGY</vt:lpstr>
      <vt:lpstr>KNOW YOURSELF &amp; OTHERS</vt:lpstr>
      <vt:lpstr>PowerPoint Presentation</vt:lpstr>
      <vt:lpstr>BUILDING BETTER RELATIONSHIPS</vt:lpstr>
      <vt:lpstr>More Ways to Attract &amp; Retain New Talent</vt:lpstr>
      <vt:lpstr>PowerPoint Presentation</vt:lpstr>
      <vt:lpstr>PowerPoint Presentation</vt:lpstr>
      <vt:lpstr>New Language &amp; Vocabulary  (rinse &amp; repeat…often) </vt:lpstr>
      <vt:lpstr>Work Language = Work Culture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Innovative Strategies For a Changing Workforce</dc:title>
  <dc:creator>Gene Stephens</dc:creator>
  <cp:lastModifiedBy>Gene Stephens</cp:lastModifiedBy>
  <cp:revision>70</cp:revision>
  <dcterms:created xsi:type="dcterms:W3CDTF">2024-07-25T14:21:48Z</dcterms:created>
  <dcterms:modified xsi:type="dcterms:W3CDTF">2024-08-01T14:53:09Z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0x0101002B2218CDD69A6649B94B264326DB01A0</vt:lpwstr>
  </property>
  <property fmtid="{D5CDD505-2E9C-101B-9397-08002B2CF9AE}" pid="3" name="MediaServiceImageTags">
    <vt:lpwstr/>
  </property>
</Properties>
</file>