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5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17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46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079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81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3942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350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589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154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593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76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52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8/1/2024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88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urorafc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olorful wavy concept">
            <a:extLst>
              <a:ext uri="{FF2B5EF4-FFF2-40B4-BE49-F238E27FC236}">
                <a16:creationId xmlns:a16="http://schemas.microsoft.com/office/drawing/2014/main" id="{71F81B03-2DB1-FC1A-61DA-0CF49EC372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150849" y="84851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2F9B1C2-7D20-4F91-A660-197C98B9A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39445"/>
            <a:ext cx="6114985" cy="229832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7CF4A-8641-4269-4249-4DF68E6CAF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" y="2100845"/>
            <a:ext cx="6114985" cy="1975527"/>
          </a:xfrm>
        </p:spPr>
        <p:txBody>
          <a:bodyPr anchor="ctr">
            <a:noAutofit/>
          </a:bodyPr>
          <a:lstStyle/>
          <a:p>
            <a:pPr algn="l"/>
            <a:r>
              <a:rPr lang="en-US" sz="5400" dirty="0"/>
              <a:t>mitigating a community mental health crisis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9C4E6E-ECA4-40E5-A54E-13E92B678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4237771"/>
            <a:ext cx="6114982" cy="809351"/>
          </a:xfrm>
          <a:prstGeom prst="rect">
            <a:avLst/>
          </a:prstGeom>
          <a:solidFill>
            <a:schemeClr val="tx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60ED61-BD6F-E7E2-5038-71A930F48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19" y="4372379"/>
            <a:ext cx="4670233" cy="540135"/>
          </a:xfrm>
        </p:spPr>
        <p:txBody>
          <a:bodyPr anchor="ctr">
            <a:normAutofit/>
          </a:bodyPr>
          <a:lstStyle/>
          <a:p>
            <a:pPr algn="l"/>
            <a:r>
              <a:rPr lang="en-US" sz="2800" dirty="0"/>
              <a:t>When Partnership Works</a:t>
            </a:r>
          </a:p>
        </p:txBody>
      </p:sp>
    </p:spTree>
    <p:extLst>
      <p:ext uri="{BB962C8B-B14F-4D97-AF65-F5344CB8AC3E}">
        <p14:creationId xmlns:p14="http://schemas.microsoft.com/office/powerpoint/2010/main" val="17013361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B79C5-5C03-D53F-0FD9-26362076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about 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6F20C-D640-2784-E3C6-18207BF0B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4140938"/>
          </a:xfrm>
        </p:spPr>
        <p:txBody>
          <a:bodyPr/>
          <a:lstStyle/>
          <a:p>
            <a:r>
              <a:rPr lang="en-US" dirty="0"/>
              <a:t>Family Counseling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Offices in Aurora (Kane Co.) and Oswego (Kendall Co.)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Currently serving around 8,000 individuals annually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Staff of 97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Annual budget is $7.1M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www.aurorafcs.org</a:t>
            </a: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will celebrate our 100</a:t>
            </a:r>
            <a:r>
              <a:rPr lang="en-US" baseline="30000" dirty="0"/>
              <a:t>th</a:t>
            </a:r>
            <a:r>
              <a:rPr lang="en-US" dirty="0"/>
              <a:t> anniversary next year!</a:t>
            </a:r>
          </a:p>
        </p:txBody>
      </p:sp>
      <p:pic>
        <p:nvPicPr>
          <p:cNvPr id="1026" name="Picture 2" descr="Family Counseling Services in Aurora &amp; Oswego, Illinois">
            <a:extLst>
              <a:ext uri="{FF2B5EF4-FFF2-40B4-BE49-F238E27FC236}">
                <a16:creationId xmlns:a16="http://schemas.microsoft.com/office/drawing/2014/main" id="{DBDC2C85-C9DD-008A-61F2-0FC32632F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98" y="129310"/>
            <a:ext cx="1880827" cy="178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31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7708B-8C6B-D3E3-0D2B-536536F12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about 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4C9D9-D370-104D-B2A1-2E6B45DD8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Programs and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Outpatient behavioral health counseling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Psychiatry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School-based (counseling, Restorative Practices, and mobile crisis intervention)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Violence Intervention Services</a:t>
            </a:r>
          </a:p>
          <a:p>
            <a:endParaRPr lang="en-US" dirty="0"/>
          </a:p>
        </p:txBody>
      </p:sp>
      <p:pic>
        <p:nvPicPr>
          <p:cNvPr id="4" name="Picture 2" descr="Family Counseling Services in Aurora &amp; Oswego, Illinois">
            <a:extLst>
              <a:ext uri="{FF2B5EF4-FFF2-40B4-BE49-F238E27FC236}">
                <a16:creationId xmlns:a16="http://schemas.microsoft.com/office/drawing/2014/main" id="{94DD48B4-B28F-67B5-A823-D45CE081B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98" y="129310"/>
            <a:ext cx="1880827" cy="178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49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3B116-0B78-E85B-6BA3-2F123E373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about us…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8BBDE-F355-D7F8-85CE-999880F68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Programs and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Continuing Education Network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Clinical Care Coordination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2" descr="Family Counseling Services in Aurora &amp; Oswego, Illinois">
            <a:extLst>
              <a:ext uri="{FF2B5EF4-FFF2-40B4-BE49-F238E27FC236}">
                <a16:creationId xmlns:a16="http://schemas.microsoft.com/office/drawing/2014/main" id="{C105696A-41AA-AA0F-2A27-6C58196C1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98" y="129310"/>
            <a:ext cx="1880827" cy="178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13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6BF9-4C46-BCBA-F361-BEE3E2BE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clients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FB669-4C8B-1774-247F-31AED1198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Ages 3 and up (our current oldest client is 94)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60% child and adolescent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This past fiscal year was the first time in our 99 ½ year history we served more Latino clients than Caucasian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Live in 7 different counties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Currently participating in 41% telehealth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2" descr="Family Counseling Services in Aurora &amp; Oswego, Illinois">
            <a:extLst>
              <a:ext uri="{FF2B5EF4-FFF2-40B4-BE49-F238E27FC236}">
                <a16:creationId xmlns:a16="http://schemas.microsoft.com/office/drawing/2014/main" id="{E221787C-3943-03AB-547B-AB229F16F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98" y="129310"/>
            <a:ext cx="1880827" cy="178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686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4C5BF-5900-154A-BFB0-E702ADD15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5FB3F2-1C7D-08DC-9EDB-62D6CE7CD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Leadership Team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VP, Organizational Development (“The Guy Everyone Loves”)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CEO (“The General Contractor”)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VP, Operations (“The One Who Actually Runs the Place”)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i="1" dirty="0"/>
              <a:t>A total of 71 years of experience for this team alone.</a:t>
            </a:r>
          </a:p>
        </p:txBody>
      </p:sp>
      <p:pic>
        <p:nvPicPr>
          <p:cNvPr id="4" name="Picture 2" descr="Family Counseling Services in Aurora &amp; Oswego, Illinois">
            <a:extLst>
              <a:ext uri="{FF2B5EF4-FFF2-40B4-BE49-F238E27FC236}">
                <a16:creationId xmlns:a16="http://schemas.microsoft.com/office/drawing/2014/main" id="{D342FC8A-60A1-EFC2-A32C-A56D2EB62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98" y="129310"/>
            <a:ext cx="1880827" cy="178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061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712F-97CE-4EE7-FB30-C08EFA2DA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E54E3-D0FB-481E-DE30-85026310E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Management team (all active clinicians except support mgmt.)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Support staff (reception, billing, finance, HR, etc.)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Therapists, Social Workers, LMFT’s, Care Coordinators, PA/APN’s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Supervising Psychiatrist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Restorative Practice Counselors</a:t>
            </a:r>
          </a:p>
        </p:txBody>
      </p:sp>
      <p:pic>
        <p:nvPicPr>
          <p:cNvPr id="4" name="Picture 2" descr="Family Counseling Services in Aurora &amp; Oswego, Illinois">
            <a:extLst>
              <a:ext uri="{FF2B5EF4-FFF2-40B4-BE49-F238E27FC236}">
                <a16:creationId xmlns:a16="http://schemas.microsoft.com/office/drawing/2014/main" id="{F93C9CCB-0985-2FE0-94C5-A411200F2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98" y="129310"/>
            <a:ext cx="1880827" cy="178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884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A530-F730-0340-7E0A-50190142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staff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DDFEC-8DC6-0AC2-03F0-896C33D23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8130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Culturally Diverse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7 languages spoken among treatment staff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31% Spanish-speaking (Aurora is currently 43% Hispanic)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From 6 different countries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Clinical staff average 8.7 years of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40-year-old internship program. We average 6-8 interns per year; currently, 45% of our staff (myself included) are former interns.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2" descr="Family Counseling Services in Aurora &amp; Oswego, Illinois">
            <a:extLst>
              <a:ext uri="{FF2B5EF4-FFF2-40B4-BE49-F238E27FC236}">
                <a16:creationId xmlns:a16="http://schemas.microsoft.com/office/drawing/2014/main" id="{3B085C21-32FA-85F1-7EF6-292C2BD86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498" y="129310"/>
            <a:ext cx="1880827" cy="178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518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5EDA1-B52F-C4DC-401B-4DDC12BA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7F4D2-6E30-2111-C09E-A79638751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FCS has been funded by the INC Mental Health Alliance from their beginning. </a:t>
            </a:r>
          </a:p>
          <a:p>
            <a:r>
              <a:rPr lang="en-US" dirty="0"/>
              <a:t>Until the last few years, we were funded like most agencies: various programs - some funding here, some there. </a:t>
            </a:r>
          </a:p>
          <a:p>
            <a:r>
              <a:rPr lang="en-US" dirty="0"/>
              <a:t>We’re just guessing, but we’ve probably also been the highest users of INC MHA’s “contingency funds” over the past few years for special projects that require funding outside our budget.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83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2A50D-2AA4-0CA6-B818-7DF307009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EA332-48A5-19AC-FB45-3AE5EA18A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831336"/>
          </a:xfrm>
        </p:spPr>
        <p:txBody>
          <a:bodyPr>
            <a:normAutofit fontScale="92500"/>
          </a:bodyPr>
          <a:lstStyle/>
          <a:p>
            <a:r>
              <a:rPr lang="en-US" dirty="0"/>
              <a:t>INC MHA holds regular “roundtable” discussions with funded organizations.</a:t>
            </a:r>
          </a:p>
          <a:p>
            <a:r>
              <a:rPr lang="en-US" dirty="0"/>
              <a:t>These meetings include staff and board members, as well as leadership from funded agencies</a:t>
            </a:r>
          </a:p>
          <a:p>
            <a:r>
              <a:rPr lang="en-US" dirty="0"/>
              <a:t>Starting in 2017, high on the list of unmet priorities was psychiatric services. </a:t>
            </a:r>
          </a:p>
          <a:p>
            <a:r>
              <a:rPr lang="en-US" dirty="0"/>
              <a:t>In 2019, our local area was in crisis mode when it came to psychiatry. </a:t>
            </a:r>
          </a:p>
          <a:p>
            <a:r>
              <a:rPr lang="en-US" dirty="0"/>
              <a:t>There were few providers out there, and they were ridiculously expensive.</a:t>
            </a:r>
          </a:p>
        </p:txBody>
      </p:sp>
    </p:spTree>
    <p:extLst>
      <p:ext uri="{BB962C8B-B14F-4D97-AF65-F5344CB8AC3E}">
        <p14:creationId xmlns:p14="http://schemas.microsoft.com/office/powerpoint/2010/main" val="1338856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1D9FE-C188-2A78-17F3-EB82F2BF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partnership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4E1C00-5C3A-4092-6955-9F221F5D2A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reached out to Dalila with an idea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submitted a proposal to INC MHA’s Board of Directors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Reallocation of our usual annual funding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Expansion of our psychiatric services department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Partnership between us, INC, and other funded agencies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We’re now serving 5 other organizations</a:t>
            </a:r>
          </a:p>
        </p:txBody>
      </p:sp>
    </p:spTree>
    <p:extLst>
      <p:ext uri="{BB962C8B-B14F-4D97-AF65-F5344CB8AC3E}">
        <p14:creationId xmlns:p14="http://schemas.microsoft.com/office/powerpoint/2010/main" val="1760328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401EB-187F-F042-751D-6F5A1181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then…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E8103-1FDD-7ED2-2BA2-FAD1485D9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Covid happened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First year was great for us, actually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Year two flipped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Increased client need coupled with loss of staff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43% turnover rate in fiscal year 2021</a:t>
            </a:r>
          </a:p>
        </p:txBody>
      </p:sp>
    </p:spTree>
    <p:extLst>
      <p:ext uri="{BB962C8B-B14F-4D97-AF65-F5344CB8AC3E}">
        <p14:creationId xmlns:p14="http://schemas.microsoft.com/office/powerpoint/2010/main" val="2500321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08AED-8EA6-9800-4097-8A5134A95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7F6AB-C4C7-46C0-BAA5-A1477B16C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1"/>
            <a:ext cx="10268712" cy="418250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were losing our most experienced clinicians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Some just went home; most went to private practice or other more lucrative opportunities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Our waiting list climbed from its usual average of around 40 to 398 at its highest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Not only were new clients not getting into services, but existing clients were being placed on the waiting list too as we waited for transition to new staff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problem? We couldn’t find enough of those new staff</a:t>
            </a:r>
          </a:p>
        </p:txBody>
      </p:sp>
    </p:spTree>
    <p:extLst>
      <p:ext uri="{BB962C8B-B14F-4D97-AF65-F5344CB8AC3E}">
        <p14:creationId xmlns:p14="http://schemas.microsoft.com/office/powerpoint/2010/main" val="4259469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C57B5-54F4-52DB-5BFD-440FE44D2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654D7-B2B3-9F41-BA8E-74C4425F0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lost an average of $22,000 for every FT position we turned over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ate through $1.3M+ of our $1.7M in reserves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Our remaining staff had (understandably) low morale, which led to low productivity, which led to an even worse financial situation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At our lowest point, we were down to $312,000 in reserves, with a monthly payroll of $300K+</a:t>
            </a:r>
          </a:p>
        </p:txBody>
      </p:sp>
    </p:spTree>
    <p:extLst>
      <p:ext uri="{BB962C8B-B14F-4D97-AF65-F5344CB8AC3E}">
        <p14:creationId xmlns:p14="http://schemas.microsoft.com/office/powerpoint/2010/main" val="2431222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688E3-C464-64CC-1B23-0E8CFF1C3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A9CEC-A102-B484-A39B-1FFF54447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The “Fine, we’ll make our own staff” solution</a:t>
            </a:r>
          </a:p>
          <a:p>
            <a:endParaRPr lang="en-US" dirty="0"/>
          </a:p>
          <a:p>
            <a:r>
              <a:rPr lang="en-US" dirty="0"/>
              <a:t>We created what we called the “Community Mental Health Academy”</a:t>
            </a:r>
          </a:p>
        </p:txBody>
      </p:sp>
    </p:spTree>
    <p:extLst>
      <p:ext uri="{BB962C8B-B14F-4D97-AF65-F5344CB8AC3E}">
        <p14:creationId xmlns:p14="http://schemas.microsoft.com/office/powerpoint/2010/main" val="3318246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7D686-7659-CA5E-938C-FB6639C83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cmha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FEE0A-9D80-DF97-0720-92B057668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427024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Kind of like an internship program on steroids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We basically hired our interns as full-time staff, just with a lower salary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Significantly increased training and clinical supervision and support</a:t>
            </a:r>
          </a:p>
        </p:txBody>
      </p:sp>
    </p:spTree>
    <p:extLst>
      <p:ext uri="{BB962C8B-B14F-4D97-AF65-F5344CB8AC3E}">
        <p14:creationId xmlns:p14="http://schemas.microsoft.com/office/powerpoint/2010/main" val="1081312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7404B-9780-CAE8-732D-A8F3FD26D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CMHA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D489E-F6CB-29BF-5FDB-C5F05E5163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They participated in our regular, rather demanding clinical training, plus…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Training specific to working in community mental health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Minimum 1-year employment commitment upon completion of the training year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They could meet their internship requirements without nearly killing themselves going to school, doing internship, and working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59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76E79-5D91-5063-2E68-FEEB2CA48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cmha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07D6C-8D68-031B-DF18-B14E7B8AE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partnership.</a:t>
            </a:r>
          </a:p>
          <a:p>
            <a:r>
              <a:rPr lang="en-US" dirty="0"/>
              <a:t>FCS submitted a request to INC MHA to for new, one-time funding to provide startup costs for CMHA</a:t>
            </a:r>
          </a:p>
          <a:p>
            <a:r>
              <a:rPr lang="en-US" dirty="0"/>
              <a:t>We received $40,000 to essentially cover what it would cost us in lost money as we hired these interns, put them through intensive orientation and initial training without any billable client service</a:t>
            </a:r>
          </a:p>
          <a:p>
            <a:r>
              <a:rPr lang="en-US" dirty="0"/>
              <a:t>The funds also ended up covering the costs of the ongoing training throughout the students’ CMHA training year</a:t>
            </a:r>
          </a:p>
        </p:txBody>
      </p:sp>
    </p:spTree>
    <p:extLst>
      <p:ext uri="{BB962C8B-B14F-4D97-AF65-F5344CB8AC3E}">
        <p14:creationId xmlns:p14="http://schemas.microsoft.com/office/powerpoint/2010/main" val="2305650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D1C1D-5C68-9877-72F7-C498E10C6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FC9AC-D00A-E197-0119-91F8C8418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far, we’ve had 12 students complete the CMHA program.</a:t>
            </a:r>
          </a:p>
          <a:p>
            <a:r>
              <a:rPr lang="en-US" dirty="0"/>
              <a:t>10 of them are still with FCS</a:t>
            </a:r>
          </a:p>
          <a:p>
            <a:r>
              <a:rPr lang="en-US" dirty="0"/>
              <a:t>Across the board, our management staff have reported that the CMHA groups are by far the most well-prepared clinical internship groups we’ve ever produced</a:t>
            </a:r>
          </a:p>
        </p:txBody>
      </p:sp>
    </p:spTree>
    <p:extLst>
      <p:ext uri="{BB962C8B-B14F-4D97-AF65-F5344CB8AC3E}">
        <p14:creationId xmlns:p14="http://schemas.microsoft.com/office/powerpoint/2010/main" val="3751023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45E93-987E-5019-7F0A-F1E4350DE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That’s great, 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9FCEB-C7B6-54D4-6A65-787652EE3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still had a turnover problem.</a:t>
            </a:r>
          </a:p>
          <a:p>
            <a:r>
              <a:rPr lang="en-US" dirty="0"/>
              <a:t>Our more experienced staff were still being poached</a:t>
            </a:r>
          </a:p>
          <a:p>
            <a:r>
              <a:rPr lang="en-US" dirty="0"/>
              <a:t>Remaining staff’s productivity continued to drop as morale sunk to an all-time low</a:t>
            </a:r>
          </a:p>
          <a:p>
            <a:r>
              <a:rPr lang="en-US" dirty="0"/>
              <a:t>People were generally just tired and emotionally worn out</a:t>
            </a:r>
          </a:p>
        </p:txBody>
      </p:sp>
    </p:spTree>
    <p:extLst>
      <p:ext uri="{BB962C8B-B14F-4D97-AF65-F5344CB8AC3E}">
        <p14:creationId xmlns:p14="http://schemas.microsoft.com/office/powerpoint/2010/main" val="4353307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1A574-142C-3BC6-D878-D42826658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71C71-2195-2FE0-332C-E35D19E27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2. The “You can make as much as you want to” solution.</a:t>
            </a:r>
          </a:p>
          <a:p>
            <a:r>
              <a:rPr lang="en-US" dirty="0"/>
              <a:t>Completed a comprehensive analysis of: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Current staffing LOS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Cost per hour of clinical services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Avg. reimbursement rate as defined by payer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Survey data from staff about benefit needs/demands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687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13207-BEAD-595A-7412-0228448BE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2FE98-180D-69E1-FCCD-B55D56C8F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Reorganized our FT salaried positions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Excluded some positions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Moved most clinical staff to hourly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Drastically increased hourly pay rate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Re-defined FT status for our employees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Allowed them to keep most benefits, even as hourly employees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154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F9E89-68E9-DFAE-6DAB-0651D277B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DD95E-7221-C5B3-7C06-5304E0A66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turnover rate dropped from 43% to 11% </a:t>
            </a:r>
          </a:p>
          <a:p>
            <a:r>
              <a:rPr lang="en-US" dirty="0"/>
              <a:t>3 former staff came back to FCS from private practice</a:t>
            </a:r>
          </a:p>
          <a:p>
            <a:r>
              <a:rPr lang="en-US" dirty="0"/>
              <a:t>Productivity skyrocketed</a:t>
            </a:r>
          </a:p>
          <a:p>
            <a:r>
              <a:rPr lang="en-US" dirty="0"/>
              <a:t>Our financial reserves are back up to $1.6M</a:t>
            </a:r>
          </a:p>
        </p:txBody>
      </p:sp>
    </p:spTree>
    <p:extLst>
      <p:ext uri="{BB962C8B-B14F-4D97-AF65-F5344CB8AC3E}">
        <p14:creationId xmlns:p14="http://schemas.microsoft.com/office/powerpoint/2010/main" val="718242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EC080-3BF5-76BB-DBD3-03D0ED6AB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92D2D-AEB4-872D-0D5A-7A69C05F64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 The “Just throw money at them” solution</a:t>
            </a:r>
          </a:p>
          <a:p>
            <a:endParaRPr lang="en-US" dirty="0"/>
          </a:p>
          <a:p>
            <a:r>
              <a:rPr lang="en-US" dirty="0"/>
              <a:t>We worked with INC MHA and 5 other agencies to get Kane Co. government to release $2m of their ARPA funds to our 6 agencies </a:t>
            </a:r>
          </a:p>
          <a:p>
            <a:r>
              <a:rPr lang="en-US" dirty="0"/>
              <a:t>Used those funds for a.) sign-on bonuses b.) employee retention bonuses periodically over a period of 2 years</a:t>
            </a:r>
          </a:p>
        </p:txBody>
      </p:sp>
    </p:spTree>
    <p:extLst>
      <p:ext uri="{BB962C8B-B14F-4D97-AF65-F5344CB8AC3E}">
        <p14:creationId xmlns:p14="http://schemas.microsoft.com/office/powerpoint/2010/main" val="306412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78AB6-3742-EC69-F4E0-0DF3B316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25631-4F53-B8A9-E7D8-A8BCAB6DF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dispersed our $333,333 in right around 18 months</a:t>
            </a:r>
          </a:p>
          <a:p>
            <a:r>
              <a:rPr lang="en-US" dirty="0"/>
              <a:t>A total of 5 bonus rounds during that time</a:t>
            </a:r>
          </a:p>
          <a:p>
            <a:r>
              <a:rPr lang="en-US" dirty="0"/>
              <a:t>Senior leadership were excluded</a:t>
            </a:r>
          </a:p>
          <a:p>
            <a:r>
              <a:rPr lang="en-US" dirty="0"/>
              <a:t>Average bonus was just under $1,000 each time</a:t>
            </a:r>
          </a:p>
          <a:p>
            <a:r>
              <a:rPr lang="en-US" dirty="0"/>
              <a:t>Turnover rate held steady at 11%</a:t>
            </a:r>
          </a:p>
        </p:txBody>
      </p:sp>
    </p:spTree>
    <p:extLst>
      <p:ext uri="{BB962C8B-B14F-4D97-AF65-F5344CB8AC3E}">
        <p14:creationId xmlns:p14="http://schemas.microsoft.com/office/powerpoint/2010/main" val="1562182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75236-2466-35B0-0C41-882009780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52F26-091C-B3F4-96A6-7EF56287E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952434"/>
          </a:xfrm>
        </p:spPr>
        <p:txBody>
          <a:bodyPr/>
          <a:lstStyle/>
          <a:p>
            <a:r>
              <a:rPr lang="en-US" dirty="0"/>
              <a:t>4. The “Figure out what matters most to the staff” solution</a:t>
            </a:r>
          </a:p>
          <a:p>
            <a:endParaRPr lang="en-US" dirty="0"/>
          </a:p>
          <a:p>
            <a:r>
              <a:rPr lang="en-US" i="1" dirty="0"/>
              <a:t>As a side note, we also paid attention to what matters most to the leadership of INC MHA. </a:t>
            </a:r>
          </a:p>
          <a:p>
            <a:r>
              <a:rPr lang="en-US" dirty="0"/>
              <a:t>We again surveyed the staff. We asked about: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Plans to continue education/certification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Impact on their personal finances from student loans</a:t>
            </a:r>
          </a:p>
        </p:txBody>
      </p:sp>
    </p:spTree>
    <p:extLst>
      <p:ext uri="{BB962C8B-B14F-4D97-AF65-F5344CB8AC3E}">
        <p14:creationId xmlns:p14="http://schemas.microsoft.com/office/powerpoint/2010/main" val="17278402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CC8B9-EDCC-1F80-3995-6D53E163E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63B32-F9A9-547F-9017-8D362A254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were approved by INC MHA for this fiscal year for new, additional funding to: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Help cover tuition/training costs for staff still in school or working on certifications that will benefit FCS clients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Help with student loan repayment</a:t>
            </a:r>
          </a:p>
        </p:txBody>
      </p:sp>
    </p:spTree>
    <p:extLst>
      <p:ext uri="{BB962C8B-B14F-4D97-AF65-F5344CB8AC3E}">
        <p14:creationId xmlns:p14="http://schemas.microsoft.com/office/powerpoint/2010/main" val="1361130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D8A1D-8425-2387-8969-47196E589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1150C-18EB-CF99-27AD-5F01B8454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It’s a somewhat unique partnership:</a:t>
            </a:r>
          </a:p>
          <a:p>
            <a:r>
              <a:rPr lang="en-US" dirty="0"/>
              <a:t>INC MHA funded us with $30,000</a:t>
            </a:r>
          </a:p>
          <a:p>
            <a:r>
              <a:rPr lang="en-US" dirty="0"/>
              <a:t>We will match those funds with $30,000</a:t>
            </a:r>
          </a:p>
          <a:p>
            <a:r>
              <a:rPr lang="en-US" dirty="0"/>
              <a:t>We capped each tuition reimbursement/student loan assistance at $10,000</a:t>
            </a:r>
          </a:p>
          <a:p>
            <a:r>
              <a:rPr lang="en-US" dirty="0"/>
              <a:t>Staff are asked to sign an agreement to stay with FCS for one year after the completion of the funded year of education/repayment</a:t>
            </a:r>
          </a:p>
        </p:txBody>
      </p:sp>
    </p:spTree>
    <p:extLst>
      <p:ext uri="{BB962C8B-B14F-4D97-AF65-F5344CB8AC3E}">
        <p14:creationId xmlns:p14="http://schemas.microsoft.com/office/powerpoint/2010/main" val="547220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175D-5758-FF92-BA06-853889DA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753E8-2616-3475-48B9-B9EA52D95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 this past month, we approved “scholarships” to 13 of our agency’s staff for:</a:t>
            </a:r>
          </a:p>
          <a:p>
            <a:r>
              <a:rPr lang="en-US" dirty="0"/>
              <a:t>Tuition reimbursement</a:t>
            </a:r>
          </a:p>
          <a:p>
            <a:r>
              <a:rPr lang="en-US" dirty="0"/>
              <a:t>Training costs for new certification</a:t>
            </a:r>
          </a:p>
          <a:p>
            <a:r>
              <a:rPr lang="en-US" dirty="0"/>
              <a:t>Student loan repayment assistance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741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8A91B-5336-49D1-6379-73B94E808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The partnership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B3358-96E1-D4F4-EB1F-926F875FF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2587752"/>
            <a:ext cx="10268712" cy="380390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 MHA staff and board are intentional about getting feedback from both the community and the funded agencies to find out where the needs 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INC MHA has been savvy about planning how to use their funds in the most fiscally responsible way to get the biggest impact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FCS has taken a “Thinking outside the box? What box? We can’t even see the box” approach to finding creative solutions to very real world, community-impacting problems</a:t>
            </a:r>
          </a:p>
        </p:txBody>
      </p:sp>
    </p:spTree>
    <p:extLst>
      <p:ext uri="{BB962C8B-B14F-4D97-AF65-F5344CB8AC3E}">
        <p14:creationId xmlns:p14="http://schemas.microsoft.com/office/powerpoint/2010/main" val="1611070842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AnalogousFromLightSeed_2SEEDS">
      <a:dk1>
        <a:srgbClr val="000000"/>
      </a:dk1>
      <a:lt1>
        <a:srgbClr val="FFFFFF"/>
      </a:lt1>
      <a:dk2>
        <a:srgbClr val="243841"/>
      </a:dk2>
      <a:lt2>
        <a:srgbClr val="E8E3E2"/>
      </a:lt2>
      <a:accent1>
        <a:srgbClr val="7AA9B7"/>
      </a:accent1>
      <a:accent2>
        <a:srgbClr val="80A9A1"/>
      </a:accent2>
      <a:accent3>
        <a:srgbClr val="8FA2C3"/>
      </a:accent3>
      <a:accent4>
        <a:srgbClr val="BA7F80"/>
      </a:accent4>
      <a:accent5>
        <a:srgbClr val="BC9B84"/>
      </a:accent5>
      <a:accent6>
        <a:srgbClr val="ABA175"/>
      </a:accent6>
      <a:hlink>
        <a:srgbClr val="AC7465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1452</Words>
  <Application>Microsoft Office PowerPoint</Application>
  <PresentationFormat>Widescreen</PresentationFormat>
  <Paragraphs>164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Franklin Gothic Demi Cond</vt:lpstr>
      <vt:lpstr>Franklin Gothic Medium</vt:lpstr>
      <vt:lpstr>Wingdings</vt:lpstr>
      <vt:lpstr>JuxtaposeVTI</vt:lpstr>
      <vt:lpstr>mitigating a community mental health crisis</vt:lpstr>
      <vt:lpstr>A little about us…</vt:lpstr>
      <vt:lpstr>A little about us…</vt:lpstr>
      <vt:lpstr>A little about us…</vt:lpstr>
      <vt:lpstr>Our clients</vt:lpstr>
      <vt:lpstr>Our staff</vt:lpstr>
      <vt:lpstr>Our staff</vt:lpstr>
      <vt:lpstr>Our staff</vt:lpstr>
      <vt:lpstr>Our partnership</vt:lpstr>
      <vt:lpstr>Our partnership</vt:lpstr>
      <vt:lpstr>Our partnership</vt:lpstr>
      <vt:lpstr>And then…</vt:lpstr>
      <vt:lpstr>The impact</vt:lpstr>
      <vt:lpstr>The impact</vt:lpstr>
      <vt:lpstr>The solutions</vt:lpstr>
      <vt:lpstr>cmha</vt:lpstr>
      <vt:lpstr>CMHA</vt:lpstr>
      <vt:lpstr>cmha</vt:lpstr>
      <vt:lpstr>The result</vt:lpstr>
      <vt:lpstr>That’s great, but…</vt:lpstr>
      <vt:lpstr>The solutions</vt:lpstr>
      <vt:lpstr>The solutions</vt:lpstr>
      <vt:lpstr>The result</vt:lpstr>
      <vt:lpstr>The solutions</vt:lpstr>
      <vt:lpstr>The result</vt:lpstr>
      <vt:lpstr>The solutions</vt:lpstr>
      <vt:lpstr>THE SOLUTIONS</vt:lpstr>
      <vt:lpstr>The solutions</vt:lpstr>
      <vt:lpstr>The impact</vt:lpstr>
      <vt:lpstr>Why The partnership works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Averting a community mental health crisis</dc:title>
  <dc:creator>Eric Ward</dc:creator>
  <cp:lastModifiedBy>Eric Ward</cp:lastModifiedBy>
  <cp:revision>17</cp:revision>
  <dcterms:created xsi:type="dcterms:W3CDTF">2024-05-31T18:33:24Z</dcterms:created>
  <dcterms:modified xsi:type="dcterms:W3CDTF">2024-08-01T16:51:17Z</dcterms:modified>
</cp:coreProperties>
</file>