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312" r:id="rId3"/>
    <p:sldId id="293" r:id="rId4"/>
    <p:sldId id="302" r:id="rId5"/>
    <p:sldId id="273" r:id="rId6"/>
    <p:sldId id="303" r:id="rId7"/>
    <p:sldId id="274" r:id="rId8"/>
    <p:sldId id="304" r:id="rId9"/>
    <p:sldId id="257" r:id="rId10"/>
    <p:sldId id="310" r:id="rId11"/>
    <p:sldId id="306" r:id="rId12"/>
    <p:sldId id="305" r:id="rId13"/>
    <p:sldId id="264" r:id="rId14"/>
    <p:sldId id="271" r:id="rId15"/>
    <p:sldId id="294" r:id="rId16"/>
    <p:sldId id="295" r:id="rId17"/>
    <p:sldId id="296" r:id="rId18"/>
    <p:sldId id="297" r:id="rId19"/>
    <p:sldId id="298" r:id="rId20"/>
    <p:sldId id="299" r:id="rId21"/>
    <p:sldId id="300" r:id="rId22"/>
    <p:sldId id="301" r:id="rId23"/>
    <p:sldId id="278" r:id="rId24"/>
    <p:sldId id="311" r:id="rId25"/>
    <p:sldId id="282" r:id="rId26"/>
    <p:sldId id="308" r:id="rId27"/>
    <p:sldId id="309" r:id="rId28"/>
    <p:sldId id="292" r:id="rId29"/>
    <p:sldId id="277" r:id="rId30"/>
    <p:sldId id="307" r:id="rId3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8D3250E9-5978-4896-9765-E2D2BB490B89}" type="datetimeFigureOut">
              <a:rPr lang="en-US" smtClean="0"/>
              <a:t>2/20/2024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AF70E42-5101-49C0-8A82-25626B1DD39A}" type="slidenum">
              <a:rPr lang="en-US" smtClean="0"/>
              <a:t>‹#›</a:t>
            </a:fld>
            <a:endParaRPr lang="en-US"/>
          </a:p>
        </p:txBody>
      </p:sp>
    </p:spTree>
    <p:extLst>
      <p:ext uri="{BB962C8B-B14F-4D97-AF65-F5344CB8AC3E}">
        <p14:creationId xmlns:p14="http://schemas.microsoft.com/office/powerpoint/2010/main" val="2379249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2/20/2024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jkiena2@uic.edu"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2.illinois.gov/sites/gac/Forms/Pages/Forms.aspx"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a:t>Psychiatric Advance Directives: Empowering Control Over </a:t>
            </a:r>
            <a:br>
              <a:rPr lang="en-US" sz="3600" dirty="0"/>
            </a:br>
            <a:r>
              <a:rPr lang="en-US" sz="3600" dirty="0"/>
              <a:t>Mental Health Care</a:t>
            </a:r>
            <a:br>
              <a:rPr lang="en-US" sz="3600" dirty="0"/>
            </a:br>
            <a:endParaRPr lang="en-US" sz="3600" dirty="0"/>
          </a:p>
        </p:txBody>
      </p:sp>
      <p:sp>
        <p:nvSpPr>
          <p:cNvPr id="3" name="Subtitle 2"/>
          <p:cNvSpPr>
            <a:spLocks noGrp="1"/>
          </p:cNvSpPr>
          <p:nvPr>
            <p:ph type="subTitle" idx="1"/>
          </p:nvPr>
        </p:nvSpPr>
        <p:spPr/>
        <p:txBody>
          <a:bodyPr>
            <a:normAutofit/>
          </a:bodyPr>
          <a:lstStyle/>
          <a:p>
            <a:r>
              <a:rPr lang="en-US" dirty="0"/>
              <a:t>Jamie Haley, LCSW</a:t>
            </a:r>
          </a:p>
          <a:p>
            <a:r>
              <a:rPr lang="en-US" dirty="0"/>
              <a:t>UI Health-Department of Health Social Work, Psychiatry</a:t>
            </a:r>
          </a:p>
          <a:p>
            <a:endParaRPr lang="en-US" dirty="0"/>
          </a:p>
        </p:txBody>
      </p:sp>
    </p:spTree>
    <p:extLst>
      <p:ext uri="{BB962C8B-B14F-4D97-AF65-F5344CB8AC3E}">
        <p14:creationId xmlns:p14="http://schemas.microsoft.com/office/powerpoint/2010/main" val="2345461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60862-F071-7EBB-653D-9E2210430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9B1BA6-C02E-72C7-3305-242623B000F8}"/>
              </a:ext>
            </a:extLst>
          </p:cNvPr>
          <p:cNvSpPr>
            <a:spLocks noGrp="1"/>
          </p:cNvSpPr>
          <p:nvPr>
            <p:ph type="ctrTitle"/>
          </p:nvPr>
        </p:nvSpPr>
        <p:spPr>
          <a:xfrm>
            <a:off x="2589213" y="954338"/>
            <a:ext cx="8915399" cy="1562359"/>
          </a:xfrm>
        </p:spPr>
        <p:txBody>
          <a:bodyPr>
            <a:noAutofit/>
          </a:bodyPr>
          <a:lstStyle/>
          <a:p>
            <a:r>
              <a:rPr lang="en-US" sz="3600" dirty="0"/>
              <a:t>What is an advance directive?</a:t>
            </a:r>
            <a:br>
              <a:rPr lang="en-US" sz="3600" dirty="0"/>
            </a:br>
            <a:endParaRPr lang="en-US" sz="3600" dirty="0"/>
          </a:p>
        </p:txBody>
      </p:sp>
      <p:sp>
        <p:nvSpPr>
          <p:cNvPr id="3" name="Subtitle 2">
            <a:extLst>
              <a:ext uri="{FF2B5EF4-FFF2-40B4-BE49-F238E27FC236}">
                <a16:creationId xmlns:a16="http://schemas.microsoft.com/office/drawing/2014/main" id="{F92DC32E-39FB-E659-F69F-EAB80668C97C}"/>
              </a:ext>
            </a:extLst>
          </p:cNvPr>
          <p:cNvSpPr>
            <a:spLocks noGrp="1"/>
          </p:cNvSpPr>
          <p:nvPr>
            <p:ph type="subTitle" idx="1"/>
          </p:nvPr>
        </p:nvSpPr>
        <p:spPr>
          <a:xfrm>
            <a:off x="2589213" y="2667699"/>
            <a:ext cx="8915399" cy="3235963"/>
          </a:xfrm>
        </p:spPr>
        <p:txBody>
          <a:bodyPr>
            <a:normAutofit/>
          </a:bodyPr>
          <a:lstStyle/>
          <a:p>
            <a:pPr marL="285750" indent="-285750">
              <a:buFont typeface="Arial" panose="020B0604020202020204" pitchFamily="34" charset="0"/>
              <a:buChar char="•"/>
            </a:pPr>
            <a:r>
              <a:rPr lang="en-US" sz="2000" dirty="0"/>
              <a:t>An advance directive is a written statement expressing a patient’s wishes for future medical decision making.</a:t>
            </a:r>
          </a:p>
          <a:p>
            <a:pPr marL="285750" indent="-285750">
              <a:buFont typeface="Arial" panose="020B0604020202020204" pitchFamily="34" charset="0"/>
              <a:buChar char="•"/>
            </a:pPr>
            <a:r>
              <a:rPr lang="en-US" sz="2000" dirty="0"/>
              <a:t>Document must be honored by healthcare providers in the event of pt incapacity. </a:t>
            </a:r>
          </a:p>
        </p:txBody>
      </p:sp>
    </p:spTree>
    <p:extLst>
      <p:ext uri="{BB962C8B-B14F-4D97-AF65-F5344CB8AC3E}">
        <p14:creationId xmlns:p14="http://schemas.microsoft.com/office/powerpoint/2010/main" val="3663556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F1E87C-C9CB-44C0-A79E-F23843684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A4A957B-DB4E-4D89-ADEF-2767404BD9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573513" y="0"/>
            <a:ext cx="5613431" cy="6853245"/>
            <a:chOff x="2487613" y="285750"/>
            <a:chExt cx="2428876" cy="5654676"/>
          </a:xfrm>
          <a:solidFill>
            <a:schemeClr val="accent1"/>
          </a:solidFill>
        </p:grpSpPr>
        <p:sp>
          <p:nvSpPr>
            <p:cNvPr id="11" name="Freeform 11">
              <a:extLst>
                <a:ext uri="{FF2B5EF4-FFF2-40B4-BE49-F238E27FC236}">
                  <a16:creationId xmlns:a16="http://schemas.microsoft.com/office/drawing/2014/main" id="{FEFD42E2-99CE-445B-AA1F-C21E53519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8E92F5F9-DE8A-4BBB-997F-4E44BB9A1B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77A6FD-178A-4B20-AA36-3461ACD5A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45B92CCA-B898-4F54-A2BD-95F8436C0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6D01F94-F16C-4C71-B0C2-DDB804F73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DA7D28FD-A8D1-425D-B123-FE4CFB84E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7B3020C1-8314-4CA9-8B0A-98A516932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04D0BE3D-E410-49F1-B3BD-83B7BE5A4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35429240-0626-4EED-8118-78FA4661AB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AFD09B3B-0200-4C44-9419-2DC69B53E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B4953E3F-F70C-429A-B9A5-D49FB6484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20E66111-8E38-4E7A-85D6-9CD7FAE4D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72CC9D2E-40E3-81C1-29B3-74491755DD83}"/>
              </a:ext>
            </a:extLst>
          </p:cNvPr>
          <p:cNvSpPr>
            <a:spLocks noGrp="1"/>
          </p:cNvSpPr>
          <p:nvPr>
            <p:ph type="title"/>
          </p:nvPr>
        </p:nvSpPr>
        <p:spPr>
          <a:xfrm>
            <a:off x="7839756" y="1159566"/>
            <a:ext cx="3662939" cy="4568264"/>
          </a:xfrm>
        </p:spPr>
        <p:txBody>
          <a:bodyPr anchor="ctr">
            <a:normAutofit/>
          </a:bodyPr>
          <a:lstStyle/>
          <a:p>
            <a:r>
              <a:rPr lang="en-US" dirty="0">
                <a:solidFill>
                  <a:srgbClr val="FFFFFF"/>
                </a:solidFill>
              </a:rPr>
              <a:t>Advance Directives</a:t>
            </a:r>
          </a:p>
        </p:txBody>
      </p:sp>
      <p:sp>
        <p:nvSpPr>
          <p:cNvPr id="24" name="Freeform 6">
            <a:extLst>
              <a:ext uri="{FF2B5EF4-FFF2-40B4-BE49-F238E27FC236}">
                <a16:creationId xmlns:a16="http://schemas.microsoft.com/office/drawing/2014/main" id="{31FE9B99-9825-4E0E-B4FB-432E59A85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7"/>
            <a:ext cx="7560245" cy="5571068"/>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122DBB87-ECF4-9E3B-9196-A612DC4083FD}"/>
              </a:ext>
            </a:extLst>
          </p:cNvPr>
          <p:cNvSpPr>
            <a:spLocks noGrp="1"/>
          </p:cNvSpPr>
          <p:nvPr>
            <p:ph idx="1"/>
          </p:nvPr>
        </p:nvSpPr>
        <p:spPr>
          <a:xfrm>
            <a:off x="643466" y="1286934"/>
            <a:ext cx="5286279" cy="4284134"/>
          </a:xfrm>
        </p:spPr>
        <p:txBody>
          <a:bodyPr anchor="ctr">
            <a:normAutofit fontScale="92500" lnSpcReduction="20000"/>
          </a:bodyPr>
          <a:lstStyle/>
          <a:p>
            <a:pPr>
              <a:buClr>
                <a:schemeClr val="bg2"/>
              </a:buClr>
            </a:pPr>
            <a:r>
              <a:rPr lang="en-US" dirty="0"/>
              <a:t>Surrogate decision makers (under the Illinois Healthcare Surrogate Hierarchy) cannot admit to a psychiatric facility or consent to non-medically emergent psychiatric treatment.</a:t>
            </a:r>
          </a:p>
          <a:p>
            <a:pPr>
              <a:buClr>
                <a:schemeClr val="bg2"/>
              </a:buClr>
            </a:pPr>
            <a:r>
              <a:rPr lang="en-US" dirty="0"/>
              <a:t>Aside from an individual having capacity and making fully informed decisions on their own, there are 2 types of self-designated advance directives that may help to guide treatment and decision-making when it comes to psychiatric care.</a:t>
            </a:r>
          </a:p>
          <a:p>
            <a:pPr lvl="1">
              <a:buClr>
                <a:schemeClr val="bg2"/>
              </a:buClr>
            </a:pPr>
            <a:r>
              <a:rPr lang="en-US" dirty="0"/>
              <a:t>Power of Attorney for Mental Healthcare</a:t>
            </a:r>
          </a:p>
          <a:p>
            <a:pPr lvl="1">
              <a:buClr>
                <a:schemeClr val="bg2"/>
              </a:buClr>
            </a:pPr>
            <a:r>
              <a:rPr lang="en-US" dirty="0"/>
              <a:t>-Declaration for Mental Health Care (Psychiatric Advance Directive)</a:t>
            </a:r>
          </a:p>
          <a:p>
            <a:pPr>
              <a:buClr>
                <a:schemeClr val="bg2"/>
              </a:buClr>
            </a:pPr>
            <a:r>
              <a:rPr lang="en-US" dirty="0">
                <a:solidFill>
                  <a:srgbClr val="FFFFFF"/>
                </a:solidFill>
              </a:rPr>
              <a:t>There is also 1 court designated directive to guide care:</a:t>
            </a:r>
          </a:p>
          <a:p>
            <a:pPr lvl="1">
              <a:buClr>
                <a:schemeClr val="bg2"/>
              </a:buClr>
            </a:pPr>
            <a:r>
              <a:rPr lang="en-US" dirty="0">
                <a:solidFill>
                  <a:srgbClr val="FFFFFF"/>
                </a:solidFill>
              </a:rPr>
              <a:t>Legal Guardianship</a:t>
            </a:r>
          </a:p>
        </p:txBody>
      </p:sp>
    </p:spTree>
    <p:extLst>
      <p:ext uri="{BB962C8B-B14F-4D97-AF65-F5344CB8AC3E}">
        <p14:creationId xmlns:p14="http://schemas.microsoft.com/office/powerpoint/2010/main" val="389069749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accent1">
              <a:alpha val="3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9DD5F8B5-6299-49BE-A013-E892708D1455}"/>
              </a:ext>
            </a:extLst>
          </p:cNvPr>
          <p:cNvSpPr>
            <a:spLocks noGrp="1"/>
          </p:cNvSpPr>
          <p:nvPr>
            <p:ph type="title"/>
          </p:nvPr>
        </p:nvSpPr>
        <p:spPr>
          <a:xfrm>
            <a:off x="7839756" y="1159566"/>
            <a:ext cx="3662939" cy="4568264"/>
          </a:xfrm>
        </p:spPr>
        <p:txBody>
          <a:bodyPr anchor="ctr">
            <a:normAutofit/>
          </a:bodyPr>
          <a:lstStyle/>
          <a:p>
            <a:r>
              <a:rPr lang="en-US">
                <a:solidFill>
                  <a:schemeClr val="tx1"/>
                </a:solidFill>
              </a:rPr>
              <a:t>Guardianship</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txBody>
          <a:bodyPr/>
          <a:lstStyle/>
          <a:p>
            <a:endParaRPr lang="en-US"/>
          </a:p>
        </p:txBody>
      </p:sp>
      <p:sp>
        <p:nvSpPr>
          <p:cNvPr id="3" name="Content Placeholder 2">
            <a:extLst>
              <a:ext uri="{FF2B5EF4-FFF2-40B4-BE49-F238E27FC236}">
                <a16:creationId xmlns:a16="http://schemas.microsoft.com/office/drawing/2014/main" id="{4A77C5AE-5A87-448A-A19F-BA78AAEF0F61}"/>
              </a:ext>
            </a:extLst>
          </p:cNvPr>
          <p:cNvSpPr>
            <a:spLocks noGrp="1"/>
          </p:cNvSpPr>
          <p:nvPr>
            <p:ph idx="1"/>
          </p:nvPr>
        </p:nvSpPr>
        <p:spPr>
          <a:xfrm>
            <a:off x="637310" y="1286934"/>
            <a:ext cx="5292436" cy="4284134"/>
          </a:xfrm>
        </p:spPr>
        <p:txBody>
          <a:bodyPr anchor="ctr">
            <a:normAutofit/>
          </a:bodyPr>
          <a:lstStyle/>
          <a:p>
            <a:pPr>
              <a:lnSpc>
                <a:spcPct val="90000"/>
              </a:lnSpc>
            </a:pPr>
            <a:endParaRPr lang="en-US" sz="1400" dirty="0">
              <a:solidFill>
                <a:srgbClr val="FFFFFF"/>
              </a:solidFill>
            </a:endParaRPr>
          </a:p>
          <a:p>
            <a:pPr>
              <a:lnSpc>
                <a:spcPct val="90000"/>
              </a:lnSpc>
              <a:buClr>
                <a:schemeClr val="bg2"/>
              </a:buClr>
            </a:pPr>
            <a:r>
              <a:rPr lang="en-US" sz="1600" dirty="0">
                <a:solidFill>
                  <a:srgbClr val="FFFFFF"/>
                </a:solidFill>
              </a:rPr>
              <a:t>Court-ordered guardianship determines that a person is incompetent; therefore, they cannot make decisions without a fully-informed competent agent. </a:t>
            </a:r>
          </a:p>
          <a:p>
            <a:pPr lvl="1">
              <a:lnSpc>
                <a:spcPct val="90000"/>
              </a:lnSpc>
              <a:buClr>
                <a:schemeClr val="bg2"/>
              </a:buClr>
            </a:pPr>
            <a:r>
              <a:rPr lang="en-US" dirty="0">
                <a:solidFill>
                  <a:srgbClr val="FFFFFF"/>
                </a:solidFill>
              </a:rPr>
              <a:t>Competency is a global assessment and legal determination made by a judge in court. Capacity is a functional assessment and a clinical determination about a specific decision that can be made by an MD familiar with a patient’s case. (</a:t>
            </a:r>
            <a:r>
              <a:rPr lang="en-US" dirty="0" err="1">
                <a:solidFill>
                  <a:srgbClr val="FFFFFF"/>
                </a:solidFill>
              </a:rPr>
              <a:t>Dastidar</a:t>
            </a:r>
            <a:r>
              <a:rPr lang="en-US" dirty="0">
                <a:solidFill>
                  <a:srgbClr val="FFFFFF"/>
                </a:solidFill>
              </a:rPr>
              <a:t> &amp; </a:t>
            </a:r>
            <a:r>
              <a:rPr lang="en-US" dirty="0" err="1">
                <a:solidFill>
                  <a:srgbClr val="FFFFFF"/>
                </a:solidFill>
              </a:rPr>
              <a:t>Odden</a:t>
            </a:r>
            <a:r>
              <a:rPr lang="en-US" dirty="0">
                <a:solidFill>
                  <a:srgbClr val="FFFFFF"/>
                </a:solidFill>
              </a:rPr>
              <a:t>, 2011)</a:t>
            </a:r>
          </a:p>
          <a:p>
            <a:pPr lvl="1">
              <a:lnSpc>
                <a:spcPct val="90000"/>
              </a:lnSpc>
              <a:buClr>
                <a:schemeClr val="bg2"/>
              </a:buClr>
            </a:pPr>
            <a:r>
              <a:rPr lang="en-US" dirty="0">
                <a:solidFill>
                  <a:srgbClr val="FFFFFF"/>
                </a:solidFill>
              </a:rPr>
              <a:t>Report of Physician must be completed and accompany application for guardianship.</a:t>
            </a:r>
          </a:p>
          <a:p>
            <a:pPr lvl="1">
              <a:lnSpc>
                <a:spcPct val="90000"/>
              </a:lnSpc>
            </a:pPr>
            <a:endParaRPr lang="en-US" dirty="0">
              <a:solidFill>
                <a:srgbClr val="FFFFFF"/>
              </a:solidFill>
            </a:endParaRPr>
          </a:p>
          <a:p>
            <a:pPr marL="457200" lvl="1" indent="0">
              <a:lnSpc>
                <a:spcPct val="90000"/>
              </a:lnSpc>
              <a:buNone/>
            </a:pPr>
            <a:r>
              <a:rPr lang="en-US" dirty="0">
                <a:solidFill>
                  <a:srgbClr val="FFFFFF"/>
                </a:solidFill>
              </a:rPr>
              <a:t>(ILGA, 2020)</a:t>
            </a:r>
          </a:p>
        </p:txBody>
      </p:sp>
    </p:spTree>
    <p:extLst>
      <p:ext uri="{BB962C8B-B14F-4D97-AF65-F5344CB8AC3E}">
        <p14:creationId xmlns:p14="http://schemas.microsoft.com/office/powerpoint/2010/main" val="198807977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accent1">
              <a:alpha val="3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9DD5F8B5-6299-49BE-A013-E892708D1455}"/>
              </a:ext>
            </a:extLst>
          </p:cNvPr>
          <p:cNvSpPr>
            <a:spLocks noGrp="1"/>
          </p:cNvSpPr>
          <p:nvPr>
            <p:ph type="title"/>
          </p:nvPr>
        </p:nvSpPr>
        <p:spPr>
          <a:xfrm>
            <a:off x="7839756" y="1159566"/>
            <a:ext cx="3662939" cy="4568264"/>
          </a:xfrm>
        </p:spPr>
        <p:txBody>
          <a:bodyPr anchor="ctr">
            <a:normAutofit/>
          </a:bodyPr>
          <a:lstStyle/>
          <a:p>
            <a:r>
              <a:rPr lang="en-US">
                <a:solidFill>
                  <a:schemeClr val="tx1"/>
                </a:solidFill>
              </a:rPr>
              <a:t>Guardianship</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txBody>
          <a:bodyPr/>
          <a:lstStyle/>
          <a:p>
            <a:endParaRPr lang="en-US"/>
          </a:p>
        </p:txBody>
      </p:sp>
      <p:sp>
        <p:nvSpPr>
          <p:cNvPr id="3" name="Content Placeholder 2">
            <a:extLst>
              <a:ext uri="{FF2B5EF4-FFF2-40B4-BE49-F238E27FC236}">
                <a16:creationId xmlns:a16="http://schemas.microsoft.com/office/drawing/2014/main" id="{4A77C5AE-5A87-448A-A19F-BA78AAEF0F61}"/>
              </a:ext>
            </a:extLst>
          </p:cNvPr>
          <p:cNvSpPr>
            <a:spLocks noGrp="1"/>
          </p:cNvSpPr>
          <p:nvPr>
            <p:ph idx="1"/>
          </p:nvPr>
        </p:nvSpPr>
        <p:spPr>
          <a:xfrm>
            <a:off x="637310" y="1286934"/>
            <a:ext cx="5292436" cy="4284134"/>
          </a:xfrm>
        </p:spPr>
        <p:txBody>
          <a:bodyPr anchor="ctr">
            <a:normAutofit/>
          </a:bodyPr>
          <a:lstStyle/>
          <a:p>
            <a:pPr>
              <a:lnSpc>
                <a:spcPct val="90000"/>
              </a:lnSpc>
            </a:pPr>
            <a:endParaRPr lang="en-US" sz="900" dirty="0">
              <a:solidFill>
                <a:srgbClr val="FFFFFF"/>
              </a:solidFill>
            </a:endParaRPr>
          </a:p>
          <a:p>
            <a:pPr>
              <a:lnSpc>
                <a:spcPct val="90000"/>
              </a:lnSpc>
              <a:buClr>
                <a:schemeClr val="bg2"/>
              </a:buClr>
            </a:pPr>
            <a:r>
              <a:rPr lang="en-US" sz="1600" dirty="0">
                <a:solidFill>
                  <a:srgbClr val="FFFFFF"/>
                </a:solidFill>
              </a:rPr>
              <a:t>Decision-making agent is appointed by court and is either a petitioning interested party or an assigned state guardian.</a:t>
            </a:r>
          </a:p>
          <a:p>
            <a:pPr>
              <a:lnSpc>
                <a:spcPct val="90000"/>
              </a:lnSpc>
              <a:buClr>
                <a:schemeClr val="bg2"/>
              </a:buClr>
            </a:pPr>
            <a:r>
              <a:rPr lang="en-US" sz="1600" dirty="0">
                <a:solidFill>
                  <a:srgbClr val="FFFFFF"/>
                </a:solidFill>
              </a:rPr>
              <a:t>Always in effect until there is a termination of the guardianship by the court.</a:t>
            </a:r>
          </a:p>
          <a:p>
            <a:pPr>
              <a:lnSpc>
                <a:spcPct val="90000"/>
              </a:lnSpc>
              <a:buClr>
                <a:schemeClr val="bg2"/>
              </a:buClr>
            </a:pPr>
            <a:r>
              <a:rPr lang="en-US" sz="1600" dirty="0">
                <a:solidFill>
                  <a:srgbClr val="FFFFFF"/>
                </a:solidFill>
              </a:rPr>
              <a:t>Powers are limited to serving as a “voice” for the patient by carrying out decision-making based on known or perceived patient wishes and best interests. </a:t>
            </a:r>
          </a:p>
          <a:p>
            <a:pPr marL="457200" lvl="1" indent="0">
              <a:lnSpc>
                <a:spcPct val="90000"/>
              </a:lnSpc>
              <a:buNone/>
            </a:pPr>
            <a:endParaRPr lang="en-US" dirty="0">
              <a:solidFill>
                <a:srgbClr val="FFFFFF"/>
              </a:solidFill>
            </a:endParaRPr>
          </a:p>
          <a:p>
            <a:pPr marL="457200" lvl="1" indent="0">
              <a:lnSpc>
                <a:spcPct val="90000"/>
              </a:lnSpc>
              <a:buNone/>
            </a:pPr>
            <a:r>
              <a:rPr lang="en-US" dirty="0">
                <a:solidFill>
                  <a:srgbClr val="FFFFFF"/>
                </a:solidFill>
              </a:rPr>
              <a:t>(ILGA, 2020)</a:t>
            </a:r>
          </a:p>
        </p:txBody>
      </p:sp>
    </p:spTree>
    <p:extLst>
      <p:ext uri="{BB962C8B-B14F-4D97-AF65-F5344CB8AC3E}">
        <p14:creationId xmlns:p14="http://schemas.microsoft.com/office/powerpoint/2010/main" val="328394724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accent1">
              <a:alpha val="3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9DD5F8B5-6299-49BE-A013-E892708D1455}"/>
              </a:ext>
            </a:extLst>
          </p:cNvPr>
          <p:cNvSpPr>
            <a:spLocks noGrp="1"/>
          </p:cNvSpPr>
          <p:nvPr>
            <p:ph type="title"/>
          </p:nvPr>
        </p:nvSpPr>
        <p:spPr>
          <a:xfrm>
            <a:off x="7839756" y="1159566"/>
            <a:ext cx="3662939" cy="4568264"/>
          </a:xfrm>
        </p:spPr>
        <p:txBody>
          <a:bodyPr anchor="ctr">
            <a:normAutofit/>
          </a:bodyPr>
          <a:lstStyle/>
          <a:p>
            <a:r>
              <a:rPr lang="en-US" dirty="0">
                <a:solidFill>
                  <a:schemeClr val="tx1"/>
                </a:solidFill>
              </a:rPr>
              <a:t>Guardianship</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txBody>
          <a:bodyPr/>
          <a:lstStyle/>
          <a:p>
            <a:endParaRPr lang="en-US"/>
          </a:p>
        </p:txBody>
      </p:sp>
      <p:sp>
        <p:nvSpPr>
          <p:cNvPr id="3" name="Content Placeholder 2">
            <a:extLst>
              <a:ext uri="{FF2B5EF4-FFF2-40B4-BE49-F238E27FC236}">
                <a16:creationId xmlns:a16="http://schemas.microsoft.com/office/drawing/2014/main" id="{4A77C5AE-5A87-448A-A19F-BA78AAEF0F61}"/>
              </a:ext>
            </a:extLst>
          </p:cNvPr>
          <p:cNvSpPr>
            <a:spLocks noGrp="1"/>
          </p:cNvSpPr>
          <p:nvPr>
            <p:ph idx="1"/>
          </p:nvPr>
        </p:nvSpPr>
        <p:spPr>
          <a:xfrm>
            <a:off x="637310" y="1286934"/>
            <a:ext cx="5292436" cy="4284134"/>
          </a:xfrm>
        </p:spPr>
        <p:txBody>
          <a:bodyPr anchor="ctr">
            <a:normAutofit/>
          </a:bodyPr>
          <a:lstStyle/>
          <a:p>
            <a:pPr>
              <a:lnSpc>
                <a:spcPct val="90000"/>
              </a:lnSpc>
              <a:buClr>
                <a:schemeClr val="bg2"/>
              </a:buClr>
            </a:pPr>
            <a:r>
              <a:rPr lang="en-US" sz="1600" kern="100" dirty="0">
                <a:effectLst/>
                <a:ea typeface="Aptos" panose="020B0004020202020204" pitchFamily="34" charset="0"/>
                <a:cs typeface="Times New Roman" panose="02020603050405020304" pitchFamily="18" charset="0"/>
              </a:rPr>
              <a:t>Powers of guardian are limited by law and do not include: </a:t>
            </a:r>
          </a:p>
          <a:p>
            <a:pPr lvl="1">
              <a:lnSpc>
                <a:spcPct val="90000"/>
              </a:lnSpc>
              <a:buClr>
                <a:schemeClr val="bg2"/>
              </a:buClr>
            </a:pPr>
            <a:r>
              <a:rPr lang="en-US" kern="100" dirty="0">
                <a:effectLst/>
                <a:ea typeface="Aptos" panose="020B0004020202020204" pitchFamily="34" charset="0"/>
                <a:cs typeface="Times New Roman" panose="02020603050405020304" pitchFamily="18" charset="0"/>
              </a:rPr>
              <a:t>Involuntary admission to a mental health facility</a:t>
            </a:r>
          </a:p>
          <a:p>
            <a:pPr lvl="1">
              <a:lnSpc>
                <a:spcPct val="90000"/>
              </a:lnSpc>
              <a:buClr>
                <a:schemeClr val="bg2"/>
              </a:buClr>
            </a:pPr>
            <a:r>
              <a:rPr lang="en-US" kern="100" dirty="0">
                <a:effectLst/>
                <a:ea typeface="Aptos" panose="020B0004020202020204" pitchFamily="34" charset="0"/>
                <a:cs typeface="Times New Roman" panose="02020603050405020304" pitchFamily="18" charset="0"/>
              </a:rPr>
              <a:t>Administration of psychotropic medications if the patient is actively objecting</a:t>
            </a:r>
          </a:p>
          <a:p>
            <a:pPr lvl="1">
              <a:lnSpc>
                <a:spcPct val="90000"/>
              </a:lnSpc>
              <a:buClr>
                <a:schemeClr val="bg2"/>
              </a:buClr>
            </a:pPr>
            <a:r>
              <a:rPr lang="en-US" kern="100" dirty="0">
                <a:effectLst/>
                <a:ea typeface="Aptos" panose="020B0004020202020204" pitchFamily="34" charset="0"/>
                <a:cs typeface="Times New Roman" panose="02020603050405020304" pitchFamily="18" charset="0"/>
              </a:rPr>
              <a:t>Residential placement if the patient is actively objecting</a:t>
            </a:r>
          </a:p>
          <a:p>
            <a:pPr>
              <a:lnSpc>
                <a:spcPct val="90000"/>
              </a:lnSpc>
              <a:buClr>
                <a:schemeClr val="bg2"/>
              </a:buClr>
            </a:pPr>
            <a:r>
              <a:rPr lang="en-US" sz="1600" kern="100" dirty="0">
                <a:effectLst/>
                <a:ea typeface="Aptos" panose="020B0004020202020204" pitchFamily="34" charset="0"/>
                <a:cs typeface="Times New Roman" panose="02020603050405020304" pitchFamily="18" charset="0"/>
              </a:rPr>
              <a:t>*Guardian must provide an annual report to the court for guardianship to be maintained. Initiation and maintenance of guardianship can be costly and time-consuming.</a:t>
            </a:r>
          </a:p>
          <a:p>
            <a:pPr marL="457200" lvl="1" indent="0">
              <a:lnSpc>
                <a:spcPct val="90000"/>
              </a:lnSpc>
              <a:buNone/>
            </a:pPr>
            <a:endParaRPr lang="en-US" dirty="0">
              <a:solidFill>
                <a:srgbClr val="FFFFFF"/>
              </a:solidFill>
            </a:endParaRPr>
          </a:p>
          <a:p>
            <a:pPr marL="457200" lvl="1" indent="0">
              <a:lnSpc>
                <a:spcPct val="90000"/>
              </a:lnSpc>
              <a:buNone/>
            </a:pPr>
            <a:r>
              <a:rPr lang="en-US" dirty="0">
                <a:solidFill>
                  <a:srgbClr val="FFFFFF"/>
                </a:solidFill>
              </a:rPr>
              <a:t>(ILGA, 2020)</a:t>
            </a:r>
          </a:p>
        </p:txBody>
      </p:sp>
    </p:spTree>
    <p:extLst>
      <p:ext uri="{BB962C8B-B14F-4D97-AF65-F5344CB8AC3E}">
        <p14:creationId xmlns:p14="http://schemas.microsoft.com/office/powerpoint/2010/main" val="9836368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accent1">
              <a:alpha val="3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FD247685-E115-453C-A4B1-803EBE05DE23}"/>
              </a:ext>
            </a:extLst>
          </p:cNvPr>
          <p:cNvSpPr>
            <a:spLocks noGrp="1"/>
          </p:cNvSpPr>
          <p:nvPr>
            <p:ph type="title"/>
          </p:nvPr>
        </p:nvSpPr>
        <p:spPr>
          <a:xfrm>
            <a:off x="7839756" y="1159566"/>
            <a:ext cx="3662939" cy="4568264"/>
          </a:xfrm>
        </p:spPr>
        <p:txBody>
          <a:bodyPr anchor="ctr">
            <a:normAutofit/>
          </a:bodyPr>
          <a:lstStyle/>
          <a:p>
            <a:r>
              <a:rPr lang="en-US">
                <a:solidFill>
                  <a:schemeClr val="tx1"/>
                </a:solidFill>
              </a:rPr>
              <a:t>Power of Attorney for Healthcare</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txBody>
          <a:bodyPr/>
          <a:lstStyle/>
          <a:p>
            <a:endParaRPr lang="en-US"/>
          </a:p>
        </p:txBody>
      </p:sp>
      <p:sp>
        <p:nvSpPr>
          <p:cNvPr id="3" name="Content Placeholder 2">
            <a:extLst>
              <a:ext uri="{FF2B5EF4-FFF2-40B4-BE49-F238E27FC236}">
                <a16:creationId xmlns:a16="http://schemas.microsoft.com/office/drawing/2014/main" id="{F7ACA311-C47E-4863-A4FD-A4A48570567D}"/>
              </a:ext>
            </a:extLst>
          </p:cNvPr>
          <p:cNvSpPr>
            <a:spLocks noGrp="1"/>
          </p:cNvSpPr>
          <p:nvPr>
            <p:ph idx="1"/>
          </p:nvPr>
        </p:nvSpPr>
        <p:spPr>
          <a:xfrm>
            <a:off x="637310" y="1286934"/>
            <a:ext cx="5292436" cy="4284134"/>
          </a:xfrm>
        </p:spPr>
        <p:txBody>
          <a:bodyPr anchor="ctr">
            <a:normAutofit/>
          </a:bodyPr>
          <a:lstStyle/>
          <a:p>
            <a:pPr>
              <a:lnSpc>
                <a:spcPct val="90000"/>
              </a:lnSpc>
              <a:buClr>
                <a:schemeClr val="bg2"/>
              </a:buClr>
            </a:pPr>
            <a:r>
              <a:rPr lang="en-US" sz="1600" dirty="0">
                <a:solidFill>
                  <a:srgbClr val="FFFFFF"/>
                </a:solidFill>
              </a:rPr>
              <a:t>Appointed by an individual at a time where capacity is determined to be intact to decide, “I want so-and-so to make healthcare decisions for me when I cannot.”</a:t>
            </a:r>
          </a:p>
          <a:p>
            <a:pPr>
              <a:lnSpc>
                <a:spcPct val="90000"/>
              </a:lnSpc>
              <a:buClr>
                <a:schemeClr val="bg2"/>
              </a:buClr>
            </a:pPr>
            <a:r>
              <a:rPr lang="en-US" sz="1600" dirty="0">
                <a:solidFill>
                  <a:srgbClr val="FFFFFF"/>
                </a:solidFill>
              </a:rPr>
              <a:t>Includes treatment for any medical or mental health condition.</a:t>
            </a:r>
          </a:p>
          <a:p>
            <a:pPr>
              <a:lnSpc>
                <a:spcPct val="90000"/>
              </a:lnSpc>
              <a:buClr>
                <a:schemeClr val="bg2"/>
              </a:buClr>
            </a:pPr>
            <a:r>
              <a:rPr lang="en-US" sz="1600" dirty="0">
                <a:solidFill>
                  <a:srgbClr val="FFFFFF"/>
                </a:solidFill>
              </a:rPr>
              <a:t>Designates a decision-making agent who must agree to appointment.</a:t>
            </a:r>
          </a:p>
          <a:p>
            <a:pPr>
              <a:lnSpc>
                <a:spcPct val="90000"/>
              </a:lnSpc>
              <a:buClr>
                <a:schemeClr val="bg2"/>
              </a:buClr>
            </a:pPr>
            <a:r>
              <a:rPr lang="en-US" sz="1600" dirty="0">
                <a:solidFill>
                  <a:srgbClr val="FFFFFF"/>
                </a:solidFill>
              </a:rPr>
              <a:t>Affords all decision-making power to agent, including admission to psychiatric facility and decision to accept treatment for the duration of time that the individual is incapacitated, or until the individual revokes the POA document.</a:t>
            </a:r>
          </a:p>
          <a:p>
            <a:pPr>
              <a:lnSpc>
                <a:spcPct val="90000"/>
              </a:lnSpc>
            </a:pPr>
            <a:endParaRPr lang="en-US" sz="1600" dirty="0">
              <a:solidFill>
                <a:srgbClr val="FFFFFF"/>
              </a:solidFill>
            </a:endParaRPr>
          </a:p>
          <a:p>
            <a:pPr marL="0" indent="0">
              <a:lnSpc>
                <a:spcPct val="90000"/>
              </a:lnSpc>
              <a:buNone/>
            </a:pPr>
            <a:r>
              <a:rPr lang="en-US" sz="1600" dirty="0">
                <a:solidFill>
                  <a:srgbClr val="FFFFFF"/>
                </a:solidFill>
              </a:rPr>
              <a:t>(ILGA, 2020)</a:t>
            </a:r>
          </a:p>
        </p:txBody>
      </p:sp>
    </p:spTree>
    <p:extLst>
      <p:ext uri="{BB962C8B-B14F-4D97-AF65-F5344CB8AC3E}">
        <p14:creationId xmlns:p14="http://schemas.microsoft.com/office/powerpoint/2010/main" val="3551362555"/>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accent1">
              <a:alpha val="3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 name="Title 1">
            <a:extLst>
              <a:ext uri="{FF2B5EF4-FFF2-40B4-BE49-F238E27FC236}">
                <a16:creationId xmlns:a16="http://schemas.microsoft.com/office/drawing/2014/main" id="{FD247685-E115-453C-A4B1-803EBE05DE23}"/>
              </a:ext>
            </a:extLst>
          </p:cNvPr>
          <p:cNvSpPr>
            <a:spLocks noGrp="1"/>
          </p:cNvSpPr>
          <p:nvPr>
            <p:ph type="title"/>
          </p:nvPr>
        </p:nvSpPr>
        <p:spPr>
          <a:xfrm>
            <a:off x="7839756" y="1159566"/>
            <a:ext cx="3662939" cy="4568264"/>
          </a:xfrm>
        </p:spPr>
        <p:txBody>
          <a:bodyPr anchor="ctr">
            <a:normAutofit/>
          </a:bodyPr>
          <a:lstStyle/>
          <a:p>
            <a:r>
              <a:rPr lang="en-US">
                <a:solidFill>
                  <a:schemeClr val="tx1"/>
                </a:solidFill>
              </a:rPr>
              <a:t>Power of Attorney for Healthcare</a:t>
            </a:r>
          </a:p>
        </p:txBody>
      </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txBody>
          <a:bodyPr/>
          <a:lstStyle/>
          <a:p>
            <a:endParaRPr lang="en-US"/>
          </a:p>
        </p:txBody>
      </p:sp>
      <p:sp>
        <p:nvSpPr>
          <p:cNvPr id="3" name="Content Placeholder 2">
            <a:extLst>
              <a:ext uri="{FF2B5EF4-FFF2-40B4-BE49-F238E27FC236}">
                <a16:creationId xmlns:a16="http://schemas.microsoft.com/office/drawing/2014/main" id="{F7ACA311-C47E-4863-A4FD-A4A48570567D}"/>
              </a:ext>
            </a:extLst>
          </p:cNvPr>
          <p:cNvSpPr>
            <a:spLocks noGrp="1"/>
          </p:cNvSpPr>
          <p:nvPr>
            <p:ph idx="1"/>
          </p:nvPr>
        </p:nvSpPr>
        <p:spPr>
          <a:xfrm>
            <a:off x="637310" y="1286934"/>
            <a:ext cx="5292436" cy="4284134"/>
          </a:xfrm>
        </p:spPr>
        <p:txBody>
          <a:bodyPr anchor="ctr">
            <a:normAutofit/>
          </a:bodyPr>
          <a:lstStyle/>
          <a:p>
            <a:pPr>
              <a:lnSpc>
                <a:spcPct val="90000"/>
              </a:lnSpc>
              <a:buClr>
                <a:schemeClr val="bg2"/>
              </a:buClr>
            </a:pPr>
            <a:r>
              <a:rPr lang="en-US" sz="1600" dirty="0">
                <a:solidFill>
                  <a:srgbClr val="FFFFFF"/>
                </a:solidFill>
              </a:rPr>
              <a:t>Can be revoked at any time, in any way, regardless of mental state or decision-making capacity, though, as of July 31, 2021, the updated form includes a 30-day revocation delay option an individual can elect to include.</a:t>
            </a:r>
          </a:p>
          <a:p>
            <a:pPr>
              <a:lnSpc>
                <a:spcPct val="90000"/>
              </a:lnSpc>
              <a:buClr>
                <a:schemeClr val="bg2"/>
              </a:buClr>
            </a:pPr>
            <a:r>
              <a:rPr lang="en-US" sz="1600" dirty="0">
                <a:solidFill>
                  <a:srgbClr val="FFFFFF"/>
                </a:solidFill>
              </a:rPr>
              <a:t>Document does not expire, unless it is revoked.</a:t>
            </a:r>
          </a:p>
          <a:p>
            <a:pPr>
              <a:lnSpc>
                <a:spcPct val="90000"/>
              </a:lnSpc>
              <a:buClr>
                <a:schemeClr val="bg2"/>
              </a:buClr>
            </a:pPr>
            <a:r>
              <a:rPr lang="en-US" sz="1600" dirty="0">
                <a:solidFill>
                  <a:srgbClr val="FFFFFF"/>
                </a:solidFill>
              </a:rPr>
              <a:t>Only in effect when  individual is lacking decision-making capacity.</a:t>
            </a:r>
          </a:p>
          <a:p>
            <a:pPr marL="0" indent="0">
              <a:lnSpc>
                <a:spcPct val="90000"/>
              </a:lnSpc>
              <a:buNone/>
            </a:pPr>
            <a:endParaRPr lang="en-US" sz="1600" dirty="0">
              <a:solidFill>
                <a:srgbClr val="FFFFFF"/>
              </a:solidFill>
            </a:endParaRPr>
          </a:p>
          <a:p>
            <a:pPr marL="0" indent="0">
              <a:lnSpc>
                <a:spcPct val="90000"/>
              </a:lnSpc>
              <a:buNone/>
            </a:pPr>
            <a:r>
              <a:rPr lang="en-US" sz="1600" dirty="0">
                <a:solidFill>
                  <a:srgbClr val="FFFFFF"/>
                </a:solidFill>
              </a:rPr>
              <a:t>(ILGA, 2020)</a:t>
            </a:r>
          </a:p>
        </p:txBody>
      </p:sp>
    </p:spTree>
    <p:extLst>
      <p:ext uri="{BB962C8B-B14F-4D97-AF65-F5344CB8AC3E}">
        <p14:creationId xmlns:p14="http://schemas.microsoft.com/office/powerpoint/2010/main" val="91402255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24"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p:cNvSpPr>
            <a:spLocks noGrp="1"/>
          </p:cNvSpPr>
          <p:nvPr>
            <p:ph type="title"/>
          </p:nvPr>
        </p:nvSpPr>
        <p:spPr>
          <a:xfrm>
            <a:off x="6483096" y="624110"/>
            <a:ext cx="5021516" cy="1280890"/>
          </a:xfrm>
        </p:spPr>
        <p:txBody>
          <a:bodyPr>
            <a:noAutofit/>
          </a:bodyPr>
          <a:lstStyle/>
          <a:p>
            <a:r>
              <a:rPr lang="en-US" sz="3000" dirty="0"/>
              <a:t>What is a Psychiatric Advance Directive (PAD)?</a:t>
            </a:r>
            <a:br>
              <a:rPr lang="en-US" sz="3000" dirty="0"/>
            </a:br>
            <a:endParaRPr lang="en-US" sz="3000" dirty="0"/>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Exclamation mark on a yellow background">
            <a:extLst>
              <a:ext uri="{FF2B5EF4-FFF2-40B4-BE49-F238E27FC236}">
                <a16:creationId xmlns:a16="http://schemas.microsoft.com/office/drawing/2014/main" id="{B1413B53-0EBE-11CC-C6AD-4FCB0B646E1D}"/>
              </a:ext>
            </a:extLst>
          </p:cNvPr>
          <p:cNvPicPr>
            <a:picLocks noChangeAspect="1"/>
          </p:cNvPicPr>
          <p:nvPr/>
        </p:nvPicPr>
        <p:blipFill rotWithShape="1">
          <a:blip r:embed="rId2"/>
          <a:srcRect l="30917" r="17999"/>
          <a:stretch/>
        </p:blipFill>
        <p:spPr>
          <a:xfrm>
            <a:off x="-1555" y="1731"/>
            <a:ext cx="4671091" cy="6858000"/>
          </a:xfrm>
          <a:prstGeom prst="rect">
            <a:avLst/>
          </a:prstGeom>
        </p:spPr>
      </p:pic>
      <p:sp>
        <p:nvSpPr>
          <p:cNvPr id="3" name="Content Placeholder 2"/>
          <p:cNvSpPr>
            <a:spLocks noGrp="1"/>
          </p:cNvSpPr>
          <p:nvPr>
            <p:ph idx="1"/>
          </p:nvPr>
        </p:nvSpPr>
        <p:spPr>
          <a:xfrm>
            <a:off x="6438191" y="2133600"/>
            <a:ext cx="5066419" cy="3777622"/>
          </a:xfrm>
        </p:spPr>
        <p:txBody>
          <a:bodyPr>
            <a:normAutofit/>
          </a:bodyPr>
          <a:lstStyle/>
          <a:p>
            <a:pPr>
              <a:lnSpc>
                <a:spcPct val="90000"/>
              </a:lnSpc>
            </a:pPr>
            <a:r>
              <a:rPr lang="en-US" dirty="0">
                <a:solidFill>
                  <a:schemeClr val="tx1"/>
                </a:solidFill>
              </a:rPr>
              <a:t>Illinois Form: Declaration for Mental Health Treatment</a:t>
            </a:r>
          </a:p>
          <a:p>
            <a:pPr>
              <a:lnSpc>
                <a:spcPct val="90000"/>
              </a:lnSpc>
            </a:pPr>
            <a:r>
              <a:rPr lang="en-US" sz="1800" dirty="0">
                <a:solidFill>
                  <a:schemeClr val="tx1"/>
                </a:solidFill>
              </a:rPr>
              <a:t>Legal document that allows individuals to document wishes for future psychiatric treatment</a:t>
            </a:r>
          </a:p>
          <a:p>
            <a:pPr lvl="1">
              <a:lnSpc>
                <a:spcPct val="90000"/>
              </a:lnSpc>
            </a:pPr>
            <a:r>
              <a:rPr lang="en-US" dirty="0">
                <a:solidFill>
                  <a:schemeClr val="tx1"/>
                </a:solidFill>
              </a:rPr>
              <a:t>Psychiatric medications</a:t>
            </a:r>
          </a:p>
          <a:p>
            <a:pPr lvl="1">
              <a:lnSpc>
                <a:spcPct val="90000"/>
              </a:lnSpc>
            </a:pPr>
            <a:r>
              <a:rPr lang="en-US" dirty="0">
                <a:solidFill>
                  <a:schemeClr val="tx1"/>
                </a:solidFill>
              </a:rPr>
              <a:t>Electroconvulsive Therapy (ECT)</a:t>
            </a:r>
          </a:p>
          <a:p>
            <a:pPr lvl="1">
              <a:lnSpc>
                <a:spcPct val="90000"/>
              </a:lnSpc>
            </a:pPr>
            <a:r>
              <a:rPr lang="en-US" dirty="0">
                <a:solidFill>
                  <a:schemeClr val="tx1"/>
                </a:solidFill>
              </a:rPr>
              <a:t>Admission to a psychiatric facility for up to 17 calendar days</a:t>
            </a:r>
          </a:p>
          <a:p>
            <a:pPr marL="0" indent="0">
              <a:buNone/>
            </a:pPr>
            <a:endParaRPr lang="en-US" dirty="0"/>
          </a:p>
        </p:txBody>
      </p:sp>
    </p:spTree>
    <p:extLst>
      <p:ext uri="{BB962C8B-B14F-4D97-AF65-F5344CB8AC3E}">
        <p14:creationId xmlns:p14="http://schemas.microsoft.com/office/powerpoint/2010/main" val="3977552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3F91A483-2365-05BA-A36D-5E21C44408B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6E8EDA-589C-490D-E182-DBA50E907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27E6FCB-AD84-D16D-2BFE-843357CFBD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24" name="Freeform 11">
              <a:extLst>
                <a:ext uri="{FF2B5EF4-FFF2-40B4-BE49-F238E27FC236}">
                  <a16:creationId xmlns:a16="http://schemas.microsoft.com/office/drawing/2014/main" id="{A22D7867-FA35-0786-108B-12A6E2C9B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31E1DEFE-C033-E92F-C885-0746017F6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DD20087F-3CAC-60F2-2E4D-B01A8A027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94B6BF2B-52ED-461A-4305-739288A502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F4763AE7-D6AB-3DB3-CF3D-BA1C660D5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CB3FD348-7295-7F9B-E708-AEE863249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C88BD1CC-CBB5-38A1-2E9D-2DC374E5E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330C70C6-F50F-2BFB-2523-B90937D47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979D3EE9-1E2D-9A95-D70D-4EC0EF5FB5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EBB6D394-D0CB-0AD6-A34B-74E65E9321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A5E65EFC-AADF-4759-3511-A236C483A8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3E4C78DF-159E-5C52-1B40-817B15B1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63FD736-6A1C-90BC-3576-1FB84D1B25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6898686A-C114-A310-C3BD-84ADD6D59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EEDE8988-B4FF-FC41-A9D2-6C5174EAA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206A273D-A3EE-CBF2-5619-04CC634309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E3F1B237-52A6-D57A-BEED-04BDFA0B7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7B542275-F2F8-3EF6-2FB0-AAD53C2DE7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48534CE6-B926-D797-5F30-2D67094671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1F3A7516-33A2-94AA-8826-97E47721C2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F7DCAABA-C91A-98F7-A9AB-85588407CB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FBD4EC08-ED3F-2559-B8F7-ADF00B067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7418F559-630B-4E04-40AB-E305FF366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D32A719A-3FC2-E73C-A5A1-DC3B70F4E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E6BD76EB-8402-EE3B-DE06-D32745CD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7E78FFC4-774B-1C20-957F-485C11A0F85B}"/>
              </a:ext>
            </a:extLst>
          </p:cNvPr>
          <p:cNvSpPr>
            <a:spLocks noGrp="1"/>
          </p:cNvSpPr>
          <p:nvPr>
            <p:ph type="title"/>
          </p:nvPr>
        </p:nvSpPr>
        <p:spPr>
          <a:xfrm>
            <a:off x="6483096" y="624110"/>
            <a:ext cx="5021516" cy="1280890"/>
          </a:xfrm>
        </p:spPr>
        <p:txBody>
          <a:bodyPr>
            <a:noAutofit/>
          </a:bodyPr>
          <a:lstStyle/>
          <a:p>
            <a:r>
              <a:rPr lang="en-US" sz="3000" dirty="0"/>
              <a:t>What is a Psychiatric Advance Directive (PAD)?</a:t>
            </a:r>
            <a:br>
              <a:rPr lang="en-US" sz="3000" dirty="0"/>
            </a:br>
            <a:endParaRPr lang="en-US" sz="3000" dirty="0"/>
          </a:p>
        </p:txBody>
      </p:sp>
      <p:sp>
        <p:nvSpPr>
          <p:cNvPr id="39" name="Rectangle 38">
            <a:extLst>
              <a:ext uri="{FF2B5EF4-FFF2-40B4-BE49-F238E27FC236}">
                <a16:creationId xmlns:a16="http://schemas.microsoft.com/office/drawing/2014/main" id="{24CEFBA4-F8E5-5BD6-3652-17197DAE9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E9629A57-03B7-EDAB-DE25-5D22EA96F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Exclamation mark on a yellow background">
            <a:extLst>
              <a:ext uri="{FF2B5EF4-FFF2-40B4-BE49-F238E27FC236}">
                <a16:creationId xmlns:a16="http://schemas.microsoft.com/office/drawing/2014/main" id="{F29B7FB3-EDAB-AFEA-394F-50FEDD19AFFD}"/>
              </a:ext>
            </a:extLst>
          </p:cNvPr>
          <p:cNvPicPr>
            <a:picLocks noChangeAspect="1"/>
          </p:cNvPicPr>
          <p:nvPr/>
        </p:nvPicPr>
        <p:blipFill rotWithShape="1">
          <a:blip r:embed="rId2"/>
          <a:srcRect l="30917" r="17999"/>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ED820AF8-AA89-7405-04D1-F4E80EE8C9A2}"/>
              </a:ext>
            </a:extLst>
          </p:cNvPr>
          <p:cNvSpPr>
            <a:spLocks noGrp="1"/>
          </p:cNvSpPr>
          <p:nvPr>
            <p:ph idx="1"/>
          </p:nvPr>
        </p:nvSpPr>
        <p:spPr>
          <a:xfrm>
            <a:off x="6438191" y="2133600"/>
            <a:ext cx="5066419" cy="3777622"/>
          </a:xfrm>
        </p:spPr>
        <p:txBody>
          <a:bodyPr>
            <a:normAutofit/>
          </a:bodyPr>
          <a:lstStyle/>
          <a:p>
            <a:pPr>
              <a:lnSpc>
                <a:spcPct val="90000"/>
              </a:lnSpc>
            </a:pPr>
            <a:r>
              <a:rPr lang="en-US" dirty="0">
                <a:solidFill>
                  <a:schemeClr val="tx1"/>
                </a:solidFill>
              </a:rPr>
              <a:t>“PADs were created as a result of several court cases from the 1970s and 1980s that focused on patient self-determination regarding medical and psychiatric care.”</a:t>
            </a:r>
          </a:p>
          <a:p>
            <a:pPr>
              <a:lnSpc>
                <a:spcPct val="90000"/>
              </a:lnSpc>
            </a:pPr>
            <a:r>
              <a:rPr lang="en-US" dirty="0">
                <a:solidFill>
                  <a:schemeClr val="tx1"/>
                </a:solidFill>
              </a:rPr>
              <a:t>Led to the Patient Self-Determination Act of 1990.</a:t>
            </a:r>
          </a:p>
          <a:p>
            <a:pPr lvl="1">
              <a:lnSpc>
                <a:spcPct val="90000"/>
              </a:lnSpc>
            </a:pPr>
            <a:r>
              <a:rPr lang="en-US" dirty="0">
                <a:solidFill>
                  <a:schemeClr val="tx1"/>
                </a:solidFill>
              </a:rPr>
              <a:t>Federal law that requires Medicare and Medicaid providers to ask whether the patient has an advance directive and to inform the patient of their right to complete and advance directive.</a:t>
            </a:r>
          </a:p>
          <a:p>
            <a:pPr marL="0" indent="0">
              <a:buNone/>
            </a:pPr>
            <a:endParaRPr lang="en-US" dirty="0"/>
          </a:p>
        </p:txBody>
      </p:sp>
    </p:spTree>
    <p:extLst>
      <p:ext uri="{BB962C8B-B14F-4D97-AF65-F5344CB8AC3E}">
        <p14:creationId xmlns:p14="http://schemas.microsoft.com/office/powerpoint/2010/main" val="1524815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6019" y="942108"/>
            <a:ext cx="3256550" cy="4969113"/>
          </a:xfrm>
        </p:spPr>
        <p:txBody>
          <a:bodyPr anchor="ctr">
            <a:normAutofit/>
          </a:bodyPr>
          <a:lstStyle/>
          <a:p>
            <a:r>
              <a:rPr lang="en-US" dirty="0">
                <a:solidFill>
                  <a:schemeClr val="tx2">
                    <a:lumMod val="75000"/>
                  </a:schemeClr>
                </a:solidFill>
              </a:rPr>
              <a:t>PAD Parameters</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p:cNvSpPr>
            <a:spLocks noGrp="1"/>
          </p:cNvSpPr>
          <p:nvPr>
            <p:ph idx="1"/>
          </p:nvPr>
        </p:nvSpPr>
        <p:spPr>
          <a:xfrm>
            <a:off x="5049062" y="942108"/>
            <a:ext cx="6455549" cy="4969114"/>
          </a:xfrm>
        </p:spPr>
        <p:txBody>
          <a:bodyPr anchor="ctr">
            <a:normAutofit/>
          </a:bodyPr>
          <a:lstStyle/>
          <a:p>
            <a:pPr>
              <a:lnSpc>
                <a:spcPct val="90000"/>
              </a:lnSpc>
            </a:pPr>
            <a:r>
              <a:rPr lang="en-US" dirty="0">
                <a:solidFill>
                  <a:schemeClr val="tx1"/>
                </a:solidFill>
                <a:latin typeface="Century Gothic" panose="020B0502020202020204" pitchFamily="34" charset="0"/>
              </a:rPr>
              <a:t>Appointed by an individual at a time where capacity is intact to decide, “I want so-and-so to make mental healthcare decisions for me when I cannot…in accordance with these specific guidelines and wishes re: my mental healthcare.”</a:t>
            </a:r>
          </a:p>
          <a:p>
            <a:pPr>
              <a:lnSpc>
                <a:spcPct val="90000"/>
              </a:lnSpc>
            </a:pPr>
            <a:r>
              <a:rPr lang="en-US" sz="1800" dirty="0">
                <a:solidFill>
                  <a:schemeClr val="tx1"/>
                </a:solidFill>
                <a:latin typeface="Century Gothic" panose="020B0502020202020204" pitchFamily="34" charset="0"/>
              </a:rPr>
              <a:t>High level of capacity necessary when completing. Accordingly, a higher level of credence is afforded to the document at time of use.</a:t>
            </a:r>
          </a:p>
          <a:p>
            <a:pPr>
              <a:lnSpc>
                <a:spcPct val="90000"/>
              </a:lnSpc>
            </a:pPr>
            <a:r>
              <a:rPr lang="en-US" sz="1800" dirty="0">
                <a:solidFill>
                  <a:schemeClr val="tx1"/>
                </a:solidFill>
                <a:latin typeface="Century Gothic" panose="020B0502020202020204" pitchFamily="34" charset="0"/>
              </a:rPr>
              <a:t>Document must be reaffirmed every 3 years.</a:t>
            </a:r>
            <a:endParaRPr lang="en-US"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36066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6019" y="942108"/>
            <a:ext cx="3256550" cy="4969113"/>
          </a:xfrm>
        </p:spPr>
        <p:txBody>
          <a:bodyPr anchor="ctr">
            <a:normAutofit/>
          </a:bodyPr>
          <a:lstStyle/>
          <a:p>
            <a:r>
              <a:rPr lang="en-US" dirty="0">
                <a:solidFill>
                  <a:schemeClr val="tx2">
                    <a:lumMod val="75000"/>
                  </a:schemeClr>
                </a:solidFill>
              </a:rPr>
              <a:t>PAD Parameters</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p:cNvSpPr>
            <a:spLocks noGrp="1"/>
          </p:cNvSpPr>
          <p:nvPr>
            <p:ph idx="1"/>
          </p:nvPr>
        </p:nvSpPr>
        <p:spPr>
          <a:xfrm>
            <a:off x="5049062" y="942108"/>
            <a:ext cx="6455549" cy="4969114"/>
          </a:xfrm>
        </p:spPr>
        <p:txBody>
          <a:bodyPr anchor="ctr">
            <a:normAutofit/>
          </a:bodyPr>
          <a:lstStyle/>
          <a:p>
            <a:r>
              <a:rPr lang="en-US" sz="1800" dirty="0">
                <a:solidFill>
                  <a:schemeClr val="tx1"/>
                </a:solidFill>
                <a:latin typeface="Century Gothic" panose="020B0502020202020204" pitchFamily="34" charset="0"/>
              </a:rPr>
              <a:t>Only in effect when individual is lacking decision-making capacity. State of IL requires documented determination by 2 physicians. One must be an attending physician.</a:t>
            </a:r>
          </a:p>
          <a:p>
            <a:pPr lvl="1"/>
            <a:r>
              <a:rPr lang="en-US" b="0" i="0" dirty="0">
                <a:solidFill>
                  <a:srgbClr val="202124"/>
                </a:solidFill>
                <a:effectLst/>
                <a:latin typeface="Century Gothic" panose="020B0502020202020204" pitchFamily="34" charset="0"/>
              </a:rPr>
              <a:t>A determination that an adult patient lacks decisional capacity shall be made </a:t>
            </a:r>
            <a:r>
              <a:rPr lang="en-US" b="0" i="0" dirty="0">
                <a:solidFill>
                  <a:srgbClr val="040C28"/>
                </a:solidFill>
                <a:effectLst/>
                <a:latin typeface="Century Gothic" panose="020B0502020202020204" pitchFamily="34" charset="0"/>
              </a:rPr>
              <a:t>by the attending physician to a reasonable degree of medical certainty</a:t>
            </a:r>
            <a:r>
              <a:rPr lang="en-US" b="0" i="0" dirty="0">
                <a:solidFill>
                  <a:srgbClr val="202124"/>
                </a:solidFill>
                <a:effectLst/>
                <a:latin typeface="Century Gothic" panose="020B0502020202020204" pitchFamily="34" charset="0"/>
              </a:rPr>
              <a:t>.</a:t>
            </a:r>
            <a:r>
              <a:rPr lang="en-US" b="0" i="0" dirty="0">
                <a:solidFill>
                  <a:schemeClr val="tx1"/>
                </a:solidFill>
                <a:effectLst/>
                <a:latin typeface="Century Gothic" panose="020B0502020202020204" pitchFamily="34" charset="0"/>
              </a:rPr>
              <a:t> </a:t>
            </a:r>
            <a:r>
              <a:rPr lang="en-US" dirty="0">
                <a:solidFill>
                  <a:schemeClr val="tx1"/>
                </a:solidFill>
                <a:latin typeface="Century Gothic" panose="020B0502020202020204" pitchFamily="34" charset="0"/>
              </a:rPr>
              <a:t>-</a:t>
            </a:r>
            <a:r>
              <a:rPr lang="en-US" u="sng" dirty="0">
                <a:solidFill>
                  <a:srgbClr val="1A0DAB"/>
                </a:solidFill>
                <a:latin typeface="Century Gothic" panose="020B0502020202020204" pitchFamily="34" charset="0"/>
              </a:rPr>
              <a:t>755 ILCS 40/20 - Illinois General Assembly</a:t>
            </a:r>
            <a:endParaRPr lang="en-US" dirty="0">
              <a:solidFill>
                <a:schemeClr val="tx1"/>
              </a:solidFill>
              <a:latin typeface="Century Gothic" panose="020B0502020202020204" pitchFamily="34" charset="0"/>
            </a:endParaRPr>
          </a:p>
          <a:p>
            <a:r>
              <a:rPr lang="en-US" sz="1800" dirty="0">
                <a:solidFill>
                  <a:schemeClr val="tx1"/>
                </a:solidFill>
                <a:latin typeface="Century Gothic" panose="020B0502020202020204" pitchFamily="34" charset="0"/>
              </a:rPr>
              <a:t>Can only be revoked or adjusted when individual is determined to have decision-making capacity to make that decision. Must be revoked or adjusted in writing.</a:t>
            </a:r>
          </a:p>
        </p:txBody>
      </p:sp>
    </p:spTree>
    <p:extLst>
      <p:ext uri="{BB962C8B-B14F-4D97-AF65-F5344CB8AC3E}">
        <p14:creationId xmlns:p14="http://schemas.microsoft.com/office/powerpoint/2010/main" val="39070058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373062" y="624110"/>
            <a:ext cx="8131550" cy="1280890"/>
          </a:xfrm>
        </p:spPr>
        <p:txBody>
          <a:bodyPr>
            <a:normAutofit/>
          </a:bodyPr>
          <a:lstStyle/>
          <a:p>
            <a:r>
              <a:rPr lang="en-US" dirty="0"/>
              <a:t>What does a PAD include?</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p:cNvSpPr>
            <a:spLocks noGrp="1"/>
          </p:cNvSpPr>
          <p:nvPr>
            <p:ph idx="1"/>
          </p:nvPr>
        </p:nvSpPr>
        <p:spPr>
          <a:xfrm>
            <a:off x="3373062" y="2133600"/>
            <a:ext cx="8131550" cy="3777622"/>
          </a:xfrm>
        </p:spPr>
        <p:txBody>
          <a:bodyPr>
            <a:normAutofit fontScale="92500" lnSpcReduction="20000"/>
          </a:bodyPr>
          <a:lstStyle/>
          <a:p>
            <a:pPr>
              <a:lnSpc>
                <a:spcPct val="90000"/>
              </a:lnSpc>
            </a:pPr>
            <a:r>
              <a:rPr lang="en-US" sz="2000" dirty="0">
                <a:solidFill>
                  <a:schemeClr val="tx1"/>
                </a:solidFill>
              </a:rPr>
              <a:t>Includes treatment only for mental health conditions.</a:t>
            </a:r>
          </a:p>
          <a:p>
            <a:pPr>
              <a:lnSpc>
                <a:spcPct val="90000"/>
              </a:lnSpc>
            </a:pPr>
            <a:r>
              <a:rPr lang="en-US" sz="2000" dirty="0">
                <a:solidFill>
                  <a:schemeClr val="tx1"/>
                </a:solidFill>
              </a:rPr>
              <a:t>Designates a decision-making agent who must agree to appointment.</a:t>
            </a:r>
          </a:p>
          <a:p>
            <a:pPr lvl="1">
              <a:lnSpc>
                <a:spcPct val="90000"/>
              </a:lnSpc>
            </a:pPr>
            <a:r>
              <a:rPr lang="en-US" sz="2000" dirty="0">
                <a:solidFill>
                  <a:schemeClr val="tx1"/>
                </a:solidFill>
              </a:rPr>
              <a:t>This component is not mandatory for an advance directive to be completed.</a:t>
            </a:r>
          </a:p>
          <a:p>
            <a:pPr lvl="2">
              <a:lnSpc>
                <a:spcPct val="90000"/>
              </a:lnSpc>
            </a:pPr>
            <a:r>
              <a:rPr lang="en-US" sz="1800" dirty="0">
                <a:solidFill>
                  <a:schemeClr val="tx1"/>
                </a:solidFill>
              </a:rPr>
              <a:t>If no decision-making agent is designated, the wishes of the patient are to be carried out as stated in the document. Any deviations from written wishes-or addition of treatments that are not specified within the document-must be channeled through mental health court.</a:t>
            </a:r>
          </a:p>
          <a:p>
            <a:pPr>
              <a:lnSpc>
                <a:spcPct val="90000"/>
              </a:lnSpc>
            </a:pPr>
            <a:r>
              <a:rPr lang="en-US" sz="2000" dirty="0">
                <a:solidFill>
                  <a:schemeClr val="tx1"/>
                </a:solidFill>
              </a:rPr>
              <a:t>Affords all decision-making power to agent for the duration of the time that the individual is incapacitated. </a:t>
            </a:r>
          </a:p>
          <a:p>
            <a:pPr>
              <a:lnSpc>
                <a:spcPct val="90000"/>
              </a:lnSpc>
            </a:pPr>
            <a:r>
              <a:rPr lang="en-US" sz="2000" dirty="0">
                <a:solidFill>
                  <a:schemeClr val="tx1"/>
                </a:solidFill>
              </a:rPr>
              <a:t>Treatment decisions must be in accordance with the patient’s documented wishes/directions.</a:t>
            </a:r>
          </a:p>
        </p:txBody>
      </p:sp>
    </p:spTree>
    <p:extLst>
      <p:ext uri="{BB962C8B-B14F-4D97-AF65-F5344CB8AC3E}">
        <p14:creationId xmlns:p14="http://schemas.microsoft.com/office/powerpoint/2010/main" val="2535123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85000" lnSpcReduction="20000"/>
          </a:bodyPr>
          <a:lstStyle/>
          <a:p>
            <a:pPr marL="457200" lvl="1" indent="0">
              <a:lnSpc>
                <a:spcPct val="90000"/>
              </a:lnSpc>
              <a:buNone/>
            </a:pPr>
            <a:r>
              <a:rPr lang="en-US" sz="1700" dirty="0"/>
              <a:t>Most current Declaration for Mental Health Treatment must be completed and signed in the presence of two witnesses. </a:t>
            </a:r>
          </a:p>
          <a:p>
            <a:pPr marL="457200" lvl="1" indent="0">
              <a:lnSpc>
                <a:spcPct val="90000"/>
              </a:lnSpc>
              <a:buNone/>
            </a:pPr>
            <a:r>
              <a:rPr lang="en-US" sz="1700" dirty="0"/>
              <a:t>Affirmation of Witnesses:</a:t>
            </a:r>
          </a:p>
          <a:p>
            <a:pPr marL="457200" lvl="1" indent="0">
              <a:lnSpc>
                <a:spcPct val="90000"/>
              </a:lnSpc>
              <a:buNone/>
            </a:pPr>
            <a:r>
              <a:rPr lang="en-US" sz="1700" dirty="0"/>
              <a:t>	</a:t>
            </a:r>
            <a:r>
              <a:rPr lang="en-US" sz="1700" i="1" dirty="0"/>
              <a:t>We affirm that the principal is personally known to us, that the principal signed or acknowledged the principal’s signature on this declaration for mental health treatment in our presence, that the principal appears to be of sound mind and not under duress, fraud or undue influence, that neither of us is a person appointed as an attorney-in-fact by this document; the principal’s attending physician or mental health service provider or a relative of the physician or provider; the owner, operator, or relative of an owner or operator of a facility in which the principal is a patient or resident; or a person related to the principal by blood, marriage or adoption.</a:t>
            </a:r>
          </a:p>
          <a:p>
            <a:pPr marL="457200" lvl="1" indent="0">
              <a:lnSpc>
                <a:spcPct val="90000"/>
              </a:lnSpc>
              <a:buNone/>
            </a:pPr>
            <a:endParaRPr lang="en-US" sz="1700" i="1" dirty="0"/>
          </a:p>
          <a:p>
            <a:pPr marL="457200" lvl="1" indent="0">
              <a:lnSpc>
                <a:spcPct val="90000"/>
              </a:lnSpc>
              <a:buNone/>
            </a:pPr>
            <a:r>
              <a:rPr lang="en-US" sz="1700" i="1" dirty="0"/>
              <a:t>(ILGA, 2024)</a:t>
            </a:r>
          </a:p>
        </p:txBody>
      </p:sp>
    </p:spTree>
    <p:extLst>
      <p:ext uri="{BB962C8B-B14F-4D97-AF65-F5344CB8AC3E}">
        <p14:creationId xmlns:p14="http://schemas.microsoft.com/office/powerpoint/2010/main" val="969615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70000" lnSpcReduction="20000"/>
          </a:bodyPr>
          <a:lstStyle/>
          <a:p>
            <a:pPr marL="457200" lvl="1" indent="0">
              <a:lnSpc>
                <a:spcPct val="90000"/>
              </a:lnSpc>
              <a:buNone/>
            </a:pPr>
            <a:r>
              <a:rPr lang="en-US" sz="1700" dirty="0"/>
              <a:t>Individual must express understanding of Notice to Person Making A Declaration for Mental Health Treatment</a:t>
            </a:r>
          </a:p>
          <a:p>
            <a:pPr marL="457200" lvl="1" indent="0">
              <a:lnSpc>
                <a:spcPct val="90000"/>
              </a:lnSpc>
              <a:buNone/>
            </a:pPr>
            <a:r>
              <a:rPr lang="en-US" sz="2000" dirty="0"/>
              <a:t>I, ________________, being an adult of sound mind, willfully and voluntarily make this declaration for mental health treatment to be followed if it is determined by two physicians or the court that my ability to receive and evaluate information effectively or communicate decisions is impaired to such an extent that I lack the capacity to refuse or consent to mental health treatment. "Mental health treatment" means electroconvulsive therapy, psychotropic medication, and admission to and retention in a health care facility for up to 17 days for treatment of a mental illness I understand that I may become incapable of giving or withholding informed consent for mental health treatment due to the symptoms of a diagnosed mental disorder. These symptoms may Include:______________________________________.</a:t>
            </a:r>
          </a:p>
          <a:p>
            <a:pPr marL="457200" lvl="1" indent="0">
              <a:lnSpc>
                <a:spcPct val="90000"/>
              </a:lnSpc>
              <a:buNone/>
            </a:pPr>
            <a:endParaRPr lang="en-US" sz="2000" dirty="0"/>
          </a:p>
          <a:p>
            <a:pPr marL="457200" lvl="1" indent="0">
              <a:lnSpc>
                <a:spcPct val="90000"/>
              </a:lnSpc>
              <a:buNone/>
            </a:pPr>
            <a:r>
              <a:rPr lang="en-US" sz="2000" dirty="0"/>
              <a:t>(ILGA, 2024)</a:t>
            </a:r>
            <a:endParaRPr lang="en-US" sz="1700" dirty="0"/>
          </a:p>
        </p:txBody>
      </p:sp>
    </p:spTree>
    <p:extLst>
      <p:ext uri="{BB962C8B-B14F-4D97-AF65-F5344CB8AC3E}">
        <p14:creationId xmlns:p14="http://schemas.microsoft.com/office/powerpoint/2010/main" val="2414251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62500" lnSpcReduction="20000"/>
          </a:bodyPr>
          <a:lstStyle/>
          <a:p>
            <a:pPr marL="457200" lvl="1" indent="0">
              <a:lnSpc>
                <a:spcPct val="90000"/>
              </a:lnSpc>
              <a:buNone/>
            </a:pPr>
            <a:r>
              <a:rPr lang="en-US" sz="2000" dirty="0"/>
              <a:t>PSYCHOTROPIC MEDICATIONS:</a:t>
            </a:r>
          </a:p>
          <a:p>
            <a:pPr marL="457200" lvl="1" indent="0">
              <a:lnSpc>
                <a:spcPct val="90000"/>
              </a:lnSpc>
              <a:buNone/>
            </a:pPr>
            <a:r>
              <a:rPr lang="en-US" sz="2000" dirty="0"/>
              <a:t>If I become incapable of giving or withholding informed consent for mental health treatment, my wishes regarding psychotropic medications are as follows (check the option that applies):</a:t>
            </a:r>
          </a:p>
          <a:p>
            <a:pPr marL="457200" lvl="1" indent="0">
              <a:lnSpc>
                <a:spcPct val="90000"/>
              </a:lnSpc>
              <a:buNone/>
            </a:pPr>
            <a:r>
              <a:rPr lang="en-US" sz="2000" dirty="0"/>
              <a:t> _____ I consent to the administration of psychotropic medications. </a:t>
            </a:r>
          </a:p>
          <a:p>
            <a:pPr marL="457200" lvl="1" indent="0">
              <a:lnSpc>
                <a:spcPct val="90000"/>
              </a:lnSpc>
              <a:buNone/>
            </a:pPr>
            <a:r>
              <a:rPr lang="en-US" sz="2000" dirty="0"/>
              <a:t>_____ I consent to the administration of psychotropic medications except the following: _________________________________________________ </a:t>
            </a:r>
          </a:p>
          <a:p>
            <a:pPr marL="457200" lvl="1" indent="0">
              <a:lnSpc>
                <a:spcPct val="90000"/>
              </a:lnSpc>
              <a:buNone/>
            </a:pPr>
            <a:r>
              <a:rPr lang="en-US" sz="2000" dirty="0"/>
              <a:t>_____I consent to the administration of only the following psychotropic medications: _________________________________________________</a:t>
            </a:r>
          </a:p>
          <a:p>
            <a:pPr marL="457200" lvl="1" indent="0">
              <a:lnSpc>
                <a:spcPct val="90000"/>
              </a:lnSpc>
              <a:buNone/>
            </a:pPr>
            <a:r>
              <a:rPr lang="en-US" sz="2000" dirty="0"/>
              <a:t>_____I do not consent to the administration of any psychotropic medications. </a:t>
            </a:r>
          </a:p>
          <a:p>
            <a:pPr marL="457200" lvl="1" indent="0">
              <a:lnSpc>
                <a:spcPct val="90000"/>
              </a:lnSpc>
              <a:buNone/>
            </a:pPr>
            <a:r>
              <a:rPr lang="en-US" sz="2000" dirty="0"/>
              <a:t>Conditions or limitations:__________________________</a:t>
            </a:r>
          </a:p>
          <a:p>
            <a:pPr marL="457200" lvl="1" indent="0">
              <a:lnSpc>
                <a:spcPct val="90000"/>
              </a:lnSpc>
              <a:buNone/>
            </a:pPr>
            <a:endParaRPr lang="en-US" sz="2000" dirty="0"/>
          </a:p>
          <a:p>
            <a:pPr marL="457200" lvl="1" indent="0">
              <a:lnSpc>
                <a:spcPct val="90000"/>
              </a:lnSpc>
              <a:buNone/>
            </a:pPr>
            <a:r>
              <a:rPr lang="en-US" sz="2000" dirty="0"/>
              <a:t>(ILGA, 2024)</a:t>
            </a:r>
            <a:endParaRPr lang="en-US" sz="1700" dirty="0"/>
          </a:p>
        </p:txBody>
      </p:sp>
    </p:spTree>
    <p:extLst>
      <p:ext uri="{BB962C8B-B14F-4D97-AF65-F5344CB8AC3E}">
        <p14:creationId xmlns:p14="http://schemas.microsoft.com/office/powerpoint/2010/main" val="2706822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85000" lnSpcReduction="10000"/>
          </a:bodyPr>
          <a:lstStyle/>
          <a:p>
            <a:pPr marL="457200" lvl="1" indent="0">
              <a:lnSpc>
                <a:spcPct val="90000"/>
              </a:lnSpc>
              <a:buNone/>
            </a:pPr>
            <a:r>
              <a:rPr lang="en-US" sz="2000" dirty="0"/>
              <a:t>ELECTROCONVULSIVE TREATMENT:</a:t>
            </a:r>
          </a:p>
          <a:p>
            <a:pPr marL="457200" lvl="1" indent="0">
              <a:lnSpc>
                <a:spcPct val="90000"/>
              </a:lnSpc>
              <a:buNone/>
            </a:pPr>
            <a:r>
              <a:rPr lang="en-US" sz="2000" dirty="0"/>
              <a:t>If I become incapable of giving or withholding informed consent for mental health treatment, my wishes regarding electroconvulsive treatment are as follows (check the option that applies): </a:t>
            </a:r>
          </a:p>
          <a:p>
            <a:pPr marL="457200" lvl="1" indent="0">
              <a:lnSpc>
                <a:spcPct val="90000"/>
              </a:lnSpc>
              <a:buNone/>
            </a:pPr>
            <a:r>
              <a:rPr lang="en-US" sz="2000" dirty="0"/>
              <a:t>_____ I consent to the administration of electroconvulsive treatment. </a:t>
            </a:r>
          </a:p>
          <a:p>
            <a:pPr marL="457200" lvl="1" indent="0">
              <a:lnSpc>
                <a:spcPct val="90000"/>
              </a:lnSpc>
              <a:buNone/>
            </a:pPr>
            <a:r>
              <a:rPr lang="en-US" sz="2000" dirty="0"/>
              <a:t>_____ I do not consent to the administration of electroconvulsive treatment. </a:t>
            </a:r>
          </a:p>
          <a:p>
            <a:pPr marL="457200" lvl="1" indent="0">
              <a:lnSpc>
                <a:spcPct val="90000"/>
              </a:lnSpc>
              <a:buNone/>
            </a:pPr>
            <a:r>
              <a:rPr lang="en-US" sz="2000" dirty="0"/>
              <a:t>Conditions or limitations:_____________</a:t>
            </a:r>
          </a:p>
          <a:p>
            <a:pPr marL="457200" lvl="1" indent="0">
              <a:lnSpc>
                <a:spcPct val="90000"/>
              </a:lnSpc>
              <a:buNone/>
            </a:pPr>
            <a:endParaRPr lang="en-US" sz="2000" dirty="0"/>
          </a:p>
          <a:p>
            <a:pPr marL="457200" lvl="1" indent="0">
              <a:lnSpc>
                <a:spcPct val="90000"/>
              </a:lnSpc>
              <a:buNone/>
            </a:pPr>
            <a:r>
              <a:rPr lang="en-US" sz="1700" dirty="0"/>
              <a:t>(ILGA, 2024)</a:t>
            </a:r>
          </a:p>
        </p:txBody>
      </p:sp>
    </p:spTree>
    <p:extLst>
      <p:ext uri="{BB962C8B-B14F-4D97-AF65-F5344CB8AC3E}">
        <p14:creationId xmlns:p14="http://schemas.microsoft.com/office/powerpoint/2010/main" val="1454651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70000" lnSpcReduction="20000"/>
          </a:bodyPr>
          <a:lstStyle/>
          <a:p>
            <a:pPr marL="457200" lvl="1" indent="0">
              <a:lnSpc>
                <a:spcPct val="90000"/>
              </a:lnSpc>
              <a:buNone/>
            </a:pPr>
            <a:r>
              <a:rPr lang="en-US" sz="2000" dirty="0"/>
              <a:t>ADMISSION TO AND RETENTION IN FACILITY:</a:t>
            </a:r>
          </a:p>
          <a:p>
            <a:pPr marL="457200" lvl="1" indent="0">
              <a:lnSpc>
                <a:spcPct val="90000"/>
              </a:lnSpc>
              <a:buNone/>
            </a:pPr>
            <a:r>
              <a:rPr lang="en-US" sz="2000" dirty="0"/>
              <a:t>If I become incapable of giving or withholding informed consent for mental health treatment, my wishes regarding admission to and retention in a health care facility for mental health treatment are as follows (check the option that applies): </a:t>
            </a:r>
          </a:p>
          <a:p>
            <a:pPr marL="457200" lvl="1" indent="0">
              <a:lnSpc>
                <a:spcPct val="90000"/>
              </a:lnSpc>
              <a:buNone/>
            </a:pPr>
            <a:r>
              <a:rPr lang="en-US" sz="2000" dirty="0"/>
              <a:t>_____ I consent to being admitted to a health care facility for mental health treatment. (This directive cannot, by law, provide consent to retain me in a facility for more than 17 days.) </a:t>
            </a:r>
          </a:p>
          <a:p>
            <a:pPr marL="457200" lvl="1" indent="0">
              <a:lnSpc>
                <a:spcPct val="90000"/>
              </a:lnSpc>
              <a:buNone/>
            </a:pPr>
            <a:r>
              <a:rPr lang="en-US" sz="2000" dirty="0"/>
              <a:t>_____ I do not consent to being admitted to a health care facility for mental health treatment. </a:t>
            </a:r>
          </a:p>
          <a:p>
            <a:pPr marL="457200" lvl="1" indent="0">
              <a:lnSpc>
                <a:spcPct val="90000"/>
              </a:lnSpc>
              <a:buNone/>
            </a:pPr>
            <a:r>
              <a:rPr lang="en-US" sz="2000" dirty="0"/>
              <a:t>Conditions or limitations:____________________</a:t>
            </a:r>
          </a:p>
          <a:p>
            <a:pPr marL="457200" lvl="1" indent="0">
              <a:lnSpc>
                <a:spcPct val="90000"/>
              </a:lnSpc>
              <a:buNone/>
            </a:pPr>
            <a:endParaRPr lang="en-US" sz="2000" dirty="0"/>
          </a:p>
          <a:p>
            <a:pPr marL="457200" lvl="1" indent="0">
              <a:lnSpc>
                <a:spcPct val="90000"/>
              </a:lnSpc>
              <a:buNone/>
            </a:pPr>
            <a:r>
              <a:rPr lang="en-US" sz="2000" dirty="0"/>
              <a:t>(ILGA, 2024)</a:t>
            </a:r>
            <a:endParaRPr lang="en-US" sz="1700" dirty="0"/>
          </a:p>
        </p:txBody>
      </p:sp>
    </p:spTree>
    <p:extLst>
      <p:ext uri="{BB962C8B-B14F-4D97-AF65-F5344CB8AC3E}">
        <p14:creationId xmlns:p14="http://schemas.microsoft.com/office/powerpoint/2010/main" val="1171922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85000" lnSpcReduction="20000"/>
          </a:bodyPr>
          <a:lstStyle/>
          <a:p>
            <a:pPr marL="457200" lvl="1" indent="0">
              <a:lnSpc>
                <a:spcPct val="90000"/>
              </a:lnSpc>
              <a:buNone/>
            </a:pPr>
            <a:r>
              <a:rPr lang="en-US" sz="2000" dirty="0"/>
              <a:t>APPOINTMENT OF ATTORNEY-IN-FACT:</a:t>
            </a:r>
          </a:p>
          <a:p>
            <a:pPr marL="457200" lvl="1" indent="0">
              <a:lnSpc>
                <a:spcPct val="90000"/>
              </a:lnSpc>
              <a:buNone/>
            </a:pPr>
            <a:r>
              <a:rPr lang="en-US" sz="2000" dirty="0"/>
              <a:t> I appoint the person named below to act as my attorney-in-fact to make decisions regarding my mental health treatment if I become incapable of giving or withholding informed consent for that treatment. My attorney-in-fact is authorized to make decisions that are consistent with the wishes I have expressed in this declaration or, if not expressed, as are otherwise known to my attorney -in-fact. If my wishes are not expressed and are not otherwise known by my attorney -in-fact, my attorney -in-fact is to act in what he or she believes to be my best interest.</a:t>
            </a:r>
          </a:p>
          <a:p>
            <a:pPr marL="457200" lvl="1" indent="0">
              <a:lnSpc>
                <a:spcPct val="90000"/>
              </a:lnSpc>
              <a:buNone/>
            </a:pPr>
            <a:endParaRPr lang="en-US" sz="2000" dirty="0"/>
          </a:p>
          <a:p>
            <a:pPr marL="457200" lvl="1" indent="0">
              <a:lnSpc>
                <a:spcPct val="90000"/>
              </a:lnSpc>
              <a:buNone/>
            </a:pPr>
            <a:r>
              <a:rPr lang="en-US" sz="1700" dirty="0"/>
              <a:t>(ILGA, 2024)</a:t>
            </a:r>
          </a:p>
        </p:txBody>
      </p:sp>
    </p:spTree>
    <p:extLst>
      <p:ext uri="{BB962C8B-B14F-4D97-AF65-F5344CB8AC3E}">
        <p14:creationId xmlns:p14="http://schemas.microsoft.com/office/powerpoint/2010/main" val="3155818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fontScale="77500" lnSpcReduction="20000"/>
          </a:bodyPr>
          <a:lstStyle/>
          <a:p>
            <a:pPr marL="457200" lvl="1" indent="0">
              <a:lnSpc>
                <a:spcPct val="90000"/>
              </a:lnSpc>
              <a:buNone/>
            </a:pPr>
            <a:r>
              <a:rPr lang="en-US" sz="2000" dirty="0"/>
              <a:t>ACCEPTANCE OF APPOINTMENT AS ATTORNEY-IN-FACT:</a:t>
            </a:r>
          </a:p>
          <a:p>
            <a:pPr marL="457200" lvl="1" indent="0">
              <a:lnSpc>
                <a:spcPct val="90000"/>
              </a:lnSpc>
              <a:buNone/>
            </a:pPr>
            <a:r>
              <a:rPr lang="en-US" sz="2000" dirty="0"/>
              <a:t> I accept this appointment and agree to serve as attorney-in-fact to make decisions a bout mental health treatment for the principal. I understand that I have a duty to act consistent with the desires of the principal as expressed in this appointment. I understand that this document gives me authority to make decisions about mental health treatment only while the principal is incapable as determined by a court or two physicians. I understand that the principal may revoke this declaration in whole or in part at any time and in any manner when the principal is not incapable. </a:t>
            </a:r>
          </a:p>
          <a:p>
            <a:pPr marL="457200" lvl="1" indent="0">
              <a:lnSpc>
                <a:spcPct val="90000"/>
              </a:lnSpc>
              <a:buNone/>
            </a:pPr>
            <a:endParaRPr lang="en-US" sz="2000" dirty="0"/>
          </a:p>
          <a:p>
            <a:pPr marL="457200" lvl="1" indent="0">
              <a:lnSpc>
                <a:spcPct val="90000"/>
              </a:lnSpc>
              <a:buNone/>
            </a:pPr>
            <a:r>
              <a:rPr lang="en-US" sz="1700" dirty="0"/>
              <a:t>(ILGA, 2024)</a:t>
            </a:r>
          </a:p>
        </p:txBody>
      </p:sp>
    </p:spTree>
    <p:extLst>
      <p:ext uri="{BB962C8B-B14F-4D97-AF65-F5344CB8AC3E}">
        <p14:creationId xmlns:p14="http://schemas.microsoft.com/office/powerpoint/2010/main" val="1945558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a:bodyPr>
          <a:lstStyle/>
          <a:p>
            <a:pPr lvl="1">
              <a:lnSpc>
                <a:spcPct val="90000"/>
              </a:lnSpc>
              <a:buFont typeface="Arial" panose="020B0604020202020204" pitchFamily="34" charset="0"/>
              <a:buChar char="•"/>
            </a:pPr>
            <a:r>
              <a:rPr lang="en-US" sz="1700" dirty="0"/>
              <a:t>Directions can be provided including:</a:t>
            </a:r>
          </a:p>
          <a:p>
            <a:pPr lvl="2">
              <a:lnSpc>
                <a:spcPct val="90000"/>
              </a:lnSpc>
              <a:buFont typeface="Arial" panose="020B0604020202020204" pitchFamily="34" charset="0"/>
              <a:buChar char="•"/>
            </a:pPr>
            <a:r>
              <a:rPr lang="en-US" sz="1500" dirty="0"/>
              <a:t>Selection of physician to be one of the two physicians who will determine whether pt is lacking capacity.</a:t>
            </a:r>
          </a:p>
          <a:p>
            <a:pPr lvl="2">
              <a:lnSpc>
                <a:spcPct val="90000"/>
              </a:lnSpc>
              <a:buFont typeface="Arial" panose="020B0604020202020204" pitchFamily="34" charset="0"/>
              <a:buChar char="•"/>
            </a:pPr>
            <a:r>
              <a:rPr lang="en-US" sz="1500" dirty="0"/>
              <a:t>Specification of additional instructions or conditions.</a:t>
            </a:r>
          </a:p>
          <a:p>
            <a:pPr lvl="1">
              <a:lnSpc>
                <a:spcPct val="90000"/>
              </a:lnSpc>
              <a:buFont typeface="Arial" panose="020B0604020202020204" pitchFamily="34" charset="0"/>
              <a:buChar char="•"/>
            </a:pPr>
            <a:endParaRPr lang="en-US" sz="1700" dirty="0"/>
          </a:p>
          <a:p>
            <a:pPr lvl="1">
              <a:lnSpc>
                <a:spcPct val="90000"/>
              </a:lnSpc>
              <a:buFont typeface="Arial" panose="020B0604020202020204" pitchFamily="34" charset="0"/>
              <a:buChar char="•"/>
            </a:pPr>
            <a:r>
              <a:rPr lang="en-US" sz="1700" dirty="0"/>
              <a:t>Form is finalized by the principal’s witnessed signature.</a:t>
            </a:r>
          </a:p>
          <a:p>
            <a:pPr marL="457200" lvl="1" indent="0">
              <a:lnSpc>
                <a:spcPct val="90000"/>
              </a:lnSpc>
              <a:buNone/>
            </a:pPr>
            <a:endParaRPr lang="en-US" sz="1700" dirty="0"/>
          </a:p>
          <a:p>
            <a:pPr marL="457200" lvl="1" indent="0">
              <a:lnSpc>
                <a:spcPct val="90000"/>
              </a:lnSpc>
              <a:buNone/>
            </a:pPr>
            <a:endParaRPr lang="en-US" sz="1700" dirty="0"/>
          </a:p>
        </p:txBody>
      </p:sp>
    </p:spTree>
    <p:extLst>
      <p:ext uri="{BB962C8B-B14F-4D97-AF65-F5344CB8AC3E}">
        <p14:creationId xmlns:p14="http://schemas.microsoft.com/office/powerpoint/2010/main" val="3830681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44C337-3893-4B29-A265-B1329150B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 name="Group 10">
            <a:extLst>
              <a:ext uri="{FF2B5EF4-FFF2-40B4-BE49-F238E27FC236}">
                <a16:creationId xmlns:a16="http://schemas.microsoft.com/office/drawing/2014/main" id="{81E0B358-1267-4844-8B3D-B7A279B417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36169" y="228600"/>
            <a:ext cx="2851523" cy="6638625"/>
            <a:chOff x="2487613" y="285750"/>
            <a:chExt cx="2428875" cy="5654676"/>
          </a:xfrm>
        </p:grpSpPr>
        <p:sp>
          <p:nvSpPr>
            <p:cNvPr id="12" name="Freeform 11">
              <a:extLst>
                <a:ext uri="{FF2B5EF4-FFF2-40B4-BE49-F238E27FC236}">
                  <a16:creationId xmlns:a16="http://schemas.microsoft.com/office/drawing/2014/main" id="{B24AA06A-F1A5-4BB3-9486-9AE7A53B3F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 name="Freeform 12">
              <a:extLst>
                <a:ext uri="{FF2B5EF4-FFF2-40B4-BE49-F238E27FC236}">
                  <a16:creationId xmlns:a16="http://schemas.microsoft.com/office/drawing/2014/main" id="{BDF97590-C600-44CB-9303-4A3679F51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4" name="Freeform 13">
              <a:extLst>
                <a:ext uri="{FF2B5EF4-FFF2-40B4-BE49-F238E27FC236}">
                  <a16:creationId xmlns:a16="http://schemas.microsoft.com/office/drawing/2014/main" id="{A9BBE156-3FFA-4DC4-8468-35BD28DDC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5" name="Freeform 14">
              <a:extLst>
                <a:ext uri="{FF2B5EF4-FFF2-40B4-BE49-F238E27FC236}">
                  <a16:creationId xmlns:a16="http://schemas.microsoft.com/office/drawing/2014/main" id="{F7960DE5-3810-4B1E-B1E2-3BAFEA91E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 name="Freeform 15">
              <a:extLst>
                <a:ext uri="{FF2B5EF4-FFF2-40B4-BE49-F238E27FC236}">
                  <a16:creationId xmlns:a16="http://schemas.microsoft.com/office/drawing/2014/main" id="{359E957C-CE11-446F-8AA7-B3E98390B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 name="Freeform 16">
              <a:extLst>
                <a:ext uri="{FF2B5EF4-FFF2-40B4-BE49-F238E27FC236}">
                  <a16:creationId xmlns:a16="http://schemas.microsoft.com/office/drawing/2014/main" id="{A3E9FE34-CA9E-4443-BEBF-D1B9A1C6C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8" name="Freeform 17">
              <a:extLst>
                <a:ext uri="{FF2B5EF4-FFF2-40B4-BE49-F238E27FC236}">
                  <a16:creationId xmlns:a16="http://schemas.microsoft.com/office/drawing/2014/main" id="{4F39D814-8A48-4509-BDEB-826F106591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 name="Freeform 18">
              <a:extLst>
                <a:ext uri="{FF2B5EF4-FFF2-40B4-BE49-F238E27FC236}">
                  <a16:creationId xmlns:a16="http://schemas.microsoft.com/office/drawing/2014/main" id="{8C6D08C0-8C49-4B87-9CF4-A1F08714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0" name="Freeform 19">
              <a:extLst>
                <a:ext uri="{FF2B5EF4-FFF2-40B4-BE49-F238E27FC236}">
                  <a16:creationId xmlns:a16="http://schemas.microsoft.com/office/drawing/2014/main" id="{308C612B-4C0D-4863-B9CD-F86ABAA1B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 name="Freeform 20">
              <a:extLst>
                <a:ext uri="{FF2B5EF4-FFF2-40B4-BE49-F238E27FC236}">
                  <a16:creationId xmlns:a16="http://schemas.microsoft.com/office/drawing/2014/main" id="{600B1EC8-1B55-4390-A183-C33B5E2273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2" name="Freeform 21">
              <a:extLst>
                <a:ext uri="{FF2B5EF4-FFF2-40B4-BE49-F238E27FC236}">
                  <a16:creationId xmlns:a16="http://schemas.microsoft.com/office/drawing/2014/main" id="{1790A225-91E1-4BE5-A801-5F1E32721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3" name="Freeform 22">
              <a:extLst>
                <a:ext uri="{FF2B5EF4-FFF2-40B4-BE49-F238E27FC236}">
                  <a16:creationId xmlns:a16="http://schemas.microsoft.com/office/drawing/2014/main" id="{DFFC46A2-6BBF-47FD-BC17-5EE1DF7CB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5" name="Group 24">
            <a:extLst>
              <a:ext uri="{FF2B5EF4-FFF2-40B4-BE49-F238E27FC236}">
                <a16:creationId xmlns:a16="http://schemas.microsoft.com/office/drawing/2014/main" id="{AF44CA9C-80E8-44E1-A79C-D6EBFC73BC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7117" y="-786"/>
            <a:ext cx="2356675" cy="6854040"/>
            <a:chOff x="6627813" y="194833"/>
            <a:chExt cx="1952625" cy="5678918"/>
          </a:xfrm>
        </p:grpSpPr>
        <p:sp>
          <p:nvSpPr>
            <p:cNvPr id="26" name="Freeform 27">
              <a:extLst>
                <a:ext uri="{FF2B5EF4-FFF2-40B4-BE49-F238E27FC236}">
                  <a16:creationId xmlns:a16="http://schemas.microsoft.com/office/drawing/2014/main" id="{8CB9417F-98D9-4998-B00B-A5932E4C7D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7" name="Freeform 28">
              <a:extLst>
                <a:ext uri="{FF2B5EF4-FFF2-40B4-BE49-F238E27FC236}">
                  <a16:creationId xmlns:a16="http://schemas.microsoft.com/office/drawing/2014/main" id="{FA79AA3D-583E-4A1E-AF7E-CBD980F596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8" name="Freeform 29">
              <a:extLst>
                <a:ext uri="{FF2B5EF4-FFF2-40B4-BE49-F238E27FC236}">
                  <a16:creationId xmlns:a16="http://schemas.microsoft.com/office/drawing/2014/main" id="{D80C9F17-A6B2-4A12-BC77-F84264A66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9" name="Freeform 30">
              <a:extLst>
                <a:ext uri="{FF2B5EF4-FFF2-40B4-BE49-F238E27FC236}">
                  <a16:creationId xmlns:a16="http://schemas.microsoft.com/office/drawing/2014/main" id="{949C9A53-ED97-44CE-BDD5-ED2489211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0" name="Freeform 31">
              <a:extLst>
                <a:ext uri="{FF2B5EF4-FFF2-40B4-BE49-F238E27FC236}">
                  <a16:creationId xmlns:a16="http://schemas.microsoft.com/office/drawing/2014/main" id="{0F9FDAE7-225B-4072-8907-6EAA06174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1" name="Freeform 32">
              <a:extLst>
                <a:ext uri="{FF2B5EF4-FFF2-40B4-BE49-F238E27FC236}">
                  <a16:creationId xmlns:a16="http://schemas.microsoft.com/office/drawing/2014/main" id="{9D49818B-8EA3-4B41-9783-EFE0C618C3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2" name="Freeform 33">
              <a:extLst>
                <a:ext uri="{FF2B5EF4-FFF2-40B4-BE49-F238E27FC236}">
                  <a16:creationId xmlns:a16="http://schemas.microsoft.com/office/drawing/2014/main" id="{01903E65-D822-4457-B0A5-2F4168224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3" name="Freeform 34">
              <a:extLst>
                <a:ext uri="{FF2B5EF4-FFF2-40B4-BE49-F238E27FC236}">
                  <a16:creationId xmlns:a16="http://schemas.microsoft.com/office/drawing/2014/main" id="{A5CF9DAB-75BF-43D9-B1E7-817D1FAA0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4" name="Freeform 35">
              <a:extLst>
                <a:ext uri="{FF2B5EF4-FFF2-40B4-BE49-F238E27FC236}">
                  <a16:creationId xmlns:a16="http://schemas.microsoft.com/office/drawing/2014/main" id="{BB22916D-4BCF-4A4C-8714-A2564D34C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5" name="Freeform 36">
              <a:extLst>
                <a:ext uri="{FF2B5EF4-FFF2-40B4-BE49-F238E27FC236}">
                  <a16:creationId xmlns:a16="http://schemas.microsoft.com/office/drawing/2014/main" id="{4CD9F734-569E-44E7-BD53-6214E0F18C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6" name="Freeform 37">
              <a:extLst>
                <a:ext uri="{FF2B5EF4-FFF2-40B4-BE49-F238E27FC236}">
                  <a16:creationId xmlns:a16="http://schemas.microsoft.com/office/drawing/2014/main" id="{7A5DAACB-2F42-40C8-BF6A-75B79299F9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7" name="Freeform 38">
              <a:extLst>
                <a:ext uri="{FF2B5EF4-FFF2-40B4-BE49-F238E27FC236}">
                  <a16:creationId xmlns:a16="http://schemas.microsoft.com/office/drawing/2014/main" id="{AD78E0F9-8568-4672-A22F-4ED5B1A96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F9FD67B7-A984-47FB-ADE1-C616F66DDCCE}"/>
              </a:ext>
            </a:extLst>
          </p:cNvPr>
          <p:cNvSpPr>
            <a:spLocks noGrp="1"/>
          </p:cNvSpPr>
          <p:nvPr>
            <p:ph type="title"/>
          </p:nvPr>
        </p:nvSpPr>
        <p:spPr>
          <a:xfrm>
            <a:off x="6483096" y="624110"/>
            <a:ext cx="5021516" cy="1280890"/>
          </a:xfrm>
        </p:spPr>
        <p:txBody>
          <a:bodyPr>
            <a:normAutofit/>
          </a:bodyPr>
          <a:lstStyle/>
          <a:p>
            <a:r>
              <a:rPr lang="en-US" dirty="0"/>
              <a:t>How is a PAD completed?</a:t>
            </a:r>
          </a:p>
        </p:txBody>
      </p:sp>
      <p:sp>
        <p:nvSpPr>
          <p:cNvPr id="39" name="Rectangle 38">
            <a:extLst>
              <a:ext uri="{FF2B5EF4-FFF2-40B4-BE49-F238E27FC236}">
                <a16:creationId xmlns:a16="http://schemas.microsoft.com/office/drawing/2014/main" id="{AA5CD610-ED7C-4CED-A9A1-174432C88A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704"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Freeform 11">
            <a:extLst>
              <a:ext uri="{FF2B5EF4-FFF2-40B4-BE49-F238E27FC236}">
                <a16:creationId xmlns:a16="http://schemas.microsoft.com/office/drawing/2014/main" id="{0C4379BF-8C7A-480A-BC36-DA55D92A9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Calendar on table">
            <a:extLst>
              <a:ext uri="{FF2B5EF4-FFF2-40B4-BE49-F238E27FC236}">
                <a16:creationId xmlns:a16="http://schemas.microsoft.com/office/drawing/2014/main" id="{4CF9EB40-F482-CEC7-9F35-B73EF1DDE16E}"/>
              </a:ext>
            </a:extLst>
          </p:cNvPr>
          <p:cNvPicPr>
            <a:picLocks noChangeAspect="1"/>
          </p:cNvPicPr>
          <p:nvPr/>
        </p:nvPicPr>
        <p:blipFill rotWithShape="1">
          <a:blip r:embed="rId2"/>
          <a:srcRect l="10184" r="44351" b="-2"/>
          <a:stretch/>
        </p:blipFill>
        <p:spPr>
          <a:xfrm>
            <a:off x="-1555" y="1731"/>
            <a:ext cx="4671091" cy="6858000"/>
          </a:xfrm>
          <a:prstGeom prst="rect">
            <a:avLst/>
          </a:prstGeom>
        </p:spPr>
      </p:pic>
      <p:sp>
        <p:nvSpPr>
          <p:cNvPr id="3" name="Content Placeholder 2">
            <a:extLst>
              <a:ext uri="{FF2B5EF4-FFF2-40B4-BE49-F238E27FC236}">
                <a16:creationId xmlns:a16="http://schemas.microsoft.com/office/drawing/2014/main" id="{1B3A0A72-DECC-42DD-8385-C76221515318}"/>
              </a:ext>
            </a:extLst>
          </p:cNvPr>
          <p:cNvSpPr>
            <a:spLocks noGrp="1"/>
          </p:cNvSpPr>
          <p:nvPr>
            <p:ph idx="1"/>
          </p:nvPr>
        </p:nvSpPr>
        <p:spPr>
          <a:xfrm>
            <a:off x="6438191" y="2133600"/>
            <a:ext cx="5066419" cy="3777622"/>
          </a:xfrm>
        </p:spPr>
        <p:txBody>
          <a:bodyPr>
            <a:normAutofit/>
          </a:bodyPr>
          <a:lstStyle/>
          <a:p>
            <a:pPr lvl="1">
              <a:lnSpc>
                <a:spcPct val="90000"/>
              </a:lnSpc>
              <a:buFont typeface="Wingdings" panose="05000000000000000000" pitchFamily="2" charset="2"/>
              <a:buChar char="§"/>
            </a:pPr>
            <a:r>
              <a:rPr lang="en-US" sz="1700" dirty="0"/>
              <a:t>Separate revocation page included in completed document:</a:t>
            </a:r>
          </a:p>
          <a:p>
            <a:pPr lvl="1">
              <a:lnSpc>
                <a:spcPct val="90000"/>
              </a:lnSpc>
              <a:buFont typeface="Wingdings" panose="05000000000000000000" pitchFamily="2" charset="2"/>
              <a:buChar char="§"/>
            </a:pPr>
            <a:r>
              <a:rPr lang="en-US" sz="1700" dirty="0"/>
              <a:t>Revocation-or adjustment of documented directions-can occur at any time that pt is not determined to lack decisional capacity.</a:t>
            </a:r>
          </a:p>
          <a:p>
            <a:pPr lvl="1">
              <a:lnSpc>
                <a:spcPct val="90000"/>
              </a:lnSpc>
              <a:buFont typeface="Wingdings" panose="05000000000000000000" pitchFamily="2" charset="2"/>
              <a:buChar char="§"/>
            </a:pPr>
            <a:r>
              <a:rPr lang="en-US" sz="1700" dirty="0"/>
              <a:t>Original and 1 copy must be provided to pt. Copy should be kept on file for continued treatment guidance and reaffirmed every 3 years.</a:t>
            </a:r>
          </a:p>
        </p:txBody>
      </p:sp>
    </p:spTree>
    <p:extLst>
      <p:ext uri="{BB962C8B-B14F-4D97-AF65-F5344CB8AC3E}">
        <p14:creationId xmlns:p14="http://schemas.microsoft.com/office/powerpoint/2010/main" val="4181556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Desk with stethoscope and computer keyboard">
            <a:extLst>
              <a:ext uri="{FF2B5EF4-FFF2-40B4-BE49-F238E27FC236}">
                <a16:creationId xmlns:a16="http://schemas.microsoft.com/office/drawing/2014/main" id="{9A1AE18A-C8D9-69A4-E5A6-F58E34AE322C}"/>
              </a:ext>
            </a:extLst>
          </p:cNvPr>
          <p:cNvPicPr>
            <a:picLocks noChangeAspect="1"/>
          </p:cNvPicPr>
          <p:nvPr/>
        </p:nvPicPr>
        <p:blipFill rotWithShape="1">
          <a:blip r:embed="rId2"/>
          <a:srcRect l="58193" r="3240" b="-1"/>
          <a:stretch/>
        </p:blipFill>
        <p:spPr>
          <a:xfrm>
            <a:off x="8229598" y="10"/>
            <a:ext cx="3962401" cy="6857990"/>
          </a:xfrm>
          <a:prstGeom prst="rect">
            <a:avLst/>
          </a:prstGeom>
        </p:spPr>
      </p:pic>
      <p:sp>
        <p:nvSpPr>
          <p:cNvPr id="13"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541867" y="787400"/>
            <a:ext cx="7145866" cy="778933"/>
          </a:xfrm>
        </p:spPr>
        <p:txBody>
          <a:bodyPr anchor="ctr">
            <a:normAutofit fontScale="90000"/>
          </a:bodyPr>
          <a:lstStyle/>
          <a:p>
            <a:r>
              <a:rPr lang="en-US" sz="3200" dirty="0">
                <a:solidFill>
                  <a:srgbClr val="FEFFFF"/>
                </a:solidFill>
              </a:rPr>
              <a:t>Benefits of Psychiatric Advance Directives</a:t>
            </a:r>
          </a:p>
        </p:txBody>
      </p:sp>
      <p:sp>
        <p:nvSpPr>
          <p:cNvPr id="3" name="Content Placeholder 2"/>
          <p:cNvSpPr>
            <a:spLocks noGrp="1"/>
          </p:cNvSpPr>
          <p:nvPr>
            <p:ph idx="1"/>
          </p:nvPr>
        </p:nvSpPr>
        <p:spPr>
          <a:xfrm>
            <a:off x="541866" y="2032000"/>
            <a:ext cx="7145867" cy="3879222"/>
          </a:xfrm>
        </p:spPr>
        <p:txBody>
          <a:bodyPr>
            <a:normAutofit/>
          </a:bodyPr>
          <a:lstStyle/>
          <a:p>
            <a:pPr>
              <a:lnSpc>
                <a:spcPct val="90000"/>
              </a:lnSpc>
            </a:pPr>
            <a:r>
              <a:rPr lang="en-US" sz="2200" dirty="0">
                <a:solidFill>
                  <a:srgbClr val="FEFFFF"/>
                </a:solidFill>
                <a:latin typeface="Aptos" panose="020B0004020202020204" pitchFamily="34" charset="0"/>
              </a:rPr>
              <a:t>Benefits of Psychiatric Advance Directives include:</a:t>
            </a:r>
          </a:p>
          <a:p>
            <a:pPr marL="0" indent="0">
              <a:lnSpc>
                <a:spcPct val="90000"/>
              </a:lnSpc>
              <a:buNone/>
            </a:pPr>
            <a:endParaRPr lang="en-US" sz="2200" dirty="0">
              <a:solidFill>
                <a:srgbClr val="FEFFFF"/>
              </a:solidFill>
              <a:latin typeface="Aptos" panose="020B0004020202020204" pitchFamily="34" charset="0"/>
            </a:endParaRPr>
          </a:p>
          <a:p>
            <a:pPr lvl="1" indent="-342900">
              <a:lnSpc>
                <a:spcPct val="90000"/>
              </a:lnSpc>
              <a:spcBef>
                <a:spcPts val="0"/>
              </a:spcBef>
              <a:spcAft>
                <a:spcPts val="600"/>
              </a:spcAft>
              <a:buFont typeface="Symbol" panose="05050102010706020507" pitchFamily="18" charset="2"/>
              <a:buChar char=""/>
            </a:pPr>
            <a:r>
              <a:rPr lang="en-US" sz="2200" dirty="0">
                <a:solidFill>
                  <a:srgbClr val="FEFFFF"/>
                </a:solidFill>
                <a:effectLst/>
                <a:latin typeface="Aptos" panose="020B0004020202020204" pitchFamily="34" charset="0"/>
                <a:ea typeface="Times New Roman" panose="02020603050405020304" pitchFamily="18" charset="0"/>
                <a:cs typeface="Mangal" panose="02040503050203030202" pitchFamily="18" charset="0"/>
              </a:rPr>
              <a:t>Empowering control over mental health care and treatment</a:t>
            </a:r>
          </a:p>
          <a:p>
            <a:pPr lvl="1" indent="-342900">
              <a:lnSpc>
                <a:spcPct val="90000"/>
              </a:lnSpc>
              <a:spcBef>
                <a:spcPts val="0"/>
              </a:spcBef>
              <a:spcAft>
                <a:spcPts val="600"/>
              </a:spcAft>
              <a:buFont typeface="Symbol" panose="05050102010706020507" pitchFamily="18" charset="2"/>
              <a:buChar char=""/>
            </a:pPr>
            <a:r>
              <a:rPr lang="en-US" sz="2200" dirty="0">
                <a:solidFill>
                  <a:srgbClr val="FEFFFF"/>
                </a:solidFill>
                <a:latin typeface="Aptos" panose="020B0004020202020204" pitchFamily="34" charset="0"/>
                <a:ea typeface="Times New Roman" panose="02020603050405020304" pitchFamily="18" charset="0"/>
                <a:cs typeface="Mangal" panose="02040503050203030202" pitchFamily="18" charset="0"/>
              </a:rPr>
              <a:t>Prevention of involuntary treatment</a:t>
            </a:r>
            <a:endParaRPr lang="en-US" sz="2200" dirty="0">
              <a:solidFill>
                <a:srgbClr val="FEFFFF"/>
              </a:solidFill>
              <a:effectLst/>
              <a:latin typeface="Aptos" panose="020B0004020202020204" pitchFamily="34" charset="0"/>
              <a:ea typeface="Times New Roman" panose="02020603050405020304" pitchFamily="18" charset="0"/>
              <a:cs typeface="Mangal" panose="02040503050203030202" pitchFamily="18" charset="0"/>
            </a:endParaRPr>
          </a:p>
          <a:p>
            <a:pPr lvl="1" indent="-342900">
              <a:lnSpc>
                <a:spcPct val="90000"/>
              </a:lnSpc>
              <a:spcBef>
                <a:spcPts val="0"/>
              </a:spcBef>
              <a:spcAft>
                <a:spcPts val="600"/>
              </a:spcAft>
              <a:buFont typeface="Symbol" panose="05050102010706020507" pitchFamily="18" charset="2"/>
              <a:buChar char=""/>
            </a:pPr>
            <a:r>
              <a:rPr lang="en-US" sz="2200" dirty="0">
                <a:solidFill>
                  <a:srgbClr val="FEFFFF"/>
                </a:solidFill>
                <a:effectLst/>
                <a:latin typeface="Aptos" panose="020B0004020202020204" pitchFamily="34" charset="0"/>
                <a:ea typeface="Times New Roman" panose="02020603050405020304" pitchFamily="18" charset="0"/>
                <a:cs typeface="Mangal" panose="02040503050203030202" pitchFamily="18" charset="0"/>
              </a:rPr>
              <a:t>Enabling loved ones to be better and more informed advocates</a:t>
            </a:r>
          </a:p>
          <a:p>
            <a:pPr lvl="1" indent="-342900">
              <a:lnSpc>
                <a:spcPct val="90000"/>
              </a:lnSpc>
              <a:spcBef>
                <a:spcPts val="0"/>
              </a:spcBef>
              <a:spcAft>
                <a:spcPts val="600"/>
              </a:spcAft>
              <a:buFont typeface="Symbol" panose="05050102010706020507" pitchFamily="18" charset="2"/>
              <a:buChar char=""/>
            </a:pPr>
            <a:r>
              <a:rPr lang="en-US" sz="2200" dirty="0">
                <a:solidFill>
                  <a:srgbClr val="FEFFFF"/>
                </a:solidFill>
                <a:effectLst/>
                <a:latin typeface="Aptos" panose="020B0004020202020204" pitchFamily="34" charset="0"/>
                <a:ea typeface="Times New Roman" panose="02020603050405020304" pitchFamily="18" charset="0"/>
                <a:cs typeface="Mangal" panose="02040503050203030202" pitchFamily="18" charset="0"/>
              </a:rPr>
              <a:t>Making preference of care clear and easy to prioritize </a:t>
            </a:r>
          </a:p>
        </p:txBody>
      </p:sp>
    </p:spTree>
    <p:extLst>
      <p:ext uri="{BB962C8B-B14F-4D97-AF65-F5344CB8AC3E}">
        <p14:creationId xmlns:p14="http://schemas.microsoft.com/office/powerpoint/2010/main" val="3798602201"/>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16D6C92F-8F7B-CCEC-8968-18F3A80EC67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71D76B-62DA-B956-5E7D-7AD43D35C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939C6BDB-5977-7C6C-6C83-0CCDDD1AA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Desk with stethoscope and computer keyboard">
            <a:extLst>
              <a:ext uri="{FF2B5EF4-FFF2-40B4-BE49-F238E27FC236}">
                <a16:creationId xmlns:a16="http://schemas.microsoft.com/office/drawing/2014/main" id="{FC5A00C1-FAD4-DABB-7FC0-849C48D2C3A5}"/>
              </a:ext>
            </a:extLst>
          </p:cNvPr>
          <p:cNvPicPr>
            <a:picLocks noChangeAspect="1"/>
          </p:cNvPicPr>
          <p:nvPr/>
        </p:nvPicPr>
        <p:blipFill rotWithShape="1">
          <a:blip r:embed="rId2"/>
          <a:srcRect l="58193" r="3240" b="-1"/>
          <a:stretch/>
        </p:blipFill>
        <p:spPr>
          <a:xfrm>
            <a:off x="8229598" y="10"/>
            <a:ext cx="3962401" cy="6857990"/>
          </a:xfrm>
          <a:prstGeom prst="rect">
            <a:avLst/>
          </a:prstGeom>
        </p:spPr>
      </p:pic>
      <p:sp>
        <p:nvSpPr>
          <p:cNvPr id="13" name="Freeform 5">
            <a:extLst>
              <a:ext uri="{FF2B5EF4-FFF2-40B4-BE49-F238E27FC236}">
                <a16:creationId xmlns:a16="http://schemas.microsoft.com/office/drawing/2014/main" id="{25E3D536-9A40-AEED-9FCE-084917618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637F4CD-F032-93D8-DB8B-43611F2C77DF}"/>
              </a:ext>
            </a:extLst>
          </p:cNvPr>
          <p:cNvSpPr>
            <a:spLocks noGrp="1"/>
          </p:cNvSpPr>
          <p:nvPr>
            <p:ph type="title"/>
          </p:nvPr>
        </p:nvSpPr>
        <p:spPr>
          <a:xfrm>
            <a:off x="541867" y="787400"/>
            <a:ext cx="7145866" cy="778933"/>
          </a:xfrm>
        </p:spPr>
        <p:txBody>
          <a:bodyPr anchor="ctr">
            <a:normAutofit fontScale="90000"/>
          </a:bodyPr>
          <a:lstStyle/>
          <a:p>
            <a:r>
              <a:rPr lang="en-US" sz="3200" dirty="0">
                <a:solidFill>
                  <a:srgbClr val="FEFFFF"/>
                </a:solidFill>
              </a:rPr>
              <a:t>Clinical Implications of Psychiatric Advance Directives</a:t>
            </a:r>
          </a:p>
        </p:txBody>
      </p:sp>
      <p:sp>
        <p:nvSpPr>
          <p:cNvPr id="3" name="Content Placeholder 2">
            <a:extLst>
              <a:ext uri="{FF2B5EF4-FFF2-40B4-BE49-F238E27FC236}">
                <a16:creationId xmlns:a16="http://schemas.microsoft.com/office/drawing/2014/main" id="{03F34BCA-93E2-804F-E918-96D3AD1F30BF}"/>
              </a:ext>
            </a:extLst>
          </p:cNvPr>
          <p:cNvSpPr>
            <a:spLocks noGrp="1"/>
          </p:cNvSpPr>
          <p:nvPr>
            <p:ph idx="1"/>
          </p:nvPr>
        </p:nvSpPr>
        <p:spPr>
          <a:xfrm>
            <a:off x="541866" y="2032000"/>
            <a:ext cx="7145867" cy="3879222"/>
          </a:xfrm>
        </p:spPr>
        <p:txBody>
          <a:bodyPr>
            <a:normAutofit/>
          </a:bodyPr>
          <a:lstStyle/>
          <a:p>
            <a:pPr lvl="1" indent="-342900">
              <a:lnSpc>
                <a:spcPct val="90000"/>
              </a:lnSpc>
              <a:spcBef>
                <a:spcPts val="0"/>
              </a:spcBef>
              <a:spcAft>
                <a:spcPts val="600"/>
              </a:spcAft>
            </a:pPr>
            <a:r>
              <a:rPr lang="en-US" sz="2200" dirty="0">
                <a:solidFill>
                  <a:srgbClr val="FEFFFF"/>
                </a:solidFill>
                <a:effectLst/>
                <a:latin typeface="Aptos" panose="020B0004020202020204" pitchFamily="34" charset="0"/>
                <a:ea typeface="Times New Roman" panose="02020603050405020304" pitchFamily="18" charset="0"/>
                <a:cs typeface="Mangal" panose="02040503050203030202" pitchFamily="18" charset="0"/>
              </a:rPr>
              <a:t>Prevention of involuntary treatment and subsequent reduction in length of hospital stays awaiting court (current average amount of time patients await court for involuntary treatment in IL is 2-3 months).</a:t>
            </a:r>
          </a:p>
          <a:p>
            <a:pPr lvl="2" indent="-342900">
              <a:lnSpc>
                <a:spcPct val="90000"/>
              </a:lnSpc>
              <a:spcBef>
                <a:spcPts val="0"/>
              </a:spcBef>
              <a:spcAft>
                <a:spcPts val="600"/>
              </a:spcAft>
            </a:pPr>
            <a:r>
              <a:rPr lang="en-US" sz="2000" dirty="0">
                <a:solidFill>
                  <a:srgbClr val="FEFFFF"/>
                </a:solidFill>
                <a:latin typeface="Aptos" panose="020B0004020202020204" pitchFamily="34" charset="0"/>
                <a:ea typeface="Times New Roman" panose="02020603050405020304" pitchFamily="18" charset="0"/>
                <a:cs typeface="Mangal" panose="02040503050203030202" pitchFamily="18" charset="0"/>
              </a:rPr>
              <a:t>Wilder and colleagues found that patients who specified a medication in their PAD were more likely to continue with that medication 12 months later. (Wilder et al., 2010)</a:t>
            </a:r>
          </a:p>
          <a:p>
            <a:pPr marL="800100" lvl="2" indent="0">
              <a:lnSpc>
                <a:spcPct val="90000"/>
              </a:lnSpc>
              <a:spcBef>
                <a:spcPts val="0"/>
              </a:spcBef>
              <a:spcAft>
                <a:spcPts val="600"/>
              </a:spcAft>
              <a:buNone/>
            </a:pPr>
            <a:endParaRPr lang="en-US" sz="2000" dirty="0">
              <a:solidFill>
                <a:srgbClr val="FEFFFF"/>
              </a:solidFill>
              <a:latin typeface="Aptos" panose="020B0004020202020204" pitchFamily="34" charset="0"/>
              <a:ea typeface="Times New Roman" panose="02020603050405020304" pitchFamily="18" charset="0"/>
              <a:cs typeface="Mangal" panose="02040503050203030202" pitchFamily="18" charset="0"/>
            </a:endParaRPr>
          </a:p>
          <a:p>
            <a:pPr marL="800100" lvl="2" indent="0">
              <a:lnSpc>
                <a:spcPct val="90000"/>
              </a:lnSpc>
              <a:spcBef>
                <a:spcPts val="0"/>
              </a:spcBef>
              <a:spcAft>
                <a:spcPts val="600"/>
              </a:spcAft>
              <a:buNone/>
            </a:pPr>
            <a:endParaRPr lang="en-US" sz="2000" dirty="0">
              <a:solidFill>
                <a:srgbClr val="FEFFFF"/>
              </a:solidFill>
              <a:effectLst/>
              <a:latin typeface="Aptos" panose="020B0004020202020204" pitchFamily="34" charset="0"/>
              <a:ea typeface="Times New Roman" panose="02020603050405020304" pitchFamily="18" charset="0"/>
              <a:cs typeface="Mangal" panose="02040503050203030202" pitchFamily="18" charset="0"/>
            </a:endParaRPr>
          </a:p>
        </p:txBody>
      </p:sp>
    </p:spTree>
    <p:extLst>
      <p:ext uri="{BB962C8B-B14F-4D97-AF65-F5344CB8AC3E}">
        <p14:creationId xmlns:p14="http://schemas.microsoft.com/office/powerpoint/2010/main" val="2300890381"/>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descr="Desk with stethoscope and computer keyboard">
            <a:extLst>
              <a:ext uri="{FF2B5EF4-FFF2-40B4-BE49-F238E27FC236}">
                <a16:creationId xmlns:a16="http://schemas.microsoft.com/office/drawing/2014/main" id="{FD575954-6262-BAC5-2632-385C34C26C13}"/>
              </a:ext>
            </a:extLst>
          </p:cNvPr>
          <p:cNvPicPr>
            <a:picLocks noChangeAspect="1"/>
          </p:cNvPicPr>
          <p:nvPr/>
        </p:nvPicPr>
        <p:blipFill rotWithShape="1">
          <a:blip r:embed="rId2"/>
          <a:srcRect l="58193" r="3240" b="-1"/>
          <a:stretch/>
        </p:blipFill>
        <p:spPr>
          <a:xfrm>
            <a:off x="8229598" y="10"/>
            <a:ext cx="3962401" cy="6857990"/>
          </a:xfrm>
          <a:prstGeom prst="rect">
            <a:avLst/>
          </a:prstGeom>
        </p:spPr>
      </p:pic>
      <p:sp>
        <p:nvSpPr>
          <p:cNvPr id="13"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9186C4C-5482-48BB-BFC7-FCCDF85E399A}"/>
              </a:ext>
            </a:extLst>
          </p:cNvPr>
          <p:cNvSpPr>
            <a:spLocks noGrp="1"/>
          </p:cNvSpPr>
          <p:nvPr>
            <p:ph type="title"/>
          </p:nvPr>
        </p:nvSpPr>
        <p:spPr>
          <a:xfrm>
            <a:off x="541867" y="787400"/>
            <a:ext cx="7145866" cy="778933"/>
          </a:xfrm>
        </p:spPr>
        <p:txBody>
          <a:bodyPr anchor="ctr">
            <a:noAutofit/>
          </a:bodyPr>
          <a:lstStyle/>
          <a:p>
            <a:r>
              <a:rPr lang="en-US" sz="2400" dirty="0">
                <a:solidFill>
                  <a:srgbClr val="FEFFFF"/>
                </a:solidFill>
              </a:rPr>
              <a:t>Current Barriers to completion and utilization of Psychiatric Advance Directives</a:t>
            </a:r>
          </a:p>
        </p:txBody>
      </p:sp>
      <p:sp>
        <p:nvSpPr>
          <p:cNvPr id="3" name="Content Placeholder 2">
            <a:extLst>
              <a:ext uri="{FF2B5EF4-FFF2-40B4-BE49-F238E27FC236}">
                <a16:creationId xmlns:a16="http://schemas.microsoft.com/office/drawing/2014/main" id="{46242CB7-37DC-49B6-BCF5-C853A05DCD6F}"/>
              </a:ext>
            </a:extLst>
          </p:cNvPr>
          <p:cNvSpPr>
            <a:spLocks noGrp="1"/>
          </p:cNvSpPr>
          <p:nvPr>
            <p:ph idx="1"/>
          </p:nvPr>
        </p:nvSpPr>
        <p:spPr>
          <a:xfrm>
            <a:off x="541866" y="2032000"/>
            <a:ext cx="7145867" cy="3879222"/>
          </a:xfrm>
        </p:spPr>
        <p:txBody>
          <a:bodyPr>
            <a:normAutofit lnSpcReduction="10000"/>
          </a:bodyPr>
          <a:lstStyle/>
          <a:p>
            <a:pPr>
              <a:lnSpc>
                <a:spcPct val="90000"/>
              </a:lnSpc>
            </a:pPr>
            <a:r>
              <a:rPr lang="en-US" sz="1600" dirty="0">
                <a:solidFill>
                  <a:srgbClr val="FEFFFF"/>
                </a:solidFill>
              </a:rPr>
              <a:t>Lack of consumer and provider awareness/education</a:t>
            </a:r>
          </a:p>
          <a:p>
            <a:pPr>
              <a:lnSpc>
                <a:spcPct val="90000"/>
              </a:lnSpc>
            </a:pPr>
            <a:r>
              <a:rPr lang="en-US" sz="1600" dirty="0">
                <a:solidFill>
                  <a:srgbClr val="FEFFFF"/>
                </a:solidFill>
              </a:rPr>
              <a:t>Lack of provider time and resources</a:t>
            </a:r>
          </a:p>
          <a:p>
            <a:pPr>
              <a:lnSpc>
                <a:spcPct val="90000"/>
              </a:lnSpc>
            </a:pPr>
            <a:r>
              <a:rPr lang="en-US" sz="1600" dirty="0">
                <a:solidFill>
                  <a:srgbClr val="FEFFFF"/>
                </a:solidFill>
              </a:rPr>
              <a:t>Lack of assistance with completion and/or explanation of forms (obtaining, completing, utilizing)</a:t>
            </a:r>
          </a:p>
          <a:p>
            <a:pPr>
              <a:lnSpc>
                <a:spcPct val="90000"/>
              </a:lnSpc>
            </a:pPr>
            <a:r>
              <a:rPr lang="en-US" sz="1600" dirty="0">
                <a:solidFill>
                  <a:srgbClr val="FEFFFF"/>
                </a:solidFill>
              </a:rPr>
              <a:t>Lack of mechanism for determination of competency when completing</a:t>
            </a:r>
          </a:p>
          <a:p>
            <a:pPr>
              <a:lnSpc>
                <a:spcPct val="90000"/>
              </a:lnSpc>
            </a:pPr>
            <a:r>
              <a:rPr lang="en-US" sz="1600" dirty="0">
                <a:solidFill>
                  <a:srgbClr val="FEFFFF"/>
                </a:solidFill>
              </a:rPr>
              <a:t>No current monitoring system in state of Illinois (for any advance directives: POA and Guardianship included)</a:t>
            </a:r>
          </a:p>
          <a:p>
            <a:pPr>
              <a:lnSpc>
                <a:spcPct val="90000"/>
              </a:lnSpc>
            </a:pPr>
            <a:r>
              <a:rPr lang="en-US" sz="1600" dirty="0">
                <a:solidFill>
                  <a:srgbClr val="FEFFFF"/>
                </a:solidFill>
              </a:rPr>
              <a:t>Form is time limited and must be redone every 3 years.-Frequent lapses</a:t>
            </a:r>
          </a:p>
          <a:p>
            <a:pPr>
              <a:lnSpc>
                <a:spcPct val="90000"/>
              </a:lnSpc>
            </a:pPr>
            <a:r>
              <a:rPr lang="en-US" sz="1600" dirty="0">
                <a:solidFill>
                  <a:srgbClr val="FEFFFF"/>
                </a:solidFill>
              </a:rPr>
              <a:t>No current requirement or formal process for determination of capacity upon completion (no MD evaluation, such as is needed to initiate PAD use)</a:t>
            </a:r>
          </a:p>
          <a:p>
            <a:pPr>
              <a:lnSpc>
                <a:spcPct val="90000"/>
              </a:lnSpc>
            </a:pPr>
            <a:r>
              <a:rPr lang="en-US" sz="1600" dirty="0">
                <a:solidFill>
                  <a:srgbClr val="FEFFFF"/>
                </a:solidFill>
              </a:rPr>
              <a:t>Potential for PAD wishes to deviate from standard practices</a:t>
            </a:r>
          </a:p>
        </p:txBody>
      </p:sp>
    </p:spTree>
    <p:extLst>
      <p:ext uri="{BB962C8B-B14F-4D97-AF65-F5344CB8AC3E}">
        <p14:creationId xmlns:p14="http://schemas.microsoft.com/office/powerpoint/2010/main" val="593696833"/>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3B12E3B-F019-5817-8AD3-7C7DFEC2BE98}"/>
              </a:ext>
            </a:extLst>
          </p:cNvPr>
          <p:cNvSpPr>
            <a:spLocks noGrp="1"/>
          </p:cNvSpPr>
          <p:nvPr>
            <p:ph type="title"/>
          </p:nvPr>
        </p:nvSpPr>
        <p:spPr>
          <a:xfrm>
            <a:off x="1843391" y="624110"/>
            <a:ext cx="9383408" cy="1280890"/>
          </a:xfrm>
        </p:spPr>
        <p:txBody>
          <a:bodyPr>
            <a:normAutofit/>
          </a:bodyPr>
          <a:lstStyle/>
          <a:p>
            <a:r>
              <a:rPr lang="en-US" dirty="0">
                <a:solidFill>
                  <a:srgbClr val="FFFFFF"/>
                </a:solidFill>
              </a:rPr>
              <a:t>Deviating from PAD Instructions</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CDE48490-9787-49F0-50FE-553118A850C9}"/>
              </a:ext>
            </a:extLst>
          </p:cNvPr>
          <p:cNvSpPr>
            <a:spLocks noGrp="1"/>
          </p:cNvSpPr>
          <p:nvPr>
            <p:ph idx="1"/>
          </p:nvPr>
        </p:nvSpPr>
        <p:spPr>
          <a:xfrm>
            <a:off x="1843392" y="2623930"/>
            <a:ext cx="9383408" cy="3287292"/>
          </a:xfrm>
        </p:spPr>
        <p:txBody>
          <a:bodyPr>
            <a:normAutofit lnSpcReduction="10000"/>
          </a:bodyPr>
          <a:lstStyle/>
          <a:p>
            <a:r>
              <a:rPr lang="en-US" dirty="0"/>
              <a:t>Providers can refuse to implement PAD instructions due to conscientious objection. </a:t>
            </a:r>
          </a:p>
          <a:p>
            <a:pPr lvl="1"/>
            <a:r>
              <a:rPr lang="en-US" dirty="0"/>
              <a:t>Specific treatment a consumer lists as a preferred treatment may be denied if the provider, in good conscience, does not feel that it can be authorized without compromising safe standards of practice and care.</a:t>
            </a:r>
          </a:p>
          <a:p>
            <a:pPr lvl="1"/>
            <a:r>
              <a:rPr lang="en-US" dirty="0"/>
              <a:t>Provide clear and concise documentation of why the provision of the advance directive cannot be safely implemented.</a:t>
            </a:r>
          </a:p>
          <a:p>
            <a:pPr lvl="1"/>
            <a:r>
              <a:rPr lang="en-US" dirty="0"/>
              <a:t>If one provision of an advance directive cannot be safely authorized, all other provisions must still be authorized insofar as they are safe to implement. </a:t>
            </a:r>
          </a:p>
          <a:p>
            <a:pPr marL="457200" lvl="1" indent="0">
              <a:buNone/>
            </a:pPr>
            <a:endParaRPr lang="en-US" dirty="0"/>
          </a:p>
          <a:p>
            <a:pPr marL="457200" lvl="1" indent="0">
              <a:buNone/>
            </a:pPr>
            <a:r>
              <a:rPr lang="en-US" dirty="0"/>
              <a:t>(ILGA, 2024)</a:t>
            </a:r>
          </a:p>
        </p:txBody>
      </p:sp>
    </p:spTree>
    <p:extLst>
      <p:ext uri="{BB962C8B-B14F-4D97-AF65-F5344CB8AC3E}">
        <p14:creationId xmlns:p14="http://schemas.microsoft.com/office/powerpoint/2010/main" val="3482033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3B12E3B-F019-5817-8AD3-7C7DFEC2BE98}"/>
              </a:ext>
            </a:extLst>
          </p:cNvPr>
          <p:cNvSpPr>
            <a:spLocks noGrp="1"/>
          </p:cNvSpPr>
          <p:nvPr>
            <p:ph type="title"/>
          </p:nvPr>
        </p:nvSpPr>
        <p:spPr>
          <a:xfrm>
            <a:off x="1843391" y="624110"/>
            <a:ext cx="9383408" cy="1280890"/>
          </a:xfrm>
        </p:spPr>
        <p:txBody>
          <a:bodyPr>
            <a:normAutofit/>
          </a:bodyPr>
          <a:lstStyle/>
          <a:p>
            <a:r>
              <a:rPr lang="en-US" dirty="0">
                <a:solidFill>
                  <a:srgbClr val="FFFFFF"/>
                </a:solidFill>
              </a:rPr>
              <a:t>Deviating from PAD Instructions</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CDE48490-9787-49F0-50FE-553118A850C9}"/>
              </a:ext>
            </a:extLst>
          </p:cNvPr>
          <p:cNvSpPr>
            <a:spLocks noGrp="1"/>
          </p:cNvSpPr>
          <p:nvPr>
            <p:ph idx="1"/>
          </p:nvPr>
        </p:nvSpPr>
        <p:spPr>
          <a:xfrm>
            <a:off x="1843392" y="2623930"/>
            <a:ext cx="9383408" cy="3287292"/>
          </a:xfrm>
        </p:spPr>
        <p:txBody>
          <a:bodyPr>
            <a:normAutofit/>
          </a:bodyPr>
          <a:lstStyle/>
          <a:p>
            <a:r>
              <a:rPr lang="en-US" dirty="0"/>
              <a:t>Three exceptions to PAD treatment:</a:t>
            </a:r>
          </a:p>
          <a:p>
            <a:pPr lvl="1"/>
            <a:r>
              <a:rPr lang="en-US" dirty="0"/>
              <a:t>Can provide treatment, contrary to wishes expressed in PAD, in an emergency</a:t>
            </a:r>
          </a:p>
          <a:p>
            <a:pPr lvl="1"/>
            <a:r>
              <a:rPr lang="en-US" dirty="0"/>
              <a:t>Can still be involuntarily admitted, regardless of expressed wishes in PAD, if emergency criteria for involuntary hospitalization is met</a:t>
            </a:r>
          </a:p>
          <a:p>
            <a:pPr lvl="1"/>
            <a:r>
              <a:rPr lang="en-US" dirty="0"/>
              <a:t>Can provide treatment, contrary to wishes expressed in PAD, if wishes are contradicted by a court order</a:t>
            </a:r>
          </a:p>
          <a:p>
            <a:pPr marL="457200" lvl="1" indent="0">
              <a:buNone/>
            </a:pPr>
            <a:endParaRPr lang="en-US" dirty="0"/>
          </a:p>
          <a:p>
            <a:pPr marL="457200" lvl="1" indent="0">
              <a:buNone/>
            </a:pPr>
            <a:r>
              <a:rPr lang="en-US" dirty="0"/>
              <a:t>(ILGA, 2024)</a:t>
            </a:r>
          </a:p>
        </p:txBody>
      </p:sp>
    </p:spTree>
    <p:extLst>
      <p:ext uri="{BB962C8B-B14F-4D97-AF65-F5344CB8AC3E}">
        <p14:creationId xmlns:p14="http://schemas.microsoft.com/office/powerpoint/2010/main" val="1568894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4" name="Rectangle 63">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5" name="Picture 44" descr="Angled view of a part of a maze">
            <a:extLst>
              <a:ext uri="{FF2B5EF4-FFF2-40B4-BE49-F238E27FC236}">
                <a16:creationId xmlns:a16="http://schemas.microsoft.com/office/drawing/2014/main" id="{FA3AFCEE-37A6-CC06-4756-86DF31A50099}"/>
              </a:ext>
            </a:extLst>
          </p:cNvPr>
          <p:cNvPicPr>
            <a:picLocks noChangeAspect="1"/>
          </p:cNvPicPr>
          <p:nvPr/>
        </p:nvPicPr>
        <p:blipFill rotWithShape="1">
          <a:blip r:embed="rId2"/>
          <a:srcRect l="21771" r="39662" b="-1"/>
          <a:stretch/>
        </p:blipFill>
        <p:spPr>
          <a:xfrm>
            <a:off x="8229598" y="10"/>
            <a:ext cx="3962401" cy="6857990"/>
          </a:xfrm>
          <a:prstGeom prst="rect">
            <a:avLst/>
          </a:prstGeom>
        </p:spPr>
      </p:pic>
      <p:sp>
        <p:nvSpPr>
          <p:cNvPr id="65"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38737C2-9F64-A1A4-C3D3-F59783A489F1}"/>
              </a:ext>
            </a:extLst>
          </p:cNvPr>
          <p:cNvSpPr>
            <a:spLocks noGrp="1"/>
          </p:cNvSpPr>
          <p:nvPr>
            <p:ph type="title"/>
          </p:nvPr>
        </p:nvSpPr>
        <p:spPr>
          <a:xfrm>
            <a:off x="541867" y="787400"/>
            <a:ext cx="7145866" cy="778933"/>
          </a:xfrm>
        </p:spPr>
        <p:txBody>
          <a:bodyPr anchor="ctr">
            <a:normAutofit/>
          </a:bodyPr>
          <a:lstStyle/>
          <a:p>
            <a:pPr>
              <a:lnSpc>
                <a:spcPct val="90000"/>
              </a:lnSpc>
            </a:pPr>
            <a:r>
              <a:rPr lang="en-US" sz="2500">
                <a:solidFill>
                  <a:srgbClr val="FEFFFF"/>
                </a:solidFill>
              </a:rPr>
              <a:t>UI Health Psychiatric Advance Directive (PAD)Clinic</a:t>
            </a:r>
          </a:p>
        </p:txBody>
      </p:sp>
      <p:sp>
        <p:nvSpPr>
          <p:cNvPr id="3" name="Content Placeholder 2">
            <a:extLst>
              <a:ext uri="{FF2B5EF4-FFF2-40B4-BE49-F238E27FC236}">
                <a16:creationId xmlns:a16="http://schemas.microsoft.com/office/drawing/2014/main" id="{B2BB3BFF-C908-1FFE-99DE-F8C5C9C33BA0}"/>
              </a:ext>
            </a:extLst>
          </p:cNvPr>
          <p:cNvSpPr>
            <a:spLocks noGrp="1"/>
          </p:cNvSpPr>
          <p:nvPr>
            <p:ph idx="1"/>
          </p:nvPr>
        </p:nvSpPr>
        <p:spPr>
          <a:xfrm>
            <a:off x="541866" y="2032000"/>
            <a:ext cx="7145867" cy="3879222"/>
          </a:xfrm>
        </p:spPr>
        <p:txBody>
          <a:bodyPr>
            <a:normAutofit/>
          </a:bodyPr>
          <a:lstStyle/>
          <a:p>
            <a:pPr marL="0" marR="0">
              <a:lnSpc>
                <a:spcPct val="90000"/>
              </a:lnSpc>
              <a:spcBef>
                <a:spcPts val="0"/>
              </a:spcBef>
              <a:spcAft>
                <a:spcPts val="600"/>
              </a:spcAft>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When:</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1</a:t>
            </a:r>
            <a:r>
              <a:rPr lang="en-US" sz="900" baseline="300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st</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Monday of the month from 1pm-4pm. 45 minute appointments.</a:t>
            </a:r>
            <a:endParaRPr lang="en-US" sz="900" dirty="0">
              <a:solidFill>
                <a:srgbClr val="FEFFFF"/>
              </a:solidFill>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90000"/>
              </a:lnSpc>
              <a:spcBef>
                <a:spcPts val="0"/>
              </a:spcBef>
              <a:spcAft>
                <a:spcPts val="600"/>
              </a:spcAft>
              <a:buNone/>
            </a:pP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a:lnSpc>
                <a:spcPct val="90000"/>
              </a:lnSpc>
              <a:spcBef>
                <a:spcPts val="0"/>
              </a:spcBef>
              <a:spcAft>
                <a:spcPts val="600"/>
              </a:spcAft>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Where:</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5</a:t>
            </a:r>
            <a:r>
              <a:rPr lang="en-US" sz="900" baseline="300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th</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floor NPI – South, Room 536 </a:t>
            </a:r>
            <a:endParaRPr lang="en-US" sz="900" dirty="0">
              <a:solidFill>
                <a:srgbClr val="FEFFFF"/>
              </a:solidFill>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90000"/>
              </a:lnSpc>
              <a:spcBef>
                <a:spcPts val="0"/>
              </a:spcBef>
              <a:spcAft>
                <a:spcPts val="600"/>
              </a:spcAft>
              <a:buNone/>
            </a:pPr>
            <a:r>
              <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rPr>
              <a:t>		</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912 S Wood St. Chicago, IL 60612</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90000"/>
              </a:lnSpc>
              <a:spcBef>
                <a:spcPts val="0"/>
              </a:spcBef>
              <a:spcAft>
                <a:spcPts val="600"/>
              </a:spcAft>
              <a:buNone/>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a:lnSpc>
                <a:spcPct val="90000"/>
              </a:lnSpc>
              <a:spcBef>
                <a:spcPts val="0"/>
              </a:spcBef>
              <a:spcAft>
                <a:spcPts val="600"/>
              </a:spcAft>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Who qualifies: </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Individuals who are interested in obtaining information about and/or completing a psychiatric advance directive.</a:t>
            </a:r>
          </a:p>
          <a:p>
            <a:pPr marL="0" marR="0" indent="0">
              <a:lnSpc>
                <a:spcPct val="90000"/>
              </a:lnSpc>
              <a:spcBef>
                <a:spcPts val="0"/>
              </a:spcBef>
              <a:spcAft>
                <a:spcPts val="600"/>
              </a:spcAft>
              <a:buNone/>
            </a:pP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a:lnSpc>
                <a:spcPct val="90000"/>
              </a:lnSpc>
              <a:spcBef>
                <a:spcPts val="0"/>
              </a:spcBef>
              <a:spcAft>
                <a:spcPts val="600"/>
              </a:spcAft>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Description:</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The UI Health PAD Clinic is an opportunity to discuss and complete a psychiatric advance directive. A psychiatric advance directive is a legal document that details </a:t>
            </a: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your preferences</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for future mental health treatment and names an individual of </a:t>
            </a: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your choice</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to make treatment decisions if you are in crisis or unable to make decisions. If interested, please speak to your outpatient provider to schedule an appointment. </a:t>
            </a:r>
          </a:p>
          <a:p>
            <a:pPr marL="0" marR="0" indent="0">
              <a:lnSpc>
                <a:spcPct val="90000"/>
              </a:lnSpc>
              <a:spcBef>
                <a:spcPts val="0"/>
              </a:spcBef>
              <a:spcAft>
                <a:spcPts val="600"/>
              </a:spcAft>
              <a:buNone/>
            </a:pP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a:lnSpc>
                <a:spcPct val="90000"/>
              </a:lnSpc>
              <a:spcBef>
                <a:spcPts val="0"/>
              </a:spcBef>
              <a:spcAft>
                <a:spcPts val="600"/>
              </a:spcAft>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Benefits: 	</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The benefits of completing a psychiatric advance directive include:</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342900" marR="0" lvl="0" indent="-342900">
              <a:lnSpc>
                <a:spcPct val="90000"/>
              </a:lnSpc>
              <a:spcBef>
                <a:spcPts val="0"/>
              </a:spcBef>
              <a:spcAft>
                <a:spcPts val="600"/>
              </a:spcAft>
              <a:buFont typeface="Symbol" panose="05050102010706020507" pitchFamily="18" charset="2"/>
              <a:buChar char=""/>
            </a:pP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Empowering control over mental health care and treatment</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342900" marR="0" lvl="0" indent="-342900">
              <a:lnSpc>
                <a:spcPct val="90000"/>
              </a:lnSpc>
              <a:spcBef>
                <a:spcPts val="0"/>
              </a:spcBef>
              <a:spcAft>
                <a:spcPts val="600"/>
              </a:spcAft>
              <a:buFont typeface="Symbol" panose="05050102010706020507" pitchFamily="18" charset="2"/>
              <a:buChar char=""/>
            </a:pP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Prevention of involuntary treatment</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342900" marR="0" lvl="0" indent="-342900">
              <a:lnSpc>
                <a:spcPct val="90000"/>
              </a:lnSpc>
              <a:spcBef>
                <a:spcPts val="0"/>
              </a:spcBef>
              <a:spcAft>
                <a:spcPts val="600"/>
              </a:spcAft>
              <a:buFont typeface="Symbol" panose="05050102010706020507" pitchFamily="18" charset="2"/>
              <a:buChar char=""/>
            </a:pP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Enabling loved ones to be better and more informed advocates</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342900" marR="0" lvl="0" indent="-342900">
              <a:lnSpc>
                <a:spcPct val="90000"/>
              </a:lnSpc>
              <a:spcBef>
                <a:spcPts val="0"/>
              </a:spcBef>
              <a:spcAft>
                <a:spcPts val="600"/>
              </a:spcAft>
              <a:buFont typeface="Symbol" panose="05050102010706020507" pitchFamily="18" charset="2"/>
              <a:buChar char=""/>
            </a:pP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Making preference of care clear and easy to prioritize </a:t>
            </a:r>
          </a:p>
          <a:p>
            <a:pPr marL="0" marR="0" lvl="0" indent="0">
              <a:lnSpc>
                <a:spcPct val="90000"/>
              </a:lnSpc>
              <a:spcBef>
                <a:spcPts val="0"/>
              </a:spcBef>
              <a:spcAft>
                <a:spcPts val="600"/>
              </a:spcAft>
              <a:buNone/>
            </a:pP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a:lnSpc>
                <a:spcPct val="90000"/>
              </a:lnSpc>
              <a:spcBef>
                <a:spcPts val="0"/>
              </a:spcBef>
              <a:spcAft>
                <a:spcPts val="600"/>
              </a:spcAft>
            </a:pPr>
            <a:r>
              <a:rPr lang="en-US" sz="900" b="1"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Contacts: </a:t>
            </a: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Jamie Haley, LCSW, 312-413-0715, </a:t>
            </a:r>
            <a:r>
              <a:rPr lang="en-US" sz="900" u="sng" dirty="0">
                <a:solidFill>
                  <a:srgbClr val="FEFFFF"/>
                </a:solidFill>
                <a:effectLst/>
                <a:latin typeface="Arial" panose="020B0604020202020204" pitchFamily="34" charset="0"/>
                <a:ea typeface="Times New Roman" panose="02020603050405020304" pitchFamily="18" charset="0"/>
                <a:cs typeface="Mangal" panose="02040503050203030202" pitchFamily="18" charset="0"/>
                <a:hlinkClick r:id="rId3"/>
              </a:rPr>
              <a:t>jkiena2@uic.edu</a:t>
            </a:r>
            <a:endParaRPr lang="en-US" sz="900" u="sng" dirty="0">
              <a:solidFill>
                <a:srgbClr val="FEFFFF"/>
              </a:solidFill>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90000"/>
              </a:lnSpc>
              <a:spcBef>
                <a:spcPts val="0"/>
              </a:spcBef>
              <a:spcAft>
                <a:spcPts val="600"/>
              </a:spcAft>
              <a:buNone/>
            </a:pPr>
            <a:r>
              <a:rPr lang="en-US" sz="900" dirty="0">
                <a:solidFill>
                  <a:srgbClr val="FEFFFF"/>
                </a:solidFill>
                <a:effectLst/>
                <a:latin typeface="Arial" panose="020B0604020202020204" pitchFamily="34" charset="0"/>
                <a:ea typeface="Times New Roman" panose="02020603050405020304" pitchFamily="18" charset="0"/>
                <a:cs typeface="Mangal" panose="02040503050203030202" pitchFamily="18" charset="0"/>
              </a:rPr>
              <a:t>		 Carolyn Brown, 312-996-5816, carbrown@uic.edu</a:t>
            </a: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90000"/>
              </a:lnSpc>
              <a:spcBef>
                <a:spcPts val="0"/>
              </a:spcBef>
              <a:spcAft>
                <a:spcPts val="600"/>
              </a:spcAft>
              <a:buNone/>
            </a:pPr>
            <a:endParaRPr lang="en-US" sz="900" dirty="0">
              <a:solidFill>
                <a:srgbClr val="FEFFFF"/>
              </a:solidFill>
              <a:effectLst/>
              <a:latin typeface="Times New Roman" panose="02020603050405020304" pitchFamily="18" charset="0"/>
              <a:ea typeface="Times New Roman" panose="02020603050405020304" pitchFamily="18" charset="0"/>
              <a:cs typeface="Mangal" panose="02040503050203030202" pitchFamily="18" charset="0"/>
            </a:endParaRPr>
          </a:p>
        </p:txBody>
      </p:sp>
    </p:spTree>
    <p:extLst>
      <p:ext uri="{BB962C8B-B14F-4D97-AF65-F5344CB8AC3E}">
        <p14:creationId xmlns:p14="http://schemas.microsoft.com/office/powerpoint/2010/main" val="701712076"/>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DE79-D204-4A2B-A6AB-51BDB2FC26B2}"/>
              </a:ext>
            </a:extLst>
          </p:cNvPr>
          <p:cNvSpPr>
            <a:spLocks noGrp="1"/>
          </p:cNvSpPr>
          <p:nvPr>
            <p:ph type="title"/>
          </p:nvPr>
        </p:nvSpPr>
        <p:spPr/>
        <p:txBody>
          <a:bodyPr>
            <a:normAutofit fontScale="90000"/>
          </a:bodyPr>
          <a:lstStyle/>
          <a:p>
            <a:r>
              <a:rPr lang="en-US" dirty="0"/>
              <a:t>Most recent forms for all advance directives can be found on the Illinois.gov website under Guardianship and Advocacy Commission.</a:t>
            </a:r>
          </a:p>
        </p:txBody>
      </p:sp>
      <p:sp>
        <p:nvSpPr>
          <p:cNvPr id="3" name="Text Placeholder 2">
            <a:extLst>
              <a:ext uri="{FF2B5EF4-FFF2-40B4-BE49-F238E27FC236}">
                <a16:creationId xmlns:a16="http://schemas.microsoft.com/office/drawing/2014/main" id="{3D1D9BBC-726F-4433-A758-B1004A1CB5E4}"/>
              </a:ext>
            </a:extLst>
          </p:cNvPr>
          <p:cNvSpPr>
            <a:spLocks noGrp="1"/>
          </p:cNvSpPr>
          <p:nvPr>
            <p:ph type="body" idx="1"/>
          </p:nvPr>
        </p:nvSpPr>
        <p:spPr/>
        <p:txBody>
          <a:bodyPr/>
          <a:lstStyle/>
          <a:p>
            <a:r>
              <a:rPr lang="en-US" dirty="0">
                <a:hlinkClick r:id="rId2"/>
              </a:rPr>
              <a:t>https://www2.Illinois.gov/sites/gac/Forms/Pages/Forms.aspx</a:t>
            </a:r>
            <a:endParaRPr lang="en-US" dirty="0"/>
          </a:p>
          <a:p>
            <a:endParaRPr lang="en-US" dirty="0"/>
          </a:p>
        </p:txBody>
      </p:sp>
    </p:spTree>
    <p:extLst>
      <p:ext uri="{BB962C8B-B14F-4D97-AF65-F5344CB8AC3E}">
        <p14:creationId xmlns:p14="http://schemas.microsoft.com/office/powerpoint/2010/main" val="2131548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CD25866-F15D-40A4-AEC5-47C044637A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41" name="Freeform 11">
              <a:extLst>
                <a:ext uri="{FF2B5EF4-FFF2-40B4-BE49-F238E27FC236}">
                  <a16:creationId xmlns:a16="http://schemas.microsoft.com/office/drawing/2014/main" id="{DCB8E995-36E8-40B6-82D4-F52DE2987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5" name="Freeform 12">
              <a:extLst>
                <a:ext uri="{FF2B5EF4-FFF2-40B4-BE49-F238E27FC236}">
                  <a16:creationId xmlns:a16="http://schemas.microsoft.com/office/drawing/2014/main" id="{DF54AEB5-68B5-46AE-B8F0-EEBE5DFED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7" name="Freeform 13">
              <a:extLst>
                <a:ext uri="{FF2B5EF4-FFF2-40B4-BE49-F238E27FC236}">
                  <a16:creationId xmlns:a16="http://schemas.microsoft.com/office/drawing/2014/main" id="{E3F708CB-F094-4EE7-8AD5-A462F1DF8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9" name="Freeform 14">
              <a:extLst>
                <a:ext uri="{FF2B5EF4-FFF2-40B4-BE49-F238E27FC236}">
                  <a16:creationId xmlns:a16="http://schemas.microsoft.com/office/drawing/2014/main" id="{ECFCFB22-E8B5-4FAC-A354-E7E0CE6F2B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60" name="Freeform 15">
              <a:extLst>
                <a:ext uri="{FF2B5EF4-FFF2-40B4-BE49-F238E27FC236}">
                  <a16:creationId xmlns:a16="http://schemas.microsoft.com/office/drawing/2014/main" id="{ED1DB3B4-A6DC-476F-986E-DF361EE84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61" name="Freeform 16">
              <a:extLst>
                <a:ext uri="{FF2B5EF4-FFF2-40B4-BE49-F238E27FC236}">
                  <a16:creationId xmlns:a16="http://schemas.microsoft.com/office/drawing/2014/main" id="{4EE13DFA-3489-4DE6-9154-34D9CB4005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62" name="Freeform 17">
              <a:extLst>
                <a:ext uri="{FF2B5EF4-FFF2-40B4-BE49-F238E27FC236}">
                  <a16:creationId xmlns:a16="http://schemas.microsoft.com/office/drawing/2014/main" id="{5CD12D51-F9A8-4CC9-B9C9-206EAFD8C1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63" name="Freeform 18">
              <a:extLst>
                <a:ext uri="{FF2B5EF4-FFF2-40B4-BE49-F238E27FC236}">
                  <a16:creationId xmlns:a16="http://schemas.microsoft.com/office/drawing/2014/main" id="{266B326C-1178-40F9-A265-6067D363B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64" name="Freeform 19">
              <a:extLst>
                <a:ext uri="{FF2B5EF4-FFF2-40B4-BE49-F238E27FC236}">
                  <a16:creationId xmlns:a16="http://schemas.microsoft.com/office/drawing/2014/main" id="{12F3B319-F00B-4755-BC54-95511E21D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65" name="Freeform 20">
              <a:extLst>
                <a:ext uri="{FF2B5EF4-FFF2-40B4-BE49-F238E27FC236}">
                  <a16:creationId xmlns:a16="http://schemas.microsoft.com/office/drawing/2014/main" id="{3079D7BD-8A3F-47F6-8407-D9DA96FF35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6" name="Freeform 21">
              <a:extLst>
                <a:ext uri="{FF2B5EF4-FFF2-40B4-BE49-F238E27FC236}">
                  <a16:creationId xmlns:a16="http://schemas.microsoft.com/office/drawing/2014/main" id="{1F97C31C-8585-43FB-924B-8ADD65123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7" name="Freeform 22">
              <a:extLst>
                <a:ext uri="{FF2B5EF4-FFF2-40B4-BE49-F238E27FC236}">
                  <a16:creationId xmlns:a16="http://schemas.microsoft.com/office/drawing/2014/main" id="{A33E1C89-7E74-49BF-A5D1-9A352ED03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0C4A17ED-96AA-44A6-A050-E1A7A1CDD9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8" name="Freeform 27">
              <a:extLst>
                <a:ext uri="{FF2B5EF4-FFF2-40B4-BE49-F238E27FC236}">
                  <a16:creationId xmlns:a16="http://schemas.microsoft.com/office/drawing/2014/main" id="{FBB2A87E-3E24-4A6F-9FD8-0F1436D4D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9" name="Freeform 28">
              <a:extLst>
                <a:ext uri="{FF2B5EF4-FFF2-40B4-BE49-F238E27FC236}">
                  <a16:creationId xmlns:a16="http://schemas.microsoft.com/office/drawing/2014/main" id="{257F945B-2AA3-4328-BFF5-20DE64011B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70" name="Freeform 29">
              <a:extLst>
                <a:ext uri="{FF2B5EF4-FFF2-40B4-BE49-F238E27FC236}">
                  <a16:creationId xmlns:a16="http://schemas.microsoft.com/office/drawing/2014/main" id="{E1A7230F-6A6F-403C-9D83-7176E28525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71" name="Freeform 30">
              <a:extLst>
                <a:ext uri="{FF2B5EF4-FFF2-40B4-BE49-F238E27FC236}">
                  <a16:creationId xmlns:a16="http://schemas.microsoft.com/office/drawing/2014/main" id="{E33E315A-9CB0-460E-A8B7-0A064BBFA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72" name="Freeform 31">
              <a:extLst>
                <a:ext uri="{FF2B5EF4-FFF2-40B4-BE49-F238E27FC236}">
                  <a16:creationId xmlns:a16="http://schemas.microsoft.com/office/drawing/2014/main" id="{22CAAD33-CFAD-4E61-82AE-0C6F8385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73" name="Freeform 32">
              <a:extLst>
                <a:ext uri="{FF2B5EF4-FFF2-40B4-BE49-F238E27FC236}">
                  <a16:creationId xmlns:a16="http://schemas.microsoft.com/office/drawing/2014/main" id="{1A20E13C-2540-4000-A13B-8F781100E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4" name="Freeform 33">
              <a:extLst>
                <a:ext uri="{FF2B5EF4-FFF2-40B4-BE49-F238E27FC236}">
                  <a16:creationId xmlns:a16="http://schemas.microsoft.com/office/drawing/2014/main" id="{51EF0A01-E03D-448B-B12E-D5BFC6D0D2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5" name="Freeform 34">
              <a:extLst>
                <a:ext uri="{FF2B5EF4-FFF2-40B4-BE49-F238E27FC236}">
                  <a16:creationId xmlns:a16="http://schemas.microsoft.com/office/drawing/2014/main" id="{58286A03-168E-477B-8876-2C53E4950D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6" name="Freeform 35">
              <a:extLst>
                <a:ext uri="{FF2B5EF4-FFF2-40B4-BE49-F238E27FC236}">
                  <a16:creationId xmlns:a16="http://schemas.microsoft.com/office/drawing/2014/main" id="{3DFFC705-1899-4E4C-AE76-F85BAF2F66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7" name="Freeform 36">
              <a:extLst>
                <a:ext uri="{FF2B5EF4-FFF2-40B4-BE49-F238E27FC236}">
                  <a16:creationId xmlns:a16="http://schemas.microsoft.com/office/drawing/2014/main" id="{01C9598D-BDF6-4A24-83B6-4DCA4D134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8" name="Freeform 37">
              <a:extLst>
                <a:ext uri="{FF2B5EF4-FFF2-40B4-BE49-F238E27FC236}">
                  <a16:creationId xmlns:a16="http://schemas.microsoft.com/office/drawing/2014/main" id="{950C8213-67CD-4DEF-AA44-8BB3101392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9" name="Freeform 38">
              <a:extLst>
                <a:ext uri="{FF2B5EF4-FFF2-40B4-BE49-F238E27FC236}">
                  <a16:creationId xmlns:a16="http://schemas.microsoft.com/office/drawing/2014/main" id="{2016FE1D-E3EB-4CF6-809B-159872CC7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CE6C63DC-BAE4-42B6-8FDF-F6467C2D2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6">
            <a:extLst>
              <a:ext uri="{FF2B5EF4-FFF2-40B4-BE49-F238E27FC236}">
                <a16:creationId xmlns:a16="http://schemas.microsoft.com/office/drawing/2014/main" id="{5BD23F8E-2E78-4C84-8EFB-FE6C8ACB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40" name="Rectangle 39">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46F1E992-B14A-4FD5-8E41-E19C83492C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43" name="Freeform 27">
              <a:extLst>
                <a:ext uri="{FF2B5EF4-FFF2-40B4-BE49-F238E27FC236}">
                  <a16:creationId xmlns:a16="http://schemas.microsoft.com/office/drawing/2014/main" id="{69C544B6-3EB8-40C0-BBA0-D6825A3399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44" name="Freeform 28">
              <a:extLst>
                <a:ext uri="{FF2B5EF4-FFF2-40B4-BE49-F238E27FC236}">
                  <a16:creationId xmlns:a16="http://schemas.microsoft.com/office/drawing/2014/main" id="{008ED5F3-C2B0-4C4B-864A-381723C87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45" name="Freeform 29">
              <a:extLst>
                <a:ext uri="{FF2B5EF4-FFF2-40B4-BE49-F238E27FC236}">
                  <a16:creationId xmlns:a16="http://schemas.microsoft.com/office/drawing/2014/main" id="{23CC4B0B-BFBC-4B5D-87E1-9E6415263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46" name="Freeform 30">
              <a:extLst>
                <a:ext uri="{FF2B5EF4-FFF2-40B4-BE49-F238E27FC236}">
                  <a16:creationId xmlns:a16="http://schemas.microsoft.com/office/drawing/2014/main" id="{C346C5BB-C560-432B-B712-CC4188B6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47" name="Freeform 31">
              <a:extLst>
                <a:ext uri="{FF2B5EF4-FFF2-40B4-BE49-F238E27FC236}">
                  <a16:creationId xmlns:a16="http://schemas.microsoft.com/office/drawing/2014/main" id="{A5D527C1-B6DA-42CF-8499-7561AF3C1C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48" name="Freeform 32">
              <a:extLst>
                <a:ext uri="{FF2B5EF4-FFF2-40B4-BE49-F238E27FC236}">
                  <a16:creationId xmlns:a16="http://schemas.microsoft.com/office/drawing/2014/main" id="{79811171-A408-48D1-B498-29EEB218D8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49" name="Freeform 33">
              <a:extLst>
                <a:ext uri="{FF2B5EF4-FFF2-40B4-BE49-F238E27FC236}">
                  <a16:creationId xmlns:a16="http://schemas.microsoft.com/office/drawing/2014/main" id="{CAB35AA3-C384-40C1-972D-E9CF2ECEB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50" name="Freeform 34">
              <a:extLst>
                <a:ext uri="{FF2B5EF4-FFF2-40B4-BE49-F238E27FC236}">
                  <a16:creationId xmlns:a16="http://schemas.microsoft.com/office/drawing/2014/main" id="{F1FB2FB4-BDB4-49C0-B229-C44C3A652A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51" name="Freeform 35">
              <a:extLst>
                <a:ext uri="{FF2B5EF4-FFF2-40B4-BE49-F238E27FC236}">
                  <a16:creationId xmlns:a16="http://schemas.microsoft.com/office/drawing/2014/main" id="{911B13BF-C299-4EDA-AC49-B43C6E01B0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52" name="Freeform 36">
              <a:extLst>
                <a:ext uri="{FF2B5EF4-FFF2-40B4-BE49-F238E27FC236}">
                  <a16:creationId xmlns:a16="http://schemas.microsoft.com/office/drawing/2014/main" id="{46744126-7C1B-4B5B-BBB2-8F25CE557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53" name="Freeform 37">
              <a:extLst>
                <a:ext uri="{FF2B5EF4-FFF2-40B4-BE49-F238E27FC236}">
                  <a16:creationId xmlns:a16="http://schemas.microsoft.com/office/drawing/2014/main" id="{5DCDFB75-55EC-4221-A026-2DF2C8ACB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54" name="Freeform 38">
              <a:extLst>
                <a:ext uri="{FF2B5EF4-FFF2-40B4-BE49-F238E27FC236}">
                  <a16:creationId xmlns:a16="http://schemas.microsoft.com/office/drawing/2014/main" id="{F9DB045F-5C45-45BF-AFCB-2EA8DE144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56" name="Freeform 11">
            <a:extLst>
              <a:ext uri="{FF2B5EF4-FFF2-40B4-BE49-F238E27FC236}">
                <a16:creationId xmlns:a16="http://schemas.microsoft.com/office/drawing/2014/main" id="{1E86F813-D67B-409D-AA77-FA8878C2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58" name="Rectangle 57">
            <a:extLst>
              <a:ext uri="{FF2B5EF4-FFF2-40B4-BE49-F238E27FC236}">
                <a16:creationId xmlns:a16="http://schemas.microsoft.com/office/drawing/2014/main" id="{1F0BB6E0-44F4-4938-8070-5992040B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A0B371-919B-7593-9D54-C0FF5DB28A15}"/>
              </a:ext>
            </a:extLst>
          </p:cNvPr>
          <p:cNvSpPr>
            <a:spLocks noGrp="1"/>
          </p:cNvSpPr>
          <p:nvPr>
            <p:ph type="title"/>
          </p:nvPr>
        </p:nvSpPr>
        <p:spPr>
          <a:xfrm>
            <a:off x="5618969" y="804335"/>
            <a:ext cx="5768697" cy="5249332"/>
          </a:xfrm>
        </p:spPr>
        <p:txBody>
          <a:bodyPr vert="horz" lIns="91440" tIns="45720" rIns="91440" bIns="45720" rtlCol="0" anchor="ctr">
            <a:normAutofit fontScale="90000"/>
          </a:bodyPr>
          <a:lstStyle/>
          <a:p>
            <a:r>
              <a:rPr lang="en-US" sz="1400" dirty="0">
                <a:solidFill>
                  <a:schemeClr val="bg1"/>
                </a:solidFill>
              </a:rPr>
              <a:t>Bazelon Center for Mental Health Law. (2010). </a:t>
            </a:r>
            <a:r>
              <a:rPr lang="en-US" sz="1400" i="1" dirty="0">
                <a:solidFill>
                  <a:schemeClr val="bg1"/>
                </a:solidFill>
              </a:rPr>
              <a:t>Federal Law on 	Advance Directives. </a:t>
            </a:r>
            <a:r>
              <a:rPr lang="en-US" sz="1400" u="sng" dirty="0">
                <a:solidFill>
                  <a:schemeClr val="bg1"/>
                </a:solidFill>
              </a:rPr>
              <a:t>www.bazelon.org</a:t>
            </a:r>
            <a:br>
              <a:rPr lang="en-US" sz="1400" u="sng" dirty="0">
                <a:solidFill>
                  <a:schemeClr val="bg1"/>
                </a:solidFill>
              </a:rPr>
            </a:br>
            <a:br>
              <a:rPr lang="en-US" sz="1400" u="sng" dirty="0">
                <a:solidFill>
                  <a:schemeClr val="bg1"/>
                </a:solidFill>
              </a:rPr>
            </a:br>
            <a:r>
              <a:rPr lang="en-US" sz="1400" dirty="0">
                <a:solidFill>
                  <a:schemeClr val="bg1"/>
                </a:solidFill>
              </a:rPr>
              <a:t>Illinois Department of Public Health. (2024). </a:t>
            </a:r>
            <a:r>
              <a:rPr lang="en-US" sz="1400" i="1" dirty="0">
                <a:solidFill>
                  <a:schemeClr val="bg1"/>
                </a:solidFill>
              </a:rPr>
              <a:t>Advance Directives. 	</a:t>
            </a:r>
            <a:r>
              <a:rPr lang="en-US" sz="1400" u="sng" dirty="0">
                <a:solidFill>
                  <a:schemeClr val="bg1"/>
                </a:solidFill>
              </a:rPr>
              <a:t>dph.Illinois.gov</a:t>
            </a:r>
            <a:br>
              <a:rPr lang="en-US" sz="1400" u="sng" dirty="0">
                <a:solidFill>
                  <a:schemeClr val="bg1"/>
                </a:solidFill>
              </a:rPr>
            </a:br>
            <a:br>
              <a:rPr lang="en-US" sz="1400" u="sng" dirty="0">
                <a:solidFill>
                  <a:schemeClr val="bg1"/>
                </a:solidFill>
              </a:rPr>
            </a:br>
            <a:r>
              <a:rPr lang="en-US" sz="1400" dirty="0">
                <a:solidFill>
                  <a:schemeClr val="bg1"/>
                </a:solidFill>
              </a:rPr>
              <a:t>Illinois General Assembly. (2024). </a:t>
            </a:r>
            <a:r>
              <a:rPr lang="en-US" sz="1400" i="1" dirty="0">
                <a:solidFill>
                  <a:schemeClr val="bg1"/>
                </a:solidFill>
              </a:rPr>
              <a:t>Mental Health Treatment Preference 	Declaration Act. </a:t>
            </a:r>
            <a:r>
              <a:rPr lang="en-US" sz="1400" u="sng" dirty="0">
                <a:solidFill>
                  <a:schemeClr val="bg1"/>
                </a:solidFill>
              </a:rPr>
              <a:t>www.ilga.gov</a:t>
            </a:r>
            <a:br>
              <a:rPr lang="en-US" sz="1400" u="sng" dirty="0">
                <a:solidFill>
                  <a:schemeClr val="bg1"/>
                </a:solidFill>
              </a:rPr>
            </a:br>
            <a:br>
              <a:rPr lang="en-US" sz="1400" u="sng" dirty="0">
                <a:solidFill>
                  <a:schemeClr val="bg1"/>
                </a:solidFill>
              </a:rPr>
            </a:br>
            <a:r>
              <a:rPr lang="en-US" sz="1400" dirty="0">
                <a:solidFill>
                  <a:schemeClr val="bg1"/>
                </a:solidFill>
              </a:rPr>
              <a:t>Illinois Guardianship and Advocacy Commission. (2024). </a:t>
            </a:r>
            <a:r>
              <a:rPr lang="en-US" sz="1400" i="1" dirty="0">
                <a:solidFill>
                  <a:schemeClr val="bg1"/>
                </a:solidFill>
              </a:rPr>
              <a:t>OSG Forms. 	</a:t>
            </a:r>
            <a:r>
              <a:rPr lang="en-US" sz="1400" i="1" u="sng" dirty="0">
                <a:solidFill>
                  <a:schemeClr val="bg1"/>
                </a:solidFill>
              </a:rPr>
              <a:t>g</a:t>
            </a:r>
            <a:r>
              <a:rPr lang="en-US" sz="1400" u="sng" dirty="0">
                <a:solidFill>
                  <a:schemeClr val="bg1"/>
                </a:solidFill>
              </a:rPr>
              <a:t>ac.Illinois.gov</a:t>
            </a:r>
            <a:br>
              <a:rPr lang="en-US" sz="1400" dirty="0">
                <a:solidFill>
                  <a:schemeClr val="bg1"/>
                </a:solidFill>
              </a:rPr>
            </a:br>
            <a:br>
              <a:rPr lang="en-US" sz="1400" dirty="0">
                <a:solidFill>
                  <a:schemeClr val="bg1"/>
                </a:solidFill>
              </a:rPr>
            </a:br>
            <a:r>
              <a:rPr lang="en-US" sz="1400" dirty="0">
                <a:solidFill>
                  <a:schemeClr val="bg1"/>
                </a:solidFill>
              </a:rPr>
              <a:t>Jether, F.C. &amp; Kaustubh J.G. (2013, April 11). Psychiatric Advance 	Directives: What Psychiatrists Need to Know Now. </a:t>
            </a:r>
            <a:r>
              <a:rPr lang="en-US" sz="1400" i="1" dirty="0">
                <a:solidFill>
                  <a:schemeClr val="bg1"/>
                </a:solidFill>
              </a:rPr>
              <a:t>Psychiatric 	Times. </a:t>
            </a:r>
            <a:r>
              <a:rPr lang="en-US" sz="1400" i="1" u="sng" dirty="0">
                <a:solidFill>
                  <a:schemeClr val="bg1"/>
                </a:solidFill>
              </a:rPr>
              <a:t>psychiatrictimes.com</a:t>
            </a:r>
            <a:br>
              <a:rPr lang="en-US" sz="1400" i="1" u="sng" dirty="0">
                <a:solidFill>
                  <a:schemeClr val="bg1"/>
                </a:solidFill>
              </a:rPr>
            </a:br>
            <a:br>
              <a:rPr lang="en-US" sz="1400" i="1" u="sng" dirty="0">
                <a:solidFill>
                  <a:schemeClr val="bg1"/>
                </a:solidFill>
              </a:rPr>
            </a:br>
            <a:r>
              <a:rPr lang="en-US" sz="1400" dirty="0">
                <a:solidFill>
                  <a:schemeClr val="bg1"/>
                </a:solidFill>
              </a:rPr>
              <a:t>Library of Congress. (1990, April 3). </a:t>
            </a:r>
            <a:r>
              <a:rPr lang="en-US" sz="1400" i="1" dirty="0">
                <a:solidFill>
                  <a:schemeClr val="bg1"/>
                </a:solidFill>
              </a:rPr>
              <a:t>Patient Self Determination Act of 	1990. </a:t>
            </a:r>
            <a:r>
              <a:rPr lang="en-US" sz="1400" u="sng" dirty="0">
                <a:solidFill>
                  <a:schemeClr val="bg1"/>
                </a:solidFill>
              </a:rPr>
              <a:t>www.congress.gov</a:t>
            </a:r>
            <a:br>
              <a:rPr lang="en-US" sz="1400" dirty="0">
                <a:solidFill>
                  <a:schemeClr val="bg1"/>
                </a:solidFill>
              </a:rPr>
            </a:br>
            <a:br>
              <a:rPr lang="en-US" sz="1400" dirty="0">
                <a:solidFill>
                  <a:schemeClr val="bg1"/>
                </a:solidFill>
              </a:rPr>
            </a:br>
            <a:r>
              <a:rPr lang="en-US" sz="1400" dirty="0">
                <a:solidFill>
                  <a:schemeClr val="bg1"/>
                </a:solidFill>
              </a:rPr>
              <a:t>Swartz, M. (2018). </a:t>
            </a:r>
            <a:r>
              <a:rPr lang="en-US" sz="1400" i="1" dirty="0">
                <a:solidFill>
                  <a:schemeClr val="bg1"/>
                </a:solidFill>
              </a:rPr>
              <a:t>Psychiatric Advance Directives: A Tool to 	Improve Care.</a:t>
            </a:r>
            <a:r>
              <a:rPr lang="en-US" sz="1400" dirty="0">
                <a:solidFill>
                  <a:schemeClr val="bg1"/>
                </a:solidFill>
              </a:rPr>
              <a:t> National Resources Center on Psychiatric 	Advance Directives. Retrieved February 7, 2024, from </a:t>
            </a:r>
            <a:br>
              <a:rPr lang="en-US" sz="1400" dirty="0">
                <a:solidFill>
                  <a:schemeClr val="bg1"/>
                </a:solidFill>
              </a:rPr>
            </a:br>
            <a:r>
              <a:rPr lang="en-US" sz="1400" dirty="0">
                <a:solidFill>
                  <a:schemeClr val="bg1"/>
                </a:solidFill>
              </a:rPr>
              <a:t>	</a:t>
            </a:r>
            <a:r>
              <a:rPr lang="en-US" sz="1400" u="sng" dirty="0">
                <a:solidFill>
                  <a:schemeClr val="bg1"/>
                </a:solidFill>
              </a:rPr>
              <a:t>nrc-pad.org</a:t>
            </a:r>
            <a:br>
              <a:rPr lang="en-US" sz="1400" u="sng" dirty="0">
                <a:solidFill>
                  <a:schemeClr val="bg1"/>
                </a:solidFill>
              </a:rPr>
            </a:br>
            <a:br>
              <a:rPr lang="en-US" sz="1400" dirty="0">
                <a:solidFill>
                  <a:schemeClr val="bg1"/>
                </a:solidFill>
              </a:rPr>
            </a:br>
            <a:r>
              <a:rPr lang="en-US" sz="1400" dirty="0">
                <a:solidFill>
                  <a:schemeClr val="bg1"/>
                </a:solidFill>
              </a:rPr>
              <a:t>Wilder, C.M., </a:t>
            </a:r>
            <a:r>
              <a:rPr lang="en-US" sz="1400" dirty="0" err="1">
                <a:solidFill>
                  <a:schemeClr val="bg1"/>
                </a:solidFill>
              </a:rPr>
              <a:t>Elbogen</a:t>
            </a:r>
            <a:r>
              <a:rPr lang="en-US" sz="1400" dirty="0">
                <a:solidFill>
                  <a:schemeClr val="bg1"/>
                </a:solidFill>
              </a:rPr>
              <a:t>, E.B., Moser, L.L., Swanson, J.W., Swartz, 	M.S. 	(2010). Medication Preferences and Adherence Among 	Individuals With Severe Mental Illness and Psychiatric 	Advance Directives. </a:t>
            </a:r>
            <a:r>
              <a:rPr lang="en-US" sz="1400" i="1" dirty="0">
                <a:solidFill>
                  <a:schemeClr val="bg1"/>
                </a:solidFill>
              </a:rPr>
              <a:t>Psychiatric Services, 61(4), 380-385. 	</a:t>
            </a:r>
            <a:r>
              <a:rPr lang="en-US" sz="1400" u="sng" dirty="0">
                <a:solidFill>
                  <a:schemeClr val="bg1"/>
                </a:solidFill>
              </a:rPr>
              <a:t>ps.psychiatryonline.org</a:t>
            </a:r>
            <a:br>
              <a:rPr lang="en-US" sz="1400" u="sng" dirty="0">
                <a:solidFill>
                  <a:schemeClr val="bg1"/>
                </a:solidFill>
              </a:rPr>
            </a:br>
            <a:br>
              <a:rPr lang="en-US" sz="1400" u="sng" dirty="0">
                <a:solidFill>
                  <a:schemeClr val="bg1"/>
                </a:solidFill>
              </a:rPr>
            </a:br>
            <a:br>
              <a:rPr lang="en-US" sz="1400" u="sng" dirty="0">
                <a:solidFill>
                  <a:schemeClr val="bg1"/>
                </a:solidFill>
              </a:rPr>
            </a:br>
            <a:br>
              <a:rPr lang="en-US" sz="1400" u="sng" dirty="0">
                <a:solidFill>
                  <a:schemeClr val="bg1"/>
                </a:solidFill>
              </a:rPr>
            </a:br>
            <a:endParaRPr lang="en-US" sz="1400" dirty="0">
              <a:solidFill>
                <a:schemeClr val="bg1"/>
              </a:solidFill>
            </a:endParaRPr>
          </a:p>
        </p:txBody>
      </p:sp>
      <p:sp>
        <p:nvSpPr>
          <p:cNvPr id="3" name="Text Placeholder 2">
            <a:extLst>
              <a:ext uri="{FF2B5EF4-FFF2-40B4-BE49-F238E27FC236}">
                <a16:creationId xmlns:a16="http://schemas.microsoft.com/office/drawing/2014/main" id="{B8A1D4AB-0F4B-D875-0DEB-00A2A4E74B7D}"/>
              </a:ext>
            </a:extLst>
          </p:cNvPr>
          <p:cNvSpPr>
            <a:spLocks noGrp="1"/>
          </p:cNvSpPr>
          <p:nvPr>
            <p:ph type="body" idx="1"/>
          </p:nvPr>
        </p:nvSpPr>
        <p:spPr>
          <a:xfrm>
            <a:off x="1098035" y="804334"/>
            <a:ext cx="3348069" cy="5249332"/>
          </a:xfrm>
        </p:spPr>
        <p:txBody>
          <a:bodyPr vert="horz" lIns="91440" tIns="45720" rIns="91440" bIns="45720" rtlCol="0" anchor="ctr">
            <a:normAutofit/>
          </a:bodyPr>
          <a:lstStyle/>
          <a:p>
            <a:pPr algn="ctr"/>
            <a:r>
              <a:rPr lang="en-US" sz="3600" dirty="0">
                <a:solidFill>
                  <a:schemeClr val="tx1"/>
                </a:solidFill>
              </a:rPr>
              <a:t>References</a:t>
            </a:r>
          </a:p>
        </p:txBody>
      </p:sp>
    </p:spTree>
    <p:extLst>
      <p:ext uri="{BB962C8B-B14F-4D97-AF65-F5344CB8AC3E}">
        <p14:creationId xmlns:p14="http://schemas.microsoft.com/office/powerpoint/2010/main" val="242757974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1275</TotalTime>
  <Words>2824</Words>
  <Application>Microsoft Office PowerPoint</Application>
  <PresentationFormat>Widescreen</PresentationFormat>
  <Paragraphs>185</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Arial</vt:lpstr>
      <vt:lpstr>Century Gothic</vt:lpstr>
      <vt:lpstr>Symbol</vt:lpstr>
      <vt:lpstr>Times New Roman</vt:lpstr>
      <vt:lpstr>Wingdings</vt:lpstr>
      <vt:lpstr>Wingdings 3</vt:lpstr>
      <vt:lpstr>Wisp</vt:lpstr>
      <vt:lpstr>Psychiatric Advance Directives: Empowering Control Over  Mental Health Care </vt:lpstr>
      <vt:lpstr>What is an advance directive? </vt:lpstr>
      <vt:lpstr>Advance Directives</vt:lpstr>
      <vt:lpstr>Guardianship</vt:lpstr>
      <vt:lpstr>Guardianship</vt:lpstr>
      <vt:lpstr>Guardianship</vt:lpstr>
      <vt:lpstr>Power of Attorney for Healthcare</vt:lpstr>
      <vt:lpstr>Power of Attorney for Healthcare</vt:lpstr>
      <vt:lpstr>What is a Psychiatric Advance Directive (PAD)? </vt:lpstr>
      <vt:lpstr>What is a Psychiatric Advance Directive (PAD)? </vt:lpstr>
      <vt:lpstr>PAD Parameters</vt:lpstr>
      <vt:lpstr>PAD Parameters</vt:lpstr>
      <vt:lpstr>What does a PAD include?</vt:lpstr>
      <vt:lpstr>How is a PAD completed?</vt:lpstr>
      <vt:lpstr>How is a PAD completed?</vt:lpstr>
      <vt:lpstr>How is a PAD completed?</vt:lpstr>
      <vt:lpstr>How is a PAD completed?</vt:lpstr>
      <vt:lpstr>How is a PAD completed?</vt:lpstr>
      <vt:lpstr>How is a PAD completed?</vt:lpstr>
      <vt:lpstr>How is a PAD completed?</vt:lpstr>
      <vt:lpstr>How is a PAD completed?</vt:lpstr>
      <vt:lpstr>How is a PAD completed?</vt:lpstr>
      <vt:lpstr>Benefits of Psychiatric Advance Directives</vt:lpstr>
      <vt:lpstr>Clinical Implications of Psychiatric Advance Directives</vt:lpstr>
      <vt:lpstr>Current Barriers to completion and utilization of Psychiatric Advance Directives</vt:lpstr>
      <vt:lpstr>Deviating from PAD Instructions</vt:lpstr>
      <vt:lpstr>Deviating from PAD Instructions</vt:lpstr>
      <vt:lpstr>UI Health Psychiatric Advance Directive (PAD)Clinic</vt:lpstr>
      <vt:lpstr>Most recent forms for all advance directives can be found on the Illinois.gov website under Guardianship and Advocacy Commission.</vt:lpstr>
      <vt:lpstr>Bazelon Center for Mental Health Law. (2010). Federal Law on  Advance Directives. www.bazelon.org  Illinois Department of Public Health. (2024). Advance Directives.  dph.Illinois.gov  Illinois General Assembly. (2024). Mental Health Treatment Preference  Declaration Act. www.ilga.gov  Illinois Guardianship and Advocacy Commission. (2024). OSG Forms.  gac.Illinois.gov  Jether, F.C. &amp; Kaustubh J.G. (2013, April 11). Psychiatric Advance  Directives: What Psychiatrists Need to Know Now. Psychiatric  Times. psychiatrictimes.com  Library of Congress. (1990, April 3). Patient Self Determination Act of  1990. www.congress.gov  Swartz, M. (2018). Psychiatric Advance Directives: A Tool to  Improve Care. National Resources Center on Psychiatric  Advance Directives. Retrieved February 7, 2024, from   nrc-pad.org  Wilder, C.M., Elbogen, E.B., Moser, L.L., Swanson, J.W., Swartz,  M.S.  (2010). Medication Preferences and Adherence Among  Individuals With Severe Mental Illness and Psychiatric  Advance Directives. Psychiatric Services, 61(4), 380-385.  ps.psychiatryonline.org    </vt:lpstr>
    </vt:vector>
  </TitlesOfParts>
  <Company>UI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Navigating Crisis and Admission: Ins and Outs of Current Mental Health Law</dc:title>
  <dc:creator>Kienast, Jamie L.</dc:creator>
  <cp:lastModifiedBy>Kienast, Jamie L.</cp:lastModifiedBy>
  <cp:revision>69</cp:revision>
  <cp:lastPrinted>2022-10-20T19:44:56Z</cp:lastPrinted>
  <dcterms:created xsi:type="dcterms:W3CDTF">2020-06-11T14:48:23Z</dcterms:created>
  <dcterms:modified xsi:type="dcterms:W3CDTF">2024-02-20T14:51:06Z</dcterms:modified>
</cp:coreProperties>
</file>