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  <p:sldMasterId id="2147483679" r:id="rId2"/>
  </p:sldMasterIdLst>
  <p:notesMasterIdLst>
    <p:notesMasterId r:id="rId39"/>
  </p:notesMasterIdLst>
  <p:sldIdLst>
    <p:sldId id="285" r:id="rId3"/>
    <p:sldId id="258" r:id="rId4"/>
    <p:sldId id="259" r:id="rId5"/>
    <p:sldId id="260" r:id="rId6"/>
    <p:sldId id="261" r:id="rId7"/>
    <p:sldId id="262" r:id="rId8"/>
    <p:sldId id="263" r:id="rId9"/>
    <p:sldId id="278" r:id="rId10"/>
    <p:sldId id="318" r:id="rId11"/>
    <p:sldId id="315" r:id="rId12"/>
    <p:sldId id="279" r:id="rId13"/>
    <p:sldId id="280" r:id="rId14"/>
    <p:sldId id="316" r:id="rId15"/>
    <p:sldId id="317" r:id="rId16"/>
    <p:sldId id="283" r:id="rId17"/>
    <p:sldId id="264" r:id="rId18"/>
    <p:sldId id="290" r:id="rId19"/>
    <p:sldId id="295" r:id="rId20"/>
    <p:sldId id="291" r:id="rId21"/>
    <p:sldId id="300" r:id="rId22"/>
    <p:sldId id="301" r:id="rId23"/>
    <p:sldId id="302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292" r:id="rId34"/>
    <p:sldId id="299" r:id="rId35"/>
    <p:sldId id="293" r:id="rId36"/>
    <p:sldId id="294" r:id="rId37"/>
    <p:sldId id="257" r:id="rId38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BAD1B9C-9D8D-15C8-283E-8B209E488E33}" name="Tammy Blake" initials="TB" userId="Tammy Blake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5C85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microsoft.com/office/2018/10/relationships/authors" Target="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Abyss\Finance\BUDGET\FY2026\TAX%20BROCHURE\Taxpayer%20Guide%20FY%202026%20-%20WORKING%20COPY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byss\Finance\BUDGET\FY2026\TAX%20BROCHURE\Taxpayer%20Guide%20FY%202025%20-%20WORKING%20COPY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Assessed Valuation</a:t>
            </a:r>
          </a:p>
          <a:p>
            <a:pPr>
              <a:defRPr/>
            </a:pPr>
            <a:r>
              <a:rPr lang="en-US" dirty="0"/>
              <a:t>($ in Thousands)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88116108764787"/>
          <c:y val="0.14520221904080172"/>
          <c:w val="0.895991071417645"/>
          <c:h val="0.721592243711980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Assessment!$E$4</c:f>
              <c:strCache>
                <c:ptCount val="1"/>
                <c:pt idx="0">
                  <c:v>Assessed Value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22B-40F1-823C-EA9DE68FCB8A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22B-40F1-823C-EA9DE68FCB8A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22B-40F1-823C-EA9DE68FCB8A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22B-40F1-823C-EA9DE68FCB8A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22B-40F1-823C-EA9DE68FCB8A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22B-40F1-823C-EA9DE68FCB8A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22B-40F1-823C-EA9DE68FCB8A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22B-40F1-823C-EA9DE68FCB8A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22B-40F1-823C-EA9DE68FCB8A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22B-40F1-823C-EA9DE68FCB8A}"/>
                </c:ext>
              </c:extLst>
            </c:dLbl>
            <c:dLbl>
              <c:idx val="9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+</a:t>
                    </a:r>
                    <a:fld id="{92CE8337-98C6-4582-97CB-F9A4FB7E43E5}" type="CELLRANGE">
                      <a:rPr lang="en-US" smtClean="0"/>
                      <a:pPr>
                        <a:defRPr b="1"/>
                      </a:pPr>
                      <a:t>[CELLRANGE]</a:t>
                    </a:fld>
                    <a:endParaRPr lang="en-US" dirty="0"/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A-422B-40F1-823C-EA9DE68FCB8A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Assessment!$A$16:$A$25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Assessment!$E$16:$E$25</c:f>
              <c:numCache>
                <c:formatCode>_(* #,##0_);_(* \(#,##0\);_(* "-"??_);_(@_)</c:formatCode>
                <c:ptCount val="10"/>
                <c:pt idx="0">
                  <c:v>20997964.568</c:v>
                </c:pt>
                <c:pt idx="1">
                  <c:v>22469190.817000002</c:v>
                </c:pt>
                <c:pt idx="2">
                  <c:v>23842292.322999999</c:v>
                </c:pt>
                <c:pt idx="3">
                  <c:v>24966225.250999998</c:v>
                </c:pt>
                <c:pt idx="4">
                  <c:v>26102841.431000002</c:v>
                </c:pt>
                <c:pt idx="5">
                  <c:v>27069459.925999999</c:v>
                </c:pt>
                <c:pt idx="6">
                  <c:v>30905680.811999999</c:v>
                </c:pt>
                <c:pt idx="7">
                  <c:v>34619481.596000001</c:v>
                </c:pt>
                <c:pt idx="8">
                  <c:v>37397073.913000003</c:v>
                </c:pt>
                <c:pt idx="9">
                  <c:v>40204647.450999998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Assessment!$G$16:$G$25</c15:f>
                <c15:dlblRangeCache>
                  <c:ptCount val="10"/>
                  <c:pt idx="5">
                    <c:v>3.70%</c:v>
                  </c:pt>
                  <c:pt idx="6">
                    <c:v>14.17%</c:v>
                  </c:pt>
                  <c:pt idx="7">
                    <c:v>12.02%</c:v>
                  </c:pt>
                  <c:pt idx="8">
                    <c:v>8.02%</c:v>
                  </c:pt>
                  <c:pt idx="9">
                    <c:v>7.51%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B-422B-40F1-823C-EA9DE68FCB8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570507840"/>
        <c:axId val="1"/>
      </c:barChart>
      <c:catAx>
        <c:axId val="57050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\$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0507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/>
              <a:t>New</a:t>
            </a:r>
            <a:r>
              <a:rPr lang="en-US" b="1" baseline="0" dirty="0"/>
              <a:t> Construction*</a:t>
            </a:r>
            <a:endParaRPr lang="en-US" b="1" dirty="0"/>
          </a:p>
          <a:p>
            <a:pPr>
              <a:defRPr sz="1862" b="0" spc="0">
                <a:solidFill>
                  <a:schemeClr val="tx1">
                    <a:lumMod val="65000"/>
                    <a:lumOff val="35000"/>
                  </a:schemeClr>
                </a:solidFill>
              </a:defRPr>
            </a:pPr>
            <a:r>
              <a:rPr lang="en-US" dirty="0"/>
              <a:t>($)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400892666584467"/>
          <c:y val="0.20190212515775935"/>
          <c:w val="0.895991071417645"/>
          <c:h val="0.59047372035288992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Assessment!$F$4</c:f>
              <c:strCache>
                <c:ptCount val="1"/>
                <c:pt idx="0">
                  <c:v>New Construction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26D-4CBC-B2CF-E45FB04F8DD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26D-4CBC-B2CF-E45FB04F8DD3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26D-4CBC-B2CF-E45FB04F8DD3}"/>
              </c:ext>
            </c:extLst>
          </c:dPt>
          <c:cat>
            <c:numRef>
              <c:f>Assessment!$A$16:$A$25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Assessment!$F$16:$F$25</c:f>
              <c:numCache>
                <c:formatCode>_(* #,##0_);_(* \(#,##0\);_(* "-"??_);_(@_)</c:formatCode>
                <c:ptCount val="10"/>
                <c:pt idx="0">
                  <c:v>252197697</c:v>
                </c:pt>
                <c:pt idx="1">
                  <c:v>411195366</c:v>
                </c:pt>
                <c:pt idx="2">
                  <c:v>434938348</c:v>
                </c:pt>
                <c:pt idx="3">
                  <c:v>216096541</c:v>
                </c:pt>
                <c:pt idx="4">
                  <c:v>223706687</c:v>
                </c:pt>
                <c:pt idx="5">
                  <c:v>318595263</c:v>
                </c:pt>
                <c:pt idx="6">
                  <c:v>583875439</c:v>
                </c:pt>
                <c:pt idx="7">
                  <c:v>603522212</c:v>
                </c:pt>
                <c:pt idx="8">
                  <c:v>574593389</c:v>
                </c:pt>
                <c:pt idx="9">
                  <c:v>729292807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26D-4CBC-B2CF-E45FB04F8D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0507840"/>
        <c:axId val="1"/>
      </c:barChart>
      <c:catAx>
        <c:axId val="57050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\$#,##0" sourceLinked="0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70507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2"/>
                </a:solidFill>
                <a:latin typeface="Source Sans Pro" panose="020F0502020204030204" pitchFamily="34" charset="0"/>
                <a:ea typeface="+mn-ea"/>
                <a:cs typeface="+mn-cs"/>
              </a:defRPr>
            </a:pPr>
            <a:r>
              <a:rPr lang="en-US" sz="2000" dirty="0">
                <a:latin typeface="Source Sans Pro" panose="020F0502020204030204" pitchFamily="34" charset="0"/>
              </a:rPr>
              <a:t>Tax Rate and Assessed Valuation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2"/>
              </a:solidFill>
              <a:latin typeface="Source Sans Pro" panose="020F050202020403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2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'Tax Rate History Chart Pg 2'!$C$73:$C$82</c:f>
              <c:numCache>
                <c:formatCode>@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'Tax Rate History Chart Pg 2'!$D$73:$D$82</c:f>
              <c:numCache>
                <c:formatCode>_(* #,##0.0000_);_(* \(#,##0.0000\);_(* "-"??_);_(@_)</c:formatCode>
                <c:ptCount val="10"/>
                <c:pt idx="0">
                  <c:v>3.6789000000000001</c:v>
                </c:pt>
                <c:pt idx="1">
                  <c:v>3.6787999999999998</c:v>
                </c:pt>
                <c:pt idx="2">
                  <c:v>3.6787000000000001</c:v>
                </c:pt>
                <c:pt idx="3">
                  <c:v>3.6786999999999996</c:v>
                </c:pt>
                <c:pt idx="4">
                  <c:v>3.6786000000000003</c:v>
                </c:pt>
                <c:pt idx="5">
                  <c:v>3.6785000000000001</c:v>
                </c:pt>
                <c:pt idx="6">
                  <c:v>3.6784000000000008</c:v>
                </c:pt>
                <c:pt idx="7">
                  <c:v>3.6783000000000001</c:v>
                </c:pt>
                <c:pt idx="8">
                  <c:v>3.6734</c:v>
                </c:pt>
                <c:pt idx="9">
                  <c:v>3.6649000000000003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BE-4795-833D-B579226EB7C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688599791"/>
        <c:axId val="688598831"/>
      </c:barChart>
      <c:lineChart>
        <c:grouping val="standard"/>
        <c:varyColors val="0"/>
        <c:ser>
          <c:idx val="1"/>
          <c:order val="1"/>
          <c:spPr>
            <a:ln w="31750" cap="rnd">
              <a:solidFill>
                <a:schemeClr val="accent3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 w="12700">
                <a:solidFill>
                  <a:schemeClr val="lt2"/>
                </a:solidFill>
                <a:round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5D7E3AC4-8E9A-4E4E-B173-E2DD8153C4CB}" type="VALUE">
                      <a:rPr lang="en-US">
                        <a:solidFill>
                          <a:schemeClr val="accent3"/>
                        </a:solidFill>
                      </a:rPr>
                      <a:pPr/>
                      <a:t>[VALUE]</a:t>
                    </a:fld>
                    <a:endParaRPr lang="en-US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EBE-4795-833D-B579226EB7C6}"/>
                </c:ext>
              </c:extLst>
            </c:dLbl>
            <c:numFmt formatCode="&quot;$&quot;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accent3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'Tax Rate History Chart Pg 2'!$C$73:$C$82</c:f>
              <c:numCache>
                <c:formatCode>@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'Tax Rate History Chart Pg 2'!$E$73:$E$82</c:f>
              <c:numCache>
                <c:formatCode>_(* #,##0.00_);_(* \(#,##0.00\);_(* "-"??_);_(@_)</c:formatCode>
                <c:ptCount val="10"/>
                <c:pt idx="0">
                  <c:v>20.997964568</c:v>
                </c:pt>
                <c:pt idx="1">
                  <c:v>22.469190817000001</c:v>
                </c:pt>
                <c:pt idx="2">
                  <c:v>23.842292322999999</c:v>
                </c:pt>
                <c:pt idx="3">
                  <c:v>24.966225251000001</c:v>
                </c:pt>
                <c:pt idx="4">
                  <c:v>26.102841431000002</c:v>
                </c:pt>
                <c:pt idx="5">
                  <c:v>27.069459926</c:v>
                </c:pt>
                <c:pt idx="6">
                  <c:v>30.905680812</c:v>
                </c:pt>
                <c:pt idx="7">
                  <c:v>34.619481596</c:v>
                </c:pt>
                <c:pt idx="8">
                  <c:v>37.397073913</c:v>
                </c:pt>
                <c:pt idx="9">
                  <c:v>40.204647451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EBE-4795-833D-B579226EB7C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84884975"/>
        <c:axId val="1684886415"/>
      </c:lineChart>
      <c:catAx>
        <c:axId val="688599791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2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  <a:cs typeface="+mn-cs"/>
                  </a:defRPr>
                </a:pPr>
                <a:r>
                  <a:rPr lang="en-US" sz="1200" dirty="0">
                    <a:latin typeface="Source Sans Pro" panose="020B0503030403020204" pitchFamily="34" charset="0"/>
                    <a:ea typeface="Source Sans Pro" panose="020B0503030403020204" pitchFamily="34" charset="0"/>
                  </a:rPr>
                  <a:t>Fiscal</a:t>
                </a:r>
                <a:r>
                  <a:rPr lang="en-US" sz="1200" baseline="0" dirty="0">
                    <a:latin typeface="Source Sans Pro" panose="020B0503030403020204" pitchFamily="34" charset="0"/>
                    <a:ea typeface="Source Sans Pro" panose="020B0503030403020204" pitchFamily="34" charset="0"/>
                  </a:rPr>
                  <a:t> Year</a:t>
                </a:r>
                <a:endParaRPr lang="en-US" sz="1200" dirty="0">
                  <a:latin typeface="Source Sans Pro" panose="020B0503030403020204" pitchFamily="34" charset="0"/>
                  <a:ea typeface="Source Sans Pro" panose="020B0503030403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2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+mn-cs"/>
                </a:defRPr>
              </a:pPr>
              <a:endParaRPr lang="en-US"/>
            </a:p>
          </c:txPr>
        </c:title>
        <c:numFmt formatCode="@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pPr>
            <a:endParaRPr lang="en-US"/>
          </a:p>
        </c:txPr>
        <c:crossAx val="688598831"/>
        <c:crosses val="autoZero"/>
        <c:auto val="1"/>
        <c:lblAlgn val="ctr"/>
        <c:lblOffset val="100"/>
        <c:noMultiLvlLbl val="0"/>
      </c:catAx>
      <c:valAx>
        <c:axId val="688598831"/>
        <c:scaling>
          <c:orientation val="minMax"/>
          <c:max val="3.75"/>
          <c:min val="3.65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2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  <a:cs typeface="+mn-cs"/>
                  </a:defRPr>
                </a:pPr>
                <a:r>
                  <a:rPr lang="en-US" sz="1200" dirty="0">
                    <a:latin typeface="Source Sans Pro" panose="020B0503030403020204" pitchFamily="34" charset="0"/>
                    <a:ea typeface="Source Sans Pro" panose="020B0503030403020204" pitchFamily="34" charset="0"/>
                  </a:rPr>
                  <a:t>Total Mills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2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+mn-cs"/>
                </a:defRPr>
              </a:pPr>
              <a:endParaRPr lang="en-US"/>
            </a:p>
          </c:txPr>
        </c:title>
        <c:numFmt formatCode="_(* #,##0.0000_);_(* \(#,##0.000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2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pPr>
            <a:endParaRPr lang="en-US"/>
          </a:p>
        </c:txPr>
        <c:crossAx val="688599791"/>
        <c:crosses val="autoZero"/>
        <c:crossBetween val="between"/>
      </c:valAx>
      <c:valAx>
        <c:axId val="1684886415"/>
        <c:scaling>
          <c:orientation val="minMax"/>
          <c:min val="0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accent3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  <a:cs typeface="+mn-cs"/>
                  </a:defRPr>
                </a:pPr>
                <a:r>
                  <a:rPr lang="en-US" sz="1200" dirty="0">
                    <a:solidFill>
                      <a:schemeClr val="accent3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</a:rPr>
                  <a:t>Assessed Property</a:t>
                </a:r>
                <a:r>
                  <a:rPr lang="en-US" sz="1200" baseline="0" dirty="0">
                    <a:solidFill>
                      <a:schemeClr val="accent3"/>
                    </a:solidFill>
                    <a:latin typeface="Source Sans Pro" panose="020B0503030403020204" pitchFamily="34" charset="0"/>
                    <a:ea typeface="Source Sans Pro" panose="020B0503030403020204" pitchFamily="34" charset="0"/>
                  </a:rPr>
                  <a:t> Value ($ in Billions)</a:t>
                </a:r>
                <a:endParaRPr lang="en-US" sz="1200" dirty="0">
                  <a:solidFill>
                    <a:schemeClr val="accent3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accent3"/>
                  </a:solidFill>
                  <a:latin typeface="Source Sans Pro" panose="020B0503030403020204" pitchFamily="34" charset="0"/>
                  <a:ea typeface="Source Sans Pro" panose="020B0503030403020204" pitchFamily="34" charset="0"/>
                  <a:cs typeface="+mn-cs"/>
                </a:defRPr>
              </a:pPr>
              <a:endParaRPr lang="en-US"/>
            </a:p>
          </c:txPr>
        </c:title>
        <c:numFmt formatCode="_(* #,##0.0_);_(* \(#,##0.0\);_(* &quot;-&quot;?_);_(@_)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accent3"/>
                </a:solidFill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defRPr>
            </a:pPr>
            <a:endParaRPr lang="en-US"/>
          </a:p>
        </c:txPr>
        <c:crossAx val="1684884975"/>
        <c:crosses val="max"/>
        <c:crossBetween val="between"/>
      </c:valAx>
      <c:catAx>
        <c:axId val="1684884975"/>
        <c:scaling>
          <c:orientation val="minMax"/>
        </c:scaling>
        <c:delete val="1"/>
        <c:axPos val="b"/>
        <c:numFmt formatCode="@" sourceLinked="1"/>
        <c:majorTickMark val="out"/>
        <c:minorTickMark val="none"/>
        <c:tickLblPos val="nextTo"/>
        <c:crossAx val="168488641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0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507571595833824E-2"/>
          <c:y val="0.10950837876034726"/>
          <c:w val="0.60719091746194853"/>
          <c:h val="0.5868592519685039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C50F-49EA-B2C1-F0D888A7848A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2-C50F-49EA-B2C1-F0D888A7848A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C50F-49EA-B2C1-F0D888A7848A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C50F-49EA-B2C1-F0D888A7848A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C50F-49EA-B2C1-F0D888A7848A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4-C50F-49EA-B2C1-F0D888A7848A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C50F-49EA-B2C1-F0D888A7848A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8-C50F-49EA-B2C1-F0D888A7848A}"/>
              </c:ext>
            </c:extLst>
          </c:dPt>
          <c:dLbls>
            <c:dLbl>
              <c:idx val="0"/>
              <c:layout>
                <c:manualLayout>
                  <c:x val="2.6787790697674417E-2"/>
                  <c:y val="-0.1702948091857131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50F-49EA-B2C1-F0D888A7848A}"/>
                </c:ext>
              </c:extLst>
            </c:dLbl>
            <c:dLbl>
              <c:idx val="1"/>
              <c:layout>
                <c:manualLayout>
                  <c:x val="2.8373776697987103E-3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807169549902917"/>
                      <c:h val="0.200322568374605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C50F-49EA-B2C1-F0D888A7848A}"/>
                </c:ext>
              </c:extLst>
            </c:dLbl>
            <c:dLbl>
              <c:idx val="2"/>
              <c:layout>
                <c:manualLayout>
                  <c:x val="8.8105455219584447E-2"/>
                  <c:y val="7.351515843128306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432856208959009"/>
                      <c:h val="0.1941432538324013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C50F-49EA-B2C1-F0D888A7848A}"/>
                </c:ext>
              </c:extLst>
            </c:dLbl>
            <c:dLbl>
              <c:idx val="3"/>
              <c:layout>
                <c:manualLayout>
                  <c:x val="1.8114919649913557E-2"/>
                  <c:y val="6.449115599680474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34820322180917"/>
                      <c:h val="0.1529275362318840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50F-49EA-B2C1-F0D888A7848A}"/>
                </c:ext>
              </c:extLst>
            </c:dLbl>
            <c:dLbl>
              <c:idx val="4"/>
              <c:layout>
                <c:manualLayout>
                  <c:x val="5.9636643932519495E-2"/>
                  <c:y val="7.796082011487694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50F-49EA-B2C1-F0D888A7848A}"/>
                </c:ext>
              </c:extLst>
            </c:dLbl>
            <c:dLbl>
              <c:idx val="5"/>
              <c:layout>
                <c:manualLayout>
                  <c:x val="1.4418522963439978E-2"/>
                  <c:y val="0.1110548138004487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50F-49EA-B2C1-F0D888A7848A}"/>
                </c:ext>
              </c:extLst>
            </c:dLbl>
            <c:dLbl>
              <c:idx val="6"/>
              <c:layout>
                <c:manualLayout>
                  <c:x val="-0.12120422679507069"/>
                  <c:y val="0.1132315417094600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50F-49EA-B2C1-F0D888A7848A}"/>
                </c:ext>
              </c:extLst>
            </c:dLbl>
            <c:dLbl>
              <c:idx val="7"/>
              <c:layout>
                <c:manualLayout>
                  <c:x val="-0.14521909668354652"/>
                  <c:y val="-1.958416067556772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50F-49EA-B2C1-F0D888A7848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Montserrat Medium" panose="000006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Sheet1!$A$2:$A$9</c:f>
              <c:strCache>
                <c:ptCount val="8"/>
                <c:pt idx="0">
                  <c:v>Ad Valorem Taxes</c:v>
                </c:pt>
                <c:pt idx="1">
                  <c:v>Franchise Fees &amp; Utility Taxes</c:v>
                </c:pt>
                <c:pt idx="2">
                  <c:v>Licenses &amp; Permits</c:v>
                </c:pt>
                <c:pt idx="3">
                  <c:v>Intergovernmental Revenue</c:v>
                </c:pt>
                <c:pt idx="4">
                  <c:v>Charges for Services</c:v>
                </c:pt>
                <c:pt idx="5">
                  <c:v>Fines, Misc. &amp; Transfers</c:v>
                </c:pt>
                <c:pt idx="6">
                  <c:v>Interest Earnings</c:v>
                </c:pt>
                <c:pt idx="7">
                  <c:v>Fund Balance</c:v>
                </c:pt>
              </c:strCache>
            </c:strRef>
          </c:cat>
          <c:val>
            <c:numRef>
              <c:f>Sheet1!$B$2:$B$9</c:f>
              <c:numCache>
                <c:formatCode>#,##0</c:formatCode>
                <c:ptCount val="8"/>
                <c:pt idx="0" formatCode="&quot;$&quot;#,##0_);[Red]\(&quot;$&quot;#,##0\)">
                  <c:v>120279700</c:v>
                </c:pt>
                <c:pt idx="1">
                  <c:v>16980000</c:v>
                </c:pt>
                <c:pt idx="2">
                  <c:v>24715300</c:v>
                </c:pt>
                <c:pt idx="3">
                  <c:v>25540100</c:v>
                </c:pt>
                <c:pt idx="4">
                  <c:v>36544000</c:v>
                </c:pt>
                <c:pt idx="5">
                  <c:v>2414100</c:v>
                </c:pt>
                <c:pt idx="6">
                  <c:v>6888000</c:v>
                </c:pt>
                <c:pt idx="7">
                  <c:v>14064200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0F-49EA-B2C1-F0D888A7848A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Montserrat Medium" panose="00000600000000000000" pitchFamily="2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0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3507571595833824E-2"/>
          <c:y val="0.10950837876034726"/>
          <c:w val="0.60719091746194853"/>
          <c:h val="0.5868592519685039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3FF6-41B0-BFAA-F153BD01505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3FF6-41B0-BFAA-F153BD015055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3FF6-41B0-BFAA-F153BD015055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3FF6-41B0-BFAA-F153BD01505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3FF6-41B0-BFAA-F153BD015055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3FF6-41B0-BFAA-F153BD015055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3FF6-41B0-BFAA-F153BD015055}"/>
              </c:ext>
            </c:extLst>
          </c:dPt>
          <c:dLbls>
            <c:dLbl>
              <c:idx val="0"/>
              <c:layout>
                <c:manualLayout>
                  <c:x val="2.6787790697674417E-2"/>
                  <c:y val="-0.1702948091857131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FF6-41B0-BFAA-F153BD015055}"/>
                </c:ext>
              </c:extLst>
            </c:dLbl>
            <c:dLbl>
              <c:idx val="1"/>
              <c:layout>
                <c:manualLayout>
                  <c:x val="2.6455223880596925E-2"/>
                  <c:y val="-1.9026541800618117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0464410232303"/>
                      <c:h val="0.200322415319386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FF6-41B0-BFAA-F153BD015055}"/>
                </c:ext>
              </c:extLst>
            </c:dLbl>
            <c:dLbl>
              <c:idx val="2"/>
              <c:layout>
                <c:manualLayout>
                  <c:x val="3.6125474987268383E-2"/>
                  <c:y val="7.254344686204165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432857588739949"/>
                      <c:h val="0.2211965223097112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FF6-41B0-BFAA-F153BD015055}"/>
                </c:ext>
              </c:extLst>
            </c:dLbl>
            <c:dLbl>
              <c:idx val="3"/>
              <c:layout>
                <c:manualLayout>
                  <c:x val="4.5169667179078526E-2"/>
                  <c:y val="0.1340564640958341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957711442786063"/>
                      <c:h val="0.1560946745562130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FF6-41B0-BFAA-F153BD015055}"/>
                </c:ext>
              </c:extLst>
            </c:dLbl>
            <c:dLbl>
              <c:idx val="4"/>
              <c:layout>
                <c:manualLayout>
                  <c:x val="1.2548602884816389E-2"/>
                  <c:y val="8.955515175987617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FF6-41B0-BFAA-F153BD015055}"/>
                </c:ext>
              </c:extLst>
            </c:dLbl>
            <c:dLbl>
              <c:idx val="5"/>
              <c:layout>
                <c:manualLayout>
                  <c:x val="8.6539154620597747E-2"/>
                  <c:y val="0.10807063318268649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FF6-41B0-BFAA-F153BD015055}"/>
                </c:ext>
              </c:extLst>
            </c:dLbl>
            <c:dLbl>
              <c:idx val="6"/>
              <c:layout>
                <c:manualLayout>
                  <c:x val="-0.11111528969326595"/>
                  <c:y val="-2.976377952755905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FF6-41B0-BFAA-F153BD0150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Montserrat Medium" panose="000006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Ad Valorem Taxes</c:v>
                </c:pt>
                <c:pt idx="1">
                  <c:v>Franchise Fees &amp; Utility Taxes</c:v>
                </c:pt>
                <c:pt idx="2">
                  <c:v>Licenses &amp; Permits</c:v>
                </c:pt>
                <c:pt idx="3">
                  <c:v>Intergovernmental Revenue</c:v>
                </c:pt>
                <c:pt idx="4">
                  <c:v>Charges for Services</c:v>
                </c:pt>
                <c:pt idx="5">
                  <c:v>Fines, Misc. &amp; Transfers</c:v>
                </c:pt>
                <c:pt idx="6">
                  <c:v>Interest Earnings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 formatCode="&quot;$&quot;#,##0_);[Red]\(&quot;$&quot;#,##0\)">
                  <c:v>135586900</c:v>
                </c:pt>
                <c:pt idx="1">
                  <c:v>17149800</c:v>
                </c:pt>
                <c:pt idx="2">
                  <c:v>25232900</c:v>
                </c:pt>
                <c:pt idx="3">
                  <c:v>23275600</c:v>
                </c:pt>
                <c:pt idx="4">
                  <c:v>41888800</c:v>
                </c:pt>
                <c:pt idx="5">
                  <c:v>6935300</c:v>
                </c:pt>
                <c:pt idx="6">
                  <c:v>4782000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FF6-41B0-BFAA-F153BD015055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Montserrat Medium" panose="00000600000000000000" pitchFamily="2" charset="0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5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150070526898424"/>
          <c:y val="0.17674777940892983"/>
          <c:w val="0.58628492866963067"/>
          <c:h val="0.5680267508934264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389-4E63-A523-AC35946FF71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E389-4E63-A523-AC35946FF71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E389-4E63-A523-AC35946FF71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E389-4E63-A523-AC35946FF71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E389-4E63-A523-AC35946FF71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E389-4E63-A523-AC35946FF71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E389-4E63-A523-AC35946FF71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E389-4E63-A523-AC35946FF71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2-E389-4E63-A523-AC35946FF712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E389-4E63-A523-AC35946FF712}"/>
              </c:ext>
            </c:extLst>
          </c:dPt>
          <c:dPt>
            <c:idx val="1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4-E389-4E63-A523-AC35946FF712}"/>
              </c:ext>
            </c:extLst>
          </c:dPt>
          <c:dPt>
            <c:idx val="11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5-E389-4E63-A523-AC35946FF712}"/>
              </c:ext>
            </c:extLst>
          </c:dPt>
          <c:dLbls>
            <c:dLbl>
              <c:idx val="0"/>
              <c:layout>
                <c:manualLayout>
                  <c:x val="-3.4544366164756578E-3"/>
                  <c:y val="0.16935033824997228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75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Montserrat Medium" panose="000006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389-4E63-A523-AC35946FF712}"/>
                </c:ext>
              </c:extLst>
            </c:dLbl>
            <c:dLbl>
              <c:idx val="1"/>
              <c:layout>
                <c:manualLayout>
                  <c:x val="-6.73223741769121E-2"/>
                  <c:y val="0.145968725740268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389-4E63-A523-AC35946FF712}"/>
                </c:ext>
              </c:extLst>
            </c:dLbl>
            <c:dLbl>
              <c:idx val="2"/>
              <c:layout>
                <c:manualLayout>
                  <c:x val="-0.1481578486899664"/>
                  <c:y val="0.124855125503678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389-4E63-A523-AC35946FF712}"/>
                </c:ext>
              </c:extLst>
            </c:dLbl>
            <c:dLbl>
              <c:idx val="3"/>
              <c:layout>
                <c:manualLayout>
                  <c:x val="-0.1736842105263158"/>
                  <c:y val="3.385871132305644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389-4E63-A523-AC35946FF712}"/>
                </c:ext>
              </c:extLst>
            </c:dLbl>
            <c:dLbl>
              <c:idx val="4"/>
              <c:layout>
                <c:manualLayout>
                  <c:x val="-0.16063618363494037"/>
                  <c:y val="-9.952785479279885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389-4E63-A523-AC35946FF712}"/>
                </c:ext>
              </c:extLst>
            </c:dLbl>
            <c:dLbl>
              <c:idx val="5"/>
              <c:layout>
                <c:manualLayout>
                  <c:x val="-3.987644401592666E-2"/>
                  <c:y val="-0.3619054821537139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389-4E63-A523-AC35946FF712}"/>
                </c:ext>
              </c:extLst>
            </c:dLbl>
            <c:dLbl>
              <c:idx val="6"/>
              <c:layout>
                <c:manualLayout>
                  <c:x val="0.24014808675231386"/>
                  <c:y val="7.695685926583112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E389-4E63-A523-AC35946FF712}"/>
                </c:ext>
              </c:extLst>
            </c:dLbl>
            <c:dLbl>
              <c:idx val="7"/>
              <c:layout>
                <c:manualLayout>
                  <c:x val="5.7307731270433128E-2"/>
                  <c:y val="-2.386366492920779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E389-4E63-A523-AC35946FF712}"/>
                </c:ext>
              </c:extLst>
            </c:dLbl>
            <c:dLbl>
              <c:idx val="8"/>
              <c:layout>
                <c:manualLayout>
                  <c:x val="8.8442248290392267E-2"/>
                  <c:y val="-5.932974479884929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E389-4E63-A523-AC35946FF712}"/>
                </c:ext>
              </c:extLst>
            </c:dLbl>
            <c:dLbl>
              <c:idx val="9"/>
              <c:layout>
                <c:manualLayout>
                  <c:x val="0.10979969609062008"/>
                  <c:y val="5.310088351632109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E389-4E63-A523-AC35946FF712}"/>
                </c:ext>
              </c:extLst>
            </c:dLbl>
            <c:dLbl>
              <c:idx val="10"/>
              <c:layout>
                <c:manualLayout>
                  <c:x val="9.0448957038264961E-3"/>
                  <c:y val="8.92864589109458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E389-4E63-A523-AC35946FF712}"/>
                </c:ext>
              </c:extLst>
            </c:dLbl>
            <c:dLbl>
              <c:idx val="11"/>
              <c:layout>
                <c:manualLayout>
                  <c:x val="3.6637657134963392E-2"/>
                  <c:y val="0.1635541754463790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E389-4E63-A523-AC35946FF712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7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Montserrat Medium" panose="000006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Sheet1!$A$2:$A$13</c:f>
              <c:strCache>
                <c:ptCount val="12"/>
                <c:pt idx="0">
                  <c:v>City Council</c:v>
                </c:pt>
                <c:pt idx="1">
                  <c:v>City Manager</c:v>
                </c:pt>
                <c:pt idx="2">
                  <c:v>City Attorney</c:v>
                </c:pt>
                <c:pt idx="3">
                  <c:v>Financial Services</c:v>
                </c:pt>
                <c:pt idx="4">
                  <c:v>Development Services</c:v>
                </c:pt>
                <c:pt idx="5">
                  <c:v>Police Services</c:v>
                </c:pt>
                <c:pt idx="6">
                  <c:v>Fire/Rescue Services</c:v>
                </c:pt>
                <c:pt idx="7">
                  <c:v>Public Works &amp; Engineering</c:v>
                </c:pt>
                <c:pt idx="8">
                  <c:v>Recreation Services, City Parks</c:v>
                </c:pt>
                <c:pt idx="9">
                  <c:v>Recreation Services, Park Operations</c:v>
                </c:pt>
                <c:pt idx="10">
                  <c:v>Recreation Services, Golf</c:v>
                </c:pt>
                <c:pt idx="11">
                  <c:v>Non Divisional</c:v>
                </c:pt>
              </c:strCache>
            </c:strRef>
          </c:cat>
          <c:val>
            <c:numRef>
              <c:f>Sheet1!$B$2:$B$13</c:f>
              <c:numCache>
                <c:formatCode>"$"#,##0_);[Red]\("$"#,##0\)</c:formatCode>
                <c:ptCount val="12"/>
                <c:pt idx="0">
                  <c:v>470100</c:v>
                </c:pt>
                <c:pt idx="1">
                  <c:v>9004200</c:v>
                </c:pt>
                <c:pt idx="2">
                  <c:v>2120500</c:v>
                </c:pt>
                <c:pt idx="3">
                  <c:v>6647700</c:v>
                </c:pt>
                <c:pt idx="4">
                  <c:v>6457000</c:v>
                </c:pt>
                <c:pt idx="5">
                  <c:v>74434200</c:v>
                </c:pt>
                <c:pt idx="6">
                  <c:v>71926000</c:v>
                </c:pt>
                <c:pt idx="7">
                  <c:v>18933300</c:v>
                </c:pt>
                <c:pt idx="8">
                  <c:v>18817200</c:v>
                </c:pt>
                <c:pt idx="9">
                  <c:v>13438000</c:v>
                </c:pt>
                <c:pt idx="10">
                  <c:v>4780400</c:v>
                </c:pt>
                <c:pt idx="11">
                  <c:v>20396800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E389-4E63-A523-AC35946FF712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875">
          <a:latin typeface="Montserrat Medium" panose="00000600000000000000" pitchFamily="2" charset="0"/>
        </a:defRPr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5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150070526898424"/>
          <c:y val="0.17674777940892983"/>
          <c:w val="0.58628492866963067"/>
          <c:h val="0.5680267508934264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823C-46D0-BDB2-07CDA9FF0C9D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823C-46D0-BDB2-07CDA9FF0C9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823C-46D0-BDB2-07CDA9FF0C9D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823C-46D0-BDB2-07CDA9FF0C9D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823C-46D0-BDB2-07CDA9FF0C9D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823C-46D0-BDB2-07CDA9FF0C9D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823C-46D0-BDB2-07CDA9FF0C9D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823C-46D0-BDB2-07CDA9FF0C9D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1-823C-46D0-BDB2-07CDA9FF0C9D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3-823C-46D0-BDB2-07CDA9FF0C9D}"/>
              </c:ext>
            </c:extLst>
          </c:dPt>
          <c:dPt>
            <c:idx val="10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5-823C-46D0-BDB2-07CDA9FF0C9D}"/>
              </c:ext>
            </c:extLst>
          </c:dPt>
          <c:dPt>
            <c:idx val="11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17-823C-46D0-BDB2-07CDA9FF0C9D}"/>
              </c:ext>
            </c:extLst>
          </c:dPt>
          <c:dLbls>
            <c:dLbl>
              <c:idx val="0"/>
              <c:layout>
                <c:manualLayout>
                  <c:x val="-3.4544366164756578E-3"/>
                  <c:y val="0.16935033824997228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75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Montserrat Medium" panose="000006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23C-46D0-BDB2-07CDA9FF0C9D}"/>
                </c:ext>
              </c:extLst>
            </c:dLbl>
            <c:dLbl>
              <c:idx val="1"/>
              <c:layout>
                <c:manualLayout>
                  <c:x val="-6.73223741769121E-2"/>
                  <c:y val="0.145968725740268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23C-46D0-BDB2-07CDA9FF0C9D}"/>
                </c:ext>
              </c:extLst>
            </c:dLbl>
            <c:dLbl>
              <c:idx val="2"/>
              <c:layout>
                <c:manualLayout>
                  <c:x val="-0.1481578486899664"/>
                  <c:y val="0.124855125503678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23C-46D0-BDB2-07CDA9FF0C9D}"/>
                </c:ext>
              </c:extLst>
            </c:dLbl>
            <c:dLbl>
              <c:idx val="3"/>
              <c:layout>
                <c:manualLayout>
                  <c:x val="-0.1736842105263158"/>
                  <c:y val="3.385871132305644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23C-46D0-BDB2-07CDA9FF0C9D}"/>
                </c:ext>
              </c:extLst>
            </c:dLbl>
            <c:dLbl>
              <c:idx val="4"/>
              <c:layout>
                <c:manualLayout>
                  <c:x val="-0.16063618363494037"/>
                  <c:y val="-9.952785479279885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23C-46D0-BDB2-07CDA9FF0C9D}"/>
                </c:ext>
              </c:extLst>
            </c:dLbl>
            <c:dLbl>
              <c:idx val="5"/>
              <c:layout>
                <c:manualLayout>
                  <c:x val="4.807809550122024E-2"/>
                  <c:y val="-0.3543937007874015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23C-46D0-BDB2-07CDA9FF0C9D}"/>
                </c:ext>
              </c:extLst>
            </c:dLbl>
            <c:dLbl>
              <c:idx val="6"/>
              <c:layout>
                <c:manualLayout>
                  <c:x val="0.24014808675231386"/>
                  <c:y val="7.695685926583112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823C-46D0-BDB2-07CDA9FF0C9D}"/>
                </c:ext>
              </c:extLst>
            </c:dLbl>
            <c:dLbl>
              <c:idx val="7"/>
              <c:layout>
                <c:manualLayout>
                  <c:x val="5.7307731270433128E-2"/>
                  <c:y val="-2.386366492920779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823C-46D0-BDB2-07CDA9FF0C9D}"/>
                </c:ext>
              </c:extLst>
            </c:dLbl>
            <c:dLbl>
              <c:idx val="8"/>
              <c:layout>
                <c:manualLayout>
                  <c:x val="8.8442248290392267E-2"/>
                  <c:y val="-5.9329744798849296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75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Montserrat Medium" panose="000006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823C-46D0-BDB2-07CDA9FF0C9D}"/>
                </c:ext>
              </c:extLst>
            </c:dLbl>
            <c:dLbl>
              <c:idx val="9"/>
              <c:layout>
                <c:manualLayout>
                  <c:x val="0.10979969609062008"/>
                  <c:y val="5.3100883516321092E-2"/>
                </c:manualLayout>
              </c:layout>
              <c:numFmt formatCode="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875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Montserrat Medium" panose="00000600000000000000" pitchFamily="2" charset="0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823C-46D0-BDB2-07CDA9FF0C9D}"/>
                </c:ext>
              </c:extLst>
            </c:dLbl>
            <c:dLbl>
              <c:idx val="10"/>
              <c:layout>
                <c:manualLayout>
                  <c:x val="9.0448957038264961E-3"/>
                  <c:y val="8.92864589109458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823C-46D0-BDB2-07CDA9FF0C9D}"/>
                </c:ext>
              </c:extLst>
            </c:dLbl>
            <c:dLbl>
              <c:idx val="11"/>
              <c:layout>
                <c:manualLayout>
                  <c:x val="3.6637657134963392E-2"/>
                  <c:y val="0.1635541754463790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823C-46D0-BDB2-07CDA9FF0C9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75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Montserrat Medium" panose="00000600000000000000" pitchFamily="2" charset="0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Sheet1!$A$2:$A$13</c:f>
              <c:strCache>
                <c:ptCount val="12"/>
                <c:pt idx="0">
                  <c:v>City Council</c:v>
                </c:pt>
                <c:pt idx="1">
                  <c:v>City Manager</c:v>
                </c:pt>
                <c:pt idx="2">
                  <c:v>City Attorney</c:v>
                </c:pt>
                <c:pt idx="3">
                  <c:v>Financial Services</c:v>
                </c:pt>
                <c:pt idx="4">
                  <c:v>Development Services</c:v>
                </c:pt>
                <c:pt idx="5">
                  <c:v>Police Services</c:v>
                </c:pt>
                <c:pt idx="6">
                  <c:v>Fire/Rescue Services</c:v>
                </c:pt>
                <c:pt idx="7">
                  <c:v>Public Works &amp; Engineering</c:v>
                </c:pt>
                <c:pt idx="8">
                  <c:v>Recreation Services, City Parks</c:v>
                </c:pt>
                <c:pt idx="9">
                  <c:v>Recreation Services, Park Operations</c:v>
                </c:pt>
                <c:pt idx="10">
                  <c:v>Recreation Services, Golf</c:v>
                </c:pt>
                <c:pt idx="11">
                  <c:v>Non Divisional</c:v>
                </c:pt>
              </c:strCache>
            </c:strRef>
          </c:cat>
          <c:val>
            <c:numRef>
              <c:f>Sheet1!$B$2:$B$13</c:f>
              <c:numCache>
                <c:formatCode>"$"#,##0_);[Red]\("$"#,##0\)</c:formatCode>
                <c:ptCount val="12"/>
                <c:pt idx="0">
                  <c:v>498100</c:v>
                </c:pt>
                <c:pt idx="1">
                  <c:v>8898800</c:v>
                </c:pt>
                <c:pt idx="2">
                  <c:v>1882500</c:v>
                </c:pt>
                <c:pt idx="3">
                  <c:v>6425100</c:v>
                </c:pt>
                <c:pt idx="4">
                  <c:v>5749400</c:v>
                </c:pt>
                <c:pt idx="5">
                  <c:v>81339800</c:v>
                </c:pt>
                <c:pt idx="6">
                  <c:v>76396800</c:v>
                </c:pt>
                <c:pt idx="7">
                  <c:v>20973500</c:v>
                </c:pt>
                <c:pt idx="8">
                  <c:v>17637000</c:v>
                </c:pt>
                <c:pt idx="9">
                  <c:v>11991600</c:v>
                </c:pt>
                <c:pt idx="10">
                  <c:v>4721600</c:v>
                </c:pt>
                <c:pt idx="11">
                  <c:v>18337100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8-823C-46D0-BDB2-07CDA9FF0C9D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875">
          <a:latin typeface="Montserrat Medium" panose="00000600000000000000" pitchFamily="2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8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0.07394</cdr:x>
      <cdr:y>0.85274</cdr:y>
    </cdr:from>
    <cdr:to>
      <cdr:x>0.99528</cdr:x>
      <cdr:y>0.98328</cdr:y>
    </cdr:to>
    <cdr:sp macro="" textlink="">
      <cdr:nvSpPr>
        <cdr:cNvPr id="2" name="TextBox 16">
          <a:extLst xmlns:a="http://schemas.openxmlformats.org/drawingml/2006/main">
            <a:ext uri="{FF2B5EF4-FFF2-40B4-BE49-F238E27FC236}">
              <a16:creationId xmlns:a16="http://schemas.microsoft.com/office/drawing/2014/main" id="{F7EB9AD3-A0DC-78F2-6681-A8E6882C6F89}"/>
            </a:ext>
          </a:extLst>
        </cdr:cNvPr>
        <cdr:cNvSpPr txBox="1"/>
      </cdr:nvSpPr>
      <cdr:spPr>
        <a:xfrm xmlns:a="http://schemas.openxmlformats.org/drawingml/2006/main">
          <a:off x="700429" y="4736773"/>
          <a:ext cx="8727808" cy="725119"/>
        </a:xfrm>
        <a:prstGeom xmlns:a="http://schemas.openxmlformats.org/drawingml/2006/main" prst="rect">
          <a:avLst/>
        </a:prstGeom>
        <a:solidFill xmlns:a="http://schemas.openxmlformats.org/drawingml/2006/main">
          <a:schemeClr val="lt1"/>
        </a:solidFill>
        <a:ln xmlns:a="http://schemas.openxmlformats.org/drawingml/2006/main" w="9525" cmpd="sng">
          <a:solidFill>
            <a:schemeClr val="lt1">
              <a:shade val="50000"/>
            </a:schemeClr>
          </a:solidFill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250" b="0" i="0" u="none" strike="noStrike" baseline="0" dirty="0">
              <a:solidFill>
                <a:schemeClr val="dk1"/>
              </a:solidFill>
              <a:latin typeface="+mn-lt"/>
              <a:ea typeface="+mn-ea"/>
              <a:cs typeface="+mn-cs"/>
            </a:rPr>
            <a:t>*Includes new construction, additions, rehabilitative improvements increasing assessed value by at least 100%, annexations, and tangible personal property value over 115% of the previous year's value, subtracting any removals.</a:t>
          </a:r>
          <a:endParaRPr lang="en-US" sz="1250" dirty="0">
            <a:latin typeface="+mn-lt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4DC18BA-F3DB-405F-964F-4429C761ED94}" type="datetimeFigureOut">
              <a:rPr lang="en-US" smtClean="0"/>
              <a:t>9/8/2025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ACBC8D3-6BE2-437C-8D6C-A492916101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710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42043" y="281575"/>
            <a:ext cx="9454887" cy="93634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>
                <a:latin typeface="Franklin Gothic Demi" panose="020B07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Rectangle 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221833" y="6546471"/>
            <a:ext cx="9970169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15" name="Rectangle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52588" y="995049"/>
            <a:ext cx="9488719" cy="45719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98" y="307475"/>
            <a:ext cx="754387" cy="733295"/>
          </a:xfrm>
          <a:prstGeom prst="rect">
            <a:avLst/>
          </a:prstGeom>
        </p:spPr>
      </p:pic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42043" y="1754242"/>
            <a:ext cx="9455149" cy="17637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7544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B608B1-ABB5-4EDA-E977-608771CAE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239172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986" y="502822"/>
            <a:ext cx="3576141" cy="356635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2330453" y="4572001"/>
            <a:ext cx="7579207" cy="8558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Edit Prepared by</a:t>
            </a:r>
          </a:p>
          <a:p>
            <a:pPr lvl="0"/>
            <a:r>
              <a:rPr lang="en-US" dirty="0"/>
              <a:t>Contact info – email, phone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2330453" y="5823928"/>
            <a:ext cx="7579207" cy="57565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www.myBoca.us</a:t>
            </a:r>
          </a:p>
        </p:txBody>
      </p:sp>
    </p:spTree>
    <p:extLst>
      <p:ext uri="{BB962C8B-B14F-4D97-AF65-F5344CB8AC3E}">
        <p14:creationId xmlns:p14="http://schemas.microsoft.com/office/powerpoint/2010/main" val="2208643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75027" y="2558491"/>
            <a:ext cx="8229600" cy="2133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>
              <a:buNone/>
            </a:pPr>
            <a:r>
              <a:rPr lang="en-US" b="1" dirty="0" err="1">
                <a:solidFill>
                  <a:srgbClr val="336699"/>
                </a:solidFill>
              </a:rPr>
              <a:t>Dept</a:t>
            </a:r>
            <a:r>
              <a:rPr lang="en-US" b="1" dirty="0">
                <a:solidFill>
                  <a:srgbClr val="336699"/>
                </a:solidFill>
              </a:rPr>
              <a:t>/Division</a:t>
            </a:r>
            <a:endParaRPr lang="en-US" sz="1600" dirty="0">
              <a:solidFill>
                <a:srgbClr val="336699"/>
              </a:solidFill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336699"/>
                </a:solidFill>
              </a:rPr>
              <a:t>Presentation for/of - Date</a:t>
            </a:r>
          </a:p>
          <a:p>
            <a:pPr marL="0" indent="0">
              <a:buNone/>
            </a:pPr>
            <a:endParaRPr lang="en-US" sz="1800" dirty="0">
              <a:solidFill>
                <a:srgbClr val="336699"/>
              </a:solidFill>
            </a:endParaRPr>
          </a:p>
          <a:p>
            <a:pPr marL="0" indent="0">
              <a:buNone/>
            </a:pPr>
            <a:r>
              <a:rPr lang="en-US" sz="1800" dirty="0">
                <a:solidFill>
                  <a:srgbClr val="336699"/>
                </a:solidFill>
              </a:rPr>
              <a:t>Staff Member, Job Title</a:t>
            </a:r>
          </a:p>
          <a:p>
            <a:pPr marL="0" indent="0">
              <a:buNone/>
            </a:pPr>
            <a:r>
              <a:rPr lang="en-US" sz="1800" dirty="0">
                <a:solidFill>
                  <a:srgbClr val="336699"/>
                </a:solidFill>
              </a:rPr>
              <a:t>(if needed, contact info)</a:t>
            </a:r>
          </a:p>
        </p:txBody>
      </p:sp>
      <p:pic>
        <p:nvPicPr>
          <p:cNvPr id="8" name="Picture 7" descr="Boca Raton CITY OF - Circle Til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23504" y="1008357"/>
            <a:ext cx="5778837" cy="1473934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2376627" y="2482291"/>
            <a:ext cx="7620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&lt;#&gt;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47B2561-B57F-8DA7-7208-74BB6E137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76403" y="6546471"/>
            <a:ext cx="10515600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pic>
        <p:nvPicPr>
          <p:cNvPr id="3" name="Picture 2" descr="City of Boca Raton logo with city seal">
            <a:extLst>
              <a:ext uri="{FF2B5EF4-FFF2-40B4-BE49-F238E27FC236}">
                <a16:creationId xmlns:a16="http://schemas.microsoft.com/office/drawing/2014/main" id="{DF9DD792-9C5B-20C9-5351-B50EE38F6119}"/>
              </a:ext>
            </a:extLst>
          </p:cNvPr>
          <p:cNvPicPr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9" y="6491692"/>
            <a:ext cx="1389891" cy="31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296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42043" y="281575"/>
            <a:ext cx="9454887" cy="93634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>
                <a:latin typeface="Franklin Gothic Demi" panose="020B07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Rectangle 1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52599" y="6546471"/>
            <a:ext cx="10439403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15" name="Rectangle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52588" y="995049"/>
            <a:ext cx="9488719" cy="45719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98" y="307475"/>
            <a:ext cx="754387" cy="733295"/>
          </a:xfrm>
          <a:prstGeom prst="rect">
            <a:avLst/>
          </a:prstGeom>
        </p:spPr>
      </p:pic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42043" y="1754242"/>
            <a:ext cx="9455149" cy="17637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" name="Picture 1" descr="City of Boca Raton logo with city seal">
            <a:extLst>
              <a:ext uri="{FF2B5EF4-FFF2-40B4-BE49-F238E27FC236}">
                <a16:creationId xmlns:a16="http://schemas.microsoft.com/office/drawing/2014/main" id="{5021526F-7B3D-AB72-669B-955264121116}"/>
              </a:ext>
            </a:extLst>
          </p:cNvPr>
          <p:cNvPicPr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9" y="6491692"/>
            <a:ext cx="1389891" cy="31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30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1542043" y="281575"/>
            <a:ext cx="9454887" cy="93634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>
                <a:latin typeface="Franklin Gothic Demi" panose="020B07030201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Rectangle 1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52588" y="995049"/>
            <a:ext cx="9488719" cy="45719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pic>
        <p:nvPicPr>
          <p:cNvPr id="16" name="Picture 15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98" y="307475"/>
            <a:ext cx="754387" cy="733295"/>
          </a:xfrm>
          <a:prstGeom prst="rect">
            <a:avLst/>
          </a:prstGeom>
        </p:spPr>
      </p:pic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42043" y="1754242"/>
            <a:ext cx="9455149" cy="17637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0070C0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" name="Picture 1" descr="City of Boca Raton logo with city seal">
            <a:extLst>
              <a:ext uri="{FF2B5EF4-FFF2-40B4-BE49-F238E27FC236}">
                <a16:creationId xmlns:a16="http://schemas.microsoft.com/office/drawing/2014/main" id="{5021526F-7B3D-AB72-669B-955264121116}"/>
              </a:ext>
            </a:extLst>
          </p:cNvPr>
          <p:cNvPicPr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9" y="6491692"/>
            <a:ext cx="1389891" cy="31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8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38FAA51-D293-E3B8-2C70-A980A259A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39899" y="6546471"/>
            <a:ext cx="10452103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pic>
        <p:nvPicPr>
          <p:cNvPr id="8" name="Picture 7" descr="City of Boca Raton logo with city seal">
            <a:extLst>
              <a:ext uri="{FF2B5EF4-FFF2-40B4-BE49-F238E27FC236}">
                <a16:creationId xmlns:a16="http://schemas.microsoft.com/office/drawing/2014/main" id="{31B96064-2AA0-91A3-E7ED-9D1C51795A18}"/>
              </a:ext>
            </a:extLst>
          </p:cNvPr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9" y="6491692"/>
            <a:ext cx="1389891" cy="311531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B608B1-ABB5-4EDA-E977-608771CAE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891780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986" y="502822"/>
            <a:ext cx="3576141" cy="356635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2330453" y="4572001"/>
            <a:ext cx="7579207" cy="85587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Edit Prepared by</a:t>
            </a:r>
          </a:p>
          <a:p>
            <a:pPr lvl="0"/>
            <a:r>
              <a:rPr lang="en-US" dirty="0"/>
              <a:t>Contact info – email, phone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4" hasCustomPrompt="1"/>
          </p:nvPr>
        </p:nvSpPr>
        <p:spPr>
          <a:xfrm>
            <a:off x="2330453" y="5823928"/>
            <a:ext cx="7579207" cy="57565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1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www.myBoca.us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7802EC9-5D70-9452-5A01-0CF47FD0AD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6546471"/>
            <a:ext cx="12192000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54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B608B1-ABB5-4EDA-E977-608771CAE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D08EF7D-9998-42DF-13CF-B1838BDBC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546471"/>
            <a:ext cx="12192000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</p:spTree>
    <p:extLst>
      <p:ext uri="{BB962C8B-B14F-4D97-AF65-F5344CB8AC3E}">
        <p14:creationId xmlns:p14="http://schemas.microsoft.com/office/powerpoint/2010/main" val="2308377438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B608B1-ABB5-4EDA-E977-608771CAE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85019" y="6553789"/>
            <a:ext cx="1138356" cy="274953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35D4DFE7-DE3E-400C-9D06-2819CC57133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7519989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38FAA51-D293-E3B8-2C70-A980A259A4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676403" y="6546471"/>
            <a:ext cx="10515600" cy="311530"/>
          </a:xfrm>
          <a:prstGeom prst="rect">
            <a:avLst/>
          </a:prstGeom>
          <a:solidFill>
            <a:srgbClr val="044D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pic>
        <p:nvPicPr>
          <p:cNvPr id="8" name="Picture 7" descr="City of Boca Raton logo with city seal">
            <a:extLst>
              <a:ext uri="{FF2B5EF4-FFF2-40B4-BE49-F238E27FC236}">
                <a16:creationId xmlns:a16="http://schemas.microsoft.com/office/drawing/2014/main" id="{31B96064-2AA0-91A3-E7ED-9D1C51795A18}"/>
              </a:ext>
            </a:extLst>
          </p:cNvPr>
          <p:cNvPicPr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9" y="6491692"/>
            <a:ext cx="1389891" cy="31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6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1" r:id="rId2"/>
    <p:sldLayoutId id="2147483678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8611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0B542DB9-AB61-0AB4-8F2D-A233FC31614D}"/>
              </a:ext>
            </a:extLst>
          </p:cNvPr>
          <p:cNvSpPr/>
          <p:nvPr/>
        </p:nvSpPr>
        <p:spPr>
          <a:xfrm>
            <a:off x="-2" y="4325257"/>
            <a:ext cx="11485985" cy="2411445"/>
          </a:xfrm>
          <a:prstGeom prst="triangle">
            <a:avLst>
              <a:gd name="adj" fmla="val 0"/>
            </a:avLst>
          </a:prstGeom>
          <a:solidFill>
            <a:srgbClr val="FFC7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083AC764-FC8A-5E24-9875-702F01CF4AB1}"/>
              </a:ext>
            </a:extLst>
          </p:cNvPr>
          <p:cNvSpPr/>
          <p:nvPr/>
        </p:nvSpPr>
        <p:spPr>
          <a:xfrm flipH="1">
            <a:off x="4998098" y="5232197"/>
            <a:ext cx="7193902" cy="1625803"/>
          </a:xfrm>
          <a:prstGeom prst="triangle">
            <a:avLst>
              <a:gd name="adj" fmla="val 0"/>
            </a:avLst>
          </a:prstGeom>
          <a:solidFill>
            <a:srgbClr val="C657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372FDCE4-8F90-C640-D2D0-CF38E0EC7C66}"/>
              </a:ext>
            </a:extLst>
          </p:cNvPr>
          <p:cNvSpPr>
            <a:spLocks noChangeAspect="1"/>
          </p:cNvSpPr>
          <p:nvPr/>
        </p:nvSpPr>
        <p:spPr>
          <a:xfrm>
            <a:off x="2991227" y="2003750"/>
            <a:ext cx="1234062" cy="1193670"/>
          </a:xfrm>
          <a:custGeom>
            <a:avLst/>
            <a:gdLst/>
            <a:ahLst/>
            <a:cxnLst/>
            <a:rect l="l" t="t" r="r" b="b"/>
            <a:pathLst>
              <a:path w="2525882" h="2511769">
                <a:moveTo>
                  <a:pt x="0" y="0"/>
                </a:moveTo>
                <a:lnTo>
                  <a:pt x="2525882" y="0"/>
                </a:lnTo>
                <a:lnTo>
                  <a:pt x="2525882" y="2511769"/>
                </a:lnTo>
                <a:lnTo>
                  <a:pt x="0" y="25117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337" t="-7755" r="-427727" b="-128040"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784E568-34EA-13C8-F72F-03F0BC131B99}"/>
              </a:ext>
            </a:extLst>
          </p:cNvPr>
          <p:cNvSpPr txBox="1">
            <a:spLocks/>
          </p:cNvSpPr>
          <p:nvPr/>
        </p:nvSpPr>
        <p:spPr>
          <a:xfrm>
            <a:off x="7042336" y="6101084"/>
            <a:ext cx="4796656" cy="5893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Presented by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The Office of Management &amp; Budget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89DBA95-04B5-06AA-F87D-3416DDE4E360}"/>
              </a:ext>
            </a:extLst>
          </p:cNvPr>
          <p:cNvSpPr txBox="1">
            <a:spLocks/>
          </p:cNvSpPr>
          <p:nvPr/>
        </p:nvSpPr>
        <p:spPr>
          <a:xfrm>
            <a:off x="4548450" y="1850919"/>
            <a:ext cx="6062041" cy="165160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City of Boca Raton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FY 2025 – 26 Tentative Budget Hearing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i="1" dirty="0">
                <a:solidFill>
                  <a:prstClr val="black"/>
                </a:solidFill>
                <a:latin typeface="Montserrat" panose="00000500000000000000" pitchFamily="2" charset="0"/>
              </a:rPr>
              <a:t>September 8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, 2025</a:t>
            </a:r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0B532988-D3E5-2B68-38C0-ECDC341FDB39}"/>
              </a:ext>
            </a:extLst>
          </p:cNvPr>
          <p:cNvSpPr/>
          <p:nvPr/>
        </p:nvSpPr>
        <p:spPr>
          <a:xfrm>
            <a:off x="0" y="4325256"/>
            <a:ext cx="7193902" cy="2532743"/>
          </a:xfrm>
          <a:prstGeom prst="triangle">
            <a:avLst>
              <a:gd name="adj" fmla="val 0"/>
            </a:avLst>
          </a:prstGeom>
          <a:solidFill>
            <a:srgbClr val="298FC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black and white sign&#10;&#10;AI-generated content may be incorrect.">
            <a:extLst>
              <a:ext uri="{FF2B5EF4-FFF2-40B4-BE49-F238E27FC236}">
                <a16:creationId xmlns:a16="http://schemas.microsoft.com/office/drawing/2014/main" id="{7B93A8FC-526E-B2F7-A1EE-391938968F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38" y="5907315"/>
            <a:ext cx="3609013" cy="67434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B837A42-7AA2-5245-D307-A6682012CF23}"/>
              </a:ext>
            </a:extLst>
          </p:cNvPr>
          <p:cNvCxnSpPr/>
          <p:nvPr/>
        </p:nvCxnSpPr>
        <p:spPr>
          <a:xfrm>
            <a:off x="4421236" y="2003750"/>
            <a:ext cx="0" cy="13459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828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3" y="529389"/>
            <a:ext cx="9454887" cy="688532"/>
          </a:xfrm>
        </p:spPr>
        <p:txBody>
          <a:bodyPr/>
          <a:lstStyle/>
          <a:p>
            <a:r>
              <a:rPr lang="en-US" b="1" dirty="0">
                <a:latin typeface="Montserrat" panose="00000500000000000000" pitchFamily="2" charset="0"/>
              </a:rPr>
              <a:t>Vision, Mission &amp; Our Values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5D4DFE7-DE3E-400C-9D06-2819CC571333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1BEA7-1B4E-C1A0-4344-E45304E0BF72}"/>
              </a:ext>
            </a:extLst>
          </p:cNvPr>
          <p:cNvSpPr txBox="1"/>
          <p:nvPr/>
        </p:nvSpPr>
        <p:spPr>
          <a:xfrm>
            <a:off x="2486827" y="3982952"/>
            <a:ext cx="9306370" cy="2097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Montserrat" panose="00000500000000000000" pitchFamily="2" charset="0"/>
              </a:rPr>
              <a:t>Our Values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i="1" dirty="0">
                <a:solidFill>
                  <a:schemeClr val="tx1"/>
                </a:solidFill>
                <a:latin typeface="Montserrat" panose="00000500000000000000" pitchFamily="2" charset="0"/>
              </a:rPr>
              <a:t>Fairness </a:t>
            </a:r>
            <a:r>
              <a:rPr lang="en-US" i="1" dirty="0">
                <a:latin typeface="Montserrat" panose="00000500000000000000" pitchFamily="2" charset="0"/>
              </a:rPr>
              <a:t> </a:t>
            </a:r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We treat everyone with equality and compassion.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i="1" dirty="0">
                <a:solidFill>
                  <a:schemeClr val="tx1"/>
                </a:solidFill>
                <a:latin typeface="Montserrat" panose="00000500000000000000" pitchFamily="2" charset="0"/>
              </a:rPr>
              <a:t>Integrity </a:t>
            </a:r>
            <a:r>
              <a:rPr lang="en-US" i="1" dirty="0">
                <a:latin typeface="Montserrat" panose="00000500000000000000" pitchFamily="2" charset="0"/>
              </a:rPr>
              <a:t> W</a:t>
            </a:r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e demonstrate honesty and the highest level of ethical behavior.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i="1" dirty="0">
                <a:solidFill>
                  <a:schemeClr val="tx1"/>
                </a:solidFill>
                <a:latin typeface="Montserrat" panose="00000500000000000000" pitchFamily="2" charset="0"/>
              </a:rPr>
              <a:t>Respect </a:t>
            </a:r>
            <a:r>
              <a:rPr lang="en-US" i="1" dirty="0">
                <a:latin typeface="Montserrat" panose="00000500000000000000" pitchFamily="2" charset="0"/>
              </a:rPr>
              <a:t>  </a:t>
            </a:r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We value diversity and differing viewpoints.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i="1" dirty="0">
                <a:solidFill>
                  <a:schemeClr val="tx1"/>
                </a:solidFill>
                <a:latin typeface="Montserrat" panose="00000500000000000000" pitchFamily="2" charset="0"/>
              </a:rPr>
              <a:t>Service</a:t>
            </a:r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 </a:t>
            </a:r>
            <a:r>
              <a:rPr lang="en-US" i="1" dirty="0">
                <a:latin typeface="Montserrat" panose="00000500000000000000" pitchFamily="2" charset="0"/>
              </a:rPr>
              <a:t>    </a:t>
            </a:r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We are committed to excellence.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b="1" i="1" dirty="0">
                <a:solidFill>
                  <a:schemeClr val="tx1"/>
                </a:solidFill>
                <a:latin typeface="Montserrat" panose="00000500000000000000" pitchFamily="2" charset="0"/>
              </a:rPr>
              <a:t>Trust</a:t>
            </a:r>
            <a:r>
              <a:rPr lang="en-US" i="1" dirty="0">
                <a:latin typeface="Montserrat" panose="00000500000000000000" pitchFamily="2" charset="0"/>
              </a:rPr>
              <a:t>         </a:t>
            </a:r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Others believe in us as a result of our actions.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6B8D6D-B72C-EBF9-3FFD-F2A7186BF843}"/>
              </a:ext>
            </a:extLst>
          </p:cNvPr>
          <p:cNvSpPr txBox="1"/>
          <p:nvPr/>
        </p:nvSpPr>
        <p:spPr>
          <a:xfrm>
            <a:off x="2452643" y="2860705"/>
            <a:ext cx="900323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70C0"/>
                </a:solidFill>
                <a:latin typeface="Montserrat" panose="00000500000000000000" pitchFamily="2" charset="0"/>
              </a:rPr>
              <a:t>Mission</a:t>
            </a:r>
          </a:p>
          <a:p>
            <a:pPr algn="just"/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“To responsibly provide outstanding services to enhance our unique quality of life.”</a:t>
            </a:r>
            <a:endParaRPr lang="en-US" dirty="0">
              <a:latin typeface="Montserrat" panose="000005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0604CF-BE7E-225F-C6C0-707DB94C7763}"/>
              </a:ext>
            </a:extLst>
          </p:cNvPr>
          <p:cNvSpPr txBox="1"/>
          <p:nvPr/>
        </p:nvSpPr>
        <p:spPr>
          <a:xfrm>
            <a:off x="2461190" y="1184461"/>
            <a:ext cx="905507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70C0"/>
                </a:solidFill>
                <a:latin typeface="Montserrat" panose="00000500000000000000" pitchFamily="2" charset="0"/>
              </a:rPr>
              <a:t>Vision</a:t>
            </a:r>
          </a:p>
          <a:p>
            <a:pPr algn="just"/>
            <a:r>
              <a:rPr lang="en-US" b="0" i="1" dirty="0">
                <a:solidFill>
                  <a:schemeClr val="tx1"/>
                </a:solidFill>
                <a:latin typeface="Montserrat" panose="00000500000000000000" pitchFamily="2" charset="0"/>
              </a:rPr>
              <a:t>“Boca Raton: A world-class community where modern amenities and innovation embrace safe, beautiful, charming neighborhoods and a vibrant economy, enriched by exceptional recreational and cultural offerings.”</a:t>
            </a:r>
          </a:p>
        </p:txBody>
      </p:sp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902C1F79-FCD1-4DBA-FB69-B8802CA5A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327" y="1475892"/>
            <a:ext cx="978551" cy="978551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EAC709BA-6FA4-7AAA-ABBD-7901C6E27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428" y="2997438"/>
            <a:ext cx="978551" cy="978551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48F0B0AC-2937-B41F-DFFD-02A891A792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248" y="4606780"/>
            <a:ext cx="978551" cy="97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726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3" y="529389"/>
            <a:ext cx="9454887" cy="688532"/>
          </a:xfrm>
        </p:spPr>
        <p:txBody>
          <a:bodyPr/>
          <a:lstStyle/>
          <a:p>
            <a:r>
              <a:rPr lang="en-US" b="1" dirty="0">
                <a:latin typeface="Montserrat" panose="00000500000000000000" pitchFamily="2" charset="0"/>
              </a:rPr>
              <a:t>Strategic Focus Areas &amp; Priorities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0604CF-BE7E-225F-C6C0-707DB94C7763}"/>
              </a:ext>
            </a:extLst>
          </p:cNvPr>
          <p:cNvSpPr txBox="1"/>
          <p:nvPr/>
        </p:nvSpPr>
        <p:spPr>
          <a:xfrm>
            <a:off x="1654339" y="1217921"/>
            <a:ext cx="934259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Community Safety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Montserrat" panose="00000500000000000000" pitchFamily="2" charset="0"/>
              </a:rPr>
              <a:t>Maintain the highest levels of citywide safety. (CS.1)</a:t>
            </a:r>
          </a:p>
          <a:p>
            <a:pPr marL="342900" indent="-342900">
              <a:buAutoNum type="arabicPeriod"/>
            </a:pPr>
            <a:endParaRPr lang="en-US" sz="1600" dirty="0">
              <a:latin typeface="Montserrat" panose="00000500000000000000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Montserrat" panose="00000500000000000000" pitchFamily="2" charset="0"/>
              </a:rPr>
              <a:t>Strengthen the city's long- term financial position to ensure ongoing high- quality provision of city services. (FS.1)</a:t>
            </a:r>
          </a:p>
          <a:p>
            <a:endParaRPr lang="en-US" sz="1600" dirty="0">
              <a:latin typeface="Montserrat" panose="00000500000000000000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Vibrant Economy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Montserrat" panose="00000500000000000000" pitchFamily="2" charset="0"/>
              </a:rPr>
              <a:t>Improve resources and incentives for small businesses to start and thrive in the city. (VE.1)</a:t>
            </a:r>
          </a:p>
          <a:p>
            <a:endParaRPr lang="en-US" sz="1600" dirty="0"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AC264C-5E60-EB8A-097B-2BF642C15A15}"/>
              </a:ext>
            </a:extLst>
          </p:cNvPr>
          <p:cNvSpPr txBox="1"/>
          <p:nvPr/>
        </p:nvSpPr>
        <p:spPr>
          <a:xfrm>
            <a:off x="1654338" y="4196820"/>
            <a:ext cx="8452189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Quality of Life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Montserrat" panose="00000500000000000000" pitchFamily="2" charset="0"/>
              </a:rPr>
              <a:t>Ensure arts and entertainment, cultural, parks and  venues and services meet the needs of present and future residents. (QL.1)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Montserrat" panose="00000500000000000000" pitchFamily="2" charset="0"/>
              </a:rPr>
              <a:t>Promote the character and livability of all neighborhoods and public spaces. (QL.2)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>
                <a:latin typeface="Montserrat" panose="00000500000000000000" pitchFamily="2" charset="0"/>
              </a:rPr>
              <a:t>Celebrate the city's rich history and cultural heritage. (QL.3)</a:t>
            </a:r>
            <a:endParaRPr lang="en-US" b="1" dirty="0">
              <a:solidFill>
                <a:srgbClr val="0070C0"/>
              </a:solidFill>
              <a:latin typeface="Montserrat" panose="000005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10B8452-7A60-F758-400D-1DB56645F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20" b="89855" l="6180" r="89888">
                        <a14:foregroundMark x1="51685" y1="78986" x2="51685" y2="78986"/>
                        <a14:foregroundMark x1="49438" y1="66667" x2="49438" y2="66667"/>
                        <a14:foregroundMark x1="42697" y1="43478" x2="42697" y2="43478"/>
                        <a14:foregroundMark x1="37079" y1="30435" x2="37079" y2="30435"/>
                        <a14:foregroundMark x1="23596" y1="67391" x2="23596" y2="67391"/>
                        <a14:foregroundMark x1="34831" y1="73188" x2="34831" y2="73188"/>
                        <a14:foregroundMark x1="6180" y1="89855" x2="6180" y2="89855"/>
                        <a14:foregroundMark x1="89888" y1="88406" x2="89888" y2="884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53404" y="4425142"/>
            <a:ext cx="2269971" cy="1759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677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3" y="529389"/>
            <a:ext cx="9454887" cy="688532"/>
          </a:xfrm>
        </p:spPr>
        <p:txBody>
          <a:bodyPr/>
          <a:lstStyle/>
          <a:p>
            <a:r>
              <a:rPr lang="en-US" b="1" dirty="0">
                <a:latin typeface="Montserrat" panose="00000500000000000000" pitchFamily="2" charset="0"/>
              </a:rPr>
              <a:t>Strategic Focus Areas &amp; Priorities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0604CF-BE7E-225F-C6C0-707DB94C7763}"/>
              </a:ext>
            </a:extLst>
          </p:cNvPr>
          <p:cNvSpPr txBox="1"/>
          <p:nvPr/>
        </p:nvSpPr>
        <p:spPr>
          <a:xfrm>
            <a:off x="1654339" y="1217921"/>
            <a:ext cx="9342592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Employ data-driven decision-making for holistic strategic policy development and to judiciously embrace risks and capitalize on opportunities. (WS.1)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Increase the efficiency and effectiveness of services through continued evaluation and process improvement. (WS.2)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Provide high-quality, safe and secure, well planned and maintained infrastructure. (WS.3)</a:t>
            </a:r>
          </a:p>
          <a:p>
            <a:endParaRPr lang="en-US" sz="1400" dirty="0">
              <a:latin typeface="Montserrat" panose="00000500000000000000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Transportation and Mobility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Create location-responsive and appropriate TOC (transit-oriented community) overlays. (TM.1)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Develop transportation and mobility options for traffic improvements, mitigation efforts, and expansion of multi-modal and alternative transit solutions. (TM.2)</a:t>
            </a:r>
            <a:endParaRPr lang="en-US" sz="1600" b="1" dirty="0">
              <a:solidFill>
                <a:srgbClr val="0070C0"/>
              </a:solidFill>
              <a:latin typeface="Montserrat" panose="000005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10B8452-7A60-F758-400D-1DB56645F2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420" b="89855" l="6180" r="89888">
                        <a14:foregroundMark x1="51685" y1="78986" x2="51685" y2="78986"/>
                        <a14:foregroundMark x1="49438" y1="66667" x2="49438" y2="66667"/>
                        <a14:foregroundMark x1="42697" y1="43478" x2="42697" y2="43478"/>
                        <a14:foregroundMark x1="37079" y1="30435" x2="37079" y2="30435"/>
                        <a14:foregroundMark x1="23596" y1="67391" x2="23596" y2="67391"/>
                        <a14:foregroundMark x1="34831" y1="73188" x2="34831" y2="73188"/>
                        <a14:foregroundMark x1="6180" y1="89855" x2="6180" y2="89855"/>
                        <a14:foregroundMark x1="89888" y1="88406" x2="89888" y2="8840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53404" y="4425142"/>
            <a:ext cx="2269971" cy="17598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F23294-0EA8-2ED1-A3EF-9AF4562DA54A}"/>
              </a:ext>
            </a:extLst>
          </p:cNvPr>
          <p:cNvSpPr txBox="1"/>
          <p:nvPr/>
        </p:nvSpPr>
        <p:spPr>
          <a:xfrm>
            <a:off x="1654337" y="4430131"/>
            <a:ext cx="8204237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600" b="1" dirty="0">
              <a:solidFill>
                <a:srgbClr val="0070C0"/>
              </a:solidFill>
              <a:latin typeface="Montserrat" panose="00000500000000000000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Growth Management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Promote development that allows residents and businesses to thrive while meeting future challenges and leveraging opportunities. (GM.1)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Montserrat" panose="00000500000000000000" pitchFamily="2" charset="0"/>
              </a:rPr>
              <a:t>Preserve community livability through responsible development standards, proactive code compliance, and targeted revitalization. (GM.2)</a:t>
            </a:r>
          </a:p>
        </p:txBody>
      </p:sp>
    </p:spTree>
    <p:extLst>
      <p:ext uri="{BB962C8B-B14F-4D97-AF65-F5344CB8AC3E}">
        <p14:creationId xmlns:p14="http://schemas.microsoft.com/office/powerpoint/2010/main" val="3807956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211693"/>
            <a:ext cx="9454887" cy="6885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Millage &amp; Property Tax Comparison</a:t>
            </a:r>
            <a:br>
              <a:rPr lang="en-US" b="1" dirty="0">
                <a:latin typeface="Montserrat" panose="00000500000000000000" pitchFamily="2" charset="0"/>
              </a:rPr>
            </a:br>
            <a:r>
              <a:rPr lang="en-US" sz="2200" i="1" dirty="0">
                <a:latin typeface="Montserrat" panose="00000500000000000000" pitchFamily="2" charset="0"/>
              </a:rPr>
              <a:t>FY 2024-25 and FY 2025-26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A8E08F-6C86-2FAF-1F96-CB71B2635244}"/>
              </a:ext>
            </a:extLst>
          </p:cNvPr>
          <p:cNvSpPr txBox="1"/>
          <p:nvPr/>
        </p:nvSpPr>
        <p:spPr>
          <a:xfrm>
            <a:off x="1666430" y="1474427"/>
            <a:ext cx="9437594" cy="1063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lnSpc>
                <a:spcPct val="120000"/>
              </a:lnSpc>
              <a:spcBef>
                <a:spcPct val="0"/>
              </a:spcBef>
              <a:spcAft>
                <a:spcPts val="2400"/>
              </a:spcAft>
              <a:buFontTx/>
              <a:buNone/>
            </a:pPr>
            <a:r>
              <a:rPr lang="en-US" altLang="en-US" sz="1800" dirty="0">
                <a:latin typeface="Montserrat" pitchFamily="2" charset="0"/>
              </a:rPr>
              <a:t>The proposed </a:t>
            </a:r>
            <a:r>
              <a:rPr lang="en-US" altLang="en-US" sz="1800" b="1" dirty="0">
                <a:latin typeface="Montserrat" pitchFamily="2" charset="0"/>
              </a:rPr>
              <a:t>FY 2025-26 total millage </a:t>
            </a:r>
            <a:r>
              <a:rPr lang="en-US" altLang="en-US" sz="1800" dirty="0">
                <a:latin typeface="Montserrat" pitchFamily="2" charset="0"/>
              </a:rPr>
              <a:t>rate is</a:t>
            </a:r>
            <a:r>
              <a:rPr lang="en-US" altLang="en-US" sz="1800" b="1" dirty="0">
                <a:latin typeface="Montserrat" pitchFamily="2" charset="0"/>
              </a:rPr>
              <a:t> </a:t>
            </a:r>
            <a:r>
              <a:rPr lang="en-US" altLang="en-US" sz="1800" b="1" dirty="0">
                <a:solidFill>
                  <a:srgbClr val="0070C0"/>
                </a:solidFill>
                <a:latin typeface="Montserrat" pitchFamily="2" charset="0"/>
              </a:rPr>
              <a:t>3.6649</a:t>
            </a:r>
            <a:r>
              <a:rPr lang="en-US" altLang="en-US" sz="1800" b="1" dirty="0">
                <a:latin typeface="Montserrat" pitchFamily="2" charset="0"/>
              </a:rPr>
              <a:t> </a:t>
            </a:r>
            <a:r>
              <a:rPr lang="en-US" altLang="en-US" sz="1800" b="1" dirty="0">
                <a:solidFill>
                  <a:srgbClr val="0070C0"/>
                </a:solidFill>
                <a:latin typeface="Montserrat" pitchFamily="2" charset="0"/>
              </a:rPr>
              <a:t>mills per $1,000</a:t>
            </a:r>
            <a:r>
              <a:rPr lang="en-US" altLang="en-US" sz="1800" dirty="0">
                <a:latin typeface="Montserrat" pitchFamily="2" charset="0"/>
              </a:rPr>
              <a:t>, which is </a:t>
            </a:r>
            <a:r>
              <a:rPr lang="en-US" sz="1800" dirty="0">
                <a:latin typeface="Montserrat" pitchFamily="2" charset="0"/>
              </a:rPr>
              <a:t>slightly lower than the </a:t>
            </a:r>
            <a:r>
              <a:rPr lang="en-US" altLang="en-US" sz="1800" dirty="0">
                <a:latin typeface="Montserrat" pitchFamily="2" charset="0"/>
              </a:rPr>
              <a:t>FY 2024-25 rate. A home with a </a:t>
            </a:r>
            <a:r>
              <a:rPr lang="en-US" altLang="en-US" sz="1800" b="1" dirty="0">
                <a:solidFill>
                  <a:srgbClr val="0070C0"/>
                </a:solidFill>
                <a:latin typeface="Montserrat" pitchFamily="2" charset="0"/>
              </a:rPr>
              <a:t>taxable value of $450,000 </a:t>
            </a:r>
            <a:r>
              <a:rPr lang="en-US" altLang="en-US" sz="1800" dirty="0">
                <a:latin typeface="Montserrat" pitchFamily="2" charset="0"/>
              </a:rPr>
              <a:t>in the City of Boca Raton will pay </a:t>
            </a:r>
            <a:r>
              <a:rPr lang="en-US" altLang="en-US" sz="1800" b="1" dirty="0">
                <a:solidFill>
                  <a:srgbClr val="0070C0"/>
                </a:solidFill>
                <a:latin typeface="Montserrat" pitchFamily="2" charset="0"/>
              </a:rPr>
              <a:t>$1,649.21 in ad valorem taxes.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2073E5-730D-92B9-69F3-1F70B30A1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07778" y="2900695"/>
            <a:ext cx="9199527" cy="256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373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211693"/>
            <a:ext cx="9454887" cy="68853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Fire Assessment Comparison</a:t>
            </a:r>
            <a:br>
              <a:rPr lang="en-US" b="1" dirty="0">
                <a:latin typeface="Montserrat" panose="00000500000000000000" pitchFamily="2" charset="0"/>
              </a:rPr>
            </a:br>
            <a:r>
              <a:rPr lang="en-US" sz="2200" i="1" dirty="0">
                <a:latin typeface="Montserrat" panose="00000500000000000000" pitchFamily="2" charset="0"/>
              </a:rPr>
              <a:t>FY 2024-25 and FY 2025-26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A8E08F-6C86-2FAF-1F96-CB71B2635244}"/>
              </a:ext>
            </a:extLst>
          </p:cNvPr>
          <p:cNvSpPr txBox="1"/>
          <p:nvPr/>
        </p:nvSpPr>
        <p:spPr>
          <a:xfrm>
            <a:off x="1654338" y="1249985"/>
            <a:ext cx="94548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0"/>
              </a:spcBef>
              <a:spcAft>
                <a:spcPts val="2400"/>
              </a:spcAft>
              <a:buFontTx/>
              <a:buNone/>
            </a:pPr>
            <a:r>
              <a:rPr lang="en-US" altLang="en-US" dirty="0">
                <a:latin typeface="Montserrat" pitchFamily="2" charset="0"/>
              </a:rPr>
              <a:t>The proposed </a:t>
            </a:r>
            <a:r>
              <a:rPr lang="en-US" altLang="en-US" b="1" dirty="0">
                <a:latin typeface="Montserrat" pitchFamily="2" charset="0"/>
              </a:rPr>
              <a:t>FY 2025-26 fire assessment fee </a:t>
            </a:r>
            <a:r>
              <a:rPr lang="en-US" altLang="en-US" dirty="0">
                <a:latin typeface="Montserrat" pitchFamily="2" charset="0"/>
              </a:rPr>
              <a:t>for residential properties is </a:t>
            </a:r>
            <a:r>
              <a:rPr lang="en-US" altLang="en-US" b="1" dirty="0">
                <a:solidFill>
                  <a:srgbClr val="0070C0"/>
                </a:solidFill>
                <a:latin typeface="Montserrat" pitchFamily="2" charset="0"/>
              </a:rPr>
              <a:t>$155, </a:t>
            </a:r>
            <a:r>
              <a:rPr lang="en-US" altLang="en-US" dirty="0">
                <a:latin typeface="Montserrat" pitchFamily="2" charset="0"/>
              </a:rPr>
              <a:t>which is </a:t>
            </a:r>
            <a:r>
              <a:rPr lang="en-US" dirty="0">
                <a:latin typeface="Montserrat" pitchFamily="2" charset="0"/>
              </a:rPr>
              <a:t>unchanged from the </a:t>
            </a:r>
            <a:r>
              <a:rPr lang="en-US" altLang="en-US" dirty="0">
                <a:latin typeface="Montserrat" pitchFamily="2" charset="0"/>
              </a:rPr>
              <a:t>FY 2024-25 fee. Commercial and industrial fees are also unchanged from FY 2024-25.</a:t>
            </a:r>
          </a:p>
        </p:txBody>
      </p:sp>
      <p:pic>
        <p:nvPicPr>
          <p:cNvPr id="9" name="Picture 8" descr="A picture containing text, queen&#10;&#10;Description automatically generated">
            <a:extLst>
              <a:ext uri="{FF2B5EF4-FFF2-40B4-BE49-F238E27FC236}">
                <a16:creationId xmlns:a16="http://schemas.microsoft.com/office/drawing/2014/main" id="{3B67F569-FCA4-0DF6-3C09-F4475F777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491" y="3432520"/>
            <a:ext cx="1546951" cy="15562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21D671-16FC-FC71-E2F6-ECAEF5FE9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6238" y="2243742"/>
            <a:ext cx="7316258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86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Assessed Valuations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F00-00000700000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5097136"/>
              </p:ext>
            </p:extLst>
          </p:nvPr>
        </p:nvGraphicFramePr>
        <p:xfrm>
          <a:off x="1506141" y="1127760"/>
          <a:ext cx="9179718" cy="54933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1191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9C0DE5-4DE3-F30B-63F5-19CD84A84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D7608-F8D5-7DDF-20EA-DDF514DEC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New Construction*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254F612-B428-7940-44FE-C652C9AD4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C63967-8CAC-728A-CE64-5EAACAC32E2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A3B49578-6612-4FE6-8220-56084587B39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0441893"/>
              </p:ext>
            </p:extLst>
          </p:nvPr>
        </p:nvGraphicFramePr>
        <p:xfrm>
          <a:off x="1649338" y="1016950"/>
          <a:ext cx="9472931" cy="55547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22866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6ED222-6CA7-01AD-2ABB-3DCF5B3D2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47889-A40A-685D-FD1D-DC0801BCA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Tax Rate and Assessed Valuation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1B59E75-D958-5625-9B9D-045543A99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301F12-CC98-1301-6341-EDC3405892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00000000-0008-0000-06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0515769"/>
              </p:ext>
            </p:extLst>
          </p:nvPr>
        </p:nvGraphicFramePr>
        <p:xfrm>
          <a:off x="1742535" y="1026543"/>
          <a:ext cx="9293642" cy="5574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77325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Your Property Tax Bill by Taxing Authority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04B9C1-1F91-8A69-6E8A-8C7469E3F6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30462" y="1097068"/>
            <a:ext cx="6931076" cy="53949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64439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Tax Bill Comparison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9BA262-00E2-8B44-1401-65FF60C17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5683" y="1091664"/>
            <a:ext cx="8347607" cy="53949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6159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Tax Rate Comparison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09AFC04-4947-42CE-D405-C2A6D25DA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7845" y="1217921"/>
            <a:ext cx="10476309" cy="460149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13417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Fire Assessment Fee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33C098-6FC9-A259-5EC5-819CE47A59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" y="1379400"/>
            <a:ext cx="10972800" cy="4099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2750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Water &amp; Sewer Rates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1BEEE94-3F96-57BE-B8D7-E9EC51267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7036" y="1104181"/>
            <a:ext cx="10832168" cy="520235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350711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Total Taxes and Fees Comparison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0E70D5-A128-C7A3-84CE-7C1AF9CF7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647645" y="908537"/>
            <a:ext cx="9608560" cy="576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275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6884114-B704-C0B1-53E4-380621EAF0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005680"/>
              </p:ext>
            </p:extLst>
          </p:nvPr>
        </p:nvGraphicFramePr>
        <p:xfrm>
          <a:off x="7177223" y="4350429"/>
          <a:ext cx="4019549" cy="1914606"/>
        </p:xfrm>
        <a:graphic>
          <a:graphicData uri="http://schemas.openxmlformats.org/drawingml/2006/table">
            <a:tbl>
              <a:tblPr/>
              <a:tblGrid>
                <a:gridCol w="340365">
                  <a:extLst>
                    <a:ext uri="{9D8B030D-6E8A-4147-A177-3AD203B41FA5}">
                      <a16:colId xmlns:a16="http://schemas.microsoft.com/office/drawing/2014/main" val="1715996731"/>
                    </a:ext>
                  </a:extLst>
                </a:gridCol>
                <a:gridCol w="2301516">
                  <a:extLst>
                    <a:ext uri="{9D8B030D-6E8A-4147-A177-3AD203B41FA5}">
                      <a16:colId xmlns:a16="http://schemas.microsoft.com/office/drawing/2014/main" val="2955168023"/>
                    </a:ext>
                  </a:extLst>
                </a:gridCol>
                <a:gridCol w="1134550">
                  <a:extLst>
                    <a:ext uri="{9D8B030D-6E8A-4147-A177-3AD203B41FA5}">
                      <a16:colId xmlns:a16="http://schemas.microsoft.com/office/drawing/2014/main" val="434184456"/>
                    </a:ext>
                  </a:extLst>
                </a:gridCol>
                <a:gridCol w="243118">
                  <a:extLst>
                    <a:ext uri="{9D8B030D-6E8A-4147-A177-3AD203B41FA5}">
                      <a16:colId xmlns:a16="http://schemas.microsoft.com/office/drawing/2014/main" val="960126065"/>
                    </a:ext>
                  </a:extLst>
                </a:gridCol>
              </a:tblGrid>
              <a:tr h="147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vert="vert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79831"/>
                  </a:ext>
                </a:extLst>
              </a:tr>
              <a:tr h="22868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$  135,586,900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144367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Ad Valorem Taxes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677246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Franchise Fees &amp; Utility Taxes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17,149,800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224872"/>
                  </a:ext>
                </a:extLst>
              </a:tr>
              <a:tr h="139749"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Licenses &amp; Permits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25,232,900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277065"/>
                  </a:ext>
                </a:extLst>
              </a:tr>
              <a:tr h="1397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Intergovernmental Revenue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23,275,600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467782"/>
                  </a:ext>
                </a:extLst>
              </a:tr>
              <a:tr h="1397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Charges for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41,888,800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676718"/>
                  </a:ext>
                </a:extLst>
              </a:tr>
              <a:tr h="1397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Fines, Misc. &amp; Transfers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6,935,300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90100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Interest Earnings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4,782,000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05151"/>
                  </a:ext>
                </a:extLst>
              </a:tr>
              <a:tr h="147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Fund Balance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427354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$  254,851,300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665973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349B2F-5016-9F6C-C3C5-63B0232EA7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716472"/>
              </p:ext>
            </p:extLst>
          </p:nvPr>
        </p:nvGraphicFramePr>
        <p:xfrm>
          <a:off x="1928948" y="4350429"/>
          <a:ext cx="4019549" cy="1914606"/>
        </p:xfrm>
        <a:graphic>
          <a:graphicData uri="http://schemas.openxmlformats.org/drawingml/2006/table">
            <a:tbl>
              <a:tblPr/>
              <a:tblGrid>
                <a:gridCol w="340365">
                  <a:extLst>
                    <a:ext uri="{9D8B030D-6E8A-4147-A177-3AD203B41FA5}">
                      <a16:colId xmlns:a16="http://schemas.microsoft.com/office/drawing/2014/main" val="1715996731"/>
                    </a:ext>
                  </a:extLst>
                </a:gridCol>
                <a:gridCol w="2301516">
                  <a:extLst>
                    <a:ext uri="{9D8B030D-6E8A-4147-A177-3AD203B41FA5}">
                      <a16:colId xmlns:a16="http://schemas.microsoft.com/office/drawing/2014/main" val="2955168023"/>
                    </a:ext>
                  </a:extLst>
                </a:gridCol>
                <a:gridCol w="1134550">
                  <a:extLst>
                    <a:ext uri="{9D8B030D-6E8A-4147-A177-3AD203B41FA5}">
                      <a16:colId xmlns:a16="http://schemas.microsoft.com/office/drawing/2014/main" val="434184456"/>
                    </a:ext>
                  </a:extLst>
                </a:gridCol>
                <a:gridCol w="243118">
                  <a:extLst>
                    <a:ext uri="{9D8B030D-6E8A-4147-A177-3AD203B41FA5}">
                      <a16:colId xmlns:a16="http://schemas.microsoft.com/office/drawing/2014/main" val="960126065"/>
                    </a:ext>
                  </a:extLst>
                </a:gridCol>
              </a:tblGrid>
              <a:tr h="147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vert="vert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1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79831"/>
                  </a:ext>
                </a:extLst>
              </a:tr>
              <a:tr h="228681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$  120,279,700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144367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Ad Valorem Taxes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677246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Franchise Fees &amp; Utility Taxes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16,980,000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224872"/>
                  </a:ext>
                </a:extLst>
              </a:tr>
              <a:tr h="139749"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Licenses &amp; Permits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24,715,300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277065"/>
                  </a:ext>
                </a:extLst>
              </a:tr>
              <a:tr h="1397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Intergovernmental Revenue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25,540,100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467782"/>
                  </a:ext>
                </a:extLst>
              </a:tr>
              <a:tr h="1397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Charges for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36,544,000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676718"/>
                  </a:ext>
                </a:extLst>
              </a:tr>
              <a:tr h="1397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Fines, Misc. &amp; Transfers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2,414,100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90100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Interest Earnings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 Medium" panose="00000600000000000000" pitchFamily="2" charset="0"/>
                        </a:rPr>
                        <a:t>6,888,000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05151"/>
                  </a:ext>
                </a:extLst>
              </a:tr>
              <a:tr h="14769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 Medium" panose="00000600000000000000" pitchFamily="2" charset="0"/>
                        </a:rPr>
                        <a:t>Fund Balance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14,646,200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427354"/>
                  </a:ext>
                </a:extLst>
              </a:tr>
              <a:tr h="139749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$  247,425,400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665973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General Fund Revenue Sources Comparison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B13B48-1AFC-C14E-DEC6-5BE6A22C404B}"/>
              </a:ext>
            </a:extLst>
          </p:cNvPr>
          <p:cNvSpPr txBox="1"/>
          <p:nvPr/>
        </p:nvSpPr>
        <p:spPr>
          <a:xfrm>
            <a:off x="2142414" y="1102212"/>
            <a:ext cx="32591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1400" b="1" dirty="0">
                <a:solidFill>
                  <a:srgbClr val="0070C0"/>
                </a:solidFill>
                <a:latin typeface="Montserrat" pitchFamily="2" charset="0"/>
              </a:rPr>
              <a:t>APPROVED BUDGET FY 2024-25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D4C110-A108-97BA-D012-77E4E4D89854}"/>
              </a:ext>
            </a:extLst>
          </p:cNvPr>
          <p:cNvSpPr txBox="1"/>
          <p:nvPr/>
        </p:nvSpPr>
        <p:spPr>
          <a:xfrm>
            <a:off x="7680395" y="1104273"/>
            <a:ext cx="32088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1400" b="1" dirty="0">
                <a:solidFill>
                  <a:srgbClr val="0070C0"/>
                </a:solidFill>
                <a:latin typeface="Montserrat" pitchFamily="2" charset="0"/>
              </a:rPr>
              <a:t>PROPOSED BUDGET FY 2025-26</a:t>
            </a:r>
            <a:endParaRPr lang="en-US" sz="1400" b="1" dirty="0">
              <a:solidFill>
                <a:srgbClr val="0070C0"/>
              </a:solidFill>
            </a:endParaRPr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577A1907-764B-F901-B469-69D5483D54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1318298"/>
              </p:ext>
            </p:extLst>
          </p:nvPr>
        </p:nvGraphicFramePr>
        <p:xfrm>
          <a:off x="1400175" y="1438275"/>
          <a:ext cx="5124450" cy="3286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3B9757A0-0D3F-7E42-79B7-EAE99F7BEE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8801547"/>
              </p:ext>
            </p:extLst>
          </p:nvPr>
        </p:nvGraphicFramePr>
        <p:xfrm>
          <a:off x="6791325" y="1495425"/>
          <a:ext cx="5105400" cy="3219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5557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81569-A3FD-4454-5113-E78821838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3965CE49-7DE3-691F-BA1E-4CC88574F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556615"/>
              </p:ext>
            </p:extLst>
          </p:nvPr>
        </p:nvGraphicFramePr>
        <p:xfrm>
          <a:off x="7331075" y="4377999"/>
          <a:ext cx="4369237" cy="2327601"/>
        </p:xfrm>
        <a:graphic>
          <a:graphicData uri="http://schemas.openxmlformats.org/drawingml/2006/table">
            <a:tbl>
              <a:tblPr/>
              <a:tblGrid>
                <a:gridCol w="2645212">
                  <a:extLst>
                    <a:ext uri="{9D8B030D-6E8A-4147-A177-3AD203B41FA5}">
                      <a16:colId xmlns:a16="http://schemas.microsoft.com/office/drawing/2014/main" val="2955168023"/>
                    </a:ext>
                  </a:extLst>
                </a:gridCol>
                <a:gridCol w="1453101">
                  <a:extLst>
                    <a:ext uri="{9D8B030D-6E8A-4147-A177-3AD203B41FA5}">
                      <a16:colId xmlns:a16="http://schemas.microsoft.com/office/drawing/2014/main" val="434184456"/>
                    </a:ext>
                  </a:extLst>
                </a:gridCol>
                <a:gridCol w="270924">
                  <a:extLst>
                    <a:ext uri="{9D8B030D-6E8A-4147-A177-3AD203B41FA5}">
                      <a16:colId xmlns:a16="http://schemas.microsoft.com/office/drawing/2014/main" val="960126065"/>
                    </a:ext>
                  </a:extLst>
                </a:gridCol>
              </a:tblGrid>
              <a:tr h="16904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79831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City Council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$        498,100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144367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City Manager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8,898,800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677246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City Attorney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1,882,500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224872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Financial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6,425,100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277065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Development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5,749,400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467782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Police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81,339,800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676718"/>
                  </a:ext>
                </a:extLst>
              </a:tr>
              <a:tr h="42561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Fire/Rescue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76,396,800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901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Public Works &amp; Engineering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20,973,500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05151"/>
                  </a:ext>
                </a:extLst>
              </a:tr>
              <a:tr h="88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Recreation Services, City Parks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17,637,000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143797"/>
                  </a:ext>
                </a:extLst>
              </a:tr>
              <a:tr h="88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Recreation Services, Park Operations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11,991,600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147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Recreation Services, Golf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4,721,600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387326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Non-Divisional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18,337,100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427354"/>
                  </a:ext>
                </a:extLst>
              </a:tr>
              <a:tr h="213241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$  254,851,300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665973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21CC3B3D-3F14-149C-2F73-C97D8E2A4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818" y="586375"/>
            <a:ext cx="9449807" cy="42327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Montserrat" panose="00000500000000000000" pitchFamily="2" charset="0"/>
              </a:rPr>
              <a:t>General Fund Expenditures by Department Comparison</a:t>
            </a:r>
            <a:endParaRPr lang="en-US" sz="24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6F921E4-6787-8E14-988E-E88D61F26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53385" y="6583047"/>
            <a:ext cx="1138356" cy="274953"/>
          </a:xfrm>
        </p:spPr>
        <p:txBody>
          <a:bodyPr/>
          <a:lstStyle/>
          <a:p>
            <a:fld id="{35D4DFE7-DE3E-400C-9D06-2819CC571333}" type="slidenum">
              <a:rPr lang="en-US" sz="1200" smtClean="0"/>
              <a:pPr/>
              <a:t>17</a:t>
            </a:fld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23CBA9-EC23-0C94-12DF-7ECE0FE1A336}"/>
              </a:ext>
            </a:extLst>
          </p:cNvPr>
          <p:cNvSpPr txBox="1"/>
          <p:nvPr/>
        </p:nvSpPr>
        <p:spPr>
          <a:xfrm>
            <a:off x="1999539" y="1035537"/>
            <a:ext cx="32591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1400" b="1" dirty="0">
                <a:solidFill>
                  <a:srgbClr val="0070C0"/>
                </a:solidFill>
                <a:latin typeface="Montserrat" pitchFamily="2" charset="0"/>
              </a:rPr>
              <a:t>APPROVED BUDGET FY 2024-25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A697F9-4EAD-0772-CEE8-9BFC01252C59}"/>
              </a:ext>
            </a:extLst>
          </p:cNvPr>
          <p:cNvSpPr txBox="1"/>
          <p:nvPr/>
        </p:nvSpPr>
        <p:spPr>
          <a:xfrm>
            <a:off x="7375595" y="1018548"/>
            <a:ext cx="320886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1400" b="1" dirty="0">
                <a:solidFill>
                  <a:srgbClr val="0070C0"/>
                </a:solidFill>
                <a:latin typeface="Montserrat" pitchFamily="2" charset="0"/>
              </a:rPr>
              <a:t>PROPOSED BUDGET FY 2025-26</a:t>
            </a:r>
            <a:endParaRPr lang="en-US" sz="1400" b="1" dirty="0">
              <a:solidFill>
                <a:srgbClr val="0070C0"/>
              </a:solidFill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903A56F-9FED-C4B1-67C8-5D670DDD3F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50082"/>
              </p:ext>
            </p:extLst>
          </p:nvPr>
        </p:nvGraphicFramePr>
        <p:xfrm>
          <a:off x="1701800" y="4387524"/>
          <a:ext cx="4369237" cy="2327601"/>
        </p:xfrm>
        <a:graphic>
          <a:graphicData uri="http://schemas.openxmlformats.org/drawingml/2006/table">
            <a:tbl>
              <a:tblPr/>
              <a:tblGrid>
                <a:gridCol w="2645212">
                  <a:extLst>
                    <a:ext uri="{9D8B030D-6E8A-4147-A177-3AD203B41FA5}">
                      <a16:colId xmlns:a16="http://schemas.microsoft.com/office/drawing/2014/main" val="2955168023"/>
                    </a:ext>
                  </a:extLst>
                </a:gridCol>
                <a:gridCol w="1453101">
                  <a:extLst>
                    <a:ext uri="{9D8B030D-6E8A-4147-A177-3AD203B41FA5}">
                      <a16:colId xmlns:a16="http://schemas.microsoft.com/office/drawing/2014/main" val="434184456"/>
                    </a:ext>
                  </a:extLst>
                </a:gridCol>
                <a:gridCol w="270924">
                  <a:extLst>
                    <a:ext uri="{9D8B030D-6E8A-4147-A177-3AD203B41FA5}">
                      <a16:colId xmlns:a16="http://schemas.microsoft.com/office/drawing/2014/main" val="960126065"/>
                    </a:ext>
                  </a:extLst>
                </a:gridCol>
              </a:tblGrid>
              <a:tr h="169045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79831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City Council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$         470,100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8144367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City Manager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9,004,200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677246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City Attorney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2,120,500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0224872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Financial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6,647,700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277065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Development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6,457,000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4467782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Police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74,434,200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676718"/>
                  </a:ext>
                </a:extLst>
              </a:tr>
              <a:tr h="42561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Fire/Rescue Services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71,926,000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901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Public Works &amp; Engineering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18,933,300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05151"/>
                  </a:ext>
                </a:extLst>
              </a:tr>
              <a:tr h="88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Recreation Services, City Parks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18,817,200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6143797"/>
                  </a:ext>
                </a:extLst>
              </a:tr>
              <a:tr h="88583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Recreation Services, Park Operations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13,438,000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147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Recreation Services, Golf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4,780,400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2387326"/>
                  </a:ext>
                </a:extLst>
              </a:tr>
              <a:tr h="169045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Non-Divisional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20,396,800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1427354"/>
                  </a:ext>
                </a:extLst>
              </a:tr>
              <a:tr h="213241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effectLst/>
                        <a:latin typeface="Montserrat Medium" panose="00000600000000000000" pitchFamily="2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$  247,425,400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effectLst/>
                          <a:latin typeface="Montserrat Medium" panose="00000600000000000000" pitchFamily="2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665973"/>
                  </a:ext>
                </a:extLst>
              </a:tr>
            </a:tbl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EB4DA187-73FF-901E-CE7A-19F51B2760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30322227"/>
              </p:ext>
            </p:extLst>
          </p:nvPr>
        </p:nvGraphicFramePr>
        <p:xfrm>
          <a:off x="858230" y="1151812"/>
          <a:ext cx="5429250" cy="338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C365F03D-6A51-3D78-3CAF-47D96F4B0C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089253"/>
              </p:ext>
            </p:extLst>
          </p:nvPr>
        </p:nvGraphicFramePr>
        <p:xfrm>
          <a:off x="6434005" y="1125195"/>
          <a:ext cx="5429250" cy="3381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503806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E96704-74F9-578B-1EDF-4FC09FEE2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C3096-83A0-94C6-E583-5E8759821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344" y="542841"/>
            <a:ext cx="9454887" cy="410941"/>
          </a:xfrm>
        </p:spPr>
        <p:txBody>
          <a:bodyPr>
            <a:normAutofit/>
          </a:bodyPr>
          <a:lstStyle/>
          <a:p>
            <a:r>
              <a:rPr lang="en-US" sz="2200" b="1" dirty="0">
                <a:latin typeface="Montserrat" panose="00000500000000000000" pitchFamily="2" charset="0"/>
              </a:rPr>
              <a:t>General Fund - Summary of Changes from FY 2025 to FY 2026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1966FCA-F331-28F5-AFA5-6A06D1DB1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6FE886-6B2A-0638-978B-CE0EBC5BF1F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3293239-0D95-0CEF-3AAD-AA9F6F9868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492059"/>
              </p:ext>
            </p:extLst>
          </p:nvPr>
        </p:nvGraphicFramePr>
        <p:xfrm>
          <a:off x="2076308" y="1620463"/>
          <a:ext cx="8604281" cy="3612411"/>
        </p:xfrm>
        <a:graphic>
          <a:graphicData uri="http://schemas.openxmlformats.org/drawingml/2006/table">
            <a:tbl>
              <a:tblPr/>
              <a:tblGrid>
                <a:gridCol w="4406206">
                  <a:extLst>
                    <a:ext uri="{9D8B030D-6E8A-4147-A177-3AD203B41FA5}">
                      <a16:colId xmlns:a16="http://schemas.microsoft.com/office/drawing/2014/main" val="1477879395"/>
                    </a:ext>
                  </a:extLst>
                </a:gridCol>
                <a:gridCol w="1949116">
                  <a:extLst>
                    <a:ext uri="{9D8B030D-6E8A-4147-A177-3AD203B41FA5}">
                      <a16:colId xmlns:a16="http://schemas.microsoft.com/office/drawing/2014/main" val="2830298981"/>
                    </a:ext>
                  </a:extLst>
                </a:gridCol>
                <a:gridCol w="2248959">
                  <a:extLst>
                    <a:ext uri="{9D8B030D-6E8A-4147-A177-3AD203B41FA5}">
                      <a16:colId xmlns:a16="http://schemas.microsoft.com/office/drawing/2014/main" val="3896750603"/>
                    </a:ext>
                  </a:extLst>
                </a:gridCol>
              </a:tblGrid>
              <a:tr h="561562">
                <a:tc>
                  <a:txBody>
                    <a:bodyPr/>
                    <a:lstStyle/>
                    <a:p>
                      <a:pPr algn="l" fontAlgn="ctr">
                        <a:lnSpc>
                          <a:spcPct val="50000"/>
                        </a:lnSpc>
                      </a:pPr>
                      <a:r>
                        <a:rPr lang="en-US" sz="1400" b="1" i="0" u="sng" strike="noStrike" dirty="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Summary of Changes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C5C8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50000"/>
                        </a:lnSpc>
                      </a:pPr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              </a:t>
                      </a:r>
                      <a:r>
                        <a:rPr lang="en-US" sz="1400" b="1" i="0" u="sng" strike="noStrike" dirty="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Total   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C5C8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sng" strike="noStrike" dirty="0">
                          <a:solidFill>
                            <a:schemeClr val="bg1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% of FY25 Budget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C5C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9642700"/>
                  </a:ext>
                </a:extLst>
              </a:tr>
              <a:tr h="399250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effectLst/>
                          <a:latin typeface="Montserrat" panose="00000500000000000000" pitchFamily="2" charset="0"/>
                        </a:rPr>
                        <a:t>FY 2025 Approved Budget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247,425,400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100.00%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6093888"/>
                  </a:ext>
                </a:extLst>
              </a:tr>
              <a:tr h="410680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effectLst/>
                          <a:latin typeface="Montserrat" panose="00000500000000000000" pitchFamily="2" charset="0"/>
                        </a:rPr>
                        <a:t>CIP Shift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8,276,700                                              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3.35%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9055309"/>
                  </a:ext>
                </a:extLst>
              </a:tr>
              <a:tr h="360303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effectLst/>
                          <a:latin typeface="Montserrat" panose="00000500000000000000" pitchFamily="2" charset="0"/>
                        </a:rPr>
                        <a:t>COLA &amp; Step Increases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4,655,555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1.88%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873961"/>
                  </a:ext>
                </a:extLst>
              </a:tr>
              <a:tr h="433540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effectLst/>
                          <a:latin typeface="Montserrat" panose="00000500000000000000" pitchFamily="2" charset="0"/>
                        </a:rPr>
                        <a:t>Pension Increases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3,780,600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1.53%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6557075"/>
                  </a:ext>
                </a:extLst>
              </a:tr>
              <a:tr h="454495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effectLst/>
                          <a:latin typeface="Montserrat" panose="00000500000000000000" pitchFamily="2" charset="0"/>
                        </a:rPr>
                        <a:t>Net New Positions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239,802                                             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0.10%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054328"/>
                  </a:ext>
                </a:extLst>
              </a:tr>
              <a:tr h="447675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effectLst/>
                          <a:latin typeface="Montserrat" panose="00000500000000000000" pitchFamily="2" charset="0"/>
                        </a:rPr>
                        <a:t>Net Budget Reductions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(9,526,757)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-3.85%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64629"/>
                  </a:ext>
                </a:extLst>
              </a:tr>
              <a:tr h="466259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FY 2026 Proposed Budget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      $    254,851,300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  <a:cs typeface="Calibri" panose="020F0502020204030204" pitchFamily="34" charset="0"/>
                        </a:rPr>
                        <a:t>103.01%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329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5270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A15ACD-5161-D6D4-0BCF-619D578F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1C789-AA58-73C0-4FF8-26C1B8EB4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7979" y="65006"/>
            <a:ext cx="9454887" cy="936346"/>
          </a:xfrm>
        </p:spPr>
        <p:txBody>
          <a:bodyPr>
            <a:normAutofit/>
          </a:bodyPr>
          <a:lstStyle/>
          <a:p>
            <a:br>
              <a:rPr lang="en-US" sz="2200" b="1" dirty="0">
                <a:latin typeface="Montserrat" panose="00000500000000000000" pitchFamily="2" charset="0"/>
              </a:rPr>
            </a:br>
            <a:r>
              <a:rPr lang="en-US" sz="2200" b="1" dirty="0">
                <a:latin typeface="Montserrat" panose="00000500000000000000" pitchFamily="2" charset="0"/>
              </a:rPr>
              <a:t>Statement of Fund Balance: General Fund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79602E2-FDED-2C28-2520-60527375E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3D22A7-6708-CDEE-0DF4-EA76C84F3B6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8AF9608-3AED-031C-4DED-AFB8399D1C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581639"/>
              </p:ext>
            </p:extLst>
          </p:nvPr>
        </p:nvGraphicFramePr>
        <p:xfrm>
          <a:off x="1042407" y="1190626"/>
          <a:ext cx="10244715" cy="52006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8243">
                  <a:extLst>
                    <a:ext uri="{9D8B030D-6E8A-4147-A177-3AD203B41FA5}">
                      <a16:colId xmlns:a16="http://schemas.microsoft.com/office/drawing/2014/main" val="2228775449"/>
                    </a:ext>
                  </a:extLst>
                </a:gridCol>
                <a:gridCol w="227901">
                  <a:extLst>
                    <a:ext uri="{9D8B030D-6E8A-4147-A177-3AD203B41FA5}">
                      <a16:colId xmlns:a16="http://schemas.microsoft.com/office/drawing/2014/main" val="894494347"/>
                    </a:ext>
                  </a:extLst>
                </a:gridCol>
                <a:gridCol w="246918">
                  <a:extLst>
                    <a:ext uri="{9D8B030D-6E8A-4147-A177-3AD203B41FA5}">
                      <a16:colId xmlns:a16="http://schemas.microsoft.com/office/drawing/2014/main" val="763123053"/>
                    </a:ext>
                  </a:extLst>
                </a:gridCol>
                <a:gridCol w="3849031">
                  <a:extLst>
                    <a:ext uri="{9D8B030D-6E8A-4147-A177-3AD203B41FA5}">
                      <a16:colId xmlns:a16="http://schemas.microsoft.com/office/drawing/2014/main" val="1034481275"/>
                    </a:ext>
                  </a:extLst>
                </a:gridCol>
                <a:gridCol w="174296">
                  <a:extLst>
                    <a:ext uri="{9D8B030D-6E8A-4147-A177-3AD203B41FA5}">
                      <a16:colId xmlns:a16="http://schemas.microsoft.com/office/drawing/2014/main" val="3001355423"/>
                    </a:ext>
                  </a:extLst>
                </a:gridCol>
                <a:gridCol w="1670334">
                  <a:extLst>
                    <a:ext uri="{9D8B030D-6E8A-4147-A177-3AD203B41FA5}">
                      <a16:colId xmlns:a16="http://schemas.microsoft.com/office/drawing/2014/main" val="2970229286"/>
                    </a:ext>
                  </a:extLst>
                </a:gridCol>
                <a:gridCol w="193662">
                  <a:extLst>
                    <a:ext uri="{9D8B030D-6E8A-4147-A177-3AD203B41FA5}">
                      <a16:colId xmlns:a16="http://schemas.microsoft.com/office/drawing/2014/main" val="3058418821"/>
                    </a:ext>
                  </a:extLst>
                </a:gridCol>
                <a:gridCol w="1670334">
                  <a:extLst>
                    <a:ext uri="{9D8B030D-6E8A-4147-A177-3AD203B41FA5}">
                      <a16:colId xmlns:a16="http://schemas.microsoft.com/office/drawing/2014/main" val="1763932870"/>
                    </a:ext>
                  </a:extLst>
                </a:gridCol>
                <a:gridCol w="193662">
                  <a:extLst>
                    <a:ext uri="{9D8B030D-6E8A-4147-A177-3AD203B41FA5}">
                      <a16:colId xmlns:a16="http://schemas.microsoft.com/office/drawing/2014/main" val="3544536462"/>
                    </a:ext>
                  </a:extLst>
                </a:gridCol>
                <a:gridCol w="1670334">
                  <a:extLst>
                    <a:ext uri="{9D8B030D-6E8A-4147-A177-3AD203B41FA5}">
                      <a16:colId xmlns:a16="http://schemas.microsoft.com/office/drawing/2014/main" val="732486799"/>
                    </a:ext>
                  </a:extLst>
                </a:gridCol>
              </a:tblGrid>
              <a:tr h="409064"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FUND BALANCE October 1, 2025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 $     85,625,300 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933211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2025-26 Revenue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$   254,851,300 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65410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2025-26 Expenditures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    (254,851,300)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141855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Net Increase (Decrease)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                      -   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648980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802275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Fund Balance: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750394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Restricted for: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484446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Army Corps of Engineers Reserve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            170,000 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52565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Committed to: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633172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Hurricane/Disaster Emergency </a:t>
                      </a:r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Reserve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       25,485,200 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80510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Unassigned: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704561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10% Fund Balance Reserve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       25,485,200 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685812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Available Fund Balance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        34,484,900 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8525211"/>
                  </a:ext>
                </a:extLst>
              </a:tr>
              <a:tr h="409064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FUND BALANCE September 30, 2026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effectLst/>
                          <a:latin typeface="Montserrat" panose="00000500000000000000" pitchFamily="2" charset="0"/>
                        </a:rPr>
                        <a:t> $     85,625,300 </a:t>
                      </a:r>
                      <a:endParaRPr lang="en-US" sz="1200" b="1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874456"/>
                  </a:ext>
                </a:extLst>
              </a:tr>
              <a:tr h="266317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2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-0-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  <a:endParaRPr lang="en-US" sz="1100" b="0" i="0" u="none" strike="noStrike" dirty="0"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7387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9024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What’s New for FY 2025-26: General Fund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4725C0EF-57DC-9B76-AFB2-85729AA535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16" y="1553062"/>
            <a:ext cx="1428571" cy="1428571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C030809-242A-3F25-340A-C9399DD142AF}"/>
              </a:ext>
            </a:extLst>
          </p:cNvPr>
          <p:cNvGraphicFramePr>
            <a:graphicFrameLocks noGrp="1"/>
          </p:cNvGraphicFramePr>
          <p:nvPr/>
        </p:nvGraphicFramePr>
        <p:xfrm>
          <a:off x="2882801" y="1335407"/>
          <a:ext cx="8034199" cy="4872940"/>
        </p:xfrm>
        <a:graphic>
          <a:graphicData uri="http://schemas.openxmlformats.org/drawingml/2006/table">
            <a:tbl>
              <a:tblPr/>
              <a:tblGrid>
                <a:gridCol w="6090120">
                  <a:extLst>
                    <a:ext uri="{9D8B030D-6E8A-4147-A177-3AD203B41FA5}">
                      <a16:colId xmlns:a16="http://schemas.microsoft.com/office/drawing/2014/main" val="2538378680"/>
                    </a:ext>
                  </a:extLst>
                </a:gridCol>
                <a:gridCol w="1944079">
                  <a:extLst>
                    <a:ext uri="{9D8B030D-6E8A-4147-A177-3AD203B41FA5}">
                      <a16:colId xmlns:a16="http://schemas.microsoft.com/office/drawing/2014/main" val="4146041419"/>
                    </a:ext>
                  </a:extLst>
                </a:gridCol>
              </a:tblGrid>
              <a:tr h="496354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Salaries, Benefits </a:t>
                      </a:r>
                      <a:r>
                        <a:rPr lang="en-US" sz="1500" b="1" i="0" u="sng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&amp; Capital Costs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94514492"/>
                  </a:ext>
                </a:extLst>
              </a:tr>
              <a:tr h="251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sng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Programs</a:t>
                      </a:r>
                      <a:r>
                        <a:rPr lang="en-US" sz="1500" b="0" i="1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(including associated personnel)</a:t>
                      </a:r>
                      <a:endParaRPr lang="en-US" sz="1500" b="1" i="0" u="sng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8329256"/>
                  </a:ext>
                </a:extLst>
              </a:tr>
              <a:tr h="496354">
                <a:tc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Traffic Infraction Enforcement Program</a:t>
                      </a:r>
                    </a:p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Special Events Permits Program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82,200                                                                     </a:t>
                      </a:r>
                    </a:p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93,500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2276277"/>
                  </a:ext>
                </a:extLst>
              </a:tr>
              <a:tr h="496354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General Fund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175,700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700833"/>
                  </a:ext>
                </a:extLst>
              </a:tr>
              <a:tr h="251649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0986033"/>
                  </a:ext>
                </a:extLst>
              </a:tr>
              <a:tr h="25164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sng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Positions</a:t>
                      </a: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3</a:t>
                      </a:r>
                      <a:r>
                        <a:rPr lang="en-US" sz="1200" b="0" i="1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New Full-time Positions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9320919"/>
                  </a:ext>
                </a:extLst>
              </a:tr>
              <a:tr h="496354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Customer Services Rep II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($40,200, 50% funded by CRA)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40,200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2816232"/>
                  </a:ext>
                </a:extLst>
              </a:tr>
              <a:tr h="350675">
                <a:tc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Planner II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($32,400, 35% funded by CDBG / $32,400, 35% funded by SHIP)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27,800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7285766"/>
                  </a:ext>
                </a:extLst>
              </a:tr>
              <a:tr h="496354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Recreation Superintendent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128,900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7540755"/>
                  </a:ext>
                </a:extLst>
              </a:tr>
              <a:tr h="496354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General Fund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372,600 </a:t>
                      </a: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565462"/>
                  </a:ext>
                </a:extLst>
              </a:tr>
              <a:tr h="251649">
                <a:tc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6487" marR="6487" marT="6487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830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34128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B1B08-40E3-FF47-28E8-FA096CC30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DF997-D6AD-1BC7-289A-CA1FE4400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What’s New for FY 2025-26: Other Funds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C406AF-73A1-BB35-9311-B0A92D439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8192A8-726B-1EE8-8C63-0B4606DBE05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34E1EAD2-0439-24F5-CD87-3D5535BFE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316" y="1553062"/>
            <a:ext cx="1428571" cy="142857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B70C804-1143-6B5B-5DDD-482B59249C32}"/>
              </a:ext>
            </a:extLst>
          </p:cNvPr>
          <p:cNvSpPr txBox="1"/>
          <p:nvPr/>
        </p:nvSpPr>
        <p:spPr>
          <a:xfrm>
            <a:off x="2632105" y="1239140"/>
            <a:ext cx="8443245" cy="5255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9BDF681-BCDF-F08B-59D3-7C43ACE2CB81}"/>
              </a:ext>
            </a:extLst>
          </p:cNvPr>
          <p:cNvGraphicFramePr>
            <a:graphicFrameLocks noGrp="1"/>
          </p:cNvGraphicFramePr>
          <p:nvPr/>
        </p:nvGraphicFramePr>
        <p:xfrm>
          <a:off x="2758393" y="1049234"/>
          <a:ext cx="8297965" cy="5575260"/>
        </p:xfrm>
        <a:graphic>
          <a:graphicData uri="http://schemas.openxmlformats.org/drawingml/2006/table">
            <a:tbl>
              <a:tblPr/>
              <a:tblGrid>
                <a:gridCol w="6269616">
                  <a:extLst>
                    <a:ext uri="{9D8B030D-6E8A-4147-A177-3AD203B41FA5}">
                      <a16:colId xmlns:a16="http://schemas.microsoft.com/office/drawing/2014/main" val="2916936541"/>
                    </a:ext>
                  </a:extLst>
                </a:gridCol>
                <a:gridCol w="2028349">
                  <a:extLst>
                    <a:ext uri="{9D8B030D-6E8A-4147-A177-3AD203B41FA5}">
                      <a16:colId xmlns:a16="http://schemas.microsoft.com/office/drawing/2014/main" val="1634837686"/>
                    </a:ext>
                  </a:extLst>
                </a:gridCol>
              </a:tblGrid>
              <a:tr h="176890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Salaries, Benefits &amp;</a:t>
                      </a:r>
                    </a:p>
                    <a:p>
                      <a:pPr algn="r" fontAlgn="b"/>
                      <a:r>
                        <a:rPr lang="en-US" sz="1500" b="1" i="0" u="sng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Capital Costs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7200173"/>
                  </a:ext>
                </a:extLst>
              </a:tr>
              <a:tr h="176890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Sanitation Fund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1 New Full-time Position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4910235"/>
                  </a:ext>
                </a:extLst>
              </a:tr>
              <a:tr h="56338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Assistant Sanitation Superintendent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96,700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6132311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Sanitation Fund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96,700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169379"/>
                  </a:ext>
                </a:extLst>
              </a:tr>
              <a:tr h="342484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Beach &amp; Park District Fund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1 New Program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3488906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Community Accessibility Program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144,800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9612672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Beach &amp; Park District Fund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144,800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2899752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Water &amp; Sewer Operating Fund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 5 New Full-time Positions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5513718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Plant Mechanic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61,000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4655907"/>
                  </a:ext>
                </a:extLst>
              </a:tr>
              <a:tr h="55600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Network Crew Chief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61,000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8575918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Wellfield Supervisor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88,400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1018949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Plant Electrician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74,700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7936353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Utility Scada Technician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83,200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6545152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Water &amp; Sewer Operating Fund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ct val="80000"/>
                        </a:lnSpc>
                        <a:spcAft>
                          <a:spcPts val="1200"/>
                        </a:spcAft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368,300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708406"/>
                  </a:ext>
                </a:extLst>
              </a:tr>
              <a:tr h="206372">
                <a:tc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6367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86318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B9372-FEC4-04B1-501E-F1F14F4EE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15332-87EF-7D31-6DAF-11928B4A2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What’s New for FY 2025-26: Other Funds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0B97DEC-6F54-A0DA-D965-D56F5FFB8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A77341-BF13-FCF1-2A0F-3295608787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9A5F49C5-4C27-BFFE-CE63-A49DE704D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91" y="1475424"/>
            <a:ext cx="1428571" cy="1428571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3C5D938-E455-781A-87A4-DC06BD13CE48}"/>
              </a:ext>
            </a:extLst>
          </p:cNvPr>
          <p:cNvGraphicFramePr>
            <a:graphicFrameLocks noGrp="1"/>
          </p:cNvGraphicFramePr>
          <p:nvPr/>
        </p:nvGraphicFramePr>
        <p:xfrm>
          <a:off x="2570673" y="1113146"/>
          <a:ext cx="8524896" cy="5166323"/>
        </p:xfrm>
        <a:graphic>
          <a:graphicData uri="http://schemas.openxmlformats.org/drawingml/2006/table">
            <a:tbl>
              <a:tblPr/>
              <a:tblGrid>
                <a:gridCol w="6463666">
                  <a:extLst>
                    <a:ext uri="{9D8B030D-6E8A-4147-A177-3AD203B41FA5}">
                      <a16:colId xmlns:a16="http://schemas.microsoft.com/office/drawing/2014/main" val="2916936541"/>
                    </a:ext>
                  </a:extLst>
                </a:gridCol>
                <a:gridCol w="2061230">
                  <a:extLst>
                    <a:ext uri="{9D8B030D-6E8A-4147-A177-3AD203B41FA5}">
                      <a16:colId xmlns:a16="http://schemas.microsoft.com/office/drawing/2014/main" val="1634837686"/>
                    </a:ext>
                  </a:extLst>
                </a:gridCol>
              </a:tblGrid>
              <a:tr h="176890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Salaries, Benefits &amp;</a:t>
                      </a:r>
                    </a:p>
                    <a:p>
                      <a:pPr algn="r" fontAlgn="b"/>
                      <a:r>
                        <a:rPr lang="en-US" sz="1500" b="1" i="0" u="sng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Capital Costs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7200173"/>
                  </a:ext>
                </a:extLst>
              </a:tr>
              <a:tr h="41327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Information Technology Fund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1 New Full-time Position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93869287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Development Manager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131,100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4434730"/>
                  </a:ext>
                </a:extLst>
              </a:tr>
              <a:tr h="206372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Information Technology Fund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131,100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937045"/>
                  </a:ext>
                </a:extLst>
              </a:tr>
              <a:tr h="206372">
                <a:tc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6240736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Workers' Compensation Fund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1 New Full-time Position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9673118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Administrative Assistant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(Part-time converting to Full-time)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44,300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6783913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Workers' Compensation Fund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  </a:t>
                      </a:r>
                      <a:r>
                        <a:rPr lang="en-US" sz="15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  <a:ea typeface="+mn-ea"/>
                          <a:cs typeface="+mn-cs"/>
                        </a:rPr>
                        <a:t>44,300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2667536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959443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Community Redevelopment Agency Fund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2 New Full-time Positions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579367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Police Officer/CRA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248,300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2952238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Cultural Arts Administrator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129,700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8993431"/>
                  </a:ext>
                </a:extLst>
              </a:tr>
              <a:tr h="343689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Community Redevelopment Agency Fund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378,000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01068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7138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69552-4ADE-FDEA-AF81-07162CEEB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7B85E-A767-BC92-4079-CE4CBE2D1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What’s New for FY 2025-26: Other Funds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F7B75F1-FD67-4CC0-21D8-6A8E6C8DA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9FF80E-1F37-F6FD-67E5-EAAB0AA85A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46838391-64BE-90BC-1EF5-E746FF211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09" y="1501304"/>
            <a:ext cx="1428571" cy="1428571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880AB39-A905-BFD1-A1BC-C1FCF265A38E}"/>
              </a:ext>
            </a:extLst>
          </p:cNvPr>
          <p:cNvGraphicFramePr>
            <a:graphicFrameLocks noGrp="1"/>
          </p:cNvGraphicFramePr>
          <p:nvPr/>
        </p:nvGraphicFramePr>
        <p:xfrm>
          <a:off x="2518914" y="1766466"/>
          <a:ext cx="8576655" cy="2049362"/>
        </p:xfrm>
        <a:graphic>
          <a:graphicData uri="http://schemas.openxmlformats.org/drawingml/2006/table">
            <a:tbl>
              <a:tblPr/>
              <a:tblGrid>
                <a:gridCol w="6502910">
                  <a:extLst>
                    <a:ext uri="{9D8B030D-6E8A-4147-A177-3AD203B41FA5}">
                      <a16:colId xmlns:a16="http://schemas.microsoft.com/office/drawing/2014/main" val="2916936541"/>
                    </a:ext>
                  </a:extLst>
                </a:gridCol>
                <a:gridCol w="2073745">
                  <a:extLst>
                    <a:ext uri="{9D8B030D-6E8A-4147-A177-3AD203B41FA5}">
                      <a16:colId xmlns:a16="http://schemas.microsoft.com/office/drawing/2014/main" val="1634837686"/>
                    </a:ext>
                  </a:extLst>
                </a:gridCol>
              </a:tblGrid>
              <a:tr h="176890">
                <a:tc>
                  <a:txBody>
                    <a:bodyPr/>
                    <a:lstStyle/>
                    <a:p>
                      <a:pPr algn="l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Salaries, Benefits &amp;</a:t>
                      </a:r>
                    </a:p>
                    <a:p>
                      <a:pPr algn="r" fontAlgn="b"/>
                      <a:r>
                        <a:rPr lang="en-US" sz="1500" b="1" i="0" u="sng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Capital Costs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7200173"/>
                  </a:ext>
                </a:extLst>
              </a:tr>
              <a:tr h="41327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Building Permit Services Fund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– 1 New Full-time Position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93869287"/>
                  </a:ext>
                </a:extLst>
              </a:tr>
              <a:tr h="196545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Permit &amp; Licensing Tech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(converting 3 PT to 1 FT, $35,000, 50% funded by GF)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35,000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4434730"/>
                  </a:ext>
                </a:extLst>
              </a:tr>
              <a:tr h="206372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 Building Permit Services Fund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                                                                   35,000 </a:t>
                      </a: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937045"/>
                  </a:ext>
                </a:extLst>
              </a:tr>
              <a:tr h="206372">
                <a:tc>
                  <a:txBody>
                    <a:bodyPr/>
                    <a:lstStyle/>
                    <a:p>
                      <a:pPr algn="l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500" b="0" i="0" u="none" strike="noStrike" dirty="0">
                        <a:solidFill>
                          <a:srgbClr val="000000"/>
                        </a:solidFill>
                        <a:effectLst/>
                        <a:latin typeface="Montserrat" panose="00000500000000000000" pitchFamily="2" charset="0"/>
                      </a:endParaRPr>
                    </a:p>
                  </a:txBody>
                  <a:tcPr marL="8972" marR="8972" marT="8972" marB="0" anchor="b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62407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73362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3FD10-79D8-3777-EB82-556705804EE0}"/>
              </a:ext>
            </a:extLst>
          </p:cNvPr>
          <p:cNvSpPr txBox="1"/>
          <p:nvPr/>
        </p:nvSpPr>
        <p:spPr>
          <a:xfrm>
            <a:off x="1654338" y="2477338"/>
            <a:ext cx="525066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latin typeface="Montserrat" panose="00000500000000000000" pitchFamily="2" charset="0"/>
              </a:rPr>
              <a:t>Positions: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Police Officer/CRA</a:t>
            </a:r>
          </a:p>
          <a:p>
            <a:endParaRPr lang="en-US" sz="1800" dirty="0">
              <a:latin typeface="Montserrat" panose="00000500000000000000" pitchFamily="2" charset="0"/>
            </a:endParaRPr>
          </a:p>
          <a:p>
            <a:r>
              <a:rPr lang="en-US" sz="1800" b="1" u="sng" dirty="0">
                <a:latin typeface="Montserrat" panose="00000500000000000000" pitchFamily="2" charset="0"/>
              </a:rPr>
              <a:t>Projects: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Police Department Headquarters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Fire Rescue Upgrades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Police Services Upgrades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Innovative Technology and Artificial Intelligence </a:t>
            </a:r>
          </a:p>
          <a:p>
            <a:r>
              <a:rPr lang="en-US" i="1" dirty="0">
                <a:latin typeface="Montserrat" panose="00000500000000000000" pitchFamily="2" charset="0"/>
              </a:rPr>
              <a:t>    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Security Enhancements/Expansion</a:t>
            </a:r>
          </a:p>
          <a:p>
            <a:r>
              <a:rPr lang="en-US" sz="1800" i="1" dirty="0">
                <a:latin typeface="Montserrat" panose="00000500000000000000" pitchFamily="2" charset="0"/>
              </a:rPr>
              <a:t>    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Air Compressor System for SCBA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>
              <a:latin typeface="Montserrat" panose="00000500000000000000" pitchFamily="2" charset="0"/>
            </a:endParaRPr>
          </a:p>
        </p:txBody>
      </p:sp>
      <p:pic>
        <p:nvPicPr>
          <p:cNvPr id="3076" name="Picture 4" descr="No photo description available.">
            <a:extLst>
              <a:ext uri="{FF2B5EF4-FFF2-40B4-BE49-F238E27FC236}">
                <a16:creationId xmlns:a16="http://schemas.microsoft.com/office/drawing/2014/main" id="{291CFACB-5B34-F691-308C-9B12B017AB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8" r="24345"/>
          <a:stretch/>
        </p:blipFill>
        <p:spPr bwMode="auto">
          <a:xfrm>
            <a:off x="7146758" y="2526059"/>
            <a:ext cx="3505200" cy="331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6EE36C8-216B-43F1-A15C-4AFF2975675A}"/>
              </a:ext>
            </a:extLst>
          </p:cNvPr>
          <p:cNvSpPr txBox="1"/>
          <p:nvPr/>
        </p:nvSpPr>
        <p:spPr>
          <a:xfrm>
            <a:off x="1612232" y="1370576"/>
            <a:ext cx="945488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Strategic Focus Area: Community Safety</a:t>
            </a:r>
            <a:endParaRPr lang="en-US" sz="2000" dirty="0">
              <a:latin typeface="Montserrat" panose="00000500000000000000" pitchFamily="2" charset="0"/>
            </a:endParaRPr>
          </a:p>
          <a:p>
            <a:r>
              <a:rPr lang="en-US" sz="1800" dirty="0">
                <a:latin typeface="Montserrat" panose="00000500000000000000" pitchFamily="2" charset="0"/>
              </a:rPr>
              <a:t>These investments specifically support Strategic Priority CS.1: to “</a:t>
            </a:r>
            <a:r>
              <a:rPr lang="en-US" sz="1800" i="1" dirty="0">
                <a:latin typeface="Montserrat" panose="00000500000000000000" pitchFamily="2" charset="0"/>
              </a:rPr>
              <a:t>maintain the highest levels of citywide safety</a:t>
            </a:r>
            <a:r>
              <a:rPr lang="en-US" sz="1800" dirty="0">
                <a:latin typeface="Montserrat" panose="00000500000000000000" pitchFamily="2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1804272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E909B-A133-0102-1343-F1CC40110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B6745-7C04-391C-3E9D-37B5A268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318" y="409762"/>
            <a:ext cx="9454887" cy="538821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4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051740C-DBC6-A1CB-D1AF-CD6C38856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048DFA-E19D-822F-3B9F-7E8567A49E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614B15-37EB-AFB6-984B-D501990EAD26}"/>
              </a:ext>
            </a:extLst>
          </p:cNvPr>
          <p:cNvSpPr txBox="1"/>
          <p:nvPr/>
        </p:nvSpPr>
        <p:spPr>
          <a:xfrm>
            <a:off x="1546789" y="1076771"/>
            <a:ext cx="993875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Strategic Focus Area: Financially Sound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These investments specifically support Strategic Priority FS.1: to “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strengthen the city's long- term financial position to ensure ongoing high- quality provision of city services”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Positions: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Customer Services Rep II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Administrative Assistant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Projects: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Critical Infrastructure Improvement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    (Also aligns with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World Class Services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Raw Water Well Equipment/Expansion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    (Also aligns with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World Class Services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Meter Reading Technology Improvement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    (Also aligns with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World Class Services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Water Network System Improvement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    (Also aligns with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World Class Services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Transit Oriented Community (TOC) Redevelopment Downtown</a:t>
            </a:r>
            <a:r>
              <a:rPr lang="en-US" sz="1800" i="1" dirty="0">
                <a:latin typeface="Montserrat" panose="00000500000000000000" pitchFamily="2" charset="0"/>
              </a:rPr>
              <a:t> </a:t>
            </a:r>
          </a:p>
          <a:p>
            <a:r>
              <a:rPr lang="en-US" sz="1800" i="1" dirty="0">
                <a:latin typeface="Montserrat" panose="00000500000000000000" pitchFamily="2" charset="0"/>
              </a:rPr>
              <a:t>    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Services, Quality of Life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,    </a:t>
            </a:r>
          </a:p>
          <a:p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     Growth Management &amp; Transportation and Mobility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7EEAB15E-9125-09BA-A6AD-293B24F3E0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3" t="12390" b="11259"/>
          <a:stretch/>
        </p:blipFill>
        <p:spPr bwMode="auto">
          <a:xfrm>
            <a:off x="7199825" y="2127902"/>
            <a:ext cx="3071859" cy="182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D70089-7594-3A08-0AD1-75986623D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1034" y="4204531"/>
            <a:ext cx="2001328" cy="1825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32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3FD10-79D8-3777-EB82-556705804EE0}"/>
              </a:ext>
            </a:extLst>
          </p:cNvPr>
          <p:cNvSpPr txBox="1"/>
          <p:nvPr/>
        </p:nvSpPr>
        <p:spPr>
          <a:xfrm>
            <a:off x="1542044" y="1306833"/>
            <a:ext cx="977365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Strategic Focus Area: Quality of Life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These investments specifically support Strategic Priorities QL.1 and QL.2: to “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ensure arts and entertainment, cultural, parks and recreational venues and services meet the needs of present and future residents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 and to “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promote the character and livability of all neighborhoods and public spaces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AE5B73-AD3C-9340-0D03-5474CB4573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9" b="4939"/>
          <a:stretch/>
        </p:blipFill>
        <p:spPr>
          <a:xfrm>
            <a:off x="7769170" y="2563272"/>
            <a:ext cx="2462995" cy="22196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AE5ED28-9036-A35B-02D4-801AFE5ECE3E}"/>
              </a:ext>
            </a:extLst>
          </p:cNvPr>
          <p:cNvSpPr txBox="1"/>
          <p:nvPr/>
        </p:nvSpPr>
        <p:spPr>
          <a:xfrm>
            <a:off x="1542044" y="2856295"/>
            <a:ext cx="525980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Positions: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Aquatics Maintenance Technician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    (Also aligns with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World Class Services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”)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Assistant Sanitation Superintendent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   (Also aligns with “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World Class Services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”)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6AC9B7F-952E-0EFB-4543-BDAD57E4C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6" b="11156"/>
          <a:stretch/>
        </p:blipFill>
        <p:spPr>
          <a:xfrm>
            <a:off x="9419822" y="4640366"/>
            <a:ext cx="2772177" cy="18142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16FB2A9-A941-7732-9EFA-2BD0D1205A82}"/>
              </a:ext>
            </a:extLst>
          </p:cNvPr>
          <p:cNvSpPr txBox="1"/>
          <p:nvPr/>
        </p:nvSpPr>
        <p:spPr>
          <a:xfrm>
            <a:off x="1553600" y="4432586"/>
            <a:ext cx="782113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Projects: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Mizner Park Improvements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Boardwalk Renovations</a:t>
            </a: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Gumbo Limbo Nature Center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Transit Oriented Community (TOC) Redevelopment Downtown</a:t>
            </a:r>
            <a:r>
              <a:rPr lang="en-US" sz="1800" i="1" dirty="0">
                <a:latin typeface="Montserrat" panose="00000500000000000000" pitchFamily="2" charset="0"/>
              </a:rPr>
              <a:t> </a:t>
            </a:r>
          </a:p>
          <a:p>
            <a:r>
              <a:rPr lang="en-US" sz="1800" i="1" dirty="0">
                <a:latin typeface="Montserrat" panose="00000500000000000000" pitchFamily="2" charset="0"/>
              </a:rPr>
              <a:t>    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Sound, World Class Services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,    </a:t>
            </a:r>
          </a:p>
          <a:p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     Growth Management &amp; Transportation and Mobility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kumimoji="0" lang="en-US" sz="18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86174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3FD10-79D8-3777-EB82-556705804EE0}"/>
              </a:ext>
            </a:extLst>
          </p:cNvPr>
          <p:cNvSpPr txBox="1"/>
          <p:nvPr/>
        </p:nvSpPr>
        <p:spPr>
          <a:xfrm>
            <a:off x="1593953" y="1045392"/>
            <a:ext cx="9540654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Strategic Focus Area: World Class Services</a:t>
            </a:r>
            <a:endParaRPr lang="en-US" sz="1800" dirty="0">
              <a:latin typeface="Montserrat" panose="00000500000000000000" pitchFamily="2" charset="0"/>
            </a:endParaRPr>
          </a:p>
          <a:p>
            <a:pPr algn="just"/>
            <a:r>
              <a:rPr lang="en-US" sz="1800" dirty="0">
                <a:latin typeface="Montserrat" panose="00000500000000000000" pitchFamily="2" charset="0"/>
              </a:rPr>
              <a:t>These investments specifically support Strategic Priorities WS.2 and WS.3: to “</a:t>
            </a:r>
            <a:r>
              <a:rPr lang="en-US" sz="1800" i="1" dirty="0">
                <a:latin typeface="Montserrat" panose="00000500000000000000" pitchFamily="2" charset="0"/>
              </a:rPr>
              <a:t>increase the efficiency and effectiveness of services through continued evaluation and process improvement</a:t>
            </a:r>
            <a:r>
              <a:rPr lang="en-US" sz="1800" dirty="0">
                <a:latin typeface="Montserrat" panose="00000500000000000000" pitchFamily="2" charset="0"/>
              </a:rPr>
              <a:t>” and to “</a:t>
            </a:r>
            <a:r>
              <a:rPr lang="en-US" sz="1800" i="1" dirty="0">
                <a:latin typeface="Montserrat" panose="00000500000000000000" pitchFamily="2" charset="0"/>
              </a:rPr>
              <a:t>provide high-quality, safe and secure, well planned and maintained infrastructure</a:t>
            </a:r>
            <a:r>
              <a:rPr lang="en-US" sz="1800" dirty="0">
                <a:latin typeface="Montserrat" panose="00000500000000000000" pitchFamily="2" charset="0"/>
              </a:rPr>
              <a:t>”.</a:t>
            </a:r>
          </a:p>
          <a:p>
            <a:endParaRPr lang="en-US" sz="1400" dirty="0">
              <a:latin typeface="Montserrat" panose="00000500000000000000" pitchFamily="2" charset="0"/>
            </a:endParaRPr>
          </a:p>
          <a:p>
            <a:r>
              <a:rPr lang="en-US" sz="1800" b="1" u="sng" dirty="0">
                <a:latin typeface="Montserrat" panose="00000500000000000000" pitchFamily="2" charset="0"/>
              </a:rPr>
              <a:t>Positions:</a:t>
            </a:r>
            <a:endParaRPr lang="en-US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Planner II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Growth Management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Montserrat" panose="00000500000000000000" pitchFamily="2" charset="0"/>
              </a:rPr>
              <a:t>Permit &amp; Licensing Tech </a:t>
            </a:r>
            <a:r>
              <a:rPr lang="en-US" i="1" dirty="0">
                <a:latin typeface="Montserrat" panose="00000500000000000000" pitchFamily="2" charset="0"/>
              </a:rPr>
              <a:t>(Also aligns with “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Growth Management</a:t>
            </a:r>
            <a:r>
              <a:rPr lang="en-US" i="1" dirty="0">
                <a:latin typeface="Montserrat" panose="00000500000000000000" pitchFamily="2" charset="0"/>
              </a:rPr>
              <a:t>”)</a:t>
            </a:r>
            <a:endParaRPr lang="en-US" sz="1800" i="1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kern="1200" dirty="0">
                <a:solidFill>
                  <a:srgbClr val="000000"/>
                </a:solidFill>
                <a:effectLst/>
                <a:latin typeface="Montserrat" panose="00000500000000000000" pitchFamily="2" charset="0"/>
              </a:rPr>
              <a:t>Plant Mechanic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kern="1200" dirty="0">
                <a:solidFill>
                  <a:srgbClr val="000000"/>
                </a:solidFill>
                <a:effectLst/>
                <a:latin typeface="Montserrat" panose="00000500000000000000" pitchFamily="2" charset="0"/>
              </a:rPr>
              <a:t>Network Crew Chief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kern="1200" dirty="0">
                <a:solidFill>
                  <a:srgbClr val="000000"/>
                </a:solidFill>
                <a:effectLst/>
                <a:latin typeface="Montserrat" panose="00000500000000000000" pitchFamily="2" charset="0"/>
              </a:rPr>
              <a:t>Wellfield Supervisor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kern="1200" dirty="0">
                <a:solidFill>
                  <a:srgbClr val="000000"/>
                </a:solidFill>
                <a:effectLst/>
                <a:latin typeface="Montserrat" panose="00000500000000000000" pitchFamily="2" charset="0"/>
              </a:rPr>
              <a:t>Plant Electrician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kern="1200" dirty="0">
                <a:solidFill>
                  <a:srgbClr val="000000"/>
                </a:solidFill>
                <a:effectLst/>
                <a:latin typeface="Montserrat" panose="00000500000000000000" pitchFamily="2" charset="0"/>
              </a:rPr>
              <a:t>Utility Scada Technician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  <a:latin typeface="Montserrat" panose="00000500000000000000" pitchFamily="2" charset="0"/>
              </a:rPr>
              <a:t>IT Development Manager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Aquatics Maintenance Technician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Quality of Life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Assistant Sanitation Superintendent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Quality of Life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Transit Oriented Community (TOC) Redevelopment Downtown</a:t>
            </a:r>
            <a:r>
              <a:rPr lang="en-US" sz="1800" i="1" dirty="0">
                <a:latin typeface="Montserrat" panose="00000500000000000000" pitchFamily="2" charset="0"/>
              </a:rPr>
              <a:t> </a:t>
            </a:r>
          </a:p>
          <a:p>
            <a:r>
              <a:rPr lang="en-US" sz="1800" i="1" dirty="0">
                <a:latin typeface="Montserrat" panose="00000500000000000000" pitchFamily="2" charset="0"/>
              </a:rPr>
              <a:t>    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Sound, Quality of Life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, Growth Management &amp;       </a:t>
            </a:r>
          </a:p>
          <a:p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     Transportation and Mobility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dirty="0">
              <a:latin typeface="Montserrat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64EEE3-8937-FE36-DB63-C32B24C77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8369" y="3467819"/>
            <a:ext cx="2192501" cy="149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953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3FD10-79D8-3777-EB82-556705804EE0}"/>
              </a:ext>
            </a:extLst>
          </p:cNvPr>
          <p:cNvSpPr txBox="1"/>
          <p:nvPr/>
        </p:nvSpPr>
        <p:spPr>
          <a:xfrm>
            <a:off x="1654338" y="1343884"/>
            <a:ext cx="941471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Strategic Focus Area: World Class Services</a:t>
            </a:r>
            <a:r>
              <a:rPr lang="en-US" sz="2000" dirty="0">
                <a:latin typeface="Montserrat" panose="00000500000000000000" pitchFamily="2" charset="0"/>
              </a:rPr>
              <a:t> </a:t>
            </a:r>
          </a:p>
          <a:p>
            <a:pPr algn="just"/>
            <a:r>
              <a:rPr lang="en-US" sz="1800" dirty="0">
                <a:latin typeface="Montserrat" panose="00000500000000000000" pitchFamily="2" charset="0"/>
              </a:rPr>
              <a:t>These investments specifically support Strategic Priorities WS.1, WS.2 and WS.3: to employ data-driven decision-making for holistic strategic policy development, to judiciously embrace risks and capitalize on opportunities, to “</a:t>
            </a:r>
            <a:r>
              <a:rPr lang="en-US" sz="1800" i="1" dirty="0">
                <a:latin typeface="Montserrat" panose="00000500000000000000" pitchFamily="2" charset="0"/>
              </a:rPr>
              <a:t>increase the efficiency and effectiveness of services through continued evaluation and process improvement</a:t>
            </a:r>
            <a:r>
              <a:rPr lang="en-US" sz="1800" dirty="0">
                <a:latin typeface="Montserrat" panose="00000500000000000000" pitchFamily="2" charset="0"/>
              </a:rPr>
              <a:t>” and to “</a:t>
            </a:r>
            <a:r>
              <a:rPr lang="en-US" sz="1800" i="1" dirty="0">
                <a:latin typeface="Montserrat" panose="00000500000000000000" pitchFamily="2" charset="0"/>
              </a:rPr>
              <a:t>provide high-quality, safe and secure, well planned and maintained infrastructure</a:t>
            </a:r>
            <a:r>
              <a:rPr lang="en-US" sz="1800" dirty="0">
                <a:latin typeface="Montserrat" panose="00000500000000000000" pitchFamily="2" charset="0"/>
              </a:rPr>
              <a:t>”.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6627F5-6257-F50E-E1C1-1649433F5AE3}"/>
              </a:ext>
            </a:extLst>
          </p:cNvPr>
          <p:cNvSpPr txBox="1"/>
          <p:nvPr/>
        </p:nvSpPr>
        <p:spPr>
          <a:xfrm>
            <a:off x="1654339" y="3567612"/>
            <a:ext cx="977138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latin typeface="Montserrat" panose="00000500000000000000" pitchFamily="2" charset="0"/>
              </a:rPr>
              <a:t>Projects: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City Services Building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Water/Sewer Buildings and Facility Upgrades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Montserrat" panose="00000500000000000000" pitchFamily="2" charset="0"/>
              </a:rPr>
              <a:t>Municipal Fleet Garage and Associated Site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Montserrat" panose="00000500000000000000" pitchFamily="2" charset="0"/>
              </a:rPr>
              <a:t>Railroad Crossings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Montserrat" panose="00000500000000000000" pitchFamily="2" charset="0"/>
              </a:rPr>
              <a:t>Sewer System Repairs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Montserrat" panose="00000500000000000000" pitchFamily="2" charset="0"/>
              </a:rPr>
              <a:t>PFOS Removal Upgrades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Innovative Technology and Artificial Intelligence </a:t>
            </a:r>
          </a:p>
          <a:p>
            <a:r>
              <a:rPr lang="en-US" i="1" dirty="0">
                <a:latin typeface="Montserrat" panose="00000500000000000000" pitchFamily="2" charset="0"/>
              </a:rPr>
              <a:t>    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Community Safety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Security Enhancements/Expansion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Community Safety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E6EF68-09B3-C3FB-6F5C-5F55AFF5B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1443" y="3674853"/>
            <a:ext cx="2591665" cy="172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3058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DEC8-69EE-7910-E75C-C2004E123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D4526-26F4-8372-5B41-BCB3F7917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B8369A9-4EE3-3103-A486-2A67BEBC3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8020A-6465-DD16-1789-BDC12D6BF73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177F31-1B89-ED4B-3471-FAEE13772B06}"/>
              </a:ext>
            </a:extLst>
          </p:cNvPr>
          <p:cNvSpPr txBox="1"/>
          <p:nvPr/>
        </p:nvSpPr>
        <p:spPr>
          <a:xfrm>
            <a:off x="1654338" y="1343884"/>
            <a:ext cx="941471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Strategic Focus Area: World Class Services</a:t>
            </a:r>
            <a:r>
              <a:rPr lang="en-US" sz="2000" dirty="0">
                <a:latin typeface="Montserrat" panose="00000500000000000000" pitchFamily="2" charset="0"/>
              </a:rPr>
              <a:t> </a:t>
            </a:r>
          </a:p>
          <a:p>
            <a:pPr algn="just"/>
            <a:r>
              <a:rPr lang="en-US" sz="1800" dirty="0">
                <a:latin typeface="Montserrat" panose="00000500000000000000" pitchFamily="2" charset="0"/>
              </a:rPr>
              <a:t>These investments specifically support Strategic Priorities WS.1, WS.2 and WS.3: to employ data-driven decision-making for holistic strategic policy development, to judiciously embrace risks and capitalize on opportunities, to “</a:t>
            </a:r>
            <a:r>
              <a:rPr lang="en-US" sz="1800" i="1" dirty="0">
                <a:latin typeface="Montserrat" panose="00000500000000000000" pitchFamily="2" charset="0"/>
              </a:rPr>
              <a:t>increase the efficiency and effectiveness of services through continued evaluation and process improvement</a:t>
            </a:r>
            <a:r>
              <a:rPr lang="en-US" sz="1800" dirty="0">
                <a:latin typeface="Montserrat" panose="00000500000000000000" pitchFamily="2" charset="0"/>
              </a:rPr>
              <a:t>” and to “</a:t>
            </a:r>
            <a:r>
              <a:rPr lang="en-US" sz="1800" i="1" dirty="0">
                <a:latin typeface="Montserrat" panose="00000500000000000000" pitchFamily="2" charset="0"/>
              </a:rPr>
              <a:t>provide high-quality, safe and secure, well planned and maintained infrastructure</a:t>
            </a:r>
            <a:r>
              <a:rPr lang="en-US" sz="1800" dirty="0">
                <a:latin typeface="Montserrat" panose="00000500000000000000" pitchFamily="2" charset="0"/>
              </a:rPr>
              <a:t>”.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2F4E7A-21A1-8371-2273-3169343C809A}"/>
              </a:ext>
            </a:extLst>
          </p:cNvPr>
          <p:cNvSpPr txBox="1"/>
          <p:nvPr/>
        </p:nvSpPr>
        <p:spPr>
          <a:xfrm>
            <a:off x="1637248" y="3764164"/>
            <a:ext cx="1026704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latin typeface="Montserrat" panose="00000500000000000000" pitchFamily="2" charset="0"/>
              </a:rPr>
              <a:t>Projects (con’t):</a:t>
            </a:r>
            <a:endParaRPr lang="en-US" sz="1800" i="1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Critical Infrastructure Improvement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Raw Water Well Equipment/Expansion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Meter Reading Technology Improvement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Water Network System Improvement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Wastewater Upgrades, Replacement and Expansion </a:t>
            </a:r>
          </a:p>
          <a:p>
            <a:r>
              <a:rPr lang="en-US" i="1" dirty="0">
                <a:latin typeface="Montserrat" panose="00000500000000000000" pitchFamily="2" charset="0"/>
              </a:rPr>
              <a:t>    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Growth Management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Montserrat" panose="00000500000000000000" pitchFamily="2" charset="0"/>
              </a:rPr>
              <a:t>Pump Station Modifications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Growth Management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832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681" y="44029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3FD10-79D8-3777-EB82-556705804EE0}"/>
              </a:ext>
            </a:extLst>
          </p:cNvPr>
          <p:cNvSpPr txBox="1"/>
          <p:nvPr/>
        </p:nvSpPr>
        <p:spPr>
          <a:xfrm>
            <a:off x="1584769" y="2564113"/>
            <a:ext cx="948203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latin typeface="Montserrat" panose="00000500000000000000" pitchFamily="2" charset="0"/>
              </a:rPr>
              <a:t>Programs: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Traffic Infraction Enforcement Program</a:t>
            </a:r>
          </a:p>
          <a:p>
            <a:endParaRPr lang="en-US" sz="1800" dirty="0">
              <a:latin typeface="Montserrat" panose="00000500000000000000" pitchFamily="2" charset="0"/>
            </a:endParaRPr>
          </a:p>
          <a:p>
            <a:r>
              <a:rPr lang="en-US" sz="1800" b="1" u="sng" dirty="0">
                <a:latin typeface="Montserrat" panose="00000500000000000000" pitchFamily="2" charset="0"/>
              </a:rPr>
              <a:t>Projects: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Transit Oriented Community (TOC) Redevelopment Downtown</a:t>
            </a:r>
            <a:r>
              <a:rPr lang="en-US" sz="1800" i="1" dirty="0">
                <a:latin typeface="Montserrat" panose="00000500000000000000" pitchFamily="2" charset="0"/>
              </a:rPr>
              <a:t> </a:t>
            </a:r>
          </a:p>
          <a:p>
            <a:r>
              <a:rPr lang="en-US" sz="1800" i="1" dirty="0">
                <a:latin typeface="Montserrat" panose="00000500000000000000" pitchFamily="2" charset="0"/>
              </a:rPr>
              <a:t>    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Sound, Quality of Life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     World Class Services &amp; Growth Management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Vision Zero Demonstration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El Rio Trail Enhancements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Downtown Palmetto Park Road Connectivity and Mobility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CRA East/West Pedestrian Connectivity Consultant and Implementation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Traffic Signal Mast Arm Upgrades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CRA Parking Analysis and Planning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Mobility and Connectivity Improvements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EDC2D2-B6D3-7263-878C-597AA2B8FE8E}"/>
              </a:ext>
            </a:extLst>
          </p:cNvPr>
          <p:cNvSpPr txBox="1"/>
          <p:nvPr/>
        </p:nvSpPr>
        <p:spPr>
          <a:xfrm>
            <a:off x="1533498" y="1012822"/>
            <a:ext cx="9599198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Strategic Focus Area: Transportation &amp; Mobility</a:t>
            </a:r>
            <a:endParaRPr lang="en-US" sz="2000" dirty="0">
              <a:latin typeface="Montserrat" panose="00000500000000000000" pitchFamily="2" charset="0"/>
            </a:endParaRPr>
          </a:p>
          <a:p>
            <a:r>
              <a:rPr lang="en-US" sz="1800" dirty="0">
                <a:latin typeface="Montserrat" panose="00000500000000000000" pitchFamily="2" charset="0"/>
              </a:rPr>
              <a:t>These investments specifically support the Strategic Priorities: to “</a:t>
            </a:r>
            <a:r>
              <a:rPr lang="en-US" sz="1800" i="1" dirty="0">
                <a:latin typeface="Montserrat" panose="00000500000000000000" pitchFamily="2" charset="0"/>
              </a:rPr>
              <a:t>create location-responsive and appropriate TOC (transit-oriented community) overlays</a:t>
            </a:r>
            <a:r>
              <a:rPr lang="en-US" sz="1800" dirty="0">
                <a:latin typeface="Montserrat" panose="00000500000000000000" pitchFamily="2" charset="0"/>
              </a:rPr>
              <a:t>” and to “</a:t>
            </a:r>
            <a:r>
              <a:rPr lang="en-US" sz="1800" i="1" dirty="0">
                <a:latin typeface="Montserrat" panose="00000500000000000000" pitchFamily="2" charset="0"/>
              </a:rPr>
              <a:t>develop transportation and mobility options for traffic improvements, mitigation efforts, and expansion of multi-modal and alternative transit solutions</a:t>
            </a:r>
            <a:r>
              <a:rPr lang="en-US" sz="1800" dirty="0">
                <a:latin typeface="Montserrat" panose="00000500000000000000" pitchFamily="2" charset="0"/>
              </a:rPr>
              <a:t>”.</a:t>
            </a:r>
          </a:p>
        </p:txBody>
      </p:sp>
      <p:pic>
        <p:nvPicPr>
          <p:cNvPr id="4098" name="Picture 2" descr="No photo description available.">
            <a:extLst>
              <a:ext uri="{FF2B5EF4-FFF2-40B4-BE49-F238E27FC236}">
                <a16:creationId xmlns:a16="http://schemas.microsoft.com/office/drawing/2014/main" id="{070DF69D-6703-6CB5-A0DA-86DF7B038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166" y="2494803"/>
            <a:ext cx="2011853" cy="268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3291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2044" y="542841"/>
            <a:ext cx="9454887" cy="410941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Montserrat" panose="00000500000000000000" pitchFamily="2" charset="0"/>
              </a:rPr>
              <a:t>Alignment with Strategic Priorities (Cont.)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654338" y="1217921"/>
            <a:ext cx="9928062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83FD10-79D8-3777-EB82-556705804EE0}"/>
              </a:ext>
            </a:extLst>
          </p:cNvPr>
          <p:cNvSpPr txBox="1"/>
          <p:nvPr/>
        </p:nvSpPr>
        <p:spPr>
          <a:xfrm>
            <a:off x="1654338" y="1196529"/>
            <a:ext cx="9928062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Montserrat" panose="00000500000000000000" pitchFamily="2" charset="0"/>
              </a:rPr>
              <a:t>Strategic Focus Area: Growth Management</a:t>
            </a:r>
            <a:endParaRPr lang="en-US" sz="2000" dirty="0">
              <a:latin typeface="Montserrat" panose="00000500000000000000" pitchFamily="2" charset="0"/>
            </a:endParaRPr>
          </a:p>
          <a:p>
            <a:r>
              <a:rPr lang="en-US" sz="1800" dirty="0">
                <a:latin typeface="Montserrat" panose="00000500000000000000" pitchFamily="2" charset="0"/>
              </a:rPr>
              <a:t>These investments specifically support the Strategic Priorities: to “</a:t>
            </a:r>
            <a:r>
              <a:rPr lang="en-US" sz="1800" i="1" dirty="0">
                <a:latin typeface="Montserrat" panose="00000500000000000000" pitchFamily="2" charset="0"/>
              </a:rPr>
              <a:t>promote development that allows residents and businesses to thrive while meeting future challenges and leveraging opportunities</a:t>
            </a:r>
            <a:r>
              <a:rPr lang="en-US" sz="1800" dirty="0">
                <a:latin typeface="Montserrat" panose="00000500000000000000" pitchFamily="2" charset="0"/>
              </a:rPr>
              <a:t>” and to “</a:t>
            </a:r>
            <a:r>
              <a:rPr lang="en-US" sz="1800" i="1" dirty="0">
                <a:latin typeface="Montserrat" panose="00000500000000000000" pitchFamily="2" charset="0"/>
              </a:rPr>
              <a:t>preserve community livability through responsible development standards, proactive code compliance, and targeted revitalization</a:t>
            </a:r>
            <a:r>
              <a:rPr lang="en-US" sz="1800" dirty="0">
                <a:latin typeface="Montserrat" panose="00000500000000000000" pitchFamily="2" charset="0"/>
              </a:rPr>
              <a:t>.”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6F0F4F-8534-D4FA-4D6C-79AFD4D06D7E}"/>
              </a:ext>
            </a:extLst>
          </p:cNvPr>
          <p:cNvSpPr txBox="1"/>
          <p:nvPr/>
        </p:nvSpPr>
        <p:spPr>
          <a:xfrm>
            <a:off x="1662883" y="3181709"/>
            <a:ext cx="9147547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latin typeface="Montserrat" panose="00000500000000000000" pitchFamily="2" charset="0"/>
              </a:rPr>
              <a:t>Positions: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Planner II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Montserrat" panose="00000500000000000000" pitchFamily="2" charset="0"/>
              </a:rPr>
              <a:t>Permit &amp; Licensing Tech </a:t>
            </a:r>
            <a:r>
              <a:rPr lang="en-US" i="1" dirty="0">
                <a:latin typeface="Montserrat" panose="00000500000000000000" pitchFamily="2" charset="0"/>
              </a:rPr>
              <a:t>(Also aligns with “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  <a:r>
              <a:rPr lang="en-US" i="1" dirty="0">
                <a:latin typeface="Montserrat" panose="00000500000000000000" pitchFamily="2" charset="0"/>
              </a:rPr>
              <a:t>”)</a:t>
            </a:r>
            <a:endParaRPr lang="en-US" sz="1800" i="1" dirty="0">
              <a:latin typeface="Montserrat" panose="00000500000000000000" pitchFamily="2" charset="0"/>
            </a:endParaRPr>
          </a:p>
          <a:p>
            <a:endParaRPr lang="en-US" sz="1800" b="1" u="sng" dirty="0">
              <a:latin typeface="Montserrat" panose="00000500000000000000" pitchFamily="2" charset="0"/>
            </a:endParaRPr>
          </a:p>
          <a:p>
            <a:r>
              <a:rPr lang="en-US" sz="1800" b="1" u="sng" dirty="0">
                <a:latin typeface="Montserrat" panose="00000500000000000000" pitchFamily="2" charset="0"/>
              </a:rPr>
              <a:t>Projects: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Wastewater Upgrades, Replacement and Expansion </a:t>
            </a:r>
          </a:p>
          <a:p>
            <a:r>
              <a:rPr lang="en-US" i="1" dirty="0">
                <a:latin typeface="Montserrat" panose="00000500000000000000" pitchFamily="2" charset="0"/>
              </a:rPr>
              <a:t>     </a:t>
            </a:r>
            <a:r>
              <a:rPr lang="en-US" sz="1800" i="1" dirty="0">
                <a:latin typeface="Montserrat" panose="00000500000000000000" pitchFamily="2" charset="0"/>
              </a:rPr>
              <a:t>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  <a:r>
              <a:rPr lang="en-US" sz="1800" i="1" dirty="0">
                <a:latin typeface="Montserrat" panose="00000500000000000000" pitchFamily="2" charset="0"/>
              </a:rPr>
              <a:t>”) </a:t>
            </a:r>
            <a:endParaRPr lang="en-US" sz="1800" dirty="0">
              <a:latin typeface="Montserrat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i="1" dirty="0">
                <a:latin typeface="Montserrat" panose="00000500000000000000" pitchFamily="2" charset="0"/>
              </a:rPr>
              <a:t>Pump Station Modifications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World Class Services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latin typeface="Montserrat" panose="00000500000000000000" pitchFamily="2" charset="0"/>
              </a:rPr>
              <a:t>Transit Oriented Community (TOC) Redevelopment Downtown</a:t>
            </a:r>
            <a:r>
              <a:rPr lang="en-US" sz="1800" i="1" dirty="0">
                <a:latin typeface="Montserrat" panose="00000500000000000000" pitchFamily="2" charset="0"/>
              </a:rPr>
              <a:t> </a:t>
            </a:r>
          </a:p>
          <a:p>
            <a:r>
              <a:rPr lang="en-US" sz="1800" i="1" dirty="0">
                <a:latin typeface="Montserrat" panose="00000500000000000000" pitchFamily="2" charset="0"/>
              </a:rPr>
              <a:t>     (Also aligns with “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Financially Sound, Quality of Life</a:t>
            </a:r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, </a:t>
            </a:r>
          </a:p>
          <a:p>
            <a:r>
              <a:rPr lang="en-US" b="1" dirty="0">
                <a:solidFill>
                  <a:srgbClr val="0070C0"/>
                </a:solidFill>
                <a:latin typeface="Montserrat" panose="00000500000000000000" pitchFamily="2" charset="0"/>
              </a:rPr>
              <a:t>     World Class Services &amp; </a:t>
            </a:r>
            <a:r>
              <a:rPr lang="en-US" sz="1800" b="1" dirty="0">
                <a:solidFill>
                  <a:srgbClr val="0070C0"/>
                </a:solidFill>
                <a:latin typeface="Montserrat" panose="00000500000000000000" pitchFamily="2" charset="0"/>
              </a:rPr>
              <a:t>Transportation &amp; Mobility</a:t>
            </a:r>
            <a:r>
              <a:rPr lang="en-US" sz="1800" i="1" dirty="0">
                <a:latin typeface="Montserrat" panose="00000500000000000000" pitchFamily="2" charset="0"/>
              </a:rPr>
              <a:t>”)</a:t>
            </a:r>
            <a:endParaRPr lang="en-US" sz="1800" dirty="0">
              <a:latin typeface="Montserrat" panose="000005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1A7357-0194-C968-B43E-19AF90CE5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1775" y="2984739"/>
            <a:ext cx="2354616" cy="176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8914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F7DB7EE0-A3F2-953A-1F9E-76E4F4EBA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0BC5A-BC18-B027-73D0-EFEEEBD5C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0409" y="443945"/>
            <a:ext cx="9454887" cy="359360"/>
          </a:xfrm>
        </p:spPr>
        <p:txBody>
          <a:bodyPr>
            <a:noAutofit/>
          </a:bodyPr>
          <a:lstStyle/>
          <a:p>
            <a:r>
              <a:rPr lang="en-US" sz="2200" b="1" dirty="0">
                <a:latin typeface="Montserrat" panose="00000500000000000000" pitchFamily="2" charset="0"/>
              </a:rPr>
              <a:t>City-Wide FY 2025-26 Budget Summary</a:t>
            </a:r>
            <a:endParaRPr lang="en-US" sz="22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90C029-54EF-7BEC-70E1-937F419D0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8CAD8-5CC2-FA05-4ED6-D8074B0866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76226" y="848387"/>
            <a:ext cx="9455149" cy="1763712"/>
          </a:xfrm>
        </p:spPr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pPr algn="just"/>
            <a:r>
              <a:rPr lang="en-US" sz="1800" b="0" i="1" dirty="0">
                <a:solidFill>
                  <a:schemeClr val="tx1"/>
                </a:solidFill>
                <a:latin typeface="Montserrat" panose="00000500000000000000" pitchFamily="2" charset="0"/>
              </a:rPr>
              <a:t>City of Boca Raton is projecting $794M of revenue in FY2026, which represents a 0.04% decrease over the prior year. Budgeted expenditures are projected to decrease by 0.04% or $334.2K to $794M in FY2026.</a:t>
            </a:r>
          </a:p>
        </p:txBody>
      </p:sp>
      <p:pic>
        <p:nvPicPr>
          <p:cNvPr id="6" name="Picture 5" descr="Chart, waterfall chart&#10;&#10;AI-generated content may be incorrect.">
            <a:extLst>
              <a:ext uri="{FF2B5EF4-FFF2-40B4-BE49-F238E27FC236}">
                <a16:creationId xmlns:a16="http://schemas.microsoft.com/office/drawing/2014/main" id="{D6E20FA1-1A31-2E05-21B3-647822DB2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065" y="2489675"/>
            <a:ext cx="92773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6286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480CAD-7CCB-7E20-3CE4-80BB11714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323B214-70E5-2FDA-0529-038D0E391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E4779-7022-E01D-0D4E-BC6398CC22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6C9231-B945-FC96-72E4-7327B5FB2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2254" y="304800"/>
            <a:ext cx="9607220" cy="745958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US" sz="2000" b="1" dirty="0">
                <a:latin typeface="Montserrat" panose="00000500000000000000" pitchFamily="2" charset="0"/>
              </a:rPr>
              <a:t>City-Wide Revenue Sources FY 2025-26</a:t>
            </a:r>
            <a:endParaRPr lang="en-US" sz="2000" i="1" dirty="0">
              <a:latin typeface="Montserrat" panose="00000500000000000000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773968C-42F1-89FE-0BFD-99483C3F8D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64059"/>
              </p:ext>
            </p:extLst>
          </p:nvPr>
        </p:nvGraphicFramePr>
        <p:xfrm>
          <a:off x="1733549" y="756123"/>
          <a:ext cx="9210674" cy="5815124"/>
        </p:xfrm>
        <a:graphic>
          <a:graphicData uri="http://schemas.openxmlformats.org/drawingml/2006/table">
            <a:tbl>
              <a:tblPr/>
              <a:tblGrid>
                <a:gridCol w="2686446">
                  <a:extLst>
                    <a:ext uri="{9D8B030D-6E8A-4147-A177-3AD203B41FA5}">
                      <a16:colId xmlns:a16="http://schemas.microsoft.com/office/drawing/2014/main" val="1771512021"/>
                    </a:ext>
                  </a:extLst>
                </a:gridCol>
                <a:gridCol w="1631057">
                  <a:extLst>
                    <a:ext uri="{9D8B030D-6E8A-4147-A177-3AD203B41FA5}">
                      <a16:colId xmlns:a16="http://schemas.microsoft.com/office/drawing/2014/main" val="956836954"/>
                    </a:ext>
                  </a:extLst>
                </a:gridCol>
                <a:gridCol w="1631057">
                  <a:extLst>
                    <a:ext uri="{9D8B030D-6E8A-4147-A177-3AD203B41FA5}">
                      <a16:colId xmlns:a16="http://schemas.microsoft.com/office/drawing/2014/main" val="307972769"/>
                    </a:ext>
                  </a:extLst>
                </a:gridCol>
                <a:gridCol w="1631057">
                  <a:extLst>
                    <a:ext uri="{9D8B030D-6E8A-4147-A177-3AD203B41FA5}">
                      <a16:colId xmlns:a16="http://schemas.microsoft.com/office/drawing/2014/main" val="546263121"/>
                    </a:ext>
                  </a:extLst>
                </a:gridCol>
                <a:gridCol w="1631057">
                  <a:extLst>
                    <a:ext uri="{9D8B030D-6E8A-4147-A177-3AD203B41FA5}">
                      <a16:colId xmlns:a16="http://schemas.microsoft.com/office/drawing/2014/main" val="2618958410"/>
                    </a:ext>
                  </a:extLst>
                </a:gridCol>
              </a:tblGrid>
              <a:tr h="43513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FY2024 Actual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FY2025 Approved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FY2026 Proposed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FY2025 Approved vs. FY2026 Proposed </a:t>
                      </a:r>
                      <a:b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</a:b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($ Change)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2966499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AD VALOREM TAXES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$144,239,732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$155,073,600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$168,353,100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$13,279,500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330744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OTHER TAXES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$23,919,122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$16,798,100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$16,672,800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-$125,300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4145285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UTILITY SERVICE TAXES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$20,063,812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$20,474,800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$20,973,800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$499,000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6648372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LOCAL BUSINESS TAXES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$1,598,964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$1,853,000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$1,804,000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-$49,000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04505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PERMITS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$18,260,393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$15,014,000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$17,020,500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$2,006,500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759227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FRANCHISE FEES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$16,544,671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$16,980,000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$17,149,800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$169,800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808731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CONNECTION FEES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$1,399,572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$707,400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$888,500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$181,100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721241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OTHER LICENSE AND PERMIT FEES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$688,924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$678,000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$592,000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-$86,000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616620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GENERAL GOVERNMENT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$1,385,891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$1,073,100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$1,263,000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$189,900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3102320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PHYSICAL ENVIRONMENT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$177,415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460595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PUBLIC SAFETY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$17,137,449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$16,968,000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$17,663,000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$695,000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186087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GRANTS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$3,088,035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$8,658,900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$7,697,800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-$961,100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8837763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STATES SHARED REVENUES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$15,170,038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$16,372,600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$16,732,600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$360,000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449433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SHARED REVENUE/LOCAL UNIT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$36,919,276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$36,270,900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$31,866,700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-$4,404,200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0233013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CHARGES FOR SERVICES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$83,804,803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$82,062,200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$88,013,300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$5,951,100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9073275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TRANSPORTATION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$2,781,549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$2,208,000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$2,678,000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$470,000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0811692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CULTURE-RECREATION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$12,760,670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$12,120,700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$12,859,600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$738,900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057372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COURT CASES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$655,841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$696,000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$670,000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-$26,000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16865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LIBRARY FINES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$46,387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$36,500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$38,000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040100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VIOLATIONS OF LOCAL ORDINANCE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$1,276,365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$1,487,500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$1,465,300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-$22,200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3590183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MISCELLANEOUS REVENUES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$7,766,741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$8,116,900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$23,128,400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$15,011,500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600416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INVESTMENT EARNINGS SUMMARY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$45,706,167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$26,996,500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$28,095,000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$1,098,500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3738277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ADMIN REVENUES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$59,371,802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$93,713,300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$79,383,500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-$14,329,800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486405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Operating Total: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$514,763,619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$534,560,000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$555,208,700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$20,648,700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6532286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TRANSFERS IN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$22,713,478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$51,405,200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$51,913,500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$508,300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482170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RESERVES - REVENUES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$208,364,300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$186,873,100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-$21,491,200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798288"/>
                  </a:ext>
                </a:extLst>
              </a:tr>
              <a:tr h="145045">
                <a:tc>
                  <a:txBody>
                    <a:bodyPr/>
                    <a:lstStyle/>
                    <a:p>
                      <a:pPr algn="l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Total: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$537,477,097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$794,329,500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$793,995,300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lnSpc>
                          <a:spcPct val="120000"/>
                        </a:lnSpc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Montserrat" panose="00000500000000000000" pitchFamily="2" charset="0"/>
                        </a:rPr>
                        <a:t>-$334,200</a:t>
                      </a:r>
                    </a:p>
                  </a:txBody>
                  <a:tcPr marL="5372" marR="5372" marT="537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7806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7180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B42CE-D748-E163-67B5-9F304CB021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5D0BE-B6DE-2940-260A-1EBE21102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1172" y="420941"/>
            <a:ext cx="9687431" cy="87345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Montserrat" panose="00000500000000000000" pitchFamily="2" charset="0"/>
              </a:rPr>
              <a:t>City-Wide Operating Costs FY 2025-26 - Category</a:t>
            </a:r>
            <a:endParaRPr lang="en-US" sz="24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87E70C-3844-7447-B478-613746683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4B9FD6-3D22-D009-025B-C1E8227A32A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1CC44C8-5C2D-2588-E606-F18079F8BB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357910"/>
              </p:ext>
            </p:extLst>
          </p:nvPr>
        </p:nvGraphicFramePr>
        <p:xfrm>
          <a:off x="1765300" y="1614279"/>
          <a:ext cx="8035924" cy="3252993"/>
        </p:xfrm>
        <a:graphic>
          <a:graphicData uri="http://schemas.openxmlformats.org/drawingml/2006/table">
            <a:tbl>
              <a:tblPr/>
              <a:tblGrid>
                <a:gridCol w="1762380">
                  <a:extLst>
                    <a:ext uri="{9D8B030D-6E8A-4147-A177-3AD203B41FA5}">
                      <a16:colId xmlns:a16="http://schemas.microsoft.com/office/drawing/2014/main" val="4197547583"/>
                    </a:ext>
                  </a:extLst>
                </a:gridCol>
                <a:gridCol w="1568386">
                  <a:extLst>
                    <a:ext uri="{9D8B030D-6E8A-4147-A177-3AD203B41FA5}">
                      <a16:colId xmlns:a16="http://schemas.microsoft.com/office/drawing/2014/main" val="263390864"/>
                    </a:ext>
                  </a:extLst>
                </a:gridCol>
                <a:gridCol w="1568386">
                  <a:extLst>
                    <a:ext uri="{9D8B030D-6E8A-4147-A177-3AD203B41FA5}">
                      <a16:colId xmlns:a16="http://schemas.microsoft.com/office/drawing/2014/main" val="1689533398"/>
                    </a:ext>
                  </a:extLst>
                </a:gridCol>
                <a:gridCol w="1568386">
                  <a:extLst>
                    <a:ext uri="{9D8B030D-6E8A-4147-A177-3AD203B41FA5}">
                      <a16:colId xmlns:a16="http://schemas.microsoft.com/office/drawing/2014/main" val="4235277241"/>
                    </a:ext>
                  </a:extLst>
                </a:gridCol>
                <a:gridCol w="1568386">
                  <a:extLst>
                    <a:ext uri="{9D8B030D-6E8A-4147-A177-3AD203B41FA5}">
                      <a16:colId xmlns:a16="http://schemas.microsoft.com/office/drawing/2014/main" val="1220923974"/>
                    </a:ext>
                  </a:extLst>
                </a:gridCol>
              </a:tblGrid>
              <a:tr h="820849"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FY2024 Actual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FY2025 Approved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FY2026 Proposed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FY2025 Approved vs. FY2026 Proposed </a:t>
                      </a:r>
                      <a:b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</a:b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($ Change)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217698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PERSONNEL EXPENSES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$219,314,267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$241,807,500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$243,476,300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$1,668,800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297552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OTHER OPERATING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$186,216,179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$187,873,700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$199,877,600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$12,003,900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077595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SUPPLIES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$6,650,585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$10,031,900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$10,331,600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$299,700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4509659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CAPITAL OUTLAY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$25,177,943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$298,870,500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$282,844,100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-$16,026,400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989061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Operating Total: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$437,358,974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$738,583,600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$736,529,600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-$2,054,000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7739657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TRANSFERS OUT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$22,713,478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$51,405,200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$51,913,500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$508,300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293968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RESERVES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$4,340,700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$5,552,200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$1,211,500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779605"/>
                  </a:ext>
                </a:extLst>
              </a:tr>
              <a:tr h="30401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Total: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$460,072,452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$794,329,500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$793,995,300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-$334,200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6465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6831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D6D63-8AB2-BE73-D93A-23411A008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2629D-3F1F-F153-EB07-24E97663A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2148" y="385849"/>
            <a:ext cx="9639304" cy="857414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Montserrat" panose="00000500000000000000" pitchFamily="2" charset="0"/>
              </a:rPr>
              <a:t>City-Wide Operating Costs FY 2025-26 - Department</a:t>
            </a:r>
            <a:endParaRPr lang="en-US" sz="2400" i="1" dirty="0">
              <a:latin typeface="Montserrat" panose="00000500000000000000" pitchFamily="2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213C02-A76A-B740-3F65-2178FABB4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D4DFE7-DE3E-400C-9D06-2819CC57133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4176-8D8A-9AA3-8602-ABE87ED9DC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  <a:p>
            <a:endParaRPr lang="en-US" sz="2000" b="0" i="1" dirty="0">
              <a:solidFill>
                <a:schemeClr val="tx1"/>
              </a:solidFill>
              <a:latin typeface="Montserrat" panose="00000500000000000000" pitchFamily="2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6ADD457-841F-08A1-7EBF-7AEA1030B1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5809491"/>
              </p:ext>
            </p:extLst>
          </p:nvPr>
        </p:nvGraphicFramePr>
        <p:xfrm>
          <a:off x="2094850" y="1248107"/>
          <a:ext cx="8180117" cy="4677667"/>
        </p:xfrm>
        <a:graphic>
          <a:graphicData uri="http://schemas.openxmlformats.org/drawingml/2006/table">
            <a:tbl>
              <a:tblPr/>
              <a:tblGrid>
                <a:gridCol w="2402909">
                  <a:extLst>
                    <a:ext uri="{9D8B030D-6E8A-4147-A177-3AD203B41FA5}">
                      <a16:colId xmlns:a16="http://schemas.microsoft.com/office/drawing/2014/main" val="2378002167"/>
                    </a:ext>
                  </a:extLst>
                </a:gridCol>
                <a:gridCol w="1444302">
                  <a:extLst>
                    <a:ext uri="{9D8B030D-6E8A-4147-A177-3AD203B41FA5}">
                      <a16:colId xmlns:a16="http://schemas.microsoft.com/office/drawing/2014/main" val="755433497"/>
                    </a:ext>
                  </a:extLst>
                </a:gridCol>
                <a:gridCol w="1444302">
                  <a:extLst>
                    <a:ext uri="{9D8B030D-6E8A-4147-A177-3AD203B41FA5}">
                      <a16:colId xmlns:a16="http://schemas.microsoft.com/office/drawing/2014/main" val="2919103466"/>
                    </a:ext>
                  </a:extLst>
                </a:gridCol>
                <a:gridCol w="1444302">
                  <a:extLst>
                    <a:ext uri="{9D8B030D-6E8A-4147-A177-3AD203B41FA5}">
                      <a16:colId xmlns:a16="http://schemas.microsoft.com/office/drawing/2014/main" val="4245166460"/>
                    </a:ext>
                  </a:extLst>
                </a:gridCol>
                <a:gridCol w="1444302">
                  <a:extLst>
                    <a:ext uri="{9D8B030D-6E8A-4147-A177-3AD203B41FA5}">
                      <a16:colId xmlns:a16="http://schemas.microsoft.com/office/drawing/2014/main" val="1474894377"/>
                    </a:ext>
                  </a:extLst>
                </a:gridCol>
              </a:tblGrid>
              <a:tr h="656620"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 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FY2024 Actual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FY2025 Approved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FY2026 Proposed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FY2025 Approved vs. FY2026 Proposed </a:t>
                      </a:r>
                      <a:b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</a:b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($ Change)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306735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City Council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$423,238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$470,100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$498,100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$28,000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017757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City Manager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$52,866,342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$69,614,000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$68,001,000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-$1,613,000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894681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City Attorney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$1,865,251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$2,116,500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$1,882,500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-$234,000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5860477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Financial Services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$14,530,227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$17,430,400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$16,173,200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-$1,257,200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981434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Development Services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$23,644,884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$54,643,600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$69,772,700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$15,129,100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7434873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Police Services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$73,457,291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$81,260,100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$86,781,700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$5,521,600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0765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Fire/Rescue Services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$73,980,482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$84,069,500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$87,241,500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$3,172,000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446086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Utility Services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$88,599,531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$184,696,200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$174,859,000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-$9,837,200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951574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Public Works &amp; Engineering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$49,555,702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$142,700,100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$135,803,900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-$6,896,200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781884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Recreation Services, City Parks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$21,387,384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$29,861,200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$26,623,500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-$3,237,700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576860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Recreation Services, Park Operations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$20,369,054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$23,385,700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$22,799,800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-$585,900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9966367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Recreation Services, Golf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$4,316,767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$4,718,400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$4,721,600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$3,200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951037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Recreation Services, BPD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$25,241,383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$27,830,300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$27,606,100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-$224,200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453057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Non Divisional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-$12,878,560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$15,787,500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$13,765,000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-$2,022,500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2085475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Total: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$437,358,976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$738,583,600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$736,529,600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-$2,054,000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1114603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TRANSFERS OUT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$22,713,478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$51,405,200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$51,913,500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$508,300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267997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RESERVES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$4,340,700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$5,552,200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$1,211,500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600692"/>
                  </a:ext>
                </a:extLst>
              </a:tr>
              <a:tr h="217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Total: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$460,072,454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$794,329,500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$793,995,300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Montserrat" panose="00000500000000000000" pitchFamily="2" charset="0"/>
                        </a:rPr>
                        <a:t>-$334,200</a:t>
                      </a:r>
                    </a:p>
                  </a:txBody>
                  <a:tcPr marL="7723" marR="7723" marT="7723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9678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60383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4DFE7-DE3E-400C-9D06-2819CC571333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9909728-8AC7-4F22-6F0E-003B17B5595D}"/>
              </a:ext>
            </a:extLst>
          </p:cNvPr>
          <p:cNvSpPr txBox="1">
            <a:spLocks/>
          </p:cNvSpPr>
          <p:nvPr/>
        </p:nvSpPr>
        <p:spPr>
          <a:xfrm>
            <a:off x="3174521" y="4824375"/>
            <a:ext cx="6159261" cy="5893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The Office of Management &amp; Budget</a:t>
            </a:r>
          </a:p>
        </p:txBody>
      </p:sp>
    </p:spTree>
    <p:extLst>
      <p:ext uri="{BB962C8B-B14F-4D97-AF65-F5344CB8AC3E}">
        <p14:creationId xmlns:p14="http://schemas.microsoft.com/office/powerpoint/2010/main" val="3020655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 Them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Them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4504</TotalTime>
  <Words>3251</Words>
  <Application>Microsoft Office PowerPoint</Application>
  <PresentationFormat>Widescreen</PresentationFormat>
  <Paragraphs>894</Paragraphs>
  <Slides>36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Franklin Gothic Demi</vt:lpstr>
      <vt:lpstr>Montserrat</vt:lpstr>
      <vt:lpstr>Montserrat Medium</vt:lpstr>
      <vt:lpstr>Source Sans Pro</vt:lpstr>
      <vt:lpstr>Office Theme</vt:lpstr>
      <vt:lpstr>1_Office Theme</vt:lpstr>
      <vt:lpstr>PowerPoint Presentation</vt:lpstr>
      <vt:lpstr>Vision, Mission &amp; Our Values</vt:lpstr>
      <vt:lpstr>Strategic Focus Areas &amp; Priorities</vt:lpstr>
      <vt:lpstr>Strategic Focus Areas &amp; Priorities (Cont.)</vt:lpstr>
      <vt:lpstr>Millage &amp; Property Tax Comparison FY 2024-25 and FY 2025-26</vt:lpstr>
      <vt:lpstr>Fire Assessment Comparison FY 2024-25 and FY 2025-26</vt:lpstr>
      <vt:lpstr>Assessed Valuations</vt:lpstr>
      <vt:lpstr>New Construction*</vt:lpstr>
      <vt:lpstr>Tax Rate and Assessed Valuation</vt:lpstr>
      <vt:lpstr>Your Property Tax Bill by Taxing Authority</vt:lpstr>
      <vt:lpstr>Tax Bill Comparison</vt:lpstr>
      <vt:lpstr>Tax Rate Comparison</vt:lpstr>
      <vt:lpstr>Fire Assessment Fee</vt:lpstr>
      <vt:lpstr>Water &amp; Sewer Rates</vt:lpstr>
      <vt:lpstr>Total Taxes and Fees Comparison</vt:lpstr>
      <vt:lpstr>General Fund Revenue Sources Comparison</vt:lpstr>
      <vt:lpstr>General Fund Expenditures by Department Comparison</vt:lpstr>
      <vt:lpstr>General Fund - Summary of Changes from FY 2025 to FY 2026</vt:lpstr>
      <vt:lpstr> Statement of Fund Balance: General Fund</vt:lpstr>
      <vt:lpstr>What’s New for FY 2025-26: General Fund</vt:lpstr>
      <vt:lpstr>What’s New for FY 2025-26: Other Funds</vt:lpstr>
      <vt:lpstr>What’s New for FY 2025-26: Other Funds</vt:lpstr>
      <vt:lpstr>What’s New for FY 2025-26: Other Funds</vt:lpstr>
      <vt:lpstr>Alignment with Strategic Priorities</vt:lpstr>
      <vt:lpstr>Alignment with Strategic Priorities (Cont.)</vt:lpstr>
      <vt:lpstr>Alignment with Strategic Priorities (Cont.)</vt:lpstr>
      <vt:lpstr>Alignment with Strategic Priorities (Cont.)</vt:lpstr>
      <vt:lpstr>Alignment with Strategic Priorities (Cont.)</vt:lpstr>
      <vt:lpstr>Alignment with Strategic Priorities (Cont.)</vt:lpstr>
      <vt:lpstr>Alignment with Strategic Priorities (Cont.)</vt:lpstr>
      <vt:lpstr>Alignment with Strategic Priorities (Cont.)</vt:lpstr>
      <vt:lpstr>City-Wide FY 2025-26 Budget Summary</vt:lpstr>
      <vt:lpstr>City-Wide Revenue Sources FY 2025-26</vt:lpstr>
      <vt:lpstr>City-Wide Operating Costs FY 2025-26 - Category</vt:lpstr>
      <vt:lpstr>City-Wide Operating Costs FY 2025-26 - Department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Communications Division</dc:creator>
  <cp:lastModifiedBy>McGuire, Sharon</cp:lastModifiedBy>
  <cp:revision>113</cp:revision>
  <cp:lastPrinted>2025-09-08T16:17:49Z</cp:lastPrinted>
  <dcterms:created xsi:type="dcterms:W3CDTF">2019-02-20T19:27:10Z</dcterms:created>
  <dcterms:modified xsi:type="dcterms:W3CDTF">2025-09-08T16:43:45Z</dcterms:modified>
</cp:coreProperties>
</file>