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2" r:id="rId3"/>
    <p:sldId id="264" r:id="rId4"/>
    <p:sldId id="257" r:id="rId5"/>
    <p:sldId id="258" r:id="rId6"/>
    <p:sldId id="259" r:id="rId7"/>
    <p:sldId id="260" r:id="rId8"/>
    <p:sldId id="270" r:id="rId9"/>
    <p:sldId id="267" r:id="rId10"/>
    <p:sldId id="263" r:id="rId11"/>
    <p:sldId id="266" r:id="rId12"/>
    <p:sldId id="268" r:id="rId13"/>
    <p:sldId id="269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9958D1-552E-4960-9357-A25A34CCFA31}" v="10" dt="2024-08-05T19:57:07.9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 Basson" userId="29f4bd08-87ec-44da-908a-9168361cf5e5" providerId="ADAL" clId="{5E9958D1-552E-4960-9357-A25A34CCFA31}"/>
    <pc:docChg chg="undo custSel addSld delSld modSld sldOrd">
      <pc:chgData name="Marc Basson" userId="29f4bd08-87ec-44da-908a-9168361cf5e5" providerId="ADAL" clId="{5E9958D1-552E-4960-9357-A25A34CCFA31}" dt="2024-08-05T19:57:11.877" v="2046" actId="47"/>
      <pc:docMkLst>
        <pc:docMk/>
      </pc:docMkLst>
      <pc:sldChg chg="del">
        <pc:chgData name="Marc Basson" userId="29f4bd08-87ec-44da-908a-9168361cf5e5" providerId="ADAL" clId="{5E9958D1-552E-4960-9357-A25A34CCFA31}" dt="2024-08-05T19:57:11.877" v="2046" actId="47"/>
        <pc:sldMkLst>
          <pc:docMk/>
          <pc:sldMk cId="464098139" sldId="261"/>
        </pc:sldMkLst>
      </pc:sldChg>
      <pc:sldChg chg="modSp mod">
        <pc:chgData name="Marc Basson" userId="29f4bd08-87ec-44da-908a-9168361cf5e5" providerId="ADAL" clId="{5E9958D1-552E-4960-9357-A25A34CCFA31}" dt="2024-08-02T14:18:56.035" v="2044" actId="20577"/>
        <pc:sldMkLst>
          <pc:docMk/>
          <pc:sldMk cId="1624029197" sldId="262"/>
        </pc:sldMkLst>
        <pc:spChg chg="mod">
          <ac:chgData name="Marc Basson" userId="29f4bd08-87ec-44da-908a-9168361cf5e5" providerId="ADAL" clId="{5E9958D1-552E-4960-9357-A25A34CCFA31}" dt="2024-08-02T14:18:56.035" v="2044" actId="20577"/>
          <ac:spMkLst>
            <pc:docMk/>
            <pc:sldMk cId="1624029197" sldId="262"/>
            <ac:spMk id="3" creationId="{86028E84-4898-D031-F60F-4AA7731D1DAC}"/>
          </ac:spMkLst>
        </pc:spChg>
      </pc:sldChg>
      <pc:sldChg chg="modSp mod ord">
        <pc:chgData name="Marc Basson" userId="29f4bd08-87ec-44da-908a-9168361cf5e5" providerId="ADAL" clId="{5E9958D1-552E-4960-9357-A25A34CCFA31}" dt="2024-08-02T14:16:43.839" v="1905" actId="13926"/>
        <pc:sldMkLst>
          <pc:docMk/>
          <pc:sldMk cId="634650628" sldId="264"/>
        </pc:sldMkLst>
        <pc:spChg chg="mod">
          <ac:chgData name="Marc Basson" userId="29f4bd08-87ec-44da-908a-9168361cf5e5" providerId="ADAL" clId="{5E9958D1-552E-4960-9357-A25A34CCFA31}" dt="2024-08-02T14:16:43.839" v="1905" actId="13926"/>
          <ac:spMkLst>
            <pc:docMk/>
            <pc:sldMk cId="634650628" sldId="264"/>
            <ac:spMk id="3" creationId="{30472D7A-582C-EA51-BACA-8E398FBDED30}"/>
          </ac:spMkLst>
        </pc:spChg>
      </pc:sldChg>
      <pc:sldChg chg="modSp new mod">
        <pc:chgData name="Marc Basson" userId="29f4bd08-87ec-44da-908a-9168361cf5e5" providerId="ADAL" clId="{5E9958D1-552E-4960-9357-A25A34CCFA31}" dt="2024-08-02T14:17:56.359" v="1979" actId="20577"/>
        <pc:sldMkLst>
          <pc:docMk/>
          <pc:sldMk cId="1672823321" sldId="265"/>
        </pc:sldMkLst>
        <pc:spChg chg="mod">
          <ac:chgData name="Marc Basson" userId="29f4bd08-87ec-44da-908a-9168361cf5e5" providerId="ADAL" clId="{5E9958D1-552E-4960-9357-A25A34CCFA31}" dt="2024-08-02T14:12:39.645" v="1712" actId="20577"/>
          <ac:spMkLst>
            <pc:docMk/>
            <pc:sldMk cId="1672823321" sldId="265"/>
            <ac:spMk id="2" creationId="{122B9B35-8A80-B421-4D13-F23ACAA98A9C}"/>
          </ac:spMkLst>
        </pc:spChg>
        <pc:spChg chg="mod">
          <ac:chgData name="Marc Basson" userId="29f4bd08-87ec-44da-908a-9168361cf5e5" providerId="ADAL" clId="{5E9958D1-552E-4960-9357-A25A34CCFA31}" dt="2024-08-02T14:17:56.359" v="1979" actId="20577"/>
          <ac:spMkLst>
            <pc:docMk/>
            <pc:sldMk cId="1672823321" sldId="265"/>
            <ac:spMk id="3" creationId="{777C32D7-F85A-8460-5AE5-AC07DFB26BB4}"/>
          </ac:spMkLst>
        </pc:spChg>
      </pc:sldChg>
      <pc:sldChg chg="addSp delSp modSp new mod ord setBg">
        <pc:chgData name="Marc Basson" userId="29f4bd08-87ec-44da-908a-9168361cf5e5" providerId="ADAL" clId="{5E9958D1-552E-4960-9357-A25A34CCFA31}" dt="2024-08-01T13:34:21.152" v="909"/>
        <pc:sldMkLst>
          <pc:docMk/>
          <pc:sldMk cId="969884381" sldId="266"/>
        </pc:sldMkLst>
        <pc:spChg chg="mod">
          <ac:chgData name="Marc Basson" userId="29f4bd08-87ec-44da-908a-9168361cf5e5" providerId="ADAL" clId="{5E9958D1-552E-4960-9357-A25A34CCFA31}" dt="2024-08-01T13:17:07.091" v="843" actId="26606"/>
          <ac:spMkLst>
            <pc:docMk/>
            <pc:sldMk cId="969884381" sldId="266"/>
            <ac:spMk id="2" creationId="{015C5415-099F-7452-F055-91F04F3D0983}"/>
          </ac:spMkLst>
        </pc:spChg>
        <pc:spChg chg="add del mod">
          <ac:chgData name="Marc Basson" userId="29f4bd08-87ec-44da-908a-9168361cf5e5" providerId="ADAL" clId="{5E9958D1-552E-4960-9357-A25A34CCFA31}" dt="2024-08-01T13:17:13.123" v="844" actId="478"/>
          <ac:spMkLst>
            <pc:docMk/>
            <pc:sldMk cId="969884381" sldId="266"/>
            <ac:spMk id="3" creationId="{C6473C5E-4842-6C90-14A8-846709BFC5BE}"/>
          </ac:spMkLst>
        </pc:spChg>
        <pc:spChg chg="add del">
          <ac:chgData name="Marc Basson" userId="29f4bd08-87ec-44da-908a-9168361cf5e5" providerId="ADAL" clId="{5E9958D1-552E-4960-9357-A25A34CCFA31}" dt="2024-08-01T13:17:07.091" v="843" actId="26606"/>
          <ac:spMkLst>
            <pc:docMk/>
            <pc:sldMk cId="969884381" sldId="266"/>
            <ac:spMk id="1031" creationId="{23D09407-53BC-485E-B4CE-BC5E4FC4B25B}"/>
          </ac:spMkLst>
        </pc:spChg>
        <pc:spChg chg="add del">
          <ac:chgData name="Marc Basson" userId="29f4bd08-87ec-44da-908a-9168361cf5e5" providerId="ADAL" clId="{5E9958D1-552E-4960-9357-A25A34CCFA31}" dt="2024-08-01T13:17:07.091" v="843" actId="26606"/>
          <ac:spMkLst>
            <pc:docMk/>
            <pc:sldMk cId="969884381" sldId="266"/>
            <ac:spMk id="1033" creationId="{921DB988-49FC-4608-B0A2-E2F3A4019041}"/>
          </ac:spMkLst>
        </pc:spChg>
        <pc:grpChg chg="add del">
          <ac:chgData name="Marc Basson" userId="29f4bd08-87ec-44da-908a-9168361cf5e5" providerId="ADAL" clId="{5E9958D1-552E-4960-9357-A25A34CCFA31}" dt="2024-08-01T13:17:07.091" v="843" actId="26606"/>
          <ac:grpSpMkLst>
            <pc:docMk/>
            <pc:sldMk cId="969884381" sldId="266"/>
            <ac:grpSpMk id="1035" creationId="{E9B930FD-8671-4C4C-ADCF-73AC1D0CD417}"/>
          </ac:grpSpMkLst>
        </pc:grpChg>
        <pc:grpChg chg="add del">
          <ac:chgData name="Marc Basson" userId="29f4bd08-87ec-44da-908a-9168361cf5e5" providerId="ADAL" clId="{5E9958D1-552E-4960-9357-A25A34CCFA31}" dt="2024-08-01T13:17:07.091" v="843" actId="26606"/>
          <ac:grpSpMkLst>
            <pc:docMk/>
            <pc:sldMk cId="969884381" sldId="266"/>
            <ac:grpSpMk id="1041" creationId="{383C2651-AE0C-4AE4-8725-E2F9414FE219}"/>
          </ac:grpSpMkLst>
        </pc:grpChg>
        <pc:picChg chg="add mod">
          <ac:chgData name="Marc Basson" userId="29f4bd08-87ec-44da-908a-9168361cf5e5" providerId="ADAL" clId="{5E9958D1-552E-4960-9357-A25A34CCFA31}" dt="2024-08-01T13:17:50.143" v="849" actId="1076"/>
          <ac:picMkLst>
            <pc:docMk/>
            <pc:sldMk cId="969884381" sldId="266"/>
            <ac:picMk id="1026" creationId="{F0512F9D-7E36-24B6-C1BC-D21F3EF3E110}"/>
          </ac:picMkLst>
        </pc:picChg>
      </pc:sldChg>
      <pc:sldChg chg="addSp delSp modSp new mod ord">
        <pc:chgData name="Marc Basson" userId="29f4bd08-87ec-44da-908a-9168361cf5e5" providerId="ADAL" clId="{5E9958D1-552E-4960-9357-A25A34CCFA31}" dt="2024-08-01T13:34:27.379" v="911"/>
        <pc:sldMkLst>
          <pc:docMk/>
          <pc:sldMk cId="558242135" sldId="267"/>
        </pc:sldMkLst>
        <pc:spChg chg="mod">
          <ac:chgData name="Marc Basson" userId="29f4bd08-87ec-44da-908a-9168361cf5e5" providerId="ADAL" clId="{5E9958D1-552E-4960-9357-A25A34CCFA31}" dt="2024-08-01T13:20:17.101" v="886" actId="20577"/>
          <ac:spMkLst>
            <pc:docMk/>
            <pc:sldMk cId="558242135" sldId="267"/>
            <ac:spMk id="2" creationId="{E1D73182-2CC4-641C-752B-A72676BA6C6F}"/>
          </ac:spMkLst>
        </pc:spChg>
        <pc:spChg chg="add del">
          <ac:chgData name="Marc Basson" userId="29f4bd08-87ec-44da-908a-9168361cf5e5" providerId="ADAL" clId="{5E9958D1-552E-4960-9357-A25A34CCFA31}" dt="2024-08-01T13:20:06.082" v="853"/>
          <ac:spMkLst>
            <pc:docMk/>
            <pc:sldMk cId="558242135" sldId="267"/>
            <ac:spMk id="3" creationId="{22215E5C-267E-B120-8B71-F2E0ACCAE432}"/>
          </ac:spMkLst>
        </pc:spChg>
        <pc:graphicFrameChg chg="add mod">
          <ac:chgData name="Marc Basson" userId="29f4bd08-87ec-44da-908a-9168361cf5e5" providerId="ADAL" clId="{5E9958D1-552E-4960-9357-A25A34CCFA31}" dt="2024-08-01T13:20:05.972" v="852"/>
          <ac:graphicFrameMkLst>
            <pc:docMk/>
            <pc:sldMk cId="558242135" sldId="267"/>
            <ac:graphicFrameMk id="4" creationId="{17B58B28-0FB1-31A7-97C7-8497C31632F8}"/>
          </ac:graphicFrameMkLst>
        </pc:graphicFrameChg>
        <pc:graphicFrameChg chg="add mod modGraphic">
          <ac:chgData name="Marc Basson" userId="29f4bd08-87ec-44da-908a-9168361cf5e5" providerId="ADAL" clId="{5E9958D1-552E-4960-9357-A25A34CCFA31}" dt="2024-08-01T13:21:16.202" v="907" actId="20577"/>
          <ac:graphicFrameMkLst>
            <pc:docMk/>
            <pc:sldMk cId="558242135" sldId="267"/>
            <ac:graphicFrameMk id="5" creationId="{3021D4F5-1F55-352E-30A5-84B6F654ED29}"/>
          </ac:graphicFrameMkLst>
        </pc:graphicFrameChg>
      </pc:sldChg>
      <pc:sldChg chg="modSp new mod">
        <pc:chgData name="Marc Basson" userId="29f4bd08-87ec-44da-908a-9168361cf5e5" providerId="ADAL" clId="{5E9958D1-552E-4960-9357-A25A34CCFA31}" dt="2024-08-01T14:45:09.788" v="1022" actId="20577"/>
        <pc:sldMkLst>
          <pc:docMk/>
          <pc:sldMk cId="2335892400" sldId="268"/>
        </pc:sldMkLst>
        <pc:spChg chg="mod">
          <ac:chgData name="Marc Basson" userId="29f4bd08-87ec-44da-908a-9168361cf5e5" providerId="ADAL" clId="{5E9958D1-552E-4960-9357-A25A34CCFA31}" dt="2024-08-01T14:44:09.584" v="929" actId="20577"/>
          <ac:spMkLst>
            <pc:docMk/>
            <pc:sldMk cId="2335892400" sldId="268"/>
            <ac:spMk id="2" creationId="{9BDD1425-42B3-5BE0-FA50-916165591BCF}"/>
          </ac:spMkLst>
        </pc:spChg>
        <pc:spChg chg="mod">
          <ac:chgData name="Marc Basson" userId="29f4bd08-87ec-44da-908a-9168361cf5e5" providerId="ADAL" clId="{5E9958D1-552E-4960-9357-A25A34CCFA31}" dt="2024-08-01T14:45:09.788" v="1022" actId="20577"/>
          <ac:spMkLst>
            <pc:docMk/>
            <pc:sldMk cId="2335892400" sldId="268"/>
            <ac:spMk id="3" creationId="{0974A44D-6F63-6BF1-5668-40CFEB9B27A0}"/>
          </ac:spMkLst>
        </pc:spChg>
      </pc:sldChg>
      <pc:sldChg chg="modSp new mod">
        <pc:chgData name="Marc Basson" userId="29f4bd08-87ec-44da-908a-9168361cf5e5" providerId="ADAL" clId="{5E9958D1-552E-4960-9357-A25A34CCFA31}" dt="2024-08-01T15:37:35.352" v="1670" actId="27636"/>
        <pc:sldMkLst>
          <pc:docMk/>
          <pc:sldMk cId="2963872004" sldId="269"/>
        </pc:sldMkLst>
        <pc:spChg chg="mod">
          <ac:chgData name="Marc Basson" userId="29f4bd08-87ec-44da-908a-9168361cf5e5" providerId="ADAL" clId="{5E9958D1-552E-4960-9357-A25A34CCFA31}" dt="2024-08-01T15:33:55.182" v="1194" actId="6549"/>
          <ac:spMkLst>
            <pc:docMk/>
            <pc:sldMk cId="2963872004" sldId="269"/>
            <ac:spMk id="2" creationId="{C5DE3E64-FE05-6C30-D734-74FA726F37A2}"/>
          </ac:spMkLst>
        </pc:spChg>
        <pc:spChg chg="mod">
          <ac:chgData name="Marc Basson" userId="29f4bd08-87ec-44da-908a-9168361cf5e5" providerId="ADAL" clId="{5E9958D1-552E-4960-9357-A25A34CCFA31}" dt="2024-08-01T15:37:35.352" v="1670" actId="27636"/>
          <ac:spMkLst>
            <pc:docMk/>
            <pc:sldMk cId="2963872004" sldId="269"/>
            <ac:spMk id="3" creationId="{1B5AC602-89A7-F696-82DA-CF24827E5B3D}"/>
          </ac:spMkLst>
        </pc:spChg>
      </pc:sldChg>
      <pc:sldChg chg="add">
        <pc:chgData name="Marc Basson" userId="29f4bd08-87ec-44da-908a-9168361cf5e5" providerId="ADAL" clId="{5E9958D1-552E-4960-9357-A25A34CCFA31}" dt="2024-08-05T19:57:07.939" v="2045"/>
        <pc:sldMkLst>
          <pc:docMk/>
          <pc:sldMk cId="1189091248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2B967-9602-4859-8CF4-70BA29E3227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575B36-56BE-4556-8E31-6FB08AFD8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671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575B36-56BE-4556-8E31-6FB08AFD868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80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0FD7-5F7C-0F2B-79D1-F8F654ED1C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95974B-8288-7195-0D28-9AA42A319A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040C3-B27D-A2C3-36AB-4FEA7314D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77AE-4D9B-4758-807D-F902C48B084E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0CE98-B9F2-0663-3B67-2DBAA102C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7B2DE-7C34-501E-7CF3-8F432217B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10FE-B8B1-4E41-B4F9-8AF131DA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885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1ABC1-3656-A1A5-8031-1223744DC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C9DC0-35DD-E0A0-4813-2D7768768D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1E20D-D25A-478B-5B19-4340E6DDE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77AE-4D9B-4758-807D-F902C48B084E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8A742-99FD-801B-0814-AD01FEE57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3A140-88D7-6EFD-DED0-B2940FCCE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10FE-B8B1-4E41-B4F9-8AF131DA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7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806C0D-5A70-1181-C13E-24F09EBF4E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054C3-426A-DAE2-D9E6-18C6A167B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0D4AB-C8D5-ACDC-3F06-23FAE5D80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77AE-4D9B-4758-807D-F902C48B084E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0B0F1-990B-D0F6-5BDC-E7E0AE5FC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CCF17-4283-B550-1BC6-C6B8424CD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10FE-B8B1-4E41-B4F9-8AF131DA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2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474D2-8F33-3891-57B1-B5C638AB5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A0323-3EBE-4BDA-3718-2DDED5FD1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C5957-33FC-CB17-E9EC-56184B5E8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77AE-4D9B-4758-807D-F902C48B084E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AD326-269E-ECA0-908F-5CAFB196B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5E338-23B2-C527-B20F-0F80FBCBF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10FE-B8B1-4E41-B4F9-8AF131DA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443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FB1BB-0AD1-1897-982D-3B92BE695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4E37A1-3E98-BDFA-3C3A-980B8231C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DB9491-1833-6C85-420D-0DA5B939A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77AE-4D9B-4758-807D-F902C48B084E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F3532-12FC-C87E-E920-F7EB09A5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BC76F-967F-ECE7-666A-931040451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10FE-B8B1-4E41-B4F9-8AF131DA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662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13A29-8F97-806C-175C-9000D1C7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A9419-5DC4-FB93-3DD1-84B8404E1B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5EE3A1-76D8-E32B-DD63-7CD66E877B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4529B8-80C3-E187-8ED3-6308FD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77AE-4D9B-4758-807D-F902C48B084E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03C41-3E69-522B-5BCB-AAFC5419B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226ED4-A4A6-5591-4D6F-37CC080A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10FE-B8B1-4E41-B4F9-8AF131DA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26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E9D5D-DACB-3DEE-AD31-4ED42A14F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D7560-F3D4-3037-C697-D829EDD95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FB5B23-683C-90FC-A2F9-C04640561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8AB966-45A2-C8CF-5F23-73878484B6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0C22F6-FFF5-3E44-C973-E593B94BD8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8C2148-86AB-676E-F7BC-3F28F2E36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77AE-4D9B-4758-807D-F902C48B084E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A79A58-D4B2-8A0A-F384-D02F76795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C94CA8-E52A-724F-DC04-6A41F69AF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10FE-B8B1-4E41-B4F9-8AF131DA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3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8A511-4477-FED9-1104-BA6BE1A28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537C32-583D-0D91-3864-A80B138B9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77AE-4D9B-4758-807D-F902C48B084E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CDE0B6-1AAF-FC4F-BC2F-37815A296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3BA515-9B3B-D5D8-C352-1CA7044BB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10FE-B8B1-4E41-B4F9-8AF131DA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048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AA9F62-CF32-FA7F-A2F3-E27C95954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77AE-4D9B-4758-807D-F902C48B084E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48641-DBBC-0875-D094-5A4D23870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5A4CAF-046D-22E1-AE6D-A3ABBCD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10FE-B8B1-4E41-B4F9-8AF131DA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3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94855-6F6E-8FF9-23CD-A460653D3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6B3EA-F4BA-24AE-DB06-578F186EB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403716-B90F-CCD9-51A8-DCBA55BB2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D13AD2-612B-DF54-8D54-341FCB02C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77AE-4D9B-4758-807D-F902C48B084E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1BDB03-C80F-F145-1C92-0515F7AB0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37EB26-76DF-B246-E7A9-87064BCCA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10FE-B8B1-4E41-B4F9-8AF131DA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810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E1712-32D5-F313-FB28-2AC95EE18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BD5DAB-AD95-1823-68BA-408EBE02C8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EC87A4-61B9-9336-9CA5-28D46DBEF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A9AC2C-E2F6-2E6D-0ACD-FCBFB32E9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77AE-4D9B-4758-807D-F902C48B084E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71A63D-6F49-DF83-44D3-E55D2C002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FEAAD-D5A2-A18B-34F4-B6AB601BC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10FE-B8B1-4E41-B4F9-8AF131DA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46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8CCCA7-C66D-954D-B59A-E5E27EEFC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81F96-9353-338E-572E-14DE1C205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C124B-AEE1-C281-8881-CC691E8B01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EB77AE-4D9B-4758-807D-F902C48B084E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74993-A689-FAD4-DD77-BA03732C80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1EA97-F43D-D891-44FA-4E0DE93166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CE10FE-B8B1-4E41-B4F9-8AF131DA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71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5EDB4-03C5-F706-D1E9-972605E0B8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 update for </a:t>
            </a:r>
            <a:br>
              <a:rPr lang="en-US" dirty="0"/>
            </a:br>
            <a:r>
              <a:rPr lang="en-US" dirty="0"/>
              <a:t>Faculty Senate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C86E67-FCA1-3DC5-E963-1ECDE1FDA2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August 2024</a:t>
            </a:r>
          </a:p>
        </p:txBody>
      </p:sp>
    </p:spTree>
    <p:extLst>
      <p:ext uri="{BB962C8B-B14F-4D97-AF65-F5344CB8AC3E}">
        <p14:creationId xmlns:p14="http://schemas.microsoft.com/office/powerpoint/2010/main" val="2796847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949EA-6544-76C4-3EDD-7FBA39AF0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168" y="-92075"/>
            <a:ext cx="10515600" cy="1325563"/>
          </a:xfrm>
        </p:spPr>
        <p:txBody>
          <a:bodyPr/>
          <a:lstStyle/>
          <a:p>
            <a:r>
              <a:rPr lang="en-US" dirty="0"/>
              <a:t>M3 NBME subject exam scores (1</a:t>
            </a:r>
            <a:r>
              <a:rPr lang="en-US" baseline="30000" dirty="0"/>
              <a:t>st</a:t>
            </a:r>
            <a:r>
              <a:rPr lang="en-US" dirty="0"/>
              <a:t> attempt)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5EA5BB9-52A0-AFD2-50D4-6846AC9669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2968137"/>
              </p:ext>
            </p:extLst>
          </p:nvPr>
        </p:nvGraphicFramePr>
        <p:xfrm>
          <a:off x="866194" y="822940"/>
          <a:ext cx="10599574" cy="5906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45020">
                  <a:extLst>
                    <a:ext uri="{9D8B030D-6E8A-4147-A177-3AD203B41FA5}">
                      <a16:colId xmlns:a16="http://schemas.microsoft.com/office/drawing/2014/main" val="3477437774"/>
                    </a:ext>
                  </a:extLst>
                </a:gridCol>
                <a:gridCol w="2551518">
                  <a:extLst>
                    <a:ext uri="{9D8B030D-6E8A-4147-A177-3AD203B41FA5}">
                      <a16:colId xmlns:a16="http://schemas.microsoft.com/office/drawing/2014/main" val="1941705264"/>
                    </a:ext>
                  </a:extLst>
                </a:gridCol>
                <a:gridCol w="2551518">
                  <a:extLst>
                    <a:ext uri="{9D8B030D-6E8A-4147-A177-3AD203B41FA5}">
                      <a16:colId xmlns:a16="http://schemas.microsoft.com/office/drawing/2014/main" val="1114828044"/>
                    </a:ext>
                  </a:extLst>
                </a:gridCol>
                <a:gridCol w="2551518">
                  <a:extLst>
                    <a:ext uri="{9D8B030D-6E8A-4147-A177-3AD203B41FA5}">
                      <a16:colId xmlns:a16="http://schemas.microsoft.com/office/drawing/2014/main" val="1336637773"/>
                    </a:ext>
                  </a:extLst>
                </a:gridCol>
              </a:tblGrid>
              <a:tr h="9969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 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AY22-23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NEOMED Mean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AY22-23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National Mean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AY23-24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(as of May 2024)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699657"/>
                  </a:ext>
                </a:extLst>
              </a:tr>
              <a:tr h="4984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Surgery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71.2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73.8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71.9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4595087"/>
                  </a:ext>
                </a:extLst>
              </a:tr>
              <a:tr h="4984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Internal Medicine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72.6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74.1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73.0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95378966"/>
                  </a:ext>
                </a:extLst>
              </a:tr>
              <a:tr h="4984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Family Medicine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73.7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75.5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74.5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72991947"/>
                  </a:ext>
                </a:extLst>
              </a:tr>
              <a:tr h="4984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Pediatrics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75.1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77.9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76.5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6585092"/>
                  </a:ext>
                </a:extLst>
              </a:tr>
              <a:tr h="4984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Psychiatry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83.1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84.5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83.7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30278935"/>
                  </a:ext>
                </a:extLst>
              </a:tr>
              <a:tr h="9969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Ob/Gyn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76.4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78.4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77.5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43419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1756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C5415-099F-7452-F055-91F04F3D0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USMLE results (as of 8/1/2024)</a:t>
            </a: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0512F9D-7E36-24B6-C1BC-D21F3EF3E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41" y="2173899"/>
            <a:ext cx="11841317" cy="220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9884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D1425-42B3-5BE0-FA50-916165591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2024 Match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4A44D-6F63-6BF1-5668-40CFEB9B2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122 matches (98%)</a:t>
            </a:r>
          </a:p>
          <a:p>
            <a:r>
              <a:rPr lang="en-US" dirty="0"/>
              <a:t>38.5% at an affiliated institution</a:t>
            </a:r>
          </a:p>
          <a:p>
            <a:r>
              <a:rPr lang="en-US" dirty="0"/>
              <a:t>55.4% in Ohio</a:t>
            </a:r>
          </a:p>
          <a:p>
            <a:r>
              <a:rPr lang="en-US" dirty="0"/>
              <a:t>49.2% primary care</a:t>
            </a:r>
          </a:p>
        </p:txBody>
      </p:sp>
    </p:spTree>
    <p:extLst>
      <p:ext uri="{BB962C8B-B14F-4D97-AF65-F5344CB8AC3E}">
        <p14:creationId xmlns:p14="http://schemas.microsoft.com/office/powerpoint/2010/main" val="2335892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E3E64-FE05-6C30-D734-74FA726F3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Badging</a:t>
            </a:r>
            <a:br>
              <a:rPr lang="en-US" dirty="0"/>
            </a:br>
            <a:r>
              <a:rPr lang="en-US" sz="3600" dirty="0"/>
              <a:t>https://www.neomed.edu/medicine/academics/badging/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AC602-89A7-F696-82DA-CF24827E5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95091" cy="466725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Rural medicine</a:t>
            </a:r>
          </a:p>
          <a:p>
            <a:r>
              <a:rPr lang="en-US" dirty="0"/>
              <a:t>Social justice</a:t>
            </a:r>
          </a:p>
          <a:p>
            <a:r>
              <a:rPr lang="en-US" dirty="0"/>
              <a:t>Urban primary care practice</a:t>
            </a:r>
          </a:p>
          <a:p>
            <a:r>
              <a:rPr lang="en-US" dirty="0"/>
              <a:t>Research and scholarship</a:t>
            </a:r>
          </a:p>
          <a:p>
            <a:r>
              <a:rPr lang="en-US" dirty="0"/>
              <a:t>Awarded through learning communities</a:t>
            </a:r>
          </a:p>
          <a:p>
            <a:pPr lvl="1"/>
            <a:r>
              <a:rPr lang="en-US" dirty="0"/>
              <a:t>Health equity &amp; advocacy leadership (Mike Appleman)</a:t>
            </a:r>
          </a:p>
          <a:p>
            <a:pPr lvl="1"/>
            <a:r>
              <a:rPr lang="en-US" dirty="0"/>
              <a:t>Research &amp; scholarship (Bill </a:t>
            </a:r>
            <a:r>
              <a:rPr lang="en-US" dirty="0" err="1"/>
              <a:t>Chillian</a:t>
            </a:r>
            <a:r>
              <a:rPr lang="en-US" dirty="0"/>
              <a:t>)</a:t>
            </a:r>
          </a:p>
          <a:p>
            <a:r>
              <a:rPr lang="en-US" dirty="0"/>
              <a:t>Bronze (50) / Silver (150) / Gold (350) / Platinum (500)</a:t>
            </a:r>
          </a:p>
          <a:p>
            <a:r>
              <a:rPr lang="en-US" dirty="0"/>
              <a:t>Listed in Dean’s letter and “Distinguishing characteristics” (ERAS)</a:t>
            </a:r>
          </a:p>
          <a:p>
            <a:r>
              <a:rPr lang="en-US" dirty="0"/>
              <a:t>New proposals welcome (need faculty champion)</a:t>
            </a:r>
          </a:p>
        </p:txBody>
      </p:sp>
    </p:spTree>
    <p:extLst>
      <p:ext uri="{BB962C8B-B14F-4D97-AF65-F5344CB8AC3E}">
        <p14:creationId xmlns:p14="http://schemas.microsoft.com/office/powerpoint/2010/main" val="2963872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B9B35-8A80-B421-4D13-F23ACAA98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C32D7-F85A-8460-5AE5-AC07DFB26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4021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Fully implement integrated M2 curriculum under M2 program director</a:t>
            </a:r>
          </a:p>
          <a:p>
            <a:r>
              <a:rPr lang="en-US" dirty="0"/>
              <a:t>Seek opportunities to improve M1</a:t>
            </a:r>
          </a:p>
          <a:p>
            <a:r>
              <a:rPr lang="en-US" dirty="0"/>
              <a:t>Refine </a:t>
            </a:r>
            <a:r>
              <a:rPr lang="en-US" dirty="0" err="1"/>
              <a:t>prematriculation</a:t>
            </a:r>
            <a:r>
              <a:rPr lang="en-US" dirty="0"/>
              <a:t>, AIMS programs. Make AIMS a course?</a:t>
            </a:r>
          </a:p>
          <a:p>
            <a:r>
              <a:rPr lang="en-US" dirty="0"/>
              <a:t>Enhance M3 rotation quality</a:t>
            </a:r>
          </a:p>
          <a:p>
            <a:pPr lvl="1"/>
            <a:r>
              <a:rPr lang="en-US" dirty="0"/>
              <a:t>Clerkship-wide Zoom didactics</a:t>
            </a:r>
          </a:p>
          <a:p>
            <a:pPr lvl="1"/>
            <a:r>
              <a:rPr lang="en-US" dirty="0"/>
              <a:t>Emphasize mid-clerkship feedback, H&amp;P </a:t>
            </a:r>
            <a:r>
              <a:rPr lang="en-US" dirty="0" err="1"/>
              <a:t>observ</a:t>
            </a:r>
            <a:r>
              <a:rPr lang="en-US" dirty="0"/>
              <a:t>., grading timeliness</a:t>
            </a:r>
          </a:p>
          <a:p>
            <a:r>
              <a:rPr lang="en-US" dirty="0"/>
              <a:t>Implement and expand badging programs</a:t>
            </a:r>
          </a:p>
          <a:p>
            <a:r>
              <a:rPr lang="en-US" dirty="0"/>
              <a:t>Admit 200 M1’s next year</a:t>
            </a:r>
          </a:p>
          <a:p>
            <a:r>
              <a:rPr lang="en-US" dirty="0"/>
              <a:t>Foster scholarship within budgetary constraints</a:t>
            </a:r>
          </a:p>
          <a:p>
            <a:r>
              <a:rPr lang="en-US" dirty="0"/>
              <a:t>Improve data quality (clinical faculty roster, student outcome tracking)</a:t>
            </a:r>
          </a:p>
          <a:p>
            <a:r>
              <a:rPr lang="en-US" dirty="0"/>
              <a:t>Prepare for LCME site visit AY2026-2027; likely mock site visit this year</a:t>
            </a:r>
          </a:p>
          <a:p>
            <a:r>
              <a:rPr lang="en-US" dirty="0"/>
              <a:t>CMHA??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823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8760A-FDA9-9A4B-AF54-9973B411D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Updates </a:t>
            </a:r>
            <a:r>
              <a:rPr lang="en-US" dirty="0"/>
              <a:t>and new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28E84-4898-D031-F60F-4AA7731D1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44967"/>
            <a:ext cx="10994679" cy="4947907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/>
              <a:t>Prematriculation</a:t>
            </a:r>
            <a:r>
              <a:rPr lang="en-US" dirty="0"/>
              <a:t> program</a:t>
            </a:r>
          </a:p>
          <a:p>
            <a:r>
              <a:rPr lang="en-US" dirty="0"/>
              <a:t>Admissions 192 M1s this year</a:t>
            </a:r>
          </a:p>
          <a:p>
            <a:r>
              <a:rPr lang="en-US" dirty="0"/>
              <a:t>Enhanced academic advising and counseling</a:t>
            </a:r>
          </a:p>
          <a:p>
            <a:pPr lvl="1"/>
            <a:r>
              <a:rPr lang="en-US" dirty="0"/>
              <a:t>Academic/career advisors</a:t>
            </a:r>
          </a:p>
          <a:p>
            <a:pPr lvl="1"/>
            <a:r>
              <a:rPr lang="en-US" dirty="0"/>
              <a:t>Academic support team</a:t>
            </a:r>
          </a:p>
          <a:p>
            <a:pPr lvl="1"/>
            <a:r>
              <a:rPr lang="en-US" dirty="0"/>
              <a:t>Enhanced learning center support</a:t>
            </a:r>
            <a:r>
              <a:rPr lang="en-US"/>
              <a:t>; implemented learning </a:t>
            </a:r>
            <a:r>
              <a:rPr lang="en-US" dirty="0"/>
              <a:t>contracts</a:t>
            </a:r>
          </a:p>
          <a:p>
            <a:pPr lvl="1"/>
            <a:r>
              <a:rPr lang="en-US" dirty="0"/>
              <a:t>PDAT</a:t>
            </a:r>
          </a:p>
          <a:p>
            <a:pPr lvl="1"/>
            <a:r>
              <a:rPr lang="en-US" dirty="0"/>
              <a:t>NEOMED Connect</a:t>
            </a:r>
          </a:p>
          <a:p>
            <a:r>
              <a:rPr lang="en-US" dirty="0"/>
              <a:t>M2 curriculum revisions</a:t>
            </a:r>
          </a:p>
          <a:p>
            <a:pPr lvl="1"/>
            <a:r>
              <a:rPr lang="en-US" dirty="0"/>
              <a:t>M/F independent study</a:t>
            </a:r>
          </a:p>
          <a:p>
            <a:pPr lvl="1"/>
            <a:r>
              <a:rPr lang="en-US" dirty="0"/>
              <a:t>T/W active learning, formative feedback</a:t>
            </a:r>
          </a:p>
          <a:p>
            <a:pPr lvl="1"/>
            <a:r>
              <a:rPr lang="en-US" dirty="0"/>
              <a:t>Th exams</a:t>
            </a:r>
          </a:p>
          <a:p>
            <a:pPr lvl="1"/>
            <a:r>
              <a:rPr lang="en-US" dirty="0"/>
              <a:t>Stronger integration within and between courses</a:t>
            </a:r>
          </a:p>
          <a:p>
            <a:r>
              <a:rPr lang="en-US" dirty="0"/>
              <a:t>AIMS</a:t>
            </a:r>
          </a:p>
          <a:p>
            <a:r>
              <a:rPr lang="en-US" dirty="0"/>
              <a:t>M4 boot camp</a:t>
            </a:r>
          </a:p>
          <a:p>
            <a:r>
              <a:rPr lang="en-US" dirty="0" err="1"/>
              <a:t>iSeek</a:t>
            </a:r>
            <a:endParaRPr lang="en-US" dirty="0"/>
          </a:p>
          <a:p>
            <a:r>
              <a:rPr lang="en-US" dirty="0"/>
              <a:t>Student education fellow / instructor (</a:t>
            </a:r>
            <a:r>
              <a:rPr lang="en-US" dirty="0" err="1"/>
              <a:t>JieJi</a:t>
            </a:r>
            <a:r>
              <a:rPr lang="en-US" dirty="0"/>
              <a:t> Hu)</a:t>
            </a:r>
          </a:p>
          <a:p>
            <a:r>
              <a:rPr lang="en-US" dirty="0"/>
              <a:t>New student diversity categories</a:t>
            </a:r>
          </a:p>
          <a:p>
            <a:pPr lvl="1"/>
            <a:r>
              <a:rPr lang="en-US" dirty="0"/>
              <a:t>rural; educational or economically disadvantaged; military-affiliated</a:t>
            </a:r>
          </a:p>
          <a:p>
            <a:r>
              <a:rPr lang="en-US" dirty="0"/>
              <a:t>CMHA still pending in the legislature</a:t>
            </a:r>
          </a:p>
        </p:txBody>
      </p:sp>
    </p:spTree>
    <p:extLst>
      <p:ext uri="{BB962C8B-B14F-4D97-AF65-F5344CB8AC3E}">
        <p14:creationId xmlns:p14="http://schemas.microsoft.com/office/powerpoint/2010/main" val="1624029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34736-3B28-D197-0364-E5E963F47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LCME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72D7A-582C-EA51-BACA-8E398FBDE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727" y="1825625"/>
            <a:ext cx="11534115" cy="4351338"/>
          </a:xfrm>
        </p:spPr>
        <p:txBody>
          <a:bodyPr>
            <a:normAutofit lnSpcReduction="10000"/>
          </a:bodyPr>
          <a:lstStyle/>
          <a:p>
            <a:r>
              <a:rPr lang="en-US" dirty="0">
                <a:highlight>
                  <a:srgbClr val="FFFF00"/>
                </a:highlight>
              </a:rPr>
              <a:t>Curriculum mapping fully implemented</a:t>
            </a:r>
          </a:p>
          <a:p>
            <a:r>
              <a:rPr lang="en-US" dirty="0">
                <a:highlight>
                  <a:srgbClr val="FFFF00"/>
                </a:highlight>
              </a:rPr>
              <a:t>Student dissatisfaction with Dean’s responsiveness 12%</a:t>
            </a:r>
            <a:r>
              <a:rPr lang="en-US" dirty="0">
                <a:highlight>
                  <a:srgbClr val="FFFF00"/>
                </a:highlight>
                <a:sym typeface="Wingdings" panose="05000000000000000000" pitchFamily="2" charset="2"/>
              </a:rPr>
              <a:t> 3%</a:t>
            </a:r>
          </a:p>
          <a:p>
            <a:r>
              <a:rPr lang="en-US" dirty="0">
                <a:highlight>
                  <a:srgbClr val="FFFF00"/>
                </a:highlight>
                <a:sym typeface="Wingdings" panose="05000000000000000000" pitchFamily="2" charset="2"/>
              </a:rPr>
              <a:t>Student dissatisfaction with CC responsiveness 29%  4%</a:t>
            </a:r>
          </a:p>
          <a:p>
            <a:r>
              <a:rPr lang="en-US" dirty="0">
                <a:highlight>
                  <a:srgbClr val="FFFF00"/>
                </a:highlight>
                <a:sym typeface="Wingdings" panose="05000000000000000000" pitchFamily="2" charset="2"/>
              </a:rPr>
              <a:t>Dissatisfaction with preclinical curricular integration 40%  14%</a:t>
            </a:r>
          </a:p>
          <a:p>
            <a:r>
              <a:rPr lang="en-US" dirty="0"/>
              <a:t>8.3  Curricular design, review, revision/content monitoring U</a:t>
            </a:r>
            <a:r>
              <a:rPr lang="en-US" dirty="0">
                <a:sym typeface="Wingdings" panose="05000000000000000000" pitchFamily="2" charset="2"/>
              </a:rPr>
              <a:t> SM</a:t>
            </a:r>
          </a:p>
          <a:p>
            <a:r>
              <a:rPr lang="en-US" dirty="0">
                <a:sym typeface="Wingdings" panose="05000000000000000000" pitchFamily="2" charset="2"/>
              </a:rPr>
              <a:t>8.5  Medical student feedback U SM</a:t>
            </a:r>
          </a:p>
          <a:p>
            <a:r>
              <a:rPr lang="en-US" dirty="0">
                <a:sym typeface="Wingdings" panose="05000000000000000000" pitchFamily="2" charset="2"/>
              </a:rPr>
              <a:t>Standard 8 Curricular management, evaluation, &amp; enhancement U CM</a:t>
            </a:r>
          </a:p>
          <a:p>
            <a:r>
              <a:rPr lang="en-US" dirty="0">
                <a:sym typeface="Wingdings" panose="05000000000000000000" pitchFamily="2" charset="2"/>
              </a:rPr>
              <a:t>Next report August 2025</a:t>
            </a:r>
          </a:p>
          <a:p>
            <a:r>
              <a:rPr lang="en-US" dirty="0">
                <a:sym typeface="Wingdings" panose="05000000000000000000" pitchFamily="2" charset="2"/>
              </a:rPr>
              <a:t>Anticipated LCME survey visit ≈ March 2027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650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439B7-9B28-B409-824E-0164C9020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M1 CBSE mean scores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26CB38A-AB14-8DE1-B0ED-6872389A20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339346"/>
              </p:ext>
            </p:extLst>
          </p:nvPr>
        </p:nvGraphicFramePr>
        <p:xfrm>
          <a:off x="1492898" y="1996752"/>
          <a:ext cx="8136295" cy="22788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97789">
                  <a:extLst>
                    <a:ext uri="{9D8B030D-6E8A-4147-A177-3AD203B41FA5}">
                      <a16:colId xmlns:a16="http://schemas.microsoft.com/office/drawing/2014/main" val="2452994887"/>
                    </a:ext>
                  </a:extLst>
                </a:gridCol>
                <a:gridCol w="2419253">
                  <a:extLst>
                    <a:ext uri="{9D8B030D-6E8A-4147-A177-3AD203B41FA5}">
                      <a16:colId xmlns:a16="http://schemas.microsoft.com/office/drawing/2014/main" val="1346910650"/>
                    </a:ext>
                  </a:extLst>
                </a:gridCol>
                <a:gridCol w="2419253">
                  <a:extLst>
                    <a:ext uri="{9D8B030D-6E8A-4147-A177-3AD203B41FA5}">
                      <a16:colId xmlns:a16="http://schemas.microsoft.com/office/drawing/2014/main" val="1091031850"/>
                    </a:ext>
                  </a:extLst>
                </a:gridCol>
              </a:tblGrid>
              <a:tr h="7596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effectLst/>
                        </a:rPr>
                        <a:t> </a:t>
                      </a:r>
                      <a:endParaRPr lang="en-US" sz="3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effectLst/>
                        </a:rPr>
                        <a:t>AY22-23</a:t>
                      </a:r>
                      <a:endParaRPr lang="en-US" sz="3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effectLst/>
                        </a:rPr>
                        <a:t>AY23-24</a:t>
                      </a:r>
                      <a:endParaRPr lang="en-US" sz="3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1650183"/>
                  </a:ext>
                </a:extLst>
              </a:tr>
              <a:tr h="75962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en-US" sz="3600" kern="100" dirty="0">
                          <a:effectLst/>
                        </a:rPr>
                        <a:t>NEOMED M1</a:t>
                      </a:r>
                      <a:endParaRPr lang="en-US" sz="3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en-US" sz="3600" kern="100" dirty="0">
                          <a:effectLst/>
                        </a:rPr>
                        <a:t>37.7</a:t>
                      </a:r>
                      <a:endParaRPr lang="en-US" sz="3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en-US" sz="3600" kern="100">
                          <a:effectLst/>
                        </a:rPr>
                        <a:t>42.8</a:t>
                      </a:r>
                      <a:endParaRPr lang="en-US" sz="3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3666851"/>
                  </a:ext>
                </a:extLst>
              </a:tr>
              <a:tr h="75962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en-US" sz="3600" kern="100" dirty="0">
                          <a:effectLst/>
                        </a:rPr>
                        <a:t>National M1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en-US" sz="3600" kern="100" dirty="0">
                          <a:effectLst/>
                        </a:rPr>
                        <a:t>42.3</a:t>
                      </a:r>
                      <a:endParaRPr lang="en-US" sz="3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en-US" sz="3600" kern="100" dirty="0">
                          <a:effectLst/>
                        </a:rPr>
                        <a:t>43.0</a:t>
                      </a:r>
                      <a:endParaRPr lang="en-US" sz="3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2527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4971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C79D4-282E-8D5A-617A-0DACD30CD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M1 CBSE distribution</a:t>
            </a:r>
          </a:p>
        </p:txBody>
      </p:sp>
      <p:pic>
        <p:nvPicPr>
          <p:cNvPr id="4" name="Content Placeholder 3" descr="A graph of blue bars&#10;&#10;Description automatically generated">
            <a:extLst>
              <a:ext uri="{FF2B5EF4-FFF2-40B4-BE49-F238E27FC236}">
                <a16:creationId xmlns:a16="http://schemas.microsoft.com/office/drawing/2014/main" id="{D9C5D430-AB6A-F6E5-4BB6-A6B9B1380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6284" r="29969"/>
          <a:stretch/>
        </p:blipFill>
        <p:spPr>
          <a:xfrm>
            <a:off x="2391746" y="1353649"/>
            <a:ext cx="7181462" cy="550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118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FF59E-B871-E32A-64E5-6C7D6967C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M2 First attempt gateway CBSE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3B01040-5A61-5D32-F211-801DA93BA0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4450422"/>
              </p:ext>
            </p:extLst>
          </p:nvPr>
        </p:nvGraphicFramePr>
        <p:xfrm>
          <a:off x="1791387" y="1555115"/>
          <a:ext cx="8350898" cy="3245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0747">
                  <a:extLst>
                    <a:ext uri="{9D8B030D-6E8A-4147-A177-3AD203B41FA5}">
                      <a16:colId xmlns:a16="http://schemas.microsoft.com/office/drawing/2014/main" val="2914890428"/>
                    </a:ext>
                  </a:extLst>
                </a:gridCol>
                <a:gridCol w="2724399">
                  <a:extLst>
                    <a:ext uri="{9D8B030D-6E8A-4147-A177-3AD203B41FA5}">
                      <a16:colId xmlns:a16="http://schemas.microsoft.com/office/drawing/2014/main" val="2941861458"/>
                    </a:ext>
                  </a:extLst>
                </a:gridCol>
                <a:gridCol w="2515752">
                  <a:extLst>
                    <a:ext uri="{9D8B030D-6E8A-4147-A177-3AD203B41FA5}">
                      <a16:colId xmlns:a16="http://schemas.microsoft.com/office/drawing/2014/main" val="3794037958"/>
                    </a:ext>
                  </a:extLst>
                </a:gridCol>
              </a:tblGrid>
              <a:tr h="8730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effectLst/>
                        </a:rPr>
                        <a:t> </a:t>
                      </a:r>
                      <a:endParaRPr lang="en-US" sz="3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effectLst/>
                        </a:rPr>
                        <a:t>AY22-23 (n=156)</a:t>
                      </a:r>
                      <a:endParaRPr lang="en-US" sz="3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effectLst/>
                        </a:rPr>
                        <a:t>AY23-24 (n=181)</a:t>
                      </a:r>
                      <a:endParaRPr lang="en-US" sz="3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890620"/>
                  </a:ext>
                </a:extLst>
              </a:tr>
              <a:tr h="10742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effectLst/>
                        </a:rPr>
                        <a:t>Pass rate</a:t>
                      </a:r>
                      <a:endParaRPr lang="en-US" sz="3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effectLst/>
                        </a:rPr>
                        <a:t>68%</a:t>
                      </a:r>
                      <a:endParaRPr lang="en-US" sz="3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effectLst/>
                        </a:rPr>
                        <a:t>80%</a:t>
                      </a:r>
                      <a:endParaRPr lang="en-US" sz="3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874384"/>
                  </a:ext>
                </a:extLst>
              </a:tr>
              <a:tr h="10742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effectLst/>
                        </a:rPr>
                        <a:t>Mean score</a:t>
                      </a:r>
                      <a:endParaRPr lang="en-US" sz="3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>
                          <a:effectLst/>
                        </a:rPr>
                        <a:t>63.4</a:t>
                      </a:r>
                      <a:endParaRPr lang="en-US" sz="3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effectLst/>
                        </a:rPr>
                        <a:t>68.1</a:t>
                      </a:r>
                      <a:endParaRPr lang="en-US" sz="3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7176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6392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2E9CB-7B9F-33AB-3600-B87D3890E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M2 1</a:t>
            </a:r>
            <a:r>
              <a:rPr lang="en-US" baseline="30000" dirty="0"/>
              <a:t>st</a:t>
            </a:r>
            <a:r>
              <a:rPr lang="en-US" dirty="0"/>
              <a:t> Gateway CBSE score distribution</a:t>
            </a:r>
          </a:p>
        </p:txBody>
      </p:sp>
      <p:pic>
        <p:nvPicPr>
          <p:cNvPr id="4" name="Content Placeholder 3" descr="A graph of blue bars&#10;&#10;Description automatically generated">
            <a:extLst>
              <a:ext uri="{FF2B5EF4-FFF2-40B4-BE49-F238E27FC236}">
                <a16:creationId xmlns:a16="http://schemas.microsoft.com/office/drawing/2014/main" id="{1861D28F-4486-F028-6906-A8E6F78DD3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5648"/>
          <a:stretch/>
        </p:blipFill>
        <p:spPr>
          <a:xfrm>
            <a:off x="939955" y="1268964"/>
            <a:ext cx="10312090" cy="558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600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0950A-E8AA-860F-E204-870D4A3C6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870" y="74029"/>
            <a:ext cx="10515600" cy="1325563"/>
          </a:xfrm>
        </p:spPr>
        <p:txBody>
          <a:bodyPr/>
          <a:lstStyle/>
          <a:p>
            <a:r>
              <a:rPr lang="en-US" dirty="0"/>
              <a:t>M3 % pass 1</a:t>
            </a:r>
            <a:r>
              <a:rPr lang="en-US" baseline="30000" dirty="0"/>
              <a:t>st</a:t>
            </a:r>
            <a:r>
              <a:rPr lang="en-US" dirty="0"/>
              <a:t> attempt on each subject exam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ABADF48-B151-45C3-D1A7-CDFDB4D4C14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266733"/>
          <a:ext cx="12192000" cy="5213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61410">
                  <a:extLst>
                    <a:ext uri="{9D8B030D-6E8A-4147-A177-3AD203B41FA5}">
                      <a16:colId xmlns:a16="http://schemas.microsoft.com/office/drawing/2014/main" val="750277480"/>
                    </a:ext>
                  </a:extLst>
                </a:gridCol>
                <a:gridCol w="2809402">
                  <a:extLst>
                    <a:ext uri="{9D8B030D-6E8A-4147-A177-3AD203B41FA5}">
                      <a16:colId xmlns:a16="http://schemas.microsoft.com/office/drawing/2014/main" val="2619293115"/>
                    </a:ext>
                  </a:extLst>
                </a:gridCol>
                <a:gridCol w="4921188">
                  <a:extLst>
                    <a:ext uri="{9D8B030D-6E8A-4147-A177-3AD203B41FA5}">
                      <a16:colId xmlns:a16="http://schemas.microsoft.com/office/drawing/2014/main" val="1265248280"/>
                    </a:ext>
                  </a:extLst>
                </a:gridCol>
              </a:tblGrid>
              <a:tr h="9943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 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AY22-23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AY23-24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25416182"/>
                  </a:ext>
                </a:extLst>
              </a:tr>
              <a:tr h="4593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Surgery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94%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95%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72127476"/>
                  </a:ext>
                </a:extLst>
              </a:tr>
              <a:tr h="918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Internal Medicine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94%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99%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60056720"/>
                  </a:ext>
                </a:extLst>
              </a:tr>
              <a:tr h="918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Family Medicine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98%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97%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172486"/>
                  </a:ext>
                </a:extLst>
              </a:tr>
              <a:tr h="4593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Pediatrics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98%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98%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6745708"/>
                  </a:ext>
                </a:extLst>
              </a:tr>
              <a:tr h="4593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Psychiatry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</a:rPr>
                        <a:t>98%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98%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6503273"/>
                  </a:ext>
                </a:extLst>
              </a:tr>
              <a:tr h="918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Ob/Gyn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94%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97%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67168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9091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73182-2CC4-641C-752B-A72676BA6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2024 GQ (2 years out of date)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021D4F5-1F55-352E-30A5-84B6F654ED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7202909"/>
              </p:ext>
            </p:extLst>
          </p:nvPr>
        </p:nvGraphicFramePr>
        <p:xfrm>
          <a:off x="1828800" y="1524000"/>
          <a:ext cx="8728362" cy="5400199"/>
        </p:xfrm>
        <a:graphic>
          <a:graphicData uri="http://schemas.openxmlformats.org/drawingml/2006/table">
            <a:tbl>
              <a:tblPr/>
              <a:tblGrid>
                <a:gridCol w="969818">
                  <a:extLst>
                    <a:ext uri="{9D8B030D-6E8A-4147-A177-3AD203B41FA5}">
                      <a16:colId xmlns:a16="http://schemas.microsoft.com/office/drawing/2014/main" val="3903161446"/>
                    </a:ext>
                  </a:extLst>
                </a:gridCol>
                <a:gridCol w="969818">
                  <a:extLst>
                    <a:ext uri="{9D8B030D-6E8A-4147-A177-3AD203B41FA5}">
                      <a16:colId xmlns:a16="http://schemas.microsoft.com/office/drawing/2014/main" val="2364404815"/>
                    </a:ext>
                  </a:extLst>
                </a:gridCol>
                <a:gridCol w="969818">
                  <a:extLst>
                    <a:ext uri="{9D8B030D-6E8A-4147-A177-3AD203B41FA5}">
                      <a16:colId xmlns:a16="http://schemas.microsoft.com/office/drawing/2014/main" val="1905330775"/>
                    </a:ext>
                  </a:extLst>
                </a:gridCol>
                <a:gridCol w="969818">
                  <a:extLst>
                    <a:ext uri="{9D8B030D-6E8A-4147-A177-3AD203B41FA5}">
                      <a16:colId xmlns:a16="http://schemas.microsoft.com/office/drawing/2014/main" val="2919198711"/>
                    </a:ext>
                  </a:extLst>
                </a:gridCol>
                <a:gridCol w="969818">
                  <a:extLst>
                    <a:ext uri="{9D8B030D-6E8A-4147-A177-3AD203B41FA5}">
                      <a16:colId xmlns:a16="http://schemas.microsoft.com/office/drawing/2014/main" val="3032174201"/>
                    </a:ext>
                  </a:extLst>
                </a:gridCol>
                <a:gridCol w="969818">
                  <a:extLst>
                    <a:ext uri="{9D8B030D-6E8A-4147-A177-3AD203B41FA5}">
                      <a16:colId xmlns:a16="http://schemas.microsoft.com/office/drawing/2014/main" val="2668066503"/>
                    </a:ext>
                  </a:extLst>
                </a:gridCol>
                <a:gridCol w="969818">
                  <a:extLst>
                    <a:ext uri="{9D8B030D-6E8A-4147-A177-3AD203B41FA5}">
                      <a16:colId xmlns:a16="http://schemas.microsoft.com/office/drawing/2014/main" val="1167339524"/>
                    </a:ext>
                  </a:extLst>
                </a:gridCol>
                <a:gridCol w="969818">
                  <a:extLst>
                    <a:ext uri="{9D8B030D-6E8A-4147-A177-3AD203B41FA5}">
                      <a16:colId xmlns:a16="http://schemas.microsoft.com/office/drawing/2014/main" val="2560910130"/>
                    </a:ext>
                  </a:extLst>
                </a:gridCol>
                <a:gridCol w="969818">
                  <a:extLst>
                    <a:ext uri="{9D8B030D-6E8A-4147-A177-3AD203B41FA5}">
                      <a16:colId xmlns:a16="http://schemas.microsoft.com/office/drawing/2014/main" val="1584527388"/>
                    </a:ext>
                  </a:extLst>
                </a:gridCol>
              </a:tblGrid>
              <a:tr h="24322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461817"/>
                  </a:ext>
                </a:extLst>
              </a:tr>
              <a:tr h="3635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Rate the quality of your educational experience in the following clerkships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8503481"/>
                  </a:ext>
                </a:extLst>
              </a:tr>
              <a:tr h="2524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(Percent answering “Good” or “Excellent”)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1679849"/>
                  </a:ext>
                </a:extLst>
              </a:tr>
              <a:tr h="11336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%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ile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FF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 Narrow" panose="020B0606020202030204" pitchFamily="34" charset="0"/>
                        </a:rPr>
                        <a:t>Emergency Medicine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 Narrow" panose="020B0606020202030204" pitchFamily="34" charset="0"/>
                        </a:rPr>
                        <a:t>Family Medicine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 Narrow" panose="020B0606020202030204" pitchFamily="34" charset="0"/>
                        </a:rPr>
                        <a:t>Internal Medicine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 Narrow" panose="020B0606020202030204" pitchFamily="34" charset="0"/>
                        </a:rPr>
                        <a:t>Neurology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 Narrow" panose="020B0606020202030204" pitchFamily="34" charset="0"/>
                        </a:rPr>
                        <a:t>Ob/Gyn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 Narrow" panose="020B0606020202030204" pitchFamily="34" charset="0"/>
                        </a:rPr>
                        <a:t>Pediatrics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 Narrow" panose="020B0606020202030204" pitchFamily="34" charset="0"/>
                        </a:rPr>
                        <a:t>Psychiatry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 Narrow" panose="020B0606020202030204" pitchFamily="34" charset="0"/>
                        </a:rPr>
                        <a:t>Surgery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750431"/>
                  </a:ext>
                </a:extLst>
              </a:tr>
              <a:tr h="24322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23671"/>
                  </a:ext>
                </a:extLst>
              </a:tr>
              <a:tr h="252477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96.6%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95.4%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97.4%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93.6%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90.8%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96.2%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97.0%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92.2%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403921"/>
                  </a:ext>
                </a:extLst>
              </a:tr>
              <a:tr h="24322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99"/>
                          </a:highlight>
                          <a:latin typeface="Arial" panose="020B0604020202020204" pitchFamily="34" charset="0"/>
                        </a:rPr>
                        <a:t>92.8%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99"/>
                          </a:highlight>
                          <a:latin typeface="Arial" panose="020B0604020202020204" pitchFamily="34" charset="0"/>
                        </a:rPr>
                        <a:t>88.3%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93326"/>
                  </a:ext>
                </a:extLst>
              </a:tr>
              <a:tr h="252477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93.9%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91.6%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96.4%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90.6%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86.1%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93.7%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94.1%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88.6%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914243"/>
                  </a:ext>
                </a:extLst>
              </a:tr>
              <a:tr h="24322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99"/>
                          </a:highlight>
                          <a:latin typeface="Arial" panose="020B0604020202020204" pitchFamily="34" charset="0"/>
                        </a:rPr>
                        <a:t>91.9%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291551"/>
                  </a:ext>
                </a:extLst>
              </a:tr>
              <a:tr h="252477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89.2%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88.6%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93.6%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85.7%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81.8%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89.7%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85.3%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571336"/>
                  </a:ext>
                </a:extLst>
              </a:tr>
              <a:tr h="24322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99"/>
                          </a:highlight>
                          <a:latin typeface="Arial" panose="020B0604020202020204" pitchFamily="34" charset="0"/>
                        </a:rPr>
                        <a:t>87.4%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259129"/>
                  </a:ext>
                </a:extLst>
              </a:tr>
              <a:tr h="252477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85.1%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84.5%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90.3%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75.9%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76.1%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84.9%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86.8%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80.8%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630729"/>
                  </a:ext>
                </a:extLst>
              </a:tr>
              <a:tr h="24322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99"/>
                          </a:highlight>
                          <a:latin typeface="Arial" panose="020B0604020202020204" pitchFamily="34" charset="0"/>
                        </a:rPr>
                        <a:t>90.1%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99"/>
                          </a:highlight>
                          <a:latin typeface="Arial" panose="020B0604020202020204" pitchFamily="34" charset="0"/>
                        </a:rPr>
                        <a:t>70.0%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99"/>
                          </a:highlight>
                          <a:latin typeface="Arial" panose="020B0604020202020204" pitchFamily="34" charset="0"/>
                        </a:rPr>
                        <a:t>84.7%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99"/>
                          </a:highlight>
                          <a:latin typeface="Arial" panose="020B0604020202020204" pitchFamily="34" charset="0"/>
                        </a:rPr>
                        <a:t>76.6%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1855117"/>
                  </a:ext>
                </a:extLst>
              </a:tr>
              <a:tr h="252477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74.7%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78.7%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87.8%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68.1%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70.6%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81.1%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82.7%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76.3%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439034"/>
                  </a:ext>
                </a:extLst>
              </a:tr>
              <a:tr h="24322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019393"/>
                  </a:ext>
                </a:extLst>
              </a:tr>
              <a:tr h="37619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Valid 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653142"/>
                  </a:ext>
                </a:extLst>
              </a:tr>
              <a:tr h="2432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330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8242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749</Words>
  <Application>Microsoft Office PowerPoint</Application>
  <PresentationFormat>Widescreen</PresentationFormat>
  <Paragraphs>280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Aptos</vt:lpstr>
      <vt:lpstr>Aptos Display</vt:lpstr>
      <vt:lpstr>Arial</vt:lpstr>
      <vt:lpstr>Arial Narrow</vt:lpstr>
      <vt:lpstr>Calibri</vt:lpstr>
      <vt:lpstr>Times New Roman</vt:lpstr>
      <vt:lpstr>Wingdings</vt:lpstr>
      <vt:lpstr>Office Theme</vt:lpstr>
      <vt:lpstr>COM update for  Faculty Senate</vt:lpstr>
      <vt:lpstr>Updates and new programs</vt:lpstr>
      <vt:lpstr>LCME status</vt:lpstr>
      <vt:lpstr>M1 CBSE mean scores</vt:lpstr>
      <vt:lpstr>M1 CBSE distribution</vt:lpstr>
      <vt:lpstr>M2 First attempt gateway CBSE</vt:lpstr>
      <vt:lpstr>M2 1st Gateway CBSE score distribution</vt:lpstr>
      <vt:lpstr>M3 % pass 1st attempt on each subject exam</vt:lpstr>
      <vt:lpstr>2024 GQ (2 years out of date)</vt:lpstr>
      <vt:lpstr>M3 NBME subject exam scores (1st attempt)</vt:lpstr>
      <vt:lpstr>USMLE results (as of 8/1/2024)</vt:lpstr>
      <vt:lpstr>2024 Match</vt:lpstr>
      <vt:lpstr>Badging https://www.neomed.edu/medicine/academics/badging/</vt:lpstr>
      <vt:lpstr>Plans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Dialogue with the Dean</dc:title>
  <dc:creator>Marc Basson</dc:creator>
  <cp:lastModifiedBy>Marc Basson</cp:lastModifiedBy>
  <cp:revision>3</cp:revision>
  <dcterms:created xsi:type="dcterms:W3CDTF">2024-05-31T18:39:35Z</dcterms:created>
  <dcterms:modified xsi:type="dcterms:W3CDTF">2024-08-05T19:57:16Z</dcterms:modified>
</cp:coreProperties>
</file>