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52"/>
  </p:notesMasterIdLst>
  <p:handoutMasterIdLst>
    <p:handoutMasterId r:id="rId53"/>
  </p:handoutMasterIdLst>
  <p:sldIdLst>
    <p:sldId id="522" r:id="rId4"/>
    <p:sldId id="674" r:id="rId5"/>
    <p:sldId id="672" r:id="rId6"/>
    <p:sldId id="622" r:id="rId7"/>
    <p:sldId id="673" r:id="rId8"/>
    <p:sldId id="592" r:id="rId9"/>
    <p:sldId id="594" r:id="rId10"/>
    <p:sldId id="600" r:id="rId11"/>
    <p:sldId id="607" r:id="rId12"/>
    <p:sldId id="596" r:id="rId13"/>
    <p:sldId id="583" r:id="rId14"/>
    <p:sldId id="604" r:id="rId15"/>
    <p:sldId id="584" r:id="rId16"/>
    <p:sldId id="605" r:id="rId17"/>
    <p:sldId id="615" r:id="rId18"/>
    <p:sldId id="546" r:id="rId19"/>
    <p:sldId id="544" r:id="rId20"/>
    <p:sldId id="545" r:id="rId21"/>
    <p:sldId id="559" r:id="rId22"/>
    <p:sldId id="548" r:id="rId23"/>
    <p:sldId id="549" r:id="rId24"/>
    <p:sldId id="561" r:id="rId25"/>
    <p:sldId id="562" r:id="rId26"/>
    <p:sldId id="563" r:id="rId27"/>
    <p:sldId id="617" r:id="rId28"/>
    <p:sldId id="623" r:id="rId29"/>
    <p:sldId id="609" r:id="rId30"/>
    <p:sldId id="624" r:id="rId31"/>
    <p:sldId id="625" r:id="rId32"/>
    <p:sldId id="627" r:id="rId33"/>
    <p:sldId id="487" r:id="rId34"/>
    <p:sldId id="649" r:id="rId35"/>
    <p:sldId id="687" r:id="rId36"/>
    <p:sldId id="281" r:id="rId37"/>
    <p:sldId id="282" r:id="rId38"/>
    <p:sldId id="650" r:id="rId39"/>
    <p:sldId id="654" r:id="rId40"/>
    <p:sldId id="652" r:id="rId41"/>
    <p:sldId id="286" r:id="rId42"/>
    <p:sldId id="287" r:id="rId43"/>
    <p:sldId id="657" r:id="rId44"/>
    <p:sldId id="293" r:id="rId45"/>
    <p:sldId id="686" r:id="rId46"/>
    <p:sldId id="684" r:id="rId47"/>
    <p:sldId id="683" r:id="rId48"/>
    <p:sldId id="685" r:id="rId49"/>
    <p:sldId id="682" r:id="rId50"/>
    <p:sldId id="353" r:id="rId5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D662A3-FC30-4E68-9899-E9079E46018A}" v="42" dt="2026-03-10T19:59:42.3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70644" autoAdjust="0"/>
  </p:normalViewPr>
  <p:slideViewPr>
    <p:cSldViewPr showGuides="1">
      <p:cViewPr varScale="1">
        <p:scale>
          <a:sx n="59" d="100"/>
          <a:sy n="59" d="100"/>
        </p:scale>
        <p:origin x="2170" y="27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handoutMaster" Target="handoutMasters/handoutMaster1.xml"/><Relationship Id="rId58" Type="http://schemas.microsoft.com/office/2015/10/relationships/revisionInfo" Target="revisionInfo.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16F6A8-C523-4320-B7E2-D75DC817CC87}" type="doc">
      <dgm:prSet loTypeId="urn:microsoft.com/office/officeart/2005/8/layout/arrow1" loCatId="relationship" qsTypeId="urn:microsoft.com/office/officeart/2005/8/quickstyle/simple1" qsCatId="simple" csTypeId="urn:microsoft.com/office/officeart/2005/8/colors/accent1_2" csCatId="accent1" phldr="1"/>
      <dgm:spPr/>
      <dgm:t>
        <a:bodyPr/>
        <a:lstStyle/>
        <a:p>
          <a:endParaRPr lang="en-US"/>
        </a:p>
      </dgm:t>
    </dgm:pt>
    <dgm:pt modelId="{C6F773B4-BC33-4174-BDB5-FE0991B8F592}">
      <dgm:prSet/>
      <dgm:spPr/>
      <dgm:t>
        <a:bodyPr/>
        <a:lstStyle/>
        <a:p>
          <a:r>
            <a:rPr lang="en-US" b="1" dirty="0"/>
            <a:t>1970s 	</a:t>
          </a:r>
        </a:p>
        <a:p>
          <a:r>
            <a:rPr lang="en-US" b="1" dirty="0"/>
            <a:t>1% – 4% </a:t>
          </a:r>
          <a:endParaRPr lang="en-US" dirty="0"/>
        </a:p>
      </dgm:t>
    </dgm:pt>
    <dgm:pt modelId="{A7C99ACC-54DD-484B-9E91-18582EDB2A87}" type="parTrans" cxnId="{D3BF0B2F-7A4F-46AF-8680-A1EBD60F1AF4}">
      <dgm:prSet/>
      <dgm:spPr/>
      <dgm:t>
        <a:bodyPr/>
        <a:lstStyle/>
        <a:p>
          <a:endParaRPr lang="en-US"/>
        </a:p>
      </dgm:t>
    </dgm:pt>
    <dgm:pt modelId="{1D7C74AF-57E3-4B84-9A04-D6D4D26FC7F4}" type="sibTrans" cxnId="{D3BF0B2F-7A4F-46AF-8680-A1EBD60F1AF4}">
      <dgm:prSet/>
      <dgm:spPr/>
      <dgm:t>
        <a:bodyPr/>
        <a:lstStyle/>
        <a:p>
          <a:endParaRPr lang="en-US"/>
        </a:p>
      </dgm:t>
    </dgm:pt>
    <dgm:pt modelId="{91A6D864-FEA0-4DDB-99AE-D99E3F186EA3}">
      <dgm:prSet/>
      <dgm:spPr/>
      <dgm:t>
        <a:bodyPr/>
        <a:lstStyle/>
        <a:p>
          <a:r>
            <a:rPr lang="en-US" b="1" dirty="0"/>
            <a:t>Today 	</a:t>
          </a:r>
        </a:p>
        <a:p>
          <a:r>
            <a:rPr lang="en-US" b="1" dirty="0"/>
            <a:t>20% - 30%</a:t>
          </a:r>
          <a:endParaRPr lang="en-US" dirty="0"/>
        </a:p>
      </dgm:t>
    </dgm:pt>
    <dgm:pt modelId="{5FF550D3-E06A-4482-9D92-ACEB37A254AF}" type="parTrans" cxnId="{8B883646-F08C-4841-8571-85AB85D8674C}">
      <dgm:prSet/>
      <dgm:spPr/>
      <dgm:t>
        <a:bodyPr/>
        <a:lstStyle/>
        <a:p>
          <a:endParaRPr lang="en-US"/>
        </a:p>
      </dgm:t>
    </dgm:pt>
    <dgm:pt modelId="{4AF9F8E1-1F04-4683-8481-29D7645DA715}" type="sibTrans" cxnId="{8B883646-F08C-4841-8571-85AB85D8674C}">
      <dgm:prSet/>
      <dgm:spPr/>
      <dgm:t>
        <a:bodyPr/>
        <a:lstStyle/>
        <a:p>
          <a:endParaRPr lang="en-US"/>
        </a:p>
      </dgm:t>
    </dgm:pt>
    <dgm:pt modelId="{20B16144-4D61-400F-A550-B60BC9931372}" type="pres">
      <dgm:prSet presAssocID="{2316F6A8-C523-4320-B7E2-D75DC817CC87}" presName="cycle" presStyleCnt="0">
        <dgm:presLayoutVars>
          <dgm:dir/>
          <dgm:resizeHandles val="exact"/>
        </dgm:presLayoutVars>
      </dgm:prSet>
      <dgm:spPr/>
    </dgm:pt>
    <dgm:pt modelId="{9BA42F4D-D4D3-4FAD-81DF-178F8DAE142A}" type="pres">
      <dgm:prSet presAssocID="{C6F773B4-BC33-4174-BDB5-FE0991B8F592}" presName="arrow" presStyleLbl="node1" presStyleIdx="0" presStyleCnt="2">
        <dgm:presLayoutVars>
          <dgm:bulletEnabled val="1"/>
        </dgm:presLayoutVars>
      </dgm:prSet>
      <dgm:spPr/>
    </dgm:pt>
    <dgm:pt modelId="{08A6DD7E-E30F-4C50-ABD3-9D511A35DFD0}" type="pres">
      <dgm:prSet presAssocID="{91A6D864-FEA0-4DDB-99AE-D99E3F186EA3}" presName="arrow" presStyleLbl="node1" presStyleIdx="1" presStyleCnt="2" custRadScaleRad="101838" custRadScaleInc="382">
        <dgm:presLayoutVars>
          <dgm:bulletEnabled val="1"/>
        </dgm:presLayoutVars>
      </dgm:prSet>
      <dgm:spPr/>
    </dgm:pt>
  </dgm:ptLst>
  <dgm:cxnLst>
    <dgm:cxn modelId="{589E7116-FE73-4881-A192-CB9ED9234F5B}" type="presOf" srcId="{C6F773B4-BC33-4174-BDB5-FE0991B8F592}" destId="{9BA42F4D-D4D3-4FAD-81DF-178F8DAE142A}" srcOrd="0" destOrd="0" presId="urn:microsoft.com/office/officeart/2005/8/layout/arrow1"/>
    <dgm:cxn modelId="{D3BF0B2F-7A4F-46AF-8680-A1EBD60F1AF4}" srcId="{2316F6A8-C523-4320-B7E2-D75DC817CC87}" destId="{C6F773B4-BC33-4174-BDB5-FE0991B8F592}" srcOrd="0" destOrd="0" parTransId="{A7C99ACC-54DD-484B-9E91-18582EDB2A87}" sibTransId="{1D7C74AF-57E3-4B84-9A04-D6D4D26FC7F4}"/>
    <dgm:cxn modelId="{72E1DB36-9B9A-451B-8A8F-1249020A527B}" type="presOf" srcId="{91A6D864-FEA0-4DDB-99AE-D99E3F186EA3}" destId="{08A6DD7E-E30F-4C50-ABD3-9D511A35DFD0}" srcOrd="0" destOrd="0" presId="urn:microsoft.com/office/officeart/2005/8/layout/arrow1"/>
    <dgm:cxn modelId="{8B883646-F08C-4841-8571-85AB85D8674C}" srcId="{2316F6A8-C523-4320-B7E2-D75DC817CC87}" destId="{91A6D864-FEA0-4DDB-99AE-D99E3F186EA3}" srcOrd="1" destOrd="0" parTransId="{5FF550D3-E06A-4482-9D92-ACEB37A254AF}" sibTransId="{4AF9F8E1-1F04-4683-8481-29D7645DA715}"/>
    <dgm:cxn modelId="{0D234492-8A25-4A2D-90DB-AA96179E0D29}" type="presOf" srcId="{2316F6A8-C523-4320-B7E2-D75DC817CC87}" destId="{20B16144-4D61-400F-A550-B60BC9931372}" srcOrd="0" destOrd="0" presId="urn:microsoft.com/office/officeart/2005/8/layout/arrow1"/>
    <dgm:cxn modelId="{DFE12B43-0283-4040-B426-3F119EEC0E89}" type="presParOf" srcId="{20B16144-4D61-400F-A550-B60BC9931372}" destId="{9BA42F4D-D4D3-4FAD-81DF-178F8DAE142A}" srcOrd="0" destOrd="0" presId="urn:microsoft.com/office/officeart/2005/8/layout/arrow1"/>
    <dgm:cxn modelId="{C8BD6EC5-43F7-48E4-967F-F92D601C192B}" type="presParOf" srcId="{20B16144-4D61-400F-A550-B60BC9931372}" destId="{08A6DD7E-E30F-4C50-ABD3-9D511A35DFD0}" srcOrd="1" destOrd="0" presId="urn:microsoft.com/office/officeart/2005/8/layout/arrow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B099E4-B9DF-4705-94FC-BF9707E2922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85CDC4DD-73FD-4B67-83F9-DB1B598E1ACA}">
      <dgm:prSet/>
      <dgm:spPr/>
      <dgm:t>
        <a:bodyPr/>
        <a:lstStyle/>
        <a:p>
          <a:r>
            <a:rPr lang="en-US" dirty="0"/>
            <a:t>Who?</a:t>
          </a:r>
        </a:p>
      </dgm:t>
    </dgm:pt>
    <dgm:pt modelId="{6110E83A-1891-4AD3-85CD-444C4C1080B2}" type="parTrans" cxnId="{C0AE6316-7849-40D5-AC49-EF75AFCF7531}">
      <dgm:prSet/>
      <dgm:spPr/>
      <dgm:t>
        <a:bodyPr/>
        <a:lstStyle/>
        <a:p>
          <a:endParaRPr lang="en-US"/>
        </a:p>
      </dgm:t>
    </dgm:pt>
    <dgm:pt modelId="{28BACA65-7C3A-4B86-A8DB-FA05EA8E19A0}" type="sibTrans" cxnId="{C0AE6316-7849-40D5-AC49-EF75AFCF7531}">
      <dgm:prSet/>
      <dgm:spPr/>
      <dgm:t>
        <a:bodyPr/>
        <a:lstStyle/>
        <a:p>
          <a:endParaRPr lang="en-US"/>
        </a:p>
      </dgm:t>
    </dgm:pt>
    <dgm:pt modelId="{C0110A3E-99AE-4CA6-A01A-2268953E48D1}">
      <dgm:prSet/>
      <dgm:spPr/>
      <dgm:t>
        <a:bodyPr/>
        <a:lstStyle/>
        <a:p>
          <a:r>
            <a:rPr lang="en-US" dirty="0"/>
            <a:t>How Many?</a:t>
          </a:r>
        </a:p>
      </dgm:t>
    </dgm:pt>
    <dgm:pt modelId="{D53D321B-0FA8-4498-BE2F-73AA8C8C0951}" type="parTrans" cxnId="{6CA26C0B-9CD4-4FCB-87B2-7222CD6D4D73}">
      <dgm:prSet/>
      <dgm:spPr/>
      <dgm:t>
        <a:bodyPr/>
        <a:lstStyle/>
        <a:p>
          <a:endParaRPr lang="en-US"/>
        </a:p>
      </dgm:t>
    </dgm:pt>
    <dgm:pt modelId="{D746F7DA-CFFE-4E98-824A-76EC4236B472}" type="sibTrans" cxnId="{6CA26C0B-9CD4-4FCB-87B2-7222CD6D4D73}">
      <dgm:prSet/>
      <dgm:spPr/>
      <dgm:t>
        <a:bodyPr/>
        <a:lstStyle/>
        <a:p>
          <a:endParaRPr lang="en-US"/>
        </a:p>
      </dgm:t>
    </dgm:pt>
    <dgm:pt modelId="{E6D950DD-0911-43C8-A4FB-AAC84EE44564}">
      <dgm:prSet/>
      <dgm:spPr/>
      <dgm:t>
        <a:bodyPr/>
        <a:lstStyle/>
        <a:p>
          <a:r>
            <a:rPr lang="en-US" dirty="0"/>
            <a:t>How Often? </a:t>
          </a:r>
        </a:p>
      </dgm:t>
    </dgm:pt>
    <dgm:pt modelId="{979D77A8-4169-4F42-87F5-AA0AF1534BEF}" type="parTrans" cxnId="{CE0BC786-EF67-4924-984D-6BA28C93EF74}">
      <dgm:prSet/>
      <dgm:spPr/>
      <dgm:t>
        <a:bodyPr/>
        <a:lstStyle/>
        <a:p>
          <a:endParaRPr lang="en-US"/>
        </a:p>
      </dgm:t>
    </dgm:pt>
    <dgm:pt modelId="{1EBFB49D-5867-44B1-AF00-8A4C7C5AA7C9}" type="sibTrans" cxnId="{CE0BC786-EF67-4924-984D-6BA28C93EF74}">
      <dgm:prSet/>
      <dgm:spPr/>
      <dgm:t>
        <a:bodyPr/>
        <a:lstStyle/>
        <a:p>
          <a:endParaRPr lang="en-US"/>
        </a:p>
      </dgm:t>
    </dgm:pt>
    <dgm:pt modelId="{D21480B0-AAEF-45A0-9539-A4C3C1F0C93E}">
      <dgm:prSet/>
      <dgm:spPr/>
      <dgm:t>
        <a:bodyPr/>
        <a:lstStyle/>
        <a:p>
          <a:r>
            <a:rPr lang="en-US" dirty="0"/>
            <a:t>How Frequently?</a:t>
          </a:r>
        </a:p>
      </dgm:t>
    </dgm:pt>
    <dgm:pt modelId="{7BA340B7-99EA-4B75-84B8-FF94799678CA}" type="parTrans" cxnId="{B9F737E8-F82D-453E-A7BF-919B58A59B9B}">
      <dgm:prSet/>
      <dgm:spPr/>
      <dgm:t>
        <a:bodyPr/>
        <a:lstStyle/>
        <a:p>
          <a:endParaRPr lang="en-US"/>
        </a:p>
      </dgm:t>
    </dgm:pt>
    <dgm:pt modelId="{C9837D48-9B6C-44AF-A988-0F72C0160FC4}" type="sibTrans" cxnId="{B9F737E8-F82D-453E-A7BF-919B58A59B9B}">
      <dgm:prSet/>
      <dgm:spPr/>
      <dgm:t>
        <a:bodyPr/>
        <a:lstStyle/>
        <a:p>
          <a:endParaRPr lang="en-US"/>
        </a:p>
      </dgm:t>
    </dgm:pt>
    <dgm:pt modelId="{C89E2EF4-DD33-4916-8EEF-2A0CBE28E1FE}">
      <dgm:prSet/>
      <dgm:spPr/>
      <dgm:t>
        <a:bodyPr/>
        <a:lstStyle/>
        <a:p>
          <a:r>
            <a:rPr lang="en-US" dirty="0"/>
            <a:t>So What? Impact</a:t>
          </a:r>
        </a:p>
      </dgm:t>
    </dgm:pt>
    <dgm:pt modelId="{E9BEB43B-A403-4E1F-9053-566134D5A6E7}" type="parTrans" cxnId="{14978D04-FCA3-4A2D-BC25-4A2F3C4C0E9B}">
      <dgm:prSet/>
      <dgm:spPr/>
      <dgm:t>
        <a:bodyPr/>
        <a:lstStyle/>
        <a:p>
          <a:endParaRPr lang="en-US"/>
        </a:p>
      </dgm:t>
    </dgm:pt>
    <dgm:pt modelId="{CBB0A786-AB41-4E50-91F2-6382CEEF3A25}" type="sibTrans" cxnId="{14978D04-FCA3-4A2D-BC25-4A2F3C4C0E9B}">
      <dgm:prSet/>
      <dgm:spPr/>
      <dgm:t>
        <a:bodyPr/>
        <a:lstStyle/>
        <a:p>
          <a:endParaRPr lang="en-US"/>
        </a:p>
      </dgm:t>
    </dgm:pt>
    <dgm:pt modelId="{11573955-15EF-4A78-B08D-6703BB26EEFF}" type="pres">
      <dgm:prSet presAssocID="{2AB099E4-B9DF-4705-94FC-BF9707E29221}" presName="diagram" presStyleCnt="0">
        <dgm:presLayoutVars>
          <dgm:dir/>
          <dgm:resizeHandles val="exact"/>
        </dgm:presLayoutVars>
      </dgm:prSet>
      <dgm:spPr/>
    </dgm:pt>
    <dgm:pt modelId="{99525FB4-D5BA-4694-9424-50D549ED1BD4}" type="pres">
      <dgm:prSet presAssocID="{85CDC4DD-73FD-4B67-83F9-DB1B598E1ACA}" presName="node" presStyleLbl="node1" presStyleIdx="0" presStyleCnt="5">
        <dgm:presLayoutVars>
          <dgm:bulletEnabled val="1"/>
        </dgm:presLayoutVars>
      </dgm:prSet>
      <dgm:spPr/>
    </dgm:pt>
    <dgm:pt modelId="{F589172E-E920-4303-AA64-ED1509202D54}" type="pres">
      <dgm:prSet presAssocID="{28BACA65-7C3A-4B86-A8DB-FA05EA8E19A0}" presName="sibTrans" presStyleCnt="0"/>
      <dgm:spPr/>
    </dgm:pt>
    <dgm:pt modelId="{05577584-8E62-49B3-BC4F-016F29EA86DA}" type="pres">
      <dgm:prSet presAssocID="{C0110A3E-99AE-4CA6-A01A-2268953E48D1}" presName="node" presStyleLbl="node1" presStyleIdx="1" presStyleCnt="5" custLinFactNeighborY="1563">
        <dgm:presLayoutVars>
          <dgm:bulletEnabled val="1"/>
        </dgm:presLayoutVars>
      </dgm:prSet>
      <dgm:spPr/>
    </dgm:pt>
    <dgm:pt modelId="{32062704-3ECE-49F9-AC25-10FE054187B5}" type="pres">
      <dgm:prSet presAssocID="{D746F7DA-CFFE-4E98-824A-76EC4236B472}" presName="sibTrans" presStyleCnt="0"/>
      <dgm:spPr/>
    </dgm:pt>
    <dgm:pt modelId="{0DCB0127-0FF2-4490-ABA5-54A5F8CD9501}" type="pres">
      <dgm:prSet presAssocID="{E6D950DD-0911-43C8-A4FB-AAC84EE44564}" presName="node" presStyleLbl="node1" presStyleIdx="2" presStyleCnt="5">
        <dgm:presLayoutVars>
          <dgm:bulletEnabled val="1"/>
        </dgm:presLayoutVars>
      </dgm:prSet>
      <dgm:spPr/>
    </dgm:pt>
    <dgm:pt modelId="{44C17A2A-79F0-4717-9952-5097CF276231}" type="pres">
      <dgm:prSet presAssocID="{1EBFB49D-5867-44B1-AF00-8A4C7C5AA7C9}" presName="sibTrans" presStyleCnt="0"/>
      <dgm:spPr/>
    </dgm:pt>
    <dgm:pt modelId="{69C10A9A-B325-4C02-8A7C-C67C57E5848F}" type="pres">
      <dgm:prSet presAssocID="{D21480B0-AAEF-45A0-9539-A4C3C1F0C93E}" presName="node" presStyleLbl="node1" presStyleIdx="3" presStyleCnt="5">
        <dgm:presLayoutVars>
          <dgm:bulletEnabled val="1"/>
        </dgm:presLayoutVars>
      </dgm:prSet>
      <dgm:spPr/>
    </dgm:pt>
    <dgm:pt modelId="{AB35E43B-847B-41C4-AB92-13B0CD25CAFA}" type="pres">
      <dgm:prSet presAssocID="{C9837D48-9B6C-44AF-A988-0F72C0160FC4}" presName="sibTrans" presStyleCnt="0"/>
      <dgm:spPr/>
    </dgm:pt>
    <dgm:pt modelId="{D5E89057-6C27-49D1-96F3-C4E5599CF089}" type="pres">
      <dgm:prSet presAssocID="{C89E2EF4-DD33-4916-8EEF-2A0CBE28E1FE}" presName="node" presStyleLbl="node1" presStyleIdx="4" presStyleCnt="5">
        <dgm:presLayoutVars>
          <dgm:bulletEnabled val="1"/>
        </dgm:presLayoutVars>
      </dgm:prSet>
      <dgm:spPr/>
    </dgm:pt>
  </dgm:ptLst>
  <dgm:cxnLst>
    <dgm:cxn modelId="{14978D04-FCA3-4A2D-BC25-4A2F3C4C0E9B}" srcId="{2AB099E4-B9DF-4705-94FC-BF9707E29221}" destId="{C89E2EF4-DD33-4916-8EEF-2A0CBE28E1FE}" srcOrd="4" destOrd="0" parTransId="{E9BEB43B-A403-4E1F-9053-566134D5A6E7}" sibTransId="{CBB0A786-AB41-4E50-91F2-6382CEEF3A25}"/>
    <dgm:cxn modelId="{6CA26C0B-9CD4-4FCB-87B2-7222CD6D4D73}" srcId="{2AB099E4-B9DF-4705-94FC-BF9707E29221}" destId="{C0110A3E-99AE-4CA6-A01A-2268953E48D1}" srcOrd="1" destOrd="0" parTransId="{D53D321B-0FA8-4498-BE2F-73AA8C8C0951}" sibTransId="{D746F7DA-CFFE-4E98-824A-76EC4236B472}"/>
    <dgm:cxn modelId="{C0AE6316-7849-40D5-AC49-EF75AFCF7531}" srcId="{2AB099E4-B9DF-4705-94FC-BF9707E29221}" destId="{85CDC4DD-73FD-4B67-83F9-DB1B598E1ACA}" srcOrd="0" destOrd="0" parTransId="{6110E83A-1891-4AD3-85CD-444C4C1080B2}" sibTransId="{28BACA65-7C3A-4B86-A8DB-FA05EA8E19A0}"/>
    <dgm:cxn modelId="{BEAA506E-DD48-4583-AC76-277C29584374}" type="presOf" srcId="{C89E2EF4-DD33-4916-8EEF-2A0CBE28E1FE}" destId="{D5E89057-6C27-49D1-96F3-C4E5599CF089}" srcOrd="0" destOrd="0" presId="urn:microsoft.com/office/officeart/2005/8/layout/default"/>
    <dgm:cxn modelId="{CE0BC786-EF67-4924-984D-6BA28C93EF74}" srcId="{2AB099E4-B9DF-4705-94FC-BF9707E29221}" destId="{E6D950DD-0911-43C8-A4FB-AAC84EE44564}" srcOrd="2" destOrd="0" parTransId="{979D77A8-4169-4F42-87F5-AA0AF1534BEF}" sibTransId="{1EBFB49D-5867-44B1-AF00-8A4C7C5AA7C9}"/>
    <dgm:cxn modelId="{CC1EF2DC-F046-4F9F-858D-CC811BF3BADB}" type="presOf" srcId="{2AB099E4-B9DF-4705-94FC-BF9707E29221}" destId="{11573955-15EF-4A78-B08D-6703BB26EEFF}" srcOrd="0" destOrd="0" presId="urn:microsoft.com/office/officeart/2005/8/layout/default"/>
    <dgm:cxn modelId="{A8239CDD-4AE3-435D-9B03-ABC4AD35348B}" type="presOf" srcId="{85CDC4DD-73FD-4B67-83F9-DB1B598E1ACA}" destId="{99525FB4-D5BA-4694-9424-50D549ED1BD4}" srcOrd="0" destOrd="0" presId="urn:microsoft.com/office/officeart/2005/8/layout/default"/>
    <dgm:cxn modelId="{B9F737E8-F82D-453E-A7BF-919B58A59B9B}" srcId="{2AB099E4-B9DF-4705-94FC-BF9707E29221}" destId="{D21480B0-AAEF-45A0-9539-A4C3C1F0C93E}" srcOrd="3" destOrd="0" parTransId="{7BA340B7-99EA-4B75-84B8-FF94799678CA}" sibTransId="{C9837D48-9B6C-44AF-A988-0F72C0160FC4}"/>
    <dgm:cxn modelId="{9E5DCEEC-318F-47B3-B70B-CB31ACF4F1C7}" type="presOf" srcId="{C0110A3E-99AE-4CA6-A01A-2268953E48D1}" destId="{05577584-8E62-49B3-BC4F-016F29EA86DA}" srcOrd="0" destOrd="0" presId="urn:microsoft.com/office/officeart/2005/8/layout/default"/>
    <dgm:cxn modelId="{952EA6F0-CEAC-4F19-9BAA-D890EA23E94B}" type="presOf" srcId="{E6D950DD-0911-43C8-A4FB-AAC84EE44564}" destId="{0DCB0127-0FF2-4490-ABA5-54A5F8CD9501}" srcOrd="0" destOrd="0" presId="urn:microsoft.com/office/officeart/2005/8/layout/default"/>
    <dgm:cxn modelId="{2CAFD7FC-CE00-468F-99D2-F777118DFBE1}" type="presOf" srcId="{D21480B0-AAEF-45A0-9539-A4C3C1F0C93E}" destId="{69C10A9A-B325-4C02-8A7C-C67C57E5848F}" srcOrd="0" destOrd="0" presId="urn:microsoft.com/office/officeart/2005/8/layout/default"/>
    <dgm:cxn modelId="{B4A50438-B9F5-454D-AE7B-858EAEB236FB}" type="presParOf" srcId="{11573955-15EF-4A78-B08D-6703BB26EEFF}" destId="{99525FB4-D5BA-4694-9424-50D549ED1BD4}" srcOrd="0" destOrd="0" presId="urn:microsoft.com/office/officeart/2005/8/layout/default"/>
    <dgm:cxn modelId="{C925F214-E7AD-40F0-BAEB-510F6D99D643}" type="presParOf" srcId="{11573955-15EF-4A78-B08D-6703BB26EEFF}" destId="{F589172E-E920-4303-AA64-ED1509202D54}" srcOrd="1" destOrd="0" presId="urn:microsoft.com/office/officeart/2005/8/layout/default"/>
    <dgm:cxn modelId="{71B59ED5-A730-4FCF-B342-313DAA12D984}" type="presParOf" srcId="{11573955-15EF-4A78-B08D-6703BB26EEFF}" destId="{05577584-8E62-49B3-BC4F-016F29EA86DA}" srcOrd="2" destOrd="0" presId="urn:microsoft.com/office/officeart/2005/8/layout/default"/>
    <dgm:cxn modelId="{C486D349-6A41-4B6B-B8FE-621DC0D9F175}" type="presParOf" srcId="{11573955-15EF-4A78-B08D-6703BB26EEFF}" destId="{32062704-3ECE-49F9-AC25-10FE054187B5}" srcOrd="3" destOrd="0" presId="urn:microsoft.com/office/officeart/2005/8/layout/default"/>
    <dgm:cxn modelId="{A0A05DBC-BDB6-4954-A51A-2BE56F3634DE}" type="presParOf" srcId="{11573955-15EF-4A78-B08D-6703BB26EEFF}" destId="{0DCB0127-0FF2-4490-ABA5-54A5F8CD9501}" srcOrd="4" destOrd="0" presId="urn:microsoft.com/office/officeart/2005/8/layout/default"/>
    <dgm:cxn modelId="{693D8671-631A-4917-9C5F-DCAEB95E2364}" type="presParOf" srcId="{11573955-15EF-4A78-B08D-6703BB26EEFF}" destId="{44C17A2A-79F0-4717-9952-5097CF276231}" srcOrd="5" destOrd="0" presId="urn:microsoft.com/office/officeart/2005/8/layout/default"/>
    <dgm:cxn modelId="{9A9D72AF-8656-4792-A8E2-C50B48EF5903}" type="presParOf" srcId="{11573955-15EF-4A78-B08D-6703BB26EEFF}" destId="{69C10A9A-B325-4C02-8A7C-C67C57E5848F}" srcOrd="6" destOrd="0" presId="urn:microsoft.com/office/officeart/2005/8/layout/default"/>
    <dgm:cxn modelId="{D2A71717-3F20-4341-B19B-CEC9B77C8FC5}" type="presParOf" srcId="{11573955-15EF-4A78-B08D-6703BB26EEFF}" destId="{AB35E43B-847B-41C4-AB92-13B0CD25CAFA}" srcOrd="7" destOrd="0" presId="urn:microsoft.com/office/officeart/2005/8/layout/default"/>
    <dgm:cxn modelId="{DBBF5D3A-70C0-41EE-AFF9-B5D80C8EEC47}" type="presParOf" srcId="{11573955-15EF-4A78-B08D-6703BB26EEFF}" destId="{D5E89057-6C27-49D1-96F3-C4E5599CF08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B099E4-B9DF-4705-94FC-BF9707E29221}"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85CDC4DD-73FD-4B67-83F9-DB1B598E1ACA}">
      <dgm:prSet/>
      <dgm:spPr/>
      <dgm:t>
        <a:bodyPr/>
        <a:lstStyle/>
        <a:p>
          <a:r>
            <a:rPr lang="en-US" dirty="0"/>
            <a:t>Protective Factors</a:t>
          </a:r>
        </a:p>
      </dgm:t>
    </dgm:pt>
    <dgm:pt modelId="{6110E83A-1891-4AD3-85CD-444C4C1080B2}" type="parTrans" cxnId="{C0AE6316-7849-40D5-AC49-EF75AFCF7531}">
      <dgm:prSet/>
      <dgm:spPr/>
      <dgm:t>
        <a:bodyPr/>
        <a:lstStyle/>
        <a:p>
          <a:endParaRPr lang="en-US"/>
        </a:p>
      </dgm:t>
    </dgm:pt>
    <dgm:pt modelId="{28BACA65-7C3A-4B86-A8DB-FA05EA8E19A0}" type="sibTrans" cxnId="{C0AE6316-7849-40D5-AC49-EF75AFCF7531}">
      <dgm:prSet/>
      <dgm:spPr/>
      <dgm:t>
        <a:bodyPr/>
        <a:lstStyle/>
        <a:p>
          <a:endParaRPr lang="en-US"/>
        </a:p>
      </dgm:t>
    </dgm:pt>
    <dgm:pt modelId="{C0110A3E-99AE-4CA6-A01A-2268953E48D1}">
      <dgm:prSet/>
      <dgm:spPr/>
      <dgm:t>
        <a:bodyPr/>
        <a:lstStyle/>
        <a:p>
          <a:r>
            <a:rPr lang="en-US"/>
            <a:t>Risk Factors</a:t>
          </a:r>
        </a:p>
      </dgm:t>
    </dgm:pt>
    <dgm:pt modelId="{D53D321B-0FA8-4498-BE2F-73AA8C8C0951}" type="parTrans" cxnId="{6CA26C0B-9CD4-4FCB-87B2-7222CD6D4D73}">
      <dgm:prSet/>
      <dgm:spPr/>
      <dgm:t>
        <a:bodyPr/>
        <a:lstStyle/>
        <a:p>
          <a:endParaRPr lang="en-US"/>
        </a:p>
      </dgm:t>
    </dgm:pt>
    <dgm:pt modelId="{D746F7DA-CFFE-4E98-824A-76EC4236B472}" type="sibTrans" cxnId="{6CA26C0B-9CD4-4FCB-87B2-7222CD6D4D73}">
      <dgm:prSet/>
      <dgm:spPr/>
      <dgm:t>
        <a:bodyPr/>
        <a:lstStyle/>
        <a:p>
          <a:endParaRPr lang="en-US"/>
        </a:p>
      </dgm:t>
    </dgm:pt>
    <dgm:pt modelId="{E6D950DD-0911-43C8-A4FB-AAC84EE44564}">
      <dgm:prSet/>
      <dgm:spPr/>
      <dgm:t>
        <a:bodyPr/>
        <a:lstStyle/>
        <a:p>
          <a:r>
            <a:rPr lang="en-US" dirty="0"/>
            <a:t>Adverse Childhood Experiences</a:t>
          </a:r>
        </a:p>
      </dgm:t>
    </dgm:pt>
    <dgm:pt modelId="{979D77A8-4169-4F42-87F5-AA0AF1534BEF}" type="parTrans" cxnId="{CE0BC786-EF67-4924-984D-6BA28C93EF74}">
      <dgm:prSet/>
      <dgm:spPr/>
      <dgm:t>
        <a:bodyPr/>
        <a:lstStyle/>
        <a:p>
          <a:endParaRPr lang="en-US"/>
        </a:p>
      </dgm:t>
    </dgm:pt>
    <dgm:pt modelId="{1EBFB49D-5867-44B1-AF00-8A4C7C5AA7C9}" type="sibTrans" cxnId="{CE0BC786-EF67-4924-984D-6BA28C93EF74}">
      <dgm:prSet/>
      <dgm:spPr/>
      <dgm:t>
        <a:bodyPr/>
        <a:lstStyle/>
        <a:p>
          <a:endParaRPr lang="en-US"/>
        </a:p>
      </dgm:t>
    </dgm:pt>
    <dgm:pt modelId="{D21480B0-AAEF-45A0-9539-A4C3C1F0C93E}">
      <dgm:prSet/>
      <dgm:spPr/>
      <dgm:t>
        <a:bodyPr/>
        <a:lstStyle/>
        <a:p>
          <a:r>
            <a:rPr lang="en-US" dirty="0"/>
            <a:t>Positive Childhood Experiences</a:t>
          </a:r>
        </a:p>
      </dgm:t>
    </dgm:pt>
    <dgm:pt modelId="{7BA340B7-99EA-4B75-84B8-FF94799678CA}" type="parTrans" cxnId="{B9F737E8-F82D-453E-A7BF-919B58A59B9B}">
      <dgm:prSet/>
      <dgm:spPr/>
      <dgm:t>
        <a:bodyPr/>
        <a:lstStyle/>
        <a:p>
          <a:endParaRPr lang="en-US"/>
        </a:p>
      </dgm:t>
    </dgm:pt>
    <dgm:pt modelId="{C9837D48-9B6C-44AF-A988-0F72C0160FC4}" type="sibTrans" cxnId="{B9F737E8-F82D-453E-A7BF-919B58A59B9B}">
      <dgm:prSet/>
      <dgm:spPr/>
      <dgm:t>
        <a:bodyPr/>
        <a:lstStyle/>
        <a:p>
          <a:endParaRPr lang="en-US"/>
        </a:p>
      </dgm:t>
    </dgm:pt>
    <dgm:pt modelId="{C89E2EF4-DD33-4916-8EEF-2A0CBE28E1FE}">
      <dgm:prSet/>
      <dgm:spPr/>
      <dgm:t>
        <a:bodyPr/>
        <a:lstStyle/>
        <a:p>
          <a:r>
            <a:rPr lang="en-US" dirty="0"/>
            <a:t>Social Determinants of Health </a:t>
          </a:r>
        </a:p>
      </dgm:t>
    </dgm:pt>
    <dgm:pt modelId="{E9BEB43B-A403-4E1F-9053-566134D5A6E7}" type="parTrans" cxnId="{14978D04-FCA3-4A2D-BC25-4A2F3C4C0E9B}">
      <dgm:prSet/>
      <dgm:spPr/>
      <dgm:t>
        <a:bodyPr/>
        <a:lstStyle/>
        <a:p>
          <a:endParaRPr lang="en-US"/>
        </a:p>
      </dgm:t>
    </dgm:pt>
    <dgm:pt modelId="{CBB0A786-AB41-4E50-91F2-6382CEEF3A25}" type="sibTrans" cxnId="{14978D04-FCA3-4A2D-BC25-4A2F3C4C0E9B}">
      <dgm:prSet/>
      <dgm:spPr/>
      <dgm:t>
        <a:bodyPr/>
        <a:lstStyle/>
        <a:p>
          <a:endParaRPr lang="en-US"/>
        </a:p>
      </dgm:t>
    </dgm:pt>
    <dgm:pt modelId="{11573955-15EF-4A78-B08D-6703BB26EEFF}" type="pres">
      <dgm:prSet presAssocID="{2AB099E4-B9DF-4705-94FC-BF9707E29221}" presName="diagram" presStyleCnt="0">
        <dgm:presLayoutVars>
          <dgm:dir/>
          <dgm:resizeHandles val="exact"/>
        </dgm:presLayoutVars>
      </dgm:prSet>
      <dgm:spPr/>
    </dgm:pt>
    <dgm:pt modelId="{99525FB4-D5BA-4694-9424-50D549ED1BD4}" type="pres">
      <dgm:prSet presAssocID="{85CDC4DD-73FD-4B67-83F9-DB1B598E1ACA}" presName="node" presStyleLbl="node1" presStyleIdx="0" presStyleCnt="5" custLinFactNeighborX="50352">
        <dgm:presLayoutVars>
          <dgm:bulletEnabled val="1"/>
        </dgm:presLayoutVars>
      </dgm:prSet>
      <dgm:spPr/>
    </dgm:pt>
    <dgm:pt modelId="{F589172E-E920-4303-AA64-ED1509202D54}" type="pres">
      <dgm:prSet presAssocID="{28BACA65-7C3A-4B86-A8DB-FA05EA8E19A0}" presName="sibTrans" presStyleCnt="0"/>
      <dgm:spPr/>
    </dgm:pt>
    <dgm:pt modelId="{05577584-8E62-49B3-BC4F-016F29EA86DA}" type="pres">
      <dgm:prSet presAssocID="{C0110A3E-99AE-4CA6-A01A-2268953E48D1}" presName="node" presStyleLbl="node1" presStyleIdx="1" presStyleCnt="5" custLinFactNeighborX="55321" custLinFactNeighborY="2115">
        <dgm:presLayoutVars>
          <dgm:bulletEnabled val="1"/>
        </dgm:presLayoutVars>
      </dgm:prSet>
      <dgm:spPr/>
    </dgm:pt>
    <dgm:pt modelId="{32062704-3ECE-49F9-AC25-10FE054187B5}" type="pres">
      <dgm:prSet presAssocID="{D746F7DA-CFFE-4E98-824A-76EC4236B472}" presName="sibTrans" presStyleCnt="0"/>
      <dgm:spPr/>
    </dgm:pt>
    <dgm:pt modelId="{0DCB0127-0FF2-4490-ABA5-54A5F8CD9501}" type="pres">
      <dgm:prSet presAssocID="{E6D950DD-0911-43C8-A4FB-AAC84EE44564}" presName="node" presStyleLbl="node1" presStyleIdx="2" presStyleCnt="5" custLinFactX="-100000" custLinFactY="20359" custLinFactNeighborX="-120000" custLinFactNeighborY="100000">
        <dgm:presLayoutVars>
          <dgm:bulletEnabled val="1"/>
        </dgm:presLayoutVars>
      </dgm:prSet>
      <dgm:spPr/>
    </dgm:pt>
    <dgm:pt modelId="{44C17A2A-79F0-4717-9952-5097CF276231}" type="pres">
      <dgm:prSet presAssocID="{1EBFB49D-5867-44B1-AF00-8A4C7C5AA7C9}" presName="sibTrans" presStyleCnt="0"/>
      <dgm:spPr/>
    </dgm:pt>
    <dgm:pt modelId="{69C10A9A-B325-4C02-8A7C-C67C57E5848F}" type="pres">
      <dgm:prSet presAssocID="{D21480B0-AAEF-45A0-9539-A4C3C1F0C93E}" presName="node" presStyleLbl="node1" presStyleIdx="3" presStyleCnt="5" custLinFactNeighborX="55000" custLinFactNeighborY="2760">
        <dgm:presLayoutVars>
          <dgm:bulletEnabled val="1"/>
        </dgm:presLayoutVars>
      </dgm:prSet>
      <dgm:spPr/>
    </dgm:pt>
    <dgm:pt modelId="{AB35E43B-847B-41C4-AB92-13B0CD25CAFA}" type="pres">
      <dgm:prSet presAssocID="{C9837D48-9B6C-44AF-A988-0F72C0160FC4}" presName="sibTrans" presStyleCnt="0"/>
      <dgm:spPr/>
    </dgm:pt>
    <dgm:pt modelId="{D5E89057-6C27-49D1-96F3-C4E5599CF089}" type="pres">
      <dgm:prSet presAssocID="{C89E2EF4-DD33-4916-8EEF-2A0CBE28E1FE}" presName="node" presStyleLbl="node1" presStyleIdx="4" presStyleCnt="5" custLinFactNeighborX="55000" custLinFactNeighborY="2208">
        <dgm:presLayoutVars>
          <dgm:bulletEnabled val="1"/>
        </dgm:presLayoutVars>
      </dgm:prSet>
      <dgm:spPr/>
    </dgm:pt>
  </dgm:ptLst>
  <dgm:cxnLst>
    <dgm:cxn modelId="{14978D04-FCA3-4A2D-BC25-4A2F3C4C0E9B}" srcId="{2AB099E4-B9DF-4705-94FC-BF9707E29221}" destId="{C89E2EF4-DD33-4916-8EEF-2A0CBE28E1FE}" srcOrd="4" destOrd="0" parTransId="{E9BEB43B-A403-4E1F-9053-566134D5A6E7}" sibTransId="{CBB0A786-AB41-4E50-91F2-6382CEEF3A25}"/>
    <dgm:cxn modelId="{6CA26C0B-9CD4-4FCB-87B2-7222CD6D4D73}" srcId="{2AB099E4-B9DF-4705-94FC-BF9707E29221}" destId="{C0110A3E-99AE-4CA6-A01A-2268953E48D1}" srcOrd="1" destOrd="0" parTransId="{D53D321B-0FA8-4498-BE2F-73AA8C8C0951}" sibTransId="{D746F7DA-CFFE-4E98-824A-76EC4236B472}"/>
    <dgm:cxn modelId="{C0AE6316-7849-40D5-AC49-EF75AFCF7531}" srcId="{2AB099E4-B9DF-4705-94FC-BF9707E29221}" destId="{85CDC4DD-73FD-4B67-83F9-DB1B598E1ACA}" srcOrd="0" destOrd="0" parTransId="{6110E83A-1891-4AD3-85CD-444C4C1080B2}" sibTransId="{28BACA65-7C3A-4B86-A8DB-FA05EA8E19A0}"/>
    <dgm:cxn modelId="{BEAA506E-DD48-4583-AC76-277C29584374}" type="presOf" srcId="{C89E2EF4-DD33-4916-8EEF-2A0CBE28E1FE}" destId="{D5E89057-6C27-49D1-96F3-C4E5599CF089}" srcOrd="0" destOrd="0" presId="urn:microsoft.com/office/officeart/2005/8/layout/default"/>
    <dgm:cxn modelId="{CE0BC786-EF67-4924-984D-6BA28C93EF74}" srcId="{2AB099E4-B9DF-4705-94FC-BF9707E29221}" destId="{E6D950DD-0911-43C8-A4FB-AAC84EE44564}" srcOrd="2" destOrd="0" parTransId="{979D77A8-4169-4F42-87F5-AA0AF1534BEF}" sibTransId="{1EBFB49D-5867-44B1-AF00-8A4C7C5AA7C9}"/>
    <dgm:cxn modelId="{CC1EF2DC-F046-4F9F-858D-CC811BF3BADB}" type="presOf" srcId="{2AB099E4-B9DF-4705-94FC-BF9707E29221}" destId="{11573955-15EF-4A78-B08D-6703BB26EEFF}" srcOrd="0" destOrd="0" presId="urn:microsoft.com/office/officeart/2005/8/layout/default"/>
    <dgm:cxn modelId="{A8239CDD-4AE3-435D-9B03-ABC4AD35348B}" type="presOf" srcId="{85CDC4DD-73FD-4B67-83F9-DB1B598E1ACA}" destId="{99525FB4-D5BA-4694-9424-50D549ED1BD4}" srcOrd="0" destOrd="0" presId="urn:microsoft.com/office/officeart/2005/8/layout/default"/>
    <dgm:cxn modelId="{B9F737E8-F82D-453E-A7BF-919B58A59B9B}" srcId="{2AB099E4-B9DF-4705-94FC-BF9707E29221}" destId="{D21480B0-AAEF-45A0-9539-A4C3C1F0C93E}" srcOrd="3" destOrd="0" parTransId="{7BA340B7-99EA-4B75-84B8-FF94799678CA}" sibTransId="{C9837D48-9B6C-44AF-A988-0F72C0160FC4}"/>
    <dgm:cxn modelId="{9E5DCEEC-318F-47B3-B70B-CB31ACF4F1C7}" type="presOf" srcId="{C0110A3E-99AE-4CA6-A01A-2268953E48D1}" destId="{05577584-8E62-49B3-BC4F-016F29EA86DA}" srcOrd="0" destOrd="0" presId="urn:microsoft.com/office/officeart/2005/8/layout/default"/>
    <dgm:cxn modelId="{952EA6F0-CEAC-4F19-9BAA-D890EA23E94B}" type="presOf" srcId="{E6D950DD-0911-43C8-A4FB-AAC84EE44564}" destId="{0DCB0127-0FF2-4490-ABA5-54A5F8CD9501}" srcOrd="0" destOrd="0" presId="urn:microsoft.com/office/officeart/2005/8/layout/default"/>
    <dgm:cxn modelId="{2CAFD7FC-CE00-468F-99D2-F777118DFBE1}" type="presOf" srcId="{D21480B0-AAEF-45A0-9539-A4C3C1F0C93E}" destId="{69C10A9A-B325-4C02-8A7C-C67C57E5848F}" srcOrd="0" destOrd="0" presId="urn:microsoft.com/office/officeart/2005/8/layout/default"/>
    <dgm:cxn modelId="{B4A50438-B9F5-454D-AE7B-858EAEB236FB}" type="presParOf" srcId="{11573955-15EF-4A78-B08D-6703BB26EEFF}" destId="{99525FB4-D5BA-4694-9424-50D549ED1BD4}" srcOrd="0" destOrd="0" presId="urn:microsoft.com/office/officeart/2005/8/layout/default"/>
    <dgm:cxn modelId="{C925F214-E7AD-40F0-BAEB-510F6D99D643}" type="presParOf" srcId="{11573955-15EF-4A78-B08D-6703BB26EEFF}" destId="{F589172E-E920-4303-AA64-ED1509202D54}" srcOrd="1" destOrd="0" presId="urn:microsoft.com/office/officeart/2005/8/layout/default"/>
    <dgm:cxn modelId="{71B59ED5-A730-4FCF-B342-313DAA12D984}" type="presParOf" srcId="{11573955-15EF-4A78-B08D-6703BB26EEFF}" destId="{05577584-8E62-49B3-BC4F-016F29EA86DA}" srcOrd="2" destOrd="0" presId="urn:microsoft.com/office/officeart/2005/8/layout/default"/>
    <dgm:cxn modelId="{C486D349-6A41-4B6B-B8FE-621DC0D9F175}" type="presParOf" srcId="{11573955-15EF-4A78-B08D-6703BB26EEFF}" destId="{32062704-3ECE-49F9-AC25-10FE054187B5}" srcOrd="3" destOrd="0" presId="urn:microsoft.com/office/officeart/2005/8/layout/default"/>
    <dgm:cxn modelId="{A0A05DBC-BDB6-4954-A51A-2BE56F3634DE}" type="presParOf" srcId="{11573955-15EF-4A78-B08D-6703BB26EEFF}" destId="{0DCB0127-0FF2-4490-ABA5-54A5F8CD9501}" srcOrd="4" destOrd="0" presId="urn:microsoft.com/office/officeart/2005/8/layout/default"/>
    <dgm:cxn modelId="{693D8671-631A-4917-9C5F-DCAEB95E2364}" type="presParOf" srcId="{11573955-15EF-4A78-B08D-6703BB26EEFF}" destId="{44C17A2A-79F0-4717-9952-5097CF276231}" srcOrd="5" destOrd="0" presId="urn:microsoft.com/office/officeart/2005/8/layout/default"/>
    <dgm:cxn modelId="{9A9D72AF-8656-4792-A8E2-C50B48EF5903}" type="presParOf" srcId="{11573955-15EF-4A78-B08D-6703BB26EEFF}" destId="{69C10A9A-B325-4C02-8A7C-C67C57E5848F}" srcOrd="6" destOrd="0" presId="urn:microsoft.com/office/officeart/2005/8/layout/default"/>
    <dgm:cxn modelId="{D2A71717-3F20-4341-B19B-CEC9B77C8FC5}" type="presParOf" srcId="{11573955-15EF-4A78-B08D-6703BB26EEFF}" destId="{AB35E43B-847B-41C4-AB92-13B0CD25CAFA}" srcOrd="7" destOrd="0" presId="urn:microsoft.com/office/officeart/2005/8/layout/default"/>
    <dgm:cxn modelId="{DBBF5D3A-70C0-41EE-AFF9-B5D80C8EEC47}" type="presParOf" srcId="{11573955-15EF-4A78-B08D-6703BB26EEFF}" destId="{D5E89057-6C27-49D1-96F3-C4E5599CF089}"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A42F4D-D4D3-4FAD-81DF-178F8DAE142A}">
      <dsp:nvSpPr>
        <dsp:cNvPr id="0" name=""/>
        <dsp:cNvSpPr/>
      </dsp:nvSpPr>
      <dsp:spPr>
        <a:xfrm rot="16200000">
          <a:off x="224" y="901579"/>
          <a:ext cx="2575708" cy="2575708"/>
        </a:xfrm>
        <a:prstGeom prst="upArrow">
          <a:avLst>
            <a:gd name="adj1" fmla="val 50000"/>
            <a:gd name="adj2" fmla="val 3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b="1" kern="1200" dirty="0"/>
            <a:t>1970s 	</a:t>
          </a:r>
        </a:p>
        <a:p>
          <a:pPr marL="0" lvl="0" indent="0" algn="ctr" defTabSz="1200150">
            <a:lnSpc>
              <a:spcPct val="90000"/>
            </a:lnSpc>
            <a:spcBef>
              <a:spcPct val="0"/>
            </a:spcBef>
            <a:spcAft>
              <a:spcPct val="35000"/>
            </a:spcAft>
            <a:buNone/>
          </a:pPr>
          <a:r>
            <a:rPr lang="en-US" sz="2700" b="1" kern="1200" dirty="0"/>
            <a:t>1% – 4% </a:t>
          </a:r>
          <a:endParaRPr lang="en-US" sz="2700" kern="1200" dirty="0"/>
        </a:p>
      </dsp:txBody>
      <dsp:txXfrm rot="5400000">
        <a:off x="450974" y="1545506"/>
        <a:ext cx="2124959" cy="1287854"/>
      </dsp:txXfrm>
    </dsp:sp>
    <dsp:sp modelId="{08A6DD7E-E30F-4C50-ABD3-9D511A35DFD0}">
      <dsp:nvSpPr>
        <dsp:cNvPr id="0" name=""/>
        <dsp:cNvSpPr/>
      </dsp:nvSpPr>
      <dsp:spPr>
        <a:xfrm rot="5400000">
          <a:off x="2834599" y="918898"/>
          <a:ext cx="2575708" cy="2575708"/>
        </a:xfrm>
        <a:prstGeom prst="upArrow">
          <a:avLst>
            <a:gd name="adj1" fmla="val 50000"/>
            <a:gd name="adj2" fmla="val 3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b="1" kern="1200" dirty="0"/>
            <a:t>Today 	</a:t>
          </a:r>
        </a:p>
        <a:p>
          <a:pPr marL="0" lvl="0" indent="0" algn="ctr" defTabSz="1200150">
            <a:lnSpc>
              <a:spcPct val="90000"/>
            </a:lnSpc>
            <a:spcBef>
              <a:spcPct val="0"/>
            </a:spcBef>
            <a:spcAft>
              <a:spcPct val="35000"/>
            </a:spcAft>
            <a:buNone/>
          </a:pPr>
          <a:r>
            <a:rPr lang="en-US" sz="2700" b="1" kern="1200" dirty="0"/>
            <a:t>20% - 30%</a:t>
          </a:r>
          <a:endParaRPr lang="en-US" sz="2700" kern="1200" dirty="0"/>
        </a:p>
      </dsp:txBody>
      <dsp:txXfrm rot="-5400000">
        <a:off x="2834600" y="1562825"/>
        <a:ext cx="2124959" cy="12878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25FB4-D5BA-4694-9424-50D549ED1BD4}">
      <dsp:nvSpPr>
        <dsp:cNvPr id="0" name=""/>
        <dsp:cNvSpPr/>
      </dsp:nvSpPr>
      <dsp:spPr>
        <a:xfrm>
          <a:off x="0" y="29766"/>
          <a:ext cx="2464593" cy="14787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Who?</a:t>
          </a:r>
        </a:p>
      </dsp:txBody>
      <dsp:txXfrm>
        <a:off x="0" y="29766"/>
        <a:ext cx="2464593" cy="1478756"/>
      </dsp:txXfrm>
    </dsp:sp>
    <dsp:sp modelId="{05577584-8E62-49B3-BC4F-016F29EA86DA}">
      <dsp:nvSpPr>
        <dsp:cNvPr id="0" name=""/>
        <dsp:cNvSpPr/>
      </dsp:nvSpPr>
      <dsp:spPr>
        <a:xfrm>
          <a:off x="2711053" y="52879"/>
          <a:ext cx="2464593" cy="14787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How Many?</a:t>
          </a:r>
        </a:p>
      </dsp:txBody>
      <dsp:txXfrm>
        <a:off x="2711053" y="52879"/>
        <a:ext cx="2464593" cy="1478756"/>
      </dsp:txXfrm>
    </dsp:sp>
    <dsp:sp modelId="{0DCB0127-0FF2-4490-ABA5-54A5F8CD9501}">
      <dsp:nvSpPr>
        <dsp:cNvPr id="0" name=""/>
        <dsp:cNvSpPr/>
      </dsp:nvSpPr>
      <dsp:spPr>
        <a:xfrm>
          <a:off x="5422106" y="29766"/>
          <a:ext cx="2464593" cy="14787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How Often? </a:t>
          </a:r>
        </a:p>
      </dsp:txBody>
      <dsp:txXfrm>
        <a:off x="5422106" y="29766"/>
        <a:ext cx="2464593" cy="1478756"/>
      </dsp:txXfrm>
    </dsp:sp>
    <dsp:sp modelId="{69C10A9A-B325-4C02-8A7C-C67C57E5848F}">
      <dsp:nvSpPr>
        <dsp:cNvPr id="0" name=""/>
        <dsp:cNvSpPr/>
      </dsp:nvSpPr>
      <dsp:spPr>
        <a:xfrm>
          <a:off x="1355526" y="1754981"/>
          <a:ext cx="2464593" cy="14787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How Frequently?</a:t>
          </a:r>
        </a:p>
      </dsp:txBody>
      <dsp:txXfrm>
        <a:off x="1355526" y="1754981"/>
        <a:ext cx="2464593" cy="1478756"/>
      </dsp:txXfrm>
    </dsp:sp>
    <dsp:sp modelId="{D5E89057-6C27-49D1-96F3-C4E5599CF089}">
      <dsp:nvSpPr>
        <dsp:cNvPr id="0" name=""/>
        <dsp:cNvSpPr/>
      </dsp:nvSpPr>
      <dsp:spPr>
        <a:xfrm>
          <a:off x="4066579" y="1754981"/>
          <a:ext cx="2464593" cy="14787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So What? Impact</a:t>
          </a:r>
        </a:p>
      </dsp:txBody>
      <dsp:txXfrm>
        <a:off x="4066579" y="1754981"/>
        <a:ext cx="2464593" cy="14787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25FB4-D5BA-4694-9424-50D549ED1BD4}">
      <dsp:nvSpPr>
        <dsp:cNvPr id="0" name=""/>
        <dsp:cNvSpPr/>
      </dsp:nvSpPr>
      <dsp:spPr>
        <a:xfrm>
          <a:off x="1240972" y="29766"/>
          <a:ext cx="2464593" cy="14787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Protective Factors</a:t>
          </a:r>
        </a:p>
      </dsp:txBody>
      <dsp:txXfrm>
        <a:off x="1240972" y="29766"/>
        <a:ext cx="2464593" cy="1478756"/>
      </dsp:txXfrm>
    </dsp:sp>
    <dsp:sp modelId="{05577584-8E62-49B3-BC4F-016F29EA86DA}">
      <dsp:nvSpPr>
        <dsp:cNvPr id="0" name=""/>
        <dsp:cNvSpPr/>
      </dsp:nvSpPr>
      <dsp:spPr>
        <a:xfrm>
          <a:off x="4074491" y="61041"/>
          <a:ext cx="2464593" cy="14787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Risk Factors</a:t>
          </a:r>
        </a:p>
      </dsp:txBody>
      <dsp:txXfrm>
        <a:off x="4074491" y="61041"/>
        <a:ext cx="2464593" cy="1478756"/>
      </dsp:txXfrm>
    </dsp:sp>
    <dsp:sp modelId="{0DCB0127-0FF2-4490-ABA5-54A5F8CD9501}">
      <dsp:nvSpPr>
        <dsp:cNvPr id="0" name=""/>
        <dsp:cNvSpPr/>
      </dsp:nvSpPr>
      <dsp:spPr>
        <a:xfrm>
          <a:off x="0" y="1784747"/>
          <a:ext cx="2464593" cy="14787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Adverse Childhood Experiences</a:t>
          </a:r>
        </a:p>
      </dsp:txBody>
      <dsp:txXfrm>
        <a:off x="0" y="1784747"/>
        <a:ext cx="2464593" cy="1478756"/>
      </dsp:txXfrm>
    </dsp:sp>
    <dsp:sp modelId="{69C10A9A-B325-4C02-8A7C-C67C57E5848F}">
      <dsp:nvSpPr>
        <dsp:cNvPr id="0" name=""/>
        <dsp:cNvSpPr/>
      </dsp:nvSpPr>
      <dsp:spPr>
        <a:xfrm>
          <a:off x="2711053" y="1784747"/>
          <a:ext cx="2464593" cy="14787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Positive Childhood Experiences</a:t>
          </a:r>
        </a:p>
      </dsp:txBody>
      <dsp:txXfrm>
        <a:off x="2711053" y="1784747"/>
        <a:ext cx="2464593" cy="1478756"/>
      </dsp:txXfrm>
    </dsp:sp>
    <dsp:sp modelId="{D5E89057-6C27-49D1-96F3-C4E5599CF089}">
      <dsp:nvSpPr>
        <dsp:cNvPr id="0" name=""/>
        <dsp:cNvSpPr/>
      </dsp:nvSpPr>
      <dsp:spPr>
        <a:xfrm>
          <a:off x="5422106" y="1784747"/>
          <a:ext cx="2464593" cy="147875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Social Determinants of Health </a:t>
          </a:r>
        </a:p>
      </dsp:txBody>
      <dsp:txXfrm>
        <a:off x="5422106" y="1784747"/>
        <a:ext cx="2464593" cy="1478756"/>
      </dsp:txXfrm>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86B5352C-2AA5-4AB5-98A3-C18F69268F51}" type="datetimeFigureOut">
              <a:rPr lang="en-US" smtClean="0"/>
              <a:t>3/10/2026</a:t>
            </a:fld>
            <a:endParaRPr lang="en-US"/>
          </a:p>
        </p:txBody>
      </p:sp>
      <p:sp>
        <p:nvSpPr>
          <p:cNvPr id="4" name="Footer Placeholder 3"/>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E2064D41-E486-4031-9426-C80CCA5FD20D}" type="slidenum">
              <a:rPr lang="en-US" smtClean="0"/>
              <a:t>‹#›</a:t>
            </a:fld>
            <a:endParaRPr lang="en-US"/>
          </a:p>
        </p:txBody>
      </p:sp>
    </p:spTree>
    <p:extLst>
      <p:ext uri="{BB962C8B-B14F-4D97-AF65-F5344CB8AC3E}">
        <p14:creationId xmlns:p14="http://schemas.microsoft.com/office/powerpoint/2010/main" val="25499318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ED17B27A-8430-4347-A13B-37D5E1E0F1A5}" type="datetimeFigureOut">
              <a:rPr lang="en-US" smtClean="0"/>
              <a:t>3/10/2026</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DF32E6E6-CFFF-4119-8874-B0DFCBD25293}" type="slidenum">
              <a:rPr lang="en-US" smtClean="0"/>
              <a:t>‹#›</a:t>
            </a:fld>
            <a:endParaRPr lang="en-US"/>
          </a:p>
        </p:txBody>
      </p:sp>
    </p:spTree>
    <p:extLst>
      <p:ext uri="{BB962C8B-B14F-4D97-AF65-F5344CB8AC3E}">
        <p14:creationId xmlns:p14="http://schemas.microsoft.com/office/powerpoint/2010/main" val="715137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C34842-0265-4DB7-94E3-55EEC79E0E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3354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a:extLst>
            <a:ext uri="{FF2B5EF4-FFF2-40B4-BE49-F238E27FC236}">
              <a16:creationId xmlns:a16="http://schemas.microsoft.com/office/drawing/2014/main" id="{8907DE6A-3880-9616-7E41-AB642C137CDC}"/>
            </a:ext>
          </a:extLst>
        </p:cNvPr>
        <p:cNvGrpSpPr/>
        <p:nvPr/>
      </p:nvGrpSpPr>
      <p:grpSpPr>
        <a:xfrm>
          <a:off x="0" y="0"/>
          <a:ext cx="0" cy="0"/>
          <a:chOff x="0" y="0"/>
          <a:chExt cx="0" cy="0"/>
        </a:xfrm>
      </p:grpSpPr>
      <p:sp>
        <p:nvSpPr>
          <p:cNvPr id="304" name="Google Shape;304;g237a31a3b76_0_256:notes">
            <a:extLst>
              <a:ext uri="{FF2B5EF4-FFF2-40B4-BE49-F238E27FC236}">
                <a16:creationId xmlns:a16="http://schemas.microsoft.com/office/drawing/2014/main" id="{B5B41542-2797-6AE1-D007-0A12D47FD27E}"/>
              </a:ext>
            </a:extLst>
          </p:cNvPr>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g237a31a3b76_0_256:notes">
            <a:extLst>
              <a:ext uri="{FF2B5EF4-FFF2-40B4-BE49-F238E27FC236}">
                <a16:creationId xmlns:a16="http://schemas.microsoft.com/office/drawing/2014/main" id="{2F705FA5-C15D-5573-4AAA-696702F3201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3360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237a31a3b76_0_34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7" name="Google Shape;317;g237a31a3b76_0_34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1318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32E6E6-CFFF-4119-8874-B0DFCBD2529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921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237a31a3b76_0_34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7" name="Google Shape;317;g237a31a3b76_0_3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2424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C34842-0265-4DB7-94E3-55EEC79E0E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06648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C34842-0265-4DB7-94E3-55EEC79E0E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50201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C34842-0265-4DB7-94E3-55EEC79E0E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6586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C34842-0265-4DB7-94E3-55EEC79E0E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2807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10 represent the middle and high school population our community.  </a:t>
            </a:r>
          </a:p>
        </p:txBody>
      </p:sp>
      <p:sp>
        <p:nvSpPr>
          <p:cNvPr id="4" name="Slide Number Placeholder 3"/>
          <p:cNvSpPr>
            <a:spLocks noGrp="1"/>
          </p:cNvSpPr>
          <p:nvPr>
            <p:ph type="sldNum" sz="quarter" idx="5"/>
          </p:nvPr>
        </p:nvSpPr>
        <p:spPr/>
        <p:txBody>
          <a:bodyPr/>
          <a:lstStyle/>
          <a:p>
            <a:fld id="{DF32E6E6-CFFF-4119-8874-B0DFCBD25293}" type="slidenum">
              <a:rPr lang="en-US" smtClean="0"/>
              <a:t>31</a:t>
            </a:fld>
            <a:endParaRPr lang="en-US"/>
          </a:p>
        </p:txBody>
      </p:sp>
    </p:spTree>
    <p:extLst>
      <p:ext uri="{BB962C8B-B14F-4D97-AF65-F5344CB8AC3E}">
        <p14:creationId xmlns:p14="http://schemas.microsoft.com/office/powerpoint/2010/main" val="1893290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job is to shape the environment our youth are brought up in.  If we do it correctly, they aren’t aware of the effort that has gone into shaping this environment.  It is simply the world they know.  </a:t>
            </a:r>
          </a:p>
        </p:txBody>
      </p:sp>
      <p:sp>
        <p:nvSpPr>
          <p:cNvPr id="4" name="Slide Number Placeholder 3"/>
          <p:cNvSpPr>
            <a:spLocks noGrp="1"/>
          </p:cNvSpPr>
          <p:nvPr>
            <p:ph type="sldNum" sz="quarter" idx="5"/>
          </p:nvPr>
        </p:nvSpPr>
        <p:spPr/>
        <p:txBody>
          <a:bodyPr/>
          <a:lstStyle/>
          <a:p>
            <a:fld id="{DF32E6E6-CFFF-4119-8874-B0DFCBD25293}" type="slidenum">
              <a:rPr lang="en-US" smtClean="0"/>
              <a:t>34</a:t>
            </a:fld>
            <a:endParaRPr lang="en-US"/>
          </a:p>
        </p:txBody>
      </p:sp>
    </p:spTree>
    <p:extLst>
      <p:ext uri="{BB962C8B-B14F-4D97-AF65-F5344CB8AC3E}">
        <p14:creationId xmlns:p14="http://schemas.microsoft.com/office/powerpoint/2010/main" val="42737568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32E6E6-CFFF-4119-8874-B0DFCBD25293}" type="slidenum">
              <a:rPr lang="en-US" smtClean="0"/>
              <a:t>35</a:t>
            </a:fld>
            <a:endParaRPr lang="en-US"/>
          </a:p>
        </p:txBody>
      </p:sp>
    </p:spTree>
    <p:extLst>
      <p:ext uri="{BB962C8B-B14F-4D97-AF65-F5344CB8AC3E}">
        <p14:creationId xmlns:p14="http://schemas.microsoft.com/office/powerpoint/2010/main" val="854066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C34842-0265-4DB7-94E3-55EEC79E0E37}" type="slidenum">
              <a:rPr lang="en-US" smtClean="0"/>
              <a:t>36</a:t>
            </a:fld>
            <a:endParaRPr lang="en-US"/>
          </a:p>
        </p:txBody>
      </p:sp>
    </p:spTree>
    <p:extLst>
      <p:ext uri="{BB962C8B-B14F-4D97-AF65-F5344CB8AC3E}">
        <p14:creationId xmlns:p14="http://schemas.microsoft.com/office/powerpoint/2010/main" val="383962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C34842-0265-4DB7-94E3-55EEC79E0E37}" type="slidenum">
              <a:rPr lang="en-US" smtClean="0"/>
              <a:t>38</a:t>
            </a:fld>
            <a:endParaRPr lang="en-US"/>
          </a:p>
        </p:txBody>
      </p:sp>
    </p:spTree>
    <p:extLst>
      <p:ext uri="{BB962C8B-B14F-4D97-AF65-F5344CB8AC3E}">
        <p14:creationId xmlns:p14="http://schemas.microsoft.com/office/powerpoint/2010/main" val="2295680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22139a5d88c_0_495:notes"/>
          <p:cNvSpPr>
            <a:spLocks noGrp="1" noRot="1" noChangeAspect="1"/>
          </p:cNvSpPr>
          <p:nvPr>
            <p:ph type="sldImg" idx="2"/>
          </p:nvPr>
        </p:nvSpPr>
        <p:spPr>
          <a:xfrm>
            <a:off x="700088" y="1150938"/>
            <a:ext cx="5522912" cy="3108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3" name="Google Shape;593;g22139a5d88c_0_495:notes"/>
          <p:cNvSpPr txBox="1">
            <a:spLocks noGrp="1"/>
          </p:cNvSpPr>
          <p:nvPr>
            <p:ph type="body" idx="1"/>
          </p:nvPr>
        </p:nvSpPr>
        <p:spPr>
          <a:xfrm>
            <a:off x="708349" y="4448101"/>
            <a:ext cx="5660400" cy="4213200"/>
          </a:xfrm>
          <a:prstGeom prst="rect">
            <a:avLst/>
          </a:prstGeom>
          <a:noFill/>
          <a:ln>
            <a:noFill/>
          </a:ln>
        </p:spPr>
        <p:txBody>
          <a:bodyPr spcFirstLastPara="1" wrap="square" lIns="93925" tIns="46950" rIns="93925" bIns="46950" anchor="t" anchorCtr="0">
            <a:noAutofit/>
          </a:bodyPr>
          <a:lstStyle/>
          <a:p>
            <a:pPr marL="0" lvl="0" indent="0" algn="l" rtl="0">
              <a:spcBef>
                <a:spcPts val="0"/>
              </a:spcBef>
              <a:spcAft>
                <a:spcPts val="0"/>
              </a:spcAft>
              <a:buClr>
                <a:schemeClr val="dk1"/>
              </a:buClr>
              <a:buSzPts val="1400"/>
              <a:buFont typeface="Arial"/>
              <a:buNone/>
            </a:pPr>
            <a:r>
              <a:rPr lang="en-US" sz="1000" dirty="0">
                <a:latin typeface="Arial"/>
                <a:ea typeface="Arial"/>
                <a:cs typeface="Arial"/>
                <a:sym typeface="Arial"/>
              </a:rPr>
              <a:t>Transition to a discussion of Hawkins &amp; Catalano’s risk and protective factors</a:t>
            </a:r>
            <a:r>
              <a:rPr lang="en-US" sz="1000" b="1" i="1" dirty="0">
                <a:latin typeface="Arial"/>
                <a:ea typeface="Arial"/>
                <a:cs typeface="Arial"/>
                <a:sym typeface="Arial"/>
              </a:rPr>
              <a:t> </a:t>
            </a:r>
            <a:r>
              <a:rPr lang="en-US" sz="1000" dirty="0">
                <a:latin typeface="Arial"/>
                <a:ea typeface="Arial"/>
                <a:cs typeface="Arial"/>
                <a:sym typeface="Arial"/>
              </a:rPr>
              <a:t>for substance misuse and other behavioral health disorders:</a:t>
            </a:r>
          </a:p>
          <a:p>
            <a:pPr marL="0" lvl="0" indent="0" algn="l" rtl="0">
              <a:spcBef>
                <a:spcPts val="0"/>
              </a:spcBef>
              <a:spcAft>
                <a:spcPts val="0"/>
              </a:spcAft>
              <a:buClr>
                <a:schemeClr val="dk1"/>
              </a:buClr>
              <a:buSzPts val="1400"/>
              <a:buFont typeface="Arial"/>
              <a:buNone/>
            </a:pPr>
            <a:endParaRPr sz="1000" dirty="0">
              <a:latin typeface="Arial"/>
              <a:ea typeface="Arial"/>
              <a:cs typeface="Arial"/>
              <a:sym typeface="Arial"/>
            </a:endParaRPr>
          </a:p>
          <a:p>
            <a:pPr marL="457200" lvl="0" indent="0" algn="l" rtl="0">
              <a:spcBef>
                <a:spcPts val="1000"/>
              </a:spcBef>
              <a:spcAft>
                <a:spcPts val="0"/>
              </a:spcAft>
              <a:buClr>
                <a:schemeClr val="dk1"/>
              </a:buClr>
              <a:buSzPts val="1400"/>
              <a:buFont typeface="Arial"/>
              <a:buNone/>
            </a:pPr>
            <a:r>
              <a:rPr lang="en-US" sz="1000" dirty="0">
                <a:latin typeface="Arial"/>
                <a:ea typeface="Arial"/>
                <a:cs typeface="Arial"/>
                <a:sym typeface="Arial"/>
              </a:rPr>
              <a:t>In the 1980s, Drs. David Hawkins and Richard Catalano at the University of Washington became aware of William </a:t>
            </a:r>
            <a:r>
              <a:rPr lang="en-US" sz="1000" dirty="0" err="1">
                <a:latin typeface="Arial"/>
                <a:ea typeface="Arial"/>
                <a:cs typeface="Arial"/>
                <a:sym typeface="Arial"/>
              </a:rPr>
              <a:t>Dawber’s</a:t>
            </a:r>
            <a:r>
              <a:rPr lang="en-US" sz="1000" dirty="0">
                <a:latin typeface="Arial"/>
                <a:ea typeface="Arial"/>
                <a:cs typeface="Arial"/>
                <a:sym typeface="Arial"/>
              </a:rPr>
              <a:t> work about the risk and protective factors for heart disease. Applying this notion of risk and protective factors to substance use disorders, they conducted a review of the research literature and identified prospective, longitudinal studies to create a list of risk and protective factors for juvenile delinquency, substance misuse, and other problems occurring in adolescence. As with the risk factors for heart disease, their initial list has been expanded over time due to new research published on this topic. </a:t>
            </a:r>
            <a:endParaRPr sz="1000" dirty="0">
              <a:latin typeface="Arial"/>
              <a:ea typeface="Arial"/>
              <a:cs typeface="Arial"/>
              <a:sym typeface="Arial"/>
            </a:endParaRPr>
          </a:p>
          <a:p>
            <a:pPr marL="0" lvl="0" indent="0" algn="l" rtl="0">
              <a:spcBef>
                <a:spcPts val="1000"/>
              </a:spcBef>
              <a:spcAft>
                <a:spcPts val="0"/>
              </a:spcAft>
              <a:buClr>
                <a:schemeClr val="dk1"/>
              </a:buClr>
              <a:buSzPts val="1400"/>
              <a:buFont typeface="Arial"/>
              <a:buNone/>
            </a:pPr>
            <a:endParaRPr lang="en-US" sz="1000" dirty="0">
              <a:latin typeface="Arial"/>
              <a:ea typeface="Arial"/>
              <a:cs typeface="Arial"/>
              <a:sym typeface="Arial"/>
            </a:endParaRPr>
          </a:p>
          <a:p>
            <a:pPr marL="0" lvl="0" indent="0" algn="l" rtl="0">
              <a:spcBef>
                <a:spcPts val="1000"/>
              </a:spcBef>
              <a:spcAft>
                <a:spcPts val="0"/>
              </a:spcAft>
              <a:buClr>
                <a:schemeClr val="dk1"/>
              </a:buClr>
              <a:buSzPts val="1400"/>
              <a:buFont typeface="Arial"/>
              <a:buNone/>
            </a:pPr>
            <a:r>
              <a:rPr lang="en-US" sz="1000" dirty="0">
                <a:latin typeface="Arial"/>
                <a:ea typeface="Arial"/>
                <a:cs typeface="Arial"/>
                <a:sym typeface="Arial"/>
              </a:rPr>
              <a:t>Ask participants to read the </a:t>
            </a:r>
            <a:r>
              <a:rPr lang="en-US" sz="1000" b="1" dirty="0">
                <a:latin typeface="Arial"/>
                <a:ea typeface="Arial"/>
                <a:cs typeface="Arial"/>
                <a:sym typeface="Arial"/>
              </a:rPr>
              <a:t>definition of “risk factor” </a:t>
            </a:r>
            <a:r>
              <a:rPr lang="en-US" sz="1000" dirty="0">
                <a:latin typeface="Arial"/>
                <a:ea typeface="Arial"/>
                <a:cs typeface="Arial"/>
                <a:sym typeface="Arial"/>
              </a:rPr>
              <a:t>on the slide: Any attribute, characteristic, or exposure that precedes and is associated with a </a:t>
            </a:r>
            <a:r>
              <a:rPr lang="en-US" sz="1000" b="1" dirty="0">
                <a:latin typeface="Arial"/>
                <a:ea typeface="Arial"/>
                <a:cs typeface="Arial"/>
                <a:sym typeface="Arial"/>
              </a:rPr>
              <a:t>higher </a:t>
            </a:r>
            <a:r>
              <a:rPr lang="en-US" sz="1000" dirty="0">
                <a:latin typeface="Arial"/>
                <a:ea typeface="Arial"/>
                <a:cs typeface="Arial"/>
                <a:sym typeface="Arial"/>
              </a:rPr>
              <a:t>likelihood of problematic outcomes.</a:t>
            </a:r>
            <a:r>
              <a:rPr lang="en-US" sz="1000" baseline="30000" dirty="0">
                <a:latin typeface="Arial"/>
                <a:ea typeface="Arial"/>
                <a:cs typeface="Arial"/>
                <a:sym typeface="Arial"/>
              </a:rPr>
              <a:t>5</a:t>
            </a:r>
            <a:r>
              <a:rPr lang="en-US" sz="1000" dirty="0">
                <a:latin typeface="Arial"/>
                <a:ea typeface="Arial"/>
                <a:cs typeface="Arial"/>
                <a:sym typeface="Arial"/>
              </a:rPr>
              <a:t> In </a:t>
            </a:r>
            <a:r>
              <a:rPr lang="en-US" sz="1000" b="1" dirty="0">
                <a:latin typeface="Arial"/>
                <a:ea typeface="Arial"/>
                <a:cs typeface="Arial"/>
                <a:sym typeface="Arial"/>
              </a:rPr>
              <a:t>Information Sheet 1.10</a:t>
            </a:r>
            <a:r>
              <a:rPr lang="en-US" sz="1000" dirty="0">
                <a:latin typeface="Arial"/>
                <a:ea typeface="Arial"/>
                <a:cs typeface="Arial"/>
                <a:sym typeface="Arial"/>
              </a:rPr>
              <a:t>, participants will find a table from the Surgeon General’s report on research-based risk factors for adolescent and young adult substance initiation and misuse.</a:t>
            </a:r>
            <a:endParaRPr sz="1000" dirty="0">
              <a:latin typeface="Arial"/>
              <a:ea typeface="Arial"/>
              <a:cs typeface="Arial"/>
              <a:sym typeface="Arial"/>
            </a:endParaRPr>
          </a:p>
          <a:p>
            <a:pPr marL="0" lvl="0" indent="0" algn="l" rtl="0">
              <a:spcBef>
                <a:spcPts val="1000"/>
              </a:spcBef>
              <a:spcAft>
                <a:spcPts val="0"/>
              </a:spcAft>
              <a:buClr>
                <a:schemeClr val="dk1"/>
              </a:buClr>
              <a:buSzPts val="1400"/>
              <a:buFont typeface="Arial"/>
              <a:buNone/>
            </a:pPr>
            <a:endParaRPr lang="en-US" sz="1000" dirty="0">
              <a:latin typeface="Arial"/>
              <a:ea typeface="Arial"/>
              <a:cs typeface="Arial"/>
              <a:sym typeface="Arial"/>
            </a:endParaRPr>
          </a:p>
          <a:p>
            <a:pPr marL="0" lvl="0" indent="0" algn="l" rtl="0">
              <a:spcBef>
                <a:spcPts val="1000"/>
              </a:spcBef>
              <a:spcAft>
                <a:spcPts val="0"/>
              </a:spcAft>
              <a:buClr>
                <a:schemeClr val="dk1"/>
              </a:buClr>
              <a:buSzPts val="1400"/>
              <a:buFont typeface="Arial"/>
              <a:buNone/>
            </a:pPr>
            <a:r>
              <a:rPr lang="en-US" sz="1000" dirty="0">
                <a:latin typeface="Arial"/>
                <a:ea typeface="Arial"/>
                <a:cs typeface="Arial"/>
                <a:sym typeface="Arial"/>
              </a:rPr>
              <a:t>Make the following points about risk factors: </a:t>
            </a:r>
            <a:endParaRPr sz="1000" dirty="0">
              <a:latin typeface="Arial"/>
              <a:ea typeface="Arial"/>
              <a:cs typeface="Arial"/>
              <a:sym typeface="Arial"/>
            </a:endParaRPr>
          </a:p>
          <a:p>
            <a:pPr marL="460903" lvl="0" indent="-294466" algn="l" rtl="0">
              <a:spcBef>
                <a:spcPts val="0"/>
              </a:spcBef>
              <a:spcAft>
                <a:spcPts val="0"/>
              </a:spcAft>
              <a:buClr>
                <a:schemeClr val="dk1"/>
              </a:buClr>
              <a:buSzPts val="1000"/>
              <a:buChar char="●"/>
            </a:pPr>
            <a:r>
              <a:rPr lang="en-US" sz="1000" dirty="0">
                <a:latin typeface="Arial"/>
                <a:ea typeface="Arial"/>
                <a:cs typeface="Arial"/>
                <a:sym typeface="Arial"/>
              </a:rPr>
              <a:t>There is not a causal relationship between risk factors and substance misuse. Instead, the more risk factors that are in a child’s environment, the higher the likelihood is that they will misuse substances.</a:t>
            </a:r>
            <a:endParaRPr sz="1000" dirty="0">
              <a:latin typeface="Arial"/>
              <a:ea typeface="Arial"/>
              <a:cs typeface="Arial"/>
              <a:sym typeface="Arial"/>
            </a:endParaRPr>
          </a:p>
          <a:p>
            <a:pPr marL="460903" lvl="0" indent="-294466" algn="l" rtl="0">
              <a:spcBef>
                <a:spcPts val="0"/>
              </a:spcBef>
              <a:spcAft>
                <a:spcPts val="0"/>
              </a:spcAft>
              <a:buClr>
                <a:schemeClr val="dk1"/>
              </a:buClr>
              <a:buSzPts val="1000"/>
              <a:buChar char="●"/>
            </a:pPr>
            <a:r>
              <a:rPr lang="en-US" sz="1000" dirty="0">
                <a:latin typeface="Arial"/>
                <a:ea typeface="Arial"/>
                <a:cs typeface="Arial"/>
                <a:sym typeface="Arial"/>
              </a:rPr>
              <a:t>Risk factors exist in multiple domains, including the individual, family, and community/school domains.</a:t>
            </a:r>
            <a:endParaRPr dirty="0"/>
          </a:p>
          <a:p>
            <a:pPr marL="460903" lvl="0" indent="-294466" algn="l" rtl="0">
              <a:spcBef>
                <a:spcPts val="0"/>
              </a:spcBef>
              <a:spcAft>
                <a:spcPts val="0"/>
              </a:spcAft>
              <a:buClr>
                <a:schemeClr val="dk1"/>
              </a:buClr>
              <a:buSzPts val="1000"/>
              <a:buChar char="●"/>
            </a:pPr>
            <a:r>
              <a:rPr lang="en-US" sz="1000" dirty="0">
                <a:latin typeface="Arial"/>
                <a:ea typeface="Arial"/>
                <a:cs typeface="Arial"/>
                <a:sym typeface="Arial"/>
              </a:rPr>
              <a:t>It is possible to have multiple risk factors and one significant, mitigating protective factor, such as a supportive teacher or coach, or a strong though non-traditional family unit.</a:t>
            </a:r>
            <a:endParaRPr sz="1000" dirty="0">
              <a:latin typeface="Arial"/>
              <a:ea typeface="Arial"/>
              <a:cs typeface="Arial"/>
              <a:sym typeface="Arial"/>
            </a:endParaRPr>
          </a:p>
          <a:p>
            <a:pPr marL="0" lvl="0" indent="0" algn="l" rtl="0">
              <a:spcBef>
                <a:spcPts val="1000"/>
              </a:spcBef>
              <a:spcAft>
                <a:spcPts val="1000"/>
              </a:spcAft>
              <a:buSzPts val="1400"/>
              <a:buNone/>
            </a:pPr>
            <a:endParaRPr sz="1000" dirty="0">
              <a:latin typeface="Arial"/>
              <a:ea typeface="Arial"/>
              <a:cs typeface="Arial"/>
              <a:sym typeface="Arial"/>
            </a:endParaRPr>
          </a:p>
        </p:txBody>
      </p:sp>
      <p:sp>
        <p:nvSpPr>
          <p:cNvPr id="594" name="Google Shape;594;g22139a5d88c_0_495:notes"/>
          <p:cNvSpPr txBox="1">
            <a:spLocks noGrp="1"/>
          </p:cNvSpPr>
          <p:nvPr>
            <p:ph type="sldNum" idx="12"/>
          </p:nvPr>
        </p:nvSpPr>
        <p:spPr>
          <a:xfrm>
            <a:off x="4008100" y="8893003"/>
            <a:ext cx="3067500" cy="468600"/>
          </a:xfrm>
          <a:prstGeom prst="rect">
            <a:avLst/>
          </a:prstGeom>
          <a:noFill/>
          <a:ln>
            <a:noFill/>
          </a:ln>
        </p:spPr>
        <p:txBody>
          <a:bodyPr spcFirstLastPara="1" wrap="square" lIns="93925" tIns="46950" rIns="93925" bIns="46950"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2215fb0dc0c_0_5:notes"/>
          <p:cNvSpPr>
            <a:spLocks noGrp="1" noRot="1" noChangeAspect="1"/>
          </p:cNvSpPr>
          <p:nvPr>
            <p:ph type="sldImg" idx="2"/>
          </p:nvPr>
        </p:nvSpPr>
        <p:spPr>
          <a:xfrm>
            <a:off x="700088" y="1150938"/>
            <a:ext cx="5522912" cy="3108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6" name="Google Shape;606;g2215fb0dc0c_0_5:notes"/>
          <p:cNvSpPr txBox="1">
            <a:spLocks noGrp="1"/>
          </p:cNvSpPr>
          <p:nvPr>
            <p:ph type="body" idx="1"/>
          </p:nvPr>
        </p:nvSpPr>
        <p:spPr>
          <a:xfrm>
            <a:off x="708349" y="4448101"/>
            <a:ext cx="5660400" cy="4213200"/>
          </a:xfrm>
          <a:prstGeom prst="rect">
            <a:avLst/>
          </a:prstGeom>
          <a:noFill/>
          <a:ln>
            <a:noFill/>
          </a:ln>
        </p:spPr>
        <p:txBody>
          <a:bodyPr spcFirstLastPara="1" wrap="square" lIns="93925" tIns="46950" rIns="93925" bIns="46950" anchor="t" anchorCtr="0">
            <a:noAutofit/>
          </a:bodyPr>
          <a:lstStyle/>
          <a:p>
            <a:pPr marL="0" lvl="0" indent="0" algn="l" rtl="0">
              <a:spcBef>
                <a:spcPts val="0"/>
              </a:spcBef>
              <a:spcAft>
                <a:spcPts val="0"/>
              </a:spcAft>
              <a:buClr>
                <a:schemeClr val="dk1"/>
              </a:buClr>
              <a:buSzPts val="1400"/>
              <a:buFont typeface="Arial"/>
              <a:buNone/>
            </a:pPr>
            <a:r>
              <a:rPr lang="en-US" sz="1000" dirty="0">
                <a:latin typeface="Arial"/>
                <a:ea typeface="Arial"/>
                <a:cs typeface="Arial"/>
                <a:sym typeface="Arial"/>
              </a:rPr>
              <a:t>Ask participants to read the </a:t>
            </a:r>
            <a:r>
              <a:rPr lang="en-US" sz="1000" b="1" dirty="0">
                <a:latin typeface="Arial"/>
                <a:ea typeface="Arial"/>
                <a:cs typeface="Arial"/>
                <a:sym typeface="Arial"/>
              </a:rPr>
              <a:t>definition of “protective factor” </a:t>
            </a:r>
            <a:r>
              <a:rPr lang="en-US" sz="1000" dirty="0">
                <a:latin typeface="Arial"/>
                <a:ea typeface="Arial"/>
                <a:cs typeface="Arial"/>
                <a:sym typeface="Arial"/>
              </a:rPr>
              <a:t>on the slide: Any attribute, characteristic, or exposure that precedes and is associated with a </a:t>
            </a:r>
            <a:r>
              <a:rPr lang="en-US" sz="1000" b="1" dirty="0">
                <a:latin typeface="Arial"/>
                <a:ea typeface="Arial"/>
                <a:cs typeface="Arial"/>
                <a:sym typeface="Arial"/>
              </a:rPr>
              <a:t>lower </a:t>
            </a:r>
            <a:r>
              <a:rPr lang="en-US" sz="1000" dirty="0">
                <a:latin typeface="Arial"/>
                <a:ea typeface="Arial"/>
                <a:cs typeface="Arial"/>
                <a:sym typeface="Arial"/>
              </a:rPr>
              <a:t>likelihood of problematic outcomes.</a:t>
            </a:r>
            <a:r>
              <a:rPr lang="en-US" sz="1000" baseline="30000" dirty="0">
                <a:latin typeface="Arial"/>
                <a:ea typeface="Arial"/>
                <a:cs typeface="Arial"/>
                <a:sym typeface="Arial"/>
              </a:rPr>
              <a:t>5</a:t>
            </a:r>
            <a:r>
              <a:rPr lang="en-US" sz="1000" dirty="0">
                <a:latin typeface="Arial"/>
                <a:ea typeface="Arial"/>
                <a:cs typeface="Arial"/>
                <a:sym typeface="Arial"/>
              </a:rPr>
              <a:t> Refer back to the HIV illustration or to the frog/pond analogy and ask participants for examples of protective factors in each analogy.</a:t>
            </a:r>
          </a:p>
          <a:p>
            <a:pPr marL="0" lvl="0" indent="0" algn="l" rtl="0">
              <a:spcBef>
                <a:spcPts val="0"/>
              </a:spcBef>
              <a:spcAft>
                <a:spcPts val="0"/>
              </a:spcAft>
              <a:buClr>
                <a:schemeClr val="dk1"/>
              </a:buClr>
              <a:buSzPts val="1400"/>
              <a:buFont typeface="Arial"/>
              <a:buNone/>
            </a:pPr>
            <a:endParaRPr sz="1000" dirty="0">
              <a:latin typeface="Arial"/>
              <a:ea typeface="Arial"/>
              <a:cs typeface="Arial"/>
              <a:sym typeface="Arial"/>
            </a:endParaRPr>
          </a:p>
          <a:p>
            <a:pPr marL="0" lvl="0" indent="0" algn="l" rtl="0">
              <a:spcBef>
                <a:spcPts val="1000"/>
              </a:spcBef>
              <a:spcAft>
                <a:spcPts val="0"/>
              </a:spcAft>
              <a:buClr>
                <a:schemeClr val="dk1"/>
              </a:buClr>
              <a:buSzPts val="1400"/>
              <a:buFont typeface="Arial"/>
              <a:buNone/>
            </a:pPr>
            <a:r>
              <a:rPr lang="en-US" sz="1000" dirty="0">
                <a:latin typeface="Arial"/>
                <a:ea typeface="Arial"/>
                <a:cs typeface="Arial"/>
                <a:sym typeface="Arial"/>
              </a:rPr>
              <a:t>Emphasize the following:</a:t>
            </a:r>
            <a:endParaRPr sz="1000" dirty="0">
              <a:latin typeface="Arial"/>
              <a:ea typeface="Arial"/>
              <a:cs typeface="Arial"/>
              <a:sym typeface="Arial"/>
            </a:endParaRPr>
          </a:p>
          <a:p>
            <a:pPr marL="460903" lvl="0" indent="-294466" algn="l" rtl="0">
              <a:spcBef>
                <a:spcPts val="0"/>
              </a:spcBef>
              <a:spcAft>
                <a:spcPts val="0"/>
              </a:spcAft>
              <a:buClr>
                <a:schemeClr val="dk1"/>
              </a:buClr>
              <a:buSzPts val="1000"/>
              <a:buChar char="●"/>
            </a:pPr>
            <a:r>
              <a:rPr lang="en-US" sz="1000" dirty="0">
                <a:latin typeface="Arial"/>
                <a:ea typeface="Arial"/>
                <a:cs typeface="Arial"/>
                <a:sym typeface="Arial"/>
              </a:rPr>
              <a:t>Protective factors can </a:t>
            </a:r>
            <a:r>
              <a:rPr lang="en-US" sz="1000" b="1" dirty="0">
                <a:latin typeface="Arial"/>
                <a:ea typeface="Arial"/>
                <a:cs typeface="Arial"/>
                <a:sym typeface="Arial"/>
              </a:rPr>
              <a:t>reduce the negative impact of risk factors</a:t>
            </a:r>
            <a:r>
              <a:rPr lang="en-US" sz="1000" dirty="0">
                <a:latin typeface="Arial"/>
                <a:ea typeface="Arial"/>
                <a:cs typeface="Arial"/>
                <a:sym typeface="Arial"/>
              </a:rPr>
              <a:t>. </a:t>
            </a:r>
            <a:endParaRPr sz="1000" dirty="0">
              <a:latin typeface="Arial"/>
              <a:ea typeface="Arial"/>
              <a:cs typeface="Arial"/>
              <a:sym typeface="Arial"/>
            </a:endParaRPr>
          </a:p>
          <a:p>
            <a:pPr marL="460903" lvl="0" indent="-294466" algn="l" rtl="0">
              <a:spcBef>
                <a:spcPts val="0"/>
              </a:spcBef>
              <a:spcAft>
                <a:spcPts val="0"/>
              </a:spcAft>
              <a:buClr>
                <a:schemeClr val="dk1"/>
              </a:buClr>
              <a:buSzPts val="1000"/>
              <a:buChar char="●"/>
            </a:pPr>
            <a:r>
              <a:rPr lang="en-US" sz="1000" b="1" dirty="0">
                <a:latin typeface="Arial"/>
                <a:ea typeface="Arial"/>
                <a:cs typeface="Arial"/>
                <a:sym typeface="Arial"/>
              </a:rPr>
              <a:t>A single significant protective factor can mitigate a longer list of risk factors</a:t>
            </a:r>
            <a:r>
              <a:rPr lang="en-US" sz="1000" dirty="0">
                <a:latin typeface="Arial"/>
                <a:ea typeface="Arial"/>
                <a:cs typeface="Arial"/>
                <a:sym typeface="Arial"/>
              </a:rPr>
              <a:t>. For example, the influence of a mentor, positive role model, or strong support system can reduce the impact of multiple risk factors. It isn’t a matter of how many protective factors are present, though more is certainly better, but the strength of the protective factors that are present. </a:t>
            </a:r>
            <a:endParaRPr sz="1000" dirty="0">
              <a:latin typeface="Arial"/>
              <a:ea typeface="Arial"/>
              <a:cs typeface="Arial"/>
              <a:sym typeface="Arial"/>
            </a:endParaRPr>
          </a:p>
          <a:p>
            <a:pPr marL="460903" lvl="0" indent="-294466" algn="l" rtl="0">
              <a:spcBef>
                <a:spcPts val="0"/>
              </a:spcBef>
              <a:spcAft>
                <a:spcPts val="0"/>
              </a:spcAft>
              <a:buClr>
                <a:schemeClr val="dk1"/>
              </a:buClr>
              <a:buSzPts val="1000"/>
              <a:buChar char="●"/>
            </a:pPr>
            <a:r>
              <a:rPr lang="en-US" sz="1000" b="1" dirty="0">
                <a:latin typeface="Arial"/>
                <a:ea typeface="Arial"/>
                <a:cs typeface="Arial"/>
                <a:sym typeface="Arial"/>
              </a:rPr>
              <a:t>Resilience</a:t>
            </a:r>
            <a:r>
              <a:rPr lang="en-US" sz="1000" dirty="0">
                <a:latin typeface="Arial"/>
                <a:ea typeface="Arial"/>
                <a:cs typeface="Arial"/>
                <a:sym typeface="Arial"/>
              </a:rPr>
              <a:t> is the ability to recover from or adapt to adverse events and is therefore protective.</a:t>
            </a:r>
            <a:endParaRPr sz="1000" dirty="0">
              <a:latin typeface="Arial"/>
              <a:ea typeface="Arial"/>
              <a:cs typeface="Arial"/>
              <a:sym typeface="Arial"/>
            </a:endParaRPr>
          </a:p>
          <a:p>
            <a:pPr marL="460903" lvl="0" indent="-294466" algn="l" rtl="0">
              <a:spcBef>
                <a:spcPts val="0"/>
              </a:spcBef>
              <a:spcAft>
                <a:spcPts val="0"/>
              </a:spcAft>
              <a:buClr>
                <a:schemeClr val="dk1"/>
              </a:buClr>
              <a:buSzPts val="1000"/>
              <a:buChar char="●"/>
            </a:pPr>
            <a:r>
              <a:rPr lang="en-US" sz="1000" dirty="0">
                <a:latin typeface="Arial"/>
                <a:ea typeface="Arial"/>
                <a:cs typeface="Arial"/>
                <a:sym typeface="Arial"/>
              </a:rPr>
              <a:t>Prevention is not just about eliminating negative behavior; it is also about </a:t>
            </a:r>
            <a:r>
              <a:rPr lang="en-US" sz="1000" b="1" dirty="0">
                <a:latin typeface="Arial"/>
                <a:ea typeface="Arial"/>
                <a:cs typeface="Arial"/>
                <a:sym typeface="Arial"/>
              </a:rPr>
              <a:t>supporting protective factors and striving to optimize well-being</a:t>
            </a:r>
            <a:r>
              <a:rPr lang="en-US" sz="1000" dirty="0">
                <a:latin typeface="Arial"/>
                <a:ea typeface="Arial"/>
                <a:cs typeface="Arial"/>
                <a:sym typeface="Arial"/>
              </a:rPr>
              <a:t>.</a:t>
            </a:r>
            <a:endParaRPr sz="1000" dirty="0">
              <a:latin typeface="Arial"/>
              <a:ea typeface="Arial"/>
              <a:cs typeface="Arial"/>
              <a:sym typeface="Arial"/>
            </a:endParaRPr>
          </a:p>
          <a:p>
            <a:pPr marL="0" lvl="0" indent="0" algn="l" rtl="0">
              <a:spcBef>
                <a:spcPts val="1000"/>
              </a:spcBef>
              <a:spcAft>
                <a:spcPts val="0"/>
              </a:spcAft>
              <a:buClr>
                <a:schemeClr val="dk1"/>
              </a:buClr>
              <a:buSzPts val="1400"/>
              <a:buFont typeface="Arial"/>
              <a:buNone/>
            </a:pPr>
            <a:endParaRPr lang="en-US" sz="1000" dirty="0">
              <a:latin typeface="Arial"/>
              <a:ea typeface="Arial"/>
              <a:cs typeface="Arial"/>
              <a:sym typeface="Arial"/>
            </a:endParaRPr>
          </a:p>
          <a:p>
            <a:pPr marL="0" lvl="0" indent="0" algn="l" rtl="0">
              <a:spcBef>
                <a:spcPts val="1000"/>
              </a:spcBef>
              <a:spcAft>
                <a:spcPts val="0"/>
              </a:spcAft>
              <a:buClr>
                <a:schemeClr val="dk1"/>
              </a:buClr>
              <a:buSzPts val="1400"/>
              <a:buFont typeface="Arial"/>
              <a:buNone/>
            </a:pPr>
            <a:r>
              <a:rPr lang="en-US" sz="1000" dirty="0">
                <a:latin typeface="Arial"/>
                <a:ea typeface="Arial"/>
                <a:cs typeface="Arial"/>
                <a:sym typeface="Arial"/>
              </a:rPr>
              <a:t>Refer participants to </a:t>
            </a:r>
            <a:r>
              <a:rPr lang="en-US" sz="1000" b="1" dirty="0">
                <a:latin typeface="Arial"/>
                <a:ea typeface="Arial"/>
                <a:cs typeface="Arial"/>
                <a:sym typeface="Arial"/>
              </a:rPr>
              <a:t>Information Sheet 1.10</a:t>
            </a:r>
            <a:r>
              <a:rPr lang="en-US" sz="1000" dirty="0">
                <a:latin typeface="Arial"/>
                <a:ea typeface="Arial"/>
                <a:cs typeface="Arial"/>
                <a:sym typeface="Arial"/>
              </a:rPr>
              <a:t>,</a:t>
            </a:r>
            <a:r>
              <a:rPr lang="en-US" sz="1000" b="1" dirty="0">
                <a:latin typeface="Arial"/>
                <a:ea typeface="Arial"/>
                <a:cs typeface="Arial"/>
                <a:sym typeface="Arial"/>
              </a:rPr>
              <a:t> </a:t>
            </a:r>
            <a:r>
              <a:rPr lang="en-US" sz="1000" dirty="0">
                <a:latin typeface="Arial"/>
                <a:ea typeface="Arial"/>
                <a:cs typeface="Arial"/>
                <a:sym typeface="Arial"/>
              </a:rPr>
              <a:t>where participants will find a table from the Surgeon General’s report on research-based protective factors for adolescent and young adult substance initiation and misuse.</a:t>
            </a:r>
            <a:endParaRPr sz="1000" dirty="0">
              <a:latin typeface="Arial"/>
              <a:ea typeface="Arial"/>
              <a:cs typeface="Arial"/>
              <a:sym typeface="Arial"/>
            </a:endParaRPr>
          </a:p>
          <a:p>
            <a:pPr marL="0" lvl="0" indent="0" algn="l" rtl="0">
              <a:spcBef>
                <a:spcPts val="1000"/>
              </a:spcBef>
              <a:spcAft>
                <a:spcPts val="0"/>
              </a:spcAft>
              <a:buClr>
                <a:schemeClr val="dk1"/>
              </a:buClr>
              <a:buSzPts val="1400"/>
              <a:buFont typeface="Arial"/>
              <a:buNone/>
            </a:pPr>
            <a:endParaRPr lang="en-US" sz="1000" dirty="0">
              <a:latin typeface="Arial"/>
              <a:ea typeface="Arial"/>
              <a:cs typeface="Arial"/>
              <a:sym typeface="Arial"/>
            </a:endParaRPr>
          </a:p>
          <a:p>
            <a:pPr marL="0" lvl="0" indent="0" algn="l" rtl="0">
              <a:spcBef>
                <a:spcPts val="1000"/>
              </a:spcBef>
              <a:spcAft>
                <a:spcPts val="0"/>
              </a:spcAft>
              <a:buClr>
                <a:schemeClr val="dk1"/>
              </a:buClr>
              <a:buSzPts val="1400"/>
              <a:buFont typeface="Arial"/>
              <a:buNone/>
            </a:pPr>
            <a:r>
              <a:rPr lang="en-US" sz="1000" dirty="0">
                <a:latin typeface="Arial"/>
                <a:ea typeface="Arial"/>
                <a:cs typeface="Arial"/>
                <a:sym typeface="Arial"/>
              </a:rPr>
              <a:t>Ask for—or provide—an example of how cultural identity can be a protective factor. One protective factor that has been associated with positive outcomes in minority mental health is having a strong tie with one’s cultural background and/or racial/ethnic identity.</a:t>
            </a:r>
            <a:r>
              <a:rPr lang="en-US" sz="1000" baseline="30000" dirty="0">
                <a:latin typeface="Arial"/>
                <a:ea typeface="Arial"/>
                <a:cs typeface="Arial"/>
                <a:sym typeface="Arial"/>
              </a:rPr>
              <a:t>11</a:t>
            </a:r>
            <a:r>
              <a:rPr lang="en-US" sz="1000" dirty="0">
                <a:latin typeface="Arial"/>
                <a:ea typeface="Arial"/>
                <a:cs typeface="Arial"/>
                <a:sym typeface="Arial"/>
              </a:rPr>
              <a:t> For example, among Native Americans, following traditions and being encouraged to learn about the Native American culture, are a protective factor. In Latino cultures, family bonding and respect are strong cultural norms.</a:t>
            </a:r>
            <a:endParaRPr sz="1000" dirty="0">
              <a:latin typeface="Arial"/>
              <a:ea typeface="Arial"/>
              <a:cs typeface="Arial"/>
              <a:sym typeface="Arial"/>
            </a:endParaRPr>
          </a:p>
          <a:p>
            <a:pPr marL="0" lvl="0" indent="0" algn="l" rtl="0">
              <a:spcBef>
                <a:spcPts val="1000"/>
              </a:spcBef>
              <a:spcAft>
                <a:spcPts val="1000"/>
              </a:spcAft>
              <a:buSzPts val="1400"/>
              <a:buNone/>
            </a:pPr>
            <a:endParaRPr sz="1000" dirty="0">
              <a:latin typeface="Arial"/>
              <a:ea typeface="Arial"/>
              <a:cs typeface="Arial"/>
              <a:sym typeface="Arial"/>
            </a:endParaRPr>
          </a:p>
        </p:txBody>
      </p:sp>
      <p:sp>
        <p:nvSpPr>
          <p:cNvPr id="607" name="Google Shape;607;g2215fb0dc0c_0_5:notes"/>
          <p:cNvSpPr txBox="1">
            <a:spLocks noGrp="1"/>
          </p:cNvSpPr>
          <p:nvPr>
            <p:ph type="sldNum" idx="12"/>
          </p:nvPr>
        </p:nvSpPr>
        <p:spPr>
          <a:xfrm>
            <a:off x="4008100" y="8893003"/>
            <a:ext cx="3067500" cy="468600"/>
          </a:xfrm>
          <a:prstGeom prst="rect">
            <a:avLst/>
          </a:prstGeom>
          <a:noFill/>
          <a:ln>
            <a:noFill/>
          </a:ln>
        </p:spPr>
        <p:txBody>
          <a:bodyPr spcFirstLastPara="1" wrap="square" lIns="93925" tIns="46950" rIns="93925" bIns="4695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2215fb0dc0c_0_90:notes"/>
          <p:cNvSpPr>
            <a:spLocks noGrp="1" noRot="1" noChangeAspect="1"/>
          </p:cNvSpPr>
          <p:nvPr>
            <p:ph type="sldImg" idx="2"/>
          </p:nvPr>
        </p:nvSpPr>
        <p:spPr>
          <a:xfrm>
            <a:off x="700088" y="1150938"/>
            <a:ext cx="5522912" cy="3108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2" name="Google Shape;662;g2215fb0dc0c_0_90:notes"/>
          <p:cNvSpPr txBox="1">
            <a:spLocks noGrp="1"/>
          </p:cNvSpPr>
          <p:nvPr>
            <p:ph type="body" idx="1"/>
          </p:nvPr>
        </p:nvSpPr>
        <p:spPr>
          <a:xfrm>
            <a:off x="708349" y="4448101"/>
            <a:ext cx="5660400" cy="4213200"/>
          </a:xfrm>
          <a:prstGeom prst="rect">
            <a:avLst/>
          </a:prstGeom>
          <a:noFill/>
          <a:ln>
            <a:noFill/>
          </a:ln>
        </p:spPr>
        <p:txBody>
          <a:bodyPr spcFirstLastPara="1" wrap="square" lIns="93925" tIns="46950" rIns="93925" bIns="46950" anchor="t" anchorCtr="0">
            <a:noAutofit/>
          </a:bodyPr>
          <a:lstStyle/>
          <a:p>
            <a:pPr marL="0" lvl="0" indent="0" algn="l" rtl="0">
              <a:spcBef>
                <a:spcPts val="1000"/>
              </a:spcBef>
              <a:spcAft>
                <a:spcPts val="1000"/>
              </a:spcAft>
              <a:buSzPts val="1400"/>
              <a:buNone/>
            </a:pPr>
            <a:endParaRPr sz="1000" b="1" dirty="0">
              <a:latin typeface="Arial"/>
              <a:ea typeface="Arial"/>
              <a:cs typeface="Arial"/>
              <a:sym typeface="Arial"/>
            </a:endParaRPr>
          </a:p>
        </p:txBody>
      </p:sp>
      <p:sp>
        <p:nvSpPr>
          <p:cNvPr id="663" name="Google Shape;663;g2215fb0dc0c_0_90:notes"/>
          <p:cNvSpPr txBox="1">
            <a:spLocks noGrp="1"/>
          </p:cNvSpPr>
          <p:nvPr>
            <p:ph type="sldNum" idx="12"/>
          </p:nvPr>
        </p:nvSpPr>
        <p:spPr>
          <a:xfrm>
            <a:off x="4008100" y="8893003"/>
            <a:ext cx="3067500" cy="468600"/>
          </a:xfrm>
          <a:prstGeom prst="rect">
            <a:avLst/>
          </a:prstGeom>
          <a:noFill/>
          <a:ln>
            <a:noFill/>
          </a:ln>
        </p:spPr>
        <p:txBody>
          <a:bodyPr spcFirstLastPara="1" wrap="square" lIns="93925" tIns="46950" rIns="93925" bIns="46950" anchor="b" anchorCtr="0">
            <a:noAutofit/>
          </a:bodyPr>
          <a:lstStyle/>
          <a:p>
            <a:pPr marL="0" lvl="0" indent="0" algn="r" rtl="0">
              <a:lnSpc>
                <a:spcPct val="100000"/>
              </a:lnSpc>
              <a:spcBef>
                <a:spcPts val="0"/>
              </a:spcBef>
              <a:spcAft>
                <a:spcPts val="0"/>
              </a:spcAft>
              <a:buSzPts val="1400"/>
              <a:buNone/>
            </a:pPr>
            <a:fld id="{00000000-1234-1234-1234-123412341234}" type="slidenum">
              <a:rPr lang="en-US"/>
              <a:t>41</a:t>
            </a:fld>
            <a:endParaRPr/>
          </a:p>
        </p:txBody>
      </p:sp>
    </p:spTree>
    <p:extLst>
      <p:ext uri="{BB962C8B-B14F-4D97-AF65-F5344CB8AC3E}">
        <p14:creationId xmlns:p14="http://schemas.microsoft.com/office/powerpoint/2010/main" val="3409396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2215fb0dc0c_0_133:notes"/>
          <p:cNvSpPr>
            <a:spLocks noGrp="1" noRot="1" noChangeAspect="1"/>
          </p:cNvSpPr>
          <p:nvPr>
            <p:ph type="sldImg" idx="2"/>
          </p:nvPr>
        </p:nvSpPr>
        <p:spPr>
          <a:xfrm>
            <a:off x="700088" y="1150938"/>
            <a:ext cx="5522912" cy="3108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0" name="Google Shape;690;g2215fb0dc0c_0_133:notes"/>
          <p:cNvSpPr txBox="1">
            <a:spLocks noGrp="1"/>
          </p:cNvSpPr>
          <p:nvPr>
            <p:ph type="body" idx="1"/>
          </p:nvPr>
        </p:nvSpPr>
        <p:spPr>
          <a:xfrm>
            <a:off x="708349" y="4448101"/>
            <a:ext cx="5660400" cy="4213200"/>
          </a:xfrm>
          <a:prstGeom prst="rect">
            <a:avLst/>
          </a:prstGeom>
          <a:noFill/>
          <a:ln>
            <a:noFill/>
          </a:ln>
        </p:spPr>
        <p:txBody>
          <a:bodyPr spcFirstLastPara="1" wrap="square" lIns="93925" tIns="46950" rIns="93925" bIns="46950" anchor="t" anchorCtr="0">
            <a:noAutofit/>
          </a:bodyPr>
          <a:lstStyle/>
          <a:p>
            <a:pPr marL="0" lvl="0" indent="0" algn="l" rtl="0">
              <a:spcBef>
                <a:spcPts val="0"/>
              </a:spcBef>
              <a:spcAft>
                <a:spcPts val="0"/>
              </a:spcAft>
              <a:buClr>
                <a:schemeClr val="dk1"/>
              </a:buClr>
              <a:buSzPts val="1400"/>
              <a:buFont typeface="Arial"/>
              <a:buNone/>
            </a:pPr>
            <a:r>
              <a:rPr lang="en-US" sz="1000" dirty="0">
                <a:latin typeface="Arial"/>
                <a:ea typeface="Arial"/>
                <a:cs typeface="Arial"/>
                <a:sym typeface="Arial"/>
              </a:rPr>
              <a:t>Share with participants that many of them might be familiar with the terms </a:t>
            </a:r>
            <a:r>
              <a:rPr lang="en-US" sz="1000" b="1" dirty="0">
                <a:latin typeface="Arial"/>
                <a:ea typeface="Arial"/>
                <a:cs typeface="Arial"/>
                <a:sym typeface="Arial"/>
              </a:rPr>
              <a:t>“adverse childhood experiences” (ACEs) </a:t>
            </a:r>
            <a:r>
              <a:rPr lang="en-US" sz="1000" dirty="0">
                <a:latin typeface="Arial"/>
                <a:ea typeface="Arial"/>
                <a:cs typeface="Arial"/>
                <a:sym typeface="Arial"/>
              </a:rPr>
              <a:t>and </a:t>
            </a:r>
            <a:r>
              <a:rPr lang="en-US" sz="1000" b="1" dirty="0">
                <a:latin typeface="Arial"/>
                <a:ea typeface="Arial"/>
                <a:cs typeface="Arial"/>
                <a:sym typeface="Arial"/>
              </a:rPr>
              <a:t>“positive childhood experiences” (PCEs)</a:t>
            </a:r>
            <a:r>
              <a:rPr lang="en-US" sz="1000" dirty="0">
                <a:latin typeface="Arial"/>
                <a:ea typeface="Arial"/>
                <a:cs typeface="Arial"/>
                <a:sym typeface="Arial"/>
              </a:rPr>
              <a:t> and that they might be wondering how they fit in with the risk and protective factor framework for substance misuse prevention.</a:t>
            </a:r>
            <a:endParaRPr sz="1000" dirty="0">
              <a:latin typeface="Arial"/>
              <a:ea typeface="Arial"/>
              <a:cs typeface="Arial"/>
              <a:sym typeface="Arial"/>
            </a:endParaRPr>
          </a:p>
          <a:p>
            <a:pPr marL="0" lvl="0" indent="0" algn="l" rtl="0">
              <a:spcBef>
                <a:spcPts val="1000"/>
              </a:spcBef>
              <a:spcAft>
                <a:spcPts val="0"/>
              </a:spcAft>
              <a:buClr>
                <a:schemeClr val="dk1"/>
              </a:buClr>
              <a:buSzPts val="1400"/>
              <a:buFont typeface="Arial"/>
              <a:buNone/>
            </a:pPr>
            <a:endParaRPr lang="en-US" sz="10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8"/>
                </a:ext>
              </a:extLst>
            </a:endParaRPr>
          </a:p>
          <a:p>
            <a:pPr marL="0" lvl="0" indent="0" algn="l" rtl="0">
              <a:spcBef>
                <a:spcPts val="1000"/>
              </a:spcBef>
              <a:spcAft>
                <a:spcPts val="0"/>
              </a:spcAft>
              <a:buClr>
                <a:schemeClr val="dk1"/>
              </a:buClr>
              <a:buSzPts val="1400"/>
              <a:buFont typeface="Arial"/>
              <a:buNone/>
            </a:pPr>
            <a:r>
              <a:rPr lang="en-US" sz="10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8"/>
                  </a:ext>
                </a:extLst>
              </a:rPr>
              <a:t>Refer to the definitions of ACEs and PCEs that you have posted on chart paper on the wall. Let participants know that they can find additional information about ACEs and PCEs in the Additional Resources section.</a:t>
            </a:r>
            <a:endParaRPr sz="1000" dirty="0">
              <a:latin typeface="Arial"/>
              <a:ea typeface="Arial"/>
              <a:cs typeface="Arial"/>
              <a:sym typeface="Arial"/>
            </a:endParaRPr>
          </a:p>
          <a:p>
            <a:pPr marL="0" lvl="0" indent="0" algn="l" rtl="0">
              <a:spcBef>
                <a:spcPts val="1000"/>
              </a:spcBef>
              <a:spcAft>
                <a:spcPts val="0"/>
              </a:spcAft>
              <a:buClr>
                <a:schemeClr val="dk1"/>
              </a:buClr>
              <a:buSzPts val="1400"/>
              <a:buFont typeface="Arial"/>
              <a:buNone/>
            </a:pPr>
            <a:endParaRPr lang="en-US" sz="1000" dirty="0">
              <a:latin typeface="Arial"/>
              <a:ea typeface="Arial"/>
              <a:cs typeface="Arial"/>
              <a:sym typeface="Arial"/>
            </a:endParaRPr>
          </a:p>
          <a:p>
            <a:pPr marL="0" lvl="0" indent="0" algn="l" rtl="0">
              <a:spcBef>
                <a:spcPts val="1000"/>
              </a:spcBef>
              <a:spcAft>
                <a:spcPts val="0"/>
              </a:spcAft>
              <a:buClr>
                <a:schemeClr val="dk1"/>
              </a:buClr>
              <a:buSzPts val="1400"/>
              <a:buFont typeface="Arial"/>
              <a:buNone/>
            </a:pPr>
            <a:r>
              <a:rPr lang="en-US" sz="1000" dirty="0">
                <a:latin typeface="Arial"/>
                <a:ea typeface="Arial"/>
                <a:cs typeface="Arial"/>
                <a:sym typeface="Arial"/>
              </a:rPr>
              <a:t>Share the following points with participants: </a:t>
            </a:r>
            <a:endParaRPr sz="1000" dirty="0">
              <a:latin typeface="Arial"/>
              <a:ea typeface="Arial"/>
              <a:cs typeface="Arial"/>
              <a:sym typeface="Arial"/>
            </a:endParaRPr>
          </a:p>
          <a:p>
            <a:pPr marL="457200" lvl="0" indent="-292100" algn="l" rtl="0">
              <a:spcBef>
                <a:spcPts val="0"/>
              </a:spcBef>
              <a:spcAft>
                <a:spcPts val="0"/>
              </a:spcAft>
              <a:buClr>
                <a:schemeClr val="dk1"/>
              </a:buClr>
              <a:buSzPts val="1000"/>
              <a:buChar char="●"/>
            </a:pPr>
            <a:r>
              <a:rPr lang="en-US" sz="1000" dirty="0">
                <a:latin typeface="Arial"/>
                <a:ea typeface="Arial"/>
                <a:cs typeface="Arial"/>
                <a:sym typeface="Arial"/>
              </a:rPr>
              <a:t>Participants can find additional information about ACEs and PCEs in the Additional Resources section of their manual.</a:t>
            </a:r>
            <a:endParaRPr sz="1000" dirty="0">
              <a:latin typeface="Arial"/>
              <a:ea typeface="Arial"/>
              <a:cs typeface="Arial"/>
              <a:sym typeface="Arial"/>
            </a:endParaRPr>
          </a:p>
          <a:p>
            <a:pPr marL="457200" lvl="0" indent="-292100" algn="l" rtl="0">
              <a:spcBef>
                <a:spcPts val="0"/>
              </a:spcBef>
              <a:spcAft>
                <a:spcPts val="0"/>
              </a:spcAft>
              <a:buClr>
                <a:schemeClr val="dk1"/>
              </a:buClr>
              <a:buSzPts val="1000"/>
              <a:buChar char="●"/>
            </a:pPr>
            <a:r>
              <a:rPr lang="en-US" sz="1000" dirty="0">
                <a:latin typeface="Arial"/>
                <a:ea typeface="Arial"/>
                <a:cs typeface="Arial"/>
                <a:sym typeface="Arial"/>
              </a:rPr>
              <a:t>ACEs are highly stressful and potentially traumatic experiences that can happen to any of us before we turn 18. An ACE can be a single event, or it can include multiple events that affect our safety, our sense of security, our trust, or even our very sense of self when we are threatened or violated.</a:t>
            </a:r>
            <a:endParaRPr sz="1000" dirty="0">
              <a:latin typeface="Arial"/>
              <a:ea typeface="Arial"/>
              <a:cs typeface="Arial"/>
              <a:sym typeface="Arial"/>
            </a:endParaRPr>
          </a:p>
          <a:p>
            <a:pPr marL="457200" lvl="0" indent="-292100" algn="l" rtl="0">
              <a:spcBef>
                <a:spcPts val="0"/>
              </a:spcBef>
              <a:spcAft>
                <a:spcPts val="0"/>
              </a:spcAft>
              <a:buClr>
                <a:schemeClr val="dk1"/>
              </a:buClr>
              <a:buSzPts val="1000"/>
              <a:buChar char="●"/>
            </a:pPr>
            <a:r>
              <a:rPr lang="en-US" sz="1000" dirty="0">
                <a:latin typeface="Arial"/>
                <a:ea typeface="Arial"/>
                <a:cs typeface="Arial"/>
                <a:sym typeface="Arial"/>
              </a:rPr>
              <a:t>When these adverse experiences aren’t buffered by PCEs, or when they are ongoing or overwhelming, they can cause a toxic response that can affect the developing brain and body and have a negative ripple effect on our health and life outcomes as an adult.</a:t>
            </a:r>
            <a:endParaRPr sz="1000" dirty="0">
              <a:latin typeface="Arial"/>
              <a:ea typeface="Arial"/>
              <a:cs typeface="Arial"/>
              <a:sym typeface="Arial"/>
            </a:endParaRPr>
          </a:p>
          <a:p>
            <a:pPr marL="457200" lvl="0" indent="-292100" algn="l" rtl="0">
              <a:spcBef>
                <a:spcPts val="0"/>
              </a:spcBef>
              <a:spcAft>
                <a:spcPts val="0"/>
              </a:spcAft>
              <a:buClr>
                <a:schemeClr val="dk1"/>
              </a:buClr>
              <a:buSzPts val="1000"/>
              <a:buChar char="●"/>
            </a:pPr>
            <a:r>
              <a:rPr lang="en-US" sz="1000" dirty="0">
                <a:latin typeface="Arial"/>
                <a:ea typeface="Arial"/>
                <a:cs typeface="Arial"/>
                <a:sym typeface="Arial"/>
              </a:rPr>
              <a:t>The work we do in substance misuse prevention that reduces research-based risk factors, increases protective factors, and addresses the SDOH also affects ACEs and PCEs.</a:t>
            </a:r>
            <a:endParaRPr sz="1000" dirty="0">
              <a:latin typeface="Arial"/>
              <a:ea typeface="Arial"/>
              <a:cs typeface="Arial"/>
              <a:sym typeface="Arial"/>
            </a:endParaRPr>
          </a:p>
          <a:p>
            <a:pPr marL="0" lvl="0" indent="0" algn="l" rtl="0">
              <a:spcBef>
                <a:spcPts val="1000"/>
              </a:spcBef>
              <a:spcAft>
                <a:spcPts val="1000"/>
              </a:spcAft>
              <a:buSzPts val="1400"/>
              <a:buNone/>
            </a:pPr>
            <a:endParaRPr sz="1000" b="1" dirty="0">
              <a:latin typeface="Arial"/>
              <a:ea typeface="Arial"/>
              <a:cs typeface="Arial"/>
              <a:sym typeface="Arial"/>
            </a:endParaRPr>
          </a:p>
        </p:txBody>
      </p:sp>
      <p:sp>
        <p:nvSpPr>
          <p:cNvPr id="691" name="Google Shape;691;g2215fb0dc0c_0_133:notes"/>
          <p:cNvSpPr txBox="1">
            <a:spLocks noGrp="1"/>
          </p:cNvSpPr>
          <p:nvPr>
            <p:ph type="sldNum" idx="12"/>
          </p:nvPr>
        </p:nvSpPr>
        <p:spPr>
          <a:xfrm>
            <a:off x="4008100" y="8893003"/>
            <a:ext cx="3067500" cy="468600"/>
          </a:xfrm>
          <a:prstGeom prst="rect">
            <a:avLst/>
          </a:prstGeom>
          <a:noFill/>
          <a:ln>
            <a:noFill/>
          </a:ln>
        </p:spPr>
        <p:txBody>
          <a:bodyPr spcFirstLastPara="1" wrap="square" lIns="93925" tIns="46950" rIns="93925" bIns="46950" anchor="b" anchorCtr="0">
            <a:noAutofit/>
          </a:bodyPr>
          <a:lstStyle/>
          <a:p>
            <a:pPr marL="0" lvl="0" indent="0" algn="r" rtl="0">
              <a:lnSpc>
                <a:spcPct val="100000"/>
              </a:lnSpc>
              <a:spcBef>
                <a:spcPts val="0"/>
              </a:spcBef>
              <a:spcAft>
                <a:spcPts val="0"/>
              </a:spcAft>
              <a:buSzPts val="1400"/>
              <a:buNone/>
            </a:pPr>
            <a:fld id="{00000000-1234-1234-1234-123412341234}" type="slidenum">
              <a:rPr lang="en-US"/>
              <a:t>42</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a:extLst>
            <a:ext uri="{FF2B5EF4-FFF2-40B4-BE49-F238E27FC236}">
              <a16:creationId xmlns:a16="http://schemas.microsoft.com/office/drawing/2014/main" id="{EB9F4B27-0151-D545-B4E6-7FE3D27D069C}"/>
            </a:ext>
          </a:extLst>
        </p:cNvPr>
        <p:cNvGrpSpPr/>
        <p:nvPr/>
      </p:nvGrpSpPr>
      <p:grpSpPr>
        <a:xfrm>
          <a:off x="0" y="0"/>
          <a:ext cx="0" cy="0"/>
          <a:chOff x="0" y="0"/>
          <a:chExt cx="0" cy="0"/>
        </a:xfrm>
      </p:grpSpPr>
      <p:sp>
        <p:nvSpPr>
          <p:cNvPr id="689" name="Google Shape;689;g2215fb0dc0c_0_133:notes">
            <a:extLst>
              <a:ext uri="{FF2B5EF4-FFF2-40B4-BE49-F238E27FC236}">
                <a16:creationId xmlns:a16="http://schemas.microsoft.com/office/drawing/2014/main" id="{096AE8FA-ED26-859C-2F72-8C881E21E364}"/>
              </a:ext>
            </a:extLst>
          </p:cNvPr>
          <p:cNvSpPr>
            <a:spLocks noGrp="1" noRot="1" noChangeAspect="1"/>
          </p:cNvSpPr>
          <p:nvPr>
            <p:ph type="sldImg" idx="2"/>
          </p:nvPr>
        </p:nvSpPr>
        <p:spPr>
          <a:xfrm>
            <a:off x="1389063" y="1150938"/>
            <a:ext cx="4144962" cy="3108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0" name="Google Shape;690;g2215fb0dc0c_0_133:notes">
            <a:extLst>
              <a:ext uri="{FF2B5EF4-FFF2-40B4-BE49-F238E27FC236}">
                <a16:creationId xmlns:a16="http://schemas.microsoft.com/office/drawing/2014/main" id="{97A18F18-717A-55B8-8C42-027D2486E16B}"/>
              </a:ext>
            </a:extLst>
          </p:cNvPr>
          <p:cNvSpPr txBox="1">
            <a:spLocks noGrp="1"/>
          </p:cNvSpPr>
          <p:nvPr>
            <p:ph type="body" idx="1"/>
          </p:nvPr>
        </p:nvSpPr>
        <p:spPr>
          <a:xfrm>
            <a:off x="708349" y="4448101"/>
            <a:ext cx="5660400" cy="4213200"/>
          </a:xfrm>
          <a:prstGeom prst="rect">
            <a:avLst/>
          </a:prstGeom>
          <a:noFill/>
          <a:ln>
            <a:noFill/>
          </a:ln>
        </p:spPr>
        <p:txBody>
          <a:bodyPr spcFirstLastPara="1" wrap="square" lIns="93925" tIns="46950" rIns="93925" bIns="46950" anchor="t" anchorCtr="0">
            <a:noAutofit/>
          </a:bodyPr>
          <a:lstStyle/>
          <a:p>
            <a:pPr marL="0" lvl="0" indent="0" algn="l" rtl="0">
              <a:spcBef>
                <a:spcPts val="1000"/>
              </a:spcBef>
              <a:spcAft>
                <a:spcPts val="1000"/>
              </a:spcAft>
              <a:buSzPts val="1400"/>
              <a:buNone/>
            </a:pPr>
            <a:endParaRPr sz="1000" b="1" dirty="0">
              <a:latin typeface="Arial"/>
              <a:ea typeface="Arial"/>
              <a:cs typeface="Arial"/>
              <a:sym typeface="Arial"/>
            </a:endParaRPr>
          </a:p>
        </p:txBody>
      </p:sp>
      <p:sp>
        <p:nvSpPr>
          <p:cNvPr id="691" name="Google Shape;691;g2215fb0dc0c_0_133:notes">
            <a:extLst>
              <a:ext uri="{FF2B5EF4-FFF2-40B4-BE49-F238E27FC236}">
                <a16:creationId xmlns:a16="http://schemas.microsoft.com/office/drawing/2014/main" id="{5E74E364-F6CC-C1F1-0C33-7BA290BD7ECF}"/>
              </a:ext>
            </a:extLst>
          </p:cNvPr>
          <p:cNvSpPr txBox="1">
            <a:spLocks noGrp="1"/>
          </p:cNvSpPr>
          <p:nvPr>
            <p:ph type="sldNum" idx="12"/>
          </p:nvPr>
        </p:nvSpPr>
        <p:spPr>
          <a:xfrm>
            <a:off x="4008100" y="8893003"/>
            <a:ext cx="3067500" cy="468600"/>
          </a:xfrm>
          <a:prstGeom prst="rect">
            <a:avLst/>
          </a:prstGeom>
          <a:noFill/>
          <a:ln>
            <a:noFill/>
          </a:ln>
        </p:spPr>
        <p:txBody>
          <a:bodyPr spcFirstLastPara="1" wrap="square" lIns="93925" tIns="46950" rIns="93925" bIns="46950" anchor="b" anchorCtr="0">
            <a:noAutofit/>
          </a:bodyPr>
          <a:lstStyle/>
          <a:p>
            <a:pPr marL="0" lvl="0" indent="0" algn="r" rtl="0">
              <a:lnSpc>
                <a:spcPct val="100000"/>
              </a:lnSpc>
              <a:spcBef>
                <a:spcPts val="0"/>
              </a:spcBef>
              <a:spcAft>
                <a:spcPts val="0"/>
              </a:spcAft>
              <a:buSzPts val="1400"/>
              <a:buNone/>
            </a:pPr>
            <a:fld id="{00000000-1234-1234-1234-123412341234}" type="slidenum">
              <a:rPr lang="en-US"/>
              <a:t>44</a:t>
            </a:fld>
            <a:endParaRPr/>
          </a:p>
        </p:txBody>
      </p:sp>
    </p:spTree>
    <p:extLst>
      <p:ext uri="{BB962C8B-B14F-4D97-AF65-F5344CB8AC3E}">
        <p14:creationId xmlns:p14="http://schemas.microsoft.com/office/powerpoint/2010/main" val="3188004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a:extLst>
            <a:ext uri="{FF2B5EF4-FFF2-40B4-BE49-F238E27FC236}">
              <a16:creationId xmlns:a16="http://schemas.microsoft.com/office/drawing/2014/main" id="{F5DEC374-893A-729E-E3A8-5DEE17826294}"/>
            </a:ext>
          </a:extLst>
        </p:cNvPr>
        <p:cNvGrpSpPr/>
        <p:nvPr/>
      </p:nvGrpSpPr>
      <p:grpSpPr>
        <a:xfrm>
          <a:off x="0" y="0"/>
          <a:ext cx="0" cy="0"/>
          <a:chOff x="0" y="0"/>
          <a:chExt cx="0" cy="0"/>
        </a:xfrm>
      </p:grpSpPr>
      <p:sp>
        <p:nvSpPr>
          <p:cNvPr id="689" name="Google Shape;689;g2215fb0dc0c_0_133:notes">
            <a:extLst>
              <a:ext uri="{FF2B5EF4-FFF2-40B4-BE49-F238E27FC236}">
                <a16:creationId xmlns:a16="http://schemas.microsoft.com/office/drawing/2014/main" id="{8B55B918-5FF9-A211-F40A-BBFCA024D710}"/>
              </a:ext>
            </a:extLst>
          </p:cNvPr>
          <p:cNvSpPr>
            <a:spLocks noGrp="1" noRot="1" noChangeAspect="1"/>
          </p:cNvSpPr>
          <p:nvPr>
            <p:ph type="sldImg" idx="2"/>
          </p:nvPr>
        </p:nvSpPr>
        <p:spPr>
          <a:xfrm>
            <a:off x="1389063" y="1150938"/>
            <a:ext cx="4144962" cy="3108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0" name="Google Shape;690;g2215fb0dc0c_0_133:notes">
            <a:extLst>
              <a:ext uri="{FF2B5EF4-FFF2-40B4-BE49-F238E27FC236}">
                <a16:creationId xmlns:a16="http://schemas.microsoft.com/office/drawing/2014/main" id="{B153F213-3EB7-7267-539C-0144905761E7}"/>
              </a:ext>
            </a:extLst>
          </p:cNvPr>
          <p:cNvSpPr txBox="1">
            <a:spLocks noGrp="1"/>
          </p:cNvSpPr>
          <p:nvPr>
            <p:ph type="body" idx="1"/>
          </p:nvPr>
        </p:nvSpPr>
        <p:spPr>
          <a:xfrm>
            <a:off x="708349" y="4448101"/>
            <a:ext cx="5660400" cy="4213200"/>
          </a:xfrm>
          <a:prstGeom prst="rect">
            <a:avLst/>
          </a:prstGeom>
          <a:noFill/>
          <a:ln>
            <a:noFill/>
          </a:ln>
        </p:spPr>
        <p:txBody>
          <a:bodyPr spcFirstLastPara="1" wrap="square" lIns="93925" tIns="46950" rIns="93925" bIns="46950" anchor="t" anchorCtr="0">
            <a:noAutofit/>
          </a:bodyPr>
          <a:lstStyle/>
          <a:p>
            <a:pPr marL="0" lvl="0" indent="0" algn="l" rtl="0">
              <a:spcBef>
                <a:spcPts val="1000"/>
              </a:spcBef>
              <a:spcAft>
                <a:spcPts val="1000"/>
              </a:spcAft>
              <a:buSzPts val="1400"/>
              <a:buNone/>
            </a:pPr>
            <a:endParaRPr sz="1000" b="1" dirty="0">
              <a:latin typeface="Arial"/>
              <a:ea typeface="Arial"/>
              <a:cs typeface="Arial"/>
              <a:sym typeface="Arial"/>
            </a:endParaRPr>
          </a:p>
        </p:txBody>
      </p:sp>
      <p:sp>
        <p:nvSpPr>
          <p:cNvPr id="691" name="Google Shape;691;g2215fb0dc0c_0_133:notes">
            <a:extLst>
              <a:ext uri="{FF2B5EF4-FFF2-40B4-BE49-F238E27FC236}">
                <a16:creationId xmlns:a16="http://schemas.microsoft.com/office/drawing/2014/main" id="{9D5FBB06-7D98-B368-4855-735C10213F87}"/>
              </a:ext>
            </a:extLst>
          </p:cNvPr>
          <p:cNvSpPr txBox="1">
            <a:spLocks noGrp="1"/>
          </p:cNvSpPr>
          <p:nvPr>
            <p:ph type="sldNum" idx="12"/>
          </p:nvPr>
        </p:nvSpPr>
        <p:spPr>
          <a:xfrm>
            <a:off x="4008100" y="8893003"/>
            <a:ext cx="3067500" cy="468600"/>
          </a:xfrm>
          <a:prstGeom prst="rect">
            <a:avLst/>
          </a:prstGeom>
          <a:noFill/>
          <a:ln>
            <a:noFill/>
          </a:ln>
        </p:spPr>
        <p:txBody>
          <a:bodyPr spcFirstLastPara="1" wrap="square" lIns="93925" tIns="46950" rIns="93925" bIns="4695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Tree>
    <p:extLst>
      <p:ext uri="{BB962C8B-B14F-4D97-AF65-F5344CB8AC3E}">
        <p14:creationId xmlns:p14="http://schemas.microsoft.com/office/powerpoint/2010/main" val="1531833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a:extLst>
            <a:ext uri="{FF2B5EF4-FFF2-40B4-BE49-F238E27FC236}">
              <a16:creationId xmlns:a16="http://schemas.microsoft.com/office/drawing/2014/main" id="{1F1AEE8B-A208-2D74-15D1-490FB4FC3802}"/>
            </a:ext>
          </a:extLst>
        </p:cNvPr>
        <p:cNvGrpSpPr/>
        <p:nvPr/>
      </p:nvGrpSpPr>
      <p:grpSpPr>
        <a:xfrm>
          <a:off x="0" y="0"/>
          <a:ext cx="0" cy="0"/>
          <a:chOff x="0" y="0"/>
          <a:chExt cx="0" cy="0"/>
        </a:xfrm>
      </p:grpSpPr>
      <p:sp>
        <p:nvSpPr>
          <p:cNvPr id="689" name="Google Shape;689;g2215fb0dc0c_0_133:notes">
            <a:extLst>
              <a:ext uri="{FF2B5EF4-FFF2-40B4-BE49-F238E27FC236}">
                <a16:creationId xmlns:a16="http://schemas.microsoft.com/office/drawing/2014/main" id="{A201DF1D-0110-9396-117F-81DF379D0160}"/>
              </a:ext>
            </a:extLst>
          </p:cNvPr>
          <p:cNvSpPr>
            <a:spLocks noGrp="1" noRot="1" noChangeAspect="1"/>
          </p:cNvSpPr>
          <p:nvPr>
            <p:ph type="sldImg" idx="2"/>
          </p:nvPr>
        </p:nvSpPr>
        <p:spPr>
          <a:xfrm>
            <a:off x="1389063" y="1150938"/>
            <a:ext cx="4144962" cy="3108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0" name="Google Shape;690;g2215fb0dc0c_0_133:notes">
            <a:extLst>
              <a:ext uri="{FF2B5EF4-FFF2-40B4-BE49-F238E27FC236}">
                <a16:creationId xmlns:a16="http://schemas.microsoft.com/office/drawing/2014/main" id="{C946EF71-7BB9-F485-CB6C-FEB35F2CA83A}"/>
              </a:ext>
            </a:extLst>
          </p:cNvPr>
          <p:cNvSpPr txBox="1">
            <a:spLocks noGrp="1"/>
          </p:cNvSpPr>
          <p:nvPr>
            <p:ph type="body" idx="1"/>
          </p:nvPr>
        </p:nvSpPr>
        <p:spPr>
          <a:xfrm>
            <a:off x="708349" y="4448101"/>
            <a:ext cx="5660400" cy="4213200"/>
          </a:xfrm>
          <a:prstGeom prst="rect">
            <a:avLst/>
          </a:prstGeom>
          <a:noFill/>
          <a:ln>
            <a:noFill/>
          </a:ln>
        </p:spPr>
        <p:txBody>
          <a:bodyPr spcFirstLastPara="1" wrap="square" lIns="93925" tIns="46950" rIns="93925" bIns="46950" anchor="t" anchorCtr="0">
            <a:noAutofit/>
          </a:bodyPr>
          <a:lstStyle/>
          <a:p>
            <a:pPr marL="0" lvl="0" indent="0" algn="l" rtl="0">
              <a:spcBef>
                <a:spcPts val="1000"/>
              </a:spcBef>
              <a:spcAft>
                <a:spcPts val="1000"/>
              </a:spcAft>
              <a:buSzPts val="1400"/>
              <a:buNone/>
            </a:pPr>
            <a:endParaRPr sz="1000" b="1" dirty="0">
              <a:latin typeface="Arial"/>
              <a:ea typeface="Arial"/>
              <a:cs typeface="Arial"/>
              <a:sym typeface="Arial"/>
            </a:endParaRPr>
          </a:p>
        </p:txBody>
      </p:sp>
      <p:sp>
        <p:nvSpPr>
          <p:cNvPr id="691" name="Google Shape;691;g2215fb0dc0c_0_133:notes">
            <a:extLst>
              <a:ext uri="{FF2B5EF4-FFF2-40B4-BE49-F238E27FC236}">
                <a16:creationId xmlns:a16="http://schemas.microsoft.com/office/drawing/2014/main" id="{28152CA0-E373-D6BA-9B71-C0E17D965BFA}"/>
              </a:ext>
            </a:extLst>
          </p:cNvPr>
          <p:cNvSpPr txBox="1">
            <a:spLocks noGrp="1"/>
          </p:cNvSpPr>
          <p:nvPr>
            <p:ph type="sldNum" idx="12"/>
          </p:nvPr>
        </p:nvSpPr>
        <p:spPr>
          <a:xfrm>
            <a:off x="4008100" y="8893003"/>
            <a:ext cx="3067500" cy="468600"/>
          </a:xfrm>
          <a:prstGeom prst="rect">
            <a:avLst/>
          </a:prstGeom>
          <a:noFill/>
          <a:ln>
            <a:noFill/>
          </a:ln>
        </p:spPr>
        <p:txBody>
          <a:bodyPr spcFirstLastPara="1" wrap="square" lIns="93925" tIns="46950" rIns="93925" bIns="4695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Tree>
    <p:extLst>
      <p:ext uri="{BB962C8B-B14F-4D97-AF65-F5344CB8AC3E}">
        <p14:creationId xmlns:p14="http://schemas.microsoft.com/office/powerpoint/2010/main" val="10382016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a:extLst>
            <a:ext uri="{FF2B5EF4-FFF2-40B4-BE49-F238E27FC236}">
              <a16:creationId xmlns:a16="http://schemas.microsoft.com/office/drawing/2014/main" id="{48FEC346-5540-C62C-2EC1-7B537EC994FA}"/>
            </a:ext>
          </a:extLst>
        </p:cNvPr>
        <p:cNvGrpSpPr/>
        <p:nvPr/>
      </p:nvGrpSpPr>
      <p:grpSpPr>
        <a:xfrm>
          <a:off x="0" y="0"/>
          <a:ext cx="0" cy="0"/>
          <a:chOff x="0" y="0"/>
          <a:chExt cx="0" cy="0"/>
        </a:xfrm>
      </p:grpSpPr>
      <p:sp>
        <p:nvSpPr>
          <p:cNvPr id="689" name="Google Shape;689;g2215fb0dc0c_0_133:notes">
            <a:extLst>
              <a:ext uri="{FF2B5EF4-FFF2-40B4-BE49-F238E27FC236}">
                <a16:creationId xmlns:a16="http://schemas.microsoft.com/office/drawing/2014/main" id="{F0597D2E-7755-63A2-82F7-2EB61C97A231}"/>
              </a:ext>
            </a:extLst>
          </p:cNvPr>
          <p:cNvSpPr>
            <a:spLocks noGrp="1" noRot="1" noChangeAspect="1"/>
          </p:cNvSpPr>
          <p:nvPr>
            <p:ph type="sldImg" idx="2"/>
          </p:nvPr>
        </p:nvSpPr>
        <p:spPr>
          <a:xfrm>
            <a:off x="1389063" y="1150938"/>
            <a:ext cx="4144962" cy="3108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0" name="Google Shape;690;g2215fb0dc0c_0_133:notes">
            <a:extLst>
              <a:ext uri="{FF2B5EF4-FFF2-40B4-BE49-F238E27FC236}">
                <a16:creationId xmlns:a16="http://schemas.microsoft.com/office/drawing/2014/main" id="{6BD7D1DA-DB11-5636-F5A8-CCDC3BA6210F}"/>
              </a:ext>
            </a:extLst>
          </p:cNvPr>
          <p:cNvSpPr txBox="1">
            <a:spLocks noGrp="1"/>
          </p:cNvSpPr>
          <p:nvPr>
            <p:ph type="body" idx="1"/>
          </p:nvPr>
        </p:nvSpPr>
        <p:spPr>
          <a:xfrm>
            <a:off x="708349" y="4448101"/>
            <a:ext cx="5660400" cy="4213200"/>
          </a:xfrm>
          <a:prstGeom prst="rect">
            <a:avLst/>
          </a:prstGeom>
          <a:noFill/>
          <a:ln>
            <a:noFill/>
          </a:ln>
        </p:spPr>
        <p:txBody>
          <a:bodyPr spcFirstLastPara="1" wrap="square" lIns="93925" tIns="46950" rIns="93925" bIns="46950" anchor="t" anchorCtr="0">
            <a:noAutofit/>
          </a:bodyPr>
          <a:lstStyle/>
          <a:p>
            <a:pPr marL="0" lvl="0" indent="0" algn="l" rtl="0">
              <a:spcBef>
                <a:spcPts val="1000"/>
              </a:spcBef>
              <a:spcAft>
                <a:spcPts val="1000"/>
              </a:spcAft>
              <a:buSzPts val="1400"/>
              <a:buNone/>
            </a:pPr>
            <a:endParaRPr sz="1000" b="1" dirty="0">
              <a:latin typeface="Arial"/>
              <a:ea typeface="Arial"/>
              <a:cs typeface="Arial"/>
              <a:sym typeface="Arial"/>
            </a:endParaRPr>
          </a:p>
        </p:txBody>
      </p:sp>
      <p:sp>
        <p:nvSpPr>
          <p:cNvPr id="691" name="Google Shape;691;g2215fb0dc0c_0_133:notes">
            <a:extLst>
              <a:ext uri="{FF2B5EF4-FFF2-40B4-BE49-F238E27FC236}">
                <a16:creationId xmlns:a16="http://schemas.microsoft.com/office/drawing/2014/main" id="{913072D3-858C-DBB8-3354-22B59B7062D1}"/>
              </a:ext>
            </a:extLst>
          </p:cNvPr>
          <p:cNvSpPr txBox="1">
            <a:spLocks noGrp="1"/>
          </p:cNvSpPr>
          <p:nvPr>
            <p:ph type="sldNum" idx="12"/>
          </p:nvPr>
        </p:nvSpPr>
        <p:spPr>
          <a:xfrm>
            <a:off x="4008100" y="8893003"/>
            <a:ext cx="3067500" cy="468600"/>
          </a:xfrm>
          <a:prstGeom prst="rect">
            <a:avLst/>
          </a:prstGeom>
          <a:noFill/>
          <a:ln>
            <a:noFill/>
          </a:ln>
        </p:spPr>
        <p:txBody>
          <a:bodyPr spcFirstLastPara="1" wrap="square" lIns="93925" tIns="46950" rIns="93925" bIns="4695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extLst>
      <p:ext uri="{BB962C8B-B14F-4D97-AF65-F5344CB8AC3E}">
        <p14:creationId xmlns:p14="http://schemas.microsoft.com/office/powerpoint/2010/main" val="26668413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844DC035-DAE0-411D-B819-E1EDF4FFC386}"/>
              </a:ext>
            </a:extLst>
          </p:cNvPr>
          <p:cNvSpPr>
            <a:spLocks noGrp="1" noRot="1" noChangeAspect="1" noChangeArrowheads="1" noTextEdit="1"/>
          </p:cNvSpPr>
          <p:nvPr>
            <p:ph type="sldImg"/>
          </p:nvPr>
        </p:nvSpPr>
        <p:spPr>
          <a:ln/>
        </p:spPr>
      </p:sp>
      <p:sp>
        <p:nvSpPr>
          <p:cNvPr id="123907" name="Notes Placeholder 2">
            <a:extLst>
              <a:ext uri="{FF2B5EF4-FFF2-40B4-BE49-F238E27FC236}">
                <a16:creationId xmlns:a16="http://schemas.microsoft.com/office/drawing/2014/main" id="{36898B1E-27A4-4309-ADE0-B723BB87F0A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KEN</a:t>
            </a:r>
          </a:p>
          <a:p>
            <a:endParaRPr lang="en-US" altLang="en-US" dirty="0">
              <a:latin typeface="Times New Roman" panose="02020603050405020304" pitchFamily="18" charset="0"/>
            </a:endParaRPr>
          </a:p>
        </p:txBody>
      </p:sp>
      <p:sp>
        <p:nvSpPr>
          <p:cNvPr id="123908" name="Slide Number Placeholder 3">
            <a:extLst>
              <a:ext uri="{FF2B5EF4-FFF2-40B4-BE49-F238E27FC236}">
                <a16:creationId xmlns:a16="http://schemas.microsoft.com/office/drawing/2014/main" id="{40595FCD-161C-4586-87F3-5154ACA8A7A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50888" indent="-285750">
              <a:defRPr sz="2400">
                <a:solidFill>
                  <a:schemeClr val="tx1"/>
                </a:solidFill>
                <a:latin typeface="Times New Roman" panose="02020603050405020304" pitchFamily="18" charset="0"/>
              </a:defRPr>
            </a:lvl2pPr>
            <a:lvl3pPr marL="1158875" indent="-227013">
              <a:defRPr sz="2400">
                <a:solidFill>
                  <a:schemeClr val="tx1"/>
                </a:solidFill>
                <a:latin typeface="Times New Roman" panose="02020603050405020304" pitchFamily="18" charset="0"/>
              </a:defRPr>
            </a:lvl3pPr>
            <a:lvl4pPr marL="1622425" indent="-227013">
              <a:defRPr sz="2400">
                <a:solidFill>
                  <a:schemeClr val="tx1"/>
                </a:solidFill>
                <a:latin typeface="Times New Roman" panose="02020603050405020304" pitchFamily="18" charset="0"/>
              </a:defRPr>
            </a:lvl4pPr>
            <a:lvl5pPr marL="2090738" indent="-227013">
              <a:defRPr sz="2400">
                <a:solidFill>
                  <a:schemeClr val="tx1"/>
                </a:solidFill>
                <a:latin typeface="Times New Roman" panose="02020603050405020304" pitchFamily="18" charset="0"/>
              </a:defRPr>
            </a:lvl5pPr>
            <a:lvl6pPr marL="2547938" indent="-227013" eaLnBrk="0" fontAlgn="base" hangingPunct="0">
              <a:spcBef>
                <a:spcPct val="0"/>
              </a:spcBef>
              <a:spcAft>
                <a:spcPct val="0"/>
              </a:spcAft>
              <a:defRPr sz="2400">
                <a:solidFill>
                  <a:schemeClr val="tx1"/>
                </a:solidFill>
                <a:latin typeface="Times New Roman" panose="02020603050405020304" pitchFamily="18" charset="0"/>
              </a:defRPr>
            </a:lvl6pPr>
            <a:lvl7pPr marL="3005138" indent="-227013" eaLnBrk="0" fontAlgn="base" hangingPunct="0">
              <a:spcBef>
                <a:spcPct val="0"/>
              </a:spcBef>
              <a:spcAft>
                <a:spcPct val="0"/>
              </a:spcAft>
              <a:defRPr sz="2400">
                <a:solidFill>
                  <a:schemeClr val="tx1"/>
                </a:solidFill>
                <a:latin typeface="Times New Roman" panose="02020603050405020304" pitchFamily="18" charset="0"/>
              </a:defRPr>
            </a:lvl7pPr>
            <a:lvl8pPr marL="3462338" indent="-227013" eaLnBrk="0" fontAlgn="base" hangingPunct="0">
              <a:spcBef>
                <a:spcPct val="0"/>
              </a:spcBef>
              <a:spcAft>
                <a:spcPct val="0"/>
              </a:spcAft>
              <a:defRPr sz="2400">
                <a:solidFill>
                  <a:schemeClr val="tx1"/>
                </a:solidFill>
                <a:latin typeface="Times New Roman" panose="02020603050405020304" pitchFamily="18" charset="0"/>
              </a:defRPr>
            </a:lvl8pPr>
            <a:lvl9pPr marL="3919538" indent="-227013" eaLnBrk="0" fontAlgn="base" hangingPunct="0">
              <a:spcBef>
                <a:spcPct val="0"/>
              </a:spcBef>
              <a:spcAft>
                <a:spcPct val="0"/>
              </a:spcAft>
              <a:defRPr sz="2400">
                <a:solidFill>
                  <a:schemeClr val="tx1"/>
                </a:solidFill>
                <a:latin typeface="Times New Roman" panose="02020603050405020304" pitchFamily="18" charset="0"/>
              </a:defRPr>
            </a:lvl9pPr>
          </a:lstStyle>
          <a:p>
            <a:fld id="{C1027C71-CD58-4BAC-A387-52038A75CFC1}" type="slidenum">
              <a:rPr lang="en-US" altLang="en-US" sz="1200" smtClean="0"/>
              <a:pPr/>
              <a:t>48</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814B913-0F0A-44D9-997A-281AEF9B6B1C}"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A9010F-3FCF-4228-87F8-8F67D41925A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14B913-0F0A-44D9-997A-281AEF9B6B1C}"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A9010F-3FCF-4228-87F8-8F67D41925A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14B913-0F0A-44D9-997A-281AEF9B6B1C}"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A9010F-3FCF-4228-87F8-8F67D41925A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814B913-0F0A-44D9-997A-281AEF9B6B1C}" type="datetimeFigureOut">
              <a:rPr lang="en-US" smtClean="0"/>
              <a:t>3/10/2026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A9010F-3FCF-4228-87F8-8F67D41925A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814B913-0F0A-44D9-997A-281AEF9B6B1C}" type="datetimeFigureOut">
              <a:rPr lang="en-US" smtClean="0"/>
              <a:t>3/10/2026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A9010F-3FCF-4228-87F8-8F67D41925A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814B913-0F0A-44D9-997A-281AEF9B6B1C}" type="datetimeFigureOut">
              <a:rPr lang="en-US" smtClean="0"/>
              <a:t>3/10/2026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A9010F-3FCF-4228-87F8-8F67D41925A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4B913-0F0A-44D9-997A-281AEF9B6B1C}" type="datetimeFigureOut">
              <a:rPr lang="en-US" smtClean="0"/>
              <a:t>3/10/2026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A9010F-3FCF-4228-87F8-8F67D41925A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14B913-0F0A-44D9-997A-281AEF9B6B1C}" type="datetimeFigureOut">
              <a:rPr lang="en-US" smtClean="0"/>
              <a:t>3/10/2026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A9010F-3FCF-4228-87F8-8F67D41925A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14B913-0F0A-44D9-997A-281AEF9B6B1C}" type="datetimeFigureOut">
              <a:rPr lang="en-US" smtClean="0"/>
              <a:t>3/10/2026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A9010F-3FCF-4228-87F8-8F67D41925A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14B913-0F0A-44D9-997A-281AEF9B6B1C}"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A9010F-3FCF-4228-87F8-8F67D41925A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14B913-0F0A-44D9-997A-281AEF9B6B1C}"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A9010F-3FCF-4228-87F8-8F67D41925A0}"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02D1F-0D20-0913-E26B-7DA251F22E3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328E1C3-4A9F-B18C-4AC3-7A273B93699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6949900-FCA6-05C8-FE72-896203973E5A}"/>
              </a:ext>
            </a:extLst>
          </p:cNvPr>
          <p:cNvSpPr>
            <a:spLocks noGrp="1"/>
          </p:cNvSpPr>
          <p:nvPr>
            <p:ph type="dt" sz="half" idx="10"/>
          </p:nvPr>
        </p:nvSpPr>
        <p:spPr/>
        <p:txBody>
          <a:bodyPr/>
          <a:lstStyle/>
          <a:p>
            <a:fld id="{D07303BF-00FE-49AF-914B-0B8231DEB4EE}" type="datetimeFigureOut">
              <a:rPr lang="en-US" smtClean="0"/>
              <a:t>3/10/2026</a:t>
            </a:fld>
            <a:endParaRPr lang="en-US"/>
          </a:p>
        </p:txBody>
      </p:sp>
      <p:sp>
        <p:nvSpPr>
          <p:cNvPr id="5" name="Footer Placeholder 4">
            <a:extLst>
              <a:ext uri="{FF2B5EF4-FFF2-40B4-BE49-F238E27FC236}">
                <a16:creationId xmlns:a16="http://schemas.microsoft.com/office/drawing/2014/main" id="{12B3EC87-84A5-2590-455C-876CC8CB1C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8287B9-2E89-112C-88F4-F2470A14921D}"/>
              </a:ext>
            </a:extLst>
          </p:cNvPr>
          <p:cNvSpPr>
            <a:spLocks noGrp="1"/>
          </p:cNvSpPr>
          <p:nvPr>
            <p:ph type="sldNum" sz="quarter" idx="12"/>
          </p:nvPr>
        </p:nvSpPr>
        <p:spPr/>
        <p:txBody>
          <a:bodyPr/>
          <a:lstStyle/>
          <a:p>
            <a:fld id="{BB3684A1-5C57-42BE-9E79-028FD47A45C7}" type="slidenum">
              <a:rPr lang="en-US" smtClean="0"/>
              <a:t>‹#›</a:t>
            </a:fld>
            <a:endParaRPr lang="en-US"/>
          </a:p>
        </p:txBody>
      </p:sp>
    </p:spTree>
    <p:extLst>
      <p:ext uri="{BB962C8B-B14F-4D97-AF65-F5344CB8AC3E}">
        <p14:creationId xmlns:p14="http://schemas.microsoft.com/office/powerpoint/2010/main" val="2874913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C101-4BB8-DAF6-2A04-088CACB73A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AC3176-6FC2-A801-42DF-CA13CC1B08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9F2D18-6D5D-73CB-CD10-D393090AFB4A}"/>
              </a:ext>
            </a:extLst>
          </p:cNvPr>
          <p:cNvSpPr>
            <a:spLocks noGrp="1"/>
          </p:cNvSpPr>
          <p:nvPr>
            <p:ph type="dt" sz="half" idx="10"/>
          </p:nvPr>
        </p:nvSpPr>
        <p:spPr/>
        <p:txBody>
          <a:bodyPr/>
          <a:lstStyle/>
          <a:p>
            <a:fld id="{D07303BF-00FE-49AF-914B-0B8231DEB4EE}" type="datetimeFigureOut">
              <a:rPr lang="en-US" smtClean="0"/>
              <a:t>3/10/2026</a:t>
            </a:fld>
            <a:endParaRPr lang="en-US"/>
          </a:p>
        </p:txBody>
      </p:sp>
      <p:sp>
        <p:nvSpPr>
          <p:cNvPr id="5" name="Footer Placeholder 4">
            <a:extLst>
              <a:ext uri="{FF2B5EF4-FFF2-40B4-BE49-F238E27FC236}">
                <a16:creationId xmlns:a16="http://schemas.microsoft.com/office/drawing/2014/main" id="{47F4E499-7C20-8FBC-7976-1D0314938E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B401B4-31ED-437E-81C4-731BF14D9E49}"/>
              </a:ext>
            </a:extLst>
          </p:cNvPr>
          <p:cNvSpPr>
            <a:spLocks noGrp="1"/>
          </p:cNvSpPr>
          <p:nvPr>
            <p:ph type="sldNum" sz="quarter" idx="12"/>
          </p:nvPr>
        </p:nvSpPr>
        <p:spPr/>
        <p:txBody>
          <a:bodyPr/>
          <a:lstStyle/>
          <a:p>
            <a:fld id="{BB3684A1-5C57-42BE-9E79-028FD47A45C7}" type="slidenum">
              <a:rPr lang="en-US" smtClean="0"/>
              <a:t>‹#›</a:t>
            </a:fld>
            <a:endParaRPr lang="en-US"/>
          </a:p>
        </p:txBody>
      </p:sp>
    </p:spTree>
    <p:extLst>
      <p:ext uri="{BB962C8B-B14F-4D97-AF65-F5344CB8AC3E}">
        <p14:creationId xmlns:p14="http://schemas.microsoft.com/office/powerpoint/2010/main" val="3896059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31D84-4761-6DD9-B60A-9D0155569AE3}"/>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A9D4E80-89D2-5272-59C9-45A140924051}"/>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0BB9C1-08A0-387D-F454-4325BEB5EF5D}"/>
              </a:ext>
            </a:extLst>
          </p:cNvPr>
          <p:cNvSpPr>
            <a:spLocks noGrp="1"/>
          </p:cNvSpPr>
          <p:nvPr>
            <p:ph type="dt" sz="half" idx="10"/>
          </p:nvPr>
        </p:nvSpPr>
        <p:spPr/>
        <p:txBody>
          <a:bodyPr/>
          <a:lstStyle/>
          <a:p>
            <a:fld id="{D07303BF-00FE-49AF-914B-0B8231DEB4EE}" type="datetimeFigureOut">
              <a:rPr lang="en-US" smtClean="0"/>
              <a:t>3/10/2026</a:t>
            </a:fld>
            <a:endParaRPr lang="en-US"/>
          </a:p>
        </p:txBody>
      </p:sp>
      <p:sp>
        <p:nvSpPr>
          <p:cNvPr id="5" name="Footer Placeholder 4">
            <a:extLst>
              <a:ext uri="{FF2B5EF4-FFF2-40B4-BE49-F238E27FC236}">
                <a16:creationId xmlns:a16="http://schemas.microsoft.com/office/drawing/2014/main" id="{6EC482B7-AD91-2F62-AB1F-0D2120EF6F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10FD9F-6C7B-0F88-DA9E-D0A3EA8C5365}"/>
              </a:ext>
            </a:extLst>
          </p:cNvPr>
          <p:cNvSpPr>
            <a:spLocks noGrp="1"/>
          </p:cNvSpPr>
          <p:nvPr>
            <p:ph type="sldNum" sz="quarter" idx="12"/>
          </p:nvPr>
        </p:nvSpPr>
        <p:spPr/>
        <p:txBody>
          <a:bodyPr/>
          <a:lstStyle/>
          <a:p>
            <a:fld id="{BB3684A1-5C57-42BE-9E79-028FD47A45C7}" type="slidenum">
              <a:rPr lang="en-US" smtClean="0"/>
              <a:t>‹#›</a:t>
            </a:fld>
            <a:endParaRPr lang="en-US"/>
          </a:p>
        </p:txBody>
      </p:sp>
    </p:spTree>
    <p:extLst>
      <p:ext uri="{BB962C8B-B14F-4D97-AF65-F5344CB8AC3E}">
        <p14:creationId xmlns:p14="http://schemas.microsoft.com/office/powerpoint/2010/main" val="3012300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D9593-F900-68D7-4E6A-0CC28303B8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FE5F52-10D7-E467-A07F-07BA940DD85A}"/>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D1641F-1438-B267-FA6B-498C14DF84C2}"/>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5B8A4E4-146C-9011-13CD-BCE270D268FB}"/>
              </a:ext>
            </a:extLst>
          </p:cNvPr>
          <p:cNvSpPr>
            <a:spLocks noGrp="1"/>
          </p:cNvSpPr>
          <p:nvPr>
            <p:ph type="dt" sz="half" idx="10"/>
          </p:nvPr>
        </p:nvSpPr>
        <p:spPr/>
        <p:txBody>
          <a:bodyPr/>
          <a:lstStyle/>
          <a:p>
            <a:fld id="{D07303BF-00FE-49AF-914B-0B8231DEB4EE}" type="datetimeFigureOut">
              <a:rPr lang="en-US" smtClean="0"/>
              <a:t>3/10/2026</a:t>
            </a:fld>
            <a:endParaRPr lang="en-US"/>
          </a:p>
        </p:txBody>
      </p:sp>
      <p:sp>
        <p:nvSpPr>
          <p:cNvPr id="6" name="Footer Placeholder 5">
            <a:extLst>
              <a:ext uri="{FF2B5EF4-FFF2-40B4-BE49-F238E27FC236}">
                <a16:creationId xmlns:a16="http://schemas.microsoft.com/office/drawing/2014/main" id="{DFE4D7C4-891B-5979-8432-38EA259819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EA9A2A-704C-C517-64C1-9F9BAB6B9BEB}"/>
              </a:ext>
            </a:extLst>
          </p:cNvPr>
          <p:cNvSpPr>
            <a:spLocks noGrp="1"/>
          </p:cNvSpPr>
          <p:nvPr>
            <p:ph type="sldNum" sz="quarter" idx="12"/>
          </p:nvPr>
        </p:nvSpPr>
        <p:spPr/>
        <p:txBody>
          <a:bodyPr/>
          <a:lstStyle/>
          <a:p>
            <a:fld id="{BB3684A1-5C57-42BE-9E79-028FD47A45C7}" type="slidenum">
              <a:rPr lang="en-US" smtClean="0"/>
              <a:t>‹#›</a:t>
            </a:fld>
            <a:endParaRPr lang="en-US"/>
          </a:p>
        </p:txBody>
      </p:sp>
    </p:spTree>
    <p:extLst>
      <p:ext uri="{BB962C8B-B14F-4D97-AF65-F5344CB8AC3E}">
        <p14:creationId xmlns:p14="http://schemas.microsoft.com/office/powerpoint/2010/main" val="27749378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755B4-5FBE-DB1F-31B5-DF2BA5B0A69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E7FA34-F0B3-3C3C-6437-576EDAC268F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D836D05-4EB8-2D20-AD4E-C3B9AAFB92F2}"/>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BACDDF-5882-3521-58C8-89094936233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E4A7C516-A068-CAAF-931C-FDA309F570EA}"/>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FF1033-19F7-BCF9-71BF-23D2074E0597}"/>
              </a:ext>
            </a:extLst>
          </p:cNvPr>
          <p:cNvSpPr>
            <a:spLocks noGrp="1"/>
          </p:cNvSpPr>
          <p:nvPr>
            <p:ph type="dt" sz="half" idx="10"/>
          </p:nvPr>
        </p:nvSpPr>
        <p:spPr/>
        <p:txBody>
          <a:bodyPr/>
          <a:lstStyle/>
          <a:p>
            <a:fld id="{D07303BF-00FE-49AF-914B-0B8231DEB4EE}" type="datetimeFigureOut">
              <a:rPr lang="en-US" smtClean="0"/>
              <a:t>3/10/2026</a:t>
            </a:fld>
            <a:endParaRPr lang="en-US"/>
          </a:p>
        </p:txBody>
      </p:sp>
      <p:sp>
        <p:nvSpPr>
          <p:cNvPr id="8" name="Footer Placeholder 7">
            <a:extLst>
              <a:ext uri="{FF2B5EF4-FFF2-40B4-BE49-F238E27FC236}">
                <a16:creationId xmlns:a16="http://schemas.microsoft.com/office/drawing/2014/main" id="{62A0F00A-2004-151D-2758-C0ED5108EC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F24018D-C7CF-2351-FB53-F7B10E824647}"/>
              </a:ext>
            </a:extLst>
          </p:cNvPr>
          <p:cNvSpPr>
            <a:spLocks noGrp="1"/>
          </p:cNvSpPr>
          <p:nvPr>
            <p:ph type="sldNum" sz="quarter" idx="12"/>
          </p:nvPr>
        </p:nvSpPr>
        <p:spPr/>
        <p:txBody>
          <a:bodyPr/>
          <a:lstStyle/>
          <a:p>
            <a:fld id="{BB3684A1-5C57-42BE-9E79-028FD47A45C7}" type="slidenum">
              <a:rPr lang="en-US" smtClean="0"/>
              <a:t>‹#›</a:t>
            </a:fld>
            <a:endParaRPr lang="en-US"/>
          </a:p>
        </p:txBody>
      </p:sp>
    </p:spTree>
    <p:extLst>
      <p:ext uri="{BB962C8B-B14F-4D97-AF65-F5344CB8AC3E}">
        <p14:creationId xmlns:p14="http://schemas.microsoft.com/office/powerpoint/2010/main" val="33949080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3FE93-D708-0BBE-2941-0EC8B283B9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ED6158-1984-C6C2-6098-1FC1D8B40B81}"/>
              </a:ext>
            </a:extLst>
          </p:cNvPr>
          <p:cNvSpPr>
            <a:spLocks noGrp="1"/>
          </p:cNvSpPr>
          <p:nvPr>
            <p:ph type="dt" sz="half" idx="10"/>
          </p:nvPr>
        </p:nvSpPr>
        <p:spPr/>
        <p:txBody>
          <a:bodyPr/>
          <a:lstStyle/>
          <a:p>
            <a:fld id="{D07303BF-00FE-49AF-914B-0B8231DEB4EE}" type="datetimeFigureOut">
              <a:rPr lang="en-US" smtClean="0"/>
              <a:t>3/10/2026</a:t>
            </a:fld>
            <a:endParaRPr lang="en-US"/>
          </a:p>
        </p:txBody>
      </p:sp>
      <p:sp>
        <p:nvSpPr>
          <p:cNvPr id="4" name="Footer Placeholder 3">
            <a:extLst>
              <a:ext uri="{FF2B5EF4-FFF2-40B4-BE49-F238E27FC236}">
                <a16:creationId xmlns:a16="http://schemas.microsoft.com/office/drawing/2014/main" id="{08222B22-BAD7-F6D4-0DC1-59DBFB0862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C4449C-C92D-CA56-3B61-804DE0C137CA}"/>
              </a:ext>
            </a:extLst>
          </p:cNvPr>
          <p:cNvSpPr>
            <a:spLocks noGrp="1"/>
          </p:cNvSpPr>
          <p:nvPr>
            <p:ph type="sldNum" sz="quarter" idx="12"/>
          </p:nvPr>
        </p:nvSpPr>
        <p:spPr/>
        <p:txBody>
          <a:bodyPr/>
          <a:lstStyle/>
          <a:p>
            <a:fld id="{BB3684A1-5C57-42BE-9E79-028FD47A45C7}" type="slidenum">
              <a:rPr lang="en-US" smtClean="0"/>
              <a:t>‹#›</a:t>
            </a:fld>
            <a:endParaRPr lang="en-US"/>
          </a:p>
        </p:txBody>
      </p:sp>
    </p:spTree>
    <p:extLst>
      <p:ext uri="{BB962C8B-B14F-4D97-AF65-F5344CB8AC3E}">
        <p14:creationId xmlns:p14="http://schemas.microsoft.com/office/powerpoint/2010/main" val="23629255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9D0100-AD2A-187E-1897-6A11E2BAA5C8}"/>
              </a:ext>
            </a:extLst>
          </p:cNvPr>
          <p:cNvSpPr>
            <a:spLocks noGrp="1"/>
          </p:cNvSpPr>
          <p:nvPr>
            <p:ph type="dt" sz="half" idx="10"/>
          </p:nvPr>
        </p:nvSpPr>
        <p:spPr/>
        <p:txBody>
          <a:bodyPr/>
          <a:lstStyle/>
          <a:p>
            <a:fld id="{D07303BF-00FE-49AF-914B-0B8231DEB4EE}" type="datetimeFigureOut">
              <a:rPr lang="en-US" smtClean="0"/>
              <a:t>3/10/2026</a:t>
            </a:fld>
            <a:endParaRPr lang="en-US"/>
          </a:p>
        </p:txBody>
      </p:sp>
      <p:sp>
        <p:nvSpPr>
          <p:cNvPr id="3" name="Footer Placeholder 2">
            <a:extLst>
              <a:ext uri="{FF2B5EF4-FFF2-40B4-BE49-F238E27FC236}">
                <a16:creationId xmlns:a16="http://schemas.microsoft.com/office/drawing/2014/main" id="{4567EF29-2AAA-F89D-1D76-62DBE8743C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3FD262-C75C-276C-77EB-86B7423C7B79}"/>
              </a:ext>
            </a:extLst>
          </p:cNvPr>
          <p:cNvSpPr>
            <a:spLocks noGrp="1"/>
          </p:cNvSpPr>
          <p:nvPr>
            <p:ph type="sldNum" sz="quarter" idx="12"/>
          </p:nvPr>
        </p:nvSpPr>
        <p:spPr/>
        <p:txBody>
          <a:bodyPr/>
          <a:lstStyle/>
          <a:p>
            <a:fld id="{BB3684A1-5C57-42BE-9E79-028FD47A45C7}" type="slidenum">
              <a:rPr lang="en-US" smtClean="0"/>
              <a:t>‹#›</a:t>
            </a:fld>
            <a:endParaRPr lang="en-US"/>
          </a:p>
        </p:txBody>
      </p:sp>
    </p:spTree>
    <p:extLst>
      <p:ext uri="{BB962C8B-B14F-4D97-AF65-F5344CB8AC3E}">
        <p14:creationId xmlns:p14="http://schemas.microsoft.com/office/powerpoint/2010/main" val="20436271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64943-E021-6C4E-0C0C-53BA4B678AE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381AE4F-65D7-0E33-81F1-2F4A89ED52E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B180B8-0D55-7E34-E540-658268F66C3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6343137-A670-DAA9-354B-7C5B5AD7271E}"/>
              </a:ext>
            </a:extLst>
          </p:cNvPr>
          <p:cNvSpPr>
            <a:spLocks noGrp="1"/>
          </p:cNvSpPr>
          <p:nvPr>
            <p:ph type="dt" sz="half" idx="10"/>
          </p:nvPr>
        </p:nvSpPr>
        <p:spPr/>
        <p:txBody>
          <a:bodyPr/>
          <a:lstStyle/>
          <a:p>
            <a:fld id="{D07303BF-00FE-49AF-914B-0B8231DEB4EE}" type="datetimeFigureOut">
              <a:rPr lang="en-US" smtClean="0"/>
              <a:t>3/10/2026</a:t>
            </a:fld>
            <a:endParaRPr lang="en-US"/>
          </a:p>
        </p:txBody>
      </p:sp>
      <p:sp>
        <p:nvSpPr>
          <p:cNvPr id="6" name="Footer Placeholder 5">
            <a:extLst>
              <a:ext uri="{FF2B5EF4-FFF2-40B4-BE49-F238E27FC236}">
                <a16:creationId xmlns:a16="http://schemas.microsoft.com/office/drawing/2014/main" id="{186AEF85-C674-0ACE-D634-196D3C5E0F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301F22-6728-0892-89FE-87F1B421DBC9}"/>
              </a:ext>
            </a:extLst>
          </p:cNvPr>
          <p:cNvSpPr>
            <a:spLocks noGrp="1"/>
          </p:cNvSpPr>
          <p:nvPr>
            <p:ph type="sldNum" sz="quarter" idx="12"/>
          </p:nvPr>
        </p:nvSpPr>
        <p:spPr/>
        <p:txBody>
          <a:bodyPr/>
          <a:lstStyle/>
          <a:p>
            <a:fld id="{BB3684A1-5C57-42BE-9E79-028FD47A45C7}" type="slidenum">
              <a:rPr lang="en-US" smtClean="0"/>
              <a:t>‹#›</a:t>
            </a:fld>
            <a:endParaRPr lang="en-US"/>
          </a:p>
        </p:txBody>
      </p:sp>
    </p:spTree>
    <p:extLst>
      <p:ext uri="{BB962C8B-B14F-4D97-AF65-F5344CB8AC3E}">
        <p14:creationId xmlns:p14="http://schemas.microsoft.com/office/powerpoint/2010/main" val="26420240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5C388-68ED-4C41-2E77-8362D71F6EC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06ADFA8-1D05-153E-4A49-E1AC7F5336E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DC2AC666-0EF5-1B75-68BA-2232A0C6C3C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8FB2242-3FA4-71E6-18FF-32BDE8ADC827}"/>
              </a:ext>
            </a:extLst>
          </p:cNvPr>
          <p:cNvSpPr>
            <a:spLocks noGrp="1"/>
          </p:cNvSpPr>
          <p:nvPr>
            <p:ph type="dt" sz="half" idx="10"/>
          </p:nvPr>
        </p:nvSpPr>
        <p:spPr/>
        <p:txBody>
          <a:bodyPr/>
          <a:lstStyle/>
          <a:p>
            <a:fld id="{D07303BF-00FE-49AF-914B-0B8231DEB4EE}" type="datetimeFigureOut">
              <a:rPr lang="en-US" smtClean="0"/>
              <a:t>3/10/2026</a:t>
            </a:fld>
            <a:endParaRPr lang="en-US"/>
          </a:p>
        </p:txBody>
      </p:sp>
      <p:sp>
        <p:nvSpPr>
          <p:cNvPr id="6" name="Footer Placeholder 5">
            <a:extLst>
              <a:ext uri="{FF2B5EF4-FFF2-40B4-BE49-F238E27FC236}">
                <a16:creationId xmlns:a16="http://schemas.microsoft.com/office/drawing/2014/main" id="{691EC845-0E80-28C0-D7C6-C790C1D6D0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5526ED-FB77-BF46-6774-F6069C5E5A26}"/>
              </a:ext>
            </a:extLst>
          </p:cNvPr>
          <p:cNvSpPr>
            <a:spLocks noGrp="1"/>
          </p:cNvSpPr>
          <p:nvPr>
            <p:ph type="sldNum" sz="quarter" idx="12"/>
          </p:nvPr>
        </p:nvSpPr>
        <p:spPr/>
        <p:txBody>
          <a:bodyPr/>
          <a:lstStyle/>
          <a:p>
            <a:fld id="{BB3684A1-5C57-42BE-9E79-028FD47A45C7}" type="slidenum">
              <a:rPr lang="en-US" smtClean="0"/>
              <a:t>‹#›</a:t>
            </a:fld>
            <a:endParaRPr lang="en-US"/>
          </a:p>
        </p:txBody>
      </p:sp>
    </p:spTree>
    <p:extLst>
      <p:ext uri="{BB962C8B-B14F-4D97-AF65-F5344CB8AC3E}">
        <p14:creationId xmlns:p14="http://schemas.microsoft.com/office/powerpoint/2010/main" val="19685948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3FD8C-BEEE-AF90-E800-103AD42D00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1D24E2-8690-9DA3-B7E3-AFA37D5C69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58D33D-ADD2-18D4-AE0E-54E061B92EB9}"/>
              </a:ext>
            </a:extLst>
          </p:cNvPr>
          <p:cNvSpPr>
            <a:spLocks noGrp="1"/>
          </p:cNvSpPr>
          <p:nvPr>
            <p:ph type="dt" sz="half" idx="10"/>
          </p:nvPr>
        </p:nvSpPr>
        <p:spPr/>
        <p:txBody>
          <a:bodyPr/>
          <a:lstStyle/>
          <a:p>
            <a:fld id="{D07303BF-00FE-49AF-914B-0B8231DEB4EE}" type="datetimeFigureOut">
              <a:rPr lang="en-US" smtClean="0"/>
              <a:t>3/10/2026</a:t>
            </a:fld>
            <a:endParaRPr lang="en-US"/>
          </a:p>
        </p:txBody>
      </p:sp>
      <p:sp>
        <p:nvSpPr>
          <p:cNvPr id="5" name="Footer Placeholder 4">
            <a:extLst>
              <a:ext uri="{FF2B5EF4-FFF2-40B4-BE49-F238E27FC236}">
                <a16:creationId xmlns:a16="http://schemas.microsoft.com/office/drawing/2014/main" id="{410E47FA-5BE5-3E4D-F026-4AE4EE7BDD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FDA0B7-3314-BB20-3B01-551DC90B5530}"/>
              </a:ext>
            </a:extLst>
          </p:cNvPr>
          <p:cNvSpPr>
            <a:spLocks noGrp="1"/>
          </p:cNvSpPr>
          <p:nvPr>
            <p:ph type="sldNum" sz="quarter" idx="12"/>
          </p:nvPr>
        </p:nvSpPr>
        <p:spPr/>
        <p:txBody>
          <a:bodyPr/>
          <a:lstStyle/>
          <a:p>
            <a:fld id="{BB3684A1-5C57-42BE-9E79-028FD47A45C7}" type="slidenum">
              <a:rPr lang="en-US" smtClean="0"/>
              <a:t>‹#›</a:t>
            </a:fld>
            <a:endParaRPr lang="en-US"/>
          </a:p>
        </p:txBody>
      </p:sp>
    </p:spTree>
    <p:extLst>
      <p:ext uri="{BB962C8B-B14F-4D97-AF65-F5344CB8AC3E}">
        <p14:creationId xmlns:p14="http://schemas.microsoft.com/office/powerpoint/2010/main" val="1269085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EA9DC7-47E5-A5D1-171E-D6A5ABEC3151}"/>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B4F794-DBDC-90DF-44D4-65AD8F68E17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816965-05D9-D225-6A7D-992C74F58E1C}"/>
              </a:ext>
            </a:extLst>
          </p:cNvPr>
          <p:cNvSpPr>
            <a:spLocks noGrp="1"/>
          </p:cNvSpPr>
          <p:nvPr>
            <p:ph type="dt" sz="half" idx="10"/>
          </p:nvPr>
        </p:nvSpPr>
        <p:spPr/>
        <p:txBody>
          <a:bodyPr/>
          <a:lstStyle/>
          <a:p>
            <a:fld id="{D07303BF-00FE-49AF-914B-0B8231DEB4EE}" type="datetimeFigureOut">
              <a:rPr lang="en-US" smtClean="0"/>
              <a:t>3/10/2026</a:t>
            </a:fld>
            <a:endParaRPr lang="en-US"/>
          </a:p>
        </p:txBody>
      </p:sp>
      <p:sp>
        <p:nvSpPr>
          <p:cNvPr id="5" name="Footer Placeholder 4">
            <a:extLst>
              <a:ext uri="{FF2B5EF4-FFF2-40B4-BE49-F238E27FC236}">
                <a16:creationId xmlns:a16="http://schemas.microsoft.com/office/drawing/2014/main" id="{EB027CA1-28C9-F8C5-703C-E75493F1FC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C8816A-6DAC-C72C-8930-B2C49C469F11}"/>
              </a:ext>
            </a:extLst>
          </p:cNvPr>
          <p:cNvSpPr>
            <a:spLocks noGrp="1"/>
          </p:cNvSpPr>
          <p:nvPr>
            <p:ph type="sldNum" sz="quarter" idx="12"/>
          </p:nvPr>
        </p:nvSpPr>
        <p:spPr/>
        <p:txBody>
          <a:bodyPr/>
          <a:lstStyle/>
          <a:p>
            <a:fld id="{BB3684A1-5C57-42BE-9E79-028FD47A45C7}" type="slidenum">
              <a:rPr lang="en-US" smtClean="0"/>
              <a:t>‹#›</a:t>
            </a:fld>
            <a:endParaRPr lang="en-US"/>
          </a:p>
        </p:txBody>
      </p:sp>
    </p:spTree>
    <p:extLst>
      <p:ext uri="{BB962C8B-B14F-4D97-AF65-F5344CB8AC3E}">
        <p14:creationId xmlns:p14="http://schemas.microsoft.com/office/powerpoint/2010/main" val="1399282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20"/>
        <p:cNvGrpSpPr/>
        <p:nvPr/>
      </p:nvGrpSpPr>
      <p:grpSpPr>
        <a:xfrm>
          <a:off x="0" y="0"/>
          <a:ext cx="0" cy="0"/>
          <a:chOff x="0" y="0"/>
          <a:chExt cx="0" cy="0"/>
        </a:xfrm>
      </p:grpSpPr>
      <p:sp>
        <p:nvSpPr>
          <p:cNvPr id="21" name="Google Shape;21;p51"/>
          <p:cNvSpPr txBox="1">
            <a:spLocks noGrp="1"/>
          </p:cNvSpPr>
          <p:nvPr>
            <p:ph type="sldNum" idx="12"/>
          </p:nvPr>
        </p:nvSpPr>
        <p:spPr>
          <a:xfrm>
            <a:off x="8227155" y="6189296"/>
            <a:ext cx="548700" cy="525000"/>
          </a:xfrm>
          <a:prstGeom prst="rect">
            <a:avLst/>
          </a:prstGeom>
        </p:spPr>
        <p:txBody>
          <a:bodyPr spcFirstLastPara="1" wrap="square" lIns="91425" tIns="91425" rIns="91425" bIns="91425" anchor="t" anchorCtr="0">
            <a:noAutofit/>
          </a:bodyPr>
          <a:lstStyle>
            <a:lvl1pPr lvl="0">
              <a:buNone/>
              <a:defRPr sz="750">
                <a:solidFill>
                  <a:srgbClr val="434343"/>
                </a:solidFill>
              </a:defRPr>
            </a:lvl1pPr>
            <a:lvl2pPr lvl="1">
              <a:buNone/>
              <a:defRPr sz="750">
                <a:solidFill>
                  <a:srgbClr val="434343"/>
                </a:solidFill>
              </a:defRPr>
            </a:lvl2pPr>
            <a:lvl3pPr lvl="2">
              <a:buNone/>
              <a:defRPr sz="750">
                <a:solidFill>
                  <a:srgbClr val="434343"/>
                </a:solidFill>
              </a:defRPr>
            </a:lvl3pPr>
            <a:lvl4pPr lvl="3">
              <a:buNone/>
              <a:defRPr sz="750">
                <a:solidFill>
                  <a:srgbClr val="434343"/>
                </a:solidFill>
              </a:defRPr>
            </a:lvl4pPr>
            <a:lvl5pPr lvl="4">
              <a:buNone/>
              <a:defRPr sz="750">
                <a:solidFill>
                  <a:srgbClr val="434343"/>
                </a:solidFill>
              </a:defRPr>
            </a:lvl5pPr>
            <a:lvl6pPr lvl="5">
              <a:buNone/>
              <a:defRPr sz="750">
                <a:solidFill>
                  <a:srgbClr val="434343"/>
                </a:solidFill>
              </a:defRPr>
            </a:lvl6pPr>
            <a:lvl7pPr lvl="6">
              <a:buNone/>
              <a:defRPr sz="750">
                <a:solidFill>
                  <a:srgbClr val="434343"/>
                </a:solidFill>
              </a:defRPr>
            </a:lvl7pPr>
            <a:lvl8pPr lvl="7">
              <a:buNone/>
              <a:defRPr sz="750">
                <a:solidFill>
                  <a:srgbClr val="434343"/>
                </a:solidFill>
              </a:defRPr>
            </a:lvl8pPr>
            <a:lvl9pPr lvl="8">
              <a:buNone/>
              <a:defRPr sz="750">
                <a:solidFill>
                  <a:srgbClr val="434343"/>
                </a:solidFill>
              </a:defRPr>
            </a:lvl9pPr>
          </a:lstStyle>
          <a:p>
            <a:fld id="{00000000-1234-1234-1234-123412341234}" type="slidenum">
              <a:rPr lang="en-US" smtClean="0"/>
              <a:pPr/>
              <a:t>‹#›</a:t>
            </a:fld>
            <a:endParaRPr lang="en-US"/>
          </a:p>
        </p:txBody>
      </p:sp>
      <p:sp>
        <p:nvSpPr>
          <p:cNvPr id="22" name="Google Shape;22;p51"/>
          <p:cNvSpPr txBox="1"/>
          <p:nvPr/>
        </p:nvSpPr>
        <p:spPr>
          <a:xfrm>
            <a:off x="395672" y="6189300"/>
            <a:ext cx="4143600" cy="525000"/>
          </a:xfrm>
          <a:prstGeom prst="rect">
            <a:avLst/>
          </a:prstGeom>
          <a:noFill/>
          <a:ln>
            <a:noFill/>
          </a:ln>
        </p:spPr>
        <p:txBody>
          <a:bodyPr spcFirstLastPara="1" wrap="square" lIns="68569" tIns="68569" rIns="68569" bIns="68569" anchor="t" anchorCtr="0">
            <a:noAutofit/>
          </a:bodyPr>
          <a:lstStyle/>
          <a:p>
            <a:pPr marL="0" lvl="0" indent="0" algn="l" rtl="0">
              <a:spcBef>
                <a:spcPts val="0"/>
              </a:spcBef>
              <a:spcAft>
                <a:spcPts val="0"/>
              </a:spcAft>
              <a:buNone/>
            </a:pPr>
            <a:r>
              <a:rPr lang="en-US" sz="750" b="1">
                <a:solidFill>
                  <a:srgbClr val="434343"/>
                </a:solidFill>
              </a:rPr>
              <a:t>SAPST  </a:t>
            </a:r>
            <a:r>
              <a:rPr lang="en-US" sz="750">
                <a:solidFill>
                  <a:srgbClr val="434343"/>
                </a:solidFill>
              </a:rPr>
              <a:t>|</a:t>
            </a:r>
            <a:r>
              <a:rPr lang="en-US" sz="750" b="1">
                <a:solidFill>
                  <a:srgbClr val="434343"/>
                </a:solidFill>
              </a:rPr>
              <a:t>  </a:t>
            </a:r>
            <a:r>
              <a:rPr lang="en-US" sz="750" b="1">
                <a:solidFill>
                  <a:srgbClr val="6A4A62"/>
                </a:solidFill>
              </a:rPr>
              <a:t>Session 1</a:t>
            </a:r>
            <a:endParaRPr sz="750" b="1">
              <a:solidFill>
                <a:srgbClr val="6A4A62"/>
              </a:solidFill>
            </a:endParaRPr>
          </a:p>
        </p:txBody>
      </p:sp>
    </p:spTree>
    <p:extLst>
      <p:ext uri="{BB962C8B-B14F-4D97-AF65-F5344CB8AC3E}">
        <p14:creationId xmlns:p14="http://schemas.microsoft.com/office/powerpoint/2010/main" val="16677066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24678-3663-827A-2003-6D6A24DEFF13}"/>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C496233-394D-7831-55D6-EA4EF85165A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4634E7E-537A-300F-C36F-41DCA6028299}"/>
              </a:ext>
            </a:extLst>
          </p:cNvPr>
          <p:cNvSpPr>
            <a:spLocks noGrp="1"/>
          </p:cNvSpPr>
          <p:nvPr>
            <p:ph type="dt" sz="half" idx="10"/>
          </p:nvPr>
        </p:nvSpPr>
        <p:spPr/>
        <p:txBody>
          <a:bodyPr/>
          <a:lstStyle/>
          <a:p>
            <a:fld id="{DBD612F6-FADF-496C-878D-C5768CCEF831}" type="datetimeFigureOut">
              <a:rPr lang="en-US" smtClean="0"/>
              <a:t>3/10/2026</a:t>
            </a:fld>
            <a:endParaRPr lang="en-US"/>
          </a:p>
        </p:txBody>
      </p:sp>
      <p:sp>
        <p:nvSpPr>
          <p:cNvPr id="5" name="Footer Placeholder 4">
            <a:extLst>
              <a:ext uri="{FF2B5EF4-FFF2-40B4-BE49-F238E27FC236}">
                <a16:creationId xmlns:a16="http://schemas.microsoft.com/office/drawing/2014/main" id="{8F1DDBC3-430A-DBCF-51FB-55F35602FF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BB099D-5906-6EF8-B245-33D4B641E6B2}"/>
              </a:ext>
            </a:extLst>
          </p:cNvPr>
          <p:cNvSpPr>
            <a:spLocks noGrp="1"/>
          </p:cNvSpPr>
          <p:nvPr>
            <p:ph type="sldNum" sz="quarter" idx="12"/>
          </p:nvPr>
        </p:nvSpPr>
        <p:spPr/>
        <p:txBody>
          <a:bodyPr/>
          <a:lstStyle/>
          <a:p>
            <a:fld id="{31BE0F14-1CBD-4619-940E-4C200790059A}" type="slidenum">
              <a:rPr lang="en-US" smtClean="0"/>
              <a:t>‹#›</a:t>
            </a:fld>
            <a:endParaRPr lang="en-US"/>
          </a:p>
        </p:txBody>
      </p:sp>
    </p:spTree>
    <p:extLst>
      <p:ext uri="{BB962C8B-B14F-4D97-AF65-F5344CB8AC3E}">
        <p14:creationId xmlns:p14="http://schemas.microsoft.com/office/powerpoint/2010/main" val="6674650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0231C-8568-CDAF-B6B9-E9780C6CAE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56DF3B-70ED-EA5A-C6FE-89E4E344C3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D487A8-DC35-A4EC-51B1-B3EBE0423504}"/>
              </a:ext>
            </a:extLst>
          </p:cNvPr>
          <p:cNvSpPr>
            <a:spLocks noGrp="1"/>
          </p:cNvSpPr>
          <p:nvPr>
            <p:ph type="dt" sz="half" idx="10"/>
          </p:nvPr>
        </p:nvSpPr>
        <p:spPr/>
        <p:txBody>
          <a:bodyPr/>
          <a:lstStyle/>
          <a:p>
            <a:fld id="{DBD612F6-FADF-496C-878D-C5768CCEF831}" type="datetimeFigureOut">
              <a:rPr lang="en-US" smtClean="0"/>
              <a:t>3/10/2026</a:t>
            </a:fld>
            <a:endParaRPr lang="en-US"/>
          </a:p>
        </p:txBody>
      </p:sp>
      <p:sp>
        <p:nvSpPr>
          <p:cNvPr id="5" name="Footer Placeholder 4">
            <a:extLst>
              <a:ext uri="{FF2B5EF4-FFF2-40B4-BE49-F238E27FC236}">
                <a16:creationId xmlns:a16="http://schemas.microsoft.com/office/drawing/2014/main" id="{4592B48A-C609-F88B-CF08-0C6FD46323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5A52A-35E6-DB3E-7B93-93E5746DB256}"/>
              </a:ext>
            </a:extLst>
          </p:cNvPr>
          <p:cNvSpPr>
            <a:spLocks noGrp="1"/>
          </p:cNvSpPr>
          <p:nvPr>
            <p:ph type="sldNum" sz="quarter" idx="12"/>
          </p:nvPr>
        </p:nvSpPr>
        <p:spPr/>
        <p:txBody>
          <a:bodyPr/>
          <a:lstStyle/>
          <a:p>
            <a:fld id="{31BE0F14-1CBD-4619-940E-4C200790059A}" type="slidenum">
              <a:rPr lang="en-US" smtClean="0"/>
              <a:t>‹#›</a:t>
            </a:fld>
            <a:endParaRPr lang="en-US"/>
          </a:p>
        </p:txBody>
      </p:sp>
    </p:spTree>
    <p:extLst>
      <p:ext uri="{BB962C8B-B14F-4D97-AF65-F5344CB8AC3E}">
        <p14:creationId xmlns:p14="http://schemas.microsoft.com/office/powerpoint/2010/main" val="11785374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64AFD-548F-F4B0-B092-4967A2E4DE10}"/>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EFE2A28-E9E0-5B41-7E2A-AC5827A857A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2559D1-2460-E19B-A212-7EDFF349FCB6}"/>
              </a:ext>
            </a:extLst>
          </p:cNvPr>
          <p:cNvSpPr>
            <a:spLocks noGrp="1"/>
          </p:cNvSpPr>
          <p:nvPr>
            <p:ph type="dt" sz="half" idx="10"/>
          </p:nvPr>
        </p:nvSpPr>
        <p:spPr/>
        <p:txBody>
          <a:bodyPr/>
          <a:lstStyle/>
          <a:p>
            <a:fld id="{DBD612F6-FADF-496C-878D-C5768CCEF831}" type="datetimeFigureOut">
              <a:rPr lang="en-US" smtClean="0"/>
              <a:t>3/10/2026</a:t>
            </a:fld>
            <a:endParaRPr lang="en-US"/>
          </a:p>
        </p:txBody>
      </p:sp>
      <p:sp>
        <p:nvSpPr>
          <p:cNvPr id="5" name="Footer Placeholder 4">
            <a:extLst>
              <a:ext uri="{FF2B5EF4-FFF2-40B4-BE49-F238E27FC236}">
                <a16:creationId xmlns:a16="http://schemas.microsoft.com/office/drawing/2014/main" id="{A32078C1-BEAA-8B55-EC1C-25773199F9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27FF09-E680-2CCB-333E-2761F15159D1}"/>
              </a:ext>
            </a:extLst>
          </p:cNvPr>
          <p:cNvSpPr>
            <a:spLocks noGrp="1"/>
          </p:cNvSpPr>
          <p:nvPr>
            <p:ph type="sldNum" sz="quarter" idx="12"/>
          </p:nvPr>
        </p:nvSpPr>
        <p:spPr/>
        <p:txBody>
          <a:bodyPr/>
          <a:lstStyle/>
          <a:p>
            <a:fld id="{31BE0F14-1CBD-4619-940E-4C200790059A}" type="slidenum">
              <a:rPr lang="en-US" smtClean="0"/>
              <a:t>‹#›</a:t>
            </a:fld>
            <a:endParaRPr lang="en-US"/>
          </a:p>
        </p:txBody>
      </p:sp>
    </p:spTree>
    <p:extLst>
      <p:ext uri="{BB962C8B-B14F-4D97-AF65-F5344CB8AC3E}">
        <p14:creationId xmlns:p14="http://schemas.microsoft.com/office/powerpoint/2010/main" val="3901421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67E57-01B2-AE04-F9DA-C2ED7FAA4A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8A9D59-60E4-6090-A381-BB68D7E0D3F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204844-EDBC-BFCB-B268-71190989AEBE}"/>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A71F95-9083-AEC5-8278-74F5573F16D5}"/>
              </a:ext>
            </a:extLst>
          </p:cNvPr>
          <p:cNvSpPr>
            <a:spLocks noGrp="1"/>
          </p:cNvSpPr>
          <p:nvPr>
            <p:ph type="dt" sz="half" idx="10"/>
          </p:nvPr>
        </p:nvSpPr>
        <p:spPr/>
        <p:txBody>
          <a:bodyPr/>
          <a:lstStyle/>
          <a:p>
            <a:fld id="{DBD612F6-FADF-496C-878D-C5768CCEF831}" type="datetimeFigureOut">
              <a:rPr lang="en-US" smtClean="0"/>
              <a:t>3/10/2026</a:t>
            </a:fld>
            <a:endParaRPr lang="en-US"/>
          </a:p>
        </p:txBody>
      </p:sp>
      <p:sp>
        <p:nvSpPr>
          <p:cNvPr id="6" name="Footer Placeholder 5">
            <a:extLst>
              <a:ext uri="{FF2B5EF4-FFF2-40B4-BE49-F238E27FC236}">
                <a16:creationId xmlns:a16="http://schemas.microsoft.com/office/drawing/2014/main" id="{044837C7-B73B-E3C1-D8A0-86DF1F3B2D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749E83-E58C-0F48-C2F2-F831BA68547C}"/>
              </a:ext>
            </a:extLst>
          </p:cNvPr>
          <p:cNvSpPr>
            <a:spLocks noGrp="1"/>
          </p:cNvSpPr>
          <p:nvPr>
            <p:ph type="sldNum" sz="quarter" idx="12"/>
          </p:nvPr>
        </p:nvSpPr>
        <p:spPr/>
        <p:txBody>
          <a:bodyPr/>
          <a:lstStyle/>
          <a:p>
            <a:fld id="{31BE0F14-1CBD-4619-940E-4C200790059A}" type="slidenum">
              <a:rPr lang="en-US" smtClean="0"/>
              <a:t>‹#›</a:t>
            </a:fld>
            <a:endParaRPr lang="en-US"/>
          </a:p>
        </p:txBody>
      </p:sp>
    </p:spTree>
    <p:extLst>
      <p:ext uri="{BB962C8B-B14F-4D97-AF65-F5344CB8AC3E}">
        <p14:creationId xmlns:p14="http://schemas.microsoft.com/office/powerpoint/2010/main" val="16964114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8FDEA-D986-50C5-D65A-A8560EBC5BBB}"/>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AA9CF0-92DA-12A8-DB11-0D4860D89B4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1A99CF3-0094-ABF3-6459-0A96FE1CB3A2}"/>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54F11D-47EE-D669-1D91-ED7A7BD570E3}"/>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38E4765-8973-62D0-1DEB-A620983D6BCA}"/>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45253B-74AA-F119-1CB3-0DA75832AEF9}"/>
              </a:ext>
            </a:extLst>
          </p:cNvPr>
          <p:cNvSpPr>
            <a:spLocks noGrp="1"/>
          </p:cNvSpPr>
          <p:nvPr>
            <p:ph type="dt" sz="half" idx="10"/>
          </p:nvPr>
        </p:nvSpPr>
        <p:spPr/>
        <p:txBody>
          <a:bodyPr/>
          <a:lstStyle/>
          <a:p>
            <a:fld id="{DBD612F6-FADF-496C-878D-C5768CCEF831}" type="datetimeFigureOut">
              <a:rPr lang="en-US" smtClean="0"/>
              <a:t>3/10/2026</a:t>
            </a:fld>
            <a:endParaRPr lang="en-US"/>
          </a:p>
        </p:txBody>
      </p:sp>
      <p:sp>
        <p:nvSpPr>
          <p:cNvPr id="8" name="Footer Placeholder 7">
            <a:extLst>
              <a:ext uri="{FF2B5EF4-FFF2-40B4-BE49-F238E27FC236}">
                <a16:creationId xmlns:a16="http://schemas.microsoft.com/office/drawing/2014/main" id="{0F4FABB6-0547-930F-3098-9BD0290708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5772E3-42B7-B41A-278D-AA90418E80AC}"/>
              </a:ext>
            </a:extLst>
          </p:cNvPr>
          <p:cNvSpPr>
            <a:spLocks noGrp="1"/>
          </p:cNvSpPr>
          <p:nvPr>
            <p:ph type="sldNum" sz="quarter" idx="12"/>
          </p:nvPr>
        </p:nvSpPr>
        <p:spPr/>
        <p:txBody>
          <a:bodyPr/>
          <a:lstStyle/>
          <a:p>
            <a:fld id="{31BE0F14-1CBD-4619-940E-4C200790059A}" type="slidenum">
              <a:rPr lang="en-US" smtClean="0"/>
              <a:t>‹#›</a:t>
            </a:fld>
            <a:endParaRPr lang="en-US"/>
          </a:p>
        </p:txBody>
      </p:sp>
    </p:spTree>
    <p:extLst>
      <p:ext uri="{BB962C8B-B14F-4D97-AF65-F5344CB8AC3E}">
        <p14:creationId xmlns:p14="http://schemas.microsoft.com/office/powerpoint/2010/main" val="23042180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63DB2-C279-49C3-7E84-0DBB0C0E24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3D03B7-A67E-F663-035F-42EE696D5D1C}"/>
              </a:ext>
            </a:extLst>
          </p:cNvPr>
          <p:cNvSpPr>
            <a:spLocks noGrp="1"/>
          </p:cNvSpPr>
          <p:nvPr>
            <p:ph type="dt" sz="half" idx="10"/>
          </p:nvPr>
        </p:nvSpPr>
        <p:spPr/>
        <p:txBody>
          <a:bodyPr/>
          <a:lstStyle/>
          <a:p>
            <a:fld id="{DBD612F6-FADF-496C-878D-C5768CCEF831}" type="datetimeFigureOut">
              <a:rPr lang="en-US" smtClean="0"/>
              <a:t>3/10/2026</a:t>
            </a:fld>
            <a:endParaRPr lang="en-US"/>
          </a:p>
        </p:txBody>
      </p:sp>
      <p:sp>
        <p:nvSpPr>
          <p:cNvPr id="4" name="Footer Placeholder 3">
            <a:extLst>
              <a:ext uri="{FF2B5EF4-FFF2-40B4-BE49-F238E27FC236}">
                <a16:creationId xmlns:a16="http://schemas.microsoft.com/office/drawing/2014/main" id="{BAA716FE-165E-8EF2-595D-09B1B10380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ACE3F0-FA1C-86CA-2993-9AE0EA5EC4F0}"/>
              </a:ext>
            </a:extLst>
          </p:cNvPr>
          <p:cNvSpPr>
            <a:spLocks noGrp="1"/>
          </p:cNvSpPr>
          <p:nvPr>
            <p:ph type="sldNum" sz="quarter" idx="12"/>
          </p:nvPr>
        </p:nvSpPr>
        <p:spPr/>
        <p:txBody>
          <a:bodyPr/>
          <a:lstStyle/>
          <a:p>
            <a:fld id="{31BE0F14-1CBD-4619-940E-4C200790059A}" type="slidenum">
              <a:rPr lang="en-US" smtClean="0"/>
              <a:t>‹#›</a:t>
            </a:fld>
            <a:endParaRPr lang="en-US"/>
          </a:p>
        </p:txBody>
      </p:sp>
    </p:spTree>
    <p:extLst>
      <p:ext uri="{BB962C8B-B14F-4D97-AF65-F5344CB8AC3E}">
        <p14:creationId xmlns:p14="http://schemas.microsoft.com/office/powerpoint/2010/main" val="26255279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986F76-0AEC-C871-0520-F1796720FE9A}"/>
              </a:ext>
            </a:extLst>
          </p:cNvPr>
          <p:cNvSpPr>
            <a:spLocks noGrp="1"/>
          </p:cNvSpPr>
          <p:nvPr>
            <p:ph type="dt" sz="half" idx="10"/>
          </p:nvPr>
        </p:nvSpPr>
        <p:spPr/>
        <p:txBody>
          <a:bodyPr/>
          <a:lstStyle/>
          <a:p>
            <a:fld id="{DBD612F6-FADF-496C-878D-C5768CCEF831}" type="datetimeFigureOut">
              <a:rPr lang="en-US" smtClean="0"/>
              <a:t>3/10/2026</a:t>
            </a:fld>
            <a:endParaRPr lang="en-US"/>
          </a:p>
        </p:txBody>
      </p:sp>
      <p:sp>
        <p:nvSpPr>
          <p:cNvPr id="3" name="Footer Placeholder 2">
            <a:extLst>
              <a:ext uri="{FF2B5EF4-FFF2-40B4-BE49-F238E27FC236}">
                <a16:creationId xmlns:a16="http://schemas.microsoft.com/office/drawing/2014/main" id="{793CAECB-74CF-BF0D-DA4A-837126DF82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1E4C09-FBF3-4041-7D0D-D7CB9C932AB4}"/>
              </a:ext>
            </a:extLst>
          </p:cNvPr>
          <p:cNvSpPr>
            <a:spLocks noGrp="1"/>
          </p:cNvSpPr>
          <p:nvPr>
            <p:ph type="sldNum" sz="quarter" idx="12"/>
          </p:nvPr>
        </p:nvSpPr>
        <p:spPr/>
        <p:txBody>
          <a:bodyPr/>
          <a:lstStyle/>
          <a:p>
            <a:fld id="{31BE0F14-1CBD-4619-940E-4C200790059A}" type="slidenum">
              <a:rPr lang="en-US" smtClean="0"/>
              <a:t>‹#›</a:t>
            </a:fld>
            <a:endParaRPr lang="en-US"/>
          </a:p>
        </p:txBody>
      </p:sp>
    </p:spTree>
    <p:extLst>
      <p:ext uri="{BB962C8B-B14F-4D97-AF65-F5344CB8AC3E}">
        <p14:creationId xmlns:p14="http://schemas.microsoft.com/office/powerpoint/2010/main" val="28562583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1FC6B-BD7F-3C80-64AC-B93346EFE75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14EB5E8-F33A-E57F-BB3A-90E6C609CFD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735959-5598-7EE2-0F76-C5B9AA2CFD1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7357788-F8BA-7C00-F9C7-73B09D0CEBA6}"/>
              </a:ext>
            </a:extLst>
          </p:cNvPr>
          <p:cNvSpPr>
            <a:spLocks noGrp="1"/>
          </p:cNvSpPr>
          <p:nvPr>
            <p:ph type="dt" sz="half" idx="10"/>
          </p:nvPr>
        </p:nvSpPr>
        <p:spPr/>
        <p:txBody>
          <a:bodyPr/>
          <a:lstStyle/>
          <a:p>
            <a:fld id="{DBD612F6-FADF-496C-878D-C5768CCEF831}" type="datetimeFigureOut">
              <a:rPr lang="en-US" smtClean="0"/>
              <a:t>3/10/2026</a:t>
            </a:fld>
            <a:endParaRPr lang="en-US"/>
          </a:p>
        </p:txBody>
      </p:sp>
      <p:sp>
        <p:nvSpPr>
          <p:cNvPr id="6" name="Footer Placeholder 5">
            <a:extLst>
              <a:ext uri="{FF2B5EF4-FFF2-40B4-BE49-F238E27FC236}">
                <a16:creationId xmlns:a16="http://schemas.microsoft.com/office/drawing/2014/main" id="{B3B10846-C503-778C-C4CA-71D85526B9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416E05-A616-84CB-B2B3-6E7B2C9AB479}"/>
              </a:ext>
            </a:extLst>
          </p:cNvPr>
          <p:cNvSpPr>
            <a:spLocks noGrp="1"/>
          </p:cNvSpPr>
          <p:nvPr>
            <p:ph type="sldNum" sz="quarter" idx="12"/>
          </p:nvPr>
        </p:nvSpPr>
        <p:spPr/>
        <p:txBody>
          <a:bodyPr/>
          <a:lstStyle/>
          <a:p>
            <a:fld id="{31BE0F14-1CBD-4619-940E-4C200790059A}" type="slidenum">
              <a:rPr lang="en-US" smtClean="0"/>
              <a:t>‹#›</a:t>
            </a:fld>
            <a:endParaRPr lang="en-US"/>
          </a:p>
        </p:txBody>
      </p:sp>
    </p:spTree>
    <p:extLst>
      <p:ext uri="{BB962C8B-B14F-4D97-AF65-F5344CB8AC3E}">
        <p14:creationId xmlns:p14="http://schemas.microsoft.com/office/powerpoint/2010/main" val="10102043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36B04-E083-593E-CD06-7E0FA7E56AC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6A10CA5-0BD3-7B79-1EB4-42B1AF45340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8B1EAA26-E04A-2026-23FC-8D18E7F20B8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570ADD3-ADB8-0B8F-9C5E-388CECC37025}"/>
              </a:ext>
            </a:extLst>
          </p:cNvPr>
          <p:cNvSpPr>
            <a:spLocks noGrp="1"/>
          </p:cNvSpPr>
          <p:nvPr>
            <p:ph type="dt" sz="half" idx="10"/>
          </p:nvPr>
        </p:nvSpPr>
        <p:spPr/>
        <p:txBody>
          <a:bodyPr/>
          <a:lstStyle/>
          <a:p>
            <a:fld id="{DBD612F6-FADF-496C-878D-C5768CCEF831}" type="datetimeFigureOut">
              <a:rPr lang="en-US" smtClean="0"/>
              <a:t>3/10/2026</a:t>
            </a:fld>
            <a:endParaRPr lang="en-US"/>
          </a:p>
        </p:txBody>
      </p:sp>
      <p:sp>
        <p:nvSpPr>
          <p:cNvPr id="6" name="Footer Placeholder 5">
            <a:extLst>
              <a:ext uri="{FF2B5EF4-FFF2-40B4-BE49-F238E27FC236}">
                <a16:creationId xmlns:a16="http://schemas.microsoft.com/office/drawing/2014/main" id="{E907D528-5BE1-82A7-25C1-82678B6D9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6299A3-E084-4598-F8F9-71AFD2129062}"/>
              </a:ext>
            </a:extLst>
          </p:cNvPr>
          <p:cNvSpPr>
            <a:spLocks noGrp="1"/>
          </p:cNvSpPr>
          <p:nvPr>
            <p:ph type="sldNum" sz="quarter" idx="12"/>
          </p:nvPr>
        </p:nvSpPr>
        <p:spPr/>
        <p:txBody>
          <a:bodyPr/>
          <a:lstStyle/>
          <a:p>
            <a:fld id="{31BE0F14-1CBD-4619-940E-4C200790059A}" type="slidenum">
              <a:rPr lang="en-US" smtClean="0"/>
              <a:t>‹#›</a:t>
            </a:fld>
            <a:endParaRPr lang="en-US"/>
          </a:p>
        </p:txBody>
      </p:sp>
    </p:spTree>
    <p:extLst>
      <p:ext uri="{BB962C8B-B14F-4D97-AF65-F5344CB8AC3E}">
        <p14:creationId xmlns:p14="http://schemas.microsoft.com/office/powerpoint/2010/main" val="2384917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4C8B3-E586-1B07-2DB6-D05D6FE4D6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32DA8C-602D-0752-0778-8C2EB70003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4C55B-00FB-8636-3A04-5F382089110D}"/>
              </a:ext>
            </a:extLst>
          </p:cNvPr>
          <p:cNvSpPr>
            <a:spLocks noGrp="1"/>
          </p:cNvSpPr>
          <p:nvPr>
            <p:ph type="dt" sz="half" idx="10"/>
          </p:nvPr>
        </p:nvSpPr>
        <p:spPr/>
        <p:txBody>
          <a:bodyPr/>
          <a:lstStyle/>
          <a:p>
            <a:fld id="{DBD612F6-FADF-496C-878D-C5768CCEF831}" type="datetimeFigureOut">
              <a:rPr lang="en-US" smtClean="0"/>
              <a:t>3/10/2026</a:t>
            </a:fld>
            <a:endParaRPr lang="en-US"/>
          </a:p>
        </p:txBody>
      </p:sp>
      <p:sp>
        <p:nvSpPr>
          <p:cNvPr id="5" name="Footer Placeholder 4">
            <a:extLst>
              <a:ext uri="{FF2B5EF4-FFF2-40B4-BE49-F238E27FC236}">
                <a16:creationId xmlns:a16="http://schemas.microsoft.com/office/drawing/2014/main" id="{1CC8AE00-11D0-8D01-69CB-6D2184E8CB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8E3614-0A32-A3A3-F9B1-885A9AE9B041}"/>
              </a:ext>
            </a:extLst>
          </p:cNvPr>
          <p:cNvSpPr>
            <a:spLocks noGrp="1"/>
          </p:cNvSpPr>
          <p:nvPr>
            <p:ph type="sldNum" sz="quarter" idx="12"/>
          </p:nvPr>
        </p:nvSpPr>
        <p:spPr/>
        <p:txBody>
          <a:bodyPr/>
          <a:lstStyle/>
          <a:p>
            <a:fld id="{31BE0F14-1CBD-4619-940E-4C200790059A}" type="slidenum">
              <a:rPr lang="en-US" smtClean="0"/>
              <a:t>‹#›</a:t>
            </a:fld>
            <a:endParaRPr lang="en-US"/>
          </a:p>
        </p:txBody>
      </p:sp>
    </p:spTree>
    <p:extLst>
      <p:ext uri="{BB962C8B-B14F-4D97-AF65-F5344CB8AC3E}">
        <p14:creationId xmlns:p14="http://schemas.microsoft.com/office/powerpoint/2010/main" val="37001508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093B81-D999-6341-90F0-41F468DBFE1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088F62-1FD1-0371-2F32-45E7D57AC3A3}"/>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9CFE5B-141B-9A05-A603-771F592C8052}"/>
              </a:ext>
            </a:extLst>
          </p:cNvPr>
          <p:cNvSpPr>
            <a:spLocks noGrp="1"/>
          </p:cNvSpPr>
          <p:nvPr>
            <p:ph type="dt" sz="half" idx="10"/>
          </p:nvPr>
        </p:nvSpPr>
        <p:spPr/>
        <p:txBody>
          <a:bodyPr/>
          <a:lstStyle/>
          <a:p>
            <a:fld id="{DBD612F6-FADF-496C-878D-C5768CCEF831}" type="datetimeFigureOut">
              <a:rPr lang="en-US" smtClean="0"/>
              <a:t>3/10/2026</a:t>
            </a:fld>
            <a:endParaRPr lang="en-US"/>
          </a:p>
        </p:txBody>
      </p:sp>
      <p:sp>
        <p:nvSpPr>
          <p:cNvPr id="5" name="Footer Placeholder 4">
            <a:extLst>
              <a:ext uri="{FF2B5EF4-FFF2-40B4-BE49-F238E27FC236}">
                <a16:creationId xmlns:a16="http://schemas.microsoft.com/office/drawing/2014/main" id="{833AC339-6F91-D359-E1FB-642578533D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85A14E-71E4-23C4-EB37-ACB9FD526A50}"/>
              </a:ext>
            </a:extLst>
          </p:cNvPr>
          <p:cNvSpPr>
            <a:spLocks noGrp="1"/>
          </p:cNvSpPr>
          <p:nvPr>
            <p:ph type="sldNum" sz="quarter" idx="12"/>
          </p:nvPr>
        </p:nvSpPr>
        <p:spPr/>
        <p:txBody>
          <a:bodyPr/>
          <a:lstStyle/>
          <a:p>
            <a:fld id="{31BE0F14-1CBD-4619-940E-4C200790059A}" type="slidenum">
              <a:rPr lang="en-US" smtClean="0"/>
              <a:t>‹#›</a:t>
            </a:fld>
            <a:endParaRPr lang="en-US"/>
          </a:p>
        </p:txBody>
      </p:sp>
    </p:spTree>
    <p:extLst>
      <p:ext uri="{BB962C8B-B14F-4D97-AF65-F5344CB8AC3E}">
        <p14:creationId xmlns:p14="http://schemas.microsoft.com/office/powerpoint/2010/main" val="3442081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14B913-0F0A-44D9-997A-281AEF9B6B1C}" type="datetimeFigureOut">
              <a:rPr lang="en-US" smtClean="0"/>
              <a:t>3/10/2026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A9010F-3FCF-4228-87F8-8F67D41925A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FD178C-11D3-FB4C-9417-5E9E5F2BEA7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8C5E15-EA3B-7408-D022-A197A0EA93E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C72036-312B-0685-891A-E9CEA36DF09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D07303BF-00FE-49AF-914B-0B8231DEB4EE}" type="datetimeFigureOut">
              <a:rPr lang="en-US" smtClean="0"/>
              <a:t>3/10/2026</a:t>
            </a:fld>
            <a:endParaRPr lang="en-US"/>
          </a:p>
        </p:txBody>
      </p:sp>
      <p:sp>
        <p:nvSpPr>
          <p:cNvPr id="5" name="Footer Placeholder 4">
            <a:extLst>
              <a:ext uri="{FF2B5EF4-FFF2-40B4-BE49-F238E27FC236}">
                <a16:creationId xmlns:a16="http://schemas.microsoft.com/office/drawing/2014/main" id="{CDA2D890-5116-CFAA-64AE-52D8435956D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B3E813A-91BC-E6A0-B205-2C63CC27EB6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BB3684A1-5C57-42BE-9E79-028FD47A45C7}" type="slidenum">
              <a:rPr lang="en-US" smtClean="0"/>
              <a:t>‹#›</a:t>
            </a:fld>
            <a:endParaRPr lang="en-US"/>
          </a:p>
        </p:txBody>
      </p:sp>
    </p:spTree>
    <p:extLst>
      <p:ext uri="{BB962C8B-B14F-4D97-AF65-F5344CB8AC3E}">
        <p14:creationId xmlns:p14="http://schemas.microsoft.com/office/powerpoint/2010/main" val="5765868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8D4FCE-7D8F-A920-7123-499119D5122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E3AF11-EB7A-B534-496C-BAA25844E06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7B8525-6CAC-4342-C9E0-94F4776233B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BD612F6-FADF-496C-878D-C5768CCEF831}" type="datetimeFigureOut">
              <a:rPr lang="en-US" smtClean="0"/>
              <a:t>3/10/2026</a:t>
            </a:fld>
            <a:endParaRPr lang="en-US"/>
          </a:p>
        </p:txBody>
      </p:sp>
      <p:sp>
        <p:nvSpPr>
          <p:cNvPr id="5" name="Footer Placeholder 4">
            <a:extLst>
              <a:ext uri="{FF2B5EF4-FFF2-40B4-BE49-F238E27FC236}">
                <a16:creationId xmlns:a16="http://schemas.microsoft.com/office/drawing/2014/main" id="{D92721FA-B051-537F-3229-115B71965AA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77E207-37C8-1E6A-576B-C181437CAD1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1BE0F14-1CBD-4619-940E-4C200790059A}" type="slidenum">
              <a:rPr lang="en-US" smtClean="0"/>
              <a:t>‹#›</a:t>
            </a:fld>
            <a:endParaRPr lang="en-US"/>
          </a:p>
        </p:txBody>
      </p:sp>
    </p:spTree>
    <p:extLst>
      <p:ext uri="{BB962C8B-B14F-4D97-AF65-F5344CB8AC3E}">
        <p14:creationId xmlns:p14="http://schemas.microsoft.com/office/powerpoint/2010/main" val="44879220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8.xml"/><Relationship Id="rId5" Type="http://schemas.openxmlformats.org/officeDocument/2006/relationships/image" Target="../media/image12.jpe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8.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8.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3.xml"/><Relationship Id="rId5" Type="http://schemas.openxmlformats.org/officeDocument/2006/relationships/image" Target="../media/image32.png"/><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5.xml"/><Relationship Id="rId5" Type="http://schemas.openxmlformats.org/officeDocument/2006/relationships/image" Target="../media/image41.jpg"/><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9.xml"/><Relationship Id="rId1" Type="http://schemas.openxmlformats.org/officeDocument/2006/relationships/slideLayout" Target="../slideLayouts/slideLayout23.xml"/><Relationship Id="rId5" Type="http://schemas.openxmlformats.org/officeDocument/2006/relationships/hyperlink" Target="https://creativecommons.org/licenses/by-nc-sa/3.0/" TargetMode="External"/><Relationship Id="rId4" Type="http://schemas.openxmlformats.org/officeDocument/2006/relationships/hyperlink" Target="https://arkansasgopwing.blogspot.com/2017/03/good-news-on-jobs-good-news-at-border.html"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23.xml"/><Relationship Id="rId5" Type="http://schemas.openxmlformats.org/officeDocument/2006/relationships/hyperlink" Target="https://creativecommons.org/licenses/by-nc-sa/3.0/" TargetMode="External"/><Relationship Id="rId4" Type="http://schemas.openxmlformats.org/officeDocument/2006/relationships/hyperlink" Target="https://arkansasgopwing.blogspot.com/2017/03/good-news-on-jobs-good-news-at-border.html"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hyperlink" Target="https://creativecommons.org/licenses/by-nc-sa/3.0/" TargetMode="External"/><Relationship Id="rId4" Type="http://schemas.openxmlformats.org/officeDocument/2006/relationships/hyperlink" Target="https://arkansasgopwing.blogspot.com/2017/03/good-news-on-jobs-good-news-at-border.html"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and black logo&#10;&#10;Description automatically generated">
            <a:extLst>
              <a:ext uri="{FF2B5EF4-FFF2-40B4-BE49-F238E27FC236}">
                <a16:creationId xmlns:a16="http://schemas.microsoft.com/office/drawing/2014/main" id="{3012EB35-31CD-1B70-075A-A158CEE355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4061" y="1005936"/>
            <a:ext cx="5572408" cy="1174849"/>
          </a:xfrm>
          <a:prstGeom prst="rect">
            <a:avLst/>
          </a:prstGeom>
        </p:spPr>
      </p:pic>
      <p:pic>
        <p:nvPicPr>
          <p:cNvPr id="8" name="Picture 7">
            <a:extLst>
              <a:ext uri="{FF2B5EF4-FFF2-40B4-BE49-F238E27FC236}">
                <a16:creationId xmlns:a16="http://schemas.microsoft.com/office/drawing/2014/main" id="{87087A7C-D2AF-D79F-4167-D3E7ED0AA627}"/>
              </a:ext>
            </a:extLst>
          </p:cNvPr>
          <p:cNvPicPr>
            <a:picLocks noChangeAspect="1"/>
          </p:cNvPicPr>
          <p:nvPr/>
        </p:nvPicPr>
        <p:blipFill>
          <a:blip r:embed="rId3"/>
          <a:srcRect t="6667" b="60000"/>
          <a:stretch>
            <a:fillRect/>
          </a:stretch>
        </p:blipFill>
        <p:spPr>
          <a:xfrm>
            <a:off x="2147697" y="2825455"/>
            <a:ext cx="4848606" cy="2286000"/>
          </a:xfrm>
          <a:prstGeom prst="rect">
            <a:avLst/>
          </a:prstGeom>
        </p:spPr>
      </p:pic>
      <p:pic>
        <p:nvPicPr>
          <p:cNvPr id="12" name="Picture 11" descr="LCCA&#10;&#10;AI-generated content may be incorrect.">
            <a:extLst>
              <a:ext uri="{FF2B5EF4-FFF2-40B4-BE49-F238E27FC236}">
                <a16:creationId xmlns:a16="http://schemas.microsoft.com/office/drawing/2014/main" id="{A9B160CB-C308-B3A2-9D28-DD926903A826}"/>
              </a:ext>
            </a:extLst>
          </p:cNvPr>
          <p:cNvPicPr>
            <a:picLocks noChangeAspect="1"/>
          </p:cNvPicPr>
          <p:nvPr/>
        </p:nvPicPr>
        <p:blipFill>
          <a:blip r:embed="rId4">
            <a:extLst>
              <a:ext uri="{28A0092B-C50C-407E-A947-70E740481C1C}">
                <a14:useLocalDpi xmlns:a14="http://schemas.microsoft.com/office/drawing/2010/main" val="0"/>
              </a:ext>
            </a:extLst>
          </a:blip>
          <a:srcRect b="4909"/>
          <a:stretch>
            <a:fillRect/>
          </a:stretch>
        </p:blipFill>
        <p:spPr>
          <a:xfrm>
            <a:off x="0" y="30248"/>
            <a:ext cx="3171589" cy="2795207"/>
          </a:xfrm>
          <a:prstGeom prst="rect">
            <a:avLst/>
          </a:prstGeom>
        </p:spPr>
      </p:pic>
      <p:sp>
        <p:nvSpPr>
          <p:cNvPr id="13" name="TextBox 12">
            <a:extLst>
              <a:ext uri="{FF2B5EF4-FFF2-40B4-BE49-F238E27FC236}">
                <a16:creationId xmlns:a16="http://schemas.microsoft.com/office/drawing/2014/main" id="{DC2640EE-8DA2-D17E-CFFC-655E2AD1B5AC}"/>
              </a:ext>
            </a:extLst>
          </p:cNvPr>
          <p:cNvSpPr txBox="1"/>
          <p:nvPr/>
        </p:nvSpPr>
        <p:spPr>
          <a:xfrm>
            <a:off x="609600" y="5257800"/>
            <a:ext cx="7924800" cy="923330"/>
          </a:xfrm>
          <a:prstGeom prst="rect">
            <a:avLst/>
          </a:prstGeom>
          <a:noFill/>
        </p:spPr>
        <p:txBody>
          <a:bodyPr wrap="square" rtlCol="0">
            <a:spAutoFit/>
          </a:bodyPr>
          <a:lstStyle/>
          <a:p>
            <a:r>
              <a:rPr lang="en-US" sz="5400" b="1" dirty="0"/>
              <a:t>Tuesday March 10 2026</a:t>
            </a:r>
          </a:p>
        </p:txBody>
      </p:sp>
    </p:spTree>
    <p:extLst>
      <p:ext uri="{BB962C8B-B14F-4D97-AF65-F5344CB8AC3E}">
        <p14:creationId xmlns:p14="http://schemas.microsoft.com/office/powerpoint/2010/main" val="3461083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0BE70-9852-5880-C630-A023D097D627}"/>
            </a:ext>
          </a:extLst>
        </p:cNvPr>
        <p:cNvGrpSpPr/>
        <p:nvPr/>
      </p:nvGrpSpPr>
      <p:grpSpPr>
        <a:xfrm>
          <a:off x="0" y="0"/>
          <a:ext cx="0" cy="0"/>
          <a:chOff x="0" y="0"/>
          <a:chExt cx="0" cy="0"/>
        </a:xfrm>
      </p:grpSpPr>
      <p:sp>
        <p:nvSpPr>
          <p:cNvPr id="2" name="Google Shape;313;p54">
            <a:extLst>
              <a:ext uri="{FF2B5EF4-FFF2-40B4-BE49-F238E27FC236}">
                <a16:creationId xmlns:a16="http://schemas.microsoft.com/office/drawing/2014/main" id="{38E10D1C-F56C-635D-AC24-91ACDEC21D46}"/>
              </a:ext>
            </a:extLst>
          </p:cNvPr>
          <p:cNvSpPr txBox="1">
            <a:spLocks noGrp="1"/>
          </p:cNvSpPr>
          <p:nvPr>
            <p:ph type="title"/>
          </p:nvPr>
        </p:nvSpPr>
        <p:spPr>
          <a:xfrm>
            <a:off x="4993286" y="1207703"/>
            <a:ext cx="3146756" cy="751725"/>
          </a:xfrm>
          <a:prstGeom prst="rect">
            <a:avLst/>
          </a:prstGeom>
        </p:spPr>
        <p:txBody>
          <a:bodyPr spcFirstLastPara="1" vert="horz" lIns="68580" tIns="34290" rIns="68580" bIns="34290" rtlCol="0" anchor="b" anchorCtr="0">
            <a:normAutofit/>
          </a:bodyPr>
          <a:lstStyle/>
          <a:p>
            <a:pPr algn="r">
              <a:buClr>
                <a:schemeClr val="dk1"/>
              </a:buClr>
              <a:buSzPts val="4500"/>
            </a:pPr>
            <a:r>
              <a:rPr lang="en-US" sz="4200" b="1"/>
              <a:t>Our Mission  </a:t>
            </a:r>
          </a:p>
        </p:txBody>
      </p:sp>
      <p:pic>
        <p:nvPicPr>
          <p:cNvPr id="4" name="Picture 3" descr="A blue heart with a white background&#10;&#10;Description automatically generated">
            <a:extLst>
              <a:ext uri="{FF2B5EF4-FFF2-40B4-BE49-F238E27FC236}">
                <a16:creationId xmlns:a16="http://schemas.microsoft.com/office/drawing/2014/main" id="{88804EA6-ED24-3886-1D5B-E7ECD6997C9F}"/>
              </a:ext>
            </a:extLst>
          </p:cNvPr>
          <p:cNvPicPr>
            <a:picLocks noChangeAspect="1"/>
          </p:cNvPicPr>
          <p:nvPr/>
        </p:nvPicPr>
        <p:blipFill rotWithShape="1">
          <a:blip r:embed="rId2">
            <a:extLst>
              <a:ext uri="{28A0092B-C50C-407E-A947-70E740481C1C}">
                <a14:useLocalDpi xmlns:a14="http://schemas.microsoft.com/office/drawing/2010/main" val="0"/>
              </a:ext>
            </a:extLst>
          </a:blip>
          <a:srcRect r="-3" b="-3"/>
          <a:stretch/>
        </p:blipFill>
        <p:spPr>
          <a:xfrm>
            <a:off x="379064" y="1272864"/>
            <a:ext cx="4306642" cy="43066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7" name="TextBox 6">
            <a:extLst>
              <a:ext uri="{FF2B5EF4-FFF2-40B4-BE49-F238E27FC236}">
                <a16:creationId xmlns:a16="http://schemas.microsoft.com/office/drawing/2014/main" id="{4983E0C6-518C-9272-5580-D089594BCBF5}"/>
              </a:ext>
            </a:extLst>
          </p:cNvPr>
          <p:cNvSpPr txBox="1"/>
          <p:nvPr/>
        </p:nvSpPr>
        <p:spPr>
          <a:xfrm>
            <a:off x="4993287" y="2147431"/>
            <a:ext cx="3322400" cy="3706362"/>
          </a:xfrm>
          <a:prstGeom prst="rect">
            <a:avLst/>
          </a:prstGeom>
        </p:spPr>
        <p:txBody>
          <a:bodyPr vert="horz" lIns="68580" tIns="34290" rIns="68580" bIns="34290" rtlCol="0" anchor="t">
            <a:normAutofit/>
          </a:bodyPr>
          <a:lstStyle/>
          <a:p>
            <a:pPr algn="r" defTabSz="685800">
              <a:lnSpc>
                <a:spcPct val="90000"/>
              </a:lnSpc>
              <a:spcAft>
                <a:spcPts val="450"/>
              </a:spcAft>
            </a:pPr>
            <a:r>
              <a:rPr lang="en-US" sz="2625">
                <a:solidFill>
                  <a:prstClr val="black">
                    <a:alpha val="80000"/>
                  </a:prstClr>
                </a:solidFill>
                <a:latin typeface="Arial" panose="020B0604020202020204" pitchFamily="34" charset="0"/>
                <a:cs typeface="Arial" panose="020B0604020202020204" pitchFamily="34" charset="0"/>
              </a:rPr>
              <a:t>We are a statewide alliance of like-minded agencies, organizations, and coalitions working to prevent non-medical underage cannabis use.   </a:t>
            </a:r>
          </a:p>
          <a:p>
            <a:pPr indent="-171450" algn="r" defTabSz="685800">
              <a:lnSpc>
                <a:spcPct val="90000"/>
              </a:lnSpc>
              <a:spcAft>
                <a:spcPts val="450"/>
              </a:spcAft>
              <a:buFont typeface="Arial" panose="020B0604020202020204" pitchFamily="34" charset="0"/>
              <a:buChar char="•"/>
            </a:pPr>
            <a:endParaRPr lang="en-US" sz="1500">
              <a:solidFill>
                <a:prstClr val="black">
                  <a:alpha val="80000"/>
                </a:prstClr>
              </a:solidFill>
              <a:latin typeface="Aptos" panose="02110004020202020204"/>
            </a:endParaRPr>
          </a:p>
        </p:txBody>
      </p:sp>
    </p:spTree>
    <p:extLst>
      <p:ext uri="{BB962C8B-B14F-4D97-AF65-F5344CB8AC3E}">
        <p14:creationId xmlns:p14="http://schemas.microsoft.com/office/powerpoint/2010/main" val="3698465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13;p54">
            <a:extLst>
              <a:ext uri="{FF2B5EF4-FFF2-40B4-BE49-F238E27FC236}">
                <a16:creationId xmlns:a16="http://schemas.microsoft.com/office/drawing/2014/main" id="{4F08735A-784C-5120-69EE-CBAAD42FEFFF}"/>
              </a:ext>
            </a:extLst>
          </p:cNvPr>
          <p:cNvSpPr txBox="1">
            <a:spLocks noGrp="1"/>
          </p:cNvSpPr>
          <p:nvPr>
            <p:ph type="title"/>
          </p:nvPr>
        </p:nvSpPr>
        <p:spPr>
          <a:xfrm>
            <a:off x="4993286" y="1207703"/>
            <a:ext cx="3146756" cy="751725"/>
          </a:xfrm>
          <a:prstGeom prst="rect">
            <a:avLst/>
          </a:prstGeom>
        </p:spPr>
        <p:txBody>
          <a:bodyPr spcFirstLastPara="1" vert="horz" lIns="68580" tIns="34290" rIns="68580" bIns="34290" rtlCol="0" anchor="b" anchorCtr="0">
            <a:normAutofit fontScale="90000"/>
          </a:bodyPr>
          <a:lstStyle/>
          <a:p>
            <a:pPr algn="r">
              <a:buClr>
                <a:schemeClr val="dk1"/>
              </a:buClr>
              <a:buSzPts val="4500"/>
            </a:pPr>
            <a:r>
              <a:rPr lang="en-US" sz="4200" b="1"/>
              <a:t>Our Approach </a:t>
            </a:r>
          </a:p>
        </p:txBody>
      </p:sp>
      <p:pic>
        <p:nvPicPr>
          <p:cNvPr id="4" name="Picture 3" descr="A blue heart with a white background&#10;&#10;Description automatically generated">
            <a:extLst>
              <a:ext uri="{FF2B5EF4-FFF2-40B4-BE49-F238E27FC236}">
                <a16:creationId xmlns:a16="http://schemas.microsoft.com/office/drawing/2014/main" id="{3397CF97-81FF-E35B-E960-4F07156761DC}"/>
              </a:ext>
            </a:extLst>
          </p:cNvPr>
          <p:cNvPicPr>
            <a:picLocks noChangeAspect="1"/>
          </p:cNvPicPr>
          <p:nvPr/>
        </p:nvPicPr>
        <p:blipFill rotWithShape="1">
          <a:blip r:embed="rId2">
            <a:extLst>
              <a:ext uri="{28A0092B-C50C-407E-A947-70E740481C1C}">
                <a14:useLocalDpi xmlns:a14="http://schemas.microsoft.com/office/drawing/2010/main" val="0"/>
              </a:ext>
            </a:extLst>
          </a:blip>
          <a:srcRect r="-3" b="-3"/>
          <a:stretch/>
        </p:blipFill>
        <p:spPr>
          <a:xfrm>
            <a:off x="379064" y="1272864"/>
            <a:ext cx="4306642" cy="43066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7" name="TextBox 6">
            <a:extLst>
              <a:ext uri="{FF2B5EF4-FFF2-40B4-BE49-F238E27FC236}">
                <a16:creationId xmlns:a16="http://schemas.microsoft.com/office/drawing/2014/main" id="{9ED5D74B-234F-29B1-E90F-BBE4A32F098E}"/>
              </a:ext>
            </a:extLst>
          </p:cNvPr>
          <p:cNvSpPr txBox="1"/>
          <p:nvPr/>
        </p:nvSpPr>
        <p:spPr>
          <a:xfrm>
            <a:off x="4993287" y="2147431"/>
            <a:ext cx="3322400" cy="3706362"/>
          </a:xfrm>
          <a:prstGeom prst="rect">
            <a:avLst/>
          </a:prstGeom>
        </p:spPr>
        <p:txBody>
          <a:bodyPr vert="horz" lIns="68580" tIns="34290" rIns="68580" bIns="34290" rtlCol="0" anchor="t">
            <a:normAutofit fontScale="85000" lnSpcReduction="10000"/>
          </a:bodyPr>
          <a:lstStyle/>
          <a:p>
            <a:pPr algn="r" defTabSz="685800">
              <a:lnSpc>
                <a:spcPct val="90000"/>
              </a:lnSpc>
              <a:spcAft>
                <a:spcPts val="450"/>
              </a:spcAft>
            </a:pPr>
            <a:r>
              <a:rPr lang="en-US" sz="2625">
                <a:solidFill>
                  <a:prstClr val="black">
                    <a:alpha val="80000"/>
                  </a:prstClr>
                </a:solidFill>
                <a:latin typeface="Arial" panose="020B0604020202020204" pitchFamily="34" charset="0"/>
                <a:cs typeface="Arial" panose="020B0604020202020204" pitchFamily="34" charset="0"/>
              </a:rPr>
              <a:t>We understand that youth norms are derived from adult norms, youth access is related to adult access, and youth use is related to adult use.  </a:t>
            </a:r>
          </a:p>
          <a:p>
            <a:pPr indent="-171450" algn="r" defTabSz="685800">
              <a:lnSpc>
                <a:spcPct val="90000"/>
              </a:lnSpc>
              <a:spcAft>
                <a:spcPts val="450"/>
              </a:spcAft>
              <a:buFont typeface="Arial" panose="020B0604020202020204" pitchFamily="34" charset="0"/>
              <a:buChar char="•"/>
            </a:pPr>
            <a:endParaRPr lang="en-US" sz="2625">
              <a:solidFill>
                <a:prstClr val="black">
                  <a:alpha val="80000"/>
                </a:prstClr>
              </a:solidFill>
              <a:latin typeface="Arial" panose="020B0604020202020204" pitchFamily="34" charset="0"/>
              <a:cs typeface="Arial" panose="020B0604020202020204" pitchFamily="34" charset="0"/>
            </a:endParaRPr>
          </a:p>
          <a:p>
            <a:pPr algn="r" defTabSz="685800">
              <a:lnSpc>
                <a:spcPct val="90000"/>
              </a:lnSpc>
              <a:spcAft>
                <a:spcPts val="450"/>
              </a:spcAft>
            </a:pPr>
            <a:r>
              <a:rPr lang="en-US" sz="2625">
                <a:solidFill>
                  <a:prstClr val="black">
                    <a:alpha val="80000"/>
                  </a:prstClr>
                </a:solidFill>
                <a:latin typeface="Arial" panose="020B0604020202020204" pitchFamily="34" charset="0"/>
                <a:cs typeface="Arial" panose="020B0604020202020204" pitchFamily="34" charset="0"/>
              </a:rPr>
              <a:t>Therefore, we will be addressing adult activities, but with the end goal of preventing and reducing youth use.  </a:t>
            </a:r>
          </a:p>
          <a:p>
            <a:pPr indent="-171450" algn="r" defTabSz="685800">
              <a:lnSpc>
                <a:spcPct val="90000"/>
              </a:lnSpc>
              <a:spcAft>
                <a:spcPts val="450"/>
              </a:spcAft>
              <a:buFont typeface="Arial" panose="020B0604020202020204" pitchFamily="34" charset="0"/>
              <a:buChar char="•"/>
            </a:pPr>
            <a:endParaRPr lang="en-US" sz="1500">
              <a:solidFill>
                <a:prstClr val="black">
                  <a:alpha val="80000"/>
                </a:prstClr>
              </a:solidFill>
              <a:latin typeface="Aptos" panose="02110004020202020204"/>
            </a:endParaRPr>
          </a:p>
        </p:txBody>
      </p:sp>
    </p:spTree>
    <p:extLst>
      <p:ext uri="{BB962C8B-B14F-4D97-AF65-F5344CB8AC3E}">
        <p14:creationId xmlns:p14="http://schemas.microsoft.com/office/powerpoint/2010/main" val="2113108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13;p54">
            <a:extLst>
              <a:ext uri="{FF2B5EF4-FFF2-40B4-BE49-F238E27FC236}">
                <a16:creationId xmlns:a16="http://schemas.microsoft.com/office/drawing/2014/main" id="{4F08735A-784C-5120-69EE-CBAAD42FEFFF}"/>
              </a:ext>
            </a:extLst>
          </p:cNvPr>
          <p:cNvSpPr txBox="1">
            <a:spLocks noGrp="1"/>
          </p:cNvSpPr>
          <p:nvPr>
            <p:ph type="title"/>
          </p:nvPr>
        </p:nvSpPr>
        <p:spPr>
          <a:xfrm>
            <a:off x="4351565" y="1009147"/>
            <a:ext cx="3740774" cy="751725"/>
          </a:xfrm>
          <a:prstGeom prst="rect">
            <a:avLst/>
          </a:prstGeom>
        </p:spPr>
        <p:txBody>
          <a:bodyPr spcFirstLastPara="1" vert="horz" lIns="68580" tIns="34290" rIns="68580" bIns="34290" rtlCol="0" anchor="b" anchorCtr="0">
            <a:normAutofit/>
          </a:bodyPr>
          <a:lstStyle/>
          <a:p>
            <a:pPr algn="r">
              <a:buClr>
                <a:schemeClr val="dk1"/>
              </a:buClr>
              <a:buSzPts val="4500"/>
            </a:pPr>
            <a:r>
              <a:rPr lang="en-US" sz="4200" b="1" dirty="0"/>
              <a:t>Our Supporters </a:t>
            </a:r>
          </a:p>
        </p:txBody>
      </p:sp>
      <p:pic>
        <p:nvPicPr>
          <p:cNvPr id="4" name="Picture 3" descr="A blue heart with a white background&#10;&#10;Description automatically generated">
            <a:extLst>
              <a:ext uri="{FF2B5EF4-FFF2-40B4-BE49-F238E27FC236}">
                <a16:creationId xmlns:a16="http://schemas.microsoft.com/office/drawing/2014/main" id="{3397CF97-81FF-E35B-E960-4F07156761DC}"/>
              </a:ext>
            </a:extLst>
          </p:cNvPr>
          <p:cNvPicPr>
            <a:picLocks noChangeAspect="1"/>
          </p:cNvPicPr>
          <p:nvPr/>
        </p:nvPicPr>
        <p:blipFill rotWithShape="1">
          <a:blip r:embed="rId2">
            <a:extLst>
              <a:ext uri="{28A0092B-C50C-407E-A947-70E740481C1C}">
                <a14:useLocalDpi xmlns:a14="http://schemas.microsoft.com/office/drawing/2010/main" val="0"/>
              </a:ext>
            </a:extLst>
          </a:blip>
          <a:srcRect r="-3" b="-3"/>
          <a:stretch/>
        </p:blipFill>
        <p:spPr>
          <a:xfrm>
            <a:off x="379064" y="1272864"/>
            <a:ext cx="4306642" cy="430664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7" name="TextBox 6">
            <a:extLst>
              <a:ext uri="{FF2B5EF4-FFF2-40B4-BE49-F238E27FC236}">
                <a16:creationId xmlns:a16="http://schemas.microsoft.com/office/drawing/2014/main" id="{9ED5D74B-234F-29B1-E90F-BBE4A32F098E}"/>
              </a:ext>
            </a:extLst>
          </p:cNvPr>
          <p:cNvSpPr txBox="1"/>
          <p:nvPr/>
        </p:nvSpPr>
        <p:spPr>
          <a:xfrm>
            <a:off x="4090612" y="1929224"/>
            <a:ext cx="3917494" cy="3706362"/>
          </a:xfrm>
          <a:prstGeom prst="rect">
            <a:avLst/>
          </a:prstGeom>
        </p:spPr>
        <p:txBody>
          <a:bodyPr vert="horz" lIns="68580" tIns="34290" rIns="68580" bIns="34290" rtlCol="0" anchor="t">
            <a:normAutofit fontScale="62500" lnSpcReduction="20000"/>
          </a:bodyPr>
          <a:lstStyle/>
          <a:p>
            <a:pPr marL="482597" indent="-342900" algn="r" defTabSz="685800">
              <a:spcAft>
                <a:spcPts val="800"/>
              </a:spcAft>
            </a:pPr>
            <a:r>
              <a:rPr lang="en-US" sz="2700" dirty="0">
                <a:solidFill>
                  <a:srgbClr val="000000"/>
                </a:solidFill>
                <a:latin typeface="Arial" panose="020B0604020202020204" pitchFamily="34" charset="0"/>
                <a:cs typeface="Arial" panose="020B0604020202020204" pitchFamily="34" charset="0"/>
              </a:rPr>
              <a:t>Prevention Network and the Michigan Department of Health and Human Services/ Substance Use, Gambling and Epidemiology</a:t>
            </a:r>
          </a:p>
          <a:p>
            <a:pPr marL="482597" indent="-342900" algn="r" defTabSz="685800">
              <a:spcAft>
                <a:spcPts val="800"/>
              </a:spcAft>
            </a:pPr>
            <a:endParaRPr lang="en-US" sz="2700" dirty="0">
              <a:solidFill>
                <a:srgbClr val="000000"/>
              </a:solidFill>
              <a:latin typeface="Arial" panose="020B0604020202020204" pitchFamily="34" charset="0"/>
              <a:cs typeface="Arial" panose="020B0604020202020204" pitchFamily="34" charset="0"/>
            </a:endParaRPr>
          </a:p>
          <a:p>
            <a:pPr marL="482597" indent="-342900" algn="r" defTabSz="685800">
              <a:spcAft>
                <a:spcPts val="800"/>
              </a:spcAft>
            </a:pPr>
            <a:r>
              <a:rPr lang="en-US" sz="2700" dirty="0">
                <a:solidFill>
                  <a:srgbClr val="000000"/>
                </a:solidFill>
                <a:latin typeface="Arial" panose="020B0604020202020204" pitchFamily="34" charset="0"/>
                <a:cs typeface="Arial" panose="020B0604020202020204" pitchFamily="34" charset="0"/>
              </a:rPr>
              <a:t>The in-kind contributions of time and talent from our partners through the state</a:t>
            </a:r>
          </a:p>
          <a:p>
            <a:pPr marL="482597" indent="-342900" algn="r" defTabSz="685800">
              <a:spcAft>
                <a:spcPts val="800"/>
              </a:spcAft>
            </a:pPr>
            <a:endParaRPr lang="en-US" sz="2700" dirty="0">
              <a:solidFill>
                <a:srgbClr val="000000"/>
              </a:solidFill>
              <a:latin typeface="Arial" panose="020B0604020202020204" pitchFamily="34" charset="0"/>
              <a:cs typeface="Arial" panose="020B0604020202020204" pitchFamily="34" charset="0"/>
            </a:endParaRPr>
          </a:p>
          <a:p>
            <a:pPr marL="482597" indent="-342900" algn="r" defTabSz="685800">
              <a:spcAft>
                <a:spcPts val="800"/>
              </a:spcAft>
            </a:pPr>
            <a:r>
              <a:rPr lang="en-US" sz="2700" b="1" dirty="0">
                <a:solidFill>
                  <a:srgbClr val="000000"/>
                </a:solidFill>
                <a:latin typeface="Arial" panose="020B0604020202020204" pitchFamily="34" charset="0"/>
                <a:cs typeface="Arial" panose="020B0604020202020204" pitchFamily="34" charset="0"/>
              </a:rPr>
              <a:t>NOTE:  MYCAEA does not accept funds from the cannabis industry or cannabis trade groups   </a:t>
            </a:r>
            <a:endParaRPr lang="en-US" sz="27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4595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C5E066-34B7-2577-736B-1688A8C3DC59}"/>
              </a:ext>
            </a:extLst>
          </p:cNvPr>
          <p:cNvSpPr txBox="1"/>
          <p:nvPr/>
        </p:nvSpPr>
        <p:spPr>
          <a:xfrm>
            <a:off x="5295901" y="940854"/>
            <a:ext cx="3480134" cy="1212152"/>
          </a:xfrm>
          <a:prstGeom prst="rect">
            <a:avLst/>
          </a:prstGeom>
        </p:spPr>
        <p:txBody>
          <a:bodyPr vert="horz" lIns="68580" tIns="34290" rIns="68580" bIns="34290" rtlCol="0" anchor="b">
            <a:noAutofit/>
          </a:bodyPr>
          <a:lstStyle/>
          <a:p>
            <a:pPr algn="r" defTabSz="685800">
              <a:lnSpc>
                <a:spcPct val="90000"/>
              </a:lnSpc>
              <a:spcBef>
                <a:spcPct val="0"/>
              </a:spcBef>
              <a:spcAft>
                <a:spcPts val="450"/>
              </a:spcAft>
            </a:pPr>
            <a:r>
              <a:rPr lang="en-US" sz="3300" b="1" dirty="0">
                <a:solidFill>
                  <a:prstClr val="black"/>
                </a:solidFill>
                <a:latin typeface="Arial" panose="020B0604020202020204" pitchFamily="34" charset="0"/>
                <a:cs typeface="Arial" panose="020B0604020202020204" pitchFamily="34" charset="0"/>
              </a:rPr>
              <a:t>A WORD </a:t>
            </a:r>
            <a:br>
              <a:rPr lang="en-US" sz="3300" b="1" dirty="0">
                <a:solidFill>
                  <a:prstClr val="black"/>
                </a:solidFill>
                <a:latin typeface="Arial" panose="020B0604020202020204" pitchFamily="34" charset="0"/>
                <a:cs typeface="Arial" panose="020B0604020202020204" pitchFamily="34" charset="0"/>
              </a:rPr>
            </a:br>
            <a:r>
              <a:rPr lang="en-US" sz="3300" b="1" dirty="0">
                <a:solidFill>
                  <a:prstClr val="black"/>
                </a:solidFill>
                <a:latin typeface="Arial" panose="020B0604020202020204" pitchFamily="34" charset="0"/>
                <a:cs typeface="Arial" panose="020B0604020202020204" pitchFamily="34" charset="0"/>
              </a:rPr>
              <a:t>ABOUT WORDS </a:t>
            </a:r>
          </a:p>
        </p:txBody>
      </p:sp>
      <p:pic>
        <p:nvPicPr>
          <p:cNvPr id="5" name="Picture 4" descr="Abstract blurred public library with bookshelves">
            <a:extLst>
              <a:ext uri="{FF2B5EF4-FFF2-40B4-BE49-F238E27FC236}">
                <a16:creationId xmlns:a16="http://schemas.microsoft.com/office/drawing/2014/main" id="{C025DAB6-0A33-4081-7C70-478AB386F103}"/>
              </a:ext>
            </a:extLst>
          </p:cNvPr>
          <p:cNvPicPr>
            <a:picLocks noChangeAspect="1"/>
          </p:cNvPicPr>
          <p:nvPr/>
        </p:nvPicPr>
        <p:blipFill rotWithShape="1">
          <a:blip r:embed="rId3"/>
          <a:srcRect l="2865" r="25204" b="-1"/>
          <a:stretch/>
        </p:blipFill>
        <p:spPr>
          <a:xfrm>
            <a:off x="16" y="857257"/>
            <a:ext cx="4571985" cy="5143493"/>
          </a:xfrm>
          <a:prstGeom prst="rect">
            <a:avLst/>
          </a:prstGeom>
        </p:spPr>
      </p:pic>
      <p:sp>
        <p:nvSpPr>
          <p:cNvPr id="3" name="TextBox 2">
            <a:extLst>
              <a:ext uri="{FF2B5EF4-FFF2-40B4-BE49-F238E27FC236}">
                <a16:creationId xmlns:a16="http://schemas.microsoft.com/office/drawing/2014/main" id="{FC9A42A0-2AA7-1B8D-8921-54DF9FE29CA7}"/>
              </a:ext>
            </a:extLst>
          </p:cNvPr>
          <p:cNvSpPr txBox="1"/>
          <p:nvPr/>
        </p:nvSpPr>
        <p:spPr>
          <a:xfrm>
            <a:off x="4572000" y="2348987"/>
            <a:ext cx="4648200" cy="3568160"/>
          </a:xfrm>
          <a:prstGeom prst="rect">
            <a:avLst/>
          </a:prstGeom>
        </p:spPr>
        <p:txBody>
          <a:bodyPr vert="horz" lIns="68580" tIns="34290" rIns="68580" bIns="34290" rtlCol="0" anchor="t">
            <a:noAutofit/>
          </a:bodyPr>
          <a:lstStyle/>
          <a:p>
            <a:pPr marL="571481" indent="-171450" defTabSz="685800">
              <a:lnSpc>
                <a:spcPct val="90000"/>
              </a:lnSpc>
              <a:spcAft>
                <a:spcPts val="450"/>
              </a:spcAft>
              <a:buFont typeface="Arial" panose="020B0604020202020204" pitchFamily="34" charset="0"/>
              <a:buChar char="•"/>
            </a:pPr>
            <a:r>
              <a:rPr lang="en-US" sz="3000" b="1" dirty="0">
                <a:solidFill>
                  <a:prstClr val="black"/>
                </a:solidFill>
                <a:latin typeface="Aptos" panose="02110004020202020204"/>
              </a:rPr>
              <a:t>Is it marijuana, marihuana, or cannabis?</a:t>
            </a:r>
          </a:p>
          <a:p>
            <a:pPr marL="571481" indent="-171450" defTabSz="685800">
              <a:lnSpc>
                <a:spcPct val="90000"/>
              </a:lnSpc>
              <a:spcAft>
                <a:spcPts val="450"/>
              </a:spcAft>
              <a:buFont typeface="Arial" panose="020B0604020202020204" pitchFamily="34" charset="0"/>
              <a:buChar char="•"/>
            </a:pPr>
            <a:endParaRPr lang="en-US" sz="3000" b="1" dirty="0">
              <a:solidFill>
                <a:prstClr val="black"/>
              </a:solidFill>
              <a:latin typeface="Aptos" panose="02110004020202020204"/>
            </a:endParaRPr>
          </a:p>
          <a:p>
            <a:pPr marL="571481" indent="-171450" defTabSz="685800">
              <a:lnSpc>
                <a:spcPct val="90000"/>
              </a:lnSpc>
              <a:spcAft>
                <a:spcPts val="450"/>
              </a:spcAft>
              <a:buFont typeface="Arial" panose="020B0604020202020204" pitchFamily="34" charset="0"/>
              <a:buChar char="•"/>
            </a:pPr>
            <a:r>
              <a:rPr lang="en-US" sz="3000" b="1" dirty="0">
                <a:solidFill>
                  <a:prstClr val="black"/>
                </a:solidFill>
                <a:latin typeface="Aptos" panose="02110004020202020204"/>
              </a:rPr>
              <a:t>Where is the local dispensary?  </a:t>
            </a:r>
          </a:p>
          <a:p>
            <a:pPr marL="742931" indent="-171450" defTabSz="685800">
              <a:lnSpc>
                <a:spcPct val="90000"/>
              </a:lnSpc>
              <a:spcAft>
                <a:spcPts val="450"/>
              </a:spcAft>
              <a:buFont typeface="Arial" panose="020B0604020202020204" pitchFamily="34" charset="0"/>
              <a:buChar char="•"/>
            </a:pPr>
            <a:endParaRPr lang="en-US" sz="3000" b="1" dirty="0">
              <a:solidFill>
                <a:prstClr val="black"/>
              </a:solidFill>
              <a:latin typeface="Aptos" panose="02110004020202020204"/>
            </a:endParaRPr>
          </a:p>
          <a:p>
            <a:pPr marL="571481" indent="-171450" defTabSz="685800">
              <a:lnSpc>
                <a:spcPct val="90000"/>
              </a:lnSpc>
              <a:spcAft>
                <a:spcPts val="450"/>
              </a:spcAft>
              <a:buFont typeface="Arial" panose="020B0604020202020204" pitchFamily="34" charset="0"/>
              <a:buChar char="•"/>
            </a:pPr>
            <a:r>
              <a:rPr lang="en-US" sz="3000" b="1" dirty="0">
                <a:solidFill>
                  <a:prstClr val="black"/>
                </a:solidFill>
                <a:latin typeface="Aptos" panose="02110004020202020204"/>
              </a:rPr>
              <a:t>Person first language</a:t>
            </a:r>
          </a:p>
        </p:txBody>
      </p:sp>
    </p:spTree>
    <p:extLst>
      <p:ext uri="{BB962C8B-B14F-4D97-AF65-F5344CB8AC3E}">
        <p14:creationId xmlns:p14="http://schemas.microsoft.com/office/powerpoint/2010/main" val="79479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6">
          <a:extLst>
            <a:ext uri="{FF2B5EF4-FFF2-40B4-BE49-F238E27FC236}">
              <a16:creationId xmlns:a16="http://schemas.microsoft.com/office/drawing/2014/main" id="{8C9E07E4-2885-923D-443A-21766225B64D}"/>
            </a:ext>
          </a:extLst>
        </p:cNvPr>
        <p:cNvGrpSpPr/>
        <p:nvPr/>
      </p:nvGrpSpPr>
      <p:grpSpPr>
        <a:xfrm>
          <a:off x="0" y="0"/>
          <a:ext cx="0" cy="0"/>
          <a:chOff x="0" y="0"/>
          <a:chExt cx="0" cy="0"/>
        </a:xfrm>
      </p:grpSpPr>
      <p:sp>
        <p:nvSpPr>
          <p:cNvPr id="2" name="Google Shape;307;p53">
            <a:extLst>
              <a:ext uri="{FF2B5EF4-FFF2-40B4-BE49-F238E27FC236}">
                <a16:creationId xmlns:a16="http://schemas.microsoft.com/office/drawing/2014/main" id="{9311DAF7-7489-D277-5237-D2FE5530662C}"/>
              </a:ext>
            </a:extLst>
          </p:cNvPr>
          <p:cNvSpPr txBox="1">
            <a:spLocks noGrp="1"/>
          </p:cNvSpPr>
          <p:nvPr>
            <p:ph type="title"/>
          </p:nvPr>
        </p:nvSpPr>
        <p:spPr>
          <a:xfrm>
            <a:off x="473202" y="1336890"/>
            <a:ext cx="2571750" cy="1289304"/>
          </a:xfrm>
          <a:prstGeom prst="rect">
            <a:avLst/>
          </a:prstGeom>
        </p:spPr>
        <p:txBody>
          <a:bodyPr spcFirstLastPara="1" vert="horz" lIns="68575" tIns="34275" rIns="68575" bIns="34275" rtlCol="0" anchor="b" anchorCtr="0">
            <a:normAutofit/>
          </a:bodyPr>
          <a:lstStyle/>
          <a:p>
            <a:pPr>
              <a:spcBef>
                <a:spcPts val="0"/>
              </a:spcBef>
              <a:buClr>
                <a:schemeClr val="dk1"/>
              </a:buClr>
              <a:buSzPts val="4500"/>
            </a:pPr>
            <a:r>
              <a:rPr lang="en-US" sz="2850" b="1">
                <a:latin typeface="Arial" panose="020B0604020202020204" pitchFamily="34" charset="0"/>
                <a:cs typeface="Arial" panose="020B0604020202020204" pitchFamily="34" charset="0"/>
              </a:rPr>
              <a:t>In case I say something outrageous</a:t>
            </a:r>
          </a:p>
        </p:txBody>
      </p:sp>
      <p:sp>
        <p:nvSpPr>
          <p:cNvPr id="308" name="Google Shape;308;p53">
            <a:extLst>
              <a:ext uri="{FF2B5EF4-FFF2-40B4-BE49-F238E27FC236}">
                <a16:creationId xmlns:a16="http://schemas.microsoft.com/office/drawing/2014/main" id="{92B5D129-9313-0BC8-8FC7-0696286B10E8}"/>
              </a:ext>
            </a:extLst>
          </p:cNvPr>
          <p:cNvSpPr txBox="1">
            <a:spLocks noGrp="1"/>
          </p:cNvSpPr>
          <p:nvPr>
            <p:ph type="body" idx="1"/>
          </p:nvPr>
        </p:nvSpPr>
        <p:spPr>
          <a:xfrm>
            <a:off x="473202" y="2962656"/>
            <a:ext cx="2571750" cy="2558034"/>
          </a:xfrm>
          <a:prstGeom prst="rect">
            <a:avLst/>
          </a:prstGeom>
        </p:spPr>
        <p:txBody>
          <a:bodyPr spcFirstLastPara="1" vert="horz" lIns="68575" tIns="34275" rIns="68575" bIns="34275" rtlCol="0" anchor="t" anchorCtr="0">
            <a:normAutofit/>
          </a:bodyPr>
          <a:lstStyle/>
          <a:p>
            <a:pPr marL="139697" indent="0">
              <a:spcBef>
                <a:spcPts val="0"/>
              </a:spcBef>
              <a:spcAft>
                <a:spcPts val="800"/>
              </a:spcAft>
              <a:buNone/>
            </a:pPr>
            <a:r>
              <a:rPr lang="en-US" sz="1650">
                <a:latin typeface="Arial" panose="020B0604020202020204" pitchFamily="34" charset="0"/>
              </a:rPr>
              <a:t>The views, opinions, and content expressed in this presentation do not necessarily reflect the views, opinions, or policies of Prevention Network or the Michigan Department of Health and Human Services.</a:t>
            </a:r>
          </a:p>
        </p:txBody>
      </p:sp>
      <p:pic>
        <p:nvPicPr>
          <p:cNvPr id="13316" name="Picture 4" descr="Oh No Facepalm GIF by Muppet Wiki">
            <a:extLst>
              <a:ext uri="{FF2B5EF4-FFF2-40B4-BE49-F238E27FC236}">
                <a16:creationId xmlns:a16="http://schemas.microsoft.com/office/drawing/2014/main" id="{C623BA9D-8E4A-9AEB-100F-4965C7CC5F0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490722" y="1383773"/>
            <a:ext cx="5177790" cy="4090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462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3A6182A-AB19-D763-7619-D4F5F59E92B3}"/>
              </a:ext>
            </a:extLst>
          </p:cNvPr>
          <p:cNvPicPr>
            <a:picLocks noChangeAspect="1"/>
          </p:cNvPicPr>
          <p:nvPr/>
        </p:nvPicPr>
        <p:blipFill rotWithShape="1">
          <a:blip r:embed="rId2"/>
          <a:srcRect r="243" b="-1"/>
          <a:stretch/>
        </p:blipFill>
        <p:spPr>
          <a:xfrm>
            <a:off x="5607168" y="4549"/>
            <a:ext cx="3536832" cy="4781550"/>
          </a:xfrm>
          <a:prstGeom prst="rect">
            <a:avLst/>
          </a:prstGeom>
        </p:spPr>
      </p:pic>
      <p:sp>
        <p:nvSpPr>
          <p:cNvPr id="3" name="Content Placeholder 2">
            <a:extLst>
              <a:ext uri="{FF2B5EF4-FFF2-40B4-BE49-F238E27FC236}">
                <a16:creationId xmlns:a16="http://schemas.microsoft.com/office/drawing/2014/main" id="{C54EEE0A-94C2-8F35-83D1-BECBB9C36B51}"/>
              </a:ext>
            </a:extLst>
          </p:cNvPr>
          <p:cNvSpPr>
            <a:spLocks noGrp="1"/>
          </p:cNvSpPr>
          <p:nvPr>
            <p:ph idx="1"/>
          </p:nvPr>
        </p:nvSpPr>
        <p:spPr>
          <a:xfrm>
            <a:off x="381000" y="457200"/>
            <a:ext cx="5105400" cy="5867400"/>
          </a:xfrm>
        </p:spPr>
        <p:txBody>
          <a:bodyPr>
            <a:normAutofit fontScale="92500"/>
          </a:bodyPr>
          <a:lstStyle/>
          <a:p>
            <a:pPr marL="0" indent="0">
              <a:buNone/>
            </a:pPr>
            <a:r>
              <a:rPr lang="en-US" sz="2400" b="1" dirty="0">
                <a:latin typeface="Arial" panose="020B0604020202020204" pitchFamily="34" charset="0"/>
                <a:cs typeface="Arial" panose="020B0604020202020204" pitchFamily="34" charset="0"/>
              </a:rPr>
              <a:t>Why not weed?  Why not now?</a:t>
            </a:r>
          </a:p>
          <a:p>
            <a:pPr marL="0" indent="0">
              <a:buNone/>
            </a:pPr>
            <a:endParaRPr lang="en-US" sz="2400" b="1" dirty="0">
              <a:latin typeface="Arial" panose="020B0604020202020204" pitchFamily="34" charset="0"/>
              <a:cs typeface="Arial" panose="020B0604020202020204" pitchFamily="34" charset="0"/>
            </a:endParaRPr>
          </a:p>
          <a:p>
            <a:pPr lvl="2"/>
            <a:r>
              <a:rPr lang="en-US" sz="2400" b="1" dirty="0">
                <a:latin typeface="Arial" panose="020B0604020202020204" pitchFamily="34" charset="0"/>
                <a:cs typeface="Arial" panose="020B0604020202020204" pitchFamily="34" charset="0"/>
              </a:rPr>
              <a:t>Potency</a:t>
            </a:r>
          </a:p>
          <a:p>
            <a:pPr lvl="2"/>
            <a:endParaRPr lang="en-US" sz="2400" b="1" dirty="0">
              <a:latin typeface="Arial" panose="020B0604020202020204" pitchFamily="34" charset="0"/>
              <a:cs typeface="Arial" panose="020B0604020202020204" pitchFamily="34" charset="0"/>
            </a:endParaRPr>
          </a:p>
          <a:p>
            <a:pPr lvl="2"/>
            <a:r>
              <a:rPr lang="en-US" sz="2400" b="1" dirty="0">
                <a:latin typeface="Arial" panose="020B0604020202020204" pitchFamily="34" charset="0"/>
                <a:cs typeface="Arial" panose="020B0604020202020204" pitchFamily="34" charset="0"/>
              </a:rPr>
              <a:t>Mental Health &amp; Mental Illness </a:t>
            </a:r>
          </a:p>
          <a:p>
            <a:endParaRPr lang="en-US" sz="2400" b="1" dirty="0">
              <a:latin typeface="Arial" panose="020B0604020202020204" pitchFamily="34" charset="0"/>
              <a:cs typeface="Arial" panose="020B0604020202020204" pitchFamily="34" charset="0"/>
            </a:endParaRPr>
          </a:p>
          <a:p>
            <a:pPr lvl="2"/>
            <a:r>
              <a:rPr lang="en-US" sz="2400" b="1" dirty="0">
                <a:latin typeface="Arial" panose="020B0604020202020204" pitchFamily="34" charset="0"/>
                <a:cs typeface="Arial" panose="020B0604020202020204" pitchFamily="34" charset="0"/>
              </a:rPr>
              <a:t>Cannabis Use Disorder (addiction)</a:t>
            </a:r>
          </a:p>
          <a:p>
            <a:pPr lvl="2"/>
            <a:endParaRPr lang="en-US" sz="1800" b="1" dirty="0">
              <a:latin typeface="Arial" panose="020B0604020202020204" pitchFamily="34" charset="0"/>
              <a:cs typeface="Arial" panose="020B0604020202020204" pitchFamily="34" charset="0"/>
            </a:endParaRPr>
          </a:p>
          <a:p>
            <a:pPr lvl="2"/>
            <a:r>
              <a:rPr lang="en-US" sz="2400" b="1" dirty="0">
                <a:latin typeface="Arial" panose="020B0604020202020204" pitchFamily="34" charset="0"/>
                <a:cs typeface="Arial" panose="020B0604020202020204" pitchFamily="34" charset="0"/>
              </a:rPr>
              <a:t>There’s More?  </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A little good news </a:t>
            </a:r>
            <a:br>
              <a:rPr lang="en-US" sz="2400" b="1" dirty="0">
                <a:latin typeface="Arial" panose="020B060402020202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(Prevention works)</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Your job, should you choose to accept it. </a:t>
            </a:r>
          </a:p>
        </p:txBody>
      </p:sp>
    </p:spTree>
    <p:extLst>
      <p:ext uri="{BB962C8B-B14F-4D97-AF65-F5344CB8AC3E}">
        <p14:creationId xmlns:p14="http://schemas.microsoft.com/office/powerpoint/2010/main" val="749312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E97F56-6F42-C606-328A-C493309E6521}"/>
              </a:ext>
            </a:extLst>
          </p:cNvPr>
          <p:cNvPicPr>
            <a:picLocks noChangeAspect="1"/>
          </p:cNvPicPr>
          <p:nvPr/>
        </p:nvPicPr>
        <p:blipFill rotWithShape="1">
          <a:blip r:embed="rId2"/>
          <a:srcRect t="16569" r="1" b="8215"/>
          <a:stretch/>
        </p:blipFill>
        <p:spPr>
          <a:xfrm>
            <a:off x="-2585" y="857250"/>
            <a:ext cx="9146585" cy="5159809"/>
          </a:xfrm>
          <a:prstGeom prst="rect">
            <a:avLst/>
          </a:prstGeom>
        </p:spPr>
      </p:pic>
      <p:sp>
        <p:nvSpPr>
          <p:cNvPr id="2" name="TextBox 1">
            <a:extLst>
              <a:ext uri="{FF2B5EF4-FFF2-40B4-BE49-F238E27FC236}">
                <a16:creationId xmlns:a16="http://schemas.microsoft.com/office/drawing/2014/main" id="{D708D9D2-CB11-DB7D-EE79-4D2FF4E63D87}"/>
              </a:ext>
            </a:extLst>
          </p:cNvPr>
          <p:cNvSpPr txBox="1"/>
          <p:nvPr/>
        </p:nvSpPr>
        <p:spPr>
          <a:xfrm>
            <a:off x="963505" y="1062153"/>
            <a:ext cx="2802936" cy="1215499"/>
          </a:xfrm>
          <a:prstGeom prst="rect">
            <a:avLst/>
          </a:prstGeom>
        </p:spPr>
        <p:txBody>
          <a:bodyPr vert="horz" lIns="68580" tIns="34290" rIns="68580" bIns="34290" rtlCol="0" anchor="b">
            <a:normAutofit fontScale="92500"/>
          </a:bodyPr>
          <a:lstStyle/>
          <a:p>
            <a:pPr defTabSz="685800">
              <a:lnSpc>
                <a:spcPct val="90000"/>
              </a:lnSpc>
              <a:spcBef>
                <a:spcPct val="0"/>
              </a:spcBef>
              <a:spcAft>
                <a:spcPts val="450"/>
              </a:spcAft>
            </a:pPr>
            <a:r>
              <a:rPr lang="en-US" sz="5400" b="1" dirty="0">
                <a:solidFill>
                  <a:srgbClr val="E8E8E8">
                    <a:lumMod val="10000"/>
                  </a:srgbClr>
                </a:solidFill>
                <a:latin typeface="Arial" panose="020B0604020202020204" pitchFamily="34" charset="0"/>
                <a:cs typeface="Arial" panose="020B0604020202020204" pitchFamily="34" charset="0"/>
              </a:rPr>
              <a:t>Potency</a:t>
            </a:r>
          </a:p>
        </p:txBody>
      </p:sp>
    </p:spTree>
    <p:extLst>
      <p:ext uri="{BB962C8B-B14F-4D97-AF65-F5344CB8AC3E}">
        <p14:creationId xmlns:p14="http://schemas.microsoft.com/office/powerpoint/2010/main" val="4069691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6548EB2-7541-F1EB-2B76-6795EBA04A99}"/>
              </a:ext>
            </a:extLst>
          </p:cNvPr>
          <p:cNvPicPr>
            <a:picLocks noChangeAspect="1"/>
          </p:cNvPicPr>
          <p:nvPr/>
        </p:nvPicPr>
        <p:blipFill rotWithShape="1">
          <a:blip r:embed="rId2"/>
          <a:srcRect l="7858" r="4570"/>
          <a:stretch/>
        </p:blipFill>
        <p:spPr>
          <a:xfrm rot="810340">
            <a:off x="4921372" y="3050750"/>
            <a:ext cx="3503067" cy="2739885"/>
          </a:xfrm>
          <a:prstGeom prst="rect">
            <a:avLst/>
          </a:prstGeom>
        </p:spPr>
      </p:pic>
      <p:pic>
        <p:nvPicPr>
          <p:cNvPr id="1026" name="Picture 2" descr="My dad smoking some weed in a dirty t [70s] : r/OldSchoolCool">
            <a:extLst>
              <a:ext uri="{FF2B5EF4-FFF2-40B4-BE49-F238E27FC236}">
                <a16:creationId xmlns:a16="http://schemas.microsoft.com/office/drawing/2014/main" id="{BA6EE122-2BDF-72FE-CD24-A68E0AF7002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934" t="20997" r="14410" b="8871"/>
          <a:stretch/>
        </p:blipFill>
        <p:spPr bwMode="auto">
          <a:xfrm rot="20735463">
            <a:off x="516884" y="3196598"/>
            <a:ext cx="3543335" cy="24481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B677053-A2F9-5677-6CCE-5E6714480E56}"/>
              </a:ext>
            </a:extLst>
          </p:cNvPr>
          <p:cNvPicPr>
            <a:picLocks noChangeAspect="1"/>
          </p:cNvPicPr>
          <p:nvPr/>
        </p:nvPicPr>
        <p:blipFill>
          <a:blip r:embed="rId4"/>
          <a:stretch>
            <a:fillRect/>
          </a:stretch>
        </p:blipFill>
        <p:spPr>
          <a:xfrm>
            <a:off x="564061" y="1028700"/>
            <a:ext cx="2413049" cy="2530858"/>
          </a:xfrm>
          <a:prstGeom prst="rect">
            <a:avLst/>
          </a:prstGeom>
        </p:spPr>
      </p:pic>
      <p:sp>
        <p:nvSpPr>
          <p:cNvPr id="6" name="TextBox 5">
            <a:extLst>
              <a:ext uri="{FF2B5EF4-FFF2-40B4-BE49-F238E27FC236}">
                <a16:creationId xmlns:a16="http://schemas.microsoft.com/office/drawing/2014/main" id="{01304FBE-5253-1C5D-40B7-87564965CA59}"/>
              </a:ext>
            </a:extLst>
          </p:cNvPr>
          <p:cNvSpPr txBox="1"/>
          <p:nvPr/>
        </p:nvSpPr>
        <p:spPr>
          <a:xfrm rot="20693117">
            <a:off x="1595533" y="4287377"/>
            <a:ext cx="2424260" cy="406265"/>
          </a:xfrm>
          <a:prstGeom prst="rect">
            <a:avLst/>
          </a:prstGeom>
          <a:noFill/>
        </p:spPr>
        <p:txBody>
          <a:bodyPr wrap="square">
            <a:spAutoFit/>
          </a:bodyPr>
          <a:lstStyle/>
          <a:p>
            <a:pPr defTabSz="582930">
              <a:spcAft>
                <a:spcPts val="450"/>
              </a:spcAft>
            </a:pPr>
            <a:r>
              <a:rPr lang="en-US" sz="680" dirty="0">
                <a:solidFill>
                  <a:prstClr val="white"/>
                </a:solidFill>
                <a:latin typeface="Aptos" panose="02110004020202020204"/>
              </a:rPr>
              <a:t>https://www.reddit.com/r/OldSchoolCool/comments/7m9o1k/my_dad_smoking_some_weed_in_a_dirty_t_70s/?rdt=51678</a:t>
            </a:r>
            <a:endParaRPr lang="en-US" sz="800" dirty="0">
              <a:solidFill>
                <a:prstClr val="white"/>
              </a:solidFill>
              <a:latin typeface="Aptos" panose="02110004020202020204"/>
            </a:endParaRPr>
          </a:p>
        </p:txBody>
      </p:sp>
      <p:sp>
        <p:nvSpPr>
          <p:cNvPr id="8" name="TextBox 7">
            <a:extLst>
              <a:ext uri="{FF2B5EF4-FFF2-40B4-BE49-F238E27FC236}">
                <a16:creationId xmlns:a16="http://schemas.microsoft.com/office/drawing/2014/main" id="{5C124EA2-70C9-9E0C-8D10-C4604CAC2E3A}"/>
              </a:ext>
            </a:extLst>
          </p:cNvPr>
          <p:cNvSpPr txBox="1"/>
          <p:nvPr/>
        </p:nvSpPr>
        <p:spPr>
          <a:xfrm>
            <a:off x="1023748" y="2602575"/>
            <a:ext cx="1668941" cy="406265"/>
          </a:xfrm>
          <a:prstGeom prst="rect">
            <a:avLst/>
          </a:prstGeom>
          <a:noFill/>
        </p:spPr>
        <p:txBody>
          <a:bodyPr wrap="square">
            <a:spAutoFit/>
          </a:bodyPr>
          <a:lstStyle/>
          <a:p>
            <a:pPr defTabSz="582930">
              <a:spcAft>
                <a:spcPts val="450"/>
              </a:spcAft>
            </a:pPr>
            <a:r>
              <a:rPr lang="en-US" sz="680" dirty="0">
                <a:solidFill>
                  <a:prstClr val="white"/>
                </a:solidFill>
                <a:latin typeface="Aptos" panose="02110004020202020204"/>
              </a:rPr>
              <a:t>https://www.reddit.com/r/OldSchoolCool/comments/7j2vwz/my_uncle_getting_caught_growing_weed_in_the/</a:t>
            </a:r>
            <a:endParaRPr lang="en-US" sz="800" dirty="0">
              <a:solidFill>
                <a:prstClr val="white"/>
              </a:solidFill>
              <a:latin typeface="Aptos" panose="02110004020202020204"/>
            </a:endParaRPr>
          </a:p>
        </p:txBody>
      </p:sp>
      <p:pic>
        <p:nvPicPr>
          <p:cNvPr id="1028" name="Picture 4" descr="r/trees - Old school joint, ran out of Raws and filters. Old school EZ-Wider wraps ftw">
            <a:extLst>
              <a:ext uri="{FF2B5EF4-FFF2-40B4-BE49-F238E27FC236}">
                <a16:creationId xmlns:a16="http://schemas.microsoft.com/office/drawing/2014/main" id="{FAA2418F-A872-FB11-2FFE-D8FFF374EDD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864" t="38461" b="30371"/>
          <a:stretch/>
        </p:blipFill>
        <p:spPr bwMode="auto">
          <a:xfrm>
            <a:off x="5046896" y="1045847"/>
            <a:ext cx="3584471" cy="185816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5F936E3-2329-E4A4-97EA-10D46BDB70BA}"/>
              </a:ext>
            </a:extLst>
          </p:cNvPr>
          <p:cNvSpPr txBox="1"/>
          <p:nvPr/>
        </p:nvSpPr>
        <p:spPr>
          <a:xfrm>
            <a:off x="6055972" y="2069382"/>
            <a:ext cx="1947307" cy="406265"/>
          </a:xfrm>
          <a:prstGeom prst="rect">
            <a:avLst/>
          </a:prstGeom>
          <a:noFill/>
        </p:spPr>
        <p:txBody>
          <a:bodyPr wrap="square">
            <a:spAutoFit/>
          </a:bodyPr>
          <a:lstStyle/>
          <a:p>
            <a:pPr defTabSz="582930">
              <a:spcAft>
                <a:spcPts val="450"/>
              </a:spcAft>
            </a:pPr>
            <a:r>
              <a:rPr lang="en-US" sz="680" dirty="0">
                <a:solidFill>
                  <a:prstClr val="white"/>
                </a:solidFill>
                <a:latin typeface="Aptos" panose="02110004020202020204"/>
              </a:rPr>
              <a:t>https://www.reddit.com/r/trees/comments/al72zl/old_school_joint_ran_out_of_raws_and_filters_old/</a:t>
            </a:r>
            <a:endParaRPr lang="en-US" sz="800" dirty="0">
              <a:solidFill>
                <a:prstClr val="white"/>
              </a:solidFill>
              <a:latin typeface="Aptos" panose="02110004020202020204"/>
            </a:endParaRPr>
          </a:p>
        </p:txBody>
      </p:sp>
      <p:sp>
        <p:nvSpPr>
          <p:cNvPr id="11" name="TextBox 10">
            <a:extLst>
              <a:ext uri="{FF2B5EF4-FFF2-40B4-BE49-F238E27FC236}">
                <a16:creationId xmlns:a16="http://schemas.microsoft.com/office/drawing/2014/main" id="{F62B8036-AAD9-47FE-52A7-9824B3E218D2}"/>
              </a:ext>
            </a:extLst>
          </p:cNvPr>
          <p:cNvSpPr txBox="1"/>
          <p:nvPr/>
        </p:nvSpPr>
        <p:spPr>
          <a:xfrm>
            <a:off x="3264595" y="1237158"/>
            <a:ext cx="1782302" cy="720197"/>
          </a:xfrm>
          <a:prstGeom prst="rect">
            <a:avLst/>
          </a:prstGeom>
          <a:noFill/>
        </p:spPr>
        <p:txBody>
          <a:bodyPr wrap="square" rtlCol="0">
            <a:spAutoFit/>
          </a:bodyPr>
          <a:lstStyle/>
          <a:p>
            <a:pPr defTabSz="582930">
              <a:spcAft>
                <a:spcPts val="450"/>
              </a:spcAft>
            </a:pPr>
            <a:r>
              <a:rPr lang="en-US" sz="4080" b="1" dirty="0">
                <a:solidFill>
                  <a:prstClr val="black"/>
                </a:solidFill>
                <a:latin typeface="Aptos" panose="02110004020202020204"/>
              </a:rPr>
              <a:t>1970s</a:t>
            </a:r>
            <a:endParaRPr lang="en-US" sz="4800" b="1" dirty="0">
              <a:solidFill>
                <a:prstClr val="black"/>
              </a:solidFill>
              <a:latin typeface="Aptos" panose="02110004020202020204"/>
            </a:endParaRPr>
          </a:p>
        </p:txBody>
      </p:sp>
      <p:sp>
        <p:nvSpPr>
          <p:cNvPr id="14" name="TextBox 13">
            <a:extLst>
              <a:ext uri="{FF2B5EF4-FFF2-40B4-BE49-F238E27FC236}">
                <a16:creationId xmlns:a16="http://schemas.microsoft.com/office/drawing/2014/main" id="{E7481B4F-F1B5-0A11-5993-DEB13880C6B4}"/>
              </a:ext>
            </a:extLst>
          </p:cNvPr>
          <p:cNvSpPr txBox="1"/>
          <p:nvPr/>
        </p:nvSpPr>
        <p:spPr>
          <a:xfrm rot="869804">
            <a:off x="4563241" y="4083590"/>
            <a:ext cx="2437778" cy="406265"/>
          </a:xfrm>
          <a:prstGeom prst="rect">
            <a:avLst/>
          </a:prstGeom>
          <a:noFill/>
        </p:spPr>
        <p:txBody>
          <a:bodyPr wrap="square">
            <a:spAutoFit/>
          </a:bodyPr>
          <a:lstStyle/>
          <a:p>
            <a:pPr defTabSz="582930">
              <a:spcAft>
                <a:spcPts val="450"/>
              </a:spcAft>
            </a:pPr>
            <a:r>
              <a:rPr lang="en-US" sz="680" dirty="0">
                <a:solidFill>
                  <a:prstClr val="white"/>
                </a:solidFill>
                <a:latin typeface="Aptos" panose="02110004020202020204"/>
              </a:rPr>
              <a:t>https://norml.org/blog/2020/07/24/a-founder-looks-at-50-the-free-john-sinclair-rally-public-protests-sometimes-matter/</a:t>
            </a:r>
            <a:endParaRPr lang="en-US" sz="800" dirty="0">
              <a:solidFill>
                <a:prstClr val="white"/>
              </a:solidFill>
              <a:latin typeface="Aptos" panose="02110004020202020204"/>
            </a:endParaRPr>
          </a:p>
        </p:txBody>
      </p:sp>
    </p:spTree>
    <p:extLst>
      <p:ext uri="{BB962C8B-B14F-4D97-AF65-F5344CB8AC3E}">
        <p14:creationId xmlns:p14="http://schemas.microsoft.com/office/powerpoint/2010/main" val="3058800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building with a sign on the front&#10;&#10;Description automatically generated">
            <a:extLst>
              <a:ext uri="{FF2B5EF4-FFF2-40B4-BE49-F238E27FC236}">
                <a16:creationId xmlns:a16="http://schemas.microsoft.com/office/drawing/2014/main" id="{F422F134-4C47-EBBA-1D99-4FCEB56BF77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544" t="24240" r="4773" b="20451"/>
          <a:stretch/>
        </p:blipFill>
        <p:spPr>
          <a:xfrm>
            <a:off x="1767516" y="3101280"/>
            <a:ext cx="4504943" cy="2855021"/>
          </a:xfrm>
          <a:prstGeom prst="rect">
            <a:avLst/>
          </a:prstGeom>
          <a:noFill/>
        </p:spPr>
      </p:pic>
      <p:pic>
        <p:nvPicPr>
          <p:cNvPr id="14" name="Picture 13">
            <a:extLst>
              <a:ext uri="{FF2B5EF4-FFF2-40B4-BE49-F238E27FC236}">
                <a16:creationId xmlns:a16="http://schemas.microsoft.com/office/drawing/2014/main" id="{E5597111-C5C7-5D3E-7D5A-8E425E62C0E6}"/>
              </a:ext>
            </a:extLst>
          </p:cNvPr>
          <p:cNvPicPr>
            <a:picLocks noChangeAspect="1"/>
          </p:cNvPicPr>
          <p:nvPr/>
        </p:nvPicPr>
        <p:blipFill>
          <a:blip r:embed="rId3"/>
          <a:stretch>
            <a:fillRect/>
          </a:stretch>
        </p:blipFill>
        <p:spPr>
          <a:xfrm rot="20586292">
            <a:off x="83122" y="3381653"/>
            <a:ext cx="1859018" cy="1838225"/>
          </a:xfrm>
          <a:prstGeom prst="rect">
            <a:avLst/>
          </a:prstGeom>
        </p:spPr>
      </p:pic>
      <p:sp>
        <p:nvSpPr>
          <p:cNvPr id="11" name="TextBox 10">
            <a:extLst>
              <a:ext uri="{FF2B5EF4-FFF2-40B4-BE49-F238E27FC236}">
                <a16:creationId xmlns:a16="http://schemas.microsoft.com/office/drawing/2014/main" id="{F62B8036-AAD9-47FE-52A7-9824B3E218D2}"/>
              </a:ext>
            </a:extLst>
          </p:cNvPr>
          <p:cNvSpPr txBox="1"/>
          <p:nvPr/>
        </p:nvSpPr>
        <p:spPr>
          <a:xfrm>
            <a:off x="3660651" y="1070796"/>
            <a:ext cx="2313007" cy="854080"/>
          </a:xfrm>
          <a:prstGeom prst="rect">
            <a:avLst/>
          </a:prstGeom>
          <a:noFill/>
        </p:spPr>
        <p:txBody>
          <a:bodyPr wrap="square" rtlCol="0">
            <a:spAutoFit/>
          </a:bodyPr>
          <a:lstStyle/>
          <a:p>
            <a:pPr defTabSz="576072">
              <a:spcAft>
                <a:spcPts val="450"/>
              </a:spcAft>
            </a:pPr>
            <a:r>
              <a:rPr lang="en-US" sz="4950" b="1" dirty="0">
                <a:solidFill>
                  <a:prstClr val="black"/>
                </a:solidFill>
                <a:latin typeface="Arial" panose="020B0604020202020204" pitchFamily="34" charset="0"/>
                <a:cs typeface="Arial" panose="020B0604020202020204" pitchFamily="34" charset="0"/>
              </a:rPr>
              <a:t>Today </a:t>
            </a:r>
          </a:p>
        </p:txBody>
      </p:sp>
      <p:pic>
        <p:nvPicPr>
          <p:cNvPr id="7" name="Picture 6">
            <a:extLst>
              <a:ext uri="{FF2B5EF4-FFF2-40B4-BE49-F238E27FC236}">
                <a16:creationId xmlns:a16="http://schemas.microsoft.com/office/drawing/2014/main" id="{872D1997-6394-8801-1B28-17D84C70ED7E}"/>
              </a:ext>
            </a:extLst>
          </p:cNvPr>
          <p:cNvPicPr>
            <a:picLocks noChangeAspect="1"/>
          </p:cNvPicPr>
          <p:nvPr/>
        </p:nvPicPr>
        <p:blipFill rotWithShape="1">
          <a:blip r:embed="rId4"/>
          <a:srcRect l="16363" t="16163" r="9458" b="11649"/>
          <a:stretch/>
        </p:blipFill>
        <p:spPr>
          <a:xfrm>
            <a:off x="191529" y="836414"/>
            <a:ext cx="3540964" cy="2264865"/>
          </a:xfrm>
          <a:prstGeom prst="rect">
            <a:avLst/>
          </a:prstGeom>
        </p:spPr>
      </p:pic>
      <p:sp>
        <p:nvSpPr>
          <p:cNvPr id="9" name="TextBox 8">
            <a:extLst>
              <a:ext uri="{FF2B5EF4-FFF2-40B4-BE49-F238E27FC236}">
                <a16:creationId xmlns:a16="http://schemas.microsoft.com/office/drawing/2014/main" id="{0D5818C2-E2C8-7ADD-3702-DBA14E6F70CA}"/>
              </a:ext>
            </a:extLst>
          </p:cNvPr>
          <p:cNvSpPr txBox="1"/>
          <p:nvPr/>
        </p:nvSpPr>
        <p:spPr>
          <a:xfrm>
            <a:off x="357000" y="2561506"/>
            <a:ext cx="1516981" cy="506036"/>
          </a:xfrm>
          <a:prstGeom prst="rect">
            <a:avLst/>
          </a:prstGeom>
          <a:noFill/>
        </p:spPr>
        <p:txBody>
          <a:bodyPr wrap="square">
            <a:spAutoFit/>
          </a:bodyPr>
          <a:lstStyle/>
          <a:p>
            <a:pPr defTabSz="576072">
              <a:spcAft>
                <a:spcPts val="450"/>
              </a:spcAft>
            </a:pPr>
            <a:r>
              <a:rPr lang="en-US" sz="672" dirty="0">
                <a:solidFill>
                  <a:prstClr val="white"/>
                </a:solidFill>
                <a:latin typeface="Aptos" panose="02110004020202020204"/>
              </a:rPr>
              <a:t>https://www.nbcnews.com/health/mental-health/chronic-pot-use-may-have-serious-effects-brain-experts-say-n924441</a:t>
            </a:r>
            <a:endParaRPr lang="en-US" sz="800" dirty="0">
              <a:solidFill>
                <a:prstClr val="white"/>
              </a:solidFill>
              <a:latin typeface="Aptos" panose="02110004020202020204"/>
            </a:endParaRPr>
          </a:p>
        </p:txBody>
      </p:sp>
      <p:sp>
        <p:nvSpPr>
          <p:cNvPr id="15" name="TextBox 14">
            <a:extLst>
              <a:ext uri="{FF2B5EF4-FFF2-40B4-BE49-F238E27FC236}">
                <a16:creationId xmlns:a16="http://schemas.microsoft.com/office/drawing/2014/main" id="{319A776E-4F29-EB64-32CE-FD6690BD5779}"/>
              </a:ext>
            </a:extLst>
          </p:cNvPr>
          <p:cNvSpPr txBox="1"/>
          <p:nvPr/>
        </p:nvSpPr>
        <p:spPr>
          <a:xfrm>
            <a:off x="645268" y="4515029"/>
            <a:ext cx="1060316" cy="195759"/>
          </a:xfrm>
          <a:prstGeom prst="rect">
            <a:avLst/>
          </a:prstGeom>
          <a:noFill/>
        </p:spPr>
        <p:txBody>
          <a:bodyPr wrap="square" rtlCol="0">
            <a:spAutoFit/>
          </a:bodyPr>
          <a:lstStyle/>
          <a:p>
            <a:pPr defTabSz="576072">
              <a:spcAft>
                <a:spcPts val="450"/>
              </a:spcAft>
            </a:pPr>
            <a:r>
              <a:rPr lang="en-US" sz="672" dirty="0">
                <a:solidFill>
                  <a:prstClr val="black"/>
                </a:solidFill>
                <a:latin typeface="Aptos" panose="02110004020202020204"/>
              </a:rPr>
              <a:t>www.amazon.com</a:t>
            </a:r>
            <a:endParaRPr lang="en-US" sz="800" dirty="0">
              <a:solidFill>
                <a:prstClr val="black"/>
              </a:solidFill>
              <a:latin typeface="Aptos" panose="02110004020202020204"/>
            </a:endParaRPr>
          </a:p>
        </p:txBody>
      </p:sp>
      <p:pic>
        <p:nvPicPr>
          <p:cNvPr id="2052" name="Picture 4" descr="snoop dogg smoking marijuana weed pot">
            <a:extLst>
              <a:ext uri="{FF2B5EF4-FFF2-40B4-BE49-F238E27FC236}">
                <a16:creationId xmlns:a16="http://schemas.microsoft.com/office/drawing/2014/main" id="{D4CBAA47-C411-C10A-7F8C-E44E1506A1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8546" y="1038248"/>
            <a:ext cx="2967574" cy="2225682"/>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284DDD6B-53F8-ABA6-CF37-D7C318F93041}"/>
              </a:ext>
            </a:extLst>
          </p:cNvPr>
          <p:cNvSpPr txBox="1"/>
          <p:nvPr/>
        </p:nvSpPr>
        <p:spPr>
          <a:xfrm>
            <a:off x="7049316" y="2722903"/>
            <a:ext cx="1863163" cy="299184"/>
          </a:xfrm>
          <a:prstGeom prst="rect">
            <a:avLst/>
          </a:prstGeom>
          <a:noFill/>
        </p:spPr>
        <p:txBody>
          <a:bodyPr wrap="square">
            <a:spAutoFit/>
          </a:bodyPr>
          <a:lstStyle/>
          <a:p>
            <a:pPr defTabSz="576072">
              <a:spcAft>
                <a:spcPts val="450"/>
              </a:spcAft>
            </a:pPr>
            <a:r>
              <a:rPr lang="en-US" sz="672" dirty="0">
                <a:solidFill>
                  <a:prstClr val="white"/>
                </a:solidFill>
                <a:latin typeface="Aptos" panose="02110004020202020204"/>
              </a:rPr>
              <a:t>https://www.insider.com/celebrities-who-smoke-weed-2018-10</a:t>
            </a:r>
            <a:endParaRPr lang="en-US" sz="800" dirty="0">
              <a:solidFill>
                <a:prstClr val="white"/>
              </a:solidFill>
              <a:latin typeface="Aptos" panose="02110004020202020204"/>
            </a:endParaRPr>
          </a:p>
        </p:txBody>
      </p:sp>
      <p:sp>
        <p:nvSpPr>
          <p:cNvPr id="19" name="TextBox 18">
            <a:extLst>
              <a:ext uri="{FF2B5EF4-FFF2-40B4-BE49-F238E27FC236}">
                <a16:creationId xmlns:a16="http://schemas.microsoft.com/office/drawing/2014/main" id="{2AF16B4C-29B0-4DD2-EE28-E5D7FE32B5C1}"/>
              </a:ext>
            </a:extLst>
          </p:cNvPr>
          <p:cNvSpPr txBox="1"/>
          <p:nvPr/>
        </p:nvSpPr>
        <p:spPr>
          <a:xfrm>
            <a:off x="2695213" y="5666754"/>
            <a:ext cx="2718374" cy="221599"/>
          </a:xfrm>
          <a:prstGeom prst="rect">
            <a:avLst/>
          </a:prstGeom>
          <a:noFill/>
        </p:spPr>
        <p:txBody>
          <a:bodyPr wrap="square" rtlCol="0">
            <a:spAutoFit/>
          </a:bodyPr>
          <a:lstStyle/>
          <a:p>
            <a:pPr defTabSz="576072">
              <a:spcAft>
                <a:spcPts val="450"/>
              </a:spcAft>
            </a:pPr>
            <a:r>
              <a:rPr lang="en-US" sz="840" dirty="0">
                <a:solidFill>
                  <a:prstClr val="white"/>
                </a:solidFill>
                <a:latin typeface="Aptos" panose="02110004020202020204"/>
              </a:rPr>
              <a:t>Photo credit:  Anthony Nicholas GCPC</a:t>
            </a:r>
            <a:endParaRPr lang="en-US" sz="1000" dirty="0">
              <a:solidFill>
                <a:prstClr val="white"/>
              </a:solidFill>
              <a:latin typeface="Aptos" panose="02110004020202020204"/>
            </a:endParaRPr>
          </a:p>
        </p:txBody>
      </p:sp>
      <p:pic>
        <p:nvPicPr>
          <p:cNvPr id="2050" name="Picture 2">
            <a:extLst>
              <a:ext uri="{FF2B5EF4-FFF2-40B4-BE49-F238E27FC236}">
                <a16:creationId xmlns:a16="http://schemas.microsoft.com/office/drawing/2014/main" id="{1FCCFED0-280E-1405-8C9B-A62DEB38E6E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3562" b="30236"/>
          <a:stretch/>
        </p:blipFill>
        <p:spPr bwMode="auto">
          <a:xfrm rot="436559">
            <a:off x="5470011" y="3112603"/>
            <a:ext cx="4118539" cy="226596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BA0A7FA-0E27-3BC9-08BE-225C008977D7}"/>
              </a:ext>
            </a:extLst>
          </p:cNvPr>
          <p:cNvSpPr txBox="1"/>
          <p:nvPr/>
        </p:nvSpPr>
        <p:spPr>
          <a:xfrm rot="492636">
            <a:off x="6681798" y="5030946"/>
            <a:ext cx="2627216" cy="299184"/>
          </a:xfrm>
          <a:prstGeom prst="rect">
            <a:avLst/>
          </a:prstGeom>
          <a:noFill/>
        </p:spPr>
        <p:txBody>
          <a:bodyPr wrap="square">
            <a:spAutoFit/>
          </a:bodyPr>
          <a:lstStyle/>
          <a:p>
            <a:pPr defTabSz="576072">
              <a:spcAft>
                <a:spcPts val="450"/>
              </a:spcAft>
            </a:pPr>
            <a:r>
              <a:rPr lang="en-US" sz="672" dirty="0">
                <a:solidFill>
                  <a:prstClr val="white"/>
                </a:solidFill>
                <a:latin typeface="Aptos" panose="02110004020202020204"/>
              </a:rPr>
              <a:t>https://newhampshirebulletin.com/2023/08/11/pot-smell-and-safety-concerns-ignite-disputes-over-public-smoking/</a:t>
            </a:r>
            <a:endParaRPr lang="en-US" sz="800" dirty="0">
              <a:solidFill>
                <a:prstClr val="white"/>
              </a:solidFill>
              <a:latin typeface="Aptos" panose="02110004020202020204"/>
            </a:endParaRPr>
          </a:p>
        </p:txBody>
      </p:sp>
    </p:spTree>
    <p:extLst>
      <p:ext uri="{BB962C8B-B14F-4D97-AF65-F5344CB8AC3E}">
        <p14:creationId xmlns:p14="http://schemas.microsoft.com/office/powerpoint/2010/main" val="247672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20" name="Google Shape;320;p55"/>
          <p:cNvSpPr txBox="1">
            <a:spLocks/>
          </p:cNvSpPr>
          <p:nvPr/>
        </p:nvSpPr>
        <p:spPr>
          <a:xfrm>
            <a:off x="1384759" y="1926829"/>
            <a:ext cx="6180281" cy="2804153"/>
          </a:xfrm>
          <a:prstGeom prst="rect">
            <a:avLst/>
          </a:prstGeom>
          <a:noFill/>
          <a:ln>
            <a:noFill/>
          </a:ln>
        </p:spPr>
        <p:txBody>
          <a:bodyPr spcFirstLastPara="1" vert="horz" wrap="square" lIns="68575" tIns="34275" rIns="68575" bIns="34275" rtlCol="0" anchor="t" anchorCtr="0">
            <a:normAutofit/>
          </a:bodyPr>
          <a:lstStyle/>
          <a:p>
            <a:pPr algn="ctr" defTabSz="534924">
              <a:buClr>
                <a:prstClr val="black"/>
              </a:buClr>
              <a:buSzPts val="2100"/>
            </a:pPr>
            <a:endParaRPr sz="1053">
              <a:solidFill>
                <a:prstClr val="black"/>
              </a:solidFill>
              <a:latin typeface="Aptos" panose="02110004020202020204"/>
            </a:endParaRPr>
          </a:p>
          <a:p>
            <a:pPr algn="ctr" defTabSz="534924">
              <a:spcBef>
                <a:spcPts val="624"/>
              </a:spcBef>
              <a:buClr>
                <a:prstClr val="black"/>
              </a:buClr>
              <a:buSzPts val="2100"/>
            </a:pPr>
            <a:endParaRPr sz="1053" b="1">
              <a:solidFill>
                <a:prstClr val="black"/>
              </a:solidFill>
              <a:latin typeface="Aptos" panose="02110004020202020204"/>
            </a:endParaRPr>
          </a:p>
          <a:p>
            <a:pPr algn="ctr" defTabSz="534924">
              <a:spcBef>
                <a:spcPts val="624"/>
              </a:spcBef>
              <a:buClr>
                <a:prstClr val="black"/>
              </a:buClr>
              <a:buSzPts val="2100"/>
            </a:pPr>
            <a:endParaRPr sz="1053" b="1">
              <a:solidFill>
                <a:prstClr val="black"/>
              </a:solidFill>
              <a:latin typeface="Aptos" panose="02110004020202020204"/>
            </a:endParaRPr>
          </a:p>
          <a:p>
            <a:pPr algn="ctr" defTabSz="685800">
              <a:spcBef>
                <a:spcPts val="800"/>
              </a:spcBef>
              <a:buClr>
                <a:prstClr val="black"/>
              </a:buClr>
              <a:buSzPts val="2100"/>
            </a:pPr>
            <a:endParaRPr sz="1350">
              <a:solidFill>
                <a:prstClr val="black"/>
              </a:solidFill>
              <a:latin typeface="Aptos" panose="02110004020202020204"/>
            </a:endParaRPr>
          </a:p>
        </p:txBody>
      </p:sp>
      <p:pic>
        <p:nvPicPr>
          <p:cNvPr id="5" name="Picture 4">
            <a:extLst>
              <a:ext uri="{FF2B5EF4-FFF2-40B4-BE49-F238E27FC236}">
                <a16:creationId xmlns:a16="http://schemas.microsoft.com/office/drawing/2014/main" id="{F8907DBE-A574-6541-11BE-C605242F31D2}"/>
              </a:ext>
            </a:extLst>
          </p:cNvPr>
          <p:cNvPicPr>
            <a:picLocks noChangeAspect="1"/>
          </p:cNvPicPr>
          <p:nvPr/>
        </p:nvPicPr>
        <p:blipFill rotWithShape="1">
          <a:blip r:embed="rId3"/>
          <a:srcRect t="6599" b="25522"/>
          <a:stretch/>
        </p:blipFill>
        <p:spPr>
          <a:xfrm>
            <a:off x="556602" y="1097280"/>
            <a:ext cx="2683007" cy="1821194"/>
          </a:xfrm>
          <a:prstGeom prst="rect">
            <a:avLst/>
          </a:prstGeom>
          <a:ln>
            <a:solidFill>
              <a:schemeClr val="tx1"/>
            </a:solidFill>
          </a:ln>
        </p:spPr>
      </p:pic>
      <p:sp>
        <p:nvSpPr>
          <p:cNvPr id="6" name="TextBox 5">
            <a:extLst>
              <a:ext uri="{FF2B5EF4-FFF2-40B4-BE49-F238E27FC236}">
                <a16:creationId xmlns:a16="http://schemas.microsoft.com/office/drawing/2014/main" id="{64E7D980-B76B-355C-1574-F42F036B18E0}"/>
              </a:ext>
            </a:extLst>
          </p:cNvPr>
          <p:cNvSpPr txBox="1"/>
          <p:nvPr/>
        </p:nvSpPr>
        <p:spPr>
          <a:xfrm>
            <a:off x="3929443" y="2184675"/>
            <a:ext cx="4591364" cy="973600"/>
          </a:xfrm>
          <a:prstGeom prst="rect">
            <a:avLst/>
          </a:prstGeom>
          <a:noFill/>
        </p:spPr>
        <p:txBody>
          <a:bodyPr wrap="square" rtlCol="0">
            <a:spAutoFit/>
          </a:bodyPr>
          <a:lstStyle/>
          <a:p>
            <a:pPr defTabSz="534924">
              <a:spcAft>
                <a:spcPts val="450"/>
              </a:spcAft>
            </a:pPr>
            <a:r>
              <a:rPr lang="en-US" sz="3510" b="1" dirty="0">
                <a:solidFill>
                  <a:prstClr val="black"/>
                </a:solidFill>
                <a:latin typeface="Arial"/>
                <a:cs typeface="Arial"/>
                <a:sym typeface="Arial"/>
              </a:rPr>
              <a:t>Flower or “pre-rolls”</a:t>
            </a:r>
          </a:p>
          <a:p>
            <a:pPr defTabSz="685800">
              <a:spcAft>
                <a:spcPts val="450"/>
              </a:spcAft>
            </a:pPr>
            <a:endParaRPr lang="en-US" dirty="0">
              <a:solidFill>
                <a:prstClr val="black"/>
              </a:solidFill>
              <a:latin typeface="Aptos" panose="02110004020202020204"/>
            </a:endParaRPr>
          </a:p>
        </p:txBody>
      </p:sp>
      <p:graphicFrame>
        <p:nvGraphicFramePr>
          <p:cNvPr id="322" name="Google Shape;328;p56">
            <a:extLst>
              <a:ext uri="{FF2B5EF4-FFF2-40B4-BE49-F238E27FC236}">
                <a16:creationId xmlns:a16="http://schemas.microsoft.com/office/drawing/2014/main" id="{D873DDEB-1E44-EF75-0BF3-CC68BA714549}"/>
              </a:ext>
            </a:extLst>
          </p:cNvPr>
          <p:cNvGraphicFramePr/>
          <p:nvPr/>
        </p:nvGraphicFramePr>
        <p:xfrm>
          <a:off x="2270421" y="2251018"/>
          <a:ext cx="5410308" cy="43788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8075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22"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Green powder in a bowl">
            <a:extLst>
              <a:ext uri="{FF2B5EF4-FFF2-40B4-BE49-F238E27FC236}">
                <a16:creationId xmlns:a16="http://schemas.microsoft.com/office/drawing/2014/main" id="{9A661977-C5BB-70F3-14AF-33355B368E48}"/>
              </a:ext>
            </a:extLst>
          </p:cNvPr>
          <p:cNvPicPr>
            <a:picLocks noChangeAspect="1"/>
          </p:cNvPicPr>
          <p:nvPr/>
        </p:nvPicPr>
        <p:blipFill rotWithShape="1">
          <a:blip r:embed="rId3"/>
          <a:srcRect l="36480" r="3985" b="-1"/>
          <a:stretch/>
        </p:blipFill>
        <p:spPr>
          <a:xfrm>
            <a:off x="473529" y="1028705"/>
            <a:ext cx="4081864" cy="4576662"/>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TextBox 3">
            <a:extLst>
              <a:ext uri="{FF2B5EF4-FFF2-40B4-BE49-F238E27FC236}">
                <a16:creationId xmlns:a16="http://schemas.microsoft.com/office/drawing/2014/main" id="{86E6000E-2AB6-8DDD-1303-AB17BBE4753E}"/>
              </a:ext>
            </a:extLst>
          </p:cNvPr>
          <p:cNvSpPr txBox="1"/>
          <p:nvPr/>
        </p:nvSpPr>
        <p:spPr>
          <a:xfrm>
            <a:off x="4588610" y="1298556"/>
            <a:ext cx="3796041" cy="3929923"/>
          </a:xfrm>
          <a:prstGeom prst="rect">
            <a:avLst/>
          </a:prstGeom>
        </p:spPr>
        <p:txBody>
          <a:bodyPr vert="horz" lIns="68580" tIns="34290" rIns="68580" bIns="34290" rtlCol="0">
            <a:normAutofit/>
          </a:bodyPr>
          <a:lstStyle/>
          <a:p>
            <a:pPr algn="ctr" defTabSz="493776">
              <a:lnSpc>
                <a:spcPct val="90000"/>
              </a:lnSpc>
              <a:spcAft>
                <a:spcPts val="324"/>
              </a:spcAft>
            </a:pPr>
            <a:r>
              <a:rPr lang="en-US" sz="1944" b="1" dirty="0">
                <a:solidFill>
                  <a:prstClr val="black"/>
                </a:solidFill>
                <a:latin typeface="Arial" panose="020B0604020202020204" pitchFamily="34" charset="0"/>
                <a:cs typeface="Arial" panose="020B0604020202020204" pitchFamily="34" charset="0"/>
              </a:rPr>
              <a:t>According to weedmaps.com…</a:t>
            </a:r>
          </a:p>
          <a:p>
            <a:pPr indent="-123444" defTabSz="493776">
              <a:lnSpc>
                <a:spcPct val="90000"/>
              </a:lnSpc>
              <a:spcAft>
                <a:spcPts val="324"/>
              </a:spcAft>
              <a:buFont typeface="Arial" panose="020B0604020202020204" pitchFamily="34" charset="0"/>
              <a:buChar char="•"/>
            </a:pPr>
            <a:endParaRPr lang="en-US" sz="1296" dirty="0">
              <a:solidFill>
                <a:prstClr val="black"/>
              </a:solidFill>
              <a:latin typeface="Arial" panose="020B0604020202020204" pitchFamily="34" charset="0"/>
              <a:cs typeface="Arial" panose="020B0604020202020204" pitchFamily="34" charset="0"/>
            </a:endParaRPr>
          </a:p>
          <a:p>
            <a:pPr defTabSz="493776">
              <a:lnSpc>
                <a:spcPct val="90000"/>
              </a:lnSpc>
              <a:spcAft>
                <a:spcPts val="324"/>
              </a:spcAft>
            </a:pPr>
            <a:r>
              <a:rPr lang="en-US" b="1" dirty="0">
                <a:solidFill>
                  <a:prstClr val="black"/>
                </a:solidFill>
                <a:latin typeface="Arial" panose="020B0604020202020204" pitchFamily="34" charset="0"/>
                <a:cs typeface="Arial" panose="020B0604020202020204" pitchFamily="34" charset="0"/>
              </a:rPr>
              <a:t>GM-UHOH         		35.23%</a:t>
            </a:r>
          </a:p>
          <a:p>
            <a:pPr defTabSz="493776">
              <a:lnSpc>
                <a:spcPct val="90000"/>
              </a:lnSpc>
              <a:spcAft>
                <a:spcPts val="324"/>
              </a:spcAft>
            </a:pPr>
            <a:endParaRPr lang="en-US" b="1" dirty="0">
              <a:solidFill>
                <a:prstClr val="black"/>
              </a:solidFill>
              <a:latin typeface="Arial" panose="020B0604020202020204" pitchFamily="34" charset="0"/>
              <a:cs typeface="Arial" panose="020B0604020202020204" pitchFamily="34" charset="0"/>
            </a:endParaRPr>
          </a:p>
          <a:p>
            <a:pPr defTabSz="493776">
              <a:lnSpc>
                <a:spcPct val="90000"/>
              </a:lnSpc>
              <a:spcAft>
                <a:spcPts val="324"/>
              </a:spcAft>
            </a:pPr>
            <a:r>
              <a:rPr lang="en-US" b="1" dirty="0">
                <a:solidFill>
                  <a:prstClr val="black"/>
                </a:solidFill>
                <a:latin typeface="Arial" panose="020B0604020202020204" pitchFamily="34" charset="0"/>
                <a:cs typeface="Arial" panose="020B0604020202020204" pitchFamily="34" charset="0"/>
              </a:rPr>
              <a:t>Umami Butter		35%</a:t>
            </a:r>
          </a:p>
          <a:p>
            <a:pPr defTabSz="493776">
              <a:lnSpc>
                <a:spcPct val="90000"/>
              </a:lnSpc>
              <a:spcAft>
                <a:spcPts val="324"/>
              </a:spcAft>
            </a:pPr>
            <a:endParaRPr lang="en-US" b="1" dirty="0">
              <a:solidFill>
                <a:prstClr val="black"/>
              </a:solidFill>
              <a:latin typeface="Arial" panose="020B0604020202020204" pitchFamily="34" charset="0"/>
              <a:cs typeface="Arial" panose="020B0604020202020204" pitchFamily="34" charset="0"/>
            </a:endParaRPr>
          </a:p>
          <a:p>
            <a:pPr defTabSz="493776">
              <a:lnSpc>
                <a:spcPct val="90000"/>
              </a:lnSpc>
              <a:spcAft>
                <a:spcPts val="324"/>
              </a:spcAft>
            </a:pPr>
            <a:r>
              <a:rPr lang="en-US" b="1" dirty="0">
                <a:solidFill>
                  <a:prstClr val="black"/>
                </a:solidFill>
                <a:latin typeface="Arial" panose="020B0604020202020204" pitchFamily="34" charset="0"/>
                <a:cs typeface="Arial" panose="020B0604020202020204" pitchFamily="34" charset="0"/>
              </a:rPr>
              <a:t>Beyond Blueberry		34%</a:t>
            </a:r>
          </a:p>
          <a:p>
            <a:pPr defTabSz="493776">
              <a:lnSpc>
                <a:spcPct val="90000"/>
              </a:lnSpc>
              <a:spcAft>
                <a:spcPts val="324"/>
              </a:spcAft>
            </a:pPr>
            <a:endParaRPr lang="en-US" b="1" dirty="0">
              <a:solidFill>
                <a:prstClr val="black"/>
              </a:solidFill>
              <a:latin typeface="Arial" panose="020B0604020202020204" pitchFamily="34" charset="0"/>
              <a:cs typeface="Arial" panose="020B0604020202020204" pitchFamily="34" charset="0"/>
            </a:endParaRPr>
          </a:p>
          <a:p>
            <a:pPr defTabSz="493776">
              <a:lnSpc>
                <a:spcPct val="90000"/>
              </a:lnSpc>
              <a:spcAft>
                <a:spcPts val="324"/>
              </a:spcAft>
            </a:pPr>
            <a:r>
              <a:rPr lang="en-US" b="1" dirty="0" err="1">
                <a:solidFill>
                  <a:prstClr val="black"/>
                </a:solidFill>
                <a:latin typeface="Arial" panose="020B0604020202020204" pitchFamily="34" charset="0"/>
                <a:cs typeface="Arial" panose="020B0604020202020204" pitchFamily="34" charset="0"/>
              </a:rPr>
              <a:t>Runtz</a:t>
            </a:r>
            <a:r>
              <a:rPr lang="en-US" b="1" dirty="0">
                <a:solidFill>
                  <a:prstClr val="black"/>
                </a:solidFill>
                <a:latin typeface="Arial" panose="020B0604020202020204" pitchFamily="34" charset="0"/>
                <a:cs typeface="Arial" panose="020B0604020202020204" pitchFamily="34" charset="0"/>
              </a:rPr>
              <a:t> x Z x AC		33.72%</a:t>
            </a:r>
          </a:p>
          <a:p>
            <a:pPr defTabSz="493776">
              <a:lnSpc>
                <a:spcPct val="90000"/>
              </a:lnSpc>
              <a:spcAft>
                <a:spcPts val="324"/>
              </a:spcAft>
            </a:pPr>
            <a:endParaRPr lang="en-US" b="1" dirty="0">
              <a:solidFill>
                <a:prstClr val="black"/>
              </a:solidFill>
              <a:latin typeface="Arial" panose="020B0604020202020204" pitchFamily="34" charset="0"/>
              <a:cs typeface="Arial" panose="020B0604020202020204" pitchFamily="34" charset="0"/>
            </a:endParaRPr>
          </a:p>
          <a:p>
            <a:pPr defTabSz="493776">
              <a:lnSpc>
                <a:spcPct val="90000"/>
              </a:lnSpc>
              <a:spcAft>
                <a:spcPts val="324"/>
              </a:spcAft>
            </a:pPr>
            <a:r>
              <a:rPr lang="en-US" b="1" dirty="0">
                <a:solidFill>
                  <a:prstClr val="black"/>
                </a:solidFill>
                <a:latin typeface="Arial" panose="020B0604020202020204" pitchFamily="34" charset="0"/>
                <a:cs typeface="Arial" panose="020B0604020202020204" pitchFamily="34" charset="0"/>
              </a:rPr>
              <a:t>Xeno 				30.5%</a:t>
            </a:r>
          </a:p>
          <a:p>
            <a:pPr indent="-123444" defTabSz="493776">
              <a:lnSpc>
                <a:spcPct val="90000"/>
              </a:lnSpc>
              <a:spcAft>
                <a:spcPts val="324"/>
              </a:spcAft>
              <a:buFont typeface="Arial" panose="020B0604020202020204" pitchFamily="34" charset="0"/>
              <a:buChar char="•"/>
            </a:pPr>
            <a:endParaRPr lang="en-US" sz="756" dirty="0">
              <a:solidFill>
                <a:prstClr val="black"/>
              </a:solidFill>
              <a:latin typeface="Aptos" panose="02110004020202020204"/>
            </a:endParaRPr>
          </a:p>
          <a:p>
            <a:pPr indent="-171450" defTabSz="685800">
              <a:lnSpc>
                <a:spcPct val="90000"/>
              </a:lnSpc>
              <a:spcAft>
                <a:spcPts val="450"/>
              </a:spcAft>
              <a:buFont typeface="Arial" panose="020B0604020202020204" pitchFamily="34" charset="0"/>
              <a:buChar char="•"/>
            </a:pPr>
            <a:endParaRPr lang="en-US" sz="1050" dirty="0">
              <a:solidFill>
                <a:prstClr val="black"/>
              </a:solidFill>
              <a:latin typeface="Aptos" panose="02110004020202020204"/>
            </a:endParaRPr>
          </a:p>
        </p:txBody>
      </p:sp>
      <p:sp>
        <p:nvSpPr>
          <p:cNvPr id="21" name="TextBox 20">
            <a:extLst>
              <a:ext uri="{FF2B5EF4-FFF2-40B4-BE49-F238E27FC236}">
                <a16:creationId xmlns:a16="http://schemas.microsoft.com/office/drawing/2014/main" id="{EB899354-6576-4E67-8D79-CCF94898B11F}"/>
              </a:ext>
            </a:extLst>
          </p:cNvPr>
          <p:cNvSpPr txBox="1"/>
          <p:nvPr/>
        </p:nvSpPr>
        <p:spPr>
          <a:xfrm>
            <a:off x="4267465" y="5488849"/>
            <a:ext cx="4671149" cy="497187"/>
          </a:xfrm>
          <a:prstGeom prst="rect">
            <a:avLst/>
          </a:prstGeom>
          <a:noFill/>
        </p:spPr>
        <p:txBody>
          <a:bodyPr wrap="square">
            <a:spAutoFit/>
          </a:bodyPr>
          <a:lstStyle/>
          <a:p>
            <a:pPr defTabSz="493776">
              <a:lnSpc>
                <a:spcPct val="90000"/>
              </a:lnSpc>
              <a:spcAft>
                <a:spcPts val="324"/>
              </a:spcAft>
            </a:pPr>
            <a:r>
              <a:rPr lang="en-US" sz="972" dirty="0">
                <a:solidFill>
                  <a:prstClr val="black"/>
                </a:solidFill>
                <a:latin typeface="Aptos" panose="02110004020202020204"/>
              </a:rPr>
              <a:t>https://weedmaps.com/news/20</a:t>
            </a:r>
            <a:r>
              <a:rPr lang="en-US" sz="972" b="1" dirty="0">
                <a:solidFill>
                  <a:prstClr val="black"/>
                </a:solidFill>
                <a:latin typeface="Aptos" panose="02110004020202020204"/>
              </a:rPr>
              <a:t>23/</a:t>
            </a:r>
            <a:r>
              <a:rPr lang="en-US" sz="972" dirty="0">
                <a:solidFill>
                  <a:prstClr val="black"/>
                </a:solidFill>
                <a:latin typeface="Aptos" panose="02110004020202020204"/>
              </a:rPr>
              <a:t>07/highest-thc-strains-2023/?lid=rr04bez7ye4z&amp;utm_medium=email&amp;utm_source=braze&amp;utm_campaign=marketingblast&amp;utm_content=news&amp;utm_term=USA_CAN</a:t>
            </a:r>
            <a:endParaRPr lang="en-US" sz="1350" dirty="0">
              <a:solidFill>
                <a:prstClr val="black"/>
              </a:solidFill>
              <a:latin typeface="Aptos" panose="02110004020202020204"/>
            </a:endParaRPr>
          </a:p>
        </p:txBody>
      </p:sp>
    </p:spTree>
    <p:extLst>
      <p:ext uri="{BB962C8B-B14F-4D97-AF65-F5344CB8AC3E}">
        <p14:creationId xmlns:p14="http://schemas.microsoft.com/office/powerpoint/2010/main" val="586950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20" name="Google Shape;320;p55"/>
          <p:cNvSpPr txBox="1">
            <a:spLocks/>
          </p:cNvSpPr>
          <p:nvPr/>
        </p:nvSpPr>
        <p:spPr>
          <a:xfrm>
            <a:off x="1671279" y="1981066"/>
            <a:ext cx="5744292" cy="2606334"/>
          </a:xfrm>
          <a:prstGeom prst="rect">
            <a:avLst/>
          </a:prstGeom>
          <a:noFill/>
          <a:ln>
            <a:noFill/>
          </a:ln>
        </p:spPr>
        <p:txBody>
          <a:bodyPr spcFirstLastPara="1" vert="horz" wrap="square" lIns="68575" tIns="34275" rIns="68575" bIns="34275" rtlCol="0" anchor="t" anchorCtr="0">
            <a:normAutofit/>
          </a:bodyPr>
          <a:lstStyle/>
          <a:p>
            <a:pPr algn="ctr" defTabSz="493776">
              <a:buClr>
                <a:prstClr val="black"/>
              </a:buClr>
              <a:buSzPts val="2100"/>
            </a:pPr>
            <a:endParaRPr sz="972">
              <a:solidFill>
                <a:prstClr val="black"/>
              </a:solidFill>
              <a:latin typeface="Aptos" panose="02110004020202020204"/>
            </a:endParaRPr>
          </a:p>
          <a:p>
            <a:pPr algn="ctr" defTabSz="493776">
              <a:spcBef>
                <a:spcPts val="576"/>
              </a:spcBef>
              <a:buClr>
                <a:prstClr val="black"/>
              </a:buClr>
              <a:buSzPts val="2100"/>
            </a:pPr>
            <a:endParaRPr sz="972" b="1">
              <a:solidFill>
                <a:prstClr val="black"/>
              </a:solidFill>
              <a:latin typeface="Aptos" panose="02110004020202020204"/>
            </a:endParaRPr>
          </a:p>
          <a:p>
            <a:pPr algn="ctr" defTabSz="493776">
              <a:spcBef>
                <a:spcPts val="576"/>
              </a:spcBef>
              <a:buClr>
                <a:prstClr val="black"/>
              </a:buClr>
              <a:buSzPts val="2100"/>
            </a:pPr>
            <a:endParaRPr sz="972" b="1">
              <a:solidFill>
                <a:prstClr val="black"/>
              </a:solidFill>
              <a:latin typeface="Aptos" panose="02110004020202020204"/>
            </a:endParaRPr>
          </a:p>
          <a:p>
            <a:pPr algn="ctr" defTabSz="685800">
              <a:spcBef>
                <a:spcPts val="800"/>
              </a:spcBef>
              <a:buClr>
                <a:prstClr val="black"/>
              </a:buClr>
              <a:buSzPts val="2100"/>
            </a:pPr>
            <a:endParaRPr sz="1350">
              <a:solidFill>
                <a:prstClr val="black"/>
              </a:solidFill>
              <a:latin typeface="Aptos" panose="02110004020202020204"/>
            </a:endParaRPr>
          </a:p>
        </p:txBody>
      </p:sp>
      <p:sp>
        <p:nvSpPr>
          <p:cNvPr id="2" name="Google Shape;328;p56">
            <a:extLst>
              <a:ext uri="{FF2B5EF4-FFF2-40B4-BE49-F238E27FC236}">
                <a16:creationId xmlns:a16="http://schemas.microsoft.com/office/drawing/2014/main" id="{BBFBEA4B-FF70-3219-2289-C266F2E1A432}"/>
              </a:ext>
            </a:extLst>
          </p:cNvPr>
          <p:cNvSpPr txBox="1"/>
          <p:nvPr/>
        </p:nvSpPr>
        <p:spPr>
          <a:xfrm>
            <a:off x="1742797" y="1195987"/>
            <a:ext cx="5601256" cy="4231513"/>
          </a:xfrm>
          <a:prstGeom prst="rect">
            <a:avLst/>
          </a:prstGeom>
          <a:noFill/>
          <a:ln>
            <a:noFill/>
          </a:ln>
        </p:spPr>
        <p:txBody>
          <a:bodyPr spcFirstLastPara="1" wrap="square" lIns="68575" tIns="34275" rIns="68575" bIns="34275" anchor="t" anchorCtr="0">
            <a:spAutoFit/>
          </a:bodyPr>
          <a:lstStyle/>
          <a:p>
            <a:pPr defTabSz="493776">
              <a:spcAft>
                <a:spcPts val="450"/>
              </a:spcAft>
            </a:pPr>
            <a:r>
              <a:rPr lang="en-US" sz="3240">
                <a:solidFill>
                  <a:prstClr val="black"/>
                </a:solidFill>
                <a:latin typeface="Arial"/>
                <a:cs typeface="Arial"/>
                <a:sym typeface="Arial"/>
              </a:rPr>
              <a:t>Vape Oils </a:t>
            </a:r>
          </a:p>
          <a:p>
            <a:pPr defTabSz="493776">
              <a:spcAft>
                <a:spcPts val="450"/>
              </a:spcAft>
            </a:pPr>
            <a:endParaRPr lang="en-US" sz="2160">
              <a:solidFill>
                <a:prstClr val="black"/>
              </a:solidFill>
              <a:latin typeface="Aptos" panose="02110004020202020204"/>
            </a:endParaRPr>
          </a:p>
          <a:p>
            <a:pPr defTabSz="493776">
              <a:spcAft>
                <a:spcPts val="450"/>
              </a:spcAft>
            </a:pPr>
            <a:endParaRPr lang="en-US" sz="2160">
              <a:solidFill>
                <a:prstClr val="black"/>
              </a:solidFill>
              <a:latin typeface="Arial"/>
              <a:cs typeface="Arial"/>
              <a:sym typeface="Arial"/>
            </a:endParaRPr>
          </a:p>
          <a:p>
            <a:pPr defTabSz="493776">
              <a:spcAft>
                <a:spcPts val="450"/>
              </a:spcAft>
            </a:pPr>
            <a:r>
              <a:rPr lang="en-US" sz="2592">
                <a:solidFill>
                  <a:prstClr val="black"/>
                </a:solidFill>
                <a:latin typeface="Arial" panose="020B0604020202020204" pitchFamily="34" charset="0"/>
                <a:cs typeface="Arial" panose="020B0604020202020204" pitchFamily="34" charset="0"/>
                <a:sym typeface="Arial"/>
              </a:rPr>
              <a:t>1970’s 			</a:t>
            </a:r>
          </a:p>
          <a:p>
            <a:pPr defTabSz="493776">
              <a:spcAft>
                <a:spcPts val="450"/>
              </a:spcAft>
            </a:pPr>
            <a:r>
              <a:rPr lang="en-US" sz="2592">
                <a:solidFill>
                  <a:prstClr val="black"/>
                </a:solidFill>
                <a:latin typeface="Arial" panose="020B0604020202020204" pitchFamily="34" charset="0"/>
                <a:cs typeface="Arial" panose="020B0604020202020204" pitchFamily="34" charset="0"/>
              </a:rPr>
              <a:t>1980’s			Vape pens didn’t exist</a:t>
            </a:r>
          </a:p>
          <a:p>
            <a:pPr defTabSz="493776">
              <a:spcAft>
                <a:spcPts val="450"/>
              </a:spcAft>
            </a:pPr>
            <a:r>
              <a:rPr lang="en-US" sz="2592">
                <a:solidFill>
                  <a:prstClr val="black"/>
                </a:solidFill>
                <a:latin typeface="Arial" panose="020B0604020202020204" pitchFamily="34" charset="0"/>
                <a:cs typeface="Arial" panose="020B0604020202020204" pitchFamily="34" charset="0"/>
              </a:rPr>
              <a:t> </a:t>
            </a:r>
          </a:p>
          <a:p>
            <a:pPr defTabSz="493776">
              <a:spcAft>
                <a:spcPts val="450"/>
              </a:spcAft>
            </a:pPr>
            <a:r>
              <a:rPr lang="en-US" sz="2592">
                <a:solidFill>
                  <a:prstClr val="black"/>
                </a:solidFill>
                <a:latin typeface="Arial" panose="020B0604020202020204" pitchFamily="34" charset="0"/>
                <a:cs typeface="Arial" panose="020B0604020202020204" pitchFamily="34" charset="0"/>
              </a:rPr>
              <a:t>Today 	</a:t>
            </a:r>
            <a:r>
              <a:rPr lang="en-US" sz="2592">
                <a:solidFill>
                  <a:prstClr val="black"/>
                </a:solidFill>
                <a:latin typeface="Arial" panose="020B0604020202020204" pitchFamily="34" charset="0"/>
                <a:cs typeface="Arial" panose="020B0604020202020204" pitchFamily="34" charset="0"/>
                <a:sym typeface="Arial"/>
              </a:rPr>
              <a:t>		</a:t>
            </a:r>
            <a:r>
              <a:rPr lang="en-US" sz="2592">
                <a:solidFill>
                  <a:prstClr val="black"/>
                </a:solidFill>
                <a:latin typeface="Arial" panose="020B0604020202020204" pitchFamily="34" charset="0"/>
                <a:cs typeface="Arial" panose="020B0604020202020204" pitchFamily="34" charset="0"/>
              </a:rPr>
              <a:t>distillate oil 85% - 90%</a:t>
            </a:r>
          </a:p>
          <a:p>
            <a:pPr defTabSz="493776">
              <a:spcAft>
                <a:spcPts val="450"/>
              </a:spcAft>
            </a:pPr>
            <a:r>
              <a:rPr lang="en-US" sz="2592">
                <a:solidFill>
                  <a:prstClr val="black"/>
                </a:solidFill>
                <a:latin typeface="Arial" panose="020B0604020202020204" pitchFamily="34" charset="0"/>
                <a:cs typeface="Arial" panose="020B0604020202020204" pitchFamily="34" charset="0"/>
                <a:sym typeface="Arial"/>
              </a:rPr>
              <a:t>				live resin 65% - 95%</a:t>
            </a:r>
          </a:p>
          <a:p>
            <a:pPr algn="r" defTabSz="493776">
              <a:spcAft>
                <a:spcPts val="450"/>
              </a:spcAft>
            </a:pPr>
            <a:endParaRPr lang="en-US" sz="648">
              <a:solidFill>
                <a:prstClr val="black"/>
              </a:solidFill>
              <a:latin typeface="Arial"/>
              <a:cs typeface="Arial"/>
              <a:sym typeface="Arial"/>
            </a:endParaRPr>
          </a:p>
          <a:p>
            <a:pPr algn="r" defTabSz="493776">
              <a:spcAft>
                <a:spcPts val="450"/>
              </a:spcAft>
            </a:pPr>
            <a:endParaRPr lang="en-US" sz="648">
              <a:solidFill>
                <a:prstClr val="black"/>
              </a:solidFill>
              <a:latin typeface="Aptos" panose="02110004020202020204"/>
            </a:endParaRPr>
          </a:p>
          <a:p>
            <a:pPr algn="r" defTabSz="493776">
              <a:spcAft>
                <a:spcPts val="450"/>
              </a:spcAft>
            </a:pPr>
            <a:r>
              <a:rPr lang="en-US" sz="648">
                <a:solidFill>
                  <a:prstClr val="black"/>
                </a:solidFill>
                <a:latin typeface="Aptos" panose="02110004020202020204"/>
              </a:rPr>
              <a:t>https://yourhighnesscannabis.ca/thc-percentage-chart/</a:t>
            </a:r>
            <a:endParaRPr lang="en-US" sz="900">
              <a:solidFill>
                <a:prstClr val="black"/>
              </a:solidFill>
              <a:latin typeface="Arial"/>
              <a:ea typeface="Arial"/>
              <a:cs typeface="Arial"/>
              <a:sym typeface="Arial"/>
            </a:endParaRPr>
          </a:p>
        </p:txBody>
      </p:sp>
      <p:pic>
        <p:nvPicPr>
          <p:cNvPr id="3" name="Picture 2">
            <a:extLst>
              <a:ext uri="{FF2B5EF4-FFF2-40B4-BE49-F238E27FC236}">
                <a16:creationId xmlns:a16="http://schemas.microsoft.com/office/drawing/2014/main" id="{653D1783-2313-7C0C-5F61-EE2A2096996F}"/>
              </a:ext>
            </a:extLst>
          </p:cNvPr>
          <p:cNvPicPr>
            <a:picLocks noChangeAspect="1"/>
          </p:cNvPicPr>
          <p:nvPr/>
        </p:nvPicPr>
        <p:blipFill>
          <a:blip r:embed="rId3"/>
          <a:stretch>
            <a:fillRect/>
          </a:stretch>
        </p:blipFill>
        <p:spPr>
          <a:xfrm>
            <a:off x="4406817" y="1028701"/>
            <a:ext cx="3891364" cy="1767494"/>
          </a:xfrm>
          <a:prstGeom prst="rect">
            <a:avLst/>
          </a:prstGeom>
        </p:spPr>
      </p:pic>
    </p:spTree>
    <p:extLst>
      <p:ext uri="{BB962C8B-B14F-4D97-AF65-F5344CB8AC3E}">
        <p14:creationId xmlns:p14="http://schemas.microsoft.com/office/powerpoint/2010/main" val="2415389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66FBE-42CA-F68D-7E7C-74DC183A7C60}"/>
              </a:ext>
            </a:extLst>
          </p:cNvPr>
          <p:cNvSpPr>
            <a:spLocks noGrp="1"/>
          </p:cNvSpPr>
          <p:nvPr>
            <p:ph type="title"/>
          </p:nvPr>
        </p:nvSpPr>
        <p:spPr>
          <a:xfrm>
            <a:off x="628650" y="1131094"/>
            <a:ext cx="7886700" cy="994172"/>
          </a:xfrm>
        </p:spPr>
        <p:txBody>
          <a:bodyPr>
            <a:normAutofit/>
          </a:bodyPr>
          <a:lstStyle/>
          <a:p>
            <a:r>
              <a:rPr lang="en-US" sz="4050" b="1">
                <a:latin typeface="Arial" panose="020B0604020202020204" pitchFamily="34" charset="0"/>
                <a:cs typeface="Arial" panose="020B0604020202020204" pitchFamily="34" charset="0"/>
              </a:rPr>
              <a:t>The Bottom Line </a:t>
            </a:r>
          </a:p>
        </p:txBody>
      </p:sp>
      <p:pic>
        <p:nvPicPr>
          <p:cNvPr id="1026" name="Picture 2" descr="Dwayne 'The Rock' Johnson announces new sitcom Young Rock about his wild  'formative years' | The Sun">
            <a:extLst>
              <a:ext uri="{FF2B5EF4-FFF2-40B4-BE49-F238E27FC236}">
                <a16:creationId xmlns:a16="http://schemas.microsoft.com/office/drawing/2014/main" id="{90BDD021-71D8-E667-7E52-9098CF82804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0753" y="3161421"/>
            <a:ext cx="1910883" cy="281991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ED250E1-E5CB-8FA6-9505-7463ED33B4E0}"/>
              </a:ext>
            </a:extLst>
          </p:cNvPr>
          <p:cNvSpPr txBox="1"/>
          <p:nvPr/>
        </p:nvSpPr>
        <p:spPr>
          <a:xfrm>
            <a:off x="1153115" y="2417184"/>
            <a:ext cx="1194852" cy="682366"/>
          </a:xfrm>
          <a:prstGeom prst="rect">
            <a:avLst/>
          </a:prstGeom>
          <a:noFill/>
        </p:spPr>
        <p:txBody>
          <a:bodyPr wrap="square" rtlCol="0">
            <a:spAutoFit/>
          </a:bodyPr>
          <a:lstStyle/>
          <a:p>
            <a:pPr algn="ctr" defTabSz="486918">
              <a:spcAft>
                <a:spcPts val="450"/>
              </a:spcAft>
            </a:pPr>
            <a:r>
              <a:rPr lang="en-US" sz="1917" dirty="0">
                <a:solidFill>
                  <a:prstClr val="black"/>
                </a:solidFill>
                <a:latin typeface="Arial" panose="020B0604020202020204" pitchFamily="34" charset="0"/>
                <a:cs typeface="Arial" panose="020B0604020202020204" pitchFamily="34" charset="0"/>
              </a:rPr>
              <a:t>1980’s cannabis </a:t>
            </a:r>
            <a:endParaRPr lang="en-US" sz="2700" dirty="0">
              <a:solidFill>
                <a:prstClr val="black"/>
              </a:solidFill>
              <a:latin typeface="Arial" panose="020B0604020202020204" pitchFamily="34" charset="0"/>
              <a:cs typeface="Arial" panose="020B0604020202020204" pitchFamily="34" charset="0"/>
            </a:endParaRPr>
          </a:p>
        </p:txBody>
      </p:sp>
      <p:pic>
        <p:nvPicPr>
          <p:cNvPr id="1028" name="Picture 4" descr="The Rock | Dwayne johnson, Artist, Spor">
            <a:extLst>
              <a:ext uri="{FF2B5EF4-FFF2-40B4-BE49-F238E27FC236}">
                <a16:creationId xmlns:a16="http://schemas.microsoft.com/office/drawing/2014/main" id="{674898E7-D317-61C3-32AD-9D3F3B454F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2269" y="3112803"/>
            <a:ext cx="1910883" cy="28685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FE4A2AA-8E62-48CA-93FF-ED0818DF5D91}"/>
              </a:ext>
            </a:extLst>
          </p:cNvPr>
          <p:cNvSpPr txBox="1"/>
          <p:nvPr/>
        </p:nvSpPr>
        <p:spPr>
          <a:xfrm>
            <a:off x="3930872" y="2463922"/>
            <a:ext cx="1194852" cy="682366"/>
          </a:xfrm>
          <a:prstGeom prst="rect">
            <a:avLst/>
          </a:prstGeom>
          <a:noFill/>
        </p:spPr>
        <p:txBody>
          <a:bodyPr wrap="square" rtlCol="0">
            <a:spAutoFit/>
          </a:bodyPr>
          <a:lstStyle/>
          <a:p>
            <a:pPr algn="ctr" defTabSz="486918">
              <a:spcAft>
                <a:spcPts val="450"/>
              </a:spcAft>
            </a:pPr>
            <a:r>
              <a:rPr lang="en-US" sz="1917" dirty="0">
                <a:solidFill>
                  <a:prstClr val="black"/>
                </a:solidFill>
                <a:latin typeface="Arial" panose="020B0604020202020204" pitchFamily="34" charset="0"/>
                <a:cs typeface="Arial" panose="020B0604020202020204" pitchFamily="34" charset="0"/>
              </a:rPr>
              <a:t>2000’s cannabis </a:t>
            </a:r>
            <a:endParaRPr lang="en-US" sz="2700" dirty="0">
              <a:solidFill>
                <a:prstClr val="black"/>
              </a:solidFill>
              <a:latin typeface="Arial" panose="020B0604020202020204" pitchFamily="34" charset="0"/>
              <a:cs typeface="Arial" panose="020B0604020202020204" pitchFamily="34" charset="0"/>
            </a:endParaRPr>
          </a:p>
        </p:txBody>
      </p:sp>
      <p:pic>
        <p:nvPicPr>
          <p:cNvPr id="1030" name="Picture 6">
            <a:extLst>
              <a:ext uri="{FF2B5EF4-FFF2-40B4-BE49-F238E27FC236}">
                <a16:creationId xmlns:a16="http://schemas.microsoft.com/office/drawing/2014/main" id="{AFF89AD5-E83D-9AD1-B2B6-098C4DD8A1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r="19647"/>
          <a:stretch/>
        </p:blipFill>
        <p:spPr bwMode="auto">
          <a:xfrm>
            <a:off x="6294002" y="3199264"/>
            <a:ext cx="2263590" cy="281703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3272057-6AAC-6E24-E046-980DAA0BB1D5}"/>
              </a:ext>
            </a:extLst>
          </p:cNvPr>
          <p:cNvSpPr txBox="1"/>
          <p:nvPr/>
        </p:nvSpPr>
        <p:spPr>
          <a:xfrm>
            <a:off x="6738744" y="2540044"/>
            <a:ext cx="1194852" cy="682366"/>
          </a:xfrm>
          <a:prstGeom prst="rect">
            <a:avLst/>
          </a:prstGeom>
          <a:noFill/>
        </p:spPr>
        <p:txBody>
          <a:bodyPr wrap="square" rtlCol="0">
            <a:spAutoFit/>
          </a:bodyPr>
          <a:lstStyle/>
          <a:p>
            <a:pPr algn="ctr" defTabSz="486918">
              <a:spcAft>
                <a:spcPts val="450"/>
              </a:spcAft>
            </a:pPr>
            <a:r>
              <a:rPr lang="en-US" sz="1917" dirty="0">
                <a:solidFill>
                  <a:prstClr val="black"/>
                </a:solidFill>
                <a:latin typeface="Arial" panose="020B0604020202020204" pitchFamily="34" charset="0"/>
                <a:cs typeface="Arial" panose="020B0604020202020204" pitchFamily="34" charset="0"/>
              </a:rPr>
              <a:t>Today’s cannabis </a:t>
            </a:r>
            <a:endParaRPr lang="en-US" sz="27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710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ilhouette of a person's head with tags in their brain&#10;&#10;Description automatically generated">
            <a:extLst>
              <a:ext uri="{FF2B5EF4-FFF2-40B4-BE49-F238E27FC236}">
                <a16:creationId xmlns:a16="http://schemas.microsoft.com/office/drawing/2014/main" id="{BD980DB8-49CA-4C06-F8A3-82EC89DF4676}"/>
              </a:ext>
            </a:extLst>
          </p:cNvPr>
          <p:cNvPicPr>
            <a:picLocks noChangeAspect="1"/>
          </p:cNvPicPr>
          <p:nvPr/>
        </p:nvPicPr>
        <p:blipFill rotWithShape="1">
          <a:blip r:embed="rId2"/>
          <a:srcRect r="950" b="1"/>
          <a:stretch/>
        </p:blipFill>
        <p:spPr>
          <a:xfrm>
            <a:off x="1" y="857257"/>
            <a:ext cx="7252232" cy="5143493"/>
          </a:xfrm>
          <a:prstGeom prst="rect">
            <a:avLst/>
          </a:prstGeom>
        </p:spPr>
      </p:pic>
      <p:sp>
        <p:nvSpPr>
          <p:cNvPr id="2" name="TextBox 1">
            <a:extLst>
              <a:ext uri="{FF2B5EF4-FFF2-40B4-BE49-F238E27FC236}">
                <a16:creationId xmlns:a16="http://schemas.microsoft.com/office/drawing/2014/main" id="{D708D9D2-CB11-DB7D-EE79-4D2FF4E63D87}"/>
              </a:ext>
            </a:extLst>
          </p:cNvPr>
          <p:cNvSpPr txBox="1"/>
          <p:nvPr/>
        </p:nvSpPr>
        <p:spPr>
          <a:xfrm>
            <a:off x="5951552" y="1414835"/>
            <a:ext cx="2584324" cy="2769021"/>
          </a:xfrm>
          <a:prstGeom prst="rect">
            <a:avLst/>
          </a:prstGeom>
          <a:noFill/>
        </p:spPr>
        <p:txBody>
          <a:bodyPr vert="horz" lIns="68580" tIns="34290" rIns="68580" bIns="34290" rtlCol="0" anchor="b">
            <a:normAutofit/>
          </a:bodyPr>
          <a:lstStyle/>
          <a:p>
            <a:pPr algn="r" defTabSz="685800">
              <a:lnSpc>
                <a:spcPct val="90000"/>
              </a:lnSpc>
              <a:spcBef>
                <a:spcPct val="0"/>
              </a:spcBef>
              <a:spcAft>
                <a:spcPts val="450"/>
              </a:spcAft>
            </a:pPr>
            <a:r>
              <a:rPr lang="en-US" sz="3900" b="1">
                <a:solidFill>
                  <a:prstClr val="black"/>
                </a:solidFill>
                <a:latin typeface="Aptos Display" panose="02110004020202020204"/>
              </a:rPr>
              <a:t>Adolescent Mental Health </a:t>
            </a:r>
          </a:p>
        </p:txBody>
      </p:sp>
    </p:spTree>
    <p:extLst>
      <p:ext uri="{BB962C8B-B14F-4D97-AF65-F5344CB8AC3E}">
        <p14:creationId xmlns:p14="http://schemas.microsoft.com/office/powerpoint/2010/main" val="2998763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CCAC-94AB-5B7C-E9AF-C57DB92A5ED5}"/>
              </a:ext>
            </a:extLst>
          </p:cNvPr>
          <p:cNvSpPr>
            <a:spLocks noGrp="1"/>
          </p:cNvSpPr>
          <p:nvPr>
            <p:ph type="title"/>
          </p:nvPr>
        </p:nvSpPr>
        <p:spPr/>
        <p:txBody>
          <a:bodyPr>
            <a:normAutofit/>
          </a:bodyPr>
          <a:lstStyle/>
          <a:p>
            <a:pPr algn="ctr"/>
            <a:r>
              <a:rPr lang="en-US" dirty="0"/>
              <a:t>Cannabis and Adolescent Mental Health – </a:t>
            </a:r>
            <a:r>
              <a:rPr lang="en-US" b="1" dirty="0"/>
              <a:t>Anxiety and Depression </a:t>
            </a:r>
          </a:p>
        </p:txBody>
      </p:sp>
      <p:sp>
        <p:nvSpPr>
          <p:cNvPr id="4" name="Content Placeholder 3">
            <a:extLst>
              <a:ext uri="{FF2B5EF4-FFF2-40B4-BE49-F238E27FC236}">
                <a16:creationId xmlns:a16="http://schemas.microsoft.com/office/drawing/2014/main" id="{376D3513-FFF2-F3FD-8A75-37F430CE5F2F}"/>
              </a:ext>
            </a:extLst>
          </p:cNvPr>
          <p:cNvSpPr>
            <a:spLocks noGrp="1"/>
          </p:cNvSpPr>
          <p:nvPr>
            <p:ph idx="1"/>
          </p:nvPr>
        </p:nvSpPr>
        <p:spPr>
          <a:xfrm>
            <a:off x="1491258" y="4793144"/>
            <a:ext cx="6172200" cy="457200"/>
          </a:xfrm>
        </p:spPr>
        <p:txBody>
          <a:bodyPr>
            <a:normAutofit/>
          </a:bodyPr>
          <a:lstStyle/>
          <a:p>
            <a:pPr marL="0" indent="0" algn="ctr">
              <a:buNone/>
            </a:pPr>
            <a:r>
              <a:rPr lang="en-US" sz="1200" dirty="0"/>
              <a:t>https://www.healio.com/news/primary-care/20220430/theres-a-real-risk-there-cannabis-use-exacerbates-depression</a:t>
            </a:r>
          </a:p>
        </p:txBody>
      </p:sp>
      <p:sp>
        <p:nvSpPr>
          <p:cNvPr id="5" name="TextBox 4">
            <a:extLst>
              <a:ext uri="{FF2B5EF4-FFF2-40B4-BE49-F238E27FC236}">
                <a16:creationId xmlns:a16="http://schemas.microsoft.com/office/drawing/2014/main" id="{ECC1FBC7-6CA2-9867-2F4B-BAAF3248D11B}"/>
              </a:ext>
            </a:extLst>
          </p:cNvPr>
          <p:cNvSpPr txBox="1"/>
          <p:nvPr/>
        </p:nvSpPr>
        <p:spPr>
          <a:xfrm>
            <a:off x="342900" y="2228851"/>
            <a:ext cx="8644690" cy="2123658"/>
          </a:xfrm>
          <a:prstGeom prst="rect">
            <a:avLst/>
          </a:prstGeom>
          <a:noFill/>
        </p:spPr>
        <p:txBody>
          <a:bodyPr wrap="square">
            <a:spAutoFit/>
          </a:bodyPr>
          <a:lstStyle/>
          <a:p>
            <a:pPr algn="ctr" defTabSz="685800"/>
            <a:r>
              <a:rPr lang="en-US" sz="3300" dirty="0">
                <a:solidFill>
                  <a:prstClr val="black"/>
                </a:solidFill>
                <a:latin typeface="Calibri" panose="020F0502020204030204" pitchFamily="34" charset="0"/>
                <a:cs typeface="Calibri" panose="020F0502020204030204" pitchFamily="34" charset="0"/>
              </a:rPr>
              <a:t>A causal relationship between cannabis use and depression has been elusive, however use is associated with a higher risk of several mental health challenges adolescents experience.  </a:t>
            </a:r>
          </a:p>
        </p:txBody>
      </p:sp>
    </p:spTree>
    <p:extLst>
      <p:ext uri="{BB962C8B-B14F-4D97-AF65-F5344CB8AC3E}">
        <p14:creationId xmlns:p14="http://schemas.microsoft.com/office/powerpoint/2010/main" val="1777751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Aptos" panose="02110004020202020204"/>
            </a:endParaRPr>
          </a:p>
        </p:txBody>
      </p:sp>
      <p:sp>
        <p:nvSpPr>
          <p:cNvPr id="2" name="Title 1">
            <a:extLst>
              <a:ext uri="{FF2B5EF4-FFF2-40B4-BE49-F238E27FC236}">
                <a16:creationId xmlns:a16="http://schemas.microsoft.com/office/drawing/2014/main" id="{04AECCAC-94AB-5B7C-E9AF-C57DB92A5ED5}"/>
              </a:ext>
            </a:extLst>
          </p:cNvPr>
          <p:cNvSpPr>
            <a:spLocks noGrp="1"/>
          </p:cNvSpPr>
          <p:nvPr>
            <p:ph type="title"/>
          </p:nvPr>
        </p:nvSpPr>
        <p:spPr>
          <a:xfrm>
            <a:off x="480060" y="1101277"/>
            <a:ext cx="3276452" cy="1467631"/>
          </a:xfrm>
        </p:spPr>
        <p:txBody>
          <a:bodyPr anchor="b">
            <a:normAutofit/>
          </a:bodyPr>
          <a:lstStyle/>
          <a:p>
            <a:r>
              <a:rPr lang="en-US" sz="3150"/>
              <a:t>Cannabis and Adolescent Mental Health - Psychosis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797496"/>
            <a:ext cx="2606040" cy="13716"/>
          </a:xfrm>
          <a:custGeom>
            <a:avLst/>
            <a:gdLst>
              <a:gd name="csX0" fmla="*/ 0 w 2606040"/>
              <a:gd name="csY0" fmla="*/ 0 h 13716"/>
              <a:gd name="csX1" fmla="*/ 625450 w 2606040"/>
              <a:gd name="csY1" fmla="*/ 0 h 13716"/>
              <a:gd name="csX2" fmla="*/ 1224839 w 2606040"/>
              <a:gd name="csY2" fmla="*/ 0 h 13716"/>
              <a:gd name="csX3" fmla="*/ 1824228 w 2606040"/>
              <a:gd name="csY3" fmla="*/ 0 h 13716"/>
              <a:gd name="csX4" fmla="*/ 2606040 w 2606040"/>
              <a:gd name="csY4" fmla="*/ 0 h 13716"/>
              <a:gd name="csX5" fmla="*/ 2606040 w 2606040"/>
              <a:gd name="csY5" fmla="*/ 13716 h 13716"/>
              <a:gd name="csX6" fmla="*/ 1902409 w 2606040"/>
              <a:gd name="csY6" fmla="*/ 13716 h 13716"/>
              <a:gd name="csX7" fmla="*/ 1276960 w 2606040"/>
              <a:gd name="csY7" fmla="*/ 13716 h 13716"/>
              <a:gd name="csX8" fmla="*/ 677570 w 2606040"/>
              <a:gd name="csY8" fmla="*/ 13716 h 13716"/>
              <a:gd name="csX9" fmla="*/ 0 w 2606040"/>
              <a:gd name="csY9" fmla="*/ 13716 h 13716"/>
              <a:gd name="csX10" fmla="*/ 0 w 2606040"/>
              <a:gd name="csY10"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Aptos" panose="02110004020202020204"/>
            </a:endParaRPr>
          </a:p>
        </p:txBody>
      </p:sp>
      <p:sp>
        <p:nvSpPr>
          <p:cNvPr id="4" name="Content Placeholder 3">
            <a:extLst>
              <a:ext uri="{FF2B5EF4-FFF2-40B4-BE49-F238E27FC236}">
                <a16:creationId xmlns:a16="http://schemas.microsoft.com/office/drawing/2014/main" id="{376D3513-FFF2-F3FD-8A75-37F430CE5F2F}"/>
              </a:ext>
            </a:extLst>
          </p:cNvPr>
          <p:cNvSpPr>
            <a:spLocks noGrp="1"/>
          </p:cNvSpPr>
          <p:nvPr>
            <p:ph idx="1"/>
          </p:nvPr>
        </p:nvSpPr>
        <p:spPr>
          <a:xfrm>
            <a:off x="195943" y="3011924"/>
            <a:ext cx="3786690" cy="2490501"/>
          </a:xfrm>
        </p:spPr>
        <p:txBody>
          <a:bodyPr>
            <a:noAutofit/>
          </a:bodyPr>
          <a:lstStyle/>
          <a:p>
            <a:pPr marL="0" indent="0">
              <a:buNone/>
            </a:pPr>
            <a:r>
              <a:rPr lang="en-US" dirty="0"/>
              <a:t>Adolescents age 15 – 18 exposed to cannabis had more psychosis episodes than the control group</a:t>
            </a:r>
          </a:p>
          <a:p>
            <a:pPr marL="0" indent="0">
              <a:buNone/>
            </a:pPr>
            <a:endParaRPr lang="en-US" dirty="0"/>
          </a:p>
          <a:p>
            <a:pPr marL="0" indent="0">
              <a:buNone/>
            </a:pPr>
            <a:r>
              <a:rPr lang="en-US" dirty="0"/>
              <a:t>Maternal Cannabis use during pregnancy may contribute to psychosis in the child during later stages in the child’s life</a:t>
            </a:r>
          </a:p>
        </p:txBody>
      </p:sp>
      <p:pic>
        <p:nvPicPr>
          <p:cNvPr id="3" name="Picture 2" descr="Dice with facial expressions">
            <a:extLst>
              <a:ext uri="{FF2B5EF4-FFF2-40B4-BE49-F238E27FC236}">
                <a16:creationId xmlns:a16="http://schemas.microsoft.com/office/drawing/2014/main" id="{84798FF6-23B5-A602-187E-AFAA46468A7E}"/>
              </a:ext>
            </a:extLst>
          </p:cNvPr>
          <p:cNvPicPr>
            <a:picLocks noChangeAspect="1"/>
          </p:cNvPicPr>
          <p:nvPr/>
        </p:nvPicPr>
        <p:blipFill>
          <a:blip r:embed="rId3" cstate="print">
            <a:extLst>
              <a:ext uri="{28A0092B-C50C-407E-A947-70E740481C1C}">
                <a14:useLocalDpi xmlns:a14="http://schemas.microsoft.com/office/drawing/2010/main" val="0"/>
              </a:ext>
            </a:extLst>
          </a:blip>
          <a:srcRect l="19214" r="13833" b="-1"/>
          <a:stretch/>
        </p:blipFill>
        <p:spPr>
          <a:xfrm>
            <a:off x="3982633" y="857250"/>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615600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CCAC-94AB-5B7C-E9AF-C57DB92A5ED5}"/>
              </a:ext>
            </a:extLst>
          </p:cNvPr>
          <p:cNvSpPr>
            <a:spLocks noGrp="1"/>
          </p:cNvSpPr>
          <p:nvPr>
            <p:ph type="title"/>
          </p:nvPr>
        </p:nvSpPr>
        <p:spPr/>
        <p:txBody>
          <a:bodyPr>
            <a:normAutofit/>
          </a:bodyPr>
          <a:lstStyle/>
          <a:p>
            <a:pPr algn="ctr"/>
            <a:r>
              <a:rPr lang="en-US" dirty="0"/>
              <a:t>Cannabis and Adolescent Mental Health - </a:t>
            </a:r>
            <a:r>
              <a:rPr lang="en-US" b="1" dirty="0"/>
              <a:t>Schizophrenia</a:t>
            </a:r>
          </a:p>
        </p:txBody>
      </p:sp>
      <p:sp>
        <p:nvSpPr>
          <p:cNvPr id="4" name="Content Placeholder 3">
            <a:extLst>
              <a:ext uri="{FF2B5EF4-FFF2-40B4-BE49-F238E27FC236}">
                <a16:creationId xmlns:a16="http://schemas.microsoft.com/office/drawing/2014/main" id="{376D3513-FFF2-F3FD-8A75-37F430CE5F2F}"/>
              </a:ext>
            </a:extLst>
          </p:cNvPr>
          <p:cNvSpPr>
            <a:spLocks noGrp="1"/>
          </p:cNvSpPr>
          <p:nvPr>
            <p:ph idx="1"/>
          </p:nvPr>
        </p:nvSpPr>
        <p:spPr>
          <a:xfrm>
            <a:off x="226422" y="1725523"/>
            <a:ext cx="8612777" cy="4968874"/>
          </a:xfrm>
        </p:spPr>
        <p:txBody>
          <a:bodyPr>
            <a:normAutofit/>
          </a:bodyPr>
          <a:lstStyle/>
          <a:p>
            <a:pPr marL="0" indent="0" algn="ctr">
              <a:buNone/>
            </a:pPr>
            <a:r>
              <a:rPr lang="en-US" sz="2800" dirty="0"/>
              <a:t>Adolescent exposure to cannabis is associated with higher risk of developing schizophrenia compared to adult use </a:t>
            </a:r>
          </a:p>
          <a:p>
            <a:pPr marL="0" indent="0" algn="ctr">
              <a:buNone/>
            </a:pPr>
            <a:endParaRPr lang="en-US" dirty="0"/>
          </a:p>
          <a:p>
            <a:pPr marL="0" indent="0" algn="ctr">
              <a:buNone/>
            </a:pPr>
            <a:r>
              <a:rPr lang="en-US" sz="2800" dirty="0">
                <a:solidFill>
                  <a:srgbClr val="212529"/>
                </a:solidFill>
                <a:latin typeface="Roboto" panose="02000000000000000000" pitchFamily="2" charset="0"/>
              </a:rPr>
              <a:t>B</a:t>
            </a:r>
            <a:r>
              <a:rPr lang="en-US" sz="2800" b="0" i="0" dirty="0">
                <a:solidFill>
                  <a:srgbClr val="212529"/>
                </a:solidFill>
                <a:effectLst/>
                <a:latin typeface="Roboto" panose="02000000000000000000" pitchFamily="2" charset="0"/>
              </a:rPr>
              <a:t>oth high and low frequency 12 to 18 year old cannabis users were six times more likely to develop schizophrenia compared to those who had never used cannabis.</a:t>
            </a:r>
          </a:p>
          <a:p>
            <a:pPr marL="0" indent="0" algn="ctr">
              <a:buNone/>
            </a:pPr>
            <a:endParaRPr lang="en-US" b="0" i="0" dirty="0">
              <a:solidFill>
                <a:srgbClr val="212529"/>
              </a:solidFill>
              <a:effectLst/>
              <a:latin typeface="Roboto" panose="02000000000000000000" pitchFamily="2" charset="0"/>
            </a:endParaRPr>
          </a:p>
          <a:p>
            <a:pPr marL="0" indent="0" algn="ctr">
              <a:buNone/>
            </a:pPr>
            <a:r>
              <a:rPr lang="en-US" sz="1125" dirty="0"/>
              <a:t>Limitations in the study included not factoring in the potency of the cannabis used.  This study did NOT establish a causal relationship, but an increase in risk of developing schizophrenia.  </a:t>
            </a:r>
          </a:p>
          <a:p>
            <a:pPr marL="0" indent="0" algn="ctr">
              <a:buNone/>
            </a:pPr>
            <a:r>
              <a:rPr lang="en-US" sz="1125" dirty="0"/>
              <a:t>https://medicalxpress.com/news/2022-01-cannabis-schizophrenia-young-people-linked.html</a:t>
            </a:r>
          </a:p>
          <a:p>
            <a:pPr marL="0" indent="0" algn="ctr">
              <a:buNone/>
            </a:pPr>
            <a:endParaRPr lang="en-US" dirty="0"/>
          </a:p>
          <a:p>
            <a:pPr marL="0" indent="0" algn="ctr">
              <a:buNone/>
            </a:pPr>
            <a:endParaRPr lang="en-US" dirty="0"/>
          </a:p>
        </p:txBody>
      </p:sp>
    </p:spTree>
    <p:extLst>
      <p:ext uri="{BB962C8B-B14F-4D97-AF65-F5344CB8AC3E}">
        <p14:creationId xmlns:p14="http://schemas.microsoft.com/office/powerpoint/2010/main" val="703292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CCAC-94AB-5B7C-E9AF-C57DB92A5ED5}"/>
              </a:ext>
            </a:extLst>
          </p:cNvPr>
          <p:cNvSpPr>
            <a:spLocks noGrp="1"/>
          </p:cNvSpPr>
          <p:nvPr>
            <p:ph type="title"/>
          </p:nvPr>
        </p:nvSpPr>
        <p:spPr/>
        <p:txBody>
          <a:bodyPr>
            <a:normAutofit/>
          </a:bodyPr>
          <a:lstStyle/>
          <a:p>
            <a:pPr algn="ctr"/>
            <a:r>
              <a:rPr lang="en-US" dirty="0"/>
              <a:t>Cannabis and Adolescent Mental Health – </a:t>
            </a:r>
            <a:r>
              <a:rPr lang="en-US" b="1" dirty="0"/>
              <a:t>Anxiety and Depression </a:t>
            </a:r>
          </a:p>
        </p:txBody>
      </p:sp>
      <p:sp>
        <p:nvSpPr>
          <p:cNvPr id="4" name="Content Placeholder 3">
            <a:extLst>
              <a:ext uri="{FF2B5EF4-FFF2-40B4-BE49-F238E27FC236}">
                <a16:creationId xmlns:a16="http://schemas.microsoft.com/office/drawing/2014/main" id="{376D3513-FFF2-F3FD-8A75-37F430CE5F2F}"/>
              </a:ext>
            </a:extLst>
          </p:cNvPr>
          <p:cNvSpPr>
            <a:spLocks noGrp="1"/>
          </p:cNvSpPr>
          <p:nvPr>
            <p:ph idx="1"/>
          </p:nvPr>
        </p:nvSpPr>
        <p:spPr>
          <a:xfrm>
            <a:off x="1491258" y="4793144"/>
            <a:ext cx="6172200" cy="457200"/>
          </a:xfrm>
        </p:spPr>
        <p:txBody>
          <a:bodyPr>
            <a:normAutofit/>
          </a:bodyPr>
          <a:lstStyle/>
          <a:p>
            <a:pPr marL="0" indent="0" algn="ctr">
              <a:buNone/>
            </a:pPr>
            <a:r>
              <a:rPr lang="en-US" sz="1200" dirty="0"/>
              <a:t>https://www.healio.com/news/primary-care/20220430/theres-a-real-risk-there-cannabis-use-exacerbates-depression</a:t>
            </a:r>
          </a:p>
        </p:txBody>
      </p:sp>
      <p:sp>
        <p:nvSpPr>
          <p:cNvPr id="5" name="TextBox 4">
            <a:extLst>
              <a:ext uri="{FF2B5EF4-FFF2-40B4-BE49-F238E27FC236}">
                <a16:creationId xmlns:a16="http://schemas.microsoft.com/office/drawing/2014/main" id="{ECC1FBC7-6CA2-9867-2F4B-BAAF3248D11B}"/>
              </a:ext>
            </a:extLst>
          </p:cNvPr>
          <p:cNvSpPr txBox="1"/>
          <p:nvPr/>
        </p:nvSpPr>
        <p:spPr>
          <a:xfrm>
            <a:off x="243147" y="2169623"/>
            <a:ext cx="8154785" cy="2400657"/>
          </a:xfrm>
          <a:prstGeom prst="rect">
            <a:avLst/>
          </a:prstGeom>
          <a:noFill/>
        </p:spPr>
        <p:txBody>
          <a:bodyPr wrap="square">
            <a:spAutoFit/>
          </a:bodyPr>
          <a:lstStyle/>
          <a:p>
            <a:pPr algn="ctr" defTabSz="685800"/>
            <a:r>
              <a:rPr lang="en-US" sz="3000" dirty="0">
                <a:solidFill>
                  <a:prstClr val="black"/>
                </a:solidFill>
                <a:latin typeface="Calibri" panose="020F0502020204030204" pitchFamily="34" charset="0"/>
                <a:cs typeface="Calibri" panose="020F0502020204030204" pitchFamily="34" charset="0"/>
              </a:rPr>
              <a:t>A previous meta-analysis of 11 longitudinal and prospective studies showed that adolescents who used cannabis were more likely than nonusers to attempt suicide, experience suicidal ideation, and develop depression or anxiety.</a:t>
            </a:r>
          </a:p>
        </p:txBody>
      </p:sp>
    </p:spTree>
    <p:extLst>
      <p:ext uri="{BB962C8B-B14F-4D97-AF65-F5344CB8AC3E}">
        <p14:creationId xmlns:p14="http://schemas.microsoft.com/office/powerpoint/2010/main" val="4052856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CCAC-94AB-5B7C-E9AF-C57DB92A5ED5}"/>
              </a:ext>
            </a:extLst>
          </p:cNvPr>
          <p:cNvSpPr>
            <a:spLocks noGrp="1"/>
          </p:cNvSpPr>
          <p:nvPr>
            <p:ph type="title"/>
          </p:nvPr>
        </p:nvSpPr>
        <p:spPr/>
        <p:txBody>
          <a:bodyPr>
            <a:normAutofit/>
          </a:bodyPr>
          <a:lstStyle/>
          <a:p>
            <a:pPr algn="ctr"/>
            <a:r>
              <a:rPr lang="en-US" dirty="0"/>
              <a:t>Cannabis and Adolescent Mental Health – </a:t>
            </a:r>
            <a:r>
              <a:rPr lang="en-US" b="1" dirty="0"/>
              <a:t>Bipolar Disorder  </a:t>
            </a:r>
          </a:p>
        </p:txBody>
      </p:sp>
      <p:sp>
        <p:nvSpPr>
          <p:cNvPr id="4" name="Content Placeholder 3">
            <a:extLst>
              <a:ext uri="{FF2B5EF4-FFF2-40B4-BE49-F238E27FC236}">
                <a16:creationId xmlns:a16="http://schemas.microsoft.com/office/drawing/2014/main" id="{376D3513-FFF2-F3FD-8A75-37F430CE5F2F}"/>
              </a:ext>
            </a:extLst>
          </p:cNvPr>
          <p:cNvSpPr>
            <a:spLocks noGrp="1"/>
          </p:cNvSpPr>
          <p:nvPr>
            <p:ph idx="1"/>
          </p:nvPr>
        </p:nvSpPr>
        <p:spPr>
          <a:xfrm>
            <a:off x="0" y="1905000"/>
            <a:ext cx="9144000" cy="4800600"/>
          </a:xfrm>
        </p:spPr>
        <p:txBody>
          <a:bodyPr>
            <a:normAutofit fontScale="77500" lnSpcReduction="20000"/>
          </a:bodyPr>
          <a:lstStyle/>
          <a:p>
            <a:pPr marL="0" indent="0" algn="ctr">
              <a:buNone/>
            </a:pPr>
            <a:r>
              <a:rPr lang="en-US" sz="4000" dirty="0"/>
              <a:t>According to the International Bipolar Foundation:  </a:t>
            </a:r>
          </a:p>
          <a:p>
            <a:pPr marL="0" indent="0" algn="ctr">
              <a:buNone/>
            </a:pPr>
            <a:endParaRPr lang="en-US" sz="4000" dirty="0"/>
          </a:p>
          <a:p>
            <a:pPr marL="0" indent="0" algn="ctr">
              <a:buNone/>
            </a:pPr>
            <a:r>
              <a:rPr lang="en-US" sz="4000" dirty="0"/>
              <a:t>High rates of co-occurrence of cannabis and bipolar disorder</a:t>
            </a:r>
          </a:p>
          <a:p>
            <a:pPr marL="0" indent="0" algn="ctr">
              <a:buNone/>
            </a:pPr>
            <a:endParaRPr lang="en-US" sz="4000" dirty="0"/>
          </a:p>
          <a:p>
            <a:pPr marL="0" indent="0" algn="ctr">
              <a:buNone/>
            </a:pPr>
            <a:r>
              <a:rPr lang="en-US" sz="4000" dirty="0"/>
              <a:t>Use worsened manic symptoms in pre-existing bipolar in individuals</a:t>
            </a:r>
          </a:p>
          <a:p>
            <a:pPr marL="0" indent="0" algn="ctr">
              <a:buNone/>
            </a:pPr>
            <a:endParaRPr lang="en-US" sz="4000" dirty="0"/>
          </a:p>
          <a:p>
            <a:pPr marL="0" indent="0" algn="ctr">
              <a:buNone/>
            </a:pPr>
            <a:r>
              <a:rPr lang="en-US" sz="4000" dirty="0"/>
              <a:t>Cannabis use decreased treatment response in adolescents</a:t>
            </a:r>
          </a:p>
          <a:p>
            <a:pPr marL="0" indent="0" algn="r">
              <a:buNone/>
            </a:pPr>
            <a:endParaRPr lang="en-US" sz="1125" dirty="0"/>
          </a:p>
          <a:p>
            <a:pPr marL="0" indent="0" algn="r">
              <a:buNone/>
            </a:pPr>
            <a:endParaRPr lang="en-US" sz="1125" dirty="0"/>
          </a:p>
          <a:p>
            <a:pPr marL="0" indent="0" algn="r">
              <a:buNone/>
            </a:pPr>
            <a:r>
              <a:rPr lang="en-US" sz="1125" dirty="0"/>
              <a:t>https://ibpf.org/do-you-recommend-cannabis-use-for-teens-with-bipolar-disorder/</a:t>
            </a:r>
          </a:p>
        </p:txBody>
      </p:sp>
    </p:spTree>
    <p:extLst>
      <p:ext uri="{BB962C8B-B14F-4D97-AF65-F5344CB8AC3E}">
        <p14:creationId xmlns:p14="http://schemas.microsoft.com/office/powerpoint/2010/main" val="3155741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CCAC-94AB-5B7C-E9AF-C57DB92A5ED5}"/>
              </a:ext>
            </a:extLst>
          </p:cNvPr>
          <p:cNvSpPr>
            <a:spLocks noGrp="1"/>
          </p:cNvSpPr>
          <p:nvPr>
            <p:ph type="title"/>
          </p:nvPr>
        </p:nvSpPr>
        <p:spPr/>
        <p:txBody>
          <a:bodyPr>
            <a:normAutofit/>
          </a:bodyPr>
          <a:lstStyle/>
          <a:p>
            <a:pPr algn="ctr"/>
            <a:r>
              <a:rPr lang="en-US" dirty="0"/>
              <a:t>Cannabis and Adolescent Mental Health – </a:t>
            </a:r>
            <a:r>
              <a:rPr lang="en-US" b="1" dirty="0"/>
              <a:t>Bipolar Disorder  </a:t>
            </a:r>
          </a:p>
        </p:txBody>
      </p:sp>
      <p:sp>
        <p:nvSpPr>
          <p:cNvPr id="4" name="Content Placeholder 3">
            <a:extLst>
              <a:ext uri="{FF2B5EF4-FFF2-40B4-BE49-F238E27FC236}">
                <a16:creationId xmlns:a16="http://schemas.microsoft.com/office/drawing/2014/main" id="{376D3513-FFF2-F3FD-8A75-37F430CE5F2F}"/>
              </a:ext>
            </a:extLst>
          </p:cNvPr>
          <p:cNvSpPr>
            <a:spLocks noGrp="1"/>
          </p:cNvSpPr>
          <p:nvPr>
            <p:ph idx="1"/>
          </p:nvPr>
        </p:nvSpPr>
        <p:spPr>
          <a:xfrm>
            <a:off x="261687" y="2275610"/>
            <a:ext cx="8617619" cy="3535644"/>
          </a:xfrm>
        </p:spPr>
        <p:txBody>
          <a:bodyPr>
            <a:noAutofit/>
          </a:bodyPr>
          <a:lstStyle/>
          <a:p>
            <a:pPr marL="0" indent="0" algn="ctr">
              <a:buNone/>
            </a:pPr>
            <a:r>
              <a:rPr lang="en-US" sz="2700" dirty="0"/>
              <a:t>According to the International Bipolar Foundation: </a:t>
            </a:r>
          </a:p>
          <a:p>
            <a:pPr marL="0" indent="0" algn="ctr">
              <a:buNone/>
            </a:pPr>
            <a:r>
              <a:rPr lang="en-US" sz="2700" dirty="0"/>
              <a:t> </a:t>
            </a:r>
          </a:p>
          <a:p>
            <a:pPr marL="0" indent="0" algn="ctr">
              <a:buNone/>
            </a:pPr>
            <a:r>
              <a:rPr lang="en-US" sz="2700" dirty="0"/>
              <a:t>Use impacts some of the same chemicals in the brain that play a role is psychotic symptoms </a:t>
            </a:r>
          </a:p>
          <a:p>
            <a:pPr marL="0" indent="0" algn="ctr">
              <a:buNone/>
            </a:pPr>
            <a:endParaRPr lang="en-US" sz="2700" dirty="0"/>
          </a:p>
          <a:p>
            <a:pPr marL="0" indent="0" algn="ctr">
              <a:buNone/>
            </a:pPr>
            <a:r>
              <a:rPr lang="en-US" sz="2700" dirty="0">
                <a:latin typeface="Nexa"/>
              </a:rPr>
              <a:t>Marijuana use may increase the risk of new manic symptoms by as much as three times in people with bipolar disorder.</a:t>
            </a:r>
            <a:endParaRPr lang="en-US" sz="1050" dirty="0">
              <a:latin typeface="Nexa"/>
            </a:endParaRPr>
          </a:p>
          <a:p>
            <a:pPr marL="0" indent="0" algn="ctr">
              <a:buNone/>
            </a:pPr>
            <a:endParaRPr lang="en-US" sz="1050" dirty="0">
              <a:latin typeface="Nexa"/>
            </a:endParaRPr>
          </a:p>
          <a:p>
            <a:pPr marL="0" indent="0" algn="r">
              <a:buNone/>
            </a:pPr>
            <a:r>
              <a:rPr lang="en-US" sz="1050" dirty="0"/>
              <a:t>https://ibpf.org/do-you-recommend-cannabis-use-for-teens-with-bipolar-disorder/</a:t>
            </a:r>
          </a:p>
        </p:txBody>
      </p:sp>
    </p:spTree>
    <p:extLst>
      <p:ext uri="{BB962C8B-B14F-4D97-AF65-F5344CB8AC3E}">
        <p14:creationId xmlns:p14="http://schemas.microsoft.com/office/powerpoint/2010/main" val="2962428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CCAC-94AB-5B7C-E9AF-C57DB92A5ED5}"/>
              </a:ext>
            </a:extLst>
          </p:cNvPr>
          <p:cNvSpPr>
            <a:spLocks noGrp="1"/>
          </p:cNvSpPr>
          <p:nvPr>
            <p:ph type="title"/>
          </p:nvPr>
        </p:nvSpPr>
        <p:spPr/>
        <p:txBody>
          <a:bodyPr>
            <a:normAutofit/>
          </a:bodyPr>
          <a:lstStyle/>
          <a:p>
            <a:pPr algn="ctr"/>
            <a:r>
              <a:rPr lang="en-US" dirty="0"/>
              <a:t>Cannabis and Adolescent Mental Health – </a:t>
            </a:r>
            <a:r>
              <a:rPr lang="en-US" b="1" dirty="0"/>
              <a:t>Suicide Ideation </a:t>
            </a:r>
          </a:p>
        </p:txBody>
      </p:sp>
      <p:sp>
        <p:nvSpPr>
          <p:cNvPr id="4" name="Content Placeholder 3">
            <a:extLst>
              <a:ext uri="{FF2B5EF4-FFF2-40B4-BE49-F238E27FC236}">
                <a16:creationId xmlns:a16="http://schemas.microsoft.com/office/drawing/2014/main" id="{376D3513-FFF2-F3FD-8A75-37F430CE5F2F}"/>
              </a:ext>
            </a:extLst>
          </p:cNvPr>
          <p:cNvSpPr>
            <a:spLocks noGrp="1"/>
          </p:cNvSpPr>
          <p:nvPr>
            <p:ph idx="1"/>
          </p:nvPr>
        </p:nvSpPr>
        <p:spPr>
          <a:xfrm>
            <a:off x="754380" y="2338579"/>
            <a:ext cx="6903720" cy="3388328"/>
          </a:xfrm>
        </p:spPr>
        <p:txBody>
          <a:bodyPr>
            <a:noAutofit/>
          </a:bodyPr>
          <a:lstStyle/>
          <a:p>
            <a:pPr marL="0" indent="0">
              <a:spcBef>
                <a:spcPts val="0"/>
              </a:spcBef>
              <a:spcAft>
                <a:spcPts val="600"/>
              </a:spcAft>
              <a:buNone/>
            </a:pPr>
            <a:r>
              <a:rPr lang="en-US" sz="3000" dirty="0">
                <a:solidFill>
                  <a:srgbClr val="000000"/>
                </a:solidFill>
                <a:highlight>
                  <a:srgbClr val="FFFFFF"/>
                </a:highlight>
              </a:rPr>
              <a:t>“The results of the study indicated that even people who used cannabis nondaily, fewer than 300 days a year, were more likely to have suicidal ideation and to plan or attempt suicide than those who did not use the drug at all.”</a:t>
            </a:r>
          </a:p>
          <a:p>
            <a:pPr marL="0" indent="0">
              <a:spcBef>
                <a:spcPts val="0"/>
              </a:spcBef>
              <a:spcAft>
                <a:spcPts val="600"/>
              </a:spcAft>
              <a:buNone/>
            </a:pPr>
            <a:endParaRPr lang="en-US" sz="3000" dirty="0"/>
          </a:p>
          <a:p>
            <a:pPr marL="0" indent="0" algn="r">
              <a:buNone/>
            </a:pPr>
            <a:r>
              <a:rPr lang="en-US" sz="1050" u="sng" dirty="0">
                <a:highlight>
                  <a:srgbClr val="FFFFFF"/>
                </a:highlight>
              </a:rPr>
              <a:t>https://scitechdaily.com/new-research-suggests-a-link-between-cannabis-use-and-suicide-in-young-adults/</a:t>
            </a:r>
            <a:endParaRPr lang="en-US" sz="1050" dirty="0"/>
          </a:p>
          <a:p>
            <a:pPr marL="0" indent="0">
              <a:buNone/>
            </a:pPr>
            <a:br>
              <a:rPr lang="en-US" sz="3000" dirty="0"/>
            </a:br>
            <a:endParaRPr lang="en-US" sz="3000" dirty="0"/>
          </a:p>
        </p:txBody>
      </p:sp>
    </p:spTree>
    <p:extLst>
      <p:ext uri="{BB962C8B-B14F-4D97-AF65-F5344CB8AC3E}">
        <p14:creationId xmlns:p14="http://schemas.microsoft.com/office/powerpoint/2010/main" val="3942651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CCAC-94AB-5B7C-E9AF-C57DB92A5ED5}"/>
              </a:ext>
            </a:extLst>
          </p:cNvPr>
          <p:cNvSpPr>
            <a:spLocks noGrp="1"/>
          </p:cNvSpPr>
          <p:nvPr>
            <p:ph type="title"/>
          </p:nvPr>
        </p:nvSpPr>
        <p:spPr/>
        <p:txBody>
          <a:bodyPr>
            <a:normAutofit/>
          </a:bodyPr>
          <a:lstStyle/>
          <a:p>
            <a:pPr algn="ctr"/>
            <a:r>
              <a:rPr lang="en-US" dirty="0"/>
              <a:t>Cannabis and Adolescent Mental Health – </a:t>
            </a:r>
            <a:r>
              <a:rPr lang="en-US" b="1" dirty="0"/>
              <a:t>Suicide Ideation </a:t>
            </a:r>
          </a:p>
        </p:txBody>
      </p:sp>
      <p:sp>
        <p:nvSpPr>
          <p:cNvPr id="4" name="Content Placeholder 3">
            <a:extLst>
              <a:ext uri="{FF2B5EF4-FFF2-40B4-BE49-F238E27FC236}">
                <a16:creationId xmlns:a16="http://schemas.microsoft.com/office/drawing/2014/main" id="{376D3513-FFF2-F3FD-8A75-37F430CE5F2F}"/>
              </a:ext>
            </a:extLst>
          </p:cNvPr>
          <p:cNvSpPr>
            <a:spLocks noGrp="1"/>
          </p:cNvSpPr>
          <p:nvPr>
            <p:ph idx="1"/>
          </p:nvPr>
        </p:nvSpPr>
        <p:spPr>
          <a:xfrm>
            <a:off x="774954" y="2338578"/>
            <a:ext cx="7646670" cy="3449574"/>
          </a:xfrm>
        </p:spPr>
        <p:txBody>
          <a:bodyPr>
            <a:noAutofit/>
          </a:bodyPr>
          <a:lstStyle/>
          <a:p>
            <a:pPr marL="0" indent="0">
              <a:spcBef>
                <a:spcPts val="0"/>
              </a:spcBef>
              <a:spcAft>
                <a:spcPts val="600"/>
              </a:spcAft>
              <a:buNone/>
            </a:pPr>
            <a:r>
              <a:rPr lang="en-US" b="0" i="0" u="none" strike="noStrike" dirty="0">
                <a:solidFill>
                  <a:srgbClr val="000000"/>
                </a:solidFill>
                <a:effectLst/>
                <a:highlight>
                  <a:srgbClr val="FFFFFF"/>
                </a:highlight>
              </a:rPr>
              <a:t>Among study participants who </a:t>
            </a:r>
            <a:r>
              <a:rPr lang="en-US" i="0" u="sng" strike="noStrike" dirty="0">
                <a:solidFill>
                  <a:srgbClr val="000000"/>
                </a:solidFill>
                <a:effectLst/>
                <a:highlight>
                  <a:srgbClr val="FFFFFF"/>
                </a:highlight>
              </a:rPr>
              <a:t>did NOT </a:t>
            </a:r>
            <a:r>
              <a:rPr lang="en-US" b="0" i="0" u="none" strike="noStrike" dirty="0">
                <a:solidFill>
                  <a:srgbClr val="000000"/>
                </a:solidFill>
                <a:effectLst/>
                <a:highlight>
                  <a:srgbClr val="FFFFFF"/>
                </a:highlight>
              </a:rPr>
              <a:t>have a previous major depressive episode, </a:t>
            </a:r>
            <a:r>
              <a:rPr lang="en-US" b="1" i="0" u="none" strike="noStrike" dirty="0">
                <a:solidFill>
                  <a:srgbClr val="000000"/>
                </a:solidFill>
                <a:effectLst/>
                <a:highlight>
                  <a:srgbClr val="FFFFFF"/>
                </a:highlight>
              </a:rPr>
              <a:t>suicide ideation </a:t>
            </a:r>
            <a:r>
              <a:rPr lang="en-US" b="0" i="0" u="none" strike="noStrike" dirty="0">
                <a:solidFill>
                  <a:srgbClr val="000000"/>
                </a:solidFill>
                <a:effectLst/>
                <a:highlight>
                  <a:srgbClr val="FFFFFF"/>
                </a:highlight>
              </a:rPr>
              <a:t>(thinking about suicide)had occurred in:</a:t>
            </a:r>
            <a:endParaRPr lang="en-US" b="0" dirty="0">
              <a:effectLst/>
            </a:endParaRPr>
          </a:p>
          <a:p>
            <a:pPr>
              <a:spcBef>
                <a:spcPts val="0"/>
              </a:spcBef>
              <a:spcAft>
                <a:spcPts val="600"/>
              </a:spcAft>
            </a:pPr>
            <a:r>
              <a:rPr lang="en-US" b="0" i="0" u="none" strike="noStrike" dirty="0">
                <a:solidFill>
                  <a:srgbClr val="000000"/>
                </a:solidFill>
                <a:effectLst/>
                <a:highlight>
                  <a:srgbClr val="FFFFFF"/>
                </a:highlight>
              </a:rPr>
              <a:t>3% of  those who did not use cannabis</a:t>
            </a:r>
            <a:endParaRPr lang="en-US" b="0" dirty="0">
              <a:effectLst/>
            </a:endParaRPr>
          </a:p>
          <a:p>
            <a:pPr>
              <a:spcBef>
                <a:spcPts val="0"/>
              </a:spcBef>
              <a:spcAft>
                <a:spcPts val="600"/>
              </a:spcAft>
            </a:pPr>
            <a:r>
              <a:rPr lang="en-US" b="0" i="0" u="none" strike="noStrike" dirty="0">
                <a:solidFill>
                  <a:srgbClr val="000000"/>
                </a:solidFill>
                <a:effectLst/>
                <a:highlight>
                  <a:srgbClr val="FFFFFF"/>
                </a:highlight>
              </a:rPr>
              <a:t>7% of those who used cannabis, but not daily</a:t>
            </a:r>
            <a:endParaRPr lang="en-US" b="0" dirty="0">
              <a:effectLst/>
            </a:endParaRPr>
          </a:p>
          <a:p>
            <a:pPr>
              <a:spcBef>
                <a:spcPts val="0"/>
              </a:spcBef>
              <a:spcAft>
                <a:spcPts val="600"/>
              </a:spcAft>
            </a:pPr>
            <a:r>
              <a:rPr lang="en-US" b="0" i="0" u="none" strike="noStrike" dirty="0">
                <a:solidFill>
                  <a:srgbClr val="000000"/>
                </a:solidFill>
                <a:effectLst/>
                <a:highlight>
                  <a:srgbClr val="FFFFFF"/>
                </a:highlight>
              </a:rPr>
              <a:t>9% of those who had used daily (more than 300 days in previous year)</a:t>
            </a:r>
            <a:endParaRPr lang="en-US" b="0" dirty="0">
              <a:effectLst/>
            </a:endParaRPr>
          </a:p>
          <a:p>
            <a:pPr>
              <a:spcBef>
                <a:spcPts val="0"/>
              </a:spcBef>
              <a:spcAft>
                <a:spcPts val="600"/>
              </a:spcAft>
            </a:pPr>
            <a:r>
              <a:rPr lang="en-US" b="0" i="0" u="none" strike="noStrike" dirty="0">
                <a:solidFill>
                  <a:srgbClr val="000000"/>
                </a:solidFill>
                <a:effectLst/>
                <a:highlight>
                  <a:srgbClr val="FFFFFF"/>
                </a:highlight>
              </a:rPr>
              <a:t>14% of those with a cannabis use disorder.</a:t>
            </a:r>
          </a:p>
          <a:p>
            <a:pPr>
              <a:spcBef>
                <a:spcPts val="0"/>
              </a:spcBef>
              <a:spcAft>
                <a:spcPts val="600"/>
              </a:spcAft>
            </a:pPr>
            <a:endParaRPr lang="en-US" sz="1500" dirty="0">
              <a:solidFill>
                <a:srgbClr val="000000"/>
              </a:solidFill>
              <a:highlight>
                <a:srgbClr val="FFFFFF"/>
              </a:highlight>
            </a:endParaRPr>
          </a:p>
          <a:p>
            <a:pPr>
              <a:spcBef>
                <a:spcPts val="0"/>
              </a:spcBef>
              <a:spcAft>
                <a:spcPts val="600"/>
              </a:spcAft>
            </a:pPr>
            <a:endParaRPr lang="en-US" sz="1500" dirty="0">
              <a:solidFill>
                <a:srgbClr val="000000"/>
              </a:solidFill>
              <a:highlight>
                <a:srgbClr val="FFFFFF"/>
              </a:highlight>
            </a:endParaRPr>
          </a:p>
          <a:p>
            <a:pPr marL="0" indent="0" algn="r">
              <a:spcBef>
                <a:spcPts val="0"/>
              </a:spcBef>
              <a:spcAft>
                <a:spcPts val="600"/>
              </a:spcAft>
              <a:buNone/>
            </a:pPr>
            <a:r>
              <a:rPr lang="en-US" sz="1050" u="sng" dirty="0">
                <a:highlight>
                  <a:srgbClr val="FFFFFF"/>
                </a:highlight>
              </a:rPr>
              <a:t>https://scitechdaily.com/new-research-suggests-a-link-between-cannabis-use-and-suicide-in-young-adults/</a:t>
            </a:r>
            <a:endParaRPr lang="en-US" sz="1050" dirty="0"/>
          </a:p>
        </p:txBody>
      </p:sp>
    </p:spTree>
    <p:extLst>
      <p:ext uri="{BB962C8B-B14F-4D97-AF65-F5344CB8AC3E}">
        <p14:creationId xmlns:p14="http://schemas.microsoft.com/office/powerpoint/2010/main" val="993517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CCAC-94AB-5B7C-E9AF-C57DB92A5ED5}"/>
              </a:ext>
            </a:extLst>
          </p:cNvPr>
          <p:cNvSpPr>
            <a:spLocks noGrp="1"/>
          </p:cNvSpPr>
          <p:nvPr>
            <p:ph type="title"/>
          </p:nvPr>
        </p:nvSpPr>
        <p:spPr/>
        <p:txBody>
          <a:bodyPr>
            <a:normAutofit/>
          </a:bodyPr>
          <a:lstStyle/>
          <a:p>
            <a:pPr algn="ctr"/>
            <a:r>
              <a:rPr lang="en-US" dirty="0"/>
              <a:t>Cannabis and Adolescent Mental Health – </a:t>
            </a:r>
            <a:r>
              <a:rPr lang="en-US" b="1" dirty="0"/>
              <a:t>Suicide Ideation </a:t>
            </a:r>
          </a:p>
        </p:txBody>
      </p:sp>
      <p:sp>
        <p:nvSpPr>
          <p:cNvPr id="4" name="Content Placeholder 3">
            <a:extLst>
              <a:ext uri="{FF2B5EF4-FFF2-40B4-BE49-F238E27FC236}">
                <a16:creationId xmlns:a16="http://schemas.microsoft.com/office/drawing/2014/main" id="{376D3513-FFF2-F3FD-8A75-37F430CE5F2F}"/>
              </a:ext>
            </a:extLst>
          </p:cNvPr>
          <p:cNvSpPr>
            <a:spLocks noGrp="1"/>
          </p:cNvSpPr>
          <p:nvPr>
            <p:ph idx="1"/>
          </p:nvPr>
        </p:nvSpPr>
        <p:spPr>
          <a:xfrm>
            <a:off x="774954" y="2338578"/>
            <a:ext cx="7646670" cy="3310248"/>
          </a:xfrm>
        </p:spPr>
        <p:txBody>
          <a:bodyPr>
            <a:noAutofit/>
          </a:bodyPr>
          <a:lstStyle/>
          <a:p>
            <a:pPr marL="0" indent="0">
              <a:spcBef>
                <a:spcPts val="0"/>
              </a:spcBef>
              <a:spcAft>
                <a:spcPts val="600"/>
              </a:spcAft>
              <a:buNone/>
            </a:pPr>
            <a:r>
              <a:rPr lang="en-US" b="0" i="0" u="none" strike="noStrike" dirty="0">
                <a:solidFill>
                  <a:srgbClr val="000000"/>
                </a:solidFill>
                <a:effectLst/>
                <a:highlight>
                  <a:srgbClr val="FFFFFF"/>
                </a:highlight>
              </a:rPr>
              <a:t>Among study participants </a:t>
            </a:r>
            <a:r>
              <a:rPr lang="en-US" i="0" u="sng" strike="noStrike" dirty="0">
                <a:solidFill>
                  <a:srgbClr val="000000"/>
                </a:solidFill>
                <a:effectLst/>
                <a:highlight>
                  <a:srgbClr val="FFFFFF"/>
                </a:highlight>
              </a:rPr>
              <a:t>with depression</a:t>
            </a:r>
            <a:r>
              <a:rPr lang="en-US" b="0" i="0" u="none" strike="noStrike" dirty="0">
                <a:solidFill>
                  <a:srgbClr val="000000"/>
                </a:solidFill>
                <a:effectLst/>
                <a:highlight>
                  <a:srgbClr val="FFFFFF"/>
                </a:highlight>
              </a:rPr>
              <a:t>, </a:t>
            </a:r>
            <a:r>
              <a:rPr lang="en-US" b="1" i="0" u="none" strike="noStrike" dirty="0">
                <a:solidFill>
                  <a:srgbClr val="000000"/>
                </a:solidFill>
                <a:effectLst/>
                <a:highlight>
                  <a:srgbClr val="FFFFFF"/>
                </a:highlight>
              </a:rPr>
              <a:t>suicide ideation </a:t>
            </a:r>
            <a:r>
              <a:rPr lang="en-US" b="0" i="0" u="none" strike="noStrike" dirty="0">
                <a:solidFill>
                  <a:srgbClr val="000000"/>
                </a:solidFill>
                <a:effectLst/>
                <a:highlight>
                  <a:srgbClr val="FFFFFF"/>
                </a:highlight>
              </a:rPr>
              <a:t>occurred in:</a:t>
            </a:r>
            <a:endParaRPr lang="en-US" b="0" dirty="0">
              <a:effectLst/>
            </a:endParaRPr>
          </a:p>
          <a:p>
            <a:pPr>
              <a:spcBef>
                <a:spcPts val="0"/>
              </a:spcBef>
              <a:spcAft>
                <a:spcPts val="600"/>
              </a:spcAft>
            </a:pPr>
            <a:r>
              <a:rPr lang="en-US" b="0" i="0" u="none" strike="noStrike" dirty="0">
                <a:solidFill>
                  <a:srgbClr val="000000"/>
                </a:solidFill>
                <a:effectLst/>
                <a:highlight>
                  <a:srgbClr val="FFFFFF"/>
                </a:highlight>
              </a:rPr>
              <a:t>35% of those who did not use cannabis</a:t>
            </a:r>
            <a:endParaRPr lang="en-US" b="0" dirty="0">
              <a:effectLst/>
            </a:endParaRPr>
          </a:p>
          <a:p>
            <a:pPr>
              <a:spcBef>
                <a:spcPts val="0"/>
              </a:spcBef>
              <a:spcAft>
                <a:spcPts val="600"/>
              </a:spcAft>
            </a:pPr>
            <a:r>
              <a:rPr lang="en-US" b="0" i="0" u="none" strike="noStrike" dirty="0">
                <a:solidFill>
                  <a:srgbClr val="000000"/>
                </a:solidFill>
                <a:effectLst/>
                <a:highlight>
                  <a:srgbClr val="FFFFFF"/>
                </a:highlight>
              </a:rPr>
              <a:t>44% of those who used cannabis, but not daily</a:t>
            </a:r>
            <a:endParaRPr lang="en-US" b="0" dirty="0">
              <a:effectLst/>
            </a:endParaRPr>
          </a:p>
          <a:p>
            <a:pPr>
              <a:spcBef>
                <a:spcPts val="0"/>
              </a:spcBef>
              <a:spcAft>
                <a:spcPts val="600"/>
              </a:spcAft>
            </a:pPr>
            <a:r>
              <a:rPr lang="en-US" b="0" i="0" u="none" strike="noStrike" dirty="0">
                <a:solidFill>
                  <a:srgbClr val="000000"/>
                </a:solidFill>
                <a:effectLst/>
                <a:highlight>
                  <a:srgbClr val="FFFFFF"/>
                </a:highlight>
              </a:rPr>
              <a:t>53% of those who had used daily (more than 300 days in previous year)</a:t>
            </a:r>
            <a:endParaRPr lang="en-US" b="0" dirty="0">
              <a:effectLst/>
            </a:endParaRPr>
          </a:p>
          <a:p>
            <a:pPr>
              <a:spcBef>
                <a:spcPts val="0"/>
              </a:spcBef>
              <a:spcAft>
                <a:spcPts val="600"/>
              </a:spcAft>
            </a:pPr>
            <a:r>
              <a:rPr lang="en-US" b="0" i="0" u="none" strike="noStrike" dirty="0">
                <a:solidFill>
                  <a:srgbClr val="000000"/>
                </a:solidFill>
                <a:effectLst/>
                <a:highlight>
                  <a:srgbClr val="FFFFFF"/>
                </a:highlight>
              </a:rPr>
              <a:t>50% of those with a cannabis use disorder.</a:t>
            </a:r>
          </a:p>
          <a:p>
            <a:pPr>
              <a:spcBef>
                <a:spcPts val="0"/>
              </a:spcBef>
              <a:spcAft>
                <a:spcPts val="600"/>
              </a:spcAft>
            </a:pPr>
            <a:endParaRPr lang="en-US" sz="1350" dirty="0">
              <a:solidFill>
                <a:srgbClr val="000000"/>
              </a:solidFill>
              <a:highlight>
                <a:srgbClr val="FFFFFF"/>
              </a:highlight>
            </a:endParaRPr>
          </a:p>
          <a:p>
            <a:pPr>
              <a:spcBef>
                <a:spcPts val="0"/>
              </a:spcBef>
              <a:spcAft>
                <a:spcPts val="600"/>
              </a:spcAft>
            </a:pPr>
            <a:endParaRPr lang="en-US" sz="1350" dirty="0">
              <a:solidFill>
                <a:srgbClr val="000000"/>
              </a:solidFill>
              <a:highlight>
                <a:srgbClr val="FFFFFF"/>
              </a:highlight>
            </a:endParaRPr>
          </a:p>
          <a:p>
            <a:pPr marL="0" indent="0" algn="r">
              <a:spcBef>
                <a:spcPts val="0"/>
              </a:spcBef>
              <a:spcAft>
                <a:spcPts val="600"/>
              </a:spcAft>
              <a:buNone/>
            </a:pPr>
            <a:r>
              <a:rPr lang="en-US" sz="1050" u="sng" dirty="0">
                <a:highlight>
                  <a:srgbClr val="FFFFFF"/>
                </a:highlight>
              </a:rPr>
              <a:t>https://scitechdaily.com/new-research-suggests-a-link-between-cannabis-use-and-suicide-in-young-adults/</a:t>
            </a:r>
            <a:endParaRPr lang="en-US" sz="1050" dirty="0"/>
          </a:p>
        </p:txBody>
      </p:sp>
    </p:spTree>
    <p:extLst>
      <p:ext uri="{BB962C8B-B14F-4D97-AF65-F5344CB8AC3E}">
        <p14:creationId xmlns:p14="http://schemas.microsoft.com/office/powerpoint/2010/main" val="40872404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Finally impressed? NFT of side-eyeing toddler meme fetches over $74000 in  cryptocurrency.">
            <a:extLst>
              <a:ext uri="{FF2B5EF4-FFF2-40B4-BE49-F238E27FC236}">
                <a16:creationId xmlns:a16="http://schemas.microsoft.com/office/drawing/2014/main" id="{C348E083-0F96-F59F-2392-C18A7F2729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689" r="1" b="14388"/>
          <a:stretch/>
        </p:blipFill>
        <p:spPr bwMode="auto">
          <a:xfrm>
            <a:off x="1" y="857257"/>
            <a:ext cx="5226121" cy="514349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F166FBE-42CA-F68D-7E7C-74DC183A7C60}"/>
              </a:ext>
            </a:extLst>
          </p:cNvPr>
          <p:cNvSpPr>
            <a:spLocks noGrp="1"/>
          </p:cNvSpPr>
          <p:nvPr>
            <p:ph type="title"/>
          </p:nvPr>
        </p:nvSpPr>
        <p:spPr>
          <a:xfrm>
            <a:off x="5304454" y="935151"/>
            <a:ext cx="3721559" cy="1424934"/>
          </a:xfrm>
        </p:spPr>
        <p:txBody>
          <a:bodyPr vert="horz" lIns="68580" tIns="34290" rIns="68580" bIns="34290" rtlCol="0" anchor="ctr">
            <a:normAutofit/>
          </a:bodyPr>
          <a:lstStyle/>
          <a:p>
            <a:pPr algn="ctr"/>
            <a:r>
              <a:rPr lang="en-US" sz="4500" b="1"/>
              <a:t>The Bottom Line </a:t>
            </a:r>
          </a:p>
        </p:txBody>
      </p:sp>
      <p:sp>
        <p:nvSpPr>
          <p:cNvPr id="8" name="TextBox 7">
            <a:extLst>
              <a:ext uri="{FF2B5EF4-FFF2-40B4-BE49-F238E27FC236}">
                <a16:creationId xmlns:a16="http://schemas.microsoft.com/office/drawing/2014/main" id="{684FF7DB-1C90-ADEF-601E-35E885542146}"/>
              </a:ext>
            </a:extLst>
          </p:cNvPr>
          <p:cNvSpPr txBox="1"/>
          <p:nvPr/>
        </p:nvSpPr>
        <p:spPr>
          <a:xfrm>
            <a:off x="5652103" y="2360085"/>
            <a:ext cx="3249831" cy="3462863"/>
          </a:xfrm>
          <a:prstGeom prst="rect">
            <a:avLst/>
          </a:prstGeom>
        </p:spPr>
        <p:txBody>
          <a:bodyPr vert="horz" lIns="68580" tIns="34290" rIns="68580" bIns="34290" rtlCol="0">
            <a:noAutofit/>
          </a:bodyPr>
          <a:lstStyle/>
          <a:p>
            <a:pPr algn="r" defTabSz="685800">
              <a:lnSpc>
                <a:spcPct val="90000"/>
              </a:lnSpc>
              <a:spcAft>
                <a:spcPts val="450"/>
              </a:spcAft>
            </a:pPr>
            <a:r>
              <a:rPr lang="en-US" sz="2400">
                <a:solidFill>
                  <a:prstClr val="black"/>
                </a:solidFill>
                <a:latin typeface="Arial" panose="020B0604020202020204" pitchFamily="34" charset="0"/>
                <a:cs typeface="Arial" panose="020B0604020202020204" pitchFamily="34" charset="0"/>
              </a:rPr>
              <a:t>Despite popular public opinion, cannabis use has not been proven  to alleviate any adolescent mental health issues.  In fact, it has been proven to make matters worse for any existing mental health challenges.  </a:t>
            </a:r>
          </a:p>
        </p:txBody>
      </p:sp>
    </p:spTree>
    <p:extLst>
      <p:ext uri="{BB962C8B-B14F-4D97-AF65-F5344CB8AC3E}">
        <p14:creationId xmlns:p14="http://schemas.microsoft.com/office/powerpoint/2010/main" val="2135640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annabis Detox &amp; Withdrawal - Substance Rehabilitation">
            <a:extLst>
              <a:ext uri="{FF2B5EF4-FFF2-40B4-BE49-F238E27FC236}">
                <a16:creationId xmlns:a16="http://schemas.microsoft.com/office/drawing/2014/main" id="{8AA96F8E-A0BF-BD08-BAAC-1E8E2B80EE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581" b="-1"/>
          <a:stretch/>
        </p:blipFill>
        <p:spPr bwMode="auto">
          <a:xfrm>
            <a:off x="1891768" y="857250"/>
            <a:ext cx="7252232" cy="51434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708D9D2-CB11-DB7D-EE79-4D2FF4E63D87}"/>
              </a:ext>
            </a:extLst>
          </p:cNvPr>
          <p:cNvSpPr txBox="1"/>
          <p:nvPr/>
        </p:nvSpPr>
        <p:spPr>
          <a:xfrm>
            <a:off x="714171" y="1414835"/>
            <a:ext cx="2980039" cy="775487"/>
          </a:xfrm>
          <a:prstGeom prst="rect">
            <a:avLst/>
          </a:prstGeom>
          <a:noFill/>
        </p:spPr>
        <p:txBody>
          <a:bodyPr vert="horz" lIns="68580" tIns="34290" rIns="68580" bIns="34290" rtlCol="0" anchor="b">
            <a:normAutofit/>
          </a:bodyPr>
          <a:lstStyle/>
          <a:p>
            <a:pPr defTabSz="685800">
              <a:lnSpc>
                <a:spcPct val="90000"/>
              </a:lnSpc>
              <a:spcBef>
                <a:spcPct val="0"/>
              </a:spcBef>
              <a:spcAft>
                <a:spcPts val="450"/>
              </a:spcAft>
            </a:pPr>
            <a:r>
              <a:rPr lang="en-US" sz="4500" b="1" dirty="0">
                <a:solidFill>
                  <a:prstClr val="black"/>
                </a:solidFill>
                <a:latin typeface="Arial" panose="020B0604020202020204" pitchFamily="34" charset="0"/>
                <a:cs typeface="Arial" panose="020B0604020202020204" pitchFamily="34" charset="0"/>
              </a:rPr>
              <a:t>Addiction </a:t>
            </a:r>
          </a:p>
        </p:txBody>
      </p:sp>
    </p:spTree>
    <p:extLst>
      <p:ext uri="{BB962C8B-B14F-4D97-AF65-F5344CB8AC3E}">
        <p14:creationId xmlns:p14="http://schemas.microsoft.com/office/powerpoint/2010/main" val="34821303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mputer Generated Lights">
            <a:extLst>
              <a:ext uri="{FF2B5EF4-FFF2-40B4-BE49-F238E27FC236}">
                <a16:creationId xmlns:a16="http://schemas.microsoft.com/office/drawing/2014/main" id="{B48E20D7-1C3E-F0C2-D856-2F57EDEBEE05}"/>
              </a:ext>
            </a:extLst>
          </p:cNvPr>
          <p:cNvPicPr>
            <a:picLocks noChangeAspect="1"/>
          </p:cNvPicPr>
          <p:nvPr/>
        </p:nvPicPr>
        <p:blipFill rotWithShape="1">
          <a:blip r:embed="rId3"/>
          <a:srcRect l="11725" r="22276"/>
          <a:stretch/>
        </p:blipFill>
        <p:spPr>
          <a:xfrm>
            <a:off x="0" y="857250"/>
            <a:ext cx="4824876" cy="5143493"/>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8C30CD34-0E3A-6847-8494-5B4718F9B137}"/>
              </a:ext>
            </a:extLst>
          </p:cNvPr>
          <p:cNvSpPr>
            <a:spLocks noGrp="1"/>
          </p:cNvSpPr>
          <p:nvPr>
            <p:ph idx="1"/>
          </p:nvPr>
        </p:nvSpPr>
        <p:spPr>
          <a:xfrm>
            <a:off x="4381838" y="911189"/>
            <a:ext cx="4759877" cy="4578783"/>
          </a:xfrm>
        </p:spPr>
        <p:txBody>
          <a:bodyPr>
            <a:normAutofit/>
          </a:bodyPr>
          <a:lstStyle/>
          <a:p>
            <a:pPr marL="0" indent="0" algn="r">
              <a:buNone/>
            </a:pPr>
            <a:r>
              <a:rPr lang="en-US" sz="2400" dirty="0">
                <a:highlight>
                  <a:srgbClr val="FFFFFF"/>
                </a:highlight>
                <a:latin typeface="Arial" panose="020B0604020202020204" pitchFamily="34" charset="0"/>
                <a:cs typeface="Arial" panose="020B0604020202020204" pitchFamily="34" charset="0"/>
              </a:rPr>
              <a:t>Addiction is a treatable, chronic medical disease involving complex interactions among brain circuits, genetics, the environment, and an individual’s life experiences. People with addiction use substances or engage in behaviors that become compulsive and often continue despite harmful consequences. </a:t>
            </a:r>
          </a:p>
          <a:p>
            <a:pPr algn="r">
              <a:buFontTx/>
              <a:buChar char="-"/>
            </a:pPr>
            <a:r>
              <a:rPr lang="en-US" sz="2400" dirty="0">
                <a:highlight>
                  <a:srgbClr val="FFFFFF"/>
                </a:highlight>
                <a:latin typeface="Arial" panose="020B0604020202020204" pitchFamily="34" charset="0"/>
                <a:cs typeface="Arial" panose="020B0604020202020204" pitchFamily="34" charset="0"/>
              </a:rPr>
              <a:t>American Society of Addiction Medicine</a:t>
            </a:r>
            <a:endParaRPr lang="en-US" sz="2400" dirty="0"/>
          </a:p>
        </p:txBody>
      </p:sp>
      <p:sp>
        <p:nvSpPr>
          <p:cNvPr id="8" name="TextBox 7">
            <a:extLst>
              <a:ext uri="{FF2B5EF4-FFF2-40B4-BE49-F238E27FC236}">
                <a16:creationId xmlns:a16="http://schemas.microsoft.com/office/drawing/2014/main" id="{C1D6CDDD-8CCF-2AFC-801F-6FD92F36B83F}"/>
              </a:ext>
            </a:extLst>
          </p:cNvPr>
          <p:cNvSpPr txBox="1"/>
          <p:nvPr/>
        </p:nvSpPr>
        <p:spPr>
          <a:xfrm>
            <a:off x="4381838" y="5543911"/>
            <a:ext cx="4670115" cy="300082"/>
          </a:xfrm>
          <a:prstGeom prst="rect">
            <a:avLst/>
          </a:prstGeom>
          <a:noFill/>
        </p:spPr>
        <p:txBody>
          <a:bodyPr wrap="square">
            <a:spAutoFit/>
          </a:bodyPr>
          <a:lstStyle/>
          <a:p>
            <a:pPr defTabSz="685800"/>
            <a:r>
              <a:rPr lang="en-US" sz="1350" dirty="0">
                <a:solidFill>
                  <a:prstClr val="black"/>
                </a:solidFill>
                <a:latin typeface="Aptos" panose="02110004020202020204"/>
              </a:rPr>
              <a:t>https://www.asam.org/quality-care/definition-of-addiction</a:t>
            </a:r>
          </a:p>
        </p:txBody>
      </p:sp>
    </p:spTree>
    <p:extLst>
      <p:ext uri="{BB962C8B-B14F-4D97-AF65-F5344CB8AC3E}">
        <p14:creationId xmlns:p14="http://schemas.microsoft.com/office/powerpoint/2010/main" val="1571852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mputer Generated Lights">
            <a:extLst>
              <a:ext uri="{FF2B5EF4-FFF2-40B4-BE49-F238E27FC236}">
                <a16:creationId xmlns:a16="http://schemas.microsoft.com/office/drawing/2014/main" id="{B48E20D7-1C3E-F0C2-D856-2F57EDEBEE05}"/>
              </a:ext>
            </a:extLst>
          </p:cNvPr>
          <p:cNvPicPr>
            <a:picLocks noChangeAspect="1"/>
          </p:cNvPicPr>
          <p:nvPr/>
        </p:nvPicPr>
        <p:blipFill rotWithShape="1">
          <a:blip r:embed="rId2"/>
          <a:srcRect l="12172" r="23488"/>
          <a:stretch/>
        </p:blipFill>
        <p:spPr>
          <a:xfrm>
            <a:off x="4669626" y="857250"/>
            <a:ext cx="4472089"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Content Placeholder 2">
            <a:extLst>
              <a:ext uri="{FF2B5EF4-FFF2-40B4-BE49-F238E27FC236}">
                <a16:creationId xmlns:a16="http://schemas.microsoft.com/office/drawing/2014/main" id="{D0110FFE-C9B2-B425-0AE1-3B57876F30D6}"/>
              </a:ext>
            </a:extLst>
          </p:cNvPr>
          <p:cNvSpPr txBox="1">
            <a:spLocks/>
          </p:cNvSpPr>
          <p:nvPr/>
        </p:nvSpPr>
        <p:spPr>
          <a:xfrm>
            <a:off x="340136" y="1139609"/>
            <a:ext cx="4620290" cy="457878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a:spcBef>
                <a:spcPts val="750"/>
              </a:spcBef>
              <a:buNone/>
            </a:pPr>
            <a:endParaRPr lang="en-US" sz="2400" dirty="0">
              <a:solidFill>
                <a:prstClr val="black"/>
              </a:solidFill>
              <a:highlight>
                <a:srgbClr val="FFFFFF"/>
              </a:highlight>
              <a:latin typeface="Arial" panose="020B0604020202020204" pitchFamily="34" charset="0"/>
              <a:cs typeface="Arial" panose="020B0604020202020204" pitchFamily="34" charset="0"/>
            </a:endParaRPr>
          </a:p>
          <a:p>
            <a:pPr marL="0" indent="0" defTabSz="685800">
              <a:spcBef>
                <a:spcPts val="750"/>
              </a:spcBef>
              <a:buNone/>
            </a:pPr>
            <a:r>
              <a:rPr lang="en-US" sz="2400" dirty="0">
                <a:solidFill>
                  <a:prstClr val="black"/>
                </a:solidFill>
                <a:highlight>
                  <a:srgbClr val="FFFFFF"/>
                </a:highlight>
                <a:latin typeface="Arial" panose="020B0604020202020204" pitchFamily="34" charset="0"/>
                <a:cs typeface="Arial" panose="020B0604020202020204" pitchFamily="34" charset="0"/>
              </a:rPr>
              <a:t>The Diagnostic and Statistical Manual of Mental Disorders Fifth Edition (DSM-5) assesses 11 criteria to determine an SUD diagnosis.</a:t>
            </a:r>
          </a:p>
          <a:p>
            <a:pPr marL="0" indent="0" algn="r" defTabSz="685800">
              <a:spcBef>
                <a:spcPts val="750"/>
              </a:spcBef>
              <a:buNone/>
            </a:pPr>
            <a:endParaRPr lang="en-US" sz="2400" dirty="0">
              <a:solidFill>
                <a:prstClr val="black"/>
              </a:solidFill>
              <a:highlight>
                <a:srgbClr val="FFFFFF"/>
              </a:highlight>
              <a:latin typeface="Arial" panose="020B0604020202020204" pitchFamily="34" charset="0"/>
              <a:cs typeface="Arial" panose="020B0604020202020204" pitchFamily="34" charset="0"/>
            </a:endParaRPr>
          </a:p>
          <a:p>
            <a:pPr marL="0" indent="0" defTabSz="685800">
              <a:spcBef>
                <a:spcPts val="750"/>
              </a:spcBef>
              <a:buNone/>
            </a:pPr>
            <a:r>
              <a:rPr lang="en-US" sz="2400" dirty="0">
                <a:solidFill>
                  <a:prstClr val="black"/>
                </a:solidFill>
                <a:highlight>
                  <a:srgbClr val="FFFFFF"/>
                </a:highlight>
                <a:latin typeface="Arial" panose="020B0604020202020204" pitchFamily="34" charset="0"/>
                <a:cs typeface="Arial" panose="020B0604020202020204" pitchFamily="34" charset="0"/>
              </a:rPr>
              <a:t>SUD is a diagnosable medical condition as opposed to a concept or derogatory term.</a:t>
            </a:r>
          </a:p>
          <a:p>
            <a:pPr marL="0" indent="0" algn="r" defTabSz="685800">
              <a:spcBef>
                <a:spcPts val="750"/>
              </a:spcBef>
              <a:buNone/>
            </a:pPr>
            <a:r>
              <a:rPr lang="en-US" sz="2400" dirty="0">
                <a:solidFill>
                  <a:prstClr val="black"/>
                </a:solidFill>
                <a:highlight>
                  <a:srgbClr val="FFFFFF"/>
                </a:highlight>
                <a:latin typeface="Arial" panose="020B0604020202020204" pitchFamily="34" charset="0"/>
                <a:cs typeface="Arial" panose="020B0604020202020204" pitchFamily="34" charset="0"/>
              </a:rPr>
              <a:t>   </a:t>
            </a:r>
            <a:endParaRPr lang="en-US" sz="2400" dirty="0">
              <a:solidFill>
                <a:prstClr val="black"/>
              </a:solidFill>
              <a:latin typeface="Aptos" panose="02110004020202020204"/>
            </a:endParaRPr>
          </a:p>
        </p:txBody>
      </p:sp>
    </p:spTree>
    <p:extLst>
      <p:ext uri="{BB962C8B-B14F-4D97-AF65-F5344CB8AC3E}">
        <p14:creationId xmlns:p14="http://schemas.microsoft.com/office/powerpoint/2010/main" val="4097574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30CD34-0E3A-6847-8494-5B4718F9B137}"/>
              </a:ext>
            </a:extLst>
          </p:cNvPr>
          <p:cNvSpPr>
            <a:spLocks noGrp="1"/>
          </p:cNvSpPr>
          <p:nvPr>
            <p:ph idx="1"/>
          </p:nvPr>
        </p:nvSpPr>
        <p:spPr>
          <a:xfrm>
            <a:off x="215757" y="1058973"/>
            <a:ext cx="4502542" cy="4966271"/>
          </a:xfrm>
        </p:spPr>
        <p:txBody>
          <a:bodyPr>
            <a:normAutofit/>
          </a:bodyPr>
          <a:lstStyle/>
          <a:p>
            <a:pPr marL="0" indent="0">
              <a:buNone/>
            </a:pPr>
            <a:r>
              <a:rPr lang="en-US" sz="2400" dirty="0">
                <a:latin typeface="Arial" panose="020B0604020202020204" pitchFamily="34" charset="0"/>
                <a:cs typeface="Arial" panose="020B0604020202020204" pitchFamily="34" charset="0"/>
              </a:rPr>
              <a:t>According to the National Institute on Drug Abuse at the US Department of Health and Human Services, approximately 9 percent, or about 1 in 11, of those who use marijuana will become addicted. </a:t>
            </a:r>
          </a:p>
          <a:p>
            <a:pPr marL="0" indent="0">
              <a:buNone/>
            </a:pPr>
            <a:r>
              <a:rPr lang="en-US" sz="2400" dirty="0">
                <a:latin typeface="Arial" panose="020B0604020202020204" pitchFamily="34" charset="0"/>
                <a:cs typeface="Arial" panose="020B0604020202020204" pitchFamily="34" charset="0"/>
              </a:rPr>
              <a:t>This rate increases to 17 percent, or about 1 in 6, if you start in your teens.  </a:t>
            </a:r>
          </a:p>
          <a:p>
            <a:pPr marL="0" indent="0">
              <a:buNone/>
            </a:pPr>
            <a:r>
              <a:rPr lang="en-US" sz="2400" dirty="0">
                <a:latin typeface="Arial" panose="020B0604020202020204" pitchFamily="34" charset="0"/>
                <a:cs typeface="Arial" panose="020B0604020202020204" pitchFamily="34" charset="0"/>
              </a:rPr>
              <a:t>It goes up to 25–50 percent among daily users.</a:t>
            </a:r>
            <a:endParaRPr lang="en-US" sz="2400" dirty="0">
              <a:highlight>
                <a:srgbClr val="FFFFFF"/>
              </a:highlight>
              <a:latin typeface="Arial" panose="020B0604020202020204" pitchFamily="34" charset="0"/>
              <a:cs typeface="Arial" panose="020B0604020202020204" pitchFamily="34" charset="0"/>
            </a:endParaRPr>
          </a:p>
          <a:p>
            <a:pPr marL="0" indent="0">
              <a:buNone/>
            </a:pPr>
            <a:r>
              <a:rPr lang="en-US" sz="1500" dirty="0">
                <a:highlight>
                  <a:srgbClr val="FFFFFF"/>
                </a:highlight>
                <a:latin typeface="Arial" panose="020B0604020202020204" pitchFamily="34" charset="0"/>
                <a:cs typeface="Arial" panose="020B0604020202020204" pitchFamily="34" charset="0"/>
              </a:rPr>
              <a:t>   </a:t>
            </a:r>
            <a:endParaRPr lang="en-US" sz="1500" dirty="0"/>
          </a:p>
        </p:txBody>
      </p:sp>
      <p:pic>
        <p:nvPicPr>
          <p:cNvPr id="16386" name="Picture 2" descr="If the material uses numeric probability to describe risk, is the  probability also explained with words or a visual? | The CDC Clear  Communication Index | Centers for Disease Control and Prevention">
            <a:extLst>
              <a:ext uri="{FF2B5EF4-FFF2-40B4-BE49-F238E27FC236}">
                <a16:creationId xmlns:a16="http://schemas.microsoft.com/office/drawing/2014/main" id="{299CAAC3-F7B8-83FA-D28B-4BFE31B89B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1930" y="2605189"/>
            <a:ext cx="3595715" cy="928688"/>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been homeless in England">
            <a:extLst>
              <a:ext uri="{FF2B5EF4-FFF2-40B4-BE49-F238E27FC236}">
                <a16:creationId xmlns:a16="http://schemas.microsoft.com/office/drawing/2014/main" id="{A0635419-A0F6-5933-1F9C-70780C9960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101"/>
          <a:stretch/>
        </p:blipFill>
        <p:spPr bwMode="auto">
          <a:xfrm>
            <a:off x="4987090" y="1034480"/>
            <a:ext cx="3595715" cy="1200150"/>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324,505 One Finger Stock Photos - Free &amp; Royalty-Free Stock Photos from  Dreamstime">
            <a:extLst>
              <a:ext uri="{FF2B5EF4-FFF2-40B4-BE49-F238E27FC236}">
                <a16:creationId xmlns:a16="http://schemas.microsoft.com/office/drawing/2014/main" id="{19BECFD1-0B1C-4E13-FA5D-0FE68BB3F1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1986" y="3823913"/>
            <a:ext cx="974573" cy="144480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AF233BA-CCE0-86B7-63C1-6464C224B815}"/>
              </a:ext>
            </a:extLst>
          </p:cNvPr>
          <p:cNvPicPr>
            <a:picLocks noChangeAspect="1"/>
          </p:cNvPicPr>
          <p:nvPr/>
        </p:nvPicPr>
        <p:blipFill>
          <a:blip r:embed="rId5"/>
          <a:stretch>
            <a:fillRect/>
          </a:stretch>
        </p:blipFill>
        <p:spPr>
          <a:xfrm>
            <a:off x="6980245" y="3823913"/>
            <a:ext cx="974573" cy="1461860"/>
          </a:xfrm>
          <a:prstGeom prst="rect">
            <a:avLst/>
          </a:prstGeom>
        </p:spPr>
      </p:pic>
      <p:cxnSp>
        <p:nvCxnSpPr>
          <p:cNvPr id="6" name="Straight Connector 5">
            <a:extLst>
              <a:ext uri="{FF2B5EF4-FFF2-40B4-BE49-F238E27FC236}">
                <a16:creationId xmlns:a16="http://schemas.microsoft.com/office/drawing/2014/main" id="{961CEFE7-28CB-C92E-0F33-D351B318612B}"/>
              </a:ext>
            </a:extLst>
          </p:cNvPr>
          <p:cNvCxnSpPr>
            <a:cxnSpLocks/>
          </p:cNvCxnSpPr>
          <p:nvPr/>
        </p:nvCxnSpPr>
        <p:spPr>
          <a:xfrm flipH="1">
            <a:off x="6476337" y="4011929"/>
            <a:ext cx="617220" cy="1234440"/>
          </a:xfrm>
          <a:prstGeom prst="line">
            <a:avLst/>
          </a:prstGeom>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3070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9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66FBE-42CA-F68D-7E7C-74DC183A7C60}"/>
              </a:ext>
            </a:extLst>
          </p:cNvPr>
          <p:cNvSpPr>
            <a:spLocks noGrp="1"/>
          </p:cNvSpPr>
          <p:nvPr>
            <p:ph type="title"/>
          </p:nvPr>
        </p:nvSpPr>
        <p:spPr>
          <a:xfrm>
            <a:off x="3880821" y="1030425"/>
            <a:ext cx="5226121" cy="821866"/>
          </a:xfrm>
        </p:spPr>
        <p:txBody>
          <a:bodyPr vert="horz" lIns="68580" tIns="34290" rIns="68580" bIns="34290" rtlCol="0" anchor="ctr">
            <a:normAutofit/>
          </a:bodyPr>
          <a:lstStyle/>
          <a:p>
            <a:pPr algn="ctr"/>
            <a:r>
              <a:rPr lang="en-US" sz="4500" b="1"/>
              <a:t>The Bottom Line </a:t>
            </a:r>
          </a:p>
        </p:txBody>
      </p:sp>
      <p:sp>
        <p:nvSpPr>
          <p:cNvPr id="8" name="TextBox 7">
            <a:extLst>
              <a:ext uri="{FF2B5EF4-FFF2-40B4-BE49-F238E27FC236}">
                <a16:creationId xmlns:a16="http://schemas.microsoft.com/office/drawing/2014/main" id="{684FF7DB-1C90-ADEF-601E-35E885542146}"/>
              </a:ext>
            </a:extLst>
          </p:cNvPr>
          <p:cNvSpPr txBox="1"/>
          <p:nvPr/>
        </p:nvSpPr>
        <p:spPr>
          <a:xfrm>
            <a:off x="4572001" y="2025464"/>
            <a:ext cx="4497885" cy="3616975"/>
          </a:xfrm>
          <a:prstGeom prst="rect">
            <a:avLst/>
          </a:prstGeom>
        </p:spPr>
        <p:txBody>
          <a:bodyPr vert="horz" lIns="68580" tIns="34290" rIns="68580" bIns="34290" rtlCol="0">
            <a:noAutofit/>
          </a:bodyPr>
          <a:lstStyle/>
          <a:p>
            <a:pPr marL="342900" indent="-342900" defTabSz="685800">
              <a:lnSpc>
                <a:spcPct val="90000"/>
              </a:lnSpc>
              <a:spcAft>
                <a:spcPts val="450"/>
              </a:spcAft>
              <a:buFont typeface="Arial" panose="020B0604020202020204" pitchFamily="34" charset="0"/>
              <a:buChar char="•"/>
            </a:pPr>
            <a:r>
              <a:rPr lang="en-US">
                <a:solidFill>
                  <a:prstClr val="black"/>
                </a:solidFill>
                <a:latin typeface="Arial" panose="020B0604020202020204" pitchFamily="34" charset="0"/>
                <a:cs typeface="Arial" panose="020B0604020202020204" pitchFamily="34" charset="0"/>
              </a:rPr>
              <a:t>Addiction is a diagnosable medical condition</a:t>
            </a:r>
          </a:p>
          <a:p>
            <a:pPr marL="342900" indent="-342900" defTabSz="685800">
              <a:lnSpc>
                <a:spcPct val="90000"/>
              </a:lnSpc>
              <a:spcAft>
                <a:spcPts val="450"/>
              </a:spcAft>
              <a:buFont typeface="Arial" panose="020B0604020202020204" pitchFamily="34" charset="0"/>
              <a:buChar char="•"/>
            </a:pPr>
            <a:endParaRPr lang="en-US">
              <a:solidFill>
                <a:prstClr val="black"/>
              </a:solidFill>
              <a:latin typeface="Arial" panose="020B0604020202020204" pitchFamily="34" charset="0"/>
              <a:cs typeface="Arial" panose="020B0604020202020204" pitchFamily="34" charset="0"/>
            </a:endParaRPr>
          </a:p>
          <a:p>
            <a:pPr marL="342900" indent="-342900" defTabSz="685800">
              <a:lnSpc>
                <a:spcPct val="90000"/>
              </a:lnSpc>
              <a:spcAft>
                <a:spcPts val="450"/>
              </a:spcAft>
              <a:buFont typeface="Arial" panose="020B0604020202020204" pitchFamily="34" charset="0"/>
              <a:buChar char="•"/>
            </a:pPr>
            <a:r>
              <a:rPr lang="en-US">
                <a:solidFill>
                  <a:prstClr val="black"/>
                </a:solidFill>
                <a:latin typeface="Arial" panose="020B0604020202020204" pitchFamily="34" charset="0"/>
                <a:cs typeface="Arial" panose="020B0604020202020204" pitchFamily="34" charset="0"/>
              </a:rPr>
              <a:t>Cannabis is addictive.</a:t>
            </a:r>
          </a:p>
          <a:p>
            <a:pPr marL="342900" indent="-342900" defTabSz="685800">
              <a:lnSpc>
                <a:spcPct val="90000"/>
              </a:lnSpc>
              <a:spcAft>
                <a:spcPts val="450"/>
              </a:spcAft>
              <a:buFont typeface="Arial" panose="020B0604020202020204" pitchFamily="34" charset="0"/>
              <a:buChar char="•"/>
            </a:pPr>
            <a:endParaRPr lang="en-US">
              <a:solidFill>
                <a:prstClr val="black"/>
              </a:solidFill>
              <a:latin typeface="Arial" panose="020B0604020202020204" pitchFamily="34" charset="0"/>
              <a:cs typeface="Arial" panose="020B0604020202020204" pitchFamily="34" charset="0"/>
            </a:endParaRPr>
          </a:p>
          <a:p>
            <a:pPr marL="342900" indent="-342900" defTabSz="685800">
              <a:lnSpc>
                <a:spcPct val="90000"/>
              </a:lnSpc>
              <a:spcAft>
                <a:spcPts val="450"/>
              </a:spcAft>
              <a:buFont typeface="Arial" panose="020B0604020202020204" pitchFamily="34" charset="0"/>
              <a:buChar char="•"/>
            </a:pPr>
            <a:r>
              <a:rPr lang="en-US">
                <a:solidFill>
                  <a:prstClr val="black"/>
                </a:solidFill>
                <a:latin typeface="Arial" panose="020B0604020202020204" pitchFamily="34" charset="0"/>
                <a:cs typeface="Arial" panose="020B0604020202020204" pitchFamily="34" charset="0"/>
              </a:rPr>
              <a:t>Not everyone who uses will get addicted.</a:t>
            </a:r>
          </a:p>
          <a:p>
            <a:pPr marL="342900" indent="-342900" defTabSz="685800">
              <a:lnSpc>
                <a:spcPct val="90000"/>
              </a:lnSpc>
              <a:spcAft>
                <a:spcPts val="450"/>
              </a:spcAft>
              <a:buFont typeface="Arial" panose="020B0604020202020204" pitchFamily="34" charset="0"/>
              <a:buChar char="•"/>
            </a:pPr>
            <a:endParaRPr lang="en-US">
              <a:solidFill>
                <a:prstClr val="black"/>
              </a:solidFill>
              <a:latin typeface="Arial" panose="020B0604020202020204" pitchFamily="34" charset="0"/>
              <a:cs typeface="Arial" panose="020B0604020202020204" pitchFamily="34" charset="0"/>
            </a:endParaRPr>
          </a:p>
          <a:p>
            <a:pPr marL="342900" indent="-342900" defTabSz="685800">
              <a:lnSpc>
                <a:spcPct val="90000"/>
              </a:lnSpc>
              <a:spcAft>
                <a:spcPts val="450"/>
              </a:spcAft>
              <a:buFont typeface="Arial" panose="020B0604020202020204" pitchFamily="34" charset="0"/>
              <a:buChar char="•"/>
            </a:pPr>
            <a:r>
              <a:rPr lang="en-US">
                <a:solidFill>
                  <a:prstClr val="black"/>
                </a:solidFill>
                <a:latin typeface="Arial" panose="020B0604020202020204" pitchFamily="34" charset="0"/>
                <a:cs typeface="Arial" panose="020B0604020202020204" pitchFamily="34" charset="0"/>
              </a:rPr>
              <a:t>Starting to use in your teens increases the chances you will get addicted.</a:t>
            </a:r>
          </a:p>
          <a:p>
            <a:pPr marL="342900" indent="-342900" defTabSz="685800">
              <a:lnSpc>
                <a:spcPct val="90000"/>
              </a:lnSpc>
              <a:spcAft>
                <a:spcPts val="450"/>
              </a:spcAft>
              <a:buFont typeface="Arial" panose="020B0604020202020204" pitchFamily="34" charset="0"/>
              <a:buChar char="•"/>
            </a:pPr>
            <a:endParaRPr lang="en-US">
              <a:solidFill>
                <a:prstClr val="black"/>
              </a:solidFill>
              <a:latin typeface="Arial" panose="020B0604020202020204" pitchFamily="34" charset="0"/>
              <a:cs typeface="Arial" panose="020B0604020202020204" pitchFamily="34" charset="0"/>
            </a:endParaRPr>
          </a:p>
          <a:p>
            <a:pPr marL="342900" indent="-342900" defTabSz="685800">
              <a:lnSpc>
                <a:spcPct val="90000"/>
              </a:lnSpc>
              <a:spcAft>
                <a:spcPts val="450"/>
              </a:spcAft>
              <a:buFont typeface="Arial" panose="020B0604020202020204" pitchFamily="34" charset="0"/>
              <a:buChar char="•"/>
            </a:pPr>
            <a:r>
              <a:rPr lang="en-US">
                <a:solidFill>
                  <a:prstClr val="black"/>
                </a:solidFill>
                <a:latin typeface="Arial" panose="020B0604020202020204" pitchFamily="34" charset="0"/>
                <a:cs typeface="Arial" panose="020B0604020202020204" pitchFamily="34" charset="0"/>
              </a:rPr>
              <a:t>Daily users are more likely to get addicted.</a:t>
            </a:r>
          </a:p>
          <a:p>
            <a:pPr algn="r" defTabSz="685800">
              <a:lnSpc>
                <a:spcPct val="90000"/>
              </a:lnSpc>
              <a:spcAft>
                <a:spcPts val="450"/>
              </a:spcAft>
            </a:pPr>
            <a:endParaRPr lang="en-US">
              <a:solidFill>
                <a:prstClr val="black"/>
              </a:solidFill>
              <a:latin typeface="Arial" panose="020B0604020202020204" pitchFamily="34" charset="0"/>
              <a:cs typeface="Arial" panose="020B0604020202020204" pitchFamily="34" charset="0"/>
            </a:endParaRPr>
          </a:p>
        </p:txBody>
      </p:sp>
      <p:pic>
        <p:nvPicPr>
          <p:cNvPr id="3" name="Picture 2" descr="Computer Generated Lights">
            <a:extLst>
              <a:ext uri="{FF2B5EF4-FFF2-40B4-BE49-F238E27FC236}">
                <a16:creationId xmlns:a16="http://schemas.microsoft.com/office/drawing/2014/main" id="{7A45B0DA-D591-66B1-E2C6-7FA6A0A653AC}"/>
              </a:ext>
            </a:extLst>
          </p:cNvPr>
          <p:cNvPicPr>
            <a:picLocks noChangeAspect="1"/>
          </p:cNvPicPr>
          <p:nvPr/>
        </p:nvPicPr>
        <p:blipFill rotWithShape="1">
          <a:blip r:embed="rId2"/>
          <a:srcRect l="11725" r="22276"/>
          <a:stretch/>
        </p:blipFill>
        <p:spPr>
          <a:xfrm>
            <a:off x="-2285" y="1550755"/>
            <a:ext cx="4824876" cy="4449995"/>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Tree>
    <p:extLst>
      <p:ext uri="{BB962C8B-B14F-4D97-AF65-F5344CB8AC3E}">
        <p14:creationId xmlns:p14="http://schemas.microsoft.com/office/powerpoint/2010/main" val="30503464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1"/>
            <a:ext cx="8229600" cy="838200"/>
          </a:xfrm>
        </p:spPr>
        <p:txBody>
          <a:bodyPr>
            <a:normAutofit fontScale="85000" lnSpcReduction="20000"/>
          </a:bodyPr>
          <a:lstStyle/>
          <a:p>
            <a:pPr marL="0" indent="0" algn="ctr">
              <a:buNone/>
            </a:pPr>
            <a:r>
              <a:rPr lang="en-US" sz="6600" dirty="0"/>
              <a:t>10 volunteers please</a:t>
            </a:r>
          </a:p>
        </p:txBody>
      </p:sp>
      <p:pic>
        <p:nvPicPr>
          <p:cNvPr id="15" name="Picture 14" descr="A picture containing drawing&#10;&#10;Description automatically generated">
            <a:extLst>
              <a:ext uri="{FF2B5EF4-FFF2-40B4-BE49-F238E27FC236}">
                <a16:creationId xmlns:a16="http://schemas.microsoft.com/office/drawing/2014/main" id="{A0412F06-6CF1-40D7-8EEC-E882BA8841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668" y="1905000"/>
            <a:ext cx="1408225" cy="1447800"/>
          </a:xfrm>
          <a:prstGeom prst="rect">
            <a:avLst/>
          </a:prstGeom>
        </p:spPr>
      </p:pic>
      <p:pic>
        <p:nvPicPr>
          <p:cNvPr id="16" name="Picture 15" descr="A picture containing drawing&#10;&#10;Description automatically generated">
            <a:extLst>
              <a:ext uri="{FF2B5EF4-FFF2-40B4-BE49-F238E27FC236}">
                <a16:creationId xmlns:a16="http://schemas.microsoft.com/office/drawing/2014/main" id="{D7723946-A485-4FC5-8B7D-4C3BE7959F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9521" y="1905000"/>
            <a:ext cx="1408225" cy="1447800"/>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3E7AFF39-520C-4959-A7E3-2044C3A1C9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1863" y="3633952"/>
            <a:ext cx="1408225" cy="1447800"/>
          </a:xfrm>
          <a:prstGeom prst="rect">
            <a:avLst/>
          </a:prstGeom>
        </p:spPr>
      </p:pic>
      <p:pic>
        <p:nvPicPr>
          <p:cNvPr id="19" name="Picture 18" descr="A picture containing drawing&#10;&#10;Description automatically generated">
            <a:extLst>
              <a:ext uri="{FF2B5EF4-FFF2-40B4-BE49-F238E27FC236}">
                <a16:creationId xmlns:a16="http://schemas.microsoft.com/office/drawing/2014/main" id="{D68D9F87-AEA6-40A4-BF3C-4D064A05DF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0893" y="1905000"/>
            <a:ext cx="1408224" cy="1447800"/>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094E7A3E-A6CD-4FED-8A29-98DB1A3419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4883" y="1981199"/>
            <a:ext cx="1408224" cy="1447800"/>
          </a:xfrm>
          <a:prstGeom prst="rect">
            <a:avLst/>
          </a:prstGeom>
        </p:spPr>
      </p:pic>
      <p:pic>
        <p:nvPicPr>
          <p:cNvPr id="22" name="Picture 21" descr="A picture containing drawing&#10;&#10;Description automatically generated">
            <a:extLst>
              <a:ext uri="{FF2B5EF4-FFF2-40B4-BE49-F238E27FC236}">
                <a16:creationId xmlns:a16="http://schemas.microsoft.com/office/drawing/2014/main" id="{95E98867-B0A2-49F0-BD69-A4796F8A44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97342" y="1981199"/>
            <a:ext cx="1408225" cy="1447801"/>
          </a:xfrm>
          <a:prstGeom prst="rect">
            <a:avLst/>
          </a:prstGeom>
        </p:spPr>
      </p:pic>
      <p:pic>
        <p:nvPicPr>
          <p:cNvPr id="23" name="Picture 22" descr="A picture containing drawing&#10;&#10;Description automatically generated">
            <a:extLst>
              <a:ext uri="{FF2B5EF4-FFF2-40B4-BE49-F238E27FC236}">
                <a16:creationId xmlns:a16="http://schemas.microsoft.com/office/drawing/2014/main" id="{DB4BAEC5-BF9A-4163-9653-1C014CA633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65073" y="3633952"/>
            <a:ext cx="1408224" cy="1447800"/>
          </a:xfrm>
          <a:prstGeom prst="rect">
            <a:avLst/>
          </a:prstGeom>
        </p:spPr>
      </p:pic>
      <p:pic>
        <p:nvPicPr>
          <p:cNvPr id="24" name="Picture 23" descr="A picture containing drawing&#10;&#10;Description automatically generated">
            <a:extLst>
              <a:ext uri="{FF2B5EF4-FFF2-40B4-BE49-F238E27FC236}">
                <a16:creationId xmlns:a16="http://schemas.microsoft.com/office/drawing/2014/main" id="{DF7D1E5B-0A52-4B17-9DA6-DB61F4B576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56848" y="3581399"/>
            <a:ext cx="1408225" cy="1447801"/>
          </a:xfrm>
          <a:prstGeom prst="rect">
            <a:avLst/>
          </a:prstGeom>
        </p:spPr>
      </p:pic>
      <p:pic>
        <p:nvPicPr>
          <p:cNvPr id="25" name="Picture 24" descr="A picture containing drawing&#10;&#10;Description automatically generated">
            <a:extLst>
              <a:ext uri="{FF2B5EF4-FFF2-40B4-BE49-F238E27FC236}">
                <a16:creationId xmlns:a16="http://schemas.microsoft.com/office/drawing/2014/main" id="{CEC7D8C1-F919-4E8B-9F9A-C84D48286E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1011" y="3633951"/>
            <a:ext cx="1408225" cy="1447801"/>
          </a:xfrm>
          <a:prstGeom prst="rect">
            <a:avLst/>
          </a:prstGeom>
          <a:noFill/>
        </p:spPr>
      </p:pic>
      <p:pic>
        <p:nvPicPr>
          <p:cNvPr id="26" name="Picture 25" descr="A picture containing drawing&#10;&#10;Description automatically generated">
            <a:extLst>
              <a:ext uri="{FF2B5EF4-FFF2-40B4-BE49-F238E27FC236}">
                <a16:creationId xmlns:a16="http://schemas.microsoft.com/office/drawing/2014/main" id="{A8DF3CBC-DD6B-48DA-AC00-28B7B2DD2D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68042" y="3633952"/>
            <a:ext cx="1408225" cy="1447800"/>
          </a:xfrm>
          <a:prstGeom prst="rect">
            <a:avLst/>
          </a:prstGeom>
        </p:spPr>
      </p:pic>
    </p:spTree>
    <p:extLst>
      <p:ext uri="{BB962C8B-B14F-4D97-AF65-F5344CB8AC3E}">
        <p14:creationId xmlns:p14="http://schemas.microsoft.com/office/powerpoint/2010/main" val="2763213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7883B-D19A-BED5-8117-A33BEAAFF160}"/>
              </a:ext>
            </a:extLst>
          </p:cNvPr>
          <p:cNvSpPr>
            <a:spLocks noGrp="1"/>
          </p:cNvSpPr>
          <p:nvPr>
            <p:ph type="title"/>
          </p:nvPr>
        </p:nvSpPr>
        <p:spPr>
          <a:xfrm>
            <a:off x="36432" y="1027394"/>
            <a:ext cx="3572177" cy="3744468"/>
          </a:xfrm>
        </p:spPr>
        <p:txBody>
          <a:bodyPr>
            <a:normAutofit/>
          </a:bodyPr>
          <a:lstStyle/>
          <a:p>
            <a:pPr algn="ctr"/>
            <a:r>
              <a:rPr lang="en-US" sz="4500" dirty="0"/>
              <a:t>A Little Good News</a:t>
            </a:r>
          </a:p>
        </p:txBody>
      </p:sp>
      <p:sp>
        <p:nvSpPr>
          <p:cNvPr id="3" name="Content Placeholder 2">
            <a:extLst>
              <a:ext uri="{FF2B5EF4-FFF2-40B4-BE49-F238E27FC236}">
                <a16:creationId xmlns:a16="http://schemas.microsoft.com/office/drawing/2014/main" id="{0DA0CA9F-A314-F5B5-0ABD-BA4F6EF14A61}"/>
              </a:ext>
            </a:extLst>
          </p:cNvPr>
          <p:cNvSpPr>
            <a:spLocks noGrp="1"/>
          </p:cNvSpPr>
          <p:nvPr>
            <p:ph idx="1"/>
          </p:nvPr>
        </p:nvSpPr>
        <p:spPr>
          <a:xfrm>
            <a:off x="3429000" y="152400"/>
            <a:ext cx="5715000" cy="6705600"/>
          </a:xfrm>
        </p:spPr>
        <p:txBody>
          <a:bodyPr anchor="ctr">
            <a:noAutofit/>
          </a:bodyPr>
          <a:lstStyle/>
          <a:p>
            <a:pPr marL="0" indent="0">
              <a:buNone/>
            </a:pPr>
            <a:r>
              <a:rPr lang="en-US" sz="3200" dirty="0"/>
              <a:t>We know what works to reduce the chances that a young person will use cannabis (and other illicit illegal intoxicating substances)</a:t>
            </a:r>
          </a:p>
          <a:p>
            <a:pPr marL="0" indent="0">
              <a:buNone/>
            </a:pPr>
            <a:endParaRPr lang="en-US" sz="3200" dirty="0"/>
          </a:p>
          <a:p>
            <a:pPr marL="0" indent="0">
              <a:buNone/>
            </a:pPr>
            <a:endParaRPr lang="en-US" sz="3200" dirty="0"/>
          </a:p>
        </p:txBody>
      </p:sp>
    </p:spTree>
    <p:extLst>
      <p:ext uri="{BB962C8B-B14F-4D97-AF65-F5344CB8AC3E}">
        <p14:creationId xmlns:p14="http://schemas.microsoft.com/office/powerpoint/2010/main" val="29724266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B4700-3F01-E8FE-54DF-F5BD6B6428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2C6F75-2D8A-CBC9-9633-BE66FF63F6D9}"/>
              </a:ext>
            </a:extLst>
          </p:cNvPr>
          <p:cNvSpPr>
            <a:spLocks noGrp="1"/>
          </p:cNvSpPr>
          <p:nvPr>
            <p:ph type="title"/>
          </p:nvPr>
        </p:nvSpPr>
        <p:spPr>
          <a:xfrm>
            <a:off x="36432" y="1027394"/>
            <a:ext cx="3572177" cy="3744468"/>
          </a:xfrm>
        </p:spPr>
        <p:txBody>
          <a:bodyPr>
            <a:normAutofit/>
          </a:bodyPr>
          <a:lstStyle/>
          <a:p>
            <a:pPr algn="ctr"/>
            <a:r>
              <a:rPr lang="en-US" sz="4500" dirty="0"/>
              <a:t>A Little Good News</a:t>
            </a:r>
          </a:p>
        </p:txBody>
      </p:sp>
      <p:sp>
        <p:nvSpPr>
          <p:cNvPr id="3" name="Content Placeholder 2">
            <a:extLst>
              <a:ext uri="{FF2B5EF4-FFF2-40B4-BE49-F238E27FC236}">
                <a16:creationId xmlns:a16="http://schemas.microsoft.com/office/drawing/2014/main" id="{BE7F41F0-87A8-E823-5C0C-1EEE14C2EA3C}"/>
              </a:ext>
            </a:extLst>
          </p:cNvPr>
          <p:cNvSpPr>
            <a:spLocks noGrp="1"/>
          </p:cNvSpPr>
          <p:nvPr>
            <p:ph idx="1"/>
          </p:nvPr>
        </p:nvSpPr>
        <p:spPr>
          <a:xfrm>
            <a:off x="3429000" y="152400"/>
            <a:ext cx="5715000" cy="6705600"/>
          </a:xfrm>
        </p:spPr>
        <p:txBody>
          <a:bodyPr anchor="ctr">
            <a:noAutofit/>
          </a:bodyPr>
          <a:lstStyle/>
          <a:p>
            <a:pPr marL="0" indent="0">
              <a:buNone/>
            </a:pPr>
            <a:endParaRPr lang="en-US" sz="3200" dirty="0"/>
          </a:p>
          <a:p>
            <a:r>
              <a:rPr lang="en-US" sz="3200" dirty="0"/>
              <a:t>Research – The epidemiology of youth cannabis use</a:t>
            </a:r>
          </a:p>
          <a:p>
            <a:r>
              <a:rPr lang="en-US" sz="3200" dirty="0"/>
              <a:t>Risk and Protective Factors</a:t>
            </a:r>
          </a:p>
          <a:p>
            <a:r>
              <a:rPr lang="en-US" sz="3200" dirty="0"/>
              <a:t>Reducing ACEs and increasing PCEs</a:t>
            </a:r>
          </a:p>
          <a:p>
            <a:r>
              <a:rPr lang="en-US" sz="3200" dirty="0"/>
              <a:t>Effective programming</a:t>
            </a:r>
          </a:p>
          <a:p>
            <a:r>
              <a:rPr lang="en-US" sz="3200" dirty="0"/>
              <a:t>Impacting the environment</a:t>
            </a:r>
          </a:p>
          <a:p>
            <a:r>
              <a:rPr lang="en-US" sz="3200" dirty="0"/>
              <a:t>You </a:t>
            </a:r>
          </a:p>
          <a:p>
            <a:pPr marL="0" indent="0">
              <a:buNone/>
            </a:pPr>
            <a:endParaRPr lang="en-US" sz="3200" dirty="0"/>
          </a:p>
        </p:txBody>
      </p:sp>
    </p:spTree>
    <p:extLst>
      <p:ext uri="{BB962C8B-B14F-4D97-AF65-F5344CB8AC3E}">
        <p14:creationId xmlns:p14="http://schemas.microsoft.com/office/powerpoint/2010/main" val="18390424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t>
            </a:r>
          </a:p>
        </p:txBody>
      </p:sp>
      <p:sp>
        <p:nvSpPr>
          <p:cNvPr id="4" name="AutoShape 2" descr="Image result for cartoon fis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Oval Callout 5"/>
          <p:cNvSpPr/>
          <p:nvPr/>
        </p:nvSpPr>
        <p:spPr>
          <a:xfrm>
            <a:off x="3376809" y="1300873"/>
            <a:ext cx="5493523" cy="2332038"/>
          </a:xfrm>
          <a:prstGeom prst="wedgeEllipseCallout">
            <a:avLst>
              <a:gd name="adj1" fmla="val -62290"/>
              <a:gd name="adj2" fmla="val -198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The water feels a bit warm today</a:t>
            </a:r>
          </a:p>
        </p:txBody>
      </p:sp>
      <p:pic>
        <p:nvPicPr>
          <p:cNvPr id="7" name="Picture 6"/>
          <p:cNvPicPr>
            <a:picLocks noChangeAspect="1"/>
          </p:cNvPicPr>
          <p:nvPr/>
        </p:nvPicPr>
        <p:blipFill>
          <a:blip r:embed="rId3"/>
          <a:stretch>
            <a:fillRect/>
          </a:stretch>
        </p:blipFill>
        <p:spPr>
          <a:xfrm>
            <a:off x="3886200" y="4495800"/>
            <a:ext cx="2638425" cy="17335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4"/>
          <a:stretch>
            <a:fillRect/>
          </a:stretch>
        </p:blipFill>
        <p:spPr>
          <a:xfrm rot="20825448">
            <a:off x="165279" y="875547"/>
            <a:ext cx="2581275" cy="17716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Oval Callout 7"/>
          <p:cNvSpPr/>
          <p:nvPr/>
        </p:nvSpPr>
        <p:spPr>
          <a:xfrm>
            <a:off x="100209" y="3567742"/>
            <a:ext cx="3276600" cy="1600200"/>
          </a:xfrm>
          <a:prstGeom prst="wedgeEllipseCallout">
            <a:avLst>
              <a:gd name="adj1" fmla="val 67244"/>
              <a:gd name="adj2" fmla="val 37239"/>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t>What’s water?</a:t>
            </a:r>
          </a:p>
        </p:txBody>
      </p:sp>
    </p:spTree>
    <p:extLst>
      <p:ext uri="{BB962C8B-B14F-4D97-AF65-F5344CB8AC3E}">
        <p14:creationId xmlns:p14="http://schemas.microsoft.com/office/powerpoint/2010/main" val="6799454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t>
            </a:r>
          </a:p>
        </p:txBody>
      </p:sp>
      <p:sp>
        <p:nvSpPr>
          <p:cNvPr id="3" name="Content Placeholder 2"/>
          <p:cNvSpPr>
            <a:spLocks noGrp="1"/>
          </p:cNvSpPr>
          <p:nvPr>
            <p:ph idx="1"/>
          </p:nvPr>
        </p:nvSpPr>
        <p:spPr/>
        <p:txBody>
          <a:bodyPr>
            <a:normAutofit/>
          </a:bodyPr>
          <a:lstStyle/>
          <a:p>
            <a:pPr>
              <a:buFontTx/>
              <a:buChar char="-"/>
            </a:pPr>
            <a:r>
              <a:rPr lang="en-US" sz="4800" dirty="0"/>
              <a:t>Everything around us</a:t>
            </a:r>
          </a:p>
          <a:p>
            <a:pPr>
              <a:buFontTx/>
              <a:buChar char="-"/>
            </a:pPr>
            <a:r>
              <a:rPr lang="en-US" sz="4800" dirty="0"/>
              <a:t>Community &amp; peer norms</a:t>
            </a:r>
          </a:p>
          <a:p>
            <a:pPr>
              <a:buFontTx/>
              <a:buChar char="-"/>
            </a:pPr>
            <a:r>
              <a:rPr lang="en-US" sz="4800" dirty="0"/>
              <a:t>Policy and enforcement</a:t>
            </a:r>
          </a:p>
          <a:p>
            <a:pPr>
              <a:buFontTx/>
              <a:buChar char="-"/>
            </a:pPr>
            <a:r>
              <a:rPr lang="en-US" sz="4800" dirty="0"/>
              <a:t>Access to a commodity</a:t>
            </a:r>
          </a:p>
          <a:p>
            <a:pPr>
              <a:buFontTx/>
              <a:buChar char="-"/>
            </a:pPr>
            <a:endParaRPr lang="en-US" dirty="0"/>
          </a:p>
          <a:p>
            <a:pPr marL="0" indent="0">
              <a:buNone/>
            </a:pPr>
            <a:endParaRPr lang="en-US" dirty="0"/>
          </a:p>
        </p:txBody>
      </p:sp>
    </p:spTree>
    <p:extLst>
      <p:ext uri="{BB962C8B-B14F-4D97-AF65-F5344CB8AC3E}">
        <p14:creationId xmlns:p14="http://schemas.microsoft.com/office/powerpoint/2010/main" val="23615907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7883B-D19A-BED5-8117-A33BEAAFF160}"/>
              </a:ext>
            </a:extLst>
          </p:cNvPr>
          <p:cNvSpPr>
            <a:spLocks noGrp="1"/>
          </p:cNvSpPr>
          <p:nvPr>
            <p:ph type="title"/>
          </p:nvPr>
        </p:nvSpPr>
        <p:spPr>
          <a:xfrm>
            <a:off x="126054" y="1050581"/>
            <a:ext cx="3452513" cy="3394710"/>
          </a:xfrm>
        </p:spPr>
        <p:txBody>
          <a:bodyPr>
            <a:normAutofit/>
          </a:bodyPr>
          <a:lstStyle/>
          <a:p>
            <a:r>
              <a:rPr lang="en-US" sz="4500" dirty="0"/>
              <a:t>Epidemiology</a:t>
            </a:r>
          </a:p>
        </p:txBody>
      </p:sp>
      <p:sp>
        <p:nvSpPr>
          <p:cNvPr id="3" name="Content Placeholder 2">
            <a:extLst>
              <a:ext uri="{FF2B5EF4-FFF2-40B4-BE49-F238E27FC236}">
                <a16:creationId xmlns:a16="http://schemas.microsoft.com/office/drawing/2014/main" id="{0DA0CA9F-A314-F5B5-0ABD-BA4F6EF14A61}"/>
              </a:ext>
            </a:extLst>
          </p:cNvPr>
          <p:cNvSpPr>
            <a:spLocks noGrp="1"/>
          </p:cNvSpPr>
          <p:nvPr>
            <p:ph idx="1"/>
          </p:nvPr>
        </p:nvSpPr>
        <p:spPr>
          <a:xfrm>
            <a:off x="3714108" y="-76200"/>
            <a:ext cx="5303839" cy="5957513"/>
          </a:xfrm>
        </p:spPr>
        <p:txBody>
          <a:bodyPr anchor="ctr">
            <a:noAutofit/>
          </a:bodyPr>
          <a:lstStyle/>
          <a:p>
            <a:pPr marL="0" indent="0">
              <a:spcBef>
                <a:spcPts val="0"/>
              </a:spcBef>
              <a:buSzPts val="1400"/>
              <a:buNone/>
            </a:pPr>
            <a:r>
              <a:rPr lang="en-US" sz="28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20"/>
                  </a:ext>
                </a:extLst>
              </a:rPr>
              <a:t>Epidemiology is concerned with the </a:t>
            </a:r>
            <a:r>
              <a:rPr lang="en-US" sz="2800" b="1"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21"/>
                  </a:ext>
                </a:extLst>
              </a:rPr>
              <a:t>distribution and determinants</a:t>
            </a:r>
            <a:r>
              <a:rPr lang="en-US" sz="28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22"/>
                  </a:ext>
                </a:extLst>
              </a:rPr>
              <a:t> of health in </a:t>
            </a:r>
            <a:r>
              <a:rPr lang="en-US" sz="2800" b="1"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23"/>
                  </a:ext>
                </a:extLst>
              </a:rPr>
              <a:t>populations</a:t>
            </a:r>
            <a:r>
              <a:rPr lang="en-US" sz="28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24"/>
                  </a:ext>
                </a:extLst>
              </a:rPr>
              <a:t>.</a:t>
            </a:r>
            <a:endParaRPr lang="en-US" sz="28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26"/>
                </a:ext>
              </a:extLst>
            </a:endParaRPr>
          </a:p>
          <a:p>
            <a:pPr marL="0" indent="0">
              <a:buSzPts val="1400"/>
              <a:buNone/>
            </a:pPr>
            <a:endParaRPr lang="en-US" sz="18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32"/>
                </a:ext>
              </a:extLst>
            </a:endParaRPr>
          </a:p>
          <a:p>
            <a:pPr marL="0" indent="0" algn="r">
              <a:buSzPts val="1400"/>
              <a:buNone/>
            </a:pPr>
            <a:r>
              <a:rPr lang="en-US" sz="750" dirty="0" err="1"/>
              <a:t>Friis</a:t>
            </a:r>
            <a:r>
              <a:rPr lang="en-US" sz="750" dirty="0"/>
              <a:t> R.H., &amp; Sellers T.A.(2009) Epidemiology for Public Health Practice (4</a:t>
            </a:r>
            <a:r>
              <a:rPr lang="en-US" sz="750" baseline="30000" dirty="0"/>
              <a:t>th</a:t>
            </a:r>
            <a:r>
              <a:rPr lang="en-US" sz="750" dirty="0"/>
              <a:t> ed.). Jones&amp; Bartlett Publishers LLC</a:t>
            </a:r>
          </a:p>
        </p:txBody>
      </p:sp>
    </p:spTree>
    <p:extLst>
      <p:ext uri="{BB962C8B-B14F-4D97-AF65-F5344CB8AC3E}">
        <p14:creationId xmlns:p14="http://schemas.microsoft.com/office/powerpoint/2010/main" val="126261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7883B-D19A-BED5-8117-A33BEAAFF160}"/>
              </a:ext>
            </a:extLst>
          </p:cNvPr>
          <p:cNvSpPr>
            <a:spLocks noGrp="1"/>
          </p:cNvSpPr>
          <p:nvPr>
            <p:ph type="title"/>
          </p:nvPr>
        </p:nvSpPr>
        <p:spPr/>
        <p:txBody>
          <a:bodyPr/>
          <a:lstStyle/>
          <a:p>
            <a:pPr algn="ctr"/>
            <a:r>
              <a:rPr lang="en-US" dirty="0"/>
              <a:t>Epidemiology – Distribution  </a:t>
            </a:r>
          </a:p>
        </p:txBody>
      </p:sp>
      <p:graphicFrame>
        <p:nvGraphicFramePr>
          <p:cNvPr id="5" name="Content Placeholder 2">
            <a:extLst>
              <a:ext uri="{FF2B5EF4-FFF2-40B4-BE49-F238E27FC236}">
                <a16:creationId xmlns:a16="http://schemas.microsoft.com/office/drawing/2014/main" id="{C800B8F0-EE20-2B4E-DFB4-C6A9F7EE4EEC}"/>
              </a:ext>
            </a:extLst>
          </p:cNvPr>
          <p:cNvGraphicFramePr>
            <a:graphicFrameLocks noGrp="1"/>
          </p:cNvGraphicFramePr>
          <p:nvPr>
            <p:ph idx="1"/>
          </p:nvPr>
        </p:nvGraphicFramePr>
        <p:xfrm>
          <a:off x="628650" y="2226469"/>
          <a:ext cx="7886700" cy="3263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34878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7883B-D19A-BED5-8117-A33BEAAFF160}"/>
              </a:ext>
            </a:extLst>
          </p:cNvPr>
          <p:cNvSpPr>
            <a:spLocks noGrp="1"/>
          </p:cNvSpPr>
          <p:nvPr>
            <p:ph type="title"/>
          </p:nvPr>
        </p:nvSpPr>
        <p:spPr>
          <a:xfrm>
            <a:off x="628650" y="1090273"/>
            <a:ext cx="7886700" cy="994172"/>
          </a:xfrm>
        </p:spPr>
        <p:txBody>
          <a:bodyPr/>
          <a:lstStyle/>
          <a:p>
            <a:pPr algn="ctr"/>
            <a:r>
              <a:rPr lang="en-US" dirty="0"/>
              <a:t>Epidemiology – Determinants  </a:t>
            </a:r>
          </a:p>
        </p:txBody>
      </p:sp>
      <p:graphicFrame>
        <p:nvGraphicFramePr>
          <p:cNvPr id="5" name="Content Placeholder 2">
            <a:extLst>
              <a:ext uri="{FF2B5EF4-FFF2-40B4-BE49-F238E27FC236}">
                <a16:creationId xmlns:a16="http://schemas.microsoft.com/office/drawing/2014/main" id="{C800B8F0-EE20-2B4E-DFB4-C6A9F7EE4EEC}"/>
              </a:ext>
            </a:extLst>
          </p:cNvPr>
          <p:cNvGraphicFramePr>
            <a:graphicFrameLocks noGrp="1"/>
          </p:cNvGraphicFramePr>
          <p:nvPr>
            <p:ph idx="1"/>
          </p:nvPr>
        </p:nvGraphicFramePr>
        <p:xfrm>
          <a:off x="628650" y="2226469"/>
          <a:ext cx="7886700" cy="3263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10065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g22139a5d88c_0_495"/>
          <p:cNvSpPr/>
          <p:nvPr/>
        </p:nvSpPr>
        <p:spPr>
          <a:xfrm>
            <a:off x="6011025" y="1699012"/>
            <a:ext cx="2603856" cy="4301663"/>
          </a:xfrm>
          <a:prstGeom prst="upArrow">
            <a:avLst>
              <a:gd name="adj1" fmla="val 50000"/>
              <a:gd name="adj2" fmla="val 52172"/>
            </a:avLst>
          </a:prstGeom>
          <a:solidFill>
            <a:schemeClr val="accent1"/>
          </a:solidFill>
          <a:ln>
            <a:noFill/>
          </a:ln>
        </p:spPr>
        <p:txBody>
          <a:bodyPr spcFirstLastPara="1" wrap="square" lIns="68569" tIns="68569" rIns="68569" bIns="68569" anchor="ctr" anchorCtr="0">
            <a:noAutofit/>
          </a:bodyPr>
          <a:lstStyle/>
          <a:p>
            <a:endParaRPr sz="1350"/>
          </a:p>
        </p:txBody>
      </p:sp>
      <p:sp>
        <p:nvSpPr>
          <p:cNvPr id="599" name="Google Shape;599;g22139a5d88c_0_495"/>
          <p:cNvSpPr txBox="1"/>
          <p:nvPr/>
        </p:nvSpPr>
        <p:spPr>
          <a:xfrm>
            <a:off x="1393388" y="1156538"/>
            <a:ext cx="7353900" cy="542434"/>
          </a:xfrm>
          <a:prstGeom prst="rect">
            <a:avLst/>
          </a:prstGeom>
          <a:noFill/>
          <a:ln>
            <a:noFill/>
          </a:ln>
        </p:spPr>
        <p:txBody>
          <a:bodyPr spcFirstLastPara="1" wrap="square" lIns="68569" tIns="68569" rIns="68569" bIns="68569" anchor="t" anchorCtr="0">
            <a:spAutoFit/>
          </a:bodyPr>
          <a:lstStyle/>
          <a:p>
            <a:r>
              <a:rPr lang="en-US" sz="2625" b="1">
                <a:solidFill>
                  <a:srgbClr val="6B4A61"/>
                </a:solidFill>
              </a:rPr>
              <a:t>Risk Factor</a:t>
            </a:r>
            <a:endParaRPr sz="2625" baseline="30000">
              <a:solidFill>
                <a:srgbClr val="6B4A61"/>
              </a:solidFill>
            </a:endParaRPr>
          </a:p>
        </p:txBody>
      </p:sp>
      <p:cxnSp>
        <p:nvCxnSpPr>
          <p:cNvPr id="600" name="Google Shape;600;g22139a5d88c_0_495"/>
          <p:cNvCxnSpPr/>
          <p:nvPr/>
        </p:nvCxnSpPr>
        <p:spPr>
          <a:xfrm>
            <a:off x="1143000" y="1660367"/>
            <a:ext cx="6858000" cy="0"/>
          </a:xfrm>
          <a:prstGeom prst="straightConnector1">
            <a:avLst/>
          </a:prstGeom>
          <a:noFill/>
          <a:ln w="9525" cap="flat" cmpd="sng">
            <a:solidFill>
              <a:srgbClr val="434343"/>
            </a:solidFill>
            <a:prstDash val="solid"/>
            <a:round/>
            <a:headEnd type="none" w="med" len="med"/>
            <a:tailEnd type="none" w="med" len="med"/>
          </a:ln>
        </p:spPr>
      </p:cxnSp>
      <p:sp>
        <p:nvSpPr>
          <p:cNvPr id="602" name="Google Shape;602;g22139a5d88c_0_495"/>
          <p:cNvSpPr txBox="1">
            <a:spLocks noGrp="1"/>
          </p:cNvSpPr>
          <p:nvPr>
            <p:ph type="subTitle" idx="4294967295"/>
          </p:nvPr>
        </p:nvSpPr>
        <p:spPr>
          <a:xfrm>
            <a:off x="261256" y="2038709"/>
            <a:ext cx="6049736" cy="3654372"/>
          </a:xfrm>
          <a:prstGeom prst="rect">
            <a:avLst/>
          </a:prstGeom>
          <a:noFill/>
          <a:ln>
            <a:noFill/>
          </a:ln>
        </p:spPr>
        <p:txBody>
          <a:bodyPr spcFirstLastPara="1" vert="horz" wrap="square" lIns="68569" tIns="34275" rIns="68569" bIns="34275" rtlCol="0" anchor="t" anchorCtr="0">
            <a:noAutofit/>
          </a:bodyPr>
          <a:lstStyle/>
          <a:p>
            <a:pPr marL="0" indent="0">
              <a:lnSpc>
                <a:spcPct val="110000"/>
              </a:lnSpc>
              <a:spcBef>
                <a:spcPts val="0"/>
              </a:spcBef>
              <a:buClr>
                <a:schemeClr val="dk1"/>
              </a:buClr>
              <a:buSzPts val="1100"/>
              <a:buNone/>
            </a:pPr>
            <a:r>
              <a:rPr lang="en-US" sz="3000" dirty="0">
                <a:solidFill>
                  <a:srgbClr val="434343"/>
                </a:solidFill>
              </a:rPr>
              <a:t>Any attribute, characteristic, or exposure that precedes and is associated with a </a:t>
            </a:r>
            <a:r>
              <a:rPr lang="en-US" sz="3000" b="1" dirty="0">
                <a:solidFill>
                  <a:srgbClr val="434343"/>
                </a:solidFill>
              </a:rPr>
              <a:t>higher</a:t>
            </a:r>
            <a:r>
              <a:rPr lang="en-US" sz="3000" dirty="0">
                <a:solidFill>
                  <a:srgbClr val="434343"/>
                </a:solidFill>
              </a:rPr>
              <a:t> </a:t>
            </a:r>
            <a:r>
              <a:rPr lang="en-US" sz="3000" b="1" dirty="0">
                <a:solidFill>
                  <a:srgbClr val="434343"/>
                </a:solidFill>
              </a:rPr>
              <a:t>likelihood</a:t>
            </a:r>
            <a:r>
              <a:rPr lang="en-US" sz="3000" dirty="0">
                <a:solidFill>
                  <a:srgbClr val="434343"/>
                </a:solidFill>
              </a:rPr>
              <a:t> </a:t>
            </a:r>
            <a:br>
              <a:rPr lang="en-US" sz="3000" dirty="0">
                <a:solidFill>
                  <a:srgbClr val="434343"/>
                </a:solidFill>
              </a:rPr>
            </a:br>
            <a:r>
              <a:rPr lang="en-US" sz="3000" dirty="0">
                <a:solidFill>
                  <a:srgbClr val="434343"/>
                </a:solidFill>
              </a:rPr>
              <a:t>of problematic outcomes</a:t>
            </a:r>
            <a:endParaRPr lang="en-US" sz="3000" b="1" baseline="30000" dirty="0">
              <a:solidFill>
                <a:srgbClr val="6B4A61"/>
              </a:solidFill>
            </a:endParaRPr>
          </a:p>
          <a:p>
            <a:pPr marL="0" indent="0">
              <a:lnSpc>
                <a:spcPct val="110000"/>
              </a:lnSpc>
              <a:spcBef>
                <a:spcPts val="0"/>
              </a:spcBef>
              <a:buClr>
                <a:schemeClr val="dk1"/>
              </a:buClr>
              <a:buSzPts val="1100"/>
              <a:buNone/>
            </a:pPr>
            <a:endParaRPr lang="en-US" sz="3000" b="1" baseline="30000" dirty="0">
              <a:solidFill>
                <a:srgbClr val="6B4A61"/>
              </a:solidFill>
            </a:endParaRPr>
          </a:p>
          <a:p>
            <a:pPr marL="0" indent="0">
              <a:lnSpc>
                <a:spcPct val="110000"/>
              </a:lnSpc>
              <a:spcBef>
                <a:spcPts val="0"/>
              </a:spcBef>
              <a:buClr>
                <a:schemeClr val="dk1"/>
              </a:buClr>
              <a:buSzPts val="1100"/>
              <a:buNone/>
            </a:pPr>
            <a:endParaRPr lang="en-US" sz="3000" b="1" baseline="30000" dirty="0">
              <a:solidFill>
                <a:srgbClr val="6B4A61"/>
              </a:solidFill>
            </a:endParaRPr>
          </a:p>
          <a:p>
            <a:pPr marL="0" indent="0">
              <a:lnSpc>
                <a:spcPct val="110000"/>
              </a:lnSpc>
              <a:spcBef>
                <a:spcPts val="0"/>
              </a:spcBef>
              <a:buClr>
                <a:schemeClr val="dk1"/>
              </a:buClr>
              <a:buSzPts val="1100"/>
              <a:buNone/>
            </a:pPr>
            <a:endParaRPr lang="en-US" sz="3000" b="1" baseline="30000" dirty="0">
              <a:solidFill>
                <a:srgbClr val="6B4A61"/>
              </a:solidFill>
            </a:endParaRPr>
          </a:p>
          <a:p>
            <a:pPr marL="0" indent="0">
              <a:lnSpc>
                <a:spcPct val="110000"/>
              </a:lnSpc>
              <a:spcBef>
                <a:spcPts val="0"/>
              </a:spcBef>
              <a:buClr>
                <a:schemeClr val="dk1"/>
              </a:buClr>
              <a:buSzPts val="1100"/>
              <a:buNone/>
            </a:pPr>
            <a:endParaRPr lang="en-US" sz="3000" b="1" baseline="30000" dirty="0">
              <a:solidFill>
                <a:srgbClr val="6B4A61"/>
              </a:solidFill>
            </a:endParaRPr>
          </a:p>
          <a:p>
            <a:pPr marL="0" indent="0" algn="r">
              <a:lnSpc>
                <a:spcPct val="110000"/>
              </a:lnSpc>
              <a:spcBef>
                <a:spcPts val="0"/>
              </a:spcBef>
              <a:buClr>
                <a:schemeClr val="dk1"/>
              </a:buClr>
              <a:buSzPts val="1100"/>
              <a:buNone/>
            </a:pPr>
            <a:r>
              <a:rPr lang="en-US" b="1" baseline="30000" dirty="0">
                <a:solidFill>
                  <a:schemeClr val="tx1">
                    <a:lumMod val="50000"/>
                    <a:lumOff val="50000"/>
                  </a:schemeClr>
                </a:solidFill>
              </a:rPr>
              <a:t>-National Academy of Sciences, Institute of Medicine, 2009 </a:t>
            </a:r>
            <a:endParaRPr b="1" baseline="30000" dirty="0">
              <a:solidFill>
                <a:schemeClr val="tx1">
                  <a:lumMod val="50000"/>
                  <a:lumOff val="50000"/>
                </a:schemeClr>
              </a:solidFill>
            </a:endParaRPr>
          </a:p>
          <a:p>
            <a:pPr marL="0" indent="0">
              <a:lnSpc>
                <a:spcPct val="110000"/>
              </a:lnSpc>
              <a:spcAft>
                <a:spcPts val="750"/>
              </a:spcAft>
              <a:buNone/>
            </a:pPr>
            <a:endParaRPr sz="1950" dirty="0">
              <a:solidFill>
                <a:srgbClr val="434343"/>
              </a:solidFill>
            </a:endParaRPr>
          </a:p>
        </p:txBody>
      </p:sp>
      <p:sp>
        <p:nvSpPr>
          <p:cNvPr id="603" name="Google Shape;603;g22139a5d88c_0_495"/>
          <p:cNvSpPr txBox="1"/>
          <p:nvPr/>
        </p:nvSpPr>
        <p:spPr>
          <a:xfrm rot="-5400000">
            <a:off x="5798253" y="3988953"/>
            <a:ext cx="3029400" cy="545768"/>
          </a:xfrm>
          <a:prstGeom prst="rect">
            <a:avLst/>
          </a:prstGeom>
          <a:noFill/>
          <a:ln>
            <a:noFill/>
          </a:ln>
        </p:spPr>
        <p:txBody>
          <a:bodyPr spcFirstLastPara="1" wrap="square" lIns="68569" tIns="68569" rIns="68569" bIns="68569" anchor="t" anchorCtr="0">
            <a:spAutoFit/>
          </a:bodyPr>
          <a:lstStyle/>
          <a:p>
            <a:pPr algn="ctr">
              <a:lnSpc>
                <a:spcPct val="110000"/>
              </a:lnSpc>
              <a:spcAft>
                <a:spcPts val="750"/>
              </a:spcAft>
            </a:pPr>
            <a:r>
              <a:rPr lang="en-US" b="1" dirty="0">
                <a:solidFill>
                  <a:schemeClr val="bg1"/>
                </a:solidFill>
              </a:rPr>
              <a:t>PROBLEMATIC OUTCOMES</a:t>
            </a:r>
            <a:endParaRPr b="1" dirty="0">
              <a:solidFill>
                <a:schemeClr val="bg1"/>
              </a:solidFill>
            </a:endParaRPr>
          </a:p>
        </p:txBody>
      </p:sp>
      <p:sp>
        <p:nvSpPr>
          <p:cNvPr id="2" name="Rectangle 1">
            <a:extLst>
              <a:ext uri="{FF2B5EF4-FFF2-40B4-BE49-F238E27FC236}">
                <a16:creationId xmlns:a16="http://schemas.microsoft.com/office/drawing/2014/main" id="{232B19DB-19EA-A678-4C21-B631B8FEAD30}"/>
              </a:ext>
            </a:extLst>
          </p:cNvPr>
          <p:cNvSpPr/>
          <p:nvPr/>
        </p:nvSpPr>
        <p:spPr>
          <a:xfrm>
            <a:off x="400051" y="5499222"/>
            <a:ext cx="961781" cy="221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g2215fb0dc0c_0_5"/>
          <p:cNvSpPr/>
          <p:nvPr/>
        </p:nvSpPr>
        <p:spPr>
          <a:xfrm rot="10800000">
            <a:off x="5976037" y="1645351"/>
            <a:ext cx="2685077" cy="4355399"/>
          </a:xfrm>
          <a:prstGeom prst="upArrow">
            <a:avLst>
              <a:gd name="adj1" fmla="val 50000"/>
              <a:gd name="adj2" fmla="val 52172"/>
            </a:avLst>
          </a:prstGeom>
          <a:solidFill>
            <a:schemeClr val="accent1"/>
          </a:solidFill>
          <a:ln>
            <a:noFill/>
          </a:ln>
        </p:spPr>
        <p:txBody>
          <a:bodyPr spcFirstLastPara="1" wrap="square" lIns="68569" tIns="68569" rIns="68569" bIns="68569" anchor="ctr" anchorCtr="0">
            <a:noAutofit/>
          </a:bodyPr>
          <a:lstStyle/>
          <a:p>
            <a:endParaRPr sz="1350">
              <a:solidFill>
                <a:schemeClr val="accent1"/>
              </a:solidFill>
            </a:endParaRPr>
          </a:p>
        </p:txBody>
      </p:sp>
      <p:sp>
        <p:nvSpPr>
          <p:cNvPr id="612" name="Google Shape;612;g2215fb0dc0c_0_5"/>
          <p:cNvSpPr txBox="1"/>
          <p:nvPr/>
        </p:nvSpPr>
        <p:spPr>
          <a:xfrm>
            <a:off x="1393388" y="1156538"/>
            <a:ext cx="7353900" cy="542434"/>
          </a:xfrm>
          <a:prstGeom prst="rect">
            <a:avLst/>
          </a:prstGeom>
          <a:noFill/>
          <a:ln>
            <a:noFill/>
          </a:ln>
        </p:spPr>
        <p:txBody>
          <a:bodyPr spcFirstLastPara="1" wrap="square" lIns="68569" tIns="68569" rIns="68569" bIns="68569" anchor="t" anchorCtr="0">
            <a:spAutoFit/>
          </a:bodyPr>
          <a:lstStyle/>
          <a:p>
            <a:r>
              <a:rPr lang="en-US" sz="2625" b="1">
                <a:solidFill>
                  <a:srgbClr val="6B4A61"/>
                </a:solidFill>
              </a:rPr>
              <a:t>Protective Factor</a:t>
            </a:r>
            <a:endParaRPr sz="2625" baseline="30000">
              <a:solidFill>
                <a:srgbClr val="6B4A61"/>
              </a:solidFill>
            </a:endParaRPr>
          </a:p>
        </p:txBody>
      </p:sp>
      <p:cxnSp>
        <p:nvCxnSpPr>
          <p:cNvPr id="613" name="Google Shape;613;g2215fb0dc0c_0_5"/>
          <p:cNvCxnSpPr/>
          <p:nvPr/>
        </p:nvCxnSpPr>
        <p:spPr>
          <a:xfrm>
            <a:off x="1143000" y="1660367"/>
            <a:ext cx="6858000" cy="0"/>
          </a:xfrm>
          <a:prstGeom prst="straightConnector1">
            <a:avLst/>
          </a:prstGeom>
          <a:noFill/>
          <a:ln w="9525" cap="flat" cmpd="sng">
            <a:solidFill>
              <a:srgbClr val="434343"/>
            </a:solidFill>
            <a:prstDash val="solid"/>
            <a:round/>
            <a:headEnd type="none" w="med" len="med"/>
            <a:tailEnd type="none" w="med" len="med"/>
          </a:ln>
        </p:spPr>
      </p:cxnSp>
      <p:sp>
        <p:nvSpPr>
          <p:cNvPr id="615" name="Google Shape;615;g2215fb0dc0c_0_5"/>
          <p:cNvSpPr txBox="1">
            <a:spLocks noGrp="1"/>
          </p:cNvSpPr>
          <p:nvPr>
            <p:ph type="subTitle" idx="4294967295"/>
          </p:nvPr>
        </p:nvSpPr>
        <p:spPr>
          <a:xfrm>
            <a:off x="482886" y="1844850"/>
            <a:ext cx="5823035" cy="3693017"/>
          </a:xfrm>
          <a:prstGeom prst="rect">
            <a:avLst/>
          </a:prstGeom>
          <a:noFill/>
          <a:ln>
            <a:noFill/>
          </a:ln>
        </p:spPr>
        <p:txBody>
          <a:bodyPr spcFirstLastPara="1" vert="horz" wrap="square" lIns="68569" tIns="34275" rIns="68569" bIns="34275" rtlCol="0" anchor="t" anchorCtr="0">
            <a:noAutofit/>
          </a:bodyPr>
          <a:lstStyle/>
          <a:p>
            <a:pPr marL="0" indent="0">
              <a:lnSpc>
                <a:spcPct val="110000"/>
              </a:lnSpc>
              <a:spcBef>
                <a:spcPts val="0"/>
              </a:spcBef>
              <a:buClr>
                <a:schemeClr val="dk1"/>
              </a:buClr>
              <a:buSzPts val="1100"/>
              <a:buNone/>
            </a:pPr>
            <a:r>
              <a:rPr lang="en-US" sz="3000" dirty="0">
                <a:solidFill>
                  <a:srgbClr val="434343"/>
                </a:solidFill>
              </a:rPr>
              <a:t>Any attribute, characteristic, or exposure that precedes and is associated with a </a:t>
            </a:r>
            <a:r>
              <a:rPr lang="en-US" sz="3000" b="1" dirty="0">
                <a:solidFill>
                  <a:srgbClr val="434343"/>
                </a:solidFill>
              </a:rPr>
              <a:t>lower</a:t>
            </a:r>
            <a:r>
              <a:rPr lang="en-US" sz="3000" dirty="0">
                <a:solidFill>
                  <a:srgbClr val="434343"/>
                </a:solidFill>
              </a:rPr>
              <a:t> </a:t>
            </a:r>
            <a:r>
              <a:rPr lang="en-US" sz="3000" b="1" dirty="0">
                <a:solidFill>
                  <a:srgbClr val="434343"/>
                </a:solidFill>
              </a:rPr>
              <a:t>likelihood</a:t>
            </a:r>
            <a:r>
              <a:rPr lang="en-US" sz="3000" dirty="0">
                <a:solidFill>
                  <a:srgbClr val="434343"/>
                </a:solidFill>
              </a:rPr>
              <a:t> of problematic outcomes</a:t>
            </a:r>
            <a:endParaRPr lang="en-US" sz="3000" b="1" baseline="30000" dirty="0">
              <a:solidFill>
                <a:srgbClr val="6B4A61"/>
              </a:solidFill>
            </a:endParaRPr>
          </a:p>
          <a:p>
            <a:pPr marL="0" indent="0">
              <a:lnSpc>
                <a:spcPct val="110000"/>
              </a:lnSpc>
              <a:spcBef>
                <a:spcPts val="0"/>
              </a:spcBef>
              <a:buClr>
                <a:schemeClr val="dk1"/>
              </a:buClr>
              <a:buSzPts val="1100"/>
              <a:buNone/>
            </a:pPr>
            <a:endParaRPr lang="en-US" sz="3000" b="1" baseline="30000" dirty="0">
              <a:solidFill>
                <a:srgbClr val="6B4A61"/>
              </a:solidFill>
            </a:endParaRPr>
          </a:p>
          <a:p>
            <a:pPr marL="0" indent="0">
              <a:lnSpc>
                <a:spcPct val="110000"/>
              </a:lnSpc>
              <a:spcBef>
                <a:spcPts val="0"/>
              </a:spcBef>
              <a:buClr>
                <a:schemeClr val="dk1"/>
              </a:buClr>
              <a:buSzPts val="1100"/>
              <a:buNone/>
            </a:pPr>
            <a:endParaRPr lang="en-US" sz="3000" b="1" baseline="30000" dirty="0">
              <a:solidFill>
                <a:srgbClr val="6B4A61"/>
              </a:solidFill>
            </a:endParaRPr>
          </a:p>
          <a:p>
            <a:pPr marL="0" indent="0" algn="r">
              <a:lnSpc>
                <a:spcPct val="110000"/>
              </a:lnSpc>
              <a:spcBef>
                <a:spcPts val="0"/>
              </a:spcBef>
              <a:buClr>
                <a:schemeClr val="dk1"/>
              </a:buClr>
              <a:buSzPts val="1100"/>
              <a:buNone/>
            </a:pPr>
            <a:r>
              <a:rPr lang="en-US" b="1" baseline="30000" dirty="0">
                <a:solidFill>
                  <a:schemeClr val="tx1">
                    <a:lumMod val="50000"/>
                    <a:lumOff val="50000"/>
                  </a:schemeClr>
                </a:solidFill>
              </a:rPr>
              <a:t>-National Academy of Sciences, Institute of Medicine, 2009 </a:t>
            </a:r>
          </a:p>
          <a:p>
            <a:pPr marL="0" indent="0">
              <a:lnSpc>
                <a:spcPct val="110000"/>
              </a:lnSpc>
              <a:spcBef>
                <a:spcPts val="0"/>
              </a:spcBef>
              <a:buClr>
                <a:schemeClr val="dk1"/>
              </a:buClr>
              <a:buSzPts val="1100"/>
              <a:buNone/>
            </a:pPr>
            <a:endParaRPr sz="3000" b="1" baseline="30000" dirty="0">
              <a:solidFill>
                <a:srgbClr val="6B4A61"/>
              </a:solidFill>
            </a:endParaRPr>
          </a:p>
          <a:p>
            <a:pPr marL="0" indent="0">
              <a:lnSpc>
                <a:spcPct val="110000"/>
              </a:lnSpc>
              <a:spcAft>
                <a:spcPts val="750"/>
              </a:spcAft>
              <a:buNone/>
            </a:pPr>
            <a:endParaRPr sz="3000" dirty="0">
              <a:solidFill>
                <a:srgbClr val="434343"/>
              </a:solidFill>
            </a:endParaRPr>
          </a:p>
        </p:txBody>
      </p:sp>
      <p:sp>
        <p:nvSpPr>
          <p:cNvPr id="616" name="Google Shape;616;g2215fb0dc0c_0_5"/>
          <p:cNvSpPr txBox="1"/>
          <p:nvPr/>
        </p:nvSpPr>
        <p:spPr>
          <a:xfrm rot="-5400000">
            <a:off x="5803875" y="3111064"/>
            <a:ext cx="3029400" cy="545768"/>
          </a:xfrm>
          <a:prstGeom prst="rect">
            <a:avLst/>
          </a:prstGeom>
          <a:noFill/>
          <a:ln>
            <a:noFill/>
          </a:ln>
        </p:spPr>
        <p:txBody>
          <a:bodyPr spcFirstLastPara="1" wrap="square" lIns="68569" tIns="68569" rIns="68569" bIns="68569" anchor="t" anchorCtr="0">
            <a:spAutoFit/>
          </a:bodyPr>
          <a:lstStyle/>
          <a:p>
            <a:pPr algn="ctr">
              <a:lnSpc>
                <a:spcPct val="110000"/>
              </a:lnSpc>
              <a:spcAft>
                <a:spcPts val="750"/>
              </a:spcAft>
            </a:pPr>
            <a:r>
              <a:rPr lang="en-US" b="1" dirty="0">
                <a:solidFill>
                  <a:schemeClr val="bg1"/>
                </a:solidFill>
              </a:rPr>
              <a:t>PROBLEMATIC OUTCOMES</a:t>
            </a:r>
            <a:endParaRPr b="1" dirty="0">
              <a:solidFill>
                <a:schemeClr val="bg1"/>
              </a:solidFill>
            </a:endParaRPr>
          </a:p>
        </p:txBody>
      </p:sp>
      <p:sp>
        <p:nvSpPr>
          <p:cNvPr id="2" name="Rectangle 1">
            <a:extLst>
              <a:ext uri="{FF2B5EF4-FFF2-40B4-BE49-F238E27FC236}">
                <a16:creationId xmlns:a16="http://schemas.microsoft.com/office/drawing/2014/main" id="{5BA35787-C22D-0A56-2D2D-004B0A6C5986}"/>
              </a:ext>
            </a:extLst>
          </p:cNvPr>
          <p:cNvSpPr/>
          <p:nvPr/>
        </p:nvSpPr>
        <p:spPr>
          <a:xfrm>
            <a:off x="400051" y="5499222"/>
            <a:ext cx="961781" cy="221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7" name="Google Shape;667;g2215fb0dc0c_0_90"/>
          <p:cNvSpPr txBox="1"/>
          <p:nvPr/>
        </p:nvSpPr>
        <p:spPr>
          <a:xfrm>
            <a:off x="4057649" y="1875525"/>
            <a:ext cx="4955723" cy="2908466"/>
          </a:xfrm>
          <a:prstGeom prst="rect">
            <a:avLst/>
          </a:prstGeom>
          <a:noFill/>
          <a:ln>
            <a:noFill/>
          </a:ln>
        </p:spPr>
        <p:txBody>
          <a:bodyPr spcFirstLastPara="1" wrap="square" lIns="68569" tIns="68569" rIns="68569" bIns="68569" anchor="t" anchorCtr="0">
            <a:spAutoFit/>
          </a:bodyPr>
          <a:lstStyle/>
          <a:p>
            <a:r>
              <a:rPr lang="en-US" sz="3000" b="1" dirty="0"/>
              <a:t>Developmental Perspective</a:t>
            </a:r>
          </a:p>
          <a:p>
            <a:endParaRPr lang="en-US" sz="3000" b="1" dirty="0"/>
          </a:p>
          <a:p>
            <a:r>
              <a:rPr lang="en-US" sz="2400" b="1" dirty="0">
                <a:solidFill>
                  <a:srgbClr val="6B4A61"/>
                </a:solidFill>
              </a:rPr>
              <a:t>Older Adulthood</a:t>
            </a:r>
          </a:p>
          <a:p>
            <a:r>
              <a:rPr lang="en-US" sz="2400" b="1" dirty="0">
                <a:solidFill>
                  <a:srgbClr val="6B4A61"/>
                </a:solidFill>
              </a:rPr>
              <a:t>Middle Adulthood</a:t>
            </a:r>
          </a:p>
          <a:p>
            <a:r>
              <a:rPr lang="en-US" sz="2400" b="1" dirty="0">
                <a:solidFill>
                  <a:srgbClr val="6B4A61"/>
                </a:solidFill>
              </a:rPr>
              <a:t>Young Adulthood Adolescence</a:t>
            </a:r>
          </a:p>
          <a:p>
            <a:r>
              <a:rPr lang="en-US" sz="2400" b="1" dirty="0">
                <a:solidFill>
                  <a:srgbClr val="6B4A61"/>
                </a:solidFill>
              </a:rPr>
              <a:t>Middle Childhood</a:t>
            </a:r>
          </a:p>
          <a:p>
            <a:r>
              <a:rPr lang="en-US" sz="2400" b="1" dirty="0">
                <a:solidFill>
                  <a:srgbClr val="6B4A61"/>
                </a:solidFill>
              </a:rPr>
              <a:t>Early Childhood</a:t>
            </a:r>
            <a:endParaRPr lang="en-US" sz="2400" b="1" baseline="30000" dirty="0">
              <a:solidFill>
                <a:srgbClr val="6B4A61"/>
              </a:solidFill>
            </a:endParaRPr>
          </a:p>
        </p:txBody>
      </p:sp>
      <p:sp>
        <p:nvSpPr>
          <p:cNvPr id="2" name="Rectangle 1">
            <a:extLst>
              <a:ext uri="{FF2B5EF4-FFF2-40B4-BE49-F238E27FC236}">
                <a16:creationId xmlns:a16="http://schemas.microsoft.com/office/drawing/2014/main" id="{DC361788-0DF3-53EA-281C-05DD2A3DF3E6}"/>
              </a:ext>
            </a:extLst>
          </p:cNvPr>
          <p:cNvSpPr/>
          <p:nvPr/>
        </p:nvSpPr>
        <p:spPr>
          <a:xfrm>
            <a:off x="314325" y="5457826"/>
            <a:ext cx="1079063" cy="3143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Google Shape;638;g2215fb0dc0c_0_36">
            <a:extLst>
              <a:ext uri="{FF2B5EF4-FFF2-40B4-BE49-F238E27FC236}">
                <a16:creationId xmlns:a16="http://schemas.microsoft.com/office/drawing/2014/main" id="{9637B9A5-0C76-C50E-145F-01501EF7127A}"/>
              </a:ext>
            </a:extLst>
          </p:cNvPr>
          <p:cNvSpPr txBox="1"/>
          <p:nvPr/>
        </p:nvSpPr>
        <p:spPr>
          <a:xfrm>
            <a:off x="612320" y="1875525"/>
            <a:ext cx="3445329" cy="2539134"/>
          </a:xfrm>
          <a:prstGeom prst="rect">
            <a:avLst/>
          </a:prstGeom>
          <a:noFill/>
          <a:ln>
            <a:noFill/>
          </a:ln>
        </p:spPr>
        <p:txBody>
          <a:bodyPr spcFirstLastPara="1" wrap="square" lIns="68569" tIns="68569" rIns="68569" bIns="68569" anchor="t" anchorCtr="0">
            <a:spAutoFit/>
          </a:bodyPr>
          <a:lstStyle/>
          <a:p>
            <a:r>
              <a:rPr lang="en-US" sz="3000" b="1" dirty="0"/>
              <a:t>Multiple Domains</a:t>
            </a:r>
          </a:p>
          <a:p>
            <a:endParaRPr lang="en-US" sz="3000" b="1" dirty="0"/>
          </a:p>
          <a:p>
            <a:r>
              <a:rPr lang="en-US" sz="2400" b="1" dirty="0">
                <a:solidFill>
                  <a:srgbClr val="6B4A61"/>
                </a:solidFill>
              </a:rPr>
              <a:t>Societal</a:t>
            </a:r>
          </a:p>
          <a:p>
            <a:r>
              <a:rPr lang="en-US" sz="2400" b="1" dirty="0">
                <a:solidFill>
                  <a:srgbClr val="6B4A61"/>
                </a:solidFill>
              </a:rPr>
              <a:t>Community </a:t>
            </a:r>
          </a:p>
          <a:p>
            <a:r>
              <a:rPr lang="en-US" sz="2400" b="1" dirty="0">
                <a:solidFill>
                  <a:srgbClr val="6B4A61"/>
                </a:solidFill>
              </a:rPr>
              <a:t>Relationships</a:t>
            </a:r>
          </a:p>
          <a:p>
            <a:r>
              <a:rPr lang="en-US" sz="2400" b="1" dirty="0">
                <a:solidFill>
                  <a:srgbClr val="6B4A61"/>
                </a:solidFill>
              </a:rPr>
              <a:t>Individual </a:t>
            </a:r>
          </a:p>
        </p:txBody>
      </p:sp>
      <p:sp>
        <p:nvSpPr>
          <p:cNvPr id="19" name="TextBox 18">
            <a:extLst>
              <a:ext uri="{FF2B5EF4-FFF2-40B4-BE49-F238E27FC236}">
                <a16:creationId xmlns:a16="http://schemas.microsoft.com/office/drawing/2014/main" id="{66CE057D-F63C-87A6-EE77-4724F2B7D113}"/>
              </a:ext>
            </a:extLst>
          </p:cNvPr>
          <p:cNvSpPr txBox="1"/>
          <p:nvPr/>
        </p:nvSpPr>
        <p:spPr>
          <a:xfrm>
            <a:off x="1028701" y="1085851"/>
            <a:ext cx="6702878" cy="715581"/>
          </a:xfrm>
          <a:prstGeom prst="rect">
            <a:avLst/>
          </a:prstGeom>
          <a:noFill/>
        </p:spPr>
        <p:txBody>
          <a:bodyPr wrap="square" rtlCol="0">
            <a:spAutoFit/>
          </a:bodyPr>
          <a:lstStyle/>
          <a:p>
            <a:r>
              <a:rPr lang="en-US" sz="4050" b="1" dirty="0"/>
              <a:t>Risk and Protective Factors</a:t>
            </a:r>
          </a:p>
        </p:txBody>
      </p:sp>
      <p:sp>
        <p:nvSpPr>
          <p:cNvPr id="3" name="TextBox 2">
            <a:extLst>
              <a:ext uri="{FF2B5EF4-FFF2-40B4-BE49-F238E27FC236}">
                <a16:creationId xmlns:a16="http://schemas.microsoft.com/office/drawing/2014/main" id="{45D7839A-C240-B736-1F4A-9AC5C140B8B7}"/>
              </a:ext>
            </a:extLst>
          </p:cNvPr>
          <p:cNvSpPr txBox="1"/>
          <p:nvPr/>
        </p:nvSpPr>
        <p:spPr>
          <a:xfrm>
            <a:off x="314325" y="4881166"/>
            <a:ext cx="8480347" cy="1200329"/>
          </a:xfrm>
          <a:prstGeom prst="rect">
            <a:avLst/>
          </a:prstGeom>
          <a:noFill/>
        </p:spPr>
        <p:txBody>
          <a:bodyPr wrap="square" rtlCol="0">
            <a:spAutoFit/>
          </a:bodyPr>
          <a:lstStyle/>
          <a:p>
            <a:r>
              <a:rPr lang="en-US" sz="7200" b="1" dirty="0">
                <a:solidFill>
                  <a:srgbClr val="FF0000"/>
                </a:solidFill>
              </a:rPr>
              <a:t>RESEARCH DRIVEN </a:t>
            </a:r>
          </a:p>
        </p:txBody>
      </p:sp>
    </p:spTree>
    <p:extLst>
      <p:ext uri="{BB962C8B-B14F-4D97-AF65-F5344CB8AC3E}">
        <p14:creationId xmlns:p14="http://schemas.microsoft.com/office/powerpoint/2010/main" val="85937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7" grpId="0"/>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5" name="Google Shape;695;g2215fb0dc0c_0_133"/>
          <p:cNvSpPr txBox="1"/>
          <p:nvPr/>
        </p:nvSpPr>
        <p:spPr>
          <a:xfrm>
            <a:off x="1393388" y="1156538"/>
            <a:ext cx="7353900" cy="542434"/>
          </a:xfrm>
          <a:prstGeom prst="rect">
            <a:avLst/>
          </a:prstGeom>
          <a:noFill/>
          <a:ln>
            <a:noFill/>
          </a:ln>
        </p:spPr>
        <p:txBody>
          <a:bodyPr spcFirstLastPara="1" wrap="square" lIns="68569" tIns="68569" rIns="68569" bIns="68569" anchor="t" anchorCtr="0">
            <a:spAutoFit/>
          </a:bodyPr>
          <a:lstStyle/>
          <a:p>
            <a:r>
              <a:rPr lang="en-US" sz="2625" b="1">
                <a:solidFill>
                  <a:srgbClr val="6B4A61"/>
                </a:solidFill>
              </a:rPr>
              <a:t>Where Do ACEs and PCEs Fit In?</a:t>
            </a:r>
            <a:endParaRPr sz="2625" b="1">
              <a:solidFill>
                <a:srgbClr val="6B4A61"/>
              </a:solidFill>
            </a:endParaRPr>
          </a:p>
        </p:txBody>
      </p:sp>
      <p:cxnSp>
        <p:nvCxnSpPr>
          <p:cNvPr id="696" name="Google Shape;696;g2215fb0dc0c_0_133"/>
          <p:cNvCxnSpPr/>
          <p:nvPr/>
        </p:nvCxnSpPr>
        <p:spPr>
          <a:xfrm>
            <a:off x="1143000" y="1660367"/>
            <a:ext cx="6858000" cy="0"/>
          </a:xfrm>
          <a:prstGeom prst="straightConnector1">
            <a:avLst/>
          </a:prstGeom>
          <a:noFill/>
          <a:ln w="9525" cap="flat" cmpd="sng">
            <a:solidFill>
              <a:srgbClr val="434343"/>
            </a:solidFill>
            <a:prstDash val="solid"/>
            <a:round/>
            <a:headEnd type="none" w="med" len="med"/>
            <a:tailEnd type="none" w="med" len="med"/>
          </a:ln>
        </p:spPr>
      </p:cxnSp>
      <p:sp>
        <p:nvSpPr>
          <p:cNvPr id="697" name="Google Shape;697;g2215fb0dc0c_0_133"/>
          <p:cNvSpPr txBox="1">
            <a:spLocks noGrp="1"/>
          </p:cNvSpPr>
          <p:nvPr>
            <p:ph type="subTitle" idx="4294967295"/>
          </p:nvPr>
        </p:nvSpPr>
        <p:spPr>
          <a:xfrm>
            <a:off x="244929" y="1993776"/>
            <a:ext cx="8833757" cy="3574267"/>
          </a:xfrm>
          <a:prstGeom prst="rect">
            <a:avLst/>
          </a:prstGeom>
          <a:noFill/>
          <a:ln>
            <a:noFill/>
          </a:ln>
        </p:spPr>
        <p:txBody>
          <a:bodyPr spcFirstLastPara="1" vert="horz" wrap="square" lIns="68569" tIns="34275" rIns="68569" bIns="34275" rtlCol="0" anchor="t" anchorCtr="0">
            <a:noAutofit/>
          </a:bodyPr>
          <a:lstStyle/>
          <a:p>
            <a:pPr marL="342900" indent="-300038">
              <a:lnSpc>
                <a:spcPct val="110000"/>
              </a:lnSpc>
              <a:spcBef>
                <a:spcPts val="0"/>
              </a:spcBef>
              <a:buClr>
                <a:srgbClr val="6B4A61"/>
              </a:buClr>
              <a:buSzPts val="2700"/>
              <a:buChar char="●"/>
            </a:pPr>
            <a:r>
              <a:rPr lang="en-US" sz="3000" dirty="0">
                <a:solidFill>
                  <a:srgbClr val="434343"/>
                </a:solidFill>
              </a:rPr>
              <a:t>By moving “upstream,” we can impact </a:t>
            </a:r>
            <a:br>
              <a:rPr lang="en-US" sz="3000" dirty="0">
                <a:solidFill>
                  <a:srgbClr val="434343"/>
                </a:solidFill>
              </a:rPr>
            </a:br>
            <a:r>
              <a:rPr lang="en-US" sz="3000" b="1" dirty="0">
                <a:solidFill>
                  <a:srgbClr val="434343"/>
                </a:solidFill>
              </a:rPr>
              <a:t>adverse childhood events</a:t>
            </a:r>
            <a:r>
              <a:rPr lang="en-US" sz="3000" dirty="0">
                <a:solidFill>
                  <a:srgbClr val="434343"/>
                </a:solidFill>
              </a:rPr>
              <a:t> (ACEs) and increase </a:t>
            </a:r>
            <a:r>
              <a:rPr lang="en-US" sz="3000" b="1" dirty="0">
                <a:solidFill>
                  <a:srgbClr val="434343"/>
                </a:solidFill>
              </a:rPr>
              <a:t>positive childhood experiences</a:t>
            </a:r>
            <a:r>
              <a:rPr lang="en-US" sz="3000" dirty="0">
                <a:solidFill>
                  <a:srgbClr val="434343"/>
                </a:solidFill>
              </a:rPr>
              <a:t> (PCEs).</a:t>
            </a:r>
            <a:endParaRPr sz="3000" dirty="0">
              <a:solidFill>
                <a:srgbClr val="434343"/>
              </a:solidFill>
            </a:endParaRPr>
          </a:p>
          <a:p>
            <a:pPr marL="342900" indent="-300038">
              <a:lnSpc>
                <a:spcPct val="110000"/>
              </a:lnSpc>
              <a:buClr>
                <a:srgbClr val="6B4A61"/>
              </a:buClr>
              <a:buSzPts val="2700"/>
              <a:buChar char="●"/>
            </a:pPr>
            <a:r>
              <a:rPr lang="en-US" sz="3000" dirty="0">
                <a:solidFill>
                  <a:srgbClr val="434343"/>
                </a:solidFill>
              </a:rPr>
              <a:t>We move upstream by reducing risk factors, increasing protective factors, and addressing </a:t>
            </a:r>
            <a:br>
              <a:rPr lang="en-US" sz="3000" dirty="0">
                <a:solidFill>
                  <a:srgbClr val="434343"/>
                </a:solidFill>
              </a:rPr>
            </a:br>
            <a:r>
              <a:rPr lang="en-US" sz="3000" dirty="0">
                <a:solidFill>
                  <a:srgbClr val="434343"/>
                </a:solidFill>
              </a:rPr>
              <a:t>the SDOH.</a:t>
            </a:r>
            <a:endParaRPr sz="3000" dirty="0">
              <a:solidFill>
                <a:srgbClr val="434343"/>
              </a:solidFill>
            </a:endParaRPr>
          </a:p>
          <a:p>
            <a:pPr marL="0" indent="0">
              <a:lnSpc>
                <a:spcPct val="110000"/>
              </a:lnSpc>
              <a:spcAft>
                <a:spcPts val="750"/>
              </a:spcAft>
              <a:buNone/>
            </a:pPr>
            <a:endParaRPr sz="3000" dirty="0">
              <a:solidFill>
                <a:srgbClr val="434343"/>
              </a:solidFill>
            </a:endParaRPr>
          </a:p>
        </p:txBody>
      </p:sp>
      <p:sp>
        <p:nvSpPr>
          <p:cNvPr id="2" name="Rectangle 1">
            <a:extLst>
              <a:ext uri="{FF2B5EF4-FFF2-40B4-BE49-F238E27FC236}">
                <a16:creationId xmlns:a16="http://schemas.microsoft.com/office/drawing/2014/main" id="{15F4EF1F-E0F4-98CA-B763-EA7532199008}"/>
              </a:ext>
            </a:extLst>
          </p:cNvPr>
          <p:cNvSpPr/>
          <p:nvPr/>
        </p:nvSpPr>
        <p:spPr>
          <a:xfrm>
            <a:off x="400051" y="5499222"/>
            <a:ext cx="961781" cy="221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E885-5F1E-4989-1531-02A2DA7E3CC9}"/>
              </a:ext>
            </a:extLst>
          </p:cNvPr>
          <p:cNvSpPr>
            <a:spLocks noGrp="1"/>
          </p:cNvSpPr>
          <p:nvPr>
            <p:ph type="title"/>
          </p:nvPr>
        </p:nvSpPr>
        <p:spPr>
          <a:xfrm>
            <a:off x="4775238" y="4919367"/>
            <a:ext cx="4267363" cy="964766"/>
          </a:xfrm>
        </p:spPr>
        <p:txBody>
          <a:bodyPr>
            <a:noAutofit/>
          </a:bodyPr>
          <a:lstStyle/>
          <a:p>
            <a:pPr algn="r"/>
            <a:r>
              <a:rPr lang="en-US" b="1" dirty="0">
                <a:latin typeface="Arial" panose="020B0604020202020204" pitchFamily="34" charset="0"/>
                <a:cs typeface="Arial" panose="020B0604020202020204" pitchFamily="34" charset="0"/>
              </a:rPr>
              <a:t>The Role You Play </a:t>
            </a:r>
          </a:p>
        </p:txBody>
      </p:sp>
      <p:sp>
        <p:nvSpPr>
          <p:cNvPr id="19" name="Rectangle 18">
            <a:extLst>
              <a:ext uri="{FF2B5EF4-FFF2-40B4-BE49-F238E27FC236}">
                <a16:creationId xmlns:a16="http://schemas.microsoft.com/office/drawing/2014/main" id="{8DF8AE6E-38CD-4B2A-8E02-F099DD30E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2595" y="1329032"/>
            <a:ext cx="912912" cy="6446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9" name="Content Placeholder 5" descr="A group of kids wearing clothing&#10;&#10;Description automatically generated">
            <a:extLst>
              <a:ext uri="{FF2B5EF4-FFF2-40B4-BE49-F238E27FC236}">
                <a16:creationId xmlns:a16="http://schemas.microsoft.com/office/drawing/2014/main" id="{F7C90CD6-146D-9C89-C41B-54F10722E30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3316" t="10580" r="33511" b="55569"/>
          <a:stretch/>
        </p:blipFill>
        <p:spPr>
          <a:xfrm>
            <a:off x="618476" y="1414342"/>
            <a:ext cx="595560" cy="474032"/>
          </a:xfrm>
          <a:prstGeom prst="rect">
            <a:avLst/>
          </a:prstGeom>
        </p:spPr>
      </p:pic>
      <p:sp>
        <p:nvSpPr>
          <p:cNvPr id="21" name="Right Triangle 20">
            <a:extLst>
              <a:ext uri="{FF2B5EF4-FFF2-40B4-BE49-F238E27FC236}">
                <a16:creationId xmlns:a16="http://schemas.microsoft.com/office/drawing/2014/main" id="{23293907-0F26-4752-BCD0-3AC2C5026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82762" y="1333904"/>
            <a:ext cx="510306" cy="637310"/>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23" name="Rectangle 22">
            <a:extLst>
              <a:ext uri="{FF2B5EF4-FFF2-40B4-BE49-F238E27FC236}">
                <a16:creationId xmlns:a16="http://schemas.microsoft.com/office/drawing/2014/main" id="{4CA07809-FD84-4293-BEDA-C920BB2A1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7264" y="863890"/>
            <a:ext cx="1182114" cy="11095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8" name="Content Placeholder 5" descr="A group of kids wearing clothing&#10;&#10;Description automatically generated">
            <a:extLst>
              <a:ext uri="{FF2B5EF4-FFF2-40B4-BE49-F238E27FC236}">
                <a16:creationId xmlns:a16="http://schemas.microsoft.com/office/drawing/2014/main" id="{40C5E33C-ECE1-6C85-7FB0-210C8470F2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4199" t="43188" r="4190" b="19873"/>
          <a:stretch/>
        </p:blipFill>
        <p:spPr>
          <a:xfrm>
            <a:off x="3845348" y="996935"/>
            <a:ext cx="929890" cy="847565"/>
          </a:xfrm>
          <a:prstGeom prst="rect">
            <a:avLst/>
          </a:prstGeom>
        </p:spPr>
      </p:pic>
      <p:sp>
        <p:nvSpPr>
          <p:cNvPr id="25" name="Right Triangle 24">
            <a:extLst>
              <a:ext uri="{FF2B5EF4-FFF2-40B4-BE49-F238E27FC236}">
                <a16:creationId xmlns:a16="http://schemas.microsoft.com/office/drawing/2014/main" id="{A06D4B98-7FBD-4771-9C71-AE026D670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2723" y="857250"/>
            <a:ext cx="819195" cy="1109525"/>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27" name="Rectangle 26">
            <a:extLst>
              <a:ext uri="{FF2B5EF4-FFF2-40B4-BE49-F238E27FC236}">
                <a16:creationId xmlns:a16="http://schemas.microsoft.com/office/drawing/2014/main" id="{1E32D174-F8A9-4FF0-8888-1B4F5E184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8053" y="1323389"/>
            <a:ext cx="3024378" cy="165277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29" name="Rectangle 28">
            <a:extLst>
              <a:ext uri="{FF2B5EF4-FFF2-40B4-BE49-F238E27FC236}">
                <a16:creationId xmlns:a16="http://schemas.microsoft.com/office/drawing/2014/main" id="{769201C5-687E-46FB-BA72-23BA40BFE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831" y="2993318"/>
            <a:ext cx="1754306" cy="256205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31" name="Freeform: Shape 30">
            <a:extLst>
              <a:ext uri="{FF2B5EF4-FFF2-40B4-BE49-F238E27FC236}">
                <a16:creationId xmlns:a16="http://schemas.microsoft.com/office/drawing/2014/main" id="{339141A8-FDFD-4ABE-A499-72C9669F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835607" y="1601163"/>
            <a:ext cx="1028700" cy="1767583"/>
          </a:xfrm>
          <a:custGeom>
            <a:avLst/>
            <a:gdLst>
              <a:gd name="connsiteX0" fmla="*/ 0 w 1371600"/>
              <a:gd name="connsiteY0" fmla="*/ 0 h 2356777"/>
              <a:gd name="connsiteX1" fmla="*/ 0 w 1371600"/>
              <a:gd name="connsiteY1" fmla="*/ 1216152 h 2356777"/>
              <a:gd name="connsiteX2" fmla="*/ 4495 w 1371600"/>
              <a:gd name="connsiteY2" fmla="*/ 1216152 h 2356777"/>
              <a:gd name="connsiteX3" fmla="*/ 4495 w 1371600"/>
              <a:gd name="connsiteY3" fmla="*/ 2356777 h 2356777"/>
              <a:gd name="connsiteX4" fmla="*/ 1367105 w 1371600"/>
              <a:gd name="connsiteY4" fmla="*/ 2356777 h 2356777"/>
              <a:gd name="connsiteX5" fmla="*/ 1367105 w 1371600"/>
              <a:gd name="connsiteY5" fmla="*/ 1216152 h 2356777"/>
              <a:gd name="connsiteX6" fmla="*/ 1371600 w 1371600"/>
              <a:gd name="connsiteY6" fmla="*/ 1216152 h 2356777"/>
              <a:gd name="connsiteX7" fmla="*/ 1367105 w 1371600"/>
              <a:gd name="connsiteY7" fmla="*/ 1212166 h 2356777"/>
              <a:gd name="connsiteX8" fmla="*/ 1367105 w 1371600"/>
              <a:gd name="connsiteY8" fmla="*/ 1210176 h 2356777"/>
              <a:gd name="connsiteX9" fmla="*/ 1364860 w 1371600"/>
              <a:gd name="connsiteY9" fmla="*/ 1210176 h 235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0" h="2356777">
                <a:moveTo>
                  <a:pt x="0" y="0"/>
                </a:moveTo>
                <a:lnTo>
                  <a:pt x="0" y="1216152"/>
                </a:lnTo>
                <a:lnTo>
                  <a:pt x="4495" y="1216152"/>
                </a:lnTo>
                <a:lnTo>
                  <a:pt x="4495" y="2356777"/>
                </a:lnTo>
                <a:lnTo>
                  <a:pt x="1367105" y="2356777"/>
                </a:lnTo>
                <a:lnTo>
                  <a:pt x="1367105" y="1216152"/>
                </a:lnTo>
                <a:lnTo>
                  <a:pt x="1371600" y="1216152"/>
                </a:lnTo>
                <a:lnTo>
                  <a:pt x="1367105" y="1212166"/>
                </a:lnTo>
                <a:lnTo>
                  <a:pt x="1367105" y="1210176"/>
                </a:lnTo>
                <a:lnTo>
                  <a:pt x="1364860" y="121017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33" name="Rectangle 32">
            <a:extLst>
              <a:ext uri="{FF2B5EF4-FFF2-40B4-BE49-F238E27FC236}">
                <a16:creationId xmlns:a16="http://schemas.microsoft.com/office/drawing/2014/main" id="{8A439E11-755A-4258-859D-56A6B6AFC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33779" y="1971623"/>
            <a:ext cx="1493204" cy="10287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10" name="Content Placeholder 5" descr="A group of kids wearing clothing&#10;&#10;Description automatically generated">
            <a:extLst>
              <a:ext uri="{FF2B5EF4-FFF2-40B4-BE49-F238E27FC236}">
                <a16:creationId xmlns:a16="http://schemas.microsoft.com/office/drawing/2014/main" id="{A715A367-DD78-1532-37A7-4445A124D56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002" t="43187" r="34585" b="17623"/>
          <a:stretch/>
        </p:blipFill>
        <p:spPr>
          <a:xfrm>
            <a:off x="2524766" y="2081330"/>
            <a:ext cx="876689" cy="802048"/>
          </a:xfrm>
          <a:prstGeom prst="rect">
            <a:avLst/>
          </a:prstGeom>
        </p:spPr>
      </p:pic>
      <p:sp>
        <p:nvSpPr>
          <p:cNvPr id="35" name="Right Triangle 34">
            <a:extLst>
              <a:ext uri="{FF2B5EF4-FFF2-40B4-BE49-F238E27FC236}">
                <a16:creationId xmlns:a16="http://schemas.microsoft.com/office/drawing/2014/main" id="{E916EF49-F958-4F28-A999-F8FA8D09A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405121" y="2685424"/>
            <a:ext cx="244200" cy="304976"/>
          </a:xfrm>
          <a:prstGeom prst="rtTriangle">
            <a:avLst/>
          </a:prstGeom>
          <a:solidFill>
            <a:srgbClr val="EAA5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12" name="Content Placeholder 5" descr="A group of kids wearing clothing&#10;&#10;Description automatically generated">
            <a:extLst>
              <a:ext uri="{FF2B5EF4-FFF2-40B4-BE49-F238E27FC236}">
                <a16:creationId xmlns:a16="http://schemas.microsoft.com/office/drawing/2014/main" id="{25EDFE57-A615-8F39-9F82-00421870471A}"/>
              </a:ext>
            </a:extLst>
          </p:cNvPr>
          <p:cNvPicPr>
            <a:picLocks noChangeAspect="1"/>
          </p:cNvPicPr>
          <p:nvPr/>
        </p:nvPicPr>
        <p:blipFill rotWithShape="1">
          <a:blip r:embed="rId5">
            <a:extLst>
              <a:ext uri="{28A0092B-C50C-407E-A947-70E740481C1C}">
                <a14:useLocalDpi xmlns:a14="http://schemas.microsoft.com/office/drawing/2010/main" val="0"/>
              </a:ext>
            </a:extLst>
          </a:blip>
          <a:srcRect t="10580" r="66586" b="50644"/>
          <a:stretch/>
        </p:blipFill>
        <p:spPr>
          <a:xfrm>
            <a:off x="6408069" y="1452398"/>
            <a:ext cx="1558906" cy="1411073"/>
          </a:xfrm>
          <a:prstGeom prst="rect">
            <a:avLst/>
          </a:prstGeom>
        </p:spPr>
      </p:pic>
      <p:sp>
        <p:nvSpPr>
          <p:cNvPr id="37" name="Right Triangle 36">
            <a:extLst>
              <a:ext uri="{FF2B5EF4-FFF2-40B4-BE49-F238E27FC236}">
                <a16:creationId xmlns:a16="http://schemas.microsoft.com/office/drawing/2014/main" id="{A7665D74-DFEA-412C-928C-F090E6708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937936" y="3289541"/>
            <a:ext cx="1410822" cy="819195"/>
          </a:xfrm>
          <a:prstGeom prst="r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39" name="Rectangle 38">
            <a:extLst>
              <a:ext uri="{FF2B5EF4-FFF2-40B4-BE49-F238E27FC236}">
                <a16:creationId xmlns:a16="http://schemas.microsoft.com/office/drawing/2014/main" id="{3E84BD56-679D-4E0C-9C9B-D694ABF07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4425" y="2989739"/>
            <a:ext cx="2606040" cy="141274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41" name="Right Triangle 40">
            <a:extLst>
              <a:ext uri="{FF2B5EF4-FFF2-40B4-BE49-F238E27FC236}">
                <a16:creationId xmlns:a16="http://schemas.microsoft.com/office/drawing/2014/main" id="{2335FEDF-EF88-4E68-9CF7-5A72EF32A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20326" y="1973416"/>
            <a:ext cx="819195" cy="1023074"/>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43" name="Freeform: Shape 42">
            <a:extLst>
              <a:ext uri="{FF2B5EF4-FFF2-40B4-BE49-F238E27FC236}">
                <a16:creationId xmlns:a16="http://schemas.microsoft.com/office/drawing/2014/main" id="{03DB71A4-74AA-406D-9553-61C0C6D23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20820" y="1968558"/>
            <a:ext cx="1168347" cy="1021842"/>
          </a:xfrm>
          <a:custGeom>
            <a:avLst/>
            <a:gdLst>
              <a:gd name="connsiteX0" fmla="*/ 0 w 1557796"/>
              <a:gd name="connsiteY0" fmla="*/ 0 h 1362456"/>
              <a:gd name="connsiteX1" fmla="*/ 1557796 w 1557796"/>
              <a:gd name="connsiteY1" fmla="*/ 0 h 1362456"/>
              <a:gd name="connsiteX2" fmla="*/ 1557796 w 1557796"/>
              <a:gd name="connsiteY2" fmla="*/ 1362456 h 1362456"/>
              <a:gd name="connsiteX3" fmla="*/ 1090945 w 1557796"/>
              <a:gd name="connsiteY3" fmla="*/ 1362456 h 1362456"/>
            </a:gdLst>
            <a:ahLst/>
            <a:cxnLst>
              <a:cxn ang="0">
                <a:pos x="connsiteX0" y="connsiteY0"/>
              </a:cxn>
              <a:cxn ang="0">
                <a:pos x="connsiteX1" y="connsiteY1"/>
              </a:cxn>
              <a:cxn ang="0">
                <a:pos x="connsiteX2" y="connsiteY2"/>
              </a:cxn>
              <a:cxn ang="0">
                <a:pos x="connsiteX3" y="connsiteY3"/>
              </a:cxn>
            </a:cxnLst>
            <a:rect l="l" t="t" r="r" b="b"/>
            <a:pathLst>
              <a:path w="1557796" h="1362456">
                <a:moveTo>
                  <a:pt x="0" y="0"/>
                </a:moveTo>
                <a:lnTo>
                  <a:pt x="1557796" y="0"/>
                </a:lnTo>
                <a:lnTo>
                  <a:pt x="1557796" y="1362456"/>
                </a:lnTo>
                <a:lnTo>
                  <a:pt x="1090945" y="136245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45" name="Right Triangle 44">
            <a:extLst>
              <a:ext uri="{FF2B5EF4-FFF2-40B4-BE49-F238E27FC236}">
                <a16:creationId xmlns:a16="http://schemas.microsoft.com/office/drawing/2014/main" id="{DA9994C2-211B-4BF6-B6A0-D67471594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7264" y="1967326"/>
            <a:ext cx="819195" cy="1023074"/>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6" name="Content Placeholder 5" descr="A group of kids wearing clothing&#10;&#10;Description automatically generated">
            <a:extLst>
              <a:ext uri="{FF2B5EF4-FFF2-40B4-BE49-F238E27FC236}">
                <a16:creationId xmlns:a16="http://schemas.microsoft.com/office/drawing/2014/main" id="{D366EA12-62F8-B03B-C53E-331B7175E8FF}"/>
              </a:ext>
            </a:extLst>
          </p:cNvPr>
          <p:cNvPicPr>
            <a:picLocks noChangeAspect="1"/>
          </p:cNvPicPr>
          <p:nvPr/>
        </p:nvPicPr>
        <p:blipFill rotWithShape="1">
          <a:blip r:embed="rId5">
            <a:extLst>
              <a:ext uri="{28A0092B-C50C-407E-A947-70E740481C1C}">
                <a14:useLocalDpi xmlns:a14="http://schemas.microsoft.com/office/drawing/2010/main" val="0"/>
              </a:ext>
            </a:extLst>
          </a:blip>
          <a:srcRect l="61123" t="8940" r="3902" b="54286"/>
          <a:stretch/>
        </p:blipFill>
        <p:spPr>
          <a:xfrm>
            <a:off x="589535" y="3669370"/>
            <a:ext cx="1524162" cy="1249997"/>
          </a:xfrm>
          <a:prstGeom prst="rect">
            <a:avLst/>
          </a:prstGeom>
        </p:spPr>
      </p:pic>
      <p:pic>
        <p:nvPicPr>
          <p:cNvPr id="11" name="Content Placeholder 5" descr="A group of kids wearing clothing&#10;&#10;Description automatically generated">
            <a:extLst>
              <a:ext uri="{FF2B5EF4-FFF2-40B4-BE49-F238E27FC236}">
                <a16:creationId xmlns:a16="http://schemas.microsoft.com/office/drawing/2014/main" id="{08B01864-AED7-2886-0204-189F57BC8238}"/>
              </a:ext>
            </a:extLst>
          </p:cNvPr>
          <p:cNvPicPr>
            <a:picLocks noChangeAspect="1"/>
          </p:cNvPicPr>
          <p:nvPr/>
        </p:nvPicPr>
        <p:blipFill rotWithShape="1">
          <a:blip r:embed="rId5">
            <a:extLst>
              <a:ext uri="{28A0092B-C50C-407E-A947-70E740481C1C}">
                <a14:useLocalDpi xmlns:a14="http://schemas.microsoft.com/office/drawing/2010/main" val="0"/>
              </a:ext>
            </a:extLst>
          </a:blip>
          <a:srcRect l="3410" t="43304" r="63176" b="19921"/>
          <a:stretch/>
        </p:blipFill>
        <p:spPr>
          <a:xfrm>
            <a:off x="3677878" y="3091864"/>
            <a:ext cx="1407755" cy="1208499"/>
          </a:xfrm>
          <a:prstGeom prst="rect">
            <a:avLst/>
          </a:prstGeom>
        </p:spPr>
      </p:pic>
      <p:sp>
        <p:nvSpPr>
          <p:cNvPr id="47" name="Right Triangle 46">
            <a:extLst>
              <a:ext uri="{FF2B5EF4-FFF2-40B4-BE49-F238E27FC236}">
                <a16:creationId xmlns:a16="http://schemas.microsoft.com/office/drawing/2014/main" id="{837A7BE2-DF08-4ECE-A520-13927DBF4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087221" y="4567835"/>
            <a:ext cx="1121638" cy="837806"/>
          </a:xfrm>
          <a:prstGeom prst="rtTriangl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403696085"/>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92">
          <a:extLst>
            <a:ext uri="{FF2B5EF4-FFF2-40B4-BE49-F238E27FC236}">
              <a16:creationId xmlns:a16="http://schemas.microsoft.com/office/drawing/2014/main" id="{475BD2F3-6ABC-77A3-47A1-63B5AC0E14C5}"/>
            </a:ext>
          </a:extLst>
        </p:cNvPr>
        <p:cNvGrpSpPr/>
        <p:nvPr/>
      </p:nvGrpSpPr>
      <p:grpSpPr>
        <a:xfrm>
          <a:off x="0" y="0"/>
          <a:ext cx="0" cy="0"/>
          <a:chOff x="0" y="0"/>
          <a:chExt cx="0" cy="0"/>
        </a:xfrm>
      </p:grpSpPr>
      <p:sp>
        <p:nvSpPr>
          <p:cNvPr id="697" name="Google Shape;697;g2215fb0dc0c_0_133">
            <a:extLst>
              <a:ext uri="{FF2B5EF4-FFF2-40B4-BE49-F238E27FC236}">
                <a16:creationId xmlns:a16="http://schemas.microsoft.com/office/drawing/2014/main" id="{3A0DF994-6727-F844-A637-7C22ACACDDDA}"/>
              </a:ext>
            </a:extLst>
          </p:cNvPr>
          <p:cNvSpPr txBox="1">
            <a:spLocks noGrp="1"/>
          </p:cNvSpPr>
          <p:nvPr>
            <p:ph type="subTitle" idx="4294967295"/>
          </p:nvPr>
        </p:nvSpPr>
        <p:spPr>
          <a:xfrm>
            <a:off x="3567793" y="2417694"/>
            <a:ext cx="5510893" cy="3830706"/>
          </a:xfrm>
          <a:prstGeom prst="rect">
            <a:avLst/>
          </a:prstGeom>
          <a:noFill/>
          <a:ln>
            <a:noFill/>
          </a:ln>
        </p:spPr>
        <p:txBody>
          <a:bodyPr spcFirstLastPara="1" vert="horz" wrap="square" lIns="68569" tIns="34275" rIns="68569" bIns="34275" rtlCol="0" anchor="t" anchorCtr="0">
            <a:noAutofit/>
          </a:bodyPr>
          <a:lstStyle/>
          <a:p>
            <a:pPr marL="42863" indent="0" algn="ctr">
              <a:lnSpc>
                <a:spcPct val="110000"/>
              </a:lnSpc>
              <a:spcBef>
                <a:spcPts val="0"/>
              </a:spcBef>
              <a:buClr>
                <a:srgbClr val="6B4A61"/>
              </a:buClr>
              <a:buSzPts val="2700"/>
              <a:buNone/>
            </a:pPr>
            <a:r>
              <a:rPr lang="en-US" sz="2700" dirty="0"/>
              <a:t>When we </a:t>
            </a:r>
            <a:r>
              <a:rPr lang="en-US" sz="2700" b="1" dirty="0"/>
              <a:t>meaningfully</a:t>
            </a:r>
            <a:r>
              <a:rPr lang="en-US" sz="2700" dirty="0"/>
              <a:t> involve young people in </a:t>
            </a:r>
            <a:r>
              <a:rPr lang="en-US" sz="2700" b="1" dirty="0"/>
              <a:t>positive</a:t>
            </a:r>
            <a:r>
              <a:rPr lang="en-US" sz="2700" dirty="0"/>
              <a:t> activities and events, we decrease the chances a young person will use cannabis.</a:t>
            </a:r>
          </a:p>
          <a:p>
            <a:pPr marL="42863" indent="0" algn="ctr">
              <a:lnSpc>
                <a:spcPct val="110000"/>
              </a:lnSpc>
              <a:spcBef>
                <a:spcPts val="0"/>
              </a:spcBef>
              <a:buClr>
                <a:srgbClr val="6B4A61"/>
              </a:buClr>
              <a:buSzPts val="2700"/>
              <a:buNone/>
            </a:pPr>
            <a:endParaRPr lang="en-US" sz="2700" dirty="0"/>
          </a:p>
          <a:p>
            <a:pPr marL="42863" indent="0" algn="ctr">
              <a:lnSpc>
                <a:spcPct val="110000"/>
              </a:lnSpc>
              <a:spcBef>
                <a:spcPts val="0"/>
              </a:spcBef>
              <a:buClr>
                <a:srgbClr val="6B4A61"/>
              </a:buClr>
              <a:buSzPts val="2700"/>
              <a:buNone/>
            </a:pPr>
            <a:r>
              <a:rPr lang="en-US" sz="2700" dirty="0"/>
              <a:t>What is there for youth to get involved in around here? </a:t>
            </a:r>
          </a:p>
          <a:p>
            <a:pPr marL="42863" indent="0">
              <a:lnSpc>
                <a:spcPct val="110000"/>
              </a:lnSpc>
              <a:spcBef>
                <a:spcPts val="0"/>
              </a:spcBef>
              <a:buClr>
                <a:srgbClr val="6B4A61"/>
              </a:buClr>
              <a:buSzPts val="2700"/>
              <a:buNone/>
            </a:pPr>
            <a:endParaRPr lang="en-US" dirty="0"/>
          </a:p>
        </p:txBody>
      </p:sp>
      <p:sp>
        <p:nvSpPr>
          <p:cNvPr id="2" name="Rectangle 1">
            <a:extLst>
              <a:ext uri="{FF2B5EF4-FFF2-40B4-BE49-F238E27FC236}">
                <a16:creationId xmlns:a16="http://schemas.microsoft.com/office/drawing/2014/main" id="{0D17EB68-4345-B3D2-4765-D500744FFA44}"/>
              </a:ext>
            </a:extLst>
          </p:cNvPr>
          <p:cNvSpPr/>
          <p:nvPr/>
        </p:nvSpPr>
        <p:spPr>
          <a:xfrm>
            <a:off x="400051" y="5499222"/>
            <a:ext cx="961781" cy="221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2" descr="A stack of newspapers with black text&#10;&#10;AI-generated content may be incorrect.">
            <a:extLst>
              <a:ext uri="{FF2B5EF4-FFF2-40B4-BE49-F238E27FC236}">
                <a16:creationId xmlns:a16="http://schemas.microsoft.com/office/drawing/2014/main" id="{65F355F5-B6D1-EFAA-6B36-0EFE3A7DDCB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49932" y="945938"/>
            <a:ext cx="3333750" cy="2790825"/>
          </a:xfrm>
          <a:prstGeom prst="rect">
            <a:avLst/>
          </a:prstGeom>
        </p:spPr>
      </p:pic>
      <p:sp>
        <p:nvSpPr>
          <p:cNvPr id="4" name="TextBox 3">
            <a:extLst>
              <a:ext uri="{FF2B5EF4-FFF2-40B4-BE49-F238E27FC236}">
                <a16:creationId xmlns:a16="http://schemas.microsoft.com/office/drawing/2014/main" id="{84770A94-A21C-7C5E-73E8-A44AC7ED400F}"/>
              </a:ext>
            </a:extLst>
          </p:cNvPr>
          <p:cNvSpPr txBox="1"/>
          <p:nvPr/>
        </p:nvSpPr>
        <p:spPr>
          <a:xfrm>
            <a:off x="249932" y="3736763"/>
            <a:ext cx="3333750" cy="196208"/>
          </a:xfrm>
          <a:prstGeom prst="rect">
            <a:avLst/>
          </a:prstGeom>
          <a:noFill/>
        </p:spPr>
        <p:txBody>
          <a:bodyPr wrap="square" rtlCol="0">
            <a:spAutoFit/>
          </a:bodyPr>
          <a:lstStyle/>
          <a:p>
            <a:r>
              <a:rPr lang="en-US" sz="675">
                <a:hlinkClick r:id="rId4" tooltip="https://arkansasgopwing.blogspot.com/2017/03/good-news-on-jobs-good-news-at-border.html"/>
              </a:rPr>
              <a:t>This Photo</a:t>
            </a:r>
            <a:r>
              <a:rPr lang="en-US" sz="675"/>
              <a:t> by Unknown Author is licensed under </a:t>
            </a:r>
            <a:r>
              <a:rPr lang="en-US" sz="675">
                <a:hlinkClick r:id="rId5" tooltip="https://creativecommons.org/licenses/by-nc-sa/3.0/"/>
              </a:rPr>
              <a:t>CC BY-SA-NC</a:t>
            </a:r>
            <a:endParaRPr lang="en-US" sz="675"/>
          </a:p>
        </p:txBody>
      </p:sp>
      <p:sp>
        <p:nvSpPr>
          <p:cNvPr id="5" name="Google Shape;695;g2215fb0dc0c_0_133">
            <a:extLst>
              <a:ext uri="{FF2B5EF4-FFF2-40B4-BE49-F238E27FC236}">
                <a16:creationId xmlns:a16="http://schemas.microsoft.com/office/drawing/2014/main" id="{B89EE57F-2327-CD00-FF10-DD3FCF09D0B6}"/>
              </a:ext>
            </a:extLst>
          </p:cNvPr>
          <p:cNvSpPr txBox="1"/>
          <p:nvPr/>
        </p:nvSpPr>
        <p:spPr>
          <a:xfrm>
            <a:off x="3567792" y="1063735"/>
            <a:ext cx="5510893" cy="900224"/>
          </a:xfrm>
          <a:prstGeom prst="rect">
            <a:avLst/>
          </a:prstGeom>
          <a:noFill/>
          <a:ln>
            <a:noFill/>
          </a:ln>
        </p:spPr>
        <p:txBody>
          <a:bodyPr spcFirstLastPara="1" wrap="square" lIns="68569" tIns="68569" rIns="68569" bIns="68569" anchor="t" anchorCtr="0">
            <a:spAutoFit/>
          </a:bodyPr>
          <a:lstStyle/>
          <a:p>
            <a:pPr algn="ctr"/>
            <a:r>
              <a:rPr lang="en-US" sz="4950" b="1" dirty="0">
                <a:solidFill>
                  <a:srgbClr val="6B4A61"/>
                </a:solidFill>
              </a:rPr>
              <a:t>What can I do?</a:t>
            </a:r>
            <a:endParaRPr sz="4950" b="1" dirty="0">
              <a:solidFill>
                <a:srgbClr val="6B4A61"/>
              </a:solidFill>
            </a:endParaRPr>
          </a:p>
        </p:txBody>
      </p:sp>
      <p:sp>
        <p:nvSpPr>
          <p:cNvPr id="6" name="Rectangle 5">
            <a:extLst>
              <a:ext uri="{FF2B5EF4-FFF2-40B4-BE49-F238E27FC236}">
                <a16:creationId xmlns:a16="http://schemas.microsoft.com/office/drawing/2014/main" id="{6B9ED62D-C20B-7DA8-5EC4-FADAC105AFF6}"/>
              </a:ext>
            </a:extLst>
          </p:cNvPr>
          <p:cNvSpPr/>
          <p:nvPr/>
        </p:nvSpPr>
        <p:spPr>
          <a:xfrm>
            <a:off x="249932" y="6096000"/>
            <a:ext cx="1111900" cy="4572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06319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92">
          <a:extLst>
            <a:ext uri="{FF2B5EF4-FFF2-40B4-BE49-F238E27FC236}">
              <a16:creationId xmlns:a16="http://schemas.microsoft.com/office/drawing/2014/main" id="{AEDB9D2D-BED7-F695-CD8C-340C992B2EB5}"/>
            </a:ext>
          </a:extLst>
        </p:cNvPr>
        <p:cNvGrpSpPr/>
        <p:nvPr/>
      </p:nvGrpSpPr>
      <p:grpSpPr>
        <a:xfrm>
          <a:off x="0" y="0"/>
          <a:ext cx="0" cy="0"/>
          <a:chOff x="0" y="0"/>
          <a:chExt cx="0" cy="0"/>
        </a:xfrm>
      </p:grpSpPr>
      <p:sp>
        <p:nvSpPr>
          <p:cNvPr id="695" name="Google Shape;695;g2215fb0dc0c_0_133">
            <a:extLst>
              <a:ext uri="{FF2B5EF4-FFF2-40B4-BE49-F238E27FC236}">
                <a16:creationId xmlns:a16="http://schemas.microsoft.com/office/drawing/2014/main" id="{2CFA53BC-25C8-65E1-5853-F9FB5787FE3B}"/>
              </a:ext>
            </a:extLst>
          </p:cNvPr>
          <p:cNvSpPr txBox="1"/>
          <p:nvPr/>
        </p:nvSpPr>
        <p:spPr>
          <a:xfrm>
            <a:off x="3541666" y="292974"/>
            <a:ext cx="5510893" cy="900224"/>
          </a:xfrm>
          <a:prstGeom prst="rect">
            <a:avLst/>
          </a:prstGeom>
          <a:noFill/>
          <a:ln>
            <a:noFill/>
          </a:ln>
        </p:spPr>
        <p:txBody>
          <a:bodyPr spcFirstLastPara="1" wrap="square" lIns="68569" tIns="68569" rIns="68569" bIns="68569" anchor="t" anchorCtr="0">
            <a:spAutoFit/>
          </a:bodyPr>
          <a:lstStyle/>
          <a:p>
            <a:pPr algn="ctr"/>
            <a:r>
              <a:rPr lang="en-US" sz="4950" b="1" dirty="0">
                <a:solidFill>
                  <a:srgbClr val="6B4A61"/>
                </a:solidFill>
              </a:rPr>
              <a:t>What can I do?</a:t>
            </a:r>
            <a:endParaRPr sz="4950" b="1" dirty="0">
              <a:solidFill>
                <a:srgbClr val="6B4A61"/>
              </a:solidFill>
            </a:endParaRPr>
          </a:p>
        </p:txBody>
      </p:sp>
      <p:sp>
        <p:nvSpPr>
          <p:cNvPr id="697" name="Google Shape;697;g2215fb0dc0c_0_133">
            <a:extLst>
              <a:ext uri="{FF2B5EF4-FFF2-40B4-BE49-F238E27FC236}">
                <a16:creationId xmlns:a16="http://schemas.microsoft.com/office/drawing/2014/main" id="{86A7BF9F-76EE-EDFC-EECB-AE3CC611DE89}"/>
              </a:ext>
            </a:extLst>
          </p:cNvPr>
          <p:cNvSpPr txBox="1">
            <a:spLocks noGrp="1"/>
          </p:cNvSpPr>
          <p:nvPr>
            <p:ph type="subTitle" idx="4294967295"/>
          </p:nvPr>
        </p:nvSpPr>
        <p:spPr>
          <a:xfrm>
            <a:off x="3567792" y="1859225"/>
            <a:ext cx="5510893" cy="4465375"/>
          </a:xfrm>
          <a:prstGeom prst="rect">
            <a:avLst/>
          </a:prstGeom>
          <a:noFill/>
          <a:ln>
            <a:noFill/>
          </a:ln>
        </p:spPr>
        <p:txBody>
          <a:bodyPr spcFirstLastPara="1" vert="horz" wrap="square" lIns="68569" tIns="34275" rIns="68569" bIns="34275" rtlCol="0" anchor="t" anchorCtr="0">
            <a:noAutofit/>
          </a:bodyPr>
          <a:lstStyle/>
          <a:p>
            <a:pPr marL="42863" indent="0" algn="ctr">
              <a:lnSpc>
                <a:spcPct val="110000"/>
              </a:lnSpc>
              <a:spcBef>
                <a:spcPts val="0"/>
              </a:spcBef>
              <a:buClr>
                <a:srgbClr val="6B4A61"/>
              </a:buClr>
              <a:buSzPts val="2700"/>
              <a:buNone/>
            </a:pPr>
            <a:r>
              <a:rPr lang="en-US" sz="2700" dirty="0"/>
              <a:t>When we minimize the perception of risk of adolescent cannabis use by making use sound harmless, we increase the chance a young person will use cannabis.</a:t>
            </a:r>
          </a:p>
          <a:p>
            <a:pPr marL="42863" indent="0" algn="ctr">
              <a:lnSpc>
                <a:spcPct val="110000"/>
              </a:lnSpc>
              <a:spcBef>
                <a:spcPts val="0"/>
              </a:spcBef>
              <a:buClr>
                <a:srgbClr val="6B4A61"/>
              </a:buClr>
              <a:buSzPts val="2700"/>
              <a:buNone/>
            </a:pPr>
            <a:endParaRPr lang="en-US" sz="2700" dirty="0"/>
          </a:p>
          <a:p>
            <a:pPr marL="42863" indent="0" algn="ctr">
              <a:lnSpc>
                <a:spcPct val="110000"/>
              </a:lnSpc>
              <a:spcBef>
                <a:spcPts val="0"/>
              </a:spcBef>
              <a:buClr>
                <a:srgbClr val="6B4A61"/>
              </a:buClr>
              <a:buSzPts val="2700"/>
              <a:buNone/>
            </a:pPr>
            <a:r>
              <a:rPr lang="en-US" sz="2700" dirty="0"/>
              <a:t>What does our community environment tell young people about the risks of youthful cannabis use? </a:t>
            </a:r>
          </a:p>
          <a:p>
            <a:pPr marL="42863" indent="0">
              <a:lnSpc>
                <a:spcPct val="110000"/>
              </a:lnSpc>
              <a:spcBef>
                <a:spcPts val="0"/>
              </a:spcBef>
              <a:buClr>
                <a:srgbClr val="6B4A61"/>
              </a:buClr>
              <a:buSzPts val="2700"/>
              <a:buNone/>
            </a:pPr>
            <a:endParaRPr lang="en-US" dirty="0">
              <a:solidFill>
                <a:srgbClr val="434343"/>
              </a:solidFill>
            </a:endParaRPr>
          </a:p>
          <a:p>
            <a:pPr marL="342900" indent="-300038">
              <a:lnSpc>
                <a:spcPct val="110000"/>
              </a:lnSpc>
              <a:spcBef>
                <a:spcPts val="0"/>
              </a:spcBef>
              <a:buClr>
                <a:srgbClr val="6B4A61"/>
              </a:buClr>
              <a:buSzPts val="2700"/>
              <a:buChar char="●"/>
            </a:pPr>
            <a:endParaRPr lang="en-US" dirty="0">
              <a:solidFill>
                <a:srgbClr val="434343"/>
              </a:solidFill>
            </a:endParaRPr>
          </a:p>
        </p:txBody>
      </p:sp>
      <p:sp>
        <p:nvSpPr>
          <p:cNvPr id="2" name="Rectangle 1">
            <a:extLst>
              <a:ext uri="{FF2B5EF4-FFF2-40B4-BE49-F238E27FC236}">
                <a16:creationId xmlns:a16="http://schemas.microsoft.com/office/drawing/2014/main" id="{F1626D10-A5E7-E817-4477-6EBCAC1D1359}"/>
              </a:ext>
            </a:extLst>
          </p:cNvPr>
          <p:cNvSpPr/>
          <p:nvPr/>
        </p:nvSpPr>
        <p:spPr>
          <a:xfrm>
            <a:off x="400051" y="5499222"/>
            <a:ext cx="961781" cy="221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2" descr="A stack of newspapers with black text&#10;&#10;AI-generated content may be incorrect.">
            <a:extLst>
              <a:ext uri="{FF2B5EF4-FFF2-40B4-BE49-F238E27FC236}">
                <a16:creationId xmlns:a16="http://schemas.microsoft.com/office/drawing/2014/main" id="{60919683-85C0-08EE-BCE9-48B359BB404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49932" y="945938"/>
            <a:ext cx="3333750" cy="2790825"/>
          </a:xfrm>
          <a:prstGeom prst="rect">
            <a:avLst/>
          </a:prstGeom>
        </p:spPr>
      </p:pic>
      <p:sp>
        <p:nvSpPr>
          <p:cNvPr id="4" name="TextBox 3">
            <a:extLst>
              <a:ext uri="{FF2B5EF4-FFF2-40B4-BE49-F238E27FC236}">
                <a16:creationId xmlns:a16="http://schemas.microsoft.com/office/drawing/2014/main" id="{84896409-F8AC-AE1D-A8C2-698603B9FB6A}"/>
              </a:ext>
            </a:extLst>
          </p:cNvPr>
          <p:cNvSpPr txBox="1"/>
          <p:nvPr/>
        </p:nvSpPr>
        <p:spPr>
          <a:xfrm>
            <a:off x="249932" y="3736763"/>
            <a:ext cx="3333750" cy="196208"/>
          </a:xfrm>
          <a:prstGeom prst="rect">
            <a:avLst/>
          </a:prstGeom>
          <a:noFill/>
        </p:spPr>
        <p:txBody>
          <a:bodyPr wrap="square" rtlCol="0">
            <a:spAutoFit/>
          </a:bodyPr>
          <a:lstStyle/>
          <a:p>
            <a:r>
              <a:rPr lang="en-US" sz="675">
                <a:hlinkClick r:id="rId4" tooltip="https://arkansasgopwing.blogspot.com/2017/03/good-news-on-jobs-good-news-at-border.html"/>
              </a:rPr>
              <a:t>This Photo</a:t>
            </a:r>
            <a:r>
              <a:rPr lang="en-US" sz="675"/>
              <a:t> by Unknown Author is licensed under </a:t>
            </a:r>
            <a:r>
              <a:rPr lang="en-US" sz="675">
                <a:hlinkClick r:id="rId5" tooltip="https://creativecommons.org/licenses/by-nc-sa/3.0/"/>
              </a:rPr>
              <a:t>CC BY-SA-NC</a:t>
            </a:r>
            <a:endParaRPr lang="en-US" sz="675"/>
          </a:p>
        </p:txBody>
      </p:sp>
      <p:sp>
        <p:nvSpPr>
          <p:cNvPr id="5" name="Rectangle 4">
            <a:extLst>
              <a:ext uri="{FF2B5EF4-FFF2-40B4-BE49-F238E27FC236}">
                <a16:creationId xmlns:a16="http://schemas.microsoft.com/office/drawing/2014/main" id="{498BC883-68D1-724F-02A2-9C48F127A2F1}"/>
              </a:ext>
            </a:extLst>
          </p:cNvPr>
          <p:cNvSpPr/>
          <p:nvPr/>
        </p:nvSpPr>
        <p:spPr>
          <a:xfrm>
            <a:off x="249932" y="5943600"/>
            <a:ext cx="1426468" cy="58398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98617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92">
          <a:extLst>
            <a:ext uri="{FF2B5EF4-FFF2-40B4-BE49-F238E27FC236}">
              <a16:creationId xmlns:a16="http://schemas.microsoft.com/office/drawing/2014/main" id="{D34547F2-474C-CF83-17D2-854A168D9F3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76C85C0-F0C1-B4E7-DCDF-A4EE2A0C5BC7}"/>
              </a:ext>
            </a:extLst>
          </p:cNvPr>
          <p:cNvSpPr/>
          <p:nvPr/>
        </p:nvSpPr>
        <p:spPr>
          <a:xfrm>
            <a:off x="400051" y="5499222"/>
            <a:ext cx="961781" cy="221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Google Shape;596;g22139a5d88c_0_495">
            <a:extLst>
              <a:ext uri="{FF2B5EF4-FFF2-40B4-BE49-F238E27FC236}">
                <a16:creationId xmlns:a16="http://schemas.microsoft.com/office/drawing/2014/main" id="{0F8D3C1C-2F5F-4FE1-B3B4-76AD05E3FEEC}"/>
              </a:ext>
            </a:extLst>
          </p:cNvPr>
          <p:cNvSpPr/>
          <p:nvPr/>
        </p:nvSpPr>
        <p:spPr>
          <a:xfrm rot="2161183">
            <a:off x="4727868" y="1277071"/>
            <a:ext cx="2603856" cy="4631741"/>
          </a:xfrm>
          <a:prstGeom prst="upArrow">
            <a:avLst>
              <a:gd name="adj1" fmla="val 50000"/>
              <a:gd name="adj2" fmla="val 52172"/>
            </a:avLst>
          </a:prstGeom>
          <a:solidFill>
            <a:srgbClr val="FF0000"/>
          </a:solidFill>
          <a:ln>
            <a:noFill/>
          </a:ln>
        </p:spPr>
        <p:txBody>
          <a:bodyPr spcFirstLastPara="1" wrap="square" lIns="68569" tIns="68569" rIns="68569" bIns="68569" anchor="ctr" anchorCtr="0">
            <a:noAutofit/>
          </a:bodyPr>
          <a:lstStyle/>
          <a:p>
            <a:endParaRPr sz="1350"/>
          </a:p>
        </p:txBody>
      </p:sp>
      <p:sp>
        <p:nvSpPr>
          <p:cNvPr id="6" name="Google Shape;596;g22139a5d88c_0_495">
            <a:extLst>
              <a:ext uri="{FF2B5EF4-FFF2-40B4-BE49-F238E27FC236}">
                <a16:creationId xmlns:a16="http://schemas.microsoft.com/office/drawing/2014/main" id="{A1F4133B-E05F-FB37-5A04-216B2111DD93}"/>
              </a:ext>
            </a:extLst>
          </p:cNvPr>
          <p:cNvSpPr/>
          <p:nvPr/>
        </p:nvSpPr>
        <p:spPr>
          <a:xfrm rot="12852756">
            <a:off x="980459" y="1188534"/>
            <a:ext cx="2603856" cy="4631741"/>
          </a:xfrm>
          <a:prstGeom prst="upArrow">
            <a:avLst>
              <a:gd name="adj1" fmla="val 50000"/>
              <a:gd name="adj2" fmla="val 52172"/>
            </a:avLst>
          </a:prstGeom>
          <a:solidFill>
            <a:srgbClr val="FFC000"/>
          </a:solidFill>
          <a:ln>
            <a:noFill/>
          </a:ln>
        </p:spPr>
        <p:txBody>
          <a:bodyPr spcFirstLastPara="1" wrap="square" lIns="68569" tIns="68569" rIns="68569" bIns="68569" anchor="ctr" anchorCtr="0">
            <a:noAutofit/>
          </a:bodyPr>
          <a:lstStyle/>
          <a:p>
            <a:endParaRPr sz="1350"/>
          </a:p>
        </p:txBody>
      </p:sp>
      <p:sp>
        <p:nvSpPr>
          <p:cNvPr id="7" name="TextBox 6">
            <a:extLst>
              <a:ext uri="{FF2B5EF4-FFF2-40B4-BE49-F238E27FC236}">
                <a16:creationId xmlns:a16="http://schemas.microsoft.com/office/drawing/2014/main" id="{1E1135AB-385E-1DB7-5E9D-834199E3EF25}"/>
              </a:ext>
            </a:extLst>
          </p:cNvPr>
          <p:cNvSpPr txBox="1"/>
          <p:nvPr/>
        </p:nvSpPr>
        <p:spPr>
          <a:xfrm rot="18215768">
            <a:off x="918056" y="2861948"/>
            <a:ext cx="3212385" cy="507831"/>
          </a:xfrm>
          <a:prstGeom prst="rect">
            <a:avLst/>
          </a:prstGeom>
          <a:noFill/>
        </p:spPr>
        <p:txBody>
          <a:bodyPr wrap="square" rtlCol="0">
            <a:spAutoFit/>
          </a:bodyPr>
          <a:lstStyle/>
          <a:p>
            <a:r>
              <a:rPr lang="en-US" sz="2700" b="1" dirty="0"/>
              <a:t>Perception of Harm </a:t>
            </a:r>
          </a:p>
        </p:txBody>
      </p:sp>
      <p:sp>
        <p:nvSpPr>
          <p:cNvPr id="9" name="TextBox 8">
            <a:extLst>
              <a:ext uri="{FF2B5EF4-FFF2-40B4-BE49-F238E27FC236}">
                <a16:creationId xmlns:a16="http://schemas.microsoft.com/office/drawing/2014/main" id="{F62792B7-8835-FEE7-2408-45DB02454BF5}"/>
              </a:ext>
            </a:extLst>
          </p:cNvPr>
          <p:cNvSpPr txBox="1"/>
          <p:nvPr/>
        </p:nvSpPr>
        <p:spPr>
          <a:xfrm rot="18361928">
            <a:off x="4539805" y="3487678"/>
            <a:ext cx="2407316" cy="923330"/>
          </a:xfrm>
          <a:prstGeom prst="rect">
            <a:avLst/>
          </a:prstGeom>
          <a:noFill/>
        </p:spPr>
        <p:txBody>
          <a:bodyPr wrap="square" rtlCol="0">
            <a:spAutoFit/>
          </a:bodyPr>
          <a:lstStyle/>
          <a:p>
            <a:r>
              <a:rPr lang="en-US" sz="2700" b="1" dirty="0"/>
              <a:t>Chance of Use </a:t>
            </a:r>
          </a:p>
        </p:txBody>
      </p:sp>
      <p:sp>
        <p:nvSpPr>
          <p:cNvPr id="4" name="Rectangle 3">
            <a:extLst>
              <a:ext uri="{FF2B5EF4-FFF2-40B4-BE49-F238E27FC236}">
                <a16:creationId xmlns:a16="http://schemas.microsoft.com/office/drawing/2014/main" id="{5F327FE7-ACF8-DD6D-CC7D-257CEBDF50D0}"/>
              </a:ext>
            </a:extLst>
          </p:cNvPr>
          <p:cNvSpPr/>
          <p:nvPr/>
        </p:nvSpPr>
        <p:spPr>
          <a:xfrm>
            <a:off x="304800" y="6151559"/>
            <a:ext cx="1119184" cy="32544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32062356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92">
          <a:extLst>
            <a:ext uri="{FF2B5EF4-FFF2-40B4-BE49-F238E27FC236}">
              <a16:creationId xmlns:a16="http://schemas.microsoft.com/office/drawing/2014/main" id="{5050AB33-37D8-D597-D4F4-8BD741AF22A0}"/>
            </a:ext>
          </a:extLst>
        </p:cNvPr>
        <p:cNvGrpSpPr/>
        <p:nvPr/>
      </p:nvGrpSpPr>
      <p:grpSpPr>
        <a:xfrm>
          <a:off x="0" y="0"/>
          <a:ext cx="0" cy="0"/>
          <a:chOff x="0" y="0"/>
          <a:chExt cx="0" cy="0"/>
        </a:xfrm>
      </p:grpSpPr>
      <p:pic>
        <p:nvPicPr>
          <p:cNvPr id="3" name="Picture 2" descr="A stack of newspapers with black text&#10;&#10;AI-generated content may be incorrect.">
            <a:extLst>
              <a:ext uri="{FF2B5EF4-FFF2-40B4-BE49-F238E27FC236}">
                <a16:creationId xmlns:a16="http://schemas.microsoft.com/office/drawing/2014/main" id="{6DD2EEB8-95E5-675E-558E-09C9CE1A33F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49932" y="945938"/>
            <a:ext cx="3333750" cy="2790825"/>
          </a:xfrm>
          <a:prstGeom prst="rect">
            <a:avLst/>
          </a:prstGeom>
        </p:spPr>
      </p:pic>
      <p:sp>
        <p:nvSpPr>
          <p:cNvPr id="695" name="Google Shape;695;g2215fb0dc0c_0_133">
            <a:extLst>
              <a:ext uri="{FF2B5EF4-FFF2-40B4-BE49-F238E27FC236}">
                <a16:creationId xmlns:a16="http://schemas.microsoft.com/office/drawing/2014/main" id="{DB50C703-1AA4-2780-6A8B-642F5F37534A}"/>
              </a:ext>
            </a:extLst>
          </p:cNvPr>
          <p:cNvSpPr txBox="1"/>
          <p:nvPr/>
        </p:nvSpPr>
        <p:spPr>
          <a:xfrm>
            <a:off x="4038600" y="228600"/>
            <a:ext cx="3880741" cy="569364"/>
          </a:xfrm>
          <a:prstGeom prst="rect">
            <a:avLst/>
          </a:prstGeom>
          <a:noFill/>
          <a:ln>
            <a:noFill/>
          </a:ln>
        </p:spPr>
        <p:txBody>
          <a:bodyPr spcFirstLastPara="1" wrap="square" lIns="68569" tIns="68569" rIns="68569" bIns="68569" anchor="t" anchorCtr="0">
            <a:spAutoFit/>
          </a:bodyPr>
          <a:lstStyle/>
          <a:p>
            <a:pPr algn="ctr"/>
            <a:r>
              <a:rPr lang="en-US" sz="2800" b="1" dirty="0">
                <a:solidFill>
                  <a:srgbClr val="6B4A61"/>
                </a:solidFill>
              </a:rPr>
              <a:t>The Bottom Line </a:t>
            </a:r>
            <a:endParaRPr sz="2800" b="1" dirty="0">
              <a:solidFill>
                <a:srgbClr val="6B4A61"/>
              </a:solidFill>
            </a:endParaRPr>
          </a:p>
        </p:txBody>
      </p:sp>
      <p:sp>
        <p:nvSpPr>
          <p:cNvPr id="697" name="Google Shape;697;g2215fb0dc0c_0_133">
            <a:extLst>
              <a:ext uri="{FF2B5EF4-FFF2-40B4-BE49-F238E27FC236}">
                <a16:creationId xmlns:a16="http://schemas.microsoft.com/office/drawing/2014/main" id="{B81BB0E1-52CB-8607-BC10-460E25F36C06}"/>
              </a:ext>
            </a:extLst>
          </p:cNvPr>
          <p:cNvSpPr txBox="1">
            <a:spLocks noGrp="1"/>
          </p:cNvSpPr>
          <p:nvPr>
            <p:ph type="subTitle" idx="4294967295"/>
          </p:nvPr>
        </p:nvSpPr>
        <p:spPr>
          <a:xfrm>
            <a:off x="3276600" y="896204"/>
            <a:ext cx="5725887" cy="5334000"/>
          </a:xfrm>
          <a:prstGeom prst="rect">
            <a:avLst/>
          </a:prstGeom>
          <a:noFill/>
          <a:ln>
            <a:noFill/>
          </a:ln>
        </p:spPr>
        <p:txBody>
          <a:bodyPr spcFirstLastPara="1" vert="horz" wrap="square" lIns="68569" tIns="34275" rIns="68569" bIns="34275" rtlCol="0" anchor="t" anchorCtr="0">
            <a:noAutofit/>
          </a:bodyPr>
          <a:lstStyle/>
          <a:p>
            <a:pPr marL="342900" indent="-300038">
              <a:lnSpc>
                <a:spcPct val="110000"/>
              </a:lnSpc>
              <a:spcBef>
                <a:spcPts val="0"/>
              </a:spcBef>
              <a:buClr>
                <a:srgbClr val="6B4A61"/>
              </a:buClr>
              <a:buSzPts val="2700"/>
              <a:buChar char="●"/>
            </a:pPr>
            <a:r>
              <a:rPr lang="en-US" sz="2400" dirty="0">
                <a:solidFill>
                  <a:srgbClr val="434343"/>
                </a:solidFill>
              </a:rPr>
              <a:t>This isn’t our first rodeo.  The prevention field is building on three plus decades of research and incredible successes.</a:t>
            </a:r>
          </a:p>
          <a:p>
            <a:pPr marL="342900" indent="-300038">
              <a:lnSpc>
                <a:spcPct val="110000"/>
              </a:lnSpc>
              <a:spcBef>
                <a:spcPts val="0"/>
              </a:spcBef>
              <a:buClr>
                <a:srgbClr val="6B4A61"/>
              </a:buClr>
              <a:buSzPts val="2700"/>
              <a:buChar char="●"/>
            </a:pPr>
            <a:endParaRPr lang="en-US" sz="2400" dirty="0">
              <a:solidFill>
                <a:srgbClr val="434343"/>
              </a:solidFill>
            </a:endParaRPr>
          </a:p>
          <a:p>
            <a:pPr marL="342900" indent="-300038">
              <a:lnSpc>
                <a:spcPct val="110000"/>
              </a:lnSpc>
              <a:spcBef>
                <a:spcPts val="0"/>
              </a:spcBef>
              <a:buClr>
                <a:srgbClr val="6B4A61"/>
              </a:buClr>
              <a:buSzPts val="2700"/>
              <a:buChar char="●"/>
            </a:pPr>
            <a:r>
              <a:rPr lang="en-US" sz="2400" dirty="0">
                <a:solidFill>
                  <a:srgbClr val="434343"/>
                </a:solidFill>
              </a:rPr>
              <a:t>We understand that increasing protection and decreasing risk leads overall to healthier decisions.</a:t>
            </a:r>
          </a:p>
          <a:p>
            <a:pPr marL="342900" indent="-300038">
              <a:lnSpc>
                <a:spcPct val="110000"/>
              </a:lnSpc>
              <a:spcBef>
                <a:spcPts val="0"/>
              </a:spcBef>
              <a:buClr>
                <a:srgbClr val="6B4A61"/>
              </a:buClr>
              <a:buSzPts val="2700"/>
              <a:buChar char="●"/>
            </a:pPr>
            <a:endParaRPr lang="en-US" sz="2400" dirty="0">
              <a:solidFill>
                <a:srgbClr val="434343"/>
              </a:solidFill>
            </a:endParaRPr>
          </a:p>
          <a:p>
            <a:pPr marL="342900" indent="-300038">
              <a:lnSpc>
                <a:spcPct val="110000"/>
              </a:lnSpc>
              <a:spcBef>
                <a:spcPts val="0"/>
              </a:spcBef>
              <a:buClr>
                <a:srgbClr val="6B4A61"/>
              </a:buClr>
              <a:buSzPts val="2700"/>
              <a:buChar char="●"/>
            </a:pPr>
            <a:r>
              <a:rPr lang="en-US" sz="2400" dirty="0">
                <a:solidFill>
                  <a:srgbClr val="434343"/>
                </a:solidFill>
              </a:rPr>
              <a:t>We can all play a role in doing that.  In fact, most risk and protective factors require your involvement</a:t>
            </a:r>
          </a:p>
        </p:txBody>
      </p:sp>
      <p:sp>
        <p:nvSpPr>
          <p:cNvPr id="2" name="Rectangle 1">
            <a:extLst>
              <a:ext uri="{FF2B5EF4-FFF2-40B4-BE49-F238E27FC236}">
                <a16:creationId xmlns:a16="http://schemas.microsoft.com/office/drawing/2014/main" id="{46471101-2C7F-DC33-7618-F5F6B2E238FD}"/>
              </a:ext>
            </a:extLst>
          </p:cNvPr>
          <p:cNvSpPr/>
          <p:nvPr/>
        </p:nvSpPr>
        <p:spPr>
          <a:xfrm>
            <a:off x="400051" y="5499222"/>
            <a:ext cx="961781" cy="221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Box 3">
            <a:extLst>
              <a:ext uri="{FF2B5EF4-FFF2-40B4-BE49-F238E27FC236}">
                <a16:creationId xmlns:a16="http://schemas.microsoft.com/office/drawing/2014/main" id="{301AE7A7-0784-0D47-6A19-00293F9F3174}"/>
              </a:ext>
            </a:extLst>
          </p:cNvPr>
          <p:cNvSpPr txBox="1"/>
          <p:nvPr/>
        </p:nvSpPr>
        <p:spPr>
          <a:xfrm>
            <a:off x="249932" y="3736763"/>
            <a:ext cx="3333750" cy="196208"/>
          </a:xfrm>
          <a:prstGeom prst="rect">
            <a:avLst/>
          </a:prstGeom>
          <a:noFill/>
        </p:spPr>
        <p:txBody>
          <a:bodyPr wrap="square" rtlCol="0">
            <a:spAutoFit/>
          </a:bodyPr>
          <a:lstStyle/>
          <a:p>
            <a:r>
              <a:rPr lang="en-US" sz="675">
                <a:hlinkClick r:id="rId4" tooltip="https://arkansasgopwing.blogspot.com/2017/03/good-news-on-jobs-good-news-at-border.html"/>
              </a:rPr>
              <a:t>This Photo</a:t>
            </a:r>
            <a:r>
              <a:rPr lang="en-US" sz="675"/>
              <a:t> by Unknown Author is licensed under </a:t>
            </a:r>
            <a:r>
              <a:rPr lang="en-US" sz="675">
                <a:hlinkClick r:id="rId5" tooltip="https://creativecommons.org/licenses/by-nc-sa/3.0/"/>
              </a:rPr>
              <a:t>CC BY-SA-NC</a:t>
            </a:r>
            <a:endParaRPr lang="en-US" sz="675"/>
          </a:p>
        </p:txBody>
      </p:sp>
      <p:sp>
        <p:nvSpPr>
          <p:cNvPr id="5" name="Rectangle 4">
            <a:extLst>
              <a:ext uri="{FF2B5EF4-FFF2-40B4-BE49-F238E27FC236}">
                <a16:creationId xmlns:a16="http://schemas.microsoft.com/office/drawing/2014/main" id="{C9E1682E-A7C0-522E-A70B-29BD096527D1}"/>
              </a:ext>
            </a:extLst>
          </p:cNvPr>
          <p:cNvSpPr/>
          <p:nvPr/>
        </p:nvSpPr>
        <p:spPr>
          <a:xfrm>
            <a:off x="249932" y="6096000"/>
            <a:ext cx="1274068" cy="62779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48573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82" name="Title 1">
            <a:extLst>
              <a:ext uri="{FF2B5EF4-FFF2-40B4-BE49-F238E27FC236}">
                <a16:creationId xmlns:a16="http://schemas.microsoft.com/office/drawing/2014/main" id="{C9E68032-2306-4702-9417-A9A80F9A7F6A}"/>
              </a:ext>
            </a:extLst>
          </p:cNvPr>
          <p:cNvSpPr>
            <a:spLocks noGrp="1"/>
          </p:cNvSpPr>
          <p:nvPr>
            <p:ph type="ctrTitle" idx="4294967295"/>
          </p:nvPr>
        </p:nvSpPr>
        <p:spPr>
          <a:xfrm>
            <a:off x="26581" y="4876800"/>
            <a:ext cx="6858000" cy="1809750"/>
          </a:xfrm>
        </p:spPr>
        <p:txBody>
          <a:bodyPr/>
          <a:lstStyle/>
          <a:p>
            <a:pPr algn="ctr" eaLnBrk="1" hangingPunct="1"/>
            <a:r>
              <a:rPr lang="en-US" altLang="en-US" sz="3200" b="1" dirty="0"/>
              <a:t>Thank you for making a difference.</a:t>
            </a:r>
            <a:br>
              <a:rPr lang="en-US" altLang="en-US" sz="3200" b="1" dirty="0"/>
            </a:br>
            <a:r>
              <a:rPr lang="en-US" altLang="en-US" sz="3200" b="1" dirty="0"/>
              <a:t>Thanks for being here today.  </a:t>
            </a:r>
            <a:br>
              <a:rPr lang="en-US" altLang="en-US" sz="3200" b="1" dirty="0"/>
            </a:br>
            <a:r>
              <a:rPr lang="en-US" altLang="en-US" sz="3200" b="1" dirty="0"/>
              <a:t>Stay safe, you’re pretty important.</a:t>
            </a:r>
          </a:p>
        </p:txBody>
      </p:sp>
      <p:pic>
        <p:nvPicPr>
          <p:cNvPr id="122883" name="Picture 2">
            <a:extLst>
              <a:ext uri="{FF2B5EF4-FFF2-40B4-BE49-F238E27FC236}">
                <a16:creationId xmlns:a16="http://schemas.microsoft.com/office/drawing/2014/main" id="{6F4AFD2D-36CD-495D-A623-2A3DE29EFA7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3500" y="304800"/>
            <a:ext cx="6019800"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4" name="TextBox 1">
            <a:extLst>
              <a:ext uri="{FF2B5EF4-FFF2-40B4-BE49-F238E27FC236}">
                <a16:creationId xmlns:a16="http://schemas.microsoft.com/office/drawing/2014/main" id="{B53DCD75-B4C4-4A6A-9718-92739662FAC1}"/>
              </a:ext>
            </a:extLst>
          </p:cNvPr>
          <p:cNvSpPr txBox="1">
            <a:spLocks noChangeArrowheads="1"/>
          </p:cNvSpPr>
          <p:nvPr/>
        </p:nvSpPr>
        <p:spPr bwMode="auto">
          <a:xfrm>
            <a:off x="5410200" y="4114800"/>
            <a:ext cx="1752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solidFill>
                  <a:schemeClr val="bg1"/>
                </a:solidFill>
              </a:rPr>
              <a:t>Photo Credit: Ken Dail</a:t>
            </a:r>
          </a:p>
          <a:p>
            <a:pPr algn="ctr"/>
            <a:r>
              <a:rPr lang="en-US" altLang="en-US" sz="1200">
                <a:solidFill>
                  <a:schemeClr val="bg1"/>
                </a:solidFill>
              </a:rPr>
              <a:t>Used with permission </a:t>
            </a:r>
          </a:p>
        </p:txBody>
      </p:sp>
    </p:spTree>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3304</TotalTime>
  <Words>2834</Words>
  <Application>Microsoft Office PowerPoint</Application>
  <PresentationFormat>On-screen Show (4:3)</PresentationFormat>
  <Paragraphs>310</Paragraphs>
  <Slides>48</Slides>
  <Notes>23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48</vt:i4>
      </vt:variant>
    </vt:vector>
  </HeadingPairs>
  <TitlesOfParts>
    <vt:vector size="59" baseType="lpstr">
      <vt:lpstr>Aptos</vt:lpstr>
      <vt:lpstr>Aptos Display</vt:lpstr>
      <vt:lpstr>Arial</vt:lpstr>
      <vt:lpstr>Calibri</vt:lpstr>
      <vt:lpstr>Calibri Light</vt:lpstr>
      <vt:lpstr>Nexa</vt:lpstr>
      <vt:lpstr>Roboto</vt:lpstr>
      <vt:lpstr>Times New Roman</vt:lpstr>
      <vt:lpstr>Office Theme</vt:lpstr>
      <vt:lpstr>1_Office Theme</vt:lpstr>
      <vt:lpstr>2_Office Theme</vt:lpstr>
      <vt:lpstr>PowerPoint Presentation</vt:lpstr>
      <vt:lpstr>Our Mission  </vt:lpstr>
      <vt:lpstr>Our Approach </vt:lpstr>
      <vt:lpstr>Our Supporters </vt:lpstr>
      <vt:lpstr>PowerPoint Presentation</vt:lpstr>
      <vt:lpstr>In case I say something outrageous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Bottom Line </vt:lpstr>
      <vt:lpstr>PowerPoint Presentation</vt:lpstr>
      <vt:lpstr>Cannabis and Adolescent Mental Health – Anxiety and Depression </vt:lpstr>
      <vt:lpstr>Cannabis and Adolescent Mental Health - Psychosis</vt:lpstr>
      <vt:lpstr>Cannabis and Adolescent Mental Health - Schizophrenia</vt:lpstr>
      <vt:lpstr>Cannabis and Adolescent Mental Health – Anxiety and Depression </vt:lpstr>
      <vt:lpstr>Cannabis and Adolescent Mental Health – Bipolar Disorder  </vt:lpstr>
      <vt:lpstr>Cannabis and Adolescent Mental Health – Bipolar Disorder  </vt:lpstr>
      <vt:lpstr>Cannabis and Adolescent Mental Health – Suicide Ideation </vt:lpstr>
      <vt:lpstr>Cannabis and Adolescent Mental Health – Suicide Ideation </vt:lpstr>
      <vt:lpstr>Cannabis and Adolescent Mental Health – Suicide Ideation </vt:lpstr>
      <vt:lpstr>The Bottom Line </vt:lpstr>
      <vt:lpstr>PowerPoint Presentation</vt:lpstr>
      <vt:lpstr>PowerPoint Presentation</vt:lpstr>
      <vt:lpstr>PowerPoint Presentation</vt:lpstr>
      <vt:lpstr>PowerPoint Presentation</vt:lpstr>
      <vt:lpstr>The Bottom Line </vt:lpstr>
      <vt:lpstr>PowerPoint Presentation</vt:lpstr>
      <vt:lpstr>A Little Good News</vt:lpstr>
      <vt:lpstr>A Little Good News</vt:lpstr>
      <vt:lpstr>Environment</vt:lpstr>
      <vt:lpstr>Environment</vt:lpstr>
      <vt:lpstr>Epidemiology</vt:lpstr>
      <vt:lpstr>Epidemiology – Distribution  </vt:lpstr>
      <vt:lpstr>Epidemiology – Determinants  </vt:lpstr>
      <vt:lpstr>PowerPoint Presentation</vt:lpstr>
      <vt:lpstr>PowerPoint Presentation</vt:lpstr>
      <vt:lpstr>PowerPoint Presentation</vt:lpstr>
      <vt:lpstr>PowerPoint Presentation</vt:lpstr>
      <vt:lpstr>The Role You Play </vt:lpstr>
      <vt:lpstr>PowerPoint Presentation</vt:lpstr>
      <vt:lpstr>PowerPoint Presentation</vt:lpstr>
      <vt:lpstr>PowerPoint Presentation</vt:lpstr>
      <vt:lpstr>PowerPoint Presentation</vt:lpstr>
      <vt:lpstr>Thank you for making a difference. Thanks for being here today.   Stay safe, you’re pretty important.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BEEP Training  Basic Elements of Effective Prevention</dc:title>
  <dc:creator>Ken Dail</dc:creator>
  <cp:lastModifiedBy>ken dail</cp:lastModifiedBy>
  <cp:revision>191</cp:revision>
  <cp:lastPrinted>2018-12-19T14:53:06Z</cp:lastPrinted>
  <dcterms:created xsi:type="dcterms:W3CDTF">2014-06-27T16:51:46Z</dcterms:created>
  <dcterms:modified xsi:type="dcterms:W3CDTF">2026-03-10T20:25:56Z</dcterms:modified>
</cp:coreProperties>
</file>