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14" r:id="rId3"/>
    <p:sldId id="324" r:id="rId4"/>
    <p:sldId id="349" r:id="rId5"/>
    <p:sldId id="347" r:id="rId6"/>
    <p:sldId id="337" r:id="rId7"/>
    <p:sldId id="344" r:id="rId8"/>
    <p:sldId id="332" r:id="rId9"/>
    <p:sldId id="348" r:id="rId10"/>
    <p:sldId id="286" r:id="rId11"/>
    <p:sldId id="317" r:id="rId12"/>
    <p:sldId id="320" r:id="rId13"/>
    <p:sldId id="315" r:id="rId14"/>
    <p:sldId id="333" r:id="rId15"/>
    <p:sldId id="330" r:id="rId16"/>
    <p:sldId id="33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E2B"/>
    <a:srgbClr val="174A7C"/>
    <a:srgbClr val="D25131"/>
    <a:srgbClr val="002353"/>
    <a:srgbClr val="077EC3"/>
    <a:srgbClr val="6D6C6A"/>
    <a:srgbClr val="C3C360"/>
    <a:srgbClr val="FE5B9A"/>
    <a:srgbClr val="FF8227"/>
    <a:srgbClr val="3EB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44" autoAdjust="0"/>
    <p:restoredTop sz="94522" autoAdjust="0"/>
  </p:normalViewPr>
  <p:slideViewPr>
    <p:cSldViewPr>
      <p:cViewPr varScale="1">
        <p:scale>
          <a:sx n="108" d="100"/>
          <a:sy n="108" d="100"/>
        </p:scale>
        <p:origin x="22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ley, Roderick" userId="d56e4531-90d1-4c8a-8489-71d8d7999050" providerId="ADAL" clId="{54CE082B-D67D-433E-83B5-F0596300D2F9}"/>
    <pc:docChg chg="custSel modSld">
      <pc:chgData name="Conley, Roderick" userId="d56e4531-90d1-4c8a-8489-71d8d7999050" providerId="ADAL" clId="{54CE082B-D67D-433E-83B5-F0596300D2F9}" dt="2025-07-01T10:42:54.941" v="122" actId="14100"/>
      <pc:docMkLst>
        <pc:docMk/>
      </pc:docMkLst>
      <pc:sldChg chg="modSp mod">
        <pc:chgData name="Conley, Roderick" userId="d56e4531-90d1-4c8a-8489-71d8d7999050" providerId="ADAL" clId="{54CE082B-D67D-433E-83B5-F0596300D2F9}" dt="2025-07-01T10:34:10.535" v="119" actId="115"/>
        <pc:sldMkLst>
          <pc:docMk/>
          <pc:sldMk cId="3652223634" sldId="286"/>
        </pc:sldMkLst>
        <pc:spChg chg="mod">
          <ac:chgData name="Conley, Roderick" userId="d56e4531-90d1-4c8a-8489-71d8d7999050" providerId="ADAL" clId="{54CE082B-D67D-433E-83B5-F0596300D2F9}" dt="2025-07-01T10:34:10.535" v="119" actId="115"/>
          <ac:spMkLst>
            <pc:docMk/>
            <pc:sldMk cId="3652223634" sldId="286"/>
            <ac:spMk id="10" creationId="{C91B5C70-B2D5-46A5-B0DD-08305550D36C}"/>
          </ac:spMkLst>
        </pc:spChg>
        <pc:picChg chg="mod">
          <ac:chgData name="Conley, Roderick" userId="d56e4531-90d1-4c8a-8489-71d8d7999050" providerId="ADAL" clId="{54CE082B-D67D-433E-83B5-F0596300D2F9}" dt="2025-07-01T10:30:44.232" v="43" actId="1076"/>
          <ac:picMkLst>
            <pc:docMk/>
            <pc:sldMk cId="3652223634" sldId="286"/>
            <ac:picMk id="3" creationId="{8DE3732F-B777-42E9-8D46-1601D566CA4B}"/>
          </ac:picMkLst>
        </pc:picChg>
      </pc:sldChg>
      <pc:sldChg chg="modSp mod">
        <pc:chgData name="Conley, Roderick" userId="d56e4531-90d1-4c8a-8489-71d8d7999050" providerId="ADAL" clId="{54CE082B-D67D-433E-83B5-F0596300D2F9}" dt="2025-07-01T10:26:54.710" v="4" actId="113"/>
        <pc:sldMkLst>
          <pc:docMk/>
          <pc:sldMk cId="2008712852" sldId="314"/>
        </pc:sldMkLst>
        <pc:spChg chg="mod">
          <ac:chgData name="Conley, Roderick" userId="d56e4531-90d1-4c8a-8489-71d8d7999050" providerId="ADAL" clId="{54CE082B-D67D-433E-83B5-F0596300D2F9}" dt="2025-07-01T10:26:54.710" v="4" actId="113"/>
          <ac:spMkLst>
            <pc:docMk/>
            <pc:sldMk cId="2008712852" sldId="314"/>
            <ac:spMk id="6" creationId="{000225CE-2E14-4F99-90FD-685081D66C98}"/>
          </ac:spMkLst>
        </pc:spChg>
        <pc:spChg chg="mod">
          <ac:chgData name="Conley, Roderick" userId="d56e4531-90d1-4c8a-8489-71d8d7999050" providerId="ADAL" clId="{54CE082B-D67D-433E-83B5-F0596300D2F9}" dt="2025-07-01T10:26:43.125" v="1"/>
          <ac:spMkLst>
            <pc:docMk/>
            <pc:sldMk cId="2008712852" sldId="314"/>
            <ac:spMk id="8" creationId="{EB4F3BB9-8412-D3AA-28ED-0F6D57419065}"/>
          </ac:spMkLst>
        </pc:spChg>
      </pc:sldChg>
      <pc:sldChg chg="modSp mod">
        <pc:chgData name="Conley, Roderick" userId="d56e4531-90d1-4c8a-8489-71d8d7999050" providerId="ADAL" clId="{54CE082B-D67D-433E-83B5-F0596300D2F9}" dt="2025-07-01T10:42:54.941" v="122" actId="14100"/>
        <pc:sldMkLst>
          <pc:docMk/>
          <pc:sldMk cId="2456414048" sldId="347"/>
        </pc:sldMkLst>
        <pc:picChg chg="mod">
          <ac:chgData name="Conley, Roderick" userId="d56e4531-90d1-4c8a-8489-71d8d7999050" providerId="ADAL" clId="{54CE082B-D67D-433E-83B5-F0596300D2F9}" dt="2025-07-01T10:42:54.941" v="122" actId="14100"/>
          <ac:picMkLst>
            <pc:docMk/>
            <pc:sldMk cId="2456414048" sldId="347"/>
            <ac:picMk id="4" creationId="{344214B9-9976-4B91-9398-F01B140B002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22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213" y="0"/>
            <a:ext cx="297122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C020D-75C1-492C-A2F7-A89EE82A6BA3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22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213" y="8685213"/>
            <a:ext cx="297122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BEF1B-5449-4C70-AD0F-7360CB8F7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83DD2-5FCD-4794-AB50-5DF4B0B21829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CA0B4-F68B-46EC-9B33-ACA24D89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5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CA0B4-F68B-46EC-9B33-ACA24D89F3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966A-E66E-4FC9-8FD6-A90122D7581C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4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A24C-D575-4CB4-936F-6131C6A969CE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7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3BF7-86D8-4812-9EC8-999F5142C8DA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8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3C4F-9561-4072-A505-06C7D8DF59DA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2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AB3F-8579-4A11-A67D-E86548A3C7BD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3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CEC0-BBB0-48AA-9EAF-339BFD3E328D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4E47-749A-41BE-9CDB-9D0E6E97FDF5}" type="datetime1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3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B97B-0574-42D5-94E4-2D1CC398D76C}" type="datetime1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8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AEFC-5A7F-42CC-8153-0B986522BE17}" type="datetime1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9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C1DF-4E3F-4097-830D-EC241CB7634E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1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A2BC-80E4-4B55-AD5D-ADF8437225D1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9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3CF02-2F61-4AC5-B486-3F690F152360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99D-4551-48E3-A598-3B8178494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9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egioonlineaparicio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endingmemo_com/45949637275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endingmemo_com/45949637275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youtu.be/VQgSKx8Ea7U?feature=shared__;!!FBbIfY9eL25pivs!WMRSYpue2SbTMRuxjacTOlqNG1s5fAKHrmRRgBym0KCK-itV5cQ-7MpYi8ipVm_oUJDViil3cQTlrq-UVM5OCsDdX_q9DTJ57LHJXwOAjLSzOrs$" TargetMode="External"/><Relationship Id="rId2" Type="http://schemas.openxmlformats.org/officeDocument/2006/relationships/hyperlink" Target="https://www.youtube.com/watch?v=ZvVhJfEub5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4421" y="5833551"/>
            <a:ext cx="86151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6D6C6A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 Assessment Notices and Homestead Filings </a:t>
            </a:r>
          </a:p>
          <a:p>
            <a:pPr algn="ctr"/>
            <a:r>
              <a:rPr lang="en-US" sz="2200" b="1" dirty="0">
                <a:solidFill>
                  <a:srgbClr val="6D6C6A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733800"/>
            <a:ext cx="9144000" cy="1828800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639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7103" y="1102662"/>
            <a:ext cx="800100" cy="746760"/>
          </a:xfrm>
          <a:prstGeom prst="rect">
            <a:avLst/>
          </a:prstGeom>
          <a:solidFill>
            <a:srgbClr val="077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47103" y="1919843"/>
            <a:ext cx="800100" cy="746760"/>
          </a:xfrm>
          <a:prstGeom prst="rect">
            <a:avLst/>
          </a:prstGeom>
          <a:solidFill>
            <a:srgbClr val="E46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33496" y="2737024"/>
            <a:ext cx="800100" cy="746760"/>
          </a:xfrm>
          <a:prstGeom prst="rect">
            <a:avLst/>
          </a:prstGeom>
          <a:solidFill>
            <a:srgbClr val="6D6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88388" y="2737024"/>
            <a:ext cx="800100" cy="746760"/>
          </a:xfrm>
          <a:prstGeom prst="rect">
            <a:avLst/>
          </a:prstGeom>
          <a:solidFill>
            <a:srgbClr val="E46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3388388" y="1919843"/>
            <a:ext cx="800100" cy="746760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B6398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4600" y="2750820"/>
            <a:ext cx="800100" cy="746760"/>
          </a:xfrm>
          <a:prstGeom prst="rect">
            <a:avLst/>
          </a:prstGeom>
          <a:solidFill>
            <a:srgbClr val="002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EB6BF"/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0A3CE88-DCF9-4315-92A0-E8A77D258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1" y="4004751"/>
            <a:ext cx="2629447" cy="128689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C0A30A9-3890-41A2-BF61-889C611A58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247461"/>
            <a:ext cx="2270760" cy="22707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4450F3-D998-6E3C-BA0F-54A415F56D31}"/>
              </a:ext>
            </a:extLst>
          </p:cNvPr>
          <p:cNvSpPr txBox="1"/>
          <p:nvPr/>
        </p:nvSpPr>
        <p:spPr>
          <a:xfrm>
            <a:off x="1295400" y="404969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FULTON COUNTY BOARD OF ASSESSORS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34C2C-6AD2-40DE-8C97-E51942A8AEAF}"/>
              </a:ext>
            </a:extLst>
          </p:cNvPr>
          <p:cNvSpPr txBox="1"/>
          <p:nvPr/>
        </p:nvSpPr>
        <p:spPr>
          <a:xfrm>
            <a:off x="152399" y="639323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“We build on a foundation of VALUE, SERVICE and TRUST”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BB18C-6AB9-432D-BAC8-F6EA6107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6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rgbClr val="E46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3582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Homestead Exemptions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B5C70-B2D5-46A5-B0DD-08305550D36C}"/>
              </a:ext>
            </a:extLst>
          </p:cNvPr>
          <p:cNvSpPr/>
          <p:nvPr/>
        </p:nvSpPr>
        <p:spPr>
          <a:xfrm>
            <a:off x="381000" y="1061483"/>
            <a:ext cx="8382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If you own and live in a house in Fulton County, you may qualify for a homestead exemption…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 homestead exemption is a legal provision established by state law and local legislation that may reduce the assessed value of owner-occupied homes.</a:t>
            </a:r>
          </a:p>
          <a:p>
            <a:endParaRPr lang="en-US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While you can apply for a homestead exemption at any time, the deadline in order to qualify for the current tax year is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April 1. </a:t>
            </a:r>
          </a:p>
          <a:p>
            <a:endParaRPr lang="en-US" sz="24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/>
            <a:r>
              <a:rPr lang="en-US" sz="2400" b="1" u="sng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Extended Filing Period –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June 17</a:t>
            </a:r>
            <a:r>
              <a:rPr lang="en-US" sz="2400" b="1" u="sng" baseline="300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th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thru August 1</a:t>
            </a:r>
            <a:r>
              <a:rPr lang="en-US" sz="2400" b="1" u="sng" baseline="300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st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n-US" b="1" dirty="0">
              <a:solidFill>
                <a:srgbClr val="1F497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endParaRPr lang="en-US" b="1" dirty="0">
              <a:solidFill>
                <a:srgbClr val="1F497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DE3732F-B777-42E9-8D46-1601D566C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38400" y="3429000"/>
            <a:ext cx="3596640" cy="11239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528D2B-78A4-4A85-B523-ECA20CED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2363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rgbClr val="E46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Available Exemptions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0225CE-2E14-4F99-90FD-685081D66C98}"/>
              </a:ext>
            </a:extLst>
          </p:cNvPr>
          <p:cNvSpPr txBox="1"/>
          <p:nvPr/>
        </p:nvSpPr>
        <p:spPr>
          <a:xfrm>
            <a:off x="609600" y="19812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a variety of exemptions available to the citizens of Fulton County…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basic exemptions which only require the applicant to own and occupy the property as of January 1 to qualify.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special exemptions for which one may qualify depending on their age and income levels.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Additionally, there are exemptions especially for Disabled Veterans, Veteran’s Surviving Spouse…</a:t>
            </a:r>
          </a:p>
        </p:txBody>
      </p: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D13DD244-FCA2-4913-A5DB-1348AA494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72012" y="990600"/>
            <a:ext cx="1399975" cy="10456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2140E-79C9-4FBC-944D-5BBC5E69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rgbClr val="E46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Available Exemptions (</a:t>
            </a:r>
            <a:r>
              <a:rPr lang="en-US" sz="3200" b="1" dirty="0" err="1">
                <a:latin typeface="Century Gothic" panose="020B0502020202020204" pitchFamily="34" charset="0"/>
              </a:rPr>
              <a:t>cont</a:t>
            </a:r>
            <a:r>
              <a:rPr lang="en-US" sz="3200" b="1" dirty="0">
                <a:latin typeface="Century Gothic" panose="020B0502020202020204" pitchFamily="34" charset="0"/>
              </a:rPr>
              <a:t>)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0225CE-2E14-4F99-90FD-685081D66C98}"/>
              </a:ext>
            </a:extLst>
          </p:cNvPr>
          <p:cNvSpPr txBox="1"/>
          <p:nvPr/>
        </p:nvSpPr>
        <p:spPr>
          <a:xfrm>
            <a:off x="609600" y="1981200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Surviving Spouse of a Peace Officer or Firefighter killed in the line of duty.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Income (Poverty) - </a:t>
            </a:r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adjusted gross income (of all residents of the household) for the preceding taxable year cannot exceed 200% of the Federal Poverty Level as established by the U. S. Department of Health and Human Services, dependent on the # of persons in the household.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174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800" dirty="0">
              <a:solidFill>
                <a:srgbClr val="174A7C"/>
              </a:solidFill>
            </a:endParaRPr>
          </a:p>
          <a:p>
            <a:pPr lvl="1"/>
            <a:endParaRPr lang="en-US" sz="2800" dirty="0">
              <a:solidFill>
                <a:srgbClr val="174A7C"/>
              </a:solidFill>
            </a:endParaRPr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802BB452-7235-47DF-99B8-1000DE613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72012" y="990600"/>
            <a:ext cx="1399975" cy="10456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114010-2D3D-4518-8123-C7172BBC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rgbClr val="E46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WHAT YOU NEED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0225CE-2E14-4F99-90FD-685081D66C98}"/>
              </a:ext>
            </a:extLst>
          </p:cNvPr>
          <p:cNvSpPr txBox="1"/>
          <p:nvPr/>
        </p:nvSpPr>
        <p:spPr>
          <a:xfrm>
            <a:off x="381000" y="1219200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6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BASIC HOMESTEAD EXEMPTION: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Valid Georgia Driver’s License or Georgia Identification Card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Security 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for Vehicles Owned by and Registered by the property owner(s) and spouses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74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rgbClr val="E46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 IN THE NAME OF A TRUST: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 Affidavit (trust documents)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74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rgbClr val="E46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EXEMPTIONS (SENIORS AND INCOME BASED):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and Federal Tax Returns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Security Award Letter if you do not file income tax.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name must be on the deed in order to apply!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826993-D60E-4DEF-94C1-28D6916DE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9097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rgbClr val="E46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3582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ONLINE SERVICES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B5C70-B2D5-46A5-B0DD-08305550D36C}"/>
              </a:ext>
            </a:extLst>
          </p:cNvPr>
          <p:cNvSpPr/>
          <p:nvPr/>
        </p:nvSpPr>
        <p:spPr>
          <a:xfrm>
            <a:off x="381000" y="965775"/>
            <a:ext cx="8382000" cy="3133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Homestead &amp; Special Exemptions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Real Property Returns (Jan. 1 – April 1)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Business Personal Property, Aircraft &amp; Marine Returns (Jan 1 – April 1)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Real and Business Personal Property Appeals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Change of Mailing Address (Real Property Only)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B57211-9077-4705-865F-AE5F580C6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19600"/>
            <a:ext cx="6019800" cy="2080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5F2DB-C5CC-4E19-9393-FC44EEB9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1752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rgbClr val="E46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3582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CONTACT 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B5C70-B2D5-46A5-B0DD-08305550D36C}"/>
              </a:ext>
            </a:extLst>
          </p:cNvPr>
          <p:cNvSpPr/>
          <p:nvPr/>
        </p:nvSpPr>
        <p:spPr>
          <a:xfrm>
            <a:off x="381000" y="1066800"/>
            <a:ext cx="8382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46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LOCATION: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Peachtree Center @ 235 Peachtree St. (Administrative Office)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Phone: 404-612-6440</a:t>
            </a:r>
          </a:p>
          <a:p>
            <a:endParaRPr lang="en-US" sz="2400" b="1" dirty="0">
              <a:solidFill>
                <a:srgbClr val="E46E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rgbClr val="E46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 LOCATIONS: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Center @ 141 Pryor St.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Alpharetta @ 11575 Maxwell Rd.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Greenbriar Mall @ 2841 Greenbriar Parkway 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Fulton Service Center @ 7741 Roswell Rd. NE 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Fulton Service Center @ 5600 Stonewall Tell Rd. 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1F497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endParaRPr lang="en-US" b="1" dirty="0">
              <a:solidFill>
                <a:srgbClr val="1F497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D69E84-84C6-498A-8EFD-18FC0ECB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5206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rgbClr val="E46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3582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B5C70-B2D5-46A5-B0DD-08305550D36C}"/>
              </a:ext>
            </a:extLst>
          </p:cNvPr>
          <p:cNvSpPr/>
          <p:nvPr/>
        </p:nvSpPr>
        <p:spPr>
          <a:xfrm>
            <a:off x="381000" y="762000"/>
            <a:ext cx="838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b="1" dirty="0">
              <a:solidFill>
                <a:srgbClr val="1F497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question">
            <a:extLst>
              <a:ext uri="{FF2B5EF4-FFF2-40B4-BE49-F238E27FC236}">
                <a16:creationId xmlns:a16="http://schemas.microsoft.com/office/drawing/2014/main" id="{F0B3563C-203C-4907-BCC8-C5DA3A122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528888"/>
            <a:ext cx="2943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C03468-213F-4E4D-8104-0D7EB693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5864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rgbClr val="E46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3582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Fulton County Board of Assessors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0225CE-2E14-4F99-90FD-685081D66C98}"/>
              </a:ext>
            </a:extLst>
          </p:cNvPr>
          <p:cNvSpPr txBox="1"/>
          <p:nvPr/>
        </p:nvSpPr>
        <p:spPr>
          <a:xfrm>
            <a:off x="228600" y="4120501"/>
            <a:ext cx="8915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E46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Members: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Pamela Smith, Chair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 Morris, Vice-Chair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 Fitzgerald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 London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Melinda Kaplan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174A7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4F3BB9-8412-D3AA-28ED-0F6D57419065}"/>
              </a:ext>
            </a:extLst>
          </p:cNvPr>
          <p:cNvSpPr txBox="1"/>
          <p:nvPr/>
        </p:nvSpPr>
        <p:spPr>
          <a:xfrm>
            <a:off x="457200" y="1321727"/>
            <a:ext cx="838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by State law (O.C.G.A. 48-5-290)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Consists of 5 members appointed by the Fulton County Board of Commissioners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and appraise all taxable property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 real &amp; personal property tax digest annually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policies and procedures for the office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level of appeal resolution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Appoints a Chief Appraiser who oversees day-to-day operations </a:t>
            </a:r>
            <a:endParaRPr lang="en-US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D76B01-CBC2-4986-BAA7-E08ED84B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1285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rgbClr val="E46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3582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STAFF INTRODUCTIONS AND HOUSE RULES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B5C70-B2D5-46A5-B0DD-08305550D36C}"/>
              </a:ext>
            </a:extLst>
          </p:cNvPr>
          <p:cNvSpPr/>
          <p:nvPr/>
        </p:nvSpPr>
        <p:spPr>
          <a:xfrm>
            <a:off x="381000" y="965775"/>
            <a:ext cx="83820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b="1" dirty="0">
              <a:solidFill>
                <a:srgbClr val="1F497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Roderick Conley, Chief Appraiser  </a:t>
            </a:r>
            <a:endParaRPr lang="en-US" sz="2800" b="1" i="1" dirty="0">
              <a:solidFill>
                <a:srgbClr val="E46E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i="1" dirty="0">
              <a:solidFill>
                <a:srgbClr val="E46E2B"/>
              </a:solidFill>
            </a:endParaRPr>
          </a:p>
          <a:p>
            <a:pPr algn="ctr"/>
            <a:r>
              <a:rPr lang="en-US" sz="2800" b="1" i="1" dirty="0">
                <a:solidFill>
                  <a:srgbClr val="E46E2B"/>
                </a:solidFill>
              </a:rPr>
              <a:t>DIVISIONAL LEADERSHIP: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Whitman, Deputy Chief Appraiser  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Services (GIS,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Fieldbook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Homestead)</a:t>
            </a: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 Parker, Deputy Chief Appraiser 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Residential</a:t>
            </a: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Curtis Broden, Deputy Chief Appraiser 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Commercial/Industrial</a:t>
            </a: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Dewayne Pinkney, Deputy Chief Appraiser 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Property/Administration</a:t>
            </a:r>
          </a:p>
          <a:p>
            <a:pPr lvl="2"/>
            <a:endParaRPr lang="en-US" sz="2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CAB57C-E7E3-4C4C-A248-57710EFD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8466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rgbClr val="E46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3582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LEGISLATION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B5C70-B2D5-46A5-B0DD-08305550D36C}"/>
              </a:ext>
            </a:extLst>
          </p:cNvPr>
          <p:cNvSpPr/>
          <p:nvPr/>
        </p:nvSpPr>
        <p:spPr>
          <a:xfrm>
            <a:off x="381000" y="647700"/>
            <a:ext cx="8382000" cy="5953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2024 Legislation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HB 581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Statewide Floating Homestead Exemption; Assessment Notice; Three-Year Lock; Settlement Conferences; Sales Ratio Study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HR 1022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Companion Constitutional Amendment to HB 581 For Opt-Out of Statewide Floating Homestead Exemption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(opt-out by resolution by March 1, 2025)</a:t>
            </a:r>
          </a:p>
          <a:p>
            <a:pPr>
              <a:lnSpc>
                <a:spcPct val="107000"/>
              </a:lnSpc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2025 Legislation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HB 92 (HB 581 clean-up)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Revenue and taxation; postpone date by which local governing authorities can opt out of base year homestead exemption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Effective January 1, 2025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lvl="1"/>
            <a:endParaRPr lang="en-US" sz="2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63F235-6180-46AC-8665-FFF66F182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715000"/>
            <a:ext cx="7620000" cy="914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FEB028-4802-4A09-ABED-5E71D6D9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3763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rgbClr val="E46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3582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OVERVIEW OF LEGISLATIVE 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214B9-9976-4B91-9398-F01B140B0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612" y="914400"/>
            <a:ext cx="5326266" cy="548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38C36D-72DD-4942-BAEB-775F5CCB8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3116681" cy="4876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530198-F1AD-4EB7-9487-E258E72E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404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rgbClr val="E46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3582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2025 ASSESSMENT NOTICES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B5C70-B2D5-46A5-B0DD-08305550D36C}"/>
              </a:ext>
            </a:extLst>
          </p:cNvPr>
          <p:cNvSpPr/>
          <p:nvPr/>
        </p:nvSpPr>
        <p:spPr>
          <a:xfrm>
            <a:off x="2133600" y="4953000"/>
            <a:ext cx="8382000" cy="2377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https://www.youtube.com/watch?v=ZvVhJfEub5k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lvl="1"/>
            <a:endParaRPr lang="en-US" sz="2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rId3" tooltip="https://urldefense.com/v3/__https://youtu.be/VQgSKx8Ea7U?feature=shared__;!!FBbIfY9eL25pivs!WMRSYpue2SbTMRuxjacTOlqNG1s5fAKHrmRRgBym0KCK-itV5cQ-7MpYi8ipVm_oUJDViil3cQTlrq-UVM5OCsDdX_q9DTJ57LHJXwOAjLSzOrs$"/>
            <a:extLst>
              <a:ext uri="{FF2B5EF4-FFF2-40B4-BE49-F238E27FC236}">
                <a16:creationId xmlns:a16="http://schemas.microsoft.com/office/drawing/2014/main" id="{06578D25-E867-4651-B669-196BA9B2D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8B5729-01E4-49E8-88B5-7AB52AB2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7384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rgbClr val="E46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3582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APPRAISAL TIMELINE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0225CE-2E14-4F99-90FD-685081D66C98}"/>
              </a:ext>
            </a:extLst>
          </p:cNvPr>
          <p:cNvSpPr txBox="1"/>
          <p:nvPr/>
        </p:nvSpPr>
        <p:spPr>
          <a:xfrm>
            <a:off x="-37730" y="1524000"/>
            <a:ext cx="8915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1 - Date of Assessment/Return Period Begins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1 - Return Period Expiration (Real &amp; Personal Property)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 – Homestead Exemption Deadline </a:t>
            </a: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       (for current tax year)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1 (no later than) – Annual Notice of Assessment Mailing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1 (no later than) – Digest Submission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36BE57-1F02-4EBA-934A-B2E1E163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1028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rgbClr val="E46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3582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APPRAISAL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0225CE-2E14-4F99-90FD-685081D66C98}"/>
              </a:ext>
            </a:extLst>
          </p:cNvPr>
          <p:cNvSpPr txBox="1"/>
          <p:nvPr/>
        </p:nvSpPr>
        <p:spPr>
          <a:xfrm>
            <a:off x="762000" y="990600"/>
            <a:ext cx="80772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rgbClr val="E46E2B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Processing of Land Splits &amp; Combinations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Listing of New Construction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Processing of Permitted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 Verification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Revaluation of Assessments (based on the market)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Processing of Appeals</a:t>
            </a: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3BC3CF-9100-4B59-87AC-0D284DCA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7039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rgbClr val="E46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" y="3683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ANNUAL NOTICES OF ASSESSMENT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B5C70-B2D5-46A5-B0DD-08305550D36C}"/>
              </a:ext>
            </a:extLst>
          </p:cNvPr>
          <p:cNvSpPr/>
          <p:nvPr/>
        </p:nvSpPr>
        <p:spPr>
          <a:xfrm>
            <a:off x="87425" y="1086425"/>
            <a:ext cx="3886200" cy="5128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Mailed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Tuesday, June 17</a:t>
            </a:r>
            <a:r>
              <a:rPr lang="en-US" sz="2800" b="1" baseline="300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th</a:t>
            </a:r>
            <a:endParaRPr lang="en-US" sz="2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45-Day Appeal 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Appeal Deadline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Friday, August 1</a:t>
            </a:r>
            <a:r>
              <a:rPr lang="en-US" sz="2800" b="1" baseline="300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st</a:t>
            </a:r>
            <a:endParaRPr lang="en-US" sz="2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444B9-A5BC-422E-A27D-1729439F8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1" y="1086425"/>
            <a:ext cx="4713174" cy="53905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9763EE-DE04-409F-AC18-DE9D588C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99D-4551-48E3-A598-3B8178494E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2593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5661</TotalTime>
  <Words>816</Words>
  <Application>Microsoft Office PowerPoint</Application>
  <PresentationFormat>On-screen Show (4:3)</PresentationFormat>
  <Paragraphs>171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Fulton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KaliCooper</dc:creator>
  <cp:lastModifiedBy>Conley, Roderick</cp:lastModifiedBy>
  <cp:revision>101</cp:revision>
  <cp:lastPrinted>2018-04-23T16:07:02Z</cp:lastPrinted>
  <dcterms:created xsi:type="dcterms:W3CDTF">2018-01-31T18:52:14Z</dcterms:created>
  <dcterms:modified xsi:type="dcterms:W3CDTF">2025-07-01T10:43:18Z</dcterms:modified>
</cp:coreProperties>
</file>