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1"/>
  </p:sldMasterIdLst>
  <p:notesMasterIdLst>
    <p:notesMasterId r:id="rId20"/>
  </p:notesMasterIdLst>
  <p:sldIdLst>
    <p:sldId id="256" r:id="rId12"/>
    <p:sldId id="257" r:id="rId13"/>
    <p:sldId id="259" r:id="rId14"/>
    <p:sldId id="258" r:id="rId15"/>
    <p:sldId id="261" r:id="rId16"/>
    <p:sldId id="262" r:id="rId17"/>
    <p:sldId id="263" r:id="rId18"/>
    <p:sldId id="264" r:id="rId19"/>
  </p:sldIdLst>
  <p:sldSz cx="12192000" cy="6858000"/>
  <p:notesSz cx="6858000" cy="9144000"/>
  <p:custDataLst>
    <p:custData r:id="rId8"/>
    <p:custData r:id="rId6"/>
    <p:custData r:id="rId5"/>
    <p:custData r:id="rId2"/>
    <p:custData r:id="rId10"/>
    <p:custData r:id="rId9"/>
    <p:custData r:id="rId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A2F5DD-9313-E55A-5F4B-CB75C69548E7}" name="Nosal, Benjamin (AssetMark)" initials="BN" userId="S::Benjamin.Nosal@assetmark.com::e25baffb-0fe9-4f56-aed7-8c189d876691" providerId="AD"/>
  <p188:author id="{620A76F7-BD88-9CAD-8838-5B3D25279DF3}" name="Mihalik, Stacie (AssetMark, Contractor)" initials="SM" userId="S::Stacie.Mihalik@assetmark.com::062ca8dd-602a-42c9-9847-c7d0d4df0a54" providerId="AD"/>
  <p188:author id="{404AD0FE-52E3-BDDB-73F6-99D8F0E7E48C}" name="Samuel, Kezia (AssetMark)" initials="KS" userId="S::Kezia.Samuel@AssetMark.com::5b9bb7cb-3af7-4c64-8950-87ab49ed3f3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09563F-F809-3200-4914-E8CBD212EAB5}" v="14" dt="2026-10-01T17:25:30.784"/>
    <p1510:client id="{51837A00-34EE-3864-9095-77430F32B39D}" v="25" dt="2026-10-01T15:36:49.711"/>
    <p1510:client id="{56B74839-8B7D-48C0-B729-3333353E66CE}" v="8" dt="2026-10-01T14:57:27.316"/>
    <p1510:client id="{6A243953-C166-4D63-93B6-376716D2EA8E}" v="2" dt="2026-10-01T18:57:34.252"/>
    <p1510:client id="{837EA12D-D41F-4A7A-A3AF-405D8FC6EA9F}" v="26" dt="2026-10-01T21:35:31.008"/>
    <p1510:client id="{F1C54FBD-95DB-427E-8DE0-354F0E9AF2AC}" v="67" dt="2026-10-01T16:34:50.94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08"/>
  </p:normalViewPr>
  <p:slideViewPr>
    <p:cSldViewPr>
      <p:cViewPr varScale="1">
        <p:scale>
          <a:sx n="103" d="100"/>
          <a:sy n="103" d="100"/>
        </p:scale>
        <p:origin x="8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 Target="slides/slide2.xml"/><Relationship Id="rId18" Type="http://schemas.openxmlformats.org/officeDocument/2006/relationships/slide" Target="slides/slide7.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customXml" Target="../customXml/item7.xml"/><Relationship Id="rId12" Type="http://schemas.openxmlformats.org/officeDocument/2006/relationships/slide" Target="slides/slide1.xml"/><Relationship Id="rId17" Type="http://schemas.openxmlformats.org/officeDocument/2006/relationships/slide" Target="slides/slide6.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Master" Target="slideMasters/slideMaster1.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4.xml"/><Relationship Id="rId23" Type="http://schemas.openxmlformats.org/officeDocument/2006/relationships/theme" Target="theme/theme1.xml"/><Relationship Id="rId10" Type="http://schemas.openxmlformats.org/officeDocument/2006/relationships/customXml" Target="../customXml/item10.xml"/><Relationship Id="rId19" Type="http://schemas.openxmlformats.org/officeDocument/2006/relationships/slide" Target="slides/slide8.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assetmark-my.sharepoint.com/personal/benjamin_nosal_assetmark_com/Documents/05%20CPM/07%20M2M/01%20Monthly%20Decks/2026/10%20Oct/BTN/Size%20-%20BTN.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assetmark-my.sharepoint.com/personal/benjamin_nosal_assetmark_com/Documents/05%20CPM/07%20M2M/01%20Monthly%20Decks/2026/10%20Oct/BTN/Yields%20-%20OTN.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assetmark-my.sharepoint.com/personal/benjamin_nosal_assetmark_com/Documents/05%20CPM/07%20M2M/01%20Monthly%20Decks/2026/10%20Oct/BTN/Commodities%20Cha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BBBDB7"/>
            </a:solidFill>
            <a:ln>
              <a:noFill/>
            </a:ln>
            <a:effectLst/>
          </c:spPr>
          <c:invertIfNegative val="0"/>
          <c:dPt>
            <c:idx val="0"/>
            <c:invertIfNegative val="0"/>
            <c:bubble3D val="0"/>
            <c:spPr>
              <a:solidFill>
                <a:srgbClr val="04ACD7"/>
              </a:solidFill>
              <a:ln>
                <a:noFill/>
              </a:ln>
              <a:effectLst/>
            </c:spPr>
            <c:extLst>
              <c:ext xmlns:c16="http://schemas.microsoft.com/office/drawing/2014/chart" uri="{C3380CC4-5D6E-409C-BE32-E72D297353CC}">
                <c16:uniqueId val="{00000001-CD9A-4B0B-AE3A-005AE2802632}"/>
              </c:ext>
            </c:extLst>
          </c:dPt>
          <c:dLbls>
            <c:numFmt formatCode="#,##0.0&quot;%&quot;" sourceLinked="0"/>
            <c:spPr>
              <a:noFill/>
              <a:ln>
                <a:noFill/>
              </a:ln>
              <a:effectLst/>
            </c:spPr>
            <c:txPr>
              <a:bodyPr rot="0" spcFirstLastPara="1" vertOverflow="ellipsis" vert="horz" wrap="square" anchor="ctr" anchorCtr="1"/>
              <a:lstStyle/>
              <a:p>
                <a:pPr>
                  <a:defRPr sz="1400" b="0" i="0" u="none" strike="noStrike" kern="1200" baseline="0">
                    <a:solidFill>
                      <a:schemeClr val="tx1">
                        <a:lumMod val="85000"/>
                        <a:lumOff val="1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'Performance - Horizons'!$A$14:$A$17</c:f>
              <c:strCache>
                <c:ptCount val="4"/>
                <c:pt idx="0">
                  <c:v>S&amp;P 500 </c:v>
                </c:pt>
                <c:pt idx="1">
                  <c:v>S&amp;P 500 
Equal Weighted </c:v>
                </c:pt>
                <c:pt idx="2">
                  <c:v>Mid Cap</c:v>
                </c:pt>
                <c:pt idx="3">
                  <c:v>Small Cap </c:v>
                </c:pt>
              </c:strCache>
            </c:strRef>
          </c:cat>
          <c:val>
            <c:numRef>
              <c:f>'Performance - Horizons'!$B$14:$B$17</c:f>
              <c:numCache>
                <c:formatCode>0.0</c:formatCode>
                <c:ptCount val="4"/>
                <c:pt idx="0">
                  <c:v>2.3031644520085801</c:v>
                </c:pt>
                <c:pt idx="1">
                  <c:v>-1.8739269767706099</c:v>
                </c:pt>
                <c:pt idx="2">
                  <c:v>-6.3567289212064102</c:v>
                </c:pt>
                <c:pt idx="3">
                  <c:v>-7.92528024524053</c:v>
                </c:pt>
              </c:numCache>
            </c:numRef>
          </c:val>
          <c:extLst>
            <c:ext xmlns:c16="http://schemas.microsoft.com/office/drawing/2014/chart" uri="{C3380CC4-5D6E-409C-BE32-E72D297353CC}">
              <c16:uniqueId val="{00000000-CD9A-4B0B-AE3A-005AE2802632}"/>
            </c:ext>
          </c:extLst>
        </c:ser>
        <c:dLbls>
          <c:showLegendKey val="0"/>
          <c:showVal val="0"/>
          <c:showCatName val="0"/>
          <c:showSerName val="0"/>
          <c:showPercent val="0"/>
          <c:showBubbleSize val="0"/>
        </c:dLbls>
        <c:gapWidth val="50"/>
        <c:overlap val="-27"/>
        <c:axId val="903978944"/>
        <c:axId val="728955856"/>
      </c:barChart>
      <c:catAx>
        <c:axId val="903978944"/>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85000"/>
                    <a:lumOff val="15000"/>
                  </a:schemeClr>
                </a:solidFill>
                <a:latin typeface="Arial" panose="020B0604020202020204" pitchFamily="34" charset="0"/>
                <a:ea typeface="+mn-ea"/>
                <a:cs typeface="Arial" panose="020B0604020202020204" pitchFamily="34" charset="0"/>
              </a:defRPr>
            </a:pPr>
            <a:endParaRPr lang="en-US"/>
          </a:p>
        </c:txPr>
        <c:crossAx val="728955856"/>
        <c:crosses val="autoZero"/>
        <c:auto val="1"/>
        <c:lblAlgn val="ctr"/>
        <c:lblOffset val="100"/>
        <c:noMultiLvlLbl val="0"/>
      </c:catAx>
      <c:valAx>
        <c:axId val="728955856"/>
        <c:scaling>
          <c:orientation val="minMax"/>
        </c:scaling>
        <c:delete val="1"/>
        <c:axPos val="l"/>
        <c:numFmt formatCode="0.0" sourceLinked="1"/>
        <c:majorTickMark val="none"/>
        <c:minorTickMark val="none"/>
        <c:tickLblPos val="nextTo"/>
        <c:crossAx val="9039789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Lbls>
            <c:numFmt formatCode="#,##0.0&quot;%&quot;" sourceLinked="0"/>
            <c:spPr>
              <a:noFill/>
              <a:ln>
                <a:noFill/>
              </a:ln>
              <a:effectLst/>
            </c:spPr>
            <c:txPr>
              <a:bodyPr rot="0" spcFirstLastPara="1" vertOverflow="ellipsis" vert="horz" wrap="square" anchor="ctr" anchorCtr="1"/>
              <a:lstStyle/>
              <a:p>
                <a:pPr>
                  <a:defRPr sz="1600" b="0" i="0" u="none" strike="noStrike" kern="1200" baseline="0">
                    <a:solidFill>
                      <a:schemeClr val="tx1">
                        <a:lumMod val="85000"/>
                        <a:lumOff val="1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'Performance - Horizons'!$A$12:$A$14</c:f>
              <c:strCache>
                <c:ptCount val="3"/>
                <c:pt idx="0">
                  <c:v>Short Treasury</c:v>
                </c:pt>
                <c:pt idx="1">
                  <c:v>Intermediate Treasury</c:v>
                </c:pt>
                <c:pt idx="2">
                  <c:v>Long Treasury </c:v>
                </c:pt>
              </c:strCache>
            </c:strRef>
          </c:cat>
          <c:val>
            <c:numRef>
              <c:f>'Performance - Horizons'!$B$12:$B$14</c:f>
              <c:numCache>
                <c:formatCode>0.0</c:formatCode>
                <c:ptCount val="3"/>
                <c:pt idx="0">
                  <c:v>-0.17248706800626601</c:v>
                </c:pt>
                <c:pt idx="1">
                  <c:v>-4.5379673983162201</c:v>
                </c:pt>
                <c:pt idx="2">
                  <c:v>-8.8577571374371598</c:v>
                </c:pt>
              </c:numCache>
            </c:numRef>
          </c:val>
          <c:extLst>
            <c:ext xmlns:c16="http://schemas.microsoft.com/office/drawing/2014/chart" uri="{C3380CC4-5D6E-409C-BE32-E72D297353CC}">
              <c16:uniqueId val="{00000000-CD89-4346-AE9B-32AC23CF6477}"/>
            </c:ext>
          </c:extLst>
        </c:ser>
        <c:dLbls>
          <c:showLegendKey val="0"/>
          <c:showVal val="0"/>
          <c:showCatName val="0"/>
          <c:showSerName val="0"/>
          <c:showPercent val="0"/>
          <c:showBubbleSize val="0"/>
        </c:dLbls>
        <c:gapWidth val="100"/>
        <c:overlap val="-27"/>
        <c:axId val="904118608"/>
        <c:axId val="1943341296"/>
      </c:barChart>
      <c:catAx>
        <c:axId val="904118608"/>
        <c:scaling>
          <c:orientation val="minMax"/>
        </c:scaling>
        <c:delete val="0"/>
        <c:axPos val="b"/>
        <c:numFmt formatCode="#,##0.0&quot;%&quot;" sourceLinked="0"/>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85000"/>
                    <a:lumOff val="15000"/>
                  </a:schemeClr>
                </a:solidFill>
                <a:latin typeface="Arial" panose="020B0604020202020204" pitchFamily="34" charset="0"/>
                <a:ea typeface="+mn-ea"/>
                <a:cs typeface="Arial" panose="020B0604020202020204" pitchFamily="34" charset="0"/>
              </a:defRPr>
            </a:pPr>
            <a:endParaRPr lang="en-US"/>
          </a:p>
        </c:txPr>
        <c:crossAx val="1943341296"/>
        <c:crosses val="autoZero"/>
        <c:auto val="1"/>
        <c:lblAlgn val="ctr"/>
        <c:lblOffset val="100"/>
        <c:noMultiLvlLbl val="0"/>
      </c:catAx>
      <c:valAx>
        <c:axId val="1943341296"/>
        <c:scaling>
          <c:orientation val="minMax"/>
        </c:scaling>
        <c:delete val="1"/>
        <c:axPos val="l"/>
        <c:numFmt formatCode="0.0" sourceLinked="1"/>
        <c:majorTickMark val="none"/>
        <c:minorTickMark val="none"/>
        <c:tickLblPos val="nextTo"/>
        <c:crossAx val="9041186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Overview!$H$6</c:f>
              <c:strCache>
                <c:ptCount val="1"/>
                <c:pt idx="0">
                  <c:v>Crude Oil</c:v>
                </c:pt>
              </c:strCache>
            </c:strRef>
          </c:tx>
          <c:spPr>
            <a:ln w="28575" cap="rnd">
              <a:solidFill>
                <a:srgbClr val="004F7E"/>
              </a:solidFill>
              <a:round/>
            </a:ln>
            <a:effectLst/>
          </c:spPr>
          <c:marker>
            <c:symbol val="none"/>
          </c:marker>
          <c:cat>
            <c:numRef>
              <c:f>Overview!$G$7:$G$73</c:f>
              <c:numCache>
                <c:formatCode>mm/dd/yyyy;mm/dd/yyyy</c:formatCode>
                <c:ptCount val="67"/>
                <c:pt idx="0">
                  <c:v>46203</c:v>
                </c:pt>
                <c:pt idx="1">
                  <c:v>46204</c:v>
                </c:pt>
                <c:pt idx="2">
                  <c:v>46205</c:v>
                </c:pt>
                <c:pt idx="3">
                  <c:v>46206</c:v>
                </c:pt>
                <c:pt idx="4">
                  <c:v>46209</c:v>
                </c:pt>
                <c:pt idx="5">
                  <c:v>46210</c:v>
                </c:pt>
                <c:pt idx="6">
                  <c:v>46211</c:v>
                </c:pt>
                <c:pt idx="7">
                  <c:v>46212</c:v>
                </c:pt>
                <c:pt idx="8">
                  <c:v>46213</c:v>
                </c:pt>
                <c:pt idx="9">
                  <c:v>46216</c:v>
                </c:pt>
                <c:pt idx="10">
                  <c:v>46217</c:v>
                </c:pt>
                <c:pt idx="11">
                  <c:v>46218</c:v>
                </c:pt>
                <c:pt idx="12">
                  <c:v>46219</c:v>
                </c:pt>
                <c:pt idx="13">
                  <c:v>46220</c:v>
                </c:pt>
                <c:pt idx="14">
                  <c:v>46223</c:v>
                </c:pt>
                <c:pt idx="15">
                  <c:v>46224</c:v>
                </c:pt>
                <c:pt idx="16">
                  <c:v>46225</c:v>
                </c:pt>
                <c:pt idx="17">
                  <c:v>46226</c:v>
                </c:pt>
                <c:pt idx="18">
                  <c:v>46227</c:v>
                </c:pt>
                <c:pt idx="19">
                  <c:v>46230</c:v>
                </c:pt>
                <c:pt idx="20">
                  <c:v>46231</c:v>
                </c:pt>
                <c:pt idx="21">
                  <c:v>46232</c:v>
                </c:pt>
                <c:pt idx="22">
                  <c:v>46233</c:v>
                </c:pt>
                <c:pt idx="23">
                  <c:v>46234</c:v>
                </c:pt>
                <c:pt idx="24">
                  <c:v>46237</c:v>
                </c:pt>
                <c:pt idx="25">
                  <c:v>46238</c:v>
                </c:pt>
                <c:pt idx="26">
                  <c:v>46239</c:v>
                </c:pt>
                <c:pt idx="27">
                  <c:v>46240</c:v>
                </c:pt>
                <c:pt idx="28">
                  <c:v>46241</c:v>
                </c:pt>
                <c:pt idx="29">
                  <c:v>46244</c:v>
                </c:pt>
                <c:pt idx="30">
                  <c:v>46245</c:v>
                </c:pt>
                <c:pt idx="31">
                  <c:v>46246</c:v>
                </c:pt>
                <c:pt idx="32">
                  <c:v>46247</c:v>
                </c:pt>
                <c:pt idx="33">
                  <c:v>46248</c:v>
                </c:pt>
                <c:pt idx="34">
                  <c:v>46251</c:v>
                </c:pt>
                <c:pt idx="35">
                  <c:v>46252</c:v>
                </c:pt>
                <c:pt idx="36">
                  <c:v>46253</c:v>
                </c:pt>
                <c:pt idx="37">
                  <c:v>46254</c:v>
                </c:pt>
                <c:pt idx="38">
                  <c:v>46255</c:v>
                </c:pt>
                <c:pt idx="39">
                  <c:v>46258</c:v>
                </c:pt>
                <c:pt idx="40">
                  <c:v>46259</c:v>
                </c:pt>
                <c:pt idx="41">
                  <c:v>46260</c:v>
                </c:pt>
                <c:pt idx="42">
                  <c:v>46261</c:v>
                </c:pt>
                <c:pt idx="43">
                  <c:v>46262</c:v>
                </c:pt>
                <c:pt idx="44">
                  <c:v>46265</c:v>
                </c:pt>
                <c:pt idx="45">
                  <c:v>46266</c:v>
                </c:pt>
                <c:pt idx="46">
                  <c:v>46267</c:v>
                </c:pt>
                <c:pt idx="47">
                  <c:v>46268</c:v>
                </c:pt>
                <c:pt idx="48">
                  <c:v>46269</c:v>
                </c:pt>
                <c:pt idx="49">
                  <c:v>46272</c:v>
                </c:pt>
                <c:pt idx="50">
                  <c:v>46273</c:v>
                </c:pt>
                <c:pt idx="51">
                  <c:v>46274</c:v>
                </c:pt>
                <c:pt idx="52">
                  <c:v>46275</c:v>
                </c:pt>
                <c:pt idx="53">
                  <c:v>46276</c:v>
                </c:pt>
                <c:pt idx="54">
                  <c:v>46279</c:v>
                </c:pt>
                <c:pt idx="55">
                  <c:v>46280</c:v>
                </c:pt>
                <c:pt idx="56">
                  <c:v>46281</c:v>
                </c:pt>
                <c:pt idx="57">
                  <c:v>46282</c:v>
                </c:pt>
                <c:pt idx="58">
                  <c:v>46283</c:v>
                </c:pt>
                <c:pt idx="59">
                  <c:v>46286</c:v>
                </c:pt>
                <c:pt idx="60">
                  <c:v>46287</c:v>
                </c:pt>
                <c:pt idx="61">
                  <c:v>46288</c:v>
                </c:pt>
                <c:pt idx="62">
                  <c:v>46289</c:v>
                </c:pt>
                <c:pt idx="63">
                  <c:v>46290</c:v>
                </c:pt>
                <c:pt idx="64">
                  <c:v>46293</c:v>
                </c:pt>
                <c:pt idx="65">
                  <c:v>46294</c:v>
                </c:pt>
                <c:pt idx="66">
                  <c:v>46295</c:v>
                </c:pt>
              </c:numCache>
            </c:numRef>
          </c:cat>
          <c:val>
            <c:numRef>
              <c:f>Overview!$H$7:$H$73</c:f>
              <c:numCache>
                <c:formatCode>0.00</c:formatCode>
                <c:ptCount val="67"/>
                <c:pt idx="0">
                  <c:v>10</c:v>
                </c:pt>
                <c:pt idx="1">
                  <c:v>9.8473829302023397</c:v>
                </c:pt>
                <c:pt idx="2">
                  <c:v>9.8748541411278996</c:v>
                </c:pt>
                <c:pt idx="3">
                  <c:v>9.8748541411278996</c:v>
                </c:pt>
                <c:pt idx="4">
                  <c:v>9.8874376896286389</c:v>
                </c:pt>
                <c:pt idx="5">
                  <c:v>10.167958462678399</c:v>
                </c:pt>
                <c:pt idx="6">
                  <c:v>10.650983532915099</c:v>
                </c:pt>
                <c:pt idx="7">
                  <c:v>10.441279606250701</c:v>
                </c:pt>
                <c:pt idx="8">
                  <c:v>10.390692302903901</c:v>
                </c:pt>
                <c:pt idx="9">
                  <c:v>11.318988840510899</c:v>
                </c:pt>
                <c:pt idx="10">
                  <c:v>11.4003174877733</c:v>
                </c:pt>
                <c:pt idx="11">
                  <c:v>11.439316071545999</c:v>
                </c:pt>
                <c:pt idx="12">
                  <c:v>11.3574293109472</c:v>
                </c:pt>
                <c:pt idx="13">
                  <c:v>11.8016519917373</c:v>
                </c:pt>
                <c:pt idx="14">
                  <c:v>11.8898288173402</c:v>
                </c:pt>
                <c:pt idx="15">
                  <c:v>12.084984831963601</c:v>
                </c:pt>
                <c:pt idx="16">
                  <c:v>12.3350493617837</c:v>
                </c:pt>
                <c:pt idx="17">
                  <c:v>12.9009259466883</c:v>
                </c:pt>
                <c:pt idx="18">
                  <c:v>12.568180984367199</c:v>
                </c:pt>
                <c:pt idx="19">
                  <c:v>11.798106942271501</c:v>
                </c:pt>
                <c:pt idx="20">
                  <c:v>11.314198827252499</c:v>
                </c:pt>
                <c:pt idx="21">
                  <c:v>12.055259476370001</c:v>
                </c:pt>
                <c:pt idx="22">
                  <c:v>11.881736912072</c:v>
                </c:pt>
                <c:pt idx="23">
                  <c:v>12.0070567110757</c:v>
                </c:pt>
                <c:pt idx="24">
                  <c:v>11.460688699703299</c:v>
                </c:pt>
                <c:pt idx="25">
                  <c:v>10.921266674896501</c:v>
                </c:pt>
                <c:pt idx="26">
                  <c:v>10.881096238107801</c:v>
                </c:pt>
                <c:pt idx="27">
                  <c:v>11.216696490836</c:v>
                </c:pt>
                <c:pt idx="28">
                  <c:v>11.367196365954099</c:v>
                </c:pt>
                <c:pt idx="29">
                  <c:v>11.9553621921669</c:v>
                </c:pt>
                <c:pt idx="30">
                  <c:v>12.065236247526601</c:v>
                </c:pt>
                <c:pt idx="31">
                  <c:v>12.091277043899199</c:v>
                </c:pt>
                <c:pt idx="32">
                  <c:v>11.866077710503399</c:v>
                </c:pt>
                <c:pt idx="33">
                  <c:v>12.0404994499363</c:v>
                </c:pt>
                <c:pt idx="34">
                  <c:v>12.3885213381166</c:v>
                </c:pt>
                <c:pt idx="35">
                  <c:v>12.4430030687463</c:v>
                </c:pt>
                <c:pt idx="36">
                  <c:v>12.476684930482101</c:v>
                </c:pt>
                <c:pt idx="37">
                  <c:v>12.783475686129899</c:v>
                </c:pt>
                <c:pt idx="38">
                  <c:v>12.8591304297539</c:v>
                </c:pt>
                <c:pt idx="39">
                  <c:v>12.5739344634889</c:v>
                </c:pt>
                <c:pt idx="40">
                  <c:v>12.160114780245999</c:v>
                </c:pt>
                <c:pt idx="41">
                  <c:v>12.133666161367401</c:v>
                </c:pt>
                <c:pt idx="42">
                  <c:v>12.3322297318194</c:v>
                </c:pt>
                <c:pt idx="43">
                  <c:v>12.291479017990799</c:v>
                </c:pt>
                <c:pt idx="44">
                  <c:v>12.6293339334826</c:v>
                </c:pt>
                <c:pt idx="45">
                  <c:v>13.1996444366382</c:v>
                </c:pt>
                <c:pt idx="46">
                  <c:v>13.312526461866801</c:v>
                </c:pt>
                <c:pt idx="47">
                  <c:v>13.288708030278199</c:v>
                </c:pt>
                <c:pt idx="48">
                  <c:v>13.385140253334301</c:v>
                </c:pt>
                <c:pt idx="49">
                  <c:v>13.385140253334301</c:v>
                </c:pt>
                <c:pt idx="50">
                  <c:v>13.625958645040301</c:v>
                </c:pt>
                <c:pt idx="51">
                  <c:v>14.0496465223301</c:v>
                </c:pt>
                <c:pt idx="52">
                  <c:v>14.880580491855</c:v>
                </c:pt>
                <c:pt idx="53">
                  <c:v>14.489385922558499</c:v>
                </c:pt>
                <c:pt idx="54">
                  <c:v>14.6687466680283</c:v>
                </c:pt>
                <c:pt idx="55">
                  <c:v>15.076574452805801</c:v>
                </c:pt>
                <c:pt idx="56">
                  <c:v>14.684383678464799</c:v>
                </c:pt>
                <c:pt idx="57">
                  <c:v>14.622262579996601</c:v>
                </c:pt>
                <c:pt idx="58">
                  <c:v>14.5339842672216</c:v>
                </c:pt>
                <c:pt idx="59">
                  <c:v>14.065521749326301</c:v>
                </c:pt>
                <c:pt idx="60">
                  <c:v>13.8842681128798</c:v>
                </c:pt>
                <c:pt idx="61">
                  <c:v>14.1871540404189</c:v>
                </c:pt>
                <c:pt idx="62">
                  <c:v>14.4729404168278</c:v>
                </c:pt>
                <c:pt idx="63">
                  <c:v>14.132403460891702</c:v>
                </c:pt>
                <c:pt idx="64">
                  <c:v>14.173944501976001</c:v>
                </c:pt>
                <c:pt idx="65">
                  <c:v>13.878307722122599</c:v>
                </c:pt>
                <c:pt idx="66">
                  <c:v>14.081530411701101</c:v>
                </c:pt>
              </c:numCache>
            </c:numRef>
          </c:val>
          <c:smooth val="0"/>
          <c:extLst>
            <c:ext xmlns:c16="http://schemas.microsoft.com/office/drawing/2014/chart" uri="{C3380CC4-5D6E-409C-BE32-E72D297353CC}">
              <c16:uniqueId val="{00000000-4DE7-4DBB-8E27-A350D681DB2F}"/>
            </c:ext>
          </c:extLst>
        </c:ser>
        <c:ser>
          <c:idx val="1"/>
          <c:order val="1"/>
          <c:tx>
            <c:strRef>
              <c:f>Overview!$I$6</c:f>
              <c:strCache>
                <c:ptCount val="1"/>
                <c:pt idx="0">
                  <c:v>Gold</c:v>
                </c:pt>
              </c:strCache>
            </c:strRef>
          </c:tx>
          <c:spPr>
            <a:ln w="28575" cap="rnd">
              <a:solidFill>
                <a:srgbClr val="F3AF00"/>
              </a:solidFill>
              <a:round/>
            </a:ln>
            <a:effectLst/>
          </c:spPr>
          <c:marker>
            <c:symbol val="none"/>
          </c:marker>
          <c:cat>
            <c:numRef>
              <c:f>Overview!$G$7:$G$73</c:f>
              <c:numCache>
                <c:formatCode>mm/dd/yyyy;mm/dd/yyyy</c:formatCode>
                <c:ptCount val="67"/>
                <c:pt idx="0">
                  <c:v>46203</c:v>
                </c:pt>
                <c:pt idx="1">
                  <c:v>46204</c:v>
                </c:pt>
                <c:pt idx="2">
                  <c:v>46205</c:v>
                </c:pt>
                <c:pt idx="3">
                  <c:v>46206</c:v>
                </c:pt>
                <c:pt idx="4">
                  <c:v>46209</c:v>
                </c:pt>
                <c:pt idx="5">
                  <c:v>46210</c:v>
                </c:pt>
                <c:pt idx="6">
                  <c:v>46211</c:v>
                </c:pt>
                <c:pt idx="7">
                  <c:v>46212</c:v>
                </c:pt>
                <c:pt idx="8">
                  <c:v>46213</c:v>
                </c:pt>
                <c:pt idx="9">
                  <c:v>46216</c:v>
                </c:pt>
                <c:pt idx="10">
                  <c:v>46217</c:v>
                </c:pt>
                <c:pt idx="11">
                  <c:v>46218</c:v>
                </c:pt>
                <c:pt idx="12">
                  <c:v>46219</c:v>
                </c:pt>
                <c:pt idx="13">
                  <c:v>46220</c:v>
                </c:pt>
                <c:pt idx="14">
                  <c:v>46223</c:v>
                </c:pt>
                <c:pt idx="15">
                  <c:v>46224</c:v>
                </c:pt>
                <c:pt idx="16">
                  <c:v>46225</c:v>
                </c:pt>
                <c:pt idx="17">
                  <c:v>46226</c:v>
                </c:pt>
                <c:pt idx="18">
                  <c:v>46227</c:v>
                </c:pt>
                <c:pt idx="19">
                  <c:v>46230</c:v>
                </c:pt>
                <c:pt idx="20">
                  <c:v>46231</c:v>
                </c:pt>
                <c:pt idx="21">
                  <c:v>46232</c:v>
                </c:pt>
                <c:pt idx="22">
                  <c:v>46233</c:v>
                </c:pt>
                <c:pt idx="23">
                  <c:v>46234</c:v>
                </c:pt>
                <c:pt idx="24">
                  <c:v>46237</c:v>
                </c:pt>
                <c:pt idx="25">
                  <c:v>46238</c:v>
                </c:pt>
                <c:pt idx="26">
                  <c:v>46239</c:v>
                </c:pt>
                <c:pt idx="27">
                  <c:v>46240</c:v>
                </c:pt>
                <c:pt idx="28">
                  <c:v>46241</c:v>
                </c:pt>
                <c:pt idx="29">
                  <c:v>46244</c:v>
                </c:pt>
                <c:pt idx="30">
                  <c:v>46245</c:v>
                </c:pt>
                <c:pt idx="31">
                  <c:v>46246</c:v>
                </c:pt>
                <c:pt idx="32">
                  <c:v>46247</c:v>
                </c:pt>
                <c:pt idx="33">
                  <c:v>46248</c:v>
                </c:pt>
                <c:pt idx="34">
                  <c:v>46251</c:v>
                </c:pt>
                <c:pt idx="35">
                  <c:v>46252</c:v>
                </c:pt>
                <c:pt idx="36">
                  <c:v>46253</c:v>
                </c:pt>
                <c:pt idx="37">
                  <c:v>46254</c:v>
                </c:pt>
                <c:pt idx="38">
                  <c:v>46255</c:v>
                </c:pt>
                <c:pt idx="39">
                  <c:v>46258</c:v>
                </c:pt>
                <c:pt idx="40">
                  <c:v>46259</c:v>
                </c:pt>
                <c:pt idx="41">
                  <c:v>46260</c:v>
                </c:pt>
                <c:pt idx="42">
                  <c:v>46261</c:v>
                </c:pt>
                <c:pt idx="43">
                  <c:v>46262</c:v>
                </c:pt>
                <c:pt idx="44">
                  <c:v>46265</c:v>
                </c:pt>
                <c:pt idx="45">
                  <c:v>46266</c:v>
                </c:pt>
                <c:pt idx="46">
                  <c:v>46267</c:v>
                </c:pt>
                <c:pt idx="47">
                  <c:v>46268</c:v>
                </c:pt>
                <c:pt idx="48">
                  <c:v>46269</c:v>
                </c:pt>
                <c:pt idx="49">
                  <c:v>46272</c:v>
                </c:pt>
                <c:pt idx="50">
                  <c:v>46273</c:v>
                </c:pt>
                <c:pt idx="51">
                  <c:v>46274</c:v>
                </c:pt>
                <c:pt idx="52">
                  <c:v>46275</c:v>
                </c:pt>
                <c:pt idx="53">
                  <c:v>46276</c:v>
                </c:pt>
                <c:pt idx="54">
                  <c:v>46279</c:v>
                </c:pt>
                <c:pt idx="55">
                  <c:v>46280</c:v>
                </c:pt>
                <c:pt idx="56">
                  <c:v>46281</c:v>
                </c:pt>
                <c:pt idx="57">
                  <c:v>46282</c:v>
                </c:pt>
                <c:pt idx="58">
                  <c:v>46283</c:v>
                </c:pt>
                <c:pt idx="59">
                  <c:v>46286</c:v>
                </c:pt>
                <c:pt idx="60">
                  <c:v>46287</c:v>
                </c:pt>
                <c:pt idx="61">
                  <c:v>46288</c:v>
                </c:pt>
                <c:pt idx="62">
                  <c:v>46289</c:v>
                </c:pt>
                <c:pt idx="63">
                  <c:v>46290</c:v>
                </c:pt>
                <c:pt idx="64">
                  <c:v>46293</c:v>
                </c:pt>
                <c:pt idx="65">
                  <c:v>46294</c:v>
                </c:pt>
                <c:pt idx="66">
                  <c:v>46295</c:v>
                </c:pt>
              </c:numCache>
            </c:numRef>
          </c:cat>
          <c:val>
            <c:numRef>
              <c:f>Overview!$I$7:$I$73</c:f>
              <c:numCache>
                <c:formatCode>0.00</c:formatCode>
                <c:ptCount val="67"/>
                <c:pt idx="0">
                  <c:v>10</c:v>
                </c:pt>
                <c:pt idx="1">
                  <c:v>10.1097259488629</c:v>
                </c:pt>
                <c:pt idx="2">
                  <c:v>10.217982639619301</c:v>
                </c:pt>
                <c:pt idx="3">
                  <c:v>10.217982639619301</c:v>
                </c:pt>
                <c:pt idx="4">
                  <c:v>10.325639902318901</c:v>
                </c:pt>
                <c:pt idx="5">
                  <c:v>10.301656724793901</c:v>
                </c:pt>
                <c:pt idx="6">
                  <c:v>10.1168494773889</c:v>
                </c:pt>
                <c:pt idx="7">
                  <c:v>10.262602935139999</c:v>
                </c:pt>
                <c:pt idx="8">
                  <c:v>10.196145286001</c:v>
                </c:pt>
                <c:pt idx="9">
                  <c:v>9.9308446193197799</c:v>
                </c:pt>
                <c:pt idx="10">
                  <c:v>10.089279537297399</c:v>
                </c:pt>
                <c:pt idx="11">
                  <c:v>10.044835355077499</c:v>
                </c:pt>
                <c:pt idx="12">
                  <c:v>9.8977194387531799</c:v>
                </c:pt>
                <c:pt idx="13">
                  <c:v>9.9649651592734898</c:v>
                </c:pt>
                <c:pt idx="14">
                  <c:v>9.9611005961328996</c:v>
                </c:pt>
                <c:pt idx="15">
                  <c:v>10.111761706752301</c:v>
                </c:pt>
                <c:pt idx="16">
                  <c:v>10.2989072444937</c:v>
                </c:pt>
                <c:pt idx="17">
                  <c:v>10.051661478893299</c:v>
                </c:pt>
                <c:pt idx="18">
                  <c:v>10.103807030127101</c:v>
                </c:pt>
                <c:pt idx="19">
                  <c:v>10.123264206227502</c:v>
                </c:pt>
                <c:pt idx="20">
                  <c:v>10.0317775335423</c:v>
                </c:pt>
                <c:pt idx="21">
                  <c:v>10.028878467018099</c:v>
                </c:pt>
                <c:pt idx="22">
                  <c:v>10.185579118463901</c:v>
                </c:pt>
                <c:pt idx="23">
                  <c:v>10.055393479347201</c:v>
                </c:pt>
                <c:pt idx="24">
                  <c:v>10.018062518735301</c:v>
                </c:pt>
                <c:pt idx="25">
                  <c:v>10.171167636827001</c:v>
                </c:pt>
                <c:pt idx="26">
                  <c:v>10.545972398919899</c:v>
                </c:pt>
                <c:pt idx="27">
                  <c:v>10.533321013017199</c:v>
                </c:pt>
                <c:pt idx="28">
                  <c:v>10.779617701288</c:v>
                </c:pt>
                <c:pt idx="29">
                  <c:v>10.8318711559241</c:v>
                </c:pt>
                <c:pt idx="30">
                  <c:v>10.8854108303542</c:v>
                </c:pt>
                <c:pt idx="31">
                  <c:v>10.9512194994072</c:v>
                </c:pt>
                <c:pt idx="32">
                  <c:v>10.836864088004901</c:v>
                </c:pt>
                <c:pt idx="33">
                  <c:v>10.879385114046899</c:v>
                </c:pt>
                <c:pt idx="34">
                  <c:v>10.9719126882315</c:v>
                </c:pt>
                <c:pt idx="35">
                  <c:v>10.842798476273</c:v>
                </c:pt>
                <c:pt idx="36">
                  <c:v>11.149760587444799</c:v>
                </c:pt>
                <c:pt idx="37">
                  <c:v>11.214905859849098</c:v>
                </c:pt>
                <c:pt idx="38">
                  <c:v>11.4839344343423</c:v>
                </c:pt>
                <c:pt idx="39">
                  <c:v>11.529627967048</c:v>
                </c:pt>
                <c:pt idx="40">
                  <c:v>11.522697881409201</c:v>
                </c:pt>
                <c:pt idx="41">
                  <c:v>11.4227435375869</c:v>
                </c:pt>
                <c:pt idx="42">
                  <c:v>11.450164456140799</c:v>
                </c:pt>
                <c:pt idx="43">
                  <c:v>11.1221054166421</c:v>
                </c:pt>
                <c:pt idx="44">
                  <c:v>11.0066535592332</c:v>
                </c:pt>
                <c:pt idx="45">
                  <c:v>10.798771383306599</c:v>
                </c:pt>
                <c:pt idx="46">
                  <c:v>10.844573479904801</c:v>
                </c:pt>
                <c:pt idx="47">
                  <c:v>11.1534755310098</c:v>
                </c:pt>
                <c:pt idx="48">
                  <c:v>10.9990961301234</c:v>
                </c:pt>
                <c:pt idx="49">
                  <c:v>10.9990961301234</c:v>
                </c:pt>
                <c:pt idx="50">
                  <c:v>10.911172919302901</c:v>
                </c:pt>
                <c:pt idx="51">
                  <c:v>10.9656153023565</c:v>
                </c:pt>
                <c:pt idx="52">
                  <c:v>10.835452306503001</c:v>
                </c:pt>
                <c:pt idx="53">
                  <c:v>10.840475509746801</c:v>
                </c:pt>
                <c:pt idx="54">
                  <c:v>10.703595772280499</c:v>
                </c:pt>
                <c:pt idx="55">
                  <c:v>10.6576951995253</c:v>
                </c:pt>
                <c:pt idx="56">
                  <c:v>10.7933222770789</c:v>
                </c:pt>
                <c:pt idx="57">
                  <c:v>10.824419806674799</c:v>
                </c:pt>
                <c:pt idx="58">
                  <c:v>10.887576049895701</c:v>
                </c:pt>
                <c:pt idx="59">
                  <c:v>10.790187631657799</c:v>
                </c:pt>
                <c:pt idx="60">
                  <c:v>10.7728816704164</c:v>
                </c:pt>
                <c:pt idx="61">
                  <c:v>10.631267810931201</c:v>
                </c:pt>
                <c:pt idx="62">
                  <c:v>10.5821888625222</c:v>
                </c:pt>
                <c:pt idx="63">
                  <c:v>10.640450555759401</c:v>
                </c:pt>
                <c:pt idx="64">
                  <c:v>10.267656539574</c:v>
                </c:pt>
                <c:pt idx="65">
                  <c:v>10.296603174528901</c:v>
                </c:pt>
                <c:pt idx="66">
                  <c:v>10.3149572725809</c:v>
                </c:pt>
              </c:numCache>
            </c:numRef>
          </c:val>
          <c:smooth val="0"/>
          <c:extLst>
            <c:ext xmlns:c16="http://schemas.microsoft.com/office/drawing/2014/chart" uri="{C3380CC4-5D6E-409C-BE32-E72D297353CC}">
              <c16:uniqueId val="{00000001-4DE7-4DBB-8E27-A350D681DB2F}"/>
            </c:ext>
          </c:extLst>
        </c:ser>
        <c:ser>
          <c:idx val="2"/>
          <c:order val="2"/>
          <c:tx>
            <c:strRef>
              <c:f>Overview!$J$6</c:f>
              <c:strCache>
                <c:ptCount val="1"/>
                <c:pt idx="0">
                  <c:v>Commodity Index</c:v>
                </c:pt>
              </c:strCache>
            </c:strRef>
          </c:tx>
          <c:spPr>
            <a:ln w="28575" cap="rnd">
              <a:solidFill>
                <a:srgbClr val="8CAC89"/>
              </a:solidFill>
              <a:round/>
            </a:ln>
            <a:effectLst/>
          </c:spPr>
          <c:marker>
            <c:symbol val="none"/>
          </c:marker>
          <c:cat>
            <c:numRef>
              <c:f>Overview!$G$7:$G$73</c:f>
              <c:numCache>
                <c:formatCode>mm/dd/yyyy;mm/dd/yyyy</c:formatCode>
                <c:ptCount val="67"/>
                <c:pt idx="0">
                  <c:v>46203</c:v>
                </c:pt>
                <c:pt idx="1">
                  <c:v>46204</c:v>
                </c:pt>
                <c:pt idx="2">
                  <c:v>46205</c:v>
                </c:pt>
                <c:pt idx="3">
                  <c:v>46206</c:v>
                </c:pt>
                <c:pt idx="4">
                  <c:v>46209</c:v>
                </c:pt>
                <c:pt idx="5">
                  <c:v>46210</c:v>
                </c:pt>
                <c:pt idx="6">
                  <c:v>46211</c:v>
                </c:pt>
                <c:pt idx="7">
                  <c:v>46212</c:v>
                </c:pt>
                <c:pt idx="8">
                  <c:v>46213</c:v>
                </c:pt>
                <c:pt idx="9">
                  <c:v>46216</c:v>
                </c:pt>
                <c:pt idx="10">
                  <c:v>46217</c:v>
                </c:pt>
                <c:pt idx="11">
                  <c:v>46218</c:v>
                </c:pt>
                <c:pt idx="12">
                  <c:v>46219</c:v>
                </c:pt>
                <c:pt idx="13">
                  <c:v>46220</c:v>
                </c:pt>
                <c:pt idx="14">
                  <c:v>46223</c:v>
                </c:pt>
                <c:pt idx="15">
                  <c:v>46224</c:v>
                </c:pt>
                <c:pt idx="16">
                  <c:v>46225</c:v>
                </c:pt>
                <c:pt idx="17">
                  <c:v>46226</c:v>
                </c:pt>
                <c:pt idx="18">
                  <c:v>46227</c:v>
                </c:pt>
                <c:pt idx="19">
                  <c:v>46230</c:v>
                </c:pt>
                <c:pt idx="20">
                  <c:v>46231</c:v>
                </c:pt>
                <c:pt idx="21">
                  <c:v>46232</c:v>
                </c:pt>
                <c:pt idx="22">
                  <c:v>46233</c:v>
                </c:pt>
                <c:pt idx="23">
                  <c:v>46234</c:v>
                </c:pt>
                <c:pt idx="24">
                  <c:v>46237</c:v>
                </c:pt>
                <c:pt idx="25">
                  <c:v>46238</c:v>
                </c:pt>
                <c:pt idx="26">
                  <c:v>46239</c:v>
                </c:pt>
                <c:pt idx="27">
                  <c:v>46240</c:v>
                </c:pt>
                <c:pt idx="28">
                  <c:v>46241</c:v>
                </c:pt>
                <c:pt idx="29">
                  <c:v>46244</c:v>
                </c:pt>
                <c:pt idx="30">
                  <c:v>46245</c:v>
                </c:pt>
                <c:pt idx="31">
                  <c:v>46246</c:v>
                </c:pt>
                <c:pt idx="32">
                  <c:v>46247</c:v>
                </c:pt>
                <c:pt idx="33">
                  <c:v>46248</c:v>
                </c:pt>
                <c:pt idx="34">
                  <c:v>46251</c:v>
                </c:pt>
                <c:pt idx="35">
                  <c:v>46252</c:v>
                </c:pt>
                <c:pt idx="36">
                  <c:v>46253</c:v>
                </c:pt>
                <c:pt idx="37">
                  <c:v>46254</c:v>
                </c:pt>
                <c:pt idx="38">
                  <c:v>46255</c:v>
                </c:pt>
                <c:pt idx="39">
                  <c:v>46258</c:v>
                </c:pt>
                <c:pt idx="40">
                  <c:v>46259</c:v>
                </c:pt>
                <c:pt idx="41">
                  <c:v>46260</c:v>
                </c:pt>
                <c:pt idx="42">
                  <c:v>46261</c:v>
                </c:pt>
                <c:pt idx="43">
                  <c:v>46262</c:v>
                </c:pt>
                <c:pt idx="44">
                  <c:v>46265</c:v>
                </c:pt>
                <c:pt idx="45">
                  <c:v>46266</c:v>
                </c:pt>
                <c:pt idx="46">
                  <c:v>46267</c:v>
                </c:pt>
                <c:pt idx="47">
                  <c:v>46268</c:v>
                </c:pt>
                <c:pt idx="48">
                  <c:v>46269</c:v>
                </c:pt>
                <c:pt idx="49">
                  <c:v>46272</c:v>
                </c:pt>
                <c:pt idx="50">
                  <c:v>46273</c:v>
                </c:pt>
                <c:pt idx="51">
                  <c:v>46274</c:v>
                </c:pt>
                <c:pt idx="52">
                  <c:v>46275</c:v>
                </c:pt>
                <c:pt idx="53">
                  <c:v>46276</c:v>
                </c:pt>
                <c:pt idx="54">
                  <c:v>46279</c:v>
                </c:pt>
                <c:pt idx="55">
                  <c:v>46280</c:v>
                </c:pt>
                <c:pt idx="56">
                  <c:v>46281</c:v>
                </c:pt>
                <c:pt idx="57">
                  <c:v>46282</c:v>
                </c:pt>
                <c:pt idx="58">
                  <c:v>46283</c:v>
                </c:pt>
                <c:pt idx="59">
                  <c:v>46286</c:v>
                </c:pt>
                <c:pt idx="60">
                  <c:v>46287</c:v>
                </c:pt>
                <c:pt idx="61">
                  <c:v>46288</c:v>
                </c:pt>
                <c:pt idx="62">
                  <c:v>46289</c:v>
                </c:pt>
                <c:pt idx="63">
                  <c:v>46290</c:v>
                </c:pt>
                <c:pt idx="64">
                  <c:v>46293</c:v>
                </c:pt>
                <c:pt idx="65">
                  <c:v>46294</c:v>
                </c:pt>
                <c:pt idx="66">
                  <c:v>46295</c:v>
                </c:pt>
              </c:numCache>
            </c:numRef>
          </c:cat>
          <c:val>
            <c:numRef>
              <c:f>Overview!$J$7:$J$73</c:f>
              <c:numCache>
                <c:formatCode>0.00</c:formatCode>
                <c:ptCount val="67"/>
                <c:pt idx="0">
                  <c:v>10</c:v>
                </c:pt>
                <c:pt idx="1">
                  <c:v>10.003539946139899</c:v>
                </c:pt>
                <c:pt idx="2">
                  <c:v>9.9936139425157791</c:v>
                </c:pt>
                <c:pt idx="3">
                  <c:v>9.9936139425157791</c:v>
                </c:pt>
                <c:pt idx="4">
                  <c:v>10.2048992894309</c:v>
                </c:pt>
                <c:pt idx="5">
                  <c:v>10.252610240719399</c:v>
                </c:pt>
                <c:pt idx="6">
                  <c:v>10.3668412113425</c:v>
                </c:pt>
                <c:pt idx="7">
                  <c:v>10.3490938165762</c:v>
                </c:pt>
                <c:pt idx="8">
                  <c:v>10.307943812886901</c:v>
                </c:pt>
                <c:pt idx="9">
                  <c:v>10.4815687272951</c:v>
                </c:pt>
                <c:pt idx="10">
                  <c:v>10.5737696616098</c:v>
                </c:pt>
                <c:pt idx="11">
                  <c:v>10.6203044158847</c:v>
                </c:pt>
                <c:pt idx="12">
                  <c:v>10.5482872494125</c:v>
                </c:pt>
                <c:pt idx="13">
                  <c:v>10.683837484179799</c:v>
                </c:pt>
                <c:pt idx="14">
                  <c:v>10.735351794457801</c:v>
                </c:pt>
                <c:pt idx="15">
                  <c:v>10.852563534631399</c:v>
                </c:pt>
                <c:pt idx="16">
                  <c:v>10.993494975630899</c:v>
                </c:pt>
                <c:pt idx="17">
                  <c:v>11.088124438405702</c:v>
                </c:pt>
                <c:pt idx="18">
                  <c:v>10.980923176297999</c:v>
                </c:pt>
                <c:pt idx="19">
                  <c:v>10.7315453102203</c:v>
                </c:pt>
                <c:pt idx="20">
                  <c:v>10.619679158961901</c:v>
                </c:pt>
                <c:pt idx="21">
                  <c:v>10.767435810966401</c:v>
                </c:pt>
                <c:pt idx="22">
                  <c:v>10.758885520399001</c:v>
                </c:pt>
                <c:pt idx="23">
                  <c:v>10.7539081137358</c:v>
                </c:pt>
                <c:pt idx="24">
                  <c:v>10.6385561417191</c:v>
                </c:pt>
                <c:pt idx="25">
                  <c:v>10.4974377565743</c:v>
                </c:pt>
                <c:pt idx="26">
                  <c:v>10.5658557405908</c:v>
                </c:pt>
                <c:pt idx="27">
                  <c:v>10.615295394614899</c:v>
                </c:pt>
                <c:pt idx="28">
                  <c:v>10.735149477941901</c:v>
                </c:pt>
                <c:pt idx="29">
                  <c:v>10.979024381318801</c:v>
                </c:pt>
                <c:pt idx="30">
                  <c:v>10.986688471164099</c:v>
                </c:pt>
                <c:pt idx="31">
                  <c:v>11.0757012619743</c:v>
                </c:pt>
                <c:pt idx="32">
                  <c:v>10.959460270086499</c:v>
                </c:pt>
                <c:pt idx="33">
                  <c:v>11.040931105158</c:v>
                </c:pt>
                <c:pt idx="34">
                  <c:v>11.1894193000544</c:v>
                </c:pt>
                <c:pt idx="35">
                  <c:v>11.178841409850099</c:v>
                </c:pt>
                <c:pt idx="36">
                  <c:v>11.294270079749699</c:v>
                </c:pt>
                <c:pt idx="37">
                  <c:v>11.3729109770227</c:v>
                </c:pt>
                <c:pt idx="38">
                  <c:v>11.465245589204001</c:v>
                </c:pt>
                <c:pt idx="39">
                  <c:v>11.376969149919299</c:v>
                </c:pt>
                <c:pt idx="40">
                  <c:v>11.3041324401197</c:v>
                </c:pt>
                <c:pt idx="41">
                  <c:v>11.3498845301324</c:v>
                </c:pt>
                <c:pt idx="42">
                  <c:v>11.439609432408401</c:v>
                </c:pt>
                <c:pt idx="43">
                  <c:v>11.448918486514399</c:v>
                </c:pt>
                <c:pt idx="44">
                  <c:v>11.5482526050278</c:v>
                </c:pt>
                <c:pt idx="45">
                  <c:v>11.7038969339456</c:v>
                </c:pt>
                <c:pt idx="46">
                  <c:v>11.697135569733</c:v>
                </c:pt>
                <c:pt idx="47">
                  <c:v>11.705823488330999</c:v>
                </c:pt>
                <c:pt idx="48">
                  <c:v>11.6755169775534</c:v>
                </c:pt>
                <c:pt idx="49">
                  <c:v>11.6755169775534</c:v>
                </c:pt>
                <c:pt idx="50">
                  <c:v>11.758732283728699</c:v>
                </c:pt>
                <c:pt idx="51">
                  <c:v>11.8540510008942</c:v>
                </c:pt>
                <c:pt idx="52">
                  <c:v>12.031523383559401</c:v>
                </c:pt>
                <c:pt idx="53">
                  <c:v>11.8760391481811</c:v>
                </c:pt>
                <c:pt idx="54">
                  <c:v>11.888206508524298</c:v>
                </c:pt>
                <c:pt idx="55">
                  <c:v>12.034816093560899</c:v>
                </c:pt>
                <c:pt idx="56">
                  <c:v>11.9762968383925</c:v>
                </c:pt>
                <c:pt idx="57">
                  <c:v>11.947746869842399</c:v>
                </c:pt>
                <c:pt idx="58">
                  <c:v>11.902332615870501</c:v>
                </c:pt>
                <c:pt idx="59">
                  <c:v>11.8288548067083</c:v>
                </c:pt>
                <c:pt idx="60">
                  <c:v>11.8235805587864</c:v>
                </c:pt>
                <c:pt idx="61">
                  <c:v>11.857882151894</c:v>
                </c:pt>
                <c:pt idx="62">
                  <c:v>11.951080797473599</c:v>
                </c:pt>
                <c:pt idx="63">
                  <c:v>11.8200027393138</c:v>
                </c:pt>
                <c:pt idx="64">
                  <c:v>11.6697023855652</c:v>
                </c:pt>
                <c:pt idx="65">
                  <c:v>11.570978947397901</c:v>
                </c:pt>
                <c:pt idx="66">
                  <c:v>11.6186712120906</c:v>
                </c:pt>
              </c:numCache>
            </c:numRef>
          </c:val>
          <c:smooth val="0"/>
          <c:extLst>
            <c:ext xmlns:c16="http://schemas.microsoft.com/office/drawing/2014/chart" uri="{C3380CC4-5D6E-409C-BE32-E72D297353CC}">
              <c16:uniqueId val="{00000002-4DE7-4DBB-8E27-A350D681DB2F}"/>
            </c:ext>
          </c:extLst>
        </c:ser>
        <c:dLbls>
          <c:showLegendKey val="0"/>
          <c:showVal val="0"/>
          <c:showCatName val="0"/>
          <c:showSerName val="0"/>
          <c:showPercent val="0"/>
          <c:showBubbleSize val="0"/>
        </c:dLbls>
        <c:smooth val="0"/>
        <c:axId val="2048894032"/>
        <c:axId val="729091216"/>
      </c:lineChart>
      <c:dateAx>
        <c:axId val="2048894032"/>
        <c:scaling>
          <c:orientation val="minMax"/>
        </c:scaling>
        <c:delete val="0"/>
        <c:axPos val="b"/>
        <c:numFmt formatCode="mmm"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29091216"/>
        <c:crosses val="autoZero"/>
        <c:auto val="1"/>
        <c:lblOffset val="100"/>
        <c:baseTimeUnit val="days"/>
        <c:majorUnit val="25"/>
        <c:majorTimeUnit val="days"/>
      </c:dateAx>
      <c:valAx>
        <c:axId val="729091216"/>
        <c:scaling>
          <c:orientation val="minMax"/>
          <c:max val="15.5"/>
          <c:min val="9"/>
        </c:scaling>
        <c:delete val="0"/>
        <c:axPos val="l"/>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48894032"/>
        <c:crosses val="autoZero"/>
        <c:crossBetween val="between"/>
        <c:majorUnit val="1"/>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Arial" panose="020B0604020202020204" pitchFamily="34" charset="0"/>
          <a:cs typeface="Arial" panose="020B06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Hi, I’m Kezia Samuel, Chief Market Strategist at AssetMark, and welcome to MARK to Markets: Beyond the Numbers for Q3 2026.</a:t>
            </a:r>
          </a:p>
          <a:p>
            <a:endParaRPr lang="en-US"/>
          </a:p>
          <a:p>
            <a:r>
              <a:rPr lang="en-US"/>
              <a:t>This quarter, the headlines didn’t always match what was happening underneath the market. Let’s look beyond the numbers.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headline story for Q3 was resilience, but not comfort. U.S. and developed international equities finished the quarter higher, helped by strong earnings, while AI-related enthusiasm continued to support U.S. markets. Emerging markets were essentially flat in Q3, but they remain the clear equity leader year to date.</a:t>
            </a:r>
          </a:p>
          <a:p>
            <a:endParaRPr lang="en-US"/>
          </a:p>
          <a:p>
            <a:r>
              <a:rPr lang="en-US"/>
              <a:t>Bonds were a different story as interest rates rose sharply. Rates moved higher because the economy stayed stronger than expected, inflation remained sticky, and higher oil prices made investors less confident the Fed could ease anytime soon.</a:t>
            </a:r>
          </a:p>
          <a:p>
            <a:endParaRPr lang="en-US"/>
          </a:p>
          <a:p>
            <a:r>
              <a:rPr lang="en-US"/>
              <a:t>Diversification still mattered. The global 60/40 was flat in Q3 but remains up 6.8% year to date, even as bonds and gold remain negative for the year. That brings us first to stocks.</a:t>
            </a:r>
          </a:p>
          <a:p>
            <a:endParaRPr lang="en-US"/>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S&amp;P 500 held up, but the broader market did not keep pace.</a:t>
            </a:r>
          </a:p>
          <a:p>
            <a:endParaRPr lang="en-US"/>
          </a:p>
          <a:p>
            <a:r>
              <a:rPr lang="en-US"/>
              <a:t>The equal-weight S&amp;P 500—which gives every company the same importance—declined, as did mid- and small-cap stocks. Higher rates weighed more heavily on smaller companies, which rely more on floating-rate financing, while large AI leaders benefited from stronger balance sheets, fixed-rate financing and robust earnings.</a:t>
            </a:r>
          </a:p>
          <a:p>
            <a:endParaRPr lang="en-US"/>
          </a:p>
          <a:p>
            <a:r>
              <a:rPr lang="en-US"/>
              <a:t>That helps explain why a diversified equity allocation may have looked very different from the headline S&amp;P 500 return.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But even among those AI leaders, the winners kept changing.</a:t>
            </a:r>
          </a:p>
          <a:p>
            <a:endParaRPr lang="en-US"/>
          </a:p>
          <a:p>
            <a:r>
              <a:rPr lang="en-US"/>
              <a:t>Software rebounded from the earlier “</a:t>
            </a:r>
            <a:r>
              <a:rPr lang="en-US" err="1"/>
              <a:t>SaaSpocalypse</a:t>
            </a:r>
            <a:r>
              <a:rPr lang="en-US"/>
              <a:t>,” when investors worried AI could disrupt traditional software business models; stronger earnings helped restore confidence. Semiconductors did almost the opposite—falling sharply in July before rebounding later in the quarter.</a:t>
            </a:r>
          </a:p>
          <a:p>
            <a:endParaRPr lang="en-US"/>
          </a:p>
          <a:p>
            <a:r>
              <a:rPr lang="en-US"/>
              <a:t>The takeaway: AI remains powerful, but investors increasingly want proof that spending can translate into earnings.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Those higher yields also created very different outcomes within bonds.</a:t>
            </a:r>
          </a:p>
          <a:p>
            <a:endParaRPr lang="en-US"/>
          </a:p>
          <a:p>
            <a:r>
              <a:rPr lang="en-US"/>
              <a:t>When yields rise, bond prices fall—and the longer the maturity, the greater the impact. Short Treasuries held up relatively well, while intermediate and long Treasuries experienced much larger declines.</a:t>
            </a:r>
          </a:p>
          <a:p>
            <a:endParaRPr lang="en-US"/>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we saw the same differentiation in alternatives.</a:t>
            </a:r>
          </a:p>
          <a:p>
            <a:endParaRPr lang="en-US"/>
          </a:p>
          <a:p>
            <a:r>
              <a:rPr lang="en-US"/>
              <a:t>Oil surged as geopolitical tensions increased the risk of supply disruption. Gold also gained, supported by safe-haven demand and concerns around rising fiscal deficits and government borrowing, while broad commodities rose much less.</a:t>
            </a:r>
          </a:p>
          <a:p>
            <a:endParaRPr lang="en-US"/>
          </a:p>
          <a:p>
            <a:r>
              <a:rPr lang="en-US"/>
              <a:t>Oil, gold, and broad commodities respond to different forces—which is why alternatives shouldn’t be viewed as one trade.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Put it together, and Q3 reinforces why looking beneath the headline return matters.</a:t>
            </a:r>
          </a:p>
          <a:p>
            <a:endParaRPr lang="en-US"/>
          </a:p>
          <a:p>
            <a:r>
              <a:rPr lang="en-US"/>
              <a:t>Within stocks, bonds and alternatives, the details drove very different outcomes. </a:t>
            </a:r>
            <a:r>
              <a:rPr lang="en-US" b="1"/>
              <a:t>What you own underneath the asset-class label can matter just as much as the allocation itself.</a:t>
            </a:r>
            <a:endParaRPr lang="en-US"/>
          </a:p>
          <a:p>
            <a:endParaRPr lang="en-US"/>
          </a:p>
          <a:p>
            <a:r>
              <a:rPr lang="en-US"/>
              <a:t>Thanks for joining me, and I’ll see you next quarter.</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Cover Slide 1">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BCF2E881-F282-5407-7589-4E4CAA3E77AD}"/>
              </a:ext>
            </a:extLst>
          </p:cNvPr>
          <p:cNvSpPr/>
          <p:nvPr userDrawn="1"/>
        </p:nvSpPr>
        <p:spPr>
          <a:xfrm>
            <a:off x="0" y="6"/>
            <a:ext cx="12192000" cy="6857994"/>
          </a:xfrm>
          <a:prstGeom prst="rect">
            <a:avLst/>
          </a:prstGeom>
          <a:solidFill>
            <a:srgbClr val="003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riangle 19">
            <a:extLst>
              <a:ext uri="{FF2B5EF4-FFF2-40B4-BE49-F238E27FC236}">
                <a16:creationId xmlns:a16="http://schemas.microsoft.com/office/drawing/2014/main" id="{456A8B6C-AFBF-EC8E-6B04-7D47495739AC}"/>
              </a:ext>
            </a:extLst>
          </p:cNvPr>
          <p:cNvSpPr/>
          <p:nvPr userDrawn="1"/>
        </p:nvSpPr>
        <p:spPr>
          <a:xfrm flipH="1">
            <a:off x="6363212" y="2276856"/>
            <a:ext cx="5830059" cy="4581144"/>
          </a:xfrm>
          <a:prstGeom prst="triangle">
            <a:avLst/>
          </a:prstGeom>
          <a:gradFill>
            <a:gsLst>
              <a:gs pos="0">
                <a:schemeClr val="bg1">
                  <a:alpha val="0"/>
                </a:schemeClr>
              </a:gs>
              <a:gs pos="100000">
                <a:schemeClr val="accent5">
                  <a:alpha val="47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9544896B-5D1F-02B6-F6F0-EE4EDD0937A2}"/>
              </a:ext>
            </a:extLst>
          </p:cNvPr>
          <p:cNvSpPr/>
          <p:nvPr userDrawn="1"/>
        </p:nvSpPr>
        <p:spPr>
          <a:xfrm>
            <a:off x="0" y="6"/>
            <a:ext cx="9213850" cy="6857994"/>
          </a:xfrm>
          <a:custGeom>
            <a:avLst/>
            <a:gdLst>
              <a:gd name="connsiteX0" fmla="*/ 0 w 8794893"/>
              <a:gd name="connsiteY0" fmla="*/ 0 h 6857994"/>
              <a:gd name="connsiteX1" fmla="*/ 8794893 w 8794893"/>
              <a:gd name="connsiteY1" fmla="*/ 0 h 6857994"/>
              <a:gd name="connsiteX2" fmla="*/ 8794893 w 8794893"/>
              <a:gd name="connsiteY2" fmla="*/ 2 h 6857994"/>
              <a:gd name="connsiteX3" fmla="*/ 7856443 w 8794893"/>
              <a:gd name="connsiteY3" fmla="*/ 2 h 6857994"/>
              <a:gd name="connsiteX4" fmla="*/ 8540672 w 8794893"/>
              <a:gd name="connsiteY4" fmla="*/ 1077498 h 6857994"/>
              <a:gd name="connsiteX5" fmla="*/ 4878804 w 8794893"/>
              <a:gd name="connsiteY5" fmla="*/ 6857994 h 6857994"/>
              <a:gd name="connsiteX6" fmla="*/ 0 w 8794893"/>
              <a:gd name="connsiteY6" fmla="*/ 6857994 h 6857994"/>
              <a:gd name="connsiteX0" fmla="*/ 0 w 8794893"/>
              <a:gd name="connsiteY0" fmla="*/ 0 h 6857994"/>
              <a:gd name="connsiteX1" fmla="*/ 8794893 w 8794893"/>
              <a:gd name="connsiteY1" fmla="*/ 0 h 6857994"/>
              <a:gd name="connsiteX2" fmla="*/ 8794893 w 8794893"/>
              <a:gd name="connsiteY2" fmla="*/ 2 h 6857994"/>
              <a:gd name="connsiteX3" fmla="*/ 8540672 w 8794893"/>
              <a:gd name="connsiteY3" fmla="*/ 1077498 h 6857994"/>
              <a:gd name="connsiteX4" fmla="*/ 4878804 w 8794893"/>
              <a:gd name="connsiteY4" fmla="*/ 6857994 h 6857994"/>
              <a:gd name="connsiteX5" fmla="*/ 0 w 8794893"/>
              <a:gd name="connsiteY5" fmla="*/ 6857994 h 6857994"/>
              <a:gd name="connsiteX6" fmla="*/ 0 w 8794893"/>
              <a:gd name="connsiteY6" fmla="*/ 0 h 6857994"/>
              <a:gd name="connsiteX0" fmla="*/ 0 w 9272530"/>
              <a:gd name="connsiteY0" fmla="*/ 0 h 6857994"/>
              <a:gd name="connsiteX1" fmla="*/ 8794893 w 9272530"/>
              <a:gd name="connsiteY1" fmla="*/ 0 h 6857994"/>
              <a:gd name="connsiteX2" fmla="*/ 9272530 w 9272530"/>
              <a:gd name="connsiteY2" fmla="*/ 2 h 6857994"/>
              <a:gd name="connsiteX3" fmla="*/ 8540672 w 9272530"/>
              <a:gd name="connsiteY3" fmla="*/ 1077498 h 6857994"/>
              <a:gd name="connsiteX4" fmla="*/ 4878804 w 9272530"/>
              <a:gd name="connsiteY4" fmla="*/ 6857994 h 6857994"/>
              <a:gd name="connsiteX5" fmla="*/ 0 w 9272530"/>
              <a:gd name="connsiteY5" fmla="*/ 6857994 h 6857994"/>
              <a:gd name="connsiteX6" fmla="*/ 0 w 9272530"/>
              <a:gd name="connsiteY6" fmla="*/ 0 h 6857994"/>
              <a:gd name="connsiteX0" fmla="*/ 0 w 9262977"/>
              <a:gd name="connsiteY0" fmla="*/ 0 h 6857994"/>
              <a:gd name="connsiteX1" fmla="*/ 8794893 w 9262977"/>
              <a:gd name="connsiteY1" fmla="*/ 0 h 6857994"/>
              <a:gd name="connsiteX2" fmla="*/ 9262977 w 9262977"/>
              <a:gd name="connsiteY2" fmla="*/ 2 h 6857994"/>
              <a:gd name="connsiteX3" fmla="*/ 8540672 w 9262977"/>
              <a:gd name="connsiteY3" fmla="*/ 1077498 h 6857994"/>
              <a:gd name="connsiteX4" fmla="*/ 4878804 w 9262977"/>
              <a:gd name="connsiteY4" fmla="*/ 6857994 h 6857994"/>
              <a:gd name="connsiteX5" fmla="*/ 0 w 9262977"/>
              <a:gd name="connsiteY5" fmla="*/ 6857994 h 6857994"/>
              <a:gd name="connsiteX6" fmla="*/ 0 w 9262977"/>
              <a:gd name="connsiteY6" fmla="*/ 0 h 6857994"/>
              <a:gd name="connsiteX0" fmla="*/ 0 w 9243872"/>
              <a:gd name="connsiteY0" fmla="*/ 9523 h 6867517"/>
              <a:gd name="connsiteX1" fmla="*/ 8794893 w 9243872"/>
              <a:gd name="connsiteY1" fmla="*/ 9523 h 6867517"/>
              <a:gd name="connsiteX2" fmla="*/ 9243872 w 9243872"/>
              <a:gd name="connsiteY2" fmla="*/ 0 h 6867517"/>
              <a:gd name="connsiteX3" fmla="*/ 8540672 w 9243872"/>
              <a:gd name="connsiteY3" fmla="*/ 1087021 h 6867517"/>
              <a:gd name="connsiteX4" fmla="*/ 4878804 w 9243872"/>
              <a:gd name="connsiteY4" fmla="*/ 6867517 h 6867517"/>
              <a:gd name="connsiteX5" fmla="*/ 0 w 9243872"/>
              <a:gd name="connsiteY5" fmla="*/ 6867517 h 6867517"/>
              <a:gd name="connsiteX6" fmla="*/ 0 w 9243872"/>
              <a:gd name="connsiteY6" fmla="*/ 9523 h 6867517"/>
              <a:gd name="connsiteX0" fmla="*/ 0 w 9243872"/>
              <a:gd name="connsiteY0" fmla="*/ 9523 h 6867517"/>
              <a:gd name="connsiteX1" fmla="*/ 8794893 w 9243872"/>
              <a:gd name="connsiteY1" fmla="*/ 9523 h 6867517"/>
              <a:gd name="connsiteX2" fmla="*/ 9243872 w 9243872"/>
              <a:gd name="connsiteY2" fmla="*/ 0 h 6867517"/>
              <a:gd name="connsiteX3" fmla="*/ 8540672 w 9243872"/>
              <a:gd name="connsiteY3" fmla="*/ 1087021 h 6867517"/>
              <a:gd name="connsiteX4" fmla="*/ 4878804 w 9243872"/>
              <a:gd name="connsiteY4" fmla="*/ 6867517 h 6867517"/>
              <a:gd name="connsiteX5" fmla="*/ 0 w 9243872"/>
              <a:gd name="connsiteY5" fmla="*/ 6867517 h 6867517"/>
              <a:gd name="connsiteX6" fmla="*/ 0 w 9243872"/>
              <a:gd name="connsiteY6" fmla="*/ 9523 h 6867517"/>
              <a:gd name="connsiteX0" fmla="*/ 0 w 9240688"/>
              <a:gd name="connsiteY0" fmla="*/ 0 h 6857994"/>
              <a:gd name="connsiteX1" fmla="*/ 8794893 w 9240688"/>
              <a:gd name="connsiteY1" fmla="*/ 0 h 6857994"/>
              <a:gd name="connsiteX2" fmla="*/ 9240688 w 9240688"/>
              <a:gd name="connsiteY2" fmla="*/ 2 h 6857994"/>
              <a:gd name="connsiteX3" fmla="*/ 8540672 w 9240688"/>
              <a:gd name="connsiteY3" fmla="*/ 1077498 h 6857994"/>
              <a:gd name="connsiteX4" fmla="*/ 4878804 w 9240688"/>
              <a:gd name="connsiteY4" fmla="*/ 6857994 h 6857994"/>
              <a:gd name="connsiteX5" fmla="*/ 0 w 9240688"/>
              <a:gd name="connsiteY5" fmla="*/ 6857994 h 6857994"/>
              <a:gd name="connsiteX6" fmla="*/ 0 w 9240688"/>
              <a:gd name="connsiteY6" fmla="*/ 0 h 68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0688" h="6857994">
                <a:moveTo>
                  <a:pt x="0" y="0"/>
                </a:moveTo>
                <a:lnTo>
                  <a:pt x="8794893" y="0"/>
                </a:lnTo>
                <a:lnTo>
                  <a:pt x="9240688" y="2"/>
                </a:lnTo>
                <a:lnTo>
                  <a:pt x="8540672" y="1077498"/>
                </a:lnTo>
                <a:lnTo>
                  <a:pt x="4878804" y="6857994"/>
                </a:lnTo>
                <a:lnTo>
                  <a:pt x="0" y="685799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Text Placeholder 5">
            <a:extLst>
              <a:ext uri="{FF2B5EF4-FFF2-40B4-BE49-F238E27FC236}">
                <a16:creationId xmlns:a16="http://schemas.microsoft.com/office/drawing/2014/main" id="{3C567EED-7AE1-B247-C9F9-A582FAAA25AE}"/>
              </a:ext>
            </a:extLst>
          </p:cNvPr>
          <p:cNvSpPr>
            <a:spLocks noGrp="1"/>
          </p:cNvSpPr>
          <p:nvPr>
            <p:ph type="body" sz="quarter" idx="10" hasCustomPrompt="1"/>
          </p:nvPr>
        </p:nvSpPr>
        <p:spPr>
          <a:xfrm>
            <a:off x="602043" y="2552938"/>
            <a:ext cx="5761169" cy="1633496"/>
          </a:xfrm>
        </p:spPr>
        <p:txBody>
          <a:bodyPr anchor="t" anchorCtr="0"/>
          <a:lstStyle>
            <a:lvl1pPr>
              <a:defRPr sz="4800" b="1">
                <a:solidFill>
                  <a:srgbClr val="004F7E"/>
                </a:solidFill>
              </a:defRPr>
            </a:lvl1pPr>
          </a:lstStyle>
          <a:p>
            <a:pPr lvl="0"/>
            <a:r>
              <a:rPr lang="en-US" dirty="0"/>
              <a:t>’MARK to Markets</a:t>
            </a:r>
          </a:p>
        </p:txBody>
      </p:sp>
      <p:sp>
        <p:nvSpPr>
          <p:cNvPr id="43" name="Text Placeholder 7">
            <a:extLst>
              <a:ext uri="{FF2B5EF4-FFF2-40B4-BE49-F238E27FC236}">
                <a16:creationId xmlns:a16="http://schemas.microsoft.com/office/drawing/2014/main" id="{A3635BE5-6429-3E97-4896-58765B76DC25}"/>
              </a:ext>
            </a:extLst>
          </p:cNvPr>
          <p:cNvSpPr>
            <a:spLocks noGrp="1"/>
          </p:cNvSpPr>
          <p:nvPr>
            <p:ph type="body" sz="quarter" idx="11" hasCustomPrompt="1"/>
          </p:nvPr>
        </p:nvSpPr>
        <p:spPr>
          <a:xfrm>
            <a:off x="603348" y="4305062"/>
            <a:ext cx="5012019" cy="471021"/>
          </a:xfrm>
        </p:spPr>
        <p:txBody>
          <a:bodyPr/>
          <a:lstStyle>
            <a:lvl1pPr>
              <a:defRPr b="0">
                <a:solidFill>
                  <a:schemeClr val="tx1">
                    <a:lumMod val="50000"/>
                    <a:lumOff val="50000"/>
                  </a:schemeClr>
                </a:solidFill>
              </a:defRPr>
            </a:lvl1pPr>
          </a:lstStyle>
          <a:p>
            <a:pPr lvl="0"/>
            <a:r>
              <a:rPr lang="en-US" dirty="0"/>
              <a:t>NAME OF PRESENTER</a:t>
            </a:r>
          </a:p>
        </p:txBody>
      </p:sp>
      <p:sp>
        <p:nvSpPr>
          <p:cNvPr id="44" name="Text Placeholder 7">
            <a:extLst>
              <a:ext uri="{FF2B5EF4-FFF2-40B4-BE49-F238E27FC236}">
                <a16:creationId xmlns:a16="http://schemas.microsoft.com/office/drawing/2014/main" id="{20E9DF22-3941-46AE-D4D8-632C53639BEF}"/>
              </a:ext>
            </a:extLst>
          </p:cNvPr>
          <p:cNvSpPr>
            <a:spLocks noGrp="1"/>
          </p:cNvSpPr>
          <p:nvPr>
            <p:ph type="body" sz="quarter" idx="12" hasCustomPrompt="1"/>
          </p:nvPr>
        </p:nvSpPr>
        <p:spPr>
          <a:xfrm>
            <a:off x="602043" y="4686526"/>
            <a:ext cx="5012019" cy="471021"/>
          </a:xfrm>
        </p:spPr>
        <p:txBody>
          <a:bodyPr/>
          <a:lstStyle>
            <a:lvl1pPr>
              <a:defRPr sz="1800" b="0">
                <a:solidFill>
                  <a:schemeClr val="tx1">
                    <a:lumMod val="50000"/>
                    <a:lumOff val="50000"/>
                  </a:schemeClr>
                </a:solidFill>
              </a:defRPr>
            </a:lvl1pPr>
          </a:lstStyle>
          <a:p>
            <a:pPr lvl="0"/>
            <a:r>
              <a:rPr lang="en-US"/>
              <a:t>TITLE</a:t>
            </a:r>
          </a:p>
        </p:txBody>
      </p:sp>
      <p:sp>
        <p:nvSpPr>
          <p:cNvPr id="45" name="Text Placeholder 7">
            <a:extLst>
              <a:ext uri="{FF2B5EF4-FFF2-40B4-BE49-F238E27FC236}">
                <a16:creationId xmlns:a16="http://schemas.microsoft.com/office/drawing/2014/main" id="{001F53EC-895A-8705-F90D-D2DFBE231989}"/>
              </a:ext>
            </a:extLst>
          </p:cNvPr>
          <p:cNvSpPr>
            <a:spLocks noGrp="1"/>
          </p:cNvSpPr>
          <p:nvPr>
            <p:ph type="body" sz="quarter" idx="13" hasCustomPrompt="1"/>
          </p:nvPr>
        </p:nvSpPr>
        <p:spPr>
          <a:xfrm>
            <a:off x="602043" y="6000986"/>
            <a:ext cx="5012019" cy="471021"/>
          </a:xfrm>
        </p:spPr>
        <p:txBody>
          <a:bodyPr/>
          <a:lstStyle>
            <a:lvl1pPr>
              <a:defRPr sz="1800" b="0">
                <a:solidFill>
                  <a:schemeClr val="tx1">
                    <a:lumMod val="50000"/>
                    <a:lumOff val="50000"/>
                  </a:schemeClr>
                </a:solidFill>
              </a:defRPr>
            </a:lvl1pPr>
          </a:lstStyle>
          <a:p>
            <a:pPr lvl="0"/>
            <a:r>
              <a:rPr lang="en-US" dirty="0"/>
              <a:t>MONTH / YEAR</a:t>
            </a:r>
          </a:p>
        </p:txBody>
      </p:sp>
      <p:sp>
        <p:nvSpPr>
          <p:cNvPr id="46" name="Picture Placeholder 3">
            <a:extLst>
              <a:ext uri="{FF2B5EF4-FFF2-40B4-BE49-F238E27FC236}">
                <a16:creationId xmlns:a16="http://schemas.microsoft.com/office/drawing/2014/main" id="{6533CDF4-28B6-CE76-ED33-A4AB515D699F}"/>
              </a:ext>
            </a:extLst>
          </p:cNvPr>
          <p:cNvSpPr>
            <a:spLocks noGrp="1"/>
          </p:cNvSpPr>
          <p:nvPr>
            <p:ph type="pic" sz="quarter" idx="14" hasCustomPrompt="1"/>
          </p:nvPr>
        </p:nvSpPr>
        <p:spPr>
          <a:xfrm>
            <a:off x="611823" y="609600"/>
            <a:ext cx="3228975" cy="1016000"/>
          </a:xfrm>
        </p:spPr>
        <p:txBody>
          <a:bodyPr/>
          <a:lstStyle>
            <a:lvl1pPr>
              <a:defRPr>
                <a:solidFill>
                  <a:srgbClr val="004F7E"/>
                </a:solidFill>
              </a:defRPr>
            </a:lvl1pPr>
          </a:lstStyle>
          <a:p>
            <a:r>
              <a:rPr lang="en-US" dirty="0"/>
              <a:t>Click to add your logo here</a:t>
            </a:r>
          </a:p>
        </p:txBody>
      </p:sp>
      <p:pic>
        <p:nvPicPr>
          <p:cNvPr id="37" name="Graphic 36">
            <a:extLst>
              <a:ext uri="{FF2B5EF4-FFF2-40B4-BE49-F238E27FC236}">
                <a16:creationId xmlns:a16="http://schemas.microsoft.com/office/drawing/2014/main" id="{BB437C1B-CF1C-A997-85F2-1C004997259A}"/>
              </a:ext>
            </a:extLst>
          </p:cNvPr>
          <p:cNvPicPr>
            <a:picLocks noChangeAspect="1"/>
          </p:cNvPicPr>
          <p:nvPr userDrawn="1"/>
        </p:nvPicPr>
        <p:blipFill>
          <a:blip cstate="screen">
            <a:alphaModFix amt="40000"/>
            <a:extLst>
              <a:ext uri="{28A0092B-C50C-407E-A947-70E740481C1C}">
                <a14:useLocalDpi xmlns:a14="http://schemas.microsoft.com/office/drawing/2010/main"/>
              </a:ext>
              <a:ext uri="{96DAC541-7B7A-43D3-8B79-37D633B846F1}">
                <asvg:svgBlip xmlns:asvg="http://schemas.microsoft.com/office/drawing/2016/SVG/main" r:embed="rId2"/>
              </a:ext>
            </a:extLst>
          </a:blip>
          <a:srcRect t="22532" r="45948" b="17876"/>
          <a:stretch>
            <a:fillRect/>
          </a:stretch>
        </p:blipFill>
        <p:spPr>
          <a:xfrm>
            <a:off x="3518344" y="1"/>
            <a:ext cx="8673656" cy="6857999"/>
          </a:xfrm>
          <a:custGeom>
            <a:avLst/>
            <a:gdLst>
              <a:gd name="connsiteX0" fmla="*/ 0 w 8673656"/>
              <a:gd name="connsiteY0" fmla="*/ 0 h 6857999"/>
              <a:gd name="connsiteX1" fmla="*/ 8673656 w 8673656"/>
              <a:gd name="connsiteY1" fmla="*/ 0 h 6857999"/>
              <a:gd name="connsiteX2" fmla="*/ 8673656 w 8673656"/>
              <a:gd name="connsiteY2" fmla="*/ 6857999 h 6857999"/>
              <a:gd name="connsiteX3" fmla="*/ 0 w 8673656"/>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8673656" h="6857999">
                <a:moveTo>
                  <a:pt x="0" y="0"/>
                </a:moveTo>
                <a:lnTo>
                  <a:pt x="8673656" y="0"/>
                </a:lnTo>
                <a:lnTo>
                  <a:pt x="8673656" y="6857999"/>
                </a:lnTo>
                <a:lnTo>
                  <a:pt x="0" y="6857999"/>
                </a:lnTo>
                <a:close/>
              </a:path>
            </a:pathLst>
          </a:custGeom>
        </p:spPr>
      </p:pic>
      <p:sp>
        <p:nvSpPr>
          <p:cNvPr id="41" name="Freeform: Shape 40">
            <a:extLst>
              <a:ext uri="{FF2B5EF4-FFF2-40B4-BE49-F238E27FC236}">
                <a16:creationId xmlns:a16="http://schemas.microsoft.com/office/drawing/2014/main" id="{10B145D0-675A-1EAD-5FB6-EED80DA75ED0}"/>
              </a:ext>
            </a:extLst>
          </p:cNvPr>
          <p:cNvSpPr/>
          <p:nvPr userDrawn="1"/>
        </p:nvSpPr>
        <p:spPr>
          <a:xfrm rot="10800000">
            <a:off x="7836122" y="-1"/>
            <a:ext cx="4355878" cy="4804233"/>
          </a:xfrm>
          <a:custGeom>
            <a:avLst/>
            <a:gdLst>
              <a:gd name="connsiteX0" fmla="*/ 4355878 w 4355878"/>
              <a:gd name="connsiteY0" fmla="*/ 4804233 h 4804233"/>
              <a:gd name="connsiteX1" fmla="*/ 0 w 4355878"/>
              <a:gd name="connsiteY1" fmla="*/ 4804233 h 4804233"/>
              <a:gd name="connsiteX2" fmla="*/ 0 w 4355878"/>
              <a:gd name="connsiteY2" fmla="*/ 2055222 h 4804233"/>
              <a:gd name="connsiteX3" fmla="*/ 1305103 w 4355878"/>
              <a:gd name="connsiteY3" fmla="*/ 0 h 4804233"/>
            </a:gdLst>
            <a:ahLst/>
            <a:cxnLst>
              <a:cxn ang="0">
                <a:pos x="connsiteX0" y="connsiteY0"/>
              </a:cxn>
              <a:cxn ang="0">
                <a:pos x="connsiteX1" y="connsiteY1"/>
              </a:cxn>
              <a:cxn ang="0">
                <a:pos x="connsiteX2" y="connsiteY2"/>
              </a:cxn>
              <a:cxn ang="0">
                <a:pos x="connsiteX3" y="connsiteY3"/>
              </a:cxn>
            </a:cxnLst>
            <a:rect l="l" t="t" r="r" b="b"/>
            <a:pathLst>
              <a:path w="4355878" h="4804233">
                <a:moveTo>
                  <a:pt x="4355878" y="4804233"/>
                </a:moveTo>
                <a:lnTo>
                  <a:pt x="0" y="4804233"/>
                </a:lnTo>
                <a:lnTo>
                  <a:pt x="0" y="2055222"/>
                </a:lnTo>
                <a:lnTo>
                  <a:pt x="1305103" y="0"/>
                </a:lnTo>
                <a:close/>
              </a:path>
            </a:pathLst>
          </a:custGeom>
          <a:gradFill>
            <a:gsLst>
              <a:gs pos="0">
                <a:schemeClr val="bg1">
                  <a:alpha val="0"/>
                </a:schemeClr>
              </a:gs>
              <a:gs pos="100000">
                <a:schemeClr val="accent5">
                  <a:alpha val="86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 name="TextBox 11">
            <a:extLst>
              <a:ext uri="{FF2B5EF4-FFF2-40B4-BE49-F238E27FC236}">
                <a16:creationId xmlns:a16="http://schemas.microsoft.com/office/drawing/2014/main" id="{F3A89317-1EE3-27A5-3ACF-D8E987054DA2}"/>
              </a:ext>
            </a:extLst>
          </p:cNvPr>
          <p:cNvSpPr>
            <a:spLocks noGrp="1"/>
          </p:cNvSpPr>
          <p:nvPr userDrawn="1"/>
        </p:nvSpPr>
        <p:spPr>
          <a:xfrm>
            <a:off x="374904" y="6510786"/>
            <a:ext cx="3907729" cy="246221"/>
          </a:xfrm>
          <a:prstGeom prst="rect">
            <a:avLst/>
          </a:prstGeom>
          <a:noFill/>
        </p:spPr>
        <p:txBody>
          <a:bodyPr wrap="square" lIns="0" anchor="t">
            <a:spAutoFit/>
          </a:bodyPr>
          <a:lstStyle/>
          <a:p>
            <a:pPr marL="0" marR="0" indent="0" algn="l" defTabSz="914400">
              <a:lnSpc>
                <a:spcPct val="100000"/>
              </a:lnSpc>
              <a:spcBef>
                <a:spcPct val="0"/>
              </a:spcBef>
              <a:spcAft>
                <a:spcPct val="0"/>
              </a:spcAft>
              <a:buClrTx/>
              <a:buSzTx/>
              <a:buFont typeface="Arial"/>
              <a:buNone/>
            </a:pPr>
            <a:r>
              <a:rPr sz="1000" b="0" dirty="0">
                <a:solidFill>
                  <a:schemeClr val="tx1">
                    <a:lumMod val="65000"/>
                    <a:lumOff val="35000"/>
                  </a:schemeClr>
                </a:solidFill>
                <a:latin typeface="Arial"/>
                <a:ea typeface="Arial"/>
                <a:cs typeface="Arial"/>
              </a:rPr>
              <a:t>For general public use.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Cover Slide 1">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767F808-1001-934F-AC6B-36F119A168D4}"/>
              </a:ext>
            </a:extLst>
          </p:cNvPr>
          <p:cNvSpPr>
            <a:spLocks noGrp="1"/>
          </p:cNvSpPr>
          <p:nvPr/>
        </p:nvSpPr>
        <p:spPr>
          <a:xfrm>
            <a:off x="374904" y="6510786"/>
            <a:ext cx="3907729" cy="246221"/>
          </a:xfrm>
          <a:prstGeom prst="rect">
            <a:avLst/>
          </a:prstGeom>
          <a:noFill/>
        </p:spPr>
        <p:txBody>
          <a:bodyPr wrap="square" lIns="0" anchor="t">
            <a:spAutoFit/>
          </a:bodyPr>
          <a:lstStyle/>
          <a:p>
            <a:pPr marL="0" marR="0" indent="0" algn="l" defTabSz="914400">
              <a:lnSpc>
                <a:spcPct val="100000"/>
              </a:lnSpc>
              <a:spcBef>
                <a:spcPct val="0"/>
              </a:spcBef>
              <a:spcAft>
                <a:spcPct val="0"/>
              </a:spcAft>
              <a:buClrTx/>
              <a:buSzTx/>
              <a:buFont typeface="Arial"/>
              <a:buNone/>
            </a:pPr>
            <a:r>
              <a:rPr sz="1000" b="0">
                <a:solidFill>
                  <a:schemeClr val="bg1"/>
                </a:solidFill>
                <a:latin typeface="Arial"/>
                <a:ea typeface="Arial"/>
                <a:cs typeface="Arial"/>
              </a:rPr>
              <a:t>For financial advisor use only.</a:t>
            </a:r>
          </a:p>
        </p:txBody>
      </p:sp>
      <p:sp>
        <p:nvSpPr>
          <p:cNvPr id="21" name="Freeform: Shape 20">
            <a:extLst>
              <a:ext uri="{FF2B5EF4-FFF2-40B4-BE49-F238E27FC236}">
                <a16:creationId xmlns:a16="http://schemas.microsoft.com/office/drawing/2014/main" id="{798F33EA-DC5C-475D-957D-B639B3604D78}"/>
              </a:ext>
            </a:extLst>
          </p:cNvPr>
          <p:cNvSpPr>
            <a:spLocks noGrp="1"/>
          </p:cNvSpPr>
          <p:nvPr/>
        </p:nvSpPr>
        <p:spPr>
          <a:xfrm>
            <a:off x="0" y="6"/>
            <a:ext cx="9213850" cy="6857994"/>
          </a:xfrm>
          <a:custGeom>
            <a:avLst/>
            <a:gdLst>
              <a:gd name="connsiteX0" fmla="*/ 0 w 8794893"/>
              <a:gd name="connsiteY0" fmla="*/ 0 h 6857994"/>
              <a:gd name="connsiteX1" fmla="*/ 8794893 w 8794893"/>
              <a:gd name="connsiteY1" fmla="*/ 0 h 6857994"/>
              <a:gd name="connsiteX2" fmla="*/ 8794893 w 8794893"/>
              <a:gd name="connsiteY2" fmla="*/ 2 h 6857994"/>
              <a:gd name="connsiteX3" fmla="*/ 7856443 w 8794893"/>
              <a:gd name="connsiteY3" fmla="*/ 2 h 6857994"/>
              <a:gd name="connsiteX4" fmla="*/ 8540672 w 8794893"/>
              <a:gd name="connsiteY4" fmla="*/ 1077498 h 6857994"/>
              <a:gd name="connsiteX5" fmla="*/ 4878804 w 8794893"/>
              <a:gd name="connsiteY5" fmla="*/ 6857994 h 6857994"/>
              <a:gd name="connsiteX6" fmla="*/ 0 w 8794893"/>
              <a:gd name="connsiteY6" fmla="*/ 6857994 h 6857994"/>
              <a:gd name="connsiteX0" fmla="*/ 0 w 8794893"/>
              <a:gd name="connsiteY0" fmla="*/ 0 h 6857994"/>
              <a:gd name="connsiteX1" fmla="*/ 8794893 w 8794893"/>
              <a:gd name="connsiteY1" fmla="*/ 0 h 6857994"/>
              <a:gd name="connsiteX2" fmla="*/ 8794893 w 8794893"/>
              <a:gd name="connsiteY2" fmla="*/ 2 h 6857994"/>
              <a:gd name="connsiteX3" fmla="*/ 8540672 w 8794893"/>
              <a:gd name="connsiteY3" fmla="*/ 1077498 h 6857994"/>
              <a:gd name="connsiteX4" fmla="*/ 4878804 w 8794893"/>
              <a:gd name="connsiteY4" fmla="*/ 6857994 h 6857994"/>
              <a:gd name="connsiteX5" fmla="*/ 0 w 8794893"/>
              <a:gd name="connsiteY5" fmla="*/ 6857994 h 6857994"/>
              <a:gd name="connsiteX6" fmla="*/ 0 w 8794893"/>
              <a:gd name="connsiteY6" fmla="*/ 0 h 6857994"/>
              <a:gd name="connsiteX0" fmla="*/ 0 w 9272530"/>
              <a:gd name="connsiteY0" fmla="*/ 0 h 6857994"/>
              <a:gd name="connsiteX1" fmla="*/ 8794893 w 9272530"/>
              <a:gd name="connsiteY1" fmla="*/ 0 h 6857994"/>
              <a:gd name="connsiteX2" fmla="*/ 9272530 w 9272530"/>
              <a:gd name="connsiteY2" fmla="*/ 2 h 6857994"/>
              <a:gd name="connsiteX3" fmla="*/ 8540672 w 9272530"/>
              <a:gd name="connsiteY3" fmla="*/ 1077498 h 6857994"/>
              <a:gd name="connsiteX4" fmla="*/ 4878804 w 9272530"/>
              <a:gd name="connsiteY4" fmla="*/ 6857994 h 6857994"/>
              <a:gd name="connsiteX5" fmla="*/ 0 w 9272530"/>
              <a:gd name="connsiteY5" fmla="*/ 6857994 h 6857994"/>
              <a:gd name="connsiteX6" fmla="*/ 0 w 9272530"/>
              <a:gd name="connsiteY6" fmla="*/ 0 h 6857994"/>
              <a:gd name="connsiteX0" fmla="*/ 0 w 9262977"/>
              <a:gd name="connsiteY0" fmla="*/ 0 h 6857994"/>
              <a:gd name="connsiteX1" fmla="*/ 8794893 w 9262977"/>
              <a:gd name="connsiteY1" fmla="*/ 0 h 6857994"/>
              <a:gd name="connsiteX2" fmla="*/ 9262977 w 9262977"/>
              <a:gd name="connsiteY2" fmla="*/ 2 h 6857994"/>
              <a:gd name="connsiteX3" fmla="*/ 8540672 w 9262977"/>
              <a:gd name="connsiteY3" fmla="*/ 1077498 h 6857994"/>
              <a:gd name="connsiteX4" fmla="*/ 4878804 w 9262977"/>
              <a:gd name="connsiteY4" fmla="*/ 6857994 h 6857994"/>
              <a:gd name="connsiteX5" fmla="*/ 0 w 9262977"/>
              <a:gd name="connsiteY5" fmla="*/ 6857994 h 6857994"/>
              <a:gd name="connsiteX6" fmla="*/ 0 w 9262977"/>
              <a:gd name="connsiteY6" fmla="*/ 0 h 6857994"/>
              <a:gd name="connsiteX0" fmla="*/ 0 w 9243872"/>
              <a:gd name="connsiteY0" fmla="*/ 9523 h 6867517"/>
              <a:gd name="connsiteX1" fmla="*/ 8794893 w 9243872"/>
              <a:gd name="connsiteY1" fmla="*/ 9523 h 6867517"/>
              <a:gd name="connsiteX2" fmla="*/ 9243872 w 9243872"/>
              <a:gd name="connsiteY2" fmla="*/ 0 h 6867517"/>
              <a:gd name="connsiteX3" fmla="*/ 8540672 w 9243872"/>
              <a:gd name="connsiteY3" fmla="*/ 1087021 h 6867517"/>
              <a:gd name="connsiteX4" fmla="*/ 4878804 w 9243872"/>
              <a:gd name="connsiteY4" fmla="*/ 6867517 h 6867517"/>
              <a:gd name="connsiteX5" fmla="*/ 0 w 9243872"/>
              <a:gd name="connsiteY5" fmla="*/ 6867517 h 6867517"/>
              <a:gd name="connsiteX6" fmla="*/ 0 w 9243872"/>
              <a:gd name="connsiteY6" fmla="*/ 9523 h 6867517"/>
              <a:gd name="connsiteX0" fmla="*/ 0 w 9243872"/>
              <a:gd name="connsiteY0" fmla="*/ 9523 h 6867517"/>
              <a:gd name="connsiteX1" fmla="*/ 8794893 w 9243872"/>
              <a:gd name="connsiteY1" fmla="*/ 9523 h 6867517"/>
              <a:gd name="connsiteX2" fmla="*/ 9243872 w 9243872"/>
              <a:gd name="connsiteY2" fmla="*/ 0 h 6867517"/>
              <a:gd name="connsiteX3" fmla="*/ 8540672 w 9243872"/>
              <a:gd name="connsiteY3" fmla="*/ 1087021 h 6867517"/>
              <a:gd name="connsiteX4" fmla="*/ 4878804 w 9243872"/>
              <a:gd name="connsiteY4" fmla="*/ 6867517 h 6867517"/>
              <a:gd name="connsiteX5" fmla="*/ 0 w 9243872"/>
              <a:gd name="connsiteY5" fmla="*/ 6867517 h 6867517"/>
              <a:gd name="connsiteX6" fmla="*/ 0 w 9243872"/>
              <a:gd name="connsiteY6" fmla="*/ 9523 h 6867517"/>
              <a:gd name="connsiteX0" fmla="*/ 0 w 9240688"/>
              <a:gd name="connsiteY0" fmla="*/ 0 h 6857994"/>
              <a:gd name="connsiteX1" fmla="*/ 8794893 w 9240688"/>
              <a:gd name="connsiteY1" fmla="*/ 0 h 6857994"/>
              <a:gd name="connsiteX2" fmla="*/ 9240688 w 9240688"/>
              <a:gd name="connsiteY2" fmla="*/ 2 h 6857994"/>
              <a:gd name="connsiteX3" fmla="*/ 8540672 w 9240688"/>
              <a:gd name="connsiteY3" fmla="*/ 1077498 h 6857994"/>
              <a:gd name="connsiteX4" fmla="*/ 4878804 w 9240688"/>
              <a:gd name="connsiteY4" fmla="*/ 6857994 h 6857994"/>
              <a:gd name="connsiteX5" fmla="*/ 0 w 9240688"/>
              <a:gd name="connsiteY5" fmla="*/ 6857994 h 6857994"/>
              <a:gd name="connsiteX6" fmla="*/ 0 w 9240688"/>
              <a:gd name="connsiteY6" fmla="*/ 0 h 6857994"/>
            </a:gdLst>
            <a:ahLst/>
            <a:cxnLst/>
            <a:rect l="l" t="t" r="r" b="b"/>
            <a:pathLst>
              <a:path w="9240688" h="6857994">
                <a:moveTo>
                  <a:pt x="0" y="0"/>
                </a:moveTo>
                <a:lnTo>
                  <a:pt x="8794893" y="0"/>
                </a:lnTo>
                <a:lnTo>
                  <a:pt x="9240688" y="2"/>
                </a:lnTo>
                <a:lnTo>
                  <a:pt x="8540672" y="1077498"/>
                </a:lnTo>
                <a:lnTo>
                  <a:pt x="4878804" y="6857994"/>
                </a:lnTo>
                <a:lnTo>
                  <a:pt x="0" y="685799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buNone/>
            </a:pPr>
            <a:endParaRPr/>
          </a:p>
        </p:txBody>
      </p:sp>
      <p:pic>
        <p:nvPicPr>
          <p:cNvPr id="26" name="Picture 2"/>
          <p:cNvPicPr>
            <a:picLocks noChangeAspect="1"/>
          </p:cNvPicPr>
          <p:nvPr/>
        </p:nvPicPr>
        <p:blipFill>
          <a:blip r:embed="rId2">
            <a:alphaModFix amt="21000"/>
          </a:blip>
          <a:stretch>
            <a:fillRect/>
          </a:stretch>
        </p:blipFill>
        <p:spPr>
          <a:xfrm>
            <a:off x="12697" y="0"/>
            <a:ext cx="12179303" cy="6858000"/>
          </a:xfrm>
          <a:prstGeom prst="rect">
            <a:avLst/>
          </a:prstGeom>
        </p:spPr>
      </p:pic>
      <p:sp>
        <p:nvSpPr>
          <p:cNvPr id="4" name="Text Placeholder 5">
            <a:extLst>
              <a:ext uri="{FF2B5EF4-FFF2-40B4-BE49-F238E27FC236}">
                <a16:creationId xmlns:a16="http://schemas.microsoft.com/office/drawing/2014/main" id="{F94BB92E-ECEB-7539-49D3-BF46F903031B}"/>
              </a:ext>
            </a:extLst>
          </p:cNvPr>
          <p:cNvSpPr>
            <a:spLocks noGrp="1"/>
          </p:cNvSpPr>
          <p:nvPr>
            <p:ph type="body" idx="10" hasCustomPrompt="1"/>
          </p:nvPr>
        </p:nvSpPr>
        <p:spPr>
          <a:xfrm>
            <a:off x="602043" y="2481463"/>
            <a:ext cx="5830059" cy="1704971"/>
          </a:xfrm>
        </p:spPr>
        <p:txBody>
          <a:bodyPr anchor="b"/>
          <a:lstStyle>
            <a:lvl1pPr>
              <a:buNone/>
              <a:defRPr sz="4400" b="1">
                <a:solidFill>
                  <a:srgbClr val="004F7E"/>
                </a:solidFill>
              </a:defRPr>
            </a:lvl1pPr>
          </a:lstStyle>
          <a:p>
            <a:pPr lvl="0">
              <a:buNone/>
            </a:pPr>
            <a:r>
              <a:t>CLICK TO ENTER TITLE</a:t>
            </a:r>
          </a:p>
        </p:txBody>
      </p:sp>
      <p:sp>
        <p:nvSpPr>
          <p:cNvPr id="5" name="Text Placeholder 7">
            <a:extLst>
              <a:ext uri="{FF2B5EF4-FFF2-40B4-BE49-F238E27FC236}">
                <a16:creationId xmlns:a16="http://schemas.microsoft.com/office/drawing/2014/main" id="{3C7515C7-450A-2D2E-EA28-B03C3A44812E}"/>
              </a:ext>
            </a:extLst>
          </p:cNvPr>
          <p:cNvSpPr>
            <a:spLocks noGrp="1"/>
          </p:cNvSpPr>
          <p:nvPr>
            <p:ph type="body" idx="11" hasCustomPrompt="1"/>
          </p:nvPr>
        </p:nvSpPr>
        <p:spPr>
          <a:xfrm>
            <a:off x="603348" y="4256936"/>
            <a:ext cx="5012019" cy="471021"/>
          </a:xfrm>
        </p:spPr>
        <p:txBody>
          <a:bodyPr/>
          <a:lstStyle>
            <a:lvl1pPr>
              <a:buNone/>
              <a:defRPr b="1">
                <a:solidFill>
                  <a:schemeClr val="tx1">
                    <a:lumMod val="50000"/>
                    <a:lumOff val="50000"/>
                  </a:schemeClr>
                </a:solidFill>
              </a:defRPr>
            </a:lvl1pPr>
          </a:lstStyle>
          <a:p>
            <a:pPr lvl="0">
              <a:buNone/>
            </a:pPr>
            <a:r>
              <a:t>NAME OF PRESENTER</a:t>
            </a:r>
          </a:p>
        </p:txBody>
      </p:sp>
      <p:sp>
        <p:nvSpPr>
          <p:cNvPr id="6" name="Text Placeholder 7">
            <a:extLst>
              <a:ext uri="{FF2B5EF4-FFF2-40B4-BE49-F238E27FC236}">
                <a16:creationId xmlns:a16="http://schemas.microsoft.com/office/drawing/2014/main" id="{102EA792-8CB4-BF5A-698B-D1FBD27B1A9A}"/>
              </a:ext>
            </a:extLst>
          </p:cNvPr>
          <p:cNvSpPr>
            <a:spLocks noGrp="1"/>
          </p:cNvSpPr>
          <p:nvPr>
            <p:ph type="body" idx="12" hasCustomPrompt="1"/>
          </p:nvPr>
        </p:nvSpPr>
        <p:spPr>
          <a:xfrm>
            <a:off x="602043" y="4638400"/>
            <a:ext cx="5012019" cy="471021"/>
          </a:xfrm>
        </p:spPr>
        <p:txBody>
          <a:bodyPr/>
          <a:lstStyle>
            <a:lvl1pPr>
              <a:buNone/>
              <a:defRPr sz="1600" b="0">
                <a:solidFill>
                  <a:schemeClr val="tx1">
                    <a:lumMod val="50000"/>
                    <a:lumOff val="50000"/>
                  </a:schemeClr>
                </a:solidFill>
              </a:defRPr>
            </a:lvl1pPr>
          </a:lstStyle>
          <a:p>
            <a:pPr lvl="0">
              <a:buNone/>
            </a:pPr>
            <a:r>
              <a:t>TITLE</a:t>
            </a:r>
          </a:p>
        </p:txBody>
      </p:sp>
      <p:pic>
        <p:nvPicPr>
          <p:cNvPr id="30" name="Picture 6"/>
          <p:cNvPicPr>
            <a:picLocks noChangeAspect="1"/>
          </p:cNvPicPr>
          <p:nvPr/>
        </p:nvPicPr>
        <p:blipFill>
          <a:blip r:embed="rId3"/>
          <a:srcRect/>
          <a:stretch/>
        </p:blipFill>
        <p:spPr>
          <a:xfrm>
            <a:off x="9213851" y="690243"/>
            <a:ext cx="2293367" cy="44818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Option 1">
    <p:spTree>
      <p:nvGrpSpPr>
        <p:cNvPr id="1" name=""/>
        <p:cNvGrpSpPr/>
        <p:nvPr/>
      </p:nvGrpSpPr>
      <p:grpSpPr>
        <a:xfrm>
          <a:off x="0" y="0"/>
          <a:ext cx="0" cy="0"/>
          <a:chOff x="0" y="0"/>
          <a:chExt cx="0" cy="0"/>
        </a:xfrm>
      </p:grpSpPr>
      <p:sp>
        <p:nvSpPr>
          <p:cNvPr id="4" name="Triangle 5">
            <a:extLst>
              <a:ext uri="{FF2B5EF4-FFF2-40B4-BE49-F238E27FC236}">
                <a16:creationId xmlns:a16="http://schemas.microsoft.com/office/drawing/2014/main" id="{14C3388D-8BDF-9781-3567-ED0531C6B918}"/>
              </a:ext>
            </a:extLst>
          </p:cNvPr>
          <p:cNvSpPr>
            <a:spLocks noGrp="1"/>
          </p:cNvSpPr>
          <p:nvPr/>
        </p:nvSpPr>
        <p:spPr>
          <a:xfrm rot="10800000">
            <a:off x="7842177" y="0"/>
            <a:ext cx="4366242" cy="6858000"/>
          </a:xfrm>
          <a:prstGeom prst="triangle">
            <a:avLst>
              <a:gd name="adj" fmla="val 0"/>
            </a:avLst>
          </a:prstGeom>
          <a:gradFill>
            <a:gsLst>
              <a:gs pos="0">
                <a:schemeClr val="bg1">
                  <a:alpha val="0"/>
                </a:schemeClr>
              </a:gs>
              <a:gs pos="100000">
                <a:schemeClr val="accent5"/>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6" name="Triangle 19">
            <a:extLst>
              <a:ext uri="{FF2B5EF4-FFF2-40B4-BE49-F238E27FC236}">
                <a16:creationId xmlns:a16="http://schemas.microsoft.com/office/drawing/2014/main" id="{EECF31F1-7654-A3A7-297B-B00ACC0A770D}"/>
              </a:ext>
            </a:extLst>
          </p:cNvPr>
          <p:cNvSpPr>
            <a:spLocks noGrp="1"/>
          </p:cNvSpPr>
          <p:nvPr/>
        </p:nvSpPr>
        <p:spPr>
          <a:xfrm flipH="1">
            <a:off x="6228520" y="2158668"/>
            <a:ext cx="5989320" cy="4709087"/>
          </a:xfrm>
          <a:prstGeom prst="triangle">
            <a:avLst/>
          </a:prstGeom>
          <a:gradFill>
            <a:gsLst>
              <a:gs pos="0">
                <a:schemeClr val="bg1">
                  <a:alpha val="0"/>
                </a:schemeClr>
              </a:gs>
              <a:gs pos="100000">
                <a:schemeClr val="accent5">
                  <a:alpha val="47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 name="Straight Connector 4">
            <a:extLst>
              <a:ext uri="{FF2B5EF4-FFF2-40B4-BE49-F238E27FC236}">
                <a16:creationId xmlns:a16="http://schemas.microsoft.com/office/drawing/2014/main" id="{A42A555A-D295-4B3A-B735-8BBF0DA60DCD}"/>
              </a:ext>
            </a:extLst>
          </p:cNvPr>
          <p:cNvSpPr>
            <a:spLocks noGrp="1"/>
          </p:cNvSpPr>
          <p:nvPr/>
        </p:nv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9" name="Text Placeholder 8">
            <a:extLst>
              <a:ext uri="{FF2B5EF4-FFF2-40B4-BE49-F238E27FC236}">
                <a16:creationId xmlns:a16="http://schemas.microsoft.com/office/drawing/2014/main" id="{2B466CB1-813C-8142-AD3D-E96EACB00DF0}"/>
              </a:ext>
            </a:extLst>
          </p:cNvPr>
          <p:cNvSpPr>
            <a:spLocks noGrp="1"/>
          </p:cNvSpPr>
          <p:nvPr>
            <p:ph type="body" idx="10" hasCustomPrompt="1"/>
          </p:nvPr>
        </p:nvSpPr>
        <p:spPr>
          <a:xfrm>
            <a:off x="673768" y="1573375"/>
            <a:ext cx="10733877" cy="4571838"/>
          </a:xfrm>
        </p:spPr>
        <p:txBody>
          <a:bodyPr tIns="0"/>
          <a:lstStyle>
            <a:lvl1pPr marL="342900" marR="0" indent="-342900" algn="l" defTabSz="914400">
              <a:lnSpc>
                <a:spcPct val="100000"/>
              </a:lnSpc>
              <a:spcBef>
                <a:spcPts val="0"/>
              </a:spcBef>
              <a:spcAft>
                <a:spcPts val="4200"/>
              </a:spcAft>
              <a:buClr>
                <a:srgbClr val="00AFD7"/>
              </a:buClr>
              <a:buSzTx/>
              <a:buFont typeface="Arial"/>
              <a:buChar char="•"/>
              <a:defRPr sz="3200" b="1">
                <a:solidFill>
                  <a:srgbClr val="004F7E"/>
                </a:solidFill>
              </a:defRPr>
            </a:lvl1pPr>
            <a:lvl2pPr marL="457200" indent="0">
              <a:buNone/>
              <a:defRPr/>
            </a:lvl2pPr>
            <a:lvl3pPr marL="914400" indent="0">
              <a:buNone/>
              <a:defRPr/>
            </a:lvl3pPr>
            <a:lvl4pPr marL="1371600" indent="0">
              <a:buNone/>
              <a:defRPr/>
            </a:lvl4pPr>
            <a:lvl5pPr marL="1828800" indent="0">
              <a:buNone/>
              <a:defRPr/>
            </a:lvl5pPr>
          </a:lstStyle>
          <a:p>
            <a:pPr lvl="0">
              <a:buNone/>
            </a:pPr>
            <a:r>
              <a:t>Key Agenda Item #1</a:t>
            </a:r>
          </a:p>
          <a:p>
            <a:pPr lvl="0">
              <a:buNone/>
            </a:pPr>
            <a:r>
              <a:t>Key Agenda Item #2</a:t>
            </a:r>
          </a:p>
          <a:p>
            <a:pPr lvl="0">
              <a:buNone/>
            </a:pPr>
            <a:r>
              <a:t>Key Agenda Item #3</a:t>
            </a:r>
          </a:p>
          <a:p>
            <a:pPr lvl="0">
              <a:buNone/>
            </a:pPr>
            <a:r>
              <a:t>Key Agenda Item #4</a:t>
            </a:r>
          </a:p>
          <a:p>
            <a:pPr lvl="0">
              <a:buNone/>
            </a:pPr>
            <a:r>
              <a:t>Key Agenda Item #5</a:t>
            </a:r>
          </a:p>
        </p:txBody>
      </p:sp>
      <p:sp>
        <p:nvSpPr>
          <p:cNvPr id="10" name="Title 1">
            <a:extLst>
              <a:ext uri="{FF2B5EF4-FFF2-40B4-BE49-F238E27FC236}">
                <a16:creationId xmlns:a16="http://schemas.microsoft.com/office/drawing/2014/main" id="{BB377B6B-DAFF-C248-A0FE-7B0FA03B8EEB}"/>
              </a:ext>
            </a:extLst>
          </p:cNvPr>
          <p:cNvSpPr>
            <a:spLocks noGrp="1"/>
          </p:cNvSpPr>
          <p:nvPr>
            <p:ph type="title" hasCustomPrompt="1"/>
          </p:nvPr>
        </p:nvSpPr>
        <p:spPr>
          <a:xfrm>
            <a:off x="384048" y="480300"/>
            <a:ext cx="11429999" cy="612775"/>
          </a:xfrm>
          <a:prstGeom prst="rect">
            <a:avLst/>
          </a:prstGeom>
        </p:spPr>
        <p:txBody>
          <a:bodyPr bIns="91440" anchor="b"/>
          <a:lstStyle>
            <a:lvl1pPr marL="0" indent="0">
              <a:buNone/>
              <a:defRPr sz="4400" b="1">
                <a:solidFill>
                  <a:srgbClr val="004F7E"/>
                </a:solidFill>
              </a:defRPr>
            </a:lvl1pPr>
          </a:lstStyle>
          <a:p>
            <a:r>
              <a:t>Click to add title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 Standard">
    <p:spTree>
      <p:nvGrpSpPr>
        <p:cNvPr id="1" name=""/>
        <p:cNvGrpSpPr/>
        <p:nvPr/>
      </p:nvGrpSpPr>
      <p:grpSpPr>
        <a:xfrm>
          <a:off x="0" y="0"/>
          <a:ext cx="0" cy="0"/>
          <a:chOff x="0" y="0"/>
          <a:chExt cx="0" cy="0"/>
        </a:xfrm>
      </p:grpSpPr>
      <p:sp>
        <p:nvSpPr>
          <p:cNvPr id="17" name="Content Placeholder 3">
            <a:extLst>
              <a:ext uri="{FF2B5EF4-FFF2-40B4-BE49-F238E27FC236}">
                <a16:creationId xmlns:a16="http://schemas.microsoft.com/office/drawing/2014/main" id="{034DCB5F-A385-354F-8F41-333ED082C9C4}"/>
              </a:ext>
            </a:extLst>
          </p:cNvPr>
          <p:cNvSpPr>
            <a:spLocks noGrp="1"/>
          </p:cNvSpPr>
          <p:nvPr>
            <p:ph idx="1" hasCustomPrompt="1"/>
          </p:nvPr>
        </p:nvSpPr>
        <p:spPr>
          <a:xfrm>
            <a:off x="381001" y="1066800"/>
            <a:ext cx="11429999" cy="5020322"/>
          </a:xfrm>
          <a:prstGeom prst="rect">
            <a:avLst/>
          </a:prstGeom>
          <a:noFill/>
          <a:ln w="9525">
            <a:noFill/>
          </a:ln>
        </p:spPr>
        <p:txBody>
          <a:bodyPr vert="horz" wrap="square" lIns="0" tIns="45720" rIns="0" bIns="45720" anchor="t"/>
          <a:lstStyle>
            <a:lvl1pPr marL="230188" indent="-230188">
              <a:lnSpc>
                <a:spcPct val="100000"/>
              </a:lnSpc>
              <a:buFont typeface="Arial"/>
              <a:buNone/>
              <a:defRPr/>
            </a:lvl1pPr>
            <a:lvl2pPr marL="685800" indent="-228600">
              <a:lnSpc>
                <a:spcPct val="100000"/>
              </a:lnSpc>
              <a:buNone/>
              <a:defRPr/>
            </a:lvl2pPr>
            <a:lvl3pPr>
              <a:lnSpc>
                <a:spcPct val="100000"/>
              </a:lnSpc>
              <a:buNone/>
              <a:defRPr/>
            </a:lvl3pPr>
            <a:lvl4pPr>
              <a:lnSpc>
                <a:spcPct val="100000"/>
              </a:lnSpc>
              <a:buNone/>
              <a:defRPr/>
            </a:lvl4pPr>
            <a:lvl5pPr>
              <a:lnSpc>
                <a:spcPct val="100000"/>
              </a:lnSpc>
              <a:buNone/>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18" name="Straight Connector 17">
            <a:extLst>
              <a:ext uri="{FF2B5EF4-FFF2-40B4-BE49-F238E27FC236}">
                <a16:creationId xmlns:a16="http://schemas.microsoft.com/office/drawing/2014/main" id="{B18780D2-0790-4564-B82A-A1BDCFB3832E}"/>
              </a:ext>
            </a:extLst>
          </p:cNvPr>
          <p:cNvSpPr>
            <a:spLocks noGrp="1"/>
          </p:cNvSpPr>
          <p:nvPr/>
        </p:nv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5" name="Straight Connector 4">
            <a:extLst>
              <a:ext uri="{FF2B5EF4-FFF2-40B4-BE49-F238E27FC236}">
                <a16:creationId xmlns:a16="http://schemas.microsoft.com/office/drawing/2014/main" id="{D8E5D7EA-0D06-4223-9E3F-60C6098BF563}"/>
              </a:ext>
            </a:extLst>
          </p:cNvPr>
          <p:cNvSpPr>
            <a:spLocks noGrp="1"/>
          </p:cNvSpPr>
          <p:nvPr/>
        </p:nvSpPr>
        <p:spPr>
          <a:xfrm>
            <a:off x="380999" y="857284"/>
            <a:ext cx="1143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6" name="Title 1">
            <a:extLst>
              <a:ext uri="{FF2B5EF4-FFF2-40B4-BE49-F238E27FC236}">
                <a16:creationId xmlns:a16="http://schemas.microsoft.com/office/drawing/2014/main" id="{20E91D5A-34AC-1049-A23E-6B3E3624A266}"/>
              </a:ext>
            </a:extLst>
          </p:cNvPr>
          <p:cNvSpPr>
            <a:spLocks noGrp="1"/>
          </p:cNvSpPr>
          <p:nvPr>
            <p:ph type="title" hasCustomPrompt="1"/>
          </p:nvPr>
        </p:nvSpPr>
        <p:spPr>
          <a:xfrm>
            <a:off x="381000" y="244509"/>
            <a:ext cx="11429999" cy="612775"/>
          </a:xfrm>
          <a:prstGeom prst="rect">
            <a:avLst/>
          </a:prstGeom>
        </p:spPr>
        <p:txBody>
          <a:bodyPr bIns="91440" anchor="b"/>
          <a:lstStyle>
            <a:lvl1pPr marL="0" indent="0">
              <a:buNone/>
              <a:defRPr sz="3200" b="1">
                <a:solidFill>
                  <a:srgbClr val="004F7E"/>
                </a:solidFill>
              </a:defRPr>
            </a:lvl1pPr>
          </a:lstStyle>
          <a:p>
            <a:r>
              <a:t>Click to add title</a:t>
            </a:r>
          </a:p>
        </p:txBody>
      </p:sp>
      <p:sp>
        <p:nvSpPr>
          <p:cNvPr id="4" name="Straight Connector 3">
            <a:extLst>
              <a:ext uri="{FF2B5EF4-FFF2-40B4-BE49-F238E27FC236}">
                <a16:creationId xmlns:a16="http://schemas.microsoft.com/office/drawing/2014/main" id="{AE7506FF-3526-4674-97DB-2F67DD4D20E0}"/>
              </a:ext>
            </a:extLst>
          </p:cNvPr>
          <p:cNvSpPr>
            <a:spLocks noGrp="1"/>
          </p:cNvSpPr>
          <p:nvPr/>
        </p:nvSpPr>
        <p:spPr>
          <a:xfrm>
            <a:off x="294500" y="857284"/>
            <a:ext cx="11521440" cy="0"/>
          </a:xfrm>
          <a:prstGeom prst="line">
            <a:avLst/>
          </a:prstGeom>
          <a:ln w="9525">
            <a:solidFill>
              <a:srgbClr val="004F7E"/>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4D3F-3833-4C36-8BA8-7BFCD65B48E5}"/>
              </a:ext>
            </a:extLst>
          </p:cNvPr>
          <p:cNvSpPr>
            <a:spLocks noGrp="1"/>
          </p:cNvSpPr>
          <p:nvPr>
            <p:ph type="title" hasCustomPrompt="1"/>
          </p:nvPr>
        </p:nvSpPr>
        <p:spPr>
          <a:xfrm>
            <a:off x="633966" y="3154018"/>
            <a:ext cx="7387816" cy="1264086"/>
          </a:xfrm>
        </p:spPr>
        <p:txBody>
          <a:bodyPr anchor="t"/>
          <a:lstStyle>
            <a:lvl1pPr algn="l">
              <a:buNone/>
              <a:defRPr sz="5400" b="1" cap="none" baseline="0">
                <a:solidFill>
                  <a:schemeClr val="accent1"/>
                </a:solidFill>
              </a:defRPr>
            </a:lvl1pPr>
          </a:lstStyle>
          <a:p>
            <a:r>
              <a:t>Divider slide, option 1</a:t>
            </a:r>
            <a:br/>
            <a:r>
              <a:t>click to add text</a:t>
            </a:r>
          </a:p>
        </p:txBody>
      </p:sp>
      <p:sp>
        <p:nvSpPr>
          <p:cNvPr id="7" name="Triangle 5">
            <a:extLst>
              <a:ext uri="{FF2B5EF4-FFF2-40B4-BE49-F238E27FC236}">
                <a16:creationId xmlns:a16="http://schemas.microsoft.com/office/drawing/2014/main" id="{A7B07B51-03D9-BE36-3194-087508397AC8}"/>
              </a:ext>
            </a:extLst>
          </p:cNvPr>
          <p:cNvSpPr>
            <a:spLocks noGrp="1"/>
          </p:cNvSpPr>
          <p:nvPr/>
        </p:nvSpPr>
        <p:spPr>
          <a:xfrm rot="10800000">
            <a:off x="7842177" y="0"/>
            <a:ext cx="4366242" cy="6858000"/>
          </a:xfrm>
          <a:prstGeom prst="triangle">
            <a:avLst>
              <a:gd name="adj" fmla="val 0"/>
            </a:avLst>
          </a:prstGeom>
          <a:gradFill>
            <a:gsLst>
              <a:gs pos="0">
                <a:schemeClr val="bg1">
                  <a:alpha val="0"/>
                </a:schemeClr>
              </a:gs>
              <a:gs pos="100000">
                <a:schemeClr val="accent5"/>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 name="Triangle 19">
            <a:extLst>
              <a:ext uri="{FF2B5EF4-FFF2-40B4-BE49-F238E27FC236}">
                <a16:creationId xmlns:a16="http://schemas.microsoft.com/office/drawing/2014/main" id="{F651C627-0A3E-81E8-648A-BA0C8DFE2985}"/>
              </a:ext>
            </a:extLst>
          </p:cNvPr>
          <p:cNvSpPr>
            <a:spLocks noGrp="1"/>
          </p:cNvSpPr>
          <p:nvPr/>
        </p:nvSpPr>
        <p:spPr>
          <a:xfrm flipH="1">
            <a:off x="6228520" y="2158668"/>
            <a:ext cx="5989320" cy="4709087"/>
          </a:xfrm>
          <a:prstGeom prst="triangle">
            <a:avLst/>
          </a:prstGeom>
          <a:gradFill>
            <a:gsLst>
              <a:gs pos="0">
                <a:schemeClr val="bg1">
                  <a:alpha val="0"/>
                </a:schemeClr>
              </a:gs>
              <a:gs pos="100000">
                <a:schemeClr val="accent5">
                  <a:alpha val="47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No Lin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E14EABA8-8962-284B-A03B-F9F4C3923F5F}"/>
              </a:ext>
            </a:extLst>
          </p:cNvPr>
          <p:cNvSpPr>
            <a:spLocks noGrp="1"/>
          </p:cNvSpPr>
          <p:nvPr>
            <p:ph type="title" hasCustomPrompt="1"/>
          </p:nvPr>
        </p:nvSpPr>
        <p:spPr>
          <a:xfrm>
            <a:off x="381000" y="244509"/>
            <a:ext cx="11429999" cy="612775"/>
          </a:xfrm>
          <a:prstGeom prst="rect">
            <a:avLst/>
          </a:prstGeom>
        </p:spPr>
        <p:txBody>
          <a:bodyPr bIns="91440" anchor="b"/>
          <a:lstStyle>
            <a:lvl1pPr marL="0" indent="0">
              <a:buNone/>
              <a:defRPr sz="3200" b="1">
                <a:solidFill>
                  <a:srgbClr val="004F7E"/>
                </a:solidFill>
              </a:defRPr>
            </a:lvl1pPr>
          </a:lstStyle>
          <a:p>
            <a:r>
              <a:t>Click to add title</a:t>
            </a:r>
          </a:p>
        </p:txBody>
      </p:sp>
      <p:sp>
        <p:nvSpPr>
          <p:cNvPr id="17" name="Content Placeholder 3">
            <a:extLst>
              <a:ext uri="{FF2B5EF4-FFF2-40B4-BE49-F238E27FC236}">
                <a16:creationId xmlns:a16="http://schemas.microsoft.com/office/drawing/2014/main" id="{034DCB5F-A385-354F-8F41-333ED082C9C4}"/>
              </a:ext>
            </a:extLst>
          </p:cNvPr>
          <p:cNvSpPr>
            <a:spLocks noGrp="1"/>
          </p:cNvSpPr>
          <p:nvPr>
            <p:ph idx="1" hasCustomPrompt="1"/>
          </p:nvPr>
        </p:nvSpPr>
        <p:spPr>
          <a:xfrm>
            <a:off x="381001" y="1066800"/>
            <a:ext cx="11429999" cy="5020322"/>
          </a:xfrm>
          <a:prstGeom prst="rect">
            <a:avLst/>
          </a:prstGeom>
          <a:noFill/>
          <a:ln w="9525">
            <a:noFill/>
          </a:ln>
        </p:spPr>
        <p:txBody>
          <a:bodyPr vert="horz" wrap="square" lIns="0" tIns="45720" rIns="0" bIns="45720" anchor="t"/>
          <a:lstStyle>
            <a:lvl1pPr marL="230188" indent="-230188">
              <a:lnSpc>
                <a:spcPct val="100000"/>
              </a:lnSpc>
              <a:buFont typeface="Arial"/>
              <a:buNone/>
              <a:defRPr/>
            </a:lvl1pPr>
            <a:lvl2pPr marL="685800" indent="-228600">
              <a:lnSpc>
                <a:spcPct val="100000"/>
              </a:lnSpc>
              <a:buNone/>
              <a:defRPr/>
            </a:lvl2pPr>
            <a:lvl3pPr>
              <a:lnSpc>
                <a:spcPct val="100000"/>
              </a:lnSpc>
              <a:buNone/>
              <a:defRPr/>
            </a:lvl3pPr>
            <a:lvl4pPr>
              <a:lnSpc>
                <a:spcPct val="100000"/>
              </a:lnSpc>
              <a:buNone/>
              <a:defRPr/>
            </a:lvl4pPr>
            <a:lvl5pPr>
              <a:lnSpc>
                <a:spcPct val="100000"/>
              </a:lnSpc>
              <a:buNone/>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18" name="Straight Connector 17">
            <a:extLst>
              <a:ext uri="{FF2B5EF4-FFF2-40B4-BE49-F238E27FC236}">
                <a16:creationId xmlns:a16="http://schemas.microsoft.com/office/drawing/2014/main" id="{50D55CF7-4DB9-4933-931F-4845E7ECF9D4}"/>
              </a:ext>
            </a:extLst>
          </p:cNvPr>
          <p:cNvSpPr>
            <a:spLocks noGrp="1"/>
          </p:cNvSpPr>
          <p:nvPr/>
        </p:nv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6605B4-844F-4175-8D81-1F96D9039C6F}"/>
              </a:ext>
            </a:extLst>
          </p:cNvPr>
          <p:cNvSpPr>
            <a:spLocks noGrp="1"/>
          </p:cNvSpPr>
          <p:nvPr>
            <p:ph idx="1" hasCustomPrompt="1"/>
          </p:nvPr>
        </p:nvSpPr>
        <p:spPr>
          <a:xfrm>
            <a:off x="381000" y="1071527"/>
            <a:ext cx="5626608" cy="5004808"/>
          </a:xfrm>
          <a:prstGeom prst="rect">
            <a:avLst/>
          </a:prstGeom>
        </p:spPr>
        <p:txBody>
          <a:bodyPr/>
          <a:lstStyle>
            <a:lvl1pPr>
              <a:lnSpc>
                <a:spcPct val="100000"/>
              </a:lnSpc>
              <a:spcBef>
                <a:spcPts val="0"/>
              </a:spcBef>
              <a:spcAft>
                <a:spcPts val="600"/>
              </a:spcAft>
              <a:buNone/>
              <a:defRPr/>
            </a:lvl1pPr>
            <a:lvl2pPr>
              <a:lnSpc>
                <a:spcPct val="100000"/>
              </a:lnSpc>
              <a:spcBef>
                <a:spcPts val="0"/>
              </a:spcBef>
              <a:spcAft>
                <a:spcPts val="600"/>
              </a:spcAft>
              <a:buNone/>
              <a:defRPr/>
            </a:lvl2pPr>
            <a:lvl3pPr>
              <a:lnSpc>
                <a:spcPct val="100000"/>
              </a:lnSpc>
              <a:spcBef>
                <a:spcPts val="0"/>
              </a:spcBef>
              <a:spcAft>
                <a:spcPts val="600"/>
              </a:spcAft>
              <a:buNone/>
              <a:defRPr/>
            </a:lvl3pPr>
            <a:lvl4pPr>
              <a:lnSpc>
                <a:spcPct val="100000"/>
              </a:lnSpc>
              <a:spcBef>
                <a:spcPts val="0"/>
              </a:spcBef>
              <a:spcAft>
                <a:spcPts val="600"/>
              </a:spcAft>
              <a:buNone/>
              <a:defRPr/>
            </a:lvl4pPr>
            <a:lvl5pPr>
              <a:lnSpc>
                <a:spcPct val="100000"/>
              </a:lnSpc>
              <a:spcBef>
                <a:spcPts val="0"/>
              </a:spcBef>
              <a:spcAft>
                <a:spcPts val="600"/>
              </a:spcAft>
              <a:buNone/>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6" name="Straight Connector 5">
            <a:extLst>
              <a:ext uri="{FF2B5EF4-FFF2-40B4-BE49-F238E27FC236}">
                <a16:creationId xmlns:a16="http://schemas.microsoft.com/office/drawing/2014/main" id="{FC1D39C5-211A-4362-85C6-D996F6D53BD2}"/>
              </a:ext>
            </a:extLst>
          </p:cNvPr>
          <p:cNvSpPr>
            <a:spLocks noGrp="1"/>
          </p:cNvSpPr>
          <p:nvPr/>
        </p:nv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7" name="Title 1">
            <a:extLst>
              <a:ext uri="{FF2B5EF4-FFF2-40B4-BE49-F238E27FC236}">
                <a16:creationId xmlns:a16="http://schemas.microsoft.com/office/drawing/2014/main" id="{99B17DC4-C250-1D46-85D9-A7E83CBC5F7B}"/>
              </a:ext>
            </a:extLst>
          </p:cNvPr>
          <p:cNvSpPr>
            <a:spLocks noGrp="1"/>
          </p:cNvSpPr>
          <p:nvPr>
            <p:ph type="title" hasCustomPrompt="1"/>
          </p:nvPr>
        </p:nvSpPr>
        <p:spPr>
          <a:xfrm>
            <a:off x="381000" y="244509"/>
            <a:ext cx="11429999" cy="612775"/>
          </a:xfrm>
          <a:prstGeom prst="rect">
            <a:avLst/>
          </a:prstGeom>
        </p:spPr>
        <p:txBody>
          <a:bodyPr bIns="91440" anchor="b"/>
          <a:lstStyle>
            <a:lvl1pPr marL="0" indent="0">
              <a:buNone/>
              <a:defRPr sz="3200" b="1">
                <a:solidFill>
                  <a:srgbClr val="004F7E"/>
                </a:solidFill>
              </a:defRPr>
            </a:lvl1pPr>
          </a:lstStyle>
          <a:p>
            <a:r>
              <a:t>Comparison Slide 1: Click to add title</a:t>
            </a:r>
          </a:p>
        </p:txBody>
      </p:sp>
      <p:sp>
        <p:nvSpPr>
          <p:cNvPr id="8" name="Straight Connector 7">
            <a:extLst>
              <a:ext uri="{FF2B5EF4-FFF2-40B4-BE49-F238E27FC236}">
                <a16:creationId xmlns:a16="http://schemas.microsoft.com/office/drawing/2014/main" id="{5C90276B-3019-493B-AD27-51201DE03CE9}"/>
              </a:ext>
            </a:extLst>
          </p:cNvPr>
          <p:cNvSpPr>
            <a:spLocks noGrp="1"/>
          </p:cNvSpPr>
          <p:nvPr/>
        </p:nvSpPr>
        <p:spPr>
          <a:xfrm>
            <a:off x="380999" y="857284"/>
            <a:ext cx="1143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9" name="Content Placeholder 2">
            <a:extLst>
              <a:ext uri="{FF2B5EF4-FFF2-40B4-BE49-F238E27FC236}">
                <a16:creationId xmlns:a16="http://schemas.microsoft.com/office/drawing/2014/main" id="{1B4816C3-D8FC-5443-B7AE-0628F16A9B87}"/>
              </a:ext>
            </a:extLst>
          </p:cNvPr>
          <p:cNvSpPr>
            <a:spLocks noGrp="1"/>
          </p:cNvSpPr>
          <p:nvPr>
            <p:ph idx="10" hasCustomPrompt="1"/>
          </p:nvPr>
        </p:nvSpPr>
        <p:spPr>
          <a:xfrm>
            <a:off x="6184394" y="1071527"/>
            <a:ext cx="5626608" cy="5004808"/>
          </a:xfrm>
          <a:prstGeom prst="rect">
            <a:avLst/>
          </a:prstGeom>
        </p:spPr>
        <p:txBody>
          <a:bodyPr/>
          <a:lstStyle>
            <a:lvl1pPr>
              <a:lnSpc>
                <a:spcPct val="100000"/>
              </a:lnSpc>
              <a:spcBef>
                <a:spcPts val="0"/>
              </a:spcBef>
              <a:spcAft>
                <a:spcPts val="600"/>
              </a:spcAft>
              <a:buNone/>
              <a:defRPr/>
            </a:lvl1pPr>
            <a:lvl2pPr>
              <a:lnSpc>
                <a:spcPct val="100000"/>
              </a:lnSpc>
              <a:spcBef>
                <a:spcPts val="0"/>
              </a:spcBef>
              <a:spcAft>
                <a:spcPts val="600"/>
              </a:spcAft>
              <a:buNone/>
              <a:defRPr/>
            </a:lvl2pPr>
            <a:lvl3pPr>
              <a:lnSpc>
                <a:spcPct val="100000"/>
              </a:lnSpc>
              <a:spcBef>
                <a:spcPts val="0"/>
              </a:spcBef>
              <a:spcAft>
                <a:spcPts val="600"/>
              </a:spcAft>
              <a:buNone/>
              <a:defRPr/>
            </a:lvl3pPr>
            <a:lvl4pPr>
              <a:lnSpc>
                <a:spcPct val="100000"/>
              </a:lnSpc>
              <a:spcBef>
                <a:spcPts val="0"/>
              </a:spcBef>
              <a:spcAft>
                <a:spcPts val="600"/>
              </a:spcAft>
              <a:buNone/>
              <a:defRPr/>
            </a:lvl4pPr>
            <a:lvl5pPr>
              <a:lnSpc>
                <a:spcPct val="100000"/>
              </a:lnSpc>
              <a:spcBef>
                <a:spcPts val="0"/>
              </a:spcBef>
              <a:spcAft>
                <a:spcPts val="600"/>
              </a:spcAft>
              <a:buNone/>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C7D7F14-FFE9-47F2-98DF-49C2E2424DFD}"/>
              </a:ext>
            </a:extLst>
          </p:cNvPr>
          <p:cNvSpPr>
            <a:spLocks noGrp="1"/>
          </p:cNvSpPr>
          <p:nvPr>
            <p:ph type="body" idx="1" hasCustomPrompt="1"/>
          </p:nvPr>
        </p:nvSpPr>
        <p:spPr>
          <a:xfrm>
            <a:off x="381000" y="1079499"/>
            <a:ext cx="5626608" cy="534323"/>
          </a:xfrm>
          <a:prstGeom prst="rect">
            <a:avLst/>
          </a:prstGeo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add subtitle</a:t>
            </a:r>
          </a:p>
        </p:txBody>
      </p:sp>
      <p:sp>
        <p:nvSpPr>
          <p:cNvPr id="5" name="Text Placeholder 4">
            <a:extLst>
              <a:ext uri="{FF2B5EF4-FFF2-40B4-BE49-F238E27FC236}">
                <a16:creationId xmlns:a16="http://schemas.microsoft.com/office/drawing/2014/main" id="{01AF77BE-9AB6-4BDC-9027-804B50A80CC8}"/>
              </a:ext>
            </a:extLst>
          </p:cNvPr>
          <p:cNvSpPr>
            <a:spLocks noGrp="1"/>
          </p:cNvSpPr>
          <p:nvPr>
            <p:ph type="body" idx="3" hasCustomPrompt="1"/>
          </p:nvPr>
        </p:nvSpPr>
        <p:spPr>
          <a:xfrm>
            <a:off x="6191006" y="1079499"/>
            <a:ext cx="5619994" cy="534324"/>
          </a:xfrm>
          <a:prstGeom prst="rect">
            <a:avLst/>
          </a:prstGeo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add subtitle</a:t>
            </a:r>
          </a:p>
        </p:txBody>
      </p:sp>
      <p:sp>
        <p:nvSpPr>
          <p:cNvPr id="8" name="Straight Connector 7">
            <a:extLst>
              <a:ext uri="{FF2B5EF4-FFF2-40B4-BE49-F238E27FC236}">
                <a16:creationId xmlns:a16="http://schemas.microsoft.com/office/drawing/2014/main" id="{5C25FF62-6CAE-440A-A213-B44946264E92}"/>
              </a:ext>
            </a:extLst>
          </p:cNvPr>
          <p:cNvSpPr>
            <a:spLocks noGrp="1"/>
          </p:cNvSpPr>
          <p:nvPr/>
        </p:nv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9" name="Title 1">
            <a:extLst>
              <a:ext uri="{FF2B5EF4-FFF2-40B4-BE49-F238E27FC236}">
                <a16:creationId xmlns:a16="http://schemas.microsoft.com/office/drawing/2014/main" id="{62B98C6A-EC3E-A44F-8474-D9D47583FD6D}"/>
              </a:ext>
            </a:extLst>
          </p:cNvPr>
          <p:cNvSpPr>
            <a:spLocks noGrp="1"/>
          </p:cNvSpPr>
          <p:nvPr>
            <p:ph type="title" hasCustomPrompt="1"/>
          </p:nvPr>
        </p:nvSpPr>
        <p:spPr>
          <a:xfrm>
            <a:off x="381000" y="244509"/>
            <a:ext cx="11429999" cy="612775"/>
          </a:xfrm>
          <a:prstGeom prst="rect">
            <a:avLst/>
          </a:prstGeom>
        </p:spPr>
        <p:txBody>
          <a:bodyPr bIns="91440" anchor="b"/>
          <a:lstStyle>
            <a:lvl1pPr marL="0" indent="0">
              <a:buNone/>
              <a:defRPr sz="3200" b="1">
                <a:solidFill>
                  <a:srgbClr val="004F7E"/>
                </a:solidFill>
              </a:defRPr>
            </a:lvl1pPr>
          </a:lstStyle>
          <a:p>
            <a:r>
              <a:t>Comparison Slide 2: Click to add title</a:t>
            </a:r>
          </a:p>
        </p:txBody>
      </p:sp>
      <p:sp>
        <p:nvSpPr>
          <p:cNvPr id="10" name="Straight Connector 9">
            <a:extLst>
              <a:ext uri="{FF2B5EF4-FFF2-40B4-BE49-F238E27FC236}">
                <a16:creationId xmlns:a16="http://schemas.microsoft.com/office/drawing/2014/main" id="{A3194349-154F-42B9-A129-8651FAD701CB}"/>
              </a:ext>
            </a:extLst>
          </p:cNvPr>
          <p:cNvSpPr>
            <a:spLocks noGrp="1"/>
          </p:cNvSpPr>
          <p:nvPr/>
        </p:nvSpPr>
        <p:spPr>
          <a:xfrm>
            <a:off x="380999" y="857284"/>
            <a:ext cx="1143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11" name="Content Placeholder 2">
            <a:extLst>
              <a:ext uri="{FF2B5EF4-FFF2-40B4-BE49-F238E27FC236}">
                <a16:creationId xmlns:a16="http://schemas.microsoft.com/office/drawing/2014/main" id="{DCA8FA3F-AFA5-1448-9AD7-3056026AED6C}"/>
              </a:ext>
            </a:extLst>
          </p:cNvPr>
          <p:cNvSpPr>
            <a:spLocks noGrp="1"/>
          </p:cNvSpPr>
          <p:nvPr>
            <p:ph idx="10" hasCustomPrompt="1"/>
          </p:nvPr>
        </p:nvSpPr>
        <p:spPr>
          <a:xfrm>
            <a:off x="381000" y="1701477"/>
            <a:ext cx="5626608" cy="4374857"/>
          </a:xfrm>
          <a:prstGeom prst="rect">
            <a:avLst/>
          </a:prstGeom>
        </p:spPr>
        <p:txBody>
          <a:bodyPr/>
          <a:lstStyle>
            <a:lvl1pPr>
              <a:lnSpc>
                <a:spcPct val="100000"/>
              </a:lnSpc>
              <a:spcBef>
                <a:spcPts val="0"/>
              </a:spcBef>
              <a:spcAft>
                <a:spcPts val="600"/>
              </a:spcAft>
              <a:buNone/>
              <a:defRPr/>
            </a:lvl1pPr>
            <a:lvl2pPr>
              <a:lnSpc>
                <a:spcPct val="100000"/>
              </a:lnSpc>
              <a:spcBef>
                <a:spcPts val="0"/>
              </a:spcBef>
              <a:spcAft>
                <a:spcPts val="600"/>
              </a:spcAft>
              <a:buNone/>
              <a:defRPr/>
            </a:lvl2pPr>
            <a:lvl3pPr>
              <a:lnSpc>
                <a:spcPct val="100000"/>
              </a:lnSpc>
              <a:spcBef>
                <a:spcPts val="0"/>
              </a:spcBef>
              <a:spcAft>
                <a:spcPts val="600"/>
              </a:spcAft>
              <a:buNone/>
              <a:defRPr/>
            </a:lvl3pPr>
            <a:lvl4pPr>
              <a:lnSpc>
                <a:spcPct val="100000"/>
              </a:lnSpc>
              <a:spcBef>
                <a:spcPts val="0"/>
              </a:spcBef>
              <a:spcAft>
                <a:spcPts val="600"/>
              </a:spcAft>
              <a:buNone/>
              <a:defRPr/>
            </a:lvl4pPr>
            <a:lvl5pPr>
              <a:lnSpc>
                <a:spcPct val="100000"/>
              </a:lnSpc>
              <a:spcBef>
                <a:spcPts val="0"/>
              </a:spcBef>
              <a:spcAft>
                <a:spcPts val="600"/>
              </a:spcAft>
              <a:buNone/>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12" name="Content Placeholder 2">
            <a:extLst>
              <a:ext uri="{FF2B5EF4-FFF2-40B4-BE49-F238E27FC236}">
                <a16:creationId xmlns:a16="http://schemas.microsoft.com/office/drawing/2014/main" id="{30BB4318-2FF9-9D45-A032-B24F01CC3FCA}"/>
              </a:ext>
            </a:extLst>
          </p:cNvPr>
          <p:cNvSpPr>
            <a:spLocks noGrp="1"/>
          </p:cNvSpPr>
          <p:nvPr>
            <p:ph idx="11" hasCustomPrompt="1"/>
          </p:nvPr>
        </p:nvSpPr>
        <p:spPr>
          <a:xfrm>
            <a:off x="6184394" y="1701477"/>
            <a:ext cx="5626608" cy="4374857"/>
          </a:xfrm>
          <a:prstGeom prst="rect">
            <a:avLst/>
          </a:prstGeom>
        </p:spPr>
        <p:txBody>
          <a:bodyPr/>
          <a:lstStyle>
            <a:lvl1pPr>
              <a:lnSpc>
                <a:spcPct val="100000"/>
              </a:lnSpc>
              <a:spcBef>
                <a:spcPts val="0"/>
              </a:spcBef>
              <a:spcAft>
                <a:spcPts val="600"/>
              </a:spcAft>
              <a:buNone/>
              <a:defRPr/>
            </a:lvl1pPr>
            <a:lvl2pPr>
              <a:lnSpc>
                <a:spcPct val="100000"/>
              </a:lnSpc>
              <a:spcBef>
                <a:spcPts val="0"/>
              </a:spcBef>
              <a:spcAft>
                <a:spcPts val="600"/>
              </a:spcAft>
              <a:buNone/>
              <a:defRPr/>
            </a:lvl2pPr>
            <a:lvl3pPr>
              <a:lnSpc>
                <a:spcPct val="100000"/>
              </a:lnSpc>
              <a:spcBef>
                <a:spcPts val="0"/>
              </a:spcBef>
              <a:spcAft>
                <a:spcPts val="600"/>
              </a:spcAft>
              <a:buNone/>
              <a:defRPr/>
            </a:lvl3pPr>
            <a:lvl4pPr>
              <a:lnSpc>
                <a:spcPct val="100000"/>
              </a:lnSpc>
              <a:spcBef>
                <a:spcPts val="0"/>
              </a:spcBef>
              <a:spcAft>
                <a:spcPts val="600"/>
              </a:spcAft>
              <a:buNone/>
              <a:defRPr/>
            </a:lvl4pPr>
            <a:lvl5pPr>
              <a:lnSpc>
                <a:spcPct val="100000"/>
              </a:lnSpc>
              <a:spcBef>
                <a:spcPts val="0"/>
              </a:spcBef>
              <a:spcAft>
                <a:spcPts val="600"/>
              </a:spcAft>
              <a:buNone/>
              <a:defRPr/>
            </a:lvl5pPr>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los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49BF34-8A57-4177-AC96-15E68865C6C8}"/>
              </a:ext>
            </a:extLst>
          </p:cNvPr>
          <p:cNvSpPr>
            <a:spLocks noGrp="1"/>
          </p:cNvSpPr>
          <p:nvPr>
            <p:ph idx="1" hasCustomPrompt="1"/>
          </p:nvPr>
        </p:nvSpPr>
        <p:spPr>
          <a:xfrm>
            <a:off x="381000" y="1037702"/>
            <a:ext cx="11430000" cy="5120222"/>
          </a:xfrm>
        </p:spPr>
        <p:txBody>
          <a:bodyPr/>
          <a:lstStyle>
            <a:lvl1pPr marL="0" indent="0">
              <a:buNone/>
              <a:defRPr sz="1200" baseline="0">
                <a:solidFill>
                  <a:schemeClr val="tx2"/>
                </a:solidFill>
                <a:latin typeface="Arial"/>
                <a:ea typeface="Arial"/>
                <a:cs typeface="Arial"/>
              </a:defRPr>
            </a:lvl1pPr>
            <a:lvl2pPr marL="146304" indent="0">
              <a:buNone/>
              <a:defRPr sz="1000" baseline="0">
                <a:solidFill>
                  <a:srgbClr val="141313"/>
                </a:solidFill>
                <a:latin typeface="Arial"/>
                <a:ea typeface="Arial"/>
                <a:cs typeface="Arial"/>
              </a:defRPr>
            </a:lvl2pPr>
            <a:lvl3pPr marL="283464" indent="0">
              <a:buNone/>
              <a:defRPr sz="1000" baseline="0">
                <a:solidFill>
                  <a:srgbClr val="141313"/>
                </a:solidFill>
                <a:latin typeface="Arial"/>
                <a:ea typeface="Arial"/>
                <a:cs typeface="Arial"/>
              </a:defRPr>
            </a:lvl3pPr>
            <a:lvl4pPr marL="429768" indent="0">
              <a:buSzPct val="100000"/>
              <a:buNone/>
              <a:defRPr sz="1000" baseline="0">
                <a:solidFill>
                  <a:srgbClr val="141313"/>
                </a:solidFill>
                <a:latin typeface="Arial"/>
                <a:ea typeface="Arial"/>
                <a:cs typeface="Arial"/>
              </a:defRPr>
            </a:lvl4pPr>
            <a:lvl5pPr marL="603504" indent="0">
              <a:buSzPct val="100000"/>
              <a:buNone/>
              <a:defRPr sz="1000" baseline="0">
                <a:solidFill>
                  <a:srgbClr val="141313"/>
                </a:solidFill>
                <a:latin typeface="Arial"/>
                <a:ea typeface="Arial"/>
                <a:cs typeface="Arial"/>
              </a:defRPr>
            </a:lvl5pPr>
          </a:lstStyle>
          <a:p>
            <a:pPr lvl="0">
              <a:buNone/>
            </a:pPr>
            <a:r>
              <a:t>Click to add disclosure text</a:t>
            </a:r>
          </a:p>
        </p:txBody>
      </p:sp>
      <p:sp>
        <p:nvSpPr>
          <p:cNvPr id="5" name="Straight Connector 4">
            <a:extLst>
              <a:ext uri="{FF2B5EF4-FFF2-40B4-BE49-F238E27FC236}">
                <a16:creationId xmlns:a16="http://schemas.microsoft.com/office/drawing/2014/main" id="{1A9C7F24-825B-4EF0-89C0-F4EDE49E081A}"/>
              </a:ext>
            </a:extLst>
          </p:cNvPr>
          <p:cNvSpPr>
            <a:spLocks noGrp="1"/>
          </p:cNvSpPr>
          <p:nvPr/>
        </p:nvSpPr>
        <p:spPr>
          <a:xfrm>
            <a:off x="0" y="6364954"/>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6" name="Straight Connector 5">
            <a:extLst>
              <a:ext uri="{FF2B5EF4-FFF2-40B4-BE49-F238E27FC236}">
                <a16:creationId xmlns:a16="http://schemas.microsoft.com/office/drawing/2014/main" id="{FA30D2AC-CAF9-408C-A20F-985FAAEBBA0B}"/>
              </a:ext>
            </a:extLst>
          </p:cNvPr>
          <p:cNvSpPr>
            <a:spLocks noGrp="1"/>
          </p:cNvSpPr>
          <p:nvPr/>
        </p:nvSpPr>
        <p:spPr>
          <a:xfrm>
            <a:off x="380999" y="857284"/>
            <a:ext cx="11430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7" name="Title 1">
            <a:extLst>
              <a:ext uri="{FF2B5EF4-FFF2-40B4-BE49-F238E27FC236}">
                <a16:creationId xmlns:a16="http://schemas.microsoft.com/office/drawing/2014/main" id="{D2732442-0904-D74C-AF60-9D3EE5071F7E}"/>
              </a:ext>
            </a:extLst>
          </p:cNvPr>
          <p:cNvSpPr>
            <a:spLocks noGrp="1"/>
          </p:cNvSpPr>
          <p:nvPr>
            <p:ph type="title" hasCustomPrompt="1"/>
          </p:nvPr>
        </p:nvSpPr>
        <p:spPr>
          <a:xfrm>
            <a:off x="381000" y="244509"/>
            <a:ext cx="11429999" cy="612775"/>
          </a:xfrm>
          <a:prstGeom prst="rect">
            <a:avLst/>
          </a:prstGeom>
        </p:spPr>
        <p:txBody>
          <a:bodyPr bIns="91440" anchor="b"/>
          <a:lstStyle>
            <a:lvl1pPr marL="0" indent="0">
              <a:buNone/>
              <a:defRPr sz="3200" b="1">
                <a:solidFill>
                  <a:srgbClr val="004F7E"/>
                </a:solidFill>
              </a:defRPr>
            </a:lvl1pPr>
          </a:lstStyle>
          <a:p>
            <a:r>
              <a:t>Disclosure Slide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Picture 1"/>
          <p:cNvPicPr>
            <a:picLocks noChangeAspect="1"/>
          </p:cNvPicPr>
          <p:nvPr/>
        </p:nvPicPr>
        <p:blipFill>
          <a:blip r:embed="rId11"/>
          <a:srcRect/>
          <a:stretch/>
        </p:blipFill>
        <p:spPr>
          <a:xfrm>
            <a:off x="10045389" y="6483919"/>
            <a:ext cx="1310627" cy="256131"/>
          </a:xfrm>
          <a:prstGeom prst="rect">
            <a:avLst/>
          </a:prstGeom>
        </p:spPr>
      </p:pic>
      <p:sp>
        <p:nvSpPr>
          <p:cNvPr id="12" name="TextBox 11">
            <a:extLst>
              <a:ext uri="{FF2B5EF4-FFF2-40B4-BE49-F238E27FC236}">
                <a16:creationId xmlns:a16="http://schemas.microsoft.com/office/drawing/2014/main" id="{5FA2E426-95F0-497B-8091-120F7DDDF15C}"/>
              </a:ext>
            </a:extLst>
          </p:cNvPr>
          <p:cNvSpPr>
            <a:spLocks noGrp="1"/>
          </p:cNvSpPr>
          <p:nvPr/>
        </p:nvSpPr>
        <p:spPr>
          <a:xfrm>
            <a:off x="374904" y="6510786"/>
            <a:ext cx="3907729" cy="246221"/>
          </a:xfrm>
          <a:prstGeom prst="rect">
            <a:avLst/>
          </a:prstGeom>
          <a:noFill/>
        </p:spPr>
        <p:txBody>
          <a:bodyPr wrap="square" lIns="0" anchor="t">
            <a:spAutoFit/>
          </a:bodyPr>
          <a:lstStyle/>
          <a:p>
            <a:pPr marL="0" marR="0" indent="0" algn="l" defTabSz="914400">
              <a:lnSpc>
                <a:spcPct val="100000"/>
              </a:lnSpc>
              <a:spcBef>
                <a:spcPct val="0"/>
              </a:spcBef>
              <a:spcAft>
                <a:spcPct val="0"/>
              </a:spcAft>
              <a:buClrTx/>
              <a:buSzTx/>
              <a:buFont typeface="Arial"/>
              <a:buNone/>
            </a:pPr>
            <a:r>
              <a:rPr sz="1000" b="0" dirty="0">
                <a:solidFill>
                  <a:schemeClr val="tx1">
                    <a:lumMod val="65000"/>
                    <a:lumOff val="35000"/>
                  </a:schemeClr>
                </a:solidFill>
                <a:latin typeface="Arial"/>
                <a:ea typeface="Arial"/>
                <a:cs typeface="Arial"/>
              </a:rPr>
              <a:t>For general public use. </a:t>
            </a:r>
          </a:p>
        </p:txBody>
      </p:sp>
      <p:sp>
        <p:nvSpPr>
          <p:cNvPr id="8" name="Rectangle 2">
            <a:extLst>
              <a:ext uri="{FF2B5EF4-FFF2-40B4-BE49-F238E27FC236}">
                <a16:creationId xmlns:a16="http://schemas.microsoft.com/office/drawing/2014/main" id="{4B55B214-7DCB-4334-A166-9C7BDBD8244A}"/>
              </a:ext>
            </a:extLst>
          </p:cNvPr>
          <p:cNvSpPr>
            <a:spLocks noGrp="1"/>
          </p:cNvSpPr>
          <p:nvPr>
            <p:ph type="title"/>
          </p:nvPr>
        </p:nvSpPr>
        <p:spPr>
          <a:xfrm>
            <a:off x="381000" y="350839"/>
            <a:ext cx="11430000" cy="612775"/>
          </a:xfrm>
          <a:prstGeom prst="rect">
            <a:avLst/>
          </a:prstGeom>
          <a:noFill/>
          <a:ln w="9525">
            <a:noFill/>
          </a:ln>
        </p:spPr>
        <p:txBody>
          <a:bodyPr vert="horz" wrap="square" lIns="0" tIns="45720" rIns="0" bIns="45720" anchor="t"/>
          <a:lstStyle/>
          <a:p>
            <a:pPr lvl="0">
              <a:buNone/>
            </a:pPr>
            <a:r>
              <a:t>Click to edit title</a:t>
            </a:r>
          </a:p>
        </p:txBody>
      </p:sp>
      <p:sp>
        <p:nvSpPr>
          <p:cNvPr id="14" name="Rectangle 3">
            <a:extLst>
              <a:ext uri="{FF2B5EF4-FFF2-40B4-BE49-F238E27FC236}">
                <a16:creationId xmlns:a16="http://schemas.microsoft.com/office/drawing/2014/main" id="{716D118C-5F2E-4CEA-8991-43764EEAAAD6}"/>
              </a:ext>
            </a:extLst>
          </p:cNvPr>
          <p:cNvSpPr>
            <a:spLocks noGrp="1"/>
          </p:cNvSpPr>
          <p:nvPr>
            <p:ph type="body" idx="1"/>
          </p:nvPr>
        </p:nvSpPr>
        <p:spPr>
          <a:xfrm>
            <a:off x="381000" y="1066800"/>
            <a:ext cx="11430000" cy="5020322"/>
          </a:xfrm>
          <a:prstGeom prst="rect">
            <a:avLst/>
          </a:prstGeom>
          <a:noFill/>
          <a:ln w="9525">
            <a:noFill/>
          </a:ln>
        </p:spPr>
        <p:txBody>
          <a:bodyPr vert="horz" wrap="square" lIns="0" tIns="45720" rIns="0" bIns="45720" anchor="t"/>
          <a:lstStyle/>
          <a:p>
            <a:pPr lvl="0">
              <a:buNone/>
            </a:pPr>
            <a:r>
              <a:t>Click to add text</a:t>
            </a:r>
          </a:p>
          <a:p>
            <a:pPr lvl="1">
              <a:buNone/>
            </a:pPr>
            <a:r>
              <a:t>Second level</a:t>
            </a:r>
          </a:p>
          <a:p>
            <a:pPr lvl="2">
              <a:buNone/>
            </a:pPr>
            <a:r>
              <a:t>Third level</a:t>
            </a:r>
          </a:p>
          <a:p>
            <a:pPr lvl="3">
              <a:buNone/>
            </a:pPr>
            <a:r>
              <a:t>Fourth level</a:t>
            </a:r>
          </a:p>
          <a:p>
            <a:pPr lvl="4">
              <a:buNone/>
            </a:pPr>
            <a:r>
              <a:t>Fifth level</a:t>
            </a:r>
          </a:p>
        </p:txBody>
      </p:sp>
      <p:sp>
        <p:nvSpPr>
          <p:cNvPr id="9" name="Straight Connector 8">
            <a:extLst>
              <a:ext uri="{FF2B5EF4-FFF2-40B4-BE49-F238E27FC236}">
                <a16:creationId xmlns:a16="http://schemas.microsoft.com/office/drawing/2014/main" id="{9D374AFE-EED4-4EF9-9E8A-8143852A56D5}"/>
              </a:ext>
            </a:extLst>
          </p:cNvPr>
          <p:cNvSpPr>
            <a:spLocks noGrp="1"/>
          </p:cNvSpPr>
          <p:nvPr/>
        </p:nvSpPr>
        <p:spPr>
          <a:xfrm flipV="1">
            <a:off x="11543451" y="6492635"/>
            <a:ext cx="0" cy="25613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10" name="Rectangle 6">
            <a:extLst>
              <a:ext uri="{FF2B5EF4-FFF2-40B4-BE49-F238E27FC236}">
                <a16:creationId xmlns:a16="http://schemas.microsoft.com/office/drawing/2014/main" id="{CD03E05C-7FF2-194D-99F3-EF2869E55487}"/>
              </a:ext>
            </a:extLst>
          </p:cNvPr>
          <p:cNvSpPr>
            <a:spLocks noGrp="1"/>
          </p:cNvSpPr>
          <p:nvPr/>
        </p:nvSpPr>
        <p:spPr>
          <a:xfrm>
            <a:off x="11566601" y="6519803"/>
            <a:ext cx="381000" cy="193675"/>
          </a:xfrm>
          <a:prstGeom prst="rect">
            <a:avLst/>
          </a:prstGeom>
          <a:noFill/>
          <a:ln w="9525">
            <a:noFill/>
          </a:ln>
        </p:spPr>
        <p:txBody>
          <a:bodyPr vert="horz" wrap="square" lIns="91440" tIns="45720" rIns="91440" bIns="45720" anchor="t"/>
          <a:lstStyle>
            <a:lvl1pPr algn="l">
              <a:spcBef>
                <a:spcPct val="0"/>
              </a:spcBef>
              <a:spcAft>
                <a:spcPct val="0"/>
              </a:spcAft>
              <a:buNone/>
              <a:tabLst>
                <a:tab pos="76200" algn="l"/>
                <a:tab pos="3886200" algn="r"/>
                <a:tab pos="7772400" algn="r"/>
              </a:tabLst>
              <a:defRPr sz="800" b="0" kern="1200">
                <a:solidFill>
                  <a:srgbClr val="808080"/>
                </a:solidFill>
                <a:latin typeface="Arial"/>
                <a:ea typeface="Arial"/>
                <a:cs typeface="Arial"/>
              </a:defRPr>
            </a:lvl1pPr>
            <a:lvl2pPr marL="457200" algn="l">
              <a:spcBef>
                <a:spcPct val="0"/>
              </a:spcBef>
              <a:spcAft>
                <a:spcPct val="0"/>
              </a:spcAft>
              <a:buNone/>
              <a:defRPr b="1" kern="1200">
                <a:solidFill>
                  <a:schemeClr val="tx1"/>
                </a:solidFill>
                <a:latin typeface="Arial"/>
                <a:ea typeface="Arial"/>
                <a:cs typeface="Arial"/>
              </a:defRPr>
            </a:lvl2pPr>
            <a:lvl3pPr marL="914400" algn="l">
              <a:spcBef>
                <a:spcPct val="0"/>
              </a:spcBef>
              <a:spcAft>
                <a:spcPct val="0"/>
              </a:spcAft>
              <a:buNone/>
              <a:defRPr b="1" kern="1200">
                <a:solidFill>
                  <a:schemeClr val="tx1"/>
                </a:solidFill>
                <a:latin typeface="Arial"/>
                <a:ea typeface="Arial"/>
                <a:cs typeface="Arial"/>
              </a:defRPr>
            </a:lvl3pPr>
            <a:lvl4pPr marL="1371600" algn="l">
              <a:spcBef>
                <a:spcPct val="0"/>
              </a:spcBef>
              <a:spcAft>
                <a:spcPct val="0"/>
              </a:spcAft>
              <a:buNone/>
              <a:defRPr b="1" kern="1200">
                <a:solidFill>
                  <a:schemeClr val="tx1"/>
                </a:solidFill>
                <a:latin typeface="Arial"/>
                <a:ea typeface="Arial"/>
                <a:cs typeface="Arial"/>
              </a:defRPr>
            </a:lvl4pPr>
            <a:lvl5pPr marL="1828800" algn="l">
              <a:spcBef>
                <a:spcPct val="0"/>
              </a:spcBef>
              <a:spcAft>
                <a:spcPct val="0"/>
              </a:spcAft>
              <a:buNone/>
              <a:defRPr b="1" kern="1200">
                <a:solidFill>
                  <a:schemeClr val="tx1"/>
                </a:solidFill>
                <a:latin typeface="Arial"/>
                <a:ea typeface="Arial"/>
                <a:cs typeface="Arial"/>
              </a:defRPr>
            </a:lvl5pPr>
            <a:lvl6pPr marL="2286000" algn="l" defTabSz="914400">
              <a:buNone/>
              <a:defRPr b="1" kern="1200">
                <a:solidFill>
                  <a:schemeClr val="tx1"/>
                </a:solidFill>
                <a:latin typeface="Arial"/>
                <a:ea typeface="Arial"/>
                <a:cs typeface="Arial"/>
              </a:defRPr>
            </a:lvl6pPr>
            <a:lvl7pPr marL="2743200" algn="l" defTabSz="914400">
              <a:buNone/>
              <a:defRPr b="1" kern="1200">
                <a:solidFill>
                  <a:schemeClr val="tx1"/>
                </a:solidFill>
                <a:latin typeface="Arial"/>
                <a:ea typeface="Arial"/>
                <a:cs typeface="Arial"/>
              </a:defRPr>
            </a:lvl7pPr>
            <a:lvl8pPr marL="3200400" algn="l" defTabSz="914400">
              <a:buNone/>
              <a:defRPr b="1" kern="1200">
                <a:solidFill>
                  <a:schemeClr val="tx1"/>
                </a:solidFill>
                <a:latin typeface="Arial"/>
                <a:ea typeface="Arial"/>
                <a:cs typeface="Arial"/>
              </a:defRPr>
            </a:lvl8pPr>
            <a:lvl9pPr marL="3657600" algn="l" defTabSz="914400">
              <a:buNone/>
              <a:defRPr b="1" kern="1200">
                <a:solidFill>
                  <a:schemeClr val="tx1"/>
                </a:solidFill>
                <a:latin typeface="Arial"/>
                <a:ea typeface="Arial"/>
                <a:cs typeface="Arial"/>
              </a:defRPr>
            </a:lvl9pPr>
          </a:lstStyle>
          <a:p>
            <a:pPr algn="l">
              <a:buNone/>
            </a:pPr>
            <a:fld id="{5356B7E9-A1F1-4619-A8AB-26F2BA741619}" type="slidenum">
              <a:rPr sz="754">
                <a:solidFill>
                  <a:schemeClr val="tx1">
                    <a:lumMod val="65000"/>
                    <a:lumOff val="35000"/>
                  </a:schemeClr>
                </a:solidFill>
                <a:latin typeface="+mn-lt"/>
                <a:ea typeface="+mn-lt"/>
                <a:cs typeface="+mn-lt"/>
              </a:rPr>
              <a:t>‹#›</a:t>
            </a:fld>
            <a:endParaRPr sz="754">
              <a:solidFill>
                <a:schemeClr val="tx1">
                  <a:lumMod val="65000"/>
                  <a:lumOff val="35000"/>
                </a:schemeClr>
              </a:solidFill>
              <a:latin typeface="+mn-lt"/>
              <a:ea typeface="+mn-lt"/>
              <a:cs typeface="+mn-lt"/>
            </a:endParaRPr>
          </a:p>
          <a:p>
            <a:pPr algn="r">
              <a:buNone/>
            </a:pPr>
            <a:endParaRPr i="1"/>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hdr="0" ftr="0" dt="0"/>
  <p:txStyles>
    <p:titleStyle>
      <a:lvl1pPr algn="l" defTabSz="914400">
        <a:lnSpc>
          <a:spcPct val="90000"/>
        </a:lnSpc>
        <a:spcBef>
          <a:spcPct val="0"/>
        </a:spcBef>
        <a:buNone/>
        <a:defRPr sz="3200" b="0" i="0" kern="1200">
          <a:solidFill>
            <a:schemeClr val="tx2"/>
          </a:solidFill>
          <a:latin typeface="Arial"/>
          <a:ea typeface="Arial"/>
          <a:cs typeface="Arial"/>
        </a:defRPr>
      </a:lvl1pPr>
    </p:titleStyle>
    <p:bodyStyle>
      <a:lvl1pPr marL="0" indent="0" algn="l" defTabSz="914400">
        <a:lnSpc>
          <a:spcPct val="90000"/>
        </a:lnSpc>
        <a:spcBef>
          <a:spcPts val="1000"/>
        </a:spcBef>
        <a:buClr>
          <a:schemeClr val="accent1">
            <a:lumMod val="75000"/>
          </a:schemeClr>
        </a:buClr>
        <a:buFont typeface="Arial"/>
        <a:buNone/>
        <a:defRPr sz="2000" b="0" i="0" kern="1200">
          <a:solidFill>
            <a:schemeClr val="bg2">
              <a:lumMod val="25000"/>
            </a:schemeClr>
          </a:solidFill>
          <a:latin typeface="Arial"/>
          <a:ea typeface="Arial"/>
          <a:cs typeface="Arial"/>
        </a:defRPr>
      </a:lvl1pPr>
      <a:lvl2pPr marL="457200" indent="0" algn="l" defTabSz="914400">
        <a:lnSpc>
          <a:spcPct val="90000"/>
        </a:lnSpc>
        <a:spcBef>
          <a:spcPts val="500"/>
        </a:spcBef>
        <a:buFont typeface=".AppleSystemUIFont"/>
        <a:buNone/>
        <a:defRPr sz="1800" b="0" i="0" kern="1200">
          <a:solidFill>
            <a:schemeClr val="bg2">
              <a:lumMod val="25000"/>
            </a:schemeClr>
          </a:solidFill>
          <a:latin typeface="Arial"/>
          <a:ea typeface="Arial"/>
          <a:cs typeface="Arial"/>
        </a:defRPr>
      </a:lvl2pPr>
      <a:lvl3pPr marL="914400" indent="0" algn="l" defTabSz="914400">
        <a:lnSpc>
          <a:spcPct val="90000"/>
        </a:lnSpc>
        <a:spcBef>
          <a:spcPts val="500"/>
        </a:spcBef>
        <a:buClr>
          <a:schemeClr val="accent1">
            <a:lumMod val="75000"/>
          </a:schemeClr>
        </a:buClr>
        <a:buSzPct val="70000"/>
        <a:buFont typeface="ArialUnicodeMS"/>
        <a:buNone/>
        <a:defRPr sz="1600" b="0" i="0" kern="1200">
          <a:solidFill>
            <a:schemeClr val="bg2">
              <a:lumMod val="25000"/>
            </a:schemeClr>
          </a:solidFill>
          <a:latin typeface="Arial"/>
          <a:ea typeface="Arial"/>
          <a:cs typeface="Arial"/>
        </a:defRPr>
      </a:lvl3pPr>
      <a:lvl4pPr marL="1371600" indent="0" algn="l" defTabSz="914400">
        <a:lnSpc>
          <a:spcPct val="90000"/>
        </a:lnSpc>
        <a:spcBef>
          <a:spcPts val="500"/>
        </a:spcBef>
        <a:buSzPct val="110000"/>
        <a:buFont typeface=".AppleSystemUIFont"/>
        <a:buNone/>
        <a:defRPr sz="1400" b="0" i="0" kern="1200">
          <a:solidFill>
            <a:schemeClr val="bg2">
              <a:lumMod val="25000"/>
            </a:schemeClr>
          </a:solidFill>
          <a:latin typeface="Arial"/>
          <a:ea typeface="Arial"/>
          <a:cs typeface="Arial"/>
        </a:defRPr>
      </a:lvl4pPr>
      <a:lvl5pPr marL="1828800" indent="0" algn="l" defTabSz="914400">
        <a:lnSpc>
          <a:spcPct val="90000"/>
        </a:lnSpc>
        <a:spcBef>
          <a:spcPts val="500"/>
        </a:spcBef>
        <a:buClr>
          <a:schemeClr val="accent1">
            <a:lumMod val="75000"/>
          </a:schemeClr>
        </a:buClr>
        <a:buSzPct val="110000"/>
        <a:buFont typeface=".AppleSystemUIFont"/>
        <a:buNone/>
        <a:defRPr sz="1200" b="0" i="0" kern="1200">
          <a:solidFill>
            <a:schemeClr val="bg2">
              <a:lumMod val="25000"/>
            </a:schemeClr>
          </a:solidFill>
          <a:latin typeface="Arial"/>
          <a:ea typeface="Arial"/>
          <a:cs typeface="Arial"/>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50E8442-A62F-7CDF-B77C-293F0F9122EA}"/>
              </a:ext>
            </a:extLst>
          </p:cNvPr>
          <p:cNvSpPr>
            <a:spLocks noGrp="1"/>
          </p:cNvSpPr>
          <p:nvPr>
            <p:ph type="body" idx="4294967295"/>
          </p:nvPr>
        </p:nvSpPr>
        <p:spPr>
          <a:xfrm>
            <a:off x="491874" y="2079387"/>
            <a:ext cx="5761169" cy="1633496"/>
          </a:xfrm>
        </p:spPr>
        <p:txBody>
          <a:bodyPr/>
          <a:lstStyle/>
          <a:p>
            <a:pPr marL="0" marR="0" lvl="0" indent="0" algn="l" defTabSz="914400" rtl="0" eaLnBrk="1" fontAlgn="auto" latinLnBrk="0" hangingPunct="1">
              <a:lnSpc>
                <a:spcPct val="90000"/>
              </a:lnSpc>
              <a:spcBef>
                <a:spcPts val="1000"/>
              </a:spcBef>
              <a:spcAft>
                <a:spcPts val="0"/>
              </a:spcAft>
              <a:buClr>
                <a:srgbClr val="004F7E">
                  <a:lumMod val="75000"/>
                </a:srgbClr>
              </a:buClr>
              <a:buSzTx/>
              <a:buFont typeface="Arial"/>
              <a:buNone/>
              <a:tabLst/>
              <a:defRPr/>
            </a:pPr>
            <a:r>
              <a:rPr kumimoji="0" lang="en-US" sz="6000" b="1" i="0" u="none" strike="noStrike" kern="1200" cap="none" spc="0" normalizeH="0" baseline="0" noProof="0" dirty="0">
                <a:ln>
                  <a:noFill/>
                </a:ln>
                <a:solidFill>
                  <a:srgbClr val="004F7E"/>
                </a:solidFill>
                <a:effectLst/>
                <a:uLnTx/>
                <a:uFillTx/>
                <a:latin typeface="Arial" charset="0"/>
                <a:cs typeface="Arial" charset="0"/>
              </a:rPr>
              <a:t>’MARK </a:t>
            </a:r>
            <a:r>
              <a:rPr kumimoji="0" lang="en-US" sz="6000" b="0" i="0" u="none" strike="noStrike" kern="1200" cap="none" spc="0" normalizeH="0" baseline="0" noProof="0" dirty="0">
                <a:ln>
                  <a:noFill/>
                </a:ln>
                <a:solidFill>
                  <a:srgbClr val="004F7E"/>
                </a:solidFill>
                <a:effectLst/>
                <a:uLnTx/>
                <a:uFillTx/>
                <a:latin typeface="Arial" charset="0"/>
                <a:cs typeface="Arial" charset="0"/>
              </a:rPr>
              <a:t>to Markets</a:t>
            </a:r>
          </a:p>
        </p:txBody>
      </p:sp>
      <p:sp>
        <p:nvSpPr>
          <p:cNvPr id="15" name="Text Placeholder 14">
            <a:extLst>
              <a:ext uri="{FF2B5EF4-FFF2-40B4-BE49-F238E27FC236}">
                <a16:creationId xmlns:a16="http://schemas.microsoft.com/office/drawing/2014/main" id="{DD4AD253-2ECB-70C7-2C54-5D381ECC5D82}"/>
              </a:ext>
            </a:extLst>
          </p:cNvPr>
          <p:cNvSpPr>
            <a:spLocks noGrp="1"/>
          </p:cNvSpPr>
          <p:nvPr>
            <p:ph type="body" idx="4294967295"/>
          </p:nvPr>
        </p:nvSpPr>
        <p:spPr>
          <a:xfrm>
            <a:off x="491874" y="3726406"/>
            <a:ext cx="5908926" cy="471021"/>
          </a:xfrm>
          <a:noFill/>
          <a:ln w="9525">
            <a:noFill/>
            <a:miter lim="800000"/>
            <a:headEnd/>
            <a:tailEnd/>
          </a:ln>
        </p:spPr>
        <p:txBody>
          <a:bodyPr vert="horz" wrap="square" lIns="0" tIns="45720" rIns="0" bIns="45720" numCol="1" anchor="t" anchorCtr="0" compatLnSpc="1">
            <a:prstTxWarp prst="textNoShape">
              <a:avLst/>
            </a:prstTxWarp>
          </a:bodyPr>
          <a:lstStyle/>
          <a:p>
            <a:pPr rtl="0"/>
            <a:r>
              <a:rPr lang="en-US" sz="2500" dirty="0">
                <a:solidFill>
                  <a:schemeClr val="tx1">
                    <a:lumMod val="50000"/>
                    <a:lumOff val="50000"/>
                  </a:schemeClr>
                </a:solidFill>
                <a:latin typeface="Arial" charset="0"/>
                <a:cs typeface="Arial" charset="0"/>
              </a:rPr>
              <a:t>Beyond The Numbers | Q3 2026</a:t>
            </a:r>
          </a:p>
        </p:txBody>
      </p:sp>
      <p:pic>
        <p:nvPicPr>
          <p:cNvPr id="20" name="Picture 18"/>
          <p:cNvPicPr>
            <a:picLocks noChangeAspect="1"/>
          </p:cNvPicPr>
          <p:nvPr/>
        </p:nvPicPr>
        <p:blipFill>
          <a:blip r:embed="rId3"/>
          <a:srcRect/>
          <a:stretch/>
        </p:blipFill>
        <p:spPr>
          <a:xfrm>
            <a:off x="8811490" y="5706848"/>
            <a:ext cx="2493819" cy="487357"/>
          </a:xfrm>
          <a:prstGeom prst="rect">
            <a:avLst/>
          </a:prstGeom>
        </p:spPr>
      </p:pic>
      <p:sp>
        <p:nvSpPr>
          <p:cNvPr id="6" name="TextBox 5">
            <a:extLst>
              <a:ext uri="{FF2B5EF4-FFF2-40B4-BE49-F238E27FC236}">
                <a16:creationId xmlns:a16="http://schemas.microsoft.com/office/drawing/2014/main" id="{267C5641-7227-9271-88A1-4E4572BF665A}"/>
              </a:ext>
            </a:extLst>
          </p:cNvPr>
          <p:cNvSpPr>
            <a:spLocks noGrp="1"/>
          </p:cNvSpPr>
          <p:nvPr/>
        </p:nvSpPr>
        <p:spPr>
          <a:xfrm>
            <a:off x="1431369" y="5010152"/>
            <a:ext cx="3939944" cy="830997"/>
          </a:xfrm>
          <a:prstGeom prst="rect">
            <a:avLst/>
          </a:prstGeom>
          <a:noFill/>
        </p:spPr>
        <p:txBody>
          <a:bodyPr wrap="square">
            <a:spAutoFit/>
          </a:bodyPr>
          <a:lstStyle/>
          <a:p>
            <a:pPr marL="0" marR="0">
              <a:spcBef>
                <a:spcPts val="0"/>
              </a:spcBef>
              <a:spcAft>
                <a:spcPts val="0"/>
              </a:spcAft>
              <a:buNone/>
            </a:pPr>
            <a:r>
              <a:rPr sz="1600">
                <a:solidFill>
                  <a:schemeClr val="bg2">
                    <a:lumMod val="50000"/>
                  </a:schemeClr>
                </a:solidFill>
                <a:latin typeface="+mj-lt"/>
                <a:ea typeface="+mj-lt"/>
                <a:cs typeface="+mj-lt"/>
              </a:rPr>
              <a:t>Kezia Samuel, CFA, CAIA</a:t>
            </a:r>
            <a:endParaRPr sz="1600" baseline="30000">
              <a:solidFill>
                <a:schemeClr val="bg2">
                  <a:lumMod val="50000"/>
                </a:schemeClr>
              </a:solidFill>
              <a:latin typeface="+mj-lt"/>
              <a:ea typeface="+mj-lt"/>
              <a:cs typeface="+mj-lt"/>
            </a:endParaRPr>
          </a:p>
          <a:p>
            <a:pPr marL="0" marR="0">
              <a:spcBef>
                <a:spcPts val="0"/>
              </a:spcBef>
              <a:spcAft>
                <a:spcPts val="0"/>
              </a:spcAft>
              <a:buNone/>
            </a:pPr>
            <a:r>
              <a:rPr sz="1600">
                <a:solidFill>
                  <a:schemeClr val="bg2">
                    <a:lumMod val="50000"/>
                  </a:schemeClr>
                </a:solidFill>
                <a:latin typeface="+mj-lt"/>
                <a:ea typeface="+mj-lt"/>
                <a:cs typeface="+mj-lt"/>
              </a:rPr>
              <a:t>Chief Market Strategist</a:t>
            </a:r>
          </a:p>
          <a:p>
            <a:pPr marL="0" marR="0">
              <a:spcBef>
                <a:spcPts val="0"/>
              </a:spcBef>
              <a:spcAft>
                <a:spcPts val="0"/>
              </a:spcAft>
              <a:buNone/>
            </a:pPr>
            <a:r>
              <a:rPr sz="1600">
                <a:solidFill>
                  <a:schemeClr val="bg2">
                    <a:lumMod val="50000"/>
                  </a:schemeClr>
                </a:solidFill>
                <a:latin typeface="+mj-lt"/>
                <a:ea typeface="+mj-lt"/>
                <a:cs typeface="+mj-lt"/>
              </a:rPr>
              <a:t>AssetMark</a:t>
            </a:r>
          </a:p>
        </p:txBody>
      </p:sp>
      <p:pic>
        <p:nvPicPr>
          <p:cNvPr id="22" name="Picture 6"/>
          <p:cNvPicPr>
            <a:picLocks noChangeAspect="1"/>
          </p:cNvPicPr>
          <p:nvPr/>
        </p:nvPicPr>
        <p:blipFill>
          <a:blip r:embed="rId4"/>
          <a:srcRect/>
          <a:stretch/>
        </p:blipFill>
        <p:spPr>
          <a:xfrm>
            <a:off x="500952" y="5010152"/>
            <a:ext cx="840105" cy="1048995"/>
          </a:xfrm>
          <a:prstGeom prst="rect">
            <a:avLst/>
          </a:prstGeom>
          <a:ln>
            <a:noFill/>
          </a:ln>
        </p:spPr>
      </p:pic>
    </p:spTree>
    <p:extLst>
      <p:ext uri="{BB962C8B-B14F-4D97-AF65-F5344CB8AC3E}">
        <p14:creationId xmlns:p14="http://schemas.microsoft.com/office/powerpoint/2010/main" val="3322035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F2FEBE-B585-A6DF-A5A6-CAE2B8DFFB77}"/>
              </a:ext>
            </a:extLst>
          </p:cNvPr>
          <p:cNvSpPr>
            <a:spLocks noGrp="1"/>
          </p:cNvSpPr>
          <p:nvPr/>
        </p:nvSpPr>
        <p:spPr>
          <a:xfrm>
            <a:off x="391522" y="1820180"/>
            <a:ext cx="9325155" cy="127671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 name="Rectangle 2">
            <a:extLst>
              <a:ext uri="{FF2B5EF4-FFF2-40B4-BE49-F238E27FC236}">
                <a16:creationId xmlns:a16="http://schemas.microsoft.com/office/drawing/2014/main" id="{56808883-C0DE-D0F2-746C-544B2FAF815A}"/>
              </a:ext>
            </a:extLst>
          </p:cNvPr>
          <p:cNvSpPr>
            <a:spLocks noGrp="1"/>
          </p:cNvSpPr>
          <p:nvPr/>
        </p:nvSpPr>
        <p:spPr>
          <a:xfrm>
            <a:off x="397618" y="3899146"/>
            <a:ext cx="9325155" cy="7936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4" name="Rectangle 3">
            <a:extLst>
              <a:ext uri="{FF2B5EF4-FFF2-40B4-BE49-F238E27FC236}">
                <a16:creationId xmlns:a16="http://schemas.microsoft.com/office/drawing/2014/main" id="{E0BF7AE3-87CA-F0A1-84ED-3D54461BBF5A}"/>
              </a:ext>
            </a:extLst>
          </p:cNvPr>
          <p:cNvSpPr>
            <a:spLocks noGrp="1"/>
          </p:cNvSpPr>
          <p:nvPr/>
        </p:nvSpPr>
        <p:spPr>
          <a:xfrm>
            <a:off x="379330" y="5055084"/>
            <a:ext cx="9325155" cy="50033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graphicFrame>
        <p:nvGraphicFramePr>
          <p:cNvPr id="18" name="Table 6"/>
          <p:cNvGraphicFramePr/>
          <p:nvPr>
            <p:extLst>
              <p:ext uri="{D42A27DB-BD31-4B8C-83A1-F6EECF244321}">
                <p14:modId xmlns:p14="http://schemas.microsoft.com/office/powerpoint/2010/main" val="3267263807"/>
              </p:ext>
            </p:extLst>
          </p:nvPr>
        </p:nvGraphicFramePr>
        <p:xfrm>
          <a:off x="533400" y="1274476"/>
          <a:ext cx="9456903" cy="4224619"/>
        </p:xfrm>
        <a:graphic>
          <a:graphicData uri="http://schemas.openxmlformats.org/drawingml/2006/table">
            <a:tbl>
              <a:tblPr/>
              <a:tblGrid>
                <a:gridCol w="3384243">
                  <a:extLst>
                    <a:ext uri="{9D8B030D-6E8A-4147-A177-3AD203B41FA5}">
                      <a16:colId xmlns:a16="http://schemas.microsoft.com/office/drawing/2014/main" val="20000"/>
                    </a:ext>
                  </a:extLst>
                </a:gridCol>
                <a:gridCol w="1518165">
                  <a:extLst>
                    <a:ext uri="{9D8B030D-6E8A-4147-A177-3AD203B41FA5}">
                      <a16:colId xmlns:a16="http://schemas.microsoft.com/office/drawing/2014/main" val="20001"/>
                    </a:ext>
                  </a:extLst>
                </a:gridCol>
                <a:gridCol w="1518165">
                  <a:extLst>
                    <a:ext uri="{9D8B030D-6E8A-4147-A177-3AD203B41FA5}">
                      <a16:colId xmlns:a16="http://schemas.microsoft.com/office/drawing/2014/main" val="20002"/>
                    </a:ext>
                  </a:extLst>
                </a:gridCol>
                <a:gridCol w="1518165">
                  <a:extLst>
                    <a:ext uri="{9D8B030D-6E8A-4147-A177-3AD203B41FA5}">
                      <a16:colId xmlns:a16="http://schemas.microsoft.com/office/drawing/2014/main" val="20003"/>
                    </a:ext>
                  </a:extLst>
                </a:gridCol>
                <a:gridCol w="1518165">
                  <a:extLst>
                    <a:ext uri="{9D8B030D-6E8A-4147-A177-3AD203B41FA5}">
                      <a16:colId xmlns:a16="http://schemas.microsoft.com/office/drawing/2014/main" val="20004"/>
                    </a:ext>
                  </a:extLst>
                </a:gridCol>
              </a:tblGrid>
              <a:tr h="595463">
                <a:tc>
                  <a:txBody>
                    <a:bodyPr/>
                    <a:lstStyle/>
                    <a:p>
                      <a:pPr algn="l">
                        <a:buNone/>
                      </a:pPr>
                      <a:r>
                        <a:rPr sz="1800" b="1" i="0" u="none">
                          <a:solidFill>
                            <a:schemeClr val="accent1"/>
                          </a:solidFill>
                          <a:latin typeface="Arial (Headings)"/>
                          <a:ea typeface="Arial (Headings)"/>
                          <a:cs typeface="Arial (Headings)"/>
                        </a:rPr>
                        <a:t>Equities</a:t>
                      </a:r>
                    </a:p>
                  </a:txBody>
                  <a:tcPr marL="0" marR="0" marT="0" marB="0" anchor="ctr">
                    <a:lnL>
                      <a:noFill/>
                    </a:lnL>
                    <a:lnR>
                      <a:noFill/>
                    </a:lnR>
                    <a:lnT>
                      <a:noFill/>
                    </a:lnT>
                    <a:lnB>
                      <a:noFill/>
                    </a:lnB>
                    <a:noFill/>
                  </a:tcPr>
                </a:tc>
                <a:tc>
                  <a:txBody>
                    <a:bodyPr/>
                    <a:lstStyle/>
                    <a:p>
                      <a:pPr algn="ctr">
                        <a:buNone/>
                      </a:pPr>
                      <a:r>
                        <a:rPr sz="1400" b="1" i="0" u="none">
                          <a:solidFill>
                            <a:schemeClr val="accent1"/>
                          </a:solidFill>
                          <a:latin typeface="Arial (Headings)"/>
                          <a:ea typeface="Arial (Headings)"/>
                          <a:cs typeface="Arial (Headings)"/>
                        </a:rPr>
                        <a:t>QTD</a:t>
                      </a:r>
                    </a:p>
                  </a:txBody>
                  <a:tcPr marL="0" marR="0" marT="0" marB="0" anchor="ctr">
                    <a:lnL>
                      <a:noFill/>
                    </a:lnL>
                    <a:lnR>
                      <a:noFill/>
                    </a:lnR>
                    <a:lnT>
                      <a:noFill/>
                    </a:lnT>
                    <a:lnB>
                      <a:noFill/>
                    </a:lnB>
                    <a:noFill/>
                  </a:tcPr>
                </a:tc>
                <a:tc>
                  <a:txBody>
                    <a:bodyPr/>
                    <a:lstStyle/>
                    <a:p>
                      <a:pPr algn="ctr">
                        <a:buNone/>
                      </a:pPr>
                      <a:r>
                        <a:rPr sz="1400" b="1" i="0" u="none">
                          <a:solidFill>
                            <a:schemeClr val="accent1"/>
                          </a:solidFill>
                          <a:latin typeface="Arial (Headings)"/>
                          <a:ea typeface="Arial (Headings)"/>
                          <a:cs typeface="Arial (Headings)"/>
                        </a:rPr>
                        <a:t>YTD</a:t>
                      </a:r>
                    </a:p>
                  </a:txBody>
                  <a:tcPr marL="0" marR="0" marT="0" marB="0" anchor="ctr">
                    <a:lnL>
                      <a:noFill/>
                    </a:lnL>
                    <a:lnR>
                      <a:noFill/>
                    </a:lnR>
                    <a:lnT>
                      <a:noFill/>
                    </a:lnT>
                    <a:lnB>
                      <a:noFill/>
                    </a:lnB>
                    <a:noFill/>
                  </a:tcPr>
                </a:tc>
                <a:tc>
                  <a:txBody>
                    <a:bodyPr/>
                    <a:lstStyle/>
                    <a:p>
                      <a:pPr algn="ctr">
                        <a:buNone/>
                      </a:pPr>
                      <a:r>
                        <a:rPr sz="1400" b="1" i="0" u="none">
                          <a:solidFill>
                            <a:schemeClr val="accent1"/>
                          </a:solidFill>
                          <a:latin typeface="Arial (Headings)"/>
                          <a:ea typeface="Arial (Headings)"/>
                          <a:cs typeface="Arial (Headings)"/>
                        </a:rPr>
                        <a:t>1-Year</a:t>
                      </a:r>
                    </a:p>
                  </a:txBody>
                  <a:tcPr marL="0" marR="0" marT="0" marB="0" anchor="ctr">
                    <a:lnL>
                      <a:noFill/>
                    </a:lnL>
                    <a:lnR>
                      <a:noFill/>
                    </a:lnR>
                    <a:lnT>
                      <a:noFill/>
                    </a:lnT>
                    <a:lnB>
                      <a:noFill/>
                    </a:lnB>
                    <a:noFill/>
                  </a:tcPr>
                </a:tc>
                <a:tc>
                  <a:txBody>
                    <a:bodyPr/>
                    <a:lstStyle/>
                    <a:p>
                      <a:pPr algn="ctr">
                        <a:buNone/>
                      </a:pPr>
                      <a:r>
                        <a:rPr sz="1400" b="1" i="0" u="none">
                          <a:solidFill>
                            <a:schemeClr val="accent1"/>
                          </a:solidFill>
                          <a:latin typeface="Arial (Headings)"/>
                          <a:ea typeface="Arial (Headings)"/>
                          <a:cs typeface="Arial (Headings)"/>
                        </a:rPr>
                        <a:t>3-Year</a:t>
                      </a:r>
                    </a:p>
                  </a:txBody>
                  <a:tcPr marL="0" marR="0" marT="0" marB="0" anchor="ctr">
                    <a:lnL>
                      <a:noFill/>
                    </a:lnL>
                    <a:lnR>
                      <a:noFill/>
                    </a:lnR>
                    <a:lnT>
                      <a:noFill/>
                    </a:lnT>
                    <a:lnB>
                      <a:noFill/>
                    </a:lnB>
                    <a:noFill/>
                  </a:tcPr>
                </a:tc>
                <a:extLst>
                  <a:ext uri="{0D108BD9-81ED-4DB2-BD59-A6C34878D82A}">
                    <a16:rowId xmlns:a16="http://schemas.microsoft.com/office/drawing/2014/main" val="10000"/>
                  </a:ext>
                </a:extLst>
              </a:tr>
              <a:tr h="378918">
                <a:tc>
                  <a:txBody>
                    <a:bodyPr/>
                    <a:lstStyle/>
                    <a:p>
                      <a:pPr algn="l">
                        <a:buNone/>
                      </a:pPr>
                      <a:r>
                        <a:rPr sz="1400" b="0" i="0" u="none" dirty="0">
                          <a:solidFill>
                            <a:schemeClr val="tx1">
                              <a:lumMod val="85000"/>
                              <a:lumOff val="15000"/>
                            </a:schemeClr>
                          </a:solidFill>
                          <a:latin typeface="Arial (Headings)"/>
                          <a:ea typeface="Arial (Headings)"/>
                          <a:cs typeface="Arial (Headings)"/>
                        </a:rPr>
                        <a:t>S&amp;P 500 </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2.3%</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12.7%</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15.7%</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22.9%</a:t>
                      </a:r>
                    </a:p>
                  </a:txBody>
                  <a:tcPr marL="0" marR="0" marT="0" marB="0" anchor="ctr">
                    <a:lnL>
                      <a:noFill/>
                    </a:lnL>
                    <a:lnR>
                      <a:noFill/>
                    </a:lnR>
                    <a:lnT>
                      <a:noFill/>
                    </a:lnT>
                    <a:lnB>
                      <a:noFill/>
                    </a:lnB>
                    <a:noFill/>
                  </a:tcPr>
                </a:tc>
                <a:extLst>
                  <a:ext uri="{0D108BD9-81ED-4DB2-BD59-A6C34878D82A}">
                    <a16:rowId xmlns:a16="http://schemas.microsoft.com/office/drawing/2014/main" val="10001"/>
                  </a:ext>
                </a:extLst>
              </a:tr>
              <a:tr h="378918">
                <a:tc>
                  <a:txBody>
                    <a:bodyPr/>
                    <a:lstStyle/>
                    <a:p>
                      <a:pPr algn="l">
                        <a:buNone/>
                      </a:pPr>
                      <a:r>
                        <a:rPr sz="1400" b="0" i="0" u="none" dirty="0">
                          <a:solidFill>
                            <a:schemeClr val="tx1">
                              <a:lumMod val="85000"/>
                              <a:lumOff val="15000"/>
                            </a:schemeClr>
                          </a:solidFill>
                          <a:latin typeface="Arial (Headings)"/>
                          <a:ea typeface="Arial (Headings)"/>
                          <a:cs typeface="Arial (Headings)"/>
                        </a:rPr>
                        <a:t>International Developed</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0.9%</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10.8%</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16.2%</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19.0%</a:t>
                      </a:r>
                    </a:p>
                  </a:txBody>
                  <a:tcPr marL="0" marR="0" marT="0" marB="0" anchor="ctr">
                    <a:lnL>
                      <a:noFill/>
                    </a:lnL>
                    <a:lnR>
                      <a:noFill/>
                    </a:lnR>
                    <a:lnT>
                      <a:noFill/>
                    </a:lnT>
                    <a:lnB>
                      <a:noFill/>
                    </a:lnB>
                    <a:noFill/>
                  </a:tcPr>
                </a:tc>
                <a:extLst>
                  <a:ext uri="{0D108BD9-81ED-4DB2-BD59-A6C34878D82A}">
                    <a16:rowId xmlns:a16="http://schemas.microsoft.com/office/drawing/2014/main" val="10002"/>
                  </a:ext>
                </a:extLst>
              </a:tr>
              <a:tr h="378918">
                <a:tc>
                  <a:txBody>
                    <a:bodyPr/>
                    <a:lstStyle/>
                    <a:p>
                      <a:pPr marL="0" marR="0" lvl="0" indent="0" algn="l" defTabSz="914400">
                        <a:lnSpc>
                          <a:spcPct val="100000"/>
                        </a:lnSpc>
                        <a:spcBef>
                          <a:spcPts val="0"/>
                        </a:spcBef>
                        <a:spcAft>
                          <a:spcPts val="0"/>
                        </a:spcAft>
                        <a:buClrTx/>
                        <a:buSzTx/>
                        <a:buFontTx/>
                        <a:buNone/>
                      </a:pPr>
                      <a:r>
                        <a:rPr sz="1400" b="0" i="0" u="none">
                          <a:solidFill>
                            <a:schemeClr val="tx1">
                              <a:lumMod val="85000"/>
                              <a:lumOff val="15000"/>
                            </a:schemeClr>
                          </a:solidFill>
                          <a:latin typeface="Arial (Headings)"/>
                          <a:ea typeface="Arial (Headings)"/>
                          <a:cs typeface="Arial (Headings)"/>
                        </a:rPr>
                        <a:t>Emerging Markets</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-0.2%</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23.7%</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29.6%</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24.7%</a:t>
                      </a:r>
                    </a:p>
                  </a:txBody>
                  <a:tcPr marL="0" marR="0" marT="0" marB="0" anchor="ctr">
                    <a:lnL>
                      <a:noFill/>
                    </a:lnL>
                    <a:lnR>
                      <a:noFill/>
                    </a:lnR>
                    <a:lnT>
                      <a:noFill/>
                    </a:lnT>
                    <a:lnB>
                      <a:noFill/>
                    </a:lnB>
                    <a:noFill/>
                  </a:tcPr>
                </a:tc>
                <a:extLst>
                  <a:ext uri="{0D108BD9-81ED-4DB2-BD59-A6C34878D82A}">
                    <a16:rowId xmlns:a16="http://schemas.microsoft.com/office/drawing/2014/main" val="10003"/>
                  </a:ext>
                </a:extLst>
              </a:tr>
              <a:tr h="305841">
                <a:tc>
                  <a:txBody>
                    <a:bodyPr/>
                    <a:lstStyle/>
                    <a:p>
                      <a:pPr algn="l">
                        <a:buNone/>
                      </a:pPr>
                      <a:endParaRPr sz="1200" b="1" i="0" u="none">
                        <a:solidFill>
                          <a:schemeClr val="tx1"/>
                        </a:solidFill>
                        <a:latin typeface="Arial (Headings)"/>
                        <a:ea typeface="Arial (Headings)"/>
                        <a:cs typeface="Arial (Headings)"/>
                      </a:endParaRPr>
                    </a:p>
                  </a:txBody>
                  <a:tcPr marL="0" marR="0" marT="0" marB="0" anchor="ctr">
                    <a:lnL>
                      <a:noFill/>
                    </a:lnL>
                    <a:lnR>
                      <a:noFill/>
                    </a:lnR>
                    <a:lnT>
                      <a:noFill/>
                    </a:lnT>
                    <a:lnB>
                      <a:noFill/>
                    </a:lnB>
                    <a:noFill/>
                  </a:tcPr>
                </a:tc>
                <a:tc>
                  <a:txBody>
                    <a:bodyPr/>
                    <a:lstStyle/>
                    <a:p>
                      <a:pPr algn="ctr">
                        <a:buNone/>
                      </a:pPr>
                      <a:endParaRPr sz="1400" b="1" i="0" u="none" dirty="0">
                        <a:solidFill>
                          <a:schemeClr val="tx1"/>
                        </a:solidFill>
                        <a:latin typeface="Arial (Headings)"/>
                        <a:ea typeface="Arial (Headings)"/>
                        <a:cs typeface="Arial (Headings)"/>
                      </a:endParaRPr>
                    </a:p>
                  </a:txBody>
                  <a:tcPr marL="0" marR="0" marT="0" marB="0" anchor="ctr">
                    <a:lnL>
                      <a:noFill/>
                    </a:lnL>
                    <a:lnR>
                      <a:noFill/>
                    </a:lnR>
                    <a:lnT>
                      <a:noFill/>
                    </a:lnT>
                    <a:lnB>
                      <a:noFill/>
                    </a:lnB>
                    <a:noFill/>
                  </a:tcPr>
                </a:tc>
                <a:tc>
                  <a:txBody>
                    <a:bodyPr/>
                    <a:lstStyle/>
                    <a:p>
                      <a:pPr algn="ctr">
                        <a:buNone/>
                      </a:pPr>
                      <a:endParaRPr sz="1400" b="1" i="0" u="none" dirty="0">
                        <a:solidFill>
                          <a:schemeClr val="tx1"/>
                        </a:solidFill>
                        <a:latin typeface="Arial (Headings)"/>
                        <a:ea typeface="Arial (Headings)"/>
                        <a:cs typeface="Arial (Headings)"/>
                      </a:endParaRPr>
                    </a:p>
                  </a:txBody>
                  <a:tcPr marL="0" marR="0" marT="0" marB="0" anchor="ctr">
                    <a:lnL>
                      <a:noFill/>
                    </a:lnL>
                    <a:lnR>
                      <a:noFill/>
                    </a:lnR>
                    <a:lnT>
                      <a:noFill/>
                    </a:lnT>
                    <a:lnB>
                      <a:noFill/>
                    </a:lnB>
                    <a:noFill/>
                  </a:tcPr>
                </a:tc>
                <a:tc>
                  <a:txBody>
                    <a:bodyPr/>
                    <a:lstStyle/>
                    <a:p>
                      <a:pPr algn="ctr">
                        <a:buNone/>
                      </a:pPr>
                      <a:endParaRPr sz="1400" b="1" i="0" u="none" dirty="0">
                        <a:solidFill>
                          <a:schemeClr val="tx1"/>
                        </a:solidFill>
                        <a:latin typeface="Arial (Headings)"/>
                        <a:ea typeface="Arial (Headings)"/>
                        <a:cs typeface="Arial (Headings)"/>
                      </a:endParaRPr>
                    </a:p>
                  </a:txBody>
                  <a:tcPr marL="0" marR="0" marT="0" marB="0" anchor="ctr">
                    <a:lnL>
                      <a:noFill/>
                    </a:lnL>
                    <a:lnR>
                      <a:noFill/>
                    </a:lnR>
                    <a:lnT>
                      <a:noFill/>
                    </a:lnT>
                    <a:lnB>
                      <a:noFill/>
                    </a:lnB>
                    <a:noFill/>
                  </a:tcPr>
                </a:tc>
                <a:tc>
                  <a:txBody>
                    <a:bodyPr/>
                    <a:lstStyle/>
                    <a:p>
                      <a:pPr algn="ctr">
                        <a:buNone/>
                      </a:pPr>
                      <a:endParaRPr sz="1400" b="1" i="0" u="none" dirty="0">
                        <a:solidFill>
                          <a:schemeClr val="tx1"/>
                        </a:solidFill>
                        <a:latin typeface="Arial (Headings)"/>
                        <a:ea typeface="Arial (Headings)"/>
                        <a:cs typeface="Arial (Headings)"/>
                      </a:endParaRPr>
                    </a:p>
                  </a:txBody>
                  <a:tcPr marL="0" marR="0" marT="0" marB="0" anchor="ctr">
                    <a:lnL>
                      <a:noFill/>
                    </a:lnL>
                    <a:lnR>
                      <a:noFill/>
                    </a:lnR>
                    <a:lnT>
                      <a:noFill/>
                    </a:lnT>
                    <a:lnB>
                      <a:noFill/>
                    </a:lnB>
                    <a:noFill/>
                  </a:tcPr>
                </a:tc>
                <a:extLst>
                  <a:ext uri="{0D108BD9-81ED-4DB2-BD59-A6C34878D82A}">
                    <a16:rowId xmlns:a16="http://schemas.microsoft.com/office/drawing/2014/main" val="10004"/>
                  </a:ext>
                </a:extLst>
              </a:tr>
              <a:tr h="597801">
                <a:tc>
                  <a:txBody>
                    <a:bodyPr/>
                    <a:lstStyle/>
                    <a:p>
                      <a:pPr algn="l">
                        <a:buNone/>
                      </a:pPr>
                      <a:r>
                        <a:rPr sz="1800" b="1" i="0" u="none">
                          <a:solidFill>
                            <a:schemeClr val="accent1"/>
                          </a:solidFill>
                          <a:latin typeface="Arial (Headings)"/>
                          <a:ea typeface="Arial (Headings)"/>
                          <a:cs typeface="Arial (Headings)"/>
                        </a:rPr>
                        <a:t>Bond and Alts</a:t>
                      </a:r>
                    </a:p>
                  </a:txBody>
                  <a:tcPr marL="0" marR="0" marT="0" marB="0" anchor="ctr">
                    <a:lnL>
                      <a:noFill/>
                    </a:lnL>
                    <a:lnR>
                      <a:noFill/>
                    </a:lnR>
                    <a:lnT>
                      <a:noFill/>
                    </a:lnT>
                    <a:lnB>
                      <a:noFill/>
                    </a:lnB>
                    <a:noFill/>
                  </a:tcPr>
                </a:tc>
                <a:tc>
                  <a:txBody>
                    <a:bodyPr/>
                    <a:lstStyle/>
                    <a:p>
                      <a:pPr algn="ctr">
                        <a:buNone/>
                      </a:pPr>
                      <a:r>
                        <a:rPr sz="1400" b="1" i="0" u="none" dirty="0">
                          <a:solidFill>
                            <a:schemeClr val="accent1"/>
                          </a:solidFill>
                          <a:latin typeface="Arial (Headings)"/>
                          <a:ea typeface="Arial (Headings)"/>
                          <a:cs typeface="Arial (Headings)"/>
                        </a:rPr>
                        <a:t>QTD</a:t>
                      </a:r>
                    </a:p>
                  </a:txBody>
                  <a:tcPr marL="0" marR="0" marT="0" marB="0" anchor="ctr">
                    <a:lnL>
                      <a:noFill/>
                    </a:lnL>
                    <a:lnR>
                      <a:noFill/>
                    </a:lnR>
                    <a:lnT>
                      <a:noFill/>
                    </a:lnT>
                    <a:lnB>
                      <a:noFill/>
                    </a:lnB>
                    <a:noFill/>
                  </a:tcPr>
                </a:tc>
                <a:tc>
                  <a:txBody>
                    <a:bodyPr/>
                    <a:lstStyle/>
                    <a:p>
                      <a:pPr algn="ctr">
                        <a:buNone/>
                      </a:pPr>
                      <a:r>
                        <a:rPr sz="1400" b="1" i="0" u="none" dirty="0">
                          <a:solidFill>
                            <a:schemeClr val="accent1"/>
                          </a:solidFill>
                          <a:latin typeface="Arial (Headings)"/>
                          <a:ea typeface="Arial (Headings)"/>
                          <a:cs typeface="Arial (Headings)"/>
                        </a:rPr>
                        <a:t>YTD</a:t>
                      </a:r>
                    </a:p>
                  </a:txBody>
                  <a:tcPr marL="0" marR="0" marT="0" marB="0" anchor="ctr">
                    <a:lnL>
                      <a:noFill/>
                    </a:lnL>
                    <a:lnR>
                      <a:noFill/>
                    </a:lnR>
                    <a:lnT>
                      <a:noFill/>
                    </a:lnT>
                    <a:lnB>
                      <a:noFill/>
                    </a:lnB>
                    <a:noFill/>
                  </a:tcPr>
                </a:tc>
                <a:tc>
                  <a:txBody>
                    <a:bodyPr/>
                    <a:lstStyle/>
                    <a:p>
                      <a:pPr algn="ctr">
                        <a:buNone/>
                      </a:pPr>
                      <a:r>
                        <a:rPr sz="1400" b="1" i="0" u="none" dirty="0">
                          <a:solidFill>
                            <a:schemeClr val="accent1"/>
                          </a:solidFill>
                          <a:latin typeface="Arial (Headings)"/>
                          <a:ea typeface="Arial (Headings)"/>
                          <a:cs typeface="Arial (Headings)"/>
                        </a:rPr>
                        <a:t>1-Year</a:t>
                      </a:r>
                    </a:p>
                  </a:txBody>
                  <a:tcPr marL="0" marR="0" marT="0" marB="0" anchor="ctr">
                    <a:lnL>
                      <a:noFill/>
                    </a:lnL>
                    <a:lnR>
                      <a:noFill/>
                    </a:lnR>
                    <a:lnT>
                      <a:noFill/>
                    </a:lnT>
                    <a:lnB>
                      <a:noFill/>
                    </a:lnB>
                    <a:noFill/>
                  </a:tcPr>
                </a:tc>
                <a:tc>
                  <a:txBody>
                    <a:bodyPr/>
                    <a:lstStyle/>
                    <a:p>
                      <a:pPr algn="ctr">
                        <a:buNone/>
                      </a:pPr>
                      <a:r>
                        <a:rPr sz="1400" b="1" i="0" u="none" dirty="0">
                          <a:solidFill>
                            <a:schemeClr val="accent1"/>
                          </a:solidFill>
                          <a:latin typeface="Arial (Headings)"/>
                          <a:ea typeface="Arial (Headings)"/>
                          <a:cs typeface="Arial (Headings)"/>
                        </a:rPr>
                        <a:t>3-Year</a:t>
                      </a:r>
                    </a:p>
                  </a:txBody>
                  <a:tcPr marL="0" marR="0" marT="0" marB="0" anchor="ctr">
                    <a:lnL>
                      <a:noFill/>
                    </a:lnL>
                    <a:lnR>
                      <a:noFill/>
                    </a:lnR>
                    <a:lnT>
                      <a:noFill/>
                    </a:lnT>
                    <a:lnB>
                      <a:noFill/>
                    </a:lnB>
                    <a:noFill/>
                  </a:tcPr>
                </a:tc>
                <a:extLst>
                  <a:ext uri="{0D108BD9-81ED-4DB2-BD59-A6C34878D82A}">
                    <a16:rowId xmlns:a16="http://schemas.microsoft.com/office/drawing/2014/main" val="10005"/>
                  </a:ext>
                </a:extLst>
              </a:tr>
              <a:tr h="378918">
                <a:tc>
                  <a:txBody>
                    <a:bodyPr/>
                    <a:lstStyle/>
                    <a:p>
                      <a:pPr algn="l">
                        <a:buNone/>
                      </a:pPr>
                      <a:r>
                        <a:rPr sz="1400" b="0" i="0" u="none" dirty="0">
                          <a:solidFill>
                            <a:schemeClr val="tx1">
                              <a:lumMod val="85000"/>
                              <a:lumOff val="15000"/>
                            </a:schemeClr>
                          </a:solidFill>
                          <a:latin typeface="Arial (Headings)"/>
                          <a:ea typeface="Arial (Headings)"/>
                          <a:cs typeface="Arial (Headings)"/>
                        </a:rPr>
                        <a:t>U.S. Aggregate</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-3.5%</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-2.9%</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-1.8%</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4.1%</a:t>
                      </a:r>
                    </a:p>
                  </a:txBody>
                  <a:tcPr marL="0" marR="0" marT="0" marB="0" anchor="ctr">
                    <a:lnL>
                      <a:noFill/>
                    </a:lnL>
                    <a:lnR>
                      <a:noFill/>
                    </a:lnR>
                    <a:lnT>
                      <a:noFill/>
                    </a:lnT>
                    <a:lnB>
                      <a:noFill/>
                    </a:lnB>
                    <a:noFill/>
                  </a:tcPr>
                </a:tc>
                <a:extLst>
                  <a:ext uri="{0D108BD9-81ED-4DB2-BD59-A6C34878D82A}">
                    <a16:rowId xmlns:a16="http://schemas.microsoft.com/office/drawing/2014/main" val="10006"/>
                  </a:ext>
                </a:extLst>
              </a:tr>
              <a:tr h="378918">
                <a:tc>
                  <a:txBody>
                    <a:bodyPr/>
                    <a:lstStyle/>
                    <a:p>
                      <a:pPr algn="l">
                        <a:buNone/>
                      </a:pPr>
                      <a:r>
                        <a:rPr sz="1400" b="0" i="0" u="none">
                          <a:solidFill>
                            <a:schemeClr val="tx1">
                              <a:lumMod val="85000"/>
                              <a:lumOff val="15000"/>
                            </a:schemeClr>
                          </a:solidFill>
                          <a:latin typeface="Arial (Headings)"/>
                          <a:ea typeface="Arial (Headings)"/>
                          <a:cs typeface="Arial (Headings)"/>
                        </a:rPr>
                        <a:t>Gold</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3.15</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-4.4%</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7.2%</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29.9%</a:t>
                      </a:r>
                    </a:p>
                  </a:txBody>
                  <a:tcPr marL="0" marR="0" marT="0" marB="0" anchor="ctr">
                    <a:lnL>
                      <a:noFill/>
                    </a:lnL>
                    <a:lnR>
                      <a:noFill/>
                    </a:lnR>
                    <a:lnT>
                      <a:noFill/>
                    </a:lnT>
                    <a:lnB>
                      <a:noFill/>
                    </a:lnB>
                    <a:noFill/>
                  </a:tcPr>
                </a:tc>
                <a:extLst>
                  <a:ext uri="{0D108BD9-81ED-4DB2-BD59-A6C34878D82A}">
                    <a16:rowId xmlns:a16="http://schemas.microsoft.com/office/drawing/2014/main" val="10007"/>
                  </a:ext>
                </a:extLst>
              </a:tr>
              <a:tr h="437329">
                <a:tc>
                  <a:txBody>
                    <a:bodyPr/>
                    <a:lstStyle/>
                    <a:p>
                      <a:pPr algn="l">
                        <a:buNone/>
                      </a:pPr>
                      <a:endParaRPr sz="2000" b="0" i="0" u="none">
                        <a:solidFill>
                          <a:schemeClr val="tx1"/>
                        </a:solidFill>
                        <a:latin typeface="+mn-lt"/>
                        <a:ea typeface="+mn-lt"/>
                        <a:cs typeface="+mn-lt"/>
                      </a:endParaRPr>
                    </a:p>
                  </a:txBody>
                  <a:tcPr marL="0" marR="0" marT="0" marB="0" anchor="ctr">
                    <a:lnL>
                      <a:noFill/>
                    </a:lnL>
                    <a:lnR>
                      <a:noFill/>
                    </a:lnR>
                    <a:lnT>
                      <a:noFill/>
                    </a:lnT>
                    <a:lnB>
                      <a:noFill/>
                    </a:lnB>
                    <a:noFill/>
                  </a:tcPr>
                </a:tc>
                <a:tc>
                  <a:txBody>
                    <a:bodyPr/>
                    <a:lstStyle/>
                    <a:p>
                      <a:pPr algn="ctr">
                        <a:buNone/>
                      </a:pPr>
                      <a:endParaRPr sz="1400" b="0" i="0" u="none" dirty="0">
                        <a:solidFill>
                          <a:srgbClr val="000000"/>
                        </a:solidFill>
                        <a:latin typeface="Arial (Headings)"/>
                        <a:ea typeface="Arial (Headings)"/>
                        <a:cs typeface="Arial (Headings)"/>
                      </a:endParaRPr>
                    </a:p>
                  </a:txBody>
                  <a:tcPr marL="0" marR="0" marT="0" marB="0" anchor="ctr">
                    <a:lnL>
                      <a:noFill/>
                    </a:lnL>
                    <a:lnR>
                      <a:noFill/>
                    </a:lnR>
                    <a:lnT>
                      <a:noFill/>
                    </a:lnT>
                    <a:lnB>
                      <a:noFill/>
                    </a:lnB>
                    <a:noFill/>
                  </a:tcPr>
                </a:tc>
                <a:tc>
                  <a:txBody>
                    <a:bodyPr/>
                    <a:lstStyle/>
                    <a:p>
                      <a:pPr algn="ctr">
                        <a:buNone/>
                      </a:pPr>
                      <a:endParaRPr sz="1400" b="0" i="0" u="none" dirty="0">
                        <a:solidFill>
                          <a:srgbClr val="000000"/>
                        </a:solidFill>
                        <a:latin typeface="Arial (Headings)"/>
                        <a:ea typeface="Arial (Headings)"/>
                        <a:cs typeface="Arial (Headings)"/>
                      </a:endParaRPr>
                    </a:p>
                  </a:txBody>
                  <a:tcPr marL="0" marR="0" marT="0" marB="0" anchor="ctr">
                    <a:lnL>
                      <a:noFill/>
                    </a:lnL>
                    <a:lnR>
                      <a:noFill/>
                    </a:lnR>
                    <a:lnT>
                      <a:noFill/>
                    </a:lnT>
                    <a:lnB>
                      <a:noFill/>
                    </a:lnB>
                    <a:noFill/>
                  </a:tcPr>
                </a:tc>
                <a:tc>
                  <a:txBody>
                    <a:bodyPr/>
                    <a:lstStyle/>
                    <a:p>
                      <a:pPr algn="ctr">
                        <a:buNone/>
                      </a:pPr>
                      <a:endParaRPr sz="1400" b="0" i="0" u="none" dirty="0">
                        <a:solidFill>
                          <a:srgbClr val="000000"/>
                        </a:solidFill>
                        <a:latin typeface="Arial (Headings)"/>
                        <a:ea typeface="Arial (Headings)"/>
                        <a:cs typeface="Arial (Headings)"/>
                      </a:endParaRPr>
                    </a:p>
                  </a:txBody>
                  <a:tcPr marL="0" marR="0" marT="0" marB="0" anchor="ctr">
                    <a:lnL>
                      <a:noFill/>
                    </a:lnL>
                    <a:lnR>
                      <a:noFill/>
                    </a:lnR>
                    <a:lnT>
                      <a:noFill/>
                    </a:lnT>
                    <a:lnB>
                      <a:noFill/>
                    </a:lnB>
                    <a:noFill/>
                  </a:tcPr>
                </a:tc>
                <a:tc>
                  <a:txBody>
                    <a:bodyPr/>
                    <a:lstStyle/>
                    <a:p>
                      <a:pPr algn="ctr">
                        <a:buNone/>
                      </a:pPr>
                      <a:endParaRPr sz="1400" b="0" i="0" u="none" dirty="0">
                        <a:solidFill>
                          <a:srgbClr val="000000"/>
                        </a:solidFill>
                        <a:latin typeface="Arial (Headings)"/>
                        <a:ea typeface="Arial (Headings)"/>
                        <a:cs typeface="Arial (Headings)"/>
                      </a:endParaRPr>
                    </a:p>
                  </a:txBody>
                  <a:tcPr marL="0" marR="0" marT="0" marB="0" anchor="ctr">
                    <a:lnL>
                      <a:noFill/>
                    </a:lnL>
                    <a:lnR>
                      <a:noFill/>
                    </a:lnR>
                    <a:lnT>
                      <a:noFill/>
                    </a:lnT>
                    <a:lnB>
                      <a:noFill/>
                    </a:lnB>
                    <a:noFill/>
                  </a:tcPr>
                </a:tc>
                <a:extLst>
                  <a:ext uri="{0D108BD9-81ED-4DB2-BD59-A6C34878D82A}">
                    <a16:rowId xmlns:a16="http://schemas.microsoft.com/office/drawing/2014/main" val="10008"/>
                  </a:ext>
                </a:extLst>
              </a:tr>
              <a:tr h="393595">
                <a:tc>
                  <a:txBody>
                    <a:bodyPr/>
                    <a:lstStyle/>
                    <a:p>
                      <a:pPr algn="l">
                        <a:buNone/>
                      </a:pPr>
                      <a:r>
                        <a:rPr sz="1800" b="1" i="0" u="none" dirty="0">
                          <a:solidFill>
                            <a:schemeClr val="accent1"/>
                          </a:solidFill>
                          <a:latin typeface="+mn-lt"/>
                          <a:ea typeface="+mn-lt"/>
                          <a:cs typeface="+mn-lt"/>
                        </a:rPr>
                        <a:t>Global 60/40</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0.0%</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6.8%</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9.1%</a:t>
                      </a:r>
                    </a:p>
                  </a:txBody>
                  <a:tcPr marL="0" marR="0" marT="0" marB="0" anchor="ctr">
                    <a:lnL>
                      <a:noFill/>
                    </a:lnL>
                    <a:lnR>
                      <a:noFill/>
                    </a:lnR>
                    <a:lnT>
                      <a:noFill/>
                    </a:lnT>
                    <a:lnB>
                      <a:noFill/>
                    </a:lnB>
                    <a:noFill/>
                  </a:tcPr>
                </a:tc>
                <a:tc>
                  <a:txBody>
                    <a:bodyPr/>
                    <a:lstStyle/>
                    <a:p>
                      <a:pPr algn="ctr" fontAlgn="b">
                        <a:buNone/>
                      </a:pPr>
                      <a:r>
                        <a:rPr lang="en-US" sz="1400" b="0" i="0" u="none" strike="noStrike" dirty="0">
                          <a:solidFill>
                            <a:schemeClr val="tx1">
                              <a:lumMod val="85000"/>
                              <a:lumOff val="15000"/>
                            </a:schemeClr>
                          </a:solidFill>
                          <a:effectLst/>
                          <a:latin typeface="Arial (Headings)"/>
                        </a:rPr>
                        <a:t>14.7%</a:t>
                      </a:r>
                    </a:p>
                  </a:txBody>
                  <a:tcPr marL="0" marR="0" marT="0" marB="0" anchor="ctr">
                    <a:lnL>
                      <a:noFill/>
                    </a:lnL>
                    <a:lnR>
                      <a:noFill/>
                    </a:lnR>
                    <a:lnT>
                      <a:noFill/>
                    </a:lnT>
                    <a:lnB>
                      <a:noFill/>
                    </a:lnB>
                    <a:noFill/>
                  </a:tcPr>
                </a:tc>
                <a:extLst>
                  <a:ext uri="{0D108BD9-81ED-4DB2-BD59-A6C34878D82A}">
                    <a16:rowId xmlns:a16="http://schemas.microsoft.com/office/drawing/2014/main" val="10009"/>
                  </a:ext>
                </a:extLst>
              </a:tr>
            </a:tbl>
          </a:graphicData>
        </a:graphic>
      </p:graphicFrame>
      <p:sp>
        <p:nvSpPr>
          <p:cNvPr id="8" name="Title 5">
            <a:extLst>
              <a:ext uri="{FF2B5EF4-FFF2-40B4-BE49-F238E27FC236}">
                <a16:creationId xmlns:a16="http://schemas.microsoft.com/office/drawing/2014/main" id="{E1999832-9A1B-21D7-EF85-EF1F8FCF0727}"/>
              </a:ext>
            </a:extLst>
          </p:cNvPr>
          <p:cNvSpPr>
            <a:spLocks noGrp="1"/>
          </p:cNvSpPr>
          <p:nvPr/>
        </p:nvSpPr>
        <p:spPr>
          <a:xfrm>
            <a:off x="458063" y="244126"/>
            <a:ext cx="10815735" cy="612775"/>
          </a:xfrm>
          <a:prstGeom prst="rect">
            <a:avLst/>
          </a:prstGeom>
          <a:noFill/>
          <a:ln w="9525">
            <a:noFill/>
          </a:ln>
        </p:spPr>
        <p:txBody>
          <a:bodyPr vert="horz" wrap="square" lIns="0" tIns="45720" rIns="0" bIns="91440" anchor="b"/>
          <a:lstStyle>
            <a:lvl1pPr marL="0" indent="0" algn="l" defTabSz="914400">
              <a:lnSpc>
                <a:spcPct val="90000"/>
              </a:lnSpc>
              <a:spcBef>
                <a:spcPct val="0"/>
              </a:spcBef>
              <a:buNone/>
              <a:defRPr sz="3200" b="1" i="0" kern="1200">
                <a:solidFill>
                  <a:srgbClr val="004F7E"/>
                </a:solidFill>
                <a:latin typeface="Arial"/>
                <a:ea typeface="Arial"/>
                <a:cs typeface="Arial"/>
              </a:defRPr>
            </a:lvl1pPr>
          </a:lstStyle>
          <a:p>
            <a:r>
              <a:t>Q3 Markets: </a:t>
            </a:r>
            <a:r>
              <a:rPr lang="en-US"/>
              <a:t>Resilient Stocks, Stressed Bonds</a:t>
            </a:r>
            <a:endParaRPr/>
          </a:p>
        </p:txBody>
      </p:sp>
      <p:sp>
        <p:nvSpPr>
          <p:cNvPr id="10" name="Rectangle 9">
            <a:extLst>
              <a:ext uri="{FF2B5EF4-FFF2-40B4-BE49-F238E27FC236}">
                <a16:creationId xmlns:a16="http://schemas.microsoft.com/office/drawing/2014/main" id="{2956A4BD-9DD2-F801-509D-5B57601B3795}"/>
              </a:ext>
            </a:extLst>
          </p:cNvPr>
          <p:cNvSpPr/>
          <p:nvPr/>
        </p:nvSpPr>
        <p:spPr>
          <a:xfrm>
            <a:off x="310551" y="5791200"/>
            <a:ext cx="11223952" cy="553998"/>
          </a:xfrm>
          <a:prstGeom prst="rect">
            <a:avLst/>
          </a:prstGeom>
        </p:spPr>
        <p:txBody>
          <a:bodyPr wrap="square" anchor="b">
            <a:spAutoFit/>
          </a:bodyPr>
          <a:lstStyle/>
          <a:p>
            <a:pPr marL="3538" marR="0" lvl="1"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chemeClr val="tx1">
                    <a:lumMod val="85000"/>
                    <a:lumOff val="15000"/>
                  </a:schemeClr>
                </a:solidFill>
                <a:effectLst/>
                <a:uLnTx/>
                <a:uFillTx/>
                <a:latin typeface="Arial" panose="020B0604020202020204"/>
                <a:ea typeface="+mn-ea"/>
                <a:cs typeface="Segoe UI Semilight"/>
              </a:rPr>
              <a:t>Source: FactSet. Data as of 9/30/2026. </a:t>
            </a:r>
          </a:p>
          <a:p>
            <a:pPr marL="3538" marR="0" lvl="1"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chemeClr val="tx1">
                    <a:lumMod val="85000"/>
                    <a:lumOff val="15000"/>
                  </a:schemeClr>
                </a:solidFill>
                <a:effectLst/>
                <a:uLnTx/>
                <a:uFillTx/>
                <a:latin typeface="Arial" panose="020B0604020202020204"/>
                <a:ea typeface="+mn-ea"/>
                <a:cs typeface="Arial" panose="020B0604020202020204" pitchFamily="34" charset="0"/>
              </a:rPr>
              <a:t>It is not possible to invest directly in an index. Indexes are unmanaged, do not incur management fees, costs, and expenses and cannot be invested in directly. Index performance assumes the reinvestment of dividends.</a:t>
            </a:r>
            <a:endParaRPr kumimoji="0" lang="en-US" sz="1000" b="0" i="0" u="none" strike="noStrike" kern="1200" cap="none" spc="0" normalizeH="0" baseline="0" noProof="0" dirty="0">
              <a:ln>
                <a:noFill/>
              </a:ln>
              <a:solidFill>
                <a:schemeClr val="tx1">
                  <a:lumMod val="85000"/>
                  <a:lumOff val="15000"/>
                </a:schemeClr>
              </a:solidFill>
              <a:effectLst/>
              <a:uLnTx/>
              <a:uFillTx/>
              <a:latin typeface="Arial" panose="020B0604020202020204"/>
              <a:ea typeface="+mn-ea"/>
              <a:cs typeface="Segoe UI Semilight"/>
            </a:endParaRPr>
          </a:p>
        </p:txBody>
      </p:sp>
    </p:spTree>
    <p:extLst>
      <p:ext uri="{BB962C8B-B14F-4D97-AF65-F5344CB8AC3E}">
        <p14:creationId xmlns:p14="http://schemas.microsoft.com/office/powerpoint/2010/main" val="4251738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5">
            <a:extLst>
              <a:ext uri="{FF2B5EF4-FFF2-40B4-BE49-F238E27FC236}">
                <a16:creationId xmlns:a16="http://schemas.microsoft.com/office/drawing/2014/main" id="{AFB5C747-56DC-7E69-448E-34FA728F061E}"/>
              </a:ext>
            </a:extLst>
          </p:cNvPr>
          <p:cNvSpPr>
            <a:spLocks noGrp="1"/>
          </p:cNvSpPr>
          <p:nvPr/>
        </p:nvSpPr>
        <p:spPr>
          <a:xfrm>
            <a:off x="381000" y="244509"/>
            <a:ext cx="10815735" cy="612775"/>
          </a:xfrm>
          <a:prstGeom prst="rect">
            <a:avLst/>
          </a:prstGeom>
          <a:noFill/>
          <a:ln w="9525">
            <a:noFill/>
          </a:ln>
        </p:spPr>
        <p:txBody>
          <a:bodyPr vert="horz" wrap="square" lIns="0" tIns="45720" rIns="0" bIns="91440" anchor="b"/>
          <a:lstStyle>
            <a:lvl1pPr marL="0" indent="0" algn="l" defTabSz="914400">
              <a:lnSpc>
                <a:spcPct val="90000"/>
              </a:lnSpc>
              <a:spcBef>
                <a:spcPct val="0"/>
              </a:spcBef>
              <a:buNone/>
              <a:defRPr sz="3200" b="1" i="0" kern="1200">
                <a:solidFill>
                  <a:srgbClr val="004F7E"/>
                </a:solidFill>
                <a:latin typeface="Arial"/>
                <a:ea typeface="Arial"/>
                <a:cs typeface="Arial"/>
              </a:defRPr>
            </a:lvl1pPr>
          </a:lstStyle>
          <a:p>
            <a:r>
              <a:rPr lang="en-US"/>
              <a:t>S&amp;P 500 Held Near Highs, but Breadth Narrowed</a:t>
            </a:r>
            <a:endParaRPr/>
          </a:p>
        </p:txBody>
      </p:sp>
      <p:sp>
        <p:nvSpPr>
          <p:cNvPr id="4" name="TextBox 3">
            <a:extLst>
              <a:ext uri="{FF2B5EF4-FFF2-40B4-BE49-F238E27FC236}">
                <a16:creationId xmlns:a16="http://schemas.microsoft.com/office/drawing/2014/main" id="{428D980C-2AD4-B7A5-9254-00D0A74A4929}"/>
              </a:ext>
            </a:extLst>
          </p:cNvPr>
          <p:cNvSpPr>
            <a:spLocks noGrp="1"/>
          </p:cNvSpPr>
          <p:nvPr/>
        </p:nvSpPr>
        <p:spPr>
          <a:xfrm>
            <a:off x="7696200" y="2514600"/>
            <a:ext cx="3676418" cy="1685846"/>
          </a:xfrm>
          <a:prstGeom prst="rect">
            <a:avLst/>
          </a:prstGeom>
          <a:noFill/>
        </p:spPr>
        <p:txBody>
          <a:bodyPr wrap="square">
            <a:spAutoFit/>
          </a:bodyPr>
          <a:lstStyle/>
          <a:p>
            <a:pPr defTabSz="457200">
              <a:lnSpc>
                <a:spcPct val="110000"/>
              </a:lnSpc>
              <a:spcAft>
                <a:spcPts val="600"/>
              </a:spcAft>
            </a:pPr>
            <a:r>
              <a:rPr lang="en-US" sz="2400" dirty="0">
                <a:solidFill>
                  <a:schemeClr val="accent1"/>
                </a:solidFill>
                <a:latin typeface="Arial" panose="020B0604020202020204"/>
              </a:rPr>
              <a:t>The S&amp;P 500 rose, helped by AI leaders – but breadth moved the other way.</a:t>
            </a:r>
          </a:p>
        </p:txBody>
      </p:sp>
      <p:graphicFrame>
        <p:nvGraphicFramePr>
          <p:cNvPr id="3" name="Chart 2">
            <a:extLst>
              <a:ext uri="{FF2B5EF4-FFF2-40B4-BE49-F238E27FC236}">
                <a16:creationId xmlns:a16="http://schemas.microsoft.com/office/drawing/2014/main" id="{36C7127F-0EB7-39B8-23AA-31BDD2A947C4}"/>
              </a:ext>
            </a:extLst>
          </p:cNvPr>
          <p:cNvGraphicFramePr>
            <a:graphicFrameLocks/>
          </p:cNvGraphicFramePr>
          <p:nvPr>
            <p:extLst>
              <p:ext uri="{D42A27DB-BD31-4B8C-83A1-F6EECF244321}">
                <p14:modId xmlns:p14="http://schemas.microsoft.com/office/powerpoint/2010/main" val="4072927541"/>
              </p:ext>
            </p:extLst>
          </p:nvPr>
        </p:nvGraphicFramePr>
        <p:xfrm>
          <a:off x="511278" y="1838632"/>
          <a:ext cx="6346722" cy="3854245"/>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D744323E-84BA-AD57-C1CC-195FC3FF5C29}"/>
              </a:ext>
            </a:extLst>
          </p:cNvPr>
          <p:cNvSpPr/>
          <p:nvPr/>
        </p:nvSpPr>
        <p:spPr>
          <a:xfrm>
            <a:off x="310551" y="6096000"/>
            <a:ext cx="11223952" cy="246221"/>
          </a:xfrm>
          <a:prstGeom prst="rect">
            <a:avLst/>
          </a:prstGeom>
        </p:spPr>
        <p:txBody>
          <a:bodyPr wrap="square" anchor="b">
            <a:spAutoFit/>
          </a:bodyPr>
          <a:lstStyle/>
          <a:p>
            <a:pPr marL="3538" marR="0" lvl="1"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chemeClr val="tx1">
                    <a:lumMod val="85000"/>
                    <a:lumOff val="15000"/>
                  </a:schemeClr>
                </a:solidFill>
                <a:effectLst/>
                <a:uLnTx/>
                <a:uFillTx/>
                <a:latin typeface="Arial" panose="020B0604020202020204"/>
                <a:ea typeface="+mn-ea"/>
                <a:cs typeface="Segoe UI Semilight"/>
              </a:rPr>
              <a:t>Source: FactSet. Index Returns for Q3 2026. Index: S&amp;P 500 - Gross Return, S&amp;P 500 Equal Weighted - Gross Return, S&amp;P Mid Cap 400 - Gross Return, S&amp;P Small Cap 600 - Gross Return</a:t>
            </a:r>
          </a:p>
        </p:txBody>
      </p:sp>
    </p:spTree>
    <p:extLst>
      <p:ext uri="{BB962C8B-B14F-4D97-AF65-F5344CB8AC3E}">
        <p14:creationId xmlns:p14="http://schemas.microsoft.com/office/powerpoint/2010/main" val="3703694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5">
            <a:extLst>
              <a:ext uri="{FF2B5EF4-FFF2-40B4-BE49-F238E27FC236}">
                <a16:creationId xmlns:a16="http://schemas.microsoft.com/office/drawing/2014/main" id="{DD7F780C-7DD6-2944-BA10-B612EC9C5C92}"/>
              </a:ext>
            </a:extLst>
          </p:cNvPr>
          <p:cNvSpPr>
            <a:spLocks noGrp="1"/>
          </p:cNvSpPr>
          <p:nvPr/>
        </p:nvSpPr>
        <p:spPr>
          <a:xfrm>
            <a:off x="381000" y="244509"/>
            <a:ext cx="10815735" cy="612775"/>
          </a:xfrm>
          <a:prstGeom prst="rect">
            <a:avLst/>
          </a:prstGeom>
          <a:noFill/>
          <a:ln w="9525">
            <a:noFill/>
          </a:ln>
        </p:spPr>
        <p:txBody>
          <a:bodyPr vert="horz" wrap="square" lIns="0" tIns="45720" rIns="0" bIns="91440" anchor="b"/>
          <a:lstStyle>
            <a:lvl1pPr marL="0" indent="0" algn="l" defTabSz="914400">
              <a:lnSpc>
                <a:spcPct val="90000"/>
              </a:lnSpc>
              <a:spcBef>
                <a:spcPct val="0"/>
              </a:spcBef>
              <a:buNone/>
              <a:defRPr sz="3200" b="1" i="0" kern="1200">
                <a:solidFill>
                  <a:srgbClr val="004F7E"/>
                </a:solidFill>
                <a:latin typeface="Arial"/>
                <a:ea typeface="Arial"/>
                <a:cs typeface="Arial"/>
              </a:defRPr>
            </a:lvl1pPr>
          </a:lstStyle>
          <a:p>
            <a:r>
              <a:t>AI Winners Kept Changing</a:t>
            </a:r>
          </a:p>
        </p:txBody>
      </p:sp>
      <p:graphicFrame>
        <p:nvGraphicFramePr>
          <p:cNvPr id="34" name="Table 33"/>
          <p:cNvGraphicFramePr/>
          <p:nvPr>
            <p:custDataLst>
              <p:tags r:id="rId1"/>
            </p:custDataLst>
            <p:extLst>
              <p:ext uri="{D42A27DB-BD31-4B8C-83A1-F6EECF244321}">
                <p14:modId xmlns:p14="http://schemas.microsoft.com/office/powerpoint/2010/main" val="259624232"/>
              </p:ext>
            </p:extLst>
          </p:nvPr>
        </p:nvGraphicFramePr>
        <p:xfrm>
          <a:off x="381000" y="1740692"/>
          <a:ext cx="10382250" cy="3376615"/>
        </p:xfrm>
        <a:graphic>
          <a:graphicData uri="http://schemas.openxmlformats.org/drawingml/2006/table">
            <a:tbl>
              <a:tblPr/>
              <a:tblGrid>
                <a:gridCol w="3429000">
                  <a:extLst>
                    <a:ext uri="{9D8B030D-6E8A-4147-A177-3AD203B41FA5}">
                      <a16:colId xmlns:a16="http://schemas.microsoft.com/office/drawing/2014/main" val="20000"/>
                    </a:ext>
                  </a:extLst>
                </a:gridCol>
                <a:gridCol w="2190750">
                  <a:extLst>
                    <a:ext uri="{9D8B030D-6E8A-4147-A177-3AD203B41FA5}">
                      <a16:colId xmlns:a16="http://schemas.microsoft.com/office/drawing/2014/main" val="20001"/>
                    </a:ext>
                  </a:extLst>
                </a:gridCol>
                <a:gridCol w="2190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675323">
                <a:tc>
                  <a:txBody>
                    <a:bodyPr/>
                    <a:lstStyle/>
                    <a:p>
                      <a:pPr algn="ctr">
                        <a:buNone/>
                      </a:pPr>
                      <a:r>
                        <a:rPr sz="1400" b="1" dirty="0">
                          <a:solidFill>
                            <a:schemeClr val="accent1"/>
                          </a:solidFill>
                          <a:latin typeface="Arial"/>
                          <a:ea typeface="Arial"/>
                          <a:cs typeface="Arial"/>
                        </a:rPr>
                        <a:t>ETF proxy</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ctr">
                        <a:buNone/>
                      </a:pPr>
                      <a:r>
                        <a:rPr sz="1400" b="1" dirty="0">
                          <a:solidFill>
                            <a:schemeClr val="accent1"/>
                          </a:solidFill>
                          <a:latin typeface="Arial"/>
                          <a:ea typeface="Arial"/>
                          <a:cs typeface="Arial"/>
                        </a:rPr>
                        <a:t>July</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ctr">
                        <a:buNone/>
                      </a:pPr>
                      <a:r>
                        <a:rPr sz="1400" b="1" dirty="0">
                          <a:solidFill>
                            <a:schemeClr val="accent1"/>
                          </a:solidFill>
                          <a:latin typeface="Arial"/>
                          <a:ea typeface="Arial"/>
                          <a:cs typeface="Arial"/>
                        </a:rPr>
                        <a:t>August</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algn="ctr">
                        <a:buNone/>
                      </a:pPr>
                      <a:r>
                        <a:rPr sz="1400" b="1" dirty="0">
                          <a:solidFill>
                            <a:schemeClr val="accent1"/>
                          </a:solidFill>
                          <a:latin typeface="Arial"/>
                          <a:ea typeface="Arial"/>
                          <a:cs typeface="Arial"/>
                        </a:rPr>
                        <a:t>September*</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75323">
                <a:tc>
                  <a:txBody>
                    <a:bodyPr/>
                    <a:lstStyle/>
                    <a:p>
                      <a:pPr algn="l">
                        <a:buNone/>
                      </a:pPr>
                      <a:r>
                        <a:rPr sz="1200" b="0" dirty="0">
                          <a:solidFill>
                            <a:schemeClr val="tx1">
                              <a:lumMod val="85000"/>
                              <a:lumOff val="15000"/>
                            </a:schemeClr>
                          </a:solidFill>
                          <a:latin typeface="Arial"/>
                          <a:ea typeface="Arial"/>
                          <a:cs typeface="Arial"/>
                        </a:rPr>
                        <a:t>Software (IGV)</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EEF4F7"/>
                    </a:solidFill>
                  </a:tcPr>
                </a:tc>
                <a:tc>
                  <a:txBody>
                    <a:bodyPr/>
                    <a:lstStyle/>
                    <a:p>
                      <a:pPr algn="ctr">
                        <a:buNone/>
                      </a:pPr>
                      <a:r>
                        <a:rPr sz="1600" b="1" dirty="0">
                          <a:solidFill>
                            <a:schemeClr val="tx1">
                              <a:lumMod val="85000"/>
                              <a:lumOff val="15000"/>
                            </a:schemeClr>
                          </a:solidFill>
                          <a:latin typeface="Arial"/>
                          <a:ea typeface="Arial"/>
                          <a:cs typeface="Arial"/>
                        </a:rPr>
                        <a:t>+4.4%</a:t>
                      </a:r>
                    </a:p>
                  </a:txBody>
                  <a:tcPr anchor="ctr">
                    <a:lnL w="12700" cmpd="sng">
                      <a:noFill/>
                      <a:prstDash val="solid"/>
                    </a:lnL>
                    <a:lnR w="12700" cap="flat" cmpd="sng" algn="ctr">
                      <a:solidFill>
                        <a:schemeClr val="bg1"/>
                      </a:solidFill>
                      <a:prstDash val="solid"/>
                      <a:round/>
                      <a:headEnd type="none" w="med" len="med"/>
                      <a:tailEnd type="none" w="med" len="med"/>
                    </a:lnR>
                    <a:lnT w="12700" cmpd="sng">
                      <a:noFill/>
                      <a:prstDash val="soli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68A70"/>
                    </a:solidFill>
                  </a:tcPr>
                </a:tc>
                <a:tc>
                  <a:txBody>
                    <a:bodyPr/>
                    <a:lstStyle/>
                    <a:p>
                      <a:pPr algn="ctr">
                        <a:buNone/>
                      </a:pPr>
                      <a:r>
                        <a:rPr lang="en-US" sz="1600" b="1" dirty="0">
                          <a:solidFill>
                            <a:schemeClr val="tx1">
                              <a:lumMod val="95000"/>
                              <a:lumOff val="5000"/>
                            </a:schemeClr>
                          </a:solidFill>
                          <a:latin typeface="Arial"/>
                          <a:ea typeface="Arial"/>
                          <a:cs typeface="Arial"/>
                        </a:rPr>
                        <a:t>+16.4%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prstDash val="soli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B6F5D"/>
                    </a:solidFill>
                  </a:tcPr>
                </a:tc>
                <a:tc>
                  <a:txBody>
                    <a:bodyPr/>
                    <a:lstStyle/>
                    <a:p>
                      <a:pPr algn="ctr">
                        <a:buNone/>
                      </a:pPr>
                      <a:r>
                        <a:rPr lang="en-US" sz="1600" b="1" dirty="0">
                          <a:solidFill>
                            <a:schemeClr val="tx1">
                              <a:lumMod val="85000"/>
                              <a:lumOff val="15000"/>
                            </a:schemeClr>
                          </a:solidFill>
                          <a:latin typeface="Arial"/>
                          <a:ea typeface="Arial"/>
                          <a:cs typeface="Arial"/>
                        </a:rPr>
                        <a:t>-3.4%</a:t>
                      </a:r>
                    </a:p>
                  </a:txBody>
                  <a:tcPr anchor="ctr">
                    <a:lnL w="1270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3C3BF"/>
                    </a:solidFill>
                  </a:tcPr>
                </a:tc>
                <a:extLst>
                  <a:ext uri="{0D108BD9-81ED-4DB2-BD59-A6C34878D82A}">
                    <a16:rowId xmlns:a16="http://schemas.microsoft.com/office/drawing/2014/main" val="10001"/>
                  </a:ext>
                </a:extLst>
              </a:tr>
              <a:tr h="675323">
                <a:tc>
                  <a:txBody>
                    <a:bodyPr/>
                    <a:lstStyle/>
                    <a:p>
                      <a:pPr algn="l">
                        <a:buNone/>
                      </a:pPr>
                      <a:r>
                        <a:rPr sz="1200" b="0" dirty="0">
                          <a:solidFill>
                            <a:schemeClr val="tx1">
                              <a:lumMod val="85000"/>
                              <a:lumOff val="15000"/>
                            </a:schemeClr>
                          </a:solidFill>
                          <a:latin typeface="Arial"/>
                          <a:ea typeface="Arial"/>
                          <a:cs typeface="Arial"/>
                        </a:rPr>
                        <a:t>Magnificent Seven (MAG</a:t>
                      </a:r>
                      <a:r>
                        <a:rPr lang="en-US" sz="1200" b="0" dirty="0">
                          <a:solidFill>
                            <a:schemeClr val="tx1">
                              <a:lumMod val="85000"/>
                              <a:lumOff val="15000"/>
                            </a:schemeClr>
                          </a:solidFill>
                          <a:latin typeface="Arial"/>
                          <a:ea typeface="Arial"/>
                          <a:cs typeface="Arial"/>
                        </a:rPr>
                        <a:t>S</a:t>
                      </a:r>
                      <a:r>
                        <a:rPr sz="1200" b="0" dirty="0">
                          <a:solidFill>
                            <a:schemeClr val="tx1">
                              <a:lumMod val="85000"/>
                              <a:lumOff val="15000"/>
                            </a:schemeClr>
                          </a:solidFill>
                          <a:latin typeface="Arial"/>
                          <a:ea typeface="Arial"/>
                          <a:cs typeface="Arial"/>
                        </a:rPr>
                        <a:t>)</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EEF4F7"/>
                    </a:solidFill>
                  </a:tcPr>
                </a:tc>
                <a:tc>
                  <a:txBody>
                    <a:bodyPr/>
                    <a:lstStyle/>
                    <a:p>
                      <a:pPr algn="ctr">
                        <a:buNone/>
                      </a:pPr>
                      <a:r>
                        <a:rPr lang="en-US" sz="1600" b="1">
                          <a:solidFill>
                            <a:schemeClr val="tx1">
                              <a:lumMod val="85000"/>
                              <a:lumOff val="15000"/>
                            </a:schemeClr>
                          </a:solidFill>
                          <a:latin typeface="Arial"/>
                          <a:ea typeface="Arial"/>
                          <a:cs typeface="Arial"/>
                        </a:rPr>
                        <a:t>+2.5%</a:t>
                      </a:r>
                    </a:p>
                  </a:txBody>
                  <a:tcPr anchor="ctr">
                    <a:lnL w="12700" cmpd="sng">
                      <a:noFill/>
                      <a:prstDash val="soli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3CBB8"/>
                    </a:solidFill>
                  </a:tcPr>
                </a:tc>
                <a:tc>
                  <a:txBody>
                    <a:bodyPr/>
                    <a:lstStyle/>
                    <a:p>
                      <a:pPr algn="ctr">
                        <a:buNone/>
                      </a:pPr>
                      <a:r>
                        <a:rPr sz="1600" b="1" dirty="0">
                          <a:solidFill>
                            <a:schemeClr val="tx1">
                              <a:lumMod val="85000"/>
                              <a:lumOff val="15000"/>
                            </a:schemeClr>
                          </a:solidFill>
                          <a:latin typeface="Arial"/>
                          <a:ea typeface="Arial"/>
                          <a:cs typeface="Arial"/>
                        </a:rPr>
                        <a:t>+4.2%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FC5B3"/>
                    </a:solidFill>
                  </a:tcPr>
                </a:tc>
                <a:tc>
                  <a:txBody>
                    <a:bodyPr/>
                    <a:lstStyle/>
                    <a:p>
                      <a:pPr algn="ctr">
                        <a:buNone/>
                      </a:pPr>
                      <a:r>
                        <a:rPr lang="en-US" sz="1600" b="1" dirty="0">
                          <a:solidFill>
                            <a:schemeClr val="tx1">
                              <a:lumMod val="85000"/>
                              <a:lumOff val="15000"/>
                            </a:schemeClr>
                          </a:solidFill>
                          <a:latin typeface="Arial"/>
                          <a:ea typeface="Arial"/>
                          <a:cs typeface="Arial"/>
                        </a:rPr>
                        <a:t>+4.2%</a:t>
                      </a:r>
                    </a:p>
                  </a:txBody>
                  <a:tcPr anchor="ctr">
                    <a:lnL w="12700" cap="flat" cmpd="sng" algn="ctr">
                      <a:solidFill>
                        <a:schemeClr val="bg1"/>
                      </a:solidFill>
                      <a:prstDash val="solid"/>
                      <a:round/>
                      <a:headEnd type="none" w="med" len="med"/>
                      <a:tailEnd type="none" w="med" len="med"/>
                    </a:lnL>
                    <a:lnR w="12700" cmpd="sng">
                      <a:noFill/>
                      <a:prstDash val="soli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6C6B2"/>
                    </a:solidFill>
                  </a:tcPr>
                </a:tc>
                <a:extLst>
                  <a:ext uri="{0D108BD9-81ED-4DB2-BD59-A6C34878D82A}">
                    <a16:rowId xmlns:a16="http://schemas.microsoft.com/office/drawing/2014/main" val="10002"/>
                  </a:ext>
                </a:extLst>
              </a:tr>
              <a:tr h="675323">
                <a:tc>
                  <a:txBody>
                    <a:bodyPr/>
                    <a:lstStyle/>
                    <a:p>
                      <a:pPr algn="l">
                        <a:buNone/>
                      </a:pPr>
                      <a:r>
                        <a:rPr sz="1200" b="0" dirty="0">
                          <a:solidFill>
                            <a:schemeClr val="tx1">
                              <a:lumMod val="85000"/>
                              <a:lumOff val="15000"/>
                            </a:schemeClr>
                          </a:solidFill>
                          <a:latin typeface="Arial"/>
                          <a:ea typeface="Arial"/>
                          <a:cs typeface="Arial"/>
                        </a:rPr>
                        <a:t>S&amp;P 500 (SPY)</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EEF4F7"/>
                    </a:solidFill>
                  </a:tcPr>
                </a:tc>
                <a:tc>
                  <a:txBody>
                    <a:bodyPr/>
                    <a:lstStyle/>
                    <a:p>
                      <a:pPr algn="ctr">
                        <a:buNone/>
                      </a:pPr>
                      <a:r>
                        <a:rPr lang="en-US" sz="1600" b="1">
                          <a:solidFill>
                            <a:schemeClr val="tx1">
                              <a:lumMod val="85000"/>
                              <a:lumOff val="15000"/>
                            </a:schemeClr>
                          </a:solidFill>
                          <a:latin typeface="Arial"/>
                          <a:ea typeface="Arial"/>
                          <a:cs typeface="Arial"/>
                        </a:rPr>
                        <a:t>-0.1%</a:t>
                      </a:r>
                    </a:p>
                  </a:txBody>
                  <a:tcPr anchor="ctr">
                    <a:lnL w="12700" cmpd="sng">
                      <a:noFill/>
                      <a:prstDash val="soli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6F1EE"/>
                    </a:solidFill>
                  </a:tcPr>
                </a:tc>
                <a:tc>
                  <a:txBody>
                    <a:bodyPr/>
                    <a:lstStyle/>
                    <a:p>
                      <a:pPr algn="ctr">
                        <a:buNone/>
                      </a:pPr>
                      <a:r>
                        <a:rPr sz="1600" b="1">
                          <a:solidFill>
                            <a:schemeClr val="tx1">
                              <a:lumMod val="85000"/>
                              <a:lumOff val="15000"/>
                            </a:schemeClr>
                          </a:solidFill>
                          <a:latin typeface="Arial"/>
                          <a:ea typeface="Arial"/>
                          <a:cs typeface="Arial"/>
                        </a:rPr>
                        <a:t>+2.7%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DE1D8"/>
                    </a:solidFill>
                  </a:tcPr>
                </a:tc>
                <a:tc>
                  <a:txBody>
                    <a:bodyPr/>
                    <a:lstStyle/>
                    <a:p>
                      <a:pPr algn="ctr">
                        <a:buNone/>
                      </a:pPr>
                      <a:r>
                        <a:rPr lang="en-US" sz="1600" b="1" dirty="0">
                          <a:solidFill>
                            <a:schemeClr val="tx1">
                              <a:lumMod val="85000"/>
                              <a:lumOff val="15000"/>
                            </a:schemeClr>
                          </a:solidFill>
                          <a:latin typeface="Arial"/>
                          <a:ea typeface="Arial"/>
                          <a:cs typeface="Arial"/>
                        </a:rPr>
                        <a:t>-0.4%</a:t>
                      </a:r>
                    </a:p>
                  </a:txBody>
                  <a:tcPr anchor="ctr">
                    <a:lnL w="12700" cap="flat" cmpd="sng" algn="ctr">
                      <a:solidFill>
                        <a:schemeClr val="bg1"/>
                      </a:solidFill>
                      <a:prstDash val="solid"/>
                      <a:round/>
                      <a:headEnd type="none" w="med" len="med"/>
                      <a:tailEnd type="none" w="med" len="med"/>
                    </a:lnL>
                    <a:lnR w="12700" cmpd="sng">
                      <a:noFill/>
                      <a:prstDash val="soli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6F1EE"/>
                    </a:solidFill>
                  </a:tcPr>
                </a:tc>
                <a:extLst>
                  <a:ext uri="{0D108BD9-81ED-4DB2-BD59-A6C34878D82A}">
                    <a16:rowId xmlns:a16="http://schemas.microsoft.com/office/drawing/2014/main" val="10003"/>
                  </a:ext>
                </a:extLst>
              </a:tr>
              <a:tr h="675323">
                <a:tc>
                  <a:txBody>
                    <a:bodyPr/>
                    <a:lstStyle/>
                    <a:p>
                      <a:pPr algn="l">
                        <a:buNone/>
                      </a:pPr>
                      <a:r>
                        <a:rPr sz="1200" b="0" dirty="0">
                          <a:solidFill>
                            <a:schemeClr val="tx1">
                              <a:lumMod val="85000"/>
                              <a:lumOff val="15000"/>
                            </a:schemeClr>
                          </a:solidFill>
                          <a:latin typeface="Arial"/>
                          <a:ea typeface="Arial"/>
                          <a:cs typeface="Arial"/>
                        </a:rPr>
                        <a:t>Semiconductors (SOXX)</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EEF4F7"/>
                    </a:solidFill>
                  </a:tcPr>
                </a:tc>
                <a:tc>
                  <a:txBody>
                    <a:bodyPr/>
                    <a:lstStyle/>
                    <a:p>
                      <a:pPr algn="ctr">
                        <a:buNone/>
                      </a:pPr>
                      <a:r>
                        <a:rPr lang="en-US" sz="1600" b="1">
                          <a:solidFill>
                            <a:schemeClr val="tx1">
                              <a:lumMod val="85000"/>
                              <a:lumOff val="15000"/>
                            </a:schemeClr>
                          </a:solidFill>
                          <a:latin typeface="Arial"/>
                          <a:ea typeface="Arial"/>
                          <a:cs typeface="Arial"/>
                        </a:rPr>
                        <a:t>-21.3%</a:t>
                      </a:r>
                    </a:p>
                  </a:txBody>
                  <a:tcPr anchor="ctr">
                    <a:lnL w="12700" cmpd="sng">
                      <a:noFill/>
                      <a:prstDash val="soli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rgbClr val="E49C94"/>
                    </a:solidFill>
                  </a:tcPr>
                </a:tc>
                <a:tc>
                  <a:txBody>
                    <a:bodyPr/>
                    <a:lstStyle/>
                    <a:p>
                      <a:pPr algn="ctr">
                        <a:buNone/>
                      </a:pPr>
                      <a:r>
                        <a:rPr lang="en-US" sz="1600" b="1">
                          <a:solidFill>
                            <a:schemeClr val="tx1">
                              <a:lumMod val="85000"/>
                              <a:lumOff val="15000"/>
                            </a:schemeClr>
                          </a:solidFill>
                          <a:latin typeface="Arial"/>
                          <a:ea typeface="Arial"/>
                          <a:cs typeface="Arial"/>
                        </a:rPr>
                        <a:t>+1.4%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rgbClr val="DCEDE8"/>
                    </a:solidFill>
                  </a:tcPr>
                </a:tc>
                <a:tc>
                  <a:txBody>
                    <a:bodyPr/>
                    <a:lstStyle/>
                    <a:p>
                      <a:pPr algn="ctr">
                        <a:buNone/>
                      </a:pPr>
                      <a:r>
                        <a:rPr lang="en-US" sz="1600" b="1" dirty="0">
                          <a:solidFill>
                            <a:schemeClr val="tx1">
                              <a:lumMod val="95000"/>
                              <a:lumOff val="5000"/>
                            </a:schemeClr>
                          </a:solidFill>
                          <a:latin typeface="Arial"/>
                          <a:ea typeface="Arial"/>
                          <a:cs typeface="Arial"/>
                        </a:rPr>
                        <a:t>+11.2%</a:t>
                      </a:r>
                    </a:p>
                  </a:txBody>
                  <a:tcPr anchor="ctr">
                    <a:lnL w="12700" cap="flat" cmpd="sng" algn="ctr">
                      <a:solidFill>
                        <a:schemeClr val="bg1"/>
                      </a:solidFill>
                      <a:prstDash val="solid"/>
                      <a:round/>
                      <a:headEnd type="none" w="med" len="med"/>
                      <a:tailEnd type="none" w="med" len="med"/>
                    </a:lnL>
                    <a:lnR w="12700" cmpd="sng">
                      <a:noFill/>
                      <a:prstDash val="solid"/>
                    </a:lnR>
                    <a:lnT w="12700" cap="flat" cmpd="sng" algn="ctr">
                      <a:solidFill>
                        <a:schemeClr val="bg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rgbClr val="168A70"/>
                    </a:solidFill>
                  </a:tcPr>
                </a:tc>
                <a:extLst>
                  <a:ext uri="{0D108BD9-81ED-4DB2-BD59-A6C34878D82A}">
                    <a16:rowId xmlns:a16="http://schemas.microsoft.com/office/drawing/2014/main" val="10004"/>
                  </a:ext>
                </a:extLst>
              </a:tr>
            </a:tbl>
          </a:graphicData>
        </a:graphic>
      </p:graphicFrame>
      <p:sp>
        <p:nvSpPr>
          <p:cNvPr id="4" name="Rectangle 3">
            <a:extLst>
              <a:ext uri="{FF2B5EF4-FFF2-40B4-BE49-F238E27FC236}">
                <a16:creationId xmlns:a16="http://schemas.microsoft.com/office/drawing/2014/main" id="{4F098941-548A-9786-62C1-E601957EB457}"/>
              </a:ext>
            </a:extLst>
          </p:cNvPr>
          <p:cNvSpPr/>
          <p:nvPr/>
        </p:nvSpPr>
        <p:spPr>
          <a:xfrm>
            <a:off x="310551" y="5943600"/>
            <a:ext cx="11223952" cy="400110"/>
          </a:xfrm>
          <a:prstGeom prst="rect">
            <a:avLst/>
          </a:prstGeom>
        </p:spPr>
        <p:txBody>
          <a:bodyPr wrap="square" anchor="b">
            <a:spAutoFit/>
          </a:bodyPr>
          <a:lstStyle/>
          <a:p>
            <a:pPr marL="3538" marR="0" lvl="1"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chemeClr val="tx1">
                    <a:lumMod val="85000"/>
                    <a:lumOff val="15000"/>
                  </a:schemeClr>
                </a:solidFill>
                <a:effectLst/>
                <a:uLnTx/>
                <a:uFillTx/>
                <a:latin typeface="Arial" panose="020B0604020202020204"/>
                <a:ea typeface="+mn-ea"/>
                <a:cs typeface="Segoe UI Semilight"/>
              </a:rPr>
              <a:t>Sources: FactSet. S&amp;P Global Market Intelligence via StockAnalysis.com. Monthly total returns use adjusted close. ETF proxies: IGV (software), SOXX (semiconductors), MAGS (Magnificent Seven) and SPY (S&amp;P 500). Returns rounded to one decimal.</a:t>
            </a:r>
          </a:p>
        </p:txBody>
      </p:sp>
      <p:sp>
        <p:nvSpPr>
          <p:cNvPr id="9" name="TextBox 8">
            <a:extLst>
              <a:ext uri="{FF2B5EF4-FFF2-40B4-BE49-F238E27FC236}">
                <a16:creationId xmlns:a16="http://schemas.microsoft.com/office/drawing/2014/main" id="{48445E41-C915-C58D-6C9D-FF06A05D6B48}"/>
              </a:ext>
            </a:extLst>
          </p:cNvPr>
          <p:cNvSpPr txBox="1"/>
          <p:nvPr/>
        </p:nvSpPr>
        <p:spPr>
          <a:xfrm>
            <a:off x="315591" y="1081426"/>
            <a:ext cx="5864067" cy="338554"/>
          </a:xfrm>
          <a:prstGeom prst="rect">
            <a:avLst/>
          </a:prstGeom>
          <a:noFill/>
        </p:spPr>
        <p:txBody>
          <a:bodyPr wrap="square">
            <a:spAutoFit/>
          </a:bodyPr>
          <a:lstStyle/>
          <a:p>
            <a:pPr>
              <a:defRPr sz="1800" b="1" i="0" u="none" strike="noStrike" kern="1200" spc="0" baseline="0">
                <a:solidFill>
                  <a:prstClr val="white"/>
                </a:solidFill>
                <a:latin typeface="Arial" panose="020B0604020202020204" pitchFamily="34" charset="0"/>
                <a:ea typeface="+mn-ea"/>
                <a:cs typeface="Arial" panose="020B0604020202020204" pitchFamily="34" charset="0"/>
              </a:defRPr>
            </a:pPr>
            <a:r>
              <a:rPr lang="en-US" sz="1600" dirty="0">
                <a:solidFill>
                  <a:schemeClr val="tx1">
                    <a:lumMod val="75000"/>
                    <a:lumOff val="25000"/>
                  </a:schemeClr>
                </a:solidFill>
              </a:rPr>
              <a:t>Leadership Rotated Inside AI</a:t>
            </a:r>
          </a:p>
        </p:txBody>
      </p:sp>
    </p:spTree>
    <p:extLst>
      <p:ext uri="{BB962C8B-B14F-4D97-AF65-F5344CB8AC3E}">
        <p14:creationId xmlns:p14="http://schemas.microsoft.com/office/powerpoint/2010/main" val="3268877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12DFB3-884F-0AA4-D0B0-A8D190C85868}"/>
              </a:ext>
            </a:extLst>
          </p:cNvPr>
          <p:cNvSpPr>
            <a:spLocks noGrp="1"/>
          </p:cNvSpPr>
          <p:nvPr>
            <p:ph type="title"/>
          </p:nvPr>
        </p:nvSpPr>
        <p:spPr/>
        <p:txBody>
          <a:bodyPr/>
          <a:lstStyle/>
          <a:p>
            <a:r>
              <a:t>Duration Mattered </a:t>
            </a:r>
            <a:r>
              <a:rPr lang="en-US"/>
              <a:t>as Yields Broke Higher</a:t>
            </a:r>
            <a:endParaRPr/>
          </a:p>
        </p:txBody>
      </p:sp>
      <p:sp>
        <p:nvSpPr>
          <p:cNvPr id="39" name="Bond story">
            <a:extLst>
              <a:ext uri="{FF2B5EF4-FFF2-40B4-BE49-F238E27FC236}">
                <a16:creationId xmlns:a16="http://schemas.microsoft.com/office/drawing/2014/main" id="{C53E3DCB-71CE-4250-9D9E-212FFC385483}"/>
              </a:ext>
            </a:extLst>
          </p:cNvPr>
          <p:cNvSpPr>
            <a:spLocks noGrp="1"/>
          </p:cNvSpPr>
          <p:nvPr/>
        </p:nvSpPr>
        <p:spPr>
          <a:xfrm>
            <a:off x="7696200" y="2350521"/>
            <a:ext cx="3985259" cy="1839734"/>
          </a:xfrm>
          <a:prstGeom prst="rect">
            <a:avLst/>
          </a:prstGeom>
          <a:noFill/>
        </p:spPr>
        <p:txBody>
          <a:bodyPr wrap="square">
            <a:spAutoFit/>
          </a:bodyPr>
          <a:lstStyle/>
          <a:p>
            <a:pPr defTabSz="457200">
              <a:lnSpc>
                <a:spcPct val="110000"/>
              </a:lnSpc>
              <a:spcAft>
                <a:spcPts val="1200"/>
              </a:spcAft>
            </a:pPr>
            <a:r>
              <a:rPr lang="en-US" sz="2400" dirty="0">
                <a:solidFill>
                  <a:schemeClr val="accent1"/>
                </a:solidFill>
                <a:latin typeface="Arial" panose="020B0604020202020204"/>
              </a:rPr>
              <a:t>Higher yields didn’t hit all bonds equally.</a:t>
            </a:r>
          </a:p>
          <a:p>
            <a:pPr defTabSz="457200">
              <a:lnSpc>
                <a:spcPct val="110000"/>
              </a:lnSpc>
              <a:spcAft>
                <a:spcPts val="600"/>
              </a:spcAft>
            </a:pPr>
            <a:r>
              <a:rPr lang="en-US" sz="2400" dirty="0">
                <a:solidFill>
                  <a:schemeClr val="accent1"/>
                </a:solidFill>
                <a:latin typeface="Arial" panose="020B0604020202020204"/>
              </a:rPr>
              <a:t>Shorter maturities offered better protection.</a:t>
            </a:r>
            <a:endParaRPr sz="2400" dirty="0">
              <a:solidFill>
                <a:schemeClr val="accent1"/>
              </a:solidFill>
              <a:latin typeface="Arial" panose="020B0604020202020204"/>
            </a:endParaRPr>
          </a:p>
        </p:txBody>
      </p:sp>
      <p:graphicFrame>
        <p:nvGraphicFramePr>
          <p:cNvPr id="8" name="Chart 7">
            <a:extLst>
              <a:ext uri="{FF2B5EF4-FFF2-40B4-BE49-F238E27FC236}">
                <a16:creationId xmlns:a16="http://schemas.microsoft.com/office/drawing/2014/main" id="{AF886429-9D10-5856-D391-360686DA851D}"/>
              </a:ext>
            </a:extLst>
          </p:cNvPr>
          <p:cNvGraphicFramePr>
            <a:graphicFrameLocks/>
          </p:cNvGraphicFramePr>
          <p:nvPr>
            <p:extLst>
              <p:ext uri="{D42A27DB-BD31-4B8C-83A1-F6EECF244321}">
                <p14:modId xmlns:p14="http://schemas.microsoft.com/office/powerpoint/2010/main" val="3579744346"/>
              </p:ext>
            </p:extLst>
          </p:nvPr>
        </p:nvGraphicFramePr>
        <p:xfrm>
          <a:off x="381000" y="1828800"/>
          <a:ext cx="6553200" cy="381762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4570F5E4-CBD5-6895-DB15-1A8317BF5330}"/>
              </a:ext>
            </a:extLst>
          </p:cNvPr>
          <p:cNvSpPr/>
          <p:nvPr/>
        </p:nvSpPr>
        <p:spPr>
          <a:xfrm>
            <a:off x="310550" y="6096000"/>
            <a:ext cx="11881449" cy="246221"/>
          </a:xfrm>
          <a:prstGeom prst="rect">
            <a:avLst/>
          </a:prstGeom>
        </p:spPr>
        <p:txBody>
          <a:bodyPr wrap="square" anchor="b">
            <a:spAutoFit/>
          </a:bodyPr>
          <a:lstStyle/>
          <a:p>
            <a:pPr marL="3538" marR="0" lvl="1"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chemeClr val="tx1">
                    <a:lumMod val="85000"/>
                    <a:lumOff val="15000"/>
                  </a:schemeClr>
                </a:solidFill>
                <a:effectLst/>
                <a:uLnTx/>
                <a:uFillTx/>
                <a:latin typeface="Arial" panose="020B0604020202020204"/>
                <a:ea typeface="+mn-ea"/>
                <a:cs typeface="Segoe UI Semilight"/>
              </a:rPr>
              <a:t>Source: FactSet. Index Returns for Q3 2026. Index: Bloomberg US Treasury (1-3 Y), Bloomberg US Aggregate Government - Treasury (7-10 Y), Bloomberg US Aggregate Government - Treasury (20+ Y)</a:t>
            </a:r>
          </a:p>
        </p:txBody>
      </p:sp>
    </p:spTree>
    <p:extLst>
      <p:ext uri="{BB962C8B-B14F-4D97-AF65-F5344CB8AC3E}">
        <p14:creationId xmlns:p14="http://schemas.microsoft.com/office/powerpoint/2010/main" val="3780314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0000000-0008-0000-0000-000005000000}"/>
              </a:ext>
            </a:extLst>
          </p:cNvPr>
          <p:cNvGraphicFramePr>
            <a:graphicFrameLocks/>
          </p:cNvGraphicFramePr>
          <p:nvPr>
            <p:extLst>
              <p:ext uri="{D42A27DB-BD31-4B8C-83A1-F6EECF244321}">
                <p14:modId xmlns:p14="http://schemas.microsoft.com/office/powerpoint/2010/main" val="3895134044"/>
              </p:ext>
            </p:extLst>
          </p:nvPr>
        </p:nvGraphicFramePr>
        <p:xfrm>
          <a:off x="609600" y="1752600"/>
          <a:ext cx="6629400" cy="40386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a:extLst>
              <a:ext uri="{FF2B5EF4-FFF2-40B4-BE49-F238E27FC236}">
                <a16:creationId xmlns:a16="http://schemas.microsoft.com/office/drawing/2014/main" id="{7ECD44A3-1337-4C4A-7878-D4C61B3981BA}"/>
              </a:ext>
            </a:extLst>
          </p:cNvPr>
          <p:cNvSpPr>
            <a:spLocks noGrp="1"/>
          </p:cNvSpPr>
          <p:nvPr>
            <p:ph type="title"/>
          </p:nvPr>
        </p:nvSpPr>
        <p:spPr/>
        <p:txBody>
          <a:bodyPr/>
          <a:lstStyle/>
          <a:p>
            <a:r>
              <a:t>Oil Led, Commodities Diverged</a:t>
            </a:r>
          </a:p>
        </p:txBody>
      </p:sp>
      <p:sp>
        <p:nvSpPr>
          <p:cNvPr id="19" name="Alternatives story">
            <a:extLst>
              <a:ext uri="{FF2B5EF4-FFF2-40B4-BE49-F238E27FC236}">
                <a16:creationId xmlns:a16="http://schemas.microsoft.com/office/drawing/2014/main" id="{6F9C226B-FFA2-41AF-BE3D-07DBD8A812FE}"/>
              </a:ext>
            </a:extLst>
          </p:cNvPr>
          <p:cNvSpPr>
            <a:spLocks noGrp="1"/>
          </p:cNvSpPr>
          <p:nvPr/>
        </p:nvSpPr>
        <p:spPr>
          <a:xfrm>
            <a:off x="7696200" y="2362200"/>
            <a:ext cx="3676135" cy="2245999"/>
          </a:xfrm>
          <a:prstGeom prst="rect">
            <a:avLst/>
          </a:prstGeom>
          <a:noFill/>
        </p:spPr>
        <p:txBody>
          <a:bodyPr wrap="square">
            <a:spAutoFit/>
          </a:bodyPr>
          <a:lstStyle/>
          <a:p>
            <a:pPr defTabSz="457200">
              <a:lnSpc>
                <a:spcPct val="110000"/>
              </a:lnSpc>
              <a:spcAft>
                <a:spcPts val="1200"/>
              </a:spcAft>
            </a:pPr>
            <a:r>
              <a:rPr lang="en-US" sz="2400" dirty="0">
                <a:solidFill>
                  <a:schemeClr val="accent1"/>
                </a:solidFill>
                <a:latin typeface="Arial" panose="020B0604020202020204"/>
              </a:rPr>
              <a:t>Commodities did not move as one.</a:t>
            </a:r>
          </a:p>
          <a:p>
            <a:pPr defTabSz="457200">
              <a:lnSpc>
                <a:spcPct val="110000"/>
              </a:lnSpc>
              <a:spcAft>
                <a:spcPts val="1200"/>
              </a:spcAft>
            </a:pPr>
            <a:r>
              <a:rPr lang="en-US" sz="2400" dirty="0">
                <a:solidFill>
                  <a:schemeClr val="accent1"/>
                </a:solidFill>
                <a:latin typeface="Arial" panose="020B0604020202020204"/>
              </a:rPr>
              <a:t>Oil reflected supply risk; gold reflected safe-haven and fiscal concerns.</a:t>
            </a:r>
            <a:endParaRPr sz="2400" dirty="0">
              <a:solidFill>
                <a:schemeClr val="accent1"/>
              </a:solidFill>
              <a:latin typeface="Arial" panose="020B0604020202020204"/>
            </a:endParaRPr>
          </a:p>
        </p:txBody>
      </p:sp>
      <p:sp>
        <p:nvSpPr>
          <p:cNvPr id="6" name="TextBox 5">
            <a:extLst>
              <a:ext uri="{FF2B5EF4-FFF2-40B4-BE49-F238E27FC236}">
                <a16:creationId xmlns:a16="http://schemas.microsoft.com/office/drawing/2014/main" id="{A16C5B5B-AFFA-61FB-60E1-FA4651B4C5E3}"/>
              </a:ext>
            </a:extLst>
          </p:cNvPr>
          <p:cNvSpPr txBox="1"/>
          <p:nvPr/>
        </p:nvSpPr>
        <p:spPr>
          <a:xfrm>
            <a:off x="315591" y="1081426"/>
            <a:ext cx="9361809" cy="338554"/>
          </a:xfrm>
          <a:prstGeom prst="rect">
            <a:avLst/>
          </a:prstGeom>
          <a:noFill/>
        </p:spPr>
        <p:txBody>
          <a:bodyPr wrap="square">
            <a:spAutoFit/>
          </a:bodyPr>
          <a:lstStyle/>
          <a:p>
            <a:pPr>
              <a:defRPr sz="1800" b="1" i="0" u="none" strike="noStrike" kern="1200" spc="0" baseline="0">
                <a:solidFill>
                  <a:prstClr val="white"/>
                </a:solidFill>
                <a:latin typeface="Arial" panose="020B0604020202020204" pitchFamily="34" charset="0"/>
                <a:ea typeface="+mn-ea"/>
                <a:cs typeface="Arial" panose="020B0604020202020204" pitchFamily="34" charset="0"/>
              </a:defRPr>
            </a:pPr>
            <a:r>
              <a:rPr lang="en-US" sz="1600" dirty="0">
                <a:solidFill>
                  <a:schemeClr val="tx1">
                    <a:lumMod val="75000"/>
                    <a:lumOff val="25000"/>
                  </a:schemeClr>
                </a:solidFill>
              </a:rPr>
              <a:t>Oil drove the headlines, but the broader commodity complex did not move as one.</a:t>
            </a:r>
          </a:p>
        </p:txBody>
      </p:sp>
      <p:sp>
        <p:nvSpPr>
          <p:cNvPr id="8" name="Rectangle 7">
            <a:extLst>
              <a:ext uri="{FF2B5EF4-FFF2-40B4-BE49-F238E27FC236}">
                <a16:creationId xmlns:a16="http://schemas.microsoft.com/office/drawing/2014/main" id="{55E044B5-985E-8ED8-51BF-FC505117C120}"/>
              </a:ext>
            </a:extLst>
          </p:cNvPr>
          <p:cNvSpPr/>
          <p:nvPr/>
        </p:nvSpPr>
        <p:spPr>
          <a:xfrm>
            <a:off x="310550" y="6096000"/>
            <a:ext cx="11881449" cy="246221"/>
          </a:xfrm>
          <a:prstGeom prst="rect">
            <a:avLst/>
          </a:prstGeom>
        </p:spPr>
        <p:txBody>
          <a:bodyPr wrap="square" anchor="b">
            <a:spAutoFit/>
          </a:bodyPr>
          <a:lstStyle/>
          <a:p>
            <a:pPr marL="3538" marR="0" lvl="1"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chemeClr val="tx1">
                    <a:lumMod val="85000"/>
                    <a:lumOff val="15000"/>
                  </a:schemeClr>
                </a:solidFill>
                <a:effectLst/>
                <a:uLnTx/>
                <a:uFillTx/>
                <a:latin typeface="Arial" panose="020B0604020202020204"/>
                <a:ea typeface="+mn-ea"/>
                <a:cs typeface="Segoe UI Semilight"/>
              </a:rPr>
              <a:t>Source: FactSet. </a:t>
            </a:r>
            <a:r>
              <a:rPr lang="en-US" sz="1000">
                <a:solidFill>
                  <a:schemeClr val="tx1">
                    <a:lumMod val="85000"/>
                    <a:lumOff val="15000"/>
                  </a:schemeClr>
                </a:solidFill>
                <a:latin typeface="Arial" panose="020B0604020202020204"/>
                <a:cs typeface="Segoe UI Semilight"/>
              </a:rPr>
              <a:t>Growth of </a:t>
            </a:r>
            <a:r>
              <a:rPr lang="en-US" sz="1000" dirty="0">
                <a:solidFill>
                  <a:schemeClr val="tx1">
                    <a:lumMod val="85000"/>
                    <a:lumOff val="15000"/>
                  </a:schemeClr>
                </a:solidFill>
                <a:latin typeface="Arial" panose="020B0604020202020204"/>
                <a:cs typeface="Segoe UI Semilight"/>
              </a:rPr>
              <a:t>$10.  </a:t>
            </a:r>
            <a:r>
              <a:rPr kumimoji="0" lang="en-US" sz="1000" b="0" i="0" u="none" strike="noStrike" kern="1200" cap="none" spc="0" normalizeH="0" baseline="0" noProof="0" dirty="0">
                <a:ln>
                  <a:noFill/>
                </a:ln>
                <a:solidFill>
                  <a:schemeClr val="tx1">
                    <a:lumMod val="85000"/>
                    <a:lumOff val="15000"/>
                  </a:schemeClr>
                </a:solidFill>
                <a:effectLst/>
                <a:uLnTx/>
                <a:uFillTx/>
                <a:latin typeface="Arial" panose="020B0604020202020204"/>
                <a:ea typeface="+mn-ea"/>
                <a:cs typeface="Segoe UI Semilight"/>
              </a:rPr>
              <a:t>Index Returns for Q3 2026. Index: Bloomberg Composite Crude Oil - Total Return, Bloomberg Gold - Total Return, Bloomberg Commodity Index - Total Return</a:t>
            </a:r>
          </a:p>
        </p:txBody>
      </p:sp>
    </p:spTree>
    <p:extLst>
      <p:ext uri="{BB962C8B-B14F-4D97-AF65-F5344CB8AC3E}">
        <p14:creationId xmlns:p14="http://schemas.microsoft.com/office/powerpoint/2010/main" val="3372504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350810-2B13-48F5-65C5-E4718064FC8A}"/>
              </a:ext>
            </a:extLst>
          </p:cNvPr>
          <p:cNvSpPr>
            <a:spLocks noGrp="1"/>
          </p:cNvSpPr>
          <p:nvPr>
            <p:ph type="title"/>
          </p:nvPr>
        </p:nvSpPr>
        <p:spPr/>
        <p:txBody>
          <a:bodyPr/>
          <a:lstStyle/>
          <a:p>
            <a:r>
              <a:t>Index Reference</a:t>
            </a:r>
          </a:p>
        </p:txBody>
      </p:sp>
      <p:pic>
        <p:nvPicPr>
          <p:cNvPr id="13" name="__XREPORTSMETA" hidden="1"/>
          <p:cNvPicPr>
            <a:picLocks noChangeAspect="1"/>
          </p:cNvPicPr>
          <p:nvPr/>
        </p:nvPicPr>
        <p:blipFill>
          <a:blip r:embed="rId4"/>
          <a:stretch>
            <a:fillRect/>
          </a:stretch>
        </p:blipFill>
        <p:spPr>
          <a:xfrm>
            <a:off x="456882" y="5035516"/>
            <a:ext cx="2239333" cy="1577975"/>
          </a:xfrm>
          <a:prstGeom prst="rect">
            <a:avLst/>
          </a:prstGeom>
        </p:spPr>
      </p:pic>
      <p:pic>
        <p:nvPicPr>
          <p:cNvPr id="14" name="__XREPORTSSPC" hidden="1"/>
          <p:cNvPicPr>
            <a:picLocks noChangeAspect="1"/>
          </p:cNvPicPr>
          <p:nvPr/>
        </p:nvPicPr>
        <p:blipFill>
          <a:blip r:embed="rId4"/>
          <a:stretch>
            <a:fillRect/>
          </a:stretch>
        </p:blipFill>
        <p:spPr>
          <a:xfrm>
            <a:off x="456882" y="5035516"/>
            <a:ext cx="2239333" cy="1577975"/>
          </a:xfrm>
          <a:prstGeom prst="rect">
            <a:avLst/>
          </a:prstGeom>
        </p:spPr>
      </p:pic>
      <p:pic>
        <p:nvPicPr>
          <p:cNvPr id="15" name="__XREPORTSSUM" hidden="1"/>
          <p:cNvPicPr>
            <a:picLocks noChangeAspect="1"/>
          </p:cNvPicPr>
          <p:nvPr/>
        </p:nvPicPr>
        <p:blipFill>
          <a:blip r:embed="rId4"/>
          <a:stretch>
            <a:fillRect/>
          </a:stretch>
        </p:blipFill>
        <p:spPr>
          <a:xfrm>
            <a:off x="456882" y="5035516"/>
            <a:ext cx="2239333" cy="1577975"/>
          </a:xfrm>
          <a:prstGeom prst="rect">
            <a:avLst/>
          </a:prstGeom>
        </p:spPr>
      </p:pic>
      <p:pic>
        <p:nvPicPr>
          <p:cNvPr id="16" name="Object 4" hidden="1"/>
          <p:cNvPicPr>
            <a:picLocks noChangeAspect="1"/>
          </p:cNvPicPr>
          <p:nvPr/>
        </p:nvPicPr>
        <p:blipFill>
          <a:blip r:embed="rId4"/>
          <a:stretch>
            <a:fillRect/>
          </a:stretch>
        </p:blipFill>
        <p:spPr>
          <a:xfrm>
            <a:off x="456882" y="5035516"/>
            <a:ext cx="2239333" cy="1577975"/>
          </a:xfrm>
          <a:prstGeom prst="rect">
            <a:avLst/>
          </a:prstGeom>
        </p:spPr>
      </p:pic>
      <p:pic>
        <p:nvPicPr>
          <p:cNvPr id="17" name="Object 5" hidden="1"/>
          <p:cNvPicPr>
            <a:picLocks noChangeAspect="1"/>
          </p:cNvPicPr>
          <p:nvPr/>
        </p:nvPicPr>
        <p:blipFill>
          <a:blip r:embed="rId4"/>
          <a:stretch>
            <a:fillRect/>
          </a:stretch>
        </p:blipFill>
        <p:spPr>
          <a:xfrm>
            <a:off x="456882" y="5035516"/>
            <a:ext cx="2239333" cy="1577975"/>
          </a:xfrm>
          <a:prstGeom prst="rect">
            <a:avLst/>
          </a:prstGeom>
        </p:spPr>
      </p:pic>
      <p:pic>
        <p:nvPicPr>
          <p:cNvPr id="18" name="Object 6" hidden="1"/>
          <p:cNvPicPr>
            <a:picLocks noChangeAspect="1"/>
          </p:cNvPicPr>
          <p:nvPr/>
        </p:nvPicPr>
        <p:blipFill>
          <a:blip r:embed="rId4"/>
          <a:stretch>
            <a:fillRect/>
          </a:stretch>
        </p:blipFill>
        <p:spPr>
          <a:xfrm>
            <a:off x="456882" y="5035516"/>
            <a:ext cx="2239333" cy="1577975"/>
          </a:xfrm>
          <a:prstGeom prst="rect">
            <a:avLst/>
          </a:prstGeom>
        </p:spPr>
      </p:pic>
      <p:graphicFrame>
        <p:nvGraphicFramePr>
          <p:cNvPr id="6" name="Content Placeholder 12">
            <a:extLst>
              <a:ext uri="{FF2B5EF4-FFF2-40B4-BE49-F238E27FC236}">
                <a16:creationId xmlns:a16="http://schemas.microsoft.com/office/drawing/2014/main" id="{44BAB9FB-3F2C-A5B8-D62F-28655A51B388}"/>
              </a:ext>
            </a:extLst>
          </p:cNvPr>
          <p:cNvGraphicFramePr>
            <a:graphicFrameLocks/>
          </p:cNvGraphicFramePr>
          <p:nvPr>
            <p:custDataLst>
              <p:tags r:id="rId1"/>
            </p:custDataLst>
            <p:extLst>
              <p:ext uri="{D42A27DB-BD31-4B8C-83A1-F6EECF244321}">
                <p14:modId xmlns:p14="http://schemas.microsoft.com/office/powerpoint/2010/main" val="983199944"/>
              </p:ext>
            </p:extLst>
          </p:nvPr>
        </p:nvGraphicFramePr>
        <p:xfrm>
          <a:off x="381000" y="1009292"/>
          <a:ext cx="5523293" cy="5185470"/>
        </p:xfrm>
        <a:graphic>
          <a:graphicData uri="http://schemas.openxmlformats.org/drawingml/2006/table">
            <a:tbl>
              <a:tblPr>
                <a:tableStyleId>{5C22544A-7EE6-4342-B048-85BDC9FD1C3A}</a:tableStyleId>
              </a:tblPr>
              <a:tblGrid>
                <a:gridCol w="2019412">
                  <a:extLst>
                    <a:ext uri="{9D8B030D-6E8A-4147-A177-3AD203B41FA5}">
                      <a16:colId xmlns:a16="http://schemas.microsoft.com/office/drawing/2014/main" val="183570182"/>
                    </a:ext>
                  </a:extLst>
                </a:gridCol>
                <a:gridCol w="3503881">
                  <a:extLst>
                    <a:ext uri="{9D8B030D-6E8A-4147-A177-3AD203B41FA5}">
                      <a16:colId xmlns:a16="http://schemas.microsoft.com/office/drawing/2014/main" val="3006390572"/>
                    </a:ext>
                  </a:extLst>
                </a:gridCol>
              </a:tblGrid>
              <a:tr h="144000">
                <a:tc>
                  <a:txBody>
                    <a:bodyPr/>
                    <a:lstStyle/>
                    <a:p>
                      <a:pPr algn="l" fontAlgn="b">
                        <a:buNone/>
                      </a:pPr>
                      <a:r>
                        <a:rPr lang="en-US" sz="900" b="1" u="none" strike="noStrike" dirty="0">
                          <a:effectLst/>
                        </a:rPr>
                        <a:t>Description</a:t>
                      </a:r>
                      <a:endParaRPr lang="en-US" sz="900" b="1" i="0" u="none" strike="noStrike" dirty="0">
                        <a:solidFill>
                          <a:srgbClr val="000000"/>
                        </a:solidFill>
                        <a:effectLst/>
                        <a:latin typeface="Arial" panose="020B0604020202020204" pitchFamily="34" charset="0"/>
                      </a:endParaRPr>
                    </a:p>
                  </a:txBody>
                  <a:tcPr marL="0" marR="0" marT="0" marB="0" anchor="b">
                    <a:noFill/>
                  </a:tcPr>
                </a:tc>
                <a:tc>
                  <a:txBody>
                    <a:bodyPr/>
                    <a:lstStyle/>
                    <a:p>
                      <a:pPr algn="l" fontAlgn="b">
                        <a:buNone/>
                      </a:pPr>
                      <a:r>
                        <a:rPr lang="en-US" sz="900" b="1" u="none" strike="noStrike" dirty="0">
                          <a:effectLst/>
                        </a:rPr>
                        <a:t>Index</a:t>
                      </a:r>
                      <a:endParaRPr lang="en-US" sz="900" b="1"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3720821731"/>
                  </a:ext>
                </a:extLst>
              </a:tr>
              <a:tr h="144042">
                <a:tc>
                  <a:txBody>
                    <a:bodyPr/>
                    <a:lstStyle/>
                    <a:p>
                      <a:pPr algn="l" fontAlgn="b">
                        <a:buNone/>
                      </a:pPr>
                      <a:r>
                        <a:rPr lang="en-US" sz="900" u="none" strike="noStrike" dirty="0">
                          <a:effectLst/>
                        </a:rPr>
                        <a:t>Crude Oil</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Bloomberg Crude Oil - Total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3731189446"/>
                  </a:ext>
                </a:extLst>
              </a:tr>
              <a:tr h="144042">
                <a:tc>
                  <a:txBody>
                    <a:bodyPr/>
                    <a:lstStyle/>
                    <a:p>
                      <a:pPr algn="l" fontAlgn="b">
                        <a:buNone/>
                      </a:pPr>
                      <a:r>
                        <a:rPr lang="en-US" sz="900" u="none" strike="noStrike" dirty="0">
                          <a:effectLst/>
                        </a:rPr>
                        <a:t>Bitcoin</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Bitcoin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4109894701"/>
                  </a:ext>
                </a:extLst>
              </a:tr>
              <a:tr h="144042">
                <a:tc>
                  <a:txBody>
                    <a:bodyPr/>
                    <a:lstStyle/>
                    <a:p>
                      <a:pPr algn="l" fontAlgn="b">
                        <a:buNone/>
                      </a:pPr>
                      <a:r>
                        <a:rPr lang="en-US" sz="900" u="none" strike="noStrike" dirty="0">
                          <a:effectLst/>
                        </a:rPr>
                        <a:t>Real Estate</a:t>
                      </a:r>
                      <a:endParaRPr lang="en-US" sz="900" b="0" i="0" u="none" strike="noStrike" dirty="0">
                        <a:solidFill>
                          <a:srgbClr val="000000"/>
                        </a:solidFill>
                        <a:effectLst/>
                        <a:latin typeface="Arial" panose="020B0604020202020204" pitchFamily="34" charset="0"/>
                      </a:endParaRPr>
                    </a:p>
                  </a:txBody>
                  <a:tcPr marL="0" marR="0" marT="0" marB="0">
                    <a:noFill/>
                  </a:tcPr>
                </a:tc>
                <a:tc>
                  <a:txBody>
                    <a:bodyPr/>
                    <a:lstStyle/>
                    <a:p>
                      <a:pPr algn="l" fontAlgn="b">
                        <a:buNone/>
                      </a:pPr>
                      <a:r>
                        <a:rPr lang="en-US" sz="900" u="none" strike="noStrike" dirty="0">
                          <a:effectLst/>
                        </a:rPr>
                        <a:t>S&amp;P 500 / Real Estate - SEC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377744732"/>
                  </a:ext>
                </a:extLst>
              </a:tr>
              <a:tr h="144042">
                <a:tc>
                  <a:txBody>
                    <a:bodyPr/>
                    <a:lstStyle/>
                    <a:p>
                      <a:pPr algn="l" fontAlgn="b">
                        <a:buNone/>
                      </a:pPr>
                      <a:r>
                        <a:rPr lang="en-US" sz="900" u="none" strike="noStrike" dirty="0">
                          <a:effectLst/>
                        </a:rPr>
                        <a:t>Short Treasuries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Bloomberg US Short Treasury</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2583757612"/>
                  </a:ext>
                </a:extLst>
              </a:tr>
              <a:tr h="144042">
                <a:tc>
                  <a:txBody>
                    <a:bodyPr/>
                    <a:lstStyle/>
                    <a:p>
                      <a:pPr algn="l" fontAlgn="b">
                        <a:buNone/>
                      </a:pPr>
                      <a:r>
                        <a:rPr lang="en-US" sz="900" u="none" strike="noStrike" dirty="0">
                          <a:effectLst/>
                        </a:rPr>
                        <a:t>Consumer Staples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500 / Consumer Staples -SEC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2411259046"/>
                  </a:ext>
                </a:extLst>
              </a:tr>
              <a:tr h="144042">
                <a:tc>
                  <a:txBody>
                    <a:bodyPr/>
                    <a:lstStyle/>
                    <a:p>
                      <a:pPr algn="l" fontAlgn="b">
                        <a:buNone/>
                      </a:pPr>
                      <a:r>
                        <a:rPr lang="en-US" sz="900" u="none" strike="noStrike" dirty="0">
                          <a:effectLst/>
                        </a:rPr>
                        <a:t>Long Treasuries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Bloomberg US Aggregate Government - Treasury (20+ Y)</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3869327371"/>
                  </a:ext>
                </a:extLst>
              </a:tr>
              <a:tr h="144042">
                <a:tc>
                  <a:txBody>
                    <a:bodyPr/>
                    <a:lstStyle/>
                    <a:p>
                      <a:pPr algn="l" fontAlgn="b">
                        <a:buNone/>
                      </a:pPr>
                      <a:r>
                        <a:rPr lang="en-US" sz="900" u="none" strike="noStrike" dirty="0">
                          <a:effectLst/>
                        </a:rPr>
                        <a:t>Intermediate Treasuries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Bloomberg US Treasury (5-7 Y)</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1245930137"/>
                  </a:ext>
                </a:extLst>
              </a:tr>
              <a:tr h="144042">
                <a:tc>
                  <a:txBody>
                    <a:bodyPr/>
                    <a:lstStyle/>
                    <a:p>
                      <a:pPr algn="l" fontAlgn="b">
                        <a:buNone/>
                      </a:pPr>
                      <a:r>
                        <a:rPr lang="en-US" sz="900" u="none" strike="noStrike" dirty="0">
                          <a:effectLst/>
                        </a:rPr>
                        <a:t>Core Bonds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Bloomberg US Aggregate</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183420075"/>
                  </a:ext>
                </a:extLst>
              </a:tr>
              <a:tr h="144042">
                <a:tc>
                  <a:txBody>
                    <a:bodyPr/>
                    <a:lstStyle/>
                    <a:p>
                      <a:pPr algn="l" fontAlgn="b">
                        <a:buNone/>
                      </a:pPr>
                      <a:r>
                        <a:rPr lang="en-US" sz="900" u="none" strike="noStrike" dirty="0">
                          <a:effectLst/>
                        </a:rPr>
                        <a:t>Energy</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500 / Energy -SEC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3436532624"/>
                  </a:ext>
                </a:extLst>
              </a:tr>
              <a:tr h="144042">
                <a:tc>
                  <a:txBody>
                    <a:bodyPr/>
                    <a:lstStyle/>
                    <a:p>
                      <a:pPr algn="l" fontAlgn="b">
                        <a:buNone/>
                      </a:pPr>
                      <a:r>
                        <a:rPr lang="en-US" sz="900" u="none" strike="noStrike" dirty="0">
                          <a:effectLst/>
                        </a:rPr>
                        <a:t>High Yield Credit</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Bloomberg US High Yield - Corporate </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1486436587"/>
                  </a:ext>
                </a:extLst>
              </a:tr>
              <a:tr h="144042">
                <a:tc>
                  <a:txBody>
                    <a:bodyPr/>
                    <a:lstStyle/>
                    <a:p>
                      <a:pPr algn="l" fontAlgn="b">
                        <a:buNone/>
                      </a:pPr>
                      <a:r>
                        <a:rPr lang="en-US" sz="900" u="none" strike="noStrike" dirty="0">
                          <a:effectLst/>
                        </a:rPr>
                        <a:t>Small Cap Stocks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Small Cap 600 -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1908620757"/>
                  </a:ext>
                </a:extLst>
              </a:tr>
              <a:tr h="144042">
                <a:tc>
                  <a:txBody>
                    <a:bodyPr/>
                    <a:lstStyle/>
                    <a:p>
                      <a:pPr algn="l" fontAlgn="b">
                        <a:buNone/>
                      </a:pPr>
                      <a:r>
                        <a:rPr lang="en-US" sz="900" u="none" strike="noStrike" dirty="0">
                          <a:effectLst/>
                        </a:rPr>
                        <a:t>Mid Cap Stocks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Mid Cap 400 -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2605872167"/>
                  </a:ext>
                </a:extLst>
              </a:tr>
              <a:tr h="144042">
                <a:tc>
                  <a:txBody>
                    <a:bodyPr/>
                    <a:lstStyle/>
                    <a:p>
                      <a:pPr algn="l" fontAlgn="b">
                        <a:buNone/>
                      </a:pPr>
                      <a:r>
                        <a:rPr lang="en-US" sz="900" u="none" strike="noStrike" dirty="0">
                          <a:effectLst/>
                        </a:rPr>
                        <a:t>Materials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500 / Materials -SEC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274260418"/>
                  </a:ext>
                </a:extLst>
              </a:tr>
              <a:tr h="144042">
                <a:tc>
                  <a:txBody>
                    <a:bodyPr/>
                    <a:lstStyle/>
                    <a:p>
                      <a:pPr algn="l" fontAlgn="b">
                        <a:buNone/>
                      </a:pPr>
                      <a:r>
                        <a:rPr lang="en-US" sz="900" u="none" strike="noStrike" dirty="0">
                          <a:effectLst/>
                        </a:rPr>
                        <a:t>High Dividend Stocks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MSCI USA High Dividend Yield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1958824060"/>
                  </a:ext>
                </a:extLst>
              </a:tr>
              <a:tr h="144042">
                <a:tc>
                  <a:txBody>
                    <a:bodyPr/>
                    <a:lstStyle/>
                    <a:p>
                      <a:pPr algn="l" fontAlgn="b">
                        <a:buNone/>
                      </a:pPr>
                      <a:r>
                        <a:rPr lang="en-US" sz="900" u="none" strike="noStrike" dirty="0">
                          <a:effectLst/>
                        </a:rPr>
                        <a:t>Value Stocks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500 Value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2077245281"/>
                  </a:ext>
                </a:extLst>
              </a:tr>
              <a:tr h="144042">
                <a:tc>
                  <a:txBody>
                    <a:bodyPr/>
                    <a:lstStyle/>
                    <a:p>
                      <a:pPr algn="l" fontAlgn="b">
                        <a:buNone/>
                      </a:pPr>
                      <a:r>
                        <a:rPr lang="en-US" sz="900" u="none" strike="noStrike" dirty="0">
                          <a:effectLst/>
                        </a:rPr>
                        <a:t>Quality Stocks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500 Quality - Gross Return - USD</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2525923899"/>
                  </a:ext>
                </a:extLst>
              </a:tr>
              <a:tr h="144042">
                <a:tc>
                  <a:txBody>
                    <a:bodyPr/>
                    <a:lstStyle/>
                    <a:p>
                      <a:pPr algn="l" fontAlgn="b">
                        <a:buNone/>
                      </a:pPr>
                      <a:r>
                        <a:rPr lang="en-US" sz="900" u="none" strike="noStrike" dirty="0">
                          <a:effectLst/>
                        </a:rPr>
                        <a:t>Health Care</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500 / Health Care -SEC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697659286"/>
                  </a:ext>
                </a:extLst>
              </a:tr>
              <a:tr h="144042">
                <a:tc>
                  <a:txBody>
                    <a:bodyPr/>
                    <a:lstStyle/>
                    <a:p>
                      <a:pPr algn="l" fontAlgn="b">
                        <a:buNone/>
                      </a:pPr>
                      <a:r>
                        <a:rPr lang="en-US" sz="900" u="none" strike="noStrike" dirty="0">
                          <a:effectLst/>
                        </a:rPr>
                        <a:t>Utilities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500 / Utilities -SEC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1546735651"/>
                  </a:ext>
                </a:extLst>
              </a:tr>
              <a:tr h="144042">
                <a:tc>
                  <a:txBody>
                    <a:bodyPr/>
                    <a:lstStyle/>
                    <a:p>
                      <a:pPr algn="l" fontAlgn="b">
                        <a:buNone/>
                      </a:pPr>
                      <a:r>
                        <a:rPr lang="en-US" sz="900" u="none" strike="noStrike" dirty="0">
                          <a:effectLst/>
                        </a:rPr>
                        <a:t>Global 60/40</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it-IT" sz="900" u="none" strike="noStrike">
                          <a:effectLst/>
                        </a:rPr>
                        <a:t>60% MSCI ACWI, 40% Barclays Global Aggregate</a:t>
                      </a:r>
                      <a:endParaRPr lang="it-IT" sz="900" b="0" i="0" u="none" strike="noStrike">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561942306"/>
                  </a:ext>
                </a:extLst>
              </a:tr>
              <a:tr h="144042">
                <a:tc>
                  <a:txBody>
                    <a:bodyPr/>
                    <a:lstStyle/>
                    <a:p>
                      <a:pPr algn="l" fontAlgn="b">
                        <a:buNone/>
                      </a:pPr>
                      <a:r>
                        <a:rPr lang="en-US" sz="900" u="none" strike="noStrike" dirty="0">
                          <a:effectLst/>
                        </a:rPr>
                        <a:t>Broad Commodities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Bloomberg Commodity Index - Total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1819735471"/>
                  </a:ext>
                </a:extLst>
              </a:tr>
              <a:tr h="144042">
                <a:tc>
                  <a:txBody>
                    <a:bodyPr/>
                    <a:lstStyle/>
                    <a:p>
                      <a:pPr algn="l" fontAlgn="b">
                        <a:buNone/>
                      </a:pPr>
                      <a:r>
                        <a:rPr lang="en-US" sz="900" u="none" strike="noStrike" dirty="0">
                          <a:effectLst/>
                        </a:rPr>
                        <a:t>U.S. Stocks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500 -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60747803"/>
                  </a:ext>
                </a:extLst>
              </a:tr>
              <a:tr h="144042">
                <a:tc>
                  <a:txBody>
                    <a:bodyPr/>
                    <a:lstStyle/>
                    <a:p>
                      <a:pPr algn="l" fontAlgn="b">
                        <a:buNone/>
                      </a:pPr>
                      <a:r>
                        <a:rPr lang="en-US" sz="900" u="none" strike="noStrike" dirty="0">
                          <a:effectLst/>
                        </a:rPr>
                        <a:t>Global Stocks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MSCI AC World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3712232426"/>
                  </a:ext>
                </a:extLst>
              </a:tr>
              <a:tr h="144042">
                <a:tc>
                  <a:txBody>
                    <a:bodyPr/>
                    <a:lstStyle/>
                    <a:p>
                      <a:pPr algn="l" fontAlgn="b">
                        <a:buNone/>
                      </a:pPr>
                      <a:r>
                        <a:rPr lang="en-US" sz="900" u="none" strike="noStrike" dirty="0">
                          <a:effectLst/>
                        </a:rPr>
                        <a:t>Growth Stocks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500 Growth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851887148"/>
                  </a:ext>
                </a:extLst>
              </a:tr>
              <a:tr h="144042">
                <a:tc>
                  <a:txBody>
                    <a:bodyPr/>
                    <a:lstStyle/>
                    <a:p>
                      <a:pPr algn="l" fontAlgn="b">
                        <a:buNone/>
                      </a:pPr>
                      <a:r>
                        <a:rPr lang="en-US" sz="900" u="none" strike="noStrike" dirty="0">
                          <a:effectLst/>
                        </a:rPr>
                        <a:t>Technology</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500 / Information Technology -SEC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749769000"/>
                  </a:ext>
                </a:extLst>
              </a:tr>
              <a:tr h="144042">
                <a:tc>
                  <a:txBody>
                    <a:bodyPr/>
                    <a:lstStyle/>
                    <a:p>
                      <a:pPr algn="l" fontAlgn="b">
                        <a:buNone/>
                      </a:pPr>
                      <a:r>
                        <a:rPr lang="en-US" sz="900" u="none" strike="noStrike" dirty="0">
                          <a:effectLst/>
                        </a:rPr>
                        <a:t>Momentum Stocks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500 Momentum - Gross Return - USD</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2274856645"/>
                  </a:ext>
                </a:extLst>
              </a:tr>
              <a:tr h="144042">
                <a:tc>
                  <a:txBody>
                    <a:bodyPr/>
                    <a:lstStyle/>
                    <a:p>
                      <a:pPr algn="l" fontAlgn="b">
                        <a:buNone/>
                      </a:pPr>
                      <a:r>
                        <a:rPr lang="en-US" sz="900" u="none" strike="noStrike" dirty="0">
                          <a:effectLst/>
                        </a:rPr>
                        <a:t>Developed International Stocks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MSCI EAFE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564501672"/>
                  </a:ext>
                </a:extLst>
              </a:tr>
              <a:tr h="144042">
                <a:tc>
                  <a:txBody>
                    <a:bodyPr/>
                    <a:lstStyle/>
                    <a:p>
                      <a:pPr algn="l" fontAlgn="b">
                        <a:buNone/>
                      </a:pPr>
                      <a:r>
                        <a:rPr lang="en-US" sz="900" u="none" strike="noStrike" dirty="0">
                          <a:effectLst/>
                        </a:rPr>
                        <a:t>Global ex-U.S. Stocks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MSCI AC World ex USA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2583142673"/>
                  </a:ext>
                </a:extLst>
              </a:tr>
              <a:tr h="144042">
                <a:tc>
                  <a:txBody>
                    <a:bodyPr/>
                    <a:lstStyle/>
                    <a:p>
                      <a:pPr algn="l" fontAlgn="b">
                        <a:buNone/>
                      </a:pPr>
                      <a:r>
                        <a:rPr lang="en-US" sz="900" u="none" strike="noStrike" dirty="0">
                          <a:effectLst/>
                        </a:rPr>
                        <a:t>Emerging Market Stocks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MSCI EM (Emerging Markets)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1267256641"/>
                  </a:ext>
                </a:extLst>
              </a:tr>
              <a:tr h="144042">
                <a:tc>
                  <a:txBody>
                    <a:bodyPr/>
                    <a:lstStyle/>
                    <a:p>
                      <a:pPr algn="l" fontAlgn="b">
                        <a:buNone/>
                      </a:pPr>
                      <a:r>
                        <a:rPr lang="en-US" sz="900" u="none" strike="noStrike" dirty="0">
                          <a:effectLst/>
                        </a:rPr>
                        <a:t>Communication Services</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S&amp;P 500 / Communication Services -SEC - Gross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1986399885"/>
                  </a:ext>
                </a:extLst>
              </a:tr>
              <a:tr h="144042">
                <a:tc>
                  <a:txBody>
                    <a:bodyPr/>
                    <a:lstStyle/>
                    <a:p>
                      <a:pPr algn="l" fontAlgn="b">
                        <a:buNone/>
                      </a:pPr>
                      <a:r>
                        <a:rPr lang="en-US" sz="900" u="none" strike="noStrike" dirty="0">
                          <a:effectLst/>
                        </a:rPr>
                        <a:t>Copper</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Bloomberg Copper - Total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1742028259"/>
                  </a:ext>
                </a:extLst>
              </a:tr>
              <a:tr h="144042">
                <a:tc>
                  <a:txBody>
                    <a:bodyPr/>
                    <a:lstStyle/>
                    <a:p>
                      <a:pPr algn="l" fontAlgn="b">
                        <a:buNone/>
                      </a:pPr>
                      <a:r>
                        <a:rPr lang="en-US" sz="900" u="none" strike="noStrike" dirty="0">
                          <a:effectLst/>
                        </a:rPr>
                        <a:t>Gold</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Bloomberg Gold - Total Return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542400173"/>
                  </a:ext>
                </a:extLst>
              </a:tr>
              <a:tr h="144042">
                <a:tc>
                  <a:txBody>
                    <a:bodyPr/>
                    <a:lstStyle/>
                    <a:p>
                      <a:pPr algn="l" fontAlgn="b">
                        <a:buNone/>
                      </a:pPr>
                      <a:r>
                        <a:rPr lang="en-US" sz="900" u="none" strike="noStrike" dirty="0">
                          <a:effectLst/>
                        </a:rPr>
                        <a:t>China</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MSCI China</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200752324"/>
                  </a:ext>
                </a:extLst>
              </a:tr>
              <a:tr h="144042">
                <a:tc>
                  <a:txBody>
                    <a:bodyPr/>
                    <a:lstStyle/>
                    <a:p>
                      <a:pPr algn="l" fontAlgn="b">
                        <a:buNone/>
                      </a:pPr>
                      <a:r>
                        <a:rPr lang="en-US" sz="900" u="none" strike="noStrike" dirty="0">
                          <a:effectLst/>
                        </a:rPr>
                        <a:t>Japan</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MSCI Japan</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630892441"/>
                  </a:ext>
                </a:extLst>
              </a:tr>
              <a:tr h="144042">
                <a:tc>
                  <a:txBody>
                    <a:bodyPr/>
                    <a:lstStyle/>
                    <a:p>
                      <a:pPr algn="l" fontAlgn="b">
                        <a:buNone/>
                      </a:pPr>
                      <a:r>
                        <a:rPr lang="en-US" sz="900" u="none" strike="noStrike" dirty="0">
                          <a:effectLst/>
                        </a:rPr>
                        <a:t>Brazil</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MSCI Brazil</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96692635"/>
                  </a:ext>
                </a:extLst>
              </a:tr>
              <a:tr h="144042">
                <a:tc>
                  <a:txBody>
                    <a:bodyPr/>
                    <a:lstStyle/>
                    <a:p>
                      <a:pPr algn="l" fontAlgn="b">
                        <a:buNone/>
                      </a:pPr>
                      <a:r>
                        <a:rPr lang="en-US" sz="900" u="none" strike="noStrike" dirty="0">
                          <a:effectLst/>
                        </a:rPr>
                        <a:t>Germany </a:t>
                      </a:r>
                      <a:endParaRPr lang="en-US" sz="900" b="0" i="0" u="none" strike="noStrike" dirty="0">
                        <a:solidFill>
                          <a:srgbClr val="000000"/>
                        </a:solidFill>
                        <a:effectLst/>
                        <a:latin typeface="Aptos Narrow" panose="020B0004020202020204" pitchFamily="34" charset="0"/>
                      </a:endParaRPr>
                    </a:p>
                  </a:txBody>
                  <a:tcPr marL="0" marR="0" marT="0" marB="0" anchor="b">
                    <a:noFill/>
                  </a:tcPr>
                </a:tc>
                <a:tc>
                  <a:txBody>
                    <a:bodyPr/>
                    <a:lstStyle/>
                    <a:p>
                      <a:pPr algn="l" fontAlgn="b">
                        <a:buNone/>
                      </a:pPr>
                      <a:r>
                        <a:rPr lang="en-US" sz="900" u="none" strike="noStrike" dirty="0">
                          <a:effectLst/>
                        </a:rPr>
                        <a:t>MSCI Germany</a:t>
                      </a:r>
                      <a:endParaRPr lang="en-US" sz="900" b="0" i="0" u="none" strike="noStrike" dirty="0">
                        <a:solidFill>
                          <a:srgbClr val="000000"/>
                        </a:solidFill>
                        <a:effectLst/>
                        <a:latin typeface="Arial" panose="020B0604020202020204" pitchFamily="34" charset="0"/>
                      </a:endParaRPr>
                    </a:p>
                  </a:txBody>
                  <a:tcPr marL="0" marR="0" marT="0" marB="0" anchor="b">
                    <a:noFill/>
                  </a:tcPr>
                </a:tc>
                <a:extLst>
                  <a:ext uri="{0D108BD9-81ED-4DB2-BD59-A6C34878D82A}">
                    <a16:rowId xmlns:a16="http://schemas.microsoft.com/office/drawing/2014/main" val="1611924584"/>
                  </a:ext>
                </a:extLst>
              </a:tr>
            </a:tbl>
          </a:graphicData>
        </a:graphic>
      </p:graphicFrame>
    </p:spTree>
    <p:extLst>
      <p:ext uri="{BB962C8B-B14F-4D97-AF65-F5344CB8AC3E}">
        <p14:creationId xmlns:p14="http://schemas.microsoft.com/office/powerpoint/2010/main" val="3186818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26AD88-EA2B-0141-6F0E-74E6283836EF}"/>
              </a:ext>
            </a:extLst>
          </p:cNvPr>
          <p:cNvSpPr>
            <a:spLocks noGrp="1"/>
          </p:cNvSpPr>
          <p:nvPr>
            <p:ph type="title"/>
          </p:nvPr>
        </p:nvSpPr>
        <p:spPr/>
        <p:txBody>
          <a:bodyPr/>
          <a:lstStyle/>
          <a:p>
            <a:r>
              <a:t>Important Information</a:t>
            </a:r>
          </a:p>
        </p:txBody>
      </p:sp>
      <p:pic>
        <p:nvPicPr>
          <p:cNvPr id="13" name="__XREPORTSMETA" hidden="1"/>
          <p:cNvPicPr>
            <a:picLocks noChangeAspect="1"/>
          </p:cNvPicPr>
          <p:nvPr/>
        </p:nvPicPr>
        <p:blipFill>
          <a:blip r:embed="rId3"/>
          <a:stretch>
            <a:fillRect/>
          </a:stretch>
        </p:blipFill>
        <p:spPr>
          <a:xfrm>
            <a:off x="456882" y="5035516"/>
            <a:ext cx="2239333" cy="1577975"/>
          </a:xfrm>
          <a:prstGeom prst="rect">
            <a:avLst/>
          </a:prstGeom>
        </p:spPr>
      </p:pic>
      <p:pic>
        <p:nvPicPr>
          <p:cNvPr id="14" name="__XREPORTSSPC" hidden="1"/>
          <p:cNvPicPr>
            <a:picLocks noChangeAspect="1"/>
          </p:cNvPicPr>
          <p:nvPr/>
        </p:nvPicPr>
        <p:blipFill>
          <a:blip r:embed="rId3"/>
          <a:stretch>
            <a:fillRect/>
          </a:stretch>
        </p:blipFill>
        <p:spPr>
          <a:xfrm>
            <a:off x="456882" y="5035516"/>
            <a:ext cx="2239333" cy="1577975"/>
          </a:xfrm>
          <a:prstGeom prst="rect">
            <a:avLst/>
          </a:prstGeom>
        </p:spPr>
      </p:pic>
      <p:pic>
        <p:nvPicPr>
          <p:cNvPr id="15" name="__XREPORTSSUM" hidden="1"/>
          <p:cNvPicPr>
            <a:picLocks noChangeAspect="1"/>
          </p:cNvPicPr>
          <p:nvPr/>
        </p:nvPicPr>
        <p:blipFill>
          <a:blip r:embed="rId3"/>
          <a:stretch>
            <a:fillRect/>
          </a:stretch>
        </p:blipFill>
        <p:spPr>
          <a:xfrm>
            <a:off x="456882" y="5035516"/>
            <a:ext cx="2239333" cy="1577975"/>
          </a:xfrm>
          <a:prstGeom prst="rect">
            <a:avLst/>
          </a:prstGeom>
        </p:spPr>
      </p:pic>
      <p:pic>
        <p:nvPicPr>
          <p:cNvPr id="16" name="Object 4" hidden="1"/>
          <p:cNvPicPr>
            <a:picLocks noChangeAspect="1"/>
          </p:cNvPicPr>
          <p:nvPr/>
        </p:nvPicPr>
        <p:blipFill>
          <a:blip r:embed="rId3"/>
          <a:stretch>
            <a:fillRect/>
          </a:stretch>
        </p:blipFill>
        <p:spPr>
          <a:xfrm>
            <a:off x="456882" y="5035516"/>
            <a:ext cx="2239333" cy="1577975"/>
          </a:xfrm>
          <a:prstGeom prst="rect">
            <a:avLst/>
          </a:prstGeom>
        </p:spPr>
      </p:pic>
      <p:pic>
        <p:nvPicPr>
          <p:cNvPr id="17" name="Object 5" hidden="1"/>
          <p:cNvPicPr>
            <a:picLocks noChangeAspect="1"/>
          </p:cNvPicPr>
          <p:nvPr/>
        </p:nvPicPr>
        <p:blipFill>
          <a:blip r:embed="rId3"/>
          <a:stretch>
            <a:fillRect/>
          </a:stretch>
        </p:blipFill>
        <p:spPr>
          <a:xfrm>
            <a:off x="456882" y="5035516"/>
            <a:ext cx="2239333" cy="1577975"/>
          </a:xfrm>
          <a:prstGeom prst="rect">
            <a:avLst/>
          </a:prstGeom>
        </p:spPr>
      </p:pic>
      <p:pic>
        <p:nvPicPr>
          <p:cNvPr id="18" name="Object 6" hidden="1"/>
          <p:cNvPicPr>
            <a:picLocks noChangeAspect="1"/>
          </p:cNvPicPr>
          <p:nvPr/>
        </p:nvPicPr>
        <p:blipFill>
          <a:blip r:embed="rId3"/>
          <a:stretch>
            <a:fillRect/>
          </a:stretch>
        </p:blipFill>
        <p:spPr>
          <a:xfrm>
            <a:off x="456882" y="5035516"/>
            <a:ext cx="2239333" cy="1577975"/>
          </a:xfrm>
          <a:prstGeom prst="rect">
            <a:avLst/>
          </a:prstGeom>
        </p:spPr>
      </p:pic>
      <p:sp>
        <p:nvSpPr>
          <p:cNvPr id="5" name="Content Placeholder 1">
            <a:extLst>
              <a:ext uri="{FF2B5EF4-FFF2-40B4-BE49-F238E27FC236}">
                <a16:creationId xmlns:a16="http://schemas.microsoft.com/office/drawing/2014/main" id="{DC331F78-265D-CBF3-ED9D-DBDF83DD11FC}"/>
              </a:ext>
            </a:extLst>
          </p:cNvPr>
          <p:cNvSpPr>
            <a:spLocks noGrp="1"/>
          </p:cNvSpPr>
          <p:nvPr>
            <p:ph idx="1"/>
          </p:nvPr>
        </p:nvSpPr>
        <p:spPr>
          <a:xfrm>
            <a:off x="374904" y="1019300"/>
            <a:ext cx="11457432" cy="5020322"/>
          </a:xfrm>
        </p:spPr>
        <p:txBody>
          <a:bodyPr/>
          <a:lstStyle/>
          <a:p>
            <a:pPr marL="0" indent="0">
              <a:buNone/>
            </a:pPr>
            <a:r>
              <a:rPr sz="1100">
                <a:solidFill>
                  <a:schemeClr val="tx1">
                    <a:lumMod val="85000"/>
                    <a:lumOff val="15000"/>
                  </a:schemeClr>
                </a:solidFill>
                <a:latin typeface="+mn-lt"/>
                <a:ea typeface="+mn-lt"/>
                <a:cs typeface="+mn-lt"/>
              </a:rPr>
              <a:t>This is for informational purposes only, is not a solicitation, and should not be considered investment, legal, or tax advice. The information has been drawn from sources believed to be reliable, but its accuracy is not guaranteed and is subject to change. Investors seeking more information should contact their financial advisor. Financial advisors may seek more information by contacting </a:t>
            </a:r>
            <a:r>
              <a:rPr sz="1100" err="1">
                <a:solidFill>
                  <a:schemeClr val="tx1">
                    <a:lumMod val="85000"/>
                    <a:lumOff val="15000"/>
                  </a:schemeClr>
                </a:solidFill>
                <a:latin typeface="+mn-lt"/>
                <a:ea typeface="+mn-lt"/>
                <a:cs typeface="+mn-lt"/>
              </a:rPr>
              <a:t>AssetMark</a:t>
            </a:r>
            <a:r>
              <a:rPr sz="1100">
                <a:solidFill>
                  <a:schemeClr val="tx1">
                    <a:lumMod val="85000"/>
                    <a:lumOff val="15000"/>
                  </a:schemeClr>
                </a:solidFill>
                <a:latin typeface="+mn-lt"/>
                <a:ea typeface="+mn-lt"/>
                <a:cs typeface="+mn-lt"/>
              </a:rPr>
              <a:t> at 800-664-5345.</a:t>
            </a:r>
          </a:p>
          <a:p>
            <a:pPr marL="0" indent="0"/>
            <a:r>
              <a:rPr sz="1100" b="1">
                <a:solidFill>
                  <a:schemeClr val="tx1">
                    <a:lumMod val="85000"/>
                    <a:lumOff val="15000"/>
                  </a:schemeClr>
                </a:solidFill>
                <a:latin typeface="+mn-lt"/>
                <a:ea typeface="+mn-lt"/>
                <a:cs typeface="+mn-lt"/>
              </a:rPr>
              <a:t>Investing involves risk, including the possible loss of principal. Past performance does not guarantee future results. </a:t>
            </a:r>
            <a:r>
              <a:rPr sz="1100">
                <a:solidFill>
                  <a:schemeClr val="tx1">
                    <a:lumMod val="85000"/>
                    <a:lumOff val="15000"/>
                  </a:schemeClr>
                </a:solidFill>
                <a:latin typeface="+mn-lt"/>
                <a:ea typeface="+mn-lt"/>
                <a:cs typeface="+mn-lt"/>
              </a:rPr>
              <a:t>Asset allocation cannot eliminate the risk of fluctuating prices and uncertain returns. There is no guarantee that a diversified portfolio will outperform a non-diversified portfolio. No investment strategy, such as asset allocation, can guarantee </a:t>
            </a:r>
            <a:r>
              <a:rPr lang="en-US" sz="1100">
                <a:solidFill>
                  <a:schemeClr val="tx1">
                    <a:lumMod val="85000"/>
                    <a:lumOff val="15000"/>
                  </a:schemeClr>
                </a:solidFill>
                <a:latin typeface="+mn-lt"/>
                <a:ea typeface="+mn-lt"/>
                <a:cs typeface="+mn-lt"/>
              </a:rPr>
              <a:t>a profit</a:t>
            </a:r>
            <a:r>
              <a:rPr sz="1100">
                <a:solidFill>
                  <a:schemeClr val="tx1">
                    <a:lumMod val="85000"/>
                    <a:lumOff val="15000"/>
                  </a:schemeClr>
                </a:solidFill>
                <a:latin typeface="+mn-lt"/>
                <a:ea typeface="+mn-lt"/>
                <a:cs typeface="+mn-lt"/>
              </a:rPr>
              <a:t> or protect against loss. Actual client results will vary based on investment selection, timing, market conditions, and tax situation. It is not possible to invest directly in an index.</a:t>
            </a:r>
          </a:p>
          <a:p>
            <a:pPr marL="0" indent="0">
              <a:buNone/>
            </a:pPr>
            <a:r>
              <a:rPr sz="1100">
                <a:solidFill>
                  <a:schemeClr val="tx1">
                    <a:lumMod val="85000"/>
                    <a:lumOff val="15000"/>
                  </a:schemeClr>
                </a:solidFill>
                <a:latin typeface="+mn-lt"/>
                <a:ea typeface="+mn-lt"/>
                <a:cs typeface="+mn-lt"/>
              </a:rPr>
              <a:t>Indexes are unmanaged, do not incur management fees, costs, and expenses, and cannot be invested in directly. Index performance assumes the reinvestment of dividends.</a:t>
            </a:r>
          </a:p>
          <a:p>
            <a:pPr marL="0" indent="0">
              <a:buNone/>
            </a:pPr>
            <a:r>
              <a:rPr sz="1100">
                <a:solidFill>
                  <a:schemeClr val="tx1">
                    <a:lumMod val="85000"/>
                    <a:lumOff val="15000"/>
                  </a:schemeClr>
                </a:solidFill>
                <a:latin typeface="+mn-lt"/>
                <a:ea typeface="+mn-lt"/>
                <a:cs typeface="+mn-lt"/>
              </a:rPr>
              <a:t>Investments in equities, bonds, options, and other securities, whether held individually or through mutual funds and exchange-traded funds, can decline significantly in response to adverse market conditions, company-specific events, changes in exchange rates, and domestic, international, economic, and political developments. Investments in bonds and fixed income related securities involve market and interest rate risk (prices can decline, if interest rates increase), and default risk (an issuer being unable to repay principal and interest). High-yield bonds are generally subject to greater risk of default than investment-grade bonds. Real estate investments are subject to credit and market risks, typically based on changes in interest rates and varied economic conditions. Investing in alternative investments, including managed futures, commodities, and currencies, is not appropriate for all persons, as the risk of loss is substantial. Investments in futures involve market, counterparty, leverage, liquidity, interest rate, foreign currency, commodity, volatility, and other risks. </a:t>
            </a:r>
          </a:p>
          <a:p>
            <a:pPr marL="0" indent="0">
              <a:buNone/>
            </a:pPr>
            <a:r>
              <a:rPr sz="1100">
                <a:solidFill>
                  <a:schemeClr val="tx1">
                    <a:lumMod val="85000"/>
                    <a:lumOff val="15000"/>
                  </a:schemeClr>
                </a:solidFill>
                <a:latin typeface="+mn-lt"/>
                <a:ea typeface="+mn-lt"/>
                <a:cs typeface="+mn-lt"/>
              </a:rPr>
              <a:t>Bloomberg® and the referenced Bloomberg index are service marks of Bloomberg Finance L.P. and its affiliates (collectively, “Bloomberg”) and are used under license.  Bloomberg does not approve or endorse this material, nor guarantees the accuracy or completeness of any information herein. Bloomberg and </a:t>
            </a:r>
            <a:r>
              <a:rPr sz="1100" err="1">
                <a:solidFill>
                  <a:schemeClr val="tx1">
                    <a:lumMod val="85000"/>
                    <a:lumOff val="15000"/>
                  </a:schemeClr>
                </a:solidFill>
                <a:latin typeface="+mn-lt"/>
                <a:ea typeface="+mn-lt"/>
                <a:cs typeface="+mn-lt"/>
              </a:rPr>
              <a:t>AssetMark</a:t>
            </a:r>
            <a:r>
              <a:rPr sz="1100">
                <a:solidFill>
                  <a:schemeClr val="tx1">
                    <a:lumMod val="85000"/>
                    <a:lumOff val="15000"/>
                  </a:schemeClr>
                </a:solidFill>
                <a:latin typeface="+mn-lt"/>
                <a:ea typeface="+mn-lt"/>
                <a:cs typeface="+mn-lt"/>
              </a:rPr>
              <a:t>, Inc. are separate and unaffiliated companies.</a:t>
            </a:r>
          </a:p>
          <a:p>
            <a:pPr marL="0" indent="0">
              <a:buNone/>
            </a:pPr>
            <a:r>
              <a:rPr sz="1100">
                <a:solidFill>
                  <a:schemeClr val="tx1">
                    <a:lumMod val="85000"/>
                    <a:lumOff val="15000"/>
                  </a:schemeClr>
                </a:solidFill>
                <a:latin typeface="+mn-lt"/>
                <a:ea typeface="+mn-lt"/>
                <a:cs typeface="+mn-lt"/>
              </a:rPr>
              <a:t>CFA® and Chartered Financial Analyst® are registered trademarks owned by CFA Institute.</a:t>
            </a:r>
          </a:p>
          <a:p>
            <a:pPr marL="0" indent="0">
              <a:buNone/>
            </a:pPr>
            <a:r>
              <a:rPr sz="1100" err="1">
                <a:solidFill>
                  <a:schemeClr val="tx1">
                    <a:lumMod val="85000"/>
                    <a:lumOff val="15000"/>
                  </a:schemeClr>
                </a:solidFill>
                <a:latin typeface="+mn-lt"/>
                <a:ea typeface="+mn-lt"/>
                <a:cs typeface="+mn-lt"/>
              </a:rPr>
              <a:t>AssetMark</a:t>
            </a:r>
            <a:r>
              <a:rPr sz="1100">
                <a:solidFill>
                  <a:schemeClr val="tx1">
                    <a:lumMod val="85000"/>
                    <a:lumOff val="15000"/>
                  </a:schemeClr>
                </a:solidFill>
                <a:latin typeface="+mn-lt"/>
                <a:ea typeface="+mn-lt"/>
                <a:cs typeface="+mn-lt"/>
              </a:rPr>
              <a:t>, Inc. is an investment adviser registered with the U.S. Securities and Exchange Commission. </a:t>
            </a:r>
          </a:p>
          <a:p>
            <a:pPr marL="0" indent="0">
              <a:buNone/>
            </a:pPr>
            <a:r>
              <a:rPr sz="1100">
                <a:solidFill>
                  <a:schemeClr val="tx1">
                    <a:lumMod val="85000"/>
                    <a:lumOff val="15000"/>
                  </a:schemeClr>
                </a:solidFill>
                <a:latin typeface="+mn-lt"/>
                <a:ea typeface="+mn-lt"/>
                <a:cs typeface="+mn-lt"/>
              </a:rPr>
              <a:t>©2026 </a:t>
            </a:r>
            <a:r>
              <a:rPr sz="1100" err="1">
                <a:solidFill>
                  <a:schemeClr val="tx1">
                    <a:lumMod val="85000"/>
                    <a:lumOff val="15000"/>
                  </a:schemeClr>
                </a:solidFill>
                <a:latin typeface="+mn-lt"/>
                <a:ea typeface="+mn-lt"/>
                <a:cs typeface="+mn-lt"/>
              </a:rPr>
              <a:t>AssetMark</a:t>
            </a:r>
            <a:r>
              <a:rPr sz="1100">
                <a:solidFill>
                  <a:schemeClr val="tx1">
                    <a:lumMod val="85000"/>
                    <a:lumOff val="15000"/>
                  </a:schemeClr>
                </a:solidFill>
                <a:latin typeface="+mn-lt"/>
                <a:ea typeface="+mn-lt"/>
                <a:cs typeface="+mn-lt"/>
              </a:rPr>
              <a:t>, Inc. All rights reserved.</a:t>
            </a:r>
          </a:p>
          <a:p>
            <a:pPr marL="0" indent="0">
              <a:buNone/>
            </a:pPr>
            <a:r>
              <a:rPr lang="en-US" sz="1100">
                <a:solidFill>
                  <a:schemeClr val="tx1">
                    <a:lumMod val="85000"/>
                    <a:lumOff val="15000"/>
                  </a:schemeClr>
                </a:solidFill>
                <a:latin typeface="+mn-lt"/>
                <a:ea typeface="+mn-lt"/>
                <a:cs typeface="+mn-lt"/>
              </a:rPr>
              <a:t>9157495.1</a:t>
            </a:r>
            <a:r>
              <a:rPr sz="1100">
                <a:solidFill>
                  <a:schemeClr val="tx1">
                    <a:lumMod val="85000"/>
                    <a:lumOff val="15000"/>
                  </a:schemeClr>
                </a:solidFill>
                <a:latin typeface="+mn-lt"/>
                <a:ea typeface="+mn-lt"/>
                <a:cs typeface="+mn-lt"/>
              </a:rPr>
              <a:t> | </a:t>
            </a:r>
            <a:r>
              <a:rPr lang="en-US" sz="1100">
                <a:solidFill>
                  <a:schemeClr val="tx1">
                    <a:lumMod val="85000"/>
                    <a:lumOff val="15000"/>
                  </a:schemeClr>
                </a:solidFill>
                <a:latin typeface="+mn-lt"/>
                <a:ea typeface="+mn-lt"/>
                <a:cs typeface="+mn-lt"/>
              </a:rPr>
              <a:t>10/2026</a:t>
            </a:r>
            <a:r>
              <a:rPr sz="1100">
                <a:solidFill>
                  <a:schemeClr val="tx1">
                    <a:lumMod val="85000"/>
                    <a:lumOff val="15000"/>
                  </a:schemeClr>
                </a:solidFill>
                <a:latin typeface="+mn-lt"/>
                <a:ea typeface="+mn-lt"/>
                <a:cs typeface="+mn-lt"/>
              </a:rPr>
              <a:t> | EXP </a:t>
            </a:r>
            <a:r>
              <a:rPr lang="en-US" sz="1100">
                <a:solidFill>
                  <a:schemeClr val="tx1">
                    <a:lumMod val="85000"/>
                    <a:lumOff val="15000"/>
                  </a:schemeClr>
                </a:solidFill>
                <a:latin typeface="+mn-lt"/>
                <a:ea typeface="+mn-lt"/>
                <a:cs typeface="+mn-lt"/>
              </a:rPr>
              <a:t>10/31/2028</a:t>
            </a:r>
            <a:endParaRPr sz="1100">
              <a:solidFill>
                <a:schemeClr val="tx1">
                  <a:lumMod val="85000"/>
                  <a:lumOff val="15000"/>
                </a:schemeClr>
              </a:solidFill>
              <a:latin typeface="+mn-lt"/>
              <a:ea typeface="+mn-lt"/>
              <a:cs typeface="+mn-lt"/>
            </a:endParaRPr>
          </a:p>
          <a:p>
            <a:pPr marL="0" indent="0">
              <a:buNone/>
            </a:pPr>
            <a:endParaRPr sz="1100">
              <a:solidFill>
                <a:schemeClr val="tx1">
                  <a:lumMod val="85000"/>
                  <a:lumOff val="15000"/>
                </a:schemeClr>
              </a:solidFill>
            </a:endParaRPr>
          </a:p>
        </p:txBody>
      </p:sp>
    </p:spTree>
    <p:extLst>
      <p:ext uri="{BB962C8B-B14F-4D97-AF65-F5344CB8AC3E}">
        <p14:creationId xmlns:p14="http://schemas.microsoft.com/office/powerpoint/2010/main" val="1848196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FSPANMODE" val="span"/>
</p:tagLst>
</file>

<file path=ppt/tags/tag2.xml><?xml version="1.0" encoding="utf-8"?>
<p:tagLst xmlns:a="http://schemas.openxmlformats.org/drawingml/2006/main" xmlns:r="http://schemas.openxmlformats.org/officeDocument/2006/relationships" xmlns:p="http://schemas.openxmlformats.org/presentationml/2006/main">
  <p:tag name="AFSPANMODE" val="span"/>
</p:tagLst>
</file>

<file path=ppt/theme/theme1.xml><?xml version="1.0" encoding="utf-8"?>
<a:theme xmlns:a="http://schemas.openxmlformats.org/drawingml/2006/main" name="Main Theme">
  <a:themeElements>
    <a:clrScheme name="AssetMark 2022">
      <a:dk1>
        <a:srgbClr val="000000"/>
      </a:dk1>
      <a:lt1>
        <a:srgbClr val="FFFFFF"/>
      </a:lt1>
      <a:dk2>
        <a:srgbClr val="003057"/>
      </a:dk2>
      <a:lt2>
        <a:srgbClr val="BBBDB7"/>
      </a:lt2>
      <a:accent1>
        <a:srgbClr val="004F7E"/>
      </a:accent1>
      <a:accent2>
        <a:srgbClr val="E87722"/>
      </a:accent2>
      <a:accent3>
        <a:srgbClr val="D72726"/>
      </a:accent3>
      <a:accent4>
        <a:srgbClr val="F3AF00"/>
      </a:accent4>
      <a:accent5>
        <a:srgbClr val="04ACD7"/>
      </a:accent5>
      <a:accent6>
        <a:srgbClr val="8CAC89"/>
      </a:accent6>
      <a:hlink>
        <a:srgbClr val="75C9EE"/>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ssetMark 2022">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Savos">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avefor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AllExternalAdhocVariableMappings/>
</file>

<file path=customXml/item3.xml><?xml version="1.0" encoding="utf-8"?>
<ct:contentTypeSchema xmlns:ct="http://schemas.microsoft.com/office/2006/metadata/contentType" xmlns:ma="http://schemas.microsoft.com/office/2006/metadata/properties/metaAttributes" ct:_="" ma:_="" ma:contentTypeName="Document" ma:contentTypeID="0x010100BF9D641604DD8A44A21AD138075D42AF" ma:contentTypeVersion="30" ma:contentTypeDescription="Create a new document." ma:contentTypeScope="" ma:versionID="536f114683171e7def83682bc168a45a">
  <xsd:schema xmlns:xsd="http://www.w3.org/2001/XMLSchema" xmlns:xs="http://www.w3.org/2001/XMLSchema" xmlns:p="http://schemas.microsoft.com/office/2006/metadata/properties" xmlns:ns2="16616e49-d177-4be3-b98d-ec8c1331f81f" xmlns:ns3="2dcc4b65-80a6-4ee0-a09c-00cfb6c19f45" targetNamespace="http://schemas.microsoft.com/office/2006/metadata/properties" ma:root="true" ma:fieldsID="4b0cdd8dce31db08f30fba0fd68688d7" ns2:_="" ns3:_="">
    <xsd:import namespace="16616e49-d177-4be3-b98d-ec8c1331f81f"/>
    <xsd:import namespace="2dcc4b65-80a6-4ee0-a09c-00cfb6c19f4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Description" minOccurs="0"/>
                <xsd:element ref="ns2:Hyperlink" minOccurs="0"/>
                <xsd:element ref="ns2:MediaServiceAutoTags" minOccurs="0"/>
                <xsd:element ref="ns2:MediaServiceOCR" minOccurs="0"/>
                <xsd:element ref="ns2:MediaServiceGenerationTime" minOccurs="0"/>
                <xsd:element ref="ns2:MediaServiceEventHashCode" minOccurs="0"/>
                <xsd:element ref="ns2:SampleEmail"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Date_x002f_Time" minOccurs="0"/>
                <xsd:element ref="ns2:FinalVideo" minOccurs="0"/>
                <xsd:element ref="ns2:Transcript" minOccurs="0"/>
                <xsd:element ref="ns2:SocialClips" minOccurs="0"/>
                <xsd:element ref="ns2:PaperEdit" minOccurs="0"/>
                <xsd:element ref="ns2:Copy" minOccurs="0"/>
                <xsd:element ref="ns2:EpisodeStil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616e49-d177-4be3-b98d-ec8c1331f8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Description" ma:index="14" nillable="true" ma:displayName="Description" ma:format="Dropdown" ma:internalName="Description">
      <xsd:simpleType>
        <xsd:restriction base="dms:Note">
          <xsd:maxLength value="255"/>
        </xsd:restriction>
      </xsd:simpleType>
    </xsd:element>
    <xsd:element name="Hyperlink" ma:index="15"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SampleEmail" ma:index="20" nillable="true" ma:displayName="Sample Email" ma:format="Image" ma:internalName="SampleEmail">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21" nillable="true" ma:displayName="MediaServiceDateTaken" ma:hidden="true" ma:internalName="MediaServiceDateTaken"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fc4f66e6-9b3d-425c-880c-c22864d9043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element name="Date_x002f_Time" ma:index="30" nillable="true" ma:displayName="Date/Time" ma:format="DateTime" ma:internalName="Date_x002f_Time">
      <xsd:simpleType>
        <xsd:restriction base="dms:DateTime"/>
      </xsd:simpleType>
    </xsd:element>
    <xsd:element name="FinalVideo" ma:index="31" nillable="true" ma:displayName="Final Video" ma:default="0" ma:format="Dropdown" ma:indexed="true" ma:internalName="FinalVideo">
      <xsd:simpleType>
        <xsd:restriction base="dms:Boolean"/>
      </xsd:simpleType>
    </xsd:element>
    <xsd:element name="Transcript" ma:index="32" nillable="true" ma:displayName="Transcript" ma:default="0" ma:format="Dropdown" ma:internalName="Transcript">
      <xsd:simpleType>
        <xsd:restriction base="dms:Boolean"/>
      </xsd:simpleType>
    </xsd:element>
    <xsd:element name="SocialClips" ma:index="33" nillable="true" ma:displayName="Social Clips" ma:default="0" ma:format="Dropdown" ma:indexed="true" ma:internalName="SocialClips">
      <xsd:simpleType>
        <xsd:restriction base="dms:Boolean"/>
      </xsd:simpleType>
    </xsd:element>
    <xsd:element name="PaperEdit" ma:index="34" nillable="true" ma:displayName="Paper Edit" ma:default="0" ma:format="Dropdown" ma:indexed="true" ma:internalName="PaperEdit">
      <xsd:simpleType>
        <xsd:restriction base="dms:Boolean"/>
      </xsd:simpleType>
    </xsd:element>
    <xsd:element name="Copy" ma:index="35" nillable="true" ma:displayName="Copy" ma:default="0" ma:format="Dropdown" ma:internalName="Copy">
      <xsd:simpleType>
        <xsd:restriction base="dms:Boolean"/>
      </xsd:simpleType>
    </xsd:element>
    <xsd:element name="EpisodeStills" ma:index="36" nillable="true" ma:displayName="Episode Stills" ma:default="0" ma:format="Dropdown" ma:internalName="EpisodeStills">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dcc4b65-80a6-4ee0-a09c-00cfb6c19f4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05ee846d-472d-4369-89b8-1e900fa396f8}" ma:internalName="TaxCatchAll" ma:showField="CatchAllData" ma:web="2dcc4b65-80a6-4ee0-a09c-00cfb6c19f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SampleEmail xmlns="16616e49-d177-4be3-b98d-ec8c1331f81f">
      <Url xsi:nil="true"/>
      <Description xsi:nil="true"/>
    </SampleEmail>
    <TaxCatchAll xmlns="2dcc4b65-80a6-4ee0-a09c-00cfb6c19f45" xsi:nil="true"/>
    <Hyperlink xmlns="16616e49-d177-4be3-b98d-ec8c1331f81f">
      <Url xsi:nil="true"/>
      <Description xsi:nil="true"/>
    </Hyperlink>
    <PaperEdit xmlns="16616e49-d177-4be3-b98d-ec8c1331f81f">false</PaperEdit>
    <FinalVideo xmlns="16616e49-d177-4be3-b98d-ec8c1331f81f">false</FinalVideo>
    <Transcript xmlns="16616e49-d177-4be3-b98d-ec8c1331f81f">false</Transcript>
    <SocialClips xmlns="16616e49-d177-4be3-b98d-ec8c1331f81f">false</SocialClips>
    <lcf76f155ced4ddcb4097134ff3c332f xmlns="16616e49-d177-4be3-b98d-ec8c1331f81f">
      <Terms xmlns="http://schemas.microsoft.com/office/infopath/2007/PartnerControls"/>
    </lcf76f155ced4ddcb4097134ff3c332f>
    <EpisodeStills xmlns="16616e49-d177-4be3-b98d-ec8c1331f81f">false</EpisodeStills>
    <Date_x002f_Time xmlns="16616e49-d177-4be3-b98d-ec8c1331f81f" xsi:nil="true"/>
    <Copy xmlns="16616e49-d177-4be3-b98d-ec8c1331f81f">false</Copy>
    <Description xmlns="16616e49-d177-4be3-b98d-ec8c1331f81f" xsi:nil="true"/>
  </documentManagement>
</p:properties>
</file>

<file path=customXml/item5.xml><?xml version="1.0" encoding="utf-8"?>
<VariableListDefinition name="System" displayName="System" id="f2cc9a6c-31fc-4f61-82db-cf0ae5775777" isdomainofvalue="False" dataSourceId="7427eef3-88b3-48b7-8043-d9c7d08f1aaf"/>
</file>

<file path=customXml/item6.xml><?xml version="1.0" encoding="utf-8"?>
<VariableList UniqueId="7cd979aa-7087-4992-ad6f-0ad240779a4e" Name="Computed" ContentType="XML" MajorVersion="0" MinorVersion="1" isLocalCopy="False" IsBaseObject="False" DataSourceId="1f3c5c9a-448d-43c1-8943-758c5c9ebd97" DataSourceMajorVersion="0" DataSourceMinorVersion="1"/>
</file>

<file path=customXml/item7.xml><?xml version="1.0" encoding="utf-8"?>
<VariableList UniqueId="f2cc9a6c-31fc-4f61-82db-cf0ae5775777" Name="System" ContentType="XML" MajorVersion="0" MinorVersion="1" isLocalCopy="False" IsBaseObject="False" DataSourceId="7427eef3-88b3-48b7-8043-d9c7d08f1aaf" DataSourceMajorVersion="0" DataSourceMinorVersion="1"/>
</file>

<file path=customXml/item8.xml><?xml version="1.0" encoding="utf-8"?>
<VariableListDefinition name="Computed" displayName="Computed" id="7cd979aa-7087-4992-ad6f-0ad240779a4e" isdomainofvalue="False" dataSourceId="1f3c5c9a-448d-43c1-8943-758c5c9ebd97"/>
</file>

<file path=customXml/item9.xml><?xml version="1.0" encoding="utf-8"?>
<VariableListDefinition name="AD_HOC" displayName="AD_HOC" id="60ddabc1-9178-461a-8045-f0691ebd1643" isdomainofvalue="False" dataSourceId="ea60109f-812c-4fb6-9650-8e25f88255fc"/>
</file>

<file path=customXml/item10.xml><?xml version="1.0" encoding="utf-8"?>
<VariableList UniqueId="60ddabc1-9178-461a-8045-f0691ebd1643" Name="AD_HOC" ContentType="XML" MajorVersion="0" MinorVersion="1" isLocalCopy="False" IsBaseObject="False" DataSourceId="ea60109f-812c-4fb6-9650-8e25f88255fc" DataSourceMajorVersion="0" DataSourceMinorVersion="1"/>
</file>

<file path=customXml/itemProps1.xml><?xml version="1.0" encoding="utf-8"?>
<ds:datastoreItem xmlns:ds="http://schemas.openxmlformats.org/officeDocument/2006/customXml" ds:itemID="{7039DF5C-4704-4B47-BFB1-865038EFBBB6}">
  <ds:schemaRefs>
    <ds:schemaRef ds:uri="http://schemas.microsoft.com/sharepoint/v3/contenttype/forms"/>
  </ds:schemaRefs>
</ds:datastoreItem>
</file>

<file path=customXml/itemProps2.xml><?xml version="1.0" encoding="utf-8"?>
<ds:datastoreItem xmlns:ds="http://schemas.openxmlformats.org/officeDocument/2006/customXml" ds:itemID="{02A31CA5-C50D-4FA8-B3F4-B15083D5B52B}">
  <ds:schemaRefs/>
</ds:datastoreItem>
</file>

<file path=customXml/itemProps3.xml><?xml version="1.0" encoding="utf-8"?>
<ds:datastoreItem xmlns:ds="http://schemas.openxmlformats.org/officeDocument/2006/customXml" ds:itemID="{FB4C8B16-96A9-45EE-B69C-B402D679741D}">
  <ds:schemaRefs>
    <ds:schemaRef ds:uri="16616e49-d177-4be3-b98d-ec8c1331f81f"/>
    <ds:schemaRef ds:uri="2dcc4b65-80a6-4ee0-a09c-00cfb6c19f4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9C4FC6B7-FE49-41CA-AFE1-7F507B9C5503}">
  <ds:schemaRefs>
    <ds:schemaRef ds:uri="http://schemas.microsoft.com/office/2006/metadata/properties"/>
    <ds:schemaRef ds:uri="http://www.w3.org/XML/1998/namespace"/>
    <ds:schemaRef ds:uri="16616e49-d177-4be3-b98d-ec8c1331f81f"/>
    <ds:schemaRef ds:uri="2dcc4b65-80a6-4ee0-a09c-00cfb6c19f45"/>
    <ds:schemaRef ds:uri="http://schemas.microsoft.com/office/2006/documentManagement/types"/>
    <ds:schemaRef ds:uri="http://purl.org/dc/dcmitype/"/>
    <ds:schemaRef ds:uri="http://purl.org/dc/terms/"/>
    <ds:schemaRef ds:uri="http://purl.org/dc/elements/1.1/"/>
    <ds:schemaRef ds:uri="http://schemas.microsoft.com/office/infopath/2007/PartnerControls"/>
    <ds:schemaRef ds:uri="http://schemas.openxmlformats.org/package/2006/metadata/core-properties"/>
  </ds:schemaRefs>
</ds:datastoreItem>
</file>

<file path=customXml/itemProps5.xml><?xml version="1.0" encoding="utf-8"?>
<ds:datastoreItem xmlns:ds="http://schemas.openxmlformats.org/officeDocument/2006/customXml" ds:itemID="{D1A9A602-0A20-4398-87AE-8B828BE2FC05}">
  <ds:schemaRefs/>
</ds:datastoreItem>
</file>

<file path=customXml/itemProps6.xml><?xml version="1.0" encoding="utf-8"?>
<ds:datastoreItem xmlns:ds="http://schemas.openxmlformats.org/officeDocument/2006/customXml" ds:itemID="{9A2AE9C7-4E0E-4AE8-BA52-62AED297B6CF}">
  <ds:schemaRefs/>
</ds:datastoreItem>
</file>

<file path=customXml/itemProps7.xml><?xml version="1.0" encoding="utf-8"?>
<ds:datastoreItem xmlns:ds="http://schemas.openxmlformats.org/officeDocument/2006/customXml" ds:itemID="{D806C07A-6B9C-4260-A44A-9AB087F75F7D}">
  <ds:schemaRefs/>
</ds:datastoreItem>
</file>

<file path=customXml/itemProps8.xml><?xml version="1.0" encoding="utf-8"?>
<ds:datastoreItem xmlns:ds="http://schemas.openxmlformats.org/officeDocument/2006/customXml" ds:itemID="{4876788F-78E7-4D60-92D2-10BBBE5682E0}">
  <ds:schemaRefs/>
</ds:datastoreItem>
</file>

<file path=customXml/itemProps9.xml><?xml version="1.0" encoding="utf-8"?>
<ds:datastoreItem xmlns:ds="http://schemas.openxmlformats.org/officeDocument/2006/customXml" ds:itemID="{9A649AE0-46BD-4D48-BEEF-099AE4EE3A52}">
  <ds:schemaRefs/>
</ds:datastoreItem>
</file>

<file path=customXml/itemProps10.xml><?xml version="1.0" encoding="utf-8"?>
<ds:datastoreItem xmlns:ds="http://schemas.openxmlformats.org/officeDocument/2006/customXml" ds:itemID="{7D87A807-A0FC-4366-AF4D-4842C7366609}">
  <ds:schemaRefs/>
</ds:datastoreItem>
</file>

<file path=docMetadata/LabelInfo.xml><?xml version="1.0" encoding="utf-8"?>
<clbl:labelList xmlns:clbl="http://schemas.microsoft.com/office/2020/mipLabelMetadata">
  <clbl:label id="{ff93c4a0-f87d-46ad-b4be-3ee05cefec6b}" enabled="0" method="" siteId="{ff93c4a0-f87d-46ad-b4be-3ee05cefec6b}" removed="1"/>
</clbl:labelList>
</file>

<file path=docProps/app.xml><?xml version="1.0" encoding="utf-8"?>
<Properties xmlns="http://schemas.openxmlformats.org/officeDocument/2006/extended-properties" xmlns:vt="http://schemas.openxmlformats.org/officeDocument/2006/docPropsVTypes">
  <TotalTime>24</TotalTime>
  <Words>1856</Words>
  <Application>Microsoft Macintosh PowerPoint</Application>
  <PresentationFormat>Widescreen</PresentationFormat>
  <Paragraphs>197</Paragraphs>
  <Slides>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ArialUnicodeMS</vt:lpstr>
      <vt:lpstr>.AppleSystemUIFont</vt:lpstr>
      <vt:lpstr>Aptos Narrow</vt:lpstr>
      <vt:lpstr>Arial</vt:lpstr>
      <vt:lpstr>Arial (Headings)</vt:lpstr>
      <vt:lpstr>Calibri</vt:lpstr>
      <vt:lpstr>Main Theme</vt:lpstr>
      <vt:lpstr>PowerPoint Presentation</vt:lpstr>
      <vt:lpstr>PowerPoint Presentation</vt:lpstr>
      <vt:lpstr>PowerPoint Presentation</vt:lpstr>
      <vt:lpstr>PowerPoint Presentation</vt:lpstr>
      <vt:lpstr>Duration Mattered as Yields Broke Higher</vt:lpstr>
      <vt:lpstr>Oil Led, Commodities Diverged</vt:lpstr>
      <vt:lpstr>Index Reference</vt:lpstr>
      <vt:lpstr>Important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Nathan Sadowski</cp:lastModifiedBy>
  <cp:revision>2</cp:revision>
  <dcterms:created xsi:type="dcterms:W3CDTF">2026-09-25T22:40:59Z</dcterms:created>
  <dcterms:modified xsi:type="dcterms:W3CDTF">2026-10-30T18:00:52Z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0x010100BF9D641604DD8A44A21AD138075D42AF</vt:lpwstr>
  </property>
  <property fmtid="{D5CDD505-2E9C-101B-9397-08002B2CF9AE}" pid="3" name="MediaServiceImageTags">
    <vt:lpwstr/>
  </property>
</Properties>
</file>