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1"/>
    <p:sldMasterId id="2147483707" r:id="rId12"/>
    <p:sldMasterId id="2147483764" r:id="rId13"/>
  </p:sldMasterIdLst>
  <p:notesMasterIdLst>
    <p:notesMasterId r:id="rId27"/>
  </p:notesMasterIdLst>
  <p:handoutMasterIdLst>
    <p:handoutMasterId r:id="rId28"/>
  </p:handoutMasterIdLst>
  <p:sldIdLst>
    <p:sldId id="12679" r:id="rId14"/>
    <p:sldId id="12680" r:id="rId15"/>
    <p:sldId id="2147475593" r:id="rId16"/>
    <p:sldId id="2147475738" r:id="rId17"/>
    <p:sldId id="2147475747" r:id="rId18"/>
    <p:sldId id="2147475582" r:id="rId19"/>
    <p:sldId id="2147475744" r:id="rId20"/>
    <p:sldId id="2147475711" r:id="rId21"/>
    <p:sldId id="12672" r:id="rId22"/>
    <p:sldId id="2147475049" r:id="rId23"/>
    <p:sldId id="2147475050" r:id="rId24"/>
    <p:sldId id="2147475009" r:id="rId25"/>
    <p:sldId id="2147475024" r:id="rId26"/>
  </p:sldIdLst>
  <p:sldSz cx="12192000" cy="6858000"/>
  <p:notesSz cx="7010400" cy="9296400"/>
  <p:custDataLst>
    <p:custData r:id="rId8"/>
    <p:custData r:id="rId9"/>
    <p:custData r:id="rId7"/>
    <p:custData r:id="rId4"/>
    <p:custData r:id="rId1"/>
    <p:custData r:id="rId5"/>
    <p:custData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A2F5DD-9313-E55A-5F4B-CB75C69548E7}" name="Nosal, Benjamin (AssetMark)" initials="BN" userId="S::Benjamin.Nosal@assetmark.com::e25baffb-0fe9-4f56-aed7-8c189d876691" providerId="AD"/>
  <p188:author id="{620A76F7-BD88-9CAD-8838-5B3D25279DF3}" name="Mihalik, Stacie (AssetMark, Contractor)" initials="SM" userId="S::Stacie.Mihalik@assetmark.com::062ca8dd-602a-42c9-9847-c7d0d4df0a54" providerId="AD"/>
  <p188:author id="{404AD0FE-52E3-BDDB-73F6-99D8F0E7E48C}" name="Samuel, Kezia (AssetMark)" initials="KS" userId="S::Kezia.Samuel@AssetMark.com::5b9bb7cb-3af7-4c64-8950-87ab49ed3f3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cKenzie, Regina (Savos)" initials="M(" lastIdx="32" clrIdx="0">
    <p:extLst>
      <p:ext uri="{19B8F6BF-5375-455C-9EA6-DF929625EA0E}">
        <p15:presenceInfo xmlns:p15="http://schemas.microsoft.com/office/powerpoint/2012/main" userId="S::regina.mckenzie@assetmark.com::0e1a681f-829d-4f70-a648-5537c86d45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8A8"/>
    <a:srgbClr val="D1DED0"/>
    <a:srgbClr val="FFFFFF"/>
    <a:srgbClr val="DCE5DB"/>
    <a:srgbClr val="68CC44"/>
    <a:srgbClr val="4EA72E"/>
    <a:srgbClr val="004F7E"/>
    <a:srgbClr val="02566C"/>
    <a:srgbClr val="04ACD7"/>
    <a:srgbClr val="BBBBB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55" autoAdjust="0"/>
    <p:restoredTop sz="94304" autoAdjust="0"/>
  </p:normalViewPr>
  <p:slideViewPr>
    <p:cSldViewPr snapToGrid="0">
      <p:cViewPr varScale="1">
        <p:scale>
          <a:sx n="185" d="100"/>
          <a:sy n="185" d="100"/>
        </p:scale>
        <p:origin x="2592" y="176"/>
      </p:cViewPr>
      <p:guideLst>
        <p:guide orient="horz" pos="2880"/>
        <p:guide pos="2160"/>
      </p:guideLst>
    </p:cSldViewPr>
  </p:slideViewPr>
  <p:notesTextViewPr>
    <p:cViewPr>
      <p:scale>
        <a:sx n="150" d="100"/>
        <a:sy n="150" d="100"/>
      </p:scale>
      <p:origin x="0" y="0"/>
    </p:cViewPr>
  </p:notesTextViewPr>
  <p:sorterViewPr>
    <p:cViewPr>
      <p:scale>
        <a:sx n="1" d="1"/>
        <a:sy n="1" d="1"/>
      </p:scale>
      <p:origin x="0" y="0"/>
    </p:cViewPr>
  </p:sorterViewPr>
  <p:notesViewPr>
    <p:cSldViewPr snapToGrid="0">
      <p:cViewPr varScale="1">
        <p:scale>
          <a:sx n="83" d="100"/>
          <a:sy n="83"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3.xml"/><Relationship Id="rId18" Type="http://schemas.openxmlformats.org/officeDocument/2006/relationships/slide" Target="slides/slide5.xml"/><Relationship Id="rId26"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8.xml"/><Relationship Id="rId34" Type="http://schemas.microsoft.com/office/2018/10/relationships/authors" Target="authors.xml"/><Relationship Id="rId7" Type="http://schemas.openxmlformats.org/officeDocument/2006/relationships/customXml" Target="../customXml/item7.xml"/><Relationship Id="rId12" Type="http://schemas.openxmlformats.org/officeDocument/2006/relationships/slideMaster" Target="slideMasters/slideMaster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1.xml"/><Relationship Id="rId24" Type="http://schemas.openxmlformats.org/officeDocument/2006/relationships/slide" Target="slides/slide11.xml"/><Relationship Id="rId32"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handoutMaster" Target="handoutMasters/handoutMaster1.xml"/><Relationship Id="rId10" Type="http://schemas.openxmlformats.org/officeDocument/2006/relationships/customXml" Target="../customXml/item10.xml"/><Relationship Id="rId19" Type="http://schemas.openxmlformats.org/officeDocument/2006/relationships/slide" Target="slides/slide6.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customXml" Target="../customXml/item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086509844113942"/>
          <c:y val="0.12794329081116756"/>
          <c:w val="0.80313171109009851"/>
          <c:h val="0.74059449871367011"/>
        </c:manualLayout>
      </c:layout>
      <c:barChart>
        <c:barDir val="col"/>
        <c:grouping val="clustered"/>
        <c:varyColors val="0"/>
        <c:ser>
          <c:idx val="0"/>
          <c:order val="0"/>
          <c:tx>
            <c:strRef>
              <c:f>Sheet1!$B$7</c:f>
              <c:strCache>
                <c:ptCount val="1"/>
                <c:pt idx="0">
                  <c:v>Net Energy Imports (% )</c:v>
                </c:pt>
              </c:strCache>
            </c:strRef>
          </c:tx>
          <c:spPr>
            <a:solidFill>
              <a:srgbClr val="FFFFFF">
                <a:lumMod val="65000"/>
              </a:srgbClr>
            </a:solidFill>
            <a:ln>
              <a:noFill/>
            </a:ln>
            <a:effectLst/>
          </c:spPr>
          <c:invertIfNegative val="0"/>
          <c:cat>
            <c:strRef>
              <c:f>Sheet1!$A$8:$A$12</c:f>
              <c:strCache>
                <c:ptCount val="5"/>
                <c:pt idx="0">
                  <c:v>Brazil</c:v>
                </c:pt>
                <c:pt idx="1">
                  <c:v>U.S.</c:v>
                </c:pt>
                <c:pt idx="2">
                  <c:v>China</c:v>
                </c:pt>
                <c:pt idx="3">
                  <c:v>Germany</c:v>
                </c:pt>
                <c:pt idx="4">
                  <c:v>Japan</c:v>
                </c:pt>
              </c:strCache>
              <c:extLst/>
            </c:strRef>
          </c:cat>
          <c:val>
            <c:numRef>
              <c:f>Sheet1!$B$8:$B$12</c:f>
              <c:numCache>
                <c:formatCode>0;"-"0;"--"</c:formatCode>
                <c:ptCount val="5"/>
                <c:pt idx="0">
                  <c:v>-14</c:v>
                </c:pt>
                <c:pt idx="1">
                  <c:v>-9</c:v>
                </c:pt>
                <c:pt idx="2">
                  <c:v>24</c:v>
                </c:pt>
                <c:pt idx="3">
                  <c:v>70</c:v>
                </c:pt>
                <c:pt idx="4">
                  <c:v>87</c:v>
                </c:pt>
              </c:numCache>
              <c:extLst/>
            </c:numRef>
          </c:val>
          <c:extLst>
            <c:ext xmlns:c16="http://schemas.microsoft.com/office/drawing/2014/chart" uri="{C3380CC4-5D6E-409C-BE32-E72D297353CC}">
              <c16:uniqueId val="{00000000-F721-4FE6-9116-E56CA5B4FF53}"/>
            </c:ext>
          </c:extLst>
        </c:ser>
        <c:ser>
          <c:idx val="1"/>
          <c:order val="1"/>
          <c:tx>
            <c:strRef>
              <c:f>Sheet1!$C$7</c:f>
              <c:strCache>
                <c:ptCount val="1"/>
                <c:pt idx="0">
                  <c:v>Stock Market Returns</c:v>
                </c:pt>
              </c:strCache>
            </c:strRef>
          </c:tx>
          <c:spPr>
            <a:solidFill>
              <a:srgbClr val="004F7E"/>
            </a:solidFill>
            <a:ln>
              <a:noFill/>
            </a:ln>
            <a:effectLst/>
          </c:spPr>
          <c:invertIfNegative val="0"/>
          <c:dLbls>
            <c:spPr>
              <a:noFill/>
              <a:ln>
                <a:noFill/>
              </a:ln>
              <a:effectLst/>
            </c:spPr>
            <c:txPr>
              <a:bodyPr rot="0" spcFirstLastPara="1" vertOverflow="ellipsis" vert="horz" wrap="square" anchor="ctr" anchorCtr="1"/>
              <a:lstStyle/>
              <a:p>
                <a:pPr>
                  <a:defRPr sz="1100" b="0" i="1" u="none" strike="noStrike" kern="1200" baseline="0">
                    <a:solidFill>
                      <a:schemeClr val="tx1">
                        <a:lumMod val="65000"/>
                        <a:lumOff val="35000"/>
                      </a:schemeClr>
                    </a:solidFill>
                    <a:latin typeface="Arial (Headings)"/>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Sheet1!$A$8:$A$12</c:f>
              <c:strCache>
                <c:ptCount val="5"/>
                <c:pt idx="0">
                  <c:v>Brazil</c:v>
                </c:pt>
                <c:pt idx="1">
                  <c:v>U.S.</c:v>
                </c:pt>
                <c:pt idx="2">
                  <c:v>China</c:v>
                </c:pt>
                <c:pt idx="3">
                  <c:v>Germany</c:v>
                </c:pt>
                <c:pt idx="4">
                  <c:v>Japan</c:v>
                </c:pt>
              </c:strCache>
              <c:extLst/>
            </c:strRef>
          </c:cat>
          <c:val>
            <c:numRef>
              <c:f>Sheet1!$C$8:$C$12</c:f>
              <c:numCache>
                <c:formatCode>0.0</c:formatCode>
                <c:ptCount val="5"/>
                <c:pt idx="0">
                  <c:v>-1.8396072185763801</c:v>
                </c:pt>
                <c:pt idx="1">
                  <c:v>-4.97951470630223</c:v>
                </c:pt>
                <c:pt idx="2">
                  <c:v>-7.6940386394968598</c:v>
                </c:pt>
                <c:pt idx="3">
                  <c:v>-12.4147491533524</c:v>
                </c:pt>
                <c:pt idx="4">
                  <c:v>-12.299243447310101</c:v>
                </c:pt>
              </c:numCache>
              <c:extLst/>
            </c:numRef>
          </c:val>
          <c:extLst>
            <c:ext xmlns:c16="http://schemas.microsoft.com/office/drawing/2014/chart" uri="{C3380CC4-5D6E-409C-BE32-E72D297353CC}">
              <c16:uniqueId val="{00000001-F721-4FE6-9116-E56CA5B4FF53}"/>
            </c:ext>
          </c:extLst>
        </c:ser>
        <c:dLbls>
          <c:showLegendKey val="0"/>
          <c:showVal val="0"/>
          <c:showCatName val="0"/>
          <c:showSerName val="0"/>
          <c:showPercent val="0"/>
          <c:showBubbleSize val="0"/>
        </c:dLbls>
        <c:gapWidth val="100"/>
        <c:axId val="665759631"/>
        <c:axId val="665768751"/>
      </c:barChart>
      <c:catAx>
        <c:axId val="665759631"/>
        <c:scaling>
          <c:orientation val="minMax"/>
        </c:scaling>
        <c:delete val="0"/>
        <c:axPos val="b"/>
        <c:numFmt formatCode="General" sourceLinked="1"/>
        <c:majorTickMark val="none"/>
        <c:minorTickMark val="none"/>
        <c:tickLblPos val="low"/>
        <c:spPr>
          <a:noFill/>
          <a:ln w="9525" cap="flat" cmpd="sng" algn="ctr">
            <a:solidFill>
              <a:srgbClr val="000000">
                <a:lumMod val="75000"/>
                <a:lumOff val="25000"/>
              </a:srgb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Headings)"/>
                <a:ea typeface="+mn-ea"/>
                <a:cs typeface="+mn-cs"/>
              </a:defRPr>
            </a:pPr>
            <a:endParaRPr lang="en-US"/>
          </a:p>
        </c:txPr>
        <c:crossAx val="665768751"/>
        <c:crosses val="autoZero"/>
        <c:auto val="1"/>
        <c:lblAlgn val="ctr"/>
        <c:lblOffset val="400"/>
        <c:noMultiLvlLbl val="0"/>
      </c:catAx>
      <c:valAx>
        <c:axId val="665768751"/>
        <c:scaling>
          <c:orientation val="minMax"/>
          <c:max val="100"/>
        </c:scaling>
        <c:delete val="0"/>
        <c:axPos val="l"/>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50000"/>
                    <a:lumOff val="50000"/>
                  </a:schemeClr>
                </a:solidFill>
                <a:latin typeface="Arial (Headings)"/>
                <a:ea typeface="+mn-ea"/>
                <a:cs typeface="+mn-cs"/>
              </a:defRPr>
            </a:pPr>
            <a:endParaRPr lang="en-US"/>
          </a:p>
        </c:txPr>
        <c:crossAx val="665759631"/>
        <c:crosses val="autoZero"/>
        <c:crossBetween val="between"/>
        <c:majorUnit val="30"/>
      </c:valAx>
      <c:spPr>
        <a:noFill/>
        <a:ln>
          <a:noFill/>
        </a:ln>
        <a:effectLst/>
      </c:spPr>
    </c:plotArea>
    <c:legend>
      <c:legendPos val="t"/>
      <c:layout>
        <c:manualLayout>
          <c:xMode val="edge"/>
          <c:yMode val="edge"/>
          <c:x val="6.8736695819180307E-2"/>
          <c:y val="7.4202453403096188E-3"/>
          <c:w val="0.91665165698177653"/>
          <c:h val="6.157581196744584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Headings)"/>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Arial (Headings)"/>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4739325375221857"/>
          <c:y val="0.17415275895540933"/>
          <c:w val="0.7956707519485865"/>
          <c:h val="0.72164327482637836"/>
        </c:manualLayout>
      </c:layout>
      <c:barChart>
        <c:barDir val="col"/>
        <c:grouping val="clustered"/>
        <c:varyColors val="0"/>
        <c:ser>
          <c:idx val="0"/>
          <c:order val="0"/>
          <c:tx>
            <c:strRef>
              <c:f>Table!$C$6:$C$7</c:f>
              <c:strCache>
                <c:ptCount val="2"/>
                <c:pt idx="0">
                  <c:v>2023</c:v>
                </c:pt>
                <c:pt idx="1">
                  <c:v>Q1</c:v>
                </c:pt>
              </c:strCache>
            </c:strRef>
          </c:tx>
          <c:spPr>
            <a:solidFill>
              <a:schemeClr val="accent5">
                <a:shade val="42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(Table!$C$9,Table!$C$14,Table!$C$22,Table!$C$29)</c:f>
              <c:extLst/>
            </c:numRef>
          </c:val>
          <c:extLst>
            <c:ext xmlns:c16="http://schemas.microsoft.com/office/drawing/2014/chart" uri="{C3380CC4-5D6E-409C-BE32-E72D297353CC}">
              <c16:uniqueId val="{00000000-4D24-42D6-957B-AD5848E371B7}"/>
            </c:ext>
          </c:extLst>
        </c:ser>
        <c:ser>
          <c:idx val="1"/>
          <c:order val="1"/>
          <c:tx>
            <c:strRef>
              <c:f>Table!$D$6:$D$7</c:f>
              <c:strCache>
                <c:ptCount val="2"/>
                <c:pt idx="0">
                  <c:v>2023</c:v>
                </c:pt>
                <c:pt idx="1">
                  <c:v>Q2</c:v>
                </c:pt>
              </c:strCache>
            </c:strRef>
          </c:tx>
          <c:spPr>
            <a:solidFill>
              <a:schemeClr val="accent5">
                <a:shade val="5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(Table!$D$9,Table!$D$14,Table!$D$22,Table!$D$29)</c:f>
              <c:extLst/>
            </c:numRef>
          </c:val>
          <c:extLst>
            <c:ext xmlns:c16="http://schemas.microsoft.com/office/drawing/2014/chart" uri="{C3380CC4-5D6E-409C-BE32-E72D297353CC}">
              <c16:uniqueId val="{00000001-4D24-42D6-957B-AD5848E371B7}"/>
            </c:ext>
          </c:extLst>
        </c:ser>
        <c:ser>
          <c:idx val="2"/>
          <c:order val="2"/>
          <c:tx>
            <c:strRef>
              <c:f>Table!$E$6:$E$7</c:f>
              <c:strCache>
                <c:ptCount val="2"/>
                <c:pt idx="0">
                  <c:v>2023</c:v>
                </c:pt>
                <c:pt idx="1">
                  <c:v>Q3</c:v>
                </c:pt>
              </c:strCache>
            </c:strRef>
          </c:tx>
          <c:spPr>
            <a:solidFill>
              <a:schemeClr val="accent5">
                <a:shade val="68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(Table!$E$9,Table!$E$14,Table!$E$22,Table!$E$29)</c:f>
              <c:extLst/>
            </c:numRef>
          </c:val>
          <c:extLst>
            <c:ext xmlns:c16="http://schemas.microsoft.com/office/drawing/2014/chart" uri="{C3380CC4-5D6E-409C-BE32-E72D297353CC}">
              <c16:uniqueId val="{00000002-4D24-42D6-957B-AD5848E371B7}"/>
            </c:ext>
          </c:extLst>
        </c:ser>
        <c:ser>
          <c:idx val="3"/>
          <c:order val="3"/>
          <c:tx>
            <c:strRef>
              <c:f>Table!$F$6:$F$7</c:f>
              <c:strCache>
                <c:ptCount val="2"/>
                <c:pt idx="0">
                  <c:v>2023</c:v>
                </c:pt>
                <c:pt idx="1">
                  <c:v>Q4</c:v>
                </c:pt>
              </c:strCache>
            </c:strRef>
          </c:tx>
          <c:spPr>
            <a:solidFill>
              <a:schemeClr val="accent5">
                <a:shade val="8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(Table!$F$9,Table!$F$14,Table!$F$22,Table!$F$29)</c:f>
              <c:extLst/>
            </c:numRef>
          </c:val>
          <c:extLst>
            <c:ext xmlns:c16="http://schemas.microsoft.com/office/drawing/2014/chart" uri="{C3380CC4-5D6E-409C-BE32-E72D297353CC}">
              <c16:uniqueId val="{00000003-4D24-42D6-957B-AD5848E371B7}"/>
            </c:ext>
          </c:extLst>
        </c:ser>
        <c:ser>
          <c:idx val="4"/>
          <c:order val="4"/>
          <c:tx>
            <c:strRef>
              <c:f>Table!$G$6:$G$7</c:f>
              <c:strCache>
                <c:ptCount val="2"/>
                <c:pt idx="0">
                  <c:v>2024</c:v>
                </c:pt>
                <c:pt idx="1">
                  <c:v>Q1</c:v>
                </c:pt>
              </c:strCache>
            </c:strRef>
          </c:tx>
          <c:spPr>
            <a:solidFill>
              <a:schemeClr val="accent5">
                <a:shade val="93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(Table!$G$9,Table!$G$14,Table!$G$22,Table!$G$29)</c:f>
              <c:extLst/>
            </c:numRef>
          </c:val>
          <c:extLst>
            <c:ext xmlns:c16="http://schemas.microsoft.com/office/drawing/2014/chart" uri="{C3380CC4-5D6E-409C-BE32-E72D297353CC}">
              <c16:uniqueId val="{00000004-4D24-42D6-957B-AD5848E371B7}"/>
            </c:ext>
          </c:extLst>
        </c:ser>
        <c:ser>
          <c:idx val="5"/>
          <c:order val="5"/>
          <c:tx>
            <c:strRef>
              <c:f>Table!$H$6:$H$7</c:f>
              <c:strCache>
                <c:ptCount val="2"/>
                <c:pt idx="0">
                  <c:v>2024</c:v>
                </c:pt>
                <c:pt idx="1">
                  <c:v>Q2</c:v>
                </c:pt>
              </c:strCache>
            </c:strRef>
          </c:tx>
          <c:spPr>
            <a:solidFill>
              <a:schemeClr val="accent5">
                <a:tint val="94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(Table!$H$9,Table!$H$14,Table!$H$22,Table!$H$29)</c:f>
              <c:extLst/>
            </c:numRef>
          </c:val>
          <c:extLst>
            <c:ext xmlns:c16="http://schemas.microsoft.com/office/drawing/2014/chart" uri="{C3380CC4-5D6E-409C-BE32-E72D297353CC}">
              <c16:uniqueId val="{00000005-4D24-42D6-957B-AD5848E371B7}"/>
            </c:ext>
          </c:extLst>
        </c:ser>
        <c:ser>
          <c:idx val="6"/>
          <c:order val="6"/>
          <c:tx>
            <c:strRef>
              <c:f>Table!$I$6:$I$7</c:f>
              <c:strCache>
                <c:ptCount val="2"/>
                <c:pt idx="0">
                  <c:v>2024</c:v>
                </c:pt>
                <c:pt idx="1">
                  <c:v>Q3</c:v>
                </c:pt>
              </c:strCache>
            </c:strRef>
          </c:tx>
          <c:spPr>
            <a:solidFill>
              <a:schemeClr val="accent5">
                <a:tint val="81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(Table!$I$9,Table!$I$14,Table!$I$22,Table!$I$29)</c:f>
              <c:extLst/>
            </c:numRef>
          </c:val>
          <c:extLst>
            <c:ext xmlns:c16="http://schemas.microsoft.com/office/drawing/2014/chart" uri="{C3380CC4-5D6E-409C-BE32-E72D297353CC}">
              <c16:uniqueId val="{00000006-4D24-42D6-957B-AD5848E371B7}"/>
            </c:ext>
          </c:extLst>
        </c:ser>
        <c:ser>
          <c:idx val="7"/>
          <c:order val="7"/>
          <c:tx>
            <c:strRef>
              <c:f>Table!$J$6:$J$7</c:f>
              <c:strCache>
                <c:ptCount val="2"/>
                <c:pt idx="0">
                  <c:v>2024</c:v>
                </c:pt>
                <c:pt idx="1">
                  <c:v>Q4</c:v>
                </c:pt>
              </c:strCache>
            </c:strRef>
          </c:tx>
          <c:spPr>
            <a:solidFill>
              <a:schemeClr val="accent5">
                <a:tint val="69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(Table!$J$9,Table!$J$14,Table!$J$22,Table!$J$29)</c:f>
              <c:extLst/>
            </c:numRef>
          </c:val>
          <c:extLst>
            <c:ext xmlns:c16="http://schemas.microsoft.com/office/drawing/2014/chart" uri="{C3380CC4-5D6E-409C-BE32-E72D297353CC}">
              <c16:uniqueId val="{00000007-4D24-42D6-957B-AD5848E371B7}"/>
            </c:ext>
          </c:extLst>
        </c:ser>
        <c:ser>
          <c:idx val="8"/>
          <c:order val="8"/>
          <c:tx>
            <c:strRef>
              <c:f>Table!$K$6:$K$7</c:f>
              <c:strCache>
                <c:ptCount val="2"/>
                <c:pt idx="0">
                  <c:v>2025</c:v>
                </c:pt>
                <c:pt idx="1">
                  <c:v>Q1</c:v>
                </c:pt>
              </c:strCache>
            </c:strRef>
          </c:tx>
          <c:spPr>
            <a:solidFill>
              <a:schemeClr val="accent5">
                <a:tint val="56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(Table!$K$9,Table!$K$14,Table!$K$22,Table!$K$29)</c:f>
              <c:extLst/>
            </c:numRef>
          </c:val>
          <c:extLst>
            <c:ext xmlns:c16="http://schemas.microsoft.com/office/drawing/2014/chart" uri="{C3380CC4-5D6E-409C-BE32-E72D297353CC}">
              <c16:uniqueId val="{00000008-4D24-42D6-957B-AD5848E371B7}"/>
            </c:ext>
          </c:extLst>
        </c:ser>
        <c:ser>
          <c:idx val="9"/>
          <c:order val="9"/>
          <c:tx>
            <c:strRef>
              <c:f>Table!$L$6:$L$7</c:f>
              <c:strCache>
                <c:ptCount val="2"/>
                <c:pt idx="0">
                  <c:v>2025</c:v>
                </c:pt>
                <c:pt idx="1">
                  <c:v>Q2</c:v>
                </c:pt>
              </c:strCache>
            </c:strRef>
          </c:tx>
          <c:spPr>
            <a:solidFill>
              <a:schemeClr val="accent5">
                <a:tint val="43000"/>
              </a:schemeClr>
            </a:solidFill>
            <a:ln w="15875">
              <a:noFill/>
            </a:ln>
            <a:effectLst/>
          </c:spPr>
          <c:invertIfNegative val="0"/>
          <c:dPt>
            <c:idx val="0"/>
            <c:invertIfNegative val="0"/>
            <c:bubble3D val="0"/>
            <c:spPr>
              <a:solidFill>
                <a:schemeClr val="accent1"/>
              </a:solidFill>
              <a:ln w="15875">
                <a:noFill/>
              </a:ln>
              <a:effectLst/>
            </c:spPr>
            <c:extLst>
              <c:ext xmlns:c16="http://schemas.microsoft.com/office/drawing/2014/chart" uri="{C3380CC4-5D6E-409C-BE32-E72D297353CC}">
                <c16:uniqueId val="{0000000A-4D24-42D6-957B-AD5848E371B7}"/>
              </c:ext>
            </c:extLst>
          </c:dPt>
          <c:dPt>
            <c:idx val="1"/>
            <c:invertIfNegative val="0"/>
            <c:bubble3D val="0"/>
            <c:spPr>
              <a:solidFill>
                <a:schemeClr val="bg2"/>
              </a:solidFill>
              <a:ln w="15875">
                <a:noFill/>
              </a:ln>
              <a:effectLst/>
            </c:spPr>
            <c:extLst>
              <c:ext xmlns:c16="http://schemas.microsoft.com/office/drawing/2014/chart" uri="{C3380CC4-5D6E-409C-BE32-E72D297353CC}">
                <c16:uniqueId val="{0000000C-4D24-42D6-957B-AD5848E371B7}"/>
              </c:ext>
            </c:extLst>
          </c:dPt>
          <c:dPt>
            <c:idx val="2"/>
            <c:invertIfNegative val="0"/>
            <c:bubble3D val="0"/>
            <c:spPr>
              <a:solidFill>
                <a:schemeClr val="bg2"/>
              </a:solidFill>
              <a:ln w="15875">
                <a:noFill/>
              </a:ln>
              <a:effectLst/>
            </c:spPr>
            <c:extLst>
              <c:ext xmlns:c16="http://schemas.microsoft.com/office/drawing/2014/chart" uri="{C3380CC4-5D6E-409C-BE32-E72D297353CC}">
                <c16:uniqueId val="{0000000E-4D24-42D6-957B-AD5848E371B7}"/>
              </c:ext>
            </c:extLst>
          </c:dPt>
          <c:dPt>
            <c:idx val="3"/>
            <c:invertIfNegative val="0"/>
            <c:bubble3D val="0"/>
            <c:spPr>
              <a:solidFill>
                <a:schemeClr val="accent3">
                  <a:lumMod val="20000"/>
                  <a:lumOff val="80000"/>
                </a:schemeClr>
              </a:solidFill>
              <a:ln w="15875">
                <a:noFill/>
              </a:ln>
              <a:effectLst/>
            </c:spPr>
            <c:extLst>
              <c:ext xmlns:c16="http://schemas.microsoft.com/office/drawing/2014/chart" uri="{C3380CC4-5D6E-409C-BE32-E72D297353CC}">
                <c16:uniqueId val="{00000010-4D24-42D6-957B-AD5848E371B7}"/>
              </c:ext>
            </c:extLst>
          </c:dPt>
          <c:dLbls>
            <c:dLbl>
              <c:idx val="0"/>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A-4D24-42D6-957B-AD5848E371B7}"/>
                </c:ext>
              </c:extLst>
            </c:dLbl>
            <c:spPr>
              <a:noFill/>
              <a:ln>
                <a:noFill/>
              </a:ln>
              <a:effectLst/>
            </c:spPr>
            <c:txPr>
              <a:bodyPr rot="0" spcFirstLastPara="1" vertOverflow="ellipsis" vert="horz" wrap="square" anchor="ctr" anchorCtr="1"/>
              <a:lstStyle/>
              <a:p>
                <a:pPr>
                  <a:defRPr sz="1400" b="0" i="0" u="none" strike="noStrike" kern="1200" baseline="0">
                    <a:solidFill>
                      <a:schemeClr val="bg1">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Table!$M$9:$M$12</c:f>
              <c:strCache>
                <c:ptCount val="4"/>
                <c:pt idx="0">
                  <c:v>Consumer</c:v>
                </c:pt>
                <c:pt idx="1">
                  <c:v>Business</c:v>
                </c:pt>
                <c:pt idx="2">
                  <c:v>Government</c:v>
                </c:pt>
                <c:pt idx="3">
                  <c:v>Trade</c:v>
                </c:pt>
              </c:strCache>
            </c:strRef>
          </c:cat>
          <c:val>
            <c:numRef>
              <c:f>Table!$N$9:$N$12</c:f>
              <c:numCache>
                <c:formatCode>0%</c:formatCode>
                <c:ptCount val="4"/>
                <c:pt idx="0">
                  <c:v>0.68010700437176119</c:v>
                </c:pt>
                <c:pt idx="1">
                  <c:v>0.17758508791292055</c:v>
                </c:pt>
                <c:pt idx="2">
                  <c:v>0.17095002619103311</c:v>
                </c:pt>
                <c:pt idx="3">
                  <c:v>-2.8642118475714816E-2</c:v>
                </c:pt>
              </c:numCache>
            </c:numRef>
          </c:val>
          <c:extLst>
            <c:ext xmlns:c16="http://schemas.microsoft.com/office/drawing/2014/chart" uri="{C3380CC4-5D6E-409C-BE32-E72D297353CC}">
              <c16:uniqueId val="{00000011-4D24-42D6-957B-AD5848E371B7}"/>
            </c:ext>
          </c:extLst>
        </c:ser>
        <c:dLbls>
          <c:dLblPos val="outEnd"/>
          <c:showLegendKey val="0"/>
          <c:showVal val="1"/>
          <c:showCatName val="0"/>
          <c:showSerName val="0"/>
          <c:showPercent val="0"/>
          <c:showBubbleSize val="0"/>
        </c:dLbls>
        <c:gapWidth val="50"/>
        <c:axId val="353203760"/>
        <c:axId val="353202800"/>
      </c:barChart>
      <c:valAx>
        <c:axId val="353202800"/>
        <c:scaling>
          <c:orientation val="minMax"/>
        </c:scaling>
        <c:delete val="1"/>
        <c:axPos val="l"/>
        <c:numFmt formatCode="0%" sourceLinked="1"/>
        <c:majorTickMark val="out"/>
        <c:minorTickMark val="none"/>
        <c:tickLblPos val="nextTo"/>
        <c:crossAx val="353203760"/>
        <c:crosses val="autoZero"/>
        <c:crossBetween val="between"/>
      </c:valAx>
      <c:catAx>
        <c:axId val="353203760"/>
        <c:scaling>
          <c:orientation val="minMax"/>
        </c:scaling>
        <c:delete val="0"/>
        <c:axPos val="b"/>
        <c:numFmt formatCode="General" sourceLinked="1"/>
        <c:majorTickMark val="none"/>
        <c:minorTickMark val="none"/>
        <c:tickLblPos val="low"/>
        <c:spPr>
          <a:noFill/>
          <a:ln w="12700"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85000"/>
                    <a:lumOff val="15000"/>
                  </a:schemeClr>
                </a:solidFill>
                <a:latin typeface="+mn-lt"/>
                <a:ea typeface="+mn-ea"/>
                <a:cs typeface="+mn-cs"/>
              </a:defRPr>
            </a:pPr>
            <a:endParaRPr lang="en-US"/>
          </a:p>
        </c:txPr>
        <c:crossAx val="353202800"/>
        <c:crosses val="autoZero"/>
        <c:auto val="1"/>
        <c:lblAlgn val="ctr"/>
        <c:lblOffset val="15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1"/>
          <c:order val="0"/>
          <c:tx>
            <c:v>2024</c:v>
          </c:tx>
          <c:spPr>
            <a:solidFill>
              <a:srgbClr val="BBBDB7">
                <a:lumMod val="75000"/>
              </a:srgbClr>
            </a:solidFill>
            <a:ln>
              <a:noFill/>
            </a:ln>
            <a:effectLst/>
          </c:spPr>
          <c:invertIfNegative val="0"/>
          <c:dLbls>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D56-4D56-A6EC-C7DD5CFC3EB6}"/>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Sheet1!$B$6:$B$10</c:f>
              <c:strCache>
                <c:ptCount val="5"/>
                <c:pt idx="0">
                  <c:v>Trade</c:v>
                </c:pt>
                <c:pt idx="1">
                  <c:v>Government</c:v>
                </c:pt>
                <c:pt idx="2">
                  <c:v>Business</c:v>
                </c:pt>
                <c:pt idx="3">
                  <c:v>Consumer</c:v>
                </c:pt>
                <c:pt idx="4">
                  <c:v>GDP Growth</c:v>
                </c:pt>
              </c:strCache>
            </c:strRef>
          </c:cat>
          <c:val>
            <c:numRef>
              <c:f>Sheet1!$D$6:$D$10</c:f>
              <c:numCache>
                <c:formatCode>General</c:formatCode>
                <c:ptCount val="5"/>
                <c:pt idx="0">
                  <c:v>-0.4</c:v>
                </c:pt>
                <c:pt idx="1">
                  <c:v>0.7</c:v>
                </c:pt>
                <c:pt idx="2">
                  <c:v>0.5</c:v>
                </c:pt>
                <c:pt idx="3">
                  <c:v>2</c:v>
                </c:pt>
                <c:pt idx="4">
                  <c:v>2.8</c:v>
                </c:pt>
              </c:numCache>
            </c:numRef>
          </c:val>
          <c:extLst>
            <c:ext xmlns:c16="http://schemas.microsoft.com/office/drawing/2014/chart" uri="{C3380CC4-5D6E-409C-BE32-E72D297353CC}">
              <c16:uniqueId val="{0000000A-FD56-4D56-A6EC-C7DD5CFC3EB6}"/>
            </c:ext>
          </c:extLst>
        </c:ser>
        <c:ser>
          <c:idx val="0"/>
          <c:order val="1"/>
          <c:tx>
            <c:v>2025</c:v>
          </c:tx>
          <c:spPr>
            <a:solidFill>
              <a:srgbClr val="003057">
                <a:lumMod val="90000"/>
                <a:lumOff val="10000"/>
              </a:srgbClr>
            </a:solidFill>
            <a:ln>
              <a:noFill/>
            </a:ln>
            <a:effectLst/>
          </c:spPr>
          <c:invertIfNegative val="0"/>
          <c:dPt>
            <c:idx val="0"/>
            <c:invertIfNegative val="0"/>
            <c:bubble3D val="0"/>
            <c:spPr>
              <a:solidFill>
                <a:srgbClr val="003057">
                  <a:lumMod val="90000"/>
                  <a:lumOff val="10000"/>
                </a:srgbClr>
              </a:solidFill>
              <a:ln>
                <a:noFill/>
              </a:ln>
              <a:effectLst/>
            </c:spPr>
            <c:extLst>
              <c:ext xmlns:c16="http://schemas.microsoft.com/office/drawing/2014/chart" uri="{C3380CC4-5D6E-409C-BE32-E72D297353CC}">
                <c16:uniqueId val="{00000005-85BD-4F2C-914B-D173A89BF626}"/>
              </c:ext>
            </c:extLst>
          </c:dPt>
          <c:dPt>
            <c:idx val="1"/>
            <c:invertIfNegative val="0"/>
            <c:bubble3D val="0"/>
            <c:spPr>
              <a:solidFill>
                <a:srgbClr val="003057">
                  <a:lumMod val="90000"/>
                  <a:lumOff val="10000"/>
                </a:srgbClr>
              </a:solidFill>
              <a:ln>
                <a:noFill/>
              </a:ln>
              <a:effectLst/>
            </c:spPr>
            <c:extLst>
              <c:ext xmlns:c16="http://schemas.microsoft.com/office/drawing/2014/chart" uri="{C3380CC4-5D6E-409C-BE32-E72D297353CC}">
                <c16:uniqueId val="{00000004-85BD-4F2C-914B-D173A89BF626}"/>
              </c:ext>
            </c:extLst>
          </c:dPt>
          <c:dPt>
            <c:idx val="2"/>
            <c:invertIfNegative val="0"/>
            <c:bubble3D val="0"/>
            <c:spPr>
              <a:solidFill>
                <a:srgbClr val="003057">
                  <a:lumMod val="90000"/>
                  <a:lumOff val="10000"/>
                </a:srgbClr>
              </a:solidFill>
              <a:ln>
                <a:noFill/>
              </a:ln>
              <a:effectLst/>
            </c:spPr>
            <c:extLst>
              <c:ext xmlns:c16="http://schemas.microsoft.com/office/drawing/2014/chart" uri="{C3380CC4-5D6E-409C-BE32-E72D297353CC}">
                <c16:uniqueId val="{00000003-85BD-4F2C-914B-D173A89BF626}"/>
              </c:ext>
            </c:extLst>
          </c:dPt>
          <c:dPt>
            <c:idx val="3"/>
            <c:invertIfNegative val="0"/>
            <c:bubble3D val="0"/>
            <c:spPr>
              <a:solidFill>
                <a:srgbClr val="003057">
                  <a:lumMod val="90000"/>
                  <a:lumOff val="10000"/>
                </a:srgbClr>
              </a:solidFill>
              <a:ln>
                <a:noFill/>
              </a:ln>
              <a:effectLst/>
            </c:spPr>
            <c:extLst>
              <c:ext xmlns:c16="http://schemas.microsoft.com/office/drawing/2014/chart" uri="{C3380CC4-5D6E-409C-BE32-E72D297353CC}">
                <c16:uniqueId val="{00000002-85BD-4F2C-914B-D173A89BF626}"/>
              </c:ext>
            </c:extLst>
          </c:dPt>
          <c:dPt>
            <c:idx val="4"/>
            <c:invertIfNegative val="0"/>
            <c:bubble3D val="0"/>
            <c:spPr>
              <a:solidFill>
                <a:srgbClr val="003057">
                  <a:lumMod val="90000"/>
                  <a:lumOff val="10000"/>
                </a:srgbClr>
              </a:solidFill>
              <a:ln>
                <a:noFill/>
              </a:ln>
              <a:effectLst/>
            </c:spPr>
            <c:extLst>
              <c:ext xmlns:c16="http://schemas.microsoft.com/office/drawing/2014/chart" uri="{C3380CC4-5D6E-409C-BE32-E72D297353CC}">
                <c16:uniqueId val="{00000001-85BD-4F2C-914B-D173A89BF626}"/>
              </c:ext>
            </c:extLst>
          </c:dPt>
          <c:dLbls>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BD-4F2C-914B-D173A89BF62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Sheet1!$B$6:$B$10</c:f>
              <c:strCache>
                <c:ptCount val="5"/>
                <c:pt idx="0">
                  <c:v>Trade</c:v>
                </c:pt>
                <c:pt idx="1">
                  <c:v>Government</c:v>
                </c:pt>
                <c:pt idx="2">
                  <c:v>Business</c:v>
                </c:pt>
                <c:pt idx="3">
                  <c:v>Consumer</c:v>
                </c:pt>
                <c:pt idx="4">
                  <c:v>GDP Growth</c:v>
                </c:pt>
              </c:strCache>
            </c:strRef>
          </c:cat>
          <c:val>
            <c:numRef>
              <c:f>Sheet1!$C$6:$C$10</c:f>
              <c:numCache>
                <c:formatCode>0.0</c:formatCode>
                <c:ptCount val="5"/>
                <c:pt idx="0">
                  <c:v>-0.2</c:v>
                </c:pt>
                <c:pt idx="1">
                  <c:v>0.2</c:v>
                </c:pt>
                <c:pt idx="2">
                  <c:v>0.4</c:v>
                </c:pt>
                <c:pt idx="3">
                  <c:v>1.8</c:v>
                </c:pt>
                <c:pt idx="4">
                  <c:v>2.1</c:v>
                </c:pt>
              </c:numCache>
            </c:numRef>
          </c:val>
          <c:extLst>
            <c:ext xmlns:c16="http://schemas.microsoft.com/office/drawing/2014/chart" uri="{C3380CC4-5D6E-409C-BE32-E72D297353CC}">
              <c16:uniqueId val="{00000000-85BD-4F2C-914B-D173A89BF626}"/>
            </c:ext>
          </c:extLst>
        </c:ser>
        <c:dLbls>
          <c:showLegendKey val="0"/>
          <c:showVal val="0"/>
          <c:showCatName val="0"/>
          <c:showSerName val="0"/>
          <c:showPercent val="0"/>
          <c:showBubbleSize val="0"/>
        </c:dLbls>
        <c:gapWidth val="50"/>
        <c:axId val="986849647"/>
        <c:axId val="986845807"/>
      </c:barChart>
      <c:catAx>
        <c:axId val="986849647"/>
        <c:scaling>
          <c:orientation val="minMax"/>
        </c:scaling>
        <c:delete val="0"/>
        <c:axPos val="l"/>
        <c:numFmt formatCode="General" sourceLinked="1"/>
        <c:majorTickMark val="none"/>
        <c:minorTickMark val="none"/>
        <c:tickLblPos val="low"/>
        <c:spPr>
          <a:noFill/>
          <a:ln w="15875" cap="flat" cmpd="sng" algn="ctr">
            <a:solidFill>
              <a:srgbClr val="FFFFFF">
                <a:lumMod val="65000"/>
              </a:srgb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rial (Body)"/>
                <a:ea typeface="+mn-ea"/>
                <a:cs typeface="+mn-cs"/>
              </a:defRPr>
            </a:pPr>
            <a:endParaRPr lang="en-US"/>
          </a:p>
        </c:txPr>
        <c:crossAx val="986845807"/>
        <c:crosses val="autoZero"/>
        <c:auto val="1"/>
        <c:lblAlgn val="ctr"/>
        <c:lblOffset val="0"/>
        <c:noMultiLvlLbl val="0"/>
      </c:catAx>
      <c:valAx>
        <c:axId val="986845807"/>
        <c:scaling>
          <c:orientation val="minMax"/>
          <c:max val="3.5"/>
          <c:min val="-0.5"/>
        </c:scaling>
        <c:delete val="0"/>
        <c:axPos val="b"/>
        <c:title>
          <c:tx>
            <c:rich>
              <a:bodyPr rot="0" spcFirstLastPara="1" vertOverflow="ellipsis" vert="horz" wrap="square" anchor="ctr" anchorCtr="1"/>
              <a:lstStyle/>
              <a:p>
                <a:pPr>
                  <a:defRPr sz="1000" b="0" i="1" u="none" strike="noStrike" kern="1200" baseline="0">
                    <a:solidFill>
                      <a:schemeClr val="bg1">
                        <a:lumMod val="50000"/>
                      </a:schemeClr>
                    </a:solidFill>
                    <a:latin typeface="+mn-lt"/>
                    <a:ea typeface="+mn-ea"/>
                    <a:cs typeface="+mn-cs"/>
                  </a:defRPr>
                </a:pPr>
                <a:r>
                  <a:rPr lang="en-US" sz="1000" b="0" i="1" u="none" strike="noStrike" baseline="0" dirty="0">
                    <a:solidFill>
                      <a:schemeClr val="bg1">
                        <a:lumMod val="50000"/>
                      </a:schemeClr>
                    </a:solidFill>
                  </a:rPr>
                  <a:t>Contribution To GDP Growth </a:t>
                </a:r>
                <a:endParaRPr lang="en-US" sz="1000" i="1" dirty="0">
                  <a:solidFill>
                    <a:schemeClr val="bg1">
                      <a:lumMod val="50000"/>
                    </a:schemeClr>
                  </a:solidFill>
                </a:endParaRPr>
              </a:p>
            </c:rich>
          </c:tx>
          <c:layout>
            <c:manualLayout>
              <c:xMode val="edge"/>
              <c:yMode val="edge"/>
              <c:x val="0.38008146130069503"/>
              <c:y val="0.93050204398987224"/>
            </c:manualLayout>
          </c:layout>
          <c:overlay val="0"/>
          <c:spPr>
            <a:noFill/>
            <a:ln>
              <a:noFill/>
            </a:ln>
            <a:effectLst/>
          </c:spPr>
          <c:txPr>
            <a:bodyPr rot="0" spcFirstLastPara="1" vertOverflow="ellipsis" vert="horz" wrap="square" anchor="ctr" anchorCtr="1"/>
            <a:lstStyle/>
            <a:p>
              <a:pPr>
                <a:defRPr sz="1000" b="0" i="1" u="none" strike="noStrike" kern="1200" baseline="0">
                  <a:solidFill>
                    <a:schemeClr val="bg1">
                      <a:lumMod val="50000"/>
                    </a:schemeClr>
                  </a:solidFill>
                  <a:latin typeface="+mn-lt"/>
                  <a:ea typeface="+mn-ea"/>
                  <a:cs typeface="+mn-cs"/>
                </a:defRPr>
              </a:pPr>
              <a:endParaRPr lang="en-US"/>
            </a:p>
          </c:txPr>
        </c:title>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lumMod val="50000"/>
                  </a:schemeClr>
                </a:solidFill>
                <a:latin typeface="+mn-lt"/>
                <a:ea typeface="+mn-ea"/>
                <a:cs typeface="+mn-cs"/>
              </a:defRPr>
            </a:pPr>
            <a:endParaRPr lang="en-US"/>
          </a:p>
        </c:txPr>
        <c:crossAx val="986849647"/>
        <c:crosses val="autoZero"/>
        <c:crossBetween val="between"/>
        <c:majorUnit val="1"/>
      </c:valAx>
      <c:spPr>
        <a:noFill/>
        <a:ln>
          <a:noFill/>
        </a:ln>
        <a:effectLst/>
      </c:spPr>
    </c:plotArea>
    <c:legend>
      <c:legendPos val="t"/>
      <c:layout>
        <c:manualLayout>
          <c:xMode val="edge"/>
          <c:yMode val="edge"/>
          <c:x val="0.34304117962695169"/>
          <c:y val="2.9214460723547366E-2"/>
          <c:w val="0.34136350386408931"/>
          <c:h val="7.439642617431652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7.0734766591527262E-2"/>
          <c:y val="4.2356630657466851E-2"/>
          <c:w val="0.91069528184985959"/>
          <c:h val="0.74598044293323584"/>
        </c:manualLayout>
      </c:layout>
      <c:barChart>
        <c:barDir val="col"/>
        <c:grouping val="stacked"/>
        <c:varyColors val="0"/>
        <c:ser>
          <c:idx val="0"/>
          <c:order val="0"/>
          <c:tx>
            <c:strRef>
              <c:f>Sheet1!$B$2</c:f>
              <c:strCache>
                <c:ptCount val="1"/>
                <c:pt idx="0">
                  <c:v>Oracle</c:v>
                </c:pt>
              </c:strCache>
            </c:strRef>
          </c:tx>
          <c:spPr>
            <a:solidFill>
              <a:schemeClr val="tx1"/>
            </a:solidFill>
            <a:ln>
              <a:noFill/>
            </a:ln>
            <a:effectLst/>
          </c:spPr>
          <c:invertIfNegative val="0"/>
          <c:cat>
            <c:strRef>
              <c:f>Sheet1!$A$3:$A$10</c:f>
              <c:strCache>
                <c:ptCount val="5"/>
                <c:pt idx="0">
                  <c:v>2023</c:v>
                </c:pt>
                <c:pt idx="1">
                  <c:v>2024</c:v>
                </c:pt>
                <c:pt idx="2">
                  <c:v>2025E</c:v>
                </c:pt>
                <c:pt idx="3">
                  <c:v>2026E</c:v>
                </c:pt>
                <c:pt idx="4">
                  <c:v>2027E</c:v>
                </c:pt>
              </c:strCache>
              <c:extLst/>
            </c:strRef>
          </c:cat>
          <c:val>
            <c:numRef>
              <c:f>Sheet1!$B$3:$B$10</c:f>
              <c:numCache>
                <c:formatCode>General</c:formatCode>
                <c:ptCount val="5"/>
                <c:pt idx="0">
                  <c:v>8.6999999999999993</c:v>
                </c:pt>
                <c:pt idx="1">
                  <c:v>6.9</c:v>
                </c:pt>
                <c:pt idx="2">
                  <c:v>48.2</c:v>
                </c:pt>
                <c:pt idx="3">
                  <c:v>50</c:v>
                </c:pt>
                <c:pt idx="4">
                  <c:v>55</c:v>
                </c:pt>
              </c:numCache>
              <c:extLst/>
            </c:numRef>
          </c:val>
          <c:extLst>
            <c:ext xmlns:c16="http://schemas.microsoft.com/office/drawing/2014/chart" uri="{C3380CC4-5D6E-409C-BE32-E72D297353CC}">
              <c16:uniqueId val="{00000000-27FF-4B7F-B6CA-D459D2DF7C9B}"/>
            </c:ext>
          </c:extLst>
        </c:ser>
        <c:ser>
          <c:idx val="1"/>
          <c:order val="1"/>
          <c:tx>
            <c:strRef>
              <c:f>Sheet1!$C$2</c:f>
              <c:strCache>
                <c:ptCount val="1"/>
                <c:pt idx="0">
                  <c:v>Microsoft</c:v>
                </c:pt>
              </c:strCache>
            </c:strRef>
          </c:tx>
          <c:spPr>
            <a:solidFill>
              <a:schemeClr val="bg1">
                <a:lumMod val="85000"/>
              </a:schemeClr>
            </a:solidFill>
            <a:ln>
              <a:noFill/>
            </a:ln>
            <a:effectLst/>
          </c:spPr>
          <c:invertIfNegative val="0"/>
          <c:cat>
            <c:strRef>
              <c:f>Sheet1!$A$3:$A$10</c:f>
              <c:strCache>
                <c:ptCount val="5"/>
                <c:pt idx="0">
                  <c:v>2023</c:v>
                </c:pt>
                <c:pt idx="1">
                  <c:v>2024</c:v>
                </c:pt>
                <c:pt idx="2">
                  <c:v>2025E</c:v>
                </c:pt>
                <c:pt idx="3">
                  <c:v>2026E</c:v>
                </c:pt>
                <c:pt idx="4">
                  <c:v>2027E</c:v>
                </c:pt>
              </c:strCache>
              <c:extLst/>
            </c:strRef>
          </c:cat>
          <c:val>
            <c:numRef>
              <c:f>Sheet1!$C$3:$C$10</c:f>
              <c:numCache>
                <c:formatCode>General</c:formatCode>
                <c:ptCount val="5"/>
                <c:pt idx="0">
                  <c:v>28.11</c:v>
                </c:pt>
                <c:pt idx="1">
                  <c:v>44.48</c:v>
                </c:pt>
                <c:pt idx="2">
                  <c:v>83.9</c:v>
                </c:pt>
                <c:pt idx="3">
                  <c:v>120</c:v>
                </c:pt>
                <c:pt idx="4">
                  <c:v>130</c:v>
                </c:pt>
              </c:numCache>
              <c:extLst/>
            </c:numRef>
          </c:val>
          <c:extLst>
            <c:ext xmlns:c16="http://schemas.microsoft.com/office/drawing/2014/chart" uri="{C3380CC4-5D6E-409C-BE32-E72D297353CC}">
              <c16:uniqueId val="{00000001-27FF-4B7F-B6CA-D459D2DF7C9B}"/>
            </c:ext>
          </c:extLst>
        </c:ser>
        <c:ser>
          <c:idx val="2"/>
          <c:order val="2"/>
          <c:tx>
            <c:strRef>
              <c:f>Sheet1!$D$2</c:f>
              <c:strCache>
                <c:ptCount val="1"/>
                <c:pt idx="0">
                  <c:v>Alphabet</c:v>
                </c:pt>
              </c:strCache>
            </c:strRef>
          </c:tx>
          <c:spPr>
            <a:solidFill>
              <a:schemeClr val="bg1">
                <a:lumMod val="65000"/>
              </a:schemeClr>
            </a:solidFill>
            <a:ln>
              <a:noFill/>
            </a:ln>
            <a:effectLst/>
          </c:spPr>
          <c:invertIfNegative val="0"/>
          <c:cat>
            <c:strRef>
              <c:f>Sheet1!$A$3:$A$10</c:f>
              <c:strCache>
                <c:ptCount val="5"/>
                <c:pt idx="0">
                  <c:v>2023</c:v>
                </c:pt>
                <c:pt idx="1">
                  <c:v>2024</c:v>
                </c:pt>
                <c:pt idx="2">
                  <c:v>2025E</c:v>
                </c:pt>
                <c:pt idx="3">
                  <c:v>2026E</c:v>
                </c:pt>
                <c:pt idx="4">
                  <c:v>2027E</c:v>
                </c:pt>
              </c:strCache>
              <c:extLst/>
            </c:strRef>
          </c:cat>
          <c:val>
            <c:numRef>
              <c:f>Sheet1!$D$3:$D$10</c:f>
              <c:numCache>
                <c:formatCode>General</c:formatCode>
                <c:ptCount val="5"/>
                <c:pt idx="0">
                  <c:v>32.25</c:v>
                </c:pt>
                <c:pt idx="1">
                  <c:v>52.54</c:v>
                </c:pt>
                <c:pt idx="2">
                  <c:v>91.45</c:v>
                </c:pt>
                <c:pt idx="3">
                  <c:v>180</c:v>
                </c:pt>
                <c:pt idx="4">
                  <c:v>200</c:v>
                </c:pt>
              </c:numCache>
              <c:extLst/>
            </c:numRef>
          </c:val>
          <c:extLst>
            <c:ext xmlns:c16="http://schemas.microsoft.com/office/drawing/2014/chart" uri="{C3380CC4-5D6E-409C-BE32-E72D297353CC}">
              <c16:uniqueId val="{00000002-27FF-4B7F-B6CA-D459D2DF7C9B}"/>
            </c:ext>
          </c:extLst>
        </c:ser>
        <c:ser>
          <c:idx val="3"/>
          <c:order val="3"/>
          <c:tx>
            <c:strRef>
              <c:f>Sheet1!$E$2</c:f>
              <c:strCache>
                <c:ptCount val="1"/>
                <c:pt idx="0">
                  <c:v>Meta</c:v>
                </c:pt>
              </c:strCache>
            </c:strRef>
          </c:tx>
          <c:spPr>
            <a:solidFill>
              <a:schemeClr val="accent5"/>
            </a:solidFill>
            <a:ln>
              <a:noFill/>
            </a:ln>
            <a:effectLst/>
          </c:spPr>
          <c:invertIfNegative val="0"/>
          <c:cat>
            <c:strRef>
              <c:f>Sheet1!$A$3:$A$10</c:f>
              <c:strCache>
                <c:ptCount val="5"/>
                <c:pt idx="0">
                  <c:v>2023</c:v>
                </c:pt>
                <c:pt idx="1">
                  <c:v>2024</c:v>
                </c:pt>
                <c:pt idx="2">
                  <c:v>2025E</c:v>
                </c:pt>
                <c:pt idx="3">
                  <c:v>2026E</c:v>
                </c:pt>
                <c:pt idx="4">
                  <c:v>2027E</c:v>
                </c:pt>
              </c:strCache>
              <c:extLst/>
            </c:strRef>
          </c:cat>
          <c:val>
            <c:numRef>
              <c:f>Sheet1!$E$3:$E$10</c:f>
              <c:numCache>
                <c:formatCode>General</c:formatCode>
                <c:ptCount val="5"/>
                <c:pt idx="0">
                  <c:v>27.27</c:v>
                </c:pt>
                <c:pt idx="1">
                  <c:v>37.24</c:v>
                </c:pt>
                <c:pt idx="2">
                  <c:v>69.69</c:v>
                </c:pt>
                <c:pt idx="3">
                  <c:v>125</c:v>
                </c:pt>
                <c:pt idx="4">
                  <c:v>140</c:v>
                </c:pt>
              </c:numCache>
              <c:extLst/>
            </c:numRef>
          </c:val>
          <c:extLst>
            <c:ext xmlns:c16="http://schemas.microsoft.com/office/drawing/2014/chart" uri="{C3380CC4-5D6E-409C-BE32-E72D297353CC}">
              <c16:uniqueId val="{00000003-27FF-4B7F-B6CA-D459D2DF7C9B}"/>
            </c:ext>
          </c:extLst>
        </c:ser>
        <c:ser>
          <c:idx val="4"/>
          <c:order val="4"/>
          <c:tx>
            <c:strRef>
              <c:f>Sheet1!$F$2</c:f>
              <c:strCache>
                <c:ptCount val="1"/>
                <c:pt idx="0">
                  <c:v>Amazon</c:v>
                </c:pt>
              </c:strCache>
            </c:strRef>
          </c:tx>
          <c:spPr>
            <a:solidFill>
              <a:schemeClr val="accent1"/>
            </a:solidFill>
            <a:ln>
              <a:noFill/>
            </a:ln>
            <a:effectLst/>
          </c:spPr>
          <c:invertIfNegative val="0"/>
          <c:cat>
            <c:strRef>
              <c:f>Sheet1!$A$3:$A$10</c:f>
              <c:strCache>
                <c:ptCount val="5"/>
                <c:pt idx="0">
                  <c:v>2023</c:v>
                </c:pt>
                <c:pt idx="1">
                  <c:v>2024</c:v>
                </c:pt>
                <c:pt idx="2">
                  <c:v>2025E</c:v>
                </c:pt>
                <c:pt idx="3">
                  <c:v>2026E</c:v>
                </c:pt>
                <c:pt idx="4">
                  <c:v>2027E</c:v>
                </c:pt>
              </c:strCache>
              <c:extLst/>
            </c:strRef>
          </c:cat>
          <c:val>
            <c:numRef>
              <c:f>Sheet1!$F$3:$F$10</c:f>
              <c:numCache>
                <c:formatCode>General</c:formatCode>
                <c:ptCount val="5"/>
                <c:pt idx="0">
                  <c:v>52.73</c:v>
                </c:pt>
                <c:pt idx="1">
                  <c:v>83</c:v>
                </c:pt>
                <c:pt idx="2">
                  <c:v>131</c:v>
                </c:pt>
                <c:pt idx="3">
                  <c:v>200</c:v>
                </c:pt>
                <c:pt idx="4">
                  <c:v>230</c:v>
                </c:pt>
              </c:numCache>
              <c:extLst/>
            </c:numRef>
          </c:val>
          <c:extLst>
            <c:ext xmlns:c16="http://schemas.microsoft.com/office/drawing/2014/chart" uri="{C3380CC4-5D6E-409C-BE32-E72D297353CC}">
              <c16:uniqueId val="{00000004-27FF-4B7F-B6CA-D459D2DF7C9B}"/>
            </c:ext>
          </c:extLst>
        </c:ser>
        <c:dLbls>
          <c:showLegendKey val="0"/>
          <c:showVal val="0"/>
          <c:showCatName val="0"/>
          <c:showSerName val="0"/>
          <c:showPercent val="0"/>
          <c:showBubbleSize val="0"/>
        </c:dLbls>
        <c:gapWidth val="100"/>
        <c:overlap val="100"/>
        <c:axId val="1305458432"/>
        <c:axId val="1305456032"/>
      </c:barChart>
      <c:catAx>
        <c:axId val="13054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50000"/>
                    <a:lumOff val="50000"/>
                  </a:schemeClr>
                </a:solidFill>
                <a:latin typeface="+mn-lt"/>
                <a:ea typeface="+mn-ea"/>
                <a:cs typeface="+mn-cs"/>
              </a:defRPr>
            </a:pPr>
            <a:endParaRPr lang="en-US"/>
          </a:p>
        </c:txPr>
        <c:crossAx val="1305456032"/>
        <c:crosses val="autoZero"/>
        <c:auto val="1"/>
        <c:lblAlgn val="ctr"/>
        <c:lblOffset val="100"/>
        <c:noMultiLvlLbl val="0"/>
      </c:catAx>
      <c:valAx>
        <c:axId val="1305456032"/>
        <c:scaling>
          <c:orientation val="minMax"/>
          <c:max val="850"/>
          <c:min val="0"/>
        </c:scaling>
        <c:delete val="0"/>
        <c:axPos val="l"/>
        <c:majorGridlines>
          <c:spPr>
            <a:ln w="9525" cap="flat" cmpd="sng" algn="ctr">
              <a:solidFill>
                <a:schemeClr val="bg1">
                  <a:lumMod val="95000"/>
                  <a:alpha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50000"/>
                    <a:lumOff val="50000"/>
                  </a:schemeClr>
                </a:solidFill>
                <a:latin typeface="+mn-lt"/>
                <a:ea typeface="+mn-ea"/>
                <a:cs typeface="+mn-cs"/>
              </a:defRPr>
            </a:pPr>
            <a:endParaRPr lang="en-US"/>
          </a:p>
        </c:txPr>
        <c:crossAx val="1305458432"/>
        <c:crosses val="autoZero"/>
        <c:crossBetween val="between"/>
        <c:majorUnit val="200"/>
      </c:valAx>
      <c:spPr>
        <a:noFill/>
        <a:ln>
          <a:noFill/>
        </a:ln>
        <a:effectLst/>
      </c:spPr>
    </c:plotArea>
    <c:legend>
      <c:legendPos val="t"/>
      <c:layout>
        <c:manualLayout>
          <c:xMode val="edge"/>
          <c:yMode val="edge"/>
          <c:x val="0.12071923845340228"/>
          <c:y val="2.0028612303290415E-2"/>
          <c:w val="0.78343694911270423"/>
          <c:h val="5.51528054701316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lumMod val="50000"/>
              <a:lumOff val="50000"/>
            </a:schemeClr>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757888976259561E-2"/>
          <c:y val="4.63297210300785E-2"/>
          <c:w val="0.49715105307395369"/>
          <c:h val="0.83995187280518335"/>
        </c:manualLayout>
      </c:layout>
      <c:pieChart>
        <c:varyColors val="1"/>
        <c:ser>
          <c:idx val="4"/>
          <c:order val="4"/>
          <c:tx>
            <c:strRef>
              <c:f>Sheet1!$D$15</c:f>
              <c:strCache>
                <c:ptCount val="1"/>
                <c:pt idx="0">
                  <c:v>Q1-Q3</c:v>
                </c:pt>
              </c:strCache>
            </c:strRef>
          </c:tx>
          <c:spPr>
            <a:ln>
              <a:noFill/>
            </a:ln>
          </c:spPr>
          <c:dPt>
            <c:idx val="0"/>
            <c:bubble3D val="0"/>
            <c:spPr>
              <a:solidFill>
                <a:srgbClr val="003057">
                  <a:lumMod val="90000"/>
                  <a:lumOff val="10000"/>
                </a:srgbClr>
              </a:solidFill>
              <a:ln w="19050">
                <a:noFill/>
              </a:ln>
              <a:effectLst/>
            </c:spPr>
            <c:extLst>
              <c:ext xmlns:c16="http://schemas.microsoft.com/office/drawing/2014/chart" uri="{C3380CC4-5D6E-409C-BE32-E72D297353CC}">
                <c16:uniqueId val="{00000001-6F5F-4392-9EDD-1A521B757E2A}"/>
              </c:ext>
            </c:extLst>
          </c:dPt>
          <c:dPt>
            <c:idx val="1"/>
            <c:bubble3D val="0"/>
            <c:spPr>
              <a:solidFill>
                <a:srgbClr val="003057">
                  <a:lumMod val="75000"/>
                  <a:lumOff val="25000"/>
                </a:srgbClr>
              </a:solidFill>
              <a:ln w="19050">
                <a:noFill/>
              </a:ln>
              <a:effectLst/>
            </c:spPr>
            <c:extLst>
              <c:ext xmlns:c16="http://schemas.microsoft.com/office/drawing/2014/chart" uri="{C3380CC4-5D6E-409C-BE32-E72D297353CC}">
                <c16:uniqueId val="{00000003-6F5F-4392-9EDD-1A521B757E2A}"/>
              </c:ext>
            </c:extLst>
          </c:dPt>
          <c:dPt>
            <c:idx val="2"/>
            <c:bubble3D val="0"/>
            <c:spPr>
              <a:solidFill>
                <a:srgbClr val="003057">
                  <a:lumMod val="50000"/>
                  <a:lumOff val="50000"/>
                </a:srgbClr>
              </a:solidFill>
              <a:ln w="19050">
                <a:noFill/>
              </a:ln>
              <a:effectLst/>
            </c:spPr>
            <c:extLst>
              <c:ext xmlns:c16="http://schemas.microsoft.com/office/drawing/2014/chart" uri="{C3380CC4-5D6E-409C-BE32-E72D297353CC}">
                <c16:uniqueId val="{00000005-6F5F-4392-9EDD-1A521B757E2A}"/>
              </c:ext>
            </c:extLst>
          </c:dPt>
          <c:dPt>
            <c:idx val="3"/>
            <c:bubble3D val="0"/>
            <c:spPr>
              <a:solidFill>
                <a:srgbClr val="003057">
                  <a:lumMod val="25000"/>
                  <a:lumOff val="75000"/>
                </a:srgbClr>
              </a:solidFill>
              <a:ln w="19050">
                <a:noFill/>
              </a:ln>
              <a:effectLst/>
            </c:spPr>
            <c:extLst>
              <c:ext xmlns:c16="http://schemas.microsoft.com/office/drawing/2014/chart" uri="{C3380CC4-5D6E-409C-BE32-E72D297353CC}">
                <c16:uniqueId val="{00000007-6F5F-4392-9EDD-1A521B757E2A}"/>
              </c:ext>
            </c:extLst>
          </c:dPt>
          <c:dPt>
            <c:idx val="4"/>
            <c:bubble3D val="0"/>
            <c:spPr>
              <a:solidFill>
                <a:srgbClr val="BBBDB7"/>
              </a:solidFill>
              <a:ln w="19050">
                <a:solidFill>
                  <a:srgbClr val="FFFFFF">
                    <a:lumMod val="50000"/>
                  </a:srgbClr>
                </a:solidFill>
              </a:ln>
              <a:effectLst/>
            </c:spPr>
            <c:extLst>
              <c:ext xmlns:c16="http://schemas.microsoft.com/office/drawing/2014/chart" uri="{C3380CC4-5D6E-409C-BE32-E72D297353CC}">
                <c16:uniqueId val="{00000009-6F5F-4392-9EDD-1A521B757E2A}"/>
              </c:ext>
            </c:extLst>
          </c:dPt>
          <c:cat>
            <c:strRef>
              <c:f>Sheet1!$F$10:$J$10</c:f>
              <c:strCache>
                <c:ptCount val="5"/>
                <c:pt idx="0">
                  <c:v>Info Process. Equipt.</c:v>
                </c:pt>
                <c:pt idx="1">
                  <c:v>Software</c:v>
                </c:pt>
                <c:pt idx="2">
                  <c:v>R&amp;D</c:v>
                </c:pt>
                <c:pt idx="3">
                  <c:v>Data Centers</c:v>
                </c:pt>
                <c:pt idx="4">
                  <c:v>Other Contributions to GDP</c:v>
                </c:pt>
              </c:strCache>
              <c:extLst/>
            </c:strRef>
          </c:cat>
          <c:val>
            <c:numRef>
              <c:f>Sheet1!$F$15:$J$15</c:f>
              <c:numCache>
                <c:formatCode>0%</c:formatCode>
                <c:ptCount val="5"/>
                <c:pt idx="0">
                  <c:v>0.17066666666666666</c:v>
                </c:pt>
                <c:pt idx="1">
                  <c:v>0.14000000000000001</c:v>
                </c:pt>
                <c:pt idx="2">
                  <c:v>5.2000000000000005E-2</c:v>
                </c:pt>
                <c:pt idx="3">
                  <c:v>2.9333333333333333E-2</c:v>
                </c:pt>
                <c:pt idx="4">
                  <c:v>0.60799999999999998</c:v>
                </c:pt>
              </c:numCache>
              <c:extLst/>
            </c:numRef>
          </c:val>
          <c:extLst>
            <c:ext xmlns:c16="http://schemas.microsoft.com/office/drawing/2014/chart" uri="{C3380CC4-5D6E-409C-BE32-E72D297353CC}">
              <c16:uniqueId val="{0000000A-6F5F-4392-9EDD-1A521B757E2A}"/>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0"/>
                <c:order val="0"/>
                <c:tx>
                  <c:strRef>
                    <c:extLst>
                      <c:ext uri="{02D57815-91ED-43cb-92C2-25804820EDAC}">
                        <c15:formulaRef>
                          <c15:sqref>Sheet1!$D$11</c15:sqref>
                        </c15:formulaRef>
                      </c:ext>
                    </c:extLst>
                    <c:strCache>
                      <c:ptCount val="1"/>
                      <c:pt idx="0">
                        <c:v>2025 Q1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C-6F5F-4392-9EDD-1A521B757E2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E-6F5F-4392-9EDD-1A521B757E2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0-6F5F-4392-9EDD-1A521B757E2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2-6F5F-4392-9EDD-1A521B757E2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14-6F5F-4392-9EDD-1A521B757E2A}"/>
                    </c:ext>
                  </c:extLst>
                </c:dPt>
                <c:cat>
                  <c:strRef>
                    <c:extLst>
                      <c:ext uri="{02D57815-91ED-43cb-92C2-25804820EDAC}">
                        <c15:formulaRef>
                          <c15:sqref>Sheet1!$F$10:$J$10</c15:sqref>
                        </c15:formulaRef>
                      </c:ext>
                    </c:extLst>
                    <c:strCache>
                      <c:ptCount val="5"/>
                      <c:pt idx="0">
                        <c:v>Info Process. Equipt.</c:v>
                      </c:pt>
                      <c:pt idx="1">
                        <c:v>Software</c:v>
                      </c:pt>
                      <c:pt idx="2">
                        <c:v>R&amp;D</c:v>
                      </c:pt>
                      <c:pt idx="3">
                        <c:v>Data Centers</c:v>
                      </c:pt>
                      <c:pt idx="4">
                        <c:v>Other Contributions to GDP</c:v>
                      </c:pt>
                    </c:strCache>
                  </c:strRef>
                </c:cat>
                <c:val>
                  <c:numRef>
                    <c:extLst>
                      <c:ext uri="{02D57815-91ED-43cb-92C2-25804820EDAC}">
                        <c15:formulaRef>
                          <c15:sqref>Sheet1!$F$11:$J$11</c15:sqref>
                        </c15:formulaRef>
                      </c:ext>
                    </c:extLst>
                    <c:numCache>
                      <c:formatCode>General</c:formatCode>
                      <c:ptCount val="5"/>
                      <c:pt idx="0">
                        <c:v>0.9</c:v>
                      </c:pt>
                      <c:pt idx="1">
                        <c:v>0.41</c:v>
                      </c:pt>
                      <c:pt idx="2">
                        <c:v>-0.05</c:v>
                      </c:pt>
                      <c:pt idx="3">
                        <c:v>0.04</c:v>
                      </c:pt>
                    </c:numCache>
                  </c:numRef>
                </c:val>
                <c:extLst>
                  <c:ext xmlns:c16="http://schemas.microsoft.com/office/drawing/2014/chart" uri="{C3380CC4-5D6E-409C-BE32-E72D297353CC}">
                    <c16:uniqueId val="{00000015-6F5F-4392-9EDD-1A521B757E2A}"/>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Sheet1!$D$12</c15:sqref>
                        </c15:formulaRef>
                      </c:ext>
                    </c:extLst>
                    <c:strCache>
                      <c:ptCount val="1"/>
                      <c:pt idx="0">
                        <c:v>2025 Q2</c:v>
                      </c:pt>
                    </c:strCache>
                  </c:strRef>
                </c:tx>
                <c:dPt>
                  <c:idx val="0"/>
                  <c:bubble3D val="0"/>
                  <c:spPr>
                    <a:solidFill>
                      <a:schemeClr val="accent1"/>
                    </a:solidFill>
                    <a:ln w="19050">
                      <a:solidFill>
                        <a:schemeClr val="lt1"/>
                      </a:solidFill>
                    </a:ln>
                    <a:effectLst/>
                  </c:spPr>
                  <c:extLst xmlns:c15="http://schemas.microsoft.com/office/drawing/2012/chart">
                    <c:ext xmlns:c16="http://schemas.microsoft.com/office/drawing/2014/chart" uri="{C3380CC4-5D6E-409C-BE32-E72D297353CC}">
                      <c16:uniqueId val="{00000017-6F5F-4392-9EDD-1A521B757E2A}"/>
                    </c:ext>
                  </c:extLst>
                </c:dPt>
                <c:dPt>
                  <c:idx val="1"/>
                  <c:bubble3D val="0"/>
                  <c:spPr>
                    <a:solidFill>
                      <a:schemeClr val="accent2"/>
                    </a:solidFill>
                    <a:ln w="19050">
                      <a:solidFill>
                        <a:schemeClr val="lt1"/>
                      </a:solidFill>
                    </a:ln>
                    <a:effectLst/>
                  </c:spPr>
                  <c:extLst xmlns:c15="http://schemas.microsoft.com/office/drawing/2012/chart">
                    <c:ext xmlns:c16="http://schemas.microsoft.com/office/drawing/2014/chart" uri="{C3380CC4-5D6E-409C-BE32-E72D297353CC}">
                      <c16:uniqueId val="{00000019-6F5F-4392-9EDD-1A521B757E2A}"/>
                    </c:ext>
                  </c:extLst>
                </c:dPt>
                <c:dPt>
                  <c:idx val="2"/>
                  <c:bubble3D val="0"/>
                  <c:spPr>
                    <a:solidFill>
                      <a:schemeClr val="accent3"/>
                    </a:solidFill>
                    <a:ln w="19050">
                      <a:solidFill>
                        <a:schemeClr val="lt1"/>
                      </a:solidFill>
                    </a:ln>
                    <a:effectLst/>
                  </c:spPr>
                  <c:extLst xmlns:c15="http://schemas.microsoft.com/office/drawing/2012/chart">
                    <c:ext xmlns:c16="http://schemas.microsoft.com/office/drawing/2014/chart" uri="{C3380CC4-5D6E-409C-BE32-E72D297353CC}">
                      <c16:uniqueId val="{0000001B-6F5F-4392-9EDD-1A521B757E2A}"/>
                    </c:ext>
                  </c:extLst>
                </c:dPt>
                <c:dPt>
                  <c:idx val="3"/>
                  <c:bubble3D val="0"/>
                  <c:spPr>
                    <a:solidFill>
                      <a:schemeClr val="accent4"/>
                    </a:solidFill>
                    <a:ln w="19050">
                      <a:solidFill>
                        <a:schemeClr val="lt1"/>
                      </a:solidFill>
                    </a:ln>
                    <a:effectLst/>
                  </c:spPr>
                  <c:extLst xmlns:c15="http://schemas.microsoft.com/office/drawing/2012/chart">
                    <c:ext xmlns:c16="http://schemas.microsoft.com/office/drawing/2014/chart" uri="{C3380CC4-5D6E-409C-BE32-E72D297353CC}">
                      <c16:uniqueId val="{0000001D-6F5F-4392-9EDD-1A521B757E2A}"/>
                    </c:ext>
                  </c:extLst>
                </c:dPt>
                <c:dPt>
                  <c:idx val="4"/>
                  <c:bubble3D val="0"/>
                  <c:spPr>
                    <a:solidFill>
                      <a:schemeClr val="accent5"/>
                    </a:solidFill>
                    <a:ln w="19050">
                      <a:solidFill>
                        <a:schemeClr val="lt1"/>
                      </a:solidFill>
                    </a:ln>
                    <a:effectLst/>
                  </c:spPr>
                  <c:extLst xmlns:c15="http://schemas.microsoft.com/office/drawing/2012/chart">
                    <c:ext xmlns:c16="http://schemas.microsoft.com/office/drawing/2014/chart" uri="{C3380CC4-5D6E-409C-BE32-E72D297353CC}">
                      <c16:uniqueId val="{0000001F-6F5F-4392-9EDD-1A521B757E2A}"/>
                    </c:ext>
                  </c:extLst>
                </c:dPt>
                <c:cat>
                  <c:strRef>
                    <c:extLst xmlns:c15="http://schemas.microsoft.com/office/drawing/2012/chart">
                      <c:ext xmlns:c15="http://schemas.microsoft.com/office/drawing/2012/chart" uri="{02D57815-91ED-43cb-92C2-25804820EDAC}">
                        <c15:formulaRef>
                          <c15:sqref>Sheet1!$F$10:$J$10</c15:sqref>
                        </c15:formulaRef>
                      </c:ext>
                    </c:extLst>
                    <c:strCache>
                      <c:ptCount val="5"/>
                      <c:pt idx="0">
                        <c:v>Info Process. Equipt.</c:v>
                      </c:pt>
                      <c:pt idx="1">
                        <c:v>Software</c:v>
                      </c:pt>
                      <c:pt idx="2">
                        <c:v>R&amp;D</c:v>
                      </c:pt>
                      <c:pt idx="3">
                        <c:v>Data Centers</c:v>
                      </c:pt>
                      <c:pt idx="4">
                        <c:v>Other Contributions to GDP</c:v>
                      </c:pt>
                    </c:strCache>
                  </c:strRef>
                </c:cat>
                <c:val>
                  <c:numRef>
                    <c:extLst xmlns:c15="http://schemas.microsoft.com/office/drawing/2012/chart">
                      <c:ext xmlns:c15="http://schemas.microsoft.com/office/drawing/2012/chart" uri="{02D57815-91ED-43cb-92C2-25804820EDAC}">
                        <c15:formulaRef>
                          <c15:sqref>Sheet1!$F$12:$J$12</c15:sqref>
                        </c15:formulaRef>
                      </c:ext>
                    </c:extLst>
                    <c:numCache>
                      <c:formatCode>General</c:formatCode>
                      <c:ptCount val="5"/>
                      <c:pt idx="0">
                        <c:v>0.22</c:v>
                      </c:pt>
                      <c:pt idx="1">
                        <c:v>0.56999999999999995</c:v>
                      </c:pt>
                      <c:pt idx="2">
                        <c:v>0.22</c:v>
                      </c:pt>
                      <c:pt idx="3">
                        <c:v>0.15</c:v>
                      </c:pt>
                    </c:numCache>
                  </c:numRef>
                </c:val>
                <c:extLst xmlns:c15="http://schemas.microsoft.com/office/drawing/2012/chart">
                  <c:ext xmlns:c16="http://schemas.microsoft.com/office/drawing/2014/chart" uri="{C3380CC4-5D6E-409C-BE32-E72D297353CC}">
                    <c16:uniqueId val="{00000020-6F5F-4392-9EDD-1A521B757E2A}"/>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Sheet1!$D$13</c15:sqref>
                        </c15:formulaRef>
                      </c:ext>
                    </c:extLst>
                    <c:strCache>
                      <c:ptCount val="1"/>
                      <c:pt idx="0">
                        <c:v>2025 Q3</c:v>
                      </c:pt>
                    </c:strCache>
                  </c:strRef>
                </c:tx>
                <c:dPt>
                  <c:idx val="0"/>
                  <c:bubble3D val="0"/>
                  <c:spPr>
                    <a:solidFill>
                      <a:schemeClr val="accent1"/>
                    </a:solidFill>
                    <a:ln w="19050">
                      <a:solidFill>
                        <a:schemeClr val="lt1"/>
                      </a:solidFill>
                    </a:ln>
                    <a:effectLst/>
                  </c:spPr>
                  <c:extLst xmlns:c15="http://schemas.microsoft.com/office/drawing/2012/chart">
                    <c:ext xmlns:c16="http://schemas.microsoft.com/office/drawing/2014/chart" uri="{C3380CC4-5D6E-409C-BE32-E72D297353CC}">
                      <c16:uniqueId val="{00000022-6F5F-4392-9EDD-1A521B757E2A}"/>
                    </c:ext>
                  </c:extLst>
                </c:dPt>
                <c:dPt>
                  <c:idx val="1"/>
                  <c:bubble3D val="0"/>
                  <c:spPr>
                    <a:solidFill>
                      <a:schemeClr val="accent2"/>
                    </a:solidFill>
                    <a:ln w="19050">
                      <a:solidFill>
                        <a:schemeClr val="lt1"/>
                      </a:solidFill>
                    </a:ln>
                    <a:effectLst/>
                  </c:spPr>
                  <c:extLst xmlns:c15="http://schemas.microsoft.com/office/drawing/2012/chart">
                    <c:ext xmlns:c16="http://schemas.microsoft.com/office/drawing/2014/chart" uri="{C3380CC4-5D6E-409C-BE32-E72D297353CC}">
                      <c16:uniqueId val="{00000024-6F5F-4392-9EDD-1A521B757E2A}"/>
                    </c:ext>
                  </c:extLst>
                </c:dPt>
                <c:dPt>
                  <c:idx val="2"/>
                  <c:bubble3D val="0"/>
                  <c:spPr>
                    <a:solidFill>
                      <a:schemeClr val="accent3"/>
                    </a:solidFill>
                    <a:ln w="19050">
                      <a:solidFill>
                        <a:schemeClr val="lt1"/>
                      </a:solidFill>
                    </a:ln>
                    <a:effectLst/>
                  </c:spPr>
                  <c:extLst xmlns:c15="http://schemas.microsoft.com/office/drawing/2012/chart">
                    <c:ext xmlns:c16="http://schemas.microsoft.com/office/drawing/2014/chart" uri="{C3380CC4-5D6E-409C-BE32-E72D297353CC}">
                      <c16:uniqueId val="{00000026-6F5F-4392-9EDD-1A521B757E2A}"/>
                    </c:ext>
                  </c:extLst>
                </c:dPt>
                <c:dPt>
                  <c:idx val="3"/>
                  <c:bubble3D val="0"/>
                  <c:spPr>
                    <a:solidFill>
                      <a:schemeClr val="accent4"/>
                    </a:solidFill>
                    <a:ln w="19050">
                      <a:solidFill>
                        <a:schemeClr val="lt1"/>
                      </a:solidFill>
                    </a:ln>
                    <a:effectLst/>
                  </c:spPr>
                  <c:extLst xmlns:c15="http://schemas.microsoft.com/office/drawing/2012/chart">
                    <c:ext xmlns:c16="http://schemas.microsoft.com/office/drawing/2014/chart" uri="{C3380CC4-5D6E-409C-BE32-E72D297353CC}">
                      <c16:uniqueId val="{00000028-6F5F-4392-9EDD-1A521B757E2A}"/>
                    </c:ext>
                  </c:extLst>
                </c:dPt>
                <c:dPt>
                  <c:idx val="4"/>
                  <c:bubble3D val="0"/>
                  <c:spPr>
                    <a:solidFill>
                      <a:schemeClr val="accent5"/>
                    </a:solidFill>
                    <a:ln w="19050">
                      <a:solidFill>
                        <a:schemeClr val="lt1"/>
                      </a:solidFill>
                    </a:ln>
                    <a:effectLst/>
                  </c:spPr>
                  <c:extLst xmlns:c15="http://schemas.microsoft.com/office/drawing/2012/chart">
                    <c:ext xmlns:c16="http://schemas.microsoft.com/office/drawing/2014/chart" uri="{C3380CC4-5D6E-409C-BE32-E72D297353CC}">
                      <c16:uniqueId val="{0000002A-6F5F-4392-9EDD-1A521B757E2A}"/>
                    </c:ext>
                  </c:extLst>
                </c:dPt>
                <c:cat>
                  <c:strRef>
                    <c:extLst xmlns:c15="http://schemas.microsoft.com/office/drawing/2012/chart">
                      <c:ext xmlns:c15="http://schemas.microsoft.com/office/drawing/2012/chart" uri="{02D57815-91ED-43cb-92C2-25804820EDAC}">
                        <c15:formulaRef>
                          <c15:sqref>Sheet1!$F$10:$J$10</c15:sqref>
                        </c15:formulaRef>
                      </c:ext>
                    </c:extLst>
                    <c:strCache>
                      <c:ptCount val="5"/>
                      <c:pt idx="0">
                        <c:v>Info Process. Equipt.</c:v>
                      </c:pt>
                      <c:pt idx="1">
                        <c:v>Software</c:v>
                      </c:pt>
                      <c:pt idx="2">
                        <c:v>R&amp;D</c:v>
                      </c:pt>
                      <c:pt idx="3">
                        <c:v>Data Centers</c:v>
                      </c:pt>
                      <c:pt idx="4">
                        <c:v>Other Contributions to GDP</c:v>
                      </c:pt>
                    </c:strCache>
                  </c:strRef>
                </c:cat>
                <c:val>
                  <c:numRef>
                    <c:extLst xmlns:c15="http://schemas.microsoft.com/office/drawing/2012/chart">
                      <c:ext xmlns:c15="http://schemas.microsoft.com/office/drawing/2012/chart" uri="{02D57815-91ED-43cb-92C2-25804820EDAC}">
                        <c15:formulaRef>
                          <c15:sqref>Sheet1!$F$13:$J$13</c15:sqref>
                        </c15:formulaRef>
                      </c:ext>
                    </c:extLst>
                    <c:numCache>
                      <c:formatCode>General</c:formatCode>
                      <c:ptCount val="5"/>
                      <c:pt idx="0">
                        <c:v>0.16</c:v>
                      </c:pt>
                      <c:pt idx="1">
                        <c:v>7.0000000000000007E-2</c:v>
                      </c:pt>
                      <c:pt idx="2">
                        <c:v>0.22</c:v>
                      </c:pt>
                      <c:pt idx="3">
                        <c:v>0.03</c:v>
                      </c:pt>
                    </c:numCache>
                  </c:numRef>
                </c:val>
                <c:extLst xmlns:c15="http://schemas.microsoft.com/office/drawing/2012/chart">
                  <c:ext xmlns:c16="http://schemas.microsoft.com/office/drawing/2014/chart" uri="{C3380CC4-5D6E-409C-BE32-E72D297353CC}">
                    <c16:uniqueId val="{0000002B-6F5F-4392-9EDD-1A521B757E2A}"/>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Sheet1!$D$14</c15:sqref>
                        </c15:formulaRef>
                      </c:ext>
                    </c:extLst>
                    <c:strCache>
                      <c:ptCount val="1"/>
                    </c:strCache>
                  </c:strRef>
                </c:tx>
                <c:dPt>
                  <c:idx val="0"/>
                  <c:bubble3D val="0"/>
                  <c:spPr>
                    <a:solidFill>
                      <a:schemeClr val="accent1"/>
                    </a:solidFill>
                    <a:ln w="19050">
                      <a:solidFill>
                        <a:schemeClr val="lt1"/>
                      </a:solidFill>
                    </a:ln>
                    <a:effectLst/>
                  </c:spPr>
                  <c:extLst xmlns:c15="http://schemas.microsoft.com/office/drawing/2012/chart">
                    <c:ext xmlns:c16="http://schemas.microsoft.com/office/drawing/2014/chart" uri="{C3380CC4-5D6E-409C-BE32-E72D297353CC}">
                      <c16:uniqueId val="{0000002D-6F5F-4392-9EDD-1A521B757E2A}"/>
                    </c:ext>
                  </c:extLst>
                </c:dPt>
                <c:dPt>
                  <c:idx val="1"/>
                  <c:bubble3D val="0"/>
                  <c:spPr>
                    <a:solidFill>
                      <a:schemeClr val="accent2"/>
                    </a:solidFill>
                    <a:ln w="19050">
                      <a:solidFill>
                        <a:schemeClr val="lt1"/>
                      </a:solidFill>
                    </a:ln>
                    <a:effectLst/>
                  </c:spPr>
                  <c:extLst xmlns:c15="http://schemas.microsoft.com/office/drawing/2012/chart">
                    <c:ext xmlns:c16="http://schemas.microsoft.com/office/drawing/2014/chart" uri="{C3380CC4-5D6E-409C-BE32-E72D297353CC}">
                      <c16:uniqueId val="{0000002F-6F5F-4392-9EDD-1A521B757E2A}"/>
                    </c:ext>
                  </c:extLst>
                </c:dPt>
                <c:dPt>
                  <c:idx val="2"/>
                  <c:bubble3D val="0"/>
                  <c:spPr>
                    <a:solidFill>
                      <a:schemeClr val="accent3"/>
                    </a:solidFill>
                    <a:ln w="19050">
                      <a:solidFill>
                        <a:schemeClr val="lt1"/>
                      </a:solidFill>
                    </a:ln>
                    <a:effectLst/>
                  </c:spPr>
                  <c:extLst xmlns:c15="http://schemas.microsoft.com/office/drawing/2012/chart">
                    <c:ext xmlns:c16="http://schemas.microsoft.com/office/drawing/2014/chart" uri="{C3380CC4-5D6E-409C-BE32-E72D297353CC}">
                      <c16:uniqueId val="{00000031-6F5F-4392-9EDD-1A521B757E2A}"/>
                    </c:ext>
                  </c:extLst>
                </c:dPt>
                <c:dPt>
                  <c:idx val="3"/>
                  <c:bubble3D val="0"/>
                  <c:spPr>
                    <a:solidFill>
                      <a:schemeClr val="accent4"/>
                    </a:solidFill>
                    <a:ln w="19050">
                      <a:solidFill>
                        <a:schemeClr val="lt1"/>
                      </a:solidFill>
                    </a:ln>
                    <a:effectLst/>
                  </c:spPr>
                  <c:extLst xmlns:c15="http://schemas.microsoft.com/office/drawing/2012/chart">
                    <c:ext xmlns:c16="http://schemas.microsoft.com/office/drawing/2014/chart" uri="{C3380CC4-5D6E-409C-BE32-E72D297353CC}">
                      <c16:uniqueId val="{00000033-6F5F-4392-9EDD-1A521B757E2A}"/>
                    </c:ext>
                  </c:extLst>
                </c:dPt>
                <c:dPt>
                  <c:idx val="4"/>
                  <c:bubble3D val="0"/>
                  <c:spPr>
                    <a:solidFill>
                      <a:schemeClr val="accent5"/>
                    </a:solidFill>
                    <a:ln w="19050">
                      <a:solidFill>
                        <a:schemeClr val="lt1"/>
                      </a:solidFill>
                    </a:ln>
                    <a:effectLst/>
                  </c:spPr>
                  <c:extLst xmlns:c15="http://schemas.microsoft.com/office/drawing/2012/chart">
                    <c:ext xmlns:c16="http://schemas.microsoft.com/office/drawing/2014/chart" uri="{C3380CC4-5D6E-409C-BE32-E72D297353CC}">
                      <c16:uniqueId val="{00000035-6F5F-4392-9EDD-1A521B757E2A}"/>
                    </c:ext>
                  </c:extLst>
                </c:dPt>
                <c:cat>
                  <c:strRef>
                    <c:extLst xmlns:c15="http://schemas.microsoft.com/office/drawing/2012/chart">
                      <c:ext xmlns:c15="http://schemas.microsoft.com/office/drawing/2012/chart" uri="{02D57815-91ED-43cb-92C2-25804820EDAC}">
                        <c15:formulaRef>
                          <c15:sqref>Sheet1!$F$10:$J$10</c15:sqref>
                        </c15:formulaRef>
                      </c:ext>
                    </c:extLst>
                    <c:strCache>
                      <c:ptCount val="5"/>
                      <c:pt idx="0">
                        <c:v>Info Process. Equipt.</c:v>
                      </c:pt>
                      <c:pt idx="1">
                        <c:v>Software</c:v>
                      </c:pt>
                      <c:pt idx="2">
                        <c:v>R&amp;D</c:v>
                      </c:pt>
                      <c:pt idx="3">
                        <c:v>Data Centers</c:v>
                      </c:pt>
                      <c:pt idx="4">
                        <c:v>Other Contributions to GDP</c:v>
                      </c:pt>
                    </c:strCache>
                  </c:strRef>
                </c:cat>
                <c:val>
                  <c:numRef>
                    <c:extLst xmlns:c15="http://schemas.microsoft.com/office/drawing/2012/chart">
                      <c:ext xmlns:c15="http://schemas.microsoft.com/office/drawing/2012/chart" uri="{02D57815-91ED-43cb-92C2-25804820EDAC}">
                        <c15:formulaRef>
                          <c15:sqref>Sheet1!$F$14:$J$14</c15:sqref>
                        </c15:formulaRef>
                      </c:ext>
                    </c:extLst>
                    <c:numCache>
                      <c:formatCode>General</c:formatCode>
                      <c:ptCount val="5"/>
                      <c:pt idx="0">
                        <c:v>1.28</c:v>
                      </c:pt>
                      <c:pt idx="1">
                        <c:v>1.05</c:v>
                      </c:pt>
                      <c:pt idx="2">
                        <c:v>0.39</c:v>
                      </c:pt>
                      <c:pt idx="3">
                        <c:v>0.22</c:v>
                      </c:pt>
                      <c:pt idx="4">
                        <c:v>4.5599999999999996</c:v>
                      </c:pt>
                    </c:numCache>
                  </c:numRef>
                </c:val>
                <c:extLst xmlns:c15="http://schemas.microsoft.com/office/drawing/2012/chart">
                  <c:ext xmlns:c16="http://schemas.microsoft.com/office/drawing/2014/chart" uri="{C3380CC4-5D6E-409C-BE32-E72D297353CC}">
                    <c16:uniqueId val="{00000036-6F5F-4392-9EDD-1A521B757E2A}"/>
                  </c:ext>
                </c:extLst>
              </c15:ser>
            </c15:filteredPieSeries>
          </c:ext>
        </c:extLst>
      </c:pieChart>
      <c:spPr>
        <a:noFill/>
        <a:ln>
          <a:noFill/>
        </a:ln>
        <a:effectLst/>
      </c:spPr>
    </c:plotArea>
    <c:legend>
      <c:legendPos val="r"/>
      <c:layout>
        <c:manualLayout>
          <c:xMode val="edge"/>
          <c:yMode val="edge"/>
          <c:x val="0.60075229943425423"/>
          <c:y val="0.19878534548142615"/>
          <c:w val="0.39176906766769121"/>
          <c:h val="0.543463877907090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sz="1800" b="1" i="0" u="none" strike="noStrike" kern="1200" spc="0" baseline="0" dirty="0">
                <a:solidFill>
                  <a:schemeClr val="tx1">
                    <a:lumMod val="75000"/>
                    <a:lumOff val="25000"/>
                  </a:schemeClr>
                </a:solidFill>
              </a:rPr>
              <a:t>S&amp;P 500 Yearly Performance</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7241292766931295E-2"/>
          <c:y val="0.10982785602503913"/>
          <c:w val="0.91695528166359352"/>
          <c:h val="0.77803476109358116"/>
        </c:manualLayout>
      </c:layout>
      <c:areaChart>
        <c:grouping val="standard"/>
        <c:varyColors val="0"/>
        <c:ser>
          <c:idx val="1"/>
          <c:order val="1"/>
          <c:tx>
            <c:strRef>
              <c:f>Sheet1!$D$4</c:f>
              <c:strCache>
                <c:ptCount val="1"/>
                <c:pt idx="0">
                  <c:v>Max Drawdown 2</c:v>
                </c:pt>
              </c:strCache>
            </c:strRef>
          </c:tx>
          <c:spPr>
            <a:solidFill>
              <a:srgbClr val="FAE3E2"/>
            </a:solidFill>
            <a:ln>
              <a:noFill/>
            </a:ln>
            <a:effectLst/>
          </c:spPr>
          <c:cat>
            <c:numRef>
              <c:f>Sheet1!$B$5:$B$51</c:f>
              <c:numCache>
                <c:formatCode>yyyy</c:formatCode>
                <c:ptCount val="47"/>
                <c:pt idx="0">
                  <c:v>29221</c:v>
                </c:pt>
                <c:pt idx="1">
                  <c:v>29587</c:v>
                </c:pt>
                <c:pt idx="2">
                  <c:v>29952</c:v>
                </c:pt>
                <c:pt idx="3">
                  <c:v>30317</c:v>
                </c:pt>
                <c:pt idx="4">
                  <c:v>30682</c:v>
                </c:pt>
                <c:pt idx="5">
                  <c:v>31048</c:v>
                </c:pt>
                <c:pt idx="6">
                  <c:v>31413</c:v>
                </c:pt>
                <c:pt idx="7">
                  <c:v>31778</c:v>
                </c:pt>
                <c:pt idx="8">
                  <c:v>32143</c:v>
                </c:pt>
                <c:pt idx="9">
                  <c:v>32509</c:v>
                </c:pt>
                <c:pt idx="10">
                  <c:v>32874</c:v>
                </c:pt>
                <c:pt idx="11">
                  <c:v>33239</c:v>
                </c:pt>
                <c:pt idx="12">
                  <c:v>33604</c:v>
                </c:pt>
                <c:pt idx="13">
                  <c:v>33970</c:v>
                </c:pt>
                <c:pt idx="14">
                  <c:v>34335</c:v>
                </c:pt>
                <c:pt idx="15">
                  <c:v>34700</c:v>
                </c:pt>
                <c:pt idx="16">
                  <c:v>35065</c:v>
                </c:pt>
                <c:pt idx="17">
                  <c:v>35431</c:v>
                </c:pt>
                <c:pt idx="18">
                  <c:v>35796</c:v>
                </c:pt>
                <c:pt idx="19">
                  <c:v>36161</c:v>
                </c:pt>
                <c:pt idx="20">
                  <c:v>36526</c:v>
                </c:pt>
                <c:pt idx="21">
                  <c:v>36892</c:v>
                </c:pt>
                <c:pt idx="22">
                  <c:v>37257</c:v>
                </c:pt>
                <c:pt idx="23">
                  <c:v>37622</c:v>
                </c:pt>
                <c:pt idx="24">
                  <c:v>37987</c:v>
                </c:pt>
                <c:pt idx="25">
                  <c:v>38353</c:v>
                </c:pt>
                <c:pt idx="26">
                  <c:v>38718</c:v>
                </c:pt>
                <c:pt idx="27">
                  <c:v>39083</c:v>
                </c:pt>
                <c:pt idx="28">
                  <c:v>39448</c:v>
                </c:pt>
                <c:pt idx="29">
                  <c:v>39814</c:v>
                </c:pt>
                <c:pt idx="30">
                  <c:v>40179</c:v>
                </c:pt>
                <c:pt idx="31">
                  <c:v>40544</c:v>
                </c:pt>
                <c:pt idx="32">
                  <c:v>40909</c:v>
                </c:pt>
                <c:pt idx="33">
                  <c:v>41275</c:v>
                </c:pt>
                <c:pt idx="34">
                  <c:v>41640</c:v>
                </c:pt>
                <c:pt idx="35">
                  <c:v>42005</c:v>
                </c:pt>
                <c:pt idx="36">
                  <c:v>42370</c:v>
                </c:pt>
                <c:pt idx="37">
                  <c:v>42736</c:v>
                </c:pt>
                <c:pt idx="38">
                  <c:v>43101</c:v>
                </c:pt>
                <c:pt idx="39">
                  <c:v>43466</c:v>
                </c:pt>
                <c:pt idx="40">
                  <c:v>43831</c:v>
                </c:pt>
                <c:pt idx="41">
                  <c:v>44197</c:v>
                </c:pt>
                <c:pt idx="42">
                  <c:v>44562</c:v>
                </c:pt>
                <c:pt idx="43">
                  <c:v>44927</c:v>
                </c:pt>
                <c:pt idx="44">
                  <c:v>45292</c:v>
                </c:pt>
                <c:pt idx="45">
                  <c:v>45658</c:v>
                </c:pt>
                <c:pt idx="46">
                  <c:v>46023</c:v>
                </c:pt>
              </c:numCache>
            </c:numRef>
          </c:cat>
          <c:val>
            <c:numRef>
              <c:f>Sheet1!$D$5:$D$51</c:f>
              <c:numCache>
                <c:formatCode>0.0;"-"0.0;"--"</c:formatCode>
                <c:ptCount val="47"/>
                <c:pt idx="0">
                  <c:v>-17.071935157041501</c:v>
                </c:pt>
                <c:pt idx="1">
                  <c:v>-18.353605560382299</c:v>
                </c:pt>
                <c:pt idx="2">
                  <c:v>-16.5553201890175</c:v>
                </c:pt>
                <c:pt idx="3">
                  <c:v>-6.9068366571144804</c:v>
                </c:pt>
                <c:pt idx="4">
                  <c:v>-12.677221172022699</c:v>
                </c:pt>
                <c:pt idx="5">
                  <c:v>-7.6616406848964704</c:v>
                </c:pt>
                <c:pt idx="6">
                  <c:v>-9.4236299885750192</c:v>
                </c:pt>
                <c:pt idx="7">
                  <c:v>-33.509516880957399</c:v>
                </c:pt>
                <c:pt idx="8">
                  <c:v>-7.6302706683852204</c:v>
                </c:pt>
                <c:pt idx="9">
                  <c:v>-7.5569760978321403</c:v>
                </c:pt>
                <c:pt idx="10">
                  <c:v>-19.9186881691286</c:v>
                </c:pt>
                <c:pt idx="11">
                  <c:v>-5.6719762582520898</c:v>
                </c:pt>
                <c:pt idx="12">
                  <c:v>-6.2433158257480104</c:v>
                </c:pt>
                <c:pt idx="13">
                  <c:v>-4.9941927990708104</c:v>
                </c:pt>
                <c:pt idx="14">
                  <c:v>-8.9377593360995906</c:v>
                </c:pt>
                <c:pt idx="15">
                  <c:v>-2.5334169763065102</c:v>
                </c:pt>
                <c:pt idx="16">
                  <c:v>-7.64321822817646</c:v>
                </c:pt>
                <c:pt idx="17">
                  <c:v>-10.7952233704939</c:v>
                </c:pt>
                <c:pt idx="18">
                  <c:v>-19.336001685274901</c:v>
                </c:pt>
                <c:pt idx="19">
                  <c:v>-12.0786873229112</c:v>
                </c:pt>
                <c:pt idx="20">
                  <c:v>-17.199795739331901</c:v>
                </c:pt>
                <c:pt idx="21">
                  <c:v>-29.695063804386599</c:v>
                </c:pt>
                <c:pt idx="22">
                  <c:v>-33.752051051578903</c:v>
                </c:pt>
                <c:pt idx="23">
                  <c:v>-14.0537992049127</c:v>
                </c:pt>
                <c:pt idx="24">
                  <c:v>-8.1645383479571105</c:v>
                </c:pt>
                <c:pt idx="25">
                  <c:v>-7.1666067500276602</c:v>
                </c:pt>
                <c:pt idx="26">
                  <c:v>-7.6988392099962999</c:v>
                </c:pt>
                <c:pt idx="27">
                  <c:v>-10.090885683380399</c:v>
                </c:pt>
                <c:pt idx="28">
                  <c:v>-48.7565566560462</c:v>
                </c:pt>
                <c:pt idx="29">
                  <c:v>-27.620348109129001</c:v>
                </c:pt>
                <c:pt idx="30">
                  <c:v>-15.9941319291326</c:v>
                </c:pt>
                <c:pt idx="31">
                  <c:v>-19.388572937804401</c:v>
                </c:pt>
                <c:pt idx="32">
                  <c:v>-9.9362097883832199</c:v>
                </c:pt>
                <c:pt idx="33">
                  <c:v>-5.75566781834896</c:v>
                </c:pt>
                <c:pt idx="34">
                  <c:v>-7.4015787679344198</c:v>
                </c:pt>
                <c:pt idx="35">
                  <c:v>-12.352350460501899</c:v>
                </c:pt>
                <c:pt idx="36">
                  <c:v>-10.5119938281298</c:v>
                </c:pt>
                <c:pt idx="37">
                  <c:v>-2.7965356055728301</c:v>
                </c:pt>
                <c:pt idx="38">
                  <c:v>-19.778124335256202</c:v>
                </c:pt>
                <c:pt idx="39">
                  <c:v>-6.8362527043405397</c:v>
                </c:pt>
                <c:pt idx="40">
                  <c:v>-33.925147971414603</c:v>
                </c:pt>
                <c:pt idx="41">
                  <c:v>-5.2124742776276998</c:v>
                </c:pt>
                <c:pt idx="42">
                  <c:v>-25.425081227656499</c:v>
                </c:pt>
                <c:pt idx="43">
                  <c:v>-10.2765592461043</c:v>
                </c:pt>
                <c:pt idx="44">
                  <c:v>-8.4850980325604795</c:v>
                </c:pt>
                <c:pt idx="45">
                  <c:v>-18.9022295720257</c:v>
                </c:pt>
                <c:pt idx="46" formatCode="0.00">
                  <c:v>-9.1</c:v>
                </c:pt>
              </c:numCache>
            </c:numRef>
          </c:val>
          <c:extLst>
            <c:ext xmlns:c16="http://schemas.microsoft.com/office/drawing/2014/chart" uri="{C3380CC4-5D6E-409C-BE32-E72D297353CC}">
              <c16:uniqueId val="{00000000-78AA-420E-8C48-6BBED10F9E58}"/>
            </c:ext>
          </c:extLst>
        </c:ser>
        <c:dLbls>
          <c:showLegendKey val="0"/>
          <c:showVal val="0"/>
          <c:showCatName val="0"/>
          <c:showSerName val="0"/>
          <c:showPercent val="0"/>
          <c:showBubbleSize val="0"/>
        </c:dLbls>
        <c:axId val="527336863"/>
        <c:axId val="527333503"/>
      </c:areaChart>
      <c:barChart>
        <c:barDir val="col"/>
        <c:grouping val="clustered"/>
        <c:varyColors val="0"/>
        <c:ser>
          <c:idx val="0"/>
          <c:order val="0"/>
          <c:tx>
            <c:strRef>
              <c:f>Sheet1!$C$4</c:f>
              <c:strCache>
                <c:ptCount val="1"/>
                <c:pt idx="0">
                  <c:v>Price Return </c:v>
                </c:pt>
              </c:strCache>
            </c:strRef>
          </c:tx>
          <c:spPr>
            <a:solidFill>
              <a:srgbClr val="004F7E"/>
            </a:solidFill>
            <a:ln>
              <a:noFill/>
            </a:ln>
            <a:effectLst/>
          </c:spPr>
          <c:invertIfNegative val="0"/>
          <c:dLbls>
            <c:dLbl>
              <c:idx val="45"/>
              <c:layout>
                <c:manualLayout>
                  <c:x val="2.4452275041338768E-2"/>
                  <c:y val="0.13372449423041505"/>
                </c:manualLayout>
              </c:layout>
              <c:tx>
                <c:rich>
                  <a:bodyPr/>
                  <a:lstStyle/>
                  <a:p>
                    <a:r>
                      <a:rPr lang="en-US" sz="1600" b="1" dirty="0">
                        <a:solidFill>
                          <a:schemeClr val="tx2"/>
                        </a:solidFill>
                      </a:rPr>
                      <a:t>YTD </a:t>
                    </a:r>
                  </a:p>
                  <a:p>
                    <a:r>
                      <a:rPr lang="en-US" sz="1600" b="1" dirty="0">
                        <a:solidFill>
                          <a:schemeClr val="tx2"/>
                        </a:solidFill>
                      </a:rPr>
                      <a:t>-4.6</a:t>
                    </a:r>
                    <a:endParaRPr lang="en-US" sz="1600"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8AA-420E-8C48-6BBED10F9E5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Sheet1!$B$5:$B$51</c:f>
              <c:numCache>
                <c:formatCode>yyyy</c:formatCode>
                <c:ptCount val="47"/>
                <c:pt idx="0">
                  <c:v>29221</c:v>
                </c:pt>
                <c:pt idx="1">
                  <c:v>29587</c:v>
                </c:pt>
                <c:pt idx="2">
                  <c:v>29952</c:v>
                </c:pt>
                <c:pt idx="3">
                  <c:v>30317</c:v>
                </c:pt>
                <c:pt idx="4">
                  <c:v>30682</c:v>
                </c:pt>
                <c:pt idx="5">
                  <c:v>31048</c:v>
                </c:pt>
                <c:pt idx="6">
                  <c:v>31413</c:v>
                </c:pt>
                <c:pt idx="7">
                  <c:v>31778</c:v>
                </c:pt>
                <c:pt idx="8">
                  <c:v>32143</c:v>
                </c:pt>
                <c:pt idx="9">
                  <c:v>32509</c:v>
                </c:pt>
                <c:pt idx="10">
                  <c:v>32874</c:v>
                </c:pt>
                <c:pt idx="11">
                  <c:v>33239</c:v>
                </c:pt>
                <c:pt idx="12">
                  <c:v>33604</c:v>
                </c:pt>
                <c:pt idx="13">
                  <c:v>33970</c:v>
                </c:pt>
                <c:pt idx="14">
                  <c:v>34335</c:v>
                </c:pt>
                <c:pt idx="15">
                  <c:v>34700</c:v>
                </c:pt>
                <c:pt idx="16">
                  <c:v>35065</c:v>
                </c:pt>
                <c:pt idx="17">
                  <c:v>35431</c:v>
                </c:pt>
                <c:pt idx="18">
                  <c:v>35796</c:v>
                </c:pt>
                <c:pt idx="19">
                  <c:v>36161</c:v>
                </c:pt>
                <c:pt idx="20">
                  <c:v>36526</c:v>
                </c:pt>
                <c:pt idx="21">
                  <c:v>36892</c:v>
                </c:pt>
                <c:pt idx="22">
                  <c:v>37257</c:v>
                </c:pt>
                <c:pt idx="23">
                  <c:v>37622</c:v>
                </c:pt>
                <c:pt idx="24">
                  <c:v>37987</c:v>
                </c:pt>
                <c:pt idx="25">
                  <c:v>38353</c:v>
                </c:pt>
                <c:pt idx="26">
                  <c:v>38718</c:v>
                </c:pt>
                <c:pt idx="27">
                  <c:v>39083</c:v>
                </c:pt>
                <c:pt idx="28">
                  <c:v>39448</c:v>
                </c:pt>
                <c:pt idx="29">
                  <c:v>39814</c:v>
                </c:pt>
                <c:pt idx="30">
                  <c:v>40179</c:v>
                </c:pt>
                <c:pt idx="31">
                  <c:v>40544</c:v>
                </c:pt>
                <c:pt idx="32">
                  <c:v>40909</c:v>
                </c:pt>
                <c:pt idx="33">
                  <c:v>41275</c:v>
                </c:pt>
                <c:pt idx="34">
                  <c:v>41640</c:v>
                </c:pt>
                <c:pt idx="35">
                  <c:v>42005</c:v>
                </c:pt>
                <c:pt idx="36">
                  <c:v>42370</c:v>
                </c:pt>
                <c:pt idx="37">
                  <c:v>42736</c:v>
                </c:pt>
                <c:pt idx="38">
                  <c:v>43101</c:v>
                </c:pt>
                <c:pt idx="39">
                  <c:v>43466</c:v>
                </c:pt>
                <c:pt idx="40">
                  <c:v>43831</c:v>
                </c:pt>
                <c:pt idx="41">
                  <c:v>44197</c:v>
                </c:pt>
                <c:pt idx="42">
                  <c:v>44562</c:v>
                </c:pt>
                <c:pt idx="43">
                  <c:v>44927</c:v>
                </c:pt>
                <c:pt idx="44">
                  <c:v>45292</c:v>
                </c:pt>
                <c:pt idx="45">
                  <c:v>45658</c:v>
                </c:pt>
                <c:pt idx="46">
                  <c:v>46023</c:v>
                </c:pt>
              </c:numCache>
            </c:numRef>
          </c:cat>
          <c:val>
            <c:numRef>
              <c:f>Sheet1!$C$5:$C$51</c:f>
              <c:numCache>
                <c:formatCode>0.0;"-"0.0;"--"</c:formatCode>
                <c:ptCount val="47"/>
                <c:pt idx="0">
                  <c:v>25.5536061506237</c:v>
                </c:pt>
                <c:pt idx="1">
                  <c:v>-9.6949940842014808</c:v>
                </c:pt>
                <c:pt idx="2">
                  <c:v>14.700798276933901</c:v>
                </c:pt>
                <c:pt idx="3">
                  <c:v>17.2710466439135</c:v>
                </c:pt>
                <c:pt idx="4">
                  <c:v>1.3951906686405799</c:v>
                </c:pt>
                <c:pt idx="5">
                  <c:v>26.2203181697245</c:v>
                </c:pt>
                <c:pt idx="6">
                  <c:v>14.5604989007527</c:v>
                </c:pt>
                <c:pt idx="7">
                  <c:v>2.01965521603005</c:v>
                </c:pt>
                <c:pt idx="8">
                  <c:v>12.3505090521284</c:v>
                </c:pt>
                <c:pt idx="9">
                  <c:v>27.250468097364202</c:v>
                </c:pt>
                <c:pt idx="10">
                  <c:v>-6.5348486416486402</c:v>
                </c:pt>
                <c:pt idx="11">
                  <c:v>26.193735870266099</c:v>
                </c:pt>
                <c:pt idx="12">
                  <c:v>4.4294421585928401</c:v>
                </c:pt>
                <c:pt idx="13">
                  <c:v>7.0271919011043504</c:v>
                </c:pt>
                <c:pt idx="14">
                  <c:v>-1.5392860971165701</c:v>
                </c:pt>
                <c:pt idx="15">
                  <c:v>34.110653863739998</c:v>
                </c:pt>
                <c:pt idx="16">
                  <c:v>20.094391562343201</c:v>
                </c:pt>
                <c:pt idx="17">
                  <c:v>30.8726804582457</c:v>
                </c:pt>
                <c:pt idx="18">
                  <c:v>26.553910521372199</c:v>
                </c:pt>
                <c:pt idx="19">
                  <c:v>19.4443900717452</c:v>
                </c:pt>
                <c:pt idx="20">
                  <c:v>-10.139186659860499</c:v>
                </c:pt>
                <c:pt idx="21">
                  <c:v>-12.9961140195969</c:v>
                </c:pt>
                <c:pt idx="22">
                  <c:v>-23.287865877747802</c:v>
                </c:pt>
                <c:pt idx="23">
                  <c:v>26.266732710762302</c:v>
                </c:pt>
                <c:pt idx="24">
                  <c:v>8.9219037748027805</c:v>
                </c:pt>
                <c:pt idx="25">
                  <c:v>3.0015851754779099</c:v>
                </c:pt>
                <c:pt idx="26">
                  <c:v>13.619198377304301</c:v>
                </c:pt>
                <c:pt idx="27">
                  <c:v>3.5154459486685101</c:v>
                </c:pt>
                <c:pt idx="28">
                  <c:v>-38.2566688758398</c:v>
                </c:pt>
                <c:pt idx="29">
                  <c:v>23.3541972756082</c:v>
                </c:pt>
                <c:pt idx="30">
                  <c:v>12.730113172886</c:v>
                </c:pt>
                <c:pt idx="31">
                  <c:v>-2.4795285694101401E-3</c:v>
                </c:pt>
                <c:pt idx="32">
                  <c:v>13.350453799755799</c:v>
                </c:pt>
                <c:pt idx="33">
                  <c:v>29.472496066767398</c:v>
                </c:pt>
                <c:pt idx="34">
                  <c:v>11.3449461108856</c:v>
                </c:pt>
                <c:pt idx="35">
                  <c:v>-0.72409383296661001</c:v>
                </c:pt>
                <c:pt idx="36">
                  <c:v>9.4968066679189196</c:v>
                </c:pt>
                <c:pt idx="37">
                  <c:v>19.420165258732201</c:v>
                </c:pt>
                <c:pt idx="38">
                  <c:v>-6.2142438866859102</c:v>
                </c:pt>
                <c:pt idx="39">
                  <c:v>28.753084740929999</c:v>
                </c:pt>
                <c:pt idx="40">
                  <c:v>16.125276942454398</c:v>
                </c:pt>
                <c:pt idx="41">
                  <c:v>26.777024263401501</c:v>
                </c:pt>
                <c:pt idx="42">
                  <c:v>-19.442946087303799</c:v>
                </c:pt>
                <c:pt idx="43">
                  <c:v>24.230593858115299</c:v>
                </c:pt>
                <c:pt idx="44">
                  <c:v>23.3</c:v>
                </c:pt>
                <c:pt idx="45">
                  <c:v>16.5</c:v>
                </c:pt>
                <c:pt idx="46" formatCode="0.00;&quot;-&quot;0.00;&quot;--&quot;">
                  <c:v>-4.5999999999999996</c:v>
                </c:pt>
              </c:numCache>
            </c:numRef>
          </c:val>
          <c:extLst>
            <c:ext xmlns:c16="http://schemas.microsoft.com/office/drawing/2014/chart" uri="{C3380CC4-5D6E-409C-BE32-E72D297353CC}">
              <c16:uniqueId val="{00000001-78AA-420E-8C48-6BBED10F9E58}"/>
            </c:ext>
          </c:extLst>
        </c:ser>
        <c:ser>
          <c:idx val="3"/>
          <c:order val="3"/>
          <c:tx>
            <c:strRef>
              <c:f>Sheet1!$F$4</c:f>
              <c:strCache>
                <c:ptCount val="1"/>
                <c:pt idx="0">
                  <c:v>Midterm Election Years</c:v>
                </c:pt>
              </c:strCache>
            </c:strRef>
          </c:tx>
          <c:spPr>
            <a:solidFill>
              <a:srgbClr val="003057">
                <a:lumMod val="10000"/>
                <a:lumOff val="90000"/>
              </a:srgbClr>
            </a:solidFill>
            <a:ln w="15875">
              <a:solidFill>
                <a:srgbClr val="003057">
                  <a:lumMod val="90000"/>
                  <a:lumOff val="10000"/>
                </a:srgbClr>
              </a:solidFill>
              <a:prstDash val="dash"/>
            </a:ln>
            <a:effectLst/>
          </c:spPr>
          <c:invertIfNegative val="0"/>
          <c:val>
            <c:numRef>
              <c:f>Sheet1!$F$5:$F$51</c:f>
              <c:numCache>
                <c:formatCode>0.0;"-"0.0;"--"</c:formatCode>
                <c:ptCount val="47"/>
                <c:pt idx="0">
                  <c:v>0</c:v>
                </c:pt>
                <c:pt idx="1">
                  <c:v>0</c:v>
                </c:pt>
                <c:pt idx="2">
                  <c:v>14.700798276933901</c:v>
                </c:pt>
                <c:pt idx="3">
                  <c:v>0</c:v>
                </c:pt>
                <c:pt idx="4">
                  <c:v>0</c:v>
                </c:pt>
                <c:pt idx="5">
                  <c:v>0</c:v>
                </c:pt>
                <c:pt idx="6">
                  <c:v>14.5604989007527</c:v>
                </c:pt>
                <c:pt idx="7">
                  <c:v>0</c:v>
                </c:pt>
                <c:pt idx="8">
                  <c:v>0</c:v>
                </c:pt>
                <c:pt idx="9">
                  <c:v>0</c:v>
                </c:pt>
                <c:pt idx="10">
                  <c:v>-6.5348486416486402</c:v>
                </c:pt>
                <c:pt idx="11">
                  <c:v>0</c:v>
                </c:pt>
                <c:pt idx="12">
                  <c:v>0</c:v>
                </c:pt>
                <c:pt idx="13">
                  <c:v>0</c:v>
                </c:pt>
                <c:pt idx="14">
                  <c:v>-1.5392860971165701</c:v>
                </c:pt>
                <c:pt idx="15">
                  <c:v>0</c:v>
                </c:pt>
                <c:pt idx="16">
                  <c:v>0</c:v>
                </c:pt>
                <c:pt idx="17">
                  <c:v>0</c:v>
                </c:pt>
                <c:pt idx="18">
                  <c:v>26.553910521372199</c:v>
                </c:pt>
                <c:pt idx="19">
                  <c:v>0</c:v>
                </c:pt>
                <c:pt idx="20">
                  <c:v>0</c:v>
                </c:pt>
                <c:pt idx="21">
                  <c:v>0</c:v>
                </c:pt>
                <c:pt idx="22">
                  <c:v>-23.287865877747802</c:v>
                </c:pt>
                <c:pt idx="23">
                  <c:v>0</c:v>
                </c:pt>
                <c:pt idx="24">
                  <c:v>0</c:v>
                </c:pt>
                <c:pt idx="25">
                  <c:v>0</c:v>
                </c:pt>
                <c:pt idx="26">
                  <c:v>13.619198377304301</c:v>
                </c:pt>
                <c:pt idx="27">
                  <c:v>0</c:v>
                </c:pt>
                <c:pt idx="28">
                  <c:v>0</c:v>
                </c:pt>
                <c:pt idx="29">
                  <c:v>0</c:v>
                </c:pt>
                <c:pt idx="30">
                  <c:v>12.730113172886</c:v>
                </c:pt>
                <c:pt idx="31">
                  <c:v>0</c:v>
                </c:pt>
                <c:pt idx="32">
                  <c:v>0</c:v>
                </c:pt>
                <c:pt idx="33">
                  <c:v>0</c:v>
                </c:pt>
                <c:pt idx="34">
                  <c:v>11.3449461108856</c:v>
                </c:pt>
                <c:pt idx="35">
                  <c:v>0</c:v>
                </c:pt>
                <c:pt idx="36">
                  <c:v>0</c:v>
                </c:pt>
                <c:pt idx="37">
                  <c:v>0</c:v>
                </c:pt>
                <c:pt idx="38">
                  <c:v>-6.2142438866859102</c:v>
                </c:pt>
                <c:pt idx="39">
                  <c:v>0</c:v>
                </c:pt>
                <c:pt idx="40">
                  <c:v>0</c:v>
                </c:pt>
                <c:pt idx="41">
                  <c:v>0</c:v>
                </c:pt>
                <c:pt idx="42">
                  <c:v>-19.442946087303799</c:v>
                </c:pt>
                <c:pt idx="43">
                  <c:v>0</c:v>
                </c:pt>
                <c:pt idx="44">
                  <c:v>0</c:v>
                </c:pt>
                <c:pt idx="45">
                  <c:v>0</c:v>
                </c:pt>
                <c:pt idx="46" formatCode="0.00;&quot;-&quot;0.00;&quot;--&quot;">
                  <c:v>-4.5999999999999996</c:v>
                </c:pt>
              </c:numCache>
            </c:numRef>
          </c:val>
          <c:extLst>
            <c:ext xmlns:c16="http://schemas.microsoft.com/office/drawing/2014/chart" uri="{C3380CC4-5D6E-409C-BE32-E72D297353CC}">
              <c16:uniqueId val="{00000011-C7F2-471B-AFB4-6D493870C04D}"/>
            </c:ext>
          </c:extLst>
        </c:ser>
        <c:dLbls>
          <c:showLegendKey val="0"/>
          <c:showVal val="0"/>
          <c:showCatName val="0"/>
          <c:showSerName val="0"/>
          <c:showPercent val="0"/>
          <c:showBubbleSize val="0"/>
        </c:dLbls>
        <c:gapWidth val="100"/>
        <c:overlap val="100"/>
        <c:axId val="527336863"/>
        <c:axId val="527333503"/>
      </c:barChart>
      <c:scatterChart>
        <c:scatterStyle val="lineMarker"/>
        <c:varyColors val="0"/>
        <c:ser>
          <c:idx val="2"/>
          <c:order val="2"/>
          <c:tx>
            <c:strRef>
              <c:f>Sheet1!$E$4</c:f>
              <c:strCache>
                <c:ptCount val="1"/>
                <c:pt idx="0">
                  <c:v>Max Drawdown</c:v>
                </c:pt>
              </c:strCache>
            </c:strRef>
          </c:tx>
          <c:spPr>
            <a:ln w="25400" cap="rnd">
              <a:noFill/>
              <a:round/>
            </a:ln>
            <a:effectLst/>
          </c:spPr>
          <c:marker>
            <c:symbol val="circle"/>
            <c:size val="8"/>
            <c:spPr>
              <a:solidFill>
                <a:srgbClr val="D72726">
                  <a:lumMod val="60000"/>
                  <a:lumOff val="40000"/>
                </a:srgbClr>
              </a:solidFill>
              <a:ln w="22225">
                <a:solidFill>
                  <a:srgbClr val="D72726">
                    <a:lumMod val="75000"/>
                  </a:srgbClr>
                </a:solidFill>
              </a:ln>
              <a:effectLst/>
            </c:spPr>
          </c:marker>
          <c:dLbls>
            <c:dLbl>
              <c:idx val="45"/>
              <c:layout>
                <c:manualLayout>
                  <c:x val="-4.7642976508455014E-3"/>
                  <c:y val="-4.1333025489401015E-2"/>
                </c:manualLayout>
              </c:layout>
              <c:tx>
                <c:rich>
                  <a:bodyPr/>
                  <a:lstStyle/>
                  <a:p>
                    <a:r>
                      <a:rPr lang="en-US" sz="1600" dirty="0"/>
                      <a:t>-9.1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8AA-420E-8C48-6BBED10F9E5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Sheet1!$B$5:$B$51</c:f>
              <c:numCache>
                <c:formatCode>yyyy</c:formatCode>
                <c:ptCount val="47"/>
                <c:pt idx="0">
                  <c:v>29221</c:v>
                </c:pt>
                <c:pt idx="1">
                  <c:v>29587</c:v>
                </c:pt>
                <c:pt idx="2">
                  <c:v>29952</c:v>
                </c:pt>
                <c:pt idx="3">
                  <c:v>30317</c:v>
                </c:pt>
                <c:pt idx="4">
                  <c:v>30682</c:v>
                </c:pt>
                <c:pt idx="5">
                  <c:v>31048</c:v>
                </c:pt>
                <c:pt idx="6">
                  <c:v>31413</c:v>
                </c:pt>
                <c:pt idx="7">
                  <c:v>31778</c:v>
                </c:pt>
                <c:pt idx="8">
                  <c:v>32143</c:v>
                </c:pt>
                <c:pt idx="9">
                  <c:v>32509</c:v>
                </c:pt>
                <c:pt idx="10">
                  <c:v>32874</c:v>
                </c:pt>
                <c:pt idx="11">
                  <c:v>33239</c:v>
                </c:pt>
                <c:pt idx="12">
                  <c:v>33604</c:v>
                </c:pt>
                <c:pt idx="13">
                  <c:v>33970</c:v>
                </c:pt>
                <c:pt idx="14">
                  <c:v>34335</c:v>
                </c:pt>
                <c:pt idx="15">
                  <c:v>34700</c:v>
                </c:pt>
                <c:pt idx="16">
                  <c:v>35065</c:v>
                </c:pt>
                <c:pt idx="17">
                  <c:v>35431</c:v>
                </c:pt>
                <c:pt idx="18">
                  <c:v>35796</c:v>
                </c:pt>
                <c:pt idx="19">
                  <c:v>36161</c:v>
                </c:pt>
                <c:pt idx="20">
                  <c:v>36526</c:v>
                </c:pt>
                <c:pt idx="21">
                  <c:v>36892</c:v>
                </c:pt>
                <c:pt idx="22">
                  <c:v>37257</c:v>
                </c:pt>
                <c:pt idx="23">
                  <c:v>37622</c:v>
                </c:pt>
                <c:pt idx="24">
                  <c:v>37987</c:v>
                </c:pt>
                <c:pt idx="25">
                  <c:v>38353</c:v>
                </c:pt>
                <c:pt idx="26">
                  <c:v>38718</c:v>
                </c:pt>
                <c:pt idx="27">
                  <c:v>39083</c:v>
                </c:pt>
                <c:pt idx="28">
                  <c:v>39448</c:v>
                </c:pt>
                <c:pt idx="29">
                  <c:v>39814</c:v>
                </c:pt>
                <c:pt idx="30">
                  <c:v>40179</c:v>
                </c:pt>
                <c:pt idx="31">
                  <c:v>40544</c:v>
                </c:pt>
                <c:pt idx="32">
                  <c:v>40909</c:v>
                </c:pt>
                <c:pt idx="33">
                  <c:v>41275</c:v>
                </c:pt>
                <c:pt idx="34">
                  <c:v>41640</c:v>
                </c:pt>
                <c:pt idx="35">
                  <c:v>42005</c:v>
                </c:pt>
                <c:pt idx="36">
                  <c:v>42370</c:v>
                </c:pt>
                <c:pt idx="37">
                  <c:v>42736</c:v>
                </c:pt>
                <c:pt idx="38">
                  <c:v>43101</c:v>
                </c:pt>
                <c:pt idx="39">
                  <c:v>43466</c:v>
                </c:pt>
                <c:pt idx="40">
                  <c:v>43831</c:v>
                </c:pt>
                <c:pt idx="41">
                  <c:v>44197</c:v>
                </c:pt>
                <c:pt idx="42">
                  <c:v>44562</c:v>
                </c:pt>
                <c:pt idx="43">
                  <c:v>44927</c:v>
                </c:pt>
                <c:pt idx="44">
                  <c:v>45292</c:v>
                </c:pt>
                <c:pt idx="45">
                  <c:v>45658</c:v>
                </c:pt>
                <c:pt idx="46">
                  <c:v>46023</c:v>
                </c:pt>
              </c:numCache>
            </c:numRef>
          </c:xVal>
          <c:yVal>
            <c:numRef>
              <c:f>Sheet1!$E$5:$E$51</c:f>
              <c:numCache>
                <c:formatCode>0.0;"-"0.0;"--"</c:formatCode>
                <c:ptCount val="47"/>
                <c:pt idx="0">
                  <c:v>-17.071935157041501</c:v>
                </c:pt>
                <c:pt idx="1">
                  <c:v>-18.353605560382299</c:v>
                </c:pt>
                <c:pt idx="2">
                  <c:v>-16.5553201890175</c:v>
                </c:pt>
                <c:pt idx="3">
                  <c:v>-6.9068366571144804</c:v>
                </c:pt>
                <c:pt idx="4">
                  <c:v>-12.677221172022699</c:v>
                </c:pt>
                <c:pt idx="5">
                  <c:v>-7.6616406848964704</c:v>
                </c:pt>
                <c:pt idx="6">
                  <c:v>-9.4236299885750192</c:v>
                </c:pt>
                <c:pt idx="7">
                  <c:v>-33.509516880957399</c:v>
                </c:pt>
                <c:pt idx="8">
                  <c:v>-7.6302706683852204</c:v>
                </c:pt>
                <c:pt idx="9">
                  <c:v>-7.5569760978321403</c:v>
                </c:pt>
                <c:pt idx="10">
                  <c:v>-19.9186881691286</c:v>
                </c:pt>
                <c:pt idx="11">
                  <c:v>-5.6719762582520898</c:v>
                </c:pt>
                <c:pt idx="12">
                  <c:v>-6.2433158257480104</c:v>
                </c:pt>
                <c:pt idx="13">
                  <c:v>-4.9941927990708104</c:v>
                </c:pt>
                <c:pt idx="14">
                  <c:v>-8.9377593360995906</c:v>
                </c:pt>
                <c:pt idx="15">
                  <c:v>-2.5334169763065102</c:v>
                </c:pt>
                <c:pt idx="16">
                  <c:v>-7.64321822817646</c:v>
                </c:pt>
                <c:pt idx="17">
                  <c:v>-10.7952233704939</c:v>
                </c:pt>
                <c:pt idx="18">
                  <c:v>-19.336001685274901</c:v>
                </c:pt>
                <c:pt idx="19">
                  <c:v>-12.0786873229112</c:v>
                </c:pt>
                <c:pt idx="20">
                  <c:v>-17.199795739331901</c:v>
                </c:pt>
                <c:pt idx="21">
                  <c:v>-29.695063804386599</c:v>
                </c:pt>
                <c:pt idx="22">
                  <c:v>-33.752051051578903</c:v>
                </c:pt>
                <c:pt idx="23">
                  <c:v>-14.0537992049127</c:v>
                </c:pt>
                <c:pt idx="24">
                  <c:v>-8.1645383479571105</c:v>
                </c:pt>
                <c:pt idx="25">
                  <c:v>-7.1666067500276602</c:v>
                </c:pt>
                <c:pt idx="26">
                  <c:v>-7.6988392099962999</c:v>
                </c:pt>
                <c:pt idx="27">
                  <c:v>-10.090885683380399</c:v>
                </c:pt>
                <c:pt idx="28">
                  <c:v>-48.7565566560462</c:v>
                </c:pt>
                <c:pt idx="29">
                  <c:v>-27.620348109129001</c:v>
                </c:pt>
                <c:pt idx="30">
                  <c:v>-15.9941319291326</c:v>
                </c:pt>
                <c:pt idx="31">
                  <c:v>-19.388572937804401</c:v>
                </c:pt>
                <c:pt idx="32">
                  <c:v>-9.9362097883832199</c:v>
                </c:pt>
                <c:pt idx="33">
                  <c:v>-5.75566781834896</c:v>
                </c:pt>
                <c:pt idx="34">
                  <c:v>-7.4015787679344198</c:v>
                </c:pt>
                <c:pt idx="35">
                  <c:v>-12.352350460501899</c:v>
                </c:pt>
                <c:pt idx="36">
                  <c:v>-10.5119938281298</c:v>
                </c:pt>
                <c:pt idx="37">
                  <c:v>-2.7965356055728301</c:v>
                </c:pt>
                <c:pt idx="38">
                  <c:v>-19.778124335256202</c:v>
                </c:pt>
                <c:pt idx="39">
                  <c:v>-6.8362527043405397</c:v>
                </c:pt>
                <c:pt idx="40">
                  <c:v>-33.925147971414603</c:v>
                </c:pt>
                <c:pt idx="41">
                  <c:v>-5.2124742776276998</c:v>
                </c:pt>
                <c:pt idx="42">
                  <c:v>-25.425081227656499</c:v>
                </c:pt>
                <c:pt idx="43">
                  <c:v>-10.2765592461043</c:v>
                </c:pt>
                <c:pt idx="44">
                  <c:v>-8.4850980325604795</c:v>
                </c:pt>
                <c:pt idx="45">
                  <c:v>-18.9022295720257</c:v>
                </c:pt>
                <c:pt idx="46" formatCode="0.00">
                  <c:v>-9.1</c:v>
                </c:pt>
              </c:numCache>
            </c:numRef>
          </c:yVal>
          <c:smooth val="0"/>
          <c:extLst>
            <c:ext xmlns:c16="http://schemas.microsoft.com/office/drawing/2014/chart" uri="{C3380CC4-5D6E-409C-BE32-E72D297353CC}">
              <c16:uniqueId val="{00000002-78AA-420E-8C48-6BBED10F9E58}"/>
            </c:ext>
          </c:extLst>
        </c:ser>
        <c:dLbls>
          <c:showLegendKey val="0"/>
          <c:showVal val="0"/>
          <c:showCatName val="0"/>
          <c:showSerName val="0"/>
          <c:showPercent val="0"/>
          <c:showBubbleSize val="0"/>
        </c:dLbls>
        <c:axId val="527336863"/>
        <c:axId val="527333503"/>
      </c:scatterChart>
      <c:dateAx>
        <c:axId val="527336863"/>
        <c:scaling>
          <c:orientation val="minMax"/>
          <c:max val="46023"/>
        </c:scaling>
        <c:delete val="0"/>
        <c:axPos val="b"/>
        <c:numFmt formatCode="yyyy"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27333503"/>
        <c:crosses val="autoZero"/>
        <c:auto val="1"/>
        <c:lblOffset val="100"/>
        <c:baseTimeUnit val="years"/>
        <c:majorUnit val="3"/>
        <c:majorTimeUnit val="years"/>
      </c:dateAx>
      <c:valAx>
        <c:axId val="527333503"/>
        <c:scaling>
          <c:orientation val="minMax"/>
          <c:min val="-5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27336863"/>
        <c:crosses val="autoZero"/>
        <c:crossBetween val="between"/>
      </c:valAx>
      <c:spPr>
        <a:noFill/>
        <a:ln>
          <a:noFill/>
        </a:ln>
        <a:effectLst/>
      </c:spPr>
    </c:plotArea>
    <c:legend>
      <c:legendPos val="t"/>
      <c:legendEntry>
        <c:idx val="0"/>
        <c:delete val="1"/>
      </c:legendEntry>
      <c:layout>
        <c:manualLayout>
          <c:xMode val="edge"/>
          <c:yMode val="edge"/>
          <c:x val="0.30874195092636175"/>
          <c:y val="7.7730401464479432E-2"/>
          <c:w val="0.41011379781590762"/>
          <c:h val="5.572434643469630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D725BF-5BBA-4CC5-B1B0-46D6FF124021}"/>
              </a:ext>
            </a:extLst>
          </p:cNvPr>
          <p:cNvSpPr>
            <a:spLocks noGrp="1"/>
          </p:cNvSpPr>
          <p:nvPr>
            <p:ph type="hdr" sz="quarter"/>
          </p:nvPr>
        </p:nvSpPr>
        <p:spPr>
          <a:xfrm>
            <a:off x="0" y="1"/>
            <a:ext cx="3037840" cy="466972"/>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F734D8-F748-4BAB-A540-55D080C3131D}"/>
              </a:ext>
            </a:extLst>
          </p:cNvPr>
          <p:cNvSpPr>
            <a:spLocks noGrp="1"/>
          </p:cNvSpPr>
          <p:nvPr>
            <p:ph type="dt" sz="quarter" idx="1"/>
          </p:nvPr>
        </p:nvSpPr>
        <p:spPr>
          <a:xfrm>
            <a:off x="3970734" y="1"/>
            <a:ext cx="3037840" cy="466972"/>
          </a:xfrm>
          <a:prstGeom prst="rect">
            <a:avLst/>
          </a:prstGeom>
        </p:spPr>
        <p:txBody>
          <a:bodyPr vert="horz" lIns="91440" tIns="45720" rIns="91440" bIns="45720" rtlCol="0"/>
          <a:lstStyle>
            <a:lvl1pPr algn="r">
              <a:defRPr sz="1200"/>
            </a:lvl1pPr>
          </a:lstStyle>
          <a:p>
            <a:fld id="{8654A2C1-B77D-4CE1-B639-626FD87C19CF}" type="datetimeFigureOut">
              <a:rPr lang="en-US" smtClean="0"/>
              <a:t>5/1/26</a:t>
            </a:fld>
            <a:endParaRPr lang="en-US" dirty="0"/>
          </a:p>
        </p:txBody>
      </p:sp>
      <p:sp>
        <p:nvSpPr>
          <p:cNvPr id="4" name="Footer Placeholder 3">
            <a:extLst>
              <a:ext uri="{FF2B5EF4-FFF2-40B4-BE49-F238E27FC236}">
                <a16:creationId xmlns:a16="http://schemas.microsoft.com/office/drawing/2014/main" id="{374B0A26-3F9E-4A82-B459-5EB3FD66E764}"/>
              </a:ext>
            </a:extLst>
          </p:cNvPr>
          <p:cNvSpPr>
            <a:spLocks noGrp="1"/>
          </p:cNvSpPr>
          <p:nvPr>
            <p:ph type="ftr" sz="quarter" idx="2"/>
          </p:nvPr>
        </p:nvSpPr>
        <p:spPr>
          <a:xfrm>
            <a:off x="0" y="8829429"/>
            <a:ext cx="3037840" cy="466971"/>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D4FB9AE-E49E-49B1-A2B8-27F67420F00B}"/>
              </a:ext>
            </a:extLst>
          </p:cNvPr>
          <p:cNvSpPr>
            <a:spLocks noGrp="1"/>
          </p:cNvSpPr>
          <p:nvPr>
            <p:ph type="sldNum" sz="quarter" idx="3"/>
          </p:nvPr>
        </p:nvSpPr>
        <p:spPr>
          <a:xfrm>
            <a:off x="3970734" y="8829429"/>
            <a:ext cx="3037840" cy="466971"/>
          </a:xfrm>
          <a:prstGeom prst="rect">
            <a:avLst/>
          </a:prstGeom>
        </p:spPr>
        <p:txBody>
          <a:bodyPr vert="horz" lIns="91440" tIns="45720" rIns="91440" bIns="45720" rtlCol="0" anchor="b"/>
          <a:lstStyle>
            <a:lvl1pPr algn="r">
              <a:defRPr sz="1200"/>
            </a:lvl1pPr>
          </a:lstStyle>
          <a:p>
            <a:fld id="{0CEA3A05-DE23-47C4-B1D7-50F5CAEE3D0E}" type="slidenum">
              <a:rPr lang="en-US" smtClean="0"/>
              <a:t>‹#›</a:t>
            </a:fld>
            <a:endParaRPr lang="en-US" dirty="0"/>
          </a:p>
        </p:txBody>
      </p:sp>
    </p:spTree>
    <p:extLst>
      <p:ext uri="{BB962C8B-B14F-4D97-AF65-F5344CB8AC3E}">
        <p14:creationId xmlns:p14="http://schemas.microsoft.com/office/powerpoint/2010/main" val="133984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9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734" y="1"/>
            <a:ext cx="3037840" cy="466972"/>
          </a:xfrm>
          <a:prstGeom prst="rect">
            <a:avLst/>
          </a:prstGeom>
        </p:spPr>
        <p:txBody>
          <a:bodyPr vert="horz" lIns="91440" tIns="45720" rIns="91440" bIns="45720" rtlCol="0"/>
          <a:lstStyle>
            <a:lvl1pPr algn="r">
              <a:defRPr sz="1200"/>
            </a:lvl1pPr>
          </a:lstStyle>
          <a:p>
            <a:fld id="{F7B4A973-B407-4F2B-AEE7-24AB7C1F01B2}" type="datetimeFigureOut">
              <a:rPr lang="en-US" smtClean="0"/>
              <a:t>5/1/26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73894"/>
            <a:ext cx="5608320" cy="366045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429"/>
            <a:ext cx="3037840" cy="466971"/>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734" y="8829429"/>
            <a:ext cx="3037840" cy="466971"/>
          </a:xfrm>
          <a:prstGeom prst="rect">
            <a:avLst/>
          </a:prstGeom>
        </p:spPr>
        <p:txBody>
          <a:bodyPr vert="horz" lIns="91440" tIns="45720" rIns="91440" bIns="45720" rtlCol="0" anchor="b"/>
          <a:lstStyle>
            <a:lvl1pPr algn="r">
              <a:defRPr sz="1200"/>
            </a:lvl1pPr>
          </a:lstStyle>
          <a:p>
            <a:fld id="{51974D57-1207-40EE-846E-013782F40A69}" type="slidenum">
              <a:rPr lang="en-US" smtClean="0"/>
              <a:t>‹#›</a:t>
            </a:fld>
            <a:endParaRPr lang="en-US" dirty="0"/>
          </a:p>
        </p:txBody>
      </p:sp>
    </p:spTree>
    <p:extLst>
      <p:ext uri="{BB962C8B-B14F-4D97-AF65-F5344CB8AC3E}">
        <p14:creationId xmlns:p14="http://schemas.microsoft.com/office/powerpoint/2010/main" val="54427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74D57-1207-40EE-846E-013782F40A69}" type="slidenum">
              <a:rPr lang="en-US" smtClean="0"/>
              <a:t>1</a:t>
            </a:fld>
            <a:endParaRPr lang="en-US" dirty="0"/>
          </a:p>
        </p:txBody>
      </p:sp>
    </p:spTree>
    <p:extLst>
      <p:ext uri="{BB962C8B-B14F-4D97-AF65-F5344CB8AC3E}">
        <p14:creationId xmlns:p14="http://schemas.microsoft.com/office/powerpoint/2010/main" val="2457622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74D57-1207-40EE-846E-013782F40A69}" type="slidenum">
              <a:rPr lang="en-US" smtClean="0"/>
              <a:t>2</a:t>
            </a:fld>
            <a:endParaRPr lang="en-US" dirty="0"/>
          </a:p>
        </p:txBody>
      </p:sp>
    </p:spTree>
    <p:extLst>
      <p:ext uri="{BB962C8B-B14F-4D97-AF65-F5344CB8AC3E}">
        <p14:creationId xmlns:p14="http://schemas.microsoft.com/office/powerpoint/2010/main" val="2011754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F8BF5-7275-2878-508C-F9D1FC0FD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0DE521-DA0F-58A1-94CC-B42F80F7076A}"/>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33457598-DDDE-36FA-73AE-C96F39547C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5AF24E-34AE-4A17-9121-A7624766A8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C588DAC5-868E-11C9-C3C2-631DA4604CB4}"/>
              </a:ext>
            </a:extLst>
          </p:cNvPr>
          <p:cNvSpPr>
            <a:spLocks noGrp="1"/>
          </p:cNvSpPr>
          <p:nvPr>
            <p:ph type="body" sz="quarter" idx="3"/>
          </p:nvPr>
        </p:nvSpPr>
        <p:spPr/>
        <p:txBody>
          <a:bodyPr/>
          <a:lstStyle/>
          <a:p>
            <a:r>
              <a:rPr lang="en-US" b="0" dirty="0"/>
              <a:t>Higher oil prices have put pressure on global markets, but the impact hasn’t been equal. U.S. equities declined the most for the quarter overall, but since the start of the conflict, they have held up better than other regions, while international and emerging markets gave back earlier gains.</a:t>
            </a:r>
          </a:p>
          <a:p>
            <a:endParaRPr lang="en-US" b="0" dirty="0"/>
          </a:p>
          <a:p>
            <a:r>
              <a:rPr lang="en-US" b="0" dirty="0"/>
              <a:t>The key difference comes down to energy exposure—countries that rely more on imported energy, like parts of Europe and Asia, have seen weaker performance, while the U.S. has been more resilient as a net energy exporter.</a:t>
            </a:r>
          </a:p>
          <a:p>
            <a:endParaRPr lang="en-US" b="0" dirty="0"/>
          </a:p>
          <a:p>
            <a:r>
              <a:rPr lang="en-US" b="0" dirty="0"/>
              <a:t>At the same time, bond markets have been challenged as rising inflation concerns pushed yields higher, though that has improved income opportunities. Gold initially benefited from uncertainty but gave back some gains as the dollar strengthened.</a:t>
            </a:r>
          </a:p>
          <a:p>
            <a:endParaRPr lang="en-US" b="0" dirty="0"/>
          </a:p>
          <a:p>
            <a:r>
              <a:rPr lang="en-US" b="0" dirty="0"/>
              <a:t>Importantly, diversified portfolios have helped cushion the impact, with a global 60/40 portfolio down about -2.3% for the quarter—highlighting the value of diversification in a more volatile environment.</a:t>
            </a:r>
          </a:p>
        </p:txBody>
      </p:sp>
    </p:spTree>
    <p:extLst>
      <p:ext uri="{BB962C8B-B14F-4D97-AF65-F5344CB8AC3E}">
        <p14:creationId xmlns:p14="http://schemas.microsoft.com/office/powerpoint/2010/main" val="149083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9E9C3-8823-9D36-3D17-F86F4A0996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C69930-263B-FF00-6F2C-7D4AB4A4AA8D}"/>
              </a:ext>
            </a:extLst>
          </p:cNvPr>
          <p:cNvSpPr>
            <a:spLocks noGrp="1" noRot="1" noChangeAspect="1"/>
          </p:cNvSpPr>
          <p:nvPr>
            <p:ph type="sldImg"/>
          </p:nvPr>
        </p:nvSpPr>
        <p:spPr>
          <a:xfrm>
            <a:off x="701675" y="641350"/>
            <a:ext cx="5575300" cy="3136900"/>
          </a:xfrm>
        </p:spPr>
        <p:txBody>
          <a:bodyPr/>
          <a:lstStyle/>
          <a:p>
            <a:endParaRPr lang="en-US" dirty="0"/>
          </a:p>
        </p:txBody>
      </p:sp>
      <p:sp>
        <p:nvSpPr>
          <p:cNvPr id="3" name="Notes Placeholder 2">
            <a:extLst>
              <a:ext uri="{FF2B5EF4-FFF2-40B4-BE49-F238E27FC236}">
                <a16:creationId xmlns:a16="http://schemas.microsoft.com/office/drawing/2014/main" id="{AEF7C60A-7F5E-C33C-9791-13BA4D29CE03}"/>
              </a:ext>
            </a:extLst>
          </p:cNvPr>
          <p:cNvSpPr>
            <a:spLocks noGrp="1"/>
          </p:cNvSpPr>
          <p:nvPr>
            <p:ph type="body" idx="1"/>
          </p:nvPr>
        </p:nvSpPr>
        <p:spPr>
          <a:xfrm>
            <a:off x="701040" y="4029394"/>
            <a:ext cx="5608320" cy="3660456"/>
          </a:xfrm>
        </p:spPr>
        <p:txBody>
          <a:bodyPr/>
          <a:lstStyle/>
          <a:p>
            <a:r>
              <a:rPr lang="en-US" sz="1100" dirty="0"/>
              <a:t>The U.S. economy has grown at a steady, near-trend pace, with the consumer consistently serving as the primary driver—accounting for roughly two-thirds of overall activity.</a:t>
            </a:r>
          </a:p>
          <a:p>
            <a:r>
              <a:rPr lang="en-US" sz="1100" dirty="0"/>
              <a:t>While growth moderated slightly in 2025 compared to 2024, it remained solid overall. Consumer spending continued to contribute the most to GDP, though at a slower pace, while business investment stayed positive but modest. Government spending provided a larger boost in 2024 and eased in 2025, and trade remained a drag on growth.</a:t>
            </a:r>
          </a:p>
          <a:p>
            <a:r>
              <a:rPr lang="en-US" sz="1100" dirty="0"/>
              <a:t>Overall, the data reflects a resilient economy over this period, with growth supported by multiple pillars even as it normalized.</a:t>
            </a:r>
          </a:p>
        </p:txBody>
      </p:sp>
      <p:sp>
        <p:nvSpPr>
          <p:cNvPr id="4" name="Slide Number Placeholder 3">
            <a:extLst>
              <a:ext uri="{FF2B5EF4-FFF2-40B4-BE49-F238E27FC236}">
                <a16:creationId xmlns:a16="http://schemas.microsoft.com/office/drawing/2014/main" id="{8C28E84F-177C-9A8E-41DA-77C1647CE85F}"/>
              </a:ext>
            </a:extLst>
          </p:cNvPr>
          <p:cNvSpPr>
            <a:spLocks noGrp="1"/>
          </p:cNvSpPr>
          <p:nvPr>
            <p:ph type="sldNum" sz="quarter" idx="5"/>
          </p:nvPr>
        </p:nvSpPr>
        <p:spPr/>
        <p:txBody>
          <a:bodyPr/>
          <a:lstStyle/>
          <a:p>
            <a:fld id="{51974D57-1207-40EE-846E-013782F40A69}" type="slidenum">
              <a:rPr lang="en-US" smtClean="0"/>
              <a:t>4</a:t>
            </a:fld>
            <a:endParaRPr lang="en-US" dirty="0"/>
          </a:p>
        </p:txBody>
      </p:sp>
    </p:spTree>
    <p:extLst>
      <p:ext uri="{BB962C8B-B14F-4D97-AF65-F5344CB8AC3E}">
        <p14:creationId xmlns:p14="http://schemas.microsoft.com/office/powerpoint/2010/main" val="1586526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76D62-753C-051D-83E8-C6C2D3841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84CFA-B38C-069A-6F6C-533D1ECCA22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C0328C8-A41F-A6AF-2F52-B985DC6C0EED}"/>
              </a:ext>
            </a:extLst>
          </p:cNvPr>
          <p:cNvSpPr>
            <a:spLocks noGrp="1"/>
          </p:cNvSpPr>
          <p:nvPr>
            <p:ph type="body" idx="1"/>
          </p:nvPr>
        </p:nvSpPr>
        <p:spPr/>
        <p:txBody>
          <a:bodyPr/>
          <a:lstStyle/>
          <a:p>
            <a:r>
              <a:rPr lang="en-US" dirty="0"/>
              <a:t>Business investment has remained a key support for economic growth, led by a surge in capital spending from large technology companies. Hyperscalers continue to ramp up investment, particularly in infrastructure tied to artificial intelligence.</a:t>
            </a:r>
          </a:p>
          <a:p>
            <a:br>
              <a:rPr lang="en-US" dirty="0"/>
            </a:br>
            <a:r>
              <a:rPr lang="en-US" dirty="0"/>
              <a:t>This wave of spending is increasingly showing up in the broader economy. AI-related investment—across equipment, software, and data centers—has made a meaningful contribution to GDP growth in 2025, accounting for a notable share of expansion.</a:t>
            </a:r>
          </a:p>
          <a:p>
            <a:endParaRPr lang="en-US" dirty="0"/>
          </a:p>
          <a:p>
            <a:r>
              <a:rPr lang="en-US" dirty="0"/>
              <a:t>Overall, strong capital spending, especially tied to AI, has become an important offset to softer areas of the economy and a key driver of continued growth.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30CA5CA-87A6-DD22-0A26-5BC09E59C3FE}"/>
              </a:ext>
            </a:extLst>
          </p:cNvPr>
          <p:cNvSpPr>
            <a:spLocks noGrp="1"/>
          </p:cNvSpPr>
          <p:nvPr>
            <p:ph type="sldNum" sz="quarter" idx="5"/>
          </p:nvPr>
        </p:nvSpPr>
        <p:spPr/>
        <p:txBody>
          <a:bodyPr/>
          <a:lstStyle/>
          <a:p>
            <a:fld id="{51974D57-1207-40EE-846E-013782F40A69}" type="slidenum">
              <a:rPr lang="en-US" smtClean="0"/>
              <a:t>5</a:t>
            </a:fld>
            <a:endParaRPr lang="en-US" dirty="0"/>
          </a:p>
        </p:txBody>
      </p:sp>
    </p:spTree>
    <p:extLst>
      <p:ext uri="{BB962C8B-B14F-4D97-AF65-F5344CB8AC3E}">
        <p14:creationId xmlns:p14="http://schemas.microsoft.com/office/powerpoint/2010/main" val="3398345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0E515-0789-20E7-CCF6-96B267362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D4440-8292-9D20-1042-DDC7F39B5F2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4CAF4D1-25D1-1FFA-79EB-2CCC45B863B7}"/>
              </a:ext>
            </a:extLst>
          </p:cNvPr>
          <p:cNvSpPr>
            <a:spLocks noGrp="1"/>
          </p:cNvSpPr>
          <p:nvPr>
            <p:ph type="body" idx="1"/>
          </p:nvPr>
        </p:nvSpPr>
        <p:spPr/>
        <p:txBody>
          <a:bodyPr/>
          <a:lstStyle/>
          <a:p>
            <a:pPr rtl="0" fontAlgn="auto"/>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A5361E3-158E-4B31-4507-A8FEA6D83D5B}"/>
              </a:ext>
            </a:extLst>
          </p:cNvPr>
          <p:cNvSpPr>
            <a:spLocks noGrp="1"/>
          </p:cNvSpPr>
          <p:nvPr>
            <p:ph type="sldNum" sz="quarter" idx="5"/>
          </p:nvPr>
        </p:nvSpPr>
        <p:spPr/>
        <p:txBody>
          <a:bodyPr/>
          <a:lstStyle/>
          <a:p>
            <a:fld id="{51974D57-1207-40EE-846E-013782F40A69}" type="slidenum">
              <a:rPr lang="en-US" smtClean="0"/>
              <a:t>6</a:t>
            </a:fld>
            <a:endParaRPr lang="en-US" dirty="0"/>
          </a:p>
        </p:txBody>
      </p:sp>
    </p:spTree>
    <p:extLst>
      <p:ext uri="{BB962C8B-B14F-4D97-AF65-F5344CB8AC3E}">
        <p14:creationId xmlns:p14="http://schemas.microsoft.com/office/powerpoint/2010/main" val="740464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97CAB-4FFA-C17E-7880-42469AF40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9DF1B-686E-B9B1-3069-8738F4349F6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D06F648-AA34-A04A-C59C-4886DCA298E1}"/>
              </a:ext>
            </a:extLst>
          </p:cNvPr>
          <p:cNvSpPr>
            <a:spLocks noGrp="1"/>
          </p:cNvSpPr>
          <p:nvPr>
            <p:ph type="body" idx="1"/>
          </p:nvPr>
        </p:nvSpPr>
        <p:spPr/>
        <p:txBody>
          <a:bodyPr/>
          <a:lstStyle/>
          <a:p>
            <a:r>
              <a:rPr lang="en-US" dirty="0"/>
              <a:t>Conflicts and geopolitical shocks have been constant throughout modern history.</a:t>
            </a:r>
          </a:p>
          <a:p>
            <a:endParaRPr lang="en-US" dirty="0"/>
          </a:p>
          <a:p>
            <a:r>
              <a:rPr lang="en-US" dirty="0"/>
              <a:t>While markets often react sharply in the short term, the long-term trend has remained upward. Even through wars, crises, and periods of uncertainty, the broader trajectory of the market has reflected economic growth and innovation over time.</a:t>
            </a:r>
          </a:p>
          <a:p>
            <a:endParaRPr lang="en-US" dirty="0"/>
          </a:p>
          <a:p>
            <a:r>
              <a:rPr lang="en-US" dirty="0"/>
              <a:t>The key takeaway is that maintaining a long-term perspective is critical. Short-term volatility is normal — but history shows that disciplined investors who stay focused on long-term fundamentals are typically rewarded.</a:t>
            </a:r>
          </a:p>
        </p:txBody>
      </p:sp>
      <p:sp>
        <p:nvSpPr>
          <p:cNvPr id="4" name="Slide Number Placeholder 3">
            <a:extLst>
              <a:ext uri="{FF2B5EF4-FFF2-40B4-BE49-F238E27FC236}">
                <a16:creationId xmlns:a16="http://schemas.microsoft.com/office/drawing/2014/main" id="{425D6241-2C12-378B-9B97-F73E7AE530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74D57-1207-40EE-846E-013782F40A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847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45B22-42BE-C966-1489-9C9E05A2A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6F4C0-92FB-7BD3-942F-D2B6A85497B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9BFBE06-6F44-E114-8B94-B61C7FF50D38}"/>
              </a:ext>
            </a:extLst>
          </p:cNvPr>
          <p:cNvSpPr>
            <a:spLocks noGrp="1"/>
          </p:cNvSpPr>
          <p:nvPr>
            <p:ph type="body" idx="1"/>
          </p:nvPr>
        </p:nvSpPr>
        <p:spPr/>
        <p:txBody>
          <a:bodyPr/>
          <a:lstStyle/>
          <a:p>
            <a:r>
              <a:rPr lang="en-US" dirty="0"/>
              <a:t>Historically, midterm election years have tended to experience higher volatility and deeper drawdowns. Since 1980, the average intra-year drawdown has been about 14%, and several of the more pronounced pullbacks occurred during midterm cycles.</a:t>
            </a:r>
          </a:p>
          <a:p>
            <a:endParaRPr lang="en-US" dirty="0"/>
          </a:p>
          <a:p>
            <a:r>
              <a:rPr lang="en-US" dirty="0"/>
              <a:t>That said, volatility does not automatically mean negative full-year returns. In many midterm years, the S&amp;P 500 ultimately finished higher despite meaningful interim declines.</a:t>
            </a:r>
          </a:p>
          <a:p>
            <a:endParaRPr lang="en-US" dirty="0"/>
          </a:p>
          <a:p>
            <a:r>
              <a:rPr lang="en-US" dirty="0"/>
              <a:t>The takeaway for investors is to expect turbulence during election cycles, but to remain focused on long-term fundamentals rather than short-term political uncertainty.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C313345-DAE4-4750-EF8A-2ADA5A3EEEFD}"/>
              </a:ext>
            </a:extLst>
          </p:cNvPr>
          <p:cNvSpPr>
            <a:spLocks noGrp="1"/>
          </p:cNvSpPr>
          <p:nvPr>
            <p:ph type="sldNum" sz="quarter" idx="5"/>
          </p:nvPr>
        </p:nvSpPr>
        <p:spPr/>
        <p:txBody>
          <a:bodyPr/>
          <a:lstStyle/>
          <a:p>
            <a:fld id="{51974D57-1207-40EE-846E-013782F40A69}" type="slidenum">
              <a:rPr lang="en-US" smtClean="0"/>
              <a:t>8</a:t>
            </a:fld>
            <a:endParaRPr lang="en-US" dirty="0"/>
          </a:p>
        </p:txBody>
      </p:sp>
    </p:spTree>
    <p:extLst>
      <p:ext uri="{BB962C8B-B14F-4D97-AF65-F5344CB8AC3E}">
        <p14:creationId xmlns:p14="http://schemas.microsoft.com/office/powerpoint/2010/main" val="2826307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E696-4376-E632-2917-5ECBFCCA4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4E517-8A83-0E1C-3546-7679B240D6A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E8E9B6C-6ABE-82F2-F2C7-4F381C0315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06669E-D641-6101-BFAB-515497E2ECDA}"/>
              </a:ext>
            </a:extLst>
          </p:cNvPr>
          <p:cNvSpPr>
            <a:spLocks noGrp="1"/>
          </p:cNvSpPr>
          <p:nvPr>
            <p:ph type="sldNum" sz="quarter" idx="5"/>
          </p:nvPr>
        </p:nvSpPr>
        <p:spPr/>
        <p:txBody>
          <a:bodyPr/>
          <a:lstStyle/>
          <a:p>
            <a:fld id="{37AB79C2-8ECC-418E-93C1-0C5021575BE9}" type="slidenum">
              <a:rPr lang="en-US" smtClean="0"/>
              <a:pPr/>
              <a:t>9</a:t>
            </a:fld>
            <a:endParaRPr lang="en-US" dirty="0"/>
          </a:p>
        </p:txBody>
      </p:sp>
    </p:spTree>
    <p:extLst>
      <p:ext uri="{BB962C8B-B14F-4D97-AF65-F5344CB8AC3E}">
        <p14:creationId xmlns:p14="http://schemas.microsoft.com/office/powerpoint/2010/main" val="2818243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74D57-1207-40EE-846E-013782F40A69}" type="slidenum">
              <a:rPr lang="en-US" smtClean="0"/>
              <a:t>10</a:t>
            </a:fld>
            <a:endParaRPr lang="en-US" dirty="0"/>
          </a:p>
        </p:txBody>
      </p:sp>
    </p:spTree>
    <p:extLst>
      <p:ext uri="{BB962C8B-B14F-4D97-AF65-F5344CB8AC3E}">
        <p14:creationId xmlns:p14="http://schemas.microsoft.com/office/powerpoint/2010/main" val="626224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74D57-1207-40EE-846E-013782F40A69}" type="slidenum">
              <a:rPr lang="en-US" smtClean="0"/>
              <a:t>11</a:t>
            </a:fld>
            <a:endParaRPr lang="en-US" dirty="0"/>
          </a:p>
        </p:txBody>
      </p:sp>
    </p:spTree>
    <p:extLst>
      <p:ext uri="{BB962C8B-B14F-4D97-AF65-F5344CB8AC3E}">
        <p14:creationId xmlns:p14="http://schemas.microsoft.com/office/powerpoint/2010/main" val="496164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974D57-1207-40EE-846E-013782F40A69}" type="slidenum">
              <a:rPr lang="en-US" smtClean="0"/>
              <a:t>12</a:t>
            </a:fld>
            <a:endParaRPr lang="en-US" dirty="0"/>
          </a:p>
        </p:txBody>
      </p:sp>
    </p:spTree>
    <p:extLst>
      <p:ext uri="{BB962C8B-B14F-4D97-AF65-F5344CB8AC3E}">
        <p14:creationId xmlns:p14="http://schemas.microsoft.com/office/powerpoint/2010/main" val="790353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74D57-1207-40EE-846E-013782F40A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854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E2E7-1728-3B35-849E-A8ABDFED84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465829-D9FC-BD06-944C-AF447DBCE53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7089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over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BFFA92-EFC7-4108-94FA-1C68A0B6A100}"/>
              </a:ext>
            </a:extLst>
          </p:cNvPr>
          <p:cNvSpPr/>
          <p:nvPr userDrawn="1"/>
        </p:nvSpPr>
        <p:spPr>
          <a:xfrm>
            <a:off x="0" y="6"/>
            <a:ext cx="12192000" cy="6857994"/>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a:extLst>
              <a:ext uri="{FF2B5EF4-FFF2-40B4-BE49-F238E27FC236}">
                <a16:creationId xmlns:a16="http://schemas.microsoft.com/office/drawing/2014/main" id="{72D9F562-99A9-4C7C-815F-2E83950A4A61}"/>
              </a:ext>
            </a:extLst>
          </p:cNvPr>
          <p:cNvPicPr>
            <a:picLocks noChangeAspect="1"/>
          </p:cNvPicPr>
          <p:nvPr userDrawn="1"/>
        </p:nvPicPr>
        <p:blipFill>
          <a:blip r:embed="rId2" cstate="screen">
            <a:alphaModFix amt="40000"/>
            <a:extLst>
              <a:ext uri="{28A0092B-C50C-407E-A947-70E740481C1C}">
                <a14:useLocalDpi xmlns:a14="http://schemas.microsoft.com/office/drawing/2010/main"/>
              </a:ext>
              <a:ext uri="{96DAC541-7B7A-43D3-8B79-37D633B846F1}">
                <asvg:svgBlip xmlns:asvg="http://schemas.microsoft.com/office/drawing/2016/SVG/main" r:embed="rId3"/>
              </a:ext>
            </a:extLst>
          </a:blip>
          <a:srcRect t="22532" r="45948" b="17876"/>
          <a:stretch>
            <a:fillRect/>
          </a:stretch>
        </p:blipFill>
        <p:spPr>
          <a:xfrm>
            <a:off x="3518344" y="1"/>
            <a:ext cx="8673656" cy="6857999"/>
          </a:xfrm>
          <a:custGeom>
            <a:avLst/>
            <a:gdLst>
              <a:gd name="connsiteX0" fmla="*/ 0 w 8673656"/>
              <a:gd name="connsiteY0" fmla="*/ 0 h 6857999"/>
              <a:gd name="connsiteX1" fmla="*/ 8673656 w 8673656"/>
              <a:gd name="connsiteY1" fmla="*/ 0 h 6857999"/>
              <a:gd name="connsiteX2" fmla="*/ 8673656 w 8673656"/>
              <a:gd name="connsiteY2" fmla="*/ 6857999 h 6857999"/>
              <a:gd name="connsiteX3" fmla="*/ 0 w 867365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673656" h="6857999">
                <a:moveTo>
                  <a:pt x="0" y="0"/>
                </a:moveTo>
                <a:lnTo>
                  <a:pt x="8673656" y="0"/>
                </a:lnTo>
                <a:lnTo>
                  <a:pt x="8673656" y="6857999"/>
                </a:lnTo>
                <a:lnTo>
                  <a:pt x="0" y="6857999"/>
                </a:lnTo>
                <a:close/>
              </a:path>
            </a:pathLst>
          </a:custGeom>
        </p:spPr>
      </p:pic>
      <p:sp>
        <p:nvSpPr>
          <p:cNvPr id="16" name="Triangle 19">
            <a:extLst>
              <a:ext uri="{FF2B5EF4-FFF2-40B4-BE49-F238E27FC236}">
                <a16:creationId xmlns:a16="http://schemas.microsoft.com/office/drawing/2014/main" id="{1122147D-8C94-4B9D-B4BC-87E67FA72E82}"/>
              </a:ext>
            </a:extLst>
          </p:cNvPr>
          <p:cNvSpPr/>
          <p:nvPr userDrawn="1"/>
        </p:nvSpPr>
        <p:spPr>
          <a:xfrm flipH="1">
            <a:off x="6363212" y="2276856"/>
            <a:ext cx="5830059" cy="4581144"/>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3767F808-1001-934F-AC6B-36F119A168D4}"/>
              </a:ext>
            </a:extLst>
          </p:cNvPr>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bg1"/>
                </a:solidFill>
                <a:latin typeface="Arial" pitchFamily="34" charset="0"/>
                <a:ea typeface="+mn-ea"/>
                <a:cs typeface="+mn-cs"/>
              </a:rPr>
              <a:t>For financial advisor use only.</a:t>
            </a:r>
          </a:p>
        </p:txBody>
      </p:sp>
      <p:sp>
        <p:nvSpPr>
          <p:cNvPr id="21" name="Freeform: Shape 20">
            <a:extLst>
              <a:ext uri="{FF2B5EF4-FFF2-40B4-BE49-F238E27FC236}">
                <a16:creationId xmlns:a16="http://schemas.microsoft.com/office/drawing/2014/main" id="{798F33EA-DC5C-475D-957D-B639B3604D78}"/>
              </a:ext>
            </a:extLst>
          </p:cNvPr>
          <p:cNvSpPr/>
          <p:nvPr userDrawn="1"/>
        </p:nvSpPr>
        <p:spPr>
          <a:xfrm>
            <a:off x="0" y="6"/>
            <a:ext cx="9213850" cy="6857994"/>
          </a:xfrm>
          <a:custGeom>
            <a:avLst/>
            <a:gdLst>
              <a:gd name="connsiteX0" fmla="*/ 0 w 8794893"/>
              <a:gd name="connsiteY0" fmla="*/ 0 h 6857994"/>
              <a:gd name="connsiteX1" fmla="*/ 8794893 w 8794893"/>
              <a:gd name="connsiteY1" fmla="*/ 0 h 6857994"/>
              <a:gd name="connsiteX2" fmla="*/ 8794893 w 8794893"/>
              <a:gd name="connsiteY2" fmla="*/ 2 h 6857994"/>
              <a:gd name="connsiteX3" fmla="*/ 7856443 w 8794893"/>
              <a:gd name="connsiteY3" fmla="*/ 2 h 6857994"/>
              <a:gd name="connsiteX4" fmla="*/ 8540672 w 8794893"/>
              <a:gd name="connsiteY4" fmla="*/ 1077498 h 6857994"/>
              <a:gd name="connsiteX5" fmla="*/ 4878804 w 8794893"/>
              <a:gd name="connsiteY5" fmla="*/ 6857994 h 6857994"/>
              <a:gd name="connsiteX6" fmla="*/ 0 w 8794893"/>
              <a:gd name="connsiteY6" fmla="*/ 6857994 h 6857994"/>
              <a:gd name="connsiteX0" fmla="*/ 0 w 8794893"/>
              <a:gd name="connsiteY0" fmla="*/ 0 h 6857994"/>
              <a:gd name="connsiteX1" fmla="*/ 8794893 w 8794893"/>
              <a:gd name="connsiteY1" fmla="*/ 0 h 6857994"/>
              <a:gd name="connsiteX2" fmla="*/ 8794893 w 8794893"/>
              <a:gd name="connsiteY2" fmla="*/ 2 h 6857994"/>
              <a:gd name="connsiteX3" fmla="*/ 8540672 w 8794893"/>
              <a:gd name="connsiteY3" fmla="*/ 1077498 h 6857994"/>
              <a:gd name="connsiteX4" fmla="*/ 4878804 w 8794893"/>
              <a:gd name="connsiteY4" fmla="*/ 6857994 h 6857994"/>
              <a:gd name="connsiteX5" fmla="*/ 0 w 8794893"/>
              <a:gd name="connsiteY5" fmla="*/ 6857994 h 6857994"/>
              <a:gd name="connsiteX6" fmla="*/ 0 w 8794893"/>
              <a:gd name="connsiteY6" fmla="*/ 0 h 6857994"/>
              <a:gd name="connsiteX0" fmla="*/ 0 w 9272530"/>
              <a:gd name="connsiteY0" fmla="*/ 0 h 6857994"/>
              <a:gd name="connsiteX1" fmla="*/ 8794893 w 9272530"/>
              <a:gd name="connsiteY1" fmla="*/ 0 h 6857994"/>
              <a:gd name="connsiteX2" fmla="*/ 9272530 w 9272530"/>
              <a:gd name="connsiteY2" fmla="*/ 2 h 6857994"/>
              <a:gd name="connsiteX3" fmla="*/ 8540672 w 9272530"/>
              <a:gd name="connsiteY3" fmla="*/ 1077498 h 6857994"/>
              <a:gd name="connsiteX4" fmla="*/ 4878804 w 9272530"/>
              <a:gd name="connsiteY4" fmla="*/ 6857994 h 6857994"/>
              <a:gd name="connsiteX5" fmla="*/ 0 w 9272530"/>
              <a:gd name="connsiteY5" fmla="*/ 6857994 h 6857994"/>
              <a:gd name="connsiteX6" fmla="*/ 0 w 9272530"/>
              <a:gd name="connsiteY6" fmla="*/ 0 h 6857994"/>
              <a:gd name="connsiteX0" fmla="*/ 0 w 9262977"/>
              <a:gd name="connsiteY0" fmla="*/ 0 h 6857994"/>
              <a:gd name="connsiteX1" fmla="*/ 8794893 w 9262977"/>
              <a:gd name="connsiteY1" fmla="*/ 0 h 6857994"/>
              <a:gd name="connsiteX2" fmla="*/ 9262977 w 9262977"/>
              <a:gd name="connsiteY2" fmla="*/ 2 h 6857994"/>
              <a:gd name="connsiteX3" fmla="*/ 8540672 w 9262977"/>
              <a:gd name="connsiteY3" fmla="*/ 1077498 h 6857994"/>
              <a:gd name="connsiteX4" fmla="*/ 4878804 w 9262977"/>
              <a:gd name="connsiteY4" fmla="*/ 6857994 h 6857994"/>
              <a:gd name="connsiteX5" fmla="*/ 0 w 9262977"/>
              <a:gd name="connsiteY5" fmla="*/ 6857994 h 6857994"/>
              <a:gd name="connsiteX6" fmla="*/ 0 w 9262977"/>
              <a:gd name="connsiteY6" fmla="*/ 0 h 6857994"/>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0688"/>
              <a:gd name="connsiteY0" fmla="*/ 0 h 6857994"/>
              <a:gd name="connsiteX1" fmla="*/ 8794893 w 9240688"/>
              <a:gd name="connsiteY1" fmla="*/ 0 h 6857994"/>
              <a:gd name="connsiteX2" fmla="*/ 9240688 w 9240688"/>
              <a:gd name="connsiteY2" fmla="*/ 2 h 6857994"/>
              <a:gd name="connsiteX3" fmla="*/ 8540672 w 9240688"/>
              <a:gd name="connsiteY3" fmla="*/ 1077498 h 6857994"/>
              <a:gd name="connsiteX4" fmla="*/ 4878804 w 9240688"/>
              <a:gd name="connsiteY4" fmla="*/ 6857994 h 6857994"/>
              <a:gd name="connsiteX5" fmla="*/ 0 w 9240688"/>
              <a:gd name="connsiteY5" fmla="*/ 6857994 h 6857994"/>
              <a:gd name="connsiteX6" fmla="*/ 0 w 9240688"/>
              <a:gd name="connsiteY6" fmla="*/ 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0688" h="6857994">
                <a:moveTo>
                  <a:pt x="0" y="0"/>
                </a:moveTo>
                <a:lnTo>
                  <a:pt x="8794893" y="0"/>
                </a:lnTo>
                <a:lnTo>
                  <a:pt x="9240688" y="2"/>
                </a:lnTo>
                <a:lnTo>
                  <a:pt x="8540672" y="1077498"/>
                </a:lnTo>
                <a:lnTo>
                  <a:pt x="4878804" y="6857994"/>
                </a:lnTo>
                <a:lnTo>
                  <a:pt x="0" y="685799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67ECE51-C409-481E-8071-2B0A99CB07DD}"/>
              </a:ext>
            </a:extLst>
          </p:cNvPr>
          <p:cNvSpPr/>
          <p:nvPr userDrawn="1"/>
        </p:nvSpPr>
        <p:spPr>
          <a:xfrm rot="10800000">
            <a:off x="7836122" y="-1"/>
            <a:ext cx="4355878" cy="4804233"/>
          </a:xfrm>
          <a:custGeom>
            <a:avLst/>
            <a:gdLst>
              <a:gd name="connsiteX0" fmla="*/ 4355878 w 4355878"/>
              <a:gd name="connsiteY0" fmla="*/ 4804233 h 4804233"/>
              <a:gd name="connsiteX1" fmla="*/ 0 w 4355878"/>
              <a:gd name="connsiteY1" fmla="*/ 4804233 h 4804233"/>
              <a:gd name="connsiteX2" fmla="*/ 0 w 4355878"/>
              <a:gd name="connsiteY2" fmla="*/ 2055222 h 4804233"/>
              <a:gd name="connsiteX3" fmla="*/ 1305103 w 4355878"/>
              <a:gd name="connsiteY3" fmla="*/ 0 h 4804233"/>
            </a:gdLst>
            <a:ahLst/>
            <a:cxnLst>
              <a:cxn ang="0">
                <a:pos x="connsiteX0" y="connsiteY0"/>
              </a:cxn>
              <a:cxn ang="0">
                <a:pos x="connsiteX1" y="connsiteY1"/>
              </a:cxn>
              <a:cxn ang="0">
                <a:pos x="connsiteX2" y="connsiteY2"/>
              </a:cxn>
              <a:cxn ang="0">
                <a:pos x="connsiteX3" y="connsiteY3"/>
              </a:cxn>
            </a:cxnLst>
            <a:rect l="l" t="t" r="r" b="b"/>
            <a:pathLst>
              <a:path w="4355878" h="4804233">
                <a:moveTo>
                  <a:pt x="4355878" y="4804233"/>
                </a:moveTo>
                <a:lnTo>
                  <a:pt x="0" y="4804233"/>
                </a:lnTo>
                <a:lnTo>
                  <a:pt x="0" y="2055222"/>
                </a:lnTo>
                <a:lnTo>
                  <a:pt x="1305103" y="0"/>
                </a:lnTo>
                <a:close/>
              </a:path>
            </a:pathLst>
          </a:custGeom>
          <a:gradFill>
            <a:gsLst>
              <a:gs pos="0">
                <a:schemeClr val="bg1">
                  <a:alpha val="0"/>
                </a:schemeClr>
              </a:gs>
              <a:gs pos="100000">
                <a:schemeClr val="accent5">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ext Placeholder 5">
            <a:extLst>
              <a:ext uri="{FF2B5EF4-FFF2-40B4-BE49-F238E27FC236}">
                <a16:creationId xmlns:a16="http://schemas.microsoft.com/office/drawing/2014/main" id="{5DE97530-D25F-4929-6846-232550898E03}"/>
              </a:ext>
            </a:extLst>
          </p:cNvPr>
          <p:cNvSpPr>
            <a:spLocks noGrp="1"/>
          </p:cNvSpPr>
          <p:nvPr>
            <p:ph type="body" sz="quarter" idx="10" hasCustomPrompt="1"/>
          </p:nvPr>
        </p:nvSpPr>
        <p:spPr>
          <a:xfrm>
            <a:off x="602043" y="2552938"/>
            <a:ext cx="5761169" cy="1633496"/>
          </a:xfrm>
        </p:spPr>
        <p:txBody>
          <a:bodyPr anchor="t" anchorCtr="0"/>
          <a:lstStyle>
            <a:lvl1pPr>
              <a:defRPr sz="4800" b="1">
                <a:solidFill>
                  <a:srgbClr val="004F7E"/>
                </a:solidFill>
              </a:defRPr>
            </a:lvl1pPr>
          </a:lstStyle>
          <a:p>
            <a:pPr lvl="0"/>
            <a:r>
              <a:rPr lang="en-US"/>
              <a:t>’MARK to Markets</a:t>
            </a:r>
          </a:p>
        </p:txBody>
      </p:sp>
      <p:sp>
        <p:nvSpPr>
          <p:cNvPr id="8" name="Text Placeholder 7">
            <a:extLst>
              <a:ext uri="{FF2B5EF4-FFF2-40B4-BE49-F238E27FC236}">
                <a16:creationId xmlns:a16="http://schemas.microsoft.com/office/drawing/2014/main" id="{B80D8563-030B-1A9B-8A2B-9FD861F975B5}"/>
              </a:ext>
            </a:extLst>
          </p:cNvPr>
          <p:cNvSpPr>
            <a:spLocks noGrp="1"/>
          </p:cNvSpPr>
          <p:nvPr>
            <p:ph type="body" sz="quarter" idx="11" hasCustomPrompt="1"/>
          </p:nvPr>
        </p:nvSpPr>
        <p:spPr>
          <a:xfrm>
            <a:off x="603348" y="4305062"/>
            <a:ext cx="5012019" cy="471021"/>
          </a:xfrm>
        </p:spPr>
        <p:txBody>
          <a:bodyPr/>
          <a:lstStyle>
            <a:lvl1pPr>
              <a:defRPr b="1">
                <a:solidFill>
                  <a:schemeClr val="tx1">
                    <a:lumMod val="50000"/>
                    <a:lumOff val="50000"/>
                  </a:schemeClr>
                </a:solidFill>
              </a:defRPr>
            </a:lvl1pPr>
          </a:lstStyle>
          <a:p>
            <a:pPr lvl="0"/>
            <a:r>
              <a:rPr lang="en-US"/>
              <a:t>NAME OF PRESENTER</a:t>
            </a:r>
          </a:p>
        </p:txBody>
      </p:sp>
      <p:sp>
        <p:nvSpPr>
          <p:cNvPr id="9" name="Text Placeholder 7">
            <a:extLst>
              <a:ext uri="{FF2B5EF4-FFF2-40B4-BE49-F238E27FC236}">
                <a16:creationId xmlns:a16="http://schemas.microsoft.com/office/drawing/2014/main" id="{89A9372A-3842-3ECB-63BB-8493BD48F909}"/>
              </a:ext>
            </a:extLst>
          </p:cNvPr>
          <p:cNvSpPr>
            <a:spLocks noGrp="1"/>
          </p:cNvSpPr>
          <p:nvPr>
            <p:ph type="body" sz="quarter" idx="12" hasCustomPrompt="1"/>
          </p:nvPr>
        </p:nvSpPr>
        <p:spPr>
          <a:xfrm>
            <a:off x="602043" y="4686526"/>
            <a:ext cx="5012019" cy="471021"/>
          </a:xfrm>
        </p:spPr>
        <p:txBody>
          <a:bodyPr/>
          <a:lstStyle>
            <a:lvl1pPr>
              <a:defRPr sz="1800" b="0">
                <a:solidFill>
                  <a:schemeClr val="tx1">
                    <a:lumMod val="50000"/>
                    <a:lumOff val="50000"/>
                  </a:schemeClr>
                </a:solidFill>
              </a:defRPr>
            </a:lvl1pPr>
          </a:lstStyle>
          <a:p>
            <a:pPr lvl="0"/>
            <a:r>
              <a:rPr lang="en-US"/>
              <a:t>TITLE</a:t>
            </a:r>
          </a:p>
        </p:txBody>
      </p:sp>
      <p:sp>
        <p:nvSpPr>
          <p:cNvPr id="13" name="Text Placeholder 7">
            <a:extLst>
              <a:ext uri="{FF2B5EF4-FFF2-40B4-BE49-F238E27FC236}">
                <a16:creationId xmlns:a16="http://schemas.microsoft.com/office/drawing/2014/main" id="{25B2295B-8B68-5EE9-3F1A-82360FDA4AD2}"/>
              </a:ext>
            </a:extLst>
          </p:cNvPr>
          <p:cNvSpPr>
            <a:spLocks noGrp="1"/>
          </p:cNvSpPr>
          <p:nvPr>
            <p:ph type="body" sz="quarter" idx="13" hasCustomPrompt="1"/>
          </p:nvPr>
        </p:nvSpPr>
        <p:spPr>
          <a:xfrm>
            <a:off x="602043" y="6000986"/>
            <a:ext cx="5012019" cy="471021"/>
          </a:xfrm>
        </p:spPr>
        <p:txBody>
          <a:bodyPr/>
          <a:lstStyle>
            <a:lvl1pPr>
              <a:defRPr sz="1800" b="0">
                <a:solidFill>
                  <a:schemeClr val="tx1">
                    <a:lumMod val="50000"/>
                    <a:lumOff val="50000"/>
                  </a:schemeClr>
                </a:solidFill>
              </a:defRPr>
            </a:lvl1pPr>
          </a:lstStyle>
          <a:p>
            <a:pPr lvl="0"/>
            <a:r>
              <a:rPr lang="en-US"/>
              <a:t>MONTH / YEAR</a:t>
            </a:r>
          </a:p>
        </p:txBody>
      </p:sp>
      <p:sp>
        <p:nvSpPr>
          <p:cNvPr id="4" name="Picture Placeholder 3">
            <a:extLst>
              <a:ext uri="{FF2B5EF4-FFF2-40B4-BE49-F238E27FC236}">
                <a16:creationId xmlns:a16="http://schemas.microsoft.com/office/drawing/2014/main" id="{5BCBDAC9-0450-92E4-89BE-214F717CDCDD}"/>
              </a:ext>
            </a:extLst>
          </p:cNvPr>
          <p:cNvSpPr>
            <a:spLocks noGrp="1"/>
          </p:cNvSpPr>
          <p:nvPr>
            <p:ph type="pic" sz="quarter" idx="14" hasCustomPrompt="1"/>
          </p:nvPr>
        </p:nvSpPr>
        <p:spPr>
          <a:xfrm>
            <a:off x="611823" y="609600"/>
            <a:ext cx="3228975" cy="1016000"/>
          </a:xfrm>
        </p:spPr>
        <p:txBody>
          <a:bodyPr/>
          <a:lstStyle>
            <a:lvl1pPr>
              <a:defRPr>
                <a:solidFill>
                  <a:srgbClr val="004F7E"/>
                </a:solidFill>
              </a:defRPr>
            </a:lvl1pPr>
          </a:lstStyle>
          <a:p>
            <a:r>
              <a:rPr lang="en-US" dirty="0"/>
              <a:t>Click to add your logo here</a:t>
            </a:r>
          </a:p>
        </p:txBody>
      </p:sp>
    </p:spTree>
    <p:extLst>
      <p:ext uri="{BB962C8B-B14F-4D97-AF65-F5344CB8AC3E}">
        <p14:creationId xmlns:p14="http://schemas.microsoft.com/office/powerpoint/2010/main" val="270299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ver Slide 1">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767F808-1001-934F-AC6B-36F119A168D4}"/>
              </a:ext>
            </a:extLst>
          </p:cNvPr>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bg1"/>
                </a:solidFill>
                <a:latin typeface="Arial" pitchFamily="34" charset="0"/>
                <a:ea typeface="+mn-ea"/>
                <a:cs typeface="+mn-cs"/>
              </a:rPr>
              <a:t>For financial advisor use only.</a:t>
            </a:r>
          </a:p>
        </p:txBody>
      </p:sp>
      <p:sp>
        <p:nvSpPr>
          <p:cNvPr id="21" name="Freeform: Shape 20">
            <a:extLst>
              <a:ext uri="{FF2B5EF4-FFF2-40B4-BE49-F238E27FC236}">
                <a16:creationId xmlns:a16="http://schemas.microsoft.com/office/drawing/2014/main" id="{798F33EA-DC5C-475D-957D-B639B3604D78}"/>
              </a:ext>
            </a:extLst>
          </p:cNvPr>
          <p:cNvSpPr/>
          <p:nvPr userDrawn="1"/>
        </p:nvSpPr>
        <p:spPr>
          <a:xfrm>
            <a:off x="0" y="6"/>
            <a:ext cx="9213850" cy="6857994"/>
          </a:xfrm>
          <a:custGeom>
            <a:avLst/>
            <a:gdLst>
              <a:gd name="connsiteX0" fmla="*/ 0 w 8794893"/>
              <a:gd name="connsiteY0" fmla="*/ 0 h 6857994"/>
              <a:gd name="connsiteX1" fmla="*/ 8794893 w 8794893"/>
              <a:gd name="connsiteY1" fmla="*/ 0 h 6857994"/>
              <a:gd name="connsiteX2" fmla="*/ 8794893 w 8794893"/>
              <a:gd name="connsiteY2" fmla="*/ 2 h 6857994"/>
              <a:gd name="connsiteX3" fmla="*/ 7856443 w 8794893"/>
              <a:gd name="connsiteY3" fmla="*/ 2 h 6857994"/>
              <a:gd name="connsiteX4" fmla="*/ 8540672 w 8794893"/>
              <a:gd name="connsiteY4" fmla="*/ 1077498 h 6857994"/>
              <a:gd name="connsiteX5" fmla="*/ 4878804 w 8794893"/>
              <a:gd name="connsiteY5" fmla="*/ 6857994 h 6857994"/>
              <a:gd name="connsiteX6" fmla="*/ 0 w 8794893"/>
              <a:gd name="connsiteY6" fmla="*/ 6857994 h 6857994"/>
              <a:gd name="connsiteX0" fmla="*/ 0 w 8794893"/>
              <a:gd name="connsiteY0" fmla="*/ 0 h 6857994"/>
              <a:gd name="connsiteX1" fmla="*/ 8794893 w 8794893"/>
              <a:gd name="connsiteY1" fmla="*/ 0 h 6857994"/>
              <a:gd name="connsiteX2" fmla="*/ 8794893 w 8794893"/>
              <a:gd name="connsiteY2" fmla="*/ 2 h 6857994"/>
              <a:gd name="connsiteX3" fmla="*/ 8540672 w 8794893"/>
              <a:gd name="connsiteY3" fmla="*/ 1077498 h 6857994"/>
              <a:gd name="connsiteX4" fmla="*/ 4878804 w 8794893"/>
              <a:gd name="connsiteY4" fmla="*/ 6857994 h 6857994"/>
              <a:gd name="connsiteX5" fmla="*/ 0 w 8794893"/>
              <a:gd name="connsiteY5" fmla="*/ 6857994 h 6857994"/>
              <a:gd name="connsiteX6" fmla="*/ 0 w 8794893"/>
              <a:gd name="connsiteY6" fmla="*/ 0 h 6857994"/>
              <a:gd name="connsiteX0" fmla="*/ 0 w 9272530"/>
              <a:gd name="connsiteY0" fmla="*/ 0 h 6857994"/>
              <a:gd name="connsiteX1" fmla="*/ 8794893 w 9272530"/>
              <a:gd name="connsiteY1" fmla="*/ 0 h 6857994"/>
              <a:gd name="connsiteX2" fmla="*/ 9272530 w 9272530"/>
              <a:gd name="connsiteY2" fmla="*/ 2 h 6857994"/>
              <a:gd name="connsiteX3" fmla="*/ 8540672 w 9272530"/>
              <a:gd name="connsiteY3" fmla="*/ 1077498 h 6857994"/>
              <a:gd name="connsiteX4" fmla="*/ 4878804 w 9272530"/>
              <a:gd name="connsiteY4" fmla="*/ 6857994 h 6857994"/>
              <a:gd name="connsiteX5" fmla="*/ 0 w 9272530"/>
              <a:gd name="connsiteY5" fmla="*/ 6857994 h 6857994"/>
              <a:gd name="connsiteX6" fmla="*/ 0 w 9272530"/>
              <a:gd name="connsiteY6" fmla="*/ 0 h 6857994"/>
              <a:gd name="connsiteX0" fmla="*/ 0 w 9262977"/>
              <a:gd name="connsiteY0" fmla="*/ 0 h 6857994"/>
              <a:gd name="connsiteX1" fmla="*/ 8794893 w 9262977"/>
              <a:gd name="connsiteY1" fmla="*/ 0 h 6857994"/>
              <a:gd name="connsiteX2" fmla="*/ 9262977 w 9262977"/>
              <a:gd name="connsiteY2" fmla="*/ 2 h 6857994"/>
              <a:gd name="connsiteX3" fmla="*/ 8540672 w 9262977"/>
              <a:gd name="connsiteY3" fmla="*/ 1077498 h 6857994"/>
              <a:gd name="connsiteX4" fmla="*/ 4878804 w 9262977"/>
              <a:gd name="connsiteY4" fmla="*/ 6857994 h 6857994"/>
              <a:gd name="connsiteX5" fmla="*/ 0 w 9262977"/>
              <a:gd name="connsiteY5" fmla="*/ 6857994 h 6857994"/>
              <a:gd name="connsiteX6" fmla="*/ 0 w 9262977"/>
              <a:gd name="connsiteY6" fmla="*/ 0 h 6857994"/>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0688"/>
              <a:gd name="connsiteY0" fmla="*/ 0 h 6857994"/>
              <a:gd name="connsiteX1" fmla="*/ 8794893 w 9240688"/>
              <a:gd name="connsiteY1" fmla="*/ 0 h 6857994"/>
              <a:gd name="connsiteX2" fmla="*/ 9240688 w 9240688"/>
              <a:gd name="connsiteY2" fmla="*/ 2 h 6857994"/>
              <a:gd name="connsiteX3" fmla="*/ 8540672 w 9240688"/>
              <a:gd name="connsiteY3" fmla="*/ 1077498 h 6857994"/>
              <a:gd name="connsiteX4" fmla="*/ 4878804 w 9240688"/>
              <a:gd name="connsiteY4" fmla="*/ 6857994 h 6857994"/>
              <a:gd name="connsiteX5" fmla="*/ 0 w 9240688"/>
              <a:gd name="connsiteY5" fmla="*/ 6857994 h 6857994"/>
              <a:gd name="connsiteX6" fmla="*/ 0 w 9240688"/>
              <a:gd name="connsiteY6" fmla="*/ 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0688" h="6857994">
                <a:moveTo>
                  <a:pt x="0" y="0"/>
                </a:moveTo>
                <a:lnTo>
                  <a:pt x="8794893" y="0"/>
                </a:lnTo>
                <a:lnTo>
                  <a:pt x="9240688" y="2"/>
                </a:lnTo>
                <a:lnTo>
                  <a:pt x="8540672" y="1077498"/>
                </a:lnTo>
                <a:lnTo>
                  <a:pt x="4878804" y="6857994"/>
                </a:lnTo>
                <a:lnTo>
                  <a:pt x="0" y="685799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blue and white background&#10;&#10;Description automatically generated">
            <a:extLst>
              <a:ext uri="{FF2B5EF4-FFF2-40B4-BE49-F238E27FC236}">
                <a16:creationId xmlns:a16="http://schemas.microsoft.com/office/drawing/2014/main" id="{13B830BE-1B3E-C89B-5343-1D581F912652}"/>
              </a:ext>
            </a:extLst>
          </p:cNvPr>
          <p:cNvPicPr>
            <a:picLocks noChangeAspect="1"/>
          </p:cNvPicPr>
          <p:nvPr userDrawn="1"/>
        </p:nvPicPr>
        <p:blipFill>
          <a:blip r:embed="rId2" cstate="screen">
            <a:alphaModFix amt="21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12697" y="0"/>
            <a:ext cx="12179303" cy="6858000"/>
          </a:xfrm>
          <a:prstGeom prst="rect">
            <a:avLst/>
          </a:prstGeom>
        </p:spPr>
      </p:pic>
      <p:sp>
        <p:nvSpPr>
          <p:cNvPr id="4" name="Text Placeholder 5">
            <a:extLst>
              <a:ext uri="{FF2B5EF4-FFF2-40B4-BE49-F238E27FC236}">
                <a16:creationId xmlns:a16="http://schemas.microsoft.com/office/drawing/2014/main" id="{F94BB92E-ECEB-7539-49D3-BF46F903031B}"/>
              </a:ext>
            </a:extLst>
          </p:cNvPr>
          <p:cNvSpPr>
            <a:spLocks noGrp="1"/>
          </p:cNvSpPr>
          <p:nvPr>
            <p:ph type="body" sz="quarter" idx="10" hasCustomPrompt="1"/>
          </p:nvPr>
        </p:nvSpPr>
        <p:spPr>
          <a:xfrm>
            <a:off x="602043" y="2481463"/>
            <a:ext cx="5830059" cy="1704971"/>
          </a:xfrm>
        </p:spPr>
        <p:txBody>
          <a:bodyPr anchor="b" anchorCtr="0"/>
          <a:lstStyle>
            <a:lvl1pPr>
              <a:defRPr sz="4400" b="1">
                <a:solidFill>
                  <a:srgbClr val="004F7E"/>
                </a:solidFill>
              </a:defRPr>
            </a:lvl1pPr>
          </a:lstStyle>
          <a:p>
            <a:pPr lvl="0"/>
            <a:r>
              <a:rPr lang="en-US"/>
              <a:t>CLICK TO ENTER TITLE</a:t>
            </a:r>
          </a:p>
        </p:txBody>
      </p:sp>
      <p:sp>
        <p:nvSpPr>
          <p:cNvPr id="5" name="Text Placeholder 7">
            <a:extLst>
              <a:ext uri="{FF2B5EF4-FFF2-40B4-BE49-F238E27FC236}">
                <a16:creationId xmlns:a16="http://schemas.microsoft.com/office/drawing/2014/main" id="{3C7515C7-450A-2D2E-EA28-B03C3A44812E}"/>
              </a:ext>
            </a:extLst>
          </p:cNvPr>
          <p:cNvSpPr>
            <a:spLocks noGrp="1"/>
          </p:cNvSpPr>
          <p:nvPr>
            <p:ph type="body" sz="quarter" idx="11" hasCustomPrompt="1"/>
          </p:nvPr>
        </p:nvSpPr>
        <p:spPr>
          <a:xfrm>
            <a:off x="603348" y="4256936"/>
            <a:ext cx="5012019" cy="471021"/>
          </a:xfrm>
        </p:spPr>
        <p:txBody>
          <a:bodyPr/>
          <a:lstStyle>
            <a:lvl1pPr>
              <a:defRPr b="1">
                <a:solidFill>
                  <a:schemeClr val="tx1">
                    <a:lumMod val="50000"/>
                    <a:lumOff val="50000"/>
                  </a:schemeClr>
                </a:solidFill>
              </a:defRPr>
            </a:lvl1pPr>
          </a:lstStyle>
          <a:p>
            <a:pPr lvl="0"/>
            <a:r>
              <a:rPr lang="en-US"/>
              <a:t>NAME OF PRESENTER</a:t>
            </a:r>
          </a:p>
        </p:txBody>
      </p:sp>
      <p:sp>
        <p:nvSpPr>
          <p:cNvPr id="6" name="Text Placeholder 7">
            <a:extLst>
              <a:ext uri="{FF2B5EF4-FFF2-40B4-BE49-F238E27FC236}">
                <a16:creationId xmlns:a16="http://schemas.microsoft.com/office/drawing/2014/main" id="{102EA792-8CB4-BF5A-698B-D1FBD27B1A9A}"/>
              </a:ext>
            </a:extLst>
          </p:cNvPr>
          <p:cNvSpPr>
            <a:spLocks noGrp="1"/>
          </p:cNvSpPr>
          <p:nvPr>
            <p:ph type="body" sz="quarter" idx="12" hasCustomPrompt="1"/>
          </p:nvPr>
        </p:nvSpPr>
        <p:spPr>
          <a:xfrm>
            <a:off x="602043" y="4638400"/>
            <a:ext cx="5012019" cy="471021"/>
          </a:xfrm>
        </p:spPr>
        <p:txBody>
          <a:bodyPr/>
          <a:lstStyle>
            <a:lvl1pPr>
              <a:defRPr sz="1600" b="0">
                <a:solidFill>
                  <a:schemeClr val="tx1">
                    <a:lumMod val="50000"/>
                    <a:lumOff val="50000"/>
                  </a:schemeClr>
                </a:solidFill>
              </a:defRPr>
            </a:lvl1pPr>
          </a:lstStyle>
          <a:p>
            <a:pPr lvl="0"/>
            <a:r>
              <a:rPr lang="en-US"/>
              <a:t>TITLE</a:t>
            </a:r>
          </a:p>
        </p:txBody>
      </p:sp>
      <p:pic>
        <p:nvPicPr>
          <p:cNvPr id="7" name="Picture 6">
            <a:extLst>
              <a:ext uri="{FF2B5EF4-FFF2-40B4-BE49-F238E27FC236}">
                <a16:creationId xmlns:a16="http://schemas.microsoft.com/office/drawing/2014/main" id="{B8EDE7C4-7F78-72B1-D2C1-65D51E8A5AF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9213851" y="690243"/>
            <a:ext cx="2293367" cy="448184"/>
          </a:xfrm>
          <a:prstGeom prst="rect">
            <a:avLst/>
          </a:prstGeom>
        </p:spPr>
      </p:pic>
    </p:spTree>
    <p:extLst>
      <p:ext uri="{BB962C8B-B14F-4D97-AF65-F5344CB8AC3E}">
        <p14:creationId xmlns:p14="http://schemas.microsoft.com/office/powerpoint/2010/main" val="138074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Option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2540A78-D28C-4077-41F2-90AB82E05A97}"/>
              </a:ext>
            </a:extLst>
          </p:cNvPr>
          <p:cNvGrpSpPr/>
          <p:nvPr userDrawn="1"/>
        </p:nvGrpSpPr>
        <p:grpSpPr>
          <a:xfrm>
            <a:off x="6228520" y="0"/>
            <a:ext cx="5989320" cy="6867755"/>
            <a:chOff x="6200487" y="-2"/>
            <a:chExt cx="5992881" cy="6867755"/>
          </a:xfrm>
        </p:grpSpPr>
        <p:sp>
          <p:nvSpPr>
            <p:cNvPr id="4" name="Triangle 5">
              <a:extLst>
                <a:ext uri="{FF2B5EF4-FFF2-40B4-BE49-F238E27FC236}">
                  <a16:creationId xmlns:a16="http://schemas.microsoft.com/office/drawing/2014/main" id="{14C3388D-8BDF-9781-3567-ED0531C6B918}"/>
                </a:ext>
              </a:extLst>
            </p:cNvPr>
            <p:cNvSpPr/>
            <p:nvPr userDrawn="1"/>
          </p:nvSpPr>
          <p:spPr>
            <a:xfrm rot="10800000">
              <a:off x="7815103" y="-2"/>
              <a:ext cx="4368838" cy="6858000"/>
            </a:xfrm>
            <a:prstGeom prst="triangle">
              <a:avLst>
                <a:gd name="adj" fmla="val 0"/>
              </a:avLst>
            </a:prstGeom>
            <a:gradFill>
              <a:gsLst>
                <a:gs pos="0">
                  <a:schemeClr val="bg1">
                    <a:alpha val="0"/>
                  </a:schemeClr>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iangle 19">
              <a:extLst>
                <a:ext uri="{FF2B5EF4-FFF2-40B4-BE49-F238E27FC236}">
                  <a16:creationId xmlns:a16="http://schemas.microsoft.com/office/drawing/2014/main" id="{EECF31F1-7654-A3A7-297B-B00ACC0A770D}"/>
                </a:ext>
              </a:extLst>
            </p:cNvPr>
            <p:cNvSpPr/>
            <p:nvPr userDrawn="1"/>
          </p:nvSpPr>
          <p:spPr>
            <a:xfrm flipH="1">
              <a:off x="6200487" y="2158666"/>
              <a:ext cx="5992881" cy="4709087"/>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5" name="Straight Connector 4"/>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B466CB1-813C-8142-AD3D-E96EACB00DF0}"/>
              </a:ext>
            </a:extLst>
          </p:cNvPr>
          <p:cNvSpPr>
            <a:spLocks noGrp="1"/>
          </p:cNvSpPr>
          <p:nvPr>
            <p:ph type="body" sz="quarter" idx="10" hasCustomPrompt="1"/>
          </p:nvPr>
        </p:nvSpPr>
        <p:spPr>
          <a:xfrm>
            <a:off x="673768" y="1573375"/>
            <a:ext cx="10733877" cy="4571838"/>
          </a:xfrm>
        </p:spPr>
        <p:txBody>
          <a:bodyPr tIns="0"/>
          <a:lstStyle>
            <a:lvl1pPr marL="342900" marR="0" indent="-342900" algn="l" defTabSz="914400" rtl="0" eaLnBrk="1" fontAlgn="auto" latinLnBrk="0" hangingPunct="1">
              <a:lnSpc>
                <a:spcPct val="100000"/>
              </a:lnSpc>
              <a:spcBef>
                <a:spcPts val="0"/>
              </a:spcBef>
              <a:spcAft>
                <a:spcPts val="4200"/>
              </a:spcAft>
              <a:buClr>
                <a:srgbClr val="00AFD7"/>
              </a:buClr>
              <a:buSzTx/>
              <a:buFont typeface="Arial" panose="020B0604020202020204" pitchFamily="34" charset="0"/>
              <a:buChar char="•"/>
              <a:tabLst/>
              <a:defRPr sz="3200" b="1">
                <a:solidFill>
                  <a:srgbClr val="004F7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Key Agenda Item #1</a:t>
            </a:r>
          </a:p>
          <a:p>
            <a:pPr lvl="0"/>
            <a:r>
              <a:rPr lang="en-US"/>
              <a:t>Key Agenda Item #2</a:t>
            </a:r>
          </a:p>
          <a:p>
            <a:pPr lvl="0"/>
            <a:r>
              <a:rPr lang="en-US"/>
              <a:t>Key Agenda Item #3</a:t>
            </a:r>
          </a:p>
          <a:p>
            <a:pPr lvl="0"/>
            <a:r>
              <a:rPr lang="en-US"/>
              <a:t>Key Agenda Item #4</a:t>
            </a:r>
          </a:p>
          <a:p>
            <a:pPr lvl="0"/>
            <a:r>
              <a:rPr lang="en-US"/>
              <a:t>Key Agenda Item #5</a:t>
            </a:r>
          </a:p>
        </p:txBody>
      </p:sp>
      <p:sp>
        <p:nvSpPr>
          <p:cNvPr id="10" name="Title 1">
            <a:extLst>
              <a:ext uri="{FF2B5EF4-FFF2-40B4-BE49-F238E27FC236}">
                <a16:creationId xmlns:a16="http://schemas.microsoft.com/office/drawing/2014/main" id="{BB377B6B-DAFF-C248-A0FE-7B0FA03B8EEB}"/>
              </a:ext>
            </a:extLst>
          </p:cNvPr>
          <p:cNvSpPr>
            <a:spLocks noGrp="1"/>
          </p:cNvSpPr>
          <p:nvPr>
            <p:ph type="title" hasCustomPrompt="1"/>
          </p:nvPr>
        </p:nvSpPr>
        <p:spPr>
          <a:xfrm>
            <a:off x="384048" y="480300"/>
            <a:ext cx="11429999" cy="612775"/>
          </a:xfrm>
          <a:prstGeom prst="rect">
            <a:avLst/>
          </a:prstGeom>
        </p:spPr>
        <p:txBody>
          <a:bodyPr bIns="91440" anchor="b" anchorCtr="0"/>
          <a:lstStyle>
            <a:lvl1pPr marL="0" indent="0">
              <a:tabLst/>
              <a:defRPr sz="4400" b="1">
                <a:solidFill>
                  <a:srgbClr val="004F7E"/>
                </a:solidFill>
              </a:defRPr>
            </a:lvl1pPr>
          </a:lstStyle>
          <a:p>
            <a:r>
              <a:rPr lang="en-US"/>
              <a:t>Click to add title</a:t>
            </a:r>
          </a:p>
        </p:txBody>
      </p:sp>
    </p:spTree>
    <p:extLst>
      <p:ext uri="{BB962C8B-B14F-4D97-AF65-F5344CB8AC3E}">
        <p14:creationId xmlns:p14="http://schemas.microsoft.com/office/powerpoint/2010/main" val="314527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 Standar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034DCB5F-A385-354F-8F41-333ED082C9C4}"/>
              </a:ext>
            </a:extLst>
          </p:cNvPr>
          <p:cNvSpPr>
            <a:spLocks noGrp="1" noChangeArrowheads="1"/>
          </p:cNvSpPr>
          <p:nvPr>
            <p:ph idx="1" hasCustomPrompt="1"/>
          </p:nvPr>
        </p:nvSpPr>
        <p:spPr bwMode="auto">
          <a:xfrm>
            <a:off x="381001" y="1066800"/>
            <a:ext cx="11429999" cy="5020322"/>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230188" indent="-230188">
              <a:lnSpc>
                <a:spcPct val="100000"/>
              </a:lnSpc>
              <a:buFont typeface="Arial" panose="020B0604020202020204" pitchFamily="34" charset="0"/>
              <a:buNone/>
              <a:tabLst/>
              <a:defRPr/>
            </a:lvl1pPr>
            <a:lvl2pPr marL="685800" indent="-228600">
              <a:lnSpc>
                <a:spcPct val="100000"/>
              </a:lnSpc>
              <a:buNone/>
              <a:tabLst/>
              <a:defRPr/>
            </a:lvl2pPr>
            <a:lvl3pPr>
              <a:lnSpc>
                <a:spcPct val="100000"/>
              </a:lnSpc>
              <a:buNone/>
              <a:defRPr/>
            </a:lvl3pPr>
            <a:lvl4pPr>
              <a:lnSpc>
                <a:spcPct val="100000"/>
              </a:lnSpc>
              <a:buNone/>
              <a:defRPr/>
            </a:lvl4pPr>
            <a:lvl5pPr>
              <a:lnSpc>
                <a:spcPct val="100000"/>
              </a:lnSpc>
              <a:buNone/>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a:extLst>
              <a:ext uri="{FF2B5EF4-FFF2-40B4-BE49-F238E27FC236}">
                <a16:creationId xmlns:a16="http://schemas.microsoft.com/office/drawing/2014/main" id="{DD147A8A-7496-1548-91C3-2AD99E8A95B6}"/>
              </a:ext>
            </a:extLst>
          </p:cNvPr>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DE29FF9-7443-1140-AE9F-79B8DB0C212B}"/>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0E91D5A-34AC-1049-A23E-6B3E3624A266}"/>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a:t>Click to add title</a:t>
            </a:r>
          </a:p>
        </p:txBody>
      </p:sp>
      <p:cxnSp>
        <p:nvCxnSpPr>
          <p:cNvPr id="4" name="Straight Connector 3">
            <a:extLst>
              <a:ext uri="{FF2B5EF4-FFF2-40B4-BE49-F238E27FC236}">
                <a16:creationId xmlns:a16="http://schemas.microsoft.com/office/drawing/2014/main" id="{F82ABFF2-D9F4-2F1A-9455-99DCA4376FBC}"/>
              </a:ext>
            </a:extLst>
          </p:cNvPr>
          <p:cNvCxnSpPr>
            <a:cxnSpLocks/>
          </p:cNvCxnSpPr>
          <p:nvPr userDrawn="1"/>
        </p:nvCxnSpPr>
        <p:spPr>
          <a:xfrm>
            <a:off x="294500" y="857284"/>
            <a:ext cx="11521440" cy="0"/>
          </a:xfrm>
          <a:prstGeom prst="line">
            <a:avLst/>
          </a:prstGeom>
          <a:ln w="9525">
            <a:solidFill>
              <a:srgbClr val="004F7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8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3966" y="3154018"/>
            <a:ext cx="7387816" cy="1264086"/>
          </a:xfrm>
        </p:spPr>
        <p:txBody>
          <a:bodyPr anchor="t"/>
          <a:lstStyle>
            <a:lvl1pPr algn="l">
              <a:defRPr sz="5400" b="1" cap="none" baseline="0">
                <a:solidFill>
                  <a:schemeClr val="accent1"/>
                </a:solidFill>
              </a:defRPr>
            </a:lvl1pPr>
          </a:lstStyle>
          <a:p>
            <a:r>
              <a:rPr lang="en-US"/>
              <a:t>Divider slide, option 1</a:t>
            </a:r>
            <a:br>
              <a:rPr lang="en-US"/>
            </a:br>
            <a:r>
              <a:rPr lang="en-US"/>
              <a:t>click to add text</a:t>
            </a:r>
          </a:p>
        </p:txBody>
      </p:sp>
      <p:grpSp>
        <p:nvGrpSpPr>
          <p:cNvPr id="6" name="Group 5">
            <a:extLst>
              <a:ext uri="{FF2B5EF4-FFF2-40B4-BE49-F238E27FC236}">
                <a16:creationId xmlns:a16="http://schemas.microsoft.com/office/drawing/2014/main" id="{B5B7D19E-FB45-05B6-A2A7-2E70B7E2E5E4}"/>
              </a:ext>
            </a:extLst>
          </p:cNvPr>
          <p:cNvGrpSpPr/>
          <p:nvPr userDrawn="1"/>
        </p:nvGrpSpPr>
        <p:grpSpPr>
          <a:xfrm>
            <a:off x="6228520" y="0"/>
            <a:ext cx="5989320" cy="6867755"/>
            <a:chOff x="6200487" y="-2"/>
            <a:chExt cx="5992881" cy="6867755"/>
          </a:xfrm>
        </p:grpSpPr>
        <p:sp>
          <p:nvSpPr>
            <p:cNvPr id="7" name="Triangle 5">
              <a:extLst>
                <a:ext uri="{FF2B5EF4-FFF2-40B4-BE49-F238E27FC236}">
                  <a16:creationId xmlns:a16="http://schemas.microsoft.com/office/drawing/2014/main" id="{A7B07B51-03D9-BE36-3194-087508397AC8}"/>
                </a:ext>
              </a:extLst>
            </p:cNvPr>
            <p:cNvSpPr/>
            <p:nvPr userDrawn="1"/>
          </p:nvSpPr>
          <p:spPr>
            <a:xfrm rot="10800000">
              <a:off x="7815103" y="-2"/>
              <a:ext cx="4368838" cy="6858000"/>
            </a:xfrm>
            <a:prstGeom prst="triangle">
              <a:avLst>
                <a:gd name="adj" fmla="val 0"/>
              </a:avLst>
            </a:prstGeom>
            <a:gradFill>
              <a:gsLst>
                <a:gs pos="0">
                  <a:schemeClr val="bg1">
                    <a:alpha val="0"/>
                  </a:schemeClr>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riangle 19">
              <a:extLst>
                <a:ext uri="{FF2B5EF4-FFF2-40B4-BE49-F238E27FC236}">
                  <a16:creationId xmlns:a16="http://schemas.microsoft.com/office/drawing/2014/main" id="{F651C627-0A3E-81E8-648A-BA0C8DFE2985}"/>
                </a:ext>
              </a:extLst>
            </p:cNvPr>
            <p:cNvSpPr/>
            <p:nvPr userDrawn="1"/>
          </p:nvSpPr>
          <p:spPr>
            <a:xfrm flipH="1">
              <a:off x="6200487" y="2158666"/>
              <a:ext cx="5992881" cy="4709087"/>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1944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No Lin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14EABA8-8962-284B-A03B-F9F4C3923F5F}"/>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a:t>Click to add title</a:t>
            </a:r>
          </a:p>
        </p:txBody>
      </p:sp>
      <p:sp>
        <p:nvSpPr>
          <p:cNvPr id="17" name="Content Placeholder 3">
            <a:extLst>
              <a:ext uri="{FF2B5EF4-FFF2-40B4-BE49-F238E27FC236}">
                <a16:creationId xmlns:a16="http://schemas.microsoft.com/office/drawing/2014/main" id="{034DCB5F-A385-354F-8F41-333ED082C9C4}"/>
              </a:ext>
            </a:extLst>
          </p:cNvPr>
          <p:cNvSpPr>
            <a:spLocks noGrp="1" noChangeArrowheads="1"/>
          </p:cNvSpPr>
          <p:nvPr>
            <p:ph idx="1" hasCustomPrompt="1"/>
          </p:nvPr>
        </p:nvSpPr>
        <p:spPr bwMode="auto">
          <a:xfrm>
            <a:off x="381001" y="1066800"/>
            <a:ext cx="11429999" cy="5020322"/>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230188" indent="-230188">
              <a:lnSpc>
                <a:spcPct val="100000"/>
              </a:lnSpc>
              <a:buFont typeface="Arial" panose="020B0604020202020204" pitchFamily="34" charset="0"/>
              <a:buNone/>
              <a:tabLst/>
              <a:defRPr/>
            </a:lvl1pPr>
            <a:lvl2pPr marL="685800" indent="-228600">
              <a:lnSpc>
                <a:spcPct val="100000"/>
              </a:lnSpc>
              <a:buNone/>
              <a:tabLst/>
              <a:defRPr/>
            </a:lvl2pPr>
            <a:lvl3pPr>
              <a:lnSpc>
                <a:spcPct val="100000"/>
              </a:lnSpc>
              <a:buNone/>
              <a:defRPr/>
            </a:lvl3pPr>
            <a:lvl4pPr>
              <a:lnSpc>
                <a:spcPct val="100000"/>
              </a:lnSpc>
              <a:buNone/>
              <a:defRPr/>
            </a:lvl4pPr>
            <a:lvl5pPr>
              <a:lnSpc>
                <a:spcPct val="100000"/>
              </a:lnSpc>
              <a:buNone/>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a:extLst>
              <a:ext uri="{FF2B5EF4-FFF2-40B4-BE49-F238E27FC236}">
                <a16:creationId xmlns:a16="http://schemas.microsoft.com/office/drawing/2014/main" id="{DD147A8A-7496-1548-91C3-2AD99E8A95B6}"/>
              </a:ext>
            </a:extLst>
          </p:cNvPr>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59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071527"/>
            <a:ext cx="5626608" cy="5004808"/>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9B17DC4-C250-1D46-85D9-A7E83CBC5F7B}"/>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a:t>Comparison Slide 1: Click to add title</a:t>
            </a:r>
          </a:p>
        </p:txBody>
      </p:sp>
      <p:cxnSp>
        <p:nvCxnSpPr>
          <p:cNvPr id="8" name="Straight Connector 7">
            <a:extLst>
              <a:ext uri="{FF2B5EF4-FFF2-40B4-BE49-F238E27FC236}">
                <a16:creationId xmlns:a16="http://schemas.microsoft.com/office/drawing/2014/main" id="{FC85D332-1DD7-1D48-A13A-FE69917E7014}"/>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1B4816C3-D8FC-5443-B7AE-0628F16A9B87}"/>
              </a:ext>
            </a:extLst>
          </p:cNvPr>
          <p:cNvSpPr>
            <a:spLocks noGrp="1"/>
          </p:cNvSpPr>
          <p:nvPr>
            <p:ph sz="half" idx="10" hasCustomPrompt="1"/>
          </p:nvPr>
        </p:nvSpPr>
        <p:spPr>
          <a:xfrm>
            <a:off x="6184394" y="1071527"/>
            <a:ext cx="5626608" cy="5004808"/>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7471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81000" y="1079499"/>
            <a:ext cx="5626608" cy="534323"/>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a:t>
            </a:r>
          </a:p>
        </p:txBody>
      </p:sp>
      <p:sp>
        <p:nvSpPr>
          <p:cNvPr id="5" name="Text Placeholder 4"/>
          <p:cNvSpPr>
            <a:spLocks noGrp="1"/>
          </p:cNvSpPr>
          <p:nvPr>
            <p:ph type="body" sz="quarter" idx="3" hasCustomPrompt="1"/>
          </p:nvPr>
        </p:nvSpPr>
        <p:spPr>
          <a:xfrm>
            <a:off x="6191006" y="1079499"/>
            <a:ext cx="5619994" cy="534324"/>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a:t>
            </a:r>
          </a:p>
        </p:txBody>
      </p:sp>
      <p:cxnSp>
        <p:nvCxnSpPr>
          <p:cNvPr id="8" name="Straight Connector 7"/>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62B98C6A-EC3E-A44F-8474-D9D47583FD6D}"/>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a:t>Comparison Slide 2: Click to add title</a:t>
            </a:r>
          </a:p>
        </p:txBody>
      </p:sp>
      <p:cxnSp>
        <p:nvCxnSpPr>
          <p:cNvPr id="10" name="Straight Connector 9">
            <a:extLst>
              <a:ext uri="{FF2B5EF4-FFF2-40B4-BE49-F238E27FC236}">
                <a16:creationId xmlns:a16="http://schemas.microsoft.com/office/drawing/2014/main" id="{55CDBCC7-D5C3-0048-93CA-17A48EAC05EF}"/>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CA8FA3F-AFA5-1448-9AD7-3056026AED6C}"/>
              </a:ext>
            </a:extLst>
          </p:cNvPr>
          <p:cNvSpPr>
            <a:spLocks noGrp="1"/>
          </p:cNvSpPr>
          <p:nvPr>
            <p:ph sz="half" idx="10" hasCustomPrompt="1"/>
          </p:nvPr>
        </p:nvSpPr>
        <p:spPr>
          <a:xfrm>
            <a:off x="381000" y="1701477"/>
            <a:ext cx="5626608" cy="4374857"/>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30BB4318-2FF9-9D45-A032-B24F01CC3FCA}"/>
              </a:ext>
            </a:extLst>
          </p:cNvPr>
          <p:cNvSpPr>
            <a:spLocks noGrp="1"/>
          </p:cNvSpPr>
          <p:nvPr>
            <p:ph sz="half" idx="11" hasCustomPrompt="1"/>
          </p:nvPr>
        </p:nvSpPr>
        <p:spPr>
          <a:xfrm>
            <a:off x="6184394" y="1701477"/>
            <a:ext cx="5626608" cy="4374857"/>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00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1000" y="1037702"/>
            <a:ext cx="11430000" cy="5120222"/>
          </a:xfrm>
        </p:spPr>
        <p:txBody>
          <a:bodyPr/>
          <a:lstStyle>
            <a:lvl1pPr marL="0" indent="0">
              <a:buNone/>
              <a:defRPr sz="1200" baseline="0">
                <a:solidFill>
                  <a:schemeClr val="tx2"/>
                </a:solidFill>
                <a:latin typeface="Arial" charset="0"/>
                <a:ea typeface="Arial" charset="0"/>
                <a:cs typeface="Arial" charset="0"/>
              </a:defRPr>
            </a:lvl1pPr>
            <a:lvl2pPr marL="146304" indent="0">
              <a:buNone/>
              <a:defRPr sz="1000" baseline="0">
                <a:solidFill>
                  <a:srgbClr val="141313"/>
                </a:solidFill>
                <a:latin typeface="Arial" charset="0"/>
                <a:ea typeface="Arial" charset="0"/>
                <a:cs typeface="Arial" charset="0"/>
              </a:defRPr>
            </a:lvl2pPr>
            <a:lvl3pPr marL="283464" indent="0">
              <a:buNone/>
              <a:defRPr sz="1000" baseline="0">
                <a:solidFill>
                  <a:srgbClr val="141313"/>
                </a:solidFill>
                <a:latin typeface="Arial" charset="0"/>
                <a:ea typeface="Arial" charset="0"/>
                <a:cs typeface="Arial" charset="0"/>
              </a:defRPr>
            </a:lvl3pPr>
            <a:lvl4pPr marL="429768" indent="0">
              <a:buSzPct val="100000"/>
              <a:buNone/>
              <a:defRPr sz="1000" baseline="0">
                <a:solidFill>
                  <a:srgbClr val="141313"/>
                </a:solidFill>
                <a:latin typeface="Arial" charset="0"/>
                <a:ea typeface="Arial" charset="0"/>
                <a:cs typeface="Arial" charset="0"/>
              </a:defRPr>
            </a:lvl4pPr>
            <a:lvl5pPr marL="603504" indent="0">
              <a:buSzPct val="100000"/>
              <a:buNone/>
              <a:defRPr sz="1000" baseline="0">
                <a:solidFill>
                  <a:srgbClr val="141313"/>
                </a:solidFill>
                <a:latin typeface="Arial" charset="0"/>
                <a:ea typeface="Arial" charset="0"/>
                <a:cs typeface="Arial" charset="0"/>
              </a:defRPr>
            </a:lvl5pPr>
          </a:lstStyle>
          <a:p>
            <a:pPr lvl="0"/>
            <a:r>
              <a:rPr lang="en-US"/>
              <a:t>Click to add disclosure text</a:t>
            </a:r>
          </a:p>
        </p:txBody>
      </p:sp>
      <p:cxnSp>
        <p:nvCxnSpPr>
          <p:cNvPr id="5" name="Straight Connector 4"/>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F942745-FEF4-A44D-BA84-BFDAEE77C481}"/>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2732442-0904-D74C-AF60-9D3EE5071F7E}"/>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a:t>Disclosure Slide</a:t>
            </a:r>
          </a:p>
        </p:txBody>
      </p:sp>
    </p:spTree>
    <p:extLst>
      <p:ext uri="{BB962C8B-B14F-4D97-AF65-F5344CB8AC3E}">
        <p14:creationId xmlns:p14="http://schemas.microsoft.com/office/powerpoint/2010/main" val="146409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isclosure - Blue Bar">
    <p:spTree>
      <p:nvGrpSpPr>
        <p:cNvPr id="1" name=""/>
        <p:cNvGrpSpPr/>
        <p:nvPr/>
      </p:nvGrpSpPr>
      <p:grpSpPr>
        <a:xfrm>
          <a:off x="0" y="0"/>
          <a:ext cx="0" cy="0"/>
          <a:chOff x="0" y="0"/>
          <a:chExt cx="0" cy="0"/>
        </a:xfrm>
      </p:grpSpPr>
      <p:cxnSp>
        <p:nvCxnSpPr>
          <p:cNvPr id="5" name="Straight Connector 4"/>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BE49AB12-099E-C349-A37B-00F935169782}"/>
              </a:ext>
            </a:extLst>
          </p:cNvPr>
          <p:cNvSpPr>
            <a:spLocks noGrp="1"/>
          </p:cNvSpPr>
          <p:nvPr>
            <p:ph idx="1" hasCustomPrompt="1"/>
          </p:nvPr>
        </p:nvSpPr>
        <p:spPr>
          <a:xfrm>
            <a:off x="381000" y="1037702"/>
            <a:ext cx="11430000" cy="5120222"/>
          </a:xfrm>
        </p:spPr>
        <p:txBody>
          <a:bodyPr/>
          <a:lstStyle>
            <a:lvl1pPr marL="0" indent="0">
              <a:buNone/>
              <a:defRPr sz="1200" baseline="0">
                <a:solidFill>
                  <a:schemeClr val="tx1">
                    <a:lumMod val="75000"/>
                    <a:lumOff val="25000"/>
                  </a:schemeClr>
                </a:solidFill>
                <a:latin typeface="Arial" charset="0"/>
                <a:ea typeface="Arial" charset="0"/>
                <a:cs typeface="Arial" charset="0"/>
              </a:defRPr>
            </a:lvl1pPr>
            <a:lvl2pPr marL="146304" indent="0">
              <a:buNone/>
              <a:defRPr sz="1000" baseline="0">
                <a:solidFill>
                  <a:srgbClr val="141313"/>
                </a:solidFill>
                <a:latin typeface="Arial" charset="0"/>
                <a:ea typeface="Arial" charset="0"/>
                <a:cs typeface="Arial" charset="0"/>
              </a:defRPr>
            </a:lvl2pPr>
            <a:lvl3pPr marL="283464" indent="0">
              <a:buNone/>
              <a:defRPr sz="1000" baseline="0">
                <a:solidFill>
                  <a:srgbClr val="141313"/>
                </a:solidFill>
                <a:latin typeface="Arial" charset="0"/>
                <a:ea typeface="Arial" charset="0"/>
                <a:cs typeface="Arial" charset="0"/>
              </a:defRPr>
            </a:lvl3pPr>
            <a:lvl4pPr marL="429768" indent="0">
              <a:buSzPct val="100000"/>
              <a:buNone/>
              <a:defRPr sz="1000" baseline="0">
                <a:solidFill>
                  <a:srgbClr val="141313"/>
                </a:solidFill>
                <a:latin typeface="Arial" charset="0"/>
                <a:ea typeface="Arial" charset="0"/>
                <a:cs typeface="Arial" charset="0"/>
              </a:defRPr>
            </a:lvl4pPr>
            <a:lvl5pPr marL="603504" indent="0">
              <a:buSzPct val="100000"/>
              <a:buNone/>
              <a:defRPr sz="1000" baseline="0">
                <a:solidFill>
                  <a:srgbClr val="141313"/>
                </a:solidFill>
                <a:latin typeface="Arial" charset="0"/>
                <a:ea typeface="Arial" charset="0"/>
                <a:cs typeface="Arial" charset="0"/>
              </a:defRPr>
            </a:lvl5pPr>
          </a:lstStyle>
          <a:p>
            <a:pPr lvl="0"/>
            <a:r>
              <a:rPr lang="en-US"/>
              <a:t>Click to add disclosure text</a:t>
            </a:r>
          </a:p>
        </p:txBody>
      </p:sp>
      <p:sp>
        <p:nvSpPr>
          <p:cNvPr id="9" name="Title 1">
            <a:extLst>
              <a:ext uri="{FF2B5EF4-FFF2-40B4-BE49-F238E27FC236}">
                <a16:creationId xmlns:a16="http://schemas.microsoft.com/office/drawing/2014/main" id="{0E1592ED-022B-6C50-FC7D-716995037D29}"/>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a:t>Important Information</a:t>
            </a:r>
          </a:p>
        </p:txBody>
      </p:sp>
      <p:cxnSp>
        <p:nvCxnSpPr>
          <p:cNvPr id="6" name="Straight Connector 5">
            <a:extLst>
              <a:ext uri="{FF2B5EF4-FFF2-40B4-BE49-F238E27FC236}">
                <a16:creationId xmlns:a16="http://schemas.microsoft.com/office/drawing/2014/main" id="{5FB8CE7C-69B8-9C08-A898-F1727987F603}"/>
              </a:ext>
            </a:extLst>
          </p:cNvPr>
          <p:cNvCxnSpPr>
            <a:cxnSpLocks/>
          </p:cNvCxnSpPr>
          <p:nvPr userDrawn="1"/>
        </p:nvCxnSpPr>
        <p:spPr>
          <a:xfrm>
            <a:off x="294500" y="857284"/>
            <a:ext cx="11521440" cy="0"/>
          </a:xfrm>
          <a:prstGeom prst="line">
            <a:avLst/>
          </a:prstGeom>
          <a:ln w="9525">
            <a:solidFill>
              <a:srgbClr val="004F7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44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ver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BFFA92-EFC7-4108-94FA-1C68A0B6A100}"/>
              </a:ext>
            </a:extLst>
          </p:cNvPr>
          <p:cNvSpPr/>
          <p:nvPr userDrawn="1"/>
        </p:nvSpPr>
        <p:spPr>
          <a:xfrm>
            <a:off x="0" y="6"/>
            <a:ext cx="12192000" cy="6857994"/>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a:extLst>
              <a:ext uri="{FF2B5EF4-FFF2-40B4-BE49-F238E27FC236}">
                <a16:creationId xmlns:a16="http://schemas.microsoft.com/office/drawing/2014/main" id="{72D9F562-99A9-4C7C-815F-2E83950A4A61}"/>
              </a:ext>
            </a:extLst>
          </p:cNvPr>
          <p:cNvPicPr>
            <a:picLocks noChangeAspect="1"/>
          </p:cNvPicPr>
          <p:nvPr userDrawn="1"/>
        </p:nvPicPr>
        <p:blipFill>
          <a:blip r:embed="rId2" cstate="screen">
            <a:alphaModFix amt="45000"/>
            <a:extLst>
              <a:ext uri="{28A0092B-C50C-407E-A947-70E740481C1C}">
                <a14:useLocalDpi xmlns:a14="http://schemas.microsoft.com/office/drawing/2010/main"/>
              </a:ext>
              <a:ext uri="{96DAC541-7B7A-43D3-8B79-37D633B846F1}">
                <asvg:svgBlip xmlns:asvg="http://schemas.microsoft.com/office/drawing/2016/SVG/main" r:embed="rId3"/>
              </a:ext>
            </a:extLst>
          </a:blip>
          <a:srcRect t="22532" r="45948" b="17876"/>
          <a:stretch>
            <a:fillRect/>
          </a:stretch>
        </p:blipFill>
        <p:spPr>
          <a:xfrm>
            <a:off x="3518344" y="1"/>
            <a:ext cx="8673656" cy="6857999"/>
          </a:xfrm>
          <a:custGeom>
            <a:avLst/>
            <a:gdLst>
              <a:gd name="connsiteX0" fmla="*/ 0 w 8673656"/>
              <a:gd name="connsiteY0" fmla="*/ 0 h 6857999"/>
              <a:gd name="connsiteX1" fmla="*/ 8673656 w 8673656"/>
              <a:gd name="connsiteY1" fmla="*/ 0 h 6857999"/>
              <a:gd name="connsiteX2" fmla="*/ 8673656 w 8673656"/>
              <a:gd name="connsiteY2" fmla="*/ 6857999 h 6857999"/>
              <a:gd name="connsiteX3" fmla="*/ 0 w 867365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673656" h="6857999">
                <a:moveTo>
                  <a:pt x="0" y="0"/>
                </a:moveTo>
                <a:lnTo>
                  <a:pt x="8673656" y="0"/>
                </a:lnTo>
                <a:lnTo>
                  <a:pt x="8673656" y="6857999"/>
                </a:lnTo>
                <a:lnTo>
                  <a:pt x="0" y="6857999"/>
                </a:lnTo>
                <a:close/>
              </a:path>
            </a:pathLst>
          </a:custGeom>
        </p:spPr>
      </p:pic>
      <p:sp>
        <p:nvSpPr>
          <p:cNvPr id="12" name="Rectangle 11">
            <a:extLst>
              <a:ext uri="{FF2B5EF4-FFF2-40B4-BE49-F238E27FC236}">
                <a16:creationId xmlns:a16="http://schemas.microsoft.com/office/drawing/2014/main" id="{0E72EB95-3037-42B9-9C61-B3144339B5E6}"/>
              </a:ext>
            </a:extLst>
          </p:cNvPr>
          <p:cNvSpPr/>
          <p:nvPr userDrawn="1"/>
        </p:nvSpPr>
        <p:spPr>
          <a:xfrm>
            <a:off x="0" y="0"/>
            <a:ext cx="12192000" cy="6858000"/>
          </a:xfrm>
          <a:prstGeom prst="rect">
            <a:avLst/>
          </a:prstGeom>
          <a:gradFill flip="none" rotWithShape="1">
            <a:gsLst>
              <a:gs pos="0">
                <a:srgbClr val="003057">
                  <a:alpha val="50000"/>
                </a:srgbClr>
              </a:gs>
              <a:gs pos="78000">
                <a:srgbClr val="003057">
                  <a:alpha val="67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3767F808-1001-934F-AC6B-36F119A168D4}"/>
              </a:ext>
            </a:extLst>
          </p:cNvPr>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bg1"/>
                </a:solidFill>
                <a:latin typeface="Arial" pitchFamily="34" charset="0"/>
                <a:ea typeface="+mn-ea"/>
                <a:cs typeface="+mn-cs"/>
              </a:rPr>
              <a:t>For general public use. </a:t>
            </a:r>
          </a:p>
        </p:txBody>
      </p:sp>
      <p:sp>
        <p:nvSpPr>
          <p:cNvPr id="8" name="Triangle 19">
            <a:extLst>
              <a:ext uri="{FF2B5EF4-FFF2-40B4-BE49-F238E27FC236}">
                <a16:creationId xmlns:a16="http://schemas.microsoft.com/office/drawing/2014/main" id="{9BE353A8-8145-4ACD-A08B-FC3C7DEDEDB7}"/>
              </a:ext>
            </a:extLst>
          </p:cNvPr>
          <p:cNvSpPr/>
          <p:nvPr userDrawn="1"/>
        </p:nvSpPr>
        <p:spPr>
          <a:xfrm flipH="1">
            <a:off x="6363212" y="2324100"/>
            <a:ext cx="5769934" cy="4533899"/>
          </a:xfrm>
          <a:prstGeom prst="triangle">
            <a:avLst/>
          </a:prstGeom>
          <a:gradFill>
            <a:gsLst>
              <a:gs pos="30000">
                <a:schemeClr val="bg1">
                  <a:alpha val="0"/>
                </a:schemeClr>
              </a:gs>
              <a:gs pos="100000">
                <a:schemeClr val="accent5">
                  <a:alpha val="2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riangle 19">
            <a:extLst>
              <a:ext uri="{FF2B5EF4-FFF2-40B4-BE49-F238E27FC236}">
                <a16:creationId xmlns:a16="http://schemas.microsoft.com/office/drawing/2014/main" id="{A927A5C5-2BFA-4A35-AB90-1BB0A8404D32}"/>
              </a:ext>
            </a:extLst>
          </p:cNvPr>
          <p:cNvSpPr>
            <a:spLocks noChangeAspect="1"/>
          </p:cNvSpPr>
          <p:nvPr userDrawn="1"/>
        </p:nvSpPr>
        <p:spPr>
          <a:xfrm rot="10800000" flipH="1">
            <a:off x="8144373" y="0"/>
            <a:ext cx="5771875" cy="4535424"/>
          </a:xfrm>
          <a:prstGeom prst="triangle">
            <a:avLst/>
          </a:prstGeom>
          <a:gradFill>
            <a:gsLst>
              <a:gs pos="22000">
                <a:schemeClr val="bg1">
                  <a:alpha val="0"/>
                </a:schemeClr>
              </a:gs>
              <a:gs pos="100000">
                <a:schemeClr val="accent5">
                  <a:alpha val="28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5">
            <a:extLst>
              <a:ext uri="{FF2B5EF4-FFF2-40B4-BE49-F238E27FC236}">
                <a16:creationId xmlns:a16="http://schemas.microsoft.com/office/drawing/2014/main" id="{F5E53B68-E896-39B5-A893-701D0688925E}"/>
              </a:ext>
            </a:extLst>
          </p:cNvPr>
          <p:cNvSpPr>
            <a:spLocks noGrp="1"/>
          </p:cNvSpPr>
          <p:nvPr>
            <p:ph type="body" sz="quarter" idx="10" hasCustomPrompt="1"/>
          </p:nvPr>
        </p:nvSpPr>
        <p:spPr>
          <a:xfrm>
            <a:off x="1082675" y="2503482"/>
            <a:ext cx="4702175" cy="1503829"/>
          </a:xfrm>
        </p:spPr>
        <p:txBody>
          <a:bodyPr/>
          <a:lstStyle>
            <a:lvl1pPr>
              <a:defRPr sz="4400">
                <a:solidFill>
                  <a:schemeClr val="bg1"/>
                </a:solidFill>
              </a:defRPr>
            </a:lvl1pPr>
          </a:lstStyle>
          <a:p>
            <a:pPr lvl="0"/>
            <a:r>
              <a:rPr lang="en-US" dirty="0"/>
              <a:t>CLICK TO ENTER TITLE</a:t>
            </a:r>
          </a:p>
        </p:txBody>
      </p:sp>
    </p:spTree>
    <p:extLst>
      <p:ext uri="{BB962C8B-B14F-4D97-AF65-F5344CB8AC3E}">
        <p14:creationId xmlns:p14="http://schemas.microsoft.com/office/powerpoint/2010/main" val="355844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repeatCount="indefinite" accel="50000" decel="50000" autoRev="1" fill="hold" grpId="0" nodeType="withEffect">
                                  <p:stCondLst>
                                    <p:cond delay="0"/>
                                  </p:stCondLst>
                                  <p:childTnLst>
                                    <p:animMotion origin="layout" path="M 0.00247 -0.00347 L 0.25247 -0.00347 E" pathEditMode="fixed" ptsTypes="">
                                      <p:cBhvr>
                                        <p:cTn id="6" dur="20000" fill="hold"/>
                                        <p:tgtEl>
                                          <p:spTgt spid="8"/>
                                        </p:tgtEl>
                                        <p:attrNameLst>
                                          <p:attrName>ppt_x</p:attrName>
                                          <p:attrName>ppt_y</p:attrName>
                                        </p:attrNameLst>
                                      </p:cBhvr>
                                    </p:animMotion>
                                  </p:childTnLst>
                                </p:cTn>
                              </p:par>
                              <p:par>
                                <p:cTn id="7" presetID="35" presetClass="path" presetSubtype="0" repeatCount="indefinite" accel="50000" decel="50000" autoRev="1" fill="hold" grpId="0" nodeType="withEffect">
                                  <p:stCondLst>
                                    <p:cond delay="0"/>
                                  </p:stCondLst>
                                  <p:childTnLst>
                                    <p:animMotion origin="layout" path="M 6.25E-6 2.22222E-6 L -0.25 2.22222E-6 " pathEditMode="fixed" rAng="0" ptsTypes="AA">
                                      <p:cBhvr>
                                        <p:cTn id="8" dur="20000" fill="hold"/>
                                        <p:tgtEl>
                                          <p:spTgt spid="9"/>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over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BFFA92-EFC7-4108-94FA-1C68A0B6A100}"/>
              </a:ext>
            </a:extLst>
          </p:cNvPr>
          <p:cNvSpPr/>
          <p:nvPr userDrawn="1"/>
        </p:nvSpPr>
        <p:spPr>
          <a:xfrm>
            <a:off x="0" y="6"/>
            <a:ext cx="12192000" cy="6857994"/>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a:extLst>
              <a:ext uri="{FF2B5EF4-FFF2-40B4-BE49-F238E27FC236}">
                <a16:creationId xmlns:a16="http://schemas.microsoft.com/office/drawing/2014/main" id="{72D9F562-99A9-4C7C-815F-2E83950A4A61}"/>
              </a:ext>
            </a:extLst>
          </p:cNvPr>
          <p:cNvPicPr>
            <a:picLocks noChangeAspect="1"/>
          </p:cNvPicPr>
          <p:nvPr userDrawn="1"/>
        </p:nvPicPr>
        <p:blipFill>
          <a:blip r:embed="rId2" cstate="screen">
            <a:alphaModFix amt="40000"/>
            <a:extLst>
              <a:ext uri="{28A0092B-C50C-407E-A947-70E740481C1C}">
                <a14:useLocalDpi xmlns:a14="http://schemas.microsoft.com/office/drawing/2010/main"/>
              </a:ext>
              <a:ext uri="{96DAC541-7B7A-43D3-8B79-37D633B846F1}">
                <asvg:svgBlip xmlns:asvg="http://schemas.microsoft.com/office/drawing/2016/SVG/main" r:embed="rId3"/>
              </a:ext>
            </a:extLst>
          </a:blip>
          <a:srcRect t="22532" r="45948" b="17876"/>
          <a:stretch>
            <a:fillRect/>
          </a:stretch>
        </p:blipFill>
        <p:spPr>
          <a:xfrm>
            <a:off x="3518344" y="1"/>
            <a:ext cx="8673656" cy="6857999"/>
          </a:xfrm>
          <a:custGeom>
            <a:avLst/>
            <a:gdLst>
              <a:gd name="connsiteX0" fmla="*/ 0 w 8673656"/>
              <a:gd name="connsiteY0" fmla="*/ 0 h 6857999"/>
              <a:gd name="connsiteX1" fmla="*/ 8673656 w 8673656"/>
              <a:gd name="connsiteY1" fmla="*/ 0 h 6857999"/>
              <a:gd name="connsiteX2" fmla="*/ 8673656 w 8673656"/>
              <a:gd name="connsiteY2" fmla="*/ 6857999 h 6857999"/>
              <a:gd name="connsiteX3" fmla="*/ 0 w 867365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673656" h="6857999">
                <a:moveTo>
                  <a:pt x="0" y="0"/>
                </a:moveTo>
                <a:lnTo>
                  <a:pt x="8673656" y="0"/>
                </a:lnTo>
                <a:lnTo>
                  <a:pt x="8673656" y="6857999"/>
                </a:lnTo>
                <a:lnTo>
                  <a:pt x="0" y="6857999"/>
                </a:lnTo>
                <a:close/>
              </a:path>
            </a:pathLst>
          </a:custGeom>
        </p:spPr>
      </p:pic>
      <p:sp>
        <p:nvSpPr>
          <p:cNvPr id="16" name="Triangle 19">
            <a:extLst>
              <a:ext uri="{FF2B5EF4-FFF2-40B4-BE49-F238E27FC236}">
                <a16:creationId xmlns:a16="http://schemas.microsoft.com/office/drawing/2014/main" id="{1122147D-8C94-4B9D-B4BC-87E67FA72E82}"/>
              </a:ext>
            </a:extLst>
          </p:cNvPr>
          <p:cNvSpPr/>
          <p:nvPr userDrawn="1"/>
        </p:nvSpPr>
        <p:spPr>
          <a:xfrm flipH="1">
            <a:off x="6363212" y="2276856"/>
            <a:ext cx="5830059" cy="4581144"/>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3767F808-1001-934F-AC6B-36F119A168D4}"/>
              </a:ext>
            </a:extLst>
          </p:cNvPr>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bg1"/>
                </a:solidFill>
                <a:latin typeface="Arial" pitchFamily="34" charset="0"/>
                <a:ea typeface="+mn-ea"/>
                <a:cs typeface="+mn-cs"/>
              </a:rPr>
              <a:t>For financial advisor use only.</a:t>
            </a:r>
          </a:p>
        </p:txBody>
      </p:sp>
      <p:sp>
        <p:nvSpPr>
          <p:cNvPr id="21" name="Freeform: Shape 20">
            <a:extLst>
              <a:ext uri="{FF2B5EF4-FFF2-40B4-BE49-F238E27FC236}">
                <a16:creationId xmlns:a16="http://schemas.microsoft.com/office/drawing/2014/main" id="{798F33EA-DC5C-475D-957D-B639B3604D78}"/>
              </a:ext>
            </a:extLst>
          </p:cNvPr>
          <p:cNvSpPr/>
          <p:nvPr userDrawn="1"/>
        </p:nvSpPr>
        <p:spPr>
          <a:xfrm>
            <a:off x="0" y="6"/>
            <a:ext cx="9213850" cy="6857994"/>
          </a:xfrm>
          <a:custGeom>
            <a:avLst/>
            <a:gdLst>
              <a:gd name="connsiteX0" fmla="*/ 0 w 8794893"/>
              <a:gd name="connsiteY0" fmla="*/ 0 h 6857994"/>
              <a:gd name="connsiteX1" fmla="*/ 8794893 w 8794893"/>
              <a:gd name="connsiteY1" fmla="*/ 0 h 6857994"/>
              <a:gd name="connsiteX2" fmla="*/ 8794893 w 8794893"/>
              <a:gd name="connsiteY2" fmla="*/ 2 h 6857994"/>
              <a:gd name="connsiteX3" fmla="*/ 7856443 w 8794893"/>
              <a:gd name="connsiteY3" fmla="*/ 2 h 6857994"/>
              <a:gd name="connsiteX4" fmla="*/ 8540672 w 8794893"/>
              <a:gd name="connsiteY4" fmla="*/ 1077498 h 6857994"/>
              <a:gd name="connsiteX5" fmla="*/ 4878804 w 8794893"/>
              <a:gd name="connsiteY5" fmla="*/ 6857994 h 6857994"/>
              <a:gd name="connsiteX6" fmla="*/ 0 w 8794893"/>
              <a:gd name="connsiteY6" fmla="*/ 6857994 h 6857994"/>
              <a:gd name="connsiteX0" fmla="*/ 0 w 8794893"/>
              <a:gd name="connsiteY0" fmla="*/ 0 h 6857994"/>
              <a:gd name="connsiteX1" fmla="*/ 8794893 w 8794893"/>
              <a:gd name="connsiteY1" fmla="*/ 0 h 6857994"/>
              <a:gd name="connsiteX2" fmla="*/ 8794893 w 8794893"/>
              <a:gd name="connsiteY2" fmla="*/ 2 h 6857994"/>
              <a:gd name="connsiteX3" fmla="*/ 8540672 w 8794893"/>
              <a:gd name="connsiteY3" fmla="*/ 1077498 h 6857994"/>
              <a:gd name="connsiteX4" fmla="*/ 4878804 w 8794893"/>
              <a:gd name="connsiteY4" fmla="*/ 6857994 h 6857994"/>
              <a:gd name="connsiteX5" fmla="*/ 0 w 8794893"/>
              <a:gd name="connsiteY5" fmla="*/ 6857994 h 6857994"/>
              <a:gd name="connsiteX6" fmla="*/ 0 w 8794893"/>
              <a:gd name="connsiteY6" fmla="*/ 0 h 6857994"/>
              <a:gd name="connsiteX0" fmla="*/ 0 w 9272530"/>
              <a:gd name="connsiteY0" fmla="*/ 0 h 6857994"/>
              <a:gd name="connsiteX1" fmla="*/ 8794893 w 9272530"/>
              <a:gd name="connsiteY1" fmla="*/ 0 h 6857994"/>
              <a:gd name="connsiteX2" fmla="*/ 9272530 w 9272530"/>
              <a:gd name="connsiteY2" fmla="*/ 2 h 6857994"/>
              <a:gd name="connsiteX3" fmla="*/ 8540672 w 9272530"/>
              <a:gd name="connsiteY3" fmla="*/ 1077498 h 6857994"/>
              <a:gd name="connsiteX4" fmla="*/ 4878804 w 9272530"/>
              <a:gd name="connsiteY4" fmla="*/ 6857994 h 6857994"/>
              <a:gd name="connsiteX5" fmla="*/ 0 w 9272530"/>
              <a:gd name="connsiteY5" fmla="*/ 6857994 h 6857994"/>
              <a:gd name="connsiteX6" fmla="*/ 0 w 9272530"/>
              <a:gd name="connsiteY6" fmla="*/ 0 h 6857994"/>
              <a:gd name="connsiteX0" fmla="*/ 0 w 9262977"/>
              <a:gd name="connsiteY0" fmla="*/ 0 h 6857994"/>
              <a:gd name="connsiteX1" fmla="*/ 8794893 w 9262977"/>
              <a:gd name="connsiteY1" fmla="*/ 0 h 6857994"/>
              <a:gd name="connsiteX2" fmla="*/ 9262977 w 9262977"/>
              <a:gd name="connsiteY2" fmla="*/ 2 h 6857994"/>
              <a:gd name="connsiteX3" fmla="*/ 8540672 w 9262977"/>
              <a:gd name="connsiteY3" fmla="*/ 1077498 h 6857994"/>
              <a:gd name="connsiteX4" fmla="*/ 4878804 w 9262977"/>
              <a:gd name="connsiteY4" fmla="*/ 6857994 h 6857994"/>
              <a:gd name="connsiteX5" fmla="*/ 0 w 9262977"/>
              <a:gd name="connsiteY5" fmla="*/ 6857994 h 6857994"/>
              <a:gd name="connsiteX6" fmla="*/ 0 w 9262977"/>
              <a:gd name="connsiteY6" fmla="*/ 0 h 6857994"/>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0688"/>
              <a:gd name="connsiteY0" fmla="*/ 0 h 6857994"/>
              <a:gd name="connsiteX1" fmla="*/ 8794893 w 9240688"/>
              <a:gd name="connsiteY1" fmla="*/ 0 h 6857994"/>
              <a:gd name="connsiteX2" fmla="*/ 9240688 w 9240688"/>
              <a:gd name="connsiteY2" fmla="*/ 2 h 6857994"/>
              <a:gd name="connsiteX3" fmla="*/ 8540672 w 9240688"/>
              <a:gd name="connsiteY3" fmla="*/ 1077498 h 6857994"/>
              <a:gd name="connsiteX4" fmla="*/ 4878804 w 9240688"/>
              <a:gd name="connsiteY4" fmla="*/ 6857994 h 6857994"/>
              <a:gd name="connsiteX5" fmla="*/ 0 w 9240688"/>
              <a:gd name="connsiteY5" fmla="*/ 6857994 h 6857994"/>
              <a:gd name="connsiteX6" fmla="*/ 0 w 9240688"/>
              <a:gd name="connsiteY6" fmla="*/ 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0688" h="6857994">
                <a:moveTo>
                  <a:pt x="0" y="0"/>
                </a:moveTo>
                <a:lnTo>
                  <a:pt x="8794893" y="0"/>
                </a:lnTo>
                <a:lnTo>
                  <a:pt x="9240688" y="2"/>
                </a:lnTo>
                <a:lnTo>
                  <a:pt x="8540672" y="1077498"/>
                </a:lnTo>
                <a:lnTo>
                  <a:pt x="4878804" y="6857994"/>
                </a:lnTo>
                <a:lnTo>
                  <a:pt x="0" y="685799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67ECE51-C409-481E-8071-2B0A99CB07DD}"/>
              </a:ext>
            </a:extLst>
          </p:cNvPr>
          <p:cNvSpPr/>
          <p:nvPr userDrawn="1"/>
        </p:nvSpPr>
        <p:spPr>
          <a:xfrm rot="10800000">
            <a:off x="7836122" y="-1"/>
            <a:ext cx="4355878" cy="4804233"/>
          </a:xfrm>
          <a:custGeom>
            <a:avLst/>
            <a:gdLst>
              <a:gd name="connsiteX0" fmla="*/ 4355878 w 4355878"/>
              <a:gd name="connsiteY0" fmla="*/ 4804233 h 4804233"/>
              <a:gd name="connsiteX1" fmla="*/ 0 w 4355878"/>
              <a:gd name="connsiteY1" fmla="*/ 4804233 h 4804233"/>
              <a:gd name="connsiteX2" fmla="*/ 0 w 4355878"/>
              <a:gd name="connsiteY2" fmla="*/ 2055222 h 4804233"/>
              <a:gd name="connsiteX3" fmla="*/ 1305103 w 4355878"/>
              <a:gd name="connsiteY3" fmla="*/ 0 h 4804233"/>
            </a:gdLst>
            <a:ahLst/>
            <a:cxnLst>
              <a:cxn ang="0">
                <a:pos x="connsiteX0" y="connsiteY0"/>
              </a:cxn>
              <a:cxn ang="0">
                <a:pos x="connsiteX1" y="connsiteY1"/>
              </a:cxn>
              <a:cxn ang="0">
                <a:pos x="connsiteX2" y="connsiteY2"/>
              </a:cxn>
              <a:cxn ang="0">
                <a:pos x="connsiteX3" y="connsiteY3"/>
              </a:cxn>
            </a:cxnLst>
            <a:rect l="l" t="t" r="r" b="b"/>
            <a:pathLst>
              <a:path w="4355878" h="4804233">
                <a:moveTo>
                  <a:pt x="4355878" y="4804233"/>
                </a:moveTo>
                <a:lnTo>
                  <a:pt x="0" y="4804233"/>
                </a:lnTo>
                <a:lnTo>
                  <a:pt x="0" y="2055222"/>
                </a:lnTo>
                <a:lnTo>
                  <a:pt x="1305103" y="0"/>
                </a:lnTo>
                <a:close/>
              </a:path>
            </a:pathLst>
          </a:custGeom>
          <a:gradFill>
            <a:gsLst>
              <a:gs pos="0">
                <a:schemeClr val="bg1">
                  <a:alpha val="0"/>
                </a:schemeClr>
              </a:gs>
              <a:gs pos="100000">
                <a:schemeClr val="accent5">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ext Placeholder 5">
            <a:extLst>
              <a:ext uri="{FF2B5EF4-FFF2-40B4-BE49-F238E27FC236}">
                <a16:creationId xmlns:a16="http://schemas.microsoft.com/office/drawing/2014/main" id="{5DE97530-D25F-4929-6846-232550898E03}"/>
              </a:ext>
            </a:extLst>
          </p:cNvPr>
          <p:cNvSpPr>
            <a:spLocks noGrp="1"/>
          </p:cNvSpPr>
          <p:nvPr>
            <p:ph type="body" sz="quarter" idx="10" hasCustomPrompt="1"/>
          </p:nvPr>
        </p:nvSpPr>
        <p:spPr>
          <a:xfrm>
            <a:off x="602043" y="2481463"/>
            <a:ext cx="5830059" cy="1704971"/>
          </a:xfrm>
        </p:spPr>
        <p:txBody>
          <a:bodyPr anchor="b" anchorCtr="0"/>
          <a:lstStyle>
            <a:lvl1pPr>
              <a:defRPr sz="4400" b="1">
                <a:solidFill>
                  <a:srgbClr val="004F7E"/>
                </a:solidFill>
              </a:defRPr>
            </a:lvl1pPr>
          </a:lstStyle>
          <a:p>
            <a:pPr lvl="0"/>
            <a:r>
              <a:rPr lang="en-US" dirty="0"/>
              <a:t>CLICK TO ENTER TITLE</a:t>
            </a:r>
          </a:p>
        </p:txBody>
      </p:sp>
      <p:sp>
        <p:nvSpPr>
          <p:cNvPr id="8" name="Text Placeholder 7">
            <a:extLst>
              <a:ext uri="{FF2B5EF4-FFF2-40B4-BE49-F238E27FC236}">
                <a16:creationId xmlns:a16="http://schemas.microsoft.com/office/drawing/2014/main" id="{B80D8563-030B-1A9B-8A2B-9FD861F975B5}"/>
              </a:ext>
            </a:extLst>
          </p:cNvPr>
          <p:cNvSpPr>
            <a:spLocks noGrp="1"/>
          </p:cNvSpPr>
          <p:nvPr>
            <p:ph type="body" sz="quarter" idx="11" hasCustomPrompt="1"/>
          </p:nvPr>
        </p:nvSpPr>
        <p:spPr>
          <a:xfrm>
            <a:off x="603348" y="4305062"/>
            <a:ext cx="5012019" cy="471021"/>
          </a:xfrm>
        </p:spPr>
        <p:txBody>
          <a:bodyPr/>
          <a:lstStyle>
            <a:lvl1pPr>
              <a:defRPr b="1">
                <a:solidFill>
                  <a:schemeClr val="tx1">
                    <a:lumMod val="50000"/>
                    <a:lumOff val="50000"/>
                  </a:schemeClr>
                </a:solidFill>
              </a:defRPr>
            </a:lvl1pPr>
          </a:lstStyle>
          <a:p>
            <a:pPr lvl="0"/>
            <a:r>
              <a:rPr lang="en-US" dirty="0"/>
              <a:t>NAME OF PRESENTER</a:t>
            </a:r>
          </a:p>
        </p:txBody>
      </p:sp>
      <p:sp>
        <p:nvSpPr>
          <p:cNvPr id="9" name="Text Placeholder 7">
            <a:extLst>
              <a:ext uri="{FF2B5EF4-FFF2-40B4-BE49-F238E27FC236}">
                <a16:creationId xmlns:a16="http://schemas.microsoft.com/office/drawing/2014/main" id="{89A9372A-3842-3ECB-63BB-8493BD48F909}"/>
              </a:ext>
            </a:extLst>
          </p:cNvPr>
          <p:cNvSpPr>
            <a:spLocks noGrp="1"/>
          </p:cNvSpPr>
          <p:nvPr>
            <p:ph type="body" sz="quarter" idx="12" hasCustomPrompt="1"/>
          </p:nvPr>
        </p:nvSpPr>
        <p:spPr>
          <a:xfrm>
            <a:off x="602043" y="4686526"/>
            <a:ext cx="5012019" cy="471021"/>
          </a:xfrm>
        </p:spPr>
        <p:txBody>
          <a:bodyPr/>
          <a:lstStyle>
            <a:lvl1pPr>
              <a:defRPr sz="1800" b="0">
                <a:solidFill>
                  <a:schemeClr val="tx1">
                    <a:lumMod val="50000"/>
                    <a:lumOff val="50000"/>
                  </a:schemeClr>
                </a:solidFill>
              </a:defRPr>
            </a:lvl1pPr>
          </a:lstStyle>
          <a:p>
            <a:pPr lvl="0"/>
            <a:r>
              <a:rPr lang="en-US" dirty="0"/>
              <a:t>TITLE</a:t>
            </a:r>
          </a:p>
        </p:txBody>
      </p:sp>
      <p:sp>
        <p:nvSpPr>
          <p:cNvPr id="13" name="Text Placeholder 7">
            <a:extLst>
              <a:ext uri="{FF2B5EF4-FFF2-40B4-BE49-F238E27FC236}">
                <a16:creationId xmlns:a16="http://schemas.microsoft.com/office/drawing/2014/main" id="{25B2295B-8B68-5EE9-3F1A-82360FDA4AD2}"/>
              </a:ext>
            </a:extLst>
          </p:cNvPr>
          <p:cNvSpPr>
            <a:spLocks noGrp="1"/>
          </p:cNvSpPr>
          <p:nvPr>
            <p:ph type="body" sz="quarter" idx="13" hasCustomPrompt="1"/>
          </p:nvPr>
        </p:nvSpPr>
        <p:spPr>
          <a:xfrm>
            <a:off x="602043" y="6000986"/>
            <a:ext cx="5012019" cy="471021"/>
          </a:xfrm>
        </p:spPr>
        <p:txBody>
          <a:bodyPr/>
          <a:lstStyle>
            <a:lvl1pPr>
              <a:defRPr sz="1800" b="0">
                <a:solidFill>
                  <a:schemeClr val="tx1">
                    <a:lumMod val="50000"/>
                    <a:lumOff val="50000"/>
                  </a:schemeClr>
                </a:solidFill>
              </a:defRPr>
            </a:lvl1pPr>
          </a:lstStyle>
          <a:p>
            <a:pPr lvl="0"/>
            <a:r>
              <a:rPr lang="en-US" dirty="0"/>
              <a:t>MONTH / YEAR</a:t>
            </a:r>
          </a:p>
        </p:txBody>
      </p:sp>
    </p:spTree>
    <p:extLst>
      <p:ext uri="{BB962C8B-B14F-4D97-AF65-F5344CB8AC3E}">
        <p14:creationId xmlns:p14="http://schemas.microsoft.com/office/powerpoint/2010/main" val="12130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over Slide 1">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767F808-1001-934F-AC6B-36F119A168D4}"/>
              </a:ext>
            </a:extLst>
          </p:cNvPr>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bg1"/>
                </a:solidFill>
                <a:latin typeface="Arial" pitchFamily="34" charset="0"/>
                <a:ea typeface="+mn-ea"/>
                <a:cs typeface="+mn-cs"/>
              </a:rPr>
              <a:t>For financial advisor use only.</a:t>
            </a:r>
          </a:p>
        </p:txBody>
      </p:sp>
      <p:sp>
        <p:nvSpPr>
          <p:cNvPr id="21" name="Freeform: Shape 20">
            <a:extLst>
              <a:ext uri="{FF2B5EF4-FFF2-40B4-BE49-F238E27FC236}">
                <a16:creationId xmlns:a16="http://schemas.microsoft.com/office/drawing/2014/main" id="{798F33EA-DC5C-475D-957D-B639B3604D78}"/>
              </a:ext>
            </a:extLst>
          </p:cNvPr>
          <p:cNvSpPr/>
          <p:nvPr userDrawn="1"/>
        </p:nvSpPr>
        <p:spPr>
          <a:xfrm>
            <a:off x="0" y="6"/>
            <a:ext cx="9213850" cy="6857994"/>
          </a:xfrm>
          <a:custGeom>
            <a:avLst/>
            <a:gdLst>
              <a:gd name="connsiteX0" fmla="*/ 0 w 8794893"/>
              <a:gd name="connsiteY0" fmla="*/ 0 h 6857994"/>
              <a:gd name="connsiteX1" fmla="*/ 8794893 w 8794893"/>
              <a:gd name="connsiteY1" fmla="*/ 0 h 6857994"/>
              <a:gd name="connsiteX2" fmla="*/ 8794893 w 8794893"/>
              <a:gd name="connsiteY2" fmla="*/ 2 h 6857994"/>
              <a:gd name="connsiteX3" fmla="*/ 7856443 w 8794893"/>
              <a:gd name="connsiteY3" fmla="*/ 2 h 6857994"/>
              <a:gd name="connsiteX4" fmla="*/ 8540672 w 8794893"/>
              <a:gd name="connsiteY4" fmla="*/ 1077498 h 6857994"/>
              <a:gd name="connsiteX5" fmla="*/ 4878804 w 8794893"/>
              <a:gd name="connsiteY5" fmla="*/ 6857994 h 6857994"/>
              <a:gd name="connsiteX6" fmla="*/ 0 w 8794893"/>
              <a:gd name="connsiteY6" fmla="*/ 6857994 h 6857994"/>
              <a:gd name="connsiteX0" fmla="*/ 0 w 8794893"/>
              <a:gd name="connsiteY0" fmla="*/ 0 h 6857994"/>
              <a:gd name="connsiteX1" fmla="*/ 8794893 w 8794893"/>
              <a:gd name="connsiteY1" fmla="*/ 0 h 6857994"/>
              <a:gd name="connsiteX2" fmla="*/ 8794893 w 8794893"/>
              <a:gd name="connsiteY2" fmla="*/ 2 h 6857994"/>
              <a:gd name="connsiteX3" fmla="*/ 8540672 w 8794893"/>
              <a:gd name="connsiteY3" fmla="*/ 1077498 h 6857994"/>
              <a:gd name="connsiteX4" fmla="*/ 4878804 w 8794893"/>
              <a:gd name="connsiteY4" fmla="*/ 6857994 h 6857994"/>
              <a:gd name="connsiteX5" fmla="*/ 0 w 8794893"/>
              <a:gd name="connsiteY5" fmla="*/ 6857994 h 6857994"/>
              <a:gd name="connsiteX6" fmla="*/ 0 w 8794893"/>
              <a:gd name="connsiteY6" fmla="*/ 0 h 6857994"/>
              <a:gd name="connsiteX0" fmla="*/ 0 w 9272530"/>
              <a:gd name="connsiteY0" fmla="*/ 0 h 6857994"/>
              <a:gd name="connsiteX1" fmla="*/ 8794893 w 9272530"/>
              <a:gd name="connsiteY1" fmla="*/ 0 h 6857994"/>
              <a:gd name="connsiteX2" fmla="*/ 9272530 w 9272530"/>
              <a:gd name="connsiteY2" fmla="*/ 2 h 6857994"/>
              <a:gd name="connsiteX3" fmla="*/ 8540672 w 9272530"/>
              <a:gd name="connsiteY3" fmla="*/ 1077498 h 6857994"/>
              <a:gd name="connsiteX4" fmla="*/ 4878804 w 9272530"/>
              <a:gd name="connsiteY4" fmla="*/ 6857994 h 6857994"/>
              <a:gd name="connsiteX5" fmla="*/ 0 w 9272530"/>
              <a:gd name="connsiteY5" fmla="*/ 6857994 h 6857994"/>
              <a:gd name="connsiteX6" fmla="*/ 0 w 9272530"/>
              <a:gd name="connsiteY6" fmla="*/ 0 h 6857994"/>
              <a:gd name="connsiteX0" fmla="*/ 0 w 9262977"/>
              <a:gd name="connsiteY0" fmla="*/ 0 h 6857994"/>
              <a:gd name="connsiteX1" fmla="*/ 8794893 w 9262977"/>
              <a:gd name="connsiteY1" fmla="*/ 0 h 6857994"/>
              <a:gd name="connsiteX2" fmla="*/ 9262977 w 9262977"/>
              <a:gd name="connsiteY2" fmla="*/ 2 h 6857994"/>
              <a:gd name="connsiteX3" fmla="*/ 8540672 w 9262977"/>
              <a:gd name="connsiteY3" fmla="*/ 1077498 h 6857994"/>
              <a:gd name="connsiteX4" fmla="*/ 4878804 w 9262977"/>
              <a:gd name="connsiteY4" fmla="*/ 6857994 h 6857994"/>
              <a:gd name="connsiteX5" fmla="*/ 0 w 9262977"/>
              <a:gd name="connsiteY5" fmla="*/ 6857994 h 6857994"/>
              <a:gd name="connsiteX6" fmla="*/ 0 w 9262977"/>
              <a:gd name="connsiteY6" fmla="*/ 0 h 6857994"/>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0688"/>
              <a:gd name="connsiteY0" fmla="*/ 0 h 6857994"/>
              <a:gd name="connsiteX1" fmla="*/ 8794893 w 9240688"/>
              <a:gd name="connsiteY1" fmla="*/ 0 h 6857994"/>
              <a:gd name="connsiteX2" fmla="*/ 9240688 w 9240688"/>
              <a:gd name="connsiteY2" fmla="*/ 2 h 6857994"/>
              <a:gd name="connsiteX3" fmla="*/ 8540672 w 9240688"/>
              <a:gd name="connsiteY3" fmla="*/ 1077498 h 6857994"/>
              <a:gd name="connsiteX4" fmla="*/ 4878804 w 9240688"/>
              <a:gd name="connsiteY4" fmla="*/ 6857994 h 6857994"/>
              <a:gd name="connsiteX5" fmla="*/ 0 w 9240688"/>
              <a:gd name="connsiteY5" fmla="*/ 6857994 h 6857994"/>
              <a:gd name="connsiteX6" fmla="*/ 0 w 9240688"/>
              <a:gd name="connsiteY6" fmla="*/ 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0688" h="6857994">
                <a:moveTo>
                  <a:pt x="0" y="0"/>
                </a:moveTo>
                <a:lnTo>
                  <a:pt x="8794893" y="0"/>
                </a:lnTo>
                <a:lnTo>
                  <a:pt x="9240688" y="2"/>
                </a:lnTo>
                <a:lnTo>
                  <a:pt x="8540672" y="1077498"/>
                </a:lnTo>
                <a:lnTo>
                  <a:pt x="4878804" y="6857994"/>
                </a:lnTo>
                <a:lnTo>
                  <a:pt x="0" y="685799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blue and white background&#10;&#10;Description automatically generated">
            <a:extLst>
              <a:ext uri="{FF2B5EF4-FFF2-40B4-BE49-F238E27FC236}">
                <a16:creationId xmlns:a16="http://schemas.microsoft.com/office/drawing/2014/main" id="{13B830BE-1B3E-C89B-5343-1D581F912652}"/>
              </a:ext>
            </a:extLst>
          </p:cNvPr>
          <p:cNvPicPr>
            <a:picLocks noChangeAspect="1"/>
          </p:cNvPicPr>
          <p:nvPr userDrawn="1"/>
        </p:nvPicPr>
        <p:blipFill>
          <a:blip r:embed="rId2" cstate="screen">
            <a:alphaModFix amt="21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2697" y="0"/>
            <a:ext cx="12179303" cy="6858000"/>
          </a:xfrm>
          <a:prstGeom prst="rect">
            <a:avLst/>
          </a:prstGeom>
        </p:spPr>
      </p:pic>
      <p:sp>
        <p:nvSpPr>
          <p:cNvPr id="4" name="Text Placeholder 5">
            <a:extLst>
              <a:ext uri="{FF2B5EF4-FFF2-40B4-BE49-F238E27FC236}">
                <a16:creationId xmlns:a16="http://schemas.microsoft.com/office/drawing/2014/main" id="{F94BB92E-ECEB-7539-49D3-BF46F903031B}"/>
              </a:ext>
            </a:extLst>
          </p:cNvPr>
          <p:cNvSpPr>
            <a:spLocks noGrp="1"/>
          </p:cNvSpPr>
          <p:nvPr>
            <p:ph type="body" sz="quarter" idx="10" hasCustomPrompt="1"/>
          </p:nvPr>
        </p:nvSpPr>
        <p:spPr>
          <a:xfrm>
            <a:off x="602043" y="2481463"/>
            <a:ext cx="5830059" cy="1704971"/>
          </a:xfrm>
        </p:spPr>
        <p:txBody>
          <a:bodyPr anchor="b" anchorCtr="0"/>
          <a:lstStyle>
            <a:lvl1pPr>
              <a:defRPr sz="4400" b="1">
                <a:solidFill>
                  <a:srgbClr val="004F7E"/>
                </a:solidFill>
              </a:defRPr>
            </a:lvl1pPr>
          </a:lstStyle>
          <a:p>
            <a:pPr lvl="0"/>
            <a:r>
              <a:rPr lang="en-US" dirty="0"/>
              <a:t>CLICK TO ENTER TITLE</a:t>
            </a:r>
          </a:p>
        </p:txBody>
      </p:sp>
      <p:sp>
        <p:nvSpPr>
          <p:cNvPr id="5" name="Text Placeholder 7">
            <a:extLst>
              <a:ext uri="{FF2B5EF4-FFF2-40B4-BE49-F238E27FC236}">
                <a16:creationId xmlns:a16="http://schemas.microsoft.com/office/drawing/2014/main" id="{3C7515C7-450A-2D2E-EA28-B03C3A44812E}"/>
              </a:ext>
            </a:extLst>
          </p:cNvPr>
          <p:cNvSpPr>
            <a:spLocks noGrp="1"/>
          </p:cNvSpPr>
          <p:nvPr>
            <p:ph type="body" sz="quarter" idx="11" hasCustomPrompt="1"/>
          </p:nvPr>
        </p:nvSpPr>
        <p:spPr>
          <a:xfrm>
            <a:off x="603348" y="4256936"/>
            <a:ext cx="5012019" cy="471021"/>
          </a:xfrm>
        </p:spPr>
        <p:txBody>
          <a:bodyPr/>
          <a:lstStyle>
            <a:lvl1pPr>
              <a:defRPr b="1">
                <a:solidFill>
                  <a:schemeClr val="tx1">
                    <a:lumMod val="50000"/>
                    <a:lumOff val="50000"/>
                  </a:schemeClr>
                </a:solidFill>
              </a:defRPr>
            </a:lvl1pPr>
          </a:lstStyle>
          <a:p>
            <a:pPr lvl="0"/>
            <a:r>
              <a:rPr lang="en-US" dirty="0"/>
              <a:t>NAME OF PRESENTER</a:t>
            </a:r>
          </a:p>
        </p:txBody>
      </p:sp>
      <p:sp>
        <p:nvSpPr>
          <p:cNvPr id="6" name="Text Placeholder 7">
            <a:extLst>
              <a:ext uri="{FF2B5EF4-FFF2-40B4-BE49-F238E27FC236}">
                <a16:creationId xmlns:a16="http://schemas.microsoft.com/office/drawing/2014/main" id="{102EA792-8CB4-BF5A-698B-D1FBD27B1A9A}"/>
              </a:ext>
            </a:extLst>
          </p:cNvPr>
          <p:cNvSpPr>
            <a:spLocks noGrp="1"/>
          </p:cNvSpPr>
          <p:nvPr>
            <p:ph type="body" sz="quarter" idx="12" hasCustomPrompt="1"/>
          </p:nvPr>
        </p:nvSpPr>
        <p:spPr>
          <a:xfrm>
            <a:off x="602043" y="4638400"/>
            <a:ext cx="5012019" cy="471021"/>
          </a:xfrm>
        </p:spPr>
        <p:txBody>
          <a:bodyPr/>
          <a:lstStyle>
            <a:lvl1pPr>
              <a:defRPr sz="1600" b="0">
                <a:solidFill>
                  <a:schemeClr val="tx1">
                    <a:lumMod val="50000"/>
                    <a:lumOff val="50000"/>
                  </a:schemeClr>
                </a:solidFill>
              </a:defRPr>
            </a:lvl1pPr>
          </a:lstStyle>
          <a:p>
            <a:pPr lvl="0"/>
            <a:r>
              <a:rPr lang="en-US" dirty="0"/>
              <a:t>TITLE</a:t>
            </a:r>
          </a:p>
        </p:txBody>
      </p:sp>
    </p:spTree>
    <p:extLst>
      <p:ext uri="{BB962C8B-B14F-4D97-AF65-F5344CB8AC3E}">
        <p14:creationId xmlns:p14="http://schemas.microsoft.com/office/powerpoint/2010/main" val="226848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Option 1">
    <p:spTree>
      <p:nvGrpSpPr>
        <p:cNvPr id="1" name=""/>
        <p:cNvGrpSpPr/>
        <p:nvPr/>
      </p:nvGrpSpPr>
      <p:grpSpPr>
        <a:xfrm>
          <a:off x="0" y="0"/>
          <a:ext cx="0" cy="0"/>
          <a:chOff x="0" y="0"/>
          <a:chExt cx="0" cy="0"/>
        </a:xfrm>
      </p:grpSpPr>
      <p:cxnSp>
        <p:nvCxnSpPr>
          <p:cNvPr id="5" name="Straight Connector 4"/>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B466CB1-813C-8142-AD3D-E96EACB00DF0}"/>
              </a:ext>
            </a:extLst>
          </p:cNvPr>
          <p:cNvSpPr>
            <a:spLocks noGrp="1"/>
          </p:cNvSpPr>
          <p:nvPr>
            <p:ph type="body" sz="quarter" idx="10" hasCustomPrompt="1"/>
          </p:nvPr>
        </p:nvSpPr>
        <p:spPr>
          <a:xfrm>
            <a:off x="673768" y="1573375"/>
            <a:ext cx="10733877" cy="4571838"/>
          </a:xfrm>
        </p:spPr>
        <p:txBody>
          <a:bodyPr tIns="0"/>
          <a:lstStyle>
            <a:lvl1pPr marL="342900" marR="0" indent="-342900" algn="l" defTabSz="914400" rtl="0" eaLnBrk="1" fontAlgn="auto" latinLnBrk="0" hangingPunct="1">
              <a:lnSpc>
                <a:spcPct val="100000"/>
              </a:lnSpc>
              <a:spcBef>
                <a:spcPts val="0"/>
              </a:spcBef>
              <a:spcAft>
                <a:spcPts val="4200"/>
              </a:spcAft>
              <a:buClr>
                <a:srgbClr val="00AFD7"/>
              </a:buClr>
              <a:buSzTx/>
              <a:buFont typeface="Arial" panose="020B0604020202020204" pitchFamily="34" charset="0"/>
              <a:buChar char="•"/>
              <a:tabLst/>
              <a:defRPr sz="3200" b="1">
                <a:solidFill>
                  <a:srgbClr val="004F7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Key Agenda Item #1</a:t>
            </a:r>
          </a:p>
          <a:p>
            <a:pPr lvl="0"/>
            <a:r>
              <a:rPr lang="en-US" dirty="0"/>
              <a:t>Key Agenda Item #2</a:t>
            </a:r>
          </a:p>
          <a:p>
            <a:pPr lvl="0"/>
            <a:r>
              <a:rPr lang="en-US" dirty="0"/>
              <a:t>Key Agenda Item #3</a:t>
            </a:r>
          </a:p>
          <a:p>
            <a:pPr lvl="0"/>
            <a:r>
              <a:rPr lang="en-US" dirty="0"/>
              <a:t>Key Agenda Item #4</a:t>
            </a:r>
          </a:p>
          <a:p>
            <a:pPr lvl="0"/>
            <a:r>
              <a:rPr lang="en-US" dirty="0"/>
              <a:t>Key Agenda Item #5</a:t>
            </a:r>
          </a:p>
        </p:txBody>
      </p:sp>
      <p:sp>
        <p:nvSpPr>
          <p:cNvPr id="10" name="Title 1">
            <a:extLst>
              <a:ext uri="{FF2B5EF4-FFF2-40B4-BE49-F238E27FC236}">
                <a16:creationId xmlns:a16="http://schemas.microsoft.com/office/drawing/2014/main" id="{BB377B6B-DAFF-C248-A0FE-7B0FA03B8EEB}"/>
              </a:ext>
            </a:extLst>
          </p:cNvPr>
          <p:cNvSpPr>
            <a:spLocks noGrp="1"/>
          </p:cNvSpPr>
          <p:nvPr>
            <p:ph type="title" hasCustomPrompt="1"/>
          </p:nvPr>
        </p:nvSpPr>
        <p:spPr>
          <a:xfrm>
            <a:off x="384048" y="480300"/>
            <a:ext cx="11429999" cy="612775"/>
          </a:xfrm>
          <a:prstGeom prst="rect">
            <a:avLst/>
          </a:prstGeom>
        </p:spPr>
        <p:txBody>
          <a:bodyPr bIns="91440" anchor="b" anchorCtr="0"/>
          <a:lstStyle>
            <a:lvl1pPr marL="0" indent="0">
              <a:tabLst/>
              <a:defRPr sz="4400" b="1">
                <a:solidFill>
                  <a:srgbClr val="004F7E"/>
                </a:solidFill>
              </a:defRPr>
            </a:lvl1pPr>
          </a:lstStyle>
          <a:p>
            <a:r>
              <a:rPr lang="en-US" dirty="0"/>
              <a:t>Click to add title</a:t>
            </a:r>
          </a:p>
        </p:txBody>
      </p:sp>
      <p:pic>
        <p:nvPicPr>
          <p:cNvPr id="8" name="Graphic 7">
            <a:extLst>
              <a:ext uri="{FF2B5EF4-FFF2-40B4-BE49-F238E27FC236}">
                <a16:creationId xmlns:a16="http://schemas.microsoft.com/office/drawing/2014/main" id="{2B00074A-55A2-79E5-AA9D-1A3F9B183D68}"/>
              </a:ext>
            </a:extLst>
          </p:cNvPr>
          <p:cNvPicPr>
            <a:picLocks noChangeAspect="1"/>
          </p:cNvPicPr>
          <p:nvPr userDrawn="1"/>
        </p:nvPicPr>
        <p:blipFill>
          <a:blip r:embed="rId2" cstate="screen">
            <a:alphaModFix amt="40000"/>
            <a:extLst>
              <a:ext uri="{28A0092B-C50C-407E-A947-70E740481C1C}">
                <a14:useLocalDpi xmlns:a14="http://schemas.microsoft.com/office/drawing/2010/main"/>
              </a:ext>
              <a:ext uri="{96DAC541-7B7A-43D3-8B79-37D633B846F1}">
                <asvg:svgBlip xmlns:asvg="http://schemas.microsoft.com/office/drawing/2016/SVG/main" r:embed="rId3"/>
              </a:ext>
            </a:extLst>
          </a:blip>
          <a:srcRect t="22532" r="45948" b="17876"/>
          <a:stretch>
            <a:fillRect/>
          </a:stretch>
        </p:blipFill>
        <p:spPr>
          <a:xfrm>
            <a:off x="3518344" y="1"/>
            <a:ext cx="8673656" cy="6857999"/>
          </a:xfrm>
          <a:custGeom>
            <a:avLst/>
            <a:gdLst>
              <a:gd name="connsiteX0" fmla="*/ 0 w 8673656"/>
              <a:gd name="connsiteY0" fmla="*/ 0 h 6857999"/>
              <a:gd name="connsiteX1" fmla="*/ 8673656 w 8673656"/>
              <a:gd name="connsiteY1" fmla="*/ 0 h 6857999"/>
              <a:gd name="connsiteX2" fmla="*/ 8673656 w 8673656"/>
              <a:gd name="connsiteY2" fmla="*/ 6857999 h 6857999"/>
              <a:gd name="connsiteX3" fmla="*/ 0 w 867365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673656" h="6857999">
                <a:moveTo>
                  <a:pt x="0" y="0"/>
                </a:moveTo>
                <a:lnTo>
                  <a:pt x="8673656" y="0"/>
                </a:lnTo>
                <a:lnTo>
                  <a:pt x="8673656" y="6857999"/>
                </a:lnTo>
                <a:lnTo>
                  <a:pt x="0" y="6857999"/>
                </a:lnTo>
                <a:close/>
              </a:path>
            </a:pathLst>
          </a:custGeom>
        </p:spPr>
      </p:pic>
      <p:sp>
        <p:nvSpPr>
          <p:cNvPr id="11" name="Triangle 19">
            <a:extLst>
              <a:ext uri="{FF2B5EF4-FFF2-40B4-BE49-F238E27FC236}">
                <a16:creationId xmlns:a16="http://schemas.microsoft.com/office/drawing/2014/main" id="{6FD69572-0EBA-D3FC-CDEC-8C8B12F2A04A}"/>
              </a:ext>
            </a:extLst>
          </p:cNvPr>
          <p:cNvSpPr/>
          <p:nvPr userDrawn="1"/>
        </p:nvSpPr>
        <p:spPr>
          <a:xfrm flipH="1">
            <a:off x="6363212" y="2276856"/>
            <a:ext cx="5830059" cy="4581144"/>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3">
            <a:extLst>
              <a:ext uri="{FF2B5EF4-FFF2-40B4-BE49-F238E27FC236}">
                <a16:creationId xmlns:a16="http://schemas.microsoft.com/office/drawing/2014/main" id="{9EE06C3F-EF88-E344-6691-27876EC0966D}"/>
              </a:ext>
            </a:extLst>
          </p:cNvPr>
          <p:cNvSpPr/>
          <p:nvPr userDrawn="1"/>
        </p:nvSpPr>
        <p:spPr>
          <a:xfrm rot="10800000">
            <a:off x="7836122" y="-1"/>
            <a:ext cx="4355878" cy="4804233"/>
          </a:xfrm>
          <a:custGeom>
            <a:avLst/>
            <a:gdLst>
              <a:gd name="connsiteX0" fmla="*/ 4355878 w 4355878"/>
              <a:gd name="connsiteY0" fmla="*/ 4804233 h 4804233"/>
              <a:gd name="connsiteX1" fmla="*/ 0 w 4355878"/>
              <a:gd name="connsiteY1" fmla="*/ 4804233 h 4804233"/>
              <a:gd name="connsiteX2" fmla="*/ 0 w 4355878"/>
              <a:gd name="connsiteY2" fmla="*/ 2055222 h 4804233"/>
              <a:gd name="connsiteX3" fmla="*/ 1305103 w 4355878"/>
              <a:gd name="connsiteY3" fmla="*/ 0 h 4804233"/>
            </a:gdLst>
            <a:ahLst/>
            <a:cxnLst>
              <a:cxn ang="0">
                <a:pos x="connsiteX0" y="connsiteY0"/>
              </a:cxn>
              <a:cxn ang="0">
                <a:pos x="connsiteX1" y="connsiteY1"/>
              </a:cxn>
              <a:cxn ang="0">
                <a:pos x="connsiteX2" y="connsiteY2"/>
              </a:cxn>
              <a:cxn ang="0">
                <a:pos x="connsiteX3" y="connsiteY3"/>
              </a:cxn>
            </a:cxnLst>
            <a:rect l="l" t="t" r="r" b="b"/>
            <a:pathLst>
              <a:path w="4355878" h="4804233">
                <a:moveTo>
                  <a:pt x="4355878" y="4804233"/>
                </a:moveTo>
                <a:lnTo>
                  <a:pt x="0" y="4804233"/>
                </a:lnTo>
                <a:lnTo>
                  <a:pt x="0" y="2055222"/>
                </a:lnTo>
                <a:lnTo>
                  <a:pt x="1305103" y="0"/>
                </a:lnTo>
                <a:close/>
              </a:path>
            </a:pathLst>
          </a:custGeom>
          <a:gradFill>
            <a:gsLst>
              <a:gs pos="0">
                <a:schemeClr val="bg1">
                  <a:alpha val="0"/>
                </a:schemeClr>
              </a:gs>
              <a:gs pos="100000">
                <a:schemeClr val="accent5">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Picture 14">
            <a:extLst>
              <a:ext uri="{FF2B5EF4-FFF2-40B4-BE49-F238E27FC236}">
                <a16:creationId xmlns:a16="http://schemas.microsoft.com/office/drawing/2014/main" id="{7FBAE1D6-967D-E7F6-9730-1CCA47FAD07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45389" y="6483919"/>
            <a:ext cx="1310627" cy="256130"/>
          </a:xfrm>
          <a:prstGeom prst="rect">
            <a:avLst/>
          </a:prstGeom>
        </p:spPr>
      </p:pic>
    </p:spTree>
    <p:extLst>
      <p:ext uri="{BB962C8B-B14F-4D97-AF65-F5344CB8AC3E}">
        <p14:creationId xmlns:p14="http://schemas.microsoft.com/office/powerpoint/2010/main" val="212620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3966" y="3154018"/>
            <a:ext cx="6520813" cy="1264086"/>
          </a:xfrm>
        </p:spPr>
        <p:txBody>
          <a:bodyPr anchor="t"/>
          <a:lstStyle>
            <a:lvl1pPr algn="l">
              <a:defRPr sz="4000" b="1" cap="none" baseline="0">
                <a:solidFill>
                  <a:schemeClr val="accent1"/>
                </a:solidFill>
              </a:defRPr>
            </a:lvl1pPr>
          </a:lstStyle>
          <a:p>
            <a:r>
              <a:rPr lang="en-US" dirty="0"/>
              <a:t>DIVIDER SLIDE, OPTION 1</a:t>
            </a:r>
            <a:br>
              <a:rPr lang="en-US" dirty="0"/>
            </a:br>
            <a:r>
              <a:rPr lang="en-US" dirty="0"/>
              <a:t>CLICK TO ADD TEXT</a:t>
            </a:r>
          </a:p>
        </p:txBody>
      </p:sp>
      <p:grpSp>
        <p:nvGrpSpPr>
          <p:cNvPr id="6" name="Group 5">
            <a:extLst>
              <a:ext uri="{FF2B5EF4-FFF2-40B4-BE49-F238E27FC236}">
                <a16:creationId xmlns:a16="http://schemas.microsoft.com/office/drawing/2014/main" id="{B5B7D19E-FB45-05B6-A2A7-2E70B7E2E5E4}"/>
              </a:ext>
            </a:extLst>
          </p:cNvPr>
          <p:cNvGrpSpPr/>
          <p:nvPr userDrawn="1"/>
        </p:nvGrpSpPr>
        <p:grpSpPr>
          <a:xfrm>
            <a:off x="6228520" y="0"/>
            <a:ext cx="5989320" cy="6867755"/>
            <a:chOff x="6200487" y="-2"/>
            <a:chExt cx="5992881" cy="6867755"/>
          </a:xfrm>
        </p:grpSpPr>
        <p:sp>
          <p:nvSpPr>
            <p:cNvPr id="7" name="Triangle 5">
              <a:extLst>
                <a:ext uri="{FF2B5EF4-FFF2-40B4-BE49-F238E27FC236}">
                  <a16:creationId xmlns:a16="http://schemas.microsoft.com/office/drawing/2014/main" id="{A7B07B51-03D9-BE36-3194-087508397AC8}"/>
                </a:ext>
              </a:extLst>
            </p:cNvPr>
            <p:cNvSpPr/>
            <p:nvPr userDrawn="1"/>
          </p:nvSpPr>
          <p:spPr>
            <a:xfrm rot="10800000">
              <a:off x="7815103" y="-2"/>
              <a:ext cx="4368838" cy="6858000"/>
            </a:xfrm>
            <a:prstGeom prst="triangle">
              <a:avLst>
                <a:gd name="adj" fmla="val 0"/>
              </a:avLst>
            </a:prstGeom>
            <a:gradFill>
              <a:gsLst>
                <a:gs pos="0">
                  <a:schemeClr val="bg1">
                    <a:alpha val="0"/>
                  </a:schemeClr>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riangle 19">
              <a:extLst>
                <a:ext uri="{FF2B5EF4-FFF2-40B4-BE49-F238E27FC236}">
                  <a16:creationId xmlns:a16="http://schemas.microsoft.com/office/drawing/2014/main" id="{F651C627-0A3E-81E8-648A-BA0C8DFE2985}"/>
                </a:ext>
              </a:extLst>
            </p:cNvPr>
            <p:cNvSpPr/>
            <p:nvPr userDrawn="1"/>
          </p:nvSpPr>
          <p:spPr>
            <a:xfrm flipH="1">
              <a:off x="6200487" y="2158666"/>
              <a:ext cx="5992881" cy="4709087"/>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7098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 Standar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034DCB5F-A385-354F-8F41-333ED082C9C4}"/>
              </a:ext>
            </a:extLst>
          </p:cNvPr>
          <p:cNvSpPr>
            <a:spLocks noGrp="1" noChangeArrowheads="1"/>
          </p:cNvSpPr>
          <p:nvPr>
            <p:ph idx="1" hasCustomPrompt="1"/>
          </p:nvPr>
        </p:nvSpPr>
        <p:spPr bwMode="auto">
          <a:xfrm>
            <a:off x="381001" y="1066800"/>
            <a:ext cx="11429999" cy="5020322"/>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230188" indent="-230188">
              <a:lnSpc>
                <a:spcPct val="100000"/>
              </a:lnSpc>
              <a:buFont typeface="Arial" panose="020B0604020202020204" pitchFamily="34" charset="0"/>
              <a:buNone/>
              <a:tabLst/>
              <a:defRPr/>
            </a:lvl1pPr>
            <a:lvl2pPr marL="685800" indent="-228600">
              <a:lnSpc>
                <a:spcPct val="100000"/>
              </a:lnSpc>
              <a:buNone/>
              <a:tabLst/>
              <a:defRPr/>
            </a:lvl2pPr>
            <a:lvl3pPr>
              <a:lnSpc>
                <a:spcPct val="100000"/>
              </a:lnSpc>
              <a:buNone/>
              <a:defRPr/>
            </a:lvl3pPr>
            <a:lvl4pPr>
              <a:lnSpc>
                <a:spcPct val="100000"/>
              </a:lnSpc>
              <a:buNone/>
              <a:defRPr/>
            </a:lvl4pPr>
            <a:lvl5pPr>
              <a:lnSpc>
                <a:spcPct val="100000"/>
              </a:lnSpc>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8" name="Straight Connector 17">
            <a:extLst>
              <a:ext uri="{FF2B5EF4-FFF2-40B4-BE49-F238E27FC236}">
                <a16:creationId xmlns:a16="http://schemas.microsoft.com/office/drawing/2014/main" id="{DD147A8A-7496-1548-91C3-2AD99E8A95B6}"/>
              </a:ext>
            </a:extLst>
          </p:cNvPr>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DE29FF9-7443-1140-AE9F-79B8DB0C212B}"/>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0E91D5A-34AC-1049-A23E-6B3E3624A266}"/>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dirty="0"/>
              <a:t>Click to add title</a:t>
            </a:r>
          </a:p>
        </p:txBody>
      </p:sp>
    </p:spTree>
    <p:extLst>
      <p:ext uri="{BB962C8B-B14F-4D97-AF65-F5344CB8AC3E}">
        <p14:creationId xmlns:p14="http://schemas.microsoft.com/office/powerpoint/2010/main" val="410189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 No Lin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14EABA8-8962-284B-A03B-F9F4C3923F5F}"/>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dirty="0"/>
              <a:t>Click to add title</a:t>
            </a:r>
          </a:p>
        </p:txBody>
      </p:sp>
      <p:sp>
        <p:nvSpPr>
          <p:cNvPr id="17" name="Content Placeholder 3">
            <a:extLst>
              <a:ext uri="{FF2B5EF4-FFF2-40B4-BE49-F238E27FC236}">
                <a16:creationId xmlns:a16="http://schemas.microsoft.com/office/drawing/2014/main" id="{034DCB5F-A385-354F-8F41-333ED082C9C4}"/>
              </a:ext>
            </a:extLst>
          </p:cNvPr>
          <p:cNvSpPr>
            <a:spLocks noGrp="1" noChangeArrowheads="1"/>
          </p:cNvSpPr>
          <p:nvPr>
            <p:ph idx="1" hasCustomPrompt="1"/>
          </p:nvPr>
        </p:nvSpPr>
        <p:spPr bwMode="auto">
          <a:xfrm>
            <a:off x="381001" y="1066800"/>
            <a:ext cx="11429999" cy="5020322"/>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230188" indent="-230188">
              <a:lnSpc>
                <a:spcPct val="100000"/>
              </a:lnSpc>
              <a:buFont typeface="Arial" panose="020B0604020202020204" pitchFamily="34" charset="0"/>
              <a:buNone/>
              <a:tabLst/>
              <a:defRPr/>
            </a:lvl1pPr>
            <a:lvl2pPr marL="685800" indent="-228600">
              <a:lnSpc>
                <a:spcPct val="100000"/>
              </a:lnSpc>
              <a:buNone/>
              <a:tabLst/>
              <a:defRPr/>
            </a:lvl2pPr>
            <a:lvl3pPr>
              <a:lnSpc>
                <a:spcPct val="100000"/>
              </a:lnSpc>
              <a:buNone/>
              <a:defRPr/>
            </a:lvl3pPr>
            <a:lvl4pPr>
              <a:lnSpc>
                <a:spcPct val="100000"/>
              </a:lnSpc>
              <a:buNone/>
              <a:defRPr/>
            </a:lvl4pPr>
            <a:lvl5pPr>
              <a:lnSpc>
                <a:spcPct val="100000"/>
              </a:lnSpc>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8" name="Straight Connector 17">
            <a:extLst>
              <a:ext uri="{FF2B5EF4-FFF2-40B4-BE49-F238E27FC236}">
                <a16:creationId xmlns:a16="http://schemas.microsoft.com/office/drawing/2014/main" id="{DD147A8A-7496-1548-91C3-2AD99E8A95B6}"/>
              </a:ext>
            </a:extLst>
          </p:cNvPr>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12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071527"/>
            <a:ext cx="5626608" cy="5004808"/>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9B17DC4-C250-1D46-85D9-A7E83CBC5F7B}"/>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dirty="0"/>
              <a:t>Comparison Slide 1: Click to add title</a:t>
            </a:r>
          </a:p>
        </p:txBody>
      </p:sp>
      <p:cxnSp>
        <p:nvCxnSpPr>
          <p:cNvPr id="8" name="Straight Connector 7">
            <a:extLst>
              <a:ext uri="{FF2B5EF4-FFF2-40B4-BE49-F238E27FC236}">
                <a16:creationId xmlns:a16="http://schemas.microsoft.com/office/drawing/2014/main" id="{FC85D332-1DD7-1D48-A13A-FE69917E7014}"/>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1B4816C3-D8FC-5443-B7AE-0628F16A9B87}"/>
              </a:ext>
            </a:extLst>
          </p:cNvPr>
          <p:cNvSpPr>
            <a:spLocks noGrp="1"/>
          </p:cNvSpPr>
          <p:nvPr>
            <p:ph sz="half" idx="10" hasCustomPrompt="1"/>
          </p:nvPr>
        </p:nvSpPr>
        <p:spPr>
          <a:xfrm>
            <a:off x="6184394" y="1071527"/>
            <a:ext cx="5626608" cy="5004808"/>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07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81000" y="1079499"/>
            <a:ext cx="5626608" cy="534323"/>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a:t>
            </a:r>
          </a:p>
        </p:txBody>
      </p:sp>
      <p:sp>
        <p:nvSpPr>
          <p:cNvPr id="5" name="Text Placeholder 4"/>
          <p:cNvSpPr>
            <a:spLocks noGrp="1"/>
          </p:cNvSpPr>
          <p:nvPr>
            <p:ph type="body" sz="quarter" idx="3" hasCustomPrompt="1"/>
          </p:nvPr>
        </p:nvSpPr>
        <p:spPr>
          <a:xfrm>
            <a:off x="6191006" y="1079499"/>
            <a:ext cx="5619994" cy="534324"/>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a:t>
            </a:r>
          </a:p>
        </p:txBody>
      </p:sp>
      <p:cxnSp>
        <p:nvCxnSpPr>
          <p:cNvPr id="8" name="Straight Connector 7"/>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62B98C6A-EC3E-A44F-8474-D9D47583FD6D}"/>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dirty="0"/>
              <a:t>Comparison Slide 2: Click to add title</a:t>
            </a:r>
          </a:p>
        </p:txBody>
      </p:sp>
      <p:cxnSp>
        <p:nvCxnSpPr>
          <p:cNvPr id="10" name="Straight Connector 9">
            <a:extLst>
              <a:ext uri="{FF2B5EF4-FFF2-40B4-BE49-F238E27FC236}">
                <a16:creationId xmlns:a16="http://schemas.microsoft.com/office/drawing/2014/main" id="{55CDBCC7-D5C3-0048-93CA-17A48EAC05EF}"/>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CA8FA3F-AFA5-1448-9AD7-3056026AED6C}"/>
              </a:ext>
            </a:extLst>
          </p:cNvPr>
          <p:cNvSpPr>
            <a:spLocks noGrp="1"/>
          </p:cNvSpPr>
          <p:nvPr>
            <p:ph sz="half" idx="10" hasCustomPrompt="1"/>
          </p:nvPr>
        </p:nvSpPr>
        <p:spPr>
          <a:xfrm>
            <a:off x="381000" y="1701477"/>
            <a:ext cx="5626608" cy="4374857"/>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30BB4318-2FF9-9D45-A032-B24F01CC3FCA}"/>
              </a:ext>
            </a:extLst>
          </p:cNvPr>
          <p:cNvSpPr>
            <a:spLocks noGrp="1"/>
          </p:cNvSpPr>
          <p:nvPr>
            <p:ph sz="half" idx="11" hasCustomPrompt="1"/>
          </p:nvPr>
        </p:nvSpPr>
        <p:spPr>
          <a:xfrm>
            <a:off x="6184394" y="1701477"/>
            <a:ext cx="5626608" cy="4374857"/>
          </a:xfrm>
          <a:prstGeom prst="rect">
            <a:avLst/>
          </a:prstGeom>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138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1000" y="1037702"/>
            <a:ext cx="11430000" cy="5120222"/>
          </a:xfrm>
        </p:spPr>
        <p:txBody>
          <a:bodyPr/>
          <a:lstStyle>
            <a:lvl1pPr marL="0" indent="0">
              <a:buNone/>
              <a:defRPr sz="1200" baseline="0">
                <a:solidFill>
                  <a:schemeClr val="tx2"/>
                </a:solidFill>
                <a:latin typeface="Arial" charset="0"/>
                <a:ea typeface="Arial" charset="0"/>
                <a:cs typeface="Arial" charset="0"/>
              </a:defRPr>
            </a:lvl1pPr>
            <a:lvl2pPr marL="146304" indent="0">
              <a:buNone/>
              <a:defRPr sz="1000" baseline="0">
                <a:solidFill>
                  <a:srgbClr val="141313"/>
                </a:solidFill>
                <a:latin typeface="Arial" charset="0"/>
                <a:ea typeface="Arial" charset="0"/>
                <a:cs typeface="Arial" charset="0"/>
              </a:defRPr>
            </a:lvl2pPr>
            <a:lvl3pPr marL="283464" indent="0">
              <a:buNone/>
              <a:defRPr sz="1000" baseline="0">
                <a:solidFill>
                  <a:srgbClr val="141313"/>
                </a:solidFill>
                <a:latin typeface="Arial" charset="0"/>
                <a:ea typeface="Arial" charset="0"/>
                <a:cs typeface="Arial" charset="0"/>
              </a:defRPr>
            </a:lvl3pPr>
            <a:lvl4pPr marL="429768" indent="0">
              <a:buSzPct val="100000"/>
              <a:buNone/>
              <a:defRPr sz="1000" baseline="0">
                <a:solidFill>
                  <a:srgbClr val="141313"/>
                </a:solidFill>
                <a:latin typeface="Arial" charset="0"/>
                <a:ea typeface="Arial" charset="0"/>
                <a:cs typeface="Arial" charset="0"/>
              </a:defRPr>
            </a:lvl4pPr>
            <a:lvl5pPr marL="603504" indent="0">
              <a:buSzPct val="100000"/>
              <a:buNone/>
              <a:defRPr sz="1000" baseline="0">
                <a:solidFill>
                  <a:srgbClr val="141313"/>
                </a:solidFill>
                <a:latin typeface="Arial" charset="0"/>
                <a:ea typeface="Arial" charset="0"/>
                <a:cs typeface="Arial" charset="0"/>
              </a:defRPr>
            </a:lvl5pPr>
          </a:lstStyle>
          <a:p>
            <a:pPr lvl="0"/>
            <a:r>
              <a:rPr lang="en-US" dirty="0"/>
              <a:t>Click to add disclosure text</a:t>
            </a:r>
          </a:p>
        </p:txBody>
      </p:sp>
      <p:cxnSp>
        <p:nvCxnSpPr>
          <p:cNvPr id="5" name="Straight Connector 4"/>
          <p:cNvCxnSpPr/>
          <p:nvPr userDrawn="1"/>
        </p:nvCxn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F942745-FEF4-A44D-BA84-BFDAEE77C481}"/>
              </a:ext>
            </a:extLst>
          </p:cNvPr>
          <p:cNvCxnSpPr/>
          <p:nvPr userDrawn="1"/>
        </p:nvCxn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2732442-0904-D74C-AF60-9D3EE5071F7E}"/>
              </a:ext>
            </a:extLst>
          </p:cNvPr>
          <p:cNvSpPr>
            <a:spLocks noGrp="1"/>
          </p:cNvSpPr>
          <p:nvPr>
            <p:ph type="title" hasCustomPrompt="1"/>
          </p:nvPr>
        </p:nvSpPr>
        <p:spPr>
          <a:xfrm>
            <a:off x="381000" y="244509"/>
            <a:ext cx="11429999" cy="612775"/>
          </a:xfrm>
          <a:prstGeom prst="rect">
            <a:avLst/>
          </a:prstGeom>
        </p:spPr>
        <p:txBody>
          <a:bodyPr bIns="91440" anchor="b" anchorCtr="0"/>
          <a:lstStyle>
            <a:lvl1pPr marL="0" indent="0">
              <a:tabLst/>
              <a:defRPr sz="3200" b="1">
                <a:solidFill>
                  <a:srgbClr val="004F7E"/>
                </a:solidFill>
              </a:defRPr>
            </a:lvl1pPr>
          </a:lstStyle>
          <a:p>
            <a:r>
              <a:rPr lang="en-US" dirty="0"/>
              <a:t>Disclosure Slide</a:t>
            </a:r>
          </a:p>
        </p:txBody>
      </p:sp>
    </p:spTree>
    <p:extLst>
      <p:ext uri="{BB962C8B-B14F-4D97-AF65-F5344CB8AC3E}">
        <p14:creationId xmlns:p14="http://schemas.microsoft.com/office/powerpoint/2010/main" val="9069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1 Line Tit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E82ABAC-4AEC-4B36-95FE-EFDE4B77EBA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a:xfrm>
            <a:off x="10001250" y="6514022"/>
            <a:ext cx="1387476" cy="226028"/>
          </a:xfrm>
          <a:prstGeom prst="rect">
            <a:avLst/>
          </a:prstGeom>
        </p:spPr>
      </p:pic>
      <p:sp>
        <p:nvSpPr>
          <p:cNvPr id="14" name="TextBox 13">
            <a:extLst>
              <a:ext uri="{FF2B5EF4-FFF2-40B4-BE49-F238E27FC236}">
                <a16:creationId xmlns:a16="http://schemas.microsoft.com/office/drawing/2014/main" id="{E84397A4-46CA-44D2-B054-1E573D6168D7}"/>
              </a:ext>
            </a:extLst>
          </p:cNvPr>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bg1"/>
                </a:solidFill>
                <a:latin typeface="Arial" pitchFamily="34" charset="0"/>
                <a:ea typeface="+mn-ea"/>
                <a:cs typeface="+mn-cs"/>
              </a:rPr>
              <a:t>For general public use. </a:t>
            </a:r>
          </a:p>
        </p:txBody>
      </p:sp>
      <p:sp>
        <p:nvSpPr>
          <p:cNvPr id="15" name="TextBox 14">
            <a:extLst>
              <a:ext uri="{FF2B5EF4-FFF2-40B4-BE49-F238E27FC236}">
                <a16:creationId xmlns:a16="http://schemas.microsoft.com/office/drawing/2014/main" id="{92479D51-469F-4AD7-AE8D-0BC39FF441F3}"/>
              </a:ext>
            </a:extLst>
          </p:cNvPr>
          <p:cNvSpPr txBox="1"/>
          <p:nvPr userDrawn="1"/>
        </p:nvSpPr>
        <p:spPr>
          <a:xfrm>
            <a:off x="11426503" y="6501798"/>
            <a:ext cx="508000" cy="20774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5356B7E9-A1F1-4619-A8AB-26F2BA741619}" type="slidenum">
              <a:rPr lang="en-US" sz="750" b="0" i="0" kern="1200" smtClean="0">
                <a:solidFill>
                  <a:schemeClr val="bg1"/>
                </a:solidFill>
                <a:latin typeface="Arial" pitchFamily="34" charset="0"/>
                <a:ea typeface="+mn-ea"/>
                <a:cs typeface="+mn-cs"/>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750" b="0" i="0" kern="1200" dirty="0">
              <a:solidFill>
                <a:schemeClr val="bg1"/>
              </a:solidFill>
              <a:latin typeface="Arial" pitchFamily="34" charset="0"/>
              <a:ea typeface="+mn-ea"/>
              <a:cs typeface="+mn-cs"/>
            </a:endParaRPr>
          </a:p>
        </p:txBody>
      </p:sp>
      <p:cxnSp>
        <p:nvCxnSpPr>
          <p:cNvPr id="16" name="Straight Connector 15">
            <a:extLst>
              <a:ext uri="{FF2B5EF4-FFF2-40B4-BE49-F238E27FC236}">
                <a16:creationId xmlns:a16="http://schemas.microsoft.com/office/drawing/2014/main" id="{2762C4BF-1D5D-4929-924A-6CD2FFA47127}"/>
              </a:ext>
            </a:extLst>
          </p:cNvPr>
          <p:cNvCxnSpPr>
            <a:cxnSpLocks/>
          </p:cNvCxnSpPr>
          <p:nvPr userDrawn="1"/>
        </p:nvCxnSpPr>
        <p:spPr>
          <a:xfrm flipV="1">
            <a:off x="11543451" y="6483110"/>
            <a:ext cx="0" cy="2561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8194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275646" y="610762"/>
            <a:ext cx="11591233" cy="612775"/>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bodyPr>
          <a:lstStyle/>
          <a:p>
            <a:pPr lvl="0"/>
            <a:r>
              <a:rPr lang="en-US"/>
              <a:t>Click to edit Master title</a:t>
            </a:r>
          </a:p>
        </p:txBody>
      </p:sp>
      <p:sp>
        <p:nvSpPr>
          <p:cNvPr id="10" name="Rectangle 12"/>
          <p:cNvSpPr txBox="1">
            <a:spLocks noChangeArrowheads="1"/>
          </p:cNvSpPr>
          <p:nvPr userDrawn="1"/>
        </p:nvSpPr>
        <p:spPr bwMode="auto">
          <a:xfrm>
            <a:off x="531283" y="6553201"/>
            <a:ext cx="5767917" cy="193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spcBef>
                <a:spcPct val="0"/>
              </a:spcBef>
              <a:tabLst>
                <a:tab pos="76200" algn="l"/>
                <a:tab pos="3886200" algn="r"/>
                <a:tab pos="7772400" algn="r"/>
              </a:tabLst>
              <a:defRPr sz="1000" kern="1200">
                <a:solidFill>
                  <a:srgbClr val="808080"/>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kern="1200" dirty="0">
                <a:solidFill>
                  <a:schemeClr val="tx1">
                    <a:lumMod val="50000"/>
                    <a:lumOff val="50000"/>
                  </a:schemeClr>
                </a:solidFill>
                <a:latin typeface="Arial" panose="020B0604020202020204" pitchFamily="34" charset="0"/>
                <a:ea typeface="+mn-ea"/>
                <a:cs typeface="Arial" panose="020B0604020202020204" pitchFamily="34" charset="0"/>
              </a:rPr>
              <a:t> </a:t>
            </a:r>
            <a:endParaRPr lang="en-US" sz="10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3" name="TextBox 2"/>
          <p:cNvSpPr txBox="1"/>
          <p:nvPr userDrawn="1"/>
        </p:nvSpPr>
        <p:spPr>
          <a:xfrm>
            <a:off x="11426503" y="6473223"/>
            <a:ext cx="508000" cy="230832"/>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5356B7E9-A1F1-4619-A8AB-26F2BA741619}" type="slidenum">
              <a:rPr lang="en-US" sz="900" b="1" i="1" smtClean="0">
                <a:solidFill>
                  <a:schemeClr val="tx1">
                    <a:lumMod val="75000"/>
                    <a:lumOff val="25000"/>
                  </a:schemeClr>
                </a:solidFill>
                <a:latin typeface="Arial" panose="020B0604020202020204" pitchFamily="34" charset="0"/>
                <a:cs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900" b="1" i="1"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73539706-C813-40D2-B1F4-805338D8398E}"/>
              </a:ext>
            </a:extLst>
          </p:cNvPr>
          <p:cNvGrpSpPr/>
          <p:nvPr userDrawn="1"/>
        </p:nvGrpSpPr>
        <p:grpSpPr>
          <a:xfrm>
            <a:off x="10789920" y="6527766"/>
            <a:ext cx="525321" cy="339026"/>
            <a:chOff x="10139039" y="6543006"/>
            <a:chExt cx="525321" cy="339026"/>
          </a:xfrm>
        </p:grpSpPr>
        <p:sp>
          <p:nvSpPr>
            <p:cNvPr id="15" name="bk object 17">
              <a:extLst>
                <a:ext uri="{FF2B5EF4-FFF2-40B4-BE49-F238E27FC236}">
                  <a16:creationId xmlns:a16="http://schemas.microsoft.com/office/drawing/2014/main" id="{FB40B524-A83C-4DD0-9A57-B83720C00327}"/>
                </a:ext>
              </a:extLst>
            </p:cNvPr>
            <p:cNvSpPr/>
            <p:nvPr userDrawn="1"/>
          </p:nvSpPr>
          <p:spPr>
            <a:xfrm>
              <a:off x="10139039" y="6543006"/>
              <a:ext cx="113187" cy="339026"/>
            </a:xfrm>
            <a:custGeom>
              <a:avLst/>
              <a:gdLst/>
              <a:ahLst/>
              <a:cxnLst/>
              <a:rect l="l" t="t" r="r" b="b"/>
              <a:pathLst>
                <a:path w="133985" h="401320">
                  <a:moveTo>
                    <a:pt x="133388" y="0"/>
                  </a:moveTo>
                  <a:lnTo>
                    <a:pt x="75311" y="0"/>
                  </a:lnTo>
                  <a:lnTo>
                    <a:pt x="0" y="401294"/>
                  </a:lnTo>
                  <a:lnTo>
                    <a:pt x="58242" y="401256"/>
                  </a:lnTo>
                  <a:lnTo>
                    <a:pt x="133388" y="0"/>
                  </a:lnTo>
                  <a:close/>
                </a:path>
              </a:pathLst>
            </a:custGeom>
            <a:solidFill>
              <a:srgbClr val="00A79E"/>
            </a:solidFill>
          </p:spPr>
          <p:txBody>
            <a:bodyPr wrap="square" lIns="0" tIns="0" rIns="0" bIns="0" rtlCol="0"/>
            <a:lstStyle/>
            <a:p>
              <a:endParaRPr dirty="0"/>
            </a:p>
          </p:txBody>
        </p:sp>
        <p:grpSp>
          <p:nvGrpSpPr>
            <p:cNvPr id="16" name="Group 15">
              <a:extLst>
                <a:ext uri="{FF2B5EF4-FFF2-40B4-BE49-F238E27FC236}">
                  <a16:creationId xmlns:a16="http://schemas.microsoft.com/office/drawing/2014/main" id="{B6AA4235-CD93-43D0-A3B1-06DA5C513C1A}"/>
                </a:ext>
              </a:extLst>
            </p:cNvPr>
            <p:cNvGrpSpPr/>
            <p:nvPr userDrawn="1"/>
          </p:nvGrpSpPr>
          <p:grpSpPr>
            <a:xfrm>
              <a:off x="10339230" y="6550862"/>
              <a:ext cx="325130" cy="99892"/>
              <a:chOff x="7551738" y="698500"/>
              <a:chExt cx="1074737" cy="330200"/>
            </a:xfrm>
            <a:solidFill>
              <a:schemeClr val="tx1">
                <a:lumMod val="75000"/>
                <a:lumOff val="25000"/>
              </a:schemeClr>
            </a:solidFill>
          </p:grpSpPr>
          <p:sp>
            <p:nvSpPr>
              <p:cNvPr id="18" name="Freeform 28">
                <a:extLst>
                  <a:ext uri="{FF2B5EF4-FFF2-40B4-BE49-F238E27FC236}">
                    <a16:creationId xmlns:a16="http://schemas.microsoft.com/office/drawing/2014/main" id="{B8602688-A3B9-45DE-AD14-639A93C5A33C}"/>
                  </a:ext>
                </a:extLst>
              </p:cNvPr>
              <p:cNvSpPr>
                <a:spLocks/>
              </p:cNvSpPr>
              <p:nvPr userDrawn="1"/>
            </p:nvSpPr>
            <p:spPr bwMode="auto">
              <a:xfrm>
                <a:off x="8012113" y="792163"/>
                <a:ext cx="215900" cy="233363"/>
              </a:xfrm>
              <a:custGeom>
                <a:avLst/>
                <a:gdLst>
                  <a:gd name="T0" fmla="*/ 90 w 225"/>
                  <a:gd name="T1" fmla="*/ 244 h 244"/>
                  <a:gd name="T2" fmla="*/ 90 w 225"/>
                  <a:gd name="T3" fmla="*/ 244 h 244"/>
                  <a:gd name="T4" fmla="*/ 48 w 225"/>
                  <a:gd name="T5" fmla="*/ 244 h 244"/>
                  <a:gd name="T6" fmla="*/ 0 w 225"/>
                  <a:gd name="T7" fmla="*/ 0 h 244"/>
                  <a:gd name="T8" fmla="*/ 52 w 225"/>
                  <a:gd name="T9" fmla="*/ 0 h 244"/>
                  <a:gd name="T10" fmla="*/ 70 w 225"/>
                  <a:gd name="T11" fmla="*/ 104 h 244"/>
                  <a:gd name="T12" fmla="*/ 81 w 225"/>
                  <a:gd name="T13" fmla="*/ 175 h 244"/>
                  <a:gd name="T14" fmla="*/ 82 w 225"/>
                  <a:gd name="T15" fmla="*/ 175 h 244"/>
                  <a:gd name="T16" fmla="*/ 112 w 225"/>
                  <a:gd name="T17" fmla="*/ 112 h 244"/>
                  <a:gd name="T18" fmla="*/ 171 w 225"/>
                  <a:gd name="T19" fmla="*/ 0 h 244"/>
                  <a:gd name="T20" fmla="*/ 225 w 225"/>
                  <a:gd name="T21" fmla="*/ 0 h 244"/>
                  <a:gd name="T22" fmla="*/ 90 w 225"/>
                  <a:gd name="T23"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44">
                    <a:moveTo>
                      <a:pt x="90" y="244"/>
                    </a:moveTo>
                    <a:lnTo>
                      <a:pt x="90" y="244"/>
                    </a:lnTo>
                    <a:lnTo>
                      <a:pt x="48" y="244"/>
                    </a:lnTo>
                    <a:lnTo>
                      <a:pt x="0" y="0"/>
                    </a:lnTo>
                    <a:lnTo>
                      <a:pt x="52" y="0"/>
                    </a:lnTo>
                    <a:lnTo>
                      <a:pt x="70" y="104"/>
                    </a:lnTo>
                    <a:cubicBezTo>
                      <a:pt x="75" y="132"/>
                      <a:pt x="79" y="156"/>
                      <a:pt x="81" y="175"/>
                    </a:cubicBezTo>
                    <a:lnTo>
                      <a:pt x="82" y="175"/>
                    </a:lnTo>
                    <a:cubicBezTo>
                      <a:pt x="90" y="157"/>
                      <a:pt x="100" y="136"/>
                      <a:pt x="112" y="112"/>
                    </a:cubicBezTo>
                    <a:lnTo>
                      <a:pt x="171" y="0"/>
                    </a:lnTo>
                    <a:lnTo>
                      <a:pt x="225" y="0"/>
                    </a:lnTo>
                    <a:lnTo>
                      <a:pt x="90" y="24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9">
                <a:extLst>
                  <a:ext uri="{FF2B5EF4-FFF2-40B4-BE49-F238E27FC236}">
                    <a16:creationId xmlns:a16="http://schemas.microsoft.com/office/drawing/2014/main" id="{AF7B37B3-423D-4BFD-84E6-1CDA2E65D32C}"/>
                  </a:ext>
                </a:extLst>
              </p:cNvPr>
              <p:cNvSpPr>
                <a:spLocks noEditPoints="1"/>
              </p:cNvSpPr>
              <p:nvPr userDrawn="1"/>
            </p:nvSpPr>
            <p:spPr bwMode="auto">
              <a:xfrm>
                <a:off x="8216900" y="787400"/>
                <a:ext cx="223838" cy="241300"/>
              </a:xfrm>
              <a:custGeom>
                <a:avLst/>
                <a:gdLst>
                  <a:gd name="T0" fmla="*/ 187 w 234"/>
                  <a:gd name="T1" fmla="*/ 219 h 253"/>
                  <a:gd name="T2" fmla="*/ 187 w 234"/>
                  <a:gd name="T3" fmla="*/ 219 h 253"/>
                  <a:gd name="T4" fmla="*/ 100 w 234"/>
                  <a:gd name="T5" fmla="*/ 253 h 253"/>
                  <a:gd name="T6" fmla="*/ 28 w 234"/>
                  <a:gd name="T7" fmla="*/ 226 h 253"/>
                  <a:gd name="T8" fmla="*/ 0 w 234"/>
                  <a:gd name="T9" fmla="*/ 148 h 253"/>
                  <a:gd name="T10" fmla="*/ 42 w 234"/>
                  <a:gd name="T11" fmla="*/ 38 h 253"/>
                  <a:gd name="T12" fmla="*/ 134 w 234"/>
                  <a:gd name="T13" fmla="*/ 0 h 253"/>
                  <a:gd name="T14" fmla="*/ 207 w 234"/>
                  <a:gd name="T15" fmla="*/ 27 h 253"/>
                  <a:gd name="T16" fmla="*/ 234 w 234"/>
                  <a:gd name="T17" fmla="*/ 103 h 253"/>
                  <a:gd name="T18" fmla="*/ 187 w 234"/>
                  <a:gd name="T19" fmla="*/ 219 h 253"/>
                  <a:gd name="T20" fmla="*/ 166 w 234"/>
                  <a:gd name="T21" fmla="*/ 57 h 253"/>
                  <a:gd name="T22" fmla="*/ 166 w 234"/>
                  <a:gd name="T23" fmla="*/ 57 h 253"/>
                  <a:gd name="T24" fmla="*/ 129 w 234"/>
                  <a:gd name="T25" fmla="*/ 43 h 253"/>
                  <a:gd name="T26" fmla="*/ 81 w 234"/>
                  <a:gd name="T27" fmla="*/ 66 h 253"/>
                  <a:gd name="T28" fmla="*/ 53 w 234"/>
                  <a:gd name="T29" fmla="*/ 149 h 253"/>
                  <a:gd name="T30" fmla="*/ 69 w 234"/>
                  <a:gd name="T31" fmla="*/ 196 h 253"/>
                  <a:gd name="T32" fmla="*/ 105 w 234"/>
                  <a:gd name="T33" fmla="*/ 210 h 253"/>
                  <a:gd name="T34" fmla="*/ 148 w 234"/>
                  <a:gd name="T35" fmla="*/ 191 h 253"/>
                  <a:gd name="T36" fmla="*/ 181 w 234"/>
                  <a:gd name="T37" fmla="*/ 104 h 253"/>
                  <a:gd name="T38" fmla="*/ 166 w 234"/>
                  <a:gd name="T39" fmla="*/ 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253">
                    <a:moveTo>
                      <a:pt x="187" y="219"/>
                    </a:moveTo>
                    <a:lnTo>
                      <a:pt x="187" y="219"/>
                    </a:lnTo>
                    <a:cubicBezTo>
                      <a:pt x="164" y="240"/>
                      <a:pt x="133" y="253"/>
                      <a:pt x="100" y="253"/>
                    </a:cubicBezTo>
                    <a:cubicBezTo>
                      <a:pt x="67" y="253"/>
                      <a:pt x="43" y="243"/>
                      <a:pt x="28" y="226"/>
                    </a:cubicBezTo>
                    <a:cubicBezTo>
                      <a:pt x="8" y="207"/>
                      <a:pt x="0" y="178"/>
                      <a:pt x="0" y="148"/>
                    </a:cubicBezTo>
                    <a:cubicBezTo>
                      <a:pt x="0" y="105"/>
                      <a:pt x="15" y="65"/>
                      <a:pt x="42" y="38"/>
                    </a:cubicBezTo>
                    <a:cubicBezTo>
                      <a:pt x="65" y="14"/>
                      <a:pt x="98" y="0"/>
                      <a:pt x="134" y="0"/>
                    </a:cubicBezTo>
                    <a:cubicBezTo>
                      <a:pt x="168" y="0"/>
                      <a:pt x="191" y="10"/>
                      <a:pt x="207" y="27"/>
                    </a:cubicBezTo>
                    <a:cubicBezTo>
                      <a:pt x="225" y="46"/>
                      <a:pt x="234" y="73"/>
                      <a:pt x="234" y="103"/>
                    </a:cubicBezTo>
                    <a:cubicBezTo>
                      <a:pt x="234" y="150"/>
                      <a:pt x="216" y="191"/>
                      <a:pt x="187" y="219"/>
                    </a:cubicBezTo>
                    <a:close/>
                    <a:moveTo>
                      <a:pt x="166" y="57"/>
                    </a:moveTo>
                    <a:lnTo>
                      <a:pt x="166" y="57"/>
                    </a:lnTo>
                    <a:cubicBezTo>
                      <a:pt x="158" y="48"/>
                      <a:pt x="146" y="43"/>
                      <a:pt x="129" y="43"/>
                    </a:cubicBezTo>
                    <a:cubicBezTo>
                      <a:pt x="110" y="43"/>
                      <a:pt x="93" y="51"/>
                      <a:pt x="81" y="66"/>
                    </a:cubicBezTo>
                    <a:cubicBezTo>
                      <a:pt x="63" y="85"/>
                      <a:pt x="53" y="116"/>
                      <a:pt x="53" y="149"/>
                    </a:cubicBezTo>
                    <a:cubicBezTo>
                      <a:pt x="53" y="168"/>
                      <a:pt x="59" y="185"/>
                      <a:pt x="69" y="196"/>
                    </a:cubicBezTo>
                    <a:cubicBezTo>
                      <a:pt x="78" y="205"/>
                      <a:pt x="89" y="210"/>
                      <a:pt x="105" y="210"/>
                    </a:cubicBezTo>
                    <a:cubicBezTo>
                      <a:pt x="121" y="210"/>
                      <a:pt x="137" y="203"/>
                      <a:pt x="148" y="191"/>
                    </a:cubicBezTo>
                    <a:cubicBezTo>
                      <a:pt x="168" y="171"/>
                      <a:pt x="181" y="139"/>
                      <a:pt x="181" y="104"/>
                    </a:cubicBezTo>
                    <a:cubicBezTo>
                      <a:pt x="181" y="84"/>
                      <a:pt x="176" y="68"/>
                      <a:pt x="166" y="5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30">
                <a:extLst>
                  <a:ext uri="{FF2B5EF4-FFF2-40B4-BE49-F238E27FC236}">
                    <a16:creationId xmlns:a16="http://schemas.microsoft.com/office/drawing/2014/main" id="{9F7A4BFF-1973-4713-A7D2-F6F0BC4A55A8}"/>
                  </a:ext>
                </a:extLst>
              </p:cNvPr>
              <p:cNvSpPr>
                <a:spLocks noEditPoints="1"/>
              </p:cNvSpPr>
              <p:nvPr userDrawn="1"/>
            </p:nvSpPr>
            <p:spPr bwMode="auto">
              <a:xfrm>
                <a:off x="7775575" y="787400"/>
                <a:ext cx="206375" cy="239713"/>
              </a:xfrm>
              <a:custGeom>
                <a:avLst/>
                <a:gdLst>
                  <a:gd name="T0" fmla="*/ 132 w 217"/>
                  <a:gd name="T1" fmla="*/ 0 h 250"/>
                  <a:gd name="T2" fmla="*/ 132 w 217"/>
                  <a:gd name="T3" fmla="*/ 0 h 250"/>
                  <a:gd name="T4" fmla="*/ 42 w 217"/>
                  <a:gd name="T5" fmla="*/ 20 h 250"/>
                  <a:gd name="T6" fmla="*/ 49 w 217"/>
                  <a:gd name="T7" fmla="*/ 61 h 250"/>
                  <a:gd name="T8" fmla="*/ 121 w 217"/>
                  <a:gd name="T9" fmla="*/ 41 h 250"/>
                  <a:gd name="T10" fmla="*/ 164 w 217"/>
                  <a:gd name="T11" fmla="*/ 78 h 250"/>
                  <a:gd name="T12" fmla="*/ 162 w 217"/>
                  <a:gd name="T13" fmla="*/ 93 h 250"/>
                  <a:gd name="T14" fmla="*/ 134 w 217"/>
                  <a:gd name="T15" fmla="*/ 94 h 250"/>
                  <a:gd name="T16" fmla="*/ 0 w 217"/>
                  <a:gd name="T17" fmla="*/ 188 h 250"/>
                  <a:gd name="T18" fmla="*/ 68 w 217"/>
                  <a:gd name="T19" fmla="*/ 249 h 250"/>
                  <a:gd name="T20" fmla="*/ 177 w 217"/>
                  <a:gd name="T21" fmla="*/ 249 h 250"/>
                  <a:gd name="T22" fmla="*/ 209 w 217"/>
                  <a:gd name="T23" fmla="*/ 124 h 250"/>
                  <a:gd name="T24" fmla="*/ 217 w 217"/>
                  <a:gd name="T25" fmla="*/ 73 h 250"/>
                  <a:gd name="T26" fmla="*/ 132 w 217"/>
                  <a:gd name="T27" fmla="*/ 0 h 250"/>
                  <a:gd name="T28" fmla="*/ 132 w 217"/>
                  <a:gd name="T29" fmla="*/ 0 h 250"/>
                  <a:gd name="T30" fmla="*/ 51 w 217"/>
                  <a:gd name="T31" fmla="*/ 179 h 250"/>
                  <a:gd name="T32" fmla="*/ 51 w 217"/>
                  <a:gd name="T33" fmla="*/ 179 h 250"/>
                  <a:gd name="T34" fmla="*/ 138 w 217"/>
                  <a:gd name="T35" fmla="*/ 133 h 250"/>
                  <a:gd name="T36" fmla="*/ 154 w 217"/>
                  <a:gd name="T37" fmla="*/ 133 h 250"/>
                  <a:gd name="T38" fmla="*/ 136 w 217"/>
                  <a:gd name="T39" fmla="*/ 207 h 250"/>
                  <a:gd name="T40" fmla="*/ 78 w 217"/>
                  <a:gd name="T41" fmla="*/ 207 h 250"/>
                  <a:gd name="T42" fmla="*/ 51 w 217"/>
                  <a:gd name="T43" fmla="*/ 17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7" h="250">
                    <a:moveTo>
                      <a:pt x="132" y="0"/>
                    </a:moveTo>
                    <a:lnTo>
                      <a:pt x="132" y="0"/>
                    </a:lnTo>
                    <a:cubicBezTo>
                      <a:pt x="107" y="0"/>
                      <a:pt x="74" y="5"/>
                      <a:pt x="42" y="20"/>
                    </a:cubicBezTo>
                    <a:lnTo>
                      <a:pt x="49" y="61"/>
                    </a:lnTo>
                    <a:cubicBezTo>
                      <a:pt x="72" y="50"/>
                      <a:pt x="97" y="41"/>
                      <a:pt x="121" y="41"/>
                    </a:cubicBezTo>
                    <a:cubicBezTo>
                      <a:pt x="151" y="41"/>
                      <a:pt x="164" y="56"/>
                      <a:pt x="164" y="78"/>
                    </a:cubicBezTo>
                    <a:cubicBezTo>
                      <a:pt x="164" y="83"/>
                      <a:pt x="163" y="88"/>
                      <a:pt x="162" y="93"/>
                    </a:cubicBezTo>
                    <a:lnTo>
                      <a:pt x="134" y="94"/>
                    </a:lnTo>
                    <a:cubicBezTo>
                      <a:pt x="60" y="95"/>
                      <a:pt x="0" y="121"/>
                      <a:pt x="0" y="188"/>
                    </a:cubicBezTo>
                    <a:cubicBezTo>
                      <a:pt x="0" y="226"/>
                      <a:pt x="26" y="249"/>
                      <a:pt x="68" y="249"/>
                    </a:cubicBezTo>
                    <a:cubicBezTo>
                      <a:pt x="71" y="249"/>
                      <a:pt x="174" y="250"/>
                      <a:pt x="177" y="249"/>
                    </a:cubicBezTo>
                    <a:lnTo>
                      <a:pt x="209" y="124"/>
                    </a:lnTo>
                    <a:cubicBezTo>
                      <a:pt x="214" y="105"/>
                      <a:pt x="217" y="87"/>
                      <a:pt x="217" y="73"/>
                    </a:cubicBezTo>
                    <a:cubicBezTo>
                      <a:pt x="217" y="14"/>
                      <a:pt x="172" y="0"/>
                      <a:pt x="132" y="0"/>
                    </a:cubicBezTo>
                    <a:lnTo>
                      <a:pt x="132" y="0"/>
                    </a:lnTo>
                    <a:close/>
                    <a:moveTo>
                      <a:pt x="51" y="179"/>
                    </a:moveTo>
                    <a:lnTo>
                      <a:pt x="51" y="179"/>
                    </a:lnTo>
                    <a:cubicBezTo>
                      <a:pt x="51" y="152"/>
                      <a:pt x="80" y="133"/>
                      <a:pt x="138" y="133"/>
                    </a:cubicBezTo>
                    <a:lnTo>
                      <a:pt x="154" y="133"/>
                    </a:lnTo>
                    <a:cubicBezTo>
                      <a:pt x="153" y="136"/>
                      <a:pt x="144" y="175"/>
                      <a:pt x="136" y="207"/>
                    </a:cubicBezTo>
                    <a:lnTo>
                      <a:pt x="78" y="207"/>
                    </a:lnTo>
                    <a:cubicBezTo>
                      <a:pt x="63" y="205"/>
                      <a:pt x="51" y="196"/>
                      <a:pt x="51" y="17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31">
                <a:extLst>
                  <a:ext uri="{FF2B5EF4-FFF2-40B4-BE49-F238E27FC236}">
                    <a16:creationId xmlns:a16="http://schemas.microsoft.com/office/drawing/2014/main" id="{58CDBBAA-15B6-4641-9B21-2260E57A9FF2}"/>
                  </a:ext>
                </a:extLst>
              </p:cNvPr>
              <p:cNvSpPr>
                <a:spLocks/>
              </p:cNvSpPr>
              <p:nvPr userDrawn="1"/>
            </p:nvSpPr>
            <p:spPr bwMode="auto">
              <a:xfrm>
                <a:off x="8451850" y="787400"/>
                <a:ext cx="174625" cy="241300"/>
              </a:xfrm>
              <a:custGeom>
                <a:avLst/>
                <a:gdLst>
                  <a:gd name="T0" fmla="*/ 120 w 182"/>
                  <a:gd name="T1" fmla="*/ 43 h 252"/>
                  <a:gd name="T2" fmla="*/ 120 w 182"/>
                  <a:gd name="T3" fmla="*/ 43 h 252"/>
                  <a:gd name="T4" fmla="*/ 173 w 182"/>
                  <a:gd name="T5" fmla="*/ 56 h 252"/>
                  <a:gd name="T6" fmla="*/ 182 w 182"/>
                  <a:gd name="T7" fmla="*/ 11 h 252"/>
                  <a:gd name="T8" fmla="*/ 118 w 182"/>
                  <a:gd name="T9" fmla="*/ 0 h 252"/>
                  <a:gd name="T10" fmla="*/ 30 w 182"/>
                  <a:gd name="T11" fmla="*/ 69 h 252"/>
                  <a:gd name="T12" fmla="*/ 109 w 182"/>
                  <a:gd name="T13" fmla="*/ 182 h 252"/>
                  <a:gd name="T14" fmla="*/ 65 w 182"/>
                  <a:gd name="T15" fmla="*/ 210 h 252"/>
                  <a:gd name="T16" fmla="*/ 9 w 182"/>
                  <a:gd name="T17" fmla="*/ 191 h 252"/>
                  <a:gd name="T18" fmla="*/ 9 w 182"/>
                  <a:gd name="T19" fmla="*/ 192 h 252"/>
                  <a:gd name="T20" fmla="*/ 0 w 182"/>
                  <a:gd name="T21" fmla="*/ 237 h 252"/>
                  <a:gd name="T22" fmla="*/ 68 w 182"/>
                  <a:gd name="T23" fmla="*/ 252 h 252"/>
                  <a:gd name="T24" fmla="*/ 162 w 182"/>
                  <a:gd name="T25" fmla="*/ 179 h 252"/>
                  <a:gd name="T26" fmla="*/ 83 w 182"/>
                  <a:gd name="T27" fmla="*/ 68 h 252"/>
                  <a:gd name="T28" fmla="*/ 120 w 182"/>
                  <a:gd name="T29" fmla="*/ 43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2" h="252">
                    <a:moveTo>
                      <a:pt x="120" y="43"/>
                    </a:moveTo>
                    <a:lnTo>
                      <a:pt x="120" y="43"/>
                    </a:lnTo>
                    <a:cubicBezTo>
                      <a:pt x="137" y="43"/>
                      <a:pt x="160" y="50"/>
                      <a:pt x="173" y="56"/>
                    </a:cubicBezTo>
                    <a:lnTo>
                      <a:pt x="182" y="11"/>
                    </a:lnTo>
                    <a:cubicBezTo>
                      <a:pt x="159" y="2"/>
                      <a:pt x="135" y="0"/>
                      <a:pt x="118" y="0"/>
                    </a:cubicBezTo>
                    <a:cubicBezTo>
                      <a:pt x="59" y="0"/>
                      <a:pt x="30" y="32"/>
                      <a:pt x="30" y="69"/>
                    </a:cubicBezTo>
                    <a:cubicBezTo>
                      <a:pt x="30" y="139"/>
                      <a:pt x="109" y="143"/>
                      <a:pt x="109" y="182"/>
                    </a:cubicBezTo>
                    <a:cubicBezTo>
                      <a:pt x="109" y="201"/>
                      <a:pt x="92" y="210"/>
                      <a:pt x="65" y="210"/>
                    </a:cubicBezTo>
                    <a:cubicBezTo>
                      <a:pt x="44" y="210"/>
                      <a:pt x="24" y="202"/>
                      <a:pt x="9" y="191"/>
                    </a:cubicBezTo>
                    <a:lnTo>
                      <a:pt x="9" y="192"/>
                    </a:lnTo>
                    <a:lnTo>
                      <a:pt x="0" y="237"/>
                    </a:lnTo>
                    <a:cubicBezTo>
                      <a:pt x="19" y="247"/>
                      <a:pt x="41" y="252"/>
                      <a:pt x="68" y="252"/>
                    </a:cubicBezTo>
                    <a:cubicBezTo>
                      <a:pt x="123" y="252"/>
                      <a:pt x="162" y="227"/>
                      <a:pt x="162" y="179"/>
                    </a:cubicBezTo>
                    <a:cubicBezTo>
                      <a:pt x="162" y="111"/>
                      <a:pt x="83" y="106"/>
                      <a:pt x="83" y="68"/>
                    </a:cubicBezTo>
                    <a:cubicBezTo>
                      <a:pt x="83" y="51"/>
                      <a:pt x="98" y="43"/>
                      <a:pt x="120" y="4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32">
                <a:extLst>
                  <a:ext uri="{FF2B5EF4-FFF2-40B4-BE49-F238E27FC236}">
                    <a16:creationId xmlns:a16="http://schemas.microsoft.com/office/drawing/2014/main" id="{490A3094-761E-449A-BB15-435A9C061D4B}"/>
                  </a:ext>
                </a:extLst>
              </p:cNvPr>
              <p:cNvSpPr>
                <a:spLocks/>
              </p:cNvSpPr>
              <p:nvPr userDrawn="1"/>
            </p:nvSpPr>
            <p:spPr bwMode="auto">
              <a:xfrm>
                <a:off x="7551738" y="698500"/>
                <a:ext cx="214313" cy="330200"/>
              </a:xfrm>
              <a:custGeom>
                <a:avLst/>
                <a:gdLst>
                  <a:gd name="T0" fmla="*/ 91 w 225"/>
                  <a:gd name="T1" fmla="*/ 88 h 347"/>
                  <a:gd name="T2" fmla="*/ 91 w 225"/>
                  <a:gd name="T3" fmla="*/ 88 h 347"/>
                  <a:gd name="T4" fmla="*/ 146 w 225"/>
                  <a:gd name="T5" fmla="*/ 44 h 347"/>
                  <a:gd name="T6" fmla="*/ 216 w 225"/>
                  <a:gd name="T7" fmla="*/ 65 h 347"/>
                  <a:gd name="T8" fmla="*/ 225 w 225"/>
                  <a:gd name="T9" fmla="*/ 18 h 347"/>
                  <a:gd name="T10" fmla="*/ 149 w 225"/>
                  <a:gd name="T11" fmla="*/ 0 h 347"/>
                  <a:gd name="T12" fmla="*/ 34 w 225"/>
                  <a:gd name="T13" fmla="*/ 97 h 347"/>
                  <a:gd name="T14" fmla="*/ 143 w 225"/>
                  <a:gd name="T15" fmla="*/ 250 h 347"/>
                  <a:gd name="T16" fmla="*/ 77 w 225"/>
                  <a:gd name="T17" fmla="*/ 303 h 347"/>
                  <a:gd name="T18" fmla="*/ 10 w 225"/>
                  <a:gd name="T19" fmla="*/ 280 h 347"/>
                  <a:gd name="T20" fmla="*/ 10 w 225"/>
                  <a:gd name="T21" fmla="*/ 281 h 347"/>
                  <a:gd name="T22" fmla="*/ 0 w 225"/>
                  <a:gd name="T23" fmla="*/ 330 h 347"/>
                  <a:gd name="T24" fmla="*/ 75 w 225"/>
                  <a:gd name="T25" fmla="*/ 347 h 347"/>
                  <a:gd name="T26" fmla="*/ 201 w 225"/>
                  <a:gd name="T27" fmla="*/ 243 h 347"/>
                  <a:gd name="T28" fmla="*/ 91 w 225"/>
                  <a:gd name="T29" fmla="*/ 88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 h="347">
                    <a:moveTo>
                      <a:pt x="91" y="88"/>
                    </a:moveTo>
                    <a:lnTo>
                      <a:pt x="91" y="88"/>
                    </a:lnTo>
                    <a:cubicBezTo>
                      <a:pt x="91" y="61"/>
                      <a:pt x="116" y="44"/>
                      <a:pt x="146" y="44"/>
                    </a:cubicBezTo>
                    <a:cubicBezTo>
                      <a:pt x="172" y="44"/>
                      <a:pt x="196" y="53"/>
                      <a:pt x="216" y="65"/>
                    </a:cubicBezTo>
                    <a:lnTo>
                      <a:pt x="225" y="18"/>
                    </a:lnTo>
                    <a:cubicBezTo>
                      <a:pt x="205" y="7"/>
                      <a:pt x="179" y="0"/>
                      <a:pt x="149" y="0"/>
                    </a:cubicBezTo>
                    <a:cubicBezTo>
                      <a:pt x="81" y="0"/>
                      <a:pt x="34" y="38"/>
                      <a:pt x="34" y="97"/>
                    </a:cubicBezTo>
                    <a:cubicBezTo>
                      <a:pt x="34" y="189"/>
                      <a:pt x="143" y="181"/>
                      <a:pt x="143" y="250"/>
                    </a:cubicBezTo>
                    <a:cubicBezTo>
                      <a:pt x="143" y="289"/>
                      <a:pt x="107" y="303"/>
                      <a:pt x="77" y="303"/>
                    </a:cubicBezTo>
                    <a:cubicBezTo>
                      <a:pt x="48" y="303"/>
                      <a:pt x="26" y="290"/>
                      <a:pt x="10" y="280"/>
                    </a:cubicBezTo>
                    <a:lnTo>
                      <a:pt x="10" y="281"/>
                    </a:lnTo>
                    <a:lnTo>
                      <a:pt x="0" y="330"/>
                    </a:lnTo>
                    <a:cubicBezTo>
                      <a:pt x="19" y="339"/>
                      <a:pt x="43" y="347"/>
                      <a:pt x="75" y="347"/>
                    </a:cubicBezTo>
                    <a:cubicBezTo>
                      <a:pt x="138" y="347"/>
                      <a:pt x="201" y="313"/>
                      <a:pt x="201" y="243"/>
                    </a:cubicBezTo>
                    <a:cubicBezTo>
                      <a:pt x="201" y="145"/>
                      <a:pt x="91" y="149"/>
                      <a:pt x="91" y="8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2" name="TextBox 1">
            <a:extLst>
              <a:ext uri="{FF2B5EF4-FFF2-40B4-BE49-F238E27FC236}">
                <a16:creationId xmlns:a16="http://schemas.microsoft.com/office/drawing/2014/main" id="{D26FC9BB-78F7-4B0B-8670-F75173D4922F}"/>
              </a:ext>
            </a:extLst>
          </p:cNvPr>
          <p:cNvSpPr txBox="1"/>
          <p:nvPr userDrawn="1"/>
        </p:nvSpPr>
        <p:spPr bwMode="auto">
          <a:xfrm>
            <a:off x="457200" y="6462457"/>
            <a:ext cx="3387687" cy="246221"/>
          </a:xfrm>
          <a:prstGeom prst="rect">
            <a:avLst/>
          </a:prstGeom>
          <a:noFill/>
          <a:ln w="9525">
            <a:noFill/>
            <a:miter lim="800000"/>
            <a:headEnd/>
            <a:tailEnd/>
          </a:ln>
          <a:effectLst/>
        </p:spPr>
        <p:txBody>
          <a:bodyPr vert="horz" wrap="square" lIns="0" tIns="45720" rIns="0" bIns="45720" numCol="1" rtlCol="0" anchor="b"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lumMod val="75000"/>
                    <a:lumOff val="25000"/>
                  </a:schemeClr>
                </a:solidFill>
                <a:latin typeface="Arial" panose="020B0604020202020204" pitchFamily="34" charset="0"/>
                <a:cs typeface="Arial" panose="020B0604020202020204" pitchFamily="34" charset="0"/>
              </a:rPr>
              <a:t>For financial advisor use only.</a:t>
            </a:r>
          </a:p>
        </p:txBody>
      </p:sp>
    </p:spTree>
    <p:extLst>
      <p:ext uri="{BB962C8B-B14F-4D97-AF65-F5344CB8AC3E}">
        <p14:creationId xmlns:p14="http://schemas.microsoft.com/office/powerpoint/2010/main" val="2637942188"/>
      </p:ext>
    </p:extLst>
  </p:cSld>
  <p:clrMap bg1="lt1" tx1="dk1" bg2="lt2" tx2="dk2" accent1="accent1" accent2="accent2" accent3="accent3" accent4="accent4" accent5="accent5" accent6="accent6" hlink="hlink" folHlink="folHlink"/>
  <p:sldLayoutIdLst>
    <p:sldLayoutId id="2147483763" r:id="rId1"/>
  </p:sldLayoutIdLst>
  <p:hf sldNum="0" hdr="0" ftr="0" dt="0"/>
  <p:txStyles>
    <p:titleStyle>
      <a:lvl1pPr algn="ctr" defTabSz="914400" rtl="0" eaLnBrk="1" latinLnBrk="0" hangingPunct="1">
        <a:spcBef>
          <a:spcPct val="0"/>
        </a:spcBef>
        <a:buNone/>
        <a:defRPr sz="2800" b="0" i="0" u="none"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ct val="20000"/>
        </a:spcBef>
        <a:buFontTx/>
        <a:buNone/>
        <a:defRPr sz="2000" b="1" kern="1200">
          <a:solidFill>
            <a:schemeClr val="tx1">
              <a:lumMod val="65000"/>
              <a:lumOff val="35000"/>
            </a:schemeClr>
          </a:solidFill>
          <a:latin typeface="Arial"/>
          <a:ea typeface="+mn-ea"/>
          <a:cs typeface="Arial"/>
        </a:defRPr>
      </a:lvl1pPr>
      <a:lvl2pPr marL="742950" indent="-285750" algn="l" defTabSz="914400" rtl="0" eaLnBrk="1" latinLnBrk="0" hangingPunct="1">
        <a:spcBef>
          <a:spcPct val="20000"/>
        </a:spcBef>
        <a:buClr>
          <a:schemeClr val="accent6">
            <a:lumMod val="50000"/>
          </a:schemeClr>
        </a:buClr>
        <a:buFont typeface="Arial"/>
        <a:buChar char="•"/>
        <a:defRPr sz="1800" b="0" i="0" u="none" kern="1200">
          <a:solidFill>
            <a:schemeClr val="tx1">
              <a:lumMod val="65000"/>
              <a:lumOff val="35000"/>
            </a:schemeClr>
          </a:solidFill>
          <a:latin typeface="Arial"/>
          <a:ea typeface="+mn-ea"/>
          <a:cs typeface="Arial"/>
        </a:defRPr>
      </a:lvl2pPr>
      <a:lvl3pPr marL="1143000" indent="-228600" algn="l" defTabSz="914400" rtl="0" eaLnBrk="1" latinLnBrk="0" hangingPunct="1">
        <a:spcBef>
          <a:spcPct val="20000"/>
        </a:spcBef>
        <a:buClr>
          <a:schemeClr val="accent6">
            <a:lumMod val="50000"/>
          </a:schemeClr>
        </a:buClr>
        <a:buFont typeface="Courier New"/>
        <a:buChar char="o"/>
        <a:defRPr sz="1600" kern="1200">
          <a:solidFill>
            <a:schemeClr val="tx1">
              <a:lumMod val="65000"/>
              <a:lumOff val="35000"/>
            </a:schemeClr>
          </a:solidFill>
          <a:latin typeface="Arial"/>
          <a:ea typeface="+mn-ea"/>
          <a:cs typeface="Arial"/>
        </a:defRPr>
      </a:lvl3pPr>
      <a:lvl4pPr marL="1600200" indent="-228600" algn="l" defTabSz="914400" rtl="0" eaLnBrk="1" latinLnBrk="0" hangingPunct="1">
        <a:spcBef>
          <a:spcPct val="20000"/>
        </a:spcBef>
        <a:buClr>
          <a:schemeClr val="accent6">
            <a:lumMod val="50000"/>
          </a:schemeClr>
        </a:buClr>
        <a:buFont typeface="Arial" pitchFamily="34" charset="0"/>
        <a:buChar char="–"/>
        <a:defRPr sz="1400" kern="1200">
          <a:solidFill>
            <a:schemeClr val="tx1">
              <a:lumMod val="65000"/>
              <a:lumOff val="35000"/>
            </a:schemeClr>
          </a:solidFill>
          <a:latin typeface="Arial"/>
          <a:ea typeface="+mn-ea"/>
          <a:cs typeface="Arial"/>
        </a:defRPr>
      </a:lvl4pPr>
      <a:lvl5pPr marL="2057400" indent="-228600" algn="l" defTabSz="914400" rtl="0" eaLnBrk="1" latinLnBrk="0" hangingPunct="1">
        <a:spcBef>
          <a:spcPct val="20000"/>
        </a:spcBef>
        <a:buClr>
          <a:schemeClr val="accent6">
            <a:lumMod val="50000"/>
          </a:schemeClr>
        </a:buClr>
        <a:buFont typeface="Arial" pitchFamily="34" charset="0"/>
        <a:buChar char="»"/>
        <a:defRPr sz="1400" kern="1200">
          <a:solidFill>
            <a:schemeClr val="tx1">
              <a:lumMod val="65000"/>
              <a:lumOff val="35000"/>
            </a:schemeClr>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E35F83-87E7-2F4E-80B8-A23FF30363F7}"/>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10045389" y="6483919"/>
            <a:ext cx="1310627" cy="256131"/>
          </a:xfrm>
          <a:prstGeom prst="rect">
            <a:avLst/>
          </a:prstGeom>
        </p:spPr>
      </p:pic>
      <p:sp>
        <p:nvSpPr>
          <p:cNvPr id="12" name="TextBox 11"/>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tx1">
                    <a:lumMod val="65000"/>
                    <a:lumOff val="35000"/>
                  </a:schemeClr>
                </a:solidFill>
                <a:latin typeface="Arial" pitchFamily="34" charset="0"/>
                <a:ea typeface="+mn-ea"/>
                <a:cs typeface="+mn-cs"/>
              </a:rPr>
              <a:t>For general public use. </a:t>
            </a:r>
          </a:p>
        </p:txBody>
      </p:sp>
      <p:sp>
        <p:nvSpPr>
          <p:cNvPr id="8" name="Rectangle 2"/>
          <p:cNvSpPr>
            <a:spLocks noGrp="1" noChangeArrowheads="1"/>
          </p:cNvSpPr>
          <p:nvPr>
            <p:ph type="title"/>
          </p:nvPr>
        </p:nvSpPr>
        <p:spPr bwMode="auto">
          <a:xfrm>
            <a:off x="381000" y="350839"/>
            <a:ext cx="11430000" cy="61277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a:t>Click to edit title</a:t>
            </a:r>
          </a:p>
        </p:txBody>
      </p:sp>
      <p:sp>
        <p:nvSpPr>
          <p:cNvPr id="14" name="Rectangle 3"/>
          <p:cNvSpPr>
            <a:spLocks noGrp="1" noChangeArrowheads="1"/>
          </p:cNvSpPr>
          <p:nvPr>
            <p:ph type="body" idx="1"/>
          </p:nvPr>
        </p:nvSpPr>
        <p:spPr bwMode="auto">
          <a:xfrm>
            <a:off x="381000" y="1066800"/>
            <a:ext cx="11430000" cy="5020322"/>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F3EABB6A-A5D8-1949-B9F5-333CBA222D50}"/>
              </a:ext>
            </a:extLst>
          </p:cNvPr>
          <p:cNvCxnSpPr>
            <a:cxnSpLocks/>
          </p:cNvCxnSpPr>
          <p:nvPr userDrawn="1"/>
        </p:nvCxnSpPr>
        <p:spPr>
          <a:xfrm flipV="1">
            <a:off x="11543451" y="6492635"/>
            <a:ext cx="0" cy="25613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Rectangle 6">
            <a:extLst>
              <a:ext uri="{FF2B5EF4-FFF2-40B4-BE49-F238E27FC236}">
                <a16:creationId xmlns:a16="http://schemas.microsoft.com/office/drawing/2014/main" id="{CD03E05C-7FF2-194D-99F3-EF2869E55487}"/>
              </a:ext>
            </a:extLst>
          </p:cNvPr>
          <p:cNvSpPr txBox="1">
            <a:spLocks noChangeArrowheads="1"/>
          </p:cNvSpPr>
          <p:nvPr userDrawn="1"/>
        </p:nvSpPr>
        <p:spPr bwMode="auto">
          <a:xfrm>
            <a:off x="11566601" y="6519803"/>
            <a:ext cx="381000" cy="193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fontAlgn="base">
              <a:spcBef>
                <a:spcPct val="0"/>
              </a:spcBef>
              <a:spcAft>
                <a:spcPct val="0"/>
              </a:spcAft>
              <a:tabLst>
                <a:tab pos="76200" algn="l"/>
                <a:tab pos="3886200" algn="r"/>
                <a:tab pos="7772400" algn="r"/>
              </a:tabLst>
              <a:defRPr sz="800" b="0" kern="1200">
                <a:solidFill>
                  <a:srgbClr val="808080"/>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a:lstStyle>
          <a:p>
            <a:pPr algn="l"/>
            <a:fld id="{5356B7E9-A1F1-4619-A8AB-26F2BA741619}" type="slidenum">
              <a:rPr lang="en-US" sz="754" smtClean="0">
                <a:solidFill>
                  <a:schemeClr val="tx1">
                    <a:lumMod val="65000"/>
                    <a:lumOff val="35000"/>
                  </a:schemeClr>
                </a:solidFill>
                <a:latin typeface="+mn-lt"/>
              </a:rPr>
              <a:pPr algn="l"/>
              <a:t>‹#›</a:t>
            </a:fld>
            <a:endParaRPr lang="en-US" sz="754" dirty="0">
              <a:solidFill>
                <a:schemeClr val="tx1">
                  <a:lumMod val="65000"/>
                  <a:lumOff val="35000"/>
                </a:schemeClr>
              </a:solidFill>
              <a:latin typeface="+mn-lt"/>
            </a:endParaRPr>
          </a:p>
          <a:p>
            <a:pPr algn="r"/>
            <a:endParaRPr lang="en-US" i="1" dirty="0"/>
          </a:p>
        </p:txBody>
      </p:sp>
    </p:spTree>
    <p:extLst>
      <p:ext uri="{BB962C8B-B14F-4D97-AF65-F5344CB8AC3E}">
        <p14:creationId xmlns:p14="http://schemas.microsoft.com/office/powerpoint/2010/main" val="3629069570"/>
      </p:ext>
    </p:extLst>
  </p:cSld>
  <p:clrMap bg1="lt1" tx1="dk1" bg2="lt2" tx2="dk2" accent1="accent1" accent2="accent2" accent3="accent3" accent4="accent4" accent5="accent5" accent6="accent6" hlink="hlink" folHlink="folHlink"/>
  <p:sldLayoutIdLst>
    <p:sldLayoutId id="2147483740" r:id="rId1"/>
    <p:sldLayoutId id="2147483760" r:id="rId2"/>
    <p:sldLayoutId id="2147483717" r:id="rId3"/>
    <p:sldLayoutId id="2147483762" r:id="rId4"/>
    <p:sldLayoutId id="2147483713" r:id="rId5"/>
    <p:sldLayoutId id="2147483720" r:id="rId6"/>
    <p:sldLayoutId id="2147483721" r:id="rId7"/>
    <p:sldLayoutId id="2147483722" r:id="rId8"/>
    <p:sldLayoutId id="2147483729" r:id="rId9"/>
    <p:sldLayoutId id="214748376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0" i="0" kern="1200">
          <a:solidFill>
            <a:schemeClr val="tx2"/>
          </a:solidFill>
          <a:latin typeface="Arial" charset="0"/>
          <a:ea typeface="Arial" charset="0"/>
          <a:cs typeface="Arial" charset="0"/>
        </a:defRPr>
      </a:lvl1pPr>
    </p:titleStyle>
    <p:bodyStyle>
      <a:lvl1pPr marL="0" indent="0" algn="l" defTabSz="914400" rtl="0" eaLnBrk="1" latinLnBrk="0" hangingPunct="1">
        <a:lnSpc>
          <a:spcPct val="90000"/>
        </a:lnSpc>
        <a:spcBef>
          <a:spcPts val="1000"/>
        </a:spcBef>
        <a:buClr>
          <a:schemeClr val="accent1">
            <a:lumMod val="75000"/>
          </a:schemeClr>
        </a:buClr>
        <a:buFont typeface="Arial"/>
        <a:buNone/>
        <a:defRPr sz="2000" b="0" i="0" kern="1200">
          <a:solidFill>
            <a:schemeClr val="bg2">
              <a:lumMod val="25000"/>
            </a:schemeClr>
          </a:solidFill>
          <a:latin typeface="Arial" charset="0"/>
          <a:ea typeface="Arial" charset="0"/>
          <a:cs typeface="Arial" charset="0"/>
        </a:defRPr>
      </a:lvl1pPr>
      <a:lvl2pPr marL="457200" indent="0" algn="l" defTabSz="914400" rtl="0" eaLnBrk="1" latinLnBrk="0" hangingPunct="1">
        <a:lnSpc>
          <a:spcPct val="90000"/>
        </a:lnSpc>
        <a:spcBef>
          <a:spcPts val="500"/>
        </a:spcBef>
        <a:buFont typeface=".AppleSystemUIFont" charset="-120"/>
        <a:buNone/>
        <a:defRPr sz="1800" b="0" i="0" kern="1200">
          <a:solidFill>
            <a:schemeClr val="bg2">
              <a:lumMod val="25000"/>
            </a:schemeClr>
          </a:solidFill>
          <a:latin typeface="Arial" charset="0"/>
          <a:ea typeface="Arial" charset="0"/>
          <a:cs typeface="Arial" charset="0"/>
        </a:defRPr>
      </a:lvl2pPr>
      <a:lvl3pPr marL="914400" indent="0" algn="l" defTabSz="914400" rtl="0" eaLnBrk="1" latinLnBrk="0" hangingPunct="1">
        <a:lnSpc>
          <a:spcPct val="90000"/>
        </a:lnSpc>
        <a:spcBef>
          <a:spcPts val="500"/>
        </a:spcBef>
        <a:buClr>
          <a:schemeClr val="accent1">
            <a:lumMod val="75000"/>
          </a:schemeClr>
        </a:buClr>
        <a:buSzPct val="70000"/>
        <a:buFont typeface="ArialUnicodeMS" charset="0"/>
        <a:buNone/>
        <a:defRPr sz="1600" b="0" i="0" kern="1200">
          <a:solidFill>
            <a:schemeClr val="bg2">
              <a:lumMod val="25000"/>
            </a:schemeClr>
          </a:solidFill>
          <a:latin typeface="Arial" charset="0"/>
          <a:ea typeface="Arial" charset="0"/>
          <a:cs typeface="Arial" charset="0"/>
        </a:defRPr>
      </a:lvl3pPr>
      <a:lvl4pPr marL="1371600" indent="0" algn="l" defTabSz="914400" rtl="0" eaLnBrk="1" latinLnBrk="0" hangingPunct="1">
        <a:lnSpc>
          <a:spcPct val="90000"/>
        </a:lnSpc>
        <a:spcBef>
          <a:spcPts val="500"/>
        </a:spcBef>
        <a:buSzPct val="110000"/>
        <a:buFont typeface=".AppleSystemUIFont" charset="-120"/>
        <a:buNone/>
        <a:defRPr sz="1400" b="0" i="0" kern="1200">
          <a:solidFill>
            <a:schemeClr val="bg2">
              <a:lumMod val="25000"/>
            </a:schemeClr>
          </a:solidFill>
          <a:latin typeface="Arial" charset="0"/>
          <a:ea typeface="Arial" charset="0"/>
          <a:cs typeface="Arial" charset="0"/>
        </a:defRPr>
      </a:lvl4pPr>
      <a:lvl5pPr marL="1828800" indent="0" algn="l" defTabSz="914400" rtl="0" eaLnBrk="1" latinLnBrk="0" hangingPunct="1">
        <a:lnSpc>
          <a:spcPct val="90000"/>
        </a:lnSpc>
        <a:spcBef>
          <a:spcPts val="500"/>
        </a:spcBef>
        <a:buClr>
          <a:schemeClr val="accent1">
            <a:lumMod val="75000"/>
          </a:schemeClr>
        </a:buClr>
        <a:buSzPct val="110000"/>
        <a:buFont typeface=".AppleSystemUIFont" charset="-120"/>
        <a:buNone/>
        <a:defRPr sz="1200" b="0" i="0" kern="1200">
          <a:solidFill>
            <a:schemeClr val="bg2">
              <a:lumMod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E35F83-87E7-2F4E-80B8-A23FF30363F7}"/>
              </a:ext>
            </a:extLst>
          </p:cNvPr>
          <p:cNvPicPr>
            <a:picLocks noChangeAspect="1"/>
          </p:cNvPicPr>
          <p:nvPr userDrawn="1"/>
        </p:nvPicPr>
        <p:blipFill>
          <a:blip r:embed="rId13" cstate="screen">
            <a:extLst>
              <a:ext uri="{28A0092B-C50C-407E-A947-70E740481C1C}">
                <a14:useLocalDpi xmlns:a14="http://schemas.microsoft.com/office/drawing/2010/main" val="0"/>
              </a:ext>
            </a:extLst>
          </a:blip>
          <a:srcRect/>
          <a:stretch/>
        </p:blipFill>
        <p:spPr>
          <a:xfrm>
            <a:off x="10045389" y="6483919"/>
            <a:ext cx="1310627" cy="256130"/>
          </a:xfrm>
          <a:prstGeom prst="rect">
            <a:avLst/>
          </a:prstGeom>
        </p:spPr>
      </p:pic>
      <p:sp>
        <p:nvSpPr>
          <p:cNvPr id="12" name="TextBox 11"/>
          <p:cNvSpPr txBox="1"/>
          <p:nvPr userDrawn="1"/>
        </p:nvSpPr>
        <p:spPr>
          <a:xfrm>
            <a:off x="374904" y="6510786"/>
            <a:ext cx="3907729" cy="246221"/>
          </a:xfrm>
          <a:prstGeom prst="rect">
            <a:avLst/>
          </a:prstGeom>
          <a:noFill/>
        </p:spPr>
        <p:txBody>
          <a:bodyPr wrap="square" lIns="0" rtlCol="0" anchor="t">
            <a:spAutoFit/>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defRPr/>
            </a:pPr>
            <a:r>
              <a:rPr lang="en-US" sz="1000" b="0" kern="1200" dirty="0">
                <a:solidFill>
                  <a:schemeClr val="tx1">
                    <a:lumMod val="65000"/>
                    <a:lumOff val="35000"/>
                  </a:schemeClr>
                </a:solidFill>
                <a:latin typeface="Arial" pitchFamily="34" charset="0"/>
                <a:ea typeface="+mn-ea"/>
                <a:cs typeface="+mn-cs"/>
              </a:rPr>
              <a:t>For general public use. </a:t>
            </a:r>
          </a:p>
        </p:txBody>
      </p:sp>
      <p:sp>
        <p:nvSpPr>
          <p:cNvPr id="8" name="Rectangle 2"/>
          <p:cNvSpPr>
            <a:spLocks noGrp="1" noChangeArrowheads="1"/>
          </p:cNvSpPr>
          <p:nvPr>
            <p:ph type="title"/>
          </p:nvPr>
        </p:nvSpPr>
        <p:spPr bwMode="auto">
          <a:xfrm>
            <a:off x="381000" y="350839"/>
            <a:ext cx="11430000" cy="61277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dirty="0"/>
              <a:t>Click to edit title</a:t>
            </a:r>
          </a:p>
        </p:txBody>
      </p:sp>
      <p:sp>
        <p:nvSpPr>
          <p:cNvPr id="14" name="Rectangle 3"/>
          <p:cNvSpPr>
            <a:spLocks noGrp="1" noChangeArrowheads="1"/>
          </p:cNvSpPr>
          <p:nvPr>
            <p:ph type="body" idx="1"/>
          </p:nvPr>
        </p:nvSpPr>
        <p:spPr bwMode="auto">
          <a:xfrm>
            <a:off x="381000" y="1066800"/>
            <a:ext cx="11430000" cy="5020322"/>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F3EABB6A-A5D8-1949-B9F5-333CBA222D50}"/>
              </a:ext>
            </a:extLst>
          </p:cNvPr>
          <p:cNvCxnSpPr>
            <a:cxnSpLocks/>
          </p:cNvCxnSpPr>
          <p:nvPr userDrawn="1"/>
        </p:nvCxnSpPr>
        <p:spPr>
          <a:xfrm flipV="1">
            <a:off x="11543451" y="6492635"/>
            <a:ext cx="0" cy="25613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Rectangle 6">
            <a:extLst>
              <a:ext uri="{FF2B5EF4-FFF2-40B4-BE49-F238E27FC236}">
                <a16:creationId xmlns:a16="http://schemas.microsoft.com/office/drawing/2014/main" id="{CD03E05C-7FF2-194D-99F3-EF2869E55487}"/>
              </a:ext>
            </a:extLst>
          </p:cNvPr>
          <p:cNvSpPr txBox="1">
            <a:spLocks noChangeArrowheads="1"/>
          </p:cNvSpPr>
          <p:nvPr userDrawn="1"/>
        </p:nvSpPr>
        <p:spPr bwMode="auto">
          <a:xfrm>
            <a:off x="11566601" y="6519803"/>
            <a:ext cx="381000" cy="193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fontAlgn="base">
              <a:spcBef>
                <a:spcPct val="0"/>
              </a:spcBef>
              <a:spcAft>
                <a:spcPct val="0"/>
              </a:spcAft>
              <a:tabLst>
                <a:tab pos="76200" algn="l"/>
                <a:tab pos="3886200" algn="r"/>
                <a:tab pos="7772400" algn="r"/>
              </a:tabLst>
              <a:defRPr sz="800" b="0" kern="1200">
                <a:solidFill>
                  <a:srgbClr val="808080"/>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a:lstStyle>
          <a:p>
            <a:pPr algn="l"/>
            <a:fld id="{5356B7E9-A1F1-4619-A8AB-26F2BA741619}" type="slidenum">
              <a:rPr lang="en-US" sz="754" smtClean="0">
                <a:solidFill>
                  <a:schemeClr val="tx1">
                    <a:lumMod val="65000"/>
                    <a:lumOff val="35000"/>
                  </a:schemeClr>
                </a:solidFill>
                <a:latin typeface="+mn-lt"/>
              </a:rPr>
              <a:pPr algn="l"/>
              <a:t>‹#›</a:t>
            </a:fld>
            <a:endParaRPr lang="en-US" sz="754" dirty="0">
              <a:solidFill>
                <a:schemeClr val="tx1">
                  <a:lumMod val="65000"/>
                  <a:lumOff val="35000"/>
                </a:schemeClr>
              </a:solidFill>
              <a:latin typeface="+mn-lt"/>
            </a:endParaRPr>
          </a:p>
          <a:p>
            <a:pPr algn="r"/>
            <a:endParaRPr lang="en-US" i="1" dirty="0"/>
          </a:p>
        </p:txBody>
      </p:sp>
    </p:spTree>
    <p:extLst>
      <p:ext uri="{BB962C8B-B14F-4D97-AF65-F5344CB8AC3E}">
        <p14:creationId xmlns:p14="http://schemas.microsoft.com/office/powerpoint/2010/main" val="421394597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0" i="0" kern="1200">
          <a:solidFill>
            <a:schemeClr val="tx2"/>
          </a:solidFill>
          <a:latin typeface="Arial" charset="0"/>
          <a:ea typeface="Arial" charset="0"/>
          <a:cs typeface="Arial" charset="0"/>
        </a:defRPr>
      </a:lvl1pPr>
    </p:titleStyle>
    <p:bodyStyle>
      <a:lvl1pPr marL="0" indent="0" algn="l" defTabSz="914400" rtl="0" eaLnBrk="1" latinLnBrk="0" hangingPunct="1">
        <a:lnSpc>
          <a:spcPct val="90000"/>
        </a:lnSpc>
        <a:spcBef>
          <a:spcPts val="1000"/>
        </a:spcBef>
        <a:buClr>
          <a:schemeClr val="accent1">
            <a:lumMod val="75000"/>
          </a:schemeClr>
        </a:buClr>
        <a:buFont typeface="Arial"/>
        <a:buNone/>
        <a:defRPr sz="2000" b="0" i="0" kern="1200">
          <a:solidFill>
            <a:schemeClr val="bg2">
              <a:lumMod val="25000"/>
            </a:schemeClr>
          </a:solidFill>
          <a:latin typeface="Arial" charset="0"/>
          <a:ea typeface="Arial" charset="0"/>
          <a:cs typeface="Arial" charset="0"/>
        </a:defRPr>
      </a:lvl1pPr>
      <a:lvl2pPr marL="457200" indent="0" algn="l" defTabSz="914400" rtl="0" eaLnBrk="1" latinLnBrk="0" hangingPunct="1">
        <a:lnSpc>
          <a:spcPct val="90000"/>
        </a:lnSpc>
        <a:spcBef>
          <a:spcPts val="500"/>
        </a:spcBef>
        <a:buFont typeface=".AppleSystemUIFont" charset="-120"/>
        <a:buNone/>
        <a:defRPr sz="1800" b="0" i="0" kern="1200">
          <a:solidFill>
            <a:schemeClr val="bg2">
              <a:lumMod val="25000"/>
            </a:schemeClr>
          </a:solidFill>
          <a:latin typeface="Arial" charset="0"/>
          <a:ea typeface="Arial" charset="0"/>
          <a:cs typeface="Arial" charset="0"/>
        </a:defRPr>
      </a:lvl2pPr>
      <a:lvl3pPr marL="914400" indent="0" algn="l" defTabSz="914400" rtl="0" eaLnBrk="1" latinLnBrk="0" hangingPunct="1">
        <a:lnSpc>
          <a:spcPct val="90000"/>
        </a:lnSpc>
        <a:spcBef>
          <a:spcPts val="500"/>
        </a:spcBef>
        <a:buClr>
          <a:schemeClr val="accent1">
            <a:lumMod val="75000"/>
          </a:schemeClr>
        </a:buClr>
        <a:buSzPct val="70000"/>
        <a:buFont typeface="ArialUnicodeMS" charset="0"/>
        <a:buNone/>
        <a:defRPr sz="1600" b="0" i="0" kern="1200">
          <a:solidFill>
            <a:schemeClr val="bg2">
              <a:lumMod val="25000"/>
            </a:schemeClr>
          </a:solidFill>
          <a:latin typeface="Arial" charset="0"/>
          <a:ea typeface="Arial" charset="0"/>
          <a:cs typeface="Arial" charset="0"/>
        </a:defRPr>
      </a:lvl3pPr>
      <a:lvl4pPr marL="1371600" indent="0" algn="l" defTabSz="914400" rtl="0" eaLnBrk="1" latinLnBrk="0" hangingPunct="1">
        <a:lnSpc>
          <a:spcPct val="90000"/>
        </a:lnSpc>
        <a:spcBef>
          <a:spcPts val="500"/>
        </a:spcBef>
        <a:buSzPct val="110000"/>
        <a:buFont typeface=".AppleSystemUIFont" charset="-120"/>
        <a:buNone/>
        <a:defRPr sz="1400" b="0" i="0" kern="1200">
          <a:solidFill>
            <a:schemeClr val="bg2">
              <a:lumMod val="25000"/>
            </a:schemeClr>
          </a:solidFill>
          <a:latin typeface="Arial" charset="0"/>
          <a:ea typeface="Arial" charset="0"/>
          <a:cs typeface="Arial" charset="0"/>
        </a:defRPr>
      </a:lvl4pPr>
      <a:lvl5pPr marL="1828800" indent="0" algn="l" defTabSz="914400" rtl="0" eaLnBrk="1" latinLnBrk="0" hangingPunct="1">
        <a:lnSpc>
          <a:spcPct val="90000"/>
        </a:lnSpc>
        <a:spcBef>
          <a:spcPts val="500"/>
        </a:spcBef>
        <a:buClr>
          <a:schemeClr val="accent1">
            <a:lumMod val="75000"/>
          </a:schemeClr>
        </a:buClr>
        <a:buSzPct val="110000"/>
        <a:buFont typeface=".AppleSystemUIFont" charset="-120"/>
        <a:buNone/>
        <a:defRPr sz="1200" b="0" i="0" kern="1200">
          <a:solidFill>
            <a:schemeClr val="bg2">
              <a:lumMod val="25000"/>
            </a:schemeClr>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50E8442-A62F-7CDF-B77C-293F0F9122EA}"/>
              </a:ext>
            </a:extLst>
          </p:cNvPr>
          <p:cNvSpPr>
            <a:spLocks noGrp="1"/>
          </p:cNvSpPr>
          <p:nvPr>
            <p:ph type="body" sz="quarter" idx="10"/>
          </p:nvPr>
        </p:nvSpPr>
        <p:spPr>
          <a:xfrm>
            <a:off x="491874" y="1133083"/>
            <a:ext cx="5761169" cy="1633496"/>
          </a:xfrm>
        </p:spPr>
        <p:txBody>
          <a:bodyPr/>
          <a:lstStyle/>
          <a:p>
            <a:r>
              <a:rPr lang="en-US" sz="6000" b="1" dirty="0"/>
              <a:t>’MARK </a:t>
            </a:r>
            <a:r>
              <a:rPr lang="en-US" sz="6000" b="0" dirty="0"/>
              <a:t>to Markets</a:t>
            </a:r>
          </a:p>
        </p:txBody>
      </p:sp>
      <p:sp>
        <p:nvSpPr>
          <p:cNvPr id="15" name="Text Placeholder 14">
            <a:extLst>
              <a:ext uri="{FF2B5EF4-FFF2-40B4-BE49-F238E27FC236}">
                <a16:creationId xmlns:a16="http://schemas.microsoft.com/office/drawing/2014/main" id="{DD4AD253-2ECB-70C7-2C54-5D381ECC5D82}"/>
              </a:ext>
            </a:extLst>
          </p:cNvPr>
          <p:cNvSpPr>
            <a:spLocks noGrp="1"/>
          </p:cNvSpPr>
          <p:nvPr>
            <p:ph type="body" sz="quarter" idx="13"/>
          </p:nvPr>
        </p:nvSpPr>
        <p:spPr>
          <a:xfrm>
            <a:off x="491874" y="2780102"/>
            <a:ext cx="5908926" cy="471021"/>
          </a:xfrm>
        </p:spPr>
        <p:txBody>
          <a:bodyPr/>
          <a:lstStyle/>
          <a:p>
            <a:r>
              <a:rPr lang="en-US" sz="2500" dirty="0"/>
              <a:t>War, Technology, and Markets</a:t>
            </a:r>
          </a:p>
          <a:p>
            <a:r>
              <a:rPr lang="en-US" sz="2500" dirty="0"/>
              <a:t>Recap of the first quarter 2026 and market outlook</a:t>
            </a:r>
          </a:p>
        </p:txBody>
      </p:sp>
      <p:pic>
        <p:nvPicPr>
          <p:cNvPr id="19" name="Picture 18">
            <a:extLst>
              <a:ext uri="{FF2B5EF4-FFF2-40B4-BE49-F238E27FC236}">
                <a16:creationId xmlns:a16="http://schemas.microsoft.com/office/drawing/2014/main" id="{3F40AFA3-05EC-8D6C-5B82-5558E2678C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811490" y="5706848"/>
            <a:ext cx="2493819" cy="487357"/>
          </a:xfrm>
          <a:prstGeom prst="rect">
            <a:avLst/>
          </a:prstGeom>
        </p:spPr>
      </p:pic>
    </p:spTree>
    <p:extLst>
      <p:ext uri="{BB962C8B-B14F-4D97-AF65-F5344CB8AC3E}">
        <p14:creationId xmlns:p14="http://schemas.microsoft.com/office/powerpoint/2010/main" val="146963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12979A-122C-F781-4D2B-70952792B47E}"/>
              </a:ext>
            </a:extLst>
          </p:cNvPr>
          <p:cNvSpPr>
            <a:spLocks noGrp="1"/>
          </p:cNvSpPr>
          <p:nvPr>
            <p:ph type="body" sz="quarter" idx="10"/>
          </p:nvPr>
        </p:nvSpPr>
        <p:spPr/>
        <p:txBody>
          <a:bodyPr/>
          <a:lstStyle/>
          <a:p>
            <a:pPr marL="342900" indent="-342900">
              <a:buFont typeface="Arial" panose="020B0604020202020204" pitchFamily="34" charset="0"/>
              <a:buChar char="•"/>
            </a:pPr>
            <a:r>
              <a:rPr lang="en-US" dirty="0"/>
              <a:t>Markets</a:t>
            </a:r>
          </a:p>
          <a:p>
            <a:pPr marL="342900" indent="-342900">
              <a:buFont typeface="Arial" panose="020B0604020202020204" pitchFamily="34" charset="0"/>
              <a:buChar char="•"/>
            </a:pPr>
            <a:r>
              <a:rPr lang="en-US" dirty="0"/>
              <a:t>Economy</a:t>
            </a:r>
          </a:p>
          <a:p>
            <a:r>
              <a:rPr lang="en-US" dirty="0"/>
              <a:t>Thought Leadership</a:t>
            </a:r>
          </a:p>
        </p:txBody>
      </p:sp>
      <p:sp>
        <p:nvSpPr>
          <p:cNvPr id="3" name="Title 2">
            <a:extLst>
              <a:ext uri="{FF2B5EF4-FFF2-40B4-BE49-F238E27FC236}">
                <a16:creationId xmlns:a16="http://schemas.microsoft.com/office/drawing/2014/main" id="{D417B537-E407-9862-D9C8-995319C8D620}"/>
              </a:ext>
            </a:extLst>
          </p:cNvPr>
          <p:cNvSpPr>
            <a:spLocks noGrp="1"/>
          </p:cNvSpPr>
          <p:nvPr>
            <p:ph type="title"/>
          </p:nvPr>
        </p:nvSpPr>
        <p:spPr/>
        <p:txBody>
          <a:bodyPr/>
          <a:lstStyle/>
          <a:p>
            <a:r>
              <a:rPr lang="en-US" dirty="0"/>
              <a:t>Contents</a:t>
            </a:r>
          </a:p>
        </p:txBody>
      </p:sp>
    </p:spTree>
    <p:extLst>
      <p:ext uri="{BB962C8B-B14F-4D97-AF65-F5344CB8AC3E}">
        <p14:creationId xmlns:p14="http://schemas.microsoft.com/office/powerpoint/2010/main" val="215275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AA1EC-6B2E-0737-2098-7A44E3046566}"/>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B4B5DFA-523D-D2ED-6151-D8BAAC85115E}"/>
              </a:ext>
            </a:extLst>
          </p:cNvPr>
          <p:cNvGraphicFramePr>
            <a:graphicFrameLocks/>
          </p:cNvGraphicFramePr>
          <p:nvPr>
            <p:extLst>
              <p:ext uri="{D42A27DB-BD31-4B8C-83A1-F6EECF244321}">
                <p14:modId xmlns:p14="http://schemas.microsoft.com/office/powerpoint/2010/main" val="4108731365"/>
              </p:ext>
            </p:extLst>
          </p:nvPr>
        </p:nvGraphicFramePr>
        <p:xfrm>
          <a:off x="6396566" y="1946870"/>
          <a:ext cx="5057001" cy="3992018"/>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11">
            <a:extLst>
              <a:ext uri="{FF2B5EF4-FFF2-40B4-BE49-F238E27FC236}">
                <a16:creationId xmlns:a16="http://schemas.microsoft.com/office/drawing/2014/main" id="{456DF04F-881F-65A0-E745-D20C388E98CD}"/>
              </a:ext>
            </a:extLst>
          </p:cNvPr>
          <p:cNvSpPr/>
          <p:nvPr/>
        </p:nvSpPr>
        <p:spPr>
          <a:xfrm>
            <a:off x="512064" y="2261616"/>
            <a:ext cx="5327904" cy="117652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BE4D40A-E534-497C-E9F2-78C460E3B16A}"/>
              </a:ext>
            </a:extLst>
          </p:cNvPr>
          <p:cNvSpPr/>
          <p:nvPr/>
        </p:nvSpPr>
        <p:spPr>
          <a:xfrm>
            <a:off x="518160" y="4092114"/>
            <a:ext cx="5327904" cy="7315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82FCC7BD-8D3A-E410-46C4-5C1ED0A9AAAB}"/>
              </a:ext>
            </a:extLst>
          </p:cNvPr>
          <p:cNvSpPr/>
          <p:nvPr/>
        </p:nvSpPr>
        <p:spPr>
          <a:xfrm>
            <a:off x="499872" y="5096256"/>
            <a:ext cx="5327904" cy="48768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FDB23FD-5406-A062-5E98-4521A9FC4833}"/>
              </a:ext>
            </a:extLst>
          </p:cNvPr>
          <p:cNvSpPr/>
          <p:nvPr/>
        </p:nvSpPr>
        <p:spPr>
          <a:xfrm>
            <a:off x="0" y="856456"/>
            <a:ext cx="296525" cy="5509224"/>
          </a:xfrm>
          <a:prstGeom prst="rect">
            <a:avLst/>
          </a:prstGeom>
          <a:gradFill>
            <a:gsLst>
              <a:gs pos="100000">
                <a:srgbClr val="004F7E"/>
              </a:gs>
              <a:gs pos="0">
                <a:srgbClr val="00AFD7"/>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b="1" spc="500" dirty="0"/>
              <a:t>MARKETS</a:t>
            </a:r>
          </a:p>
        </p:txBody>
      </p:sp>
      <p:sp>
        <p:nvSpPr>
          <p:cNvPr id="5" name="Rectangle 4">
            <a:extLst>
              <a:ext uri="{FF2B5EF4-FFF2-40B4-BE49-F238E27FC236}">
                <a16:creationId xmlns:a16="http://schemas.microsoft.com/office/drawing/2014/main" id="{BA601FA5-45A0-DC23-33F2-764545E453E5}"/>
              </a:ext>
            </a:extLst>
          </p:cNvPr>
          <p:cNvSpPr/>
          <p:nvPr/>
        </p:nvSpPr>
        <p:spPr>
          <a:xfrm>
            <a:off x="278856" y="5946596"/>
            <a:ext cx="5626644" cy="461665"/>
          </a:xfrm>
          <a:prstGeom prst="rect">
            <a:avLst/>
          </a:prstGeom>
        </p:spPr>
        <p:txBody>
          <a:bodyPr wrap="square" anchor="t">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chemeClr val="tx1">
                    <a:lumMod val="50000"/>
                    <a:lumOff val="50000"/>
                  </a:schemeClr>
                </a:solidFill>
                <a:effectLst/>
                <a:uLnTx/>
                <a:uFillTx/>
                <a:latin typeface="Arial" panose="020B0604020202020204"/>
                <a:ea typeface="+mn-ea"/>
                <a:cs typeface="Segoe UI Semilight"/>
              </a:rPr>
              <a:t>Source: FactSet. Data as of </a:t>
            </a:r>
            <a:r>
              <a:rPr lang="en-US" sz="800" dirty="0">
                <a:solidFill>
                  <a:schemeClr val="tx1">
                    <a:lumMod val="50000"/>
                    <a:lumOff val="50000"/>
                  </a:schemeClr>
                </a:solidFill>
                <a:latin typeface="Arial" panose="020B0604020202020204"/>
                <a:cs typeface="Segoe UI Semilight"/>
              </a:rPr>
              <a:t>03</a:t>
            </a:r>
            <a:r>
              <a:rPr kumimoji="0" lang="en-US" sz="800" b="0" i="0" u="none" strike="noStrike" kern="1200" cap="none" spc="0" normalizeH="0" baseline="0" noProof="0" dirty="0">
                <a:ln>
                  <a:noFill/>
                </a:ln>
                <a:solidFill>
                  <a:schemeClr val="tx1">
                    <a:lumMod val="50000"/>
                    <a:lumOff val="50000"/>
                  </a:schemeClr>
                </a:solidFill>
                <a:effectLst/>
                <a:uLnTx/>
                <a:uFillTx/>
                <a:latin typeface="Arial" panose="020B0604020202020204"/>
                <a:ea typeface="+mn-ea"/>
                <a:cs typeface="Segoe UI Semilight"/>
              </a:rPr>
              <a:t>/31/2026.</a:t>
            </a:r>
          </a:p>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chemeClr val="tx1">
                    <a:lumMod val="50000"/>
                    <a:lumOff val="50000"/>
                  </a:schemeClr>
                </a:solidFill>
                <a:effectLst/>
                <a:uLnTx/>
                <a:uFillTx/>
                <a:latin typeface="Arial" panose="020B0604020202020204"/>
                <a:ea typeface="+mn-ea"/>
                <a:cs typeface="Arial" panose="020B0604020202020204" pitchFamily="34" charset="0"/>
              </a:rPr>
              <a:t>It is not possible to invest directly in an index. Indexes are unmanaged, do not incur management fees, costs, and expenses and cannot be invested in directly. Index performance assumes the reinvestment of dividends.</a:t>
            </a:r>
            <a:endParaRPr kumimoji="0" lang="en-US" sz="800" b="0" i="0" u="none" strike="noStrike" kern="1200" cap="none" spc="0" normalizeH="0" baseline="0" noProof="0" dirty="0">
              <a:ln>
                <a:noFill/>
              </a:ln>
              <a:solidFill>
                <a:schemeClr val="tx1">
                  <a:lumMod val="50000"/>
                  <a:lumOff val="50000"/>
                </a:schemeClr>
              </a:solidFill>
              <a:effectLst/>
              <a:uLnTx/>
              <a:uFillTx/>
              <a:latin typeface="Arial" panose="020B0604020202020204"/>
              <a:ea typeface="+mn-ea"/>
              <a:cs typeface="Segoe UI Semilight"/>
            </a:endParaRPr>
          </a:p>
        </p:txBody>
      </p:sp>
      <p:graphicFrame>
        <p:nvGraphicFramePr>
          <p:cNvPr id="7" name="Table 6">
            <a:extLst>
              <a:ext uri="{FF2B5EF4-FFF2-40B4-BE49-F238E27FC236}">
                <a16:creationId xmlns:a16="http://schemas.microsoft.com/office/drawing/2014/main" id="{CE560E93-A65F-B186-60C5-B382D073F230}"/>
              </a:ext>
            </a:extLst>
          </p:cNvPr>
          <p:cNvGraphicFramePr>
            <a:graphicFrameLocks noGrp="1"/>
          </p:cNvGraphicFramePr>
          <p:nvPr>
            <p:custDataLst>
              <p:tags r:id="rId1"/>
            </p:custDataLst>
            <p:extLst>
              <p:ext uri="{D42A27DB-BD31-4B8C-83A1-F6EECF244321}">
                <p14:modId xmlns:p14="http://schemas.microsoft.com/office/powerpoint/2010/main" val="1382421464"/>
              </p:ext>
            </p:extLst>
          </p:nvPr>
        </p:nvGraphicFramePr>
        <p:xfrm>
          <a:off x="568325" y="1778000"/>
          <a:ext cx="5200589" cy="3718460"/>
        </p:xfrm>
        <a:graphic>
          <a:graphicData uri="http://schemas.openxmlformats.org/drawingml/2006/table">
            <a:tbl>
              <a:tblPr/>
              <a:tblGrid>
                <a:gridCol w="2216984">
                  <a:extLst>
                    <a:ext uri="{9D8B030D-6E8A-4147-A177-3AD203B41FA5}">
                      <a16:colId xmlns:a16="http://schemas.microsoft.com/office/drawing/2014/main" val="3160516225"/>
                    </a:ext>
                  </a:extLst>
                </a:gridCol>
                <a:gridCol w="994535">
                  <a:extLst>
                    <a:ext uri="{9D8B030D-6E8A-4147-A177-3AD203B41FA5}">
                      <a16:colId xmlns:a16="http://schemas.microsoft.com/office/drawing/2014/main" val="181332352"/>
                    </a:ext>
                  </a:extLst>
                </a:gridCol>
                <a:gridCol w="994535">
                  <a:extLst>
                    <a:ext uri="{9D8B030D-6E8A-4147-A177-3AD203B41FA5}">
                      <a16:colId xmlns:a16="http://schemas.microsoft.com/office/drawing/2014/main" val="235480783"/>
                    </a:ext>
                  </a:extLst>
                </a:gridCol>
                <a:gridCol w="994535">
                  <a:extLst>
                    <a:ext uri="{9D8B030D-6E8A-4147-A177-3AD203B41FA5}">
                      <a16:colId xmlns:a16="http://schemas.microsoft.com/office/drawing/2014/main" val="4264444386"/>
                    </a:ext>
                  </a:extLst>
                </a:gridCol>
              </a:tblGrid>
              <a:tr h="524120">
                <a:tc>
                  <a:txBody>
                    <a:bodyPr/>
                    <a:lstStyle/>
                    <a:p>
                      <a:pPr algn="l" fontAlgn="b"/>
                      <a:r>
                        <a:rPr lang="en-US" sz="1800" b="1" i="0" u="none" strike="noStrike" dirty="0">
                          <a:solidFill>
                            <a:schemeClr val="accent1"/>
                          </a:solidFill>
                          <a:effectLst/>
                          <a:latin typeface="Arial (Headings)"/>
                        </a:rPr>
                        <a:t>Equities</a:t>
                      </a:r>
                    </a:p>
                  </a:txBody>
                  <a:tcPr marL="0" marR="0" marT="0" marB="0" anchor="ctr">
                    <a:lnL>
                      <a:noFill/>
                    </a:lnL>
                    <a:lnR>
                      <a:noFill/>
                    </a:lnR>
                    <a:lnT>
                      <a:noFill/>
                    </a:lnT>
                    <a:lnB>
                      <a:noFill/>
                    </a:lnB>
                    <a:noFill/>
                  </a:tcPr>
                </a:tc>
                <a:tc>
                  <a:txBody>
                    <a:bodyPr/>
                    <a:lstStyle/>
                    <a:p>
                      <a:pPr algn="ctr" fontAlgn="ctr"/>
                      <a:r>
                        <a:rPr lang="en-US" sz="1400" b="1" i="0" u="none" strike="noStrike" dirty="0">
                          <a:solidFill>
                            <a:schemeClr val="accent1"/>
                          </a:solidFill>
                          <a:effectLst/>
                          <a:latin typeface="+mj-lt"/>
                        </a:rPr>
                        <a:t>YTD</a:t>
                      </a:r>
                    </a:p>
                  </a:txBody>
                  <a:tcPr marL="0" marR="0" marT="0" marB="0" anchor="ctr">
                    <a:lnL>
                      <a:noFill/>
                    </a:lnL>
                    <a:lnR>
                      <a:noFill/>
                    </a:lnR>
                    <a:lnT>
                      <a:noFill/>
                    </a:lnT>
                    <a:lnB>
                      <a:noFill/>
                    </a:lnB>
                    <a:noFill/>
                  </a:tcPr>
                </a:tc>
                <a:tc>
                  <a:txBody>
                    <a:bodyPr/>
                    <a:lstStyle/>
                    <a:p>
                      <a:pPr algn="ctr" fontAlgn="ctr"/>
                      <a:r>
                        <a:rPr lang="en-US" sz="1400" b="1" i="0" u="none" strike="noStrike" dirty="0">
                          <a:solidFill>
                            <a:schemeClr val="accent1"/>
                          </a:solidFill>
                          <a:effectLst/>
                          <a:latin typeface="+mj-lt"/>
                        </a:rPr>
                        <a:t>1-Year</a:t>
                      </a:r>
                    </a:p>
                  </a:txBody>
                  <a:tcPr marL="0" marR="0" marT="0" marB="0" anchor="ctr">
                    <a:lnL>
                      <a:noFill/>
                    </a:lnL>
                    <a:lnR>
                      <a:noFill/>
                    </a:lnR>
                    <a:lnT>
                      <a:noFill/>
                    </a:lnT>
                    <a:lnB>
                      <a:noFill/>
                    </a:lnB>
                    <a:noFill/>
                  </a:tcPr>
                </a:tc>
                <a:tc>
                  <a:txBody>
                    <a:bodyPr/>
                    <a:lstStyle/>
                    <a:p>
                      <a:pPr algn="ctr" fontAlgn="ctr"/>
                      <a:r>
                        <a:rPr lang="en-US" sz="1400" b="1" i="0" u="none" strike="noStrike" dirty="0">
                          <a:solidFill>
                            <a:schemeClr val="accent1"/>
                          </a:solidFill>
                          <a:effectLst/>
                          <a:latin typeface="+mj-lt"/>
                        </a:rPr>
                        <a:t>3-Year</a:t>
                      </a:r>
                    </a:p>
                  </a:txBody>
                  <a:tcPr marL="0" marR="0" marT="0" marB="0" anchor="ctr">
                    <a:lnL>
                      <a:noFill/>
                    </a:lnL>
                    <a:lnR>
                      <a:noFill/>
                    </a:lnR>
                    <a:lnT>
                      <a:noFill/>
                    </a:lnT>
                    <a:lnB>
                      <a:noFill/>
                    </a:lnB>
                    <a:noFill/>
                  </a:tcPr>
                </a:tc>
                <a:extLst>
                  <a:ext uri="{0D108BD9-81ED-4DB2-BD59-A6C34878D82A}">
                    <a16:rowId xmlns:a16="http://schemas.microsoft.com/office/drawing/2014/main" val="46773521"/>
                  </a:ext>
                </a:extLst>
              </a:tr>
              <a:tr h="333519">
                <a:tc>
                  <a:txBody>
                    <a:bodyPr/>
                    <a:lstStyle/>
                    <a:p>
                      <a:pPr algn="l" fontAlgn="b"/>
                      <a:r>
                        <a:rPr lang="en-US" sz="1400" b="0" i="0" u="none" strike="noStrike" dirty="0">
                          <a:solidFill>
                            <a:schemeClr val="tx1"/>
                          </a:solidFill>
                          <a:effectLst/>
                          <a:latin typeface="Arial (Headings)"/>
                        </a:rPr>
                        <a:t>S&amp;P 500 </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-4.3</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17.8</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18.3</a:t>
                      </a:r>
                    </a:p>
                  </a:txBody>
                  <a:tcPr marL="0" marR="0" marT="0" marB="0" anchor="b">
                    <a:lnL>
                      <a:noFill/>
                    </a:lnL>
                    <a:lnR>
                      <a:noFill/>
                    </a:lnR>
                    <a:lnT>
                      <a:noFill/>
                    </a:lnT>
                    <a:lnB>
                      <a:noFill/>
                    </a:lnB>
                    <a:noFill/>
                  </a:tcPr>
                </a:tc>
                <a:extLst>
                  <a:ext uri="{0D108BD9-81ED-4DB2-BD59-A6C34878D82A}">
                    <a16:rowId xmlns:a16="http://schemas.microsoft.com/office/drawing/2014/main" val="4207850142"/>
                  </a:ext>
                </a:extLst>
              </a:tr>
              <a:tr h="333519">
                <a:tc>
                  <a:txBody>
                    <a:bodyPr/>
                    <a:lstStyle/>
                    <a:p>
                      <a:pPr algn="l" fontAlgn="b"/>
                      <a:r>
                        <a:rPr lang="en-US" sz="1400" b="0" i="0" u="none" strike="noStrike" dirty="0">
                          <a:solidFill>
                            <a:schemeClr val="tx1"/>
                          </a:solidFill>
                          <a:effectLst/>
                          <a:latin typeface="Arial (Headings)"/>
                        </a:rPr>
                        <a:t>International Developed</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-1.1</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21.9</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14.2</a:t>
                      </a:r>
                    </a:p>
                  </a:txBody>
                  <a:tcPr marL="0" marR="0" marT="0" marB="0" anchor="b">
                    <a:lnL>
                      <a:noFill/>
                    </a:lnL>
                    <a:lnR>
                      <a:noFill/>
                    </a:lnR>
                    <a:lnT>
                      <a:noFill/>
                    </a:lnT>
                    <a:lnB>
                      <a:noFill/>
                    </a:lnB>
                    <a:noFill/>
                  </a:tcPr>
                </a:tc>
                <a:extLst>
                  <a:ext uri="{0D108BD9-81ED-4DB2-BD59-A6C34878D82A}">
                    <a16:rowId xmlns:a16="http://schemas.microsoft.com/office/drawing/2014/main" val="2497657461"/>
                  </a:ext>
                </a:extLst>
              </a:tr>
              <a:tr h="33351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Arial (Headings)"/>
                        </a:rPr>
                        <a:t>Emerging Markets</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-0.1</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30.3</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15.4</a:t>
                      </a:r>
                    </a:p>
                  </a:txBody>
                  <a:tcPr marL="0" marR="0" marT="0" marB="0" anchor="b">
                    <a:lnL>
                      <a:noFill/>
                    </a:lnL>
                    <a:lnR>
                      <a:noFill/>
                    </a:lnR>
                    <a:lnT>
                      <a:noFill/>
                    </a:lnT>
                    <a:lnB>
                      <a:noFill/>
                    </a:lnB>
                    <a:noFill/>
                  </a:tcPr>
                </a:tc>
                <a:extLst>
                  <a:ext uri="{0D108BD9-81ED-4DB2-BD59-A6C34878D82A}">
                    <a16:rowId xmlns:a16="http://schemas.microsoft.com/office/drawing/2014/main" val="2293891383"/>
                  </a:ext>
                </a:extLst>
              </a:tr>
              <a:tr h="269198">
                <a:tc>
                  <a:txBody>
                    <a:bodyPr/>
                    <a:lstStyle/>
                    <a:p>
                      <a:pPr algn="l" fontAlgn="b"/>
                      <a:endParaRPr lang="en-US" sz="1200" b="1" i="0" u="none" strike="noStrike" dirty="0">
                        <a:solidFill>
                          <a:schemeClr val="tx1"/>
                        </a:solidFill>
                        <a:effectLst/>
                        <a:latin typeface="Arial (Headings)"/>
                      </a:endParaRPr>
                    </a:p>
                  </a:txBody>
                  <a:tcPr marL="0" marR="0" marT="0" marB="0" anchor="ctr">
                    <a:lnL>
                      <a:noFill/>
                    </a:lnL>
                    <a:lnR>
                      <a:noFill/>
                    </a:lnR>
                    <a:lnT>
                      <a:noFill/>
                    </a:lnT>
                    <a:lnB>
                      <a:noFill/>
                    </a:lnB>
                    <a:noFill/>
                  </a:tcPr>
                </a:tc>
                <a:tc>
                  <a:txBody>
                    <a:bodyPr/>
                    <a:lstStyle/>
                    <a:p>
                      <a:pPr algn="ctr" fontAlgn="ctr"/>
                      <a:endParaRPr lang="en-US" sz="1400" b="1" i="0" u="none" strike="noStrike" dirty="0">
                        <a:solidFill>
                          <a:schemeClr val="tx1"/>
                        </a:solidFill>
                        <a:effectLst/>
                        <a:latin typeface="+mj-lt"/>
                      </a:endParaRPr>
                    </a:p>
                  </a:txBody>
                  <a:tcPr marL="0" marR="0" marT="0" marB="0" anchor="ctr">
                    <a:lnL>
                      <a:noFill/>
                    </a:lnL>
                    <a:lnR>
                      <a:noFill/>
                    </a:lnR>
                    <a:lnT>
                      <a:noFill/>
                    </a:lnT>
                    <a:lnB>
                      <a:noFill/>
                    </a:lnB>
                    <a:noFill/>
                  </a:tcPr>
                </a:tc>
                <a:tc>
                  <a:txBody>
                    <a:bodyPr/>
                    <a:lstStyle/>
                    <a:p>
                      <a:pPr algn="ctr" fontAlgn="ctr"/>
                      <a:endParaRPr lang="en-US" sz="1400" b="1" i="0" u="none" strike="noStrike" dirty="0">
                        <a:solidFill>
                          <a:schemeClr val="tx1"/>
                        </a:solidFill>
                        <a:effectLst/>
                        <a:latin typeface="+mj-lt"/>
                      </a:endParaRPr>
                    </a:p>
                  </a:txBody>
                  <a:tcPr marL="0" marR="0" marT="0" marB="0" anchor="ctr">
                    <a:lnL>
                      <a:noFill/>
                    </a:lnL>
                    <a:lnR>
                      <a:noFill/>
                    </a:lnR>
                    <a:lnT>
                      <a:noFill/>
                    </a:lnT>
                    <a:lnB>
                      <a:noFill/>
                    </a:lnB>
                    <a:noFill/>
                  </a:tcPr>
                </a:tc>
                <a:tc>
                  <a:txBody>
                    <a:bodyPr/>
                    <a:lstStyle/>
                    <a:p>
                      <a:pPr algn="ctr" fontAlgn="ctr"/>
                      <a:endParaRPr lang="en-US" sz="1400" b="1" i="0" u="none" strike="noStrike" dirty="0">
                        <a:solidFill>
                          <a:schemeClr val="tx1"/>
                        </a:solidFill>
                        <a:effectLst/>
                        <a:latin typeface="+mj-lt"/>
                      </a:endParaRPr>
                    </a:p>
                  </a:txBody>
                  <a:tcPr marL="0" marR="0" marT="0" marB="0" anchor="ctr">
                    <a:lnL>
                      <a:noFill/>
                    </a:lnL>
                    <a:lnR>
                      <a:noFill/>
                    </a:lnR>
                    <a:lnT>
                      <a:noFill/>
                    </a:lnT>
                    <a:lnB>
                      <a:noFill/>
                    </a:lnB>
                    <a:noFill/>
                  </a:tcPr>
                </a:tc>
                <a:extLst>
                  <a:ext uri="{0D108BD9-81ED-4DB2-BD59-A6C34878D82A}">
                    <a16:rowId xmlns:a16="http://schemas.microsoft.com/office/drawing/2014/main" val="2495564104"/>
                  </a:ext>
                </a:extLst>
              </a:tr>
              <a:tr h="526177">
                <a:tc>
                  <a:txBody>
                    <a:bodyPr/>
                    <a:lstStyle/>
                    <a:p>
                      <a:pPr algn="l" fontAlgn="b"/>
                      <a:r>
                        <a:rPr lang="en-US" sz="1800" b="1" i="0" u="none" strike="noStrike" dirty="0">
                          <a:solidFill>
                            <a:schemeClr val="accent1"/>
                          </a:solidFill>
                          <a:effectLst/>
                          <a:latin typeface="Arial (Headings)"/>
                        </a:rPr>
                        <a:t>Bond and Alts</a:t>
                      </a:r>
                    </a:p>
                  </a:txBody>
                  <a:tcPr marL="0" marR="0" marT="0" marB="0" anchor="ctr">
                    <a:lnL>
                      <a:noFill/>
                    </a:lnL>
                    <a:lnR>
                      <a:noFill/>
                    </a:lnR>
                    <a:lnT>
                      <a:noFill/>
                    </a:lnT>
                    <a:lnB>
                      <a:noFill/>
                    </a:lnB>
                    <a:noFill/>
                  </a:tcPr>
                </a:tc>
                <a:tc>
                  <a:txBody>
                    <a:bodyPr/>
                    <a:lstStyle/>
                    <a:p>
                      <a:pPr algn="ctr" fontAlgn="ctr"/>
                      <a:r>
                        <a:rPr lang="en-US" sz="1400" b="1" i="0" u="none" strike="noStrike" dirty="0">
                          <a:solidFill>
                            <a:schemeClr val="accent1"/>
                          </a:solidFill>
                          <a:effectLst/>
                          <a:latin typeface="+mj-lt"/>
                        </a:rPr>
                        <a:t>YTD</a:t>
                      </a:r>
                    </a:p>
                  </a:txBody>
                  <a:tcPr marL="0" marR="0" marT="0" marB="0" anchor="ctr">
                    <a:lnL>
                      <a:noFill/>
                    </a:lnL>
                    <a:lnR>
                      <a:noFill/>
                    </a:lnR>
                    <a:lnT>
                      <a:noFill/>
                    </a:lnT>
                    <a:lnB>
                      <a:noFill/>
                    </a:lnB>
                    <a:noFill/>
                  </a:tcPr>
                </a:tc>
                <a:tc>
                  <a:txBody>
                    <a:bodyPr/>
                    <a:lstStyle/>
                    <a:p>
                      <a:pPr algn="ctr" fontAlgn="ctr"/>
                      <a:r>
                        <a:rPr lang="en-US" sz="1400" b="1" i="0" u="none" strike="noStrike" dirty="0">
                          <a:solidFill>
                            <a:schemeClr val="accent1"/>
                          </a:solidFill>
                          <a:effectLst/>
                          <a:latin typeface="+mj-lt"/>
                        </a:rPr>
                        <a:t>1-Year</a:t>
                      </a:r>
                    </a:p>
                  </a:txBody>
                  <a:tcPr marL="0" marR="0" marT="0" marB="0" anchor="ctr">
                    <a:lnL>
                      <a:noFill/>
                    </a:lnL>
                    <a:lnR>
                      <a:noFill/>
                    </a:lnR>
                    <a:lnT>
                      <a:noFill/>
                    </a:lnT>
                    <a:lnB>
                      <a:noFill/>
                    </a:lnB>
                    <a:noFill/>
                  </a:tcPr>
                </a:tc>
                <a:tc>
                  <a:txBody>
                    <a:bodyPr/>
                    <a:lstStyle/>
                    <a:p>
                      <a:pPr algn="ctr" fontAlgn="ctr"/>
                      <a:r>
                        <a:rPr lang="en-US" sz="1400" b="1" i="0" u="none" strike="noStrike" dirty="0">
                          <a:solidFill>
                            <a:schemeClr val="accent1"/>
                          </a:solidFill>
                          <a:effectLst/>
                          <a:latin typeface="+mj-lt"/>
                        </a:rPr>
                        <a:t>3-Year</a:t>
                      </a:r>
                    </a:p>
                  </a:txBody>
                  <a:tcPr marL="0" marR="0" marT="0" marB="0" anchor="ctr">
                    <a:lnL>
                      <a:noFill/>
                    </a:lnL>
                    <a:lnR>
                      <a:noFill/>
                    </a:lnR>
                    <a:lnT>
                      <a:noFill/>
                    </a:lnT>
                    <a:lnB>
                      <a:noFill/>
                    </a:lnB>
                    <a:noFill/>
                  </a:tcPr>
                </a:tc>
                <a:extLst>
                  <a:ext uri="{0D108BD9-81ED-4DB2-BD59-A6C34878D82A}">
                    <a16:rowId xmlns:a16="http://schemas.microsoft.com/office/drawing/2014/main" val="2717823478"/>
                  </a:ext>
                </a:extLst>
              </a:tr>
              <a:tr h="333519">
                <a:tc>
                  <a:txBody>
                    <a:bodyPr/>
                    <a:lstStyle/>
                    <a:p>
                      <a:pPr algn="l" fontAlgn="b"/>
                      <a:r>
                        <a:rPr lang="en-US" sz="1400" b="0" i="0" u="none" strike="noStrike" dirty="0">
                          <a:solidFill>
                            <a:schemeClr val="tx1"/>
                          </a:solidFill>
                          <a:effectLst/>
                          <a:latin typeface="Arial (Headings)"/>
                        </a:rPr>
                        <a:t>U.S. Aggregate</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0.0</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4.3</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3.6</a:t>
                      </a:r>
                    </a:p>
                  </a:txBody>
                  <a:tcPr marL="0" marR="0" marT="0" marB="0" anchor="b">
                    <a:lnL>
                      <a:noFill/>
                    </a:lnL>
                    <a:lnR>
                      <a:noFill/>
                    </a:lnR>
                    <a:lnT>
                      <a:noFill/>
                    </a:lnT>
                    <a:lnB>
                      <a:noFill/>
                    </a:lnB>
                    <a:noFill/>
                  </a:tcPr>
                </a:tc>
                <a:extLst>
                  <a:ext uri="{0D108BD9-81ED-4DB2-BD59-A6C34878D82A}">
                    <a16:rowId xmlns:a16="http://schemas.microsoft.com/office/drawing/2014/main" val="3925867207"/>
                  </a:ext>
                </a:extLst>
              </a:tr>
              <a:tr h="333519">
                <a:tc>
                  <a:txBody>
                    <a:bodyPr/>
                    <a:lstStyle/>
                    <a:p>
                      <a:pPr algn="l" fontAlgn="b"/>
                      <a:r>
                        <a:rPr lang="en-US" sz="1400" b="0" i="0" u="none" strike="noStrike" dirty="0">
                          <a:solidFill>
                            <a:schemeClr val="tx1"/>
                          </a:solidFill>
                          <a:effectLst/>
                          <a:latin typeface="Arial (Headings)"/>
                        </a:rPr>
                        <a:t>Gold</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7.1</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47.2</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32.0</a:t>
                      </a:r>
                    </a:p>
                  </a:txBody>
                  <a:tcPr marL="0" marR="0" marT="0" marB="0" anchor="b">
                    <a:lnL>
                      <a:noFill/>
                    </a:lnL>
                    <a:lnR>
                      <a:noFill/>
                    </a:lnR>
                    <a:lnT>
                      <a:noFill/>
                    </a:lnT>
                    <a:lnB>
                      <a:noFill/>
                    </a:lnB>
                    <a:noFill/>
                  </a:tcPr>
                </a:tc>
                <a:extLst>
                  <a:ext uri="{0D108BD9-81ED-4DB2-BD59-A6C34878D82A}">
                    <a16:rowId xmlns:a16="http://schemas.microsoft.com/office/drawing/2014/main" val="2472439374"/>
                  </a:ext>
                </a:extLst>
              </a:tr>
              <a:tr h="384932">
                <a:tc>
                  <a:txBody>
                    <a:bodyPr/>
                    <a:lstStyle/>
                    <a:p>
                      <a:pPr algn="l" fontAlgn="b"/>
                      <a:endParaRPr lang="en-US" sz="2000" b="0" i="0" u="none" strike="noStrike" dirty="0">
                        <a:solidFill>
                          <a:schemeClr val="tx1"/>
                        </a:solidFill>
                        <a:effectLst/>
                        <a:latin typeface="+mn-lt"/>
                      </a:endParaRPr>
                    </a:p>
                  </a:txBody>
                  <a:tcPr marL="0" marR="0" marT="0" marB="0" anchor="ctr">
                    <a:lnL>
                      <a:noFill/>
                    </a:lnL>
                    <a:lnR>
                      <a:noFill/>
                    </a:lnR>
                    <a:lnT>
                      <a:noFill/>
                    </a:lnT>
                    <a:lnB>
                      <a:noFill/>
                    </a:lnB>
                    <a:noFill/>
                  </a:tcPr>
                </a:tc>
                <a:tc>
                  <a:txBody>
                    <a:bodyPr/>
                    <a:lstStyle/>
                    <a:p>
                      <a:pPr algn="ctr" fontAlgn="b">
                        <a:buNone/>
                      </a:pPr>
                      <a:endParaRPr lang="en-US" sz="1400" b="0" i="0" u="none" strike="noStrike" dirty="0">
                        <a:solidFill>
                          <a:srgbClr val="000000"/>
                        </a:solidFill>
                        <a:effectLst/>
                        <a:latin typeface="+mj-lt"/>
                      </a:endParaRPr>
                    </a:p>
                  </a:txBody>
                  <a:tcPr marL="0" marR="0" marT="0" marB="0" anchor="ctr">
                    <a:lnL>
                      <a:noFill/>
                    </a:lnL>
                    <a:lnR>
                      <a:noFill/>
                    </a:lnR>
                    <a:lnT>
                      <a:noFill/>
                    </a:lnT>
                    <a:lnB>
                      <a:noFill/>
                    </a:lnB>
                    <a:noFill/>
                  </a:tcPr>
                </a:tc>
                <a:tc>
                  <a:txBody>
                    <a:bodyPr/>
                    <a:lstStyle/>
                    <a:p>
                      <a:pPr algn="ctr" fontAlgn="b">
                        <a:buNone/>
                      </a:pPr>
                      <a:endParaRPr lang="en-US" sz="1400" b="0" i="0" u="none" strike="noStrike" dirty="0">
                        <a:solidFill>
                          <a:srgbClr val="000000"/>
                        </a:solidFill>
                        <a:effectLst/>
                        <a:latin typeface="+mj-lt"/>
                      </a:endParaRPr>
                    </a:p>
                  </a:txBody>
                  <a:tcPr marL="0" marR="0" marT="0" marB="0" anchor="ctr">
                    <a:lnL>
                      <a:noFill/>
                    </a:lnL>
                    <a:lnR>
                      <a:noFill/>
                    </a:lnR>
                    <a:lnT>
                      <a:noFill/>
                    </a:lnT>
                    <a:lnB>
                      <a:noFill/>
                    </a:lnB>
                    <a:noFill/>
                  </a:tcPr>
                </a:tc>
                <a:tc>
                  <a:txBody>
                    <a:bodyPr/>
                    <a:lstStyle/>
                    <a:p>
                      <a:pPr algn="ctr" fontAlgn="b">
                        <a:buNone/>
                      </a:pPr>
                      <a:endParaRPr lang="en-US" sz="1400" b="0" i="0" u="none" strike="noStrike" dirty="0">
                        <a:solidFill>
                          <a:srgbClr val="000000"/>
                        </a:solidFill>
                        <a:effectLst/>
                        <a:latin typeface="+mj-lt"/>
                      </a:endParaRPr>
                    </a:p>
                  </a:txBody>
                  <a:tcPr marL="0" marR="0" marT="0" marB="0" anchor="ctr">
                    <a:lnL>
                      <a:noFill/>
                    </a:lnL>
                    <a:lnR>
                      <a:noFill/>
                    </a:lnR>
                    <a:lnT>
                      <a:noFill/>
                    </a:lnT>
                    <a:lnB>
                      <a:noFill/>
                    </a:lnB>
                    <a:noFill/>
                  </a:tcPr>
                </a:tc>
                <a:extLst>
                  <a:ext uri="{0D108BD9-81ED-4DB2-BD59-A6C34878D82A}">
                    <a16:rowId xmlns:a16="http://schemas.microsoft.com/office/drawing/2014/main" val="4206528522"/>
                  </a:ext>
                </a:extLst>
              </a:tr>
              <a:tr h="346438">
                <a:tc>
                  <a:txBody>
                    <a:bodyPr/>
                    <a:lstStyle/>
                    <a:p>
                      <a:pPr algn="l" fontAlgn="b"/>
                      <a:r>
                        <a:rPr lang="en-US" sz="1800" b="1" i="0" u="none" strike="noStrike" dirty="0">
                          <a:solidFill>
                            <a:schemeClr val="accent1"/>
                          </a:solidFill>
                          <a:effectLst/>
                          <a:latin typeface="+mn-lt"/>
                        </a:rPr>
                        <a:t>Global 60/40</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-2.3</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13.9</a:t>
                      </a:r>
                    </a:p>
                  </a:txBody>
                  <a:tcPr marL="0" marR="0" marT="0" marB="0" anchor="b">
                    <a:lnL>
                      <a:noFill/>
                    </a:lnL>
                    <a:lnR>
                      <a:noFill/>
                    </a:lnR>
                    <a:lnT>
                      <a:noFill/>
                    </a:lnT>
                    <a:lnB>
                      <a:noFill/>
                    </a:lnB>
                    <a:noFill/>
                  </a:tcPr>
                </a:tc>
                <a:tc>
                  <a:txBody>
                    <a:bodyPr/>
                    <a:lstStyle/>
                    <a:p>
                      <a:pPr algn="ctr" fontAlgn="b">
                        <a:buNone/>
                      </a:pPr>
                      <a:r>
                        <a:rPr lang="en-US" sz="1400" b="0" i="0" u="none" strike="noStrike" dirty="0">
                          <a:solidFill>
                            <a:srgbClr val="000000"/>
                          </a:solidFill>
                          <a:effectLst/>
                          <a:latin typeface="+mj-lt"/>
                        </a:rPr>
                        <a:t>11.2</a:t>
                      </a:r>
                    </a:p>
                  </a:txBody>
                  <a:tcPr marL="0" marR="0" marT="0" marB="0" anchor="b">
                    <a:lnL>
                      <a:noFill/>
                    </a:lnL>
                    <a:lnR>
                      <a:noFill/>
                    </a:lnR>
                    <a:lnT>
                      <a:noFill/>
                    </a:lnT>
                    <a:lnB>
                      <a:noFill/>
                    </a:lnB>
                    <a:noFill/>
                  </a:tcPr>
                </a:tc>
                <a:extLst>
                  <a:ext uri="{0D108BD9-81ED-4DB2-BD59-A6C34878D82A}">
                    <a16:rowId xmlns:a16="http://schemas.microsoft.com/office/drawing/2014/main" val="3100947169"/>
                  </a:ext>
                </a:extLst>
              </a:tr>
            </a:tbl>
          </a:graphicData>
        </a:graphic>
      </p:graphicFrame>
      <p:sp>
        <p:nvSpPr>
          <p:cNvPr id="8" name="Title 5">
            <a:extLst>
              <a:ext uri="{FF2B5EF4-FFF2-40B4-BE49-F238E27FC236}">
                <a16:creationId xmlns:a16="http://schemas.microsoft.com/office/drawing/2014/main" id="{E1999832-9A1B-21D7-EF85-EF1F8FCF0727}"/>
              </a:ext>
            </a:extLst>
          </p:cNvPr>
          <p:cNvSpPr txBox="1">
            <a:spLocks/>
          </p:cNvSpPr>
          <p:nvPr/>
        </p:nvSpPr>
        <p:spPr bwMode="auto">
          <a:xfrm>
            <a:off x="458063" y="244126"/>
            <a:ext cx="10815735" cy="612775"/>
          </a:xfrm>
          <a:prstGeom prst="rect">
            <a:avLst/>
          </a:prstGeom>
          <a:noFill/>
          <a:ln w="9525">
            <a:noFill/>
            <a:miter lim="800000"/>
            <a:headEnd/>
            <a:tailEnd/>
          </a:ln>
        </p:spPr>
        <p:txBody>
          <a:bodyPr vert="horz" wrap="square" lIns="0" tIns="45720" rIns="0" bIns="91440" numCol="1" anchor="b" anchorCtr="0" compatLnSpc="1">
            <a:prstTxWarp prst="textNoShape">
              <a:avLst/>
            </a:prstTxWarp>
          </a:bodyPr>
          <a:lstStyle>
            <a:lvl1pPr marL="0" indent="0" algn="l" defTabSz="914400" rtl="0" eaLnBrk="1" latinLnBrk="0" hangingPunct="1">
              <a:lnSpc>
                <a:spcPct val="90000"/>
              </a:lnSpc>
              <a:spcBef>
                <a:spcPct val="0"/>
              </a:spcBef>
              <a:buNone/>
              <a:tabLst/>
              <a:defRPr sz="3200" b="1" i="0" kern="1200">
                <a:solidFill>
                  <a:srgbClr val="004F7E"/>
                </a:solidFill>
                <a:latin typeface="Arial" charset="0"/>
                <a:ea typeface="Arial" charset="0"/>
                <a:cs typeface="Arial" charset="0"/>
              </a:defRPr>
            </a:lvl1pPr>
          </a:lstStyle>
          <a:p>
            <a:r>
              <a:rPr lang="en-US" dirty="0">
                <a:highlight>
                  <a:srgbClr val="FFFFFF"/>
                </a:highlight>
              </a:rPr>
              <a:t>Oil Spike Pressures Global Markets</a:t>
            </a:r>
          </a:p>
        </p:txBody>
      </p:sp>
      <p:sp>
        <p:nvSpPr>
          <p:cNvPr id="6" name="Rectangle 5">
            <a:extLst>
              <a:ext uri="{FF2B5EF4-FFF2-40B4-BE49-F238E27FC236}">
                <a16:creationId xmlns:a16="http://schemas.microsoft.com/office/drawing/2014/main" id="{A3C2BD1A-A8B2-D922-671A-46689E3C3D07}"/>
              </a:ext>
            </a:extLst>
          </p:cNvPr>
          <p:cNvSpPr/>
          <p:nvPr/>
        </p:nvSpPr>
        <p:spPr>
          <a:xfrm>
            <a:off x="6074695" y="6172135"/>
            <a:ext cx="6025865" cy="215444"/>
          </a:xfrm>
          <a:prstGeom prst="rect">
            <a:avLst/>
          </a:prstGeom>
        </p:spPr>
        <p:txBody>
          <a:bodyPr wrap="square" anchor="t">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800" i="0" u="none" strike="noStrike" kern="1200" cap="none" spc="0" normalizeH="0" baseline="0" noProof="0" dirty="0">
                <a:ln>
                  <a:noFill/>
                </a:ln>
                <a:solidFill>
                  <a:schemeClr val="bg1">
                    <a:lumMod val="50000"/>
                  </a:schemeClr>
                </a:solidFill>
                <a:effectLst/>
                <a:uLnTx/>
                <a:uFillTx/>
                <a:latin typeface="+mj-lt"/>
                <a:ea typeface="+mn-ea"/>
                <a:cs typeface="Segoe UI Semilight"/>
              </a:rPr>
              <a:t>Source: FactSet. Data as of 02/28/2026-03/31/2026. </a:t>
            </a:r>
            <a:endParaRPr lang="en-US" sz="800" dirty="0">
              <a:solidFill>
                <a:schemeClr val="bg1">
                  <a:lumMod val="50000"/>
                </a:schemeClr>
              </a:solidFill>
              <a:latin typeface="+mj-lt"/>
            </a:endParaRPr>
          </a:p>
        </p:txBody>
      </p:sp>
      <p:cxnSp>
        <p:nvCxnSpPr>
          <p:cNvPr id="19" name="Straight Connector 18">
            <a:extLst>
              <a:ext uri="{FF2B5EF4-FFF2-40B4-BE49-F238E27FC236}">
                <a16:creationId xmlns:a16="http://schemas.microsoft.com/office/drawing/2014/main" id="{F58D9009-D1D2-989D-4A3E-15A047A58EC6}"/>
              </a:ext>
            </a:extLst>
          </p:cNvPr>
          <p:cNvCxnSpPr>
            <a:cxnSpLocks/>
          </p:cNvCxnSpPr>
          <p:nvPr/>
        </p:nvCxnSpPr>
        <p:spPr>
          <a:xfrm>
            <a:off x="6096000" y="1543050"/>
            <a:ext cx="0" cy="4842024"/>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39BDE12-725F-2DE7-EC6B-387A4477EBB8}"/>
              </a:ext>
            </a:extLst>
          </p:cNvPr>
          <p:cNvSpPr txBox="1"/>
          <p:nvPr/>
        </p:nvSpPr>
        <p:spPr>
          <a:xfrm>
            <a:off x="6357078" y="1411360"/>
            <a:ext cx="5864067" cy="523220"/>
          </a:xfrm>
          <a:prstGeom prst="rect">
            <a:avLst/>
          </a:prstGeom>
          <a:noFill/>
        </p:spPr>
        <p:txBody>
          <a:bodyPr wrap="square">
            <a:spAutoFit/>
          </a:bodyPr>
          <a:lstStyle/>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dirty="0">
                <a:solidFill>
                  <a:schemeClr val="tx1">
                    <a:lumMod val="75000"/>
                    <a:lumOff val="25000"/>
                  </a:schemeClr>
                </a:solidFill>
              </a:rPr>
              <a:t>Spike in Oil Hits Energy Importers More</a:t>
            </a:r>
          </a:p>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200" i="1" dirty="0">
                <a:solidFill>
                  <a:schemeClr val="tx1">
                    <a:lumMod val="75000"/>
                    <a:lumOff val="25000"/>
                  </a:schemeClr>
                </a:solidFill>
              </a:rPr>
              <a:t>Returns Since Iran-US Conflict Began</a:t>
            </a:r>
          </a:p>
        </p:txBody>
      </p:sp>
    </p:spTree>
    <p:extLst>
      <p:ext uri="{BB962C8B-B14F-4D97-AF65-F5344CB8AC3E}">
        <p14:creationId xmlns:p14="http://schemas.microsoft.com/office/powerpoint/2010/main" val="425173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A0B0B-EC7B-1B40-B1D8-84ED6BAB3A29}"/>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7E1F25B4-6401-A08C-0D55-0C8E5E960FFB}"/>
              </a:ext>
            </a:extLst>
          </p:cNvPr>
          <p:cNvSpPr/>
          <p:nvPr/>
        </p:nvSpPr>
        <p:spPr>
          <a:xfrm>
            <a:off x="6420393" y="1937657"/>
            <a:ext cx="5116287" cy="39297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graphicFrame>
        <p:nvGraphicFramePr>
          <p:cNvPr id="8" name="Chart 7">
            <a:extLst>
              <a:ext uri="{FF2B5EF4-FFF2-40B4-BE49-F238E27FC236}">
                <a16:creationId xmlns:a16="http://schemas.microsoft.com/office/drawing/2014/main" id="{FD6D9D69-DA4F-5D57-83C7-E9B52E9A3409}"/>
              </a:ext>
            </a:extLst>
          </p:cNvPr>
          <p:cNvGraphicFramePr>
            <a:graphicFrameLocks/>
          </p:cNvGraphicFramePr>
          <p:nvPr>
            <p:extLst>
              <p:ext uri="{D42A27DB-BD31-4B8C-83A1-F6EECF244321}">
                <p14:modId xmlns:p14="http://schemas.microsoft.com/office/powerpoint/2010/main" val="1535084702"/>
              </p:ext>
            </p:extLst>
          </p:nvPr>
        </p:nvGraphicFramePr>
        <p:xfrm>
          <a:off x="275774" y="1218821"/>
          <a:ext cx="5648325" cy="4532755"/>
        </p:xfrm>
        <a:graphic>
          <a:graphicData uri="http://schemas.openxmlformats.org/drawingml/2006/chart">
            <c:chart xmlns:c="http://schemas.openxmlformats.org/drawingml/2006/chart" xmlns:r="http://schemas.openxmlformats.org/officeDocument/2006/relationships" r:id="rId3"/>
          </a:graphicData>
        </a:graphic>
      </p:graphicFrame>
      <p:sp>
        <p:nvSpPr>
          <p:cNvPr id="26" name="Rectangle 25">
            <a:extLst>
              <a:ext uri="{FF2B5EF4-FFF2-40B4-BE49-F238E27FC236}">
                <a16:creationId xmlns:a16="http://schemas.microsoft.com/office/drawing/2014/main" id="{53E214F3-C07D-A7CA-ACB9-08E91A93E13C}"/>
              </a:ext>
            </a:extLst>
          </p:cNvPr>
          <p:cNvSpPr/>
          <p:nvPr/>
        </p:nvSpPr>
        <p:spPr>
          <a:xfrm>
            <a:off x="6408420" y="2390502"/>
            <a:ext cx="5120640" cy="646612"/>
          </a:xfrm>
          <a:prstGeom prst="rect">
            <a:avLst/>
          </a:prstGeom>
          <a:solidFill>
            <a:schemeClr val="bg1">
              <a:lumMod val="85000"/>
            </a:schemeClr>
          </a:solidFill>
          <a:ln w="28575">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3EB82CB-7DC0-B7EB-1281-BC4571CCBD18}"/>
              </a:ext>
            </a:extLst>
          </p:cNvPr>
          <p:cNvSpPr/>
          <p:nvPr/>
        </p:nvSpPr>
        <p:spPr>
          <a:xfrm>
            <a:off x="19050" y="857284"/>
            <a:ext cx="296525" cy="5509224"/>
          </a:xfrm>
          <a:prstGeom prst="rect">
            <a:avLst/>
          </a:prstGeom>
          <a:gradFill>
            <a:gsLst>
              <a:gs pos="0">
                <a:srgbClr val="002E5A"/>
              </a:gs>
              <a:gs pos="100000">
                <a:srgbClr val="00AFD7">
                  <a:alpha val="46855"/>
                </a:srgb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b="1" spc="500" dirty="0"/>
              <a:t>ECONOMY</a:t>
            </a:r>
          </a:p>
        </p:txBody>
      </p:sp>
      <p:sp>
        <p:nvSpPr>
          <p:cNvPr id="11" name="Title 1">
            <a:extLst>
              <a:ext uri="{FF2B5EF4-FFF2-40B4-BE49-F238E27FC236}">
                <a16:creationId xmlns:a16="http://schemas.microsoft.com/office/drawing/2014/main" id="{19C7E5C4-62AB-5E94-4A43-4E63A3B8FDA3}"/>
              </a:ext>
            </a:extLst>
          </p:cNvPr>
          <p:cNvSpPr>
            <a:spLocks noGrp="1"/>
          </p:cNvSpPr>
          <p:nvPr>
            <p:ph type="title"/>
          </p:nvPr>
        </p:nvSpPr>
        <p:spPr>
          <a:xfrm>
            <a:off x="381000" y="287085"/>
            <a:ext cx="11810999" cy="443198"/>
          </a:xfrm>
        </p:spPr>
        <p:txBody>
          <a:bodyPr wrap="square" lIns="0" tIns="0" rIns="0" bIns="0" anchor="t">
            <a:spAutoFit/>
          </a:bodyPr>
          <a:lstStyle/>
          <a:p>
            <a:r>
              <a:rPr lang="en-US" dirty="0"/>
              <a:t>U.S. Economy Holds Steady, Led by the Consumer</a:t>
            </a:r>
            <a:endParaRPr lang="en-US" b="1" dirty="0">
              <a:highlight>
                <a:srgbClr val="FFFF00"/>
              </a:highlight>
            </a:endParaRPr>
          </a:p>
        </p:txBody>
      </p:sp>
      <p:sp>
        <p:nvSpPr>
          <p:cNvPr id="97" name="TextBox 96">
            <a:extLst>
              <a:ext uri="{FF2B5EF4-FFF2-40B4-BE49-F238E27FC236}">
                <a16:creationId xmlns:a16="http://schemas.microsoft.com/office/drawing/2014/main" id="{83957640-B7CF-FB2F-E442-55D95001E20B}"/>
              </a:ext>
            </a:extLst>
          </p:cNvPr>
          <p:cNvSpPr txBox="1"/>
          <p:nvPr/>
        </p:nvSpPr>
        <p:spPr>
          <a:xfrm>
            <a:off x="6466113" y="6127064"/>
            <a:ext cx="5996092" cy="215444"/>
          </a:xfrm>
          <a:prstGeom prst="rect">
            <a:avLst/>
          </a:prstGeom>
          <a:noFill/>
        </p:spPr>
        <p:txBody>
          <a:bodyPr wrap="square" rtlCol="0">
            <a:spAutoFit/>
          </a:bodyPr>
          <a:lstStyle>
            <a:defPPr>
              <a:defRPr lang="en-US"/>
            </a:defPPr>
            <a:lvl1pPr>
              <a:defRPr sz="900">
                <a:solidFill>
                  <a:schemeClr val="bg1"/>
                </a:solidFill>
                <a:latin typeface="Arial" panose="020B0604020202020204" pitchFamily="34" charset="0"/>
                <a:cs typeface="Arial" panose="020B0604020202020204" pitchFamily="34" charset="0"/>
              </a:defRPr>
            </a:lvl1pPr>
          </a:lstStyle>
          <a:p>
            <a:r>
              <a:rPr lang="en-US" sz="800" dirty="0">
                <a:solidFill>
                  <a:schemeClr val="tx1">
                    <a:lumMod val="50000"/>
                    <a:lumOff val="50000"/>
                  </a:schemeClr>
                </a:solidFill>
              </a:rPr>
              <a:t>Data as of 03/31/2026 Sources: BEA, FactSet.  </a:t>
            </a:r>
          </a:p>
        </p:txBody>
      </p:sp>
      <p:sp>
        <p:nvSpPr>
          <p:cNvPr id="6" name="TextBox 5">
            <a:extLst>
              <a:ext uri="{FF2B5EF4-FFF2-40B4-BE49-F238E27FC236}">
                <a16:creationId xmlns:a16="http://schemas.microsoft.com/office/drawing/2014/main" id="{7D85567C-010C-55AE-6030-8C56EBE790DD}"/>
              </a:ext>
            </a:extLst>
          </p:cNvPr>
          <p:cNvSpPr txBox="1"/>
          <p:nvPr/>
        </p:nvSpPr>
        <p:spPr>
          <a:xfrm>
            <a:off x="6086475" y="1411360"/>
            <a:ext cx="6105525" cy="338554"/>
          </a:xfrm>
          <a:prstGeom prst="rect">
            <a:avLst/>
          </a:prstGeom>
          <a:noFill/>
        </p:spPr>
        <p:txBody>
          <a:bodyPr wrap="square">
            <a:spAutoFit/>
          </a:bodyPr>
          <a:lstStyle/>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dirty="0">
                <a:solidFill>
                  <a:schemeClr val="tx1">
                    <a:lumMod val="75000"/>
                    <a:lumOff val="25000"/>
                  </a:schemeClr>
                </a:solidFill>
              </a:rPr>
              <a:t>Contribution to GDP Last Two Years (%)</a:t>
            </a:r>
          </a:p>
        </p:txBody>
      </p:sp>
      <p:sp>
        <p:nvSpPr>
          <p:cNvPr id="9" name="TextBox 8">
            <a:extLst>
              <a:ext uri="{FF2B5EF4-FFF2-40B4-BE49-F238E27FC236}">
                <a16:creationId xmlns:a16="http://schemas.microsoft.com/office/drawing/2014/main" id="{D664B33A-3206-2A46-127E-41FA6B3E5C93}"/>
              </a:ext>
            </a:extLst>
          </p:cNvPr>
          <p:cNvSpPr txBox="1"/>
          <p:nvPr/>
        </p:nvSpPr>
        <p:spPr>
          <a:xfrm>
            <a:off x="420089" y="6057899"/>
            <a:ext cx="5637811" cy="338554"/>
          </a:xfrm>
          <a:prstGeom prst="rect">
            <a:avLst/>
          </a:prstGeom>
          <a:noFill/>
        </p:spPr>
        <p:txBody>
          <a:bodyPr wrap="square" rtlCol="0">
            <a:spAutoFit/>
          </a:bodyPr>
          <a:lstStyle>
            <a:defPPr>
              <a:defRPr lang="en-US"/>
            </a:defPPr>
            <a:lvl1pPr>
              <a:defRPr sz="900">
                <a:solidFill>
                  <a:schemeClr val="bg1"/>
                </a:solidFill>
                <a:latin typeface="Arial" panose="020B0604020202020204" pitchFamily="34" charset="0"/>
                <a:cs typeface="Arial" panose="020B0604020202020204" pitchFamily="34" charset="0"/>
              </a:defRPr>
            </a:lvl1pPr>
          </a:lstStyle>
          <a:p>
            <a:r>
              <a:rPr lang="en-US" sz="800" dirty="0">
                <a:solidFill>
                  <a:schemeClr val="tx1">
                    <a:lumMod val="50000"/>
                    <a:lumOff val="50000"/>
                  </a:schemeClr>
                </a:solidFill>
              </a:rPr>
              <a:t>*Composition of U.S. GDP (Q4 2025). Red slice is Net Exports (Exports-Imports) which is -3%. Data as of 02/20/2026. Source: BEA</a:t>
            </a:r>
          </a:p>
        </p:txBody>
      </p:sp>
      <p:sp>
        <p:nvSpPr>
          <p:cNvPr id="10" name="TextBox 9">
            <a:extLst>
              <a:ext uri="{FF2B5EF4-FFF2-40B4-BE49-F238E27FC236}">
                <a16:creationId xmlns:a16="http://schemas.microsoft.com/office/drawing/2014/main" id="{A06B97A0-0B1C-CE47-7BBB-C620367C74B1}"/>
              </a:ext>
            </a:extLst>
          </p:cNvPr>
          <p:cNvSpPr txBox="1"/>
          <p:nvPr/>
        </p:nvSpPr>
        <p:spPr>
          <a:xfrm>
            <a:off x="315203" y="1382785"/>
            <a:ext cx="5828422" cy="769441"/>
          </a:xfrm>
          <a:prstGeom prst="rect">
            <a:avLst/>
          </a:prstGeom>
          <a:noFill/>
        </p:spPr>
        <p:txBody>
          <a:bodyPr wrap="square">
            <a:spAutoFit/>
          </a:bodyPr>
          <a:lstStyle/>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dirty="0">
                <a:solidFill>
                  <a:schemeClr val="tx1">
                    <a:lumMod val="75000"/>
                    <a:lumOff val="25000"/>
                  </a:schemeClr>
                </a:solidFill>
              </a:rPr>
              <a:t>The U.S. Economy Rests on Three Pillars*</a:t>
            </a:r>
          </a:p>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200" dirty="0">
                <a:solidFill>
                  <a:schemeClr val="tx1">
                    <a:lumMod val="75000"/>
                    <a:lumOff val="25000"/>
                  </a:schemeClr>
                </a:solidFill>
              </a:rPr>
              <a:t>% of GDP (Level)</a:t>
            </a:r>
          </a:p>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endParaRPr lang="en-US" sz="1600" dirty="0">
              <a:solidFill>
                <a:schemeClr val="tx1">
                  <a:lumMod val="75000"/>
                  <a:lumOff val="25000"/>
                </a:schemeClr>
              </a:solidFill>
              <a:highlight>
                <a:srgbClr val="FFFF00"/>
              </a:highlight>
            </a:endParaRPr>
          </a:p>
        </p:txBody>
      </p:sp>
      <p:sp>
        <p:nvSpPr>
          <p:cNvPr id="13" name="TextBox 12">
            <a:extLst>
              <a:ext uri="{FF2B5EF4-FFF2-40B4-BE49-F238E27FC236}">
                <a16:creationId xmlns:a16="http://schemas.microsoft.com/office/drawing/2014/main" id="{E462B499-47AA-B02E-74B0-6EF94E1B2E0D}"/>
              </a:ext>
            </a:extLst>
          </p:cNvPr>
          <p:cNvSpPr txBox="1"/>
          <p:nvPr/>
        </p:nvSpPr>
        <p:spPr>
          <a:xfrm>
            <a:off x="590550" y="5857875"/>
            <a:ext cx="3193503" cy="400110"/>
          </a:xfrm>
          <a:prstGeom prst="rect">
            <a:avLst/>
          </a:prstGeom>
          <a:noFill/>
        </p:spPr>
        <p:txBody>
          <a:bodyPr wrap="none" rtlCol="0">
            <a:spAutoFit/>
          </a:bodyPr>
          <a:lstStyle/>
          <a:p>
            <a:r>
              <a:rPr lang="en-US" sz="1000" i="1" dirty="0">
                <a:solidFill>
                  <a:schemeClr val="tx1">
                    <a:lumMod val="50000"/>
                    <a:lumOff val="50000"/>
                  </a:schemeClr>
                </a:solidFill>
              </a:rPr>
              <a:t>Total Trade (Exports - Imports) = Drag on GDP (</a:t>
            </a:r>
            <a:fld id="{224337A2-2A90-4B2F-BC6F-F763E81F6462}" type="VALUE">
              <a:rPr lang="en-US" sz="1000" i="1">
                <a:solidFill>
                  <a:schemeClr val="tx1">
                    <a:lumMod val="50000"/>
                    <a:lumOff val="50000"/>
                  </a:schemeClr>
                </a:solidFill>
              </a:rPr>
              <a:pPr/>
              <a:t>-3%</a:t>
            </a:fld>
            <a:r>
              <a:rPr lang="en-US" sz="1000" i="1" dirty="0">
                <a:solidFill>
                  <a:schemeClr val="tx1">
                    <a:lumMod val="50000"/>
                    <a:lumOff val="50000"/>
                  </a:schemeClr>
                </a:solidFill>
              </a:rPr>
              <a:t>)</a:t>
            </a:r>
          </a:p>
          <a:p>
            <a:endParaRPr lang="en-US" sz="1000" dirty="0"/>
          </a:p>
        </p:txBody>
      </p:sp>
      <p:sp>
        <p:nvSpPr>
          <p:cNvPr id="23" name="Rectangle 22">
            <a:extLst>
              <a:ext uri="{FF2B5EF4-FFF2-40B4-BE49-F238E27FC236}">
                <a16:creationId xmlns:a16="http://schemas.microsoft.com/office/drawing/2014/main" id="{66B9CEAF-2EA9-516B-5190-0F5B9A66BE2D}"/>
              </a:ext>
            </a:extLst>
          </p:cNvPr>
          <p:cNvSpPr/>
          <p:nvPr/>
        </p:nvSpPr>
        <p:spPr>
          <a:xfrm>
            <a:off x="514350" y="5915025"/>
            <a:ext cx="137160" cy="137160"/>
          </a:xfrm>
          <a:prstGeom prst="rect">
            <a:avLst/>
          </a:prstGeom>
          <a:solidFill>
            <a:schemeClr val="accent3">
              <a:lumMod val="40000"/>
              <a:lumOff val="60000"/>
            </a:schemeClr>
          </a:solidFill>
          <a:ln w="22225">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p>
        </p:txBody>
      </p:sp>
      <p:cxnSp>
        <p:nvCxnSpPr>
          <p:cNvPr id="51" name="Straight Connector 50">
            <a:extLst>
              <a:ext uri="{FF2B5EF4-FFF2-40B4-BE49-F238E27FC236}">
                <a16:creationId xmlns:a16="http://schemas.microsoft.com/office/drawing/2014/main" id="{87E6474E-02AB-A94D-43BC-3FC56A1C9988}"/>
              </a:ext>
            </a:extLst>
          </p:cNvPr>
          <p:cNvCxnSpPr>
            <a:cxnSpLocks/>
          </p:cNvCxnSpPr>
          <p:nvPr/>
        </p:nvCxnSpPr>
        <p:spPr>
          <a:xfrm>
            <a:off x="6096000" y="1543050"/>
            <a:ext cx="0" cy="4842024"/>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25" name="Chart 24">
            <a:extLst>
              <a:ext uri="{FF2B5EF4-FFF2-40B4-BE49-F238E27FC236}">
                <a16:creationId xmlns:a16="http://schemas.microsoft.com/office/drawing/2014/main" id="{24FB83BB-3ADF-523C-3F57-3DF5905E7C3C}"/>
              </a:ext>
            </a:extLst>
          </p:cNvPr>
          <p:cNvGraphicFramePr>
            <a:graphicFrameLocks/>
          </p:cNvGraphicFramePr>
          <p:nvPr>
            <p:extLst>
              <p:ext uri="{D42A27DB-BD31-4B8C-83A1-F6EECF244321}">
                <p14:modId xmlns:p14="http://schemas.microsoft.com/office/powerpoint/2010/main" val="3986234624"/>
              </p:ext>
            </p:extLst>
          </p:nvPr>
        </p:nvGraphicFramePr>
        <p:xfrm>
          <a:off x="6396279" y="1932463"/>
          <a:ext cx="5205171" cy="39124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2483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81A45-75C7-937D-D587-61F922F35D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041141-2297-5860-4A45-E4F6FAF2C2FD}"/>
              </a:ext>
            </a:extLst>
          </p:cNvPr>
          <p:cNvSpPr>
            <a:spLocks noGrp="1"/>
          </p:cNvSpPr>
          <p:nvPr>
            <p:ph type="title"/>
          </p:nvPr>
        </p:nvSpPr>
        <p:spPr>
          <a:xfrm>
            <a:off x="381000" y="244509"/>
            <a:ext cx="11429999" cy="612775"/>
          </a:xfrm>
        </p:spPr>
        <p:txBody>
          <a:bodyPr/>
          <a:lstStyle/>
          <a:p>
            <a:r>
              <a:rPr lang="en-US" dirty="0"/>
              <a:t>Business: Investments in AI Are Driving Growth</a:t>
            </a:r>
          </a:p>
        </p:txBody>
      </p:sp>
      <p:sp>
        <p:nvSpPr>
          <p:cNvPr id="19" name="Rectangle 18">
            <a:extLst>
              <a:ext uri="{FF2B5EF4-FFF2-40B4-BE49-F238E27FC236}">
                <a16:creationId xmlns:a16="http://schemas.microsoft.com/office/drawing/2014/main" id="{A2729D82-9009-C7A9-963C-8B84A355B079}"/>
              </a:ext>
            </a:extLst>
          </p:cNvPr>
          <p:cNvSpPr/>
          <p:nvPr/>
        </p:nvSpPr>
        <p:spPr>
          <a:xfrm>
            <a:off x="0" y="857284"/>
            <a:ext cx="296525" cy="5509224"/>
          </a:xfrm>
          <a:prstGeom prst="rect">
            <a:avLst/>
          </a:prstGeom>
          <a:gradFill>
            <a:gsLst>
              <a:gs pos="0">
                <a:srgbClr val="002E5A"/>
              </a:gs>
              <a:gs pos="100000">
                <a:srgbClr val="00AFD7">
                  <a:alpha val="46855"/>
                </a:srgb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b="1" spc="500" dirty="0"/>
              <a:t>ECONOMY</a:t>
            </a:r>
          </a:p>
        </p:txBody>
      </p:sp>
      <p:sp>
        <p:nvSpPr>
          <p:cNvPr id="8" name="TextBox 7">
            <a:extLst>
              <a:ext uri="{FF2B5EF4-FFF2-40B4-BE49-F238E27FC236}">
                <a16:creationId xmlns:a16="http://schemas.microsoft.com/office/drawing/2014/main" id="{1D80550F-5060-617D-F1D3-49A7F7442473}"/>
              </a:ext>
            </a:extLst>
          </p:cNvPr>
          <p:cNvSpPr txBox="1"/>
          <p:nvPr/>
        </p:nvSpPr>
        <p:spPr>
          <a:xfrm>
            <a:off x="-128589" y="1430503"/>
            <a:ext cx="6224588" cy="523220"/>
          </a:xfrm>
          <a:prstGeom prst="rect">
            <a:avLst/>
          </a:prstGeom>
          <a:noFill/>
        </p:spPr>
        <p:txBody>
          <a:bodyPr wrap="square">
            <a:spAutoFit/>
          </a:bodyPr>
          <a:lstStyle/>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b="1" dirty="0">
                <a:solidFill>
                  <a:schemeClr val="tx1">
                    <a:lumMod val="75000"/>
                    <a:lumOff val="25000"/>
                  </a:schemeClr>
                </a:solidFill>
              </a:rPr>
              <a:t>Hyperscaler Capex Is Surging Higher</a:t>
            </a:r>
          </a:p>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200" b="1" i="1" dirty="0">
                <a:solidFill>
                  <a:schemeClr val="tx1">
                    <a:lumMod val="75000"/>
                    <a:lumOff val="25000"/>
                  </a:schemeClr>
                </a:solidFill>
              </a:rPr>
              <a:t>($, Billions)</a:t>
            </a:r>
          </a:p>
        </p:txBody>
      </p:sp>
      <p:sp>
        <p:nvSpPr>
          <p:cNvPr id="6" name="TextBox 5">
            <a:extLst>
              <a:ext uri="{FF2B5EF4-FFF2-40B4-BE49-F238E27FC236}">
                <a16:creationId xmlns:a16="http://schemas.microsoft.com/office/drawing/2014/main" id="{2A8C0E0E-FDF3-57CE-347E-BA3D10C5A0B1}"/>
              </a:ext>
            </a:extLst>
          </p:cNvPr>
          <p:cNvSpPr txBox="1"/>
          <p:nvPr/>
        </p:nvSpPr>
        <p:spPr>
          <a:xfrm>
            <a:off x="6118405" y="1184282"/>
            <a:ext cx="5781041" cy="584775"/>
          </a:xfrm>
          <a:prstGeom prst="rect">
            <a:avLst/>
          </a:prstGeom>
          <a:noFill/>
        </p:spPr>
        <p:txBody>
          <a:bodyPr wrap="square">
            <a:spAutoFit/>
          </a:bodyPr>
          <a:lstStyle/>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endParaRPr lang="en-US" sz="1600" b="1" dirty="0">
              <a:solidFill>
                <a:schemeClr val="tx1">
                  <a:lumMod val="75000"/>
                  <a:lumOff val="25000"/>
                </a:schemeClr>
              </a:solidFill>
            </a:endParaRPr>
          </a:p>
          <a:p>
            <a:pPr algn="ct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b="1" dirty="0">
                <a:solidFill>
                  <a:schemeClr val="tx1">
                    <a:lumMod val="75000"/>
                    <a:lumOff val="25000"/>
                  </a:schemeClr>
                </a:solidFill>
              </a:rPr>
              <a:t>AI Spend Drove Nearly 40% of 2025 GDP Growth</a:t>
            </a:r>
          </a:p>
        </p:txBody>
      </p:sp>
      <p:cxnSp>
        <p:nvCxnSpPr>
          <p:cNvPr id="7" name="Straight Connector 6">
            <a:extLst>
              <a:ext uri="{FF2B5EF4-FFF2-40B4-BE49-F238E27FC236}">
                <a16:creationId xmlns:a16="http://schemas.microsoft.com/office/drawing/2014/main" id="{AEE8ED5A-B270-076B-1F76-A6DD656D8C86}"/>
              </a:ext>
            </a:extLst>
          </p:cNvPr>
          <p:cNvCxnSpPr>
            <a:cxnSpLocks/>
          </p:cNvCxnSpPr>
          <p:nvPr/>
        </p:nvCxnSpPr>
        <p:spPr>
          <a:xfrm>
            <a:off x="6096000" y="1543050"/>
            <a:ext cx="0" cy="4842024"/>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0D8118D-7A04-C930-B322-99D3536FF933}"/>
              </a:ext>
            </a:extLst>
          </p:cNvPr>
          <p:cNvSpPr txBox="1"/>
          <p:nvPr/>
        </p:nvSpPr>
        <p:spPr>
          <a:xfrm>
            <a:off x="6118405" y="6077348"/>
            <a:ext cx="5891624" cy="338554"/>
          </a:xfrm>
          <a:prstGeom prst="rect">
            <a:avLst/>
          </a:prstGeom>
          <a:noFill/>
        </p:spPr>
        <p:txBody>
          <a:bodyPr wrap="square" rtlCol="0">
            <a:spAutoFit/>
          </a:bodyPr>
          <a:lstStyle/>
          <a:p>
            <a:r>
              <a:rPr lang="en-US" sz="800" dirty="0">
                <a:solidFill>
                  <a:schemeClr val="tx1">
                    <a:lumMod val="50000"/>
                    <a:lumOff val="50000"/>
                  </a:schemeClr>
                </a:solidFill>
                <a:latin typeface="Arial" panose="020B0604020202020204" pitchFamily="34" charset="0"/>
                <a:cs typeface="Arial" panose="020B0604020202020204" pitchFamily="34" charset="0"/>
              </a:rPr>
              <a:t>Data as of Feb 2026. Source: Federal Reserve Bank of St. Louis. </a:t>
            </a:r>
            <a:r>
              <a:rPr lang="en-US" sz="800" b="1" dirty="0">
                <a:solidFill>
                  <a:schemeClr val="tx1">
                    <a:lumMod val="50000"/>
                    <a:lumOff val="50000"/>
                  </a:schemeClr>
                </a:solidFill>
              </a:rPr>
              <a:t>Contribution to Real GDP Growth, Q1-Q3 2025.</a:t>
            </a:r>
          </a:p>
          <a:p>
            <a:endParaRPr lang="en-US" sz="8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33DF6A9-6A6A-C805-9A7F-56076479F4B0}"/>
              </a:ext>
            </a:extLst>
          </p:cNvPr>
          <p:cNvSpPr txBox="1"/>
          <p:nvPr/>
        </p:nvSpPr>
        <p:spPr>
          <a:xfrm>
            <a:off x="310510" y="6176929"/>
            <a:ext cx="5645948" cy="215444"/>
          </a:xfrm>
          <a:prstGeom prst="rect">
            <a:avLst/>
          </a:prstGeom>
          <a:noFill/>
        </p:spPr>
        <p:txBody>
          <a:bodyPr wrap="square" rtlCol="0">
            <a:spAutoFit/>
          </a:bodyPr>
          <a:lstStyle>
            <a:defPPr>
              <a:defRPr lang="en-US"/>
            </a:defPPr>
            <a:lvl1pPr>
              <a:defRPr sz="900">
                <a:solidFill>
                  <a:schemeClr val="bg1"/>
                </a:solidFill>
                <a:latin typeface="Arial" panose="020B0604020202020204" pitchFamily="34" charset="0"/>
                <a:cs typeface="Arial" panose="020B0604020202020204" pitchFamily="34" charset="0"/>
              </a:defRPr>
            </a:lvl1pPr>
          </a:lstStyle>
          <a:p>
            <a:r>
              <a:rPr lang="en-US" sz="800" dirty="0">
                <a:solidFill>
                  <a:schemeClr val="tx1">
                    <a:lumMod val="50000"/>
                    <a:lumOff val="50000"/>
                  </a:schemeClr>
                </a:solidFill>
              </a:rPr>
              <a:t>Data as of 03/15/2026. Source: Goldman Sachs, FactSet, JP Morgan</a:t>
            </a:r>
          </a:p>
        </p:txBody>
      </p:sp>
      <p:graphicFrame>
        <p:nvGraphicFramePr>
          <p:cNvPr id="10" name="Chart 9">
            <a:extLst>
              <a:ext uri="{FF2B5EF4-FFF2-40B4-BE49-F238E27FC236}">
                <a16:creationId xmlns:a16="http://schemas.microsoft.com/office/drawing/2014/main" id="{2C66E946-288F-85AA-EF3C-5007D1430490}"/>
              </a:ext>
            </a:extLst>
          </p:cNvPr>
          <p:cNvGraphicFramePr>
            <a:graphicFrameLocks/>
          </p:cNvGraphicFramePr>
          <p:nvPr/>
        </p:nvGraphicFramePr>
        <p:xfrm>
          <a:off x="561975" y="2019301"/>
          <a:ext cx="5105400" cy="44386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D6DDD208-C472-4163-E9EF-D7BC92397FA8}"/>
              </a:ext>
            </a:extLst>
          </p:cNvPr>
          <p:cNvGraphicFramePr>
            <a:graphicFrameLocks/>
          </p:cNvGraphicFramePr>
          <p:nvPr>
            <p:extLst>
              <p:ext uri="{D42A27DB-BD31-4B8C-83A1-F6EECF244321}">
                <p14:modId xmlns:p14="http://schemas.microsoft.com/office/powerpoint/2010/main" val="3253439550"/>
              </p:ext>
            </p:extLst>
          </p:nvPr>
        </p:nvGraphicFramePr>
        <p:xfrm>
          <a:off x="6487886" y="2340429"/>
          <a:ext cx="5094514" cy="30153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063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E2F8C-1F03-F683-9F09-3FC077AEE57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7B62F78-E049-F738-532E-7DE791DA7C74}"/>
              </a:ext>
            </a:extLst>
          </p:cNvPr>
          <p:cNvSpPr/>
          <p:nvPr/>
        </p:nvSpPr>
        <p:spPr>
          <a:xfrm>
            <a:off x="0" y="857284"/>
            <a:ext cx="296525" cy="5509224"/>
          </a:xfrm>
          <a:prstGeom prst="rect">
            <a:avLst/>
          </a:prstGeom>
          <a:gradFill>
            <a:gsLst>
              <a:gs pos="0">
                <a:srgbClr val="002E5A"/>
              </a:gs>
              <a:gs pos="100000">
                <a:srgbClr val="00AFD7">
                  <a:alpha val="46855"/>
                </a:srgb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b="1" spc="500" dirty="0"/>
              <a:t>ECONOMY</a:t>
            </a:r>
          </a:p>
        </p:txBody>
      </p:sp>
      <p:sp>
        <p:nvSpPr>
          <p:cNvPr id="9" name="Rectangle: Rounded Corners 8">
            <a:extLst>
              <a:ext uri="{FF2B5EF4-FFF2-40B4-BE49-F238E27FC236}">
                <a16:creationId xmlns:a16="http://schemas.microsoft.com/office/drawing/2014/main" id="{1C603E9D-DA2A-2355-8F34-3CA12DCCA4CF}"/>
              </a:ext>
            </a:extLst>
          </p:cNvPr>
          <p:cNvSpPr/>
          <p:nvPr/>
        </p:nvSpPr>
        <p:spPr>
          <a:xfrm>
            <a:off x="4256504" y="1500103"/>
            <a:ext cx="3337560" cy="3630516"/>
          </a:xfrm>
          <a:prstGeom prst="roundRect">
            <a:avLst>
              <a:gd name="adj" fmla="val 6525"/>
            </a:avLst>
          </a:prstGeom>
          <a:solidFill>
            <a:schemeClr val="bg1"/>
          </a:solidFill>
          <a:ln w="381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82880" bIns="914400" rtlCol="0" anchor="t"/>
          <a:lstStyle/>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spcAft>
                <a:spcPts val="600"/>
              </a:spcAft>
            </a:pPr>
            <a:r>
              <a:rPr lang="en-US" sz="1400" b="1" dirty="0">
                <a:solidFill>
                  <a:schemeClr val="tx1">
                    <a:lumMod val="85000"/>
                    <a:lumOff val="15000"/>
                  </a:schemeClr>
                </a:solidFill>
                <a:latin typeface="Arial" panose="020B0604020202020204" pitchFamily="34" charset="0"/>
                <a:cs typeface="Arial" panose="020B0604020202020204" pitchFamily="34" charset="0"/>
              </a:rPr>
              <a:t>    </a:t>
            </a:r>
            <a:r>
              <a:rPr lang="en-US" sz="1400" b="1" dirty="0">
                <a:solidFill>
                  <a:schemeClr val="tx1"/>
                </a:solidFill>
                <a:latin typeface="Arial" panose="020B0604020202020204" pitchFamily="34" charset="0"/>
                <a:cs typeface="Arial" panose="020B0604020202020204" pitchFamily="34" charset="0"/>
              </a:rPr>
              <a:t>Consumer: </a:t>
            </a:r>
            <a:r>
              <a:rPr lang="en-US" sz="1400" dirty="0">
                <a:solidFill>
                  <a:schemeClr val="tx1"/>
                </a:solidFill>
                <a:latin typeface="Arial" panose="020B0604020202020204" pitchFamily="34" charset="0"/>
                <a:cs typeface="Arial" panose="020B0604020202020204" pitchFamily="34" charset="0"/>
              </a:rPr>
              <a:t>Moderating</a:t>
            </a:r>
          </a:p>
          <a:p>
            <a:pPr>
              <a:spcAft>
                <a:spcPts val="600"/>
              </a:spcAft>
            </a:pPr>
            <a:r>
              <a:rPr lang="en-US" sz="1400" b="1" dirty="0">
                <a:solidFill>
                  <a:schemeClr val="tx1"/>
                </a:solidFill>
                <a:latin typeface="Arial" panose="020B0604020202020204" pitchFamily="34" charset="0"/>
                <a:cs typeface="Arial" panose="020B0604020202020204" pitchFamily="34" charset="0"/>
              </a:rPr>
              <a:t>    Corporates: </a:t>
            </a:r>
            <a:r>
              <a:rPr lang="en-US" sz="1400" dirty="0">
                <a:solidFill>
                  <a:schemeClr val="tx1"/>
                </a:solidFill>
                <a:latin typeface="Arial" panose="020B0604020202020204" pitchFamily="34" charset="0"/>
                <a:cs typeface="Arial" panose="020B0604020202020204" pitchFamily="34" charset="0"/>
              </a:rPr>
              <a:t>AI Boom</a:t>
            </a:r>
          </a:p>
          <a:p>
            <a:pPr>
              <a:spcAft>
                <a:spcPts val="600"/>
              </a:spcAft>
            </a:pPr>
            <a:r>
              <a:rPr lang="en-US" sz="1400" b="1" spc="-30" dirty="0">
                <a:solidFill>
                  <a:schemeClr val="tx1"/>
                </a:solidFill>
                <a:latin typeface="Arial" panose="020B0604020202020204" pitchFamily="34" charset="0"/>
                <a:cs typeface="Arial" panose="020B0604020202020204" pitchFamily="34" charset="0"/>
              </a:rPr>
              <a:t>    Government: </a:t>
            </a:r>
            <a:r>
              <a:rPr lang="en-US" sz="1400" spc="-30" dirty="0">
                <a:solidFill>
                  <a:schemeClr val="tx1"/>
                </a:solidFill>
                <a:latin typeface="Arial" panose="020B0604020202020204" pitchFamily="34" charset="0"/>
                <a:cs typeface="Arial" panose="020B0604020202020204" pitchFamily="34" charset="0"/>
              </a:rPr>
              <a:t>OBBBA Stimulus</a:t>
            </a:r>
          </a:p>
          <a:p>
            <a:pPr>
              <a:spcAft>
                <a:spcPts val="600"/>
              </a:spcAft>
            </a:pPr>
            <a:r>
              <a:rPr lang="en-US" sz="1400" spc="-30" dirty="0">
                <a:solidFill>
                  <a:schemeClr val="tx1"/>
                </a:solidFill>
                <a:highlight>
                  <a:srgbClr val="FFFF00"/>
                </a:highlight>
                <a:latin typeface="Arial" panose="020B0604020202020204" pitchFamily="34" charset="0"/>
                <a:cs typeface="Arial" panose="020B0604020202020204" pitchFamily="34" charset="0"/>
              </a:rPr>
              <a:t>    </a:t>
            </a:r>
          </a:p>
        </p:txBody>
      </p:sp>
      <p:sp>
        <p:nvSpPr>
          <p:cNvPr id="10" name="TextBox 9">
            <a:extLst>
              <a:ext uri="{FF2B5EF4-FFF2-40B4-BE49-F238E27FC236}">
                <a16:creationId xmlns:a16="http://schemas.microsoft.com/office/drawing/2014/main" id="{0B567EA5-3C29-753F-6650-153F32D23899}"/>
              </a:ext>
            </a:extLst>
          </p:cNvPr>
          <p:cNvSpPr txBox="1"/>
          <p:nvPr/>
        </p:nvSpPr>
        <p:spPr>
          <a:xfrm>
            <a:off x="4217600" y="1669716"/>
            <a:ext cx="3291840" cy="369332"/>
          </a:xfrm>
          <a:prstGeom prst="rect">
            <a:avLst/>
          </a:prstGeom>
          <a:noFill/>
        </p:spPr>
        <p:txBody>
          <a:bodyPr wrap="square" rtlCol="0">
            <a:spAutoFit/>
          </a:bodyPr>
          <a:lstStyle/>
          <a:p>
            <a:pPr algn="ctr"/>
            <a:r>
              <a:rPr lang="en-US" b="1" dirty="0">
                <a:solidFill>
                  <a:schemeClr val="tx1">
                    <a:lumMod val="75000"/>
                    <a:lumOff val="25000"/>
                  </a:schemeClr>
                </a:solidFill>
                <a:latin typeface="Arial" panose="020B0604020202020204" pitchFamily="34" charset="0"/>
                <a:cs typeface="Arial" panose="020B0604020202020204" pitchFamily="34" charset="0"/>
              </a:rPr>
              <a:t>GROWTH</a:t>
            </a:r>
          </a:p>
        </p:txBody>
      </p:sp>
      <p:sp>
        <p:nvSpPr>
          <p:cNvPr id="12" name="Rectangle: Rounded Corners 11">
            <a:extLst>
              <a:ext uri="{FF2B5EF4-FFF2-40B4-BE49-F238E27FC236}">
                <a16:creationId xmlns:a16="http://schemas.microsoft.com/office/drawing/2014/main" id="{AD6A740C-13C4-250A-BBE0-6F30EB5133FC}"/>
              </a:ext>
            </a:extLst>
          </p:cNvPr>
          <p:cNvSpPr/>
          <p:nvPr/>
        </p:nvSpPr>
        <p:spPr>
          <a:xfrm>
            <a:off x="8207089" y="1497678"/>
            <a:ext cx="3337560" cy="3630516"/>
          </a:xfrm>
          <a:prstGeom prst="roundRect">
            <a:avLst>
              <a:gd name="adj" fmla="val 5397"/>
            </a:avLst>
          </a:prstGeom>
          <a:solidFill>
            <a:schemeClr val="bg1"/>
          </a:solidFill>
          <a:ln w="381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82880" bIns="914400" rtlCol="0" anchor="t"/>
          <a:lstStyle/>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spcAft>
                <a:spcPts val="600"/>
              </a:spcAft>
            </a:pPr>
            <a:endParaRPr lang="en-US" sz="1400" b="1" dirty="0">
              <a:solidFill>
                <a:schemeClr val="tx1"/>
              </a:solidFill>
              <a:latin typeface="Arial" panose="020B0604020202020204" pitchFamily="34" charset="0"/>
              <a:cs typeface="Arial" panose="020B0604020202020204" pitchFamily="34" charset="0"/>
            </a:endParaRPr>
          </a:p>
          <a:p>
            <a:pPr>
              <a:spcAft>
                <a:spcPts val="600"/>
              </a:spcAft>
            </a:pPr>
            <a:r>
              <a:rPr lang="en-US" sz="1400" b="1" dirty="0">
                <a:solidFill>
                  <a:schemeClr val="tx1"/>
                </a:solidFill>
                <a:latin typeface="Arial" panose="020B0604020202020204" pitchFamily="34" charset="0"/>
                <a:cs typeface="Arial" panose="020B0604020202020204" pitchFamily="34" charset="0"/>
              </a:rPr>
              <a:t>Goods: </a:t>
            </a:r>
            <a:r>
              <a:rPr lang="en-US" sz="1400" dirty="0">
                <a:solidFill>
                  <a:schemeClr val="tx1"/>
                </a:solidFill>
                <a:latin typeface="Arial" panose="020B0604020202020204" pitchFamily="34" charset="0"/>
                <a:cs typeface="Arial" panose="020B0604020202020204" pitchFamily="34" charset="0"/>
              </a:rPr>
              <a:t>Tariffs push up prices</a:t>
            </a:r>
          </a:p>
          <a:p>
            <a:pPr>
              <a:spcAft>
                <a:spcPts val="600"/>
              </a:spcAft>
            </a:pPr>
            <a:r>
              <a:rPr lang="en-US" sz="1400" b="1" dirty="0">
                <a:solidFill>
                  <a:schemeClr val="tx1"/>
                </a:solidFill>
                <a:latin typeface="Arial" panose="020B0604020202020204" pitchFamily="34" charset="0"/>
                <a:cs typeface="Arial" panose="020B0604020202020204" pitchFamily="34" charset="0"/>
              </a:rPr>
              <a:t>Shelter: </a:t>
            </a:r>
            <a:r>
              <a:rPr lang="en-US" sz="1400" dirty="0">
                <a:solidFill>
                  <a:schemeClr val="tx1"/>
                </a:solidFill>
                <a:latin typeface="Arial" panose="020B0604020202020204" pitchFamily="34" charset="0"/>
                <a:cs typeface="Arial" panose="020B0604020202020204" pitchFamily="34" charset="0"/>
              </a:rPr>
              <a:t>Slowing, but sticky</a:t>
            </a:r>
          </a:p>
          <a:p>
            <a:pPr>
              <a:spcAft>
                <a:spcPts val="600"/>
              </a:spcAft>
            </a:pPr>
            <a:r>
              <a:rPr lang="en-US" sz="1400" b="1" dirty="0">
                <a:solidFill>
                  <a:schemeClr val="tx1"/>
                </a:solidFill>
                <a:latin typeface="Arial" panose="020B0604020202020204" pitchFamily="34" charset="0"/>
                <a:cs typeface="Arial" panose="020B0604020202020204" pitchFamily="34" charset="0"/>
              </a:rPr>
              <a:t>Energy: </a:t>
            </a:r>
            <a:r>
              <a:rPr lang="en-US" sz="1400" dirty="0">
                <a:solidFill>
                  <a:schemeClr val="tx1"/>
                </a:solidFill>
                <a:latin typeface="Arial" panose="020B0604020202020204" pitchFamily="34" charset="0"/>
                <a:cs typeface="Arial" panose="020B0604020202020204" pitchFamily="34" charset="0"/>
              </a:rPr>
              <a:t>Oil prices higher</a:t>
            </a:r>
          </a:p>
          <a:p>
            <a:pPr marL="169863" indent="-169863">
              <a:spcAft>
                <a:spcPts val="600"/>
              </a:spcAft>
              <a:buFont typeface="Arial" panose="020B0604020202020204" pitchFamily="34" charset="0"/>
              <a:buChar char="•"/>
            </a:pPr>
            <a:endParaRPr lang="en-US" sz="1400" dirty="0">
              <a:solidFill>
                <a:schemeClr val="tx2">
                  <a:lumMod val="75000"/>
                </a:schemeClr>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829BA88-64A2-C95E-05E4-50579531A61E}"/>
              </a:ext>
            </a:extLst>
          </p:cNvPr>
          <p:cNvSpPr txBox="1"/>
          <p:nvPr/>
        </p:nvSpPr>
        <p:spPr>
          <a:xfrm>
            <a:off x="8149070" y="1691230"/>
            <a:ext cx="3361396" cy="369332"/>
          </a:xfrm>
          <a:prstGeom prst="rect">
            <a:avLst/>
          </a:prstGeom>
          <a:noFill/>
        </p:spPr>
        <p:txBody>
          <a:bodyPr wrap="square" rtlCol="0">
            <a:spAutoFit/>
          </a:bodyPr>
          <a:lstStyle/>
          <a:p>
            <a:pPr algn="ctr"/>
            <a:r>
              <a:rPr lang="en-US" b="1" dirty="0">
                <a:solidFill>
                  <a:schemeClr val="tx1">
                    <a:lumMod val="75000"/>
                    <a:lumOff val="25000"/>
                  </a:schemeClr>
                </a:solidFill>
                <a:latin typeface="Arial" panose="020B0604020202020204" pitchFamily="34" charset="0"/>
                <a:cs typeface="Arial" panose="020B0604020202020204" pitchFamily="34" charset="0"/>
              </a:rPr>
              <a:t>INFLATION</a:t>
            </a:r>
          </a:p>
        </p:txBody>
      </p:sp>
      <p:sp>
        <p:nvSpPr>
          <p:cNvPr id="14" name="Rectangle: Rounded Corners 13">
            <a:extLst>
              <a:ext uri="{FF2B5EF4-FFF2-40B4-BE49-F238E27FC236}">
                <a16:creationId xmlns:a16="http://schemas.microsoft.com/office/drawing/2014/main" id="{46663D1A-4369-3A65-9240-5086116DA02C}"/>
              </a:ext>
            </a:extLst>
          </p:cNvPr>
          <p:cNvSpPr/>
          <p:nvPr/>
        </p:nvSpPr>
        <p:spPr>
          <a:xfrm>
            <a:off x="4217600" y="5332552"/>
            <a:ext cx="7327048" cy="457200"/>
          </a:xfrm>
          <a:prstGeom prst="roundRect">
            <a:avLst>
              <a:gd name="adj" fmla="val 15234"/>
            </a:avLst>
          </a:prstGeom>
          <a:noFill/>
          <a:ln w="381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82880" bIns="914400" rtlCol="0" anchor="t"/>
          <a:lstStyle/>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0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329BE4BD-97C0-4BAA-6BA7-3B8BB33EFC32}"/>
              </a:ext>
            </a:extLst>
          </p:cNvPr>
          <p:cNvGrpSpPr/>
          <p:nvPr/>
        </p:nvGrpSpPr>
        <p:grpSpPr>
          <a:xfrm>
            <a:off x="4893016" y="5418486"/>
            <a:ext cx="4975035" cy="523220"/>
            <a:chOff x="3211828" y="5749477"/>
            <a:chExt cx="4975035" cy="523220"/>
          </a:xfrm>
        </p:grpSpPr>
        <p:sp>
          <p:nvSpPr>
            <p:cNvPr id="16" name="Oval 15">
              <a:extLst>
                <a:ext uri="{FF2B5EF4-FFF2-40B4-BE49-F238E27FC236}">
                  <a16:creationId xmlns:a16="http://schemas.microsoft.com/office/drawing/2014/main" id="{2FC6BEA3-CB7C-4C1A-00E7-6630826E26F2}"/>
                </a:ext>
              </a:extLst>
            </p:cNvPr>
            <p:cNvSpPr/>
            <p:nvPr/>
          </p:nvSpPr>
          <p:spPr>
            <a:xfrm>
              <a:off x="5081953" y="5795208"/>
              <a:ext cx="216314" cy="216314"/>
            </a:xfrm>
            <a:prstGeom prst="ellipse">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7" name="Oval 16">
              <a:extLst>
                <a:ext uri="{FF2B5EF4-FFF2-40B4-BE49-F238E27FC236}">
                  <a16:creationId xmlns:a16="http://schemas.microsoft.com/office/drawing/2014/main" id="{FED77B70-69A3-5A96-EA69-DA96B697904B}"/>
                </a:ext>
              </a:extLst>
            </p:cNvPr>
            <p:cNvSpPr/>
            <p:nvPr/>
          </p:nvSpPr>
          <p:spPr>
            <a:xfrm>
              <a:off x="6869966" y="5795208"/>
              <a:ext cx="216314" cy="216314"/>
            </a:xfrm>
            <a:prstGeom prst="ellipse">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8" name="Oval 17">
              <a:extLst>
                <a:ext uri="{FF2B5EF4-FFF2-40B4-BE49-F238E27FC236}">
                  <a16:creationId xmlns:a16="http://schemas.microsoft.com/office/drawing/2014/main" id="{464158F4-3C79-2FF8-373E-68C95DF5CFEE}"/>
                </a:ext>
              </a:extLst>
            </p:cNvPr>
            <p:cNvSpPr/>
            <p:nvPr/>
          </p:nvSpPr>
          <p:spPr>
            <a:xfrm>
              <a:off x="3211828" y="5795208"/>
              <a:ext cx="216314" cy="216314"/>
            </a:xfrm>
            <a:prstGeom prst="ellipse">
              <a:avLst/>
            </a:prstGeom>
            <a:solidFill>
              <a:schemeClr val="accent3">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9" name="TextBox 18">
              <a:extLst>
                <a:ext uri="{FF2B5EF4-FFF2-40B4-BE49-F238E27FC236}">
                  <a16:creationId xmlns:a16="http://schemas.microsoft.com/office/drawing/2014/main" id="{7F06AADF-0362-C628-E18E-7DA8DCA8165A}"/>
                </a:ext>
              </a:extLst>
            </p:cNvPr>
            <p:cNvSpPr txBox="1"/>
            <p:nvPr/>
          </p:nvSpPr>
          <p:spPr>
            <a:xfrm>
              <a:off x="7171301" y="5749477"/>
              <a:ext cx="101556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Good</a:t>
              </a:r>
            </a:p>
          </p:txBody>
        </p:sp>
        <p:sp>
          <p:nvSpPr>
            <p:cNvPr id="20" name="TextBox 19">
              <a:extLst>
                <a:ext uri="{FF2B5EF4-FFF2-40B4-BE49-F238E27FC236}">
                  <a16:creationId xmlns:a16="http://schemas.microsoft.com/office/drawing/2014/main" id="{A062755E-245E-CB7B-346D-86C3F2EABD09}"/>
                </a:ext>
              </a:extLst>
            </p:cNvPr>
            <p:cNvSpPr txBox="1"/>
            <p:nvPr/>
          </p:nvSpPr>
          <p:spPr>
            <a:xfrm>
              <a:off x="3513158" y="5749477"/>
              <a:ext cx="1210263"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Cautious</a:t>
              </a:r>
              <a:endParaRPr lang="en-US" sz="1400" dirty="0">
                <a:highlight>
                  <a:srgbClr val="FFFF00"/>
                </a:highlight>
                <a:latin typeface="Arial" panose="020B0604020202020204" pitchFamily="34" charset="0"/>
                <a:cs typeface="Arial" panose="020B0604020202020204" pitchFamily="34" charset="0"/>
              </a:endParaRPr>
            </a:p>
            <a:p>
              <a:endParaRPr lang="en-US" sz="1400" dirty="0">
                <a:highlight>
                  <a:srgbClr val="FFFF00"/>
                </a:highlight>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34BCB68-2049-0408-587D-3172E907A191}"/>
                </a:ext>
              </a:extLst>
            </p:cNvPr>
            <p:cNvSpPr txBox="1"/>
            <p:nvPr/>
          </p:nvSpPr>
          <p:spPr>
            <a:xfrm>
              <a:off x="5390438" y="5749477"/>
              <a:ext cx="101556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Neutral</a:t>
              </a:r>
              <a:endParaRPr lang="en-US" sz="1400" dirty="0">
                <a:highlight>
                  <a:srgbClr val="FFFF00"/>
                </a:highlight>
                <a:latin typeface="Arial" panose="020B0604020202020204" pitchFamily="34" charset="0"/>
                <a:cs typeface="Arial" panose="020B0604020202020204" pitchFamily="34" charset="0"/>
              </a:endParaRPr>
            </a:p>
          </p:txBody>
        </p:sp>
      </p:grpSp>
      <p:sp>
        <p:nvSpPr>
          <p:cNvPr id="43" name="Title 1">
            <a:extLst>
              <a:ext uri="{FF2B5EF4-FFF2-40B4-BE49-F238E27FC236}">
                <a16:creationId xmlns:a16="http://schemas.microsoft.com/office/drawing/2014/main" id="{56E24CA6-E8A6-3DD3-3F16-3938B781F54F}"/>
              </a:ext>
            </a:extLst>
          </p:cNvPr>
          <p:cNvSpPr>
            <a:spLocks noGrp="1"/>
          </p:cNvSpPr>
          <p:nvPr>
            <p:ph type="title"/>
          </p:nvPr>
        </p:nvSpPr>
        <p:spPr>
          <a:xfrm>
            <a:off x="381001" y="244509"/>
            <a:ext cx="10841182" cy="612775"/>
          </a:xfrm>
        </p:spPr>
        <p:txBody>
          <a:bodyPr/>
          <a:lstStyle/>
          <a:p>
            <a:r>
              <a:rPr lang="en-US" dirty="0"/>
              <a:t>AssetMark’s View</a:t>
            </a:r>
            <a:endParaRPr lang="en-US" dirty="0">
              <a:highlight>
                <a:srgbClr val="FFFF00"/>
              </a:highlight>
            </a:endParaRPr>
          </a:p>
        </p:txBody>
      </p:sp>
      <p:sp>
        <p:nvSpPr>
          <p:cNvPr id="2" name="TextBox 1">
            <a:extLst>
              <a:ext uri="{FF2B5EF4-FFF2-40B4-BE49-F238E27FC236}">
                <a16:creationId xmlns:a16="http://schemas.microsoft.com/office/drawing/2014/main" id="{1F6E0D1C-770E-CE7F-35AA-BEF1F8E06ED2}"/>
              </a:ext>
            </a:extLst>
          </p:cNvPr>
          <p:cNvSpPr txBox="1"/>
          <p:nvPr/>
        </p:nvSpPr>
        <p:spPr>
          <a:xfrm>
            <a:off x="4206270" y="5875686"/>
            <a:ext cx="6237382" cy="461665"/>
          </a:xfrm>
          <a:prstGeom prst="rect">
            <a:avLst/>
          </a:prstGeom>
          <a:noFill/>
        </p:spPr>
        <p:txBody>
          <a:bodyPr wrap="square" rtlCol="0">
            <a:spAutoFit/>
          </a:bodyPr>
          <a:lstStyle>
            <a:defPPr>
              <a:defRPr lang="en-US"/>
            </a:defPPr>
            <a:lvl1pPr>
              <a:defRPr sz="900">
                <a:solidFill>
                  <a:schemeClr val="bg1"/>
                </a:solidFill>
                <a:latin typeface="Arial" panose="020B0604020202020204" pitchFamily="34" charset="0"/>
                <a:cs typeface="Arial" panose="020B0604020202020204" pitchFamily="34" charset="0"/>
              </a:defRPr>
            </a:lvl1pPr>
          </a:lstStyle>
          <a:p>
            <a:r>
              <a:rPr lang="en-US" sz="800" dirty="0">
                <a:solidFill>
                  <a:schemeClr val="tx1"/>
                </a:solidFill>
              </a:rPr>
              <a:t>Growth: Cautious = Negative growth aka recession; Neutral = Trend Growth (1-2%); Good = Above Trend (2+%)</a:t>
            </a:r>
          </a:p>
          <a:p>
            <a:r>
              <a:rPr lang="en-US" sz="800" dirty="0">
                <a:solidFill>
                  <a:schemeClr val="tx1"/>
                </a:solidFill>
              </a:rPr>
              <a:t> </a:t>
            </a:r>
          </a:p>
          <a:p>
            <a:r>
              <a:rPr lang="en-US" sz="800" dirty="0">
                <a:solidFill>
                  <a:schemeClr val="tx1"/>
                </a:solidFill>
              </a:rPr>
              <a:t>Inflation: referring to the headline CPI trend. Cautious = Moving Above 3%; Neutral = 2-3%; Green = At Fed’s Target of 2%</a:t>
            </a:r>
          </a:p>
        </p:txBody>
      </p:sp>
      <p:sp>
        <p:nvSpPr>
          <p:cNvPr id="23" name="Oval 22">
            <a:extLst>
              <a:ext uri="{FF2B5EF4-FFF2-40B4-BE49-F238E27FC236}">
                <a16:creationId xmlns:a16="http://schemas.microsoft.com/office/drawing/2014/main" id="{A4F984F5-D914-F358-FFDC-2BA6AF64E076}"/>
              </a:ext>
            </a:extLst>
          </p:cNvPr>
          <p:cNvSpPr/>
          <p:nvPr/>
        </p:nvSpPr>
        <p:spPr>
          <a:xfrm>
            <a:off x="10037054" y="5464217"/>
            <a:ext cx="216314" cy="216314"/>
          </a:xfrm>
          <a:prstGeom prst="ellipse">
            <a:avLst/>
          </a:prstGeom>
          <a:solidFill>
            <a:schemeClr val="bg1">
              <a:lumMod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24" name="TextBox 23">
            <a:extLst>
              <a:ext uri="{FF2B5EF4-FFF2-40B4-BE49-F238E27FC236}">
                <a16:creationId xmlns:a16="http://schemas.microsoft.com/office/drawing/2014/main" id="{CC888A79-7E90-9600-588D-460E2063218B}"/>
              </a:ext>
            </a:extLst>
          </p:cNvPr>
          <p:cNvSpPr txBox="1"/>
          <p:nvPr/>
        </p:nvSpPr>
        <p:spPr>
          <a:xfrm>
            <a:off x="10338389" y="5418486"/>
            <a:ext cx="101556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Current</a:t>
            </a:r>
          </a:p>
        </p:txBody>
      </p:sp>
      <p:grpSp>
        <p:nvGrpSpPr>
          <p:cNvPr id="25" name="Group 24">
            <a:extLst>
              <a:ext uri="{FF2B5EF4-FFF2-40B4-BE49-F238E27FC236}">
                <a16:creationId xmlns:a16="http://schemas.microsoft.com/office/drawing/2014/main" id="{57A5C7BB-A560-1124-2431-DD15E6E243BE}"/>
              </a:ext>
            </a:extLst>
          </p:cNvPr>
          <p:cNvGrpSpPr/>
          <p:nvPr/>
        </p:nvGrpSpPr>
        <p:grpSpPr>
          <a:xfrm>
            <a:off x="8840731" y="2348319"/>
            <a:ext cx="2067972" cy="1030677"/>
            <a:chOff x="-2064879" y="2172770"/>
            <a:chExt cx="2276815" cy="1134765"/>
          </a:xfrm>
        </p:grpSpPr>
        <p:sp>
          <p:nvSpPr>
            <p:cNvPr id="28" name="Freeform: Shape 27">
              <a:extLst>
                <a:ext uri="{FF2B5EF4-FFF2-40B4-BE49-F238E27FC236}">
                  <a16:creationId xmlns:a16="http://schemas.microsoft.com/office/drawing/2014/main" id="{C25A5F91-736C-4BF6-3581-2C04AD52E7A4}"/>
                </a:ext>
              </a:extLst>
            </p:cNvPr>
            <p:cNvSpPr/>
            <p:nvPr/>
          </p:nvSpPr>
          <p:spPr>
            <a:xfrm>
              <a:off x="-876594" y="2326742"/>
              <a:ext cx="1088530" cy="980793"/>
            </a:xfrm>
            <a:custGeom>
              <a:avLst/>
              <a:gdLst>
                <a:gd name="connsiteX0" fmla="*/ 520121 w 1088530"/>
                <a:gd name="connsiteY0" fmla="*/ 0 h 980793"/>
                <a:gd name="connsiteX1" fmla="*/ 552220 w 1088530"/>
                <a:gd name="connsiteY1" fmla="*/ 18069 h 980793"/>
                <a:gd name="connsiteX2" fmla="*/ 1082846 w 1088530"/>
                <a:gd name="connsiteY2" fmla="*/ 868216 h 980793"/>
                <a:gd name="connsiteX3" fmla="*/ 1088530 w 1088530"/>
                <a:gd name="connsiteY3" fmla="*/ 980793 h 980793"/>
                <a:gd name="connsiteX4" fmla="*/ 49276 w 1088530"/>
                <a:gd name="connsiteY4" fmla="*/ 980793 h 980793"/>
                <a:gd name="connsiteX5" fmla="*/ 41689 w 1088530"/>
                <a:gd name="connsiteY5" fmla="*/ 943216 h 980793"/>
                <a:gd name="connsiteX6" fmla="*/ 5684 w 1088530"/>
                <a:gd name="connsiteY6" fmla="*/ 899493 h 980793"/>
                <a:gd name="connsiteX7" fmla="*/ 0 w 1088530"/>
                <a:gd name="connsiteY7" fmla="*/ 896760 h 980793"/>
                <a:gd name="connsiteX8" fmla="*/ 520121 w 1088530"/>
                <a:gd name="connsiteY8" fmla="*/ 0 h 98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530" h="980793">
                  <a:moveTo>
                    <a:pt x="520121" y="0"/>
                  </a:moveTo>
                  <a:lnTo>
                    <a:pt x="552220" y="18069"/>
                  </a:lnTo>
                  <a:cubicBezTo>
                    <a:pt x="843329" y="199792"/>
                    <a:pt x="1046404" y="509374"/>
                    <a:pt x="1082846" y="868216"/>
                  </a:cubicBezTo>
                  <a:lnTo>
                    <a:pt x="1088530" y="980793"/>
                  </a:lnTo>
                  <a:lnTo>
                    <a:pt x="49276" y="980793"/>
                  </a:lnTo>
                  <a:lnTo>
                    <a:pt x="41689" y="943216"/>
                  </a:lnTo>
                  <a:cubicBezTo>
                    <a:pt x="34146" y="925382"/>
                    <a:pt x="21545" y="910208"/>
                    <a:pt x="5684" y="899493"/>
                  </a:cubicBezTo>
                  <a:lnTo>
                    <a:pt x="0" y="896760"/>
                  </a:lnTo>
                  <a:lnTo>
                    <a:pt x="520121" y="0"/>
                  </a:lnTo>
                  <a:close/>
                </a:path>
              </a:pathLst>
            </a:custGeom>
            <a:solidFill>
              <a:schemeClr val="accent6">
                <a:lumMod val="75000"/>
              </a:schemeClr>
            </a:solidFill>
            <a:ln w="50800" cap="rnd">
              <a:solidFill>
                <a:srgbClr val="72AF2F">
                  <a:alpha val="0"/>
                </a:srgb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28">
              <a:extLst>
                <a:ext uri="{FF2B5EF4-FFF2-40B4-BE49-F238E27FC236}">
                  <a16:creationId xmlns:a16="http://schemas.microsoft.com/office/drawing/2014/main" id="{42044DC8-89CF-3DC2-3FF3-F752FE9602F5}"/>
                </a:ext>
              </a:extLst>
            </p:cNvPr>
            <p:cNvSpPr/>
            <p:nvPr/>
          </p:nvSpPr>
          <p:spPr>
            <a:xfrm>
              <a:off x="-2064879" y="2326742"/>
              <a:ext cx="1088529" cy="980792"/>
            </a:xfrm>
            <a:custGeom>
              <a:avLst/>
              <a:gdLst>
                <a:gd name="connsiteX0" fmla="*/ 568408 w 1088529"/>
                <a:gd name="connsiteY0" fmla="*/ 0 h 980792"/>
                <a:gd name="connsiteX1" fmla="*/ 1088529 w 1088529"/>
                <a:gd name="connsiteY1" fmla="*/ 896760 h 980792"/>
                <a:gd name="connsiteX2" fmla="*/ 1082846 w 1088529"/>
                <a:gd name="connsiteY2" fmla="*/ 899492 h 980792"/>
                <a:gd name="connsiteX3" fmla="*/ 1046841 w 1088529"/>
                <a:gd name="connsiteY3" fmla="*/ 943215 h 980792"/>
                <a:gd name="connsiteX4" fmla="*/ 1039254 w 1088529"/>
                <a:gd name="connsiteY4" fmla="*/ 980792 h 980792"/>
                <a:gd name="connsiteX5" fmla="*/ 0 w 1088529"/>
                <a:gd name="connsiteY5" fmla="*/ 980792 h 980792"/>
                <a:gd name="connsiteX6" fmla="*/ 5685 w 1088529"/>
                <a:gd name="connsiteY6" fmla="*/ 868215 h 980792"/>
                <a:gd name="connsiteX7" fmla="*/ 536310 w 1088529"/>
                <a:gd name="connsiteY7" fmla="*/ 18068 h 980792"/>
                <a:gd name="connsiteX8" fmla="*/ 568408 w 1088529"/>
                <a:gd name="connsiteY8" fmla="*/ 0 h 98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529" h="980792">
                  <a:moveTo>
                    <a:pt x="568408" y="0"/>
                  </a:moveTo>
                  <a:lnTo>
                    <a:pt x="1088529" y="896760"/>
                  </a:lnTo>
                  <a:lnTo>
                    <a:pt x="1082846" y="899492"/>
                  </a:lnTo>
                  <a:cubicBezTo>
                    <a:pt x="1066985" y="910207"/>
                    <a:pt x="1054384" y="925381"/>
                    <a:pt x="1046841" y="943215"/>
                  </a:cubicBezTo>
                  <a:lnTo>
                    <a:pt x="1039254" y="980792"/>
                  </a:lnTo>
                  <a:lnTo>
                    <a:pt x="0" y="980792"/>
                  </a:lnTo>
                  <a:lnTo>
                    <a:pt x="5685" y="868215"/>
                  </a:lnTo>
                  <a:cubicBezTo>
                    <a:pt x="42128" y="509373"/>
                    <a:pt x="245201" y="199791"/>
                    <a:pt x="536310" y="18068"/>
                  </a:cubicBezTo>
                  <a:lnTo>
                    <a:pt x="568408" y="0"/>
                  </a:lnTo>
                  <a:close/>
                </a:path>
              </a:pathLst>
            </a:custGeom>
            <a:solidFill>
              <a:srgbClr val="F0A8A8"/>
            </a:solidFill>
            <a:ln w="50800" cap="rnd">
              <a:solidFill>
                <a:schemeClr val="accent3">
                  <a:lumMod val="50000"/>
                  <a:alpha val="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3F607BDC-6C18-8D2B-D194-FEC9B6A8C879}"/>
                </a:ext>
              </a:extLst>
            </p:cNvPr>
            <p:cNvSpPr/>
            <p:nvPr/>
          </p:nvSpPr>
          <p:spPr>
            <a:xfrm>
              <a:off x="-1494512" y="2172770"/>
              <a:ext cx="1131435" cy="1049756"/>
            </a:xfrm>
            <a:custGeom>
              <a:avLst/>
              <a:gdLst>
                <a:gd name="connsiteX0" fmla="*/ 568041 w 1131435"/>
                <a:gd name="connsiteY0" fmla="*/ 0 h 1049756"/>
                <a:gd name="connsiteX1" fmla="*/ 1080244 w 1131435"/>
                <a:gd name="connsiteY1" fmla="*/ 121437 h 1049756"/>
                <a:gd name="connsiteX2" fmla="*/ 1131435 w 1131435"/>
                <a:gd name="connsiteY2" fmla="*/ 150253 h 1049756"/>
                <a:gd name="connsiteX3" fmla="*/ 611068 w 1131435"/>
                <a:gd name="connsiteY3" fmla="*/ 1047438 h 1049756"/>
                <a:gd name="connsiteX4" fmla="*/ 597593 w 1131435"/>
                <a:gd name="connsiteY4" fmla="*/ 1040960 h 1049756"/>
                <a:gd name="connsiteX5" fmla="*/ 568041 w 1131435"/>
                <a:gd name="connsiteY5" fmla="*/ 1036492 h 1049756"/>
                <a:gd name="connsiteX6" fmla="*/ 538489 w 1131435"/>
                <a:gd name="connsiteY6" fmla="*/ 1040960 h 1049756"/>
                <a:gd name="connsiteX7" fmla="*/ 520193 w 1131435"/>
                <a:gd name="connsiteY7" fmla="*/ 1049756 h 1049756"/>
                <a:gd name="connsiteX8" fmla="*/ 0 w 1131435"/>
                <a:gd name="connsiteY8" fmla="*/ 152869 h 1049756"/>
                <a:gd name="connsiteX9" fmla="*/ 55838 w 1131435"/>
                <a:gd name="connsiteY9" fmla="*/ 121437 h 1049756"/>
                <a:gd name="connsiteX10" fmla="*/ 568041 w 1131435"/>
                <a:gd name="connsiteY10" fmla="*/ 0 h 104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1435" h="1049756">
                  <a:moveTo>
                    <a:pt x="568041" y="0"/>
                  </a:moveTo>
                  <a:cubicBezTo>
                    <a:pt x="752269" y="0"/>
                    <a:pt x="926279" y="43754"/>
                    <a:pt x="1080244" y="121437"/>
                  </a:cubicBezTo>
                  <a:lnTo>
                    <a:pt x="1131435" y="150253"/>
                  </a:lnTo>
                  <a:lnTo>
                    <a:pt x="611068" y="1047438"/>
                  </a:lnTo>
                  <a:lnTo>
                    <a:pt x="597593" y="1040960"/>
                  </a:lnTo>
                  <a:cubicBezTo>
                    <a:pt x="588257" y="1038056"/>
                    <a:pt x="578332" y="1036492"/>
                    <a:pt x="568041" y="1036492"/>
                  </a:cubicBezTo>
                  <a:cubicBezTo>
                    <a:pt x="557750" y="1036492"/>
                    <a:pt x="547825" y="1038056"/>
                    <a:pt x="538489" y="1040960"/>
                  </a:cubicBezTo>
                  <a:lnTo>
                    <a:pt x="520193" y="1049756"/>
                  </a:lnTo>
                  <a:lnTo>
                    <a:pt x="0" y="152869"/>
                  </a:lnTo>
                  <a:lnTo>
                    <a:pt x="55838" y="121437"/>
                  </a:lnTo>
                  <a:cubicBezTo>
                    <a:pt x="209804" y="43754"/>
                    <a:pt x="383813" y="0"/>
                    <a:pt x="568041" y="0"/>
                  </a:cubicBezTo>
                  <a:close/>
                </a:path>
              </a:pathLst>
            </a:custGeom>
            <a:solidFill>
              <a:schemeClr val="bg2">
                <a:lumMod val="75000"/>
              </a:schemeClr>
            </a:solidFill>
            <a:ln w="28575" cap="rnd">
              <a:solidFill>
                <a:srgbClr val="404040"/>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817DAF57-F9A0-EDE0-4042-5173AD1490D1}"/>
                </a:ext>
              </a:extLst>
            </p:cNvPr>
            <p:cNvSpPr/>
            <p:nvPr/>
          </p:nvSpPr>
          <p:spPr>
            <a:xfrm>
              <a:off x="-1654559" y="2333905"/>
              <a:ext cx="2598" cy="2240"/>
            </a:xfrm>
            <a:custGeom>
              <a:avLst/>
              <a:gdLst>
                <a:gd name="connsiteX0" fmla="*/ 0 w 2598"/>
                <a:gd name="connsiteY0" fmla="*/ 0 h 2240"/>
                <a:gd name="connsiteX1" fmla="*/ 2598 w 2598"/>
                <a:gd name="connsiteY1" fmla="*/ 0 h 2240"/>
                <a:gd name="connsiteX2" fmla="*/ 1299 w 2598"/>
                <a:gd name="connsiteY2" fmla="*/ 2240 h 2240"/>
                <a:gd name="connsiteX3" fmla="*/ 0 w 2598"/>
                <a:gd name="connsiteY3" fmla="*/ 0 h 2240"/>
              </a:gdLst>
              <a:ahLst/>
              <a:cxnLst>
                <a:cxn ang="0">
                  <a:pos x="connsiteX0" y="connsiteY0"/>
                </a:cxn>
                <a:cxn ang="0">
                  <a:pos x="connsiteX1" y="connsiteY1"/>
                </a:cxn>
                <a:cxn ang="0">
                  <a:pos x="connsiteX2" y="connsiteY2"/>
                </a:cxn>
                <a:cxn ang="0">
                  <a:pos x="connsiteX3" y="connsiteY3"/>
                </a:cxn>
              </a:cxnLst>
              <a:rect l="l" t="t" r="r" b="b"/>
              <a:pathLst>
                <a:path w="2598" h="2240">
                  <a:moveTo>
                    <a:pt x="0" y="0"/>
                  </a:moveTo>
                  <a:lnTo>
                    <a:pt x="2598" y="0"/>
                  </a:lnTo>
                  <a:lnTo>
                    <a:pt x="1299" y="2240"/>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36B512E3-F92F-98AF-9F52-6BF07C188B8C}"/>
                </a:ext>
              </a:extLst>
            </p:cNvPr>
            <p:cNvSpPr/>
            <p:nvPr/>
          </p:nvSpPr>
          <p:spPr>
            <a:xfrm>
              <a:off x="-207146" y="2333905"/>
              <a:ext cx="8761" cy="7552"/>
            </a:xfrm>
            <a:custGeom>
              <a:avLst/>
              <a:gdLst>
                <a:gd name="connsiteX0" fmla="*/ 0 w 8761"/>
                <a:gd name="connsiteY0" fmla="*/ 0 h 7552"/>
                <a:gd name="connsiteX1" fmla="*/ 8761 w 8761"/>
                <a:gd name="connsiteY1" fmla="*/ 0 h 7552"/>
                <a:gd name="connsiteX2" fmla="*/ 4381 w 8761"/>
                <a:gd name="connsiteY2" fmla="*/ 7552 h 7552"/>
                <a:gd name="connsiteX3" fmla="*/ 0 w 8761"/>
                <a:gd name="connsiteY3" fmla="*/ 0 h 7552"/>
              </a:gdLst>
              <a:ahLst/>
              <a:cxnLst>
                <a:cxn ang="0">
                  <a:pos x="connsiteX0" y="connsiteY0"/>
                </a:cxn>
                <a:cxn ang="0">
                  <a:pos x="connsiteX1" y="connsiteY1"/>
                </a:cxn>
                <a:cxn ang="0">
                  <a:pos x="connsiteX2" y="connsiteY2"/>
                </a:cxn>
                <a:cxn ang="0">
                  <a:pos x="connsiteX3" y="connsiteY3"/>
                </a:cxn>
              </a:cxnLst>
              <a:rect l="l" t="t" r="r" b="b"/>
              <a:pathLst>
                <a:path w="8761" h="7552">
                  <a:moveTo>
                    <a:pt x="0" y="0"/>
                  </a:moveTo>
                  <a:lnTo>
                    <a:pt x="8761" y="0"/>
                  </a:lnTo>
                  <a:lnTo>
                    <a:pt x="4381" y="7552"/>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9" name="Group 38">
            <a:extLst>
              <a:ext uri="{FF2B5EF4-FFF2-40B4-BE49-F238E27FC236}">
                <a16:creationId xmlns:a16="http://schemas.microsoft.com/office/drawing/2014/main" id="{0F927916-BD0F-7472-2D40-227F90CA03BA}"/>
              </a:ext>
            </a:extLst>
          </p:cNvPr>
          <p:cNvGrpSpPr/>
          <p:nvPr/>
        </p:nvGrpSpPr>
        <p:grpSpPr>
          <a:xfrm>
            <a:off x="4926750" y="2343150"/>
            <a:ext cx="2153498" cy="1152525"/>
            <a:chOff x="4907700" y="2324100"/>
            <a:chExt cx="2153498" cy="1152525"/>
          </a:xfrm>
        </p:grpSpPr>
        <p:grpSp>
          <p:nvGrpSpPr>
            <p:cNvPr id="40" name="Group 39">
              <a:extLst>
                <a:ext uri="{FF2B5EF4-FFF2-40B4-BE49-F238E27FC236}">
                  <a16:creationId xmlns:a16="http://schemas.microsoft.com/office/drawing/2014/main" id="{5B2CA383-7BC8-661B-6CA0-039735CC527B}"/>
                </a:ext>
              </a:extLst>
            </p:cNvPr>
            <p:cNvGrpSpPr/>
            <p:nvPr/>
          </p:nvGrpSpPr>
          <p:grpSpPr>
            <a:xfrm>
              <a:off x="4907700" y="2345939"/>
              <a:ext cx="2067973" cy="1030675"/>
              <a:chOff x="-2064879" y="2172772"/>
              <a:chExt cx="2276816" cy="1134763"/>
            </a:xfrm>
          </p:grpSpPr>
          <p:sp>
            <p:nvSpPr>
              <p:cNvPr id="48" name="Freeform: Shape 47">
                <a:extLst>
                  <a:ext uri="{FF2B5EF4-FFF2-40B4-BE49-F238E27FC236}">
                    <a16:creationId xmlns:a16="http://schemas.microsoft.com/office/drawing/2014/main" id="{9F98434C-52DD-A20E-8C26-965BA7C225D6}"/>
                  </a:ext>
                </a:extLst>
              </p:cNvPr>
              <p:cNvSpPr/>
              <p:nvPr/>
            </p:nvSpPr>
            <p:spPr>
              <a:xfrm>
                <a:off x="-876594" y="2326742"/>
                <a:ext cx="1088531" cy="980793"/>
              </a:xfrm>
              <a:custGeom>
                <a:avLst/>
                <a:gdLst>
                  <a:gd name="connsiteX0" fmla="*/ 520121 w 1088530"/>
                  <a:gd name="connsiteY0" fmla="*/ 0 h 980793"/>
                  <a:gd name="connsiteX1" fmla="*/ 552220 w 1088530"/>
                  <a:gd name="connsiteY1" fmla="*/ 18069 h 980793"/>
                  <a:gd name="connsiteX2" fmla="*/ 1082846 w 1088530"/>
                  <a:gd name="connsiteY2" fmla="*/ 868216 h 980793"/>
                  <a:gd name="connsiteX3" fmla="*/ 1088530 w 1088530"/>
                  <a:gd name="connsiteY3" fmla="*/ 980793 h 980793"/>
                  <a:gd name="connsiteX4" fmla="*/ 49276 w 1088530"/>
                  <a:gd name="connsiteY4" fmla="*/ 980793 h 980793"/>
                  <a:gd name="connsiteX5" fmla="*/ 41689 w 1088530"/>
                  <a:gd name="connsiteY5" fmla="*/ 943216 h 980793"/>
                  <a:gd name="connsiteX6" fmla="*/ 5684 w 1088530"/>
                  <a:gd name="connsiteY6" fmla="*/ 899493 h 980793"/>
                  <a:gd name="connsiteX7" fmla="*/ 0 w 1088530"/>
                  <a:gd name="connsiteY7" fmla="*/ 896760 h 980793"/>
                  <a:gd name="connsiteX8" fmla="*/ 520121 w 1088530"/>
                  <a:gd name="connsiteY8" fmla="*/ 0 h 98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530" h="980793">
                    <a:moveTo>
                      <a:pt x="520121" y="0"/>
                    </a:moveTo>
                    <a:lnTo>
                      <a:pt x="552220" y="18069"/>
                    </a:lnTo>
                    <a:cubicBezTo>
                      <a:pt x="843329" y="199792"/>
                      <a:pt x="1046404" y="509374"/>
                      <a:pt x="1082846" y="868216"/>
                    </a:cubicBezTo>
                    <a:lnTo>
                      <a:pt x="1088530" y="980793"/>
                    </a:lnTo>
                    <a:lnTo>
                      <a:pt x="49276" y="980793"/>
                    </a:lnTo>
                    <a:lnTo>
                      <a:pt x="41689" y="943216"/>
                    </a:lnTo>
                    <a:cubicBezTo>
                      <a:pt x="34146" y="925382"/>
                      <a:pt x="21545" y="910208"/>
                      <a:pt x="5684" y="899493"/>
                    </a:cubicBezTo>
                    <a:lnTo>
                      <a:pt x="0" y="896760"/>
                    </a:lnTo>
                    <a:lnTo>
                      <a:pt x="520121" y="0"/>
                    </a:lnTo>
                    <a:close/>
                  </a:path>
                </a:pathLst>
              </a:custGeom>
              <a:solidFill>
                <a:schemeClr val="accent6">
                  <a:lumMod val="75000"/>
                </a:schemeClr>
              </a:solidFill>
              <a:ln w="50800" cap="rnd">
                <a:solidFill>
                  <a:srgbClr val="72AF2F">
                    <a:alpha val="0"/>
                  </a:srgb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Freeform: Shape 48">
                <a:extLst>
                  <a:ext uri="{FF2B5EF4-FFF2-40B4-BE49-F238E27FC236}">
                    <a16:creationId xmlns:a16="http://schemas.microsoft.com/office/drawing/2014/main" id="{1A6DC2E3-9FA3-C06E-FF0A-BC30F18BFC68}"/>
                  </a:ext>
                </a:extLst>
              </p:cNvPr>
              <p:cNvSpPr/>
              <p:nvPr/>
            </p:nvSpPr>
            <p:spPr>
              <a:xfrm>
                <a:off x="-1654559" y="2333905"/>
                <a:ext cx="2598" cy="2240"/>
              </a:xfrm>
              <a:custGeom>
                <a:avLst/>
                <a:gdLst>
                  <a:gd name="connsiteX0" fmla="*/ 0 w 2598"/>
                  <a:gd name="connsiteY0" fmla="*/ 0 h 2240"/>
                  <a:gd name="connsiteX1" fmla="*/ 2598 w 2598"/>
                  <a:gd name="connsiteY1" fmla="*/ 0 h 2240"/>
                  <a:gd name="connsiteX2" fmla="*/ 1299 w 2598"/>
                  <a:gd name="connsiteY2" fmla="*/ 2240 h 2240"/>
                  <a:gd name="connsiteX3" fmla="*/ 0 w 2598"/>
                  <a:gd name="connsiteY3" fmla="*/ 0 h 2240"/>
                </a:gdLst>
                <a:ahLst/>
                <a:cxnLst>
                  <a:cxn ang="0">
                    <a:pos x="connsiteX0" y="connsiteY0"/>
                  </a:cxn>
                  <a:cxn ang="0">
                    <a:pos x="connsiteX1" y="connsiteY1"/>
                  </a:cxn>
                  <a:cxn ang="0">
                    <a:pos x="connsiteX2" y="connsiteY2"/>
                  </a:cxn>
                  <a:cxn ang="0">
                    <a:pos x="connsiteX3" y="connsiteY3"/>
                  </a:cxn>
                </a:cxnLst>
                <a:rect l="l" t="t" r="r" b="b"/>
                <a:pathLst>
                  <a:path w="2598" h="2240">
                    <a:moveTo>
                      <a:pt x="0" y="0"/>
                    </a:moveTo>
                    <a:lnTo>
                      <a:pt x="2598" y="0"/>
                    </a:lnTo>
                    <a:lnTo>
                      <a:pt x="1299" y="2240"/>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Freeform: Shape 51">
                <a:extLst>
                  <a:ext uri="{FF2B5EF4-FFF2-40B4-BE49-F238E27FC236}">
                    <a16:creationId xmlns:a16="http://schemas.microsoft.com/office/drawing/2014/main" id="{1E341215-772A-1A43-B663-8F003E7CA1A1}"/>
                  </a:ext>
                </a:extLst>
              </p:cNvPr>
              <p:cNvSpPr/>
              <p:nvPr/>
            </p:nvSpPr>
            <p:spPr>
              <a:xfrm>
                <a:off x="-207146" y="2333905"/>
                <a:ext cx="8761" cy="7552"/>
              </a:xfrm>
              <a:custGeom>
                <a:avLst/>
                <a:gdLst>
                  <a:gd name="connsiteX0" fmla="*/ 0 w 8761"/>
                  <a:gd name="connsiteY0" fmla="*/ 0 h 7552"/>
                  <a:gd name="connsiteX1" fmla="*/ 8761 w 8761"/>
                  <a:gd name="connsiteY1" fmla="*/ 0 h 7552"/>
                  <a:gd name="connsiteX2" fmla="*/ 4381 w 8761"/>
                  <a:gd name="connsiteY2" fmla="*/ 7552 h 7552"/>
                  <a:gd name="connsiteX3" fmla="*/ 0 w 8761"/>
                  <a:gd name="connsiteY3" fmla="*/ 0 h 7552"/>
                </a:gdLst>
                <a:ahLst/>
                <a:cxnLst>
                  <a:cxn ang="0">
                    <a:pos x="connsiteX0" y="connsiteY0"/>
                  </a:cxn>
                  <a:cxn ang="0">
                    <a:pos x="connsiteX1" y="connsiteY1"/>
                  </a:cxn>
                  <a:cxn ang="0">
                    <a:pos x="connsiteX2" y="connsiteY2"/>
                  </a:cxn>
                  <a:cxn ang="0">
                    <a:pos x="connsiteX3" y="connsiteY3"/>
                  </a:cxn>
                </a:cxnLst>
                <a:rect l="l" t="t" r="r" b="b"/>
                <a:pathLst>
                  <a:path w="8761" h="7552">
                    <a:moveTo>
                      <a:pt x="0" y="0"/>
                    </a:moveTo>
                    <a:lnTo>
                      <a:pt x="8761" y="0"/>
                    </a:lnTo>
                    <a:lnTo>
                      <a:pt x="4381" y="7552"/>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3" name="Freeform: Shape 52">
                <a:extLst>
                  <a:ext uri="{FF2B5EF4-FFF2-40B4-BE49-F238E27FC236}">
                    <a16:creationId xmlns:a16="http://schemas.microsoft.com/office/drawing/2014/main" id="{641210AE-B94F-A4CE-698F-149517CBDB2F}"/>
                  </a:ext>
                </a:extLst>
              </p:cNvPr>
              <p:cNvSpPr/>
              <p:nvPr/>
            </p:nvSpPr>
            <p:spPr>
              <a:xfrm>
                <a:off x="-2064879" y="2326742"/>
                <a:ext cx="1088530" cy="980792"/>
              </a:xfrm>
              <a:custGeom>
                <a:avLst/>
                <a:gdLst>
                  <a:gd name="connsiteX0" fmla="*/ 568408 w 1088529"/>
                  <a:gd name="connsiteY0" fmla="*/ 0 h 980792"/>
                  <a:gd name="connsiteX1" fmla="*/ 1088529 w 1088529"/>
                  <a:gd name="connsiteY1" fmla="*/ 896760 h 980792"/>
                  <a:gd name="connsiteX2" fmla="*/ 1082846 w 1088529"/>
                  <a:gd name="connsiteY2" fmla="*/ 899492 h 980792"/>
                  <a:gd name="connsiteX3" fmla="*/ 1046841 w 1088529"/>
                  <a:gd name="connsiteY3" fmla="*/ 943215 h 980792"/>
                  <a:gd name="connsiteX4" fmla="*/ 1039254 w 1088529"/>
                  <a:gd name="connsiteY4" fmla="*/ 980792 h 980792"/>
                  <a:gd name="connsiteX5" fmla="*/ 0 w 1088529"/>
                  <a:gd name="connsiteY5" fmla="*/ 980792 h 980792"/>
                  <a:gd name="connsiteX6" fmla="*/ 5685 w 1088529"/>
                  <a:gd name="connsiteY6" fmla="*/ 868215 h 980792"/>
                  <a:gd name="connsiteX7" fmla="*/ 536310 w 1088529"/>
                  <a:gd name="connsiteY7" fmla="*/ 18068 h 980792"/>
                  <a:gd name="connsiteX8" fmla="*/ 568408 w 1088529"/>
                  <a:gd name="connsiteY8" fmla="*/ 0 h 98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529" h="980792">
                    <a:moveTo>
                      <a:pt x="568408" y="0"/>
                    </a:moveTo>
                    <a:lnTo>
                      <a:pt x="1088529" y="896760"/>
                    </a:lnTo>
                    <a:lnTo>
                      <a:pt x="1082846" y="899492"/>
                    </a:lnTo>
                    <a:cubicBezTo>
                      <a:pt x="1066985" y="910207"/>
                      <a:pt x="1054384" y="925381"/>
                      <a:pt x="1046841" y="943215"/>
                    </a:cubicBezTo>
                    <a:lnTo>
                      <a:pt x="1039254" y="980792"/>
                    </a:lnTo>
                    <a:lnTo>
                      <a:pt x="0" y="980792"/>
                    </a:lnTo>
                    <a:lnTo>
                      <a:pt x="5685" y="868215"/>
                    </a:lnTo>
                    <a:cubicBezTo>
                      <a:pt x="42128" y="509373"/>
                      <a:pt x="245201" y="199791"/>
                      <a:pt x="536310" y="18068"/>
                    </a:cubicBezTo>
                    <a:lnTo>
                      <a:pt x="568408" y="0"/>
                    </a:lnTo>
                    <a:close/>
                  </a:path>
                </a:pathLst>
              </a:custGeom>
              <a:solidFill>
                <a:srgbClr val="F0A8A8"/>
              </a:solidFill>
              <a:ln w="50800" cap="rnd">
                <a:solidFill>
                  <a:schemeClr val="accent3">
                    <a:lumMod val="50000"/>
                    <a:alpha val="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4" name="Freeform: Shape 53">
                <a:extLst>
                  <a:ext uri="{FF2B5EF4-FFF2-40B4-BE49-F238E27FC236}">
                    <a16:creationId xmlns:a16="http://schemas.microsoft.com/office/drawing/2014/main" id="{AD44584D-01AE-0948-FB9F-5402C89026D8}"/>
                  </a:ext>
                </a:extLst>
              </p:cNvPr>
              <p:cNvSpPr/>
              <p:nvPr/>
            </p:nvSpPr>
            <p:spPr>
              <a:xfrm>
                <a:off x="-1494512" y="2172772"/>
                <a:ext cx="1131435" cy="1049756"/>
              </a:xfrm>
              <a:custGeom>
                <a:avLst/>
                <a:gdLst>
                  <a:gd name="connsiteX0" fmla="*/ 568041 w 1131435"/>
                  <a:gd name="connsiteY0" fmla="*/ 0 h 1049756"/>
                  <a:gd name="connsiteX1" fmla="*/ 1080244 w 1131435"/>
                  <a:gd name="connsiteY1" fmla="*/ 121437 h 1049756"/>
                  <a:gd name="connsiteX2" fmla="*/ 1131435 w 1131435"/>
                  <a:gd name="connsiteY2" fmla="*/ 150253 h 1049756"/>
                  <a:gd name="connsiteX3" fmla="*/ 611068 w 1131435"/>
                  <a:gd name="connsiteY3" fmla="*/ 1047438 h 1049756"/>
                  <a:gd name="connsiteX4" fmla="*/ 597593 w 1131435"/>
                  <a:gd name="connsiteY4" fmla="*/ 1040960 h 1049756"/>
                  <a:gd name="connsiteX5" fmla="*/ 568041 w 1131435"/>
                  <a:gd name="connsiteY5" fmla="*/ 1036492 h 1049756"/>
                  <a:gd name="connsiteX6" fmla="*/ 538489 w 1131435"/>
                  <a:gd name="connsiteY6" fmla="*/ 1040960 h 1049756"/>
                  <a:gd name="connsiteX7" fmla="*/ 520193 w 1131435"/>
                  <a:gd name="connsiteY7" fmla="*/ 1049756 h 1049756"/>
                  <a:gd name="connsiteX8" fmla="*/ 0 w 1131435"/>
                  <a:gd name="connsiteY8" fmla="*/ 152869 h 1049756"/>
                  <a:gd name="connsiteX9" fmla="*/ 55838 w 1131435"/>
                  <a:gd name="connsiteY9" fmla="*/ 121437 h 1049756"/>
                  <a:gd name="connsiteX10" fmla="*/ 568041 w 1131435"/>
                  <a:gd name="connsiteY10" fmla="*/ 0 h 104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1435" h="1049756">
                    <a:moveTo>
                      <a:pt x="568041" y="0"/>
                    </a:moveTo>
                    <a:cubicBezTo>
                      <a:pt x="752269" y="0"/>
                      <a:pt x="926279" y="43754"/>
                      <a:pt x="1080244" y="121437"/>
                    </a:cubicBezTo>
                    <a:lnTo>
                      <a:pt x="1131435" y="150253"/>
                    </a:lnTo>
                    <a:lnTo>
                      <a:pt x="611068" y="1047438"/>
                    </a:lnTo>
                    <a:lnTo>
                      <a:pt x="597593" y="1040960"/>
                    </a:lnTo>
                    <a:cubicBezTo>
                      <a:pt x="588257" y="1038056"/>
                      <a:pt x="578332" y="1036492"/>
                      <a:pt x="568041" y="1036492"/>
                    </a:cubicBezTo>
                    <a:cubicBezTo>
                      <a:pt x="557750" y="1036492"/>
                      <a:pt x="547825" y="1038056"/>
                      <a:pt x="538489" y="1040960"/>
                    </a:cubicBezTo>
                    <a:lnTo>
                      <a:pt x="520193" y="1049756"/>
                    </a:lnTo>
                    <a:lnTo>
                      <a:pt x="0" y="152869"/>
                    </a:lnTo>
                    <a:lnTo>
                      <a:pt x="55838" y="121437"/>
                    </a:lnTo>
                    <a:cubicBezTo>
                      <a:pt x="209804" y="43754"/>
                      <a:pt x="383813" y="0"/>
                      <a:pt x="568041" y="0"/>
                    </a:cubicBezTo>
                    <a:close/>
                  </a:path>
                </a:pathLst>
              </a:custGeom>
              <a:solidFill>
                <a:schemeClr val="bg2">
                  <a:lumMod val="75000"/>
                </a:schemeClr>
              </a:solidFill>
              <a:ln w="28575" cap="rnd">
                <a:solidFill>
                  <a:schemeClr val="tx1">
                    <a:lumMod val="75000"/>
                    <a:lumOff val="2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2" name="Rectangle 41">
              <a:extLst>
                <a:ext uri="{FF2B5EF4-FFF2-40B4-BE49-F238E27FC236}">
                  <a16:creationId xmlns:a16="http://schemas.microsoft.com/office/drawing/2014/main" id="{4CC5870F-423E-C798-0176-7DB0AB861D03}"/>
                </a:ext>
              </a:extLst>
            </p:cNvPr>
            <p:cNvSpPr/>
            <p:nvPr/>
          </p:nvSpPr>
          <p:spPr>
            <a:xfrm>
              <a:off x="5942011" y="2324100"/>
              <a:ext cx="1119187" cy="1152525"/>
            </a:xfrm>
            <a:prstGeom prst="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55" name="Straight Connector 54">
            <a:extLst>
              <a:ext uri="{FF2B5EF4-FFF2-40B4-BE49-F238E27FC236}">
                <a16:creationId xmlns:a16="http://schemas.microsoft.com/office/drawing/2014/main" id="{8CC67AA8-4A9E-B522-D92E-52CE92D4E718}"/>
              </a:ext>
            </a:extLst>
          </p:cNvPr>
          <p:cNvCxnSpPr>
            <a:cxnSpLocks/>
          </p:cNvCxnSpPr>
          <p:nvPr/>
        </p:nvCxnSpPr>
        <p:spPr>
          <a:xfrm>
            <a:off x="5960737" y="2352675"/>
            <a:ext cx="0" cy="966788"/>
          </a:xfrm>
          <a:prstGeom prst="line">
            <a:avLst/>
          </a:prstGeom>
          <a:ln w="28575">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6CCE3042-69F1-AAE6-7C50-FB8AC3ECDECC}"/>
              </a:ext>
            </a:extLst>
          </p:cNvPr>
          <p:cNvSpPr/>
          <p:nvPr/>
        </p:nvSpPr>
        <p:spPr>
          <a:xfrm>
            <a:off x="9888536" y="2244090"/>
            <a:ext cx="1119187" cy="1152525"/>
          </a:xfrm>
          <a:prstGeom prst="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7" name="Straight Connector 56">
            <a:extLst>
              <a:ext uri="{FF2B5EF4-FFF2-40B4-BE49-F238E27FC236}">
                <a16:creationId xmlns:a16="http://schemas.microsoft.com/office/drawing/2014/main" id="{F2FA2D49-4198-DF1C-52B5-B91A847915E8}"/>
              </a:ext>
            </a:extLst>
          </p:cNvPr>
          <p:cNvCxnSpPr>
            <a:cxnSpLocks/>
          </p:cNvCxnSpPr>
          <p:nvPr/>
        </p:nvCxnSpPr>
        <p:spPr>
          <a:xfrm>
            <a:off x="9876147" y="2340610"/>
            <a:ext cx="0" cy="966788"/>
          </a:xfrm>
          <a:prstGeom prst="line">
            <a:avLst/>
          </a:prstGeom>
          <a:ln w="28575">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0FBF265-BF33-E10B-8D2E-44CDB66DC22C}"/>
              </a:ext>
            </a:extLst>
          </p:cNvPr>
          <p:cNvSpPr txBox="1"/>
          <p:nvPr/>
        </p:nvSpPr>
        <p:spPr>
          <a:xfrm>
            <a:off x="633300" y="2240815"/>
            <a:ext cx="3236194" cy="20159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1" dirty="0">
                <a:solidFill>
                  <a:srgbClr val="004F7E"/>
                </a:solidFill>
              </a:rPr>
              <a:t>Growth risks are rising and inflation could reaccelerate if the conflict continues.</a:t>
            </a:r>
          </a:p>
        </p:txBody>
      </p:sp>
    </p:spTree>
    <p:extLst>
      <p:ext uri="{BB962C8B-B14F-4D97-AF65-F5344CB8AC3E}">
        <p14:creationId xmlns:p14="http://schemas.microsoft.com/office/powerpoint/2010/main" val="295510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935E6-66AD-F22D-90FB-C7A83841D05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1DD17BD-2332-9F99-5506-81572DC8D0DF}"/>
              </a:ext>
            </a:extLst>
          </p:cNvPr>
          <p:cNvSpPr/>
          <p:nvPr/>
        </p:nvSpPr>
        <p:spPr>
          <a:xfrm>
            <a:off x="0" y="857284"/>
            <a:ext cx="296525" cy="5509224"/>
          </a:xfrm>
          <a:prstGeom prst="rect">
            <a:avLst/>
          </a:prstGeom>
          <a:gradFill>
            <a:gsLst>
              <a:gs pos="0">
                <a:srgbClr val="002E5A"/>
              </a:gs>
              <a:gs pos="100000">
                <a:srgbClr val="ADCFF1"/>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0" normalizeH="0" baseline="0" noProof="0" dirty="0">
                <a:ln>
                  <a:noFill/>
                </a:ln>
                <a:solidFill>
                  <a:srgbClr val="FFFFFF"/>
                </a:solidFill>
                <a:effectLst/>
                <a:uLnTx/>
                <a:uFillTx/>
                <a:latin typeface="Arial" panose="020B0604020202020204"/>
                <a:ea typeface="+mn-ea"/>
                <a:cs typeface="+mn-cs"/>
              </a:rPr>
              <a:t>THOUGHT LEADERSHIP</a:t>
            </a:r>
          </a:p>
        </p:txBody>
      </p:sp>
      <p:sp>
        <p:nvSpPr>
          <p:cNvPr id="31" name="Title 3">
            <a:extLst>
              <a:ext uri="{FF2B5EF4-FFF2-40B4-BE49-F238E27FC236}">
                <a16:creationId xmlns:a16="http://schemas.microsoft.com/office/drawing/2014/main" id="{93C5BB95-3E08-9D62-4F2D-A465AB96797B}"/>
              </a:ext>
            </a:extLst>
          </p:cNvPr>
          <p:cNvSpPr>
            <a:spLocks noGrp="1"/>
          </p:cNvSpPr>
          <p:nvPr>
            <p:ph type="title"/>
          </p:nvPr>
        </p:nvSpPr>
        <p:spPr>
          <a:xfrm>
            <a:off x="338485" y="213009"/>
            <a:ext cx="11158189" cy="612775"/>
          </a:xfrm>
        </p:spPr>
        <p:txBody>
          <a:bodyPr/>
          <a:lstStyle/>
          <a:p>
            <a:r>
              <a:rPr lang="en-US" dirty="0"/>
              <a:t>Wars &amp; Conflicts Have Been a Constant in History</a:t>
            </a:r>
            <a:endParaRPr lang="en-US" dirty="0">
              <a:highlight>
                <a:srgbClr val="FFFF00"/>
              </a:highlight>
            </a:endParaRPr>
          </a:p>
        </p:txBody>
      </p:sp>
      <p:sp>
        <p:nvSpPr>
          <p:cNvPr id="7" name="TextBox 6">
            <a:extLst>
              <a:ext uri="{FF2B5EF4-FFF2-40B4-BE49-F238E27FC236}">
                <a16:creationId xmlns:a16="http://schemas.microsoft.com/office/drawing/2014/main" id="{BE731A9F-40FF-0CBA-9AD2-8D5F27FDE68B}"/>
              </a:ext>
            </a:extLst>
          </p:cNvPr>
          <p:cNvSpPr txBox="1"/>
          <p:nvPr/>
        </p:nvSpPr>
        <p:spPr>
          <a:xfrm>
            <a:off x="367350" y="6152048"/>
            <a:ext cx="6376350" cy="215444"/>
          </a:xfrm>
          <a:prstGeom prst="rect">
            <a:avLst/>
          </a:prstGeom>
          <a:noFill/>
        </p:spPr>
        <p:txBody>
          <a:bodyPr wrap="square" rtlCol="0">
            <a:spAutoFit/>
          </a:bodyPr>
          <a:lstStyle>
            <a:defPPr>
              <a:defRPr lang="en-US"/>
            </a:defPPr>
            <a:lvl1pPr>
              <a:defRPr sz="9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n-ea"/>
                <a:cs typeface="Arial" panose="020B0604020202020204" pitchFamily="34" charset="0"/>
              </a:rPr>
              <a:t>Data as of </a:t>
            </a:r>
            <a:r>
              <a:rPr lang="en-US" sz="800" dirty="0">
                <a:solidFill>
                  <a:schemeClr val="tx1">
                    <a:lumMod val="50000"/>
                    <a:lumOff val="50000"/>
                  </a:schemeClr>
                </a:solidFill>
              </a:rPr>
              <a:t>2</a:t>
            </a:r>
            <a:r>
              <a:rPr kumimoji="0" lang="en-US" sz="8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n-ea"/>
                <a:cs typeface="Arial" panose="020B0604020202020204" pitchFamily="34" charset="0"/>
              </a:rPr>
              <a:t>/28/2026. Source: Bloomberg, FactSet.</a:t>
            </a:r>
          </a:p>
        </p:txBody>
      </p:sp>
      <p:pic>
        <p:nvPicPr>
          <p:cNvPr id="2" name="Picture 1">
            <a:extLst>
              <a:ext uri="{FF2B5EF4-FFF2-40B4-BE49-F238E27FC236}">
                <a16:creationId xmlns:a16="http://schemas.microsoft.com/office/drawing/2014/main" id="{5D160DB4-433C-FF62-3A50-9C5814C6CA41}"/>
              </a:ext>
            </a:extLst>
          </p:cNvPr>
          <p:cNvPicPr>
            <a:picLocks noChangeAspect="1"/>
          </p:cNvPicPr>
          <p:nvPr/>
        </p:nvPicPr>
        <p:blipFill>
          <a:blip r:embed="rId3"/>
          <a:stretch>
            <a:fillRect/>
          </a:stretch>
        </p:blipFill>
        <p:spPr>
          <a:xfrm>
            <a:off x="901654" y="1621207"/>
            <a:ext cx="9852339" cy="4403691"/>
          </a:xfrm>
          <a:prstGeom prst="rect">
            <a:avLst/>
          </a:prstGeom>
          <a:noFill/>
        </p:spPr>
      </p:pic>
      <p:sp>
        <p:nvSpPr>
          <p:cNvPr id="3" name="TextBox 2">
            <a:extLst>
              <a:ext uri="{FF2B5EF4-FFF2-40B4-BE49-F238E27FC236}">
                <a16:creationId xmlns:a16="http://schemas.microsoft.com/office/drawing/2014/main" id="{10FF9074-BFD9-6160-7F28-61E300C2657F}"/>
              </a:ext>
            </a:extLst>
          </p:cNvPr>
          <p:cNvSpPr txBox="1"/>
          <p:nvPr/>
        </p:nvSpPr>
        <p:spPr>
          <a:xfrm>
            <a:off x="834979" y="1091152"/>
            <a:ext cx="10522039" cy="369332"/>
          </a:xfrm>
          <a:prstGeom prst="rect">
            <a:avLst/>
          </a:prstGeom>
          <a:noFill/>
        </p:spPr>
        <p:txBody>
          <a:bodyPr wrap="square">
            <a:spAutoFit/>
          </a:bodyPr>
          <a:lstStyle/>
          <a:p>
            <a:r>
              <a:rPr lang="en-US" dirty="0"/>
              <a:t>Though uncertainty may temporarily shape the market, maintaining a long-term perspective is critical.</a:t>
            </a:r>
          </a:p>
        </p:txBody>
      </p:sp>
    </p:spTree>
    <p:extLst>
      <p:ext uri="{BB962C8B-B14F-4D97-AF65-F5344CB8AC3E}">
        <p14:creationId xmlns:p14="http://schemas.microsoft.com/office/powerpoint/2010/main" val="287172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2391B-583B-94D8-F767-092A195718CB}"/>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8AD0082F-F238-3BC8-B69A-F482FD49B866}"/>
              </a:ext>
            </a:extLst>
          </p:cNvPr>
          <p:cNvGraphicFramePr>
            <a:graphicFrameLocks/>
          </p:cNvGraphicFramePr>
          <p:nvPr>
            <p:extLst>
              <p:ext uri="{D42A27DB-BD31-4B8C-83A1-F6EECF244321}">
                <p14:modId xmlns:p14="http://schemas.microsoft.com/office/powerpoint/2010/main" val="3792677920"/>
              </p:ext>
            </p:extLst>
          </p:nvPr>
        </p:nvGraphicFramePr>
        <p:xfrm>
          <a:off x="650174" y="978198"/>
          <a:ext cx="10929208" cy="5223426"/>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0C678A1F-04B2-895D-0F00-5CAEA86D369C}"/>
              </a:ext>
            </a:extLst>
          </p:cNvPr>
          <p:cNvSpPr/>
          <p:nvPr/>
        </p:nvSpPr>
        <p:spPr>
          <a:xfrm>
            <a:off x="0" y="857284"/>
            <a:ext cx="296525" cy="5509224"/>
          </a:xfrm>
          <a:prstGeom prst="rect">
            <a:avLst/>
          </a:prstGeom>
          <a:gradFill>
            <a:gsLst>
              <a:gs pos="0">
                <a:srgbClr val="002E5A"/>
              </a:gs>
              <a:gs pos="100000">
                <a:srgbClr val="ADCFF1"/>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b="1" spc="500" dirty="0"/>
              <a:t>THOUGHT LEADERSHIP</a:t>
            </a:r>
          </a:p>
        </p:txBody>
      </p:sp>
      <p:sp>
        <p:nvSpPr>
          <p:cNvPr id="2" name="Title 1">
            <a:extLst>
              <a:ext uri="{FF2B5EF4-FFF2-40B4-BE49-F238E27FC236}">
                <a16:creationId xmlns:a16="http://schemas.microsoft.com/office/drawing/2014/main" id="{39CBF6E3-E496-E91C-13AA-84979E780170}"/>
              </a:ext>
            </a:extLst>
          </p:cNvPr>
          <p:cNvSpPr>
            <a:spLocks noGrp="1"/>
          </p:cNvSpPr>
          <p:nvPr>
            <p:ph type="title"/>
          </p:nvPr>
        </p:nvSpPr>
        <p:spPr>
          <a:xfrm>
            <a:off x="381000" y="244509"/>
            <a:ext cx="11429999" cy="612775"/>
          </a:xfrm>
        </p:spPr>
        <p:txBody>
          <a:bodyPr wrap="square" anchor="b">
            <a:noAutofit/>
          </a:bodyPr>
          <a:lstStyle/>
          <a:p>
            <a:r>
              <a:rPr lang="en-US" dirty="0"/>
              <a:t>Volatility Tends to Rise in Midterm Years</a:t>
            </a:r>
            <a:endParaRPr lang="en-US" b="1" dirty="0">
              <a:highlight>
                <a:srgbClr val="FFFF00"/>
              </a:highlight>
            </a:endParaRPr>
          </a:p>
        </p:txBody>
      </p:sp>
      <p:sp>
        <p:nvSpPr>
          <p:cNvPr id="7" name="Title 1">
            <a:extLst>
              <a:ext uri="{FF2B5EF4-FFF2-40B4-BE49-F238E27FC236}">
                <a16:creationId xmlns:a16="http://schemas.microsoft.com/office/drawing/2014/main" id="{55E28251-7C63-03E9-E7AC-6ED7478D87A6}"/>
              </a:ext>
            </a:extLst>
          </p:cNvPr>
          <p:cNvSpPr txBox="1">
            <a:spLocks/>
          </p:cNvSpPr>
          <p:nvPr/>
        </p:nvSpPr>
        <p:spPr bwMode="auto">
          <a:xfrm>
            <a:off x="4470405" y="4809321"/>
            <a:ext cx="3169728" cy="838034"/>
          </a:xfrm>
          <a:prstGeom prst="rect">
            <a:avLst/>
          </a:prstGeom>
          <a:noFill/>
          <a:ln w="9525">
            <a:noFill/>
            <a:miter lim="800000"/>
            <a:headEnd/>
            <a:tailEnd/>
          </a:ln>
        </p:spPr>
        <p:txBody>
          <a:bodyPr vert="horz" wrap="square" lIns="0" tIns="45720" rIns="0" bIns="91440" numCol="1" anchor="b" anchorCtr="0" compatLnSpc="1">
            <a:prstTxWarp prst="textNoShape">
              <a:avLst/>
            </a:prstTxWarp>
            <a:noAutofit/>
          </a:bodyPr>
          <a:lstStyle>
            <a:lvl1pPr marL="0" indent="0" algn="l" defTabSz="914400" rtl="0" eaLnBrk="1" latinLnBrk="0" hangingPunct="1">
              <a:lnSpc>
                <a:spcPct val="90000"/>
              </a:lnSpc>
              <a:spcBef>
                <a:spcPct val="0"/>
              </a:spcBef>
              <a:buNone/>
              <a:tabLst/>
              <a:defRPr sz="3200" b="0" i="0" kern="1200">
                <a:solidFill>
                  <a:schemeClr val="bg1"/>
                </a:solidFill>
                <a:latin typeface="Arial" charset="0"/>
                <a:ea typeface="Arial" charset="0"/>
                <a:cs typeface="Arial" charset="0"/>
              </a:defRPr>
            </a:lvl1pPr>
          </a:lstStyle>
          <a:p>
            <a:pPr algn="ctr"/>
            <a:r>
              <a:rPr lang="en-US" sz="1600" b="1" dirty="0">
                <a:solidFill>
                  <a:schemeClr val="tx1">
                    <a:lumMod val="75000"/>
                    <a:lumOff val="25000"/>
                  </a:schemeClr>
                </a:solidFill>
                <a:latin typeface="Arial" panose="020B0604020202020204" pitchFamily="34" charset="0"/>
                <a:cs typeface="Arial" panose="020B0604020202020204" pitchFamily="34" charset="0"/>
              </a:rPr>
              <a:t>Average Drawdown </a:t>
            </a:r>
          </a:p>
          <a:p>
            <a:pPr algn="ctr"/>
            <a:r>
              <a:rPr lang="en-US" sz="1600" b="1" dirty="0">
                <a:solidFill>
                  <a:schemeClr val="tx1">
                    <a:lumMod val="75000"/>
                    <a:lumOff val="25000"/>
                  </a:schemeClr>
                </a:solidFill>
                <a:latin typeface="Arial" panose="020B0604020202020204" pitchFamily="34" charset="0"/>
                <a:cs typeface="Arial" panose="020B0604020202020204" pitchFamily="34" charset="0"/>
              </a:rPr>
              <a:t>Since 1980: -14%</a:t>
            </a:r>
          </a:p>
        </p:txBody>
      </p:sp>
      <p:sp>
        <p:nvSpPr>
          <p:cNvPr id="8" name="TextBox 7">
            <a:extLst>
              <a:ext uri="{FF2B5EF4-FFF2-40B4-BE49-F238E27FC236}">
                <a16:creationId xmlns:a16="http://schemas.microsoft.com/office/drawing/2014/main" id="{6ACBCDFA-EA8A-0CEB-465F-1F5FF7EEB6D9}"/>
              </a:ext>
            </a:extLst>
          </p:cNvPr>
          <p:cNvSpPr txBox="1"/>
          <p:nvPr/>
        </p:nvSpPr>
        <p:spPr>
          <a:xfrm>
            <a:off x="938665" y="6093902"/>
            <a:ext cx="2984531" cy="215444"/>
          </a:xfrm>
          <a:prstGeom prst="rect">
            <a:avLst/>
          </a:prstGeom>
          <a:noFill/>
        </p:spPr>
        <p:txBody>
          <a:bodyPr wrap="square" rtlCol="0">
            <a:spAutoFit/>
          </a:bodyPr>
          <a:lstStyle>
            <a:defPPr>
              <a:defRPr lang="en-US"/>
            </a:defPPr>
            <a:lvl1pPr>
              <a:defRPr sz="900">
                <a:solidFill>
                  <a:schemeClr val="bg1"/>
                </a:solidFill>
                <a:latin typeface="Arial" panose="020B0604020202020204" pitchFamily="34" charset="0"/>
                <a:cs typeface="Arial" panose="020B0604020202020204" pitchFamily="34" charset="0"/>
              </a:defRPr>
            </a:lvl1pPr>
          </a:lstStyle>
          <a:p>
            <a:r>
              <a:rPr lang="en-US" sz="800" dirty="0">
                <a:solidFill>
                  <a:schemeClr val="tx1">
                    <a:lumMod val="50000"/>
                    <a:lumOff val="50000"/>
                  </a:schemeClr>
                </a:solidFill>
              </a:rPr>
              <a:t>Data as of 03/31/2026. Source: FactSet. </a:t>
            </a:r>
          </a:p>
        </p:txBody>
      </p:sp>
    </p:spTree>
    <p:extLst>
      <p:ext uri="{BB962C8B-B14F-4D97-AF65-F5344CB8AC3E}">
        <p14:creationId xmlns:p14="http://schemas.microsoft.com/office/powerpoint/2010/main" val="94983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E3F32-3BB0-F311-014D-6ADABCA0E15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BD791B5-1CB4-5DE1-CB84-5F8BD29DACA4}"/>
              </a:ext>
            </a:extLst>
          </p:cNvPr>
          <p:cNvSpPr txBox="1"/>
          <p:nvPr/>
        </p:nvSpPr>
        <p:spPr>
          <a:xfrm>
            <a:off x="474407" y="857284"/>
            <a:ext cx="11662736" cy="6099106"/>
          </a:xfrm>
          <a:prstGeom prst="rect">
            <a:avLst/>
          </a:prstGeom>
          <a:noFill/>
          <a:ln>
            <a:noFill/>
          </a:ln>
        </p:spPr>
        <p:txBody>
          <a:bodyPr wrap="square" lIns="274320" tIns="365760" rIns="274320" bIns="182880" rtlCol="0">
            <a:spAutoFit/>
          </a:bodyPr>
          <a:lstStyle/>
          <a:p>
            <a:r>
              <a:rPr lang="en-US" sz="2500" b="1" dirty="0"/>
              <a:t>Economic Impact</a:t>
            </a:r>
            <a:endParaRPr lang="en-US" sz="2500" dirty="0"/>
          </a:p>
          <a:p>
            <a:pPr marL="285750" indent="-285750">
              <a:buFont typeface="Arial" panose="020B0604020202020204" pitchFamily="34" charset="0"/>
              <a:buChar char="•"/>
            </a:pPr>
            <a:r>
              <a:rPr lang="en-US" sz="2500" dirty="0"/>
              <a:t>Limited impact to growth and inflation if the conflict is short-lived </a:t>
            </a:r>
          </a:p>
          <a:p>
            <a:pPr marL="285750" indent="-285750">
              <a:buFont typeface="Arial" panose="020B0604020202020204" pitchFamily="34" charset="0"/>
              <a:buChar char="•"/>
            </a:pPr>
            <a:r>
              <a:rPr lang="en-US" sz="2500" dirty="0"/>
              <a:t>AI investment and tax benefits provide some buffer</a:t>
            </a:r>
          </a:p>
          <a:p>
            <a:pPr marL="285750" indent="-285750">
              <a:buFont typeface="Arial" panose="020B0604020202020204" pitchFamily="34" charset="0"/>
              <a:buChar char="•"/>
            </a:pPr>
            <a:r>
              <a:rPr lang="en-US" sz="2500" dirty="0"/>
              <a:t>Persistent oil shock raises stagflation (lower growth &amp; higher inflation) risks </a:t>
            </a:r>
          </a:p>
          <a:p>
            <a:br>
              <a:rPr lang="en-US" sz="2500" dirty="0"/>
            </a:br>
            <a:endParaRPr lang="en-US" sz="2500" dirty="0"/>
          </a:p>
          <a:p>
            <a:r>
              <a:rPr lang="en-US" sz="2500" b="1" dirty="0"/>
              <a:t>Investor Takeaway</a:t>
            </a:r>
            <a:endParaRPr lang="en-US" sz="2500" dirty="0"/>
          </a:p>
          <a:p>
            <a:pPr marL="285750" indent="-285750">
              <a:buFont typeface="Arial" panose="020B0604020202020204" pitchFamily="34" charset="0"/>
              <a:buChar char="•"/>
            </a:pPr>
            <a:r>
              <a:rPr lang="en-US" sz="2500" dirty="0"/>
              <a:t>History shows market impacts from geopolitical conflicts are short-lived</a:t>
            </a:r>
          </a:p>
          <a:p>
            <a:pPr marL="285750" indent="-285750">
              <a:buFont typeface="Arial" panose="020B0604020202020204" pitchFamily="34" charset="0"/>
              <a:buChar char="•"/>
            </a:pPr>
            <a:r>
              <a:rPr lang="en-US" altLang="en-US" sz="2500" dirty="0"/>
              <a:t>Volatility may rise, but long-term trends remain intact </a:t>
            </a:r>
          </a:p>
          <a:p>
            <a:pPr marL="285750" indent="-285750">
              <a:buFont typeface="Arial" panose="020B0604020202020204" pitchFamily="34" charset="0"/>
              <a:buChar char="•"/>
            </a:pPr>
            <a:r>
              <a:rPr lang="en-US" sz="2500" dirty="0"/>
              <a:t>Stay diversified and stick to your financial plan—these plans are built to navigate periods of volatility</a:t>
            </a:r>
            <a:endParaRPr lang="en-US" altLang="en-US" sz="2500" dirty="0"/>
          </a:p>
          <a:p>
            <a:pPr marL="285750" indent="-285750">
              <a:buFont typeface="Arial" panose="020B0604020202020204" pitchFamily="34" charset="0"/>
              <a:buChar char="•"/>
            </a:pPr>
            <a:endParaRPr lang="en-US" sz="2500" dirty="0"/>
          </a:p>
          <a:p>
            <a:pPr marL="793750" lvl="1" indent="-336550">
              <a:spcAft>
                <a:spcPts val="1000"/>
              </a:spcAft>
              <a:buClr>
                <a:srgbClr val="4DC6EC"/>
              </a:buClr>
              <a:buFont typeface="Arial" panose="020B0604020202020204" pitchFamily="34" charset="0"/>
              <a:buChar char="•"/>
            </a:pPr>
            <a:endParaRPr lang="en-US" sz="2500" dirty="0">
              <a:solidFill>
                <a:schemeClr val="tx1">
                  <a:lumMod val="75000"/>
                  <a:lumOff val="25000"/>
                </a:schemeClr>
              </a:solidFill>
              <a:latin typeface="Arial" panose="020B0604020202020204" pitchFamily="34" charset="0"/>
              <a:cs typeface="Arial" panose="020B0604020202020204" pitchFamily="34" charset="0"/>
            </a:endParaRPr>
          </a:p>
          <a:p>
            <a:pPr marL="414589" indent="-414589">
              <a:spcAft>
                <a:spcPts val="1800"/>
              </a:spcAft>
              <a:buClr>
                <a:srgbClr val="4DC6EC"/>
              </a:buClr>
              <a:buFont typeface="Arial" panose="020B0604020202020204" pitchFamily="34" charset="0"/>
              <a:buChar char="•"/>
            </a:pPr>
            <a:endParaRPr lang="en-US" sz="25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Title 6">
            <a:extLst>
              <a:ext uri="{FF2B5EF4-FFF2-40B4-BE49-F238E27FC236}">
                <a16:creationId xmlns:a16="http://schemas.microsoft.com/office/drawing/2014/main" id="{F6A5A8C6-64F7-8CCB-59FC-85EBFEF6C874}"/>
              </a:ext>
            </a:extLst>
          </p:cNvPr>
          <p:cNvSpPr txBox="1">
            <a:spLocks/>
          </p:cNvSpPr>
          <p:nvPr/>
        </p:nvSpPr>
        <p:spPr bwMode="auto">
          <a:xfrm>
            <a:off x="474407" y="258950"/>
            <a:ext cx="11429999" cy="612775"/>
          </a:xfrm>
          <a:prstGeom prst="rect">
            <a:avLst/>
          </a:prstGeom>
          <a:noFill/>
          <a:ln w="9525">
            <a:noFill/>
            <a:miter lim="800000"/>
            <a:headEnd/>
            <a:tailEnd/>
          </a:ln>
        </p:spPr>
        <p:txBody>
          <a:bodyPr vert="horz" wrap="square" lIns="0" tIns="45720" rIns="0" bIns="91440" numCol="1" anchor="b" anchorCtr="0" compatLnSpc="1">
            <a:prstTxWarp prst="textNoShape">
              <a:avLst/>
            </a:prstTxWarp>
          </a:bodyPr>
          <a:lstStyle>
            <a:lvl1pPr marL="0" indent="0" algn="l" defTabSz="914400" rtl="0" eaLnBrk="1" latinLnBrk="0" hangingPunct="1">
              <a:lnSpc>
                <a:spcPct val="90000"/>
              </a:lnSpc>
              <a:spcBef>
                <a:spcPct val="0"/>
              </a:spcBef>
              <a:buNone/>
              <a:tabLst/>
              <a:defRPr sz="3200" b="1" i="0" kern="1200">
                <a:solidFill>
                  <a:srgbClr val="004F7E"/>
                </a:solidFill>
                <a:latin typeface="Arial" charset="0"/>
                <a:ea typeface="Arial" charset="0"/>
                <a:cs typeface="Arial" charset="0"/>
              </a:defRPr>
            </a:lvl1pPr>
          </a:lstStyle>
          <a:p>
            <a:r>
              <a:rPr lang="en-US" dirty="0"/>
              <a:t>Key Talking Points</a:t>
            </a:r>
          </a:p>
        </p:txBody>
      </p:sp>
      <p:sp>
        <p:nvSpPr>
          <p:cNvPr id="2" name="Rectangle 1">
            <a:extLst>
              <a:ext uri="{FF2B5EF4-FFF2-40B4-BE49-F238E27FC236}">
                <a16:creationId xmlns:a16="http://schemas.microsoft.com/office/drawing/2014/main" id="{D2D34EDC-2D66-DAC6-18E0-6DDD5DB1E570}"/>
              </a:ext>
            </a:extLst>
          </p:cNvPr>
          <p:cNvSpPr/>
          <p:nvPr/>
        </p:nvSpPr>
        <p:spPr>
          <a:xfrm>
            <a:off x="0" y="857284"/>
            <a:ext cx="296525" cy="5509224"/>
          </a:xfrm>
          <a:prstGeom prst="rect">
            <a:avLst/>
          </a:prstGeom>
          <a:gradFill>
            <a:gsLst>
              <a:gs pos="0">
                <a:srgbClr val="002E5A"/>
              </a:gs>
              <a:gs pos="100000">
                <a:srgbClr val="ADCFF1"/>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1400" b="1" spc="500" dirty="0"/>
              <a:t>THOUGHT LEADERSHIP</a:t>
            </a:r>
          </a:p>
        </p:txBody>
      </p:sp>
    </p:spTree>
    <p:extLst>
      <p:ext uri="{BB962C8B-B14F-4D97-AF65-F5344CB8AC3E}">
        <p14:creationId xmlns:p14="http://schemas.microsoft.com/office/powerpoint/2010/main" val="67641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F8C7-C9BB-7D20-A2F4-4691518E0468}"/>
            </a:ext>
          </a:extLst>
        </p:cNvPr>
        <p:cNvGrpSpPr/>
        <p:nvPr/>
      </p:nvGrpSpPr>
      <p:grpSpPr>
        <a:xfrm>
          <a:off x="0" y="0"/>
          <a:ext cx="0" cy="0"/>
          <a:chOff x="0" y="0"/>
          <a:chExt cx="0" cy="0"/>
        </a:xfrm>
      </p:grpSpPr>
      <p:sp>
        <p:nvSpPr>
          <p:cNvPr id="6" name="Title 4">
            <a:extLst>
              <a:ext uri="{FF2B5EF4-FFF2-40B4-BE49-F238E27FC236}">
                <a16:creationId xmlns:a16="http://schemas.microsoft.com/office/drawing/2014/main" id="{0CA3D4E2-46CC-F192-0EC7-789C04E3C065}"/>
              </a:ext>
            </a:extLst>
          </p:cNvPr>
          <p:cNvSpPr>
            <a:spLocks noGrp="1"/>
          </p:cNvSpPr>
          <p:nvPr>
            <p:ph type="title"/>
          </p:nvPr>
        </p:nvSpPr>
        <p:spPr/>
        <p:txBody>
          <a:bodyPr/>
          <a:lstStyle/>
          <a:p>
            <a:r>
              <a:rPr lang="en-US" b="1" dirty="0"/>
              <a:t>Index Information </a:t>
            </a:r>
          </a:p>
        </p:txBody>
      </p:sp>
      <p:graphicFrame>
        <p:nvGraphicFramePr>
          <p:cNvPr id="8" name="Table 7">
            <a:extLst>
              <a:ext uri="{FF2B5EF4-FFF2-40B4-BE49-F238E27FC236}">
                <a16:creationId xmlns:a16="http://schemas.microsoft.com/office/drawing/2014/main" id="{81968216-617E-E678-8B4B-9FE6216411CD}"/>
              </a:ext>
            </a:extLst>
          </p:cNvPr>
          <p:cNvGraphicFramePr>
            <a:graphicFrameLocks noGrp="1"/>
          </p:cNvGraphicFramePr>
          <p:nvPr>
            <p:custDataLst>
              <p:tags r:id="rId1"/>
            </p:custDataLst>
            <p:extLst>
              <p:ext uri="{D42A27DB-BD31-4B8C-83A1-F6EECF244321}">
                <p14:modId xmlns:p14="http://schemas.microsoft.com/office/powerpoint/2010/main" val="2175193903"/>
              </p:ext>
            </p:extLst>
          </p:nvPr>
        </p:nvGraphicFramePr>
        <p:xfrm>
          <a:off x="381000" y="1066800"/>
          <a:ext cx="11457432" cy="2877940"/>
        </p:xfrm>
        <a:graphic>
          <a:graphicData uri="http://schemas.openxmlformats.org/drawingml/2006/table">
            <a:tbl>
              <a:tblPr>
                <a:tableStyleId>{073A0DAA-6AF3-43AB-8588-CEC1D06C72B9}</a:tableStyleId>
              </a:tblPr>
              <a:tblGrid>
                <a:gridCol w="682372">
                  <a:extLst>
                    <a:ext uri="{9D8B030D-6E8A-4147-A177-3AD203B41FA5}">
                      <a16:colId xmlns:a16="http://schemas.microsoft.com/office/drawing/2014/main" val="3487576043"/>
                    </a:ext>
                  </a:extLst>
                </a:gridCol>
                <a:gridCol w="1520520">
                  <a:extLst>
                    <a:ext uri="{9D8B030D-6E8A-4147-A177-3AD203B41FA5}">
                      <a16:colId xmlns:a16="http://schemas.microsoft.com/office/drawing/2014/main" val="4064313145"/>
                    </a:ext>
                  </a:extLst>
                </a:gridCol>
                <a:gridCol w="1771891">
                  <a:extLst>
                    <a:ext uri="{9D8B030D-6E8A-4147-A177-3AD203B41FA5}">
                      <a16:colId xmlns:a16="http://schemas.microsoft.com/office/drawing/2014/main" val="2978021404"/>
                    </a:ext>
                  </a:extLst>
                </a:gridCol>
                <a:gridCol w="7482649">
                  <a:extLst>
                    <a:ext uri="{9D8B030D-6E8A-4147-A177-3AD203B41FA5}">
                      <a16:colId xmlns:a16="http://schemas.microsoft.com/office/drawing/2014/main" val="419833259"/>
                    </a:ext>
                  </a:extLst>
                </a:gridCol>
              </a:tblGrid>
              <a:tr h="217288">
                <a:tc>
                  <a:txBody>
                    <a:bodyPr/>
                    <a:lstStyle/>
                    <a:p>
                      <a:pPr algn="l" fontAlgn="t"/>
                      <a:r>
                        <a:rPr lang="en-US" sz="900" b="0" u="none" strike="noStrike" dirty="0">
                          <a:solidFill>
                            <a:schemeClr val="tx1"/>
                          </a:solidFill>
                          <a:effectLst/>
                          <a:latin typeface="+mj-lt"/>
                        </a:rPr>
                        <a:t> </a:t>
                      </a:r>
                      <a:endParaRPr lang="en-US" sz="900" b="0" i="0" u="none" strike="noStrike" dirty="0">
                        <a:solidFill>
                          <a:schemeClr val="tx1"/>
                        </a:solidFill>
                        <a:effectLst/>
                        <a:latin typeface="+mj-lt"/>
                      </a:endParaRPr>
                    </a:p>
                  </a:txBody>
                  <a:tcPr marL="5553"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b"/>
                      <a:r>
                        <a:rPr lang="en-US" sz="1000" b="1" u="none" strike="noStrike" dirty="0">
                          <a:solidFill>
                            <a:schemeClr val="tx1"/>
                          </a:solidFill>
                          <a:effectLst/>
                          <a:latin typeface="+mj-lt"/>
                        </a:rPr>
                        <a:t>Asset Class</a:t>
                      </a:r>
                      <a:endParaRPr lang="en-US" sz="1000" b="1" i="0" u="none" strike="noStrike" dirty="0">
                        <a:solidFill>
                          <a:schemeClr val="tx1"/>
                        </a:solidFill>
                        <a:effectLst/>
                        <a:latin typeface="+mj-lt"/>
                      </a:endParaRPr>
                    </a:p>
                  </a:txBody>
                  <a:tcPr marL="45720"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b"/>
                      <a:r>
                        <a:rPr lang="en-US" sz="1000" b="1" u="none" strike="noStrike" dirty="0">
                          <a:solidFill>
                            <a:schemeClr val="tx1"/>
                          </a:solidFill>
                          <a:effectLst/>
                          <a:latin typeface="+mj-lt"/>
                        </a:rPr>
                        <a:t>Index</a:t>
                      </a:r>
                      <a:endParaRPr lang="en-US" sz="1000" b="1" i="0" u="none" strike="noStrike" dirty="0">
                        <a:solidFill>
                          <a:schemeClr val="tx1"/>
                        </a:solidFill>
                        <a:effectLst/>
                        <a:latin typeface="+mj-lt"/>
                      </a:endParaRPr>
                    </a:p>
                  </a:txBody>
                  <a:tcPr marL="45720"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b"/>
                      <a:r>
                        <a:rPr lang="en-US" sz="1000" b="1" u="none" strike="noStrike" dirty="0">
                          <a:solidFill>
                            <a:schemeClr val="tx1"/>
                          </a:solidFill>
                          <a:effectLst/>
                          <a:latin typeface="+mj-lt"/>
                        </a:rPr>
                        <a:t>Definition</a:t>
                      </a:r>
                      <a:endParaRPr lang="en-US" sz="1000" b="1" i="0" u="none" strike="noStrike" dirty="0">
                        <a:solidFill>
                          <a:schemeClr val="tx1"/>
                        </a:solidFill>
                        <a:effectLst/>
                        <a:latin typeface="+mj-lt"/>
                      </a:endParaRPr>
                    </a:p>
                  </a:txBody>
                  <a:tcPr marL="45720"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9065636"/>
                  </a:ext>
                </a:extLst>
              </a:tr>
              <a:tr h="299720">
                <a:tc>
                  <a:txBody>
                    <a:bodyPr/>
                    <a:lstStyle/>
                    <a:p>
                      <a:pPr algn="l" fontAlgn="t"/>
                      <a:r>
                        <a:rPr lang="en-US" sz="900" b="1" u="none" strike="noStrike" dirty="0">
                          <a:solidFill>
                            <a:schemeClr val="tx1"/>
                          </a:solidFill>
                          <a:effectLst/>
                          <a:latin typeface="+mj-lt"/>
                        </a:rPr>
                        <a:t>EQUITIES</a:t>
                      </a:r>
                      <a:endParaRPr lang="en-US" sz="900" b="1" i="0" u="none" strike="noStrike" dirty="0">
                        <a:solidFill>
                          <a:schemeClr val="tx1"/>
                        </a:solidFill>
                        <a:effectLst/>
                        <a:latin typeface="+mj-lt"/>
                      </a:endParaRPr>
                    </a:p>
                  </a:txBody>
                  <a:tcPr marL="5553" marR="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t"/>
                      <a:r>
                        <a:rPr lang="en-US" sz="1000" kern="1200" dirty="0">
                          <a:solidFill>
                            <a:schemeClr val="tx1"/>
                          </a:solidFill>
                          <a:effectLst/>
                          <a:latin typeface="Arial" panose="020B0604020202020204" pitchFamily="34" charset="0"/>
                          <a:ea typeface="+mn-ea"/>
                          <a:cs typeface="Arial" panose="020B0604020202020204" pitchFamily="34" charset="0"/>
                        </a:rPr>
                        <a:t>U.S. Equity / Large Cap</a:t>
                      </a:r>
                    </a:p>
                  </a:txBody>
                  <a:tcPr marL="45720" marR="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t"/>
                      <a:r>
                        <a:rPr lang="en-US" sz="1000" kern="1200" dirty="0">
                          <a:solidFill>
                            <a:schemeClr val="tx1"/>
                          </a:solidFill>
                          <a:effectLst/>
                          <a:latin typeface="Arial" panose="020B0604020202020204" pitchFamily="34" charset="0"/>
                          <a:ea typeface="+mn-ea"/>
                          <a:cs typeface="Arial" panose="020B0604020202020204" pitchFamily="34" charset="0"/>
                        </a:rPr>
                        <a:t>S&amp;P 500 </a:t>
                      </a:r>
                    </a:p>
                  </a:txBody>
                  <a:tcPr marL="45720" marR="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lvl="0" algn="l" fontAlgn="t">
                        <a:lnSpc>
                          <a:spcPct val="115000"/>
                        </a:lnSpc>
                        <a:spcBef>
                          <a:spcPts val="0"/>
                        </a:spcBef>
                        <a:spcAft>
                          <a:spcPts val="0"/>
                        </a:spcAft>
                      </a:pPr>
                      <a:r>
                        <a:rPr lang="en-US" sz="1000" kern="1200" dirty="0">
                          <a:solidFill>
                            <a:schemeClr val="tx1"/>
                          </a:solidFill>
                          <a:effectLst/>
                          <a:latin typeface="Arial" panose="020B0604020202020204" pitchFamily="34" charset="0"/>
                          <a:ea typeface="+mn-ea"/>
                          <a:cs typeface="Arial" panose="020B0604020202020204" pitchFamily="34" charset="0"/>
                        </a:rPr>
                        <a:t>Measures the performance of 500 leading companies in the U.S. weighted by market cap.  Constituents generally have a market-cap above $5 billion and represent approximately 80% of the investable market. </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587307435"/>
                  </a:ext>
                </a:extLst>
              </a:tr>
              <a:tr h="299720">
                <a:tc>
                  <a:txBody>
                    <a:bodyPr/>
                    <a:lstStyle/>
                    <a:p>
                      <a:pPr algn="l" fontAlgn="t"/>
                      <a:endParaRPr lang="en-US" sz="900" b="0" i="0" u="none" strike="noStrike" dirty="0">
                        <a:solidFill>
                          <a:schemeClr val="tx1"/>
                        </a:solidFill>
                        <a:effectLst/>
                        <a:latin typeface="+mj-lt"/>
                      </a:endParaRPr>
                    </a:p>
                  </a:txBody>
                  <a:tcPr marL="5553" marR="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International Developed Equity</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MSCI EAFE</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Measures the equity performance of countries considered to represent developed markets, excluding the U.S. and Canada.</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457792019"/>
                  </a:ext>
                </a:extLst>
              </a:tr>
              <a:tr h="136419">
                <a:tc>
                  <a:txBody>
                    <a:bodyPr/>
                    <a:lstStyle/>
                    <a:p>
                      <a:pPr algn="l" fontAlgn="t"/>
                      <a:endParaRPr lang="en-US" sz="900" b="0" i="0" u="none" strike="noStrike" dirty="0">
                        <a:solidFill>
                          <a:schemeClr val="tx1"/>
                        </a:solidFill>
                        <a:effectLst/>
                        <a:latin typeface="+mj-lt"/>
                      </a:endParaRPr>
                    </a:p>
                  </a:txBody>
                  <a:tcPr marL="5553" marR="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Emerging Markets (EM) Equity</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MSCI Emerging Markets</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Measures the equity market performance of countries considered to represent emerging markets. </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988320497"/>
                  </a:ext>
                </a:extLst>
              </a:tr>
              <a:tr h="204629">
                <a:tc>
                  <a:txBody>
                    <a:bodyPr/>
                    <a:lstStyle/>
                    <a:p>
                      <a:pPr algn="l" fontAlgn="t"/>
                      <a:r>
                        <a:rPr lang="en-US" sz="900" b="1" i="0" u="none" strike="noStrike" dirty="0">
                          <a:solidFill>
                            <a:schemeClr val="tx1"/>
                          </a:solidFill>
                          <a:effectLst/>
                          <a:latin typeface="Arial" panose="020B0604020202020204" pitchFamily="34" charset="0"/>
                        </a:rPr>
                        <a:t>BONDS</a:t>
                      </a:r>
                    </a:p>
                  </a:txBody>
                  <a:tcPr marL="5553"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t"/>
                      <a:r>
                        <a:rPr lang="en-US" sz="1000" kern="1200" dirty="0">
                          <a:solidFill>
                            <a:schemeClr val="tx1"/>
                          </a:solidFill>
                          <a:effectLst/>
                          <a:latin typeface="Arial" panose="020B0604020202020204" pitchFamily="34" charset="0"/>
                          <a:ea typeface="+mn-ea"/>
                          <a:cs typeface="Arial" panose="020B0604020202020204" pitchFamily="34" charset="0"/>
                        </a:rPr>
                        <a:t>U.S. Bonds</a:t>
                      </a:r>
                    </a:p>
                  </a:txBody>
                  <a:tcPr marL="45720"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t"/>
                      <a:r>
                        <a:rPr lang="en-US" sz="1000" kern="1200" dirty="0">
                          <a:solidFill>
                            <a:schemeClr val="tx1"/>
                          </a:solidFill>
                          <a:effectLst/>
                          <a:latin typeface="Arial" panose="020B0604020202020204" pitchFamily="34" charset="0"/>
                          <a:ea typeface="+mn-ea"/>
                          <a:cs typeface="Arial" panose="020B0604020202020204" pitchFamily="34" charset="0"/>
                        </a:rPr>
                        <a:t>Bloomberg  U..S Aggregate</a:t>
                      </a:r>
                    </a:p>
                  </a:txBody>
                  <a:tcPr marL="45720"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lvl="0" indent="0" algn="l" defTabSz="914400" eaLnBrk="1" fontAlgn="t" latinLnBrk="0" hangingPunct="1">
                        <a:lnSpc>
                          <a:spcPct val="115000"/>
                        </a:lnSpc>
                        <a:spcBef>
                          <a:spcPts val="0"/>
                        </a:spcBef>
                        <a:spcAft>
                          <a:spcPts val="0"/>
                        </a:spcAft>
                        <a:buClrTx/>
                        <a:buSzTx/>
                        <a:buFontTx/>
                        <a:buNone/>
                        <a:tabLst/>
                        <a:defRPr/>
                      </a:pPr>
                      <a:r>
                        <a:rPr lang="en-US" sz="1000" kern="1200" dirty="0">
                          <a:solidFill>
                            <a:schemeClr val="tx1"/>
                          </a:solidFill>
                          <a:effectLst/>
                          <a:latin typeface="Arial" panose="020B0604020202020204" pitchFamily="34" charset="0"/>
                          <a:ea typeface="+mn-ea"/>
                          <a:cs typeface="Arial" panose="020B0604020202020204" pitchFamily="34" charset="0"/>
                        </a:rPr>
                        <a:t>Measures the performance of USD-denominated, investment-grade, fixed-rate taxable bond market of SEC-registered securities.  The index includes Treasury bonds, Government-related Corporate, MBS (agency fixed-rate and hybrid ARM pass-throughs), ABS and CMBS sectors. </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626177911"/>
                  </a:ext>
                </a:extLst>
              </a:tr>
              <a:tr h="204629">
                <a:tc>
                  <a:txBody>
                    <a:bodyPr/>
                    <a:lstStyle/>
                    <a:p>
                      <a:pPr algn="l" fontAlgn="t"/>
                      <a:r>
                        <a:rPr lang="en-US" sz="900" b="1" i="0" u="none" strike="noStrike" dirty="0">
                          <a:solidFill>
                            <a:schemeClr val="tx1"/>
                          </a:solidFill>
                          <a:effectLst/>
                          <a:latin typeface="Arial" panose="020B0604020202020204" pitchFamily="34" charset="0"/>
                        </a:rPr>
                        <a:t>ALTS</a:t>
                      </a:r>
                    </a:p>
                  </a:txBody>
                  <a:tcPr marL="5553"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Gold</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Bloomberg Gold – Total Return</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Measures the performance of futures contracts on gold and is quoted in USD.</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617680136"/>
                  </a:ext>
                </a:extLst>
              </a:tr>
              <a:tr h="354409">
                <a:tc>
                  <a:txBody>
                    <a:bodyPr/>
                    <a:lstStyle/>
                    <a:p>
                      <a:pPr algn="l" fontAlgn="t"/>
                      <a:r>
                        <a:rPr lang="en-US" sz="900" b="1" i="0" u="none" strike="noStrike" dirty="0">
                          <a:solidFill>
                            <a:schemeClr val="tx1"/>
                          </a:solidFill>
                          <a:effectLst/>
                          <a:latin typeface="Arial" panose="020B0604020202020204" pitchFamily="34" charset="0"/>
                        </a:rPr>
                        <a:t>INDEX BLEND</a:t>
                      </a:r>
                    </a:p>
                  </a:txBody>
                  <a:tcPr marL="5553" marR="5553" marT="9144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Global 60/40</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60% MSCI ACWI, 40% Bloomberg </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Aft>
                          <a:spcPts val="1000"/>
                        </a:spcAft>
                        <a:buNone/>
                      </a:pPr>
                      <a:r>
                        <a:rPr lang="en-US" sz="1000" kern="1200" dirty="0">
                          <a:solidFill>
                            <a:schemeClr val="tx1"/>
                          </a:solidFill>
                          <a:effectLst/>
                          <a:latin typeface="Arial" panose="020B0604020202020204" pitchFamily="34" charset="0"/>
                          <a:ea typeface="+mn-ea"/>
                          <a:cs typeface="Arial" panose="020B0604020202020204" pitchFamily="34" charset="0"/>
                        </a:rPr>
                        <a:t>Measures the performance of a blend of global equities and global bond indexes used as a benchmark for balanced portfolios.</a:t>
                      </a:r>
                    </a:p>
                  </a:txBody>
                  <a:tcPr marL="45720"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833768536"/>
                  </a:ext>
                </a:extLst>
              </a:tr>
            </a:tbl>
          </a:graphicData>
        </a:graphic>
      </p:graphicFrame>
    </p:spTree>
    <p:extLst>
      <p:ext uri="{BB962C8B-B14F-4D97-AF65-F5344CB8AC3E}">
        <p14:creationId xmlns:p14="http://schemas.microsoft.com/office/powerpoint/2010/main" val="187306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F8C7-C9BB-7D20-A2F4-4691518E0468}"/>
            </a:ext>
          </a:extLst>
        </p:cNvPr>
        <p:cNvGrpSpPr/>
        <p:nvPr/>
      </p:nvGrpSpPr>
      <p:grpSpPr>
        <a:xfrm>
          <a:off x="0" y="0"/>
          <a:ext cx="0" cy="0"/>
          <a:chOff x="0" y="0"/>
          <a:chExt cx="0" cy="0"/>
        </a:xfrm>
      </p:grpSpPr>
      <p:sp>
        <p:nvSpPr>
          <p:cNvPr id="6" name="Title 4">
            <a:extLst>
              <a:ext uri="{FF2B5EF4-FFF2-40B4-BE49-F238E27FC236}">
                <a16:creationId xmlns:a16="http://schemas.microsoft.com/office/drawing/2014/main" id="{0CA3D4E2-46CC-F192-0EC7-789C04E3C065}"/>
              </a:ext>
            </a:extLst>
          </p:cNvPr>
          <p:cNvSpPr>
            <a:spLocks noGrp="1"/>
          </p:cNvSpPr>
          <p:nvPr>
            <p:ph type="title"/>
          </p:nvPr>
        </p:nvSpPr>
        <p:spPr/>
        <p:txBody>
          <a:bodyPr/>
          <a:lstStyle/>
          <a:p>
            <a:r>
              <a:rPr lang="en-US" b="1" dirty="0"/>
              <a:t>Index Information </a:t>
            </a:r>
          </a:p>
        </p:txBody>
      </p:sp>
      <p:graphicFrame>
        <p:nvGraphicFramePr>
          <p:cNvPr id="2" name="Content Placeholder 2">
            <a:extLst>
              <a:ext uri="{FF2B5EF4-FFF2-40B4-BE49-F238E27FC236}">
                <a16:creationId xmlns:a16="http://schemas.microsoft.com/office/drawing/2014/main" id="{ADA529F2-589F-BA50-E015-0F7F4FDBB961}"/>
              </a:ext>
            </a:extLst>
          </p:cNvPr>
          <p:cNvGraphicFramePr>
            <a:graphicFrameLocks/>
          </p:cNvGraphicFramePr>
          <p:nvPr>
            <p:custDataLst>
              <p:tags r:id="rId1"/>
            </p:custDataLst>
            <p:extLst>
              <p:ext uri="{D42A27DB-BD31-4B8C-83A1-F6EECF244321}">
                <p14:modId xmlns:p14="http://schemas.microsoft.com/office/powerpoint/2010/main" val="1907616306"/>
              </p:ext>
            </p:extLst>
          </p:nvPr>
        </p:nvGraphicFramePr>
        <p:xfrm>
          <a:off x="367284" y="1126837"/>
          <a:ext cx="11457432" cy="2823436"/>
        </p:xfrm>
        <a:graphic>
          <a:graphicData uri="http://schemas.openxmlformats.org/drawingml/2006/table">
            <a:tbl>
              <a:tblPr>
                <a:tableStyleId>{073A0DAA-6AF3-43AB-8588-CEC1D06C72B9}</a:tableStyleId>
              </a:tblPr>
              <a:tblGrid>
                <a:gridCol w="682372">
                  <a:extLst>
                    <a:ext uri="{9D8B030D-6E8A-4147-A177-3AD203B41FA5}">
                      <a16:colId xmlns:a16="http://schemas.microsoft.com/office/drawing/2014/main" val="2216234126"/>
                    </a:ext>
                  </a:extLst>
                </a:gridCol>
                <a:gridCol w="1520520">
                  <a:extLst>
                    <a:ext uri="{9D8B030D-6E8A-4147-A177-3AD203B41FA5}">
                      <a16:colId xmlns:a16="http://schemas.microsoft.com/office/drawing/2014/main" val="2374765190"/>
                    </a:ext>
                  </a:extLst>
                </a:gridCol>
                <a:gridCol w="1771891">
                  <a:extLst>
                    <a:ext uri="{9D8B030D-6E8A-4147-A177-3AD203B41FA5}">
                      <a16:colId xmlns:a16="http://schemas.microsoft.com/office/drawing/2014/main" val="418024723"/>
                    </a:ext>
                  </a:extLst>
                </a:gridCol>
                <a:gridCol w="7482649">
                  <a:extLst>
                    <a:ext uri="{9D8B030D-6E8A-4147-A177-3AD203B41FA5}">
                      <a16:colId xmlns:a16="http://schemas.microsoft.com/office/drawing/2014/main" val="1249257765"/>
                    </a:ext>
                  </a:extLst>
                </a:gridCol>
              </a:tblGrid>
              <a:tr h="217288">
                <a:tc>
                  <a:txBody>
                    <a:bodyPr/>
                    <a:lstStyle/>
                    <a:p>
                      <a:pPr algn="l" fontAlgn="t"/>
                      <a:r>
                        <a:rPr lang="en-US" sz="900" b="0" u="none" strike="noStrike" dirty="0">
                          <a:solidFill>
                            <a:schemeClr val="tx1"/>
                          </a:solidFill>
                          <a:effectLst/>
                          <a:latin typeface="+mj-lt"/>
                        </a:rPr>
                        <a:t> </a:t>
                      </a:r>
                      <a:endParaRPr lang="en-US" sz="900" b="0" i="0" u="none" strike="noStrike" dirty="0">
                        <a:solidFill>
                          <a:schemeClr val="tx1"/>
                        </a:solidFill>
                        <a:effectLst/>
                        <a:latin typeface="+mj-lt"/>
                      </a:endParaRPr>
                    </a:p>
                  </a:txBody>
                  <a:tcPr marL="18288"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b"/>
                      <a:r>
                        <a:rPr lang="en-US" sz="1000" b="1" u="none" strike="noStrike" dirty="0">
                          <a:solidFill>
                            <a:schemeClr val="tx1"/>
                          </a:solidFill>
                          <a:effectLst/>
                          <a:latin typeface="+mj-lt"/>
                        </a:rPr>
                        <a:t>Asset Class</a:t>
                      </a:r>
                      <a:endParaRPr lang="en-US" sz="1000" b="1" i="0" u="none" strike="noStrike" dirty="0">
                        <a:solidFill>
                          <a:schemeClr val="tx1"/>
                        </a:solidFill>
                        <a:effectLst/>
                        <a:latin typeface="+mj-lt"/>
                      </a:endParaRPr>
                    </a:p>
                  </a:txBody>
                  <a:tcPr marL="18288"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b"/>
                      <a:r>
                        <a:rPr lang="en-US" sz="1000" b="1" u="none" strike="noStrike" dirty="0">
                          <a:solidFill>
                            <a:schemeClr val="tx1"/>
                          </a:solidFill>
                          <a:effectLst/>
                          <a:latin typeface="+mj-lt"/>
                        </a:rPr>
                        <a:t>Index</a:t>
                      </a:r>
                      <a:endParaRPr lang="en-US" sz="1000" b="1" i="0" u="none" strike="noStrike" dirty="0">
                        <a:solidFill>
                          <a:schemeClr val="tx1"/>
                        </a:solidFill>
                        <a:effectLst/>
                        <a:latin typeface="+mj-lt"/>
                      </a:endParaRPr>
                    </a:p>
                  </a:txBody>
                  <a:tcPr marL="18288"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b"/>
                      <a:r>
                        <a:rPr lang="en-US" sz="1000" b="1" u="none" strike="noStrike" dirty="0">
                          <a:solidFill>
                            <a:schemeClr val="tx1"/>
                          </a:solidFill>
                          <a:effectLst/>
                          <a:latin typeface="+mj-lt"/>
                        </a:rPr>
                        <a:t>Definition</a:t>
                      </a:r>
                      <a:endParaRPr lang="en-US" sz="1000" b="1" i="0" u="none" strike="noStrike" dirty="0">
                        <a:solidFill>
                          <a:schemeClr val="tx1"/>
                        </a:solidFill>
                        <a:effectLst/>
                        <a:latin typeface="+mj-lt"/>
                      </a:endParaRPr>
                    </a:p>
                  </a:txBody>
                  <a:tcPr marL="18288" marR="0" marT="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24480237"/>
                  </a:ext>
                </a:extLst>
              </a:tr>
              <a:tr h="389467">
                <a:tc>
                  <a:txBody>
                    <a:bodyPr/>
                    <a:lstStyle/>
                    <a:p>
                      <a:pPr algn="l" fontAlgn="t"/>
                      <a:r>
                        <a:rPr lang="en-US" sz="900" b="1" u="none" strike="noStrike" dirty="0">
                          <a:solidFill>
                            <a:schemeClr val="tx1"/>
                          </a:solidFill>
                          <a:effectLst/>
                        </a:rPr>
                        <a:t>BONDS</a:t>
                      </a:r>
                      <a:endParaRPr lang="en-US" sz="900" b="1" i="0" u="none" strike="noStrike" dirty="0">
                        <a:solidFill>
                          <a:schemeClr val="tx1"/>
                        </a:solidFill>
                        <a:effectLst/>
                        <a:latin typeface="Arial" panose="020B0604020202020204" pitchFamily="34" charset="0"/>
                      </a:endParaRPr>
                    </a:p>
                  </a:txBody>
                  <a:tcPr marL="18288"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Short Treasury</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Bloomberg Short-Term Treasury Index</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Measures the performance of the U.S. treasury bills, notes, and bonds under 1 year to maturity.</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213768623"/>
                  </a:ext>
                </a:extLst>
              </a:tr>
              <a:tr h="389467">
                <a:tc>
                  <a:txBody>
                    <a:bodyPr/>
                    <a:lstStyle/>
                    <a:p>
                      <a:pPr algn="l" fontAlgn="t"/>
                      <a:endParaRPr lang="en-US" sz="900" b="1" i="0" u="none" strike="noStrike" dirty="0">
                        <a:solidFill>
                          <a:schemeClr val="tx1"/>
                        </a:solidFill>
                        <a:effectLst/>
                        <a:latin typeface="Arial" panose="020B0604020202020204" pitchFamily="34" charset="0"/>
                      </a:endParaRPr>
                    </a:p>
                  </a:txBody>
                  <a:tcPr marL="18288"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t"/>
                      <a:r>
                        <a:rPr lang="en-US" sz="1000" u="none" strike="noStrike" dirty="0">
                          <a:solidFill>
                            <a:schemeClr val="tx1"/>
                          </a:solidFill>
                          <a:effectLst/>
                          <a:latin typeface="Arial" panose="020B0604020202020204" pitchFamily="34" charset="0"/>
                          <a:cs typeface="Arial" panose="020B0604020202020204" pitchFamily="34" charset="0"/>
                        </a:rPr>
                        <a:t>U.S. Bonds</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18288"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fontAlgn="t"/>
                      <a:r>
                        <a:rPr lang="en-US" sz="1000" u="none" strike="noStrike" dirty="0">
                          <a:solidFill>
                            <a:schemeClr val="tx1"/>
                          </a:solidFill>
                          <a:effectLst/>
                          <a:latin typeface="Arial" panose="020B0604020202020204" pitchFamily="34" charset="0"/>
                          <a:cs typeface="Arial" panose="020B0604020202020204" pitchFamily="34" charset="0"/>
                        </a:rPr>
                        <a:t>Bloomberg  U.S. Aggregate</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18288" marR="5553"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lvl="0" indent="0" algn="l" defTabSz="914400" eaLnBrk="1" fontAlgn="t" latinLnBrk="0" hangingPunct="1">
                        <a:lnSpc>
                          <a:spcPct val="115000"/>
                        </a:lnSpc>
                        <a:spcBef>
                          <a:spcPts val="0"/>
                        </a:spcBef>
                        <a:spcAft>
                          <a:spcPts val="0"/>
                        </a:spcAft>
                        <a:buClrTx/>
                        <a:buSzTx/>
                        <a:buFontTx/>
                        <a:buNone/>
                        <a:tabLst/>
                        <a:defRPr/>
                      </a:pPr>
                      <a:r>
                        <a:rPr lang="en-US" sz="1000" dirty="0">
                          <a:solidFill>
                            <a:schemeClr val="tx1"/>
                          </a:solidFill>
                          <a:effectLst/>
                          <a:latin typeface="Arial" panose="020B0604020202020204" pitchFamily="34" charset="0"/>
                          <a:cs typeface="Arial" panose="020B0604020202020204" pitchFamily="34" charset="0"/>
                        </a:rPr>
                        <a:t>Measures the performance of USD-denominated, investment-grade, fixed-rate taxable bond market of SEC-registered securities.  The index includes Treasury bonds, Government-related Corporate, MBS (agency fixed-rate and hybrid ARM pass-throughs), ABS and CMBS sectors. </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586770562"/>
                  </a:ext>
                </a:extLst>
              </a:tr>
              <a:tr h="389467">
                <a:tc>
                  <a:txBody>
                    <a:bodyPr/>
                    <a:lstStyle/>
                    <a:p>
                      <a:pPr algn="l" fontAlgn="t"/>
                      <a:endParaRPr lang="en-US" sz="900" b="1" i="0" u="none" strike="noStrike" dirty="0">
                        <a:solidFill>
                          <a:schemeClr val="tx1"/>
                        </a:solidFill>
                        <a:effectLst/>
                        <a:latin typeface="Arial" panose="020B0604020202020204" pitchFamily="34" charset="0"/>
                      </a:endParaRPr>
                    </a:p>
                  </a:txBody>
                  <a:tcPr marL="18288" marR="5553" marT="9144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Intermediate Treasury</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Bloomberg Intermediate-Term Treasury Index</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Measures U.S. dollar-denominated, fixed-rate, nominal debt issued by the U.S. Treasury with maturities of 1 to 9.99 years to maturity.</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258526375"/>
                  </a:ext>
                </a:extLst>
              </a:tr>
              <a:tr h="389467">
                <a:tc>
                  <a:txBody>
                    <a:bodyPr/>
                    <a:lstStyle/>
                    <a:p>
                      <a:pPr algn="l" fontAlgn="t"/>
                      <a:endParaRPr lang="en-US" sz="900" b="1" i="0" u="none" strike="noStrike" dirty="0">
                        <a:solidFill>
                          <a:schemeClr val="tx1"/>
                        </a:solidFill>
                        <a:effectLst/>
                        <a:latin typeface="Arial" panose="020B0604020202020204" pitchFamily="34" charset="0"/>
                      </a:endParaRPr>
                    </a:p>
                  </a:txBody>
                  <a:tcPr marL="18288" marR="5553" marT="9144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Long Treasury</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Bloomberg U.S. Treasury Long Index </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Measures the performance of U.S. Treasury bonds that have at least 10 years left until maturity. </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919356614"/>
                  </a:ext>
                </a:extLst>
              </a:tr>
              <a:tr h="389467">
                <a:tc>
                  <a:txBody>
                    <a:bodyPr/>
                    <a:lstStyle/>
                    <a:p>
                      <a:pPr algn="l" fontAlgn="t"/>
                      <a:endParaRPr lang="en-US" sz="900" b="1" i="0" u="none" strike="noStrike" dirty="0">
                        <a:solidFill>
                          <a:schemeClr val="tx1"/>
                        </a:solidFill>
                        <a:effectLst/>
                        <a:latin typeface="Arial" panose="020B0604020202020204" pitchFamily="34" charset="0"/>
                      </a:endParaRPr>
                    </a:p>
                  </a:txBody>
                  <a:tcPr marL="18288" marR="5553" marT="9144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Muni Bonds</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Bloomberg Municipal Index</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Measures the performance of the Bloomberg U.S. Municipal bond market.</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821459664"/>
                  </a:ext>
                </a:extLst>
              </a:tr>
              <a:tr h="389467">
                <a:tc>
                  <a:txBody>
                    <a:bodyPr/>
                    <a:lstStyle/>
                    <a:p>
                      <a:pPr algn="l" fontAlgn="t"/>
                      <a:endParaRPr lang="en-US" sz="900" b="1" i="0" u="none" strike="noStrike" dirty="0">
                        <a:solidFill>
                          <a:schemeClr val="tx1"/>
                        </a:solidFill>
                        <a:effectLst/>
                        <a:latin typeface="Arial" panose="020B0604020202020204" pitchFamily="34" charset="0"/>
                      </a:endParaRPr>
                    </a:p>
                  </a:txBody>
                  <a:tcPr marL="18288" marR="5553" marT="9144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Investment Grade</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Bloomberg U.S. Credit Index</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algn="l">
                        <a:lnSpc>
                          <a:spcPct val="115000"/>
                        </a:lnSpc>
                        <a:spcBef>
                          <a:spcPts val="0"/>
                        </a:spcBef>
                        <a:spcAft>
                          <a:spcPts val="0"/>
                        </a:spcAft>
                      </a:pPr>
                      <a:r>
                        <a:rPr lang="en-US"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Measures the investment grade, U.S. dollar-denominated, fixed-rate, taxable corporate and government-related bond markets.</a:t>
                      </a:r>
                    </a:p>
                  </a:txBody>
                  <a:tcPr marL="18288" marR="0" marT="36830" marB="3683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50628143"/>
                  </a:ext>
                </a:extLst>
              </a:tr>
            </a:tbl>
          </a:graphicData>
        </a:graphic>
      </p:graphicFrame>
    </p:spTree>
    <p:extLst>
      <p:ext uri="{BB962C8B-B14F-4D97-AF65-F5344CB8AC3E}">
        <p14:creationId xmlns:p14="http://schemas.microsoft.com/office/powerpoint/2010/main" val="92896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31FC6-2407-CC6D-4D15-7B25A754F9E4}"/>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50CBC65-02C3-4346-E3EB-E0B9EE5A5FAB}"/>
              </a:ext>
            </a:extLst>
          </p:cNvPr>
          <p:cNvSpPr txBox="1">
            <a:spLocks/>
          </p:cNvSpPr>
          <p:nvPr/>
        </p:nvSpPr>
        <p:spPr>
          <a:xfrm>
            <a:off x="374904" y="1154642"/>
            <a:ext cx="11038115" cy="5079332"/>
          </a:xfrm>
        </p:spPr>
        <p:txBody>
          <a:bodyPr lIns="0" rIns="0"/>
          <a:lstStyle>
            <a:lvl1pPr marL="0" indent="0" algn="l" defTabSz="1008309" rtl="0" eaLnBrk="1" latinLnBrk="0" hangingPunct="1">
              <a:lnSpc>
                <a:spcPct val="90000"/>
              </a:lnSpc>
              <a:spcBef>
                <a:spcPts val="1103"/>
              </a:spcBef>
              <a:buClr>
                <a:schemeClr val="accent1">
                  <a:lumMod val="75000"/>
                </a:schemeClr>
              </a:buClr>
              <a:buFont typeface="Arial"/>
              <a:buNone/>
              <a:defRPr sz="2205" b="0" i="0" kern="1200">
                <a:solidFill>
                  <a:schemeClr val="bg2">
                    <a:lumMod val="25000"/>
                  </a:schemeClr>
                </a:solidFill>
                <a:latin typeface="Arial" charset="0"/>
                <a:ea typeface="Arial" charset="0"/>
                <a:cs typeface="Arial" charset="0"/>
              </a:defRPr>
            </a:lvl1pPr>
            <a:lvl2pPr marL="504154" indent="0" algn="l" defTabSz="1008309" rtl="0" eaLnBrk="1" latinLnBrk="0" hangingPunct="1">
              <a:lnSpc>
                <a:spcPct val="90000"/>
              </a:lnSpc>
              <a:spcBef>
                <a:spcPts val="551"/>
              </a:spcBef>
              <a:buFont typeface=".AppleSystemUIFont" charset="-120"/>
              <a:buNone/>
              <a:defRPr sz="1985" b="0" i="0" kern="1200">
                <a:solidFill>
                  <a:schemeClr val="bg2">
                    <a:lumMod val="25000"/>
                  </a:schemeClr>
                </a:solidFill>
                <a:latin typeface="Arial" charset="0"/>
                <a:ea typeface="Arial" charset="0"/>
                <a:cs typeface="Arial" charset="0"/>
              </a:defRPr>
            </a:lvl2pPr>
            <a:lvl3pPr marL="1008309" indent="0" algn="l" defTabSz="1008309" rtl="0" eaLnBrk="1" latinLnBrk="0" hangingPunct="1">
              <a:lnSpc>
                <a:spcPct val="90000"/>
              </a:lnSpc>
              <a:spcBef>
                <a:spcPts val="551"/>
              </a:spcBef>
              <a:buClr>
                <a:schemeClr val="accent1">
                  <a:lumMod val="75000"/>
                </a:schemeClr>
              </a:buClr>
              <a:buSzPct val="70000"/>
              <a:buFont typeface="ArialUnicodeMS" charset="0"/>
              <a:buNone/>
              <a:defRPr sz="1764" b="0" i="0" kern="1200">
                <a:solidFill>
                  <a:schemeClr val="bg2">
                    <a:lumMod val="25000"/>
                  </a:schemeClr>
                </a:solidFill>
                <a:latin typeface="Arial" charset="0"/>
                <a:ea typeface="Arial" charset="0"/>
                <a:cs typeface="Arial" charset="0"/>
              </a:defRPr>
            </a:lvl3pPr>
            <a:lvl4pPr marL="1512463" indent="0" algn="l" defTabSz="1008309" rtl="0" eaLnBrk="1" latinLnBrk="0" hangingPunct="1">
              <a:lnSpc>
                <a:spcPct val="90000"/>
              </a:lnSpc>
              <a:spcBef>
                <a:spcPts val="551"/>
              </a:spcBef>
              <a:buSzPct val="110000"/>
              <a:buFont typeface=".AppleSystemUIFont" charset="-120"/>
              <a:buNone/>
              <a:defRPr sz="1544" b="0" i="0" kern="1200">
                <a:solidFill>
                  <a:schemeClr val="bg2">
                    <a:lumMod val="25000"/>
                  </a:schemeClr>
                </a:solidFill>
                <a:latin typeface="Arial" charset="0"/>
                <a:ea typeface="Arial" charset="0"/>
                <a:cs typeface="Arial" charset="0"/>
              </a:defRPr>
            </a:lvl4pPr>
            <a:lvl5pPr marL="2016618" indent="0" algn="l" defTabSz="1008309" rtl="0" eaLnBrk="1" latinLnBrk="0" hangingPunct="1">
              <a:lnSpc>
                <a:spcPct val="90000"/>
              </a:lnSpc>
              <a:spcBef>
                <a:spcPts val="551"/>
              </a:spcBef>
              <a:buClr>
                <a:schemeClr val="accent1">
                  <a:lumMod val="75000"/>
                </a:schemeClr>
              </a:buClr>
              <a:buSzPct val="110000"/>
              <a:buFont typeface=".AppleSystemUIFont" charset="-120"/>
              <a:buNone/>
              <a:defRPr sz="1323" b="0" i="0" kern="1200">
                <a:solidFill>
                  <a:schemeClr val="bg2">
                    <a:lumMod val="25000"/>
                  </a:schemeClr>
                </a:solidFill>
                <a:latin typeface="Arial" charset="0"/>
                <a:ea typeface="Arial" charset="0"/>
                <a:cs typeface="Arial" charset="0"/>
              </a:defRPr>
            </a:lvl5pPr>
            <a:lvl6pPr marL="2772849"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6pPr>
            <a:lvl7pPr marL="3277004"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7pPr>
            <a:lvl8pPr marL="3781158"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8pPr>
            <a:lvl9pPr marL="4285313"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9pPr>
          </a:lstStyle>
          <a:p>
            <a:pPr marL="12065" marR="50165"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5" normalizeH="0" baseline="0" noProof="0" dirty="0">
                <a:ln>
                  <a:noFill/>
                </a:ln>
                <a:solidFill>
                  <a:schemeClr val="tx1"/>
                </a:solidFill>
                <a:effectLst/>
                <a:uLnTx/>
                <a:uFillTx/>
                <a:latin typeface="Arial"/>
                <a:ea typeface="+mn-ea"/>
                <a:cs typeface="Arial"/>
              </a:rPr>
              <a:t>This </a:t>
            </a:r>
            <a:r>
              <a:rPr kumimoji="0" lang="en-US" sz="1100" b="0" i="0" u="none" strike="noStrike" kern="1200" cap="none" spc="-10" normalizeH="0" baseline="0" noProof="0" dirty="0">
                <a:ln>
                  <a:noFill/>
                </a:ln>
                <a:solidFill>
                  <a:schemeClr val="tx1"/>
                </a:solidFill>
                <a:effectLst/>
                <a:uLnTx/>
                <a:uFillTx/>
                <a:latin typeface="Arial"/>
                <a:ea typeface="+mn-ea"/>
                <a:cs typeface="Arial"/>
              </a:rPr>
              <a:t>is </a:t>
            </a:r>
            <a:r>
              <a:rPr kumimoji="0" lang="en-US" sz="1100" b="0" i="0" u="none" strike="noStrike" kern="1200" cap="none" spc="0" normalizeH="0" baseline="0" noProof="0" dirty="0">
                <a:ln>
                  <a:noFill/>
                </a:ln>
                <a:solidFill>
                  <a:schemeClr val="tx1"/>
                </a:solidFill>
                <a:effectLst/>
                <a:uLnTx/>
                <a:uFillTx/>
                <a:latin typeface="Arial"/>
                <a:ea typeface="+mn-ea"/>
                <a:cs typeface="Arial"/>
              </a:rPr>
              <a:t>for </a:t>
            </a:r>
            <a:r>
              <a:rPr kumimoji="0" lang="en-US" sz="1100" b="0" i="0" u="none" strike="noStrike" kern="1200" cap="none" spc="-5" normalizeH="0" baseline="0" noProof="0" dirty="0">
                <a:ln>
                  <a:noFill/>
                </a:ln>
                <a:solidFill>
                  <a:schemeClr val="tx1"/>
                </a:solidFill>
                <a:effectLst/>
                <a:uLnTx/>
                <a:uFillTx/>
                <a:latin typeface="Arial"/>
                <a:ea typeface="+mn-ea"/>
                <a:cs typeface="Arial"/>
              </a:rPr>
              <a:t>informational purposes </a:t>
            </a:r>
            <a:r>
              <a:rPr kumimoji="0" lang="en-US" sz="1100" b="0" i="0" u="none" strike="noStrike" kern="1200" cap="none" spc="-15" normalizeH="0" baseline="0" noProof="0" dirty="0">
                <a:ln>
                  <a:noFill/>
                </a:ln>
                <a:solidFill>
                  <a:schemeClr val="tx1"/>
                </a:solidFill>
                <a:effectLst/>
                <a:uLnTx/>
                <a:uFillTx/>
                <a:latin typeface="Arial"/>
                <a:ea typeface="+mn-ea"/>
                <a:cs typeface="Arial"/>
              </a:rPr>
              <a:t>only, </a:t>
            </a:r>
            <a:r>
              <a:rPr kumimoji="0" lang="en-US" sz="1100" b="0" i="0" u="none" strike="noStrike" kern="1200" cap="none" spc="-10" normalizeH="0" baseline="0" noProof="0" dirty="0">
                <a:ln>
                  <a:noFill/>
                </a:ln>
                <a:solidFill>
                  <a:schemeClr val="tx1"/>
                </a:solidFill>
                <a:effectLst/>
                <a:uLnTx/>
                <a:uFillTx/>
                <a:latin typeface="Arial"/>
                <a:ea typeface="+mn-ea"/>
                <a:cs typeface="Arial"/>
              </a:rPr>
              <a:t>is not </a:t>
            </a:r>
            <a:r>
              <a:rPr kumimoji="0" lang="en-US" sz="1100" b="0" i="0" u="none" strike="noStrike" kern="1200" cap="none" spc="-5" normalizeH="0" baseline="0" noProof="0" dirty="0">
                <a:ln>
                  <a:noFill/>
                </a:ln>
                <a:solidFill>
                  <a:schemeClr val="tx1"/>
                </a:solidFill>
                <a:effectLst/>
                <a:uLnTx/>
                <a:uFillTx/>
                <a:latin typeface="Arial"/>
                <a:ea typeface="+mn-ea"/>
                <a:cs typeface="Arial"/>
              </a:rPr>
              <a:t>a </a:t>
            </a:r>
            <a:r>
              <a:rPr kumimoji="0" lang="en-US" sz="1100" b="0" i="0" u="none" strike="noStrike" kern="1200" cap="none" spc="-10" normalizeH="0" baseline="0" noProof="0" dirty="0">
                <a:ln>
                  <a:noFill/>
                </a:ln>
                <a:solidFill>
                  <a:schemeClr val="tx1"/>
                </a:solidFill>
                <a:effectLst/>
                <a:uLnTx/>
                <a:uFillTx/>
                <a:latin typeface="Arial"/>
                <a:ea typeface="+mn-ea"/>
                <a:cs typeface="Arial"/>
              </a:rPr>
              <a:t>solicitation, and should not </a:t>
            </a:r>
            <a:r>
              <a:rPr kumimoji="0" lang="en-US" sz="1100" b="0" i="0" u="none" strike="noStrike" kern="1200" cap="none" spc="-5" normalizeH="0" baseline="0" noProof="0" dirty="0">
                <a:ln>
                  <a:noFill/>
                </a:ln>
                <a:solidFill>
                  <a:schemeClr val="tx1"/>
                </a:solidFill>
                <a:effectLst/>
                <a:uLnTx/>
                <a:uFillTx/>
                <a:latin typeface="Arial"/>
                <a:ea typeface="+mn-ea"/>
                <a:cs typeface="Arial"/>
              </a:rPr>
              <a:t>be considered investment, </a:t>
            </a:r>
            <a:r>
              <a:rPr kumimoji="0" lang="en-US" sz="1100" b="0" i="0" u="none" strike="noStrike" kern="1200" cap="none" spc="-10" normalizeH="0" baseline="0" noProof="0" dirty="0">
                <a:ln>
                  <a:noFill/>
                </a:ln>
                <a:solidFill>
                  <a:schemeClr val="tx1"/>
                </a:solidFill>
                <a:effectLst/>
                <a:uLnTx/>
                <a:uFillTx/>
                <a:latin typeface="Arial"/>
                <a:ea typeface="+mn-ea"/>
                <a:cs typeface="Arial"/>
              </a:rPr>
              <a:t>legal </a:t>
            </a:r>
            <a:r>
              <a:rPr kumimoji="0" lang="en-US" sz="1100" b="0" i="0" u="none" strike="noStrike" kern="1200" cap="none" spc="-5" normalizeH="0" baseline="0" noProof="0" dirty="0">
                <a:ln>
                  <a:noFill/>
                </a:ln>
                <a:solidFill>
                  <a:schemeClr val="tx1"/>
                </a:solidFill>
                <a:effectLst/>
                <a:uLnTx/>
                <a:uFillTx/>
                <a:latin typeface="Arial"/>
                <a:ea typeface="+mn-ea"/>
                <a:cs typeface="Arial"/>
              </a:rPr>
              <a:t>or </a:t>
            </a:r>
            <a:r>
              <a:rPr kumimoji="0" lang="en-US" sz="1100" b="0" i="0" u="none" strike="noStrike" kern="1200" cap="none" spc="-10" normalizeH="0" baseline="0" noProof="0" dirty="0">
                <a:ln>
                  <a:noFill/>
                </a:ln>
                <a:solidFill>
                  <a:schemeClr val="tx1"/>
                </a:solidFill>
                <a:effectLst/>
                <a:uLnTx/>
                <a:uFillTx/>
                <a:latin typeface="Arial"/>
                <a:ea typeface="+mn-ea"/>
                <a:cs typeface="Arial"/>
              </a:rPr>
              <a:t>tax advice. </a:t>
            </a:r>
            <a:r>
              <a:rPr kumimoji="0" lang="en-US" sz="1100" b="0" i="0" u="none" strike="noStrike" kern="1200" cap="none" spc="0" normalizeH="0" baseline="0" noProof="0" dirty="0">
                <a:ln>
                  <a:noFill/>
                </a:ln>
                <a:solidFill>
                  <a:schemeClr val="tx1"/>
                </a:solidFill>
                <a:effectLst/>
                <a:uLnTx/>
                <a:uFillTx/>
                <a:latin typeface="Arial"/>
                <a:ea typeface="+mn-ea"/>
                <a:cs typeface="Arial"/>
              </a:rPr>
              <a:t>The </a:t>
            </a:r>
            <a:r>
              <a:rPr kumimoji="0" lang="en-US" sz="1100" b="0" i="0" u="none" strike="noStrike" kern="1200" cap="none" spc="-5" normalizeH="0" baseline="0" noProof="0" dirty="0">
                <a:ln>
                  <a:noFill/>
                </a:ln>
                <a:solidFill>
                  <a:schemeClr val="tx1"/>
                </a:solidFill>
                <a:effectLst/>
                <a:uLnTx/>
                <a:uFillTx/>
                <a:latin typeface="Arial"/>
                <a:ea typeface="+mn-ea"/>
                <a:cs typeface="Arial"/>
              </a:rPr>
              <a:t>information </a:t>
            </a:r>
            <a:r>
              <a:rPr kumimoji="0" lang="en-US" sz="1100" b="0" i="0" u="none" strike="noStrike" kern="1200" cap="none" spc="-10" normalizeH="0" baseline="0" noProof="0" dirty="0">
                <a:ln>
                  <a:noFill/>
                </a:ln>
                <a:solidFill>
                  <a:schemeClr val="tx1"/>
                </a:solidFill>
                <a:effectLst/>
                <a:uLnTx/>
                <a:uFillTx/>
                <a:latin typeface="Arial"/>
                <a:ea typeface="+mn-ea"/>
                <a:cs typeface="Arial"/>
              </a:rPr>
              <a:t>has been drawn </a:t>
            </a:r>
            <a:r>
              <a:rPr kumimoji="0" lang="en-US" sz="1100" b="0" i="0" u="none" strike="noStrike" kern="1200" cap="none" spc="-5" normalizeH="0" baseline="0" noProof="0" dirty="0">
                <a:ln>
                  <a:noFill/>
                </a:ln>
                <a:solidFill>
                  <a:schemeClr val="tx1"/>
                </a:solidFill>
                <a:effectLst/>
                <a:uLnTx/>
                <a:uFillTx/>
                <a:latin typeface="Arial"/>
                <a:ea typeface="+mn-ea"/>
                <a:cs typeface="Arial"/>
              </a:rPr>
              <a:t>from sources </a:t>
            </a:r>
            <a:r>
              <a:rPr kumimoji="0" lang="en-US" sz="1100" b="0" i="0" u="none" strike="noStrike" kern="1200" cap="none" spc="-10" normalizeH="0" baseline="0" noProof="0" dirty="0">
                <a:ln>
                  <a:noFill/>
                </a:ln>
                <a:solidFill>
                  <a:schemeClr val="tx1"/>
                </a:solidFill>
                <a:effectLst/>
                <a:uLnTx/>
                <a:uFillTx/>
                <a:latin typeface="Arial"/>
                <a:ea typeface="+mn-ea"/>
                <a:cs typeface="Arial"/>
              </a:rPr>
              <a:t>believed </a:t>
            </a:r>
            <a:r>
              <a:rPr kumimoji="0" lang="en-US" sz="1100" b="0" i="0" u="none" strike="noStrike" kern="1200" cap="none" spc="-5" normalizeH="0" baseline="0" noProof="0" dirty="0">
                <a:ln>
                  <a:noFill/>
                </a:ln>
                <a:solidFill>
                  <a:schemeClr val="tx1"/>
                </a:solidFill>
                <a:effectLst/>
                <a:uLnTx/>
                <a:uFillTx/>
                <a:latin typeface="Arial"/>
                <a:ea typeface="+mn-ea"/>
                <a:cs typeface="Arial"/>
              </a:rPr>
              <a:t>to be </a:t>
            </a:r>
            <a:r>
              <a:rPr kumimoji="0" lang="en-US" sz="1100" b="0" i="0" u="none" strike="noStrike" kern="1200" cap="none" spc="-10" normalizeH="0" baseline="0" noProof="0" dirty="0">
                <a:ln>
                  <a:noFill/>
                </a:ln>
                <a:solidFill>
                  <a:schemeClr val="tx1"/>
                </a:solidFill>
                <a:effectLst/>
                <a:uLnTx/>
                <a:uFillTx/>
                <a:latin typeface="Arial"/>
                <a:ea typeface="+mn-ea"/>
                <a:cs typeface="Arial"/>
              </a:rPr>
              <a:t>reliable,  but its </a:t>
            </a:r>
            <a:r>
              <a:rPr kumimoji="0" lang="en-US" sz="1100" b="0" i="0" u="none" strike="noStrike" kern="1200" cap="none" spc="-5" normalizeH="0" baseline="0" noProof="0" dirty="0">
                <a:ln>
                  <a:noFill/>
                </a:ln>
                <a:solidFill>
                  <a:schemeClr val="tx1"/>
                </a:solidFill>
                <a:effectLst/>
                <a:uLnTx/>
                <a:uFillTx/>
                <a:latin typeface="Arial"/>
                <a:ea typeface="+mn-ea"/>
                <a:cs typeface="Arial"/>
              </a:rPr>
              <a:t>accuracy </a:t>
            </a:r>
            <a:r>
              <a:rPr kumimoji="0" lang="en-US" sz="1100" b="0" i="0" u="none" strike="noStrike" kern="1200" cap="none" spc="-10" normalizeH="0" baseline="0" noProof="0" dirty="0">
                <a:ln>
                  <a:noFill/>
                </a:ln>
                <a:solidFill>
                  <a:schemeClr val="tx1"/>
                </a:solidFill>
                <a:effectLst/>
                <a:uLnTx/>
                <a:uFillTx/>
                <a:latin typeface="Arial"/>
                <a:ea typeface="+mn-ea"/>
                <a:cs typeface="Arial"/>
              </a:rPr>
              <a:t>is not guaranteed and is </a:t>
            </a:r>
            <a:r>
              <a:rPr kumimoji="0" lang="en-US" sz="1100" b="0" i="0" u="none" strike="noStrike" kern="1200" cap="none" spc="-5" normalizeH="0" baseline="0" noProof="0" dirty="0">
                <a:ln>
                  <a:noFill/>
                </a:ln>
                <a:solidFill>
                  <a:schemeClr val="tx1"/>
                </a:solidFill>
                <a:effectLst/>
                <a:uLnTx/>
                <a:uFillTx/>
                <a:latin typeface="Arial"/>
                <a:ea typeface="+mn-ea"/>
                <a:cs typeface="Arial"/>
              </a:rPr>
              <a:t>subject to</a:t>
            </a:r>
            <a:r>
              <a:rPr kumimoji="0" lang="en-US" sz="1100" b="0" i="0" u="none" strike="noStrike" kern="1200" cap="none" spc="-15" normalizeH="0" baseline="0" noProof="0" dirty="0">
                <a:ln>
                  <a:noFill/>
                </a:ln>
                <a:solidFill>
                  <a:schemeClr val="tx1"/>
                </a:solidFill>
                <a:effectLst/>
                <a:uLnTx/>
                <a:uFillTx/>
                <a:latin typeface="Arial"/>
                <a:ea typeface="+mn-ea"/>
                <a:cs typeface="Arial"/>
              </a:rPr>
              <a:t> </a:t>
            </a:r>
            <a:r>
              <a:rPr kumimoji="0" lang="en-US" sz="1100" b="0" i="0" u="none" strike="noStrike" kern="1200" cap="none" spc="-10" normalizeH="0" baseline="0" noProof="0" dirty="0">
                <a:ln>
                  <a:noFill/>
                </a:ln>
                <a:solidFill>
                  <a:schemeClr val="tx1"/>
                </a:solidFill>
                <a:effectLst/>
                <a:uLnTx/>
                <a:uFillTx/>
                <a:latin typeface="Arial"/>
                <a:ea typeface="+mn-ea"/>
                <a:cs typeface="Arial"/>
              </a:rPr>
              <a:t>change.</a:t>
            </a:r>
          </a:p>
          <a:p>
            <a:pPr marL="12065" marR="50165"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chemeClr val="tx1"/>
              </a:solidFill>
              <a:effectLst/>
              <a:uLnTx/>
              <a:uFillTx/>
              <a:latin typeface="Arial"/>
              <a:ea typeface="+mn-ea"/>
              <a:cs typeface="Arial"/>
            </a:endParaRPr>
          </a:p>
          <a:p>
            <a:pPr marL="0" marR="508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 normalizeH="0" baseline="0" noProof="0" dirty="0">
                <a:ln>
                  <a:noFill/>
                </a:ln>
                <a:solidFill>
                  <a:schemeClr val="tx1"/>
                </a:solidFill>
                <a:effectLst/>
                <a:uLnTx/>
                <a:uFillTx/>
                <a:latin typeface="Arial"/>
                <a:ea typeface="+mn-ea"/>
                <a:cs typeface="Arial"/>
              </a:rPr>
              <a:t>Investing involves </a:t>
            </a:r>
            <a:r>
              <a:rPr kumimoji="0" lang="en-US" sz="1100" b="1" i="0" u="none" strike="noStrike" kern="1200" cap="none" spc="-10" normalizeH="0" baseline="0" noProof="0" dirty="0">
                <a:ln>
                  <a:noFill/>
                </a:ln>
                <a:solidFill>
                  <a:schemeClr val="tx1"/>
                </a:solidFill>
                <a:effectLst/>
                <a:uLnTx/>
                <a:uFillTx/>
                <a:latin typeface="Arial"/>
                <a:ea typeface="+mn-ea"/>
                <a:cs typeface="Arial"/>
              </a:rPr>
              <a:t>risk, </a:t>
            </a:r>
            <a:r>
              <a:rPr kumimoji="0" lang="en-US" sz="1100" b="1" i="0" u="none" strike="noStrike" kern="1200" cap="none" spc="-5" normalizeH="0" baseline="0" noProof="0" dirty="0">
                <a:ln>
                  <a:noFill/>
                </a:ln>
                <a:solidFill>
                  <a:schemeClr val="tx1"/>
                </a:solidFill>
                <a:effectLst/>
                <a:uLnTx/>
                <a:uFillTx/>
                <a:latin typeface="Arial"/>
                <a:ea typeface="+mn-ea"/>
                <a:cs typeface="Arial"/>
              </a:rPr>
              <a:t>including the possible loss of principal. </a:t>
            </a:r>
            <a:r>
              <a:rPr kumimoji="0" lang="en-US" sz="1100" b="1" i="0" u="none" strike="noStrike" kern="1200" cap="none" spc="-10" normalizeH="0" baseline="0" noProof="0" dirty="0">
                <a:ln>
                  <a:noFill/>
                </a:ln>
                <a:solidFill>
                  <a:schemeClr val="tx1"/>
                </a:solidFill>
                <a:effectLst/>
                <a:uLnTx/>
                <a:uFillTx/>
                <a:latin typeface="Arial"/>
                <a:ea typeface="+mn-ea"/>
                <a:cs typeface="Arial"/>
              </a:rPr>
              <a:t>Past </a:t>
            </a:r>
            <a:r>
              <a:rPr kumimoji="0" lang="en-US" sz="1100" b="1" i="0" u="none" strike="noStrike" kern="1200" cap="none" spc="-5" normalizeH="0" baseline="0" noProof="0" dirty="0">
                <a:ln>
                  <a:noFill/>
                </a:ln>
                <a:solidFill>
                  <a:schemeClr val="tx1"/>
                </a:solidFill>
                <a:effectLst/>
                <a:uLnTx/>
                <a:uFillTx/>
                <a:latin typeface="Arial"/>
                <a:ea typeface="+mn-ea"/>
                <a:cs typeface="Arial"/>
              </a:rPr>
              <a:t>performance does not guarantee future results. </a:t>
            </a:r>
            <a:r>
              <a:rPr kumimoji="0" lang="en-US" sz="1100" b="0" i="0" u="none" strike="noStrike" kern="1200" cap="none" spc="-5" normalizeH="0" baseline="0" noProof="0" dirty="0">
                <a:ln>
                  <a:noFill/>
                </a:ln>
                <a:solidFill>
                  <a:schemeClr val="tx1"/>
                </a:solidFill>
                <a:effectLst/>
                <a:uLnTx/>
                <a:uFillTx/>
                <a:latin typeface="Arial"/>
                <a:ea typeface="+mn-ea"/>
                <a:cs typeface="Arial"/>
              </a:rPr>
              <a:t>Asset </a:t>
            </a:r>
            <a:r>
              <a:rPr kumimoji="0" lang="en-US" sz="1100" b="0" i="0" u="none" strike="noStrike" kern="1200" cap="none" spc="-10" normalizeH="0" baseline="0" noProof="0" dirty="0">
                <a:ln>
                  <a:noFill/>
                </a:ln>
                <a:solidFill>
                  <a:schemeClr val="tx1"/>
                </a:solidFill>
                <a:effectLst/>
                <a:uLnTx/>
                <a:uFillTx/>
                <a:latin typeface="Arial"/>
                <a:ea typeface="+mn-ea"/>
                <a:cs typeface="Arial"/>
              </a:rPr>
              <a:t>allocation </a:t>
            </a:r>
            <a:r>
              <a:rPr kumimoji="0" lang="en-US" sz="1100" b="0" i="0" u="none" strike="noStrike" kern="1200" cap="none" spc="-5" normalizeH="0" baseline="0" noProof="0" dirty="0">
                <a:ln>
                  <a:noFill/>
                </a:ln>
                <a:solidFill>
                  <a:schemeClr val="tx1"/>
                </a:solidFill>
                <a:effectLst/>
                <a:uLnTx/>
                <a:uFillTx/>
                <a:latin typeface="Arial"/>
                <a:ea typeface="+mn-ea"/>
                <a:cs typeface="Arial"/>
              </a:rPr>
              <a:t>cannot </a:t>
            </a:r>
            <a:r>
              <a:rPr kumimoji="0" lang="en-US" sz="1100" b="0" i="0" u="none" strike="noStrike" kern="1200" cap="none" spc="-10" normalizeH="0" baseline="0" noProof="0" dirty="0">
                <a:ln>
                  <a:noFill/>
                </a:ln>
                <a:solidFill>
                  <a:schemeClr val="tx1"/>
                </a:solidFill>
                <a:effectLst/>
                <a:uLnTx/>
                <a:uFillTx/>
                <a:latin typeface="Arial"/>
                <a:ea typeface="+mn-ea"/>
                <a:cs typeface="Arial"/>
              </a:rPr>
              <a:t>eliminate the </a:t>
            </a:r>
            <a:r>
              <a:rPr kumimoji="0" lang="en-US" sz="1100" b="0" i="0" u="none" strike="noStrike" kern="1200" cap="none" spc="-5" normalizeH="0" baseline="0" noProof="0" dirty="0">
                <a:ln>
                  <a:noFill/>
                </a:ln>
                <a:solidFill>
                  <a:schemeClr val="tx1"/>
                </a:solidFill>
                <a:effectLst/>
                <a:uLnTx/>
                <a:uFillTx/>
                <a:latin typeface="Arial"/>
                <a:ea typeface="+mn-ea"/>
                <a:cs typeface="Arial"/>
              </a:rPr>
              <a:t>risk of fluctuating prices </a:t>
            </a:r>
            <a:r>
              <a:rPr kumimoji="0" lang="en-US" sz="1100" b="0" i="0" u="none" strike="noStrike" kern="1200" cap="none" spc="-10" normalizeH="0" baseline="0" noProof="0" dirty="0">
                <a:ln>
                  <a:noFill/>
                </a:ln>
                <a:solidFill>
                  <a:schemeClr val="tx1"/>
                </a:solidFill>
                <a:effectLst/>
                <a:uLnTx/>
                <a:uFillTx/>
                <a:latin typeface="Arial"/>
                <a:ea typeface="+mn-ea"/>
                <a:cs typeface="Arial"/>
              </a:rPr>
              <a:t>and  uncertain </a:t>
            </a:r>
            <a:r>
              <a:rPr kumimoji="0" lang="en-US" sz="1100" b="0" i="0" u="none" strike="noStrike" kern="1200" cap="none" spc="-5" normalizeH="0" baseline="0" noProof="0" dirty="0">
                <a:ln>
                  <a:noFill/>
                </a:ln>
                <a:solidFill>
                  <a:schemeClr val="tx1"/>
                </a:solidFill>
                <a:effectLst/>
                <a:uLnTx/>
                <a:uFillTx/>
                <a:latin typeface="Arial"/>
                <a:ea typeface="+mn-ea"/>
                <a:cs typeface="Arial"/>
              </a:rPr>
              <a:t>returns. There </a:t>
            </a:r>
            <a:r>
              <a:rPr kumimoji="0" lang="en-US" sz="1100" b="0" i="0" u="none" strike="noStrike" kern="1200" cap="none" spc="-10" normalizeH="0" baseline="0" noProof="0" dirty="0">
                <a:ln>
                  <a:noFill/>
                </a:ln>
                <a:solidFill>
                  <a:schemeClr val="tx1"/>
                </a:solidFill>
                <a:effectLst/>
                <a:uLnTx/>
                <a:uFillTx/>
                <a:latin typeface="Arial"/>
                <a:ea typeface="+mn-ea"/>
                <a:cs typeface="Arial"/>
              </a:rPr>
              <a:t>is </a:t>
            </a:r>
            <a:r>
              <a:rPr kumimoji="0" lang="en-US" sz="1100" b="0" i="0" u="none" strike="noStrike" kern="1200" cap="none" spc="-5" normalizeH="0" baseline="0" noProof="0" dirty="0">
                <a:ln>
                  <a:noFill/>
                </a:ln>
                <a:solidFill>
                  <a:schemeClr val="tx1"/>
                </a:solidFill>
                <a:effectLst/>
                <a:uLnTx/>
                <a:uFillTx/>
                <a:latin typeface="Arial"/>
                <a:ea typeface="+mn-ea"/>
                <a:cs typeface="Arial"/>
              </a:rPr>
              <a:t>no </a:t>
            </a:r>
            <a:r>
              <a:rPr kumimoji="0" lang="en-US" sz="1100" b="0" i="0" u="none" strike="noStrike" kern="1200" cap="none" spc="-10" normalizeH="0" baseline="0" noProof="0" dirty="0">
                <a:ln>
                  <a:noFill/>
                </a:ln>
                <a:solidFill>
                  <a:schemeClr val="tx1"/>
                </a:solidFill>
                <a:effectLst/>
                <a:uLnTx/>
                <a:uFillTx/>
                <a:latin typeface="Arial"/>
                <a:ea typeface="+mn-ea"/>
                <a:cs typeface="Arial"/>
              </a:rPr>
              <a:t>guarantee that </a:t>
            </a:r>
            <a:r>
              <a:rPr kumimoji="0" lang="en-US" sz="1100" b="0" i="0" u="none" strike="noStrike" kern="1200" cap="none" spc="-5" normalizeH="0" baseline="0" noProof="0" dirty="0">
                <a:ln>
                  <a:noFill/>
                </a:ln>
                <a:solidFill>
                  <a:schemeClr val="tx1"/>
                </a:solidFill>
                <a:effectLst/>
                <a:uLnTx/>
                <a:uFillTx/>
                <a:latin typeface="Arial"/>
                <a:ea typeface="+mn-ea"/>
                <a:cs typeface="Arial"/>
              </a:rPr>
              <a:t>a </a:t>
            </a:r>
            <a:r>
              <a:rPr kumimoji="0" lang="en-US" sz="1100" b="0" i="0" u="none" strike="noStrike" kern="1200" cap="none" spc="-10" normalizeH="0" baseline="0" noProof="0" dirty="0">
                <a:ln>
                  <a:noFill/>
                </a:ln>
                <a:solidFill>
                  <a:schemeClr val="tx1"/>
                </a:solidFill>
                <a:effectLst/>
                <a:uLnTx/>
                <a:uFillTx/>
                <a:latin typeface="Arial"/>
                <a:ea typeface="+mn-ea"/>
                <a:cs typeface="Arial"/>
              </a:rPr>
              <a:t>diversified </a:t>
            </a:r>
            <a:r>
              <a:rPr kumimoji="0" lang="en-US" sz="1100" b="0" i="0" u="none" strike="noStrike" kern="1200" cap="none" spc="-5" normalizeH="0" baseline="0" noProof="0" dirty="0">
                <a:ln>
                  <a:noFill/>
                </a:ln>
                <a:solidFill>
                  <a:schemeClr val="tx1"/>
                </a:solidFill>
                <a:effectLst/>
                <a:uLnTx/>
                <a:uFillTx/>
                <a:latin typeface="Arial"/>
                <a:ea typeface="+mn-ea"/>
                <a:cs typeface="Arial"/>
              </a:rPr>
              <a:t>portfolio </a:t>
            </a:r>
            <a:r>
              <a:rPr kumimoji="0" lang="en-US" sz="1100" b="0" i="0" u="none" strike="noStrike" kern="1200" cap="none" spc="-15" normalizeH="0" baseline="0" noProof="0" dirty="0">
                <a:ln>
                  <a:noFill/>
                </a:ln>
                <a:solidFill>
                  <a:schemeClr val="tx1"/>
                </a:solidFill>
                <a:effectLst/>
                <a:uLnTx/>
                <a:uFillTx/>
                <a:latin typeface="Arial"/>
                <a:ea typeface="+mn-ea"/>
                <a:cs typeface="Arial"/>
              </a:rPr>
              <a:t>will </a:t>
            </a:r>
            <a:r>
              <a:rPr kumimoji="0" lang="en-US" sz="1100" b="0" i="0" u="none" strike="noStrike" kern="1200" cap="none" spc="-5" normalizeH="0" baseline="0" noProof="0" dirty="0">
                <a:ln>
                  <a:noFill/>
                </a:ln>
                <a:solidFill>
                  <a:schemeClr val="tx1"/>
                </a:solidFill>
                <a:effectLst/>
                <a:uLnTx/>
                <a:uFillTx/>
                <a:latin typeface="Arial"/>
                <a:ea typeface="+mn-ea"/>
                <a:cs typeface="Arial"/>
              </a:rPr>
              <a:t>outperform a non-diversified portfolio. No investment </a:t>
            </a:r>
            <a:r>
              <a:rPr kumimoji="0" lang="en-US" sz="1100" b="0" i="0" u="none" strike="noStrike" kern="1200" cap="none" spc="-10" normalizeH="0" baseline="0" noProof="0" dirty="0">
                <a:ln>
                  <a:noFill/>
                </a:ln>
                <a:solidFill>
                  <a:schemeClr val="tx1"/>
                </a:solidFill>
                <a:effectLst/>
                <a:uLnTx/>
                <a:uFillTx/>
                <a:latin typeface="Arial"/>
                <a:ea typeface="+mn-ea"/>
                <a:cs typeface="Arial"/>
              </a:rPr>
              <a:t>strategy, </a:t>
            </a:r>
            <a:r>
              <a:rPr kumimoji="0" lang="en-US" sz="1100" b="0" i="0" u="none" strike="noStrike" kern="1200" cap="none" spc="-5" normalizeH="0" baseline="0" noProof="0" dirty="0">
                <a:ln>
                  <a:noFill/>
                </a:ln>
                <a:solidFill>
                  <a:schemeClr val="tx1"/>
                </a:solidFill>
                <a:effectLst/>
                <a:uLnTx/>
                <a:uFillTx/>
                <a:latin typeface="Arial"/>
                <a:ea typeface="+mn-ea"/>
                <a:cs typeface="Arial"/>
              </a:rPr>
              <a:t>such as asset </a:t>
            </a:r>
            <a:r>
              <a:rPr kumimoji="0" lang="en-US" sz="1100" b="0" i="0" u="none" strike="noStrike" kern="1200" cap="none" spc="-10" normalizeH="0" baseline="0" noProof="0" dirty="0">
                <a:ln>
                  <a:noFill/>
                </a:ln>
                <a:solidFill>
                  <a:schemeClr val="tx1"/>
                </a:solidFill>
                <a:effectLst/>
                <a:uLnTx/>
                <a:uFillTx/>
                <a:latin typeface="Arial"/>
                <a:ea typeface="+mn-ea"/>
                <a:cs typeface="Arial"/>
              </a:rPr>
              <a:t>allocation, </a:t>
            </a:r>
            <a:r>
              <a:rPr kumimoji="0" lang="en-US" sz="1100" b="0" i="0" u="none" strike="noStrike" kern="1200" cap="none" spc="-5" normalizeH="0" baseline="0" noProof="0" dirty="0">
                <a:ln>
                  <a:noFill/>
                </a:ln>
                <a:solidFill>
                  <a:schemeClr val="tx1"/>
                </a:solidFill>
                <a:effectLst/>
                <a:uLnTx/>
                <a:uFillTx/>
                <a:latin typeface="Arial"/>
                <a:ea typeface="+mn-ea"/>
                <a:cs typeface="Arial"/>
              </a:rPr>
              <a:t>can </a:t>
            </a:r>
            <a:r>
              <a:rPr kumimoji="0" lang="en-US" sz="1100" b="0" i="0" u="none" strike="noStrike" kern="1200" cap="none" spc="-10" normalizeH="0" baseline="0" noProof="0" dirty="0">
                <a:ln>
                  <a:noFill/>
                </a:ln>
                <a:solidFill>
                  <a:schemeClr val="tx1"/>
                </a:solidFill>
                <a:effectLst/>
                <a:uLnTx/>
                <a:uFillTx/>
                <a:latin typeface="Arial"/>
                <a:ea typeface="+mn-ea"/>
                <a:cs typeface="Arial"/>
              </a:rPr>
              <a:t>guarantee </a:t>
            </a:r>
            <a:r>
              <a:rPr kumimoji="0" lang="en-US" sz="1100" b="0" i="0" u="none" strike="noStrike" kern="1200" cap="none" spc="-5" normalizeH="0" baseline="0" noProof="0" dirty="0">
                <a:ln>
                  <a:noFill/>
                </a:ln>
                <a:solidFill>
                  <a:schemeClr val="tx1"/>
                </a:solidFill>
                <a:effectLst/>
                <a:uLnTx/>
                <a:uFillTx/>
                <a:latin typeface="Arial"/>
                <a:ea typeface="+mn-ea"/>
                <a:cs typeface="Arial"/>
              </a:rPr>
              <a:t>a profit or protect  </a:t>
            </a:r>
            <a:r>
              <a:rPr kumimoji="0" lang="en-US" sz="1100" b="0" i="0" u="none" strike="noStrike" kern="1200" cap="none" spc="-10" normalizeH="0" baseline="0" noProof="0" dirty="0">
                <a:ln>
                  <a:noFill/>
                </a:ln>
                <a:solidFill>
                  <a:schemeClr val="tx1"/>
                </a:solidFill>
                <a:effectLst/>
                <a:uLnTx/>
                <a:uFillTx/>
                <a:latin typeface="Arial"/>
                <a:ea typeface="+mn-ea"/>
                <a:cs typeface="Arial"/>
              </a:rPr>
              <a:t>against </a:t>
            </a:r>
            <a:r>
              <a:rPr kumimoji="0" lang="en-US" sz="1100" b="0" i="0" u="none" strike="noStrike" kern="1200" cap="none" spc="-5" normalizeH="0" baseline="0" noProof="0" dirty="0">
                <a:ln>
                  <a:noFill/>
                </a:ln>
                <a:solidFill>
                  <a:schemeClr val="tx1"/>
                </a:solidFill>
                <a:effectLst/>
                <a:uLnTx/>
                <a:uFillTx/>
                <a:latin typeface="Arial"/>
                <a:ea typeface="+mn-ea"/>
                <a:cs typeface="Arial"/>
              </a:rPr>
              <a:t>loss. Actual </a:t>
            </a:r>
            <a:r>
              <a:rPr kumimoji="0" lang="en-US" sz="1100" b="0" i="0" u="none" strike="noStrike" kern="1200" cap="none" spc="-10" normalizeH="0" baseline="0" noProof="0" dirty="0">
                <a:ln>
                  <a:noFill/>
                </a:ln>
                <a:solidFill>
                  <a:schemeClr val="tx1"/>
                </a:solidFill>
                <a:effectLst/>
                <a:uLnTx/>
                <a:uFillTx/>
                <a:latin typeface="Arial"/>
                <a:ea typeface="+mn-ea"/>
                <a:cs typeface="Arial"/>
              </a:rPr>
              <a:t>client </a:t>
            </a:r>
            <a:r>
              <a:rPr kumimoji="0" lang="en-US" sz="1100" b="0" i="0" u="none" strike="noStrike" kern="1200" cap="none" spc="-5" normalizeH="0" baseline="0" noProof="0" dirty="0">
                <a:ln>
                  <a:noFill/>
                </a:ln>
                <a:solidFill>
                  <a:schemeClr val="tx1"/>
                </a:solidFill>
                <a:effectLst/>
                <a:uLnTx/>
                <a:uFillTx/>
                <a:latin typeface="Arial"/>
                <a:ea typeface="+mn-ea"/>
                <a:cs typeface="Arial"/>
              </a:rPr>
              <a:t>results </a:t>
            </a:r>
            <a:r>
              <a:rPr kumimoji="0" lang="en-US" sz="1100" b="0" i="0" u="none" strike="noStrike" kern="1200" cap="none" spc="-15" normalizeH="0" baseline="0" noProof="0" dirty="0">
                <a:ln>
                  <a:noFill/>
                </a:ln>
                <a:solidFill>
                  <a:schemeClr val="tx1"/>
                </a:solidFill>
                <a:effectLst/>
                <a:uLnTx/>
                <a:uFillTx/>
                <a:latin typeface="Arial"/>
                <a:ea typeface="+mn-ea"/>
                <a:cs typeface="Arial"/>
              </a:rPr>
              <a:t>will </a:t>
            </a:r>
            <a:r>
              <a:rPr kumimoji="0" lang="en-US" sz="1100" b="0" i="0" u="none" strike="noStrike" kern="1200" cap="none" spc="-10" normalizeH="0" baseline="0" noProof="0" dirty="0">
                <a:ln>
                  <a:noFill/>
                </a:ln>
                <a:solidFill>
                  <a:schemeClr val="tx1"/>
                </a:solidFill>
                <a:effectLst/>
                <a:uLnTx/>
                <a:uFillTx/>
                <a:latin typeface="Arial"/>
                <a:ea typeface="+mn-ea"/>
                <a:cs typeface="Arial"/>
              </a:rPr>
              <a:t>vary </a:t>
            </a:r>
            <a:r>
              <a:rPr kumimoji="0" lang="en-US" sz="1100" b="0" i="0" u="none" strike="noStrike" kern="1200" cap="none" spc="-5" normalizeH="0" baseline="0" noProof="0" dirty="0">
                <a:ln>
                  <a:noFill/>
                </a:ln>
                <a:solidFill>
                  <a:schemeClr val="tx1"/>
                </a:solidFill>
                <a:effectLst/>
                <a:uLnTx/>
                <a:uFillTx/>
                <a:latin typeface="Arial"/>
                <a:ea typeface="+mn-ea"/>
                <a:cs typeface="Arial"/>
              </a:rPr>
              <a:t>based on investment </a:t>
            </a:r>
            <a:r>
              <a:rPr kumimoji="0" lang="en-US" sz="1100" b="0" i="0" u="none" strike="noStrike" kern="1200" cap="none" spc="-10" normalizeH="0" baseline="0" noProof="0" dirty="0">
                <a:ln>
                  <a:noFill/>
                </a:ln>
                <a:solidFill>
                  <a:schemeClr val="tx1"/>
                </a:solidFill>
                <a:effectLst/>
                <a:uLnTx/>
                <a:uFillTx/>
                <a:latin typeface="Arial"/>
                <a:ea typeface="+mn-ea"/>
                <a:cs typeface="Arial"/>
              </a:rPr>
              <a:t>selection, </a:t>
            </a:r>
            <a:r>
              <a:rPr kumimoji="0" lang="en-US" sz="1100" b="0" i="0" u="none" strike="noStrike" kern="1200" cap="none" spc="-5" normalizeH="0" baseline="0" noProof="0" dirty="0">
                <a:ln>
                  <a:noFill/>
                </a:ln>
                <a:solidFill>
                  <a:schemeClr val="tx1"/>
                </a:solidFill>
                <a:effectLst/>
                <a:uLnTx/>
                <a:uFillTx/>
                <a:latin typeface="Arial"/>
                <a:ea typeface="+mn-ea"/>
                <a:cs typeface="Arial"/>
              </a:rPr>
              <a:t>timing, </a:t>
            </a:r>
            <a:r>
              <a:rPr kumimoji="0" lang="en-US" sz="1100" b="0" i="0" u="none" strike="noStrike" kern="1200" cap="none" spc="0" normalizeH="0" baseline="0" noProof="0" dirty="0">
                <a:ln>
                  <a:noFill/>
                </a:ln>
                <a:solidFill>
                  <a:schemeClr val="tx1"/>
                </a:solidFill>
                <a:effectLst/>
                <a:uLnTx/>
                <a:uFillTx/>
                <a:latin typeface="Arial"/>
                <a:ea typeface="+mn-ea"/>
                <a:cs typeface="Arial"/>
              </a:rPr>
              <a:t>market </a:t>
            </a:r>
            <a:r>
              <a:rPr kumimoji="0" lang="en-US" sz="1100" b="0" i="0" u="none" strike="noStrike" kern="1200" cap="none" spc="-10" normalizeH="0" baseline="0" noProof="0" dirty="0">
                <a:ln>
                  <a:noFill/>
                </a:ln>
                <a:solidFill>
                  <a:schemeClr val="tx1"/>
                </a:solidFill>
                <a:effectLst/>
                <a:uLnTx/>
                <a:uFillTx/>
                <a:latin typeface="Arial"/>
                <a:ea typeface="+mn-ea"/>
                <a:cs typeface="Arial"/>
              </a:rPr>
              <a:t>conditions, and tax situation. </a:t>
            </a:r>
            <a:r>
              <a:rPr kumimoji="0" lang="en-US" sz="1100" b="0" i="0" u="none" strike="noStrike" kern="1200" cap="none" spc="-5" normalizeH="0" baseline="0" noProof="0" dirty="0">
                <a:ln>
                  <a:noFill/>
                </a:ln>
                <a:solidFill>
                  <a:schemeClr val="tx1"/>
                </a:solidFill>
                <a:effectLst/>
                <a:uLnTx/>
                <a:uFillTx/>
                <a:latin typeface="Arial"/>
                <a:ea typeface="+mn-ea"/>
                <a:cs typeface="Arial"/>
              </a:rPr>
              <a:t>It </a:t>
            </a:r>
            <a:r>
              <a:rPr kumimoji="0" lang="en-US" sz="1100" b="0" i="0" u="none" strike="noStrike" kern="1200" cap="none" spc="-10" normalizeH="0" baseline="0" noProof="0" dirty="0">
                <a:ln>
                  <a:noFill/>
                </a:ln>
                <a:solidFill>
                  <a:schemeClr val="tx1"/>
                </a:solidFill>
                <a:effectLst/>
                <a:uLnTx/>
                <a:uFillTx/>
                <a:latin typeface="Arial"/>
                <a:ea typeface="+mn-ea"/>
                <a:cs typeface="Arial"/>
              </a:rPr>
              <a:t>is not </a:t>
            </a:r>
            <a:r>
              <a:rPr kumimoji="0" lang="en-US" sz="1100" b="0" i="0" u="none" strike="noStrike" kern="1200" cap="none" spc="-5" normalizeH="0" baseline="0" noProof="0" dirty="0">
                <a:ln>
                  <a:noFill/>
                </a:ln>
                <a:solidFill>
                  <a:schemeClr val="tx1"/>
                </a:solidFill>
                <a:effectLst/>
                <a:uLnTx/>
                <a:uFillTx/>
                <a:latin typeface="Arial"/>
                <a:ea typeface="+mn-ea"/>
                <a:cs typeface="Arial"/>
              </a:rPr>
              <a:t>possible to </a:t>
            </a:r>
            <a:r>
              <a:rPr kumimoji="0" lang="en-US" sz="1100" b="0" i="0" u="none" strike="noStrike" kern="1200" cap="none" spc="-10" normalizeH="0" baseline="0" noProof="0" dirty="0">
                <a:ln>
                  <a:noFill/>
                </a:ln>
                <a:solidFill>
                  <a:schemeClr val="tx1"/>
                </a:solidFill>
                <a:effectLst/>
                <a:uLnTx/>
                <a:uFillTx/>
                <a:latin typeface="Arial"/>
                <a:ea typeface="+mn-ea"/>
                <a:cs typeface="Arial"/>
              </a:rPr>
              <a:t>invest directly in </a:t>
            </a:r>
            <a:r>
              <a:rPr kumimoji="0" lang="en-US" sz="1100" b="0" i="0" u="none" strike="noStrike" kern="1200" cap="none" spc="-5" normalizeH="0" baseline="0" noProof="0" dirty="0">
                <a:ln>
                  <a:noFill/>
                </a:ln>
                <a:solidFill>
                  <a:schemeClr val="tx1"/>
                </a:solidFill>
                <a:effectLst/>
                <a:uLnTx/>
                <a:uFillTx/>
                <a:latin typeface="Arial"/>
                <a:ea typeface="+mn-ea"/>
                <a:cs typeface="Arial"/>
              </a:rPr>
              <a:t>an</a:t>
            </a:r>
            <a:r>
              <a:rPr kumimoji="0" lang="en-US" sz="1100" b="0" i="0" u="none" strike="noStrike" kern="1200" cap="none" spc="185" normalizeH="0" baseline="0" noProof="0" dirty="0">
                <a:ln>
                  <a:noFill/>
                </a:ln>
                <a:solidFill>
                  <a:schemeClr val="tx1"/>
                </a:solidFill>
                <a:effectLst/>
                <a:uLnTx/>
                <a:uFillTx/>
                <a:latin typeface="Arial"/>
                <a:ea typeface="+mn-ea"/>
                <a:cs typeface="Arial"/>
              </a:rPr>
              <a:t> </a:t>
            </a:r>
            <a:r>
              <a:rPr kumimoji="0" lang="en-US" sz="1100" b="0" i="0" u="none" strike="noStrike" kern="1200" cap="none" spc="-10" normalizeH="0" baseline="0" noProof="0" dirty="0">
                <a:ln>
                  <a:noFill/>
                </a:ln>
                <a:solidFill>
                  <a:schemeClr val="tx1"/>
                </a:solidFill>
                <a:effectLst/>
                <a:uLnTx/>
                <a:uFillTx/>
                <a:latin typeface="Arial"/>
                <a:ea typeface="+mn-ea"/>
                <a:cs typeface="Arial"/>
              </a:rPr>
              <a:t>index. </a:t>
            </a:r>
            <a:r>
              <a:rPr kumimoji="0" lang="en-US"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It is not possible to invest directly in an index. </a:t>
            </a:r>
          </a:p>
          <a:p>
            <a:pPr marL="0" marR="508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7620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5" normalizeH="0" baseline="0" noProof="0" dirty="0">
                <a:ln>
                  <a:noFill/>
                </a:ln>
                <a:solidFill>
                  <a:schemeClr val="tx1"/>
                </a:solidFill>
                <a:effectLst/>
                <a:uLnTx/>
                <a:uFillTx/>
                <a:latin typeface="Arial"/>
                <a:ea typeface="+mn-ea"/>
                <a:cs typeface="Arial"/>
              </a:rPr>
              <a:t>Investments </a:t>
            </a:r>
            <a:r>
              <a:rPr kumimoji="0" lang="en-US" sz="1100" b="0" i="0" u="none" strike="noStrike" kern="1200" cap="none" spc="-10" normalizeH="0" baseline="0" noProof="0" dirty="0">
                <a:ln>
                  <a:noFill/>
                </a:ln>
                <a:solidFill>
                  <a:schemeClr val="tx1"/>
                </a:solidFill>
                <a:effectLst/>
                <a:uLnTx/>
                <a:uFillTx/>
                <a:latin typeface="Arial"/>
                <a:ea typeface="+mn-ea"/>
                <a:cs typeface="Arial"/>
              </a:rPr>
              <a:t>in equities, </a:t>
            </a:r>
            <a:r>
              <a:rPr kumimoji="0" lang="en-US" sz="1100" b="0" i="0" u="none" strike="noStrike" kern="1200" cap="none" spc="-5" normalizeH="0" baseline="0" noProof="0" dirty="0">
                <a:ln>
                  <a:noFill/>
                </a:ln>
                <a:solidFill>
                  <a:schemeClr val="tx1"/>
                </a:solidFill>
                <a:effectLst/>
                <a:uLnTx/>
                <a:uFillTx/>
                <a:latin typeface="Arial"/>
                <a:ea typeface="+mn-ea"/>
                <a:cs typeface="Arial"/>
              </a:rPr>
              <a:t>bonds, </a:t>
            </a:r>
            <a:r>
              <a:rPr kumimoji="0" lang="en-US" sz="1100" b="0" i="0" u="none" strike="noStrike" kern="1200" cap="none" spc="-10" normalizeH="0" baseline="0" noProof="0" dirty="0">
                <a:ln>
                  <a:noFill/>
                </a:ln>
                <a:solidFill>
                  <a:schemeClr val="tx1"/>
                </a:solidFill>
                <a:effectLst/>
                <a:uLnTx/>
                <a:uFillTx/>
                <a:latin typeface="Arial"/>
                <a:ea typeface="+mn-ea"/>
                <a:cs typeface="Arial"/>
              </a:rPr>
              <a:t>options, and other </a:t>
            </a:r>
            <a:r>
              <a:rPr kumimoji="0" lang="en-US" sz="1100" b="0" i="0" u="none" strike="noStrike" kern="1200" cap="none" spc="-5" normalizeH="0" baseline="0" noProof="0" dirty="0">
                <a:ln>
                  <a:noFill/>
                </a:ln>
                <a:solidFill>
                  <a:schemeClr val="tx1"/>
                </a:solidFill>
                <a:effectLst/>
                <a:uLnTx/>
                <a:uFillTx/>
                <a:latin typeface="Arial"/>
                <a:ea typeface="+mn-ea"/>
                <a:cs typeface="Arial"/>
              </a:rPr>
              <a:t>securities, </a:t>
            </a:r>
            <a:r>
              <a:rPr kumimoji="0" lang="en-US" sz="1100" b="0" i="0" u="none" strike="noStrike" kern="1200" cap="none" spc="-10" normalizeH="0" baseline="0" noProof="0" dirty="0">
                <a:ln>
                  <a:noFill/>
                </a:ln>
                <a:solidFill>
                  <a:schemeClr val="tx1"/>
                </a:solidFill>
                <a:effectLst/>
                <a:uLnTx/>
                <a:uFillTx/>
                <a:latin typeface="Arial"/>
                <a:ea typeface="+mn-ea"/>
                <a:cs typeface="Arial"/>
              </a:rPr>
              <a:t>whether held individually </a:t>
            </a:r>
            <a:r>
              <a:rPr kumimoji="0" lang="en-US" sz="1100" b="0" i="0" u="none" strike="noStrike" kern="1200" cap="none" spc="-5" normalizeH="0" baseline="0" noProof="0" dirty="0">
                <a:ln>
                  <a:noFill/>
                </a:ln>
                <a:solidFill>
                  <a:schemeClr val="tx1"/>
                </a:solidFill>
                <a:effectLst/>
                <a:uLnTx/>
                <a:uFillTx/>
                <a:latin typeface="Arial"/>
                <a:ea typeface="+mn-ea"/>
                <a:cs typeface="Arial"/>
              </a:rPr>
              <a:t>or </a:t>
            </a:r>
            <a:r>
              <a:rPr kumimoji="0" lang="en-US" sz="1100" b="0" i="0" u="none" strike="noStrike" kern="1200" cap="none" spc="-10" normalizeH="0" baseline="0" noProof="0" dirty="0">
                <a:ln>
                  <a:noFill/>
                </a:ln>
                <a:solidFill>
                  <a:schemeClr val="tx1"/>
                </a:solidFill>
                <a:effectLst/>
                <a:uLnTx/>
                <a:uFillTx/>
                <a:latin typeface="Arial"/>
                <a:ea typeface="+mn-ea"/>
                <a:cs typeface="Arial"/>
              </a:rPr>
              <a:t>through </a:t>
            </a:r>
            <a:r>
              <a:rPr kumimoji="0" lang="en-US" sz="1100" b="0" i="0" u="none" strike="noStrike" kern="1200" cap="none" spc="-5" normalizeH="0" baseline="0" noProof="0" dirty="0">
                <a:ln>
                  <a:noFill/>
                </a:ln>
                <a:solidFill>
                  <a:schemeClr val="tx1"/>
                </a:solidFill>
                <a:effectLst/>
                <a:uLnTx/>
                <a:uFillTx/>
                <a:latin typeface="Arial"/>
                <a:ea typeface="+mn-ea"/>
                <a:cs typeface="Arial"/>
              </a:rPr>
              <a:t>mutual funds </a:t>
            </a:r>
            <a:r>
              <a:rPr kumimoji="0" lang="en-US" sz="1100" b="0" i="0" u="none" strike="noStrike" kern="1200" cap="none" spc="-10" normalizeH="0" baseline="0" noProof="0" dirty="0">
                <a:ln>
                  <a:noFill/>
                </a:ln>
                <a:solidFill>
                  <a:schemeClr val="tx1"/>
                </a:solidFill>
                <a:effectLst/>
                <a:uLnTx/>
                <a:uFillTx/>
                <a:latin typeface="Arial"/>
                <a:ea typeface="+mn-ea"/>
                <a:cs typeface="Arial"/>
              </a:rPr>
              <a:t>and </a:t>
            </a:r>
            <a:r>
              <a:rPr kumimoji="0" lang="en-US" sz="1100" b="0" i="0" u="none" strike="noStrike" kern="1200" cap="none" spc="-5" normalizeH="0" baseline="0" noProof="0" dirty="0">
                <a:ln>
                  <a:noFill/>
                </a:ln>
                <a:solidFill>
                  <a:schemeClr val="tx1"/>
                </a:solidFill>
                <a:effectLst/>
                <a:uLnTx/>
                <a:uFillTx/>
                <a:latin typeface="Arial"/>
                <a:ea typeface="+mn-ea"/>
                <a:cs typeface="Arial"/>
              </a:rPr>
              <a:t>exchange </a:t>
            </a:r>
            <a:r>
              <a:rPr kumimoji="0" lang="en-US" sz="1100" b="0" i="0" u="none" strike="noStrike" kern="1200" cap="none" spc="-10" normalizeH="0" baseline="0" noProof="0" dirty="0">
                <a:ln>
                  <a:noFill/>
                </a:ln>
                <a:solidFill>
                  <a:schemeClr val="tx1"/>
                </a:solidFill>
                <a:effectLst/>
                <a:uLnTx/>
                <a:uFillTx/>
                <a:latin typeface="Arial"/>
                <a:ea typeface="+mn-ea"/>
                <a:cs typeface="Arial"/>
              </a:rPr>
              <a:t>traded </a:t>
            </a:r>
            <a:r>
              <a:rPr kumimoji="0" lang="en-US" sz="1100" b="0" i="0" u="none" strike="noStrike" kern="1200" cap="none" spc="-5" normalizeH="0" baseline="0" noProof="0" dirty="0">
                <a:ln>
                  <a:noFill/>
                </a:ln>
                <a:solidFill>
                  <a:schemeClr val="tx1"/>
                </a:solidFill>
                <a:effectLst/>
                <a:uLnTx/>
                <a:uFillTx/>
                <a:latin typeface="Arial"/>
                <a:ea typeface="+mn-ea"/>
                <a:cs typeface="Arial"/>
              </a:rPr>
              <a:t>funds, can </a:t>
            </a:r>
            <a:r>
              <a:rPr kumimoji="0" lang="en-US" sz="1100" b="0" i="0" u="none" strike="noStrike" kern="1200" cap="none" spc="-10" normalizeH="0" baseline="0" noProof="0" dirty="0">
                <a:ln>
                  <a:noFill/>
                </a:ln>
                <a:solidFill>
                  <a:schemeClr val="tx1"/>
                </a:solidFill>
                <a:effectLst/>
                <a:uLnTx/>
                <a:uFillTx/>
                <a:latin typeface="Arial"/>
                <a:ea typeface="+mn-ea"/>
                <a:cs typeface="Arial"/>
              </a:rPr>
              <a:t>decline significantly in </a:t>
            </a:r>
            <a:r>
              <a:rPr kumimoji="0" lang="en-US" sz="1100" b="0" i="0" u="none" strike="noStrike" kern="1200" cap="none" spc="-5" normalizeH="0" baseline="0" noProof="0" dirty="0">
                <a:ln>
                  <a:noFill/>
                </a:ln>
                <a:solidFill>
                  <a:schemeClr val="tx1"/>
                </a:solidFill>
                <a:effectLst/>
                <a:uLnTx/>
                <a:uFillTx/>
                <a:latin typeface="Arial"/>
                <a:ea typeface="+mn-ea"/>
                <a:cs typeface="Arial"/>
              </a:rPr>
              <a:t>response to adverse  </a:t>
            </a:r>
            <a:r>
              <a:rPr kumimoji="0" lang="en-US" sz="1100" b="0" i="0" u="none" strike="noStrike" kern="1200" cap="none" spc="0" normalizeH="0" baseline="0" noProof="0" dirty="0">
                <a:ln>
                  <a:noFill/>
                </a:ln>
                <a:solidFill>
                  <a:schemeClr val="tx1"/>
                </a:solidFill>
                <a:effectLst/>
                <a:uLnTx/>
                <a:uFillTx/>
                <a:latin typeface="Arial"/>
                <a:ea typeface="+mn-ea"/>
                <a:cs typeface="Arial"/>
              </a:rPr>
              <a:t>market </a:t>
            </a:r>
            <a:r>
              <a:rPr kumimoji="0" lang="en-US" sz="1100" b="0" i="0" u="none" strike="noStrike" kern="1200" cap="none" spc="-10" normalizeH="0" baseline="0" noProof="0" dirty="0">
                <a:ln>
                  <a:noFill/>
                </a:ln>
                <a:solidFill>
                  <a:schemeClr val="tx1"/>
                </a:solidFill>
                <a:effectLst/>
                <a:uLnTx/>
                <a:uFillTx/>
                <a:latin typeface="Arial"/>
                <a:ea typeface="+mn-ea"/>
                <a:cs typeface="Arial"/>
              </a:rPr>
              <a:t>conditions, </a:t>
            </a:r>
            <a:r>
              <a:rPr kumimoji="0" lang="en-US" sz="1100" b="0" i="0" u="none" strike="noStrike" kern="1200" cap="none" spc="-5" normalizeH="0" baseline="0" noProof="0" dirty="0">
                <a:ln>
                  <a:noFill/>
                </a:ln>
                <a:solidFill>
                  <a:schemeClr val="tx1"/>
                </a:solidFill>
                <a:effectLst/>
                <a:uLnTx/>
                <a:uFillTx/>
                <a:latin typeface="Arial"/>
                <a:ea typeface="+mn-ea"/>
                <a:cs typeface="Arial"/>
              </a:rPr>
              <a:t>company-specific </a:t>
            </a:r>
            <a:r>
              <a:rPr kumimoji="0" lang="en-US" sz="1100" b="0" i="0" u="none" strike="noStrike" kern="1200" cap="none" spc="-10" normalizeH="0" baseline="0" noProof="0" dirty="0">
                <a:ln>
                  <a:noFill/>
                </a:ln>
                <a:solidFill>
                  <a:schemeClr val="tx1"/>
                </a:solidFill>
                <a:effectLst/>
                <a:uLnTx/>
                <a:uFillTx/>
                <a:latin typeface="Arial"/>
                <a:ea typeface="+mn-ea"/>
                <a:cs typeface="Arial"/>
              </a:rPr>
              <a:t>events, </a:t>
            </a:r>
            <a:r>
              <a:rPr kumimoji="0" lang="en-US" sz="1100" b="0" i="0" u="none" strike="noStrike" kern="1200" cap="none" spc="-5" normalizeH="0" baseline="0" noProof="0" dirty="0">
                <a:ln>
                  <a:noFill/>
                </a:ln>
                <a:solidFill>
                  <a:schemeClr val="tx1"/>
                </a:solidFill>
                <a:effectLst/>
                <a:uLnTx/>
                <a:uFillTx/>
                <a:latin typeface="Arial"/>
                <a:ea typeface="+mn-ea"/>
                <a:cs typeface="Arial"/>
              </a:rPr>
              <a:t>changes </a:t>
            </a:r>
            <a:r>
              <a:rPr kumimoji="0" lang="en-US" sz="1100" b="0" i="0" u="none" strike="noStrike" kern="1200" cap="none" spc="-10" normalizeH="0" baseline="0" noProof="0" dirty="0">
                <a:ln>
                  <a:noFill/>
                </a:ln>
                <a:solidFill>
                  <a:schemeClr val="tx1"/>
                </a:solidFill>
                <a:effectLst/>
                <a:uLnTx/>
                <a:uFillTx/>
                <a:latin typeface="Arial"/>
                <a:ea typeface="+mn-ea"/>
                <a:cs typeface="Arial"/>
              </a:rPr>
              <a:t>in </a:t>
            </a:r>
            <a:r>
              <a:rPr kumimoji="0" lang="en-US" sz="1100" b="0" i="0" u="none" strike="noStrike" kern="1200" cap="none" spc="-5" normalizeH="0" baseline="0" noProof="0" dirty="0">
                <a:ln>
                  <a:noFill/>
                </a:ln>
                <a:solidFill>
                  <a:schemeClr val="tx1"/>
                </a:solidFill>
                <a:effectLst/>
                <a:uLnTx/>
                <a:uFillTx/>
                <a:latin typeface="Arial"/>
                <a:ea typeface="+mn-ea"/>
                <a:cs typeface="Arial"/>
              </a:rPr>
              <a:t>exchange rates, </a:t>
            </a:r>
            <a:r>
              <a:rPr kumimoji="0" lang="en-US" sz="1100" b="0" i="0" u="none" strike="noStrike" kern="1200" cap="none" spc="-10" normalizeH="0" baseline="0" noProof="0" dirty="0">
                <a:ln>
                  <a:noFill/>
                </a:ln>
                <a:solidFill>
                  <a:schemeClr val="tx1"/>
                </a:solidFill>
                <a:effectLst/>
                <a:uLnTx/>
                <a:uFillTx/>
                <a:latin typeface="Arial"/>
                <a:ea typeface="+mn-ea"/>
                <a:cs typeface="Arial"/>
              </a:rPr>
              <a:t>and </a:t>
            </a:r>
            <a:r>
              <a:rPr kumimoji="0" lang="en-US" sz="1100" b="0" i="0" u="none" strike="noStrike" kern="1200" cap="none" spc="-5" normalizeH="0" baseline="0" noProof="0" dirty="0">
                <a:ln>
                  <a:noFill/>
                </a:ln>
                <a:solidFill>
                  <a:schemeClr val="tx1"/>
                </a:solidFill>
                <a:effectLst/>
                <a:uLnTx/>
                <a:uFillTx/>
                <a:latin typeface="Arial"/>
                <a:ea typeface="+mn-ea"/>
                <a:cs typeface="Arial"/>
              </a:rPr>
              <a:t>domestic, </a:t>
            </a:r>
            <a:r>
              <a:rPr kumimoji="0" lang="en-US" sz="1100" b="0" i="0" u="none" strike="noStrike" kern="1200" cap="none" spc="-10" normalizeH="0" baseline="0" noProof="0" dirty="0">
                <a:ln>
                  <a:noFill/>
                </a:ln>
                <a:solidFill>
                  <a:schemeClr val="tx1"/>
                </a:solidFill>
                <a:effectLst/>
                <a:uLnTx/>
                <a:uFillTx/>
                <a:latin typeface="Arial"/>
                <a:ea typeface="+mn-ea"/>
                <a:cs typeface="Arial"/>
              </a:rPr>
              <a:t>international, </a:t>
            </a:r>
            <a:r>
              <a:rPr kumimoji="0" lang="en-US" sz="1100" b="0" i="0" u="none" strike="noStrike" kern="1200" cap="none" spc="-5" normalizeH="0" baseline="0" noProof="0" dirty="0">
                <a:ln>
                  <a:noFill/>
                </a:ln>
                <a:solidFill>
                  <a:schemeClr val="tx1"/>
                </a:solidFill>
                <a:effectLst/>
                <a:uLnTx/>
                <a:uFillTx/>
                <a:latin typeface="Arial"/>
                <a:ea typeface="+mn-ea"/>
                <a:cs typeface="Arial"/>
              </a:rPr>
              <a:t>economic, </a:t>
            </a:r>
            <a:r>
              <a:rPr kumimoji="0" lang="en-US" sz="1100" b="0" i="0" u="none" strike="noStrike" kern="1200" cap="none" spc="-10" normalizeH="0" baseline="0" noProof="0" dirty="0">
                <a:ln>
                  <a:noFill/>
                </a:ln>
                <a:solidFill>
                  <a:schemeClr val="tx1"/>
                </a:solidFill>
                <a:effectLst/>
                <a:uLnTx/>
                <a:uFillTx/>
                <a:latin typeface="Arial"/>
                <a:ea typeface="+mn-ea"/>
                <a:cs typeface="Arial"/>
              </a:rPr>
              <a:t>and political </a:t>
            </a:r>
            <a:r>
              <a:rPr kumimoji="0" lang="en-US" sz="1100" b="0" i="0" u="none" strike="noStrike" kern="1200" cap="none" spc="-5" normalizeH="0" baseline="0" noProof="0" dirty="0">
                <a:ln>
                  <a:noFill/>
                </a:ln>
                <a:solidFill>
                  <a:schemeClr val="tx1"/>
                </a:solidFill>
                <a:effectLst/>
                <a:uLnTx/>
                <a:uFillTx/>
                <a:latin typeface="Arial"/>
                <a:ea typeface="+mn-ea"/>
                <a:cs typeface="Arial"/>
              </a:rPr>
              <a:t>developments. Investments </a:t>
            </a:r>
            <a:r>
              <a:rPr kumimoji="0" lang="en-US" sz="1100" b="0" i="0" u="none" strike="noStrike" kern="1200" cap="none" spc="-10" normalizeH="0" baseline="0" noProof="0" dirty="0">
                <a:ln>
                  <a:noFill/>
                </a:ln>
                <a:solidFill>
                  <a:schemeClr val="tx1"/>
                </a:solidFill>
                <a:effectLst/>
                <a:uLnTx/>
                <a:uFillTx/>
                <a:latin typeface="Arial"/>
                <a:ea typeface="+mn-ea"/>
                <a:cs typeface="Arial"/>
              </a:rPr>
              <a:t>in bonds and </a:t>
            </a:r>
            <a:r>
              <a:rPr kumimoji="0" lang="en-US" sz="1100" b="0" i="0" u="none" strike="noStrike" kern="1200" cap="none" spc="-5" normalizeH="0" baseline="0" noProof="0" dirty="0">
                <a:ln>
                  <a:noFill/>
                </a:ln>
                <a:solidFill>
                  <a:schemeClr val="tx1"/>
                </a:solidFill>
                <a:effectLst/>
                <a:uLnTx/>
                <a:uFillTx/>
                <a:latin typeface="Arial"/>
                <a:ea typeface="+mn-ea"/>
                <a:cs typeface="Arial"/>
              </a:rPr>
              <a:t>fixed income </a:t>
            </a:r>
            <a:r>
              <a:rPr kumimoji="0" lang="en-US" sz="1100" b="0" i="0" u="none" strike="noStrike" kern="1200" cap="none" spc="-10" normalizeH="0" baseline="0" noProof="0" dirty="0">
                <a:ln>
                  <a:noFill/>
                </a:ln>
                <a:solidFill>
                  <a:schemeClr val="tx1"/>
                </a:solidFill>
                <a:effectLst/>
                <a:uLnTx/>
                <a:uFillTx/>
                <a:latin typeface="Arial"/>
                <a:ea typeface="+mn-ea"/>
                <a:cs typeface="Arial"/>
              </a:rPr>
              <a:t>related  </a:t>
            </a:r>
            <a:r>
              <a:rPr kumimoji="0" lang="en-US" sz="1100" b="0" i="0" u="none" strike="noStrike" kern="1200" cap="none" spc="-5" normalizeH="0" baseline="0" noProof="0" dirty="0">
                <a:ln>
                  <a:noFill/>
                </a:ln>
                <a:solidFill>
                  <a:schemeClr val="tx1"/>
                </a:solidFill>
                <a:effectLst/>
                <a:uLnTx/>
                <a:uFillTx/>
                <a:latin typeface="Arial"/>
                <a:ea typeface="+mn-ea"/>
                <a:cs typeface="Arial"/>
              </a:rPr>
              <a:t>securities </a:t>
            </a:r>
            <a:r>
              <a:rPr kumimoji="0" lang="en-US" sz="1100" b="0" i="0" u="none" strike="noStrike" kern="1200" cap="none" spc="-10" normalizeH="0" baseline="0" noProof="0" dirty="0">
                <a:ln>
                  <a:noFill/>
                </a:ln>
                <a:solidFill>
                  <a:schemeClr val="tx1"/>
                </a:solidFill>
                <a:effectLst/>
                <a:uLnTx/>
                <a:uFillTx/>
                <a:latin typeface="Arial"/>
                <a:ea typeface="+mn-ea"/>
                <a:cs typeface="Arial"/>
              </a:rPr>
              <a:t>involve </a:t>
            </a:r>
            <a:r>
              <a:rPr kumimoji="0" lang="en-US" sz="1100" b="0" i="0" u="none" strike="noStrike" kern="1200" cap="none" spc="0" normalizeH="0" baseline="0" noProof="0" dirty="0">
                <a:ln>
                  <a:noFill/>
                </a:ln>
                <a:solidFill>
                  <a:schemeClr val="tx1"/>
                </a:solidFill>
                <a:effectLst/>
                <a:uLnTx/>
                <a:uFillTx/>
                <a:latin typeface="Arial"/>
                <a:ea typeface="+mn-ea"/>
                <a:cs typeface="Arial"/>
              </a:rPr>
              <a:t>market </a:t>
            </a:r>
            <a:r>
              <a:rPr kumimoji="0" lang="en-US" sz="1100" b="0" i="0" u="none" strike="noStrike" kern="1200" cap="none" spc="-10" normalizeH="0" baseline="0" noProof="0" dirty="0">
                <a:ln>
                  <a:noFill/>
                </a:ln>
                <a:solidFill>
                  <a:schemeClr val="tx1"/>
                </a:solidFill>
                <a:effectLst/>
                <a:uLnTx/>
                <a:uFillTx/>
                <a:latin typeface="Arial"/>
                <a:ea typeface="+mn-ea"/>
                <a:cs typeface="Arial"/>
              </a:rPr>
              <a:t>and </a:t>
            </a:r>
            <a:r>
              <a:rPr kumimoji="0" lang="en-US" sz="1100" b="0" i="0" u="none" strike="noStrike" kern="1200" cap="none" spc="-5" normalizeH="0" baseline="0" noProof="0" dirty="0">
                <a:ln>
                  <a:noFill/>
                </a:ln>
                <a:solidFill>
                  <a:schemeClr val="tx1"/>
                </a:solidFill>
                <a:effectLst/>
                <a:uLnTx/>
                <a:uFillTx/>
                <a:latin typeface="Arial"/>
                <a:ea typeface="+mn-ea"/>
                <a:cs typeface="Arial"/>
              </a:rPr>
              <a:t>interest rate risk (prices can </a:t>
            </a:r>
            <a:r>
              <a:rPr kumimoji="0" lang="en-US" sz="1100" b="0" i="0" u="none" strike="noStrike" kern="1200" cap="none" spc="-10" normalizeH="0" baseline="0" noProof="0" dirty="0">
                <a:ln>
                  <a:noFill/>
                </a:ln>
                <a:solidFill>
                  <a:schemeClr val="tx1"/>
                </a:solidFill>
                <a:effectLst/>
                <a:uLnTx/>
                <a:uFillTx/>
                <a:latin typeface="Arial"/>
                <a:ea typeface="+mn-ea"/>
                <a:cs typeface="Arial"/>
              </a:rPr>
              <a:t>decline, if </a:t>
            </a:r>
            <a:r>
              <a:rPr kumimoji="0" lang="en-US" sz="1100" b="0" i="0" u="none" strike="noStrike" kern="1200" cap="none" spc="-5" normalizeH="0" baseline="0" noProof="0" dirty="0">
                <a:ln>
                  <a:noFill/>
                </a:ln>
                <a:solidFill>
                  <a:schemeClr val="tx1"/>
                </a:solidFill>
                <a:effectLst/>
                <a:uLnTx/>
                <a:uFillTx/>
                <a:latin typeface="Arial"/>
                <a:ea typeface="+mn-ea"/>
                <a:cs typeface="Arial"/>
              </a:rPr>
              <a:t>interest rates increase), </a:t>
            </a:r>
            <a:r>
              <a:rPr kumimoji="0" lang="en-US" sz="1100" b="0" i="0" u="none" strike="noStrike" kern="1200" cap="none" spc="-10" normalizeH="0" baseline="0" noProof="0" dirty="0">
                <a:ln>
                  <a:noFill/>
                </a:ln>
                <a:solidFill>
                  <a:schemeClr val="tx1"/>
                </a:solidFill>
                <a:effectLst/>
                <a:uLnTx/>
                <a:uFillTx/>
                <a:latin typeface="Arial"/>
                <a:ea typeface="+mn-ea"/>
                <a:cs typeface="Arial"/>
              </a:rPr>
              <a:t>and </a:t>
            </a:r>
            <a:r>
              <a:rPr kumimoji="0" lang="en-US" sz="1100" b="0" i="0" u="none" strike="noStrike" kern="1200" cap="none" spc="-5" normalizeH="0" baseline="0" noProof="0" dirty="0">
                <a:ln>
                  <a:noFill/>
                </a:ln>
                <a:solidFill>
                  <a:schemeClr val="tx1"/>
                </a:solidFill>
                <a:effectLst/>
                <a:uLnTx/>
                <a:uFillTx/>
                <a:latin typeface="Arial"/>
                <a:ea typeface="+mn-ea"/>
                <a:cs typeface="Arial"/>
              </a:rPr>
              <a:t>default risk (an issuer being </a:t>
            </a:r>
            <a:r>
              <a:rPr kumimoji="0" lang="en-US" sz="1100" b="0" i="0" u="none" strike="noStrike" kern="1200" cap="none" spc="-10" normalizeH="0" baseline="0" noProof="0" dirty="0">
                <a:ln>
                  <a:noFill/>
                </a:ln>
                <a:solidFill>
                  <a:schemeClr val="tx1"/>
                </a:solidFill>
                <a:effectLst/>
                <a:uLnTx/>
                <a:uFillTx/>
                <a:latin typeface="Arial"/>
                <a:ea typeface="+mn-ea"/>
                <a:cs typeface="Arial"/>
              </a:rPr>
              <a:t>unable </a:t>
            </a:r>
            <a:r>
              <a:rPr kumimoji="0" lang="en-US" sz="1100" b="0" i="0" u="none" strike="noStrike" kern="1200" cap="none" spc="-5" normalizeH="0" baseline="0" noProof="0" dirty="0">
                <a:ln>
                  <a:noFill/>
                </a:ln>
                <a:solidFill>
                  <a:schemeClr val="tx1"/>
                </a:solidFill>
                <a:effectLst/>
                <a:uLnTx/>
                <a:uFillTx/>
                <a:latin typeface="Arial"/>
                <a:ea typeface="+mn-ea"/>
                <a:cs typeface="Arial"/>
              </a:rPr>
              <a:t>to repay </a:t>
            </a:r>
            <a:r>
              <a:rPr kumimoji="0" lang="en-US" sz="1100" b="0" i="0" u="none" strike="noStrike" kern="1200" cap="none" spc="-10" normalizeH="0" baseline="0" noProof="0" dirty="0">
                <a:ln>
                  <a:noFill/>
                </a:ln>
                <a:solidFill>
                  <a:schemeClr val="tx1"/>
                </a:solidFill>
                <a:effectLst/>
                <a:uLnTx/>
                <a:uFillTx/>
                <a:latin typeface="Arial"/>
                <a:ea typeface="+mn-ea"/>
                <a:cs typeface="Arial"/>
              </a:rPr>
              <a:t>principal and </a:t>
            </a:r>
            <a:r>
              <a:rPr kumimoji="0" lang="en-US" sz="1100" b="0" i="0" u="none" strike="noStrike" kern="1200" cap="none" spc="-5" normalizeH="0" baseline="0" noProof="0" dirty="0">
                <a:ln>
                  <a:noFill/>
                </a:ln>
                <a:solidFill>
                  <a:schemeClr val="tx1"/>
                </a:solidFill>
                <a:effectLst/>
                <a:uLnTx/>
                <a:uFillTx/>
                <a:latin typeface="Arial"/>
                <a:ea typeface="+mn-ea"/>
                <a:cs typeface="Arial"/>
              </a:rPr>
              <a:t>interest). </a:t>
            </a:r>
            <a:r>
              <a:rPr kumimoji="0" lang="en-US" sz="1100" b="0" i="0" u="none" strike="noStrike" kern="1200" cap="none" spc="-10" normalizeH="0" baseline="0" noProof="0" dirty="0">
                <a:ln>
                  <a:noFill/>
                </a:ln>
                <a:solidFill>
                  <a:schemeClr val="tx1"/>
                </a:solidFill>
                <a:effectLst/>
                <a:uLnTx/>
                <a:uFillTx/>
                <a:latin typeface="Arial"/>
                <a:ea typeface="+mn-ea"/>
                <a:cs typeface="Arial"/>
              </a:rPr>
              <a:t>High-yield bonds </a:t>
            </a:r>
            <a:r>
              <a:rPr kumimoji="0" lang="en-US" sz="1100" b="0" i="0" u="none" strike="noStrike" kern="1200" cap="none" spc="-5" normalizeH="0" baseline="0" noProof="0" dirty="0">
                <a:ln>
                  <a:noFill/>
                </a:ln>
                <a:solidFill>
                  <a:schemeClr val="tx1"/>
                </a:solidFill>
                <a:effectLst/>
                <a:uLnTx/>
                <a:uFillTx/>
                <a:latin typeface="Arial"/>
                <a:ea typeface="+mn-ea"/>
                <a:cs typeface="Arial"/>
              </a:rPr>
              <a:t>are  </a:t>
            </a:r>
            <a:r>
              <a:rPr kumimoji="0" lang="en-US" sz="1100" b="0" i="0" u="none" strike="noStrike" kern="1200" cap="none" spc="-10" normalizeH="0" baseline="0" noProof="0" dirty="0">
                <a:ln>
                  <a:noFill/>
                </a:ln>
                <a:solidFill>
                  <a:schemeClr val="tx1"/>
                </a:solidFill>
                <a:effectLst/>
                <a:uLnTx/>
                <a:uFillTx/>
                <a:latin typeface="Arial"/>
                <a:ea typeface="+mn-ea"/>
                <a:cs typeface="Arial"/>
              </a:rPr>
              <a:t>generally </a:t>
            </a:r>
            <a:r>
              <a:rPr kumimoji="0" lang="en-US" sz="1100" b="0" i="0" u="none" strike="noStrike" kern="1200" cap="none" spc="-5" normalizeH="0" baseline="0" noProof="0" dirty="0">
                <a:ln>
                  <a:noFill/>
                </a:ln>
                <a:solidFill>
                  <a:schemeClr val="tx1"/>
                </a:solidFill>
                <a:effectLst/>
                <a:uLnTx/>
                <a:uFillTx/>
                <a:latin typeface="Arial"/>
                <a:ea typeface="+mn-ea"/>
                <a:cs typeface="Arial"/>
              </a:rPr>
              <a:t>subject to </a:t>
            </a:r>
            <a:r>
              <a:rPr kumimoji="0" lang="en-US" sz="1100" b="0" i="0" u="none" strike="noStrike" kern="1200" cap="none" spc="-10" normalizeH="0" baseline="0" noProof="0" dirty="0">
                <a:ln>
                  <a:noFill/>
                </a:ln>
                <a:solidFill>
                  <a:schemeClr val="tx1"/>
                </a:solidFill>
                <a:effectLst/>
                <a:uLnTx/>
                <a:uFillTx/>
                <a:latin typeface="Arial"/>
                <a:ea typeface="+mn-ea"/>
                <a:cs typeface="Arial"/>
              </a:rPr>
              <a:t>greater </a:t>
            </a:r>
            <a:r>
              <a:rPr kumimoji="0" lang="en-US" sz="1100" b="0" i="0" u="none" strike="noStrike" kern="1200" cap="none" spc="-5" normalizeH="0" baseline="0" noProof="0" dirty="0">
                <a:ln>
                  <a:noFill/>
                </a:ln>
                <a:solidFill>
                  <a:schemeClr val="tx1"/>
                </a:solidFill>
                <a:effectLst/>
                <a:uLnTx/>
                <a:uFillTx/>
                <a:latin typeface="Arial"/>
                <a:ea typeface="+mn-ea"/>
                <a:cs typeface="Arial"/>
              </a:rPr>
              <a:t>risk of default </a:t>
            </a:r>
            <a:r>
              <a:rPr kumimoji="0" lang="en-US" sz="1100" b="0" i="0" u="none" strike="noStrike" kern="1200" cap="none" spc="-10" normalizeH="0" baseline="0" noProof="0" dirty="0">
                <a:ln>
                  <a:noFill/>
                </a:ln>
                <a:solidFill>
                  <a:schemeClr val="tx1"/>
                </a:solidFill>
                <a:effectLst/>
                <a:uLnTx/>
                <a:uFillTx/>
                <a:latin typeface="Arial"/>
                <a:ea typeface="+mn-ea"/>
                <a:cs typeface="Arial"/>
              </a:rPr>
              <a:t>than </a:t>
            </a:r>
            <a:r>
              <a:rPr kumimoji="0" lang="en-US" sz="1100" b="0" i="0" u="none" strike="noStrike" kern="1200" cap="none" spc="-5" normalizeH="0" baseline="0" noProof="0" dirty="0">
                <a:ln>
                  <a:noFill/>
                </a:ln>
                <a:solidFill>
                  <a:schemeClr val="tx1"/>
                </a:solidFill>
                <a:effectLst/>
                <a:uLnTx/>
                <a:uFillTx/>
                <a:latin typeface="Arial"/>
                <a:ea typeface="+mn-ea"/>
                <a:cs typeface="Arial"/>
              </a:rPr>
              <a:t>investment-grade bonds. Real estate investments are subject to credit </a:t>
            </a:r>
            <a:r>
              <a:rPr kumimoji="0" lang="en-US" sz="1100" b="0" i="0" u="none" strike="noStrike" kern="1200" cap="none" spc="-10" normalizeH="0" baseline="0" noProof="0" dirty="0">
                <a:ln>
                  <a:noFill/>
                </a:ln>
                <a:solidFill>
                  <a:schemeClr val="tx1"/>
                </a:solidFill>
                <a:effectLst/>
                <a:uLnTx/>
                <a:uFillTx/>
                <a:latin typeface="Arial"/>
                <a:ea typeface="+mn-ea"/>
                <a:cs typeface="Arial"/>
              </a:rPr>
              <a:t>and </a:t>
            </a:r>
            <a:r>
              <a:rPr kumimoji="0" lang="en-US" sz="1100" b="0" i="0" u="none" strike="noStrike" kern="1200" cap="none" spc="0" normalizeH="0" baseline="0" noProof="0" dirty="0">
                <a:ln>
                  <a:noFill/>
                </a:ln>
                <a:solidFill>
                  <a:schemeClr val="tx1"/>
                </a:solidFill>
                <a:effectLst/>
                <a:uLnTx/>
                <a:uFillTx/>
                <a:latin typeface="Arial"/>
                <a:ea typeface="+mn-ea"/>
                <a:cs typeface="Arial"/>
              </a:rPr>
              <a:t>market risks, </a:t>
            </a:r>
            <a:r>
              <a:rPr kumimoji="0" lang="en-US" sz="1100" b="0" i="0" u="none" strike="noStrike" kern="1200" cap="none" spc="-10" normalizeH="0" baseline="0" noProof="0" dirty="0">
                <a:ln>
                  <a:noFill/>
                </a:ln>
                <a:solidFill>
                  <a:schemeClr val="tx1"/>
                </a:solidFill>
                <a:effectLst/>
                <a:uLnTx/>
                <a:uFillTx/>
                <a:latin typeface="Arial"/>
                <a:ea typeface="+mn-ea"/>
                <a:cs typeface="Arial"/>
              </a:rPr>
              <a:t>typically </a:t>
            </a:r>
            <a:r>
              <a:rPr kumimoji="0" lang="en-US" sz="1100" b="0" i="0" u="none" strike="noStrike" kern="1200" cap="none" spc="-5" normalizeH="0" baseline="0" noProof="0" dirty="0">
                <a:ln>
                  <a:noFill/>
                </a:ln>
                <a:solidFill>
                  <a:schemeClr val="tx1"/>
                </a:solidFill>
                <a:effectLst/>
                <a:uLnTx/>
                <a:uFillTx/>
                <a:latin typeface="Arial"/>
                <a:ea typeface="+mn-ea"/>
                <a:cs typeface="Arial"/>
              </a:rPr>
              <a:t>based on changes </a:t>
            </a:r>
            <a:r>
              <a:rPr kumimoji="0" lang="en-US" sz="1100" b="0" i="0" u="none" strike="noStrike" kern="1200" cap="none" spc="-10" normalizeH="0" baseline="0" noProof="0" dirty="0">
                <a:ln>
                  <a:noFill/>
                </a:ln>
                <a:solidFill>
                  <a:schemeClr val="tx1"/>
                </a:solidFill>
                <a:effectLst/>
                <a:uLnTx/>
                <a:uFillTx/>
                <a:latin typeface="Arial"/>
                <a:ea typeface="+mn-ea"/>
                <a:cs typeface="Arial"/>
              </a:rPr>
              <a:t>in </a:t>
            </a:r>
            <a:r>
              <a:rPr kumimoji="0" lang="en-US" sz="1100" b="0" i="0" u="none" strike="noStrike" kern="1200" cap="none" spc="-5" normalizeH="0" baseline="0" noProof="0" dirty="0">
                <a:ln>
                  <a:noFill/>
                </a:ln>
                <a:solidFill>
                  <a:schemeClr val="tx1"/>
                </a:solidFill>
                <a:effectLst/>
                <a:uLnTx/>
                <a:uFillTx/>
                <a:latin typeface="Arial"/>
                <a:ea typeface="+mn-ea"/>
                <a:cs typeface="Arial"/>
              </a:rPr>
              <a:t>interest rates </a:t>
            </a:r>
            <a:r>
              <a:rPr kumimoji="0" lang="en-US" sz="1100" b="0" i="0" u="none" strike="noStrike" kern="1200" cap="none" spc="-10" normalizeH="0" baseline="0" noProof="0" dirty="0">
                <a:ln>
                  <a:noFill/>
                </a:ln>
                <a:solidFill>
                  <a:schemeClr val="tx1"/>
                </a:solidFill>
                <a:effectLst/>
                <a:uLnTx/>
                <a:uFillTx/>
                <a:latin typeface="Arial"/>
                <a:ea typeface="+mn-ea"/>
                <a:cs typeface="Arial"/>
              </a:rPr>
              <a:t>and varied  </a:t>
            </a:r>
            <a:r>
              <a:rPr kumimoji="0" lang="en-US" sz="1100" b="0" i="0" u="none" strike="noStrike" kern="1200" cap="none" spc="-5" normalizeH="0" baseline="0" noProof="0" dirty="0">
                <a:ln>
                  <a:noFill/>
                </a:ln>
                <a:solidFill>
                  <a:schemeClr val="tx1"/>
                </a:solidFill>
                <a:effectLst/>
                <a:uLnTx/>
                <a:uFillTx/>
                <a:latin typeface="Arial"/>
                <a:ea typeface="+mn-ea"/>
                <a:cs typeface="Arial"/>
              </a:rPr>
              <a:t>economic </a:t>
            </a:r>
            <a:r>
              <a:rPr kumimoji="0" lang="en-US" sz="1100" b="0" i="0" u="none" strike="noStrike" kern="1200" cap="none" spc="-10" normalizeH="0" baseline="0" noProof="0" dirty="0">
                <a:ln>
                  <a:noFill/>
                </a:ln>
                <a:solidFill>
                  <a:schemeClr val="tx1"/>
                </a:solidFill>
                <a:effectLst/>
                <a:uLnTx/>
                <a:uFillTx/>
                <a:latin typeface="Arial"/>
                <a:ea typeface="+mn-ea"/>
                <a:cs typeface="Arial"/>
              </a:rPr>
              <a:t>conditions. Investing in alternative </a:t>
            </a:r>
            <a:r>
              <a:rPr kumimoji="0" lang="en-US" sz="1100" b="0" i="0" u="none" strike="noStrike" kern="1200" cap="none" spc="-5" normalizeH="0" baseline="0" noProof="0" dirty="0">
                <a:ln>
                  <a:noFill/>
                </a:ln>
                <a:solidFill>
                  <a:schemeClr val="tx1"/>
                </a:solidFill>
                <a:effectLst/>
                <a:uLnTx/>
                <a:uFillTx/>
                <a:latin typeface="Arial"/>
                <a:ea typeface="+mn-ea"/>
                <a:cs typeface="Arial"/>
              </a:rPr>
              <a:t>investments, </a:t>
            </a:r>
            <a:r>
              <a:rPr kumimoji="0" lang="en-US" sz="1100" b="0" i="0" u="none" strike="noStrike" kern="1200" cap="none" spc="-10" normalizeH="0" baseline="0" noProof="0" dirty="0">
                <a:ln>
                  <a:noFill/>
                </a:ln>
                <a:solidFill>
                  <a:schemeClr val="tx1"/>
                </a:solidFill>
                <a:effectLst/>
                <a:uLnTx/>
                <a:uFillTx/>
                <a:latin typeface="Arial"/>
                <a:ea typeface="+mn-ea"/>
                <a:cs typeface="Arial"/>
              </a:rPr>
              <a:t>including </a:t>
            </a:r>
            <a:r>
              <a:rPr kumimoji="0" lang="en-US" sz="1100" b="0" i="0" u="none" strike="noStrike" kern="1200" cap="none" spc="-5" normalizeH="0" baseline="0" noProof="0" dirty="0">
                <a:ln>
                  <a:noFill/>
                </a:ln>
                <a:solidFill>
                  <a:schemeClr val="tx1"/>
                </a:solidFill>
                <a:effectLst/>
                <a:uLnTx/>
                <a:uFillTx/>
                <a:latin typeface="Arial"/>
                <a:ea typeface="+mn-ea"/>
                <a:cs typeface="Arial"/>
              </a:rPr>
              <a:t>managed futures, commodities, </a:t>
            </a:r>
            <a:r>
              <a:rPr kumimoji="0" lang="en-US" sz="1100" b="0" i="0" u="none" strike="noStrike" kern="1200" cap="none" spc="-10" normalizeH="0" baseline="0" noProof="0" dirty="0">
                <a:ln>
                  <a:noFill/>
                </a:ln>
                <a:solidFill>
                  <a:schemeClr val="tx1"/>
                </a:solidFill>
                <a:effectLst/>
                <a:uLnTx/>
                <a:uFillTx/>
                <a:latin typeface="Arial"/>
                <a:ea typeface="+mn-ea"/>
                <a:cs typeface="Arial"/>
              </a:rPr>
              <a:t>and </a:t>
            </a:r>
            <a:r>
              <a:rPr kumimoji="0" lang="en-US" sz="1100" b="0" i="0" u="none" strike="noStrike" kern="1200" cap="none" spc="-5" normalizeH="0" baseline="0" noProof="0" dirty="0">
                <a:ln>
                  <a:noFill/>
                </a:ln>
                <a:solidFill>
                  <a:schemeClr val="tx1"/>
                </a:solidFill>
                <a:effectLst/>
                <a:uLnTx/>
                <a:uFillTx/>
                <a:latin typeface="Arial"/>
                <a:ea typeface="+mn-ea"/>
                <a:cs typeface="Arial"/>
              </a:rPr>
              <a:t>currencies </a:t>
            </a:r>
            <a:r>
              <a:rPr kumimoji="0" lang="en-US" sz="1100" b="0" i="0" u="none" strike="noStrike" kern="1200" cap="none" spc="-10" normalizeH="0" baseline="0" noProof="0" dirty="0">
                <a:ln>
                  <a:noFill/>
                </a:ln>
                <a:solidFill>
                  <a:schemeClr val="tx1"/>
                </a:solidFill>
                <a:effectLst/>
                <a:uLnTx/>
                <a:uFillTx/>
                <a:latin typeface="Arial"/>
                <a:ea typeface="+mn-ea"/>
                <a:cs typeface="Arial"/>
              </a:rPr>
              <a:t>is not </a:t>
            </a:r>
            <a:r>
              <a:rPr kumimoji="0" lang="en-US" sz="1100" b="0" i="0" u="none" strike="noStrike" kern="1200" cap="none" spc="-5" normalizeH="0" baseline="0" noProof="0" dirty="0">
                <a:ln>
                  <a:noFill/>
                </a:ln>
                <a:solidFill>
                  <a:schemeClr val="tx1"/>
                </a:solidFill>
                <a:effectLst/>
                <a:uLnTx/>
                <a:uFillTx/>
                <a:latin typeface="Arial"/>
                <a:ea typeface="+mn-ea"/>
                <a:cs typeface="Arial"/>
              </a:rPr>
              <a:t>appropriate </a:t>
            </a:r>
            <a:r>
              <a:rPr kumimoji="0" lang="en-US" sz="1100" b="0" i="0" u="none" strike="noStrike" kern="1200" cap="none" spc="0" normalizeH="0" baseline="0" noProof="0" dirty="0">
                <a:ln>
                  <a:noFill/>
                </a:ln>
                <a:solidFill>
                  <a:schemeClr val="tx1"/>
                </a:solidFill>
                <a:effectLst/>
                <a:uLnTx/>
                <a:uFillTx/>
                <a:latin typeface="Arial"/>
                <a:ea typeface="+mn-ea"/>
                <a:cs typeface="Arial"/>
              </a:rPr>
              <a:t>for </a:t>
            </a:r>
            <a:r>
              <a:rPr kumimoji="0" lang="en-US" sz="1100" b="0" i="0" u="none" strike="noStrike" kern="1200" cap="none" spc="-10" normalizeH="0" baseline="0" noProof="0" dirty="0">
                <a:ln>
                  <a:noFill/>
                </a:ln>
                <a:solidFill>
                  <a:schemeClr val="tx1"/>
                </a:solidFill>
                <a:effectLst/>
                <a:uLnTx/>
                <a:uFillTx/>
                <a:latin typeface="Arial"/>
                <a:ea typeface="+mn-ea"/>
                <a:cs typeface="Arial"/>
              </a:rPr>
              <a:t>all </a:t>
            </a:r>
            <a:r>
              <a:rPr kumimoji="0" lang="en-US" sz="1100" b="0" i="0" u="none" strike="noStrike" kern="1200" cap="none" spc="-5" normalizeH="0" baseline="0" noProof="0" dirty="0">
                <a:ln>
                  <a:noFill/>
                </a:ln>
                <a:solidFill>
                  <a:schemeClr val="tx1"/>
                </a:solidFill>
                <a:effectLst/>
                <a:uLnTx/>
                <a:uFillTx/>
                <a:latin typeface="Arial"/>
                <a:ea typeface="+mn-ea"/>
                <a:cs typeface="Arial"/>
              </a:rPr>
              <a:t>persons, as </a:t>
            </a:r>
            <a:r>
              <a:rPr kumimoji="0" lang="en-US" sz="1100" b="0" i="0" u="none" strike="noStrike" kern="1200" cap="none" spc="-10" normalizeH="0" baseline="0" noProof="0" dirty="0">
                <a:ln>
                  <a:noFill/>
                </a:ln>
                <a:solidFill>
                  <a:schemeClr val="tx1"/>
                </a:solidFill>
                <a:effectLst/>
                <a:uLnTx/>
                <a:uFillTx/>
                <a:latin typeface="Arial"/>
                <a:ea typeface="+mn-ea"/>
                <a:cs typeface="Arial"/>
              </a:rPr>
              <a:t>the </a:t>
            </a:r>
            <a:r>
              <a:rPr kumimoji="0" lang="en-US" sz="1100" b="0" i="0" u="none" strike="noStrike" kern="1200" cap="none" spc="-5" normalizeH="0" baseline="0" noProof="0" dirty="0">
                <a:ln>
                  <a:noFill/>
                </a:ln>
                <a:solidFill>
                  <a:schemeClr val="tx1"/>
                </a:solidFill>
                <a:effectLst/>
                <a:uLnTx/>
                <a:uFillTx/>
                <a:latin typeface="Arial"/>
                <a:ea typeface="+mn-ea"/>
                <a:cs typeface="Arial"/>
              </a:rPr>
              <a:t>risk of loss </a:t>
            </a:r>
            <a:r>
              <a:rPr kumimoji="0" lang="en-US" sz="1100" b="0" i="0" u="none" strike="noStrike" kern="1200" cap="none" spc="-10" normalizeH="0" baseline="0" noProof="0" dirty="0">
                <a:ln>
                  <a:noFill/>
                </a:ln>
                <a:solidFill>
                  <a:schemeClr val="tx1"/>
                </a:solidFill>
                <a:effectLst/>
                <a:uLnTx/>
                <a:uFillTx/>
                <a:latin typeface="Arial"/>
                <a:ea typeface="+mn-ea"/>
                <a:cs typeface="Arial"/>
              </a:rPr>
              <a:t>is</a:t>
            </a:r>
            <a:r>
              <a:rPr kumimoji="0" lang="en-US" sz="1100" b="0" i="0" u="none" strike="noStrike" kern="1200" cap="none" spc="125" normalizeH="0" baseline="0" noProof="0" dirty="0">
                <a:ln>
                  <a:noFill/>
                </a:ln>
                <a:solidFill>
                  <a:schemeClr val="tx1"/>
                </a:solidFill>
                <a:effectLst/>
                <a:uLnTx/>
                <a:uFillTx/>
                <a:latin typeface="Arial"/>
                <a:ea typeface="+mn-ea"/>
                <a:cs typeface="Arial"/>
              </a:rPr>
              <a:t> </a:t>
            </a:r>
            <a:r>
              <a:rPr kumimoji="0" lang="en-US" sz="1100" b="0" i="0" u="none" strike="noStrike" kern="1200" cap="none" spc="-10" normalizeH="0" baseline="0" noProof="0" dirty="0">
                <a:ln>
                  <a:noFill/>
                </a:ln>
                <a:solidFill>
                  <a:schemeClr val="tx1"/>
                </a:solidFill>
                <a:effectLst/>
                <a:uLnTx/>
                <a:uFillTx/>
                <a:latin typeface="Arial"/>
                <a:ea typeface="+mn-ea"/>
                <a:cs typeface="Arial"/>
              </a:rPr>
              <a:t>substantial. </a:t>
            </a:r>
            <a:r>
              <a:rPr kumimoji="0" lang="en-US" sz="1100" b="0" i="0" u="none" strike="noStrike" kern="1200" cap="none" spc="-5" normalizeH="0" baseline="0" noProof="0" dirty="0">
                <a:ln>
                  <a:noFill/>
                </a:ln>
                <a:solidFill>
                  <a:schemeClr val="tx1"/>
                </a:solidFill>
                <a:effectLst/>
                <a:uLnTx/>
                <a:uFillTx/>
                <a:latin typeface="Arial"/>
                <a:ea typeface="+mn-ea"/>
                <a:cs typeface="Arial"/>
              </a:rPr>
              <a:t>Investments </a:t>
            </a:r>
            <a:r>
              <a:rPr kumimoji="0" lang="en-US" sz="1100" b="0" i="0" u="none" strike="noStrike" kern="1200" cap="none" spc="-10" normalizeH="0" baseline="0" noProof="0" dirty="0">
                <a:ln>
                  <a:noFill/>
                </a:ln>
                <a:solidFill>
                  <a:schemeClr val="tx1"/>
                </a:solidFill>
                <a:effectLst/>
                <a:uLnTx/>
                <a:uFillTx/>
                <a:latin typeface="Arial"/>
                <a:ea typeface="+mn-ea"/>
                <a:cs typeface="Arial"/>
              </a:rPr>
              <a:t>in </a:t>
            </a:r>
            <a:r>
              <a:rPr kumimoji="0" lang="en-US" sz="1100" b="0" i="0" u="none" strike="noStrike" kern="1200" cap="none" spc="-5" normalizeH="0" baseline="0" noProof="0" dirty="0">
                <a:ln>
                  <a:noFill/>
                </a:ln>
                <a:solidFill>
                  <a:schemeClr val="tx1"/>
                </a:solidFill>
                <a:effectLst/>
                <a:uLnTx/>
                <a:uFillTx/>
                <a:latin typeface="Arial"/>
                <a:ea typeface="+mn-ea"/>
                <a:cs typeface="Arial"/>
              </a:rPr>
              <a:t>futures </a:t>
            </a:r>
            <a:r>
              <a:rPr kumimoji="0" lang="en-US" sz="1100" b="0" i="0" u="none" strike="noStrike" kern="1200" cap="none" spc="-10" normalizeH="0" baseline="0" noProof="0" dirty="0">
                <a:ln>
                  <a:noFill/>
                </a:ln>
                <a:solidFill>
                  <a:schemeClr val="tx1"/>
                </a:solidFill>
                <a:effectLst/>
                <a:uLnTx/>
                <a:uFillTx/>
                <a:latin typeface="Arial"/>
                <a:ea typeface="+mn-ea"/>
                <a:cs typeface="Arial"/>
              </a:rPr>
              <a:t>involve </a:t>
            </a:r>
            <a:r>
              <a:rPr kumimoji="0" lang="en-US" sz="1100" b="0" i="0" u="none" strike="noStrike" kern="1200" cap="none" spc="0" normalizeH="0" baseline="0" noProof="0" dirty="0">
                <a:ln>
                  <a:noFill/>
                </a:ln>
                <a:solidFill>
                  <a:schemeClr val="tx1"/>
                </a:solidFill>
                <a:effectLst/>
                <a:uLnTx/>
                <a:uFillTx/>
                <a:latin typeface="Arial"/>
                <a:ea typeface="+mn-ea"/>
                <a:cs typeface="Arial"/>
              </a:rPr>
              <a:t>market, </a:t>
            </a:r>
            <a:r>
              <a:rPr kumimoji="0" lang="en-US" sz="1100" b="0" i="0" u="none" strike="noStrike" kern="1200" cap="none" spc="-10" normalizeH="0" baseline="0" noProof="0" dirty="0">
                <a:ln>
                  <a:noFill/>
                </a:ln>
                <a:solidFill>
                  <a:schemeClr val="tx1"/>
                </a:solidFill>
                <a:effectLst/>
                <a:uLnTx/>
                <a:uFillTx/>
                <a:latin typeface="Arial"/>
                <a:ea typeface="+mn-ea"/>
                <a:cs typeface="Arial"/>
              </a:rPr>
              <a:t>counterparty, leverage, </a:t>
            </a:r>
            <a:r>
              <a:rPr kumimoji="0" lang="en-US" sz="1100" b="0" i="0" u="none" strike="noStrike" kern="1200" cap="none" spc="-15" normalizeH="0" baseline="0" noProof="0" dirty="0">
                <a:ln>
                  <a:noFill/>
                </a:ln>
                <a:solidFill>
                  <a:schemeClr val="tx1"/>
                </a:solidFill>
                <a:effectLst/>
                <a:uLnTx/>
                <a:uFillTx/>
                <a:latin typeface="Arial"/>
                <a:ea typeface="+mn-ea"/>
                <a:cs typeface="Arial"/>
              </a:rPr>
              <a:t>liquidity, </a:t>
            </a:r>
            <a:r>
              <a:rPr kumimoji="0" lang="en-US" sz="1100" b="0" i="0" u="none" strike="noStrike" kern="1200" cap="none" spc="-5" normalizeH="0" baseline="0" noProof="0" dirty="0">
                <a:ln>
                  <a:noFill/>
                </a:ln>
                <a:solidFill>
                  <a:schemeClr val="tx1"/>
                </a:solidFill>
                <a:effectLst/>
                <a:uLnTx/>
                <a:uFillTx/>
                <a:latin typeface="Arial"/>
                <a:ea typeface="+mn-ea"/>
                <a:cs typeface="Arial"/>
              </a:rPr>
              <a:t>interest rate, foreign </a:t>
            </a:r>
            <a:r>
              <a:rPr kumimoji="0" lang="en-US" sz="1100" b="0" i="0" u="none" strike="noStrike" kern="1200" cap="none" spc="-10" normalizeH="0" baseline="0" noProof="0" dirty="0">
                <a:ln>
                  <a:noFill/>
                </a:ln>
                <a:solidFill>
                  <a:schemeClr val="tx1"/>
                </a:solidFill>
                <a:effectLst/>
                <a:uLnTx/>
                <a:uFillTx/>
                <a:latin typeface="Arial"/>
                <a:ea typeface="+mn-ea"/>
                <a:cs typeface="Arial"/>
              </a:rPr>
              <a:t>currency, </a:t>
            </a:r>
            <a:r>
              <a:rPr kumimoji="0" lang="en-US" sz="1100" b="0" i="0" u="none" strike="noStrike" kern="1200" cap="none" spc="-5" normalizeH="0" baseline="0" noProof="0" dirty="0">
                <a:ln>
                  <a:noFill/>
                </a:ln>
                <a:solidFill>
                  <a:schemeClr val="tx1"/>
                </a:solidFill>
                <a:effectLst/>
                <a:uLnTx/>
                <a:uFillTx/>
                <a:latin typeface="Arial"/>
                <a:ea typeface="+mn-ea"/>
                <a:cs typeface="Arial"/>
              </a:rPr>
              <a:t>commodity, </a:t>
            </a:r>
            <a:r>
              <a:rPr kumimoji="0" lang="en-US" sz="1100" b="0" i="0" u="none" strike="noStrike" kern="1200" cap="none" spc="-10" normalizeH="0" baseline="0" noProof="0" dirty="0">
                <a:ln>
                  <a:noFill/>
                </a:ln>
                <a:solidFill>
                  <a:schemeClr val="tx1"/>
                </a:solidFill>
                <a:effectLst/>
                <a:uLnTx/>
                <a:uFillTx/>
                <a:latin typeface="Arial"/>
                <a:ea typeface="+mn-ea"/>
                <a:cs typeface="Arial"/>
              </a:rPr>
              <a:t>volatility, and other</a:t>
            </a:r>
            <a:r>
              <a:rPr kumimoji="0" lang="en-US" sz="1100" b="0" i="0" u="none" strike="noStrike" kern="1200" cap="none" spc="145" normalizeH="0" baseline="0" noProof="0" dirty="0">
                <a:ln>
                  <a:noFill/>
                </a:ln>
                <a:solidFill>
                  <a:schemeClr val="tx1"/>
                </a:solidFill>
                <a:effectLst/>
                <a:uLnTx/>
                <a:uFillTx/>
                <a:latin typeface="Arial"/>
                <a:ea typeface="+mn-ea"/>
                <a:cs typeface="Arial"/>
              </a:rPr>
              <a:t> </a:t>
            </a:r>
            <a:r>
              <a:rPr kumimoji="0" lang="en-US" sz="1100" b="0" i="0" u="none" strike="noStrike" kern="1200" cap="none" spc="0" normalizeH="0" baseline="0" noProof="0" dirty="0">
                <a:ln>
                  <a:noFill/>
                </a:ln>
                <a:solidFill>
                  <a:schemeClr val="tx1"/>
                </a:solidFill>
                <a:effectLst/>
                <a:uLnTx/>
                <a:uFillTx/>
                <a:latin typeface="Arial"/>
                <a:ea typeface="+mn-ea"/>
                <a:cs typeface="Arial"/>
              </a:rPr>
              <a:t>risks.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The market indices shown are non-managed indices shown for reference purposes. Index performance reflects the reinvestment of dividends. It is not possible to invest directly in an index, and index performance does not reflect any deduction for investment advisory fees. </a:t>
            </a:r>
          </a:p>
          <a:p>
            <a:pPr marL="12700" marR="18415"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2700" marR="18415"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The exclusion of investments based on industry or ESG factors reduces the number of available investment choices and can impact overall investment performance. </a:t>
            </a:r>
          </a:p>
          <a:p>
            <a:pPr marL="12700" marR="18415"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2700" marR="18415"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For more complete information about the various investment solutions available, including the investment objectives, </a:t>
            </a:r>
            <a:r>
              <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risks </a:t>
            </a:r>
            <a:r>
              <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and fees, </a:t>
            </a:r>
            <a:r>
              <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please </a:t>
            </a:r>
            <a:r>
              <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refer to the Disclosure Brochure and  applicable Fund Prospectus. </a:t>
            </a:r>
            <a:r>
              <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Please read </a:t>
            </a:r>
            <a:r>
              <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them </a:t>
            </a:r>
            <a:r>
              <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carefully </a:t>
            </a:r>
            <a:r>
              <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before investing. For a </a:t>
            </a:r>
            <a:r>
              <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copy, please </a:t>
            </a:r>
            <a:r>
              <a:rPr kumimoji="0" lang="en-US" sz="1100" b="1" i="0" u="none" strike="noStrike" kern="1200" cap="none" spc="-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contact</a:t>
            </a:r>
            <a:r>
              <a:rPr kumimoji="0" lang="en-US" sz="1100" b="1" i="0" u="none" strike="noStrike" kern="1200" cap="none" spc="-15"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AssetMark.</a:t>
            </a:r>
          </a:p>
          <a:p>
            <a:pPr marL="12700" marR="18415" lvl="0" indent="0" algn="l" defTabSz="914400" rtl="0" eaLnBrk="1" fontAlgn="auto" latinLnBrk="0" hangingPunct="1">
              <a:lnSpc>
                <a:spcPct val="100000"/>
              </a:lnSpc>
              <a:spcBef>
                <a:spcPts val="0"/>
              </a:spcBef>
              <a:spcAft>
                <a:spcPts val="0"/>
              </a:spcAft>
              <a:buClrTx/>
              <a:buSzTx/>
              <a:buFontTx/>
              <a:buNone/>
              <a:tabLst/>
              <a:defRPr/>
            </a:pPr>
            <a:endParaRPr lang="en-US" sz="1100" b="1" spc="-10" dirty="0">
              <a:solidFill>
                <a:schemeClr val="tx1"/>
              </a:solidFill>
              <a:latin typeface="Arial" panose="020B0604020202020204" pitchFamily="34" charset="0"/>
              <a:ea typeface="+mn-ea"/>
              <a:cs typeface="Arial" panose="020B0604020202020204" pitchFamily="34" charset="0"/>
            </a:endParaRPr>
          </a:p>
          <a:p>
            <a:pPr marL="12700" marR="18415"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1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lang="en-US" sz="1100" b="0" i="0" u="none" strike="noStrike" kern="1200" cap="none" spc="-10" normalizeH="0" baseline="0" noProof="0" dirty="0">
              <a:ln>
                <a:noFill/>
              </a:ln>
              <a:solidFill>
                <a:schemeClr val="tx1"/>
              </a:solidFill>
              <a:effectLst/>
              <a:uLnTx/>
              <a:uFillTx/>
              <a:latin typeface="Arial"/>
              <a:ea typeface="+mn-ea"/>
              <a:cs typeface="Arial"/>
            </a:endParaRPr>
          </a:p>
        </p:txBody>
      </p:sp>
      <p:sp>
        <p:nvSpPr>
          <p:cNvPr id="2" name="Title 1">
            <a:extLst>
              <a:ext uri="{FF2B5EF4-FFF2-40B4-BE49-F238E27FC236}">
                <a16:creationId xmlns:a16="http://schemas.microsoft.com/office/drawing/2014/main" id="{F1A04365-F79A-2A66-2DD7-5114E0690681}"/>
              </a:ext>
            </a:extLst>
          </p:cNvPr>
          <p:cNvSpPr>
            <a:spLocks noGrp="1"/>
          </p:cNvSpPr>
          <p:nvPr>
            <p:ph type="title"/>
          </p:nvPr>
        </p:nvSpPr>
        <p:spPr/>
        <p:txBody>
          <a:bodyPr/>
          <a:lstStyle/>
          <a:p>
            <a:r>
              <a:rPr lang="en-US" dirty="0"/>
              <a:t>Important Information</a:t>
            </a:r>
          </a:p>
        </p:txBody>
      </p:sp>
    </p:spTree>
    <p:extLst>
      <p:ext uri="{BB962C8B-B14F-4D97-AF65-F5344CB8AC3E}">
        <p14:creationId xmlns:p14="http://schemas.microsoft.com/office/powerpoint/2010/main" val="206242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31FC6-2407-CC6D-4D15-7B25A754F9E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36FE46-4233-E8F6-0E01-13D3908481B8}"/>
              </a:ext>
            </a:extLst>
          </p:cNvPr>
          <p:cNvSpPr txBox="1">
            <a:spLocks/>
          </p:cNvSpPr>
          <p:nvPr/>
        </p:nvSpPr>
        <p:spPr bwMode="auto">
          <a:xfrm>
            <a:off x="392113" y="248227"/>
            <a:ext cx="11571287" cy="49859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l" defTabSz="914400" rtl="0" eaLnBrk="1" latinLnBrk="0" hangingPunct="1">
              <a:lnSpc>
                <a:spcPct val="90000"/>
              </a:lnSpc>
              <a:spcBef>
                <a:spcPct val="0"/>
              </a:spcBef>
              <a:buNone/>
              <a:defRPr sz="3200" b="0" i="0" kern="1200">
                <a:solidFill>
                  <a:schemeClr val="tx2"/>
                </a:solidFill>
                <a:latin typeface="Arial" charset="0"/>
                <a:ea typeface="Arial" charset="0"/>
                <a:cs typeface="Arial"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100" normalizeH="0" baseline="0" noProof="0" dirty="0">
                <a:ln>
                  <a:noFill/>
                </a:ln>
                <a:solidFill>
                  <a:srgbClr val="FFFFFF"/>
                </a:solidFill>
                <a:effectLst/>
                <a:uLnTx/>
                <a:uFillTx/>
                <a:latin typeface="Arial" charset="0"/>
                <a:cs typeface="Arial" charset="0"/>
              </a:rPr>
              <a:t>Important Information</a:t>
            </a:r>
          </a:p>
        </p:txBody>
      </p:sp>
      <p:sp>
        <p:nvSpPr>
          <p:cNvPr id="2" name="Title 1">
            <a:extLst>
              <a:ext uri="{FF2B5EF4-FFF2-40B4-BE49-F238E27FC236}">
                <a16:creationId xmlns:a16="http://schemas.microsoft.com/office/drawing/2014/main" id="{C964C5F4-960A-CD28-CA26-EFFD6B4238AA}"/>
              </a:ext>
            </a:extLst>
          </p:cNvPr>
          <p:cNvSpPr>
            <a:spLocks noGrp="1"/>
          </p:cNvSpPr>
          <p:nvPr>
            <p:ph type="title"/>
          </p:nvPr>
        </p:nvSpPr>
        <p:spPr/>
        <p:txBody>
          <a:bodyPr/>
          <a:lstStyle/>
          <a:p>
            <a:r>
              <a:rPr lang="en-US" dirty="0"/>
              <a:t>Important Information</a:t>
            </a:r>
          </a:p>
        </p:txBody>
      </p:sp>
      <p:sp>
        <p:nvSpPr>
          <p:cNvPr id="3" name="Content Placeholder 2">
            <a:extLst>
              <a:ext uri="{FF2B5EF4-FFF2-40B4-BE49-F238E27FC236}">
                <a16:creationId xmlns:a16="http://schemas.microsoft.com/office/drawing/2014/main" id="{520FB889-1AB2-BDAF-A9CF-9F15982BF3AD}"/>
              </a:ext>
            </a:extLst>
          </p:cNvPr>
          <p:cNvSpPr txBox="1">
            <a:spLocks/>
          </p:cNvSpPr>
          <p:nvPr/>
        </p:nvSpPr>
        <p:spPr>
          <a:xfrm>
            <a:off x="374904" y="1154642"/>
            <a:ext cx="11038115" cy="5079332"/>
          </a:xfrm>
        </p:spPr>
        <p:txBody>
          <a:bodyPr lIns="0" rIns="0"/>
          <a:lstStyle>
            <a:lvl1pPr marL="0" indent="0" algn="l" defTabSz="1008309" rtl="0" eaLnBrk="1" latinLnBrk="0" hangingPunct="1">
              <a:lnSpc>
                <a:spcPct val="90000"/>
              </a:lnSpc>
              <a:spcBef>
                <a:spcPts val="1103"/>
              </a:spcBef>
              <a:buClr>
                <a:schemeClr val="accent1">
                  <a:lumMod val="75000"/>
                </a:schemeClr>
              </a:buClr>
              <a:buFont typeface="Arial"/>
              <a:buNone/>
              <a:defRPr sz="2205" b="0" i="0" kern="1200">
                <a:solidFill>
                  <a:schemeClr val="bg2">
                    <a:lumMod val="25000"/>
                  </a:schemeClr>
                </a:solidFill>
                <a:latin typeface="Arial" charset="0"/>
                <a:ea typeface="Arial" charset="0"/>
                <a:cs typeface="Arial" charset="0"/>
              </a:defRPr>
            </a:lvl1pPr>
            <a:lvl2pPr marL="504154" indent="0" algn="l" defTabSz="1008309" rtl="0" eaLnBrk="1" latinLnBrk="0" hangingPunct="1">
              <a:lnSpc>
                <a:spcPct val="90000"/>
              </a:lnSpc>
              <a:spcBef>
                <a:spcPts val="551"/>
              </a:spcBef>
              <a:buFont typeface=".AppleSystemUIFont" charset="-120"/>
              <a:buNone/>
              <a:defRPr sz="1985" b="0" i="0" kern="1200">
                <a:solidFill>
                  <a:schemeClr val="bg2">
                    <a:lumMod val="25000"/>
                  </a:schemeClr>
                </a:solidFill>
                <a:latin typeface="Arial" charset="0"/>
                <a:ea typeface="Arial" charset="0"/>
                <a:cs typeface="Arial" charset="0"/>
              </a:defRPr>
            </a:lvl2pPr>
            <a:lvl3pPr marL="1008309" indent="0" algn="l" defTabSz="1008309" rtl="0" eaLnBrk="1" latinLnBrk="0" hangingPunct="1">
              <a:lnSpc>
                <a:spcPct val="90000"/>
              </a:lnSpc>
              <a:spcBef>
                <a:spcPts val="551"/>
              </a:spcBef>
              <a:buClr>
                <a:schemeClr val="accent1">
                  <a:lumMod val="75000"/>
                </a:schemeClr>
              </a:buClr>
              <a:buSzPct val="70000"/>
              <a:buFont typeface="ArialUnicodeMS" charset="0"/>
              <a:buNone/>
              <a:defRPr sz="1764" b="0" i="0" kern="1200">
                <a:solidFill>
                  <a:schemeClr val="bg2">
                    <a:lumMod val="25000"/>
                  </a:schemeClr>
                </a:solidFill>
                <a:latin typeface="Arial" charset="0"/>
                <a:ea typeface="Arial" charset="0"/>
                <a:cs typeface="Arial" charset="0"/>
              </a:defRPr>
            </a:lvl3pPr>
            <a:lvl4pPr marL="1512463" indent="0" algn="l" defTabSz="1008309" rtl="0" eaLnBrk="1" latinLnBrk="0" hangingPunct="1">
              <a:lnSpc>
                <a:spcPct val="90000"/>
              </a:lnSpc>
              <a:spcBef>
                <a:spcPts val="551"/>
              </a:spcBef>
              <a:buSzPct val="110000"/>
              <a:buFont typeface=".AppleSystemUIFont" charset="-120"/>
              <a:buNone/>
              <a:defRPr sz="1544" b="0" i="0" kern="1200">
                <a:solidFill>
                  <a:schemeClr val="bg2">
                    <a:lumMod val="25000"/>
                  </a:schemeClr>
                </a:solidFill>
                <a:latin typeface="Arial" charset="0"/>
                <a:ea typeface="Arial" charset="0"/>
                <a:cs typeface="Arial" charset="0"/>
              </a:defRPr>
            </a:lvl4pPr>
            <a:lvl5pPr marL="2016618" indent="0" algn="l" defTabSz="1008309" rtl="0" eaLnBrk="1" latinLnBrk="0" hangingPunct="1">
              <a:lnSpc>
                <a:spcPct val="90000"/>
              </a:lnSpc>
              <a:spcBef>
                <a:spcPts val="551"/>
              </a:spcBef>
              <a:buClr>
                <a:schemeClr val="accent1">
                  <a:lumMod val="75000"/>
                </a:schemeClr>
              </a:buClr>
              <a:buSzPct val="110000"/>
              <a:buFont typeface=".AppleSystemUIFont" charset="-120"/>
              <a:buNone/>
              <a:defRPr sz="1323" b="0" i="0" kern="1200">
                <a:solidFill>
                  <a:schemeClr val="bg2">
                    <a:lumMod val="25000"/>
                  </a:schemeClr>
                </a:solidFill>
                <a:latin typeface="Arial" charset="0"/>
                <a:ea typeface="Arial" charset="0"/>
                <a:cs typeface="Arial" charset="0"/>
              </a:defRPr>
            </a:lvl5pPr>
            <a:lvl6pPr marL="2772849"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6pPr>
            <a:lvl7pPr marL="3277004"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7pPr>
            <a:lvl8pPr marL="3781158"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8pPr>
            <a:lvl9pPr marL="4285313" indent="-252077" algn="l" defTabSz="1008309" rtl="0" eaLnBrk="1" latinLnBrk="0" hangingPunct="1">
              <a:lnSpc>
                <a:spcPct val="90000"/>
              </a:lnSpc>
              <a:spcBef>
                <a:spcPts val="551"/>
              </a:spcBef>
              <a:buFont typeface="Arial"/>
              <a:buChar char="•"/>
              <a:defRPr sz="1985"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
              </a:spcBef>
              <a:spcAft>
                <a:spcPts val="0"/>
              </a:spcAft>
              <a:buClrTx/>
              <a:buSzTx/>
              <a:buFontTx/>
              <a:buNone/>
              <a:tabLst/>
              <a:defRPr/>
            </a:pPr>
            <a:r>
              <a:rPr kumimoji="0" lang="en-US" sz="1100" b="0" i="0" u="none" strike="noStrike" kern="1200" cap="none" spc="-10" normalizeH="0" baseline="0" noProof="0" dirty="0">
                <a:ln>
                  <a:noFill/>
                </a:ln>
                <a:solidFill>
                  <a:srgbClr val="000000"/>
                </a:solidFill>
                <a:effectLst/>
                <a:uLnTx/>
                <a:uFillTx/>
                <a:latin typeface="Arial"/>
                <a:ea typeface="+mn-ea"/>
                <a:cs typeface="Arial"/>
              </a:rPr>
              <a:t>Bloomberg® and the referenced Bloomberg Index are service marks of Bloomberg Finance L.P. and its affiliates, (collectively, “Bloomberg”) and are used under license. Bloomberg does not approve or endorse this material, nor guarantees the accuracy or completeness of any information herein. Bloomberg and AssetMark, Inc. are separate and unaffiliated companies. </a:t>
            </a: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lang="en-US" sz="1100" b="0" i="0" u="none" strike="noStrike" kern="1200" cap="none" spc="-1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r>
              <a:rPr kumimoji="0" lang="en-US" sz="1100" b="0" i="0" u="none" strike="noStrike" kern="1200" cap="none" spc="-10" normalizeH="0" baseline="0" noProof="0" dirty="0">
                <a:ln>
                  <a:noFill/>
                </a:ln>
                <a:solidFill>
                  <a:srgbClr val="000000"/>
                </a:solidFill>
                <a:effectLst/>
                <a:uLnTx/>
                <a:uFillTx/>
                <a:latin typeface="Arial"/>
                <a:ea typeface="+mn-ea"/>
                <a:cs typeface="Arial"/>
              </a:rPr>
              <a:t>AssetMark, Inc. is an investment adviser registered with the U.S. Securities and Exchange Commission. </a:t>
            </a:r>
            <a:r>
              <a:rPr kumimoji="0" lang="en-US" sz="1100" b="0" i="0" u="none" strike="noStrike" kern="1200" cap="none" spc="-1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AssetMark Asset Management, a division of AssetMark, Inc., includes the firm’s proprietary investment strategies. </a:t>
            </a:r>
            <a:r>
              <a:rPr kumimoji="0" lang="en-US" sz="1100" b="0" i="0" u="none" strike="noStrike" kern="1200" cap="none" spc="-10" normalizeH="0" baseline="0" noProof="0" dirty="0">
                <a:ln>
                  <a:noFill/>
                </a:ln>
                <a:solidFill>
                  <a:srgbClr val="000000"/>
                </a:solidFill>
                <a:effectLst/>
                <a:uLnTx/>
                <a:uFillTx/>
                <a:latin typeface="Arial"/>
                <a:ea typeface="+mn-ea"/>
                <a:cs typeface="Arial"/>
              </a:rPr>
              <a:t>GuideMark® and GuidePath® Funds are distributed by AssetMark Brokerage™, LLC, member FINRA, an affiliate of AssetMark, Inc. AssetMark, and third-party strategists and service providers are separate and unaffiliated companies. Each party is responsible for their own content and services. </a:t>
            </a:r>
          </a:p>
          <a:p>
            <a:pPr marL="12700" marR="0" lvl="0" indent="0" algn="l" defTabSz="914400" rtl="0" eaLnBrk="1" fontAlgn="auto" latinLnBrk="0" hangingPunct="1">
              <a:lnSpc>
                <a:spcPct val="100000"/>
              </a:lnSpc>
              <a:spcBef>
                <a:spcPts val="5"/>
              </a:spcBef>
              <a:spcAft>
                <a:spcPts val="0"/>
              </a:spcAft>
              <a:buClrTx/>
              <a:buSzTx/>
              <a:buFontTx/>
              <a:buNone/>
              <a:tabLst/>
              <a:defRPr/>
            </a:pPr>
            <a:endParaRPr kumimoji="0" lang="en-US" sz="1100" b="0" i="0" u="none" strike="noStrike" kern="1200" cap="none" spc="-1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2700" defTabSz="914400">
              <a:lnSpc>
                <a:spcPct val="100000"/>
              </a:lnSpc>
              <a:spcBef>
                <a:spcPts val="5"/>
              </a:spcBef>
              <a:buClrTx/>
              <a:defRPr/>
            </a:pPr>
            <a:r>
              <a:rPr kumimoji="0" lang="en-US" sz="1100" b="0" i="0" u="none" strike="noStrike" kern="1200" cap="none" spc="-10" normalizeH="0" baseline="0" noProof="0" dirty="0">
                <a:ln>
                  <a:noFill/>
                </a:ln>
                <a:solidFill>
                  <a:srgbClr val="000000"/>
                </a:solidFill>
                <a:effectLst/>
                <a:uLnTx/>
                <a:uFillTx/>
                <a:latin typeface="Arial"/>
                <a:ea typeface="+mn-ea"/>
                <a:cs typeface="Arial"/>
              </a:rPr>
              <a:t>©2026 </a:t>
            </a:r>
            <a:r>
              <a:rPr kumimoji="0" lang="en-US" sz="1100" b="0" i="0" u="none" strike="noStrike" kern="1200" cap="none" spc="-5" normalizeH="0" baseline="0" noProof="0" dirty="0">
                <a:ln>
                  <a:noFill/>
                </a:ln>
                <a:solidFill>
                  <a:srgbClr val="000000"/>
                </a:solidFill>
                <a:effectLst/>
                <a:uLnTx/>
                <a:uFillTx/>
                <a:latin typeface="Arial"/>
                <a:ea typeface="+mn-ea"/>
                <a:cs typeface="Arial"/>
              </a:rPr>
              <a:t>AssetMark, Inc. </a:t>
            </a:r>
            <a:r>
              <a:rPr kumimoji="0" lang="en-US" sz="1100" b="0" i="0" u="none" strike="noStrike" kern="1200" cap="none" spc="-10" normalizeH="0" baseline="0" noProof="0" dirty="0">
                <a:ln>
                  <a:noFill/>
                </a:ln>
                <a:solidFill>
                  <a:srgbClr val="000000"/>
                </a:solidFill>
                <a:effectLst/>
                <a:uLnTx/>
                <a:uFillTx/>
                <a:latin typeface="Arial"/>
                <a:ea typeface="+mn-ea"/>
                <a:cs typeface="Arial"/>
              </a:rPr>
              <a:t>All rights</a:t>
            </a:r>
            <a:r>
              <a:rPr kumimoji="0" lang="en-US" sz="1100" b="0" i="0" u="none" strike="noStrike" kern="1200" cap="none" spc="-5" normalizeH="0" baseline="0" noProof="0" dirty="0">
                <a:ln>
                  <a:noFill/>
                </a:ln>
                <a:solidFill>
                  <a:srgbClr val="000000"/>
                </a:solidFill>
                <a:effectLst/>
                <a:uLnTx/>
                <a:uFillTx/>
                <a:latin typeface="Arial"/>
                <a:ea typeface="+mn-ea"/>
                <a:cs typeface="Arial"/>
              </a:rPr>
              <a:t> </a:t>
            </a:r>
            <a:r>
              <a:rPr kumimoji="0" lang="en-US" sz="1100" b="0" i="0" u="none" strike="noStrike" kern="1200" cap="none" spc="-10" normalizeH="0" baseline="0" noProof="0" dirty="0">
                <a:ln>
                  <a:noFill/>
                </a:ln>
                <a:solidFill>
                  <a:srgbClr val="000000"/>
                </a:solidFill>
                <a:effectLst/>
                <a:uLnTx/>
                <a:uFillTx/>
                <a:latin typeface="Arial"/>
                <a:ea typeface="+mn-ea"/>
                <a:cs typeface="Arial"/>
              </a:rPr>
              <a:t>reserved.</a:t>
            </a:r>
            <a:br>
              <a:rPr kumimoji="0" lang="en-US" sz="1100" b="0" i="0" u="none" strike="noStrike" kern="1200" cap="none" spc="-10" normalizeH="0" baseline="0" noProof="0" dirty="0">
                <a:ln>
                  <a:noFill/>
                </a:ln>
                <a:solidFill>
                  <a:srgbClr val="000000"/>
                </a:solidFill>
                <a:effectLst/>
                <a:uLnTx/>
                <a:uFillTx/>
                <a:latin typeface="Arial"/>
                <a:ea typeface="+mn-ea"/>
                <a:cs typeface="Arial"/>
              </a:rPr>
            </a:br>
            <a:br>
              <a:rPr kumimoji="0" lang="en-US" sz="1100" b="0" i="0" u="none" strike="noStrike" kern="1200" cap="none" spc="-10" normalizeH="0" baseline="0" noProof="0" dirty="0">
                <a:ln>
                  <a:noFill/>
                </a:ln>
                <a:solidFill>
                  <a:srgbClr val="000000"/>
                </a:solidFill>
                <a:effectLst/>
                <a:uLnTx/>
                <a:uFillTx/>
                <a:latin typeface="Arial"/>
                <a:ea typeface="+mn-ea"/>
                <a:cs typeface="Arial"/>
              </a:rPr>
            </a:br>
            <a:r>
              <a:rPr lang="en-US" sz="1100" dirty="0">
                <a:solidFill>
                  <a:schemeClr val="tx1"/>
                </a:solidFill>
              </a:rPr>
              <a:t>8855340.1</a:t>
            </a:r>
            <a:r>
              <a:rPr lang="en-US" sz="1100" dirty="0">
                <a:solidFill>
                  <a:schemeClr val="tx1"/>
                </a:solidFill>
                <a:latin typeface="Arial" panose="020B0604020202020204"/>
              </a:rPr>
              <a:t> | 04/2026 </a:t>
            </a:r>
            <a:r>
              <a:rPr lang="en-US" sz="1100" dirty="0">
                <a:solidFill>
                  <a:srgbClr val="000000"/>
                </a:solidFill>
                <a:latin typeface="Arial" panose="020B0604020202020204"/>
              </a:rPr>
              <a:t>| EXP 04/2028</a:t>
            </a:r>
          </a:p>
          <a:p>
            <a:pPr marL="12700" marR="0" lvl="0" indent="0" algn="l" defTabSz="914400" rtl="0" eaLnBrk="1" fontAlgn="auto" latinLnBrk="0" hangingPunct="1">
              <a:lnSpc>
                <a:spcPct val="100000"/>
              </a:lnSpc>
              <a:spcBef>
                <a:spcPts val="5"/>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Arial"/>
            </a:endParaRPr>
          </a:p>
          <a:p>
            <a:pPr marL="12700" marR="18415"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1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lang="en-US" sz="1100" b="0" i="0" u="none" strike="noStrike" kern="1200" cap="none" spc="-1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17374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ags/tag2.xml><?xml version="1.0" encoding="utf-8"?>
<p:tagLst xmlns:a="http://schemas.openxmlformats.org/drawingml/2006/main" xmlns:r="http://schemas.openxmlformats.org/officeDocument/2006/relationships" xmlns:p="http://schemas.openxmlformats.org/presentationml/2006/main">
  <p:tag name="AFSPANMODE" val="span"/>
</p:tagLst>
</file>

<file path=ppt/tags/tag3.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Savos">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effectLst/>
      </a:spPr>
      <a:bodyPr vert="horz" wrap="square" lIns="0" tIns="45720" rIns="0" bIns="45720" numCol="1" anchor="b" anchorCtr="0" compatLnSpc="1">
        <a:prstTxWarp prst="textNoShape">
          <a:avLst/>
        </a:prstTxWarp>
      </a:bodyPr>
      <a:lstStyle>
        <a:defPPr algn="l">
          <a:defRPr sz="800" dirty="0" smtClean="0">
            <a:solidFill>
              <a:schemeClr val="tx1">
                <a:lumMod val="75000"/>
                <a:lumOff val="25000"/>
              </a:schemeClr>
            </a:solidFill>
          </a:defRPr>
        </a:defPPr>
      </a:lstStyle>
    </a:txDef>
  </a:objectDefaults>
  <a:extraClrSchemeLst/>
</a:theme>
</file>

<file path=ppt/theme/theme2.xml><?xml version="1.0" encoding="utf-8"?>
<a:theme xmlns:a="http://schemas.openxmlformats.org/drawingml/2006/main" name="Main Theme">
  <a:themeElements>
    <a:clrScheme name="AssetMark 2022">
      <a:dk1>
        <a:srgbClr val="000000"/>
      </a:dk1>
      <a:lt1>
        <a:srgbClr val="FFFFFF"/>
      </a:lt1>
      <a:dk2>
        <a:srgbClr val="003057"/>
      </a:dk2>
      <a:lt2>
        <a:srgbClr val="BBBDB7"/>
      </a:lt2>
      <a:accent1>
        <a:srgbClr val="004F7E"/>
      </a:accent1>
      <a:accent2>
        <a:srgbClr val="E87722"/>
      </a:accent2>
      <a:accent3>
        <a:srgbClr val="D72726"/>
      </a:accent3>
      <a:accent4>
        <a:srgbClr val="F3AF00"/>
      </a:accent4>
      <a:accent5>
        <a:srgbClr val="04ACD7"/>
      </a:accent5>
      <a:accent6>
        <a:srgbClr val="8CAC89"/>
      </a:accent6>
      <a:hlink>
        <a:srgbClr val="75C9E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065123F-6005-C146-8EAF-21FE5DEB3A3B}" vid="{336E5808-6FC5-4C4E-8E03-7936EEBB8848}"/>
    </a:ext>
  </a:extLst>
</a:theme>
</file>

<file path=ppt/theme/theme3.xml><?xml version="1.0" encoding="utf-8"?>
<a:theme xmlns:a="http://schemas.openxmlformats.org/drawingml/2006/main" name="1_Main Theme">
  <a:themeElements>
    <a:clrScheme name="AssetMark 2022">
      <a:dk1>
        <a:srgbClr val="000000"/>
      </a:dk1>
      <a:lt1>
        <a:srgbClr val="FFFFFF"/>
      </a:lt1>
      <a:dk2>
        <a:srgbClr val="003057"/>
      </a:dk2>
      <a:lt2>
        <a:srgbClr val="BBBDB7"/>
      </a:lt2>
      <a:accent1>
        <a:srgbClr val="004F7E"/>
      </a:accent1>
      <a:accent2>
        <a:srgbClr val="E87722"/>
      </a:accent2>
      <a:accent3>
        <a:srgbClr val="D72726"/>
      </a:accent3>
      <a:accent4>
        <a:srgbClr val="F3AF00"/>
      </a:accent4>
      <a:accent5>
        <a:srgbClr val="04ACD7"/>
      </a:accent5>
      <a:accent6>
        <a:srgbClr val="8CAC89"/>
      </a:accent6>
      <a:hlink>
        <a:srgbClr val="75C9E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065123F-6005-C146-8EAF-21FE5DEB3A3B}" vid="{336E5808-6FC5-4C4E-8E03-7936EEBB884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 dockstate="right" visibility="0" width="350"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13AF3F3D-9ED9-467A-BBE3-6E2453B3F6B4}">
  <we:reference id="wa200007130" version="1.0.0.1" store="en-US" storeType="OMEX"/>
  <we:alternateReferences>
    <we:reference id="wa200007130" version="1.0.0.1" store="wa200007130"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4A679D1-622B-4CAD-956A-1CC9FF1C9A88}">
  <we:reference id="wa200005566" version="3.0.0.3" store="en-US" storeType="OMEX"/>
  <we:alternateReferences>
    <we:reference id="wa200005566" version="3.0.0.3"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VariableList UniqueId="56b27c0a-ed76-42c3-93c4-76e8d455dc77" Name="Computed" ContentType="XML" MajorVersion="0" MinorVersion="1" isLocalCopy="False" IsBaseObject="False" DataSourceId="77c39b93-2e77-4aa7-982c-f43741c889b2" DataSourceMajorVersion="0" DataSourceMinorVersion="1"/>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6616e49-d177-4be3-b98d-ec8c1331f81f">
      <Terms xmlns="http://schemas.microsoft.com/office/infopath/2007/PartnerControls"/>
    </lcf76f155ced4ddcb4097134ff3c332f>
    <TaxCatchAll xmlns="2dcc4b65-80a6-4ee0-a09c-00cfb6c19f45" xsi:nil="true"/>
    <SampleEmail xmlns="16616e49-d177-4be3-b98d-ec8c1331f81f">
      <Url xsi:nil="true"/>
      <Description xsi:nil="true"/>
    </SampleEmail>
    <Hyperlink xmlns="16616e49-d177-4be3-b98d-ec8c1331f81f">
      <Url xsi:nil="true"/>
      <Description xsi:nil="true"/>
    </Hyperlink>
    <Description xmlns="16616e49-d177-4be3-b98d-ec8c1331f8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VariableList UniqueId="82794178-c61d-4c19-9894-4a6ecef27608" Name="System" ContentType="XML" MajorVersion="0" MinorVersion="1" isLocalCopy="False" IsBaseObject="False" DataSourceId="c6aa40e1-873c-4892-b9b5-c1596e77f704" DataSourceMajorVersion="0" DataSourceMinorVersion="1"/>
</file>

<file path=customXml/item5.xml><?xml version="1.0" encoding="utf-8"?>
<AllExternalAdhocVariableMappings/>
</file>

<file path=customXml/item6.xml><?xml version="1.0" encoding="utf-8"?>
<VariableListDefinition name="AD_HOC" displayName="AD_HOC" id="c466f512-a409-42d6-9ddf-9162c18ab1c0" isdomainofvalue="False" dataSourceId="c90dffab-77d9-461c-b802-55477b7ba183"/>
</file>

<file path=customXml/item7.xml><?xml version="1.0" encoding="utf-8"?>
<VariableList UniqueId="c466f512-a409-42d6-9ddf-9162c18ab1c0" Name="AD_HOC" ContentType="XML" MajorVersion="0" MinorVersion="1" isLocalCopy="False" IsBaseObject="False" DataSourceId="c90dffab-77d9-461c-b802-55477b7ba183" DataSourceMajorVersion="0" DataSourceMinorVersion="1"/>
</file>

<file path=customXml/item8.xml><?xml version="1.0" encoding="utf-8"?>
<VariableListDefinition name="System" displayName="System" id="82794178-c61d-4c19-9894-4a6ecef27608" isdomainofvalue="False" dataSourceId="c6aa40e1-873c-4892-b9b5-c1596e77f704"/>
</file>

<file path=customXml/item9.xml><?xml version="1.0" encoding="utf-8"?>
<VariableListDefinition name="Computed" displayName="Computed" id="56b27c0a-ed76-42c3-93c4-76e8d455dc77" isdomainofvalue="False" dataSourceId="77c39b93-2e77-4aa7-982c-f43741c889b2"/>
</file>

<file path=customXml/item10.xml><?xml version="1.0" encoding="utf-8"?>
<ct:contentTypeSchema xmlns:ct="http://schemas.microsoft.com/office/2006/metadata/contentType" xmlns:ma="http://schemas.microsoft.com/office/2006/metadata/properties/metaAttributes" ct:_="" ma:_="" ma:contentTypeName="Document" ma:contentTypeID="0x010100BF9D641604DD8A44A21AD138075D42AF" ma:contentTypeVersion="23" ma:contentTypeDescription="Create a new document." ma:contentTypeScope="" ma:versionID="b31e99a46bf95392fb0d36098ecfb77d">
  <xsd:schema xmlns:xsd="http://www.w3.org/2001/XMLSchema" xmlns:xs="http://www.w3.org/2001/XMLSchema" xmlns:p="http://schemas.microsoft.com/office/2006/metadata/properties" xmlns:ns2="16616e49-d177-4be3-b98d-ec8c1331f81f" xmlns:ns3="2dcc4b65-80a6-4ee0-a09c-00cfb6c19f45" targetNamespace="http://schemas.microsoft.com/office/2006/metadata/properties" ma:root="true" ma:fieldsID="3d0bf22b7c46e18aa7632439cc81fbdd" ns2:_="" ns3:_="">
    <xsd:import namespace="16616e49-d177-4be3-b98d-ec8c1331f81f"/>
    <xsd:import namespace="2dcc4b65-80a6-4ee0-a09c-00cfb6c19f4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Description" minOccurs="0"/>
                <xsd:element ref="ns2:Hyperlink" minOccurs="0"/>
                <xsd:element ref="ns2:MediaServiceAutoTags" minOccurs="0"/>
                <xsd:element ref="ns2:MediaServiceOCR" minOccurs="0"/>
                <xsd:element ref="ns2:MediaServiceGenerationTime" minOccurs="0"/>
                <xsd:element ref="ns2:MediaServiceEventHashCode" minOccurs="0"/>
                <xsd:element ref="ns2:SampleEmail"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616e49-d177-4be3-b98d-ec8c1331f8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cription" ma:index="14" nillable="true" ma:displayName="Description" ma:format="Dropdown" ma:internalName="Description">
      <xsd:simpleType>
        <xsd:restriction base="dms:Note">
          <xsd:maxLength value="255"/>
        </xsd:restriction>
      </xsd:simpleType>
    </xsd:element>
    <xsd:element name="Hyperlink" ma:index="15"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SampleEmail" ma:index="20" nillable="true" ma:displayName="Sample Email" ma:format="Image" ma:internalName="SampleEmail">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fc4f66e6-9b3d-425c-880c-c22864d9043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cc4b65-80a6-4ee0-a09c-00cfb6c19f4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05ee846d-472d-4369-89b8-1e900fa396f8}" ma:internalName="TaxCatchAll" ma:showField="CatchAllData" ma:web="2dcc4b65-80a6-4ee0-a09c-00cfb6c19f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3022F6-72A5-45E1-BB16-D23C629B6513}">
  <ds:schemaRefs/>
</ds:datastoreItem>
</file>

<file path=customXml/itemProps2.xml><?xml version="1.0" encoding="utf-8"?>
<ds:datastoreItem xmlns:ds="http://schemas.openxmlformats.org/officeDocument/2006/customXml" ds:itemID="{742FFC68-DFDA-4D30-AFB5-8A8B1BD69844}">
  <ds:schemaRefs>
    <ds:schemaRef ds:uri="http://schemas.microsoft.com/office/2006/documentManagement/types"/>
    <ds:schemaRef ds:uri="http://purl.org/dc/dcmitype/"/>
    <ds:schemaRef ds:uri="2dcc4b65-80a6-4ee0-a09c-00cfb6c19f45"/>
    <ds:schemaRef ds:uri="http://schemas.microsoft.com/office/2006/metadata/properties"/>
    <ds:schemaRef ds:uri="http://www.w3.org/XML/1998/namespace"/>
    <ds:schemaRef ds:uri="http://purl.org/dc/terms/"/>
    <ds:schemaRef ds:uri="http://schemas.openxmlformats.org/package/2006/metadata/core-properties"/>
    <ds:schemaRef ds:uri="http://purl.org/dc/elements/1.1/"/>
    <ds:schemaRef ds:uri="http://schemas.microsoft.com/office/infopath/2007/PartnerControls"/>
    <ds:schemaRef ds:uri="16616e49-d177-4be3-b98d-ec8c1331f81f"/>
  </ds:schemaRefs>
</ds:datastoreItem>
</file>

<file path=customXml/itemProps3.xml><?xml version="1.0" encoding="utf-8"?>
<ds:datastoreItem xmlns:ds="http://schemas.openxmlformats.org/officeDocument/2006/customXml" ds:itemID="{74D6F86C-036D-42C2-8367-362D29F0D54D}">
  <ds:schemaRefs>
    <ds:schemaRef ds:uri="http://schemas.microsoft.com/sharepoint/v3/contenttype/forms"/>
  </ds:schemaRefs>
</ds:datastoreItem>
</file>

<file path=customXml/itemProps4.xml><?xml version="1.0" encoding="utf-8"?>
<ds:datastoreItem xmlns:ds="http://schemas.openxmlformats.org/officeDocument/2006/customXml" ds:itemID="{5FF66C2C-E40F-483B-99F1-36452B1D1566}">
  <ds:schemaRefs/>
</ds:datastoreItem>
</file>

<file path=customXml/itemProps5.xml><?xml version="1.0" encoding="utf-8"?>
<ds:datastoreItem xmlns:ds="http://schemas.openxmlformats.org/officeDocument/2006/customXml" ds:itemID="{6B1320E5-AFF4-4DFD-A141-307AC49BBA82}">
  <ds:schemaRefs/>
</ds:datastoreItem>
</file>

<file path=customXml/itemProps6.xml><?xml version="1.0" encoding="utf-8"?>
<ds:datastoreItem xmlns:ds="http://schemas.openxmlformats.org/officeDocument/2006/customXml" ds:itemID="{E26A92EF-3520-4917-A295-A444A565B504}">
  <ds:schemaRefs/>
</ds:datastoreItem>
</file>

<file path=customXml/itemProps7.xml><?xml version="1.0" encoding="utf-8"?>
<ds:datastoreItem xmlns:ds="http://schemas.openxmlformats.org/officeDocument/2006/customXml" ds:itemID="{59F05D0D-B63D-4B34-8DE7-7FCF0B130878}">
  <ds:schemaRefs/>
</ds:datastoreItem>
</file>

<file path=customXml/itemProps8.xml><?xml version="1.0" encoding="utf-8"?>
<ds:datastoreItem xmlns:ds="http://schemas.openxmlformats.org/officeDocument/2006/customXml" ds:itemID="{D9B3129B-3006-4453-B1E4-90FD63174C45}">
  <ds:schemaRefs/>
</ds:datastoreItem>
</file>

<file path=customXml/itemProps9.xml><?xml version="1.0" encoding="utf-8"?>
<ds:datastoreItem xmlns:ds="http://schemas.openxmlformats.org/officeDocument/2006/customXml" ds:itemID="{7CCE4A11-B6CF-4AC6-8389-C8BED0C739FA}">
  <ds:schemaRefs/>
</ds:datastoreItem>
</file>

<file path=customXml/itemProps10.xml><?xml version="1.0" encoding="utf-8"?>
<ds:datastoreItem xmlns:ds="http://schemas.openxmlformats.org/officeDocument/2006/customXml" ds:itemID="{D18538A2-8145-406C-9958-71ECB52D4AAC}">
  <ds:schemaRefs>
    <ds:schemaRef ds:uri="16616e49-d177-4be3-b98d-ec8c1331f81f"/>
    <ds:schemaRef ds:uri="2dcc4b65-80a6-4ee0-a09c-00cfb6c19f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f93c4a0-f87d-46ad-b4be-3ee05cefec6b}" enabled="0" method="" siteId="{ff93c4a0-f87d-46ad-b4be-3ee05cefec6b}" removed="1"/>
</clbl:labelList>
</file>

<file path=docProps/app.xml><?xml version="1.0" encoding="utf-8"?>
<Properties xmlns="http://schemas.openxmlformats.org/officeDocument/2006/extended-properties" xmlns:vt="http://schemas.openxmlformats.org/officeDocument/2006/docPropsVTypes">
  <Template/>
  <TotalTime>44676</TotalTime>
  <Words>2205</Words>
  <Application>Microsoft Macintosh PowerPoint</Application>
  <PresentationFormat>Widescreen</PresentationFormat>
  <Paragraphs>251</Paragraphs>
  <Slides>13</Slides>
  <Notes>13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13</vt:i4>
      </vt:variant>
    </vt:vector>
  </HeadingPairs>
  <TitlesOfParts>
    <vt:vector size="22" baseType="lpstr">
      <vt:lpstr>ArialUnicodeMS</vt:lpstr>
      <vt:lpstr>.AppleSystemUIFont</vt:lpstr>
      <vt:lpstr>Arial</vt:lpstr>
      <vt:lpstr>Arial (Headings)</vt:lpstr>
      <vt:lpstr>Calibri</vt:lpstr>
      <vt:lpstr>Courier New</vt:lpstr>
      <vt:lpstr>Savos</vt:lpstr>
      <vt:lpstr>Main Theme</vt:lpstr>
      <vt:lpstr>1_Main Theme</vt:lpstr>
      <vt:lpstr>PowerPoint Presentation</vt:lpstr>
      <vt:lpstr>Contents</vt:lpstr>
      <vt:lpstr>PowerPoint Presentation</vt:lpstr>
      <vt:lpstr>U.S. Economy Holds Steady, Led by the Consumer</vt:lpstr>
      <vt:lpstr>Business: Investments in AI Are Driving Growth</vt:lpstr>
      <vt:lpstr>AssetMark’s View</vt:lpstr>
      <vt:lpstr>Wars &amp; Conflicts Have Been a Constant in History</vt:lpstr>
      <vt:lpstr>Volatility Tends to Rise in Midterm Years</vt:lpstr>
      <vt:lpstr>PowerPoint Presentation</vt:lpstr>
      <vt:lpstr>Index Information </vt:lpstr>
      <vt:lpstr>Index Information </vt:lpstr>
      <vt:lpstr>Important Information</vt:lpstr>
      <vt:lpstr>Important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Nosal, Benjamin (AssetMark)</dc:creator>
  <cp:lastModifiedBy>Nathan Sadowski</cp:lastModifiedBy>
  <cp:revision>139</cp:revision>
  <cp:lastPrinted>2025-04-02T20:21:11Z</cp:lastPrinted>
  <dcterms:created xsi:type="dcterms:W3CDTF">2021-09-21T00:18:49Z</dcterms:created>
  <dcterms:modified xsi:type="dcterms:W3CDTF">2026-05-02T00:02:21Z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2021-08-06T00:00:00Z</vt:filetime>
  </property>
  <property fmtid="{D5CDD505-2E9C-101B-9397-08002B2CF9AE}" pid="3" name="Creator">
    <vt:lpwstr>Acrobat PDFMaker 21 for PowerPoint</vt:lpwstr>
  </property>
  <property fmtid="{D5CDD505-2E9C-101B-9397-08002B2CF9AE}" pid="4" name="LastSaved">
    <vt:filetime>2021-09-21T00:00:00Z</vt:filetime>
  </property>
  <property fmtid="{D5CDD505-2E9C-101B-9397-08002B2CF9AE}" pid="5" name="ContentTypeId">
    <vt:lpwstr>0x010100BF9D641604DD8A44A21AD138075D42AF</vt:lpwstr>
  </property>
  <property fmtid="{D5CDD505-2E9C-101B-9397-08002B2CF9AE}" pid="6" name="MediaServiceImageTags">
    <vt:lpwstr/>
  </property>
</Properties>
</file>