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notesSlides/notesSlide3.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80" r:id="rId2"/>
    <p:sldId id="321" r:id="rId3"/>
    <p:sldId id="297" r:id="rId4"/>
    <p:sldId id="388" r:id="rId5"/>
    <p:sldId id="336" r:id="rId6"/>
    <p:sldId id="455" r:id="rId7"/>
    <p:sldId id="390" r:id="rId8"/>
    <p:sldId id="454" r:id="rId9"/>
    <p:sldId id="391" r:id="rId10"/>
    <p:sldId id="327" r:id="rId11"/>
    <p:sldId id="340" r:id="rId12"/>
    <p:sldId id="330" r:id="rId13"/>
    <p:sldId id="309" r:id="rId14"/>
    <p:sldId id="320" r:id="rId15"/>
    <p:sldId id="456" r:id="rId16"/>
    <p:sldId id="457" r:id="rId17"/>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B548F39-18D4-4BA8-9770-52D34769884A}">
          <p14:sldIdLst>
            <p14:sldId id="280"/>
            <p14:sldId id="321"/>
            <p14:sldId id="297"/>
            <p14:sldId id="388"/>
            <p14:sldId id="336"/>
            <p14:sldId id="455"/>
            <p14:sldId id="390"/>
            <p14:sldId id="454"/>
            <p14:sldId id="391"/>
            <p14:sldId id="327"/>
            <p14:sldId id="340"/>
            <p14:sldId id="330"/>
            <p14:sldId id="309"/>
            <p14:sldId id="320"/>
            <p14:sldId id="456"/>
            <p14:sldId id="457"/>
          </p14:sldIdLst>
        </p14:section>
      </p14:sectionLst>
    </p:ext>
    <p:ext uri="{EFAFB233-063F-42B5-8137-9DF3F51BA10A}">
      <p15:sldGuideLst xmlns:p15="http://schemas.microsoft.com/office/powerpoint/2012/main">
        <p15:guide id="1" orient="horz" pos="2154">
          <p15:clr>
            <a:srgbClr val="A4A3A4"/>
          </p15:clr>
        </p15:guide>
        <p15:guide id="2" pos="41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0" autoAdjust="0"/>
    <p:restoredTop sz="93962" autoAdjust="0"/>
  </p:normalViewPr>
  <p:slideViewPr>
    <p:cSldViewPr snapToGrid="0">
      <p:cViewPr varScale="1">
        <p:scale>
          <a:sx n="82" d="100"/>
          <a:sy n="82" d="100"/>
        </p:scale>
        <p:origin x="1272" y="72"/>
      </p:cViewPr>
      <p:guideLst>
        <p:guide orient="horz" pos="2154"/>
        <p:guide pos="418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 Herbst" userId="7716c2d1-d717-48d0-b98b-2ed179437d3d" providerId="ADAL" clId="{9949CE84-9B8D-48FE-873C-E72F262E4E9F}"/>
    <pc:docChg chg="modSld sldOrd">
      <pc:chgData name="Joe Herbst" userId="7716c2d1-d717-48d0-b98b-2ed179437d3d" providerId="ADAL" clId="{9949CE84-9B8D-48FE-873C-E72F262E4E9F}" dt="2026-10-24T18:15:17.225" v="1"/>
      <pc:docMkLst>
        <pc:docMk/>
      </pc:docMkLst>
      <pc:sldChg chg="ord">
        <pc:chgData name="Joe Herbst" userId="7716c2d1-d717-48d0-b98b-2ed179437d3d" providerId="ADAL" clId="{9949CE84-9B8D-48FE-873C-E72F262E4E9F}" dt="2026-10-24T18:15:09.596" v="0"/>
        <pc:sldMkLst>
          <pc:docMk/>
          <pc:sldMk cId="1535334312" sldId="456"/>
        </pc:sldMkLst>
      </pc:sldChg>
      <pc:sldChg chg="ord">
        <pc:chgData name="Joe Herbst" userId="7716c2d1-d717-48d0-b98b-2ed179437d3d" providerId="ADAL" clId="{9949CE84-9B8D-48FE-873C-E72F262E4E9F}" dt="2026-10-24T18:15:17.225" v="1"/>
        <pc:sldMkLst>
          <pc:docMk/>
          <pc:sldMk cId="1535334312" sldId="457"/>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xml"/><Relationship Id="rId1" Type="http://schemas.microsoft.com/office/2011/relationships/chartStyle" Target="style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2026 Forecast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CBD-484D-928D-F1859E77DC7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CBD-484D-928D-F1859E77DC7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CBD-484D-928D-F1859E77DC7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CBD-484D-928D-F1859E77DC7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CBD-484D-928D-F1859E77DC7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CBD-484D-928D-F1859E77DC70}"/>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CBD-484D-928D-F1859E77DC70}"/>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FCBD-484D-928D-F1859E77DC70}"/>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E14B-4154-B4F5-8F3484EA76E3}"/>
              </c:ext>
            </c:extLst>
          </c:dPt>
          <c:dLbls>
            <c:dLbl>
              <c:idx val="1"/>
              <c:tx>
                <c:rich>
                  <a:bodyPr/>
                  <a:lstStyle/>
                  <a:p>
                    <a:r>
                      <a:rPr lang="en-US"/>
                      <a:t> High</a:t>
                    </a:r>
                    <a:r>
                      <a:rPr lang="en-US" baseline="0"/>
                      <a:t> Point Rental, </a:t>
                    </a:r>
                    <a:fld id="{487ECE29-B973-4D0D-8159-04B313A3F161}" type="PERCENTAGE">
                      <a:rPr lang="en-US" baseline="0"/>
                      <a:pPr/>
                      <a:t>[PERCENTAGE]</a:t>
                    </a:fld>
                    <a:endParaRPr lang="en-US" baseline="0"/>
                  </a:p>
                </c:rich>
              </c:tx>
              <c:dLblPos val="outEnd"/>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FCBD-484D-928D-F1859E77DC70}"/>
                </c:ext>
              </c:extLst>
            </c:dLbl>
            <c:dLbl>
              <c:idx val="4"/>
              <c:tx>
                <c:rich>
                  <a:bodyPr/>
                  <a:lstStyle/>
                  <a:p>
                    <a:fld id="{E41B56CE-1E66-495C-B1BB-A01D91977FC5}" type="CATEGORYNAME">
                      <a:rPr lang="en-US" smtClean="0"/>
                      <a:pPr/>
                      <a:t>[CATEGORY NAME]</a:t>
                    </a:fld>
                    <a:r>
                      <a:rPr lang="en-US"/>
                      <a:t>d</a:t>
                    </a:r>
                    <a:r>
                      <a:rPr lang="en-US" baseline="0"/>
                      <a:t>, </a:t>
                    </a:r>
                    <a:fld id="{58BDD04E-B2E2-47F8-920A-9550EA46F400}" type="PERCENTAGE">
                      <a:rPr lang="en-US" baseline="0"/>
                      <a:pPr/>
                      <a:t>[PERCENTAGE]</a:t>
                    </a:fld>
                    <a:endParaRPr lang="en-US" baseline="0"/>
                  </a:p>
                </c:rich>
              </c:tx>
              <c:dLblPos val="outEnd"/>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FCBD-484D-928D-F1859E77DC70}"/>
                </c:ext>
              </c:extLst>
            </c:dLbl>
            <c:numFmt formatCode="0%" sourceLinked="0"/>
            <c:spPr>
              <a:noFill/>
              <a:ln>
                <a:noFill/>
              </a:ln>
            </c:spPr>
            <c:txPr>
              <a:bodyPr/>
              <a:lstStyle/>
              <a:p>
                <a:pPr>
                  <a:defRPr sz="1100">
                    <a:solidFill>
                      <a:schemeClr val="tx1">
                        <a:lumMod val="75000"/>
                        <a:lumOff val="25000"/>
                      </a:schemeClr>
                    </a:solidFill>
                  </a:defRPr>
                </a:pPr>
                <a:endParaRPr lang="en-US"/>
              </a:p>
            </c:txPr>
            <c:dLblPos val="outEnd"/>
            <c:showLegendKey val="0"/>
            <c:showVal val="0"/>
            <c:showCatName val="1"/>
            <c:showSerName val="0"/>
            <c:showPercent val="1"/>
            <c:showBubbleSize val="0"/>
            <c:separator>, </c:separator>
            <c:showLeaderLines val="1"/>
            <c:extLst>
              <c:ext xmlns:c15="http://schemas.microsoft.com/office/drawing/2012/chart" uri="{CE6537A1-D6FC-4f65-9D91-7224C49458BB}"/>
            </c:extLst>
          </c:dLbls>
          <c:cat>
            <c:strRef>
              <c:f>Sheet1!$A$2:$A$10</c:f>
              <c:strCache>
                <c:ptCount val="9"/>
                <c:pt idx="0">
                  <c:v>Pledge</c:v>
                </c:pt>
                <c:pt idx="1">
                  <c:v>Highpoint Rental</c:v>
                </c:pt>
                <c:pt idx="2">
                  <c:v>Parish Savings</c:v>
                </c:pt>
                <c:pt idx="3">
                  <c:v>Plate, E &amp; C, Gifts</c:v>
                </c:pt>
                <c:pt idx="4">
                  <c:v>Unpledge</c:v>
                </c:pt>
                <c:pt idx="5">
                  <c:v>Endowment Income</c:v>
                </c:pt>
                <c:pt idx="6">
                  <c:v>Interest Income</c:v>
                </c:pt>
                <c:pt idx="7">
                  <c:v>Grave Openings</c:v>
                </c:pt>
                <c:pt idx="8">
                  <c:v>Legacy Rental</c:v>
                </c:pt>
              </c:strCache>
            </c:strRef>
          </c:cat>
          <c:val>
            <c:numRef>
              <c:f>Sheet1!$B$2:$B$10</c:f>
              <c:numCache>
                <c:formatCode>"$"#,##0</c:formatCode>
                <c:ptCount val="9"/>
                <c:pt idx="0">
                  <c:v>435000</c:v>
                </c:pt>
                <c:pt idx="1">
                  <c:v>75000</c:v>
                </c:pt>
                <c:pt idx="2">
                  <c:v>66000</c:v>
                </c:pt>
                <c:pt idx="3">
                  <c:v>51000</c:v>
                </c:pt>
                <c:pt idx="4">
                  <c:v>35000</c:v>
                </c:pt>
                <c:pt idx="5">
                  <c:v>34000</c:v>
                </c:pt>
                <c:pt idx="6">
                  <c:v>23000</c:v>
                </c:pt>
                <c:pt idx="7">
                  <c:v>17000</c:v>
                </c:pt>
                <c:pt idx="8">
                  <c:v>12000</c:v>
                </c:pt>
              </c:numCache>
            </c:numRef>
          </c:val>
          <c:extLst>
            <c:ext xmlns:c16="http://schemas.microsoft.com/office/drawing/2014/chart" uri="{C3380CC4-5D6E-409C-BE32-E72D297353CC}">
              <c16:uniqueId val="{00000010-FCBD-484D-928D-F1859E77DC70}"/>
            </c:ext>
          </c:extLst>
        </c:ser>
        <c:dLbls>
          <c:showLegendKey val="0"/>
          <c:showVal val="0"/>
          <c:showCatName val="0"/>
          <c:showSerName val="0"/>
          <c:showPercent val="0"/>
          <c:showBubbleSize val="0"/>
          <c:showLeaderLines val="1"/>
        </c:dLbls>
        <c:firstSliceAng val="7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600" b="1">
                <a:solidFill>
                  <a:srgbClr val="595959"/>
                </a:solidFill>
              </a:rPr>
              <a:t>Year to Year Comparison</a:t>
            </a:r>
          </a:p>
        </c:rich>
      </c:tx>
      <c:overlay val="0"/>
    </c:title>
    <c:autoTitleDeleted val="0"/>
    <c:plotArea>
      <c:layout/>
      <c:barChart>
        <c:barDir val="col"/>
        <c:grouping val="clustered"/>
        <c:varyColors val="1"/>
        <c:ser>
          <c:idx val="0"/>
          <c:order val="0"/>
          <c:tx>
            <c:strRef>
              <c:f>Sheet1!$B$1</c:f>
              <c:strCache>
                <c:ptCount val="1"/>
                <c:pt idx="0">
                  <c:v>Highpoint Rental Revenue</c:v>
                </c:pt>
              </c:strCache>
            </c:strRef>
          </c:tx>
          <c:spPr>
            <a:solidFill>
              <a:srgbClr val="4F81BD"/>
            </a:solidFill>
          </c:spPr>
          <c:invertIfNegative val="1"/>
          <c:dPt>
            <c:idx val="7"/>
            <c:invertIfNegative val="1"/>
            <c:bubble3D val="0"/>
            <c:spPr>
              <a:solidFill>
                <a:srgbClr val="9DB9DB"/>
              </a:solidFill>
            </c:spPr>
            <c:extLst>
              <c:ext xmlns:c16="http://schemas.microsoft.com/office/drawing/2014/chart" uri="{C3380CC4-5D6E-409C-BE32-E72D297353CC}">
                <c16:uniqueId val="{00000001-7783-4D93-9EDE-761BFDEF903F}"/>
              </c:ext>
            </c:extLst>
          </c:dPt>
          <c:dPt>
            <c:idx val="8"/>
            <c:invertIfNegative val="1"/>
            <c:bubble3D val="0"/>
            <c:spPr>
              <a:solidFill>
                <a:srgbClr val="9DB9DB"/>
              </a:solidFill>
            </c:spPr>
            <c:extLst>
              <c:ext xmlns:c16="http://schemas.microsoft.com/office/drawing/2014/chart" uri="{C3380CC4-5D6E-409C-BE32-E72D297353CC}">
                <c16:uniqueId val="{00000003-7783-4D93-9EDE-761BFDEF903F}"/>
              </c:ext>
            </c:extLst>
          </c:dPt>
          <c:dLbls>
            <c:numFmt formatCode="&quot;$&quot;#,##0" sourceLinked="0"/>
            <c:spPr>
              <a:noFill/>
              <a:ln>
                <a:noFill/>
              </a:ln>
              <a:effectLst/>
            </c:spPr>
            <c:txPr>
              <a:bodyPr/>
              <a:lstStyle/>
              <a:p>
                <a:pPr>
                  <a:defRPr sz="1100">
                    <a:solidFill>
                      <a:srgbClr val="404040"/>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2019</c:v>
                </c:pt>
                <c:pt idx="1">
                  <c:v>2020</c:v>
                </c:pt>
                <c:pt idx="2">
                  <c:v>2021</c:v>
                </c:pt>
                <c:pt idx="3">
                  <c:v>2022</c:v>
                </c:pt>
                <c:pt idx="4">
                  <c:v>2023</c:v>
                </c:pt>
                <c:pt idx="5">
                  <c:v>2024</c:v>
                </c:pt>
                <c:pt idx="6">
                  <c:v>2025</c:v>
                </c:pt>
                <c:pt idx="7">
                  <c:v>2026 Fcst</c:v>
                </c:pt>
                <c:pt idx="8">
                  <c:v>2027 Budget</c:v>
                </c:pt>
              </c:strCache>
            </c:strRef>
          </c:cat>
          <c:val>
            <c:numRef>
              <c:f>Sheet1!$B$2:$B$10</c:f>
              <c:numCache>
                <c:formatCode>"$"#,##0</c:formatCode>
                <c:ptCount val="9"/>
                <c:pt idx="0">
                  <c:v>28000</c:v>
                </c:pt>
                <c:pt idx="1">
                  <c:v>74000</c:v>
                </c:pt>
                <c:pt idx="2">
                  <c:v>72000</c:v>
                </c:pt>
                <c:pt idx="3">
                  <c:v>116000</c:v>
                </c:pt>
                <c:pt idx="4">
                  <c:v>118000</c:v>
                </c:pt>
                <c:pt idx="5">
                  <c:v>29000</c:v>
                </c:pt>
                <c:pt idx="6">
                  <c:v>75000</c:v>
                </c:pt>
                <c:pt idx="7">
                  <c:v>75000</c:v>
                </c:pt>
                <c:pt idx="8">
                  <c:v>94000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4-7783-4D93-9EDE-761BFDEF903F}"/>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100">
                <a:solidFill>
                  <a:srgbClr val="595959"/>
                </a:solidFill>
              </a:defRPr>
            </a:pPr>
            <a:endParaRPr lang="en-US"/>
          </a:p>
        </c:txPr>
        <c:crossAx val="-2113994440"/>
        <c:crosses val="autoZero"/>
        <c:auto val="1"/>
        <c:lblAlgn val="ctr"/>
        <c:lblOffset val="100"/>
        <c:noMultiLvlLbl val="0"/>
      </c:catAx>
      <c:valAx>
        <c:axId val="-2113994440"/>
        <c:scaling>
          <c:orientation val="minMax"/>
          <c:max val="140000"/>
        </c:scaling>
        <c:delete val="0"/>
        <c:axPos val="l"/>
        <c:majorGridlines>
          <c:spPr>
            <a:ln>
              <a:solidFill>
                <a:srgbClr val="D9D9D9"/>
              </a:solidFill>
            </a:ln>
          </c:spPr>
        </c:majorGridlines>
        <c:numFmt formatCode="&quot;$&quot;#,##0" sourceLinked="0"/>
        <c:majorTickMark val="out"/>
        <c:minorTickMark val="none"/>
        <c:tickLblPos val="nextTo"/>
        <c:spPr>
          <a:ln>
            <a:noFill/>
          </a:ln>
        </c:spPr>
        <c:txPr>
          <a:bodyPr/>
          <a:lstStyle/>
          <a:p>
            <a:pPr>
              <a:defRPr sz="1100">
                <a:solidFill>
                  <a:srgbClr val="595959"/>
                </a:solidFill>
              </a:defRPr>
            </a:pPr>
            <a:endParaRPr lang="en-US"/>
          </a:p>
        </c:txPr>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70"/>
      </c:pieChart>
    </c:plotArea>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2026 Forecast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EFA-4B03-A7A7-E1EEDEB93B4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EFA-4B03-A7A7-E1EEDEB93B4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EFA-4B03-A7A7-E1EEDEB93B4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EFA-4B03-A7A7-E1EEDEB93B48}"/>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0EFA-4B03-A7A7-E1EEDEB93B48}"/>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0EFA-4B03-A7A7-E1EEDEB93B48}"/>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0EFA-4B03-A7A7-E1EEDEB93B48}"/>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BB13-433F-8C46-410E340E0F91}"/>
              </c:ext>
            </c:extLst>
          </c:dPt>
          <c:dLbls>
            <c:dLbl>
              <c:idx val="2"/>
              <c:tx>
                <c:rich>
                  <a:bodyPr/>
                  <a:lstStyle/>
                  <a:p>
                    <a:r>
                      <a:rPr lang="en-US"/>
                      <a:t>High</a:t>
                    </a:r>
                    <a:r>
                      <a:rPr lang="en-US" baseline="0"/>
                      <a:t> Point related, </a:t>
                    </a:r>
                    <a:fld id="{1384BBCF-3250-4091-9365-70C0FFD34DE5}" type="PERCENTAGE">
                      <a:rPr lang="en-US" baseline="0"/>
                      <a:pPr/>
                      <a:t>[PERCENTAGE]</a:t>
                    </a:fld>
                    <a:endParaRPr lang="en-US" baseline="0"/>
                  </a:p>
                </c:rich>
              </c:tx>
              <c:dLblPos val="outEnd"/>
              <c:showLegendKey val="0"/>
              <c:showVal val="0"/>
              <c:showCatName val="1"/>
              <c:showSerName val="0"/>
              <c:showPercent val="1"/>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0EFA-4B03-A7A7-E1EEDEB93B48}"/>
                </c:ext>
              </c:extLst>
            </c:dLbl>
            <c:numFmt formatCode="0%" sourceLinked="0"/>
            <c:spPr>
              <a:noFill/>
              <a:ln>
                <a:noFill/>
              </a:ln>
            </c:spPr>
            <c:txPr>
              <a:bodyPr/>
              <a:lstStyle/>
              <a:p>
                <a:pPr>
                  <a:defRPr sz="1100">
                    <a:solidFill>
                      <a:schemeClr val="tx1">
                        <a:lumMod val="75000"/>
                        <a:lumOff val="25000"/>
                      </a:schemeClr>
                    </a:solidFill>
                  </a:defRPr>
                </a:pPr>
                <a:endParaRPr lang="en-US"/>
              </a:p>
            </c:txPr>
            <c:dLblPos val="outEnd"/>
            <c:showLegendKey val="0"/>
            <c:showVal val="0"/>
            <c:showCatName val="1"/>
            <c:showSerName val="0"/>
            <c:showPercent val="1"/>
            <c:showBubbleSize val="0"/>
            <c:separator>, </c:separator>
            <c:showLeaderLines val="1"/>
            <c:extLst>
              <c:ext xmlns:c15="http://schemas.microsoft.com/office/drawing/2012/chart" uri="{CE6537A1-D6FC-4f65-9D91-7224C49458BB}"/>
            </c:extLst>
          </c:dLbls>
          <c:cat>
            <c:strRef>
              <c:f>Sheet1!$A$2:$A$9</c:f>
              <c:strCache>
                <c:ptCount val="8"/>
                <c:pt idx="0">
                  <c:v>Salaries &amp; Benefits</c:v>
                </c:pt>
                <c:pt idx="1">
                  <c:v>Property</c:v>
                </c:pt>
                <c:pt idx="2">
                  <c:v>HighPoint related</c:v>
                </c:pt>
                <c:pt idx="3">
                  <c:v>Administration</c:v>
                </c:pt>
                <c:pt idx="4">
                  <c:v>Worship</c:v>
                </c:pt>
                <c:pt idx="5">
                  <c:v>Outreach</c:v>
                </c:pt>
                <c:pt idx="6">
                  <c:v>Diocese support</c:v>
                </c:pt>
                <c:pt idx="7">
                  <c:v>Other</c:v>
                </c:pt>
              </c:strCache>
            </c:strRef>
          </c:cat>
          <c:val>
            <c:numRef>
              <c:f>Sheet1!$B$2:$B$9</c:f>
              <c:numCache>
                <c:formatCode>"$"#,##0</c:formatCode>
                <c:ptCount val="8"/>
                <c:pt idx="0">
                  <c:v>370000</c:v>
                </c:pt>
                <c:pt idx="1">
                  <c:v>148000</c:v>
                </c:pt>
                <c:pt idx="2">
                  <c:v>71000</c:v>
                </c:pt>
                <c:pt idx="3">
                  <c:v>61000</c:v>
                </c:pt>
                <c:pt idx="4">
                  <c:v>59000</c:v>
                </c:pt>
                <c:pt idx="5">
                  <c:v>30000</c:v>
                </c:pt>
                <c:pt idx="6">
                  <c:v>30000</c:v>
                </c:pt>
                <c:pt idx="7">
                  <c:v>9000</c:v>
                </c:pt>
              </c:numCache>
            </c:numRef>
          </c:val>
          <c:extLst>
            <c:ext xmlns:c16="http://schemas.microsoft.com/office/drawing/2014/chart" uri="{C3380CC4-5D6E-409C-BE32-E72D297353CC}">
              <c16:uniqueId val="{0000000E-0EFA-4B03-A7A7-E1EEDEB93B48}"/>
            </c:ext>
          </c:extLst>
        </c:ser>
        <c:dLbls>
          <c:showLegendKey val="0"/>
          <c:showVal val="1"/>
          <c:showCatName val="0"/>
          <c:showSerName val="0"/>
          <c:showPercent val="0"/>
          <c:showBubbleSize val="0"/>
          <c:showLeaderLines val="1"/>
        </c:dLbls>
        <c:firstSliceAng val="7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dirty="0"/>
              <a:t>Pledge</a:t>
            </a:r>
            <a:r>
              <a:rPr lang="en-US" sz="1600" b="1" baseline="0" dirty="0"/>
              <a:t> Counts</a:t>
            </a:r>
            <a:endParaRPr lang="en-US" sz="1600" b="1" dirty="0"/>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2027 Pledge # Goal</c:v>
                </c:pt>
              </c:strCache>
            </c:strRef>
          </c:tx>
          <c:spPr>
            <a:solidFill>
              <a:srgbClr val="2C5F2D"/>
            </a:solidFill>
            <a:ln>
              <a:noFill/>
            </a:ln>
            <a:effectLst/>
          </c:spPr>
          <c:invertIfNegative val="0"/>
          <c:cat>
            <c:strRef>
              <c:f>Sheet1!$A$2:$A$2</c:f>
              <c:strCache>
                <c:ptCount val="1"/>
              </c:strCache>
            </c:strRef>
          </c:cat>
          <c:val>
            <c:numRef>
              <c:f>Sheet1!$B$2:$B$2</c:f>
              <c:numCache>
                <c:formatCode>0</c:formatCode>
                <c:ptCount val="1"/>
                <c:pt idx="0">
                  <c:v>125</c:v>
                </c:pt>
              </c:numCache>
            </c:numRef>
          </c:val>
          <c:extLst>
            <c:ext xmlns:c16="http://schemas.microsoft.com/office/drawing/2014/chart" uri="{C3380CC4-5D6E-409C-BE32-E72D297353CC}">
              <c16:uniqueId val="{00000000-03A9-4ECA-87F3-8A854605580B}"/>
            </c:ext>
          </c:extLst>
        </c:ser>
        <c:ser>
          <c:idx val="1"/>
          <c:order val="1"/>
          <c:tx>
            <c:strRef>
              <c:f>Sheet1!$C$1</c:f>
              <c:strCache>
                <c:ptCount val="1"/>
                <c:pt idx="0">
                  <c:v>2027 Pledge # Current</c:v>
                </c:pt>
              </c:strCache>
            </c:strRef>
          </c:tx>
          <c:spPr>
            <a:solidFill>
              <a:srgbClr val="E0A526"/>
            </a:solidFill>
            <a:ln>
              <a:noFill/>
            </a:ln>
            <a:effectLst/>
          </c:spPr>
          <c:invertIfNegative val="0"/>
          <c:cat>
            <c:strRef>
              <c:f>Sheet1!$A$2:$A$2</c:f>
              <c:strCache>
                <c:ptCount val="1"/>
              </c:strCache>
            </c:strRef>
          </c:cat>
          <c:val>
            <c:numRef>
              <c:f>Sheet1!$C$2:$C$2</c:f>
              <c:numCache>
                <c:formatCode>0</c:formatCode>
                <c:ptCount val="1"/>
                <c:pt idx="0">
                  <c:v>43</c:v>
                </c:pt>
              </c:numCache>
            </c:numRef>
          </c:val>
          <c:extLst>
            <c:ext xmlns:c16="http://schemas.microsoft.com/office/drawing/2014/chart" uri="{C3380CC4-5D6E-409C-BE32-E72D297353CC}">
              <c16:uniqueId val="{00000001-03A9-4ECA-87F3-8A854605580B}"/>
            </c:ext>
          </c:extLst>
        </c:ser>
        <c:dLbls>
          <c:showLegendKey val="0"/>
          <c:showVal val="0"/>
          <c:showCatName val="0"/>
          <c:showSerName val="0"/>
          <c:showPercent val="0"/>
          <c:showBubbleSize val="0"/>
        </c:dLbls>
        <c:gapWidth val="219"/>
        <c:overlap val="-27"/>
        <c:axId val="742108080"/>
        <c:axId val="742107720"/>
      </c:barChart>
      <c:catAx>
        <c:axId val="742108080"/>
        <c:scaling>
          <c:orientation val="minMax"/>
        </c:scaling>
        <c:delete val="1"/>
        <c:axPos val="b"/>
        <c:numFmt formatCode="General" sourceLinked="0"/>
        <c:majorTickMark val="none"/>
        <c:minorTickMark val="none"/>
        <c:tickLblPos val="nextTo"/>
        <c:crossAx val="742107720"/>
        <c:crosses val="autoZero"/>
        <c:auto val="1"/>
        <c:lblAlgn val="ctr"/>
        <c:lblOffset val="100"/>
        <c:noMultiLvlLbl val="0"/>
      </c:catAx>
      <c:valAx>
        <c:axId val="742107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108080"/>
        <c:crosses val="autoZero"/>
        <c:crossBetween val="between"/>
      </c:valAx>
      <c:spPr>
        <a:noFill/>
        <a:ln>
          <a:noFill/>
        </a:ln>
        <a:effectLst/>
      </c:spPr>
    </c:plotArea>
    <c:legend>
      <c:legendPos val="b"/>
      <c:layout>
        <c:manualLayout>
          <c:xMode val="edge"/>
          <c:yMode val="edge"/>
          <c:x val="5.0000049063267736E-2"/>
          <c:y val="0.89482660383948087"/>
          <c:w val="0.89999990187346457"/>
          <c:h val="8.5633922577528374E-2"/>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t>Pledge</a:t>
            </a:r>
            <a:r>
              <a:rPr lang="en-US" sz="1600" b="1" baseline="0" dirty="0"/>
              <a:t> Dollars</a:t>
            </a:r>
            <a:endParaRPr lang="en-US" sz="16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2027 Pledge $ Goal</c:v>
                </c:pt>
              </c:strCache>
            </c:strRef>
          </c:tx>
          <c:spPr>
            <a:solidFill>
              <a:srgbClr val="2C5F2D"/>
            </a:solidFill>
            <a:ln>
              <a:noFill/>
            </a:ln>
            <a:effectLst/>
          </c:spPr>
          <c:invertIfNegative val="0"/>
          <c:cat>
            <c:strRef>
              <c:f>Sheet1!$A$2:$A$2</c:f>
              <c:strCache>
                <c:ptCount val="1"/>
              </c:strCache>
            </c:strRef>
          </c:cat>
          <c:val>
            <c:numRef>
              <c:f>Sheet1!$B$2:$B$2</c:f>
              <c:numCache>
                <c:formatCode>"$"#,##0</c:formatCode>
                <c:ptCount val="1"/>
                <c:pt idx="0">
                  <c:v>500000</c:v>
                </c:pt>
              </c:numCache>
            </c:numRef>
          </c:val>
          <c:extLst>
            <c:ext xmlns:c16="http://schemas.microsoft.com/office/drawing/2014/chart" uri="{C3380CC4-5D6E-409C-BE32-E72D297353CC}">
              <c16:uniqueId val="{00000000-CF74-4D29-ABD1-BB2B95C006AD}"/>
            </c:ext>
          </c:extLst>
        </c:ser>
        <c:ser>
          <c:idx val="1"/>
          <c:order val="1"/>
          <c:tx>
            <c:strRef>
              <c:f>Sheet1!$C$1</c:f>
              <c:strCache>
                <c:ptCount val="1"/>
                <c:pt idx="0">
                  <c:v>2027 Pledge $ Current</c:v>
                </c:pt>
              </c:strCache>
            </c:strRef>
          </c:tx>
          <c:spPr>
            <a:solidFill>
              <a:srgbClr val="E0A526"/>
            </a:solidFill>
            <a:ln>
              <a:noFill/>
            </a:ln>
            <a:effectLst/>
          </c:spPr>
          <c:invertIfNegative val="0"/>
          <c:cat>
            <c:strRef>
              <c:f>Sheet1!$A$2:$A$2</c:f>
              <c:strCache>
                <c:ptCount val="1"/>
              </c:strCache>
            </c:strRef>
          </c:cat>
          <c:val>
            <c:numRef>
              <c:f>Sheet1!$C$2:$C$2</c:f>
              <c:numCache>
                <c:formatCode>"$"#,##0</c:formatCode>
                <c:ptCount val="1"/>
                <c:pt idx="0">
                  <c:v>205000</c:v>
                </c:pt>
              </c:numCache>
            </c:numRef>
          </c:val>
          <c:extLst>
            <c:ext xmlns:c16="http://schemas.microsoft.com/office/drawing/2014/chart" uri="{C3380CC4-5D6E-409C-BE32-E72D297353CC}">
              <c16:uniqueId val="{00000001-CF74-4D29-ABD1-BB2B95C006AD}"/>
            </c:ext>
          </c:extLst>
        </c:ser>
        <c:dLbls>
          <c:showLegendKey val="0"/>
          <c:showVal val="0"/>
          <c:showCatName val="0"/>
          <c:showSerName val="0"/>
          <c:showPercent val="0"/>
          <c:showBubbleSize val="0"/>
        </c:dLbls>
        <c:gapWidth val="219"/>
        <c:overlap val="-27"/>
        <c:axId val="903322248"/>
        <c:axId val="903320088"/>
      </c:barChart>
      <c:catAx>
        <c:axId val="903322248"/>
        <c:scaling>
          <c:orientation val="minMax"/>
        </c:scaling>
        <c:delete val="1"/>
        <c:axPos val="b"/>
        <c:numFmt formatCode="General" sourceLinked="1"/>
        <c:majorTickMark val="none"/>
        <c:minorTickMark val="none"/>
        <c:tickLblPos val="nextTo"/>
        <c:crossAx val="903320088"/>
        <c:crosses val="autoZero"/>
        <c:auto val="1"/>
        <c:lblAlgn val="ctr"/>
        <c:lblOffset val="100"/>
        <c:noMultiLvlLbl val="0"/>
      </c:catAx>
      <c:valAx>
        <c:axId val="90332008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03322248"/>
        <c:crosses val="autoZero"/>
        <c:crossBetween val="between"/>
      </c:valAx>
      <c:spPr>
        <a:noFill/>
        <a:ln>
          <a:noFill/>
        </a:ln>
        <a:effectLst/>
      </c:spPr>
    </c:plotArea>
    <c:legend>
      <c:legendPos val="b"/>
      <c:layout>
        <c:manualLayout>
          <c:xMode val="edge"/>
          <c:yMode val="edge"/>
          <c:x val="7.2055950442174527E-2"/>
          <c:y val="0.88642642516355974"/>
          <c:w val="0.91819812205436402"/>
          <c:h val="9.4034101253449534E-2"/>
        </c:manualLayout>
      </c:layou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300246-3ED5-442F-848B-79648178974C}"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EE639BAB-8621-4CFD-9B87-87817993EC64}">
      <dgm:prSet phldrT="[Text]" custT="1"/>
      <dgm:spPr/>
      <dgm:t>
        <a:bodyPr/>
        <a:lstStyle/>
        <a:p>
          <a:r>
            <a:rPr lang="en-US" sz="3600" b="1" dirty="0">
              <a:effectLst>
                <a:outerShdw blurRad="38100" dist="38100" dir="2700000" algn="tl">
                  <a:srgbClr val="000000">
                    <a:alpha val="43137"/>
                  </a:srgbClr>
                </a:outerShdw>
              </a:effectLst>
            </a:rPr>
            <a:t>Founding</a:t>
          </a:r>
        </a:p>
      </dgm:t>
    </dgm:pt>
    <dgm:pt modelId="{31CFDD67-B720-4523-823D-1DB2CF407654}" type="parTrans" cxnId="{376153D9-B34B-4BE1-9EE3-AB98210E7A6B}">
      <dgm:prSet/>
      <dgm:spPr/>
      <dgm:t>
        <a:bodyPr/>
        <a:lstStyle/>
        <a:p>
          <a:endParaRPr lang="en-US"/>
        </a:p>
      </dgm:t>
    </dgm:pt>
    <dgm:pt modelId="{D969299A-7091-44E2-8413-4C645C5D961F}" type="sibTrans" cxnId="{376153D9-B34B-4BE1-9EE3-AB98210E7A6B}">
      <dgm:prSet/>
      <dgm:spPr/>
      <dgm:t>
        <a:bodyPr/>
        <a:lstStyle/>
        <a:p>
          <a:endParaRPr lang="en-US"/>
        </a:p>
      </dgm:t>
    </dgm:pt>
    <dgm:pt modelId="{CA11832B-278B-4C7D-A7FE-A03AB3B50BBF}">
      <dgm:prSet phldrT="[Text]"/>
      <dgm:spPr/>
      <dgm:t>
        <a:bodyPr/>
        <a:lstStyle/>
        <a:p>
          <a:pPr algn="r"/>
          <a:r>
            <a:rPr lang="en-US" b="1" dirty="0">
              <a:solidFill>
                <a:srgbClr val="FF0000"/>
              </a:solidFill>
            </a:rPr>
            <a:t>Parish Started</a:t>
          </a:r>
        </a:p>
      </dgm:t>
    </dgm:pt>
    <dgm:pt modelId="{C44AC0F3-CDC1-4B4A-9D4C-9670776096CC}" type="parTrans" cxnId="{CE50664C-33D7-4BE5-BC79-905976BA0A47}">
      <dgm:prSet/>
      <dgm:spPr/>
      <dgm:t>
        <a:bodyPr/>
        <a:lstStyle/>
        <a:p>
          <a:endParaRPr lang="en-US"/>
        </a:p>
      </dgm:t>
    </dgm:pt>
    <dgm:pt modelId="{5D592EF9-841C-4524-B4B5-4D05F107A9EE}" type="sibTrans" cxnId="{CE50664C-33D7-4BE5-BC79-905976BA0A47}">
      <dgm:prSet/>
      <dgm:spPr/>
      <dgm:t>
        <a:bodyPr/>
        <a:lstStyle/>
        <a:p>
          <a:endParaRPr lang="en-US"/>
        </a:p>
      </dgm:t>
    </dgm:pt>
    <dgm:pt modelId="{16B6B3ED-A034-4662-9760-DF61DDB95619}">
      <dgm:prSet phldrT="[Text]"/>
      <dgm:spPr/>
      <dgm:t>
        <a:bodyPr/>
        <a:lstStyle/>
        <a:p>
          <a:pPr algn="l"/>
          <a:r>
            <a:rPr lang="en-US" b="1" dirty="0">
              <a:solidFill>
                <a:srgbClr val="FF0000"/>
              </a:solidFill>
            </a:rPr>
            <a:t>     1700</a:t>
          </a:r>
        </a:p>
      </dgm:t>
    </dgm:pt>
    <dgm:pt modelId="{4D72481E-81D1-49A5-8BFF-6EDE9AD3DE5B}" type="parTrans" cxnId="{41F9ACBE-A544-4EAA-A1EF-85970981D162}">
      <dgm:prSet/>
      <dgm:spPr/>
      <dgm:t>
        <a:bodyPr/>
        <a:lstStyle/>
        <a:p>
          <a:endParaRPr lang="en-US"/>
        </a:p>
      </dgm:t>
    </dgm:pt>
    <dgm:pt modelId="{62D497D9-B31F-4FBD-8CF1-0EE496E09B9E}" type="sibTrans" cxnId="{41F9ACBE-A544-4EAA-A1EF-85970981D162}">
      <dgm:prSet/>
      <dgm:spPr/>
      <dgm:t>
        <a:bodyPr/>
        <a:lstStyle/>
        <a:p>
          <a:endParaRPr lang="en-US"/>
        </a:p>
      </dgm:t>
    </dgm:pt>
    <dgm:pt modelId="{74BA39B3-5B68-4AC6-9C8E-DE0F18B44EB1}">
      <dgm:prSet phldrT="[Text]" custT="1"/>
      <dgm:spPr/>
      <dgm:t>
        <a:bodyPr/>
        <a:lstStyle/>
        <a:p>
          <a:r>
            <a:rPr lang="en-US" sz="3600" dirty="0">
              <a:effectLst>
                <a:outerShdw blurRad="38100" dist="38100" dir="2700000" algn="tl">
                  <a:srgbClr val="000000">
                    <a:alpha val="43137"/>
                  </a:srgbClr>
                </a:outerShdw>
              </a:effectLst>
            </a:rPr>
            <a:t>Vestry</a:t>
          </a:r>
        </a:p>
      </dgm:t>
    </dgm:pt>
    <dgm:pt modelId="{B1F4F3BC-4AFE-41C9-8680-414AC5A5D0EA}" type="parTrans" cxnId="{F6C2AB8A-B65C-435E-AFA8-F9E171403081}">
      <dgm:prSet/>
      <dgm:spPr/>
      <dgm:t>
        <a:bodyPr/>
        <a:lstStyle/>
        <a:p>
          <a:endParaRPr lang="en-US"/>
        </a:p>
      </dgm:t>
    </dgm:pt>
    <dgm:pt modelId="{A424FFEB-CE44-4BF3-9B77-B00A7F746372}" type="sibTrans" cxnId="{F6C2AB8A-B65C-435E-AFA8-F9E171403081}">
      <dgm:prSet/>
      <dgm:spPr/>
      <dgm:t>
        <a:bodyPr/>
        <a:lstStyle/>
        <a:p>
          <a:endParaRPr lang="en-US"/>
        </a:p>
      </dgm:t>
    </dgm:pt>
    <dgm:pt modelId="{B42846C9-1944-4B4E-90F5-89F37AE33877}">
      <dgm:prSet phldrT="[Text]"/>
      <dgm:spPr/>
      <dgm:t>
        <a:bodyPr/>
        <a:lstStyle/>
        <a:p>
          <a:r>
            <a:rPr lang="en-US" b="1" dirty="0">
              <a:solidFill>
                <a:srgbClr val="FF0000"/>
              </a:solidFill>
            </a:rPr>
            <a:t>Mission</a:t>
          </a:r>
        </a:p>
      </dgm:t>
    </dgm:pt>
    <dgm:pt modelId="{0F025DE5-E612-4ACB-BC60-1838A9AF11AD}" type="parTrans" cxnId="{4652741A-9021-4333-B4BE-453AB794DE14}">
      <dgm:prSet/>
      <dgm:spPr/>
      <dgm:t>
        <a:bodyPr/>
        <a:lstStyle/>
        <a:p>
          <a:endParaRPr lang="en-US"/>
        </a:p>
      </dgm:t>
    </dgm:pt>
    <dgm:pt modelId="{629F3214-0AE6-4D05-ACB8-A917AC8BB579}" type="sibTrans" cxnId="{4652741A-9021-4333-B4BE-453AB794DE14}">
      <dgm:prSet/>
      <dgm:spPr/>
      <dgm:t>
        <a:bodyPr/>
        <a:lstStyle/>
        <a:p>
          <a:endParaRPr lang="en-US"/>
        </a:p>
      </dgm:t>
    </dgm:pt>
    <dgm:pt modelId="{624AF168-D4DF-4B4B-90FB-4DAA74C480EA}">
      <dgm:prSet phldrT="[Text]"/>
      <dgm:spPr/>
      <dgm:t>
        <a:bodyPr/>
        <a:lstStyle/>
        <a:p>
          <a:r>
            <a:rPr lang="en-US" b="1" dirty="0">
              <a:solidFill>
                <a:srgbClr val="FF0000"/>
              </a:solidFill>
            </a:rPr>
            <a:t>Resources</a:t>
          </a:r>
        </a:p>
      </dgm:t>
    </dgm:pt>
    <dgm:pt modelId="{43E71988-1367-4127-93C0-4F65FC33CF43}" type="parTrans" cxnId="{7FB87B9A-CCC7-49AE-8F81-ECF1304664A3}">
      <dgm:prSet/>
      <dgm:spPr/>
      <dgm:t>
        <a:bodyPr/>
        <a:lstStyle/>
        <a:p>
          <a:endParaRPr lang="en-US"/>
        </a:p>
      </dgm:t>
    </dgm:pt>
    <dgm:pt modelId="{7102436A-577E-40B7-8D57-714A9ECBC464}" type="sibTrans" cxnId="{7FB87B9A-CCC7-49AE-8F81-ECF1304664A3}">
      <dgm:prSet/>
      <dgm:spPr/>
      <dgm:t>
        <a:bodyPr/>
        <a:lstStyle/>
        <a:p>
          <a:endParaRPr lang="en-US"/>
        </a:p>
      </dgm:t>
    </dgm:pt>
    <dgm:pt modelId="{4887D936-DA69-4B58-AA28-AFE13934A0AE}">
      <dgm:prSet phldrT="[Text]" custT="1"/>
      <dgm:spPr/>
      <dgm:t>
        <a:bodyPr/>
        <a:lstStyle/>
        <a:p>
          <a:r>
            <a:rPr lang="en-US" sz="3600" dirty="0">
              <a:effectLst>
                <a:outerShdw blurRad="38100" dist="38100" dir="2700000" algn="tl">
                  <a:srgbClr val="000000">
                    <a:alpha val="43137"/>
                  </a:srgbClr>
                </a:outerShdw>
              </a:effectLst>
            </a:rPr>
            <a:t>Rector</a:t>
          </a:r>
        </a:p>
      </dgm:t>
    </dgm:pt>
    <dgm:pt modelId="{9A554BE2-8B7C-4260-B869-976167DE457E}" type="parTrans" cxnId="{38865E7F-A886-415E-8B48-962C17B138A6}">
      <dgm:prSet/>
      <dgm:spPr/>
      <dgm:t>
        <a:bodyPr/>
        <a:lstStyle/>
        <a:p>
          <a:endParaRPr lang="en-US"/>
        </a:p>
      </dgm:t>
    </dgm:pt>
    <dgm:pt modelId="{50148356-38FE-45BA-9D97-C9A1AE478288}" type="sibTrans" cxnId="{38865E7F-A886-415E-8B48-962C17B138A6}">
      <dgm:prSet/>
      <dgm:spPr/>
      <dgm:t>
        <a:bodyPr/>
        <a:lstStyle/>
        <a:p>
          <a:endParaRPr lang="en-US"/>
        </a:p>
      </dgm:t>
    </dgm:pt>
    <dgm:pt modelId="{30DE6584-920D-424C-89E6-D57CF0EBFAD4}">
      <dgm:prSet phldrT="[Text]"/>
      <dgm:spPr/>
      <dgm:t>
        <a:bodyPr/>
        <a:lstStyle/>
        <a:p>
          <a:r>
            <a:rPr lang="en-US" b="1" dirty="0">
              <a:solidFill>
                <a:srgbClr val="FF0000"/>
              </a:solidFill>
            </a:rPr>
            <a:t>Ministries</a:t>
          </a:r>
        </a:p>
      </dgm:t>
    </dgm:pt>
    <dgm:pt modelId="{748B2D75-E85A-439B-B4DF-65CA04755005}" type="parTrans" cxnId="{64B2316E-D3F4-4268-9AD5-D3ECB6254F4F}">
      <dgm:prSet/>
      <dgm:spPr/>
      <dgm:t>
        <a:bodyPr/>
        <a:lstStyle/>
        <a:p>
          <a:endParaRPr lang="en-US"/>
        </a:p>
      </dgm:t>
    </dgm:pt>
    <dgm:pt modelId="{F770BD55-A38F-42F9-ADDB-5A1970BFE319}" type="sibTrans" cxnId="{64B2316E-D3F4-4268-9AD5-D3ECB6254F4F}">
      <dgm:prSet/>
      <dgm:spPr/>
      <dgm:t>
        <a:bodyPr/>
        <a:lstStyle/>
        <a:p>
          <a:endParaRPr lang="en-US"/>
        </a:p>
      </dgm:t>
    </dgm:pt>
    <dgm:pt modelId="{E2BE5ED4-8BC5-4A5B-93A7-2E7E669B9D9E}">
      <dgm:prSet phldrT="[Text]"/>
      <dgm:spPr/>
      <dgm:t>
        <a:bodyPr/>
        <a:lstStyle/>
        <a:p>
          <a:r>
            <a:rPr lang="en-US" b="1" dirty="0">
              <a:solidFill>
                <a:srgbClr val="FF0000"/>
              </a:solidFill>
            </a:rPr>
            <a:t>Staff &amp; Budget</a:t>
          </a:r>
        </a:p>
      </dgm:t>
    </dgm:pt>
    <dgm:pt modelId="{BA23C0D7-9B86-4F3E-84F2-9E685D88F6AD}" type="parTrans" cxnId="{534FAFFC-56EB-4C3B-9C0A-99E028312B97}">
      <dgm:prSet/>
      <dgm:spPr/>
      <dgm:t>
        <a:bodyPr/>
        <a:lstStyle/>
        <a:p>
          <a:endParaRPr lang="en-US"/>
        </a:p>
      </dgm:t>
    </dgm:pt>
    <dgm:pt modelId="{8B2B14D2-64E7-48CB-B4B0-89E502FE7E58}" type="sibTrans" cxnId="{534FAFFC-56EB-4C3B-9C0A-99E028312B97}">
      <dgm:prSet/>
      <dgm:spPr/>
      <dgm:t>
        <a:bodyPr/>
        <a:lstStyle/>
        <a:p>
          <a:endParaRPr lang="en-US"/>
        </a:p>
      </dgm:t>
    </dgm:pt>
    <dgm:pt modelId="{6715B153-A0F2-48A4-9CA9-A7D5140B1176}" type="pres">
      <dgm:prSet presAssocID="{8F300246-3ED5-442F-848B-79648178974C}" presName="Name0" presStyleCnt="0">
        <dgm:presLayoutVars>
          <dgm:dir/>
          <dgm:animLvl val="lvl"/>
          <dgm:resizeHandles val="exact"/>
        </dgm:presLayoutVars>
      </dgm:prSet>
      <dgm:spPr/>
    </dgm:pt>
    <dgm:pt modelId="{23861DBE-440E-408F-B963-7C8D3D285408}" type="pres">
      <dgm:prSet presAssocID="{4887D936-DA69-4B58-AA28-AFE13934A0AE}" presName="boxAndChildren" presStyleCnt="0"/>
      <dgm:spPr/>
    </dgm:pt>
    <dgm:pt modelId="{FF3583F8-6CBB-4CC2-824C-9ACAE5063E6C}" type="pres">
      <dgm:prSet presAssocID="{4887D936-DA69-4B58-AA28-AFE13934A0AE}" presName="parentTextBox" presStyleLbl="node1" presStyleIdx="0" presStyleCnt="3"/>
      <dgm:spPr/>
    </dgm:pt>
    <dgm:pt modelId="{DFDF5C2F-45F8-41F6-A81A-CDCF3EA9872C}" type="pres">
      <dgm:prSet presAssocID="{4887D936-DA69-4B58-AA28-AFE13934A0AE}" presName="entireBox" presStyleLbl="node1" presStyleIdx="0" presStyleCnt="3"/>
      <dgm:spPr/>
    </dgm:pt>
    <dgm:pt modelId="{E4872854-63E3-4C0F-BD1E-3960278BDAAD}" type="pres">
      <dgm:prSet presAssocID="{4887D936-DA69-4B58-AA28-AFE13934A0AE}" presName="descendantBox" presStyleCnt="0"/>
      <dgm:spPr/>
    </dgm:pt>
    <dgm:pt modelId="{BB3B5105-1D58-4F72-A01B-4F3E2D70A4E1}" type="pres">
      <dgm:prSet presAssocID="{30DE6584-920D-424C-89E6-D57CF0EBFAD4}" presName="childTextBox" presStyleLbl="fgAccFollowNode1" presStyleIdx="0" presStyleCnt="6">
        <dgm:presLayoutVars>
          <dgm:bulletEnabled val="1"/>
        </dgm:presLayoutVars>
      </dgm:prSet>
      <dgm:spPr/>
    </dgm:pt>
    <dgm:pt modelId="{A9F3C0F4-4E25-4306-819A-2D52821B244D}" type="pres">
      <dgm:prSet presAssocID="{E2BE5ED4-8BC5-4A5B-93A7-2E7E669B9D9E}" presName="childTextBox" presStyleLbl="fgAccFollowNode1" presStyleIdx="1" presStyleCnt="6">
        <dgm:presLayoutVars>
          <dgm:bulletEnabled val="1"/>
        </dgm:presLayoutVars>
      </dgm:prSet>
      <dgm:spPr/>
    </dgm:pt>
    <dgm:pt modelId="{2322E423-E14E-4F07-8580-EA98DDC7230C}" type="pres">
      <dgm:prSet presAssocID="{A424FFEB-CE44-4BF3-9B77-B00A7F746372}" presName="sp" presStyleCnt="0"/>
      <dgm:spPr/>
    </dgm:pt>
    <dgm:pt modelId="{BAD16039-4330-4539-BFA3-E185EFC1D73D}" type="pres">
      <dgm:prSet presAssocID="{74BA39B3-5B68-4AC6-9C8E-DE0F18B44EB1}" presName="arrowAndChildren" presStyleCnt="0"/>
      <dgm:spPr/>
    </dgm:pt>
    <dgm:pt modelId="{6E2169C5-B812-4966-8F85-2BD4448CBFA8}" type="pres">
      <dgm:prSet presAssocID="{74BA39B3-5B68-4AC6-9C8E-DE0F18B44EB1}" presName="parentTextArrow" presStyleLbl="node1" presStyleIdx="0" presStyleCnt="3"/>
      <dgm:spPr/>
    </dgm:pt>
    <dgm:pt modelId="{C31EB3E8-1E52-49A7-9969-EFDAAC5F6FE1}" type="pres">
      <dgm:prSet presAssocID="{74BA39B3-5B68-4AC6-9C8E-DE0F18B44EB1}" presName="arrow" presStyleLbl="node1" presStyleIdx="1" presStyleCnt="3" custLinFactNeighborX="5291" custLinFactNeighborY="2834"/>
      <dgm:spPr/>
    </dgm:pt>
    <dgm:pt modelId="{91FF9B82-5ED6-4295-9FB6-0D71387B2B57}" type="pres">
      <dgm:prSet presAssocID="{74BA39B3-5B68-4AC6-9C8E-DE0F18B44EB1}" presName="descendantArrow" presStyleCnt="0"/>
      <dgm:spPr/>
    </dgm:pt>
    <dgm:pt modelId="{2305EC76-DCA2-4AAA-B697-93DC6AB2945D}" type="pres">
      <dgm:prSet presAssocID="{B42846C9-1944-4B4E-90F5-89F37AE33877}" presName="childTextArrow" presStyleLbl="fgAccFollowNode1" presStyleIdx="2" presStyleCnt="6">
        <dgm:presLayoutVars>
          <dgm:bulletEnabled val="1"/>
        </dgm:presLayoutVars>
      </dgm:prSet>
      <dgm:spPr/>
    </dgm:pt>
    <dgm:pt modelId="{4C7647E1-9B83-40F5-97BC-97917CCBA4CB}" type="pres">
      <dgm:prSet presAssocID="{624AF168-D4DF-4B4B-90FB-4DAA74C480EA}" presName="childTextArrow" presStyleLbl="fgAccFollowNode1" presStyleIdx="3" presStyleCnt="6">
        <dgm:presLayoutVars>
          <dgm:bulletEnabled val="1"/>
        </dgm:presLayoutVars>
      </dgm:prSet>
      <dgm:spPr/>
    </dgm:pt>
    <dgm:pt modelId="{C9F204AE-CE7D-4D33-966A-2C5DE982E45F}" type="pres">
      <dgm:prSet presAssocID="{D969299A-7091-44E2-8413-4C645C5D961F}" presName="sp" presStyleCnt="0"/>
      <dgm:spPr/>
    </dgm:pt>
    <dgm:pt modelId="{6DFDBFE3-939F-404B-9A4C-3F08325382D5}" type="pres">
      <dgm:prSet presAssocID="{EE639BAB-8621-4CFD-9B87-87817993EC64}" presName="arrowAndChildren" presStyleCnt="0"/>
      <dgm:spPr/>
    </dgm:pt>
    <dgm:pt modelId="{FBCA8F50-61BD-40AC-8867-C820DED80EAA}" type="pres">
      <dgm:prSet presAssocID="{EE639BAB-8621-4CFD-9B87-87817993EC64}" presName="parentTextArrow" presStyleLbl="node1" presStyleIdx="1" presStyleCnt="3"/>
      <dgm:spPr/>
    </dgm:pt>
    <dgm:pt modelId="{CAC94187-0A26-492F-BA29-F13A27C9EAFB}" type="pres">
      <dgm:prSet presAssocID="{EE639BAB-8621-4CFD-9B87-87817993EC64}" presName="arrow" presStyleLbl="node1" presStyleIdx="2" presStyleCnt="3" custLinFactNeighborY="-46"/>
      <dgm:spPr/>
    </dgm:pt>
    <dgm:pt modelId="{91C0D576-1800-4359-A1D4-B14E8542A47C}" type="pres">
      <dgm:prSet presAssocID="{EE639BAB-8621-4CFD-9B87-87817993EC64}" presName="descendantArrow" presStyleCnt="0"/>
      <dgm:spPr/>
    </dgm:pt>
    <dgm:pt modelId="{4FD3A19A-C40A-4961-AA7E-0E22B793861C}" type="pres">
      <dgm:prSet presAssocID="{CA11832B-278B-4C7D-A7FE-A03AB3B50BBF}" presName="childTextArrow" presStyleLbl="fgAccFollowNode1" presStyleIdx="4" presStyleCnt="6">
        <dgm:presLayoutVars>
          <dgm:bulletEnabled val="1"/>
        </dgm:presLayoutVars>
      </dgm:prSet>
      <dgm:spPr/>
    </dgm:pt>
    <dgm:pt modelId="{DD7B5EAD-CCE8-4CF3-8974-CE2CACD00F56}" type="pres">
      <dgm:prSet presAssocID="{16B6B3ED-A034-4662-9760-DF61DDB95619}" presName="childTextArrow" presStyleLbl="fgAccFollowNode1" presStyleIdx="5" presStyleCnt="6">
        <dgm:presLayoutVars>
          <dgm:bulletEnabled val="1"/>
        </dgm:presLayoutVars>
      </dgm:prSet>
      <dgm:spPr/>
    </dgm:pt>
  </dgm:ptLst>
  <dgm:cxnLst>
    <dgm:cxn modelId="{589DA501-AC1F-42DC-BA33-B4AF32A089EA}" type="presOf" srcId="{B42846C9-1944-4B4E-90F5-89F37AE33877}" destId="{2305EC76-DCA2-4AAA-B697-93DC6AB2945D}" srcOrd="0" destOrd="0" presId="urn:microsoft.com/office/officeart/2005/8/layout/process4"/>
    <dgm:cxn modelId="{C5989E0B-0606-4002-8BD5-996F458EF4D3}" type="presOf" srcId="{EE639BAB-8621-4CFD-9B87-87817993EC64}" destId="{CAC94187-0A26-492F-BA29-F13A27C9EAFB}" srcOrd="1" destOrd="0" presId="urn:microsoft.com/office/officeart/2005/8/layout/process4"/>
    <dgm:cxn modelId="{4652741A-9021-4333-B4BE-453AB794DE14}" srcId="{74BA39B3-5B68-4AC6-9C8E-DE0F18B44EB1}" destId="{B42846C9-1944-4B4E-90F5-89F37AE33877}" srcOrd="0" destOrd="0" parTransId="{0F025DE5-E612-4ACB-BC60-1838A9AF11AD}" sibTransId="{629F3214-0AE6-4D05-ACB8-A917AC8BB579}"/>
    <dgm:cxn modelId="{31FBED20-F966-40F8-B200-8363AF905C1B}" type="presOf" srcId="{4887D936-DA69-4B58-AA28-AFE13934A0AE}" destId="{FF3583F8-6CBB-4CC2-824C-9ACAE5063E6C}" srcOrd="0" destOrd="0" presId="urn:microsoft.com/office/officeart/2005/8/layout/process4"/>
    <dgm:cxn modelId="{6D043527-63D2-4F76-9348-94B7ADD908D4}" type="presOf" srcId="{EE639BAB-8621-4CFD-9B87-87817993EC64}" destId="{FBCA8F50-61BD-40AC-8867-C820DED80EAA}" srcOrd="0" destOrd="0" presId="urn:microsoft.com/office/officeart/2005/8/layout/process4"/>
    <dgm:cxn modelId="{34995A3B-6AB3-4792-83ED-FF0F431C6BB9}" type="presOf" srcId="{74BA39B3-5B68-4AC6-9C8E-DE0F18B44EB1}" destId="{C31EB3E8-1E52-49A7-9969-EFDAAC5F6FE1}" srcOrd="1" destOrd="0" presId="urn:microsoft.com/office/officeart/2005/8/layout/process4"/>
    <dgm:cxn modelId="{5649AE4A-D4E9-46E5-89CB-F1EDC9B98CF6}" type="presOf" srcId="{624AF168-D4DF-4B4B-90FB-4DAA74C480EA}" destId="{4C7647E1-9B83-40F5-97BC-97917CCBA4CB}" srcOrd="0" destOrd="0" presId="urn:microsoft.com/office/officeart/2005/8/layout/process4"/>
    <dgm:cxn modelId="{66D52E6B-7564-4A2B-AD5C-85FECB47EA00}" type="presOf" srcId="{E2BE5ED4-8BC5-4A5B-93A7-2E7E669B9D9E}" destId="{A9F3C0F4-4E25-4306-819A-2D52821B244D}" srcOrd="0" destOrd="0" presId="urn:microsoft.com/office/officeart/2005/8/layout/process4"/>
    <dgm:cxn modelId="{CE50664C-33D7-4BE5-BC79-905976BA0A47}" srcId="{EE639BAB-8621-4CFD-9B87-87817993EC64}" destId="{CA11832B-278B-4C7D-A7FE-A03AB3B50BBF}" srcOrd="0" destOrd="0" parTransId="{C44AC0F3-CDC1-4B4A-9D4C-9670776096CC}" sibTransId="{5D592EF9-841C-4524-B4B5-4D05F107A9EE}"/>
    <dgm:cxn modelId="{64B2316E-D3F4-4268-9AD5-D3ECB6254F4F}" srcId="{4887D936-DA69-4B58-AA28-AFE13934A0AE}" destId="{30DE6584-920D-424C-89E6-D57CF0EBFAD4}" srcOrd="0" destOrd="0" parTransId="{748B2D75-E85A-439B-B4DF-65CA04755005}" sibTransId="{F770BD55-A38F-42F9-ADDB-5A1970BFE319}"/>
    <dgm:cxn modelId="{38865E7F-A886-415E-8B48-962C17B138A6}" srcId="{8F300246-3ED5-442F-848B-79648178974C}" destId="{4887D936-DA69-4B58-AA28-AFE13934A0AE}" srcOrd="2" destOrd="0" parTransId="{9A554BE2-8B7C-4260-B869-976167DE457E}" sibTransId="{50148356-38FE-45BA-9D97-C9A1AE478288}"/>
    <dgm:cxn modelId="{F6C2AB8A-B65C-435E-AFA8-F9E171403081}" srcId="{8F300246-3ED5-442F-848B-79648178974C}" destId="{74BA39B3-5B68-4AC6-9C8E-DE0F18B44EB1}" srcOrd="1" destOrd="0" parTransId="{B1F4F3BC-4AFE-41C9-8680-414AC5A5D0EA}" sibTransId="{A424FFEB-CE44-4BF3-9B77-B00A7F746372}"/>
    <dgm:cxn modelId="{9BD9878C-5372-4018-B1E3-B8AAE40E3DEF}" type="presOf" srcId="{CA11832B-278B-4C7D-A7FE-A03AB3B50BBF}" destId="{4FD3A19A-C40A-4961-AA7E-0E22B793861C}" srcOrd="0" destOrd="0" presId="urn:microsoft.com/office/officeart/2005/8/layout/process4"/>
    <dgm:cxn modelId="{7FB87B9A-CCC7-49AE-8F81-ECF1304664A3}" srcId="{74BA39B3-5B68-4AC6-9C8E-DE0F18B44EB1}" destId="{624AF168-D4DF-4B4B-90FB-4DAA74C480EA}" srcOrd="1" destOrd="0" parTransId="{43E71988-1367-4127-93C0-4F65FC33CF43}" sibTransId="{7102436A-577E-40B7-8D57-714A9ECBC464}"/>
    <dgm:cxn modelId="{27C3C49A-5A0C-4B13-B3FA-4498BA4DA7AF}" type="presOf" srcId="{16B6B3ED-A034-4662-9760-DF61DDB95619}" destId="{DD7B5EAD-CCE8-4CF3-8974-CE2CACD00F56}" srcOrd="0" destOrd="0" presId="urn:microsoft.com/office/officeart/2005/8/layout/process4"/>
    <dgm:cxn modelId="{55FE03A6-210B-4221-8311-EED675D3C976}" type="presOf" srcId="{74BA39B3-5B68-4AC6-9C8E-DE0F18B44EB1}" destId="{6E2169C5-B812-4966-8F85-2BD4448CBFA8}" srcOrd="0" destOrd="0" presId="urn:microsoft.com/office/officeart/2005/8/layout/process4"/>
    <dgm:cxn modelId="{41F9ACBE-A544-4EAA-A1EF-85970981D162}" srcId="{EE639BAB-8621-4CFD-9B87-87817993EC64}" destId="{16B6B3ED-A034-4662-9760-DF61DDB95619}" srcOrd="1" destOrd="0" parTransId="{4D72481E-81D1-49A5-8BFF-6EDE9AD3DE5B}" sibTransId="{62D497D9-B31F-4FBD-8CF1-0EE496E09B9E}"/>
    <dgm:cxn modelId="{8433F8C9-E2E6-4927-A379-627B9D2D189F}" type="presOf" srcId="{4887D936-DA69-4B58-AA28-AFE13934A0AE}" destId="{DFDF5C2F-45F8-41F6-A81A-CDCF3EA9872C}" srcOrd="1" destOrd="0" presId="urn:microsoft.com/office/officeart/2005/8/layout/process4"/>
    <dgm:cxn modelId="{376153D9-B34B-4BE1-9EE3-AB98210E7A6B}" srcId="{8F300246-3ED5-442F-848B-79648178974C}" destId="{EE639BAB-8621-4CFD-9B87-87817993EC64}" srcOrd="0" destOrd="0" parTransId="{31CFDD67-B720-4523-823D-1DB2CF407654}" sibTransId="{D969299A-7091-44E2-8413-4C645C5D961F}"/>
    <dgm:cxn modelId="{B5ACB8EE-CB01-49FB-847D-A42C15BCED95}" type="presOf" srcId="{8F300246-3ED5-442F-848B-79648178974C}" destId="{6715B153-A0F2-48A4-9CA9-A7D5140B1176}" srcOrd="0" destOrd="0" presId="urn:microsoft.com/office/officeart/2005/8/layout/process4"/>
    <dgm:cxn modelId="{866086F9-2631-4328-A42A-407C63BDB295}" type="presOf" srcId="{30DE6584-920D-424C-89E6-D57CF0EBFAD4}" destId="{BB3B5105-1D58-4F72-A01B-4F3E2D70A4E1}" srcOrd="0" destOrd="0" presId="urn:microsoft.com/office/officeart/2005/8/layout/process4"/>
    <dgm:cxn modelId="{534FAFFC-56EB-4C3B-9C0A-99E028312B97}" srcId="{4887D936-DA69-4B58-AA28-AFE13934A0AE}" destId="{E2BE5ED4-8BC5-4A5B-93A7-2E7E669B9D9E}" srcOrd="1" destOrd="0" parTransId="{BA23C0D7-9B86-4F3E-84F2-9E685D88F6AD}" sibTransId="{8B2B14D2-64E7-48CB-B4B0-89E502FE7E58}"/>
    <dgm:cxn modelId="{57758961-46EC-4861-81D6-F1605D53518C}" type="presParOf" srcId="{6715B153-A0F2-48A4-9CA9-A7D5140B1176}" destId="{23861DBE-440E-408F-B963-7C8D3D285408}" srcOrd="0" destOrd="0" presId="urn:microsoft.com/office/officeart/2005/8/layout/process4"/>
    <dgm:cxn modelId="{C31BF9E7-3E56-4E8D-A20A-AB84862AF2CC}" type="presParOf" srcId="{23861DBE-440E-408F-B963-7C8D3D285408}" destId="{FF3583F8-6CBB-4CC2-824C-9ACAE5063E6C}" srcOrd="0" destOrd="0" presId="urn:microsoft.com/office/officeart/2005/8/layout/process4"/>
    <dgm:cxn modelId="{56E81CB3-C864-46A7-8027-D559693F1C77}" type="presParOf" srcId="{23861DBE-440E-408F-B963-7C8D3D285408}" destId="{DFDF5C2F-45F8-41F6-A81A-CDCF3EA9872C}" srcOrd="1" destOrd="0" presId="urn:microsoft.com/office/officeart/2005/8/layout/process4"/>
    <dgm:cxn modelId="{DCFC84CC-E1B1-4A7F-AE23-C5A433A72874}" type="presParOf" srcId="{23861DBE-440E-408F-B963-7C8D3D285408}" destId="{E4872854-63E3-4C0F-BD1E-3960278BDAAD}" srcOrd="2" destOrd="0" presId="urn:microsoft.com/office/officeart/2005/8/layout/process4"/>
    <dgm:cxn modelId="{62A0CB19-BE19-497B-B3D1-E7DE13F1B2DE}" type="presParOf" srcId="{E4872854-63E3-4C0F-BD1E-3960278BDAAD}" destId="{BB3B5105-1D58-4F72-A01B-4F3E2D70A4E1}" srcOrd="0" destOrd="0" presId="urn:microsoft.com/office/officeart/2005/8/layout/process4"/>
    <dgm:cxn modelId="{D5252303-97E1-4576-977D-720EBB6092A7}" type="presParOf" srcId="{E4872854-63E3-4C0F-BD1E-3960278BDAAD}" destId="{A9F3C0F4-4E25-4306-819A-2D52821B244D}" srcOrd="1" destOrd="0" presId="urn:microsoft.com/office/officeart/2005/8/layout/process4"/>
    <dgm:cxn modelId="{5769B05B-4C5B-4D79-AB75-EAE8606C2EDC}" type="presParOf" srcId="{6715B153-A0F2-48A4-9CA9-A7D5140B1176}" destId="{2322E423-E14E-4F07-8580-EA98DDC7230C}" srcOrd="1" destOrd="0" presId="urn:microsoft.com/office/officeart/2005/8/layout/process4"/>
    <dgm:cxn modelId="{2917A416-07D1-4E3D-A549-B2559634B70E}" type="presParOf" srcId="{6715B153-A0F2-48A4-9CA9-A7D5140B1176}" destId="{BAD16039-4330-4539-BFA3-E185EFC1D73D}" srcOrd="2" destOrd="0" presId="urn:microsoft.com/office/officeart/2005/8/layout/process4"/>
    <dgm:cxn modelId="{DAE305C0-C158-4439-9156-D8ACCD8F1232}" type="presParOf" srcId="{BAD16039-4330-4539-BFA3-E185EFC1D73D}" destId="{6E2169C5-B812-4966-8F85-2BD4448CBFA8}" srcOrd="0" destOrd="0" presId="urn:microsoft.com/office/officeart/2005/8/layout/process4"/>
    <dgm:cxn modelId="{64D40023-7E6E-4DB1-97CC-F101C281ACB1}" type="presParOf" srcId="{BAD16039-4330-4539-BFA3-E185EFC1D73D}" destId="{C31EB3E8-1E52-49A7-9969-EFDAAC5F6FE1}" srcOrd="1" destOrd="0" presId="urn:microsoft.com/office/officeart/2005/8/layout/process4"/>
    <dgm:cxn modelId="{FB29989F-A40A-4536-9B76-16B964F3A195}" type="presParOf" srcId="{BAD16039-4330-4539-BFA3-E185EFC1D73D}" destId="{91FF9B82-5ED6-4295-9FB6-0D71387B2B57}" srcOrd="2" destOrd="0" presId="urn:microsoft.com/office/officeart/2005/8/layout/process4"/>
    <dgm:cxn modelId="{7570DAAE-5B79-4B6B-9946-2C5240C69E4A}" type="presParOf" srcId="{91FF9B82-5ED6-4295-9FB6-0D71387B2B57}" destId="{2305EC76-DCA2-4AAA-B697-93DC6AB2945D}" srcOrd="0" destOrd="0" presId="urn:microsoft.com/office/officeart/2005/8/layout/process4"/>
    <dgm:cxn modelId="{DC12D0BC-00DD-4212-86A5-BD8300C4911B}" type="presParOf" srcId="{91FF9B82-5ED6-4295-9FB6-0D71387B2B57}" destId="{4C7647E1-9B83-40F5-97BC-97917CCBA4CB}" srcOrd="1" destOrd="0" presId="urn:microsoft.com/office/officeart/2005/8/layout/process4"/>
    <dgm:cxn modelId="{58AA765C-EC3D-4DAB-AEC8-B173E2DCC184}" type="presParOf" srcId="{6715B153-A0F2-48A4-9CA9-A7D5140B1176}" destId="{C9F204AE-CE7D-4D33-966A-2C5DE982E45F}" srcOrd="3" destOrd="0" presId="urn:microsoft.com/office/officeart/2005/8/layout/process4"/>
    <dgm:cxn modelId="{9AB4F732-E28A-4416-8AA7-05C06F837977}" type="presParOf" srcId="{6715B153-A0F2-48A4-9CA9-A7D5140B1176}" destId="{6DFDBFE3-939F-404B-9A4C-3F08325382D5}" srcOrd="4" destOrd="0" presId="urn:microsoft.com/office/officeart/2005/8/layout/process4"/>
    <dgm:cxn modelId="{316E49AB-9B2B-488F-BBDF-5D47D0B51931}" type="presParOf" srcId="{6DFDBFE3-939F-404B-9A4C-3F08325382D5}" destId="{FBCA8F50-61BD-40AC-8867-C820DED80EAA}" srcOrd="0" destOrd="0" presId="urn:microsoft.com/office/officeart/2005/8/layout/process4"/>
    <dgm:cxn modelId="{D8523C2B-4B6F-4E81-AEDC-FCA702960F3F}" type="presParOf" srcId="{6DFDBFE3-939F-404B-9A4C-3F08325382D5}" destId="{CAC94187-0A26-492F-BA29-F13A27C9EAFB}" srcOrd="1" destOrd="0" presId="urn:microsoft.com/office/officeart/2005/8/layout/process4"/>
    <dgm:cxn modelId="{70D84C90-5D1F-4ADD-BB21-8F8A15F55177}" type="presParOf" srcId="{6DFDBFE3-939F-404B-9A4C-3F08325382D5}" destId="{91C0D576-1800-4359-A1D4-B14E8542A47C}" srcOrd="2" destOrd="0" presId="urn:microsoft.com/office/officeart/2005/8/layout/process4"/>
    <dgm:cxn modelId="{13F2A7E8-B3C2-489D-BCDF-26F2546A61E2}" type="presParOf" srcId="{91C0D576-1800-4359-A1D4-B14E8542A47C}" destId="{4FD3A19A-C40A-4961-AA7E-0E22B793861C}" srcOrd="0" destOrd="0" presId="urn:microsoft.com/office/officeart/2005/8/layout/process4"/>
    <dgm:cxn modelId="{2FA19B51-9F63-48E4-A2C4-C62B38647E77}" type="presParOf" srcId="{91C0D576-1800-4359-A1D4-B14E8542A47C}" destId="{DD7B5EAD-CCE8-4CF3-8974-CE2CACD00F56}"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DF5C2F-45F8-41F6-A81A-CDCF3EA9872C}">
      <dsp:nvSpPr>
        <dsp:cNvPr id="0" name=""/>
        <dsp:cNvSpPr/>
      </dsp:nvSpPr>
      <dsp:spPr>
        <a:xfrm>
          <a:off x="0" y="3406931"/>
          <a:ext cx="8229600" cy="1118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kern="1200" dirty="0">
              <a:effectLst>
                <a:outerShdw blurRad="38100" dist="38100" dir="2700000" algn="tl">
                  <a:srgbClr val="000000">
                    <a:alpha val="43137"/>
                  </a:srgbClr>
                </a:outerShdw>
              </a:effectLst>
            </a:rPr>
            <a:t>Rector</a:t>
          </a:r>
        </a:p>
      </dsp:txBody>
      <dsp:txXfrm>
        <a:off x="0" y="3406931"/>
        <a:ext cx="8229600" cy="603844"/>
      </dsp:txXfrm>
    </dsp:sp>
    <dsp:sp modelId="{BB3B5105-1D58-4F72-A01B-4F3E2D70A4E1}">
      <dsp:nvSpPr>
        <dsp:cNvPr id="0" name=""/>
        <dsp:cNvSpPr/>
      </dsp:nvSpPr>
      <dsp:spPr>
        <a:xfrm>
          <a:off x="0" y="3988412"/>
          <a:ext cx="4114799" cy="51438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39370" rIns="220472"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rgbClr val="FF0000"/>
              </a:solidFill>
            </a:rPr>
            <a:t>Ministries</a:t>
          </a:r>
        </a:p>
      </dsp:txBody>
      <dsp:txXfrm>
        <a:off x="0" y="3988412"/>
        <a:ext cx="4114799" cy="514386"/>
      </dsp:txXfrm>
    </dsp:sp>
    <dsp:sp modelId="{A9F3C0F4-4E25-4306-819A-2D52821B244D}">
      <dsp:nvSpPr>
        <dsp:cNvPr id="0" name=""/>
        <dsp:cNvSpPr/>
      </dsp:nvSpPr>
      <dsp:spPr>
        <a:xfrm>
          <a:off x="4114800" y="3988412"/>
          <a:ext cx="4114799" cy="51438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39370" rIns="220472"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rgbClr val="FF0000"/>
              </a:solidFill>
            </a:rPr>
            <a:t>Staff &amp; Budget</a:t>
          </a:r>
        </a:p>
      </dsp:txBody>
      <dsp:txXfrm>
        <a:off x="4114800" y="3988412"/>
        <a:ext cx="4114799" cy="514386"/>
      </dsp:txXfrm>
    </dsp:sp>
    <dsp:sp modelId="{C31EB3E8-1E52-49A7-9969-EFDAAC5F6FE1}">
      <dsp:nvSpPr>
        <dsp:cNvPr id="0" name=""/>
        <dsp:cNvSpPr/>
      </dsp:nvSpPr>
      <dsp:spPr>
        <a:xfrm rot="10800000">
          <a:off x="0" y="1752606"/>
          <a:ext cx="8229600" cy="171983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kern="1200" dirty="0">
              <a:effectLst>
                <a:outerShdw blurRad="38100" dist="38100" dir="2700000" algn="tl">
                  <a:srgbClr val="000000">
                    <a:alpha val="43137"/>
                  </a:srgbClr>
                </a:outerShdw>
              </a:effectLst>
            </a:rPr>
            <a:t>Vestry</a:t>
          </a:r>
        </a:p>
      </dsp:txBody>
      <dsp:txXfrm rot="-10800000">
        <a:off x="0" y="1752606"/>
        <a:ext cx="8229600" cy="603663"/>
      </dsp:txXfrm>
    </dsp:sp>
    <dsp:sp modelId="{2305EC76-DCA2-4AAA-B697-93DC6AB2945D}">
      <dsp:nvSpPr>
        <dsp:cNvPr id="0" name=""/>
        <dsp:cNvSpPr/>
      </dsp:nvSpPr>
      <dsp:spPr>
        <a:xfrm>
          <a:off x="0" y="2307529"/>
          <a:ext cx="4114799"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39370" rIns="220472"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rgbClr val="FF0000"/>
              </a:solidFill>
            </a:rPr>
            <a:t>Mission</a:t>
          </a:r>
        </a:p>
      </dsp:txBody>
      <dsp:txXfrm>
        <a:off x="0" y="2307529"/>
        <a:ext cx="4114799" cy="514231"/>
      </dsp:txXfrm>
    </dsp:sp>
    <dsp:sp modelId="{4C7647E1-9B83-40F5-97BC-97917CCBA4CB}">
      <dsp:nvSpPr>
        <dsp:cNvPr id="0" name=""/>
        <dsp:cNvSpPr/>
      </dsp:nvSpPr>
      <dsp:spPr>
        <a:xfrm>
          <a:off x="4114800" y="2307529"/>
          <a:ext cx="4114799"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39370" rIns="220472" bIns="39370" numCol="1" spcCol="1270" anchor="ctr" anchorCtr="0">
          <a:noAutofit/>
        </a:bodyPr>
        <a:lstStyle/>
        <a:p>
          <a:pPr marL="0" lvl="0" indent="0" algn="ctr" defTabSz="1377950">
            <a:lnSpc>
              <a:spcPct val="90000"/>
            </a:lnSpc>
            <a:spcBef>
              <a:spcPct val="0"/>
            </a:spcBef>
            <a:spcAft>
              <a:spcPct val="35000"/>
            </a:spcAft>
            <a:buNone/>
          </a:pPr>
          <a:r>
            <a:rPr lang="en-US" sz="3100" b="1" kern="1200" dirty="0">
              <a:solidFill>
                <a:srgbClr val="FF0000"/>
              </a:solidFill>
            </a:rPr>
            <a:t>Resources</a:t>
          </a:r>
        </a:p>
      </dsp:txBody>
      <dsp:txXfrm>
        <a:off x="4114800" y="2307529"/>
        <a:ext cx="4114799" cy="514231"/>
      </dsp:txXfrm>
    </dsp:sp>
    <dsp:sp modelId="{CAC94187-0A26-492F-BA29-F13A27C9EAFB}">
      <dsp:nvSpPr>
        <dsp:cNvPr id="0" name=""/>
        <dsp:cNvSpPr/>
      </dsp:nvSpPr>
      <dsp:spPr>
        <a:xfrm rot="10800000">
          <a:off x="0" y="8"/>
          <a:ext cx="8229600" cy="1719839"/>
        </a:xfrm>
        <a:prstGeom prst="upArrowCallou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ctr" defTabSz="1600200">
            <a:lnSpc>
              <a:spcPct val="90000"/>
            </a:lnSpc>
            <a:spcBef>
              <a:spcPct val="0"/>
            </a:spcBef>
            <a:spcAft>
              <a:spcPct val="35000"/>
            </a:spcAft>
            <a:buNone/>
          </a:pPr>
          <a:r>
            <a:rPr lang="en-US" sz="3600" b="1" kern="1200" dirty="0">
              <a:effectLst>
                <a:outerShdw blurRad="38100" dist="38100" dir="2700000" algn="tl">
                  <a:srgbClr val="000000">
                    <a:alpha val="43137"/>
                  </a:srgbClr>
                </a:outerShdw>
              </a:effectLst>
            </a:rPr>
            <a:t>Founding</a:t>
          </a:r>
        </a:p>
      </dsp:txBody>
      <dsp:txXfrm rot="-10800000">
        <a:off x="0" y="8"/>
        <a:ext cx="8229600" cy="603663"/>
      </dsp:txXfrm>
    </dsp:sp>
    <dsp:sp modelId="{4FD3A19A-C40A-4961-AA7E-0E22B793861C}">
      <dsp:nvSpPr>
        <dsp:cNvPr id="0" name=""/>
        <dsp:cNvSpPr/>
      </dsp:nvSpPr>
      <dsp:spPr>
        <a:xfrm>
          <a:off x="0" y="604463"/>
          <a:ext cx="4114799"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39370" rIns="220472" bIns="39370" numCol="1" spcCol="1270" anchor="ctr" anchorCtr="0">
          <a:noAutofit/>
        </a:bodyPr>
        <a:lstStyle/>
        <a:p>
          <a:pPr marL="0" lvl="0" indent="0" algn="r" defTabSz="1377950">
            <a:lnSpc>
              <a:spcPct val="90000"/>
            </a:lnSpc>
            <a:spcBef>
              <a:spcPct val="0"/>
            </a:spcBef>
            <a:spcAft>
              <a:spcPct val="35000"/>
            </a:spcAft>
            <a:buNone/>
          </a:pPr>
          <a:r>
            <a:rPr lang="en-US" sz="3100" b="1" kern="1200" dirty="0">
              <a:solidFill>
                <a:srgbClr val="FF0000"/>
              </a:solidFill>
            </a:rPr>
            <a:t>Parish Started</a:t>
          </a:r>
        </a:p>
      </dsp:txBody>
      <dsp:txXfrm>
        <a:off x="0" y="604463"/>
        <a:ext cx="4114799" cy="514231"/>
      </dsp:txXfrm>
    </dsp:sp>
    <dsp:sp modelId="{DD7B5EAD-CCE8-4CF3-8974-CE2CACD00F56}">
      <dsp:nvSpPr>
        <dsp:cNvPr id="0" name=""/>
        <dsp:cNvSpPr/>
      </dsp:nvSpPr>
      <dsp:spPr>
        <a:xfrm>
          <a:off x="4114800" y="604463"/>
          <a:ext cx="4114799" cy="514231"/>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39370" rIns="220472" bIns="39370" numCol="1" spcCol="1270" anchor="ctr" anchorCtr="0">
          <a:noAutofit/>
        </a:bodyPr>
        <a:lstStyle/>
        <a:p>
          <a:pPr marL="0" lvl="0" indent="0" algn="l" defTabSz="1377950">
            <a:lnSpc>
              <a:spcPct val="90000"/>
            </a:lnSpc>
            <a:spcBef>
              <a:spcPct val="0"/>
            </a:spcBef>
            <a:spcAft>
              <a:spcPct val="35000"/>
            </a:spcAft>
            <a:buNone/>
          </a:pPr>
          <a:r>
            <a:rPr lang="en-US" sz="3100" b="1" kern="1200" dirty="0">
              <a:solidFill>
                <a:srgbClr val="FF0000"/>
              </a:solidFill>
            </a:rPr>
            <a:t>     1700</a:t>
          </a:r>
        </a:p>
      </dsp:txBody>
      <dsp:txXfrm>
        <a:off x="4114800" y="604463"/>
        <a:ext cx="4114799" cy="514231"/>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0.53704</cdr:x>
      <cdr:y>0.54795</cdr:y>
    </cdr:from>
    <cdr:to>
      <cdr:x>0.65741</cdr:x>
      <cdr:y>0.68493</cdr:y>
    </cdr:to>
    <cdr:sp macro="" textlink="">
      <cdr:nvSpPr>
        <cdr:cNvPr id="2" name="TextBox 1"/>
        <cdr:cNvSpPr txBox="1"/>
      </cdr:nvSpPr>
      <cdr:spPr>
        <a:xfrm xmlns:a="http://schemas.openxmlformats.org/drawingml/2006/main">
          <a:off x="4419600" y="3048000"/>
          <a:ext cx="990600"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0.53704</cdr:x>
      <cdr:y>0.47945</cdr:y>
    </cdr:from>
    <cdr:to>
      <cdr:x>0.72222</cdr:x>
      <cdr:y>0.58904</cdr:y>
    </cdr:to>
    <cdr:sp macro="" textlink="">
      <cdr:nvSpPr>
        <cdr:cNvPr id="3" name="TextBox 2"/>
        <cdr:cNvSpPr txBox="1"/>
      </cdr:nvSpPr>
      <cdr:spPr>
        <a:xfrm xmlns:a="http://schemas.openxmlformats.org/drawingml/2006/main">
          <a:off x="4419600" y="2667000"/>
          <a:ext cx="1524000"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bg1"/>
              </a:solidFill>
            </a:rPr>
            <a:t>Salaries &amp;    Benefits</a:t>
          </a:r>
        </a:p>
      </cdr:txBody>
    </cdr:sp>
  </cdr:relSizeAnchor>
  <cdr:relSizeAnchor xmlns:cdr="http://schemas.openxmlformats.org/drawingml/2006/chartDrawing">
    <cdr:from>
      <cdr:x>0.34188</cdr:x>
      <cdr:y>0.72727</cdr:y>
    </cdr:from>
    <cdr:to>
      <cdr:x>0.46225</cdr:x>
      <cdr:y>0.78207</cdr:y>
    </cdr:to>
    <cdr:sp macro="" textlink="">
      <cdr:nvSpPr>
        <cdr:cNvPr id="4" name="TextBox 3"/>
        <cdr:cNvSpPr txBox="1"/>
      </cdr:nvSpPr>
      <cdr:spPr>
        <a:xfrm xmlns:a="http://schemas.openxmlformats.org/drawingml/2006/main">
          <a:off x="3048000" y="4267200"/>
          <a:ext cx="1073146" cy="32153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bg1"/>
              </a:solidFill>
            </a:rPr>
            <a:t>Property</a:t>
          </a:r>
        </a:p>
      </cdr:txBody>
    </cdr:sp>
  </cdr:relSizeAnchor>
  <cdr:relSizeAnchor xmlns:cdr="http://schemas.openxmlformats.org/drawingml/2006/chartDrawing">
    <cdr:from>
      <cdr:x>0.28205</cdr:x>
      <cdr:y>0.5</cdr:y>
    </cdr:from>
    <cdr:to>
      <cdr:x>0.45299</cdr:x>
      <cdr:y>0.56365</cdr:y>
    </cdr:to>
    <cdr:sp macro="" textlink="">
      <cdr:nvSpPr>
        <cdr:cNvPr id="5" name="TextBox 4"/>
        <cdr:cNvSpPr txBox="1"/>
      </cdr:nvSpPr>
      <cdr:spPr>
        <a:xfrm xmlns:a="http://schemas.openxmlformats.org/drawingml/2006/main">
          <a:off x="2514600" y="2933700"/>
          <a:ext cx="1524000" cy="37346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bg1"/>
              </a:solidFill>
            </a:rPr>
            <a:t>Administration</a:t>
          </a:r>
        </a:p>
      </cdr:txBody>
    </cdr:sp>
  </cdr:relSizeAnchor>
  <cdr:relSizeAnchor xmlns:cdr="http://schemas.openxmlformats.org/drawingml/2006/chartDrawing">
    <cdr:from>
      <cdr:x>0.32479</cdr:x>
      <cdr:y>0.62338</cdr:y>
    </cdr:from>
    <cdr:to>
      <cdr:x>0.47009</cdr:x>
      <cdr:y>0.7013</cdr:y>
    </cdr:to>
    <cdr:sp macro="" textlink="">
      <cdr:nvSpPr>
        <cdr:cNvPr id="6" name="TextBox 5">
          <a:extLst xmlns:a="http://schemas.openxmlformats.org/drawingml/2006/main">
            <a:ext uri="{FF2B5EF4-FFF2-40B4-BE49-F238E27FC236}">
              <a16:creationId xmlns:a16="http://schemas.microsoft.com/office/drawing/2014/main" id="{AC7C9A89-A947-B0DE-5D53-655F8091C69F}"/>
            </a:ext>
          </a:extLst>
        </cdr:cNvPr>
        <cdr:cNvSpPr txBox="1"/>
      </cdr:nvSpPr>
      <cdr:spPr>
        <a:xfrm xmlns:a="http://schemas.openxmlformats.org/drawingml/2006/main">
          <a:off x="2895600" y="3657600"/>
          <a:ext cx="1295400" cy="457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0.30769</cdr:x>
      <cdr:y>0.61039</cdr:y>
    </cdr:from>
    <cdr:to>
      <cdr:x>0.45299</cdr:x>
      <cdr:y>0.67532</cdr:y>
    </cdr:to>
    <cdr:sp macro="" textlink="">
      <cdr:nvSpPr>
        <cdr:cNvPr id="7" name="TextBox 6">
          <a:extLst xmlns:a="http://schemas.openxmlformats.org/drawingml/2006/main">
            <a:ext uri="{FF2B5EF4-FFF2-40B4-BE49-F238E27FC236}">
              <a16:creationId xmlns:a16="http://schemas.microsoft.com/office/drawing/2014/main" id="{65CE1246-73C7-A0C0-D494-23CC8129B7D9}"/>
            </a:ext>
          </a:extLst>
        </cdr:cNvPr>
        <cdr:cNvSpPr txBox="1"/>
      </cdr:nvSpPr>
      <cdr:spPr>
        <a:xfrm xmlns:a="http://schemas.openxmlformats.org/drawingml/2006/main">
          <a:off x="2743200" y="3581400"/>
          <a:ext cx="1295400" cy="381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dirty="0">
              <a:solidFill>
                <a:schemeClr val="bg1"/>
              </a:solidFill>
            </a:rPr>
            <a:t>Worship</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40" cy="469424"/>
          </a:xfrm>
          <a:prstGeom prst="rect">
            <a:avLst/>
          </a:prstGeom>
        </p:spPr>
        <p:txBody>
          <a:bodyPr vert="horz" lIns="94204" tIns="47103" rIns="94204" bIns="47103" rtlCol="0"/>
          <a:lstStyle>
            <a:lvl1pPr algn="l">
              <a:defRPr sz="1300"/>
            </a:lvl1pPr>
          </a:lstStyle>
          <a:p>
            <a:endParaRPr lang="en-US" dirty="0"/>
          </a:p>
        </p:txBody>
      </p:sp>
      <p:sp>
        <p:nvSpPr>
          <p:cNvPr id="3" name="Date Placeholder 2"/>
          <p:cNvSpPr>
            <a:spLocks noGrp="1"/>
          </p:cNvSpPr>
          <p:nvPr>
            <p:ph type="dt" sz="quarter" idx="1"/>
          </p:nvPr>
        </p:nvSpPr>
        <p:spPr>
          <a:xfrm>
            <a:off x="4023094" y="0"/>
            <a:ext cx="3077740" cy="469424"/>
          </a:xfrm>
          <a:prstGeom prst="rect">
            <a:avLst/>
          </a:prstGeom>
        </p:spPr>
        <p:txBody>
          <a:bodyPr vert="horz" lIns="94204" tIns="47103" rIns="94204" bIns="47103" rtlCol="0"/>
          <a:lstStyle>
            <a:lvl1pPr algn="r">
              <a:defRPr sz="1300"/>
            </a:lvl1pPr>
          </a:lstStyle>
          <a:p>
            <a:fld id="{CA2BC0D8-3E36-44C4-B356-EB26E044BE9C}" type="datetimeFigureOut">
              <a:rPr lang="en-US" smtClean="0"/>
              <a:t>10/26/2026</a:t>
            </a:fld>
            <a:endParaRPr lang="en-US" dirty="0"/>
          </a:p>
        </p:txBody>
      </p:sp>
      <p:sp>
        <p:nvSpPr>
          <p:cNvPr id="4" name="Footer Placeholder 3"/>
          <p:cNvSpPr>
            <a:spLocks noGrp="1"/>
          </p:cNvSpPr>
          <p:nvPr>
            <p:ph type="ftr" sz="quarter" idx="2"/>
          </p:nvPr>
        </p:nvSpPr>
        <p:spPr>
          <a:xfrm>
            <a:off x="1" y="8917424"/>
            <a:ext cx="3077740" cy="469424"/>
          </a:xfrm>
          <a:prstGeom prst="rect">
            <a:avLst/>
          </a:prstGeom>
        </p:spPr>
        <p:txBody>
          <a:bodyPr vert="horz" lIns="94204" tIns="47103" rIns="94204" bIns="47103" rtlCol="0" anchor="b"/>
          <a:lstStyle>
            <a:lvl1pPr algn="l">
              <a:defRPr sz="1300"/>
            </a:lvl1pPr>
          </a:lstStyle>
          <a:p>
            <a:endParaRPr lang="en-US" dirty="0"/>
          </a:p>
        </p:txBody>
      </p:sp>
      <p:sp>
        <p:nvSpPr>
          <p:cNvPr id="5" name="Slide Number Placeholder 4"/>
          <p:cNvSpPr>
            <a:spLocks noGrp="1"/>
          </p:cNvSpPr>
          <p:nvPr>
            <p:ph type="sldNum" sz="quarter" idx="3"/>
          </p:nvPr>
        </p:nvSpPr>
        <p:spPr>
          <a:xfrm>
            <a:off x="4023094" y="8917424"/>
            <a:ext cx="3077740" cy="469424"/>
          </a:xfrm>
          <a:prstGeom prst="rect">
            <a:avLst/>
          </a:prstGeom>
        </p:spPr>
        <p:txBody>
          <a:bodyPr vert="horz" lIns="94204" tIns="47103" rIns="94204" bIns="47103" rtlCol="0" anchor="b"/>
          <a:lstStyle>
            <a:lvl1pPr algn="r">
              <a:defRPr sz="1300"/>
            </a:lvl1pPr>
          </a:lstStyle>
          <a:p>
            <a:fld id="{FD5878C5-8797-4A09-AD9A-37AD229C6CCC}" type="slidenum">
              <a:rPr lang="en-US" smtClean="0"/>
              <a:t>‹#›</a:t>
            </a:fld>
            <a:endParaRPr lang="en-US" dirty="0"/>
          </a:p>
        </p:txBody>
      </p:sp>
    </p:spTree>
    <p:extLst>
      <p:ext uri="{BB962C8B-B14F-4D97-AF65-F5344CB8AC3E}">
        <p14:creationId xmlns:p14="http://schemas.microsoft.com/office/powerpoint/2010/main" val="3667421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40" cy="469424"/>
          </a:xfrm>
          <a:prstGeom prst="rect">
            <a:avLst/>
          </a:prstGeom>
        </p:spPr>
        <p:txBody>
          <a:bodyPr vert="horz" lIns="94204" tIns="47103" rIns="94204" bIns="47103" rtlCol="0"/>
          <a:lstStyle>
            <a:lvl1pPr algn="l">
              <a:defRPr sz="1300"/>
            </a:lvl1pPr>
          </a:lstStyle>
          <a:p>
            <a:endParaRPr lang="en-US" dirty="0"/>
          </a:p>
        </p:txBody>
      </p:sp>
      <p:sp>
        <p:nvSpPr>
          <p:cNvPr id="3" name="Date Placeholder 2"/>
          <p:cNvSpPr>
            <a:spLocks noGrp="1"/>
          </p:cNvSpPr>
          <p:nvPr>
            <p:ph type="dt" idx="1"/>
          </p:nvPr>
        </p:nvSpPr>
        <p:spPr>
          <a:xfrm>
            <a:off x="4023094" y="0"/>
            <a:ext cx="3077740" cy="469424"/>
          </a:xfrm>
          <a:prstGeom prst="rect">
            <a:avLst/>
          </a:prstGeom>
        </p:spPr>
        <p:txBody>
          <a:bodyPr vert="horz" lIns="94204" tIns="47103" rIns="94204" bIns="47103" rtlCol="0"/>
          <a:lstStyle>
            <a:lvl1pPr algn="r">
              <a:defRPr sz="1300"/>
            </a:lvl1pPr>
          </a:lstStyle>
          <a:p>
            <a:fld id="{C5F6F3B4-D5B2-43DD-A944-F06CB113A0D7}" type="datetimeFigureOut">
              <a:rPr lang="en-US" smtClean="0"/>
              <a:t>10/26/2026</a:t>
            </a:fld>
            <a:endParaRPr lang="en-US" dirty="0"/>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04" tIns="47103" rIns="94204" bIns="47103" rtlCol="0" anchor="ctr"/>
          <a:lstStyle/>
          <a:p>
            <a:endParaRPr lang="en-US" dirty="0"/>
          </a:p>
        </p:txBody>
      </p:sp>
      <p:sp>
        <p:nvSpPr>
          <p:cNvPr id="5" name="Notes Placeholder 4"/>
          <p:cNvSpPr>
            <a:spLocks noGrp="1"/>
          </p:cNvSpPr>
          <p:nvPr>
            <p:ph type="body" sz="quarter" idx="3"/>
          </p:nvPr>
        </p:nvSpPr>
        <p:spPr>
          <a:xfrm>
            <a:off x="710248" y="4459527"/>
            <a:ext cx="5681980" cy="4224814"/>
          </a:xfrm>
          <a:prstGeom prst="rect">
            <a:avLst/>
          </a:prstGeom>
        </p:spPr>
        <p:txBody>
          <a:bodyPr vert="horz" lIns="94204" tIns="47103" rIns="94204" bIns="471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917424"/>
            <a:ext cx="3077740" cy="469424"/>
          </a:xfrm>
          <a:prstGeom prst="rect">
            <a:avLst/>
          </a:prstGeom>
        </p:spPr>
        <p:txBody>
          <a:bodyPr vert="horz" lIns="94204" tIns="47103" rIns="94204" bIns="47103"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3094" y="8917424"/>
            <a:ext cx="3077740" cy="469424"/>
          </a:xfrm>
          <a:prstGeom prst="rect">
            <a:avLst/>
          </a:prstGeom>
        </p:spPr>
        <p:txBody>
          <a:bodyPr vert="horz" lIns="94204" tIns="47103" rIns="94204" bIns="47103" rtlCol="0" anchor="b"/>
          <a:lstStyle>
            <a:lvl1pPr algn="r">
              <a:defRPr sz="1300"/>
            </a:lvl1pPr>
          </a:lstStyle>
          <a:p>
            <a:fld id="{B953BBD7-5270-4BA3-843C-57633CB3905F}" type="slidenum">
              <a:rPr lang="en-US" smtClean="0"/>
              <a:t>‹#›</a:t>
            </a:fld>
            <a:endParaRPr lang="en-US" dirty="0"/>
          </a:p>
        </p:txBody>
      </p:sp>
    </p:spTree>
    <p:extLst>
      <p:ext uri="{BB962C8B-B14F-4D97-AF65-F5344CB8AC3E}">
        <p14:creationId xmlns:p14="http://schemas.microsoft.com/office/powerpoint/2010/main" val="3240995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pledges are critical to funding everything that happens at St. Peter’s</a:t>
            </a:r>
          </a:p>
          <a:p>
            <a:pPr marL="171450" indent="-171450">
              <a:buFont typeface="Arial" panose="020B0604020202020204" pitchFamily="34" charset="0"/>
              <a:buChar char="•"/>
            </a:pPr>
            <a:r>
              <a:rPr lang="en-US" dirty="0"/>
              <a:t>The Assistant Rector Funding is also a source of pledging, but was handled outside of the operating budget</a:t>
            </a:r>
          </a:p>
          <a:p>
            <a:pPr marL="628650" lvl="1" indent="-171450">
              <a:buFont typeface="Arial" panose="020B0604020202020204" pitchFamily="34" charset="0"/>
              <a:buChar char="•"/>
            </a:pPr>
            <a:r>
              <a:rPr lang="en-US" dirty="0"/>
              <a:t>We bring those dollars in on a monthly basis to track our true costs</a:t>
            </a:r>
          </a:p>
          <a:p>
            <a:pPr marL="171450" lvl="0" indent="-171450">
              <a:buFont typeface="Arial" panose="020B0604020202020204" pitchFamily="34" charset="0"/>
              <a:buChar char="•"/>
            </a:pPr>
            <a:r>
              <a:rPr lang="en-US" dirty="0"/>
              <a:t>Rental income accounts for about 12% of the budget.  We work closely with Robert Ryan Catering on rental of our buildings and grounds.  </a:t>
            </a:r>
          </a:p>
        </p:txBody>
      </p:sp>
      <p:sp>
        <p:nvSpPr>
          <p:cNvPr id="4" name="Date Placeholder 3"/>
          <p:cNvSpPr>
            <a:spLocks noGrp="1"/>
          </p:cNvSpPr>
          <p:nvPr>
            <p:ph type="dt" idx="1"/>
          </p:nvPr>
        </p:nvSpPr>
        <p:spPr/>
        <p:txBody>
          <a:bodyPr/>
          <a:lstStyle/>
          <a:p>
            <a:r>
              <a:rPr lang="en-US" dirty="0"/>
              <a:t>5/20/2017</a:t>
            </a:r>
          </a:p>
        </p:txBody>
      </p:sp>
      <p:sp>
        <p:nvSpPr>
          <p:cNvPr id="5" name="Slide Number Placeholder 4"/>
          <p:cNvSpPr>
            <a:spLocks noGrp="1"/>
          </p:cNvSpPr>
          <p:nvPr>
            <p:ph type="sldNum" sz="quarter" idx="5"/>
          </p:nvPr>
        </p:nvSpPr>
        <p:spPr/>
        <p:txBody>
          <a:bodyPr/>
          <a:lstStyle/>
          <a:p>
            <a:fld id="{04C54C04-957D-4405-AD6A-982D45B2CD40}" type="slidenum">
              <a:rPr lang="en-US" smtClean="0"/>
              <a:t>7</a:t>
            </a:fld>
            <a:endParaRPr lang="en-US" dirty="0"/>
          </a:p>
        </p:txBody>
      </p:sp>
    </p:spTree>
    <p:extLst>
      <p:ext uri="{BB962C8B-B14F-4D97-AF65-F5344CB8AC3E}">
        <p14:creationId xmlns:p14="http://schemas.microsoft.com/office/powerpoint/2010/main" val="3264522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Salaries and Benefits are the largest expense item in the budget.  We have a great team!</a:t>
            </a:r>
          </a:p>
          <a:p>
            <a:r>
              <a:rPr lang="en-US" dirty="0"/>
              <a:t>Property is the second largest expense.  We have 16 acres and 3 buildings to look after.</a:t>
            </a:r>
          </a:p>
          <a:p>
            <a:pPr marL="628650" lvl="1" indent="-171450">
              <a:buFont typeface="Arial" panose="020B0604020202020204" pitchFamily="34" charset="0"/>
              <a:buChar char="•"/>
            </a:pPr>
            <a:r>
              <a:rPr lang="en-US" dirty="0"/>
              <a:t>The BB&amp;G4J are amazing Stewards of our bucolic setting.  They save us thousands and thousands of dollars a year.</a:t>
            </a:r>
          </a:p>
          <a:p>
            <a:pPr marL="0" lvl="0" indent="0">
              <a:buFont typeface="Arial" panose="020B0604020202020204" pitchFamily="34" charset="0"/>
              <a:buNone/>
            </a:pPr>
            <a:r>
              <a:rPr lang="en-US" dirty="0"/>
              <a:t>Outreach is a budgeted item</a:t>
            </a:r>
          </a:p>
          <a:p>
            <a:pPr marL="0" lvl="0" indent="0">
              <a:buFont typeface="Arial" panose="020B0604020202020204" pitchFamily="34" charset="0"/>
              <a:buNone/>
            </a:pPr>
            <a:r>
              <a:rPr lang="en-US" dirty="0"/>
              <a:t>Diocesan support – there is an annual assessment that we pay to support the DIOPA.  This is mandatory and based on a prior year’s budget.</a:t>
            </a:r>
          </a:p>
          <a:p>
            <a:pPr marL="0" lvl="0" indent="0">
              <a:buFont typeface="Arial" panose="020B0604020202020204" pitchFamily="34" charset="0"/>
              <a:buNone/>
            </a:pPr>
            <a:r>
              <a:rPr lang="en-US" dirty="0"/>
              <a:t>There are expenses associated with the rental of our facilities (set up, cleaning, staff)</a:t>
            </a:r>
          </a:p>
          <a:p>
            <a:pPr marL="628650" lvl="1" indent="-171450">
              <a:buFont typeface="Arial" panose="020B0604020202020204" pitchFamily="34" charset="0"/>
              <a:buChar char="•"/>
            </a:pPr>
            <a:endParaRPr lang="en-US" dirty="0"/>
          </a:p>
          <a:p>
            <a:pPr marL="457200" lvl="1" indent="0">
              <a:buFont typeface="Arial" panose="020B0604020202020204" pitchFamily="34" charset="0"/>
              <a:buNone/>
            </a:pPr>
            <a:endParaRPr lang="en-US" dirty="0"/>
          </a:p>
        </p:txBody>
      </p:sp>
      <p:sp>
        <p:nvSpPr>
          <p:cNvPr id="4" name="Date Placeholder 3"/>
          <p:cNvSpPr>
            <a:spLocks noGrp="1"/>
          </p:cNvSpPr>
          <p:nvPr>
            <p:ph type="dt" idx="1"/>
          </p:nvPr>
        </p:nvSpPr>
        <p:spPr/>
        <p:txBody>
          <a:bodyPr/>
          <a:lstStyle/>
          <a:p>
            <a:r>
              <a:rPr lang="en-US" dirty="0"/>
              <a:t>5/20/2017</a:t>
            </a:r>
          </a:p>
        </p:txBody>
      </p:sp>
      <p:sp>
        <p:nvSpPr>
          <p:cNvPr id="5" name="Slide Number Placeholder 4"/>
          <p:cNvSpPr>
            <a:spLocks noGrp="1"/>
          </p:cNvSpPr>
          <p:nvPr>
            <p:ph type="sldNum" sz="quarter" idx="5"/>
          </p:nvPr>
        </p:nvSpPr>
        <p:spPr/>
        <p:txBody>
          <a:bodyPr/>
          <a:lstStyle/>
          <a:p>
            <a:fld id="{04C54C04-957D-4405-AD6A-982D45B2CD40}" type="slidenum">
              <a:rPr lang="en-US" smtClean="0"/>
              <a:t>9</a:t>
            </a:fld>
            <a:endParaRPr lang="en-US" dirty="0"/>
          </a:p>
        </p:txBody>
      </p:sp>
    </p:spTree>
    <p:extLst>
      <p:ext uri="{BB962C8B-B14F-4D97-AF65-F5344CB8AC3E}">
        <p14:creationId xmlns:p14="http://schemas.microsoft.com/office/powerpoint/2010/main" val="2744899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704850"/>
            <a:ext cx="4692650" cy="35194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53BBD7-5270-4BA3-843C-57633CB3905F}" type="slidenum">
              <a:rPr lang="en-US" smtClean="0"/>
              <a:t>10</a:t>
            </a:fld>
            <a:endParaRPr lang="en-US" dirty="0"/>
          </a:p>
        </p:txBody>
      </p:sp>
    </p:spTree>
    <p:extLst>
      <p:ext uri="{BB962C8B-B14F-4D97-AF65-F5344CB8AC3E}">
        <p14:creationId xmlns:p14="http://schemas.microsoft.com/office/powerpoint/2010/main" val="284176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7530B64-8025-45A4-80E6-28CD8C4C3B3E}" type="datetime1">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1134337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9824D54-EC5B-41A1-BEA5-997DAC6C6C96}" type="datetime1">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3118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D31381-05E4-4472-AF82-5F2222E94F69}" type="datetime1">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1358559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7FC60A8-FC54-4F58-A704-057DE76F0601}" type="datetime1">
              <a:rPr lang="en-US" smtClean="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27198399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D37B5DD-D11B-4DA8-88EA-B90AE65963B9}" type="datetime1">
              <a:rPr lang="en-US" smtClean="0"/>
              <a:t>10/26/2026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3712483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CA6BF0-E06A-40F7-9EC1-700471724903}" type="datetime1">
              <a:rPr lang="en-US" smtClean="0"/>
              <a:t>10/26/2026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2748210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CFD94-CAD4-43E6-8A25-7F93E370625C}" type="datetime1">
              <a:rPr lang="en-US" smtClean="0"/>
              <a:t>10/26/2026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4160186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0183BF-8E8C-47F4-A266-2F4693E9636E}" type="datetime1">
              <a:rPr lang="en-US" smtClean="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9230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C7EF53-D8F0-4E32-869E-414FC1564762}" type="datetime1">
              <a:rPr lang="en-US" smtClean="0"/>
              <a:t>10/26/2026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1282607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A7D7514-585A-430E-840D-9ADDE60B1FC0}" type="datetime1">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3060039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66963F-1254-4076-9A37-53382A0CA038}" type="datetime1">
              <a:rPr lang="en-US" smtClean="0"/>
              <a:t>10/26/2026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6ABED8F-41F8-4BB2-A404-DB762AA6E6E9}" type="slidenum">
              <a:rPr lang="en-US" smtClean="0"/>
              <a:t>‹#›</a:t>
            </a:fld>
            <a:endParaRPr lang="en-US" dirty="0"/>
          </a:p>
        </p:txBody>
      </p:sp>
    </p:spTree>
    <p:extLst>
      <p:ext uri="{BB962C8B-B14F-4D97-AF65-F5344CB8AC3E}">
        <p14:creationId xmlns:p14="http://schemas.microsoft.com/office/powerpoint/2010/main" val="2076684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DC3A63-2D2C-4AE5-8843-3D14C5BCBCA6}" type="datetime1">
              <a:rPr lang="en-US" smtClean="0"/>
              <a:t>10/26/2026</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BED8F-41F8-4BB2-A404-DB762AA6E6E9}" type="slidenum">
              <a:rPr lang="en-US" smtClean="0"/>
              <a:t>‹#›</a:t>
            </a:fld>
            <a:endParaRPr lang="en-US" dirty="0"/>
          </a:p>
        </p:txBody>
      </p:sp>
    </p:spTree>
    <p:extLst>
      <p:ext uri="{BB962C8B-B14F-4D97-AF65-F5344CB8AC3E}">
        <p14:creationId xmlns:p14="http://schemas.microsoft.com/office/powerpoint/2010/main" val="180152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457200"/>
            <a:ext cx="9144000" cy="950266"/>
          </a:xfrm>
          <a:solidFill>
            <a:srgbClr val="C00000"/>
          </a:solidFill>
          <a:ln>
            <a:solidFill>
              <a:srgbClr val="C00000"/>
            </a:solidFill>
          </a:ln>
        </p:spPr>
        <p:txBody>
          <a:bodyPr rtlCol="0">
            <a:normAutofit fontScale="90000"/>
          </a:bodyPr>
          <a:lstStyle/>
          <a:p>
            <a:pPr eaLnBrk="1" fontAlgn="auto" hangingPunct="1">
              <a:spcAft>
                <a:spcPts val="0"/>
              </a:spcAft>
              <a:defRPr/>
            </a:pPr>
            <a:r>
              <a:rPr lang="en-US" dirty="0">
                <a:solidFill>
                  <a:schemeClr val="bg1"/>
                </a:solidFill>
                <a:latin typeface="Arial" panose="020B0604020202020204" pitchFamily="34" charset="0"/>
                <a:cs typeface="Arial" panose="020B0604020202020204" pitchFamily="34" charset="0"/>
              </a:rPr>
              <a:t>St. Peter’s Church in the Great Valley</a:t>
            </a:r>
          </a:p>
        </p:txBody>
      </p:sp>
      <p:sp>
        <p:nvSpPr>
          <p:cNvPr id="5" name="Subtitle 2"/>
          <p:cNvSpPr>
            <a:spLocks noGrp="1"/>
          </p:cNvSpPr>
          <p:nvPr>
            <p:ph type="subTitle" idx="1"/>
          </p:nvPr>
        </p:nvSpPr>
        <p:spPr>
          <a:xfrm>
            <a:off x="0" y="1407466"/>
            <a:ext cx="9144000" cy="1065016"/>
          </a:xfrm>
          <a:solidFill>
            <a:srgbClr val="C00000"/>
          </a:solidFill>
          <a:ln>
            <a:solidFill>
              <a:srgbClr val="C00000"/>
            </a:solidFill>
          </a:ln>
        </p:spPr>
        <p:txBody>
          <a:bodyPr rtlCol="0">
            <a:normAutofit fontScale="97500"/>
          </a:bodyPr>
          <a:lstStyle/>
          <a:p>
            <a:pPr eaLnBrk="1" fontAlgn="auto" hangingPunct="1">
              <a:spcBef>
                <a:spcPct val="0"/>
              </a:spcBef>
              <a:spcAft>
                <a:spcPts val="0"/>
              </a:spcAft>
              <a:defRPr/>
            </a:pPr>
            <a:r>
              <a:rPr lang="en-US" sz="2700" dirty="0">
                <a:solidFill>
                  <a:schemeClr val="bg1"/>
                </a:solidFill>
                <a:latin typeface="Arial" panose="020B0604020202020204" pitchFamily="34" charset="0"/>
                <a:ea typeface="+mj-ea"/>
                <a:cs typeface="Arial" panose="020B0604020202020204" pitchFamily="34" charset="0"/>
              </a:rPr>
              <a:t>Financial Review</a:t>
            </a:r>
          </a:p>
          <a:p>
            <a:pPr eaLnBrk="1" fontAlgn="auto" hangingPunct="1">
              <a:spcBef>
                <a:spcPct val="0"/>
              </a:spcBef>
              <a:spcAft>
                <a:spcPts val="0"/>
              </a:spcAft>
              <a:defRPr/>
            </a:pPr>
            <a:r>
              <a:rPr lang="en-US" sz="2700" dirty="0">
                <a:solidFill>
                  <a:schemeClr val="bg1"/>
                </a:solidFill>
                <a:latin typeface="Arial" panose="020B0604020202020204" pitchFamily="34" charset="0"/>
                <a:ea typeface="+mj-ea"/>
                <a:cs typeface="Arial" panose="020B0604020202020204" pitchFamily="34" charset="0"/>
              </a:rPr>
              <a:t>October 25, 2026</a:t>
            </a:r>
          </a:p>
        </p:txBody>
      </p:sp>
      <p:sp>
        <p:nvSpPr>
          <p:cNvPr id="2" name="Slide Number Placeholder 1"/>
          <p:cNvSpPr>
            <a:spLocks noGrp="1"/>
          </p:cNvSpPr>
          <p:nvPr>
            <p:ph type="sldNum" sz="quarter" idx="12"/>
          </p:nvPr>
        </p:nvSpPr>
        <p:spPr/>
        <p:txBody>
          <a:bodyPr/>
          <a:lstStyle/>
          <a:p>
            <a:fld id="{16ABED8F-41F8-4BB2-A404-DB762AA6E6E9}" type="slidenum">
              <a:rPr lang="en-US" smtClean="0"/>
              <a:t>1</a:t>
            </a:fld>
            <a:endParaRPr lang="en-US" dirty="0"/>
          </a:p>
        </p:txBody>
      </p:sp>
      <p:pic>
        <p:nvPicPr>
          <p:cNvPr id="8" name="Picture 7">
            <a:extLst>
              <a:ext uri="{FF2B5EF4-FFF2-40B4-BE49-F238E27FC236}">
                <a16:creationId xmlns:a16="http://schemas.microsoft.com/office/drawing/2014/main" id="{BEA8E393-7635-4E0A-9178-1B433ED41617}"/>
              </a:ext>
            </a:extLst>
          </p:cNvPr>
          <p:cNvPicPr>
            <a:picLocks noChangeAspect="1"/>
          </p:cNvPicPr>
          <p:nvPr/>
        </p:nvPicPr>
        <p:blipFill>
          <a:blip r:embed="rId2"/>
          <a:stretch>
            <a:fillRect/>
          </a:stretch>
        </p:blipFill>
        <p:spPr>
          <a:xfrm>
            <a:off x="4590649" y="3268182"/>
            <a:ext cx="3943444" cy="2292469"/>
          </a:xfrm>
          <a:prstGeom prst="rect">
            <a:avLst/>
          </a:prstGeom>
        </p:spPr>
      </p:pic>
      <p:pic>
        <p:nvPicPr>
          <p:cNvPr id="10" name="Picture 9">
            <a:extLst>
              <a:ext uri="{FF2B5EF4-FFF2-40B4-BE49-F238E27FC236}">
                <a16:creationId xmlns:a16="http://schemas.microsoft.com/office/drawing/2014/main" id="{C811EA10-F4DE-49E2-826A-EA483D90DAF8}"/>
              </a:ext>
            </a:extLst>
          </p:cNvPr>
          <p:cNvPicPr>
            <a:picLocks noChangeAspect="1"/>
          </p:cNvPicPr>
          <p:nvPr/>
        </p:nvPicPr>
        <p:blipFill>
          <a:blip r:embed="rId3"/>
          <a:stretch>
            <a:fillRect/>
          </a:stretch>
        </p:blipFill>
        <p:spPr>
          <a:xfrm>
            <a:off x="609906" y="3268182"/>
            <a:ext cx="3402280" cy="2292469"/>
          </a:xfrm>
          <a:prstGeom prst="rect">
            <a:avLst/>
          </a:prstGeom>
        </p:spPr>
      </p:pic>
    </p:spTree>
    <p:extLst>
      <p:ext uri="{BB962C8B-B14F-4D97-AF65-F5344CB8AC3E}">
        <p14:creationId xmlns:p14="http://schemas.microsoft.com/office/powerpoint/2010/main" val="715108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p:cNvSpPr txBox="1">
            <a:spLocks/>
          </p:cNvSpPr>
          <p:nvPr/>
        </p:nvSpPr>
        <p:spPr>
          <a:xfrm>
            <a:off x="-1" y="1143001"/>
            <a:ext cx="9144001" cy="768350"/>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400" b="1" dirty="0">
              <a:solidFill>
                <a:schemeClr val="bg1"/>
              </a:solidFill>
              <a:latin typeface="Arial" panose="020B0604020202020204" pitchFamily="34" charset="0"/>
              <a:cs typeface="Arial" panose="020B0604020202020204" pitchFamily="34" charset="0"/>
            </a:endParaRPr>
          </a:p>
        </p:txBody>
      </p:sp>
      <p:sp>
        <p:nvSpPr>
          <p:cNvPr id="4" name="Title 3"/>
          <p:cNvSpPr txBox="1">
            <a:spLocks/>
          </p:cNvSpPr>
          <p:nvPr/>
        </p:nvSpPr>
        <p:spPr>
          <a:xfrm>
            <a:off x="228600" y="609600"/>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Arial Black" panose="020B0A04020102020204" pitchFamily="34" charset="0"/>
              </a:rPr>
              <a:t>Agenda – St Peter’s Financial Meeting</a:t>
            </a:r>
            <a:endParaRPr lang="en-US" sz="2400" dirty="0">
              <a:latin typeface="Arial Black" panose="020B0A04020102020204" pitchFamily="34" charset="0"/>
            </a:endParaRPr>
          </a:p>
        </p:txBody>
      </p:sp>
      <p:sp>
        <p:nvSpPr>
          <p:cNvPr id="7" name="Text Placeholder 4"/>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8" name="Content Placeholder 7"/>
          <p:cNvSpPr>
            <a:spLocks noGrp="1"/>
          </p:cNvSpPr>
          <p:nvPr>
            <p:ph idx="1"/>
          </p:nvPr>
        </p:nvSpPr>
        <p:spPr>
          <a:xfrm>
            <a:off x="292963" y="2006081"/>
            <a:ext cx="8622437" cy="4715395"/>
          </a:xfrm>
        </p:spPr>
        <p:txBody>
          <a:bodyPr>
            <a:normAutofit/>
          </a:bodyPr>
          <a:lstStyle/>
          <a:p>
            <a:pPr>
              <a:buFont typeface="Wingdings" panose="05000000000000000000" pitchFamily="2" charset="2"/>
              <a:buChar char="§"/>
            </a:pPr>
            <a:r>
              <a:rPr lang="en-US" b="1" dirty="0">
                <a:latin typeface="Arial" panose="020B0604020202020204" pitchFamily="34" charset="0"/>
                <a:cs typeface="Arial" panose="020B0604020202020204" pitchFamily="34" charset="0"/>
              </a:rPr>
              <a:t>St Peter’s organization and basics</a:t>
            </a:r>
          </a:p>
          <a:p>
            <a:pPr>
              <a:buFont typeface="Wingdings" panose="05000000000000000000" pitchFamily="2" charset="2"/>
              <a:buChar char="§"/>
            </a:pPr>
            <a:r>
              <a:rPr lang="en-US" b="1" dirty="0">
                <a:latin typeface="Arial" panose="020B0604020202020204" pitchFamily="34" charset="0"/>
                <a:cs typeface="Arial" panose="020B0604020202020204" pitchFamily="34" charset="0"/>
              </a:rPr>
              <a:t>Transition year - 2026</a:t>
            </a:r>
          </a:p>
          <a:p>
            <a:pPr>
              <a:buFont typeface="Wingdings" panose="05000000000000000000" pitchFamily="2" charset="2"/>
              <a:buChar char="§"/>
            </a:pPr>
            <a:r>
              <a:rPr lang="en-US" b="1" dirty="0">
                <a:latin typeface="Arial" panose="020B0604020202020204" pitchFamily="34" charset="0"/>
                <a:cs typeface="Arial" panose="020B0604020202020204" pitchFamily="34" charset="0"/>
              </a:rPr>
              <a:t>Revenue &amp; expenses in 2026</a:t>
            </a:r>
          </a:p>
          <a:p>
            <a:pPr>
              <a:buFont typeface="Wingdings" panose="05000000000000000000" pitchFamily="2" charset="2"/>
              <a:buChar char="§"/>
            </a:pPr>
            <a:r>
              <a:rPr lang="en-US" b="1" dirty="0">
                <a:latin typeface="Arial" panose="020B0604020202020204" pitchFamily="34" charset="0"/>
                <a:cs typeface="Arial" panose="020B0604020202020204" pitchFamily="34" charset="0"/>
              </a:rPr>
              <a:t>High Point revenue change 2019 - 2027</a:t>
            </a:r>
          </a:p>
          <a:p>
            <a:pPr>
              <a:buFont typeface="Wingdings" panose="05000000000000000000" pitchFamily="2" charset="2"/>
              <a:buChar char="§"/>
            </a:pPr>
            <a:r>
              <a:rPr lang="en-US" b="1" dirty="0">
                <a:latin typeface="Arial" panose="020B0604020202020204" pitchFamily="34" charset="0"/>
                <a:cs typeface="Arial" panose="020B0604020202020204" pitchFamily="34" charset="0"/>
              </a:rPr>
              <a:t>Endowment – Increased and more</a:t>
            </a:r>
          </a:p>
          <a:p>
            <a:pPr>
              <a:buFont typeface="Wingdings" panose="05000000000000000000" pitchFamily="2" charset="2"/>
              <a:buChar char="§"/>
            </a:pPr>
            <a:r>
              <a:rPr lang="en-US" b="1" dirty="0">
                <a:latin typeface="Arial" panose="020B0604020202020204" pitchFamily="34" charset="0"/>
                <a:cs typeface="Arial" panose="020B0604020202020204" pitchFamily="34" charset="0"/>
              </a:rPr>
              <a:t>2027 stewardship goals and status</a:t>
            </a:r>
          </a:p>
          <a:p>
            <a:pPr>
              <a:buFont typeface="Wingdings" panose="05000000000000000000" pitchFamily="2" charset="2"/>
              <a:buChar char="§"/>
            </a:pPr>
            <a:r>
              <a:rPr lang="en-US" b="1" dirty="0">
                <a:latin typeface="Arial" panose="020B0604020202020204" pitchFamily="34" charset="0"/>
                <a:cs typeface="Arial" panose="020B0604020202020204" pitchFamily="34" charset="0"/>
              </a:rPr>
              <a:t>2027 Budget</a:t>
            </a:r>
          </a:p>
          <a:p>
            <a:pPr>
              <a:buFont typeface="Wingdings" panose="05000000000000000000" pitchFamily="2" charset="2"/>
              <a:buChar char="§"/>
            </a:pPr>
            <a:r>
              <a:rPr lang="en-US" b="1" dirty="0">
                <a:latin typeface="Arial" panose="020B0604020202020204" pitchFamily="34" charset="0"/>
                <a:cs typeface="Arial" panose="020B0604020202020204" pitchFamily="34" charset="0"/>
              </a:rPr>
              <a:t>Questions</a:t>
            </a:r>
          </a:p>
        </p:txBody>
      </p:sp>
      <p:sp>
        <p:nvSpPr>
          <p:cNvPr id="5" name="Slide Number Placeholder 4"/>
          <p:cNvSpPr>
            <a:spLocks noGrp="1"/>
          </p:cNvSpPr>
          <p:nvPr>
            <p:ph type="sldNum" sz="quarter" idx="12"/>
          </p:nvPr>
        </p:nvSpPr>
        <p:spPr/>
        <p:txBody>
          <a:bodyPr/>
          <a:lstStyle/>
          <a:p>
            <a:fld id="{16ABED8F-41F8-4BB2-A404-DB762AA6E6E9}" type="slidenum">
              <a:rPr lang="en-US" smtClean="0"/>
              <a:t>2</a:t>
            </a:fld>
            <a:endParaRPr lang="en-US" dirty="0"/>
          </a:p>
        </p:txBody>
      </p:sp>
    </p:spTree>
    <p:extLst>
      <p:ext uri="{BB962C8B-B14F-4D97-AF65-F5344CB8AC3E}">
        <p14:creationId xmlns:p14="http://schemas.microsoft.com/office/powerpoint/2010/main" val="494114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p:cNvSpPr txBox="1">
            <a:spLocks/>
          </p:cNvSpPr>
          <p:nvPr/>
        </p:nvSpPr>
        <p:spPr>
          <a:xfrm>
            <a:off x="-1" y="1143001"/>
            <a:ext cx="9144001" cy="768350"/>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1400" b="1" dirty="0">
              <a:solidFill>
                <a:schemeClr val="bg1"/>
              </a:solidFill>
              <a:latin typeface="Arial" panose="020B0604020202020204" pitchFamily="34" charset="0"/>
              <a:cs typeface="Arial" panose="020B0604020202020204" pitchFamily="34" charset="0"/>
            </a:endParaRPr>
          </a:p>
        </p:txBody>
      </p:sp>
      <p:sp>
        <p:nvSpPr>
          <p:cNvPr id="4" name="Title 3"/>
          <p:cNvSpPr txBox="1">
            <a:spLocks/>
          </p:cNvSpPr>
          <p:nvPr/>
        </p:nvSpPr>
        <p:spPr>
          <a:xfrm>
            <a:off x="228600" y="609600"/>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a:latin typeface="Arial Black" panose="020B0A04020102020204" pitchFamily="34" charset="0"/>
              </a:rPr>
              <a:t>St. Peter’s Mission</a:t>
            </a:r>
          </a:p>
        </p:txBody>
      </p:sp>
      <p:sp>
        <p:nvSpPr>
          <p:cNvPr id="7" name="Text Placeholder 4"/>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8" name="Content Placeholder 7"/>
          <p:cNvSpPr>
            <a:spLocks noGrp="1"/>
          </p:cNvSpPr>
          <p:nvPr>
            <p:ph idx="1"/>
          </p:nvPr>
        </p:nvSpPr>
        <p:spPr>
          <a:xfrm>
            <a:off x="457200" y="2006082"/>
            <a:ext cx="8229600" cy="4120083"/>
          </a:xfrm>
        </p:spPr>
        <p:txBody>
          <a:bodyPr>
            <a:normAutofit/>
          </a:bodyPr>
          <a:lstStyle/>
          <a:p>
            <a:pPr marL="0" indent="0">
              <a:buNone/>
            </a:pPr>
            <a:r>
              <a:rPr lang="en-US" sz="3600" b="1" dirty="0">
                <a:latin typeface="Arial" panose="020B0604020202020204" pitchFamily="34" charset="0"/>
                <a:cs typeface="Arial" panose="020B0604020202020204" pitchFamily="34" charset="0"/>
              </a:rPr>
              <a:t>The mission of St. Peter’s Church in the Great Valley is, by the power of the Holy Spirit, to nurture people of all ages in the knowledge and love of God in Jesus Christ, and to make Him known in the wider community.</a:t>
            </a:r>
          </a:p>
        </p:txBody>
      </p:sp>
      <p:sp>
        <p:nvSpPr>
          <p:cNvPr id="5" name="Slide Number Placeholder 4"/>
          <p:cNvSpPr>
            <a:spLocks noGrp="1"/>
          </p:cNvSpPr>
          <p:nvPr>
            <p:ph type="sldNum" sz="quarter" idx="12"/>
          </p:nvPr>
        </p:nvSpPr>
        <p:spPr/>
        <p:txBody>
          <a:bodyPr/>
          <a:lstStyle/>
          <a:p>
            <a:fld id="{16ABED8F-41F8-4BB2-A404-DB762AA6E6E9}" type="slidenum">
              <a:rPr lang="en-US" smtClean="0"/>
              <a:t>3</a:t>
            </a:fld>
            <a:endParaRPr lang="en-US" dirty="0"/>
          </a:p>
        </p:txBody>
      </p:sp>
    </p:spTree>
    <p:extLst>
      <p:ext uri="{BB962C8B-B14F-4D97-AF65-F5344CB8AC3E}">
        <p14:creationId xmlns:p14="http://schemas.microsoft.com/office/powerpoint/2010/main" val="4231800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066800"/>
          </a:xfrm>
        </p:spPr>
        <p:txBody>
          <a:bodyPr>
            <a:normAutofit/>
          </a:bodyPr>
          <a:lstStyle/>
          <a:p>
            <a:r>
              <a:rPr lang="en-US" sz="3600" dirty="0">
                <a:solidFill>
                  <a:srgbClr val="FF0000"/>
                </a:solidFill>
                <a:effectLst>
                  <a:outerShdw blurRad="38100" dist="38100" dir="2700000" algn="tl">
                    <a:srgbClr val="000000">
                      <a:alpha val="43137"/>
                    </a:srgbClr>
                  </a:outerShdw>
                </a:effectLst>
              </a:rPr>
              <a:t>Organization</a:t>
            </a:r>
            <a:br>
              <a:rPr lang="en-US" dirty="0">
                <a:solidFill>
                  <a:srgbClr val="7030A0"/>
                </a:solidFill>
              </a:rPr>
            </a:br>
            <a:r>
              <a:rPr lang="en-US" sz="2800" dirty="0">
                <a:solidFill>
                  <a:srgbClr val="0070C0"/>
                </a:solidFill>
              </a:rPr>
              <a:t>St. Peter’s Church in the Great Valley</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11654167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509A9BB2-B106-469E-884C-61ED70531DD0}" type="slidenum">
              <a:rPr lang="en-US" smtClean="0"/>
              <a:t>4</a:t>
            </a:fld>
            <a:endParaRPr lang="en-US" dirty="0"/>
          </a:p>
        </p:txBody>
      </p:sp>
    </p:spTree>
    <p:extLst>
      <p:ext uri="{BB962C8B-B14F-4D97-AF65-F5344CB8AC3E}">
        <p14:creationId xmlns:p14="http://schemas.microsoft.com/office/powerpoint/2010/main" val="2103431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p:cNvSpPr txBox="1">
            <a:spLocks/>
          </p:cNvSpPr>
          <p:nvPr/>
        </p:nvSpPr>
        <p:spPr>
          <a:xfrm>
            <a:off x="-3" y="1275907"/>
            <a:ext cx="9144001" cy="745829"/>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3200" b="1" dirty="0">
              <a:solidFill>
                <a:schemeClr val="bg1"/>
              </a:solidFill>
              <a:latin typeface="Arial" panose="020B0604020202020204" pitchFamily="34" charset="0"/>
              <a:cs typeface="Arial" panose="020B0604020202020204" pitchFamily="34" charset="0"/>
            </a:endParaRPr>
          </a:p>
        </p:txBody>
      </p:sp>
      <p:sp>
        <p:nvSpPr>
          <p:cNvPr id="4" name="Title 3"/>
          <p:cNvSpPr txBox="1">
            <a:spLocks/>
          </p:cNvSpPr>
          <p:nvPr/>
        </p:nvSpPr>
        <p:spPr>
          <a:xfrm>
            <a:off x="228600" y="609600"/>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latin typeface="Arial Black" panose="020B0A04020102020204" pitchFamily="34" charset="0"/>
              </a:rPr>
              <a:t>St. Peter’s Financial Basics</a:t>
            </a:r>
          </a:p>
        </p:txBody>
      </p:sp>
      <p:sp>
        <p:nvSpPr>
          <p:cNvPr id="8" name="Content Placeholder 7"/>
          <p:cNvSpPr>
            <a:spLocks noGrp="1"/>
          </p:cNvSpPr>
          <p:nvPr>
            <p:ph sz="half" idx="2"/>
          </p:nvPr>
        </p:nvSpPr>
        <p:spPr>
          <a:xfrm>
            <a:off x="457324" y="2366160"/>
            <a:ext cx="8458076" cy="3645768"/>
          </a:xfrm>
        </p:spPr>
        <p:txBody>
          <a:bodyPr>
            <a:normAutofit fontScale="92500"/>
          </a:bodyPr>
          <a:lstStyle/>
          <a:p>
            <a:pPr>
              <a:buFont typeface="Wingdings" panose="05000000000000000000" pitchFamily="2" charset="2"/>
              <a:buChar char="§"/>
            </a:pPr>
            <a:r>
              <a:rPr lang="en-US" sz="2400" dirty="0">
                <a:latin typeface="Arial" panose="020B0604020202020204" pitchFamily="34" charset="0"/>
                <a:cs typeface="Arial" panose="020B0604020202020204" pitchFamily="34" charset="0"/>
              </a:rPr>
              <a:t>Vestry - responsible for parish financial matters</a:t>
            </a:r>
          </a:p>
          <a:p>
            <a:pPr>
              <a:buFont typeface="Wingdings" panose="05000000000000000000" pitchFamily="2" charset="2"/>
              <a:buChar char="§"/>
            </a:pPr>
            <a:r>
              <a:rPr lang="en-US" sz="2400" dirty="0">
                <a:latin typeface="Arial" panose="020B0604020202020204" pitchFamily="34" charset="0"/>
                <a:cs typeface="Arial" panose="020B0604020202020204" pitchFamily="34" charset="0"/>
              </a:rPr>
              <a:t>Finance Commission – recommends financial actions to vestry. Commission members</a:t>
            </a:r>
            <a:r>
              <a:rPr lang="en-US" sz="3200" dirty="0">
                <a:latin typeface="Arial" panose="020B0604020202020204" pitchFamily="34" charset="0"/>
                <a:cs typeface="Arial" panose="020B0604020202020204" pitchFamily="34" charset="0"/>
              </a:rPr>
              <a:t> - </a:t>
            </a:r>
            <a:r>
              <a:rPr lang="en-US" sz="1900" dirty="0">
                <a:latin typeface="Arial" panose="020B0604020202020204" pitchFamily="34" charset="0"/>
                <a:cs typeface="Arial" panose="020B0604020202020204" pitchFamily="34" charset="0"/>
              </a:rPr>
              <a:t>Jan Himmelreich, Mike Harman, Joe Herbst (chair), Paige Infortuna, Steve Ockenden, Wilson Smith</a:t>
            </a:r>
          </a:p>
          <a:p>
            <a:pPr>
              <a:buFont typeface="Wingdings" panose="05000000000000000000" pitchFamily="2" charset="2"/>
              <a:buChar char="§"/>
            </a:pPr>
            <a:r>
              <a:rPr lang="en-US" sz="2400" dirty="0">
                <a:latin typeface="Arial" panose="020B0604020202020204" pitchFamily="34" charset="0"/>
                <a:cs typeface="Arial" panose="020B0604020202020204" pitchFamily="34" charset="0"/>
              </a:rPr>
              <a:t>Operations</a:t>
            </a:r>
          </a:p>
          <a:p>
            <a:pPr lvl="1">
              <a:buFont typeface="Wingdings" panose="05000000000000000000" pitchFamily="2" charset="2"/>
              <a:buChar char="§"/>
            </a:pPr>
            <a:r>
              <a:rPr lang="en-US" sz="1800" dirty="0">
                <a:latin typeface="Arial" panose="020B0604020202020204" pitchFamily="34" charset="0"/>
                <a:cs typeface="Arial" panose="020B0604020202020204" pitchFamily="34" charset="0"/>
              </a:rPr>
              <a:t>Rector – John Kennedy</a:t>
            </a:r>
          </a:p>
          <a:p>
            <a:pPr lvl="1">
              <a:buFont typeface="Wingdings" panose="05000000000000000000" pitchFamily="2" charset="2"/>
              <a:buChar char="§"/>
            </a:pPr>
            <a:r>
              <a:rPr lang="en-US" sz="1800" dirty="0">
                <a:latin typeface="Arial" panose="020B0604020202020204" pitchFamily="34" charset="0"/>
                <a:cs typeface="Arial" panose="020B0604020202020204" pitchFamily="34" charset="0"/>
              </a:rPr>
              <a:t>Treasurer – Paige Infortuna </a:t>
            </a:r>
          </a:p>
          <a:p>
            <a:pPr lvl="1">
              <a:buFont typeface="Wingdings" panose="05000000000000000000" pitchFamily="2" charset="2"/>
              <a:buChar char="§"/>
            </a:pPr>
            <a:r>
              <a:rPr lang="en-US" sz="1800" dirty="0">
                <a:latin typeface="Arial" panose="020B0604020202020204" pitchFamily="34" charset="0"/>
                <a:cs typeface="Arial" panose="020B0604020202020204" pitchFamily="34" charset="0"/>
              </a:rPr>
              <a:t>Parish Administrator – Melissa Shaner </a:t>
            </a:r>
          </a:p>
          <a:p>
            <a:pPr lvl="1">
              <a:buFont typeface="Wingdings" panose="05000000000000000000" pitchFamily="2" charset="2"/>
              <a:buChar char="§"/>
            </a:pPr>
            <a:r>
              <a:rPr lang="en-US" sz="1800" dirty="0" err="1">
                <a:latin typeface="Arial" panose="020B0604020202020204" pitchFamily="34" charset="0"/>
                <a:cs typeface="Arial" panose="020B0604020202020204" pitchFamily="34" charset="0"/>
              </a:rPr>
              <a:t>Bookminders</a:t>
            </a:r>
            <a:r>
              <a:rPr lang="en-US" sz="1800" dirty="0">
                <a:latin typeface="Arial" panose="020B0604020202020204" pitchFamily="34" charset="0"/>
                <a:cs typeface="Arial" panose="020B0604020202020204" pitchFamily="34" charset="0"/>
              </a:rPr>
              <a:t> – Stacey Dillon – Moving to Realm </a:t>
            </a:r>
          </a:p>
          <a:p>
            <a:pPr>
              <a:buFont typeface="Wingdings" panose="05000000000000000000" pitchFamily="2" charset="2"/>
              <a:buChar char="§"/>
            </a:pPr>
            <a:r>
              <a:rPr lang="en-US" sz="2400" dirty="0">
                <a:latin typeface="Arial" panose="020B0604020202020204" pitchFamily="34" charset="0"/>
                <a:cs typeface="Arial" panose="020B0604020202020204" pitchFamily="34" charset="0"/>
              </a:rPr>
              <a:t>Annual Audit – Carl </a:t>
            </a:r>
            <a:r>
              <a:rPr lang="en-US" sz="2400" dirty="0" err="1">
                <a:latin typeface="Arial" panose="020B0604020202020204" pitchFamily="34" charset="0"/>
                <a:cs typeface="Arial" panose="020B0604020202020204" pitchFamily="34" charset="0"/>
              </a:rPr>
              <a:t>O’Fria</a:t>
            </a:r>
            <a:r>
              <a:rPr lang="en-US" sz="2400" dirty="0">
                <a:latin typeface="Arial" panose="020B0604020202020204" pitchFamily="34" charset="0"/>
                <a:cs typeface="Arial" panose="020B0604020202020204" pitchFamily="34" charset="0"/>
              </a:rPr>
              <a:t> audits financial statements (new 25)</a:t>
            </a:r>
            <a:endParaRPr lang="en-US" sz="2400" i="1" u="sng"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
            </a:pPr>
            <a:endParaRPr lang="en-US" sz="2400" dirty="0">
              <a:latin typeface="Arial" panose="020B0604020202020204" pitchFamily="34" charset="0"/>
              <a:cs typeface="Arial" panose="020B0604020202020204" pitchFamily="34" charset="0"/>
            </a:endParaRPr>
          </a:p>
        </p:txBody>
      </p:sp>
      <p:sp>
        <p:nvSpPr>
          <p:cNvPr id="10" name="Text Placeholder 4"/>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2" name="Slide Number Placeholder 1"/>
          <p:cNvSpPr>
            <a:spLocks noGrp="1"/>
          </p:cNvSpPr>
          <p:nvPr>
            <p:ph type="sldNum" sz="quarter" idx="12"/>
          </p:nvPr>
        </p:nvSpPr>
        <p:spPr/>
        <p:txBody>
          <a:bodyPr/>
          <a:lstStyle/>
          <a:p>
            <a:fld id="{16ABED8F-41F8-4BB2-A404-DB762AA6E6E9}" type="slidenum">
              <a:rPr lang="en-US" smtClean="0"/>
              <a:t>5</a:t>
            </a:fld>
            <a:endParaRPr lang="en-US" dirty="0"/>
          </a:p>
        </p:txBody>
      </p:sp>
    </p:spTree>
    <p:extLst>
      <p:ext uri="{BB962C8B-B14F-4D97-AF65-F5344CB8AC3E}">
        <p14:creationId xmlns:p14="http://schemas.microsoft.com/office/powerpoint/2010/main" val="280176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CF734-D4D9-A3F2-1316-65EFCB6DDA12}"/>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5B42414A-9045-890E-260F-5814C56DDEE0}"/>
              </a:ext>
            </a:extLst>
          </p:cNvPr>
          <p:cNvSpPr txBox="1">
            <a:spLocks/>
          </p:cNvSpPr>
          <p:nvPr/>
        </p:nvSpPr>
        <p:spPr>
          <a:xfrm>
            <a:off x="-3" y="1275907"/>
            <a:ext cx="9144001" cy="745829"/>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3200" b="1" dirty="0">
              <a:solidFill>
                <a:schemeClr val="bg1"/>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133061A2-4335-332A-2EB8-F96C7C14E223}"/>
              </a:ext>
            </a:extLst>
          </p:cNvPr>
          <p:cNvSpPr txBox="1">
            <a:spLocks/>
          </p:cNvSpPr>
          <p:nvPr/>
        </p:nvSpPr>
        <p:spPr>
          <a:xfrm>
            <a:off x="228600" y="609600"/>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a:latin typeface="Arial Black" panose="020B0A04020102020204" pitchFamily="34" charset="0"/>
              </a:rPr>
              <a:t>St. Peter’s 2026 – Transition Year</a:t>
            </a:r>
          </a:p>
        </p:txBody>
      </p:sp>
      <p:sp>
        <p:nvSpPr>
          <p:cNvPr id="8" name="Content Placeholder 7">
            <a:extLst>
              <a:ext uri="{FF2B5EF4-FFF2-40B4-BE49-F238E27FC236}">
                <a16:creationId xmlns:a16="http://schemas.microsoft.com/office/drawing/2014/main" id="{3CB51E8B-BB8B-77BF-9A4A-D177AB192FC5}"/>
              </a:ext>
            </a:extLst>
          </p:cNvPr>
          <p:cNvSpPr>
            <a:spLocks noGrp="1"/>
          </p:cNvSpPr>
          <p:nvPr>
            <p:ph sz="half" idx="2"/>
          </p:nvPr>
        </p:nvSpPr>
        <p:spPr>
          <a:xfrm>
            <a:off x="182880" y="2366160"/>
            <a:ext cx="8778240" cy="3645768"/>
          </a:xfrm>
        </p:spPr>
        <p:txBody>
          <a:bodyPr lIns="0" rIns="0">
            <a:normAutofit/>
          </a:bodyPr>
          <a:lstStyle/>
          <a:p>
            <a:pPr>
              <a:buFont typeface="Wingdings" panose="05000000000000000000" pitchFamily="2" charset="2"/>
              <a:buChar char="§"/>
            </a:pPr>
            <a:r>
              <a:rPr lang="en-US" sz="2800" dirty="0">
                <a:latin typeface="Arial" panose="020B0604020202020204" pitchFamily="34" charset="0"/>
                <a:cs typeface="Arial" panose="020B0604020202020204" pitchFamily="34" charset="0"/>
              </a:rPr>
              <a:t>Thank you – Clarke French – Interim Rector</a:t>
            </a:r>
          </a:p>
          <a:p>
            <a:pPr>
              <a:buFont typeface="Wingdings" panose="05000000000000000000" pitchFamily="2" charset="2"/>
              <a:buChar char="§"/>
            </a:pPr>
            <a:r>
              <a:rPr lang="en-US" sz="2800" dirty="0">
                <a:latin typeface="Arial" panose="020B0604020202020204" pitchFamily="34" charset="0"/>
                <a:cs typeface="Arial" panose="020B0604020202020204" pitchFamily="34" charset="0"/>
              </a:rPr>
              <a:t>Thank you – Profile, Prayer, and Search Committees</a:t>
            </a:r>
          </a:p>
          <a:p>
            <a:pPr>
              <a:buFont typeface="Wingdings" panose="05000000000000000000" pitchFamily="2" charset="2"/>
              <a:buChar char="§"/>
            </a:pPr>
            <a:r>
              <a:rPr lang="en-US" sz="2800" dirty="0">
                <a:latin typeface="Arial" panose="020B0604020202020204" pitchFamily="34" charset="0"/>
                <a:cs typeface="Arial" panose="020B0604020202020204" pitchFamily="34" charset="0"/>
              </a:rPr>
              <a:t>Welcome – John and Emma Kennedy</a:t>
            </a:r>
          </a:p>
          <a:p>
            <a:pPr>
              <a:buFont typeface="Wingdings" panose="05000000000000000000" pitchFamily="2" charset="2"/>
              <a:buChar char="§"/>
            </a:pPr>
            <a:r>
              <a:rPr lang="en-US" sz="2800" dirty="0">
                <a:latin typeface="Arial" panose="020B0604020202020204" pitchFamily="34" charset="0"/>
                <a:cs typeface="Arial" panose="020B0604020202020204" pitchFamily="34" charset="0"/>
              </a:rPr>
              <a:t>Thank you – St Peter’s Parishioners</a:t>
            </a:r>
          </a:p>
          <a:p>
            <a:pPr lvl="1">
              <a:buFont typeface="Wingdings" panose="05000000000000000000" pitchFamily="2" charset="2"/>
              <a:buChar char="§"/>
            </a:pPr>
            <a:r>
              <a:rPr lang="en-US" sz="2600" dirty="0">
                <a:latin typeface="Arial" panose="020B0604020202020204" pitchFamily="34" charset="0"/>
                <a:cs typeface="Arial" panose="020B0604020202020204" pitchFamily="34" charset="0"/>
              </a:rPr>
              <a:t>A “Big Step Up in Pledge”</a:t>
            </a:r>
          </a:p>
          <a:p>
            <a:pPr>
              <a:buFont typeface="Wingdings" panose="05000000000000000000" pitchFamily="2" charset="2"/>
              <a:buChar char="§"/>
            </a:pPr>
            <a:r>
              <a:rPr lang="en-US" sz="2800" dirty="0">
                <a:latin typeface="Arial" panose="020B0604020202020204" pitchFamily="34" charset="0"/>
                <a:cs typeface="Arial" panose="020B0604020202020204" pitchFamily="34" charset="0"/>
              </a:rPr>
              <a:t>Thank you - Jean Bowman for the wonderful gift</a:t>
            </a:r>
          </a:p>
        </p:txBody>
      </p:sp>
      <p:sp>
        <p:nvSpPr>
          <p:cNvPr id="10" name="Text Placeholder 4">
            <a:extLst>
              <a:ext uri="{FF2B5EF4-FFF2-40B4-BE49-F238E27FC236}">
                <a16:creationId xmlns:a16="http://schemas.microsoft.com/office/drawing/2014/main" id="{66D88244-2BCE-4030-A30F-B9E43B302524}"/>
              </a:ext>
            </a:extLst>
          </p:cNvPr>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2" name="Slide Number Placeholder 1">
            <a:extLst>
              <a:ext uri="{FF2B5EF4-FFF2-40B4-BE49-F238E27FC236}">
                <a16:creationId xmlns:a16="http://schemas.microsoft.com/office/drawing/2014/main" id="{53AFEF3B-2C53-8B87-3769-BEFF31D4F337}"/>
              </a:ext>
            </a:extLst>
          </p:cNvPr>
          <p:cNvSpPr>
            <a:spLocks noGrp="1"/>
          </p:cNvSpPr>
          <p:nvPr>
            <p:ph type="sldNum" sz="quarter" idx="12"/>
          </p:nvPr>
        </p:nvSpPr>
        <p:spPr/>
        <p:txBody>
          <a:bodyPr/>
          <a:lstStyle/>
          <a:p>
            <a:fld id="{16ABED8F-41F8-4BB2-A404-DB762AA6E6E9}" type="slidenum">
              <a:rPr lang="en-US" smtClean="0"/>
              <a:t>6</a:t>
            </a:fld>
            <a:endParaRPr lang="en-US" dirty="0"/>
          </a:p>
        </p:txBody>
      </p:sp>
    </p:spTree>
    <p:extLst>
      <p:ext uri="{BB962C8B-B14F-4D97-AF65-F5344CB8AC3E}">
        <p14:creationId xmlns:p14="http://schemas.microsoft.com/office/powerpoint/2010/main" val="1844340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62542"/>
            <a:ext cx="8229600" cy="980457"/>
          </a:xfrm>
        </p:spPr>
        <p:txBody>
          <a:bodyPr>
            <a:normAutofit fontScale="90000"/>
          </a:bodyPr>
          <a:lstStyle/>
          <a:p>
            <a:r>
              <a:rPr lang="en-US" b="1" dirty="0">
                <a:solidFill>
                  <a:srgbClr val="C00000"/>
                </a:solidFill>
                <a:effectLst>
                  <a:outerShdw blurRad="38100" dist="38100" dir="2700000" algn="tl">
                    <a:srgbClr val="000000">
                      <a:alpha val="43137"/>
                    </a:srgbClr>
                  </a:outerShdw>
                </a:effectLst>
              </a:rPr>
              <a:t>Sources of Income 2026 Forecast</a:t>
            </a:r>
            <a:br>
              <a:rPr lang="en-US" b="1" dirty="0">
                <a:solidFill>
                  <a:srgbClr val="C00000"/>
                </a:solidFill>
                <a:effectLst>
                  <a:outerShdw blurRad="38100" dist="38100" dir="2700000" algn="tl">
                    <a:srgbClr val="000000">
                      <a:alpha val="43137"/>
                    </a:srgbClr>
                  </a:outerShdw>
                </a:effectLst>
              </a:rPr>
            </a:br>
            <a:endParaRPr lang="en-US" dirty="0"/>
          </a:p>
        </p:txBody>
      </p:sp>
      <p:sp>
        <p:nvSpPr>
          <p:cNvPr id="4" name="Slide Number Placeholder 3"/>
          <p:cNvSpPr>
            <a:spLocks noGrp="1"/>
          </p:cNvSpPr>
          <p:nvPr>
            <p:ph type="sldNum" sz="quarter" idx="12"/>
          </p:nvPr>
        </p:nvSpPr>
        <p:spPr>
          <a:xfrm>
            <a:off x="7924800" y="6356352"/>
            <a:ext cx="762000" cy="365125"/>
          </a:xfrm>
        </p:spPr>
        <p:txBody>
          <a:bodyPr/>
          <a:lstStyle/>
          <a:p>
            <a:fld id="{509A9BB2-B106-469E-884C-61ED70531DD0}" type="slidenum">
              <a:rPr lang="en-US" smtClean="0"/>
              <a:t>7</a:t>
            </a:fld>
            <a:endParaRPr lang="en-US" dirty="0"/>
          </a:p>
        </p:txBody>
      </p:sp>
      <p:graphicFrame>
        <p:nvGraphicFramePr>
          <p:cNvPr id="7" name="Content Placeholder 6">
            <a:extLst>
              <a:ext uri="{FF2B5EF4-FFF2-40B4-BE49-F238E27FC236}">
                <a16:creationId xmlns:a16="http://schemas.microsoft.com/office/drawing/2014/main" id="{74C333B9-97E4-C491-9A4A-6B12464D07F3}"/>
              </a:ext>
            </a:extLst>
          </p:cNvPr>
          <p:cNvGraphicFramePr>
            <a:graphicFrameLocks noGrp="1"/>
          </p:cNvGraphicFramePr>
          <p:nvPr>
            <p:ph idx="1"/>
            <p:extLst>
              <p:ext uri="{D42A27DB-BD31-4B8C-83A1-F6EECF244321}">
                <p14:modId xmlns:p14="http://schemas.microsoft.com/office/powerpoint/2010/main" val="3118467106"/>
              </p:ext>
            </p:extLst>
          </p:nvPr>
        </p:nvGraphicFramePr>
        <p:xfrm>
          <a:off x="457200" y="1143000"/>
          <a:ext cx="8229600" cy="52133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75534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F31EE-9414-7B4C-ECD0-2C167AADC586}"/>
              </a:ext>
            </a:extLst>
          </p:cNvPr>
          <p:cNvSpPr>
            <a:spLocks noGrp="1"/>
          </p:cNvSpPr>
          <p:nvPr>
            <p:ph type="title"/>
          </p:nvPr>
        </p:nvSpPr>
        <p:spPr/>
        <p:txBody>
          <a:bodyPr>
            <a:normAutofit/>
          </a:bodyPr>
          <a:lstStyle/>
          <a:p>
            <a:r>
              <a:rPr lang="en-US" sz="4800" dirty="0"/>
              <a:t>High Point Rental Revenue</a:t>
            </a:r>
          </a:p>
        </p:txBody>
      </p:sp>
      <p:sp>
        <p:nvSpPr>
          <p:cNvPr id="4" name="Slide Number Placeholder 3">
            <a:extLst>
              <a:ext uri="{FF2B5EF4-FFF2-40B4-BE49-F238E27FC236}">
                <a16:creationId xmlns:a16="http://schemas.microsoft.com/office/drawing/2014/main" id="{2389D68A-3878-3404-07FA-8443B893F879}"/>
              </a:ext>
            </a:extLst>
          </p:cNvPr>
          <p:cNvSpPr>
            <a:spLocks noGrp="1"/>
          </p:cNvSpPr>
          <p:nvPr>
            <p:ph type="sldNum" sz="quarter" idx="12"/>
          </p:nvPr>
        </p:nvSpPr>
        <p:spPr/>
        <p:txBody>
          <a:bodyPr/>
          <a:lstStyle/>
          <a:p>
            <a:fld id="{16ABED8F-41F8-4BB2-A404-DB762AA6E6E9}" type="slidenum">
              <a:rPr lang="en-US" smtClean="0"/>
              <a:t>8</a:t>
            </a:fld>
            <a:endParaRPr lang="en-US" dirty="0"/>
          </a:p>
        </p:txBody>
      </p:sp>
      <p:graphicFrame>
        <p:nvGraphicFramePr>
          <p:cNvPr id="5" name="Highpoint Rental Revenue Chart"/>
          <p:cNvGraphicFramePr>
            <a:graphicFrameLocks noGrp="1"/>
          </p:cNvGraphicFramePr>
          <p:nvPr/>
        </p:nvGraphicFramePr>
        <p:xfrm>
          <a:off x="457200" y="1600202"/>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23079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1173162"/>
          </a:xfrm>
        </p:spPr>
        <p:txBody>
          <a:bodyPr>
            <a:normAutofit fontScale="90000"/>
          </a:bodyPr>
          <a:lstStyle/>
          <a:p>
            <a:r>
              <a:rPr lang="en-US" b="1" dirty="0">
                <a:solidFill>
                  <a:srgbClr val="C00000"/>
                </a:solidFill>
                <a:effectLst>
                  <a:outerShdw blurRad="38100" dist="38100" dir="2700000" algn="tl">
                    <a:srgbClr val="000000">
                      <a:alpha val="43137"/>
                    </a:srgbClr>
                  </a:outerShdw>
                </a:effectLst>
              </a:rPr>
              <a:t>Expense Categories 2026 Forecast</a:t>
            </a:r>
            <a:br>
              <a:rPr lang="en-US" b="1" dirty="0">
                <a:solidFill>
                  <a:srgbClr val="C00000"/>
                </a:solidFill>
                <a:effectLst>
                  <a:outerShdw blurRad="38100" dist="38100" dir="2700000" algn="tl">
                    <a:srgbClr val="000000">
                      <a:alpha val="43137"/>
                    </a:srgbClr>
                  </a:outerShdw>
                </a:effectLst>
              </a:rPr>
            </a:br>
            <a:endParaRPr lang="en-US" dirty="0"/>
          </a:p>
        </p:txBody>
      </p:sp>
      <p:sp>
        <p:nvSpPr>
          <p:cNvPr id="4" name="Slide Number Placeholder 3"/>
          <p:cNvSpPr>
            <a:spLocks noGrp="1"/>
          </p:cNvSpPr>
          <p:nvPr>
            <p:ph type="sldNum" sz="quarter" idx="12"/>
          </p:nvPr>
        </p:nvSpPr>
        <p:spPr/>
        <p:txBody>
          <a:bodyPr/>
          <a:lstStyle/>
          <a:p>
            <a:fld id="{509A9BB2-B106-469E-884C-61ED70531DD0}" type="slidenum">
              <a:rPr lang="en-US" smtClean="0"/>
              <a:t>9</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81229167"/>
              </p:ext>
            </p:extLst>
          </p:nvPr>
        </p:nvGraphicFramePr>
        <p:xfrm>
          <a:off x="76200" y="914400"/>
          <a:ext cx="8915400" cy="5867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a:extLst>
              <a:ext uri="{FF2B5EF4-FFF2-40B4-BE49-F238E27FC236}">
                <a16:creationId xmlns:a16="http://schemas.microsoft.com/office/drawing/2014/main" id="{FD8843DC-31EA-EE5F-575B-D1F84559B6BB}"/>
              </a:ext>
            </a:extLst>
          </p:cNvPr>
          <p:cNvGraphicFramePr>
            <a:graphicFrameLocks/>
          </p:cNvGraphicFramePr>
          <p:nvPr>
            <p:extLst>
              <p:ext uri="{D42A27DB-BD31-4B8C-83A1-F6EECF244321}">
                <p14:modId xmlns:p14="http://schemas.microsoft.com/office/powerpoint/2010/main" val="2218969585"/>
              </p:ext>
            </p:extLst>
          </p:nvPr>
        </p:nvGraphicFramePr>
        <p:xfrm>
          <a:off x="810883" y="1130059"/>
          <a:ext cx="7979434" cy="516596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58534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6"/>
          <p:cNvSpPr txBox="1">
            <a:spLocks/>
          </p:cNvSpPr>
          <p:nvPr/>
        </p:nvSpPr>
        <p:spPr>
          <a:xfrm>
            <a:off x="-1" y="1143001"/>
            <a:ext cx="9144001" cy="768350"/>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dirty="0">
                <a:solidFill>
                  <a:schemeClr val="bg1"/>
                </a:solidFill>
                <a:latin typeface="Arial" panose="020B0604020202020204" pitchFamily="34" charset="0"/>
                <a:cs typeface="Arial" panose="020B0604020202020204" pitchFamily="34" charset="0"/>
              </a:rPr>
              <a:t>As of October 23, we have received 43 pledges; 82 pledges short of goal. </a:t>
            </a:r>
          </a:p>
          <a:p>
            <a:pPr algn="ctr"/>
            <a:r>
              <a:rPr lang="en-US" sz="1600" b="1" dirty="0">
                <a:solidFill>
                  <a:schemeClr val="bg1"/>
                </a:solidFill>
                <a:latin typeface="Arial" panose="020B0604020202020204" pitchFamily="34" charset="0"/>
                <a:cs typeface="Arial" panose="020B0604020202020204" pitchFamily="34" charset="0"/>
              </a:rPr>
              <a:t>We have received $205,000 of pledges, need $295,000 more for 2027 goal of $500,000!</a:t>
            </a:r>
          </a:p>
        </p:txBody>
      </p:sp>
      <p:sp>
        <p:nvSpPr>
          <p:cNvPr id="7" name="Title 3"/>
          <p:cNvSpPr txBox="1">
            <a:spLocks/>
          </p:cNvSpPr>
          <p:nvPr/>
        </p:nvSpPr>
        <p:spPr>
          <a:xfrm>
            <a:off x="228599" y="245471"/>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Arial Black" panose="020B0A04020102020204" pitchFamily="34" charset="0"/>
              </a:rPr>
              <a:t>Stewardship</a:t>
            </a:r>
            <a:r>
              <a:rPr lang="en-US" sz="2400" dirty="0">
                <a:latin typeface="Arial Black" panose="020B0A04020102020204" pitchFamily="34" charset="0"/>
              </a:rPr>
              <a:t> Goals for 2027 </a:t>
            </a:r>
            <a:endParaRPr lang="en-US" sz="2400" i="1" dirty="0">
              <a:solidFill>
                <a:srgbClr val="C00000"/>
              </a:solidFill>
              <a:latin typeface="Arial Black" panose="020B0A04020102020204" pitchFamily="34" charset="0"/>
            </a:endParaRPr>
          </a:p>
          <a:p>
            <a:pPr algn="l"/>
            <a:r>
              <a:rPr lang="en-US" sz="2400" i="1" dirty="0">
                <a:latin typeface="Arial Black" panose="020B0A04020102020204" pitchFamily="34" charset="0"/>
              </a:rPr>
              <a:t>Please pledge!</a:t>
            </a:r>
          </a:p>
        </p:txBody>
      </p:sp>
      <p:sp>
        <p:nvSpPr>
          <p:cNvPr id="11" name="Text Placeholder 4"/>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3" name="Slide Number Placeholder 2"/>
          <p:cNvSpPr>
            <a:spLocks noGrp="1"/>
          </p:cNvSpPr>
          <p:nvPr>
            <p:ph type="sldNum" sz="quarter" idx="12"/>
          </p:nvPr>
        </p:nvSpPr>
        <p:spPr/>
        <p:txBody>
          <a:bodyPr/>
          <a:lstStyle/>
          <a:p>
            <a:fld id="{16ABED8F-41F8-4BB2-A404-DB762AA6E6E9}" type="slidenum">
              <a:rPr lang="en-US" smtClean="0"/>
              <a:t>10</a:t>
            </a:fld>
            <a:endParaRPr lang="en-US" dirty="0"/>
          </a:p>
        </p:txBody>
      </p:sp>
      <p:graphicFrame>
        <p:nvGraphicFramePr>
          <p:cNvPr id="6" name="Content Placeholder 5">
            <a:extLst>
              <a:ext uri="{FF2B5EF4-FFF2-40B4-BE49-F238E27FC236}">
                <a16:creationId xmlns:a16="http://schemas.microsoft.com/office/drawing/2014/main" id="{8B51CFFF-853D-F28B-95A5-187645488CB2}"/>
              </a:ext>
            </a:extLst>
          </p:cNvPr>
          <p:cNvGraphicFramePr>
            <a:graphicFrameLocks noGrp="1"/>
          </p:cNvGraphicFramePr>
          <p:nvPr>
            <p:ph idx="1"/>
            <p:extLst>
              <p:ext uri="{D42A27DB-BD31-4B8C-83A1-F6EECF244321}">
                <p14:modId xmlns:p14="http://schemas.microsoft.com/office/powerpoint/2010/main" val="101861406"/>
              </p:ext>
            </p:extLst>
          </p:nvPr>
        </p:nvGraphicFramePr>
        <p:xfrm>
          <a:off x="457200" y="2226366"/>
          <a:ext cx="3582063" cy="389979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290D204F-D03D-DF8B-CA86-81F2522FD968}"/>
              </a:ext>
            </a:extLst>
          </p:cNvPr>
          <p:cNvGraphicFramePr>
            <a:graphicFrameLocks/>
          </p:cNvGraphicFramePr>
          <p:nvPr>
            <p:extLst>
              <p:ext uri="{D42A27DB-BD31-4B8C-83A1-F6EECF244321}">
                <p14:modId xmlns:p14="http://schemas.microsoft.com/office/powerpoint/2010/main" val="953182306"/>
              </p:ext>
            </p:extLst>
          </p:nvPr>
        </p:nvGraphicFramePr>
        <p:xfrm>
          <a:off x="4985467" y="2226366"/>
          <a:ext cx="3236181" cy="38997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07441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p:cNvSpPr txBox="1">
            <a:spLocks/>
          </p:cNvSpPr>
          <p:nvPr/>
        </p:nvSpPr>
        <p:spPr>
          <a:xfrm>
            <a:off x="-3" y="1275907"/>
            <a:ext cx="9144001" cy="745829"/>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3200" b="1" dirty="0">
              <a:solidFill>
                <a:schemeClr val="bg1"/>
              </a:solidFill>
              <a:latin typeface="Arial" panose="020B0604020202020204" pitchFamily="34" charset="0"/>
              <a:cs typeface="Arial" panose="020B0604020202020204" pitchFamily="34" charset="0"/>
            </a:endParaRPr>
          </a:p>
        </p:txBody>
      </p:sp>
      <p:sp>
        <p:nvSpPr>
          <p:cNvPr id="4" name="Title 3"/>
          <p:cNvSpPr txBox="1">
            <a:spLocks/>
          </p:cNvSpPr>
          <p:nvPr/>
        </p:nvSpPr>
        <p:spPr>
          <a:xfrm>
            <a:off x="228600" y="609600"/>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Arial Black" panose="020B0A04020102020204" pitchFamily="34" charset="0"/>
              </a:rPr>
              <a:t>Endowment Funds and Balances 9/30/26</a:t>
            </a:r>
          </a:p>
        </p:txBody>
      </p:sp>
      <p:sp>
        <p:nvSpPr>
          <p:cNvPr id="8" name="Content Placeholder 7"/>
          <p:cNvSpPr>
            <a:spLocks noGrp="1"/>
          </p:cNvSpPr>
          <p:nvPr>
            <p:ph sz="half" idx="2"/>
          </p:nvPr>
        </p:nvSpPr>
        <p:spPr>
          <a:xfrm>
            <a:off x="457324" y="2366159"/>
            <a:ext cx="8229473" cy="4355317"/>
          </a:xfrm>
        </p:spPr>
        <p:txBody>
          <a:bodyPr>
            <a:normAutofit/>
          </a:bodyPr>
          <a:lstStyle/>
          <a:p>
            <a:pPr marL="0" indent="0">
              <a:buNone/>
            </a:pPr>
            <a:endParaRPr lang="en-US" sz="3600" dirty="0">
              <a:latin typeface="Arial" panose="020B0604020202020204" pitchFamily="34" charset="0"/>
              <a:cs typeface="Arial" panose="020B0604020202020204" pitchFamily="34" charset="0"/>
            </a:endParaRPr>
          </a:p>
          <a:p>
            <a:pPr marL="400050" lvl="1" indent="0">
              <a:buNone/>
            </a:pPr>
            <a:endParaRPr lang="en-US" sz="2000" dirty="0">
              <a:latin typeface="+mj-lt"/>
              <a:cs typeface="Arial" panose="020B0604020202020204" pitchFamily="34" charset="0"/>
            </a:endParaRPr>
          </a:p>
        </p:txBody>
      </p:sp>
      <p:sp>
        <p:nvSpPr>
          <p:cNvPr id="10" name="Text Placeholder 4"/>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2" name="Slide Number Placeholder 1"/>
          <p:cNvSpPr>
            <a:spLocks noGrp="1"/>
          </p:cNvSpPr>
          <p:nvPr>
            <p:ph type="sldNum" sz="quarter" idx="12"/>
          </p:nvPr>
        </p:nvSpPr>
        <p:spPr/>
        <p:txBody>
          <a:bodyPr/>
          <a:lstStyle/>
          <a:p>
            <a:fld id="{16ABED8F-41F8-4BB2-A404-DB762AA6E6E9}" type="slidenum">
              <a:rPr lang="en-US" smtClean="0"/>
              <a:t>11</a:t>
            </a:fld>
            <a:endParaRPr lang="en-US" dirty="0"/>
          </a:p>
        </p:txBody>
      </p:sp>
      <p:graphicFrame>
        <p:nvGraphicFramePr>
          <p:cNvPr id="5" name="Table 5">
            <a:extLst>
              <a:ext uri="{FF2B5EF4-FFF2-40B4-BE49-F238E27FC236}">
                <a16:creationId xmlns:a16="http://schemas.microsoft.com/office/drawing/2014/main" id="{C909B2D2-2DB1-20E9-9251-2AC5E703B0BE}"/>
              </a:ext>
            </a:extLst>
          </p:cNvPr>
          <p:cNvGraphicFramePr>
            <a:graphicFrameLocks noGrp="1"/>
          </p:cNvGraphicFramePr>
          <p:nvPr>
            <p:extLst>
              <p:ext uri="{D42A27DB-BD31-4B8C-83A1-F6EECF244321}">
                <p14:modId xmlns:p14="http://schemas.microsoft.com/office/powerpoint/2010/main" val="87000948"/>
              </p:ext>
            </p:extLst>
          </p:nvPr>
        </p:nvGraphicFramePr>
        <p:xfrm>
          <a:off x="586596" y="2056046"/>
          <a:ext cx="7901796" cy="4350107"/>
        </p:xfrm>
        <a:graphic>
          <a:graphicData uri="http://schemas.openxmlformats.org/drawingml/2006/table">
            <a:tbl>
              <a:tblPr firstRow="1" bandRow="1">
                <a:tableStyleId>{5C22544A-7EE6-4342-B048-85BDC9FD1C3A}</a:tableStyleId>
              </a:tblPr>
              <a:tblGrid>
                <a:gridCol w="2647560">
                  <a:extLst>
                    <a:ext uri="{9D8B030D-6E8A-4147-A177-3AD203B41FA5}">
                      <a16:colId xmlns:a16="http://schemas.microsoft.com/office/drawing/2014/main" val="2081327700"/>
                    </a:ext>
                  </a:extLst>
                </a:gridCol>
                <a:gridCol w="2627118">
                  <a:extLst>
                    <a:ext uri="{9D8B030D-6E8A-4147-A177-3AD203B41FA5}">
                      <a16:colId xmlns:a16="http://schemas.microsoft.com/office/drawing/2014/main" val="1990786611"/>
                    </a:ext>
                  </a:extLst>
                </a:gridCol>
                <a:gridCol w="2627118">
                  <a:extLst>
                    <a:ext uri="{9D8B030D-6E8A-4147-A177-3AD203B41FA5}">
                      <a16:colId xmlns:a16="http://schemas.microsoft.com/office/drawing/2014/main" val="2988526140"/>
                    </a:ext>
                  </a:extLst>
                </a:gridCol>
              </a:tblGrid>
              <a:tr h="452621">
                <a:tc>
                  <a:txBody>
                    <a:bodyPr/>
                    <a:lstStyle/>
                    <a:p>
                      <a:pPr algn="ctr"/>
                      <a:r>
                        <a:rPr lang="en-US" dirty="0"/>
                        <a:t>Endowment Fund</a:t>
                      </a:r>
                    </a:p>
                  </a:txBody>
                  <a:tcPr/>
                </a:tc>
                <a:tc>
                  <a:txBody>
                    <a:bodyPr/>
                    <a:lstStyle/>
                    <a:p>
                      <a:pPr algn="ctr"/>
                      <a:r>
                        <a:rPr lang="en-US" dirty="0"/>
                        <a:t>Balance</a:t>
                      </a:r>
                    </a:p>
                  </a:txBody>
                  <a:tcPr/>
                </a:tc>
                <a:tc>
                  <a:txBody>
                    <a:bodyPr/>
                    <a:lstStyle/>
                    <a:p>
                      <a:pPr algn="ctr"/>
                      <a:r>
                        <a:rPr lang="en-US" dirty="0"/>
                        <a:t>Purpose</a:t>
                      </a:r>
                    </a:p>
                  </a:txBody>
                  <a:tcPr/>
                </a:tc>
                <a:extLst>
                  <a:ext uri="{0D108BD9-81ED-4DB2-BD59-A6C34878D82A}">
                    <a16:rowId xmlns:a16="http://schemas.microsoft.com/office/drawing/2014/main" val="1616684684"/>
                  </a:ext>
                </a:extLst>
              </a:tr>
              <a:tr h="703660">
                <a:tc>
                  <a:txBody>
                    <a:bodyPr/>
                    <a:lstStyle/>
                    <a:p>
                      <a:r>
                        <a:rPr lang="en-US" dirty="0"/>
                        <a:t>21</a:t>
                      </a:r>
                      <a:r>
                        <a:rPr lang="en-US" baseline="30000" dirty="0"/>
                        <a:t>st</a:t>
                      </a:r>
                      <a:r>
                        <a:rPr lang="en-US" dirty="0"/>
                        <a:t> Century</a:t>
                      </a:r>
                    </a:p>
                  </a:txBody>
                  <a:tcPr/>
                </a:tc>
                <a:tc>
                  <a:txBody>
                    <a:bodyPr/>
                    <a:lstStyle/>
                    <a:p>
                      <a:pPr algn="ctr"/>
                      <a:r>
                        <a:rPr lang="en-US" dirty="0"/>
                        <a:t>$1, 530,000</a:t>
                      </a:r>
                    </a:p>
                  </a:txBody>
                  <a:tcPr/>
                </a:tc>
                <a:tc>
                  <a:txBody>
                    <a:bodyPr/>
                    <a:lstStyle/>
                    <a:p>
                      <a:r>
                        <a:rPr lang="en-US" dirty="0"/>
                        <a:t>Capital improvements, special one-time projects</a:t>
                      </a:r>
                    </a:p>
                  </a:txBody>
                  <a:tcPr/>
                </a:tc>
                <a:extLst>
                  <a:ext uri="{0D108BD9-81ED-4DB2-BD59-A6C34878D82A}">
                    <a16:rowId xmlns:a16="http://schemas.microsoft.com/office/drawing/2014/main" val="445691850"/>
                  </a:ext>
                </a:extLst>
              </a:tr>
              <a:tr h="612250">
                <a:tc>
                  <a:txBody>
                    <a:bodyPr/>
                    <a:lstStyle/>
                    <a:p>
                      <a:r>
                        <a:rPr lang="en-US" dirty="0"/>
                        <a:t>General Church Foundation</a:t>
                      </a:r>
                    </a:p>
                  </a:txBody>
                  <a:tcPr/>
                </a:tc>
                <a:tc>
                  <a:txBody>
                    <a:bodyPr/>
                    <a:lstStyle/>
                    <a:p>
                      <a:pPr algn="ctr"/>
                      <a:r>
                        <a:rPr lang="en-US" dirty="0"/>
                        <a:t>$405,000</a:t>
                      </a:r>
                    </a:p>
                  </a:txBody>
                  <a:tcPr/>
                </a:tc>
                <a:tc>
                  <a:txBody>
                    <a:bodyPr/>
                    <a:lstStyle/>
                    <a:p>
                      <a:r>
                        <a:rPr lang="en-US" dirty="0"/>
                        <a:t>Operating budget</a:t>
                      </a:r>
                    </a:p>
                  </a:txBody>
                  <a:tcPr/>
                </a:tc>
                <a:extLst>
                  <a:ext uri="{0D108BD9-81ED-4DB2-BD59-A6C34878D82A}">
                    <a16:rowId xmlns:a16="http://schemas.microsoft.com/office/drawing/2014/main" val="2704581113"/>
                  </a:ext>
                </a:extLst>
              </a:tr>
              <a:tr h="459241">
                <a:tc>
                  <a:txBody>
                    <a:bodyPr/>
                    <a:lstStyle/>
                    <a:p>
                      <a:r>
                        <a:rPr lang="en-US" dirty="0"/>
                        <a:t>Churchyard </a:t>
                      </a:r>
                    </a:p>
                  </a:txBody>
                  <a:tcPr/>
                </a:tc>
                <a:tc>
                  <a:txBody>
                    <a:bodyPr/>
                    <a:lstStyle/>
                    <a:p>
                      <a:pPr algn="ctr"/>
                      <a:r>
                        <a:rPr lang="en-US" dirty="0"/>
                        <a:t>$673,000</a:t>
                      </a:r>
                    </a:p>
                  </a:txBody>
                  <a:tcPr/>
                </a:tc>
                <a:tc>
                  <a:txBody>
                    <a:bodyPr/>
                    <a:lstStyle/>
                    <a:p>
                      <a:r>
                        <a:rPr lang="en-US" dirty="0"/>
                        <a:t>Churchyard</a:t>
                      </a:r>
                    </a:p>
                  </a:txBody>
                  <a:tcPr/>
                </a:tc>
                <a:extLst>
                  <a:ext uri="{0D108BD9-81ED-4DB2-BD59-A6C34878D82A}">
                    <a16:rowId xmlns:a16="http://schemas.microsoft.com/office/drawing/2014/main" val="178322313"/>
                  </a:ext>
                </a:extLst>
              </a:tr>
              <a:tr h="452621">
                <a:tc>
                  <a:txBody>
                    <a:bodyPr/>
                    <a:lstStyle/>
                    <a:p>
                      <a:r>
                        <a:rPr lang="en-US" dirty="0"/>
                        <a:t>Rentschler</a:t>
                      </a:r>
                    </a:p>
                  </a:txBody>
                  <a:tcPr/>
                </a:tc>
                <a:tc>
                  <a:txBody>
                    <a:bodyPr/>
                    <a:lstStyle/>
                    <a:p>
                      <a:pPr algn="ctr"/>
                      <a:r>
                        <a:rPr lang="en-US" dirty="0"/>
                        <a:t>$266,000</a:t>
                      </a:r>
                    </a:p>
                  </a:txBody>
                  <a:tcPr/>
                </a:tc>
                <a:tc>
                  <a:txBody>
                    <a:bodyPr/>
                    <a:lstStyle/>
                    <a:p>
                      <a:r>
                        <a:rPr lang="en-US" dirty="0"/>
                        <a:t>Special music events</a:t>
                      </a:r>
                    </a:p>
                  </a:txBody>
                  <a:tcPr/>
                </a:tc>
                <a:extLst>
                  <a:ext uri="{0D108BD9-81ED-4DB2-BD59-A6C34878D82A}">
                    <a16:rowId xmlns:a16="http://schemas.microsoft.com/office/drawing/2014/main" val="3520803351"/>
                  </a:ext>
                </a:extLst>
              </a:tr>
              <a:tr h="432991">
                <a:tc>
                  <a:txBody>
                    <a:bodyPr/>
                    <a:lstStyle/>
                    <a:p>
                      <a:r>
                        <a:rPr lang="en-US" dirty="0"/>
                        <a:t>Hudson</a:t>
                      </a:r>
                    </a:p>
                  </a:txBody>
                  <a:tcPr/>
                </a:tc>
                <a:tc>
                  <a:txBody>
                    <a:bodyPr/>
                    <a:lstStyle/>
                    <a:p>
                      <a:pPr algn="ctr"/>
                      <a:r>
                        <a:rPr lang="en-US" dirty="0"/>
                        <a:t>$93,000</a:t>
                      </a:r>
                    </a:p>
                  </a:txBody>
                  <a:tcPr/>
                </a:tc>
                <a:tc>
                  <a:txBody>
                    <a:bodyPr/>
                    <a:lstStyle/>
                    <a:p>
                      <a:r>
                        <a:rPr lang="en-US" i="0" dirty="0">
                          <a:solidFill>
                            <a:schemeClr val="tx1"/>
                          </a:solidFill>
                        </a:rPr>
                        <a:t>Music</a:t>
                      </a:r>
                    </a:p>
                  </a:txBody>
                  <a:tcPr/>
                </a:tc>
                <a:extLst>
                  <a:ext uri="{0D108BD9-81ED-4DB2-BD59-A6C34878D82A}">
                    <a16:rowId xmlns:a16="http://schemas.microsoft.com/office/drawing/2014/main" val="3089645230"/>
                  </a:ext>
                </a:extLst>
              </a:tr>
              <a:tr h="511777">
                <a:tc>
                  <a:txBody>
                    <a:bodyPr/>
                    <a:lstStyle/>
                    <a:p>
                      <a:r>
                        <a:rPr lang="en-US" dirty="0"/>
                        <a:t>Washington (New!)</a:t>
                      </a:r>
                    </a:p>
                  </a:txBody>
                  <a:tcPr/>
                </a:tc>
                <a:tc>
                  <a:txBody>
                    <a:bodyPr/>
                    <a:lstStyle/>
                    <a:p>
                      <a:pPr algn="ctr"/>
                      <a:r>
                        <a:rPr lang="en-US" dirty="0"/>
                        <a:t>$20,000 +</a:t>
                      </a:r>
                    </a:p>
                  </a:txBody>
                  <a:tcPr/>
                </a:tc>
                <a:tc>
                  <a:txBody>
                    <a:bodyPr/>
                    <a:lstStyle/>
                    <a:p>
                      <a:r>
                        <a:rPr lang="en-US" i="0" dirty="0">
                          <a:solidFill>
                            <a:schemeClr val="tx1"/>
                          </a:solidFill>
                        </a:rPr>
                        <a:t>New – Operating budget</a:t>
                      </a:r>
                    </a:p>
                  </a:txBody>
                  <a:tcPr/>
                </a:tc>
                <a:extLst>
                  <a:ext uri="{0D108BD9-81ED-4DB2-BD59-A6C34878D82A}">
                    <a16:rowId xmlns:a16="http://schemas.microsoft.com/office/drawing/2014/main" val="2425135555"/>
                  </a:ext>
                </a:extLst>
              </a:tr>
              <a:tr h="697116">
                <a:tc>
                  <a:txBody>
                    <a:bodyPr/>
                    <a:lstStyle/>
                    <a:p>
                      <a:r>
                        <a:rPr lang="en-US" b="1" dirty="0"/>
                        <a:t>Total</a:t>
                      </a:r>
                    </a:p>
                  </a:txBody>
                  <a:tcPr/>
                </a:tc>
                <a:tc>
                  <a:txBody>
                    <a:bodyPr/>
                    <a:lstStyle/>
                    <a:p>
                      <a:pPr algn="ctr"/>
                      <a:r>
                        <a:rPr lang="en-US" b="1" dirty="0"/>
                        <a:t>$2,987,000</a:t>
                      </a:r>
                    </a:p>
                  </a:txBody>
                  <a:tcPr/>
                </a:tc>
                <a:tc>
                  <a:txBody>
                    <a:bodyPr/>
                    <a:lstStyle/>
                    <a:p>
                      <a:r>
                        <a:rPr lang="en-US" b="1" i="0" dirty="0">
                          <a:solidFill>
                            <a:schemeClr val="tx1"/>
                          </a:solidFill>
                        </a:rPr>
                        <a:t>Highest Ever</a:t>
                      </a:r>
                    </a:p>
                  </a:txBody>
                  <a:tcPr/>
                </a:tc>
                <a:extLst>
                  <a:ext uri="{0D108BD9-81ED-4DB2-BD59-A6C34878D82A}">
                    <a16:rowId xmlns:a16="http://schemas.microsoft.com/office/drawing/2014/main" val="4168867751"/>
                  </a:ext>
                </a:extLst>
              </a:tr>
            </a:tbl>
          </a:graphicData>
        </a:graphic>
      </p:graphicFrame>
    </p:spTree>
    <p:extLst>
      <p:ext uri="{BB962C8B-B14F-4D97-AF65-F5344CB8AC3E}">
        <p14:creationId xmlns:p14="http://schemas.microsoft.com/office/powerpoint/2010/main" val="471840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p:cNvSpPr txBox="1">
            <a:spLocks/>
          </p:cNvSpPr>
          <p:nvPr/>
        </p:nvSpPr>
        <p:spPr>
          <a:xfrm>
            <a:off x="-1" y="1143001"/>
            <a:ext cx="9144001" cy="768350"/>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400" b="1" dirty="0">
              <a:solidFill>
                <a:schemeClr val="bg1"/>
              </a:solidFill>
              <a:latin typeface="Arial" panose="020B0604020202020204" pitchFamily="34" charset="0"/>
              <a:cs typeface="Arial" panose="020B0604020202020204" pitchFamily="34" charset="0"/>
            </a:endParaRPr>
          </a:p>
        </p:txBody>
      </p:sp>
      <p:sp>
        <p:nvSpPr>
          <p:cNvPr id="4" name="Title 3"/>
          <p:cNvSpPr txBox="1">
            <a:spLocks/>
          </p:cNvSpPr>
          <p:nvPr/>
        </p:nvSpPr>
        <p:spPr>
          <a:xfrm>
            <a:off x="228600" y="609600"/>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Arial Black" panose="020B0A04020102020204" pitchFamily="34" charset="0"/>
              </a:rPr>
              <a:t>2027 Budget – Draft 3 – Important Points</a:t>
            </a:r>
            <a:endParaRPr lang="en-US" sz="2400" dirty="0">
              <a:latin typeface="Arial Black" panose="020B0A04020102020204" pitchFamily="34" charset="0"/>
            </a:endParaRPr>
          </a:p>
        </p:txBody>
      </p:sp>
      <p:sp>
        <p:nvSpPr>
          <p:cNvPr id="7" name="Text Placeholder 4"/>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8" name="Content Placeholder 7"/>
          <p:cNvSpPr>
            <a:spLocks noGrp="1"/>
          </p:cNvSpPr>
          <p:nvPr>
            <p:ph idx="1"/>
          </p:nvPr>
        </p:nvSpPr>
        <p:spPr>
          <a:xfrm>
            <a:off x="292963" y="2006081"/>
            <a:ext cx="8622437" cy="4715395"/>
          </a:xfrm>
        </p:spPr>
        <p:txBody>
          <a:bodyPr>
            <a:normAutofit/>
          </a:bodyPr>
          <a:lstStyle/>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16ABED8F-41F8-4BB2-A404-DB762AA6E6E9}" type="slidenum">
              <a:rPr lang="en-US" smtClean="0"/>
              <a:t>12</a:t>
            </a:fld>
            <a:endParaRPr lang="en-US" dirty="0"/>
          </a:p>
        </p:txBody>
      </p:sp>
      <p:graphicFrame>
        <p:nvGraphicFramePr>
          <p:cNvPr id="2" name="Table 1">
            <a:extLst>
              <a:ext uri="{FF2B5EF4-FFF2-40B4-BE49-F238E27FC236}">
                <a16:creationId xmlns:a16="http://schemas.microsoft.com/office/drawing/2014/main" id="{8F6768B3-44B7-20E1-51CC-FDCBD788B85F}"/>
              </a:ext>
            </a:extLst>
          </p:cNvPr>
          <p:cNvGraphicFramePr>
            <a:graphicFrameLocks noGrp="1"/>
          </p:cNvGraphicFramePr>
          <p:nvPr>
            <p:extLst>
              <p:ext uri="{D42A27DB-BD31-4B8C-83A1-F6EECF244321}">
                <p14:modId xmlns:p14="http://schemas.microsoft.com/office/powerpoint/2010/main" val="1583100975"/>
              </p:ext>
            </p:extLst>
          </p:nvPr>
        </p:nvGraphicFramePr>
        <p:xfrm>
          <a:off x="228599" y="2060703"/>
          <a:ext cx="8812033" cy="4401323"/>
        </p:xfrm>
        <a:graphic>
          <a:graphicData uri="http://schemas.openxmlformats.org/drawingml/2006/table">
            <a:tbl>
              <a:tblPr firstRow="1" bandRow="1">
                <a:tableStyleId>{BC89EF96-8CEA-46FF-86C4-4CE0E7609802}</a:tableStyleId>
              </a:tblPr>
              <a:tblGrid>
                <a:gridCol w="2762771">
                  <a:extLst>
                    <a:ext uri="{9D8B030D-6E8A-4147-A177-3AD203B41FA5}">
                      <a16:colId xmlns:a16="http://schemas.microsoft.com/office/drawing/2014/main" val="307386024"/>
                    </a:ext>
                  </a:extLst>
                </a:gridCol>
                <a:gridCol w="1517020">
                  <a:extLst>
                    <a:ext uri="{9D8B030D-6E8A-4147-A177-3AD203B41FA5}">
                      <a16:colId xmlns:a16="http://schemas.microsoft.com/office/drawing/2014/main" val="1757159611"/>
                    </a:ext>
                  </a:extLst>
                </a:gridCol>
                <a:gridCol w="1502796">
                  <a:extLst>
                    <a:ext uri="{9D8B030D-6E8A-4147-A177-3AD203B41FA5}">
                      <a16:colId xmlns:a16="http://schemas.microsoft.com/office/drawing/2014/main" val="2402935798"/>
                    </a:ext>
                  </a:extLst>
                </a:gridCol>
                <a:gridCol w="3029446">
                  <a:extLst>
                    <a:ext uri="{9D8B030D-6E8A-4147-A177-3AD203B41FA5}">
                      <a16:colId xmlns:a16="http://schemas.microsoft.com/office/drawing/2014/main" val="3648197083"/>
                    </a:ext>
                  </a:extLst>
                </a:gridCol>
              </a:tblGrid>
              <a:tr h="560843">
                <a:tc>
                  <a:txBody>
                    <a:bodyPr/>
                    <a:lstStyle/>
                    <a:p>
                      <a:endParaRPr lang="en-US" dirty="0"/>
                    </a:p>
                  </a:txBody>
                  <a:tcPr anchor="b"/>
                </a:tc>
                <a:tc>
                  <a:txBody>
                    <a:bodyPr/>
                    <a:lstStyle/>
                    <a:p>
                      <a:pPr algn="ctr"/>
                      <a:r>
                        <a:rPr lang="en-US" dirty="0"/>
                        <a:t>2026 Forecast</a:t>
                      </a:r>
                    </a:p>
                  </a:txBody>
                  <a:tcPr anchor="b"/>
                </a:tc>
                <a:tc>
                  <a:txBody>
                    <a:bodyPr/>
                    <a:lstStyle/>
                    <a:p>
                      <a:pPr algn="ctr"/>
                      <a:r>
                        <a:rPr lang="en-US" dirty="0"/>
                        <a:t>2027 Budget Draft 3</a:t>
                      </a:r>
                    </a:p>
                  </a:txBody>
                  <a:tcPr anchor="b"/>
                </a:tc>
                <a:tc>
                  <a:txBody>
                    <a:bodyPr/>
                    <a:lstStyle/>
                    <a:p>
                      <a:pPr algn="ctr"/>
                      <a:r>
                        <a:rPr lang="en-US" dirty="0"/>
                        <a:t>Comment</a:t>
                      </a:r>
                    </a:p>
                  </a:txBody>
                  <a:tcPr anchor="b"/>
                </a:tc>
                <a:extLst>
                  <a:ext uri="{0D108BD9-81ED-4DB2-BD59-A6C34878D82A}">
                    <a16:rowId xmlns:a16="http://schemas.microsoft.com/office/drawing/2014/main" val="1951178491"/>
                  </a:ext>
                </a:extLst>
              </a:tr>
              <a:tr h="560843">
                <a:tc>
                  <a:txBody>
                    <a:bodyPr/>
                    <a:lstStyle/>
                    <a:p>
                      <a:r>
                        <a:rPr lang="en-US" dirty="0"/>
                        <a:t>Pledge (some 26 prepaid)</a:t>
                      </a:r>
                    </a:p>
                  </a:txBody>
                  <a:tcPr anchor="b"/>
                </a:tc>
                <a:tc>
                  <a:txBody>
                    <a:bodyPr/>
                    <a:lstStyle/>
                    <a:p>
                      <a:pPr algn="ctr"/>
                      <a:r>
                        <a:rPr lang="en-US" dirty="0"/>
                        <a:t>$435,000</a:t>
                      </a:r>
                    </a:p>
                  </a:txBody>
                  <a:tcPr anchor="b"/>
                </a:tc>
                <a:tc>
                  <a:txBody>
                    <a:bodyPr/>
                    <a:lstStyle/>
                    <a:p>
                      <a:pPr algn="ctr"/>
                      <a:r>
                        <a:rPr lang="en-US" dirty="0"/>
                        <a:t>$500,000</a:t>
                      </a:r>
                    </a:p>
                  </a:txBody>
                  <a:tcPr anchor="b"/>
                </a:tc>
                <a:tc>
                  <a:txBody>
                    <a:bodyPr/>
                    <a:lstStyle/>
                    <a:p>
                      <a:r>
                        <a:rPr lang="en-US" dirty="0"/>
                        <a:t>+15% - Big step up!</a:t>
                      </a:r>
                    </a:p>
                  </a:txBody>
                  <a:tcPr anchor="b"/>
                </a:tc>
                <a:extLst>
                  <a:ext uri="{0D108BD9-81ED-4DB2-BD59-A6C34878D82A}">
                    <a16:rowId xmlns:a16="http://schemas.microsoft.com/office/drawing/2014/main" val="245799805"/>
                  </a:ext>
                </a:extLst>
              </a:tr>
              <a:tr h="560843">
                <a:tc>
                  <a:txBody>
                    <a:bodyPr/>
                    <a:lstStyle/>
                    <a:p>
                      <a:r>
                        <a:rPr lang="en-US" dirty="0"/>
                        <a:t>Pecora / Seeds Rental Rev</a:t>
                      </a:r>
                    </a:p>
                  </a:txBody>
                  <a:tcPr anchor="b"/>
                </a:tc>
                <a:tc>
                  <a:txBody>
                    <a:bodyPr/>
                    <a:lstStyle/>
                    <a:p>
                      <a:pPr algn="ctr"/>
                      <a:r>
                        <a:rPr lang="en-US" dirty="0"/>
                        <a:t>$75,000</a:t>
                      </a:r>
                    </a:p>
                  </a:txBody>
                  <a:tcPr anchor="b"/>
                </a:tc>
                <a:tc>
                  <a:txBody>
                    <a:bodyPr/>
                    <a:lstStyle/>
                    <a:p>
                      <a:pPr algn="ctr"/>
                      <a:r>
                        <a:rPr lang="en-US" dirty="0"/>
                        <a:t>$94,000</a:t>
                      </a:r>
                    </a:p>
                  </a:txBody>
                  <a:tcPr anchor="b"/>
                </a:tc>
                <a:tc>
                  <a:txBody>
                    <a:bodyPr/>
                    <a:lstStyle/>
                    <a:p>
                      <a:r>
                        <a:rPr lang="en-US" dirty="0"/>
                        <a:t>+25% and rental AFTER costs is what matters </a:t>
                      </a:r>
                    </a:p>
                  </a:txBody>
                  <a:tcPr anchor="b"/>
                </a:tc>
                <a:extLst>
                  <a:ext uri="{0D108BD9-81ED-4DB2-BD59-A6C34878D82A}">
                    <a16:rowId xmlns:a16="http://schemas.microsoft.com/office/drawing/2014/main" val="268452259"/>
                  </a:ext>
                </a:extLst>
              </a:tr>
              <a:tr h="560843">
                <a:tc>
                  <a:txBody>
                    <a:bodyPr/>
                    <a:lstStyle/>
                    <a:p>
                      <a:r>
                        <a:rPr lang="en-US" dirty="0"/>
                        <a:t>Parish Savings – estimated usage</a:t>
                      </a:r>
                    </a:p>
                  </a:txBody>
                  <a:tcPr anchor="b"/>
                </a:tc>
                <a:tc>
                  <a:txBody>
                    <a:bodyPr/>
                    <a:lstStyle/>
                    <a:p>
                      <a:pPr algn="ctr"/>
                      <a:r>
                        <a:rPr lang="en-US" dirty="0"/>
                        <a:t>$66,000</a:t>
                      </a:r>
                    </a:p>
                  </a:txBody>
                  <a:tcPr anchor="b"/>
                </a:tc>
                <a:tc>
                  <a:txBody>
                    <a:bodyPr/>
                    <a:lstStyle/>
                    <a:p>
                      <a:pPr algn="ctr"/>
                      <a:r>
                        <a:rPr lang="en-US" dirty="0"/>
                        <a:t>$37,000</a:t>
                      </a:r>
                    </a:p>
                  </a:txBody>
                  <a:tcPr anchor="b"/>
                </a:tc>
                <a:tc>
                  <a:txBody>
                    <a:bodyPr/>
                    <a:lstStyle/>
                    <a:p>
                      <a:r>
                        <a:rPr lang="en-US" dirty="0"/>
                        <a:t>Will use ~50% of 12/31/26 Savings balance in 2027</a:t>
                      </a:r>
                    </a:p>
                  </a:txBody>
                  <a:tcPr anchor="b"/>
                </a:tc>
                <a:extLst>
                  <a:ext uri="{0D108BD9-81ED-4DB2-BD59-A6C34878D82A}">
                    <a16:rowId xmlns:a16="http://schemas.microsoft.com/office/drawing/2014/main" val="561546571"/>
                  </a:ext>
                </a:extLst>
              </a:tr>
              <a:tr h="560843">
                <a:tc>
                  <a:txBody>
                    <a:bodyPr/>
                    <a:lstStyle/>
                    <a:p>
                      <a:r>
                        <a:rPr lang="en-US" dirty="0"/>
                        <a:t>Property Expense</a:t>
                      </a:r>
                    </a:p>
                  </a:txBody>
                  <a:tcPr anchor="b"/>
                </a:tc>
                <a:tc>
                  <a:txBody>
                    <a:bodyPr/>
                    <a:lstStyle/>
                    <a:p>
                      <a:pPr algn="ctr"/>
                      <a:r>
                        <a:rPr lang="en-US" dirty="0"/>
                        <a:t>$148,000</a:t>
                      </a:r>
                    </a:p>
                  </a:txBody>
                  <a:tcPr anchor="b"/>
                </a:tc>
                <a:tc>
                  <a:txBody>
                    <a:bodyPr/>
                    <a:lstStyle/>
                    <a:p>
                      <a:pPr algn="ctr"/>
                      <a:r>
                        <a:rPr lang="en-US" dirty="0"/>
                        <a:t>$138,000</a:t>
                      </a:r>
                    </a:p>
                  </a:txBody>
                  <a:tcPr anchor="b"/>
                </a:tc>
                <a:tc>
                  <a:txBody>
                    <a:bodyPr/>
                    <a:lstStyle/>
                    <a:p>
                      <a:r>
                        <a:rPr lang="en-US" dirty="0"/>
                        <a:t>Reduce expenses in 2027 – Snow, heat, repairs &amp; inspect</a:t>
                      </a:r>
                    </a:p>
                  </a:txBody>
                  <a:tcPr anchor="b"/>
                </a:tc>
                <a:extLst>
                  <a:ext uri="{0D108BD9-81ED-4DB2-BD59-A6C34878D82A}">
                    <a16:rowId xmlns:a16="http://schemas.microsoft.com/office/drawing/2014/main" val="3912967909"/>
                  </a:ext>
                </a:extLst>
              </a:tr>
              <a:tr h="560843">
                <a:tc>
                  <a:txBody>
                    <a:bodyPr/>
                    <a:lstStyle/>
                    <a:p>
                      <a:r>
                        <a:rPr lang="en-US" dirty="0"/>
                        <a:t>Salary &amp; Benefits Expense</a:t>
                      </a:r>
                    </a:p>
                  </a:txBody>
                  <a:tcPr anchor="b"/>
                </a:tc>
                <a:tc>
                  <a:txBody>
                    <a:bodyPr/>
                    <a:lstStyle/>
                    <a:p>
                      <a:pPr algn="ctr"/>
                      <a:r>
                        <a:rPr lang="en-US" dirty="0"/>
                        <a:t>$370,000</a:t>
                      </a:r>
                    </a:p>
                  </a:txBody>
                  <a:tcPr anchor="b"/>
                </a:tc>
                <a:tc>
                  <a:txBody>
                    <a:bodyPr/>
                    <a:lstStyle/>
                    <a:p>
                      <a:pPr algn="ctr"/>
                      <a:r>
                        <a:rPr lang="en-US" dirty="0"/>
                        <a:t>$411,000</a:t>
                      </a:r>
                    </a:p>
                  </a:txBody>
                  <a:tcPr anchor="b"/>
                </a:tc>
                <a:tc>
                  <a:txBody>
                    <a:bodyPr/>
                    <a:lstStyle/>
                    <a:p>
                      <a:r>
                        <a:rPr lang="en-US" dirty="0"/>
                        <a:t>Rector and staff with benefits for full year</a:t>
                      </a:r>
                    </a:p>
                  </a:txBody>
                  <a:tcPr anchor="b"/>
                </a:tc>
                <a:extLst>
                  <a:ext uri="{0D108BD9-81ED-4DB2-BD59-A6C34878D82A}">
                    <a16:rowId xmlns:a16="http://schemas.microsoft.com/office/drawing/2014/main" val="4046549843"/>
                  </a:ext>
                </a:extLst>
              </a:tr>
              <a:tr h="560843">
                <a:tc>
                  <a:txBody>
                    <a:bodyPr/>
                    <a:lstStyle/>
                    <a:p>
                      <a:r>
                        <a:rPr lang="en-US" dirty="0"/>
                        <a:t>Net Surplus (Deficit)</a:t>
                      </a:r>
                    </a:p>
                  </a:txBody>
                  <a:tcPr anchor="b"/>
                </a:tc>
                <a:tc>
                  <a:txBody>
                    <a:bodyPr/>
                    <a:lstStyle/>
                    <a:p>
                      <a:pPr algn="ctr"/>
                      <a:r>
                        <a:rPr lang="en-US" dirty="0"/>
                        <a:t>($30,000)</a:t>
                      </a:r>
                    </a:p>
                  </a:txBody>
                  <a:tcPr anchor="b"/>
                </a:tc>
                <a:tc>
                  <a:txBody>
                    <a:bodyPr/>
                    <a:lstStyle/>
                    <a:p>
                      <a:pPr algn="ctr"/>
                      <a:r>
                        <a:rPr lang="en-US" dirty="0"/>
                        <a:t>($19,000)</a:t>
                      </a:r>
                    </a:p>
                  </a:txBody>
                  <a:tcPr anchor="b"/>
                </a:tc>
                <a:tc>
                  <a:txBody>
                    <a:bodyPr/>
                    <a:lstStyle/>
                    <a:p>
                      <a:r>
                        <a:rPr lang="en-US" dirty="0"/>
                        <a:t>Pledge and rental after cost are most important</a:t>
                      </a:r>
                    </a:p>
                  </a:txBody>
                  <a:tcPr anchor="b"/>
                </a:tc>
                <a:extLst>
                  <a:ext uri="{0D108BD9-81ED-4DB2-BD59-A6C34878D82A}">
                    <a16:rowId xmlns:a16="http://schemas.microsoft.com/office/drawing/2014/main" val="579714261"/>
                  </a:ext>
                </a:extLst>
              </a:tr>
            </a:tbl>
          </a:graphicData>
        </a:graphic>
      </p:graphicFrame>
    </p:spTree>
    <p:extLst>
      <p:ext uri="{BB962C8B-B14F-4D97-AF65-F5344CB8AC3E}">
        <p14:creationId xmlns:p14="http://schemas.microsoft.com/office/powerpoint/2010/main" val="1535334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p:cNvSpPr txBox="1">
            <a:spLocks/>
          </p:cNvSpPr>
          <p:nvPr/>
        </p:nvSpPr>
        <p:spPr>
          <a:xfrm>
            <a:off x="-3" y="1275907"/>
            <a:ext cx="9144001" cy="1329069"/>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Arial" panose="020B0604020202020204" pitchFamily="34" charset="0"/>
                <a:cs typeface="Arial" panose="020B0604020202020204" pitchFamily="34" charset="0"/>
              </a:rPr>
              <a:t>Summary</a:t>
            </a:r>
          </a:p>
        </p:txBody>
      </p:sp>
      <p:sp>
        <p:nvSpPr>
          <p:cNvPr id="4" name="Title 3"/>
          <p:cNvSpPr txBox="1">
            <a:spLocks/>
          </p:cNvSpPr>
          <p:nvPr/>
        </p:nvSpPr>
        <p:spPr>
          <a:xfrm>
            <a:off x="228600" y="609600"/>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000" dirty="0">
                <a:latin typeface="Arial Black" panose="020B0A04020102020204" pitchFamily="34" charset="0"/>
              </a:rPr>
              <a:t>Fulfilling the Mission of St. Peter’s</a:t>
            </a:r>
          </a:p>
        </p:txBody>
      </p:sp>
      <p:sp>
        <p:nvSpPr>
          <p:cNvPr id="8" name="Content Placeholder 7"/>
          <p:cNvSpPr>
            <a:spLocks noGrp="1"/>
          </p:cNvSpPr>
          <p:nvPr>
            <p:ph sz="half" idx="2"/>
          </p:nvPr>
        </p:nvSpPr>
        <p:spPr>
          <a:xfrm>
            <a:off x="457324" y="2743200"/>
            <a:ext cx="8458076" cy="3965943"/>
          </a:xfrm>
        </p:spPr>
        <p:txBody>
          <a:bodyPr>
            <a:normAutofit/>
          </a:bodyPr>
          <a:lstStyle/>
          <a:p>
            <a:pPr>
              <a:buFont typeface="Wingdings" panose="05000000000000000000" pitchFamily="2" charset="2"/>
              <a:buChar char="§"/>
            </a:pPr>
            <a:r>
              <a:rPr lang="en-US" sz="2400" dirty="0"/>
              <a:t>Welcome John Kennedy!</a:t>
            </a:r>
          </a:p>
          <a:p>
            <a:pPr lvl="1">
              <a:buFont typeface="Wingdings" panose="05000000000000000000" pitchFamily="2" charset="2"/>
              <a:buChar char="§"/>
            </a:pPr>
            <a:r>
              <a:rPr lang="en-US" sz="2000" dirty="0"/>
              <a:t>New Rector - New Life, New Energy, New Growth!</a:t>
            </a:r>
          </a:p>
          <a:p>
            <a:pPr>
              <a:buFont typeface="Wingdings" panose="05000000000000000000" pitchFamily="2" charset="2"/>
              <a:buChar char="§"/>
            </a:pPr>
            <a:r>
              <a:rPr lang="en-US" sz="2400" dirty="0"/>
              <a:t>Meet the Pledge Goals</a:t>
            </a:r>
          </a:p>
          <a:p>
            <a:pPr lvl="1">
              <a:buFont typeface="Wingdings" panose="05000000000000000000" pitchFamily="2" charset="2"/>
              <a:buChar char="§"/>
            </a:pPr>
            <a:r>
              <a:rPr lang="en-US" sz="2000" dirty="0"/>
              <a:t>125 Pledges &amp; $500,000 of Pledges</a:t>
            </a:r>
          </a:p>
          <a:p>
            <a:pPr>
              <a:buFont typeface="Wingdings" panose="05000000000000000000" pitchFamily="2" charset="2"/>
              <a:buChar char="§"/>
            </a:pPr>
            <a:r>
              <a:rPr lang="en-US" sz="2400" dirty="0"/>
              <a:t>Parish Growth</a:t>
            </a:r>
          </a:p>
          <a:p>
            <a:pPr lvl="1">
              <a:buFont typeface="Wingdings" panose="05000000000000000000" pitchFamily="2" charset="2"/>
              <a:buChar char="§"/>
            </a:pPr>
            <a:r>
              <a:rPr lang="en-US" sz="2000" dirty="0"/>
              <a:t>Grow number of parishioners and pledgers 2027 – 2030</a:t>
            </a:r>
          </a:p>
          <a:p>
            <a:pPr lvl="1">
              <a:buFont typeface="Wingdings" panose="05000000000000000000" pitchFamily="2" charset="2"/>
              <a:buChar char="§"/>
            </a:pPr>
            <a:r>
              <a:rPr lang="en-US" sz="2000" dirty="0"/>
              <a:t>Increase in average pledge - $4,000 – continue to grow</a:t>
            </a:r>
          </a:p>
          <a:p>
            <a:pPr>
              <a:buFont typeface="Wingdings" panose="05000000000000000000" pitchFamily="2" charset="2"/>
              <a:buChar char="§"/>
            </a:pPr>
            <a:r>
              <a:rPr lang="en-US" sz="2400" dirty="0"/>
              <a:t>Successful Launch of </a:t>
            </a:r>
            <a:r>
              <a:rPr lang="en-US" sz="2400" dirty="0" err="1"/>
              <a:t>Jaccaranda</a:t>
            </a:r>
            <a:r>
              <a:rPr lang="en-US" sz="2400" dirty="0"/>
              <a:t> and Seeds of Celebration</a:t>
            </a:r>
          </a:p>
          <a:p>
            <a:pPr>
              <a:buFont typeface="Wingdings" panose="05000000000000000000" pitchFamily="2" charset="2"/>
              <a:buChar char="§"/>
            </a:pPr>
            <a:r>
              <a:rPr lang="en-US" sz="2400" dirty="0"/>
              <a:t>Receive the Bowman Gift – Thank you</a:t>
            </a:r>
          </a:p>
          <a:p>
            <a:pPr>
              <a:buFont typeface="Wingdings" panose="05000000000000000000" pitchFamily="2" charset="2"/>
              <a:buChar char="§"/>
            </a:pPr>
            <a:endParaRPr lang="en-US" sz="2400" dirty="0"/>
          </a:p>
          <a:p>
            <a:pPr>
              <a:buFont typeface="Calibri" panose="020F0502020204030204" pitchFamily="34" charset="0"/>
              <a:buChar char="†"/>
            </a:pPr>
            <a:endParaRPr lang="en-US" sz="2400" dirty="0">
              <a:latin typeface="Arial" panose="020B0604020202020204" pitchFamily="34" charset="0"/>
              <a:cs typeface="Arial" panose="020B0604020202020204" pitchFamily="34" charset="0"/>
            </a:endParaRPr>
          </a:p>
        </p:txBody>
      </p:sp>
      <p:sp>
        <p:nvSpPr>
          <p:cNvPr id="10" name="Text Placeholder 4"/>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2" name="Slide Number Placeholder 1"/>
          <p:cNvSpPr>
            <a:spLocks noGrp="1"/>
          </p:cNvSpPr>
          <p:nvPr>
            <p:ph type="sldNum" sz="quarter" idx="12"/>
          </p:nvPr>
        </p:nvSpPr>
        <p:spPr/>
        <p:txBody>
          <a:bodyPr/>
          <a:lstStyle/>
          <a:p>
            <a:fld id="{16ABED8F-41F8-4BB2-A404-DB762AA6E6E9}" type="slidenum">
              <a:rPr lang="en-US" smtClean="0"/>
              <a:t>13</a:t>
            </a:fld>
            <a:endParaRPr lang="en-US" dirty="0"/>
          </a:p>
        </p:txBody>
      </p:sp>
    </p:spTree>
    <p:extLst>
      <p:ext uri="{BB962C8B-B14F-4D97-AF65-F5344CB8AC3E}">
        <p14:creationId xmlns:p14="http://schemas.microsoft.com/office/powerpoint/2010/main" val="434722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457200"/>
            <a:ext cx="9144000" cy="950266"/>
          </a:xfrm>
          <a:solidFill>
            <a:srgbClr val="C00000"/>
          </a:solidFill>
          <a:ln>
            <a:solidFill>
              <a:srgbClr val="C00000"/>
            </a:solidFill>
          </a:ln>
        </p:spPr>
        <p:txBody>
          <a:bodyPr rtlCol="0">
            <a:normAutofit fontScale="90000"/>
          </a:bodyPr>
          <a:lstStyle/>
          <a:p>
            <a:pPr eaLnBrk="1" fontAlgn="auto" hangingPunct="1">
              <a:spcAft>
                <a:spcPts val="0"/>
              </a:spcAft>
              <a:defRPr/>
            </a:pPr>
            <a:r>
              <a:rPr lang="en-US" dirty="0">
                <a:solidFill>
                  <a:schemeClr val="bg1"/>
                </a:solidFill>
                <a:latin typeface="Arial" panose="020B0604020202020204" pitchFamily="34" charset="0"/>
                <a:cs typeface="Arial" panose="020B0604020202020204" pitchFamily="34" charset="0"/>
              </a:rPr>
              <a:t>St. Peter’s Church in the Great Valley</a:t>
            </a:r>
          </a:p>
        </p:txBody>
      </p:sp>
      <p:sp>
        <p:nvSpPr>
          <p:cNvPr id="5" name="Subtitle 2"/>
          <p:cNvSpPr>
            <a:spLocks noGrp="1"/>
          </p:cNvSpPr>
          <p:nvPr>
            <p:ph type="subTitle" idx="1"/>
          </p:nvPr>
        </p:nvSpPr>
        <p:spPr>
          <a:xfrm>
            <a:off x="0" y="1415477"/>
            <a:ext cx="9144000" cy="1065016"/>
          </a:xfrm>
          <a:solidFill>
            <a:srgbClr val="C00000"/>
          </a:solidFill>
          <a:ln>
            <a:solidFill>
              <a:srgbClr val="C00000"/>
            </a:solidFill>
          </a:ln>
        </p:spPr>
        <p:txBody>
          <a:bodyPr rtlCol="0">
            <a:normAutofit fontScale="97500"/>
          </a:bodyPr>
          <a:lstStyle/>
          <a:p>
            <a:pPr eaLnBrk="1" fontAlgn="auto" hangingPunct="1">
              <a:spcBef>
                <a:spcPct val="0"/>
              </a:spcBef>
              <a:spcAft>
                <a:spcPts val="0"/>
              </a:spcAft>
              <a:defRPr/>
            </a:pPr>
            <a:r>
              <a:rPr lang="en-US" sz="2700" dirty="0">
                <a:solidFill>
                  <a:schemeClr val="bg1"/>
                </a:solidFill>
                <a:latin typeface="Arial" panose="020B0604020202020204" pitchFamily="34" charset="0"/>
                <a:ea typeface="+mj-ea"/>
                <a:cs typeface="Arial" panose="020B0604020202020204" pitchFamily="34" charset="0"/>
              </a:rPr>
              <a:t>Financial Meeting</a:t>
            </a:r>
          </a:p>
          <a:p>
            <a:pPr eaLnBrk="1" fontAlgn="auto" hangingPunct="1">
              <a:spcBef>
                <a:spcPct val="0"/>
              </a:spcBef>
              <a:spcAft>
                <a:spcPts val="0"/>
              </a:spcAft>
              <a:defRPr/>
            </a:pPr>
            <a:r>
              <a:rPr lang="en-US" sz="2700" dirty="0">
                <a:solidFill>
                  <a:schemeClr val="bg1"/>
                </a:solidFill>
                <a:latin typeface="Arial" panose="020B0604020202020204" pitchFamily="34" charset="0"/>
                <a:ea typeface="+mj-ea"/>
                <a:cs typeface="Arial" panose="020B0604020202020204" pitchFamily="34" charset="0"/>
              </a:rPr>
              <a:t>October 25, 2026</a:t>
            </a:r>
          </a:p>
        </p:txBody>
      </p:sp>
      <p:sp>
        <p:nvSpPr>
          <p:cNvPr id="2" name="Slide Number Placeholder 1"/>
          <p:cNvSpPr>
            <a:spLocks noGrp="1"/>
          </p:cNvSpPr>
          <p:nvPr>
            <p:ph type="sldNum" sz="quarter" idx="12"/>
          </p:nvPr>
        </p:nvSpPr>
        <p:spPr/>
        <p:txBody>
          <a:bodyPr/>
          <a:lstStyle/>
          <a:p>
            <a:fld id="{16ABED8F-41F8-4BB2-A404-DB762AA6E6E9}" type="slidenum">
              <a:rPr lang="en-US" smtClean="0"/>
              <a:t>14</a:t>
            </a:fld>
            <a:endParaRPr lang="en-US" dirty="0"/>
          </a:p>
        </p:txBody>
      </p:sp>
      <p:sp>
        <p:nvSpPr>
          <p:cNvPr id="3" name="TextBox 2">
            <a:extLst>
              <a:ext uri="{FF2B5EF4-FFF2-40B4-BE49-F238E27FC236}">
                <a16:creationId xmlns:a16="http://schemas.microsoft.com/office/drawing/2014/main" id="{4A23EDAC-513A-45C7-BF51-B515EDD00A13}"/>
              </a:ext>
            </a:extLst>
          </p:cNvPr>
          <p:cNvSpPr txBox="1"/>
          <p:nvPr/>
        </p:nvSpPr>
        <p:spPr>
          <a:xfrm>
            <a:off x="1958106" y="3110372"/>
            <a:ext cx="5227787" cy="2616101"/>
          </a:xfrm>
          <a:prstGeom prst="rect">
            <a:avLst/>
          </a:prstGeom>
          <a:noFill/>
        </p:spPr>
        <p:txBody>
          <a:bodyPr wrap="square" rtlCol="0">
            <a:spAutoFit/>
          </a:bodyPr>
          <a:lstStyle/>
          <a:p>
            <a:pPr algn="ctr"/>
            <a:r>
              <a:rPr lang="en-US" sz="3200" b="1" dirty="0"/>
              <a:t>Thank you for your attention</a:t>
            </a:r>
          </a:p>
          <a:p>
            <a:pPr algn="ctr"/>
            <a:endParaRPr lang="en-US" sz="3200" b="1" dirty="0"/>
          </a:p>
          <a:p>
            <a:pPr algn="ctr"/>
            <a:r>
              <a:rPr lang="en-US" sz="3200" b="1" dirty="0"/>
              <a:t>Questions?</a:t>
            </a:r>
          </a:p>
          <a:p>
            <a:pPr algn="ctr"/>
            <a:endParaRPr lang="en-US" sz="3200" b="1" dirty="0"/>
          </a:p>
          <a:p>
            <a:pPr algn="ctr"/>
            <a:r>
              <a:rPr lang="en-US" b="1" dirty="0"/>
              <a:t>For further information contact me at jeherbst1@gmail.com</a:t>
            </a:r>
          </a:p>
        </p:txBody>
      </p:sp>
    </p:spTree>
    <p:extLst>
      <p:ext uri="{BB962C8B-B14F-4D97-AF65-F5344CB8AC3E}">
        <p14:creationId xmlns:p14="http://schemas.microsoft.com/office/powerpoint/2010/main" val="3464595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p:cNvSpPr txBox="1">
            <a:spLocks/>
          </p:cNvSpPr>
          <p:nvPr/>
        </p:nvSpPr>
        <p:spPr>
          <a:xfrm>
            <a:off x="-1" y="1143001"/>
            <a:ext cx="9144001" cy="768350"/>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400" b="1" dirty="0">
              <a:solidFill>
                <a:schemeClr val="bg1"/>
              </a:solidFill>
              <a:latin typeface="Arial" panose="020B0604020202020204" pitchFamily="34" charset="0"/>
              <a:cs typeface="Arial" panose="020B0604020202020204" pitchFamily="34" charset="0"/>
            </a:endParaRPr>
          </a:p>
        </p:txBody>
      </p:sp>
      <p:sp>
        <p:nvSpPr>
          <p:cNvPr id="4" name="Title 3"/>
          <p:cNvSpPr txBox="1">
            <a:spLocks/>
          </p:cNvSpPr>
          <p:nvPr/>
        </p:nvSpPr>
        <p:spPr>
          <a:xfrm>
            <a:off x="228600" y="609600"/>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Arial Black" panose="020B0A04020102020204" pitchFamily="34" charset="0"/>
              </a:rPr>
              <a:t>Revenue – 2026 Forecast vs. 2027 Budget</a:t>
            </a:r>
            <a:endParaRPr lang="en-US" sz="2400" dirty="0">
              <a:latin typeface="Arial Black" panose="020B0A04020102020204" pitchFamily="34" charset="0"/>
            </a:endParaRPr>
          </a:p>
        </p:txBody>
      </p:sp>
      <p:sp>
        <p:nvSpPr>
          <p:cNvPr id="7" name="Text Placeholder 4"/>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8" name="Content Placeholder 7"/>
          <p:cNvSpPr>
            <a:spLocks noGrp="1"/>
          </p:cNvSpPr>
          <p:nvPr>
            <p:ph idx="1"/>
          </p:nvPr>
        </p:nvSpPr>
        <p:spPr>
          <a:xfrm>
            <a:off x="292963" y="2006081"/>
            <a:ext cx="8622437" cy="4715395"/>
          </a:xfrm>
        </p:spPr>
        <p:txBody>
          <a:bodyPr>
            <a:normAutofit/>
          </a:bodyPr>
          <a:lstStyle/>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16ABED8F-41F8-4BB2-A404-DB762AA6E6E9}" type="slidenum">
              <a:rPr lang="en-US" smtClean="0"/>
              <a:t>15</a:t>
            </a:fld>
            <a:endParaRPr lang="en-US" dirty="0"/>
          </a:p>
        </p:txBody>
      </p:sp>
      <p:graphicFrame>
        <p:nvGraphicFramePr>
          <p:cNvPr id="2" name="Table 1">
            <a:extLst>
              <a:ext uri="{FF2B5EF4-FFF2-40B4-BE49-F238E27FC236}">
                <a16:creationId xmlns:a16="http://schemas.microsoft.com/office/drawing/2014/main" id="{8F6768B3-44B7-20E1-51CC-FDCBD788B85F}"/>
              </a:ext>
            </a:extLst>
          </p:cNvPr>
          <p:cNvGraphicFramePr>
            <a:graphicFrameLocks noGrp="1"/>
          </p:cNvGraphicFramePr>
          <p:nvPr>
            <p:extLst>
              <p:ext uri="{D42A27DB-BD31-4B8C-83A1-F6EECF244321}">
                <p14:modId xmlns:p14="http://schemas.microsoft.com/office/powerpoint/2010/main" val="1736359444"/>
              </p:ext>
            </p:extLst>
          </p:nvPr>
        </p:nvGraphicFramePr>
        <p:xfrm>
          <a:off x="228599" y="2060703"/>
          <a:ext cx="8812033" cy="4484890"/>
        </p:xfrm>
        <a:graphic>
          <a:graphicData uri="http://schemas.openxmlformats.org/drawingml/2006/table">
            <a:tbl>
              <a:tblPr firstRow="1" bandRow="1">
                <a:tableStyleId>{BC89EF96-8CEA-46FF-86C4-4CE0E7609802}</a:tableStyleId>
              </a:tblPr>
              <a:tblGrid>
                <a:gridCol w="3100000">
                  <a:extLst>
                    <a:ext uri="{9D8B030D-6E8A-4147-A177-3AD203B41FA5}">
                      <a16:colId xmlns:a16="http://schemas.microsoft.com/office/drawing/2014/main" val="307386024"/>
                    </a:ext>
                  </a:extLst>
                </a:gridCol>
                <a:gridCol w="1904011">
                  <a:extLst>
                    <a:ext uri="{9D8B030D-6E8A-4147-A177-3AD203B41FA5}">
                      <a16:colId xmlns:a16="http://schemas.microsoft.com/office/drawing/2014/main" val="1757159611"/>
                    </a:ext>
                  </a:extLst>
                </a:gridCol>
                <a:gridCol w="1904011">
                  <a:extLst>
                    <a:ext uri="{9D8B030D-6E8A-4147-A177-3AD203B41FA5}">
                      <a16:colId xmlns:a16="http://schemas.microsoft.com/office/drawing/2014/main" val="2402935798"/>
                    </a:ext>
                  </a:extLst>
                </a:gridCol>
                <a:gridCol w="1904011">
                  <a:extLst>
                    <a:ext uri="{9D8B030D-6E8A-4147-A177-3AD203B41FA5}">
                      <a16:colId xmlns:a16="http://schemas.microsoft.com/office/drawing/2014/main" val="3648197083"/>
                    </a:ext>
                  </a:extLst>
                </a:gridCol>
              </a:tblGrid>
              <a:tr h="384481">
                <a:tc>
                  <a:txBody>
                    <a:bodyPr/>
                    <a:lstStyle/>
                    <a:p>
                      <a:pPr algn="l"/>
                      <a:r>
                        <a:rPr sz="1800"/>
                        <a:t>Revenue</a:t>
                      </a:r>
                      <a:endParaRPr lang="en-US" dirty="0"/>
                    </a:p>
                  </a:txBody>
                  <a:tcPr anchor="ctr"/>
                </a:tc>
                <a:tc>
                  <a:txBody>
                    <a:bodyPr/>
                    <a:lstStyle/>
                    <a:p>
                      <a:pPr algn="ctr"/>
                      <a:r>
                        <a:rPr lang="en-US" sz="1800" dirty="0"/>
                        <a:t>2026 Forecast</a:t>
                      </a:r>
                    </a:p>
                  </a:txBody>
                  <a:tcPr anchor="ctr"/>
                </a:tc>
                <a:tc>
                  <a:txBody>
                    <a:bodyPr/>
                    <a:lstStyle/>
                    <a:p>
                      <a:pPr algn="ctr"/>
                      <a:r>
                        <a:rPr lang="en-US" sz="1800" dirty="0"/>
                        <a:t>Draft 2027 Budget</a:t>
                      </a:r>
                    </a:p>
                  </a:txBody>
                  <a:tcPr anchor="ctr"/>
                </a:tc>
                <a:tc>
                  <a:txBody>
                    <a:bodyPr/>
                    <a:lstStyle/>
                    <a:p>
                      <a:pPr algn="ctr"/>
                      <a:r>
                        <a:rPr lang="en-US" sz="1800" dirty="0"/>
                        <a:t>Variance</a:t>
                      </a:r>
                    </a:p>
                  </a:txBody>
                  <a:tcPr anchor="ctr"/>
                </a:tc>
                <a:extLst>
                  <a:ext uri="{0D108BD9-81ED-4DB2-BD59-A6C34878D82A}">
                    <a16:rowId xmlns:a16="http://schemas.microsoft.com/office/drawing/2014/main" val="900000000"/>
                  </a:ext>
                </a:extLst>
              </a:tr>
              <a:tr h="384481">
                <a:tc>
                  <a:txBody>
                    <a:bodyPr/>
                    <a:lstStyle/>
                    <a:p>
                      <a:pPr algn="l"/>
                      <a:r>
                        <a:rPr lang="en-US" sz="1800" dirty="0"/>
                        <a:t>Pledge</a:t>
                      </a:r>
                    </a:p>
                  </a:txBody>
                  <a:tcPr anchor="ctr"/>
                </a:tc>
                <a:tc>
                  <a:txBody>
                    <a:bodyPr/>
                    <a:lstStyle/>
                    <a:p>
                      <a:pPr algn="ctr"/>
                      <a:r>
                        <a:rPr lang="en-US" sz="1800" dirty="0"/>
                        <a:t>$435,000</a:t>
                      </a:r>
                    </a:p>
                  </a:txBody>
                  <a:tcPr anchor="ctr"/>
                </a:tc>
                <a:tc>
                  <a:txBody>
                    <a:bodyPr/>
                    <a:lstStyle/>
                    <a:p>
                      <a:pPr algn="ctr"/>
                      <a:r>
                        <a:rPr lang="en-US" sz="1800" dirty="0"/>
                        <a:t>$500,000</a:t>
                      </a:r>
                    </a:p>
                  </a:txBody>
                  <a:tcPr anchor="ctr"/>
                </a:tc>
                <a:tc>
                  <a:txBody>
                    <a:bodyPr/>
                    <a:lstStyle/>
                    <a:p>
                      <a:pPr algn="ctr"/>
                      <a:r>
                        <a:rPr lang="en-US" sz="1800" dirty="0"/>
                        <a:t>+15%</a:t>
                      </a:r>
                    </a:p>
                  </a:txBody>
                  <a:tcPr anchor="ctr"/>
                </a:tc>
                <a:extLst>
                  <a:ext uri="{0D108BD9-81ED-4DB2-BD59-A6C34878D82A}">
                    <a16:rowId xmlns:a16="http://schemas.microsoft.com/office/drawing/2014/main" val="900000001"/>
                  </a:ext>
                </a:extLst>
              </a:tr>
              <a:tr h="384481">
                <a:tc>
                  <a:txBody>
                    <a:bodyPr/>
                    <a:lstStyle/>
                    <a:p>
                      <a:pPr algn="l"/>
                      <a:r>
                        <a:rPr lang="en-US" sz="1800" dirty="0"/>
                        <a:t>Unpledged</a:t>
                      </a:r>
                    </a:p>
                  </a:txBody>
                  <a:tcPr anchor="ctr"/>
                </a:tc>
                <a:tc>
                  <a:txBody>
                    <a:bodyPr/>
                    <a:lstStyle/>
                    <a:p>
                      <a:pPr algn="ctr"/>
                      <a:r>
                        <a:rPr lang="en-US" sz="1800" dirty="0"/>
                        <a:t>$35,000</a:t>
                      </a:r>
                    </a:p>
                  </a:txBody>
                  <a:tcPr anchor="ctr"/>
                </a:tc>
                <a:tc>
                  <a:txBody>
                    <a:bodyPr/>
                    <a:lstStyle/>
                    <a:p>
                      <a:pPr algn="ctr"/>
                      <a:r>
                        <a:rPr lang="en-US" sz="1800" dirty="0"/>
                        <a:t>$13,000</a:t>
                      </a:r>
                    </a:p>
                  </a:txBody>
                  <a:tcPr anchor="ctr"/>
                </a:tc>
                <a:tc>
                  <a:txBody>
                    <a:bodyPr/>
                    <a:lstStyle/>
                    <a:p>
                      <a:pPr algn="ctr"/>
                      <a:r>
                        <a:rPr lang="en-US" sz="1800" dirty="0"/>
                        <a:t>-63%</a:t>
                      </a:r>
                    </a:p>
                  </a:txBody>
                  <a:tcPr anchor="ctr"/>
                </a:tc>
                <a:extLst>
                  <a:ext uri="{0D108BD9-81ED-4DB2-BD59-A6C34878D82A}">
                    <a16:rowId xmlns:a16="http://schemas.microsoft.com/office/drawing/2014/main" val="900000002"/>
                  </a:ext>
                </a:extLst>
              </a:tr>
              <a:tr h="384481">
                <a:tc>
                  <a:txBody>
                    <a:bodyPr/>
                    <a:lstStyle/>
                    <a:p>
                      <a:pPr algn="l"/>
                      <a:r>
                        <a:rPr lang="en-US" sz="1800" dirty="0"/>
                        <a:t>Plate, E &amp; C, Gifts</a:t>
                      </a:r>
                    </a:p>
                  </a:txBody>
                  <a:tcPr anchor="ctr"/>
                </a:tc>
                <a:tc>
                  <a:txBody>
                    <a:bodyPr/>
                    <a:lstStyle/>
                    <a:p>
                      <a:pPr algn="ctr"/>
                      <a:r>
                        <a:rPr lang="en-US" sz="1800" dirty="0"/>
                        <a:t>$51,000</a:t>
                      </a:r>
                    </a:p>
                  </a:txBody>
                  <a:tcPr anchor="ctr"/>
                </a:tc>
                <a:tc>
                  <a:txBody>
                    <a:bodyPr/>
                    <a:lstStyle/>
                    <a:p>
                      <a:pPr algn="ctr"/>
                      <a:r>
                        <a:rPr lang="en-US" sz="1800" dirty="0"/>
                        <a:t>$28,000</a:t>
                      </a:r>
                    </a:p>
                  </a:txBody>
                  <a:tcPr anchor="ctr"/>
                </a:tc>
                <a:tc>
                  <a:txBody>
                    <a:bodyPr/>
                    <a:lstStyle/>
                    <a:p>
                      <a:pPr algn="ctr"/>
                      <a:r>
                        <a:rPr lang="en-US" sz="1800" dirty="0"/>
                        <a:t>-45%</a:t>
                      </a:r>
                    </a:p>
                  </a:txBody>
                  <a:tcPr anchor="ctr"/>
                </a:tc>
                <a:extLst>
                  <a:ext uri="{0D108BD9-81ED-4DB2-BD59-A6C34878D82A}">
                    <a16:rowId xmlns:a16="http://schemas.microsoft.com/office/drawing/2014/main" val="900000003"/>
                  </a:ext>
                </a:extLst>
              </a:tr>
              <a:tr h="384481">
                <a:tc>
                  <a:txBody>
                    <a:bodyPr/>
                    <a:lstStyle/>
                    <a:p>
                      <a:pPr algn="l"/>
                      <a:r>
                        <a:rPr lang="en-US" sz="1800" dirty="0"/>
                        <a:t>Grave Openings</a:t>
                      </a:r>
                    </a:p>
                  </a:txBody>
                  <a:tcPr anchor="ctr"/>
                </a:tc>
                <a:tc>
                  <a:txBody>
                    <a:bodyPr/>
                    <a:lstStyle/>
                    <a:p>
                      <a:pPr algn="ctr"/>
                      <a:r>
                        <a:rPr lang="en-US" sz="1800" dirty="0"/>
                        <a:t>$17,000</a:t>
                      </a:r>
                    </a:p>
                  </a:txBody>
                  <a:tcPr anchor="ctr"/>
                </a:tc>
                <a:tc>
                  <a:txBody>
                    <a:bodyPr/>
                    <a:lstStyle/>
                    <a:p>
                      <a:pPr algn="ctr"/>
                      <a:r>
                        <a:rPr lang="en-US" sz="1800" dirty="0"/>
                        <a:t>$16,000</a:t>
                      </a:r>
                    </a:p>
                  </a:txBody>
                  <a:tcPr anchor="ctr"/>
                </a:tc>
                <a:tc>
                  <a:txBody>
                    <a:bodyPr/>
                    <a:lstStyle/>
                    <a:p>
                      <a:pPr algn="ctr"/>
                      <a:r>
                        <a:rPr lang="en-US" sz="1800" dirty="0"/>
                        <a:t>-6%</a:t>
                      </a:r>
                    </a:p>
                  </a:txBody>
                  <a:tcPr anchor="ctr"/>
                </a:tc>
                <a:extLst>
                  <a:ext uri="{0D108BD9-81ED-4DB2-BD59-A6C34878D82A}">
                    <a16:rowId xmlns:a16="http://schemas.microsoft.com/office/drawing/2014/main" val="900000004"/>
                  </a:ext>
                </a:extLst>
              </a:tr>
              <a:tr h="384481">
                <a:tc>
                  <a:txBody>
                    <a:bodyPr/>
                    <a:lstStyle/>
                    <a:p>
                      <a:pPr algn="l"/>
                      <a:r>
                        <a:rPr lang="en-US" sz="1800" dirty="0"/>
                        <a:t>High Point Rental</a:t>
                      </a:r>
                    </a:p>
                  </a:txBody>
                  <a:tcPr anchor="ctr"/>
                </a:tc>
                <a:tc>
                  <a:txBody>
                    <a:bodyPr/>
                    <a:lstStyle/>
                    <a:p>
                      <a:pPr algn="ctr"/>
                      <a:r>
                        <a:rPr lang="en-US" sz="1800" dirty="0"/>
                        <a:t>$75,000</a:t>
                      </a:r>
                    </a:p>
                  </a:txBody>
                  <a:tcPr anchor="ctr"/>
                </a:tc>
                <a:tc>
                  <a:txBody>
                    <a:bodyPr/>
                    <a:lstStyle/>
                    <a:p>
                      <a:pPr algn="ctr"/>
                      <a:r>
                        <a:rPr lang="en-US" sz="1800" dirty="0"/>
                        <a:t>$94,000</a:t>
                      </a:r>
                    </a:p>
                  </a:txBody>
                  <a:tcPr anchor="ctr"/>
                </a:tc>
                <a:tc>
                  <a:txBody>
                    <a:bodyPr/>
                    <a:lstStyle/>
                    <a:p>
                      <a:pPr algn="ctr"/>
                      <a:r>
                        <a:rPr lang="en-US" sz="1800" dirty="0"/>
                        <a:t>+25%</a:t>
                      </a:r>
                    </a:p>
                  </a:txBody>
                  <a:tcPr anchor="ctr"/>
                </a:tc>
                <a:extLst>
                  <a:ext uri="{0D108BD9-81ED-4DB2-BD59-A6C34878D82A}">
                    <a16:rowId xmlns:a16="http://schemas.microsoft.com/office/drawing/2014/main" val="900000005"/>
                  </a:ext>
                </a:extLst>
              </a:tr>
              <a:tr h="384481">
                <a:tc>
                  <a:txBody>
                    <a:bodyPr/>
                    <a:lstStyle/>
                    <a:p>
                      <a:pPr algn="l"/>
                      <a:r>
                        <a:rPr lang="en-US" sz="1800" dirty="0"/>
                        <a:t>Legacy Rental</a:t>
                      </a:r>
                    </a:p>
                  </a:txBody>
                  <a:tcPr anchor="ctr"/>
                </a:tc>
                <a:tc>
                  <a:txBody>
                    <a:bodyPr/>
                    <a:lstStyle/>
                    <a:p>
                      <a:pPr algn="ctr"/>
                      <a:r>
                        <a:rPr lang="en-US" sz="1800" dirty="0"/>
                        <a:t>$12,000</a:t>
                      </a:r>
                    </a:p>
                  </a:txBody>
                  <a:tcPr anchor="ctr"/>
                </a:tc>
                <a:tc>
                  <a:txBody>
                    <a:bodyPr/>
                    <a:lstStyle/>
                    <a:p>
                      <a:pPr algn="ctr"/>
                      <a:r>
                        <a:rPr lang="en-US" sz="1800" dirty="0"/>
                        <a:t>$12,000</a:t>
                      </a:r>
                    </a:p>
                  </a:txBody>
                  <a:tcPr anchor="ctr"/>
                </a:tc>
                <a:tc>
                  <a:txBody>
                    <a:bodyPr/>
                    <a:lstStyle/>
                    <a:p>
                      <a:pPr algn="ctr"/>
                      <a:r>
                        <a:rPr lang="en-US" sz="1800" dirty="0"/>
                        <a:t>0%</a:t>
                      </a:r>
                    </a:p>
                  </a:txBody>
                  <a:tcPr anchor="ctr"/>
                </a:tc>
                <a:extLst>
                  <a:ext uri="{0D108BD9-81ED-4DB2-BD59-A6C34878D82A}">
                    <a16:rowId xmlns:a16="http://schemas.microsoft.com/office/drawing/2014/main" val="900000006"/>
                  </a:ext>
                </a:extLst>
              </a:tr>
              <a:tr h="384481">
                <a:tc>
                  <a:txBody>
                    <a:bodyPr/>
                    <a:lstStyle/>
                    <a:p>
                      <a:pPr algn="l"/>
                      <a:r>
                        <a:rPr lang="en-US" sz="1800" dirty="0"/>
                        <a:t>Interest Income</a:t>
                      </a:r>
                    </a:p>
                  </a:txBody>
                  <a:tcPr anchor="ctr"/>
                </a:tc>
                <a:tc>
                  <a:txBody>
                    <a:bodyPr/>
                    <a:lstStyle/>
                    <a:p>
                      <a:pPr algn="ctr"/>
                      <a:r>
                        <a:rPr lang="en-US" sz="1800" dirty="0"/>
                        <a:t>$23,000</a:t>
                      </a:r>
                    </a:p>
                  </a:txBody>
                  <a:tcPr anchor="ctr"/>
                </a:tc>
                <a:tc>
                  <a:txBody>
                    <a:bodyPr/>
                    <a:lstStyle/>
                    <a:p>
                      <a:pPr algn="ctr"/>
                      <a:r>
                        <a:rPr lang="en-US" sz="1800" dirty="0"/>
                        <a:t>$23,000</a:t>
                      </a:r>
                    </a:p>
                  </a:txBody>
                  <a:tcPr anchor="ctr"/>
                </a:tc>
                <a:tc>
                  <a:txBody>
                    <a:bodyPr/>
                    <a:lstStyle/>
                    <a:p>
                      <a:pPr algn="ctr"/>
                      <a:r>
                        <a:rPr lang="en-US" sz="1800" dirty="0"/>
                        <a:t>0%</a:t>
                      </a:r>
                    </a:p>
                  </a:txBody>
                  <a:tcPr anchor="ctr"/>
                </a:tc>
                <a:extLst>
                  <a:ext uri="{0D108BD9-81ED-4DB2-BD59-A6C34878D82A}">
                    <a16:rowId xmlns:a16="http://schemas.microsoft.com/office/drawing/2014/main" val="900000007"/>
                  </a:ext>
                </a:extLst>
              </a:tr>
              <a:tr h="384481">
                <a:tc>
                  <a:txBody>
                    <a:bodyPr/>
                    <a:lstStyle/>
                    <a:p>
                      <a:pPr algn="l"/>
                      <a:r>
                        <a:rPr lang="en-US" sz="1800" dirty="0"/>
                        <a:t>Endowment Income</a:t>
                      </a:r>
                    </a:p>
                  </a:txBody>
                  <a:tcPr anchor="ctr"/>
                </a:tc>
                <a:tc>
                  <a:txBody>
                    <a:bodyPr/>
                    <a:lstStyle/>
                    <a:p>
                      <a:pPr algn="ctr"/>
                      <a:r>
                        <a:rPr lang="en-US" sz="1800" dirty="0"/>
                        <a:t>$34,000</a:t>
                      </a:r>
                    </a:p>
                  </a:txBody>
                  <a:tcPr anchor="ctr"/>
                </a:tc>
                <a:tc>
                  <a:txBody>
                    <a:bodyPr/>
                    <a:lstStyle/>
                    <a:p>
                      <a:pPr algn="ctr"/>
                      <a:r>
                        <a:rPr lang="en-US" sz="1800" dirty="0"/>
                        <a:t>$55,000</a:t>
                      </a:r>
                    </a:p>
                  </a:txBody>
                  <a:tcPr anchor="ctr"/>
                </a:tc>
                <a:tc>
                  <a:txBody>
                    <a:bodyPr/>
                    <a:lstStyle/>
                    <a:p>
                      <a:pPr algn="ctr"/>
                      <a:r>
                        <a:rPr lang="en-US" sz="1800" dirty="0"/>
                        <a:t>+62%</a:t>
                      </a:r>
                    </a:p>
                  </a:txBody>
                  <a:tcPr anchor="ctr"/>
                </a:tc>
                <a:extLst>
                  <a:ext uri="{0D108BD9-81ED-4DB2-BD59-A6C34878D82A}">
                    <a16:rowId xmlns:a16="http://schemas.microsoft.com/office/drawing/2014/main" val="900000008"/>
                  </a:ext>
                </a:extLst>
              </a:tr>
              <a:tr h="384481">
                <a:tc>
                  <a:txBody>
                    <a:bodyPr/>
                    <a:lstStyle/>
                    <a:p>
                      <a:pPr algn="l"/>
                      <a:r>
                        <a:rPr lang="en-US" sz="1800" dirty="0"/>
                        <a:t>Parish Savings</a:t>
                      </a:r>
                    </a:p>
                  </a:txBody>
                  <a:tcPr anchor="ctr"/>
                </a:tc>
                <a:tc>
                  <a:txBody>
                    <a:bodyPr/>
                    <a:lstStyle/>
                    <a:p>
                      <a:pPr algn="ctr"/>
                      <a:r>
                        <a:rPr lang="en-US" sz="1800" dirty="0"/>
                        <a:t>$66,000</a:t>
                      </a:r>
                    </a:p>
                  </a:txBody>
                  <a:tcPr anchor="ctr"/>
                </a:tc>
                <a:tc>
                  <a:txBody>
                    <a:bodyPr/>
                    <a:lstStyle/>
                    <a:p>
                      <a:pPr algn="ctr"/>
                      <a:r>
                        <a:rPr lang="en-US" sz="1800" dirty="0"/>
                        <a:t>$37,000</a:t>
                      </a:r>
                    </a:p>
                  </a:txBody>
                  <a:tcPr anchor="ctr"/>
                </a:tc>
                <a:tc>
                  <a:txBody>
                    <a:bodyPr/>
                    <a:lstStyle/>
                    <a:p>
                      <a:pPr algn="ctr"/>
                      <a:r>
                        <a:rPr lang="en-US" sz="1800" dirty="0"/>
                        <a:t>-44%</a:t>
                      </a:r>
                    </a:p>
                  </a:txBody>
                  <a:tcPr anchor="ctr"/>
                </a:tc>
                <a:extLst>
                  <a:ext uri="{0D108BD9-81ED-4DB2-BD59-A6C34878D82A}">
                    <a16:rowId xmlns:a16="http://schemas.microsoft.com/office/drawing/2014/main" val="900000009"/>
                  </a:ext>
                </a:extLst>
              </a:tr>
              <a:tr h="384481">
                <a:tc>
                  <a:txBody>
                    <a:bodyPr/>
                    <a:lstStyle/>
                    <a:p>
                      <a:pPr algn="l"/>
                      <a:r>
                        <a:rPr lang="en-US" sz="1800" b="1" dirty="0"/>
                        <a:t>Total</a:t>
                      </a:r>
                    </a:p>
                  </a:txBody>
                  <a:tcPr anchor="ctr"/>
                </a:tc>
                <a:tc>
                  <a:txBody>
                    <a:bodyPr/>
                    <a:lstStyle/>
                    <a:p>
                      <a:pPr algn="ctr"/>
                      <a:r>
                        <a:rPr lang="en-US" sz="1800" b="1" dirty="0"/>
                        <a:t>$748,000</a:t>
                      </a:r>
                    </a:p>
                  </a:txBody>
                  <a:tcPr anchor="ctr"/>
                </a:tc>
                <a:tc>
                  <a:txBody>
                    <a:bodyPr/>
                    <a:lstStyle/>
                    <a:p>
                      <a:pPr algn="ctr"/>
                      <a:r>
                        <a:rPr lang="en-US" sz="1800" b="1" dirty="0"/>
                        <a:t>$778,000</a:t>
                      </a:r>
                    </a:p>
                  </a:txBody>
                  <a:tcPr anchor="ctr"/>
                </a:tc>
                <a:tc>
                  <a:txBody>
                    <a:bodyPr/>
                    <a:lstStyle/>
                    <a:p>
                      <a:pPr algn="ctr"/>
                      <a:r>
                        <a:rPr lang="en-US" sz="1800" b="1" dirty="0"/>
                        <a:t>+4%</a:t>
                      </a:r>
                    </a:p>
                  </a:txBody>
                  <a:tcPr anchor="ctr"/>
                </a:tc>
                <a:extLst>
                  <a:ext uri="{0D108BD9-81ED-4DB2-BD59-A6C34878D82A}">
                    <a16:rowId xmlns:a16="http://schemas.microsoft.com/office/drawing/2014/main" val="900000010"/>
                  </a:ext>
                </a:extLst>
              </a:tr>
            </a:tbl>
          </a:graphicData>
        </a:graphic>
      </p:graphicFrame>
    </p:spTree>
    <p:extLst>
      <p:ext uri="{BB962C8B-B14F-4D97-AF65-F5344CB8AC3E}">
        <p14:creationId xmlns:p14="http://schemas.microsoft.com/office/powerpoint/2010/main" val="1535334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6"/>
          <p:cNvSpPr txBox="1">
            <a:spLocks/>
          </p:cNvSpPr>
          <p:nvPr/>
        </p:nvSpPr>
        <p:spPr>
          <a:xfrm>
            <a:off x="-1" y="1143001"/>
            <a:ext cx="9144001" cy="768350"/>
          </a:xfrm>
          <a:prstGeom prst="rect">
            <a:avLst/>
          </a:prstGeom>
          <a:solidFill>
            <a:schemeClr val="tx2"/>
          </a:solidFill>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400" b="1" dirty="0">
              <a:solidFill>
                <a:schemeClr val="bg1"/>
              </a:solidFill>
              <a:latin typeface="Arial" panose="020B0604020202020204" pitchFamily="34" charset="0"/>
              <a:cs typeface="Arial" panose="020B0604020202020204" pitchFamily="34" charset="0"/>
            </a:endParaRPr>
          </a:p>
        </p:txBody>
      </p:sp>
      <p:sp>
        <p:nvSpPr>
          <p:cNvPr id="4" name="Title 3"/>
          <p:cNvSpPr txBox="1">
            <a:spLocks/>
          </p:cNvSpPr>
          <p:nvPr/>
        </p:nvSpPr>
        <p:spPr>
          <a:xfrm>
            <a:off x="228600" y="609600"/>
            <a:ext cx="8686800" cy="38404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dirty="0">
                <a:latin typeface="Arial Black" panose="020B0A04020102020204" pitchFamily="34" charset="0"/>
              </a:rPr>
              <a:t>Expenses – 2026 Forecast vs. 2027 Budget</a:t>
            </a:r>
            <a:endParaRPr lang="en-US" sz="2400" dirty="0">
              <a:latin typeface="Arial Black" panose="020B0A04020102020204" pitchFamily="34" charset="0"/>
            </a:endParaRPr>
          </a:p>
        </p:txBody>
      </p:sp>
      <p:sp>
        <p:nvSpPr>
          <p:cNvPr id="7" name="Text Placeholder 4"/>
          <p:cNvSpPr txBox="1">
            <a:spLocks/>
          </p:cNvSpPr>
          <p:nvPr/>
        </p:nvSpPr>
        <p:spPr>
          <a:xfrm>
            <a:off x="-3" y="0"/>
            <a:ext cx="8686800" cy="30480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Arial" panose="020B0604020202020204" pitchFamily="34" charset="0"/>
                <a:cs typeface="Arial" panose="020B0604020202020204" pitchFamily="34" charset="0"/>
              </a:rPr>
              <a:t>Financial Meeting</a:t>
            </a:r>
          </a:p>
        </p:txBody>
      </p:sp>
      <p:sp>
        <p:nvSpPr>
          <p:cNvPr id="8" name="Content Placeholder 7"/>
          <p:cNvSpPr>
            <a:spLocks noGrp="1"/>
          </p:cNvSpPr>
          <p:nvPr>
            <p:ph idx="1"/>
          </p:nvPr>
        </p:nvSpPr>
        <p:spPr>
          <a:xfrm>
            <a:off x="292963" y="2006081"/>
            <a:ext cx="8622437" cy="4715395"/>
          </a:xfrm>
        </p:spPr>
        <p:txBody>
          <a:bodyPr>
            <a:normAutofit/>
          </a:bodyPr>
          <a:lstStyle/>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a:p>
            <a:pPr marL="0" indent="0">
              <a:buNone/>
            </a:pPr>
            <a:endParaRPr lang="en-US" sz="2800"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16ABED8F-41F8-4BB2-A404-DB762AA6E6E9}" type="slidenum">
              <a:rPr lang="en-US" smtClean="0"/>
              <a:t>16</a:t>
            </a:fld>
            <a:endParaRPr lang="en-US" dirty="0"/>
          </a:p>
        </p:txBody>
      </p:sp>
      <p:graphicFrame>
        <p:nvGraphicFramePr>
          <p:cNvPr id="2" name="Table 1">
            <a:extLst>
              <a:ext uri="{FF2B5EF4-FFF2-40B4-BE49-F238E27FC236}">
                <a16:creationId xmlns:a16="http://schemas.microsoft.com/office/drawing/2014/main" id="{8F6768B3-44B7-20E1-51CC-FDCBD788B85F}"/>
              </a:ext>
            </a:extLst>
          </p:cNvPr>
          <p:cNvGraphicFramePr>
            <a:graphicFrameLocks noGrp="1"/>
          </p:cNvGraphicFramePr>
          <p:nvPr>
            <p:extLst>
              <p:ext uri="{D42A27DB-BD31-4B8C-83A1-F6EECF244321}">
                <p14:modId xmlns:p14="http://schemas.microsoft.com/office/powerpoint/2010/main" val="1920547796"/>
              </p:ext>
            </p:extLst>
          </p:nvPr>
        </p:nvGraphicFramePr>
        <p:xfrm>
          <a:off x="228599" y="2060703"/>
          <a:ext cx="8812033" cy="4446441"/>
        </p:xfrm>
        <a:graphic>
          <a:graphicData uri="http://schemas.openxmlformats.org/drawingml/2006/table">
            <a:tbl>
              <a:tblPr firstRow="1" bandRow="1">
                <a:tableStyleId>{BC89EF96-8CEA-46FF-86C4-4CE0E7609802}</a:tableStyleId>
              </a:tblPr>
              <a:tblGrid>
                <a:gridCol w="3100000">
                  <a:extLst>
                    <a:ext uri="{9D8B030D-6E8A-4147-A177-3AD203B41FA5}">
                      <a16:colId xmlns:a16="http://schemas.microsoft.com/office/drawing/2014/main" val="307386024"/>
                    </a:ext>
                  </a:extLst>
                </a:gridCol>
                <a:gridCol w="1904011">
                  <a:extLst>
                    <a:ext uri="{9D8B030D-6E8A-4147-A177-3AD203B41FA5}">
                      <a16:colId xmlns:a16="http://schemas.microsoft.com/office/drawing/2014/main" val="1757159611"/>
                    </a:ext>
                  </a:extLst>
                </a:gridCol>
                <a:gridCol w="1904011">
                  <a:extLst>
                    <a:ext uri="{9D8B030D-6E8A-4147-A177-3AD203B41FA5}">
                      <a16:colId xmlns:a16="http://schemas.microsoft.com/office/drawing/2014/main" val="2402935798"/>
                    </a:ext>
                  </a:extLst>
                </a:gridCol>
                <a:gridCol w="1904011">
                  <a:extLst>
                    <a:ext uri="{9D8B030D-6E8A-4147-A177-3AD203B41FA5}">
                      <a16:colId xmlns:a16="http://schemas.microsoft.com/office/drawing/2014/main" val="3648197083"/>
                    </a:ext>
                  </a:extLst>
                </a:gridCol>
              </a:tblGrid>
              <a:tr h="422929">
                <a:tc>
                  <a:txBody>
                    <a:bodyPr/>
                    <a:lstStyle/>
                    <a:p>
                      <a:pPr algn="l"/>
                      <a:r>
                        <a:rPr sz="1800"/>
                        <a:t>Expenses</a:t>
                      </a:r>
                      <a:endParaRPr lang="en-US" dirty="0"/>
                    </a:p>
                  </a:txBody>
                  <a:tcPr anchor="ctr"/>
                </a:tc>
                <a:tc>
                  <a:txBody>
                    <a:bodyPr/>
                    <a:lstStyle/>
                    <a:p>
                      <a:pPr algn="ctr"/>
                      <a:r>
                        <a:rPr lang="en-US" sz="1800" dirty="0"/>
                        <a:t>2026 Forecast</a:t>
                      </a:r>
                    </a:p>
                  </a:txBody>
                  <a:tcPr anchor="ctr"/>
                </a:tc>
                <a:tc>
                  <a:txBody>
                    <a:bodyPr/>
                    <a:lstStyle/>
                    <a:p>
                      <a:pPr algn="ctr"/>
                      <a:r>
                        <a:rPr lang="en-US" sz="1800" dirty="0"/>
                        <a:t>Draft 2027 Budget</a:t>
                      </a:r>
                    </a:p>
                  </a:txBody>
                  <a:tcPr anchor="ctr"/>
                </a:tc>
                <a:tc>
                  <a:txBody>
                    <a:bodyPr/>
                    <a:lstStyle/>
                    <a:p>
                      <a:pPr algn="ctr"/>
                      <a:r>
                        <a:rPr lang="en-US" sz="1800" dirty="0"/>
                        <a:t>Variance</a:t>
                      </a:r>
                    </a:p>
                  </a:txBody>
                  <a:tcPr anchor="ctr"/>
                </a:tc>
                <a:extLst>
                  <a:ext uri="{0D108BD9-81ED-4DB2-BD59-A6C34878D82A}">
                    <a16:rowId xmlns:a16="http://schemas.microsoft.com/office/drawing/2014/main" val="910000000"/>
                  </a:ext>
                </a:extLst>
              </a:tr>
              <a:tr h="422929">
                <a:tc>
                  <a:txBody>
                    <a:bodyPr/>
                    <a:lstStyle/>
                    <a:p>
                      <a:pPr algn="l"/>
                      <a:r>
                        <a:rPr lang="en-US" sz="1800" dirty="0"/>
                        <a:t>Salaries &amp; Benefits</a:t>
                      </a:r>
                    </a:p>
                  </a:txBody>
                  <a:tcPr anchor="ctr"/>
                </a:tc>
                <a:tc>
                  <a:txBody>
                    <a:bodyPr/>
                    <a:lstStyle/>
                    <a:p>
                      <a:pPr algn="ctr"/>
                      <a:r>
                        <a:rPr lang="en-US" sz="1800" dirty="0"/>
                        <a:t>$370,000</a:t>
                      </a:r>
                    </a:p>
                  </a:txBody>
                  <a:tcPr anchor="ctr"/>
                </a:tc>
                <a:tc>
                  <a:txBody>
                    <a:bodyPr/>
                    <a:lstStyle/>
                    <a:p>
                      <a:pPr algn="ctr"/>
                      <a:r>
                        <a:rPr lang="en-US" sz="1800" dirty="0"/>
                        <a:t>$411,000</a:t>
                      </a:r>
                    </a:p>
                  </a:txBody>
                  <a:tcPr anchor="ctr"/>
                </a:tc>
                <a:tc>
                  <a:txBody>
                    <a:bodyPr/>
                    <a:lstStyle/>
                    <a:p>
                      <a:pPr algn="ctr"/>
                      <a:r>
                        <a:rPr lang="en-US" sz="1800" dirty="0"/>
                        <a:t>+11%</a:t>
                      </a:r>
                    </a:p>
                  </a:txBody>
                  <a:tcPr anchor="ctr"/>
                </a:tc>
                <a:extLst>
                  <a:ext uri="{0D108BD9-81ED-4DB2-BD59-A6C34878D82A}">
                    <a16:rowId xmlns:a16="http://schemas.microsoft.com/office/drawing/2014/main" val="910000001"/>
                  </a:ext>
                </a:extLst>
              </a:tr>
              <a:tr h="422929">
                <a:tc>
                  <a:txBody>
                    <a:bodyPr/>
                    <a:lstStyle/>
                    <a:p>
                      <a:pPr algn="l"/>
                      <a:r>
                        <a:rPr lang="en-US" sz="1800" dirty="0"/>
                        <a:t>Property</a:t>
                      </a:r>
                    </a:p>
                  </a:txBody>
                  <a:tcPr anchor="ctr"/>
                </a:tc>
                <a:tc>
                  <a:txBody>
                    <a:bodyPr/>
                    <a:lstStyle/>
                    <a:p>
                      <a:pPr algn="ctr"/>
                      <a:r>
                        <a:rPr lang="en-US" sz="1800" dirty="0"/>
                        <a:t>$148,000</a:t>
                      </a:r>
                    </a:p>
                  </a:txBody>
                  <a:tcPr anchor="ctr"/>
                </a:tc>
                <a:tc>
                  <a:txBody>
                    <a:bodyPr/>
                    <a:lstStyle/>
                    <a:p>
                      <a:pPr algn="ctr"/>
                      <a:r>
                        <a:rPr lang="en-US" sz="1800" dirty="0"/>
                        <a:t>$138,000</a:t>
                      </a:r>
                    </a:p>
                  </a:txBody>
                  <a:tcPr anchor="ctr"/>
                </a:tc>
                <a:tc>
                  <a:txBody>
                    <a:bodyPr/>
                    <a:lstStyle/>
                    <a:p>
                      <a:pPr algn="ctr"/>
                      <a:r>
                        <a:rPr lang="en-US" sz="1800" dirty="0"/>
                        <a:t>-7%</a:t>
                      </a:r>
                    </a:p>
                  </a:txBody>
                  <a:tcPr anchor="ctr"/>
                </a:tc>
                <a:extLst>
                  <a:ext uri="{0D108BD9-81ED-4DB2-BD59-A6C34878D82A}">
                    <a16:rowId xmlns:a16="http://schemas.microsoft.com/office/drawing/2014/main" val="910000002"/>
                  </a:ext>
                </a:extLst>
              </a:tr>
              <a:tr h="422929">
                <a:tc>
                  <a:txBody>
                    <a:bodyPr/>
                    <a:lstStyle/>
                    <a:p>
                      <a:pPr algn="l"/>
                      <a:r>
                        <a:rPr lang="en-US" sz="1800"/>
                        <a:t>High Point </a:t>
                      </a:r>
                      <a:r>
                        <a:rPr lang="en-US" sz="1800" dirty="0"/>
                        <a:t>related</a:t>
                      </a:r>
                    </a:p>
                  </a:txBody>
                  <a:tcPr anchor="ctr"/>
                </a:tc>
                <a:tc>
                  <a:txBody>
                    <a:bodyPr/>
                    <a:lstStyle/>
                    <a:p>
                      <a:pPr algn="ctr"/>
                      <a:r>
                        <a:rPr lang="en-US" sz="1800" dirty="0"/>
                        <a:t>$71,000</a:t>
                      </a:r>
                    </a:p>
                  </a:txBody>
                  <a:tcPr anchor="ctr"/>
                </a:tc>
                <a:tc>
                  <a:txBody>
                    <a:bodyPr/>
                    <a:lstStyle/>
                    <a:p>
                      <a:pPr algn="ctr"/>
                      <a:r>
                        <a:rPr lang="en-US" sz="1800" dirty="0"/>
                        <a:t>$54,000</a:t>
                      </a:r>
                    </a:p>
                  </a:txBody>
                  <a:tcPr anchor="ctr"/>
                </a:tc>
                <a:tc>
                  <a:txBody>
                    <a:bodyPr/>
                    <a:lstStyle/>
                    <a:p>
                      <a:pPr algn="ctr"/>
                      <a:r>
                        <a:rPr lang="en-US" sz="1800" dirty="0"/>
                        <a:t>-24%</a:t>
                      </a:r>
                    </a:p>
                  </a:txBody>
                  <a:tcPr anchor="ctr"/>
                </a:tc>
                <a:extLst>
                  <a:ext uri="{0D108BD9-81ED-4DB2-BD59-A6C34878D82A}">
                    <a16:rowId xmlns:a16="http://schemas.microsoft.com/office/drawing/2014/main" val="910000003"/>
                  </a:ext>
                </a:extLst>
              </a:tr>
              <a:tr h="422929">
                <a:tc>
                  <a:txBody>
                    <a:bodyPr/>
                    <a:lstStyle/>
                    <a:p>
                      <a:pPr algn="l"/>
                      <a:r>
                        <a:rPr lang="en-US" sz="1800" dirty="0"/>
                        <a:t>Administration</a:t>
                      </a:r>
                    </a:p>
                  </a:txBody>
                  <a:tcPr anchor="ctr"/>
                </a:tc>
                <a:tc>
                  <a:txBody>
                    <a:bodyPr/>
                    <a:lstStyle/>
                    <a:p>
                      <a:pPr algn="ctr"/>
                      <a:r>
                        <a:rPr lang="en-US" sz="1800" dirty="0"/>
                        <a:t>$61,000</a:t>
                      </a:r>
                    </a:p>
                  </a:txBody>
                  <a:tcPr anchor="ctr"/>
                </a:tc>
                <a:tc>
                  <a:txBody>
                    <a:bodyPr/>
                    <a:lstStyle/>
                    <a:p>
                      <a:pPr algn="ctr"/>
                      <a:r>
                        <a:rPr lang="en-US" sz="1800" dirty="0"/>
                        <a:t>$63,000</a:t>
                      </a:r>
                    </a:p>
                  </a:txBody>
                  <a:tcPr anchor="ctr"/>
                </a:tc>
                <a:tc>
                  <a:txBody>
                    <a:bodyPr/>
                    <a:lstStyle/>
                    <a:p>
                      <a:pPr algn="ctr"/>
                      <a:r>
                        <a:rPr lang="en-US" sz="1800" dirty="0"/>
                        <a:t>+3%</a:t>
                      </a:r>
                    </a:p>
                  </a:txBody>
                  <a:tcPr anchor="ctr"/>
                </a:tc>
                <a:extLst>
                  <a:ext uri="{0D108BD9-81ED-4DB2-BD59-A6C34878D82A}">
                    <a16:rowId xmlns:a16="http://schemas.microsoft.com/office/drawing/2014/main" val="910000004"/>
                  </a:ext>
                </a:extLst>
              </a:tr>
              <a:tr h="422929">
                <a:tc>
                  <a:txBody>
                    <a:bodyPr/>
                    <a:lstStyle/>
                    <a:p>
                      <a:pPr algn="l"/>
                      <a:r>
                        <a:rPr lang="en-US" sz="1800" dirty="0"/>
                        <a:t>Worship</a:t>
                      </a:r>
                    </a:p>
                  </a:txBody>
                  <a:tcPr anchor="ctr"/>
                </a:tc>
                <a:tc>
                  <a:txBody>
                    <a:bodyPr/>
                    <a:lstStyle/>
                    <a:p>
                      <a:pPr algn="ctr"/>
                      <a:r>
                        <a:rPr lang="en-US" sz="1800" dirty="0"/>
                        <a:t>$59,000</a:t>
                      </a:r>
                    </a:p>
                  </a:txBody>
                  <a:tcPr anchor="ctr"/>
                </a:tc>
                <a:tc>
                  <a:txBody>
                    <a:bodyPr/>
                    <a:lstStyle/>
                    <a:p>
                      <a:pPr algn="ctr"/>
                      <a:r>
                        <a:rPr lang="en-US" sz="1800" dirty="0"/>
                        <a:t>$60,000</a:t>
                      </a:r>
                    </a:p>
                  </a:txBody>
                  <a:tcPr anchor="ctr"/>
                </a:tc>
                <a:tc>
                  <a:txBody>
                    <a:bodyPr/>
                    <a:lstStyle/>
                    <a:p>
                      <a:pPr algn="ctr"/>
                      <a:r>
                        <a:rPr lang="en-US" sz="1800" dirty="0"/>
                        <a:t>+2%</a:t>
                      </a:r>
                    </a:p>
                  </a:txBody>
                  <a:tcPr anchor="ctr"/>
                </a:tc>
                <a:extLst>
                  <a:ext uri="{0D108BD9-81ED-4DB2-BD59-A6C34878D82A}">
                    <a16:rowId xmlns:a16="http://schemas.microsoft.com/office/drawing/2014/main" val="910000005"/>
                  </a:ext>
                </a:extLst>
              </a:tr>
              <a:tr h="422929">
                <a:tc>
                  <a:txBody>
                    <a:bodyPr/>
                    <a:lstStyle/>
                    <a:p>
                      <a:pPr algn="l"/>
                      <a:r>
                        <a:rPr lang="en-US" sz="1800" dirty="0"/>
                        <a:t>Outreach</a:t>
                      </a:r>
                    </a:p>
                  </a:txBody>
                  <a:tcPr anchor="ctr"/>
                </a:tc>
                <a:tc>
                  <a:txBody>
                    <a:bodyPr/>
                    <a:lstStyle/>
                    <a:p>
                      <a:pPr algn="ctr"/>
                      <a:r>
                        <a:rPr lang="en-US" sz="1800" dirty="0"/>
                        <a:t>$30,000</a:t>
                      </a:r>
                    </a:p>
                  </a:txBody>
                  <a:tcPr anchor="ctr"/>
                </a:tc>
                <a:tc>
                  <a:txBody>
                    <a:bodyPr/>
                    <a:lstStyle/>
                    <a:p>
                      <a:pPr algn="ctr"/>
                      <a:r>
                        <a:rPr lang="en-US" sz="1800" dirty="0"/>
                        <a:t>$30,000</a:t>
                      </a:r>
                    </a:p>
                  </a:txBody>
                  <a:tcPr anchor="ctr"/>
                </a:tc>
                <a:tc>
                  <a:txBody>
                    <a:bodyPr/>
                    <a:lstStyle/>
                    <a:p>
                      <a:pPr algn="ctr"/>
                      <a:r>
                        <a:rPr lang="en-US" sz="1800" dirty="0"/>
                        <a:t>0%</a:t>
                      </a:r>
                    </a:p>
                  </a:txBody>
                  <a:tcPr anchor="ctr"/>
                </a:tc>
                <a:extLst>
                  <a:ext uri="{0D108BD9-81ED-4DB2-BD59-A6C34878D82A}">
                    <a16:rowId xmlns:a16="http://schemas.microsoft.com/office/drawing/2014/main" val="910000006"/>
                  </a:ext>
                </a:extLst>
              </a:tr>
              <a:tr h="422929">
                <a:tc>
                  <a:txBody>
                    <a:bodyPr/>
                    <a:lstStyle/>
                    <a:p>
                      <a:pPr algn="l"/>
                      <a:r>
                        <a:rPr lang="en-US" sz="1800" dirty="0"/>
                        <a:t>Diocese support</a:t>
                      </a:r>
                    </a:p>
                  </a:txBody>
                  <a:tcPr anchor="ctr"/>
                </a:tc>
                <a:tc>
                  <a:txBody>
                    <a:bodyPr/>
                    <a:lstStyle/>
                    <a:p>
                      <a:pPr algn="ctr"/>
                      <a:r>
                        <a:rPr lang="en-US" sz="1800" dirty="0"/>
                        <a:t>$30,000</a:t>
                      </a:r>
                    </a:p>
                  </a:txBody>
                  <a:tcPr anchor="ctr"/>
                </a:tc>
                <a:tc>
                  <a:txBody>
                    <a:bodyPr/>
                    <a:lstStyle/>
                    <a:p>
                      <a:pPr algn="ctr"/>
                      <a:r>
                        <a:rPr lang="en-US" sz="1800" dirty="0"/>
                        <a:t>$30,000</a:t>
                      </a:r>
                    </a:p>
                  </a:txBody>
                  <a:tcPr anchor="ctr"/>
                </a:tc>
                <a:tc>
                  <a:txBody>
                    <a:bodyPr/>
                    <a:lstStyle/>
                    <a:p>
                      <a:pPr algn="ctr"/>
                      <a:r>
                        <a:rPr lang="en-US" sz="1800" dirty="0"/>
                        <a:t>0%</a:t>
                      </a:r>
                    </a:p>
                  </a:txBody>
                  <a:tcPr anchor="ctr"/>
                </a:tc>
                <a:extLst>
                  <a:ext uri="{0D108BD9-81ED-4DB2-BD59-A6C34878D82A}">
                    <a16:rowId xmlns:a16="http://schemas.microsoft.com/office/drawing/2014/main" val="910000007"/>
                  </a:ext>
                </a:extLst>
              </a:tr>
              <a:tr h="422929">
                <a:tc>
                  <a:txBody>
                    <a:bodyPr/>
                    <a:lstStyle/>
                    <a:p>
                      <a:pPr algn="l"/>
                      <a:r>
                        <a:rPr lang="en-US" sz="1800" dirty="0"/>
                        <a:t>Other</a:t>
                      </a:r>
                    </a:p>
                  </a:txBody>
                  <a:tcPr anchor="ctr"/>
                </a:tc>
                <a:tc>
                  <a:txBody>
                    <a:bodyPr/>
                    <a:lstStyle/>
                    <a:p>
                      <a:pPr algn="ctr"/>
                      <a:r>
                        <a:rPr lang="en-US" sz="1800" dirty="0"/>
                        <a:t>$9,000</a:t>
                      </a:r>
                    </a:p>
                  </a:txBody>
                  <a:tcPr anchor="ctr"/>
                </a:tc>
                <a:tc>
                  <a:txBody>
                    <a:bodyPr/>
                    <a:lstStyle/>
                    <a:p>
                      <a:pPr algn="ctr"/>
                      <a:r>
                        <a:rPr lang="en-US" sz="1800" dirty="0"/>
                        <a:t>$11,000</a:t>
                      </a:r>
                    </a:p>
                  </a:txBody>
                  <a:tcPr anchor="ctr"/>
                </a:tc>
                <a:tc>
                  <a:txBody>
                    <a:bodyPr/>
                    <a:lstStyle/>
                    <a:p>
                      <a:pPr algn="ctr"/>
                      <a:r>
                        <a:rPr lang="en-US" sz="1800" dirty="0"/>
                        <a:t>+22%</a:t>
                      </a:r>
                    </a:p>
                  </a:txBody>
                  <a:tcPr anchor="ctr"/>
                </a:tc>
                <a:extLst>
                  <a:ext uri="{0D108BD9-81ED-4DB2-BD59-A6C34878D82A}">
                    <a16:rowId xmlns:a16="http://schemas.microsoft.com/office/drawing/2014/main" val="910000008"/>
                  </a:ext>
                </a:extLst>
              </a:tr>
              <a:tr h="422929">
                <a:tc>
                  <a:txBody>
                    <a:bodyPr/>
                    <a:lstStyle/>
                    <a:p>
                      <a:pPr algn="l"/>
                      <a:r>
                        <a:rPr lang="en-US" sz="1800" b="1" dirty="0"/>
                        <a:t>Total</a:t>
                      </a:r>
                    </a:p>
                  </a:txBody>
                  <a:tcPr anchor="ctr"/>
                </a:tc>
                <a:tc>
                  <a:txBody>
                    <a:bodyPr/>
                    <a:lstStyle/>
                    <a:p>
                      <a:pPr algn="ctr"/>
                      <a:r>
                        <a:rPr lang="en-US" sz="1800" b="1" dirty="0"/>
                        <a:t>$778,000</a:t>
                      </a:r>
                    </a:p>
                  </a:txBody>
                  <a:tcPr anchor="ctr"/>
                </a:tc>
                <a:tc>
                  <a:txBody>
                    <a:bodyPr/>
                    <a:lstStyle/>
                    <a:p>
                      <a:pPr algn="ctr"/>
                      <a:r>
                        <a:rPr lang="en-US" sz="1800" b="1" dirty="0"/>
                        <a:t>$797,000</a:t>
                      </a:r>
                    </a:p>
                  </a:txBody>
                  <a:tcPr anchor="ctr"/>
                </a:tc>
                <a:tc>
                  <a:txBody>
                    <a:bodyPr/>
                    <a:lstStyle/>
                    <a:p>
                      <a:pPr algn="ctr"/>
                      <a:r>
                        <a:rPr lang="en-US" sz="1800" b="1" dirty="0"/>
                        <a:t>+2%</a:t>
                      </a:r>
                    </a:p>
                  </a:txBody>
                  <a:tcPr anchor="ctr"/>
                </a:tc>
                <a:extLst>
                  <a:ext uri="{0D108BD9-81ED-4DB2-BD59-A6C34878D82A}">
                    <a16:rowId xmlns:a16="http://schemas.microsoft.com/office/drawing/2014/main" val="910000009"/>
                  </a:ext>
                </a:extLst>
              </a:tr>
            </a:tbl>
          </a:graphicData>
        </a:graphic>
      </p:graphicFrame>
    </p:spTree>
    <p:extLst>
      <p:ext uri="{BB962C8B-B14F-4D97-AF65-F5344CB8AC3E}">
        <p14:creationId xmlns:p14="http://schemas.microsoft.com/office/powerpoint/2010/main" val="15353343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53210</TotalTime>
  <Words>1054</Words>
  <Application>Microsoft Office PowerPoint</Application>
  <PresentationFormat>On-screen Show (4:3)</PresentationFormat>
  <Paragraphs>265</Paragraphs>
  <Slides>16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Arial Black</vt:lpstr>
      <vt:lpstr>Calibri</vt:lpstr>
      <vt:lpstr>Wingdings</vt:lpstr>
      <vt:lpstr>Office Theme</vt:lpstr>
      <vt:lpstr>St. Peter’s Church in the Great Valley</vt:lpstr>
      <vt:lpstr>PowerPoint Presentation</vt:lpstr>
      <vt:lpstr>PowerPoint Presentation</vt:lpstr>
      <vt:lpstr>Organization St. Peter’s Church in the Great Valley</vt:lpstr>
      <vt:lpstr>PowerPoint Presentation</vt:lpstr>
      <vt:lpstr>PowerPoint Presentation</vt:lpstr>
      <vt:lpstr>Sources of Income 2026 Forecast </vt:lpstr>
      <vt:lpstr>High Point Rental Revenue</vt:lpstr>
      <vt:lpstr>Expense Categories 2026 Forecast </vt:lpstr>
      <vt:lpstr>PowerPoint Presentation</vt:lpstr>
      <vt:lpstr>PowerPoint Presentation</vt:lpstr>
      <vt:lpstr>PowerPoint Presentation</vt:lpstr>
      <vt:lpstr>PowerPoint Presentation</vt:lpstr>
      <vt:lpstr>St. Peter’s Church in the Great Valley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A Eddy</dc:creator>
  <cp:lastModifiedBy>Melissa Shaner</cp:lastModifiedBy>
  <cp:revision>401</cp:revision>
  <cp:lastPrinted>2026-10-23T14:22:56Z</cp:lastPrinted>
  <dcterms:created xsi:type="dcterms:W3CDTF">2012-04-30T01:56:31Z</dcterms:created>
  <dcterms:modified xsi:type="dcterms:W3CDTF">2026-10-26T13:23:28Z</dcterms:modified>
</cp:coreProperties>
</file>