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84" r:id="rId1"/>
  </p:sldMasterIdLst>
  <p:notesMasterIdLst>
    <p:notesMasterId r:id="rId17"/>
  </p:notesMasterIdLst>
  <p:handoutMasterIdLst>
    <p:handoutMasterId r:id="rId18"/>
  </p:handoutMasterIdLst>
  <p:sldIdLst>
    <p:sldId id="269" r:id="rId2"/>
    <p:sldId id="2147472207" r:id="rId3"/>
    <p:sldId id="2147472208" r:id="rId4"/>
    <p:sldId id="2147472209" r:id="rId5"/>
    <p:sldId id="2147472212" r:id="rId6"/>
    <p:sldId id="2147472213" r:id="rId7"/>
    <p:sldId id="2147472214" r:id="rId8"/>
    <p:sldId id="431" r:id="rId9"/>
    <p:sldId id="2147472210" r:id="rId10"/>
    <p:sldId id="2147472203" r:id="rId11"/>
    <p:sldId id="2147472211" r:id="rId12"/>
    <p:sldId id="2147472204" r:id="rId13"/>
    <p:sldId id="2147472205" r:id="rId14"/>
    <p:sldId id="570" r:id="rId15"/>
    <p:sldId id="311" r:id="rId16"/>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173" autoAdjust="0"/>
    <p:restoredTop sz="94660"/>
  </p:normalViewPr>
  <p:slideViewPr>
    <p:cSldViewPr snapToGrid="0">
      <p:cViewPr varScale="1">
        <p:scale>
          <a:sx n="109" d="100"/>
          <a:sy n="109" d="100"/>
        </p:scale>
        <p:origin x="834" y="10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9E0AFD-83B9-41D3-B34C-620132604E4F}"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US"/>
        </a:p>
      </dgm:t>
    </dgm:pt>
    <dgm:pt modelId="{D6685F3F-682B-4B62-984E-40CD0F52B059}">
      <dgm:prSet phldrT="[Text]"/>
      <dgm:spPr/>
      <dgm:t>
        <a:bodyPr/>
        <a:lstStyle/>
        <a:p>
          <a:r>
            <a:rPr lang="en-US" dirty="0"/>
            <a:t>High-Risk Nonpublic Schools</a:t>
          </a:r>
        </a:p>
      </dgm:t>
    </dgm:pt>
    <dgm:pt modelId="{77D6D790-A2A7-4E30-AE96-DD5DE529FA93}" type="parTrans" cxnId="{97C82582-C45A-4709-9B34-CA8975474C3B}">
      <dgm:prSet/>
      <dgm:spPr/>
      <dgm:t>
        <a:bodyPr/>
        <a:lstStyle/>
        <a:p>
          <a:endParaRPr lang="en-US"/>
        </a:p>
      </dgm:t>
    </dgm:pt>
    <dgm:pt modelId="{B03AB177-78FD-47E2-9CE2-58FFBDD9487D}" type="sibTrans" cxnId="{97C82582-C45A-4709-9B34-CA8975474C3B}">
      <dgm:prSet/>
      <dgm:spPr/>
      <dgm:t>
        <a:bodyPr/>
        <a:lstStyle/>
        <a:p>
          <a:endParaRPr lang="en-US"/>
        </a:p>
      </dgm:t>
    </dgm:pt>
    <dgm:pt modelId="{9C9C2280-1DF0-4687-8FDE-8D0B43019CF0}">
      <dgm:prSet phldrT="[Text]"/>
      <dgm:spPr/>
      <dgm:t>
        <a:bodyPr/>
        <a:lstStyle/>
        <a:p>
          <a:r>
            <a:rPr lang="en-US" dirty="0"/>
            <a:t>Allocation Amount/</a:t>
          </a:r>
        </a:p>
        <a:p>
          <a:r>
            <a:rPr lang="en-US" dirty="0"/>
            <a:t>Other Factors</a:t>
          </a:r>
        </a:p>
      </dgm:t>
    </dgm:pt>
    <dgm:pt modelId="{AE41AD4F-7D4F-4ED4-A4E1-C93EC4F2D461}" type="parTrans" cxnId="{90BA004F-616C-4B04-BC8C-2D0521CC419E}">
      <dgm:prSet/>
      <dgm:spPr/>
      <dgm:t>
        <a:bodyPr/>
        <a:lstStyle/>
        <a:p>
          <a:endParaRPr lang="en-US"/>
        </a:p>
      </dgm:t>
    </dgm:pt>
    <dgm:pt modelId="{B56D33A8-4A55-433E-A86D-84C698150022}" type="sibTrans" cxnId="{90BA004F-616C-4B04-BC8C-2D0521CC419E}">
      <dgm:prSet/>
      <dgm:spPr/>
      <dgm:t>
        <a:bodyPr/>
        <a:lstStyle/>
        <a:p>
          <a:endParaRPr lang="en-US"/>
        </a:p>
      </dgm:t>
    </dgm:pt>
    <dgm:pt modelId="{E68A1BF5-55EF-4E5C-9C91-6148484B0702}">
      <dgm:prSet phldrT="[Text]"/>
      <dgm:spPr/>
      <dgm:t>
        <a:bodyPr/>
        <a:lstStyle/>
        <a:p>
          <a:r>
            <a:rPr lang="en-US" dirty="0"/>
            <a:t>Top 10-15%</a:t>
          </a:r>
        </a:p>
      </dgm:t>
    </dgm:pt>
    <dgm:pt modelId="{9CBC49CE-4A8A-4902-8170-314EA062D9C5}" type="parTrans" cxnId="{AD43938C-8E6C-4E1B-94CE-825AA4907610}">
      <dgm:prSet/>
      <dgm:spPr/>
      <dgm:t>
        <a:bodyPr/>
        <a:lstStyle/>
        <a:p>
          <a:endParaRPr lang="en-US"/>
        </a:p>
      </dgm:t>
    </dgm:pt>
    <dgm:pt modelId="{71956A3D-48C1-4034-90B1-98FC0C255BC2}" type="sibTrans" cxnId="{AD43938C-8E6C-4E1B-94CE-825AA4907610}">
      <dgm:prSet/>
      <dgm:spPr/>
      <dgm:t>
        <a:bodyPr/>
        <a:lstStyle/>
        <a:p>
          <a:endParaRPr lang="en-US"/>
        </a:p>
      </dgm:t>
    </dgm:pt>
    <dgm:pt modelId="{782A505A-A9A0-465B-B125-3C68F5BCA924}">
      <dgm:prSet phldrT="[Text]"/>
      <dgm:spPr/>
      <dgm:t>
        <a:bodyPr/>
        <a:lstStyle/>
        <a:p>
          <a:r>
            <a:rPr lang="en-US" dirty="0"/>
            <a:t>Medium-Risk Nonpublic Schools</a:t>
          </a:r>
        </a:p>
      </dgm:t>
    </dgm:pt>
    <dgm:pt modelId="{C464A3CF-DB7E-4EEB-AC1E-80D7E5F5B950}" type="parTrans" cxnId="{82900083-1BBD-4A12-9F67-CEAEA967A0DA}">
      <dgm:prSet/>
      <dgm:spPr/>
      <dgm:t>
        <a:bodyPr/>
        <a:lstStyle/>
        <a:p>
          <a:endParaRPr lang="en-US"/>
        </a:p>
      </dgm:t>
    </dgm:pt>
    <dgm:pt modelId="{F94F0CA3-1ED2-4FD9-8999-A4DA8C7AD103}" type="sibTrans" cxnId="{82900083-1BBD-4A12-9F67-CEAEA967A0DA}">
      <dgm:prSet/>
      <dgm:spPr/>
      <dgm:t>
        <a:bodyPr/>
        <a:lstStyle/>
        <a:p>
          <a:endParaRPr lang="en-US"/>
        </a:p>
      </dgm:t>
    </dgm:pt>
    <dgm:pt modelId="{93FF110C-C042-4E20-82DD-14FD898D1B82}">
      <dgm:prSet phldrT="[Text]"/>
      <dgm:spPr/>
      <dgm:t>
        <a:bodyPr/>
        <a:lstStyle/>
        <a:p>
          <a:r>
            <a:rPr lang="en-US" dirty="0"/>
            <a:t>Allocation Amount/ </a:t>
          </a:r>
        </a:p>
        <a:p>
          <a:r>
            <a:rPr lang="en-US" dirty="0"/>
            <a:t>Other Factors</a:t>
          </a:r>
        </a:p>
      </dgm:t>
    </dgm:pt>
    <dgm:pt modelId="{92E0D6E1-C3BC-4F15-8650-959584AF370D}" type="parTrans" cxnId="{E096E495-38BC-4263-9B78-C3674C70382D}">
      <dgm:prSet/>
      <dgm:spPr/>
      <dgm:t>
        <a:bodyPr/>
        <a:lstStyle/>
        <a:p>
          <a:endParaRPr lang="en-US"/>
        </a:p>
      </dgm:t>
    </dgm:pt>
    <dgm:pt modelId="{7A5B9635-4468-41C2-B3C1-CBE186F331BF}" type="sibTrans" cxnId="{E096E495-38BC-4263-9B78-C3674C70382D}">
      <dgm:prSet/>
      <dgm:spPr/>
      <dgm:t>
        <a:bodyPr/>
        <a:lstStyle/>
        <a:p>
          <a:endParaRPr lang="en-US"/>
        </a:p>
      </dgm:t>
    </dgm:pt>
    <dgm:pt modelId="{D11629C9-90A7-49ED-BBAB-6EB5F9B97AED}">
      <dgm:prSet phldrT="[Text]"/>
      <dgm:spPr/>
      <dgm:t>
        <a:bodyPr/>
        <a:lstStyle/>
        <a:p>
          <a:r>
            <a:rPr lang="en-US" dirty="0"/>
            <a:t>20-25%</a:t>
          </a:r>
        </a:p>
      </dgm:t>
    </dgm:pt>
    <dgm:pt modelId="{1EC960CD-CB50-4327-9976-86E60F6A1081}" type="parTrans" cxnId="{49CF9EBB-B064-416B-840C-2FAA9895D030}">
      <dgm:prSet/>
      <dgm:spPr/>
      <dgm:t>
        <a:bodyPr/>
        <a:lstStyle/>
        <a:p>
          <a:endParaRPr lang="en-US"/>
        </a:p>
      </dgm:t>
    </dgm:pt>
    <dgm:pt modelId="{A88D8C17-EB9A-427A-8DCA-FF58C4CA1A43}" type="sibTrans" cxnId="{49CF9EBB-B064-416B-840C-2FAA9895D030}">
      <dgm:prSet/>
      <dgm:spPr/>
      <dgm:t>
        <a:bodyPr/>
        <a:lstStyle/>
        <a:p>
          <a:endParaRPr lang="en-US"/>
        </a:p>
      </dgm:t>
    </dgm:pt>
    <dgm:pt modelId="{7F0866EA-F2EC-4260-B2BF-E598A19986FC}">
      <dgm:prSet phldrT="[Text]"/>
      <dgm:spPr/>
      <dgm:t>
        <a:bodyPr/>
        <a:lstStyle/>
        <a:p>
          <a:r>
            <a:rPr lang="en-US" dirty="0"/>
            <a:t>Low-Risk Nonpublic Schools</a:t>
          </a:r>
        </a:p>
      </dgm:t>
    </dgm:pt>
    <dgm:pt modelId="{DEB3D774-EF65-4948-8D5B-D35F3490B99A}" type="parTrans" cxnId="{876FA3BE-49B0-4614-867E-6BB4A8DF689F}">
      <dgm:prSet/>
      <dgm:spPr/>
      <dgm:t>
        <a:bodyPr/>
        <a:lstStyle/>
        <a:p>
          <a:endParaRPr lang="en-US"/>
        </a:p>
      </dgm:t>
    </dgm:pt>
    <dgm:pt modelId="{0DBD429A-B7B4-4121-B218-3CBDC839A7F7}" type="sibTrans" cxnId="{876FA3BE-49B0-4614-867E-6BB4A8DF689F}">
      <dgm:prSet/>
      <dgm:spPr/>
      <dgm:t>
        <a:bodyPr/>
        <a:lstStyle/>
        <a:p>
          <a:endParaRPr lang="en-US"/>
        </a:p>
      </dgm:t>
    </dgm:pt>
    <dgm:pt modelId="{8A419BBD-78C8-4593-8D4B-ED4178533BA8}">
      <dgm:prSet phldrT="[Text]"/>
      <dgm:spPr/>
      <dgm:t>
        <a:bodyPr/>
        <a:lstStyle/>
        <a:p>
          <a:r>
            <a:rPr lang="en-US" dirty="0"/>
            <a:t>Allocation Amount</a:t>
          </a:r>
        </a:p>
      </dgm:t>
    </dgm:pt>
    <dgm:pt modelId="{98BF0E54-47B6-42A1-8F70-CB0D01F410CB}" type="parTrans" cxnId="{71563DAF-A5C8-4072-A849-A3213B185C0C}">
      <dgm:prSet/>
      <dgm:spPr/>
      <dgm:t>
        <a:bodyPr/>
        <a:lstStyle/>
        <a:p>
          <a:endParaRPr lang="en-US"/>
        </a:p>
      </dgm:t>
    </dgm:pt>
    <dgm:pt modelId="{A8951189-811B-4989-9C53-A436D63F2AEF}" type="sibTrans" cxnId="{71563DAF-A5C8-4072-A849-A3213B185C0C}">
      <dgm:prSet/>
      <dgm:spPr/>
      <dgm:t>
        <a:bodyPr/>
        <a:lstStyle/>
        <a:p>
          <a:endParaRPr lang="en-US"/>
        </a:p>
      </dgm:t>
    </dgm:pt>
    <dgm:pt modelId="{B8AC10A5-8292-494B-8D39-A7124FA4EE74}">
      <dgm:prSet phldrT="[Text]"/>
      <dgm:spPr/>
      <dgm:t>
        <a:bodyPr/>
        <a:lstStyle/>
        <a:p>
          <a:r>
            <a:rPr lang="en-US" dirty="0"/>
            <a:t>Remaining 75-80%</a:t>
          </a:r>
        </a:p>
      </dgm:t>
    </dgm:pt>
    <dgm:pt modelId="{04613443-CB8C-424A-9D32-B6616443B006}" type="parTrans" cxnId="{993C92B3-E190-4273-A395-1779D5302BB7}">
      <dgm:prSet/>
      <dgm:spPr/>
      <dgm:t>
        <a:bodyPr/>
        <a:lstStyle/>
        <a:p>
          <a:endParaRPr lang="en-US"/>
        </a:p>
      </dgm:t>
    </dgm:pt>
    <dgm:pt modelId="{E8710EA0-A739-40BE-9B75-6B173CF0F70E}" type="sibTrans" cxnId="{993C92B3-E190-4273-A395-1779D5302BB7}">
      <dgm:prSet/>
      <dgm:spPr/>
      <dgm:t>
        <a:bodyPr/>
        <a:lstStyle/>
        <a:p>
          <a:endParaRPr lang="en-US"/>
        </a:p>
      </dgm:t>
    </dgm:pt>
    <dgm:pt modelId="{3F6D659C-FE68-4473-B8DC-3CA0188F9F90}">
      <dgm:prSet/>
      <dgm:spPr/>
      <dgm:t>
        <a:bodyPr/>
        <a:lstStyle/>
        <a:p>
          <a:r>
            <a:rPr lang="en-US" dirty="0"/>
            <a:t>MDE Risk Assessment of Nonpublic Schools</a:t>
          </a:r>
        </a:p>
      </dgm:t>
    </dgm:pt>
    <dgm:pt modelId="{E7C7BE95-21D4-4A03-B6D0-9FCA8072C3BF}" type="parTrans" cxnId="{F22EBB90-1F8F-4CC9-817A-867BC90A0D61}">
      <dgm:prSet/>
      <dgm:spPr/>
      <dgm:t>
        <a:bodyPr/>
        <a:lstStyle/>
        <a:p>
          <a:endParaRPr lang="en-US"/>
        </a:p>
      </dgm:t>
    </dgm:pt>
    <dgm:pt modelId="{83E69856-A58C-4754-9A5D-06A74F5B1738}" type="sibTrans" cxnId="{F22EBB90-1F8F-4CC9-817A-867BC90A0D61}">
      <dgm:prSet/>
      <dgm:spPr/>
      <dgm:t>
        <a:bodyPr/>
        <a:lstStyle/>
        <a:p>
          <a:endParaRPr lang="en-US"/>
        </a:p>
      </dgm:t>
    </dgm:pt>
    <dgm:pt modelId="{C422C8DD-E083-4CA9-8CC6-578B89D82352}">
      <dgm:prSet/>
      <dgm:spPr/>
      <dgm:t>
        <a:bodyPr/>
        <a:lstStyle/>
        <a:p>
          <a:r>
            <a:rPr lang="en-US" dirty="0"/>
            <a:t>30-45 (EANS I)  10-15 (EANS II)</a:t>
          </a:r>
        </a:p>
      </dgm:t>
    </dgm:pt>
    <dgm:pt modelId="{C95DCD07-9ACF-4AFE-BF6F-61E61FFD421A}" type="parTrans" cxnId="{DB9C38F3-02D5-4088-99F6-894228FC68FE}">
      <dgm:prSet/>
      <dgm:spPr/>
      <dgm:t>
        <a:bodyPr/>
        <a:lstStyle/>
        <a:p>
          <a:endParaRPr lang="en-US"/>
        </a:p>
      </dgm:t>
    </dgm:pt>
    <dgm:pt modelId="{C0B4F7C9-B252-46DC-AAC0-96F82191AE9F}" type="sibTrans" cxnId="{DB9C38F3-02D5-4088-99F6-894228FC68FE}">
      <dgm:prSet/>
      <dgm:spPr/>
      <dgm:t>
        <a:bodyPr/>
        <a:lstStyle/>
        <a:p>
          <a:endParaRPr lang="en-US"/>
        </a:p>
      </dgm:t>
    </dgm:pt>
    <dgm:pt modelId="{321E1D66-777A-414D-AC24-BD7F84C043BE}">
      <dgm:prSet/>
      <dgm:spPr/>
      <dgm:t>
        <a:bodyPr/>
        <a:lstStyle/>
        <a:p>
          <a:r>
            <a:rPr lang="en-US" dirty="0"/>
            <a:t>60-75 (EANS I) 20-25 (EANS II) </a:t>
          </a:r>
        </a:p>
      </dgm:t>
    </dgm:pt>
    <dgm:pt modelId="{F92A04E9-9D55-44A5-AC57-21590D1335A6}" type="parTrans" cxnId="{357371A4-846D-433D-813A-3ACE4EE929EE}">
      <dgm:prSet/>
      <dgm:spPr/>
      <dgm:t>
        <a:bodyPr/>
        <a:lstStyle/>
        <a:p>
          <a:endParaRPr lang="en-US"/>
        </a:p>
      </dgm:t>
    </dgm:pt>
    <dgm:pt modelId="{C647627A-5559-41B1-80CC-4A348CD312D5}" type="sibTrans" cxnId="{357371A4-846D-433D-813A-3ACE4EE929EE}">
      <dgm:prSet/>
      <dgm:spPr/>
      <dgm:t>
        <a:bodyPr/>
        <a:lstStyle/>
        <a:p>
          <a:endParaRPr lang="en-US"/>
        </a:p>
      </dgm:t>
    </dgm:pt>
    <dgm:pt modelId="{D0AFD275-C3E7-48BA-9B8D-E44F3BB48C0C}">
      <dgm:prSet/>
      <dgm:spPr/>
      <dgm:t>
        <a:bodyPr/>
        <a:lstStyle/>
        <a:p>
          <a:r>
            <a:rPr lang="en-US" dirty="0"/>
            <a:t>200+ (EANS I) 75-80 (EANS II)</a:t>
          </a:r>
        </a:p>
      </dgm:t>
    </dgm:pt>
    <dgm:pt modelId="{7631FC9F-0B40-409C-95E6-22507A781145}" type="parTrans" cxnId="{9F0592C3-2CE4-4421-B4C7-BB6D000CA031}">
      <dgm:prSet/>
      <dgm:spPr/>
      <dgm:t>
        <a:bodyPr/>
        <a:lstStyle/>
        <a:p>
          <a:endParaRPr lang="en-US"/>
        </a:p>
      </dgm:t>
    </dgm:pt>
    <dgm:pt modelId="{DFFC0D7F-03B2-4D4B-A17C-41D925602BD3}" type="sibTrans" cxnId="{9F0592C3-2CE4-4421-B4C7-BB6D000CA031}">
      <dgm:prSet/>
      <dgm:spPr/>
      <dgm:t>
        <a:bodyPr/>
        <a:lstStyle/>
        <a:p>
          <a:endParaRPr lang="en-US"/>
        </a:p>
      </dgm:t>
    </dgm:pt>
    <dgm:pt modelId="{432B6E43-F5D0-41F6-A9B4-7706E6092883}" type="pres">
      <dgm:prSet presAssocID="{BD9E0AFD-83B9-41D3-B34C-620132604E4F}" presName="Name0" presStyleCnt="0">
        <dgm:presLayoutVars>
          <dgm:dir/>
          <dgm:animLvl val="lvl"/>
          <dgm:resizeHandles val="exact"/>
        </dgm:presLayoutVars>
      </dgm:prSet>
      <dgm:spPr/>
    </dgm:pt>
    <dgm:pt modelId="{E3DF0A10-A765-4936-8A28-A52EA6175285}" type="pres">
      <dgm:prSet presAssocID="{7F0866EA-F2EC-4260-B2BF-E598A19986FC}" presName="boxAndChildren" presStyleCnt="0"/>
      <dgm:spPr/>
    </dgm:pt>
    <dgm:pt modelId="{227D8B84-39E7-42AE-AEC0-0A563935A73C}" type="pres">
      <dgm:prSet presAssocID="{7F0866EA-F2EC-4260-B2BF-E598A19986FC}" presName="parentTextBox" presStyleLbl="node1" presStyleIdx="0" presStyleCnt="4"/>
      <dgm:spPr/>
    </dgm:pt>
    <dgm:pt modelId="{695AB79D-1F35-4691-B16D-624BBC65FCAB}" type="pres">
      <dgm:prSet presAssocID="{7F0866EA-F2EC-4260-B2BF-E598A19986FC}" presName="entireBox" presStyleLbl="node1" presStyleIdx="0" presStyleCnt="4"/>
      <dgm:spPr/>
    </dgm:pt>
    <dgm:pt modelId="{D907A5D5-DC3A-42D4-B1F9-5D05F3F0931A}" type="pres">
      <dgm:prSet presAssocID="{7F0866EA-F2EC-4260-B2BF-E598A19986FC}" presName="descendantBox" presStyleCnt="0"/>
      <dgm:spPr/>
    </dgm:pt>
    <dgm:pt modelId="{DAB3A9E1-0004-47E6-9D2F-46A83EDBF536}" type="pres">
      <dgm:prSet presAssocID="{8A419BBD-78C8-4593-8D4B-ED4178533BA8}" presName="childTextBox" presStyleLbl="fgAccFollowNode1" presStyleIdx="0" presStyleCnt="9">
        <dgm:presLayoutVars>
          <dgm:bulletEnabled val="1"/>
        </dgm:presLayoutVars>
      </dgm:prSet>
      <dgm:spPr/>
    </dgm:pt>
    <dgm:pt modelId="{B70F29A5-2C75-40E5-A84B-CD9CB5A2F2ED}" type="pres">
      <dgm:prSet presAssocID="{B8AC10A5-8292-494B-8D39-A7124FA4EE74}" presName="childTextBox" presStyleLbl="fgAccFollowNode1" presStyleIdx="1" presStyleCnt="9">
        <dgm:presLayoutVars>
          <dgm:bulletEnabled val="1"/>
        </dgm:presLayoutVars>
      </dgm:prSet>
      <dgm:spPr/>
    </dgm:pt>
    <dgm:pt modelId="{6D733F72-D3F5-4CE9-BABE-C0899E21B7D1}" type="pres">
      <dgm:prSet presAssocID="{D0AFD275-C3E7-48BA-9B8D-E44F3BB48C0C}" presName="childTextBox" presStyleLbl="fgAccFollowNode1" presStyleIdx="2" presStyleCnt="9">
        <dgm:presLayoutVars>
          <dgm:bulletEnabled val="1"/>
        </dgm:presLayoutVars>
      </dgm:prSet>
      <dgm:spPr/>
    </dgm:pt>
    <dgm:pt modelId="{A1D3707B-DB19-4ECA-BCA1-8F3E575ABD1D}" type="pres">
      <dgm:prSet presAssocID="{F94F0CA3-1ED2-4FD9-8999-A4DA8C7AD103}" presName="sp" presStyleCnt="0"/>
      <dgm:spPr/>
    </dgm:pt>
    <dgm:pt modelId="{017B7ABD-7DDD-490E-A9D5-749C301E080A}" type="pres">
      <dgm:prSet presAssocID="{782A505A-A9A0-465B-B125-3C68F5BCA924}" presName="arrowAndChildren" presStyleCnt="0"/>
      <dgm:spPr/>
    </dgm:pt>
    <dgm:pt modelId="{A0C6B551-9448-4805-A3BB-BC05F5459346}" type="pres">
      <dgm:prSet presAssocID="{782A505A-A9A0-465B-B125-3C68F5BCA924}" presName="parentTextArrow" presStyleLbl="node1" presStyleIdx="0" presStyleCnt="4"/>
      <dgm:spPr/>
    </dgm:pt>
    <dgm:pt modelId="{71DED3A1-1263-4858-97D7-4ACF1A19AC70}" type="pres">
      <dgm:prSet presAssocID="{782A505A-A9A0-465B-B125-3C68F5BCA924}" presName="arrow" presStyleLbl="node1" presStyleIdx="1" presStyleCnt="4"/>
      <dgm:spPr/>
    </dgm:pt>
    <dgm:pt modelId="{0A89B520-1B73-4D05-9D90-A4D9D61AC5B2}" type="pres">
      <dgm:prSet presAssocID="{782A505A-A9A0-465B-B125-3C68F5BCA924}" presName="descendantArrow" presStyleCnt="0"/>
      <dgm:spPr/>
    </dgm:pt>
    <dgm:pt modelId="{D1167EF5-DF77-4FF9-8B7D-082A935E6E95}" type="pres">
      <dgm:prSet presAssocID="{93FF110C-C042-4E20-82DD-14FD898D1B82}" presName="childTextArrow" presStyleLbl="fgAccFollowNode1" presStyleIdx="3" presStyleCnt="9" custLinFactNeighborX="182" custLinFactNeighborY="-1798">
        <dgm:presLayoutVars>
          <dgm:bulletEnabled val="1"/>
        </dgm:presLayoutVars>
      </dgm:prSet>
      <dgm:spPr/>
    </dgm:pt>
    <dgm:pt modelId="{89EA8A0B-D0DF-451F-BC1D-B41210395622}" type="pres">
      <dgm:prSet presAssocID="{D11629C9-90A7-49ED-BBAB-6EB5F9B97AED}" presName="childTextArrow" presStyleLbl="fgAccFollowNode1" presStyleIdx="4" presStyleCnt="9">
        <dgm:presLayoutVars>
          <dgm:bulletEnabled val="1"/>
        </dgm:presLayoutVars>
      </dgm:prSet>
      <dgm:spPr/>
    </dgm:pt>
    <dgm:pt modelId="{860286C3-5E02-4970-963E-1EFA77584E5C}" type="pres">
      <dgm:prSet presAssocID="{321E1D66-777A-414D-AC24-BD7F84C043BE}" presName="childTextArrow" presStyleLbl="fgAccFollowNode1" presStyleIdx="5" presStyleCnt="9">
        <dgm:presLayoutVars>
          <dgm:bulletEnabled val="1"/>
        </dgm:presLayoutVars>
      </dgm:prSet>
      <dgm:spPr/>
    </dgm:pt>
    <dgm:pt modelId="{545125CD-63F8-4A9A-A017-39038220C49E}" type="pres">
      <dgm:prSet presAssocID="{B03AB177-78FD-47E2-9CE2-58FFBDD9487D}" presName="sp" presStyleCnt="0"/>
      <dgm:spPr/>
    </dgm:pt>
    <dgm:pt modelId="{6C6FBFA5-FAA4-47BF-8648-80DBEFCDCCFF}" type="pres">
      <dgm:prSet presAssocID="{D6685F3F-682B-4B62-984E-40CD0F52B059}" presName="arrowAndChildren" presStyleCnt="0"/>
      <dgm:spPr/>
    </dgm:pt>
    <dgm:pt modelId="{225375A6-0FD3-4BB1-BEFA-19CA57B1B723}" type="pres">
      <dgm:prSet presAssocID="{D6685F3F-682B-4B62-984E-40CD0F52B059}" presName="parentTextArrow" presStyleLbl="node1" presStyleIdx="1" presStyleCnt="4"/>
      <dgm:spPr/>
    </dgm:pt>
    <dgm:pt modelId="{56E006EF-416A-4972-AFFC-93DE9A9F6380}" type="pres">
      <dgm:prSet presAssocID="{D6685F3F-682B-4B62-984E-40CD0F52B059}" presName="arrow" presStyleLbl="node1" presStyleIdx="2" presStyleCnt="4" custLinFactNeighborX="17572" custLinFactNeighborY="-5124"/>
      <dgm:spPr/>
    </dgm:pt>
    <dgm:pt modelId="{8413A983-5548-4037-8CA5-67B88C76DB88}" type="pres">
      <dgm:prSet presAssocID="{D6685F3F-682B-4B62-984E-40CD0F52B059}" presName="descendantArrow" presStyleCnt="0"/>
      <dgm:spPr/>
    </dgm:pt>
    <dgm:pt modelId="{EFB23DDB-BD54-4F0C-B513-0AEDD0296C71}" type="pres">
      <dgm:prSet presAssocID="{9C9C2280-1DF0-4687-8FDE-8D0B43019CF0}" presName="childTextArrow" presStyleLbl="fgAccFollowNode1" presStyleIdx="6" presStyleCnt="9" custScaleY="74222" custLinFactNeighborX="219" custLinFactNeighborY="-1798">
        <dgm:presLayoutVars>
          <dgm:bulletEnabled val="1"/>
        </dgm:presLayoutVars>
      </dgm:prSet>
      <dgm:spPr/>
    </dgm:pt>
    <dgm:pt modelId="{F3878958-7F69-46BA-A654-C16CF0D94CEC}" type="pres">
      <dgm:prSet presAssocID="{E68A1BF5-55EF-4E5C-9C91-6148484B0702}" presName="childTextArrow" presStyleLbl="fgAccFollowNode1" presStyleIdx="7" presStyleCnt="9" custScaleY="76818" custLinFactNeighborX="455" custLinFactNeighborY="-1798">
        <dgm:presLayoutVars>
          <dgm:bulletEnabled val="1"/>
        </dgm:presLayoutVars>
      </dgm:prSet>
      <dgm:spPr/>
    </dgm:pt>
    <dgm:pt modelId="{D06D5A28-E706-4C69-A438-8599630127EB}" type="pres">
      <dgm:prSet presAssocID="{C422C8DD-E083-4CA9-8CC6-578B89D82352}" presName="childTextArrow" presStyleLbl="fgAccFollowNode1" presStyleIdx="8" presStyleCnt="9" custScaleY="70626">
        <dgm:presLayoutVars>
          <dgm:bulletEnabled val="1"/>
        </dgm:presLayoutVars>
      </dgm:prSet>
      <dgm:spPr/>
    </dgm:pt>
    <dgm:pt modelId="{65264CB5-DF63-4EE1-BBA9-A0E58B0BFF57}" type="pres">
      <dgm:prSet presAssocID="{83E69856-A58C-4754-9A5D-06A74F5B1738}" presName="sp" presStyleCnt="0"/>
      <dgm:spPr/>
    </dgm:pt>
    <dgm:pt modelId="{CCE25189-63E8-4507-83B5-47EC1316E575}" type="pres">
      <dgm:prSet presAssocID="{3F6D659C-FE68-4473-B8DC-3CA0188F9F90}" presName="arrowAndChildren" presStyleCnt="0"/>
      <dgm:spPr/>
    </dgm:pt>
    <dgm:pt modelId="{8B512DA5-DA08-4145-A411-71AC25EACBDD}" type="pres">
      <dgm:prSet presAssocID="{3F6D659C-FE68-4473-B8DC-3CA0188F9F90}" presName="parentTextArrow" presStyleLbl="node1" presStyleIdx="3" presStyleCnt="4" custLinFactNeighborX="0" custLinFactNeighborY="1709"/>
      <dgm:spPr/>
    </dgm:pt>
  </dgm:ptLst>
  <dgm:cxnLst>
    <dgm:cxn modelId="{3573E702-A2E6-4C14-963D-325344201B5E}" type="presOf" srcId="{E68A1BF5-55EF-4E5C-9C91-6148484B0702}" destId="{F3878958-7F69-46BA-A654-C16CF0D94CEC}" srcOrd="0" destOrd="0" presId="urn:microsoft.com/office/officeart/2005/8/layout/process4"/>
    <dgm:cxn modelId="{F8E27804-DDDA-4B6A-9BC5-90CEBD3A3531}" type="presOf" srcId="{782A505A-A9A0-465B-B125-3C68F5BCA924}" destId="{A0C6B551-9448-4805-A3BB-BC05F5459346}" srcOrd="0" destOrd="0" presId="urn:microsoft.com/office/officeart/2005/8/layout/process4"/>
    <dgm:cxn modelId="{F3311F07-A449-4CF0-8EA0-D672C206E33B}" type="presOf" srcId="{93FF110C-C042-4E20-82DD-14FD898D1B82}" destId="{D1167EF5-DF77-4FF9-8B7D-082A935E6E95}" srcOrd="0" destOrd="0" presId="urn:microsoft.com/office/officeart/2005/8/layout/process4"/>
    <dgm:cxn modelId="{61894A23-520B-4265-AE8B-C8B50273AFBE}" type="presOf" srcId="{7F0866EA-F2EC-4260-B2BF-E598A19986FC}" destId="{227D8B84-39E7-42AE-AEC0-0A563935A73C}" srcOrd="0" destOrd="0" presId="urn:microsoft.com/office/officeart/2005/8/layout/process4"/>
    <dgm:cxn modelId="{7A97BE36-A960-4C14-83F4-7B614DDF55B6}" type="presOf" srcId="{321E1D66-777A-414D-AC24-BD7F84C043BE}" destId="{860286C3-5E02-4970-963E-1EFA77584E5C}" srcOrd="0" destOrd="0" presId="urn:microsoft.com/office/officeart/2005/8/layout/process4"/>
    <dgm:cxn modelId="{0C40475D-06D6-4C9C-939B-3A18D6797381}" type="presOf" srcId="{9C9C2280-1DF0-4687-8FDE-8D0B43019CF0}" destId="{EFB23DDB-BD54-4F0C-B513-0AEDD0296C71}" srcOrd="0" destOrd="0" presId="urn:microsoft.com/office/officeart/2005/8/layout/process4"/>
    <dgm:cxn modelId="{24B15246-C161-4649-AFC6-C6C644FA71E5}" type="presOf" srcId="{8A419BBD-78C8-4593-8D4B-ED4178533BA8}" destId="{DAB3A9E1-0004-47E6-9D2F-46A83EDBF536}" srcOrd="0" destOrd="0" presId="urn:microsoft.com/office/officeart/2005/8/layout/process4"/>
    <dgm:cxn modelId="{90BA004F-616C-4B04-BC8C-2D0521CC419E}" srcId="{D6685F3F-682B-4B62-984E-40CD0F52B059}" destId="{9C9C2280-1DF0-4687-8FDE-8D0B43019CF0}" srcOrd="0" destOrd="0" parTransId="{AE41AD4F-7D4F-4ED4-A4E1-C93EC4F2D461}" sibTransId="{B56D33A8-4A55-433E-A86D-84C698150022}"/>
    <dgm:cxn modelId="{E7E2155A-F2DD-44CE-B92D-E0C88BD6C3A7}" type="presOf" srcId="{B8AC10A5-8292-494B-8D39-A7124FA4EE74}" destId="{B70F29A5-2C75-40E5-A84B-CD9CB5A2F2ED}" srcOrd="0" destOrd="0" presId="urn:microsoft.com/office/officeart/2005/8/layout/process4"/>
    <dgm:cxn modelId="{97C82582-C45A-4709-9B34-CA8975474C3B}" srcId="{BD9E0AFD-83B9-41D3-B34C-620132604E4F}" destId="{D6685F3F-682B-4B62-984E-40CD0F52B059}" srcOrd="1" destOrd="0" parTransId="{77D6D790-A2A7-4E30-AE96-DD5DE529FA93}" sibTransId="{B03AB177-78FD-47E2-9CE2-58FFBDD9487D}"/>
    <dgm:cxn modelId="{82900083-1BBD-4A12-9F67-CEAEA967A0DA}" srcId="{BD9E0AFD-83B9-41D3-B34C-620132604E4F}" destId="{782A505A-A9A0-465B-B125-3C68F5BCA924}" srcOrd="2" destOrd="0" parTransId="{C464A3CF-DB7E-4EEB-AC1E-80D7E5F5B950}" sibTransId="{F94F0CA3-1ED2-4FD9-8999-A4DA8C7AD103}"/>
    <dgm:cxn modelId="{03B32583-0345-4860-9223-8A2F3888618C}" type="presOf" srcId="{D6685F3F-682B-4B62-984E-40CD0F52B059}" destId="{56E006EF-416A-4972-AFFC-93DE9A9F6380}" srcOrd="1" destOrd="0" presId="urn:microsoft.com/office/officeart/2005/8/layout/process4"/>
    <dgm:cxn modelId="{38B71987-ED4F-4716-8B00-241911148493}" type="presOf" srcId="{3F6D659C-FE68-4473-B8DC-3CA0188F9F90}" destId="{8B512DA5-DA08-4145-A411-71AC25EACBDD}" srcOrd="0" destOrd="0" presId="urn:microsoft.com/office/officeart/2005/8/layout/process4"/>
    <dgm:cxn modelId="{D720738A-70C4-4730-8497-1100EA3356A3}" type="presOf" srcId="{D11629C9-90A7-49ED-BBAB-6EB5F9B97AED}" destId="{89EA8A0B-D0DF-451F-BC1D-B41210395622}" srcOrd="0" destOrd="0" presId="urn:microsoft.com/office/officeart/2005/8/layout/process4"/>
    <dgm:cxn modelId="{AD43938C-8E6C-4E1B-94CE-825AA4907610}" srcId="{D6685F3F-682B-4B62-984E-40CD0F52B059}" destId="{E68A1BF5-55EF-4E5C-9C91-6148484B0702}" srcOrd="1" destOrd="0" parTransId="{9CBC49CE-4A8A-4902-8170-314EA062D9C5}" sibTransId="{71956A3D-48C1-4034-90B1-98FC0C255BC2}"/>
    <dgm:cxn modelId="{F22EBB90-1F8F-4CC9-817A-867BC90A0D61}" srcId="{BD9E0AFD-83B9-41D3-B34C-620132604E4F}" destId="{3F6D659C-FE68-4473-B8DC-3CA0188F9F90}" srcOrd="0" destOrd="0" parTransId="{E7C7BE95-21D4-4A03-B6D0-9FCA8072C3BF}" sibTransId="{83E69856-A58C-4754-9A5D-06A74F5B1738}"/>
    <dgm:cxn modelId="{E096E495-38BC-4263-9B78-C3674C70382D}" srcId="{782A505A-A9A0-465B-B125-3C68F5BCA924}" destId="{93FF110C-C042-4E20-82DD-14FD898D1B82}" srcOrd="0" destOrd="0" parTransId="{92E0D6E1-C3BC-4F15-8650-959584AF370D}" sibTransId="{7A5B9635-4468-41C2-B3C1-CBE186F331BF}"/>
    <dgm:cxn modelId="{7C3B5499-9CEC-4BDE-9919-C44B0459D8A5}" type="presOf" srcId="{BD9E0AFD-83B9-41D3-B34C-620132604E4F}" destId="{432B6E43-F5D0-41F6-A9B4-7706E6092883}" srcOrd="0" destOrd="0" presId="urn:microsoft.com/office/officeart/2005/8/layout/process4"/>
    <dgm:cxn modelId="{357371A4-846D-433D-813A-3ACE4EE929EE}" srcId="{782A505A-A9A0-465B-B125-3C68F5BCA924}" destId="{321E1D66-777A-414D-AC24-BD7F84C043BE}" srcOrd="2" destOrd="0" parTransId="{F92A04E9-9D55-44A5-AC57-21590D1335A6}" sibTransId="{C647627A-5559-41B1-80CC-4A348CD312D5}"/>
    <dgm:cxn modelId="{71563DAF-A5C8-4072-A849-A3213B185C0C}" srcId="{7F0866EA-F2EC-4260-B2BF-E598A19986FC}" destId="{8A419BBD-78C8-4593-8D4B-ED4178533BA8}" srcOrd="0" destOrd="0" parTransId="{98BF0E54-47B6-42A1-8F70-CB0D01F410CB}" sibTransId="{A8951189-811B-4989-9C53-A436D63F2AEF}"/>
    <dgm:cxn modelId="{993C92B3-E190-4273-A395-1779D5302BB7}" srcId="{7F0866EA-F2EC-4260-B2BF-E598A19986FC}" destId="{B8AC10A5-8292-494B-8D39-A7124FA4EE74}" srcOrd="1" destOrd="0" parTransId="{04613443-CB8C-424A-9D32-B6616443B006}" sibTransId="{E8710EA0-A739-40BE-9B75-6B173CF0F70E}"/>
    <dgm:cxn modelId="{E4BF40B6-5C77-431A-9353-0B67F7CC5E33}" type="presOf" srcId="{C422C8DD-E083-4CA9-8CC6-578B89D82352}" destId="{D06D5A28-E706-4C69-A438-8599630127EB}" srcOrd="0" destOrd="0" presId="urn:microsoft.com/office/officeart/2005/8/layout/process4"/>
    <dgm:cxn modelId="{49CF9EBB-B064-416B-840C-2FAA9895D030}" srcId="{782A505A-A9A0-465B-B125-3C68F5BCA924}" destId="{D11629C9-90A7-49ED-BBAB-6EB5F9B97AED}" srcOrd="1" destOrd="0" parTransId="{1EC960CD-CB50-4327-9976-86E60F6A1081}" sibTransId="{A88D8C17-EB9A-427A-8DCA-FF58C4CA1A43}"/>
    <dgm:cxn modelId="{876FA3BE-49B0-4614-867E-6BB4A8DF689F}" srcId="{BD9E0AFD-83B9-41D3-B34C-620132604E4F}" destId="{7F0866EA-F2EC-4260-B2BF-E598A19986FC}" srcOrd="3" destOrd="0" parTransId="{DEB3D774-EF65-4948-8D5B-D35F3490B99A}" sibTransId="{0DBD429A-B7B4-4121-B218-3CBDC839A7F7}"/>
    <dgm:cxn modelId="{9F0592C3-2CE4-4421-B4C7-BB6D000CA031}" srcId="{7F0866EA-F2EC-4260-B2BF-E598A19986FC}" destId="{D0AFD275-C3E7-48BA-9B8D-E44F3BB48C0C}" srcOrd="2" destOrd="0" parTransId="{7631FC9F-0B40-409C-95E6-22507A781145}" sibTransId="{DFFC0D7F-03B2-4D4B-A17C-41D925602BD3}"/>
    <dgm:cxn modelId="{9208BFCB-B192-443C-9F28-024327D20B1C}" type="presOf" srcId="{D6685F3F-682B-4B62-984E-40CD0F52B059}" destId="{225375A6-0FD3-4BB1-BEFA-19CA57B1B723}" srcOrd="0" destOrd="0" presId="urn:microsoft.com/office/officeart/2005/8/layout/process4"/>
    <dgm:cxn modelId="{A5EEEDED-0F45-4495-A952-FBDDC7F7B8F4}" type="presOf" srcId="{D0AFD275-C3E7-48BA-9B8D-E44F3BB48C0C}" destId="{6D733F72-D3F5-4CE9-BABE-C0899E21B7D1}" srcOrd="0" destOrd="0" presId="urn:microsoft.com/office/officeart/2005/8/layout/process4"/>
    <dgm:cxn modelId="{709259EE-F209-49B3-BC19-ADAAED706062}" type="presOf" srcId="{782A505A-A9A0-465B-B125-3C68F5BCA924}" destId="{71DED3A1-1263-4858-97D7-4ACF1A19AC70}" srcOrd="1" destOrd="0" presId="urn:microsoft.com/office/officeart/2005/8/layout/process4"/>
    <dgm:cxn modelId="{8A07F8EE-7122-4CE3-92FF-B8F095C4DE0C}" type="presOf" srcId="{7F0866EA-F2EC-4260-B2BF-E598A19986FC}" destId="{695AB79D-1F35-4691-B16D-624BBC65FCAB}" srcOrd="1" destOrd="0" presId="urn:microsoft.com/office/officeart/2005/8/layout/process4"/>
    <dgm:cxn modelId="{DB9C38F3-02D5-4088-99F6-894228FC68FE}" srcId="{D6685F3F-682B-4B62-984E-40CD0F52B059}" destId="{C422C8DD-E083-4CA9-8CC6-578B89D82352}" srcOrd="2" destOrd="0" parTransId="{C95DCD07-9ACF-4AFE-BF6F-61E61FFD421A}" sibTransId="{C0B4F7C9-B252-46DC-AAC0-96F82191AE9F}"/>
    <dgm:cxn modelId="{92C4BFE4-0D2E-4836-B952-F4E5193101E7}" type="presParOf" srcId="{432B6E43-F5D0-41F6-A9B4-7706E6092883}" destId="{E3DF0A10-A765-4936-8A28-A52EA6175285}" srcOrd="0" destOrd="0" presId="urn:microsoft.com/office/officeart/2005/8/layout/process4"/>
    <dgm:cxn modelId="{ACBBDD02-8BBA-4487-8983-DDFDBA793694}" type="presParOf" srcId="{E3DF0A10-A765-4936-8A28-A52EA6175285}" destId="{227D8B84-39E7-42AE-AEC0-0A563935A73C}" srcOrd="0" destOrd="0" presId="urn:microsoft.com/office/officeart/2005/8/layout/process4"/>
    <dgm:cxn modelId="{5AD7ADBE-5AB6-4F2E-8E6B-D2A7F76C6BA1}" type="presParOf" srcId="{E3DF0A10-A765-4936-8A28-A52EA6175285}" destId="{695AB79D-1F35-4691-B16D-624BBC65FCAB}" srcOrd="1" destOrd="0" presId="urn:microsoft.com/office/officeart/2005/8/layout/process4"/>
    <dgm:cxn modelId="{712DECC9-8F82-445F-951B-6AD50ABDC8C2}" type="presParOf" srcId="{E3DF0A10-A765-4936-8A28-A52EA6175285}" destId="{D907A5D5-DC3A-42D4-B1F9-5D05F3F0931A}" srcOrd="2" destOrd="0" presId="urn:microsoft.com/office/officeart/2005/8/layout/process4"/>
    <dgm:cxn modelId="{74BC3229-2A06-41E5-B36D-E499AE660696}" type="presParOf" srcId="{D907A5D5-DC3A-42D4-B1F9-5D05F3F0931A}" destId="{DAB3A9E1-0004-47E6-9D2F-46A83EDBF536}" srcOrd="0" destOrd="0" presId="urn:microsoft.com/office/officeart/2005/8/layout/process4"/>
    <dgm:cxn modelId="{9D6DC691-126B-4A52-A6AD-683FCA2A36BA}" type="presParOf" srcId="{D907A5D5-DC3A-42D4-B1F9-5D05F3F0931A}" destId="{B70F29A5-2C75-40E5-A84B-CD9CB5A2F2ED}" srcOrd="1" destOrd="0" presId="urn:microsoft.com/office/officeart/2005/8/layout/process4"/>
    <dgm:cxn modelId="{7EE26D05-9C0F-4E34-AFCB-3CCA66DD0F8A}" type="presParOf" srcId="{D907A5D5-DC3A-42D4-B1F9-5D05F3F0931A}" destId="{6D733F72-D3F5-4CE9-BABE-C0899E21B7D1}" srcOrd="2" destOrd="0" presId="urn:microsoft.com/office/officeart/2005/8/layout/process4"/>
    <dgm:cxn modelId="{412AFEB1-0D9D-4E3A-AE1B-8D539F6C41C9}" type="presParOf" srcId="{432B6E43-F5D0-41F6-A9B4-7706E6092883}" destId="{A1D3707B-DB19-4ECA-BCA1-8F3E575ABD1D}" srcOrd="1" destOrd="0" presId="urn:microsoft.com/office/officeart/2005/8/layout/process4"/>
    <dgm:cxn modelId="{E3ADC869-006D-404E-9CFF-4204ABA887A1}" type="presParOf" srcId="{432B6E43-F5D0-41F6-A9B4-7706E6092883}" destId="{017B7ABD-7DDD-490E-A9D5-749C301E080A}" srcOrd="2" destOrd="0" presId="urn:microsoft.com/office/officeart/2005/8/layout/process4"/>
    <dgm:cxn modelId="{E449FD8D-464E-4A04-A9A4-33FDC60110F6}" type="presParOf" srcId="{017B7ABD-7DDD-490E-A9D5-749C301E080A}" destId="{A0C6B551-9448-4805-A3BB-BC05F5459346}" srcOrd="0" destOrd="0" presId="urn:microsoft.com/office/officeart/2005/8/layout/process4"/>
    <dgm:cxn modelId="{FE2AEC01-16F7-4AFC-A24D-FD34BDC7DE44}" type="presParOf" srcId="{017B7ABD-7DDD-490E-A9D5-749C301E080A}" destId="{71DED3A1-1263-4858-97D7-4ACF1A19AC70}" srcOrd="1" destOrd="0" presId="urn:microsoft.com/office/officeart/2005/8/layout/process4"/>
    <dgm:cxn modelId="{40DB38BE-31F4-42C7-9CD9-4B1C33BA3EF1}" type="presParOf" srcId="{017B7ABD-7DDD-490E-A9D5-749C301E080A}" destId="{0A89B520-1B73-4D05-9D90-A4D9D61AC5B2}" srcOrd="2" destOrd="0" presId="urn:microsoft.com/office/officeart/2005/8/layout/process4"/>
    <dgm:cxn modelId="{CE5115CF-4DB7-4151-9F9C-DCE8F7A40ADF}" type="presParOf" srcId="{0A89B520-1B73-4D05-9D90-A4D9D61AC5B2}" destId="{D1167EF5-DF77-4FF9-8B7D-082A935E6E95}" srcOrd="0" destOrd="0" presId="urn:microsoft.com/office/officeart/2005/8/layout/process4"/>
    <dgm:cxn modelId="{F5395EF5-21EE-407D-9B7C-567F3D740B49}" type="presParOf" srcId="{0A89B520-1B73-4D05-9D90-A4D9D61AC5B2}" destId="{89EA8A0B-D0DF-451F-BC1D-B41210395622}" srcOrd="1" destOrd="0" presId="urn:microsoft.com/office/officeart/2005/8/layout/process4"/>
    <dgm:cxn modelId="{CA4CE4C0-F983-401E-BC88-23BC0B08FDAE}" type="presParOf" srcId="{0A89B520-1B73-4D05-9D90-A4D9D61AC5B2}" destId="{860286C3-5E02-4970-963E-1EFA77584E5C}" srcOrd="2" destOrd="0" presId="urn:microsoft.com/office/officeart/2005/8/layout/process4"/>
    <dgm:cxn modelId="{CF3106DC-277C-4C88-AC85-07D35C810F80}" type="presParOf" srcId="{432B6E43-F5D0-41F6-A9B4-7706E6092883}" destId="{545125CD-63F8-4A9A-A017-39038220C49E}" srcOrd="3" destOrd="0" presId="urn:microsoft.com/office/officeart/2005/8/layout/process4"/>
    <dgm:cxn modelId="{C887A8D3-433B-4BCF-8787-9BDEF4B4DE39}" type="presParOf" srcId="{432B6E43-F5D0-41F6-A9B4-7706E6092883}" destId="{6C6FBFA5-FAA4-47BF-8648-80DBEFCDCCFF}" srcOrd="4" destOrd="0" presId="urn:microsoft.com/office/officeart/2005/8/layout/process4"/>
    <dgm:cxn modelId="{85494849-3352-4C09-8231-478CF7C3E9BC}" type="presParOf" srcId="{6C6FBFA5-FAA4-47BF-8648-80DBEFCDCCFF}" destId="{225375A6-0FD3-4BB1-BEFA-19CA57B1B723}" srcOrd="0" destOrd="0" presId="urn:microsoft.com/office/officeart/2005/8/layout/process4"/>
    <dgm:cxn modelId="{6CF56926-52AF-4821-971F-71AB978A6EE1}" type="presParOf" srcId="{6C6FBFA5-FAA4-47BF-8648-80DBEFCDCCFF}" destId="{56E006EF-416A-4972-AFFC-93DE9A9F6380}" srcOrd="1" destOrd="0" presId="urn:microsoft.com/office/officeart/2005/8/layout/process4"/>
    <dgm:cxn modelId="{902C5665-533E-4790-94F1-3958AA4D3522}" type="presParOf" srcId="{6C6FBFA5-FAA4-47BF-8648-80DBEFCDCCFF}" destId="{8413A983-5548-4037-8CA5-67B88C76DB88}" srcOrd="2" destOrd="0" presId="urn:microsoft.com/office/officeart/2005/8/layout/process4"/>
    <dgm:cxn modelId="{B888E0EC-BE09-4406-BEA0-1C944242A321}" type="presParOf" srcId="{8413A983-5548-4037-8CA5-67B88C76DB88}" destId="{EFB23DDB-BD54-4F0C-B513-0AEDD0296C71}" srcOrd="0" destOrd="0" presId="urn:microsoft.com/office/officeart/2005/8/layout/process4"/>
    <dgm:cxn modelId="{76B4BCBF-E89B-4E16-A9E9-B4C7F588AC24}" type="presParOf" srcId="{8413A983-5548-4037-8CA5-67B88C76DB88}" destId="{F3878958-7F69-46BA-A654-C16CF0D94CEC}" srcOrd="1" destOrd="0" presId="urn:microsoft.com/office/officeart/2005/8/layout/process4"/>
    <dgm:cxn modelId="{E2C825D2-FD23-4630-B0A2-987C8258A34F}" type="presParOf" srcId="{8413A983-5548-4037-8CA5-67B88C76DB88}" destId="{D06D5A28-E706-4C69-A438-8599630127EB}" srcOrd="2" destOrd="0" presId="urn:microsoft.com/office/officeart/2005/8/layout/process4"/>
    <dgm:cxn modelId="{A716C9CC-633E-49FB-A450-CAA3E6EE43FF}" type="presParOf" srcId="{432B6E43-F5D0-41F6-A9B4-7706E6092883}" destId="{65264CB5-DF63-4EE1-BBA9-A0E58B0BFF57}" srcOrd="5" destOrd="0" presId="urn:microsoft.com/office/officeart/2005/8/layout/process4"/>
    <dgm:cxn modelId="{C43A7D7B-36DF-49E3-8F78-26B58EC9CF43}" type="presParOf" srcId="{432B6E43-F5D0-41F6-A9B4-7706E6092883}" destId="{CCE25189-63E8-4507-83B5-47EC1316E575}" srcOrd="6" destOrd="0" presId="urn:microsoft.com/office/officeart/2005/8/layout/process4"/>
    <dgm:cxn modelId="{61EDA482-99FC-47F5-8796-CFF111577D8E}" type="presParOf" srcId="{CCE25189-63E8-4507-83B5-47EC1316E575}" destId="{8B512DA5-DA08-4145-A411-71AC25EACBDD}"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5AB79D-1F35-4691-B16D-624BBC65FCAB}">
      <dsp:nvSpPr>
        <dsp:cNvPr id="0" name=""/>
        <dsp:cNvSpPr/>
      </dsp:nvSpPr>
      <dsp:spPr>
        <a:xfrm>
          <a:off x="0" y="4860299"/>
          <a:ext cx="8037554" cy="1063314"/>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Low-Risk Nonpublic Schools</a:t>
          </a:r>
        </a:p>
      </dsp:txBody>
      <dsp:txXfrm>
        <a:off x="0" y="4860299"/>
        <a:ext cx="8037554" cy="574189"/>
      </dsp:txXfrm>
    </dsp:sp>
    <dsp:sp modelId="{DAB3A9E1-0004-47E6-9D2F-46A83EDBF536}">
      <dsp:nvSpPr>
        <dsp:cNvPr id="0" name=""/>
        <dsp:cNvSpPr/>
      </dsp:nvSpPr>
      <dsp:spPr>
        <a:xfrm>
          <a:off x="3924" y="5413223"/>
          <a:ext cx="2676568" cy="489124"/>
        </a:xfrm>
        <a:prstGeom prst="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marL="0" lvl="0" indent="0" algn="ctr" defTabSz="444500">
            <a:lnSpc>
              <a:spcPct val="90000"/>
            </a:lnSpc>
            <a:spcBef>
              <a:spcPct val="0"/>
            </a:spcBef>
            <a:spcAft>
              <a:spcPct val="35000"/>
            </a:spcAft>
            <a:buNone/>
          </a:pPr>
          <a:r>
            <a:rPr lang="en-US" sz="1000" kern="1200" dirty="0"/>
            <a:t>Allocation Amount</a:t>
          </a:r>
        </a:p>
      </dsp:txBody>
      <dsp:txXfrm>
        <a:off x="3924" y="5413223"/>
        <a:ext cx="2676568" cy="489124"/>
      </dsp:txXfrm>
    </dsp:sp>
    <dsp:sp modelId="{B70F29A5-2C75-40E5-A84B-CD9CB5A2F2ED}">
      <dsp:nvSpPr>
        <dsp:cNvPr id="0" name=""/>
        <dsp:cNvSpPr/>
      </dsp:nvSpPr>
      <dsp:spPr>
        <a:xfrm>
          <a:off x="2680492" y="5413223"/>
          <a:ext cx="2676568" cy="489124"/>
        </a:xfrm>
        <a:prstGeom prst="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marL="0" lvl="0" indent="0" algn="ctr" defTabSz="444500">
            <a:lnSpc>
              <a:spcPct val="90000"/>
            </a:lnSpc>
            <a:spcBef>
              <a:spcPct val="0"/>
            </a:spcBef>
            <a:spcAft>
              <a:spcPct val="35000"/>
            </a:spcAft>
            <a:buNone/>
          </a:pPr>
          <a:r>
            <a:rPr lang="en-US" sz="1000" kern="1200" dirty="0"/>
            <a:t>Remaining 75-80%</a:t>
          </a:r>
        </a:p>
      </dsp:txBody>
      <dsp:txXfrm>
        <a:off x="2680492" y="5413223"/>
        <a:ext cx="2676568" cy="489124"/>
      </dsp:txXfrm>
    </dsp:sp>
    <dsp:sp modelId="{6D733F72-D3F5-4CE9-BABE-C0899E21B7D1}">
      <dsp:nvSpPr>
        <dsp:cNvPr id="0" name=""/>
        <dsp:cNvSpPr/>
      </dsp:nvSpPr>
      <dsp:spPr>
        <a:xfrm>
          <a:off x="5357061" y="5413223"/>
          <a:ext cx="2676568" cy="489124"/>
        </a:xfrm>
        <a:prstGeom prst="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marL="0" lvl="0" indent="0" algn="ctr" defTabSz="444500">
            <a:lnSpc>
              <a:spcPct val="90000"/>
            </a:lnSpc>
            <a:spcBef>
              <a:spcPct val="0"/>
            </a:spcBef>
            <a:spcAft>
              <a:spcPct val="35000"/>
            </a:spcAft>
            <a:buNone/>
          </a:pPr>
          <a:r>
            <a:rPr lang="en-US" sz="1000" kern="1200" dirty="0"/>
            <a:t>200+ (EANS I) 75-80 (EANS II)</a:t>
          </a:r>
        </a:p>
      </dsp:txBody>
      <dsp:txXfrm>
        <a:off x="5357061" y="5413223"/>
        <a:ext cx="2676568" cy="489124"/>
      </dsp:txXfrm>
    </dsp:sp>
    <dsp:sp modelId="{71DED3A1-1263-4858-97D7-4ACF1A19AC70}">
      <dsp:nvSpPr>
        <dsp:cNvPr id="0" name=""/>
        <dsp:cNvSpPr/>
      </dsp:nvSpPr>
      <dsp:spPr>
        <a:xfrm rot="10800000">
          <a:off x="0" y="3240871"/>
          <a:ext cx="8037554" cy="1635378"/>
        </a:xfrm>
        <a:prstGeom prst="upArrowCallou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Medium-Risk Nonpublic Schools</a:t>
          </a:r>
        </a:p>
      </dsp:txBody>
      <dsp:txXfrm rot="-10800000">
        <a:off x="0" y="3240871"/>
        <a:ext cx="8037554" cy="574017"/>
      </dsp:txXfrm>
    </dsp:sp>
    <dsp:sp modelId="{D1167EF5-DF77-4FF9-8B7D-082A935E6E95}">
      <dsp:nvSpPr>
        <dsp:cNvPr id="0" name=""/>
        <dsp:cNvSpPr/>
      </dsp:nvSpPr>
      <dsp:spPr>
        <a:xfrm>
          <a:off x="8795" y="3806097"/>
          <a:ext cx="2676568" cy="488978"/>
        </a:xfrm>
        <a:prstGeom prst="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marL="0" lvl="0" indent="0" algn="ctr" defTabSz="444500">
            <a:lnSpc>
              <a:spcPct val="90000"/>
            </a:lnSpc>
            <a:spcBef>
              <a:spcPct val="0"/>
            </a:spcBef>
            <a:spcAft>
              <a:spcPct val="35000"/>
            </a:spcAft>
            <a:buNone/>
          </a:pPr>
          <a:r>
            <a:rPr lang="en-US" sz="1000" kern="1200" dirty="0"/>
            <a:t>Allocation Amount/ </a:t>
          </a:r>
        </a:p>
        <a:p>
          <a:pPr marL="0" lvl="0" indent="0" algn="ctr" defTabSz="444500">
            <a:lnSpc>
              <a:spcPct val="90000"/>
            </a:lnSpc>
            <a:spcBef>
              <a:spcPct val="0"/>
            </a:spcBef>
            <a:spcAft>
              <a:spcPct val="35000"/>
            </a:spcAft>
            <a:buNone/>
          </a:pPr>
          <a:r>
            <a:rPr lang="en-US" sz="1000" kern="1200" dirty="0"/>
            <a:t>Other Factors</a:t>
          </a:r>
        </a:p>
      </dsp:txBody>
      <dsp:txXfrm>
        <a:off x="8795" y="3806097"/>
        <a:ext cx="2676568" cy="488978"/>
      </dsp:txXfrm>
    </dsp:sp>
    <dsp:sp modelId="{89EA8A0B-D0DF-451F-BC1D-B41210395622}">
      <dsp:nvSpPr>
        <dsp:cNvPr id="0" name=""/>
        <dsp:cNvSpPr/>
      </dsp:nvSpPr>
      <dsp:spPr>
        <a:xfrm>
          <a:off x="2680492" y="3814889"/>
          <a:ext cx="2676568" cy="488978"/>
        </a:xfrm>
        <a:prstGeom prst="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marL="0" lvl="0" indent="0" algn="ctr" defTabSz="444500">
            <a:lnSpc>
              <a:spcPct val="90000"/>
            </a:lnSpc>
            <a:spcBef>
              <a:spcPct val="0"/>
            </a:spcBef>
            <a:spcAft>
              <a:spcPct val="35000"/>
            </a:spcAft>
            <a:buNone/>
          </a:pPr>
          <a:r>
            <a:rPr lang="en-US" sz="1000" kern="1200" dirty="0"/>
            <a:t>20-25%</a:t>
          </a:r>
        </a:p>
      </dsp:txBody>
      <dsp:txXfrm>
        <a:off x="2680492" y="3814889"/>
        <a:ext cx="2676568" cy="488978"/>
      </dsp:txXfrm>
    </dsp:sp>
    <dsp:sp modelId="{860286C3-5E02-4970-963E-1EFA77584E5C}">
      <dsp:nvSpPr>
        <dsp:cNvPr id="0" name=""/>
        <dsp:cNvSpPr/>
      </dsp:nvSpPr>
      <dsp:spPr>
        <a:xfrm>
          <a:off x="5357061" y="3814889"/>
          <a:ext cx="2676568" cy="488978"/>
        </a:xfrm>
        <a:prstGeom prst="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marL="0" lvl="0" indent="0" algn="ctr" defTabSz="444500">
            <a:lnSpc>
              <a:spcPct val="90000"/>
            </a:lnSpc>
            <a:spcBef>
              <a:spcPct val="0"/>
            </a:spcBef>
            <a:spcAft>
              <a:spcPct val="35000"/>
            </a:spcAft>
            <a:buNone/>
          </a:pPr>
          <a:r>
            <a:rPr lang="en-US" sz="1000" kern="1200" dirty="0"/>
            <a:t>60-75 (EANS I) 20-25 (EANS II) </a:t>
          </a:r>
        </a:p>
      </dsp:txBody>
      <dsp:txXfrm>
        <a:off x="5357061" y="3814889"/>
        <a:ext cx="2676568" cy="488978"/>
      </dsp:txXfrm>
    </dsp:sp>
    <dsp:sp modelId="{56E006EF-416A-4972-AFFC-93DE9A9F6380}">
      <dsp:nvSpPr>
        <dsp:cNvPr id="0" name=""/>
        <dsp:cNvSpPr/>
      </dsp:nvSpPr>
      <dsp:spPr>
        <a:xfrm rot="10800000">
          <a:off x="0" y="1537646"/>
          <a:ext cx="8037554" cy="1635378"/>
        </a:xfrm>
        <a:prstGeom prst="upArrowCallou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High-Risk Nonpublic Schools</a:t>
          </a:r>
        </a:p>
      </dsp:txBody>
      <dsp:txXfrm rot="-10800000">
        <a:off x="0" y="1537646"/>
        <a:ext cx="8037554" cy="574017"/>
      </dsp:txXfrm>
    </dsp:sp>
    <dsp:sp modelId="{EFB23DDB-BD54-4F0C-B513-0AEDD0296C71}">
      <dsp:nvSpPr>
        <dsp:cNvPr id="0" name=""/>
        <dsp:cNvSpPr/>
      </dsp:nvSpPr>
      <dsp:spPr>
        <a:xfrm>
          <a:off x="9786" y="2249693"/>
          <a:ext cx="2676568" cy="362929"/>
        </a:xfrm>
        <a:prstGeom prst="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marL="0" lvl="0" indent="0" algn="ctr" defTabSz="444500">
            <a:lnSpc>
              <a:spcPct val="90000"/>
            </a:lnSpc>
            <a:spcBef>
              <a:spcPct val="0"/>
            </a:spcBef>
            <a:spcAft>
              <a:spcPct val="35000"/>
            </a:spcAft>
            <a:buNone/>
          </a:pPr>
          <a:r>
            <a:rPr lang="en-US" sz="1000" kern="1200" dirty="0"/>
            <a:t>Allocation Amount/</a:t>
          </a:r>
        </a:p>
        <a:p>
          <a:pPr marL="0" lvl="0" indent="0" algn="ctr" defTabSz="444500">
            <a:lnSpc>
              <a:spcPct val="90000"/>
            </a:lnSpc>
            <a:spcBef>
              <a:spcPct val="0"/>
            </a:spcBef>
            <a:spcAft>
              <a:spcPct val="35000"/>
            </a:spcAft>
            <a:buNone/>
          </a:pPr>
          <a:r>
            <a:rPr lang="en-US" sz="1000" kern="1200" dirty="0"/>
            <a:t>Other Factors</a:t>
          </a:r>
        </a:p>
      </dsp:txBody>
      <dsp:txXfrm>
        <a:off x="9786" y="2249693"/>
        <a:ext cx="2676568" cy="362929"/>
      </dsp:txXfrm>
    </dsp:sp>
    <dsp:sp modelId="{F3878958-7F69-46BA-A654-C16CF0D94CEC}">
      <dsp:nvSpPr>
        <dsp:cNvPr id="0" name=""/>
        <dsp:cNvSpPr/>
      </dsp:nvSpPr>
      <dsp:spPr>
        <a:xfrm>
          <a:off x="2692671" y="2243346"/>
          <a:ext cx="2676568" cy="375623"/>
        </a:xfrm>
        <a:prstGeom prst="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marL="0" lvl="0" indent="0" algn="ctr" defTabSz="444500">
            <a:lnSpc>
              <a:spcPct val="90000"/>
            </a:lnSpc>
            <a:spcBef>
              <a:spcPct val="0"/>
            </a:spcBef>
            <a:spcAft>
              <a:spcPct val="35000"/>
            </a:spcAft>
            <a:buNone/>
          </a:pPr>
          <a:r>
            <a:rPr lang="en-US" sz="1000" kern="1200" dirty="0"/>
            <a:t>Top 10-15%</a:t>
          </a:r>
        </a:p>
      </dsp:txBody>
      <dsp:txXfrm>
        <a:off x="2692671" y="2243346"/>
        <a:ext cx="2676568" cy="375623"/>
      </dsp:txXfrm>
    </dsp:sp>
    <dsp:sp modelId="{D06D5A28-E706-4C69-A438-8599630127EB}">
      <dsp:nvSpPr>
        <dsp:cNvPr id="0" name=""/>
        <dsp:cNvSpPr/>
      </dsp:nvSpPr>
      <dsp:spPr>
        <a:xfrm>
          <a:off x="5357061" y="2267276"/>
          <a:ext cx="2676568" cy="345345"/>
        </a:xfrm>
        <a:prstGeom prst="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marL="0" lvl="0" indent="0" algn="ctr" defTabSz="444500">
            <a:lnSpc>
              <a:spcPct val="90000"/>
            </a:lnSpc>
            <a:spcBef>
              <a:spcPct val="0"/>
            </a:spcBef>
            <a:spcAft>
              <a:spcPct val="35000"/>
            </a:spcAft>
            <a:buNone/>
          </a:pPr>
          <a:r>
            <a:rPr lang="en-US" sz="1000" kern="1200" dirty="0"/>
            <a:t>30-45 (EANS I)  10-15 (EANS II)</a:t>
          </a:r>
        </a:p>
      </dsp:txBody>
      <dsp:txXfrm>
        <a:off x="5357061" y="2267276"/>
        <a:ext cx="2676568" cy="345345"/>
      </dsp:txXfrm>
    </dsp:sp>
    <dsp:sp modelId="{8B512DA5-DA08-4145-A411-71AC25EACBDD}">
      <dsp:nvSpPr>
        <dsp:cNvPr id="0" name=""/>
        <dsp:cNvSpPr/>
      </dsp:nvSpPr>
      <dsp:spPr>
        <a:xfrm rot="10800000">
          <a:off x="0" y="29963"/>
          <a:ext cx="8037554" cy="1635378"/>
        </a:xfrm>
        <a:prstGeom prst="upArrowCallou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MDE Risk Assessment of Nonpublic Schools</a:t>
          </a:r>
        </a:p>
      </dsp:txBody>
      <dsp:txXfrm rot="10800000">
        <a:off x="0" y="29963"/>
        <a:ext cx="8037554" cy="1062620"/>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CDEF0BE-5DDF-4ABA-A457-EC357A8D9F33}"/>
              </a:ext>
            </a:extLst>
          </p:cNvPr>
          <p:cNvSpPr>
            <a:spLocks noGrp="1"/>
          </p:cNvSpPr>
          <p:nvPr>
            <p:ph type="hdr" sz="quarter"/>
          </p:nvPr>
        </p:nvSpPr>
        <p:spPr>
          <a:xfrm>
            <a:off x="0" y="1"/>
            <a:ext cx="3037367" cy="466088"/>
          </a:xfrm>
          <a:prstGeom prst="rect">
            <a:avLst/>
          </a:prstGeom>
        </p:spPr>
        <p:txBody>
          <a:bodyPr vert="horz" lIns="91129" tIns="45565" rIns="91129" bIns="45565" rtlCol="0"/>
          <a:lstStyle>
            <a:lvl1pPr algn="l">
              <a:defRPr sz="1200"/>
            </a:lvl1pPr>
          </a:lstStyle>
          <a:p>
            <a:endParaRPr lang="en-US"/>
          </a:p>
        </p:txBody>
      </p:sp>
      <p:sp>
        <p:nvSpPr>
          <p:cNvPr id="3" name="Date Placeholder 2">
            <a:extLst>
              <a:ext uri="{FF2B5EF4-FFF2-40B4-BE49-F238E27FC236}">
                <a16:creationId xmlns:a16="http://schemas.microsoft.com/office/drawing/2014/main" id="{5F0BFC95-6D3E-4D8D-BDAA-3C072063251C}"/>
              </a:ext>
            </a:extLst>
          </p:cNvPr>
          <p:cNvSpPr>
            <a:spLocks noGrp="1"/>
          </p:cNvSpPr>
          <p:nvPr>
            <p:ph type="dt" sz="quarter" idx="1"/>
          </p:nvPr>
        </p:nvSpPr>
        <p:spPr>
          <a:xfrm>
            <a:off x="3971456" y="1"/>
            <a:ext cx="3037366" cy="466088"/>
          </a:xfrm>
          <a:prstGeom prst="rect">
            <a:avLst/>
          </a:prstGeom>
        </p:spPr>
        <p:txBody>
          <a:bodyPr vert="horz" lIns="91129" tIns="45565" rIns="91129" bIns="45565" rtlCol="0"/>
          <a:lstStyle>
            <a:lvl1pPr algn="r">
              <a:defRPr sz="1200"/>
            </a:lvl1pPr>
          </a:lstStyle>
          <a:p>
            <a:fld id="{7B7F3743-4BCA-4FC5-9B9E-764B5EB56317}" type="datetimeFigureOut">
              <a:rPr lang="en-US" smtClean="0"/>
              <a:t>5/25/2023</a:t>
            </a:fld>
            <a:endParaRPr lang="en-US"/>
          </a:p>
        </p:txBody>
      </p:sp>
      <p:sp>
        <p:nvSpPr>
          <p:cNvPr id="4" name="Footer Placeholder 3">
            <a:extLst>
              <a:ext uri="{FF2B5EF4-FFF2-40B4-BE49-F238E27FC236}">
                <a16:creationId xmlns:a16="http://schemas.microsoft.com/office/drawing/2014/main" id="{7DE9B3A9-F298-4C29-AB67-4522C7B1C3C8}"/>
              </a:ext>
            </a:extLst>
          </p:cNvPr>
          <p:cNvSpPr>
            <a:spLocks noGrp="1"/>
          </p:cNvSpPr>
          <p:nvPr>
            <p:ph type="ftr" sz="quarter" idx="2"/>
          </p:nvPr>
        </p:nvSpPr>
        <p:spPr>
          <a:xfrm>
            <a:off x="0" y="8830312"/>
            <a:ext cx="3037367" cy="466088"/>
          </a:xfrm>
          <a:prstGeom prst="rect">
            <a:avLst/>
          </a:prstGeom>
        </p:spPr>
        <p:txBody>
          <a:bodyPr vert="horz" lIns="91129" tIns="45565" rIns="91129" bIns="45565"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EB64E7A-BC27-478D-B798-AA47B1C7F7C7}"/>
              </a:ext>
            </a:extLst>
          </p:cNvPr>
          <p:cNvSpPr>
            <a:spLocks noGrp="1"/>
          </p:cNvSpPr>
          <p:nvPr>
            <p:ph type="sldNum" sz="quarter" idx="3"/>
          </p:nvPr>
        </p:nvSpPr>
        <p:spPr>
          <a:xfrm>
            <a:off x="3971456" y="8830312"/>
            <a:ext cx="3037366" cy="466088"/>
          </a:xfrm>
          <a:prstGeom prst="rect">
            <a:avLst/>
          </a:prstGeom>
        </p:spPr>
        <p:txBody>
          <a:bodyPr vert="horz" lIns="91129" tIns="45565" rIns="91129" bIns="45565" rtlCol="0" anchor="b"/>
          <a:lstStyle>
            <a:lvl1pPr algn="r">
              <a:defRPr sz="1200"/>
            </a:lvl1pPr>
          </a:lstStyle>
          <a:p>
            <a:fld id="{6FAC4F64-E12C-47A1-80F0-A7FC8BF654C6}" type="slidenum">
              <a:rPr lang="en-US" smtClean="0"/>
              <a:t>‹#›</a:t>
            </a:fld>
            <a:endParaRPr lang="en-US"/>
          </a:p>
        </p:txBody>
      </p:sp>
    </p:spTree>
    <p:extLst>
      <p:ext uri="{BB962C8B-B14F-4D97-AF65-F5344CB8AC3E}">
        <p14:creationId xmlns:p14="http://schemas.microsoft.com/office/powerpoint/2010/main" val="16698479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367" cy="466088"/>
          </a:xfrm>
          <a:prstGeom prst="rect">
            <a:avLst/>
          </a:prstGeom>
        </p:spPr>
        <p:txBody>
          <a:bodyPr vert="horz" lIns="91129" tIns="45565" rIns="91129" bIns="45565" rtlCol="0"/>
          <a:lstStyle>
            <a:lvl1pPr algn="l">
              <a:defRPr sz="1200"/>
            </a:lvl1pPr>
          </a:lstStyle>
          <a:p>
            <a:endParaRPr lang="en-US"/>
          </a:p>
        </p:txBody>
      </p:sp>
      <p:sp>
        <p:nvSpPr>
          <p:cNvPr id="3" name="Date Placeholder 2"/>
          <p:cNvSpPr>
            <a:spLocks noGrp="1"/>
          </p:cNvSpPr>
          <p:nvPr>
            <p:ph type="dt" idx="1"/>
          </p:nvPr>
        </p:nvSpPr>
        <p:spPr>
          <a:xfrm>
            <a:off x="3971456" y="1"/>
            <a:ext cx="3037366" cy="466088"/>
          </a:xfrm>
          <a:prstGeom prst="rect">
            <a:avLst/>
          </a:prstGeom>
        </p:spPr>
        <p:txBody>
          <a:bodyPr vert="horz" lIns="91129" tIns="45565" rIns="91129" bIns="45565" rtlCol="0"/>
          <a:lstStyle>
            <a:lvl1pPr algn="r">
              <a:defRPr sz="1200"/>
            </a:lvl1pPr>
          </a:lstStyle>
          <a:p>
            <a:fld id="{376EF348-5845-4F4D-BB07-10A221389115}" type="datetimeFigureOut">
              <a:rPr lang="en-US" smtClean="0"/>
              <a:t>5/25/2023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129" tIns="45565" rIns="91129" bIns="45565" rtlCol="0" anchor="ctr"/>
          <a:lstStyle/>
          <a:p>
            <a:endParaRPr lang="en-US"/>
          </a:p>
        </p:txBody>
      </p:sp>
      <p:sp>
        <p:nvSpPr>
          <p:cNvPr id="5" name="Notes Placeholder 4"/>
          <p:cNvSpPr>
            <a:spLocks noGrp="1"/>
          </p:cNvSpPr>
          <p:nvPr>
            <p:ph type="body" sz="quarter" idx="3"/>
          </p:nvPr>
        </p:nvSpPr>
        <p:spPr>
          <a:xfrm>
            <a:off x="700567" y="4473813"/>
            <a:ext cx="5609267" cy="3660537"/>
          </a:xfrm>
          <a:prstGeom prst="rect">
            <a:avLst/>
          </a:prstGeom>
        </p:spPr>
        <p:txBody>
          <a:bodyPr vert="horz" lIns="91129" tIns="45565" rIns="91129" bIns="4556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0312"/>
            <a:ext cx="3037367" cy="466088"/>
          </a:xfrm>
          <a:prstGeom prst="rect">
            <a:avLst/>
          </a:prstGeom>
        </p:spPr>
        <p:txBody>
          <a:bodyPr vert="horz" lIns="91129" tIns="45565" rIns="91129" bIns="45565" rtlCol="0" anchor="b"/>
          <a:lstStyle>
            <a:lvl1pPr algn="l">
              <a:defRPr sz="1200"/>
            </a:lvl1pPr>
          </a:lstStyle>
          <a:p>
            <a:endParaRPr lang="en-US"/>
          </a:p>
        </p:txBody>
      </p:sp>
      <p:sp>
        <p:nvSpPr>
          <p:cNvPr id="7" name="Slide Number Placeholder 6"/>
          <p:cNvSpPr>
            <a:spLocks noGrp="1"/>
          </p:cNvSpPr>
          <p:nvPr>
            <p:ph type="sldNum" sz="quarter" idx="5"/>
          </p:nvPr>
        </p:nvSpPr>
        <p:spPr>
          <a:xfrm>
            <a:off x="3971456" y="8830312"/>
            <a:ext cx="3037366" cy="466088"/>
          </a:xfrm>
          <a:prstGeom prst="rect">
            <a:avLst/>
          </a:prstGeom>
        </p:spPr>
        <p:txBody>
          <a:bodyPr vert="horz" lIns="91129" tIns="45565" rIns="91129" bIns="45565" rtlCol="0" anchor="b"/>
          <a:lstStyle>
            <a:lvl1pPr algn="r">
              <a:defRPr sz="1200"/>
            </a:lvl1pPr>
          </a:lstStyle>
          <a:p>
            <a:fld id="{5F1297E9-8655-49DF-9794-C4CC4233FFE9}" type="slidenum">
              <a:rPr lang="en-US" smtClean="0"/>
              <a:t>‹#›</a:t>
            </a:fld>
            <a:endParaRPr lang="en-US"/>
          </a:p>
        </p:txBody>
      </p:sp>
    </p:spTree>
    <p:extLst>
      <p:ext uri="{BB962C8B-B14F-4D97-AF65-F5344CB8AC3E}">
        <p14:creationId xmlns:p14="http://schemas.microsoft.com/office/powerpoint/2010/main" val="24532170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50126751-F3C3-4ABF-857F-7611B9DDF2F0}"/>
              </a:ext>
            </a:extLst>
          </p:cNvPr>
          <p:cNvSpPr>
            <a:spLocks noGrp="1" noRot="1" noChangeAspect="1" noChangeArrowheads="1" noTextEdit="1"/>
          </p:cNvSpPr>
          <p:nvPr>
            <p:ph type="sldImg"/>
          </p:nvPr>
        </p:nvSpPr>
        <p:spPr>
          <a:ln/>
        </p:spPr>
      </p:sp>
      <p:sp>
        <p:nvSpPr>
          <p:cNvPr id="7171" name="Rectangle 3">
            <a:extLst>
              <a:ext uri="{FF2B5EF4-FFF2-40B4-BE49-F238E27FC236}">
                <a16:creationId xmlns:a16="http://schemas.microsoft.com/office/drawing/2014/main" id="{EA2FD06E-FE0B-4E92-8D67-08ED51047C7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1828434" rtl="0" eaLnBrk="1" fontAlgn="auto" latinLnBrk="0" hangingPunct="1">
              <a:lnSpc>
                <a:spcPct val="100000"/>
              </a:lnSpc>
              <a:spcBef>
                <a:spcPts val="0"/>
              </a:spcBef>
              <a:spcAft>
                <a:spcPts val="0"/>
              </a:spcAft>
              <a:buClrTx/>
              <a:buSzTx/>
              <a:buFontTx/>
              <a:buNone/>
              <a:tabLst/>
              <a:defRPr/>
            </a:pPr>
            <a:fld id="{006BE02D-20C0-F840-AFAC-BEA99C74FDC2}" type="slidenum">
              <a:rPr kumimoji="0" lang="en-US" sz="1200" b="0" i="0" u="none" strike="noStrike" kern="1200" cap="none" spc="0" normalizeH="0" baseline="0" noProof="0" smtClean="0">
                <a:ln>
                  <a:noFill/>
                </a:ln>
                <a:solidFill>
                  <a:prstClr val="black"/>
                </a:solidFill>
                <a:effectLst/>
                <a:uLnTx/>
                <a:uFillTx/>
                <a:latin typeface="Calibri Light"/>
                <a:ea typeface="+mn-ea"/>
                <a:cs typeface="+mn-cs"/>
              </a:rPr>
              <a:pPr marL="0" marR="0" lvl="0" indent="0" algn="r" defTabSz="1828434"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Light"/>
              <a:ea typeface="+mn-ea"/>
              <a:cs typeface="+mn-cs"/>
            </a:endParaRPr>
          </a:p>
        </p:txBody>
      </p:sp>
    </p:spTree>
    <p:extLst>
      <p:ext uri="{BB962C8B-B14F-4D97-AF65-F5344CB8AC3E}">
        <p14:creationId xmlns:p14="http://schemas.microsoft.com/office/powerpoint/2010/main" val="33491166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06BE02D-20C0-F840-AFAC-BEA99C74FDC2}" type="slidenum">
              <a:rPr lang="en-US" smtClean="0"/>
              <a:pPr/>
              <a:t>4</a:t>
            </a:fld>
            <a:endParaRPr lang="en-US"/>
          </a:p>
        </p:txBody>
      </p:sp>
    </p:spTree>
    <p:extLst>
      <p:ext uri="{BB962C8B-B14F-4D97-AF65-F5344CB8AC3E}">
        <p14:creationId xmlns:p14="http://schemas.microsoft.com/office/powerpoint/2010/main" val="6841645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BB</a:t>
            </a:r>
          </a:p>
          <a:p>
            <a:endParaRPr lang="en-US"/>
          </a:p>
          <a:p>
            <a:r>
              <a:rPr lang="en-US"/>
              <a:t>The UG is pretty clear:</a:t>
            </a:r>
          </a:p>
          <a:p>
            <a:endParaRPr lang="en-US"/>
          </a:p>
          <a:p>
            <a:r>
              <a:rPr lang="en-US"/>
              <a:t>2 CFR 200.332(d) Pass-through entity monitoring of the subrecipient must include:</a:t>
            </a:r>
          </a:p>
          <a:p>
            <a:r>
              <a:rPr lang="en-US"/>
              <a:t>1.	Review financial and performance reports</a:t>
            </a:r>
          </a:p>
          <a:p>
            <a:r>
              <a:rPr lang="en-US"/>
              <a:t>2.	Follow-up on known deficiencies detected through audits, on-site reviews, etc.</a:t>
            </a:r>
          </a:p>
          <a:p>
            <a:r>
              <a:rPr lang="en-US"/>
              <a:t>3.	Issue a management decision for applicable audit findings</a:t>
            </a:r>
          </a:p>
          <a:p>
            <a:r>
              <a:rPr lang="en-US"/>
              <a:t>4.	Resolve audit findings that are directly related to the subawards provided by the PTE</a:t>
            </a:r>
          </a:p>
          <a:p>
            <a:endParaRPr lang="en-US"/>
          </a:p>
          <a:p>
            <a:r>
              <a:rPr lang="en-US"/>
              <a:t>2 CFR 200.332(e) Depending upon the pass-through entity's assessment of risk posed by the subrecipient:</a:t>
            </a:r>
          </a:p>
          <a:p>
            <a:r>
              <a:rPr lang="en-US"/>
              <a:t>1.	Provide subrecipients training and technical assistance</a:t>
            </a:r>
          </a:p>
          <a:p>
            <a:r>
              <a:rPr lang="en-US"/>
              <a:t>2.	Perform on-site reviews of program operations</a:t>
            </a:r>
          </a:p>
          <a:p>
            <a:r>
              <a:rPr lang="en-US"/>
              <a:t>3.	Arrange for agreed-upon procedures (if no single audit will be required)</a:t>
            </a:r>
          </a:p>
          <a:p>
            <a:endParaRPr lang="en-US"/>
          </a:p>
          <a:p>
            <a:r>
              <a:rPr lang="en-US"/>
              <a:t>The minimum requirements don’t include anything with procurement or eligibility. Those weren’t excluded because the initial plan was CRF… they were excluded because they are not required for low-risk subrecipients under the UG.</a:t>
            </a:r>
          </a:p>
          <a:p>
            <a:endParaRPr lang="en-US"/>
          </a:p>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As we have determined our population, assessed risk on an overall and program specific basis, we can move into sampling.</a:t>
            </a:r>
          </a:p>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This sampling guide provides an overview of the level of effort required for by applying the overall program risk against the type of recipient or transaction that occurred.</a:t>
            </a:r>
          </a:p>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Based on the overall program risk, sampling of transactions would generally occur for funds spent directly on the state for things like payroll, equipment, payments made to contractors and for payments made to beneficiaries.</a:t>
            </a:r>
          </a:p>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Based on the overall program risk, first sampling of subrecipients would occur for the population of subrecipients based on these populations and then samples of transactions would be made using detail provided by the given subrecipient.</a:t>
            </a:r>
          </a:p>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Standard sample sizes for subrecipient transactions are outlined in the monitoring policies and procedures document in the toolkit John mentioned previously.</a:t>
            </a:r>
          </a:p>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This sample of transactions at the subrecipient level would be driven on the subrecipients risk level.</a:t>
            </a:r>
          </a:p>
          <a:p>
            <a:endParaRPr lang="en-US"/>
          </a:p>
        </p:txBody>
      </p:sp>
      <p:sp>
        <p:nvSpPr>
          <p:cNvPr id="4" name="Slide Number Placeholder 3"/>
          <p:cNvSpPr>
            <a:spLocks noGrp="1"/>
          </p:cNvSpPr>
          <p:nvPr>
            <p:ph type="sldNum" sz="quarter" idx="5"/>
          </p:nvPr>
        </p:nvSpPr>
        <p:spPr/>
        <p:txBody>
          <a:bodyPr/>
          <a:lstStyle/>
          <a:p>
            <a:fld id="{86B61ACC-366D-46BF-BD25-125E403C8DC1}" type="slidenum">
              <a:rPr lang="en-US" smtClean="0"/>
              <a:t>10</a:t>
            </a:fld>
            <a:endParaRPr lang="en-US"/>
          </a:p>
        </p:txBody>
      </p:sp>
    </p:spTree>
    <p:extLst>
      <p:ext uri="{BB962C8B-B14F-4D97-AF65-F5344CB8AC3E}">
        <p14:creationId xmlns:p14="http://schemas.microsoft.com/office/powerpoint/2010/main" val="21853432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ahoma" panose="020B0604030504040204" pitchFamily="34" charset="0"/>
                <a:ea typeface="Tahoma" panose="020B0604030504040204" pitchFamily="34" charset="0"/>
                <a:cs typeface="Tahoma" panose="020B0604030504040204" pitchFamily="34" charset="0"/>
              </a:rPr>
              <a:t>You can use this type of slide for text, images, shapes and tables</a:t>
            </a:r>
            <a:r>
              <a:rPr lang="en-US" baseline="0" dirty="0">
                <a:latin typeface="Tahoma" panose="020B0604030504040204" pitchFamily="34" charset="0"/>
                <a:ea typeface="Tahoma" panose="020B0604030504040204" pitchFamily="34" charset="0"/>
                <a:cs typeface="Tahoma" panose="020B0604030504040204" pitchFamily="34" charset="0"/>
              </a:rPr>
              <a:t> to help add information in a different way.  Duplicate this slide to add additional images of important locations in your visit.</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fld id="{75F972E0-5198-46C6-8EFE-44A646AD96EF}" type="slidenum">
              <a:rPr lang="en-US" smtClean="0"/>
              <a:t>14</a:t>
            </a:fld>
            <a:endParaRPr lang="en-US" dirty="0"/>
          </a:p>
        </p:txBody>
      </p:sp>
    </p:spTree>
    <p:extLst>
      <p:ext uri="{BB962C8B-B14F-4D97-AF65-F5344CB8AC3E}">
        <p14:creationId xmlns:p14="http://schemas.microsoft.com/office/powerpoint/2010/main" val="33304171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A85E262-8991-45BB-888A-6E9E401CC4E2}" type="datetimeFigureOut">
              <a:rPr lang="en-US" smtClean="0"/>
              <a:t>5/25/2023</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86DDB04D-0441-437B-A157-7F98D1E07F71}" type="slidenum">
              <a:rPr lang="en-US" smtClean="0"/>
              <a:t>‹#›</a:t>
            </a:fld>
            <a:endParaRPr lang="en-US"/>
          </a:p>
        </p:txBody>
      </p:sp>
    </p:spTree>
    <p:extLst>
      <p:ext uri="{BB962C8B-B14F-4D97-AF65-F5344CB8AC3E}">
        <p14:creationId xmlns:p14="http://schemas.microsoft.com/office/powerpoint/2010/main" val="2434336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A85E262-8991-45BB-888A-6E9E401CC4E2}" type="datetimeFigureOut">
              <a:rPr lang="en-US" smtClean="0"/>
              <a:t>5/25/2023</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6DDB04D-0441-437B-A157-7F98D1E07F71}" type="slidenum">
              <a:rPr lang="en-US" smtClean="0"/>
              <a:t>‹#›</a:t>
            </a:fld>
            <a:endParaRPr lang="en-US"/>
          </a:p>
        </p:txBody>
      </p:sp>
    </p:spTree>
    <p:extLst>
      <p:ext uri="{BB962C8B-B14F-4D97-AF65-F5344CB8AC3E}">
        <p14:creationId xmlns:p14="http://schemas.microsoft.com/office/powerpoint/2010/main" val="775164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A85E262-8991-45BB-888A-6E9E401CC4E2}" type="datetimeFigureOut">
              <a:rPr lang="en-US" smtClean="0"/>
              <a:t>5/25/2023</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6DDB04D-0441-437B-A157-7F98D1E07F71}"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2152074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0A85E262-8991-45BB-888A-6E9E401CC4E2}" type="datetimeFigureOut">
              <a:rPr lang="en-US" smtClean="0"/>
              <a:t>5/25/2023</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6DDB04D-0441-437B-A157-7F98D1E07F71}" type="slidenum">
              <a:rPr lang="en-US" smtClean="0"/>
              <a:t>‹#›</a:t>
            </a:fld>
            <a:endParaRPr lang="en-US"/>
          </a:p>
        </p:txBody>
      </p:sp>
    </p:spTree>
    <p:extLst>
      <p:ext uri="{BB962C8B-B14F-4D97-AF65-F5344CB8AC3E}">
        <p14:creationId xmlns:p14="http://schemas.microsoft.com/office/powerpoint/2010/main" val="19162036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0A85E262-8991-45BB-888A-6E9E401CC4E2}" type="datetimeFigureOut">
              <a:rPr lang="en-US" smtClean="0"/>
              <a:t>5/25/2023</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6DDB04D-0441-437B-A157-7F98D1E07F71}"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8546691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0A85E262-8991-45BB-888A-6E9E401CC4E2}" type="datetimeFigureOut">
              <a:rPr lang="en-US" smtClean="0"/>
              <a:t>5/25/2023</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6DDB04D-0441-437B-A157-7F98D1E07F71}" type="slidenum">
              <a:rPr lang="en-US" smtClean="0"/>
              <a:t>‹#›</a:t>
            </a:fld>
            <a:endParaRPr lang="en-US"/>
          </a:p>
        </p:txBody>
      </p:sp>
    </p:spTree>
    <p:extLst>
      <p:ext uri="{BB962C8B-B14F-4D97-AF65-F5344CB8AC3E}">
        <p14:creationId xmlns:p14="http://schemas.microsoft.com/office/powerpoint/2010/main" val="20054616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85E262-8991-45BB-888A-6E9E401CC4E2}" type="datetimeFigureOut">
              <a:rPr lang="en-US" smtClean="0"/>
              <a:t>5/25/2023</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6DDB04D-0441-437B-A157-7F98D1E07F71}" type="slidenum">
              <a:rPr lang="en-US" smtClean="0"/>
              <a:t>‹#›</a:t>
            </a:fld>
            <a:endParaRPr lang="en-US"/>
          </a:p>
        </p:txBody>
      </p:sp>
    </p:spTree>
    <p:extLst>
      <p:ext uri="{BB962C8B-B14F-4D97-AF65-F5344CB8AC3E}">
        <p14:creationId xmlns:p14="http://schemas.microsoft.com/office/powerpoint/2010/main" val="5430907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85E262-8991-45BB-888A-6E9E401CC4E2}" type="datetimeFigureOut">
              <a:rPr lang="en-US" smtClean="0"/>
              <a:t>5/25/2023</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6DDB04D-0441-437B-A157-7F98D1E07F71}" type="slidenum">
              <a:rPr lang="en-US" smtClean="0"/>
              <a:t>‹#›</a:t>
            </a:fld>
            <a:endParaRPr lang="en-US"/>
          </a:p>
        </p:txBody>
      </p:sp>
    </p:spTree>
    <p:extLst>
      <p:ext uri="{BB962C8B-B14F-4D97-AF65-F5344CB8AC3E}">
        <p14:creationId xmlns:p14="http://schemas.microsoft.com/office/powerpoint/2010/main" val="35447444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1" y="1162920"/>
            <a:ext cx="10972800" cy="4963245"/>
          </a:xfrm>
        </p:spPr>
        <p:txBody>
          <a:bodyPr/>
          <a:lstStyle>
            <a:lvl1pPr>
              <a:defRPr sz="2800"/>
            </a:lvl1pPr>
            <a:lvl2pPr>
              <a:defRPr sz="24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Placeholder 1">
            <a:extLst>
              <a:ext uri="{FF2B5EF4-FFF2-40B4-BE49-F238E27FC236}">
                <a16:creationId xmlns:a16="http://schemas.microsoft.com/office/drawing/2014/main" id="{141A12D6-77C4-4F27-A0FD-5EF9DF62F818}"/>
              </a:ext>
            </a:extLst>
          </p:cNvPr>
          <p:cNvSpPr>
            <a:spLocks noGrp="1"/>
          </p:cNvSpPr>
          <p:nvPr>
            <p:ph type="title"/>
          </p:nvPr>
        </p:nvSpPr>
        <p:spPr>
          <a:xfrm>
            <a:off x="609601" y="-56705"/>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8" name="Slide Number Placeholder 5">
            <a:extLst>
              <a:ext uri="{FF2B5EF4-FFF2-40B4-BE49-F238E27FC236}">
                <a16:creationId xmlns:a16="http://schemas.microsoft.com/office/drawing/2014/main" id="{B1FC9A1F-21F8-4EFA-A383-06CD400FC484}"/>
              </a:ext>
            </a:extLst>
          </p:cNvPr>
          <p:cNvSpPr>
            <a:spLocks noGrp="1"/>
          </p:cNvSpPr>
          <p:nvPr>
            <p:ph type="sldNum" sz="quarter" idx="4"/>
          </p:nvPr>
        </p:nvSpPr>
        <p:spPr>
          <a:xfrm>
            <a:off x="9203080" y="6344264"/>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40D79F-AD0A-408B-A09B-246E1CD0DD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04260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ontent slide | two column">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848E63B-2DF6-46FC-85E4-26105C11EA46}"/>
              </a:ext>
            </a:extLst>
          </p:cNvPr>
          <p:cNvSpPr>
            <a:spLocks noGrp="1"/>
          </p:cNvSpPr>
          <p:nvPr>
            <p:ph type="title"/>
          </p:nvPr>
        </p:nvSpPr>
        <p:spPr>
          <a:xfrm>
            <a:off x="838201" y="365130"/>
            <a:ext cx="10515600" cy="540958"/>
          </a:xfrm>
          <a:prstGeom prst="rect">
            <a:avLst/>
          </a:prstGeom>
        </p:spPr>
        <p:txBody>
          <a:bodyPr vert="horz" lIns="182843" tIns="91422" rIns="182843" bIns="91422"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0485EE8-EBD7-4092-8491-67D0E17706DF}"/>
              </a:ext>
            </a:extLst>
          </p:cNvPr>
          <p:cNvSpPr>
            <a:spLocks noGrp="1"/>
          </p:cNvSpPr>
          <p:nvPr>
            <p:ph idx="1"/>
          </p:nvPr>
        </p:nvSpPr>
        <p:spPr>
          <a:xfrm>
            <a:off x="838200" y="1180408"/>
            <a:ext cx="5115263" cy="3898669"/>
          </a:xfrm>
          <a:prstGeom prst="rect">
            <a:avLst/>
          </a:prstGeom>
        </p:spPr>
        <p:txBody>
          <a:bodyPr vert="horz" lIns="182843" tIns="91422" rIns="182843" bIns="9142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2">
            <a:extLst>
              <a:ext uri="{FF2B5EF4-FFF2-40B4-BE49-F238E27FC236}">
                <a16:creationId xmlns:a16="http://schemas.microsoft.com/office/drawing/2014/main" id="{57AC9587-965A-427E-8594-0975ACF983C2}"/>
              </a:ext>
            </a:extLst>
          </p:cNvPr>
          <p:cNvSpPr>
            <a:spLocks noGrp="1"/>
          </p:cNvSpPr>
          <p:nvPr>
            <p:ph idx="10"/>
          </p:nvPr>
        </p:nvSpPr>
        <p:spPr>
          <a:xfrm>
            <a:off x="6238537" y="1180408"/>
            <a:ext cx="5115263" cy="3898669"/>
          </a:xfrm>
          <a:prstGeom prst="rect">
            <a:avLst/>
          </a:prstGeom>
        </p:spPr>
        <p:txBody>
          <a:bodyPr vert="horz" lIns="182843" tIns="91422" rIns="182843" bIns="9142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93616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85E262-8991-45BB-888A-6E9E401CC4E2}" type="datetimeFigureOut">
              <a:rPr lang="en-US" smtClean="0"/>
              <a:t>5/25/2023</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6DDB04D-0441-437B-A157-7F98D1E07F71}" type="slidenum">
              <a:rPr lang="en-US" smtClean="0"/>
              <a:t>‹#›</a:t>
            </a:fld>
            <a:endParaRPr lang="en-US"/>
          </a:p>
        </p:txBody>
      </p:sp>
    </p:spTree>
    <p:extLst>
      <p:ext uri="{BB962C8B-B14F-4D97-AF65-F5344CB8AC3E}">
        <p14:creationId xmlns:p14="http://schemas.microsoft.com/office/powerpoint/2010/main" val="2367219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A85E262-8991-45BB-888A-6E9E401CC4E2}" type="datetimeFigureOut">
              <a:rPr lang="en-US" smtClean="0"/>
              <a:t>5/25/2023</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6DDB04D-0441-437B-A157-7F98D1E07F71}" type="slidenum">
              <a:rPr lang="en-US" smtClean="0"/>
              <a:t>‹#›</a:t>
            </a:fld>
            <a:endParaRPr lang="en-US"/>
          </a:p>
        </p:txBody>
      </p:sp>
    </p:spTree>
    <p:extLst>
      <p:ext uri="{BB962C8B-B14F-4D97-AF65-F5344CB8AC3E}">
        <p14:creationId xmlns:p14="http://schemas.microsoft.com/office/powerpoint/2010/main" val="4092431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A85E262-8991-45BB-888A-6E9E401CC4E2}" type="datetimeFigureOut">
              <a:rPr lang="en-US" smtClean="0"/>
              <a:t>5/25/2023</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86DDB04D-0441-437B-A157-7F98D1E07F71}" type="slidenum">
              <a:rPr lang="en-US" smtClean="0"/>
              <a:t>‹#›</a:t>
            </a:fld>
            <a:endParaRPr lang="en-US"/>
          </a:p>
        </p:txBody>
      </p:sp>
    </p:spTree>
    <p:extLst>
      <p:ext uri="{BB962C8B-B14F-4D97-AF65-F5344CB8AC3E}">
        <p14:creationId xmlns:p14="http://schemas.microsoft.com/office/powerpoint/2010/main" val="12530210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A85E262-8991-45BB-888A-6E9E401CC4E2}" type="datetimeFigureOut">
              <a:rPr lang="en-US" smtClean="0"/>
              <a:t>5/25/2023</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86DDB04D-0441-437B-A157-7F98D1E07F71}" type="slidenum">
              <a:rPr lang="en-US" smtClean="0"/>
              <a:t>‹#›</a:t>
            </a:fld>
            <a:endParaRPr lang="en-US"/>
          </a:p>
        </p:txBody>
      </p:sp>
    </p:spTree>
    <p:extLst>
      <p:ext uri="{BB962C8B-B14F-4D97-AF65-F5344CB8AC3E}">
        <p14:creationId xmlns:p14="http://schemas.microsoft.com/office/powerpoint/2010/main" val="2973152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A85E262-8991-45BB-888A-6E9E401CC4E2}" type="datetimeFigureOut">
              <a:rPr lang="en-US" smtClean="0"/>
              <a:t>5/25/2023</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86DDB04D-0441-437B-A157-7F98D1E07F71}" type="slidenum">
              <a:rPr lang="en-US" smtClean="0"/>
              <a:t>‹#›</a:t>
            </a:fld>
            <a:endParaRPr lang="en-US"/>
          </a:p>
        </p:txBody>
      </p:sp>
    </p:spTree>
    <p:extLst>
      <p:ext uri="{BB962C8B-B14F-4D97-AF65-F5344CB8AC3E}">
        <p14:creationId xmlns:p14="http://schemas.microsoft.com/office/powerpoint/2010/main" val="455014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85E262-8991-45BB-888A-6E9E401CC4E2}" type="datetimeFigureOut">
              <a:rPr lang="en-US" smtClean="0"/>
              <a:t>5/25/2023</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86DDB04D-0441-437B-A157-7F98D1E07F71}" type="slidenum">
              <a:rPr lang="en-US" smtClean="0"/>
              <a:t>‹#›</a:t>
            </a:fld>
            <a:endParaRPr lang="en-US"/>
          </a:p>
        </p:txBody>
      </p:sp>
    </p:spTree>
    <p:extLst>
      <p:ext uri="{BB962C8B-B14F-4D97-AF65-F5344CB8AC3E}">
        <p14:creationId xmlns:p14="http://schemas.microsoft.com/office/powerpoint/2010/main" val="539001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A85E262-8991-45BB-888A-6E9E401CC4E2}" type="datetimeFigureOut">
              <a:rPr lang="en-US" smtClean="0"/>
              <a:t>5/25/2023</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86DDB04D-0441-437B-A157-7F98D1E07F71}" type="slidenum">
              <a:rPr lang="en-US" smtClean="0"/>
              <a:t>‹#›</a:t>
            </a:fld>
            <a:endParaRPr lang="en-US"/>
          </a:p>
        </p:txBody>
      </p:sp>
    </p:spTree>
    <p:extLst>
      <p:ext uri="{BB962C8B-B14F-4D97-AF65-F5344CB8AC3E}">
        <p14:creationId xmlns:p14="http://schemas.microsoft.com/office/powerpoint/2010/main" val="762733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A85E262-8991-45BB-888A-6E9E401CC4E2}" type="datetimeFigureOut">
              <a:rPr lang="en-US" smtClean="0"/>
              <a:t>5/25/2023</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6DDB04D-0441-437B-A157-7F98D1E07F71}" type="slidenum">
              <a:rPr lang="en-US" smtClean="0"/>
              <a:t>‹#›</a:t>
            </a:fld>
            <a:endParaRPr lang="en-US"/>
          </a:p>
        </p:txBody>
      </p:sp>
    </p:spTree>
    <p:extLst>
      <p:ext uri="{BB962C8B-B14F-4D97-AF65-F5344CB8AC3E}">
        <p14:creationId xmlns:p14="http://schemas.microsoft.com/office/powerpoint/2010/main" val="20019800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0A85E262-8991-45BB-888A-6E9E401CC4E2}" type="datetimeFigureOut">
              <a:rPr lang="en-US" smtClean="0"/>
              <a:t>5/25/2023</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86DDB04D-0441-437B-A157-7F98D1E07F71}" type="slidenum">
              <a:rPr lang="en-US" smtClean="0"/>
              <a:t>‹#›</a:t>
            </a:fld>
            <a:endParaRPr lang="en-US"/>
          </a:p>
        </p:txBody>
      </p:sp>
    </p:spTree>
    <p:extLst>
      <p:ext uri="{BB962C8B-B14F-4D97-AF65-F5344CB8AC3E}">
        <p14:creationId xmlns:p14="http://schemas.microsoft.com/office/powerpoint/2010/main" val="1550334124"/>
      </p:ext>
    </p:extLst>
  </p:cSld>
  <p:clrMap bg1="lt1" tx1="dk1" bg2="lt2" tx2="dk2" accent1="accent1" accent2="accent2" accent3="accent3" accent4="accent4" accent5="accent5" accent6="accent6" hlink="hlink" folHlink="folHlink"/>
  <p:sldLayoutIdLst>
    <p:sldLayoutId id="2147484085" r:id="rId1"/>
    <p:sldLayoutId id="2147484086" r:id="rId2"/>
    <p:sldLayoutId id="2147484087" r:id="rId3"/>
    <p:sldLayoutId id="2147484088" r:id="rId4"/>
    <p:sldLayoutId id="2147484089" r:id="rId5"/>
    <p:sldLayoutId id="2147484090" r:id="rId6"/>
    <p:sldLayoutId id="2147484091" r:id="rId7"/>
    <p:sldLayoutId id="2147484092" r:id="rId8"/>
    <p:sldLayoutId id="2147484093" r:id="rId9"/>
    <p:sldLayoutId id="2147484094" r:id="rId10"/>
    <p:sldLayoutId id="2147484095" r:id="rId11"/>
    <p:sldLayoutId id="2147484096" r:id="rId12"/>
    <p:sldLayoutId id="2147484097" r:id="rId13"/>
    <p:sldLayoutId id="2147484098" r:id="rId14"/>
    <p:sldLayoutId id="2147484099" r:id="rId15"/>
    <p:sldLayoutId id="2147484100" r:id="rId16"/>
    <p:sldLayoutId id="2147484101" r:id="rId17"/>
    <p:sldLayoutId id="2147484102" r:id="rId18"/>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hyperlink" Target="mailto:waltersk5@michigan.gov" TargetMode="External"/><Relationship Id="rId2" Type="http://schemas.openxmlformats.org/officeDocument/2006/relationships/hyperlink" Target="mailto:MDE-CARES@michigan.gov"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hyperlink" Target="https://oese.ed.gov/files/2021/01/FINAL_-GEER_FactSheet_1.8.21.pdf" TargetMode="External"/><Relationship Id="rId5" Type="http://schemas.openxmlformats.org/officeDocument/2006/relationships/hyperlink" Target="https://oese.ed.gov/files/2021/09/Final-EANS-FAQ-Update-9.17.21.pdf" TargetMode="External"/><Relationship Id="rId4" Type="http://schemas.openxmlformats.org/officeDocument/2006/relationships/hyperlink" Target="https://oese.ed.gov/offices/education-stabilization-fund/emergency-assistance-non-public-schools/"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ecfr.gov/cgi-bin/text-idx?SID=9753a50d824a942cb367a62721b97431&amp;mc=true&amp;node=pt2.1.200&amp;rgn=div5#sp2.1.200.f" TargetMode="External"/><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s://www.ecfr.gov/current/title-2/subtitle-A/chapter-II/part-200/subpart-D/section-200.302" TargetMode="External"/><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s://www.ecfr.gov/current/title-2/subtitle-A/chapter-II/part-200/subpart-D/section-200.303" TargetMode="External"/><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22538" name="Rectangle 22537">
            <a:extLst>
              <a:ext uri="{FF2B5EF4-FFF2-40B4-BE49-F238E27FC236}">
                <a16:creationId xmlns:a16="http://schemas.microsoft.com/office/drawing/2014/main" id="{A692209D-B607-46C3-8560-07AF722916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40" name="Rectangle 22539">
            <a:extLst>
              <a:ext uri="{FF2B5EF4-FFF2-40B4-BE49-F238E27FC236}">
                <a16:creationId xmlns:a16="http://schemas.microsoft.com/office/drawing/2014/main" id="{94874638-CF15-4908-BC4B-4908744D0B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4639734"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532" name="Rectangle 4">
            <a:extLst>
              <a:ext uri="{FF2B5EF4-FFF2-40B4-BE49-F238E27FC236}">
                <a16:creationId xmlns:a16="http://schemas.microsoft.com/office/drawing/2014/main" id="{76C0E569-88BF-4BFD-ADC0-47BE6C234179}"/>
              </a:ext>
            </a:extLst>
          </p:cNvPr>
          <p:cNvSpPr>
            <a:spLocks noGrp="1" noChangeArrowheads="1"/>
          </p:cNvSpPr>
          <p:nvPr>
            <p:ph type="ctrTitle"/>
          </p:nvPr>
        </p:nvSpPr>
        <p:spPr>
          <a:xfrm>
            <a:off x="540279" y="967417"/>
            <a:ext cx="3778870" cy="3943250"/>
          </a:xfrm>
        </p:spPr>
        <p:txBody>
          <a:bodyPr>
            <a:normAutofit fontScale="90000"/>
          </a:bodyPr>
          <a:lstStyle/>
          <a:p>
            <a:pPr eaLnBrk="1" hangingPunct="1">
              <a:defRPr/>
            </a:pPr>
            <a:r>
              <a:rPr lang="en-US" altLang="en-US" sz="4000" dirty="0">
                <a:solidFill>
                  <a:srgbClr val="FEFFFF"/>
                </a:solidFill>
              </a:rPr>
              <a:t>COVID Relief Fund Monitoring: Emergency Assistance to Nonpublic Schools (EANS)</a:t>
            </a:r>
            <a:br>
              <a:rPr lang="en-US" altLang="en-US" sz="4000" dirty="0">
                <a:solidFill>
                  <a:srgbClr val="FEFFFF"/>
                </a:solidFill>
              </a:rPr>
            </a:br>
            <a:endParaRPr lang="en-US" altLang="en-US" sz="4000" dirty="0">
              <a:solidFill>
                <a:srgbClr val="FEFFFF"/>
              </a:solidFill>
            </a:endParaRPr>
          </a:p>
        </p:txBody>
      </p:sp>
      <p:sp>
        <p:nvSpPr>
          <p:cNvPr id="22542" name="Freeform 5">
            <a:extLst>
              <a:ext uri="{FF2B5EF4-FFF2-40B4-BE49-F238E27FC236}">
                <a16:creationId xmlns:a16="http://schemas.microsoft.com/office/drawing/2014/main" id="{5F1B8348-CD6E-4561-A704-C232D9A2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5033007"/>
            <a:ext cx="5404022" cy="857047"/>
          </a:xfrm>
          <a:custGeom>
            <a:avLst/>
            <a:gdLst>
              <a:gd name="T0" fmla="*/ 1114 w 1117"/>
              <a:gd name="T1" fmla="*/ 77 h 163"/>
              <a:gd name="T2" fmla="*/ 1040 w 1117"/>
              <a:gd name="T3" fmla="*/ 3 h 163"/>
              <a:gd name="T4" fmla="*/ 1039 w 1117"/>
              <a:gd name="T5" fmla="*/ 2 h 163"/>
              <a:gd name="T6" fmla="*/ 1034 w 1117"/>
              <a:gd name="T7" fmla="*/ 0 h 163"/>
              <a:gd name="T8" fmla="*/ 578 w 1117"/>
              <a:gd name="T9" fmla="*/ 0 h 163"/>
              <a:gd name="T10" fmla="*/ 562 w 1117"/>
              <a:gd name="T11" fmla="*/ 0 h 163"/>
              <a:gd name="T12" fmla="*/ 440 w 1117"/>
              <a:gd name="T13" fmla="*/ 0 h 163"/>
              <a:gd name="T14" fmla="*/ 106 w 1117"/>
              <a:gd name="T15" fmla="*/ 0 h 163"/>
              <a:gd name="T16" fmla="*/ 0 w 1117"/>
              <a:gd name="T17" fmla="*/ 0 h 163"/>
              <a:gd name="T18" fmla="*/ 0 w 1117"/>
              <a:gd name="T19" fmla="*/ 163 h 163"/>
              <a:gd name="T20" fmla="*/ 106 w 1117"/>
              <a:gd name="T21" fmla="*/ 163 h 163"/>
              <a:gd name="T22" fmla="*/ 440 w 1117"/>
              <a:gd name="T23" fmla="*/ 163 h 163"/>
              <a:gd name="T24" fmla="*/ 562 w 1117"/>
              <a:gd name="T25" fmla="*/ 163 h 163"/>
              <a:gd name="T26" fmla="*/ 578 w 1117"/>
              <a:gd name="T27" fmla="*/ 163 h 163"/>
              <a:gd name="T28" fmla="*/ 1034 w 1117"/>
              <a:gd name="T29" fmla="*/ 163 h 163"/>
              <a:gd name="T30" fmla="*/ 1039 w 1117"/>
              <a:gd name="T31" fmla="*/ 161 h 163"/>
              <a:gd name="T32" fmla="*/ 1040 w 1117"/>
              <a:gd name="T33" fmla="*/ 160 h 163"/>
              <a:gd name="T34" fmla="*/ 1114 w 1117"/>
              <a:gd name="T35" fmla="*/ 86 h 163"/>
              <a:gd name="T36" fmla="*/ 1114 w 1117"/>
              <a:gd name="T37"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7" h="163">
                <a:moveTo>
                  <a:pt x="1114" y="77"/>
                </a:moveTo>
                <a:cubicBezTo>
                  <a:pt x="1040" y="3"/>
                  <a:pt x="1040" y="3"/>
                  <a:pt x="1040" y="3"/>
                </a:cubicBezTo>
                <a:cubicBezTo>
                  <a:pt x="1040" y="2"/>
                  <a:pt x="1039" y="2"/>
                  <a:pt x="1039" y="2"/>
                </a:cubicBezTo>
                <a:cubicBezTo>
                  <a:pt x="1038" y="1"/>
                  <a:pt x="1036" y="0"/>
                  <a:pt x="1034" y="0"/>
                </a:cubicBezTo>
                <a:cubicBezTo>
                  <a:pt x="578" y="0"/>
                  <a:pt x="578" y="0"/>
                  <a:pt x="578" y="0"/>
                </a:cubicBezTo>
                <a:cubicBezTo>
                  <a:pt x="562" y="0"/>
                  <a:pt x="562" y="0"/>
                  <a:pt x="562" y="0"/>
                </a:cubicBezTo>
                <a:cubicBezTo>
                  <a:pt x="440" y="0"/>
                  <a:pt x="440" y="0"/>
                  <a:pt x="440" y="0"/>
                </a:cubicBezTo>
                <a:cubicBezTo>
                  <a:pt x="106" y="0"/>
                  <a:pt x="106" y="0"/>
                  <a:pt x="106" y="0"/>
                </a:cubicBezTo>
                <a:cubicBezTo>
                  <a:pt x="0" y="0"/>
                  <a:pt x="0" y="0"/>
                  <a:pt x="0" y="0"/>
                </a:cubicBezTo>
                <a:cubicBezTo>
                  <a:pt x="0" y="163"/>
                  <a:pt x="0" y="163"/>
                  <a:pt x="0" y="163"/>
                </a:cubicBezTo>
                <a:cubicBezTo>
                  <a:pt x="106" y="163"/>
                  <a:pt x="106" y="163"/>
                  <a:pt x="106" y="163"/>
                </a:cubicBezTo>
                <a:cubicBezTo>
                  <a:pt x="440" y="163"/>
                  <a:pt x="440" y="163"/>
                  <a:pt x="440" y="163"/>
                </a:cubicBezTo>
                <a:cubicBezTo>
                  <a:pt x="562" y="163"/>
                  <a:pt x="562" y="163"/>
                  <a:pt x="562" y="163"/>
                </a:cubicBezTo>
                <a:cubicBezTo>
                  <a:pt x="578" y="163"/>
                  <a:pt x="578" y="163"/>
                  <a:pt x="578" y="163"/>
                </a:cubicBezTo>
                <a:cubicBezTo>
                  <a:pt x="1034" y="163"/>
                  <a:pt x="1034" y="163"/>
                  <a:pt x="1034" y="163"/>
                </a:cubicBezTo>
                <a:cubicBezTo>
                  <a:pt x="1036" y="163"/>
                  <a:pt x="1038" y="162"/>
                  <a:pt x="1039" y="161"/>
                </a:cubicBezTo>
                <a:cubicBezTo>
                  <a:pt x="1039" y="160"/>
                  <a:pt x="1040" y="160"/>
                  <a:pt x="1040" y="160"/>
                </a:cubicBezTo>
                <a:cubicBezTo>
                  <a:pt x="1114" y="86"/>
                  <a:pt x="1114" y="86"/>
                  <a:pt x="1114" y="86"/>
                </a:cubicBezTo>
                <a:cubicBezTo>
                  <a:pt x="1117" y="83"/>
                  <a:pt x="1117" y="79"/>
                  <a:pt x="1114"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2533" name="Rectangle 5">
            <a:extLst>
              <a:ext uri="{FF2B5EF4-FFF2-40B4-BE49-F238E27FC236}">
                <a16:creationId xmlns:a16="http://schemas.microsoft.com/office/drawing/2014/main" id="{486C4FD2-B88E-4B9D-8B7A-50E2D6F7D40E}"/>
              </a:ext>
            </a:extLst>
          </p:cNvPr>
          <p:cNvSpPr>
            <a:spLocks noGrp="1" noChangeArrowheads="1"/>
          </p:cNvSpPr>
          <p:nvPr>
            <p:ph type="subTitle" idx="1"/>
          </p:nvPr>
        </p:nvSpPr>
        <p:spPr>
          <a:xfrm>
            <a:off x="540279" y="5152973"/>
            <a:ext cx="3778870" cy="859421"/>
          </a:xfrm>
        </p:spPr>
        <p:txBody>
          <a:bodyPr anchor="ctr">
            <a:normAutofit/>
          </a:bodyPr>
          <a:lstStyle/>
          <a:p>
            <a:pPr eaLnBrk="1" hangingPunct="1">
              <a:lnSpc>
                <a:spcPct val="90000"/>
              </a:lnSpc>
              <a:defRPr/>
            </a:pPr>
            <a:r>
              <a:rPr lang="en-US" altLang="en-US" sz="1600" b="1" dirty="0">
                <a:solidFill>
                  <a:srgbClr val="FEFFFF"/>
                </a:solidFill>
              </a:rPr>
              <a:t>Kevin Walters</a:t>
            </a:r>
          </a:p>
          <a:p>
            <a:pPr eaLnBrk="1" hangingPunct="1">
              <a:lnSpc>
                <a:spcPct val="90000"/>
              </a:lnSpc>
              <a:defRPr/>
            </a:pPr>
            <a:r>
              <a:rPr lang="en-US" altLang="en-US" sz="1600" b="1" dirty="0">
                <a:solidFill>
                  <a:srgbClr val="FEFFFF"/>
                </a:solidFill>
              </a:rPr>
              <a:t>Michigan Department of Education</a:t>
            </a:r>
          </a:p>
          <a:p>
            <a:pPr eaLnBrk="1" hangingPunct="1">
              <a:lnSpc>
                <a:spcPct val="90000"/>
              </a:lnSpc>
              <a:defRPr/>
            </a:pPr>
            <a:endParaRPr lang="en-US" altLang="en-US" sz="1100" dirty="0">
              <a:solidFill>
                <a:srgbClr val="FEFFFF"/>
              </a:solidFill>
            </a:endParaRPr>
          </a:p>
        </p:txBody>
      </p:sp>
      <p:pic>
        <p:nvPicPr>
          <p:cNvPr id="6148" name="Picture 2">
            <a:extLst>
              <a:ext uri="{FF2B5EF4-FFF2-40B4-BE49-F238E27FC236}">
                <a16:creationId xmlns:a16="http://schemas.microsoft.com/office/drawing/2014/main" id="{7FB3654D-E760-4918-A61A-413C0811DB6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587994" y="2353904"/>
            <a:ext cx="5640502" cy="215749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970D3CF-4789-43C4-AC67-D8A61B77FED7}"/>
              </a:ext>
            </a:extLst>
          </p:cNvPr>
          <p:cNvSpPr>
            <a:spLocks noGrp="1"/>
          </p:cNvSpPr>
          <p:nvPr>
            <p:ph idx="1"/>
          </p:nvPr>
        </p:nvSpPr>
        <p:spPr>
          <a:xfrm>
            <a:off x="769450" y="1417683"/>
            <a:ext cx="11103134" cy="5108337"/>
          </a:xfrm>
        </p:spPr>
        <p:txBody>
          <a:bodyPr>
            <a:normAutofit/>
          </a:bodyPr>
          <a:lstStyle/>
          <a:p>
            <a:pPr>
              <a:spcBef>
                <a:spcPts val="0"/>
              </a:spcBef>
            </a:pPr>
            <a:r>
              <a:rPr lang="en-US" sz="1700" dirty="0">
                <a:solidFill>
                  <a:prstClr val="black"/>
                </a:solidFill>
                <a:latin typeface="Arial" panose="020B0604020202020204" pitchFamily="34" charset="0"/>
                <a:cs typeface="Arial" panose="020B0604020202020204" pitchFamily="34" charset="0"/>
              </a:rPr>
              <a:t>The amount of sampling and testing during the monitoring effort is a matter of professional judgment and is </a:t>
            </a:r>
            <a:r>
              <a:rPr lang="en-US" sz="1700" b="1" dirty="0">
                <a:solidFill>
                  <a:prstClr val="black"/>
                </a:solidFill>
                <a:latin typeface="Arial" panose="020B0604020202020204" pitchFamily="34" charset="0"/>
                <a:cs typeface="Arial" panose="020B0604020202020204" pitchFamily="34" charset="0"/>
              </a:rPr>
              <a:t>based on the assessed level of risk </a:t>
            </a:r>
            <a:r>
              <a:rPr lang="en-US" sz="1700" dirty="0">
                <a:solidFill>
                  <a:prstClr val="black"/>
                </a:solidFill>
                <a:latin typeface="Arial" panose="020B0604020202020204" pitchFamily="34" charset="0"/>
                <a:cs typeface="Arial" panose="020B0604020202020204" pitchFamily="34" charset="0"/>
              </a:rPr>
              <a:t>for the program overall and the subrecipient. The Compliance Team worked with MDE to assess overall program risk and subrecipient risk.</a:t>
            </a:r>
          </a:p>
          <a:p>
            <a:pPr>
              <a:spcBef>
                <a:spcPts val="0"/>
              </a:spcBef>
            </a:pPr>
            <a:endParaRPr lang="en-US" sz="1700" dirty="0">
              <a:solidFill>
                <a:prstClr val="black"/>
              </a:solidFill>
              <a:latin typeface="Arial" panose="020B0604020202020204" pitchFamily="34" charset="0"/>
              <a:cs typeface="Arial" panose="020B0604020202020204" pitchFamily="34" charset="0"/>
            </a:endParaRPr>
          </a:p>
          <a:p>
            <a:pPr>
              <a:spcBef>
                <a:spcPts val="0"/>
              </a:spcBef>
            </a:pPr>
            <a:r>
              <a:rPr lang="en-US" sz="1700" dirty="0">
                <a:latin typeface="Arial" panose="020B0604020202020204" pitchFamily="34" charset="0"/>
                <a:cs typeface="Arial" panose="020B0604020202020204" pitchFamily="34" charset="0"/>
              </a:rPr>
              <a:t>The following are examples of monitoring steps that the Compliance Team will take to test expenditures.</a:t>
            </a:r>
          </a:p>
          <a:p>
            <a:pPr marL="233305">
              <a:spcBef>
                <a:spcPts val="0"/>
              </a:spcBef>
            </a:pPr>
            <a:endParaRPr lang="en-US" sz="1700" b="1" dirty="0">
              <a:latin typeface="Arial" panose="020B0604020202020204" pitchFamily="34" charset="0"/>
              <a:cs typeface="Arial" panose="020B0604020202020204" pitchFamily="34" charset="0"/>
            </a:endParaRPr>
          </a:p>
          <a:p>
            <a:pPr marL="233305">
              <a:spcBef>
                <a:spcPts val="0"/>
              </a:spcBef>
            </a:pPr>
            <a:r>
              <a:rPr lang="en-US" sz="1700" b="1" dirty="0">
                <a:highlight>
                  <a:srgbClr val="00FF00"/>
                </a:highlight>
                <a:latin typeface="Arial" panose="020B0604020202020204" pitchFamily="34" charset="0"/>
                <a:cs typeface="Arial" panose="020B0604020202020204" pitchFamily="34" charset="0"/>
              </a:rPr>
              <a:t>All costs</a:t>
            </a:r>
            <a:r>
              <a:rPr lang="en-US" sz="1700" b="1" dirty="0">
                <a:latin typeface="Arial" panose="020B0604020202020204" pitchFamily="34" charset="0"/>
                <a:cs typeface="Arial" panose="020B0604020202020204" pitchFamily="34" charset="0"/>
              </a:rPr>
              <a:t>: </a:t>
            </a:r>
            <a:r>
              <a:rPr lang="en-US" sz="1700" dirty="0">
                <a:latin typeface="Arial" panose="020B0604020202020204" pitchFamily="34" charset="0"/>
                <a:cs typeface="Arial" panose="020B0604020202020204" pitchFamily="34" charset="0"/>
              </a:rPr>
              <a:t>Compare against general program requirements and the Uniform Guidance</a:t>
            </a:r>
          </a:p>
          <a:p>
            <a:pPr marL="233305">
              <a:spcBef>
                <a:spcPts val="0"/>
              </a:spcBef>
            </a:pPr>
            <a:endParaRPr lang="en-US" sz="1700" dirty="0">
              <a:latin typeface="Arial" panose="020B0604020202020204" pitchFamily="34" charset="0"/>
              <a:cs typeface="Arial" panose="020B0604020202020204" pitchFamily="34" charset="0"/>
            </a:endParaRPr>
          </a:p>
          <a:p>
            <a:pPr marL="233305">
              <a:spcBef>
                <a:spcPts val="0"/>
              </a:spcBef>
            </a:pPr>
            <a:r>
              <a:rPr lang="en-US" sz="1700" b="1" dirty="0">
                <a:highlight>
                  <a:srgbClr val="00FF00"/>
                </a:highlight>
                <a:latin typeface="Arial" panose="020B0604020202020204" pitchFamily="34" charset="0"/>
                <a:cs typeface="Arial" panose="020B0604020202020204" pitchFamily="34" charset="0"/>
              </a:rPr>
              <a:t>Equipment and real property</a:t>
            </a:r>
            <a:r>
              <a:rPr lang="en-US" sz="1700" b="1" dirty="0">
                <a:latin typeface="Arial" panose="020B0604020202020204" pitchFamily="34" charset="0"/>
                <a:cs typeface="Arial" panose="020B0604020202020204" pitchFamily="34" charset="0"/>
              </a:rPr>
              <a:t>: </a:t>
            </a:r>
            <a:r>
              <a:rPr lang="en-US" sz="1700" dirty="0">
                <a:latin typeface="Arial" panose="020B0604020202020204" pitchFamily="34" charset="0"/>
                <a:cs typeface="Arial" panose="020B0604020202020204" pitchFamily="34" charset="0"/>
              </a:rPr>
              <a:t>Agree amount to purchase order, invoice, receiving report, and equipment inventory</a:t>
            </a:r>
          </a:p>
          <a:p>
            <a:pPr marL="233305">
              <a:spcBef>
                <a:spcPts val="0"/>
              </a:spcBef>
            </a:pPr>
            <a:endParaRPr lang="en-US" sz="1700" dirty="0">
              <a:latin typeface="Arial" panose="020B0604020202020204" pitchFamily="34" charset="0"/>
              <a:cs typeface="Arial" panose="020B0604020202020204" pitchFamily="34" charset="0"/>
            </a:endParaRPr>
          </a:p>
          <a:p>
            <a:pPr marL="233305">
              <a:spcBef>
                <a:spcPts val="0"/>
              </a:spcBef>
            </a:pPr>
            <a:r>
              <a:rPr lang="en-US" sz="1700" b="1" dirty="0">
                <a:highlight>
                  <a:srgbClr val="00FF00"/>
                </a:highlight>
                <a:latin typeface="Arial" panose="020B0604020202020204" pitchFamily="34" charset="0"/>
                <a:cs typeface="Arial" panose="020B0604020202020204" pitchFamily="34" charset="0"/>
              </a:rPr>
              <a:t>Other goods and services (including payments to contractors)</a:t>
            </a:r>
            <a:r>
              <a:rPr lang="en-US" sz="1700" b="1" dirty="0">
                <a:latin typeface="Arial" panose="020B0604020202020204" pitchFamily="34" charset="0"/>
                <a:cs typeface="Arial" panose="020B0604020202020204" pitchFamily="34" charset="0"/>
              </a:rPr>
              <a:t>: </a:t>
            </a:r>
            <a:r>
              <a:rPr lang="en-US" sz="1700" dirty="0">
                <a:latin typeface="Arial" panose="020B0604020202020204" pitchFamily="34" charset="0"/>
                <a:cs typeface="Arial" panose="020B0604020202020204" pitchFamily="34" charset="0"/>
              </a:rPr>
              <a:t>Agree amount to purchase order, invoice, and receiving report</a:t>
            </a:r>
          </a:p>
          <a:p>
            <a:pPr marL="233305">
              <a:spcBef>
                <a:spcPts val="0"/>
              </a:spcBef>
            </a:pPr>
            <a:endParaRPr lang="en-US" sz="1700" dirty="0">
              <a:latin typeface="Arial" panose="020B0604020202020204" pitchFamily="34" charset="0"/>
              <a:cs typeface="Arial" panose="020B0604020202020204" pitchFamily="34" charset="0"/>
            </a:endParaRPr>
          </a:p>
          <a:p>
            <a:pPr marL="0" indent="0">
              <a:spcBef>
                <a:spcPts val="0"/>
              </a:spcBef>
              <a:buNone/>
            </a:pPr>
            <a:endParaRPr lang="en-US" sz="1700" b="1" dirty="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BF60BFAC-9B9B-448C-942B-D8CC79F5558F}"/>
              </a:ext>
            </a:extLst>
          </p:cNvPr>
          <p:cNvSpPr>
            <a:spLocks noGrp="1"/>
          </p:cNvSpPr>
          <p:nvPr>
            <p:ph type="title"/>
          </p:nvPr>
        </p:nvSpPr>
        <p:spPr>
          <a:xfrm>
            <a:off x="347419" y="149465"/>
            <a:ext cx="10969943" cy="752188"/>
          </a:xfrm>
        </p:spPr>
        <p:txBody>
          <a:bodyPr>
            <a:normAutofit/>
          </a:bodyPr>
          <a:lstStyle/>
          <a:p>
            <a:pPr algn="l"/>
            <a:r>
              <a:rPr lang="en-US" dirty="0">
                <a:solidFill>
                  <a:srgbClr val="0E35CB"/>
                </a:solidFill>
                <a:latin typeface="Arial" panose="020B0604020202020204" pitchFamily="34" charset="0"/>
                <a:cs typeface="Arial" panose="020B0604020202020204" pitchFamily="34" charset="0"/>
              </a:rPr>
              <a:t>Sampling and Testing Examples (Rehmann)</a:t>
            </a:r>
          </a:p>
        </p:txBody>
      </p:sp>
      <p:sp>
        <p:nvSpPr>
          <p:cNvPr id="13" name="Slide Number Placeholder 5">
            <a:extLst>
              <a:ext uri="{FF2B5EF4-FFF2-40B4-BE49-F238E27FC236}">
                <a16:creationId xmlns:a16="http://schemas.microsoft.com/office/drawing/2014/main" id="{A86A0E94-5862-41A5-AC1C-63753E8D8435}"/>
              </a:ext>
            </a:extLst>
          </p:cNvPr>
          <p:cNvSpPr txBox="1">
            <a:spLocks/>
          </p:cNvSpPr>
          <p:nvPr/>
        </p:nvSpPr>
        <p:spPr>
          <a:xfrm>
            <a:off x="9202271" y="6343505"/>
            <a:ext cx="2844059" cy="365030"/>
          </a:xfrm>
          <a:prstGeom prst="rect">
            <a:avLst/>
          </a:prstGeom>
        </p:spPr>
        <p:txBody>
          <a:bodyPr vert="horz" lIns="91416" tIns="45708" rIns="91416" bIns="45708"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prstClr val="black">
                  <a:tint val="7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171392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69A4C-0C89-499F-9929-2441E1DF2DEB}"/>
              </a:ext>
            </a:extLst>
          </p:cNvPr>
          <p:cNvSpPr>
            <a:spLocks noGrp="1"/>
          </p:cNvSpPr>
          <p:nvPr>
            <p:ph type="title"/>
          </p:nvPr>
        </p:nvSpPr>
        <p:spPr>
          <a:xfrm>
            <a:off x="659962" y="971356"/>
            <a:ext cx="3430947" cy="4686903"/>
          </a:xfrm>
        </p:spPr>
        <p:txBody>
          <a:bodyPr anchor="ctr">
            <a:normAutofit/>
          </a:bodyPr>
          <a:lstStyle/>
          <a:p>
            <a:r>
              <a:rPr lang="en-US" b="1" dirty="0">
                <a:solidFill>
                  <a:srgbClr val="FFFF00"/>
                </a:solidFill>
              </a:rPr>
              <a:t>Monitoring Approach</a:t>
            </a:r>
            <a:br>
              <a:rPr lang="en-US" b="1" dirty="0">
                <a:solidFill>
                  <a:srgbClr val="FFFF00"/>
                </a:solidFill>
              </a:rPr>
            </a:br>
            <a:r>
              <a:rPr lang="en-US" b="1" dirty="0">
                <a:solidFill>
                  <a:srgbClr val="FFFF00"/>
                </a:solidFill>
              </a:rPr>
              <a:t>(Rehmann)</a:t>
            </a:r>
          </a:p>
        </p:txBody>
      </p:sp>
      <p:sp>
        <p:nvSpPr>
          <p:cNvPr id="3" name="Content Placeholder 2">
            <a:extLst>
              <a:ext uri="{FF2B5EF4-FFF2-40B4-BE49-F238E27FC236}">
                <a16:creationId xmlns:a16="http://schemas.microsoft.com/office/drawing/2014/main" id="{AA4CE9A5-7998-4F28-98FC-D0018B165DAF}"/>
              </a:ext>
            </a:extLst>
          </p:cNvPr>
          <p:cNvSpPr>
            <a:spLocks noGrp="1"/>
          </p:cNvSpPr>
          <p:nvPr>
            <p:ph idx="1"/>
          </p:nvPr>
        </p:nvSpPr>
        <p:spPr>
          <a:xfrm>
            <a:off x="4808007" y="1669774"/>
            <a:ext cx="6639334" cy="5288595"/>
          </a:xfrm>
        </p:spPr>
        <p:txBody>
          <a:bodyPr anchor="ctr">
            <a:normAutofit/>
          </a:bodyPr>
          <a:lstStyle/>
          <a:p>
            <a:endParaRPr lang="en-US" sz="2800" dirty="0">
              <a:solidFill>
                <a:schemeClr val="tx1"/>
              </a:solidFill>
            </a:endParaRPr>
          </a:p>
          <a:p>
            <a:endParaRPr lang="en-US" sz="2800" dirty="0">
              <a:solidFill>
                <a:schemeClr val="tx1"/>
              </a:solidFill>
            </a:endParaRPr>
          </a:p>
          <a:p>
            <a:endParaRPr lang="en-US" dirty="0">
              <a:solidFill>
                <a:schemeClr val="tx1"/>
              </a:solidFill>
            </a:endParaRPr>
          </a:p>
        </p:txBody>
      </p:sp>
      <p:pic>
        <p:nvPicPr>
          <p:cNvPr id="6" name="Picture 5">
            <a:extLst>
              <a:ext uri="{FF2B5EF4-FFF2-40B4-BE49-F238E27FC236}">
                <a16:creationId xmlns:a16="http://schemas.microsoft.com/office/drawing/2014/main" id="{CF335E2E-7CA9-03DA-02AC-1C9340CAB477}"/>
              </a:ext>
            </a:extLst>
          </p:cNvPr>
          <p:cNvPicPr>
            <a:picLocks noChangeAspect="1"/>
          </p:cNvPicPr>
          <p:nvPr/>
        </p:nvPicPr>
        <p:blipFill>
          <a:blip r:embed="rId3"/>
          <a:stretch>
            <a:fillRect/>
          </a:stretch>
        </p:blipFill>
        <p:spPr>
          <a:xfrm>
            <a:off x="3408336" y="1529860"/>
            <a:ext cx="8607817" cy="4212981"/>
          </a:xfrm>
          <a:prstGeom prst="rect">
            <a:avLst/>
          </a:prstGeom>
        </p:spPr>
      </p:pic>
      <p:sp>
        <p:nvSpPr>
          <p:cNvPr id="4" name="Arrow: Left 3">
            <a:extLst>
              <a:ext uri="{FF2B5EF4-FFF2-40B4-BE49-F238E27FC236}">
                <a16:creationId xmlns:a16="http://schemas.microsoft.com/office/drawing/2014/main" id="{959CD3BE-CF4A-CA21-E26D-AFF7FE8BAC14}"/>
              </a:ext>
            </a:extLst>
          </p:cNvPr>
          <p:cNvSpPr/>
          <p:nvPr/>
        </p:nvSpPr>
        <p:spPr>
          <a:xfrm rot="2156619">
            <a:off x="8176765" y="3186683"/>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3324431"/>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69A4C-0C89-499F-9929-2441E1DF2DEB}"/>
              </a:ext>
            </a:extLst>
          </p:cNvPr>
          <p:cNvSpPr>
            <a:spLocks noGrp="1"/>
          </p:cNvSpPr>
          <p:nvPr>
            <p:ph type="title"/>
          </p:nvPr>
        </p:nvSpPr>
        <p:spPr>
          <a:xfrm>
            <a:off x="659962" y="971356"/>
            <a:ext cx="3430947" cy="4686903"/>
          </a:xfrm>
        </p:spPr>
        <p:txBody>
          <a:bodyPr anchor="ctr">
            <a:normAutofit/>
          </a:bodyPr>
          <a:lstStyle/>
          <a:p>
            <a:r>
              <a:rPr lang="en-US" b="1" dirty="0">
                <a:solidFill>
                  <a:srgbClr val="FFFF00"/>
                </a:solidFill>
              </a:rPr>
              <a:t>Risk Assessment (Rehmann)</a:t>
            </a:r>
          </a:p>
        </p:txBody>
      </p:sp>
      <p:sp>
        <p:nvSpPr>
          <p:cNvPr id="3" name="Content Placeholder 2">
            <a:extLst>
              <a:ext uri="{FF2B5EF4-FFF2-40B4-BE49-F238E27FC236}">
                <a16:creationId xmlns:a16="http://schemas.microsoft.com/office/drawing/2014/main" id="{AA4CE9A5-7998-4F28-98FC-D0018B165DAF}"/>
              </a:ext>
            </a:extLst>
          </p:cNvPr>
          <p:cNvSpPr>
            <a:spLocks noGrp="1"/>
          </p:cNvSpPr>
          <p:nvPr>
            <p:ph idx="1"/>
          </p:nvPr>
        </p:nvSpPr>
        <p:spPr>
          <a:xfrm>
            <a:off x="4808007" y="1669774"/>
            <a:ext cx="6639334" cy="5288595"/>
          </a:xfrm>
        </p:spPr>
        <p:txBody>
          <a:bodyPr anchor="ctr">
            <a:normAutofit/>
          </a:bodyPr>
          <a:lstStyle/>
          <a:p>
            <a:endParaRPr lang="en-US" sz="2800" dirty="0">
              <a:solidFill>
                <a:schemeClr val="tx1"/>
              </a:solidFill>
            </a:endParaRPr>
          </a:p>
          <a:p>
            <a:endParaRPr lang="en-US" sz="2800" dirty="0">
              <a:solidFill>
                <a:schemeClr val="tx1"/>
              </a:solidFill>
            </a:endParaRPr>
          </a:p>
          <a:p>
            <a:endParaRPr lang="en-US" dirty="0">
              <a:solidFill>
                <a:schemeClr val="tx1"/>
              </a:solidFill>
            </a:endParaRPr>
          </a:p>
        </p:txBody>
      </p:sp>
      <p:pic>
        <p:nvPicPr>
          <p:cNvPr id="4" name="Picture 3">
            <a:extLst>
              <a:ext uri="{FF2B5EF4-FFF2-40B4-BE49-F238E27FC236}">
                <a16:creationId xmlns:a16="http://schemas.microsoft.com/office/drawing/2014/main" id="{E25FC81B-4C8E-2C31-B13E-8039A56D6C99}"/>
              </a:ext>
            </a:extLst>
          </p:cNvPr>
          <p:cNvPicPr>
            <a:picLocks noChangeAspect="1"/>
          </p:cNvPicPr>
          <p:nvPr/>
        </p:nvPicPr>
        <p:blipFill>
          <a:blip r:embed="rId3"/>
          <a:stretch>
            <a:fillRect/>
          </a:stretch>
        </p:blipFill>
        <p:spPr>
          <a:xfrm>
            <a:off x="3581778" y="1085548"/>
            <a:ext cx="8332275" cy="4686904"/>
          </a:xfrm>
          <a:prstGeom prst="rect">
            <a:avLst/>
          </a:prstGeom>
        </p:spPr>
      </p:pic>
      <p:sp>
        <p:nvSpPr>
          <p:cNvPr id="5" name="Multiplication Sign 4">
            <a:extLst>
              <a:ext uri="{FF2B5EF4-FFF2-40B4-BE49-F238E27FC236}">
                <a16:creationId xmlns:a16="http://schemas.microsoft.com/office/drawing/2014/main" id="{5FE3FCA4-CD02-F740-A34D-78C1A61891A6}"/>
              </a:ext>
            </a:extLst>
          </p:cNvPr>
          <p:cNvSpPr/>
          <p:nvPr/>
        </p:nvSpPr>
        <p:spPr>
          <a:xfrm>
            <a:off x="3426895" y="3856871"/>
            <a:ext cx="914400" cy="9144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8076230"/>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69A4C-0C89-499F-9929-2441E1DF2DEB}"/>
              </a:ext>
            </a:extLst>
          </p:cNvPr>
          <p:cNvSpPr>
            <a:spLocks noGrp="1"/>
          </p:cNvSpPr>
          <p:nvPr>
            <p:ph type="title"/>
          </p:nvPr>
        </p:nvSpPr>
        <p:spPr>
          <a:xfrm>
            <a:off x="659962" y="971356"/>
            <a:ext cx="3430947" cy="4686903"/>
          </a:xfrm>
        </p:spPr>
        <p:txBody>
          <a:bodyPr anchor="ctr">
            <a:normAutofit/>
          </a:bodyPr>
          <a:lstStyle/>
          <a:p>
            <a:r>
              <a:rPr lang="en-US" b="1" dirty="0">
                <a:solidFill>
                  <a:srgbClr val="FFFF00"/>
                </a:solidFill>
              </a:rPr>
              <a:t>Risk Assessment (Rehmann)</a:t>
            </a:r>
          </a:p>
        </p:txBody>
      </p:sp>
      <p:sp>
        <p:nvSpPr>
          <p:cNvPr id="3" name="Content Placeholder 2">
            <a:extLst>
              <a:ext uri="{FF2B5EF4-FFF2-40B4-BE49-F238E27FC236}">
                <a16:creationId xmlns:a16="http://schemas.microsoft.com/office/drawing/2014/main" id="{AA4CE9A5-7998-4F28-98FC-D0018B165DAF}"/>
              </a:ext>
            </a:extLst>
          </p:cNvPr>
          <p:cNvSpPr>
            <a:spLocks noGrp="1"/>
          </p:cNvSpPr>
          <p:nvPr>
            <p:ph idx="1"/>
          </p:nvPr>
        </p:nvSpPr>
        <p:spPr>
          <a:xfrm>
            <a:off x="4808007" y="1669774"/>
            <a:ext cx="6639334" cy="5288595"/>
          </a:xfrm>
        </p:spPr>
        <p:txBody>
          <a:bodyPr anchor="ctr">
            <a:normAutofit/>
          </a:bodyPr>
          <a:lstStyle/>
          <a:p>
            <a:endParaRPr lang="en-US" sz="2800" dirty="0">
              <a:solidFill>
                <a:schemeClr val="tx1"/>
              </a:solidFill>
            </a:endParaRPr>
          </a:p>
          <a:p>
            <a:endParaRPr lang="en-US" sz="2800" dirty="0">
              <a:solidFill>
                <a:schemeClr val="tx1"/>
              </a:solidFill>
            </a:endParaRPr>
          </a:p>
          <a:p>
            <a:endParaRPr lang="en-US" dirty="0">
              <a:solidFill>
                <a:schemeClr val="tx1"/>
              </a:solidFill>
            </a:endParaRPr>
          </a:p>
        </p:txBody>
      </p:sp>
      <p:pic>
        <p:nvPicPr>
          <p:cNvPr id="5" name="Picture 4">
            <a:extLst>
              <a:ext uri="{FF2B5EF4-FFF2-40B4-BE49-F238E27FC236}">
                <a16:creationId xmlns:a16="http://schemas.microsoft.com/office/drawing/2014/main" id="{A823FDF4-DAF4-884E-F14B-29F247AEAB55}"/>
              </a:ext>
            </a:extLst>
          </p:cNvPr>
          <p:cNvPicPr>
            <a:picLocks noChangeAspect="1"/>
          </p:cNvPicPr>
          <p:nvPr/>
        </p:nvPicPr>
        <p:blipFill>
          <a:blip r:embed="rId3"/>
          <a:stretch>
            <a:fillRect/>
          </a:stretch>
        </p:blipFill>
        <p:spPr>
          <a:xfrm>
            <a:off x="3527394" y="1052004"/>
            <a:ext cx="8451541" cy="4753991"/>
          </a:xfrm>
          <a:prstGeom prst="rect">
            <a:avLst/>
          </a:prstGeom>
        </p:spPr>
      </p:pic>
    </p:spTree>
    <p:extLst>
      <p:ext uri="{BB962C8B-B14F-4D97-AF65-F5344CB8AC3E}">
        <p14:creationId xmlns:p14="http://schemas.microsoft.com/office/powerpoint/2010/main" val="1135661443"/>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E7CA0621-717C-4BE7-AA89-263F3E2C511E}"/>
              </a:ext>
              <a:ext uri="{C183D7F6-B498-43B3-948B-1728B52AA6E4}">
                <adec:decorative xmlns:adec="http://schemas.microsoft.com/office/drawing/2017/decorative" val="1"/>
              </a:ext>
            </a:extLst>
          </p:cNvPr>
          <p:cNvSpPr/>
          <p:nvPr/>
        </p:nvSpPr>
        <p:spPr>
          <a:xfrm>
            <a:off x="5425438" y="-120072"/>
            <a:ext cx="6781800" cy="6873240"/>
          </a:xfrm>
          <a:prstGeom prst="rect">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20" name="Group 19">
            <a:extLst>
              <a:ext uri="{FF2B5EF4-FFF2-40B4-BE49-F238E27FC236}">
                <a16:creationId xmlns:a16="http://schemas.microsoft.com/office/drawing/2014/main" id="{102A00D8-5A4C-491C-AFE5-69721310529D}"/>
              </a:ext>
              <a:ext uri="{C183D7F6-B498-43B3-948B-1728B52AA6E4}">
                <adec:decorative xmlns:adec="http://schemas.microsoft.com/office/drawing/2017/decorative" val="1"/>
              </a:ext>
            </a:extLst>
          </p:cNvPr>
          <p:cNvGrpSpPr/>
          <p:nvPr/>
        </p:nvGrpSpPr>
        <p:grpSpPr>
          <a:xfrm flipH="1">
            <a:off x="230137" y="230352"/>
            <a:ext cx="5195475" cy="6411135"/>
            <a:chOff x="4578588" y="945960"/>
            <a:chExt cx="6866649" cy="5220000"/>
          </a:xfrm>
        </p:grpSpPr>
        <p:cxnSp>
          <p:nvCxnSpPr>
            <p:cNvPr id="21" name="Straight Connector 20">
              <a:extLst>
                <a:ext uri="{FF2B5EF4-FFF2-40B4-BE49-F238E27FC236}">
                  <a16:creationId xmlns:a16="http://schemas.microsoft.com/office/drawing/2014/main" id="{2C2273CB-1593-4424-8A44-A1FCA1768665}"/>
                </a:ext>
              </a:extLst>
            </p:cNvPr>
            <p:cNvCxnSpPr/>
            <p:nvPr/>
          </p:nvCxnSpPr>
          <p:spPr>
            <a:xfrm>
              <a:off x="4578818" y="954315"/>
              <a:ext cx="6866419"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22" name="Straight Connector 21">
              <a:extLst>
                <a:ext uri="{FF2B5EF4-FFF2-40B4-BE49-F238E27FC236}">
                  <a16:creationId xmlns:a16="http://schemas.microsoft.com/office/drawing/2014/main" id="{31243644-F05E-4B84-903A-131D8057B82C}"/>
                </a:ext>
              </a:extLst>
            </p:cNvPr>
            <p:cNvCxnSpPr/>
            <p:nvPr/>
          </p:nvCxnSpPr>
          <p:spPr>
            <a:xfrm>
              <a:off x="4578588" y="6154475"/>
              <a:ext cx="686643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23" name="Straight Connector 22">
              <a:extLst>
                <a:ext uri="{FF2B5EF4-FFF2-40B4-BE49-F238E27FC236}">
                  <a16:creationId xmlns:a16="http://schemas.microsoft.com/office/drawing/2014/main" id="{84B151F7-0FFD-491E-9444-733F58518F31}"/>
                </a:ext>
              </a:extLst>
            </p:cNvPr>
            <p:cNvCxnSpPr>
              <a:cxnSpLocks/>
            </p:cNvCxnSpPr>
            <p:nvPr/>
          </p:nvCxnSpPr>
          <p:spPr>
            <a:xfrm rot="16200000">
              <a:off x="8817888" y="3555960"/>
              <a:ext cx="5220000" cy="0"/>
            </a:xfrm>
            <a:prstGeom prst="line">
              <a:avLst/>
            </a:prstGeom>
          </p:spPr>
          <p:style>
            <a:lnRef idx="3">
              <a:schemeClr val="accent2"/>
            </a:lnRef>
            <a:fillRef idx="0">
              <a:schemeClr val="accent2"/>
            </a:fillRef>
            <a:effectRef idx="2">
              <a:schemeClr val="accent2"/>
            </a:effectRef>
            <a:fontRef idx="minor">
              <a:schemeClr val="tx1"/>
            </a:fontRef>
          </p:style>
        </p:cxnSp>
      </p:grpSp>
      <p:grpSp>
        <p:nvGrpSpPr>
          <p:cNvPr id="24" name="Group 23">
            <a:extLst>
              <a:ext uri="{FF2B5EF4-FFF2-40B4-BE49-F238E27FC236}">
                <a16:creationId xmlns:a16="http://schemas.microsoft.com/office/drawing/2014/main" id="{73816130-6E62-41EF-B818-D7CD34370442}"/>
              </a:ext>
              <a:ext uri="{C183D7F6-B498-43B3-948B-1728B52AA6E4}">
                <adec:decorative xmlns:adec="http://schemas.microsoft.com/office/drawing/2017/decorative" val="1"/>
              </a:ext>
            </a:extLst>
          </p:cNvPr>
          <p:cNvGrpSpPr/>
          <p:nvPr/>
        </p:nvGrpSpPr>
        <p:grpSpPr>
          <a:xfrm rot="10800000" flipH="1" flipV="1">
            <a:off x="5408664" y="219107"/>
            <a:ext cx="6563918" cy="6411136"/>
            <a:chOff x="4577230" y="945960"/>
            <a:chExt cx="6868007" cy="5220000"/>
          </a:xfrm>
        </p:grpSpPr>
        <p:cxnSp>
          <p:nvCxnSpPr>
            <p:cNvPr id="25" name="Straight Connector 24">
              <a:extLst>
                <a:ext uri="{FF2B5EF4-FFF2-40B4-BE49-F238E27FC236}">
                  <a16:creationId xmlns:a16="http://schemas.microsoft.com/office/drawing/2014/main" id="{57DFD76A-70E0-4D6D-954C-5AEB8FE1478E}"/>
                </a:ext>
              </a:extLst>
            </p:cNvPr>
            <p:cNvCxnSpPr/>
            <p:nvPr/>
          </p:nvCxnSpPr>
          <p:spPr>
            <a:xfrm>
              <a:off x="4578818" y="954315"/>
              <a:ext cx="6866419" cy="0"/>
            </a:xfrm>
            <a:prstGeom prst="line">
              <a:avLst/>
            </a:prstGeom>
            <a:ln>
              <a:solidFill>
                <a:schemeClr val="bg1"/>
              </a:solidFill>
            </a:ln>
          </p:spPr>
          <p:style>
            <a:lnRef idx="3">
              <a:schemeClr val="accent2"/>
            </a:lnRef>
            <a:fillRef idx="0">
              <a:schemeClr val="accent2"/>
            </a:fillRef>
            <a:effectRef idx="2">
              <a:schemeClr val="accent2"/>
            </a:effectRef>
            <a:fontRef idx="minor">
              <a:schemeClr val="tx1"/>
            </a:fontRef>
          </p:style>
        </p:cxnSp>
        <p:cxnSp>
          <p:nvCxnSpPr>
            <p:cNvPr id="26" name="Straight Connector 25">
              <a:extLst>
                <a:ext uri="{FF2B5EF4-FFF2-40B4-BE49-F238E27FC236}">
                  <a16:creationId xmlns:a16="http://schemas.microsoft.com/office/drawing/2014/main" id="{2F87696A-69E6-496F-A96D-C6AABB0D0BA7}"/>
                </a:ext>
              </a:extLst>
            </p:cNvPr>
            <p:cNvCxnSpPr/>
            <p:nvPr/>
          </p:nvCxnSpPr>
          <p:spPr>
            <a:xfrm>
              <a:off x="4577230" y="6159791"/>
              <a:ext cx="6866430" cy="0"/>
            </a:xfrm>
            <a:prstGeom prst="line">
              <a:avLst/>
            </a:prstGeom>
            <a:ln>
              <a:solidFill>
                <a:schemeClr val="bg1"/>
              </a:solidFill>
            </a:ln>
          </p:spPr>
          <p:style>
            <a:lnRef idx="3">
              <a:schemeClr val="accent2"/>
            </a:lnRef>
            <a:fillRef idx="0">
              <a:schemeClr val="accent2"/>
            </a:fillRef>
            <a:effectRef idx="2">
              <a:schemeClr val="accent2"/>
            </a:effectRef>
            <a:fontRef idx="minor">
              <a:schemeClr val="tx1"/>
            </a:fontRef>
          </p:style>
        </p:cxnSp>
        <p:cxnSp>
          <p:nvCxnSpPr>
            <p:cNvPr id="27" name="Straight Connector 26">
              <a:extLst>
                <a:ext uri="{FF2B5EF4-FFF2-40B4-BE49-F238E27FC236}">
                  <a16:creationId xmlns:a16="http://schemas.microsoft.com/office/drawing/2014/main" id="{01474182-5FDA-4398-BBE0-0D676C45628C}"/>
                </a:ext>
              </a:extLst>
            </p:cNvPr>
            <p:cNvCxnSpPr>
              <a:cxnSpLocks/>
            </p:cNvCxnSpPr>
            <p:nvPr/>
          </p:nvCxnSpPr>
          <p:spPr>
            <a:xfrm rot="16200000">
              <a:off x="8817888" y="3555960"/>
              <a:ext cx="5220000" cy="0"/>
            </a:xfrm>
            <a:prstGeom prst="line">
              <a:avLst/>
            </a:prstGeom>
            <a:ln>
              <a:solidFill>
                <a:schemeClr val="bg1"/>
              </a:solidFill>
            </a:ln>
          </p:spPr>
          <p:style>
            <a:lnRef idx="3">
              <a:schemeClr val="accent2"/>
            </a:lnRef>
            <a:fillRef idx="0">
              <a:schemeClr val="accent2"/>
            </a:fillRef>
            <a:effectRef idx="2">
              <a:schemeClr val="accent2"/>
            </a:effectRef>
            <a:fontRef idx="minor">
              <a:schemeClr val="tx1"/>
            </a:fontRef>
          </p:style>
        </p:cxnSp>
      </p:grpSp>
      <p:sp>
        <p:nvSpPr>
          <p:cNvPr id="39" name="Isosceles Triangle 38">
            <a:extLst>
              <a:ext uri="{FF2B5EF4-FFF2-40B4-BE49-F238E27FC236}">
                <a16:creationId xmlns:a16="http://schemas.microsoft.com/office/drawing/2014/main" id="{B8447291-9832-4B76-BD34-EE4A5E1E969A}"/>
              </a:ext>
              <a:ext uri="{C183D7F6-B498-43B3-948B-1728B52AA6E4}">
                <adec:decorative xmlns:adec="http://schemas.microsoft.com/office/drawing/2017/decorative" val="1"/>
              </a:ext>
            </a:extLst>
          </p:cNvPr>
          <p:cNvSpPr/>
          <p:nvPr/>
        </p:nvSpPr>
        <p:spPr>
          <a:xfrm rot="16200000">
            <a:off x="10696001" y="5351954"/>
            <a:ext cx="1260000" cy="1260000"/>
          </a:xfrm>
          <a:prstGeom prst="triangle">
            <a:avLst>
              <a:gd name="adj" fmla="val 0"/>
            </a:avLst>
          </a:prstGeom>
          <a:solidFill>
            <a:schemeClr val="bg1"/>
          </a:solidFill>
          <a:ln>
            <a:noFill/>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10" name="Picture 9">
            <a:extLst>
              <a:ext uri="{FF2B5EF4-FFF2-40B4-BE49-F238E27FC236}">
                <a16:creationId xmlns:a16="http://schemas.microsoft.com/office/drawing/2014/main" id="{0FE42CB5-7E6C-0A66-ABF4-925AB018D4FB}"/>
              </a:ext>
            </a:extLst>
          </p:cNvPr>
          <p:cNvPicPr>
            <a:picLocks noChangeAspect="1"/>
          </p:cNvPicPr>
          <p:nvPr/>
        </p:nvPicPr>
        <p:blipFill>
          <a:blip r:embed="rId3"/>
          <a:stretch>
            <a:fillRect/>
          </a:stretch>
        </p:blipFill>
        <p:spPr>
          <a:xfrm rot="20257966">
            <a:off x="872493" y="2142744"/>
            <a:ext cx="10453508" cy="2555302"/>
          </a:xfrm>
          <a:prstGeom prst="rect">
            <a:avLst/>
          </a:prstGeom>
        </p:spPr>
      </p:pic>
    </p:spTree>
    <p:extLst>
      <p:ext uri="{BB962C8B-B14F-4D97-AF65-F5344CB8AC3E}">
        <p14:creationId xmlns:p14="http://schemas.microsoft.com/office/powerpoint/2010/main" val="3394183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1740249-2F89-42CF-9BA2-B9E4610909AE}"/>
              </a:ext>
            </a:extLst>
          </p:cNvPr>
          <p:cNvSpPr>
            <a:spLocks noGrp="1"/>
          </p:cNvSpPr>
          <p:nvPr>
            <p:ph sz="half" idx="1"/>
          </p:nvPr>
        </p:nvSpPr>
        <p:spPr>
          <a:xfrm>
            <a:off x="2471372" y="1951893"/>
            <a:ext cx="8568102" cy="4009292"/>
          </a:xfrm>
        </p:spPr>
        <p:txBody>
          <a:bodyPr vert="horz" lIns="91440" tIns="45720" rIns="91440" bIns="45720" rtlCol="0" anchor="b">
            <a:normAutofit/>
          </a:bodyPr>
          <a:lstStyle/>
          <a:p>
            <a:pPr marL="0" indent="0">
              <a:buNone/>
            </a:pPr>
            <a:endParaRPr lang="en-US" sz="1300" b="1" kern="1200" dirty="0">
              <a:latin typeface="+mn-lt"/>
              <a:ea typeface="+mn-ea"/>
              <a:cs typeface="+mn-cs"/>
            </a:endParaRPr>
          </a:p>
          <a:p>
            <a:pPr marL="0" indent="0">
              <a:buNone/>
            </a:pPr>
            <a:r>
              <a:rPr lang="en-US" sz="2900" b="1" kern="1200" dirty="0">
                <a:latin typeface="+mn-lt"/>
                <a:ea typeface="+mn-ea"/>
                <a:cs typeface="+mn-cs"/>
              </a:rPr>
              <a:t>Kevin Walters</a:t>
            </a:r>
          </a:p>
          <a:p>
            <a:pPr marL="0" indent="0">
              <a:buNone/>
            </a:pPr>
            <a:r>
              <a:rPr lang="en-US" sz="2900" b="1" kern="1200" dirty="0">
                <a:latin typeface="+mn-lt"/>
                <a:ea typeface="+mn-ea"/>
                <a:cs typeface="+mn-cs"/>
              </a:rPr>
              <a:t>Supervisor, Grants Contracts &amp; School Support</a:t>
            </a:r>
          </a:p>
          <a:p>
            <a:pPr marL="0" indent="0">
              <a:buNone/>
            </a:pPr>
            <a:r>
              <a:rPr lang="en-US" sz="2900" b="1" kern="1200" dirty="0">
                <a:latin typeface="+mn-lt"/>
                <a:ea typeface="+mn-ea"/>
                <a:cs typeface="+mn-cs"/>
              </a:rPr>
              <a:t>Office of Financial Management</a:t>
            </a:r>
          </a:p>
          <a:p>
            <a:pPr marL="0" indent="0">
              <a:buNone/>
            </a:pPr>
            <a:r>
              <a:rPr lang="en-US" sz="2900" b="1" kern="1200" dirty="0">
                <a:latin typeface="+mn-lt"/>
                <a:ea typeface="+mn-ea"/>
                <a:cs typeface="+mn-cs"/>
              </a:rPr>
              <a:t>517-335-0543 (office) or 810-728-5254 (cell)</a:t>
            </a:r>
          </a:p>
          <a:p>
            <a:pPr marL="0" indent="0">
              <a:buNone/>
            </a:pPr>
            <a:r>
              <a:rPr lang="en-US" sz="2900" b="1" u="sng" kern="1200" dirty="0">
                <a:solidFill>
                  <a:srgbClr val="0070C0"/>
                </a:solidFill>
                <a:latin typeface="+mn-lt"/>
                <a:ea typeface="+mn-ea"/>
                <a:cs typeface="+mn-cs"/>
                <a:hlinkClick r:id="rId2">
                  <a:extLst>
                    <a:ext uri="{A12FA001-AC4F-418D-AE19-62706E023703}">
                      <ahyp:hlinkClr xmlns:ahyp="http://schemas.microsoft.com/office/drawing/2018/hyperlinkcolor" val="tx"/>
                    </a:ext>
                  </a:extLst>
                </a:hlinkClick>
              </a:rPr>
              <a:t>MDE-CARES@michigan.gov</a:t>
            </a:r>
            <a:r>
              <a:rPr lang="en-US" sz="2900" b="1" u="sng" kern="1200" dirty="0">
                <a:solidFill>
                  <a:srgbClr val="0070C0"/>
                </a:solidFill>
                <a:latin typeface="+mn-lt"/>
                <a:ea typeface="+mn-ea"/>
                <a:cs typeface="+mn-cs"/>
              </a:rPr>
              <a:t> </a:t>
            </a:r>
            <a:r>
              <a:rPr lang="en-US" sz="2900" b="1" u="sng" kern="1200" dirty="0">
                <a:latin typeface="+mn-lt"/>
                <a:ea typeface="+mn-ea"/>
                <a:cs typeface="+mn-cs"/>
              </a:rPr>
              <a:t>or </a:t>
            </a:r>
            <a:r>
              <a:rPr lang="en-US" sz="2900" b="1" u="sng" kern="1200" dirty="0">
                <a:solidFill>
                  <a:srgbClr val="0070C0"/>
                </a:solidFill>
                <a:latin typeface="+mn-lt"/>
                <a:ea typeface="+mn-ea"/>
                <a:cs typeface="+mn-cs"/>
                <a:hlinkClick r:id="rId3">
                  <a:extLst>
                    <a:ext uri="{A12FA001-AC4F-418D-AE19-62706E023703}">
                      <ahyp:hlinkClr xmlns:ahyp="http://schemas.microsoft.com/office/drawing/2018/hyperlinkcolor" val="tx"/>
                    </a:ext>
                  </a:extLst>
                </a:hlinkClick>
              </a:rPr>
              <a:t>waltersk5@michigan.gov</a:t>
            </a:r>
            <a:endParaRPr lang="en-US" sz="2900" b="1" u="sng" kern="1200" dirty="0">
              <a:solidFill>
                <a:srgbClr val="0070C0"/>
              </a:solidFill>
              <a:latin typeface="+mn-lt"/>
              <a:ea typeface="+mn-ea"/>
              <a:cs typeface="+mn-cs"/>
            </a:endParaRPr>
          </a:p>
          <a:p>
            <a:endParaRPr lang="en-US" sz="1300" b="1" u="sng" kern="1200" dirty="0">
              <a:latin typeface="+mn-lt"/>
              <a:ea typeface="+mn-ea"/>
              <a:cs typeface="+mn-cs"/>
            </a:endParaRPr>
          </a:p>
          <a:p>
            <a:endParaRPr lang="en-US" sz="1300" kern="1200" dirty="0">
              <a:latin typeface="+mn-lt"/>
              <a:ea typeface="+mn-ea"/>
              <a:cs typeface="+mn-cs"/>
            </a:endParaRPr>
          </a:p>
        </p:txBody>
      </p:sp>
    </p:spTree>
    <p:extLst>
      <p:ext uri="{BB962C8B-B14F-4D97-AF65-F5344CB8AC3E}">
        <p14:creationId xmlns:p14="http://schemas.microsoft.com/office/powerpoint/2010/main" val="10877001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33D2D-67A7-4313-8A8C-B62720CD48FB}"/>
              </a:ext>
            </a:extLst>
          </p:cNvPr>
          <p:cNvSpPr>
            <a:spLocks noGrp="1"/>
          </p:cNvSpPr>
          <p:nvPr>
            <p:ph type="title"/>
          </p:nvPr>
        </p:nvSpPr>
        <p:spPr>
          <a:xfrm>
            <a:off x="418556" y="359885"/>
            <a:ext cx="10512862" cy="540958"/>
          </a:xfrm>
        </p:spPr>
        <p:txBody>
          <a:bodyPr>
            <a:normAutofit fontScale="90000"/>
          </a:bodyPr>
          <a:lstStyle/>
          <a:p>
            <a:r>
              <a:rPr lang="en-US"/>
              <a:t>ESF: Emergency Assistance for Non-Public Schools</a:t>
            </a:r>
          </a:p>
        </p:txBody>
      </p:sp>
      <p:sp>
        <p:nvSpPr>
          <p:cNvPr id="3" name="Content Placeholder 2">
            <a:extLst>
              <a:ext uri="{FF2B5EF4-FFF2-40B4-BE49-F238E27FC236}">
                <a16:creationId xmlns:a16="http://schemas.microsoft.com/office/drawing/2014/main" id="{4CC6CF0B-5829-4FEF-AE5D-B6FD88524CC0}"/>
              </a:ext>
            </a:extLst>
          </p:cNvPr>
          <p:cNvSpPr>
            <a:spLocks noGrp="1"/>
          </p:cNvSpPr>
          <p:nvPr>
            <p:ph idx="1"/>
          </p:nvPr>
        </p:nvSpPr>
        <p:spPr>
          <a:xfrm>
            <a:off x="418556" y="4000455"/>
            <a:ext cx="3268164" cy="1713190"/>
          </a:xfrm>
        </p:spPr>
        <p:txBody>
          <a:bodyPr wrap="square">
            <a:spAutoFit/>
          </a:bodyPr>
          <a:lstStyle/>
          <a:p>
            <a:pPr marL="0" lvl="1">
              <a:lnSpc>
                <a:spcPct val="120000"/>
              </a:lnSpc>
            </a:pPr>
            <a:r>
              <a:rPr lang="en-US" sz="1200">
                <a:solidFill>
                  <a:srgbClr val="333333"/>
                </a:solidFill>
                <a:latin typeface="Lato" panose="020F0502020204030203" pitchFamily="34" charset="0"/>
                <a:ea typeface="Lato" panose="020F0502020204030203" pitchFamily="34" charset="0"/>
                <a:cs typeface="Lato" panose="020F0502020204030203" pitchFamily="34" charset="0"/>
              </a:rPr>
              <a:t>The Department awarded these grants to State educational agencies (SEAs) for the purpose of providing services or assistance to eligible nonpublic schools to address the impact that COVID-19 has had, and continues to have, on nonpublic school students and teachers in the state. </a:t>
            </a:r>
            <a:endParaRPr lang="en-US">
              <a:latin typeface="Lato" panose="020F0502020204030203" pitchFamily="34" charset="0"/>
              <a:ea typeface="Lato" panose="020F0502020204030203" pitchFamily="34" charset="0"/>
              <a:cs typeface="Lato" panose="020F0502020204030203" pitchFamily="34" charset="0"/>
            </a:endParaRPr>
          </a:p>
        </p:txBody>
      </p:sp>
      <p:pic>
        <p:nvPicPr>
          <p:cNvPr id="6" name="Picture Placeholder 4">
            <a:extLst>
              <a:ext uri="{FF2B5EF4-FFF2-40B4-BE49-F238E27FC236}">
                <a16:creationId xmlns:a16="http://schemas.microsoft.com/office/drawing/2014/main" id="{FD49FF87-91D5-4895-BB38-F93726AB53EE}"/>
              </a:ext>
            </a:extLst>
          </p:cNvPr>
          <p:cNvPicPr>
            <a:picLocks noChangeAspect="1"/>
          </p:cNvPicPr>
          <p:nvPr/>
        </p:nvPicPr>
        <p:blipFill rotWithShape="1">
          <a:blip r:embed="rId3">
            <a:extLst>
              <a:ext uri="{28A0092B-C50C-407E-A947-70E740481C1C}">
                <a14:useLocalDpi xmlns:a14="http://schemas.microsoft.com/office/drawing/2010/main" val="0"/>
              </a:ext>
            </a:extLst>
          </a:blip>
          <a:srcRect t="30958" b="34470"/>
          <a:stretch/>
        </p:blipFill>
        <p:spPr>
          <a:xfrm>
            <a:off x="1588" y="1180408"/>
            <a:ext cx="12211684" cy="2374807"/>
          </a:xfrm>
          <a:prstGeom prst="rect">
            <a:avLst/>
          </a:prstGeom>
        </p:spPr>
      </p:pic>
      <p:cxnSp>
        <p:nvCxnSpPr>
          <p:cNvPr id="8" name="Straight Connector 7">
            <a:extLst>
              <a:ext uri="{FF2B5EF4-FFF2-40B4-BE49-F238E27FC236}">
                <a16:creationId xmlns:a16="http://schemas.microsoft.com/office/drawing/2014/main" id="{50BB2484-94F3-4ED9-817D-2EF2895CF341}"/>
              </a:ext>
            </a:extLst>
          </p:cNvPr>
          <p:cNvCxnSpPr/>
          <p:nvPr/>
        </p:nvCxnSpPr>
        <p:spPr>
          <a:xfrm>
            <a:off x="3737520" y="4018627"/>
            <a:ext cx="0" cy="187452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F133683-65EE-428E-BDE8-CA63A7A50E41}"/>
              </a:ext>
            </a:extLst>
          </p:cNvPr>
          <p:cNvCxnSpPr/>
          <p:nvPr/>
        </p:nvCxnSpPr>
        <p:spPr>
          <a:xfrm>
            <a:off x="6453186" y="4018627"/>
            <a:ext cx="0" cy="187452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20E6E60-33EB-463F-ADDB-B119A075CB87}"/>
              </a:ext>
            </a:extLst>
          </p:cNvPr>
          <p:cNvCxnSpPr/>
          <p:nvPr/>
        </p:nvCxnSpPr>
        <p:spPr>
          <a:xfrm>
            <a:off x="9168300" y="4018627"/>
            <a:ext cx="0" cy="187452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Content Placeholder 2">
            <a:extLst>
              <a:ext uri="{FF2B5EF4-FFF2-40B4-BE49-F238E27FC236}">
                <a16:creationId xmlns:a16="http://schemas.microsoft.com/office/drawing/2014/main" id="{3EEDEF9F-CD1E-4EA8-8689-D2BBEC325F77}"/>
              </a:ext>
            </a:extLst>
          </p:cNvPr>
          <p:cNvSpPr txBox="1">
            <a:spLocks/>
          </p:cNvSpPr>
          <p:nvPr/>
        </p:nvSpPr>
        <p:spPr>
          <a:xfrm>
            <a:off x="4011186" y="4000455"/>
            <a:ext cx="2442000" cy="772950"/>
          </a:xfrm>
          <a:prstGeom prst="rect">
            <a:avLst/>
          </a:prstGeom>
        </p:spPr>
        <p:txBody>
          <a:bodyPr vert="horz" wrap="square" lIns="91422" tIns="45711" rIns="91422" bIns="45711" rtlCol="0">
            <a:spAutoFit/>
          </a:bodyPr>
          <a:lstStyle>
            <a:lvl1pPr marL="0" indent="0" algn="l" defTabSz="1828434" rtl="0" eaLnBrk="1" latinLnBrk="0" hangingPunct="1">
              <a:lnSpc>
                <a:spcPct val="90000"/>
              </a:lnSpc>
              <a:spcBef>
                <a:spcPts val="2000"/>
              </a:spcBef>
              <a:buFont typeface="Arial" panose="020B0604020202020204" pitchFamily="34" charset="0"/>
              <a:buNone/>
              <a:defRPr lang="en-US" sz="4800" kern="1200" dirty="0" smtClean="0">
                <a:solidFill>
                  <a:srgbClr val="000000"/>
                </a:solidFill>
                <a:effectLst/>
                <a:latin typeface="Lato Light"/>
                <a:ea typeface="+mn-ea"/>
                <a:cs typeface="Lato Light"/>
              </a:defRPr>
            </a:lvl1pPr>
            <a:lvl2pPr marL="914217" indent="0" algn="l" defTabSz="1828434" rtl="0" eaLnBrk="1" latinLnBrk="0" hangingPunct="1">
              <a:lnSpc>
                <a:spcPct val="90000"/>
              </a:lnSpc>
              <a:spcBef>
                <a:spcPts val="1000"/>
              </a:spcBef>
              <a:buFont typeface="Arial" panose="020B0604020202020204" pitchFamily="34" charset="0"/>
              <a:buNone/>
              <a:defRPr lang="en-US" sz="4000" kern="1200" dirty="0" smtClean="0">
                <a:solidFill>
                  <a:srgbClr val="000000"/>
                </a:solidFill>
                <a:effectLst/>
                <a:latin typeface="Lato Light"/>
                <a:ea typeface="+mn-ea"/>
                <a:cs typeface="Lato Light"/>
              </a:defRPr>
            </a:lvl2pPr>
            <a:lvl3pPr marL="1828434" indent="0" algn="l" defTabSz="1828434" rtl="0" eaLnBrk="1" latinLnBrk="0" hangingPunct="1">
              <a:lnSpc>
                <a:spcPct val="90000"/>
              </a:lnSpc>
              <a:spcBef>
                <a:spcPts val="1000"/>
              </a:spcBef>
              <a:buFont typeface="Arial" panose="020B0604020202020204" pitchFamily="34" charset="0"/>
              <a:buNone/>
              <a:defRPr lang="en-US" sz="3600" kern="1200" dirty="0" smtClean="0">
                <a:solidFill>
                  <a:srgbClr val="000000"/>
                </a:solidFill>
                <a:effectLst/>
                <a:latin typeface="Lato Light"/>
                <a:ea typeface="+mn-ea"/>
                <a:cs typeface="Lato Light"/>
              </a:defRPr>
            </a:lvl3pPr>
            <a:lvl4pPr marL="2742651" indent="0" algn="l" defTabSz="1828434" rtl="0" eaLnBrk="1" latinLnBrk="0" hangingPunct="1">
              <a:lnSpc>
                <a:spcPct val="90000"/>
              </a:lnSpc>
              <a:spcBef>
                <a:spcPts val="1000"/>
              </a:spcBef>
              <a:buFont typeface="Arial" panose="020B0604020202020204" pitchFamily="34" charset="0"/>
              <a:buNone/>
              <a:defRPr lang="en-US" sz="3200" kern="1200" dirty="0" smtClean="0">
                <a:solidFill>
                  <a:srgbClr val="000000"/>
                </a:solidFill>
                <a:effectLst/>
                <a:latin typeface="Lato Light"/>
                <a:ea typeface="+mn-ea"/>
                <a:cs typeface="Lato Light"/>
              </a:defRPr>
            </a:lvl4pPr>
            <a:lvl5pPr marL="3656868" indent="0" algn="l" defTabSz="1828434" rtl="0" eaLnBrk="1" latinLnBrk="0" hangingPunct="1">
              <a:lnSpc>
                <a:spcPct val="90000"/>
              </a:lnSpc>
              <a:spcBef>
                <a:spcPts val="1000"/>
              </a:spcBef>
              <a:buFont typeface="Arial" panose="020B0604020202020204" pitchFamily="34" charset="0"/>
              <a:buNone/>
              <a:defRPr lang="en-US" sz="3200" kern="1200" dirty="0">
                <a:solidFill>
                  <a:srgbClr val="000000"/>
                </a:solidFill>
                <a:effectLst/>
                <a:latin typeface="Lato Light"/>
                <a:ea typeface="+mn-ea"/>
                <a:cs typeface="Lato Light"/>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lvl="1" defTabSz="914217">
              <a:lnSpc>
                <a:spcPct val="120000"/>
              </a:lnSpc>
              <a:spcBef>
                <a:spcPts val="500"/>
              </a:spcBef>
              <a:defRPr/>
            </a:pPr>
            <a:r>
              <a:rPr lang="en-US" sz="1200" b="1">
                <a:latin typeface="Lato" panose="020F0502020204030203" pitchFamily="34" charset="0"/>
                <a:cs typeface="+mn-cs"/>
              </a:rPr>
              <a:t>CARES</a:t>
            </a:r>
          </a:p>
          <a:p>
            <a:pPr defTabSz="914217">
              <a:lnSpc>
                <a:spcPct val="120000"/>
              </a:lnSpc>
              <a:spcBef>
                <a:spcPts val="300"/>
              </a:spcBef>
              <a:spcAft>
                <a:spcPts val="300"/>
              </a:spcAft>
              <a:defRPr/>
            </a:pPr>
            <a:r>
              <a:rPr lang="en-US" sz="1200">
                <a:latin typeface="Lato" panose="020F0502020204030203" pitchFamily="34" charset="0"/>
                <a:cs typeface="+mn-cs"/>
              </a:rPr>
              <a:t>No EANS funding was provided under CARES.</a:t>
            </a:r>
          </a:p>
        </p:txBody>
      </p:sp>
      <p:sp>
        <p:nvSpPr>
          <p:cNvPr id="16" name="Content Placeholder 2">
            <a:extLst>
              <a:ext uri="{FF2B5EF4-FFF2-40B4-BE49-F238E27FC236}">
                <a16:creationId xmlns:a16="http://schemas.microsoft.com/office/drawing/2014/main" id="{834990BC-B5DC-42DD-90EF-AE28395C81EA}"/>
              </a:ext>
            </a:extLst>
          </p:cNvPr>
          <p:cNvSpPr txBox="1">
            <a:spLocks/>
          </p:cNvSpPr>
          <p:nvPr/>
        </p:nvSpPr>
        <p:spPr>
          <a:xfrm>
            <a:off x="6726852" y="4000455"/>
            <a:ext cx="2441448" cy="772950"/>
          </a:xfrm>
          <a:prstGeom prst="rect">
            <a:avLst/>
          </a:prstGeom>
        </p:spPr>
        <p:txBody>
          <a:bodyPr vert="horz" wrap="square" lIns="91422" tIns="45711" rIns="91422" bIns="45711" rtlCol="0">
            <a:spAutoFit/>
          </a:bodyPr>
          <a:lstStyle>
            <a:lvl1pPr marL="0" indent="0" algn="l" defTabSz="1828434" rtl="0" eaLnBrk="1" latinLnBrk="0" hangingPunct="1">
              <a:lnSpc>
                <a:spcPct val="90000"/>
              </a:lnSpc>
              <a:spcBef>
                <a:spcPts val="2000"/>
              </a:spcBef>
              <a:buFont typeface="Arial" panose="020B0604020202020204" pitchFamily="34" charset="0"/>
              <a:buNone/>
              <a:defRPr lang="en-US" sz="4800" kern="1200" dirty="0" smtClean="0">
                <a:solidFill>
                  <a:srgbClr val="000000"/>
                </a:solidFill>
                <a:effectLst/>
                <a:latin typeface="Lato Light"/>
                <a:ea typeface="+mn-ea"/>
                <a:cs typeface="Lato Light"/>
              </a:defRPr>
            </a:lvl1pPr>
            <a:lvl2pPr marL="914217" indent="0" algn="l" defTabSz="1828434" rtl="0" eaLnBrk="1" latinLnBrk="0" hangingPunct="1">
              <a:lnSpc>
                <a:spcPct val="90000"/>
              </a:lnSpc>
              <a:spcBef>
                <a:spcPts val="1000"/>
              </a:spcBef>
              <a:buFont typeface="Arial" panose="020B0604020202020204" pitchFamily="34" charset="0"/>
              <a:buNone/>
              <a:defRPr lang="en-US" sz="4000" kern="1200" dirty="0" smtClean="0">
                <a:solidFill>
                  <a:srgbClr val="000000"/>
                </a:solidFill>
                <a:effectLst/>
                <a:latin typeface="Lato Light"/>
                <a:ea typeface="+mn-ea"/>
                <a:cs typeface="Lato Light"/>
              </a:defRPr>
            </a:lvl2pPr>
            <a:lvl3pPr marL="1828434" indent="0" algn="l" defTabSz="1828434" rtl="0" eaLnBrk="1" latinLnBrk="0" hangingPunct="1">
              <a:lnSpc>
                <a:spcPct val="90000"/>
              </a:lnSpc>
              <a:spcBef>
                <a:spcPts val="1000"/>
              </a:spcBef>
              <a:buFont typeface="Arial" panose="020B0604020202020204" pitchFamily="34" charset="0"/>
              <a:buNone/>
              <a:defRPr lang="en-US" sz="3600" kern="1200" dirty="0" smtClean="0">
                <a:solidFill>
                  <a:srgbClr val="000000"/>
                </a:solidFill>
                <a:effectLst/>
                <a:latin typeface="Lato Light"/>
                <a:ea typeface="+mn-ea"/>
                <a:cs typeface="Lato Light"/>
              </a:defRPr>
            </a:lvl3pPr>
            <a:lvl4pPr marL="2742651" indent="0" algn="l" defTabSz="1828434" rtl="0" eaLnBrk="1" latinLnBrk="0" hangingPunct="1">
              <a:lnSpc>
                <a:spcPct val="90000"/>
              </a:lnSpc>
              <a:spcBef>
                <a:spcPts val="1000"/>
              </a:spcBef>
              <a:buFont typeface="Arial" panose="020B0604020202020204" pitchFamily="34" charset="0"/>
              <a:buNone/>
              <a:defRPr lang="en-US" sz="3200" kern="1200" dirty="0" smtClean="0">
                <a:solidFill>
                  <a:srgbClr val="000000"/>
                </a:solidFill>
                <a:effectLst/>
                <a:latin typeface="Lato Light"/>
                <a:ea typeface="+mn-ea"/>
                <a:cs typeface="Lato Light"/>
              </a:defRPr>
            </a:lvl4pPr>
            <a:lvl5pPr marL="3656868" indent="0" algn="l" defTabSz="1828434" rtl="0" eaLnBrk="1" latinLnBrk="0" hangingPunct="1">
              <a:lnSpc>
                <a:spcPct val="90000"/>
              </a:lnSpc>
              <a:spcBef>
                <a:spcPts val="1000"/>
              </a:spcBef>
              <a:buFont typeface="Arial" panose="020B0604020202020204" pitchFamily="34" charset="0"/>
              <a:buNone/>
              <a:defRPr lang="en-US" sz="3200" kern="1200" dirty="0">
                <a:solidFill>
                  <a:srgbClr val="000000"/>
                </a:solidFill>
                <a:effectLst/>
                <a:latin typeface="Lato Light"/>
                <a:ea typeface="+mn-ea"/>
                <a:cs typeface="Lato Light"/>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lvl="1" defTabSz="914217">
              <a:lnSpc>
                <a:spcPct val="120000"/>
              </a:lnSpc>
              <a:spcBef>
                <a:spcPts val="500"/>
              </a:spcBef>
              <a:defRPr/>
            </a:pPr>
            <a:r>
              <a:rPr lang="en-US" sz="1200" b="1">
                <a:latin typeface="Lato" panose="020F0502020204030203" pitchFamily="34" charset="0"/>
                <a:cs typeface="+mn-cs"/>
              </a:rPr>
              <a:t>CRRSA</a:t>
            </a:r>
          </a:p>
          <a:p>
            <a:pPr>
              <a:lnSpc>
                <a:spcPct val="120000"/>
              </a:lnSpc>
              <a:spcBef>
                <a:spcPts val="300"/>
              </a:spcBef>
              <a:spcAft>
                <a:spcPts val="300"/>
              </a:spcAft>
              <a:defRPr/>
            </a:pPr>
            <a:r>
              <a:rPr lang="en-US" sz="1200">
                <a:latin typeface="Lato" panose="020F0502020204030203" pitchFamily="34" charset="0"/>
                <a:cs typeface="+mn-cs"/>
              </a:rPr>
              <a:t>$86.7M of funding was provided for EANS I under this act.</a:t>
            </a:r>
          </a:p>
        </p:txBody>
      </p:sp>
      <p:sp>
        <p:nvSpPr>
          <p:cNvPr id="17" name="Content Placeholder 2">
            <a:extLst>
              <a:ext uri="{FF2B5EF4-FFF2-40B4-BE49-F238E27FC236}">
                <a16:creationId xmlns:a16="http://schemas.microsoft.com/office/drawing/2014/main" id="{35B0C28F-A022-4977-9D22-33E41B9A6B24}"/>
              </a:ext>
            </a:extLst>
          </p:cNvPr>
          <p:cNvSpPr txBox="1">
            <a:spLocks/>
          </p:cNvSpPr>
          <p:nvPr/>
        </p:nvSpPr>
        <p:spPr>
          <a:xfrm>
            <a:off x="9441965" y="4000455"/>
            <a:ext cx="2441448" cy="772950"/>
          </a:xfrm>
          <a:prstGeom prst="rect">
            <a:avLst/>
          </a:prstGeom>
        </p:spPr>
        <p:txBody>
          <a:bodyPr vert="horz" wrap="square" lIns="91422" tIns="45711" rIns="91422" bIns="45711" rtlCol="0">
            <a:spAutoFit/>
          </a:bodyPr>
          <a:lstStyle>
            <a:lvl1pPr marL="0" indent="0" algn="l" defTabSz="1828434" rtl="0" eaLnBrk="1" latinLnBrk="0" hangingPunct="1">
              <a:lnSpc>
                <a:spcPct val="90000"/>
              </a:lnSpc>
              <a:spcBef>
                <a:spcPts val="2000"/>
              </a:spcBef>
              <a:buFont typeface="Arial" panose="020B0604020202020204" pitchFamily="34" charset="0"/>
              <a:buNone/>
              <a:defRPr lang="en-US" sz="4800" kern="1200" dirty="0" smtClean="0">
                <a:solidFill>
                  <a:srgbClr val="000000"/>
                </a:solidFill>
                <a:effectLst/>
                <a:latin typeface="Lato Light"/>
                <a:ea typeface="+mn-ea"/>
                <a:cs typeface="Lato Light"/>
              </a:defRPr>
            </a:lvl1pPr>
            <a:lvl2pPr marL="914217" indent="0" algn="l" defTabSz="1828434" rtl="0" eaLnBrk="1" latinLnBrk="0" hangingPunct="1">
              <a:lnSpc>
                <a:spcPct val="90000"/>
              </a:lnSpc>
              <a:spcBef>
                <a:spcPts val="1000"/>
              </a:spcBef>
              <a:buFont typeface="Arial" panose="020B0604020202020204" pitchFamily="34" charset="0"/>
              <a:buNone/>
              <a:defRPr lang="en-US" sz="4000" kern="1200" dirty="0" smtClean="0">
                <a:solidFill>
                  <a:srgbClr val="000000"/>
                </a:solidFill>
                <a:effectLst/>
                <a:latin typeface="Lato Light"/>
                <a:ea typeface="+mn-ea"/>
                <a:cs typeface="Lato Light"/>
              </a:defRPr>
            </a:lvl2pPr>
            <a:lvl3pPr marL="1828434" indent="0" algn="l" defTabSz="1828434" rtl="0" eaLnBrk="1" latinLnBrk="0" hangingPunct="1">
              <a:lnSpc>
                <a:spcPct val="90000"/>
              </a:lnSpc>
              <a:spcBef>
                <a:spcPts val="1000"/>
              </a:spcBef>
              <a:buFont typeface="Arial" panose="020B0604020202020204" pitchFamily="34" charset="0"/>
              <a:buNone/>
              <a:defRPr lang="en-US" sz="3600" kern="1200" dirty="0" smtClean="0">
                <a:solidFill>
                  <a:srgbClr val="000000"/>
                </a:solidFill>
                <a:effectLst/>
                <a:latin typeface="Lato Light"/>
                <a:ea typeface="+mn-ea"/>
                <a:cs typeface="Lato Light"/>
              </a:defRPr>
            </a:lvl3pPr>
            <a:lvl4pPr marL="2742651" indent="0" algn="l" defTabSz="1828434" rtl="0" eaLnBrk="1" latinLnBrk="0" hangingPunct="1">
              <a:lnSpc>
                <a:spcPct val="90000"/>
              </a:lnSpc>
              <a:spcBef>
                <a:spcPts val="1000"/>
              </a:spcBef>
              <a:buFont typeface="Arial" panose="020B0604020202020204" pitchFamily="34" charset="0"/>
              <a:buNone/>
              <a:defRPr lang="en-US" sz="3200" kern="1200" dirty="0" smtClean="0">
                <a:solidFill>
                  <a:srgbClr val="000000"/>
                </a:solidFill>
                <a:effectLst/>
                <a:latin typeface="Lato Light"/>
                <a:ea typeface="+mn-ea"/>
                <a:cs typeface="Lato Light"/>
              </a:defRPr>
            </a:lvl4pPr>
            <a:lvl5pPr marL="3656868" indent="0" algn="l" defTabSz="1828434" rtl="0" eaLnBrk="1" latinLnBrk="0" hangingPunct="1">
              <a:lnSpc>
                <a:spcPct val="90000"/>
              </a:lnSpc>
              <a:spcBef>
                <a:spcPts val="1000"/>
              </a:spcBef>
              <a:buFont typeface="Arial" panose="020B0604020202020204" pitchFamily="34" charset="0"/>
              <a:buNone/>
              <a:defRPr lang="en-US" sz="3200" kern="1200" dirty="0">
                <a:solidFill>
                  <a:srgbClr val="000000"/>
                </a:solidFill>
                <a:effectLst/>
                <a:latin typeface="Lato Light"/>
                <a:ea typeface="+mn-ea"/>
                <a:cs typeface="Lato Light"/>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lvl="1" defTabSz="914217">
              <a:lnSpc>
                <a:spcPct val="120000"/>
              </a:lnSpc>
              <a:spcBef>
                <a:spcPts val="500"/>
              </a:spcBef>
              <a:defRPr/>
            </a:pPr>
            <a:r>
              <a:rPr lang="en-US" sz="1200" b="1">
                <a:latin typeface="Lato" panose="020F0502020204030203" pitchFamily="34" charset="0"/>
                <a:cs typeface="+mn-cs"/>
              </a:rPr>
              <a:t>ARPA</a:t>
            </a:r>
          </a:p>
          <a:p>
            <a:pPr defTabSz="914217">
              <a:lnSpc>
                <a:spcPct val="120000"/>
              </a:lnSpc>
              <a:spcBef>
                <a:spcPts val="300"/>
              </a:spcBef>
              <a:spcAft>
                <a:spcPts val="300"/>
              </a:spcAft>
              <a:defRPr/>
            </a:pPr>
            <a:r>
              <a:rPr lang="en-US" sz="1200">
                <a:latin typeface="Lato" panose="020F0502020204030203" pitchFamily="34" charset="0"/>
                <a:cs typeface="+mn-cs"/>
              </a:rPr>
              <a:t>$86.7M of funding was provided for EANS II under this act.</a:t>
            </a:r>
          </a:p>
        </p:txBody>
      </p:sp>
    </p:spTree>
    <p:extLst>
      <p:ext uri="{BB962C8B-B14F-4D97-AF65-F5344CB8AC3E}">
        <p14:creationId xmlns:p14="http://schemas.microsoft.com/office/powerpoint/2010/main" val="8006689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6E659-FF04-40F9-B81A-6A9278811FEC}"/>
              </a:ext>
            </a:extLst>
          </p:cNvPr>
          <p:cNvSpPr>
            <a:spLocks noGrp="1"/>
          </p:cNvSpPr>
          <p:nvPr>
            <p:ph type="title"/>
          </p:nvPr>
        </p:nvSpPr>
        <p:spPr>
          <a:xfrm>
            <a:off x="1048333" y="-22993"/>
            <a:ext cx="10173304" cy="735696"/>
          </a:xfrm>
        </p:spPr>
        <p:txBody>
          <a:bodyPr/>
          <a:lstStyle/>
          <a:p>
            <a:pPr algn="ctr"/>
            <a:r>
              <a:rPr lang="en-US" b="1"/>
              <a:t>EANS Data Classification Levels</a:t>
            </a:r>
          </a:p>
        </p:txBody>
      </p:sp>
      <p:sp>
        <p:nvSpPr>
          <p:cNvPr id="19" name="Rectangle 18">
            <a:extLst>
              <a:ext uri="{FF2B5EF4-FFF2-40B4-BE49-F238E27FC236}">
                <a16:creationId xmlns:a16="http://schemas.microsoft.com/office/drawing/2014/main" id="{0ED2C85E-DA5A-4566-A8B1-19E08C556458}"/>
              </a:ext>
            </a:extLst>
          </p:cNvPr>
          <p:cNvSpPr/>
          <p:nvPr/>
        </p:nvSpPr>
        <p:spPr>
          <a:xfrm>
            <a:off x="1048333" y="3226710"/>
            <a:ext cx="10144690" cy="522461"/>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91416" rtlCol="0" anchor="ctr"/>
          <a:lstStyle/>
          <a:p>
            <a:pPr algn="ctr">
              <a:spcAft>
                <a:spcPts val="600"/>
              </a:spcAft>
            </a:pPr>
            <a:r>
              <a:rPr lang="en-US" sz="1600" b="1" dirty="0">
                <a:solidFill>
                  <a:schemeClr val="bg1"/>
                </a:solidFill>
                <a:latin typeface="Montserrat" panose="00000500000000000000" pitchFamily="2" charset="0"/>
                <a:cs typeface="Arial" panose="020B0604020202020204" pitchFamily="34" charset="0"/>
              </a:rPr>
              <a:t>Allocations, Obligations, Expenditures, Liquidations</a:t>
            </a:r>
          </a:p>
        </p:txBody>
      </p:sp>
      <p:sp>
        <p:nvSpPr>
          <p:cNvPr id="21" name="Rectangle 20">
            <a:extLst>
              <a:ext uri="{FF2B5EF4-FFF2-40B4-BE49-F238E27FC236}">
                <a16:creationId xmlns:a16="http://schemas.microsoft.com/office/drawing/2014/main" id="{F318AF45-0159-487D-BC91-224593165EF5}"/>
              </a:ext>
            </a:extLst>
          </p:cNvPr>
          <p:cNvSpPr/>
          <p:nvPr/>
        </p:nvSpPr>
        <p:spPr>
          <a:xfrm>
            <a:off x="1048333" y="3811810"/>
            <a:ext cx="10144690" cy="522461"/>
          </a:xfrm>
          <a:prstGeom prst="rect">
            <a:avLst/>
          </a:prstGeom>
          <a:solidFill>
            <a:srgbClr val="0E35CA"/>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Montserrat" panose="00000500000000000000" pitchFamily="2" charset="0"/>
                <a:cs typeface="Arial" panose="020B0604020202020204" pitchFamily="34" charset="0"/>
              </a:rPr>
              <a:t>Allowable Uses and Eligible Expenditures</a:t>
            </a:r>
          </a:p>
        </p:txBody>
      </p:sp>
      <p:sp>
        <p:nvSpPr>
          <p:cNvPr id="37" name="Rectangle 36">
            <a:extLst>
              <a:ext uri="{FF2B5EF4-FFF2-40B4-BE49-F238E27FC236}">
                <a16:creationId xmlns:a16="http://schemas.microsoft.com/office/drawing/2014/main" id="{D38F2261-8142-4FE6-A806-C73F44E38BFF}"/>
              </a:ext>
            </a:extLst>
          </p:cNvPr>
          <p:cNvSpPr/>
          <p:nvPr/>
        </p:nvSpPr>
        <p:spPr>
          <a:xfrm>
            <a:off x="1048333" y="2423813"/>
            <a:ext cx="10144690" cy="744813"/>
          </a:xfrm>
          <a:prstGeom prst="rect">
            <a:avLst/>
          </a:prstGeom>
          <a:solidFill>
            <a:srgbClr val="0E35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Montserrat" panose="00000500000000000000" pitchFamily="2" charset="0"/>
                <a:cs typeface="Arial" panose="020B0604020202020204" pitchFamily="34" charset="0"/>
              </a:rPr>
              <a:t>K-12 Non-public schools (No preschool programs)</a:t>
            </a:r>
          </a:p>
        </p:txBody>
      </p:sp>
      <p:sp>
        <p:nvSpPr>
          <p:cNvPr id="23" name="Rectangle 22">
            <a:extLst>
              <a:ext uri="{FF2B5EF4-FFF2-40B4-BE49-F238E27FC236}">
                <a16:creationId xmlns:a16="http://schemas.microsoft.com/office/drawing/2014/main" id="{68434557-E254-4FA6-9196-81A385F7A75F}"/>
              </a:ext>
            </a:extLst>
          </p:cNvPr>
          <p:cNvSpPr/>
          <p:nvPr/>
        </p:nvSpPr>
        <p:spPr>
          <a:xfrm>
            <a:off x="1041244" y="4401147"/>
            <a:ext cx="4983955" cy="74481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91416" rtlCol="0" anchor="ctr"/>
          <a:lstStyle/>
          <a:p>
            <a:pPr algn="ctr">
              <a:spcAft>
                <a:spcPts val="600"/>
              </a:spcAft>
            </a:pPr>
            <a:r>
              <a:rPr lang="en-US" sz="1600" b="1">
                <a:solidFill>
                  <a:schemeClr val="bg1"/>
                </a:solidFill>
                <a:latin typeface="Montserrat" panose="00000500000000000000" pitchFamily="2" charset="0"/>
                <a:cs typeface="Arial" panose="020B0604020202020204" pitchFamily="34" charset="0"/>
              </a:rPr>
              <a:t>SEA</a:t>
            </a:r>
          </a:p>
        </p:txBody>
      </p:sp>
      <p:sp>
        <p:nvSpPr>
          <p:cNvPr id="24" name="Rectangle 23">
            <a:extLst>
              <a:ext uri="{FF2B5EF4-FFF2-40B4-BE49-F238E27FC236}">
                <a16:creationId xmlns:a16="http://schemas.microsoft.com/office/drawing/2014/main" id="{AC7CD633-CD9B-4855-ABA5-C66026D3FE43}"/>
              </a:ext>
            </a:extLst>
          </p:cNvPr>
          <p:cNvSpPr/>
          <p:nvPr/>
        </p:nvSpPr>
        <p:spPr>
          <a:xfrm>
            <a:off x="6132639" y="4401147"/>
            <a:ext cx="5061923" cy="74481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91416" rtlCol="0" anchor="ctr"/>
          <a:lstStyle/>
          <a:p>
            <a:pPr algn="ctr">
              <a:spcAft>
                <a:spcPts val="600"/>
              </a:spcAft>
            </a:pPr>
            <a:r>
              <a:rPr lang="en-US" sz="1600" b="1" dirty="0">
                <a:solidFill>
                  <a:schemeClr val="bg1"/>
                </a:solidFill>
                <a:latin typeface="Montserrat" panose="00000500000000000000" pitchFamily="2" charset="0"/>
                <a:cs typeface="Arial" panose="020B0604020202020204" pitchFamily="34" charset="0"/>
              </a:rPr>
              <a:t>Non-Public Schools</a:t>
            </a:r>
          </a:p>
        </p:txBody>
      </p:sp>
      <p:sp>
        <p:nvSpPr>
          <p:cNvPr id="14" name="Rectangle 13">
            <a:extLst>
              <a:ext uri="{FF2B5EF4-FFF2-40B4-BE49-F238E27FC236}">
                <a16:creationId xmlns:a16="http://schemas.microsoft.com/office/drawing/2014/main" id="{F37B7678-C6D0-41B9-AE37-319E01D00D6C}"/>
              </a:ext>
            </a:extLst>
          </p:cNvPr>
          <p:cNvSpPr/>
          <p:nvPr/>
        </p:nvSpPr>
        <p:spPr>
          <a:xfrm>
            <a:off x="1041244" y="1615123"/>
            <a:ext cx="10144690" cy="744813"/>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91416" rtlCol="0" anchor="ctr"/>
          <a:lstStyle/>
          <a:p>
            <a:pPr algn="ctr">
              <a:spcAft>
                <a:spcPts val="600"/>
              </a:spcAft>
            </a:pPr>
            <a:r>
              <a:rPr lang="en-US" sz="1600" b="1" dirty="0">
                <a:solidFill>
                  <a:schemeClr val="bg1"/>
                </a:solidFill>
                <a:latin typeface="Montserrat" panose="00000500000000000000" pitchFamily="2" charset="0"/>
                <a:cs typeface="Arial" panose="020B0604020202020204" pitchFamily="34" charset="0"/>
              </a:rPr>
              <a:t>Non-public schools recommended by MDE (Based on Risk Assessment)</a:t>
            </a:r>
          </a:p>
        </p:txBody>
      </p:sp>
      <p:sp>
        <p:nvSpPr>
          <p:cNvPr id="22" name="Rectangle 21">
            <a:extLst>
              <a:ext uri="{FF2B5EF4-FFF2-40B4-BE49-F238E27FC236}">
                <a16:creationId xmlns:a16="http://schemas.microsoft.com/office/drawing/2014/main" id="{6F937DC8-5AD0-4620-A293-B0DF3F7568A3}"/>
              </a:ext>
            </a:extLst>
          </p:cNvPr>
          <p:cNvSpPr/>
          <p:nvPr/>
        </p:nvSpPr>
        <p:spPr>
          <a:xfrm>
            <a:off x="1041245" y="782960"/>
            <a:ext cx="4991042" cy="744813"/>
          </a:xfrm>
          <a:prstGeom prst="rect">
            <a:avLst/>
          </a:prstGeom>
          <a:solidFill>
            <a:srgbClr val="0E35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latin typeface="Montserrat" panose="00000500000000000000" pitchFamily="2" charset="0"/>
                <a:cs typeface="Arial" panose="020B0604020202020204" pitchFamily="34" charset="0"/>
              </a:rPr>
              <a:t>CRRSA</a:t>
            </a:r>
          </a:p>
        </p:txBody>
      </p:sp>
      <p:sp>
        <p:nvSpPr>
          <p:cNvPr id="25" name="Rectangle 24">
            <a:extLst>
              <a:ext uri="{FF2B5EF4-FFF2-40B4-BE49-F238E27FC236}">
                <a16:creationId xmlns:a16="http://schemas.microsoft.com/office/drawing/2014/main" id="{4DDC5E7C-57D6-46D4-A1C5-B3CEDDE7C006}"/>
              </a:ext>
            </a:extLst>
          </p:cNvPr>
          <p:cNvSpPr/>
          <p:nvPr/>
        </p:nvSpPr>
        <p:spPr>
          <a:xfrm>
            <a:off x="6139727" y="778353"/>
            <a:ext cx="5053296" cy="744813"/>
          </a:xfrm>
          <a:prstGeom prst="rect">
            <a:avLst/>
          </a:prstGeom>
          <a:solidFill>
            <a:srgbClr val="0E35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latin typeface="Montserrat" panose="00000500000000000000" pitchFamily="2" charset="0"/>
                <a:cs typeface="Arial" panose="020B0604020202020204" pitchFamily="34" charset="0"/>
              </a:rPr>
              <a:t>ARPA</a:t>
            </a:r>
          </a:p>
        </p:txBody>
      </p:sp>
    </p:spTree>
    <p:extLst>
      <p:ext uri="{BB962C8B-B14F-4D97-AF65-F5344CB8AC3E}">
        <p14:creationId xmlns:p14="http://schemas.microsoft.com/office/powerpoint/2010/main" val="10392003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772C0374-294F-D743-9E53-E4BD9EC35B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8" y="0"/>
            <a:ext cx="12188825" cy="1920548"/>
          </a:xfrm>
          <a:prstGeom prst="rect">
            <a:avLst/>
          </a:prstGeom>
        </p:spPr>
      </p:pic>
      <p:sp>
        <p:nvSpPr>
          <p:cNvPr id="4" name="Content Placeholder 3">
            <a:extLst>
              <a:ext uri="{FF2B5EF4-FFF2-40B4-BE49-F238E27FC236}">
                <a16:creationId xmlns:a16="http://schemas.microsoft.com/office/drawing/2014/main" id="{79FEC482-710D-4462-BB19-9F75EEC846AC}"/>
              </a:ext>
            </a:extLst>
          </p:cNvPr>
          <p:cNvSpPr>
            <a:spLocks noGrp="1"/>
          </p:cNvSpPr>
          <p:nvPr>
            <p:ph idx="4294967295"/>
          </p:nvPr>
        </p:nvSpPr>
        <p:spPr>
          <a:xfrm>
            <a:off x="652742" y="2716024"/>
            <a:ext cx="3422650" cy="3678238"/>
          </a:xfrm>
        </p:spPr>
        <p:txBody>
          <a:bodyPr vert="horz" lIns="91422" tIns="45711" rIns="91422" bIns="45711" rtlCol="0" anchor="t">
            <a:noAutofit/>
          </a:bodyPr>
          <a:lstStyle/>
          <a:p>
            <a:pPr>
              <a:lnSpc>
                <a:spcPts val="1220"/>
              </a:lnSpc>
              <a:spcBef>
                <a:spcPts val="0"/>
              </a:spcBef>
              <a:spcAft>
                <a:spcPts val="300"/>
              </a:spcAft>
            </a:pPr>
            <a:r>
              <a:rPr lang="en-US" sz="1600" b="1" dirty="0">
                <a:latin typeface="Lato" panose="020F0502020204030203" pitchFamily="34" charset="77"/>
              </a:rPr>
              <a:t>Target Population(s) </a:t>
            </a:r>
          </a:p>
          <a:p>
            <a:pPr marL="142875" indent="-142875">
              <a:lnSpc>
                <a:spcPts val="1220"/>
              </a:lnSpc>
              <a:spcBef>
                <a:spcPts val="0"/>
              </a:spcBef>
              <a:spcAft>
                <a:spcPts val="300"/>
              </a:spcAft>
              <a:buFont typeface="Arial"/>
              <a:buChar char="•"/>
            </a:pPr>
            <a:r>
              <a:rPr lang="en-US" sz="1200" dirty="0"/>
              <a:t>Non-public elementary schools in Michigan</a:t>
            </a:r>
          </a:p>
          <a:p>
            <a:pPr marL="142875" indent="-142875">
              <a:lnSpc>
                <a:spcPts val="1220"/>
              </a:lnSpc>
              <a:spcBef>
                <a:spcPts val="0"/>
              </a:spcBef>
              <a:spcAft>
                <a:spcPts val="300"/>
              </a:spcAft>
              <a:buFont typeface="Arial"/>
              <a:buChar char="•"/>
            </a:pPr>
            <a:r>
              <a:rPr lang="en-US" sz="1200" dirty="0"/>
              <a:t>Non-public secondary schools in Michigan</a:t>
            </a:r>
            <a:endParaRPr lang="en-US" sz="700" dirty="0"/>
          </a:p>
          <a:p>
            <a:pPr marL="142875" indent="-142875">
              <a:lnSpc>
                <a:spcPts val="1220"/>
              </a:lnSpc>
              <a:spcBef>
                <a:spcPts val="0"/>
              </a:spcBef>
              <a:spcAft>
                <a:spcPts val="300"/>
              </a:spcAft>
              <a:buFont typeface="Arial"/>
              <a:buChar char="•"/>
            </a:pPr>
            <a:endParaRPr lang="en-US" sz="1200" dirty="0"/>
          </a:p>
          <a:p>
            <a:pPr>
              <a:lnSpc>
                <a:spcPts val="1220"/>
              </a:lnSpc>
              <a:spcBef>
                <a:spcPts val="0"/>
              </a:spcBef>
              <a:spcAft>
                <a:spcPts val="300"/>
              </a:spcAft>
            </a:pPr>
            <a:r>
              <a:rPr lang="en-US" sz="1600" b="1" dirty="0">
                <a:latin typeface="Lato" panose="020F0502020204030203" pitchFamily="34" charset="77"/>
              </a:rPr>
              <a:t>Allocations, Earmarks, and Set Asides</a:t>
            </a:r>
          </a:p>
          <a:p>
            <a:pPr marL="142875" indent="-142875">
              <a:lnSpc>
                <a:spcPts val="1220"/>
              </a:lnSpc>
              <a:spcBef>
                <a:spcPts val="0"/>
              </a:spcBef>
              <a:spcAft>
                <a:spcPts val="300"/>
              </a:spcAft>
              <a:buFont typeface="Arial"/>
              <a:buChar char="•"/>
            </a:pPr>
            <a:r>
              <a:rPr lang="en-US" sz="1200" dirty="0">
                <a:latin typeface="Lato" panose="020F0502020204030203" pitchFamily="34" charset="77"/>
              </a:rPr>
              <a:t>Allotment related to children aged 5 through 17 at or below 185% of the poverty line.</a:t>
            </a:r>
          </a:p>
          <a:p>
            <a:pPr marL="142875" indent="-142875">
              <a:lnSpc>
                <a:spcPts val="1220"/>
              </a:lnSpc>
              <a:spcBef>
                <a:spcPts val="0"/>
              </a:spcBef>
              <a:spcAft>
                <a:spcPts val="300"/>
              </a:spcAft>
              <a:buFont typeface="Arial"/>
              <a:buChar char="•"/>
            </a:pPr>
            <a:r>
              <a:rPr lang="en-US" sz="1200" dirty="0">
                <a:latin typeface="Lato" panose="020F0502020204030203" pitchFamily="34" charset="77"/>
              </a:rPr>
              <a:t>No required reservations of funds under EANS but may reserve up to half of 1% or $200,000, which ever is greater, for administrative costs.</a:t>
            </a:r>
          </a:p>
          <a:p>
            <a:pPr marL="142875" indent="-142875">
              <a:lnSpc>
                <a:spcPts val="1220"/>
              </a:lnSpc>
              <a:spcBef>
                <a:spcPts val="0"/>
              </a:spcBef>
              <a:spcAft>
                <a:spcPts val="300"/>
              </a:spcAft>
              <a:buFont typeface="Arial"/>
              <a:buChar char="•"/>
            </a:pPr>
            <a:r>
              <a:rPr lang="en-US" sz="1200" dirty="0">
                <a:latin typeface="Lato" panose="020F0502020204030203" pitchFamily="34" charset="77"/>
              </a:rPr>
              <a:t>Considerations for PPP Loans received by non-public schools.</a:t>
            </a:r>
          </a:p>
          <a:p>
            <a:pPr marL="142875" indent="-142875">
              <a:lnSpc>
                <a:spcPts val="1220"/>
              </a:lnSpc>
              <a:spcBef>
                <a:spcPts val="0"/>
              </a:spcBef>
              <a:spcAft>
                <a:spcPts val="300"/>
              </a:spcAft>
              <a:buFont typeface="Arial"/>
              <a:buChar char="•"/>
            </a:pPr>
            <a:r>
              <a:rPr lang="en-US" sz="1200" dirty="0">
                <a:latin typeface="Lato" panose="020F0502020204030203" pitchFamily="34" charset="77"/>
              </a:rPr>
              <a:t>More information on EANS can be found </a:t>
            </a:r>
            <a:r>
              <a:rPr lang="en-US" sz="1200" dirty="0">
                <a:latin typeface="Lato" panose="020F0502020204030203" pitchFamily="34" charset="77"/>
                <a:hlinkClick r:id="rId4"/>
              </a:rPr>
              <a:t>here</a:t>
            </a:r>
            <a:r>
              <a:rPr lang="en-US" sz="1200" dirty="0">
                <a:latin typeface="Lato" panose="020F0502020204030203" pitchFamily="34" charset="77"/>
              </a:rPr>
              <a:t>.</a:t>
            </a:r>
          </a:p>
          <a:p>
            <a:pPr marL="142875" indent="-142875">
              <a:lnSpc>
                <a:spcPts val="1220"/>
              </a:lnSpc>
              <a:spcBef>
                <a:spcPts val="0"/>
              </a:spcBef>
              <a:spcAft>
                <a:spcPts val="300"/>
              </a:spcAft>
              <a:buFont typeface="Arial"/>
              <a:buChar char="•"/>
            </a:pPr>
            <a:r>
              <a:rPr lang="en-US" sz="1200" dirty="0">
                <a:latin typeface="Lato" panose="020F0502020204030203" pitchFamily="34" charset="77"/>
              </a:rPr>
              <a:t>Federal </a:t>
            </a:r>
            <a:r>
              <a:rPr lang="en-US" sz="1200" dirty="0">
                <a:latin typeface="Lato" panose="020F0502020204030203" pitchFamily="34" charset="77"/>
                <a:hlinkClick r:id="rId5"/>
              </a:rPr>
              <a:t>FAQs</a:t>
            </a:r>
            <a:endParaRPr lang="en-US" sz="1200" dirty="0">
              <a:latin typeface="Lato" panose="020F0502020204030203" pitchFamily="34" charset="77"/>
            </a:endParaRPr>
          </a:p>
          <a:p>
            <a:pPr marL="142875" indent="-142875">
              <a:lnSpc>
                <a:spcPts val="1220"/>
              </a:lnSpc>
              <a:spcBef>
                <a:spcPts val="0"/>
              </a:spcBef>
              <a:spcAft>
                <a:spcPts val="300"/>
              </a:spcAft>
              <a:buFont typeface="Arial"/>
              <a:buChar char="•"/>
            </a:pPr>
            <a:r>
              <a:rPr lang="en-US" sz="1200" dirty="0">
                <a:latin typeface="Lato" panose="020F0502020204030203" pitchFamily="34" charset="77"/>
              </a:rPr>
              <a:t>Federal </a:t>
            </a:r>
            <a:r>
              <a:rPr lang="en-US" sz="1200" dirty="0">
                <a:latin typeface="Lato" panose="020F0502020204030203" pitchFamily="34" charset="77"/>
                <a:hlinkClick r:id="rId6"/>
              </a:rPr>
              <a:t>Fact Sheet</a:t>
            </a:r>
            <a:endParaRPr lang="en-US" sz="1200" dirty="0">
              <a:latin typeface="Lato" panose="020F0502020204030203" pitchFamily="34" charset="77"/>
            </a:endParaRPr>
          </a:p>
        </p:txBody>
      </p:sp>
      <p:sp>
        <p:nvSpPr>
          <p:cNvPr id="13" name="Title 1">
            <a:extLst>
              <a:ext uri="{FF2B5EF4-FFF2-40B4-BE49-F238E27FC236}">
                <a16:creationId xmlns:a16="http://schemas.microsoft.com/office/drawing/2014/main" id="{13235AF1-05C9-9140-B155-36AEB29A71BB}"/>
              </a:ext>
            </a:extLst>
          </p:cNvPr>
          <p:cNvSpPr txBox="1">
            <a:spLocks/>
          </p:cNvSpPr>
          <p:nvPr/>
        </p:nvSpPr>
        <p:spPr>
          <a:xfrm>
            <a:off x="201169" y="682826"/>
            <a:ext cx="3511768" cy="749300"/>
          </a:xfrm>
          <a:prstGeom prst="rect">
            <a:avLst/>
          </a:prstGeom>
        </p:spPr>
        <p:txBody>
          <a:bodyPr vert="horz" lIns="91422" tIns="45711" rIns="91422" bIns="45711" rtlCol="0" anchor="ctr">
            <a:noAutofit/>
          </a:bodyPr>
          <a:lstStyle>
            <a:lvl1pPr algn="l" defTabSz="1828434" rtl="0" eaLnBrk="1" latinLnBrk="0" hangingPunct="1">
              <a:lnSpc>
                <a:spcPct val="90000"/>
              </a:lnSpc>
              <a:spcBef>
                <a:spcPct val="0"/>
              </a:spcBef>
              <a:buNone/>
              <a:defRPr lang="en-US" sz="4800" b="1" kern="1200" baseline="0">
                <a:solidFill>
                  <a:srgbClr val="000000"/>
                </a:solidFill>
                <a:latin typeface="Montserrat" panose="00000500000000000000" pitchFamily="2" charset="0"/>
                <a:ea typeface="+mj-ea"/>
                <a:cs typeface="Montserrat" panose="00000500000000000000" pitchFamily="2" charset="0"/>
              </a:defRPr>
            </a:lvl1pPr>
          </a:lstStyle>
          <a:p>
            <a:pPr>
              <a:lnSpc>
                <a:spcPts val="3040"/>
              </a:lnSpc>
            </a:pPr>
            <a:r>
              <a:rPr lang="en-US" sz="3200">
                <a:solidFill>
                  <a:srgbClr val="FFFFFF"/>
                </a:solidFill>
              </a:rPr>
              <a:t>EANS</a:t>
            </a:r>
          </a:p>
        </p:txBody>
      </p:sp>
      <p:sp>
        <p:nvSpPr>
          <p:cNvPr id="12" name="Content Placeholder 3">
            <a:extLst>
              <a:ext uri="{FF2B5EF4-FFF2-40B4-BE49-F238E27FC236}">
                <a16:creationId xmlns:a16="http://schemas.microsoft.com/office/drawing/2014/main" id="{B963FB18-7EAB-A54C-821C-32A744DC0094}"/>
              </a:ext>
            </a:extLst>
          </p:cNvPr>
          <p:cNvSpPr txBox="1">
            <a:spLocks/>
          </p:cNvSpPr>
          <p:nvPr/>
        </p:nvSpPr>
        <p:spPr>
          <a:xfrm>
            <a:off x="4375897" y="2665596"/>
            <a:ext cx="7780363" cy="3779094"/>
          </a:xfrm>
          <a:prstGeom prst="rect">
            <a:avLst/>
          </a:prstGeom>
        </p:spPr>
        <p:txBody>
          <a:bodyPr vert="horz" lIns="91422" tIns="45711" rIns="91422" bIns="45711" numCol="2" rtlCol="0" anchor="t">
            <a:noAutofit/>
          </a:bodyPr>
          <a:lstStyle>
            <a:lvl1pPr marL="0" indent="0" algn="l" defTabSz="1828434" rtl="0" eaLnBrk="1" latinLnBrk="0" hangingPunct="1">
              <a:lnSpc>
                <a:spcPct val="90000"/>
              </a:lnSpc>
              <a:spcBef>
                <a:spcPts val="2000"/>
              </a:spcBef>
              <a:buFont typeface="Arial" panose="020B0604020202020204" pitchFamily="34" charset="0"/>
              <a:buNone/>
              <a:defRPr lang="en-US" sz="4800" kern="1200" dirty="0" smtClean="0">
                <a:solidFill>
                  <a:srgbClr val="000000"/>
                </a:solidFill>
                <a:effectLst/>
                <a:latin typeface="Lato Light"/>
                <a:ea typeface="+mn-ea"/>
                <a:cs typeface="Lato Light"/>
              </a:defRPr>
            </a:lvl1pPr>
            <a:lvl2pPr marL="914217" indent="0" algn="l" defTabSz="1828434" rtl="0" eaLnBrk="1" latinLnBrk="0" hangingPunct="1">
              <a:lnSpc>
                <a:spcPct val="90000"/>
              </a:lnSpc>
              <a:spcBef>
                <a:spcPts val="1000"/>
              </a:spcBef>
              <a:buFont typeface="Arial" panose="020B0604020202020204" pitchFamily="34" charset="0"/>
              <a:buNone/>
              <a:defRPr lang="en-US" sz="4000" kern="1200" dirty="0" smtClean="0">
                <a:solidFill>
                  <a:srgbClr val="000000"/>
                </a:solidFill>
                <a:effectLst/>
                <a:latin typeface="Lato Light"/>
                <a:ea typeface="+mn-ea"/>
                <a:cs typeface="Lato Light"/>
              </a:defRPr>
            </a:lvl2pPr>
            <a:lvl3pPr marL="1828434" indent="0" algn="l" defTabSz="1828434" rtl="0" eaLnBrk="1" latinLnBrk="0" hangingPunct="1">
              <a:lnSpc>
                <a:spcPct val="90000"/>
              </a:lnSpc>
              <a:spcBef>
                <a:spcPts val="1000"/>
              </a:spcBef>
              <a:buFont typeface="Arial" panose="020B0604020202020204" pitchFamily="34" charset="0"/>
              <a:buNone/>
              <a:defRPr lang="en-US" sz="3600" kern="1200" dirty="0" smtClean="0">
                <a:solidFill>
                  <a:srgbClr val="000000"/>
                </a:solidFill>
                <a:effectLst/>
                <a:latin typeface="Lato Light"/>
                <a:ea typeface="+mn-ea"/>
                <a:cs typeface="Lato Light"/>
              </a:defRPr>
            </a:lvl3pPr>
            <a:lvl4pPr marL="2742651" indent="0" algn="l" defTabSz="1828434" rtl="0" eaLnBrk="1" latinLnBrk="0" hangingPunct="1">
              <a:lnSpc>
                <a:spcPct val="90000"/>
              </a:lnSpc>
              <a:spcBef>
                <a:spcPts val="1000"/>
              </a:spcBef>
              <a:buFont typeface="Arial" panose="020B0604020202020204" pitchFamily="34" charset="0"/>
              <a:buNone/>
              <a:defRPr lang="en-US" sz="3200" kern="1200" dirty="0" smtClean="0">
                <a:solidFill>
                  <a:srgbClr val="000000"/>
                </a:solidFill>
                <a:effectLst/>
                <a:latin typeface="Lato Light"/>
                <a:ea typeface="+mn-ea"/>
                <a:cs typeface="Lato Light"/>
              </a:defRPr>
            </a:lvl4pPr>
            <a:lvl5pPr marL="3656868" indent="0" algn="l" defTabSz="1828434" rtl="0" eaLnBrk="1" latinLnBrk="0" hangingPunct="1">
              <a:lnSpc>
                <a:spcPct val="90000"/>
              </a:lnSpc>
              <a:spcBef>
                <a:spcPts val="1000"/>
              </a:spcBef>
              <a:buFont typeface="Arial" panose="020B0604020202020204" pitchFamily="34" charset="0"/>
              <a:buNone/>
              <a:defRPr lang="en-US" sz="3200" kern="1200" dirty="0">
                <a:solidFill>
                  <a:srgbClr val="000000"/>
                </a:solidFill>
                <a:effectLst/>
                <a:latin typeface="Lato Light"/>
                <a:ea typeface="+mn-ea"/>
                <a:cs typeface="Lato Light"/>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nSpc>
                <a:spcPts val="1170"/>
              </a:lnSpc>
              <a:spcBef>
                <a:spcPts val="0"/>
              </a:spcBef>
              <a:spcAft>
                <a:spcPts val="300"/>
              </a:spcAft>
            </a:pPr>
            <a:r>
              <a:rPr lang="en-US" sz="1600" b="1" dirty="0">
                <a:latin typeface="Lato" panose="020F0502020204030203" pitchFamily="34" charset="77"/>
              </a:rPr>
              <a:t>Allowable Uses and Eligible Expenditures</a:t>
            </a:r>
          </a:p>
          <a:p>
            <a:pPr marL="142875" indent="-142875">
              <a:lnSpc>
                <a:spcPts val="1170"/>
              </a:lnSpc>
              <a:spcBef>
                <a:spcPts val="0"/>
              </a:spcBef>
              <a:spcAft>
                <a:spcPts val="300"/>
              </a:spcAft>
              <a:buFont typeface="Arial"/>
              <a:buChar char="•"/>
            </a:pPr>
            <a:r>
              <a:rPr lang="en-US" sz="1200" dirty="0">
                <a:latin typeface="Lato" panose="020F0502020204030203" pitchFamily="34" charset="0"/>
              </a:rPr>
              <a:t>Supplies to sanitize, disinfect, and clean school facilities.</a:t>
            </a:r>
          </a:p>
          <a:p>
            <a:pPr marL="142875" indent="-142875">
              <a:lnSpc>
                <a:spcPts val="1170"/>
              </a:lnSpc>
              <a:spcBef>
                <a:spcPts val="0"/>
              </a:spcBef>
              <a:spcAft>
                <a:spcPts val="300"/>
              </a:spcAft>
              <a:buFont typeface="Arial"/>
              <a:buChar char="•"/>
            </a:pPr>
            <a:r>
              <a:rPr lang="en-US" sz="1200" dirty="0">
                <a:latin typeface="Lato" panose="020F0502020204030203" pitchFamily="34" charset="0"/>
              </a:rPr>
              <a:t>Personal protective equipment (PPE);</a:t>
            </a:r>
          </a:p>
          <a:p>
            <a:pPr marL="142875" indent="-142875">
              <a:lnSpc>
                <a:spcPts val="1170"/>
              </a:lnSpc>
              <a:spcBef>
                <a:spcPts val="0"/>
              </a:spcBef>
              <a:spcAft>
                <a:spcPts val="300"/>
              </a:spcAft>
              <a:buFont typeface="Arial"/>
              <a:buChar char="•"/>
            </a:pPr>
            <a:r>
              <a:rPr lang="en-US" sz="1200" dirty="0">
                <a:latin typeface="Lato" panose="020F0502020204030203" pitchFamily="34" charset="0"/>
              </a:rPr>
              <a:t>Improving ventilation systems, including windows or portable air purification systems.</a:t>
            </a:r>
          </a:p>
          <a:p>
            <a:pPr marL="142875" indent="-142875">
              <a:lnSpc>
                <a:spcPts val="1170"/>
              </a:lnSpc>
              <a:spcBef>
                <a:spcPts val="0"/>
              </a:spcBef>
              <a:spcAft>
                <a:spcPts val="300"/>
              </a:spcAft>
              <a:buFont typeface="Arial"/>
              <a:buChar char="•"/>
            </a:pPr>
            <a:r>
              <a:rPr lang="en-US" sz="1200" dirty="0">
                <a:latin typeface="Lato" panose="020F0502020204030203" pitchFamily="34" charset="0"/>
              </a:rPr>
              <a:t>Training and professional development for staff on sanitization, the use of PPE, and minimizing the spread of infectious diseases.</a:t>
            </a:r>
          </a:p>
          <a:p>
            <a:pPr marL="142875" indent="-142875">
              <a:lnSpc>
                <a:spcPts val="1170"/>
              </a:lnSpc>
              <a:spcBef>
                <a:spcPts val="0"/>
              </a:spcBef>
              <a:spcAft>
                <a:spcPts val="300"/>
              </a:spcAft>
              <a:buFont typeface="Arial"/>
              <a:buChar char="•"/>
            </a:pPr>
            <a:r>
              <a:rPr lang="en-US" sz="1200" dirty="0">
                <a:latin typeface="Lato" panose="020F0502020204030203" pitchFamily="34" charset="0"/>
              </a:rPr>
              <a:t>Physical barriers to facilitate social distancing.</a:t>
            </a:r>
          </a:p>
          <a:p>
            <a:pPr marL="142875" indent="-142875">
              <a:lnSpc>
                <a:spcPts val="1170"/>
              </a:lnSpc>
              <a:spcBef>
                <a:spcPts val="0"/>
              </a:spcBef>
              <a:spcAft>
                <a:spcPts val="300"/>
              </a:spcAft>
              <a:buFont typeface="Arial"/>
              <a:buChar char="•"/>
            </a:pPr>
            <a:r>
              <a:rPr lang="en-US" sz="1200" dirty="0">
                <a:latin typeface="Lato" panose="020F0502020204030203" pitchFamily="34" charset="0"/>
              </a:rPr>
              <a:t>Other materials, supplies, or equipment to implement public health protocols, including guidelines and recommendations from the Centers for Disease Control for reopening a operation of school facilities to effectively maintain health and safety of students, educators, and other staff.</a:t>
            </a:r>
          </a:p>
          <a:p>
            <a:pPr marL="142875" indent="-142875">
              <a:lnSpc>
                <a:spcPts val="1170"/>
              </a:lnSpc>
              <a:spcBef>
                <a:spcPts val="0"/>
              </a:spcBef>
              <a:spcAft>
                <a:spcPts val="300"/>
              </a:spcAft>
              <a:buFont typeface="Arial"/>
              <a:buChar char="•"/>
            </a:pPr>
            <a:r>
              <a:rPr lang="en-US" sz="1200" dirty="0">
                <a:latin typeface="Lato" panose="020F0502020204030203" pitchFamily="34" charset="0"/>
              </a:rPr>
              <a:t>Expanding capacity to administer coronavirus testing to effectively monitor and suppress the virus, to conduct surveillance and contact tracing activities, and to support other activities related to coronavirus testing for students, teachers, and staff.</a:t>
            </a:r>
          </a:p>
          <a:p>
            <a:pPr marL="142875" indent="-142875">
              <a:lnSpc>
                <a:spcPts val="1170"/>
              </a:lnSpc>
              <a:spcBef>
                <a:spcPts val="0"/>
              </a:spcBef>
              <a:spcAft>
                <a:spcPts val="300"/>
              </a:spcAft>
              <a:buFont typeface="Arial"/>
              <a:buChar char="•"/>
            </a:pPr>
            <a:r>
              <a:rPr lang="en-US" sz="1200" dirty="0">
                <a:latin typeface="Lato" panose="020F0502020204030203" pitchFamily="34" charset="0"/>
              </a:rPr>
              <a:t>Educational technology (including hardware, software, connectivity, assistive technology, and adaptive equipment) to assist students, educators, and other staff with remote or hybrid learning;</a:t>
            </a:r>
          </a:p>
          <a:p>
            <a:pPr marL="142875" indent="-142875">
              <a:lnSpc>
                <a:spcPts val="1170"/>
              </a:lnSpc>
              <a:spcBef>
                <a:spcPts val="0"/>
              </a:spcBef>
              <a:spcAft>
                <a:spcPts val="300"/>
              </a:spcAft>
              <a:buFont typeface="Arial"/>
              <a:buChar char="•"/>
            </a:pPr>
            <a:endParaRPr lang="en-US" sz="1200" dirty="0">
              <a:latin typeface="Lato" panose="020F0502020204030203" pitchFamily="34" charset="0"/>
            </a:endParaRPr>
          </a:p>
          <a:p>
            <a:pPr marL="142875" indent="-142875">
              <a:lnSpc>
                <a:spcPts val="1170"/>
              </a:lnSpc>
              <a:spcBef>
                <a:spcPts val="0"/>
              </a:spcBef>
              <a:spcAft>
                <a:spcPts val="300"/>
              </a:spcAft>
              <a:buFont typeface="Arial"/>
              <a:buChar char="•"/>
            </a:pPr>
            <a:r>
              <a:rPr lang="en-US" sz="1200" dirty="0">
                <a:latin typeface="Lato" panose="020F0502020204030203" pitchFamily="34" charset="0"/>
              </a:rPr>
              <a:t>Redeveloping instructional plans, including curriculum development, for remote or hybrid learning or to address learning loss;</a:t>
            </a:r>
          </a:p>
          <a:p>
            <a:pPr marL="142875" indent="-142875">
              <a:lnSpc>
                <a:spcPts val="1170"/>
              </a:lnSpc>
              <a:spcBef>
                <a:spcPts val="0"/>
              </a:spcBef>
              <a:spcAft>
                <a:spcPts val="300"/>
              </a:spcAft>
              <a:buFont typeface="Arial"/>
              <a:buChar char="•"/>
            </a:pPr>
            <a:r>
              <a:rPr lang="en-US" sz="1200" dirty="0">
                <a:latin typeface="Lato" panose="020F0502020204030203" pitchFamily="34" charset="0"/>
              </a:rPr>
              <a:t>Leasing sites or spaces to ensure safe social distancing;</a:t>
            </a:r>
          </a:p>
          <a:p>
            <a:pPr marL="142875" indent="-142875">
              <a:lnSpc>
                <a:spcPts val="1170"/>
              </a:lnSpc>
              <a:spcBef>
                <a:spcPts val="0"/>
              </a:spcBef>
              <a:spcAft>
                <a:spcPts val="300"/>
              </a:spcAft>
              <a:buFont typeface="Arial"/>
              <a:buChar char="•"/>
            </a:pPr>
            <a:r>
              <a:rPr lang="en-US" sz="1200" dirty="0">
                <a:latin typeface="Lato" panose="020F0502020204030203" pitchFamily="34" charset="0"/>
              </a:rPr>
              <a:t>Reasonable transportation costs;</a:t>
            </a:r>
          </a:p>
          <a:p>
            <a:pPr marL="142875" indent="-142875">
              <a:lnSpc>
                <a:spcPts val="1170"/>
              </a:lnSpc>
              <a:spcBef>
                <a:spcPts val="0"/>
              </a:spcBef>
              <a:spcAft>
                <a:spcPts val="300"/>
              </a:spcAft>
              <a:buFont typeface="Arial"/>
              <a:buChar char="•"/>
            </a:pPr>
            <a:r>
              <a:rPr lang="en-US" sz="1200" dirty="0">
                <a:latin typeface="Lato" panose="020F0502020204030203" pitchFamily="34" charset="0"/>
              </a:rPr>
              <a:t>Initiating and maintaining education and support services or assistance for remote or hybrid learning or to address learning loss. </a:t>
            </a:r>
          </a:p>
          <a:p>
            <a:pPr marL="142875" indent="-142875">
              <a:lnSpc>
                <a:spcPts val="1170"/>
              </a:lnSpc>
              <a:spcBef>
                <a:spcPts val="0"/>
              </a:spcBef>
              <a:spcAft>
                <a:spcPts val="300"/>
              </a:spcAft>
              <a:buFont typeface="Arial"/>
              <a:buChar char="•"/>
            </a:pPr>
            <a:endParaRPr lang="en-US" sz="1100" dirty="0">
              <a:latin typeface="Lato" panose="020F0502020204030203" pitchFamily="34" charset="77"/>
            </a:endParaRPr>
          </a:p>
        </p:txBody>
      </p:sp>
    </p:spTree>
    <p:extLst>
      <p:ext uri="{BB962C8B-B14F-4D97-AF65-F5344CB8AC3E}">
        <p14:creationId xmlns:p14="http://schemas.microsoft.com/office/powerpoint/2010/main" val="33089694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661E4-772D-1942-E8E2-5E1C800CE1D0}"/>
              </a:ext>
            </a:extLst>
          </p:cNvPr>
          <p:cNvSpPr>
            <a:spLocks noGrp="1"/>
          </p:cNvSpPr>
          <p:nvPr>
            <p:ph type="title"/>
          </p:nvPr>
        </p:nvSpPr>
        <p:spPr>
          <a:xfrm>
            <a:off x="1793632" y="624110"/>
            <a:ext cx="9710980" cy="1280890"/>
          </a:xfrm>
        </p:spPr>
        <p:txBody>
          <a:bodyPr/>
          <a:lstStyle/>
          <a:p>
            <a:r>
              <a:rPr lang="en-US" dirty="0"/>
              <a:t>Federal Auditing Rules – Nonpublic Schools</a:t>
            </a:r>
          </a:p>
        </p:txBody>
      </p:sp>
      <p:pic>
        <p:nvPicPr>
          <p:cNvPr id="4" name="Picture 3">
            <a:extLst>
              <a:ext uri="{FF2B5EF4-FFF2-40B4-BE49-F238E27FC236}">
                <a16:creationId xmlns:a16="http://schemas.microsoft.com/office/drawing/2014/main" id="{8819357E-2909-E493-8CAE-4B67DFA20627}"/>
              </a:ext>
            </a:extLst>
          </p:cNvPr>
          <p:cNvPicPr>
            <a:picLocks noChangeAspect="1"/>
          </p:cNvPicPr>
          <p:nvPr/>
        </p:nvPicPr>
        <p:blipFill>
          <a:blip r:embed="rId2"/>
          <a:stretch>
            <a:fillRect/>
          </a:stretch>
        </p:blipFill>
        <p:spPr>
          <a:xfrm>
            <a:off x="738123" y="2342966"/>
            <a:ext cx="11026353" cy="2172067"/>
          </a:xfrm>
          <a:prstGeom prst="rect">
            <a:avLst/>
          </a:prstGeom>
        </p:spPr>
      </p:pic>
      <p:sp>
        <p:nvSpPr>
          <p:cNvPr id="6" name="TextBox 5">
            <a:extLst>
              <a:ext uri="{FF2B5EF4-FFF2-40B4-BE49-F238E27FC236}">
                <a16:creationId xmlns:a16="http://schemas.microsoft.com/office/drawing/2014/main" id="{7097C5B5-943B-52C0-487A-F12BAA7C248B}"/>
              </a:ext>
            </a:extLst>
          </p:cNvPr>
          <p:cNvSpPr txBox="1"/>
          <p:nvPr/>
        </p:nvSpPr>
        <p:spPr>
          <a:xfrm>
            <a:off x="3203299" y="4952999"/>
            <a:ext cx="6096000" cy="1200329"/>
          </a:xfrm>
          <a:prstGeom prst="rect">
            <a:avLst/>
          </a:prstGeom>
          <a:noFill/>
        </p:spPr>
        <p:txBody>
          <a:bodyPr wrap="square">
            <a:spAutoFit/>
          </a:bodyPr>
          <a:lstStyle/>
          <a:p>
            <a:r>
              <a:rPr lang="en-US" dirty="0">
                <a:solidFill>
                  <a:srgbClr val="0070C0"/>
                </a:solidFill>
                <a:hlinkClick r:id="rId3">
                  <a:extLst>
                    <a:ext uri="{A12FA001-AC4F-418D-AE19-62706E023703}">
                      <ahyp:hlinkClr xmlns:ahyp="http://schemas.microsoft.com/office/drawing/2018/hyperlinkcolor" val="tx"/>
                    </a:ext>
                  </a:extLst>
                </a:hlinkClick>
              </a:rPr>
              <a:t>https://www.ecfr.gov/cgi-bin/text-idx?SID=9753a50d824a942cb367a62721b97431&amp;mc=true&amp;node=pt2.1.200&amp;rgn=div5#sp2.1.200.f</a:t>
            </a:r>
            <a:endParaRPr lang="en-US" dirty="0">
              <a:solidFill>
                <a:srgbClr val="0070C0"/>
              </a:solidFill>
            </a:endParaRPr>
          </a:p>
          <a:p>
            <a:endParaRPr lang="en-US" dirty="0"/>
          </a:p>
        </p:txBody>
      </p:sp>
    </p:spTree>
    <p:extLst>
      <p:ext uri="{BB962C8B-B14F-4D97-AF65-F5344CB8AC3E}">
        <p14:creationId xmlns:p14="http://schemas.microsoft.com/office/powerpoint/2010/main" val="463520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661E4-772D-1942-E8E2-5E1C800CE1D0}"/>
              </a:ext>
            </a:extLst>
          </p:cNvPr>
          <p:cNvSpPr>
            <a:spLocks noGrp="1"/>
          </p:cNvSpPr>
          <p:nvPr>
            <p:ph type="title"/>
          </p:nvPr>
        </p:nvSpPr>
        <p:spPr>
          <a:xfrm>
            <a:off x="1793632" y="624110"/>
            <a:ext cx="9710980" cy="1280890"/>
          </a:xfrm>
        </p:spPr>
        <p:txBody>
          <a:bodyPr/>
          <a:lstStyle/>
          <a:p>
            <a:r>
              <a:rPr lang="en-US" dirty="0"/>
              <a:t>Federal Auditing Rules – Nonpublic Schools</a:t>
            </a:r>
          </a:p>
        </p:txBody>
      </p:sp>
      <p:pic>
        <p:nvPicPr>
          <p:cNvPr id="5" name="Picture 4">
            <a:extLst>
              <a:ext uri="{FF2B5EF4-FFF2-40B4-BE49-F238E27FC236}">
                <a16:creationId xmlns:a16="http://schemas.microsoft.com/office/drawing/2014/main" id="{1D48BCCD-E862-3FF0-47E7-6A7D1DEAB4D3}"/>
              </a:ext>
            </a:extLst>
          </p:cNvPr>
          <p:cNvPicPr>
            <a:picLocks noChangeAspect="1"/>
          </p:cNvPicPr>
          <p:nvPr/>
        </p:nvPicPr>
        <p:blipFill>
          <a:blip r:embed="rId2"/>
          <a:stretch>
            <a:fillRect/>
          </a:stretch>
        </p:blipFill>
        <p:spPr>
          <a:xfrm>
            <a:off x="6864654" y="1264555"/>
            <a:ext cx="4639958" cy="5480756"/>
          </a:xfrm>
          <a:prstGeom prst="rect">
            <a:avLst/>
          </a:prstGeom>
        </p:spPr>
      </p:pic>
      <p:sp>
        <p:nvSpPr>
          <p:cNvPr id="8" name="TextBox 7">
            <a:extLst>
              <a:ext uri="{FF2B5EF4-FFF2-40B4-BE49-F238E27FC236}">
                <a16:creationId xmlns:a16="http://schemas.microsoft.com/office/drawing/2014/main" id="{E609097A-8B8F-D118-E63A-E85D0C91AFA9}"/>
              </a:ext>
            </a:extLst>
          </p:cNvPr>
          <p:cNvSpPr txBox="1"/>
          <p:nvPr/>
        </p:nvSpPr>
        <p:spPr>
          <a:xfrm>
            <a:off x="1281143" y="4872756"/>
            <a:ext cx="6096000" cy="369332"/>
          </a:xfrm>
          <a:prstGeom prst="rect">
            <a:avLst/>
          </a:prstGeom>
          <a:noFill/>
        </p:spPr>
        <p:txBody>
          <a:bodyPr wrap="square">
            <a:spAutoFit/>
          </a:bodyPr>
          <a:lstStyle/>
          <a:p>
            <a:r>
              <a:rPr lang="en-US" dirty="0" err="1">
                <a:solidFill>
                  <a:srgbClr val="0070C0"/>
                </a:solidFill>
                <a:hlinkClick r:id="rId3">
                  <a:extLst>
                    <a:ext uri="{A12FA001-AC4F-418D-AE19-62706E023703}">
                      <ahyp:hlinkClr xmlns:ahyp="http://schemas.microsoft.com/office/drawing/2018/hyperlinkcolor" val="tx"/>
                    </a:ext>
                  </a:extLst>
                </a:hlinkClick>
              </a:rPr>
              <a:t>eCFR</a:t>
            </a:r>
            <a:r>
              <a:rPr lang="en-US" dirty="0">
                <a:solidFill>
                  <a:srgbClr val="0070C0"/>
                </a:solidFill>
                <a:hlinkClick r:id="rId3">
                  <a:extLst>
                    <a:ext uri="{A12FA001-AC4F-418D-AE19-62706E023703}">
                      <ahyp:hlinkClr xmlns:ahyp="http://schemas.microsoft.com/office/drawing/2018/hyperlinkcolor" val="tx"/>
                    </a:ext>
                  </a:extLst>
                </a:hlinkClick>
              </a:rPr>
              <a:t> :: 2 CFR 200.302 -- Financial management.</a:t>
            </a:r>
            <a:endParaRPr lang="en-US" dirty="0">
              <a:solidFill>
                <a:srgbClr val="0070C0"/>
              </a:solidFill>
            </a:endParaRPr>
          </a:p>
        </p:txBody>
      </p:sp>
    </p:spTree>
    <p:extLst>
      <p:ext uri="{BB962C8B-B14F-4D97-AF65-F5344CB8AC3E}">
        <p14:creationId xmlns:p14="http://schemas.microsoft.com/office/powerpoint/2010/main" val="610833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661E4-772D-1942-E8E2-5E1C800CE1D0}"/>
              </a:ext>
            </a:extLst>
          </p:cNvPr>
          <p:cNvSpPr>
            <a:spLocks noGrp="1"/>
          </p:cNvSpPr>
          <p:nvPr>
            <p:ph type="title"/>
          </p:nvPr>
        </p:nvSpPr>
        <p:spPr>
          <a:xfrm>
            <a:off x="1793632" y="624110"/>
            <a:ext cx="9710980" cy="1280890"/>
          </a:xfrm>
        </p:spPr>
        <p:txBody>
          <a:bodyPr/>
          <a:lstStyle/>
          <a:p>
            <a:r>
              <a:rPr lang="en-US" dirty="0"/>
              <a:t>Federal Auditing Rules – Nonpublic Schools</a:t>
            </a:r>
          </a:p>
        </p:txBody>
      </p:sp>
      <p:pic>
        <p:nvPicPr>
          <p:cNvPr id="4" name="Picture 3">
            <a:extLst>
              <a:ext uri="{FF2B5EF4-FFF2-40B4-BE49-F238E27FC236}">
                <a16:creationId xmlns:a16="http://schemas.microsoft.com/office/drawing/2014/main" id="{91955DD3-9758-0E55-D089-E0598216A157}"/>
              </a:ext>
            </a:extLst>
          </p:cNvPr>
          <p:cNvPicPr>
            <a:picLocks noChangeAspect="1"/>
          </p:cNvPicPr>
          <p:nvPr/>
        </p:nvPicPr>
        <p:blipFill>
          <a:blip r:embed="rId2"/>
          <a:stretch>
            <a:fillRect/>
          </a:stretch>
        </p:blipFill>
        <p:spPr>
          <a:xfrm>
            <a:off x="4843462" y="1643193"/>
            <a:ext cx="7067550" cy="4714875"/>
          </a:xfrm>
          <a:prstGeom prst="rect">
            <a:avLst/>
          </a:prstGeom>
        </p:spPr>
      </p:pic>
      <p:sp>
        <p:nvSpPr>
          <p:cNvPr id="7" name="TextBox 6">
            <a:extLst>
              <a:ext uri="{FF2B5EF4-FFF2-40B4-BE49-F238E27FC236}">
                <a16:creationId xmlns:a16="http://schemas.microsoft.com/office/drawing/2014/main" id="{649B9C94-71D9-91B0-4D2A-52D2D58925EC}"/>
              </a:ext>
            </a:extLst>
          </p:cNvPr>
          <p:cNvSpPr txBox="1"/>
          <p:nvPr/>
        </p:nvSpPr>
        <p:spPr>
          <a:xfrm>
            <a:off x="553122" y="3059668"/>
            <a:ext cx="6096000" cy="369332"/>
          </a:xfrm>
          <a:prstGeom prst="rect">
            <a:avLst/>
          </a:prstGeom>
          <a:noFill/>
        </p:spPr>
        <p:txBody>
          <a:bodyPr wrap="square">
            <a:spAutoFit/>
          </a:bodyPr>
          <a:lstStyle/>
          <a:p>
            <a:r>
              <a:rPr lang="en-US" dirty="0" err="1">
                <a:solidFill>
                  <a:srgbClr val="0070C0"/>
                </a:solidFill>
                <a:hlinkClick r:id="rId3">
                  <a:extLst>
                    <a:ext uri="{A12FA001-AC4F-418D-AE19-62706E023703}">
                      <ahyp:hlinkClr xmlns:ahyp="http://schemas.microsoft.com/office/drawing/2018/hyperlinkcolor" val="tx"/>
                    </a:ext>
                  </a:extLst>
                </a:hlinkClick>
              </a:rPr>
              <a:t>eCFR</a:t>
            </a:r>
            <a:r>
              <a:rPr lang="en-US" dirty="0">
                <a:solidFill>
                  <a:srgbClr val="0070C0"/>
                </a:solidFill>
                <a:hlinkClick r:id="rId3">
                  <a:extLst>
                    <a:ext uri="{A12FA001-AC4F-418D-AE19-62706E023703}">
                      <ahyp:hlinkClr xmlns:ahyp="http://schemas.microsoft.com/office/drawing/2018/hyperlinkcolor" val="tx"/>
                    </a:ext>
                  </a:extLst>
                </a:hlinkClick>
              </a:rPr>
              <a:t> :: 2 CFR 200.303 -- Internal controls.</a:t>
            </a:r>
            <a:endParaRPr lang="en-US" dirty="0">
              <a:solidFill>
                <a:srgbClr val="0070C0"/>
              </a:solidFill>
            </a:endParaRPr>
          </a:p>
        </p:txBody>
      </p:sp>
    </p:spTree>
    <p:extLst>
      <p:ext uri="{BB962C8B-B14F-4D97-AF65-F5344CB8AC3E}">
        <p14:creationId xmlns:p14="http://schemas.microsoft.com/office/powerpoint/2010/main" val="32304805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69A4C-0C89-499F-9929-2441E1DF2DEB}"/>
              </a:ext>
            </a:extLst>
          </p:cNvPr>
          <p:cNvSpPr>
            <a:spLocks noGrp="1"/>
          </p:cNvSpPr>
          <p:nvPr>
            <p:ph type="title"/>
          </p:nvPr>
        </p:nvSpPr>
        <p:spPr>
          <a:xfrm>
            <a:off x="448947" y="857056"/>
            <a:ext cx="3430947" cy="4686903"/>
          </a:xfrm>
        </p:spPr>
        <p:txBody>
          <a:bodyPr anchor="ctr">
            <a:normAutofit/>
          </a:bodyPr>
          <a:lstStyle/>
          <a:p>
            <a:r>
              <a:rPr lang="en-US" b="1" dirty="0">
                <a:solidFill>
                  <a:srgbClr val="FFFF00"/>
                </a:solidFill>
              </a:rPr>
              <a:t>Public School Risk Assessment (Rehmann)</a:t>
            </a:r>
          </a:p>
        </p:txBody>
      </p:sp>
      <p:sp>
        <p:nvSpPr>
          <p:cNvPr id="3" name="Content Placeholder 2">
            <a:extLst>
              <a:ext uri="{FF2B5EF4-FFF2-40B4-BE49-F238E27FC236}">
                <a16:creationId xmlns:a16="http://schemas.microsoft.com/office/drawing/2014/main" id="{AA4CE9A5-7998-4F28-98FC-D0018B165DAF}"/>
              </a:ext>
            </a:extLst>
          </p:cNvPr>
          <p:cNvSpPr>
            <a:spLocks noGrp="1"/>
          </p:cNvSpPr>
          <p:nvPr>
            <p:ph idx="1"/>
          </p:nvPr>
        </p:nvSpPr>
        <p:spPr>
          <a:xfrm>
            <a:off x="4808007" y="1669774"/>
            <a:ext cx="6639334" cy="5288595"/>
          </a:xfrm>
        </p:spPr>
        <p:txBody>
          <a:bodyPr anchor="ctr">
            <a:normAutofit/>
          </a:bodyPr>
          <a:lstStyle/>
          <a:p>
            <a:endParaRPr lang="en-US" sz="2800" dirty="0">
              <a:solidFill>
                <a:schemeClr val="tx1"/>
              </a:solidFill>
            </a:endParaRPr>
          </a:p>
          <a:p>
            <a:endParaRPr lang="en-US" sz="2800" dirty="0">
              <a:solidFill>
                <a:schemeClr val="tx1"/>
              </a:solidFill>
            </a:endParaRPr>
          </a:p>
          <a:p>
            <a:endParaRPr lang="en-US" dirty="0">
              <a:solidFill>
                <a:schemeClr val="tx1"/>
              </a:solidFill>
            </a:endParaRPr>
          </a:p>
        </p:txBody>
      </p:sp>
      <p:pic>
        <p:nvPicPr>
          <p:cNvPr id="4" name="Picture 3">
            <a:extLst>
              <a:ext uri="{FF2B5EF4-FFF2-40B4-BE49-F238E27FC236}">
                <a16:creationId xmlns:a16="http://schemas.microsoft.com/office/drawing/2014/main" id="{9872984C-718B-99D1-9C25-1852C2B7FFD9}"/>
              </a:ext>
            </a:extLst>
          </p:cNvPr>
          <p:cNvPicPr>
            <a:picLocks noChangeAspect="1"/>
          </p:cNvPicPr>
          <p:nvPr/>
        </p:nvPicPr>
        <p:blipFill>
          <a:blip r:embed="rId3"/>
          <a:stretch>
            <a:fillRect/>
          </a:stretch>
        </p:blipFill>
        <p:spPr>
          <a:xfrm>
            <a:off x="3636019" y="1074416"/>
            <a:ext cx="8332272" cy="4812228"/>
          </a:xfrm>
          <a:prstGeom prst="rect">
            <a:avLst/>
          </a:prstGeom>
        </p:spPr>
      </p:pic>
    </p:spTree>
    <p:extLst>
      <p:ext uri="{BB962C8B-B14F-4D97-AF65-F5344CB8AC3E}">
        <p14:creationId xmlns:p14="http://schemas.microsoft.com/office/powerpoint/2010/main" val="2723454829"/>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69A4C-0C89-499F-9929-2441E1DF2DEB}"/>
              </a:ext>
            </a:extLst>
          </p:cNvPr>
          <p:cNvSpPr>
            <a:spLocks noGrp="1"/>
          </p:cNvSpPr>
          <p:nvPr>
            <p:ph type="title"/>
          </p:nvPr>
        </p:nvSpPr>
        <p:spPr>
          <a:xfrm>
            <a:off x="448947" y="857056"/>
            <a:ext cx="3430947" cy="4686903"/>
          </a:xfrm>
        </p:spPr>
        <p:txBody>
          <a:bodyPr anchor="ctr">
            <a:normAutofit/>
          </a:bodyPr>
          <a:lstStyle/>
          <a:p>
            <a:r>
              <a:rPr lang="en-US" b="1" dirty="0">
                <a:solidFill>
                  <a:srgbClr val="FFFF00"/>
                </a:solidFill>
              </a:rPr>
              <a:t>Nonpublic School Risk Assessment (Rehmann)</a:t>
            </a:r>
          </a:p>
        </p:txBody>
      </p:sp>
      <p:sp>
        <p:nvSpPr>
          <p:cNvPr id="3" name="Content Placeholder 2">
            <a:extLst>
              <a:ext uri="{FF2B5EF4-FFF2-40B4-BE49-F238E27FC236}">
                <a16:creationId xmlns:a16="http://schemas.microsoft.com/office/drawing/2014/main" id="{AA4CE9A5-7998-4F28-98FC-D0018B165DAF}"/>
              </a:ext>
            </a:extLst>
          </p:cNvPr>
          <p:cNvSpPr>
            <a:spLocks noGrp="1"/>
          </p:cNvSpPr>
          <p:nvPr>
            <p:ph idx="1"/>
          </p:nvPr>
        </p:nvSpPr>
        <p:spPr>
          <a:xfrm>
            <a:off x="4218922" y="466184"/>
            <a:ext cx="8037555" cy="5925629"/>
          </a:xfrm>
        </p:spPr>
        <p:txBody>
          <a:bodyPr anchor="ctr">
            <a:normAutofit/>
          </a:bodyPr>
          <a:lstStyle/>
          <a:p>
            <a:endParaRPr lang="en-US" sz="2800" dirty="0">
              <a:solidFill>
                <a:schemeClr val="tx1"/>
              </a:solidFill>
            </a:endParaRPr>
          </a:p>
          <a:p>
            <a:endParaRPr lang="en-US" sz="2800" dirty="0">
              <a:solidFill>
                <a:schemeClr val="tx1"/>
              </a:solidFill>
            </a:endParaRPr>
          </a:p>
          <a:p>
            <a:endParaRPr lang="en-US" dirty="0">
              <a:solidFill>
                <a:schemeClr val="tx1"/>
              </a:solidFill>
            </a:endParaRPr>
          </a:p>
        </p:txBody>
      </p:sp>
      <p:graphicFrame>
        <p:nvGraphicFramePr>
          <p:cNvPr id="6" name="Diagram 5">
            <a:extLst>
              <a:ext uri="{FF2B5EF4-FFF2-40B4-BE49-F238E27FC236}">
                <a16:creationId xmlns:a16="http://schemas.microsoft.com/office/drawing/2014/main" id="{BAAD109B-CC3F-3894-1312-41742E5CB1A8}"/>
              </a:ext>
            </a:extLst>
          </p:cNvPr>
          <p:cNvGraphicFramePr/>
          <p:nvPr>
            <p:extLst>
              <p:ext uri="{D42A27DB-BD31-4B8C-83A1-F6EECF244321}">
                <p14:modId xmlns:p14="http://schemas.microsoft.com/office/powerpoint/2010/main" val="951383837"/>
              </p:ext>
            </p:extLst>
          </p:nvPr>
        </p:nvGraphicFramePr>
        <p:xfrm>
          <a:off x="3687221" y="341593"/>
          <a:ext cx="8037554" cy="59256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79678892"/>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12173</TotalTime>
  <Words>1169</Words>
  <Application>Microsoft Office PowerPoint</Application>
  <PresentationFormat>Widescreen</PresentationFormat>
  <Paragraphs>121</Paragraphs>
  <Slides>15</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Arial</vt:lpstr>
      <vt:lpstr>Calibri</vt:lpstr>
      <vt:lpstr>Calibri Light</vt:lpstr>
      <vt:lpstr>Century Gothic</vt:lpstr>
      <vt:lpstr>Lato</vt:lpstr>
      <vt:lpstr>Montserrat</vt:lpstr>
      <vt:lpstr>Tahoma</vt:lpstr>
      <vt:lpstr>Wingdings 3</vt:lpstr>
      <vt:lpstr>Wisp</vt:lpstr>
      <vt:lpstr>COVID Relief Fund Monitoring: Emergency Assistance to Nonpublic Schools (EANS) </vt:lpstr>
      <vt:lpstr>ESF: Emergency Assistance for Non-Public Schools</vt:lpstr>
      <vt:lpstr>EANS Data Classification Levels</vt:lpstr>
      <vt:lpstr>PowerPoint Presentation</vt:lpstr>
      <vt:lpstr>Federal Auditing Rules – Nonpublic Schools</vt:lpstr>
      <vt:lpstr>Federal Auditing Rules – Nonpublic Schools</vt:lpstr>
      <vt:lpstr>Federal Auditing Rules – Nonpublic Schools</vt:lpstr>
      <vt:lpstr>Public School Risk Assessment (Rehmann)</vt:lpstr>
      <vt:lpstr>Nonpublic School Risk Assessment (Rehmann)</vt:lpstr>
      <vt:lpstr>Sampling and Testing Examples (Rehmann)</vt:lpstr>
      <vt:lpstr>Monitoring Approach (Rehmann)</vt:lpstr>
      <vt:lpstr>Risk Assessment (Rehmann)</vt:lpstr>
      <vt:lpstr>Risk Assessment (Rehmann)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Extended COVID Plans </dc:title>
  <dc:creator>Walters, Kevin (MDE)</dc:creator>
  <cp:lastModifiedBy>Walters, Kevin (MDE)</cp:lastModifiedBy>
  <cp:revision>21</cp:revision>
  <dcterms:created xsi:type="dcterms:W3CDTF">2020-10-15T14:11:07Z</dcterms:created>
  <dcterms:modified xsi:type="dcterms:W3CDTF">2023-05-25T12:51:44Z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a2fed65-62e7-46ea-af74-187e0c17143a_Enabled">
    <vt:lpwstr>true</vt:lpwstr>
  </property>
  <property fmtid="{D5CDD505-2E9C-101B-9397-08002B2CF9AE}" pid="3" name="MSIP_Label_3a2fed65-62e7-46ea-af74-187e0c17143a_SetDate">
    <vt:lpwstr>2022-02-16T14:50:21Z</vt:lpwstr>
  </property>
  <property fmtid="{D5CDD505-2E9C-101B-9397-08002B2CF9AE}" pid="4" name="MSIP_Label_3a2fed65-62e7-46ea-af74-187e0c17143a_Method">
    <vt:lpwstr>Privileged</vt:lpwstr>
  </property>
  <property fmtid="{D5CDD505-2E9C-101B-9397-08002B2CF9AE}" pid="5" name="MSIP_Label_3a2fed65-62e7-46ea-af74-187e0c17143a_Name">
    <vt:lpwstr>3a2fed65-62e7-46ea-af74-187e0c17143a</vt:lpwstr>
  </property>
  <property fmtid="{D5CDD505-2E9C-101B-9397-08002B2CF9AE}" pid="6" name="MSIP_Label_3a2fed65-62e7-46ea-af74-187e0c17143a_SiteId">
    <vt:lpwstr>d5fb7087-3777-42ad-966a-892ef47225d1</vt:lpwstr>
  </property>
  <property fmtid="{D5CDD505-2E9C-101B-9397-08002B2CF9AE}" pid="7" name="MSIP_Label_3a2fed65-62e7-46ea-af74-187e0c17143a_ActionId">
    <vt:lpwstr>a4d7c0da-f88d-4ffe-a0b3-b9faa673d9d6</vt:lpwstr>
  </property>
  <property fmtid="{D5CDD505-2E9C-101B-9397-08002B2CF9AE}" pid="8" name="MSIP_Label_3a2fed65-62e7-46ea-af74-187e0c17143a_ContentBits">
    <vt:lpwstr>0</vt:lpwstr>
  </property>
</Properties>
</file>