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9"/>
  </p:notesMasterIdLst>
  <p:handoutMasterIdLst>
    <p:handoutMasterId r:id="rId30"/>
  </p:handoutMasterIdLst>
  <p:sldIdLst>
    <p:sldId id="300" r:id="rId6"/>
    <p:sldId id="293" r:id="rId7"/>
    <p:sldId id="339" r:id="rId8"/>
    <p:sldId id="257" r:id="rId9"/>
    <p:sldId id="362" r:id="rId10"/>
    <p:sldId id="354" r:id="rId11"/>
    <p:sldId id="369" r:id="rId12"/>
    <p:sldId id="258" r:id="rId13"/>
    <p:sldId id="364" r:id="rId14"/>
    <p:sldId id="365" r:id="rId15"/>
    <p:sldId id="261" r:id="rId16"/>
    <p:sldId id="370" r:id="rId17"/>
    <p:sldId id="371" r:id="rId18"/>
    <p:sldId id="266" r:id="rId19"/>
    <p:sldId id="346" r:id="rId20"/>
    <p:sldId id="343" r:id="rId21"/>
    <p:sldId id="348" r:id="rId22"/>
    <p:sldId id="349" r:id="rId23"/>
    <p:sldId id="355" r:id="rId24"/>
    <p:sldId id="262" r:id="rId25"/>
    <p:sldId id="367" r:id="rId26"/>
    <p:sldId id="368" r:id="rId27"/>
    <p:sldId id="353" r:id="rId28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E96"/>
    <a:srgbClr val="ED1944"/>
    <a:srgbClr val="0077BE"/>
    <a:srgbClr val="B1D77D"/>
    <a:srgbClr val="FDB713"/>
    <a:srgbClr val="A1DCEF"/>
    <a:srgbClr val="A4E1F4"/>
    <a:srgbClr val="96CA50"/>
    <a:srgbClr val="6A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6" autoAdjust="0"/>
    <p:restoredTop sz="91511" autoAdjust="0"/>
  </p:normalViewPr>
  <p:slideViewPr>
    <p:cSldViewPr snapToGrid="0" snapToObjects="1">
      <p:cViewPr varScale="1">
        <p:scale>
          <a:sx n="105" d="100"/>
          <a:sy n="105" d="100"/>
        </p:scale>
        <p:origin x="192" y="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6CEFF-957D-414E-85C2-655659B63C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4D7E7-D275-408A-955F-A2D3D646D837}">
      <dgm:prSet/>
      <dgm:spPr/>
      <dgm:t>
        <a:bodyPr/>
        <a:lstStyle/>
        <a:p>
          <a:r>
            <a:rPr lang="en-US" i="0" baseline="0" dirty="0"/>
            <a:t>Agree to hol</a:t>
          </a:r>
          <a:r>
            <a:rPr lang="en-US" dirty="0"/>
            <a:t>d discussion until all agenda items are presented</a:t>
          </a:r>
        </a:p>
      </dgm:t>
    </dgm:pt>
    <dgm:pt modelId="{A2143920-BF8D-4BD3-B82E-E488B6DBA0E6}" type="parTrans" cxnId="{72683B47-DF8C-4359-9843-F243ED85BD9D}">
      <dgm:prSet/>
      <dgm:spPr/>
      <dgm:t>
        <a:bodyPr/>
        <a:lstStyle/>
        <a:p>
          <a:endParaRPr lang="en-US"/>
        </a:p>
      </dgm:t>
    </dgm:pt>
    <dgm:pt modelId="{C682E642-6C80-4A57-A743-63A3BC53E163}" type="sibTrans" cxnId="{72683B47-DF8C-4359-9843-F243ED85BD9D}">
      <dgm:prSet/>
      <dgm:spPr/>
      <dgm:t>
        <a:bodyPr/>
        <a:lstStyle/>
        <a:p>
          <a:endParaRPr lang="en-US"/>
        </a:p>
      </dgm:t>
    </dgm:pt>
    <dgm:pt modelId="{DCBE4D1A-07BB-4AF8-8F5B-92EA72C33603}">
      <dgm:prSet/>
      <dgm:spPr/>
      <dgm:t>
        <a:bodyPr/>
        <a:lstStyle/>
        <a:p>
          <a:r>
            <a:rPr lang="en-US" i="0" baseline="0" dirty="0"/>
            <a:t>During discussion </a:t>
          </a:r>
          <a:r>
            <a:rPr lang="en-US" dirty="0"/>
            <a:t>– please use  raise hand icon or enter your name into the chat box to be recognized</a:t>
          </a:r>
        </a:p>
      </dgm:t>
    </dgm:pt>
    <dgm:pt modelId="{9C10EC5F-C767-40B8-9942-568004AB8352}" type="parTrans" cxnId="{EA3F8355-26A6-49A0-853B-DA87A3459655}">
      <dgm:prSet/>
      <dgm:spPr/>
      <dgm:t>
        <a:bodyPr/>
        <a:lstStyle/>
        <a:p>
          <a:endParaRPr lang="en-US"/>
        </a:p>
      </dgm:t>
    </dgm:pt>
    <dgm:pt modelId="{960190E5-BD29-49A5-9E4B-FBF8B442FAC4}" type="sibTrans" cxnId="{EA3F8355-26A6-49A0-853B-DA87A3459655}">
      <dgm:prSet/>
      <dgm:spPr/>
      <dgm:t>
        <a:bodyPr/>
        <a:lstStyle/>
        <a:p>
          <a:endParaRPr lang="en-US"/>
        </a:p>
      </dgm:t>
    </dgm:pt>
    <dgm:pt modelId="{75EE299C-8E3A-4BD4-831A-A91994D0BCF5}">
      <dgm:prSet/>
      <dgm:spPr/>
      <dgm:t>
        <a:bodyPr/>
        <a:lstStyle/>
        <a:p>
          <a:r>
            <a:rPr lang="en-US" dirty="0"/>
            <a:t>The host will recognize next discussant in order </a:t>
          </a:r>
        </a:p>
      </dgm:t>
    </dgm:pt>
    <dgm:pt modelId="{CF70B217-7092-4FF1-99FA-EE2059BAA0F5}" type="parTrans" cxnId="{ACA07332-CA88-4552-B08F-C74809FBBF00}">
      <dgm:prSet/>
      <dgm:spPr/>
      <dgm:t>
        <a:bodyPr/>
        <a:lstStyle/>
        <a:p>
          <a:endParaRPr lang="en-US"/>
        </a:p>
      </dgm:t>
    </dgm:pt>
    <dgm:pt modelId="{5534B3BF-832B-41C1-925D-708892C98927}" type="sibTrans" cxnId="{ACA07332-CA88-4552-B08F-C74809FBBF00}">
      <dgm:prSet/>
      <dgm:spPr/>
      <dgm:t>
        <a:bodyPr/>
        <a:lstStyle/>
        <a:p>
          <a:endParaRPr lang="en-US"/>
        </a:p>
      </dgm:t>
    </dgm:pt>
    <dgm:pt modelId="{7BD8ACAC-BCC7-4B79-9A1A-42381F77C430}">
      <dgm:prSet/>
      <dgm:spPr/>
      <dgm:t>
        <a:bodyPr/>
        <a:lstStyle/>
        <a:p>
          <a:r>
            <a:rPr lang="en-US" baseline="0" dirty="0"/>
            <a:t>Comments</a:t>
          </a:r>
          <a:r>
            <a:rPr lang="en-US" dirty="0"/>
            <a:t> are limited to 2 minutes</a:t>
          </a:r>
        </a:p>
      </dgm:t>
    </dgm:pt>
    <dgm:pt modelId="{66A50EFC-3751-4FDD-AE5B-452CFDBC6D3F}" type="parTrans" cxnId="{50249F88-51A8-4EF9-B9CD-6047CEB9B5C6}">
      <dgm:prSet/>
      <dgm:spPr/>
      <dgm:t>
        <a:bodyPr/>
        <a:lstStyle/>
        <a:p>
          <a:endParaRPr lang="en-US"/>
        </a:p>
      </dgm:t>
    </dgm:pt>
    <dgm:pt modelId="{9521B35C-9F8F-4FD5-940D-C4CE8F6893FC}" type="sibTrans" cxnId="{50249F88-51A8-4EF9-B9CD-6047CEB9B5C6}">
      <dgm:prSet/>
      <dgm:spPr/>
      <dgm:t>
        <a:bodyPr/>
        <a:lstStyle/>
        <a:p>
          <a:endParaRPr lang="en-US"/>
        </a:p>
      </dgm:t>
    </dgm:pt>
    <dgm:pt modelId="{83917E63-4B25-4B76-B000-15349665EFC2}">
      <dgm:prSet/>
      <dgm:spPr/>
      <dgm:t>
        <a:bodyPr/>
        <a:lstStyle/>
        <a:p>
          <a:r>
            <a:rPr lang="en-US" dirty="0"/>
            <a:t>Further comments are welcome by email: anac@anacnet.org</a:t>
          </a:r>
        </a:p>
      </dgm:t>
    </dgm:pt>
    <dgm:pt modelId="{E156C17E-499A-4DBC-9C72-C85947276549}" type="parTrans" cxnId="{A357C88B-3C5A-45C2-85D5-575C05085520}">
      <dgm:prSet/>
      <dgm:spPr/>
      <dgm:t>
        <a:bodyPr/>
        <a:lstStyle/>
        <a:p>
          <a:endParaRPr lang="en-US"/>
        </a:p>
      </dgm:t>
    </dgm:pt>
    <dgm:pt modelId="{2827D6D7-517F-4068-8FAC-1E0BEFB9F4C0}" type="sibTrans" cxnId="{A357C88B-3C5A-45C2-85D5-575C05085520}">
      <dgm:prSet/>
      <dgm:spPr/>
      <dgm:t>
        <a:bodyPr/>
        <a:lstStyle/>
        <a:p>
          <a:endParaRPr lang="en-US"/>
        </a:p>
      </dgm:t>
    </dgm:pt>
    <dgm:pt modelId="{180E739D-E30D-774D-9A03-C50B39155BE4}">
      <dgm:prSet/>
      <dgm:spPr/>
      <dgm:t>
        <a:bodyPr/>
        <a:lstStyle/>
        <a:p>
          <a:r>
            <a:rPr lang="en-US" dirty="0"/>
            <a:t>At any time- enter your question/comment  into the chat box </a:t>
          </a:r>
        </a:p>
      </dgm:t>
    </dgm:pt>
    <dgm:pt modelId="{DA8AF16D-2DB3-D74D-B3AC-5040EABEB836}" type="parTrans" cxnId="{2EAB6785-E23C-2F45-8FF4-5982905D4754}">
      <dgm:prSet/>
      <dgm:spPr/>
      <dgm:t>
        <a:bodyPr/>
        <a:lstStyle/>
        <a:p>
          <a:endParaRPr lang="en-US"/>
        </a:p>
      </dgm:t>
    </dgm:pt>
    <dgm:pt modelId="{703E6841-1192-4040-AEEF-3616E230FA8A}" type="sibTrans" cxnId="{2EAB6785-E23C-2F45-8FF4-5982905D4754}">
      <dgm:prSet/>
      <dgm:spPr/>
      <dgm:t>
        <a:bodyPr/>
        <a:lstStyle/>
        <a:p>
          <a:endParaRPr lang="en-US"/>
        </a:p>
      </dgm:t>
    </dgm:pt>
    <dgm:pt modelId="{14D336CF-094A-4948-AA66-64275C0DFB16}">
      <dgm:prSet/>
      <dgm:spPr/>
      <dgm:t>
        <a:bodyPr/>
        <a:lstStyle/>
        <a:p>
          <a:r>
            <a:rPr lang="en-US" dirty="0"/>
            <a:t>All participants will be on mute, please do not umnute yourself unless called upon.</a:t>
          </a:r>
        </a:p>
      </dgm:t>
    </dgm:pt>
    <dgm:pt modelId="{224D6039-C9DA-B043-9C31-879A45FAE177}" type="parTrans" cxnId="{AD8DC8F0-CE3F-E841-86BD-2BA87A931075}">
      <dgm:prSet/>
      <dgm:spPr/>
      <dgm:t>
        <a:bodyPr/>
        <a:lstStyle/>
        <a:p>
          <a:endParaRPr lang="en-US"/>
        </a:p>
      </dgm:t>
    </dgm:pt>
    <dgm:pt modelId="{C677C8BD-7A5B-AF41-8911-FBB516911635}" type="sibTrans" cxnId="{AD8DC8F0-CE3F-E841-86BD-2BA87A931075}">
      <dgm:prSet/>
      <dgm:spPr/>
      <dgm:t>
        <a:bodyPr/>
        <a:lstStyle/>
        <a:p>
          <a:endParaRPr lang="en-US"/>
        </a:p>
      </dgm:t>
    </dgm:pt>
    <dgm:pt modelId="{9E349322-B01D-405B-B0E0-689A172E9AEA}" type="pres">
      <dgm:prSet presAssocID="{C486CEFF-957D-414E-85C2-655659B63C21}" presName="linear" presStyleCnt="0">
        <dgm:presLayoutVars>
          <dgm:animLvl val="lvl"/>
          <dgm:resizeHandles val="exact"/>
        </dgm:presLayoutVars>
      </dgm:prSet>
      <dgm:spPr/>
    </dgm:pt>
    <dgm:pt modelId="{B5AEAD53-7E0F-4E44-A85F-78BADECA4338}" type="pres">
      <dgm:prSet presAssocID="{14D336CF-094A-4948-AA66-64275C0DFB1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5C4819C-C548-8F41-91A4-8EB53EFFF45F}" type="pres">
      <dgm:prSet presAssocID="{C677C8BD-7A5B-AF41-8911-FBB516911635}" presName="spacer" presStyleCnt="0"/>
      <dgm:spPr/>
    </dgm:pt>
    <dgm:pt modelId="{64850B91-EA36-4E35-9884-89A3A6C20592}" type="pres">
      <dgm:prSet presAssocID="{2184D7E7-D275-408A-955F-A2D3D646D83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793DBD6-E1F3-4B34-A833-C7514DA6E681}" type="pres">
      <dgm:prSet presAssocID="{C682E642-6C80-4A57-A743-63A3BC53E163}" presName="spacer" presStyleCnt="0"/>
      <dgm:spPr/>
    </dgm:pt>
    <dgm:pt modelId="{73CC74C3-7B35-464F-AB28-46D726E52686}" type="pres">
      <dgm:prSet presAssocID="{DCBE4D1A-07BB-4AF8-8F5B-92EA72C33603}" presName="parentText" presStyleLbl="node1" presStyleIdx="2" presStyleCnt="7" custLinFactY="57" custLinFactNeighborX="-199" custLinFactNeighborY="100000">
        <dgm:presLayoutVars>
          <dgm:chMax val="0"/>
          <dgm:bulletEnabled val="1"/>
        </dgm:presLayoutVars>
      </dgm:prSet>
      <dgm:spPr/>
    </dgm:pt>
    <dgm:pt modelId="{A1FF8C9E-D267-4FEC-BD8E-588BABAB68A5}" type="pres">
      <dgm:prSet presAssocID="{960190E5-BD29-49A5-9E4B-FBF8B442FAC4}" presName="spacer" presStyleCnt="0"/>
      <dgm:spPr/>
    </dgm:pt>
    <dgm:pt modelId="{0E031497-F970-CB45-815A-D5556F840558}" type="pres">
      <dgm:prSet presAssocID="{180E739D-E30D-774D-9A03-C50B39155BE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D368B77-5D2E-1140-B167-EF1097F812CA}" type="pres">
      <dgm:prSet presAssocID="{703E6841-1192-4040-AEEF-3616E230FA8A}" presName="spacer" presStyleCnt="0"/>
      <dgm:spPr/>
    </dgm:pt>
    <dgm:pt modelId="{F176BB8F-FADD-4597-B9CB-56D9FF4CFB49}" type="pres">
      <dgm:prSet presAssocID="{75EE299C-8E3A-4BD4-831A-A91994D0BCF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386DA70-434B-4142-88DC-53FCE50F5F86}" type="pres">
      <dgm:prSet presAssocID="{5534B3BF-832B-41C1-925D-708892C98927}" presName="spacer" presStyleCnt="0"/>
      <dgm:spPr/>
    </dgm:pt>
    <dgm:pt modelId="{66B76B24-0F96-463A-A795-25809141B6B2}" type="pres">
      <dgm:prSet presAssocID="{7BD8ACAC-BCC7-4B79-9A1A-42381F77C43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7A49EFB-511C-414D-A436-2CB12DB9FBDB}" type="pres">
      <dgm:prSet presAssocID="{9521B35C-9F8F-4FD5-940D-C4CE8F6893FC}" presName="spacer" presStyleCnt="0"/>
      <dgm:spPr/>
    </dgm:pt>
    <dgm:pt modelId="{B981A761-2AA8-46D8-9C1F-B49544528737}" type="pres">
      <dgm:prSet presAssocID="{83917E63-4B25-4B76-B000-15349665EFC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146740A-A125-8544-89D1-308221655199}" type="presOf" srcId="{2184D7E7-D275-408A-955F-A2D3D646D837}" destId="{64850B91-EA36-4E35-9884-89A3A6C20592}" srcOrd="0" destOrd="0" presId="urn:microsoft.com/office/officeart/2005/8/layout/vList2"/>
    <dgm:cxn modelId="{6AD3FF1A-FB43-4199-B3E9-A1B12B8F9BA9}" type="presOf" srcId="{C486CEFF-957D-414E-85C2-655659B63C21}" destId="{9E349322-B01D-405B-B0E0-689A172E9AEA}" srcOrd="0" destOrd="0" presId="urn:microsoft.com/office/officeart/2005/8/layout/vList2"/>
    <dgm:cxn modelId="{C6059125-2311-354C-BBA2-47104999F478}" type="presOf" srcId="{14D336CF-094A-4948-AA66-64275C0DFB16}" destId="{B5AEAD53-7E0F-4E44-A85F-78BADECA4338}" srcOrd="0" destOrd="0" presId="urn:microsoft.com/office/officeart/2005/8/layout/vList2"/>
    <dgm:cxn modelId="{ACA07332-CA88-4552-B08F-C74809FBBF00}" srcId="{C486CEFF-957D-414E-85C2-655659B63C21}" destId="{75EE299C-8E3A-4BD4-831A-A91994D0BCF5}" srcOrd="4" destOrd="0" parTransId="{CF70B217-7092-4FF1-99FA-EE2059BAA0F5}" sibTransId="{5534B3BF-832B-41C1-925D-708892C98927}"/>
    <dgm:cxn modelId="{72683B47-DF8C-4359-9843-F243ED85BD9D}" srcId="{C486CEFF-957D-414E-85C2-655659B63C21}" destId="{2184D7E7-D275-408A-955F-A2D3D646D837}" srcOrd="1" destOrd="0" parTransId="{A2143920-BF8D-4BD3-B82E-E488B6DBA0E6}" sibTransId="{C682E642-6C80-4A57-A743-63A3BC53E163}"/>
    <dgm:cxn modelId="{90B31749-EE18-1D46-9E21-C17945C407B1}" type="presOf" srcId="{DCBE4D1A-07BB-4AF8-8F5B-92EA72C33603}" destId="{73CC74C3-7B35-464F-AB28-46D726E52686}" srcOrd="0" destOrd="0" presId="urn:microsoft.com/office/officeart/2005/8/layout/vList2"/>
    <dgm:cxn modelId="{EA3F8355-26A6-49A0-853B-DA87A3459655}" srcId="{C486CEFF-957D-414E-85C2-655659B63C21}" destId="{DCBE4D1A-07BB-4AF8-8F5B-92EA72C33603}" srcOrd="2" destOrd="0" parTransId="{9C10EC5F-C767-40B8-9942-568004AB8352}" sibTransId="{960190E5-BD29-49A5-9E4B-FBF8B442FAC4}"/>
    <dgm:cxn modelId="{2EAB6785-E23C-2F45-8FF4-5982905D4754}" srcId="{C486CEFF-957D-414E-85C2-655659B63C21}" destId="{180E739D-E30D-774D-9A03-C50B39155BE4}" srcOrd="3" destOrd="0" parTransId="{DA8AF16D-2DB3-D74D-B3AC-5040EABEB836}" sibTransId="{703E6841-1192-4040-AEEF-3616E230FA8A}"/>
    <dgm:cxn modelId="{50249F88-51A8-4EF9-B9CD-6047CEB9B5C6}" srcId="{C486CEFF-957D-414E-85C2-655659B63C21}" destId="{7BD8ACAC-BCC7-4B79-9A1A-42381F77C430}" srcOrd="5" destOrd="0" parTransId="{66A50EFC-3751-4FDD-AE5B-452CFDBC6D3F}" sibTransId="{9521B35C-9F8F-4FD5-940D-C4CE8F6893FC}"/>
    <dgm:cxn modelId="{9F16028A-008B-6D43-9B30-660278CEA5DB}" type="presOf" srcId="{83917E63-4B25-4B76-B000-15349665EFC2}" destId="{B981A761-2AA8-46D8-9C1F-B49544528737}" srcOrd="0" destOrd="0" presId="urn:microsoft.com/office/officeart/2005/8/layout/vList2"/>
    <dgm:cxn modelId="{A357C88B-3C5A-45C2-85D5-575C05085520}" srcId="{C486CEFF-957D-414E-85C2-655659B63C21}" destId="{83917E63-4B25-4B76-B000-15349665EFC2}" srcOrd="6" destOrd="0" parTransId="{E156C17E-499A-4DBC-9C72-C85947276549}" sibTransId="{2827D6D7-517F-4068-8FAC-1E0BEFB9F4C0}"/>
    <dgm:cxn modelId="{530AA6D5-6DF4-2942-9A18-B410FB3F41C9}" type="presOf" srcId="{180E739D-E30D-774D-9A03-C50B39155BE4}" destId="{0E031497-F970-CB45-815A-D5556F840558}" srcOrd="0" destOrd="0" presId="urn:microsoft.com/office/officeart/2005/8/layout/vList2"/>
    <dgm:cxn modelId="{AD8DC8F0-CE3F-E841-86BD-2BA87A931075}" srcId="{C486CEFF-957D-414E-85C2-655659B63C21}" destId="{14D336CF-094A-4948-AA66-64275C0DFB16}" srcOrd="0" destOrd="0" parTransId="{224D6039-C9DA-B043-9C31-879A45FAE177}" sibTransId="{C677C8BD-7A5B-AF41-8911-FBB516911635}"/>
    <dgm:cxn modelId="{BA5115FD-D88C-EF41-B1E6-E248B7AB401D}" type="presOf" srcId="{75EE299C-8E3A-4BD4-831A-A91994D0BCF5}" destId="{F176BB8F-FADD-4597-B9CB-56D9FF4CFB49}" srcOrd="0" destOrd="0" presId="urn:microsoft.com/office/officeart/2005/8/layout/vList2"/>
    <dgm:cxn modelId="{012FD2FE-D2FD-6946-871E-8E888F06A99C}" type="presOf" srcId="{7BD8ACAC-BCC7-4B79-9A1A-42381F77C430}" destId="{66B76B24-0F96-463A-A795-25809141B6B2}" srcOrd="0" destOrd="0" presId="urn:microsoft.com/office/officeart/2005/8/layout/vList2"/>
    <dgm:cxn modelId="{C0BBF52B-4BF7-E646-8245-5C9098613AE7}" type="presParOf" srcId="{9E349322-B01D-405B-B0E0-689A172E9AEA}" destId="{B5AEAD53-7E0F-4E44-A85F-78BADECA4338}" srcOrd="0" destOrd="0" presId="urn:microsoft.com/office/officeart/2005/8/layout/vList2"/>
    <dgm:cxn modelId="{C160BA82-B042-984F-95D9-0090B8AA9F3D}" type="presParOf" srcId="{9E349322-B01D-405B-B0E0-689A172E9AEA}" destId="{A5C4819C-C548-8F41-91A4-8EB53EFFF45F}" srcOrd="1" destOrd="0" presId="urn:microsoft.com/office/officeart/2005/8/layout/vList2"/>
    <dgm:cxn modelId="{7418A705-7D45-8F40-8F05-3F773C2885A5}" type="presParOf" srcId="{9E349322-B01D-405B-B0E0-689A172E9AEA}" destId="{64850B91-EA36-4E35-9884-89A3A6C20592}" srcOrd="2" destOrd="0" presId="urn:microsoft.com/office/officeart/2005/8/layout/vList2"/>
    <dgm:cxn modelId="{1125FEDF-35D9-5944-AB35-C91172A8B3CE}" type="presParOf" srcId="{9E349322-B01D-405B-B0E0-689A172E9AEA}" destId="{4793DBD6-E1F3-4B34-A833-C7514DA6E681}" srcOrd="3" destOrd="0" presId="urn:microsoft.com/office/officeart/2005/8/layout/vList2"/>
    <dgm:cxn modelId="{8D768385-11CB-9349-916D-7A21A528AAA6}" type="presParOf" srcId="{9E349322-B01D-405B-B0E0-689A172E9AEA}" destId="{73CC74C3-7B35-464F-AB28-46D726E52686}" srcOrd="4" destOrd="0" presId="urn:microsoft.com/office/officeart/2005/8/layout/vList2"/>
    <dgm:cxn modelId="{BEFF9DC2-A26D-004F-B594-7D0FC2A25543}" type="presParOf" srcId="{9E349322-B01D-405B-B0E0-689A172E9AEA}" destId="{A1FF8C9E-D267-4FEC-BD8E-588BABAB68A5}" srcOrd="5" destOrd="0" presId="urn:microsoft.com/office/officeart/2005/8/layout/vList2"/>
    <dgm:cxn modelId="{FBD7FA55-B45A-3C47-967E-C9D66D5C92A3}" type="presParOf" srcId="{9E349322-B01D-405B-B0E0-689A172E9AEA}" destId="{0E031497-F970-CB45-815A-D5556F840558}" srcOrd="6" destOrd="0" presId="urn:microsoft.com/office/officeart/2005/8/layout/vList2"/>
    <dgm:cxn modelId="{59309D77-38EF-184B-9503-FA4285A69D67}" type="presParOf" srcId="{9E349322-B01D-405B-B0E0-689A172E9AEA}" destId="{6D368B77-5D2E-1140-B167-EF1097F812CA}" srcOrd="7" destOrd="0" presId="urn:microsoft.com/office/officeart/2005/8/layout/vList2"/>
    <dgm:cxn modelId="{51FD12E5-2E66-054C-8500-71498F851527}" type="presParOf" srcId="{9E349322-B01D-405B-B0E0-689A172E9AEA}" destId="{F176BB8F-FADD-4597-B9CB-56D9FF4CFB49}" srcOrd="8" destOrd="0" presId="urn:microsoft.com/office/officeart/2005/8/layout/vList2"/>
    <dgm:cxn modelId="{FA65CC1A-708F-734C-B120-C9AB9753EAC3}" type="presParOf" srcId="{9E349322-B01D-405B-B0E0-689A172E9AEA}" destId="{3386DA70-434B-4142-88DC-53FCE50F5F86}" srcOrd="9" destOrd="0" presId="urn:microsoft.com/office/officeart/2005/8/layout/vList2"/>
    <dgm:cxn modelId="{5DD5F488-608E-4A44-BC36-C5409A16ABC8}" type="presParOf" srcId="{9E349322-B01D-405B-B0E0-689A172E9AEA}" destId="{66B76B24-0F96-463A-A795-25809141B6B2}" srcOrd="10" destOrd="0" presId="urn:microsoft.com/office/officeart/2005/8/layout/vList2"/>
    <dgm:cxn modelId="{38977C41-1207-F14C-8D66-1AE0FD82CF23}" type="presParOf" srcId="{9E349322-B01D-405B-B0E0-689A172E9AEA}" destId="{27A49EFB-511C-414D-A436-2CB12DB9FBDB}" srcOrd="11" destOrd="0" presId="urn:microsoft.com/office/officeart/2005/8/layout/vList2"/>
    <dgm:cxn modelId="{7877EA0D-9771-4446-A26B-67F89EA774E9}" type="presParOf" srcId="{9E349322-B01D-405B-B0E0-689A172E9AEA}" destId="{B981A761-2AA8-46D8-9C1F-B495445287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AD53-7E0F-4E44-A85F-78BADECA4338}">
      <dsp:nvSpPr>
        <dsp:cNvPr id="0" name=""/>
        <dsp:cNvSpPr/>
      </dsp:nvSpPr>
      <dsp:spPr>
        <a:xfrm>
          <a:off x="0" y="42093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participants will be on mute, please do not umnute yourself unless called upon.</a:t>
          </a:r>
        </a:p>
      </dsp:txBody>
      <dsp:txXfrm>
        <a:off x="18734" y="60827"/>
        <a:ext cx="11598625" cy="346292"/>
      </dsp:txXfrm>
    </dsp:sp>
    <dsp:sp modelId="{64850B91-EA36-4E35-9884-89A3A6C20592}">
      <dsp:nvSpPr>
        <dsp:cNvPr id="0" name=""/>
        <dsp:cNvSpPr/>
      </dsp:nvSpPr>
      <dsp:spPr>
        <a:xfrm>
          <a:off x="0" y="471933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baseline="0" dirty="0"/>
            <a:t>Agree to hol</a:t>
          </a:r>
          <a:r>
            <a:rPr lang="en-US" sz="1600" kern="1200" dirty="0"/>
            <a:t>d discussion until all agenda items are presented</a:t>
          </a:r>
        </a:p>
      </dsp:txBody>
      <dsp:txXfrm>
        <a:off x="18734" y="490667"/>
        <a:ext cx="11598625" cy="346292"/>
      </dsp:txXfrm>
    </dsp:sp>
    <dsp:sp modelId="{73CC74C3-7B35-464F-AB28-46D726E52686}">
      <dsp:nvSpPr>
        <dsp:cNvPr id="0" name=""/>
        <dsp:cNvSpPr/>
      </dsp:nvSpPr>
      <dsp:spPr>
        <a:xfrm>
          <a:off x="0" y="948072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baseline="0" dirty="0"/>
            <a:t>During discussion </a:t>
          </a:r>
          <a:r>
            <a:rPr lang="en-US" sz="1600" kern="1200" dirty="0"/>
            <a:t>– please use  raise hand icon or enter your name into the chat box to be recognized</a:t>
          </a:r>
        </a:p>
      </dsp:txBody>
      <dsp:txXfrm>
        <a:off x="18734" y="966806"/>
        <a:ext cx="11598625" cy="346292"/>
      </dsp:txXfrm>
    </dsp:sp>
    <dsp:sp modelId="{0E031497-F970-CB45-815A-D5556F840558}">
      <dsp:nvSpPr>
        <dsp:cNvPr id="0" name=""/>
        <dsp:cNvSpPr/>
      </dsp:nvSpPr>
      <dsp:spPr>
        <a:xfrm>
          <a:off x="0" y="1331614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 any time- enter your question/comment  into the chat box </a:t>
          </a:r>
        </a:p>
      </dsp:txBody>
      <dsp:txXfrm>
        <a:off x="18734" y="1350348"/>
        <a:ext cx="11598625" cy="346292"/>
      </dsp:txXfrm>
    </dsp:sp>
    <dsp:sp modelId="{F176BB8F-FADD-4597-B9CB-56D9FF4CFB49}">
      <dsp:nvSpPr>
        <dsp:cNvPr id="0" name=""/>
        <dsp:cNvSpPr/>
      </dsp:nvSpPr>
      <dsp:spPr>
        <a:xfrm>
          <a:off x="0" y="1761454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host will recognize next discussant in order </a:t>
          </a:r>
        </a:p>
      </dsp:txBody>
      <dsp:txXfrm>
        <a:off x="18734" y="1780188"/>
        <a:ext cx="11598625" cy="346292"/>
      </dsp:txXfrm>
    </dsp:sp>
    <dsp:sp modelId="{66B76B24-0F96-463A-A795-25809141B6B2}">
      <dsp:nvSpPr>
        <dsp:cNvPr id="0" name=""/>
        <dsp:cNvSpPr/>
      </dsp:nvSpPr>
      <dsp:spPr>
        <a:xfrm>
          <a:off x="0" y="2191294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Comments</a:t>
          </a:r>
          <a:r>
            <a:rPr lang="en-US" sz="1600" kern="1200" dirty="0"/>
            <a:t> are limited to 2 minutes</a:t>
          </a:r>
        </a:p>
      </dsp:txBody>
      <dsp:txXfrm>
        <a:off x="18734" y="2210028"/>
        <a:ext cx="11598625" cy="346292"/>
      </dsp:txXfrm>
    </dsp:sp>
    <dsp:sp modelId="{B981A761-2AA8-46D8-9C1F-B49544528737}">
      <dsp:nvSpPr>
        <dsp:cNvPr id="0" name=""/>
        <dsp:cNvSpPr/>
      </dsp:nvSpPr>
      <dsp:spPr>
        <a:xfrm>
          <a:off x="0" y="2621134"/>
          <a:ext cx="1163609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Further comments are welcome by email: anac@anacnet.org</a:t>
          </a:r>
        </a:p>
      </dsp:txBody>
      <dsp:txXfrm>
        <a:off x="18734" y="2639868"/>
        <a:ext cx="11598625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95C3DF-5BC1-4F3D-897E-82F43D64A7FA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AAD014-EED9-4C6B-A95C-A0740576CC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42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50EE1C4-40A1-4A0B-B095-AECC2CB60468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50B10-AD72-40D6-9240-F6F54FE13A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98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/>
                <a:cs typeface="Calibri"/>
              </a:rPr>
              <a:t>Darcel</a:t>
            </a: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breaks down the personnel effort accounting for 44% of expenses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Conferences (29%) is the largest category overall and includes staff time planning, executing and evaluating.  This also includes site and speaker costs.  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(20%) includes staff effort on planning non-conference educational programs e.g. webinars, HIV &amp; Aging, CNE, production costs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 (15%) continues to be healthy.  The industry standard is 15-20% of budget. 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 expenses include staff effort, modest outlays to chapters, committees and shared scholarship/grants to members.  This expense remained the same as in 2022 (11%)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309FD-074D-42DD-886A-C5E244A0F3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Revenue Deficits were compensated by cash reserves &amp; investment gains.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309FD-074D-42DD-886A-C5E244A0F3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5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03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MS PGothic" charset="-128"/>
              <a:cs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4DF7DF3F-5380-8348-B9DD-9ECF107D0C6C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341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765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30337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909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9481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F436FCE2-5A8B-554A-8E82-2E496D524EBE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1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765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30337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909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9481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F436FCE2-5A8B-554A-8E82-2E496D524EBE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765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30337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909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948113" indent="-2349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F436FCE2-5A8B-554A-8E82-2E496D524EBE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51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FC12-966C-3046-A41E-3C2F49D2E37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1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/>
                <a:cs typeface="Calibri"/>
              </a:rPr>
              <a:t>Darcel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8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Calibri"/>
                <a:cs typeface="Calibri"/>
              </a:rPr>
              <a:t>Darcel</a:t>
            </a: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2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7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8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0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7CA561-48D2-4342-B50B-ECF06008F934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3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Programs &amp; Projects (Grey 40%)was the largest source of revenue followed 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Conference (Orange 35%)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Investments remained stable from 2023 to 2024 at 4%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EXPENSES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Personnel (blue) was highest at 44%.   The next slide will show the breakdown of personnel effort.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Conference expenses (orange) was the next highest category at 22%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309FD-074D-42DD-886A-C5E244A0F3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1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3D54-AAE6-4C16-9AE5-21818644F4A7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14D72-C94B-46D4-B41B-1B53ACF190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31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912B-E188-49B8-A669-F4837F4F978B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70394-EA4D-408E-A0F4-4A187C7066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1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0303-8818-4CD6-8314-B8CA253B5B61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725B8-F741-4FB7-B3B8-4F8706B383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71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AC79-3A3C-419A-A2B1-5D9010B148E9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4767-C6A6-40E6-B2B1-67B11058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4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2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AC79-3A3C-419A-A2B1-5D9010B148E9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4767-C6A6-40E6-B2B1-67B11058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4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AC79-3A3C-419A-A2B1-5D9010B148E9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4767-C6A6-40E6-B2B1-67B11058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9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8AD7-C68B-4B47-9659-3434B770EF01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2BB7-3EBE-2046-957E-71A8DA5BA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9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47579-AE11-CACB-E233-F1896AE8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D45A-9054-45BD-A703-070E4A40E95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25D29-F440-A7D5-8634-93323500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39032-84E1-56D2-048F-D6F3EF08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497B-5E9F-4260-901D-ABC2DC659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9EC5-A327-4347-9313-2975845474E4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89DCC-5E0A-4D41-B4B2-906E30CE93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03D1-9591-470D-BEE4-690AAA49526E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229B-BA6D-4E82-AACD-2015B44DAE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29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391D-1420-4007-B2C1-22A2833273B2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6377-AAC0-491B-B10F-119EF4F8A4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45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ED78-C142-483F-8AE7-78D22BD27BE7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5366-9FA4-40D7-8C63-9861F4956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36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E43A-056C-4A11-ACC0-8B3216C3C480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7E4A3-4BE7-4E75-B948-9C7D9A0F4B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5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9647-FFAE-426D-9458-ADFBA7781C6C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ACD40-F34B-4BE6-8B39-F2C393BBB4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489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A816-F29D-490B-AC09-D429506A3AC8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CAEF5-4F7B-4EE3-9981-99F4BE759F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59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F510-26E5-4448-BEA3-21FC19C1148D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26B5-6327-4113-821B-0A6857C76F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05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359ECA-4920-4495-B058-35B6AD60D664}" type="datetimeFigureOut">
              <a:rPr lang="en-US"/>
              <a:pPr>
                <a:defRPr/>
              </a:pPr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56A45A-7818-4360-B3BF-F0D1632EA9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9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6A0EAC79-3A3C-419A-A2B1-5D9010B148E9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D8F4767-C6A6-40E6-B2B1-67B11058401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33A328-A573-469B-8A72-2714E5FEDC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116" y="6371931"/>
            <a:ext cx="1744393" cy="4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1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67" r:id="rId4"/>
    <p:sldLayoutId id="2147483668" r:id="rId5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fif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mailto:JulieK@anacnet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76" name="Rectangle 7067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678" name="Group 70677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70679" name="Rectangle 70678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80" name="Rectangle 70679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81" name="Rectangle 70680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rgbClr val="FFFFFF"/>
                </a:solidFill>
              </a:rPr>
              <a:t>Welcome</a:t>
            </a:r>
          </a:p>
        </p:txBody>
      </p:sp>
      <p:pic>
        <p:nvPicPr>
          <p:cNvPr id="2" name="Picture 2" descr="ControlsInc-PP_slide3.jpg">
            <a:extLst>
              <a:ext uri="{FF2B5EF4-FFF2-40B4-BE49-F238E27FC236}">
                <a16:creationId xmlns:a16="http://schemas.microsoft.com/office/drawing/2014/main" id="{55E10475-1523-1F38-0997-D29862693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5537" y="633116"/>
            <a:ext cx="6498335" cy="23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7825" y="3253121"/>
            <a:ext cx="11069618" cy="1385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400" dirty="0">
                <a:latin typeface="+mn-lt"/>
              </a:rPr>
              <a:t>Welcome to the 2025 ANAC </a:t>
            </a:r>
          </a:p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400" dirty="0">
                <a:latin typeface="+mn-lt"/>
              </a:rPr>
              <a:t>Annual Business Meeting: Virtual</a:t>
            </a:r>
          </a:p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2800" dirty="0">
              <a:latin typeface="+mn-lt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2800" dirty="0">
              <a:latin typeface="+mn-lt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</a:rPr>
              <a:t>							November 15, 2025</a:t>
            </a:r>
            <a:endParaRPr lang="en-US" altLang="en-US" sz="2800" dirty="0">
              <a:latin typeface="+mn-lt"/>
              <a:ea typeface="Calibri"/>
              <a:cs typeface="Calibri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64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848406" y="1719253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7200" dirty="0"/>
              <a:t>Treasurer’s Report: Deb Winters</a:t>
            </a:r>
          </a:p>
        </p:txBody>
      </p:sp>
    </p:spTree>
    <p:extLst>
      <p:ext uri="{BB962C8B-B14F-4D97-AF65-F5344CB8AC3E}">
        <p14:creationId xmlns:p14="http://schemas.microsoft.com/office/powerpoint/2010/main" val="395737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E5CBD-42E2-D0A7-F553-EC6BCD3CA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28FD-2331-9449-B805-50F1483D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 Overview - 2024 Financials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A866E-34C3-8837-1744-7C777BA7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211-E8B9-42F2-B2A1-C72B675FDF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DFCE0-E486-C6E8-A266-1A26B86F1BB6}"/>
              </a:ext>
            </a:extLst>
          </p:cNvPr>
          <p:cNvSpPr txBox="1"/>
          <p:nvPr/>
        </p:nvSpPr>
        <p:spPr>
          <a:xfrm>
            <a:off x="1400175" y="599632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2024 Revenues - $1,356,930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026E9-865D-5EBF-9BA1-F2B153450B02}"/>
              </a:ext>
            </a:extLst>
          </p:cNvPr>
          <p:cNvSpPr txBox="1"/>
          <p:nvPr/>
        </p:nvSpPr>
        <p:spPr>
          <a:xfrm>
            <a:off x="7510876" y="5964058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2024 Expenses - $1,483,197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84963-4CDD-1756-0829-15FE9A48C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534492"/>
            <a:ext cx="10515600" cy="42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92AF0-BBC8-F8D8-5FE7-32045595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B0E3-5FC6-1C18-F805-9DFB3220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/>
          <a:lstStyle/>
          <a:p>
            <a:r>
              <a:rPr lang="en-US" dirty="0"/>
              <a:t>ANAC Overview - 2024 Expense Structure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AFBC0-B3F9-505E-2866-BB39FB7A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211-E8B9-42F2-B2A1-C72B675FDF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D2EE6-3A70-6308-0C6F-D51DBFBB3082}"/>
              </a:ext>
            </a:extLst>
          </p:cNvPr>
          <p:cNvSpPr txBox="1"/>
          <p:nvPr/>
        </p:nvSpPr>
        <p:spPr>
          <a:xfrm>
            <a:off x="4399374" y="5718956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2024 Expenses - $1,483,197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B34C6-0A5E-2C96-E02B-7B9908BD9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54" y="1195075"/>
            <a:ext cx="5315692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oard with pie charts">
            <a:extLst>
              <a:ext uri="{FF2B5EF4-FFF2-40B4-BE49-F238E27FC236}">
                <a16:creationId xmlns:a16="http://schemas.microsoft.com/office/drawing/2014/main" id="{E33802F2-BBD1-C452-F6DE-7ECB92572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36" y="1468062"/>
            <a:ext cx="6968346" cy="5172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D47-385E-D35D-0F16-A5126B65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1" y="216979"/>
            <a:ext cx="11258909" cy="78702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ANAC FINANCIAL REPORT 2023-2024 </a:t>
            </a:r>
          </a:p>
        </p:txBody>
      </p:sp>
    </p:spTree>
    <p:extLst>
      <p:ext uri="{BB962C8B-B14F-4D97-AF65-F5344CB8AC3E}">
        <p14:creationId xmlns:p14="http://schemas.microsoft.com/office/powerpoint/2010/main" val="27660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996C-43F8-5283-FCEA-CDDE8201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" y="77640"/>
            <a:ext cx="11372203" cy="6033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/>
              <a:t>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A7CD-5EF4-698F-B6C5-9274A1B4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778908"/>
            <a:ext cx="11372202" cy="569117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Financial Statements (Audited) – Years ending December 31, 2024 &amp; 2023</a:t>
            </a:r>
          </a:p>
          <a:p>
            <a:pPr lvl="1"/>
            <a:r>
              <a:rPr lang="en-US" sz="2600" dirty="0"/>
              <a:t>Audit complete – No exceptions or concerns 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Investments </a:t>
            </a:r>
          </a:p>
          <a:p>
            <a:pPr lvl="1"/>
            <a:r>
              <a:rPr lang="en-US" sz="2600" dirty="0"/>
              <a:t>Our investment principal was $472K in 2017, primarily due to proceeds of house (Ohio office). Our principal + earnings reached a maximum of $600K in 2024.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In Q3 2024, a $200K transfer was recommended by the Finance Committee and approved by the BOD to allow for full funding of operating, programmatic, conference, governance and staffing expenses.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A $150K loan from investments was required in Q1 2025, due to a delay in payment on a pharma grant contract. When the grant was received, half the amount was put back into the investment account.  Other half was placed in &amp; remains in a Wells Fargo restricted savings account. 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Despite this &amp; market volatility, ANAC current investment portfolio is approximately $437,000. 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Overall aim is to ensure that the investment account is restored to the $500,000 minimum balance approved by the BOD in the investment policy.</a:t>
            </a:r>
          </a:p>
        </p:txBody>
      </p:sp>
    </p:spTree>
    <p:extLst>
      <p:ext uri="{BB962C8B-B14F-4D97-AF65-F5344CB8AC3E}">
        <p14:creationId xmlns:p14="http://schemas.microsoft.com/office/powerpoint/2010/main" val="32685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848406" y="1719253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Executive Director’s Report</a:t>
            </a:r>
          </a:p>
        </p:txBody>
      </p:sp>
    </p:spTree>
    <p:extLst>
      <p:ext uri="{BB962C8B-B14F-4D97-AF65-F5344CB8AC3E}">
        <p14:creationId xmlns:p14="http://schemas.microsoft.com/office/powerpoint/2010/main" val="27243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3473" y="1566052"/>
            <a:ext cx="3280541" cy="17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204625" y="-346737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ANAC staff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C01857B-DD6C-423F-A4FE-0A80577C19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770" y="3847838"/>
            <a:ext cx="1686685" cy="1935653"/>
          </a:xfrm>
          <a:prstGeom prst="rect">
            <a:avLst/>
          </a:prstGeom>
        </p:spPr>
      </p:pic>
      <p:pic>
        <p:nvPicPr>
          <p:cNvPr id="9" name="Picture 8" descr="A person with dark hair&#10;&#10;Description automatically generated with low confidence">
            <a:extLst>
              <a:ext uri="{FF2B5EF4-FFF2-40B4-BE49-F238E27FC236}">
                <a16:creationId xmlns:a16="http://schemas.microsoft.com/office/drawing/2014/main" id="{77573ED2-22F7-49A3-B70A-96E6BF1CCC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58" y="758627"/>
            <a:ext cx="1820851" cy="1935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70051-2930-4836-9B7C-23B7377766A8}"/>
              </a:ext>
            </a:extLst>
          </p:cNvPr>
          <p:cNvSpPr txBox="1"/>
          <p:nvPr/>
        </p:nvSpPr>
        <p:spPr>
          <a:xfrm>
            <a:off x="204625" y="2720657"/>
            <a:ext cx="192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Carole Treston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BD2DE-7D7A-4783-9193-7AF0308E7C10}"/>
              </a:ext>
            </a:extLst>
          </p:cNvPr>
          <p:cNvSpPr txBox="1"/>
          <p:nvPr/>
        </p:nvSpPr>
        <p:spPr>
          <a:xfrm>
            <a:off x="2478000" y="2739219"/>
            <a:ext cx="13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 Lafontaine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A1CD1F-2FAE-4951-9FFD-62D16CC606F3}"/>
              </a:ext>
            </a:extLst>
          </p:cNvPr>
          <p:cNvSpPr txBox="1"/>
          <p:nvPr/>
        </p:nvSpPr>
        <p:spPr>
          <a:xfrm>
            <a:off x="4400777" y="2724210"/>
            <a:ext cx="211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Nakera Dumas</a:t>
            </a:r>
          </a:p>
        </p:txBody>
      </p:sp>
      <p:pic>
        <p:nvPicPr>
          <p:cNvPr id="23" name="Picture 2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24C4731-DD03-4F08-AF97-B495B45E6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309" y="772692"/>
            <a:ext cx="1944741" cy="19356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31E346-E4BF-4F21-B7C4-A518DDD7FCFF}"/>
              </a:ext>
            </a:extLst>
          </p:cNvPr>
          <p:cNvSpPr txBox="1"/>
          <p:nvPr/>
        </p:nvSpPr>
        <p:spPr>
          <a:xfrm>
            <a:off x="6574680" y="2724210"/>
            <a:ext cx="19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Sheila Tumilty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D2B68C-E2CF-4D2D-BFF6-5CE293202FD3}"/>
              </a:ext>
            </a:extLst>
          </p:cNvPr>
          <p:cNvSpPr txBox="1"/>
          <p:nvPr/>
        </p:nvSpPr>
        <p:spPr>
          <a:xfrm>
            <a:off x="8577145" y="2727779"/>
            <a:ext cx="204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Mwikali Kamami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D81DDC-8332-453F-A2ED-3BF37630404B}"/>
              </a:ext>
            </a:extLst>
          </p:cNvPr>
          <p:cNvSpPr txBox="1"/>
          <p:nvPr/>
        </p:nvSpPr>
        <p:spPr>
          <a:xfrm>
            <a:off x="10210119" y="2726307"/>
            <a:ext cx="19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Lynda Wileman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551228-535E-47AE-91E7-318BA77C2B73}"/>
              </a:ext>
            </a:extLst>
          </p:cNvPr>
          <p:cNvSpPr txBox="1"/>
          <p:nvPr/>
        </p:nvSpPr>
        <p:spPr>
          <a:xfrm>
            <a:off x="378490" y="5783491"/>
            <a:ext cx="189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Mary Smith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5C7DF8-9E7C-42C5-A7A2-000770C9ED3C}"/>
              </a:ext>
            </a:extLst>
          </p:cNvPr>
          <p:cNvSpPr txBox="1"/>
          <p:nvPr/>
        </p:nvSpPr>
        <p:spPr>
          <a:xfrm>
            <a:off x="2047879" y="5741593"/>
            <a:ext cx="161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Kat Ngaruiya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F14C5F-35D9-4681-9346-31BCD8E3150A}"/>
              </a:ext>
            </a:extLst>
          </p:cNvPr>
          <p:cNvSpPr txBox="1"/>
          <p:nvPr/>
        </p:nvSpPr>
        <p:spPr>
          <a:xfrm>
            <a:off x="4194295" y="5783491"/>
            <a:ext cx="16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Donna Sabatino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B11D1C-2677-4CA6-A54E-19810120EE3D}"/>
              </a:ext>
            </a:extLst>
          </p:cNvPr>
          <p:cNvSpPr txBox="1"/>
          <p:nvPr/>
        </p:nvSpPr>
        <p:spPr>
          <a:xfrm>
            <a:off x="6092411" y="5763873"/>
            <a:ext cx="160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Julie Kramer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14AC85-94F0-4F7F-BFFD-B6838B6339AB}"/>
              </a:ext>
            </a:extLst>
          </p:cNvPr>
          <p:cNvSpPr txBox="1"/>
          <p:nvPr/>
        </p:nvSpPr>
        <p:spPr>
          <a:xfrm>
            <a:off x="10138938" y="5776419"/>
            <a:ext cx="21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 Lundenberger</a:t>
            </a:r>
          </a:p>
        </p:txBody>
      </p:sp>
      <p:pic>
        <p:nvPicPr>
          <p:cNvPr id="11" name="Picture 10" descr="A picture containing person, outdoor, smiling, suit&#10;&#10;Description automatically generated">
            <a:extLst>
              <a:ext uri="{FF2B5EF4-FFF2-40B4-BE49-F238E27FC236}">
                <a16:creationId xmlns:a16="http://schemas.microsoft.com/office/drawing/2014/main" id="{C686DAD2-904B-42F2-9011-51F94C99A9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517" y="3760889"/>
            <a:ext cx="2022602" cy="2022602"/>
          </a:xfrm>
          <a:prstGeom prst="rect">
            <a:avLst/>
          </a:prstGeom>
        </p:spPr>
      </p:pic>
      <p:pic>
        <p:nvPicPr>
          <p:cNvPr id="3" name="Picture 2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2898B488-416B-418C-8787-81683FF3DA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774" y="859924"/>
            <a:ext cx="1468814" cy="1879295"/>
          </a:xfrm>
          <a:prstGeom prst="rect">
            <a:avLst/>
          </a:prstGeom>
        </p:spPr>
      </p:pic>
      <p:pic>
        <p:nvPicPr>
          <p:cNvPr id="13" name="Picture 12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245DFAFB-81AA-4764-B7BA-25D7E006C3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6129" y="3744181"/>
            <a:ext cx="2052115" cy="2039309"/>
          </a:xfrm>
          <a:prstGeom prst="rect">
            <a:avLst/>
          </a:prstGeom>
        </p:spPr>
      </p:pic>
      <p:pic>
        <p:nvPicPr>
          <p:cNvPr id="1028" name="Picture 4" descr="rofile photo of Sheila Tumilty, BSN, RN, ACR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64" y="817428"/>
            <a:ext cx="1915622" cy="19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H="1">
            <a:off x="8140534" y="5506492"/>
            <a:ext cx="194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Wendy Laxton</a:t>
            </a:r>
          </a:p>
        </p:txBody>
      </p:sp>
      <p:pic>
        <p:nvPicPr>
          <p:cNvPr id="1034" name="Picture 10" descr="rofile photo of Donna Sabatino, RN, ACR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42" y="3790139"/>
            <a:ext cx="1993352" cy="19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previe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31" y="3812096"/>
            <a:ext cx="1317044" cy="19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ith braided hair wearing a black jacket&#10;&#10;Description automatically generated">
            <a:extLst>
              <a:ext uri="{FF2B5EF4-FFF2-40B4-BE49-F238E27FC236}">
                <a16:creationId xmlns:a16="http://schemas.microsoft.com/office/drawing/2014/main" id="{5DFAA7EC-D235-C7B4-DE16-EE82F6A11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7725" y="853756"/>
            <a:ext cx="1915622" cy="19156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027219-674F-BB9A-F14C-2639E2860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3" b="30290"/>
          <a:stretch>
            <a:fillRect/>
          </a:stretch>
        </p:blipFill>
        <p:spPr bwMode="auto">
          <a:xfrm>
            <a:off x="2107521" y="772693"/>
            <a:ext cx="1884418" cy="19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ary Smith">
            <a:extLst>
              <a:ext uri="{FF2B5EF4-FFF2-40B4-BE49-F238E27FC236}">
                <a16:creationId xmlns:a16="http://schemas.microsoft.com/office/drawing/2014/main" id="{222B4029-355B-9BAE-BB35-070544C8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7" y="3732106"/>
            <a:ext cx="1507116" cy="20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9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ontrolsInc-PP_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ontrolsInc-PP_slid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ANAC-logo-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5908675"/>
            <a:ext cx="20145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24138" y="1817688"/>
            <a:ext cx="7662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1509" name="Title 2"/>
          <p:cNvSpPr>
            <a:spLocks noGrp="1"/>
          </p:cNvSpPr>
          <p:nvPr>
            <p:ph type="title"/>
          </p:nvPr>
        </p:nvSpPr>
        <p:spPr>
          <a:xfrm>
            <a:off x="1811339" y="-17354"/>
            <a:ext cx="10058400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Association of Nurses in AIDS Care</a:t>
            </a:r>
          </a:p>
        </p:txBody>
      </p:sp>
      <p:sp>
        <p:nvSpPr>
          <p:cNvPr id="21510" name="Content Placeholder 3"/>
          <p:cNvSpPr>
            <a:spLocks noGrp="1"/>
          </p:cNvSpPr>
          <p:nvPr>
            <p:ph idx="1"/>
          </p:nvPr>
        </p:nvSpPr>
        <p:spPr>
          <a:xfrm>
            <a:off x="1811339" y="1600201"/>
            <a:ext cx="8594725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MS PGothic" charset="-128"/>
                <a:cs typeface="ＭＳ Ｐゴシック" charset="-128"/>
              </a:rPr>
              <a:t>Mission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: 	</a:t>
            </a:r>
            <a:r>
              <a:rPr lang="en-US" altLang="x-none" dirty="0">
                <a:ea typeface="MS PGothic" charset="-128"/>
                <a:cs typeface="ＭＳ Ｐゴシック" charset="-128"/>
              </a:rPr>
              <a:t>ANAC fosters the </a:t>
            </a:r>
            <a:r>
              <a:rPr lang="en-US" altLang="x-none" b="1" dirty="0">
                <a:ea typeface="MS PGothic" charset="-128"/>
                <a:cs typeface="ＭＳ Ｐゴシック" charset="-128"/>
              </a:rPr>
              <a:t>professional development</a:t>
            </a:r>
            <a:r>
              <a:rPr lang="en-US" altLang="x-none" dirty="0">
                <a:ea typeface="MS PGothic" charset="-128"/>
                <a:cs typeface="ＭＳ Ｐゴシック" charset="-128"/>
              </a:rPr>
              <a:t> of nurses and others involved in the delivery of health care for persons at risk for, living with, and/or affected by the human immunodeficiency virus (HIV) and its comorbidities. ANAC promotes the health, welfare, and </a:t>
            </a:r>
            <a:r>
              <a:rPr lang="en-US" altLang="x-none" b="1" dirty="0">
                <a:ea typeface="MS PGothic" charset="-128"/>
                <a:cs typeface="ＭＳ Ｐゴシック" charset="-128"/>
              </a:rPr>
              <a:t>rights of people living with HIV around the world</a:t>
            </a:r>
            <a:r>
              <a:rPr lang="en-US" altLang="x-none" dirty="0">
                <a:ea typeface="MS PGothic" charset="-128"/>
                <a:cs typeface="ＭＳ Ｐゴシック" charset="-128"/>
              </a:rPr>
              <a:t>.</a:t>
            </a:r>
          </a:p>
          <a:p>
            <a:pPr marL="0" indent="0" eaLnBrk="1" hangingPunct="1">
              <a:buNone/>
            </a:pPr>
            <a:endParaRPr lang="en-US" altLang="en-US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endParaRPr lang="en-US" altLang="en-US" sz="2400" dirty="0"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56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ntrolsInc-PP_slide3.jpg">
            <a:extLst>
              <a:ext uri="{FF2B5EF4-FFF2-40B4-BE49-F238E27FC236}">
                <a16:creationId xmlns:a16="http://schemas.microsoft.com/office/drawing/2014/main" id="{037D963F-FBBC-4A1B-A92C-652D6ABA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624138" y="1817688"/>
            <a:ext cx="7662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6389" name="Title 2"/>
          <p:cNvSpPr>
            <a:spLocks noGrp="1"/>
          </p:cNvSpPr>
          <p:nvPr>
            <p:ph type="title"/>
          </p:nvPr>
        </p:nvSpPr>
        <p:spPr>
          <a:xfrm>
            <a:off x="1545771" y="109884"/>
            <a:ext cx="10972800" cy="60814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Mission: 2025 Professional Development</a:t>
            </a:r>
          </a:p>
        </p:txBody>
      </p:sp>
      <p:sp>
        <p:nvSpPr>
          <p:cNvPr id="16390" name="Content Placeholder 3"/>
          <p:cNvSpPr>
            <a:spLocks noGrp="1"/>
          </p:cNvSpPr>
          <p:nvPr>
            <p:ph idx="1"/>
          </p:nvPr>
        </p:nvSpPr>
        <p:spPr>
          <a:xfrm>
            <a:off x="609600" y="860193"/>
            <a:ext cx="11332369" cy="577763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800" b="1" dirty="0">
                <a:ea typeface="MS PGothic" charset="-128"/>
                <a:cs typeface="ＭＳ Ｐゴシック" charset="-128"/>
              </a:rPr>
              <a:t>ANCC Accredited NCPD Provider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Requires evidence </a:t>
            </a:r>
            <a:r>
              <a:rPr lang="mr-IN" sz="2400" dirty="0"/>
              <a:t>–</a:t>
            </a:r>
            <a:r>
              <a:rPr lang="en-US" sz="2400" dirty="0"/>
              <a:t>based, global standards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Promote Highest Professional Standards for Nursing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Effective and sustainable strategy to improve professional nursing practice.</a:t>
            </a:r>
            <a:endParaRPr lang="en-US" altLang="en-US" sz="2400" b="1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ea typeface="MS PGothic" charset="-128"/>
                <a:cs typeface="ＭＳ Ｐゴシック" charset="-128"/>
              </a:rPr>
              <a:t>Programs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Conference:ANAC2025 in Philadelphia-Up to 17 contact hours, including 4.25 Pharm credits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Webinars: Six with clinical updates &amp; topics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2025: Southern Strategy pilot: 3 sites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2025: SHINE Part 1: 2/6 sites. 4/6 sites in Q1 2026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	Established four partnerships : NBNA, SAC, HPTN096, NAHN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2026: Looking ahead: Member Directory. Topics &amp; Speakers to anac@anacnet.org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MS PGothic" charset="-128"/>
                <a:cs typeface="ＭＳ Ｐゴシック" charset="-128"/>
              </a:rPr>
              <a:t>	 SHINE Part 2 TBD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02607"/>
            <a:ext cx="1215892" cy="123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NAC-logo-RGB.png">
            <a:extLst>
              <a:ext uri="{FF2B5EF4-FFF2-40B4-BE49-F238E27FC236}">
                <a16:creationId xmlns:a16="http://schemas.microsoft.com/office/drawing/2014/main" id="{5A51687B-E7A6-4AE3-9617-05035A9121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7389" y="5845483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29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ntrolsInc-PP_slide3.jpg">
            <a:extLst>
              <a:ext uri="{FF2B5EF4-FFF2-40B4-BE49-F238E27FC236}">
                <a16:creationId xmlns:a16="http://schemas.microsoft.com/office/drawing/2014/main" id="{037D963F-FBBC-4A1B-A92C-652D6ABA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624138" y="1817688"/>
            <a:ext cx="7662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6389" name="Title 2"/>
          <p:cNvSpPr>
            <a:spLocks noGrp="1"/>
          </p:cNvSpPr>
          <p:nvPr>
            <p:ph type="title"/>
          </p:nvPr>
        </p:nvSpPr>
        <p:spPr>
          <a:xfrm>
            <a:off x="1545771" y="109884"/>
            <a:ext cx="10972800" cy="60814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Mission: 2025 Advocacy</a:t>
            </a:r>
          </a:p>
        </p:txBody>
      </p:sp>
      <p:sp>
        <p:nvSpPr>
          <p:cNvPr id="16390" name="Content Placeholder 3"/>
          <p:cNvSpPr>
            <a:spLocks noGrp="1"/>
          </p:cNvSpPr>
          <p:nvPr>
            <p:ph idx="1"/>
          </p:nvPr>
        </p:nvSpPr>
        <p:spPr>
          <a:xfrm>
            <a:off x="969169" y="860193"/>
            <a:ext cx="10972800" cy="5777636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Policy &amp; Advocacy Committee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Federal Lawsuit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Position Statements: Members-&gt;Committees-&gt;Policy Committee-&gt;BOD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Nurses UnCensored series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Nursing Coalitions: ANA Organizational Affiliates, Nursing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HIV Coalitions: FAPP, AIDSUnited, </a:t>
            </a:r>
            <a:r>
              <a:rPr lang="en-US" sz="2800" b="1" dirty="0"/>
              <a:t>Emergency Clinical Response TF</a:t>
            </a:r>
          </a:p>
          <a:p>
            <a:pPr marL="0" indent="0" eaLnBrk="1" hangingPunct="1">
              <a:buNone/>
            </a:pPr>
            <a:r>
              <a:rPr lang="en-US" sz="2800" b="1" dirty="0"/>
              <a:t>			   </a:t>
            </a:r>
            <a:r>
              <a:rPr lang="en-US" sz="2800" dirty="0"/>
              <a:t>Save HIV Funding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2026: Looking ahead: Advocacy Academy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10" name="Picture 4" descr="ANAC-logo-RGB.png">
            <a:extLst>
              <a:ext uri="{FF2B5EF4-FFF2-40B4-BE49-F238E27FC236}">
                <a16:creationId xmlns:a16="http://schemas.microsoft.com/office/drawing/2014/main" id="{5A51687B-E7A6-4AE3-9617-05035A9121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7389" y="5845483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8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691765" y="-16918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Rules of Conduct</a:t>
            </a:r>
          </a:p>
        </p:txBody>
      </p:sp>
      <p:graphicFrame>
        <p:nvGraphicFramePr>
          <p:cNvPr id="70666" name="TextBox 1">
            <a:extLst>
              <a:ext uri="{FF2B5EF4-FFF2-40B4-BE49-F238E27FC236}">
                <a16:creationId xmlns:a16="http://schemas.microsoft.com/office/drawing/2014/main" id="{53F297D4-7DE2-D166-2EBE-FE7D45A20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59107"/>
              </p:ext>
            </p:extLst>
          </p:nvPr>
        </p:nvGraphicFramePr>
        <p:xfrm>
          <a:off x="1185751" y="1274564"/>
          <a:ext cx="11636093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0745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ntrolsInc-PP_slide3.jpg">
            <a:extLst>
              <a:ext uri="{FF2B5EF4-FFF2-40B4-BE49-F238E27FC236}">
                <a16:creationId xmlns:a16="http://schemas.microsoft.com/office/drawing/2014/main" id="{FE9B2676-A0D5-400F-A197-66F002F6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6571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624138" y="1817688"/>
            <a:ext cx="7662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461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949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Membership &amp; Chapters 2025</a:t>
            </a:r>
          </a:p>
        </p:txBody>
      </p:sp>
      <p:sp>
        <p:nvSpPr>
          <p:cNvPr id="19462" name="Content Placeholder 3"/>
          <p:cNvSpPr>
            <a:spLocks noGrp="1"/>
          </p:cNvSpPr>
          <p:nvPr>
            <p:ph idx="1"/>
          </p:nvPr>
        </p:nvSpPr>
        <p:spPr>
          <a:xfrm>
            <a:off x="370794" y="1024128"/>
            <a:ext cx="11136245" cy="505272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endParaRPr lang="en-US" altLang="x-none" sz="2000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x-none" sz="11200" b="1" dirty="0">
                <a:ea typeface="MS PGothic" charset="-128"/>
                <a:cs typeface="ＭＳ Ｐゴシック" charset="-128"/>
              </a:rPr>
              <a:t>Membership: </a:t>
            </a:r>
            <a:r>
              <a:rPr lang="en-US" altLang="x-none" sz="11200" dirty="0">
                <a:ea typeface="MS PGothic" charset="-128"/>
                <a:cs typeface="ＭＳ Ｐゴシック" charset="-128"/>
              </a:rPr>
              <a:t>Small but Mighty  N=1800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Looked to as the voice of nurses ( domestic &amp; global)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Trend towards global membership growth continues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2025: 40% of ANAC membership =global members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Three Town Halls</a:t>
            </a:r>
          </a:p>
          <a:p>
            <a:pPr marL="0" indent="0" eaLnBrk="1" hangingPunct="1">
              <a:buNone/>
            </a:pPr>
            <a:r>
              <a:rPr lang="en-US" altLang="x-none" sz="11200" b="1" dirty="0">
                <a:ea typeface="MS PGothic" charset="-128"/>
                <a:cs typeface="ＭＳ Ｐゴシック" charset="-128"/>
              </a:rPr>
              <a:t>Member Survey: </a:t>
            </a:r>
            <a:r>
              <a:rPr lang="en-US" altLang="x-none" sz="11200" dirty="0">
                <a:ea typeface="MS PGothic" charset="-128"/>
                <a:cs typeface="ＭＳ Ｐゴシック" charset="-128"/>
              </a:rPr>
              <a:t>252 responses. 70% nurses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Education &amp; Networking highest ranked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20% on a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40% affiliated with a local chapter	</a:t>
            </a:r>
          </a:p>
          <a:p>
            <a:pPr eaLnBrk="1" hangingPunct="1"/>
            <a:r>
              <a:rPr lang="en-US" altLang="x-none" sz="11200" b="1" dirty="0">
                <a:ea typeface="MS PGothic" charset="-128"/>
                <a:cs typeface="ＭＳ Ｐゴシック" charset="-128"/>
              </a:rPr>
              <a:t>Chapters: 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Chapter of the Year: Houston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Central Banking : Open to all US chapters now: </a:t>
            </a:r>
            <a:r>
              <a:rPr lang="en-US" altLang="x-none" sz="11200" dirty="0">
                <a:ea typeface="MS PGothic" charset="-128"/>
                <a:cs typeface="ＭＳ Ｐゴシック" charset="-128"/>
                <a:hlinkClick r:id="rId4"/>
              </a:rPr>
              <a:t>JulieK@anacnet.org</a:t>
            </a:r>
            <a:endParaRPr lang="en-US" altLang="x-none" sz="11200" dirty="0">
              <a:ea typeface="MS PGothic" charset="-128"/>
              <a:cs typeface="ＭＳ Ｐゴシック" charset="-128"/>
            </a:endParaRPr>
          </a:p>
          <a:p>
            <a:pPr eaLnBrk="1" hangingPunct="1"/>
            <a:endParaRPr lang="en-US" altLang="x-none" sz="11200" dirty="0">
              <a:ea typeface="MS PGothic" charset="-128"/>
              <a:cs typeface="ＭＳ Ｐゴシック" charset="-128"/>
            </a:endParaRPr>
          </a:p>
          <a:p>
            <a:pPr marL="400050" lvl="1" indent="0" eaLnBrk="1" hangingPunct="1">
              <a:buNone/>
            </a:pPr>
            <a:endParaRPr lang="en-US" altLang="x-none" sz="11200" dirty="0">
              <a:ea typeface="MS PGothic" charset="-128"/>
              <a:cs typeface="ＭＳ Ｐゴシック" charset="-128"/>
            </a:endParaRPr>
          </a:p>
          <a:p>
            <a:pPr marL="400050" lvl="1" indent="0" eaLnBrk="1" hangingPunct="1">
              <a:buNone/>
            </a:pPr>
            <a:r>
              <a:rPr lang="en-US" altLang="x-none" sz="11200" dirty="0">
                <a:ea typeface="MS PGothic" charset="-128"/>
                <a:cs typeface="ＭＳ Ｐゴシック" charset="-128"/>
              </a:rPr>
              <a:t> </a:t>
            </a:r>
          </a:p>
          <a:p>
            <a:pPr marL="0" indent="0" eaLnBrk="1" hangingPunct="1">
              <a:buNone/>
            </a:pPr>
            <a:endParaRPr lang="en-US" altLang="x-none" sz="8000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endParaRPr lang="en-US" altLang="x-none" sz="8000" dirty="0">
              <a:ea typeface="MS PGothic" charset="-128"/>
              <a:cs typeface="ＭＳ Ｐゴシック" charset="-128"/>
            </a:endParaRPr>
          </a:p>
        </p:txBody>
      </p:sp>
      <p:pic>
        <p:nvPicPr>
          <p:cNvPr id="9" name="Picture 4" descr="ANAC-logo-RGB.png">
            <a:extLst>
              <a:ext uri="{FF2B5EF4-FFF2-40B4-BE49-F238E27FC236}">
                <a16:creationId xmlns:a16="http://schemas.microsoft.com/office/drawing/2014/main" id="{800724C1-56D3-4491-B55F-F6905E2CF3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ntrolsInc-PP_slide3.jpg">
            <a:extLst>
              <a:ext uri="{FF2B5EF4-FFF2-40B4-BE49-F238E27FC236}">
                <a16:creationId xmlns:a16="http://schemas.microsoft.com/office/drawing/2014/main" id="{FE9B2676-A0D5-400F-A197-66F002F6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624138" y="1817688"/>
            <a:ext cx="7662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461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956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Committees 2025</a:t>
            </a:r>
          </a:p>
        </p:txBody>
      </p:sp>
      <p:sp>
        <p:nvSpPr>
          <p:cNvPr id="19462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03767"/>
            <a:ext cx="5918522" cy="4922397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en-US" altLang="x-none" sz="12800" dirty="0">
                <a:ea typeface="MS PGothic" charset="-128"/>
                <a:cs typeface="ＭＳ Ｐゴシック" charset="-128"/>
              </a:rPr>
              <a:t>Member Committees 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Awards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Chapters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Clinical Practice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DEI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Global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Membership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Policy &amp; Advocacy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Research</a:t>
            </a:r>
          </a:p>
          <a:p>
            <a:pPr eaLnBrk="1" hangingPunct="1"/>
            <a:r>
              <a:rPr lang="en-US" altLang="x-none" sz="11200" dirty="0">
                <a:ea typeface="MS PGothic" charset="-128"/>
                <a:cs typeface="ＭＳ Ｐゴシック" charset="-128"/>
              </a:rPr>
              <a:t>Rural </a:t>
            </a:r>
          </a:p>
          <a:p>
            <a:pPr marL="0" indent="0" eaLnBrk="1" hangingPunct="1">
              <a:buNone/>
            </a:pPr>
            <a:endParaRPr lang="en-US" altLang="x-none" sz="11200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x-none" sz="8000" dirty="0">
                <a:ea typeface="MS PGothic" charset="-128"/>
                <a:cs typeface="ＭＳ Ｐゴシック" charset="-128"/>
              </a:rPr>
              <a:t>****HIV+ warm-line start-up; looking ahead into 2026</a:t>
            </a:r>
          </a:p>
          <a:p>
            <a:pPr eaLnBrk="1" hangingPunct="1"/>
            <a:endParaRPr lang="en-US" altLang="x-none" sz="8000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endParaRPr lang="en-US" altLang="x-none" sz="9600" dirty="0">
              <a:ea typeface="MS PGothic" charset="-128"/>
              <a:cs typeface="ＭＳ Ｐゴシック" charset="-128"/>
            </a:endParaRPr>
          </a:p>
          <a:p>
            <a:pPr marL="400050" lvl="1" indent="0" eaLnBrk="1" hangingPunct="1">
              <a:buNone/>
            </a:pPr>
            <a:endParaRPr lang="en-US" altLang="x-none" sz="2300" dirty="0">
              <a:ea typeface="MS PGothic" charset="-128"/>
              <a:cs typeface="ＭＳ Ｐゴシック" charset="-128"/>
            </a:endParaRPr>
          </a:p>
          <a:p>
            <a:pPr marL="400050" lvl="1" indent="0" eaLnBrk="1" hangingPunct="1">
              <a:buNone/>
            </a:pPr>
            <a:r>
              <a:rPr lang="en-US" altLang="x-none" sz="8000" dirty="0">
                <a:ea typeface="MS PGothic" charset="-128"/>
                <a:cs typeface="ＭＳ Ｐゴシック" charset="-128"/>
              </a:rPr>
              <a:t> </a:t>
            </a:r>
          </a:p>
          <a:p>
            <a:pPr marL="0" indent="0" eaLnBrk="1" hangingPunct="1">
              <a:buNone/>
            </a:pPr>
            <a:endParaRPr lang="en-US" altLang="x-none" sz="8000" dirty="0">
              <a:ea typeface="MS PGothic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endParaRPr lang="en-US" altLang="x-none" sz="8000" dirty="0">
              <a:ea typeface="MS PGothic" charset="-128"/>
              <a:cs typeface="ＭＳ Ｐゴシック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106A6E-5CF6-F8C2-418D-686E70544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03767"/>
            <a:ext cx="5384800" cy="49223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Board/Appointed Committees</a:t>
            </a:r>
          </a:p>
          <a:p>
            <a:r>
              <a:rPr lang="en-US" dirty="0"/>
              <a:t>Bylaws</a:t>
            </a:r>
          </a:p>
          <a:p>
            <a:r>
              <a:rPr lang="en-US" dirty="0"/>
              <a:t>Conference</a:t>
            </a:r>
          </a:p>
          <a:p>
            <a:r>
              <a:rPr lang="en-US" dirty="0"/>
              <a:t>Development </a:t>
            </a:r>
          </a:p>
          <a:p>
            <a:r>
              <a:rPr lang="en-US" dirty="0"/>
              <a:t>Finance</a:t>
            </a:r>
          </a:p>
          <a:p>
            <a:r>
              <a:rPr lang="en-US" dirty="0"/>
              <a:t>JANAC Editorial Board</a:t>
            </a:r>
          </a:p>
          <a:p>
            <a:r>
              <a:rPr lang="en-US" dirty="0"/>
              <a:t>Nominating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 descr="ANAC-logo-RGB.png">
            <a:extLst>
              <a:ext uri="{FF2B5EF4-FFF2-40B4-BE49-F238E27FC236}">
                <a16:creationId xmlns:a16="http://schemas.microsoft.com/office/drawing/2014/main" id="{800724C1-56D3-4491-B55F-F6905E2CF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329" y="5947478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1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ntrolsInc-PP_slide3.jpg">
            <a:extLst>
              <a:ext uri="{FF2B5EF4-FFF2-40B4-BE49-F238E27FC236}">
                <a16:creationId xmlns:a16="http://schemas.microsoft.com/office/drawing/2014/main" id="{FE9B2676-A0D5-400F-A197-66F002F6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624138" y="1817688"/>
            <a:ext cx="7662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461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9490"/>
          </a:xfrm>
        </p:spPr>
        <p:txBody>
          <a:bodyPr/>
          <a:lstStyle/>
          <a:p>
            <a:pPr eaLnBrk="1" hangingPunct="1"/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19462" name="Content Placeholder 3"/>
          <p:cNvSpPr>
            <a:spLocks noGrp="1"/>
          </p:cNvSpPr>
          <p:nvPr>
            <p:ph idx="1"/>
          </p:nvPr>
        </p:nvSpPr>
        <p:spPr>
          <a:xfrm>
            <a:off x="950977" y="974819"/>
            <a:ext cx="10556062" cy="51020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x-none" sz="2000" dirty="0">
              <a:ea typeface="MS PGothic" charset="-128"/>
              <a:cs typeface="ＭＳ Ｐゴシック" charset="-128"/>
            </a:endParaRPr>
          </a:p>
          <a:p>
            <a:pPr marL="400050" lvl="1" indent="0" eaLnBrk="1" hangingPunct="1">
              <a:buNone/>
            </a:pPr>
            <a:endParaRPr lang="en-US" altLang="x-none" sz="2300" dirty="0">
              <a:ea typeface="MS PGothic" charset="-128"/>
              <a:cs typeface="ＭＳ Ｐゴシック" charset="-128"/>
            </a:endParaRPr>
          </a:p>
          <a:p>
            <a:pPr marL="400050" lvl="1" indent="0" eaLnBrk="1" hangingPunct="1">
              <a:buNone/>
            </a:pPr>
            <a:r>
              <a:rPr lang="en-US" altLang="x-none" sz="8000" dirty="0">
                <a:ea typeface="MS PGothic" charset="-128"/>
                <a:cs typeface="ＭＳ Ｐゴシック" charset="-128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x-none" sz="6000" dirty="0">
                <a:ea typeface="MS PGothic" charset="-128"/>
                <a:cs typeface="ＭＳ Ｐゴシック" charset="-128"/>
              </a:rPr>
              <a:t>THANK YOU &amp; REFLECTIONS</a:t>
            </a:r>
          </a:p>
          <a:p>
            <a:pPr marL="0" indent="0" eaLnBrk="1" hangingPunct="1">
              <a:buNone/>
            </a:pPr>
            <a:endParaRPr lang="en-US" altLang="x-none" sz="8000" dirty="0">
              <a:ea typeface="MS PGothic" charset="-128"/>
              <a:cs typeface="ＭＳ Ｐゴシック" charset="-128"/>
            </a:endParaRPr>
          </a:p>
        </p:txBody>
      </p:sp>
      <p:pic>
        <p:nvPicPr>
          <p:cNvPr id="9" name="Picture 4" descr="ANAC-logo-RGB.png">
            <a:extLst>
              <a:ext uri="{FF2B5EF4-FFF2-40B4-BE49-F238E27FC236}">
                <a16:creationId xmlns:a16="http://schemas.microsoft.com/office/drawing/2014/main" id="{800724C1-56D3-4491-B55F-F6905E2CF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47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ontrolsInc-PP_slide2.jpg">
            <a:extLst>
              <a:ext uri="{FF2B5EF4-FFF2-40B4-BE49-F238E27FC236}">
                <a16:creationId xmlns:a16="http://schemas.microsoft.com/office/drawing/2014/main" id="{8FA1C70F-78F8-7B49-9A65-F340877C6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5" y="0"/>
            <a:ext cx="12236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6643" y="4073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7136" y="487680"/>
            <a:ext cx="11484863" cy="5571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84BE"/>
                </a:solidFill>
                <a:latin typeface="Arial"/>
                <a:ea typeface="+mj-ea"/>
                <a:cs typeface="Arial"/>
              </a:rPr>
              <a:t>QUESTIONS &amp; DISCUSSIONS</a:t>
            </a:r>
          </a:p>
          <a:p>
            <a:pPr algn="ctr" defTabSz="457200">
              <a:spcBef>
                <a:spcPct val="0"/>
              </a:spcBef>
              <a:defRPr/>
            </a:pPr>
            <a:endParaRPr lang="en-US" sz="3600" b="1" dirty="0">
              <a:solidFill>
                <a:srgbClr val="0084BE"/>
              </a:solidFill>
              <a:latin typeface="Arial"/>
              <a:ea typeface="+mj-ea"/>
              <a:cs typeface="Arial"/>
            </a:endParaRPr>
          </a:p>
          <a:p>
            <a:pPr algn="ctr" defTabSz="457200">
              <a:spcBef>
                <a:spcPct val="0"/>
              </a:spcBef>
              <a:defRPr/>
            </a:pPr>
            <a:endParaRPr lang="en-US" sz="3600" b="1" dirty="0">
              <a:solidFill>
                <a:srgbClr val="0084BE"/>
              </a:solidFill>
              <a:latin typeface="Arial"/>
              <a:ea typeface="+mj-ea"/>
              <a:cs typeface="Arial"/>
            </a:endParaRPr>
          </a:p>
          <a:p>
            <a:pPr algn="ctr" defTabSz="457200">
              <a:spcBef>
                <a:spcPct val="0"/>
              </a:spcBef>
              <a:defRPr/>
            </a:pPr>
            <a:endParaRPr lang="en-US" sz="3600" b="1" dirty="0">
              <a:solidFill>
                <a:srgbClr val="0084BE"/>
              </a:solidFill>
              <a:latin typeface="Arial"/>
              <a:ea typeface="+mj-ea"/>
              <a:cs typeface="Arial"/>
            </a:endParaRPr>
          </a:p>
          <a:p>
            <a:pPr algn="ctr"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84BE"/>
                </a:solidFill>
                <a:latin typeface="Arial"/>
                <a:ea typeface="+mj-ea"/>
                <a:cs typeface="Arial"/>
              </a:rPr>
              <a:t>Further questions &amp; discussions can be addressed to the BOD &amp; staff at anac@anacnet.org</a:t>
            </a:r>
          </a:p>
          <a:p>
            <a:pPr algn="ctr" defTabSz="457200">
              <a:spcBef>
                <a:spcPct val="0"/>
              </a:spcBef>
              <a:defRPr/>
            </a:pPr>
            <a:endParaRPr lang="en-US" sz="2600" b="1" dirty="0">
              <a:solidFill>
                <a:srgbClr val="0084BE"/>
              </a:solidFill>
              <a:latin typeface="Arial"/>
              <a:ea typeface="+mj-ea"/>
              <a:cs typeface="Arial"/>
            </a:endParaRPr>
          </a:p>
          <a:p>
            <a:pPr algn="ctr" defTabSz="457200">
              <a:spcBef>
                <a:spcPct val="0"/>
              </a:spcBef>
              <a:defRPr/>
            </a:pPr>
            <a:endParaRPr lang="en-US" sz="2600" b="1" dirty="0">
              <a:solidFill>
                <a:srgbClr val="0084BE"/>
              </a:solidFill>
              <a:latin typeface="Arial"/>
              <a:ea typeface="+mj-ea"/>
              <a:cs typeface="Arial"/>
            </a:endParaRPr>
          </a:p>
          <a:p>
            <a:pPr algn="ctr">
              <a:defRPr/>
            </a:pPr>
            <a:r>
              <a:rPr lang="en-US" sz="2600" b="1" dirty="0">
                <a:solidFill>
                  <a:schemeClr val="accent1"/>
                </a:solidFill>
                <a:latin typeface="Arial"/>
                <a:ea typeface="+mj-ea"/>
                <a:cs typeface="Arial"/>
              </a:rPr>
              <a:t> </a:t>
            </a:r>
          </a:p>
        </p:txBody>
      </p:sp>
      <p:pic>
        <p:nvPicPr>
          <p:cNvPr id="7" name="Picture 6" descr="ANAC-logo-RGB.png">
            <a:extLst>
              <a:ext uri="{FF2B5EF4-FFF2-40B4-BE49-F238E27FC236}">
                <a16:creationId xmlns:a16="http://schemas.microsoft.com/office/drawing/2014/main" id="{684F7CF1-F28C-454A-A195-EFB9AA4A3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2" y="5699042"/>
            <a:ext cx="29479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4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7" name="Rectangle 70666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altLang="en-US" sz="5400" dirty="0"/>
              <a:t>Meeting Agenda</a:t>
            </a:r>
          </a:p>
        </p:txBody>
      </p:sp>
      <p:sp>
        <p:nvSpPr>
          <p:cNvPr id="7066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ntrolsInc-PP_slide3.jpg">
            <a:extLst>
              <a:ext uri="{FF2B5EF4-FFF2-40B4-BE49-F238E27FC236}">
                <a16:creationId xmlns:a16="http://schemas.microsoft.com/office/drawing/2014/main" id="{2739902F-405C-2881-82E0-6F2BA576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0415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41082" y="110415"/>
            <a:ext cx="3130159" cy="10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6E884E-C1D8-4CCB-9188-B1CB55DDCA15}"/>
              </a:ext>
            </a:extLst>
          </p:cNvPr>
          <p:cNvSpPr txBox="1"/>
          <p:nvPr/>
        </p:nvSpPr>
        <p:spPr>
          <a:xfrm>
            <a:off x="474562" y="983849"/>
            <a:ext cx="11583326" cy="5206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80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MEETING AGENDA 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Open - Welcome &amp; Ground rules: Darcel Reyes 			   2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Presidents’  report:                    				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		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Mitchell Wharton (2025) 							10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            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Darcel Reyes (2026)     						  		   5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Introduction of New Executive Director: Darcel Reyes         2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Introductory Remarks:  Shey </a:t>
            </a: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Thorn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                    3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Treasurer’s 2025 Report : Deb Winters                10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Executive Director 2025 Report: Carole Treston          10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xit remarks: Carole Treston                            3 mins</a:t>
            </a:r>
          </a:p>
          <a:p>
            <a:pPr marL="0" marR="0" algn="l" fontAlgn="base"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Open Discussion    								 		15 mins 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  </a:t>
            </a:r>
          </a:p>
        </p:txBody>
      </p:sp>
    </p:spTree>
    <p:extLst>
      <p:ext uri="{BB962C8B-B14F-4D97-AF65-F5344CB8AC3E}">
        <p14:creationId xmlns:p14="http://schemas.microsoft.com/office/powerpoint/2010/main" val="74609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848406" y="1719253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President’s Report: 2025</a:t>
            </a:r>
          </a:p>
        </p:txBody>
      </p:sp>
    </p:spTree>
    <p:extLst>
      <p:ext uri="{BB962C8B-B14F-4D97-AF65-F5344CB8AC3E}">
        <p14:creationId xmlns:p14="http://schemas.microsoft.com/office/powerpoint/2010/main" val="68696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848406" y="1719253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President’s Report: 2026</a:t>
            </a:r>
          </a:p>
        </p:txBody>
      </p:sp>
    </p:spTree>
    <p:extLst>
      <p:ext uri="{BB962C8B-B14F-4D97-AF65-F5344CB8AC3E}">
        <p14:creationId xmlns:p14="http://schemas.microsoft.com/office/powerpoint/2010/main" val="412178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E8F4DE-002E-555B-4089-02D40580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1534"/>
            <a:ext cx="10058400" cy="683814"/>
          </a:xfrm>
        </p:spPr>
        <p:txBody>
          <a:bodyPr/>
          <a:lstStyle/>
          <a:p>
            <a:r>
              <a:rPr lang="en-US" dirty="0"/>
              <a:t>2026 Board of Directors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C8DEC-A7AF-8E84-DE46-64750B57CA4B}"/>
              </a:ext>
            </a:extLst>
          </p:cNvPr>
          <p:cNvSpPr txBox="1"/>
          <p:nvPr/>
        </p:nvSpPr>
        <p:spPr>
          <a:xfrm>
            <a:off x="1022499" y="1356245"/>
            <a:ext cx="5426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President</a:t>
            </a:r>
            <a:br>
              <a:rPr lang="en-US" dirty="0"/>
            </a:br>
            <a:r>
              <a:rPr lang="en-US" dirty="0"/>
              <a:t>Darcel M. Reyes, PhD, ANP-BC, AACRN, FAAN</a:t>
            </a:r>
          </a:p>
          <a:p>
            <a:endParaRPr lang="en-US" dirty="0"/>
          </a:p>
          <a:p>
            <a:r>
              <a:rPr lang="en-US" b="1" u="sng" dirty="0"/>
              <a:t>President-elect</a:t>
            </a:r>
            <a:br>
              <a:rPr lang="en-US" dirty="0"/>
            </a:br>
            <a:r>
              <a:rPr lang="en-US" dirty="0"/>
              <a:t>Anthony Velasco, MS, AGPCNP-BC, CNS, CMSRN, ACRN, AAHIVS</a:t>
            </a:r>
          </a:p>
          <a:p>
            <a:endParaRPr lang="en-US" dirty="0"/>
          </a:p>
          <a:p>
            <a:r>
              <a:rPr lang="en-US" b="1" u="sng" dirty="0"/>
              <a:t>Secretary</a:t>
            </a:r>
            <a:br>
              <a:rPr lang="en-US" dirty="0"/>
            </a:br>
            <a:r>
              <a:rPr lang="en-US" dirty="0"/>
              <a:t>Robin Beach, PHD, FNP-C, AACRN, FAANP</a:t>
            </a:r>
          </a:p>
          <a:p>
            <a:endParaRPr lang="en-US" dirty="0"/>
          </a:p>
          <a:p>
            <a:r>
              <a:rPr lang="en-US" b="1" u="sng" dirty="0"/>
              <a:t>Treasurer</a:t>
            </a:r>
            <a:br>
              <a:rPr lang="en-US" dirty="0"/>
            </a:br>
            <a:r>
              <a:rPr lang="en-US" dirty="0"/>
              <a:t>Deb Winters, AACRN, APRN-BC</a:t>
            </a:r>
          </a:p>
          <a:p>
            <a:endParaRPr lang="en-US" dirty="0"/>
          </a:p>
          <a:p>
            <a:r>
              <a:rPr lang="en-US" b="1" u="sng" dirty="0"/>
              <a:t>Director-At-Large</a:t>
            </a:r>
            <a:br>
              <a:rPr lang="en-US" dirty="0"/>
            </a:br>
            <a:r>
              <a:rPr lang="en-US" dirty="0"/>
              <a:t>Rasheeta Chandler, PhD, RN, FNP-BC, FAANP, FAAN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281CA-6C0E-97FD-F0C5-21F9A776B71A}"/>
              </a:ext>
            </a:extLst>
          </p:cNvPr>
          <p:cNvSpPr txBox="1"/>
          <p:nvPr/>
        </p:nvSpPr>
        <p:spPr>
          <a:xfrm>
            <a:off x="6449264" y="1356245"/>
            <a:ext cx="5587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Director-At-Large</a:t>
            </a:r>
            <a:br>
              <a:rPr lang="en-US" dirty="0"/>
            </a:br>
            <a:r>
              <a:rPr lang="en-US" dirty="0"/>
              <a:t>Emily Barr, PhD, RN, CPNP-PC, CNM, ACRN, FACNM, </a:t>
            </a:r>
          </a:p>
          <a:p>
            <a:r>
              <a:rPr lang="en-US" dirty="0"/>
              <a:t>FAAN</a:t>
            </a:r>
          </a:p>
          <a:p>
            <a:endParaRPr lang="en-US" dirty="0"/>
          </a:p>
          <a:p>
            <a:r>
              <a:rPr lang="en-US" b="1" u="sng" dirty="0"/>
              <a:t>Director-At-Large</a:t>
            </a:r>
            <a:br>
              <a:rPr lang="en-US" dirty="0"/>
            </a:br>
            <a:r>
              <a:rPr lang="en-US" dirty="0"/>
              <a:t>Nathaniel Albright, APRN, AAHIVS, ACRN</a:t>
            </a:r>
          </a:p>
          <a:p>
            <a:endParaRPr lang="en-US" dirty="0"/>
          </a:p>
          <a:p>
            <a:r>
              <a:rPr lang="en-US" b="1" u="sng" dirty="0"/>
              <a:t>Director-At-Large</a:t>
            </a:r>
            <a:br>
              <a:rPr lang="en-US" dirty="0"/>
            </a:br>
            <a:r>
              <a:rPr lang="en-US" dirty="0"/>
              <a:t>Peter Oates, RN, MSN, NP-C</a:t>
            </a:r>
          </a:p>
          <a:p>
            <a:endParaRPr lang="en-US" dirty="0"/>
          </a:p>
          <a:p>
            <a:r>
              <a:rPr lang="en-US" b="1" u="sng" dirty="0"/>
              <a:t>Director-At-Large</a:t>
            </a:r>
            <a:br>
              <a:rPr lang="en-US" dirty="0"/>
            </a:br>
            <a:r>
              <a:rPr lang="en-US" dirty="0"/>
              <a:t>Jonah Pierce, RN, ACRN</a:t>
            </a:r>
          </a:p>
          <a:p>
            <a:endParaRPr lang="en-US" dirty="0"/>
          </a:p>
          <a:p>
            <a:r>
              <a:rPr lang="en-US" b="1" u="sng" dirty="0"/>
              <a:t>Director-At-Large</a:t>
            </a:r>
            <a:br>
              <a:rPr lang="en-US" dirty="0"/>
            </a:br>
            <a:r>
              <a:rPr lang="en-US" dirty="0"/>
              <a:t>Bridgette Picou, LVN, ACLPN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4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631FA3-63F5-24B5-45E0-ED9570780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9E365A-DE64-6BEA-DF89-96848003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1105459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ANAC 2026 and Beyond</a:t>
            </a:r>
          </a:p>
        </p:txBody>
      </p:sp>
    </p:spTree>
    <p:extLst>
      <p:ext uri="{BB962C8B-B14F-4D97-AF65-F5344CB8AC3E}">
        <p14:creationId xmlns:p14="http://schemas.microsoft.com/office/powerpoint/2010/main" val="29661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136D7-DE9B-A25D-2BC6-77522E57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27" b="23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 descr="ControlsInc-PP_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ANAC-logo-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595" y="5777637"/>
            <a:ext cx="2264611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itle 2"/>
          <p:cNvSpPr>
            <a:spLocks noGrp="1"/>
          </p:cNvSpPr>
          <p:nvPr>
            <p:ph type="title"/>
          </p:nvPr>
        </p:nvSpPr>
        <p:spPr>
          <a:xfrm>
            <a:off x="848406" y="1719253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Welcome Shey Thorn</a:t>
            </a:r>
          </a:p>
        </p:txBody>
      </p:sp>
    </p:spTree>
    <p:extLst>
      <p:ext uri="{BB962C8B-B14F-4D97-AF65-F5344CB8AC3E}">
        <p14:creationId xmlns:p14="http://schemas.microsoft.com/office/powerpoint/2010/main" val="247623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989860E017A45BB0E9835DF7CF2FA" ma:contentTypeVersion="16" ma:contentTypeDescription="Create a new document." ma:contentTypeScope="" ma:versionID="c069766d89836473c8fd695034e55fb4">
  <xsd:schema xmlns:xsd="http://www.w3.org/2001/XMLSchema" xmlns:xs="http://www.w3.org/2001/XMLSchema" xmlns:p="http://schemas.microsoft.com/office/2006/metadata/properties" xmlns:ns2="e9b4c1fd-6e1c-4052-a471-22799462328d" xmlns:ns3="d18293ca-8da6-482c-8c44-9b05c9bb24b5" targetNamespace="http://schemas.microsoft.com/office/2006/metadata/properties" ma:root="true" ma:fieldsID="1b20586755ee9f716cfc6691af146c5e" ns2:_="" ns3:_="">
    <xsd:import namespace="e9b4c1fd-6e1c-4052-a471-22799462328d"/>
    <xsd:import namespace="d18293ca-8da6-482c-8c44-9b05c9bb2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4c1fd-6e1c-4052-a471-227994623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2ae4817-8aac-4fe4-a3e5-9114300ce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293ca-8da6-482c-8c44-9b05c9bb24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b8f7d5-cb3d-4971-903c-0d0bd260b623}" ma:internalName="TaxCatchAll" ma:showField="CatchAllData" ma:web="d18293ca-8da6-482c-8c44-9b05c9bb2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8293ca-8da6-482c-8c44-9b05c9bb24b5" xsi:nil="true"/>
    <lcf76f155ced4ddcb4097134ff3c332f xmlns="e9b4c1fd-6e1c-4052-a471-2279946232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527A6B-3612-4593-921C-68455A851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3D2BC-1955-4A95-8DF8-B97007FE7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4c1fd-6e1c-4052-a471-22799462328d"/>
    <ds:schemaRef ds:uri="d18293ca-8da6-482c-8c44-9b05c9bb2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4F928A-7F65-4EEA-9A4D-C1CF37EEDBEC}">
  <ds:schemaRefs>
    <ds:schemaRef ds:uri="http://schemas.microsoft.com/office/2006/metadata/properties"/>
    <ds:schemaRef ds:uri="http://schemas.microsoft.com/office/infopath/2007/PartnerControls"/>
    <ds:schemaRef ds:uri="d18293ca-8da6-482c-8c44-9b05c9bb24b5"/>
    <ds:schemaRef ds:uri="e9b4c1fd-6e1c-4052-a471-2279946232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1233</Words>
  <Application>Microsoft Macintosh PowerPoint</Application>
  <PresentationFormat>Widescreen</PresentationFormat>
  <Paragraphs>261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Arial Black</vt:lpstr>
      <vt:lpstr>Calibri</vt:lpstr>
      <vt:lpstr>Calibri Light</vt:lpstr>
      <vt:lpstr>Office Theme</vt:lpstr>
      <vt:lpstr>Retrospect</vt:lpstr>
      <vt:lpstr>Welcome</vt:lpstr>
      <vt:lpstr>Rules of Conduct</vt:lpstr>
      <vt:lpstr>Meeting Agenda</vt:lpstr>
      <vt:lpstr>President’s Report: 2025</vt:lpstr>
      <vt:lpstr>President’s Report: 2026</vt:lpstr>
      <vt:lpstr>2026 Board of Directors</vt:lpstr>
      <vt:lpstr>ANAC 2026 and Beyond</vt:lpstr>
      <vt:lpstr>PowerPoint Presentation</vt:lpstr>
      <vt:lpstr>Welcome Shey Thorn</vt:lpstr>
      <vt:lpstr>Treasurer’s Report: Deb Winters</vt:lpstr>
      <vt:lpstr>ANAC Overview - 2024 Financials </vt:lpstr>
      <vt:lpstr>ANAC Overview - 2024 Expense Structure </vt:lpstr>
      <vt:lpstr>ANAC FINANCIAL REPORT 2023-2024 </vt:lpstr>
      <vt:lpstr> HIGHLIGHTS </vt:lpstr>
      <vt:lpstr>Executive Director’s Report</vt:lpstr>
      <vt:lpstr>ANAC staff</vt:lpstr>
      <vt:lpstr>Association of Nurses in AIDS Care</vt:lpstr>
      <vt:lpstr>Mission: 2025 Professional Development</vt:lpstr>
      <vt:lpstr>Mission: 2025 Advocacy</vt:lpstr>
      <vt:lpstr>Membership &amp; Chapters 2025</vt:lpstr>
      <vt:lpstr>Committees 2025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Panning</dc:creator>
  <cp:lastModifiedBy>Carole Treston</cp:lastModifiedBy>
  <cp:revision>769</cp:revision>
  <cp:lastPrinted>2015-08-12T15:39:50Z</cp:lastPrinted>
  <dcterms:created xsi:type="dcterms:W3CDTF">2014-09-22T19:19:18Z</dcterms:created>
  <dcterms:modified xsi:type="dcterms:W3CDTF">2025-11-14T23:33:42Z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0x010100C16989860E017A45BB0E9835DF7CF2FA</vt:lpwstr>
  </property>
  <property fmtid="{D5CDD505-2E9C-101B-9397-08002B2CF9AE}" pid="3" name="MediaServiceImageTags">
    <vt:lpwstr/>
  </property>
</Properties>
</file>