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69" r:id="rId7"/>
    <p:sldId id="263" r:id="rId8"/>
    <p:sldId id="265" r:id="rId9"/>
    <p:sldId id="278" r:id="rId10"/>
    <p:sldId id="272" r:id="rId11"/>
    <p:sldId id="271" r:id="rId12"/>
    <p:sldId id="273" r:id="rId13"/>
    <p:sldId id="275" r:id="rId14"/>
    <p:sldId id="261" r:id="rId15"/>
    <p:sldId id="283" r:id="rId16"/>
    <p:sldId id="277" r:id="rId17"/>
    <p:sldId id="282" r:id="rId18"/>
    <p:sldId id="281" r:id="rId1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15A00B-05FB-19EF-E055-FB2B1BD654DD}" name="Wright, Kelly (DARS)" initials="WK" userId="S::kelly.wright@dars.virginia.gov::9385a489-287f-498b-b674-4250bd0f57c9" providerId="AD"/>
  <p188:author id="{C5630B1A-A001-DD39-7737-775F5DC1E468}" name="Vivaldi, Kim (DARS)" initials="KV" userId="S::Kim.Vivaldi@dars.virginia.gov::32eb5521-6e19-4413-997b-5d30ecce4e91" providerId="AD"/>
  <p188:author id="{7B3C8F28-F52B-78A5-720F-B069DA6AFC25}" name="Miller, Christy (DARS)" initials="" userId="S::Christy.Miller@dars.virginia.gov::c6ecabae-8fbe-4bda-9a4f-a836b96b7953" providerId="AD"/>
  <p188:author id="{B316B43E-03D8-6B0F-5294-D29586B5DEEF}" name="Stevenson, Milroy (DARS)" initials="" userId="S::Milroy.Stevenson@dars.virginia.gov::33b1b548-9faf-4e3e-9f37-3f03e8b02437" providerId="AD"/>
  <p188:author id="{3847C686-273A-6765-8ED0-435969A27765}" name="Ware, Kiersten (DARS)" initials="" userId="S::Kiersten.Ware@dars.virginia.gov::aa991469-41ef-4efd-8a9d-7a1f46c2110e" providerId="AD"/>
  <p188:author id="{29C16095-A49E-FDAA-CB10-53BFD9C3B82D}" name="Slentz, Nick (DARS)" initials="" userId="S::Nick.Slentz@dars.virginia.gov::1ebd9a8c-c5b7-48ac-8b3c-46b6f38bca6f" providerId="AD"/>
  <p188:author id="{20A98FA2-6C11-E150-3AD7-001318E0AE3C}" name="Wasikiewicz, Matthew (DARS)" initials="MW" userId="S::Matthew.Wasikiewicz@dars.virginia.gov::47c86e61-f0a6-4ed2-aba5-9a867140cc3a" providerId="AD"/>
  <p188:author id="{E3CCFFC7-9FD0-EEEE-CA67-E57B52E45CF2}" name="Miller, Christy (DARS)" initials="MC" userId="S::christy.miller@dars.virginia.gov::c6ecabae-8fbe-4bda-9a4f-a836b96b7953" providerId="AD"/>
  <p188:author id="{728723CB-B021-3C46-A5D0-23E9FDFA299C}" name="Carpenter, John (DARS)" initials="" userId="S::John.Carpenter@dars.virginia.gov::2b6d3697-46cd-4380-a6e7-b634f8cf39ea" providerId="AD"/>
  <p188:author id="{16D444CC-B7AA-DAF4-1503-D5AD65FC83F7}" name="Winship, Jodi (DARS)" initials="JW" userId="S::Jodi.Winship@dars.virginia.gov::a33ae9c3-93ee-4176-8518-2dd9061d08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3C5973"/>
    <a:srgbClr val="A64826"/>
    <a:srgbClr val="D7B7A4"/>
    <a:srgbClr val="FFFAEB"/>
    <a:srgbClr val="FFF9E7"/>
    <a:srgbClr val="E9EBD1"/>
    <a:srgbClr val="EDDFD7"/>
    <a:srgbClr val="E9D9CF"/>
    <a:srgbClr val="E5D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60818" autoAdjust="0"/>
  </p:normalViewPr>
  <p:slideViewPr>
    <p:cSldViewPr snapToGrid="0">
      <p:cViewPr varScale="1">
        <p:scale>
          <a:sx n="56" d="100"/>
          <a:sy n="56" d="100"/>
        </p:scale>
        <p:origin x="1231" y="6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ee, Felencia (DARS)" userId="S::felencia.mcgee@dars.virginia.gov::354cb769-3c12-42dd-b87d-e800355e9525" providerId="AD" clId="Web-{558B1E95-7A03-F69D-C170-8C5B5415AF1E}"/>
    <pc:docChg chg="modSld">
      <pc:chgData name="McGee, Felencia (DARS)" userId="S::felencia.mcgee@dars.virginia.gov::354cb769-3c12-42dd-b87d-e800355e9525" providerId="AD" clId="Web-{558B1E95-7A03-F69D-C170-8C5B5415AF1E}" dt="2026-04-09T12:34:57.949" v="35" actId="20577"/>
      <pc:docMkLst>
        <pc:docMk/>
      </pc:docMkLst>
      <pc:sldChg chg="addSp delSp modSp">
        <pc:chgData name="McGee, Felencia (DARS)" userId="S::felencia.mcgee@dars.virginia.gov::354cb769-3c12-42dd-b87d-e800355e9525" providerId="AD" clId="Web-{558B1E95-7A03-F69D-C170-8C5B5415AF1E}" dt="2026-04-09T12:34:57.949" v="35" actId="20577"/>
        <pc:sldMkLst>
          <pc:docMk/>
          <pc:sldMk cId="2531448280" sldId="277"/>
        </pc:sldMkLst>
        <pc:spChg chg="add mod">
          <ac:chgData name="McGee, Felencia (DARS)" userId="S::felencia.mcgee@dars.virginia.gov::354cb769-3c12-42dd-b87d-e800355e9525" providerId="AD" clId="Web-{558B1E95-7A03-F69D-C170-8C5B5415AF1E}" dt="2026-04-09T12:34:57.949" v="35" actId="20577"/>
          <ac:spMkLst>
            <pc:docMk/>
            <pc:sldMk cId="2531448280" sldId="277"/>
            <ac:spMk id="2" creationId="{E6C0DDEC-E2FB-F810-7825-828D442133B3}"/>
          </ac:spMkLst>
        </pc:spChg>
      </pc:sldChg>
    </pc:docChg>
  </pc:docChgLst>
  <pc:docChgLst>
    <pc:chgData name="Murphy, Val (DARS)" userId="ad7aa94b-7606-43f6-8ce8-4e9f48ef216e" providerId="ADAL" clId="{75170E18-E9D3-40F1-8018-DD8B68497BED}"/>
    <pc:docChg chg="mod modSld">
      <pc:chgData name="Murphy, Val (DARS)" userId="ad7aa94b-7606-43f6-8ce8-4e9f48ef216e" providerId="ADAL" clId="{75170E18-E9D3-40F1-8018-DD8B68497BED}" dt="2026-05-01T15:34:53.379" v="1" actId="14100"/>
      <pc:docMkLst>
        <pc:docMk/>
      </pc:docMkLst>
      <pc:sldChg chg="modSp mod">
        <pc:chgData name="Murphy, Val (DARS)" userId="ad7aa94b-7606-43f6-8ce8-4e9f48ef216e" providerId="ADAL" clId="{75170E18-E9D3-40F1-8018-DD8B68497BED}" dt="2026-05-01T15:34:53.379" v="1" actId="14100"/>
        <pc:sldMkLst>
          <pc:docMk/>
          <pc:sldMk cId="3763964666" sldId="275"/>
        </pc:sldMkLst>
        <pc:picChg chg="mod">
          <ac:chgData name="Murphy, Val (DARS)" userId="ad7aa94b-7606-43f6-8ce8-4e9f48ef216e" providerId="ADAL" clId="{75170E18-E9D3-40F1-8018-DD8B68497BED}" dt="2026-05-01T15:34:53.379" v="1" actId="14100"/>
          <ac:picMkLst>
            <pc:docMk/>
            <pc:sldMk cId="3763964666" sldId="275"/>
            <ac:picMk id="7" creationId="{E5ACE9AA-F2E8-E6C4-5E06-6F6CD61430DF}"/>
          </ac:picMkLst>
        </pc:picChg>
      </pc:sldChg>
    </pc:docChg>
  </pc:docChgLst>
  <pc:docChgLst>
    <pc:chgData name="Murphy, Val (DARS)" userId="S::val.murphy@dars.virginia.gov::ad7aa94b-7606-43f6-8ce8-4e9f48ef216e" providerId="AD" clId="Web-{881C7B84-1DDD-2BB8-3F86-B1623D66F4E1}"/>
    <pc:docChg chg="modSld sldOrd">
      <pc:chgData name="Murphy, Val (DARS)" userId="S::val.murphy@dars.virginia.gov::ad7aa94b-7606-43f6-8ce8-4e9f48ef216e" providerId="AD" clId="Web-{881C7B84-1DDD-2BB8-3F86-B1623D66F4E1}" dt="2026-04-06T14:58:35.430" v="11"/>
      <pc:docMkLst>
        <pc:docMk/>
      </pc:docMkLst>
      <pc:sldChg chg="addSp delSp modSp">
        <pc:chgData name="Murphy, Val (DARS)" userId="S::val.murphy@dars.virginia.gov::ad7aa94b-7606-43f6-8ce8-4e9f48ef216e" providerId="AD" clId="Web-{881C7B84-1DDD-2BB8-3F86-B1623D66F4E1}" dt="2026-04-06T14:57:59.899" v="8"/>
        <pc:sldMkLst>
          <pc:docMk/>
          <pc:sldMk cId="3107319876" sldId="283"/>
        </pc:sldMkLst>
      </pc:sldChg>
    </pc:docChg>
  </pc:docChgLst>
  <pc:docChgLst>
    <pc:chgData name="Murphy, Val (DARS)" userId="S::val.murphy@dars.virginia.gov::ad7aa94b-7606-43f6-8ce8-4e9f48ef216e" providerId="AD" clId="Web-{52ECDEE7-236A-1247-053B-B0693111DC69}"/>
    <pc:docChg chg="delSld modSld">
      <pc:chgData name="Murphy, Val (DARS)" userId="S::val.murphy@dars.virginia.gov::ad7aa94b-7606-43f6-8ce8-4e9f48ef216e" providerId="AD" clId="Web-{52ECDEE7-236A-1247-053B-B0693111DC69}" dt="2026-04-06T18:30:10.165" v="5"/>
      <pc:docMkLst>
        <pc:docMk/>
      </pc:docMkLst>
      <pc:sldChg chg="modSp modCm">
        <pc:chgData name="Murphy, Val (DARS)" userId="S::val.murphy@dars.virginia.gov::ad7aa94b-7606-43f6-8ce8-4e9f48ef216e" providerId="AD" clId="Web-{52ECDEE7-236A-1247-053B-B0693111DC69}" dt="2026-04-06T15:33:18.654" v="0" actId="20577"/>
        <pc:sldMkLst>
          <pc:docMk/>
          <pc:sldMk cId="1169914622" sldId="271"/>
        </pc:sldMkLst>
        <pc:spChg chg="mod">
          <ac:chgData name="Murphy, Val (DARS)" userId="S::val.murphy@dars.virginia.gov::ad7aa94b-7606-43f6-8ce8-4e9f48ef216e" providerId="AD" clId="Web-{52ECDEE7-236A-1247-053B-B0693111DC69}" dt="2026-04-06T15:33:18.654" v="0" actId="20577"/>
          <ac:spMkLst>
            <pc:docMk/>
            <pc:sldMk cId="1169914622" sldId="271"/>
            <ac:spMk id="3" creationId="{655FCF12-4309-7B7F-79B6-AA633E14E5F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urphy, Val (DARS)" userId="S::val.murphy@dars.virginia.gov::ad7aa94b-7606-43f6-8ce8-4e9f48ef216e" providerId="AD" clId="Web-{52ECDEE7-236A-1247-053B-B0693111DC69}" dt="2026-04-06T15:33:18.654" v="0" actId="20577"/>
              <pc2:cmMkLst xmlns:pc2="http://schemas.microsoft.com/office/powerpoint/2019/9/main/command">
                <pc:docMk/>
                <pc:sldMk cId="1169914622" sldId="271"/>
                <pc2:cmMk id="{088F87AB-58C2-4A20-AA97-956D1570A5D9}"/>
              </pc2:cmMkLst>
            </pc226:cmChg>
          </p:ext>
        </pc:extLst>
      </pc:sldChg>
      <pc:sldChg chg="modSp">
        <pc:chgData name="Murphy, Val (DARS)" userId="S::val.murphy@dars.virginia.gov::ad7aa94b-7606-43f6-8ce8-4e9f48ef216e" providerId="AD" clId="Web-{52ECDEE7-236A-1247-053B-B0693111DC69}" dt="2026-04-06T18:30:00.462" v="4" actId="20577"/>
        <pc:sldMkLst>
          <pc:docMk/>
          <pc:sldMk cId="3000327632" sldId="282"/>
        </pc:sldMkLst>
        <pc:spChg chg="mod">
          <ac:chgData name="Murphy, Val (DARS)" userId="S::val.murphy@dars.virginia.gov::ad7aa94b-7606-43f6-8ce8-4e9f48ef216e" providerId="AD" clId="Web-{52ECDEE7-236A-1247-053B-B0693111DC69}" dt="2026-04-06T18:30:00.462" v="4" actId="20577"/>
          <ac:spMkLst>
            <pc:docMk/>
            <pc:sldMk cId="3000327632" sldId="282"/>
            <ac:spMk id="3" creationId="{08D0ECE5-886E-724A-C9E8-19657C7BADE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6A8992-BCD7-47E8-B19D-2639771E057D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149D81D-E6CC-4509-BE44-3BF396F17FBC}">
      <dgm:prSet/>
      <dgm:spPr/>
      <dgm:t>
        <a:bodyPr/>
        <a:lstStyle/>
        <a:p>
          <a:r>
            <a:rPr lang="en-US" b="1" i="0" baseline="0" dirty="0"/>
            <a:t>Family Caregiver Alliance – National Center on Caregiving</a:t>
          </a:r>
          <a:r>
            <a:rPr lang="en-US" b="0" i="0" baseline="0" dirty="0"/>
            <a:t> National resource for caregiving research, policy, and services.</a:t>
          </a:r>
          <a:endParaRPr lang="en-US" dirty="0"/>
        </a:p>
      </dgm:t>
    </dgm:pt>
    <dgm:pt modelId="{3B86B714-5E17-4652-8B25-D0A9BB8841A5}" type="parTrans" cxnId="{04623C91-478E-4C22-95E2-438B3F4FAC75}">
      <dgm:prSet/>
      <dgm:spPr/>
      <dgm:t>
        <a:bodyPr/>
        <a:lstStyle/>
        <a:p>
          <a:endParaRPr lang="en-US"/>
        </a:p>
      </dgm:t>
    </dgm:pt>
    <dgm:pt modelId="{01D0A2F2-89CA-433F-A0DE-D0784F99A8A6}" type="sibTrans" cxnId="{04623C91-478E-4C22-95E2-438B3F4FAC75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DA35EDCE-B4C5-4A94-A39C-935238D2A316}">
      <dgm:prSet/>
      <dgm:spPr/>
      <dgm:t>
        <a:bodyPr/>
        <a:lstStyle/>
        <a:p>
          <a:r>
            <a:rPr lang="en-US" b="1" i="0" baseline="0"/>
            <a:t>National Alliance for Caregiving</a:t>
          </a:r>
          <a:r>
            <a:rPr lang="en-US" b="0" i="0" baseline="0"/>
            <a:t> Coalition focused on improving quality of life for caregivers nationwide.</a:t>
          </a:r>
          <a:endParaRPr lang="en-US"/>
        </a:p>
      </dgm:t>
    </dgm:pt>
    <dgm:pt modelId="{511B096D-2F69-496D-8A32-4CA66EEC14DD}" type="parTrans" cxnId="{EB173EB7-7ACD-4494-ADF6-BC1A88B0A356}">
      <dgm:prSet/>
      <dgm:spPr/>
      <dgm:t>
        <a:bodyPr/>
        <a:lstStyle/>
        <a:p>
          <a:endParaRPr lang="en-US"/>
        </a:p>
      </dgm:t>
    </dgm:pt>
    <dgm:pt modelId="{328DACD7-3100-48F5-A1A5-845473ACD0E7}" type="sibTrans" cxnId="{EB173EB7-7ACD-4494-ADF6-BC1A88B0A356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FA30E76-1DA9-4B7F-80DC-F56699B3A377}">
      <dgm:prSet/>
      <dgm:spPr/>
      <dgm:t>
        <a:bodyPr/>
        <a:lstStyle/>
        <a:p>
          <a:r>
            <a:rPr lang="en-US" b="1" i="0" baseline="0" dirty="0"/>
            <a:t>Caregiver Action Network</a:t>
          </a:r>
          <a:r>
            <a:rPr lang="en-US" b="0" i="0" baseline="0" dirty="0"/>
            <a:t> Free education and peer support for caregivers of all ages and conditions.</a:t>
          </a:r>
          <a:endParaRPr lang="en-US" dirty="0"/>
        </a:p>
      </dgm:t>
    </dgm:pt>
    <dgm:pt modelId="{F1225BA5-4F59-4EA7-8981-40F5F48096EB}" type="parTrans" cxnId="{EC2814AB-9AE4-4E1B-B273-107346082AC4}">
      <dgm:prSet/>
      <dgm:spPr/>
      <dgm:t>
        <a:bodyPr/>
        <a:lstStyle/>
        <a:p>
          <a:endParaRPr lang="en-US"/>
        </a:p>
      </dgm:t>
    </dgm:pt>
    <dgm:pt modelId="{00461597-41F7-4AC5-BC2F-B3ED96871C25}" type="sibTrans" cxnId="{EC2814AB-9AE4-4E1B-B273-107346082AC4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EC6223D-564F-49B4-A2FE-40D1D6508C30}">
      <dgm:prSet/>
      <dgm:spPr/>
      <dgm:t>
        <a:bodyPr/>
        <a:lstStyle/>
        <a:p>
          <a:r>
            <a:rPr lang="en-US" b="1" i="0" baseline="0"/>
            <a:t>Generations United</a:t>
          </a:r>
          <a:r>
            <a:rPr lang="en-US" b="0" i="0" baseline="0"/>
            <a:t> National organization promoting intergenerational programs and policies.</a:t>
          </a:r>
          <a:endParaRPr lang="en-US"/>
        </a:p>
      </dgm:t>
    </dgm:pt>
    <dgm:pt modelId="{EFD954B9-CA85-4ACB-A7F0-EB9861B7CBC8}" type="parTrans" cxnId="{6C82059C-7260-42C4-A9C2-29A502B51736}">
      <dgm:prSet/>
      <dgm:spPr/>
      <dgm:t>
        <a:bodyPr/>
        <a:lstStyle/>
        <a:p>
          <a:endParaRPr lang="en-US"/>
        </a:p>
      </dgm:t>
    </dgm:pt>
    <dgm:pt modelId="{D62C96F4-D9D2-4C2F-863A-9225F31ACC51}" type="sibTrans" cxnId="{6C82059C-7260-42C4-A9C2-29A502B51736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7C43BDB3-4403-42E7-803C-2BAE0F0D65B8}">
      <dgm:prSet/>
      <dgm:spPr/>
      <dgm:t>
        <a:bodyPr/>
        <a:lstStyle/>
        <a:p>
          <a:r>
            <a:rPr lang="en-US" b="1" i="0" baseline="0"/>
            <a:t>Brookdale Foundation – Relatives as Parents Program (RAPP)</a:t>
          </a:r>
          <a:r>
            <a:rPr lang="en-US" b="0" i="0" baseline="0"/>
            <a:t> Support groups and services for grandparents and relatives raising children.</a:t>
          </a:r>
          <a:endParaRPr lang="en-US"/>
        </a:p>
      </dgm:t>
    </dgm:pt>
    <dgm:pt modelId="{AD8DA11B-F506-42AA-B1DC-A2177778A6BA}" type="parTrans" cxnId="{68E15DBB-0DB5-4FF9-9584-8D1469781A8F}">
      <dgm:prSet/>
      <dgm:spPr/>
      <dgm:t>
        <a:bodyPr/>
        <a:lstStyle/>
        <a:p>
          <a:endParaRPr lang="en-US"/>
        </a:p>
      </dgm:t>
    </dgm:pt>
    <dgm:pt modelId="{FBE9569D-7FF2-449A-8DB9-7FFB97E42EFB}" type="sibTrans" cxnId="{68E15DBB-0DB5-4FF9-9584-8D1469781A8F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916AE758-151D-44BA-8E78-0807FE7777CD}">
      <dgm:prSet/>
      <dgm:spPr/>
      <dgm:t>
        <a:bodyPr/>
        <a:lstStyle/>
        <a:p>
          <a:r>
            <a:rPr lang="en-US" b="1" i="0" baseline="0"/>
            <a:t>eXtension (USDA Cooperative Extension System)</a:t>
          </a:r>
          <a:r>
            <a:rPr lang="en-US" b="0" i="0" baseline="0"/>
            <a:t> Information on caregiving topics including disaster preparedness, nutrition, and kinship care.</a:t>
          </a:r>
          <a:endParaRPr lang="en-US"/>
        </a:p>
      </dgm:t>
    </dgm:pt>
    <dgm:pt modelId="{C4829D6A-41CF-4E31-BB05-AB1004BECD0C}" type="parTrans" cxnId="{1111ADE2-6D5F-4E0B-B3D3-87C1FEC5BE95}">
      <dgm:prSet/>
      <dgm:spPr/>
      <dgm:t>
        <a:bodyPr/>
        <a:lstStyle/>
        <a:p>
          <a:endParaRPr lang="en-US"/>
        </a:p>
      </dgm:t>
    </dgm:pt>
    <dgm:pt modelId="{A761AD85-B5F8-4C4C-AA6B-463DD4080C00}" type="sibTrans" cxnId="{1111ADE2-6D5F-4E0B-B3D3-87C1FEC5BE95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80799C32-A3FA-4F66-9757-392C9A307BDC}" type="pres">
      <dgm:prSet presAssocID="{DB6A8992-BCD7-47E8-B19D-2639771E057D}" presName="linearFlow" presStyleCnt="0">
        <dgm:presLayoutVars>
          <dgm:dir/>
          <dgm:animLvl val="lvl"/>
          <dgm:resizeHandles val="exact"/>
        </dgm:presLayoutVars>
      </dgm:prSet>
      <dgm:spPr/>
    </dgm:pt>
    <dgm:pt modelId="{0C93CF8C-CBC7-4AD0-96C0-F43E5CBB08EE}" type="pres">
      <dgm:prSet presAssocID="{7149D81D-E6CC-4509-BE44-3BF396F17FBC}" presName="compositeNode" presStyleCnt="0"/>
      <dgm:spPr/>
    </dgm:pt>
    <dgm:pt modelId="{11437F05-6C50-4412-9FAA-A5F4CA2DBF2F}" type="pres">
      <dgm:prSet presAssocID="{7149D81D-E6CC-4509-BE44-3BF396F17FBC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DDEFC65-6F31-4311-A267-7DDABB3FA0DC}" type="pres">
      <dgm:prSet presAssocID="{7149D81D-E6CC-4509-BE44-3BF396F17FBC}" presName="parSh" presStyleCnt="0"/>
      <dgm:spPr/>
    </dgm:pt>
    <dgm:pt modelId="{1E74B5C4-98D9-46CA-AB24-BD10E431C034}" type="pres">
      <dgm:prSet presAssocID="{7149D81D-E6CC-4509-BE44-3BF396F17FBC}" presName="lineNode" presStyleLbl="alignAccFollowNode1" presStyleIdx="0" presStyleCnt="18"/>
      <dgm:spPr/>
    </dgm:pt>
    <dgm:pt modelId="{7BC48556-CBDE-4BE4-ADD5-990D359D6EB9}" type="pres">
      <dgm:prSet presAssocID="{7149D81D-E6CC-4509-BE44-3BF396F17FBC}" presName="lineArrowNode" presStyleLbl="alignAccFollowNode1" presStyleIdx="1" presStyleCnt="18"/>
      <dgm:spPr/>
    </dgm:pt>
    <dgm:pt modelId="{65EEFD02-4182-4CD4-9433-ED771F24CBC3}" type="pres">
      <dgm:prSet presAssocID="{01D0A2F2-89CA-433F-A0DE-D0784F99A8A6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39721244-1BCA-4AEB-8FD5-A8DFCB1D23FA}" type="pres">
      <dgm:prSet presAssocID="{01D0A2F2-89CA-433F-A0DE-D0784F99A8A6}" presName="spacerBetweenCircleAndCallout" presStyleCnt="0">
        <dgm:presLayoutVars/>
      </dgm:prSet>
      <dgm:spPr/>
    </dgm:pt>
    <dgm:pt modelId="{63EFC92F-729D-45A3-8885-20139F7C2E08}" type="pres">
      <dgm:prSet presAssocID="{7149D81D-E6CC-4509-BE44-3BF396F17FBC}" presName="nodeText" presStyleLbl="alignAccFollowNode1" presStyleIdx="2" presStyleCnt="18">
        <dgm:presLayoutVars>
          <dgm:bulletEnabled val="1"/>
        </dgm:presLayoutVars>
      </dgm:prSet>
      <dgm:spPr/>
    </dgm:pt>
    <dgm:pt modelId="{1A216AD2-FAE7-40A2-9F38-E103008B7CD0}" type="pres">
      <dgm:prSet presAssocID="{01D0A2F2-89CA-433F-A0DE-D0784F99A8A6}" presName="sibTransComposite" presStyleCnt="0"/>
      <dgm:spPr/>
    </dgm:pt>
    <dgm:pt modelId="{64D45423-FC74-4113-ABA6-0141731AC11A}" type="pres">
      <dgm:prSet presAssocID="{DA35EDCE-B4C5-4A94-A39C-935238D2A316}" presName="compositeNode" presStyleCnt="0"/>
      <dgm:spPr/>
    </dgm:pt>
    <dgm:pt modelId="{0D0FBE03-6EBF-4546-AB08-68BEB22AE692}" type="pres">
      <dgm:prSet presAssocID="{DA35EDCE-B4C5-4A94-A39C-935238D2A316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E1F95B2-465F-4BDD-AF63-3606D6991AC6}" type="pres">
      <dgm:prSet presAssocID="{DA35EDCE-B4C5-4A94-A39C-935238D2A316}" presName="parSh" presStyleCnt="0"/>
      <dgm:spPr/>
    </dgm:pt>
    <dgm:pt modelId="{75770D2B-23F4-4A67-B27C-F74C8FF2DD1E}" type="pres">
      <dgm:prSet presAssocID="{DA35EDCE-B4C5-4A94-A39C-935238D2A316}" presName="lineNode" presStyleLbl="alignAccFollowNode1" presStyleIdx="3" presStyleCnt="18"/>
      <dgm:spPr/>
    </dgm:pt>
    <dgm:pt modelId="{17218B29-8724-4A01-877B-5DF4F4156DC7}" type="pres">
      <dgm:prSet presAssocID="{DA35EDCE-B4C5-4A94-A39C-935238D2A316}" presName="lineArrowNode" presStyleLbl="alignAccFollowNode1" presStyleIdx="4" presStyleCnt="18"/>
      <dgm:spPr/>
    </dgm:pt>
    <dgm:pt modelId="{AAF0E0C6-8896-40FF-9DB0-87803F789F4E}" type="pres">
      <dgm:prSet presAssocID="{328DACD7-3100-48F5-A1A5-845473ACD0E7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E70AA90C-5107-4613-91A5-E034BA47CDBB}" type="pres">
      <dgm:prSet presAssocID="{328DACD7-3100-48F5-A1A5-845473ACD0E7}" presName="spacerBetweenCircleAndCallout" presStyleCnt="0">
        <dgm:presLayoutVars/>
      </dgm:prSet>
      <dgm:spPr/>
    </dgm:pt>
    <dgm:pt modelId="{3EB204BE-4290-4E08-B2E2-8FAF4CA9764D}" type="pres">
      <dgm:prSet presAssocID="{DA35EDCE-B4C5-4A94-A39C-935238D2A316}" presName="nodeText" presStyleLbl="alignAccFollowNode1" presStyleIdx="5" presStyleCnt="18">
        <dgm:presLayoutVars>
          <dgm:bulletEnabled val="1"/>
        </dgm:presLayoutVars>
      </dgm:prSet>
      <dgm:spPr/>
    </dgm:pt>
    <dgm:pt modelId="{7E75C9CB-83D5-4465-B8E8-FEB84748B58D}" type="pres">
      <dgm:prSet presAssocID="{328DACD7-3100-48F5-A1A5-845473ACD0E7}" presName="sibTransComposite" presStyleCnt="0"/>
      <dgm:spPr/>
    </dgm:pt>
    <dgm:pt modelId="{A19DA749-A734-4841-B009-791C5E70258D}" type="pres">
      <dgm:prSet presAssocID="{AFA30E76-1DA9-4B7F-80DC-F56699B3A377}" presName="compositeNode" presStyleCnt="0"/>
      <dgm:spPr/>
    </dgm:pt>
    <dgm:pt modelId="{E31B78B2-16D7-4006-99F3-ED88CAD33C6C}" type="pres">
      <dgm:prSet presAssocID="{AFA30E76-1DA9-4B7F-80DC-F56699B3A37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5EFBF37-2990-4CD0-9DA5-0E26BBF9EAB9}" type="pres">
      <dgm:prSet presAssocID="{AFA30E76-1DA9-4B7F-80DC-F56699B3A377}" presName="parSh" presStyleCnt="0"/>
      <dgm:spPr/>
    </dgm:pt>
    <dgm:pt modelId="{B5795627-5460-48A1-BD4B-07765F7F12C3}" type="pres">
      <dgm:prSet presAssocID="{AFA30E76-1DA9-4B7F-80DC-F56699B3A377}" presName="lineNode" presStyleLbl="alignAccFollowNode1" presStyleIdx="6" presStyleCnt="18"/>
      <dgm:spPr/>
    </dgm:pt>
    <dgm:pt modelId="{C136DBC5-0355-4EDF-8D4A-84574E19F567}" type="pres">
      <dgm:prSet presAssocID="{AFA30E76-1DA9-4B7F-80DC-F56699B3A377}" presName="lineArrowNode" presStyleLbl="alignAccFollowNode1" presStyleIdx="7" presStyleCnt="18"/>
      <dgm:spPr/>
    </dgm:pt>
    <dgm:pt modelId="{822F8E7B-B971-4516-AB00-92231BF94597}" type="pres">
      <dgm:prSet presAssocID="{00461597-41F7-4AC5-BC2F-B3ED96871C25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B1E06C1A-96B8-49D0-9A89-57D271186427}" type="pres">
      <dgm:prSet presAssocID="{00461597-41F7-4AC5-BC2F-B3ED96871C25}" presName="spacerBetweenCircleAndCallout" presStyleCnt="0">
        <dgm:presLayoutVars/>
      </dgm:prSet>
      <dgm:spPr/>
    </dgm:pt>
    <dgm:pt modelId="{1FC868C7-4DA6-484A-BEAC-7DAC1FDC0D7F}" type="pres">
      <dgm:prSet presAssocID="{AFA30E76-1DA9-4B7F-80DC-F56699B3A377}" presName="nodeText" presStyleLbl="alignAccFollowNode1" presStyleIdx="8" presStyleCnt="18">
        <dgm:presLayoutVars>
          <dgm:bulletEnabled val="1"/>
        </dgm:presLayoutVars>
      </dgm:prSet>
      <dgm:spPr/>
    </dgm:pt>
    <dgm:pt modelId="{B126F865-D12B-42AB-811E-AC15BE024156}" type="pres">
      <dgm:prSet presAssocID="{00461597-41F7-4AC5-BC2F-B3ED96871C25}" presName="sibTransComposite" presStyleCnt="0"/>
      <dgm:spPr/>
    </dgm:pt>
    <dgm:pt modelId="{7A9A0787-6E45-4B81-AC5C-744AC80B15D8}" type="pres">
      <dgm:prSet presAssocID="{2EC6223D-564F-49B4-A2FE-40D1D6508C30}" presName="compositeNode" presStyleCnt="0"/>
      <dgm:spPr/>
    </dgm:pt>
    <dgm:pt modelId="{311C49BC-721E-4F3C-B6D1-B5351D7A7BDE}" type="pres">
      <dgm:prSet presAssocID="{2EC6223D-564F-49B4-A2FE-40D1D6508C3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CF937938-382A-4C86-A981-F8FC56C1B683}" type="pres">
      <dgm:prSet presAssocID="{2EC6223D-564F-49B4-A2FE-40D1D6508C30}" presName="parSh" presStyleCnt="0"/>
      <dgm:spPr/>
    </dgm:pt>
    <dgm:pt modelId="{EACD73C1-B5DD-48E1-9362-8985B28E8731}" type="pres">
      <dgm:prSet presAssocID="{2EC6223D-564F-49B4-A2FE-40D1D6508C30}" presName="lineNode" presStyleLbl="alignAccFollowNode1" presStyleIdx="9" presStyleCnt="18"/>
      <dgm:spPr/>
    </dgm:pt>
    <dgm:pt modelId="{B5AA4352-2455-47F3-9997-7DB6681EE7A5}" type="pres">
      <dgm:prSet presAssocID="{2EC6223D-564F-49B4-A2FE-40D1D6508C30}" presName="lineArrowNode" presStyleLbl="alignAccFollowNode1" presStyleIdx="10" presStyleCnt="18"/>
      <dgm:spPr/>
    </dgm:pt>
    <dgm:pt modelId="{E86198FB-07C4-4EE6-8B6A-0D8C71806AE2}" type="pres">
      <dgm:prSet presAssocID="{D62C96F4-D9D2-4C2F-863A-9225F31ACC51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A8D7903E-864D-43C4-A28B-1310ADB36D59}" type="pres">
      <dgm:prSet presAssocID="{D62C96F4-D9D2-4C2F-863A-9225F31ACC51}" presName="spacerBetweenCircleAndCallout" presStyleCnt="0">
        <dgm:presLayoutVars/>
      </dgm:prSet>
      <dgm:spPr/>
    </dgm:pt>
    <dgm:pt modelId="{661333AF-BED8-474E-A79B-1B3848212FF2}" type="pres">
      <dgm:prSet presAssocID="{2EC6223D-564F-49B4-A2FE-40D1D6508C30}" presName="nodeText" presStyleLbl="alignAccFollowNode1" presStyleIdx="11" presStyleCnt="18">
        <dgm:presLayoutVars>
          <dgm:bulletEnabled val="1"/>
        </dgm:presLayoutVars>
      </dgm:prSet>
      <dgm:spPr/>
    </dgm:pt>
    <dgm:pt modelId="{1434D8E6-B49B-40DF-A519-577608940529}" type="pres">
      <dgm:prSet presAssocID="{D62C96F4-D9D2-4C2F-863A-9225F31ACC51}" presName="sibTransComposite" presStyleCnt="0"/>
      <dgm:spPr/>
    </dgm:pt>
    <dgm:pt modelId="{01EC5A18-9FC8-45CD-883C-B5B8CA660731}" type="pres">
      <dgm:prSet presAssocID="{7C43BDB3-4403-42E7-803C-2BAE0F0D65B8}" presName="compositeNode" presStyleCnt="0"/>
      <dgm:spPr/>
    </dgm:pt>
    <dgm:pt modelId="{DEB437B1-F643-4C0D-BD46-683D81F0FB81}" type="pres">
      <dgm:prSet presAssocID="{7C43BDB3-4403-42E7-803C-2BAE0F0D65B8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F71E2C7-F7BA-4F14-B1E7-BF037E67995B}" type="pres">
      <dgm:prSet presAssocID="{7C43BDB3-4403-42E7-803C-2BAE0F0D65B8}" presName="parSh" presStyleCnt="0"/>
      <dgm:spPr/>
    </dgm:pt>
    <dgm:pt modelId="{6FCE9753-9AAA-4F97-89EC-E7E3B33DA559}" type="pres">
      <dgm:prSet presAssocID="{7C43BDB3-4403-42E7-803C-2BAE0F0D65B8}" presName="lineNode" presStyleLbl="alignAccFollowNode1" presStyleIdx="12" presStyleCnt="18"/>
      <dgm:spPr/>
    </dgm:pt>
    <dgm:pt modelId="{5F02F2FA-05E1-46AF-8202-01BE693E3596}" type="pres">
      <dgm:prSet presAssocID="{7C43BDB3-4403-42E7-803C-2BAE0F0D65B8}" presName="lineArrowNode" presStyleLbl="alignAccFollowNode1" presStyleIdx="13" presStyleCnt="18"/>
      <dgm:spPr/>
    </dgm:pt>
    <dgm:pt modelId="{3ABBE207-0CDA-4193-8270-5FD09922B03E}" type="pres">
      <dgm:prSet presAssocID="{FBE9569D-7FF2-449A-8DB9-7FFB97E42EF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1CE375D2-BB71-4140-B54E-5FCA071D53E0}" type="pres">
      <dgm:prSet presAssocID="{FBE9569D-7FF2-449A-8DB9-7FFB97E42EFB}" presName="spacerBetweenCircleAndCallout" presStyleCnt="0">
        <dgm:presLayoutVars/>
      </dgm:prSet>
      <dgm:spPr/>
    </dgm:pt>
    <dgm:pt modelId="{AFCF1B5D-328C-448A-BEA5-98A53CC4F0CD}" type="pres">
      <dgm:prSet presAssocID="{7C43BDB3-4403-42E7-803C-2BAE0F0D65B8}" presName="nodeText" presStyleLbl="alignAccFollowNode1" presStyleIdx="14" presStyleCnt="18">
        <dgm:presLayoutVars>
          <dgm:bulletEnabled val="1"/>
        </dgm:presLayoutVars>
      </dgm:prSet>
      <dgm:spPr/>
    </dgm:pt>
    <dgm:pt modelId="{756BB193-EE07-4309-B756-4A74C059DA7D}" type="pres">
      <dgm:prSet presAssocID="{FBE9569D-7FF2-449A-8DB9-7FFB97E42EFB}" presName="sibTransComposite" presStyleCnt="0"/>
      <dgm:spPr/>
    </dgm:pt>
    <dgm:pt modelId="{3C8BF57F-4E60-4C51-8160-49066EEB202F}" type="pres">
      <dgm:prSet presAssocID="{916AE758-151D-44BA-8E78-0807FE7777CD}" presName="compositeNode" presStyleCnt="0"/>
      <dgm:spPr/>
    </dgm:pt>
    <dgm:pt modelId="{EE0068B8-BD7C-4DFB-9C4D-038DB9DDB236}" type="pres">
      <dgm:prSet presAssocID="{916AE758-151D-44BA-8E78-0807FE7777CD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AE9B793-63A4-45A3-B256-5E25B82B1895}" type="pres">
      <dgm:prSet presAssocID="{916AE758-151D-44BA-8E78-0807FE7777CD}" presName="parSh" presStyleCnt="0"/>
      <dgm:spPr/>
    </dgm:pt>
    <dgm:pt modelId="{E3D13FC9-2784-4250-9074-00CD1128EEBD}" type="pres">
      <dgm:prSet presAssocID="{916AE758-151D-44BA-8E78-0807FE7777CD}" presName="lineNode" presStyleLbl="alignAccFollowNode1" presStyleIdx="15" presStyleCnt="18"/>
      <dgm:spPr/>
    </dgm:pt>
    <dgm:pt modelId="{B35115D6-A5C9-48D6-BC1F-37E4A7B4E9AA}" type="pres">
      <dgm:prSet presAssocID="{916AE758-151D-44BA-8E78-0807FE7777CD}" presName="lineArrowNode" presStyleLbl="alignAccFollowNode1" presStyleIdx="16" presStyleCnt="18"/>
      <dgm:spPr/>
    </dgm:pt>
    <dgm:pt modelId="{91A55446-B100-4C0E-B724-78677BBFC12E}" type="pres">
      <dgm:prSet presAssocID="{A761AD85-B5F8-4C4C-AA6B-463DD4080C00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DA242FF5-20B5-4FF2-91D2-8FCB04A4D9ED}" type="pres">
      <dgm:prSet presAssocID="{A761AD85-B5F8-4C4C-AA6B-463DD4080C00}" presName="spacerBetweenCircleAndCallout" presStyleCnt="0">
        <dgm:presLayoutVars/>
      </dgm:prSet>
      <dgm:spPr/>
    </dgm:pt>
    <dgm:pt modelId="{1E180B5C-7862-4B99-9BDB-47BB99F3B20B}" type="pres">
      <dgm:prSet presAssocID="{916AE758-151D-44BA-8E78-0807FE7777CD}" presName="nodeText" presStyleLbl="alignAccFollowNode1" presStyleIdx="17" presStyleCnt="18">
        <dgm:presLayoutVars>
          <dgm:bulletEnabled val="1"/>
        </dgm:presLayoutVars>
      </dgm:prSet>
      <dgm:spPr/>
    </dgm:pt>
  </dgm:ptLst>
  <dgm:cxnLst>
    <dgm:cxn modelId="{63D18922-E008-470B-BBE3-140F8E98981C}" type="presOf" srcId="{A761AD85-B5F8-4C4C-AA6B-463DD4080C00}" destId="{91A55446-B100-4C0E-B724-78677BBFC12E}" srcOrd="0" destOrd="0" presId="urn:microsoft.com/office/officeart/2016/7/layout/LinearArrowProcessNumbered"/>
    <dgm:cxn modelId="{94E6A425-272E-42CA-943A-4A3419184C15}" type="presOf" srcId="{00461597-41F7-4AC5-BC2F-B3ED96871C25}" destId="{822F8E7B-B971-4516-AB00-92231BF94597}" srcOrd="0" destOrd="0" presId="urn:microsoft.com/office/officeart/2016/7/layout/LinearArrowProcessNumbered"/>
    <dgm:cxn modelId="{BE9B2C61-B33D-427B-A766-6931A51E4471}" type="presOf" srcId="{7C43BDB3-4403-42E7-803C-2BAE0F0D65B8}" destId="{AFCF1B5D-328C-448A-BEA5-98A53CC4F0CD}" srcOrd="0" destOrd="0" presId="urn:microsoft.com/office/officeart/2016/7/layout/LinearArrowProcessNumbered"/>
    <dgm:cxn modelId="{3158A441-429B-464A-AB76-3A41C100EDEA}" type="presOf" srcId="{DB6A8992-BCD7-47E8-B19D-2639771E057D}" destId="{80799C32-A3FA-4F66-9757-392C9A307BDC}" srcOrd="0" destOrd="0" presId="urn:microsoft.com/office/officeart/2016/7/layout/LinearArrowProcessNumbered"/>
    <dgm:cxn modelId="{0EB71C43-9573-4EDE-BAB1-888F877EB8E3}" type="presOf" srcId="{D62C96F4-D9D2-4C2F-863A-9225F31ACC51}" destId="{E86198FB-07C4-4EE6-8B6A-0D8C71806AE2}" srcOrd="0" destOrd="0" presId="urn:microsoft.com/office/officeart/2016/7/layout/LinearArrowProcessNumbered"/>
    <dgm:cxn modelId="{E253B546-74FD-44C9-9D88-B8A4CA51EBB4}" type="presOf" srcId="{01D0A2F2-89CA-433F-A0DE-D0784F99A8A6}" destId="{65EEFD02-4182-4CD4-9433-ED771F24CBC3}" srcOrd="0" destOrd="0" presId="urn:microsoft.com/office/officeart/2016/7/layout/LinearArrowProcessNumbered"/>
    <dgm:cxn modelId="{D3E2DE4B-E278-493A-BF2F-3B9232305892}" type="presOf" srcId="{7149D81D-E6CC-4509-BE44-3BF396F17FBC}" destId="{63EFC92F-729D-45A3-8885-20139F7C2E08}" srcOrd="0" destOrd="0" presId="urn:microsoft.com/office/officeart/2016/7/layout/LinearArrowProcessNumbered"/>
    <dgm:cxn modelId="{08C44A55-3895-423B-8AA2-357308B14E14}" type="presOf" srcId="{2EC6223D-564F-49B4-A2FE-40D1D6508C30}" destId="{661333AF-BED8-474E-A79B-1B3848212FF2}" srcOrd="0" destOrd="0" presId="urn:microsoft.com/office/officeart/2016/7/layout/LinearArrowProcessNumbered"/>
    <dgm:cxn modelId="{2B217159-F614-4CD8-BC82-3121ADE299D1}" type="presOf" srcId="{DA35EDCE-B4C5-4A94-A39C-935238D2A316}" destId="{3EB204BE-4290-4E08-B2E2-8FAF4CA9764D}" srcOrd="0" destOrd="0" presId="urn:microsoft.com/office/officeart/2016/7/layout/LinearArrowProcessNumbered"/>
    <dgm:cxn modelId="{053A5E82-3BCD-442E-BFEC-0429328A3427}" type="presOf" srcId="{328DACD7-3100-48F5-A1A5-845473ACD0E7}" destId="{AAF0E0C6-8896-40FF-9DB0-87803F789F4E}" srcOrd="0" destOrd="0" presId="urn:microsoft.com/office/officeart/2016/7/layout/LinearArrowProcessNumbered"/>
    <dgm:cxn modelId="{4FA99183-D49D-43F5-81D4-9D6054EA19D1}" type="presOf" srcId="{916AE758-151D-44BA-8E78-0807FE7777CD}" destId="{1E180B5C-7862-4B99-9BDB-47BB99F3B20B}" srcOrd="0" destOrd="0" presId="urn:microsoft.com/office/officeart/2016/7/layout/LinearArrowProcessNumbered"/>
    <dgm:cxn modelId="{04623C91-478E-4C22-95E2-438B3F4FAC75}" srcId="{DB6A8992-BCD7-47E8-B19D-2639771E057D}" destId="{7149D81D-E6CC-4509-BE44-3BF396F17FBC}" srcOrd="0" destOrd="0" parTransId="{3B86B714-5E17-4652-8B25-D0A9BB8841A5}" sibTransId="{01D0A2F2-89CA-433F-A0DE-D0784F99A8A6}"/>
    <dgm:cxn modelId="{6C82059C-7260-42C4-A9C2-29A502B51736}" srcId="{DB6A8992-BCD7-47E8-B19D-2639771E057D}" destId="{2EC6223D-564F-49B4-A2FE-40D1D6508C30}" srcOrd="3" destOrd="0" parTransId="{EFD954B9-CA85-4ACB-A7F0-EB9861B7CBC8}" sibTransId="{D62C96F4-D9D2-4C2F-863A-9225F31ACC51}"/>
    <dgm:cxn modelId="{EC2814AB-9AE4-4E1B-B273-107346082AC4}" srcId="{DB6A8992-BCD7-47E8-B19D-2639771E057D}" destId="{AFA30E76-1DA9-4B7F-80DC-F56699B3A377}" srcOrd="2" destOrd="0" parTransId="{F1225BA5-4F59-4EA7-8981-40F5F48096EB}" sibTransId="{00461597-41F7-4AC5-BC2F-B3ED96871C25}"/>
    <dgm:cxn modelId="{4F7FDCB1-245D-4D9C-8106-34158CDD7C34}" type="presOf" srcId="{AFA30E76-1DA9-4B7F-80DC-F56699B3A377}" destId="{1FC868C7-4DA6-484A-BEAC-7DAC1FDC0D7F}" srcOrd="0" destOrd="0" presId="urn:microsoft.com/office/officeart/2016/7/layout/LinearArrowProcessNumbered"/>
    <dgm:cxn modelId="{EB173EB7-7ACD-4494-ADF6-BC1A88B0A356}" srcId="{DB6A8992-BCD7-47E8-B19D-2639771E057D}" destId="{DA35EDCE-B4C5-4A94-A39C-935238D2A316}" srcOrd="1" destOrd="0" parTransId="{511B096D-2F69-496D-8A32-4CA66EEC14DD}" sibTransId="{328DACD7-3100-48F5-A1A5-845473ACD0E7}"/>
    <dgm:cxn modelId="{68E15DBB-0DB5-4FF9-9584-8D1469781A8F}" srcId="{DB6A8992-BCD7-47E8-B19D-2639771E057D}" destId="{7C43BDB3-4403-42E7-803C-2BAE0F0D65B8}" srcOrd="4" destOrd="0" parTransId="{AD8DA11B-F506-42AA-B1DC-A2177778A6BA}" sibTransId="{FBE9569D-7FF2-449A-8DB9-7FFB97E42EFB}"/>
    <dgm:cxn modelId="{41DB00C4-77E4-459E-9C44-652077A4A982}" type="presOf" srcId="{FBE9569D-7FF2-449A-8DB9-7FFB97E42EFB}" destId="{3ABBE207-0CDA-4193-8270-5FD09922B03E}" srcOrd="0" destOrd="0" presId="urn:microsoft.com/office/officeart/2016/7/layout/LinearArrowProcessNumbered"/>
    <dgm:cxn modelId="{1111ADE2-6D5F-4E0B-B3D3-87C1FEC5BE95}" srcId="{DB6A8992-BCD7-47E8-B19D-2639771E057D}" destId="{916AE758-151D-44BA-8E78-0807FE7777CD}" srcOrd="5" destOrd="0" parTransId="{C4829D6A-41CF-4E31-BB05-AB1004BECD0C}" sibTransId="{A761AD85-B5F8-4C4C-AA6B-463DD4080C00}"/>
    <dgm:cxn modelId="{41AEDFF8-BB18-48A1-9BE3-496839942722}" type="presParOf" srcId="{80799C32-A3FA-4F66-9757-392C9A307BDC}" destId="{0C93CF8C-CBC7-4AD0-96C0-F43E5CBB08EE}" srcOrd="0" destOrd="0" presId="urn:microsoft.com/office/officeart/2016/7/layout/LinearArrowProcessNumbered"/>
    <dgm:cxn modelId="{63707DEB-541B-40A6-9249-BBE8FACC8DD7}" type="presParOf" srcId="{0C93CF8C-CBC7-4AD0-96C0-F43E5CBB08EE}" destId="{11437F05-6C50-4412-9FAA-A5F4CA2DBF2F}" srcOrd="0" destOrd="0" presId="urn:microsoft.com/office/officeart/2016/7/layout/LinearArrowProcessNumbered"/>
    <dgm:cxn modelId="{F2A4B5BD-AFB8-4DBD-A8B7-F1B696ED61C8}" type="presParOf" srcId="{0C93CF8C-CBC7-4AD0-96C0-F43E5CBB08EE}" destId="{EDDEFC65-6F31-4311-A267-7DDABB3FA0DC}" srcOrd="1" destOrd="0" presId="urn:microsoft.com/office/officeart/2016/7/layout/LinearArrowProcessNumbered"/>
    <dgm:cxn modelId="{4FF74826-23FF-4158-AE04-093ECA1E9431}" type="presParOf" srcId="{EDDEFC65-6F31-4311-A267-7DDABB3FA0DC}" destId="{1E74B5C4-98D9-46CA-AB24-BD10E431C034}" srcOrd="0" destOrd="0" presId="urn:microsoft.com/office/officeart/2016/7/layout/LinearArrowProcessNumbered"/>
    <dgm:cxn modelId="{35C8830A-96A5-4635-96AE-5ADCACF0FB97}" type="presParOf" srcId="{EDDEFC65-6F31-4311-A267-7DDABB3FA0DC}" destId="{7BC48556-CBDE-4BE4-ADD5-990D359D6EB9}" srcOrd="1" destOrd="0" presId="urn:microsoft.com/office/officeart/2016/7/layout/LinearArrowProcessNumbered"/>
    <dgm:cxn modelId="{94BC2EAF-1998-4CFC-8257-85BC6DA66CB5}" type="presParOf" srcId="{EDDEFC65-6F31-4311-A267-7DDABB3FA0DC}" destId="{65EEFD02-4182-4CD4-9433-ED771F24CBC3}" srcOrd="2" destOrd="0" presId="urn:microsoft.com/office/officeart/2016/7/layout/LinearArrowProcessNumbered"/>
    <dgm:cxn modelId="{E8D75531-4C6D-49F6-904F-8428E0965983}" type="presParOf" srcId="{EDDEFC65-6F31-4311-A267-7DDABB3FA0DC}" destId="{39721244-1BCA-4AEB-8FD5-A8DFCB1D23FA}" srcOrd="3" destOrd="0" presId="urn:microsoft.com/office/officeart/2016/7/layout/LinearArrowProcessNumbered"/>
    <dgm:cxn modelId="{4BDDF9C0-53DE-4490-94B0-399EE8758EF7}" type="presParOf" srcId="{0C93CF8C-CBC7-4AD0-96C0-F43E5CBB08EE}" destId="{63EFC92F-729D-45A3-8885-20139F7C2E08}" srcOrd="2" destOrd="0" presId="urn:microsoft.com/office/officeart/2016/7/layout/LinearArrowProcessNumbered"/>
    <dgm:cxn modelId="{B61EF822-9217-4C6A-A5AF-E65A95529E82}" type="presParOf" srcId="{80799C32-A3FA-4F66-9757-392C9A307BDC}" destId="{1A216AD2-FAE7-40A2-9F38-E103008B7CD0}" srcOrd="1" destOrd="0" presId="urn:microsoft.com/office/officeart/2016/7/layout/LinearArrowProcessNumbered"/>
    <dgm:cxn modelId="{BD19492D-91BC-43B9-B952-8861C171E54B}" type="presParOf" srcId="{80799C32-A3FA-4F66-9757-392C9A307BDC}" destId="{64D45423-FC74-4113-ABA6-0141731AC11A}" srcOrd="2" destOrd="0" presId="urn:microsoft.com/office/officeart/2016/7/layout/LinearArrowProcessNumbered"/>
    <dgm:cxn modelId="{5C5F160D-156B-4A95-858B-9532E1B2EFFF}" type="presParOf" srcId="{64D45423-FC74-4113-ABA6-0141731AC11A}" destId="{0D0FBE03-6EBF-4546-AB08-68BEB22AE692}" srcOrd="0" destOrd="0" presId="urn:microsoft.com/office/officeart/2016/7/layout/LinearArrowProcessNumbered"/>
    <dgm:cxn modelId="{35E5CB7F-6848-481F-9C75-26FADCD8D7AE}" type="presParOf" srcId="{64D45423-FC74-4113-ABA6-0141731AC11A}" destId="{9E1F95B2-465F-4BDD-AF63-3606D6991AC6}" srcOrd="1" destOrd="0" presId="urn:microsoft.com/office/officeart/2016/7/layout/LinearArrowProcessNumbered"/>
    <dgm:cxn modelId="{22213311-C11B-4260-8255-CCFD815C174D}" type="presParOf" srcId="{9E1F95B2-465F-4BDD-AF63-3606D6991AC6}" destId="{75770D2B-23F4-4A67-B27C-F74C8FF2DD1E}" srcOrd="0" destOrd="0" presId="urn:microsoft.com/office/officeart/2016/7/layout/LinearArrowProcessNumbered"/>
    <dgm:cxn modelId="{F7105E86-AFF1-4C6F-86E2-7071D108C169}" type="presParOf" srcId="{9E1F95B2-465F-4BDD-AF63-3606D6991AC6}" destId="{17218B29-8724-4A01-877B-5DF4F4156DC7}" srcOrd="1" destOrd="0" presId="urn:microsoft.com/office/officeart/2016/7/layout/LinearArrowProcessNumbered"/>
    <dgm:cxn modelId="{DC266404-A3DB-4308-B409-6FC69A415C3E}" type="presParOf" srcId="{9E1F95B2-465F-4BDD-AF63-3606D6991AC6}" destId="{AAF0E0C6-8896-40FF-9DB0-87803F789F4E}" srcOrd="2" destOrd="0" presId="urn:microsoft.com/office/officeart/2016/7/layout/LinearArrowProcessNumbered"/>
    <dgm:cxn modelId="{3C535E78-FFBE-4F46-8949-A62175F239A3}" type="presParOf" srcId="{9E1F95B2-465F-4BDD-AF63-3606D6991AC6}" destId="{E70AA90C-5107-4613-91A5-E034BA47CDBB}" srcOrd="3" destOrd="0" presId="urn:microsoft.com/office/officeart/2016/7/layout/LinearArrowProcessNumbered"/>
    <dgm:cxn modelId="{8A70BAFF-C294-48A3-9C94-7AD1165D8213}" type="presParOf" srcId="{64D45423-FC74-4113-ABA6-0141731AC11A}" destId="{3EB204BE-4290-4E08-B2E2-8FAF4CA9764D}" srcOrd="2" destOrd="0" presId="urn:microsoft.com/office/officeart/2016/7/layout/LinearArrowProcessNumbered"/>
    <dgm:cxn modelId="{B397DF66-A7B3-456D-8F6C-2419941F5BBD}" type="presParOf" srcId="{80799C32-A3FA-4F66-9757-392C9A307BDC}" destId="{7E75C9CB-83D5-4465-B8E8-FEB84748B58D}" srcOrd="3" destOrd="0" presId="urn:microsoft.com/office/officeart/2016/7/layout/LinearArrowProcessNumbered"/>
    <dgm:cxn modelId="{E356F791-E68A-4F15-AD79-CB70D713ED63}" type="presParOf" srcId="{80799C32-A3FA-4F66-9757-392C9A307BDC}" destId="{A19DA749-A734-4841-B009-791C5E70258D}" srcOrd="4" destOrd="0" presId="urn:microsoft.com/office/officeart/2016/7/layout/LinearArrowProcessNumbered"/>
    <dgm:cxn modelId="{3729D932-7B84-4725-9192-AFC32591BAE9}" type="presParOf" srcId="{A19DA749-A734-4841-B009-791C5E70258D}" destId="{E31B78B2-16D7-4006-99F3-ED88CAD33C6C}" srcOrd="0" destOrd="0" presId="urn:microsoft.com/office/officeart/2016/7/layout/LinearArrowProcessNumbered"/>
    <dgm:cxn modelId="{2C2D25F7-9B51-4091-B03B-2505862CA089}" type="presParOf" srcId="{A19DA749-A734-4841-B009-791C5E70258D}" destId="{05EFBF37-2990-4CD0-9DA5-0E26BBF9EAB9}" srcOrd="1" destOrd="0" presId="urn:microsoft.com/office/officeart/2016/7/layout/LinearArrowProcessNumbered"/>
    <dgm:cxn modelId="{8395B465-A724-4C95-8A3B-6C583A8F33B9}" type="presParOf" srcId="{05EFBF37-2990-4CD0-9DA5-0E26BBF9EAB9}" destId="{B5795627-5460-48A1-BD4B-07765F7F12C3}" srcOrd="0" destOrd="0" presId="urn:microsoft.com/office/officeart/2016/7/layout/LinearArrowProcessNumbered"/>
    <dgm:cxn modelId="{F4540287-F125-4ECA-80D7-2969BD02BACD}" type="presParOf" srcId="{05EFBF37-2990-4CD0-9DA5-0E26BBF9EAB9}" destId="{C136DBC5-0355-4EDF-8D4A-84574E19F567}" srcOrd="1" destOrd="0" presId="urn:microsoft.com/office/officeart/2016/7/layout/LinearArrowProcessNumbered"/>
    <dgm:cxn modelId="{2C37E381-4652-4770-B5A5-60C73D959BF3}" type="presParOf" srcId="{05EFBF37-2990-4CD0-9DA5-0E26BBF9EAB9}" destId="{822F8E7B-B971-4516-AB00-92231BF94597}" srcOrd="2" destOrd="0" presId="urn:microsoft.com/office/officeart/2016/7/layout/LinearArrowProcessNumbered"/>
    <dgm:cxn modelId="{5B3C4843-6297-4695-BED0-85623696B4F6}" type="presParOf" srcId="{05EFBF37-2990-4CD0-9DA5-0E26BBF9EAB9}" destId="{B1E06C1A-96B8-49D0-9A89-57D271186427}" srcOrd="3" destOrd="0" presId="urn:microsoft.com/office/officeart/2016/7/layout/LinearArrowProcessNumbered"/>
    <dgm:cxn modelId="{8AC6F9D7-967A-454E-BF9A-1756E299648D}" type="presParOf" srcId="{A19DA749-A734-4841-B009-791C5E70258D}" destId="{1FC868C7-4DA6-484A-BEAC-7DAC1FDC0D7F}" srcOrd="2" destOrd="0" presId="urn:microsoft.com/office/officeart/2016/7/layout/LinearArrowProcessNumbered"/>
    <dgm:cxn modelId="{4535245D-55DC-4413-A7A9-2A231475A14F}" type="presParOf" srcId="{80799C32-A3FA-4F66-9757-392C9A307BDC}" destId="{B126F865-D12B-42AB-811E-AC15BE024156}" srcOrd="5" destOrd="0" presId="urn:microsoft.com/office/officeart/2016/7/layout/LinearArrowProcessNumbered"/>
    <dgm:cxn modelId="{47B06778-8C0C-42EB-B645-BC28D9B0F226}" type="presParOf" srcId="{80799C32-A3FA-4F66-9757-392C9A307BDC}" destId="{7A9A0787-6E45-4B81-AC5C-744AC80B15D8}" srcOrd="6" destOrd="0" presId="urn:microsoft.com/office/officeart/2016/7/layout/LinearArrowProcessNumbered"/>
    <dgm:cxn modelId="{5DEB0043-9555-4133-9662-51CA1B1D966D}" type="presParOf" srcId="{7A9A0787-6E45-4B81-AC5C-744AC80B15D8}" destId="{311C49BC-721E-4F3C-B6D1-B5351D7A7BDE}" srcOrd="0" destOrd="0" presId="urn:microsoft.com/office/officeart/2016/7/layout/LinearArrowProcessNumbered"/>
    <dgm:cxn modelId="{B7612329-80B7-4BC6-B5FD-38C867028F14}" type="presParOf" srcId="{7A9A0787-6E45-4B81-AC5C-744AC80B15D8}" destId="{CF937938-382A-4C86-A981-F8FC56C1B683}" srcOrd="1" destOrd="0" presId="urn:microsoft.com/office/officeart/2016/7/layout/LinearArrowProcessNumbered"/>
    <dgm:cxn modelId="{C9737559-E1FA-4B4D-920B-59DD536FFE1F}" type="presParOf" srcId="{CF937938-382A-4C86-A981-F8FC56C1B683}" destId="{EACD73C1-B5DD-48E1-9362-8985B28E8731}" srcOrd="0" destOrd="0" presId="urn:microsoft.com/office/officeart/2016/7/layout/LinearArrowProcessNumbered"/>
    <dgm:cxn modelId="{5FDF8104-F20A-428D-9A4E-6A099F47F6A4}" type="presParOf" srcId="{CF937938-382A-4C86-A981-F8FC56C1B683}" destId="{B5AA4352-2455-47F3-9997-7DB6681EE7A5}" srcOrd="1" destOrd="0" presId="urn:microsoft.com/office/officeart/2016/7/layout/LinearArrowProcessNumbered"/>
    <dgm:cxn modelId="{A3976DBC-AE8E-48DA-84F9-10DAD926AE7F}" type="presParOf" srcId="{CF937938-382A-4C86-A981-F8FC56C1B683}" destId="{E86198FB-07C4-4EE6-8B6A-0D8C71806AE2}" srcOrd="2" destOrd="0" presId="urn:microsoft.com/office/officeart/2016/7/layout/LinearArrowProcessNumbered"/>
    <dgm:cxn modelId="{70EC94FB-55EA-4A95-A8BE-4F4EDDC8CC10}" type="presParOf" srcId="{CF937938-382A-4C86-A981-F8FC56C1B683}" destId="{A8D7903E-864D-43C4-A28B-1310ADB36D59}" srcOrd="3" destOrd="0" presId="urn:microsoft.com/office/officeart/2016/7/layout/LinearArrowProcessNumbered"/>
    <dgm:cxn modelId="{62C9F935-4360-46A5-A41E-A21E580AD08F}" type="presParOf" srcId="{7A9A0787-6E45-4B81-AC5C-744AC80B15D8}" destId="{661333AF-BED8-474E-A79B-1B3848212FF2}" srcOrd="2" destOrd="0" presId="urn:microsoft.com/office/officeart/2016/7/layout/LinearArrowProcessNumbered"/>
    <dgm:cxn modelId="{60F74C71-0E70-45DD-ACDB-6B3E014F029D}" type="presParOf" srcId="{80799C32-A3FA-4F66-9757-392C9A307BDC}" destId="{1434D8E6-B49B-40DF-A519-577608940529}" srcOrd="7" destOrd="0" presId="urn:microsoft.com/office/officeart/2016/7/layout/LinearArrowProcessNumbered"/>
    <dgm:cxn modelId="{8C0DADBC-5152-4535-8793-8DAA8EEC1953}" type="presParOf" srcId="{80799C32-A3FA-4F66-9757-392C9A307BDC}" destId="{01EC5A18-9FC8-45CD-883C-B5B8CA660731}" srcOrd="8" destOrd="0" presId="urn:microsoft.com/office/officeart/2016/7/layout/LinearArrowProcessNumbered"/>
    <dgm:cxn modelId="{91C9E9EF-7B50-44D8-897F-B7EE6B6B0C8C}" type="presParOf" srcId="{01EC5A18-9FC8-45CD-883C-B5B8CA660731}" destId="{DEB437B1-F643-4C0D-BD46-683D81F0FB81}" srcOrd="0" destOrd="0" presId="urn:microsoft.com/office/officeart/2016/7/layout/LinearArrowProcessNumbered"/>
    <dgm:cxn modelId="{335C4740-FB55-44EB-B590-FAB8D3818518}" type="presParOf" srcId="{01EC5A18-9FC8-45CD-883C-B5B8CA660731}" destId="{8F71E2C7-F7BA-4F14-B1E7-BF037E67995B}" srcOrd="1" destOrd="0" presId="urn:microsoft.com/office/officeart/2016/7/layout/LinearArrowProcessNumbered"/>
    <dgm:cxn modelId="{5190F237-20DF-4E94-A1FD-D32873FE280E}" type="presParOf" srcId="{8F71E2C7-F7BA-4F14-B1E7-BF037E67995B}" destId="{6FCE9753-9AAA-4F97-89EC-E7E3B33DA559}" srcOrd="0" destOrd="0" presId="urn:microsoft.com/office/officeart/2016/7/layout/LinearArrowProcessNumbered"/>
    <dgm:cxn modelId="{4DBF5E27-BFC4-4637-9BFB-EC24AB0B9651}" type="presParOf" srcId="{8F71E2C7-F7BA-4F14-B1E7-BF037E67995B}" destId="{5F02F2FA-05E1-46AF-8202-01BE693E3596}" srcOrd="1" destOrd="0" presId="urn:microsoft.com/office/officeart/2016/7/layout/LinearArrowProcessNumbered"/>
    <dgm:cxn modelId="{558AC06A-236F-4840-B6F5-2810946FDDFC}" type="presParOf" srcId="{8F71E2C7-F7BA-4F14-B1E7-BF037E67995B}" destId="{3ABBE207-0CDA-4193-8270-5FD09922B03E}" srcOrd="2" destOrd="0" presId="urn:microsoft.com/office/officeart/2016/7/layout/LinearArrowProcessNumbered"/>
    <dgm:cxn modelId="{85D53648-7C1B-45A3-A3FB-0C5127C54CB4}" type="presParOf" srcId="{8F71E2C7-F7BA-4F14-B1E7-BF037E67995B}" destId="{1CE375D2-BB71-4140-B54E-5FCA071D53E0}" srcOrd="3" destOrd="0" presId="urn:microsoft.com/office/officeart/2016/7/layout/LinearArrowProcessNumbered"/>
    <dgm:cxn modelId="{E2D8FED6-6329-4BB8-8C6E-C2C0C09E303C}" type="presParOf" srcId="{01EC5A18-9FC8-45CD-883C-B5B8CA660731}" destId="{AFCF1B5D-328C-448A-BEA5-98A53CC4F0CD}" srcOrd="2" destOrd="0" presId="urn:microsoft.com/office/officeart/2016/7/layout/LinearArrowProcessNumbered"/>
    <dgm:cxn modelId="{993CA533-CDE5-407E-AE91-3C384B6A7654}" type="presParOf" srcId="{80799C32-A3FA-4F66-9757-392C9A307BDC}" destId="{756BB193-EE07-4309-B756-4A74C059DA7D}" srcOrd="9" destOrd="0" presId="urn:microsoft.com/office/officeart/2016/7/layout/LinearArrowProcessNumbered"/>
    <dgm:cxn modelId="{6B180590-7E83-40D0-871D-ACF90912FB45}" type="presParOf" srcId="{80799C32-A3FA-4F66-9757-392C9A307BDC}" destId="{3C8BF57F-4E60-4C51-8160-49066EEB202F}" srcOrd="10" destOrd="0" presId="urn:microsoft.com/office/officeart/2016/7/layout/LinearArrowProcessNumbered"/>
    <dgm:cxn modelId="{0461BD22-712D-40E2-9048-07B67E3535CB}" type="presParOf" srcId="{3C8BF57F-4E60-4C51-8160-49066EEB202F}" destId="{EE0068B8-BD7C-4DFB-9C4D-038DB9DDB236}" srcOrd="0" destOrd="0" presId="urn:microsoft.com/office/officeart/2016/7/layout/LinearArrowProcessNumbered"/>
    <dgm:cxn modelId="{737D0B1D-097B-48EC-B9CF-9623161ED96F}" type="presParOf" srcId="{3C8BF57F-4E60-4C51-8160-49066EEB202F}" destId="{DAE9B793-63A4-45A3-B256-5E25B82B1895}" srcOrd="1" destOrd="0" presId="urn:microsoft.com/office/officeart/2016/7/layout/LinearArrowProcessNumbered"/>
    <dgm:cxn modelId="{20BCD0B7-A204-46E0-9DC6-50EC5C1DB63A}" type="presParOf" srcId="{DAE9B793-63A4-45A3-B256-5E25B82B1895}" destId="{E3D13FC9-2784-4250-9074-00CD1128EEBD}" srcOrd="0" destOrd="0" presId="urn:microsoft.com/office/officeart/2016/7/layout/LinearArrowProcessNumbered"/>
    <dgm:cxn modelId="{A434ED53-E0EC-4CC2-B7B0-113D242D87A1}" type="presParOf" srcId="{DAE9B793-63A4-45A3-B256-5E25B82B1895}" destId="{B35115D6-A5C9-48D6-BC1F-37E4A7B4E9AA}" srcOrd="1" destOrd="0" presId="urn:microsoft.com/office/officeart/2016/7/layout/LinearArrowProcessNumbered"/>
    <dgm:cxn modelId="{85DAA993-E87B-426C-8472-14FEA8DE6181}" type="presParOf" srcId="{DAE9B793-63A4-45A3-B256-5E25B82B1895}" destId="{91A55446-B100-4C0E-B724-78677BBFC12E}" srcOrd="2" destOrd="0" presId="urn:microsoft.com/office/officeart/2016/7/layout/LinearArrowProcessNumbered"/>
    <dgm:cxn modelId="{2FB30D94-D2F5-4D65-9528-5820B8E63FA6}" type="presParOf" srcId="{DAE9B793-63A4-45A3-B256-5E25B82B1895}" destId="{DA242FF5-20B5-4FF2-91D2-8FCB04A4D9ED}" srcOrd="3" destOrd="0" presId="urn:microsoft.com/office/officeart/2016/7/layout/LinearArrowProcessNumbered"/>
    <dgm:cxn modelId="{A0695159-F571-4701-9ECB-DFF16BAEA96E}" type="presParOf" srcId="{3C8BF57F-4E60-4C51-8160-49066EEB202F}" destId="{1E180B5C-7862-4B99-9BDB-47BB99F3B20B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4B5C4-98D9-46CA-AB24-BD10E431C034}">
      <dsp:nvSpPr>
        <dsp:cNvPr id="0" name=""/>
        <dsp:cNvSpPr/>
      </dsp:nvSpPr>
      <dsp:spPr>
        <a:xfrm>
          <a:off x="880578" y="1224332"/>
          <a:ext cx="700355" cy="7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48556-CBDE-4BE4-ADD5-990D359D6EB9}">
      <dsp:nvSpPr>
        <dsp:cNvPr id="0" name=""/>
        <dsp:cNvSpPr/>
      </dsp:nvSpPr>
      <dsp:spPr>
        <a:xfrm>
          <a:off x="1622955" y="1165538"/>
          <a:ext cx="80540" cy="151276"/>
        </a:xfrm>
        <a:prstGeom prst="chevron">
          <a:avLst>
            <a:gd name="adj" fmla="val 9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EFD02-4182-4CD4-9433-ED771F24CBC3}">
      <dsp:nvSpPr>
        <dsp:cNvPr id="0" name=""/>
        <dsp:cNvSpPr/>
      </dsp:nvSpPr>
      <dsp:spPr>
        <a:xfrm>
          <a:off x="455621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</a:t>
          </a:r>
        </a:p>
      </dsp:txBody>
      <dsp:txXfrm>
        <a:off x="554447" y="985781"/>
        <a:ext cx="477174" cy="477174"/>
      </dsp:txXfrm>
    </dsp:sp>
    <dsp:sp modelId="{63EFC92F-729D-45A3-8885-20139F7C2E08}">
      <dsp:nvSpPr>
        <dsp:cNvPr id="0" name=""/>
        <dsp:cNvSpPr/>
      </dsp:nvSpPr>
      <dsp:spPr>
        <a:xfrm>
          <a:off x="5134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 dirty="0"/>
            <a:t>Family Caregiver Alliance – National Center on Caregiving</a:t>
          </a:r>
          <a:r>
            <a:rPr lang="en-US" sz="1100" b="0" i="0" kern="1200" baseline="0" dirty="0"/>
            <a:t> National resource for caregiving research, policy, and services.</a:t>
          </a:r>
          <a:endParaRPr lang="en-US" sz="1100" kern="1200" dirty="0"/>
        </a:p>
      </dsp:txBody>
      <dsp:txXfrm>
        <a:off x="5134" y="2042541"/>
        <a:ext cx="1575799" cy="1650440"/>
      </dsp:txXfrm>
    </dsp:sp>
    <dsp:sp modelId="{75770D2B-23F4-4A67-B27C-F74C8FF2DD1E}">
      <dsp:nvSpPr>
        <dsp:cNvPr id="0" name=""/>
        <dsp:cNvSpPr/>
      </dsp:nvSpPr>
      <dsp:spPr>
        <a:xfrm>
          <a:off x="1756023" y="1224332"/>
          <a:ext cx="1575799" cy="7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218B29-8724-4A01-877B-5DF4F4156DC7}">
      <dsp:nvSpPr>
        <dsp:cNvPr id="0" name=""/>
        <dsp:cNvSpPr/>
      </dsp:nvSpPr>
      <dsp:spPr>
        <a:xfrm>
          <a:off x="3373843" y="1165538"/>
          <a:ext cx="80540" cy="151276"/>
        </a:xfrm>
        <a:prstGeom prst="chevron">
          <a:avLst>
            <a:gd name="adj" fmla="val 9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F0E0C6-8896-40FF-9DB0-87803F789F4E}">
      <dsp:nvSpPr>
        <dsp:cNvPr id="0" name=""/>
        <dsp:cNvSpPr/>
      </dsp:nvSpPr>
      <dsp:spPr>
        <a:xfrm>
          <a:off x="2206509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2</a:t>
          </a:r>
        </a:p>
      </dsp:txBody>
      <dsp:txXfrm>
        <a:off x="2305335" y="985781"/>
        <a:ext cx="477174" cy="477174"/>
      </dsp:txXfrm>
    </dsp:sp>
    <dsp:sp modelId="{3EB204BE-4290-4E08-B2E2-8FAF4CA9764D}">
      <dsp:nvSpPr>
        <dsp:cNvPr id="0" name=""/>
        <dsp:cNvSpPr/>
      </dsp:nvSpPr>
      <dsp:spPr>
        <a:xfrm>
          <a:off x="1756023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/>
            <a:t>National Alliance for Caregiving</a:t>
          </a:r>
          <a:r>
            <a:rPr lang="en-US" sz="1100" b="0" i="0" kern="1200" baseline="0"/>
            <a:t> Coalition focused on improving quality of life for caregivers nationwide.</a:t>
          </a:r>
          <a:endParaRPr lang="en-US" sz="1100" kern="1200"/>
        </a:p>
      </dsp:txBody>
      <dsp:txXfrm>
        <a:off x="1756023" y="2042541"/>
        <a:ext cx="1575799" cy="1650440"/>
      </dsp:txXfrm>
    </dsp:sp>
    <dsp:sp modelId="{B5795627-5460-48A1-BD4B-07765F7F12C3}">
      <dsp:nvSpPr>
        <dsp:cNvPr id="0" name=""/>
        <dsp:cNvSpPr/>
      </dsp:nvSpPr>
      <dsp:spPr>
        <a:xfrm>
          <a:off x="3506911" y="1224332"/>
          <a:ext cx="1575799" cy="7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6DBC5-0355-4EDF-8D4A-84574E19F567}">
      <dsp:nvSpPr>
        <dsp:cNvPr id="0" name=""/>
        <dsp:cNvSpPr/>
      </dsp:nvSpPr>
      <dsp:spPr>
        <a:xfrm>
          <a:off x="5124732" y="1165538"/>
          <a:ext cx="80540" cy="151276"/>
        </a:xfrm>
        <a:prstGeom prst="chevron">
          <a:avLst>
            <a:gd name="adj" fmla="val 9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2F8E7B-B971-4516-AB00-92231BF94597}">
      <dsp:nvSpPr>
        <dsp:cNvPr id="0" name=""/>
        <dsp:cNvSpPr/>
      </dsp:nvSpPr>
      <dsp:spPr>
        <a:xfrm>
          <a:off x="3957398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</a:t>
          </a:r>
        </a:p>
      </dsp:txBody>
      <dsp:txXfrm>
        <a:off x="4056224" y="985781"/>
        <a:ext cx="477174" cy="477174"/>
      </dsp:txXfrm>
    </dsp:sp>
    <dsp:sp modelId="{1FC868C7-4DA6-484A-BEAC-7DAC1FDC0D7F}">
      <dsp:nvSpPr>
        <dsp:cNvPr id="0" name=""/>
        <dsp:cNvSpPr/>
      </dsp:nvSpPr>
      <dsp:spPr>
        <a:xfrm>
          <a:off x="3506911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 dirty="0"/>
            <a:t>Caregiver Action Network</a:t>
          </a:r>
          <a:r>
            <a:rPr lang="en-US" sz="1100" b="0" i="0" kern="1200" baseline="0" dirty="0"/>
            <a:t> Free education and peer support for caregivers of all ages and conditions.</a:t>
          </a:r>
          <a:endParaRPr lang="en-US" sz="1100" kern="1200" dirty="0"/>
        </a:p>
      </dsp:txBody>
      <dsp:txXfrm>
        <a:off x="3506911" y="2042541"/>
        <a:ext cx="1575799" cy="1650440"/>
      </dsp:txXfrm>
    </dsp:sp>
    <dsp:sp modelId="{EACD73C1-B5DD-48E1-9362-8985B28E8731}">
      <dsp:nvSpPr>
        <dsp:cNvPr id="0" name=""/>
        <dsp:cNvSpPr/>
      </dsp:nvSpPr>
      <dsp:spPr>
        <a:xfrm>
          <a:off x="5257800" y="1224332"/>
          <a:ext cx="1575799" cy="7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A4352-2455-47F3-9997-7DB6681EE7A5}">
      <dsp:nvSpPr>
        <dsp:cNvPr id="0" name=""/>
        <dsp:cNvSpPr/>
      </dsp:nvSpPr>
      <dsp:spPr>
        <a:xfrm>
          <a:off x="6875620" y="1165538"/>
          <a:ext cx="80540" cy="151276"/>
        </a:xfrm>
        <a:prstGeom prst="chevron">
          <a:avLst>
            <a:gd name="adj" fmla="val 9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6198FB-07C4-4EE6-8B6A-0D8C71806AE2}">
      <dsp:nvSpPr>
        <dsp:cNvPr id="0" name=""/>
        <dsp:cNvSpPr/>
      </dsp:nvSpPr>
      <dsp:spPr>
        <a:xfrm>
          <a:off x="5708286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4</a:t>
          </a:r>
        </a:p>
      </dsp:txBody>
      <dsp:txXfrm>
        <a:off x="5807112" y="985781"/>
        <a:ext cx="477174" cy="477174"/>
      </dsp:txXfrm>
    </dsp:sp>
    <dsp:sp modelId="{661333AF-BED8-474E-A79B-1B3848212FF2}">
      <dsp:nvSpPr>
        <dsp:cNvPr id="0" name=""/>
        <dsp:cNvSpPr/>
      </dsp:nvSpPr>
      <dsp:spPr>
        <a:xfrm>
          <a:off x="5257800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/>
            <a:t>Generations United</a:t>
          </a:r>
          <a:r>
            <a:rPr lang="en-US" sz="1100" b="0" i="0" kern="1200" baseline="0"/>
            <a:t> National organization promoting intergenerational programs and policies.</a:t>
          </a:r>
          <a:endParaRPr lang="en-US" sz="1100" kern="1200"/>
        </a:p>
      </dsp:txBody>
      <dsp:txXfrm>
        <a:off x="5257800" y="2042541"/>
        <a:ext cx="1575799" cy="1650440"/>
      </dsp:txXfrm>
    </dsp:sp>
    <dsp:sp modelId="{6FCE9753-9AAA-4F97-89EC-E7E3B33DA559}">
      <dsp:nvSpPr>
        <dsp:cNvPr id="0" name=""/>
        <dsp:cNvSpPr/>
      </dsp:nvSpPr>
      <dsp:spPr>
        <a:xfrm>
          <a:off x="7008688" y="1224332"/>
          <a:ext cx="1575799" cy="7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02F2FA-05E1-46AF-8202-01BE693E3596}">
      <dsp:nvSpPr>
        <dsp:cNvPr id="0" name=""/>
        <dsp:cNvSpPr/>
      </dsp:nvSpPr>
      <dsp:spPr>
        <a:xfrm>
          <a:off x="8626509" y="1165538"/>
          <a:ext cx="80540" cy="151276"/>
        </a:xfrm>
        <a:prstGeom prst="chevron">
          <a:avLst>
            <a:gd name="adj" fmla="val 9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BE207-0CDA-4193-8270-5FD09922B03E}">
      <dsp:nvSpPr>
        <dsp:cNvPr id="0" name=""/>
        <dsp:cNvSpPr/>
      </dsp:nvSpPr>
      <dsp:spPr>
        <a:xfrm>
          <a:off x="7459175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5</a:t>
          </a:r>
        </a:p>
      </dsp:txBody>
      <dsp:txXfrm>
        <a:off x="7558001" y="985781"/>
        <a:ext cx="477174" cy="477174"/>
      </dsp:txXfrm>
    </dsp:sp>
    <dsp:sp modelId="{AFCF1B5D-328C-448A-BEA5-98A53CC4F0CD}">
      <dsp:nvSpPr>
        <dsp:cNvPr id="0" name=""/>
        <dsp:cNvSpPr/>
      </dsp:nvSpPr>
      <dsp:spPr>
        <a:xfrm>
          <a:off x="7008688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/>
            <a:t>Brookdale Foundation – Relatives as Parents Program (RAPP)</a:t>
          </a:r>
          <a:r>
            <a:rPr lang="en-US" sz="1100" b="0" i="0" kern="1200" baseline="0"/>
            <a:t> Support groups and services for grandparents and relatives raising children.</a:t>
          </a:r>
          <a:endParaRPr lang="en-US" sz="1100" kern="1200"/>
        </a:p>
      </dsp:txBody>
      <dsp:txXfrm>
        <a:off x="7008688" y="2042541"/>
        <a:ext cx="1575799" cy="1650440"/>
      </dsp:txXfrm>
    </dsp:sp>
    <dsp:sp modelId="{E3D13FC9-2784-4250-9074-00CD1128EEBD}">
      <dsp:nvSpPr>
        <dsp:cNvPr id="0" name=""/>
        <dsp:cNvSpPr/>
      </dsp:nvSpPr>
      <dsp:spPr>
        <a:xfrm>
          <a:off x="8759576" y="1224332"/>
          <a:ext cx="787899" cy="7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A55446-B100-4C0E-B724-78677BBFC12E}">
      <dsp:nvSpPr>
        <dsp:cNvPr id="0" name=""/>
        <dsp:cNvSpPr/>
      </dsp:nvSpPr>
      <dsp:spPr>
        <a:xfrm>
          <a:off x="9210063" y="886955"/>
          <a:ext cx="674826" cy="6748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87" tIns="26187" rIns="26187" bIns="26187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6</a:t>
          </a:r>
        </a:p>
      </dsp:txBody>
      <dsp:txXfrm>
        <a:off x="9308889" y="985781"/>
        <a:ext cx="477174" cy="477174"/>
      </dsp:txXfrm>
    </dsp:sp>
    <dsp:sp modelId="{1E180B5C-7862-4B99-9BDB-47BB99F3B20B}">
      <dsp:nvSpPr>
        <dsp:cNvPr id="0" name=""/>
        <dsp:cNvSpPr/>
      </dsp:nvSpPr>
      <dsp:spPr>
        <a:xfrm>
          <a:off x="8759576" y="1727381"/>
          <a:ext cx="157579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301" tIns="165100" rIns="124301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baseline="0"/>
            <a:t>eXtension (USDA Cooperative Extension System)</a:t>
          </a:r>
          <a:r>
            <a:rPr lang="en-US" sz="1100" b="0" i="0" kern="1200" baseline="0"/>
            <a:t> Information on caregiving topics including disaster preparedness, nutrition, and kinship care.</a:t>
          </a:r>
          <a:endParaRPr lang="en-US" sz="1100" kern="1200"/>
        </a:p>
      </dsp:txBody>
      <dsp:txXfrm>
        <a:off x="8759576" y="2042541"/>
        <a:ext cx="1575799" cy="1650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3BD0B54-6600-4A0B-9056-1D7AEF2767C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4BCEE31-AF65-40F4-B494-151EA1D27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4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D2CD-AF06-1699-D9AC-D4452AAAE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2335" y="1041400"/>
            <a:ext cx="4349578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203864"/>
                </a:solidFill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81C95-BB66-F4AC-F23C-70363A7D0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2336" y="3602038"/>
            <a:ext cx="4349576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A6482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434BB96-B8E5-95C4-9742-E2D612D02F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56389" cy="6400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 descr="A picture containing text&#10;&#10;AI-generated content may be incorrect.">
            <a:extLst>
              <a:ext uri="{FF2B5EF4-FFF2-40B4-BE49-F238E27FC236}">
                <a16:creationId xmlns:a16="http://schemas.microsoft.com/office/drawing/2014/main" id="{F8E47D6D-410F-B7E3-8759-F92200E2B0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1139" y="5430838"/>
            <a:ext cx="3138614" cy="109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50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506E97-5C2D-3C3E-53FD-87712ECEA741}"/>
              </a:ext>
            </a:extLst>
          </p:cNvPr>
          <p:cNvCxnSpPr>
            <a:cxnSpLocks/>
          </p:cNvCxnSpPr>
          <p:nvPr userDrawn="1"/>
        </p:nvCxnSpPr>
        <p:spPr>
          <a:xfrm flipH="1">
            <a:off x="981456" y="1270686"/>
            <a:ext cx="734699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F7586F2-F049-9C04-61C1-E4258A725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3775"/>
            <a:ext cx="10515600" cy="1051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64826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72DDE-3718-1F31-B766-B1E1346DC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4505"/>
            <a:ext cx="10515600" cy="4579720"/>
          </a:xfrm>
        </p:spPr>
        <p:txBody>
          <a:bodyPr/>
          <a:lstStyle>
            <a:lvl1pPr marL="228600" indent="-228600">
              <a:buClr>
                <a:srgbClr val="A64826"/>
              </a:buClr>
              <a:buFont typeface="Wingdings" panose="05000000000000000000" pitchFamily="2" charset="2"/>
              <a:buChar char="§"/>
              <a:defRPr>
                <a:solidFill>
                  <a:srgbClr val="203864"/>
                </a:solidFill>
                <a:latin typeface="Lato" panose="020F0502020204030203" pitchFamily="34" charset="0"/>
              </a:defRPr>
            </a:lvl1pPr>
            <a:lvl2pPr marL="685800" indent="-228600">
              <a:buClr>
                <a:srgbClr val="A64826"/>
              </a:buClr>
              <a:buFont typeface="Wingdings" panose="05000000000000000000" pitchFamily="2" charset="2"/>
              <a:buChar char="§"/>
              <a:defRPr>
                <a:solidFill>
                  <a:srgbClr val="203864"/>
                </a:solidFill>
                <a:latin typeface="Lato" panose="020F0502020204030203" pitchFamily="34" charset="0"/>
              </a:defRPr>
            </a:lvl2pPr>
            <a:lvl3pPr marL="1143000" indent="-228600">
              <a:buClr>
                <a:srgbClr val="A64826"/>
              </a:buClr>
              <a:buFont typeface="Wingdings" panose="05000000000000000000" pitchFamily="2" charset="2"/>
              <a:buChar char="§"/>
              <a:defRPr>
                <a:solidFill>
                  <a:srgbClr val="203864"/>
                </a:solidFill>
                <a:latin typeface="Lato" panose="020F0502020204030203" pitchFamily="34" charset="0"/>
              </a:defRPr>
            </a:lvl3pPr>
            <a:lvl4pPr marL="1600200" indent="-228600">
              <a:buClr>
                <a:srgbClr val="A64826"/>
              </a:buClr>
              <a:buFont typeface="Wingdings" panose="05000000000000000000" pitchFamily="2" charset="2"/>
              <a:buChar char="§"/>
              <a:defRPr>
                <a:solidFill>
                  <a:srgbClr val="203864"/>
                </a:solidFill>
                <a:latin typeface="Lato" panose="020F0502020204030203" pitchFamily="34" charset="0"/>
              </a:defRPr>
            </a:lvl4pPr>
            <a:lvl5pPr marL="2057400" indent="-228600">
              <a:buClr>
                <a:srgbClr val="A64826"/>
              </a:buClr>
              <a:buFont typeface="Wingdings" panose="05000000000000000000" pitchFamily="2" charset="2"/>
              <a:buChar char="§"/>
              <a:defRPr>
                <a:solidFill>
                  <a:srgbClr val="203864"/>
                </a:solidFill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&#10;&#10;AI-generated content may be incorrect.">
            <a:extLst>
              <a:ext uri="{FF2B5EF4-FFF2-40B4-BE49-F238E27FC236}">
                <a16:creationId xmlns:a16="http://schemas.microsoft.com/office/drawing/2014/main" id="{12DC409C-02E3-DD70-2954-8A187F0EDA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98708" y="567641"/>
            <a:ext cx="3138614" cy="109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13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9741E-C55C-016F-19BC-9F3DE7558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EFF8A9-511B-C728-783B-3AE4BA17B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9E592A-BCF6-575D-C875-269E5E64C498}"/>
              </a:ext>
            </a:extLst>
          </p:cNvPr>
          <p:cNvCxnSpPr>
            <a:cxnSpLocks/>
          </p:cNvCxnSpPr>
          <p:nvPr userDrawn="1"/>
        </p:nvCxnSpPr>
        <p:spPr>
          <a:xfrm flipH="1">
            <a:off x="981456" y="1295400"/>
            <a:ext cx="1026566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240B3DE8-DA8B-2F93-2895-EE0D5EE12EB4}"/>
              </a:ext>
            </a:extLst>
          </p:cNvPr>
          <p:cNvSpPr txBox="1">
            <a:spLocks/>
          </p:cNvSpPr>
          <p:nvPr userDrawn="1"/>
        </p:nvSpPr>
        <p:spPr>
          <a:xfrm>
            <a:off x="838199" y="523775"/>
            <a:ext cx="10515599" cy="1051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 b="1">
                <a:solidFill>
                  <a:srgbClr val="A64826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picture containing text&#10;&#10;AI-generated content may be incorrect.">
            <a:extLst>
              <a:ext uri="{FF2B5EF4-FFF2-40B4-BE49-F238E27FC236}">
                <a16:creationId xmlns:a16="http://schemas.microsoft.com/office/drawing/2014/main" id="{3321AA42-154A-ACAA-0452-7C6EE1B350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98708" y="584117"/>
            <a:ext cx="3138614" cy="109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9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02B09-1C35-7D4F-6ACC-EA91FB66C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20386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403A1-A28E-FB9F-30A9-B3EB342AA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29789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B8B6EE-6364-98B0-798B-8E2D23437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800" b="1" kern="1200" dirty="0">
                <a:solidFill>
                  <a:srgbClr val="203864"/>
                </a:solidFill>
                <a:latin typeface="Lato" panose="020F0502020204030203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64826"/>
              </a:buClr>
              <a:buFont typeface="Wingdings" panose="05000000000000000000" pitchFamily="2" charset="2"/>
              <a:buNone/>
            </a:pPr>
            <a:r>
              <a:rPr lang="en-US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6121DE3-823C-5BB5-38F8-6403CA5C76F3}"/>
              </a:ext>
            </a:extLst>
          </p:cNvPr>
          <p:cNvCxnSpPr>
            <a:cxnSpLocks/>
          </p:cNvCxnSpPr>
          <p:nvPr userDrawn="1"/>
        </p:nvCxnSpPr>
        <p:spPr>
          <a:xfrm flipH="1">
            <a:off x="981456" y="1295400"/>
            <a:ext cx="1026566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805FF8EC-B293-4BCD-4087-BB4230BB8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3775"/>
            <a:ext cx="10515599" cy="1051025"/>
          </a:xfrm>
        </p:spPr>
        <p:txBody>
          <a:bodyPr/>
          <a:lstStyle>
            <a:lvl1pPr>
              <a:defRPr lang="en-US" sz="4000" b="1" kern="1200">
                <a:solidFill>
                  <a:srgbClr val="A64826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picture containing text&#10;&#10;AI-generated content may be incorrect.">
            <a:extLst>
              <a:ext uri="{FF2B5EF4-FFF2-40B4-BE49-F238E27FC236}">
                <a16:creationId xmlns:a16="http://schemas.microsoft.com/office/drawing/2014/main" id="{72424091-5CA2-8FBB-B56C-039DABD315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98708" y="592355"/>
            <a:ext cx="3138614" cy="1097012"/>
          </a:xfrm>
          <a:prstGeom prst="rect">
            <a:avLst/>
          </a:prstGeom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A243086-8A39-07F8-8532-0242644C4395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72200" y="2521585"/>
            <a:ext cx="5181600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9275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7552596-50B1-A119-CD44-686DFC7EC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3775"/>
            <a:ext cx="10515599" cy="1051025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A6482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80C1C9A-23D9-54E2-88D2-8850C919BA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1712913"/>
            <a:ext cx="10515600" cy="446563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4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&#10;&#10;AI-generated content may be incorrect.">
            <a:extLst>
              <a:ext uri="{FF2B5EF4-FFF2-40B4-BE49-F238E27FC236}">
                <a16:creationId xmlns:a16="http://schemas.microsoft.com/office/drawing/2014/main" id="{2002F1B2-69FC-5914-5B8D-261ACD32C5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98708" y="567641"/>
            <a:ext cx="3138614" cy="109701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26A401-62A6-6CAB-BBA2-36A56F91EF48}"/>
              </a:ext>
            </a:extLst>
          </p:cNvPr>
          <p:cNvCxnSpPr>
            <a:cxnSpLocks/>
          </p:cNvCxnSpPr>
          <p:nvPr userDrawn="1"/>
        </p:nvCxnSpPr>
        <p:spPr>
          <a:xfrm flipH="1">
            <a:off x="981456" y="1270686"/>
            <a:ext cx="734699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4188B1A8-D659-AE5A-F27B-7E8C9642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3775"/>
            <a:ext cx="10515600" cy="1051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64826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1D69C1C-B48D-2C46-AA4C-21FB2C4FD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DBCD368-5113-D2D1-34B4-00F61B44C4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1825625"/>
            <a:ext cx="5334000" cy="43513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7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71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AAAD4E-4ED6-52EE-64FB-4CEA0D07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9736A-71BA-35EA-2D58-3D43CC720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579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A4FE34-45C5-FA9B-6BD3-3CE84D74FA43}"/>
              </a:ext>
            </a:extLst>
          </p:cNvPr>
          <p:cNvSpPr/>
          <p:nvPr userDrawn="1"/>
        </p:nvSpPr>
        <p:spPr>
          <a:xfrm>
            <a:off x="0" y="6409038"/>
            <a:ext cx="12192000" cy="448962"/>
          </a:xfrm>
          <a:prstGeom prst="rect">
            <a:avLst/>
          </a:prstGeom>
          <a:solidFill>
            <a:srgbClr val="A648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C1F122-0762-9C9D-2AA0-806D8CD476DB}"/>
              </a:ext>
            </a:extLst>
          </p:cNvPr>
          <p:cNvSpPr/>
          <p:nvPr userDrawn="1"/>
        </p:nvSpPr>
        <p:spPr>
          <a:xfrm>
            <a:off x="0" y="6492875"/>
            <a:ext cx="12192000" cy="360886"/>
          </a:xfrm>
          <a:prstGeom prst="rect">
            <a:avLst/>
          </a:prstGeom>
          <a:solidFill>
            <a:srgbClr val="3C597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8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A64826"/>
          </a:solidFill>
          <a:latin typeface="Lato" panose="020F050202020403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64826"/>
        </a:buClr>
        <a:buFont typeface="Wingdings" panose="05000000000000000000" pitchFamily="2" charset="2"/>
        <a:buChar char="§"/>
        <a:defRPr sz="2800" kern="1200">
          <a:solidFill>
            <a:srgbClr val="203864"/>
          </a:solidFill>
          <a:latin typeface="Lato" panose="020F050202020403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64826"/>
        </a:buClr>
        <a:buFont typeface="Wingdings" panose="05000000000000000000" pitchFamily="2" charset="2"/>
        <a:buChar char="§"/>
        <a:defRPr sz="2400" kern="1200">
          <a:solidFill>
            <a:srgbClr val="203864"/>
          </a:solidFill>
          <a:latin typeface="Lato" panose="020F050202020403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64826"/>
        </a:buClr>
        <a:buFont typeface="Wingdings" panose="05000000000000000000" pitchFamily="2" charset="2"/>
        <a:buChar char="§"/>
        <a:defRPr sz="2000" kern="1200">
          <a:solidFill>
            <a:srgbClr val="203864"/>
          </a:solidFill>
          <a:latin typeface="Lato" panose="020F050202020403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64826"/>
        </a:buClr>
        <a:buFont typeface="Wingdings" panose="05000000000000000000" pitchFamily="2" charset="2"/>
        <a:buChar char="§"/>
        <a:defRPr sz="1800" kern="1200">
          <a:solidFill>
            <a:srgbClr val="203864"/>
          </a:solidFill>
          <a:latin typeface="Lato" panose="020F050202020403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64826"/>
        </a:buClr>
        <a:buFont typeface="Wingdings" panose="05000000000000000000" pitchFamily="2" charset="2"/>
        <a:buChar char="§"/>
        <a:defRPr sz="1600" kern="1200">
          <a:solidFill>
            <a:srgbClr val="203864"/>
          </a:solidFill>
          <a:latin typeface="Lato" panose="020F050202020403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Kim.vivaldi@dars.virginia.gov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cl.gov/programs/support-caregivers/national-family-caregiver-support-progra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7FFE-D782-FB59-5F7E-4ACFBAAB9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2335" y="362309"/>
            <a:ext cx="4349578" cy="3066691"/>
          </a:xfrm>
        </p:spPr>
        <p:txBody>
          <a:bodyPr>
            <a:normAutofit fontScale="90000"/>
          </a:bodyPr>
          <a:lstStyle/>
          <a:p>
            <a:r>
              <a:rPr lang="en-US" dirty="0"/>
              <a:t>Exploring Programs that Help the Helper</a:t>
            </a:r>
            <a:br>
              <a:rPr lang="en-US" dirty="0"/>
            </a:br>
            <a:br>
              <a:rPr lang="en-US" dirty="0"/>
            </a:br>
            <a:r>
              <a:rPr lang="en-US" sz="3600" dirty="0"/>
              <a:t>Kim Vivaldi RN, MSN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9202D-B856-FC2C-A81C-F999C84ECA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National Family Caregiver Support Programs (NFCSP)</a:t>
            </a:r>
          </a:p>
          <a:p>
            <a:endParaRPr lang="en-US" dirty="0"/>
          </a:p>
          <a:p>
            <a:r>
              <a:rPr lang="en-US" dirty="0"/>
              <a:t>May 2026</a:t>
            </a:r>
          </a:p>
        </p:txBody>
      </p:sp>
      <p:pic>
        <p:nvPicPr>
          <p:cNvPr id="6" name="Picture Placeholder 5" descr="Old couple bonding">
            <a:extLst>
              <a:ext uri="{FF2B5EF4-FFF2-40B4-BE49-F238E27FC236}">
                <a16:creationId xmlns:a16="http://schemas.microsoft.com/office/drawing/2014/main" id="{23F48A31-C76A-37EF-0F28-227AF4E5413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16059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E4963-37D8-DC1A-617B-FF7791362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A379A-76CC-9C1E-888B-318BA939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8873"/>
            <a:ext cx="10515600" cy="1455928"/>
          </a:xfrm>
        </p:spPr>
        <p:txBody>
          <a:bodyPr>
            <a:normAutofit/>
          </a:bodyPr>
          <a:lstStyle/>
          <a:p>
            <a:r>
              <a:rPr lang="en-US" dirty="0"/>
              <a:t>When Doing Outreach focus on..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01C-46EC-9B36-9252-689413FE4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93008" y="1825625"/>
            <a:ext cx="7860792" cy="4351338"/>
          </a:xfrm>
        </p:spPr>
        <p:txBody>
          <a:bodyPr>
            <a:noAutofit/>
          </a:bodyPr>
          <a:lstStyle/>
          <a:p>
            <a:r>
              <a:rPr lang="en-US" sz="3200" dirty="0"/>
              <a:t>Primary Caregivers for individuals with Alzheimer's Disease and related Disorders</a:t>
            </a:r>
          </a:p>
          <a:p>
            <a:r>
              <a:rPr lang="en-US" sz="3200" dirty="0"/>
              <a:t>Grandparents raising grandchildren and other Kinship Caregivers</a:t>
            </a:r>
          </a:p>
          <a:p>
            <a:r>
              <a:rPr lang="en-US" sz="3200" dirty="0"/>
              <a:t>Rural Caregivers</a:t>
            </a:r>
          </a:p>
          <a:p>
            <a:r>
              <a:rPr lang="en-US" sz="3200" dirty="0"/>
              <a:t>Target marketing and outreach campaigns discussing respite &amp; caregiver training (Refer to NWD)</a:t>
            </a:r>
          </a:p>
        </p:txBody>
      </p:sp>
      <p:pic>
        <p:nvPicPr>
          <p:cNvPr id="7" name="Picture Placeholder 6" descr="Young child with elderly people">
            <a:extLst>
              <a:ext uri="{FF2B5EF4-FFF2-40B4-BE49-F238E27FC236}">
                <a16:creationId xmlns:a16="http://schemas.microsoft.com/office/drawing/2014/main" id="{E5ACE9AA-F2E8-E6C4-5E06-6F6CD61430D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6725" y="1408113"/>
            <a:ext cx="3026283" cy="3374199"/>
          </a:xfrm>
        </p:spPr>
      </p:pic>
    </p:spTree>
    <p:extLst>
      <p:ext uri="{BB962C8B-B14F-4D97-AF65-F5344CB8AC3E}">
        <p14:creationId xmlns:p14="http://schemas.microsoft.com/office/powerpoint/2010/main" val="3763964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567F-44A2-8723-5A98-79ECE8AB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Key Resources</a:t>
            </a:r>
            <a:br>
              <a:rPr lang="en-US"/>
            </a:br>
            <a:endParaRPr lang="en-US" dirty="0"/>
          </a:p>
        </p:txBody>
      </p:sp>
      <p:graphicFrame>
        <p:nvGraphicFramePr>
          <p:cNvPr id="4" name="Rectangle 1">
            <a:extLst>
              <a:ext uri="{FF2B5EF4-FFF2-40B4-BE49-F238E27FC236}">
                <a16:creationId xmlns:a16="http://schemas.microsoft.com/office/drawing/2014/main" id="{EE40FF54-CF91-57E7-851A-7D928520B4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701264"/>
              </p:ext>
            </p:extLst>
          </p:nvPr>
        </p:nvGraphicFramePr>
        <p:xfrm>
          <a:off x="838200" y="1754188"/>
          <a:ext cx="10515600" cy="457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9641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25452-00AA-5183-C732-E8779A059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A115C-5ACF-1FE2-F63C-82D9570E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Kinship Caregiving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D5740-40B0-DA6D-3F91-9CD09FFFD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9532" y="1574800"/>
            <a:ext cx="5824267" cy="4602163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lvl="1" indent="0">
              <a:buNone/>
            </a:pPr>
            <a:r>
              <a:rPr lang="en-US" sz="3200" dirty="0"/>
              <a:t>Reasons for Kinship caregiving:</a:t>
            </a:r>
          </a:p>
          <a:p>
            <a:pPr marL="457200" lvl="1" indent="0">
              <a:buNone/>
            </a:pPr>
            <a:r>
              <a:rPr lang="en-US" sz="3200" dirty="0"/>
              <a:t>	-Substance use</a:t>
            </a:r>
          </a:p>
          <a:p>
            <a:pPr marL="457200" lvl="1" indent="0">
              <a:buNone/>
            </a:pPr>
            <a:r>
              <a:rPr lang="en-US" sz="3200" dirty="0"/>
              <a:t>	-Incarceration</a:t>
            </a:r>
          </a:p>
          <a:p>
            <a:pPr marL="457200" lvl="1" indent="0">
              <a:buNone/>
            </a:pPr>
            <a:r>
              <a:rPr lang="en-US" sz="3200" dirty="0"/>
              <a:t>	-Illness</a:t>
            </a:r>
          </a:p>
          <a:p>
            <a:pPr marL="457200" lvl="1" indent="0">
              <a:buNone/>
            </a:pPr>
            <a:r>
              <a:rPr lang="en-US" sz="3200" dirty="0"/>
              <a:t>	-Death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E376D-BAC4-E475-05F9-05ED7DD6B930}"/>
              </a:ext>
            </a:extLst>
          </p:cNvPr>
          <p:cNvSpPr txBox="1"/>
          <p:nvPr/>
        </p:nvSpPr>
        <p:spPr>
          <a:xfrm>
            <a:off x="517585" y="1574800"/>
            <a:ext cx="458925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Kinship care is when relatives or close family friends provide full-time care for children when parents cannot.</a:t>
            </a:r>
          </a:p>
          <a:p>
            <a:pPr lvl="1"/>
            <a:r>
              <a:rPr lang="en-US" sz="3200" dirty="0"/>
              <a:t>-Reduce trauma </a:t>
            </a:r>
          </a:p>
          <a:p>
            <a:pPr lvl="1"/>
            <a:r>
              <a:rPr lang="en-US" sz="3200" dirty="0"/>
              <a:t>-Preserve family </a:t>
            </a:r>
          </a:p>
          <a:p>
            <a:pPr lvl="1"/>
            <a:r>
              <a:rPr lang="en-US" sz="3200" dirty="0"/>
              <a:t>-Cultural connections</a:t>
            </a:r>
          </a:p>
        </p:txBody>
      </p:sp>
    </p:spTree>
    <p:extLst>
      <p:ext uri="{BB962C8B-B14F-4D97-AF65-F5344CB8AC3E}">
        <p14:creationId xmlns:p14="http://schemas.microsoft.com/office/powerpoint/2010/main" val="3107319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2C744DC-C7EE-3D37-E6EF-80E989F00A13}"/>
              </a:ext>
            </a:extLst>
          </p:cNvPr>
          <p:cNvSpPr txBox="1"/>
          <p:nvPr/>
        </p:nvSpPr>
        <p:spPr>
          <a:xfrm>
            <a:off x="82296" y="1607431"/>
            <a:ext cx="4882896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211 Virginia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 Free, confidential service connecting families with help for housing, food, utilities, healthcare, and more.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Formed Families Forward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 Nonprofit offering education, support, and resources for families formed through kinship care.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Virginia Navigator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 Searchable directory of local, statewide, and national programs for caregivers and kinship families.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8AD0B0-3D76-8716-66BE-ED8DE59B3C8B}"/>
              </a:ext>
            </a:extLst>
          </p:cNvPr>
          <p:cNvSpPr txBox="1"/>
          <p:nvPr/>
        </p:nvSpPr>
        <p:spPr>
          <a:xfrm>
            <a:off x="5330952" y="1607431"/>
            <a:ext cx="6272784" cy="3652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Kinship Navigator of Central Virginia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Regional initiative providing financial, educational, and relational support to help kinship caregivers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Kids, Kin ‘N Caregiver, Inc.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Serves Hampton Road with seminars, peer support groups, and family enrichment activities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48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Family First Virginia – Kinship Navigator Program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Statewide effort focused on preventing foster care placement and supporting kinship providers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C0DDEC-E2FB-F810-7825-828D442133B3}"/>
              </a:ext>
            </a:extLst>
          </p:cNvPr>
          <p:cNvSpPr txBox="1"/>
          <p:nvPr/>
        </p:nvSpPr>
        <p:spPr>
          <a:xfrm>
            <a:off x="536701" y="422097"/>
            <a:ext cx="11194034" cy="5909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buClr>
                <a:srgbClr val="A64826"/>
              </a:buClr>
              <a:defRPr/>
            </a:pPr>
            <a:r>
              <a:rPr lang="en-US" sz="3600" b="1">
                <a:solidFill>
                  <a:srgbClr val="203864"/>
                </a:solidFill>
                <a:latin typeface="Lato"/>
                <a:ea typeface="Lato"/>
                <a:cs typeface="Lato"/>
              </a:rPr>
              <a:t>Virginia Kinship Resource Guide from Social Services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48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681DB-CD2F-333C-ABDC-D78AF1994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F06EE-E709-7F8D-D91F-F001F6C3A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Wrong Door Supporting IIIE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ECE5-886E-724A-C9E8-19657C7BA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National Respite Care Provider Training (NRCPT) 	</a:t>
            </a:r>
          </a:p>
          <a:p>
            <a:pPr marL="0" indent="0">
              <a:buNone/>
            </a:pPr>
            <a:r>
              <a:rPr lang="en-US" dirty="0">
                <a:latin typeface="Lato"/>
                <a:ea typeface="Lato"/>
                <a:cs typeface="Lato"/>
              </a:rPr>
              <a:t>	</a:t>
            </a:r>
            <a:r>
              <a:rPr lang="en-US" sz="2000" i="1">
                <a:latin typeface="Lato"/>
                <a:ea typeface="Lato"/>
                <a:cs typeface="Lato"/>
              </a:rPr>
              <a:t>10 modules located on NWD Training Platform</a:t>
            </a:r>
            <a:endParaRPr lang="en-US" sz="2000" i="1">
              <a:ea typeface="Lato"/>
              <a:cs typeface="Lato"/>
            </a:endParaRPr>
          </a:p>
          <a:p>
            <a:pPr marL="0" indent="0">
              <a:buNone/>
            </a:pPr>
            <a:r>
              <a:rPr lang="en-US" sz="2000" i="1" dirty="0"/>
              <a:t>	This is a competency based online training for entry level providers</a:t>
            </a:r>
          </a:p>
          <a:p>
            <a:pPr marL="0" indent="0">
              <a:buNone/>
            </a:pPr>
            <a:r>
              <a:rPr lang="en-US" sz="2000" i="1" dirty="0"/>
              <a:t>	The learners will have confidence in providing respite</a:t>
            </a:r>
          </a:p>
          <a:p>
            <a:pPr marL="0" indent="0">
              <a:buNone/>
            </a:pPr>
            <a:r>
              <a:rPr lang="en-US" sz="2000" i="1" dirty="0"/>
              <a:t>	The caregiver will have place to direct respite providers to for education.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Option Counseling Training </a:t>
            </a:r>
          </a:p>
        </p:txBody>
      </p:sp>
    </p:spTree>
    <p:extLst>
      <p:ext uri="{BB962C8B-B14F-4D97-AF65-F5344CB8AC3E}">
        <p14:creationId xmlns:p14="http://schemas.microsoft.com/office/powerpoint/2010/main" val="3000327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328F8-7D41-73F2-368F-B0C0422EC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44F1-66F8-F779-8A41-4F4BBDD99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38C39-0456-9E0D-7BCD-D91CC79EC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5691" y="1825625"/>
            <a:ext cx="4858108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Kim Vivaldi</a:t>
            </a:r>
          </a:p>
          <a:p>
            <a:pPr marL="0" indent="0">
              <a:buNone/>
            </a:pPr>
            <a:r>
              <a:rPr lang="en-US" i="1" dirty="0"/>
              <a:t>Human Services </a:t>
            </a:r>
          </a:p>
          <a:p>
            <a:pPr marL="0" indent="0">
              <a:buNone/>
            </a:pPr>
            <a:r>
              <a:rPr lang="en-US" i="1" dirty="0"/>
              <a:t>Programs Coordinator</a:t>
            </a:r>
          </a:p>
          <a:p>
            <a:pPr marL="0" indent="0">
              <a:buNone/>
            </a:pPr>
            <a:r>
              <a:rPr lang="en-US" dirty="0"/>
              <a:t>804-662-7650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Kim.vivaldi@dars.virginia.gov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D74477-33B1-FDFB-DE35-784A00FAB5AB}"/>
              </a:ext>
            </a:extLst>
          </p:cNvPr>
          <p:cNvSpPr txBox="1"/>
          <p:nvPr/>
        </p:nvSpPr>
        <p:spPr>
          <a:xfrm>
            <a:off x="838199" y="2305615"/>
            <a:ext cx="410473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3C5973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“There are only four kinds of people in the world - those who have been caregivers, those who are caregivers, those who will be caregivers, and those who will need caregivers.” </a:t>
            </a:r>
            <a:endParaRPr lang="en-US" sz="2000" dirty="0">
              <a:solidFill>
                <a:srgbClr val="3C597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b="0" i="0" dirty="0">
              <a:solidFill>
                <a:srgbClr val="3C597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b="0" i="0" dirty="0">
                <a:solidFill>
                  <a:srgbClr val="3C5973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Former First Lady Rosalynn Carter</a:t>
            </a:r>
            <a:endParaRPr lang="en-US" sz="2000" dirty="0">
              <a:solidFill>
                <a:srgbClr val="3C597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41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C39E5-DB6F-FA18-819E-D06320538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650"/>
            <a:ext cx="10515600" cy="1402272"/>
          </a:xfrm>
        </p:spPr>
        <p:txBody>
          <a:bodyPr>
            <a:normAutofit/>
          </a:bodyPr>
          <a:lstStyle/>
          <a:p>
            <a:r>
              <a:rPr lang="en-US" sz="3600" dirty="0"/>
              <a:t>National Family Caregiver</a:t>
            </a:r>
            <a:br>
              <a:rPr lang="en-US" sz="3600" dirty="0"/>
            </a:br>
            <a:r>
              <a:rPr lang="en-US" sz="3600" dirty="0"/>
              <a:t>Support Program (NFCSP)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B169F-6357-5564-1B3A-E7F86A080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305"/>
            <a:ext cx="10515600" cy="4470919"/>
          </a:xfrm>
        </p:spPr>
        <p:txBody>
          <a:bodyPr>
            <a:normAutofit fontScale="62500" lnSpcReduction="20000"/>
          </a:bodyPr>
          <a:lstStyle/>
          <a:p>
            <a:r>
              <a:rPr lang="en-US" sz="7600" dirty="0"/>
              <a:t>Established in the Older American Act Reauthorization of 2000.</a:t>
            </a:r>
          </a:p>
          <a:p>
            <a:endParaRPr lang="en-US" sz="5800" dirty="0"/>
          </a:p>
          <a:p>
            <a:pPr marL="0" indent="0">
              <a:buNone/>
            </a:pPr>
            <a:endParaRPr lang="en-US" sz="7600" dirty="0"/>
          </a:p>
          <a:p>
            <a:r>
              <a:rPr lang="en-US" sz="7600" dirty="0"/>
              <a:t>The Title III-E (NFCSP) is designed to support the needs of family caregivers.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27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EF1E7-7709-2E59-640F-F140ED212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E8879-4B41-385C-D830-F8125AE1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NFCSP (III 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852F8-1F84-30B3-3D01-A512198CA6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National Family Caregiver Support Program (NFCSP) supports the essential role of caregivers</a:t>
            </a:r>
          </a:p>
          <a:p>
            <a:pPr lvl="1"/>
            <a:r>
              <a:rPr lang="en-US" sz="2000" dirty="0"/>
              <a:t>To be eligible for this III E funding:</a:t>
            </a:r>
          </a:p>
          <a:p>
            <a:pPr lvl="2"/>
            <a:r>
              <a:rPr lang="en-US" dirty="0"/>
              <a:t>A caregiver must be someone helping a person age 60 or older</a:t>
            </a:r>
          </a:p>
          <a:p>
            <a:pPr lvl="2"/>
            <a:r>
              <a:rPr lang="en-US" dirty="0"/>
              <a:t>A caregiver is helping someone under age 60 with early-onset dementia</a:t>
            </a:r>
          </a:p>
          <a:p>
            <a:pPr lvl="2"/>
            <a:r>
              <a:rPr lang="en-US" dirty="0"/>
              <a:t>A grandparent or older relatives(55+) is raising:</a:t>
            </a:r>
          </a:p>
          <a:p>
            <a:pPr lvl="3"/>
            <a:r>
              <a:rPr lang="en-US" sz="2000" dirty="0"/>
              <a:t>1. A child under 18 years old</a:t>
            </a:r>
          </a:p>
          <a:p>
            <a:pPr lvl="3"/>
            <a:r>
              <a:rPr lang="en-US" sz="2000" dirty="0"/>
              <a:t>2. An adult (age 19-59) with serious disability</a:t>
            </a:r>
          </a:p>
          <a:p>
            <a:endParaRPr lang="en-US" dirty="0"/>
          </a:p>
        </p:txBody>
      </p:sp>
      <p:pic>
        <p:nvPicPr>
          <p:cNvPr id="10" name="Picture Placeholder 9" descr="Father playing with the child">
            <a:extLst>
              <a:ext uri="{FF2B5EF4-FFF2-40B4-BE49-F238E27FC236}">
                <a16:creationId xmlns:a16="http://schemas.microsoft.com/office/drawing/2014/main" id="{8E34C440-CDE4-CA33-BA24-CAA5210F2B9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4893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B6D3F-B9AC-9C00-5067-B6C5E81E5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74800"/>
            <a:ext cx="10514010" cy="4639577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500" dirty="0"/>
              <a:t>Information about available services via public education </a:t>
            </a:r>
            <a:r>
              <a:rPr lang="en-US" sz="3500" dirty="0">
                <a:solidFill>
                  <a:schemeClr val="accent2"/>
                </a:solidFill>
              </a:rPr>
              <a:t>[Outreach/PIE]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dirty="0"/>
              <a:t>Assistance in gaining access to services through:</a:t>
            </a:r>
          </a:p>
          <a:p>
            <a:pPr lvl="2"/>
            <a:r>
              <a:rPr lang="en-US" sz="3300" dirty="0"/>
              <a:t>Information and Assistance </a:t>
            </a:r>
            <a:r>
              <a:rPr lang="en-US" sz="3300" dirty="0">
                <a:solidFill>
                  <a:schemeClr val="accent2"/>
                </a:solidFill>
              </a:rPr>
              <a:t>[CRIA]</a:t>
            </a:r>
          </a:p>
          <a:p>
            <a:pPr lvl="2"/>
            <a:r>
              <a:rPr lang="en-US" sz="3300" dirty="0"/>
              <a:t>Care Coordination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dirty="0"/>
              <a:t>Supportive Services:</a:t>
            </a:r>
          </a:p>
          <a:p>
            <a:pPr lvl="2"/>
            <a:r>
              <a:rPr lang="en-US" sz="3300" dirty="0"/>
              <a:t>Individual Counseling</a:t>
            </a:r>
          </a:p>
          <a:p>
            <a:pPr lvl="2"/>
            <a:r>
              <a:rPr lang="en-US" sz="3300" dirty="0"/>
              <a:t>Support Groups</a:t>
            </a:r>
          </a:p>
          <a:p>
            <a:pPr lvl="2"/>
            <a:r>
              <a:rPr lang="en-US" sz="3300" dirty="0"/>
              <a:t>Caregiver Training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500" dirty="0"/>
              <a:t>Respite Care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500" dirty="0"/>
              <a:t>Supplemental Services on a limited basis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078D18-3305-CBE4-065F-8F6042C3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5 Core Services of NFCSP</a:t>
            </a:r>
          </a:p>
        </p:txBody>
      </p:sp>
    </p:spTree>
    <p:extLst>
      <p:ext uri="{BB962C8B-B14F-4D97-AF65-F5344CB8AC3E}">
        <p14:creationId xmlns:p14="http://schemas.microsoft.com/office/powerpoint/2010/main" val="168441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C497F-76EE-6E84-AEDA-04DA4A7F3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DC3D-EF80-72C8-9D53-F12D62EE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3351"/>
            <a:ext cx="10515600" cy="1441450"/>
          </a:xfrm>
        </p:spPr>
        <p:txBody>
          <a:bodyPr>
            <a:normAutofit/>
          </a:bodyPr>
          <a:lstStyle/>
          <a:p>
            <a:r>
              <a:rPr lang="en-US" dirty="0"/>
              <a:t>Why AAA Programs Are</a:t>
            </a:r>
            <a:br>
              <a:rPr lang="en-US" dirty="0"/>
            </a:br>
            <a:r>
              <a:rPr lang="en-US" dirty="0"/>
              <a:t> Significant: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0474B-2217-8681-3774-8CDCE308F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Reduces caregiver stress</a:t>
            </a:r>
          </a:p>
          <a:p>
            <a:r>
              <a:rPr lang="en-US" dirty="0"/>
              <a:t>The interactions AAA staff helps to strengthen the understanding of the role of the family caregiver</a:t>
            </a:r>
          </a:p>
          <a:p>
            <a:r>
              <a:rPr lang="en-US" dirty="0"/>
              <a:t>Referring into community programs to meet the unique needs of the individuals and the family dynamics</a:t>
            </a:r>
          </a:p>
          <a:p>
            <a:pPr lvl="1"/>
            <a:r>
              <a:rPr lang="en-US" dirty="0"/>
              <a:t>VA Caregiver Program, Kinship Navigators, Alzheimer’s Association</a:t>
            </a:r>
          </a:p>
          <a:p>
            <a:r>
              <a:rPr lang="en-US" dirty="0"/>
              <a:t>Addresses some of the commonly occurring issues:</a:t>
            </a:r>
          </a:p>
          <a:p>
            <a:pPr lvl="1"/>
            <a:r>
              <a:rPr lang="en-US" dirty="0"/>
              <a:t>Depression</a:t>
            </a:r>
          </a:p>
          <a:p>
            <a:pPr lvl="1"/>
            <a:r>
              <a:rPr lang="en-US" dirty="0"/>
              <a:t>Anxiety</a:t>
            </a:r>
          </a:p>
          <a:p>
            <a:pPr lvl="1"/>
            <a:r>
              <a:rPr lang="en-US" dirty="0"/>
              <a:t>Neglecting of ones on health and well being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8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F1722-BD5B-6EC1-8901-CA8D156E3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27A88-BBCB-1C74-65D2-FA78AF3B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caregiver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E2BEC-E915-9DBC-B752-B9F0B2871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7594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Caregiving is time consuming:</a:t>
            </a:r>
          </a:p>
          <a:p>
            <a:pPr lvl="1"/>
            <a:r>
              <a:rPr lang="en-US" i="1" dirty="0"/>
              <a:t>1 in 4 caregivers provide 40 hours of care per week</a:t>
            </a:r>
          </a:p>
          <a:p>
            <a:r>
              <a:rPr lang="en-US" dirty="0"/>
              <a:t>Providing high-intensity care</a:t>
            </a:r>
          </a:p>
          <a:p>
            <a:pPr lvl="1"/>
            <a:r>
              <a:rPr lang="en-US" i="1" dirty="0"/>
              <a:t>With only 11% receiving formal training for type of care needed</a:t>
            </a:r>
          </a:p>
          <a:p>
            <a:r>
              <a:rPr lang="en-US" dirty="0"/>
              <a:t>Help with activities of daily living (ADLs), with increase in caregivers helping with 3 or more ADLs</a:t>
            </a:r>
          </a:p>
          <a:p>
            <a:r>
              <a:rPr lang="en-US" dirty="0"/>
              <a:t>Health care coordination tasks (1/3 of the caregivers report this is the most challenging)</a:t>
            </a:r>
          </a:p>
          <a:p>
            <a:pPr lvl="1"/>
            <a:r>
              <a:rPr lang="en-US" i="1" dirty="0"/>
              <a:t>Monitoring of health conditions</a:t>
            </a:r>
          </a:p>
          <a:p>
            <a:pPr lvl="1"/>
            <a:r>
              <a:rPr lang="en-US" i="1" dirty="0"/>
              <a:t>Communication with care recipient’s providers</a:t>
            </a:r>
          </a:p>
          <a:p>
            <a:r>
              <a:rPr lang="en-US" dirty="0"/>
              <a:t>Increase use of technology to help with caregiving is up and required in some instants to keep the family member in the home</a:t>
            </a:r>
          </a:p>
          <a:p>
            <a:pPr marL="0" indent="0">
              <a:buNone/>
            </a:pPr>
            <a:r>
              <a:rPr lang="en-US" sz="1400" dirty="0"/>
              <a:t>July 2025 Caregiving in the US: Research Report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07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EBF60-CFD7-4F40-8A0D-89B0D9B5E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3277D-F43F-FEC6-C0E7-2178AC03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728"/>
            <a:ext cx="10515600" cy="1465073"/>
          </a:xfrm>
        </p:spPr>
        <p:txBody>
          <a:bodyPr>
            <a:normAutofit/>
          </a:bodyPr>
          <a:lstStyle/>
          <a:p>
            <a:r>
              <a:rPr lang="en-US" dirty="0"/>
              <a:t>Common NFCSP Services Provided by AAA in Virginia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D6601-30A7-4EBD-951F-5A95FF25CF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Respite</a:t>
            </a:r>
          </a:p>
          <a:p>
            <a:pPr marL="514350" indent="-514350">
              <a:buAutoNum type="arabicPeriod"/>
            </a:pPr>
            <a:r>
              <a:rPr lang="en-US" sz="3200" dirty="0"/>
              <a:t>Case Management/Care Coordination</a:t>
            </a:r>
          </a:p>
          <a:p>
            <a:pPr marL="514350" indent="-514350">
              <a:buAutoNum type="arabicPeriod"/>
            </a:pPr>
            <a:r>
              <a:rPr lang="en-US" sz="3200" dirty="0"/>
              <a:t>Supportive Services</a:t>
            </a:r>
          </a:p>
          <a:p>
            <a:pPr marL="457200" lvl="1" indent="0">
              <a:buNone/>
            </a:pPr>
            <a:r>
              <a:rPr lang="en-US" dirty="0"/>
              <a:t> a.  Support groups</a:t>
            </a:r>
          </a:p>
          <a:p>
            <a:pPr marL="457200" lvl="1" indent="0">
              <a:buNone/>
            </a:pPr>
            <a:r>
              <a:rPr lang="en-US" dirty="0"/>
              <a:t> b.  Individual counseling</a:t>
            </a:r>
          </a:p>
          <a:p>
            <a:pPr marL="457200" lvl="1" indent="0">
              <a:buNone/>
            </a:pPr>
            <a:r>
              <a:rPr lang="en-US" dirty="0"/>
              <a:t> c.  Caregiver Training</a:t>
            </a:r>
          </a:p>
          <a:p>
            <a:pPr marL="514350" indent="-514350">
              <a:buAutoNum type="arabicPeriod"/>
            </a:pPr>
            <a:r>
              <a:rPr lang="en-US" sz="3200" dirty="0"/>
              <a:t>Options Counseling</a:t>
            </a:r>
          </a:p>
        </p:txBody>
      </p:sp>
      <p:pic>
        <p:nvPicPr>
          <p:cNvPr id="8" name="Picture Placeholder 7" descr="Wheelchair student in classroom">
            <a:extLst>
              <a:ext uri="{FF2B5EF4-FFF2-40B4-BE49-F238E27FC236}">
                <a16:creationId xmlns:a16="http://schemas.microsoft.com/office/drawing/2014/main" id="{95236FE7-259A-7AC3-1D4B-56D0BAFB315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661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AE005-5907-9B9A-E208-512D9B447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CB9A1-67DB-2359-53F5-295A3B76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Caregiver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FCF12-4309-7B7F-79B6-AA633E14E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4000" dirty="0"/>
              <a:t>Respite Care</a:t>
            </a:r>
          </a:p>
          <a:p>
            <a:pPr lvl="2"/>
            <a:r>
              <a:rPr lang="en-US" sz="2800">
                <a:latin typeface="Lato"/>
                <a:ea typeface="Lato"/>
                <a:cs typeface="Lato"/>
              </a:rPr>
              <a:t>Campanion, Homemaker</a:t>
            </a:r>
            <a:r>
              <a:rPr lang="en-US" sz="2800" dirty="0">
                <a:latin typeface="Lato"/>
                <a:ea typeface="Lato"/>
                <a:cs typeface="Lato"/>
              </a:rPr>
              <a:t>, Day Services</a:t>
            </a:r>
          </a:p>
          <a:p>
            <a:r>
              <a:rPr lang="en-US" sz="4000" dirty="0"/>
              <a:t>Information about Assistance Programs</a:t>
            </a:r>
          </a:p>
          <a:p>
            <a:pPr lvl="1"/>
            <a:r>
              <a:rPr lang="en-US" sz="3000" i="1" dirty="0"/>
              <a:t>SNAP, Medicaid</a:t>
            </a:r>
          </a:p>
          <a:p>
            <a:r>
              <a:rPr lang="en-US" sz="4000" dirty="0"/>
              <a:t>Home Health Care (Personal Care)</a:t>
            </a:r>
          </a:p>
          <a:p>
            <a:r>
              <a:rPr lang="en-US" sz="4000" dirty="0"/>
              <a:t>General Information About Caregiving</a:t>
            </a:r>
          </a:p>
          <a:p>
            <a:r>
              <a:rPr lang="en-US" sz="4000" dirty="0"/>
              <a:t>Emotional Support</a:t>
            </a:r>
          </a:p>
          <a:p>
            <a:r>
              <a:rPr lang="en-US" sz="4000" dirty="0"/>
              <a:t>Care Coordination</a:t>
            </a:r>
          </a:p>
        </p:txBody>
      </p:sp>
    </p:spTree>
    <p:extLst>
      <p:ext uri="{BB962C8B-B14F-4D97-AF65-F5344CB8AC3E}">
        <p14:creationId xmlns:p14="http://schemas.microsoft.com/office/powerpoint/2010/main" val="1169914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5147-B20B-D5E1-0BC8-EC14FB329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F7E6-CBF2-24DC-BA98-C69671E2D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Positive Outcomes of NFCSP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9CBB6-7E06-E5A2-C382-9E1A41519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Proven effective in helping caregivers  keep their loved ones at home</a:t>
            </a:r>
          </a:p>
          <a:p>
            <a:r>
              <a:rPr lang="en-US" dirty="0"/>
              <a:t>Longevity in continuing to provide care at home </a:t>
            </a:r>
          </a:p>
          <a:p>
            <a:pPr lvl="1"/>
            <a:r>
              <a:rPr lang="en-US" i="1" dirty="0"/>
              <a:t>42% at home 2-5 years &amp; 30% at home 5-10 years</a:t>
            </a:r>
          </a:p>
          <a:p>
            <a:r>
              <a:rPr lang="en-US" dirty="0"/>
              <a:t>74% enabled the caregiver to provide care longer then would be possible otherwise</a:t>
            </a:r>
          </a:p>
          <a:p>
            <a:r>
              <a:rPr lang="en-US" dirty="0"/>
              <a:t>88% reported that services helped them to be a better caregiver</a:t>
            </a:r>
          </a:p>
          <a:p>
            <a:r>
              <a:rPr lang="en-US" dirty="0"/>
              <a:t>62% report that without the services they received the care recipient would be living in a nursing home </a:t>
            </a:r>
          </a:p>
          <a:p>
            <a:r>
              <a:rPr lang="en-US" sz="2000" dirty="0">
                <a:hlinkClick r:id="rId2"/>
              </a:rPr>
              <a:t>https://acl.gov/programs/support-caregivers/national-family-caregiver-support-program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622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ck DAS Theme">
      <a:dk1>
        <a:sysClr val="windowText" lastClr="000000"/>
      </a:dk1>
      <a:lt1>
        <a:sysClr val="window" lastClr="FFFFFF"/>
      </a:lt1>
      <a:dk2>
        <a:srgbClr val="031D64"/>
      </a:dk2>
      <a:lt2>
        <a:srgbClr val="F3E9E4"/>
      </a:lt2>
      <a:accent1>
        <a:srgbClr val="3C5973"/>
      </a:accent1>
      <a:accent2>
        <a:srgbClr val="A64826"/>
      </a:accent2>
      <a:accent3>
        <a:srgbClr val="644A03"/>
      </a:accent3>
      <a:accent4>
        <a:srgbClr val="2684A6"/>
      </a:accent4>
      <a:accent5>
        <a:srgbClr val="8B2C4E"/>
      </a:accent5>
      <a:accent6>
        <a:srgbClr val="A68826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9fb0ce-cc5e-4069-a635-474c35d56436">
      <Terms xmlns="http://schemas.microsoft.com/office/infopath/2007/PartnerControls"/>
    </lcf76f155ced4ddcb4097134ff3c332f>
    <TaxCatchAll xmlns="5546905e-4a60-40fd-8bc3-55b8fdc9a8e5" xsi:nil="true"/>
    <Canva_x0020_link xmlns="cd9fb0ce-cc5e-4069-a635-474c35d56436">
      <Url xsi:nil="true"/>
      <Description xsi:nil="true"/>
    </Canva_x0020_link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4A14DBBA55DC48809AFC08C18A0C39" ma:contentTypeVersion="14" ma:contentTypeDescription="Create a new document." ma:contentTypeScope="" ma:versionID="49f3955f8be39cc4925dc5ea0044f02e">
  <xsd:schema xmlns:xsd="http://www.w3.org/2001/XMLSchema" xmlns:xs="http://www.w3.org/2001/XMLSchema" xmlns:p="http://schemas.microsoft.com/office/2006/metadata/properties" xmlns:ns2="cd9fb0ce-cc5e-4069-a635-474c35d56436" xmlns:ns3="5546905e-4a60-40fd-8bc3-55b8fdc9a8e5" targetNamespace="http://schemas.microsoft.com/office/2006/metadata/properties" ma:root="true" ma:fieldsID="b04f6b29729840dd7f7c7c76ae8f14ca" ns2:_="" ns3:_="">
    <xsd:import namespace="cd9fb0ce-cc5e-4069-a635-474c35d56436"/>
    <xsd:import namespace="5546905e-4a60-40fd-8bc3-55b8fdc9a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Canva_x0020_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fb0ce-cc5e-4069-a635-474c35d564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Canva_x0020_link" ma:index="21" nillable="true" ma:displayName="Canva link" ma:format="Hyperlink" ma:internalName="Canva_x0020_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6905e-4a60-40fd-8bc3-55b8fdc9a8e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d98577a-4332-4ac1-ae5c-2c9210ee0568}" ma:internalName="TaxCatchAll" ma:showField="CatchAllData" ma:web="5546905e-4a60-40fd-8bc3-55b8fdc9a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2ADE38-C405-42AD-89DF-3ECCECDABB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22198A-9D7A-42F0-BFA1-8AE7A5384002}">
  <ds:schemaRefs>
    <ds:schemaRef ds:uri="http://www.w3.org/XML/1998/namespace"/>
    <ds:schemaRef ds:uri="cd9fb0ce-cc5e-4069-a635-474c35d56436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546905e-4a60-40fd-8bc3-55b8fdc9a8e5"/>
  </ds:schemaRefs>
</ds:datastoreItem>
</file>

<file path=customXml/itemProps3.xml><?xml version="1.0" encoding="utf-8"?>
<ds:datastoreItem xmlns:ds="http://schemas.openxmlformats.org/officeDocument/2006/customXml" ds:itemID="{C72E11EA-8A04-4D4D-9B0D-41364FE932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9fb0ce-cc5e-4069-a635-474c35d56436"/>
    <ds:schemaRef ds:uri="5546905e-4a60-40fd-8bc3-55b8fdc9a8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974</Words>
  <Application>Microsoft Office PowerPoint</Application>
  <PresentationFormat>Widescreen</PresentationFormat>
  <Paragraphs>132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Lato</vt:lpstr>
      <vt:lpstr>Tahoma</vt:lpstr>
      <vt:lpstr>Wingdings</vt:lpstr>
      <vt:lpstr>Office Theme</vt:lpstr>
      <vt:lpstr>Exploring Programs that Help the Helper  Kim Vivaldi RN, MSN</vt:lpstr>
      <vt:lpstr>National Family Caregiver Support Program (NFCSP)</vt:lpstr>
      <vt:lpstr>Overview of the NFCSP (III E)</vt:lpstr>
      <vt:lpstr>The 5 Core Services of NFCSP</vt:lpstr>
      <vt:lpstr>Why AAA Programs Are  Significant:</vt:lpstr>
      <vt:lpstr>What does the caregiver do?</vt:lpstr>
      <vt:lpstr>Common NFCSP Services Provided by AAA in Virginia</vt:lpstr>
      <vt:lpstr>Caregiver Requests</vt:lpstr>
      <vt:lpstr>Positive Outcomes of NFCSP</vt:lpstr>
      <vt:lpstr>When Doing Outreach focus on..</vt:lpstr>
      <vt:lpstr>Key Resources </vt:lpstr>
      <vt:lpstr>What is Kinship Caregiving</vt:lpstr>
      <vt:lpstr>PowerPoint Presentation</vt:lpstr>
      <vt:lpstr>No Wrong Door Supporting IIIE</vt:lpstr>
      <vt:lpstr>Contact Information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Morton, Cassidy (DARS)</dc:creator>
  <cp:lastModifiedBy>Murphy, Val (DARS)</cp:lastModifiedBy>
  <cp:revision>35</cp:revision>
  <cp:lastPrinted>2026-04-03T17:07:13Z</cp:lastPrinted>
  <dcterms:created xsi:type="dcterms:W3CDTF">2024-03-19T15:16:27Z</dcterms:created>
  <dcterms:modified xsi:type="dcterms:W3CDTF">2026-05-01T15:35:00Z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0x010100764A14DBBA55DC48809AFC08C18A0C39</vt:lpwstr>
  </property>
  <property fmtid="{D5CDD505-2E9C-101B-9397-08002B2CF9AE}" pid="3" name="MediaServiceImageTags">
    <vt:lpwstr/>
  </property>
</Properties>
</file>