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767" r:id="rId5"/>
    <p:sldId id="257" r:id="rId6"/>
    <p:sldId id="2769" r:id="rId7"/>
    <p:sldId id="2770" r:id="rId8"/>
    <p:sldId id="2771" r:id="rId9"/>
    <p:sldId id="2773" r:id="rId10"/>
    <p:sldId id="27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4"/>
    <p:restoredTop sz="76633" autoAdjust="0"/>
  </p:normalViewPr>
  <p:slideViewPr>
    <p:cSldViewPr snapToGrid="0">
      <p:cViewPr varScale="1">
        <p:scale>
          <a:sx n="71" d="100"/>
          <a:sy n="71" d="100"/>
        </p:scale>
        <p:origin x="16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Val (DARS)" userId="ad7aa94b-7606-43f6-8ce8-4e9f48ef216e" providerId="ADAL" clId="{75170E18-E9D3-40F1-8018-DD8B68497BED}"/>
    <pc:docChg chg="mod">
      <pc:chgData name="Murphy, Val (DARS)" userId="ad7aa94b-7606-43f6-8ce8-4e9f48ef216e" providerId="ADAL" clId="{75170E18-E9D3-40F1-8018-DD8B68497BED}" dt="2026-05-01T15:45:07.932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05EE-1874-40CA-ACBB-AAFE8CEAEC56}" type="datetimeFigureOut">
              <a:t>5/1/2026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B9498-FDEE-4498-AC3A-C83DFCC8A50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5C32D-63EE-4133-9108-A2BD34E475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6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72" y="3425399"/>
            <a:ext cx="7685140" cy="2621154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72" y="415057"/>
            <a:ext cx="7685139" cy="141409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4EF954-66B1-4168-AF40-97F3DAF43FC4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51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lphaLcPeriod"/>
              <a:defRPr sz="1600"/>
            </a:lvl2pPr>
            <a:lvl3pPr marL="800100" indent="-342900">
              <a:buFont typeface="+mj-lt"/>
              <a:buAutoNum type="romanLcPeriod"/>
              <a:defRPr sz="1400"/>
            </a:lvl3pPr>
            <a:lvl4pPr marL="914400" indent="-228600">
              <a:buFont typeface="+mj-lt"/>
              <a:buAutoNum type="arabicParenR"/>
              <a:defRPr sz="1200"/>
            </a:lvl4pPr>
            <a:lvl5pPr marL="1143000" indent="-228600">
              <a:buFont typeface="+mj-lt"/>
              <a:buAutoNum type="alphaLcParenR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747D10D-DAA6-49BD-BCDC-42DE71F72A89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16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55D-C47D-42B9-AD20-3E2CCE08596C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6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4AD-1FB0-4882-B380-D102D5E41B49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1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0E9-BB2A-40F4-9FCA-339953EA9BCB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3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E86-7B4C-43EC-801D-4B957536C306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FCD9-BE24-4676-9D2E-63D9ED82EDA2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2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290A-121B-47D5-B4CD-63E70D76A5D5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2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58D8-7EDF-40A6-A98C-8CBDF59A319E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12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6DF7C3E-B5DF-4043-B2F9-CD94B277B81B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5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4F04B89-F088-43E2-8F95-5A2E5E9F612E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26233410-150A-4A72-BF63-6D3ACBC30148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00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0FCFF8D-E3E3-4D6C-85D1-1D24204FD961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7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D81-0F74-4052-9D15-1FCBE10FF531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3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8567813-D47B-4BA9-A366-45E7794B6608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1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514350" indent="-285750">
              <a:buFont typeface="Arial" panose="020B0604020202020204" pitchFamily="34" charset="0"/>
              <a:buChar char="•"/>
              <a:defRPr sz="1400"/>
            </a:lvl2pPr>
            <a:lvl3pPr marL="628650" indent="-171450">
              <a:buFont typeface="Arial" panose="020B0604020202020204" pitchFamily="34" charset="0"/>
              <a:buChar char="•"/>
              <a:defRPr sz="1200"/>
            </a:lvl3pPr>
            <a:lvl4pPr marL="857250" indent="-171450">
              <a:buFont typeface="Arial" panose="020B0604020202020204" pitchFamily="34" charset="0"/>
              <a:buChar char="•"/>
              <a:defRPr sz="1100"/>
            </a:lvl4pPr>
            <a:lvl5pPr marL="1085850" indent="-17145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C75A4F-7395-44C0-9A76-83F0F6EA512A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71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EDCC-520A-464B-900A-5F7E0E1FFC43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09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6C1D43-E95A-44CE-BF39-AC264176BC74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395D-714C-468A-B505-16E3BDC41D6C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44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009D615-5030-44BE-B1E7-FCAF557FFC34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6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DDD-BB5E-4F5B-81F2-5E5F98B403C0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14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083588C5-4E32-4E6E-80AB-32A6125C957F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8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91AF1D09-6B76-4716-AD3D-9F53166D3BF5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05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37EAFE-6A88-4B1F-9ABC-CA3CFB830DD6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0683-5F2F-44F3-8B59-45258C4FD45A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65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813EDC87-0EBE-4D2E-8804-E5F0EDA0B797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9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51CF56A9-FD41-47F4-80A0-DA74EEEC2541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26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603504"/>
            <a:ext cx="11201400" cy="4206240"/>
          </a:xfrm>
        </p:spPr>
        <p:txBody>
          <a:bodyPr>
            <a:normAutofit/>
          </a:bodyPr>
          <a:lstStyle>
            <a:lvl1pPr algn="ctr">
              <a:defRPr sz="27800"/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D270-9BF1-4C68-A7FA-BA016D8BB959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888" y="4809744"/>
            <a:ext cx="9345168" cy="1225296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228600" indent="0" algn="ctr">
              <a:buNone/>
              <a:defRPr sz="2400" cap="all" baseline="0"/>
            </a:lvl2pPr>
            <a:lvl3pPr marL="457200" indent="0" algn="ctr">
              <a:buNone/>
              <a:defRPr sz="2000" cap="all" baseline="0"/>
            </a:lvl3pPr>
            <a:lvl4pPr marL="685800" indent="0" algn="ctr">
              <a:buNone/>
              <a:defRPr sz="1800" cap="all" baseline="0"/>
            </a:lvl4pPr>
            <a:lvl5pPr marL="914400" indent="0" algn="ctr">
              <a:buNone/>
              <a:defRPr sz="1600" cap="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74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3AFB7-90A6-428C-A019-BBE6272496B8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49047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17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3DB7D-955F-21DF-15DA-4285375617FC}"/>
              </a:ext>
            </a:extLst>
          </p:cNvPr>
          <p:cNvSpPr/>
          <p:nvPr userDrawn="1"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E47A9E-7C3C-4663-841E-C89520FA85A3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589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767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D8FD-3F8D-425F-9991-7FB6FCCEC5A2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3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 userDrawn="1"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B3E3-A05B-4311-9C9A-DA8A512CAB97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630935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145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 userDrawn="1"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BAE2-1C27-41D0-8DBA-D202F753417F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3464" y="1596767"/>
            <a:ext cx="9537192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  <a:lvl2pPr marL="228600" indent="0">
              <a:lnSpc>
                <a:spcPct val="100000"/>
              </a:lnSpc>
              <a:buNone/>
              <a:defRPr sz="5400" b="1"/>
            </a:lvl2pPr>
            <a:lvl3pPr marL="457200" indent="0">
              <a:lnSpc>
                <a:spcPct val="100000"/>
              </a:lnSpc>
              <a:buNone/>
              <a:defRPr sz="4800" b="1"/>
            </a:lvl3pPr>
            <a:lvl4pPr marL="685800" indent="0">
              <a:lnSpc>
                <a:spcPct val="100000"/>
              </a:lnSpc>
              <a:buNone/>
              <a:defRPr sz="4400" b="1"/>
            </a:lvl4pPr>
            <a:lvl5pPr marL="914400" indent="0">
              <a:lnSpc>
                <a:spcPct val="100000"/>
              </a:lnSpc>
              <a:buNone/>
              <a:defRPr sz="4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8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2" y="1384847"/>
            <a:ext cx="11125032" cy="4905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43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1524002"/>
            <a:ext cx="9198864" cy="2871216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 sz="40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3612-8941-41EA-ABBA-F717A06C8346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5376672"/>
            <a:ext cx="9198864" cy="466344"/>
          </a:xfrm>
        </p:spPr>
        <p:txBody>
          <a:bodyPr>
            <a:normAutofit/>
          </a:bodyPr>
          <a:lstStyle>
            <a:lvl1pPr marL="0" indent="0">
              <a:buNone/>
              <a:defRPr sz="2200" b="1" cap="all" baseline="0">
                <a:solidFill>
                  <a:schemeClr val="accent1"/>
                </a:solidFill>
              </a:defRPr>
            </a:lvl1pPr>
            <a:lvl2pPr marL="228600" indent="0">
              <a:buNone/>
              <a:defRPr sz="2000" b="1" cap="all" baseline="0">
                <a:solidFill>
                  <a:schemeClr val="accent1"/>
                </a:solidFill>
              </a:defRPr>
            </a:lvl2pPr>
            <a:lvl3pPr marL="457200" indent="0">
              <a:buNone/>
              <a:defRPr sz="1800" b="1" cap="all" baseline="0">
                <a:solidFill>
                  <a:schemeClr val="accent1"/>
                </a:solidFill>
              </a:defRPr>
            </a:lvl3pPr>
            <a:lvl4pPr marL="685800" indent="0">
              <a:buNone/>
              <a:defRPr sz="1600" b="1" cap="all" baseline="0">
                <a:solidFill>
                  <a:schemeClr val="accent1"/>
                </a:solidFill>
              </a:defRPr>
            </a:lvl4pPr>
            <a:lvl5pPr marL="914400" indent="0">
              <a:buNone/>
              <a:defRPr sz="14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90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1517-889E-CBB7-FD17-C5FECA783B2A}"/>
              </a:ext>
            </a:extLst>
          </p:cNvPr>
          <p:cNvSpPr/>
          <p:nvPr userDrawn="1"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768" y="1783080"/>
            <a:ext cx="8499079" cy="22494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CD22-E4B3-48A1-94CA-B89DB574ED80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124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468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120640"/>
            <a:ext cx="5431536" cy="1289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cap="all" baseline="0" dirty="0"/>
            </a:lvl1pPr>
            <a:lvl2pPr marL="228600" indent="0">
              <a:buNone/>
              <a:defRPr lang="en-US" b="1" cap="all" baseline="0" dirty="0"/>
            </a:lvl2pPr>
            <a:lvl3pPr marL="457200" indent="0">
              <a:buNone/>
              <a:defRPr lang="en-US" b="1" cap="all" baseline="0" dirty="0"/>
            </a:lvl3pPr>
            <a:lvl4pPr marL="685800" indent="0">
              <a:buNone/>
              <a:defRPr lang="en-US" b="1" cap="all" baseline="0" dirty="0"/>
            </a:lvl4pPr>
            <a:lvl5pPr marL="914400" indent="0">
              <a:buNone/>
              <a:defRPr lang="en-US" b="1" cap="all" baseline="0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669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B47-093E-417D-A1C3-81EEF797AC69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0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25D-4314-49E4-A383-289640FEB5E3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71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59E0-667A-459A-BBD1-70DA72C3C576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0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C00B-2F01-4379-B0FD-8DA094C16FA4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46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F103-9E7C-4D5A-827C-0D2D66EE1CD2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C13480A-5F85-4A30-80F2-F92581C6474C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B2BF18D3-87BE-4A2D-AD2C-B21E415FD900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73F0B94E-0195-4FC9-AEFD-CCBB878ACEDF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2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9B0F68CC-6BDD-49E7-8971-97164A4B1FA2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423160"/>
            <a:ext cx="520293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lphaLcPeriod"/>
              <a:defRPr lang="en-US" dirty="0"/>
            </a:lvl2pPr>
            <a:lvl3pPr marL="800100" indent="-342900">
              <a:buFont typeface="+mj-lt"/>
              <a:buAutoNum type="romanLcPeriod"/>
              <a:defRPr lang="en-US" dirty="0"/>
            </a:lvl3pPr>
            <a:lvl4pPr marL="914400" indent="-228600">
              <a:buFont typeface="+mj-lt"/>
              <a:buAutoNum type="arabicParenR"/>
              <a:defRPr lang="en-US" dirty="0"/>
            </a:lvl4pPr>
            <a:lvl5pPr marL="1143000" indent="-2286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D5D5-F2FF-4BCB-BACC-FA9A736697CB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3" y="285210"/>
            <a:ext cx="10653578" cy="965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1384847"/>
            <a:ext cx="10653579" cy="490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172" y="6490524"/>
            <a:ext cx="2841959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72E1B28-DB45-4001-B295-7D7933E04419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3370" y="6490524"/>
            <a:ext cx="2662834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431" y="6490524"/>
            <a:ext cx="457200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40" r:id="rId3"/>
    <p:sldLayoutId id="2147483686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  <p:sldLayoutId id="2147483735" r:id="rId44"/>
    <p:sldLayoutId id="2147483736" r:id="rId45"/>
    <p:sldLayoutId id="2147483737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iniawellbeing.com/virginia-community-health-improvement-data-portal/" TargetMode="External"/><Relationship Id="rId2" Type="http://schemas.openxmlformats.org/officeDocument/2006/relationships/hyperlink" Target="https://covgov-my.sharepoint.com/:w:/r/personal/devin_bowers_dars_virginia_gov/Documents/Agency%20Grant%20Documents/Virginia%20Data%20Sources.docx?d=w876e22da0cef476e8311302f6a32e572&amp;csf=1&amp;web=1&amp;e=oblMcZ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links.careshq.org/cares_links/miqrjh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hl/article/PIIS2666-7568%2822%2900121-0/fulltext" TargetMode="External"/><Relationship Id="rId7" Type="http://schemas.openxmlformats.org/officeDocument/2006/relationships/hyperlink" Target="https://academic.oup.com/ppar/article/35/2/53/8190215?login=false" TargetMode="External"/><Relationship Id="rId2" Type="http://schemas.openxmlformats.org/officeDocument/2006/relationships/hyperlink" Target="https://bipartisanpolicy.org/report/what-older-americans-want-policymakers-to-know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brookings.edu/wp-content/uploads/2024/06/20240702_CHP_Frank_OlderAdultsMH.pdf" TargetMode="External"/><Relationship Id="rId5" Type="http://schemas.openxmlformats.org/officeDocument/2006/relationships/hyperlink" Target="https://www.samhsa.gov/communities/older-adults" TargetMode="External"/><Relationship Id="rId4" Type="http://schemas.openxmlformats.org/officeDocument/2006/relationships/hyperlink" Target="https://www.ncoa.org/article/advancing-behavioral-health-programs-for-older-adul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hcf.org/2026/01/12/the-virginia-health-care-foundation-has-awarded-770313-in-grants-to-10-nonprofit-organizations-throughout-virginia-to-increase-access-to-behavioral-health-medical-and-dental-care-for-uninsured-and/" TargetMode="External"/><Relationship Id="rId2" Type="http://schemas.openxmlformats.org/officeDocument/2006/relationships/hyperlink" Target="https://covgov-my.sharepoint.com/:w:/r/personal/devin_bowers_dars_virginia_gov/Documents/Agency%20Grant%20Documents/Aging%20and%20Disability%20Funding%20Opportunities.docx?d=w84c161501bf24b2c9623223f3cc355d5&amp;csf=1&amp;web=1&amp;e=Aqcz0R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evin.bowers@dars.virginia.gov" TargetMode="Externa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38E9-D21E-DE68-38AC-F56AEA15B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72" y="3425399"/>
            <a:ext cx="7685140" cy="262115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Tools and Best Practices to Apply for and Manage Funds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4D864-A6BD-C75F-9B88-BAB58775A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72" y="415057"/>
            <a:ext cx="7685139" cy="1414091"/>
          </a:xfrm>
        </p:spPr>
        <p:txBody>
          <a:bodyPr anchor="t">
            <a:normAutofit/>
          </a:bodyPr>
          <a:lstStyle/>
          <a:p>
            <a:r>
              <a:rPr lang="en-US" dirty="0"/>
              <a:t>Presented by Devin Bowers and John Carpenter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B60C5C2-A596-7FEB-7260-D4D75F7F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pPr lvl="0"/>
            <a:r>
              <a:rPr lang="en-US" noProof="0" dirty="0"/>
              <a:t>5/6/2026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93C2242-EDFC-CC39-97DF-2DB1D8D5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pPr lvl="0"/>
            <a:r>
              <a:rPr lang="en-US" noProof="0" dirty="0"/>
              <a:t>Virginia No Wrong Door Summit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47F861-42CF-FE05-F8FD-7EBB0D76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/>
          <a:lstStyle/>
          <a:p>
            <a:pPr lvl="0"/>
            <a:fld id="{84C450F2-3BB4-4AE4-8A35-A9D7AEA4C850}" type="slidenum">
              <a:rPr lang="en-US" noProof="0" smtClean="0"/>
              <a:pPr lvl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261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C6-1E2E-E4BD-2E9F-B3321C22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– Applying for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4E6-B771-F1FA-85F4-B7984DE55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423160"/>
            <a:ext cx="520293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Identifying the need</a:t>
            </a:r>
          </a:p>
          <a:p>
            <a:r>
              <a:rPr lang="en-US" sz="2400" dirty="0"/>
              <a:t>Addressing the need</a:t>
            </a:r>
          </a:p>
          <a:p>
            <a:r>
              <a:rPr lang="en-US" sz="2400" dirty="0"/>
              <a:t>Finding and applying for funding</a:t>
            </a:r>
          </a:p>
          <a:p>
            <a:r>
              <a:rPr lang="en-US" sz="2400" dirty="0"/>
              <a:t>Summary of takeaways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02D5-209F-C183-95CC-735D34DC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8326A-C836-F80E-4EAB-FB475085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Virginia No Wrong Door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DC894-A40D-FD0D-CF41-FEE5AF09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82BA-BAFB-8280-5CED-A2EA81B9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ADF2D-1314-94E4-403C-2253A161D0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Data-driven decision making:</a:t>
            </a:r>
          </a:p>
          <a:p>
            <a:pPr lvl="1"/>
            <a:r>
              <a:rPr lang="en-US" sz="2800" dirty="0"/>
              <a:t>Organizational data - </a:t>
            </a:r>
            <a:r>
              <a:rPr lang="en-US" sz="2400" dirty="0"/>
              <a:t>satisfaction surveys, needs assessments, program evaluation</a:t>
            </a:r>
          </a:p>
          <a:p>
            <a:pPr lvl="1"/>
            <a:r>
              <a:rPr lang="en-US" sz="2800" dirty="0"/>
              <a:t>Public data sources</a:t>
            </a:r>
          </a:p>
          <a:p>
            <a:pPr lvl="2"/>
            <a:r>
              <a:rPr lang="en-US" sz="2400" dirty="0">
                <a:hlinkClick r:id="rId2"/>
              </a:rPr>
              <a:t>Virginia Data Sources</a:t>
            </a:r>
            <a:endParaRPr lang="en-US" sz="2400" dirty="0"/>
          </a:p>
          <a:p>
            <a:pPr lvl="2"/>
            <a:r>
              <a:rPr lang="en-US" sz="2400" dirty="0">
                <a:hlinkClick r:id="rId3"/>
              </a:rPr>
              <a:t>Virginia Community Health Improvement Data Portal</a:t>
            </a:r>
            <a:endParaRPr lang="en-US" sz="2400" dirty="0"/>
          </a:p>
          <a:p>
            <a:pPr lvl="3"/>
            <a:r>
              <a:rPr lang="en-US" sz="2000" dirty="0">
                <a:hlinkClick r:id="rId4"/>
              </a:rPr>
              <a:t>Mental health in Frederick County, Virginia</a:t>
            </a:r>
            <a:endParaRPr lang="en-US" sz="2000" dirty="0"/>
          </a:p>
          <a:p>
            <a:pPr lvl="4"/>
            <a:r>
              <a:rPr lang="en-US" sz="1800" dirty="0"/>
              <a:t>Almost 18,000 residents age 65+ (nearly 19% of population)</a:t>
            </a:r>
          </a:p>
          <a:p>
            <a:pPr lvl="4"/>
            <a:r>
              <a:rPr lang="en-US" sz="1800" dirty="0"/>
              <a:t>Majority of older adults are White</a:t>
            </a:r>
          </a:p>
          <a:p>
            <a:pPr lvl="4"/>
            <a:r>
              <a:rPr lang="en-US" sz="1800" dirty="0"/>
              <a:t>10% report 14 or more poor mental health days in the last month</a:t>
            </a:r>
          </a:p>
          <a:p>
            <a:pPr lvl="4"/>
            <a:r>
              <a:rPr lang="en-US" sz="1800" dirty="0"/>
              <a:t>15% have been told they have a depressive disorder</a:t>
            </a:r>
          </a:p>
          <a:p>
            <a:pPr lvl="4"/>
            <a:r>
              <a:rPr lang="en-US" sz="1800" dirty="0"/>
              <a:t>Only 109 mental health providers (111 per 100,000 residents or 1 per 900 residents)</a:t>
            </a:r>
          </a:p>
          <a:p>
            <a:pPr lvl="4"/>
            <a:endParaRPr lang="en-US" sz="1500" dirty="0"/>
          </a:p>
          <a:p>
            <a:pPr lvl="4"/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39C8-E173-C952-E290-5EC060BC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FC5E2-F48F-6B8E-73F0-851C7BDB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Virginia No Wrong Door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DDC32-F742-AB39-169E-A09253BC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BF2AB-C922-D42F-D358-2ACE3B838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623D-6DE0-C2EA-685D-15597230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A38E-6A51-A6E4-FA54-C1723514FF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Consult with partners and other stakeholders</a:t>
            </a:r>
          </a:p>
          <a:p>
            <a:r>
              <a:rPr lang="en-US" sz="2600" dirty="0"/>
              <a:t>Review available literature and resources:</a:t>
            </a:r>
          </a:p>
          <a:p>
            <a:pPr lvl="1"/>
            <a:r>
              <a:rPr lang="en-US" sz="2200" dirty="0">
                <a:hlinkClick r:id="rId2"/>
              </a:rPr>
              <a:t>What Older Americans Want Policymakers To Know</a:t>
            </a:r>
          </a:p>
          <a:p>
            <a:pPr lvl="2"/>
            <a:r>
              <a:rPr lang="en-US" sz="1900" dirty="0">
                <a:hlinkClick r:id="rId3"/>
              </a:rPr>
              <a:t>Research Article - Digital interventions for depression and anxiety in older adults: a systematic review of </a:t>
            </a:r>
            <a:r>
              <a:rPr lang="en-US" sz="1900" dirty="0" err="1">
                <a:hlinkClick r:id="rId3"/>
              </a:rPr>
              <a:t>randomised</a:t>
            </a:r>
            <a:r>
              <a:rPr lang="en-US" sz="1900" dirty="0">
                <a:hlinkClick r:id="rId3"/>
              </a:rPr>
              <a:t> controlled trials</a:t>
            </a:r>
            <a:endParaRPr lang="en-US" sz="1900" dirty="0"/>
          </a:p>
          <a:p>
            <a:pPr lvl="2"/>
            <a:r>
              <a:rPr lang="en-US" sz="1900" dirty="0">
                <a:hlinkClick r:id="rId4"/>
              </a:rPr>
              <a:t>National Council on Aging - Advancing Behavioral Health Programs for Older Adults</a:t>
            </a:r>
            <a:endParaRPr lang="en-US" sz="1900" dirty="0"/>
          </a:p>
          <a:p>
            <a:pPr lvl="2"/>
            <a:r>
              <a:rPr lang="en-US" sz="1900" dirty="0">
                <a:hlinkClick r:id="rId5"/>
              </a:rPr>
              <a:t>Substance Abuse and Mental Health Administration - Resources for Professionals Serving Older Adults</a:t>
            </a:r>
            <a:endParaRPr lang="en-US" sz="1900" dirty="0"/>
          </a:p>
          <a:p>
            <a:pPr lvl="2"/>
            <a:r>
              <a:rPr lang="en-US" sz="1900" dirty="0">
                <a:hlinkClick r:id="rId6"/>
              </a:rPr>
              <a:t>Center on Health Policy at Brookings - The Mental Health Landscape for Older Adults in the US</a:t>
            </a:r>
            <a:endParaRPr lang="en-US" sz="1900" dirty="0"/>
          </a:p>
          <a:p>
            <a:pPr lvl="2"/>
            <a:r>
              <a:rPr lang="en-US" sz="1900" dirty="0">
                <a:hlinkClick r:id="rId7"/>
              </a:rPr>
              <a:t>Research Article - Mental Health Interventions With Older Adults and the Policy Implications</a:t>
            </a:r>
            <a:endParaRPr lang="en-US" sz="1900" dirty="0"/>
          </a:p>
          <a:p>
            <a:r>
              <a:rPr lang="en-US" sz="2600" dirty="0"/>
              <a:t>Approach to addressing the need:</a:t>
            </a:r>
          </a:p>
          <a:p>
            <a:pPr lvl="1"/>
            <a:r>
              <a:rPr lang="en-US" sz="2200" dirty="0"/>
              <a:t>Toolkit</a:t>
            </a:r>
          </a:p>
          <a:p>
            <a:pPr lvl="1"/>
            <a:r>
              <a:rPr lang="en-US" sz="2200" dirty="0"/>
              <a:t>Psychologist and Psychiatric Nurse Practitioner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278B-069F-C33F-68E8-8DB8519E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AD12B-DAEE-0B8B-35EB-E6221612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Virginia No Wrong Door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AD5BC-2B8C-FE84-9B2B-404D70D7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4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75FBD-46FB-ED4C-0300-6CEBD207E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33A5-4CAF-4F37-172B-0DCD54DA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applying for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901E-78BE-C351-D3BD-2214E3595E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Funding is available from federal, state, and local entities</a:t>
            </a:r>
          </a:p>
          <a:p>
            <a:pPr lvl="1"/>
            <a:r>
              <a:rPr lang="en-US" sz="2400" dirty="0">
                <a:hlinkClick r:id="rId2"/>
              </a:rPr>
              <a:t>Aging and Disability Funding Opportunities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Virginia Health Care Foundation</a:t>
            </a:r>
            <a:endParaRPr lang="en-US" sz="2400" dirty="0"/>
          </a:p>
          <a:p>
            <a:r>
              <a:rPr lang="en-US" sz="2800" dirty="0"/>
              <a:t>Grant proposal development process:</a:t>
            </a:r>
          </a:p>
          <a:p>
            <a:pPr lvl="1"/>
            <a:r>
              <a:rPr lang="en-US" sz="2400" b="1" dirty="0"/>
              <a:t>Step 1:</a:t>
            </a:r>
            <a:r>
              <a:rPr lang="en-US" sz="2400" dirty="0"/>
              <a:t> Identify grant opportunity and deadline</a:t>
            </a:r>
          </a:p>
          <a:p>
            <a:pPr lvl="1"/>
            <a:r>
              <a:rPr lang="en-US" sz="2400" b="1" dirty="0"/>
              <a:t>Step 2:</a:t>
            </a:r>
            <a:r>
              <a:rPr lang="en-US" sz="2400" dirty="0"/>
              <a:t> Read documentation thoroughly and identify key components and requirements </a:t>
            </a:r>
            <a:r>
              <a:rPr lang="en-US" sz="2400" b="1" dirty="0"/>
              <a:t>(2-3 days)</a:t>
            </a:r>
          </a:p>
          <a:p>
            <a:pPr lvl="1"/>
            <a:r>
              <a:rPr lang="en-US" sz="2400" b="1" dirty="0"/>
              <a:t>Step 3:</a:t>
            </a:r>
            <a:r>
              <a:rPr lang="en-US" sz="2400" dirty="0"/>
              <a:t> Acquire necessary accounts, if needed (sam.gov and grants.gov) </a:t>
            </a:r>
            <a:r>
              <a:rPr lang="en-US" sz="2400" b="1" dirty="0"/>
              <a:t>(2-3 weeks)</a:t>
            </a:r>
          </a:p>
          <a:p>
            <a:pPr lvl="1"/>
            <a:r>
              <a:rPr lang="en-US" sz="2400" b="1" dirty="0"/>
              <a:t>Step 4:</a:t>
            </a:r>
            <a:r>
              <a:rPr lang="en-US" sz="2400" dirty="0"/>
              <a:t> Design your project/program </a:t>
            </a:r>
            <a:r>
              <a:rPr lang="en-US" sz="2400" b="1" dirty="0"/>
              <a:t>(1-2 weeks)</a:t>
            </a:r>
          </a:p>
          <a:p>
            <a:pPr lvl="1"/>
            <a:r>
              <a:rPr lang="en-US" sz="2400" b="1" dirty="0"/>
              <a:t>Step 5:</a:t>
            </a:r>
            <a:r>
              <a:rPr lang="en-US" sz="2400" dirty="0"/>
              <a:t> Attain letters of support/commitment </a:t>
            </a:r>
            <a:r>
              <a:rPr lang="en-US" sz="2400" b="1" dirty="0"/>
              <a:t>(1-2 weeks)</a:t>
            </a:r>
          </a:p>
          <a:p>
            <a:pPr lvl="1"/>
            <a:r>
              <a:rPr lang="en-US" sz="2400" b="1" dirty="0"/>
              <a:t>Step 6:</a:t>
            </a:r>
            <a:r>
              <a:rPr lang="en-US" sz="2400" dirty="0"/>
              <a:t> Write and edit </a:t>
            </a:r>
            <a:r>
              <a:rPr lang="en-US" sz="2400" b="1" dirty="0"/>
              <a:t>(2-6 weeks)</a:t>
            </a:r>
          </a:p>
          <a:p>
            <a:pPr lvl="1"/>
            <a:r>
              <a:rPr lang="en-US" sz="2400" b="1" dirty="0"/>
              <a:t>Step 7:</a:t>
            </a:r>
            <a:r>
              <a:rPr lang="en-US" sz="2400" dirty="0"/>
              <a:t> Submit application a week in advance of deadline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FD03-4203-D08C-DEBF-A98B6225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B91B2-FD5D-6DBA-3E92-0B485176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Virginia No Wrong Door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057A5-B8F3-F343-05B5-4866F400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7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C1A2E-675A-7791-EE6A-84C58BB9D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13F8-8E23-1565-D936-3E9A6EE1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applying for funding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132D8-9601-5C76-33F5-941911BAF6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advice:</a:t>
            </a:r>
          </a:p>
          <a:p>
            <a:pPr lvl="1"/>
            <a:r>
              <a:rPr lang="en-US" sz="2400" dirty="0"/>
              <a:t>Grant development is a team effort</a:t>
            </a:r>
          </a:p>
          <a:p>
            <a:pPr lvl="1"/>
            <a:r>
              <a:rPr lang="en-US" sz="2400" dirty="0"/>
              <a:t>Create checklist and adhere to formatting</a:t>
            </a:r>
          </a:p>
          <a:p>
            <a:pPr lvl="1"/>
            <a:r>
              <a:rPr lang="en-US" sz="2400" dirty="0"/>
              <a:t>Narratives should be organized, easy to read, and assume no prior knowledge</a:t>
            </a:r>
          </a:p>
          <a:p>
            <a:pPr lvl="1"/>
            <a:r>
              <a:rPr lang="en-US" sz="2400" dirty="0"/>
              <a:t>Some funders have a match requirement</a:t>
            </a:r>
          </a:p>
          <a:p>
            <a:pPr lvl="1"/>
            <a:r>
              <a:rPr lang="en-US" sz="2400" dirty="0"/>
              <a:t>Avoid generic letters of commitment and support</a:t>
            </a:r>
          </a:p>
          <a:p>
            <a:pPr lvl="1"/>
            <a:r>
              <a:rPr lang="en-US" sz="2400" dirty="0"/>
              <a:t>Develop strong evaluation and sustainability plans</a:t>
            </a:r>
          </a:p>
          <a:p>
            <a:pPr lvl="1"/>
            <a:r>
              <a:rPr lang="en-US" sz="2400" dirty="0"/>
              <a:t>Make sure work plan and/or timeline is realistic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0F6A4-A729-CE10-C19E-1B8F37A1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3A0F-CF11-91BD-1A6E-6B5DCEC7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Virginia No Wrong Door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30B51-FF5F-D1DD-5D3D-8533FC97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1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F328-A753-9007-0824-26BA630B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7512-9DC6-3B98-99E9-8EBE387688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1484026"/>
            <a:ext cx="10890374" cy="4615022"/>
          </a:xfrm>
        </p:spPr>
        <p:txBody>
          <a:bodyPr/>
          <a:lstStyle/>
          <a:p>
            <a:r>
              <a:rPr lang="en-US" sz="2400" dirty="0"/>
              <a:t>Competitive proposals require time and careful planning:</a:t>
            </a:r>
          </a:p>
          <a:p>
            <a:pPr lvl="1"/>
            <a:r>
              <a:rPr lang="en-US" sz="2000" dirty="0"/>
              <a:t>Six to 12 months of development before the application deadline</a:t>
            </a:r>
          </a:p>
          <a:p>
            <a:pPr lvl="1"/>
            <a:r>
              <a:rPr lang="en-US" sz="2000" dirty="0"/>
              <a:t>Development should include reviewing data and literature and consulting with partners and stakeholders</a:t>
            </a:r>
          </a:p>
          <a:p>
            <a:pPr lvl="1"/>
            <a:r>
              <a:rPr lang="en-US" sz="2000" dirty="0"/>
              <a:t>A thorough evaluation of fit between your project and organization and the requirements and funding history of the funder</a:t>
            </a:r>
          </a:p>
          <a:p>
            <a:pPr lvl="1"/>
            <a:r>
              <a:rPr lang="en-US" sz="2000" dirty="0"/>
              <a:t>Two to three months to prepare and submit an application that is organized, well-written, and includes all required information and components</a:t>
            </a:r>
          </a:p>
          <a:p>
            <a:r>
              <a:rPr lang="en-US" sz="2400" b="1" dirty="0"/>
              <a:t>Questions: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devin.bowers@dars.virginia.gov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0D98-3829-CDCF-4C22-957DD2D3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20A75-8AF9-7418-D25D-D885700E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Virginia No Wrong Door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FE9F-8822-650E-782F-30E96C4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68783"/>
      </p:ext>
    </p:extLst>
  </p:cSld>
  <p:clrMapOvr>
    <a:masterClrMapping/>
  </p:clrMapOvr>
</p:sld>
</file>

<file path=ppt/theme/theme1.xml><?xml version="1.0" encoding="utf-8"?>
<a:theme xmlns:a="http://schemas.openxmlformats.org/drawingml/2006/main" name="OasisVTI">
  <a:themeElements>
    <a:clrScheme name="Oasis">
      <a:dk1>
        <a:srgbClr val="131313"/>
      </a:dk1>
      <a:lt1>
        <a:sysClr val="window" lastClr="FFFFFF"/>
      </a:lt1>
      <a:dk2>
        <a:srgbClr val="3D3C33"/>
      </a:dk2>
      <a:lt2>
        <a:srgbClr val="F0EDE6"/>
      </a:lt2>
      <a:accent1>
        <a:srgbClr val="A57361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_win32_DN_V3" id="{65F5DFDA-B6D8-4F37-85B8-E95C858FA146}" vid="{998F2FB7-179B-41D4-99FF-60A4C828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46905e-4a60-40fd-8bc3-55b8fdc9a8e5" xsi:nil="true"/>
    <lcf76f155ced4ddcb4097134ff3c332f xmlns="cd9fb0ce-cc5e-4069-a635-474c35d56436">
      <Terms xmlns="http://schemas.microsoft.com/office/infopath/2007/PartnerControls"/>
    </lcf76f155ced4ddcb4097134ff3c332f>
    <Canva_x0020_link xmlns="cd9fb0ce-cc5e-4069-a635-474c35d56436">
      <Url xsi:nil="true"/>
      <Description xsi:nil="true"/>
    </Canva_x0020_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4DBBA55DC48809AFC08C18A0C39" ma:contentTypeVersion="14" ma:contentTypeDescription="Create a new document." ma:contentTypeScope="" ma:versionID="49f3955f8be39cc4925dc5ea0044f02e">
  <xsd:schema xmlns:xsd="http://www.w3.org/2001/XMLSchema" xmlns:xs="http://www.w3.org/2001/XMLSchema" xmlns:p="http://schemas.microsoft.com/office/2006/metadata/properties" xmlns:ns2="cd9fb0ce-cc5e-4069-a635-474c35d56436" xmlns:ns3="5546905e-4a60-40fd-8bc3-55b8fdc9a8e5" targetNamespace="http://schemas.microsoft.com/office/2006/metadata/properties" ma:root="true" ma:fieldsID="b04f6b29729840dd7f7c7c76ae8f14ca" ns2:_="" ns3:_="">
    <xsd:import namespace="cd9fb0ce-cc5e-4069-a635-474c35d56436"/>
    <xsd:import namespace="5546905e-4a60-40fd-8bc3-55b8fdc9a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Canva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fb0ce-cc5e-4069-a635-474c35d56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anva_x0020_link" ma:index="21" nillable="true" ma:displayName="Canva link" ma:format="Hyperlink" ma:internalName="Canva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6905e-4a60-40fd-8bc3-55b8fdc9a8e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98577a-4332-4ac1-ae5c-2c9210ee0568}" ma:internalName="TaxCatchAll" ma:showField="CatchAllData" ma:web="5546905e-4a60-40fd-8bc3-55b8fdc9a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38C17-BDB3-4721-A558-8B6A63F575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C70EC8-9E20-414A-9F27-409BF8438796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cd9fb0ce-cc5e-4069-a635-474c35d56436"/>
    <ds:schemaRef ds:uri="http://schemas.microsoft.com/office/infopath/2007/PartnerControls"/>
    <ds:schemaRef ds:uri="http://schemas.openxmlformats.org/package/2006/metadata/core-properties"/>
    <ds:schemaRef ds:uri="5546905e-4a60-40fd-8bc3-55b8fdc9a8e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A57052-C6E3-4198-B791-833A2CDCE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fb0ce-cc5e-4069-a635-474c35d56436"/>
    <ds:schemaRef ds:uri="5546905e-4a60-40fd-8bc3-55b8fdc9a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565</Words>
  <Application>Microsoft Office PowerPoint</Application>
  <PresentationFormat>Widescreen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Neue Haas Grotesk Text Pro</vt:lpstr>
      <vt:lpstr>OasisVTI</vt:lpstr>
      <vt:lpstr>Tools and Best Practices to Apply for and Manage Funds</vt:lpstr>
      <vt:lpstr>Agenda – Applying for funding</vt:lpstr>
      <vt:lpstr>Identifying the need</vt:lpstr>
      <vt:lpstr>Addressing the need</vt:lpstr>
      <vt:lpstr>Finding and applying for funding</vt:lpstr>
      <vt:lpstr>Finding and applying for funding - Continued</vt:lpstr>
      <vt:lpstr>Summary of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Bowers, Devin (DARS)</dc:creator>
  <cp:lastModifiedBy>Murphy, Val (DARS)</cp:lastModifiedBy>
  <cp:revision>19</cp:revision>
  <dcterms:created xsi:type="dcterms:W3CDTF">2026-02-06T17:16:26Z</dcterms:created>
  <dcterms:modified xsi:type="dcterms:W3CDTF">2026-05-01T15:45:17Z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0x010100764A14DBBA55DC48809AFC08C18A0C39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