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4"/>
  </p:sldMasterIdLst>
  <p:notesMasterIdLst>
    <p:notesMasterId r:id="rId20"/>
  </p:notesMasterIdLst>
  <p:handoutMasterIdLst>
    <p:handoutMasterId r:id="rId21"/>
  </p:handoutMasterIdLst>
  <p:sldIdLst>
    <p:sldId id="1497" r:id="rId5"/>
    <p:sldId id="1514" r:id="rId6"/>
    <p:sldId id="274" r:id="rId7"/>
    <p:sldId id="1520" r:id="rId8"/>
    <p:sldId id="284" r:id="rId9"/>
    <p:sldId id="1522" r:id="rId10"/>
    <p:sldId id="1524" r:id="rId11"/>
    <p:sldId id="1533" r:id="rId12"/>
    <p:sldId id="1526" r:id="rId13"/>
    <p:sldId id="1528" r:id="rId14"/>
    <p:sldId id="1529" r:id="rId15"/>
    <p:sldId id="1530" r:id="rId16"/>
    <p:sldId id="1500" r:id="rId17"/>
    <p:sldId id="1532" r:id="rId18"/>
    <p:sldId id="15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CDFC9-5011-7860-0A71-6C8741FA03C9}" v="4" dt="2026-04-23T15:32:56.970"/>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27" y="7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S::val.murphy@dars.virginia.gov::ad7aa94b-7606-43f6-8ce8-4e9f48ef216e" providerId="AD" clId="Web-{779C097A-E0FE-F0E4-FFD6-FF0191B1BF5F}"/>
    <pc:docChg chg="modSld">
      <pc:chgData name="Murphy, Val (DARS)" userId="S::val.murphy@dars.virginia.gov::ad7aa94b-7606-43f6-8ce8-4e9f48ef216e" providerId="AD" clId="Web-{779C097A-E0FE-F0E4-FFD6-FF0191B1BF5F}" dt="2026-04-10T14:03:30.167" v="11"/>
      <pc:docMkLst>
        <pc:docMk/>
      </pc:docMkLst>
      <pc:sldChg chg="modSp">
        <pc:chgData name="Murphy, Val (DARS)" userId="S::val.murphy@dars.virginia.gov::ad7aa94b-7606-43f6-8ce8-4e9f48ef216e" providerId="AD" clId="Web-{779C097A-E0FE-F0E4-FFD6-FF0191B1BF5F}" dt="2026-04-10T14:03:06.855" v="4"/>
        <pc:sldMkLst>
          <pc:docMk/>
          <pc:sldMk cId="2345650829" sldId="1524"/>
        </pc:sldMkLst>
        <pc:picChg chg="mod">
          <ac:chgData name="Murphy, Val (DARS)" userId="S::val.murphy@dars.virginia.gov::ad7aa94b-7606-43f6-8ce8-4e9f48ef216e" providerId="AD" clId="Web-{779C097A-E0FE-F0E4-FFD6-FF0191B1BF5F}" dt="2026-04-10T14:03:06.855" v="4"/>
          <ac:picMkLst>
            <pc:docMk/>
            <pc:sldMk cId="2345650829" sldId="1524"/>
            <ac:picMk id="5" creationId="{2DE45F93-D277-E801-E01D-8C3F97475639}"/>
          </ac:picMkLst>
        </pc:picChg>
      </pc:sldChg>
      <pc:sldChg chg="modSp">
        <pc:chgData name="Murphy, Val (DARS)" userId="S::val.murphy@dars.virginia.gov::ad7aa94b-7606-43f6-8ce8-4e9f48ef216e" providerId="AD" clId="Web-{779C097A-E0FE-F0E4-FFD6-FF0191B1BF5F}" dt="2026-04-10T14:03:30.167" v="11"/>
        <pc:sldMkLst>
          <pc:docMk/>
          <pc:sldMk cId="935114029" sldId="1533"/>
        </pc:sldMkLst>
        <pc:picChg chg="mod">
          <ac:chgData name="Murphy, Val (DARS)" userId="S::val.murphy@dars.virginia.gov::ad7aa94b-7606-43f6-8ce8-4e9f48ef216e" providerId="AD" clId="Web-{779C097A-E0FE-F0E4-FFD6-FF0191B1BF5F}" dt="2026-04-10T14:03:30.167" v="11"/>
          <ac:picMkLst>
            <pc:docMk/>
            <pc:sldMk cId="935114029" sldId="1533"/>
            <ac:picMk id="19" creationId="{70641E2C-A3D8-1A3E-C558-4DB13B054DAE}"/>
          </ac:picMkLst>
        </pc:picChg>
      </pc:sldChg>
    </pc:docChg>
  </pc:docChgLst>
  <pc:docChgLst>
    <pc:chgData name="Rachel Coates" userId="327dc55f-abb4-4fa7-96a1-e3bd9520fd44" providerId="ADAL" clId="{6F9586C5-A9A4-4674-A1F4-E01C5E9B2C32}"/>
    <pc:docChg chg="undo custSel addSld delSld modSld sldOrd">
      <pc:chgData name="Rachel Coates" userId="327dc55f-abb4-4fa7-96a1-e3bd9520fd44" providerId="ADAL" clId="{6F9586C5-A9A4-4674-A1F4-E01C5E9B2C32}" dt="2026-04-02T16:08:39.949" v="4045" actId="113"/>
      <pc:docMkLst>
        <pc:docMk/>
      </pc:docMkLst>
      <pc:sldChg chg="addSp delSp modSp add del mod setBg modNotesTx">
        <pc:chgData name="Rachel Coates" userId="327dc55f-abb4-4fa7-96a1-e3bd9520fd44" providerId="ADAL" clId="{6F9586C5-A9A4-4674-A1F4-E01C5E9B2C32}" dt="2026-04-02T15:45:22.508" v="3570" actId="47"/>
        <pc:sldMkLst>
          <pc:docMk/>
          <pc:sldMk cId="0" sldId="274"/>
        </pc:sldMkLst>
        <pc:spChg chg="mod">
          <ac:chgData name="Rachel Coates" userId="327dc55f-abb4-4fa7-96a1-e3bd9520fd44" providerId="ADAL" clId="{6F9586C5-A9A4-4674-A1F4-E01C5E9B2C32}" dt="2026-03-24T15:30:03.301" v="1392" actId="20577"/>
          <ac:spMkLst>
            <pc:docMk/>
            <pc:sldMk cId="0" sldId="274"/>
            <ac:spMk id="3" creationId="{00000000-0000-0000-0000-000000000000}"/>
          </ac:spMkLst>
        </pc:spChg>
        <pc:spChg chg="mod">
          <ac:chgData name="Rachel Coates" userId="327dc55f-abb4-4fa7-96a1-e3bd9520fd44" providerId="ADAL" clId="{6F9586C5-A9A4-4674-A1F4-E01C5E9B2C32}" dt="2026-03-24T15:29:45.536" v="1389" actId="207"/>
          <ac:spMkLst>
            <pc:docMk/>
            <pc:sldMk cId="0" sldId="274"/>
            <ac:spMk id="8" creationId="{00000000-0000-0000-0000-000000000000}"/>
          </ac:spMkLst>
        </pc:spChg>
        <pc:spChg chg="add mod">
          <ac:chgData name="Rachel Coates" userId="327dc55f-abb4-4fa7-96a1-e3bd9520fd44" providerId="ADAL" clId="{6F9586C5-A9A4-4674-A1F4-E01C5E9B2C32}" dt="2026-03-25T19:15:03.793" v="1980"/>
          <ac:spMkLst>
            <pc:docMk/>
            <pc:sldMk cId="0" sldId="274"/>
            <ac:spMk id="16" creationId="{FD5656E0-8F3C-B45F-8727-CC892C059E6B}"/>
          </ac:spMkLst>
        </pc:spChg>
      </pc:sldChg>
      <pc:sldChg chg="addSp delSp modSp add del mod modClrScheme delAnim chgLayout modNotesTx">
        <pc:chgData name="Rachel Coates" userId="327dc55f-abb4-4fa7-96a1-e3bd9520fd44" providerId="ADAL" clId="{6F9586C5-A9A4-4674-A1F4-E01C5E9B2C32}" dt="2026-04-02T15:45:22.508" v="3570" actId="47"/>
        <pc:sldMkLst>
          <pc:docMk/>
          <pc:sldMk cId="1132549155" sldId="284"/>
        </pc:sldMkLst>
        <pc:spChg chg="add mod">
          <ac:chgData name="Rachel Coates" userId="327dc55f-abb4-4fa7-96a1-e3bd9520fd44" providerId="ADAL" clId="{6F9586C5-A9A4-4674-A1F4-E01C5E9B2C32}" dt="2026-03-24T15:03:17.284" v="820" actId="20577"/>
          <ac:spMkLst>
            <pc:docMk/>
            <pc:sldMk cId="1132549155" sldId="284"/>
            <ac:spMk id="3" creationId="{D481E791-E8B9-D083-913D-70AFF80404D1}"/>
          </ac:spMkLst>
        </pc:spChg>
        <pc:spChg chg="add mod">
          <ac:chgData name="Rachel Coates" userId="327dc55f-abb4-4fa7-96a1-e3bd9520fd44" providerId="ADAL" clId="{6F9586C5-A9A4-4674-A1F4-E01C5E9B2C32}" dt="2026-03-24T15:02:39.681" v="808" actId="20577"/>
          <ac:spMkLst>
            <pc:docMk/>
            <pc:sldMk cId="1132549155" sldId="284"/>
            <ac:spMk id="4" creationId="{45D9E03C-94B5-FF97-81DB-52BF0C12F9C7}"/>
          </ac:spMkLst>
        </pc:spChg>
        <pc:graphicFrameChg chg="add mod modGraphic">
          <ac:chgData name="Rachel Coates" userId="327dc55f-abb4-4fa7-96a1-e3bd9520fd44" providerId="ADAL" clId="{6F9586C5-A9A4-4674-A1F4-E01C5E9B2C32}" dt="2026-03-25T19:14:32.258" v="1973" actId="962"/>
          <ac:graphicFrameMkLst>
            <pc:docMk/>
            <pc:sldMk cId="1132549155" sldId="284"/>
            <ac:graphicFrameMk id="2" creationId="{BDBCEBCA-5AD9-CEBC-6C91-D4600F2CACD4}"/>
          </ac:graphicFrameMkLst>
        </pc:graphicFrameChg>
      </pc:sldChg>
      <pc:sldChg chg="addSp delSp modSp add del mod modNotesTx">
        <pc:chgData name="Rachel Coates" userId="327dc55f-abb4-4fa7-96a1-e3bd9520fd44" providerId="ADAL" clId="{6F9586C5-A9A4-4674-A1F4-E01C5E9B2C32}" dt="2026-04-02T15:45:22.508" v="3570" actId="47"/>
        <pc:sldMkLst>
          <pc:docMk/>
          <pc:sldMk cId="1773831372" sldId="1497"/>
        </pc:sldMkLst>
        <pc:spChg chg="mod">
          <ac:chgData name="Rachel Coates" userId="327dc55f-abb4-4fa7-96a1-e3bd9520fd44" providerId="ADAL" clId="{6F9586C5-A9A4-4674-A1F4-E01C5E9B2C32}" dt="2026-03-24T15:30:45.391" v="1436" actId="20577"/>
          <ac:spMkLst>
            <pc:docMk/>
            <pc:sldMk cId="1773831372" sldId="1497"/>
            <ac:spMk id="2" creationId="{1F057989-07E4-B482-9F2A-EBF670F7FA92}"/>
          </ac:spMkLst>
        </pc:spChg>
        <pc:spChg chg="mod">
          <ac:chgData name="Rachel Coates" userId="327dc55f-abb4-4fa7-96a1-e3bd9520fd44" providerId="ADAL" clId="{6F9586C5-A9A4-4674-A1F4-E01C5E9B2C32}" dt="2026-03-25T19:19:00.091" v="2097" actId="1076"/>
          <ac:spMkLst>
            <pc:docMk/>
            <pc:sldMk cId="1773831372" sldId="1497"/>
            <ac:spMk id="3" creationId="{363CF5F8-0028-8636-5006-5D5C52B32774}"/>
          </ac:spMkLst>
        </pc:spChg>
        <pc:picChg chg="add mod">
          <ac:chgData name="Rachel Coates" userId="327dc55f-abb4-4fa7-96a1-e3bd9520fd44" providerId="ADAL" clId="{6F9586C5-A9A4-4674-A1F4-E01C5E9B2C32}" dt="2026-03-25T19:13:08.997" v="1961" actId="962"/>
          <ac:picMkLst>
            <pc:docMk/>
            <pc:sldMk cId="1773831372" sldId="1497"/>
            <ac:picMk id="5" creationId="{56017EF3-4E03-EA45-6F8E-8A58B0CF344C}"/>
          </ac:picMkLst>
        </pc:picChg>
      </pc:sldChg>
      <pc:sldChg chg="addSp delSp modSp add del mod ord modNotesTx">
        <pc:chgData name="Rachel Coates" userId="327dc55f-abb4-4fa7-96a1-e3bd9520fd44" providerId="ADAL" clId="{6F9586C5-A9A4-4674-A1F4-E01C5E9B2C32}" dt="2026-04-02T15:45:22.508" v="3570" actId="47"/>
        <pc:sldMkLst>
          <pc:docMk/>
          <pc:sldMk cId="948600294" sldId="1500"/>
        </pc:sldMkLst>
        <pc:spChg chg="mod">
          <ac:chgData name="Rachel Coates" userId="327dc55f-abb4-4fa7-96a1-e3bd9520fd44" providerId="ADAL" clId="{6F9586C5-A9A4-4674-A1F4-E01C5E9B2C32}" dt="2026-03-24T16:18:24.763" v="1746" actId="20577"/>
          <ac:spMkLst>
            <pc:docMk/>
            <pc:sldMk cId="948600294" sldId="1500"/>
            <ac:spMk id="3" creationId="{017EDA3D-7A3B-89EE-20EE-3C585535263A}"/>
          </ac:spMkLst>
        </pc:spChg>
        <pc:picChg chg="add mod ord">
          <ac:chgData name="Rachel Coates" userId="327dc55f-abb4-4fa7-96a1-e3bd9520fd44" providerId="ADAL" clId="{6F9586C5-A9A4-4674-A1F4-E01C5E9B2C32}" dt="2026-03-25T19:17:48.351" v="2087" actId="962"/>
          <ac:picMkLst>
            <pc:docMk/>
            <pc:sldMk cId="948600294" sldId="1500"/>
            <ac:picMk id="9" creationId="{852DF878-8392-FBA0-9699-602422BAF5CA}"/>
          </ac:picMkLst>
        </pc:picChg>
      </pc:sldChg>
      <pc:sldChg chg="addSp delSp modSp add del mod chgLayout modNotesTx">
        <pc:chgData name="Rachel Coates" userId="327dc55f-abb4-4fa7-96a1-e3bd9520fd44" providerId="ADAL" clId="{6F9586C5-A9A4-4674-A1F4-E01C5E9B2C32}" dt="2026-04-02T15:52:09.106" v="3821"/>
        <pc:sldMkLst>
          <pc:docMk/>
          <pc:sldMk cId="3272732094" sldId="1512"/>
        </pc:sldMkLst>
        <pc:spChg chg="mod">
          <ac:chgData name="Rachel Coates" userId="327dc55f-abb4-4fa7-96a1-e3bd9520fd44" providerId="ADAL" clId="{6F9586C5-A9A4-4674-A1F4-E01C5E9B2C32}" dt="2026-03-24T16:19:34.765" v="1755" actId="26606"/>
          <ac:spMkLst>
            <pc:docMk/>
            <pc:sldMk cId="3272732094" sldId="1512"/>
            <ac:spMk id="2" creationId="{29BA87EA-8BB3-79C6-656A-1A8ABD658D7E}"/>
          </ac:spMkLst>
        </pc:spChg>
        <pc:spChg chg="add mod">
          <ac:chgData name="Rachel Coates" userId="327dc55f-abb4-4fa7-96a1-e3bd9520fd44" providerId="ADAL" clId="{6F9586C5-A9A4-4674-A1F4-E01C5E9B2C32}" dt="2026-04-02T15:52:09.106" v="3821"/>
          <ac:spMkLst>
            <pc:docMk/>
            <pc:sldMk cId="3272732094" sldId="1512"/>
            <ac:spMk id="12" creationId="{0216DD80-1F38-5AE1-43BC-8B5B545E79F1}"/>
          </ac:spMkLst>
        </pc:spChg>
      </pc:sldChg>
      <pc:sldChg chg="addSp delSp modSp add del mod modClrScheme chgLayout modNotesTx">
        <pc:chgData name="Rachel Coates" userId="327dc55f-abb4-4fa7-96a1-e3bd9520fd44" providerId="ADAL" clId="{6F9586C5-A9A4-4674-A1F4-E01C5E9B2C32}" dt="2026-04-02T15:45:22.508" v="3570" actId="47"/>
        <pc:sldMkLst>
          <pc:docMk/>
          <pc:sldMk cId="2002021855" sldId="1514"/>
        </pc:sldMkLst>
        <pc:spChg chg="mod">
          <ac:chgData name="Rachel Coates" userId="327dc55f-abb4-4fa7-96a1-e3bd9520fd44" providerId="ADAL" clId="{6F9586C5-A9A4-4674-A1F4-E01C5E9B2C32}" dt="2026-03-25T19:19:38.403" v="2117" actId="20577"/>
          <ac:spMkLst>
            <pc:docMk/>
            <pc:sldMk cId="2002021855" sldId="1514"/>
            <ac:spMk id="2" creationId="{F31FB56E-1A01-8D29-F217-638F3BEF697B}"/>
          </ac:spMkLst>
        </pc:spChg>
        <pc:spChg chg="mod ord">
          <ac:chgData name="Rachel Coates" userId="327dc55f-abb4-4fa7-96a1-e3bd9520fd44" providerId="ADAL" clId="{6F9586C5-A9A4-4674-A1F4-E01C5E9B2C32}" dt="2026-03-25T19:19:44.204" v="2123" actId="27636"/>
          <ac:spMkLst>
            <pc:docMk/>
            <pc:sldMk cId="2002021855" sldId="1514"/>
            <ac:spMk id="3" creationId="{8DE9521F-CC42-235E-F804-B826A36205D1}"/>
          </ac:spMkLst>
        </pc:spChg>
        <pc:picChg chg="add mod ord">
          <ac:chgData name="Rachel Coates" userId="327dc55f-abb4-4fa7-96a1-e3bd9520fd44" providerId="ADAL" clId="{6F9586C5-A9A4-4674-A1F4-E01C5E9B2C32}" dt="2026-03-25T19:13:19.452" v="1963" actId="962"/>
          <ac:picMkLst>
            <pc:docMk/>
            <pc:sldMk cId="2002021855" sldId="1514"/>
            <ac:picMk id="7" creationId="{B88FE596-21C2-812E-0113-5217AA70B0D2}"/>
          </ac:picMkLst>
        </pc:picChg>
        <pc:picChg chg="add mod">
          <ac:chgData name="Rachel Coates" userId="327dc55f-abb4-4fa7-96a1-e3bd9520fd44" providerId="ADAL" clId="{6F9586C5-A9A4-4674-A1F4-E01C5E9B2C32}" dt="2026-03-25T19:13:33.459" v="1965" actId="962"/>
          <ac:picMkLst>
            <pc:docMk/>
            <pc:sldMk cId="2002021855" sldId="1514"/>
            <ac:picMk id="9" creationId="{D17B52C3-F800-7F18-B3AB-1AEBCAB4E792}"/>
          </ac:picMkLst>
        </pc:picChg>
        <pc:picChg chg="add mod">
          <ac:chgData name="Rachel Coates" userId="327dc55f-abb4-4fa7-96a1-e3bd9520fd44" providerId="ADAL" clId="{6F9586C5-A9A4-4674-A1F4-E01C5E9B2C32}" dt="2026-03-25T19:18:23.573" v="2088" actId="962"/>
          <ac:picMkLst>
            <pc:docMk/>
            <pc:sldMk cId="2002021855" sldId="1514"/>
            <ac:picMk id="11" creationId="{B7E8E1CC-566D-1AC1-6449-092A6FC21EF4}"/>
          </ac:picMkLst>
        </pc:picChg>
        <pc:picChg chg="add mod modCrop">
          <ac:chgData name="Rachel Coates" userId="327dc55f-abb4-4fa7-96a1-e3bd9520fd44" providerId="ADAL" clId="{6F9586C5-A9A4-4674-A1F4-E01C5E9B2C32}" dt="2026-03-25T19:14:05.952" v="1969" actId="962"/>
          <ac:picMkLst>
            <pc:docMk/>
            <pc:sldMk cId="2002021855" sldId="1514"/>
            <ac:picMk id="13" creationId="{0F202E77-BD42-E314-A462-3E5E55E3552D}"/>
          </ac:picMkLst>
        </pc:picChg>
      </pc:sldChg>
      <pc:sldChg chg="modSp add del mod modNotesTx">
        <pc:chgData name="Rachel Coates" userId="327dc55f-abb4-4fa7-96a1-e3bd9520fd44" providerId="ADAL" clId="{6F9586C5-A9A4-4674-A1F4-E01C5E9B2C32}" dt="2026-04-02T16:01:53.655" v="3972" actId="20577"/>
        <pc:sldMkLst>
          <pc:docMk/>
          <pc:sldMk cId="4286314898" sldId="1520"/>
        </pc:sldMkLst>
        <pc:spChg chg="mod">
          <ac:chgData name="Rachel Coates" userId="327dc55f-abb4-4fa7-96a1-e3bd9520fd44" providerId="ADAL" clId="{6F9586C5-A9A4-4674-A1F4-E01C5E9B2C32}" dt="2026-04-02T16:01:53.655" v="3972" actId="20577"/>
          <ac:spMkLst>
            <pc:docMk/>
            <pc:sldMk cId="4286314898" sldId="1520"/>
            <ac:spMk id="2" creationId="{7D560664-D5F7-AC18-346F-ABD4EC1A720C}"/>
          </ac:spMkLst>
        </pc:spChg>
        <pc:spChg chg="mod">
          <ac:chgData name="Rachel Coates" userId="327dc55f-abb4-4fa7-96a1-e3bd9520fd44" providerId="ADAL" clId="{6F9586C5-A9A4-4674-A1F4-E01C5E9B2C32}" dt="2026-04-02T16:01:34.147" v="3951" actId="20577"/>
          <ac:spMkLst>
            <pc:docMk/>
            <pc:sldMk cId="4286314898" sldId="1520"/>
            <ac:spMk id="4" creationId="{D06F1A64-05A8-16C6-DA79-6D85D4A2D62E}"/>
          </ac:spMkLst>
        </pc:spChg>
        <pc:picChg chg="mod">
          <ac:chgData name="Rachel Coates" userId="327dc55f-abb4-4fa7-96a1-e3bd9520fd44" providerId="ADAL" clId="{6F9586C5-A9A4-4674-A1F4-E01C5E9B2C32}" dt="2026-03-25T19:14:16.057" v="1971" actId="962"/>
          <ac:picMkLst>
            <pc:docMk/>
            <pc:sldMk cId="4286314898" sldId="1520"/>
            <ac:picMk id="3" creationId="{775D14BA-4258-33E9-96FA-9A2920843F90}"/>
          </ac:picMkLst>
        </pc:picChg>
      </pc:sldChg>
      <pc:sldChg chg="addSp delSp modSp add del mod setBg modClrScheme chgLayout modNotesTx">
        <pc:chgData name="Rachel Coates" userId="327dc55f-abb4-4fa7-96a1-e3bd9520fd44" providerId="ADAL" clId="{6F9586C5-A9A4-4674-A1F4-E01C5E9B2C32}" dt="2026-04-02T15:45:22.508" v="3570" actId="47"/>
        <pc:sldMkLst>
          <pc:docMk/>
          <pc:sldMk cId="3657143005" sldId="1522"/>
        </pc:sldMkLst>
        <pc:spChg chg="mod">
          <ac:chgData name="Rachel Coates" userId="327dc55f-abb4-4fa7-96a1-e3bd9520fd44" providerId="ADAL" clId="{6F9586C5-A9A4-4674-A1F4-E01C5E9B2C32}" dt="2026-03-24T14:46:26.888" v="593" actId="26606"/>
          <ac:spMkLst>
            <pc:docMk/>
            <pc:sldMk cId="3657143005" sldId="1522"/>
            <ac:spMk id="2" creationId="{01192213-E276-4860-88B4-266256707E16}"/>
          </ac:spMkLst>
        </pc:spChg>
        <pc:spChg chg="mod ord">
          <ac:chgData name="Rachel Coates" userId="327dc55f-abb4-4fa7-96a1-e3bd9520fd44" providerId="ADAL" clId="{6F9586C5-A9A4-4674-A1F4-E01C5E9B2C32}" dt="2026-03-24T15:05:04.150" v="845" actId="20577"/>
          <ac:spMkLst>
            <pc:docMk/>
            <pc:sldMk cId="3657143005" sldId="1522"/>
            <ac:spMk id="3" creationId="{6D335FDD-3303-3488-51F2-A848127148F0}"/>
          </ac:spMkLst>
        </pc:spChg>
        <pc:spChg chg="add mod">
          <ac:chgData name="Rachel Coates" userId="327dc55f-abb4-4fa7-96a1-e3bd9520fd44" providerId="ADAL" clId="{6F9586C5-A9A4-4674-A1F4-E01C5E9B2C32}" dt="2026-03-24T14:48:57.757" v="625" actId="14100"/>
          <ac:spMkLst>
            <pc:docMk/>
            <pc:sldMk cId="3657143005" sldId="1522"/>
            <ac:spMk id="8" creationId="{2C09F96E-6877-582D-37F5-90C10CDDF32C}"/>
          </ac:spMkLst>
        </pc:spChg>
        <pc:picChg chg="add mod ord">
          <ac:chgData name="Rachel Coates" userId="327dc55f-abb4-4fa7-96a1-e3bd9520fd44" providerId="ADAL" clId="{6F9586C5-A9A4-4674-A1F4-E01C5E9B2C32}" dt="2026-03-25T19:15:40.997" v="2053" actId="962"/>
          <ac:picMkLst>
            <pc:docMk/>
            <pc:sldMk cId="3657143005" sldId="1522"/>
            <ac:picMk id="7" creationId="{42A42487-61E5-DCB3-C1DC-E9BB5DDB7DC3}"/>
          </ac:picMkLst>
        </pc:picChg>
      </pc:sldChg>
      <pc:sldChg chg="addSp delSp modSp add del mod modClrScheme chgLayout modNotesTx">
        <pc:chgData name="Rachel Coates" userId="327dc55f-abb4-4fa7-96a1-e3bd9520fd44" providerId="ADAL" clId="{6F9586C5-A9A4-4674-A1F4-E01C5E9B2C32}" dt="2026-04-02T15:59:17.863" v="3880" actId="1076"/>
        <pc:sldMkLst>
          <pc:docMk/>
          <pc:sldMk cId="2345650829" sldId="1524"/>
        </pc:sldMkLst>
        <pc:spChg chg="mod">
          <ac:chgData name="Rachel Coates" userId="327dc55f-abb4-4fa7-96a1-e3bd9520fd44" providerId="ADAL" clId="{6F9586C5-A9A4-4674-A1F4-E01C5E9B2C32}" dt="2026-04-02T15:57:57.135" v="3858" actId="404"/>
          <ac:spMkLst>
            <pc:docMk/>
            <pc:sldMk cId="2345650829" sldId="1524"/>
            <ac:spMk id="2" creationId="{37367EFF-C9A8-7459-8E2D-9FCF4952E079}"/>
          </ac:spMkLst>
        </pc:spChg>
        <pc:spChg chg="mod">
          <ac:chgData name="Rachel Coates" userId="327dc55f-abb4-4fa7-96a1-e3bd9520fd44" providerId="ADAL" clId="{6F9586C5-A9A4-4674-A1F4-E01C5E9B2C32}" dt="2026-04-02T15:58:01.329" v="3860" actId="27636"/>
          <ac:spMkLst>
            <pc:docMk/>
            <pc:sldMk cId="2345650829" sldId="1524"/>
            <ac:spMk id="3" creationId="{DCDF09B1-9914-F3C9-9F08-AD4DEAC76219}"/>
          </ac:spMkLst>
        </pc:spChg>
        <pc:spChg chg="add del mod">
          <ac:chgData name="Rachel Coates" userId="327dc55f-abb4-4fa7-96a1-e3bd9520fd44" providerId="ADAL" clId="{6F9586C5-A9A4-4674-A1F4-E01C5E9B2C32}" dt="2026-04-02T15:59:17.863" v="3880" actId="1076"/>
          <ac:spMkLst>
            <pc:docMk/>
            <pc:sldMk cId="2345650829" sldId="1524"/>
            <ac:spMk id="6" creationId="{B9C60A1D-DE16-EF78-27B2-2EFD8D396FE2}"/>
          </ac:spMkLst>
        </pc:spChg>
        <pc:picChg chg="add mod ord modCrop">
          <ac:chgData name="Rachel Coates" userId="327dc55f-abb4-4fa7-96a1-e3bd9520fd44" providerId="ADAL" clId="{6F9586C5-A9A4-4674-A1F4-E01C5E9B2C32}" dt="2026-04-02T15:57:46.903" v="3855" actId="1440"/>
          <ac:picMkLst>
            <pc:docMk/>
            <pc:sldMk cId="2345650829" sldId="1524"/>
            <ac:picMk id="5" creationId="{2DE45F93-D277-E801-E01D-8C3F97475639}"/>
          </ac:picMkLst>
        </pc:picChg>
      </pc:sldChg>
      <pc:sldChg chg="addSp delSp modSp new add del mod ord modClrScheme chgLayout modNotesTx">
        <pc:chgData name="Rachel Coates" userId="327dc55f-abb4-4fa7-96a1-e3bd9520fd44" providerId="ADAL" clId="{6F9586C5-A9A4-4674-A1F4-E01C5E9B2C32}" dt="2026-04-02T16:08:39.949" v="4045" actId="113"/>
        <pc:sldMkLst>
          <pc:docMk/>
          <pc:sldMk cId="3337881802" sldId="1526"/>
        </pc:sldMkLst>
        <pc:spChg chg="add mod">
          <ac:chgData name="Rachel Coates" userId="327dc55f-abb4-4fa7-96a1-e3bd9520fd44" providerId="ADAL" clId="{6F9586C5-A9A4-4674-A1F4-E01C5E9B2C32}" dt="2026-04-02T16:08:39.949" v="4045" actId="113"/>
          <ac:spMkLst>
            <pc:docMk/>
            <pc:sldMk cId="3337881802" sldId="1526"/>
            <ac:spMk id="8" creationId="{EBEFC8ED-7103-41BC-2D8E-0C70755D44B6}"/>
          </ac:spMkLst>
        </pc:spChg>
        <pc:spChg chg="add mod">
          <ac:chgData name="Rachel Coates" userId="327dc55f-abb4-4fa7-96a1-e3bd9520fd44" providerId="ADAL" clId="{6F9586C5-A9A4-4674-A1F4-E01C5E9B2C32}" dt="2026-04-02T16:08:04.699" v="4036" actId="1076"/>
          <ac:spMkLst>
            <pc:docMk/>
            <pc:sldMk cId="3337881802" sldId="1526"/>
            <ac:spMk id="10" creationId="{299F40AE-0353-E495-48B6-4264B387DB38}"/>
          </ac:spMkLst>
        </pc:spChg>
        <pc:picChg chg="add mod ord">
          <ac:chgData name="Rachel Coates" userId="327dc55f-abb4-4fa7-96a1-e3bd9520fd44" providerId="ADAL" clId="{6F9586C5-A9A4-4674-A1F4-E01C5E9B2C32}" dt="2026-03-25T19:16:18.964" v="2059" actId="962"/>
          <ac:picMkLst>
            <pc:docMk/>
            <pc:sldMk cId="3337881802" sldId="1526"/>
            <ac:picMk id="5" creationId="{99C4396D-1EAC-F233-5838-E54C24F82890}"/>
          </ac:picMkLst>
        </pc:picChg>
      </pc:sldChg>
      <pc:sldChg chg="addSp delSp modSp new add del mod modClrScheme chgLayout modNotesTx">
        <pc:chgData name="Rachel Coates" userId="327dc55f-abb4-4fa7-96a1-e3bd9520fd44" providerId="ADAL" clId="{6F9586C5-A9A4-4674-A1F4-E01C5E9B2C32}" dt="2026-04-02T15:48:06.228" v="3707" actId="14100"/>
        <pc:sldMkLst>
          <pc:docMk/>
          <pc:sldMk cId="3725974024" sldId="1528"/>
        </pc:sldMkLst>
        <pc:spChg chg="mod">
          <ac:chgData name="Rachel Coates" userId="327dc55f-abb4-4fa7-96a1-e3bd9520fd44" providerId="ADAL" clId="{6F9586C5-A9A4-4674-A1F4-E01C5E9B2C32}" dt="2026-03-24T14:26:18.409" v="296" actId="26606"/>
          <ac:spMkLst>
            <pc:docMk/>
            <pc:sldMk cId="3725974024" sldId="1528"/>
            <ac:spMk id="2" creationId="{6EECB956-7E98-E137-7659-AC133A1AAF94}"/>
          </ac:spMkLst>
        </pc:spChg>
        <pc:spChg chg="add mod">
          <ac:chgData name="Rachel Coates" userId="327dc55f-abb4-4fa7-96a1-e3bd9520fd44" providerId="ADAL" clId="{6F9586C5-A9A4-4674-A1F4-E01C5E9B2C32}" dt="2026-04-02T15:48:06.228" v="3707" actId="14100"/>
          <ac:spMkLst>
            <pc:docMk/>
            <pc:sldMk cId="3725974024" sldId="1528"/>
            <ac:spMk id="7" creationId="{C0EBC3B0-44F7-08DD-3F54-E8F99224E9EF}"/>
          </ac:spMkLst>
        </pc:spChg>
        <pc:picChg chg="add mod">
          <ac:chgData name="Rachel Coates" userId="327dc55f-abb4-4fa7-96a1-e3bd9520fd44" providerId="ADAL" clId="{6F9586C5-A9A4-4674-A1F4-E01C5E9B2C32}" dt="2026-03-25T19:16:29.710" v="2063" actId="962"/>
          <ac:picMkLst>
            <pc:docMk/>
            <pc:sldMk cId="3725974024" sldId="1528"/>
            <ac:picMk id="6" creationId="{D47B5B62-F079-3F4A-FEEA-E7CC78E4C7C0}"/>
          </ac:picMkLst>
        </pc:picChg>
      </pc:sldChg>
      <pc:sldChg chg="addSp delSp modSp new add del mod modClrScheme chgLayout modNotesTx">
        <pc:chgData name="Rachel Coates" userId="327dc55f-abb4-4fa7-96a1-e3bd9520fd44" providerId="ADAL" clId="{6F9586C5-A9A4-4674-A1F4-E01C5E9B2C32}" dt="2026-04-02T15:48:33.352" v="3710" actId="27636"/>
        <pc:sldMkLst>
          <pc:docMk/>
          <pc:sldMk cId="4083997908" sldId="1529"/>
        </pc:sldMkLst>
        <pc:spChg chg="mod">
          <ac:chgData name="Rachel Coates" userId="327dc55f-abb4-4fa7-96a1-e3bd9520fd44" providerId="ADAL" clId="{6F9586C5-A9A4-4674-A1F4-E01C5E9B2C32}" dt="2026-03-24T15:15:52.233" v="1211" actId="14100"/>
          <ac:spMkLst>
            <pc:docMk/>
            <pc:sldMk cId="4083997908" sldId="1529"/>
            <ac:spMk id="2" creationId="{38716CFF-CE39-B269-EA7F-E0DF901F0C8A}"/>
          </ac:spMkLst>
        </pc:spChg>
        <pc:spChg chg="add mod">
          <ac:chgData name="Rachel Coates" userId="327dc55f-abb4-4fa7-96a1-e3bd9520fd44" providerId="ADAL" clId="{6F9586C5-A9A4-4674-A1F4-E01C5E9B2C32}" dt="2026-04-02T15:48:33.352" v="3710" actId="27636"/>
          <ac:spMkLst>
            <pc:docMk/>
            <pc:sldMk cId="4083997908" sldId="1529"/>
            <ac:spMk id="12" creationId="{205022DF-BC94-3D84-4C9A-03181CA147CE}"/>
          </ac:spMkLst>
        </pc:spChg>
        <pc:picChg chg="add mod ord">
          <ac:chgData name="Rachel Coates" userId="327dc55f-abb4-4fa7-96a1-e3bd9520fd44" providerId="ADAL" clId="{6F9586C5-A9A4-4674-A1F4-E01C5E9B2C32}" dt="2026-03-25T19:16:55.352" v="2067" actId="962"/>
          <ac:picMkLst>
            <pc:docMk/>
            <pc:sldMk cId="4083997908" sldId="1529"/>
            <ac:picMk id="5" creationId="{6A646E75-C8FE-CC54-D205-2FCA261F1385}"/>
          </ac:picMkLst>
        </pc:picChg>
      </pc:sldChg>
      <pc:sldChg chg="addSp delSp modSp new add del mod modNotesTx">
        <pc:chgData name="Rachel Coates" userId="327dc55f-abb4-4fa7-96a1-e3bd9520fd44" providerId="ADAL" clId="{6F9586C5-A9A4-4674-A1F4-E01C5E9B2C32}" dt="2026-04-02T15:45:22.508" v="3570" actId="47"/>
        <pc:sldMkLst>
          <pc:docMk/>
          <pc:sldMk cId="3162866101" sldId="1530"/>
        </pc:sldMkLst>
        <pc:spChg chg="mod">
          <ac:chgData name="Rachel Coates" userId="327dc55f-abb4-4fa7-96a1-e3bd9520fd44" providerId="ADAL" clId="{6F9586C5-A9A4-4674-A1F4-E01C5E9B2C32}" dt="2026-03-24T16:15:30.082" v="1571" actId="14100"/>
          <ac:spMkLst>
            <pc:docMk/>
            <pc:sldMk cId="3162866101" sldId="1530"/>
            <ac:spMk id="2" creationId="{2F4F4E24-0F61-F37D-1DF5-378F7C8B3D11}"/>
          </ac:spMkLst>
        </pc:spChg>
        <pc:spChg chg="mod">
          <ac:chgData name="Rachel Coates" userId="327dc55f-abb4-4fa7-96a1-e3bd9520fd44" providerId="ADAL" clId="{6F9586C5-A9A4-4674-A1F4-E01C5E9B2C32}" dt="2026-03-24T16:15:50.180" v="1598" actId="20577"/>
          <ac:spMkLst>
            <pc:docMk/>
            <pc:sldMk cId="3162866101" sldId="1530"/>
            <ac:spMk id="3" creationId="{35BB0086-8432-FDC4-7792-B296B849AA9C}"/>
          </ac:spMkLst>
        </pc:spChg>
        <pc:picChg chg="add mod ord">
          <ac:chgData name="Rachel Coates" userId="327dc55f-abb4-4fa7-96a1-e3bd9520fd44" providerId="ADAL" clId="{6F9586C5-A9A4-4674-A1F4-E01C5E9B2C32}" dt="2026-03-25T19:17:02.888" v="2071" actId="962"/>
          <ac:picMkLst>
            <pc:docMk/>
            <pc:sldMk cId="3162866101" sldId="1530"/>
            <ac:picMk id="6" creationId="{D958BE1A-BCEE-40E9-C043-3F8DE9572481}"/>
          </ac:picMkLst>
        </pc:picChg>
        <pc:picChg chg="add mod">
          <ac:chgData name="Rachel Coates" userId="327dc55f-abb4-4fa7-96a1-e3bd9520fd44" providerId="ADAL" clId="{6F9586C5-A9A4-4674-A1F4-E01C5E9B2C32}" dt="2026-03-25T19:17:14.329" v="2075" actId="962"/>
          <ac:picMkLst>
            <pc:docMk/>
            <pc:sldMk cId="3162866101" sldId="1530"/>
            <ac:picMk id="8" creationId="{FDFB20C7-37CF-F3D7-4AC1-7AC2CB2E1892}"/>
          </ac:picMkLst>
        </pc:picChg>
        <pc:picChg chg="add mod">
          <ac:chgData name="Rachel Coates" userId="327dc55f-abb4-4fa7-96a1-e3bd9520fd44" providerId="ADAL" clId="{6F9586C5-A9A4-4674-A1F4-E01C5E9B2C32}" dt="2026-03-25T19:17:28.639" v="2079" actId="962"/>
          <ac:picMkLst>
            <pc:docMk/>
            <pc:sldMk cId="3162866101" sldId="1530"/>
            <ac:picMk id="10" creationId="{8BA62CC1-C544-61B0-730B-E3C409CCA05B}"/>
          </ac:picMkLst>
        </pc:picChg>
      </pc:sldChg>
      <pc:sldChg chg="addSp delSp modSp new add del mod chgLayout modNotesTx">
        <pc:chgData name="Rachel Coates" userId="327dc55f-abb4-4fa7-96a1-e3bd9520fd44" providerId="ADAL" clId="{6F9586C5-A9A4-4674-A1F4-E01C5E9B2C32}" dt="2026-04-02T15:49:11.837" v="3763" actId="20577"/>
        <pc:sldMkLst>
          <pc:docMk/>
          <pc:sldMk cId="1234399429" sldId="1532"/>
        </pc:sldMkLst>
        <pc:spChg chg="add mod">
          <ac:chgData name="Rachel Coates" userId="327dc55f-abb4-4fa7-96a1-e3bd9520fd44" providerId="ADAL" clId="{6F9586C5-A9A4-4674-A1F4-E01C5E9B2C32}" dt="2026-03-24T16:17:24.626" v="1684" actId="20577"/>
          <ac:spMkLst>
            <pc:docMk/>
            <pc:sldMk cId="1234399429" sldId="1532"/>
            <ac:spMk id="8" creationId="{42558308-74FD-93AA-19B5-1E5F51444C4E}"/>
          </ac:spMkLst>
        </pc:spChg>
        <pc:spChg chg="add mod">
          <ac:chgData name="Rachel Coates" userId="327dc55f-abb4-4fa7-96a1-e3bd9520fd44" providerId="ADAL" clId="{6F9586C5-A9A4-4674-A1F4-E01C5E9B2C32}" dt="2026-03-25T19:15:29.770" v="2049" actId="33553"/>
          <ac:spMkLst>
            <pc:docMk/>
            <pc:sldMk cId="1234399429" sldId="1532"/>
            <ac:spMk id="9" creationId="{2BD650E4-A800-7182-5801-51DC25CD973A}"/>
          </ac:spMkLst>
        </pc:spChg>
        <pc:picChg chg="add mod">
          <ac:chgData name="Rachel Coates" userId="327dc55f-abb4-4fa7-96a1-e3bd9520fd44" providerId="ADAL" clId="{6F9586C5-A9A4-4674-A1F4-E01C5E9B2C32}" dt="2026-03-25T19:16:10.832" v="2055" actId="962"/>
          <ac:picMkLst>
            <pc:docMk/>
            <pc:sldMk cId="1234399429" sldId="1532"/>
            <ac:picMk id="5" creationId="{9AD1B433-9D3C-75E1-2CA3-E119E1E08274}"/>
          </ac:picMkLst>
        </pc:picChg>
      </pc:sldChg>
      <pc:sldChg chg="addSp delSp modSp new add del mod modClrScheme chgLayout modNotesTx">
        <pc:chgData name="Rachel Coates" userId="327dc55f-abb4-4fa7-96a1-e3bd9520fd44" providerId="ADAL" clId="{6F9586C5-A9A4-4674-A1F4-E01C5E9B2C32}" dt="2026-04-02T16:06:38.387" v="3983" actId="931"/>
        <pc:sldMkLst>
          <pc:docMk/>
          <pc:sldMk cId="935114029" sldId="1533"/>
        </pc:sldMkLst>
        <pc:spChg chg="mod">
          <ac:chgData name="Rachel Coates" userId="327dc55f-abb4-4fa7-96a1-e3bd9520fd44" providerId="ADAL" clId="{6F9586C5-A9A4-4674-A1F4-E01C5E9B2C32}" dt="2026-04-02T16:03:09.974" v="3976" actId="26606"/>
          <ac:spMkLst>
            <pc:docMk/>
            <pc:sldMk cId="935114029" sldId="1533"/>
            <ac:spMk id="2" creationId="{3DF48DAB-9ECC-82B4-7546-03452E4C062F}"/>
          </ac:spMkLst>
        </pc:spChg>
        <pc:picChg chg="add mod ord">
          <ac:chgData name="Rachel Coates" userId="327dc55f-abb4-4fa7-96a1-e3bd9520fd44" providerId="ADAL" clId="{6F9586C5-A9A4-4674-A1F4-E01C5E9B2C32}" dt="2026-04-02T16:06:38.387" v="3983" actId="931"/>
          <ac:picMkLst>
            <pc:docMk/>
            <pc:sldMk cId="935114029" sldId="1533"/>
            <ac:picMk id="19" creationId="{70641E2C-A3D8-1A3E-C558-4DB13B054DAE}"/>
          </ac:picMkLst>
        </pc:picChg>
      </pc:sldChg>
    </pc:docChg>
  </pc:docChgLst>
  <pc:docChgLst>
    <pc:chgData name="Murphy, Val (DARS)" userId="S::val.murphy@dars.virginia.gov::ad7aa94b-7606-43f6-8ce8-4e9f48ef216e" providerId="AD" clId="Web-{35ECDFC9-5011-7860-0A71-6C8741FA03C9}"/>
    <pc:docChg chg="modSld">
      <pc:chgData name="Murphy, Val (DARS)" userId="S::val.murphy@dars.virginia.gov::ad7aa94b-7606-43f6-8ce8-4e9f48ef216e" providerId="AD" clId="Web-{35ECDFC9-5011-7860-0A71-6C8741FA03C9}" dt="2026-04-23T15:32:56.970" v="7"/>
      <pc:docMkLst>
        <pc:docMk/>
      </pc:docMkLst>
      <pc:sldChg chg="modNotes">
        <pc:chgData name="Murphy, Val (DARS)" userId="S::val.murphy@dars.virginia.gov::ad7aa94b-7606-43f6-8ce8-4e9f48ef216e" providerId="AD" clId="Web-{35ECDFC9-5011-7860-0A71-6C8741FA03C9}" dt="2026-04-23T15:32:51.376" v="5"/>
        <pc:sldMkLst>
          <pc:docMk/>
          <pc:sldMk cId="0" sldId="274"/>
        </pc:sldMkLst>
      </pc:sldChg>
      <pc:sldChg chg="modNotes">
        <pc:chgData name="Murphy, Val (DARS)" userId="S::val.murphy@dars.virginia.gov::ad7aa94b-7606-43f6-8ce8-4e9f48ef216e" providerId="AD" clId="Web-{35ECDFC9-5011-7860-0A71-6C8741FA03C9}" dt="2026-04-23T15:32:56.970" v="7"/>
        <pc:sldMkLst>
          <pc:docMk/>
          <pc:sldMk cId="1773831372" sldId="1497"/>
        </pc:sldMkLst>
      </pc:sldChg>
      <pc:sldChg chg="modNotes">
        <pc:chgData name="Murphy, Val (DARS)" userId="S::val.murphy@dars.virginia.gov::ad7aa94b-7606-43f6-8ce8-4e9f48ef216e" providerId="AD" clId="Web-{35ECDFC9-5011-7860-0A71-6C8741FA03C9}" dt="2026-04-23T15:32:53.594" v="6"/>
        <pc:sldMkLst>
          <pc:docMk/>
          <pc:sldMk cId="2002021855" sldId="1514"/>
        </pc:sldMkLst>
      </pc:sldChg>
      <pc:sldChg chg="modNotes">
        <pc:chgData name="Murphy, Val (DARS)" userId="S::val.murphy@dars.virginia.gov::ad7aa94b-7606-43f6-8ce8-4e9f48ef216e" providerId="AD" clId="Web-{35ECDFC9-5011-7860-0A71-6C8741FA03C9}" dt="2026-04-23T15:32:47.594" v="4"/>
        <pc:sldMkLst>
          <pc:docMk/>
          <pc:sldMk cId="4286314898" sldId="1520"/>
        </pc:sldMkLst>
      </pc:sldChg>
    </pc:docChg>
  </pc:docChgLst>
  <pc:docChgLst>
    <pc:chgData name="Murphy, Val (DARS)" userId="ad7aa94b-7606-43f6-8ce8-4e9f48ef216e" providerId="ADAL" clId="{75170E18-E9D3-40F1-8018-DD8B68497BED}"/>
    <pc:docChg chg="mod modSld">
      <pc:chgData name="Murphy, Val (DARS)" userId="ad7aa94b-7606-43f6-8ce8-4e9f48ef216e" providerId="ADAL" clId="{75170E18-E9D3-40F1-8018-DD8B68497BED}" dt="2026-04-23T15:26:51.857" v="14"/>
      <pc:docMkLst>
        <pc:docMk/>
      </pc:docMkLst>
      <pc:sldChg chg="modSp mod">
        <pc:chgData name="Murphy, Val (DARS)" userId="ad7aa94b-7606-43f6-8ce8-4e9f48ef216e" providerId="ADAL" clId="{75170E18-E9D3-40F1-8018-DD8B68497BED}" dt="2026-04-10T14:07:28.507" v="4" actId="13244"/>
        <pc:sldMkLst>
          <pc:docMk/>
          <pc:sldMk cId="1132549155" sldId="284"/>
        </pc:sldMkLst>
        <pc:spChg chg="ord">
          <ac:chgData name="Murphy, Val (DARS)" userId="ad7aa94b-7606-43f6-8ce8-4e9f48ef216e" providerId="ADAL" clId="{75170E18-E9D3-40F1-8018-DD8B68497BED}" dt="2026-04-10T14:07:28.507" v="4" actId="13244"/>
          <ac:spMkLst>
            <pc:docMk/>
            <pc:sldMk cId="1132549155" sldId="284"/>
            <ac:spMk id="3" creationId="{D481E791-E8B9-D083-913D-70AFF80404D1}"/>
          </ac:spMkLst>
        </pc:spChg>
        <pc:graphicFrameChg chg="mod">
          <ac:chgData name="Murphy, Val (DARS)" userId="ad7aa94b-7606-43f6-8ce8-4e9f48ef216e" providerId="ADAL" clId="{75170E18-E9D3-40F1-8018-DD8B68497BED}" dt="2026-04-10T14:07:21.205" v="3" actId="14100"/>
          <ac:graphicFrameMkLst>
            <pc:docMk/>
            <pc:sldMk cId="1132549155" sldId="284"/>
            <ac:graphicFrameMk id="2" creationId="{BDBCEBCA-5AD9-CEBC-6C91-D4600F2CACD4}"/>
          </ac:graphicFrameMkLst>
        </pc:graphicFrameChg>
      </pc:sldChg>
      <pc:sldChg chg="modSp mod">
        <pc:chgData name="Murphy, Val (DARS)" userId="ad7aa94b-7606-43f6-8ce8-4e9f48ef216e" providerId="ADAL" clId="{75170E18-E9D3-40F1-8018-DD8B68497BED}" dt="2026-04-23T15:26:21.797" v="13" actId="20577"/>
        <pc:sldMkLst>
          <pc:docMk/>
          <pc:sldMk cId="1773831372" sldId="1497"/>
        </pc:sldMkLst>
        <pc:spChg chg="mod">
          <ac:chgData name="Murphy, Val (DARS)" userId="ad7aa94b-7606-43f6-8ce8-4e9f48ef216e" providerId="ADAL" clId="{75170E18-E9D3-40F1-8018-DD8B68497BED}" dt="2026-04-23T15:26:21.797" v="13" actId="20577"/>
          <ac:spMkLst>
            <pc:docMk/>
            <pc:sldMk cId="1773831372" sldId="1497"/>
            <ac:spMk id="3" creationId="{363CF5F8-0028-8636-5006-5D5C52B32774}"/>
          </ac:spMkLst>
        </pc:spChg>
      </pc:sldChg>
      <pc:sldChg chg="modSp mod">
        <pc:chgData name="Murphy, Val (DARS)" userId="ad7aa94b-7606-43f6-8ce8-4e9f48ef216e" providerId="ADAL" clId="{75170E18-E9D3-40F1-8018-DD8B68497BED}" dt="2026-04-10T14:06:57.598" v="1" actId="13244"/>
        <pc:sldMkLst>
          <pc:docMk/>
          <pc:sldMk cId="2002021855" sldId="1514"/>
        </pc:sldMkLst>
        <pc:picChg chg="ord">
          <ac:chgData name="Murphy, Val (DARS)" userId="ad7aa94b-7606-43f6-8ce8-4e9f48ef216e" providerId="ADAL" clId="{75170E18-E9D3-40F1-8018-DD8B68497BED}" dt="2026-04-10T14:06:57.598" v="1" actId="13244"/>
          <ac:picMkLst>
            <pc:docMk/>
            <pc:sldMk cId="2002021855" sldId="1514"/>
            <ac:picMk id="7" creationId="{B88FE596-21C2-812E-0113-5217AA70B0D2}"/>
          </ac:picMkLst>
        </pc:picChg>
        <pc:picChg chg="ord">
          <ac:chgData name="Murphy, Val (DARS)" userId="ad7aa94b-7606-43f6-8ce8-4e9f48ef216e" providerId="ADAL" clId="{75170E18-E9D3-40F1-8018-DD8B68497BED}" dt="2026-04-10T14:06:52.857" v="0" actId="13244"/>
          <ac:picMkLst>
            <pc:docMk/>
            <pc:sldMk cId="2002021855" sldId="1514"/>
            <ac:picMk id="13" creationId="{0F202E77-BD42-E314-A462-3E5E55E3552D}"/>
          </ac:picMkLst>
        </pc:picChg>
      </pc:sldChg>
      <pc:sldChg chg="modSp mod">
        <pc:chgData name="Murphy, Val (DARS)" userId="ad7aa94b-7606-43f6-8ce8-4e9f48ef216e" providerId="ADAL" clId="{75170E18-E9D3-40F1-8018-DD8B68497BED}" dt="2026-04-10T14:08:27.233" v="11" actId="13244"/>
        <pc:sldMkLst>
          <pc:docMk/>
          <pc:sldMk cId="4286314898" sldId="1520"/>
        </pc:sldMkLst>
        <pc:spChg chg="ord">
          <ac:chgData name="Murphy, Val (DARS)" userId="ad7aa94b-7606-43f6-8ce8-4e9f48ef216e" providerId="ADAL" clId="{75170E18-E9D3-40F1-8018-DD8B68497BED}" dt="2026-04-10T14:08:27.233" v="11" actId="13244"/>
          <ac:spMkLst>
            <pc:docMk/>
            <pc:sldMk cId="4286314898" sldId="1520"/>
            <ac:spMk id="2" creationId="{7D560664-D5F7-AC18-346F-ABD4EC1A720C}"/>
          </ac:spMkLst>
        </pc:spChg>
        <pc:spChg chg="ord">
          <ac:chgData name="Murphy, Val (DARS)" userId="ad7aa94b-7606-43f6-8ce8-4e9f48ef216e" providerId="ADAL" clId="{75170E18-E9D3-40F1-8018-DD8B68497BED}" dt="2026-04-10T14:07:07.317" v="2" actId="13244"/>
          <ac:spMkLst>
            <pc:docMk/>
            <pc:sldMk cId="4286314898" sldId="1520"/>
            <ac:spMk id="4" creationId="{D06F1A64-05A8-16C6-DA79-6D85D4A2D62E}"/>
          </ac:spMkLst>
        </pc:spChg>
        <pc:picChg chg="ord">
          <ac:chgData name="Murphy, Val (DARS)" userId="ad7aa94b-7606-43f6-8ce8-4e9f48ef216e" providerId="ADAL" clId="{75170E18-E9D3-40F1-8018-DD8B68497BED}" dt="2026-04-10T14:07:58.082" v="7" actId="13244"/>
          <ac:picMkLst>
            <pc:docMk/>
            <pc:sldMk cId="4286314898" sldId="1520"/>
            <ac:picMk id="3" creationId="{775D14BA-4258-33E9-96FA-9A2920843F90}"/>
          </ac:picMkLst>
        </pc:picChg>
      </pc:sldChg>
      <pc:sldChg chg="modSp mod">
        <pc:chgData name="Murphy, Val (DARS)" userId="ad7aa94b-7606-43f6-8ce8-4e9f48ef216e" providerId="ADAL" clId="{75170E18-E9D3-40F1-8018-DD8B68497BED}" dt="2026-04-10T14:07:39.002" v="5" actId="13244"/>
        <pc:sldMkLst>
          <pc:docMk/>
          <pc:sldMk cId="3337881802" sldId="1526"/>
        </pc:sldMkLst>
        <pc:spChg chg="ord">
          <ac:chgData name="Murphy, Val (DARS)" userId="ad7aa94b-7606-43f6-8ce8-4e9f48ef216e" providerId="ADAL" clId="{75170E18-E9D3-40F1-8018-DD8B68497BED}" dt="2026-04-10T14:07:39.002" v="5" actId="13244"/>
          <ac:spMkLst>
            <pc:docMk/>
            <pc:sldMk cId="3337881802" sldId="1526"/>
            <ac:spMk id="8" creationId="{EBEFC8ED-7103-41BC-2D8E-0C70755D44B6}"/>
          </ac:spMkLst>
        </pc:spChg>
      </pc:sldChg>
      <pc:sldChg chg="modSp mod">
        <pc:chgData name="Murphy, Val (DARS)" userId="ad7aa94b-7606-43f6-8ce8-4e9f48ef216e" providerId="ADAL" clId="{75170E18-E9D3-40F1-8018-DD8B68497BED}" dt="2026-04-10T14:07:48.997" v="6" actId="13244"/>
        <pc:sldMkLst>
          <pc:docMk/>
          <pc:sldMk cId="3725974024" sldId="1528"/>
        </pc:sldMkLst>
        <pc:spChg chg="ord">
          <ac:chgData name="Murphy, Val (DARS)" userId="ad7aa94b-7606-43f6-8ce8-4e9f48ef216e" providerId="ADAL" clId="{75170E18-E9D3-40F1-8018-DD8B68497BED}" dt="2026-04-10T14:07:48.997" v="6" actId="13244"/>
          <ac:spMkLst>
            <pc:docMk/>
            <pc:sldMk cId="3725974024" sldId="1528"/>
            <ac:spMk id="7" creationId="{C0EBC3B0-44F7-08DD-3F54-E8F99224E9EF}"/>
          </ac:spMkLst>
        </pc:spChg>
      </pc:sldChg>
      <pc:sldChg chg="modSp mod">
        <pc:chgData name="Murphy, Val (DARS)" userId="ad7aa94b-7606-43f6-8ce8-4e9f48ef216e" providerId="ADAL" clId="{75170E18-E9D3-40F1-8018-DD8B68497BED}" dt="2026-04-10T14:08:08.976" v="8" actId="13244"/>
        <pc:sldMkLst>
          <pc:docMk/>
          <pc:sldMk cId="3162866101" sldId="1530"/>
        </pc:sldMkLst>
        <pc:picChg chg="ord">
          <ac:chgData name="Murphy, Val (DARS)" userId="ad7aa94b-7606-43f6-8ce8-4e9f48ef216e" providerId="ADAL" clId="{75170E18-E9D3-40F1-8018-DD8B68497BED}" dt="2026-04-10T14:08:08.976" v="8" actId="13244"/>
          <ac:picMkLst>
            <pc:docMk/>
            <pc:sldMk cId="3162866101" sldId="1530"/>
            <ac:picMk id="10" creationId="{8BA62CC1-C544-61B0-730B-E3C409CCA05B}"/>
          </ac:picMkLst>
        </pc:picChg>
      </pc:sldChg>
      <pc:sldChg chg="modSp mod">
        <pc:chgData name="Murphy, Val (DARS)" userId="ad7aa94b-7606-43f6-8ce8-4e9f48ef216e" providerId="ADAL" clId="{75170E18-E9D3-40F1-8018-DD8B68497BED}" dt="2026-04-10T14:08:19.841" v="10" actId="13244"/>
        <pc:sldMkLst>
          <pc:docMk/>
          <pc:sldMk cId="1234399429" sldId="1532"/>
        </pc:sldMkLst>
        <pc:spChg chg="ord">
          <ac:chgData name="Murphy, Val (DARS)" userId="ad7aa94b-7606-43f6-8ce8-4e9f48ef216e" providerId="ADAL" clId="{75170E18-E9D3-40F1-8018-DD8B68497BED}" dt="2026-04-10T14:08:19.841" v="10" actId="13244"/>
          <ac:spMkLst>
            <pc:docMk/>
            <pc:sldMk cId="1234399429" sldId="1532"/>
            <ac:spMk id="8" creationId="{42558308-74FD-93AA-19B5-1E5F51444C4E}"/>
          </ac:spMkLst>
        </pc:spChg>
        <pc:spChg chg="ord">
          <ac:chgData name="Murphy, Val (DARS)" userId="ad7aa94b-7606-43f6-8ce8-4e9f48ef216e" providerId="ADAL" clId="{75170E18-E9D3-40F1-8018-DD8B68497BED}" dt="2026-04-10T14:08:18.372" v="9" actId="13244"/>
          <ac:spMkLst>
            <pc:docMk/>
            <pc:sldMk cId="1234399429" sldId="1532"/>
            <ac:spMk id="9" creationId="{2BD650E4-A800-7182-5801-51DC25CD97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489FF-3DC7-4F7A-856B-E7C349202801}" type="doc">
      <dgm:prSet loTypeId="urn:microsoft.com/office/officeart/2005/8/layout/pyramid3" loCatId="pyramid" qsTypeId="urn:microsoft.com/office/officeart/2005/8/quickstyle/simple4" qsCatId="simple" csTypeId="urn:microsoft.com/office/officeart/2005/8/colors/colorful3" csCatId="colorful" phldr="1"/>
      <dgm:spPr/>
    </dgm:pt>
    <dgm:pt modelId="{484980B4-772B-4DE3-A443-5B2FCE6E6330}">
      <dgm:prSet phldrT="[Text]" custT="1"/>
      <dgm:spPr/>
      <dgm:t>
        <a:bodyPr/>
        <a:lstStyle/>
        <a:p>
          <a:pPr>
            <a:buClrTx/>
            <a:buSzTx/>
            <a:buFont typeface="Arial" panose="020B0604020202020204" pitchFamily="34" charset="0"/>
            <a:buNone/>
          </a:pPr>
          <a:r>
            <a:rPr lang="en-US" sz="1500" b="1" dirty="0">
              <a:ea typeface="Calibri" panose="020F0502020204030204"/>
              <a:cs typeface="Times New Roman" panose="02020603050405020304" pitchFamily="18" charset="0"/>
            </a:rPr>
            <a:t>Measurable Outcomes:</a:t>
          </a:r>
          <a:r>
            <a:rPr lang="en-US" sz="1500" dirty="0">
              <a:ea typeface="Calibri" panose="020F0502020204030204"/>
              <a:cs typeface="Times New Roman" panose="02020603050405020304" pitchFamily="18" charset="0"/>
            </a:rPr>
            <a:t> positive or negative changes in skills, behavior, or circumstance; no judgment</a:t>
          </a:r>
          <a:endParaRPr lang="en-US" sz="1500" dirty="0"/>
        </a:p>
      </dgm:t>
    </dgm:pt>
    <dgm:pt modelId="{C8C51D54-635F-49D9-AF4D-69A977D21453}" type="parTrans" cxnId="{33CF55D6-AE2D-4B24-AE22-15078631A9E5}">
      <dgm:prSet/>
      <dgm:spPr/>
      <dgm:t>
        <a:bodyPr/>
        <a:lstStyle/>
        <a:p>
          <a:endParaRPr lang="en-US"/>
        </a:p>
      </dgm:t>
    </dgm:pt>
    <dgm:pt modelId="{560644E2-9218-42D1-A9C8-D70B83F7AF94}" type="sibTrans" cxnId="{33CF55D6-AE2D-4B24-AE22-15078631A9E5}">
      <dgm:prSet/>
      <dgm:spPr/>
      <dgm:t>
        <a:bodyPr/>
        <a:lstStyle/>
        <a:p>
          <a:endParaRPr lang="en-US"/>
        </a:p>
      </dgm:t>
    </dgm:pt>
    <dgm:pt modelId="{9CDE8CD3-02FA-467F-8C78-684E0AB6BC68}">
      <dgm:prSet phldrT="[Text]" custT="1"/>
      <dgm:spPr/>
      <dgm:t>
        <a:bodyPr/>
        <a:lstStyle/>
        <a:p>
          <a:pPr>
            <a:buClrTx/>
            <a:buSzTx/>
            <a:buFont typeface="Arial" panose="020B0604020202020204" pitchFamily="34" charset="0"/>
            <a:buNone/>
          </a:pPr>
          <a:r>
            <a:rPr lang="en-US" sz="1500" b="1">
              <a:ea typeface="Calibri" panose="020F0502020204030204"/>
              <a:cs typeface="Times New Roman" panose="02020603050405020304" pitchFamily="18" charset="0"/>
            </a:rPr>
            <a:t>Staff/Clinical Assessment </a:t>
          </a:r>
          <a:r>
            <a:rPr lang="en-US" sz="1500">
              <a:ea typeface="Calibri" panose="020F0502020204030204"/>
              <a:cs typeface="Times New Roman" panose="02020603050405020304" pitchFamily="18" charset="0"/>
            </a:rPr>
            <a:t>of functioning or situation; consider inter-rater reliability</a:t>
          </a:r>
          <a:endParaRPr lang="en-US" sz="1500"/>
        </a:p>
      </dgm:t>
    </dgm:pt>
    <dgm:pt modelId="{A116EA86-E72C-4DAA-BF00-9E009E2B66C1}" type="parTrans" cxnId="{BCDFDE81-A561-46BC-BFB8-9C06046D2621}">
      <dgm:prSet/>
      <dgm:spPr/>
      <dgm:t>
        <a:bodyPr/>
        <a:lstStyle/>
        <a:p>
          <a:endParaRPr lang="en-US"/>
        </a:p>
      </dgm:t>
    </dgm:pt>
    <dgm:pt modelId="{3F2E4356-A90A-49C0-B92E-1B2BE29548E7}" type="sibTrans" cxnId="{BCDFDE81-A561-46BC-BFB8-9C06046D2621}">
      <dgm:prSet/>
      <dgm:spPr/>
      <dgm:t>
        <a:bodyPr/>
        <a:lstStyle/>
        <a:p>
          <a:endParaRPr lang="en-US"/>
        </a:p>
      </dgm:t>
    </dgm:pt>
    <dgm:pt modelId="{E757B766-94AC-4A2F-98D5-6BC290B40F07}">
      <dgm:prSet phldrT="[Text]" custT="1"/>
      <dgm:spPr/>
      <dgm:t>
        <a:bodyPr/>
        <a:lstStyle/>
        <a:p>
          <a:pPr>
            <a:buClrTx/>
            <a:buSzTx/>
            <a:buFont typeface="Arial" panose="020B0604020202020204" pitchFamily="34" charset="0"/>
            <a:buNone/>
          </a:pPr>
          <a:r>
            <a:rPr lang="en-US" sz="1500" b="1" dirty="0">
              <a:ea typeface="Calibri" panose="020F0502020204030204"/>
              <a:cs typeface="Times New Roman" panose="02020603050405020304" pitchFamily="18" charset="0"/>
            </a:rPr>
            <a:t>Client Self-Report</a:t>
          </a:r>
          <a:r>
            <a:rPr lang="en-US" sz="1500" dirty="0">
              <a:ea typeface="Calibri" panose="020F0502020204030204"/>
              <a:cs typeface="Times New Roman" panose="02020603050405020304" pitchFamily="18" charset="0"/>
            </a:rPr>
            <a:t> of improvement in functioning or situation; consider tool, sampling, response rate</a:t>
          </a:r>
          <a:endParaRPr lang="en-US" sz="1500" dirty="0"/>
        </a:p>
      </dgm:t>
    </dgm:pt>
    <dgm:pt modelId="{029DF39C-5336-4867-B6C6-1821881B886D}" type="parTrans" cxnId="{5912E2AF-90DA-43D2-AF88-F4A286AB4C1F}">
      <dgm:prSet/>
      <dgm:spPr/>
      <dgm:t>
        <a:bodyPr/>
        <a:lstStyle/>
        <a:p>
          <a:endParaRPr lang="en-US"/>
        </a:p>
      </dgm:t>
    </dgm:pt>
    <dgm:pt modelId="{35F05BAD-09E8-44BB-9AA6-B998FFCD4A71}" type="sibTrans" cxnId="{5912E2AF-90DA-43D2-AF88-F4A286AB4C1F}">
      <dgm:prSet/>
      <dgm:spPr/>
      <dgm:t>
        <a:bodyPr/>
        <a:lstStyle/>
        <a:p>
          <a:endParaRPr lang="en-US"/>
        </a:p>
      </dgm:t>
    </dgm:pt>
    <dgm:pt modelId="{A5DD978F-0C44-4213-B98B-09FFC8A9C16B}">
      <dgm:prSet phldrT="[Text]" custT="1"/>
      <dgm:spPr/>
      <dgm:t>
        <a:bodyPr/>
        <a:lstStyle/>
        <a:p>
          <a:pPr>
            <a:buClrTx/>
            <a:buSzTx/>
            <a:buFont typeface="Arial" panose="020B0604020202020204" pitchFamily="34" charset="0"/>
            <a:buNone/>
          </a:pPr>
          <a:r>
            <a:rPr lang="en-US" sz="1500" b="1" dirty="0">
              <a:ea typeface="Calibri" panose="020F0502020204030204"/>
              <a:cs typeface="Times New Roman" panose="02020603050405020304" pitchFamily="18" charset="0"/>
            </a:rPr>
            <a:t>Proxy Goals: </a:t>
          </a:r>
          <a:r>
            <a:rPr lang="en-US" sz="1500" dirty="0">
              <a:ea typeface="Calibri" panose="020F0502020204030204"/>
              <a:cs typeface="Times New Roman" panose="02020603050405020304" pitchFamily="18" charset="0"/>
            </a:rPr>
            <a:t>associated with improved outcomes, but are not outcomes by themselves</a:t>
          </a:r>
          <a:endParaRPr lang="en-US" sz="1500" dirty="0"/>
        </a:p>
      </dgm:t>
    </dgm:pt>
    <dgm:pt modelId="{CE8765CD-FDC8-45C8-91D9-24E47514140B}" type="parTrans" cxnId="{78E10F5E-B820-45AD-9711-CF58D642FC87}">
      <dgm:prSet/>
      <dgm:spPr/>
      <dgm:t>
        <a:bodyPr/>
        <a:lstStyle/>
        <a:p>
          <a:endParaRPr lang="en-US"/>
        </a:p>
      </dgm:t>
    </dgm:pt>
    <dgm:pt modelId="{C83CFC06-CD82-4666-8348-26B82DAD1101}" type="sibTrans" cxnId="{78E10F5E-B820-45AD-9711-CF58D642FC87}">
      <dgm:prSet/>
      <dgm:spPr/>
      <dgm:t>
        <a:bodyPr/>
        <a:lstStyle/>
        <a:p>
          <a:endParaRPr lang="en-US"/>
        </a:p>
      </dgm:t>
    </dgm:pt>
    <dgm:pt modelId="{E2DDA641-4E50-42B5-9014-C4D7143D11B8}" type="pres">
      <dgm:prSet presAssocID="{285489FF-3DC7-4F7A-856B-E7C349202801}" presName="Name0" presStyleCnt="0">
        <dgm:presLayoutVars>
          <dgm:dir/>
          <dgm:animLvl val="lvl"/>
          <dgm:resizeHandles val="exact"/>
        </dgm:presLayoutVars>
      </dgm:prSet>
      <dgm:spPr/>
    </dgm:pt>
    <dgm:pt modelId="{9C63E971-C79E-4380-827E-CC06E0D358DF}" type="pres">
      <dgm:prSet presAssocID="{484980B4-772B-4DE3-A443-5B2FCE6E6330}" presName="Name8" presStyleCnt="0"/>
      <dgm:spPr/>
    </dgm:pt>
    <dgm:pt modelId="{E218413D-82FD-4EA5-A974-40BE4781F244}" type="pres">
      <dgm:prSet presAssocID="{484980B4-772B-4DE3-A443-5B2FCE6E6330}" presName="level" presStyleLbl="node1" presStyleIdx="0" presStyleCnt="4" custLinFactNeighborX="12496" custLinFactNeighborY="3345">
        <dgm:presLayoutVars>
          <dgm:chMax val="1"/>
          <dgm:bulletEnabled val="1"/>
        </dgm:presLayoutVars>
      </dgm:prSet>
      <dgm:spPr/>
    </dgm:pt>
    <dgm:pt modelId="{0FA0892C-7837-401B-A156-CC99ED9027D0}" type="pres">
      <dgm:prSet presAssocID="{484980B4-772B-4DE3-A443-5B2FCE6E6330}" presName="levelTx" presStyleLbl="revTx" presStyleIdx="0" presStyleCnt="0">
        <dgm:presLayoutVars>
          <dgm:chMax val="1"/>
          <dgm:bulletEnabled val="1"/>
        </dgm:presLayoutVars>
      </dgm:prSet>
      <dgm:spPr/>
    </dgm:pt>
    <dgm:pt modelId="{A0088AA2-5392-4DD9-BEBA-DDB37CC29D72}" type="pres">
      <dgm:prSet presAssocID="{9CDE8CD3-02FA-467F-8C78-684E0AB6BC68}" presName="Name8" presStyleCnt="0"/>
      <dgm:spPr/>
    </dgm:pt>
    <dgm:pt modelId="{CCD46FE3-15E2-4DF1-B50B-E212BA8D32C7}" type="pres">
      <dgm:prSet presAssocID="{9CDE8CD3-02FA-467F-8C78-684E0AB6BC68}" presName="level" presStyleLbl="node1" presStyleIdx="1" presStyleCnt="4">
        <dgm:presLayoutVars>
          <dgm:chMax val="1"/>
          <dgm:bulletEnabled val="1"/>
        </dgm:presLayoutVars>
      </dgm:prSet>
      <dgm:spPr/>
    </dgm:pt>
    <dgm:pt modelId="{55CAAF63-204B-4FED-9DAB-A1FD3DE2DCC8}" type="pres">
      <dgm:prSet presAssocID="{9CDE8CD3-02FA-467F-8C78-684E0AB6BC68}" presName="levelTx" presStyleLbl="revTx" presStyleIdx="0" presStyleCnt="0">
        <dgm:presLayoutVars>
          <dgm:chMax val="1"/>
          <dgm:bulletEnabled val="1"/>
        </dgm:presLayoutVars>
      </dgm:prSet>
      <dgm:spPr/>
    </dgm:pt>
    <dgm:pt modelId="{19B58CB4-AFA2-409A-A229-49A037DD5EBC}" type="pres">
      <dgm:prSet presAssocID="{E757B766-94AC-4A2F-98D5-6BC290B40F07}" presName="Name8" presStyleCnt="0"/>
      <dgm:spPr/>
    </dgm:pt>
    <dgm:pt modelId="{B43A9AB8-11E9-4DF1-BCB8-A1531F0FBC92}" type="pres">
      <dgm:prSet presAssocID="{E757B766-94AC-4A2F-98D5-6BC290B40F07}" presName="level" presStyleLbl="node1" presStyleIdx="2" presStyleCnt="4">
        <dgm:presLayoutVars>
          <dgm:chMax val="1"/>
          <dgm:bulletEnabled val="1"/>
        </dgm:presLayoutVars>
      </dgm:prSet>
      <dgm:spPr/>
    </dgm:pt>
    <dgm:pt modelId="{B4787F5A-469E-405D-8E8E-46FA5C16E678}" type="pres">
      <dgm:prSet presAssocID="{E757B766-94AC-4A2F-98D5-6BC290B40F07}" presName="levelTx" presStyleLbl="revTx" presStyleIdx="0" presStyleCnt="0">
        <dgm:presLayoutVars>
          <dgm:chMax val="1"/>
          <dgm:bulletEnabled val="1"/>
        </dgm:presLayoutVars>
      </dgm:prSet>
      <dgm:spPr/>
    </dgm:pt>
    <dgm:pt modelId="{5799BC71-F77C-4E59-9C50-9892247CADDD}" type="pres">
      <dgm:prSet presAssocID="{A5DD978F-0C44-4213-B98B-09FFC8A9C16B}" presName="Name8" presStyleCnt="0"/>
      <dgm:spPr/>
    </dgm:pt>
    <dgm:pt modelId="{BBC9B1D3-7FB4-46BC-AA26-A042C3BAC127}" type="pres">
      <dgm:prSet presAssocID="{A5DD978F-0C44-4213-B98B-09FFC8A9C16B}" presName="level" presStyleLbl="node1" presStyleIdx="3" presStyleCnt="4">
        <dgm:presLayoutVars>
          <dgm:chMax val="1"/>
          <dgm:bulletEnabled val="1"/>
        </dgm:presLayoutVars>
      </dgm:prSet>
      <dgm:spPr/>
    </dgm:pt>
    <dgm:pt modelId="{C88E993C-8198-4DAD-B98A-40D3F93B1916}" type="pres">
      <dgm:prSet presAssocID="{A5DD978F-0C44-4213-B98B-09FFC8A9C16B}" presName="levelTx" presStyleLbl="revTx" presStyleIdx="0" presStyleCnt="0">
        <dgm:presLayoutVars>
          <dgm:chMax val="1"/>
          <dgm:bulletEnabled val="1"/>
        </dgm:presLayoutVars>
      </dgm:prSet>
      <dgm:spPr/>
    </dgm:pt>
  </dgm:ptLst>
  <dgm:cxnLst>
    <dgm:cxn modelId="{E793B612-9670-4D6E-B8B1-607785C14390}" type="presOf" srcId="{484980B4-772B-4DE3-A443-5B2FCE6E6330}" destId="{E218413D-82FD-4EA5-A974-40BE4781F244}" srcOrd="0" destOrd="0" presId="urn:microsoft.com/office/officeart/2005/8/layout/pyramid3"/>
    <dgm:cxn modelId="{C52F581D-FB3C-428F-B6B7-8B1BE4185EE0}" type="presOf" srcId="{9CDE8CD3-02FA-467F-8C78-684E0AB6BC68}" destId="{55CAAF63-204B-4FED-9DAB-A1FD3DE2DCC8}" srcOrd="1" destOrd="0" presId="urn:microsoft.com/office/officeart/2005/8/layout/pyramid3"/>
    <dgm:cxn modelId="{78E10F5E-B820-45AD-9711-CF58D642FC87}" srcId="{285489FF-3DC7-4F7A-856B-E7C349202801}" destId="{A5DD978F-0C44-4213-B98B-09FFC8A9C16B}" srcOrd="3" destOrd="0" parTransId="{CE8765CD-FDC8-45C8-91D9-24E47514140B}" sibTransId="{C83CFC06-CD82-4666-8348-26B82DAD1101}"/>
    <dgm:cxn modelId="{19FCE277-E090-440B-94CE-C35224C19B9A}" type="presOf" srcId="{E757B766-94AC-4A2F-98D5-6BC290B40F07}" destId="{B4787F5A-469E-405D-8E8E-46FA5C16E678}" srcOrd="1" destOrd="0" presId="urn:microsoft.com/office/officeart/2005/8/layout/pyramid3"/>
    <dgm:cxn modelId="{BCDFDE81-A561-46BC-BFB8-9C06046D2621}" srcId="{285489FF-3DC7-4F7A-856B-E7C349202801}" destId="{9CDE8CD3-02FA-467F-8C78-684E0AB6BC68}" srcOrd="1" destOrd="0" parTransId="{A116EA86-E72C-4DAA-BF00-9E009E2B66C1}" sibTransId="{3F2E4356-A90A-49C0-B92E-1B2BE29548E7}"/>
    <dgm:cxn modelId="{8F45C484-6C04-47C3-8C7B-DE57BD70E1E5}" type="presOf" srcId="{E757B766-94AC-4A2F-98D5-6BC290B40F07}" destId="{B43A9AB8-11E9-4DF1-BCB8-A1531F0FBC92}" srcOrd="0" destOrd="0" presId="urn:microsoft.com/office/officeart/2005/8/layout/pyramid3"/>
    <dgm:cxn modelId="{B7A65EA2-A225-4E07-81D7-B9A4A63E1F87}" type="presOf" srcId="{9CDE8CD3-02FA-467F-8C78-684E0AB6BC68}" destId="{CCD46FE3-15E2-4DF1-B50B-E212BA8D32C7}" srcOrd="0" destOrd="0" presId="urn:microsoft.com/office/officeart/2005/8/layout/pyramid3"/>
    <dgm:cxn modelId="{5912E2AF-90DA-43D2-AF88-F4A286AB4C1F}" srcId="{285489FF-3DC7-4F7A-856B-E7C349202801}" destId="{E757B766-94AC-4A2F-98D5-6BC290B40F07}" srcOrd="2" destOrd="0" parTransId="{029DF39C-5336-4867-B6C6-1821881B886D}" sibTransId="{35F05BAD-09E8-44BB-9AA6-B998FFCD4A71}"/>
    <dgm:cxn modelId="{79AC9CC6-2722-439C-A7B1-2F8CCCE555D3}" type="presOf" srcId="{A5DD978F-0C44-4213-B98B-09FFC8A9C16B}" destId="{BBC9B1D3-7FB4-46BC-AA26-A042C3BAC127}" srcOrd="0" destOrd="0" presId="urn:microsoft.com/office/officeart/2005/8/layout/pyramid3"/>
    <dgm:cxn modelId="{2DF01ECF-6E14-4E9C-8815-1B4DBF2B9A91}" type="presOf" srcId="{A5DD978F-0C44-4213-B98B-09FFC8A9C16B}" destId="{C88E993C-8198-4DAD-B98A-40D3F93B1916}" srcOrd="1" destOrd="0" presId="urn:microsoft.com/office/officeart/2005/8/layout/pyramid3"/>
    <dgm:cxn modelId="{33CF55D6-AE2D-4B24-AE22-15078631A9E5}" srcId="{285489FF-3DC7-4F7A-856B-E7C349202801}" destId="{484980B4-772B-4DE3-A443-5B2FCE6E6330}" srcOrd="0" destOrd="0" parTransId="{C8C51D54-635F-49D9-AF4D-69A977D21453}" sibTransId="{560644E2-9218-42D1-A9C8-D70B83F7AF94}"/>
    <dgm:cxn modelId="{C5EF6CDF-B74A-42D0-905C-4C0FBEC35D3B}" type="presOf" srcId="{484980B4-772B-4DE3-A443-5B2FCE6E6330}" destId="{0FA0892C-7837-401B-A156-CC99ED9027D0}" srcOrd="1" destOrd="0" presId="urn:microsoft.com/office/officeart/2005/8/layout/pyramid3"/>
    <dgm:cxn modelId="{4622D8E3-ACC7-420C-B6E6-E6792A1AC03A}" type="presOf" srcId="{285489FF-3DC7-4F7A-856B-E7C349202801}" destId="{E2DDA641-4E50-42B5-9014-C4D7143D11B8}" srcOrd="0" destOrd="0" presId="urn:microsoft.com/office/officeart/2005/8/layout/pyramid3"/>
    <dgm:cxn modelId="{2CF36AFB-DA6B-4BF7-B884-27882F588B97}" type="presParOf" srcId="{E2DDA641-4E50-42B5-9014-C4D7143D11B8}" destId="{9C63E971-C79E-4380-827E-CC06E0D358DF}" srcOrd="0" destOrd="0" presId="urn:microsoft.com/office/officeart/2005/8/layout/pyramid3"/>
    <dgm:cxn modelId="{940D7142-D7EF-4274-9737-E92BD57FF782}" type="presParOf" srcId="{9C63E971-C79E-4380-827E-CC06E0D358DF}" destId="{E218413D-82FD-4EA5-A974-40BE4781F244}" srcOrd="0" destOrd="0" presId="urn:microsoft.com/office/officeart/2005/8/layout/pyramid3"/>
    <dgm:cxn modelId="{CF275ECF-0ECE-404E-AF13-2F8F722A2817}" type="presParOf" srcId="{9C63E971-C79E-4380-827E-CC06E0D358DF}" destId="{0FA0892C-7837-401B-A156-CC99ED9027D0}" srcOrd="1" destOrd="0" presId="urn:microsoft.com/office/officeart/2005/8/layout/pyramid3"/>
    <dgm:cxn modelId="{B4C15F8B-A022-413D-8C88-92F5BEE5CF88}" type="presParOf" srcId="{E2DDA641-4E50-42B5-9014-C4D7143D11B8}" destId="{A0088AA2-5392-4DD9-BEBA-DDB37CC29D72}" srcOrd="1" destOrd="0" presId="urn:microsoft.com/office/officeart/2005/8/layout/pyramid3"/>
    <dgm:cxn modelId="{5107AA45-824E-47F1-B89A-768C82212A79}" type="presParOf" srcId="{A0088AA2-5392-4DD9-BEBA-DDB37CC29D72}" destId="{CCD46FE3-15E2-4DF1-B50B-E212BA8D32C7}" srcOrd="0" destOrd="0" presId="urn:microsoft.com/office/officeart/2005/8/layout/pyramid3"/>
    <dgm:cxn modelId="{DB560401-AE94-4074-98CC-C10D0155DEC7}" type="presParOf" srcId="{A0088AA2-5392-4DD9-BEBA-DDB37CC29D72}" destId="{55CAAF63-204B-4FED-9DAB-A1FD3DE2DCC8}" srcOrd="1" destOrd="0" presId="urn:microsoft.com/office/officeart/2005/8/layout/pyramid3"/>
    <dgm:cxn modelId="{57771ACA-79BC-4BE4-8090-2B2E64B2C71D}" type="presParOf" srcId="{E2DDA641-4E50-42B5-9014-C4D7143D11B8}" destId="{19B58CB4-AFA2-409A-A229-49A037DD5EBC}" srcOrd="2" destOrd="0" presId="urn:microsoft.com/office/officeart/2005/8/layout/pyramid3"/>
    <dgm:cxn modelId="{4D29FF16-3A9A-4F43-B037-04556D320229}" type="presParOf" srcId="{19B58CB4-AFA2-409A-A229-49A037DD5EBC}" destId="{B43A9AB8-11E9-4DF1-BCB8-A1531F0FBC92}" srcOrd="0" destOrd="0" presId="urn:microsoft.com/office/officeart/2005/8/layout/pyramid3"/>
    <dgm:cxn modelId="{5A1BB495-43AE-4EA4-A8F1-2650AE2F6ECB}" type="presParOf" srcId="{19B58CB4-AFA2-409A-A229-49A037DD5EBC}" destId="{B4787F5A-469E-405D-8E8E-46FA5C16E678}" srcOrd="1" destOrd="0" presId="urn:microsoft.com/office/officeart/2005/8/layout/pyramid3"/>
    <dgm:cxn modelId="{90795DE1-0101-4E77-8567-BB60F60BE35C}" type="presParOf" srcId="{E2DDA641-4E50-42B5-9014-C4D7143D11B8}" destId="{5799BC71-F77C-4E59-9C50-9892247CADDD}" srcOrd="3" destOrd="0" presId="urn:microsoft.com/office/officeart/2005/8/layout/pyramid3"/>
    <dgm:cxn modelId="{5E0FCF75-3162-4569-B29A-860109661B93}" type="presParOf" srcId="{5799BC71-F77C-4E59-9C50-9892247CADDD}" destId="{BBC9B1D3-7FB4-46BC-AA26-A042C3BAC127}" srcOrd="0" destOrd="0" presId="urn:microsoft.com/office/officeart/2005/8/layout/pyramid3"/>
    <dgm:cxn modelId="{93107D9C-7D7F-43C1-87AE-ECDEF857F888}" type="presParOf" srcId="{5799BC71-F77C-4E59-9C50-9892247CADDD}" destId="{C88E993C-8198-4DAD-B98A-40D3F93B191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8413D-82FD-4EA5-A974-40BE4781F244}">
      <dsp:nvSpPr>
        <dsp:cNvPr id="0" name=""/>
        <dsp:cNvSpPr/>
      </dsp:nvSpPr>
      <dsp:spPr>
        <a:xfrm rot="10800000">
          <a:off x="0" y="53467"/>
          <a:ext cx="8636488" cy="1598420"/>
        </a:xfrm>
        <a:prstGeom prst="trapezoid">
          <a:avLst>
            <a:gd name="adj" fmla="val 675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ClrTx/>
            <a:buSzTx/>
            <a:buFont typeface="Arial" panose="020B0604020202020204" pitchFamily="34" charset="0"/>
            <a:buNone/>
          </a:pPr>
          <a:r>
            <a:rPr lang="en-US" sz="1500" b="1" kern="1200" dirty="0">
              <a:ea typeface="Calibri" panose="020F0502020204030204"/>
              <a:cs typeface="Times New Roman" panose="02020603050405020304" pitchFamily="18" charset="0"/>
            </a:rPr>
            <a:t>Measurable Outcomes:</a:t>
          </a:r>
          <a:r>
            <a:rPr lang="en-US" sz="1500" kern="1200" dirty="0">
              <a:ea typeface="Calibri" panose="020F0502020204030204"/>
              <a:cs typeface="Times New Roman" panose="02020603050405020304" pitchFamily="18" charset="0"/>
            </a:rPr>
            <a:t> positive or negative changes in skills, behavior, or circumstance; no judgment</a:t>
          </a:r>
          <a:endParaRPr lang="en-US" sz="1500" kern="1200" dirty="0"/>
        </a:p>
      </dsp:txBody>
      <dsp:txXfrm rot="-10800000">
        <a:off x="1511385" y="53467"/>
        <a:ext cx="5613717" cy="1598420"/>
      </dsp:txXfrm>
    </dsp:sp>
    <dsp:sp modelId="{CCD46FE3-15E2-4DF1-B50B-E212BA8D32C7}">
      <dsp:nvSpPr>
        <dsp:cNvPr id="0" name=""/>
        <dsp:cNvSpPr/>
      </dsp:nvSpPr>
      <dsp:spPr>
        <a:xfrm rot="10800000">
          <a:off x="1079561" y="1598420"/>
          <a:ext cx="6477366" cy="1598420"/>
        </a:xfrm>
        <a:prstGeom prst="trapezoid">
          <a:avLst>
            <a:gd name="adj" fmla="val 67539"/>
          </a:avLst>
        </a:prstGeom>
        <a:gradFill rotWithShape="0">
          <a:gsLst>
            <a:gs pos="0">
              <a:schemeClr val="accent3">
                <a:hueOff val="1776012"/>
                <a:satOff val="-1555"/>
                <a:lumOff val="-1765"/>
                <a:alphaOff val="0"/>
                <a:satMod val="103000"/>
                <a:lumMod val="102000"/>
                <a:tint val="94000"/>
              </a:schemeClr>
            </a:gs>
            <a:gs pos="50000">
              <a:schemeClr val="accent3">
                <a:hueOff val="1776012"/>
                <a:satOff val="-1555"/>
                <a:lumOff val="-1765"/>
                <a:alphaOff val="0"/>
                <a:satMod val="110000"/>
                <a:lumMod val="100000"/>
                <a:shade val="100000"/>
              </a:schemeClr>
            </a:gs>
            <a:gs pos="100000">
              <a:schemeClr val="accent3">
                <a:hueOff val="1776012"/>
                <a:satOff val="-1555"/>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ClrTx/>
            <a:buSzTx/>
            <a:buFont typeface="Arial" panose="020B0604020202020204" pitchFamily="34" charset="0"/>
            <a:buNone/>
          </a:pPr>
          <a:r>
            <a:rPr lang="en-US" sz="1500" b="1" kern="1200">
              <a:ea typeface="Calibri" panose="020F0502020204030204"/>
              <a:cs typeface="Times New Roman" panose="02020603050405020304" pitchFamily="18" charset="0"/>
            </a:rPr>
            <a:t>Staff/Clinical Assessment </a:t>
          </a:r>
          <a:r>
            <a:rPr lang="en-US" sz="1500" kern="1200">
              <a:ea typeface="Calibri" panose="020F0502020204030204"/>
              <a:cs typeface="Times New Roman" panose="02020603050405020304" pitchFamily="18" charset="0"/>
            </a:rPr>
            <a:t>of functioning or situation; consider inter-rater reliability</a:t>
          </a:r>
          <a:endParaRPr lang="en-US" sz="1500" kern="1200"/>
        </a:p>
      </dsp:txBody>
      <dsp:txXfrm rot="-10800000">
        <a:off x="2213100" y="1598420"/>
        <a:ext cx="4210287" cy="1598420"/>
      </dsp:txXfrm>
    </dsp:sp>
    <dsp:sp modelId="{B43A9AB8-11E9-4DF1-BCB8-A1531F0FBC92}">
      <dsp:nvSpPr>
        <dsp:cNvPr id="0" name=""/>
        <dsp:cNvSpPr/>
      </dsp:nvSpPr>
      <dsp:spPr>
        <a:xfrm rot="10800000">
          <a:off x="2159122" y="3196841"/>
          <a:ext cx="4318244" cy="1598420"/>
        </a:xfrm>
        <a:prstGeom prst="trapezoid">
          <a:avLst>
            <a:gd name="adj" fmla="val 67539"/>
          </a:avLst>
        </a:prstGeom>
        <a:gradFill rotWithShape="0">
          <a:gsLst>
            <a:gs pos="0">
              <a:schemeClr val="accent3">
                <a:hueOff val="3552024"/>
                <a:satOff val="-3110"/>
                <a:lumOff val="-3529"/>
                <a:alphaOff val="0"/>
                <a:satMod val="103000"/>
                <a:lumMod val="102000"/>
                <a:tint val="94000"/>
              </a:schemeClr>
            </a:gs>
            <a:gs pos="50000">
              <a:schemeClr val="accent3">
                <a:hueOff val="3552024"/>
                <a:satOff val="-3110"/>
                <a:lumOff val="-3529"/>
                <a:alphaOff val="0"/>
                <a:satMod val="110000"/>
                <a:lumMod val="100000"/>
                <a:shade val="100000"/>
              </a:schemeClr>
            </a:gs>
            <a:gs pos="100000">
              <a:schemeClr val="accent3">
                <a:hueOff val="3552024"/>
                <a:satOff val="-3110"/>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ClrTx/>
            <a:buSzTx/>
            <a:buFont typeface="Arial" panose="020B0604020202020204" pitchFamily="34" charset="0"/>
            <a:buNone/>
          </a:pPr>
          <a:r>
            <a:rPr lang="en-US" sz="1500" b="1" kern="1200" dirty="0">
              <a:ea typeface="Calibri" panose="020F0502020204030204"/>
              <a:cs typeface="Times New Roman" panose="02020603050405020304" pitchFamily="18" charset="0"/>
            </a:rPr>
            <a:t>Client Self-Report</a:t>
          </a:r>
          <a:r>
            <a:rPr lang="en-US" sz="1500" kern="1200" dirty="0">
              <a:ea typeface="Calibri" panose="020F0502020204030204"/>
              <a:cs typeface="Times New Roman" panose="02020603050405020304" pitchFamily="18" charset="0"/>
            </a:rPr>
            <a:t> of improvement in functioning or situation; consider tool, sampling, response rate</a:t>
          </a:r>
          <a:endParaRPr lang="en-US" sz="1500" kern="1200" dirty="0"/>
        </a:p>
      </dsp:txBody>
      <dsp:txXfrm rot="-10800000">
        <a:off x="2914814" y="3196841"/>
        <a:ext cx="2806858" cy="1598420"/>
      </dsp:txXfrm>
    </dsp:sp>
    <dsp:sp modelId="{BBC9B1D3-7FB4-46BC-AA26-A042C3BAC127}">
      <dsp:nvSpPr>
        <dsp:cNvPr id="0" name=""/>
        <dsp:cNvSpPr/>
      </dsp:nvSpPr>
      <dsp:spPr>
        <a:xfrm rot="10800000">
          <a:off x="3238683" y="4795262"/>
          <a:ext cx="2159122" cy="1598420"/>
        </a:xfrm>
        <a:prstGeom prst="trapezoid">
          <a:avLst>
            <a:gd name="adj" fmla="val 67539"/>
          </a:avLst>
        </a:prstGeom>
        <a:gradFill rotWithShape="0">
          <a:gsLst>
            <a:gs pos="0">
              <a:schemeClr val="accent3">
                <a:hueOff val="5328036"/>
                <a:satOff val="-4665"/>
                <a:lumOff val="-5294"/>
                <a:alphaOff val="0"/>
                <a:satMod val="103000"/>
                <a:lumMod val="102000"/>
                <a:tint val="94000"/>
              </a:schemeClr>
            </a:gs>
            <a:gs pos="50000">
              <a:schemeClr val="accent3">
                <a:hueOff val="5328036"/>
                <a:satOff val="-4665"/>
                <a:lumOff val="-5294"/>
                <a:alphaOff val="0"/>
                <a:satMod val="110000"/>
                <a:lumMod val="100000"/>
                <a:shade val="100000"/>
              </a:schemeClr>
            </a:gs>
            <a:gs pos="100000">
              <a:schemeClr val="accent3">
                <a:hueOff val="5328036"/>
                <a:satOff val="-4665"/>
                <a:lumOff val="-5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ClrTx/>
            <a:buSzTx/>
            <a:buFont typeface="Arial" panose="020B0604020202020204" pitchFamily="34" charset="0"/>
            <a:buNone/>
          </a:pPr>
          <a:r>
            <a:rPr lang="en-US" sz="1500" b="1" kern="1200" dirty="0">
              <a:ea typeface="Calibri" panose="020F0502020204030204"/>
              <a:cs typeface="Times New Roman" panose="02020603050405020304" pitchFamily="18" charset="0"/>
            </a:rPr>
            <a:t>Proxy Goals: </a:t>
          </a:r>
          <a:r>
            <a:rPr lang="en-US" sz="1500" kern="1200" dirty="0">
              <a:ea typeface="Calibri" panose="020F0502020204030204"/>
              <a:cs typeface="Times New Roman" panose="02020603050405020304" pitchFamily="18" charset="0"/>
            </a:rPr>
            <a:t>associated with improved outcomes, but are not outcomes by themselves</a:t>
          </a:r>
          <a:endParaRPr lang="en-US" sz="1500" kern="1200" dirty="0"/>
        </a:p>
      </dsp:txBody>
      <dsp:txXfrm rot="-10800000">
        <a:off x="3238683" y="4795262"/>
        <a:ext cx="2159122" cy="15984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4/23/2026</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arlingtonva.us/Government/Departments/DHS/DHS-Performance-Measurement-Program" TargetMode="External"/><Relationship Id="rId3" Type="http://schemas.openxmlformats.org/officeDocument/2006/relationships/hyperlink" Target="https://www.healthierarlington.org/demographicdata?id=2878&amp;sectionId=942" TargetMode="External"/><Relationship Id="rId7" Type="http://schemas.openxmlformats.org/officeDocument/2006/relationships/hyperlink" Target="https://data.census.gov/"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oopercenter.org/population-data" TargetMode="External"/><Relationship Id="rId5" Type="http://schemas.openxmlformats.org/officeDocument/2006/relationships/hyperlink" Target="https://usafacts.org/data/topics/people-society/population-and-demographics/our-changing-population/state/virginia/county/arlington-county/" TargetMode="External"/><Relationship Id="rId4" Type="http://schemas.openxmlformats.org/officeDocument/2006/relationships/hyperlink" Target="https://www.census.gov/programs-surveys/popest/data/data-set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Good morning. Today we’re going to talk about something that sounds technical but it’s about a very human promise: making sure every older adult gets the support they deserve. We’re going to show you how we use information to keep our programs fair and effective.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This presentation explains how the Arlington Agency on Aging (AAA) uses data responsibly and equitably to improve services for older adults, ensuring programs are fair, effective, and centered on lived experience rather than just numbers. I hope to break down technical data processes into clear, relatable concepts, focusing on how the Arlington Agency on Aging (AAA) uses information to make services better and fairer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257266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FY 2025, 97 of the 189 active MOW recipients were contacted to participate in the customer satisfaction survey. 37 participants responded to the survey, equating to a response rate of 38%.  </a:t>
            </a:r>
          </a:p>
          <a:p>
            <a:r>
              <a:rPr lang="en-US" sz="1200" kern="1200">
                <a:solidFill>
                  <a:schemeClr val="tx1"/>
                </a:solidFill>
                <a:effectLst/>
                <a:latin typeface="+mn-lt"/>
                <a:ea typeface="+mn-ea"/>
                <a:cs typeface="+mn-cs"/>
              </a:rPr>
              <a:t>Of the survey respondents, 35% identify as white, 43% identify as Black/African American, 5% identified as Asian, 5% identify as other, and 11% Hispanic.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results were as follows: </a:t>
            </a: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78% of respondents (29/37) reported the meals were “very satisfying” or “somewhat satisfying”.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95% of participants (35/37) responded “Always” or “Usually” when asked whether they like the taste of the meals.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89% of participants (33/37) reported that they “Always” or “Usually” eat healthier because of the meals. </a:t>
            </a: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a:p>
        </p:txBody>
      </p:sp>
    </p:spTree>
    <p:extLst>
      <p:ext uri="{BB962C8B-B14F-4D97-AF65-F5344CB8AC3E}">
        <p14:creationId xmlns:p14="http://schemas.microsoft.com/office/powerpoint/2010/main" val="384671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Between July 2024 and June 2025, 184 participants were assessed for nutritional risk. Comparison data from FY 2024 is available for 96 participants. Nutrition Screening Initiative scores were compared between FY 2025 and the previous fiscal year to determine if the nutrition risk score was lower, remained the same or had increased.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Of those assessed, 83% reflected reduced or stable risk and 17% reflected increased risk.  </a:t>
            </a:r>
          </a:p>
          <a:p>
            <a:r>
              <a:rPr lang="en-US" sz="1200" kern="1200">
                <a:solidFill>
                  <a:schemeClr val="tx1"/>
                </a:solidFill>
                <a:effectLst/>
                <a:latin typeface="+mn-lt"/>
                <a:ea typeface="+mn-ea"/>
                <a:cs typeface="+mn-cs"/>
              </a:rPr>
              <a:t>Data on race and ethnicity is available for 97% of participants. Among these, the following breakdown represents those at stable or reduced risk: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82% Asian/Asian Americans  </a:t>
            </a:r>
          </a:p>
          <a:p>
            <a:pPr lvl="0"/>
            <a:r>
              <a:rPr lang="en-US" sz="1200" kern="1200">
                <a:solidFill>
                  <a:schemeClr val="tx1"/>
                </a:solidFill>
                <a:effectLst/>
                <a:latin typeface="+mn-lt"/>
                <a:ea typeface="+mn-ea"/>
                <a:cs typeface="+mn-cs"/>
              </a:rPr>
              <a:t>80% Black/African Americans  </a:t>
            </a:r>
          </a:p>
          <a:p>
            <a:pPr lvl="0"/>
            <a:r>
              <a:rPr lang="en-US" sz="1200" kern="1200">
                <a:solidFill>
                  <a:schemeClr val="tx1"/>
                </a:solidFill>
                <a:effectLst/>
                <a:latin typeface="+mn-lt"/>
                <a:ea typeface="+mn-ea"/>
                <a:cs typeface="+mn-cs"/>
              </a:rPr>
              <a:t>86% White participants  </a:t>
            </a:r>
          </a:p>
          <a:p>
            <a:pPr lvl="0"/>
            <a:r>
              <a:rPr lang="en-US" sz="1200" kern="1200">
                <a:solidFill>
                  <a:schemeClr val="tx1"/>
                </a:solidFill>
                <a:effectLst/>
                <a:latin typeface="+mn-lt"/>
                <a:ea typeface="+mn-ea"/>
                <a:cs typeface="+mn-cs"/>
              </a:rPr>
              <a:t>92% Hispanic/Latino participants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Nutrition is a key factor in maintaining health and independence, especially for older adults. Malnutrition can result in a decline in physical health, including loss of bone and muscle mass, decline in cognitive function, higher hospitalization rates, and mortality.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As part of the initial assessment and annual reassessment process, participants are asked questions from the Nutrition Screening Initiative (NSI) checklist and a score is computed based on their answers. A score of six or higher is considered high-risk and nutritional education is provided. Individuals who score an 11 or higher are offered one-on-one Nutrition Counseling.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Age is a factor in nutrition risk. Research indicates that adults aged 85 and older are at particular risk for malnutrition. In FY 2025, for the participants who received the NSI, 24% (44/184) are ages 85 and above.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AAA tracks the nutrition risk of participants aged 80 and older. Of those age 80 and above, 83% scored a 6 or higher on the NSI.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AAA Registered Dietitian (RD) offers one-on-one nutrition counseling to participants who score 11 or higher on the NSI or who answer “yes” to unintentional weight gain or loss. In FY 2025, the AAA RD provided one-on-one nutrition counseling to 26 individuals and launched a new Nutrition Education initiative, a quarterly nutrition newsletter which provides nutrition education and evidenced-based nutrition handouts to all Meals on Wheels participants.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This illustrates how outcome data, not just service volume, demonstrates program value.</a:t>
            </a: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a:p>
        </p:txBody>
      </p:sp>
    </p:spTree>
    <p:extLst>
      <p:ext uri="{BB962C8B-B14F-4D97-AF65-F5344CB8AC3E}">
        <p14:creationId xmlns:p14="http://schemas.microsoft.com/office/powerpoint/2010/main" val="86070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ADRC serves predominately Black/African American, White, and Hispanic/Latino residents. The percentage of Black/African American residents served is higher than the population of Arlington residents age 60+. The Asian and Other residents served are significantly lower than the percentage of the population age 60+. The Hispanic/Latinx residents were served proportionally to the percentage of the population 60+</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a:p>
        </p:txBody>
      </p:sp>
    </p:spTree>
    <p:extLst>
      <p:ext uri="{BB962C8B-B14F-4D97-AF65-F5344CB8AC3E}">
        <p14:creationId xmlns:p14="http://schemas.microsoft.com/office/powerpoint/2010/main" val="238844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 are entering unprecedented times, with level funding and increasing needs, cuts to programs like SNAP and Medicaid and a growing number of older adults and caregivers in need of home and community-based services and supports.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Data enables organizations to adapt, stay agile, and create real-world impact in the face of change and disruption. By using data intentionally, Arlington’s aging services can prioritize needs, respond quickly to emerging challenges, and continuously innovate - rather than reacting after problems escalate. In short, data is a tool for resilience, not just reporting.</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a:p>
        </p:txBody>
      </p:sp>
    </p:spTree>
    <p:extLst>
      <p:ext uri="{BB962C8B-B14F-4D97-AF65-F5344CB8AC3E}">
        <p14:creationId xmlns:p14="http://schemas.microsoft.com/office/powerpoint/2010/main" val="413292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Data isn't just numbers - it’s your voice and the voice of the people we serve.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Data is framed as a tool for storytelling and community partnership. Residents are encouraged to engage through surveys, public dashboards, and the Commission on Aging to ensure data reflects real experiences.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When someone completes a survey, it helps us improve the system for the next person. We invite the Commission on Aging to help us interpret what these numbers mean for real people. </a:t>
            </a:r>
          </a:p>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a:p>
        </p:txBody>
      </p:sp>
    </p:spTree>
    <p:extLst>
      <p:ext uri="{BB962C8B-B14F-4D97-AF65-F5344CB8AC3E}">
        <p14:creationId xmlns:p14="http://schemas.microsoft.com/office/powerpoint/2010/main" val="3933982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As I stated previously, Data isn’t just numbers - it’s people’s lives, and it should be used with care, curiosity, and respect.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core message is that data should uphold dignity, trust, and transparency. Arlington uses data not just to count services, but to understand outcomes and equity, asking, </a:t>
            </a:r>
            <a:r>
              <a:rPr lang="en-US" sz="1200" i="1" kern="1200">
                <a:solidFill>
                  <a:schemeClr val="tx1"/>
                </a:solidFill>
                <a:effectLst/>
                <a:latin typeface="+mn-lt"/>
                <a:ea typeface="+mn-ea"/>
                <a:cs typeface="+mn-cs"/>
              </a:rPr>
              <a:t>“Is anyone better off?”</a:t>
            </a:r>
            <a:r>
              <a:rPr lang="en-US" sz="1200" kern="1200">
                <a:solidFill>
                  <a:schemeClr val="tx1"/>
                </a:solidFill>
                <a:effectLst/>
                <a:latin typeface="+mn-lt"/>
                <a:ea typeface="+mn-ea"/>
                <a:cs typeface="+mn-cs"/>
              </a:rPr>
              <a:t> rather than stopping at outputs or efficiency metrics.</a:t>
            </a: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hlinkClick r:id="rId3"/>
              </a:rPr>
              <a:t>Arlington County :: Demographics :: County :: Arlington :: Age</a:t>
            </a: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4"/>
              </a:rPr>
              <a:t>Population and Housing Unit Estimates Datasets</a:t>
            </a: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5"/>
              </a:rPr>
              <a:t>Arlington County, VA population by year, race, &amp; more | </a:t>
            </a:r>
            <a:r>
              <a:rPr lang="en-US" sz="1200" u="sng" kern="1200" err="1">
                <a:solidFill>
                  <a:schemeClr val="tx1"/>
                </a:solidFill>
                <a:effectLst/>
                <a:latin typeface="+mn-lt"/>
                <a:ea typeface="+mn-ea"/>
                <a:cs typeface="+mn-cs"/>
                <a:hlinkClick r:id="rId5"/>
              </a:rPr>
              <a:t>USAFacts</a:t>
            </a: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6"/>
              </a:rPr>
              <a:t>Population Data | Cooper Center</a:t>
            </a: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7"/>
              </a:rPr>
              <a:t>Census Bureau Data</a:t>
            </a:r>
            <a:endParaRPr lang="en-US" sz="1200" kern="1200">
              <a:solidFill>
                <a:schemeClr val="tx1"/>
              </a:solidFill>
              <a:effectLst/>
              <a:latin typeface="+mn-lt"/>
              <a:ea typeface="+mn-ea"/>
              <a:cs typeface="+mn-cs"/>
            </a:endParaRPr>
          </a:p>
          <a:p>
            <a:endParaRPr lang="en-US"/>
          </a:p>
          <a:p>
            <a:r>
              <a:rPr lang="en-US">
                <a:hlinkClick r:id="rId8"/>
              </a:rPr>
              <a:t>Arlington DHS Performance Measurement Program</a:t>
            </a:r>
            <a:r>
              <a:rPr lang="en-US">
                <a:solidFill>
                  <a:schemeClr val="bg1"/>
                </a:solidFill>
              </a:rPr>
              <a:t>: how Arlington’s Department of Human Services uses data to track outcomes and ensure they are meeting their community goals.</a:t>
            </a: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a:p>
        </p:txBody>
      </p:sp>
    </p:spTree>
    <p:extLst>
      <p:ext uri="{BB962C8B-B14F-4D97-AF65-F5344CB8AC3E}">
        <p14:creationId xmlns:p14="http://schemas.microsoft.com/office/powerpoint/2010/main" val="246236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Introduction of the speaker. Rachel Coates is a passionate advocate in the field of aging and a champion of inclusive, livable communities for all. Since 2020, she has served as Bureau Director of the Community Supports and Coordination Bureau in Arlington’s Department of Human Services (DHS) overseeing the Agency on Aging (AAA), Adult Protective Services, Nurse Case Management and other programs that strive to deliver the highest quality of service to enhance the quality of life for older adults in Arlington, VA. She works closely with key stakeholders like the Commission on Aging to engage older adults in community planning and helped Arlington receive designations of Age-Friendly from the World Health Organization/AARP and Dementia Friendly.</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Photos of Rachel Coates from various community events. </a:t>
            </a: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322691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Arlington is home to more than 38,000 adults age 60 and above, totaling 16% of our population. This number has grown by 48% since 2016. Most Arlington’s older adults are White (69%) with Black/African Americans and Asians totaling 10% each respectively, and 13% identifying as Hispanic or Latino. We know that 15% (at or below 149% of FPL) yet only 7% collect SNAP (food stamps). When it comes to housing, half of our older adults live alone, with 67% as homeowners and 33% renting. What is truly concerning to us is that 25% of homeowners and 50% of renters are housing cost burdened (spending 30% or more of household income on housing). We have housing assistance programs that support renters and homeowners in the federal housing choice voucher program and our local housing grant program – for renters to pay 30% of their income on housing, and then for older homeowners the real estate tax relief program to help with rising property taxes.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B0A07"/>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B0A07"/>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B0A07"/>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B0A07"/>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28170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As aging services increasingly rely on data to guide programs and decision‑making, it is essential that the ways we collect, manage, and use data honor the dignity, rights, and lived experiences of older adults. </a:t>
            </a:r>
            <a:r>
              <a:rPr lang="en-US" sz="1200" i="1" kern="1200">
                <a:solidFill>
                  <a:schemeClr val="tx1"/>
                </a:solidFill>
                <a:effectLst/>
                <a:latin typeface="+mn-lt"/>
                <a:ea typeface="+mn-ea"/>
                <a:cs typeface="+mn-cs"/>
              </a:rPr>
              <a:t>Data with Dignity</a:t>
            </a:r>
            <a:r>
              <a:rPr lang="en-US" sz="1200" kern="1200">
                <a:solidFill>
                  <a:schemeClr val="tx1"/>
                </a:solidFill>
                <a:effectLst/>
                <a:latin typeface="+mn-lt"/>
                <a:ea typeface="+mn-ea"/>
                <a:cs typeface="+mn-cs"/>
              </a:rPr>
              <a:t> introduces a framework for human‑centered, equitable data practices that prioritize respect, transparency, and empowerment, particularly for older adults who may face systemic barriers, digital inequities, or historical reasons for mistrust.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Arlington isn't just providing services; we are committed to 'equity.' That means we don't just give everyone the same thing; we make sure everyone gets what they specifically need to thrive. To do that, we have to look at the numbers to see who is being left behind. We use data to move from </a:t>
            </a:r>
            <a:r>
              <a:rPr lang="en-US" sz="1200" i="1" kern="1200">
                <a:solidFill>
                  <a:schemeClr val="tx1"/>
                </a:solidFill>
                <a:effectLst/>
                <a:latin typeface="+mn-lt"/>
                <a:ea typeface="+mn-ea"/>
                <a:cs typeface="+mn-cs"/>
              </a:rPr>
              <a:t>guessing</a:t>
            </a:r>
            <a:r>
              <a:rPr lang="en-US" sz="1200" kern="1200">
                <a:solidFill>
                  <a:schemeClr val="tx1"/>
                </a:solidFill>
                <a:effectLst/>
                <a:latin typeface="+mn-lt"/>
                <a:ea typeface="+mn-ea"/>
                <a:cs typeface="+mn-cs"/>
              </a:rPr>
              <a:t> to </a:t>
            </a:r>
            <a:r>
              <a:rPr lang="en-US" sz="1200" i="1" kern="1200">
                <a:solidFill>
                  <a:schemeClr val="tx1"/>
                </a:solidFill>
                <a:effectLst/>
                <a:latin typeface="+mn-lt"/>
                <a:ea typeface="+mn-ea"/>
                <a:cs typeface="+mn-cs"/>
              </a:rPr>
              <a:t>knowing</a:t>
            </a:r>
            <a:r>
              <a:rPr lang="en-US" sz="1200" kern="1200">
                <a:solidFill>
                  <a:schemeClr val="tx1"/>
                </a:solidFill>
                <a:effectLst/>
                <a:latin typeface="+mn-lt"/>
                <a:ea typeface="+mn-ea"/>
                <a:cs typeface="+mn-cs"/>
              </a:rPr>
              <a:t>.</a:t>
            </a:r>
          </a:p>
          <a:p>
            <a:pPr lvl="0"/>
            <a:r>
              <a:rPr lang="en-US" sz="1200" kern="1200">
                <a:solidFill>
                  <a:schemeClr val="tx1"/>
                </a:solidFill>
                <a:effectLst/>
                <a:latin typeface="+mn-lt"/>
                <a:ea typeface="+mn-ea"/>
                <a:cs typeface="+mn-cs"/>
              </a:rPr>
              <a:t>The number of people we serve is important – but it’s not enough</a:t>
            </a:r>
          </a:p>
          <a:p>
            <a:pPr lvl="0"/>
            <a:r>
              <a:rPr lang="en-US" sz="1200" kern="1200">
                <a:solidFill>
                  <a:schemeClr val="tx1"/>
                </a:solidFill>
                <a:effectLst/>
                <a:latin typeface="+mn-lt"/>
                <a:ea typeface="+mn-ea"/>
                <a:cs typeface="+mn-cs"/>
              </a:rPr>
              <a:t>How well we perform our tasks is important – but it’s not enough</a:t>
            </a:r>
          </a:p>
          <a:p>
            <a:pPr lvl="0"/>
            <a:r>
              <a:rPr lang="en-US" sz="1200" kern="1200">
                <a:solidFill>
                  <a:schemeClr val="tx1"/>
                </a:solidFill>
                <a:effectLst/>
                <a:latin typeface="+mn-lt"/>
                <a:ea typeface="+mn-ea"/>
                <a:cs typeface="+mn-cs"/>
              </a:rPr>
              <a:t>Results/outcomes = driving force behind the success of our services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In Arlington, we use a Performance Measurement Plan for every program. We don't just count how many rides or meals we provide; we ask the most important question: 'Is anyone better off?' We use a secure system called PeerPlace to make sure we are tracking progress safely and accurately. Outcomes (PM3) are the priority and are aligned to each program’s purpose, tracked securely using PeerPlace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Arlington uses a "Performance Measurement Plan" (PMP) for every program (like Meals on Wheels or Transportation). We ask:</a:t>
            </a:r>
          </a:p>
          <a:p>
            <a:r>
              <a:rPr lang="en-US" sz="1200" kern="1200">
                <a:solidFill>
                  <a:schemeClr val="tx1"/>
                </a:solidFill>
                <a:effectLst/>
                <a:latin typeface="+mn-lt"/>
                <a:ea typeface="+mn-ea"/>
                <a:cs typeface="+mn-cs"/>
              </a:rPr>
              <a:t>1. How much did we do? = Outputs (Example: Number of rides provided)</a:t>
            </a:r>
          </a:p>
          <a:p>
            <a:r>
              <a:rPr lang="en-US" sz="1200" kern="1200">
                <a:solidFill>
                  <a:schemeClr val="tx1"/>
                </a:solidFill>
                <a:effectLst/>
                <a:latin typeface="+mn-lt"/>
                <a:ea typeface="+mn-ea"/>
                <a:cs typeface="+mn-cs"/>
              </a:rPr>
              <a:t>2. How well did we do it? = Quality and Effort: (Example: Were the rides on time?)</a:t>
            </a:r>
          </a:p>
          <a:p>
            <a:r>
              <a:rPr lang="en-US" sz="1200" kern="1200">
                <a:solidFill>
                  <a:schemeClr val="tx1"/>
                </a:solidFill>
                <a:effectLst/>
                <a:latin typeface="+mn-lt"/>
                <a:ea typeface="+mn-ea"/>
                <a:cs typeface="+mn-cs"/>
              </a:rPr>
              <a:t>3. Is anyone better off? = Outcomes (Example: Can you now get to your doctor or the grocery store more easily?)</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PM2 is about how well the program works; PM3 is about the outcomes experienced by clients</a:t>
            </a:r>
          </a:p>
          <a:p>
            <a:pPr lvl="0"/>
            <a:r>
              <a:rPr lang="en-US" sz="1200" kern="1200">
                <a:solidFill>
                  <a:schemeClr val="tx1"/>
                </a:solidFill>
                <a:effectLst/>
                <a:latin typeface="+mn-lt"/>
                <a:ea typeface="+mn-ea"/>
                <a:cs typeface="+mn-cs"/>
              </a:rPr>
              <a:t>PM2: Intersection of quality and effort</a:t>
            </a:r>
          </a:p>
          <a:p>
            <a:pPr lvl="0"/>
            <a:r>
              <a:rPr lang="en-US" sz="1200" kern="1200">
                <a:solidFill>
                  <a:schemeClr val="tx1"/>
                </a:solidFill>
                <a:effectLst/>
                <a:latin typeface="+mn-lt"/>
                <a:ea typeface="+mn-ea"/>
                <a:cs typeface="+mn-cs"/>
              </a:rPr>
              <a:t>There are lots of ways of measuring PM2, there is no one best way; clearest picture is when you mix and match</a:t>
            </a:r>
          </a:p>
          <a:p>
            <a:pPr lvl="0"/>
            <a:r>
              <a:rPr lang="en-US" sz="1200" kern="1200">
                <a:solidFill>
                  <a:schemeClr val="tx1"/>
                </a:solidFill>
                <a:effectLst/>
                <a:latin typeface="+mn-lt"/>
                <a:ea typeface="+mn-ea"/>
                <a:cs typeface="+mn-cs"/>
              </a:rPr>
              <a:t>PM3 is aligned with program purpose: if purpose is to keep clients out of the hospital, PM3 should include a measure of hospitalization.  </a:t>
            </a:r>
          </a:p>
          <a:p>
            <a:pPr lvl="0"/>
            <a:r>
              <a:rPr lang="en-US" sz="1200" kern="1200">
                <a:solidFill>
                  <a:schemeClr val="tx1"/>
                </a:solidFill>
                <a:effectLst/>
                <a:latin typeface="+mn-lt"/>
                <a:ea typeface="+mn-ea"/>
                <a:cs typeface="+mn-cs"/>
              </a:rPr>
              <a:t>Usually reported as a percentage</a:t>
            </a: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1859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Data should uphold dignity, trust, and transparency. Arlington uses data not just to count services, but to understand outcomes and equity, asking, </a:t>
            </a:r>
            <a:r>
              <a:rPr lang="en-US" sz="1200" i="1" kern="1200">
                <a:solidFill>
                  <a:schemeClr val="tx1"/>
                </a:solidFill>
                <a:effectLst/>
                <a:latin typeface="+mn-lt"/>
                <a:ea typeface="+mn-ea"/>
                <a:cs typeface="+mn-cs"/>
              </a:rPr>
              <a:t>“Is anyone better off?”</a:t>
            </a:r>
            <a:r>
              <a:rPr lang="en-US" sz="1200" kern="1200">
                <a:solidFill>
                  <a:schemeClr val="tx1"/>
                </a:solidFill>
                <a:effectLst/>
                <a:latin typeface="+mn-lt"/>
                <a:ea typeface="+mn-ea"/>
                <a:cs typeface="+mn-cs"/>
              </a:rPr>
              <a:t> rather than stopping at outputs or efficiency metrics.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Measurable Outcomes: positive or negative changes in skills, behavior, or circumstance; no judgment</a:t>
            </a:r>
          </a:p>
          <a:p>
            <a:pPr lvl="0"/>
            <a:r>
              <a:rPr lang="en-US" sz="1200" kern="1200">
                <a:solidFill>
                  <a:schemeClr val="tx1"/>
                </a:solidFill>
                <a:effectLst/>
                <a:latin typeface="+mn-lt"/>
                <a:ea typeface="+mn-ea"/>
                <a:cs typeface="+mn-cs"/>
              </a:rPr>
              <a:t>Staff/Clinical Assessment of functioning or situation; consider inter-rater reliability</a:t>
            </a:r>
          </a:p>
          <a:p>
            <a:pPr lvl="0"/>
            <a:r>
              <a:rPr lang="en-US" sz="1200" kern="1200">
                <a:solidFill>
                  <a:schemeClr val="tx1"/>
                </a:solidFill>
                <a:effectLst/>
                <a:latin typeface="+mn-lt"/>
                <a:ea typeface="+mn-ea"/>
                <a:cs typeface="+mn-cs"/>
              </a:rPr>
              <a:t>Client Self-Report of improvement in functioning or situation; consider tool, sampling, response rate</a:t>
            </a:r>
          </a:p>
          <a:p>
            <a:pPr lvl="0"/>
            <a:r>
              <a:rPr lang="en-US" sz="1200" kern="1200">
                <a:solidFill>
                  <a:schemeClr val="tx1"/>
                </a:solidFill>
                <a:effectLst/>
                <a:latin typeface="+mn-lt"/>
                <a:ea typeface="+mn-ea"/>
                <a:cs typeface="+mn-cs"/>
              </a:rPr>
              <a:t>Proxy Goals: associated with improved outcomes, but are not outcomes by themselves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Outcomes (PM3) are the priority and are aligned to each program’s purpose, tracked securely using PeerPlace.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For Performance Measure 3 (PM3), there’s a clear order of preference:</a:t>
            </a:r>
          </a:p>
          <a:p>
            <a:pPr lvl="0"/>
            <a:r>
              <a:rPr lang="en-US" sz="1200" kern="1200">
                <a:solidFill>
                  <a:schemeClr val="tx1"/>
                </a:solidFill>
                <a:effectLst/>
                <a:latin typeface="+mn-lt"/>
                <a:ea typeface="+mn-ea"/>
                <a:cs typeface="+mn-cs"/>
              </a:rPr>
              <a:t>Outcomes: clear yes/no: maintaining employment for 90 days, eviction, hospitalization, etc.  About 60% of current measures. </a:t>
            </a:r>
          </a:p>
          <a:p>
            <a:pPr lvl="0"/>
            <a:r>
              <a:rPr lang="en-US" sz="1200" kern="1200">
                <a:solidFill>
                  <a:schemeClr val="tx1"/>
                </a:solidFill>
                <a:effectLst/>
                <a:latin typeface="+mn-lt"/>
                <a:ea typeface="+mn-ea"/>
                <a:cs typeface="+mn-cs"/>
              </a:rPr>
              <a:t>Assessments: Examples: rating of symptom severity or housing stability</a:t>
            </a:r>
          </a:p>
          <a:p>
            <a:pPr lvl="1"/>
            <a:r>
              <a:rPr lang="en-US" sz="1200" kern="1200">
                <a:solidFill>
                  <a:schemeClr val="tx1"/>
                </a:solidFill>
                <a:effectLst/>
                <a:latin typeface="+mn-lt"/>
                <a:ea typeface="+mn-ea"/>
                <a:cs typeface="+mn-cs"/>
              </a:rPr>
              <a:t>Can be documented as part of each service encounter – i.e., psychiatrists assess client’s improvement at every visit – or on periodic assessments – i.e., CAB CCU staff assess housing and economic stability at case opening and closing</a:t>
            </a:r>
          </a:p>
          <a:p>
            <a:pPr lvl="1"/>
            <a:r>
              <a:rPr lang="en-US" sz="1200" kern="1200">
                <a:solidFill>
                  <a:schemeClr val="tx1"/>
                </a:solidFill>
                <a:effectLst/>
                <a:latin typeface="+mn-lt"/>
                <a:ea typeface="+mn-ea"/>
                <a:cs typeface="+mn-cs"/>
              </a:rPr>
              <a:t>Guidelines, training, and monitoring needed to keep inter-rater reliability high </a:t>
            </a:r>
          </a:p>
          <a:p>
            <a:pPr lvl="0"/>
            <a:r>
              <a:rPr lang="en-US" sz="1200" kern="1200">
                <a:solidFill>
                  <a:schemeClr val="tx1"/>
                </a:solidFill>
                <a:effectLst/>
                <a:latin typeface="+mn-lt"/>
                <a:ea typeface="+mn-ea"/>
                <a:cs typeface="+mn-cs"/>
              </a:rPr>
              <a:t>Self-report: Can be collected via survey or as part of each service encounter.  </a:t>
            </a:r>
          </a:p>
          <a:p>
            <a:pPr lvl="1"/>
            <a:r>
              <a:rPr lang="en-US" sz="1200" kern="1200">
                <a:solidFill>
                  <a:schemeClr val="tx1"/>
                </a:solidFill>
                <a:effectLst/>
                <a:latin typeface="+mn-lt"/>
                <a:ea typeface="+mn-ea"/>
                <a:cs typeface="+mn-cs"/>
              </a:rPr>
              <a:t>The more specific, the better: “Have you been suspended from school in the last 30 days?” versus “Has your school behavior improved?”</a:t>
            </a:r>
          </a:p>
          <a:p>
            <a:pPr lvl="1"/>
            <a:r>
              <a:rPr lang="en-US" sz="1200" kern="1200">
                <a:solidFill>
                  <a:schemeClr val="tx1"/>
                </a:solidFill>
                <a:effectLst/>
                <a:latin typeface="+mn-lt"/>
                <a:ea typeface="+mn-ea"/>
                <a:cs typeface="+mn-cs"/>
              </a:rPr>
              <a:t>Tool: consider validated questionnaires</a:t>
            </a:r>
          </a:p>
          <a:p>
            <a:pPr lvl="1"/>
            <a:r>
              <a:rPr lang="en-US" sz="1200" kern="1200">
                <a:solidFill>
                  <a:schemeClr val="tx1"/>
                </a:solidFill>
                <a:effectLst/>
                <a:latin typeface="+mn-lt"/>
                <a:ea typeface="+mn-ea"/>
                <a:cs typeface="+mn-cs"/>
              </a:rPr>
              <a:t>Response rate: if you give a survey to 50 clients, and only 5 return the survey, how much do those 5 responses tell you about overall client outcomes?</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framework emphasizes clarity, reliability, validated tools, and careful interpretation of self‑reported data.</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8827E10-7432-4812-AEEF-480579AC8C93}" type="slidenum">
              <a:rPr lang="en-US" smtClean="0"/>
              <a:pPr>
                <a:defRPr/>
              </a:pPr>
              <a:t>5</a:t>
            </a:fld>
            <a:endParaRPr lang="en-US"/>
          </a:p>
        </p:txBody>
      </p:sp>
    </p:spTree>
    <p:extLst>
      <p:ext uri="{BB962C8B-B14F-4D97-AF65-F5344CB8AC3E}">
        <p14:creationId xmlns:p14="http://schemas.microsoft.com/office/powerpoint/2010/main" val="19206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Arlington isn't just providing services; we are committed to 'equity.' That means we don't just give everyone the same thing; we make sure everyone gets what they specifically need to thrive. To do that, we must look at the numbers to see who is being left behind.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How do we know if we are being fair? We compare who we </a:t>
            </a:r>
            <a:r>
              <a:rPr lang="en-US" sz="1200" i="1" kern="1200">
                <a:solidFill>
                  <a:schemeClr val="tx1"/>
                </a:solidFill>
                <a:effectLst/>
                <a:latin typeface="+mn-lt"/>
                <a:ea typeface="+mn-ea"/>
                <a:cs typeface="+mn-cs"/>
              </a:rPr>
              <a:t>serve</a:t>
            </a:r>
            <a:r>
              <a:rPr lang="en-US" sz="1200" kern="1200">
                <a:solidFill>
                  <a:schemeClr val="tx1"/>
                </a:solidFill>
                <a:effectLst/>
                <a:latin typeface="+mn-lt"/>
                <a:ea typeface="+mn-ea"/>
                <a:cs typeface="+mn-cs"/>
              </a:rPr>
              <a:t> with who </a:t>
            </a:r>
            <a:r>
              <a:rPr lang="en-US" sz="1200" i="1" kern="1200">
                <a:solidFill>
                  <a:schemeClr val="tx1"/>
                </a:solidFill>
                <a:effectLst/>
                <a:latin typeface="+mn-lt"/>
                <a:ea typeface="+mn-ea"/>
                <a:cs typeface="+mn-cs"/>
              </a:rPr>
              <a:t>lives</a:t>
            </a:r>
            <a:r>
              <a:rPr lang="en-US" sz="1200" kern="1200">
                <a:solidFill>
                  <a:schemeClr val="tx1"/>
                </a:solidFill>
                <a:effectLst/>
                <a:latin typeface="+mn-lt"/>
                <a:ea typeface="+mn-ea"/>
                <a:cs typeface="+mn-cs"/>
              </a:rPr>
              <a:t> in Arlington to find out if we are reaching everyone. If 10% of Arlington older adults speak Spanish, but only 2% of our clients do, we know we have work to do. We use the 'Arlington Race and Ethnicity Dashboard' to spot these gaps immediately. We use the </a:t>
            </a:r>
            <a:r>
              <a:rPr lang="en-US" sz="1200" i="1" kern="1200">
                <a:solidFill>
                  <a:schemeClr val="tx1"/>
                </a:solidFill>
                <a:effectLst/>
                <a:latin typeface="+mn-lt"/>
                <a:ea typeface="+mn-ea"/>
                <a:cs typeface="+mn-cs"/>
              </a:rPr>
              <a:t>Dashboard</a:t>
            </a:r>
            <a:r>
              <a:rPr lang="en-US" sz="1200" kern="1200">
                <a:solidFill>
                  <a:schemeClr val="tx1"/>
                </a:solidFill>
                <a:effectLst/>
                <a:latin typeface="+mn-lt"/>
                <a:ea typeface="+mn-ea"/>
                <a:cs typeface="+mn-cs"/>
              </a:rPr>
              <a:t> to see if certain groups (like Black, Hispanic, or Asian residents) are under-using services compared to their population size. Then we seek to understand "Story Behind the Data": If we see a gap, we don't just ignore it. We ask </a:t>
            </a:r>
            <a:r>
              <a:rPr lang="en-US" sz="1200" i="1" kern="1200">
                <a:solidFill>
                  <a:schemeClr val="tx1"/>
                </a:solidFill>
                <a:effectLst/>
                <a:latin typeface="+mn-lt"/>
                <a:ea typeface="+mn-ea"/>
                <a:cs typeface="+mn-cs"/>
              </a:rPr>
              <a:t>why</a:t>
            </a:r>
            <a:r>
              <a:rPr lang="en-US" sz="1200" kern="1200">
                <a:solidFill>
                  <a:schemeClr val="tx1"/>
                </a:solidFill>
                <a:effectLst/>
                <a:latin typeface="+mn-lt"/>
                <a:ea typeface="+mn-ea"/>
                <a:cs typeface="+mn-cs"/>
              </a:rPr>
              <a:t>. Is it a language barrier? A lack of internet? A lack of trust?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example here highlights that in 2023, data showed that Black residents were "over-represented" in Adult Services. This told us there was a higher need, leading us to focus more resources there.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Arlington follows a county-wide plan called </a:t>
            </a:r>
            <a:r>
              <a:rPr lang="en-US" sz="1200" b="1" kern="1200">
                <a:solidFill>
                  <a:schemeClr val="tx1"/>
                </a:solidFill>
                <a:effectLst/>
                <a:latin typeface="+mn-lt"/>
                <a:ea typeface="+mn-ea"/>
                <a:cs typeface="+mn-cs"/>
              </a:rPr>
              <a:t>RACE</a:t>
            </a:r>
            <a:r>
              <a:rPr lang="en-US" sz="1200" kern="1200">
                <a:solidFill>
                  <a:schemeClr val="tx1"/>
                </a:solidFill>
                <a:effectLst/>
                <a:latin typeface="+mn-lt"/>
                <a:ea typeface="+mn-ea"/>
                <a:cs typeface="+mn-cs"/>
              </a:rPr>
              <a:t> (Realizing Arlington’s Commitment to Equity). It means we 'Normalize' conversations about fairness, 'Organize' our staff to be culturally competent, and 'Operationalize' equity by using a checklist, an 'Equity Lens', before we spend a single dollar of the budget.</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Normalize:</a:t>
            </a:r>
            <a:r>
              <a:rPr lang="en-US" sz="1200" kern="1200">
                <a:solidFill>
                  <a:schemeClr val="tx1"/>
                </a:solidFill>
                <a:effectLst/>
                <a:latin typeface="+mn-lt"/>
                <a:ea typeface="+mn-ea"/>
                <a:cs typeface="+mn-cs"/>
              </a:rPr>
              <a:t> We talk openly about fairness and race.</a:t>
            </a:r>
          </a:p>
          <a:p>
            <a:pPr lvl="0"/>
            <a:r>
              <a:rPr lang="en-US" sz="1200" b="1" kern="1200">
                <a:solidFill>
                  <a:schemeClr val="tx1"/>
                </a:solidFill>
                <a:effectLst/>
                <a:latin typeface="+mn-lt"/>
                <a:ea typeface="+mn-ea"/>
                <a:cs typeface="+mn-cs"/>
              </a:rPr>
              <a:t>Organize:</a:t>
            </a:r>
            <a:r>
              <a:rPr lang="en-US" sz="1200" kern="1200">
                <a:solidFill>
                  <a:schemeClr val="tx1"/>
                </a:solidFill>
                <a:effectLst/>
                <a:latin typeface="+mn-lt"/>
                <a:ea typeface="+mn-ea"/>
                <a:cs typeface="+mn-cs"/>
              </a:rPr>
              <a:t> We train our staff to recognize and fix biases.</a:t>
            </a:r>
          </a:p>
          <a:p>
            <a:pPr lvl="0"/>
            <a:r>
              <a:rPr lang="en-US" sz="1200" b="1" kern="1200">
                <a:solidFill>
                  <a:schemeClr val="tx1"/>
                </a:solidFill>
                <a:effectLst/>
                <a:latin typeface="+mn-lt"/>
                <a:ea typeface="+mn-ea"/>
                <a:cs typeface="+mn-cs"/>
              </a:rPr>
              <a:t>Operationalize:</a:t>
            </a:r>
            <a:r>
              <a:rPr lang="en-US" sz="1200" kern="1200">
                <a:solidFill>
                  <a:schemeClr val="tx1"/>
                </a:solidFill>
                <a:effectLst/>
                <a:latin typeface="+mn-lt"/>
                <a:ea typeface="+mn-ea"/>
                <a:cs typeface="+mn-cs"/>
              </a:rPr>
              <a:t> We use an </a:t>
            </a:r>
            <a:r>
              <a:rPr lang="en-US" sz="1200" b="1" kern="1200">
                <a:solidFill>
                  <a:schemeClr val="tx1"/>
                </a:solidFill>
                <a:effectLst/>
                <a:latin typeface="+mn-lt"/>
                <a:ea typeface="+mn-ea"/>
                <a:cs typeface="+mn-cs"/>
              </a:rPr>
              <a:t>"Equity Lens"</a:t>
            </a:r>
            <a:r>
              <a:rPr lang="en-US" sz="1200" kern="1200">
                <a:solidFill>
                  <a:schemeClr val="tx1"/>
                </a:solidFill>
                <a:effectLst/>
                <a:latin typeface="+mn-lt"/>
                <a:ea typeface="+mn-ea"/>
                <a:cs typeface="+mn-cs"/>
              </a:rPr>
              <a:t>, a checklist used before every budget or program change to ensure it helps, not hurts, vulnerable neighbors.</a:t>
            </a:r>
          </a:p>
          <a:p>
            <a:pPr lvl="0"/>
            <a:r>
              <a:rPr lang="en-US" sz="1200" b="1" kern="1200">
                <a:solidFill>
                  <a:schemeClr val="tx1"/>
                </a:solidFill>
                <a:effectLst/>
                <a:latin typeface="+mn-lt"/>
                <a:ea typeface="+mn-ea"/>
                <a:cs typeface="+mn-cs"/>
              </a:rPr>
              <a:t>Assess:</a:t>
            </a:r>
            <a:r>
              <a:rPr lang="en-US" sz="1200" kern="1200">
                <a:solidFill>
                  <a:schemeClr val="tx1"/>
                </a:solidFill>
                <a:effectLst/>
                <a:latin typeface="+mn-lt"/>
                <a:ea typeface="+mn-ea"/>
                <a:cs typeface="+mn-cs"/>
              </a:rPr>
              <a:t> We look at the numbers every year to see if we’ve closed the gap.</a:t>
            </a: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175392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RACE (Realizing Arlington’s Commitment to Equity) means we: </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Normalize: </a:t>
            </a:r>
            <a:r>
              <a:rPr lang="en-US" sz="1200" kern="1200">
                <a:solidFill>
                  <a:schemeClr val="tx1"/>
                </a:solidFill>
                <a:effectLst/>
                <a:latin typeface="+mn-lt"/>
                <a:ea typeface="+mn-ea"/>
                <a:cs typeface="+mn-cs"/>
              </a:rPr>
              <a:t>We talk openly about fairness and race.</a:t>
            </a:r>
          </a:p>
          <a:p>
            <a:pPr lvl="0"/>
            <a:r>
              <a:rPr lang="en-US" sz="1200" b="1" kern="1200">
                <a:solidFill>
                  <a:schemeClr val="tx1"/>
                </a:solidFill>
                <a:effectLst/>
                <a:latin typeface="+mn-lt"/>
                <a:ea typeface="+mn-ea"/>
                <a:cs typeface="+mn-cs"/>
              </a:rPr>
              <a:t>Organize:</a:t>
            </a:r>
            <a:r>
              <a:rPr lang="en-US" sz="1200" kern="1200">
                <a:solidFill>
                  <a:schemeClr val="tx1"/>
                </a:solidFill>
                <a:effectLst/>
                <a:latin typeface="+mn-lt"/>
                <a:ea typeface="+mn-ea"/>
                <a:cs typeface="+mn-cs"/>
              </a:rPr>
              <a:t> We train our staff to recognize and fix biases.</a:t>
            </a:r>
          </a:p>
          <a:p>
            <a:pPr lvl="0"/>
            <a:r>
              <a:rPr lang="en-US" sz="1200" b="1" kern="1200">
                <a:solidFill>
                  <a:schemeClr val="tx1"/>
                </a:solidFill>
                <a:effectLst/>
                <a:latin typeface="+mn-lt"/>
                <a:ea typeface="+mn-ea"/>
                <a:cs typeface="+mn-cs"/>
              </a:rPr>
              <a:t>Operationalize:</a:t>
            </a:r>
            <a:r>
              <a:rPr lang="en-US" sz="1200" kern="1200">
                <a:solidFill>
                  <a:schemeClr val="tx1"/>
                </a:solidFill>
                <a:effectLst/>
                <a:latin typeface="+mn-lt"/>
                <a:ea typeface="+mn-ea"/>
                <a:cs typeface="+mn-cs"/>
              </a:rPr>
              <a:t> We use an "Equity Lens", a checklist used before every budget or program change to ensure it helps, not hurts, vulnerable neighbors.</a:t>
            </a:r>
          </a:p>
          <a:p>
            <a:pPr lvl="0"/>
            <a:r>
              <a:rPr lang="en-US" sz="1200" b="1" kern="1200">
                <a:solidFill>
                  <a:schemeClr val="tx1"/>
                </a:solidFill>
                <a:effectLst/>
                <a:latin typeface="+mn-lt"/>
                <a:ea typeface="+mn-ea"/>
                <a:cs typeface="+mn-cs"/>
              </a:rPr>
              <a:t>Assess:</a:t>
            </a:r>
            <a:r>
              <a:rPr lang="en-US" sz="1200" kern="1200">
                <a:solidFill>
                  <a:schemeClr val="tx1"/>
                </a:solidFill>
                <a:effectLst/>
                <a:latin typeface="+mn-lt"/>
                <a:ea typeface="+mn-ea"/>
                <a:cs typeface="+mn-cs"/>
              </a:rPr>
              <a:t> We look at the numbers every year to see if we’ve closed the gap.</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Here is what this looks like in real life. When our data showed that many older adults lacked internet access, we launched the Digital Equity Initiative. When data showed a language barrier, we recruited and trained more multilingual Ambassadors and hosted outreach events in specific community locations. Data tells us where the 'fires' are so we can put them out.</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Digital Equity:</a:t>
            </a:r>
            <a:r>
              <a:rPr lang="en-US" sz="1200" kern="1200">
                <a:solidFill>
                  <a:schemeClr val="tx1"/>
                </a:solidFill>
                <a:effectLst/>
                <a:latin typeface="+mn-lt"/>
                <a:ea typeface="+mn-ea"/>
                <a:cs typeface="+mn-cs"/>
              </a:rPr>
              <a:t> Data showed that nearly </a:t>
            </a:r>
            <a:r>
              <a:rPr lang="en-US" sz="1200" b="1" kern="1200">
                <a:solidFill>
                  <a:schemeClr val="tx1"/>
                </a:solidFill>
                <a:effectLst/>
                <a:latin typeface="+mn-lt"/>
                <a:ea typeface="+mn-ea"/>
                <a:cs typeface="+mn-cs"/>
              </a:rPr>
              <a:t>16% of Arlington’s older adults </a:t>
            </a:r>
            <a:r>
              <a:rPr lang="en-US" sz="1200" kern="1200">
                <a:solidFill>
                  <a:schemeClr val="tx1"/>
                </a:solidFill>
                <a:effectLst/>
                <a:latin typeface="+mn-lt"/>
                <a:ea typeface="+mn-ea"/>
                <a:cs typeface="+mn-cs"/>
              </a:rPr>
              <a:t>lacked home internet.</a:t>
            </a:r>
          </a:p>
          <a:p>
            <a:pPr lvl="1"/>
            <a:r>
              <a:rPr lang="en-US" sz="1200" i="1" kern="1200">
                <a:solidFill>
                  <a:schemeClr val="tx1"/>
                </a:solidFill>
                <a:effectLst/>
                <a:latin typeface="+mn-lt"/>
                <a:ea typeface="+mn-ea"/>
                <a:cs typeface="+mn-cs"/>
              </a:rPr>
              <a:t>Action:</a:t>
            </a:r>
            <a:r>
              <a:rPr lang="en-US" sz="1200" kern="1200">
                <a:solidFill>
                  <a:schemeClr val="tx1"/>
                </a:solidFill>
                <a:effectLst/>
                <a:latin typeface="+mn-lt"/>
                <a:ea typeface="+mn-ea"/>
                <a:cs typeface="+mn-cs"/>
              </a:rPr>
              <a:t> Launched the Digital Equity Initiative to provide tablets and tech training to older adults.</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Language Access:</a:t>
            </a:r>
            <a:r>
              <a:rPr lang="en-US" sz="1200" kern="1200">
                <a:solidFill>
                  <a:schemeClr val="tx1"/>
                </a:solidFill>
                <a:effectLst/>
                <a:latin typeface="+mn-lt"/>
                <a:ea typeface="+mn-ea"/>
                <a:cs typeface="+mn-cs"/>
              </a:rPr>
              <a:t> Data showed a need for more non-English resources.</a:t>
            </a:r>
          </a:p>
          <a:p>
            <a:pPr lvl="1"/>
            <a:r>
              <a:rPr lang="en-US" sz="1200" i="1" kern="1200">
                <a:solidFill>
                  <a:schemeClr val="tx1"/>
                </a:solidFill>
                <a:effectLst/>
                <a:latin typeface="+mn-lt"/>
                <a:ea typeface="+mn-ea"/>
                <a:cs typeface="+mn-cs"/>
              </a:rPr>
              <a:t>Action:</a:t>
            </a:r>
            <a:r>
              <a:rPr lang="en-US" sz="1200" kern="1200">
                <a:solidFill>
                  <a:schemeClr val="tx1"/>
                </a:solidFill>
                <a:effectLst/>
                <a:latin typeface="+mn-lt"/>
                <a:ea typeface="+mn-ea"/>
                <a:cs typeface="+mn-cs"/>
              </a:rPr>
              <a:t> Expanded the Community Ambassador Program to recruit volunteers who speak Spanish, Amharic, and other languages to do outreach in their own neighborhoods.</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Health Needs:</a:t>
            </a:r>
            <a:r>
              <a:rPr lang="en-US" sz="1200" kern="1200">
                <a:solidFill>
                  <a:schemeClr val="tx1"/>
                </a:solidFill>
                <a:effectLst/>
                <a:latin typeface="+mn-lt"/>
                <a:ea typeface="+mn-ea"/>
                <a:cs typeface="+mn-cs"/>
              </a:rPr>
              <a:t> The </a:t>
            </a:r>
            <a:r>
              <a:rPr lang="en-US" sz="1200" b="1" kern="1200">
                <a:solidFill>
                  <a:schemeClr val="tx1"/>
                </a:solidFill>
                <a:effectLst/>
                <a:latin typeface="+mn-lt"/>
                <a:ea typeface="+mn-ea"/>
                <a:cs typeface="+mn-cs"/>
              </a:rPr>
              <a:t>Aging and Disability Resource Center (ADRC)</a:t>
            </a:r>
            <a:r>
              <a:rPr lang="en-US" sz="1200" kern="1200">
                <a:solidFill>
                  <a:schemeClr val="tx1"/>
                </a:solidFill>
                <a:effectLst/>
                <a:latin typeface="+mn-lt"/>
                <a:ea typeface="+mn-ea"/>
                <a:cs typeface="+mn-cs"/>
              </a:rPr>
              <a:t> tracks the top 3 requests: Food, Housing, and In-home care.</a:t>
            </a:r>
          </a:p>
          <a:p>
            <a:pPr lvl="1"/>
            <a:r>
              <a:rPr lang="en-US" sz="1200" i="1" kern="1200">
                <a:solidFill>
                  <a:schemeClr val="tx1"/>
                </a:solidFill>
                <a:effectLst/>
                <a:latin typeface="+mn-lt"/>
                <a:ea typeface="+mn-ea"/>
                <a:cs typeface="+mn-cs"/>
              </a:rPr>
              <a:t>Action:</a:t>
            </a:r>
            <a:r>
              <a:rPr lang="en-US" sz="1200" kern="1200">
                <a:solidFill>
                  <a:schemeClr val="tx1"/>
                </a:solidFill>
                <a:effectLst/>
                <a:latin typeface="+mn-lt"/>
                <a:ea typeface="+mn-ea"/>
                <a:cs typeface="+mn-cs"/>
              </a:rPr>
              <a:t> Used this data to win a new grant for the Benefits Enrollment Center, helping older adults, primarily those in shelter and experiencing housing instability, apply for SNAP, Medicaid and other benefits more quickly.</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27636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does this look like in action? </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283475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slide applies the PMP framework to Meals on Wheels, showing:</a:t>
            </a:r>
          </a:p>
          <a:p>
            <a:pPr lvl="0"/>
            <a:r>
              <a:rPr lang="en-US" sz="1200" kern="1200">
                <a:solidFill>
                  <a:schemeClr val="tx1"/>
                </a:solidFill>
                <a:effectLst/>
                <a:latin typeface="+mn-lt"/>
                <a:ea typeface="+mn-ea"/>
                <a:cs typeface="+mn-cs"/>
              </a:rPr>
              <a:t>Stable client counts with increased meals delivered</a:t>
            </a:r>
          </a:p>
          <a:p>
            <a:pPr lvl="0"/>
            <a:r>
              <a:rPr lang="en-US" sz="1200" kern="1200">
                <a:solidFill>
                  <a:schemeClr val="tx1"/>
                </a:solidFill>
                <a:effectLst/>
                <a:latin typeface="+mn-lt"/>
                <a:ea typeface="+mn-ea"/>
                <a:cs typeface="+mn-cs"/>
              </a:rPr>
              <a:t>Strong satisfaction and nutrition outcomes</a:t>
            </a:r>
          </a:p>
          <a:p>
            <a:pPr lvl="0"/>
            <a:r>
              <a:rPr lang="en-US" sz="1200" kern="1200">
                <a:solidFill>
                  <a:schemeClr val="tx1"/>
                </a:solidFill>
                <a:effectLst/>
                <a:latin typeface="+mn-lt"/>
                <a:ea typeface="+mn-ea"/>
                <a:cs typeface="+mn-cs"/>
              </a:rPr>
              <a:t>Evidence that most participants experienced stable or reduced nutrition risk, across racial and ethnic groups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This illustrates how outcome data, not just service volume, demonstrates program value.</a:t>
            </a:r>
          </a:p>
          <a:p>
            <a:r>
              <a:rPr lang="en-US" sz="1200" kern="1200">
                <a:solidFill>
                  <a:schemeClr val="tx1"/>
                </a:solidFill>
                <a:effectLst/>
                <a:latin typeface="+mn-lt"/>
                <a:ea typeface="+mn-ea"/>
                <a:cs typeface="+mn-cs"/>
              </a:rPr>
              <a:t>In FY 2025 there was almost the same number of HDM clients served compared to the previous year.  The number of participants 80+ years old decreased 6%. The total number of meals delivered increased 4%.  The Home Delivered Meals Program serves a higher percentage of Black residents than the overall population of Arlington residents 65+ in poverty. Residents identifying as Hispanic/Latino/a and Other are underserved. </a:t>
            </a:r>
          </a:p>
          <a:p>
            <a:pPr rtl="0" fontAlgn="base"/>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a:p>
        </p:txBody>
      </p:sp>
    </p:spTree>
    <p:extLst>
      <p:ext uri="{BB962C8B-B14F-4D97-AF65-F5344CB8AC3E}">
        <p14:creationId xmlns:p14="http://schemas.microsoft.com/office/powerpoint/2010/main" val="523531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cstate="screen">
              <a:alphaModFix amt="70000"/>
              <a:extLst>
                <a:ext uri="{28A0092B-C50C-407E-A947-70E740481C1C}">
                  <a14:useLocalDpi xmlns:a14="http://schemas.microsoft.com/office/drawing/2010/main"/>
                </a:ext>
              </a:extLst>
            </a:blip>
            <a:srcRect/>
            <a:stretch>
              <a:fillRect/>
            </a:stretch>
          </a:blipFill>
        </p:spPr>
        <p:txBody>
          <a:bodyPr/>
          <a:lstStyle/>
          <a:p>
            <a:r>
              <a:rPr lang="en-US"/>
              <a:t>Click icon to add picture</a:t>
            </a:r>
          </a:p>
        </p:txBody>
      </p:sp>
      <p:sp>
        <p:nvSpPr>
          <p:cNvPr id="4" name="Date Placeholder 2">
            <a:extLst>
              <a:ext uri="{FF2B5EF4-FFF2-40B4-BE49-F238E27FC236}">
                <a16:creationId xmlns:a16="http://schemas.microsoft.com/office/drawing/2014/main" id="{0FC0FA77-D157-35E3-0B4D-11C0F67E63F3}"/>
              </a:ext>
            </a:extLst>
          </p:cNvPr>
          <p:cNvSpPr>
            <a:spLocks noGrp="1"/>
          </p:cNvSpPr>
          <p:nvPr>
            <p:ph type="dt" sz="half" idx="10"/>
          </p:nvPr>
        </p:nvSpPr>
        <p:spPr>
          <a:xfrm>
            <a:off x="347132" y="6529916"/>
            <a:ext cx="3284341" cy="328084"/>
          </a:xfrm>
        </p:spPr>
        <p:txBody>
          <a:bodyPr/>
          <a:lstStyle/>
          <a:p>
            <a:fld id="{175A1B29-DFBD-4673-8328-3ED6619AAB50}" type="datetime1">
              <a:rPr lang="en-US" smtClean="0"/>
              <a:t>4/23/2026</a:t>
            </a:fld>
            <a:endParaRPr lang="en-US"/>
          </a:p>
        </p:txBody>
      </p:sp>
      <p:sp>
        <p:nvSpPr>
          <p:cNvPr id="5" name="Footer Placeholder 3">
            <a:extLst>
              <a:ext uri="{FF2B5EF4-FFF2-40B4-BE49-F238E27FC236}">
                <a16:creationId xmlns:a16="http://schemas.microsoft.com/office/drawing/2014/main" id="{9D55EDDF-CA01-E393-D8E9-0618A68B21A8}"/>
              </a:ext>
            </a:extLst>
          </p:cNvPr>
          <p:cNvSpPr>
            <a:spLocks noGrp="1"/>
          </p:cNvSpPr>
          <p:nvPr>
            <p:ph type="ftr" sz="quarter" idx="11"/>
          </p:nvPr>
        </p:nvSpPr>
        <p:spPr>
          <a:xfrm>
            <a:off x="8660019" y="6529916"/>
            <a:ext cx="2805405" cy="328084"/>
          </a:xfrm>
        </p:spPr>
        <p:txBody>
          <a:bodyPr/>
          <a:lstStyle/>
          <a:p>
            <a:r>
              <a:rPr lang="en-US"/>
              <a:t>Sample Footer Text</a:t>
            </a:r>
          </a:p>
        </p:txBody>
      </p:sp>
      <p:sp>
        <p:nvSpPr>
          <p:cNvPr id="6" name="Slide Number Placeholder 4">
            <a:extLst>
              <a:ext uri="{FF2B5EF4-FFF2-40B4-BE49-F238E27FC236}">
                <a16:creationId xmlns:a16="http://schemas.microsoft.com/office/drawing/2014/main" id="{AFD1BB6C-22F1-3135-9434-A294C25CC3D5}"/>
              </a:ext>
            </a:extLst>
          </p:cNvPr>
          <p:cNvSpPr>
            <a:spLocks noGrp="1"/>
          </p:cNvSpPr>
          <p:nvPr>
            <p:ph type="sldNum" sz="quarter" idx="12"/>
          </p:nvPr>
        </p:nvSpPr>
        <p:spPr>
          <a:xfrm>
            <a:off x="11415660" y="6529916"/>
            <a:ext cx="429207" cy="328084"/>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393522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pic>
        <p:nvPicPr>
          <p:cNvPr id="2" name="Picture 1" descr="A purple circle with black background&#10;&#10;AI-generated content may be incorrect.">
            <a:extLst>
              <a:ext uri="{FF2B5EF4-FFF2-40B4-BE49-F238E27FC236}">
                <a16:creationId xmlns:a16="http://schemas.microsoft.com/office/drawing/2014/main" id="{0B3EB36B-144D-A648-1BD5-DBEDDC79D0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754087"/>
            <a:ext cx="4325917" cy="4103914"/>
          </a:xfrm>
          <a:prstGeom prst="rect">
            <a:avLst/>
          </a:prstGeom>
        </p:spPr>
      </p:pic>
      <p:sp>
        <p:nvSpPr>
          <p:cNvPr id="11" name="Title 1">
            <a:extLst>
              <a:ext uri="{FF2B5EF4-FFF2-40B4-BE49-F238E27FC236}">
                <a16:creationId xmlns:a16="http://schemas.microsoft.com/office/drawing/2014/main" id="{D2BD543F-D939-A8C7-FAFA-B555B276DBD7}"/>
              </a:ext>
            </a:extLst>
          </p:cNvPr>
          <p:cNvSpPr>
            <a:spLocks noGrp="1"/>
          </p:cNvSpPr>
          <p:nvPr>
            <p:ph type="ctrTitle"/>
          </p:nvPr>
        </p:nvSpPr>
        <p:spPr>
          <a:xfrm>
            <a:off x="1450428" y="990601"/>
            <a:ext cx="9145991" cy="3630384"/>
          </a:xfrm>
        </p:spPr>
        <p:txBody>
          <a:bodyPr anchor="b">
            <a:noAutofit/>
          </a:bodyPr>
          <a:lstStyle>
            <a:lvl1pPr algn="l">
              <a:defRPr sz="650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347132" y="6529916"/>
            <a:ext cx="3284341" cy="328084"/>
          </a:xfrm>
          <a:prstGeom prst="rect">
            <a:avLst/>
          </a:prstGeom>
        </p:spPr>
        <p:txBody>
          <a:bodyPr/>
          <a:lstStyle/>
          <a:p>
            <a:fld id="{D6DBE5D1-8623-4EBC-BE64-F118A957A6D2}"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471263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6" name="Picture 5" descr="A purple circle with black background&#10;&#10;AI-generated content may be incorrect.">
            <a:extLst>
              <a:ext uri="{FF2B5EF4-FFF2-40B4-BE49-F238E27FC236}">
                <a16:creationId xmlns:a16="http://schemas.microsoft.com/office/drawing/2014/main" id="{B90D1FE6-C620-8AEA-8E16-817F8F3005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866083" y="2754085"/>
            <a:ext cx="4325917" cy="4103915"/>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347132" y="6529916"/>
            <a:ext cx="3284341" cy="328084"/>
          </a:xfrm>
          <a:prstGeom prst="rect">
            <a:avLst/>
          </a:prstGeom>
        </p:spPr>
        <p:txBody>
          <a:bodyPr/>
          <a:lstStyle/>
          <a:p>
            <a:fld id="{B75827B4-FD33-43BF-9F9D-5FEB6B504CD5}" type="datetime1">
              <a:rPr lang="en-US" smtClean="0"/>
              <a:t>4/23/2026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819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614901" y="907302"/>
            <a:ext cx="4700219" cy="1808466"/>
          </a:xfrm>
        </p:spPr>
        <p:txBody>
          <a:bodyPr anchor="b">
            <a:normAutofit/>
          </a:bodyPr>
          <a:lstStyle>
            <a:lvl1pPr>
              <a:defRPr sz="4000"/>
            </a:lvl1pPr>
          </a:lstStyle>
          <a:p>
            <a:r>
              <a:rPr lang="en-US"/>
              <a:t>Click to edit Master title style</a:t>
            </a:r>
          </a:p>
        </p:txBody>
      </p:sp>
      <p:sp>
        <p:nvSpPr>
          <p:cNvPr id="4" name="Picture Placeholder 3">
            <a:extLst>
              <a:ext uri="{FF2B5EF4-FFF2-40B4-BE49-F238E27FC236}">
                <a16:creationId xmlns:a16="http://schemas.microsoft.com/office/drawing/2014/main" id="{176C507B-B242-4119-B1FF-3014636CAB61}"/>
              </a:ext>
            </a:extLst>
          </p:cNvPr>
          <p:cNvSpPr>
            <a:spLocks noGrp="1"/>
          </p:cNvSpPr>
          <p:nvPr>
            <p:ph type="pic" sz="quarter" idx="14"/>
          </p:nvPr>
        </p:nvSpPr>
        <p:spPr>
          <a:xfrm>
            <a:off x="358140" y="333756"/>
            <a:ext cx="5740908" cy="6190488"/>
          </a:xfrm>
          <a:custGeom>
            <a:avLst/>
            <a:gdLst>
              <a:gd name="connsiteX0" fmla="*/ 186643 w 5740908"/>
              <a:gd name="connsiteY0" fmla="*/ 0 h 6190488"/>
              <a:gd name="connsiteX1" fmla="*/ 5740908 w 5740908"/>
              <a:gd name="connsiteY1" fmla="*/ 0 h 6190488"/>
              <a:gd name="connsiteX2" fmla="*/ 5740908 w 5740908"/>
              <a:gd name="connsiteY2" fmla="*/ 6190488 h 6190488"/>
              <a:gd name="connsiteX3" fmla="*/ 186643 w 5740908"/>
              <a:gd name="connsiteY3" fmla="*/ 6190488 h 6190488"/>
              <a:gd name="connsiteX4" fmla="*/ 0 w 5740908"/>
              <a:gd name="connsiteY4" fmla="*/ 6003845 h 6190488"/>
              <a:gd name="connsiteX5" fmla="*/ 0 w 5740908"/>
              <a:gd name="connsiteY5" fmla="*/ 186643 h 6190488"/>
              <a:gd name="connsiteX6" fmla="*/ 186643 w 5740908"/>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0908" h="6190488">
                <a:moveTo>
                  <a:pt x="186643" y="0"/>
                </a:moveTo>
                <a:lnTo>
                  <a:pt x="5740908" y="0"/>
                </a:lnTo>
                <a:lnTo>
                  <a:pt x="5740908" y="6190488"/>
                </a:lnTo>
                <a:lnTo>
                  <a:pt x="186643" y="6190488"/>
                </a:lnTo>
                <a:cubicBezTo>
                  <a:pt x="83563" y="6190488"/>
                  <a:pt x="0" y="6106925"/>
                  <a:pt x="0" y="6003845"/>
                </a:cubicBezTo>
                <a:lnTo>
                  <a:pt x="0" y="186643"/>
                </a:lnTo>
                <a:cubicBezTo>
                  <a:pt x="0" y="83563"/>
                  <a:pt x="83563" y="0"/>
                  <a:pt x="186643"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614901" y="2825496"/>
            <a:ext cx="4700219" cy="31252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168DD83C-D23D-6D82-F95D-3B845F07850D}"/>
              </a:ext>
            </a:extLst>
          </p:cNvPr>
          <p:cNvSpPr>
            <a:spLocks noGrp="1"/>
          </p:cNvSpPr>
          <p:nvPr>
            <p:ph type="dt" sz="half" idx="10"/>
          </p:nvPr>
        </p:nvSpPr>
        <p:spPr>
          <a:xfrm>
            <a:off x="7253745" y="6529914"/>
            <a:ext cx="1622776" cy="328085"/>
          </a:xfrm>
          <a:prstGeom prst="rect">
            <a:avLst/>
          </a:prstGeom>
        </p:spPr>
        <p:txBody>
          <a:bodyPr/>
          <a:lstStyle>
            <a:lvl1pPr>
              <a:defRPr>
                <a:solidFill>
                  <a:schemeClr val="tx1"/>
                </a:solidFill>
                <a:effectLst/>
              </a:defRPr>
            </a:lvl1pPr>
          </a:lstStyle>
          <a:p>
            <a:fld id="{49B3D67F-5079-4349-A370-6203DAA40BB5}" type="datetime1">
              <a:rPr lang="en-US" smtClean="0"/>
              <a:t>4/23/2026</a:t>
            </a:fld>
            <a:endParaRPr lang="en-US"/>
          </a:p>
        </p:txBody>
      </p:sp>
      <p:sp>
        <p:nvSpPr>
          <p:cNvPr id="9" name="Footer Placeholder 5">
            <a:extLst>
              <a:ext uri="{FF2B5EF4-FFF2-40B4-BE49-F238E27FC236}">
                <a16:creationId xmlns:a16="http://schemas.microsoft.com/office/drawing/2014/main" id="{AE25BD38-48AE-AB7F-6C54-5CB0286457FC}"/>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10" name="Slide Number Placeholder 6">
            <a:extLst>
              <a:ext uri="{FF2B5EF4-FFF2-40B4-BE49-F238E27FC236}">
                <a16:creationId xmlns:a16="http://schemas.microsoft.com/office/drawing/2014/main" id="{E6A02DBF-D88B-3129-23EF-1ECA540096B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11" name="Rectangle: Rounded Corners 10">
            <a:extLst>
              <a:ext uri="{FF2B5EF4-FFF2-40B4-BE49-F238E27FC236}">
                <a16:creationId xmlns:a16="http://schemas.microsoft.com/office/drawing/2014/main" id="{F4855E23-77DB-A52C-BC0E-EF3C3F4A95CC}"/>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72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3B13B15A-B652-48F5-A365-F1C590938A4C}"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2359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1BA0B4E8-F389-4DD5-B3EC-37E88D1AD78F}"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91329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A942A636-76C4-4EB1-A2CC-2ABF54421FE3}"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782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95B423A5-C243-487B-A652-39F00748165E}"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64826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0430AD89-C002-420D-B2A6-406343AFF059}"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26583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60893" y="907303"/>
            <a:ext cx="10465073" cy="1132258"/>
          </a:xfrm>
        </p:spPr>
        <p:txBody>
          <a:bodyPr/>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860893" y="2367643"/>
            <a:ext cx="10465073" cy="3583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4BC6E8D4-25D1-4A44-BB87-23C6E7F03C94}"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88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21705" y="927238"/>
            <a:ext cx="6024894" cy="1143000"/>
          </a:xfrm>
        </p:spPr>
        <p:txBody>
          <a:bodyPr anchor="b"/>
          <a:lstStyle/>
          <a:p>
            <a:r>
              <a:rPr lang="en-US"/>
              <a:t>Click to edit Master title style</a:t>
            </a:r>
          </a:p>
        </p:txBody>
      </p:sp>
      <p:sp>
        <p:nvSpPr>
          <p:cNvPr id="6" name="Picture Placeholder 5">
            <a:extLst>
              <a:ext uri="{FF2B5EF4-FFF2-40B4-BE49-F238E27FC236}">
                <a16:creationId xmlns:a16="http://schemas.microsoft.com/office/drawing/2014/main" id="{C62C8996-C286-B245-2F06-E6E33F9907E0}"/>
              </a:ext>
            </a:extLst>
          </p:cNvPr>
          <p:cNvSpPr>
            <a:spLocks noGrp="1"/>
          </p:cNvSpPr>
          <p:nvPr>
            <p:ph type="pic" sz="quarter" idx="13"/>
          </p:nvPr>
        </p:nvSpPr>
        <p:spPr>
          <a:xfrm>
            <a:off x="358140" y="333756"/>
            <a:ext cx="4435746" cy="6190488"/>
          </a:xfrm>
          <a:custGeom>
            <a:avLst/>
            <a:gdLst>
              <a:gd name="connsiteX0" fmla="*/ 186643 w 4435746"/>
              <a:gd name="connsiteY0" fmla="*/ 0 h 6190488"/>
              <a:gd name="connsiteX1" fmla="*/ 4435746 w 4435746"/>
              <a:gd name="connsiteY1" fmla="*/ 0 h 6190488"/>
              <a:gd name="connsiteX2" fmla="*/ 4435746 w 4435746"/>
              <a:gd name="connsiteY2" fmla="*/ 6190488 h 6190488"/>
              <a:gd name="connsiteX3" fmla="*/ 186643 w 4435746"/>
              <a:gd name="connsiteY3" fmla="*/ 6190488 h 6190488"/>
              <a:gd name="connsiteX4" fmla="*/ 0 w 4435746"/>
              <a:gd name="connsiteY4" fmla="*/ 6003845 h 6190488"/>
              <a:gd name="connsiteX5" fmla="*/ 0 w 4435746"/>
              <a:gd name="connsiteY5" fmla="*/ 186643 h 6190488"/>
              <a:gd name="connsiteX6" fmla="*/ 186643 w 4435746"/>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5746" h="6190488">
                <a:moveTo>
                  <a:pt x="186643" y="0"/>
                </a:moveTo>
                <a:lnTo>
                  <a:pt x="4435746" y="0"/>
                </a:lnTo>
                <a:lnTo>
                  <a:pt x="4435746" y="6190488"/>
                </a:lnTo>
                <a:lnTo>
                  <a:pt x="186643" y="6190488"/>
                </a:lnTo>
                <a:cubicBezTo>
                  <a:pt x="83563" y="6190488"/>
                  <a:pt x="0" y="6106925"/>
                  <a:pt x="0" y="6003845"/>
                </a:cubicBezTo>
                <a:lnTo>
                  <a:pt x="0" y="186643"/>
                </a:lnTo>
                <a:cubicBezTo>
                  <a:pt x="0" y="83563"/>
                  <a:pt x="83563" y="0"/>
                  <a:pt x="186643"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21704" y="2204566"/>
            <a:ext cx="6004263" cy="3766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321704" y="6529914"/>
            <a:ext cx="3554817" cy="328085"/>
          </a:xfrm>
          <a:prstGeom prst="rect">
            <a:avLst/>
          </a:prstGeom>
        </p:spPr>
        <p:txBody>
          <a:bodyPr/>
          <a:lstStyle/>
          <a:p>
            <a:fld id="{78F868A0-EF2B-4F3B-A196-0BED12045750}" type="datetime1">
              <a:rPr lang="en-US" smtClean="0"/>
              <a:t>4/23/2026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8660019" y="6529916"/>
            <a:ext cx="2805405" cy="328084"/>
          </a:xfrm>
          <a:prstGeom prst="rect">
            <a:avLst/>
          </a:prstGeom>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3" name="Rectangle: Rounded Corners 2">
            <a:extLst>
              <a:ext uri="{FF2B5EF4-FFF2-40B4-BE49-F238E27FC236}">
                <a16:creationId xmlns:a16="http://schemas.microsoft.com/office/drawing/2014/main" id="{99886564-48A7-D356-B519-1753B487C993}"/>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4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64B1540E-CB71-48F2-BE70-F5CE056CFE1B}"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8" name="Rectangle: Rounded Corners 7">
            <a:extLst>
              <a:ext uri="{FF2B5EF4-FFF2-40B4-BE49-F238E27FC236}">
                <a16:creationId xmlns:a16="http://schemas.microsoft.com/office/drawing/2014/main" id="{B05D4B22-4D6B-3463-9517-CEFA7D2A6E7C}"/>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774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59536" y="905256"/>
            <a:ext cx="6037236"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59536" y="2202135"/>
            <a:ext cx="6037365" cy="3748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6B0EB951-12A5-039B-D658-D0E726B23825}"/>
              </a:ext>
            </a:extLst>
          </p:cNvPr>
          <p:cNvSpPr>
            <a:spLocks noGrp="1"/>
          </p:cNvSpPr>
          <p:nvPr>
            <p:ph type="pic" sz="quarter" idx="13"/>
          </p:nvPr>
        </p:nvSpPr>
        <p:spPr>
          <a:xfrm>
            <a:off x="7400544" y="333756"/>
            <a:ext cx="4433316" cy="6190488"/>
          </a:xfrm>
          <a:custGeom>
            <a:avLst/>
            <a:gdLst>
              <a:gd name="connsiteX0" fmla="*/ 0 w 4433316"/>
              <a:gd name="connsiteY0" fmla="*/ 0 h 6190488"/>
              <a:gd name="connsiteX1" fmla="*/ 4246673 w 4433316"/>
              <a:gd name="connsiteY1" fmla="*/ 0 h 6190488"/>
              <a:gd name="connsiteX2" fmla="*/ 4433316 w 4433316"/>
              <a:gd name="connsiteY2" fmla="*/ 186643 h 6190488"/>
              <a:gd name="connsiteX3" fmla="*/ 4433316 w 4433316"/>
              <a:gd name="connsiteY3" fmla="*/ 6003845 h 6190488"/>
              <a:gd name="connsiteX4" fmla="*/ 4246673 w 4433316"/>
              <a:gd name="connsiteY4" fmla="*/ 6190488 h 6190488"/>
              <a:gd name="connsiteX5" fmla="*/ 0 w 4433316"/>
              <a:gd name="connsiteY5" fmla="*/ 6190488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3316" h="6190488">
                <a:moveTo>
                  <a:pt x="0" y="0"/>
                </a:moveTo>
                <a:lnTo>
                  <a:pt x="4246673" y="0"/>
                </a:lnTo>
                <a:cubicBezTo>
                  <a:pt x="4349753" y="0"/>
                  <a:pt x="4433316" y="83563"/>
                  <a:pt x="4433316" y="186643"/>
                </a:cubicBezTo>
                <a:lnTo>
                  <a:pt x="4433316" y="6003845"/>
                </a:lnTo>
                <a:cubicBezTo>
                  <a:pt x="4433316" y="6106925"/>
                  <a:pt x="4349753" y="6190488"/>
                  <a:pt x="4246673" y="6190488"/>
                </a:cubicBezTo>
                <a:lnTo>
                  <a:pt x="0" y="6190488"/>
                </a:ln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347132" y="6529916"/>
            <a:ext cx="3284341" cy="328085"/>
          </a:xfrm>
          <a:prstGeom prst="rect">
            <a:avLst/>
          </a:prstGeom>
        </p:spPr>
        <p:txBody>
          <a:bodyPr/>
          <a:lstStyle/>
          <a:p>
            <a:fld id="{3D127003-26EA-4E29-A915-6163B9A3B02A}" type="datetime1">
              <a:rPr lang="en-US" smtClean="0"/>
              <a:t>4/23/2026</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529916"/>
            <a:ext cx="2805405" cy="328084"/>
          </a:xfrm>
          <a:prstGeom prst="rect">
            <a:avLst/>
          </a:prstGeo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529916"/>
            <a:ext cx="429207" cy="328084"/>
          </a:xfrm>
          <a:prstGeom prst="rect">
            <a:avLst/>
          </a:prstGeom>
        </p:spPr>
        <p:txBody>
          <a:bodyPr/>
          <a:lstStyle/>
          <a:p>
            <a:fld id="{CC057153-B650-4DEB-B370-79DDCFDCE934}" type="slidenum">
              <a:rPr lang="en-US" smtClean="0"/>
              <a:t>‹#›</a:t>
            </a:fld>
            <a:endParaRPr lang="en-US"/>
          </a:p>
        </p:txBody>
      </p:sp>
      <p:sp>
        <p:nvSpPr>
          <p:cNvPr id="3" name="Rectangle: Rounded Corners 2">
            <a:extLst>
              <a:ext uri="{FF2B5EF4-FFF2-40B4-BE49-F238E27FC236}">
                <a16:creationId xmlns:a16="http://schemas.microsoft.com/office/drawing/2014/main" id="{28ED8B4C-3B70-7229-7BC1-2CA7F4228544}"/>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890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24995" y="912388"/>
            <a:ext cx="6800971" cy="932688"/>
          </a:xfrm>
        </p:spPr>
        <p:txBody>
          <a:bodyPr anchor="b"/>
          <a:lstStyle>
            <a:lvl1pPr>
              <a:defRPr sz="4400"/>
            </a:lvl1pPr>
          </a:lstStyle>
          <a:p>
            <a:r>
              <a:rPr lang="en-US"/>
              <a:t>Click to edit Master title style</a:t>
            </a:r>
          </a:p>
        </p:txBody>
      </p:sp>
      <p:sp>
        <p:nvSpPr>
          <p:cNvPr id="7" name="Picture Placeholder 6">
            <a:extLst>
              <a:ext uri="{FF2B5EF4-FFF2-40B4-BE49-F238E27FC236}">
                <a16:creationId xmlns:a16="http://schemas.microsoft.com/office/drawing/2014/main" id="{5D00EEA7-B56C-0FE1-DD57-6EA768316748}"/>
              </a:ext>
            </a:extLst>
          </p:cNvPr>
          <p:cNvSpPr>
            <a:spLocks noGrp="1"/>
          </p:cNvSpPr>
          <p:nvPr>
            <p:ph type="pic" sz="quarter" idx="13"/>
          </p:nvPr>
        </p:nvSpPr>
        <p:spPr>
          <a:xfrm>
            <a:off x="358140" y="333756"/>
            <a:ext cx="3665220" cy="6190488"/>
          </a:xfrm>
          <a:custGeom>
            <a:avLst/>
            <a:gdLst>
              <a:gd name="connsiteX0" fmla="*/ 186643 w 3665220"/>
              <a:gd name="connsiteY0" fmla="*/ 0 h 6190488"/>
              <a:gd name="connsiteX1" fmla="*/ 3665220 w 3665220"/>
              <a:gd name="connsiteY1" fmla="*/ 0 h 6190488"/>
              <a:gd name="connsiteX2" fmla="*/ 3665220 w 3665220"/>
              <a:gd name="connsiteY2" fmla="*/ 6190488 h 6190488"/>
              <a:gd name="connsiteX3" fmla="*/ 186643 w 3665220"/>
              <a:gd name="connsiteY3" fmla="*/ 6190488 h 6190488"/>
              <a:gd name="connsiteX4" fmla="*/ 0 w 3665220"/>
              <a:gd name="connsiteY4" fmla="*/ 6003845 h 6190488"/>
              <a:gd name="connsiteX5" fmla="*/ 0 w 3665220"/>
              <a:gd name="connsiteY5" fmla="*/ 186643 h 6190488"/>
              <a:gd name="connsiteX6" fmla="*/ 186643 w 3665220"/>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5220" h="6190488">
                <a:moveTo>
                  <a:pt x="186643" y="0"/>
                </a:moveTo>
                <a:lnTo>
                  <a:pt x="3665220" y="0"/>
                </a:lnTo>
                <a:lnTo>
                  <a:pt x="3665220" y="6190488"/>
                </a:lnTo>
                <a:lnTo>
                  <a:pt x="186643" y="6190488"/>
                </a:lnTo>
                <a:cubicBezTo>
                  <a:pt x="83563" y="6190488"/>
                  <a:pt x="0" y="6106925"/>
                  <a:pt x="0" y="6003845"/>
                </a:cubicBezTo>
                <a:lnTo>
                  <a:pt x="0" y="186643"/>
                </a:lnTo>
                <a:cubicBezTo>
                  <a:pt x="0" y="83563"/>
                  <a:pt x="83563" y="0"/>
                  <a:pt x="186643"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524996" y="1997625"/>
            <a:ext cx="6800971" cy="3945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529916"/>
            <a:ext cx="3494314" cy="328084"/>
          </a:xfrm>
          <a:prstGeom prst="rect">
            <a:avLst/>
          </a:prstGeom>
        </p:spPr>
        <p:txBody>
          <a:bodyPr/>
          <a:lstStyle/>
          <a:p>
            <a:fld id="{FC8398B2-10D9-44F6-A6BD-93FBB0F2ED95}" type="datetime1">
              <a:rPr lang="en-US" smtClean="0"/>
              <a:t>4/23/2026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8660019" y="6529916"/>
            <a:ext cx="2805405" cy="328084"/>
          </a:xfrm>
          <a:prstGeom prst="rect">
            <a:avLst/>
          </a:prstGeom>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6" name="Rectangle: Rounded Corners 5">
            <a:extLst>
              <a:ext uri="{FF2B5EF4-FFF2-40B4-BE49-F238E27FC236}">
                <a16:creationId xmlns:a16="http://schemas.microsoft.com/office/drawing/2014/main" id="{42F2155E-50E7-C260-4CB2-28DE7F08650E}"/>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82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99AA6AA-9FAC-AA42-597B-AAAAEDA9E09F}"/>
              </a:ext>
            </a:extLst>
          </p:cNvPr>
          <p:cNvSpPr>
            <a:spLocks noGrp="1"/>
          </p:cNvSpPr>
          <p:nvPr>
            <p:ph type="title"/>
          </p:nvPr>
        </p:nvSpPr>
        <p:spPr>
          <a:xfrm>
            <a:off x="859536" y="912388"/>
            <a:ext cx="6800971" cy="932688"/>
          </a:xfrm>
        </p:spPr>
        <p:txBody>
          <a:bodyPr anchor="b"/>
          <a:lstStyle>
            <a:lvl1pPr>
              <a:defRPr sz="4400"/>
            </a:lvl1pPr>
          </a:lstStyle>
          <a:p>
            <a:r>
              <a:rPr lang="en-US"/>
              <a:t>Click to edit Master title style</a:t>
            </a:r>
          </a:p>
        </p:txBody>
      </p:sp>
      <p:sp>
        <p:nvSpPr>
          <p:cNvPr id="16" name="Content Placeholder 7">
            <a:extLst>
              <a:ext uri="{FF2B5EF4-FFF2-40B4-BE49-F238E27FC236}">
                <a16:creationId xmlns:a16="http://schemas.microsoft.com/office/drawing/2014/main" id="{5F8572EB-0F19-5157-1262-D70FB246A99A}"/>
              </a:ext>
            </a:extLst>
          </p:cNvPr>
          <p:cNvSpPr>
            <a:spLocks noGrp="1"/>
          </p:cNvSpPr>
          <p:nvPr>
            <p:ph sz="quarter" idx="14"/>
          </p:nvPr>
        </p:nvSpPr>
        <p:spPr>
          <a:xfrm>
            <a:off x="859536" y="1997625"/>
            <a:ext cx="6800971" cy="3945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B842C4E-40FF-AB86-90DD-9230239CDAA9}"/>
              </a:ext>
            </a:extLst>
          </p:cNvPr>
          <p:cNvSpPr>
            <a:spLocks noGrp="1"/>
          </p:cNvSpPr>
          <p:nvPr>
            <p:ph type="pic" sz="quarter" idx="13"/>
          </p:nvPr>
        </p:nvSpPr>
        <p:spPr>
          <a:xfrm>
            <a:off x="8091732" y="333756"/>
            <a:ext cx="3742128" cy="6190488"/>
          </a:xfrm>
          <a:custGeom>
            <a:avLst/>
            <a:gdLst>
              <a:gd name="connsiteX0" fmla="*/ 0 w 3742128"/>
              <a:gd name="connsiteY0" fmla="*/ 0 h 6190488"/>
              <a:gd name="connsiteX1" fmla="*/ 3555485 w 3742128"/>
              <a:gd name="connsiteY1" fmla="*/ 0 h 6190488"/>
              <a:gd name="connsiteX2" fmla="*/ 3742128 w 3742128"/>
              <a:gd name="connsiteY2" fmla="*/ 186643 h 6190488"/>
              <a:gd name="connsiteX3" fmla="*/ 3742128 w 3742128"/>
              <a:gd name="connsiteY3" fmla="*/ 6003845 h 6190488"/>
              <a:gd name="connsiteX4" fmla="*/ 3555485 w 3742128"/>
              <a:gd name="connsiteY4" fmla="*/ 6190488 h 6190488"/>
              <a:gd name="connsiteX5" fmla="*/ 0 w 3742128"/>
              <a:gd name="connsiteY5" fmla="*/ 6190488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2128" h="6190488">
                <a:moveTo>
                  <a:pt x="0" y="0"/>
                </a:moveTo>
                <a:lnTo>
                  <a:pt x="3555485" y="0"/>
                </a:lnTo>
                <a:cubicBezTo>
                  <a:pt x="3658565" y="0"/>
                  <a:pt x="3742128" y="83563"/>
                  <a:pt x="3742128" y="186643"/>
                </a:cubicBezTo>
                <a:lnTo>
                  <a:pt x="3742128" y="6003845"/>
                </a:lnTo>
                <a:cubicBezTo>
                  <a:pt x="3742128" y="6106925"/>
                  <a:pt x="3658565" y="6190488"/>
                  <a:pt x="3555485" y="6190488"/>
                </a:cubicBezTo>
                <a:lnTo>
                  <a:pt x="0" y="6190488"/>
                </a:ln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47132" y="6529916"/>
            <a:ext cx="3284341" cy="328084"/>
          </a:xfrm>
          <a:prstGeom prst="rect">
            <a:avLst/>
          </a:prstGeom>
        </p:spPr>
        <p:txBody>
          <a:bodyPr/>
          <a:lstStyle/>
          <a:p>
            <a:fld id="{DCAE8F83-67FA-404A-B769-CAB4959C0FA7}" type="datetime1">
              <a:rPr lang="en-US" smtClean="0"/>
              <a:t>4/23/2026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529916"/>
            <a:ext cx="2805405" cy="328084"/>
          </a:xfrm>
          <a:prstGeom prst="rect">
            <a:avLst/>
          </a:prstGeo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529916"/>
            <a:ext cx="429207" cy="328084"/>
          </a:xfrm>
          <a:prstGeom prst="rect">
            <a:avLst/>
          </a:prstGeom>
        </p:spPr>
        <p:txBody>
          <a:bodyPr/>
          <a:lstStyle/>
          <a:p>
            <a:fld id="{CC057153-B650-4DEB-B370-79DDCFDCE934}" type="slidenum">
              <a:rPr lang="en-US" smtClean="0"/>
              <a:t>‹#›</a:t>
            </a:fld>
            <a:endParaRPr lang="en-US"/>
          </a:p>
        </p:txBody>
      </p:sp>
      <p:sp>
        <p:nvSpPr>
          <p:cNvPr id="2" name="Rectangle: Rounded Corners 1">
            <a:extLst>
              <a:ext uri="{FF2B5EF4-FFF2-40B4-BE49-F238E27FC236}">
                <a16:creationId xmlns:a16="http://schemas.microsoft.com/office/drawing/2014/main" id="{635E0701-D961-E590-72A4-CFE60A942FB6}"/>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587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5B410A-8F1F-C41B-C2EA-3ADD36BB7D5B}"/>
              </a:ext>
            </a:extLst>
          </p:cNvPr>
          <p:cNvSpPr>
            <a:spLocks noGrp="1"/>
          </p:cNvSpPr>
          <p:nvPr>
            <p:ph type="title"/>
          </p:nvPr>
        </p:nvSpPr>
        <p:spPr>
          <a:xfrm>
            <a:off x="7053972" y="907302"/>
            <a:ext cx="4361688" cy="1386965"/>
          </a:xfrm>
        </p:spPr>
        <p:txBody>
          <a:bodyPr anchor="t"/>
          <a:lstStyle/>
          <a:p>
            <a:r>
              <a:rPr lang="en-US"/>
              <a:t>Click to edit Master title style</a:t>
            </a:r>
          </a:p>
        </p:txBody>
      </p:sp>
      <p:sp>
        <p:nvSpPr>
          <p:cNvPr id="8" name="Picture Placeholder 7">
            <a:extLst>
              <a:ext uri="{FF2B5EF4-FFF2-40B4-BE49-F238E27FC236}">
                <a16:creationId xmlns:a16="http://schemas.microsoft.com/office/drawing/2014/main" id="{3675BA77-EBBB-9336-6E26-E6A278DEC64C}"/>
              </a:ext>
            </a:extLst>
          </p:cNvPr>
          <p:cNvSpPr>
            <a:spLocks noGrp="1"/>
          </p:cNvSpPr>
          <p:nvPr>
            <p:ph type="pic" sz="quarter" idx="13"/>
          </p:nvPr>
        </p:nvSpPr>
        <p:spPr>
          <a:xfrm>
            <a:off x="358140" y="333756"/>
            <a:ext cx="6253369" cy="6190488"/>
          </a:xfrm>
          <a:custGeom>
            <a:avLst/>
            <a:gdLst>
              <a:gd name="connsiteX0" fmla="*/ 186643 w 6253369"/>
              <a:gd name="connsiteY0" fmla="*/ 0 h 6190488"/>
              <a:gd name="connsiteX1" fmla="*/ 6253369 w 6253369"/>
              <a:gd name="connsiteY1" fmla="*/ 0 h 6190488"/>
              <a:gd name="connsiteX2" fmla="*/ 6253369 w 6253369"/>
              <a:gd name="connsiteY2" fmla="*/ 6190488 h 6190488"/>
              <a:gd name="connsiteX3" fmla="*/ 186643 w 6253369"/>
              <a:gd name="connsiteY3" fmla="*/ 6190488 h 6190488"/>
              <a:gd name="connsiteX4" fmla="*/ 0 w 6253369"/>
              <a:gd name="connsiteY4" fmla="*/ 6003845 h 6190488"/>
              <a:gd name="connsiteX5" fmla="*/ 0 w 6253369"/>
              <a:gd name="connsiteY5" fmla="*/ 186643 h 6190488"/>
              <a:gd name="connsiteX6" fmla="*/ 186643 w 6253369"/>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3369" h="6190488">
                <a:moveTo>
                  <a:pt x="186643" y="0"/>
                </a:moveTo>
                <a:lnTo>
                  <a:pt x="6253369" y="0"/>
                </a:lnTo>
                <a:lnTo>
                  <a:pt x="6253369" y="6190488"/>
                </a:lnTo>
                <a:lnTo>
                  <a:pt x="186643" y="6190488"/>
                </a:lnTo>
                <a:cubicBezTo>
                  <a:pt x="83563" y="6190488"/>
                  <a:pt x="0" y="6106925"/>
                  <a:pt x="0" y="6003845"/>
                </a:cubicBezTo>
                <a:lnTo>
                  <a:pt x="0" y="186643"/>
                </a:lnTo>
                <a:cubicBezTo>
                  <a:pt x="0" y="83563"/>
                  <a:pt x="83563" y="0"/>
                  <a:pt x="186643" y="0"/>
                </a:cubicBezTo>
                <a:close/>
              </a:path>
            </a:pathLst>
          </a:custGeom>
          <a:blipFill dpi="0" rotWithShape="1">
            <a:blip r:embed="rId2"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9" name="Content Placeholder 7">
            <a:extLst>
              <a:ext uri="{FF2B5EF4-FFF2-40B4-BE49-F238E27FC236}">
                <a16:creationId xmlns:a16="http://schemas.microsoft.com/office/drawing/2014/main" id="{CFD057C1-E5F9-48C1-C100-98561B816AC5}"/>
              </a:ext>
            </a:extLst>
          </p:cNvPr>
          <p:cNvSpPr>
            <a:spLocks noGrp="1"/>
          </p:cNvSpPr>
          <p:nvPr>
            <p:ph sz="quarter" idx="14"/>
          </p:nvPr>
        </p:nvSpPr>
        <p:spPr>
          <a:xfrm>
            <a:off x="7053972" y="2438545"/>
            <a:ext cx="4366917" cy="3512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529914"/>
            <a:ext cx="1622776" cy="328085"/>
          </a:xfrm>
          <a:prstGeom prst="rect">
            <a:avLst/>
          </a:prstGeom>
        </p:spPr>
        <p:txBody>
          <a:bodyPr/>
          <a:lstStyle>
            <a:lvl1pPr>
              <a:defRPr>
                <a:solidFill>
                  <a:schemeClr val="tx1"/>
                </a:solidFill>
                <a:effectLst/>
              </a:defRPr>
            </a:lvl1pPr>
          </a:lstStyle>
          <a:p>
            <a:fld id="{49B3D67F-5079-4349-A370-6203DAA40BB5}"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2" name="Rectangle: Rounded Corners 1">
            <a:extLst>
              <a:ext uri="{FF2B5EF4-FFF2-40B4-BE49-F238E27FC236}">
                <a16:creationId xmlns:a16="http://schemas.microsoft.com/office/drawing/2014/main" id="{EA9C6C39-F32F-7B92-4B04-DE603E8CAB22}"/>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419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59536" y="907302"/>
            <a:ext cx="4361688" cy="1386965"/>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59536" y="2438545"/>
            <a:ext cx="4366917" cy="3512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89A950D-4E95-617D-73A8-2088AA91A845}"/>
              </a:ext>
            </a:extLst>
          </p:cNvPr>
          <p:cNvSpPr>
            <a:spLocks noGrp="1"/>
          </p:cNvSpPr>
          <p:nvPr>
            <p:ph type="pic" sz="quarter" idx="13"/>
          </p:nvPr>
        </p:nvSpPr>
        <p:spPr>
          <a:xfrm>
            <a:off x="5749422" y="333756"/>
            <a:ext cx="6086539" cy="6190488"/>
          </a:xfrm>
          <a:custGeom>
            <a:avLst/>
            <a:gdLst>
              <a:gd name="connsiteX0" fmla="*/ 0 w 6086539"/>
              <a:gd name="connsiteY0" fmla="*/ 0 h 6181344"/>
              <a:gd name="connsiteX1" fmla="*/ 5900171 w 6086539"/>
              <a:gd name="connsiteY1" fmla="*/ 0 h 6181344"/>
              <a:gd name="connsiteX2" fmla="*/ 6086539 w 6086539"/>
              <a:gd name="connsiteY2" fmla="*/ 186368 h 6181344"/>
              <a:gd name="connsiteX3" fmla="*/ 6086539 w 6086539"/>
              <a:gd name="connsiteY3" fmla="*/ 5994976 h 6181344"/>
              <a:gd name="connsiteX4" fmla="*/ 5900171 w 6086539"/>
              <a:gd name="connsiteY4" fmla="*/ 6181344 h 6181344"/>
              <a:gd name="connsiteX5" fmla="*/ 0 w 6086539"/>
              <a:gd name="connsiteY5" fmla="*/ 6181344 h 61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539" h="6181344">
                <a:moveTo>
                  <a:pt x="0" y="0"/>
                </a:moveTo>
                <a:lnTo>
                  <a:pt x="5900171" y="0"/>
                </a:lnTo>
                <a:cubicBezTo>
                  <a:pt x="6003099" y="0"/>
                  <a:pt x="6086539" y="83440"/>
                  <a:pt x="6086539" y="186368"/>
                </a:cubicBezTo>
                <a:lnTo>
                  <a:pt x="6086539" y="5994976"/>
                </a:lnTo>
                <a:cubicBezTo>
                  <a:pt x="6086539" y="6097904"/>
                  <a:pt x="6003099" y="6181344"/>
                  <a:pt x="5900171" y="6181344"/>
                </a:cubicBezTo>
                <a:lnTo>
                  <a:pt x="0" y="6181344"/>
                </a:ln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29916"/>
            <a:ext cx="2031073" cy="328084"/>
          </a:xfrm>
          <a:prstGeom prst="rect">
            <a:avLst/>
          </a:prstGeom>
        </p:spPr>
        <p:txBody>
          <a:bodyPr/>
          <a:lstStyle/>
          <a:p>
            <a:fld id="{D5E635FD-01E5-4F9B-B7E3-4E8E4D553502}"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529916"/>
            <a:ext cx="2805405" cy="328084"/>
          </a:xfrm>
          <a:prstGeom prst="rect">
            <a:avLst/>
          </a:prstGeo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529916"/>
            <a:ext cx="429207" cy="328084"/>
          </a:xfrm>
          <a:prstGeom prst="rect">
            <a:avLst/>
          </a:prstGeo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4" name="Rectangle: Rounded Corners 3">
            <a:extLst>
              <a:ext uri="{FF2B5EF4-FFF2-40B4-BE49-F238E27FC236}">
                <a16:creationId xmlns:a16="http://schemas.microsoft.com/office/drawing/2014/main" id="{6C6B2973-B39B-795B-C998-BD99945AC583}"/>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223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D06E528-2C9F-FF0A-C704-D5311E88B5CA}"/>
              </a:ext>
            </a:extLst>
          </p:cNvPr>
          <p:cNvSpPr>
            <a:spLocks noGrp="1"/>
          </p:cNvSpPr>
          <p:nvPr>
            <p:ph type="title"/>
          </p:nvPr>
        </p:nvSpPr>
        <p:spPr>
          <a:xfrm>
            <a:off x="6882554" y="905256"/>
            <a:ext cx="4572000" cy="932688"/>
          </a:xfrm>
        </p:spPr>
        <p:txBody>
          <a:bodyPr anchor="b"/>
          <a:lstStyle>
            <a:lvl1pPr>
              <a:defRPr sz="3200"/>
            </a:lvl1pPr>
          </a:lstStyle>
          <a:p>
            <a:r>
              <a:rPr lang="en-US"/>
              <a:t>Click to edit Master title style</a:t>
            </a:r>
          </a:p>
        </p:txBody>
      </p:sp>
      <p:sp>
        <p:nvSpPr>
          <p:cNvPr id="4" name="Picture Placeholder 3">
            <a:extLst>
              <a:ext uri="{FF2B5EF4-FFF2-40B4-BE49-F238E27FC236}">
                <a16:creationId xmlns:a16="http://schemas.microsoft.com/office/drawing/2014/main" id="{98AE6960-1685-F3C4-C297-F7D9C123BDA2}"/>
              </a:ext>
            </a:extLst>
          </p:cNvPr>
          <p:cNvSpPr>
            <a:spLocks noGrp="1"/>
          </p:cNvSpPr>
          <p:nvPr>
            <p:ph type="pic" sz="quarter" idx="13"/>
          </p:nvPr>
        </p:nvSpPr>
        <p:spPr>
          <a:xfrm>
            <a:off x="358956" y="338328"/>
            <a:ext cx="6129344" cy="6181344"/>
          </a:xfrm>
          <a:custGeom>
            <a:avLst/>
            <a:gdLst>
              <a:gd name="connsiteX0" fmla="*/ 186368 w 6129344"/>
              <a:gd name="connsiteY0" fmla="*/ 0 h 6181344"/>
              <a:gd name="connsiteX1" fmla="*/ 6129344 w 6129344"/>
              <a:gd name="connsiteY1" fmla="*/ 0 h 6181344"/>
              <a:gd name="connsiteX2" fmla="*/ 6129344 w 6129344"/>
              <a:gd name="connsiteY2" fmla="*/ 6181344 h 6181344"/>
              <a:gd name="connsiteX3" fmla="*/ 186368 w 6129344"/>
              <a:gd name="connsiteY3" fmla="*/ 6181344 h 6181344"/>
              <a:gd name="connsiteX4" fmla="*/ 0 w 6129344"/>
              <a:gd name="connsiteY4" fmla="*/ 5994976 h 6181344"/>
              <a:gd name="connsiteX5" fmla="*/ 0 w 6129344"/>
              <a:gd name="connsiteY5" fmla="*/ 186368 h 6181344"/>
              <a:gd name="connsiteX6" fmla="*/ 186368 w 6129344"/>
              <a:gd name="connsiteY6" fmla="*/ 0 h 61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9344" h="6181344">
                <a:moveTo>
                  <a:pt x="186368" y="0"/>
                </a:moveTo>
                <a:lnTo>
                  <a:pt x="6129344" y="0"/>
                </a:lnTo>
                <a:lnTo>
                  <a:pt x="6129344" y="6181344"/>
                </a:lnTo>
                <a:lnTo>
                  <a:pt x="186368" y="6181344"/>
                </a:lnTo>
                <a:cubicBezTo>
                  <a:pt x="83440" y="6181344"/>
                  <a:pt x="0" y="6097904"/>
                  <a:pt x="0" y="5994976"/>
                </a:cubicBezTo>
                <a:lnTo>
                  <a:pt x="0" y="186368"/>
                </a:lnTo>
                <a:cubicBezTo>
                  <a:pt x="0" y="83440"/>
                  <a:pt x="83440" y="0"/>
                  <a:pt x="186368"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10" name="Content Placeholder 7">
            <a:extLst>
              <a:ext uri="{FF2B5EF4-FFF2-40B4-BE49-F238E27FC236}">
                <a16:creationId xmlns:a16="http://schemas.microsoft.com/office/drawing/2014/main" id="{F131C32E-547E-EA2F-5C03-0FE106459545}"/>
              </a:ext>
            </a:extLst>
          </p:cNvPr>
          <p:cNvSpPr>
            <a:spLocks noGrp="1"/>
          </p:cNvSpPr>
          <p:nvPr>
            <p:ph sz="quarter" idx="14"/>
          </p:nvPr>
        </p:nvSpPr>
        <p:spPr>
          <a:xfrm>
            <a:off x="6882554" y="1982048"/>
            <a:ext cx="4572000" cy="396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529916"/>
            <a:ext cx="1772029" cy="328084"/>
          </a:xfrm>
          <a:prstGeom prst="rect">
            <a:avLst/>
          </a:prstGeom>
        </p:spPr>
        <p:txBody>
          <a:bodyPr/>
          <a:lstStyle>
            <a:lvl1pPr>
              <a:defRPr>
                <a:solidFill>
                  <a:schemeClr val="tx1"/>
                </a:solidFill>
                <a:effectLst/>
              </a:defRPr>
            </a:lvl1pPr>
          </a:lstStyle>
          <a:p>
            <a:fld id="{9DA120D7-D319-4C08-8AC1-3F29C25825B5}"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3" name="Rectangle: Rounded Corners 2">
            <a:extLst>
              <a:ext uri="{FF2B5EF4-FFF2-40B4-BE49-F238E27FC236}">
                <a16:creationId xmlns:a16="http://schemas.microsoft.com/office/drawing/2014/main" id="{3BBCC467-E248-3764-B263-C14CD99457D8}"/>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32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59536" y="905256"/>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59536" y="1982048"/>
            <a:ext cx="4572000" cy="396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E3331A2-CF3B-E998-CF70-4A75C30A9245}"/>
              </a:ext>
            </a:extLst>
          </p:cNvPr>
          <p:cNvSpPr>
            <a:spLocks noGrp="1"/>
          </p:cNvSpPr>
          <p:nvPr>
            <p:ph type="pic" sz="quarter" idx="13"/>
          </p:nvPr>
        </p:nvSpPr>
        <p:spPr>
          <a:xfrm>
            <a:off x="5917720" y="333756"/>
            <a:ext cx="5916140" cy="6190488"/>
          </a:xfrm>
          <a:custGeom>
            <a:avLst/>
            <a:gdLst>
              <a:gd name="connsiteX0" fmla="*/ 0 w 5916140"/>
              <a:gd name="connsiteY0" fmla="*/ 0 h 6190488"/>
              <a:gd name="connsiteX1" fmla="*/ 5729497 w 5916140"/>
              <a:gd name="connsiteY1" fmla="*/ 0 h 6190488"/>
              <a:gd name="connsiteX2" fmla="*/ 5916140 w 5916140"/>
              <a:gd name="connsiteY2" fmla="*/ 186643 h 6190488"/>
              <a:gd name="connsiteX3" fmla="*/ 5916140 w 5916140"/>
              <a:gd name="connsiteY3" fmla="*/ 6003845 h 6190488"/>
              <a:gd name="connsiteX4" fmla="*/ 5729497 w 5916140"/>
              <a:gd name="connsiteY4" fmla="*/ 6190488 h 6190488"/>
              <a:gd name="connsiteX5" fmla="*/ 0 w 5916140"/>
              <a:gd name="connsiteY5" fmla="*/ 6190488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6140" h="6190488">
                <a:moveTo>
                  <a:pt x="0" y="0"/>
                </a:moveTo>
                <a:lnTo>
                  <a:pt x="5729497" y="0"/>
                </a:lnTo>
                <a:cubicBezTo>
                  <a:pt x="5832577" y="0"/>
                  <a:pt x="5916140" y="83563"/>
                  <a:pt x="5916140" y="186643"/>
                </a:cubicBezTo>
                <a:lnTo>
                  <a:pt x="5916140" y="6003845"/>
                </a:lnTo>
                <a:cubicBezTo>
                  <a:pt x="5916140" y="6106925"/>
                  <a:pt x="5832577" y="6190488"/>
                  <a:pt x="5729497" y="6190488"/>
                </a:cubicBezTo>
                <a:lnTo>
                  <a:pt x="0" y="6190488"/>
                </a:ln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3" y="6529916"/>
            <a:ext cx="2031073" cy="328084"/>
          </a:xfrm>
          <a:prstGeom prst="rect">
            <a:avLst/>
          </a:prstGeom>
        </p:spPr>
        <p:txBody>
          <a:bodyPr/>
          <a:lstStyle/>
          <a:p>
            <a:fld id="{EBEC7127-1401-4DC9-A2BE-769D7BC81B47}"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529916"/>
            <a:ext cx="2805405" cy="328084"/>
          </a:xfrm>
          <a:prstGeom prst="rect">
            <a:avLst/>
          </a:prstGeo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529916"/>
            <a:ext cx="429207" cy="328084"/>
          </a:xfrm>
          <a:prstGeom prst="rect">
            <a:avLst/>
          </a:prstGeo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4" name="Rectangle: Rounded Corners 3">
            <a:extLst>
              <a:ext uri="{FF2B5EF4-FFF2-40B4-BE49-F238E27FC236}">
                <a16:creationId xmlns:a16="http://schemas.microsoft.com/office/drawing/2014/main" id="{441A81A3-09AD-4886-CA58-1C5308FB34ED}"/>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942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03044" y="907299"/>
            <a:ext cx="3222923" cy="1203162"/>
          </a:xfrm>
        </p:spPr>
        <p:txBody>
          <a:bodyPr anchor="b">
            <a:normAutofit/>
          </a:bodyPr>
          <a:lstStyle>
            <a:lvl1pPr>
              <a:defRPr sz="3200"/>
            </a:lvl1pPr>
          </a:lstStyle>
          <a:p>
            <a:r>
              <a:rPr lang="en-US"/>
              <a:t>Click to edit Master title style</a:t>
            </a:r>
          </a:p>
        </p:txBody>
      </p:sp>
      <p:sp>
        <p:nvSpPr>
          <p:cNvPr id="6" name="Picture Placeholder 5">
            <a:extLst>
              <a:ext uri="{FF2B5EF4-FFF2-40B4-BE49-F238E27FC236}">
                <a16:creationId xmlns:a16="http://schemas.microsoft.com/office/drawing/2014/main" id="{E26FC952-7E45-FC54-E540-F375172C0E20}"/>
              </a:ext>
            </a:extLst>
          </p:cNvPr>
          <p:cNvSpPr>
            <a:spLocks noGrp="1"/>
          </p:cNvSpPr>
          <p:nvPr>
            <p:ph type="pic" sz="quarter" idx="13"/>
          </p:nvPr>
        </p:nvSpPr>
        <p:spPr>
          <a:xfrm>
            <a:off x="358140" y="333756"/>
            <a:ext cx="7226004" cy="6190488"/>
          </a:xfrm>
          <a:custGeom>
            <a:avLst/>
            <a:gdLst>
              <a:gd name="connsiteX0" fmla="*/ 186643 w 7226004"/>
              <a:gd name="connsiteY0" fmla="*/ 0 h 6190488"/>
              <a:gd name="connsiteX1" fmla="*/ 7226004 w 7226004"/>
              <a:gd name="connsiteY1" fmla="*/ 0 h 6190488"/>
              <a:gd name="connsiteX2" fmla="*/ 7226004 w 7226004"/>
              <a:gd name="connsiteY2" fmla="*/ 6190488 h 6190488"/>
              <a:gd name="connsiteX3" fmla="*/ 186643 w 7226004"/>
              <a:gd name="connsiteY3" fmla="*/ 6190488 h 6190488"/>
              <a:gd name="connsiteX4" fmla="*/ 0 w 7226004"/>
              <a:gd name="connsiteY4" fmla="*/ 6003845 h 6190488"/>
              <a:gd name="connsiteX5" fmla="*/ 0 w 7226004"/>
              <a:gd name="connsiteY5" fmla="*/ 186643 h 6190488"/>
              <a:gd name="connsiteX6" fmla="*/ 186643 w 7226004"/>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004" h="6190488">
                <a:moveTo>
                  <a:pt x="186643" y="0"/>
                </a:moveTo>
                <a:lnTo>
                  <a:pt x="7226004" y="0"/>
                </a:lnTo>
                <a:lnTo>
                  <a:pt x="7226004" y="6190488"/>
                </a:lnTo>
                <a:lnTo>
                  <a:pt x="186643" y="6190488"/>
                </a:lnTo>
                <a:cubicBezTo>
                  <a:pt x="83563" y="6190488"/>
                  <a:pt x="0" y="6106925"/>
                  <a:pt x="0" y="6003845"/>
                </a:cubicBezTo>
                <a:lnTo>
                  <a:pt x="0" y="186643"/>
                </a:lnTo>
                <a:cubicBezTo>
                  <a:pt x="0" y="83563"/>
                  <a:pt x="83563" y="0"/>
                  <a:pt x="186643"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103044" y="2240265"/>
            <a:ext cx="3222923" cy="371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103044" y="6529915"/>
            <a:ext cx="922372" cy="328084"/>
          </a:xfrm>
          <a:prstGeom prst="rect">
            <a:avLst/>
          </a:prstGeom>
        </p:spPr>
        <p:txBody>
          <a:bodyPr/>
          <a:lstStyle/>
          <a:p>
            <a:fld id="{16B7840A-2968-4A25-82F8-DF7BABF97BC1}" type="datetime1">
              <a:rPr lang="en-US" smtClean="0"/>
              <a:t>4/23/2026</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025417" y="6529915"/>
            <a:ext cx="2390244" cy="328084"/>
          </a:xfrm>
          <a:prstGeom prst="rect">
            <a:avLst/>
          </a:prstGeo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5" name="Rectangle: Rounded Corners 4">
            <a:extLst>
              <a:ext uri="{FF2B5EF4-FFF2-40B4-BE49-F238E27FC236}">
                <a16:creationId xmlns:a16="http://schemas.microsoft.com/office/drawing/2014/main" id="{DCB9005A-8E92-C720-BABE-52545C043BA6}"/>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472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59536" y="907299"/>
            <a:ext cx="3351329" cy="1203161"/>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59536" y="2244789"/>
            <a:ext cx="3351329" cy="3705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3031C5B-201F-65FC-977A-E04E980A8D1F}"/>
              </a:ext>
            </a:extLst>
          </p:cNvPr>
          <p:cNvSpPr>
            <a:spLocks noGrp="1"/>
          </p:cNvSpPr>
          <p:nvPr>
            <p:ph type="pic" sz="quarter" idx="13"/>
          </p:nvPr>
        </p:nvSpPr>
        <p:spPr>
          <a:xfrm>
            <a:off x="4761780" y="333756"/>
            <a:ext cx="7072080" cy="6190488"/>
          </a:xfrm>
          <a:custGeom>
            <a:avLst/>
            <a:gdLst>
              <a:gd name="connsiteX0" fmla="*/ 0 w 7072080"/>
              <a:gd name="connsiteY0" fmla="*/ 0 h 6190488"/>
              <a:gd name="connsiteX1" fmla="*/ 6885437 w 7072080"/>
              <a:gd name="connsiteY1" fmla="*/ 0 h 6190488"/>
              <a:gd name="connsiteX2" fmla="*/ 7072080 w 7072080"/>
              <a:gd name="connsiteY2" fmla="*/ 186643 h 6190488"/>
              <a:gd name="connsiteX3" fmla="*/ 7072080 w 7072080"/>
              <a:gd name="connsiteY3" fmla="*/ 6003845 h 6190488"/>
              <a:gd name="connsiteX4" fmla="*/ 6885437 w 7072080"/>
              <a:gd name="connsiteY4" fmla="*/ 6190488 h 6190488"/>
              <a:gd name="connsiteX5" fmla="*/ 0 w 7072080"/>
              <a:gd name="connsiteY5" fmla="*/ 6190488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2080" h="6190488">
                <a:moveTo>
                  <a:pt x="0" y="0"/>
                </a:moveTo>
                <a:lnTo>
                  <a:pt x="6885437" y="0"/>
                </a:lnTo>
                <a:cubicBezTo>
                  <a:pt x="6988517" y="0"/>
                  <a:pt x="7072080" y="83563"/>
                  <a:pt x="7072080" y="186643"/>
                </a:cubicBezTo>
                <a:lnTo>
                  <a:pt x="7072080" y="6003845"/>
                </a:lnTo>
                <a:cubicBezTo>
                  <a:pt x="7072080" y="6106925"/>
                  <a:pt x="6988517" y="6190488"/>
                  <a:pt x="6885437" y="6190488"/>
                </a:cubicBezTo>
                <a:lnTo>
                  <a:pt x="0" y="6190488"/>
                </a:ln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3" y="6529916"/>
            <a:ext cx="1067625" cy="328084"/>
          </a:xfrm>
          <a:prstGeom prst="rect">
            <a:avLst/>
          </a:prstGeom>
        </p:spPr>
        <p:txBody>
          <a:bodyPr/>
          <a:lstStyle/>
          <a:p>
            <a:fld id="{E2ABEC49-741E-472F-866C-AE933A56DB01}"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529916"/>
            <a:ext cx="2805405" cy="328084"/>
          </a:xfrm>
          <a:prstGeom prst="rect">
            <a:avLst/>
          </a:prstGeo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529916"/>
            <a:ext cx="429207" cy="328084"/>
          </a:xfrm>
          <a:prstGeom prst="rect">
            <a:avLst/>
          </a:prstGeo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4" name="Rectangle: Rounded Corners 3">
            <a:extLst>
              <a:ext uri="{FF2B5EF4-FFF2-40B4-BE49-F238E27FC236}">
                <a16:creationId xmlns:a16="http://schemas.microsoft.com/office/drawing/2014/main" id="{75A9B769-FEAE-2962-E26F-2A44DC7B32AC}"/>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238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00265" y="907300"/>
            <a:ext cx="3025702" cy="2114466"/>
          </a:xfrm>
        </p:spPr>
        <p:txBody>
          <a:bodyPr anchor="b"/>
          <a:lstStyle/>
          <a:p>
            <a:r>
              <a:rPr lang="en-US"/>
              <a:t>Click to edit Master title style</a:t>
            </a:r>
          </a:p>
        </p:txBody>
      </p:sp>
      <p:sp>
        <p:nvSpPr>
          <p:cNvPr id="9" name="Picture Placeholder 8">
            <a:extLst>
              <a:ext uri="{FF2B5EF4-FFF2-40B4-BE49-F238E27FC236}">
                <a16:creationId xmlns:a16="http://schemas.microsoft.com/office/drawing/2014/main" id="{D58BC462-E794-03C0-9112-F7F3BCEED143}"/>
              </a:ext>
            </a:extLst>
          </p:cNvPr>
          <p:cNvSpPr>
            <a:spLocks noGrp="1"/>
          </p:cNvSpPr>
          <p:nvPr>
            <p:ph type="pic" sz="quarter" idx="13"/>
          </p:nvPr>
        </p:nvSpPr>
        <p:spPr>
          <a:xfrm>
            <a:off x="358140" y="333756"/>
            <a:ext cx="7423225" cy="6190488"/>
          </a:xfrm>
          <a:custGeom>
            <a:avLst/>
            <a:gdLst>
              <a:gd name="connsiteX0" fmla="*/ 186643 w 7423225"/>
              <a:gd name="connsiteY0" fmla="*/ 0 h 6190488"/>
              <a:gd name="connsiteX1" fmla="*/ 7423225 w 7423225"/>
              <a:gd name="connsiteY1" fmla="*/ 0 h 6190488"/>
              <a:gd name="connsiteX2" fmla="*/ 7423225 w 7423225"/>
              <a:gd name="connsiteY2" fmla="*/ 6190488 h 6190488"/>
              <a:gd name="connsiteX3" fmla="*/ 186643 w 7423225"/>
              <a:gd name="connsiteY3" fmla="*/ 6190488 h 6190488"/>
              <a:gd name="connsiteX4" fmla="*/ 0 w 7423225"/>
              <a:gd name="connsiteY4" fmla="*/ 6003845 h 6190488"/>
              <a:gd name="connsiteX5" fmla="*/ 0 w 7423225"/>
              <a:gd name="connsiteY5" fmla="*/ 186643 h 6190488"/>
              <a:gd name="connsiteX6" fmla="*/ 186643 w 7423225"/>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3225" h="6190488">
                <a:moveTo>
                  <a:pt x="186643" y="0"/>
                </a:moveTo>
                <a:lnTo>
                  <a:pt x="7423225" y="0"/>
                </a:lnTo>
                <a:lnTo>
                  <a:pt x="7423225" y="6190488"/>
                </a:lnTo>
                <a:lnTo>
                  <a:pt x="186643" y="6190488"/>
                </a:lnTo>
                <a:cubicBezTo>
                  <a:pt x="83563" y="6190488"/>
                  <a:pt x="0" y="6106925"/>
                  <a:pt x="0" y="6003845"/>
                </a:cubicBezTo>
                <a:lnTo>
                  <a:pt x="0" y="186643"/>
                </a:lnTo>
                <a:cubicBezTo>
                  <a:pt x="0" y="83563"/>
                  <a:pt x="83563" y="0"/>
                  <a:pt x="186643" y="0"/>
                </a:cubicBezTo>
                <a:close/>
              </a:path>
            </a:pathLst>
          </a:custGeom>
          <a:blipFill>
            <a:blip r:embed="rId2" cstate="screen">
              <a:alphaModFix amt="70000"/>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00265" y="3156095"/>
            <a:ext cx="3025702" cy="2794596"/>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529915"/>
            <a:ext cx="1003659" cy="328084"/>
          </a:xfrm>
          <a:prstGeom prst="rect">
            <a:avLst/>
          </a:prstGeom>
        </p:spPr>
        <p:txBody>
          <a:bodyPr/>
          <a:lstStyle>
            <a:lvl1pPr>
              <a:defRPr>
                <a:solidFill>
                  <a:schemeClr val="tx1"/>
                </a:solidFill>
                <a:effectLst/>
              </a:defRPr>
            </a:lvl1pPr>
          </a:lstStyle>
          <a:p>
            <a:fld id="{CB6BE5AC-BF33-4FE2-ADBE-F1A4AA52AA84}"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529915"/>
            <a:ext cx="2068899"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4" name="Rectangle: Rounded Corners 3">
            <a:extLst>
              <a:ext uri="{FF2B5EF4-FFF2-40B4-BE49-F238E27FC236}">
                <a16:creationId xmlns:a16="http://schemas.microsoft.com/office/drawing/2014/main" id="{B3CB8547-3131-E62F-78BD-1E2AB8979C91}"/>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64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03850" y="907302"/>
            <a:ext cx="4222117" cy="3697488"/>
          </a:xfrm>
        </p:spPr>
        <p:txBody>
          <a:bodyPr anchor="b">
            <a:normAutofit/>
          </a:bodyPr>
          <a:lstStyle>
            <a:lvl1pPr algn="l">
              <a:defRPr sz="5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03850" y="4731335"/>
            <a:ext cx="4222117" cy="1219362"/>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3E190545-F7D8-0D1C-1BCC-C670CFFE0C60}"/>
              </a:ext>
            </a:extLst>
          </p:cNvPr>
          <p:cNvSpPr>
            <a:spLocks noGrp="1"/>
          </p:cNvSpPr>
          <p:nvPr>
            <p:ph type="pic" sz="quarter" idx="14"/>
          </p:nvPr>
        </p:nvSpPr>
        <p:spPr>
          <a:xfrm>
            <a:off x="358140" y="333756"/>
            <a:ext cx="6226810" cy="6190488"/>
          </a:xfrm>
          <a:custGeom>
            <a:avLst/>
            <a:gdLst>
              <a:gd name="connsiteX0" fmla="*/ 186643 w 6226810"/>
              <a:gd name="connsiteY0" fmla="*/ 0 h 6190488"/>
              <a:gd name="connsiteX1" fmla="*/ 6226810 w 6226810"/>
              <a:gd name="connsiteY1" fmla="*/ 0 h 6190488"/>
              <a:gd name="connsiteX2" fmla="*/ 6226810 w 6226810"/>
              <a:gd name="connsiteY2" fmla="*/ 6190488 h 6190488"/>
              <a:gd name="connsiteX3" fmla="*/ 186643 w 6226810"/>
              <a:gd name="connsiteY3" fmla="*/ 6190488 h 6190488"/>
              <a:gd name="connsiteX4" fmla="*/ 0 w 6226810"/>
              <a:gd name="connsiteY4" fmla="*/ 6003845 h 6190488"/>
              <a:gd name="connsiteX5" fmla="*/ 0 w 6226810"/>
              <a:gd name="connsiteY5" fmla="*/ 186643 h 6190488"/>
              <a:gd name="connsiteX6" fmla="*/ 186643 w 6226810"/>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6810" h="6190488">
                <a:moveTo>
                  <a:pt x="186643" y="0"/>
                </a:moveTo>
                <a:lnTo>
                  <a:pt x="6226810" y="0"/>
                </a:lnTo>
                <a:lnTo>
                  <a:pt x="6226810" y="6190488"/>
                </a:lnTo>
                <a:lnTo>
                  <a:pt x="186643" y="6190488"/>
                </a:lnTo>
                <a:cubicBezTo>
                  <a:pt x="83563" y="6190488"/>
                  <a:pt x="0" y="6106925"/>
                  <a:pt x="0" y="6003845"/>
                </a:cubicBezTo>
                <a:lnTo>
                  <a:pt x="0" y="186643"/>
                </a:lnTo>
                <a:cubicBezTo>
                  <a:pt x="0" y="83563"/>
                  <a:pt x="83563" y="0"/>
                  <a:pt x="186643" y="0"/>
                </a:cubicBezTo>
                <a:close/>
              </a:path>
            </a:pathLst>
          </a:custGeom>
          <a:blipFill dpi="0" rotWithShape="1">
            <a:blip r:embed="rId2"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529916"/>
            <a:ext cx="1707625" cy="328084"/>
          </a:xfrm>
          <a:prstGeom prst="rect">
            <a:avLst/>
          </a:prstGeom>
        </p:spPr>
        <p:txBody>
          <a:bodyPr/>
          <a:lstStyle>
            <a:lvl1pPr>
              <a:defRPr>
                <a:solidFill>
                  <a:schemeClr val="tx1"/>
                </a:solidFill>
                <a:effectLst/>
              </a:defRPr>
            </a:lvl1pPr>
          </a:lstStyle>
          <a:p>
            <a:fld id="{254E9985-91B3-42C8-B8D8-B565E04A5E57}"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7" name="Rectangle: Rounded Corners 6">
            <a:extLst>
              <a:ext uri="{FF2B5EF4-FFF2-40B4-BE49-F238E27FC236}">
                <a16:creationId xmlns:a16="http://schemas.microsoft.com/office/drawing/2014/main" id="{E5DF5215-34B8-BE6B-A816-58B2F37B1D55}"/>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7168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a:blip r:embed="rId2" cstate="screen">
              <a:alphaModFix amt="7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2" y="6529916"/>
            <a:ext cx="3284341" cy="328084"/>
          </a:xfrm>
          <a:prstGeom prst="rect">
            <a:avLst/>
          </a:prstGeom>
        </p:spPr>
        <p:txBody>
          <a:bodyPr/>
          <a:lstStyle/>
          <a:p>
            <a:fld id="{851A88DF-44ED-436B-99D1-0B8CC5A92D9A}"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06465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a:blip r:embed="rId2" cstate="screen">
              <a:alphaModFix amt="7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2" y="6529916"/>
            <a:ext cx="3284341" cy="328084"/>
          </a:xfrm>
          <a:prstGeom prst="rect">
            <a:avLst/>
          </a:prstGeom>
        </p:spPr>
        <p:txBody>
          <a:bodyPr/>
          <a:lstStyle/>
          <a:p>
            <a:fld id="{BEC9FA1C-AA60-4CCE-B788-3849E413B634}"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7497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a:prstGeom prst="rect">
            <a:avLst/>
          </a:prstGeom>
        </p:spPr>
        <p:txBody>
          <a:bodyPr/>
          <a:lstStyle/>
          <a:p>
            <a:fld id="{401AF4C7-240F-4AB8-A2FA-D99DF3F7CE1C}"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a:prstGeom prst="rect">
            <a:avLst/>
          </a:prstGeo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a:blip r:embed="rId2" cstate="screen">
              <a:alphaModFix amt="70000"/>
              <a:extLst>
                <a:ext uri="{28A0092B-C50C-407E-A947-70E740481C1C}">
                  <a14:useLocalDpi xmlns:a14="http://schemas.microsoft.com/office/drawing/2010/main"/>
                </a:ext>
              </a:extLst>
            </a:blip>
            <a:stretch>
              <a:fillRect/>
            </a:stretch>
          </a:blipFill>
        </p:spPr>
        <p:txBody>
          <a:bodyPr/>
          <a:lstStyle/>
          <a:p>
            <a:r>
              <a:rPr lang="en-US"/>
              <a:t>Click icon to add picture</a:t>
            </a:r>
          </a:p>
        </p:txBody>
      </p:sp>
    </p:spTree>
    <p:extLst>
      <p:ext uri="{BB962C8B-B14F-4D97-AF65-F5344CB8AC3E}">
        <p14:creationId xmlns:p14="http://schemas.microsoft.com/office/powerpoint/2010/main" val="252566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07AF85-94F0-A688-031E-5C9B12E7DA2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2646" y="1810322"/>
            <a:ext cx="4547183" cy="4444173"/>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0FEB7308-4C28-B462-9DD9-8D821D48BBBA}"/>
              </a:ext>
            </a:extLst>
          </p:cNvPr>
          <p:cNvSpPr>
            <a:spLocks noGrp="1"/>
          </p:cNvSpPr>
          <p:nvPr>
            <p:ph type="pic" sz="quarter" idx="16"/>
          </p:nvPr>
        </p:nvSpPr>
        <p:spPr>
          <a:xfrm>
            <a:off x="898331" y="2044501"/>
            <a:ext cx="3975817" cy="3975817"/>
          </a:xfrm>
          <a:custGeom>
            <a:avLst/>
            <a:gdLst>
              <a:gd name="connsiteX0" fmla="*/ 1987909 w 3975817"/>
              <a:gd name="connsiteY0" fmla="*/ 0 h 3975817"/>
              <a:gd name="connsiteX1" fmla="*/ 3975817 w 3975817"/>
              <a:gd name="connsiteY1" fmla="*/ 1987909 h 3975817"/>
              <a:gd name="connsiteX2" fmla="*/ 1987909 w 3975817"/>
              <a:gd name="connsiteY2" fmla="*/ 3975817 h 3975817"/>
              <a:gd name="connsiteX3" fmla="*/ 0 w 3975817"/>
              <a:gd name="connsiteY3" fmla="*/ 1987909 h 3975817"/>
              <a:gd name="connsiteX4" fmla="*/ 1987909 w 3975817"/>
              <a:gd name="connsiteY4" fmla="*/ 0 h 397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817" h="3975817">
                <a:moveTo>
                  <a:pt x="1987909" y="0"/>
                </a:moveTo>
                <a:cubicBezTo>
                  <a:pt x="3085800" y="0"/>
                  <a:pt x="3975817" y="890017"/>
                  <a:pt x="3975817" y="1987909"/>
                </a:cubicBezTo>
                <a:cubicBezTo>
                  <a:pt x="3975817" y="3085800"/>
                  <a:pt x="3085800" y="3975817"/>
                  <a:pt x="1987909" y="3975817"/>
                </a:cubicBezTo>
                <a:cubicBezTo>
                  <a:pt x="890017" y="3975817"/>
                  <a:pt x="0" y="3085800"/>
                  <a:pt x="0" y="1987909"/>
                </a:cubicBezTo>
                <a:cubicBezTo>
                  <a:pt x="0" y="890017"/>
                  <a:pt x="890017" y="0"/>
                  <a:pt x="1987909" y="0"/>
                </a:cubicBezTo>
                <a:close/>
              </a:path>
            </a:pathLst>
          </a:custGeom>
          <a:blipFill dpi="0" rotWithShape="1">
            <a:blip r:embed="rId3"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096000" y="1828800"/>
            <a:ext cx="5483355"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2" y="6529916"/>
            <a:ext cx="3284341" cy="328084"/>
          </a:xfrm>
          <a:prstGeom prst="rect">
            <a:avLst/>
          </a:prstGeom>
        </p:spPr>
        <p:txBody>
          <a:bodyPr/>
          <a:lstStyle/>
          <a:p>
            <a:fld id="{387AD299-DE61-4CBB-BC93-03EDAFFAD605}"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7120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5BFD4E-5044-9769-5E8F-5BEC1C2A215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2648" y="2271376"/>
            <a:ext cx="4155294" cy="4061162"/>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4" name="Picture Placeholder 13">
            <a:extLst>
              <a:ext uri="{FF2B5EF4-FFF2-40B4-BE49-F238E27FC236}">
                <a16:creationId xmlns:a16="http://schemas.microsoft.com/office/drawing/2014/main" id="{D4DA44E7-3265-78D1-59E3-AEFDF6112DD6}"/>
              </a:ext>
            </a:extLst>
          </p:cNvPr>
          <p:cNvSpPr>
            <a:spLocks noGrp="1"/>
          </p:cNvSpPr>
          <p:nvPr>
            <p:ph type="pic" sz="quarter" idx="16"/>
          </p:nvPr>
        </p:nvSpPr>
        <p:spPr>
          <a:xfrm>
            <a:off x="873710" y="2485372"/>
            <a:ext cx="3633170" cy="3633170"/>
          </a:xfrm>
          <a:custGeom>
            <a:avLst/>
            <a:gdLst>
              <a:gd name="connsiteX0" fmla="*/ 1816585 w 3633170"/>
              <a:gd name="connsiteY0" fmla="*/ 0 h 3633170"/>
              <a:gd name="connsiteX1" fmla="*/ 3633170 w 3633170"/>
              <a:gd name="connsiteY1" fmla="*/ 1816585 h 3633170"/>
              <a:gd name="connsiteX2" fmla="*/ 1816585 w 3633170"/>
              <a:gd name="connsiteY2" fmla="*/ 3633170 h 3633170"/>
              <a:gd name="connsiteX3" fmla="*/ 0 w 3633170"/>
              <a:gd name="connsiteY3" fmla="*/ 1816585 h 3633170"/>
              <a:gd name="connsiteX4" fmla="*/ 1816585 w 3633170"/>
              <a:gd name="connsiteY4" fmla="*/ 0 h 3633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170" h="3633170">
                <a:moveTo>
                  <a:pt x="1816585" y="0"/>
                </a:moveTo>
                <a:cubicBezTo>
                  <a:pt x="2819857" y="0"/>
                  <a:pt x="3633170" y="813313"/>
                  <a:pt x="3633170" y="1816585"/>
                </a:cubicBezTo>
                <a:cubicBezTo>
                  <a:pt x="3633170" y="2819857"/>
                  <a:pt x="2819857" y="3633170"/>
                  <a:pt x="1816585" y="3633170"/>
                </a:cubicBezTo>
                <a:cubicBezTo>
                  <a:pt x="813313" y="3633170"/>
                  <a:pt x="0" y="2819857"/>
                  <a:pt x="0" y="1816585"/>
                </a:cubicBezTo>
                <a:cubicBezTo>
                  <a:pt x="0" y="813313"/>
                  <a:pt x="813313" y="0"/>
                  <a:pt x="1816585" y="0"/>
                </a:cubicBezTo>
                <a:close/>
              </a:path>
            </a:pathLst>
          </a:custGeom>
          <a:blipFill dpi="0" rotWithShape="1">
            <a:blip r:embed="rId3"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2" y="6529916"/>
            <a:ext cx="3284341" cy="328084"/>
          </a:xfrm>
          <a:prstGeom prst="rect">
            <a:avLst/>
          </a:prstGeom>
        </p:spPr>
        <p:txBody>
          <a:bodyPr/>
          <a:lstStyle/>
          <a:p>
            <a:fld id="{FB9632C8-AF7D-4924-8414-5F0F98946906}"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56829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50B4B-78CB-E542-02D9-864CE61BF8A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7715" y="2311121"/>
            <a:ext cx="4085820" cy="3993262"/>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2" name="Picture Placeholder 11">
            <a:extLst>
              <a:ext uri="{FF2B5EF4-FFF2-40B4-BE49-F238E27FC236}">
                <a16:creationId xmlns:a16="http://schemas.microsoft.com/office/drawing/2014/main" id="{AA5E0D2B-AF9D-6520-DEF7-6EF60AC4660E}"/>
              </a:ext>
            </a:extLst>
          </p:cNvPr>
          <p:cNvSpPr>
            <a:spLocks noGrp="1"/>
          </p:cNvSpPr>
          <p:nvPr>
            <p:ph type="pic" sz="quarter" idx="16"/>
          </p:nvPr>
        </p:nvSpPr>
        <p:spPr>
          <a:xfrm>
            <a:off x="694412" y="2521539"/>
            <a:ext cx="3572426" cy="3572426"/>
          </a:xfrm>
          <a:custGeom>
            <a:avLst/>
            <a:gdLst>
              <a:gd name="connsiteX0" fmla="*/ 1786213 w 3572426"/>
              <a:gd name="connsiteY0" fmla="*/ 0 h 3572426"/>
              <a:gd name="connsiteX1" fmla="*/ 3572426 w 3572426"/>
              <a:gd name="connsiteY1" fmla="*/ 1786213 h 3572426"/>
              <a:gd name="connsiteX2" fmla="*/ 1786213 w 3572426"/>
              <a:gd name="connsiteY2" fmla="*/ 3572426 h 3572426"/>
              <a:gd name="connsiteX3" fmla="*/ 0 w 3572426"/>
              <a:gd name="connsiteY3" fmla="*/ 1786213 h 3572426"/>
              <a:gd name="connsiteX4" fmla="*/ 1786213 w 3572426"/>
              <a:gd name="connsiteY4" fmla="*/ 0 h 357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426" h="3572426">
                <a:moveTo>
                  <a:pt x="1786213" y="0"/>
                </a:moveTo>
                <a:cubicBezTo>
                  <a:pt x="2772711" y="0"/>
                  <a:pt x="3572426" y="799715"/>
                  <a:pt x="3572426" y="1786213"/>
                </a:cubicBezTo>
                <a:cubicBezTo>
                  <a:pt x="3572426" y="2772711"/>
                  <a:pt x="2772711" y="3572426"/>
                  <a:pt x="1786213" y="3572426"/>
                </a:cubicBezTo>
                <a:cubicBezTo>
                  <a:pt x="799715" y="3572426"/>
                  <a:pt x="0" y="2772711"/>
                  <a:pt x="0" y="1786213"/>
                </a:cubicBezTo>
                <a:cubicBezTo>
                  <a:pt x="0" y="799715"/>
                  <a:pt x="799715" y="0"/>
                  <a:pt x="1786213" y="0"/>
                </a:cubicBezTo>
                <a:close/>
              </a:path>
            </a:pathLst>
          </a:custGeom>
          <a:blipFill dpi="0" rotWithShape="1">
            <a:blip r:embed="rId3"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2" y="6529916"/>
            <a:ext cx="3284341" cy="328084"/>
          </a:xfrm>
          <a:prstGeom prst="rect">
            <a:avLst/>
          </a:prstGeom>
        </p:spPr>
        <p:txBody>
          <a:bodyPr/>
          <a:lstStyle/>
          <a:p>
            <a:fld id="{CB60CA09-D196-4E75-A4BA-F561F149C1FC}"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42614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5626D2-80B1-31C0-8C4C-03AEBF6B45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35066" y="2105276"/>
            <a:ext cx="4085820" cy="3993262"/>
          </a:xfrm>
          <a:prstGeom prst="rect">
            <a:avLst/>
          </a:prstGeom>
        </p:spPr>
      </p:pic>
      <p:sp>
        <p:nvSpPr>
          <p:cNvPr id="17" name="Title 1">
            <a:extLst>
              <a:ext uri="{FF2B5EF4-FFF2-40B4-BE49-F238E27FC236}">
                <a16:creationId xmlns:a16="http://schemas.microsoft.com/office/drawing/2014/main" id="{FB8AD6A1-C215-DFF8-ECFA-D092D628B627}"/>
              </a:ext>
            </a:extLst>
          </p:cNvPr>
          <p:cNvSpPr>
            <a:spLocks noGrp="1"/>
          </p:cNvSpPr>
          <p:nvPr>
            <p:ph type="title"/>
          </p:nvPr>
        </p:nvSpPr>
        <p:spPr>
          <a:xfrm>
            <a:off x="612647" y="907303"/>
            <a:ext cx="10966706" cy="1132258"/>
          </a:xfrm>
        </p:spPr>
        <p:txBody>
          <a:bodyPr/>
          <a:lstStyle>
            <a:lvl1pPr>
              <a:defRPr>
                <a:latin typeface="+mj-lt"/>
              </a:defRPr>
            </a:lvl1pPr>
          </a:lstStyle>
          <a:p>
            <a:r>
              <a:rPr lang="en-US"/>
              <a:t>Click to edit Master title style</a:t>
            </a:r>
          </a:p>
        </p:txBody>
      </p:sp>
      <p:sp>
        <p:nvSpPr>
          <p:cNvPr id="15" name="Text Placeholder 3">
            <a:extLst>
              <a:ext uri="{FF2B5EF4-FFF2-40B4-BE49-F238E27FC236}">
                <a16:creationId xmlns:a16="http://schemas.microsoft.com/office/drawing/2014/main" id="{2F6745D6-F853-FF75-28EF-2DD864956FC7}"/>
              </a:ext>
            </a:extLst>
          </p:cNvPr>
          <p:cNvSpPr>
            <a:spLocks noGrp="1"/>
          </p:cNvSpPr>
          <p:nvPr>
            <p:ph type="body" sz="half" idx="2"/>
          </p:nvPr>
        </p:nvSpPr>
        <p:spPr>
          <a:xfrm>
            <a:off x="612647" y="2311121"/>
            <a:ext cx="6158266" cy="3993262"/>
          </a:xfrm>
        </p:spPr>
        <p:txBody>
          <a:bodyPr anchor="t">
            <a:normAutofit/>
          </a:bodyPr>
          <a:lstStyle>
            <a:lvl1pPr marL="0" indent="0">
              <a:buNone/>
              <a:defRPr sz="14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D366C839-A25F-2CB3-40B9-811BB4C75134}"/>
              </a:ext>
            </a:extLst>
          </p:cNvPr>
          <p:cNvSpPr>
            <a:spLocks noGrp="1"/>
          </p:cNvSpPr>
          <p:nvPr>
            <p:ph type="pic" sz="quarter" idx="15"/>
          </p:nvPr>
        </p:nvSpPr>
        <p:spPr>
          <a:xfrm>
            <a:off x="7591763" y="2315694"/>
            <a:ext cx="3572426" cy="3572426"/>
          </a:xfrm>
          <a:custGeom>
            <a:avLst/>
            <a:gdLst>
              <a:gd name="connsiteX0" fmla="*/ 1786213 w 3572426"/>
              <a:gd name="connsiteY0" fmla="*/ 0 h 3572426"/>
              <a:gd name="connsiteX1" fmla="*/ 3572426 w 3572426"/>
              <a:gd name="connsiteY1" fmla="*/ 1786213 h 3572426"/>
              <a:gd name="connsiteX2" fmla="*/ 1786213 w 3572426"/>
              <a:gd name="connsiteY2" fmla="*/ 3572426 h 3572426"/>
              <a:gd name="connsiteX3" fmla="*/ 0 w 3572426"/>
              <a:gd name="connsiteY3" fmla="*/ 1786213 h 3572426"/>
              <a:gd name="connsiteX4" fmla="*/ 1786213 w 3572426"/>
              <a:gd name="connsiteY4" fmla="*/ 0 h 357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426" h="3572426">
                <a:moveTo>
                  <a:pt x="1786213" y="0"/>
                </a:moveTo>
                <a:cubicBezTo>
                  <a:pt x="2772711" y="0"/>
                  <a:pt x="3572426" y="799715"/>
                  <a:pt x="3572426" y="1786213"/>
                </a:cubicBezTo>
                <a:cubicBezTo>
                  <a:pt x="3572426" y="2772711"/>
                  <a:pt x="2772711" y="3572426"/>
                  <a:pt x="1786213" y="3572426"/>
                </a:cubicBezTo>
                <a:cubicBezTo>
                  <a:pt x="799715" y="3572426"/>
                  <a:pt x="0" y="2772711"/>
                  <a:pt x="0" y="1786213"/>
                </a:cubicBezTo>
                <a:cubicBezTo>
                  <a:pt x="0" y="799715"/>
                  <a:pt x="799715" y="0"/>
                  <a:pt x="1786213" y="0"/>
                </a:cubicBezTo>
                <a:close/>
              </a:path>
            </a:pathLst>
          </a:custGeom>
          <a:blipFill dpi="0" rotWithShape="1">
            <a:blip r:embed="rId3"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2" y="6529916"/>
            <a:ext cx="3284341" cy="328084"/>
          </a:xfrm>
          <a:prstGeom prst="rect">
            <a:avLst/>
          </a:prstGeom>
        </p:spPr>
        <p:txBody>
          <a:bodyPr/>
          <a:lstStyle/>
          <a:p>
            <a:fld id="{E44CA941-2112-4108-B577-DDB22688A338}"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95137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C0B019-1F65-5FF3-EACC-1DBD4333A0E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00064" y="557784"/>
            <a:ext cx="5914085" cy="5780110"/>
          </a:xfrm>
          <a:prstGeom prst="rect">
            <a:avLst/>
          </a:prstGeom>
        </p:spPr>
      </p:pic>
      <p:sp>
        <p:nvSpPr>
          <p:cNvPr id="3" name="Title 1">
            <a:extLst>
              <a:ext uri="{FF2B5EF4-FFF2-40B4-BE49-F238E27FC236}">
                <a16:creationId xmlns:a16="http://schemas.microsoft.com/office/drawing/2014/main" id="{6763DD55-592C-903A-3F9C-A96924CFEAC8}"/>
              </a:ext>
            </a:extLst>
          </p:cNvPr>
          <p:cNvSpPr>
            <a:spLocks noGrp="1"/>
          </p:cNvSpPr>
          <p:nvPr>
            <p:ph type="title"/>
          </p:nvPr>
        </p:nvSpPr>
        <p:spPr>
          <a:xfrm>
            <a:off x="612648" y="907302"/>
            <a:ext cx="4361688" cy="1649694"/>
          </a:xfrm>
        </p:spPr>
        <p:txBody>
          <a:bodyPr anchor="t"/>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4361688" cy="3434638"/>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1">
            <a:extLst>
              <a:ext uri="{FF2B5EF4-FFF2-40B4-BE49-F238E27FC236}">
                <a16:creationId xmlns:a16="http://schemas.microsoft.com/office/drawing/2014/main" id="{051C0813-C057-2B90-9C5A-3AE995C89739}"/>
              </a:ext>
            </a:extLst>
          </p:cNvPr>
          <p:cNvSpPr>
            <a:spLocks noGrp="1"/>
          </p:cNvSpPr>
          <p:nvPr>
            <p:ph type="pic" sz="quarter" idx="15"/>
          </p:nvPr>
        </p:nvSpPr>
        <p:spPr>
          <a:xfrm>
            <a:off x="6071625" y="862357"/>
            <a:ext cx="5170964" cy="5170964"/>
          </a:xfrm>
          <a:custGeom>
            <a:avLst/>
            <a:gdLst>
              <a:gd name="connsiteX0" fmla="*/ 2585482 w 5170964"/>
              <a:gd name="connsiteY0" fmla="*/ 0 h 5170964"/>
              <a:gd name="connsiteX1" fmla="*/ 5170964 w 5170964"/>
              <a:gd name="connsiteY1" fmla="*/ 2585482 h 5170964"/>
              <a:gd name="connsiteX2" fmla="*/ 2585482 w 5170964"/>
              <a:gd name="connsiteY2" fmla="*/ 5170964 h 5170964"/>
              <a:gd name="connsiteX3" fmla="*/ 0 w 5170964"/>
              <a:gd name="connsiteY3" fmla="*/ 2585482 h 5170964"/>
              <a:gd name="connsiteX4" fmla="*/ 2585482 w 5170964"/>
              <a:gd name="connsiteY4" fmla="*/ 0 h 517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964" h="5170964">
                <a:moveTo>
                  <a:pt x="2585482" y="0"/>
                </a:moveTo>
                <a:cubicBezTo>
                  <a:pt x="4013405" y="0"/>
                  <a:pt x="5170964" y="1157560"/>
                  <a:pt x="5170964" y="2585482"/>
                </a:cubicBezTo>
                <a:cubicBezTo>
                  <a:pt x="5170964" y="4013405"/>
                  <a:pt x="4013405" y="5170964"/>
                  <a:pt x="2585482" y="5170964"/>
                </a:cubicBezTo>
                <a:cubicBezTo>
                  <a:pt x="1157560" y="5170964"/>
                  <a:pt x="0" y="4013405"/>
                  <a:pt x="0" y="2585482"/>
                </a:cubicBezTo>
                <a:cubicBezTo>
                  <a:pt x="0" y="1157560"/>
                  <a:pt x="1157560" y="0"/>
                  <a:pt x="2585482" y="0"/>
                </a:cubicBezTo>
                <a:close/>
              </a:path>
            </a:pathLst>
          </a:custGeom>
          <a:blipFill dpi="0" rotWithShape="1">
            <a:blip r:embed="rId3"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347132" y="6529916"/>
            <a:ext cx="3284341" cy="328084"/>
          </a:xfrm>
          <a:prstGeom prst="rect">
            <a:avLst/>
          </a:prstGeom>
        </p:spPr>
        <p:txBody>
          <a:bodyPr/>
          <a:lstStyle/>
          <a:p>
            <a:fld id="{7D3302DA-6AFE-4F11-B5FB-C17B82EA8578}" type="datetime1">
              <a:rPr lang="en-US" smtClean="0"/>
              <a:t>4/23/2026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92112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67907A-96CA-89D9-9FD8-C85BFFEAF6EB}"/>
              </a:ext>
            </a:extLst>
          </p:cNvPr>
          <p:cNvSpPr>
            <a:spLocks noGrp="1"/>
          </p:cNvSpPr>
          <p:nvPr>
            <p:ph type="title"/>
          </p:nvPr>
        </p:nvSpPr>
        <p:spPr>
          <a:xfrm>
            <a:off x="860316" y="4421770"/>
            <a:ext cx="10499656" cy="1528927"/>
          </a:xfrm>
        </p:spPr>
        <p:txBody>
          <a:bodyPr>
            <a:normAutofit/>
          </a:bodyPr>
          <a:lstStyle>
            <a:lvl1pPr algn="l">
              <a:lnSpc>
                <a:spcPct val="110000"/>
              </a:lnSpc>
              <a:defRPr sz="2000" b="0" cap="none" baseline="0">
                <a:solidFill>
                  <a:schemeClr val="tx1"/>
                </a:solidFill>
                <a:latin typeface="+mn-lt"/>
              </a:defRPr>
            </a:lvl1pPr>
          </a:lstStyle>
          <a:p>
            <a:r>
              <a:rPr lang="en-US"/>
              <a:t>Click to edit Master title style</a:t>
            </a:r>
          </a:p>
        </p:txBody>
      </p:sp>
      <p:sp>
        <p:nvSpPr>
          <p:cNvPr id="8" name="Content Placeholder 6">
            <a:extLst>
              <a:ext uri="{FF2B5EF4-FFF2-40B4-BE49-F238E27FC236}">
                <a16:creationId xmlns:a16="http://schemas.microsoft.com/office/drawing/2014/main" id="{824A94E6-CFC2-45CB-1F4E-C00A6DA2F700}"/>
              </a:ext>
            </a:extLst>
          </p:cNvPr>
          <p:cNvSpPr>
            <a:spLocks noGrp="1"/>
          </p:cNvSpPr>
          <p:nvPr>
            <p:ph sz="quarter" idx="13" hasCustomPrompt="1"/>
          </p:nvPr>
        </p:nvSpPr>
        <p:spPr>
          <a:xfrm>
            <a:off x="866336" y="1330310"/>
            <a:ext cx="10499656" cy="3273331"/>
          </a:xfrm>
        </p:spPr>
        <p:txBody>
          <a:bodyPr anchor="b">
            <a:normAutofit/>
          </a:bodyPr>
          <a:lstStyle>
            <a:lvl1pPr marL="0" indent="0" algn="l">
              <a:lnSpc>
                <a:spcPct val="90000"/>
              </a:lnSpc>
              <a:buNone/>
              <a:defRPr sz="21000" b="0">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347132" y="6529916"/>
            <a:ext cx="3284341" cy="328084"/>
          </a:xfrm>
          <a:prstGeom prst="rect">
            <a:avLst/>
          </a:prstGeom>
        </p:spPr>
        <p:txBody>
          <a:bodyPr/>
          <a:lstStyle/>
          <a:p>
            <a:fld id="{C3619648-D57F-48C1-8026-D656192BFCE5}" type="datetime1">
              <a:rPr lang="en-US" smtClean="0"/>
              <a:t>4/23/2026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9" name="Rectangle: Rounded Corners 8">
            <a:extLst>
              <a:ext uri="{FF2B5EF4-FFF2-40B4-BE49-F238E27FC236}">
                <a16:creationId xmlns:a16="http://schemas.microsoft.com/office/drawing/2014/main" id="{FA1F52FC-EB68-58F2-85B1-6235B55362A9}"/>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38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804120"/>
            <a:ext cx="10543032" cy="4206240"/>
          </a:xfrm>
        </p:spPr>
        <p:txBody>
          <a:bodyPr anchor="b">
            <a:normAutofit/>
          </a:bodyPr>
          <a:lstStyle>
            <a:lvl1pPr marL="0" indent="0" algn="ctr">
              <a:lnSpc>
                <a:spcPct val="90000"/>
              </a:lnSpc>
              <a:buNone/>
              <a:defRPr sz="23200" b="0">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347132" y="6529916"/>
            <a:ext cx="3284341" cy="328084"/>
          </a:xfrm>
          <a:prstGeom prst="rect">
            <a:avLst/>
          </a:prstGeom>
        </p:spPr>
        <p:txBody>
          <a:bodyPr/>
          <a:lstStyle/>
          <a:p>
            <a:fld id="{D7688EBA-E81D-4EC6-8C2B-03A401A980DE}" type="datetime1">
              <a:rPr lang="en-US" smtClean="0"/>
              <a:t>4/23/2026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6" name="Rectangle: Rounded Corners 5">
            <a:extLst>
              <a:ext uri="{FF2B5EF4-FFF2-40B4-BE49-F238E27FC236}">
                <a16:creationId xmlns:a16="http://schemas.microsoft.com/office/drawing/2014/main" id="{7ACAAB8A-DD1F-F240-8651-22FAC159B426}"/>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66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59537" y="905256"/>
            <a:ext cx="4206240" cy="3739896"/>
          </a:xfrm>
        </p:spPr>
        <p:txBody>
          <a:bodyPr anchor="t">
            <a:normAutofit/>
          </a:bodyPr>
          <a:lstStyle>
            <a:lvl1pPr algn="l">
              <a:defRPr sz="52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59536" y="4873752"/>
            <a:ext cx="4206240" cy="138074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77B7186-FB14-CA62-FE96-5476125CC1B8}"/>
              </a:ext>
            </a:extLst>
          </p:cNvPr>
          <p:cNvSpPr>
            <a:spLocks noGrp="1"/>
          </p:cNvSpPr>
          <p:nvPr>
            <p:ph type="pic" sz="quarter" idx="13"/>
          </p:nvPr>
        </p:nvSpPr>
        <p:spPr>
          <a:xfrm>
            <a:off x="5596128" y="333756"/>
            <a:ext cx="6237732" cy="6190488"/>
          </a:xfrm>
          <a:custGeom>
            <a:avLst/>
            <a:gdLst>
              <a:gd name="connsiteX0" fmla="*/ 0 w 6237732"/>
              <a:gd name="connsiteY0" fmla="*/ 0 h 6190488"/>
              <a:gd name="connsiteX1" fmla="*/ 6051089 w 6237732"/>
              <a:gd name="connsiteY1" fmla="*/ 0 h 6190488"/>
              <a:gd name="connsiteX2" fmla="*/ 6237732 w 6237732"/>
              <a:gd name="connsiteY2" fmla="*/ 186643 h 6190488"/>
              <a:gd name="connsiteX3" fmla="*/ 6237732 w 6237732"/>
              <a:gd name="connsiteY3" fmla="*/ 6003845 h 6190488"/>
              <a:gd name="connsiteX4" fmla="*/ 6051089 w 6237732"/>
              <a:gd name="connsiteY4" fmla="*/ 6190488 h 6190488"/>
              <a:gd name="connsiteX5" fmla="*/ 0 w 6237732"/>
              <a:gd name="connsiteY5" fmla="*/ 6190488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7732" h="6190488">
                <a:moveTo>
                  <a:pt x="0" y="0"/>
                </a:moveTo>
                <a:lnTo>
                  <a:pt x="6051089" y="0"/>
                </a:lnTo>
                <a:cubicBezTo>
                  <a:pt x="6154169" y="0"/>
                  <a:pt x="6237732" y="83563"/>
                  <a:pt x="6237732" y="186643"/>
                </a:cubicBezTo>
                <a:lnTo>
                  <a:pt x="6237732" y="6003845"/>
                </a:lnTo>
                <a:cubicBezTo>
                  <a:pt x="6237732" y="6106925"/>
                  <a:pt x="6154169" y="6190488"/>
                  <a:pt x="6051089" y="6190488"/>
                </a:cubicBezTo>
                <a:lnTo>
                  <a:pt x="0" y="6190488"/>
                </a:lnTo>
                <a:close/>
              </a:path>
            </a:pathLst>
          </a:custGeom>
          <a:blipFill dpi="0" rotWithShape="1">
            <a:blip r:embed="rId2" cstate="screen">
              <a:alphaModFix amt="70000"/>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347133" y="6529916"/>
            <a:ext cx="1951777" cy="328084"/>
          </a:xfrm>
          <a:prstGeom prst="rect">
            <a:avLst/>
          </a:prstGeom>
        </p:spPr>
        <p:txBody>
          <a:bodyPr/>
          <a:lstStyle/>
          <a:p>
            <a:fld id="{B4AA5E08-0B46-4D4C-9A1D-1895CC169C50}" type="datetime1">
              <a:rPr lang="en-US" smtClean="0"/>
              <a:t>4/23/2026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1880928" y="6529916"/>
            <a:ext cx="2805405" cy="328084"/>
          </a:xfrm>
          <a:prstGeom prst="rect">
            <a:avLst/>
          </a:prstGeo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636569" y="6529916"/>
            <a:ext cx="429207" cy="328084"/>
          </a:xfrm>
          <a:prstGeom prst="rect">
            <a:avLst/>
          </a:prstGeom>
        </p:spPr>
        <p:txBody>
          <a:bodyPr/>
          <a:lstStyle/>
          <a:p>
            <a:fld id="{CC057153-B650-4DEB-B370-79DDCFDCE934}" type="slidenum">
              <a:rPr lang="en-US" smtClean="0"/>
              <a:t>‹#›</a:t>
            </a:fld>
            <a:endParaRPr lang="en-US"/>
          </a:p>
        </p:txBody>
      </p:sp>
      <p:sp>
        <p:nvSpPr>
          <p:cNvPr id="5" name="Rectangle: Rounded Corners 4">
            <a:extLst>
              <a:ext uri="{FF2B5EF4-FFF2-40B4-BE49-F238E27FC236}">
                <a16:creationId xmlns:a16="http://schemas.microsoft.com/office/drawing/2014/main" id="{27AE6C76-D3EE-C74F-F49E-97F6141F5D15}"/>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0663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421770"/>
            <a:ext cx="7525512" cy="1933310"/>
          </a:xfrm>
        </p:spPr>
        <p:txBody>
          <a:bodyPr>
            <a:normAutofit/>
          </a:bodyPr>
          <a:lstStyle>
            <a:lvl1pPr algn="ctr">
              <a:lnSpc>
                <a:spcPct val="110000"/>
              </a:lnSpc>
              <a:defRPr sz="2000" b="0" cap="none" baseline="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1353387"/>
            <a:ext cx="10543032" cy="3273331"/>
          </a:xfrm>
        </p:spPr>
        <p:txBody>
          <a:bodyPr anchor="b">
            <a:normAutofit/>
          </a:bodyPr>
          <a:lstStyle>
            <a:lvl1pPr marL="0" indent="0" algn="ctr">
              <a:lnSpc>
                <a:spcPct val="90000"/>
              </a:lnSpc>
              <a:buNone/>
              <a:defRPr sz="21000" b="0">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347132" y="6529916"/>
            <a:ext cx="3284341" cy="328084"/>
          </a:xfrm>
          <a:prstGeom prst="rect">
            <a:avLst/>
          </a:prstGeom>
        </p:spPr>
        <p:txBody>
          <a:bodyPr/>
          <a:lstStyle/>
          <a:p>
            <a:fld id="{175A1B29-DFBD-4673-8328-3ED6619AAB50}" type="datetime1">
              <a:rPr lang="en-US" smtClean="0"/>
              <a:t>4/23/2026</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8" name="Rectangle: Rounded Corners 7">
            <a:extLst>
              <a:ext uri="{FF2B5EF4-FFF2-40B4-BE49-F238E27FC236}">
                <a16:creationId xmlns:a16="http://schemas.microsoft.com/office/drawing/2014/main" id="{A42EF41C-4509-4150-C0F1-83BB756ACF5F}"/>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24529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63662" y="561268"/>
            <a:ext cx="9264676" cy="5735465"/>
          </a:xfrm>
        </p:spPr>
        <p:txBody>
          <a:bodyPr anchor="ctr">
            <a:noAutofit/>
          </a:bodyPr>
          <a:lstStyle>
            <a:lvl1pPr marL="0" indent="0" algn="ctr">
              <a:lnSpc>
                <a:spcPct val="80000"/>
              </a:lnSpc>
              <a:buNone/>
              <a:defRPr lang="en-US" sz="6600" b="0" kern="1200" cap="all" baseline="0" dirty="0">
                <a:solidFill>
                  <a:schemeClr val="tx1"/>
                </a:solidFill>
                <a:latin typeface="+mj-lt"/>
                <a:ea typeface="+mj-ea"/>
                <a:cs typeface="+mj-cs"/>
              </a:defRPr>
            </a:lvl1pPr>
            <a:lvl2pPr marL="228600" indent="0" algn="ctr">
              <a:lnSpc>
                <a:spcPct val="80000"/>
              </a:lnSpc>
              <a:buNone/>
              <a:defRPr lang="en-US" sz="6600" b="0" kern="1200" cap="all" baseline="0" dirty="0">
                <a:solidFill>
                  <a:schemeClr val="tx1"/>
                </a:solidFill>
                <a:latin typeface="+mj-lt"/>
                <a:ea typeface="+mj-ea"/>
                <a:cs typeface="+mj-cs"/>
              </a:defRPr>
            </a:lvl2pPr>
            <a:lvl3pPr marL="457200" indent="0" algn="ctr">
              <a:lnSpc>
                <a:spcPct val="80000"/>
              </a:lnSpc>
              <a:buNone/>
              <a:defRPr lang="en-US" sz="6600" b="0" kern="1200" cap="all" baseline="0" dirty="0">
                <a:solidFill>
                  <a:schemeClr val="tx1"/>
                </a:solidFill>
                <a:latin typeface="+mj-lt"/>
                <a:ea typeface="+mj-ea"/>
                <a:cs typeface="+mj-cs"/>
              </a:defRPr>
            </a:lvl3pPr>
            <a:lvl4pPr marL="685800" indent="0" algn="ctr">
              <a:lnSpc>
                <a:spcPct val="100000"/>
              </a:lnSpc>
              <a:buNone/>
              <a:defRPr lang="en-US" sz="8000" b="1" kern="1200" cap="all" baseline="0" dirty="0">
                <a:solidFill>
                  <a:schemeClr val="tx1"/>
                </a:solidFill>
                <a:latin typeface="Playfair Display Black" pitchFamily="2" charset="0"/>
                <a:ea typeface="+mj-ea"/>
                <a:cs typeface="+mj-cs"/>
              </a:defRPr>
            </a:lvl4pPr>
            <a:lvl5pPr marL="914400" indent="0" algn="ctr">
              <a:lnSpc>
                <a:spcPct val="100000"/>
              </a:lnSpc>
              <a:buNone/>
              <a:defRPr lang="en-US" sz="8000" b="1" kern="1200" cap="all" baseline="0" dirty="0">
                <a:solidFill>
                  <a:schemeClr val="tx1"/>
                </a:solidFill>
                <a:latin typeface="Playfair Display Black" pitchFamily="2" charset="0"/>
                <a:ea typeface="+mj-ea"/>
                <a:cs typeface="+mj-cs"/>
              </a:defRPr>
            </a:lvl5pPr>
          </a:lstStyle>
          <a:p>
            <a:pPr lvl="0"/>
            <a:r>
              <a:rPr lang="en-US"/>
              <a:t>Click to add Statement</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347132" y="6529916"/>
            <a:ext cx="3284341" cy="328084"/>
          </a:xfrm>
          <a:prstGeom prst="rect">
            <a:avLst/>
          </a:prstGeom>
        </p:spPr>
        <p:txBody>
          <a:bodyPr/>
          <a:lstStyle/>
          <a:p>
            <a:fld id="{E7C9592F-4A0D-4D12-B47E-4A7D843B26AD}" type="datetime1">
              <a:rPr lang="en-US" smtClean="0"/>
              <a:t>4/23/2026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pPr/>
              <a:t>‹#›</a:t>
            </a:fld>
            <a:endParaRPr lang="en-US"/>
          </a:p>
        </p:txBody>
      </p:sp>
      <p:sp>
        <p:nvSpPr>
          <p:cNvPr id="9" name="Rectangle: Rounded Corners 8">
            <a:extLst>
              <a:ext uri="{FF2B5EF4-FFF2-40B4-BE49-F238E27FC236}">
                <a16:creationId xmlns:a16="http://schemas.microsoft.com/office/drawing/2014/main" id="{244775AE-F67F-CB44-1D87-AB4D287818A5}"/>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76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347132" y="6529916"/>
            <a:ext cx="3284341" cy="328084"/>
          </a:xfrm>
          <a:prstGeom prst="rect">
            <a:avLst/>
          </a:prstGeom>
        </p:spPr>
        <p:txBody>
          <a:bodyPr/>
          <a:lstStyle/>
          <a:p>
            <a:fld id="{290F78A7-ED9B-4802-8C3B-8810C7632A95}" type="datetime1">
              <a:rPr lang="en-US" smtClean="0"/>
              <a:t>4/23/2026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pPr/>
              <a:t>‹#›</a:t>
            </a:fld>
            <a:endParaRPr lang="en-US"/>
          </a:p>
        </p:txBody>
      </p:sp>
      <p:sp>
        <p:nvSpPr>
          <p:cNvPr id="6" name="Rectangle: Rounded Corners 5">
            <a:extLst>
              <a:ext uri="{FF2B5EF4-FFF2-40B4-BE49-F238E27FC236}">
                <a16:creationId xmlns:a16="http://schemas.microsoft.com/office/drawing/2014/main" id="{734D2A7D-7433-3BD7-B540-CAF81289672C}"/>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369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347132" y="6529916"/>
            <a:ext cx="3284341" cy="328084"/>
          </a:xfrm>
          <a:prstGeom prst="rect">
            <a:avLst/>
          </a:prstGeom>
        </p:spPr>
        <p:txBody>
          <a:bodyPr/>
          <a:lstStyle/>
          <a:p>
            <a:fld id="{24F266F9-F826-45A4-93B2-4F421185E715}" type="datetime1">
              <a:rPr lang="en-US" smtClean="0"/>
              <a:t>4/23/2026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pPr/>
              <a:t>‹#›</a:t>
            </a:fld>
            <a:endParaRPr lang="en-US"/>
          </a:p>
        </p:txBody>
      </p:sp>
      <p:sp>
        <p:nvSpPr>
          <p:cNvPr id="6" name="Rectangle: Rounded Corners 5">
            <a:extLst>
              <a:ext uri="{FF2B5EF4-FFF2-40B4-BE49-F238E27FC236}">
                <a16:creationId xmlns:a16="http://schemas.microsoft.com/office/drawing/2014/main" id="{0F6FAFB8-6136-DD3A-86C3-855ED940D6F6}"/>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968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8" name="Picture 7" descr="A purple circle with black background&#10;&#10;AI-generated content may be incorrect.">
            <a:extLst>
              <a:ext uri="{FF2B5EF4-FFF2-40B4-BE49-F238E27FC236}">
                <a16:creationId xmlns:a16="http://schemas.microsoft.com/office/drawing/2014/main" id="{34321655-180C-E5FF-5EBA-CB7C8C90053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92638" y="0"/>
            <a:ext cx="4471248" cy="4191000"/>
          </a:xfrm>
          <a:prstGeom prst="rect">
            <a:avLst/>
          </a:prstGeom>
        </p:spPr>
      </p:pic>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2050322" y="5137616"/>
            <a:ext cx="8054173" cy="466344"/>
          </a:xfrm>
        </p:spPr>
        <p:txBody>
          <a:bodyPr anchor="ctr">
            <a:normAutofit/>
          </a:bodyPr>
          <a:lstStyle>
            <a:lvl1pPr>
              <a:lnSpc>
                <a:spcPct val="120000"/>
              </a:lnSpc>
              <a:defRPr sz="1800" cap="none" baseline="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393371" y="1188720"/>
            <a:ext cx="8593017" cy="2174966"/>
          </a:xfrm>
        </p:spPr>
        <p:txBody>
          <a:bodyPr anchor="b">
            <a:normAutofit/>
          </a:bodyPr>
          <a:lstStyle>
            <a:lvl1pPr marL="0" indent="-457200" defTabSz="914400">
              <a:lnSpc>
                <a:spcPct val="80000"/>
              </a:lnSpc>
              <a:spcBef>
                <a:spcPts val="0"/>
              </a:spcBef>
              <a:buNone/>
              <a:defRPr sz="4500" cap="all" baseline="0">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347132" y="6529916"/>
            <a:ext cx="3284341" cy="328084"/>
          </a:xfrm>
          <a:prstGeom prst="rect">
            <a:avLst/>
          </a:prstGeom>
        </p:spPr>
        <p:txBody>
          <a:bodyPr/>
          <a:lstStyle/>
          <a:p>
            <a:fld id="{DB6CF73C-93E7-489E-AE2B-E246A7DB6D93}" type="datetime1">
              <a:rPr lang="en-US" smtClean="0"/>
              <a:t>4/23/2026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cxnSp>
        <p:nvCxnSpPr>
          <p:cNvPr id="12" name="Straight Connector 11">
            <a:extLst>
              <a:ext uri="{FF2B5EF4-FFF2-40B4-BE49-F238E27FC236}">
                <a16:creationId xmlns:a16="http://schemas.microsoft.com/office/drawing/2014/main" id="{0659926F-2327-8B2D-085E-499F8F38779A}"/>
              </a:ext>
            </a:extLst>
          </p:cNvPr>
          <p:cNvCxnSpPr/>
          <p:nvPr/>
        </p:nvCxnSpPr>
        <p:spPr>
          <a:xfrm>
            <a:off x="1551214" y="3477986"/>
            <a:ext cx="0" cy="199208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9977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80000"/>
              </a:lnSpc>
              <a:spcBef>
                <a:spcPts val="0"/>
              </a:spcBef>
              <a:buNone/>
              <a:defRPr sz="4000" cap="all" baseline="0">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347132" y="6529916"/>
            <a:ext cx="3284341" cy="328084"/>
          </a:xfrm>
          <a:prstGeom prst="rect">
            <a:avLst/>
          </a:prstGeom>
        </p:spPr>
        <p:txBody>
          <a:bodyPr/>
          <a:lstStyle/>
          <a:p>
            <a:fld id="{A15AF2BE-7E3A-4323-8AD1-6D4FF44FD8E1}" type="datetime1">
              <a:rPr lang="en-US" smtClean="0"/>
              <a:t>4/23/2026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6" name="Rectangle: Rounded Corners 5">
            <a:extLst>
              <a:ext uri="{FF2B5EF4-FFF2-40B4-BE49-F238E27FC236}">
                <a16:creationId xmlns:a16="http://schemas.microsoft.com/office/drawing/2014/main" id="{CF5A24BE-62EC-1D31-CC8C-91D6C09F8228}"/>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97118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80000"/>
              </a:lnSpc>
              <a:spcBef>
                <a:spcPts val="0"/>
              </a:spcBef>
              <a:buNone/>
              <a:defRPr sz="4200" cap="all" baseline="0">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347132" y="6529916"/>
            <a:ext cx="3284341" cy="328084"/>
          </a:xfrm>
          <a:prstGeom prst="rect">
            <a:avLst/>
          </a:prstGeom>
        </p:spPr>
        <p:txBody>
          <a:bodyPr/>
          <a:lstStyle/>
          <a:p>
            <a:fld id="{CB8FD7DB-FD7D-41C7-A7D0-5BAC7B3F1054}" type="datetime1">
              <a:rPr lang="en-US" smtClean="0"/>
              <a:t>4/23/2026</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6" name="Rectangle: Rounded Corners 5">
            <a:extLst>
              <a:ext uri="{FF2B5EF4-FFF2-40B4-BE49-F238E27FC236}">
                <a16:creationId xmlns:a16="http://schemas.microsoft.com/office/drawing/2014/main" id="{0CC92CDB-3DCC-F547-8EEC-BE14157A4259}"/>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182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63BBBA-62F7-DBEC-F9CF-7226CF22297D}"/>
              </a:ext>
            </a:extLst>
          </p:cNvPr>
          <p:cNvSpPr>
            <a:spLocks noGrp="1"/>
          </p:cNvSpPr>
          <p:nvPr>
            <p:ph type="title"/>
          </p:nvPr>
        </p:nvSpPr>
        <p:spPr>
          <a:xfrm>
            <a:off x="860893" y="907303"/>
            <a:ext cx="10465073" cy="1132258"/>
          </a:xfrm>
        </p:spPr>
        <p:txBody>
          <a:bodyPr/>
          <a:lstStyle/>
          <a:p>
            <a:r>
              <a:rPr lang="en-US"/>
              <a:t>Click to edit Master title style</a:t>
            </a:r>
          </a:p>
        </p:txBody>
      </p:sp>
      <p:sp>
        <p:nvSpPr>
          <p:cNvPr id="4" name="Text Placeholder 10">
            <a:extLst>
              <a:ext uri="{FF2B5EF4-FFF2-40B4-BE49-F238E27FC236}">
                <a16:creationId xmlns:a16="http://schemas.microsoft.com/office/drawing/2014/main" id="{70C6923B-FF9D-B437-5588-878AF0F8A070}"/>
              </a:ext>
            </a:extLst>
          </p:cNvPr>
          <p:cNvSpPr>
            <a:spLocks noGrp="1"/>
          </p:cNvSpPr>
          <p:nvPr>
            <p:ph type="body" sz="quarter" idx="13"/>
          </p:nvPr>
        </p:nvSpPr>
        <p:spPr>
          <a:xfrm>
            <a:off x="860892" y="2268121"/>
            <a:ext cx="5040809" cy="398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32312870-557C-564C-3520-F00CB9BF524F}"/>
              </a:ext>
            </a:extLst>
          </p:cNvPr>
          <p:cNvSpPr>
            <a:spLocks noGrp="1"/>
          </p:cNvSpPr>
          <p:nvPr>
            <p:ph type="body" sz="quarter" idx="15"/>
          </p:nvPr>
        </p:nvSpPr>
        <p:spPr>
          <a:xfrm>
            <a:off x="6285157" y="2268121"/>
            <a:ext cx="5040809" cy="398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7132" y="6529916"/>
            <a:ext cx="3284341" cy="328084"/>
          </a:xfrm>
          <a:prstGeom prst="rect">
            <a:avLst/>
          </a:prstGeom>
        </p:spPr>
        <p:txBody>
          <a:bodyPr/>
          <a:lstStyle/>
          <a:p>
            <a:fld id="{7586B0B4-0F2D-499F-B46F-F681523A05A0}" type="datetime1">
              <a:rPr lang="en-US" smtClean="0"/>
              <a:t>4/23/2026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13" name="Rectangle: Rounded Corners 12">
            <a:extLst>
              <a:ext uri="{FF2B5EF4-FFF2-40B4-BE49-F238E27FC236}">
                <a16:creationId xmlns:a16="http://schemas.microsoft.com/office/drawing/2014/main" id="{FB15031E-7D6B-5DB2-0949-3226C3A6B5E9}"/>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908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4C7CB3-8309-EE97-00D8-73D90094F0D7}"/>
              </a:ext>
            </a:extLst>
          </p:cNvPr>
          <p:cNvSpPr>
            <a:spLocks noGrp="1"/>
          </p:cNvSpPr>
          <p:nvPr>
            <p:ph type="title"/>
          </p:nvPr>
        </p:nvSpPr>
        <p:spPr>
          <a:xfrm>
            <a:off x="860893" y="907303"/>
            <a:ext cx="10465073" cy="11322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860893" y="2268121"/>
            <a:ext cx="504080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8CF4B8FC-8114-F896-19E9-61BFDBF1E798}"/>
              </a:ext>
            </a:extLst>
          </p:cNvPr>
          <p:cNvSpPr>
            <a:spLocks noGrp="1"/>
          </p:cNvSpPr>
          <p:nvPr>
            <p:ph type="body" idx="14"/>
          </p:nvPr>
        </p:nvSpPr>
        <p:spPr>
          <a:xfrm>
            <a:off x="6285158" y="2268121"/>
            <a:ext cx="504080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860892" y="2969987"/>
            <a:ext cx="5040809" cy="3278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BA05586D-8745-CB79-26DE-BB05CF6BF805}"/>
              </a:ext>
            </a:extLst>
          </p:cNvPr>
          <p:cNvSpPr>
            <a:spLocks noGrp="1"/>
          </p:cNvSpPr>
          <p:nvPr>
            <p:ph type="body" sz="quarter" idx="15"/>
          </p:nvPr>
        </p:nvSpPr>
        <p:spPr>
          <a:xfrm>
            <a:off x="6285157" y="2969987"/>
            <a:ext cx="5040809" cy="3278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347132" y="6529916"/>
            <a:ext cx="3284341" cy="328084"/>
          </a:xfrm>
          <a:prstGeom prst="rect">
            <a:avLst/>
          </a:prstGeom>
        </p:spPr>
        <p:txBody>
          <a:bodyPr/>
          <a:lstStyle/>
          <a:p>
            <a:fld id="{01266551-E982-43FB-8EB6-73FB0E4FDF12}" type="datetime1">
              <a:rPr lang="en-US" smtClean="0"/>
              <a:t>4/23/2026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12" name="Rectangle: Rounded Corners 11">
            <a:extLst>
              <a:ext uri="{FF2B5EF4-FFF2-40B4-BE49-F238E27FC236}">
                <a16:creationId xmlns:a16="http://schemas.microsoft.com/office/drawing/2014/main" id="{E69FD757-76AB-74D2-BF21-512AF236806B}"/>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43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CF8608-BD7F-FDF6-C9FE-359BAFBCCEDE}"/>
              </a:ext>
            </a:extLst>
          </p:cNvPr>
          <p:cNvSpPr>
            <a:spLocks noGrp="1"/>
          </p:cNvSpPr>
          <p:nvPr>
            <p:ph type="title"/>
          </p:nvPr>
        </p:nvSpPr>
        <p:spPr>
          <a:xfrm>
            <a:off x="860893" y="907303"/>
            <a:ext cx="10465073" cy="1132258"/>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347132" y="6529916"/>
            <a:ext cx="3284341" cy="328084"/>
          </a:xfrm>
          <a:prstGeom prst="rect">
            <a:avLst/>
          </a:prstGeom>
        </p:spPr>
        <p:txBody>
          <a:bodyPr/>
          <a:lstStyle/>
          <a:p>
            <a:fld id="{6F57FA73-4BE2-4237-90E8-28123CE1B9FA}" type="datetime1">
              <a:rPr lang="en-US" smtClean="0"/>
              <a:t>4/23/2026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6" name="Rectangle: Rounded Corners 5">
            <a:extLst>
              <a:ext uri="{FF2B5EF4-FFF2-40B4-BE49-F238E27FC236}">
                <a16:creationId xmlns:a16="http://schemas.microsoft.com/office/drawing/2014/main" id="{144ABFCC-D627-9493-2426-A6E5682EEBD4}"/>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1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8" name="Picture 7" descr="A purple circle with black background&#10;&#10;AI-generated content may be incorrect.">
            <a:extLst>
              <a:ext uri="{FF2B5EF4-FFF2-40B4-BE49-F238E27FC236}">
                <a16:creationId xmlns:a16="http://schemas.microsoft.com/office/drawing/2014/main" id="{703F4AEB-E597-882F-3A69-A923B8DED4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8705" y="0"/>
            <a:ext cx="5697291" cy="5021774"/>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b">
            <a:normAutofit/>
          </a:bodyPr>
          <a:lstStyle>
            <a:lvl1pPr algn="l">
              <a:defRPr sz="7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79017" y="4349578"/>
            <a:ext cx="6821182" cy="138472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347132" y="6529916"/>
            <a:ext cx="3284341" cy="328084"/>
          </a:xfrm>
          <a:prstGeom prst="rect">
            <a:avLst/>
          </a:prstGeom>
        </p:spPr>
        <p:txBody>
          <a:bodyPr/>
          <a:lstStyle/>
          <a:p>
            <a:fld id="{804512D9-A095-4355-9551-356CB2C0D09E}"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cxnSp>
        <p:nvCxnSpPr>
          <p:cNvPr id="11" name="Straight Connector 10">
            <a:extLst>
              <a:ext uri="{FF2B5EF4-FFF2-40B4-BE49-F238E27FC236}">
                <a16:creationId xmlns:a16="http://schemas.microsoft.com/office/drawing/2014/main" id="{CC5621C6-56CB-3166-B017-50A927415F64}"/>
              </a:ext>
            </a:extLst>
          </p:cNvPr>
          <p:cNvCxnSpPr>
            <a:cxnSpLocks/>
          </p:cNvCxnSpPr>
          <p:nvPr/>
        </p:nvCxnSpPr>
        <p:spPr>
          <a:xfrm>
            <a:off x="637839" y="4236969"/>
            <a:ext cx="0" cy="138472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397279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347132" y="6529916"/>
            <a:ext cx="3284341" cy="328084"/>
          </a:xfrm>
          <a:prstGeom prst="rect">
            <a:avLst/>
          </a:prstGeom>
        </p:spPr>
        <p:txBody>
          <a:bodyPr/>
          <a:lstStyle/>
          <a:p>
            <a:fld id="{68BA1E88-22B3-4091-902C-19D6AD2267FE}" type="datetime1">
              <a:rPr lang="en-US" smtClean="0"/>
              <a:t>4/23/2026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5" name="Rectangle: Rounded Corners 4">
            <a:extLst>
              <a:ext uri="{FF2B5EF4-FFF2-40B4-BE49-F238E27FC236}">
                <a16:creationId xmlns:a16="http://schemas.microsoft.com/office/drawing/2014/main" id="{694126D0-8C62-BE14-DAD7-1281C05B8DCA}"/>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069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347132" y="6529916"/>
            <a:ext cx="3284341" cy="328084"/>
          </a:xfrm>
          <a:prstGeom prst="rect">
            <a:avLst/>
          </a:prstGeom>
        </p:spPr>
        <p:txBody>
          <a:bodyPr/>
          <a:lstStyle/>
          <a:p>
            <a:fld id="{82EFC53A-E163-43E4-9309-C62B24E59229}" type="datetime1">
              <a:rPr lang="en-US" smtClean="0"/>
              <a:t>4/23/2026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68759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59536" y="1847088"/>
            <a:ext cx="7342307" cy="1133856"/>
          </a:xfrm>
        </p:spPr>
        <p:txBody>
          <a:bodyPr anchor="b">
            <a:noAutofit/>
          </a:bodyPr>
          <a:lstStyle>
            <a:lvl1pPr>
              <a:defRPr sz="6000">
                <a:latin typeface="+mj-lt"/>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59536" y="3594099"/>
            <a:ext cx="10472928"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F57D2C4C-3CEB-4A3F-A850-2A701BAB5B4F}"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
        <p:nvSpPr>
          <p:cNvPr id="3" name="Rectangle: Rounded Corners 2">
            <a:extLst>
              <a:ext uri="{FF2B5EF4-FFF2-40B4-BE49-F238E27FC236}">
                <a16:creationId xmlns:a16="http://schemas.microsoft.com/office/drawing/2014/main" id="{60F630EC-9C35-9636-5C2F-9B305B2CCE3F}"/>
              </a:ext>
            </a:extLst>
          </p:cNvPr>
          <p:cNvSpPr/>
          <p:nvPr/>
        </p:nvSpPr>
        <p:spPr>
          <a:xfrm>
            <a:off x="347133" y="328084"/>
            <a:ext cx="11497734" cy="6201833"/>
          </a:xfrm>
          <a:prstGeom prst="roundRect">
            <a:avLst>
              <a:gd name="adj" fmla="val 301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84798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pic>
        <p:nvPicPr>
          <p:cNvPr id="8" name="Picture 7" descr="A purple circle with black background&#10;&#10;AI-generated content may be incorrect.">
            <a:extLst>
              <a:ext uri="{FF2B5EF4-FFF2-40B4-BE49-F238E27FC236}">
                <a16:creationId xmlns:a16="http://schemas.microsoft.com/office/drawing/2014/main" id="{515E74ED-2A6E-80D7-2247-FD12F26125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2641" y="0"/>
            <a:ext cx="8989429" cy="475542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830857" y="3603170"/>
            <a:ext cx="7014009" cy="1507672"/>
          </a:xfrm>
        </p:spPr>
        <p:txBody>
          <a:bodyPr anchor="b">
            <a:noAutofit/>
          </a:bodyPr>
          <a:lstStyle>
            <a:lvl1pPr>
              <a:defRPr sz="4500">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484133" y="5480958"/>
            <a:ext cx="6360733" cy="744158"/>
          </a:xfrm>
        </p:spPr>
        <p:txBody>
          <a:bodyPr anchor="b">
            <a:noAutofit/>
          </a:bodyPr>
          <a:lstStyle>
            <a:lvl1pPr marL="0" indent="0">
              <a:lnSpc>
                <a:spcPct val="110000"/>
              </a:lnSpc>
              <a:buNone/>
              <a:defRPr sz="1800"/>
            </a:lvl1pPr>
            <a:lvl2pPr marL="228600" indent="0">
              <a:lnSpc>
                <a:spcPct val="110000"/>
              </a:lnSpc>
              <a:buNone/>
              <a:defRPr sz="1600"/>
            </a:lvl2pPr>
            <a:lvl3pPr marL="457200" indent="0">
              <a:buNone/>
              <a:defRPr sz="1400"/>
            </a:lvl3pPr>
            <a:lvl4pPr marL="685800" indent="0">
              <a:buNone/>
              <a:defRPr sz="1200"/>
            </a:lvl4pPr>
            <a:lvl5pPr marL="914400" indent="0">
              <a:buNone/>
              <a:defRPr sz="11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347132" y="6529916"/>
            <a:ext cx="3284341" cy="328084"/>
          </a:xfrm>
          <a:prstGeom prst="rect">
            <a:avLst/>
          </a:prstGeom>
        </p:spPr>
        <p:txBody>
          <a:bodyPr/>
          <a:lstStyle/>
          <a:p>
            <a:fld id="{1ABC5762-7F5E-4C8D-B27D-8990A68BB18F}" type="datetime1">
              <a:rPr lang="en-US" smtClean="0"/>
              <a:t>4/23/2026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cxnSp>
        <p:nvCxnSpPr>
          <p:cNvPr id="11" name="Straight Connector 10">
            <a:extLst>
              <a:ext uri="{FF2B5EF4-FFF2-40B4-BE49-F238E27FC236}">
                <a16:creationId xmlns:a16="http://schemas.microsoft.com/office/drawing/2014/main" id="{BB055BD5-F132-7EB0-787E-04988310DC8B}"/>
              </a:ext>
            </a:extLst>
          </p:cNvPr>
          <p:cNvCxnSpPr>
            <a:cxnSpLocks/>
          </p:cNvCxnSpPr>
          <p:nvPr/>
        </p:nvCxnSpPr>
        <p:spPr>
          <a:xfrm>
            <a:off x="4985657" y="5238749"/>
            <a:ext cx="0" cy="88274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19632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A purple circle with black background&#10;&#10;AI-generated content may be incorrect.">
            <a:extLst>
              <a:ext uri="{FF2B5EF4-FFF2-40B4-BE49-F238E27FC236}">
                <a16:creationId xmlns:a16="http://schemas.microsoft.com/office/drawing/2014/main" id="{02AE2374-EA36-E826-C9F3-73CD3978F48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701142" y="2068286"/>
            <a:ext cx="8490855" cy="4789714"/>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80323" y="4617138"/>
            <a:ext cx="6853511" cy="10149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347132" y="6529916"/>
            <a:ext cx="3284341" cy="328084"/>
          </a:xfrm>
          <a:prstGeom prst="rect">
            <a:avLst/>
          </a:prstGeom>
        </p:spPr>
        <p:txBody>
          <a:bodyPr/>
          <a:lstStyle/>
          <a:p>
            <a:fld id="{AED07DE6-50D5-4B21-9405-DD62C0D4DC65}"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cxnSp>
        <p:nvCxnSpPr>
          <p:cNvPr id="10" name="Straight Connector 9">
            <a:extLst>
              <a:ext uri="{FF2B5EF4-FFF2-40B4-BE49-F238E27FC236}">
                <a16:creationId xmlns:a16="http://schemas.microsoft.com/office/drawing/2014/main" id="{6E2B0C21-F380-74EA-96A8-0858FD0075A4}"/>
              </a:ext>
            </a:extLst>
          </p:cNvPr>
          <p:cNvCxnSpPr>
            <a:cxnSpLocks/>
          </p:cNvCxnSpPr>
          <p:nvPr/>
        </p:nvCxnSpPr>
        <p:spPr>
          <a:xfrm>
            <a:off x="755780" y="4492300"/>
            <a:ext cx="0" cy="112939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21242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717639-19C5-F877-6AAE-FF488C7936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572615" y="905615"/>
            <a:ext cx="5046770" cy="504677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53888" y="1427162"/>
            <a:ext cx="9484224" cy="2621154"/>
          </a:xfrm>
        </p:spPr>
        <p:txBody>
          <a:bodyPr anchor="b">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14850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347132" y="6529916"/>
            <a:ext cx="3284341" cy="328084"/>
          </a:xfrm>
          <a:prstGeom prst="rect">
            <a:avLst/>
          </a:prstGeom>
        </p:spPr>
        <p:txBody>
          <a:bodyPr/>
          <a:lstStyle/>
          <a:p>
            <a:fld id="{C8E66873-82AB-4D6B-96C7-8222581A9F4D}" type="datetime1">
              <a:rPr lang="en-US" smtClean="0"/>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753642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D4B28D-BD47-8092-F202-DCD18D1BAE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14425" y="1198517"/>
            <a:ext cx="4438650" cy="4438650"/>
          </a:xfrm>
          <a:prstGeom prst="rect">
            <a:avLst/>
          </a:prstGeom>
        </p:spPr>
      </p:pic>
      <p:sp>
        <p:nvSpPr>
          <p:cNvPr id="2" name="Title 1">
            <a:extLst>
              <a:ext uri="{FF2B5EF4-FFF2-40B4-BE49-F238E27FC236}">
                <a16:creationId xmlns:a16="http://schemas.microsoft.com/office/drawing/2014/main" id="{6DD4D61D-AA1D-D414-2D63-F3B4B0760D17}"/>
              </a:ext>
            </a:extLst>
          </p:cNvPr>
          <p:cNvSpPr>
            <a:spLocks noGrp="1"/>
          </p:cNvSpPr>
          <p:nvPr>
            <p:ph type="title"/>
          </p:nvPr>
        </p:nvSpPr>
        <p:spPr>
          <a:xfrm>
            <a:off x="1930708" y="2801929"/>
            <a:ext cx="8686801" cy="2565902"/>
          </a:xfrm>
        </p:spPr>
        <p:txBody>
          <a:bodyPr anchor="b">
            <a:normAutofit/>
          </a:bodyPr>
          <a:lstStyle>
            <a:lvl1pPr>
              <a:lnSpc>
                <a:spcPct val="80000"/>
              </a:lnSpc>
              <a:defRPr sz="6600">
                <a:latin typeface="+mj-lt"/>
              </a:defRPr>
            </a:lvl1pPr>
          </a:lstStyle>
          <a:p>
            <a:r>
              <a:rPr lang="en-US"/>
              <a:t>Click to edit Master title style</a:t>
            </a:r>
          </a:p>
        </p:txBody>
      </p:sp>
      <p:sp>
        <p:nvSpPr>
          <p:cNvPr id="9" name="Text Placeholder 8">
            <a:extLst>
              <a:ext uri="{FF2B5EF4-FFF2-40B4-BE49-F238E27FC236}">
                <a16:creationId xmlns:a16="http://schemas.microsoft.com/office/drawing/2014/main" id="{D1B0EE02-7A0B-46A0-5F6E-CFBC94BDF56D}"/>
              </a:ext>
            </a:extLst>
          </p:cNvPr>
          <p:cNvSpPr>
            <a:spLocks noGrp="1"/>
          </p:cNvSpPr>
          <p:nvPr>
            <p:ph type="body" sz="quarter" idx="13"/>
          </p:nvPr>
        </p:nvSpPr>
        <p:spPr>
          <a:xfrm>
            <a:off x="1346090" y="1726269"/>
            <a:ext cx="3024899" cy="547908"/>
          </a:xfrm>
        </p:spPr>
        <p:txBody>
          <a:bodyPr>
            <a:no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667AE0A-CAE3-D199-2942-E05831D340A1}"/>
              </a:ext>
            </a:extLst>
          </p:cNvPr>
          <p:cNvSpPr>
            <a:spLocks noGrp="1"/>
          </p:cNvSpPr>
          <p:nvPr>
            <p:ph type="dt" sz="half" idx="10"/>
          </p:nvPr>
        </p:nvSpPr>
        <p:spPr>
          <a:xfrm>
            <a:off x="347132" y="6529916"/>
            <a:ext cx="3284341" cy="328084"/>
          </a:xfrm>
          <a:prstGeom prst="rect">
            <a:avLst/>
          </a:prstGeom>
        </p:spPr>
        <p:txBody>
          <a:bodyPr/>
          <a:lstStyle/>
          <a:p>
            <a:fld id="{BE4564F8-E916-4EFF-887D-D1E1BBF6454B}" type="datetime1">
              <a:rPr lang="en-US" smtClean="0"/>
              <a:t>4/23/2026</a:t>
            </a:fld>
            <a:endParaRPr lang="en-US"/>
          </a:p>
        </p:txBody>
      </p:sp>
      <p:sp>
        <p:nvSpPr>
          <p:cNvPr id="4" name="Footer Placeholder 3">
            <a:extLst>
              <a:ext uri="{FF2B5EF4-FFF2-40B4-BE49-F238E27FC236}">
                <a16:creationId xmlns:a16="http://schemas.microsoft.com/office/drawing/2014/main" id="{BFDFBF0A-E355-74AD-4A6E-8FD2BD7A6CAA}"/>
              </a:ext>
            </a:extLst>
          </p:cNvPr>
          <p:cNvSpPr>
            <a:spLocks noGrp="1"/>
          </p:cNvSpPr>
          <p:nvPr>
            <p:ph type="ftr" sz="quarter" idx="11"/>
          </p:nvPr>
        </p:nvSpPr>
        <p:spPr>
          <a:xfrm>
            <a:off x="8660019" y="6529916"/>
            <a:ext cx="2805405" cy="328084"/>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D971D965-1C87-6430-A8A7-B6EB43D86FCD}"/>
              </a:ext>
            </a:extLst>
          </p:cNvPr>
          <p:cNvSpPr>
            <a:spLocks noGrp="1"/>
          </p:cNvSpPr>
          <p:nvPr>
            <p:ph type="sldNum" sz="quarter" idx="12"/>
          </p:nvPr>
        </p:nvSpPr>
        <p:spPr>
          <a:xfrm>
            <a:off x="11415660" y="6529916"/>
            <a:ext cx="429207" cy="328084"/>
          </a:xfrm>
          <a:prstGeom prst="rect">
            <a:avLst/>
          </a:prstGeom>
        </p:spPr>
        <p:txBody>
          <a:bodyPr/>
          <a:lstStyle/>
          <a:p>
            <a:fld id="{CC057153-B650-4DEB-B370-79DDCFDCE934}" type="slidenum">
              <a:rPr lang="en-US" smtClean="0"/>
              <a:t>‹#›</a:t>
            </a:fld>
            <a:endParaRPr lang="en-US"/>
          </a:p>
        </p:txBody>
      </p:sp>
      <p:cxnSp>
        <p:nvCxnSpPr>
          <p:cNvPr id="11" name="Straight Connector 10">
            <a:extLst>
              <a:ext uri="{FF2B5EF4-FFF2-40B4-BE49-F238E27FC236}">
                <a16:creationId xmlns:a16="http://schemas.microsoft.com/office/drawing/2014/main" id="{57236231-7728-F430-19B7-A4956EAFC196}"/>
              </a:ext>
            </a:extLst>
          </p:cNvPr>
          <p:cNvCxnSpPr/>
          <p:nvPr/>
        </p:nvCxnSpPr>
        <p:spPr>
          <a:xfrm>
            <a:off x="1450428" y="2522483"/>
            <a:ext cx="0" cy="2624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87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1"/>
        </a:solidFill>
        <a:effectLst/>
      </p:bgPr>
    </p:bg>
    <p:spTree>
      <p:nvGrpSpPr>
        <p:cNvPr id="1" name=""/>
        <p:cNvGrpSpPr/>
        <p:nvPr/>
      </p:nvGrpSpPr>
      <p:grpSpPr>
        <a:xfrm>
          <a:off x="0" y="0"/>
          <a:ext cx="0" cy="0"/>
          <a:chOff x="0" y="0"/>
          <a:chExt cx="0" cy="0"/>
        </a:xfrm>
      </p:grpSpPr>
      <p:pic>
        <p:nvPicPr>
          <p:cNvPr id="3" name="Picture 2" descr="A purple circle with black background&#10;&#10;AI-generated content may be incorrect.">
            <a:extLst>
              <a:ext uri="{FF2B5EF4-FFF2-40B4-BE49-F238E27FC236}">
                <a16:creationId xmlns:a16="http://schemas.microsoft.com/office/drawing/2014/main" id="{9ECA965F-086A-7B72-BC9F-EA4CF32BCA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1566" y="1836225"/>
            <a:ext cx="5674434" cy="502177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50428" y="990601"/>
            <a:ext cx="9145991" cy="3630384"/>
          </a:xfrm>
        </p:spPr>
        <p:txBody>
          <a:bodyPr anchor="b">
            <a:noAutofit/>
          </a:bodyPr>
          <a:lstStyle>
            <a:lvl1pPr algn="l">
              <a:defRPr sz="65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347132" y="6529916"/>
            <a:ext cx="3284341" cy="328084"/>
          </a:xfrm>
          <a:prstGeom prst="rect">
            <a:avLst/>
          </a:prstGeom>
        </p:spPr>
        <p:txBody>
          <a:bodyPr/>
          <a:lstStyle>
            <a:lvl1pPr>
              <a:defRPr>
                <a:solidFill>
                  <a:schemeClr val="bg1"/>
                </a:solidFill>
              </a:defRPr>
            </a:lvl1pPr>
          </a:lstStyle>
          <a:p>
            <a:fld id="{BD69ADDC-FB37-4BD0-807F-2EC90205924B}" type="datetime1">
              <a:rPr lang="en-US" smtClean="0"/>
              <a:pPr/>
              <a:t>4/23/2026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660019" y="6529916"/>
            <a:ext cx="2805405" cy="328084"/>
          </a:xfrm>
          <a:prstGeom prst="rect">
            <a:avLst/>
          </a:prstGeom>
        </p:spPr>
        <p:txBody>
          <a:bodyPr/>
          <a:lstStyle>
            <a:lvl1pPr>
              <a:defRPr>
                <a:solidFill>
                  <a:schemeClr val="bg1"/>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15660" y="6529916"/>
            <a:ext cx="429207" cy="328084"/>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83869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Autofit/>
          </a:body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347132" y="6529916"/>
            <a:ext cx="3284341" cy="328084"/>
          </a:xfrm>
          <a:prstGeom prst="rect">
            <a:avLst/>
          </a:prstGeom>
        </p:spPr>
        <p:txBody>
          <a:bodyPr vert="horz" lIns="91440" tIns="45720" rIns="91440" bIns="45720" rtlCol="0" anchor="ctr"/>
          <a:lstStyle>
            <a:lvl1pPr algn="l">
              <a:defRPr sz="900">
                <a:solidFill>
                  <a:schemeClr val="tx1"/>
                </a:solidFill>
              </a:defRPr>
            </a:lvl1pPr>
          </a:lstStyle>
          <a:p>
            <a:fld id="{665DFBE8-81F4-46A1-BB38-C49D79C4F68D}" type="datetime1">
              <a:rPr lang="en-US" smtClean="0"/>
              <a:t>4/23/2026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660019" y="6529916"/>
            <a:ext cx="2805405" cy="328084"/>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15660" y="6529916"/>
            <a:ext cx="429207" cy="328084"/>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97475463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77" r:id="rId37"/>
    <p:sldLayoutId id="2147483863" r:id="rId38"/>
    <p:sldLayoutId id="2147483864" r:id="rId39"/>
    <p:sldLayoutId id="2147483865" r:id="rId40"/>
    <p:sldLayoutId id="2147483866" r:id="rId41"/>
    <p:sldLayoutId id="2147483867" r:id="rId42"/>
    <p:sldLayoutId id="2147483868" r:id="rId43"/>
    <p:sldLayoutId id="2147483869" r:id="rId44"/>
    <p:sldLayoutId id="2147483870" r:id="rId45"/>
    <p:sldLayoutId id="2147483871" r:id="rId46"/>
    <p:sldLayoutId id="2147483872" r:id="rId47"/>
    <p:sldLayoutId id="2147483873" r:id="rId48"/>
    <p:sldLayoutId id="2147483874" r:id="rId49"/>
    <p:sldLayoutId id="2147483875" r:id="rId50"/>
    <p:sldLayoutId id="2147483876" r:id="rId51"/>
    <p:sldLayoutId id="2147483878" r:id="rId52"/>
    <p:sldLayoutId id="2147483879" r:id="rId53"/>
  </p:sldLayoutIdLst>
  <p:hf sldNum="0" hdr="0" ftr="0" dt="0"/>
  <p:txStyles>
    <p:titleStyle>
      <a:lvl1pPr algn="l" defTabSz="914400" rtl="0" eaLnBrk="1" latinLnBrk="0" hangingPunct="1">
        <a:lnSpc>
          <a:spcPct val="80000"/>
        </a:lnSpc>
        <a:spcBef>
          <a:spcPct val="0"/>
        </a:spcBef>
        <a:buNone/>
        <a:defRPr sz="4500" b="0" kern="1200" cap="all" spc="50" baseline="0">
          <a:solidFill>
            <a:schemeClr val="tx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40000"/>
        </a:lnSpc>
        <a:spcBef>
          <a:spcPts val="5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40000"/>
        </a:lnSpc>
        <a:spcBef>
          <a:spcPts val="500"/>
        </a:spcBef>
        <a:buFont typeface="Arial" panose="020B0604020202020204" pitchFamily="34" charset="0"/>
        <a:buChar char="•"/>
        <a:defRPr sz="1100" kern="1200">
          <a:solidFill>
            <a:schemeClr val="tx1"/>
          </a:solidFill>
          <a:latin typeface="+mn-lt"/>
          <a:ea typeface="+mn-ea"/>
          <a:cs typeface="+mn-cs"/>
        </a:defRPr>
      </a:lvl3pPr>
      <a:lvl4pPr marL="914400" indent="-228600" algn="l" defTabSz="914400" rtl="0" eaLnBrk="1" latinLnBrk="0" hangingPunct="1">
        <a:lnSpc>
          <a:spcPct val="140000"/>
        </a:lnSpc>
        <a:spcBef>
          <a:spcPts val="500"/>
        </a:spcBef>
        <a:buFont typeface="Arial" panose="020B0604020202020204" pitchFamily="34" charset="0"/>
        <a:buChar char="•"/>
        <a:defRPr sz="1050" kern="1200">
          <a:solidFill>
            <a:schemeClr val="tx1"/>
          </a:solidFill>
          <a:latin typeface="+mn-lt"/>
          <a:ea typeface="+mn-ea"/>
          <a:cs typeface="+mn-cs"/>
        </a:defRPr>
      </a:lvl4pPr>
      <a:lvl5pPr marL="1143000" indent="-228600" algn="l" defTabSz="914400" rtl="0" eaLnBrk="1" latinLnBrk="0" hangingPunct="1">
        <a:lnSpc>
          <a:spcPct val="14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image" Target="../media/image49.pn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hyperlink" Target="https://www.arlingtonva.us/Government/Departments/DHS/DHS-Performance-Measurement-Program" TargetMode="External"/><Relationship Id="rId3" Type="http://schemas.openxmlformats.org/officeDocument/2006/relationships/hyperlink" Target="https://www.census.gov/programs-surveys/popest/data/data-sets.html" TargetMode="External"/><Relationship Id="rId7" Type="http://schemas.openxmlformats.org/officeDocument/2006/relationships/hyperlink" Target="https://www.healthierarlington.org/demographicdata?id=2878&amp;sectionId=942"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usafacts.org/data/topics/people-society/population-and-demographics/our-changing-population/state/virginia/county/arlington-county/" TargetMode="External"/><Relationship Id="rId5" Type="http://schemas.openxmlformats.org/officeDocument/2006/relationships/hyperlink" Target="https://data.census.gov/" TargetMode="External"/><Relationship Id="rId4" Type="http://schemas.openxmlformats.org/officeDocument/2006/relationships/hyperlink" Target="https://www.coopercenter.org/population-dat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Rcoates@arlingtonva.us" TargetMode="External"/><Relationship Id="rId7"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rlingtonva.us/Government/Projects/Data-Research/Demographics/Race-Ethnicity-Dashboar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7989-07E4-B482-9F2A-EBF670F7FA92}"/>
              </a:ext>
            </a:extLst>
          </p:cNvPr>
          <p:cNvSpPr>
            <a:spLocks noGrp="1"/>
          </p:cNvSpPr>
          <p:nvPr>
            <p:ph type="ctrTitle"/>
          </p:nvPr>
        </p:nvSpPr>
        <p:spPr>
          <a:xfrm>
            <a:off x="618008" y="854239"/>
            <a:ext cx="10295798" cy="3592629"/>
          </a:xfrm>
        </p:spPr>
        <p:txBody>
          <a:bodyPr anchor="b">
            <a:normAutofit/>
          </a:bodyPr>
          <a:lstStyle/>
          <a:p>
            <a:r>
              <a:rPr lang="en-US" sz="5000"/>
              <a:t>Data with Dignity: An Equity‑Centered Approach for Supporting Older Adults</a:t>
            </a:r>
          </a:p>
        </p:txBody>
      </p:sp>
      <p:sp>
        <p:nvSpPr>
          <p:cNvPr id="3" name="Subtitle 2">
            <a:extLst>
              <a:ext uri="{FF2B5EF4-FFF2-40B4-BE49-F238E27FC236}">
                <a16:creationId xmlns:a16="http://schemas.microsoft.com/office/drawing/2014/main" id="{363CF5F8-0028-8636-5006-5D5C52B32774}"/>
              </a:ext>
            </a:extLst>
          </p:cNvPr>
          <p:cNvSpPr>
            <a:spLocks noGrp="1"/>
          </p:cNvSpPr>
          <p:nvPr>
            <p:ph type="subTitle" idx="1"/>
          </p:nvPr>
        </p:nvSpPr>
        <p:spPr>
          <a:xfrm>
            <a:off x="1180323" y="4446868"/>
            <a:ext cx="8303919" cy="1996314"/>
          </a:xfrm>
        </p:spPr>
        <p:txBody>
          <a:bodyPr anchor="b">
            <a:normAutofit/>
          </a:bodyPr>
          <a:lstStyle/>
          <a:p>
            <a:pPr>
              <a:lnSpc>
                <a:spcPct val="130000"/>
              </a:lnSpc>
            </a:pPr>
            <a:r>
              <a:rPr lang="en-US" sz="2400"/>
              <a:t>NWD Summit </a:t>
            </a:r>
            <a:r>
              <a:rPr lang="en-US" sz="2400" dirty="0"/>
              <a:t>– May 7 2026 at 9:00 AM</a:t>
            </a:r>
          </a:p>
          <a:p>
            <a:pPr>
              <a:lnSpc>
                <a:spcPct val="130000"/>
              </a:lnSpc>
            </a:pPr>
            <a:r>
              <a:rPr lang="en-US" sz="2400" dirty="0"/>
              <a:t>Presented by Rachel Coates, Bureau Director</a:t>
            </a:r>
          </a:p>
          <a:p>
            <a:pPr>
              <a:lnSpc>
                <a:spcPct val="130000"/>
              </a:lnSpc>
            </a:pPr>
            <a:r>
              <a:rPr lang="en-US" sz="2400" dirty="0"/>
              <a:t>Arlington County, VA</a:t>
            </a:r>
          </a:p>
        </p:txBody>
      </p:sp>
      <p:pic>
        <p:nvPicPr>
          <p:cNvPr id="5" name="Picture 4" descr="Arlington County logo">
            <a:extLst>
              <a:ext uri="{FF2B5EF4-FFF2-40B4-BE49-F238E27FC236}">
                <a16:creationId xmlns:a16="http://schemas.microsoft.com/office/drawing/2014/main" id="{56017EF3-4E03-EA45-6F8E-8A58B0CF34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83" y="77492"/>
            <a:ext cx="3436325" cy="1057916"/>
          </a:xfrm>
          <a:prstGeom prst="rect">
            <a:avLst/>
          </a:prstGeom>
        </p:spPr>
      </p:pic>
    </p:spTree>
    <p:extLst>
      <p:ext uri="{BB962C8B-B14F-4D97-AF65-F5344CB8AC3E}">
        <p14:creationId xmlns:p14="http://schemas.microsoft.com/office/powerpoint/2010/main" val="177383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B956-7E98-E137-7659-AC133A1AAF94}"/>
              </a:ext>
            </a:extLst>
          </p:cNvPr>
          <p:cNvSpPr>
            <a:spLocks noGrp="1"/>
          </p:cNvSpPr>
          <p:nvPr>
            <p:ph type="title"/>
          </p:nvPr>
        </p:nvSpPr>
        <p:spPr>
          <a:xfrm>
            <a:off x="612648" y="548640"/>
            <a:ext cx="10653578" cy="1132258"/>
          </a:xfrm>
        </p:spPr>
        <p:txBody>
          <a:bodyPr anchor="t">
            <a:normAutofit/>
          </a:bodyPr>
          <a:lstStyle/>
          <a:p>
            <a:r>
              <a:rPr lang="en-US"/>
              <a:t>How well did we do it? </a:t>
            </a:r>
          </a:p>
        </p:txBody>
      </p:sp>
      <p:sp>
        <p:nvSpPr>
          <p:cNvPr id="7" name="TextBox 6">
            <a:extLst>
              <a:ext uri="{FF2B5EF4-FFF2-40B4-BE49-F238E27FC236}">
                <a16:creationId xmlns:a16="http://schemas.microsoft.com/office/drawing/2014/main" id="{C0EBC3B0-44F7-08DD-3F54-E8F99224E9EF}"/>
              </a:ext>
            </a:extLst>
          </p:cNvPr>
          <p:cNvSpPr txBox="1"/>
          <p:nvPr/>
        </p:nvSpPr>
        <p:spPr>
          <a:xfrm>
            <a:off x="737419" y="1455174"/>
            <a:ext cx="2997942" cy="4524315"/>
          </a:xfrm>
          <a:prstGeom prst="rect">
            <a:avLst/>
          </a:prstGeom>
          <a:noFill/>
        </p:spPr>
        <p:txBody>
          <a:bodyPr wrap="square" rtlCol="0">
            <a:spAutoFit/>
          </a:bodyPr>
          <a:lstStyle/>
          <a:p>
            <a:pPr fontAlgn="base"/>
            <a:r>
              <a:rPr lang="en-US"/>
              <a:t>In FY 2025, MOW recipients were contacted to participate in the customer satisfaction survey. </a:t>
            </a:r>
          </a:p>
          <a:p>
            <a:pPr fontAlgn="base"/>
            <a:endParaRPr lang="en-US"/>
          </a:p>
          <a:p>
            <a:pPr fontAlgn="base"/>
            <a:r>
              <a:rPr lang="en-US"/>
              <a:t>Fewer respondents. </a:t>
            </a:r>
          </a:p>
          <a:p>
            <a:pPr fontAlgn="base"/>
            <a:endParaRPr lang="en-US"/>
          </a:p>
          <a:p>
            <a:pPr fontAlgn="base"/>
            <a:r>
              <a:rPr lang="en-US"/>
              <a:t>Response rate of 38%.  </a:t>
            </a:r>
          </a:p>
          <a:p>
            <a:pPr fontAlgn="base"/>
            <a:endParaRPr lang="en-US"/>
          </a:p>
          <a:p>
            <a:pPr marL="285750" indent="-285750" fontAlgn="base">
              <a:buFontTx/>
              <a:buChar char="-"/>
            </a:pPr>
            <a:r>
              <a:rPr lang="en-US"/>
              <a:t>Changes to methodology </a:t>
            </a:r>
          </a:p>
          <a:p>
            <a:pPr marL="285750" indent="-285750" fontAlgn="base">
              <a:buFontTx/>
              <a:buChar char="-"/>
            </a:pPr>
            <a:r>
              <a:rPr lang="en-US"/>
              <a:t>Increase in satisfaction with taste and eating healthier </a:t>
            </a:r>
          </a:p>
        </p:txBody>
      </p:sp>
      <p:pic>
        <p:nvPicPr>
          <p:cNvPr id="6" name="Picture 5" descr="Bar chart showing customer satisfaction with food quality, nutrition, and choice from FY 2022 to FY 2025, with a target satisfaction rate of 85%. It compares three metrics: satisfaction with meals, liking the taste, and eating healthier, highlighting a dip in satisfaction in FY 2024 and recovery by FY 2025.">
            <a:extLst>
              <a:ext uri="{FF2B5EF4-FFF2-40B4-BE49-F238E27FC236}">
                <a16:creationId xmlns:a16="http://schemas.microsoft.com/office/drawing/2014/main" id="{D47B5B62-F079-3F4A-FEEA-E7CC78E4C7C0}"/>
              </a:ext>
            </a:extLst>
          </p:cNvPr>
          <p:cNvPicPr>
            <a:picLocks noChangeAspect="1"/>
          </p:cNvPicPr>
          <p:nvPr/>
        </p:nvPicPr>
        <p:blipFill>
          <a:blip r:embed="rId3"/>
          <a:stretch>
            <a:fillRect/>
          </a:stretch>
        </p:blipFill>
        <p:spPr>
          <a:xfrm>
            <a:off x="3735361" y="1469726"/>
            <a:ext cx="7530865" cy="4593828"/>
          </a:xfrm>
          <a:prstGeom prst="rect">
            <a:avLst/>
          </a:prstGeom>
          <a:noFill/>
        </p:spPr>
      </p:pic>
    </p:spTree>
    <p:extLst>
      <p:ext uri="{BB962C8B-B14F-4D97-AF65-F5344CB8AC3E}">
        <p14:creationId xmlns:p14="http://schemas.microsoft.com/office/powerpoint/2010/main" val="372597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6CFF-CE39-B269-EA7F-E0DF901F0C8A}"/>
              </a:ext>
            </a:extLst>
          </p:cNvPr>
          <p:cNvSpPr>
            <a:spLocks noGrp="1"/>
          </p:cNvSpPr>
          <p:nvPr>
            <p:ph type="title"/>
          </p:nvPr>
        </p:nvSpPr>
        <p:spPr>
          <a:xfrm>
            <a:off x="612648" y="553616"/>
            <a:ext cx="4978168" cy="1757505"/>
          </a:xfrm>
        </p:spPr>
        <p:txBody>
          <a:bodyPr anchor="t">
            <a:normAutofit/>
          </a:bodyPr>
          <a:lstStyle/>
          <a:p>
            <a:r>
              <a:rPr lang="en-US" sz="4500"/>
              <a:t>Is anyone better off? </a:t>
            </a:r>
          </a:p>
        </p:txBody>
      </p:sp>
      <p:sp>
        <p:nvSpPr>
          <p:cNvPr id="12" name="Text Placeholder 2">
            <a:extLst>
              <a:ext uri="{FF2B5EF4-FFF2-40B4-BE49-F238E27FC236}">
                <a16:creationId xmlns:a16="http://schemas.microsoft.com/office/drawing/2014/main" id="{205022DF-BC94-3D84-4C9A-03181CA147CE}"/>
              </a:ext>
            </a:extLst>
          </p:cNvPr>
          <p:cNvSpPr>
            <a:spLocks noGrp="1"/>
          </p:cNvSpPr>
          <p:nvPr>
            <p:ph type="body" sz="half" idx="2"/>
          </p:nvPr>
        </p:nvSpPr>
        <p:spPr>
          <a:xfrm>
            <a:off x="612648" y="1910081"/>
            <a:ext cx="5109726" cy="4394304"/>
          </a:xfrm>
        </p:spPr>
        <p:txBody>
          <a:bodyPr>
            <a:normAutofit/>
          </a:bodyPr>
          <a:lstStyle/>
          <a:p>
            <a:pPr marL="285750" indent="-285750" fontAlgn="base">
              <a:buFont typeface="Arial" panose="020B0604020202020204" pitchFamily="34" charset="0"/>
              <a:buChar char="•"/>
            </a:pPr>
            <a:r>
              <a:rPr lang="en-US"/>
              <a:t>In FY 2025, 184 participants were assessed for nutritional risk </a:t>
            </a:r>
          </a:p>
          <a:p>
            <a:pPr marL="285750" indent="-285750" fontAlgn="base">
              <a:buFont typeface="Arial" panose="020B0604020202020204" pitchFamily="34" charset="0"/>
              <a:buChar char="•"/>
            </a:pPr>
            <a:r>
              <a:rPr lang="en-US"/>
              <a:t>Comparison data from FY 2024 was available for 96 participants.  </a:t>
            </a:r>
          </a:p>
          <a:p>
            <a:pPr marL="285750" indent="-285750" fontAlgn="base">
              <a:buFont typeface="Arial" panose="020B0604020202020204" pitchFamily="34" charset="0"/>
              <a:buChar char="•"/>
            </a:pPr>
            <a:r>
              <a:rPr lang="en-US"/>
              <a:t>Nutrition Screening Initiative (NSI) scores were compared between FY 2025 and the previous fiscal year to determine if the nutrition risk score was lower, remained the same or had increased.  </a:t>
            </a:r>
          </a:p>
          <a:p>
            <a:pPr marL="285750" indent="-285750" fontAlgn="base">
              <a:buFont typeface="Arial" panose="020B0604020202020204" pitchFamily="34" charset="0"/>
              <a:buChar char="•"/>
            </a:pPr>
            <a:r>
              <a:rPr lang="en-US"/>
              <a:t>Of those assessed, 83% reflected reduced or stable risk and 17% reflected increased risk.  </a:t>
            </a:r>
          </a:p>
        </p:txBody>
      </p:sp>
      <p:pic>
        <p:nvPicPr>
          <p:cNvPr id="5" name="Content Placeholder 4" descr="Two stacked bar charts display nutritional risk data among participants. The first chart shows percentages of reduced, stable, and increased risk from FY 2022 to FY 2025 with color-coded segments (green, blue, red), while the second chart presents stable or reduced risk by demographic groups, highlighting an overall 83% rate with a green horizontal line.&#10;">
            <a:extLst>
              <a:ext uri="{FF2B5EF4-FFF2-40B4-BE49-F238E27FC236}">
                <a16:creationId xmlns:a16="http://schemas.microsoft.com/office/drawing/2014/main" id="{6A646E75-C8FE-CC54-D205-2FCA261F138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865753" y="553615"/>
            <a:ext cx="4978168" cy="5755109"/>
          </a:xfrm>
          <a:prstGeom prst="rect">
            <a:avLst/>
          </a:prstGeom>
          <a:noFill/>
        </p:spPr>
      </p:pic>
    </p:spTree>
    <p:extLst>
      <p:ext uri="{BB962C8B-B14F-4D97-AF65-F5344CB8AC3E}">
        <p14:creationId xmlns:p14="http://schemas.microsoft.com/office/powerpoint/2010/main" val="408399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4E24-0F61-F37D-1DF5-378F7C8B3D11}"/>
              </a:ext>
            </a:extLst>
          </p:cNvPr>
          <p:cNvSpPr>
            <a:spLocks noGrp="1"/>
          </p:cNvSpPr>
          <p:nvPr>
            <p:ph type="title"/>
          </p:nvPr>
        </p:nvSpPr>
        <p:spPr>
          <a:xfrm>
            <a:off x="612647" y="553616"/>
            <a:ext cx="5834648" cy="1757505"/>
          </a:xfrm>
        </p:spPr>
        <p:txBody>
          <a:bodyPr>
            <a:noAutofit/>
          </a:bodyPr>
          <a:lstStyle/>
          <a:p>
            <a:r>
              <a:rPr lang="en-US" sz="4400"/>
              <a:t>Aging &amp; Disability Resource Center (ADRC)</a:t>
            </a:r>
          </a:p>
        </p:txBody>
      </p:sp>
      <p:sp>
        <p:nvSpPr>
          <p:cNvPr id="3" name="Text Placeholder 2">
            <a:extLst>
              <a:ext uri="{FF2B5EF4-FFF2-40B4-BE49-F238E27FC236}">
                <a16:creationId xmlns:a16="http://schemas.microsoft.com/office/drawing/2014/main" id="{35BB0086-8432-FDC4-7792-B296B849AA9C}"/>
              </a:ext>
            </a:extLst>
          </p:cNvPr>
          <p:cNvSpPr>
            <a:spLocks noGrp="1"/>
          </p:cNvSpPr>
          <p:nvPr>
            <p:ph type="body" sz="half" idx="2"/>
          </p:nvPr>
        </p:nvSpPr>
        <p:spPr>
          <a:xfrm>
            <a:off x="612647" y="2425485"/>
            <a:ext cx="5483353" cy="4114800"/>
          </a:xfrm>
        </p:spPr>
        <p:txBody>
          <a:bodyPr>
            <a:normAutofit fontScale="92500"/>
          </a:bodyPr>
          <a:lstStyle/>
          <a:p>
            <a:r>
              <a:rPr lang="en-US"/>
              <a:t>For short-term case management, the ADRC serves predominately Black/African American, White, and Hispanic/Latino residents. </a:t>
            </a:r>
          </a:p>
          <a:p>
            <a:r>
              <a:rPr lang="en-US"/>
              <a:t>The percentage of Black/African American residents served is higher than the population of Arlington residents age 60+. </a:t>
            </a:r>
          </a:p>
          <a:p>
            <a:r>
              <a:rPr lang="en-US"/>
              <a:t>The Asian and Other residents served are significantly lower than the percentage of the population age 60+. </a:t>
            </a:r>
          </a:p>
          <a:p>
            <a:r>
              <a:rPr lang="en-US" b="1"/>
              <a:t>Action Step</a:t>
            </a:r>
            <a:r>
              <a:rPr lang="en-US"/>
              <a:t>: Older Adult &amp; Caregiver Benefits Fair; Targeted Outreach; and Strengthening community partnerships (Volunteer projects) </a:t>
            </a:r>
          </a:p>
        </p:txBody>
      </p:sp>
      <p:pic>
        <p:nvPicPr>
          <p:cNvPr id="6" name="Content Placeholder 5" descr="Bar chart comparing ADRC clients by race for Short-term Case Management Clients Served and 60+ Poverty categories. White clients have the highest percentages at 46% and 49%, Black/African American clients show a notable difference with 42% in case management and 18% in poverty, while Other category has a significant increase from 1% to 19%.">
            <a:extLst>
              <a:ext uri="{FF2B5EF4-FFF2-40B4-BE49-F238E27FC236}">
                <a16:creationId xmlns:a16="http://schemas.microsoft.com/office/drawing/2014/main" id="{D958BE1A-BCEE-40E9-C043-3F8DE9572481}"/>
              </a:ext>
            </a:extLst>
          </p:cNvPr>
          <p:cNvPicPr>
            <a:picLocks noGrp="1" noChangeAspect="1"/>
          </p:cNvPicPr>
          <p:nvPr>
            <p:ph idx="1"/>
          </p:nvPr>
        </p:nvPicPr>
        <p:blipFill>
          <a:blip r:embed="rId3"/>
          <a:stretch>
            <a:fillRect/>
          </a:stretch>
        </p:blipFill>
        <p:spPr>
          <a:xfrm>
            <a:off x="6594530" y="877982"/>
            <a:ext cx="5278694" cy="3086823"/>
          </a:xfrm>
          <a:prstGeom prst="rect">
            <a:avLst/>
          </a:prstGeom>
        </p:spPr>
      </p:pic>
      <p:pic>
        <p:nvPicPr>
          <p:cNvPr id="10" name="Picture 9" descr="Photograph showing two people gardening in a narrow flower bed alongside a brick building, with one person using pruning shears and the other tending to plants. The scene includes green grass, parked cars in the background, and gardening tools scattered nearby, highlighting an outdoor yard maintenance activity.">
            <a:extLst>
              <a:ext uri="{FF2B5EF4-FFF2-40B4-BE49-F238E27FC236}">
                <a16:creationId xmlns:a16="http://schemas.microsoft.com/office/drawing/2014/main" id="{8BA62CC1-C544-61B0-730B-E3C409CCA0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4913" y="4021493"/>
            <a:ext cx="2014143" cy="2685524"/>
          </a:xfrm>
          <a:prstGeom prst="rect">
            <a:avLst/>
          </a:prstGeom>
        </p:spPr>
      </p:pic>
      <p:pic>
        <p:nvPicPr>
          <p:cNvPr id="8" name="Picture 7" descr="Collage of photographs showcasing an Older Adult &amp; Caregiver Benefits Fair 2025 event with various vendor booths, demonstrations, and attendees interacting. Key elements include labeled sections like &quot;The Dream Team,&quot; &quot;Robotic Pet Demo,&quot; and &quot;Food Demo,&quot; highlighting over 100 attendees, raffle winners, health screenings, and an engaging, supportive atmosphere.">
            <a:extLst>
              <a:ext uri="{FF2B5EF4-FFF2-40B4-BE49-F238E27FC236}">
                <a16:creationId xmlns:a16="http://schemas.microsoft.com/office/drawing/2014/main" id="{FDFB20C7-37CF-F3D7-4AC1-7AC2CB2E18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6576" y="4021493"/>
            <a:ext cx="3356905" cy="2685524"/>
          </a:xfrm>
          <a:prstGeom prst="rect">
            <a:avLst/>
          </a:prstGeom>
        </p:spPr>
      </p:pic>
    </p:spTree>
    <p:extLst>
      <p:ext uri="{BB962C8B-B14F-4D97-AF65-F5344CB8AC3E}">
        <p14:creationId xmlns:p14="http://schemas.microsoft.com/office/powerpoint/2010/main" val="316286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072A-5F3E-FB56-A498-3CACC2BCD40B}"/>
              </a:ext>
            </a:extLst>
          </p:cNvPr>
          <p:cNvSpPr>
            <a:spLocks noGrp="1"/>
          </p:cNvSpPr>
          <p:nvPr>
            <p:ph type="title"/>
          </p:nvPr>
        </p:nvSpPr>
        <p:spPr>
          <a:xfrm>
            <a:off x="612648" y="907302"/>
            <a:ext cx="4361688" cy="1649694"/>
          </a:xfrm>
        </p:spPr>
        <p:txBody>
          <a:bodyPr>
            <a:normAutofit/>
          </a:bodyPr>
          <a:lstStyle/>
          <a:p>
            <a:r>
              <a:rPr lang="en-US"/>
              <a:t>Thriving in uncertainty</a:t>
            </a:r>
          </a:p>
        </p:txBody>
      </p:sp>
      <p:sp>
        <p:nvSpPr>
          <p:cNvPr id="3" name="Text Placeholder 2">
            <a:extLst>
              <a:ext uri="{FF2B5EF4-FFF2-40B4-BE49-F238E27FC236}">
                <a16:creationId xmlns:a16="http://schemas.microsoft.com/office/drawing/2014/main" id="{017EDA3D-7A3B-89EE-20EE-3C585535263A}"/>
              </a:ext>
            </a:extLst>
          </p:cNvPr>
          <p:cNvSpPr>
            <a:spLocks noGrp="1"/>
          </p:cNvSpPr>
          <p:nvPr>
            <p:ph type="body" sz="half" idx="2"/>
          </p:nvPr>
        </p:nvSpPr>
        <p:spPr>
          <a:xfrm>
            <a:off x="612648" y="2826137"/>
            <a:ext cx="4361688" cy="3434638"/>
          </a:xfrm>
        </p:spPr>
        <p:txBody>
          <a:bodyPr anchor="t">
            <a:normAutofit/>
          </a:bodyPr>
          <a:lstStyle/>
          <a:p>
            <a:r>
              <a:rPr lang="en-US" b="1"/>
              <a:t>Adapting to change​</a:t>
            </a:r>
            <a:br>
              <a:rPr lang="en-US"/>
            </a:br>
            <a:r>
              <a:rPr lang="en-US"/>
              <a:t>Use data to embrace agility, prioritize needs, respond more quickly and effectively to shifts, customer demands, and unforeseen challenges.​</a:t>
            </a:r>
          </a:p>
          <a:p>
            <a:r>
              <a:rPr lang="en-US" b="1"/>
              <a:t>Real-world impact​</a:t>
            </a:r>
            <a:br>
              <a:rPr lang="en-US"/>
            </a:br>
            <a:r>
              <a:rPr lang="en-US"/>
              <a:t>Using data to stay ahead of disruption help to proactively embrace change and continuously innovate.​</a:t>
            </a:r>
          </a:p>
        </p:txBody>
      </p:sp>
      <p:pic>
        <p:nvPicPr>
          <p:cNvPr id="9" name="Picture Placeholder 8" descr="Photograph of a diverse group of 16 people posing indoors in front of a large, colorful chart or poster taped to a beige wall. The setting appears to be a professional or workshop environment, with individuals dressed in business casual attire, suggesting a team meeting or collaborative event.">
            <a:extLst>
              <a:ext uri="{FF2B5EF4-FFF2-40B4-BE49-F238E27FC236}">
                <a16:creationId xmlns:a16="http://schemas.microsoft.com/office/drawing/2014/main" id="{852DF878-8392-FBA0-9699-602422BAF5C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custGeom>
            <a:avLst/>
            <a:gdLst>
              <a:gd name="connsiteX0" fmla="*/ 2585482 w 5170964"/>
              <a:gd name="connsiteY0" fmla="*/ 0 h 5170964"/>
              <a:gd name="connsiteX1" fmla="*/ 5170964 w 5170964"/>
              <a:gd name="connsiteY1" fmla="*/ 2585482 h 5170964"/>
              <a:gd name="connsiteX2" fmla="*/ 2585482 w 5170964"/>
              <a:gd name="connsiteY2" fmla="*/ 5170964 h 5170964"/>
              <a:gd name="connsiteX3" fmla="*/ 0 w 5170964"/>
              <a:gd name="connsiteY3" fmla="*/ 2585482 h 5170964"/>
              <a:gd name="connsiteX4" fmla="*/ 2585482 w 5170964"/>
              <a:gd name="connsiteY4" fmla="*/ 0 h 517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964" h="5170964">
                <a:moveTo>
                  <a:pt x="2585482" y="0"/>
                </a:moveTo>
                <a:cubicBezTo>
                  <a:pt x="4013405" y="0"/>
                  <a:pt x="5170964" y="1157560"/>
                  <a:pt x="5170964" y="2585482"/>
                </a:cubicBezTo>
                <a:cubicBezTo>
                  <a:pt x="5170964" y="4013405"/>
                  <a:pt x="4013405" y="5170964"/>
                  <a:pt x="2585482" y="5170964"/>
                </a:cubicBezTo>
                <a:cubicBezTo>
                  <a:pt x="1157560" y="5170964"/>
                  <a:pt x="0" y="4013405"/>
                  <a:pt x="0" y="2585482"/>
                </a:cubicBezTo>
                <a:cubicBezTo>
                  <a:pt x="0" y="1157560"/>
                  <a:pt x="1157560" y="0"/>
                  <a:pt x="2585482" y="0"/>
                </a:cubicBezTo>
                <a:close/>
              </a:path>
            </a:pathLst>
          </a:custGeom>
          <a:blipFill dpi="0" rotWithShape="1">
            <a:blip r:embed="rId4" cstate="screen">
              <a:alphaModFix amt="70000"/>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94860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D650E4-A800-7182-5801-51DC25CD973A}"/>
              </a:ext>
            </a:extLst>
          </p:cNvPr>
          <p:cNvSpPr txBox="1">
            <a:spLocks noGrp="1"/>
          </p:cNvSpPr>
          <p:nvPr>
            <p:ph type="title" idx="4294967295"/>
          </p:nvPr>
        </p:nvSpPr>
        <p:spPr>
          <a:xfrm>
            <a:off x="356461" y="299991"/>
            <a:ext cx="2952427"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n-ea"/>
                <a:cs typeface="+mn-cs"/>
              </a:rPr>
              <a:t>DATA TIPS</a:t>
            </a:r>
          </a:p>
        </p:txBody>
      </p:sp>
      <p:sp>
        <p:nvSpPr>
          <p:cNvPr id="8" name="TextBox 7">
            <a:extLst>
              <a:ext uri="{FF2B5EF4-FFF2-40B4-BE49-F238E27FC236}">
                <a16:creationId xmlns:a16="http://schemas.microsoft.com/office/drawing/2014/main" id="{42558308-74FD-93AA-19B5-1E5F51444C4E}"/>
              </a:ext>
            </a:extLst>
          </p:cNvPr>
          <p:cNvSpPr txBox="1"/>
          <p:nvPr/>
        </p:nvSpPr>
        <p:spPr>
          <a:xfrm>
            <a:off x="388873" y="1867046"/>
            <a:ext cx="2887601" cy="1754326"/>
          </a:xfrm>
          <a:prstGeom prst="rect">
            <a:avLst/>
          </a:prstGeom>
          <a:noFill/>
        </p:spPr>
        <p:txBody>
          <a:bodyPr wrap="square" rtlCol="0">
            <a:spAutoFit/>
          </a:bodyPr>
          <a:lstStyle/>
          <a:p>
            <a:r>
              <a:rPr lang="en-US"/>
              <a:t>1. Look at your data</a:t>
            </a:r>
            <a:br>
              <a:rPr lang="en-US"/>
            </a:br>
            <a:br>
              <a:rPr lang="en-US"/>
            </a:br>
            <a:r>
              <a:rPr lang="en-US"/>
              <a:t>2. Tell your story with data</a:t>
            </a:r>
            <a:br>
              <a:rPr lang="en-US"/>
            </a:br>
            <a:br>
              <a:rPr lang="en-US"/>
            </a:br>
            <a:r>
              <a:rPr lang="en-US"/>
              <a:t>3. Have fun with data! </a:t>
            </a:r>
          </a:p>
        </p:txBody>
      </p:sp>
      <p:pic>
        <p:nvPicPr>
          <p:cNvPr id="5" name="Picture 4" descr="Older Adults in Arlington Infographic with data points about housing, transportation and other vital services. ">
            <a:extLst>
              <a:ext uri="{FF2B5EF4-FFF2-40B4-BE49-F238E27FC236}">
                <a16:creationId xmlns:a16="http://schemas.microsoft.com/office/drawing/2014/main" id="{9AD1B433-9D3C-75E1-2CA3-E119E1E08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0591" y="284493"/>
            <a:ext cx="8704516" cy="6289013"/>
          </a:xfrm>
          <a:prstGeom prst="rect">
            <a:avLst/>
          </a:prstGeom>
          <a:noFill/>
        </p:spPr>
      </p:pic>
    </p:spTree>
    <p:extLst>
      <p:ext uri="{BB962C8B-B14F-4D97-AF65-F5344CB8AC3E}">
        <p14:creationId xmlns:p14="http://schemas.microsoft.com/office/powerpoint/2010/main" val="123439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87EA-8BB3-79C6-656A-1A8ABD658D7E}"/>
              </a:ext>
            </a:extLst>
          </p:cNvPr>
          <p:cNvSpPr>
            <a:spLocks noGrp="1"/>
          </p:cNvSpPr>
          <p:nvPr>
            <p:ph type="ctrTitle"/>
          </p:nvPr>
        </p:nvSpPr>
        <p:spPr>
          <a:xfrm>
            <a:off x="1450428" y="990601"/>
            <a:ext cx="9145991" cy="3630384"/>
          </a:xfrm>
        </p:spPr>
        <p:txBody>
          <a:bodyPr anchor="b">
            <a:normAutofit/>
          </a:bodyPr>
          <a:lstStyle/>
          <a:p>
            <a:r>
              <a:rPr lang="en-US"/>
              <a:t>Q &amp; A</a:t>
            </a:r>
          </a:p>
        </p:txBody>
      </p:sp>
      <p:sp>
        <p:nvSpPr>
          <p:cNvPr id="12" name="TextBox 11">
            <a:extLst>
              <a:ext uri="{FF2B5EF4-FFF2-40B4-BE49-F238E27FC236}">
                <a16:creationId xmlns:a16="http://schemas.microsoft.com/office/drawing/2014/main" id="{0216DD80-1F38-5AE1-43BC-8B5B545E79F1}"/>
              </a:ext>
            </a:extLst>
          </p:cNvPr>
          <p:cNvSpPr txBox="1"/>
          <p:nvPr/>
        </p:nvSpPr>
        <p:spPr>
          <a:xfrm>
            <a:off x="6250330" y="612844"/>
            <a:ext cx="5505036" cy="5632311"/>
          </a:xfrm>
          <a:prstGeom prst="rect">
            <a:avLst/>
          </a:prstGeom>
          <a:noFill/>
        </p:spPr>
        <p:txBody>
          <a:bodyPr wrap="square" rtlCol="0">
            <a:spAutoFit/>
          </a:bodyPr>
          <a:lstStyle/>
          <a:p>
            <a:r>
              <a:rPr lang="en-US" b="1">
                <a:solidFill>
                  <a:schemeClr val="bg1"/>
                </a:solidFill>
              </a:rPr>
              <a:t>Data Resources</a:t>
            </a:r>
          </a:p>
          <a:p>
            <a:pPr lvl="0">
              <a:defRPr/>
            </a:pPr>
            <a:endParaRPr lang="en-US"/>
          </a:p>
          <a:p>
            <a:pPr lvl="0">
              <a:defRPr/>
            </a:pPr>
            <a:r>
              <a:rPr lang="en-US">
                <a:hlinkClick r:id="rId3"/>
              </a:rPr>
              <a:t>Population and Housing Unit Estimates Datasets</a:t>
            </a:r>
            <a:endParaRPr lang="en-US"/>
          </a:p>
          <a:p>
            <a:pPr lvl="0">
              <a:defRPr/>
            </a:pPr>
            <a:endParaRPr lang="en-US"/>
          </a:p>
          <a:p>
            <a:pPr lvl="0">
              <a:defRPr/>
            </a:pPr>
            <a:r>
              <a:rPr lang="en-US">
                <a:hlinkClick r:id="rId4"/>
              </a:rPr>
              <a:t>Population Data | Cooper Center</a:t>
            </a:r>
            <a:endParaRPr lang="en-US"/>
          </a:p>
          <a:p>
            <a:pPr lvl="0">
              <a:defRPr/>
            </a:pPr>
            <a:endParaRPr lang="en-US"/>
          </a:p>
          <a:p>
            <a:pPr lvl="0">
              <a:defRPr/>
            </a:pPr>
            <a:r>
              <a:rPr lang="en-US">
                <a:hlinkClick r:id="rId5"/>
              </a:rPr>
              <a:t>Census Bureau Data</a:t>
            </a:r>
            <a:endParaRPr lang="en-US"/>
          </a:p>
          <a:p>
            <a:endParaRPr lang="en-US">
              <a:solidFill>
                <a:schemeClr val="bg1"/>
              </a:solidFill>
            </a:endParaRPr>
          </a:p>
          <a:p>
            <a:r>
              <a:rPr lang="en-US">
                <a:hlinkClick r:id="rId6"/>
              </a:rPr>
              <a:t>Arlington County, VA population by year, race, &amp; more | </a:t>
            </a:r>
            <a:r>
              <a:rPr lang="en-US" err="1">
                <a:hlinkClick r:id="rId6"/>
              </a:rPr>
              <a:t>USAFacts</a:t>
            </a:r>
            <a:endParaRPr lang="en-US"/>
          </a:p>
          <a:p>
            <a:endParaRPr lang="en-US"/>
          </a:p>
          <a:p>
            <a:r>
              <a:rPr lang="en-US">
                <a:hlinkClick r:id="rId7"/>
              </a:rPr>
              <a:t>Arlington County :: Demographics :: County :: Arlington :: Age</a:t>
            </a:r>
            <a:endParaRPr lang="en-US"/>
          </a:p>
          <a:p>
            <a:endParaRPr lang="en-US"/>
          </a:p>
          <a:p>
            <a:r>
              <a:rPr lang="en-US">
                <a:hlinkClick r:id="rId8"/>
              </a:rPr>
              <a:t>Arlington DHS Performance Measurement Program</a:t>
            </a:r>
            <a:r>
              <a:rPr lang="en-US">
                <a:solidFill>
                  <a:schemeClr val="bg1"/>
                </a:solidFill>
              </a:rPr>
              <a:t>: how Arlington’s Department of Human Services uses data to track outcomes and ensure they are meeting their community goals.</a:t>
            </a:r>
          </a:p>
        </p:txBody>
      </p:sp>
    </p:spTree>
    <p:extLst>
      <p:ext uri="{BB962C8B-B14F-4D97-AF65-F5344CB8AC3E}">
        <p14:creationId xmlns:p14="http://schemas.microsoft.com/office/powerpoint/2010/main" val="327273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B56E-1A01-8D29-F217-638F3BEF697B}"/>
              </a:ext>
            </a:extLst>
          </p:cNvPr>
          <p:cNvSpPr>
            <a:spLocks noGrp="1"/>
          </p:cNvSpPr>
          <p:nvPr>
            <p:ph type="title"/>
          </p:nvPr>
        </p:nvSpPr>
        <p:spPr>
          <a:xfrm>
            <a:off x="859536" y="912388"/>
            <a:ext cx="6800971" cy="932688"/>
          </a:xfrm>
        </p:spPr>
        <p:txBody>
          <a:bodyPr anchor="b">
            <a:normAutofit/>
          </a:bodyPr>
          <a:lstStyle/>
          <a:p>
            <a:r>
              <a:rPr lang="en-US"/>
              <a:t>Welcome</a:t>
            </a:r>
          </a:p>
        </p:txBody>
      </p:sp>
      <p:sp>
        <p:nvSpPr>
          <p:cNvPr id="3" name="Content Placeholder 2">
            <a:extLst>
              <a:ext uri="{FF2B5EF4-FFF2-40B4-BE49-F238E27FC236}">
                <a16:creationId xmlns:a16="http://schemas.microsoft.com/office/drawing/2014/main" id="{8DE9521F-CC42-235E-F804-B826A36205D1}"/>
              </a:ext>
            </a:extLst>
          </p:cNvPr>
          <p:cNvSpPr>
            <a:spLocks noGrp="1"/>
          </p:cNvSpPr>
          <p:nvPr>
            <p:ph sz="quarter" idx="14"/>
          </p:nvPr>
        </p:nvSpPr>
        <p:spPr>
          <a:xfrm>
            <a:off x="859537" y="1997625"/>
            <a:ext cx="4410171" cy="3945024"/>
          </a:xfrm>
        </p:spPr>
        <p:txBody>
          <a:bodyPr>
            <a:normAutofit fontScale="92500" lnSpcReduction="20000"/>
          </a:bodyPr>
          <a:lstStyle/>
          <a:p>
            <a:pPr marL="0" indent="0">
              <a:buNone/>
            </a:pPr>
            <a:r>
              <a:rPr lang="en-US" sz="1700" b="1"/>
              <a:t>Rachel Coates</a:t>
            </a:r>
          </a:p>
          <a:p>
            <a:r>
              <a:rPr lang="en-US" sz="1700"/>
              <a:t>Bureau Director, Arlington County Department of Human Services, Aging and Disability</a:t>
            </a:r>
          </a:p>
          <a:p>
            <a:r>
              <a:rPr lang="en-US" sz="1700"/>
              <a:t>Passionate about older adults, data informed decision making, and advocacy</a:t>
            </a:r>
          </a:p>
          <a:p>
            <a:r>
              <a:rPr lang="en-US" sz="1700"/>
              <a:t>15+ years with Arlington County: Adult Protective Services, AAA, Community Supports</a:t>
            </a:r>
          </a:p>
          <a:p>
            <a:r>
              <a:rPr lang="en-US" sz="1700">
                <a:hlinkClick r:id="rId3"/>
              </a:rPr>
              <a:t>Rcoates@arlingtonva.us</a:t>
            </a:r>
            <a:r>
              <a:rPr lang="en-US" sz="1700"/>
              <a:t> </a:t>
            </a:r>
            <a:endParaRPr lang="en-US"/>
          </a:p>
        </p:txBody>
      </p:sp>
      <p:pic>
        <p:nvPicPr>
          <p:cNvPr id="13" name="Picture 12" descr="Arlington AAA staff at a community outreach event. ">
            <a:extLst>
              <a:ext uri="{FF2B5EF4-FFF2-40B4-BE49-F238E27FC236}">
                <a16:creationId xmlns:a16="http://schemas.microsoft.com/office/drawing/2014/main" id="{0F202E77-BD42-E314-A462-3E5E55E3552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346914" y="416374"/>
            <a:ext cx="2076774" cy="3019125"/>
          </a:xfrm>
          <a:prstGeom prst="rect">
            <a:avLst/>
          </a:prstGeom>
          <a:ln>
            <a:noFill/>
          </a:ln>
          <a:effectLst>
            <a:softEdge rad="112500"/>
          </a:effectLst>
        </p:spPr>
      </p:pic>
      <p:pic>
        <p:nvPicPr>
          <p:cNvPr id="9" name="Picture 8" descr="Arlington Commission on Aging members in the Auditorium">
            <a:extLst>
              <a:ext uri="{FF2B5EF4-FFF2-40B4-BE49-F238E27FC236}">
                <a16:creationId xmlns:a16="http://schemas.microsoft.com/office/drawing/2014/main" id="{D17B52C3-F800-7F18-B3AB-1AEBCAB4E7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3688" y="333758"/>
            <a:ext cx="4410171" cy="3184358"/>
          </a:xfrm>
          <a:prstGeom prst="rect">
            <a:avLst/>
          </a:prstGeom>
          <a:ln>
            <a:noFill/>
          </a:ln>
          <a:effectLst>
            <a:softEdge rad="112500"/>
          </a:effectLst>
        </p:spPr>
      </p:pic>
      <p:pic>
        <p:nvPicPr>
          <p:cNvPr id="11" name="Picture 10" descr="Group of Arlington staff and advocates after a Community Engagement event">
            <a:extLst>
              <a:ext uri="{FF2B5EF4-FFF2-40B4-BE49-F238E27FC236}">
                <a16:creationId xmlns:a16="http://schemas.microsoft.com/office/drawing/2014/main" id="{B7E8E1CC-566D-1AC1-6449-092A6FC21E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8494" y="3518112"/>
            <a:ext cx="4008172" cy="3006129"/>
          </a:xfrm>
          <a:prstGeom prst="rect">
            <a:avLst/>
          </a:prstGeom>
          <a:ln>
            <a:noFill/>
          </a:ln>
          <a:effectLst>
            <a:softEdge rad="112500"/>
          </a:effectLst>
        </p:spPr>
      </p:pic>
      <p:pic>
        <p:nvPicPr>
          <p:cNvPr id="7" name="Picture Placeholder 6" descr="Rachel Coates head shot">
            <a:extLst>
              <a:ext uri="{FF2B5EF4-FFF2-40B4-BE49-F238E27FC236}">
                <a16:creationId xmlns:a16="http://schemas.microsoft.com/office/drawing/2014/main" id="{B88FE596-21C2-812E-0113-5217AA70B0D2}"/>
              </a:ext>
            </a:extLst>
          </p:cNvPr>
          <p:cNvPicPr>
            <a:picLocks noGrp="1" noChangeAspect="1"/>
          </p:cNvPicPr>
          <p:nvPr>
            <p:ph type="pic" sz="quarter" idx="13"/>
          </p:nvPr>
        </p:nvPicPr>
        <p:blipFill>
          <a:blip r:embed="rId7" cstate="screen">
            <a:extLst>
              <a:ext uri="{28A0092B-C50C-407E-A947-70E740481C1C}">
                <a14:useLocalDpi xmlns:a14="http://schemas.microsoft.com/office/drawing/2010/main"/>
              </a:ext>
            </a:extLst>
          </a:blip>
          <a:srcRect b="-1"/>
          <a:stretch>
            <a:fillRect/>
          </a:stretch>
        </p:blipFill>
        <p:spPr>
          <a:xfrm>
            <a:off x="10016666" y="3518115"/>
            <a:ext cx="1817193" cy="3006128"/>
          </a:xfrm>
          <a:prstGeom prst="rect">
            <a:avLst/>
          </a:prstGeom>
          <a:ln>
            <a:noFill/>
          </a:ln>
          <a:effectLst>
            <a:softEdge rad="112500"/>
          </a:effectLst>
        </p:spPr>
      </p:pic>
    </p:spTree>
    <p:extLst>
      <p:ext uri="{BB962C8B-B14F-4D97-AF65-F5344CB8AC3E}">
        <p14:creationId xmlns:p14="http://schemas.microsoft.com/office/powerpoint/2010/main" val="200202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37914" y="1410013"/>
            <a:ext cx="4864381" cy="3716274"/>
          </a:xfrm>
          <a:prstGeom prst="rect">
            <a:avLst/>
          </a:prstGeom>
        </p:spPr>
        <p:txBody>
          <a:bodyPr lIns="0" tIns="0" rIns="0" bIns="0" rtlCol="0" anchor="t">
            <a:spAutoFit/>
          </a:bodyPr>
          <a:lstStyle/>
          <a:p>
            <a:pPr marL="417429" lvl="1" indent="-208714">
              <a:lnSpc>
                <a:spcPts val="3093"/>
              </a:lnSpc>
              <a:buFont typeface="Arial"/>
              <a:buChar char="•"/>
            </a:pPr>
            <a:r>
              <a:rPr lang="en-US" b="1">
                <a:ea typeface="Proxima Nova Bold"/>
                <a:cs typeface="Proxima Nova Bold"/>
                <a:sym typeface="Proxima Nova Bold"/>
              </a:rPr>
              <a:t>38,097</a:t>
            </a:r>
            <a:r>
              <a:rPr lang="en-US">
                <a:ea typeface="Proxima Nova"/>
                <a:cs typeface="Proxima Nova"/>
                <a:sym typeface="Proxima Nova"/>
              </a:rPr>
              <a:t> (16% of total population)</a:t>
            </a:r>
          </a:p>
          <a:p>
            <a:pPr marL="388641" lvl="1" indent="-194321">
              <a:lnSpc>
                <a:spcPts val="2880"/>
              </a:lnSpc>
              <a:buFont typeface="Arial"/>
              <a:buChar char="•"/>
            </a:pPr>
            <a:r>
              <a:rPr lang="en-US" b="1">
                <a:ea typeface="Proxima Nova"/>
                <a:cs typeface="Proxima Nova"/>
                <a:sym typeface="Proxima Nova"/>
              </a:rPr>
              <a:t>Race</a:t>
            </a:r>
            <a:r>
              <a:rPr lang="en-US">
                <a:ea typeface="Proxima Nova"/>
                <a:cs typeface="Proxima Nova"/>
                <a:sym typeface="Proxima Nova"/>
              </a:rPr>
              <a:t> (adults 60+): </a:t>
            </a:r>
          </a:p>
          <a:p>
            <a:pPr marL="777283" lvl="2" indent="-259094">
              <a:lnSpc>
                <a:spcPts val="2880"/>
              </a:lnSpc>
              <a:buFont typeface="Arial"/>
              <a:buChar char="⚬"/>
            </a:pPr>
            <a:r>
              <a:rPr lang="en-US">
                <a:ea typeface="Proxima Nova"/>
                <a:cs typeface="Proxima Nova"/>
                <a:sym typeface="Proxima Nova"/>
              </a:rPr>
              <a:t>69% White </a:t>
            </a:r>
          </a:p>
          <a:p>
            <a:pPr marL="777283" lvl="2" indent="-259094">
              <a:lnSpc>
                <a:spcPts val="2880"/>
              </a:lnSpc>
              <a:buFont typeface="Arial"/>
              <a:buChar char="⚬"/>
            </a:pPr>
            <a:r>
              <a:rPr lang="en-US">
                <a:ea typeface="Proxima Nova"/>
                <a:cs typeface="Proxima Nova"/>
                <a:sym typeface="Proxima Nova"/>
              </a:rPr>
              <a:t>10% Black or African American </a:t>
            </a:r>
          </a:p>
          <a:p>
            <a:pPr marL="777283" lvl="2" indent="-259094">
              <a:lnSpc>
                <a:spcPts val="2880"/>
              </a:lnSpc>
              <a:buFont typeface="Arial"/>
              <a:buChar char="⚬"/>
            </a:pPr>
            <a:r>
              <a:rPr lang="en-US">
                <a:ea typeface="Proxima Nova"/>
                <a:cs typeface="Proxima Nova"/>
                <a:sym typeface="Proxima Nova"/>
              </a:rPr>
              <a:t>10% Asian </a:t>
            </a:r>
          </a:p>
          <a:p>
            <a:pPr marL="777283" lvl="2" indent="-259094">
              <a:lnSpc>
                <a:spcPts val="2880"/>
              </a:lnSpc>
              <a:buFont typeface="Arial"/>
              <a:buChar char="⚬"/>
            </a:pPr>
            <a:r>
              <a:rPr lang="en-US">
                <a:ea typeface="Proxima Nova"/>
                <a:cs typeface="Proxima Nova"/>
                <a:sym typeface="Proxima Nova"/>
              </a:rPr>
              <a:t>13% Hispanic or Latino/a </a:t>
            </a:r>
          </a:p>
          <a:p>
            <a:pPr marL="388641" lvl="1" indent="-194321">
              <a:lnSpc>
                <a:spcPts val="2880"/>
              </a:lnSpc>
              <a:buFont typeface="Arial"/>
              <a:buChar char="•"/>
            </a:pPr>
            <a:r>
              <a:rPr lang="en-US" b="1">
                <a:ea typeface="Proxima Nova"/>
                <a:cs typeface="Proxima Nova"/>
                <a:sym typeface="Proxima Nova"/>
              </a:rPr>
              <a:t>Poverty</a:t>
            </a:r>
            <a:r>
              <a:rPr lang="en-US">
                <a:ea typeface="Proxima Nova"/>
                <a:cs typeface="Proxima Nova"/>
                <a:sym typeface="Proxima Nova"/>
              </a:rPr>
              <a:t>: </a:t>
            </a:r>
          </a:p>
          <a:p>
            <a:pPr marL="693457" lvl="2" indent="-194321">
              <a:lnSpc>
                <a:spcPts val="2880"/>
              </a:lnSpc>
              <a:buFont typeface="Arial"/>
              <a:buChar char="•"/>
            </a:pPr>
            <a:r>
              <a:rPr lang="en-US">
                <a:ea typeface="Proxima Nova"/>
                <a:cs typeface="Proxima Nova"/>
                <a:sym typeface="Proxima Nova"/>
              </a:rPr>
              <a:t>15% (at or below 149% of FPL) </a:t>
            </a:r>
          </a:p>
          <a:p>
            <a:pPr marL="998272" lvl="3" indent="-194321">
              <a:lnSpc>
                <a:spcPts val="2880"/>
              </a:lnSpc>
              <a:buFont typeface="Arial"/>
              <a:buChar char="•"/>
            </a:pPr>
            <a:r>
              <a:rPr lang="en-US">
                <a:ea typeface="Proxima Nova"/>
                <a:cs typeface="Proxima Nova"/>
                <a:sym typeface="Proxima Nova"/>
              </a:rPr>
              <a:t>7% collect SNAP (food stamps) </a:t>
            </a:r>
          </a:p>
          <a:p>
            <a:pPr>
              <a:lnSpc>
                <a:spcPts val="2880"/>
              </a:lnSpc>
            </a:pPr>
            <a:endParaRPr lang="en-US">
              <a:ea typeface="Proxima Nova"/>
              <a:cs typeface="Proxima Nova"/>
              <a:sym typeface="Proxima Nova"/>
            </a:endParaRPr>
          </a:p>
        </p:txBody>
      </p:sp>
      <p:sp>
        <p:nvSpPr>
          <p:cNvPr id="8" name="TextBox 8"/>
          <p:cNvSpPr txBox="1"/>
          <p:nvPr/>
        </p:nvSpPr>
        <p:spPr>
          <a:xfrm>
            <a:off x="6096000" y="1407538"/>
            <a:ext cx="5108874" cy="5161028"/>
          </a:xfrm>
          <a:prstGeom prst="rect">
            <a:avLst/>
          </a:prstGeom>
        </p:spPr>
        <p:txBody>
          <a:bodyPr lIns="0" tIns="0" rIns="0" bIns="0" rtlCol="0" anchor="t">
            <a:spAutoFit/>
          </a:bodyPr>
          <a:lstStyle/>
          <a:p>
            <a:pPr>
              <a:lnSpc>
                <a:spcPts val="2880"/>
              </a:lnSpc>
            </a:pPr>
            <a:r>
              <a:rPr lang="en-US" b="1">
                <a:ea typeface="Proxima Nova"/>
                <a:cs typeface="Proxima Nova"/>
                <a:sym typeface="Proxima Nova"/>
              </a:rPr>
              <a:t>Housing</a:t>
            </a:r>
            <a:r>
              <a:rPr lang="en-US">
                <a:ea typeface="Proxima Nova"/>
                <a:cs typeface="Proxima Nova"/>
                <a:sym typeface="Proxima Nova"/>
              </a:rPr>
              <a:t>:</a:t>
            </a:r>
          </a:p>
          <a:p>
            <a:pPr marL="388641" lvl="1" indent="-194321">
              <a:lnSpc>
                <a:spcPts val="2880"/>
              </a:lnSpc>
              <a:buFont typeface="Arial"/>
              <a:buChar char="•"/>
            </a:pPr>
            <a:r>
              <a:rPr lang="en-US">
                <a:ea typeface="Proxima Nova"/>
                <a:cs typeface="Proxima Nova"/>
                <a:sym typeface="Proxima Nova"/>
              </a:rPr>
              <a:t>49% of older adults lives alone. </a:t>
            </a:r>
          </a:p>
          <a:p>
            <a:pPr marL="388641" lvl="1" indent="-194321">
              <a:lnSpc>
                <a:spcPts val="2880"/>
              </a:lnSpc>
              <a:buFont typeface="Arial"/>
              <a:buChar char="•"/>
            </a:pPr>
            <a:r>
              <a:rPr lang="en-US">
                <a:ea typeface="Proxima Nova"/>
                <a:cs typeface="Proxima Nova"/>
                <a:sym typeface="Proxima Nova"/>
              </a:rPr>
              <a:t>67% own their home. </a:t>
            </a:r>
          </a:p>
          <a:p>
            <a:pPr marL="388641" lvl="1" indent="-194321">
              <a:lnSpc>
                <a:spcPts val="2880"/>
              </a:lnSpc>
              <a:buFont typeface="Arial"/>
              <a:buChar char="•"/>
            </a:pPr>
            <a:r>
              <a:rPr lang="en-US">
                <a:ea typeface="Proxima Nova"/>
                <a:cs typeface="Proxima Nova"/>
                <a:sym typeface="Proxima Nova"/>
              </a:rPr>
              <a:t>33% rent. </a:t>
            </a:r>
          </a:p>
          <a:p>
            <a:pPr marL="388641" lvl="1" indent="-194321">
              <a:lnSpc>
                <a:spcPts val="2880"/>
              </a:lnSpc>
              <a:buFont typeface="Arial"/>
              <a:buChar char="•"/>
            </a:pPr>
            <a:r>
              <a:rPr lang="en-US">
                <a:ea typeface="Proxima Nova"/>
                <a:cs typeface="Proxima Nova"/>
                <a:sym typeface="Proxima Nova"/>
              </a:rPr>
              <a:t>Housing cost burdened (spending 30% or more of household income on housing): </a:t>
            </a:r>
          </a:p>
          <a:p>
            <a:pPr marL="777283" lvl="2" indent="-259094">
              <a:lnSpc>
                <a:spcPts val="2880"/>
              </a:lnSpc>
              <a:buFont typeface="Arial"/>
              <a:buChar char="⚬"/>
            </a:pPr>
            <a:r>
              <a:rPr lang="en-US">
                <a:ea typeface="Proxima Nova"/>
                <a:cs typeface="Proxima Nova"/>
                <a:sym typeface="Proxima Nova"/>
              </a:rPr>
              <a:t>25% of homeowners </a:t>
            </a:r>
          </a:p>
          <a:p>
            <a:pPr marL="777283" lvl="2" indent="-259094">
              <a:lnSpc>
                <a:spcPts val="2880"/>
              </a:lnSpc>
              <a:buFont typeface="Arial"/>
              <a:buChar char="⚬"/>
            </a:pPr>
            <a:r>
              <a:rPr lang="en-US">
                <a:ea typeface="Proxima Nova"/>
                <a:cs typeface="Proxima Nova"/>
                <a:sym typeface="Proxima Nova"/>
              </a:rPr>
              <a:t>50% of renters </a:t>
            </a:r>
          </a:p>
          <a:p>
            <a:pPr>
              <a:lnSpc>
                <a:spcPts val="2880"/>
              </a:lnSpc>
            </a:pPr>
            <a:endParaRPr lang="en-US">
              <a:ea typeface="Proxima Nova"/>
              <a:cs typeface="Proxima Nova"/>
              <a:sym typeface="Proxima Nova"/>
            </a:endParaRPr>
          </a:p>
          <a:p>
            <a:pPr>
              <a:lnSpc>
                <a:spcPts val="2880"/>
              </a:lnSpc>
            </a:pPr>
            <a:r>
              <a:rPr lang="en-US" b="1">
                <a:ea typeface="Proxima Nova"/>
                <a:cs typeface="Proxima Nova"/>
                <a:sym typeface="Proxima Nova"/>
              </a:rPr>
              <a:t>Housing Subsidies</a:t>
            </a:r>
            <a:r>
              <a:rPr lang="en-US">
                <a:ea typeface="Proxima Nova"/>
                <a:cs typeface="Proxima Nova"/>
                <a:sym typeface="Proxima Nova"/>
              </a:rPr>
              <a:t>: </a:t>
            </a:r>
          </a:p>
          <a:p>
            <a:pPr>
              <a:lnSpc>
                <a:spcPts val="2880"/>
              </a:lnSpc>
            </a:pPr>
            <a:r>
              <a:rPr lang="en-US">
                <a:ea typeface="Proxima Nova"/>
                <a:cs typeface="Proxima Nova"/>
                <a:sym typeface="Proxima Nova"/>
              </a:rPr>
              <a:t>599 receive Housing Choice Voucher </a:t>
            </a:r>
          </a:p>
          <a:p>
            <a:pPr>
              <a:lnSpc>
                <a:spcPts val="2880"/>
              </a:lnSpc>
            </a:pPr>
            <a:r>
              <a:rPr lang="en-US">
                <a:ea typeface="Proxima Nova"/>
                <a:cs typeface="Proxima Nova"/>
                <a:sym typeface="Proxima Nova"/>
              </a:rPr>
              <a:t>538 receive Housing Grant </a:t>
            </a:r>
          </a:p>
          <a:p>
            <a:pPr>
              <a:lnSpc>
                <a:spcPts val="2880"/>
              </a:lnSpc>
            </a:pPr>
            <a:r>
              <a:rPr lang="en-US">
                <a:ea typeface="Proxima Nova"/>
                <a:cs typeface="Proxima Nova"/>
                <a:sym typeface="Proxima Nova"/>
              </a:rPr>
              <a:t>869 received real estate tax relief </a:t>
            </a:r>
          </a:p>
          <a:p>
            <a:pPr>
              <a:lnSpc>
                <a:spcPts val="2880"/>
              </a:lnSpc>
            </a:pPr>
            <a:endParaRPr lang="en-US">
              <a:ea typeface="Proxima Nova"/>
              <a:cs typeface="Proxima Nova"/>
              <a:sym typeface="Proxima Nova"/>
            </a:endParaRPr>
          </a:p>
        </p:txBody>
      </p:sp>
      <p:sp>
        <p:nvSpPr>
          <p:cNvPr id="16" name="Title 15">
            <a:extLst>
              <a:ext uri="{FF2B5EF4-FFF2-40B4-BE49-F238E27FC236}">
                <a16:creationId xmlns:a16="http://schemas.microsoft.com/office/drawing/2014/main" id="{FD5656E0-8F3C-B45F-8727-CC892C059E6B}"/>
              </a:ext>
            </a:extLst>
          </p:cNvPr>
          <p:cNvSpPr>
            <a:spLocks noGrp="1"/>
          </p:cNvSpPr>
          <p:nvPr>
            <p:ph type="title" idx="4294967295"/>
          </p:nvPr>
        </p:nvSpPr>
        <p:spPr>
          <a:xfrm>
            <a:off x="600508" y="569289"/>
            <a:ext cx="10653578" cy="1132258"/>
          </a:xfrm>
        </p:spPr>
        <p:txBody>
          <a:bodyPr/>
          <a:lstStyle/>
          <a:p>
            <a:pPr>
              <a:lnSpc>
                <a:spcPts val="4266"/>
              </a:lnSpc>
            </a:pPr>
            <a:r>
              <a:rPr lang="en-US" b="1" spc="42">
                <a:ea typeface="Proxima Nova Bold"/>
                <a:cs typeface="Proxima Nova Bold"/>
                <a:sym typeface="Proxima Nova Bold"/>
              </a:rPr>
              <a:t>Arlington’s Older Adults (60+)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4AA0-8E22-6AE9-E2E7-5A289AD1CA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6F1A64-05A8-16C6-DA79-6D85D4A2D62E}"/>
              </a:ext>
            </a:extLst>
          </p:cNvPr>
          <p:cNvSpPr txBox="1"/>
          <p:nvPr/>
        </p:nvSpPr>
        <p:spPr>
          <a:xfrm>
            <a:off x="378941" y="362465"/>
            <a:ext cx="4042200" cy="1569660"/>
          </a:xfrm>
          <a:prstGeom prst="rect">
            <a:avLst/>
          </a:prstGeom>
          <a:noFill/>
        </p:spPr>
        <p:txBody>
          <a:bodyPr wrap="square" rtlCol="0">
            <a:spAutoFit/>
          </a:bodyPr>
          <a:lstStyle/>
          <a:p>
            <a:r>
              <a:rPr lang="en-US" sz="2400" b="1" i="1">
                <a:latin typeface="+mj-lt"/>
              </a:rPr>
              <a:t>HOW ARLINGTON USES INFORMATION TO IMPROVE OUR COMMUNITY FOR ALL</a:t>
            </a:r>
            <a:endParaRPr lang="en-US" sz="2400" i="1">
              <a:latin typeface="+mj-lt"/>
            </a:endParaRPr>
          </a:p>
        </p:txBody>
      </p:sp>
      <p:sp>
        <p:nvSpPr>
          <p:cNvPr id="2" name="Title 1">
            <a:extLst>
              <a:ext uri="{FF2B5EF4-FFF2-40B4-BE49-F238E27FC236}">
                <a16:creationId xmlns:a16="http://schemas.microsoft.com/office/drawing/2014/main" id="{7D560664-D5F7-AC18-346F-ABD4EC1A720C}"/>
              </a:ext>
            </a:extLst>
          </p:cNvPr>
          <p:cNvSpPr>
            <a:spLocks noGrp="1"/>
          </p:cNvSpPr>
          <p:nvPr>
            <p:ph type="title"/>
          </p:nvPr>
        </p:nvSpPr>
        <p:spPr>
          <a:xfrm>
            <a:off x="372533" y="1932125"/>
            <a:ext cx="3812290" cy="4336152"/>
          </a:xfrm>
        </p:spPr>
        <p:txBody>
          <a:bodyPr anchor="t">
            <a:normAutofit/>
          </a:bodyPr>
          <a:lstStyle/>
          <a:p>
            <a:pPr lvl="0"/>
            <a:br>
              <a:rPr lang="en-US" sz="2000">
                <a:latin typeface="+mn-lt"/>
              </a:rPr>
            </a:br>
            <a:r>
              <a:rPr lang="en-US" sz="2000">
                <a:latin typeface="+mn-lt"/>
              </a:rPr>
              <a:t>Performance Measurement Plans (PMP)</a:t>
            </a:r>
            <a:br>
              <a:rPr lang="en-US" sz="2000">
                <a:latin typeface="+mn-lt"/>
              </a:rPr>
            </a:br>
            <a:br>
              <a:rPr lang="en-US" sz="2000">
                <a:latin typeface="+mn-lt"/>
              </a:rPr>
            </a:br>
            <a:r>
              <a:rPr lang="en-US" sz="2000">
                <a:latin typeface="+mn-lt"/>
              </a:rPr>
              <a:t>The 3 Key Questions:</a:t>
            </a:r>
            <a:br>
              <a:rPr lang="en-US" sz="2000">
                <a:latin typeface="+mn-lt"/>
              </a:rPr>
            </a:br>
            <a:br>
              <a:rPr lang="en-US" sz="2000">
                <a:latin typeface="+mn-lt"/>
              </a:rPr>
            </a:br>
            <a:r>
              <a:rPr lang="en-US" sz="2000">
                <a:latin typeface="+mn-lt"/>
              </a:rPr>
              <a:t>1. How much did we do? </a:t>
            </a:r>
            <a:br>
              <a:rPr lang="en-US" sz="2000">
                <a:latin typeface="+mn-lt"/>
              </a:rPr>
            </a:br>
            <a:br>
              <a:rPr lang="en-US" sz="2000">
                <a:latin typeface="+mn-lt"/>
              </a:rPr>
            </a:br>
            <a:r>
              <a:rPr lang="en-US" sz="2000">
                <a:latin typeface="+mn-lt"/>
              </a:rPr>
              <a:t>2. How well did we do it? </a:t>
            </a:r>
            <a:br>
              <a:rPr lang="en-US" sz="2000">
                <a:latin typeface="+mn-lt"/>
              </a:rPr>
            </a:br>
            <a:br>
              <a:rPr lang="en-US" sz="2000">
                <a:latin typeface="+mn-lt"/>
              </a:rPr>
            </a:br>
            <a:r>
              <a:rPr lang="en-US" sz="2000">
                <a:latin typeface="+mn-lt"/>
              </a:rPr>
              <a:t>3. Is anyone better off? </a:t>
            </a:r>
            <a:br>
              <a:rPr lang="en-US" sz="2000">
                <a:latin typeface="+mn-lt"/>
              </a:rPr>
            </a:br>
            <a:br>
              <a:rPr lang="en-US" sz="2000">
                <a:latin typeface="+mn-lt"/>
              </a:rPr>
            </a:br>
            <a:br>
              <a:rPr lang="en-US" sz="2000">
                <a:latin typeface="+mn-lt"/>
              </a:rPr>
            </a:br>
            <a:r>
              <a:rPr lang="en-US" sz="2000">
                <a:latin typeface="+mn-lt"/>
              </a:rPr>
              <a:t>Tool Spotlight: PeerPlace</a:t>
            </a:r>
            <a:br>
              <a:rPr lang="en-US" sz="2000">
                <a:latin typeface="+mn-lt"/>
              </a:rPr>
            </a:br>
            <a:endParaRPr lang="en-US" sz="2000">
              <a:latin typeface="+mn-lt"/>
            </a:endParaRPr>
          </a:p>
        </p:txBody>
      </p:sp>
      <p:pic>
        <p:nvPicPr>
          <p:cNvPr id="3" name="Content Placeholder 2" descr="DHS Performance Plan Framework">
            <a:extLst>
              <a:ext uri="{FF2B5EF4-FFF2-40B4-BE49-F238E27FC236}">
                <a16:creationId xmlns:a16="http://schemas.microsoft.com/office/drawing/2014/main" id="{775D14BA-4258-33E9-96FA-9A2920843F90}"/>
              </a:ext>
            </a:extLst>
          </p:cNvPr>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4421141" y="667513"/>
            <a:ext cx="7315200" cy="5522974"/>
          </a:xfrm>
          <a:prstGeom prst="rect">
            <a:avLst/>
          </a:prstGeom>
          <a:noFill/>
        </p:spPr>
      </p:pic>
    </p:spTree>
    <p:extLst>
      <p:ext uri="{BB962C8B-B14F-4D97-AF65-F5344CB8AC3E}">
        <p14:creationId xmlns:p14="http://schemas.microsoft.com/office/powerpoint/2010/main" val="428631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D9E03C-94B5-FF97-81DB-52BF0C12F9C7}"/>
              </a:ext>
            </a:extLst>
          </p:cNvPr>
          <p:cNvSpPr>
            <a:spLocks noGrp="1"/>
          </p:cNvSpPr>
          <p:nvPr>
            <p:ph type="title"/>
          </p:nvPr>
        </p:nvSpPr>
        <p:spPr>
          <a:xfrm>
            <a:off x="280381" y="501650"/>
            <a:ext cx="4145582" cy="4638825"/>
          </a:xfrm>
        </p:spPr>
        <p:txBody>
          <a:bodyPr/>
          <a:lstStyle/>
          <a:p>
            <a:r>
              <a:rPr lang="en-US"/>
              <a:t>Is anyone better off?</a:t>
            </a:r>
            <a:br>
              <a:rPr lang="en-US"/>
            </a:br>
            <a:r>
              <a:rPr lang="en-US"/>
              <a:t> </a:t>
            </a:r>
            <a:br>
              <a:rPr lang="en-US"/>
            </a:br>
            <a:r>
              <a:rPr lang="en-US"/>
              <a:t>The Inverted Pyramid</a:t>
            </a:r>
          </a:p>
        </p:txBody>
      </p:sp>
      <p:sp>
        <p:nvSpPr>
          <p:cNvPr id="3" name="TextBox 2">
            <a:extLst>
              <a:ext uri="{FF2B5EF4-FFF2-40B4-BE49-F238E27FC236}">
                <a16:creationId xmlns:a16="http://schemas.microsoft.com/office/drawing/2014/main" id="{D481E791-E8B9-D083-913D-70AFF80404D1}"/>
              </a:ext>
            </a:extLst>
          </p:cNvPr>
          <p:cNvSpPr txBox="1"/>
          <p:nvPr/>
        </p:nvSpPr>
        <p:spPr>
          <a:xfrm>
            <a:off x="462116" y="3067665"/>
            <a:ext cx="4395019" cy="1089529"/>
          </a:xfrm>
          <a:prstGeom prst="rect">
            <a:avLst/>
          </a:prstGeom>
          <a:noFill/>
        </p:spPr>
        <p:txBody>
          <a:bodyPr wrap="square" rtlCol="0">
            <a:spAutoFit/>
          </a:bodyPr>
          <a:lstStyle/>
          <a:p>
            <a:pPr marL="171450" lvl="0" indent="-171450" fontAlgn="base">
              <a:spcBef>
                <a:spcPct val="30000"/>
              </a:spcBef>
              <a:spcAft>
                <a:spcPct val="0"/>
              </a:spcAft>
              <a:buFont typeface="Arial" panose="020B0604020202020204" pitchFamily="34" charset="0"/>
              <a:buChar char="•"/>
              <a:defRPr/>
            </a:pPr>
            <a:r>
              <a:rPr lang="en-US"/>
              <a:t>Outcomes: clear yes/no</a:t>
            </a:r>
          </a:p>
          <a:p>
            <a:pPr marL="171450" lvl="0" indent="-171450" fontAlgn="base">
              <a:spcBef>
                <a:spcPct val="30000"/>
              </a:spcBef>
              <a:spcAft>
                <a:spcPct val="0"/>
              </a:spcAft>
              <a:buFont typeface="Arial" panose="020B0604020202020204" pitchFamily="34" charset="0"/>
              <a:buChar char="•"/>
              <a:defRPr/>
            </a:pPr>
            <a:r>
              <a:rPr lang="en-US"/>
              <a:t>Assessments</a:t>
            </a:r>
          </a:p>
          <a:p>
            <a:pPr marL="171450" lvl="0" indent="-171450" fontAlgn="base">
              <a:spcBef>
                <a:spcPct val="30000"/>
              </a:spcBef>
              <a:spcAft>
                <a:spcPct val="0"/>
              </a:spcAft>
              <a:buFont typeface="Arial" panose="020B0604020202020204" pitchFamily="34" charset="0"/>
              <a:buChar char="•"/>
              <a:defRPr/>
            </a:pPr>
            <a:r>
              <a:rPr lang="en-US"/>
              <a:t>Self-report</a:t>
            </a:r>
            <a:endParaRPr lang="en-US" sz="1200"/>
          </a:p>
        </p:txBody>
      </p:sp>
      <p:graphicFrame>
        <p:nvGraphicFramePr>
          <p:cNvPr id="2" name="Diagram 1" descr="Performance Measurement Plan #3: Inverted pyramid. ">
            <a:extLst>
              <a:ext uri="{FF2B5EF4-FFF2-40B4-BE49-F238E27FC236}">
                <a16:creationId xmlns:a16="http://schemas.microsoft.com/office/drawing/2014/main" id="{BDBCEBCA-5AD9-CEBC-6C91-D4600F2CACD4}"/>
              </a:ext>
            </a:extLst>
          </p:cNvPr>
          <p:cNvGraphicFramePr/>
          <p:nvPr>
            <p:extLst>
              <p:ext uri="{D42A27DB-BD31-4B8C-83A1-F6EECF244321}">
                <p14:modId xmlns:p14="http://schemas.microsoft.com/office/powerpoint/2010/main" val="4077566104"/>
              </p:ext>
            </p:extLst>
          </p:nvPr>
        </p:nvGraphicFramePr>
        <p:xfrm>
          <a:off x="3093396" y="233464"/>
          <a:ext cx="8636488" cy="6393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54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EFC13-E328-11BC-180B-557794B61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92213-E276-4860-88B4-266256707E16}"/>
              </a:ext>
            </a:extLst>
          </p:cNvPr>
          <p:cNvSpPr>
            <a:spLocks noGrp="1"/>
          </p:cNvSpPr>
          <p:nvPr>
            <p:ph type="title"/>
          </p:nvPr>
        </p:nvSpPr>
        <p:spPr/>
        <p:txBody>
          <a:bodyPr/>
          <a:lstStyle/>
          <a:p>
            <a:r>
              <a:rPr lang="en-US" sz="4000" b="1"/>
              <a:t>Ensuring Equity: Is Everyone at the Table?</a:t>
            </a:r>
            <a:endParaRPr lang="en-US" sz="4000"/>
          </a:p>
        </p:txBody>
      </p:sp>
      <p:sp>
        <p:nvSpPr>
          <p:cNvPr id="3" name="Content Placeholder 2">
            <a:extLst>
              <a:ext uri="{FF2B5EF4-FFF2-40B4-BE49-F238E27FC236}">
                <a16:creationId xmlns:a16="http://schemas.microsoft.com/office/drawing/2014/main" id="{6D335FDD-3303-3488-51F2-A848127148F0}"/>
              </a:ext>
            </a:extLst>
          </p:cNvPr>
          <p:cNvSpPr>
            <a:spLocks noGrp="1"/>
          </p:cNvSpPr>
          <p:nvPr>
            <p:ph idx="1"/>
          </p:nvPr>
        </p:nvSpPr>
        <p:spPr>
          <a:xfrm>
            <a:off x="612647" y="1715532"/>
            <a:ext cx="4742051" cy="4593828"/>
          </a:xfrm>
        </p:spPr>
        <p:txBody>
          <a:bodyPr>
            <a:normAutofit/>
          </a:bodyPr>
          <a:lstStyle/>
          <a:p>
            <a:r>
              <a:rPr lang="en-US" sz="1600"/>
              <a:t>We compare </a:t>
            </a:r>
            <a:r>
              <a:rPr lang="en-US" sz="1600" b="1"/>
              <a:t>who we serve</a:t>
            </a:r>
            <a:r>
              <a:rPr lang="en-US" sz="1600"/>
              <a:t> with </a:t>
            </a:r>
            <a:r>
              <a:rPr lang="en-US" sz="1600" b="1"/>
              <a:t>who lives in Arlington</a:t>
            </a:r>
            <a:r>
              <a:rPr lang="en-US" sz="1600"/>
              <a:t> to find out if we are reaching everyone, and identify who is missing. </a:t>
            </a:r>
          </a:p>
          <a:p>
            <a:pPr lvl="0"/>
            <a:r>
              <a:rPr lang="en-US" sz="1600" b="1"/>
              <a:t>The Dashboard:</a:t>
            </a:r>
            <a:r>
              <a:rPr lang="en-US" sz="1600"/>
              <a:t> We use the </a:t>
            </a:r>
            <a:r>
              <a:rPr lang="en-US" sz="1600" i="1">
                <a:hlinkClick r:id="rId3"/>
              </a:rPr>
              <a:t>Arlington Race and Ethnicity Dashboard</a:t>
            </a:r>
            <a:r>
              <a:rPr lang="en-US" sz="1600">
                <a:hlinkClick r:id="rId3"/>
              </a:rPr>
              <a:t> </a:t>
            </a:r>
            <a:r>
              <a:rPr lang="en-US" sz="1600"/>
              <a:t>to see if certain groups are under-using services compared to their population size.</a:t>
            </a:r>
          </a:p>
          <a:p>
            <a:pPr lvl="0"/>
            <a:r>
              <a:rPr lang="en-US" sz="1600" b="1"/>
              <a:t>The "Story Behind the Data":</a:t>
            </a:r>
            <a:r>
              <a:rPr lang="en-US" sz="1600"/>
              <a:t> If we see a gap, we don't just ignore it. We ask </a:t>
            </a:r>
            <a:r>
              <a:rPr lang="en-US" sz="1600" i="1"/>
              <a:t>why</a:t>
            </a:r>
            <a:r>
              <a:rPr lang="en-US" sz="1600"/>
              <a:t>. </a:t>
            </a:r>
          </a:p>
          <a:p>
            <a:pPr lvl="1"/>
            <a:r>
              <a:rPr lang="en-US" sz="1400"/>
              <a:t>Is it a language barrier? </a:t>
            </a:r>
          </a:p>
          <a:p>
            <a:pPr lvl="1"/>
            <a:r>
              <a:rPr lang="en-US" sz="1400"/>
              <a:t>A lack of internet? </a:t>
            </a:r>
          </a:p>
          <a:p>
            <a:pPr lvl="1"/>
            <a:r>
              <a:rPr lang="en-US" sz="1400"/>
              <a:t>A lack of trust?</a:t>
            </a:r>
          </a:p>
        </p:txBody>
      </p:sp>
      <p:pic>
        <p:nvPicPr>
          <p:cNvPr id="7" name="Picture 6" descr="Bar chart comparing demographics of AS clients served with Arlington residents aged 65 and older. It shows White clients at 42% versus 71% residents, Black/African American clients at 39% versus 9% residents, Asian clients at 19% versus 10% residents, Other clients at 0% versus 10% residents, and Hispanic clients at 24% versus 11% residents.">
            <a:extLst>
              <a:ext uri="{FF2B5EF4-FFF2-40B4-BE49-F238E27FC236}">
                <a16:creationId xmlns:a16="http://schemas.microsoft.com/office/drawing/2014/main" id="{42A42487-61E5-DCB3-C1DC-E9BB5DDB7D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4698" y="2770239"/>
            <a:ext cx="6347940" cy="3050458"/>
          </a:xfrm>
          <a:prstGeom prst="rect">
            <a:avLst/>
          </a:prstGeom>
        </p:spPr>
      </p:pic>
      <p:sp>
        <p:nvSpPr>
          <p:cNvPr id="8" name="Content Placeholder 2">
            <a:extLst>
              <a:ext uri="{FF2B5EF4-FFF2-40B4-BE49-F238E27FC236}">
                <a16:creationId xmlns:a16="http://schemas.microsoft.com/office/drawing/2014/main" id="{2C09F96E-6877-582D-37F5-90C10CDDF32C}"/>
              </a:ext>
            </a:extLst>
          </p:cNvPr>
          <p:cNvSpPr txBox="1">
            <a:spLocks/>
          </p:cNvSpPr>
          <p:nvPr/>
        </p:nvSpPr>
        <p:spPr>
          <a:xfrm>
            <a:off x="5762456" y="1715532"/>
            <a:ext cx="5692125" cy="4559194"/>
          </a:xfrm>
          <a:prstGeom prst="rect">
            <a:avLst/>
          </a:prstGeom>
        </p:spPr>
        <p:txBody>
          <a:bodyPr vert="horz" lIns="91440" tIns="45720" rIns="91440" bIns="45720" rtlCol="0">
            <a:normAutofit/>
          </a:bodyPr>
          <a:lstStyle>
            <a:lvl1pPr marL="228600" indent="-228600" algn="l" defTabSz="914400" rtl="0" eaLnBrk="1" latinLnBrk="0" hangingPunct="1">
              <a:lnSpc>
                <a:spcPct val="14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40000"/>
              </a:lnSpc>
              <a:spcBef>
                <a:spcPts val="500"/>
              </a:spcBef>
              <a:buFont typeface="Arial" panose="020B0604020202020204" pitchFamily="34" charset="0"/>
              <a:buChar char="•"/>
              <a:defRPr sz="1200" kern="1200">
                <a:solidFill>
                  <a:schemeClr val="tx1"/>
                </a:solidFill>
                <a:latin typeface="+mn-lt"/>
                <a:ea typeface="+mn-ea"/>
                <a:cs typeface="+mn-cs"/>
              </a:defRPr>
            </a:lvl2pPr>
            <a:lvl3pPr marL="685800" indent="-228600" algn="l" defTabSz="914400" rtl="0" eaLnBrk="1" latinLnBrk="0" hangingPunct="1">
              <a:lnSpc>
                <a:spcPct val="140000"/>
              </a:lnSpc>
              <a:spcBef>
                <a:spcPts val="500"/>
              </a:spcBef>
              <a:buFont typeface="Arial" panose="020B0604020202020204" pitchFamily="34" charset="0"/>
              <a:buChar char="•"/>
              <a:defRPr sz="1100" kern="1200">
                <a:solidFill>
                  <a:schemeClr val="tx1"/>
                </a:solidFill>
                <a:latin typeface="+mn-lt"/>
                <a:ea typeface="+mn-ea"/>
                <a:cs typeface="+mn-cs"/>
              </a:defRPr>
            </a:lvl3pPr>
            <a:lvl4pPr marL="914400" indent="-228600" algn="l" defTabSz="914400" rtl="0" eaLnBrk="1" latinLnBrk="0" hangingPunct="1">
              <a:lnSpc>
                <a:spcPct val="140000"/>
              </a:lnSpc>
              <a:spcBef>
                <a:spcPts val="500"/>
              </a:spcBef>
              <a:buFont typeface="Arial" panose="020B0604020202020204" pitchFamily="34" charset="0"/>
              <a:buChar char="•"/>
              <a:defRPr sz="1050" kern="1200">
                <a:solidFill>
                  <a:schemeClr val="tx1"/>
                </a:solidFill>
                <a:latin typeface="+mn-lt"/>
                <a:ea typeface="+mn-ea"/>
                <a:cs typeface="+mn-cs"/>
              </a:defRPr>
            </a:lvl4pPr>
            <a:lvl5pPr marL="1143000" indent="-228600" algn="l" defTabSz="914400" rtl="0" eaLnBrk="1" latinLnBrk="0" hangingPunct="1">
              <a:lnSpc>
                <a:spcPct val="14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b="1" i="1"/>
              <a:t>Example:</a:t>
            </a:r>
            <a:r>
              <a:rPr lang="en-US" i="1"/>
              <a:t> In 2025, data showed that Black residents were "over-represented" in Adult Services. This told us there was a higher need in that community, leading us to focus more resources there.</a:t>
            </a:r>
          </a:p>
        </p:txBody>
      </p:sp>
    </p:spTree>
    <p:extLst>
      <p:ext uri="{BB962C8B-B14F-4D97-AF65-F5344CB8AC3E}">
        <p14:creationId xmlns:p14="http://schemas.microsoft.com/office/powerpoint/2010/main" val="365714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69187-3FD6-639D-24ED-9D0435AD1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67EFF-C9A8-7459-8E2D-9FCF4952E079}"/>
              </a:ext>
            </a:extLst>
          </p:cNvPr>
          <p:cNvSpPr>
            <a:spLocks noGrp="1"/>
          </p:cNvSpPr>
          <p:nvPr>
            <p:ph type="title"/>
          </p:nvPr>
        </p:nvSpPr>
        <p:spPr>
          <a:xfrm>
            <a:off x="612648" y="548640"/>
            <a:ext cx="10902593" cy="1132258"/>
          </a:xfrm>
        </p:spPr>
        <p:txBody>
          <a:bodyPr anchor="ctr">
            <a:normAutofit/>
          </a:bodyPr>
          <a:lstStyle/>
          <a:p>
            <a:r>
              <a:rPr lang="en-US" sz="4000" b="1"/>
              <a:t>Continuous Improvement in Action</a:t>
            </a:r>
            <a:endParaRPr lang="en-US" sz="4000"/>
          </a:p>
        </p:txBody>
      </p:sp>
      <p:sp>
        <p:nvSpPr>
          <p:cNvPr id="3" name="Content Placeholder 2">
            <a:extLst>
              <a:ext uri="{FF2B5EF4-FFF2-40B4-BE49-F238E27FC236}">
                <a16:creationId xmlns:a16="http://schemas.microsoft.com/office/drawing/2014/main" id="{DCDF09B1-9914-F3C9-9F08-AD4DEAC76219}"/>
              </a:ext>
            </a:extLst>
          </p:cNvPr>
          <p:cNvSpPr>
            <a:spLocks noGrp="1"/>
          </p:cNvSpPr>
          <p:nvPr>
            <p:ph idx="1"/>
          </p:nvPr>
        </p:nvSpPr>
        <p:spPr>
          <a:xfrm>
            <a:off x="864461" y="1456841"/>
            <a:ext cx="5978042" cy="4793969"/>
          </a:xfrm>
        </p:spPr>
        <p:txBody>
          <a:bodyPr>
            <a:normAutofit/>
          </a:bodyPr>
          <a:lstStyle/>
          <a:p>
            <a:pPr lvl="0">
              <a:lnSpc>
                <a:spcPct val="130000"/>
              </a:lnSpc>
            </a:pPr>
            <a:r>
              <a:rPr lang="en-US" b="1"/>
              <a:t>Digital Equity:</a:t>
            </a:r>
            <a:r>
              <a:rPr lang="en-US"/>
              <a:t> Data showed that nearly </a:t>
            </a:r>
            <a:r>
              <a:rPr lang="en-US" b="1"/>
              <a:t>16% of Arlington older adults</a:t>
            </a:r>
            <a:r>
              <a:rPr lang="en-US"/>
              <a:t> lack home internet.</a:t>
            </a:r>
          </a:p>
          <a:p>
            <a:pPr lvl="1">
              <a:lnSpc>
                <a:spcPct val="130000"/>
              </a:lnSpc>
            </a:pPr>
            <a:r>
              <a:rPr lang="en-US" sz="1400" i="1"/>
              <a:t>Action:</a:t>
            </a:r>
            <a:r>
              <a:rPr lang="en-US" sz="1400"/>
              <a:t> Launched the </a:t>
            </a:r>
            <a:r>
              <a:rPr lang="en-US" sz="1400" b="1"/>
              <a:t>Digital Equity Initiative</a:t>
            </a:r>
            <a:r>
              <a:rPr lang="en-US" sz="1400"/>
              <a:t> to provide tablets and tech training to older adults.</a:t>
            </a:r>
          </a:p>
          <a:p>
            <a:pPr lvl="0">
              <a:lnSpc>
                <a:spcPct val="130000"/>
              </a:lnSpc>
            </a:pPr>
            <a:r>
              <a:rPr lang="en-US" b="1"/>
              <a:t>Language Access:</a:t>
            </a:r>
            <a:r>
              <a:rPr lang="en-US"/>
              <a:t> Data showed a need for more non-English resources.</a:t>
            </a:r>
          </a:p>
          <a:p>
            <a:pPr lvl="1">
              <a:lnSpc>
                <a:spcPct val="130000"/>
              </a:lnSpc>
            </a:pPr>
            <a:r>
              <a:rPr lang="en-US" sz="1400" i="1"/>
              <a:t>Action:</a:t>
            </a:r>
            <a:r>
              <a:rPr lang="en-US" sz="1400"/>
              <a:t> Expanded the </a:t>
            </a:r>
            <a:r>
              <a:rPr lang="en-US" sz="1400" b="1"/>
              <a:t>Community Ambassador Program</a:t>
            </a:r>
            <a:r>
              <a:rPr lang="en-US" sz="1400"/>
              <a:t> to recruit volunteers who speak Spanish, Amharic, and other languages to do outreach in their own neighborhoods.</a:t>
            </a:r>
          </a:p>
          <a:p>
            <a:pPr lvl="0">
              <a:lnSpc>
                <a:spcPct val="130000"/>
              </a:lnSpc>
            </a:pPr>
            <a:r>
              <a:rPr lang="en-US" b="1"/>
              <a:t>Health Needs:</a:t>
            </a:r>
            <a:r>
              <a:rPr lang="en-US"/>
              <a:t> The </a:t>
            </a:r>
            <a:r>
              <a:rPr lang="en-US" b="1"/>
              <a:t>Aging and Disability Resource Center (ADRC)</a:t>
            </a:r>
            <a:r>
              <a:rPr lang="en-US"/>
              <a:t> tracks the top 3 requests: Food, Housing, and In-home care.</a:t>
            </a:r>
          </a:p>
          <a:p>
            <a:pPr lvl="1">
              <a:lnSpc>
                <a:spcPct val="130000"/>
              </a:lnSpc>
            </a:pPr>
            <a:r>
              <a:rPr lang="en-US" sz="1400" i="1"/>
              <a:t>Action:</a:t>
            </a:r>
            <a:r>
              <a:rPr lang="en-US" sz="1400"/>
              <a:t> Used this data to win a new grant for the </a:t>
            </a:r>
            <a:r>
              <a:rPr lang="en-US" sz="1400" b="1"/>
              <a:t>Benefits Enrollment Center</a:t>
            </a:r>
            <a:r>
              <a:rPr lang="en-US" sz="1400"/>
              <a:t>, helping older adults apply for SNAP and tax relief more quickly.</a:t>
            </a:r>
          </a:p>
        </p:txBody>
      </p:sp>
      <p:pic>
        <p:nvPicPr>
          <p:cNvPr id="5" name="Picture Placeholder 4" descr="A group photo of the Arlington staff and partners&#10;&#10;">
            <a:extLst>
              <a:ext uri="{FF2B5EF4-FFF2-40B4-BE49-F238E27FC236}">
                <a16:creationId xmlns:a16="http://schemas.microsoft.com/office/drawing/2014/main" id="{2DE45F93-D277-E801-E01D-8C3F97475639}"/>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t="-762"/>
          <a:stretch>
            <a:fillRect/>
          </a:stretch>
        </p:blipFill>
        <p:spPr>
          <a:xfrm>
            <a:off x="7175714" y="3028185"/>
            <a:ext cx="4509354" cy="3362542"/>
          </a:xfrm>
          <a:prstGeom prst="rect">
            <a:avLst/>
          </a:prstGeom>
          <a:ln>
            <a:noFill/>
          </a:ln>
          <a:effectLst>
            <a:softEdge rad="112500"/>
          </a:effectLst>
        </p:spPr>
      </p:pic>
      <p:sp>
        <p:nvSpPr>
          <p:cNvPr id="6" name="TextBox 5">
            <a:extLst>
              <a:ext uri="{FF2B5EF4-FFF2-40B4-BE49-F238E27FC236}">
                <a16:creationId xmlns:a16="http://schemas.microsoft.com/office/drawing/2014/main" id="{B9C60A1D-DE16-EF78-27B2-2EFD8D396FE2}"/>
              </a:ext>
            </a:extLst>
          </p:cNvPr>
          <p:cNvSpPr txBox="1"/>
          <p:nvPr/>
        </p:nvSpPr>
        <p:spPr>
          <a:xfrm>
            <a:off x="7175714" y="1381489"/>
            <a:ext cx="4403638" cy="1753044"/>
          </a:xfrm>
          <a:prstGeom prst="rect">
            <a:avLst/>
          </a:prstGeom>
          <a:noFill/>
        </p:spPr>
        <p:txBody>
          <a:bodyPr wrap="square" rtlCol="0">
            <a:spAutoFit/>
          </a:bodyPr>
          <a:lstStyle/>
          <a:p>
            <a:pPr lvl="0">
              <a:lnSpc>
                <a:spcPct val="130000"/>
              </a:lnSpc>
            </a:pPr>
            <a:r>
              <a:rPr lang="en-US" sz="1400" b="1"/>
              <a:t>Surveys:</a:t>
            </a:r>
            <a:r>
              <a:rPr lang="en-US" sz="1400"/>
              <a:t> Resident Satisfaction Survey answers go directly into our performance reports.</a:t>
            </a:r>
          </a:p>
          <a:p>
            <a:pPr lvl="0">
              <a:lnSpc>
                <a:spcPct val="130000"/>
              </a:lnSpc>
            </a:pPr>
            <a:endParaRPr lang="en-US" sz="1400"/>
          </a:p>
          <a:p>
            <a:pPr lvl="0">
              <a:lnSpc>
                <a:spcPct val="130000"/>
              </a:lnSpc>
            </a:pPr>
            <a:r>
              <a:rPr lang="en-US" sz="1400" b="1"/>
              <a:t>Commission on Aging:</a:t>
            </a:r>
            <a:r>
              <a:rPr lang="en-US" sz="1400"/>
              <a:t> We share our data reports and use "lived experience" to help explain what the numbers mean.</a:t>
            </a:r>
          </a:p>
        </p:txBody>
      </p:sp>
    </p:spTree>
    <p:extLst>
      <p:ext uri="{BB962C8B-B14F-4D97-AF65-F5344CB8AC3E}">
        <p14:creationId xmlns:p14="http://schemas.microsoft.com/office/powerpoint/2010/main" val="234565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8DAB-9ECC-82B4-7546-03452E4C062F}"/>
              </a:ext>
            </a:extLst>
          </p:cNvPr>
          <p:cNvSpPr>
            <a:spLocks noGrp="1"/>
          </p:cNvSpPr>
          <p:nvPr>
            <p:ph type="title"/>
          </p:nvPr>
        </p:nvSpPr>
        <p:spPr>
          <a:xfrm>
            <a:off x="8300265" y="907300"/>
            <a:ext cx="3025702" cy="2114466"/>
          </a:xfrm>
        </p:spPr>
        <p:txBody>
          <a:bodyPr anchor="b">
            <a:normAutofit/>
          </a:bodyPr>
          <a:lstStyle/>
          <a:p>
            <a:r>
              <a:rPr lang="en-US"/>
              <a:t>Data in Action</a:t>
            </a:r>
          </a:p>
        </p:txBody>
      </p:sp>
      <p:pic>
        <p:nvPicPr>
          <p:cNvPr id="19" name="Picture Placeholder 18" descr="A group photo of individuals carrying supplies for clients,">
            <a:extLst>
              <a:ext uri="{FF2B5EF4-FFF2-40B4-BE49-F238E27FC236}">
                <a16:creationId xmlns:a16="http://schemas.microsoft.com/office/drawing/2014/main" id="{70641E2C-A3D8-1A3E-C558-4DB13B054DA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custGeom>
            <a:avLst/>
            <a:gdLst>
              <a:gd name="connsiteX0" fmla="*/ 186643 w 7423225"/>
              <a:gd name="connsiteY0" fmla="*/ 0 h 6190488"/>
              <a:gd name="connsiteX1" fmla="*/ 7423225 w 7423225"/>
              <a:gd name="connsiteY1" fmla="*/ 0 h 6190488"/>
              <a:gd name="connsiteX2" fmla="*/ 7423225 w 7423225"/>
              <a:gd name="connsiteY2" fmla="*/ 6190488 h 6190488"/>
              <a:gd name="connsiteX3" fmla="*/ 186643 w 7423225"/>
              <a:gd name="connsiteY3" fmla="*/ 6190488 h 6190488"/>
              <a:gd name="connsiteX4" fmla="*/ 0 w 7423225"/>
              <a:gd name="connsiteY4" fmla="*/ 6003845 h 6190488"/>
              <a:gd name="connsiteX5" fmla="*/ 0 w 7423225"/>
              <a:gd name="connsiteY5" fmla="*/ 186643 h 6190488"/>
              <a:gd name="connsiteX6" fmla="*/ 186643 w 7423225"/>
              <a:gd name="connsiteY6" fmla="*/ 0 h 61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3225" h="6190488">
                <a:moveTo>
                  <a:pt x="186643" y="0"/>
                </a:moveTo>
                <a:lnTo>
                  <a:pt x="7423225" y="0"/>
                </a:lnTo>
                <a:lnTo>
                  <a:pt x="7423225" y="6190488"/>
                </a:lnTo>
                <a:lnTo>
                  <a:pt x="186643" y="6190488"/>
                </a:lnTo>
                <a:cubicBezTo>
                  <a:pt x="83563" y="6190488"/>
                  <a:pt x="0" y="6106925"/>
                  <a:pt x="0" y="6003845"/>
                </a:cubicBezTo>
                <a:lnTo>
                  <a:pt x="0" y="186643"/>
                </a:lnTo>
                <a:cubicBezTo>
                  <a:pt x="0" y="83563"/>
                  <a:pt x="83563" y="0"/>
                  <a:pt x="186643" y="0"/>
                </a:cubicBezTo>
                <a:close/>
              </a:path>
            </a:pathLst>
          </a:custGeom>
          <a:blipFill>
            <a:blip r:embed="rId4" cstate="screen">
              <a:alphaModFix amt="70000"/>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93511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9F40AE-0353-E495-48B6-4264B387DB38}"/>
              </a:ext>
            </a:extLst>
          </p:cNvPr>
          <p:cNvSpPr>
            <a:spLocks noGrp="1"/>
          </p:cNvSpPr>
          <p:nvPr>
            <p:ph type="ctrTitle"/>
          </p:nvPr>
        </p:nvSpPr>
        <p:spPr>
          <a:xfrm>
            <a:off x="859537" y="478049"/>
            <a:ext cx="4884075" cy="2388550"/>
          </a:xfrm>
        </p:spPr>
        <p:txBody>
          <a:bodyPr>
            <a:noAutofit/>
          </a:bodyPr>
          <a:lstStyle/>
          <a:p>
            <a:r>
              <a:rPr lang="en-US" sz="4500"/>
              <a:t>Home Delivered Meals:</a:t>
            </a:r>
            <a:br>
              <a:rPr lang="en-US" sz="4500"/>
            </a:br>
            <a:endParaRPr lang="en-US" sz="4500"/>
          </a:p>
        </p:txBody>
      </p:sp>
      <p:sp>
        <p:nvSpPr>
          <p:cNvPr id="8" name="TextBox 7">
            <a:extLst>
              <a:ext uri="{FF2B5EF4-FFF2-40B4-BE49-F238E27FC236}">
                <a16:creationId xmlns:a16="http://schemas.microsoft.com/office/drawing/2014/main" id="{EBEFC8ED-7103-41BC-2D8E-0C70755D44B6}"/>
              </a:ext>
            </a:extLst>
          </p:cNvPr>
          <p:cNvSpPr txBox="1"/>
          <p:nvPr/>
        </p:nvSpPr>
        <p:spPr>
          <a:xfrm>
            <a:off x="859538" y="2310412"/>
            <a:ext cx="4704354" cy="3785652"/>
          </a:xfrm>
          <a:prstGeom prst="rect">
            <a:avLst/>
          </a:prstGeom>
          <a:noFill/>
        </p:spPr>
        <p:txBody>
          <a:bodyPr wrap="square" rtlCol="0">
            <a:spAutoFit/>
          </a:bodyPr>
          <a:lstStyle/>
          <a:p>
            <a:r>
              <a:rPr lang="en-US" sz="2000" b="1"/>
              <a:t>How Much Did We Do?</a:t>
            </a:r>
          </a:p>
          <a:p>
            <a:endParaRPr lang="en-US" sz="2000"/>
          </a:p>
          <a:p>
            <a:pPr marL="285750" indent="-285750">
              <a:buFont typeface="Arial" panose="020B0604020202020204" pitchFamily="34" charset="0"/>
              <a:buChar char="•"/>
            </a:pPr>
            <a:r>
              <a:rPr lang="en-US" sz="2000"/>
              <a:t>Impact of funding changes</a:t>
            </a:r>
          </a:p>
          <a:p>
            <a:pPr marL="285750" lvl="0" indent="-285750">
              <a:buFont typeface="Arial" panose="020B0604020202020204" pitchFamily="34" charset="0"/>
              <a:buChar char="•"/>
            </a:pPr>
            <a:r>
              <a:rPr lang="en-US" sz="2000"/>
              <a:t>Stable client counts with increased meals delivered</a:t>
            </a:r>
          </a:p>
          <a:p>
            <a:endParaRPr lang="en-US" sz="2000"/>
          </a:p>
          <a:p>
            <a:r>
              <a:rPr lang="en-US" sz="2000"/>
              <a:t>The Home Delivered Meals (HDM) Program serves a higher percentage of Black residents than the overall population of Arlington residents 65+ in poverty. </a:t>
            </a:r>
          </a:p>
        </p:txBody>
      </p:sp>
      <p:pic>
        <p:nvPicPr>
          <p:cNvPr id="5" name="Content Placeholder 4" descr="Two bar charts display HDM client data; the first chart shows participants served from FY 2022 to FY 2025, with blue bars for total participants and orange bars for those age 80+, highlighting a decline in both groups over time. The second chart compares clients served to target populations by race/ethnicity, using blue bars for 65+ poverty rates and gray bars for clients served, revealing underrepresentation of Black/African American and Hispanic/Latinx groups relative to poverty rates.">
            <a:extLst>
              <a:ext uri="{FF2B5EF4-FFF2-40B4-BE49-F238E27FC236}">
                <a16:creationId xmlns:a16="http://schemas.microsoft.com/office/drawing/2014/main" id="{99C4396D-1EAC-F233-5838-E54C24F8289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5743612" y="478049"/>
            <a:ext cx="5946943" cy="5901901"/>
          </a:xfrm>
          <a:prstGeom prst="rect">
            <a:avLst/>
          </a:prstGeom>
          <a:noFill/>
        </p:spPr>
      </p:pic>
    </p:spTree>
    <p:extLst>
      <p:ext uri="{BB962C8B-B14F-4D97-AF65-F5344CB8AC3E}">
        <p14:creationId xmlns:p14="http://schemas.microsoft.com/office/powerpoint/2010/main" val="3337881802"/>
      </p:ext>
    </p:extLst>
  </p:cSld>
  <p:clrMapOvr>
    <a:masterClrMapping/>
  </p:clrMapOvr>
</p:sld>
</file>

<file path=ppt/theme/theme1.xml><?xml version="1.0" encoding="utf-8"?>
<a:theme xmlns:a="http://schemas.openxmlformats.org/drawingml/2006/main" name="Gradient Circle">
  <a:themeElements>
    <a:clrScheme name="Custom 2">
      <a:dk1>
        <a:sysClr val="windowText" lastClr="000000"/>
      </a:dk1>
      <a:lt1>
        <a:sysClr val="window" lastClr="FFFFFF"/>
      </a:lt1>
      <a:dk2>
        <a:srgbClr val="2C3932"/>
      </a:dk2>
      <a:lt2>
        <a:srgbClr val="FDF6EA"/>
      </a:lt2>
      <a:accent1>
        <a:srgbClr val="F0D4DB"/>
      </a:accent1>
      <a:accent2>
        <a:srgbClr val="DBE7F5"/>
      </a:accent2>
      <a:accent3>
        <a:srgbClr val="C9E2D6"/>
      </a:accent3>
      <a:accent4>
        <a:srgbClr val="BABAD6"/>
      </a:accent4>
      <a:accent5>
        <a:srgbClr val="F0D2BF"/>
      </a:accent5>
      <a:accent6>
        <a:srgbClr val="F3E49A"/>
      </a:accent6>
      <a:hlink>
        <a:srgbClr val="7030A0"/>
      </a:hlink>
      <a:folHlink>
        <a:srgbClr val="107573"/>
      </a:folHlink>
    </a:clrScheme>
    <a:fontScheme name="Custom 10">
      <a:majorFont>
        <a:latin typeface="Lora"/>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 Circle_Keynote Presentation_win32_LW_V6" id="{670309C8-2C38-4CFF-82BA-AF197439C521}" vid="{43F42362-DC95-4CBA-A0A2-5C03B532E6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46905e-4a60-40fd-8bc3-55b8fdc9a8e5" xsi:nil="true"/>
    <lcf76f155ced4ddcb4097134ff3c332f xmlns="cd9fb0ce-cc5e-4069-a635-474c35d56436">
      <Terms xmlns="http://schemas.microsoft.com/office/infopath/2007/PartnerControls"/>
    </lcf76f155ced4ddcb4097134ff3c332f>
    <Canva_x0020_link xmlns="cd9fb0ce-cc5e-4069-a635-474c35d56436">
      <Url xsi:nil="true"/>
      <Description xsi:nil="true"/>
    </Canva_x0020_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3DA64-45AB-48D4-92DA-E402EB1FF5AB}">
  <ds:schemaRefs>
    <ds:schemaRef ds:uri="5546905e-4a60-40fd-8bc3-55b8fdc9a8e5"/>
    <ds:schemaRef ds:uri="cd9fb0ce-cc5e-4069-a635-474c35d564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782DA7-86C0-4A84-A860-11A1E6E3FB6B}">
  <ds:schemaRefs>
    <ds:schemaRef ds:uri="http://schemas.microsoft.com/office/2006/documentManagement/types"/>
    <ds:schemaRef ds:uri="5546905e-4a60-40fd-8bc3-55b8fdc9a8e5"/>
    <ds:schemaRef ds:uri="http://purl.org/dc/dcmitype/"/>
    <ds:schemaRef ds:uri="http://purl.org/dc/elements/1.1/"/>
    <ds:schemaRef ds:uri="http://www.w3.org/XML/1998/namespace"/>
    <ds:schemaRef ds:uri="http://schemas.openxmlformats.org/package/2006/metadata/core-properties"/>
    <ds:schemaRef ds:uri="cd9fb0ce-cc5e-4069-a635-474c35d56436"/>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076F8FCD-0A1F-4F6A-8F55-15E9E87E2E4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{B5447218-B2C0-49F5-B63A-915F84854868}f4c2fa09-5552-4190-875c-1979579583e2-TFc553d604-a3b6-4c52-b2ed-3a769335c0fd_win32</Template>
  <TotalTime>1</TotalTime>
  <Words>4052</Words>
  <Application>Microsoft Office PowerPoint</Application>
  <PresentationFormat>Widescreen</PresentationFormat>
  <Paragraphs>257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Gradient Circle</vt:lpstr>
      <vt:lpstr>Data with Dignity: An Equity‑Centered Approach for Supporting Older Adults</vt:lpstr>
      <vt:lpstr>Welcome</vt:lpstr>
      <vt:lpstr>Arlington’s Older Adults (60+)</vt:lpstr>
      <vt:lpstr> Performance Measurement Plans (PMP)  The 3 Key Questions:  1. How much did we do?   2. How well did we do it?   3. Is anyone better off?    Tool Spotlight: PeerPlace </vt:lpstr>
      <vt:lpstr>Is anyone better off?   The Inverted Pyramid</vt:lpstr>
      <vt:lpstr>Ensuring Equity: Is Everyone at the Table?</vt:lpstr>
      <vt:lpstr>Continuous Improvement in Action</vt:lpstr>
      <vt:lpstr>Data in Action</vt:lpstr>
      <vt:lpstr>Home Delivered Meals: </vt:lpstr>
      <vt:lpstr>How well did we do it? </vt:lpstr>
      <vt:lpstr>Is anyone better off? </vt:lpstr>
      <vt:lpstr>Aging &amp; Disability Resource Center (ADRC)</vt:lpstr>
      <vt:lpstr>Thriving in uncertainty</vt:lpstr>
      <vt:lpstr>DATA TIPS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Coates</dc:creator>
  <cp:lastModifiedBy>Murphy, Val (DARS)</cp:lastModifiedBy>
  <cp:revision>7</cp:revision>
  <dcterms:created xsi:type="dcterms:W3CDTF">2026-03-24T13:47:12Z</dcterms:created>
  <dcterms:modified xsi:type="dcterms:W3CDTF">2026-04-23T15:33:00Z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