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6" r:id="rId6"/>
  </p:sldMasterIdLst>
  <p:notesMasterIdLst>
    <p:notesMasterId r:id="rId56"/>
  </p:notesMasterIdLst>
  <p:sldIdLst>
    <p:sldId id="2146848899" r:id="rId7"/>
    <p:sldId id="2146848935" r:id="rId8"/>
    <p:sldId id="2146848931" r:id="rId9"/>
    <p:sldId id="2146848898" r:id="rId10"/>
    <p:sldId id="2146848934" r:id="rId11"/>
    <p:sldId id="269" r:id="rId12"/>
    <p:sldId id="2146848932" r:id="rId13"/>
    <p:sldId id="2146848909" r:id="rId14"/>
    <p:sldId id="2146848948" r:id="rId15"/>
    <p:sldId id="2146848936" r:id="rId16"/>
    <p:sldId id="2146848905" r:id="rId17"/>
    <p:sldId id="2146848906" r:id="rId18"/>
    <p:sldId id="2146848937" r:id="rId19"/>
    <p:sldId id="2146848912" r:id="rId20"/>
    <p:sldId id="2146848938" r:id="rId21"/>
    <p:sldId id="2146848940" r:id="rId22"/>
    <p:sldId id="2146848939" r:id="rId23"/>
    <p:sldId id="2146848941" r:id="rId24"/>
    <p:sldId id="2146848942" r:id="rId25"/>
    <p:sldId id="2146848943" r:id="rId26"/>
    <p:sldId id="2146848944" r:id="rId27"/>
    <p:sldId id="2146848945" r:id="rId28"/>
    <p:sldId id="2146848946" r:id="rId29"/>
    <p:sldId id="2146848916" r:id="rId30"/>
    <p:sldId id="2146848927" r:id="rId31"/>
    <p:sldId id="2146848887" r:id="rId32"/>
    <p:sldId id="2146848904" r:id="rId33"/>
    <p:sldId id="2146848903" r:id="rId34"/>
    <p:sldId id="308" r:id="rId35"/>
    <p:sldId id="309" r:id="rId36"/>
    <p:sldId id="2146848951" r:id="rId37"/>
    <p:sldId id="279" r:id="rId38"/>
    <p:sldId id="300" r:id="rId39"/>
    <p:sldId id="280" r:id="rId40"/>
    <p:sldId id="302" r:id="rId41"/>
    <p:sldId id="277" r:id="rId42"/>
    <p:sldId id="301" r:id="rId43"/>
    <p:sldId id="303" r:id="rId44"/>
    <p:sldId id="276" r:id="rId45"/>
    <p:sldId id="2146848929" r:id="rId46"/>
    <p:sldId id="290" r:id="rId47"/>
    <p:sldId id="278" r:id="rId48"/>
    <p:sldId id="285" r:id="rId49"/>
    <p:sldId id="291" r:id="rId50"/>
    <p:sldId id="284" r:id="rId51"/>
    <p:sldId id="304" r:id="rId52"/>
    <p:sldId id="2146848933" r:id="rId53"/>
    <p:sldId id="2146848950" r:id="rId54"/>
    <p:sldId id="21468489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F13E70-4C4E-3559-8759-647DBF647646}" name="Morgan, Teri (VBPD)" initials="TM" userId="S::Teri.Morgan@vbpd.virginia.gov::47fd7acb-63c5-4923-83da-ac372a9bd844" providerId="AD"/>
  <p188:author id="{656AF1CE-E784-02B6-60EB-2ACB7C07D4D6}" name="Nguyen, Linh (VBPD)" initials="LN" userId="S::Linh.Nguyen@vbpd.virginia.gov::cb2380a0-5717-47ea-99ad-15a073a912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192"/>
    <a:srgbClr val="007E33"/>
    <a:srgbClr val="007630"/>
    <a:srgbClr val="00742F"/>
    <a:srgbClr val="008E39"/>
    <a:srgbClr val="5B9BD5"/>
    <a:srgbClr val="00AEEF"/>
    <a:srgbClr val="FADBC6"/>
    <a:srgbClr val="F6BA92"/>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7" autoAdjust="0"/>
    <p:restoredTop sz="38636" autoAdjust="0"/>
  </p:normalViewPr>
  <p:slideViewPr>
    <p:cSldViewPr snapToGrid="0">
      <p:cViewPr varScale="1">
        <p:scale>
          <a:sx n="36" d="100"/>
          <a:sy n="36" d="100"/>
        </p:scale>
        <p:origin x="2849" y="42"/>
      </p:cViewPr>
      <p:guideLst/>
    </p:cSldViewPr>
  </p:slideViewPr>
  <p:outlineViewPr>
    <p:cViewPr>
      <p:scale>
        <a:sx n="33" d="100"/>
        <a:sy n="33" d="100"/>
      </p:scale>
      <p:origin x="0" y="-193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Val (DARS)" userId="ad7aa94b-7606-43f6-8ce8-4e9f48ef216e" providerId="ADAL" clId="{75170E18-E9D3-40F1-8018-DD8B68497BED}"/>
    <pc:docChg chg="mod modSld">
      <pc:chgData name="Murphy, Val (DARS)" userId="ad7aa94b-7606-43f6-8ce8-4e9f48ef216e" providerId="ADAL" clId="{75170E18-E9D3-40F1-8018-DD8B68497BED}" dt="2026-04-23T15:31:25.004" v="31"/>
      <pc:docMkLst>
        <pc:docMk/>
      </pc:docMkLst>
      <pc:sldChg chg="modNotesTx">
        <pc:chgData name="Murphy, Val (DARS)" userId="ad7aa94b-7606-43f6-8ce8-4e9f48ef216e" providerId="ADAL" clId="{75170E18-E9D3-40F1-8018-DD8B68497BED}" dt="2026-04-23T15:30:06.874" v="19" actId="20577"/>
        <pc:sldMkLst>
          <pc:docMk/>
          <pc:sldMk cId="2305856680" sldId="269"/>
        </pc:sldMkLst>
      </pc:sldChg>
      <pc:sldChg chg="modNotesTx">
        <pc:chgData name="Murphy, Val (DARS)" userId="ad7aa94b-7606-43f6-8ce8-4e9f48ef216e" providerId="ADAL" clId="{75170E18-E9D3-40F1-8018-DD8B68497BED}" dt="2026-04-23T15:31:12.050" v="29" actId="20577"/>
        <pc:sldMkLst>
          <pc:docMk/>
          <pc:sldMk cId="982070782" sldId="304"/>
        </pc:sldMkLst>
      </pc:sldChg>
      <pc:sldChg chg="modSp mod">
        <pc:chgData name="Murphy, Val (DARS)" userId="ad7aa94b-7606-43f6-8ce8-4e9f48ef216e" providerId="ADAL" clId="{75170E18-E9D3-40F1-8018-DD8B68497BED}" dt="2026-04-10T14:27:36.637" v="1" actId="13244"/>
        <pc:sldMkLst>
          <pc:docMk/>
          <pc:sldMk cId="2752947454" sldId="2146848898"/>
        </pc:sldMkLst>
        <pc:picChg chg="ord">
          <ac:chgData name="Murphy, Val (DARS)" userId="ad7aa94b-7606-43f6-8ce8-4e9f48ef216e" providerId="ADAL" clId="{75170E18-E9D3-40F1-8018-DD8B68497BED}" dt="2026-04-10T14:27:35.488" v="0" actId="13244"/>
          <ac:picMkLst>
            <pc:docMk/>
            <pc:sldMk cId="2752947454" sldId="2146848898"/>
            <ac:picMk id="4" creationId="{29DF794B-91DA-5B3A-C831-4527527EA411}"/>
          </ac:picMkLst>
        </pc:picChg>
        <pc:picChg chg="ord">
          <ac:chgData name="Murphy, Val (DARS)" userId="ad7aa94b-7606-43f6-8ce8-4e9f48ef216e" providerId="ADAL" clId="{75170E18-E9D3-40F1-8018-DD8B68497BED}" dt="2026-04-10T14:27:36.637" v="1" actId="13244"/>
          <ac:picMkLst>
            <pc:docMk/>
            <pc:sldMk cId="2752947454" sldId="2146848898"/>
            <ac:picMk id="11" creationId="{A1AD0DED-9DB9-5EC8-712E-FAAE0D41E76F}"/>
          </ac:picMkLst>
        </pc:picChg>
      </pc:sldChg>
      <pc:sldChg chg="modNotesTx">
        <pc:chgData name="Murphy, Val (DARS)" userId="ad7aa94b-7606-43f6-8ce8-4e9f48ef216e" providerId="ADAL" clId="{75170E18-E9D3-40F1-8018-DD8B68497BED}" dt="2026-04-23T15:30:19.354" v="22" actId="20577"/>
        <pc:sldMkLst>
          <pc:docMk/>
          <pc:sldMk cId="385175814" sldId="2146848905"/>
        </pc:sldMkLst>
      </pc:sldChg>
      <pc:sldChg chg="modNotesTx">
        <pc:chgData name="Murphy, Val (DARS)" userId="ad7aa94b-7606-43f6-8ce8-4e9f48ef216e" providerId="ADAL" clId="{75170E18-E9D3-40F1-8018-DD8B68497BED}" dt="2026-04-23T15:30:22.428" v="23" actId="20577"/>
        <pc:sldMkLst>
          <pc:docMk/>
          <pc:sldMk cId="4166034261" sldId="2146848906"/>
        </pc:sldMkLst>
      </pc:sldChg>
      <pc:sldChg chg="modSp mod">
        <pc:chgData name="Murphy, Val (DARS)" userId="ad7aa94b-7606-43f6-8ce8-4e9f48ef216e" providerId="ADAL" clId="{75170E18-E9D3-40F1-8018-DD8B68497BED}" dt="2026-04-10T14:28:59.607" v="17" actId="13244"/>
        <pc:sldMkLst>
          <pc:docMk/>
          <pc:sldMk cId="1758778127" sldId="2146848908"/>
        </pc:sldMkLst>
        <pc:picChg chg="ord">
          <ac:chgData name="Murphy, Val (DARS)" userId="ad7aa94b-7606-43f6-8ce8-4e9f48ef216e" providerId="ADAL" clId="{75170E18-E9D3-40F1-8018-DD8B68497BED}" dt="2026-04-10T14:28:51.146" v="14" actId="13244"/>
          <ac:picMkLst>
            <pc:docMk/>
            <pc:sldMk cId="1758778127" sldId="2146848908"/>
            <ac:picMk id="6" creationId="{6BFDF722-6D8F-8A54-CC28-82D5099258A6}"/>
          </ac:picMkLst>
        </pc:picChg>
        <pc:picChg chg="ord">
          <ac:chgData name="Murphy, Val (DARS)" userId="ad7aa94b-7606-43f6-8ce8-4e9f48ef216e" providerId="ADAL" clId="{75170E18-E9D3-40F1-8018-DD8B68497BED}" dt="2026-04-10T14:28:59.607" v="17" actId="13244"/>
          <ac:picMkLst>
            <pc:docMk/>
            <pc:sldMk cId="1758778127" sldId="2146848908"/>
            <ac:picMk id="13" creationId="{050CEAEC-929A-3050-9ACE-3CE65E0387B8}"/>
          </ac:picMkLst>
        </pc:picChg>
        <pc:picChg chg="mod">
          <ac:chgData name="Murphy, Val (DARS)" userId="ad7aa94b-7606-43f6-8ce8-4e9f48ef216e" providerId="ADAL" clId="{75170E18-E9D3-40F1-8018-DD8B68497BED}" dt="2026-04-10T14:28:56.325" v="16" actId="13244"/>
          <ac:picMkLst>
            <pc:docMk/>
            <pc:sldMk cId="1758778127" sldId="2146848908"/>
            <ac:picMk id="2054" creationId="{452D60AB-94C2-FB5E-D8A6-DA16736C3FD7}"/>
          </ac:picMkLst>
        </pc:picChg>
        <pc:picChg chg="mod">
          <ac:chgData name="Murphy, Val (DARS)" userId="ad7aa94b-7606-43f6-8ce8-4e9f48ef216e" providerId="ADAL" clId="{75170E18-E9D3-40F1-8018-DD8B68497BED}" dt="2026-04-10T14:28:55.108" v="15" actId="13244"/>
          <ac:picMkLst>
            <pc:docMk/>
            <pc:sldMk cId="1758778127" sldId="2146848908"/>
            <ac:picMk id="2056" creationId="{B63F8143-9FFE-D690-4B37-6C7F9D56184E}"/>
          </ac:picMkLst>
        </pc:picChg>
      </pc:sldChg>
      <pc:sldChg chg="modSp mod modNotesTx">
        <pc:chgData name="Murphy, Val (DARS)" userId="ad7aa94b-7606-43f6-8ce8-4e9f48ef216e" providerId="ADAL" clId="{75170E18-E9D3-40F1-8018-DD8B68497BED}" dt="2026-04-23T15:30:13.997" v="21" actId="20577"/>
        <pc:sldMkLst>
          <pc:docMk/>
          <pc:sldMk cId="959161277" sldId="2146848909"/>
        </pc:sldMkLst>
        <pc:spChg chg="ord">
          <ac:chgData name="Murphy, Val (DARS)" userId="ad7aa94b-7606-43f6-8ce8-4e9f48ef216e" providerId="ADAL" clId="{75170E18-E9D3-40F1-8018-DD8B68497BED}" dt="2026-04-10T14:28:11.192" v="9" actId="13244"/>
          <ac:spMkLst>
            <pc:docMk/>
            <pc:sldMk cId="959161277" sldId="2146848909"/>
            <ac:spMk id="49" creationId="{C1F06963-6374-4B48-844F-071A9BAAAE02}"/>
          </ac:spMkLst>
        </pc:spChg>
        <pc:picChg chg="ord">
          <ac:chgData name="Murphy, Val (DARS)" userId="ad7aa94b-7606-43f6-8ce8-4e9f48ef216e" providerId="ADAL" clId="{75170E18-E9D3-40F1-8018-DD8B68497BED}" dt="2026-04-10T14:28:12.585" v="10" actId="13244"/>
          <ac:picMkLst>
            <pc:docMk/>
            <pc:sldMk cId="959161277" sldId="2146848909"/>
            <ac:picMk id="4" creationId="{DDFFF09E-ACEB-1FF7-4D80-B2C0C6A907B7}"/>
          </ac:picMkLst>
        </pc:picChg>
      </pc:sldChg>
      <pc:sldChg chg="modNotesTx">
        <pc:chgData name="Murphy, Val (DARS)" userId="ad7aa94b-7606-43f6-8ce8-4e9f48ef216e" providerId="ADAL" clId="{75170E18-E9D3-40F1-8018-DD8B68497BED}" dt="2026-04-23T15:30:09.353" v="20" actId="20577"/>
        <pc:sldMkLst>
          <pc:docMk/>
          <pc:sldMk cId="3272609667" sldId="2146848932"/>
        </pc:sldMkLst>
      </pc:sldChg>
      <pc:sldChg chg="modSp mod">
        <pc:chgData name="Murphy, Val (DARS)" userId="ad7aa94b-7606-43f6-8ce8-4e9f48ef216e" providerId="ADAL" clId="{75170E18-E9D3-40F1-8018-DD8B68497BED}" dt="2026-04-10T14:27:46.989" v="4" actId="13244"/>
        <pc:sldMkLst>
          <pc:docMk/>
          <pc:sldMk cId="2542962930" sldId="2146848934"/>
        </pc:sldMkLst>
        <pc:picChg chg="ord">
          <ac:chgData name="Murphy, Val (DARS)" userId="ad7aa94b-7606-43f6-8ce8-4e9f48ef216e" providerId="ADAL" clId="{75170E18-E9D3-40F1-8018-DD8B68497BED}" dt="2026-04-10T14:27:44.612" v="2" actId="13244"/>
          <ac:picMkLst>
            <pc:docMk/>
            <pc:sldMk cId="2542962930" sldId="2146848934"/>
            <ac:picMk id="4" creationId="{6E285F84-3793-64F3-5B72-1296C0FAE0EA}"/>
          </ac:picMkLst>
        </pc:picChg>
        <pc:picChg chg="ord">
          <ac:chgData name="Murphy, Val (DARS)" userId="ad7aa94b-7606-43f6-8ce8-4e9f48ef216e" providerId="ADAL" clId="{75170E18-E9D3-40F1-8018-DD8B68497BED}" dt="2026-04-10T14:27:46.047" v="3" actId="13244"/>
          <ac:picMkLst>
            <pc:docMk/>
            <pc:sldMk cId="2542962930" sldId="2146848934"/>
            <ac:picMk id="12" creationId="{261B9F49-545B-6F2F-0217-FEDD33E198CC}"/>
          </ac:picMkLst>
        </pc:picChg>
        <pc:picChg chg="ord">
          <ac:chgData name="Murphy, Val (DARS)" userId="ad7aa94b-7606-43f6-8ce8-4e9f48ef216e" providerId="ADAL" clId="{75170E18-E9D3-40F1-8018-DD8B68497BED}" dt="2026-04-10T14:27:46.989" v="4" actId="13244"/>
          <ac:picMkLst>
            <pc:docMk/>
            <pc:sldMk cId="2542962930" sldId="2146848934"/>
            <ac:picMk id="21" creationId="{B447AF37-8BAE-1900-8DDB-A416128330E4}"/>
          </ac:picMkLst>
        </pc:picChg>
      </pc:sldChg>
      <pc:sldChg chg="modSp mod">
        <pc:chgData name="Murphy, Val (DARS)" userId="ad7aa94b-7606-43f6-8ce8-4e9f48ef216e" providerId="ADAL" clId="{75170E18-E9D3-40F1-8018-DD8B68497BED}" dt="2026-04-10T14:28:26.274" v="13" actId="13244"/>
        <pc:sldMkLst>
          <pc:docMk/>
          <pc:sldMk cId="394996472" sldId="2146848948"/>
        </pc:sldMkLst>
        <pc:picChg chg="ord">
          <ac:chgData name="Murphy, Val (DARS)" userId="ad7aa94b-7606-43f6-8ce8-4e9f48ef216e" providerId="ADAL" clId="{75170E18-E9D3-40F1-8018-DD8B68497BED}" dt="2026-04-10T14:28:24.722" v="12" actId="13244"/>
          <ac:picMkLst>
            <pc:docMk/>
            <pc:sldMk cId="394996472" sldId="2146848948"/>
            <ac:picMk id="14" creationId="{6AA86375-39AD-CC85-E00B-B8B859A97F43}"/>
          </ac:picMkLst>
        </pc:picChg>
        <pc:picChg chg="ord">
          <ac:chgData name="Murphy, Val (DARS)" userId="ad7aa94b-7606-43f6-8ce8-4e9f48ef216e" providerId="ADAL" clId="{75170E18-E9D3-40F1-8018-DD8B68497BED}" dt="2026-04-10T14:28:23.509" v="11" actId="13244"/>
          <ac:picMkLst>
            <pc:docMk/>
            <pc:sldMk cId="394996472" sldId="2146848948"/>
            <ac:picMk id="18" creationId="{CE1B4881-CBEA-9C64-421E-077C84694603}"/>
          </ac:picMkLst>
        </pc:picChg>
        <pc:picChg chg="ord">
          <ac:chgData name="Murphy, Val (DARS)" userId="ad7aa94b-7606-43f6-8ce8-4e9f48ef216e" providerId="ADAL" clId="{75170E18-E9D3-40F1-8018-DD8B68497BED}" dt="2026-04-10T14:28:26.274" v="13" actId="13244"/>
          <ac:picMkLst>
            <pc:docMk/>
            <pc:sldMk cId="394996472" sldId="2146848948"/>
            <ac:picMk id="22" creationId="{A3AF67D1-DE8C-84A4-F883-508F40CC7BD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4FFC1-2041-4801-83C8-C91DF06B34FB}" type="doc">
      <dgm:prSet loTypeId="urn:microsoft.com/office/officeart/2018/layout/CircleProcess" loCatId="simpleprocesssa" qsTypeId="urn:microsoft.com/office/officeart/2005/8/quickstyle/simple1" qsCatId="simple" csTypeId="urn:microsoft.com/office/officeart/2005/8/colors/colorful2" csCatId="colorful" phldr="1"/>
      <dgm:spPr/>
      <dgm:t>
        <a:bodyPr/>
        <a:lstStyle/>
        <a:p>
          <a:endParaRPr lang="en-US"/>
        </a:p>
      </dgm:t>
    </dgm:pt>
    <dgm:pt modelId="{A82F6AFD-C38C-4138-B5F7-A4BB81487A01}">
      <dgm:prSet/>
      <dgm:spPr>
        <a:solidFill>
          <a:srgbClr val="00729A"/>
        </a:solidFill>
      </dgm:spPr>
      <dgm:t>
        <a:bodyPr/>
        <a:lstStyle/>
        <a:p>
          <a:r>
            <a:rPr lang="en-US" b="1" dirty="0">
              <a:solidFill>
                <a:schemeClr val="bg1"/>
              </a:solidFill>
              <a:latin typeface="+mj-lt"/>
              <a:cs typeface="MV Boli" panose="02000500030200090000" pitchFamily="2" charset="0"/>
            </a:rPr>
            <a:t>Questions &amp; Feedback</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771D110-B9D4-4817-A19D-466DBFB57DEF}" type="parTrans" cxnId="{920F090A-3752-4C10-B787-F5473D31CAF9}">
      <dgm:prSet/>
      <dgm:spPr/>
      <dgm:t>
        <a:bodyPr/>
        <a:lstStyle/>
        <a:p>
          <a:endParaRPr lang="en-US"/>
        </a:p>
      </dgm:t>
    </dgm:pt>
    <dgm:pt modelId="{A14CC09C-B892-4DAF-A912-AA0AD84E5941}" type="sibTrans" cxnId="{920F090A-3752-4C10-B787-F5473D31CAF9}">
      <dgm:prSet/>
      <dgm:spPr/>
      <dgm:t>
        <a:bodyPr/>
        <a:lstStyle/>
        <a:p>
          <a:endParaRPr lang="en-US"/>
        </a:p>
      </dgm:t>
    </dgm:pt>
    <dgm:pt modelId="{3D01E526-0F54-4519-9960-36CF2DAB2358}">
      <dgm:prSet custT="1"/>
      <dgm:spPr>
        <a:solidFill>
          <a:srgbClr val="007E33"/>
        </a:solidFill>
      </dgm:spPr>
      <dgm:t>
        <a:bodyPr/>
        <a:lstStyle/>
        <a:p>
          <a:r>
            <a:rPr lang="en-US" sz="3400" b="1" dirty="0">
              <a:solidFill>
                <a:schemeClr val="bg1"/>
              </a:solidFill>
              <a:latin typeface="+mj-lt"/>
              <a:cs typeface="MV Boli" panose="02000500030200090000" pitchFamily="2" charset="0"/>
            </a:rPr>
            <a:t>Thank you!!</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E33B362-0820-4C9C-8A64-82FBC9E51278}" type="parTrans" cxnId="{7E1EB1A0-E811-4206-8140-1DE608EE6EBE}">
      <dgm:prSet/>
      <dgm:spPr/>
      <dgm:t>
        <a:bodyPr/>
        <a:lstStyle/>
        <a:p>
          <a:endParaRPr lang="en-US"/>
        </a:p>
      </dgm:t>
    </dgm:pt>
    <dgm:pt modelId="{22503D78-C951-4610-866C-4806B95F9B10}" type="sibTrans" cxnId="{7E1EB1A0-E811-4206-8140-1DE608EE6EBE}">
      <dgm:prSet/>
      <dgm:spPr/>
      <dgm:t>
        <a:bodyPr/>
        <a:lstStyle/>
        <a:p>
          <a:endParaRPr lang="en-US"/>
        </a:p>
      </dgm:t>
    </dgm:pt>
    <dgm:pt modelId="{84C9E3F7-F21A-479B-8A50-5F5D5D2664FD}" type="pres">
      <dgm:prSet presAssocID="{3B44FFC1-2041-4801-83C8-C91DF06B34FB}" presName="Name0" presStyleCnt="0">
        <dgm:presLayoutVars>
          <dgm:chMax val="11"/>
          <dgm:chPref val="11"/>
          <dgm:dir/>
          <dgm:resizeHandles/>
        </dgm:presLayoutVars>
      </dgm:prSet>
      <dgm:spPr/>
    </dgm:pt>
    <dgm:pt modelId="{D1A920E6-B5E6-4C05-94F4-191873E2CF1C}" type="pres">
      <dgm:prSet presAssocID="{3D01E526-0F54-4519-9960-36CF2DAB2358}" presName="Accent2" presStyleCnt="0"/>
      <dgm:spPr/>
    </dgm:pt>
    <dgm:pt modelId="{742114E5-A683-42E8-86E4-E08C96574922}" type="pres">
      <dgm:prSet presAssocID="{3D01E526-0F54-4519-9960-36CF2DAB2358}" presName="Accent" presStyleLbl="node1" presStyleIdx="0" presStyleCnt="4"/>
      <dgm:spPr>
        <a:solidFill>
          <a:srgbClr val="40AE49"/>
        </a:solidFill>
      </dgm:spPr>
    </dgm:pt>
    <dgm:pt modelId="{C8D6C565-6D86-48A2-8A7F-15ED6CE257CB}" type="pres">
      <dgm:prSet presAssocID="{3D01E526-0F54-4519-9960-36CF2DAB2358}" presName="ParentBackground2" presStyleCnt="0"/>
      <dgm:spPr/>
    </dgm:pt>
    <dgm:pt modelId="{636627FE-2C36-44BB-8907-7A9A49F495B4}" type="pres">
      <dgm:prSet presAssocID="{3D01E526-0F54-4519-9960-36CF2DAB2358}" presName="ParentBackground" presStyleLbl="node1" presStyleIdx="1" presStyleCnt="4"/>
      <dgm:spPr/>
    </dgm:pt>
    <dgm:pt modelId="{D6EFFEBB-E8E1-4876-9B86-5FF0FF834ABD}" type="pres">
      <dgm:prSet presAssocID="{3D01E526-0F54-4519-9960-36CF2DAB2358}" presName="Parent2" presStyleLbl="fgAcc0" presStyleIdx="0" presStyleCnt="0">
        <dgm:presLayoutVars>
          <dgm:chMax val="1"/>
          <dgm:chPref val="1"/>
          <dgm:bulletEnabled val="1"/>
        </dgm:presLayoutVars>
      </dgm:prSet>
      <dgm:spPr/>
    </dgm:pt>
    <dgm:pt modelId="{A241B3FC-82E6-4352-86F3-E530B4B0F39B}" type="pres">
      <dgm:prSet presAssocID="{A82F6AFD-C38C-4138-B5F7-A4BB81487A01}" presName="Accent1" presStyleCnt="0"/>
      <dgm:spPr/>
    </dgm:pt>
    <dgm:pt modelId="{ED201B08-D41A-42B1-BE5D-77DD8B97039F}" type="pres">
      <dgm:prSet presAssocID="{A82F6AFD-C38C-4138-B5F7-A4BB81487A01}" presName="Accent" presStyleLbl="node1" presStyleIdx="2" presStyleCnt="4"/>
      <dgm:spPr>
        <a:solidFill>
          <a:srgbClr val="00AEEF"/>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3A3B051-50F0-43C3-8838-BDF0A9835C62}" type="pres">
      <dgm:prSet presAssocID="{A82F6AFD-C38C-4138-B5F7-A4BB81487A01}" presName="ParentBackground1" presStyleCnt="0"/>
      <dgm:spPr/>
    </dgm:pt>
    <dgm:pt modelId="{15153B08-A378-414E-A978-007F3A9AB69C}" type="pres">
      <dgm:prSet presAssocID="{A82F6AFD-C38C-4138-B5F7-A4BB81487A01}" presName="ParentBackground" presStyleLbl="node1" presStyleIdx="3" presStyleCnt="4"/>
      <dgm:spPr/>
    </dgm:pt>
    <dgm:pt modelId="{F0CFD91E-8D17-454F-AEB1-44234EB33570}" type="pres">
      <dgm:prSet presAssocID="{A82F6AFD-C38C-4138-B5F7-A4BB81487A01}" presName="Parent1" presStyleLbl="fgAcc0" presStyleIdx="0" presStyleCnt="0">
        <dgm:presLayoutVars>
          <dgm:chMax val="1"/>
          <dgm:chPref val="1"/>
          <dgm:bulletEnabled val="1"/>
        </dgm:presLayoutVars>
      </dgm:prSet>
      <dgm:spPr/>
    </dgm:pt>
  </dgm:ptLst>
  <dgm:cxnLst>
    <dgm:cxn modelId="{920F090A-3752-4C10-B787-F5473D31CAF9}" srcId="{3B44FFC1-2041-4801-83C8-C91DF06B34FB}" destId="{A82F6AFD-C38C-4138-B5F7-A4BB81487A01}" srcOrd="0" destOrd="0" parTransId="{B771D110-B9D4-4817-A19D-466DBFB57DEF}" sibTransId="{A14CC09C-B892-4DAF-A912-AA0AD84E5941}"/>
    <dgm:cxn modelId="{2AD3A215-1F45-460F-8A0C-6757C62FD383}" type="presOf" srcId="{3D01E526-0F54-4519-9960-36CF2DAB2358}" destId="{636627FE-2C36-44BB-8907-7A9A49F495B4}" srcOrd="0" destOrd="0" presId="urn:microsoft.com/office/officeart/2018/layout/CircleProcess"/>
    <dgm:cxn modelId="{1686DE29-CE41-4250-9A73-8B6B6903A0D9}" type="presOf" srcId="{A82F6AFD-C38C-4138-B5F7-A4BB81487A01}" destId="{15153B08-A378-414E-A978-007F3A9AB69C}" srcOrd="0" destOrd="0" presId="urn:microsoft.com/office/officeart/2018/layout/CircleProcess"/>
    <dgm:cxn modelId="{E97F7B3A-BBD3-4F8D-9BB4-DA52047B3EBE}" type="presOf" srcId="{3B44FFC1-2041-4801-83C8-C91DF06B34FB}" destId="{84C9E3F7-F21A-479B-8A50-5F5D5D2664FD}" srcOrd="0" destOrd="0" presId="urn:microsoft.com/office/officeart/2018/layout/CircleProcess"/>
    <dgm:cxn modelId="{57020B89-5376-4928-B7AF-64E42990C441}" type="presOf" srcId="{A82F6AFD-C38C-4138-B5F7-A4BB81487A01}" destId="{F0CFD91E-8D17-454F-AEB1-44234EB33570}" srcOrd="1" destOrd="0" presId="urn:microsoft.com/office/officeart/2018/layout/CircleProcess"/>
    <dgm:cxn modelId="{7E1EB1A0-E811-4206-8140-1DE608EE6EBE}" srcId="{3B44FFC1-2041-4801-83C8-C91DF06B34FB}" destId="{3D01E526-0F54-4519-9960-36CF2DAB2358}" srcOrd="1" destOrd="0" parTransId="{BE33B362-0820-4C9C-8A64-82FBC9E51278}" sibTransId="{22503D78-C951-4610-866C-4806B95F9B10}"/>
    <dgm:cxn modelId="{77AB3CE1-2174-45CE-8E6A-FA10EAA31004}" type="presOf" srcId="{3D01E526-0F54-4519-9960-36CF2DAB2358}" destId="{D6EFFEBB-E8E1-4876-9B86-5FF0FF834ABD}" srcOrd="1" destOrd="0" presId="urn:microsoft.com/office/officeart/2018/layout/CircleProcess"/>
    <dgm:cxn modelId="{0E70EEDB-45B9-40E3-ABBB-37D802BE6600}" type="presParOf" srcId="{84C9E3F7-F21A-479B-8A50-5F5D5D2664FD}" destId="{D1A920E6-B5E6-4C05-94F4-191873E2CF1C}" srcOrd="0" destOrd="0" presId="urn:microsoft.com/office/officeart/2018/layout/CircleProcess"/>
    <dgm:cxn modelId="{4FF2A8AE-D65E-451A-AF1A-3A07AAB1F1F0}" type="presParOf" srcId="{D1A920E6-B5E6-4C05-94F4-191873E2CF1C}" destId="{742114E5-A683-42E8-86E4-E08C96574922}" srcOrd="0" destOrd="0" presId="urn:microsoft.com/office/officeart/2018/layout/CircleProcess"/>
    <dgm:cxn modelId="{26743385-C077-449B-B62C-BB70E4EE47A2}" type="presParOf" srcId="{84C9E3F7-F21A-479B-8A50-5F5D5D2664FD}" destId="{C8D6C565-6D86-48A2-8A7F-15ED6CE257CB}" srcOrd="1" destOrd="0" presId="urn:microsoft.com/office/officeart/2018/layout/CircleProcess"/>
    <dgm:cxn modelId="{ADB8CBD9-54BB-4768-BC0C-3A6B75678413}" type="presParOf" srcId="{C8D6C565-6D86-48A2-8A7F-15ED6CE257CB}" destId="{636627FE-2C36-44BB-8907-7A9A49F495B4}" srcOrd="0" destOrd="0" presId="urn:microsoft.com/office/officeart/2018/layout/CircleProcess"/>
    <dgm:cxn modelId="{AC6AEEE6-D779-49AA-B46F-EC9EED78696D}" type="presParOf" srcId="{84C9E3F7-F21A-479B-8A50-5F5D5D2664FD}" destId="{D6EFFEBB-E8E1-4876-9B86-5FF0FF834ABD}" srcOrd="2" destOrd="0" presId="urn:microsoft.com/office/officeart/2018/layout/CircleProcess"/>
    <dgm:cxn modelId="{9E442C4C-6B6E-4142-8D37-E284A5C947DE}" type="presParOf" srcId="{84C9E3F7-F21A-479B-8A50-5F5D5D2664FD}" destId="{A241B3FC-82E6-4352-86F3-E530B4B0F39B}" srcOrd="3" destOrd="0" presId="urn:microsoft.com/office/officeart/2018/layout/CircleProcess"/>
    <dgm:cxn modelId="{8B186ED7-0861-4B27-B6ED-E0BA60D36F99}" type="presParOf" srcId="{A241B3FC-82E6-4352-86F3-E530B4B0F39B}" destId="{ED201B08-D41A-42B1-BE5D-77DD8B97039F}" srcOrd="0" destOrd="0" presId="urn:microsoft.com/office/officeart/2018/layout/CircleProcess"/>
    <dgm:cxn modelId="{E5F8D447-EC6E-4525-B7C0-628DCBD8634E}" type="presParOf" srcId="{84C9E3F7-F21A-479B-8A50-5F5D5D2664FD}" destId="{83A3B051-50F0-43C3-8838-BDF0A9835C62}" srcOrd="4" destOrd="0" presId="urn:microsoft.com/office/officeart/2018/layout/CircleProcess"/>
    <dgm:cxn modelId="{3749D95F-709F-4557-830D-9BD45216E92F}" type="presParOf" srcId="{83A3B051-50F0-43C3-8838-BDF0A9835C62}" destId="{15153B08-A378-414E-A978-007F3A9AB69C}" srcOrd="0" destOrd="0" presId="urn:microsoft.com/office/officeart/2018/layout/CircleProcess"/>
    <dgm:cxn modelId="{CC23759A-C4D0-425B-8343-599E7A6A083E}" type="presParOf" srcId="{84C9E3F7-F21A-479B-8A50-5F5D5D2664FD}" destId="{F0CFD91E-8D17-454F-AEB1-44234EB33570}" srcOrd="5" destOrd="0" presId="urn:microsoft.com/office/officeart/2018/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114E5-A683-42E8-86E4-E08C96574922}">
      <dsp:nvSpPr>
        <dsp:cNvPr id="0" name=""/>
        <dsp:cNvSpPr/>
      </dsp:nvSpPr>
      <dsp:spPr>
        <a:xfrm>
          <a:off x="6585917" y="1040139"/>
          <a:ext cx="2755853" cy="2755814"/>
        </a:xfrm>
        <a:prstGeom prst="ellipse">
          <a:avLst/>
        </a:prstGeom>
        <a:solidFill>
          <a:srgbClr val="40A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627FE-2C36-44BB-8907-7A9A49F495B4}">
      <dsp:nvSpPr>
        <dsp:cNvPr id="0" name=""/>
        <dsp:cNvSpPr/>
      </dsp:nvSpPr>
      <dsp:spPr>
        <a:xfrm>
          <a:off x="6677738" y="1132016"/>
          <a:ext cx="2571599" cy="2572060"/>
        </a:xfrm>
        <a:prstGeom prst="ellipse">
          <a:avLst/>
        </a:prstGeom>
        <a:solidFill>
          <a:srgbClr val="007E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latin typeface="+mj-lt"/>
              <a:cs typeface="MV Boli" panose="02000500030200090000" pitchFamily="2" charset="0"/>
            </a:rPr>
            <a:t>Thank you!!</a:t>
          </a:r>
        </a:p>
      </dsp:txBody>
      <dsp:txXfrm>
        <a:off x="7045634" y="1499522"/>
        <a:ext cx="1837031" cy="1837048"/>
      </dsp:txXfrm>
    </dsp:sp>
    <dsp:sp modelId="{ED201B08-D41A-42B1-BE5D-77DD8B97039F}">
      <dsp:nvSpPr>
        <dsp:cNvPr id="0" name=""/>
        <dsp:cNvSpPr/>
      </dsp:nvSpPr>
      <dsp:spPr>
        <a:xfrm rot="2700000">
          <a:off x="3738503" y="1039832"/>
          <a:ext cx="2755944" cy="2755944"/>
        </a:xfrm>
        <a:prstGeom prst="teardrop">
          <a:avLst>
            <a:gd name="adj" fmla="val 100000"/>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153B08-A378-414E-A978-007F3A9AB69C}">
      <dsp:nvSpPr>
        <dsp:cNvPr id="0" name=""/>
        <dsp:cNvSpPr/>
      </dsp:nvSpPr>
      <dsp:spPr>
        <a:xfrm>
          <a:off x="3830676" y="1132016"/>
          <a:ext cx="2571599" cy="2572060"/>
        </a:xfrm>
        <a:prstGeom prst="ellipse">
          <a:avLst/>
        </a:prstGeom>
        <a:solidFill>
          <a:srgbClr val="0072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latin typeface="+mj-lt"/>
              <a:cs typeface="MV Boli" panose="02000500030200090000" pitchFamily="2" charset="0"/>
            </a:rPr>
            <a:t>Questions &amp; Feedback</a:t>
          </a:r>
        </a:p>
      </dsp:txBody>
      <dsp:txXfrm>
        <a:off x="4197960" y="1499522"/>
        <a:ext cx="1837031" cy="1837048"/>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AFE52-894E-4F31-AE1E-A4BA0F2AF4E9}"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E5E26-345E-4027-852D-562851E5B16B}" type="slidenum">
              <a:rPr lang="en-US" smtClean="0"/>
              <a:t>‹#›</a:t>
            </a:fld>
            <a:endParaRPr lang="en-US"/>
          </a:p>
        </p:txBody>
      </p:sp>
    </p:spTree>
    <p:extLst>
      <p:ext uri="{BB962C8B-B14F-4D97-AF65-F5344CB8AC3E}">
        <p14:creationId xmlns:p14="http://schemas.microsoft.com/office/powerpoint/2010/main" val="1564688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429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D8A3-EC28-755D-F0DC-B8EBA861B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7552D-0BD2-8A33-2D08-3115A3FCF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52917-1414-5DAB-051E-D7D4FB6EFA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223E02-4D1C-5FDF-3424-55BB35CA30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2983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BBBE5E26-345E-4027-852D-562851E5B16B}" type="slidenum">
              <a:rPr lang="en-US" smtClean="0"/>
              <a:t>11</a:t>
            </a:fld>
            <a:endParaRPr lang="en-US"/>
          </a:p>
        </p:txBody>
      </p:sp>
    </p:spTree>
    <p:extLst>
      <p:ext uri="{BB962C8B-B14F-4D97-AF65-F5344CB8AC3E}">
        <p14:creationId xmlns:p14="http://schemas.microsoft.com/office/powerpoint/2010/main" val="858525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95000"/>
                </a:schemeClr>
              </a:solidFill>
            </a:endParaRPr>
          </a:p>
        </p:txBody>
      </p:sp>
      <p:sp>
        <p:nvSpPr>
          <p:cNvPr id="4" name="Slide Number Placeholder 3"/>
          <p:cNvSpPr>
            <a:spLocks noGrp="1"/>
          </p:cNvSpPr>
          <p:nvPr>
            <p:ph type="sldNum" sz="quarter" idx="5"/>
          </p:nvPr>
        </p:nvSpPr>
        <p:spPr/>
        <p:txBody>
          <a:bodyPr/>
          <a:lstStyle/>
          <a:p>
            <a:fld id="{BBBE5E26-345E-4027-852D-562851E5B16B}" type="slidenum">
              <a:rPr lang="en-US" smtClean="0"/>
              <a:t>12</a:t>
            </a:fld>
            <a:endParaRPr lang="en-US"/>
          </a:p>
        </p:txBody>
      </p:sp>
    </p:spTree>
    <p:extLst>
      <p:ext uri="{BB962C8B-B14F-4D97-AF65-F5344CB8AC3E}">
        <p14:creationId xmlns:p14="http://schemas.microsoft.com/office/powerpoint/2010/main" val="1049787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7D742-FF21-FF3C-031F-0E93ABBC0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97BE9-5FD5-B20F-2A0E-B75048AA0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0DD5E-426E-411D-7298-6B0E43037F6B}"/>
              </a:ext>
            </a:extLst>
          </p:cNvPr>
          <p:cNvSpPr>
            <a:spLocks noGrp="1"/>
          </p:cNvSpPr>
          <p:nvPr>
            <p:ph type="body" idx="1"/>
          </p:nvPr>
        </p:nvSpPr>
        <p:spPr/>
        <p:txBody>
          <a:bodyPr/>
          <a:lstStyle/>
          <a:p>
            <a:pPr lvl="0"/>
            <a:endParaRPr lang="en-US"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C5580CB-E156-9907-5BBD-4DD99D410B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9425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BE5E26-345E-4027-852D-562851E5B16B}" type="slidenum">
              <a:rPr lang="en-US" smtClean="0"/>
              <a:t>23</a:t>
            </a:fld>
            <a:endParaRPr lang="en-US"/>
          </a:p>
        </p:txBody>
      </p:sp>
    </p:spTree>
    <p:extLst>
      <p:ext uri="{BB962C8B-B14F-4D97-AF65-F5344CB8AC3E}">
        <p14:creationId xmlns:p14="http://schemas.microsoft.com/office/powerpoint/2010/main" val="121282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608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Clear, understandable and jargon-free.</a:t>
            </a:r>
            <a:endParaRPr lang="en-US" sz="1200" kern="100" dirty="0">
              <a:effectLst/>
              <a:highlight>
                <a:srgbClr val="FFFFFF"/>
              </a:highlight>
              <a:ea typeface="Calibri" panose="020F0502020204030204" pitchFamily="34" charset="0"/>
              <a:cs typeface="Times New Roman" panose="02020603050405020304" pitchFamily="18" charset="0"/>
            </a:endParaRPr>
          </a:p>
          <a:p>
            <a:pPr marR="0" lvl="0">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Written at a 5</a:t>
            </a:r>
            <a:r>
              <a:rPr lang="en-US" sz="1200" kern="0" baseline="30000" dirty="0">
                <a:effectLst/>
                <a:highlight>
                  <a:srgbClr val="FFFFFF"/>
                </a:highlight>
                <a:ea typeface="Times New Roman" panose="02020603050405020304" pitchFamily="18" charset="0"/>
                <a:cs typeface="Times New Roman" panose="02020603050405020304" pitchFamily="18" charset="0"/>
              </a:rPr>
              <a:t>th </a:t>
            </a:r>
            <a:r>
              <a:rPr lang="en-US" sz="1200" kern="0" dirty="0">
                <a:effectLst/>
                <a:highlight>
                  <a:srgbClr val="FFFFFF"/>
                </a:highlight>
                <a:ea typeface="Times New Roman" panose="02020603050405020304" pitchFamily="18" charset="0"/>
                <a:cs typeface="Times New Roman" panose="02020603050405020304" pitchFamily="18" charset="0"/>
              </a:rPr>
              <a:t>– 8th grade level.</a:t>
            </a:r>
            <a:endParaRPr lang="en-US" sz="1200" kern="100" dirty="0">
              <a:effectLst/>
              <a:highlight>
                <a:srgbClr val="FFFFFF"/>
              </a:highlight>
              <a:ea typeface="Calibri" panose="020F0502020204030204" pitchFamily="34" charset="0"/>
              <a:cs typeface="Times New Roman" panose="02020603050405020304" pitchFamily="18" charset="0"/>
            </a:endParaRPr>
          </a:p>
          <a:p>
            <a:pPr marR="0" lvl="0">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Shared in different ways.</a:t>
            </a:r>
            <a:endParaRPr lang="en-US" sz="1200" kern="100" dirty="0">
              <a:effectLst/>
              <a:highlight>
                <a:srgbClr val="FFFFFF"/>
              </a:highlight>
              <a:ea typeface="Calibri" panose="020F0502020204030204" pitchFamily="34" charset="0"/>
              <a:cs typeface="Times New Roman" panose="02020603050405020304" pitchFamily="18" charset="0"/>
            </a:endParaRPr>
          </a:p>
          <a:p>
            <a:pPr marR="0" lvl="0">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Available in braille, large print and audio recordings when needed.</a:t>
            </a:r>
            <a:endParaRPr lang="en-US" sz="1200" kern="100" dirty="0">
              <a:effectLst/>
              <a:highlight>
                <a:srgbClr val="FFFFFF"/>
              </a:highlight>
              <a:ea typeface="Calibri" panose="020F0502020204030204" pitchFamily="34" charset="0"/>
              <a:cs typeface="Times New Roman" panose="02020603050405020304" pitchFamily="18" charset="0"/>
            </a:endParaRPr>
          </a:p>
          <a:p>
            <a:pPr marR="0" lvl="0">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Available by talking to a knowledgeable and helpful person.</a:t>
            </a:r>
            <a:endParaRPr lang="en-US" sz="1200" kern="100" dirty="0">
              <a:effectLst/>
              <a:highlight>
                <a:srgbClr val="FFFFFF"/>
              </a:highlight>
              <a:ea typeface="Calibri" panose="020F0502020204030204" pitchFamily="34" charset="0"/>
              <a:cs typeface="Times New Roman" panose="02020603050405020304" pitchFamily="18" charset="0"/>
            </a:endParaRPr>
          </a:p>
          <a:p>
            <a:pPr marR="0" lvl="0">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On accessible websites.</a:t>
            </a:r>
            <a:endParaRPr lang="en-US" sz="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41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respect all cultures, types of families and languages.</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translate information so that meaning and intent are not lost.</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accept and respect people’s life choices, beliefs and the LGBTQ+ community.</a:t>
            </a:r>
          </a:p>
          <a:p>
            <a:pPr>
              <a:spcBef>
                <a:spcPts val="450"/>
              </a:spcBef>
              <a:spcAft>
                <a:spcPts val="450"/>
              </a:spcAft>
              <a:buSzPts val="1000"/>
              <a:tabLst>
                <a:tab pos="457200" algn="l"/>
              </a:tabLst>
            </a:pPr>
            <a:endParaRPr lang="en-US" sz="1200" kern="0" dirty="0">
              <a:effectLst/>
              <a:highlight>
                <a:srgbClr val="FFFFFF"/>
              </a:highlight>
              <a:cs typeface="Times New Roman" panose="02020603050405020304" pitchFamily="18" charset="0"/>
            </a:endParaRPr>
          </a:p>
          <a:p>
            <a:r>
              <a:rPr lang="en-US" sz="1200" kern="1200" dirty="0">
                <a:solidFill>
                  <a:schemeClr val="tx1"/>
                </a:solidFill>
                <a:effectLst/>
                <a:latin typeface="+mn-lt"/>
                <a:ea typeface="+mn-ea"/>
                <a:cs typeface="+mn-cs"/>
              </a:rPr>
              <a:t>Your culture and beliefs affect the way that you share info. This can happen without you realizing.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1: “When a child becomes an adult, they should live on their own to be independent.” Assumes the child is from Western culture. In other cultures, the child may be expected to live with their parents until they have married.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2: a flyer about family services. The flyer has pictures of families with mom, dad, child. What about other types of families?</a:t>
            </a: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66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make sure the lived experience of people with disabilities and families is a part of solutions.</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pay people with disabilities and families for their knowledge and expertise.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4116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create lasting solutions.</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use feedback and data to improve.</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hold ourselves and others accountable.</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change as our understanding of cultures grows.</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are not road-blocked by change in leadership, fear or jadedness.</a:t>
            </a:r>
            <a:endParaRPr lang="en-US" sz="1200" kern="100" dirty="0">
              <a:effectLst/>
              <a:highlight>
                <a:srgbClr val="FFFFFF"/>
              </a:highlight>
              <a:ea typeface="Calibri" panose="020F0502020204030204" pitchFamily="34" charset="0"/>
              <a:cs typeface="Times New Roman" panose="02020603050405020304" pitchFamily="18" charset="0"/>
            </a:endParaRPr>
          </a:p>
          <a:p>
            <a:pPr>
              <a:spcBef>
                <a:spcPts val="450"/>
              </a:spcBef>
              <a:spcAft>
                <a:spcPts val="450"/>
              </a:spcAft>
              <a:buSzPts val="1000"/>
              <a:tabLst>
                <a:tab pos="457200" algn="l"/>
              </a:tabLst>
            </a:pPr>
            <a:r>
              <a:rPr lang="en-US" sz="1200" kern="0" dirty="0">
                <a:effectLst/>
                <a:highlight>
                  <a:srgbClr val="FFFFFF"/>
                </a:highlight>
                <a:ea typeface="Times New Roman" panose="02020603050405020304" pitchFamily="18" charset="0"/>
                <a:cs typeface="Times New Roman" panose="02020603050405020304" pitchFamily="18" charset="0"/>
              </a:rPr>
              <a:t>We keep up with new technologies, including artificial intelligence (AI).</a:t>
            </a:r>
            <a:endParaRPr lang="en-US" sz="1200" kern="100" dirty="0">
              <a:effectLst/>
              <a:highlight>
                <a:srgbClr val="FFFFFF"/>
              </a:highligh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2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27A4-5C3B-EBA7-1C23-FF18E07AD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453E8-CFEE-5516-577C-8464C6AD2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DDFEC-E832-DC32-58DC-6CD2CDDF72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7DF9A8-DED9-9A97-E280-0FA6C0B160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7165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4968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6CD1-E90E-1326-99D4-39C25A42A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49FB3-8BC1-F2D6-4004-76D82AA90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3AC18-75CE-698E-20BF-7A0121691726}"/>
              </a:ext>
            </a:extLst>
          </p:cNvPr>
          <p:cNvSpPr>
            <a:spLocks noGrp="1"/>
          </p:cNvSpPr>
          <p:nvPr>
            <p:ph type="body" idx="1"/>
          </p:nvPr>
        </p:nvSpPr>
        <p:spPr/>
        <p:txBody>
          <a:bodyPr/>
          <a:lstStyle/>
          <a:p>
            <a:pPr lvl="0"/>
            <a:endParaRPr lang="en-US"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6A6D66C-0637-9A70-0BCF-4B1DE34E44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237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ADF1-CC35-3FC5-1EE0-073768F90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D7686-3180-F367-BD8E-5E9F2E16A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34EF1-092E-B39C-2C96-D227313E0211}"/>
              </a:ext>
            </a:extLst>
          </p:cNvPr>
          <p:cNvSpPr>
            <a:spLocks noGrp="1"/>
          </p:cNvSpPr>
          <p:nvPr>
            <p:ph type="body" idx="1"/>
          </p:nvPr>
        </p:nvSpPr>
        <p:spPr/>
        <p:txBody>
          <a:bodyPr/>
          <a:lstStyle/>
          <a:p>
            <a:pPr lvl="0"/>
            <a:endParaRPr lang="en-US"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8139092-D92B-ADBD-DDB6-04B4EC0910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3102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774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856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715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199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endParaRPr lang="en-US" sz="800" dirty="0">
              <a:solidFill>
                <a:schemeClr val="bg1">
                  <a:lumMod val="95000"/>
                </a:schemeClr>
              </a:solidFill>
            </a:endParaRPr>
          </a:p>
        </p:txBody>
      </p:sp>
      <p:sp>
        <p:nvSpPr>
          <p:cNvPr id="4" name="Slide Number Placeholder 3"/>
          <p:cNvSpPr>
            <a:spLocks noGrp="1"/>
          </p:cNvSpPr>
          <p:nvPr>
            <p:ph type="sldNum" sz="quarter" idx="10"/>
          </p:nvPr>
        </p:nvSpPr>
        <p:spPr/>
        <p:txBody>
          <a:bodyPr/>
          <a:lstStyle/>
          <a:p>
            <a:fld id="{3FBD57BB-3DBB-40B8-A27C-A04AA1BFFEE5}" type="slidenum">
              <a:rPr lang="en-US" smtClean="0"/>
              <a:t>6</a:t>
            </a:fld>
            <a:endParaRPr lang="en-US"/>
          </a:p>
        </p:txBody>
      </p:sp>
    </p:spTree>
    <p:extLst>
      <p:ext uri="{BB962C8B-B14F-4D97-AF65-F5344CB8AC3E}">
        <p14:creationId xmlns:p14="http://schemas.microsoft.com/office/powerpoint/2010/main" val="73441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BE7CA-6DDE-1DCB-93E0-57B841EBA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80F63-F579-F6E7-CFB9-8DAF754A2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CE7E3-CDF8-274D-6A11-ABE76A6E97D2}"/>
              </a:ext>
            </a:extLst>
          </p:cNvPr>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endParaRPr lang="en-US" sz="800" dirty="0">
              <a:solidFill>
                <a:schemeClr val="bg1">
                  <a:lumMod val="95000"/>
                </a:schemeClr>
              </a:solidFill>
            </a:endParaRPr>
          </a:p>
        </p:txBody>
      </p:sp>
      <p:sp>
        <p:nvSpPr>
          <p:cNvPr id="4" name="Slide Number Placeholder 3">
            <a:extLst>
              <a:ext uri="{FF2B5EF4-FFF2-40B4-BE49-F238E27FC236}">
                <a16:creationId xmlns:a16="http://schemas.microsoft.com/office/drawing/2014/main" id="{E1A4B51A-8F86-0874-7933-C6F60B0B6382}"/>
              </a:ext>
            </a:extLst>
          </p:cNvPr>
          <p:cNvSpPr>
            <a:spLocks noGrp="1"/>
          </p:cNvSpPr>
          <p:nvPr>
            <p:ph type="sldNum" sz="quarter" idx="10"/>
          </p:nvPr>
        </p:nvSpPr>
        <p:spPr/>
        <p:txBody>
          <a:bodyPr/>
          <a:lstStyle/>
          <a:p>
            <a:fld id="{3FBD57BB-3DBB-40B8-A27C-A04AA1BFFEE5}" type="slidenum">
              <a:rPr lang="en-US" smtClean="0"/>
              <a:t>7</a:t>
            </a:fld>
            <a:endParaRPr lang="en-US"/>
          </a:p>
        </p:txBody>
      </p:sp>
    </p:spTree>
    <p:extLst>
      <p:ext uri="{BB962C8B-B14F-4D97-AF65-F5344CB8AC3E}">
        <p14:creationId xmlns:p14="http://schemas.microsoft.com/office/powerpoint/2010/main" val="267741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BE5E26-345E-4027-852D-562851E5B16B}" type="slidenum">
              <a:rPr lang="en-US" smtClean="0"/>
              <a:t>8</a:t>
            </a:fld>
            <a:endParaRPr lang="en-US"/>
          </a:p>
        </p:txBody>
      </p:sp>
    </p:spTree>
    <p:extLst>
      <p:ext uri="{BB962C8B-B14F-4D97-AF65-F5344CB8AC3E}">
        <p14:creationId xmlns:p14="http://schemas.microsoft.com/office/powerpoint/2010/main" val="4652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1745-B278-3EFF-272F-1231AA7E5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3158A-0384-9F5F-10C4-9AD62088D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D336C-8925-FC0C-F27D-D7AF931C8C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3A581A-E48E-C03C-02C8-23A6C71AAB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F8568-C65F-4038-8772-7D399AC051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001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94D0-BD7D-D07D-5ACA-6789755371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DF6D77-0E00-46B2-4602-0D5DD323D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B7C84-B29E-3130-AE13-BA68E6656A3D}"/>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953FF286-82F3-1BC3-A3EF-BD4C785F6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4EE60-64B2-8D56-C313-46AED1824130}"/>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817093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9E38-5B43-DB28-2872-1721455F8A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234B6-A339-8416-1AEF-BE7C7E4404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34EAC-DB74-F18A-25C9-491F81C10A16}"/>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3346FC0B-C4A5-9914-7FC6-F77583828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04CE3-835D-DFC0-EDC7-3B14F9B75C39}"/>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307094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A5FC4-7946-79D7-3471-E1509CDD1C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C9FBE-4E2A-3237-9B40-8E501985A6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E4A24-9838-8753-2632-A9C535913523}"/>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BD3E0733-6465-A356-4444-409C28B30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D00C4-DCB6-F3B0-7DAA-1867910221FA}"/>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81315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18288"/>
            <a:ext cx="12200699" cy="6876288"/>
          </a:xfrm>
          <a:prstGeom prst="rect">
            <a:avLst/>
          </a:prstGeom>
        </p:spPr>
      </p:pic>
      <p:sp>
        <p:nvSpPr>
          <p:cNvPr id="9" name="Text Placeholder 8"/>
          <p:cNvSpPr>
            <a:spLocks noGrp="1"/>
          </p:cNvSpPr>
          <p:nvPr>
            <p:ph type="body" sz="quarter" idx="14" hasCustomPrompt="1"/>
          </p:nvPr>
        </p:nvSpPr>
        <p:spPr>
          <a:xfrm>
            <a:off x="924696" y="309373"/>
            <a:ext cx="5538925" cy="726947"/>
          </a:xfrm>
        </p:spPr>
        <p:txBody>
          <a:bodyPr>
            <a:spAutoFit/>
          </a:bodyPr>
          <a:lstStyle>
            <a:lvl1pPr marL="0" indent="0">
              <a:buNone/>
              <a:defRPr sz="4400">
                <a:solidFill>
                  <a:srgbClr val="27326F"/>
                </a:solidFill>
                <a:latin typeface="Montserrat" charset="0"/>
                <a:ea typeface="Montserrat" charset="0"/>
                <a:cs typeface="Montserrat" charset="0"/>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a:t>Click to add text</a:t>
            </a:r>
          </a:p>
        </p:txBody>
      </p:sp>
      <p:sp>
        <p:nvSpPr>
          <p:cNvPr id="4" name="Text Placeholder 3"/>
          <p:cNvSpPr>
            <a:spLocks noGrp="1"/>
          </p:cNvSpPr>
          <p:nvPr>
            <p:ph type="body" sz="quarter" idx="16"/>
          </p:nvPr>
        </p:nvSpPr>
        <p:spPr>
          <a:xfrm>
            <a:off x="924696" y="1900465"/>
            <a:ext cx="4517817" cy="244682"/>
          </a:xfrm>
        </p:spPr>
        <p:txBody>
          <a:bodyPr>
            <a:sp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100" b="0" i="0" spc="20" baseline="0">
                <a:solidFill>
                  <a:srgbClr val="58595B"/>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7" name="Text Placeholder 6"/>
          <p:cNvSpPr>
            <a:spLocks noGrp="1"/>
          </p:cNvSpPr>
          <p:nvPr>
            <p:ph type="body" sz="quarter" idx="17"/>
          </p:nvPr>
        </p:nvSpPr>
        <p:spPr>
          <a:xfrm>
            <a:off x="924696" y="3927747"/>
            <a:ext cx="4359275" cy="258532"/>
          </a:xfrm>
        </p:spPr>
        <p:txBody>
          <a:bodyPr>
            <a:spAutoFit/>
          </a:bodyPr>
          <a:lstStyle>
            <a:lvl1pPr marL="0" indent="0">
              <a:buNone/>
              <a:defRPr sz="1200" b="0" i="0">
                <a:solidFill>
                  <a:srgbClr val="60C199"/>
                </a:solidFill>
                <a:latin typeface="Montserrat Medium" charset="0"/>
                <a:ea typeface="Montserrat Medium" charset="0"/>
                <a:cs typeface="Montserrat Medium" charset="0"/>
              </a:defRPr>
            </a:lvl1pPr>
          </a:lstStyle>
          <a:p>
            <a:pPr lvl="0"/>
            <a:endParaRPr lang="en-US"/>
          </a:p>
        </p:txBody>
      </p:sp>
      <p:sp>
        <p:nvSpPr>
          <p:cNvPr id="10" name="Picture Placeholder 9"/>
          <p:cNvSpPr>
            <a:spLocks noGrp="1"/>
          </p:cNvSpPr>
          <p:nvPr>
            <p:ph type="pic" sz="quarter" idx="18"/>
          </p:nvPr>
        </p:nvSpPr>
        <p:spPr>
          <a:xfrm>
            <a:off x="6139938" y="1900465"/>
            <a:ext cx="5354637" cy="3739150"/>
          </a:xfrm>
        </p:spPr>
        <p:txBody>
          <a:bodyPr>
            <a:normAutofit/>
          </a:bodyPr>
          <a:lstStyle>
            <a:lvl1pPr marL="0" indent="0">
              <a:buNone/>
              <a:defRPr sz="1100">
                <a:solidFill>
                  <a:srgbClr val="58595B"/>
                </a:solidFill>
                <a:latin typeface="Montserrat" charset="0"/>
                <a:ea typeface="Montserrat" charset="0"/>
                <a:cs typeface="Montserrat" charset="0"/>
              </a:defRPr>
            </a:lvl1pPr>
          </a:lstStyle>
          <a:p>
            <a:endParaRPr lang="en-US"/>
          </a:p>
        </p:txBody>
      </p:sp>
      <p:sp>
        <p:nvSpPr>
          <p:cNvPr id="25" name="Text Placeholder 4"/>
          <p:cNvSpPr>
            <a:spLocks noGrp="1"/>
          </p:cNvSpPr>
          <p:nvPr>
            <p:ph type="body" sz="quarter" idx="11" hasCustomPrompt="1"/>
          </p:nvPr>
        </p:nvSpPr>
        <p:spPr>
          <a:xfrm>
            <a:off x="11531696" y="6360498"/>
            <a:ext cx="288858" cy="267176"/>
          </a:xfrm>
        </p:spPr>
        <p:txBody>
          <a:bodyPr>
            <a:normAutofit/>
          </a:bodyPr>
          <a:lstStyle>
            <a:lvl1pPr marL="0" indent="0">
              <a:buNone/>
              <a:defRPr sz="1100">
                <a:solidFill>
                  <a:schemeClr val="bg1"/>
                </a:solidFill>
                <a:latin typeface="Montserrat" charset="0"/>
                <a:ea typeface="Montserrat" charset="0"/>
                <a:cs typeface="Montserra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l="-38577" t="10342" r="-38584" b="10342"/>
          <a:stretch/>
        </p:blipFill>
        <p:spPr>
          <a:xfrm flipH="1">
            <a:off x="11391313" y="6282572"/>
            <a:ext cx="45720" cy="423028"/>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1791134" y="6193823"/>
            <a:ext cx="25807" cy="533348"/>
          </a:xfrm>
          <a:prstGeom prst="rect">
            <a:avLst/>
          </a:prstGeom>
        </p:spPr>
      </p:pic>
      <p:pic>
        <p:nvPicPr>
          <p:cNvPr id="32" name="Picture 3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5921" y="6227412"/>
            <a:ext cx="1308501" cy="413211"/>
          </a:xfrm>
          <a:prstGeom prst="rect">
            <a:avLst/>
          </a:prstGeom>
        </p:spPr>
      </p:pic>
      <p:pic>
        <p:nvPicPr>
          <p:cNvPr id="33" name="Picture 3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923654" y="6320995"/>
            <a:ext cx="1295812" cy="396983"/>
          </a:xfrm>
          <a:prstGeom prst="rect">
            <a:avLst/>
          </a:prstGeom>
        </p:spPr>
      </p:pic>
      <p:sp>
        <p:nvSpPr>
          <p:cNvPr id="34" name="Text Placeholder 15"/>
          <p:cNvSpPr>
            <a:spLocks noGrp="1"/>
          </p:cNvSpPr>
          <p:nvPr>
            <p:ph type="body" sz="quarter" idx="37" hasCustomPrompt="1"/>
          </p:nvPr>
        </p:nvSpPr>
        <p:spPr>
          <a:xfrm>
            <a:off x="9413179" y="6360498"/>
            <a:ext cx="1883471" cy="267315"/>
          </a:xfrm>
        </p:spPr>
        <p:txBody>
          <a:bodyPr>
            <a:noAutofit/>
          </a:bodyPr>
          <a:lstStyle>
            <a:lvl1pPr marL="0" indent="0" algn="r">
              <a:buNone/>
              <a:defRPr sz="1100" b="0" i="0" baseline="0">
                <a:solidFill>
                  <a:schemeClr val="bg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p>
        </p:txBody>
      </p:sp>
    </p:spTree>
    <p:extLst>
      <p:ext uri="{BB962C8B-B14F-4D97-AF65-F5344CB8AC3E}">
        <p14:creationId xmlns:p14="http://schemas.microsoft.com/office/powerpoint/2010/main" val="3878139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18288"/>
            <a:ext cx="12200699" cy="6876288"/>
          </a:xfrm>
          <a:prstGeom prst="rect">
            <a:avLst/>
          </a:prstGeom>
        </p:spPr>
      </p:pic>
      <p:sp>
        <p:nvSpPr>
          <p:cNvPr id="29" name="Text Placeholder 8"/>
          <p:cNvSpPr>
            <a:spLocks noGrp="1"/>
          </p:cNvSpPr>
          <p:nvPr>
            <p:ph type="body" sz="quarter" idx="14" hasCustomPrompt="1"/>
          </p:nvPr>
        </p:nvSpPr>
        <p:spPr>
          <a:xfrm>
            <a:off x="924696" y="309373"/>
            <a:ext cx="5538925" cy="726947"/>
          </a:xfrm>
        </p:spPr>
        <p:txBody>
          <a:bodyPr>
            <a:spAutoFit/>
          </a:bodyPr>
          <a:lstStyle>
            <a:lvl1pPr marL="0" indent="0">
              <a:buNone/>
              <a:defRPr sz="4400">
                <a:solidFill>
                  <a:srgbClr val="27326F"/>
                </a:solidFill>
                <a:latin typeface="Montserrat" charset="0"/>
                <a:ea typeface="Montserrat" charset="0"/>
                <a:cs typeface="Montserrat" charset="0"/>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US"/>
              <a:t>Click to add text</a:t>
            </a:r>
          </a:p>
        </p:txBody>
      </p:sp>
      <p:sp>
        <p:nvSpPr>
          <p:cNvPr id="30" name="Text Placeholder 3"/>
          <p:cNvSpPr>
            <a:spLocks noGrp="1"/>
          </p:cNvSpPr>
          <p:nvPr>
            <p:ph type="body" sz="quarter" idx="16"/>
          </p:nvPr>
        </p:nvSpPr>
        <p:spPr>
          <a:xfrm>
            <a:off x="924696" y="1900465"/>
            <a:ext cx="4517817" cy="244682"/>
          </a:xfrm>
        </p:spPr>
        <p:txBody>
          <a:bodyPr>
            <a:spAutoFit/>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100" b="0" i="0" spc="20" baseline="0">
                <a:solidFill>
                  <a:srgbClr val="58595B"/>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31" name="Text Placeholder 6"/>
          <p:cNvSpPr>
            <a:spLocks noGrp="1"/>
          </p:cNvSpPr>
          <p:nvPr>
            <p:ph type="body" sz="quarter" idx="17"/>
          </p:nvPr>
        </p:nvSpPr>
        <p:spPr>
          <a:xfrm>
            <a:off x="924696" y="3887432"/>
            <a:ext cx="4359275" cy="258532"/>
          </a:xfrm>
        </p:spPr>
        <p:txBody>
          <a:bodyPr>
            <a:spAutoFit/>
          </a:bodyPr>
          <a:lstStyle>
            <a:lvl1pPr marL="0" indent="0">
              <a:buNone/>
              <a:defRPr sz="1200" b="0" i="0">
                <a:solidFill>
                  <a:srgbClr val="60C199"/>
                </a:solidFill>
                <a:latin typeface="Montserrat Medium" charset="0"/>
                <a:ea typeface="Montserrat Medium" charset="0"/>
                <a:cs typeface="Montserrat Medium" charset="0"/>
              </a:defRPr>
            </a:lvl1pPr>
          </a:lstStyle>
          <a:p>
            <a:pPr lvl="0"/>
            <a:endParaRPr lang="en-US"/>
          </a:p>
        </p:txBody>
      </p:sp>
      <p:sp>
        <p:nvSpPr>
          <p:cNvPr id="32" name="Picture Placeholder 9"/>
          <p:cNvSpPr>
            <a:spLocks noGrp="1"/>
          </p:cNvSpPr>
          <p:nvPr>
            <p:ph type="pic" sz="quarter" idx="18"/>
          </p:nvPr>
        </p:nvSpPr>
        <p:spPr>
          <a:xfrm>
            <a:off x="6139938" y="1900465"/>
            <a:ext cx="5354637" cy="3739150"/>
          </a:xfrm>
        </p:spPr>
        <p:txBody>
          <a:bodyPr>
            <a:normAutofit/>
          </a:bodyPr>
          <a:lstStyle>
            <a:lvl1pPr marL="0" indent="0">
              <a:buNone/>
              <a:defRPr sz="1100">
                <a:solidFill>
                  <a:srgbClr val="58595B"/>
                </a:solidFill>
                <a:latin typeface="Montserrat" charset="0"/>
                <a:ea typeface="Montserrat" charset="0"/>
                <a:cs typeface="Montserrat" charset="0"/>
              </a:defRPr>
            </a:lvl1pPr>
          </a:lstStyle>
          <a:p>
            <a:endParaRPr lang="en-US"/>
          </a:p>
        </p:txBody>
      </p:sp>
      <p:sp>
        <p:nvSpPr>
          <p:cNvPr id="34" name="Text Placeholder 4"/>
          <p:cNvSpPr>
            <a:spLocks noGrp="1"/>
          </p:cNvSpPr>
          <p:nvPr>
            <p:ph type="body" sz="quarter" idx="11" hasCustomPrompt="1"/>
          </p:nvPr>
        </p:nvSpPr>
        <p:spPr>
          <a:xfrm>
            <a:off x="11531696" y="6360498"/>
            <a:ext cx="288858" cy="267176"/>
          </a:xfrm>
        </p:spPr>
        <p:txBody>
          <a:bodyPr>
            <a:normAutofit/>
          </a:bodyPr>
          <a:lstStyle>
            <a:lvl1pPr marL="0" indent="0">
              <a:buNone/>
              <a:defRPr sz="1100">
                <a:solidFill>
                  <a:schemeClr val="bg1"/>
                </a:solidFill>
                <a:latin typeface="Montserrat" charset="0"/>
                <a:ea typeface="Montserrat" charset="0"/>
                <a:cs typeface="Montserra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pic>
        <p:nvPicPr>
          <p:cNvPr id="35" name="Picture 34"/>
          <p:cNvPicPr>
            <a:picLocks noChangeAspect="1"/>
          </p:cNvPicPr>
          <p:nvPr userDrawn="1"/>
        </p:nvPicPr>
        <p:blipFill rotWithShape="1">
          <a:blip r:embed="rId3" cstate="screen">
            <a:extLst>
              <a:ext uri="{28A0092B-C50C-407E-A947-70E740481C1C}">
                <a14:useLocalDpi xmlns:a14="http://schemas.microsoft.com/office/drawing/2010/main"/>
              </a:ext>
            </a:extLst>
          </a:blip>
          <a:srcRect l="-38577" t="10342" r="-38584" b="10342"/>
          <a:stretch/>
        </p:blipFill>
        <p:spPr>
          <a:xfrm flipH="1">
            <a:off x="11391313" y="6282572"/>
            <a:ext cx="45720" cy="423028"/>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1791134" y="6193823"/>
            <a:ext cx="25807" cy="533348"/>
          </a:xfrm>
          <a:prstGeom prst="rect">
            <a:avLst/>
          </a:prstGeom>
        </p:spPr>
      </p:pic>
      <p:pic>
        <p:nvPicPr>
          <p:cNvPr id="37" name="Picture 3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5921" y="6227412"/>
            <a:ext cx="1308501" cy="413211"/>
          </a:xfrm>
          <a:prstGeom prst="rect">
            <a:avLst/>
          </a:prstGeom>
        </p:spPr>
      </p:pic>
      <p:pic>
        <p:nvPicPr>
          <p:cNvPr id="38" name="Picture 3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923654" y="6320995"/>
            <a:ext cx="1295812" cy="396983"/>
          </a:xfrm>
          <a:prstGeom prst="rect">
            <a:avLst/>
          </a:prstGeom>
        </p:spPr>
      </p:pic>
      <p:sp>
        <p:nvSpPr>
          <p:cNvPr id="39" name="Text Placeholder 15"/>
          <p:cNvSpPr>
            <a:spLocks noGrp="1"/>
          </p:cNvSpPr>
          <p:nvPr>
            <p:ph type="body" sz="quarter" idx="37" hasCustomPrompt="1"/>
          </p:nvPr>
        </p:nvSpPr>
        <p:spPr>
          <a:xfrm>
            <a:off x="9413179" y="6360498"/>
            <a:ext cx="1883471" cy="267315"/>
          </a:xfrm>
        </p:spPr>
        <p:txBody>
          <a:bodyPr>
            <a:noAutofit/>
          </a:bodyPr>
          <a:lstStyle>
            <a:lvl1pPr marL="0" indent="0" algn="r">
              <a:buNone/>
              <a:defRPr sz="1100" b="0" i="0" baseline="0">
                <a:solidFill>
                  <a:schemeClr val="bg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p>
        </p:txBody>
      </p:sp>
    </p:spTree>
    <p:extLst>
      <p:ext uri="{BB962C8B-B14F-4D97-AF65-F5344CB8AC3E}">
        <p14:creationId xmlns:p14="http://schemas.microsoft.com/office/powerpoint/2010/main" val="420372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310D-A068-A1C4-8396-38DDE569D0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3FF8B3-B229-06E6-02E1-A39EA71A4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B2D51F-D402-FA28-9637-E39662DB23D8}"/>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5" name="Footer Placeholder 4">
            <a:extLst>
              <a:ext uri="{FF2B5EF4-FFF2-40B4-BE49-F238E27FC236}">
                <a16:creationId xmlns:a16="http://schemas.microsoft.com/office/drawing/2014/main" id="{68D5D1C3-0F6C-949A-744C-6A8A6C7A1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7B4DF-6E73-383B-EBD5-EFCB4A584A90}"/>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1360201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93D9-DE53-AB4D-6592-A5E27B51D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7CDFB-C041-7D56-67C2-B8EE2E5B33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9EB26-0CE6-61BE-17E5-ACA34AC43B9A}"/>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5" name="Footer Placeholder 4">
            <a:extLst>
              <a:ext uri="{FF2B5EF4-FFF2-40B4-BE49-F238E27FC236}">
                <a16:creationId xmlns:a16="http://schemas.microsoft.com/office/drawing/2014/main" id="{E75ED9E6-A24A-6F17-BDDF-C2882C4FF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656D-9BD5-3649-9087-83E83E413999}"/>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2844761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2941-CCFD-87F1-0790-5F73FC66DE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63D36F-8DD9-A56D-AABC-39FFDFFDFA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02759A-83A1-5A0E-59DE-EE690C5F6DA4}"/>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5" name="Footer Placeholder 4">
            <a:extLst>
              <a:ext uri="{FF2B5EF4-FFF2-40B4-BE49-F238E27FC236}">
                <a16:creationId xmlns:a16="http://schemas.microsoft.com/office/drawing/2014/main" id="{16493489-AEFA-C638-F6D9-A54E73EF2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1B6E7-E0F4-CF8F-133D-C7F7803692DA}"/>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106780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3B74-7BEA-6B91-2E76-2042FF6A3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1E57F-73AB-96EC-21A9-FD603C2DA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51CC58-3BBA-FC13-4435-4BE1BF14A2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9F65D6-0387-405B-6B33-3C495910D6A7}"/>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6" name="Footer Placeholder 5">
            <a:extLst>
              <a:ext uri="{FF2B5EF4-FFF2-40B4-BE49-F238E27FC236}">
                <a16:creationId xmlns:a16="http://schemas.microsoft.com/office/drawing/2014/main" id="{8F1416B6-9313-C885-BC20-2FF575996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18845-1B29-1A1B-342E-1B976F220B97}"/>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4106444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63FD-0E91-C843-C745-BA125465A3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E30C59-0571-123C-E065-E0303901C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F3385-25B9-4F56-4051-8E61655FBF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D15E53-C801-811E-F2A9-9D2A8BDF5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32A55B-C9E4-2B6F-A9C8-BDFE90CBF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8E8E0-0335-80E0-F949-B2D76E516328}"/>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8" name="Footer Placeholder 7">
            <a:extLst>
              <a:ext uri="{FF2B5EF4-FFF2-40B4-BE49-F238E27FC236}">
                <a16:creationId xmlns:a16="http://schemas.microsoft.com/office/drawing/2014/main" id="{DAFD08DF-18EE-EABC-6A3E-885FE8FC24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D64CF-491F-9D0C-A8B3-9396D200CC7C}"/>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349371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5D82-0263-7DE1-AC55-F204F009C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87D408-384C-01A6-79E6-49642F7BDD1D}"/>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4" name="Footer Placeholder 3">
            <a:extLst>
              <a:ext uri="{FF2B5EF4-FFF2-40B4-BE49-F238E27FC236}">
                <a16:creationId xmlns:a16="http://schemas.microsoft.com/office/drawing/2014/main" id="{7054FE7B-AEC8-32BD-5FB3-CC8FC3DAE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06BDC5-F9B0-4C22-146F-5B020A41C69D}"/>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360571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D318-B3A3-F088-FE19-EA8ADC609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BB79B-F97B-ABAD-8B51-5AA180C21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34268-B3CA-4185-AC2F-E10B2E6588BC}"/>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4F01E54B-1F9C-407A-6185-C7D752C56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FA66B-7079-4640-9F5D-D0DE5DEB9CFD}"/>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568141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BF13E-AC82-B933-596D-FBB32F989F7D}"/>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3" name="Footer Placeholder 2">
            <a:extLst>
              <a:ext uri="{FF2B5EF4-FFF2-40B4-BE49-F238E27FC236}">
                <a16:creationId xmlns:a16="http://schemas.microsoft.com/office/drawing/2014/main" id="{5AAA1893-2229-A0BB-4278-0CF8C3DFD1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4B79CB-9F87-AC54-7C7D-8D022CEEFD19}"/>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1503401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729F-DBBE-2487-5F25-E67E05BD4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C06A2A-DDA3-6C3E-18EE-EBFC7651F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C990A-0C82-3E7D-3ABD-01B820E22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651CF-3C07-D1D9-383F-1F6C40DB26F4}"/>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6" name="Footer Placeholder 5">
            <a:extLst>
              <a:ext uri="{FF2B5EF4-FFF2-40B4-BE49-F238E27FC236}">
                <a16:creationId xmlns:a16="http://schemas.microsoft.com/office/drawing/2014/main" id="{7E47D273-AE64-AB2F-3673-DE997685A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3338A-D770-0CA7-92AF-2C3F8D266A6D}"/>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381936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23C6-01D7-0F00-AB25-17FEED1AB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49D331-181C-51C0-B5B1-FC755A269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D0049B-6EE7-8363-DD29-980791FF9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182E4-BD71-6BD4-C4D4-39746B42545B}"/>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6" name="Footer Placeholder 5">
            <a:extLst>
              <a:ext uri="{FF2B5EF4-FFF2-40B4-BE49-F238E27FC236}">
                <a16:creationId xmlns:a16="http://schemas.microsoft.com/office/drawing/2014/main" id="{0A13BDFF-1012-72F2-1F3C-192A2BEF1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0C953-FA96-7216-3288-200B9A93CBD6}"/>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102489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75B0-14C9-9394-80B9-E37C26FD2C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AC7EE-6002-1074-FBF0-F784AE8262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4D2E3-13B9-F23E-4B2D-D2EE596CB930}"/>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5" name="Footer Placeholder 4">
            <a:extLst>
              <a:ext uri="{FF2B5EF4-FFF2-40B4-BE49-F238E27FC236}">
                <a16:creationId xmlns:a16="http://schemas.microsoft.com/office/drawing/2014/main" id="{80C92C05-DA84-6EFC-E60B-1DC75F80B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89892-E53A-E2E8-5600-865128ABBA55}"/>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3228854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5C9D1-98B5-F1A9-C77D-650F52F6C6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37D8E0-8E87-8E08-F8AB-2A23DFF804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E0261-58A9-C222-2500-37A53CDC20D0}"/>
              </a:ext>
            </a:extLst>
          </p:cNvPr>
          <p:cNvSpPr>
            <a:spLocks noGrp="1"/>
          </p:cNvSpPr>
          <p:nvPr>
            <p:ph type="dt" sz="half" idx="10"/>
          </p:nvPr>
        </p:nvSpPr>
        <p:spPr/>
        <p:txBody>
          <a:bodyPr/>
          <a:lstStyle/>
          <a:p>
            <a:fld id="{9FAE9574-0AB0-49F0-B302-32EF93025B4D}" type="datetimeFigureOut">
              <a:rPr lang="en-US" smtClean="0"/>
              <a:t>4/23/2026</a:t>
            </a:fld>
            <a:endParaRPr lang="en-US"/>
          </a:p>
        </p:txBody>
      </p:sp>
      <p:sp>
        <p:nvSpPr>
          <p:cNvPr id="5" name="Footer Placeholder 4">
            <a:extLst>
              <a:ext uri="{FF2B5EF4-FFF2-40B4-BE49-F238E27FC236}">
                <a16:creationId xmlns:a16="http://schemas.microsoft.com/office/drawing/2014/main" id="{AA1A58CF-8E13-EC17-6965-F80D81BDD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2B0D8-0BEB-3222-0FD1-B0CEB7043512}"/>
              </a:ext>
            </a:extLst>
          </p:cNvPr>
          <p:cNvSpPr>
            <a:spLocks noGrp="1"/>
          </p:cNvSpPr>
          <p:nvPr>
            <p:ph type="sldNum" sz="quarter" idx="12"/>
          </p:nvPr>
        </p:nvSpPr>
        <p:spPr/>
        <p:txBody>
          <a:bodyPr/>
          <a:lstStyle/>
          <a:p>
            <a:fld id="{3AB36330-FB6F-4E54-BCCF-CE1E8611D4C8}" type="slidenum">
              <a:rPr lang="en-US" smtClean="0"/>
              <a:t>‹#›</a:t>
            </a:fld>
            <a:endParaRPr lang="en-US"/>
          </a:p>
        </p:txBody>
      </p:sp>
    </p:spTree>
    <p:extLst>
      <p:ext uri="{BB962C8B-B14F-4D97-AF65-F5344CB8AC3E}">
        <p14:creationId xmlns:p14="http://schemas.microsoft.com/office/powerpoint/2010/main" val="1853696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94D0-BD7D-D07D-5ACA-6789755371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DF6D77-0E00-46B2-4602-0D5DD323D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B7C84-B29E-3130-AE13-BA68E6656A3D}"/>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953FF286-82F3-1BC3-A3EF-BD4C785F6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4EE60-64B2-8D56-C313-46AED1824130}"/>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4006666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D318-B3A3-F088-FE19-EA8ADC609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BB79B-F97B-ABAD-8B51-5AA180C21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34268-B3CA-4185-AC2F-E10B2E6588BC}"/>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4F01E54B-1F9C-407A-6185-C7D752C56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FA66B-7079-4640-9F5D-D0DE5DEB9CFD}"/>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32083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3EEE-7F7B-0BCC-E8A3-E6F901C5A7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16B844-BB86-BF24-5CF7-B84388A7E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A1417-CF65-0A3C-6B8B-9AFEB40CD0CB}"/>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94F92017-A510-583C-7658-4A93AECF0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4D2EC-C898-152C-3AB0-BFC1BF1D7B17}"/>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200784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A5B4-C116-40EF-72C1-AB5876A8D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09DE78-E5AC-CE34-1843-3BD9289AFE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14CD6D-614F-D32A-9E82-A9ED47134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4BF95-5844-8FD3-08C8-F271C44B2183}"/>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6" name="Footer Placeholder 5">
            <a:extLst>
              <a:ext uri="{FF2B5EF4-FFF2-40B4-BE49-F238E27FC236}">
                <a16:creationId xmlns:a16="http://schemas.microsoft.com/office/drawing/2014/main" id="{0C1CCBCC-33EC-97A0-F31D-1C1524C76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76EC3-A2D5-4523-ADB7-8CDA5A6784B3}"/>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303538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9654-9083-DDB3-1EB2-E3854F2C7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28A6F-F7FD-1465-B103-0C7902E10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448A70-8100-2D53-7227-C93C0555E5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299B12-CEEB-F52D-F62A-7EDA027F7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FE314-ECDD-0197-A92C-57C2FA58B5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BD816-943F-66C5-2E94-547DA3F10BDA}"/>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8" name="Footer Placeholder 7">
            <a:extLst>
              <a:ext uri="{FF2B5EF4-FFF2-40B4-BE49-F238E27FC236}">
                <a16:creationId xmlns:a16="http://schemas.microsoft.com/office/drawing/2014/main" id="{F27937A6-9563-888D-6C6D-DCB8D6545B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EEE17-1731-D49E-34E9-055E632F84BE}"/>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409091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3EEE-7F7B-0BCC-E8A3-E6F901C5A7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16B844-BB86-BF24-5CF7-B84388A7E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A1417-CF65-0A3C-6B8B-9AFEB40CD0CB}"/>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94F92017-A510-583C-7658-4A93AECF0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4D2EC-C898-152C-3AB0-BFC1BF1D7B17}"/>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436995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2F82-C9F0-F83C-3CE5-F3DE9C9B47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F079E-183D-896F-4865-BEE1A9816720}"/>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4" name="Footer Placeholder 3">
            <a:extLst>
              <a:ext uri="{FF2B5EF4-FFF2-40B4-BE49-F238E27FC236}">
                <a16:creationId xmlns:a16="http://schemas.microsoft.com/office/drawing/2014/main" id="{A4E306AF-D68C-2BCB-73FE-C1D49D150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B62EA-5A09-3D5C-EFD1-180BEBEE92EC}"/>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357886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B6B2C-9150-A0AE-ED8B-275E08E219DD}"/>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3" name="Footer Placeholder 2">
            <a:extLst>
              <a:ext uri="{FF2B5EF4-FFF2-40B4-BE49-F238E27FC236}">
                <a16:creationId xmlns:a16="http://schemas.microsoft.com/office/drawing/2014/main" id="{836C61E4-3C24-B3B2-404C-9B1326CFB0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A6855D-C349-ECCF-DD9C-959A5970799B}"/>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95137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14AB-A195-5F0D-17DF-680746F9A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EF0FA0-BB4C-5E50-A0FC-82CD934DC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6B8204-FC59-8476-CE21-67BE16EE9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99325-1252-B030-CC4C-62CD43F4566C}"/>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6" name="Footer Placeholder 5">
            <a:extLst>
              <a:ext uri="{FF2B5EF4-FFF2-40B4-BE49-F238E27FC236}">
                <a16:creationId xmlns:a16="http://schemas.microsoft.com/office/drawing/2014/main" id="{3FD0D4D0-C00C-EDC0-7D85-86DD23AF2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094A0-325A-94C5-3A7D-9F4E62D94F32}"/>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497328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C46A-4A2E-F1B1-521C-0838C771F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DD346B-10E9-703C-34DD-63E92F221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A518B9-E9A0-C780-E0B6-ABBCC4F3A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E20C5-7859-8351-342F-ECC24F20EB4B}"/>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6" name="Footer Placeholder 5">
            <a:extLst>
              <a:ext uri="{FF2B5EF4-FFF2-40B4-BE49-F238E27FC236}">
                <a16:creationId xmlns:a16="http://schemas.microsoft.com/office/drawing/2014/main" id="{781B9A66-9EC5-3568-4FD0-662E294919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63B20-3717-C75F-7743-CFDA098DB01D}"/>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1927259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9E38-5B43-DB28-2872-1721455F8A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234B6-A339-8416-1AEF-BE7C7E4404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34EAC-DB74-F18A-25C9-491F81C10A16}"/>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3346FC0B-C4A5-9914-7FC6-F77583828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04CE3-835D-DFC0-EDC7-3B14F9B75C39}"/>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575248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A5FC4-7946-79D7-3471-E1509CDD1C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4C9FBE-4E2A-3237-9B40-8E501985A6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E4A24-9838-8753-2632-A9C535913523}"/>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BD3E0733-6465-A356-4444-409C28B30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D00C4-DCB6-F3B0-7DAA-1867910221FA}"/>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22625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A5B4-C116-40EF-72C1-AB5876A8D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09DE78-E5AC-CE34-1843-3BD9289AFE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14CD6D-614F-D32A-9E82-A9ED47134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4BF95-5844-8FD3-08C8-F271C44B2183}"/>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6" name="Footer Placeholder 5">
            <a:extLst>
              <a:ext uri="{FF2B5EF4-FFF2-40B4-BE49-F238E27FC236}">
                <a16:creationId xmlns:a16="http://schemas.microsoft.com/office/drawing/2014/main" id="{0C1CCBCC-33EC-97A0-F31D-1C1524C76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76EC3-A2D5-4523-ADB7-8CDA5A6784B3}"/>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112733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9654-9083-DDB3-1EB2-E3854F2C7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28A6F-F7FD-1465-B103-0C7902E10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448A70-8100-2D53-7227-C93C0555E5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299B12-CEEB-F52D-F62A-7EDA027F7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FE314-ECDD-0197-A92C-57C2FA58B5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BD816-943F-66C5-2E94-547DA3F10BDA}"/>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8" name="Footer Placeholder 7">
            <a:extLst>
              <a:ext uri="{FF2B5EF4-FFF2-40B4-BE49-F238E27FC236}">
                <a16:creationId xmlns:a16="http://schemas.microsoft.com/office/drawing/2014/main" id="{F27937A6-9563-888D-6C6D-DCB8D6545B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EEE17-1731-D49E-34E9-055E632F84BE}"/>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34131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2F82-C9F0-F83C-3CE5-F3DE9C9B47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F079E-183D-896F-4865-BEE1A9816720}"/>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4" name="Footer Placeholder 3">
            <a:extLst>
              <a:ext uri="{FF2B5EF4-FFF2-40B4-BE49-F238E27FC236}">
                <a16:creationId xmlns:a16="http://schemas.microsoft.com/office/drawing/2014/main" id="{A4E306AF-D68C-2BCB-73FE-C1D49D150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B62EA-5A09-3D5C-EFD1-180BEBEE92EC}"/>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87800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B6B2C-9150-A0AE-ED8B-275E08E219DD}"/>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3" name="Footer Placeholder 2">
            <a:extLst>
              <a:ext uri="{FF2B5EF4-FFF2-40B4-BE49-F238E27FC236}">
                <a16:creationId xmlns:a16="http://schemas.microsoft.com/office/drawing/2014/main" id="{836C61E4-3C24-B3B2-404C-9B1326CFB0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A6855D-C349-ECCF-DD9C-959A5970799B}"/>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6427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14AB-A195-5F0D-17DF-680746F9A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EF0FA0-BB4C-5E50-A0FC-82CD934DC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6B8204-FC59-8476-CE21-67BE16EE9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99325-1252-B030-CC4C-62CD43F4566C}"/>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6" name="Footer Placeholder 5">
            <a:extLst>
              <a:ext uri="{FF2B5EF4-FFF2-40B4-BE49-F238E27FC236}">
                <a16:creationId xmlns:a16="http://schemas.microsoft.com/office/drawing/2014/main" id="{3FD0D4D0-C00C-EDC0-7D85-86DD23AF2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094A0-325A-94C5-3A7D-9F4E62D94F32}"/>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3976425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C46A-4A2E-F1B1-521C-0838C771F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DD346B-10E9-703C-34DD-63E92F221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A518B9-E9A0-C780-E0B6-ABBCC4F3A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E20C5-7859-8351-342F-ECC24F20EB4B}"/>
              </a:ext>
            </a:extLst>
          </p:cNvPr>
          <p:cNvSpPr>
            <a:spLocks noGrp="1"/>
          </p:cNvSpPr>
          <p:nvPr>
            <p:ph type="dt" sz="half" idx="10"/>
          </p:nvPr>
        </p:nvSpPr>
        <p:spPr/>
        <p:txBody>
          <a:bodyPr/>
          <a:lstStyle/>
          <a:p>
            <a:fld id="{140C1543-6487-4F82-8AC1-229B27156E27}" type="datetimeFigureOut">
              <a:rPr lang="en-US" smtClean="0"/>
              <a:t>4/23/2026</a:t>
            </a:fld>
            <a:endParaRPr lang="en-US"/>
          </a:p>
        </p:txBody>
      </p:sp>
      <p:sp>
        <p:nvSpPr>
          <p:cNvPr id="6" name="Footer Placeholder 5">
            <a:extLst>
              <a:ext uri="{FF2B5EF4-FFF2-40B4-BE49-F238E27FC236}">
                <a16:creationId xmlns:a16="http://schemas.microsoft.com/office/drawing/2014/main" id="{781B9A66-9EC5-3568-4FD0-662E294919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63B20-3717-C75F-7743-CFDA098DB01D}"/>
              </a:ext>
            </a:extLst>
          </p:cNvPr>
          <p:cNvSpPr>
            <a:spLocks noGrp="1"/>
          </p:cNvSpPr>
          <p:nvPr>
            <p:ph type="sldNum" sz="quarter" idx="12"/>
          </p:nvPr>
        </p:nvSpPr>
        <p:spPr/>
        <p:txBody>
          <a:bodyPr/>
          <a:lstStyle/>
          <a:p>
            <a:fld id="{21E07A34-3E00-4E07-A39C-29B03706A19F}" type="slidenum">
              <a:rPr lang="en-US" smtClean="0"/>
              <a:t>‹#›</a:t>
            </a:fld>
            <a:endParaRPr lang="en-US"/>
          </a:p>
        </p:txBody>
      </p:sp>
    </p:spTree>
    <p:extLst>
      <p:ext uri="{BB962C8B-B14F-4D97-AF65-F5344CB8AC3E}">
        <p14:creationId xmlns:p14="http://schemas.microsoft.com/office/powerpoint/2010/main" val="204036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8C7D5-280D-2907-8E28-B11534B7E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D891B-F848-86F6-5730-5F207A757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04D78-E370-9DD1-DAC1-8ADA200AC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481A6373-8C8A-D31E-3E3F-45B5E85E96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00477E-2959-D811-B89F-C12230A59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07A34-3E00-4E07-A39C-29B03706A19F}" type="slidenum">
              <a:rPr lang="en-US" smtClean="0"/>
              <a:t>‹#›</a:t>
            </a:fld>
            <a:endParaRPr lang="en-US"/>
          </a:p>
        </p:txBody>
      </p:sp>
    </p:spTree>
    <p:extLst>
      <p:ext uri="{BB962C8B-B14F-4D97-AF65-F5344CB8AC3E}">
        <p14:creationId xmlns:p14="http://schemas.microsoft.com/office/powerpoint/2010/main" val="3853100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E4B41-CFEC-1B29-195D-968E7808C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987ECD-AD5D-6FBC-F4B4-A4D317878E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3CD2E-2BF9-FD7F-1E2B-FAB020758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AE9574-0AB0-49F0-B302-32EF93025B4D}" type="datetimeFigureOut">
              <a:rPr lang="en-US" smtClean="0"/>
              <a:t>4/23/2026</a:t>
            </a:fld>
            <a:endParaRPr lang="en-US"/>
          </a:p>
        </p:txBody>
      </p:sp>
      <p:sp>
        <p:nvSpPr>
          <p:cNvPr id="5" name="Footer Placeholder 4">
            <a:extLst>
              <a:ext uri="{FF2B5EF4-FFF2-40B4-BE49-F238E27FC236}">
                <a16:creationId xmlns:a16="http://schemas.microsoft.com/office/drawing/2014/main" id="{5F6686EB-D409-40AD-BD96-8E732F012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86D187-2ACB-84A5-C127-EF841BAAE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B36330-FB6F-4E54-BCCF-CE1E8611D4C8}" type="slidenum">
              <a:rPr lang="en-US" smtClean="0"/>
              <a:t>‹#›</a:t>
            </a:fld>
            <a:endParaRPr lang="en-US"/>
          </a:p>
        </p:txBody>
      </p:sp>
    </p:spTree>
    <p:extLst>
      <p:ext uri="{BB962C8B-B14F-4D97-AF65-F5344CB8AC3E}">
        <p14:creationId xmlns:p14="http://schemas.microsoft.com/office/powerpoint/2010/main" val="4975081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8C7D5-280D-2907-8E28-B11534B7E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D891B-F848-86F6-5730-5F207A757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04D78-E370-9DD1-DAC1-8ADA200AC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C1543-6487-4F82-8AC1-229B27156E27}" type="datetimeFigureOut">
              <a:rPr lang="en-US" smtClean="0"/>
              <a:t>4/23/2026</a:t>
            </a:fld>
            <a:endParaRPr lang="en-US"/>
          </a:p>
        </p:txBody>
      </p:sp>
      <p:sp>
        <p:nvSpPr>
          <p:cNvPr id="5" name="Footer Placeholder 4">
            <a:extLst>
              <a:ext uri="{FF2B5EF4-FFF2-40B4-BE49-F238E27FC236}">
                <a16:creationId xmlns:a16="http://schemas.microsoft.com/office/drawing/2014/main" id="{481A6373-8C8A-D31E-3E3F-45B5E85E96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00477E-2959-D811-B89F-C12230A59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07A34-3E00-4E07-A39C-29B03706A19F}" type="slidenum">
              <a:rPr lang="en-US" smtClean="0"/>
              <a:t>‹#›</a:t>
            </a:fld>
            <a:endParaRPr lang="en-US"/>
          </a:p>
        </p:txBody>
      </p:sp>
    </p:spTree>
    <p:extLst>
      <p:ext uri="{BB962C8B-B14F-4D97-AF65-F5344CB8AC3E}">
        <p14:creationId xmlns:p14="http://schemas.microsoft.com/office/powerpoint/2010/main" val="27511347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vbpd.virginia.gov/policy/information-access/#pledg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72.png"/><Relationship Id="rId5" Type="http://schemas.openxmlformats.org/officeDocument/2006/relationships/diagramQuickStyle" Target="../diagrams/quickStyle1.xml"/><Relationship Id="rId10" Type="http://schemas.openxmlformats.org/officeDocument/2006/relationships/image" Target="../media/image71.png"/><Relationship Id="rId4" Type="http://schemas.openxmlformats.org/officeDocument/2006/relationships/diagramLayout" Target="../diagrams/layout1.xml"/><Relationship Id="rId9" Type="http://schemas.openxmlformats.org/officeDocument/2006/relationships/image" Target="../media/image70.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B9DAEF-73D8-9EE4-4D14-EA0D78C3E8A8}"/>
              </a:ext>
            </a:extLst>
          </p:cNvPr>
          <p:cNvSpPr>
            <a:spLocks noGrp="1"/>
          </p:cNvSpPr>
          <p:nvPr>
            <p:ph type="ctrTitle"/>
          </p:nvPr>
        </p:nvSpPr>
        <p:spPr>
          <a:xfrm>
            <a:off x="246855" y="1491488"/>
            <a:ext cx="6959599" cy="2500607"/>
          </a:xfrm>
        </p:spPr>
        <p:txBody>
          <a:bodyPr>
            <a:noAutofit/>
          </a:bodyPr>
          <a:lstStyle/>
          <a:p>
            <a:pPr algn="l">
              <a:spcBef>
                <a:spcPts val="0"/>
              </a:spcBef>
            </a:pPr>
            <a:r>
              <a:rPr lang="en-US" sz="5500" b="1" dirty="0">
                <a:solidFill>
                  <a:srgbClr val="FFFFFF"/>
                </a:solidFill>
                <a:ea typeface="Verdana" panose="020B0604030504040204" pitchFamily="34" charset="0"/>
                <a:cs typeface="Helvetica" panose="020B0604020202020204" pitchFamily="34" charset="0"/>
              </a:rPr>
              <a:t>Accessibility:</a:t>
            </a:r>
            <a:br>
              <a:rPr lang="en-US" sz="5500" b="1" dirty="0">
                <a:solidFill>
                  <a:srgbClr val="FFFFFF"/>
                </a:solidFill>
                <a:ea typeface="Verdana" panose="020B0604030504040204" pitchFamily="34" charset="0"/>
                <a:cs typeface="Helvetica" panose="020B0604020202020204" pitchFamily="34" charset="0"/>
              </a:rPr>
            </a:br>
            <a:r>
              <a:rPr lang="en-US" sz="5500" b="1" dirty="0">
                <a:solidFill>
                  <a:srgbClr val="FFFFFF"/>
                </a:solidFill>
                <a:ea typeface="Verdana" panose="020B0604030504040204" pitchFamily="34" charset="0"/>
                <a:cs typeface="Helvetica" panose="020B0604020202020204" pitchFamily="34" charset="0"/>
              </a:rPr>
              <a:t>Become An Information Access Champion!</a:t>
            </a:r>
          </a:p>
        </p:txBody>
      </p:sp>
      <p:sp>
        <p:nvSpPr>
          <p:cNvPr id="3" name="Subtitle 2">
            <a:extLst>
              <a:ext uri="{FF2B5EF4-FFF2-40B4-BE49-F238E27FC236}">
                <a16:creationId xmlns:a16="http://schemas.microsoft.com/office/drawing/2014/main" id="{40A1575C-8575-D046-D789-7686BB11C379}"/>
              </a:ext>
            </a:extLst>
          </p:cNvPr>
          <p:cNvSpPr>
            <a:spLocks noGrp="1"/>
          </p:cNvSpPr>
          <p:nvPr>
            <p:ph type="subTitle" idx="1"/>
          </p:nvPr>
        </p:nvSpPr>
        <p:spPr>
          <a:xfrm>
            <a:off x="7634515" y="6406244"/>
            <a:ext cx="1745894" cy="451756"/>
          </a:xfrm>
        </p:spPr>
        <p:txBody>
          <a:bodyPr>
            <a:normAutofit/>
          </a:bodyPr>
          <a:lstStyle/>
          <a:p>
            <a:pPr algn="l"/>
            <a:r>
              <a:rPr lang="en-US" dirty="0">
                <a:solidFill>
                  <a:srgbClr val="2E3192"/>
                </a:solidFill>
                <a:cs typeface="MV Boli" panose="02000500030200090000" pitchFamily="2" charset="0"/>
              </a:rPr>
              <a:t>May 6, 2026</a:t>
            </a:r>
          </a:p>
        </p:txBody>
      </p:sp>
      <p:pic>
        <p:nvPicPr>
          <p:cNvPr id="5" name="Picture 4" descr="We pledge to be Information Access Champions badge. A hand holds information icon and above that: &quot;innovation,&quot; &quot;possibilities&quot; and &quot;solutions.&quot;">
            <a:extLst>
              <a:ext uri="{FF2B5EF4-FFF2-40B4-BE49-F238E27FC236}">
                <a16:creationId xmlns:a16="http://schemas.microsoft.com/office/drawing/2014/main" id="{73A3F89D-8B36-F5D8-40E0-511FCCDCC5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9572" y="996153"/>
            <a:ext cx="2103120" cy="2103120"/>
          </a:xfrm>
          <a:prstGeom prst="rect">
            <a:avLst/>
          </a:prstGeom>
        </p:spPr>
      </p:pic>
      <p:sp>
        <p:nvSpPr>
          <p:cNvPr id="84"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Information Access Champion logo with three arrow signs that say &quot;innovation, possibilities and solutions.&quot;">
            <a:extLst>
              <a:ext uri="{FF2B5EF4-FFF2-40B4-BE49-F238E27FC236}">
                <a16:creationId xmlns:a16="http://schemas.microsoft.com/office/drawing/2014/main" id="{BB9402F6-34F4-90D2-61D5-0391DB7BC1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600" y="3408864"/>
            <a:ext cx="3793064" cy="1280160"/>
          </a:xfrm>
          <a:prstGeom prst="rect">
            <a:avLst/>
          </a:prstGeom>
        </p:spPr>
      </p:pic>
      <p:sp>
        <p:nvSpPr>
          <p:cNvPr id="7" name="Title 1">
            <a:extLst>
              <a:ext uri="{FF2B5EF4-FFF2-40B4-BE49-F238E27FC236}">
                <a16:creationId xmlns:a16="http://schemas.microsoft.com/office/drawing/2014/main" id="{3EE5B906-F8D5-F18E-18D6-96AE37D65EDD}"/>
              </a:ext>
            </a:extLst>
          </p:cNvPr>
          <p:cNvSpPr txBox="1">
            <a:spLocks/>
          </p:cNvSpPr>
          <p:nvPr/>
        </p:nvSpPr>
        <p:spPr>
          <a:xfrm>
            <a:off x="246856" y="4399672"/>
            <a:ext cx="6959599" cy="11645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sz="2800" dirty="0">
                <a:solidFill>
                  <a:srgbClr val="FFFFFF"/>
                </a:solidFill>
                <a:cs typeface="MV Boli" panose="02000500030200090000" pitchFamily="2" charset="0"/>
              </a:rPr>
              <a:t>The importance of using plain language to empower accessibility</a:t>
            </a:r>
          </a:p>
        </p:txBody>
      </p:sp>
      <p:pic>
        <p:nvPicPr>
          <p:cNvPr id="4" name="Picture 3" descr="Virginia Board for People with Disabilities logo.">
            <a:extLst>
              <a:ext uri="{FF2B5EF4-FFF2-40B4-BE49-F238E27FC236}">
                <a16:creationId xmlns:a16="http://schemas.microsoft.com/office/drawing/2014/main" id="{2BE886DD-E09F-D475-FEAA-28899FE90C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7263" y="6032762"/>
            <a:ext cx="2314834" cy="746963"/>
          </a:xfrm>
          <a:prstGeom prst="rect">
            <a:avLst/>
          </a:prstGeom>
        </p:spPr>
      </p:pic>
    </p:spTree>
    <p:extLst>
      <p:ext uri="{BB962C8B-B14F-4D97-AF65-F5344CB8AC3E}">
        <p14:creationId xmlns:p14="http://schemas.microsoft.com/office/powerpoint/2010/main" val="299796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8A4CA5-A6D5-1EA3-8050-D5B68FA9546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CCE53B-BF07-B1CD-1616-B4C9E18C5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7D84673E-9BA2-5393-F412-ABEE6C7FE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02517A-5FB5-0B37-8108-7E9D8CFFE03E}"/>
              </a:ext>
            </a:extLst>
          </p:cNvPr>
          <p:cNvSpPr>
            <a:spLocks noGrp="1"/>
          </p:cNvSpPr>
          <p:nvPr>
            <p:ph type="title"/>
          </p:nvPr>
        </p:nvSpPr>
        <p:spPr>
          <a:xfrm>
            <a:off x="686834" y="1153572"/>
            <a:ext cx="2615166" cy="4461163"/>
          </a:xfrm>
        </p:spPr>
        <p:txBody>
          <a:bodyPr>
            <a:normAutofit/>
          </a:bodyPr>
          <a:lstStyle/>
          <a:p>
            <a:r>
              <a:rPr lang="en-US" b="1" dirty="0">
                <a:solidFill>
                  <a:srgbClr val="FFFFFF"/>
                </a:solidFill>
                <a:cs typeface="MV Boli" panose="02000500030200090000" pitchFamily="2" charset="0"/>
              </a:rPr>
              <a:t>What do we do?</a:t>
            </a:r>
            <a:endParaRPr lang="en-US" b="1" dirty="0">
              <a:solidFill>
                <a:srgbClr val="FFFFFF"/>
              </a:solidFill>
            </a:endParaRPr>
          </a:p>
        </p:txBody>
      </p:sp>
      <p:sp>
        <p:nvSpPr>
          <p:cNvPr id="19" name="Arc 18">
            <a:extLst>
              <a:ext uri="{FF2B5EF4-FFF2-40B4-BE49-F238E27FC236}">
                <a16:creationId xmlns:a16="http://schemas.microsoft.com/office/drawing/2014/main" id="{4F6CEEC1-3852-C6B0-5FE2-D2DBCE36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4D3504B2-4C3E-42EC-8EB7-DF62AB0D188E}"/>
              </a:ext>
            </a:extLst>
          </p:cNvPr>
          <p:cNvSpPr>
            <a:spLocks noGrp="1"/>
          </p:cNvSpPr>
          <p:nvPr>
            <p:ph idx="1"/>
          </p:nvPr>
        </p:nvSpPr>
        <p:spPr>
          <a:xfrm>
            <a:off x="4447310" y="477044"/>
            <a:ext cx="7186526" cy="5585619"/>
          </a:xfrm>
        </p:spPr>
        <p:txBody>
          <a:bodyPr anchor="ctr">
            <a:normAutofit/>
          </a:bodyPr>
          <a:lstStyle/>
          <a:p>
            <a:pPr marL="0" indent="0" algn="ctr">
              <a:spcBef>
                <a:spcPts val="2000"/>
              </a:spcBef>
              <a:spcAft>
                <a:spcPts val="2000"/>
              </a:spcAft>
              <a:buNone/>
            </a:pPr>
            <a:r>
              <a:rPr lang="en-US" sz="5000" dirty="0"/>
              <a:t>Use plain language!</a:t>
            </a:r>
          </a:p>
        </p:txBody>
      </p:sp>
    </p:spTree>
    <p:extLst>
      <p:ext uri="{BB962C8B-B14F-4D97-AF65-F5344CB8AC3E}">
        <p14:creationId xmlns:p14="http://schemas.microsoft.com/office/powerpoint/2010/main" val="1183080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23997-49A3-1EA0-0A9B-0C6560231408}"/>
              </a:ext>
            </a:extLst>
          </p:cNvPr>
          <p:cNvSpPr>
            <a:spLocks noGrp="1"/>
          </p:cNvSpPr>
          <p:nvPr>
            <p:ph type="title"/>
          </p:nvPr>
        </p:nvSpPr>
        <p:spPr>
          <a:xfrm>
            <a:off x="630936" y="639520"/>
            <a:ext cx="4784344" cy="1719072"/>
          </a:xfrm>
        </p:spPr>
        <p:txBody>
          <a:bodyPr anchor="b">
            <a:normAutofit/>
          </a:bodyPr>
          <a:lstStyle/>
          <a:p>
            <a:r>
              <a:rPr lang="en-US" b="1" dirty="0"/>
              <a:t>What is</a:t>
            </a:r>
            <a:br>
              <a:rPr lang="en-US" b="1" dirty="0"/>
            </a:br>
            <a:r>
              <a:rPr lang="en-US" b="1" dirty="0"/>
              <a:t>plain language?</a:t>
            </a:r>
          </a:p>
        </p:txBody>
      </p:sp>
      <p:sp>
        <p:nvSpPr>
          <p:cNvPr id="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4FB16A-7032-A793-2C50-4B5F0B2580BD}"/>
              </a:ext>
            </a:extLst>
          </p:cNvPr>
          <p:cNvSpPr>
            <a:spLocks noGrp="1"/>
          </p:cNvSpPr>
          <p:nvPr>
            <p:ph idx="1"/>
          </p:nvPr>
        </p:nvSpPr>
        <p:spPr>
          <a:xfrm>
            <a:off x="630935" y="2807208"/>
            <a:ext cx="5136019" cy="3410712"/>
          </a:xfrm>
        </p:spPr>
        <p:txBody>
          <a:bodyPr anchor="t">
            <a:normAutofit/>
          </a:bodyPr>
          <a:lstStyle/>
          <a:p>
            <a:pPr>
              <a:spcAft>
                <a:spcPts val="1000"/>
              </a:spcAft>
            </a:pPr>
            <a:r>
              <a:rPr lang="en-US" dirty="0"/>
              <a:t>Talk or write in a way that is easy to understand</a:t>
            </a:r>
          </a:p>
          <a:p>
            <a:pPr>
              <a:spcAft>
                <a:spcPts val="1000"/>
              </a:spcAft>
            </a:pPr>
            <a:r>
              <a:rPr lang="en-US" dirty="0"/>
              <a:t>This takes practice</a:t>
            </a:r>
          </a:p>
          <a:p>
            <a:pPr>
              <a:spcAft>
                <a:spcPts val="1000"/>
              </a:spcAft>
            </a:pPr>
            <a:r>
              <a:rPr lang="en-US" dirty="0"/>
              <a:t>This is an important skill</a:t>
            </a:r>
          </a:p>
        </p:txBody>
      </p:sp>
      <p:pic>
        <p:nvPicPr>
          <p:cNvPr id="5" name="Picture 4" descr="An open book with bulleted list. A person's hands are shown, circling parts of the list with a pen.">
            <a:extLst>
              <a:ext uri="{FF2B5EF4-FFF2-40B4-BE49-F238E27FC236}">
                <a16:creationId xmlns:a16="http://schemas.microsoft.com/office/drawing/2014/main" id="{1E0334B3-3692-E42B-502E-18699C5BEEBB}"/>
              </a:ext>
            </a:extLst>
          </p:cNvPr>
          <p:cNvPicPr>
            <a:picLocks noChangeAspect="1"/>
          </p:cNvPicPr>
          <p:nvPr/>
        </p:nvPicPr>
        <p:blipFill>
          <a:blip r:embed="rId3"/>
          <a:stretch>
            <a:fillRect/>
          </a:stretch>
        </p:blipFill>
        <p:spPr>
          <a:xfrm>
            <a:off x="6153118" y="1699534"/>
            <a:ext cx="5301044" cy="3458931"/>
          </a:xfrm>
          <a:prstGeom prst="rect">
            <a:avLst/>
          </a:prstGeom>
        </p:spPr>
      </p:pic>
    </p:spTree>
    <p:extLst>
      <p:ext uri="{BB962C8B-B14F-4D97-AF65-F5344CB8AC3E}">
        <p14:creationId xmlns:p14="http://schemas.microsoft.com/office/powerpoint/2010/main" val="38517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329C-1FE7-2B5E-A1C0-0DF46DD64FA5}"/>
              </a:ext>
            </a:extLst>
          </p:cNvPr>
          <p:cNvSpPr>
            <a:spLocks noGrp="1"/>
          </p:cNvSpPr>
          <p:nvPr>
            <p:ph type="title"/>
          </p:nvPr>
        </p:nvSpPr>
        <p:spPr>
          <a:xfrm>
            <a:off x="838200" y="278028"/>
            <a:ext cx="10515600" cy="1325563"/>
          </a:xfrm>
        </p:spPr>
        <p:txBody>
          <a:bodyPr/>
          <a:lstStyle/>
          <a:p>
            <a:r>
              <a:rPr lang="en-US" b="1" dirty="0"/>
              <a:t>Who benefits from clear/plain language?</a:t>
            </a:r>
          </a:p>
        </p:txBody>
      </p:sp>
      <p:sp>
        <p:nvSpPr>
          <p:cNvPr id="3" name="Content Placeholder 2">
            <a:extLst>
              <a:ext uri="{FF2B5EF4-FFF2-40B4-BE49-F238E27FC236}">
                <a16:creationId xmlns:a16="http://schemas.microsoft.com/office/drawing/2014/main" id="{C5C0D3A3-C833-6DAA-C8D0-F476883B29BA}"/>
              </a:ext>
            </a:extLst>
          </p:cNvPr>
          <p:cNvSpPr>
            <a:spLocks noGrp="1"/>
          </p:cNvSpPr>
          <p:nvPr>
            <p:ph idx="1"/>
          </p:nvPr>
        </p:nvSpPr>
        <p:spPr>
          <a:xfrm>
            <a:off x="838200" y="1603591"/>
            <a:ext cx="10515600" cy="4177880"/>
          </a:xfrm>
        </p:spPr>
        <p:txBody>
          <a:bodyPr/>
          <a:lstStyle/>
          <a:p>
            <a:r>
              <a:rPr lang="en-US" dirty="0"/>
              <a:t>People with intellectual disabilities</a:t>
            </a:r>
          </a:p>
          <a:p>
            <a:r>
              <a:rPr lang="en-US" dirty="0"/>
              <a:t>People with limited English proficiency</a:t>
            </a:r>
          </a:p>
          <a:p>
            <a:pPr lvl="1"/>
            <a:r>
              <a:rPr lang="en-US" dirty="0"/>
              <a:t>People who speak English as a second language</a:t>
            </a:r>
          </a:p>
          <a:p>
            <a:pPr lvl="1"/>
            <a:r>
              <a:rPr lang="en-US" dirty="0"/>
              <a:t>Spanish speakers, ASL speakers, etc.</a:t>
            </a:r>
          </a:p>
          <a:p>
            <a:r>
              <a:rPr lang="en-US" dirty="0"/>
              <a:t>People who are busy</a:t>
            </a:r>
          </a:p>
          <a:p>
            <a:r>
              <a:rPr lang="en-US" dirty="0"/>
              <a:t>People who are stressed</a:t>
            </a:r>
          </a:p>
          <a:p>
            <a:r>
              <a:rPr lang="en-US" dirty="0"/>
              <a:t>EVERYONE!</a:t>
            </a:r>
          </a:p>
          <a:p>
            <a:endParaRPr lang="en-US" dirty="0"/>
          </a:p>
        </p:txBody>
      </p:sp>
      <p:sp>
        <p:nvSpPr>
          <p:cNvPr id="20" name="Rectangle 19">
            <a:extLst>
              <a:ext uri="{FF2B5EF4-FFF2-40B4-BE49-F238E27FC236}">
                <a16:creationId xmlns:a16="http://schemas.microsoft.com/office/drawing/2014/main" id="{1B87B83A-7578-39CA-B375-D104122F509F}"/>
              </a:ext>
              <a:ext uri="{C183D7F6-B498-43B3-948B-1728B52AA6E4}">
                <adec:decorative xmlns:adec="http://schemas.microsoft.com/office/drawing/2017/decorative" val="1"/>
              </a:ext>
            </a:extLst>
          </p:cNvPr>
          <p:cNvSpPr/>
          <p:nvPr/>
        </p:nvSpPr>
        <p:spPr>
          <a:xfrm>
            <a:off x="1168400" y="1345463"/>
            <a:ext cx="8351520" cy="45719"/>
          </a:xfrm>
          <a:custGeom>
            <a:avLst/>
            <a:gdLst>
              <a:gd name="connsiteX0" fmla="*/ 0 w 8351520"/>
              <a:gd name="connsiteY0" fmla="*/ 0 h 45719"/>
              <a:gd name="connsiteX1" fmla="*/ 445414 w 8351520"/>
              <a:gd name="connsiteY1" fmla="*/ 0 h 45719"/>
              <a:gd name="connsiteX2" fmla="*/ 1057859 w 8351520"/>
              <a:gd name="connsiteY2" fmla="*/ 0 h 45719"/>
              <a:gd name="connsiteX3" fmla="*/ 1503274 w 8351520"/>
              <a:gd name="connsiteY3" fmla="*/ 0 h 45719"/>
              <a:gd name="connsiteX4" fmla="*/ 2282749 w 8351520"/>
              <a:gd name="connsiteY4" fmla="*/ 0 h 45719"/>
              <a:gd name="connsiteX5" fmla="*/ 2728163 w 8351520"/>
              <a:gd name="connsiteY5" fmla="*/ 0 h 45719"/>
              <a:gd name="connsiteX6" fmla="*/ 3591154 w 8351520"/>
              <a:gd name="connsiteY6" fmla="*/ 0 h 45719"/>
              <a:gd name="connsiteX7" fmla="*/ 4120083 w 8351520"/>
              <a:gd name="connsiteY7" fmla="*/ 0 h 45719"/>
              <a:gd name="connsiteX8" fmla="*/ 4565498 w 8351520"/>
              <a:gd name="connsiteY8" fmla="*/ 0 h 45719"/>
              <a:gd name="connsiteX9" fmla="*/ 5428488 w 8351520"/>
              <a:gd name="connsiteY9" fmla="*/ 0 h 45719"/>
              <a:gd name="connsiteX10" fmla="*/ 5957418 w 8351520"/>
              <a:gd name="connsiteY10" fmla="*/ 0 h 45719"/>
              <a:gd name="connsiteX11" fmla="*/ 6486347 w 8351520"/>
              <a:gd name="connsiteY11" fmla="*/ 0 h 45719"/>
              <a:gd name="connsiteX12" fmla="*/ 7265822 w 8351520"/>
              <a:gd name="connsiteY12" fmla="*/ 0 h 45719"/>
              <a:gd name="connsiteX13" fmla="*/ 8351520 w 8351520"/>
              <a:gd name="connsiteY13" fmla="*/ 0 h 45719"/>
              <a:gd name="connsiteX14" fmla="*/ 8351520 w 8351520"/>
              <a:gd name="connsiteY14" fmla="*/ 45719 h 45719"/>
              <a:gd name="connsiteX15" fmla="*/ 7739075 w 8351520"/>
              <a:gd name="connsiteY15" fmla="*/ 45719 h 45719"/>
              <a:gd name="connsiteX16" fmla="*/ 7210146 w 8351520"/>
              <a:gd name="connsiteY16" fmla="*/ 45719 h 45719"/>
              <a:gd name="connsiteX17" fmla="*/ 6347155 w 8351520"/>
              <a:gd name="connsiteY17" fmla="*/ 45719 h 45719"/>
              <a:gd name="connsiteX18" fmla="*/ 5818226 w 8351520"/>
              <a:gd name="connsiteY18" fmla="*/ 45719 h 45719"/>
              <a:gd name="connsiteX19" fmla="*/ 4955235 w 8351520"/>
              <a:gd name="connsiteY19" fmla="*/ 45719 h 45719"/>
              <a:gd name="connsiteX20" fmla="*/ 4342790 w 8351520"/>
              <a:gd name="connsiteY20" fmla="*/ 45719 h 45719"/>
              <a:gd name="connsiteX21" fmla="*/ 3897376 w 8351520"/>
              <a:gd name="connsiteY21" fmla="*/ 45719 h 45719"/>
              <a:gd name="connsiteX22" fmla="*/ 3451962 w 8351520"/>
              <a:gd name="connsiteY22" fmla="*/ 45719 h 45719"/>
              <a:gd name="connsiteX23" fmla="*/ 3006547 w 8351520"/>
              <a:gd name="connsiteY23" fmla="*/ 45719 h 45719"/>
              <a:gd name="connsiteX24" fmla="*/ 2477618 w 8351520"/>
              <a:gd name="connsiteY24" fmla="*/ 45719 h 45719"/>
              <a:gd name="connsiteX25" fmla="*/ 1948688 w 8351520"/>
              <a:gd name="connsiteY25" fmla="*/ 45719 h 45719"/>
              <a:gd name="connsiteX26" fmla="*/ 1085698 w 8351520"/>
              <a:gd name="connsiteY26" fmla="*/ 45719 h 45719"/>
              <a:gd name="connsiteX27" fmla="*/ 0 w 8351520"/>
              <a:gd name="connsiteY27" fmla="*/ 45719 h 45719"/>
              <a:gd name="connsiteX28" fmla="*/ 0 w 8351520"/>
              <a:gd name="connsiteY2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51520" h="45719" fill="none" extrusionOk="0">
                <a:moveTo>
                  <a:pt x="0" y="0"/>
                </a:moveTo>
                <a:cubicBezTo>
                  <a:pt x="177273" y="16001"/>
                  <a:pt x="312387" y="-12416"/>
                  <a:pt x="445414" y="0"/>
                </a:cubicBezTo>
                <a:cubicBezTo>
                  <a:pt x="578441" y="12416"/>
                  <a:pt x="911452" y="-8298"/>
                  <a:pt x="1057859" y="0"/>
                </a:cubicBezTo>
                <a:cubicBezTo>
                  <a:pt x="1204267" y="8298"/>
                  <a:pt x="1404528" y="-1850"/>
                  <a:pt x="1503274" y="0"/>
                </a:cubicBezTo>
                <a:cubicBezTo>
                  <a:pt x="1602021" y="1850"/>
                  <a:pt x="2107311" y="-38693"/>
                  <a:pt x="2282749" y="0"/>
                </a:cubicBezTo>
                <a:cubicBezTo>
                  <a:pt x="2458188" y="38693"/>
                  <a:pt x="2535209" y="19434"/>
                  <a:pt x="2728163" y="0"/>
                </a:cubicBezTo>
                <a:cubicBezTo>
                  <a:pt x="2921117" y="-19434"/>
                  <a:pt x="3364394" y="3929"/>
                  <a:pt x="3591154" y="0"/>
                </a:cubicBezTo>
                <a:cubicBezTo>
                  <a:pt x="3817914" y="-3929"/>
                  <a:pt x="3948704" y="-11476"/>
                  <a:pt x="4120083" y="0"/>
                </a:cubicBezTo>
                <a:cubicBezTo>
                  <a:pt x="4291462" y="11476"/>
                  <a:pt x="4346822" y="-15517"/>
                  <a:pt x="4565498" y="0"/>
                </a:cubicBezTo>
                <a:cubicBezTo>
                  <a:pt x="4784174" y="15517"/>
                  <a:pt x="5048180" y="-20816"/>
                  <a:pt x="5428488" y="0"/>
                </a:cubicBezTo>
                <a:cubicBezTo>
                  <a:pt x="5808796" y="20816"/>
                  <a:pt x="5743943" y="-13322"/>
                  <a:pt x="5957418" y="0"/>
                </a:cubicBezTo>
                <a:cubicBezTo>
                  <a:pt x="6170893" y="13322"/>
                  <a:pt x="6359587" y="20585"/>
                  <a:pt x="6486347" y="0"/>
                </a:cubicBezTo>
                <a:cubicBezTo>
                  <a:pt x="6613107" y="-20585"/>
                  <a:pt x="6919882" y="3343"/>
                  <a:pt x="7265822" y="0"/>
                </a:cubicBezTo>
                <a:cubicBezTo>
                  <a:pt x="7611762" y="-3343"/>
                  <a:pt x="7861013" y="-23204"/>
                  <a:pt x="8351520" y="0"/>
                </a:cubicBezTo>
                <a:cubicBezTo>
                  <a:pt x="8352060" y="13676"/>
                  <a:pt x="8349508" y="26519"/>
                  <a:pt x="8351520" y="45719"/>
                </a:cubicBezTo>
                <a:cubicBezTo>
                  <a:pt x="8162292" y="26787"/>
                  <a:pt x="7954161" y="26737"/>
                  <a:pt x="7739075" y="45719"/>
                </a:cubicBezTo>
                <a:cubicBezTo>
                  <a:pt x="7523990" y="64701"/>
                  <a:pt x="7416451" y="70977"/>
                  <a:pt x="7210146" y="45719"/>
                </a:cubicBezTo>
                <a:cubicBezTo>
                  <a:pt x="7003841" y="20461"/>
                  <a:pt x="6583036" y="82429"/>
                  <a:pt x="6347155" y="45719"/>
                </a:cubicBezTo>
                <a:cubicBezTo>
                  <a:pt x="6111274" y="9009"/>
                  <a:pt x="5962409" y="51765"/>
                  <a:pt x="5818226" y="45719"/>
                </a:cubicBezTo>
                <a:cubicBezTo>
                  <a:pt x="5674043" y="39673"/>
                  <a:pt x="5130601" y="69111"/>
                  <a:pt x="4955235" y="45719"/>
                </a:cubicBezTo>
                <a:cubicBezTo>
                  <a:pt x="4779869" y="22327"/>
                  <a:pt x="4509215" y="23558"/>
                  <a:pt x="4342790" y="45719"/>
                </a:cubicBezTo>
                <a:cubicBezTo>
                  <a:pt x="4176366" y="67880"/>
                  <a:pt x="4061423" y="53382"/>
                  <a:pt x="3897376" y="45719"/>
                </a:cubicBezTo>
                <a:cubicBezTo>
                  <a:pt x="3733329" y="38056"/>
                  <a:pt x="3556270" y="67419"/>
                  <a:pt x="3451962" y="45719"/>
                </a:cubicBezTo>
                <a:cubicBezTo>
                  <a:pt x="3347654" y="24019"/>
                  <a:pt x="3165073" y="38293"/>
                  <a:pt x="3006547" y="45719"/>
                </a:cubicBezTo>
                <a:cubicBezTo>
                  <a:pt x="2848021" y="53145"/>
                  <a:pt x="2684784" y="41529"/>
                  <a:pt x="2477618" y="45719"/>
                </a:cubicBezTo>
                <a:cubicBezTo>
                  <a:pt x="2270452" y="49909"/>
                  <a:pt x="2192392" y="23490"/>
                  <a:pt x="1948688" y="45719"/>
                </a:cubicBezTo>
                <a:cubicBezTo>
                  <a:pt x="1704984" y="67949"/>
                  <a:pt x="1467267" y="63613"/>
                  <a:pt x="1085698" y="45719"/>
                </a:cubicBezTo>
                <a:cubicBezTo>
                  <a:pt x="704129" y="27826"/>
                  <a:pt x="533256" y="24825"/>
                  <a:pt x="0" y="45719"/>
                </a:cubicBezTo>
                <a:cubicBezTo>
                  <a:pt x="2142" y="30458"/>
                  <a:pt x="-1380" y="9872"/>
                  <a:pt x="0" y="0"/>
                </a:cubicBezTo>
                <a:close/>
              </a:path>
              <a:path w="8351520" h="45719" stroke="0" extrusionOk="0">
                <a:moveTo>
                  <a:pt x="0" y="0"/>
                </a:moveTo>
                <a:cubicBezTo>
                  <a:pt x="202424" y="-16566"/>
                  <a:pt x="487948" y="11295"/>
                  <a:pt x="779475" y="0"/>
                </a:cubicBezTo>
                <a:cubicBezTo>
                  <a:pt x="1071003" y="-11295"/>
                  <a:pt x="1380521" y="33239"/>
                  <a:pt x="1558950" y="0"/>
                </a:cubicBezTo>
                <a:cubicBezTo>
                  <a:pt x="1737379" y="-33239"/>
                  <a:pt x="1973241" y="-10096"/>
                  <a:pt x="2171395" y="0"/>
                </a:cubicBezTo>
                <a:cubicBezTo>
                  <a:pt x="2369550" y="10096"/>
                  <a:pt x="2494764" y="-23372"/>
                  <a:pt x="2700325" y="0"/>
                </a:cubicBezTo>
                <a:cubicBezTo>
                  <a:pt x="2905886" y="23372"/>
                  <a:pt x="3172015" y="-17677"/>
                  <a:pt x="3479800" y="0"/>
                </a:cubicBezTo>
                <a:cubicBezTo>
                  <a:pt x="3787585" y="17677"/>
                  <a:pt x="3743837" y="-8251"/>
                  <a:pt x="3925214" y="0"/>
                </a:cubicBezTo>
                <a:cubicBezTo>
                  <a:pt x="4106591" y="8251"/>
                  <a:pt x="4303001" y="10234"/>
                  <a:pt x="4537659" y="0"/>
                </a:cubicBezTo>
                <a:cubicBezTo>
                  <a:pt x="4772317" y="-10234"/>
                  <a:pt x="4932255" y="12404"/>
                  <a:pt x="5150104" y="0"/>
                </a:cubicBezTo>
                <a:cubicBezTo>
                  <a:pt x="5367953" y="-12404"/>
                  <a:pt x="5562509" y="5811"/>
                  <a:pt x="5762549" y="0"/>
                </a:cubicBezTo>
                <a:cubicBezTo>
                  <a:pt x="5962590" y="-5811"/>
                  <a:pt x="6440091" y="10855"/>
                  <a:pt x="6625539" y="0"/>
                </a:cubicBezTo>
                <a:cubicBezTo>
                  <a:pt x="6810987" y="-10855"/>
                  <a:pt x="7079113" y="10851"/>
                  <a:pt x="7321499" y="0"/>
                </a:cubicBezTo>
                <a:cubicBezTo>
                  <a:pt x="7563885" y="-10851"/>
                  <a:pt x="7988823" y="-44586"/>
                  <a:pt x="8351520" y="0"/>
                </a:cubicBezTo>
                <a:cubicBezTo>
                  <a:pt x="8350463" y="17638"/>
                  <a:pt x="8351892" y="33206"/>
                  <a:pt x="8351520" y="45719"/>
                </a:cubicBezTo>
                <a:cubicBezTo>
                  <a:pt x="8209808" y="72817"/>
                  <a:pt x="7854164" y="55414"/>
                  <a:pt x="7655560" y="45719"/>
                </a:cubicBezTo>
                <a:cubicBezTo>
                  <a:pt x="7456956" y="36024"/>
                  <a:pt x="7113470" y="62073"/>
                  <a:pt x="6792570" y="45719"/>
                </a:cubicBezTo>
                <a:cubicBezTo>
                  <a:pt x="6471670" y="29366"/>
                  <a:pt x="6410339" y="70059"/>
                  <a:pt x="6263640" y="45719"/>
                </a:cubicBezTo>
                <a:cubicBezTo>
                  <a:pt x="6116941" y="21380"/>
                  <a:pt x="5728769" y="39317"/>
                  <a:pt x="5400650" y="45719"/>
                </a:cubicBezTo>
                <a:cubicBezTo>
                  <a:pt x="5072531" y="52122"/>
                  <a:pt x="5065000" y="56883"/>
                  <a:pt x="4788205" y="45719"/>
                </a:cubicBezTo>
                <a:cubicBezTo>
                  <a:pt x="4511410" y="34555"/>
                  <a:pt x="4114399" y="88515"/>
                  <a:pt x="3925214" y="45719"/>
                </a:cubicBezTo>
                <a:cubicBezTo>
                  <a:pt x="3736029" y="2923"/>
                  <a:pt x="3440420" y="52968"/>
                  <a:pt x="3312770" y="45719"/>
                </a:cubicBezTo>
                <a:cubicBezTo>
                  <a:pt x="3185120" y="38470"/>
                  <a:pt x="2827763" y="24518"/>
                  <a:pt x="2616810" y="45719"/>
                </a:cubicBezTo>
                <a:cubicBezTo>
                  <a:pt x="2405857" y="66920"/>
                  <a:pt x="2228834" y="47137"/>
                  <a:pt x="2087880" y="45719"/>
                </a:cubicBezTo>
                <a:cubicBezTo>
                  <a:pt x="1946926" y="44302"/>
                  <a:pt x="1799485" y="36730"/>
                  <a:pt x="1558950" y="45719"/>
                </a:cubicBezTo>
                <a:cubicBezTo>
                  <a:pt x="1318415" y="54709"/>
                  <a:pt x="878453" y="26671"/>
                  <a:pt x="695960" y="45719"/>
                </a:cubicBezTo>
                <a:cubicBezTo>
                  <a:pt x="513467" y="64768"/>
                  <a:pt x="245498" y="19013"/>
                  <a:pt x="0" y="45719"/>
                </a:cubicBezTo>
                <a:cubicBezTo>
                  <a:pt x="1650" y="24939"/>
                  <a:pt x="-1163" y="18171"/>
                  <a:pt x="0" y="0"/>
                </a:cubicBezTo>
                <a:close/>
              </a:path>
            </a:pathLst>
          </a:custGeom>
          <a:solidFill>
            <a:srgbClr val="ED7D31"/>
          </a:solidFill>
          <a:ln w="38100">
            <a:solidFill>
              <a:srgbClr val="ED7D31"/>
            </a:solidFill>
            <a:extLst>
              <a:ext uri="{C807C97D-BFC1-408E-A445-0C87EB9F89A2}">
                <ask:lineSketchStyleProps xmlns:ask="http://schemas.microsoft.com/office/drawing/2018/sketchyshapes" sd="118678149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ople with different abilities and different backgrounds pose together.">
            <a:extLst>
              <a:ext uri="{FF2B5EF4-FFF2-40B4-BE49-F238E27FC236}">
                <a16:creationId xmlns:a16="http://schemas.microsoft.com/office/drawing/2014/main" id="{0390DB7E-2748-1607-4118-2415FD9E3B26}"/>
              </a:ext>
            </a:extLst>
          </p:cNvPr>
          <p:cNvPicPr>
            <a:picLocks noChangeAspect="1"/>
          </p:cNvPicPr>
          <p:nvPr/>
        </p:nvPicPr>
        <p:blipFill>
          <a:blip r:embed="rId3"/>
          <a:stretch>
            <a:fillRect/>
          </a:stretch>
        </p:blipFill>
        <p:spPr>
          <a:xfrm>
            <a:off x="2408518" y="4253604"/>
            <a:ext cx="9650804" cy="2517866"/>
          </a:xfrm>
          <a:prstGeom prst="rect">
            <a:avLst/>
          </a:prstGeom>
        </p:spPr>
      </p:pic>
    </p:spTree>
    <p:extLst>
      <p:ext uri="{BB962C8B-B14F-4D97-AF65-F5344CB8AC3E}">
        <p14:creationId xmlns:p14="http://schemas.microsoft.com/office/powerpoint/2010/main" val="4166034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22C04A-A432-6840-ADC5-B0882BF3FD0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7808ED1-4F89-8E69-B404-2F82B2835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50250A2-3ABA-506B-4CFD-AB0A2A368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772026-F208-7E72-5F42-60724FAB72A0}"/>
              </a:ext>
            </a:extLst>
          </p:cNvPr>
          <p:cNvSpPr>
            <a:spLocks noGrp="1"/>
          </p:cNvSpPr>
          <p:nvPr>
            <p:ph type="title"/>
          </p:nvPr>
        </p:nvSpPr>
        <p:spPr>
          <a:xfrm>
            <a:off x="-3049" y="365125"/>
            <a:ext cx="12195049" cy="1325563"/>
          </a:xfrm>
        </p:spPr>
        <p:txBody>
          <a:bodyPr>
            <a:noAutofit/>
          </a:bodyPr>
          <a:lstStyle/>
          <a:p>
            <a:pPr algn="ctr"/>
            <a:r>
              <a:rPr kumimoji="0" lang="en-US" sz="5000" b="1" i="0" u="none" strike="noStrike" kern="1200" cap="none" spc="0" normalizeH="0" baseline="0" noProof="0" dirty="0">
                <a:ln>
                  <a:noFill/>
                </a:ln>
                <a:solidFill>
                  <a:srgbClr val="FFFFFF"/>
                </a:solidFill>
                <a:effectLst/>
                <a:uLnTx/>
                <a:uFillTx/>
                <a:cs typeface="MV Boli" panose="02000500030200090000" pitchFamily="2" charset="0"/>
              </a:rPr>
              <a:t>Basic Rules</a:t>
            </a:r>
            <a:endParaRPr lang="en-US" sz="5000" b="1" dirty="0">
              <a:solidFill>
                <a:srgbClr val="FFFFFF"/>
              </a:solidFill>
              <a:cs typeface="MV Boli" panose="02000500030200090000" pitchFamily="2" charset="0"/>
            </a:endParaRPr>
          </a:p>
        </p:txBody>
      </p:sp>
      <p:sp>
        <p:nvSpPr>
          <p:cNvPr id="5" name="Content Placeholder 2">
            <a:extLst>
              <a:ext uri="{FF2B5EF4-FFF2-40B4-BE49-F238E27FC236}">
                <a16:creationId xmlns:a16="http://schemas.microsoft.com/office/drawing/2014/main" id="{EC1A291F-1A9C-1060-9908-3CF2CFAC5574}"/>
              </a:ext>
            </a:extLst>
          </p:cNvPr>
          <p:cNvSpPr>
            <a:spLocks noGrp="1"/>
          </p:cNvSpPr>
          <p:nvPr>
            <p:ph idx="1"/>
          </p:nvPr>
        </p:nvSpPr>
        <p:spPr>
          <a:xfrm>
            <a:off x="838200" y="2348161"/>
            <a:ext cx="10515600" cy="3828801"/>
          </a:xfrm>
        </p:spPr>
        <p:txBody>
          <a:bodyPr/>
          <a:lstStyle/>
          <a:p>
            <a:pPr marL="514350" indent="-514350">
              <a:buFont typeface="+mj-lt"/>
              <a:buAutoNum type="arabicPeriod"/>
            </a:pPr>
            <a:r>
              <a:rPr lang="en-US" sz="3500" dirty="0"/>
              <a:t>Use common words</a:t>
            </a:r>
          </a:p>
          <a:p>
            <a:pPr marL="514350" indent="-514350">
              <a:buFont typeface="+mj-lt"/>
              <a:buAutoNum type="arabicPeriod"/>
            </a:pPr>
            <a:r>
              <a:rPr lang="en-US" sz="3500" dirty="0"/>
              <a:t>Define complex words/concepts</a:t>
            </a:r>
          </a:p>
          <a:p>
            <a:pPr marL="514350" indent="-514350">
              <a:buFont typeface="+mj-lt"/>
              <a:buAutoNum type="arabicPeriod"/>
            </a:pPr>
            <a:r>
              <a:rPr lang="en-US" sz="3500" dirty="0"/>
              <a:t>Use shorter sentences</a:t>
            </a:r>
          </a:p>
          <a:p>
            <a:pPr marL="514350" indent="-514350">
              <a:buFont typeface="+mj-lt"/>
              <a:buAutoNum type="arabicPeriod"/>
            </a:pPr>
            <a:r>
              <a:rPr lang="en-US" sz="3500" dirty="0"/>
              <a:t>Use active voice</a:t>
            </a:r>
          </a:p>
          <a:p>
            <a:pPr marL="514350" indent="-514350">
              <a:buFont typeface="+mj-lt"/>
              <a:buAutoNum type="arabicPeriod"/>
            </a:pPr>
            <a:r>
              <a:rPr lang="en-US" sz="3500" dirty="0"/>
              <a:t>Avoid unclear pronouns</a:t>
            </a:r>
          </a:p>
          <a:p>
            <a:pPr marL="514350" indent="-514350">
              <a:buFont typeface="+mj-lt"/>
              <a:buAutoNum type="arabicPeriod"/>
            </a:pPr>
            <a:r>
              <a:rPr lang="en-US" sz="3500" dirty="0"/>
              <a:t>Include all of the same info as the original version</a:t>
            </a:r>
          </a:p>
        </p:txBody>
      </p:sp>
      <p:pic>
        <p:nvPicPr>
          <p:cNvPr id="3" name="Graphic 2" descr="Checklist.">
            <a:extLst>
              <a:ext uri="{FF2B5EF4-FFF2-40B4-BE49-F238E27FC236}">
                <a16:creationId xmlns:a16="http://schemas.microsoft.com/office/drawing/2014/main" id="{B641840E-C45A-7E11-0A8F-29DB76C06C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6692" y="2167374"/>
            <a:ext cx="3019248" cy="3019248"/>
          </a:xfrm>
          <a:prstGeom prst="rect">
            <a:avLst/>
          </a:prstGeom>
        </p:spPr>
      </p:pic>
    </p:spTree>
    <p:extLst>
      <p:ext uri="{BB962C8B-B14F-4D97-AF65-F5344CB8AC3E}">
        <p14:creationId xmlns:p14="http://schemas.microsoft.com/office/powerpoint/2010/main" val="3278530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2249F-E6E7-5143-629C-96F000DC5D87}"/>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rPr>
              <a:t>Use Common Words</a:t>
            </a:r>
          </a:p>
        </p:txBody>
      </p:sp>
      <p:sp>
        <p:nvSpPr>
          <p:cNvPr id="41" name="Arc 4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9EEA244-39A1-4531-BC1B-D3F86044C92D}"/>
              </a:ext>
            </a:extLst>
          </p:cNvPr>
          <p:cNvSpPr>
            <a:spLocks noGrp="1"/>
          </p:cNvSpPr>
          <p:nvPr>
            <p:ph idx="1"/>
          </p:nvPr>
        </p:nvSpPr>
        <p:spPr>
          <a:xfrm>
            <a:off x="5370153" y="1526033"/>
            <a:ext cx="5536397" cy="687231"/>
          </a:xfrm>
        </p:spPr>
        <p:txBody>
          <a:bodyPr>
            <a:noAutofit/>
          </a:bodyPr>
          <a:lstStyle/>
          <a:p>
            <a:pPr marL="0" indent="0">
              <a:spcAft>
                <a:spcPts val="2000"/>
              </a:spcAft>
              <a:buNone/>
            </a:pPr>
            <a:r>
              <a:rPr lang="en-US" dirty="0"/>
              <a:t>Avoid trying to sound academic</a:t>
            </a:r>
          </a:p>
        </p:txBody>
      </p:sp>
      <p:sp>
        <p:nvSpPr>
          <p:cNvPr id="4" name="Content Placeholder 2">
            <a:extLst>
              <a:ext uri="{FF2B5EF4-FFF2-40B4-BE49-F238E27FC236}">
                <a16:creationId xmlns:a16="http://schemas.microsoft.com/office/drawing/2014/main" id="{F1605865-97C1-820D-7BC2-6A833C632882}"/>
              </a:ext>
            </a:extLst>
          </p:cNvPr>
          <p:cNvSpPr txBox="1">
            <a:spLocks/>
          </p:cNvSpPr>
          <p:nvPr/>
        </p:nvSpPr>
        <p:spPr>
          <a:xfrm>
            <a:off x="5370152" y="2317172"/>
            <a:ext cx="5536397" cy="2661228"/>
          </a:xfrm>
          <a:prstGeom prst="rect">
            <a:avLst/>
          </a:prstGeom>
          <a:solidFill>
            <a:schemeClr val="accent1">
              <a:lumMod val="20000"/>
              <a:lumOff val="80000"/>
            </a:schemeClr>
          </a:solidFill>
          <a:ln w="57150">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dirty="0"/>
              <a:t>Example 1</a:t>
            </a:r>
          </a:p>
          <a:p>
            <a:pPr marL="233363" lvl="1" indent="-233363">
              <a:spcBef>
                <a:spcPts val="1000"/>
              </a:spcBef>
              <a:spcAft>
                <a:spcPts val="1000"/>
              </a:spcAft>
            </a:pPr>
            <a:r>
              <a:rPr lang="en-US" sz="2800" dirty="0"/>
              <a:t>Before: Staff invariably provide high-quality assistance to patients.</a:t>
            </a:r>
          </a:p>
          <a:p>
            <a:pPr marL="233363" lvl="1" indent="-233363"/>
            <a:r>
              <a:rPr lang="en-US" sz="2800" dirty="0"/>
              <a:t>After: Staff always help patients to the best of their ability.</a:t>
            </a:r>
          </a:p>
        </p:txBody>
      </p:sp>
    </p:spTree>
    <p:extLst>
      <p:ext uri="{BB962C8B-B14F-4D97-AF65-F5344CB8AC3E}">
        <p14:creationId xmlns:p14="http://schemas.microsoft.com/office/powerpoint/2010/main" val="361560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133839-A52B-8EA7-3212-001C5722DB51}"/>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573AF82-7FBB-846A-1A7C-E70E6C7FA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E45A332-D394-C570-2BC3-8F49904D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79D10F-D6C3-23B1-C3F8-15D5FEA94AAB}"/>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rPr>
              <a:t>Use Common Words </a:t>
            </a:r>
            <a:r>
              <a:rPr lang="en-US" sz="2400" b="1" dirty="0">
                <a:solidFill>
                  <a:srgbClr val="FFFFFF"/>
                </a:solidFill>
              </a:rPr>
              <a:t>(continued)</a:t>
            </a:r>
          </a:p>
        </p:txBody>
      </p:sp>
      <p:sp>
        <p:nvSpPr>
          <p:cNvPr id="41" name="Arc 40">
            <a:extLst>
              <a:ext uri="{FF2B5EF4-FFF2-40B4-BE49-F238E27FC236}">
                <a16:creationId xmlns:a16="http://schemas.microsoft.com/office/drawing/2014/main" id="{502F66C4-A530-40B9-408B-9B271B171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391E0EC-BA92-FABF-D539-666EF1E08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E0F487-E404-AFA2-1713-E5455E91C787}"/>
              </a:ext>
            </a:extLst>
          </p:cNvPr>
          <p:cNvSpPr>
            <a:spLocks noGrp="1"/>
          </p:cNvSpPr>
          <p:nvPr>
            <p:ph idx="1"/>
          </p:nvPr>
        </p:nvSpPr>
        <p:spPr>
          <a:xfrm>
            <a:off x="5370153" y="1526033"/>
            <a:ext cx="5536397" cy="3935281"/>
          </a:xfrm>
          <a:solidFill>
            <a:schemeClr val="accent1">
              <a:lumMod val="20000"/>
              <a:lumOff val="80000"/>
            </a:schemeClr>
          </a:solidFill>
        </p:spPr>
        <p:txBody>
          <a:bodyPr anchor="ctr" anchorCtr="0">
            <a:noAutofit/>
          </a:bodyPr>
          <a:lstStyle/>
          <a:p>
            <a:pPr marL="0" indent="0">
              <a:spcAft>
                <a:spcPts val="1000"/>
              </a:spcAft>
              <a:buNone/>
            </a:pPr>
            <a:r>
              <a:rPr lang="en-US" dirty="0"/>
              <a:t>Example 2</a:t>
            </a:r>
          </a:p>
          <a:p>
            <a:pPr marL="228600" lvl="1">
              <a:spcBef>
                <a:spcPts val="1000"/>
              </a:spcBef>
              <a:spcAft>
                <a:spcPts val="1000"/>
              </a:spcAft>
            </a:pPr>
            <a:r>
              <a:rPr lang="en-US" sz="2800" dirty="0"/>
              <a:t>Before: Staff must provide written notice of their legal obligation and compliance with regulations.</a:t>
            </a:r>
          </a:p>
          <a:p>
            <a:pPr marL="228600" lvl="1">
              <a:spcBef>
                <a:spcPts val="1000"/>
              </a:spcBef>
              <a:spcAft>
                <a:spcPts val="1000"/>
              </a:spcAft>
            </a:pPr>
            <a:r>
              <a:rPr lang="en-US" sz="2800" dirty="0"/>
              <a:t>After: Staff must put in writing that they will follow the law and other rules.</a:t>
            </a:r>
          </a:p>
        </p:txBody>
      </p:sp>
    </p:spTree>
    <p:extLst>
      <p:ext uri="{BB962C8B-B14F-4D97-AF65-F5344CB8AC3E}">
        <p14:creationId xmlns:p14="http://schemas.microsoft.com/office/powerpoint/2010/main" val="315937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16994E-4E0A-4C22-2D66-9553A1C96D2D}"/>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5DDC8BB-C69B-0581-2C08-72CF1A323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C6D7BF0-01DA-825C-1AA3-46B7A6862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a:extLst>
              <a:ext uri="{FF2B5EF4-FFF2-40B4-BE49-F238E27FC236}">
                <a16:creationId xmlns:a16="http://schemas.microsoft.com/office/drawing/2014/main" id="{C7AF2EFC-C46D-E646-6A76-6B3A2B17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A13A2612-90B9-636F-00D6-1AC34FCBD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62F53B1-E04A-66C1-2765-15BB694C818E}"/>
              </a:ext>
            </a:extLst>
          </p:cNvPr>
          <p:cNvSpPr txBox="1">
            <a:spLocks noGrp="1"/>
          </p:cNvSpPr>
          <p:nvPr>
            <p:ph type="title" idx="4294967295"/>
          </p:nvPr>
        </p:nvSpPr>
        <p:spPr>
          <a:xfrm>
            <a:off x="833120" y="1396686"/>
            <a:ext cx="4135120" cy="40646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j-lt"/>
                <a:ea typeface="+mj-ea"/>
                <a:cs typeface="+mj-cs"/>
              </a:rPr>
              <a:t>Define Complex Words/Concepts</a:t>
            </a:r>
          </a:p>
        </p:txBody>
      </p:sp>
      <p:sp>
        <p:nvSpPr>
          <p:cNvPr id="3" name="Content Placeholder 2">
            <a:extLst>
              <a:ext uri="{FF2B5EF4-FFF2-40B4-BE49-F238E27FC236}">
                <a16:creationId xmlns:a16="http://schemas.microsoft.com/office/drawing/2014/main" id="{D6D61AE5-EEC0-FB5C-58B4-F86414E57EFB}"/>
              </a:ext>
            </a:extLst>
          </p:cNvPr>
          <p:cNvSpPr>
            <a:spLocks noGrp="1"/>
          </p:cNvSpPr>
          <p:nvPr>
            <p:ph idx="1"/>
          </p:nvPr>
        </p:nvSpPr>
        <p:spPr>
          <a:xfrm>
            <a:off x="5370153" y="1526033"/>
            <a:ext cx="5536397" cy="3935281"/>
          </a:xfrm>
        </p:spPr>
        <p:txBody>
          <a:bodyPr>
            <a:noAutofit/>
          </a:bodyPr>
          <a:lstStyle/>
          <a:p>
            <a:pPr marL="0" indent="0">
              <a:spcAft>
                <a:spcPts val="2000"/>
              </a:spcAft>
              <a:buNone/>
            </a:pPr>
            <a:r>
              <a:rPr lang="en-US" dirty="0"/>
              <a:t>Complex words/concepts includes jargon</a:t>
            </a:r>
          </a:p>
          <a:p>
            <a:pPr marL="0" indent="0">
              <a:spcAft>
                <a:spcPts val="2000"/>
              </a:spcAft>
              <a:buNone/>
            </a:pPr>
            <a:r>
              <a:rPr lang="en-US" dirty="0"/>
              <a:t>Sometimes using complex words is unavoidable</a:t>
            </a:r>
          </a:p>
          <a:p>
            <a:pPr marL="0" indent="0">
              <a:spcAft>
                <a:spcPts val="2000"/>
              </a:spcAft>
              <a:buNone/>
            </a:pPr>
            <a:r>
              <a:rPr lang="en-US" dirty="0"/>
              <a:t>Define the complex word the first time it appears</a:t>
            </a:r>
          </a:p>
        </p:txBody>
      </p:sp>
    </p:spTree>
    <p:extLst>
      <p:ext uri="{BB962C8B-B14F-4D97-AF65-F5344CB8AC3E}">
        <p14:creationId xmlns:p14="http://schemas.microsoft.com/office/powerpoint/2010/main" val="382589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D70B56-0BF8-5BE7-3DB4-047A93F7EB37}"/>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F2CC634-DF57-1E29-B1E5-14748149C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E41F413-2B23-E4E5-10DD-FEF755449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84DE9-7527-2AB1-EF76-FA760B94AB76}"/>
              </a:ext>
            </a:extLst>
          </p:cNvPr>
          <p:cNvSpPr>
            <a:spLocks noGrp="1"/>
          </p:cNvSpPr>
          <p:nvPr>
            <p:ph type="title"/>
          </p:nvPr>
        </p:nvSpPr>
        <p:spPr>
          <a:xfrm>
            <a:off x="833120" y="1396686"/>
            <a:ext cx="4135120" cy="4064628"/>
          </a:xfrm>
        </p:spPr>
        <p:txBody>
          <a:bodyPr>
            <a:normAutofit/>
          </a:bodyPr>
          <a:lstStyle/>
          <a:p>
            <a:r>
              <a:rPr lang="en-US" b="1" dirty="0">
                <a:solidFill>
                  <a:srgbClr val="FFFFFF"/>
                </a:solidFill>
              </a:rPr>
              <a:t>Define Complex Words/Concepts </a:t>
            </a:r>
            <a:r>
              <a:rPr lang="en-US" sz="2400" b="1" dirty="0">
                <a:solidFill>
                  <a:srgbClr val="FFFFFF"/>
                </a:solidFill>
              </a:rPr>
              <a:t>(continued)</a:t>
            </a:r>
          </a:p>
        </p:txBody>
      </p:sp>
      <p:sp>
        <p:nvSpPr>
          <p:cNvPr id="41" name="Arc 40">
            <a:extLst>
              <a:ext uri="{FF2B5EF4-FFF2-40B4-BE49-F238E27FC236}">
                <a16:creationId xmlns:a16="http://schemas.microsoft.com/office/drawing/2014/main" id="{B78DB890-78F5-1572-C8C1-D11E681BF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9076C95D-CE05-CC7B-31F7-8AEAAAE98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879644-E98A-94E0-8E8F-434855C16674}"/>
              </a:ext>
            </a:extLst>
          </p:cNvPr>
          <p:cNvSpPr>
            <a:spLocks noGrp="1"/>
          </p:cNvSpPr>
          <p:nvPr>
            <p:ph idx="1"/>
          </p:nvPr>
        </p:nvSpPr>
        <p:spPr>
          <a:xfrm>
            <a:off x="5312171" y="960906"/>
            <a:ext cx="6242727" cy="4936187"/>
          </a:xfrm>
          <a:solidFill>
            <a:schemeClr val="accent6">
              <a:lumMod val="20000"/>
              <a:lumOff val="80000"/>
            </a:schemeClr>
          </a:solidFill>
        </p:spPr>
        <p:txBody>
          <a:bodyPr>
            <a:noAutofit/>
          </a:bodyPr>
          <a:lstStyle/>
          <a:p>
            <a:pPr marL="0" indent="0">
              <a:buNone/>
            </a:pPr>
            <a:r>
              <a:rPr lang="en-US" dirty="0"/>
              <a:t>Example</a:t>
            </a:r>
          </a:p>
          <a:p>
            <a:pPr marL="0" indent="0">
              <a:spcAft>
                <a:spcPts val="1000"/>
              </a:spcAft>
              <a:buNone/>
            </a:pPr>
            <a:r>
              <a:rPr lang="en-US" dirty="0"/>
              <a:t>People with disabilities can </a:t>
            </a:r>
            <a:r>
              <a:rPr lang="en-US" b="1" dirty="0"/>
              <a:t>waive</a:t>
            </a:r>
            <a:r>
              <a:rPr lang="en-US" dirty="0"/>
              <a:t> their right to </a:t>
            </a:r>
            <a:r>
              <a:rPr lang="en-US" b="1" dirty="0"/>
              <a:t>institutional care </a:t>
            </a:r>
            <a:r>
              <a:rPr lang="en-US" dirty="0"/>
              <a:t>and use </a:t>
            </a:r>
            <a:r>
              <a:rPr lang="en-US" b="1" dirty="0"/>
              <a:t>home and community-based services</a:t>
            </a:r>
            <a:r>
              <a:rPr lang="en-US" dirty="0"/>
              <a:t> instead.</a:t>
            </a:r>
          </a:p>
          <a:p>
            <a:pPr lvl="1"/>
            <a:r>
              <a:rPr lang="en-US" b="1" dirty="0"/>
              <a:t>Waiving</a:t>
            </a:r>
            <a:r>
              <a:rPr lang="en-US" dirty="0"/>
              <a:t> a </a:t>
            </a:r>
            <a:r>
              <a:rPr lang="en-US" sz="2500" dirty="0"/>
              <a:t>right means to give up that right.</a:t>
            </a:r>
          </a:p>
          <a:p>
            <a:pPr lvl="1"/>
            <a:r>
              <a:rPr lang="en-US" sz="2500" b="1" dirty="0"/>
              <a:t>Institutional care </a:t>
            </a:r>
            <a:r>
              <a:rPr lang="en-US" sz="2500" dirty="0"/>
              <a:t>is care that is given in hospitals, state schools, group homes and other places that the government funds.</a:t>
            </a:r>
          </a:p>
          <a:p>
            <a:pPr lvl="1"/>
            <a:r>
              <a:rPr lang="en-US" sz="2500" b="1" dirty="0"/>
              <a:t>Home and community-based services </a:t>
            </a:r>
            <a:r>
              <a:rPr lang="en-US" sz="2500" dirty="0"/>
              <a:t>are services that are given in traditional personal homes.</a:t>
            </a:r>
          </a:p>
        </p:txBody>
      </p:sp>
    </p:spTree>
    <p:extLst>
      <p:ext uri="{BB962C8B-B14F-4D97-AF65-F5344CB8AC3E}">
        <p14:creationId xmlns:p14="http://schemas.microsoft.com/office/powerpoint/2010/main" val="2974725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A13304-065B-FFC3-7F29-CFC10CD9DB89}"/>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B1FE4B9-FD07-34E2-5D83-B0CEEEA60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7441673-4B30-EE1D-F629-3B41ACB0A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a:extLst>
              <a:ext uri="{FF2B5EF4-FFF2-40B4-BE49-F238E27FC236}">
                <a16:creationId xmlns:a16="http://schemas.microsoft.com/office/drawing/2014/main" id="{C6D64162-BAF9-93A4-09E7-5922017D8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E6CF03C2-B9B5-F6BB-99EA-392CC4626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02A2E0-ECFA-3FA3-A7B9-74DB3C85B66B}"/>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rPr>
              <a:t>Use Shorter Sentences</a:t>
            </a:r>
          </a:p>
        </p:txBody>
      </p:sp>
      <p:sp>
        <p:nvSpPr>
          <p:cNvPr id="3" name="Content Placeholder 2">
            <a:extLst>
              <a:ext uri="{FF2B5EF4-FFF2-40B4-BE49-F238E27FC236}">
                <a16:creationId xmlns:a16="http://schemas.microsoft.com/office/drawing/2014/main" id="{FDAB3ED0-879A-B70B-DE0E-28275922F505}"/>
              </a:ext>
            </a:extLst>
          </p:cNvPr>
          <p:cNvSpPr>
            <a:spLocks noGrp="1"/>
          </p:cNvSpPr>
          <p:nvPr>
            <p:ph idx="1"/>
          </p:nvPr>
        </p:nvSpPr>
        <p:spPr>
          <a:xfrm>
            <a:off x="5370153" y="1526033"/>
            <a:ext cx="5536397" cy="3935281"/>
          </a:xfrm>
        </p:spPr>
        <p:txBody>
          <a:bodyPr>
            <a:noAutofit/>
          </a:bodyPr>
          <a:lstStyle/>
          <a:p>
            <a:pPr marL="0" indent="0">
              <a:spcAft>
                <a:spcPts val="2000"/>
              </a:spcAft>
              <a:buNone/>
            </a:pPr>
            <a:r>
              <a:rPr lang="en-US" dirty="0"/>
              <a:t>Write up to 15-20 words per sentence</a:t>
            </a:r>
          </a:p>
          <a:p>
            <a:pPr marL="0" indent="0">
              <a:spcAft>
                <a:spcPts val="2000"/>
              </a:spcAft>
              <a:buNone/>
            </a:pPr>
            <a:r>
              <a:rPr lang="en-US" dirty="0"/>
              <a:t>Longer sentences can be confusing</a:t>
            </a:r>
          </a:p>
          <a:p>
            <a:pPr marL="0" indent="0">
              <a:spcAft>
                <a:spcPts val="2000"/>
              </a:spcAft>
              <a:buNone/>
            </a:pPr>
            <a:r>
              <a:rPr lang="en-US" dirty="0"/>
              <a:t>Break longer sentences into shorter sentences</a:t>
            </a:r>
          </a:p>
        </p:txBody>
      </p:sp>
    </p:spTree>
    <p:extLst>
      <p:ext uri="{BB962C8B-B14F-4D97-AF65-F5344CB8AC3E}">
        <p14:creationId xmlns:p14="http://schemas.microsoft.com/office/powerpoint/2010/main" val="311997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7A822B-5D9A-7B8F-285A-3CA1B1155289}"/>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517E7EA-1EF8-60AE-E7E0-E7F85F1A0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ABDF66D-11F6-56EE-26D5-D702BD76B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a:extLst>
              <a:ext uri="{FF2B5EF4-FFF2-40B4-BE49-F238E27FC236}">
                <a16:creationId xmlns:a16="http://schemas.microsoft.com/office/drawing/2014/main" id="{C203299A-E672-DA2E-BAB9-EC8151E6F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32FA7B9-7148-D980-2426-375595117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9691819-6EFB-EC75-F89E-0F00217D47D6}"/>
              </a:ext>
            </a:extLst>
          </p:cNvPr>
          <p:cNvSpPr txBox="1">
            <a:spLocks noGrp="1"/>
          </p:cNvSpPr>
          <p:nvPr>
            <p:ph type="title" idx="4294967295"/>
          </p:nvPr>
        </p:nvSpPr>
        <p:spPr>
          <a:xfrm>
            <a:off x="1171074" y="1396686"/>
            <a:ext cx="3240506" cy="40646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j-lt"/>
                <a:ea typeface="+mj-ea"/>
                <a:cs typeface="+mj-cs"/>
              </a:rPr>
              <a:t>Use Shorter Sentences </a:t>
            </a:r>
            <a:r>
              <a:rPr kumimoji="0" lang="en-US" sz="2400" b="1" i="0" u="none" strike="noStrike" kern="1200" cap="none" spc="0" normalizeH="0" baseline="0" noProof="0" dirty="0">
                <a:ln>
                  <a:noFill/>
                </a:ln>
                <a:solidFill>
                  <a:srgbClr val="FFFFFF"/>
                </a:solidFill>
                <a:effectLst/>
                <a:uLnTx/>
                <a:uFillTx/>
                <a:latin typeface="+mj-lt"/>
                <a:ea typeface="+mj-ea"/>
                <a:cs typeface="+mj-cs"/>
              </a:rPr>
              <a:t>(continued…)</a:t>
            </a:r>
          </a:p>
        </p:txBody>
      </p:sp>
      <p:sp>
        <p:nvSpPr>
          <p:cNvPr id="3" name="Content Placeholder 2">
            <a:extLst>
              <a:ext uri="{FF2B5EF4-FFF2-40B4-BE49-F238E27FC236}">
                <a16:creationId xmlns:a16="http://schemas.microsoft.com/office/drawing/2014/main" id="{3D866DE6-14DC-1269-8331-CC147D8A9AA3}"/>
              </a:ext>
            </a:extLst>
          </p:cNvPr>
          <p:cNvSpPr>
            <a:spLocks noGrp="1"/>
          </p:cNvSpPr>
          <p:nvPr>
            <p:ph idx="1"/>
          </p:nvPr>
        </p:nvSpPr>
        <p:spPr>
          <a:xfrm>
            <a:off x="5370153" y="1119031"/>
            <a:ext cx="6242727" cy="4619938"/>
          </a:xfrm>
          <a:solidFill>
            <a:srgbClr val="FADBC6"/>
          </a:solidFill>
        </p:spPr>
        <p:txBody>
          <a:bodyPr anchor="ctr" anchorCtr="0">
            <a:noAutofit/>
          </a:bodyPr>
          <a:lstStyle/>
          <a:p>
            <a:pPr marL="0" indent="0">
              <a:buNone/>
            </a:pPr>
            <a:r>
              <a:rPr lang="en-US" dirty="0"/>
              <a:t>Example: Before</a:t>
            </a:r>
          </a:p>
          <a:p>
            <a:r>
              <a:rPr lang="en-US" dirty="0"/>
              <a:t>“Developmental disability,” as defined in federal law, is a severe, chronic, often lifelong disability that causes substantial limitations in several major life activities such as: self-care, receptive and expressive language, learning, mobility, self-direction, the capacity for independent living, and economic self-sufficiency.</a:t>
            </a:r>
          </a:p>
        </p:txBody>
      </p:sp>
    </p:spTree>
    <p:extLst>
      <p:ext uri="{BB962C8B-B14F-4D97-AF65-F5344CB8AC3E}">
        <p14:creationId xmlns:p14="http://schemas.microsoft.com/office/powerpoint/2010/main" val="400865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9D6C7A-DC1E-1419-886B-11E9FFDD09C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A9F5CC3-6499-399F-4339-A4BB7DC40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8B512E4-0098-F5E8-7B83-B6E5C6D81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EC9559-6580-E42C-3233-EDD37EF97670}"/>
              </a:ext>
            </a:extLst>
          </p:cNvPr>
          <p:cNvSpPr>
            <a:spLocks noGrp="1"/>
          </p:cNvSpPr>
          <p:nvPr>
            <p:ph type="title"/>
          </p:nvPr>
        </p:nvSpPr>
        <p:spPr>
          <a:xfrm>
            <a:off x="686834" y="1153572"/>
            <a:ext cx="2777089" cy="4461163"/>
          </a:xfrm>
        </p:spPr>
        <p:txBody>
          <a:bodyPr>
            <a:normAutofit/>
          </a:bodyPr>
          <a:lstStyle/>
          <a:p>
            <a:r>
              <a:rPr lang="en-US" b="1" dirty="0">
                <a:solidFill>
                  <a:srgbClr val="FFFFFF"/>
                </a:solidFill>
                <a:cs typeface="Helvetica" panose="020B0604020202020204" pitchFamily="34" charset="0"/>
              </a:rPr>
              <a:t>Virginia’s DD Council</a:t>
            </a:r>
          </a:p>
        </p:txBody>
      </p:sp>
      <p:sp>
        <p:nvSpPr>
          <p:cNvPr id="19" name="Arc 18">
            <a:extLst>
              <a:ext uri="{FF2B5EF4-FFF2-40B4-BE49-F238E27FC236}">
                <a16:creationId xmlns:a16="http://schemas.microsoft.com/office/drawing/2014/main" id="{954592CF-7D9C-4C2C-1F89-A512013D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2F6ECD-F45D-046D-9232-7F7087C71C8D}"/>
              </a:ext>
            </a:extLst>
          </p:cNvPr>
          <p:cNvSpPr txBox="1">
            <a:spLocks/>
          </p:cNvSpPr>
          <p:nvPr/>
        </p:nvSpPr>
        <p:spPr>
          <a:xfrm>
            <a:off x="4447308" y="2093530"/>
            <a:ext cx="7376392" cy="408343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tx1"/>
              </a:buClr>
              <a:buSzPct val="100000"/>
              <a:buFont typeface="Arial" panose="020B0604020202020204" pitchFamily="34" charset="0"/>
              <a:buNone/>
              <a:defRPr/>
            </a:pPr>
            <a:r>
              <a:rPr lang="en-US" dirty="0"/>
              <a:t>Authorized under the federal Developmental Disabilities (DD) Assistance and Bill of Rights Act.</a:t>
            </a:r>
          </a:p>
          <a:p>
            <a:pPr marL="0" indent="0">
              <a:spcBef>
                <a:spcPts val="0"/>
              </a:spcBef>
              <a:buClr>
                <a:schemeClr val="tx1"/>
              </a:buClr>
              <a:buSzPct val="100000"/>
              <a:buFont typeface="Arial" panose="020B0604020202020204" pitchFamily="34" charset="0"/>
              <a:buNone/>
              <a:defRPr/>
            </a:pPr>
            <a:endParaRPr lang="en-US" dirty="0"/>
          </a:p>
          <a:p>
            <a:pPr marL="0" indent="0">
              <a:spcBef>
                <a:spcPts val="0"/>
              </a:spcBef>
              <a:buClr>
                <a:schemeClr val="tx1"/>
              </a:buClr>
              <a:buSzPct val="100000"/>
              <a:buFont typeface="Arial" panose="020B0604020202020204" pitchFamily="34" charset="0"/>
              <a:buNone/>
              <a:defRPr/>
            </a:pPr>
            <a:r>
              <a:rPr lang="en-US" dirty="0"/>
              <a:t>Guided by federal State Plan Priorities.</a:t>
            </a:r>
          </a:p>
          <a:p>
            <a:endParaRPr lang="en-US" dirty="0"/>
          </a:p>
        </p:txBody>
      </p:sp>
      <p:pic>
        <p:nvPicPr>
          <p:cNvPr id="5" name="Picture 4" descr="Virginia Board for People with Disabilities logo.">
            <a:extLst>
              <a:ext uri="{FF2B5EF4-FFF2-40B4-BE49-F238E27FC236}">
                <a16:creationId xmlns:a16="http://schemas.microsoft.com/office/drawing/2014/main" id="{47E43478-8947-2388-20F0-A8246D7C4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157" y="626679"/>
            <a:ext cx="5667444" cy="1828800"/>
          </a:xfrm>
          <a:prstGeom prst="rect">
            <a:avLst/>
          </a:prstGeom>
        </p:spPr>
      </p:pic>
    </p:spTree>
    <p:extLst>
      <p:ext uri="{BB962C8B-B14F-4D97-AF65-F5344CB8AC3E}">
        <p14:creationId xmlns:p14="http://schemas.microsoft.com/office/powerpoint/2010/main" val="1313859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159413-7DBF-A9DF-1A07-B3DD24348981}"/>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4F42220-B91A-DF4D-2C5E-F61AD1496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0E2E0A1-914A-DEE8-F91D-0F0591A0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c 40">
            <a:extLst>
              <a:ext uri="{FF2B5EF4-FFF2-40B4-BE49-F238E27FC236}">
                <a16:creationId xmlns:a16="http://schemas.microsoft.com/office/drawing/2014/main" id="{A152F6C8-5EA6-2E8A-53B7-BA2150849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8FCBB5D-3F34-AFBF-02AA-5BAE73928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A05A110-976E-0A9A-9B62-7BF463EDB379}"/>
              </a:ext>
            </a:extLst>
          </p:cNvPr>
          <p:cNvSpPr txBox="1">
            <a:spLocks noGrp="1"/>
          </p:cNvSpPr>
          <p:nvPr>
            <p:ph type="title" idx="4294967295"/>
          </p:nvPr>
        </p:nvSpPr>
        <p:spPr>
          <a:xfrm>
            <a:off x="1171074" y="1396686"/>
            <a:ext cx="3240506" cy="40646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US" sz="4400" b="1" i="0" u="none" strike="noStrike" kern="1200" cap="none" spc="0" normalizeH="0" baseline="0" noProof="0" dirty="0">
                <a:ln>
                  <a:noFill/>
                </a:ln>
                <a:solidFill>
                  <a:srgbClr val="FFFFFF"/>
                </a:solidFill>
                <a:effectLst/>
                <a:uLnTx/>
                <a:uFillTx/>
                <a:latin typeface="+mj-lt"/>
                <a:ea typeface="+mj-ea"/>
                <a:cs typeface="+mj-cs"/>
              </a:rPr>
              <a:t>Use </a:t>
            </a:r>
            <a:r>
              <a:rPr lang="en-US" b="1" dirty="0">
                <a:solidFill>
                  <a:srgbClr val="FFFFFF"/>
                </a:solidFill>
              </a:rPr>
              <a:t>Shorter Sentences </a:t>
            </a:r>
            <a:r>
              <a:rPr lang="en-US" sz="2400" b="1" dirty="0">
                <a:solidFill>
                  <a:srgbClr val="FFFFFF"/>
                </a:solidFill>
              </a:rPr>
              <a:t>(example continued…)</a:t>
            </a:r>
            <a:endParaRPr kumimoji="0" lang="en-US" sz="2400" b="1" i="0" u="none" strike="noStrike" kern="1200" cap="none" spc="0" normalizeH="0" baseline="0" noProof="0" dirty="0">
              <a:ln>
                <a:noFill/>
              </a:ln>
              <a:solidFill>
                <a:srgbClr val="FFFFFF"/>
              </a:solidFill>
              <a:effectLst/>
              <a:uLnTx/>
              <a:uFillTx/>
            </a:endParaRPr>
          </a:p>
        </p:txBody>
      </p:sp>
      <p:sp>
        <p:nvSpPr>
          <p:cNvPr id="3" name="Content Placeholder 2">
            <a:extLst>
              <a:ext uri="{FF2B5EF4-FFF2-40B4-BE49-F238E27FC236}">
                <a16:creationId xmlns:a16="http://schemas.microsoft.com/office/drawing/2014/main" id="{590A21DF-3F46-7EE0-4792-B590A80B0D72}"/>
              </a:ext>
            </a:extLst>
          </p:cNvPr>
          <p:cNvSpPr>
            <a:spLocks noGrp="1"/>
          </p:cNvSpPr>
          <p:nvPr>
            <p:ph idx="1"/>
          </p:nvPr>
        </p:nvSpPr>
        <p:spPr>
          <a:xfrm>
            <a:off x="5370153" y="871243"/>
            <a:ext cx="6242727" cy="5115514"/>
          </a:xfrm>
          <a:solidFill>
            <a:srgbClr val="FADBC6"/>
          </a:solidFill>
        </p:spPr>
        <p:txBody>
          <a:bodyPr anchor="ctr" anchorCtr="0">
            <a:noAutofit/>
          </a:bodyPr>
          <a:lstStyle/>
          <a:p>
            <a:pPr marL="0" indent="0">
              <a:buNone/>
            </a:pPr>
            <a:r>
              <a:rPr lang="en-US" dirty="0"/>
              <a:t>After</a:t>
            </a:r>
          </a:p>
          <a:p>
            <a:r>
              <a:rPr lang="en-US" dirty="0"/>
              <a:t>“Developmental disability,” as defined in federal law, is a severe, chronic, often lifelong disability. </a:t>
            </a:r>
          </a:p>
          <a:p>
            <a:r>
              <a:rPr lang="en-US" dirty="0"/>
              <a:t>It causes substantial limitations in several major life activities. </a:t>
            </a:r>
          </a:p>
          <a:p>
            <a:r>
              <a:rPr lang="en-US" dirty="0"/>
              <a:t>These include self-care, receptive and expressive language, learning, mobility, self-direction, the capacity for independent living, and economic self-sufficiency.</a:t>
            </a:r>
          </a:p>
        </p:txBody>
      </p:sp>
    </p:spTree>
    <p:extLst>
      <p:ext uri="{BB962C8B-B14F-4D97-AF65-F5344CB8AC3E}">
        <p14:creationId xmlns:p14="http://schemas.microsoft.com/office/powerpoint/2010/main" val="368828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F2C4A4-34BA-1AAF-DBA8-D90AAF7B2AB1}"/>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27F5010-B7B1-8468-F35E-5CD0AF407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49616B7-4C63-1F2A-C19F-3F1CE7AB7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7823A0-3732-FCBE-3705-87B6ECD9F4D1}"/>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rPr>
              <a:t>Use Active Voice</a:t>
            </a:r>
          </a:p>
        </p:txBody>
      </p:sp>
      <p:sp>
        <p:nvSpPr>
          <p:cNvPr id="41" name="Arc 40">
            <a:extLst>
              <a:ext uri="{FF2B5EF4-FFF2-40B4-BE49-F238E27FC236}">
                <a16:creationId xmlns:a16="http://schemas.microsoft.com/office/drawing/2014/main" id="{F86EEA48-66A4-D4E0-BD51-AA2C4EA9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9E7F2BE-D37B-B2B7-1C4B-0C5F915C9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711FC65-6598-31B2-3314-A3D9B8E36612}"/>
              </a:ext>
            </a:extLst>
          </p:cNvPr>
          <p:cNvSpPr>
            <a:spLocks noGrp="1"/>
          </p:cNvSpPr>
          <p:nvPr>
            <p:ph idx="1"/>
          </p:nvPr>
        </p:nvSpPr>
        <p:spPr>
          <a:xfrm>
            <a:off x="5370153" y="1526033"/>
            <a:ext cx="5536397" cy="892047"/>
          </a:xfrm>
        </p:spPr>
        <p:txBody>
          <a:bodyPr>
            <a:noAutofit/>
          </a:bodyPr>
          <a:lstStyle/>
          <a:p>
            <a:pPr marL="0" indent="0">
              <a:spcAft>
                <a:spcPts val="2000"/>
              </a:spcAft>
              <a:buNone/>
            </a:pPr>
            <a:r>
              <a:rPr lang="en-US" dirty="0"/>
              <a:t>The subject should be doing the action</a:t>
            </a:r>
          </a:p>
        </p:txBody>
      </p:sp>
      <p:sp>
        <p:nvSpPr>
          <p:cNvPr id="4" name="Content Placeholder 2">
            <a:extLst>
              <a:ext uri="{FF2B5EF4-FFF2-40B4-BE49-F238E27FC236}">
                <a16:creationId xmlns:a16="http://schemas.microsoft.com/office/drawing/2014/main" id="{C5EDD478-51F0-E0E8-6AB5-77CE5FB45599}"/>
              </a:ext>
            </a:extLst>
          </p:cNvPr>
          <p:cNvSpPr txBox="1">
            <a:spLocks/>
          </p:cNvSpPr>
          <p:nvPr/>
        </p:nvSpPr>
        <p:spPr>
          <a:xfrm>
            <a:off x="5365121" y="2670399"/>
            <a:ext cx="5536397" cy="2480721"/>
          </a:xfrm>
          <a:prstGeom prst="rect">
            <a:avLst/>
          </a:prstGeom>
          <a:solidFill>
            <a:schemeClr val="accent1">
              <a:lumMod val="20000"/>
              <a:lumOff val="80000"/>
            </a:schemeClr>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dirty="0"/>
              <a:t>Example 1</a:t>
            </a:r>
          </a:p>
          <a:p>
            <a:pPr marL="233363" lvl="1" indent="-233363">
              <a:spcBef>
                <a:spcPts val="1000"/>
              </a:spcBef>
              <a:spcAft>
                <a:spcPts val="1000"/>
              </a:spcAft>
            </a:pPr>
            <a:r>
              <a:rPr lang="en-US" sz="2800" dirty="0"/>
              <a:t>Passive: The State Plan was developed by a committee.</a:t>
            </a:r>
          </a:p>
          <a:p>
            <a:pPr marL="233363" lvl="1" indent="-233363">
              <a:spcBef>
                <a:spcPts val="1000"/>
              </a:spcBef>
              <a:spcAft>
                <a:spcPts val="1000"/>
              </a:spcAft>
            </a:pPr>
            <a:r>
              <a:rPr lang="en-US" sz="2800" dirty="0"/>
              <a:t>Active: A committee developed the current State Plan</a:t>
            </a:r>
            <a:r>
              <a:rPr lang="en-US" dirty="0"/>
              <a:t>.</a:t>
            </a:r>
          </a:p>
        </p:txBody>
      </p:sp>
    </p:spTree>
    <p:extLst>
      <p:ext uri="{BB962C8B-B14F-4D97-AF65-F5344CB8AC3E}">
        <p14:creationId xmlns:p14="http://schemas.microsoft.com/office/powerpoint/2010/main" val="47997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E6681B-6C6C-F0C5-E3FE-4831B7BBD59C}"/>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ABD3662-6217-6484-2467-48289CE84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8FE74A1-2122-5B85-9DE0-4E9123B52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B0AF89-0129-30EC-A358-E70FAD6E875B}"/>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rPr>
              <a:t>Use Active Voice </a:t>
            </a:r>
            <a:r>
              <a:rPr lang="en-US" sz="2400" b="1" dirty="0">
                <a:solidFill>
                  <a:srgbClr val="FFFFFF"/>
                </a:solidFill>
              </a:rPr>
              <a:t>(continued)</a:t>
            </a:r>
          </a:p>
        </p:txBody>
      </p:sp>
      <p:sp>
        <p:nvSpPr>
          <p:cNvPr id="41" name="Arc 40">
            <a:extLst>
              <a:ext uri="{FF2B5EF4-FFF2-40B4-BE49-F238E27FC236}">
                <a16:creationId xmlns:a16="http://schemas.microsoft.com/office/drawing/2014/main" id="{96428545-BB09-C6CC-A37F-F4B0B95F2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D3217389-35B4-93CC-8000-0586D6D92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BBC161-ACAD-E047-C3FC-49E67BA8AD23}"/>
              </a:ext>
            </a:extLst>
          </p:cNvPr>
          <p:cNvSpPr>
            <a:spLocks noGrp="1"/>
          </p:cNvSpPr>
          <p:nvPr>
            <p:ph idx="1"/>
          </p:nvPr>
        </p:nvSpPr>
        <p:spPr>
          <a:xfrm>
            <a:off x="5365121" y="1880616"/>
            <a:ext cx="5536397" cy="3096767"/>
          </a:xfrm>
          <a:solidFill>
            <a:schemeClr val="accent1">
              <a:lumMod val="20000"/>
              <a:lumOff val="80000"/>
            </a:schemeClr>
          </a:solidFill>
        </p:spPr>
        <p:txBody>
          <a:bodyPr anchor="ctr" anchorCtr="0">
            <a:noAutofit/>
          </a:bodyPr>
          <a:lstStyle/>
          <a:p>
            <a:pPr marL="0" indent="0">
              <a:spcAft>
                <a:spcPts val="1000"/>
              </a:spcAft>
              <a:buNone/>
            </a:pPr>
            <a:r>
              <a:rPr lang="en-US" dirty="0"/>
              <a:t>Example 2</a:t>
            </a:r>
          </a:p>
          <a:p>
            <a:pPr marL="0" lvl="1" indent="233363">
              <a:spcBef>
                <a:spcPts val="1000"/>
              </a:spcBef>
              <a:spcAft>
                <a:spcPts val="1000"/>
              </a:spcAft>
            </a:pPr>
            <a:r>
              <a:rPr lang="en-US" sz="2800" dirty="0"/>
              <a:t>Passive: Complaints should be dealt with as quickly as possible.</a:t>
            </a:r>
          </a:p>
          <a:p>
            <a:pPr marL="233363" lvl="1" indent="-233363">
              <a:spcBef>
                <a:spcPts val="1000"/>
              </a:spcBef>
              <a:spcAft>
                <a:spcPts val="1000"/>
              </a:spcAft>
            </a:pPr>
            <a:r>
              <a:rPr lang="en-US" sz="2800" dirty="0"/>
              <a:t>Active: Deal with complaints as quickly as possible.</a:t>
            </a:r>
          </a:p>
        </p:txBody>
      </p:sp>
    </p:spTree>
    <p:extLst>
      <p:ext uri="{BB962C8B-B14F-4D97-AF65-F5344CB8AC3E}">
        <p14:creationId xmlns:p14="http://schemas.microsoft.com/office/powerpoint/2010/main" val="4228393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7041DA-4B93-033C-F0F9-2B32EEA38204}"/>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242D782-C17C-ECFB-B1B8-C1BEA317A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8975160-7D15-9DC7-A6D1-17558A8C1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A2955-9122-AE6C-F3C6-982ADC3E029B}"/>
              </a:ext>
            </a:extLst>
          </p:cNvPr>
          <p:cNvSpPr>
            <a:spLocks noGrp="1"/>
          </p:cNvSpPr>
          <p:nvPr>
            <p:ph type="title"/>
          </p:nvPr>
        </p:nvSpPr>
        <p:spPr>
          <a:xfrm>
            <a:off x="1171074" y="1396686"/>
            <a:ext cx="3240506" cy="4064628"/>
          </a:xfrm>
        </p:spPr>
        <p:txBody>
          <a:bodyPr>
            <a:normAutofit/>
          </a:bodyPr>
          <a:lstStyle/>
          <a:p>
            <a:r>
              <a:rPr lang="en-US" b="1" dirty="0">
                <a:solidFill>
                  <a:srgbClr val="FFFFFF"/>
                </a:solidFill>
              </a:rPr>
              <a:t>Avoid Unclear Pronouns</a:t>
            </a:r>
          </a:p>
        </p:txBody>
      </p:sp>
      <p:sp>
        <p:nvSpPr>
          <p:cNvPr id="41" name="Arc 40">
            <a:extLst>
              <a:ext uri="{FF2B5EF4-FFF2-40B4-BE49-F238E27FC236}">
                <a16:creationId xmlns:a16="http://schemas.microsoft.com/office/drawing/2014/main" id="{05BBC106-0882-0356-3D1D-AF84020F7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981D5330-0489-EDCA-D371-79945CE8A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605FCFE9-377F-DBD0-4424-82775D48B9CD}"/>
              </a:ext>
            </a:extLst>
          </p:cNvPr>
          <p:cNvSpPr txBox="1">
            <a:spLocks/>
          </p:cNvSpPr>
          <p:nvPr/>
        </p:nvSpPr>
        <p:spPr>
          <a:xfrm>
            <a:off x="5370154" y="960822"/>
            <a:ext cx="6242728" cy="871727"/>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Font typeface="Arial" panose="020B0604020202020204" pitchFamily="34" charset="0"/>
              <a:buNone/>
            </a:pPr>
            <a:r>
              <a:rPr lang="en-US" dirty="0"/>
              <a:t>Pronouns are words like “they,” “she,” “he” and “it”</a:t>
            </a:r>
          </a:p>
        </p:txBody>
      </p:sp>
      <p:sp>
        <p:nvSpPr>
          <p:cNvPr id="3" name="Content Placeholder 2">
            <a:extLst>
              <a:ext uri="{FF2B5EF4-FFF2-40B4-BE49-F238E27FC236}">
                <a16:creationId xmlns:a16="http://schemas.microsoft.com/office/drawing/2014/main" id="{E65C6135-4DF8-4647-6DBA-DE35F8FE9BA1}"/>
              </a:ext>
            </a:extLst>
          </p:cNvPr>
          <p:cNvSpPr>
            <a:spLocks noGrp="1"/>
          </p:cNvSpPr>
          <p:nvPr>
            <p:ph idx="1"/>
          </p:nvPr>
        </p:nvSpPr>
        <p:spPr>
          <a:xfrm>
            <a:off x="5370154" y="1832549"/>
            <a:ext cx="6242728" cy="4338320"/>
          </a:xfrm>
          <a:solidFill>
            <a:schemeClr val="accent6">
              <a:lumMod val="20000"/>
              <a:lumOff val="80000"/>
            </a:schemeClr>
          </a:solidFill>
        </p:spPr>
        <p:txBody>
          <a:bodyPr anchor="ctr" anchorCtr="0">
            <a:noAutofit/>
          </a:bodyPr>
          <a:lstStyle/>
          <a:p>
            <a:pPr marL="0" indent="0">
              <a:spcAft>
                <a:spcPts val="1000"/>
              </a:spcAft>
              <a:buNone/>
            </a:pPr>
            <a:r>
              <a:rPr lang="en-US" dirty="0"/>
              <a:t>Example:</a:t>
            </a:r>
          </a:p>
          <a:p>
            <a:pPr>
              <a:spcAft>
                <a:spcPts val="1000"/>
              </a:spcAft>
            </a:pPr>
            <a:r>
              <a:rPr lang="en-US" sz="2700" dirty="0"/>
              <a:t>Before: Parents of students with disabilities can talk with school staff about Individualized Education Plans (IEPs). </a:t>
            </a:r>
            <a:r>
              <a:rPr lang="en-US" sz="2700" b="1" dirty="0"/>
              <a:t>They can be helpful for their children.</a:t>
            </a:r>
          </a:p>
          <a:p>
            <a:pPr>
              <a:spcAft>
                <a:spcPts val="1000"/>
              </a:spcAft>
            </a:pPr>
            <a:r>
              <a:rPr lang="en-US" sz="2700" dirty="0"/>
              <a:t>After: Parents of students with disabilities can talk with school staff about Individualized Education Plans (IEPs). </a:t>
            </a:r>
            <a:r>
              <a:rPr lang="en-US" sz="2700" b="1" dirty="0"/>
              <a:t>IEPs can be helpful for the parents’ children.</a:t>
            </a:r>
          </a:p>
        </p:txBody>
      </p:sp>
    </p:spTree>
    <p:extLst>
      <p:ext uri="{BB962C8B-B14F-4D97-AF65-F5344CB8AC3E}">
        <p14:creationId xmlns:p14="http://schemas.microsoft.com/office/powerpoint/2010/main" val="78517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C2C42-F61B-DF0D-3363-9F1AAC71FA3E}"/>
              </a:ext>
            </a:extLst>
          </p:cNvPr>
          <p:cNvSpPr>
            <a:spLocks noGrp="1"/>
          </p:cNvSpPr>
          <p:nvPr>
            <p:ph type="title"/>
          </p:nvPr>
        </p:nvSpPr>
        <p:spPr>
          <a:xfrm>
            <a:off x="828009" y="1393674"/>
            <a:ext cx="4346064" cy="4270963"/>
          </a:xfrm>
        </p:spPr>
        <p:txBody>
          <a:bodyPr anchor="ctr">
            <a:normAutofit/>
          </a:bodyPr>
          <a:lstStyle/>
          <a:p>
            <a:pPr algn="ctr"/>
            <a:r>
              <a:rPr lang="en-US" b="1" dirty="0">
                <a:solidFill>
                  <a:srgbClr val="FFFFFF"/>
                </a:solidFill>
              </a:rPr>
              <a:t>Include all the same info as the original version</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FF60975-09F6-1273-E1DC-FC9668956AC8}"/>
              </a:ext>
            </a:extLst>
          </p:cNvPr>
          <p:cNvSpPr>
            <a:spLocks noGrp="1"/>
          </p:cNvSpPr>
          <p:nvPr>
            <p:ph idx="1"/>
          </p:nvPr>
        </p:nvSpPr>
        <p:spPr>
          <a:xfrm>
            <a:off x="6297233" y="518400"/>
            <a:ext cx="4771607" cy="5837949"/>
          </a:xfrm>
        </p:spPr>
        <p:txBody>
          <a:bodyPr anchor="ctr">
            <a:normAutofit/>
          </a:bodyPr>
          <a:lstStyle/>
          <a:p>
            <a:pPr marL="0" indent="0">
              <a:spcAft>
                <a:spcPts val="1000"/>
              </a:spcAft>
              <a:buNone/>
            </a:pPr>
            <a:r>
              <a:rPr lang="en-US" dirty="0">
                <a:solidFill>
                  <a:schemeClr val="tx1">
                    <a:alpha val="80000"/>
                  </a:schemeClr>
                </a:solidFill>
              </a:rPr>
              <a:t>Access to information = access to all the same information</a:t>
            </a:r>
          </a:p>
          <a:p>
            <a:pPr marL="0" indent="0">
              <a:spcAft>
                <a:spcPts val="1000"/>
              </a:spcAft>
              <a:buNone/>
            </a:pPr>
            <a:r>
              <a:rPr lang="en-US" dirty="0">
                <a:solidFill>
                  <a:schemeClr val="tx1">
                    <a:alpha val="80000"/>
                  </a:schemeClr>
                </a:solidFill>
              </a:rPr>
              <a:t>Concerned about length? Consider what’s important</a:t>
            </a:r>
          </a:p>
          <a:p>
            <a:pPr lvl="1"/>
            <a:r>
              <a:rPr lang="en-US" dirty="0">
                <a:solidFill>
                  <a:schemeClr val="tx1">
                    <a:alpha val="80000"/>
                  </a:schemeClr>
                </a:solidFill>
              </a:rPr>
              <a:t>Background?</a:t>
            </a:r>
          </a:p>
          <a:p>
            <a:pPr lvl="1"/>
            <a:r>
              <a:rPr lang="en-US" dirty="0">
                <a:solidFill>
                  <a:schemeClr val="tx1">
                    <a:alpha val="80000"/>
                  </a:schemeClr>
                </a:solidFill>
              </a:rPr>
              <a:t>History?</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5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7543DB2-8206-6AF7-EF7E-89762AC86791}"/>
              </a:ext>
            </a:extLst>
          </p:cNvPr>
          <p:cNvSpPr>
            <a:spLocks noGrp="1"/>
          </p:cNvSpPr>
          <p:nvPr>
            <p:ph type="title"/>
          </p:nvPr>
        </p:nvSpPr>
        <p:spPr>
          <a:xfrm>
            <a:off x="1188069" y="381935"/>
            <a:ext cx="4008583" cy="5974414"/>
          </a:xfrm>
        </p:spPr>
        <p:txBody>
          <a:bodyPr anchor="ctr">
            <a:normAutofit/>
          </a:bodyPr>
          <a:lstStyle/>
          <a:p>
            <a:r>
              <a:rPr lang="en-US" sz="5600" b="1" dirty="0">
                <a:solidFill>
                  <a:srgbClr val="FFFFFF"/>
                </a:solidFill>
              </a:rPr>
              <a:t>Remember…</a:t>
            </a:r>
          </a:p>
        </p:txBody>
      </p:sp>
      <p:grpSp>
        <p:nvGrpSpPr>
          <p:cNvPr id="22" name="Group 2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2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BAAAA9AB-5067-A6A9-3ED7-3937030FA663}"/>
              </a:ext>
            </a:extLst>
          </p:cNvPr>
          <p:cNvSpPr>
            <a:spLocks noGrp="1"/>
          </p:cNvSpPr>
          <p:nvPr>
            <p:ph idx="1"/>
          </p:nvPr>
        </p:nvSpPr>
        <p:spPr>
          <a:xfrm>
            <a:off x="6297233" y="518400"/>
            <a:ext cx="4771607" cy="5837949"/>
          </a:xfrm>
        </p:spPr>
        <p:txBody>
          <a:bodyPr anchor="ctr">
            <a:normAutofit/>
          </a:bodyPr>
          <a:lstStyle/>
          <a:p>
            <a:pPr>
              <a:spcAft>
                <a:spcPts val="1000"/>
              </a:spcAft>
            </a:pPr>
            <a:r>
              <a:rPr lang="en-US" dirty="0">
                <a:solidFill>
                  <a:schemeClr val="tx1">
                    <a:alpha val="80000"/>
                  </a:schemeClr>
                </a:solidFill>
              </a:rPr>
              <a:t>Clear and plain language improves information access</a:t>
            </a:r>
          </a:p>
          <a:p>
            <a:pPr>
              <a:spcAft>
                <a:spcPts val="1000"/>
              </a:spcAft>
            </a:pPr>
            <a:r>
              <a:rPr lang="en-US" dirty="0">
                <a:solidFill>
                  <a:schemeClr val="tx1">
                    <a:alpha val="80000"/>
                  </a:schemeClr>
                </a:solidFill>
              </a:rPr>
              <a:t>Clear and plain language is accessibility</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657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1D664E-FFA3-11A6-ADCE-520CC74E68AC}"/>
              </a:ext>
            </a:extLst>
          </p:cNvPr>
          <p:cNvSpPr>
            <a:spLocks noGrp="1"/>
          </p:cNvSpPr>
          <p:nvPr>
            <p:ph type="title"/>
          </p:nvPr>
        </p:nvSpPr>
        <p:spPr>
          <a:xfrm>
            <a:off x="0" y="1"/>
            <a:ext cx="12192000" cy="1690688"/>
          </a:xfrm>
        </p:spPr>
        <p:txBody>
          <a:bodyPr anchor="b">
            <a:noAutofit/>
          </a:bodyPr>
          <a:lstStyle/>
          <a:p>
            <a:pPr algn="ctr"/>
            <a:r>
              <a:rPr lang="en-US" sz="3200" b="1" dirty="0">
                <a:highlight>
                  <a:srgbClr val="FFFFFF"/>
                </a:highlight>
                <a:cs typeface="MV Boli" panose="02000500030200090000" pitchFamily="2" charset="0"/>
              </a:rPr>
              <a:t>What Other Things Do We Need to Think About?</a:t>
            </a:r>
            <a:br>
              <a:rPr lang="en-US" sz="3200" b="1" dirty="0">
                <a:highlight>
                  <a:srgbClr val="FFFFFF"/>
                </a:highlight>
                <a:cs typeface="MV Boli" panose="02000500030200090000" pitchFamily="2" charset="0"/>
              </a:rPr>
            </a:br>
            <a:r>
              <a:rPr lang="en-US" sz="5500" b="1" dirty="0">
                <a:solidFill>
                  <a:schemeClr val="accent1"/>
                </a:solidFill>
                <a:highlight>
                  <a:srgbClr val="FFFFFF"/>
                </a:highlight>
                <a:cs typeface="MV Boli" panose="02000500030200090000" pitchFamily="2" charset="0"/>
              </a:rPr>
              <a:t>Information Access Champions Values…</a:t>
            </a:r>
            <a:endParaRPr lang="en-US" sz="5500" b="1" dirty="0">
              <a:solidFill>
                <a:schemeClr val="accent1"/>
              </a:solidFill>
              <a:cs typeface="MV Boli" panose="02000500030200090000" pitchFamily="2" charset="0"/>
            </a:endParaRP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6B61AE-81BE-AA45-DD8F-97583D708762}"/>
              </a:ext>
            </a:extLst>
          </p:cNvPr>
          <p:cNvSpPr>
            <a:spLocks noGrp="1"/>
          </p:cNvSpPr>
          <p:nvPr>
            <p:ph idx="1"/>
          </p:nvPr>
        </p:nvSpPr>
        <p:spPr>
          <a:xfrm>
            <a:off x="1081533" y="2493977"/>
            <a:ext cx="6689362" cy="3098065"/>
          </a:xfrm>
        </p:spPr>
        <p:txBody>
          <a:bodyPr anchor="t">
            <a:normAutofit/>
          </a:bodyPr>
          <a:lstStyle/>
          <a:p>
            <a:pPr marL="742950" indent="-742950">
              <a:buFont typeface="+mj-lt"/>
              <a:buAutoNum type="arabicPeriod"/>
            </a:pPr>
            <a:r>
              <a:rPr lang="en-US" sz="3600" kern="0" dirty="0">
                <a:effectLst/>
                <a:highlight>
                  <a:srgbClr val="FFFFFF"/>
                </a:highlight>
                <a:ea typeface="Times New Roman" panose="02020603050405020304" pitchFamily="18" charset="0"/>
                <a:cs typeface="Times New Roman" panose="02020603050405020304" pitchFamily="18" charset="0"/>
              </a:rPr>
              <a:t>Accessibility</a:t>
            </a:r>
          </a:p>
          <a:p>
            <a:pPr marL="742950" indent="-742950">
              <a:buFont typeface="+mj-lt"/>
              <a:buAutoNum type="arabicPeriod"/>
            </a:pPr>
            <a:r>
              <a:rPr lang="en-US" sz="3600" kern="0" dirty="0">
                <a:highlight>
                  <a:srgbClr val="FFFFFF"/>
                </a:highlight>
                <a:cs typeface="Times New Roman" panose="02020603050405020304" pitchFamily="18" charset="0"/>
              </a:rPr>
              <a:t>Inclusion</a:t>
            </a:r>
          </a:p>
          <a:p>
            <a:pPr marL="742950" indent="-742950">
              <a:buFont typeface="+mj-lt"/>
              <a:buAutoNum type="arabicPeriod"/>
            </a:pPr>
            <a:r>
              <a:rPr lang="en-US" sz="3600" kern="0" dirty="0">
                <a:highlight>
                  <a:srgbClr val="FFFFFF"/>
                </a:highlight>
                <a:cs typeface="Times New Roman" panose="02020603050405020304" pitchFamily="18" charset="0"/>
              </a:rPr>
              <a:t>Collaboration</a:t>
            </a:r>
          </a:p>
          <a:p>
            <a:pPr marL="742950" indent="-742950">
              <a:buFont typeface="+mj-lt"/>
              <a:buAutoNum type="arabicPeriod"/>
            </a:pPr>
            <a:r>
              <a:rPr lang="en-US" sz="3600" kern="0" dirty="0">
                <a:highlight>
                  <a:srgbClr val="FFFFFF"/>
                </a:highlight>
                <a:cs typeface="Times New Roman" panose="02020603050405020304" pitchFamily="18" charset="0"/>
              </a:rPr>
              <a:t>Continuous Improvement</a:t>
            </a:r>
            <a:endParaRPr lang="en-US" sz="3600" dirty="0"/>
          </a:p>
        </p:txBody>
      </p:sp>
      <p:pic>
        <p:nvPicPr>
          <p:cNvPr id="6" name="Picture 5" descr="Blue accessibility icon.">
            <a:extLst>
              <a:ext uri="{FF2B5EF4-FFF2-40B4-BE49-F238E27FC236}">
                <a16:creationId xmlns:a16="http://schemas.microsoft.com/office/drawing/2014/main" id="{18A1A75E-7E8A-E44B-ED5F-73EAE86385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5790" y="2055769"/>
            <a:ext cx="1828800" cy="1828800"/>
          </a:xfrm>
          <a:prstGeom prst="rect">
            <a:avLst/>
          </a:prstGeom>
        </p:spPr>
      </p:pic>
      <p:pic>
        <p:nvPicPr>
          <p:cNvPr id="4" name="Picture 3" descr="Collaboration icon: Hand holding three stick figure people.">
            <a:extLst>
              <a:ext uri="{FF2B5EF4-FFF2-40B4-BE49-F238E27FC236}">
                <a16:creationId xmlns:a16="http://schemas.microsoft.com/office/drawing/2014/main" id="{DEC54386-96C8-EB54-C687-08A4721E3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5790" y="4043010"/>
            <a:ext cx="1828800" cy="1828800"/>
          </a:xfrm>
          <a:prstGeom prst="rect">
            <a:avLst/>
          </a:prstGeom>
        </p:spPr>
      </p:pic>
      <p:pic>
        <p:nvPicPr>
          <p:cNvPr id="5" name="Picture 4" descr="Inclusion icon: Four colored puzzle pieces connected into a square.">
            <a:extLst>
              <a:ext uri="{FF2B5EF4-FFF2-40B4-BE49-F238E27FC236}">
                <a16:creationId xmlns:a16="http://schemas.microsoft.com/office/drawing/2014/main" id="{0F6EFCC1-80DF-9CBB-0BE3-0D292DF066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98528" y="2055769"/>
            <a:ext cx="1828800" cy="1828800"/>
          </a:xfrm>
          <a:prstGeom prst="rect">
            <a:avLst/>
          </a:prstGeom>
        </p:spPr>
      </p:pic>
      <p:pic>
        <p:nvPicPr>
          <p:cNvPr id="7" name="Picture 6" descr="Continuous Improvement icon: Three colored arrows in varied heights pointing up.">
            <a:extLst>
              <a:ext uri="{FF2B5EF4-FFF2-40B4-BE49-F238E27FC236}">
                <a16:creationId xmlns:a16="http://schemas.microsoft.com/office/drawing/2014/main" id="{5F76F42F-C2C7-0C3E-FE0A-C5ACB75992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98528" y="4043010"/>
            <a:ext cx="1828800" cy="1828800"/>
          </a:xfrm>
          <a:prstGeom prst="rect">
            <a:avLst/>
          </a:prstGeom>
        </p:spPr>
      </p:pic>
    </p:spTree>
    <p:extLst>
      <p:ext uri="{BB962C8B-B14F-4D97-AF65-F5344CB8AC3E}">
        <p14:creationId xmlns:p14="http://schemas.microsoft.com/office/powerpoint/2010/main" val="3136932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1D664E-FFA3-11A6-ADCE-520CC74E68AC}"/>
              </a:ext>
            </a:extLst>
          </p:cNvPr>
          <p:cNvSpPr>
            <a:spLocks noGrp="1"/>
          </p:cNvSpPr>
          <p:nvPr>
            <p:ph type="title"/>
          </p:nvPr>
        </p:nvSpPr>
        <p:spPr>
          <a:xfrm>
            <a:off x="646707" y="551412"/>
            <a:ext cx="11018520" cy="1148420"/>
          </a:xfrm>
        </p:spPr>
        <p:txBody>
          <a:bodyPr anchor="b">
            <a:normAutofit/>
          </a:bodyPr>
          <a:lstStyle/>
          <a:p>
            <a:pPr algn="ctr"/>
            <a:r>
              <a:rPr lang="en-US" sz="5000" b="1" dirty="0">
                <a:cs typeface="MV Boli" panose="02000500030200090000" pitchFamily="2" charset="0"/>
              </a:rPr>
              <a:t>Accessibility</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DE1754D6-43AD-8AC8-1D71-1FD399934734}"/>
              </a:ext>
            </a:extLst>
          </p:cNvPr>
          <p:cNvSpPr>
            <a:spLocks noGrp="1"/>
          </p:cNvSpPr>
          <p:nvPr>
            <p:ph idx="1"/>
          </p:nvPr>
        </p:nvSpPr>
        <p:spPr>
          <a:xfrm>
            <a:off x="572493" y="2071316"/>
            <a:ext cx="6713552" cy="4119172"/>
          </a:xfrm>
        </p:spPr>
        <p:txBody>
          <a:bodyPr anchor="ctr">
            <a:normAutofit/>
          </a:bodyPr>
          <a:lstStyle/>
          <a:p>
            <a:pPr marL="0" marR="0" indent="0">
              <a:spcBef>
                <a:spcPts val="0"/>
              </a:spcBef>
              <a:spcAft>
                <a:spcPts val="1000"/>
              </a:spcAft>
              <a:buNone/>
            </a:pPr>
            <a:r>
              <a:rPr lang="en-US" sz="3600" kern="0" dirty="0">
                <a:effectLst/>
                <a:highlight>
                  <a:srgbClr val="FFFFFF"/>
                </a:highlight>
                <a:ea typeface="Times New Roman" panose="02020603050405020304" pitchFamily="18" charset="0"/>
                <a:cs typeface="Times New Roman" panose="02020603050405020304" pitchFamily="18" charset="0"/>
              </a:rPr>
              <a:t>People with disabilities should be able to get information important to them.</a:t>
            </a:r>
            <a:endParaRPr lang="en-US" sz="3600" kern="100" dirty="0">
              <a:effectLst/>
              <a:highlight>
                <a:srgbClr val="FFFFFF"/>
              </a:highlight>
              <a:ea typeface="Calibri" panose="020F0502020204030204" pitchFamily="34" charset="0"/>
              <a:cs typeface="Times New Roman" panose="02020603050405020304" pitchFamily="18" charset="0"/>
            </a:endParaRPr>
          </a:p>
        </p:txBody>
      </p:sp>
      <p:pic>
        <p:nvPicPr>
          <p:cNvPr id="6" name="Picture 5" descr="Blue accessibility icon.">
            <a:extLst>
              <a:ext uri="{FF2B5EF4-FFF2-40B4-BE49-F238E27FC236}">
                <a16:creationId xmlns:a16="http://schemas.microsoft.com/office/drawing/2014/main" id="{18A1A75E-7E8A-E44B-ED5F-73EAE86385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46945" y="2191789"/>
            <a:ext cx="4114800" cy="4114800"/>
          </a:xfrm>
          <a:prstGeom prst="rect">
            <a:avLst/>
          </a:prstGeom>
        </p:spPr>
      </p:pic>
    </p:spTree>
    <p:extLst>
      <p:ext uri="{BB962C8B-B14F-4D97-AF65-F5344CB8AC3E}">
        <p14:creationId xmlns:p14="http://schemas.microsoft.com/office/powerpoint/2010/main" val="4156882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548F6B-459E-6857-AB42-B54D3F42D39A}"/>
              </a:ext>
            </a:extLst>
          </p:cNvPr>
          <p:cNvSpPr>
            <a:spLocks noGrp="1"/>
          </p:cNvSpPr>
          <p:nvPr>
            <p:ph type="title"/>
          </p:nvPr>
        </p:nvSpPr>
        <p:spPr>
          <a:xfrm>
            <a:off x="572493" y="238539"/>
            <a:ext cx="11018520" cy="1434415"/>
          </a:xfrm>
        </p:spPr>
        <p:txBody>
          <a:bodyPr anchor="b">
            <a:normAutofit/>
          </a:bodyPr>
          <a:lstStyle/>
          <a:p>
            <a:pPr algn="ctr"/>
            <a:r>
              <a:rPr lang="en-US" sz="5000" b="1" dirty="0">
                <a:highlight>
                  <a:srgbClr val="FFFFFF"/>
                </a:highlight>
                <a:cs typeface="MV Boli" panose="02000500030200090000" pitchFamily="2" charset="0"/>
              </a:rPr>
              <a:t>Inclusion</a:t>
            </a:r>
            <a:endParaRPr lang="en-US" sz="5000"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AF117C8B-D018-949D-0C74-7B548F10C522}"/>
              </a:ext>
            </a:extLst>
          </p:cNvPr>
          <p:cNvSpPr>
            <a:spLocks noGrp="1"/>
          </p:cNvSpPr>
          <p:nvPr>
            <p:ph idx="1"/>
          </p:nvPr>
        </p:nvSpPr>
        <p:spPr>
          <a:xfrm>
            <a:off x="572493" y="2071316"/>
            <a:ext cx="6713552" cy="4119172"/>
          </a:xfrm>
        </p:spPr>
        <p:txBody>
          <a:bodyPr anchor="ctr">
            <a:normAutofit/>
          </a:bodyPr>
          <a:lstStyle/>
          <a:p>
            <a:pPr marL="0" indent="0">
              <a:spcBef>
                <a:spcPts val="0"/>
              </a:spcBef>
              <a:spcAft>
                <a:spcPts val="1000"/>
              </a:spcAft>
              <a:buNone/>
            </a:pPr>
            <a:r>
              <a:rPr lang="en-US" sz="3600" kern="0" dirty="0">
                <a:effectLst/>
                <a:highlight>
                  <a:srgbClr val="FFFFFF"/>
                </a:highlight>
                <a:ea typeface="Times New Roman" panose="02020603050405020304" pitchFamily="18" charset="0"/>
                <a:cs typeface="Times New Roman" panose="02020603050405020304" pitchFamily="18" charset="0"/>
              </a:rPr>
              <a:t>All people should have access to information that respects their culture, is translated well and meets their community’s needs and preferences.</a:t>
            </a:r>
            <a:endParaRPr lang="en-US" sz="3600" dirty="0"/>
          </a:p>
        </p:txBody>
      </p:sp>
      <p:pic>
        <p:nvPicPr>
          <p:cNvPr id="6" name="Picture 5" descr="Inclusion icon: Hand holding three stick figure people.">
            <a:extLst>
              <a:ext uri="{FF2B5EF4-FFF2-40B4-BE49-F238E27FC236}">
                <a16:creationId xmlns:a16="http://schemas.microsoft.com/office/drawing/2014/main" id="{3B7FD29D-9A90-56F1-F2E6-BE0C4C9C8A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04707" y="2194638"/>
            <a:ext cx="4114800" cy="4114800"/>
          </a:xfrm>
          <a:prstGeom prst="rect">
            <a:avLst/>
          </a:prstGeom>
        </p:spPr>
      </p:pic>
    </p:spTree>
    <p:extLst>
      <p:ext uri="{BB962C8B-B14F-4D97-AF65-F5344CB8AC3E}">
        <p14:creationId xmlns:p14="http://schemas.microsoft.com/office/powerpoint/2010/main" val="246602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F578E9-640A-2CC1-70EE-D515B876521A}"/>
              </a:ext>
            </a:extLst>
          </p:cNvPr>
          <p:cNvSpPr>
            <a:spLocks noGrp="1"/>
          </p:cNvSpPr>
          <p:nvPr>
            <p:ph type="title"/>
          </p:nvPr>
        </p:nvSpPr>
        <p:spPr>
          <a:xfrm>
            <a:off x="572493" y="238539"/>
            <a:ext cx="11018520" cy="1434415"/>
          </a:xfrm>
        </p:spPr>
        <p:txBody>
          <a:bodyPr anchor="b">
            <a:normAutofit/>
          </a:bodyPr>
          <a:lstStyle/>
          <a:p>
            <a:pPr algn="ctr"/>
            <a:r>
              <a:rPr kumimoji="0" lang="en-US" sz="5000" b="1" i="0" u="none" strike="noStrike" kern="1200" cap="none" spc="0" normalizeH="0" baseline="0" noProof="0" dirty="0">
                <a:ln>
                  <a:noFill/>
                </a:ln>
                <a:effectLst/>
                <a:highlight>
                  <a:srgbClr val="FFFFFF"/>
                </a:highlight>
                <a:uLnTx/>
                <a:uFillTx/>
                <a:ea typeface="+mj-ea"/>
                <a:cs typeface="MV Boli" panose="02000500030200090000" pitchFamily="2" charset="0"/>
              </a:rPr>
              <a:t>Collaboration</a:t>
            </a:r>
            <a:endParaRPr lang="en-US" sz="5000"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3858D4B-D36D-3550-D12F-5CD3E2328658}"/>
              </a:ext>
            </a:extLst>
          </p:cNvPr>
          <p:cNvSpPr>
            <a:spLocks noGrp="1"/>
          </p:cNvSpPr>
          <p:nvPr>
            <p:ph idx="1"/>
          </p:nvPr>
        </p:nvSpPr>
        <p:spPr>
          <a:xfrm>
            <a:off x="572493" y="2071316"/>
            <a:ext cx="6713552" cy="4119172"/>
          </a:xfrm>
        </p:spPr>
        <p:txBody>
          <a:bodyPr anchor="ctr">
            <a:normAutofit/>
          </a:bodyPr>
          <a:lstStyle/>
          <a:p>
            <a:pPr marL="0" marR="0" indent="0">
              <a:spcBef>
                <a:spcPts val="0"/>
              </a:spcBef>
              <a:spcAft>
                <a:spcPts val="1000"/>
              </a:spcAft>
              <a:buNone/>
            </a:pPr>
            <a:r>
              <a:rPr lang="en-US" sz="3600" kern="0" dirty="0">
                <a:effectLst/>
                <a:highlight>
                  <a:srgbClr val="FFFFFF"/>
                </a:highlight>
                <a:ea typeface="Times New Roman" panose="02020603050405020304" pitchFamily="18" charset="0"/>
                <a:cs typeface="Times New Roman" panose="02020603050405020304" pitchFamily="18" charset="0"/>
              </a:rPr>
              <a:t>People with disabilities, families, advocates, service providers and policymakers should work together to make information access inclusive.</a:t>
            </a:r>
            <a:endParaRPr lang="en-US" sz="3600" dirty="0"/>
          </a:p>
        </p:txBody>
      </p:sp>
      <p:pic>
        <p:nvPicPr>
          <p:cNvPr id="6" name="Picture 5" descr="Collaboration icon: Four colored puzzle pieces connected into a square.">
            <a:extLst>
              <a:ext uri="{FF2B5EF4-FFF2-40B4-BE49-F238E27FC236}">
                <a16:creationId xmlns:a16="http://schemas.microsoft.com/office/drawing/2014/main" id="{30E2DA72-C0B4-E79D-6DBA-4743BF5E3F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04707" y="2208077"/>
            <a:ext cx="4114800" cy="4114800"/>
          </a:xfrm>
          <a:prstGeom prst="rect">
            <a:avLst/>
          </a:prstGeom>
        </p:spPr>
      </p:pic>
    </p:spTree>
    <p:extLst>
      <p:ext uri="{BB962C8B-B14F-4D97-AF65-F5344CB8AC3E}">
        <p14:creationId xmlns:p14="http://schemas.microsoft.com/office/powerpoint/2010/main" val="246855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2ADAB7-68C3-6C89-49AD-10CAB54B49AE}"/>
              </a:ext>
            </a:extLst>
          </p:cNvPr>
          <p:cNvSpPr>
            <a:spLocks noGrp="1"/>
          </p:cNvSpPr>
          <p:nvPr>
            <p:ph type="title"/>
          </p:nvPr>
        </p:nvSpPr>
        <p:spPr>
          <a:xfrm>
            <a:off x="-3049" y="365125"/>
            <a:ext cx="12195049" cy="1325563"/>
          </a:xfrm>
        </p:spPr>
        <p:txBody>
          <a:bodyPr>
            <a:noAutofit/>
          </a:bodyPr>
          <a:lstStyle/>
          <a:p>
            <a:pPr algn="ctr"/>
            <a:r>
              <a:rPr kumimoji="0" lang="en-US" sz="5000" b="1" i="0" u="none" strike="noStrike" kern="1200" cap="none" spc="0" normalizeH="0" baseline="0" noProof="0" dirty="0">
                <a:ln>
                  <a:noFill/>
                </a:ln>
                <a:solidFill>
                  <a:srgbClr val="FFFFFF"/>
                </a:solidFill>
                <a:effectLst/>
                <a:uLnTx/>
                <a:uFillTx/>
                <a:cs typeface="MV Boli" panose="02000500030200090000" pitchFamily="2" charset="0"/>
              </a:rPr>
              <a:t>Agenda</a:t>
            </a:r>
            <a:endParaRPr lang="en-US" sz="5000" b="1" dirty="0">
              <a:solidFill>
                <a:srgbClr val="FFFFFF"/>
              </a:solidFill>
              <a:cs typeface="MV Boli" panose="02000500030200090000" pitchFamily="2" charset="0"/>
            </a:endParaRPr>
          </a:p>
        </p:txBody>
      </p:sp>
      <p:sp>
        <p:nvSpPr>
          <p:cNvPr id="5" name="Content Placeholder 2">
            <a:extLst>
              <a:ext uri="{FF2B5EF4-FFF2-40B4-BE49-F238E27FC236}">
                <a16:creationId xmlns:a16="http://schemas.microsoft.com/office/drawing/2014/main" id="{36965A54-8429-18FD-BE48-89397057BA0B}"/>
              </a:ext>
            </a:extLst>
          </p:cNvPr>
          <p:cNvSpPr>
            <a:spLocks noGrp="1"/>
          </p:cNvSpPr>
          <p:nvPr>
            <p:ph idx="1"/>
          </p:nvPr>
        </p:nvSpPr>
        <p:spPr>
          <a:xfrm>
            <a:off x="838200" y="2348161"/>
            <a:ext cx="10515600" cy="3828801"/>
          </a:xfrm>
        </p:spPr>
        <p:txBody>
          <a:bodyPr/>
          <a:lstStyle/>
          <a:p>
            <a:pPr marL="514350" indent="-514350">
              <a:buFont typeface="+mj-lt"/>
              <a:buAutoNum type="arabicPeriod"/>
            </a:pPr>
            <a:r>
              <a:rPr lang="en-US" sz="3500" dirty="0"/>
              <a:t>Information Access</a:t>
            </a:r>
          </a:p>
          <a:p>
            <a:pPr marL="514350" indent="-514350">
              <a:buFont typeface="+mj-lt"/>
              <a:buAutoNum type="arabicPeriod"/>
            </a:pPr>
            <a:r>
              <a:rPr lang="en-US" sz="3500" dirty="0"/>
              <a:t>Plain Language</a:t>
            </a:r>
          </a:p>
          <a:p>
            <a:pPr marL="514350" indent="-514350">
              <a:buFont typeface="+mj-lt"/>
              <a:buAutoNum type="arabicPeriod"/>
            </a:pPr>
            <a:r>
              <a:rPr lang="en-US" sz="3500" dirty="0"/>
              <a:t>Inclusion, Collaboration, Continuous Improvement</a:t>
            </a:r>
          </a:p>
          <a:p>
            <a:pPr marL="514350" indent="-514350">
              <a:buFont typeface="+mj-lt"/>
              <a:buAutoNum type="arabicPeriod"/>
            </a:pPr>
            <a:r>
              <a:rPr lang="en-US" sz="3500" dirty="0"/>
              <a:t>Putting it All Together</a:t>
            </a:r>
          </a:p>
          <a:p>
            <a:pPr marL="514350" indent="-514350">
              <a:buFont typeface="+mj-lt"/>
              <a:buAutoNum type="arabicPeriod"/>
            </a:pPr>
            <a:r>
              <a:rPr lang="en-US" sz="3500" dirty="0"/>
              <a:t>Be an Information Access Champion</a:t>
            </a:r>
          </a:p>
        </p:txBody>
      </p:sp>
    </p:spTree>
    <p:extLst>
      <p:ext uri="{BB962C8B-B14F-4D97-AF65-F5344CB8AC3E}">
        <p14:creationId xmlns:p14="http://schemas.microsoft.com/office/powerpoint/2010/main" val="1750337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B19F0-3A3F-F359-3C5B-B65818B1DBE6}"/>
              </a:ext>
            </a:extLst>
          </p:cNvPr>
          <p:cNvSpPr>
            <a:spLocks noGrp="1"/>
          </p:cNvSpPr>
          <p:nvPr>
            <p:ph type="title"/>
          </p:nvPr>
        </p:nvSpPr>
        <p:spPr>
          <a:xfrm>
            <a:off x="572493" y="238539"/>
            <a:ext cx="11018520" cy="1434415"/>
          </a:xfrm>
        </p:spPr>
        <p:txBody>
          <a:bodyPr anchor="b">
            <a:normAutofit/>
          </a:bodyPr>
          <a:lstStyle/>
          <a:p>
            <a:pPr algn="ctr"/>
            <a:r>
              <a:rPr kumimoji="0" lang="en-US" sz="5400" b="1" i="0" u="none" strike="noStrike" kern="1200" cap="none" spc="0" normalizeH="0" baseline="0" noProof="0" dirty="0">
                <a:ln>
                  <a:noFill/>
                </a:ln>
                <a:effectLst/>
                <a:highlight>
                  <a:srgbClr val="FFFFFF"/>
                </a:highlight>
                <a:uLnTx/>
                <a:uFillTx/>
                <a:ea typeface="+mj-ea"/>
                <a:cs typeface="MV Boli" panose="02000500030200090000" pitchFamily="2" charset="0"/>
              </a:rPr>
              <a:t>Continuous Improvement</a:t>
            </a:r>
            <a:endParaRPr lang="en-US" sz="5400"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4645EF98-C32B-7272-AD7E-FF2F7D3CFCA1}"/>
              </a:ext>
            </a:extLst>
          </p:cNvPr>
          <p:cNvSpPr txBox="1">
            <a:spLocks/>
          </p:cNvSpPr>
          <p:nvPr/>
        </p:nvSpPr>
        <p:spPr>
          <a:xfrm>
            <a:off x="572493" y="2071316"/>
            <a:ext cx="6713552" cy="411917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r>
              <a:rPr kumimoji="0" lang="en-US" sz="3600" b="0" i="0" u="none" strike="noStrike" kern="0" cap="none" spc="0" normalizeH="0" baseline="0" noProof="0" dirty="0">
                <a:ln>
                  <a:noFill/>
                </a:ln>
                <a:solidFill>
                  <a:prstClr val="black"/>
                </a:solidFill>
                <a:effectLst/>
                <a:highlight>
                  <a:srgbClr val="FFFFFF"/>
                </a:highlight>
                <a:uLnTx/>
                <a:uFillTx/>
                <a:latin typeface="Calibri" panose="020F0502020204030204"/>
                <a:ea typeface="Times New Roman" panose="02020603050405020304" pitchFamily="18" charset="0"/>
                <a:cs typeface="Times New Roman" panose="02020603050405020304" pitchFamily="18" charset="0"/>
              </a:rPr>
              <a:t>Plans for information access should be regularly reviewed to make sure they work well and meet changing needs.</a:t>
            </a:r>
            <a:endParaRPr kumimoji="0" lang="en-US" sz="3600" b="0" i="0" u="none" strike="noStrike" kern="100" cap="none" spc="0" normalizeH="0" baseline="0" noProof="0" dirty="0">
              <a:ln>
                <a:noFill/>
              </a:ln>
              <a:solidFill>
                <a:prstClr val="black"/>
              </a:solidFill>
              <a:effectLst/>
              <a:highlight>
                <a:srgbClr val="FFFFFF"/>
              </a:highlight>
              <a:uLnTx/>
              <a:uFillTx/>
              <a:latin typeface="Calibri" panose="020F0502020204030204"/>
              <a:ea typeface="Calibri" panose="020F0502020204030204" pitchFamily="34" charset="0"/>
              <a:cs typeface="Times New Roman" panose="02020603050405020304" pitchFamily="18" charset="0"/>
            </a:endParaRPr>
          </a:p>
        </p:txBody>
      </p:sp>
      <p:pic>
        <p:nvPicPr>
          <p:cNvPr id="6" name="Picture 5" descr="Continuous improvement icon: Three colored arrows in varied heights pointing up.">
            <a:extLst>
              <a:ext uri="{FF2B5EF4-FFF2-40B4-BE49-F238E27FC236}">
                <a16:creationId xmlns:a16="http://schemas.microsoft.com/office/drawing/2014/main" id="{17F17EEC-BEB8-6334-77AA-2CA4B8547F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5657" y="2194638"/>
            <a:ext cx="4114800" cy="4114800"/>
          </a:xfrm>
          <a:prstGeom prst="rect">
            <a:avLst/>
          </a:prstGeom>
        </p:spPr>
      </p:pic>
    </p:spTree>
    <p:extLst>
      <p:ext uri="{BB962C8B-B14F-4D97-AF65-F5344CB8AC3E}">
        <p14:creationId xmlns:p14="http://schemas.microsoft.com/office/powerpoint/2010/main" val="2736644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E3192"/>
        </a:solidFill>
        <a:effectLst/>
      </p:bgPr>
    </p:bg>
    <p:spTree>
      <p:nvGrpSpPr>
        <p:cNvPr id="1" name="">
          <a:extLst>
            <a:ext uri="{FF2B5EF4-FFF2-40B4-BE49-F238E27FC236}">
              <a16:creationId xmlns:a16="http://schemas.microsoft.com/office/drawing/2014/main" id="{5323AAD4-2C9C-6331-4A1F-F1C024BC494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9766F27-9CB8-DB69-98B8-0A33097EE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Arc 26">
            <a:extLst>
              <a:ext uri="{FF2B5EF4-FFF2-40B4-BE49-F238E27FC236}">
                <a16:creationId xmlns:a16="http://schemas.microsoft.com/office/drawing/2014/main" id="{4A4BFBE7-DBA4-7EF7-C491-953D5F307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A4A18BE-EBDB-A6F8-B0C5-5AB662473D40}"/>
              </a:ext>
            </a:extLst>
          </p:cNvPr>
          <p:cNvSpPr txBox="1">
            <a:spLocks noGrp="1"/>
          </p:cNvSpPr>
          <p:nvPr>
            <p:ph type="title" idx="4294967295"/>
          </p:nvPr>
        </p:nvSpPr>
        <p:spPr>
          <a:xfrm>
            <a:off x="841512" y="1122363"/>
            <a:ext cx="10357199" cy="31586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ptos Display" panose="02110004020202020204"/>
                <a:ea typeface="+mn-ea"/>
                <a:cs typeface="+mn-cs"/>
              </a:rPr>
              <a:t>Putting it All Together</a:t>
            </a:r>
          </a:p>
        </p:txBody>
      </p:sp>
      <p:sp>
        <p:nvSpPr>
          <p:cNvPr id="29" name="Oval 28">
            <a:extLst>
              <a:ext uri="{FF2B5EF4-FFF2-40B4-BE49-F238E27FC236}">
                <a16:creationId xmlns:a16="http://schemas.microsoft.com/office/drawing/2014/main" id="{F8CABD03-B760-9815-6B47-6F6B83A81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2790" y="5367348"/>
            <a:ext cx="616353" cy="5996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02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F138222-D274-4866-96E7-C3B1D6DA8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Arc 26">
            <a:extLst>
              <a:ext uri="{FF2B5EF4-FFF2-40B4-BE49-F238E27FC236}">
                <a16:creationId xmlns:a16="http://schemas.microsoft.com/office/drawing/2014/main" id="{5888E255-D20B-4F26-B9DA-3DF036797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1EB376B-CD21-A2F0-4390-663B9B808BCF}"/>
              </a:ext>
            </a:extLst>
          </p:cNvPr>
          <p:cNvSpPr txBox="1">
            <a:spLocks noGrp="1"/>
          </p:cNvSpPr>
          <p:nvPr>
            <p:ph type="title" idx="4294967295"/>
          </p:nvPr>
        </p:nvSpPr>
        <p:spPr>
          <a:xfrm>
            <a:off x="841512" y="1122363"/>
            <a:ext cx="5087631" cy="31586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i="0" u="none" strike="noStrike" kern="1200" cap="none" spc="0" normalizeH="0" baseline="0" noProof="0" dirty="0">
                <a:ln>
                  <a:noFill/>
                </a:ln>
                <a:solidFill>
                  <a:srgbClr val="FFFFFF"/>
                </a:solidFill>
                <a:effectLst/>
                <a:uLnTx/>
                <a:uFillTx/>
                <a:latin typeface="Aptos Display" panose="02110004020202020204"/>
                <a:ea typeface="+mn-ea"/>
                <a:cs typeface="+mn-cs"/>
              </a:rPr>
              <a:t>Real Life Example:</a:t>
            </a:r>
            <a:r>
              <a:rPr kumimoji="0" lang="en-US" sz="6000" i="0" u="none" strike="noStrike" kern="1200" cap="none" spc="0" normalizeH="0" noProof="0" dirty="0">
                <a:ln>
                  <a:noFill/>
                </a:ln>
                <a:solidFill>
                  <a:srgbClr val="FFFFFF"/>
                </a:solidFill>
                <a:effectLst/>
                <a:uLnTx/>
                <a:uFillTx/>
                <a:latin typeface="Aptos Display" panose="02110004020202020204"/>
                <a:ea typeface="+mn-ea"/>
                <a:cs typeface="+mn-cs"/>
              </a:rPr>
              <a:t> </a:t>
            </a:r>
            <a:r>
              <a:rPr kumimoji="0" lang="en-US" sz="6000" i="0" u="none" strike="noStrike" kern="1200" cap="none" spc="0" normalizeH="0" baseline="0" noProof="0" dirty="0">
                <a:ln>
                  <a:noFill/>
                </a:ln>
                <a:solidFill>
                  <a:srgbClr val="FFFFFF"/>
                </a:solidFill>
                <a:effectLst/>
                <a:uLnTx/>
                <a:uFillTx/>
                <a:latin typeface="Aptos Display" panose="02110004020202020204"/>
                <a:ea typeface="+mn-ea"/>
                <a:cs typeface="+mn-cs"/>
              </a:rPr>
              <a:t>Before</a:t>
            </a:r>
          </a:p>
        </p:txBody>
      </p:sp>
      <p:sp>
        <p:nvSpPr>
          <p:cNvPr id="29" name="Oval 28">
            <a:extLst>
              <a:ext uri="{FF2B5EF4-FFF2-40B4-BE49-F238E27FC236}">
                <a16:creationId xmlns:a16="http://schemas.microsoft.com/office/drawing/2014/main" id="{02AD46D6-02D6-45B3-921C-F4033826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2790" y="5367348"/>
            <a:ext cx="616353" cy="5996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VBPD Assessment of VA's Disability Services System: Inclusive Emergency Preparedness, Response and Recovery cover. Safety team prepares water.">
            <a:extLst>
              <a:ext uri="{FF2B5EF4-FFF2-40B4-BE49-F238E27FC236}">
                <a16:creationId xmlns:a16="http://schemas.microsoft.com/office/drawing/2014/main" id="{8FAED9FA-DF75-D557-E30D-BC7AABFFA364}"/>
              </a:ext>
            </a:extLst>
          </p:cNvPr>
          <p:cNvPicPr>
            <a:picLocks noChangeAspect="1"/>
          </p:cNvPicPr>
          <p:nvPr/>
        </p:nvPicPr>
        <p:blipFill>
          <a:blip r:embed="rId2"/>
          <a:stretch>
            <a:fillRect/>
          </a:stretch>
        </p:blipFill>
        <p:spPr>
          <a:xfrm>
            <a:off x="6892536" y="669394"/>
            <a:ext cx="4251762" cy="5503900"/>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p:spPr>
      </p:pic>
    </p:spTree>
    <p:extLst>
      <p:ext uri="{BB962C8B-B14F-4D97-AF65-F5344CB8AC3E}">
        <p14:creationId xmlns:p14="http://schemas.microsoft.com/office/powerpoint/2010/main" val="34454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7B65EF3C-6A9F-D3D7-D126-00584019772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651DAC3-BE7D-6241-CB11-007F3BA27339}"/>
              </a:ext>
            </a:extLst>
          </p:cNvPr>
          <p:cNvSpPr txBox="1">
            <a:spLocks noGrp="1"/>
          </p:cNvSpPr>
          <p:nvPr>
            <p:ph type="title" idx="4294967295"/>
          </p:nvPr>
        </p:nvSpPr>
        <p:spPr>
          <a:xfrm>
            <a:off x="9525" y="180975"/>
            <a:ext cx="1217295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Policy Assessment</a:t>
            </a:r>
          </a:p>
        </p:txBody>
      </p:sp>
      <p:pic>
        <p:nvPicPr>
          <p:cNvPr id="5" name="Picture 4" descr="Assessment, page 2. Executive summary and impact on people with disabilities and people with access and functional needs.">
            <a:extLst>
              <a:ext uri="{FF2B5EF4-FFF2-40B4-BE49-F238E27FC236}">
                <a16:creationId xmlns:a16="http://schemas.microsoft.com/office/drawing/2014/main" id="{CEF231E3-B12C-EF51-D75D-08967B545861}"/>
              </a:ext>
            </a:extLst>
          </p:cNvPr>
          <p:cNvPicPr>
            <a:picLocks noChangeAspect="1"/>
          </p:cNvPicPr>
          <p:nvPr/>
        </p:nvPicPr>
        <p:blipFill>
          <a:blip r:embed="rId2"/>
          <a:stretch>
            <a:fillRect/>
          </a:stretch>
        </p:blipFill>
        <p:spPr>
          <a:xfrm>
            <a:off x="139378" y="1190625"/>
            <a:ext cx="3897628" cy="5029200"/>
          </a:xfrm>
          <a:prstGeom prst="rect">
            <a:avLst/>
          </a:prstGeom>
          <a:ln>
            <a:solidFill>
              <a:schemeClr val="tx1">
                <a:lumMod val="50000"/>
                <a:lumOff val="50000"/>
              </a:schemeClr>
            </a:solidFill>
          </a:ln>
        </p:spPr>
      </p:pic>
      <p:pic>
        <p:nvPicPr>
          <p:cNvPr id="7" name="Picture 6" descr="Assessment, page 3. Key findings and recommendations related to planning and partnerships.">
            <a:extLst>
              <a:ext uri="{FF2B5EF4-FFF2-40B4-BE49-F238E27FC236}">
                <a16:creationId xmlns:a16="http://schemas.microsoft.com/office/drawing/2014/main" id="{D1B5279A-9EB5-60B1-36D4-63CCBB9F6305}"/>
              </a:ext>
            </a:extLst>
          </p:cNvPr>
          <p:cNvPicPr>
            <a:picLocks noChangeAspect="1"/>
          </p:cNvPicPr>
          <p:nvPr/>
        </p:nvPicPr>
        <p:blipFill>
          <a:blip r:embed="rId3"/>
          <a:stretch>
            <a:fillRect/>
          </a:stretch>
        </p:blipFill>
        <p:spPr>
          <a:xfrm>
            <a:off x="4166859" y="1190625"/>
            <a:ext cx="3877331" cy="5029200"/>
          </a:xfrm>
          <a:prstGeom prst="rect">
            <a:avLst/>
          </a:prstGeom>
          <a:ln>
            <a:solidFill>
              <a:schemeClr val="tx1">
                <a:lumMod val="50000"/>
                <a:lumOff val="50000"/>
              </a:schemeClr>
            </a:solidFill>
          </a:ln>
        </p:spPr>
      </p:pic>
      <p:pic>
        <p:nvPicPr>
          <p:cNvPr id="9" name="Picture 8" descr="Assessment, page 4. Recommendations related to planning and partnerships continued.">
            <a:extLst>
              <a:ext uri="{FF2B5EF4-FFF2-40B4-BE49-F238E27FC236}">
                <a16:creationId xmlns:a16="http://schemas.microsoft.com/office/drawing/2014/main" id="{B938FD1A-6F9A-D77F-41A1-4B5EFE0A3B92}"/>
              </a:ext>
            </a:extLst>
          </p:cNvPr>
          <p:cNvPicPr>
            <a:picLocks noChangeAspect="1"/>
          </p:cNvPicPr>
          <p:nvPr/>
        </p:nvPicPr>
        <p:blipFill>
          <a:blip r:embed="rId4"/>
          <a:stretch>
            <a:fillRect/>
          </a:stretch>
        </p:blipFill>
        <p:spPr>
          <a:xfrm>
            <a:off x="8186615" y="1190625"/>
            <a:ext cx="3885057" cy="5029200"/>
          </a:xfrm>
          <a:prstGeom prst="rect">
            <a:avLst/>
          </a:prstGeom>
          <a:ln>
            <a:solidFill>
              <a:schemeClr val="tx1">
                <a:lumMod val="50000"/>
                <a:lumOff val="50000"/>
              </a:schemeClr>
            </a:solidFill>
          </a:ln>
        </p:spPr>
      </p:pic>
    </p:spTree>
    <p:extLst>
      <p:ext uri="{BB962C8B-B14F-4D97-AF65-F5344CB8AC3E}">
        <p14:creationId xmlns:p14="http://schemas.microsoft.com/office/powerpoint/2010/main" val="2734326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C0E4-325A-60A8-21F1-C1DD27A2BDE4}"/>
              </a:ext>
            </a:extLst>
          </p:cNvPr>
          <p:cNvSpPr txBox="1">
            <a:spLocks noGrp="1"/>
          </p:cNvSpPr>
          <p:nvPr>
            <p:ph type="title" idx="4294967295"/>
          </p:nvPr>
        </p:nvSpPr>
        <p:spPr>
          <a:xfrm>
            <a:off x="9525" y="180975"/>
            <a:ext cx="1217295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Infographic</a:t>
            </a:r>
          </a:p>
        </p:txBody>
      </p:sp>
      <p:pic>
        <p:nvPicPr>
          <p:cNvPr id="3" name="Picture 2" descr="VBPD Inclusive Emergency Planning, Response and Recovery infographic, page 1. Safety team prepares water. Quote, list, key findings.">
            <a:extLst>
              <a:ext uri="{FF2B5EF4-FFF2-40B4-BE49-F238E27FC236}">
                <a16:creationId xmlns:a16="http://schemas.microsoft.com/office/drawing/2014/main" id="{02945C3C-1DE7-CD38-0094-EC3B716B791D}"/>
              </a:ext>
            </a:extLst>
          </p:cNvPr>
          <p:cNvPicPr>
            <a:picLocks noChangeAspect="1"/>
          </p:cNvPicPr>
          <p:nvPr/>
        </p:nvPicPr>
        <p:blipFill>
          <a:blip r:embed="rId2"/>
          <a:stretch>
            <a:fillRect/>
          </a:stretch>
        </p:blipFill>
        <p:spPr>
          <a:xfrm>
            <a:off x="1806333" y="1190625"/>
            <a:ext cx="4222992" cy="5486400"/>
          </a:xfrm>
          <a:prstGeom prst="rect">
            <a:avLst/>
          </a:prstGeom>
        </p:spPr>
      </p:pic>
      <p:pic>
        <p:nvPicPr>
          <p:cNvPr id="5" name="Picture 4" descr="VBPD Inclusive Emergency Planning, Response and Recovery infographic, page 2. Recommendations.">
            <a:extLst>
              <a:ext uri="{FF2B5EF4-FFF2-40B4-BE49-F238E27FC236}">
                <a16:creationId xmlns:a16="http://schemas.microsoft.com/office/drawing/2014/main" id="{E5A1292A-91BB-0474-15FA-5E3539BDBA0A}"/>
              </a:ext>
            </a:extLst>
          </p:cNvPr>
          <p:cNvPicPr>
            <a:picLocks noChangeAspect="1"/>
          </p:cNvPicPr>
          <p:nvPr/>
        </p:nvPicPr>
        <p:blipFill>
          <a:blip r:embed="rId3"/>
          <a:stretch>
            <a:fillRect/>
          </a:stretch>
        </p:blipFill>
        <p:spPr>
          <a:xfrm>
            <a:off x="6190098" y="1190625"/>
            <a:ext cx="4247762" cy="5486400"/>
          </a:xfrm>
          <a:prstGeom prst="rect">
            <a:avLst/>
          </a:prstGeom>
        </p:spPr>
      </p:pic>
    </p:spTree>
    <p:extLst>
      <p:ext uri="{BB962C8B-B14F-4D97-AF65-F5344CB8AC3E}">
        <p14:creationId xmlns:p14="http://schemas.microsoft.com/office/powerpoint/2010/main" val="1573268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6C312D20-FB68-DFD6-4A48-B7B84421CB3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373D89E-7222-817B-4EAA-132D93C508DB}"/>
              </a:ext>
            </a:extLst>
          </p:cNvPr>
          <p:cNvSpPr txBox="1">
            <a:spLocks noGrp="1"/>
          </p:cNvSpPr>
          <p:nvPr>
            <p:ph type="title" idx="4294967295"/>
          </p:nvPr>
        </p:nvSpPr>
        <p:spPr>
          <a:xfrm>
            <a:off x="9525" y="180975"/>
            <a:ext cx="1217295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Infographic: Taking a Closer Look</a:t>
            </a:r>
          </a:p>
        </p:txBody>
      </p:sp>
      <p:pic>
        <p:nvPicPr>
          <p:cNvPr id="10" name="Picture 9" descr="From infographic. &quot;Inclusive Emergency Planning, Response and Recovery&quot; and &quot;access and functional needs&quot; are jargon. List - think of &quot;so what?&quot;">
            <a:extLst>
              <a:ext uri="{FF2B5EF4-FFF2-40B4-BE49-F238E27FC236}">
                <a16:creationId xmlns:a16="http://schemas.microsoft.com/office/drawing/2014/main" id="{2F7AE1D2-4ACA-0683-DACC-836A3B16E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1285" y="1287516"/>
            <a:ext cx="9409289" cy="5238659"/>
          </a:xfrm>
          <a:prstGeom prst="rect">
            <a:avLst/>
          </a:prstGeom>
        </p:spPr>
      </p:pic>
    </p:spTree>
    <p:extLst>
      <p:ext uri="{BB962C8B-B14F-4D97-AF65-F5344CB8AC3E}">
        <p14:creationId xmlns:p14="http://schemas.microsoft.com/office/powerpoint/2010/main" val="2983114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B3BA-DB05-A1EB-778A-F844E4AA93AA}"/>
              </a:ext>
            </a:extLst>
          </p:cNvPr>
          <p:cNvSpPr txBox="1">
            <a:spLocks noGrp="1"/>
          </p:cNvSpPr>
          <p:nvPr>
            <p:ph type="title" idx="4294967295"/>
          </p:nvPr>
        </p:nvSpPr>
        <p:spPr>
          <a:xfrm>
            <a:off x="9525" y="180975"/>
            <a:ext cx="1217295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Time to Seek Feedback</a:t>
            </a:r>
          </a:p>
        </p:txBody>
      </p:sp>
      <p:pic>
        <p:nvPicPr>
          <p:cNvPr id="3" name="Picture 2" descr="Infographic in plain language, page 1. Title changed to &quot;Improve Statewide Emergency Plans.&quot; Recommendations.">
            <a:extLst>
              <a:ext uri="{FF2B5EF4-FFF2-40B4-BE49-F238E27FC236}">
                <a16:creationId xmlns:a16="http://schemas.microsoft.com/office/drawing/2014/main" id="{60D6C584-943F-244C-502B-514218EB9CF0}"/>
              </a:ext>
            </a:extLst>
          </p:cNvPr>
          <p:cNvPicPr>
            <a:picLocks noChangeAspect="1"/>
          </p:cNvPicPr>
          <p:nvPr/>
        </p:nvPicPr>
        <p:blipFill>
          <a:blip r:embed="rId2"/>
          <a:stretch>
            <a:fillRect/>
          </a:stretch>
        </p:blipFill>
        <p:spPr>
          <a:xfrm>
            <a:off x="1777476" y="1190625"/>
            <a:ext cx="4197246" cy="5486400"/>
          </a:xfrm>
          <a:prstGeom prst="rect">
            <a:avLst/>
          </a:prstGeom>
        </p:spPr>
      </p:pic>
      <p:pic>
        <p:nvPicPr>
          <p:cNvPr id="5" name="Picture 4" descr="Infographic in plain language, page 2. Our Findings and Takeaway.">
            <a:extLst>
              <a:ext uri="{FF2B5EF4-FFF2-40B4-BE49-F238E27FC236}">
                <a16:creationId xmlns:a16="http://schemas.microsoft.com/office/drawing/2014/main" id="{54E51E98-9FC7-97A2-ECB3-958293E01F5F}"/>
              </a:ext>
            </a:extLst>
          </p:cNvPr>
          <p:cNvPicPr>
            <a:picLocks noChangeAspect="1"/>
          </p:cNvPicPr>
          <p:nvPr/>
        </p:nvPicPr>
        <p:blipFill>
          <a:blip r:embed="rId3"/>
          <a:stretch>
            <a:fillRect/>
          </a:stretch>
        </p:blipFill>
        <p:spPr>
          <a:xfrm>
            <a:off x="6096000" y="1190625"/>
            <a:ext cx="4208233" cy="5486400"/>
          </a:xfrm>
          <a:prstGeom prst="rect">
            <a:avLst/>
          </a:prstGeom>
        </p:spPr>
      </p:pic>
    </p:spTree>
    <p:extLst>
      <p:ext uri="{BB962C8B-B14F-4D97-AF65-F5344CB8AC3E}">
        <p14:creationId xmlns:p14="http://schemas.microsoft.com/office/powerpoint/2010/main" val="565872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57138C-E872-E7BB-8E3A-AFFBB0992A8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3302511-2EEC-6BDF-CDF1-20119759F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Arc 26">
            <a:extLst>
              <a:ext uri="{FF2B5EF4-FFF2-40B4-BE49-F238E27FC236}">
                <a16:creationId xmlns:a16="http://schemas.microsoft.com/office/drawing/2014/main" id="{7542F9F0-10B5-A996-3D7E-410DFEA1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7DFB375-C9B3-ECD9-F8E6-793531848B98}"/>
              </a:ext>
            </a:extLst>
          </p:cNvPr>
          <p:cNvSpPr txBox="1">
            <a:spLocks noGrp="1"/>
          </p:cNvSpPr>
          <p:nvPr>
            <p:ph type="title" idx="4294967295"/>
          </p:nvPr>
        </p:nvSpPr>
        <p:spPr>
          <a:xfrm>
            <a:off x="841512" y="1122363"/>
            <a:ext cx="5087631" cy="31586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ptos Display" panose="02110004020202020204"/>
                <a:ea typeface="+mn-ea"/>
                <a:cs typeface="+mn-cs"/>
              </a:rPr>
              <a:t>Real Life Example:</a:t>
            </a:r>
            <a:br>
              <a:rPr kumimoji="0" lang="en-US" sz="6000" b="0" i="0" u="none" strike="noStrike" kern="1200" cap="none" spc="0" normalizeH="0" baseline="0" noProof="0" dirty="0">
                <a:ln>
                  <a:noFill/>
                </a:ln>
                <a:solidFill>
                  <a:srgbClr val="FFFFFF"/>
                </a:solidFill>
                <a:effectLst/>
                <a:uLnTx/>
                <a:uFillTx/>
                <a:latin typeface="Aptos Display" panose="02110004020202020204"/>
                <a:ea typeface="+mn-ea"/>
                <a:cs typeface="+mn-cs"/>
              </a:rPr>
            </a:br>
            <a:r>
              <a:rPr kumimoji="0" lang="en-US" sz="6000" b="0" i="0" u="none" strike="noStrike" kern="1200" cap="none" spc="0" normalizeH="0" baseline="0" noProof="0" dirty="0">
                <a:ln>
                  <a:noFill/>
                </a:ln>
                <a:solidFill>
                  <a:srgbClr val="FFFFFF"/>
                </a:solidFill>
                <a:effectLst/>
                <a:uLnTx/>
                <a:uFillTx/>
                <a:latin typeface="Aptos Display" panose="02110004020202020204"/>
                <a:ea typeface="+mn-ea"/>
                <a:cs typeface="+mn-cs"/>
              </a:rPr>
              <a:t>After</a:t>
            </a:r>
          </a:p>
        </p:txBody>
      </p:sp>
      <p:sp>
        <p:nvSpPr>
          <p:cNvPr id="29" name="Oval 28">
            <a:extLst>
              <a:ext uri="{FF2B5EF4-FFF2-40B4-BE49-F238E27FC236}">
                <a16:creationId xmlns:a16="http://schemas.microsoft.com/office/drawing/2014/main" id="{B3C4BBBB-E71D-BCB0-EE3F-DD67505EB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2790" y="5367348"/>
            <a:ext cx="616353" cy="5996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Infographic in plain language after feedback, page 1.">
            <a:extLst>
              <a:ext uri="{FF2B5EF4-FFF2-40B4-BE49-F238E27FC236}">
                <a16:creationId xmlns:a16="http://schemas.microsoft.com/office/drawing/2014/main" id="{D1A51062-8F64-0852-E6A3-63FA08DF6EA9}"/>
              </a:ext>
            </a:extLst>
          </p:cNvPr>
          <p:cNvPicPr>
            <a:picLocks noChangeAspect="1"/>
          </p:cNvPicPr>
          <p:nvPr/>
        </p:nvPicPr>
        <p:blipFill>
          <a:blip r:embed="rId2"/>
          <a:stretch>
            <a:fillRect/>
          </a:stretch>
        </p:blipFill>
        <p:spPr>
          <a:xfrm>
            <a:off x="6437772" y="228600"/>
            <a:ext cx="4912716" cy="6400800"/>
          </a:xfrm>
          <a:prstGeom prst="rect">
            <a:avLst/>
          </a:prstGeom>
        </p:spPr>
      </p:pic>
    </p:spTree>
    <p:extLst>
      <p:ext uri="{BB962C8B-B14F-4D97-AF65-F5344CB8AC3E}">
        <p14:creationId xmlns:p14="http://schemas.microsoft.com/office/powerpoint/2010/main" val="80135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ACBEE"/>
        </a:solidFill>
        <a:effectLst/>
      </p:bgPr>
    </p:bg>
    <p:spTree>
      <p:nvGrpSpPr>
        <p:cNvPr id="1" name="">
          <a:extLst>
            <a:ext uri="{FF2B5EF4-FFF2-40B4-BE49-F238E27FC236}">
              <a16:creationId xmlns:a16="http://schemas.microsoft.com/office/drawing/2014/main" id="{F89AAFB4-D0D6-6FBA-0B86-605E1454FA36}"/>
            </a:ext>
          </a:extLst>
        </p:cNvPr>
        <p:cNvGrpSpPr/>
        <p:nvPr/>
      </p:nvGrpSpPr>
      <p:grpSpPr>
        <a:xfrm>
          <a:off x="0" y="0"/>
          <a:ext cx="0" cy="0"/>
          <a:chOff x="0" y="0"/>
          <a:chExt cx="0" cy="0"/>
        </a:xfrm>
      </p:grpSpPr>
      <p:pic>
        <p:nvPicPr>
          <p:cNvPr id="3" name="Picture 2" descr="From infographic. &quot;Inclusive Emergency Planning, Response and Recovery&quot; and &quot;access and functional needs&quot; are jargon. List - think of &quot;so what?&quot;">
            <a:extLst>
              <a:ext uri="{FF2B5EF4-FFF2-40B4-BE49-F238E27FC236}">
                <a16:creationId xmlns:a16="http://schemas.microsoft.com/office/drawing/2014/main" id="{7C3E1E42-97F1-220C-6100-B0F5B5C41D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63" y="279738"/>
            <a:ext cx="11602073" cy="6459500"/>
          </a:xfrm>
          <a:prstGeom prst="rect">
            <a:avLst/>
          </a:prstGeom>
        </p:spPr>
      </p:pic>
      <p:sp>
        <p:nvSpPr>
          <p:cNvPr id="4" name="Title 3">
            <a:extLst>
              <a:ext uri="{FF2B5EF4-FFF2-40B4-BE49-F238E27FC236}">
                <a16:creationId xmlns:a16="http://schemas.microsoft.com/office/drawing/2014/main" id="{4E42F01D-7109-3B60-670F-66355F3C0A43}"/>
              </a:ext>
            </a:extLst>
          </p:cNvPr>
          <p:cNvSpPr txBox="1">
            <a:spLocks noGrp="1"/>
          </p:cNvSpPr>
          <p:nvPr>
            <p:ph type="title" idx="4294967295"/>
          </p:nvPr>
        </p:nvSpPr>
        <p:spPr>
          <a:xfrm>
            <a:off x="358815" y="685738"/>
            <a:ext cx="3548167" cy="861774"/>
          </a:xfrm>
          <a:prstGeom prst="rect">
            <a:avLst/>
          </a:prstGeom>
          <a:solidFill>
            <a:srgbClr val="FFFF0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ptos" panose="02110004020202020204"/>
                <a:ea typeface="+mn-ea"/>
                <a:cs typeface="+mn-cs"/>
              </a:rPr>
              <a:t>Top: Before</a:t>
            </a:r>
          </a:p>
        </p:txBody>
      </p:sp>
    </p:spTree>
    <p:extLst>
      <p:ext uri="{BB962C8B-B14F-4D97-AF65-F5344CB8AC3E}">
        <p14:creationId xmlns:p14="http://schemas.microsoft.com/office/powerpoint/2010/main" val="2848727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ACBEE"/>
        </a:solidFill>
        <a:effectLst/>
      </p:bgPr>
    </p:bg>
    <p:spTree>
      <p:nvGrpSpPr>
        <p:cNvPr id="1" name=""/>
        <p:cNvGrpSpPr/>
        <p:nvPr/>
      </p:nvGrpSpPr>
      <p:grpSpPr>
        <a:xfrm>
          <a:off x="0" y="0"/>
          <a:ext cx="0" cy="0"/>
          <a:chOff x="0" y="0"/>
          <a:chExt cx="0" cy="0"/>
        </a:xfrm>
      </p:grpSpPr>
      <p:pic>
        <p:nvPicPr>
          <p:cNvPr id="5" name="Picture 4" descr="Jargon are now common terms: &quot;Improve statewide emergency plans&quot; and &quot;people with disabilities, children, older adults and people who do not speak English.&quot; Call to action and visual added.">
            <a:extLst>
              <a:ext uri="{FF2B5EF4-FFF2-40B4-BE49-F238E27FC236}">
                <a16:creationId xmlns:a16="http://schemas.microsoft.com/office/drawing/2014/main" id="{1EA03654-B0B6-4376-251B-972DA42B9E5A}"/>
              </a:ext>
            </a:extLst>
          </p:cNvPr>
          <p:cNvPicPr>
            <a:picLocks noChangeAspect="1"/>
          </p:cNvPicPr>
          <p:nvPr/>
        </p:nvPicPr>
        <p:blipFill>
          <a:blip r:embed="rId2"/>
          <a:stretch>
            <a:fillRect/>
          </a:stretch>
        </p:blipFill>
        <p:spPr>
          <a:xfrm>
            <a:off x="161029" y="124681"/>
            <a:ext cx="11869941" cy="6608637"/>
          </a:xfrm>
          <a:prstGeom prst="rect">
            <a:avLst/>
          </a:prstGeom>
        </p:spPr>
      </p:pic>
      <p:sp>
        <p:nvSpPr>
          <p:cNvPr id="7" name="Title 6">
            <a:extLst>
              <a:ext uri="{FF2B5EF4-FFF2-40B4-BE49-F238E27FC236}">
                <a16:creationId xmlns:a16="http://schemas.microsoft.com/office/drawing/2014/main" id="{338CAD1E-BC80-A32B-601F-2DE134D363EC}"/>
              </a:ext>
            </a:extLst>
          </p:cNvPr>
          <p:cNvSpPr txBox="1">
            <a:spLocks noGrp="1"/>
          </p:cNvSpPr>
          <p:nvPr>
            <p:ph type="title" idx="4294967295"/>
          </p:nvPr>
        </p:nvSpPr>
        <p:spPr>
          <a:xfrm>
            <a:off x="511215" y="838138"/>
            <a:ext cx="3368233" cy="861774"/>
          </a:xfrm>
          <a:prstGeom prst="rect">
            <a:avLst/>
          </a:prstGeom>
          <a:solidFill>
            <a:srgbClr val="FFFF0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ptos" panose="02110004020202020204"/>
                <a:ea typeface="+mn-ea"/>
                <a:cs typeface="+mn-cs"/>
              </a:rPr>
              <a:t>Top: After</a:t>
            </a:r>
          </a:p>
        </p:txBody>
      </p:sp>
    </p:spTree>
    <p:extLst>
      <p:ext uri="{BB962C8B-B14F-4D97-AF65-F5344CB8AC3E}">
        <p14:creationId xmlns:p14="http://schemas.microsoft.com/office/powerpoint/2010/main" val="95697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5D1D60-EF22-24C3-2442-12B73F8F7B2E}"/>
              </a:ext>
            </a:extLst>
          </p:cNvPr>
          <p:cNvSpPr>
            <a:spLocks noGrp="1"/>
          </p:cNvSpPr>
          <p:nvPr>
            <p:ph type="title"/>
          </p:nvPr>
        </p:nvSpPr>
        <p:spPr>
          <a:xfrm>
            <a:off x="686834" y="1153572"/>
            <a:ext cx="3200400" cy="4461163"/>
          </a:xfrm>
        </p:spPr>
        <p:txBody>
          <a:bodyPr>
            <a:normAutofit/>
          </a:bodyPr>
          <a:lstStyle/>
          <a:p>
            <a:r>
              <a:rPr lang="en-US" b="1" dirty="0">
                <a:solidFill>
                  <a:srgbClr val="FFFFFF"/>
                </a:solidFill>
                <a:cs typeface="MV Boli" panose="02000500030200090000" pitchFamily="2" charset="0"/>
              </a:rPr>
              <a:t>What is information access?</a:t>
            </a:r>
            <a:endParaRPr lang="en-US" b="1" dirty="0">
              <a:solidFill>
                <a:srgbClr val="FFFFFF"/>
              </a:solidFill>
            </a:endParaRP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Checkmark.">
            <a:extLst>
              <a:ext uri="{FF2B5EF4-FFF2-40B4-BE49-F238E27FC236}">
                <a16:creationId xmlns:a16="http://schemas.microsoft.com/office/drawing/2014/main" id="{29DF794B-91DA-5B3A-C831-4527527EA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2049" y="2142093"/>
            <a:ext cx="914400" cy="914400"/>
          </a:xfrm>
          <a:prstGeom prst="rect">
            <a:avLst/>
          </a:prstGeom>
        </p:spPr>
      </p:pic>
      <p:sp>
        <p:nvSpPr>
          <p:cNvPr id="20" name="Content Placeholder 2">
            <a:extLst>
              <a:ext uri="{FF2B5EF4-FFF2-40B4-BE49-F238E27FC236}">
                <a16:creationId xmlns:a16="http://schemas.microsoft.com/office/drawing/2014/main" id="{1711B717-D5B8-63A2-A018-0109011A9D64}"/>
              </a:ext>
            </a:extLst>
          </p:cNvPr>
          <p:cNvSpPr>
            <a:spLocks noGrp="1"/>
          </p:cNvSpPr>
          <p:nvPr>
            <p:ph idx="1"/>
          </p:nvPr>
        </p:nvSpPr>
        <p:spPr>
          <a:xfrm>
            <a:off x="5410836" y="2054674"/>
            <a:ext cx="6222999" cy="1089238"/>
          </a:xfrm>
        </p:spPr>
        <p:txBody>
          <a:bodyPr anchor="ctr">
            <a:normAutofit/>
          </a:bodyPr>
          <a:lstStyle/>
          <a:p>
            <a:pPr marL="0" indent="0">
              <a:spcBef>
                <a:spcPts val="2000"/>
              </a:spcBef>
              <a:spcAft>
                <a:spcPts val="2000"/>
              </a:spcAft>
              <a:buNone/>
            </a:pPr>
            <a:r>
              <a:rPr lang="en-US" dirty="0"/>
              <a:t>Information should be easy to get, easy to understand, correct and respectful</a:t>
            </a:r>
          </a:p>
        </p:txBody>
      </p:sp>
      <p:pic>
        <p:nvPicPr>
          <p:cNvPr id="11" name="Graphic 10" descr="Growing plant.">
            <a:extLst>
              <a:ext uri="{FF2B5EF4-FFF2-40B4-BE49-F238E27FC236}">
                <a16:creationId xmlns:a16="http://schemas.microsoft.com/office/drawing/2014/main" id="{A1AD0DED-9DB9-5EC8-712E-FAAE0D41E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2049" y="3429000"/>
            <a:ext cx="914400" cy="914400"/>
          </a:xfrm>
          <a:prstGeom prst="rect">
            <a:avLst/>
          </a:prstGeom>
        </p:spPr>
      </p:pic>
      <p:sp>
        <p:nvSpPr>
          <p:cNvPr id="3" name="Content Placeholder 2">
            <a:extLst>
              <a:ext uri="{FF2B5EF4-FFF2-40B4-BE49-F238E27FC236}">
                <a16:creationId xmlns:a16="http://schemas.microsoft.com/office/drawing/2014/main" id="{ED648E8E-DA5C-128E-B6CD-DEFDF5DA1C25}"/>
              </a:ext>
            </a:extLst>
          </p:cNvPr>
          <p:cNvSpPr txBox="1">
            <a:spLocks/>
          </p:cNvSpPr>
          <p:nvPr/>
        </p:nvSpPr>
        <p:spPr>
          <a:xfrm>
            <a:off x="5346449" y="3349267"/>
            <a:ext cx="6222999" cy="1073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spcAft>
                <a:spcPts val="2000"/>
              </a:spcAft>
              <a:buFont typeface="Arial" panose="020B0604020202020204" pitchFamily="34" charset="0"/>
              <a:buNone/>
            </a:pPr>
            <a:r>
              <a:rPr lang="en-US" dirty="0"/>
              <a:t>Information that helps people live their lives the way they want</a:t>
            </a:r>
          </a:p>
        </p:txBody>
      </p:sp>
    </p:spTree>
    <p:extLst>
      <p:ext uri="{BB962C8B-B14F-4D97-AF65-F5344CB8AC3E}">
        <p14:creationId xmlns:p14="http://schemas.microsoft.com/office/powerpoint/2010/main" val="2752947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197C9-204B-C25F-8192-55D688A554B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3CF21BF-D709-8D10-55C2-F2BD2F03A443}"/>
              </a:ext>
              <a:ext uri="{C183D7F6-B498-43B3-948B-1728B52AA6E4}">
                <adec:decorative xmlns:adec="http://schemas.microsoft.com/office/drawing/2017/decorative" val="1"/>
              </a:ext>
            </a:extLst>
          </p:cNvPr>
          <p:cNvSpPr/>
          <p:nvPr/>
        </p:nvSpPr>
        <p:spPr>
          <a:xfrm>
            <a:off x="0" y="0"/>
            <a:ext cx="12192000" cy="4128096"/>
          </a:xfrm>
          <a:prstGeom prst="rect">
            <a:avLst/>
          </a:prstGeom>
          <a:solidFill>
            <a:srgbClr val="CAC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9">
            <a:extLst>
              <a:ext uri="{FF2B5EF4-FFF2-40B4-BE49-F238E27FC236}">
                <a16:creationId xmlns:a16="http://schemas.microsoft.com/office/drawing/2014/main" id="{95F84C78-1C15-B1D8-62E3-43817ACE014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Top Before &amp; After</a:t>
            </a:r>
          </a:p>
        </p:txBody>
      </p:sp>
      <p:sp>
        <p:nvSpPr>
          <p:cNvPr id="7" name="TextBox 6">
            <a:extLst>
              <a:ext uri="{FF2B5EF4-FFF2-40B4-BE49-F238E27FC236}">
                <a16:creationId xmlns:a16="http://schemas.microsoft.com/office/drawing/2014/main" id="{A72AD55E-E3DB-3F0F-344A-008C8E3BBB47}"/>
              </a:ext>
            </a:extLst>
          </p:cNvPr>
          <p:cNvSpPr txBox="1"/>
          <p:nvPr/>
        </p:nvSpPr>
        <p:spPr>
          <a:xfrm>
            <a:off x="1261640" y="1639195"/>
            <a:ext cx="19098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Before</a:t>
            </a:r>
          </a:p>
        </p:txBody>
      </p:sp>
      <p:pic>
        <p:nvPicPr>
          <p:cNvPr id="2" name="Picture 1" descr="Part of original infographic with jargon and no call to action.">
            <a:extLst>
              <a:ext uri="{FF2B5EF4-FFF2-40B4-BE49-F238E27FC236}">
                <a16:creationId xmlns:a16="http://schemas.microsoft.com/office/drawing/2014/main" id="{E762D4C5-3C66-BDFE-F63B-B7B64C00246C}"/>
              </a:ext>
            </a:extLst>
          </p:cNvPr>
          <p:cNvPicPr>
            <a:picLocks noChangeAspect="1"/>
          </p:cNvPicPr>
          <p:nvPr/>
        </p:nvPicPr>
        <p:blipFill>
          <a:blip r:embed="rId2"/>
          <a:stretch>
            <a:fillRect/>
          </a:stretch>
        </p:blipFill>
        <p:spPr>
          <a:xfrm>
            <a:off x="4519501" y="122303"/>
            <a:ext cx="4773582" cy="3883489"/>
          </a:xfrm>
          <a:prstGeom prst="rect">
            <a:avLst/>
          </a:prstGeom>
        </p:spPr>
      </p:pic>
      <p:sp>
        <p:nvSpPr>
          <p:cNvPr id="8" name="TextBox 7">
            <a:extLst>
              <a:ext uri="{FF2B5EF4-FFF2-40B4-BE49-F238E27FC236}">
                <a16:creationId xmlns:a16="http://schemas.microsoft.com/office/drawing/2014/main" id="{4B7ED699-E137-818F-70C1-3C709A896C04}"/>
              </a:ext>
            </a:extLst>
          </p:cNvPr>
          <p:cNvSpPr txBox="1"/>
          <p:nvPr/>
        </p:nvSpPr>
        <p:spPr>
          <a:xfrm>
            <a:off x="1261640" y="4510919"/>
            <a:ext cx="19098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After</a:t>
            </a:r>
          </a:p>
        </p:txBody>
      </p:sp>
      <p:pic>
        <p:nvPicPr>
          <p:cNvPr id="6" name="Picture 5" descr="Part of infographic in plain language after feedback. Use of common terms, call to action, and data visual.">
            <a:extLst>
              <a:ext uri="{FF2B5EF4-FFF2-40B4-BE49-F238E27FC236}">
                <a16:creationId xmlns:a16="http://schemas.microsoft.com/office/drawing/2014/main" id="{4FFD083F-263E-66AD-6B4F-FD1E917A457E}"/>
              </a:ext>
            </a:extLst>
          </p:cNvPr>
          <p:cNvPicPr>
            <a:picLocks noChangeAspect="1"/>
          </p:cNvPicPr>
          <p:nvPr/>
        </p:nvPicPr>
        <p:blipFill>
          <a:blip r:embed="rId3" cstate="screen">
            <a:extLst>
              <a:ext uri="{28A0092B-C50C-407E-A947-70E740481C1C}">
                <a14:useLocalDpi xmlns:a14="http://schemas.microsoft.com/office/drawing/2010/main"/>
              </a:ext>
            </a:extLst>
          </a:blip>
          <a:srcRect l="831" t="1877"/>
          <a:stretch/>
        </p:blipFill>
        <p:spPr>
          <a:xfrm>
            <a:off x="3278526" y="4174396"/>
            <a:ext cx="7255533" cy="2549841"/>
          </a:xfrm>
          <a:prstGeom prst="rect">
            <a:avLst/>
          </a:prstGeom>
          <a:ln>
            <a:solidFill>
              <a:schemeClr val="tx1"/>
            </a:solidFill>
          </a:ln>
        </p:spPr>
      </p:pic>
    </p:spTree>
    <p:extLst>
      <p:ext uri="{BB962C8B-B14F-4D97-AF65-F5344CB8AC3E}">
        <p14:creationId xmlns:p14="http://schemas.microsoft.com/office/powerpoint/2010/main" val="4039925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ACBEE"/>
        </a:solidFill>
        <a:effectLst/>
      </p:bgPr>
    </p:bg>
    <p:spTree>
      <p:nvGrpSpPr>
        <p:cNvPr id="1" name="">
          <a:extLst>
            <a:ext uri="{FF2B5EF4-FFF2-40B4-BE49-F238E27FC236}">
              <a16:creationId xmlns:a16="http://schemas.microsoft.com/office/drawing/2014/main" id="{393F5A79-5C30-7549-2742-9FA7F31B0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2F614-0CB1-F23D-78CA-E0F03440B2F8}"/>
              </a:ext>
            </a:extLst>
          </p:cNvPr>
          <p:cNvSpPr txBox="1">
            <a:spLocks noGrp="1"/>
          </p:cNvSpPr>
          <p:nvPr>
            <p:ph type="title" idx="4294967295"/>
          </p:nvPr>
        </p:nvSpPr>
        <p:spPr>
          <a:xfrm>
            <a:off x="347240" y="326922"/>
            <a:ext cx="8367269" cy="861774"/>
          </a:xfrm>
          <a:prstGeom prst="rect">
            <a:avLst/>
          </a:prstGeom>
          <a:solidFill>
            <a:srgbClr val="FFFF0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ptos" panose="02110004020202020204"/>
                <a:ea typeface="+mn-ea"/>
                <a:cs typeface="+mn-cs"/>
              </a:rPr>
              <a:t>Recommendation 1: Before</a:t>
            </a:r>
          </a:p>
        </p:txBody>
      </p:sp>
      <p:pic>
        <p:nvPicPr>
          <p:cNvPr id="11" name="Picture 10" descr="Infographic recommendation 1. Jargon: Inclusive standards, mass care, Disability Integration, and Map key resources that support inclusive emergency management.">
            <a:extLst>
              <a:ext uri="{FF2B5EF4-FFF2-40B4-BE49-F238E27FC236}">
                <a16:creationId xmlns:a16="http://schemas.microsoft.com/office/drawing/2014/main" id="{BC0B176F-ED9D-1286-D046-492DE729EAE6}"/>
              </a:ext>
            </a:extLst>
          </p:cNvPr>
          <p:cNvPicPr>
            <a:picLocks noChangeAspect="1"/>
          </p:cNvPicPr>
          <p:nvPr/>
        </p:nvPicPr>
        <p:blipFill>
          <a:blip r:embed="rId2"/>
          <a:stretch>
            <a:fillRect/>
          </a:stretch>
        </p:blipFill>
        <p:spPr>
          <a:xfrm>
            <a:off x="615221" y="1481159"/>
            <a:ext cx="10961558" cy="3895682"/>
          </a:xfrm>
          <a:prstGeom prst="rect">
            <a:avLst/>
          </a:prstGeom>
        </p:spPr>
      </p:pic>
    </p:spTree>
    <p:extLst>
      <p:ext uri="{BB962C8B-B14F-4D97-AF65-F5344CB8AC3E}">
        <p14:creationId xmlns:p14="http://schemas.microsoft.com/office/powerpoint/2010/main" val="2585696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ACB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000F-B4EA-01B4-C25E-12D6A4AF924A}"/>
              </a:ext>
            </a:extLst>
          </p:cNvPr>
          <p:cNvSpPr txBox="1">
            <a:spLocks noGrp="1"/>
          </p:cNvSpPr>
          <p:nvPr>
            <p:ph type="title" idx="4294967295"/>
          </p:nvPr>
        </p:nvSpPr>
        <p:spPr>
          <a:xfrm>
            <a:off x="347240" y="326922"/>
            <a:ext cx="3368233" cy="861774"/>
          </a:xfrm>
          <a:prstGeom prst="rect">
            <a:avLst/>
          </a:prstGeom>
          <a:solidFill>
            <a:srgbClr val="FFFF0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Aptos" panose="02110004020202020204"/>
                <a:ea typeface="+mn-ea"/>
                <a:cs typeface="+mn-cs"/>
              </a:rPr>
              <a:t>Feedback</a:t>
            </a:r>
          </a:p>
        </p:txBody>
      </p:sp>
      <p:pic>
        <p:nvPicPr>
          <p:cNvPr id="6" name="Picture 5" descr="Plain language recommendations section. &quot;State representatives&quot; is still jargon. &quot;Map of key resources&quot; marked with &quot;request for visual.&quot;">
            <a:extLst>
              <a:ext uri="{FF2B5EF4-FFF2-40B4-BE49-F238E27FC236}">
                <a16:creationId xmlns:a16="http://schemas.microsoft.com/office/drawing/2014/main" id="{0E1F437F-55BB-51FB-6A91-767D10E4FCC0}"/>
              </a:ext>
            </a:extLst>
          </p:cNvPr>
          <p:cNvPicPr>
            <a:picLocks noChangeAspect="1"/>
          </p:cNvPicPr>
          <p:nvPr/>
        </p:nvPicPr>
        <p:blipFill>
          <a:blip r:embed="rId2"/>
          <a:stretch>
            <a:fillRect/>
          </a:stretch>
        </p:blipFill>
        <p:spPr>
          <a:xfrm>
            <a:off x="301250" y="700803"/>
            <a:ext cx="11589500" cy="5456393"/>
          </a:xfrm>
          <a:prstGeom prst="rect">
            <a:avLst/>
          </a:prstGeom>
        </p:spPr>
      </p:pic>
    </p:spTree>
    <p:extLst>
      <p:ext uri="{BB962C8B-B14F-4D97-AF65-F5344CB8AC3E}">
        <p14:creationId xmlns:p14="http://schemas.microsoft.com/office/powerpoint/2010/main" val="2931550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ACBEE"/>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C7666CD-42D4-41C7-B3C1-9CF5BE7F1702}"/>
              </a:ext>
            </a:extLst>
          </p:cNvPr>
          <p:cNvSpPr txBox="1">
            <a:spLocks noGrp="1"/>
          </p:cNvSpPr>
          <p:nvPr>
            <p:ph type="title" idx="4294967295"/>
          </p:nvPr>
        </p:nvSpPr>
        <p:spPr>
          <a:xfrm>
            <a:off x="347240" y="326922"/>
            <a:ext cx="9212396" cy="861774"/>
          </a:xfrm>
          <a:prstGeom prst="rect">
            <a:avLst/>
          </a:prstGeom>
          <a:solidFill>
            <a:srgbClr val="FFFF0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lang="en-US" sz="5000" b="1" dirty="0">
                <a:solidFill>
                  <a:prstClr val="black"/>
                </a:solidFill>
                <a:latin typeface="Aptos" panose="02110004020202020204"/>
              </a:rPr>
              <a:t>Recommendation 1: </a:t>
            </a:r>
            <a:r>
              <a:rPr kumimoji="0" lang="en-US" sz="5000" b="1" i="0" u="none" strike="noStrike" kern="1200" cap="none" spc="0" normalizeH="0" baseline="0" noProof="0" dirty="0">
                <a:ln>
                  <a:noFill/>
                </a:ln>
                <a:solidFill>
                  <a:prstClr val="black"/>
                </a:solidFill>
                <a:effectLst/>
                <a:uLnTx/>
                <a:uFillTx/>
                <a:latin typeface="Aptos" panose="02110004020202020204"/>
                <a:ea typeface="+mn-ea"/>
                <a:cs typeface="+mn-cs"/>
              </a:rPr>
              <a:t>After</a:t>
            </a:r>
          </a:p>
        </p:txBody>
      </p:sp>
      <p:pic>
        <p:nvPicPr>
          <p:cNvPr id="3" name="Picture 2" descr="After feedback, recommendation 1. Common term used: &quot;State lawmakers.&quot; Visual added: Virginia with sign language, wheelchair accessibility, and accessible van icons.">
            <a:extLst>
              <a:ext uri="{FF2B5EF4-FFF2-40B4-BE49-F238E27FC236}">
                <a16:creationId xmlns:a16="http://schemas.microsoft.com/office/drawing/2014/main" id="{FE239B4C-41B5-7245-562D-277E71B1E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8696"/>
            <a:ext cx="12192000" cy="5704570"/>
          </a:xfrm>
          <a:prstGeom prst="rect">
            <a:avLst/>
          </a:prstGeom>
        </p:spPr>
      </p:pic>
    </p:spTree>
    <p:extLst>
      <p:ext uri="{BB962C8B-B14F-4D97-AF65-F5344CB8AC3E}">
        <p14:creationId xmlns:p14="http://schemas.microsoft.com/office/powerpoint/2010/main" val="178665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F367-C423-F466-0118-6B724D229FA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DB8DC4A-FF20-7120-F17A-FAFFBA530E09}"/>
              </a:ext>
              <a:ext uri="{C183D7F6-B498-43B3-948B-1728B52AA6E4}">
                <adec:decorative xmlns:adec="http://schemas.microsoft.com/office/drawing/2017/decorative" val="1"/>
              </a:ext>
            </a:extLst>
          </p:cNvPr>
          <p:cNvSpPr/>
          <p:nvPr/>
        </p:nvSpPr>
        <p:spPr>
          <a:xfrm>
            <a:off x="0" y="0"/>
            <a:ext cx="12192000" cy="3854370"/>
          </a:xfrm>
          <a:prstGeom prst="rect">
            <a:avLst/>
          </a:prstGeom>
          <a:solidFill>
            <a:srgbClr val="CAC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CFF38F3A-4CCC-A534-118F-B9712D4666A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Recommendation 1 Before &amp; After</a:t>
            </a:r>
          </a:p>
        </p:txBody>
      </p:sp>
      <p:sp>
        <p:nvSpPr>
          <p:cNvPr id="7" name="TextBox 6">
            <a:extLst>
              <a:ext uri="{FF2B5EF4-FFF2-40B4-BE49-F238E27FC236}">
                <a16:creationId xmlns:a16="http://schemas.microsoft.com/office/drawing/2014/main" id="{286202B6-8CA4-5CE2-C2A9-E42A360D57E9}"/>
              </a:ext>
            </a:extLst>
          </p:cNvPr>
          <p:cNvSpPr txBox="1"/>
          <p:nvPr/>
        </p:nvSpPr>
        <p:spPr>
          <a:xfrm>
            <a:off x="1261640" y="1639195"/>
            <a:ext cx="19098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Before</a:t>
            </a:r>
          </a:p>
        </p:txBody>
      </p:sp>
      <p:pic>
        <p:nvPicPr>
          <p:cNvPr id="2" name="Picture 1" descr="Infographic recommendation 1. Still has jargon.">
            <a:extLst>
              <a:ext uri="{FF2B5EF4-FFF2-40B4-BE49-F238E27FC236}">
                <a16:creationId xmlns:a16="http://schemas.microsoft.com/office/drawing/2014/main" id="{A7EA9EA0-0D45-ED99-58C9-268497AEFCF5}"/>
              </a:ext>
            </a:extLst>
          </p:cNvPr>
          <p:cNvPicPr>
            <a:picLocks noChangeAspect="1"/>
          </p:cNvPicPr>
          <p:nvPr/>
        </p:nvPicPr>
        <p:blipFill>
          <a:blip r:embed="rId2"/>
          <a:stretch>
            <a:fillRect/>
          </a:stretch>
        </p:blipFill>
        <p:spPr>
          <a:xfrm>
            <a:off x="3541853" y="432829"/>
            <a:ext cx="8426860" cy="3130539"/>
          </a:xfrm>
          <a:prstGeom prst="rect">
            <a:avLst/>
          </a:prstGeom>
          <a:ln>
            <a:solidFill>
              <a:schemeClr val="tx1"/>
            </a:solidFill>
          </a:ln>
        </p:spPr>
      </p:pic>
      <p:sp>
        <p:nvSpPr>
          <p:cNvPr id="8" name="TextBox 7">
            <a:extLst>
              <a:ext uri="{FF2B5EF4-FFF2-40B4-BE49-F238E27FC236}">
                <a16:creationId xmlns:a16="http://schemas.microsoft.com/office/drawing/2014/main" id="{A8B9C7D8-730C-582D-204C-844745156082}"/>
              </a:ext>
            </a:extLst>
          </p:cNvPr>
          <p:cNvSpPr txBox="1"/>
          <p:nvPr/>
        </p:nvSpPr>
        <p:spPr>
          <a:xfrm>
            <a:off x="1261640" y="4510919"/>
            <a:ext cx="19098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After</a:t>
            </a:r>
          </a:p>
        </p:txBody>
      </p:sp>
      <p:pic>
        <p:nvPicPr>
          <p:cNvPr id="11" name="Picture 10" descr="Infographic in plain language after feedback: Recommendation 1. Jargon replaced with common terms, or jargon are defined. Visual added.">
            <a:extLst>
              <a:ext uri="{FF2B5EF4-FFF2-40B4-BE49-F238E27FC236}">
                <a16:creationId xmlns:a16="http://schemas.microsoft.com/office/drawing/2014/main" id="{B57C72E9-4C3B-96C9-6421-A45271EA7355}"/>
              </a:ext>
            </a:extLst>
          </p:cNvPr>
          <p:cNvPicPr>
            <a:picLocks noChangeAspect="1"/>
          </p:cNvPicPr>
          <p:nvPr/>
        </p:nvPicPr>
        <p:blipFill>
          <a:blip r:embed="rId3"/>
          <a:stretch>
            <a:fillRect/>
          </a:stretch>
        </p:blipFill>
        <p:spPr>
          <a:xfrm>
            <a:off x="3541853" y="4012438"/>
            <a:ext cx="8444566" cy="2412733"/>
          </a:xfrm>
          <a:prstGeom prst="rect">
            <a:avLst/>
          </a:prstGeom>
          <a:ln>
            <a:solidFill>
              <a:schemeClr val="tx1"/>
            </a:solidFill>
          </a:ln>
        </p:spPr>
      </p:pic>
    </p:spTree>
    <p:extLst>
      <p:ext uri="{BB962C8B-B14F-4D97-AF65-F5344CB8AC3E}">
        <p14:creationId xmlns:p14="http://schemas.microsoft.com/office/powerpoint/2010/main" val="3998637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ACB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D9C3-18AF-0474-F765-C352461E645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Final Infographic in Plain Language</a:t>
            </a:r>
          </a:p>
        </p:txBody>
      </p:sp>
      <p:pic>
        <p:nvPicPr>
          <p:cNvPr id="3" name="Picture 2" descr="Infographic in plain language, page 1.">
            <a:extLst>
              <a:ext uri="{FF2B5EF4-FFF2-40B4-BE49-F238E27FC236}">
                <a16:creationId xmlns:a16="http://schemas.microsoft.com/office/drawing/2014/main" id="{909B20C1-AFA9-9C54-5085-DDF944F77BAF}"/>
              </a:ext>
            </a:extLst>
          </p:cNvPr>
          <p:cNvPicPr>
            <a:picLocks noChangeAspect="1"/>
          </p:cNvPicPr>
          <p:nvPr/>
        </p:nvPicPr>
        <p:blipFill>
          <a:blip r:embed="rId2"/>
          <a:stretch>
            <a:fillRect/>
          </a:stretch>
        </p:blipFill>
        <p:spPr>
          <a:xfrm>
            <a:off x="943650" y="228600"/>
            <a:ext cx="4912716" cy="6400800"/>
          </a:xfrm>
          <a:prstGeom prst="rect">
            <a:avLst/>
          </a:prstGeom>
          <a:ln w="19050">
            <a:solidFill>
              <a:schemeClr val="accent2"/>
            </a:solidFill>
          </a:ln>
        </p:spPr>
      </p:pic>
      <p:pic>
        <p:nvPicPr>
          <p:cNvPr id="5" name="Picture 4" descr="Infographic in plain language, page 2.">
            <a:extLst>
              <a:ext uri="{FF2B5EF4-FFF2-40B4-BE49-F238E27FC236}">
                <a16:creationId xmlns:a16="http://schemas.microsoft.com/office/drawing/2014/main" id="{617B80A6-11B2-B058-58E3-B34031EE345F}"/>
              </a:ext>
            </a:extLst>
          </p:cNvPr>
          <p:cNvPicPr>
            <a:picLocks noChangeAspect="1"/>
          </p:cNvPicPr>
          <p:nvPr/>
        </p:nvPicPr>
        <p:blipFill>
          <a:blip r:embed="rId3"/>
          <a:stretch>
            <a:fillRect/>
          </a:stretch>
        </p:blipFill>
        <p:spPr>
          <a:xfrm>
            <a:off x="6311562" y="228600"/>
            <a:ext cx="4936788" cy="6400800"/>
          </a:xfrm>
          <a:prstGeom prst="rect">
            <a:avLst/>
          </a:prstGeom>
          <a:ln w="19050">
            <a:solidFill>
              <a:schemeClr val="accent2"/>
            </a:solidFill>
          </a:ln>
        </p:spPr>
      </p:pic>
    </p:spTree>
    <p:extLst>
      <p:ext uri="{BB962C8B-B14F-4D97-AF65-F5344CB8AC3E}">
        <p14:creationId xmlns:p14="http://schemas.microsoft.com/office/powerpoint/2010/main" val="784283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Arc 103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989A93-4691-2E40-CC8F-793086D72831}"/>
              </a:ext>
            </a:extLst>
          </p:cNvPr>
          <p:cNvSpPr>
            <a:spLocks noGrp="1"/>
          </p:cNvSpPr>
          <p:nvPr>
            <p:ph type="title"/>
          </p:nvPr>
        </p:nvSpPr>
        <p:spPr>
          <a:xfrm>
            <a:off x="527594" y="1146042"/>
            <a:ext cx="6751750" cy="1460701"/>
          </a:xfrm>
        </p:spPr>
        <p:txBody>
          <a:bodyPr anchor="b">
            <a:noAutofit/>
          </a:bodyPr>
          <a:lstStyle/>
          <a:p>
            <a:r>
              <a:rPr lang="en-US" b="1" dirty="0">
                <a:cs typeface="MV Boli" panose="02000500030200090000" pitchFamily="2" charset="0"/>
              </a:rPr>
              <a:t>Be an Information Access Champion</a:t>
            </a:r>
          </a:p>
        </p:txBody>
      </p:sp>
      <p:sp>
        <p:nvSpPr>
          <p:cNvPr id="4" name="Content Placeholder 3">
            <a:extLst>
              <a:ext uri="{FF2B5EF4-FFF2-40B4-BE49-F238E27FC236}">
                <a16:creationId xmlns:a16="http://schemas.microsoft.com/office/drawing/2014/main" id="{175D7FEA-E265-B5C6-B405-381FCDE02FC8}"/>
              </a:ext>
            </a:extLst>
          </p:cNvPr>
          <p:cNvSpPr>
            <a:spLocks noGrp="1"/>
          </p:cNvSpPr>
          <p:nvPr>
            <p:ph idx="1"/>
          </p:nvPr>
        </p:nvSpPr>
        <p:spPr>
          <a:xfrm>
            <a:off x="527594" y="2923414"/>
            <a:ext cx="5993140" cy="3505201"/>
          </a:xfrm>
        </p:spPr>
        <p:txBody>
          <a:bodyPr>
            <a:normAutofit/>
          </a:bodyPr>
          <a:lstStyle/>
          <a:p>
            <a:pPr lvl="0">
              <a:spcAft>
                <a:spcPts val="1000"/>
              </a:spcAft>
            </a:pPr>
            <a:r>
              <a:rPr lang="en-US" sz="3000" dirty="0"/>
              <a:t>Pledge to make information as inclusive and accessible as possible</a:t>
            </a:r>
          </a:p>
          <a:p>
            <a:pPr lvl="0">
              <a:spcAft>
                <a:spcPts val="2000"/>
              </a:spcAft>
            </a:pPr>
            <a:r>
              <a:rPr lang="en-US" sz="3000" dirty="0"/>
              <a:t>Evaluate and improve in collaboration with the disability community</a:t>
            </a:r>
          </a:p>
          <a:p>
            <a:pPr marL="0" lvl="0" indent="0">
              <a:spcAft>
                <a:spcPts val="1000"/>
              </a:spcAft>
              <a:buNone/>
            </a:pPr>
            <a:r>
              <a:rPr lang="en-US" sz="2400" dirty="0">
                <a:solidFill>
                  <a:srgbClr val="0070C0"/>
                </a:solidFill>
                <a:hlinkClick r:id="rId3"/>
              </a:rPr>
              <a:t>https://vbpd.virginia.gov/policy/information-access/#pledge</a:t>
            </a:r>
            <a:endParaRPr lang="en-US" sz="2400" dirty="0">
              <a:solidFill>
                <a:srgbClr val="0070C0"/>
              </a:solidFill>
            </a:endParaRPr>
          </a:p>
        </p:txBody>
      </p:sp>
      <p:pic>
        <p:nvPicPr>
          <p:cNvPr id="1026" name="Picture 2" descr="We pledge to be Information Access Champions badge. A hand holds information icon and above that: &quot;innovation,&quot; &quot;possibilities&quot; and &quot;solutions.&quot;">
            <a:extLst>
              <a:ext uri="{FF2B5EF4-FFF2-40B4-BE49-F238E27FC236}">
                <a16:creationId xmlns:a16="http://schemas.microsoft.com/office/drawing/2014/main" id="{028B473B-B550-3E66-B3DB-C9233502EC05}"/>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781800" y="1143000"/>
            <a:ext cx="4572000" cy="45720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070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451B0F-6D24-B2EB-68D7-B193FDBBF67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8186595-23B1-1148-DCB3-AFF256EB0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B8AC9B5-72BA-47C6-D670-B1BC2B75A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D18E2F-38A5-1F95-9BDA-6BD24F2ECF4B}"/>
              </a:ext>
            </a:extLst>
          </p:cNvPr>
          <p:cNvSpPr>
            <a:spLocks noGrp="1"/>
          </p:cNvSpPr>
          <p:nvPr>
            <p:ph type="title"/>
          </p:nvPr>
        </p:nvSpPr>
        <p:spPr>
          <a:xfrm>
            <a:off x="-3049" y="365125"/>
            <a:ext cx="12195049" cy="1325563"/>
          </a:xfrm>
        </p:spPr>
        <p:txBody>
          <a:bodyPr>
            <a:noAutofit/>
          </a:bodyPr>
          <a:lstStyle/>
          <a:p>
            <a:pPr algn="ctr"/>
            <a:r>
              <a:rPr kumimoji="0" lang="en-US" sz="5000" b="1" i="0" u="none" strike="noStrike" kern="1200" cap="none" spc="0" normalizeH="0" baseline="0" noProof="0" dirty="0">
                <a:ln>
                  <a:noFill/>
                </a:ln>
                <a:solidFill>
                  <a:srgbClr val="FFFFFF"/>
                </a:solidFill>
                <a:effectLst/>
                <a:uLnTx/>
                <a:uFillTx/>
                <a:cs typeface="MV Boli" panose="02000500030200090000" pitchFamily="2" charset="0"/>
              </a:rPr>
              <a:t>As an Information Access Champion</a:t>
            </a:r>
            <a:endParaRPr lang="en-US" sz="5000" b="1" dirty="0">
              <a:solidFill>
                <a:srgbClr val="FFFFFF"/>
              </a:solidFill>
              <a:cs typeface="MV Boli" panose="02000500030200090000" pitchFamily="2" charset="0"/>
            </a:endParaRPr>
          </a:p>
        </p:txBody>
      </p:sp>
      <p:sp>
        <p:nvSpPr>
          <p:cNvPr id="5" name="Content Placeholder 2">
            <a:extLst>
              <a:ext uri="{FF2B5EF4-FFF2-40B4-BE49-F238E27FC236}">
                <a16:creationId xmlns:a16="http://schemas.microsoft.com/office/drawing/2014/main" id="{705E8F7D-4EB9-FF89-5989-CC5A0BA89C13}"/>
              </a:ext>
            </a:extLst>
          </p:cNvPr>
          <p:cNvSpPr>
            <a:spLocks noGrp="1"/>
          </p:cNvSpPr>
          <p:nvPr>
            <p:ph idx="1"/>
          </p:nvPr>
        </p:nvSpPr>
        <p:spPr>
          <a:xfrm>
            <a:off x="838200" y="2348161"/>
            <a:ext cx="10515600" cy="3828801"/>
          </a:xfrm>
        </p:spPr>
        <p:txBody>
          <a:bodyPr/>
          <a:lstStyle/>
          <a:p>
            <a:pPr marL="0" indent="0">
              <a:buNone/>
            </a:pPr>
            <a:r>
              <a:rPr lang="en-US" sz="3500" dirty="0"/>
              <a:t>A champion is not perfect. But they are always trying. They improve information access by following info access values.</a:t>
            </a:r>
          </a:p>
        </p:txBody>
      </p:sp>
      <p:grpSp>
        <p:nvGrpSpPr>
          <p:cNvPr id="3" name="Group 2" descr="People from different backgrounds stack their hands like in a team huddle. Info Access Champ value icons are in chat bubbles around them.">
            <a:extLst>
              <a:ext uri="{FF2B5EF4-FFF2-40B4-BE49-F238E27FC236}">
                <a16:creationId xmlns:a16="http://schemas.microsoft.com/office/drawing/2014/main" id="{9E4D3AAA-6E7B-08F9-F51E-7C395C978AB3}"/>
              </a:ext>
            </a:extLst>
          </p:cNvPr>
          <p:cNvGrpSpPr/>
          <p:nvPr/>
        </p:nvGrpSpPr>
        <p:grpSpPr>
          <a:xfrm>
            <a:off x="2963161" y="3538719"/>
            <a:ext cx="6262628" cy="3319281"/>
            <a:chOff x="3009157" y="2310141"/>
            <a:chExt cx="6262628" cy="3319281"/>
          </a:xfrm>
        </p:grpSpPr>
        <p:pic>
          <p:nvPicPr>
            <p:cNvPr id="4" name="Picture 2" descr="Free vector solidarity concept illustration">
              <a:extLst>
                <a:ext uri="{FF2B5EF4-FFF2-40B4-BE49-F238E27FC236}">
                  <a16:creationId xmlns:a16="http://schemas.microsoft.com/office/drawing/2014/main" id="{4198874F-1A58-3E45-E84E-0C2B404808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7068" y="2379470"/>
              <a:ext cx="4878824" cy="324995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AC7E866-B872-01ED-4B9D-7F5305ACCC6A}"/>
                </a:ext>
              </a:extLst>
            </p:cNvPr>
            <p:cNvGrpSpPr/>
            <p:nvPr/>
          </p:nvGrpSpPr>
          <p:grpSpPr>
            <a:xfrm>
              <a:off x="8860304" y="4002769"/>
              <a:ext cx="411481" cy="365760"/>
              <a:chOff x="2679430" y="2828260"/>
              <a:chExt cx="411481" cy="365760"/>
            </a:xfrm>
          </p:grpSpPr>
          <p:sp>
            <p:nvSpPr>
              <p:cNvPr id="17" name="Oval Callout 3">
                <a:extLst>
                  <a:ext uri="{FF2B5EF4-FFF2-40B4-BE49-F238E27FC236}">
                    <a16:creationId xmlns:a16="http://schemas.microsoft.com/office/drawing/2014/main" id="{22CEE9D7-8DE0-E266-8E78-0DCC39E2D07A}"/>
                  </a:ext>
                </a:extLst>
              </p:cNvPr>
              <p:cNvSpPr/>
              <p:nvPr/>
            </p:nvSpPr>
            <p:spPr>
              <a:xfrm>
                <a:off x="2700670" y="2828260"/>
                <a:ext cx="365760" cy="365760"/>
              </a:xfrm>
              <a:prstGeom prst="wedgeEllipseCallout">
                <a:avLst>
                  <a:gd name="adj1" fmla="val -61531"/>
                  <a:gd name="adj2" fmla="val 1454"/>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521000-633A-9719-B008-5B5272B6900B}"/>
                  </a:ext>
                </a:extLst>
              </p:cNvPr>
              <p:cNvPicPr>
                <a:picLocks noChangeAspect="1"/>
              </p:cNvPicPr>
              <p:nvPr/>
            </p:nvPicPr>
            <p:blipFill>
              <a:blip r:embed="rId4"/>
              <a:stretch>
                <a:fillRect/>
              </a:stretch>
            </p:blipFill>
            <p:spPr>
              <a:xfrm>
                <a:off x="2679430" y="2828260"/>
                <a:ext cx="411481" cy="365760"/>
              </a:xfrm>
              <a:prstGeom prst="rect">
                <a:avLst/>
              </a:prstGeom>
            </p:spPr>
          </p:pic>
        </p:grpSp>
        <p:grpSp>
          <p:nvGrpSpPr>
            <p:cNvPr id="7" name="Group 6">
              <a:extLst>
                <a:ext uri="{FF2B5EF4-FFF2-40B4-BE49-F238E27FC236}">
                  <a16:creationId xmlns:a16="http://schemas.microsoft.com/office/drawing/2014/main" id="{E0467CFE-179A-5A97-5D41-D328614A4AC5}"/>
                </a:ext>
              </a:extLst>
            </p:cNvPr>
            <p:cNvGrpSpPr/>
            <p:nvPr/>
          </p:nvGrpSpPr>
          <p:grpSpPr>
            <a:xfrm>
              <a:off x="7929233" y="2333083"/>
              <a:ext cx="420235" cy="387680"/>
              <a:chOff x="1422273" y="3248345"/>
              <a:chExt cx="420235" cy="387680"/>
            </a:xfrm>
          </p:grpSpPr>
          <p:pic>
            <p:nvPicPr>
              <p:cNvPr id="14" name="Picture 13">
                <a:extLst>
                  <a:ext uri="{FF2B5EF4-FFF2-40B4-BE49-F238E27FC236}">
                    <a16:creationId xmlns:a16="http://schemas.microsoft.com/office/drawing/2014/main" id="{C2BB8E94-F6BA-9640-D6A2-3EA1A11E353C}"/>
                  </a:ext>
                </a:extLst>
              </p:cNvPr>
              <p:cNvPicPr>
                <a:picLocks noChangeAspect="1"/>
              </p:cNvPicPr>
              <p:nvPr/>
            </p:nvPicPr>
            <p:blipFill>
              <a:blip r:embed="rId5"/>
              <a:stretch>
                <a:fillRect/>
              </a:stretch>
            </p:blipFill>
            <p:spPr>
              <a:xfrm>
                <a:off x="1422273" y="3270265"/>
                <a:ext cx="420235" cy="365760"/>
              </a:xfrm>
              <a:prstGeom prst="rect">
                <a:avLst/>
              </a:prstGeom>
            </p:spPr>
          </p:pic>
          <p:sp>
            <p:nvSpPr>
              <p:cNvPr id="15" name="Oval Callout 21">
                <a:extLst>
                  <a:ext uri="{FF2B5EF4-FFF2-40B4-BE49-F238E27FC236}">
                    <a16:creationId xmlns:a16="http://schemas.microsoft.com/office/drawing/2014/main" id="{8F319200-8B5D-172F-FAF8-E35232BBFF67}"/>
                  </a:ext>
                </a:extLst>
              </p:cNvPr>
              <p:cNvSpPr/>
              <p:nvPr/>
            </p:nvSpPr>
            <p:spPr>
              <a:xfrm>
                <a:off x="1457191" y="3248345"/>
                <a:ext cx="365760" cy="365760"/>
              </a:xfrm>
              <a:prstGeom prst="wedgeEllipseCallou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9081C86-EEE1-3D6D-C45E-3118AAD60A0F}"/>
                </a:ext>
              </a:extLst>
            </p:cNvPr>
            <p:cNvGrpSpPr/>
            <p:nvPr/>
          </p:nvGrpSpPr>
          <p:grpSpPr>
            <a:xfrm>
              <a:off x="3687068" y="2310141"/>
              <a:ext cx="403860" cy="372006"/>
              <a:chOff x="1813514" y="2326837"/>
              <a:chExt cx="403860" cy="372006"/>
            </a:xfrm>
          </p:grpSpPr>
          <p:pic>
            <p:nvPicPr>
              <p:cNvPr id="12" name="Picture 11">
                <a:extLst>
                  <a:ext uri="{FF2B5EF4-FFF2-40B4-BE49-F238E27FC236}">
                    <a16:creationId xmlns:a16="http://schemas.microsoft.com/office/drawing/2014/main" id="{A1B5B36B-B821-8832-87FA-4D3B399D2A9B}"/>
                  </a:ext>
                </a:extLst>
              </p:cNvPr>
              <p:cNvPicPr>
                <a:picLocks noChangeAspect="1"/>
              </p:cNvPicPr>
              <p:nvPr/>
            </p:nvPicPr>
            <p:blipFill>
              <a:blip r:embed="rId6"/>
              <a:stretch>
                <a:fillRect/>
              </a:stretch>
            </p:blipFill>
            <p:spPr>
              <a:xfrm>
                <a:off x="1813514" y="2326837"/>
                <a:ext cx="403860" cy="365760"/>
              </a:xfrm>
              <a:prstGeom prst="rect">
                <a:avLst/>
              </a:prstGeom>
            </p:spPr>
          </p:pic>
          <p:sp>
            <p:nvSpPr>
              <p:cNvPr id="13" name="Oval Callout 22">
                <a:extLst>
                  <a:ext uri="{FF2B5EF4-FFF2-40B4-BE49-F238E27FC236}">
                    <a16:creationId xmlns:a16="http://schemas.microsoft.com/office/drawing/2014/main" id="{EC7DE026-712C-901D-6BFC-B91A60F71CA5}"/>
                  </a:ext>
                </a:extLst>
              </p:cNvPr>
              <p:cNvSpPr/>
              <p:nvPr/>
            </p:nvSpPr>
            <p:spPr>
              <a:xfrm>
                <a:off x="1822951" y="2333083"/>
                <a:ext cx="365760" cy="365760"/>
              </a:xfrm>
              <a:prstGeom prst="wedgeEllipseCallout">
                <a:avLst>
                  <a:gd name="adj1" fmla="val 54748"/>
                  <a:gd name="adj2" fmla="val 50872"/>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6874822-B306-B983-623E-189519D6B311}"/>
                </a:ext>
              </a:extLst>
            </p:cNvPr>
            <p:cNvGrpSpPr/>
            <p:nvPr/>
          </p:nvGrpSpPr>
          <p:grpSpPr>
            <a:xfrm>
              <a:off x="3009157" y="4175294"/>
              <a:ext cx="420235" cy="377792"/>
              <a:chOff x="2696779" y="3480888"/>
              <a:chExt cx="420235" cy="377792"/>
            </a:xfrm>
          </p:grpSpPr>
          <p:pic>
            <p:nvPicPr>
              <p:cNvPr id="10" name="Picture 9">
                <a:extLst>
                  <a:ext uri="{FF2B5EF4-FFF2-40B4-BE49-F238E27FC236}">
                    <a16:creationId xmlns:a16="http://schemas.microsoft.com/office/drawing/2014/main" id="{D2EEFB25-3EDA-9FCD-C3DD-BC64609C9970}"/>
                  </a:ext>
                </a:extLst>
              </p:cNvPr>
              <p:cNvPicPr>
                <a:picLocks noChangeAspect="1"/>
              </p:cNvPicPr>
              <p:nvPr/>
            </p:nvPicPr>
            <p:blipFill>
              <a:blip r:embed="rId7"/>
              <a:stretch>
                <a:fillRect/>
              </a:stretch>
            </p:blipFill>
            <p:spPr>
              <a:xfrm>
                <a:off x="2696779" y="3480888"/>
                <a:ext cx="420235" cy="365760"/>
              </a:xfrm>
              <a:prstGeom prst="rect">
                <a:avLst/>
              </a:prstGeom>
            </p:spPr>
          </p:pic>
          <p:sp>
            <p:nvSpPr>
              <p:cNvPr id="11" name="Oval Callout 23">
                <a:extLst>
                  <a:ext uri="{FF2B5EF4-FFF2-40B4-BE49-F238E27FC236}">
                    <a16:creationId xmlns:a16="http://schemas.microsoft.com/office/drawing/2014/main" id="{51C7E616-21E3-4F2E-A4DF-D6667BF87FB3}"/>
                  </a:ext>
                </a:extLst>
              </p:cNvPr>
              <p:cNvSpPr/>
              <p:nvPr/>
            </p:nvSpPr>
            <p:spPr>
              <a:xfrm>
                <a:off x="2714518" y="3492920"/>
                <a:ext cx="365760" cy="365760"/>
              </a:xfrm>
              <a:prstGeom prst="wedgeEllipseCallout">
                <a:avLst>
                  <a:gd name="adj1" fmla="val 69283"/>
                  <a:gd name="adj2" fmla="val 436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33384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3DAA6E-6B26-FDF5-70F4-C4FE67CB8D3F}"/>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4626053-4F2E-15C3-548D-3B81FD40F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6652D24-80E1-2323-1FC2-C58ED4880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7521BE-0A94-C6B8-8D9E-D368F73C3CAE}"/>
              </a:ext>
            </a:extLst>
          </p:cNvPr>
          <p:cNvSpPr>
            <a:spLocks noGrp="1"/>
          </p:cNvSpPr>
          <p:nvPr>
            <p:ph type="title"/>
          </p:nvPr>
        </p:nvSpPr>
        <p:spPr>
          <a:xfrm>
            <a:off x="-3049" y="365125"/>
            <a:ext cx="12195049" cy="1325563"/>
          </a:xfrm>
        </p:spPr>
        <p:txBody>
          <a:bodyPr>
            <a:noAutofit/>
          </a:bodyPr>
          <a:lstStyle/>
          <a:p>
            <a:pPr algn="ctr"/>
            <a:r>
              <a:rPr kumimoji="0" lang="en-US" sz="5000" b="1" i="0" u="none" strike="noStrike" kern="1200" cap="none" spc="0" normalizeH="0" baseline="0" noProof="0" dirty="0">
                <a:ln>
                  <a:noFill/>
                </a:ln>
                <a:solidFill>
                  <a:srgbClr val="FFFFFF"/>
                </a:solidFill>
                <a:effectLst/>
                <a:uLnTx/>
                <a:uFillTx/>
                <a:cs typeface="MV Boli" panose="02000500030200090000" pitchFamily="2" charset="0"/>
              </a:rPr>
              <a:t>A Champion Will Get…</a:t>
            </a:r>
            <a:endParaRPr lang="en-US" sz="5000" b="1" dirty="0">
              <a:solidFill>
                <a:srgbClr val="FFFFFF"/>
              </a:solidFill>
              <a:cs typeface="MV Boli" panose="02000500030200090000" pitchFamily="2" charset="0"/>
            </a:endParaRPr>
          </a:p>
        </p:txBody>
      </p:sp>
      <p:sp>
        <p:nvSpPr>
          <p:cNvPr id="5" name="Content Placeholder 2">
            <a:extLst>
              <a:ext uri="{FF2B5EF4-FFF2-40B4-BE49-F238E27FC236}">
                <a16:creationId xmlns:a16="http://schemas.microsoft.com/office/drawing/2014/main" id="{096EE36B-E74C-7228-1B03-497262FCC281}"/>
              </a:ext>
            </a:extLst>
          </p:cNvPr>
          <p:cNvSpPr>
            <a:spLocks noGrp="1"/>
          </p:cNvSpPr>
          <p:nvPr>
            <p:ph idx="1"/>
          </p:nvPr>
        </p:nvSpPr>
        <p:spPr>
          <a:xfrm>
            <a:off x="838200" y="2348161"/>
            <a:ext cx="10515600" cy="3828801"/>
          </a:xfrm>
        </p:spPr>
        <p:txBody>
          <a:bodyPr/>
          <a:lstStyle/>
          <a:p>
            <a:r>
              <a:rPr lang="en-US" sz="3500" dirty="0"/>
              <a:t>Wall of Champions</a:t>
            </a:r>
          </a:p>
          <a:p>
            <a:r>
              <a:rPr lang="en-US" sz="3500" dirty="0" err="1"/>
              <a:t>Ebadge</a:t>
            </a:r>
            <a:endParaRPr lang="en-US" sz="3500" dirty="0"/>
          </a:p>
          <a:p>
            <a:r>
              <a:rPr lang="en-US" sz="3500" dirty="0"/>
              <a:t>Checklist</a:t>
            </a:r>
          </a:p>
          <a:p>
            <a:r>
              <a:rPr lang="en-US" sz="3500" dirty="0"/>
              <a:t>Poster</a:t>
            </a:r>
          </a:p>
          <a:p>
            <a:r>
              <a:rPr lang="en-US" sz="3500" dirty="0"/>
              <a:t>Champ Change</a:t>
            </a:r>
          </a:p>
        </p:txBody>
      </p:sp>
      <p:pic>
        <p:nvPicPr>
          <p:cNvPr id="20" name="Picture 19" descr="We pledge to be Information Access Champions badge. A hand holds information icon and above that: &quot;innovation,&quot; &quot;possibilities&quot; and &quot;solutions.&quot;">
            <a:extLst>
              <a:ext uri="{FF2B5EF4-FFF2-40B4-BE49-F238E27FC236}">
                <a16:creationId xmlns:a16="http://schemas.microsoft.com/office/drawing/2014/main" id="{871B6495-731F-419A-80D4-972454301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2461" y="2554683"/>
            <a:ext cx="1828800" cy="1828800"/>
          </a:xfrm>
          <a:prstGeom prst="rect">
            <a:avLst/>
          </a:prstGeom>
        </p:spPr>
      </p:pic>
      <p:pic>
        <p:nvPicPr>
          <p:cNvPr id="21" name="Picture 20" descr="Info Access Champ poster in Spanish. An org can write their name on the blank line at the top. Includes Info Access Champ value icons and descriptions.">
            <a:extLst>
              <a:ext uri="{FF2B5EF4-FFF2-40B4-BE49-F238E27FC236}">
                <a16:creationId xmlns:a16="http://schemas.microsoft.com/office/drawing/2014/main" id="{776F7630-F4CB-22A2-4461-6BF80EBE0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9496" y="2403747"/>
            <a:ext cx="2055852" cy="2743200"/>
          </a:xfrm>
          <a:prstGeom prst="rect">
            <a:avLst/>
          </a:prstGeom>
          <a:ln>
            <a:solidFill>
              <a:schemeClr val="tx1"/>
            </a:solidFill>
          </a:ln>
        </p:spPr>
      </p:pic>
      <p:pic>
        <p:nvPicPr>
          <p:cNvPr id="22" name="Picture 21" descr="Champ Change sample. Let's stay connected and keep getting better! Our Two Cents for Continuous Improvement.">
            <a:extLst>
              <a:ext uri="{FF2B5EF4-FFF2-40B4-BE49-F238E27FC236}">
                <a16:creationId xmlns:a16="http://schemas.microsoft.com/office/drawing/2014/main" id="{AEAC1925-ECF3-6F24-F95C-C4B21D0AE2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3583" y="2401615"/>
            <a:ext cx="2284769" cy="2743200"/>
          </a:xfrm>
          <a:prstGeom prst="rect">
            <a:avLst/>
          </a:prstGeom>
        </p:spPr>
      </p:pic>
    </p:spTree>
    <p:extLst>
      <p:ext uri="{BB962C8B-B14F-4D97-AF65-F5344CB8AC3E}">
        <p14:creationId xmlns:p14="http://schemas.microsoft.com/office/powerpoint/2010/main" val="3935892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5C931E-A0CB-C852-03EC-D36344EBB50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Thank you</a:t>
            </a:r>
          </a:p>
        </p:txBody>
      </p:sp>
      <p:graphicFrame>
        <p:nvGraphicFramePr>
          <p:cNvPr id="5" name="Content Placeholder 2" descr="Questions and Feedback">
            <a:extLst>
              <a:ext uri="{FF2B5EF4-FFF2-40B4-BE49-F238E27FC236}">
                <a16:creationId xmlns:a16="http://schemas.microsoft.com/office/drawing/2014/main" id="{AD885F3D-A3B8-0109-7B70-7E41DEA6E9D8}"/>
              </a:ext>
            </a:extLst>
          </p:cNvPr>
          <p:cNvGraphicFramePr>
            <a:graphicFrameLocks/>
          </p:cNvGraphicFramePr>
          <p:nvPr>
            <p:extLst>
              <p:ext uri="{D42A27DB-BD31-4B8C-83A1-F6EECF244321}">
                <p14:modId xmlns:p14="http://schemas.microsoft.com/office/powerpoint/2010/main" val="3125916197"/>
              </p:ext>
            </p:extLst>
          </p:nvPr>
        </p:nvGraphicFramePr>
        <p:xfrm>
          <a:off x="-317500" y="-387504"/>
          <a:ext cx="12509500" cy="483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Envelope icon.">
            <a:extLst>
              <a:ext uri="{FF2B5EF4-FFF2-40B4-BE49-F238E27FC236}">
                <a16:creationId xmlns:a16="http://schemas.microsoft.com/office/drawing/2014/main" id="{6BFDF722-6D8F-8A54-CC28-82D5099258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26875" y="3793743"/>
            <a:ext cx="914400" cy="914400"/>
          </a:xfrm>
          <a:prstGeom prst="rect">
            <a:avLst/>
          </a:prstGeom>
        </p:spPr>
      </p:pic>
      <p:sp>
        <p:nvSpPr>
          <p:cNvPr id="2" name="TextBox 1">
            <a:extLst>
              <a:ext uri="{FF2B5EF4-FFF2-40B4-BE49-F238E27FC236}">
                <a16:creationId xmlns:a16="http://schemas.microsoft.com/office/drawing/2014/main" id="{9FD7CFEB-2EEA-529E-47A1-B5FB8D4C3C4D}"/>
              </a:ext>
            </a:extLst>
          </p:cNvPr>
          <p:cNvSpPr txBox="1"/>
          <p:nvPr/>
        </p:nvSpPr>
        <p:spPr>
          <a:xfrm>
            <a:off x="3336962" y="3519638"/>
            <a:ext cx="7861300" cy="13157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650" b="1" i="0" u="none" strike="noStrike" kern="1200" cap="none" spc="0" normalizeH="0" baseline="0" noProof="0" dirty="0">
                <a:ln>
                  <a:noFill/>
                </a:ln>
                <a:solidFill>
                  <a:prstClr val="black"/>
                </a:solidFill>
                <a:effectLst/>
                <a:uLnTx/>
                <a:uFillTx/>
                <a:latin typeface="Calibri" panose="020F0502020204030204"/>
                <a:ea typeface="+mn-ea"/>
                <a:cs typeface="+mn-cs"/>
              </a:rPr>
              <a:t>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rPr>
              <a:t>Linh.Nguyen@vbpd.virginia.gov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50" dirty="0">
                <a:solidFill>
                  <a:prstClr val="black"/>
                </a:solidFill>
                <a:latin typeface="Calibri" panose="020F0502020204030204"/>
              </a:rPr>
              <a:t>Teri.Morgan@vbpd.virginia.gov</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6" name="Picture 8" descr="Facebook blue square logo.">
            <a:extLst>
              <a:ext uri="{FF2B5EF4-FFF2-40B4-BE49-F238E27FC236}">
                <a16:creationId xmlns:a16="http://schemas.microsoft.com/office/drawing/2014/main" id="{B63F8143-9FFE-D690-4B37-6C7F9D56184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04794" y="5007533"/>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ouTube red button logo.">
            <a:extLst>
              <a:ext uri="{FF2B5EF4-FFF2-40B4-BE49-F238E27FC236}">
                <a16:creationId xmlns:a16="http://schemas.microsoft.com/office/drawing/2014/main" id="{452D60AB-94C2-FB5E-D8A6-DA16736C3FD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49121" y="5007533"/>
            <a:ext cx="792154" cy="548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86E602-034C-2CEC-0B83-9160612ED5F0}"/>
              </a:ext>
            </a:extLst>
          </p:cNvPr>
          <p:cNvSpPr txBox="1"/>
          <p:nvPr/>
        </p:nvSpPr>
        <p:spPr>
          <a:xfrm>
            <a:off x="3336962" y="4871290"/>
            <a:ext cx="786130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650" b="1" i="0" u="none" strike="noStrike" kern="1200" cap="none" spc="0" normalizeH="0" baseline="0" noProof="0" dirty="0">
                <a:ln>
                  <a:noFill/>
                </a:ln>
                <a:solidFill>
                  <a:prstClr val="black"/>
                </a:solidFill>
                <a:effectLst/>
                <a:uLnTx/>
                <a:uFillTx/>
                <a:latin typeface="Calibri" panose="020F0502020204030204"/>
                <a:ea typeface="+mn-ea"/>
                <a:cs typeface="+mn-cs"/>
              </a:rPr>
              <a:t>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rPr>
              <a:t>@VABoard</a:t>
            </a:r>
          </a:p>
        </p:txBody>
      </p:sp>
      <p:pic>
        <p:nvPicPr>
          <p:cNvPr id="13" name="Picture 12" descr="Virginia Board for People with Disabilities logo.">
            <a:extLst>
              <a:ext uri="{FF2B5EF4-FFF2-40B4-BE49-F238E27FC236}">
                <a16:creationId xmlns:a16="http://schemas.microsoft.com/office/drawing/2014/main" id="{050CEAEC-929A-3050-9ACE-3CE65E0387B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1383" y="5614976"/>
            <a:ext cx="2833723" cy="914400"/>
          </a:xfrm>
          <a:prstGeom prst="rect">
            <a:avLst/>
          </a:prstGeom>
        </p:spPr>
      </p:pic>
      <p:sp>
        <p:nvSpPr>
          <p:cNvPr id="8" name="TextBox 7">
            <a:extLst>
              <a:ext uri="{FF2B5EF4-FFF2-40B4-BE49-F238E27FC236}">
                <a16:creationId xmlns:a16="http://schemas.microsoft.com/office/drawing/2014/main" id="{A4926652-8976-5274-A7D7-F15E4BAB7CF1}"/>
              </a:ext>
            </a:extLst>
          </p:cNvPr>
          <p:cNvSpPr txBox="1"/>
          <p:nvPr/>
        </p:nvSpPr>
        <p:spPr>
          <a:xfrm>
            <a:off x="3336962" y="5815138"/>
            <a:ext cx="786130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650" b="1" i="0" u="none" strike="noStrike" kern="1200" cap="none" spc="0" normalizeH="0" baseline="0" noProof="0" dirty="0">
                <a:ln>
                  <a:noFill/>
                </a:ln>
                <a:solidFill>
                  <a:prstClr val="black"/>
                </a:solidFill>
                <a:effectLst/>
                <a:uLnTx/>
                <a:uFillTx/>
                <a:latin typeface="Calibri" panose="020F0502020204030204"/>
                <a:ea typeface="+mn-ea"/>
                <a:cs typeface="+mn-cs"/>
              </a:rPr>
              <a:t>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rPr>
              <a:t>https://vbpd.virginia.gov/policy/information-access/</a:t>
            </a:r>
          </a:p>
        </p:txBody>
      </p:sp>
      <p:sp>
        <p:nvSpPr>
          <p:cNvPr id="7" name="Arc 6">
            <a:extLst>
              <a:ext uri="{FF2B5EF4-FFF2-40B4-BE49-F238E27FC236}">
                <a16:creationId xmlns:a16="http://schemas.microsoft.com/office/drawing/2014/main" id="{CC8FA530-1D69-C69C-EC48-8C3579516D98}"/>
              </a:ext>
              <a:ext uri="{C183D7F6-B498-43B3-948B-1728B52AA6E4}">
                <adec:decorative xmlns:adec="http://schemas.microsoft.com/office/drawing/2017/decorative" val="1"/>
              </a:ext>
            </a:extLst>
          </p:cNvPr>
          <p:cNvSpPr/>
          <p:nvPr/>
        </p:nvSpPr>
        <p:spPr>
          <a:xfrm rot="19935674">
            <a:off x="7428867" y="-322655"/>
            <a:ext cx="4294219" cy="4412214"/>
          </a:xfrm>
          <a:prstGeom prst="arc">
            <a:avLst>
              <a:gd name="adj1" fmla="val 19531397"/>
              <a:gd name="adj2" fmla="val 2727418"/>
            </a:avLst>
          </a:prstGeom>
          <a:ln w="127000" cap="rnd">
            <a:solidFill>
              <a:srgbClr val="FFC000"/>
            </a:solidFill>
            <a:prstDash val="dash"/>
            <a:extLst>
              <a:ext uri="{C807C97D-BFC1-408E-A445-0C87EB9F89A2}">
                <ask:lineSketchStyleProps xmlns:ask="http://schemas.microsoft.com/office/drawing/2018/sketchyshapes" sd="1219033472">
                  <a:custGeom>
                    <a:avLst/>
                    <a:gdLst>
                      <a:gd name="connsiteX0" fmla="*/ 1578534 w 4009193"/>
                      <a:gd name="connsiteY0" fmla="*/ 34743 h 3041191"/>
                      <a:gd name="connsiteX1" fmla="*/ 2999395 w 4009193"/>
                      <a:gd name="connsiteY1" fmla="*/ 200453 h 3041191"/>
                      <a:gd name="connsiteX2" fmla="*/ 4009193 w 4009193"/>
                      <a:gd name="connsiteY2" fmla="*/ 1520597 h 3041191"/>
                      <a:gd name="connsiteX3" fmla="*/ 3300902 w 4009193"/>
                      <a:gd name="connsiteY3" fmla="*/ 1520597 h 3041191"/>
                      <a:gd name="connsiteX4" fmla="*/ 2632704 w 4009193"/>
                      <a:gd name="connsiteY4" fmla="*/ 1520596 h 3041191"/>
                      <a:gd name="connsiteX5" fmla="*/ 2004597 w 4009193"/>
                      <a:gd name="connsiteY5" fmla="*/ 1520596 h 3041191"/>
                      <a:gd name="connsiteX6" fmla="*/ 1871097 w 4009193"/>
                      <a:gd name="connsiteY6" fmla="*/ 1055029 h 3041191"/>
                      <a:gd name="connsiteX7" fmla="*/ 1737598 w 4009193"/>
                      <a:gd name="connsiteY7" fmla="*/ 589461 h 3041191"/>
                      <a:gd name="connsiteX8" fmla="*/ 1578534 w 4009193"/>
                      <a:gd name="connsiteY8" fmla="*/ 34743 h 3041191"/>
                      <a:gd name="connsiteX0" fmla="*/ 1578534 w 4009193"/>
                      <a:gd name="connsiteY0" fmla="*/ 34743 h 3041191"/>
                      <a:gd name="connsiteX1" fmla="*/ 2999395 w 4009193"/>
                      <a:gd name="connsiteY1" fmla="*/ 200453 h 3041191"/>
                      <a:gd name="connsiteX2" fmla="*/ 4009193 w 4009193"/>
                      <a:gd name="connsiteY2" fmla="*/ 1520597 h 3041191"/>
                    </a:gdLst>
                    <a:ahLst/>
                    <a:cxnLst>
                      <a:cxn ang="0">
                        <a:pos x="connsiteX0" y="connsiteY0"/>
                      </a:cxn>
                      <a:cxn ang="0">
                        <a:pos x="connsiteX1" y="connsiteY1"/>
                      </a:cxn>
                      <a:cxn ang="0">
                        <a:pos x="connsiteX2" y="connsiteY2"/>
                      </a:cxn>
                    </a:cxnLst>
                    <a:rect l="l" t="t" r="r" b="b"/>
                    <a:pathLst>
                      <a:path w="4009193" h="3041191" stroke="0" extrusionOk="0">
                        <a:moveTo>
                          <a:pt x="1578534" y="34743"/>
                        </a:moveTo>
                        <a:cubicBezTo>
                          <a:pt x="2031696" y="-64402"/>
                          <a:pt x="2535236" y="26564"/>
                          <a:pt x="2999395" y="200453"/>
                        </a:cubicBezTo>
                        <a:cubicBezTo>
                          <a:pt x="3675037" y="481990"/>
                          <a:pt x="3954190" y="976744"/>
                          <a:pt x="4009193" y="1520597"/>
                        </a:cubicBezTo>
                        <a:cubicBezTo>
                          <a:pt x="3705360" y="1505183"/>
                          <a:pt x="3613283" y="1508038"/>
                          <a:pt x="3300902" y="1520597"/>
                        </a:cubicBezTo>
                        <a:cubicBezTo>
                          <a:pt x="2988521" y="1533155"/>
                          <a:pt x="2924137" y="1517129"/>
                          <a:pt x="2632704" y="1520596"/>
                        </a:cubicBezTo>
                        <a:cubicBezTo>
                          <a:pt x="2341271" y="1524063"/>
                          <a:pt x="2190392" y="1526721"/>
                          <a:pt x="2004597" y="1520596"/>
                        </a:cubicBezTo>
                        <a:cubicBezTo>
                          <a:pt x="1933511" y="1314861"/>
                          <a:pt x="1929182" y="1187600"/>
                          <a:pt x="1871097" y="1055029"/>
                        </a:cubicBezTo>
                        <a:cubicBezTo>
                          <a:pt x="1813012" y="922458"/>
                          <a:pt x="1763587" y="749220"/>
                          <a:pt x="1737598" y="589461"/>
                        </a:cubicBezTo>
                        <a:cubicBezTo>
                          <a:pt x="1711609" y="429702"/>
                          <a:pt x="1623101" y="198732"/>
                          <a:pt x="1578534" y="34743"/>
                        </a:cubicBezTo>
                        <a:close/>
                      </a:path>
                      <a:path w="4009193" h="3041191" fill="none" extrusionOk="0">
                        <a:moveTo>
                          <a:pt x="1578534" y="34743"/>
                        </a:moveTo>
                        <a:cubicBezTo>
                          <a:pt x="2101263" y="-35941"/>
                          <a:pt x="2492424" y="1468"/>
                          <a:pt x="2999395" y="200453"/>
                        </a:cubicBezTo>
                        <a:cubicBezTo>
                          <a:pt x="3725131" y="554047"/>
                          <a:pt x="4018802" y="989297"/>
                          <a:pt x="4009193" y="1520597"/>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77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5D1D60-EF22-24C3-2442-12B73F8F7B2E}"/>
              </a:ext>
            </a:extLst>
          </p:cNvPr>
          <p:cNvSpPr>
            <a:spLocks noGrp="1"/>
          </p:cNvSpPr>
          <p:nvPr>
            <p:ph type="title"/>
          </p:nvPr>
        </p:nvSpPr>
        <p:spPr>
          <a:xfrm>
            <a:off x="686834" y="1153572"/>
            <a:ext cx="3200400" cy="4461163"/>
          </a:xfrm>
        </p:spPr>
        <p:txBody>
          <a:bodyPr>
            <a:normAutofit/>
          </a:bodyPr>
          <a:lstStyle/>
          <a:p>
            <a:r>
              <a:rPr lang="en-US" b="1" dirty="0">
                <a:solidFill>
                  <a:srgbClr val="FFFFFF"/>
                </a:solidFill>
                <a:cs typeface="MV Boli" panose="02000500030200090000" pitchFamily="2" charset="0"/>
              </a:rPr>
              <a:t>Why Information Access?</a:t>
            </a:r>
            <a:endParaRPr lang="en-US" b="1" dirty="0">
              <a:solidFill>
                <a:srgbClr val="FFFFFF"/>
              </a:solidFill>
            </a:endParaRPr>
          </a:p>
        </p:txBody>
      </p:sp>
      <p:sp>
        <p:nvSpPr>
          <p:cNvPr id="19" name="Arc 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Magnifying glass.">
            <a:extLst>
              <a:ext uri="{FF2B5EF4-FFF2-40B4-BE49-F238E27FC236}">
                <a16:creationId xmlns:a16="http://schemas.microsoft.com/office/drawing/2014/main" id="{6E285F84-3793-64F3-5B72-1296C0FAE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7236" y="1299563"/>
            <a:ext cx="914400" cy="914400"/>
          </a:xfrm>
          <a:prstGeom prst="rect">
            <a:avLst/>
          </a:prstGeom>
        </p:spPr>
      </p:pic>
      <p:sp>
        <p:nvSpPr>
          <p:cNvPr id="20" name="Content Placeholder 2">
            <a:extLst>
              <a:ext uri="{FF2B5EF4-FFF2-40B4-BE49-F238E27FC236}">
                <a16:creationId xmlns:a16="http://schemas.microsoft.com/office/drawing/2014/main" id="{1711B717-D5B8-63A2-A018-0109011A9D64}"/>
              </a:ext>
            </a:extLst>
          </p:cNvPr>
          <p:cNvSpPr>
            <a:spLocks noGrp="1"/>
          </p:cNvSpPr>
          <p:nvPr>
            <p:ph idx="1"/>
          </p:nvPr>
        </p:nvSpPr>
        <p:spPr>
          <a:xfrm>
            <a:off x="5410836" y="767546"/>
            <a:ext cx="6222999" cy="1978435"/>
          </a:xfrm>
        </p:spPr>
        <p:txBody>
          <a:bodyPr anchor="ctr">
            <a:normAutofit/>
          </a:bodyPr>
          <a:lstStyle/>
          <a:p>
            <a:pPr marL="0" indent="0">
              <a:spcBef>
                <a:spcPts val="2000"/>
              </a:spcBef>
              <a:spcAft>
                <a:spcPts val="2000"/>
              </a:spcAft>
              <a:buNone/>
            </a:pPr>
            <a:r>
              <a:rPr lang="en-US" sz="2400" dirty="0"/>
              <a:t>For many years, Virginians with I/DD and their families reported difficulty finding, understanding and using information on community services and supports that would help them live the lives they want.</a:t>
            </a:r>
          </a:p>
        </p:txBody>
      </p:sp>
      <p:pic>
        <p:nvPicPr>
          <p:cNvPr id="12" name="Graphic 11" descr="Maze.">
            <a:extLst>
              <a:ext uri="{FF2B5EF4-FFF2-40B4-BE49-F238E27FC236}">
                <a16:creationId xmlns:a16="http://schemas.microsoft.com/office/drawing/2014/main" id="{261B9F49-545B-6F2F-0217-FEDD33E198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4913" y="3106546"/>
            <a:ext cx="914400" cy="914400"/>
          </a:xfrm>
          <a:prstGeom prst="rect">
            <a:avLst/>
          </a:prstGeom>
        </p:spPr>
      </p:pic>
      <p:sp>
        <p:nvSpPr>
          <p:cNvPr id="3" name="Content Placeholder 2">
            <a:extLst>
              <a:ext uri="{FF2B5EF4-FFF2-40B4-BE49-F238E27FC236}">
                <a16:creationId xmlns:a16="http://schemas.microsoft.com/office/drawing/2014/main" id="{DC5B33E5-E9CB-E8A9-827F-8AA4E5C79795}"/>
              </a:ext>
            </a:extLst>
          </p:cNvPr>
          <p:cNvSpPr txBox="1">
            <a:spLocks/>
          </p:cNvSpPr>
          <p:nvPr/>
        </p:nvSpPr>
        <p:spPr>
          <a:xfrm>
            <a:off x="5401637" y="2931728"/>
            <a:ext cx="6222999" cy="137428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spcAft>
                <a:spcPts val="2000"/>
              </a:spcAft>
              <a:buFont typeface="Arial" panose="020B0604020202020204" pitchFamily="34" charset="0"/>
              <a:buNone/>
            </a:pPr>
            <a:r>
              <a:rPr lang="en-US" sz="2400" dirty="0"/>
              <a:t>These challenges are compounded by the complexity of the service delivery system and the fragmentation of sources of information.</a:t>
            </a:r>
          </a:p>
        </p:txBody>
      </p:sp>
      <p:pic>
        <p:nvPicPr>
          <p:cNvPr id="21" name="Graphic 20" descr="Worried face.">
            <a:extLst>
              <a:ext uri="{FF2B5EF4-FFF2-40B4-BE49-F238E27FC236}">
                <a16:creationId xmlns:a16="http://schemas.microsoft.com/office/drawing/2014/main" id="{B447AF37-8BAE-1900-8DDB-A416128330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4913" y="4497195"/>
            <a:ext cx="914400" cy="914400"/>
          </a:xfrm>
          <a:prstGeom prst="rect">
            <a:avLst/>
          </a:prstGeom>
        </p:spPr>
      </p:pic>
      <p:sp>
        <p:nvSpPr>
          <p:cNvPr id="5" name="Content Placeholder 2">
            <a:extLst>
              <a:ext uri="{FF2B5EF4-FFF2-40B4-BE49-F238E27FC236}">
                <a16:creationId xmlns:a16="http://schemas.microsoft.com/office/drawing/2014/main" id="{55CA3494-DF95-64AE-2152-4E2A3DEEE77A}"/>
              </a:ext>
            </a:extLst>
          </p:cNvPr>
          <p:cNvSpPr txBox="1">
            <a:spLocks/>
          </p:cNvSpPr>
          <p:nvPr/>
        </p:nvSpPr>
        <p:spPr>
          <a:xfrm>
            <a:off x="5401636" y="4491756"/>
            <a:ext cx="6222999" cy="11110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spcAft>
                <a:spcPts val="2000"/>
              </a:spcAft>
              <a:buFont typeface="Arial" panose="020B0604020202020204" pitchFamily="34" charset="0"/>
              <a:buNone/>
            </a:pPr>
            <a:r>
              <a:rPr lang="en-US" sz="2400" dirty="0"/>
              <a:t>As a result, people with disabilities and family members report increased stress, anxiety and frustration.</a:t>
            </a:r>
          </a:p>
        </p:txBody>
      </p:sp>
    </p:spTree>
    <p:extLst>
      <p:ext uri="{BB962C8B-B14F-4D97-AF65-F5344CB8AC3E}">
        <p14:creationId xmlns:p14="http://schemas.microsoft.com/office/powerpoint/2010/main" val="254296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essed man with hand on his head.">
            <a:extLst>
              <a:ext uri="{FF2B5EF4-FFF2-40B4-BE49-F238E27FC236}">
                <a16:creationId xmlns:a16="http://schemas.microsoft.com/office/drawing/2014/main" id="{22FFE605-C2DA-6492-7001-15580966310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7888" y="1371600"/>
            <a:ext cx="4108481" cy="5486400"/>
          </a:xfrm>
          <a:prstGeom prst="rect">
            <a:avLst/>
          </a:prstGeom>
        </p:spPr>
      </p:pic>
      <p:sp>
        <p:nvSpPr>
          <p:cNvPr id="2" name="Title 1"/>
          <p:cNvSpPr>
            <a:spLocks noGrp="1"/>
          </p:cNvSpPr>
          <p:nvPr>
            <p:ph type="title"/>
          </p:nvPr>
        </p:nvSpPr>
        <p:spPr>
          <a:xfrm>
            <a:off x="1182988" y="260908"/>
            <a:ext cx="9826023" cy="1325563"/>
          </a:xfrm>
        </p:spPr>
        <p:txBody>
          <a:bodyPr/>
          <a:lstStyle/>
          <a:p>
            <a:pPr algn="ctr"/>
            <a:r>
              <a:rPr lang="en-US" b="1" dirty="0">
                <a:cs typeface="MV Boli" panose="02000500030200090000" pitchFamily="2" charset="0"/>
              </a:rPr>
              <a:t>One parent said…</a:t>
            </a:r>
          </a:p>
        </p:txBody>
      </p:sp>
      <p:grpSp>
        <p:nvGrpSpPr>
          <p:cNvPr id="7" name="Group 6">
            <a:extLst>
              <a:ext uri="{C183D7F6-B498-43B3-948B-1728B52AA6E4}">
                <adec:decorative xmlns:adec="http://schemas.microsoft.com/office/drawing/2017/decorative" val="1"/>
              </a:ext>
            </a:extLst>
          </p:cNvPr>
          <p:cNvGrpSpPr/>
          <p:nvPr/>
        </p:nvGrpSpPr>
        <p:grpSpPr>
          <a:xfrm>
            <a:off x="4894942" y="1973793"/>
            <a:ext cx="6458858" cy="2910413"/>
            <a:chOff x="3903383" y="541827"/>
            <a:chExt cx="7776387" cy="3643384"/>
          </a:xfrm>
        </p:grpSpPr>
        <p:sp>
          <p:nvSpPr>
            <p:cNvPr id="4" name="Rounded Rectangular Callout 3"/>
            <p:cNvSpPr/>
            <p:nvPr/>
          </p:nvSpPr>
          <p:spPr>
            <a:xfrm>
              <a:off x="3903383" y="541827"/>
              <a:ext cx="7776387" cy="3643384"/>
            </a:xfrm>
            <a:prstGeom prst="wedgeRoundRectCallout">
              <a:avLst>
                <a:gd name="adj1" fmla="val -60154"/>
                <a:gd name="adj2" fmla="val -26719"/>
                <a:gd name="adj3" fmla="val 16667"/>
              </a:avLst>
            </a:prstGeom>
            <a:solidFill>
              <a:srgbClr val="B7ECFF"/>
            </a:solidFill>
            <a:ln w="381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4348996" y="541827"/>
              <a:ext cx="7103597" cy="3643384"/>
            </a:xfrm>
            <a:prstGeom prst="rect">
              <a:avLst/>
            </a:prstGeom>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10000"/>
                </a:lnSpc>
                <a:spcBef>
                  <a:spcPts val="0"/>
                </a:spcBef>
                <a:spcAft>
                  <a:spcPts val="0"/>
                </a:spcAft>
                <a:buClr>
                  <a:srgbClr val="40AE49"/>
                </a:buClr>
                <a:buNone/>
              </a:pPr>
              <a:r>
                <a:rPr lang="en-US" sz="2800" dirty="0"/>
                <a:t>It is not necessarily LACK of information. It is information OVERLOAD. Trying to sort through lots of information that is not useful or helpful, trying to find out what is really helpful…</a:t>
              </a:r>
            </a:p>
          </p:txBody>
        </p:sp>
      </p:grpSp>
    </p:spTree>
    <p:extLst>
      <p:ext uri="{BB962C8B-B14F-4D97-AF65-F5344CB8AC3E}">
        <p14:creationId xmlns:p14="http://schemas.microsoft.com/office/powerpoint/2010/main" val="230585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6C306-4BAE-5581-3E02-B3F81EFE8D5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EFBC3FD-10BE-1465-E218-65FEBA082FA7}"/>
              </a:ext>
            </a:extLst>
          </p:cNvPr>
          <p:cNvSpPr txBox="1">
            <a:spLocks noGrp="1"/>
          </p:cNvSpPr>
          <p:nvPr>
            <p:ph type="title" idx="4294967295"/>
          </p:nvPr>
        </p:nvSpPr>
        <p:spPr>
          <a:xfrm>
            <a:off x="1182988" y="260123"/>
            <a:ext cx="982602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Another parent said…</a:t>
            </a:r>
          </a:p>
        </p:txBody>
      </p:sp>
      <p:sp>
        <p:nvSpPr>
          <p:cNvPr id="16" name="Rounded Rectangular Callout 15">
            <a:extLst>
              <a:ext uri="{FF2B5EF4-FFF2-40B4-BE49-F238E27FC236}">
                <a16:creationId xmlns:a16="http://schemas.microsoft.com/office/drawing/2014/main" id="{402D7EB8-8F6A-AD0C-59F2-54EC84BE8D07}"/>
              </a:ext>
              <a:ext uri="{C183D7F6-B498-43B3-948B-1728B52AA6E4}">
                <adec:decorative xmlns:adec="http://schemas.microsoft.com/office/drawing/2017/decorative" val="1"/>
              </a:ext>
            </a:extLst>
          </p:cNvPr>
          <p:cNvSpPr/>
          <p:nvPr/>
        </p:nvSpPr>
        <p:spPr>
          <a:xfrm>
            <a:off x="1047523" y="2002972"/>
            <a:ext cx="5890551" cy="3483428"/>
          </a:xfrm>
          <a:prstGeom prst="wedgeRoundRectCallout">
            <a:avLst>
              <a:gd name="adj1" fmla="val 60555"/>
              <a:gd name="adj2" fmla="val -26458"/>
              <a:gd name="adj3" fmla="val 16667"/>
            </a:avLst>
          </a:prstGeom>
          <a:solidFill>
            <a:srgbClr val="B7ECFF"/>
          </a:solidFill>
          <a:ln w="381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F439CE-CF08-F12D-F181-B2B71895F2DA}"/>
              </a:ext>
            </a:extLst>
          </p:cNvPr>
          <p:cNvSpPr>
            <a:spLocks noGrp="1"/>
          </p:cNvSpPr>
          <p:nvPr>
            <p:ph idx="1"/>
          </p:nvPr>
        </p:nvSpPr>
        <p:spPr>
          <a:xfrm>
            <a:off x="1363208" y="2095805"/>
            <a:ext cx="5574865" cy="3298371"/>
          </a:xfrm>
        </p:spPr>
        <p:txBody>
          <a:bodyPr anchor="ctr">
            <a:noAutofit/>
          </a:bodyPr>
          <a:lstStyle/>
          <a:p>
            <a:pPr marL="0" indent="0">
              <a:spcAft>
                <a:spcPts val="1000"/>
              </a:spcAft>
              <a:buNone/>
            </a:pPr>
            <a:r>
              <a:rPr lang="en-US" dirty="0"/>
              <a:t>You read a paragraph on a website, and you have read it in your own language or in another language. And you still don't understand.</a:t>
            </a:r>
          </a:p>
          <a:p>
            <a:pPr marL="0" indent="0">
              <a:buNone/>
            </a:pPr>
            <a:r>
              <a:rPr lang="en-US" sz="2600" i="1" dirty="0"/>
              <a:t>Lees un </a:t>
            </a:r>
            <a:r>
              <a:rPr lang="en-US" sz="2600" i="1" dirty="0" err="1"/>
              <a:t>parágrafo</a:t>
            </a:r>
            <a:r>
              <a:rPr lang="en-US" sz="2600" i="1" dirty="0"/>
              <a:t> de </a:t>
            </a:r>
            <a:r>
              <a:rPr lang="en-US" sz="2600" i="1" dirty="0" err="1"/>
              <a:t>una</a:t>
            </a:r>
            <a:r>
              <a:rPr lang="en-US" sz="2600" i="1" dirty="0"/>
              <a:t> website,</a:t>
            </a:r>
          </a:p>
          <a:p>
            <a:pPr marL="0" indent="0">
              <a:spcBef>
                <a:spcPts val="0"/>
              </a:spcBef>
              <a:buNone/>
            </a:pPr>
            <a:r>
              <a:rPr lang="en-US" sz="2600" i="1" dirty="0"/>
              <a:t>y lo has </a:t>
            </a:r>
            <a:r>
              <a:rPr lang="en-US" sz="2600" i="1" dirty="0" err="1"/>
              <a:t>leído</a:t>
            </a:r>
            <a:r>
              <a:rPr lang="en-US" sz="2600" i="1" dirty="0"/>
              <a:t> </a:t>
            </a:r>
            <a:r>
              <a:rPr lang="en-US" sz="2600" i="1" dirty="0" err="1"/>
              <a:t>en</a:t>
            </a:r>
            <a:r>
              <a:rPr lang="en-US" sz="2600" i="1" dirty="0"/>
              <a:t> </a:t>
            </a:r>
            <a:r>
              <a:rPr lang="en-US" sz="2600" i="1" dirty="0" err="1"/>
              <a:t>tu</a:t>
            </a:r>
            <a:r>
              <a:rPr lang="en-US" sz="2600" i="1" dirty="0"/>
              <a:t> </a:t>
            </a:r>
            <a:r>
              <a:rPr lang="en-US" sz="2600" i="1" dirty="0" err="1"/>
              <a:t>idioma</a:t>
            </a:r>
            <a:r>
              <a:rPr lang="en-US" sz="2600" i="1" dirty="0"/>
              <a:t> o </a:t>
            </a:r>
            <a:r>
              <a:rPr lang="en-US" sz="2600" i="1" dirty="0" err="1"/>
              <a:t>en</a:t>
            </a:r>
            <a:r>
              <a:rPr lang="en-US" sz="2600" i="1" dirty="0"/>
              <a:t> </a:t>
            </a:r>
            <a:r>
              <a:rPr lang="en-US" sz="2600" i="1" dirty="0" err="1"/>
              <a:t>otro</a:t>
            </a:r>
            <a:r>
              <a:rPr lang="en-US" sz="2600" i="1" dirty="0"/>
              <a:t> </a:t>
            </a:r>
            <a:r>
              <a:rPr lang="en-US" sz="2600" i="1" dirty="0" err="1"/>
              <a:t>idioma</a:t>
            </a:r>
            <a:r>
              <a:rPr lang="en-US" sz="2600" i="1" dirty="0"/>
              <a:t>. Y </a:t>
            </a:r>
            <a:r>
              <a:rPr lang="en-US" sz="2600" i="1" dirty="0" err="1"/>
              <a:t>sigues</a:t>
            </a:r>
            <a:r>
              <a:rPr lang="en-US" sz="2600" i="1" dirty="0"/>
              <a:t> sin </a:t>
            </a:r>
            <a:r>
              <a:rPr lang="en-US" sz="2600" i="1" dirty="0" err="1"/>
              <a:t>entender</a:t>
            </a:r>
            <a:r>
              <a:rPr lang="en-US" sz="2600" i="1" dirty="0"/>
              <a:t>.</a:t>
            </a:r>
          </a:p>
        </p:txBody>
      </p:sp>
      <p:pic>
        <p:nvPicPr>
          <p:cNvPr id="17" name="Picture 16" descr="Confused woman shrugs her shoulders and scratches her head.">
            <a:extLst>
              <a:ext uri="{FF2B5EF4-FFF2-40B4-BE49-F238E27FC236}">
                <a16:creationId xmlns:a16="http://schemas.microsoft.com/office/drawing/2014/main" id="{F1E81734-90A8-86AA-637B-6DD19964BA2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8750" r="90000">
                        <a14:foregroundMark x1="52000" y1="54100" x2="48800" y2="60450"/>
                        <a14:foregroundMark x1="48800" y1="60450" x2="56100" y2="65750"/>
                        <a14:foregroundMark x1="40800" y1="40750" x2="33550" y2="45150"/>
                        <a14:foregroundMark x1="33550" y1="45150" x2="34800" y2="52300"/>
                        <a14:foregroundMark x1="34800" y1="52300" x2="41150" y2="48100"/>
                        <a14:foregroundMark x1="41150" y1="48100" x2="36250" y2="53200"/>
                        <a14:foregroundMark x1="64450" y1="48350" x2="63250" y2="49400"/>
                        <a14:foregroundMark x1="62950" y1="49700" x2="61250" y2="50450"/>
                        <a14:foregroundMark x1="56850" y1="54250" x2="56850" y2="54250"/>
                        <a14:foregroundMark x1="8750" y1="48000" x2="10200" y2="49800"/>
                        <a14:backgroundMark x1="32950" y1="21800" x2="31400" y2="28900"/>
                        <a14:backgroundMark x1="31400" y1="28900" x2="33800" y2="35850"/>
                        <a14:backgroundMark x1="33800" y1="35850" x2="31400" y2="38350"/>
                        <a14:backgroundMark x1="26100" y1="65150" x2="31250" y2="73950"/>
                        <a14:backgroundMark x1="64750" y1="74400" x2="67800" y2="58200"/>
                        <a14:backgroundMark x1="67800" y1="58200" x2="72000" y2="54550"/>
                        <a14:backgroundMark x1="66400" y1="35900" x2="62950" y2="30750"/>
                        <a14:backgroundMark x1="65800" y1="22100" x2="67800" y2="23950"/>
                        <a14:backgroundMark x1="56550" y1="21500" x2="56550" y2="21500"/>
                        <a14:backgroundMark x1="57950" y1="20000" x2="57950" y2="20000"/>
                        <a14:backgroundMark x1="56850" y1="18200" x2="56850" y2="18200"/>
                        <a14:backgroundMark x1="58400" y1="23800" x2="58400" y2="23800"/>
                      </a14:backgroundRemoval>
                    </a14:imgEffect>
                  </a14:imgLayer>
                </a14:imgProps>
              </a:ext>
              <a:ext uri="{28A0092B-C50C-407E-A947-70E740481C1C}">
                <a14:useLocalDpi xmlns:a14="http://schemas.microsoft.com/office/drawing/2010/main"/>
              </a:ext>
            </a:extLst>
          </a:blip>
          <a:srcRect l="7248" t="14695" r="20085" b="9911"/>
          <a:stretch>
            <a:fillRect/>
          </a:stretch>
        </p:blipFill>
        <p:spPr>
          <a:xfrm>
            <a:off x="5913437" y="1371600"/>
            <a:ext cx="5287963" cy="5486400"/>
          </a:xfrm>
          <a:prstGeom prst="rect">
            <a:avLst/>
          </a:prstGeom>
        </p:spPr>
      </p:pic>
    </p:spTree>
    <p:extLst>
      <p:ext uri="{BB962C8B-B14F-4D97-AF65-F5344CB8AC3E}">
        <p14:creationId xmlns:p14="http://schemas.microsoft.com/office/powerpoint/2010/main" val="3272609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man with prosthetic leg, man giving thumbs up, and second man using a wheelchair and laptop. They chat happily.">
            <a:extLst>
              <a:ext uri="{FF2B5EF4-FFF2-40B4-BE49-F238E27FC236}">
                <a16:creationId xmlns:a16="http://schemas.microsoft.com/office/drawing/2014/main" id="{DDFFF09E-ACEB-1FF7-4D80-B2C0C6A907B7}"/>
              </a:ext>
            </a:extLst>
          </p:cNvPr>
          <p:cNvPicPr>
            <a:picLocks noChangeAspect="1"/>
          </p:cNvPicPr>
          <p:nvPr/>
        </p:nvPicPr>
        <p:blipFill>
          <a:blip r:embed="rId3" cstate="screen">
            <a:extLst>
              <a:ext uri="{28A0092B-C50C-407E-A947-70E740481C1C}">
                <a14:useLocalDpi xmlns:a14="http://schemas.microsoft.com/office/drawing/2010/main"/>
              </a:ext>
            </a:extLst>
          </a:blip>
          <a:srcRect r="503" b="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 name="Title 1">
            <a:extLst>
              <a:ext uri="{FF2B5EF4-FFF2-40B4-BE49-F238E27FC236}">
                <a16:creationId xmlns:a16="http://schemas.microsoft.com/office/drawing/2014/main" id="{49C062E8-630E-DAC3-916F-F4A9F980A8FA}"/>
              </a:ext>
            </a:extLst>
          </p:cNvPr>
          <p:cNvSpPr>
            <a:spLocks noGrp="1"/>
          </p:cNvSpPr>
          <p:nvPr>
            <p:ph type="title"/>
          </p:nvPr>
        </p:nvSpPr>
        <p:spPr>
          <a:xfrm>
            <a:off x="6657715" y="467271"/>
            <a:ext cx="4195674" cy="2052522"/>
          </a:xfrm>
        </p:spPr>
        <p:txBody>
          <a:bodyPr anchor="b">
            <a:normAutofit/>
          </a:bodyPr>
          <a:lstStyle/>
          <a:p>
            <a:r>
              <a:rPr lang="en-US" sz="5600" b="1" dirty="0"/>
              <a:t>Why is this important?</a:t>
            </a:r>
          </a:p>
        </p:txBody>
      </p:sp>
      <p:sp>
        <p:nvSpPr>
          <p:cNvPr id="3" name="Content Placeholder 2">
            <a:extLst>
              <a:ext uri="{FF2B5EF4-FFF2-40B4-BE49-F238E27FC236}">
                <a16:creationId xmlns:a16="http://schemas.microsoft.com/office/drawing/2014/main" id="{F2B970DD-4CAD-187B-BE1E-A8CA3F002407}"/>
              </a:ext>
            </a:extLst>
          </p:cNvPr>
          <p:cNvSpPr>
            <a:spLocks noGrp="1"/>
          </p:cNvSpPr>
          <p:nvPr>
            <p:ph idx="1"/>
          </p:nvPr>
        </p:nvSpPr>
        <p:spPr>
          <a:xfrm>
            <a:off x="6657715" y="2990818"/>
            <a:ext cx="4195673" cy="2913872"/>
          </a:xfrm>
        </p:spPr>
        <p:txBody>
          <a:bodyPr anchor="t">
            <a:normAutofit/>
          </a:bodyPr>
          <a:lstStyle/>
          <a:p>
            <a:pPr>
              <a:spcAft>
                <a:spcPts val="1000"/>
              </a:spcAft>
            </a:pPr>
            <a:r>
              <a:rPr lang="en-US" dirty="0">
                <a:solidFill>
                  <a:schemeClr val="tx1">
                    <a:alpha val="80000"/>
                  </a:schemeClr>
                </a:solidFill>
              </a:rPr>
              <a:t>Everyone deserves equal access to information.</a:t>
            </a:r>
          </a:p>
          <a:p>
            <a:r>
              <a:rPr lang="en-US" dirty="0">
                <a:solidFill>
                  <a:schemeClr val="tx1">
                    <a:alpha val="80000"/>
                  </a:schemeClr>
                </a:solidFill>
              </a:rPr>
              <a:t>Information helps people to live their lives, in the way that they want.</a:t>
            </a:r>
          </a:p>
        </p:txBody>
      </p:sp>
      <p:sp>
        <p:nvSpPr>
          <p:cNvPr id="5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5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16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A8146F-B0EF-7998-4E1F-9B8A6EEDCF8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05ABC-E035-944D-55A8-4C5B91A61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4DBF3EB-A929-44B5-7DCA-6E64037E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1BADE-3FC3-4643-C268-D136CD1912F1}"/>
              </a:ext>
            </a:extLst>
          </p:cNvPr>
          <p:cNvSpPr>
            <a:spLocks noGrp="1"/>
          </p:cNvSpPr>
          <p:nvPr>
            <p:ph type="title"/>
          </p:nvPr>
        </p:nvSpPr>
        <p:spPr>
          <a:xfrm>
            <a:off x="686834" y="1153572"/>
            <a:ext cx="3200400" cy="4461163"/>
          </a:xfrm>
        </p:spPr>
        <p:txBody>
          <a:bodyPr>
            <a:normAutofit/>
          </a:bodyPr>
          <a:lstStyle/>
          <a:p>
            <a:r>
              <a:rPr lang="en-US" b="1" dirty="0">
                <a:solidFill>
                  <a:srgbClr val="FFFFFF"/>
                </a:solidFill>
                <a:cs typeface="MV Boli" panose="02000500030200090000" pitchFamily="2" charset="0"/>
              </a:rPr>
              <a:t>Systems Change</a:t>
            </a:r>
            <a:endParaRPr lang="en-US" b="1" dirty="0">
              <a:solidFill>
                <a:srgbClr val="FFFFFF"/>
              </a:solidFill>
            </a:endParaRPr>
          </a:p>
        </p:txBody>
      </p:sp>
      <p:sp>
        <p:nvSpPr>
          <p:cNvPr id="19" name="Arc 18">
            <a:extLst>
              <a:ext uri="{FF2B5EF4-FFF2-40B4-BE49-F238E27FC236}">
                <a16:creationId xmlns:a16="http://schemas.microsoft.com/office/drawing/2014/main" id="{F086F17D-6AE2-8172-DC7E-3CBDA083C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phic 17" descr="Information icon.">
            <a:extLst>
              <a:ext uri="{FF2B5EF4-FFF2-40B4-BE49-F238E27FC236}">
                <a16:creationId xmlns:a16="http://schemas.microsoft.com/office/drawing/2014/main" id="{CE1B4881-CBEA-9C64-421E-077C84694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7122" y="1153572"/>
            <a:ext cx="914400" cy="914400"/>
          </a:xfrm>
          <a:prstGeom prst="rect">
            <a:avLst/>
          </a:prstGeom>
        </p:spPr>
      </p:pic>
      <p:sp>
        <p:nvSpPr>
          <p:cNvPr id="20" name="Content Placeholder 2">
            <a:extLst>
              <a:ext uri="{FF2B5EF4-FFF2-40B4-BE49-F238E27FC236}">
                <a16:creationId xmlns:a16="http://schemas.microsoft.com/office/drawing/2014/main" id="{8D0A52CF-149B-7AC2-E6EC-B4443CAA9FF3}"/>
              </a:ext>
            </a:extLst>
          </p:cNvPr>
          <p:cNvSpPr>
            <a:spLocks noGrp="1"/>
          </p:cNvSpPr>
          <p:nvPr>
            <p:ph idx="1"/>
          </p:nvPr>
        </p:nvSpPr>
        <p:spPr>
          <a:xfrm>
            <a:off x="5410836" y="1019223"/>
            <a:ext cx="6222999" cy="1183097"/>
          </a:xfrm>
        </p:spPr>
        <p:txBody>
          <a:bodyPr anchor="ctr">
            <a:normAutofit/>
          </a:bodyPr>
          <a:lstStyle/>
          <a:p>
            <a:pPr marL="0" indent="0">
              <a:spcBef>
                <a:spcPts val="2000"/>
              </a:spcBef>
              <a:spcAft>
                <a:spcPts val="2000"/>
              </a:spcAft>
              <a:buNone/>
            </a:pPr>
            <a:r>
              <a:rPr lang="en-US" dirty="0"/>
              <a:t>What does this mean in terms of information access?</a:t>
            </a:r>
          </a:p>
        </p:txBody>
      </p:sp>
      <p:pic>
        <p:nvPicPr>
          <p:cNvPr id="14" name="Graphic 13" descr="Question mark.">
            <a:extLst>
              <a:ext uri="{FF2B5EF4-FFF2-40B4-BE49-F238E27FC236}">
                <a16:creationId xmlns:a16="http://schemas.microsoft.com/office/drawing/2014/main" id="{6AA86375-39AD-CC85-E00B-B8B859A97F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5147" y="2307144"/>
            <a:ext cx="914400" cy="914400"/>
          </a:xfrm>
          <a:prstGeom prst="rect">
            <a:avLst/>
          </a:prstGeom>
        </p:spPr>
      </p:pic>
      <p:sp>
        <p:nvSpPr>
          <p:cNvPr id="23" name="Content Placeholder 2">
            <a:extLst>
              <a:ext uri="{FF2B5EF4-FFF2-40B4-BE49-F238E27FC236}">
                <a16:creationId xmlns:a16="http://schemas.microsoft.com/office/drawing/2014/main" id="{69AF9D0D-28FC-2E4E-19F2-605BC552C1EB}"/>
              </a:ext>
            </a:extLst>
          </p:cNvPr>
          <p:cNvSpPr txBox="1">
            <a:spLocks/>
          </p:cNvSpPr>
          <p:nvPr/>
        </p:nvSpPr>
        <p:spPr>
          <a:xfrm>
            <a:off x="5410836" y="2440207"/>
            <a:ext cx="6222999" cy="64827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spcAft>
                <a:spcPts val="2000"/>
              </a:spcAft>
              <a:buFont typeface="Arial" panose="020B0604020202020204" pitchFamily="34" charset="0"/>
              <a:buNone/>
            </a:pPr>
            <a:r>
              <a:rPr lang="en-US" dirty="0"/>
              <a:t>What’s my role or my agency's role?</a:t>
            </a:r>
          </a:p>
        </p:txBody>
      </p:sp>
      <p:pic>
        <p:nvPicPr>
          <p:cNvPr id="22" name="Graphic 21" descr="Graph with upward trend.">
            <a:extLst>
              <a:ext uri="{FF2B5EF4-FFF2-40B4-BE49-F238E27FC236}">
                <a16:creationId xmlns:a16="http://schemas.microsoft.com/office/drawing/2014/main" id="{A3AF67D1-DE8C-84A4-F883-508F40CC7B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5147" y="3429000"/>
            <a:ext cx="914400" cy="914400"/>
          </a:xfrm>
          <a:prstGeom prst="rect">
            <a:avLst/>
          </a:prstGeom>
        </p:spPr>
      </p:pic>
      <p:sp>
        <p:nvSpPr>
          <p:cNvPr id="24" name="Content Placeholder 2">
            <a:extLst>
              <a:ext uri="{FF2B5EF4-FFF2-40B4-BE49-F238E27FC236}">
                <a16:creationId xmlns:a16="http://schemas.microsoft.com/office/drawing/2014/main" id="{F6721698-50E3-90A5-AC03-263831BE7059}"/>
              </a:ext>
            </a:extLst>
          </p:cNvPr>
          <p:cNvSpPr txBox="1">
            <a:spLocks/>
          </p:cNvSpPr>
          <p:nvPr/>
        </p:nvSpPr>
        <p:spPr>
          <a:xfrm>
            <a:off x="5410836" y="3326367"/>
            <a:ext cx="6222999" cy="21555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spcAft>
                <a:spcPts val="2000"/>
              </a:spcAft>
              <a:buFont typeface="Arial" panose="020B0604020202020204" pitchFamily="34" charset="0"/>
              <a:buNone/>
            </a:pPr>
            <a:r>
              <a:rPr lang="en-US" dirty="0"/>
              <a:t>Systems Change Initiatives:</a:t>
            </a:r>
          </a:p>
          <a:p>
            <a:pPr marL="798513" lvl="1" indent="-341313">
              <a:spcBef>
                <a:spcPts val="0"/>
              </a:spcBef>
              <a:buFont typeface="Wingdings" panose="05000000000000000000" pitchFamily="2" charset="2"/>
              <a:buChar char="Ø"/>
            </a:pPr>
            <a:r>
              <a:rPr lang="en-US" dirty="0"/>
              <a:t>Information Access Champions!</a:t>
            </a:r>
          </a:p>
          <a:p>
            <a:pPr marL="798513" lvl="1" indent="-341313">
              <a:spcBef>
                <a:spcPts val="0"/>
              </a:spcBef>
              <a:buFont typeface="Wingdings" panose="05000000000000000000" pitchFamily="2" charset="2"/>
              <a:buChar char="Ø"/>
            </a:pPr>
            <a:r>
              <a:rPr lang="en-US" dirty="0"/>
              <a:t>Provide Training &amp; Technical Assistance</a:t>
            </a:r>
          </a:p>
          <a:p>
            <a:pPr marL="798513" lvl="1" indent="-341313">
              <a:spcBef>
                <a:spcPts val="0"/>
              </a:spcBef>
              <a:buFont typeface="Wingdings" panose="05000000000000000000" pitchFamily="2" charset="2"/>
              <a:buChar char="Ø"/>
            </a:pPr>
            <a:r>
              <a:rPr lang="en-US" dirty="0"/>
              <a:t>Community of Practice for Information Access</a:t>
            </a:r>
          </a:p>
        </p:txBody>
      </p:sp>
    </p:spTree>
    <p:extLst>
      <p:ext uri="{BB962C8B-B14F-4D97-AF65-F5344CB8AC3E}">
        <p14:creationId xmlns:p14="http://schemas.microsoft.com/office/powerpoint/2010/main" val="394996472"/>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00B0F0"/>
      </a:lt2>
      <a:accent1>
        <a:srgbClr val="4472C4"/>
      </a:accent1>
      <a:accent2>
        <a:srgbClr val="2E3192"/>
      </a:accent2>
      <a:accent3>
        <a:srgbClr val="92D05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00B0F0"/>
      </a:lt2>
      <a:accent1>
        <a:srgbClr val="4472C4"/>
      </a:accent1>
      <a:accent2>
        <a:srgbClr val="2E3192"/>
      </a:accent2>
      <a:accent3>
        <a:srgbClr val="92D050"/>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00B0F0"/>
      </a:lt2>
      <a:accent1>
        <a:srgbClr val="4472C4"/>
      </a:accent1>
      <a:accent2>
        <a:srgbClr val="2E3192"/>
      </a:accent2>
      <a:accent3>
        <a:srgbClr val="92D05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9fb0ce-cc5e-4069-a635-474c35d56436">
      <Terms xmlns="http://schemas.microsoft.com/office/infopath/2007/PartnerControls"/>
    </lcf76f155ced4ddcb4097134ff3c332f>
    <TaxCatchAll xmlns="5546905e-4a60-40fd-8bc3-55b8fdc9a8e5" xsi:nil="true"/>
    <Canva_x0020_link xmlns="cd9fb0ce-cc5e-4069-a635-474c35d56436">
      <Url xsi:nil="true"/>
      <Description xsi:nil="true"/>
    </Canva_x0020_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4A14DBBA55DC48809AFC08C18A0C39" ma:contentTypeVersion="14" ma:contentTypeDescription="Create a new document." ma:contentTypeScope="" ma:versionID="49f3955f8be39cc4925dc5ea0044f02e">
  <xsd:schema xmlns:xsd="http://www.w3.org/2001/XMLSchema" xmlns:xs="http://www.w3.org/2001/XMLSchema" xmlns:p="http://schemas.microsoft.com/office/2006/metadata/properties" xmlns:ns2="cd9fb0ce-cc5e-4069-a635-474c35d56436" xmlns:ns3="5546905e-4a60-40fd-8bc3-55b8fdc9a8e5" targetNamespace="http://schemas.microsoft.com/office/2006/metadata/properties" ma:root="true" ma:fieldsID="b04f6b29729840dd7f7c7c76ae8f14ca" ns2:_="" ns3:_="">
    <xsd:import namespace="cd9fb0ce-cc5e-4069-a635-474c35d56436"/>
    <xsd:import namespace="5546905e-4a60-40fd-8bc3-55b8fdc9a8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Canva_x0020_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fb0ce-cc5e-4069-a635-474c35d564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Canva_x0020_link" ma:index="21" nillable="true" ma:displayName="Canva link" ma:format="Hyperlink" ma:internalName="Canva_x0020_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546905e-4a60-40fd-8bc3-55b8fdc9a8e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d98577a-4332-4ac1-ae5c-2c9210ee0568}" ma:internalName="TaxCatchAll" ma:showField="CatchAllData" ma:web="5546905e-4a60-40fd-8bc3-55b8fdc9a8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364C7A-C10E-4A08-84F3-EC3EF3059443}">
  <ds:schemaRefs>
    <ds:schemaRef ds:uri="http://schemas.microsoft.com/sharepoint/v3/contenttype/forms"/>
  </ds:schemaRefs>
</ds:datastoreItem>
</file>

<file path=customXml/itemProps2.xml><?xml version="1.0" encoding="utf-8"?>
<ds:datastoreItem xmlns:ds="http://schemas.openxmlformats.org/officeDocument/2006/customXml" ds:itemID="{3A6070F8-E79E-4681-85F4-9BFBDB2497D5}">
  <ds:schemaRefs>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5546905e-4a60-40fd-8bc3-55b8fdc9a8e5"/>
    <ds:schemaRef ds:uri="cd9fb0ce-cc5e-4069-a635-474c35d5643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696D069-89C0-4428-8DDF-02E2AD0ED7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fb0ce-cc5e-4069-a635-474c35d56436"/>
    <ds:schemaRef ds:uri="5546905e-4a60-40fd-8bc3-55b8fdc9a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otalTime>2546</TotalTime>
  <Words>1523</Words>
  <Application>Microsoft Office PowerPoint</Application>
  <PresentationFormat>Widescreen</PresentationFormat>
  <Paragraphs>210</Paragraphs>
  <Slides>49</Slides>
  <Notes>23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49</vt:i4>
      </vt:variant>
    </vt:vector>
  </HeadingPairs>
  <TitlesOfParts>
    <vt:vector size="65" baseType="lpstr">
      <vt:lpstr>Aptos</vt:lpstr>
      <vt:lpstr>Aptos Display</vt:lpstr>
      <vt:lpstr>Arial</vt:lpstr>
      <vt:lpstr>Calibri</vt:lpstr>
      <vt:lpstr>Calibri Light</vt:lpstr>
      <vt:lpstr>Helvetica</vt:lpstr>
      <vt:lpstr>Montserrat</vt:lpstr>
      <vt:lpstr>Montserrat Light</vt:lpstr>
      <vt:lpstr>Montserrat Medium</vt:lpstr>
      <vt:lpstr>MV Boli</vt:lpstr>
      <vt:lpstr>Times New Roman</vt:lpstr>
      <vt:lpstr>Verdana</vt:lpstr>
      <vt:lpstr>Wingdings</vt:lpstr>
      <vt:lpstr>1_Office Theme</vt:lpstr>
      <vt:lpstr>Office Theme</vt:lpstr>
      <vt:lpstr>2_Office Theme</vt:lpstr>
      <vt:lpstr>Accessibility: Become An Information Access Champion!</vt:lpstr>
      <vt:lpstr>Virginia’s DD Council</vt:lpstr>
      <vt:lpstr>Agenda</vt:lpstr>
      <vt:lpstr>What is information access?</vt:lpstr>
      <vt:lpstr>Why Information Access?</vt:lpstr>
      <vt:lpstr>One parent said…</vt:lpstr>
      <vt:lpstr>Another parent said…</vt:lpstr>
      <vt:lpstr>Why is this important?</vt:lpstr>
      <vt:lpstr>Systems Change</vt:lpstr>
      <vt:lpstr>What do we do?</vt:lpstr>
      <vt:lpstr>What is plain language?</vt:lpstr>
      <vt:lpstr>Who benefits from clear/plain language?</vt:lpstr>
      <vt:lpstr>Basic Rules</vt:lpstr>
      <vt:lpstr>Use Common Words</vt:lpstr>
      <vt:lpstr>Use Common Words (continued)</vt:lpstr>
      <vt:lpstr>Define Complex Words/Concepts</vt:lpstr>
      <vt:lpstr>Define Complex Words/Concepts (continued)</vt:lpstr>
      <vt:lpstr>Use Shorter Sentences</vt:lpstr>
      <vt:lpstr>Use Shorter Sentences (continued…)</vt:lpstr>
      <vt:lpstr>Use Shorter Sentences (example continued…)</vt:lpstr>
      <vt:lpstr>Use Active Voice</vt:lpstr>
      <vt:lpstr>Use Active Voice (continued)</vt:lpstr>
      <vt:lpstr>Avoid Unclear Pronouns</vt:lpstr>
      <vt:lpstr>Include all the same info as the original version</vt:lpstr>
      <vt:lpstr>Remember…</vt:lpstr>
      <vt:lpstr>What Other Things Do We Need to Think About? Information Access Champions Values…</vt:lpstr>
      <vt:lpstr>Accessibility</vt:lpstr>
      <vt:lpstr>Inclusion</vt:lpstr>
      <vt:lpstr>Collaboration</vt:lpstr>
      <vt:lpstr>Continuous Improvement</vt:lpstr>
      <vt:lpstr>Putting it All Together</vt:lpstr>
      <vt:lpstr>Real Life Example: Before</vt:lpstr>
      <vt:lpstr>Policy Assessment</vt:lpstr>
      <vt:lpstr>Infographic</vt:lpstr>
      <vt:lpstr>Infographic: Taking a Closer Look</vt:lpstr>
      <vt:lpstr>Time to Seek Feedback</vt:lpstr>
      <vt:lpstr>Real Life Example: After</vt:lpstr>
      <vt:lpstr>Top: Before</vt:lpstr>
      <vt:lpstr>Top: After</vt:lpstr>
      <vt:lpstr>Top Before &amp; After</vt:lpstr>
      <vt:lpstr>Recommendation 1: Before</vt:lpstr>
      <vt:lpstr>Feedback</vt:lpstr>
      <vt:lpstr>Recommendation 1: After</vt:lpstr>
      <vt:lpstr>Recommendation 1 Before &amp; After</vt:lpstr>
      <vt:lpstr>Final Infographic in Plain Language</vt:lpstr>
      <vt:lpstr>Be an Information Access Champion</vt:lpstr>
      <vt:lpstr>As an Information Access Champion</vt:lpstr>
      <vt:lpstr>A Champion Will Get…</vt:lpstr>
      <vt:lpstr>Thank you</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 Linh (VBPD)</dc:creator>
  <cp:lastModifiedBy>Murphy, Val (DARS)</cp:lastModifiedBy>
  <cp:revision>35</cp:revision>
  <dcterms:created xsi:type="dcterms:W3CDTF">2026-03-13T18:12:57Z</dcterms:created>
  <dcterms:modified xsi:type="dcterms:W3CDTF">2026-04-23T15:31:33Z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0x010100764A14DBBA55DC48809AFC08C18A0C39</vt:lpwstr>
  </property>
  <property fmtid="{D5CDD505-2E9C-101B-9397-08002B2CF9AE}" pid="3" name="MediaServiceImageTags">
    <vt:lpwstr/>
  </property>
</Properties>
</file>