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146849053" r:id="rId5"/>
    <p:sldId id="2146848954" r:id="rId6"/>
    <p:sldId id="295" r:id="rId7"/>
    <p:sldId id="256" r:id="rId8"/>
    <p:sldId id="2146849038" r:id="rId9"/>
    <p:sldId id="2146848939" r:id="rId10"/>
    <p:sldId id="2146849061" r:id="rId11"/>
    <p:sldId id="2146849024" r:id="rId12"/>
    <p:sldId id="2146849025" r:id="rId13"/>
    <p:sldId id="2146849026" r:id="rId14"/>
    <p:sldId id="2146849027" r:id="rId15"/>
    <p:sldId id="2146849028" r:id="rId16"/>
    <p:sldId id="2146848897" r:id="rId17"/>
    <p:sldId id="2146849056" r:id="rId18"/>
    <p:sldId id="2146849064" r:id="rId19"/>
    <p:sldId id="2146849055" r:id="rId20"/>
    <p:sldId id="2146849057" r:id="rId21"/>
    <p:sldId id="2146849060" r:id="rId22"/>
    <p:sldId id="2146849058" r:id="rId23"/>
    <p:sldId id="2146849059" r:id="rId24"/>
    <p:sldId id="2146849063" r:id="rId25"/>
    <p:sldId id="214684904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1AB"/>
    <a:srgbClr val="A7DEF0"/>
    <a:srgbClr val="D3F1EA"/>
    <a:srgbClr val="FCE0E3"/>
    <a:srgbClr val="FFEDC6"/>
    <a:srgbClr val="0B2374"/>
    <a:srgbClr val="64CE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140" autoAdjust="0"/>
  </p:normalViewPr>
  <p:slideViewPr>
    <p:cSldViewPr snapToGrid="0">
      <p:cViewPr varScale="1">
        <p:scale>
          <a:sx n="40" d="100"/>
          <a:sy n="40" d="100"/>
        </p:scale>
        <p:origin x="2644"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Val (DARS)" userId="ad7aa94b-7606-43f6-8ce8-4e9f48ef216e" providerId="ADAL" clId="{75170E18-E9D3-40F1-8018-DD8B68497BED}"/>
    <pc:docChg chg="mod modSld">
      <pc:chgData name="Murphy, Val (DARS)" userId="ad7aa94b-7606-43f6-8ce8-4e9f48ef216e" providerId="ADAL" clId="{75170E18-E9D3-40F1-8018-DD8B68497BED}" dt="2026-05-01T15:35:30.902" v="9" actId="20577"/>
      <pc:docMkLst>
        <pc:docMk/>
      </pc:docMkLst>
      <pc:sldChg chg="modNotesTx">
        <pc:chgData name="Murphy, Val (DARS)" userId="ad7aa94b-7606-43f6-8ce8-4e9f48ef216e" providerId="ADAL" clId="{75170E18-E9D3-40F1-8018-DD8B68497BED}" dt="2026-05-01T15:31:33.545" v="5" actId="20577"/>
        <pc:sldMkLst>
          <pc:docMk/>
          <pc:sldMk cId="604804465" sldId="2146848897"/>
        </pc:sldMkLst>
      </pc:sldChg>
      <pc:sldChg chg="modNotesTx">
        <pc:chgData name="Murphy, Val (DARS)" userId="ad7aa94b-7606-43f6-8ce8-4e9f48ef216e" providerId="ADAL" clId="{75170E18-E9D3-40F1-8018-DD8B68497BED}" dt="2026-05-01T15:31:20.128" v="0" actId="20577"/>
        <pc:sldMkLst>
          <pc:docMk/>
          <pc:sldMk cId="1444885769" sldId="2146849024"/>
        </pc:sldMkLst>
      </pc:sldChg>
      <pc:sldChg chg="modNotesTx">
        <pc:chgData name="Murphy, Val (DARS)" userId="ad7aa94b-7606-43f6-8ce8-4e9f48ef216e" providerId="ADAL" clId="{75170E18-E9D3-40F1-8018-DD8B68497BED}" dt="2026-05-01T15:31:22.137" v="1" actId="20577"/>
        <pc:sldMkLst>
          <pc:docMk/>
          <pc:sldMk cId="884991363" sldId="2146849025"/>
        </pc:sldMkLst>
      </pc:sldChg>
      <pc:sldChg chg="modNotesTx">
        <pc:chgData name="Murphy, Val (DARS)" userId="ad7aa94b-7606-43f6-8ce8-4e9f48ef216e" providerId="ADAL" clId="{75170E18-E9D3-40F1-8018-DD8B68497BED}" dt="2026-05-01T15:31:24.704" v="2" actId="20577"/>
        <pc:sldMkLst>
          <pc:docMk/>
          <pc:sldMk cId="2892700351" sldId="2146849026"/>
        </pc:sldMkLst>
      </pc:sldChg>
      <pc:sldChg chg="modNotesTx">
        <pc:chgData name="Murphy, Val (DARS)" userId="ad7aa94b-7606-43f6-8ce8-4e9f48ef216e" providerId="ADAL" clId="{75170E18-E9D3-40F1-8018-DD8B68497BED}" dt="2026-05-01T15:31:26.995" v="3" actId="20577"/>
        <pc:sldMkLst>
          <pc:docMk/>
          <pc:sldMk cId="2588888122" sldId="2146849027"/>
        </pc:sldMkLst>
      </pc:sldChg>
      <pc:sldChg chg="modNotesTx">
        <pc:chgData name="Murphy, Val (DARS)" userId="ad7aa94b-7606-43f6-8ce8-4e9f48ef216e" providerId="ADAL" clId="{75170E18-E9D3-40F1-8018-DD8B68497BED}" dt="2026-05-01T15:31:30.126" v="4" actId="20577"/>
        <pc:sldMkLst>
          <pc:docMk/>
          <pc:sldMk cId="1873624112" sldId="2146849028"/>
        </pc:sldMkLst>
      </pc:sldChg>
      <pc:sldChg chg="modNotesTx">
        <pc:chgData name="Murphy, Val (DARS)" userId="ad7aa94b-7606-43f6-8ce8-4e9f48ef216e" providerId="ADAL" clId="{75170E18-E9D3-40F1-8018-DD8B68497BED}" dt="2026-05-01T15:35:29.522" v="8" actId="20577"/>
        <pc:sldMkLst>
          <pc:docMk/>
          <pc:sldMk cId="806242353" sldId="2146849055"/>
        </pc:sldMkLst>
      </pc:sldChg>
      <pc:sldChg chg="modNotesTx">
        <pc:chgData name="Murphy, Val (DARS)" userId="ad7aa94b-7606-43f6-8ce8-4e9f48ef216e" providerId="ADAL" clId="{75170E18-E9D3-40F1-8018-DD8B68497BED}" dt="2026-05-01T15:35:26.791" v="7" actId="20577"/>
        <pc:sldMkLst>
          <pc:docMk/>
          <pc:sldMk cId="3379603730" sldId="2146849056"/>
        </pc:sldMkLst>
      </pc:sldChg>
      <pc:sldChg chg="modNotesTx">
        <pc:chgData name="Murphy, Val (DARS)" userId="ad7aa94b-7606-43f6-8ce8-4e9f48ef216e" providerId="ADAL" clId="{75170E18-E9D3-40F1-8018-DD8B68497BED}" dt="2026-05-01T15:35:30.902" v="9" actId="20577"/>
        <pc:sldMkLst>
          <pc:docMk/>
          <pc:sldMk cId="3615764256" sldId="2146849057"/>
        </pc:sldMkLst>
      </pc:sldChg>
    </pc:docChg>
  </pc:docChgLst>
  <pc:docChgLst>
    <pc:chgData name="Murphy, Val (DARS)" userId="S::val.murphy@dars.virginia.gov::ad7aa94b-7606-43f6-8ce8-4e9f48ef216e" providerId="AD" clId="Web-{BAC6C48F-E420-3FD5-95B6-368CE464FC99}"/>
    <pc:docChg chg="modSld">
      <pc:chgData name="Murphy, Val (DARS)" userId="S::val.murphy@dars.virginia.gov::ad7aa94b-7606-43f6-8ce8-4e9f48ef216e" providerId="AD" clId="Web-{BAC6C48F-E420-3FD5-95B6-368CE464FC99}" dt="2026-04-28T14:33:30.473" v="29"/>
      <pc:docMkLst>
        <pc:docMk/>
      </pc:docMkLst>
      <pc:sldChg chg="modSp">
        <pc:chgData name="Murphy, Val (DARS)" userId="S::val.murphy@dars.virginia.gov::ad7aa94b-7606-43f6-8ce8-4e9f48ef216e" providerId="AD" clId="Web-{BAC6C48F-E420-3FD5-95B6-368CE464FC99}" dt="2026-04-28T14:33:30.473" v="29"/>
        <pc:sldMkLst>
          <pc:docMk/>
          <pc:sldMk cId="604804465" sldId="2146848897"/>
        </pc:sldMkLst>
        <pc:picChg chg="mod">
          <ac:chgData name="Murphy, Val (DARS)" userId="S::val.murphy@dars.virginia.gov::ad7aa94b-7606-43f6-8ce8-4e9f48ef216e" providerId="AD" clId="Web-{BAC6C48F-E420-3FD5-95B6-368CE464FC99}" dt="2026-04-28T14:33:30.473" v="29"/>
          <ac:picMkLst>
            <pc:docMk/>
            <pc:sldMk cId="604804465" sldId="2146848897"/>
            <ac:picMk id="3" creationId="{9C6EE8E6-3D37-99D0-9CEB-1D8DF9721E69}"/>
          </ac:picMkLst>
        </pc:picChg>
      </pc:sldChg>
      <pc:sldChg chg="modSp">
        <pc:chgData name="Murphy, Val (DARS)" userId="S::val.murphy@dars.virginia.gov::ad7aa94b-7606-43f6-8ce8-4e9f48ef216e" providerId="AD" clId="Web-{BAC6C48F-E420-3FD5-95B6-368CE464FC99}" dt="2026-04-28T14:33:16.536" v="27" actId="20577"/>
        <pc:sldMkLst>
          <pc:docMk/>
          <pc:sldMk cId="1205434463" sldId="2146849053"/>
        </pc:sldMkLst>
        <pc:spChg chg="mod">
          <ac:chgData name="Murphy, Val (DARS)" userId="S::val.murphy@dars.virginia.gov::ad7aa94b-7606-43f6-8ce8-4e9f48ef216e" providerId="AD" clId="Web-{BAC6C48F-E420-3FD5-95B6-368CE464FC99}" dt="2026-04-28T14:33:16.536" v="27" actId="20577"/>
          <ac:spMkLst>
            <pc:docMk/>
            <pc:sldMk cId="1205434463" sldId="2146849053"/>
            <ac:spMk id="2" creationId="{5421E886-BD1A-4658-CB5A-56B3ABA1D8A0}"/>
          </ac:spMkLst>
        </pc:spChg>
      </pc:sldChg>
      <pc:sldChg chg="modSp">
        <pc:chgData name="Murphy, Val (DARS)" userId="S::val.murphy@dars.virginia.gov::ad7aa94b-7606-43f6-8ce8-4e9f48ef216e" providerId="AD" clId="Web-{BAC6C48F-E420-3FD5-95B6-368CE464FC99}" dt="2026-04-28T14:33:21.614" v="28" actId="14100"/>
        <pc:sldMkLst>
          <pc:docMk/>
          <pc:sldMk cId="2173729111" sldId="2146849064"/>
        </pc:sldMkLst>
        <pc:spChg chg="mod">
          <ac:chgData name="Murphy, Val (DARS)" userId="S::val.murphy@dars.virginia.gov::ad7aa94b-7606-43f6-8ce8-4e9f48ef216e" providerId="AD" clId="Web-{BAC6C48F-E420-3FD5-95B6-368CE464FC99}" dt="2026-04-28T14:33:21.614" v="28" actId="14100"/>
          <ac:spMkLst>
            <pc:docMk/>
            <pc:sldMk cId="2173729111" sldId="2146849064"/>
            <ac:spMk id="2" creationId="{2561518E-9729-BE9A-AB24-B758BC819B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DDF64-8411-4117-9995-B4F01B0813E0}"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B066C0-9E9B-4C9B-9F19-7418272CA94E}" type="slidenum">
              <a:rPr lang="en-US" smtClean="0"/>
              <a:t>‹#›</a:t>
            </a:fld>
            <a:endParaRPr lang="en-US"/>
          </a:p>
        </p:txBody>
      </p:sp>
    </p:spTree>
    <p:extLst>
      <p:ext uri="{BB962C8B-B14F-4D97-AF65-F5344CB8AC3E}">
        <p14:creationId xmlns:p14="http://schemas.microsoft.com/office/powerpoint/2010/main" val="396712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EFF58-4C1E-D7F7-0762-B2374F731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B930B-96F6-6D94-E33B-11B61C757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BC99D-C8F4-9001-3DEA-F75D751029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69BF13-3155-73DA-0A02-3513806092D2}"/>
              </a:ext>
            </a:extLst>
          </p:cNvPr>
          <p:cNvSpPr>
            <a:spLocks noGrp="1"/>
          </p:cNvSpPr>
          <p:nvPr>
            <p:ph type="sldNum" sz="quarter" idx="5"/>
          </p:nvPr>
        </p:nvSpPr>
        <p:spPr/>
        <p:txBody>
          <a:bodyPr/>
          <a:lstStyle/>
          <a:p>
            <a:fld id="{25A4C755-E1F4-419C-BB2C-17E7890F645F}" type="slidenum">
              <a:rPr lang="en-US" smtClean="0"/>
              <a:t>1</a:t>
            </a:fld>
            <a:endParaRPr lang="en-US"/>
          </a:p>
        </p:txBody>
      </p:sp>
    </p:spTree>
    <p:extLst>
      <p:ext uri="{BB962C8B-B14F-4D97-AF65-F5344CB8AC3E}">
        <p14:creationId xmlns:p14="http://schemas.microsoft.com/office/powerpoint/2010/main" val="3704537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066C0-9E9B-4C9B-9F19-7418272CA94E}" type="slidenum">
              <a:rPr lang="en-US" smtClean="0"/>
              <a:t>11</a:t>
            </a:fld>
            <a:endParaRPr lang="en-US"/>
          </a:p>
        </p:txBody>
      </p:sp>
    </p:spTree>
    <p:extLst>
      <p:ext uri="{BB962C8B-B14F-4D97-AF65-F5344CB8AC3E}">
        <p14:creationId xmlns:p14="http://schemas.microsoft.com/office/powerpoint/2010/main" val="323355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066C0-9E9B-4C9B-9F19-7418272CA94E}" type="slidenum">
              <a:rPr lang="en-US" smtClean="0"/>
              <a:t>12</a:t>
            </a:fld>
            <a:endParaRPr lang="en-US"/>
          </a:p>
        </p:txBody>
      </p:sp>
    </p:spTree>
    <p:extLst>
      <p:ext uri="{BB962C8B-B14F-4D97-AF65-F5344CB8AC3E}">
        <p14:creationId xmlns:p14="http://schemas.microsoft.com/office/powerpoint/2010/main" val="176192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4C755-E1F4-419C-BB2C-17E7890F645F}" type="slidenum">
              <a:rPr lang="en-US" smtClean="0"/>
              <a:t>13</a:t>
            </a:fld>
            <a:endParaRPr lang="en-US"/>
          </a:p>
        </p:txBody>
      </p:sp>
    </p:spTree>
    <p:extLst>
      <p:ext uri="{BB962C8B-B14F-4D97-AF65-F5344CB8AC3E}">
        <p14:creationId xmlns:p14="http://schemas.microsoft.com/office/powerpoint/2010/main" val="46874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B997F-E39A-8605-DCAF-7C695AE68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88E5B-7D69-A374-7916-78F4BB2AA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18FE8-F03C-22BC-7683-162334DD42F6}"/>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516BCE14-D430-7921-88D0-8B3B93DC21AB}"/>
              </a:ext>
            </a:extLst>
          </p:cNvPr>
          <p:cNvSpPr>
            <a:spLocks noGrp="1"/>
          </p:cNvSpPr>
          <p:nvPr>
            <p:ph type="sldNum" sz="quarter" idx="5"/>
          </p:nvPr>
        </p:nvSpPr>
        <p:spPr/>
        <p:txBody>
          <a:bodyPr/>
          <a:lstStyle/>
          <a:p>
            <a:fld id="{96B066C0-9E9B-4C9B-9F19-7418272CA94E}" type="slidenum">
              <a:rPr lang="en-US" smtClean="0"/>
              <a:t>14</a:t>
            </a:fld>
            <a:endParaRPr lang="en-US"/>
          </a:p>
        </p:txBody>
      </p:sp>
    </p:spTree>
    <p:extLst>
      <p:ext uri="{BB962C8B-B14F-4D97-AF65-F5344CB8AC3E}">
        <p14:creationId xmlns:p14="http://schemas.microsoft.com/office/powerpoint/2010/main" val="129350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21695-F54A-5EBE-4E76-7CFFA4E2A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1CE92-4DA0-F974-E23F-CBD123D75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C41DB-530E-10EF-78F7-B2F16493B256}"/>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E82F86FB-4A0D-71AE-B58E-A192A56B0DEE}"/>
              </a:ext>
            </a:extLst>
          </p:cNvPr>
          <p:cNvSpPr>
            <a:spLocks noGrp="1"/>
          </p:cNvSpPr>
          <p:nvPr>
            <p:ph type="sldNum" sz="quarter" idx="5"/>
          </p:nvPr>
        </p:nvSpPr>
        <p:spPr/>
        <p:txBody>
          <a:bodyPr/>
          <a:lstStyle/>
          <a:p>
            <a:fld id="{96B066C0-9E9B-4C9B-9F19-7418272CA94E}" type="slidenum">
              <a:rPr lang="en-US" smtClean="0"/>
              <a:t>15</a:t>
            </a:fld>
            <a:endParaRPr lang="en-US"/>
          </a:p>
        </p:txBody>
      </p:sp>
    </p:spTree>
    <p:extLst>
      <p:ext uri="{BB962C8B-B14F-4D97-AF65-F5344CB8AC3E}">
        <p14:creationId xmlns:p14="http://schemas.microsoft.com/office/powerpoint/2010/main" val="296600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18A27-1933-E47A-44D1-30C6CAC0A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E9EBF-2CC3-D608-06FC-B4CB26004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F098D-67E2-F329-97B6-D79E7F2D828F}"/>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EABEEF5E-86C2-3FF9-0028-EEA801AA8ED8}"/>
              </a:ext>
            </a:extLst>
          </p:cNvPr>
          <p:cNvSpPr>
            <a:spLocks noGrp="1"/>
          </p:cNvSpPr>
          <p:nvPr>
            <p:ph type="sldNum" sz="quarter" idx="5"/>
          </p:nvPr>
        </p:nvSpPr>
        <p:spPr/>
        <p:txBody>
          <a:bodyPr/>
          <a:lstStyle/>
          <a:p>
            <a:fld id="{96B066C0-9E9B-4C9B-9F19-7418272CA94E}" type="slidenum">
              <a:rPr lang="en-US" smtClean="0"/>
              <a:t>16</a:t>
            </a:fld>
            <a:endParaRPr lang="en-US"/>
          </a:p>
        </p:txBody>
      </p:sp>
    </p:spTree>
    <p:extLst>
      <p:ext uri="{BB962C8B-B14F-4D97-AF65-F5344CB8AC3E}">
        <p14:creationId xmlns:p14="http://schemas.microsoft.com/office/powerpoint/2010/main" val="3697101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7D0A3-15E0-1835-985E-1F3463E88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B00DC-17AB-93B2-B0EA-F1A3BA60B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D55A7-80DD-FD5D-5CA4-57BE2C9461CD}"/>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635188C8-E020-BFEA-021B-E895A5866786}"/>
              </a:ext>
            </a:extLst>
          </p:cNvPr>
          <p:cNvSpPr>
            <a:spLocks noGrp="1"/>
          </p:cNvSpPr>
          <p:nvPr>
            <p:ph type="sldNum" sz="quarter" idx="5"/>
          </p:nvPr>
        </p:nvSpPr>
        <p:spPr/>
        <p:txBody>
          <a:bodyPr/>
          <a:lstStyle/>
          <a:p>
            <a:fld id="{96B066C0-9E9B-4C9B-9F19-7418272CA94E}" type="slidenum">
              <a:rPr lang="en-US" smtClean="0"/>
              <a:t>17</a:t>
            </a:fld>
            <a:endParaRPr lang="en-US"/>
          </a:p>
        </p:txBody>
      </p:sp>
    </p:spTree>
    <p:extLst>
      <p:ext uri="{BB962C8B-B14F-4D97-AF65-F5344CB8AC3E}">
        <p14:creationId xmlns:p14="http://schemas.microsoft.com/office/powerpoint/2010/main" val="87245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DF3CC-0A21-73F6-833A-6F25572F6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1805A-F94B-60BC-BA4E-8A18630C2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6CDB4-81BA-2925-4368-3AA60492888D}"/>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E8342FD4-C55F-04CD-E745-126CB07E1D55}"/>
              </a:ext>
            </a:extLst>
          </p:cNvPr>
          <p:cNvSpPr>
            <a:spLocks noGrp="1"/>
          </p:cNvSpPr>
          <p:nvPr>
            <p:ph type="sldNum" sz="quarter" idx="5"/>
          </p:nvPr>
        </p:nvSpPr>
        <p:spPr/>
        <p:txBody>
          <a:bodyPr/>
          <a:lstStyle/>
          <a:p>
            <a:fld id="{96B066C0-9E9B-4C9B-9F19-7418272CA94E}" type="slidenum">
              <a:rPr lang="en-US" smtClean="0"/>
              <a:t>18</a:t>
            </a:fld>
            <a:endParaRPr lang="en-US"/>
          </a:p>
        </p:txBody>
      </p:sp>
    </p:spTree>
    <p:extLst>
      <p:ext uri="{BB962C8B-B14F-4D97-AF65-F5344CB8AC3E}">
        <p14:creationId xmlns:p14="http://schemas.microsoft.com/office/powerpoint/2010/main" val="325345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26DEC-E657-E7B8-F70A-03AEDB34A0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89D9C-26A1-E8A0-6D0E-570463C2F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C60EC-3CDD-B8AF-E3A3-00725F1672FC}"/>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AD7C2B0C-36FD-7AFB-F6D1-2DF60C423812}"/>
              </a:ext>
            </a:extLst>
          </p:cNvPr>
          <p:cNvSpPr>
            <a:spLocks noGrp="1"/>
          </p:cNvSpPr>
          <p:nvPr>
            <p:ph type="sldNum" sz="quarter" idx="5"/>
          </p:nvPr>
        </p:nvSpPr>
        <p:spPr/>
        <p:txBody>
          <a:bodyPr/>
          <a:lstStyle/>
          <a:p>
            <a:fld id="{96B066C0-9E9B-4C9B-9F19-7418272CA94E}" type="slidenum">
              <a:rPr lang="en-US" smtClean="0"/>
              <a:t>19</a:t>
            </a:fld>
            <a:endParaRPr lang="en-US"/>
          </a:p>
        </p:txBody>
      </p:sp>
    </p:spTree>
    <p:extLst>
      <p:ext uri="{BB962C8B-B14F-4D97-AF65-F5344CB8AC3E}">
        <p14:creationId xmlns:p14="http://schemas.microsoft.com/office/powerpoint/2010/main" val="345956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95D91-3B25-27FC-2240-E5EA0B6993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BC9C2-7C76-ED6A-3B86-033B854BA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3CDB2-D8C4-50A1-1899-0428A0ED404C}"/>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43417D0D-D35B-FCD9-1599-2D5EAAA178DB}"/>
              </a:ext>
            </a:extLst>
          </p:cNvPr>
          <p:cNvSpPr>
            <a:spLocks noGrp="1"/>
          </p:cNvSpPr>
          <p:nvPr>
            <p:ph type="sldNum" sz="quarter" idx="5"/>
          </p:nvPr>
        </p:nvSpPr>
        <p:spPr/>
        <p:txBody>
          <a:bodyPr/>
          <a:lstStyle/>
          <a:p>
            <a:fld id="{96B066C0-9E9B-4C9B-9F19-7418272CA94E}" type="slidenum">
              <a:rPr lang="en-US" smtClean="0"/>
              <a:t>20</a:t>
            </a:fld>
            <a:endParaRPr lang="en-US"/>
          </a:p>
        </p:txBody>
      </p:sp>
    </p:spTree>
    <p:extLst>
      <p:ext uri="{BB962C8B-B14F-4D97-AF65-F5344CB8AC3E}">
        <p14:creationId xmlns:p14="http://schemas.microsoft.com/office/powerpoint/2010/main" val="136260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5A4C755-E1F4-419C-BB2C-17E7890F645F}" type="slidenum">
              <a:rPr lang="en-US" smtClean="0"/>
              <a:t>2</a:t>
            </a:fld>
            <a:endParaRPr lang="en-US"/>
          </a:p>
        </p:txBody>
      </p:sp>
    </p:spTree>
    <p:extLst>
      <p:ext uri="{BB962C8B-B14F-4D97-AF65-F5344CB8AC3E}">
        <p14:creationId xmlns:p14="http://schemas.microsoft.com/office/powerpoint/2010/main" val="4187992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FCC40-0EAE-5BEA-967B-B44D31FF1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65903-21FF-5F5C-C9FD-660C81AEE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A521B-0DA7-BB90-A92C-A3183071F67A}"/>
              </a:ext>
            </a:extLst>
          </p:cNvPr>
          <p:cNvSpPr>
            <a:spLocks noGrp="1"/>
          </p:cNvSpPr>
          <p:nvPr>
            <p:ph type="body"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665B2A1C-67B3-95C4-CC0E-D630B3776393}"/>
              </a:ext>
            </a:extLst>
          </p:cNvPr>
          <p:cNvSpPr>
            <a:spLocks noGrp="1"/>
          </p:cNvSpPr>
          <p:nvPr>
            <p:ph type="sldNum" sz="quarter" idx="5"/>
          </p:nvPr>
        </p:nvSpPr>
        <p:spPr/>
        <p:txBody>
          <a:bodyPr/>
          <a:lstStyle/>
          <a:p>
            <a:fld id="{96B066C0-9E9B-4C9B-9F19-7418272CA94E}" type="slidenum">
              <a:rPr lang="en-US" smtClean="0"/>
              <a:t>21</a:t>
            </a:fld>
            <a:endParaRPr lang="en-US"/>
          </a:p>
        </p:txBody>
      </p:sp>
    </p:spTree>
    <p:extLst>
      <p:ext uri="{BB962C8B-B14F-4D97-AF65-F5344CB8AC3E}">
        <p14:creationId xmlns:p14="http://schemas.microsoft.com/office/powerpoint/2010/main" val="170749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73BC-6B75-46C2-C3E8-981CDE211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3383A-3CFB-9D99-A586-D16C7EE47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B4826-16A1-A1C6-8D62-972CC291D9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5BE145-F057-7984-CDEF-EF01AE501603}"/>
              </a:ext>
            </a:extLst>
          </p:cNvPr>
          <p:cNvSpPr>
            <a:spLocks noGrp="1"/>
          </p:cNvSpPr>
          <p:nvPr>
            <p:ph type="sldNum" sz="quarter" idx="5"/>
          </p:nvPr>
        </p:nvSpPr>
        <p:spPr/>
        <p:txBody>
          <a:bodyPr/>
          <a:lstStyle/>
          <a:p>
            <a:fld id="{25A4C755-E1F4-419C-BB2C-17E7890F645F}" type="slidenum">
              <a:rPr lang="en-US" smtClean="0"/>
              <a:t>22</a:t>
            </a:fld>
            <a:endParaRPr lang="en-US"/>
          </a:p>
        </p:txBody>
      </p:sp>
    </p:spTree>
    <p:extLst>
      <p:ext uri="{BB962C8B-B14F-4D97-AF65-F5344CB8AC3E}">
        <p14:creationId xmlns:p14="http://schemas.microsoft.com/office/powerpoint/2010/main" val="223008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5A4C755-E1F4-419C-BB2C-17E7890F645F}" type="slidenum">
              <a:rPr lang="en-US" smtClean="0"/>
              <a:t>3</a:t>
            </a:fld>
            <a:endParaRPr lang="en-US"/>
          </a:p>
        </p:txBody>
      </p:sp>
    </p:spTree>
    <p:extLst>
      <p:ext uri="{BB962C8B-B14F-4D97-AF65-F5344CB8AC3E}">
        <p14:creationId xmlns:p14="http://schemas.microsoft.com/office/powerpoint/2010/main" val="235209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066C0-9E9B-4C9B-9F19-7418272CA94E}" type="slidenum">
              <a:rPr lang="en-US" smtClean="0"/>
              <a:t>4</a:t>
            </a:fld>
            <a:endParaRPr lang="en-US"/>
          </a:p>
        </p:txBody>
      </p:sp>
    </p:spTree>
    <p:extLst>
      <p:ext uri="{BB962C8B-B14F-4D97-AF65-F5344CB8AC3E}">
        <p14:creationId xmlns:p14="http://schemas.microsoft.com/office/powerpoint/2010/main" val="45005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066C0-9E9B-4C9B-9F19-7418272CA94E}" type="slidenum">
              <a:rPr lang="en-US" smtClean="0"/>
              <a:t>5</a:t>
            </a:fld>
            <a:endParaRPr lang="en-US"/>
          </a:p>
        </p:txBody>
      </p:sp>
    </p:spTree>
    <p:extLst>
      <p:ext uri="{BB962C8B-B14F-4D97-AF65-F5344CB8AC3E}">
        <p14:creationId xmlns:p14="http://schemas.microsoft.com/office/powerpoint/2010/main" val="416767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698C7-DF7B-D1A3-8914-082D8021A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DC7A9-D6A7-01F5-EED0-F173F118B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295A0-C1DE-949F-8ED0-13684CDE02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1CEC55-7614-CBCE-6E6C-0DC668BFE37A}"/>
              </a:ext>
            </a:extLst>
          </p:cNvPr>
          <p:cNvSpPr>
            <a:spLocks noGrp="1"/>
          </p:cNvSpPr>
          <p:nvPr>
            <p:ph type="sldNum" sz="quarter" idx="5"/>
          </p:nvPr>
        </p:nvSpPr>
        <p:spPr/>
        <p:txBody>
          <a:bodyPr/>
          <a:lstStyle/>
          <a:p>
            <a:fld id="{96B066C0-9E9B-4C9B-9F19-7418272CA94E}" type="slidenum">
              <a:rPr lang="en-US" smtClean="0"/>
              <a:t>7</a:t>
            </a:fld>
            <a:endParaRPr lang="en-US"/>
          </a:p>
        </p:txBody>
      </p:sp>
    </p:spTree>
    <p:extLst>
      <p:ext uri="{BB962C8B-B14F-4D97-AF65-F5344CB8AC3E}">
        <p14:creationId xmlns:p14="http://schemas.microsoft.com/office/powerpoint/2010/main" val="326559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066C0-9E9B-4C9B-9F19-7418272CA94E}" type="slidenum">
              <a:rPr lang="en-US" smtClean="0"/>
              <a:t>8</a:t>
            </a:fld>
            <a:endParaRPr lang="en-US"/>
          </a:p>
        </p:txBody>
      </p:sp>
    </p:spTree>
    <p:extLst>
      <p:ext uri="{BB962C8B-B14F-4D97-AF65-F5344CB8AC3E}">
        <p14:creationId xmlns:p14="http://schemas.microsoft.com/office/powerpoint/2010/main" val="120588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B066C0-9E9B-4C9B-9F19-7418272CA94E}" type="slidenum">
              <a:rPr lang="en-US" smtClean="0"/>
              <a:t>9</a:t>
            </a:fld>
            <a:endParaRPr lang="en-US"/>
          </a:p>
        </p:txBody>
      </p:sp>
    </p:spTree>
    <p:extLst>
      <p:ext uri="{BB962C8B-B14F-4D97-AF65-F5344CB8AC3E}">
        <p14:creationId xmlns:p14="http://schemas.microsoft.com/office/powerpoint/2010/main" val="2158337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6B066C0-9E9B-4C9B-9F19-7418272CA94E}" type="slidenum">
              <a:rPr lang="en-US" smtClean="0"/>
              <a:t>10</a:t>
            </a:fld>
            <a:endParaRPr lang="en-US"/>
          </a:p>
        </p:txBody>
      </p:sp>
    </p:spTree>
    <p:extLst>
      <p:ext uri="{BB962C8B-B14F-4D97-AF65-F5344CB8AC3E}">
        <p14:creationId xmlns:p14="http://schemas.microsoft.com/office/powerpoint/2010/main" val="246088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E224-C25F-6A40-C5CD-7B75586B37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54FD6-755F-EB31-34B0-2A6DA57DE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1CF2A9-1583-D5DB-B0FE-FFE45F25FC89}"/>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5" name="Footer Placeholder 4">
            <a:extLst>
              <a:ext uri="{FF2B5EF4-FFF2-40B4-BE49-F238E27FC236}">
                <a16:creationId xmlns:a16="http://schemas.microsoft.com/office/drawing/2014/main" id="{0AB83F79-F2AE-C98D-4AEE-DC7C9ADC3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9F703-2017-312F-C8FF-1551762D203E}"/>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374127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8E72-516F-79B2-2390-7AB16C5F5C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B72EF-0AD3-87AE-5E32-B7F31A1F5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BBF6C-6EDE-FA7D-1DDC-76F66BCEFCDF}"/>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5" name="Footer Placeholder 4">
            <a:extLst>
              <a:ext uri="{FF2B5EF4-FFF2-40B4-BE49-F238E27FC236}">
                <a16:creationId xmlns:a16="http://schemas.microsoft.com/office/drawing/2014/main" id="{1E9B2445-C482-90DC-8809-20D3930D6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3FF5D-9171-3AFA-D5F2-89883DAC5283}"/>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13579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28937-0912-FC8A-CA52-DA20A8A971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510BE0-0316-7DFF-E9C5-DB77FD1AF3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7029B-B642-E6FE-8769-C7DDCB18AB6E}"/>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5" name="Footer Placeholder 4">
            <a:extLst>
              <a:ext uri="{FF2B5EF4-FFF2-40B4-BE49-F238E27FC236}">
                <a16:creationId xmlns:a16="http://schemas.microsoft.com/office/drawing/2014/main" id="{DF162FB5-8FBE-D4C8-6D07-C7D2F700B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B7FDC-5687-82EA-D40D-2E45DF8612E9}"/>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296004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E4F5FC"/>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44" y="50800"/>
            <a:ext cx="12184156" cy="6858000"/>
          </a:xfrm>
          <a:prstGeom prst="rect">
            <a:avLst/>
          </a:prstGeom>
        </p:spPr>
      </p:pic>
      <p:sp>
        <p:nvSpPr>
          <p:cNvPr id="9" name="Subtitle 2"/>
          <p:cNvSpPr>
            <a:spLocks noGrp="1"/>
          </p:cNvSpPr>
          <p:nvPr>
            <p:ph type="subTitle" idx="1"/>
          </p:nvPr>
        </p:nvSpPr>
        <p:spPr>
          <a:xfrm>
            <a:off x="392812" y="4293698"/>
            <a:ext cx="6097214" cy="341632"/>
          </a:xfrm>
        </p:spPr>
        <p:txBody>
          <a:bodyPr>
            <a:spAutoFit/>
          </a:bodyPr>
          <a:lstStyle>
            <a:lvl1pPr marL="0" indent="0" algn="l">
              <a:buNone/>
              <a:defRPr sz="1800" b="0" i="0">
                <a:solidFill>
                  <a:srgbClr val="AF842D"/>
                </a:solidFill>
                <a:latin typeface="Montserrat Light" charset="0"/>
                <a:ea typeface="Montserrat Light" charset="0"/>
                <a:cs typeface="Montserrat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6"/>
          <p:cNvSpPr>
            <a:spLocks noGrp="1"/>
          </p:cNvSpPr>
          <p:nvPr>
            <p:ph type="body" sz="quarter" idx="10" hasCustomPrompt="1"/>
          </p:nvPr>
        </p:nvSpPr>
        <p:spPr>
          <a:xfrm>
            <a:off x="390672" y="2738239"/>
            <a:ext cx="6158826" cy="1421928"/>
          </a:xfrm>
        </p:spPr>
        <p:txBody>
          <a:bodyPr>
            <a:spAutoFit/>
          </a:bodyPr>
          <a:lstStyle>
            <a:lvl1pPr marL="0" indent="0">
              <a:buNone/>
              <a:defRPr sz="4800" b="0" i="0" baseline="0">
                <a:solidFill>
                  <a:srgbClr val="27326F"/>
                </a:solidFill>
                <a:latin typeface="Montserrat" charset="0"/>
                <a:ea typeface="Montserrat" charset="0"/>
                <a:cs typeface="Montserrat"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Section Divider</a:t>
            </a:r>
          </a:p>
        </p:txBody>
      </p:sp>
    </p:spTree>
    <p:extLst>
      <p:ext uri="{BB962C8B-B14F-4D97-AF65-F5344CB8AC3E}">
        <p14:creationId xmlns:p14="http://schemas.microsoft.com/office/powerpoint/2010/main" val="2737312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18288"/>
            <a:ext cx="12200699" cy="6876288"/>
          </a:xfrm>
          <a:prstGeom prst="rect">
            <a:avLst/>
          </a:prstGeom>
        </p:spPr>
      </p:pic>
      <p:sp>
        <p:nvSpPr>
          <p:cNvPr id="29" name="Text Placeholder 8"/>
          <p:cNvSpPr>
            <a:spLocks noGrp="1"/>
          </p:cNvSpPr>
          <p:nvPr>
            <p:ph type="body" sz="quarter" idx="14" hasCustomPrompt="1"/>
          </p:nvPr>
        </p:nvSpPr>
        <p:spPr>
          <a:xfrm>
            <a:off x="924696" y="309373"/>
            <a:ext cx="5538925" cy="726947"/>
          </a:xfrm>
        </p:spPr>
        <p:txBody>
          <a:bodyPr>
            <a:spAutoFit/>
          </a:bodyPr>
          <a:lstStyle>
            <a:lvl1pPr marL="0" indent="0">
              <a:buNone/>
              <a:defRPr sz="4400">
                <a:solidFill>
                  <a:srgbClr val="27326F"/>
                </a:solidFill>
                <a:latin typeface="Montserrat" charset="0"/>
                <a:ea typeface="Montserrat" charset="0"/>
                <a:cs typeface="Montserrat" charset="0"/>
              </a:defRPr>
            </a:lvl1pPr>
            <a:lvl2pPr marL="457200" indent="0">
              <a:buNone/>
              <a:defRPr sz="4400"/>
            </a:lvl2pPr>
            <a:lvl3pPr marL="914400" indent="0">
              <a:buNone/>
              <a:defRPr sz="4400"/>
            </a:lvl3pPr>
            <a:lvl4pPr marL="1371600" indent="0">
              <a:buNone/>
              <a:defRPr sz="4400"/>
            </a:lvl4pPr>
            <a:lvl5pPr marL="1828800" indent="0">
              <a:buNone/>
              <a:defRPr sz="4400"/>
            </a:lvl5pPr>
          </a:lstStyle>
          <a:p>
            <a:pPr lvl="0"/>
            <a:r>
              <a:rPr lang="en-US"/>
              <a:t>Click to add text</a:t>
            </a:r>
          </a:p>
        </p:txBody>
      </p:sp>
      <p:sp>
        <p:nvSpPr>
          <p:cNvPr id="30" name="Text Placeholder 3"/>
          <p:cNvSpPr>
            <a:spLocks noGrp="1"/>
          </p:cNvSpPr>
          <p:nvPr>
            <p:ph type="body" sz="quarter" idx="16"/>
          </p:nvPr>
        </p:nvSpPr>
        <p:spPr>
          <a:xfrm>
            <a:off x="924696" y="1900465"/>
            <a:ext cx="4517817" cy="244682"/>
          </a:xfrm>
        </p:spPr>
        <p:txBody>
          <a:bodyPr>
            <a:spAutoFit/>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100" b="0" i="0" spc="20" baseline="0">
                <a:solidFill>
                  <a:srgbClr val="58595B"/>
                </a:solidFill>
                <a:latin typeface="Montserrat Light" charset="0"/>
                <a:ea typeface="Montserrat Light" charset="0"/>
                <a:cs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31" name="Text Placeholder 6"/>
          <p:cNvSpPr>
            <a:spLocks noGrp="1"/>
          </p:cNvSpPr>
          <p:nvPr>
            <p:ph type="body" sz="quarter" idx="17"/>
          </p:nvPr>
        </p:nvSpPr>
        <p:spPr>
          <a:xfrm>
            <a:off x="924696" y="3887432"/>
            <a:ext cx="4359275" cy="258532"/>
          </a:xfrm>
        </p:spPr>
        <p:txBody>
          <a:bodyPr>
            <a:spAutoFit/>
          </a:bodyPr>
          <a:lstStyle>
            <a:lvl1pPr marL="0" indent="0">
              <a:buNone/>
              <a:defRPr sz="1200" b="0" i="0">
                <a:solidFill>
                  <a:srgbClr val="60C199"/>
                </a:solidFill>
                <a:latin typeface="Montserrat Medium" charset="0"/>
                <a:ea typeface="Montserrat Medium" charset="0"/>
                <a:cs typeface="Montserrat Medium" charset="0"/>
              </a:defRPr>
            </a:lvl1pPr>
          </a:lstStyle>
          <a:p>
            <a:pPr lvl="0"/>
            <a:endParaRPr lang="en-US"/>
          </a:p>
        </p:txBody>
      </p:sp>
      <p:sp>
        <p:nvSpPr>
          <p:cNvPr id="32" name="Picture Placeholder 9"/>
          <p:cNvSpPr>
            <a:spLocks noGrp="1"/>
          </p:cNvSpPr>
          <p:nvPr>
            <p:ph type="pic" sz="quarter" idx="18"/>
          </p:nvPr>
        </p:nvSpPr>
        <p:spPr>
          <a:xfrm>
            <a:off x="6139938" y="1900465"/>
            <a:ext cx="5354637" cy="3739150"/>
          </a:xfrm>
        </p:spPr>
        <p:txBody>
          <a:bodyPr>
            <a:normAutofit/>
          </a:bodyPr>
          <a:lstStyle>
            <a:lvl1pPr marL="0" indent="0">
              <a:buNone/>
              <a:defRPr sz="1100">
                <a:solidFill>
                  <a:srgbClr val="58595B"/>
                </a:solidFill>
                <a:latin typeface="Montserrat" charset="0"/>
                <a:ea typeface="Montserrat" charset="0"/>
                <a:cs typeface="Montserrat" charset="0"/>
              </a:defRPr>
            </a:lvl1pPr>
          </a:lstStyle>
          <a:p>
            <a:endParaRPr lang="en-US"/>
          </a:p>
        </p:txBody>
      </p:sp>
      <p:sp>
        <p:nvSpPr>
          <p:cNvPr id="34" name="Text Placeholder 4"/>
          <p:cNvSpPr>
            <a:spLocks noGrp="1"/>
          </p:cNvSpPr>
          <p:nvPr>
            <p:ph type="body" sz="quarter" idx="11" hasCustomPrompt="1"/>
          </p:nvPr>
        </p:nvSpPr>
        <p:spPr>
          <a:xfrm>
            <a:off x="11531696" y="6360498"/>
            <a:ext cx="288858" cy="267176"/>
          </a:xfrm>
        </p:spPr>
        <p:txBody>
          <a:bodyPr>
            <a:normAutofit/>
          </a:bodyPr>
          <a:lstStyle>
            <a:lvl1pPr marL="0" indent="0">
              <a:buNone/>
              <a:defRPr sz="1100">
                <a:solidFill>
                  <a:schemeClr val="bg1"/>
                </a:solidFill>
                <a:latin typeface="Montserrat" charset="0"/>
                <a:ea typeface="Montserrat" charset="0"/>
                <a:cs typeface="Montserrat"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pic>
        <p:nvPicPr>
          <p:cNvPr id="35" name="Picture 34"/>
          <p:cNvPicPr>
            <a:picLocks noChangeAspect="1"/>
          </p:cNvPicPr>
          <p:nvPr userDrawn="1"/>
        </p:nvPicPr>
        <p:blipFill rotWithShape="1">
          <a:blip r:embed="rId3" cstate="screen">
            <a:extLst>
              <a:ext uri="{28A0092B-C50C-407E-A947-70E740481C1C}">
                <a14:useLocalDpi xmlns:a14="http://schemas.microsoft.com/office/drawing/2010/main"/>
              </a:ext>
            </a:extLst>
          </a:blip>
          <a:srcRect l="-38577" t="10342" r="-38584" b="10342"/>
          <a:stretch/>
        </p:blipFill>
        <p:spPr>
          <a:xfrm flipH="1">
            <a:off x="11391313" y="6282572"/>
            <a:ext cx="45720" cy="423028"/>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flipH="1">
            <a:off x="1791134" y="6193823"/>
            <a:ext cx="25807" cy="533348"/>
          </a:xfrm>
          <a:prstGeom prst="rect">
            <a:avLst/>
          </a:prstGeom>
        </p:spPr>
      </p:pic>
      <p:pic>
        <p:nvPicPr>
          <p:cNvPr id="37" name="Picture 3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75921" y="6227412"/>
            <a:ext cx="1308501" cy="413211"/>
          </a:xfrm>
          <a:prstGeom prst="rect">
            <a:avLst/>
          </a:prstGeom>
        </p:spPr>
      </p:pic>
      <p:pic>
        <p:nvPicPr>
          <p:cNvPr id="38" name="Picture 3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923654" y="6320995"/>
            <a:ext cx="1295812" cy="396983"/>
          </a:xfrm>
          <a:prstGeom prst="rect">
            <a:avLst/>
          </a:prstGeom>
        </p:spPr>
      </p:pic>
      <p:sp>
        <p:nvSpPr>
          <p:cNvPr id="39" name="Text Placeholder 15"/>
          <p:cNvSpPr>
            <a:spLocks noGrp="1"/>
          </p:cNvSpPr>
          <p:nvPr>
            <p:ph type="body" sz="quarter" idx="37" hasCustomPrompt="1"/>
          </p:nvPr>
        </p:nvSpPr>
        <p:spPr>
          <a:xfrm>
            <a:off x="9413179" y="6360498"/>
            <a:ext cx="1883471" cy="267315"/>
          </a:xfrm>
        </p:spPr>
        <p:txBody>
          <a:bodyPr>
            <a:noAutofit/>
          </a:bodyPr>
          <a:lstStyle>
            <a:lvl1pPr marL="0" indent="0" algn="r">
              <a:buNone/>
              <a:defRPr sz="1100" b="0" i="0" baseline="0">
                <a:solidFill>
                  <a:schemeClr val="bg1"/>
                </a:solidFill>
                <a:latin typeface="Montserrat Light" charset="0"/>
                <a:ea typeface="Montserrat Light" charset="0"/>
                <a:cs typeface="Montserrat Light"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Tree>
    <p:extLst>
      <p:ext uri="{BB962C8B-B14F-4D97-AF65-F5344CB8AC3E}">
        <p14:creationId xmlns:p14="http://schemas.microsoft.com/office/powerpoint/2010/main" val="146143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B73E-C085-3F73-0D5C-848B04F7BE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EEDA8-2805-1282-961A-5B54F56C1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91F45-C1B8-84CE-1954-66793BA6D82D}"/>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5" name="Footer Placeholder 4">
            <a:extLst>
              <a:ext uri="{FF2B5EF4-FFF2-40B4-BE49-F238E27FC236}">
                <a16:creationId xmlns:a16="http://schemas.microsoft.com/office/drawing/2014/main" id="{85A640E8-32C4-D7CB-E8CE-F12057E05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D8263-E803-93F3-DDC7-810549F2A425}"/>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14508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1E3D-956A-72FD-DFF7-EC1E622691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1EC0B-11C6-ABA6-9390-3C7EC50D59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DA2A36-4B71-EAE2-B81A-8E8C28CE6A9F}"/>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5" name="Footer Placeholder 4">
            <a:extLst>
              <a:ext uri="{FF2B5EF4-FFF2-40B4-BE49-F238E27FC236}">
                <a16:creationId xmlns:a16="http://schemas.microsoft.com/office/drawing/2014/main" id="{38528CF5-70B2-81C1-288B-52711140D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47183-726B-37C0-A6BD-F7FA5B22967E}"/>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280392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B81E-51D1-CBF8-F50D-83EDB8CEF6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188D1-B935-ECF0-81E0-89521D19CB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F1568F-2E14-B2D9-BC4C-50E5E5FA43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54B81C-8C8E-F142-0209-045069DF5374}"/>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6" name="Footer Placeholder 5">
            <a:extLst>
              <a:ext uri="{FF2B5EF4-FFF2-40B4-BE49-F238E27FC236}">
                <a16:creationId xmlns:a16="http://schemas.microsoft.com/office/drawing/2014/main" id="{99807A41-32C7-1887-3CE3-EDCFC5C20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F9F74-FDB4-D406-34E2-C0F34F980743}"/>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390806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0ED0-628D-3EFD-C5C8-6D88E75341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E13D96-FCFB-1775-9C80-37301356C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086D8-9032-1DF4-1D69-F3E31BDE98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538A89-E84B-28E2-2491-425AE1AA3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192B16-6106-D973-B09E-F59EEEFC3D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84A19D-0885-57A8-6793-B0E6F48EDF66}"/>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8" name="Footer Placeholder 7">
            <a:extLst>
              <a:ext uri="{FF2B5EF4-FFF2-40B4-BE49-F238E27FC236}">
                <a16:creationId xmlns:a16="http://schemas.microsoft.com/office/drawing/2014/main" id="{6AD30C61-40F6-4DF9-37E2-E55CDDE017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EA756D-EEEF-3033-ED2D-E5C85539949B}"/>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360720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7729-20AE-7AF0-C921-0DEE4759C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8F44EB-8A29-1296-090A-FD73E04D63E2}"/>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4" name="Footer Placeholder 3">
            <a:extLst>
              <a:ext uri="{FF2B5EF4-FFF2-40B4-BE49-F238E27FC236}">
                <a16:creationId xmlns:a16="http://schemas.microsoft.com/office/drawing/2014/main" id="{361D0B57-8471-5168-563D-A0F87DC59A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3AA4E1-0C44-F2E0-C2E3-E862CFAECA69}"/>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165227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585AB-7D27-7E2B-5B84-CAB1F1263A88}"/>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3" name="Footer Placeholder 2">
            <a:extLst>
              <a:ext uri="{FF2B5EF4-FFF2-40B4-BE49-F238E27FC236}">
                <a16:creationId xmlns:a16="http://schemas.microsoft.com/office/drawing/2014/main" id="{85963BC2-6D6B-DDF6-69E2-75B8807D91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DCEC24-D249-BF76-307F-02668DEE6318}"/>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252717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A0F-1B35-6200-0EAB-A7B5AD496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AE42B-3A5D-04BF-0B0B-5BFA00FB0F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B06DD-D42B-E17E-5833-BC4D5F879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70B0B-2329-CFA1-AE99-4AA5B45483FE}"/>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6" name="Footer Placeholder 5">
            <a:extLst>
              <a:ext uri="{FF2B5EF4-FFF2-40B4-BE49-F238E27FC236}">
                <a16:creationId xmlns:a16="http://schemas.microsoft.com/office/drawing/2014/main" id="{348A6E1F-1E4C-98CC-38AA-9B1C41624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5585B-AE4C-12F6-545B-137F3FE62F24}"/>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16286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7DB7-5763-F377-2677-7CDDB1EEE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553216-3990-A6A3-DA86-5A568C5092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F0FCB-4B26-EA3B-37CA-DF8642EFC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81F3A-77DE-03F4-7092-44D8A806D886}"/>
              </a:ext>
            </a:extLst>
          </p:cNvPr>
          <p:cNvSpPr>
            <a:spLocks noGrp="1"/>
          </p:cNvSpPr>
          <p:nvPr>
            <p:ph type="dt" sz="half" idx="10"/>
          </p:nvPr>
        </p:nvSpPr>
        <p:spPr/>
        <p:txBody>
          <a:bodyPr/>
          <a:lstStyle/>
          <a:p>
            <a:fld id="{4CD524E3-8FE6-4B78-A2D3-40803611F34A}" type="datetimeFigureOut">
              <a:rPr lang="en-US" smtClean="0"/>
              <a:t>5/1/2026</a:t>
            </a:fld>
            <a:endParaRPr lang="en-US"/>
          </a:p>
        </p:txBody>
      </p:sp>
      <p:sp>
        <p:nvSpPr>
          <p:cNvPr id="6" name="Footer Placeholder 5">
            <a:extLst>
              <a:ext uri="{FF2B5EF4-FFF2-40B4-BE49-F238E27FC236}">
                <a16:creationId xmlns:a16="http://schemas.microsoft.com/office/drawing/2014/main" id="{285451CF-99F0-596A-CC16-42E6C0941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F57A2-5E88-11C7-5FBA-60AE3EDD6A78}"/>
              </a:ext>
            </a:extLst>
          </p:cNvPr>
          <p:cNvSpPr>
            <a:spLocks noGrp="1"/>
          </p:cNvSpPr>
          <p:nvPr>
            <p:ph type="sldNum" sz="quarter" idx="12"/>
          </p:nvPr>
        </p:nvSpPr>
        <p:spPr/>
        <p:txBody>
          <a:bodyPr/>
          <a:lstStyle/>
          <a:p>
            <a:fld id="{C5F809FA-C2C4-4720-9CD8-51B4A8E5CED5}" type="slidenum">
              <a:rPr lang="en-US" smtClean="0"/>
              <a:t>‹#›</a:t>
            </a:fld>
            <a:endParaRPr lang="en-US"/>
          </a:p>
        </p:txBody>
      </p:sp>
    </p:spTree>
    <p:extLst>
      <p:ext uri="{BB962C8B-B14F-4D97-AF65-F5344CB8AC3E}">
        <p14:creationId xmlns:p14="http://schemas.microsoft.com/office/powerpoint/2010/main" val="374310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04A754-204F-4781-D68A-4EA273AC4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C720B9-CCB7-E294-4D78-E85B2065E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36CC1-14B1-F2FC-19C1-B11486C4F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D524E3-8FE6-4B78-A2D3-40803611F34A}" type="datetimeFigureOut">
              <a:rPr lang="en-US" smtClean="0"/>
              <a:t>5/1/2026</a:t>
            </a:fld>
            <a:endParaRPr lang="en-US"/>
          </a:p>
        </p:txBody>
      </p:sp>
      <p:sp>
        <p:nvSpPr>
          <p:cNvPr id="5" name="Footer Placeholder 4">
            <a:extLst>
              <a:ext uri="{FF2B5EF4-FFF2-40B4-BE49-F238E27FC236}">
                <a16:creationId xmlns:a16="http://schemas.microsoft.com/office/drawing/2014/main" id="{7434E2DD-06DD-35D7-72DE-EF564218AB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A9557BB-E89C-5A50-C97B-689D83AAB8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F809FA-C2C4-4720-9CD8-51B4A8E5CED5}" type="slidenum">
              <a:rPr lang="en-US" smtClean="0"/>
              <a:t>‹#›</a:t>
            </a:fld>
            <a:endParaRPr lang="en-US"/>
          </a:p>
        </p:txBody>
      </p:sp>
    </p:spTree>
    <p:extLst>
      <p:ext uri="{BB962C8B-B14F-4D97-AF65-F5344CB8AC3E}">
        <p14:creationId xmlns:p14="http://schemas.microsoft.com/office/powerpoint/2010/main" val="31538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14.svg"/><Relationship Id="rId5" Type="http://schemas.openxmlformats.org/officeDocument/2006/relationships/image" Target="../media/image33.jpeg"/><Relationship Id="rId10" Type="http://schemas.openxmlformats.org/officeDocument/2006/relationships/image" Target="../media/image13.png"/><Relationship Id="rId4" Type="http://schemas.openxmlformats.org/officeDocument/2006/relationships/image" Target="../media/image32.pn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easyaccess.virginia.gov/partners" TargetMode="Externa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easyaccess.virginia.gov/partner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easyaccess.virginia.gov/node/10644" TargetMode="External"/><Relationship Id="rId5" Type="http://schemas.openxmlformats.org/officeDocument/2006/relationships/hyperlink" Target="https://dars.virginia.gov/about/divisions/no-wrong-door/" TargetMode="Externa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nowrongdoortraining.dars.virginia.gov/Home/Detail/38"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easyaccess.virginia.gov/node/10644" TargetMode="External"/><Relationship Id="rId5" Type="http://schemas.openxmlformats.org/officeDocument/2006/relationships/hyperlink" Target="https://easyaccess.virginia.gov/" TargetMode="Externa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6A364-B2DC-1543-0223-845FD4E3F15A}"/>
            </a:ext>
          </a:extLst>
        </p:cNvPr>
        <p:cNvGrpSpPr/>
        <p:nvPr/>
      </p:nvGrpSpPr>
      <p:grpSpPr>
        <a:xfrm>
          <a:off x="0" y="0"/>
          <a:ext cx="0" cy="0"/>
          <a:chOff x="0" y="0"/>
          <a:chExt cx="0" cy="0"/>
        </a:xfrm>
      </p:grpSpPr>
      <p:sp>
        <p:nvSpPr>
          <p:cNvPr id="2" name="TextBox 10">
            <a:extLst>
              <a:ext uri="{FF2B5EF4-FFF2-40B4-BE49-F238E27FC236}">
                <a16:creationId xmlns:a16="http://schemas.microsoft.com/office/drawing/2014/main" id="{5421E886-BD1A-4658-CB5A-56B3ABA1D8A0}"/>
              </a:ext>
            </a:extLst>
          </p:cNvPr>
          <p:cNvSpPr txBox="1">
            <a:spLocks noGrp="1"/>
          </p:cNvSpPr>
          <p:nvPr>
            <p:ph type="title" idx="4294967295"/>
          </p:nvPr>
        </p:nvSpPr>
        <p:spPr>
          <a:xfrm>
            <a:off x="502116" y="2621361"/>
            <a:ext cx="10820400" cy="16199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09630">
              <a:lnSpc>
                <a:spcPts val="6400"/>
              </a:lnSpc>
              <a:defRPr/>
            </a:pPr>
            <a:r>
              <a:rPr kumimoji="0" lang="en-US" sz="5100" b="1" i="0" u="none" strike="noStrike" kern="1200" cap="none" spc="0" normalizeH="0" baseline="0" noProof="0" dirty="0">
                <a:ln>
                  <a:noFill/>
                </a:ln>
                <a:solidFill>
                  <a:srgbClr val="0B2374"/>
                </a:solidFill>
                <a:effectLst/>
                <a:uLnTx/>
                <a:uFillTx/>
                <a:latin typeface="Montserrat Bold"/>
                <a:ea typeface="+mj-ea"/>
                <a:cs typeface="+mj-cs"/>
                <a:sym typeface="Montserrat Bold"/>
              </a:rPr>
              <a:t>The PATH of </a:t>
            </a:r>
            <a:r>
              <a:rPr lang="en-US" sz="5100" b="1" dirty="0">
                <a:solidFill>
                  <a:srgbClr val="0B2374"/>
                </a:solidFill>
                <a:latin typeface="Montserrat Bold"/>
                <a:sym typeface="Montserrat Bold"/>
              </a:rPr>
              <a:t>No Wrong </a:t>
            </a:r>
            <a:r>
              <a:rPr lang="en-US" sz="5100" b="1">
                <a:solidFill>
                  <a:srgbClr val="0B2374"/>
                </a:solidFill>
                <a:latin typeface="Montserrat Bold"/>
                <a:sym typeface="Montserrat Bold"/>
              </a:rPr>
              <a:t>Door</a:t>
            </a:r>
            <a:r>
              <a:rPr kumimoji="0" lang="en-US" sz="5100" b="1" i="0" u="none" strike="noStrike" kern="1200" cap="none" spc="0" normalizeH="0" baseline="0" noProof="0">
                <a:ln>
                  <a:noFill/>
                </a:ln>
                <a:solidFill>
                  <a:srgbClr val="0B2374"/>
                </a:solidFill>
                <a:effectLst/>
                <a:uLnTx/>
                <a:uFillTx/>
                <a:latin typeface="Montserrat Bold"/>
                <a:ea typeface="+mj-ea"/>
                <a:cs typeface="+mj-cs"/>
                <a:sym typeface="Montserrat Bold"/>
              </a:rPr>
              <a:t> Virginia</a:t>
            </a:r>
            <a:endParaRPr kumimoji="0" lang="en-US" sz="5100" b="0" i="0" u="none" strike="noStrike" kern="1200" cap="none" spc="0" normalizeH="0" baseline="0" noProof="0">
              <a:ln>
                <a:noFill/>
              </a:ln>
              <a:solidFill>
                <a:schemeClr val="tx1"/>
              </a:solidFill>
              <a:effectLst/>
              <a:uLnTx/>
              <a:uFillTx/>
              <a:latin typeface="+mj-lt"/>
              <a:ea typeface="+mj-ea"/>
              <a:cs typeface="+mj-cs"/>
            </a:endParaRPr>
          </a:p>
        </p:txBody>
      </p:sp>
      <p:sp>
        <p:nvSpPr>
          <p:cNvPr id="3" name="TextBox 3">
            <a:extLst>
              <a:ext uri="{FF2B5EF4-FFF2-40B4-BE49-F238E27FC236}">
                <a16:creationId xmlns:a16="http://schemas.microsoft.com/office/drawing/2014/main" id="{52698361-18C1-DB14-926A-B41B8F279254}"/>
              </a:ext>
            </a:extLst>
          </p:cNvPr>
          <p:cNvSpPr txBox="1"/>
          <p:nvPr/>
        </p:nvSpPr>
        <p:spPr>
          <a:xfrm>
            <a:off x="505821" y="4698571"/>
            <a:ext cx="226274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latin typeface="Montserrat Medium"/>
                <a:ea typeface="Calibri"/>
                <a:cs typeface="Calibri"/>
              </a:rPr>
              <a:t>May 6, 2026</a:t>
            </a:r>
            <a:endParaRPr lang="en-US" sz="2000"/>
          </a:p>
        </p:txBody>
      </p:sp>
    </p:spTree>
    <p:extLst>
      <p:ext uri="{BB962C8B-B14F-4D97-AF65-F5344CB8AC3E}">
        <p14:creationId xmlns:p14="http://schemas.microsoft.com/office/powerpoint/2010/main" val="120543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B122-F8C7-1C5A-073E-850C9C4C11B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B7941661-FCA1-3688-3392-DC5D53348C0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5" name="TextBox 10">
            <a:extLst>
              <a:ext uri="{FF2B5EF4-FFF2-40B4-BE49-F238E27FC236}">
                <a16:creationId xmlns:a16="http://schemas.microsoft.com/office/drawing/2014/main" id="{91282BAB-CF7D-F7E1-B645-86127C1F4457}"/>
              </a:ext>
            </a:extLst>
          </p:cNvPr>
          <p:cNvSpPr txBox="1">
            <a:spLocks noGrp="1"/>
          </p:cNvSpPr>
          <p:nvPr>
            <p:ph type="title" idx="4294967295"/>
          </p:nvPr>
        </p:nvSpPr>
        <p:spPr>
          <a:xfrm>
            <a:off x="503661" y="1063857"/>
            <a:ext cx="10820400" cy="691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B2374"/>
                </a:solidFill>
                <a:effectLst/>
                <a:uLnTx/>
                <a:uFillTx/>
                <a:latin typeface="Montserrat" panose="00000500000000000000" pitchFamily="2" charset="0"/>
                <a:ea typeface="+mj-ea"/>
                <a:cs typeface="+mj-cs"/>
                <a:sym typeface="Montserrat Bold"/>
              </a:rPr>
              <a:t>History, part 3</a:t>
            </a:r>
            <a:endParaRPr kumimoji="0" lang="en-US" sz="2400" b="1" i="0" u="none" strike="noStrike" kern="1200" cap="none" spc="0" normalizeH="0" baseline="0" noProof="0" dirty="0">
              <a:ln>
                <a:noFill/>
              </a:ln>
              <a:solidFill>
                <a:schemeClr val="tx1"/>
              </a:solidFill>
              <a:effectLst/>
              <a:uLnTx/>
              <a:uFillTx/>
              <a:latin typeface="Montserrat" panose="00000500000000000000" pitchFamily="2" charset="0"/>
              <a:ea typeface="+mj-ea"/>
              <a:cs typeface="+mj-cs"/>
            </a:endParaRPr>
          </a:p>
        </p:txBody>
      </p:sp>
      <p:sp>
        <p:nvSpPr>
          <p:cNvPr id="4" name="Rectangle: Rounded Corners 3">
            <a:extLst>
              <a:ext uri="{FF2B5EF4-FFF2-40B4-BE49-F238E27FC236}">
                <a16:creationId xmlns:a16="http://schemas.microsoft.com/office/drawing/2014/main" id="{B3A4E1F5-0369-7F39-5D59-BF18CE840F4F}"/>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2. History</a:t>
            </a:r>
          </a:p>
        </p:txBody>
      </p:sp>
      <p:pic>
        <p:nvPicPr>
          <p:cNvPr id="13" name="Picture 12" descr="The map of Virginia is shown with the same spoke pattern of dark blue dots connected by spokes to a light blue dot in the center. This version of the map has a bright teal line connecting the light blue dots across the state. It depicts how Area Agencies on Aging use a shared technology system for client data and service delivery.">
            <a:extLst>
              <a:ext uri="{FF2B5EF4-FFF2-40B4-BE49-F238E27FC236}">
                <a16:creationId xmlns:a16="http://schemas.microsoft.com/office/drawing/2014/main" id="{CF2C172E-BB90-AF41-56BC-461864307E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9576" y="1293255"/>
            <a:ext cx="8368145" cy="5000091"/>
          </a:xfrm>
          <a:prstGeom prst="rect">
            <a:avLst/>
          </a:prstGeom>
        </p:spPr>
      </p:pic>
      <p:sp>
        <p:nvSpPr>
          <p:cNvPr id="14" name="TextBox 10">
            <a:extLst>
              <a:ext uri="{FF2B5EF4-FFF2-40B4-BE49-F238E27FC236}">
                <a16:creationId xmlns:a16="http://schemas.microsoft.com/office/drawing/2014/main" id="{FFDBF01B-AEA1-E12C-A231-E01FE37916CD}"/>
              </a:ext>
            </a:extLst>
          </p:cNvPr>
          <p:cNvSpPr txBox="1">
            <a:spLocks/>
          </p:cNvSpPr>
          <p:nvPr/>
        </p:nvSpPr>
        <p:spPr>
          <a:xfrm>
            <a:off x="503661" y="1895984"/>
            <a:ext cx="7139614"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sz="2000" i="1" kern="100">
                <a:solidFill>
                  <a:srgbClr val="002060"/>
                </a:solidFill>
                <a:latin typeface="Montserrat" panose="00000500000000000000" pitchFamily="2" charset="0"/>
                <a:ea typeface="+mn-ea"/>
                <a:cs typeface="Times New Roman" panose="02020603050405020304" pitchFamily="18" charset="0"/>
                <a:sym typeface="Montserrat Bold"/>
              </a:rPr>
              <a:t>2010s - </a:t>
            </a:r>
            <a:r>
              <a:rPr lang="en-US" sz="2000" kern="100">
                <a:solidFill>
                  <a:srgbClr val="002060"/>
                </a:solidFill>
                <a:latin typeface="Montserrat" panose="00000500000000000000" pitchFamily="2" charset="0"/>
                <a:ea typeface="+mn-ea"/>
                <a:cs typeface="Times New Roman" panose="02020603050405020304" pitchFamily="18" charset="0"/>
                <a:sym typeface="Montserrat Bold"/>
              </a:rPr>
              <a:t>Network strengthened with the development of NWD technology...but not everyone can make it to the central access points!</a:t>
            </a:r>
            <a:endParaRPr lang="en-US" sz="2000" kern="100">
              <a:solidFill>
                <a:srgbClr val="002060"/>
              </a:solidFill>
              <a:latin typeface="Montserrat" panose="00000500000000000000" pitchFamily="2" charset="0"/>
              <a:ea typeface="+mn-ea"/>
              <a:cs typeface="Times New Roman" panose="02020603050405020304" pitchFamily="18" charset="0"/>
            </a:endParaRPr>
          </a:p>
        </p:txBody>
      </p:sp>
      <p:sp>
        <p:nvSpPr>
          <p:cNvPr id="5" name="TextBox 10">
            <a:extLst>
              <a:ext uri="{FF2B5EF4-FFF2-40B4-BE49-F238E27FC236}">
                <a16:creationId xmlns:a16="http://schemas.microsoft.com/office/drawing/2014/main" id="{23ACF7CC-9031-4F19-7C3C-58FEE5B20E35}"/>
              </a:ext>
            </a:extLst>
          </p:cNvPr>
          <p:cNvSpPr txBox="1">
            <a:spLocks/>
          </p:cNvSpPr>
          <p:nvPr/>
        </p:nvSpPr>
        <p:spPr>
          <a:xfrm>
            <a:off x="503661" y="3331636"/>
            <a:ext cx="4389788"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sz="2000" i="1" kern="100" dirty="0">
                <a:solidFill>
                  <a:srgbClr val="002060"/>
                </a:solidFill>
                <a:latin typeface="Montserrat"/>
                <a:ea typeface="+mn-ea"/>
                <a:cs typeface="Times New Roman"/>
                <a:sym typeface="Montserrat Bold"/>
              </a:rPr>
              <a:t>2012 – </a:t>
            </a:r>
            <a:r>
              <a:rPr lang="en-US" sz="2000" kern="100" dirty="0">
                <a:solidFill>
                  <a:srgbClr val="002060"/>
                </a:solidFill>
                <a:latin typeface="Montserrat"/>
                <a:ea typeface="+mn-ea"/>
                <a:cs typeface="Times New Roman"/>
                <a:sym typeface="Montserrat Bold"/>
              </a:rPr>
              <a:t>Person Centered Options Counseling statewide standards with AAAs and CILs</a:t>
            </a:r>
            <a:endParaRPr lang="en-US" sz="2000" kern="100" dirty="0">
              <a:solidFill>
                <a:srgbClr val="002060"/>
              </a:solidFill>
              <a:latin typeface="Montserrat"/>
              <a:ea typeface="+mn-ea"/>
              <a:cs typeface="Times New Roman"/>
            </a:endParaRPr>
          </a:p>
        </p:txBody>
      </p:sp>
    </p:spTree>
    <p:extLst>
      <p:ext uri="{BB962C8B-B14F-4D97-AF65-F5344CB8AC3E}">
        <p14:creationId xmlns:p14="http://schemas.microsoft.com/office/powerpoint/2010/main" val="289270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012A2-5025-BF07-71E2-E7F55594E792}"/>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49BED0FF-3A01-F29B-C883-9B31CDD03E1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7" name="TextBox 10">
            <a:extLst>
              <a:ext uri="{FF2B5EF4-FFF2-40B4-BE49-F238E27FC236}">
                <a16:creationId xmlns:a16="http://schemas.microsoft.com/office/drawing/2014/main" id="{8B42B6DD-1858-8915-5001-718A0B675FEC}"/>
              </a:ext>
            </a:extLst>
          </p:cNvPr>
          <p:cNvSpPr txBox="1">
            <a:spLocks noGrp="1"/>
          </p:cNvSpPr>
          <p:nvPr>
            <p:ph type="title" idx="4294967295"/>
          </p:nvPr>
        </p:nvSpPr>
        <p:spPr>
          <a:xfrm>
            <a:off x="503661" y="1063857"/>
            <a:ext cx="10820400" cy="691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B2374"/>
                </a:solidFill>
                <a:effectLst/>
                <a:uLnTx/>
                <a:uFillTx/>
                <a:latin typeface="Montserrat" panose="00000500000000000000" pitchFamily="2" charset="0"/>
                <a:ea typeface="+mj-ea"/>
                <a:cs typeface="+mj-cs"/>
                <a:sym typeface="Montserrat Bold"/>
              </a:rPr>
              <a:t>History, part 4</a:t>
            </a:r>
            <a:endParaRPr kumimoji="0" lang="en-US" sz="2400" b="1" i="0" u="none" strike="noStrike" kern="1200" cap="none" spc="0" normalizeH="0" baseline="0" noProof="0" dirty="0">
              <a:ln>
                <a:noFill/>
              </a:ln>
              <a:solidFill>
                <a:schemeClr val="tx1"/>
              </a:solidFill>
              <a:effectLst/>
              <a:uLnTx/>
              <a:uFillTx/>
              <a:latin typeface="Montserrat" panose="00000500000000000000" pitchFamily="2" charset="0"/>
              <a:ea typeface="+mj-ea"/>
              <a:cs typeface="+mj-cs"/>
            </a:endParaRPr>
          </a:p>
        </p:txBody>
      </p:sp>
      <p:sp>
        <p:nvSpPr>
          <p:cNvPr id="4" name="Rectangle: Rounded Corners 3">
            <a:extLst>
              <a:ext uri="{FF2B5EF4-FFF2-40B4-BE49-F238E27FC236}">
                <a16:creationId xmlns:a16="http://schemas.microsoft.com/office/drawing/2014/main" id="{21844548-932A-8CD8-3795-6D0D0F5916DD}"/>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2. History</a:t>
            </a:r>
          </a:p>
        </p:txBody>
      </p:sp>
      <p:pic>
        <p:nvPicPr>
          <p:cNvPr id="5" name="Picture 4" descr="The map of Virginia now has the bight teal line connecting Area Agencies on Aging and local partners together, showing how some partners across the state have also joined the shared technology system for client data and system delivery.">
            <a:extLst>
              <a:ext uri="{FF2B5EF4-FFF2-40B4-BE49-F238E27FC236}">
                <a16:creationId xmlns:a16="http://schemas.microsoft.com/office/drawing/2014/main" id="{2951653D-509F-775A-5D5D-A7F2C977F5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78728" y="812533"/>
            <a:ext cx="8857664" cy="5292586"/>
          </a:xfrm>
          <a:prstGeom prst="rect">
            <a:avLst/>
          </a:prstGeom>
        </p:spPr>
      </p:pic>
      <p:sp>
        <p:nvSpPr>
          <p:cNvPr id="6" name="TextBox 10">
            <a:extLst>
              <a:ext uri="{FF2B5EF4-FFF2-40B4-BE49-F238E27FC236}">
                <a16:creationId xmlns:a16="http://schemas.microsoft.com/office/drawing/2014/main" id="{A9071FD2-3D14-0E1B-814B-507401FA3F84}"/>
              </a:ext>
            </a:extLst>
          </p:cNvPr>
          <p:cNvSpPr txBox="1">
            <a:spLocks/>
          </p:cNvSpPr>
          <p:nvPr/>
        </p:nvSpPr>
        <p:spPr>
          <a:xfrm>
            <a:off x="503661" y="1890117"/>
            <a:ext cx="5814514" cy="15388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sz="2000" i="1" kern="100">
                <a:solidFill>
                  <a:srgbClr val="002060"/>
                </a:solidFill>
                <a:latin typeface="Montserrat" panose="00000500000000000000" pitchFamily="2" charset="0"/>
                <a:ea typeface="+mn-ea"/>
                <a:cs typeface="Times New Roman" panose="02020603050405020304" pitchFamily="18" charset="0"/>
                <a:sym typeface="Montserrat Bold"/>
              </a:rPr>
              <a:t>Past 5 years – </a:t>
            </a:r>
            <a:r>
              <a:rPr lang="en-US" sz="2000" kern="100">
                <a:solidFill>
                  <a:srgbClr val="002060"/>
                </a:solidFill>
                <a:latin typeface="Montserrat" panose="00000500000000000000" pitchFamily="2" charset="0"/>
                <a:ea typeface="+mn-ea"/>
                <a:cs typeface="Times New Roman" panose="02020603050405020304" pitchFamily="18" charset="0"/>
                <a:sym typeface="Montserrat Bold"/>
              </a:rPr>
              <a:t>A shared technology system among No Wrong Door network partners allows more entry points into the network…but not all partners can use a new technology.</a:t>
            </a:r>
          </a:p>
        </p:txBody>
      </p:sp>
    </p:spTree>
    <p:extLst>
      <p:ext uri="{BB962C8B-B14F-4D97-AF65-F5344CB8AC3E}">
        <p14:creationId xmlns:p14="http://schemas.microsoft.com/office/powerpoint/2010/main" val="258888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36D9A-427A-D41F-E991-FCBB04DDFEC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96FEF852-A812-443D-0FE4-3C7BDE2F3F6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0" name="TextBox 10">
            <a:extLst>
              <a:ext uri="{FF2B5EF4-FFF2-40B4-BE49-F238E27FC236}">
                <a16:creationId xmlns:a16="http://schemas.microsoft.com/office/drawing/2014/main" id="{F53ED102-1010-D96B-6F53-23CB436E7D34}"/>
              </a:ext>
            </a:extLst>
          </p:cNvPr>
          <p:cNvSpPr txBox="1">
            <a:spLocks noGrp="1"/>
          </p:cNvSpPr>
          <p:nvPr>
            <p:ph type="title" idx="4294967295"/>
          </p:nvPr>
        </p:nvSpPr>
        <p:spPr>
          <a:xfrm>
            <a:off x="503661" y="1063857"/>
            <a:ext cx="10820400" cy="691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B2374"/>
                </a:solidFill>
                <a:effectLst/>
                <a:uLnTx/>
                <a:uFillTx/>
                <a:latin typeface="Montserrat"/>
                <a:ea typeface="+mj-ea"/>
                <a:cs typeface="+mj-cs"/>
                <a:sym typeface="Montserrat Bold"/>
              </a:rPr>
              <a:t>Current</a:t>
            </a:r>
            <a:endParaRPr kumimoji="0" lang="en-US" sz="2400" b="1" i="0" u="none" strike="noStrike" kern="1200" cap="none" spc="0" normalizeH="0" baseline="0" noProof="0" dirty="0">
              <a:ln>
                <a:noFill/>
              </a:ln>
              <a:solidFill>
                <a:schemeClr val="tx1"/>
              </a:solidFill>
              <a:effectLst/>
              <a:uLnTx/>
              <a:uFillTx/>
              <a:latin typeface="Montserrat" panose="00000500000000000000" pitchFamily="2" charset="0"/>
              <a:ea typeface="+mj-ea"/>
              <a:cs typeface="+mj-cs"/>
            </a:endParaRPr>
          </a:p>
        </p:txBody>
      </p:sp>
      <p:sp>
        <p:nvSpPr>
          <p:cNvPr id="4" name="Rectangle: Rounded Corners 3">
            <a:extLst>
              <a:ext uri="{FF2B5EF4-FFF2-40B4-BE49-F238E27FC236}">
                <a16:creationId xmlns:a16="http://schemas.microsoft.com/office/drawing/2014/main" id="{779027A4-F573-38C0-142B-51FFA754BF03}"/>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3. Current</a:t>
            </a:r>
          </a:p>
        </p:txBody>
      </p:sp>
      <p:pic>
        <p:nvPicPr>
          <p:cNvPr id="8" name="Picture 7" descr="The map of Virginia is show in the brigh teal color to demonstrate that technology is a key strategy across the entire state. ">
            <a:extLst>
              <a:ext uri="{FF2B5EF4-FFF2-40B4-BE49-F238E27FC236}">
                <a16:creationId xmlns:a16="http://schemas.microsoft.com/office/drawing/2014/main" id="{5480C8C6-FA34-5441-EC2D-D0565380F5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8524" y="1409657"/>
            <a:ext cx="8793331" cy="4260006"/>
          </a:xfrm>
          <a:prstGeom prst="rect">
            <a:avLst/>
          </a:prstGeom>
        </p:spPr>
      </p:pic>
      <p:sp>
        <p:nvSpPr>
          <p:cNvPr id="9" name="TextBox 10">
            <a:extLst>
              <a:ext uri="{FF2B5EF4-FFF2-40B4-BE49-F238E27FC236}">
                <a16:creationId xmlns:a16="http://schemas.microsoft.com/office/drawing/2014/main" id="{5BB09DA8-1DF7-5761-B7FF-200016F73B1D}"/>
              </a:ext>
            </a:extLst>
          </p:cNvPr>
          <p:cNvSpPr txBox="1">
            <a:spLocks/>
          </p:cNvSpPr>
          <p:nvPr/>
        </p:nvSpPr>
        <p:spPr>
          <a:xfrm>
            <a:off x="503661" y="1890117"/>
            <a:ext cx="6720099" cy="15388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sz="2000" i="1" kern="100">
                <a:solidFill>
                  <a:srgbClr val="002060"/>
                </a:solidFill>
                <a:latin typeface="Montserrat" panose="00000500000000000000" pitchFamily="2" charset="0"/>
                <a:ea typeface="+mn-ea"/>
                <a:cs typeface="Times New Roman" panose="02020603050405020304" pitchFamily="18" charset="0"/>
                <a:sym typeface="Montserrat Bold"/>
              </a:rPr>
              <a:t>Today</a:t>
            </a:r>
            <a:r>
              <a:rPr lang="en-US" sz="2000" kern="100">
                <a:solidFill>
                  <a:srgbClr val="002060"/>
                </a:solidFill>
                <a:latin typeface="Montserrat" panose="00000500000000000000" pitchFamily="2" charset="0"/>
                <a:ea typeface="+mn-ea"/>
                <a:cs typeface="Times New Roman" panose="02020603050405020304" pitchFamily="18" charset="0"/>
                <a:sym typeface="Montserrat Bold"/>
              </a:rPr>
              <a:t> – We are pursuing innovative, integrated solutions for improving access to streamlined, person-centered support. </a:t>
            </a:r>
          </a:p>
          <a:p>
            <a:pPr>
              <a:lnSpc>
                <a:spcPct val="100000"/>
              </a:lnSpc>
              <a:defRPr/>
            </a:pPr>
            <a:endParaRPr lang="en-US" sz="2000" kern="100">
              <a:solidFill>
                <a:srgbClr val="002060"/>
              </a:solidFill>
              <a:latin typeface="Montserrat" panose="00000500000000000000" pitchFamily="2" charset="0"/>
              <a:ea typeface="+mn-ea"/>
              <a:cs typeface="Times New Roman" panose="02020603050405020304" pitchFamily="18" charset="0"/>
              <a:sym typeface="Montserrat Bold"/>
            </a:endParaRPr>
          </a:p>
          <a:p>
            <a:pPr>
              <a:lnSpc>
                <a:spcPct val="100000"/>
              </a:lnSpc>
              <a:defRPr/>
            </a:pPr>
            <a:r>
              <a:rPr lang="en-US" sz="2000" kern="100">
                <a:solidFill>
                  <a:srgbClr val="002060"/>
                </a:solidFill>
                <a:latin typeface="Montserrat" panose="00000500000000000000" pitchFamily="2" charset="0"/>
                <a:ea typeface="+mn-ea"/>
                <a:cs typeface="Times New Roman" panose="02020603050405020304" pitchFamily="18" charset="0"/>
                <a:sym typeface="Montserrat Bold"/>
              </a:rPr>
              <a:t>A single-technology is not the only answer!</a:t>
            </a:r>
            <a:endParaRPr lang="en-US" sz="2000" kern="100">
              <a:solidFill>
                <a:srgbClr val="002060"/>
              </a:solidFill>
              <a:latin typeface="Montserrat" panose="000005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187362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E8516-4BA2-CB62-B3F5-6E0189811347}"/>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563FD20-C418-23BD-6194-8EF8ECB435BB}"/>
              </a:ext>
            </a:extLst>
          </p:cNvPr>
          <p:cNvSpPr txBox="1">
            <a:spLocks noGrp="1"/>
          </p:cNvSpPr>
          <p:nvPr>
            <p:ph type="title" idx="4294967295"/>
          </p:nvPr>
        </p:nvSpPr>
        <p:spPr>
          <a:xfrm>
            <a:off x="569383" y="395716"/>
            <a:ext cx="3096571" cy="1641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09630">
              <a:lnSpc>
                <a:spcPts val="6400"/>
              </a:lnSpc>
              <a:defRPr/>
            </a:pPr>
            <a:r>
              <a:rPr lang="en-US" sz="5334" b="1" dirty="0">
                <a:solidFill>
                  <a:srgbClr val="0B2374"/>
                </a:solidFill>
                <a:latin typeface="Montserrat Bold"/>
                <a:ea typeface="Montserrat Bold"/>
                <a:cs typeface="Montserrat Bold"/>
                <a:sym typeface="Montserrat Bold"/>
              </a:rPr>
              <a:t>Our Team</a:t>
            </a:r>
          </a:p>
        </p:txBody>
      </p:sp>
      <p:sp>
        <p:nvSpPr>
          <p:cNvPr id="19" name="Rectangle: Rounded Corners 18">
            <a:extLst>
              <a:ext uri="{FF2B5EF4-FFF2-40B4-BE49-F238E27FC236}">
                <a16:creationId xmlns:a16="http://schemas.microsoft.com/office/drawing/2014/main" id="{4CF8EDC2-E62B-EBDC-700A-FEEC24ED1ACD}"/>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3. Current</a:t>
            </a:r>
          </a:p>
        </p:txBody>
      </p:sp>
      <p:pic>
        <p:nvPicPr>
          <p:cNvPr id="10" name="Picture 9" descr="Professional portrait">
            <a:extLst>
              <a:ext uri="{FF2B5EF4-FFF2-40B4-BE49-F238E27FC236}">
                <a16:creationId xmlns:a16="http://schemas.microsoft.com/office/drawing/2014/main" id="{9FAC82A5-2CBF-7CFD-12E1-79F88CA2A8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837332" y="2377655"/>
            <a:ext cx="1596310" cy="1696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Placeholder 12">
            <a:extLst>
              <a:ext uri="{FF2B5EF4-FFF2-40B4-BE49-F238E27FC236}">
                <a16:creationId xmlns:a16="http://schemas.microsoft.com/office/drawing/2014/main" id="{73CAAED6-BC20-4CA0-2A84-685FFD157140}"/>
              </a:ext>
            </a:extLst>
          </p:cNvPr>
          <p:cNvSpPr txBox="1">
            <a:spLocks/>
          </p:cNvSpPr>
          <p:nvPr/>
        </p:nvSpPr>
        <p:spPr>
          <a:xfrm>
            <a:off x="101693" y="4154206"/>
            <a:ext cx="3299881" cy="1251798"/>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0B2374"/>
                </a:solidFill>
                <a:latin typeface="Montserrat"/>
              </a:rPr>
              <a:t>Dr. Felencia McGee</a:t>
            </a:r>
            <a:endParaRPr lang="en-US" sz="2400" dirty="0">
              <a:solidFill>
                <a:srgbClr val="0B2374"/>
              </a:solidFill>
              <a:ea typeface="Calibri"/>
              <a:cs typeface="Calibri"/>
            </a:endParaRPr>
          </a:p>
          <a:p>
            <a:pPr marL="0" indent="0" algn="ctr">
              <a:buNone/>
            </a:pPr>
            <a:r>
              <a:rPr lang="en-US" sz="1800" dirty="0">
                <a:solidFill>
                  <a:srgbClr val="0B2374"/>
                </a:solidFill>
                <a:latin typeface="Montserrat"/>
              </a:rPr>
              <a:t>Director</a:t>
            </a:r>
            <a:endParaRPr lang="en-US" sz="1800" dirty="0">
              <a:solidFill>
                <a:srgbClr val="0B2374"/>
              </a:solidFill>
              <a:latin typeface="Montserrat"/>
              <a:ea typeface="Calibri" panose="020F0502020204030204"/>
              <a:cs typeface="Calibri" panose="020F0502020204030204"/>
            </a:endParaRPr>
          </a:p>
        </p:txBody>
      </p:sp>
      <p:pic>
        <p:nvPicPr>
          <p:cNvPr id="4" name="Picture 3" descr="Professional portrait of a person with blonde hair and fair skin wearing a red patterned top standing in front of green trees&#10;&#10;">
            <a:extLst>
              <a:ext uri="{FF2B5EF4-FFF2-40B4-BE49-F238E27FC236}">
                <a16:creationId xmlns:a16="http://schemas.microsoft.com/office/drawing/2014/main" id="{2713A33B-DE1E-1828-DB4D-D4A53AC20D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931677" y="689080"/>
            <a:ext cx="1631455" cy="16745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Placeholder 12">
            <a:extLst>
              <a:ext uri="{FF2B5EF4-FFF2-40B4-BE49-F238E27FC236}">
                <a16:creationId xmlns:a16="http://schemas.microsoft.com/office/drawing/2014/main" id="{C7C95488-16F9-D4D4-94AA-BA3F8FC81748}"/>
              </a:ext>
            </a:extLst>
          </p:cNvPr>
          <p:cNvSpPr txBox="1">
            <a:spLocks/>
          </p:cNvSpPr>
          <p:nvPr/>
        </p:nvSpPr>
        <p:spPr>
          <a:xfrm>
            <a:off x="3303838" y="2599824"/>
            <a:ext cx="2887132" cy="12517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0B2374"/>
                </a:solidFill>
                <a:latin typeface="Montserrat"/>
              </a:rPr>
              <a:t>Erika Okonsky</a:t>
            </a:r>
            <a:endParaRPr lang="en-US" sz="2400" dirty="0">
              <a:solidFill>
                <a:srgbClr val="0B2374"/>
              </a:solidFill>
              <a:ea typeface="Calibri"/>
              <a:cs typeface="Calibri"/>
            </a:endParaRPr>
          </a:p>
          <a:p>
            <a:pPr marL="0" indent="0" algn="ctr">
              <a:buNone/>
            </a:pPr>
            <a:r>
              <a:rPr lang="en-US" sz="1800" dirty="0">
                <a:solidFill>
                  <a:srgbClr val="0B2374"/>
                </a:solidFill>
                <a:latin typeface="Montserrat"/>
              </a:rPr>
              <a:t>Project Specialist</a:t>
            </a:r>
            <a:endParaRPr lang="en-US" sz="1800" dirty="0">
              <a:solidFill>
                <a:srgbClr val="0B2374"/>
              </a:solidFill>
              <a:ea typeface="Calibri" panose="020F0502020204030204"/>
              <a:cs typeface="Calibri" panose="020F0502020204030204"/>
            </a:endParaRPr>
          </a:p>
        </p:txBody>
      </p:sp>
      <p:pic>
        <p:nvPicPr>
          <p:cNvPr id="3" name="Picture 2">
            <a:extLst>
              <a:ext uri="{FF2B5EF4-FFF2-40B4-BE49-F238E27FC236}">
                <a16:creationId xmlns:a16="http://schemas.microsoft.com/office/drawing/2014/main" id="{9C6EE8E6-3D37-99D0-9CEB-1D8DF9721E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066538" y="737392"/>
            <a:ext cx="1451293" cy="1626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 Placeholder 12">
            <a:extLst>
              <a:ext uri="{FF2B5EF4-FFF2-40B4-BE49-F238E27FC236}">
                <a16:creationId xmlns:a16="http://schemas.microsoft.com/office/drawing/2014/main" id="{DFE29493-4B29-ACBC-DEBF-3D4C9498ACEF}"/>
              </a:ext>
            </a:extLst>
          </p:cNvPr>
          <p:cNvSpPr txBox="1">
            <a:spLocks/>
          </p:cNvSpPr>
          <p:nvPr/>
        </p:nvSpPr>
        <p:spPr>
          <a:xfrm>
            <a:off x="6385429" y="2578996"/>
            <a:ext cx="2813049" cy="12517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0B2374"/>
                </a:solidFill>
                <a:latin typeface="Montserrat"/>
              </a:rPr>
              <a:t>Val Murphy</a:t>
            </a:r>
            <a:endParaRPr lang="en-US" sz="2400" dirty="0">
              <a:solidFill>
                <a:srgbClr val="0B2374"/>
              </a:solidFill>
              <a:ea typeface="Calibri"/>
              <a:cs typeface="Calibri"/>
            </a:endParaRPr>
          </a:p>
          <a:p>
            <a:pPr marL="0" indent="0" algn="ctr">
              <a:buNone/>
            </a:pPr>
            <a:r>
              <a:rPr lang="en-US" sz="1800" dirty="0">
                <a:solidFill>
                  <a:srgbClr val="0B2374"/>
                </a:solidFill>
                <a:latin typeface="Montserrat"/>
              </a:rPr>
              <a:t>Coordinator</a:t>
            </a:r>
            <a:endParaRPr lang="en-US" sz="1800" dirty="0">
              <a:solidFill>
                <a:srgbClr val="0B2374"/>
              </a:solidFill>
              <a:ea typeface="Calibri" panose="020F0502020204030204"/>
              <a:cs typeface="Calibri" panose="020F0502020204030204"/>
            </a:endParaRPr>
          </a:p>
        </p:txBody>
      </p:sp>
      <p:pic>
        <p:nvPicPr>
          <p:cNvPr id="11" name="Picture 10" descr="Professional portrait">
            <a:extLst>
              <a:ext uri="{FF2B5EF4-FFF2-40B4-BE49-F238E27FC236}">
                <a16:creationId xmlns:a16="http://schemas.microsoft.com/office/drawing/2014/main" id="{F8379CCC-A767-8490-6718-D79ED83B1686}"/>
              </a:ext>
            </a:extLst>
          </p:cNvPr>
          <p:cNvPicPr>
            <a:picLocks noChangeAspect="1"/>
          </p:cNvPicPr>
          <p:nvPr/>
        </p:nvPicPr>
        <p:blipFill>
          <a:blip r:embed="rId6" cstate="screen">
            <a:extLst>
              <a:ext uri="{28A0092B-C50C-407E-A947-70E740481C1C}">
                <a14:useLocalDpi xmlns:a14="http://schemas.microsoft.com/office/drawing/2010/main"/>
              </a:ext>
            </a:extLst>
          </a:blip>
          <a:srcRect t="-2696"/>
          <a:stretch>
            <a:fillRect/>
          </a:stretch>
        </p:blipFill>
        <p:spPr>
          <a:xfrm>
            <a:off x="10258684" y="689080"/>
            <a:ext cx="1336696" cy="15748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 Placeholder 12">
            <a:extLst>
              <a:ext uri="{FF2B5EF4-FFF2-40B4-BE49-F238E27FC236}">
                <a16:creationId xmlns:a16="http://schemas.microsoft.com/office/drawing/2014/main" id="{BE5178F3-686D-9571-5EBF-A8D7BCEF8230}"/>
              </a:ext>
            </a:extLst>
          </p:cNvPr>
          <p:cNvSpPr txBox="1">
            <a:spLocks/>
          </p:cNvSpPr>
          <p:nvPr/>
        </p:nvSpPr>
        <p:spPr>
          <a:xfrm>
            <a:off x="9520507" y="2524885"/>
            <a:ext cx="2813049" cy="12517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rgbClr val="0B2374"/>
                </a:solidFill>
                <a:latin typeface="Montserrat"/>
              </a:rPr>
              <a:t>Christy Miller</a:t>
            </a:r>
            <a:endParaRPr lang="en-US"/>
          </a:p>
          <a:p>
            <a:pPr marL="0" indent="0" algn="ctr">
              <a:buNone/>
            </a:pPr>
            <a:r>
              <a:rPr lang="en-US" sz="1700">
                <a:solidFill>
                  <a:srgbClr val="0B2374"/>
                </a:solidFill>
                <a:latin typeface="Montserrat"/>
                <a:ea typeface="+mn-lt"/>
                <a:cs typeface="+mn-lt"/>
              </a:rPr>
              <a:t>HCBS IT Operations Manager</a:t>
            </a:r>
            <a:endParaRPr lang="en-US" sz="1700">
              <a:latin typeface="Montserrat"/>
            </a:endParaRPr>
          </a:p>
        </p:txBody>
      </p:sp>
      <p:pic>
        <p:nvPicPr>
          <p:cNvPr id="12" name="Picture 11" descr="Professional portrait of a person with brown hair and fair skin wearing a black top standing in front of a brick wall">
            <a:extLst>
              <a:ext uri="{FF2B5EF4-FFF2-40B4-BE49-F238E27FC236}">
                <a16:creationId xmlns:a16="http://schemas.microsoft.com/office/drawing/2014/main" id="{15D6FC79-8F93-0617-4C8F-47AA7656656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3931677" y="3736909"/>
            <a:ext cx="1634754" cy="16690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 Placeholder 12">
            <a:extLst>
              <a:ext uri="{FF2B5EF4-FFF2-40B4-BE49-F238E27FC236}">
                <a16:creationId xmlns:a16="http://schemas.microsoft.com/office/drawing/2014/main" id="{336488B2-8A78-C9FB-7D0C-37ACA326431D}"/>
              </a:ext>
            </a:extLst>
          </p:cNvPr>
          <p:cNvSpPr txBox="1">
            <a:spLocks/>
          </p:cNvSpPr>
          <p:nvPr/>
        </p:nvSpPr>
        <p:spPr>
          <a:xfrm>
            <a:off x="3303838" y="5587409"/>
            <a:ext cx="2887132" cy="12517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0B2374"/>
                </a:solidFill>
                <a:latin typeface="Montserrat"/>
              </a:rPr>
              <a:t>Sarah Arnold</a:t>
            </a:r>
            <a:endParaRPr lang="en-US" sz="2400" dirty="0">
              <a:solidFill>
                <a:srgbClr val="0B2374"/>
              </a:solidFill>
              <a:ea typeface="Calibri"/>
              <a:cs typeface="Calibri"/>
            </a:endParaRPr>
          </a:p>
          <a:p>
            <a:pPr marL="0" indent="0" algn="ctr">
              <a:buNone/>
            </a:pPr>
            <a:r>
              <a:rPr lang="en-US" sz="1800" dirty="0">
                <a:solidFill>
                  <a:srgbClr val="0B2374"/>
                </a:solidFill>
                <a:latin typeface="Montserrat"/>
              </a:rPr>
              <a:t>Public Relations Specialist</a:t>
            </a:r>
            <a:endParaRPr lang="en-US" sz="1800" dirty="0">
              <a:solidFill>
                <a:srgbClr val="0B2374"/>
              </a:solidFill>
              <a:latin typeface="Montserrat"/>
              <a:ea typeface="Calibri" panose="020F0502020204030204"/>
              <a:cs typeface="Calibri" panose="020F0502020204030204"/>
            </a:endParaRPr>
          </a:p>
        </p:txBody>
      </p:sp>
      <p:pic>
        <p:nvPicPr>
          <p:cNvPr id="5" name="Picture 4" descr="Professional portrait">
            <a:extLst>
              <a:ext uri="{FF2B5EF4-FFF2-40B4-BE49-F238E27FC236}">
                <a16:creationId xmlns:a16="http://schemas.microsoft.com/office/drawing/2014/main" id="{AB5DD3D2-4BA3-AC86-104F-F5E5C893349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7066538" y="3655424"/>
            <a:ext cx="1451753" cy="1754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 Placeholder 12">
            <a:extLst>
              <a:ext uri="{FF2B5EF4-FFF2-40B4-BE49-F238E27FC236}">
                <a16:creationId xmlns:a16="http://schemas.microsoft.com/office/drawing/2014/main" id="{5A5E72A2-DED7-1ABC-2502-B4A8F054DF66}"/>
              </a:ext>
            </a:extLst>
          </p:cNvPr>
          <p:cNvSpPr txBox="1">
            <a:spLocks/>
          </p:cNvSpPr>
          <p:nvPr/>
        </p:nvSpPr>
        <p:spPr>
          <a:xfrm>
            <a:off x="6142012" y="5543021"/>
            <a:ext cx="3299882" cy="12517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0B2374"/>
                </a:solidFill>
                <a:latin typeface="Montserrat"/>
              </a:rPr>
              <a:t>Melissa Armstead</a:t>
            </a:r>
            <a:endParaRPr lang="en-US" sz="2400" dirty="0">
              <a:solidFill>
                <a:srgbClr val="0B2374"/>
              </a:solidFill>
              <a:ea typeface="Calibri"/>
              <a:cs typeface="Calibri"/>
            </a:endParaRPr>
          </a:p>
          <a:p>
            <a:pPr marL="0" indent="0" algn="ctr">
              <a:buNone/>
            </a:pPr>
            <a:r>
              <a:rPr lang="en-US" sz="1800" dirty="0">
                <a:solidFill>
                  <a:srgbClr val="0B2374"/>
                </a:solidFill>
                <a:latin typeface="Montserrat"/>
              </a:rPr>
              <a:t>Training &amp; Options Counseling Specialist </a:t>
            </a:r>
            <a:endParaRPr lang="en-US" sz="1800" dirty="0">
              <a:solidFill>
                <a:srgbClr val="0B2374"/>
              </a:solidFill>
              <a:ea typeface="Calibri" panose="020F0502020204030204"/>
              <a:cs typeface="Calibri" panose="020F0502020204030204"/>
            </a:endParaRPr>
          </a:p>
        </p:txBody>
      </p:sp>
      <p:pic>
        <p:nvPicPr>
          <p:cNvPr id="17" name="Picture 16" descr="Professional portrait">
            <a:extLst>
              <a:ext uri="{FF2B5EF4-FFF2-40B4-BE49-F238E27FC236}">
                <a16:creationId xmlns:a16="http://schemas.microsoft.com/office/drawing/2014/main" id="{146DC52A-C61F-66AD-75C7-F5E3F1C088EA}"/>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0258684" y="3707207"/>
            <a:ext cx="1342247" cy="16730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 Placeholder 12">
            <a:extLst>
              <a:ext uri="{FF2B5EF4-FFF2-40B4-BE49-F238E27FC236}">
                <a16:creationId xmlns:a16="http://schemas.microsoft.com/office/drawing/2014/main" id="{76FB5D4F-D08C-1DE8-63A9-3EC06CD8FA18}"/>
              </a:ext>
            </a:extLst>
          </p:cNvPr>
          <p:cNvSpPr txBox="1">
            <a:spLocks/>
          </p:cNvSpPr>
          <p:nvPr/>
        </p:nvSpPr>
        <p:spPr>
          <a:xfrm>
            <a:off x="9520506" y="5543021"/>
            <a:ext cx="2813049" cy="12517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0B2374"/>
                </a:solidFill>
                <a:latin typeface="Montserrat"/>
              </a:rPr>
              <a:t>David Baker</a:t>
            </a:r>
            <a:endParaRPr lang="en-US" dirty="0"/>
          </a:p>
          <a:p>
            <a:pPr marL="0" indent="0" algn="ctr">
              <a:buNone/>
            </a:pPr>
            <a:r>
              <a:rPr lang="en-US" sz="1800" dirty="0">
                <a:solidFill>
                  <a:srgbClr val="0B2374"/>
                </a:solidFill>
                <a:latin typeface="Montserrat"/>
                <a:ea typeface="+mn-lt"/>
                <a:cs typeface="+mn-lt"/>
              </a:rPr>
              <a:t>IT Operations Specialist</a:t>
            </a:r>
            <a:endParaRPr lang="en-US" dirty="0">
              <a:latin typeface="Montserrat"/>
            </a:endParaRPr>
          </a:p>
        </p:txBody>
      </p:sp>
      <p:sp>
        <p:nvSpPr>
          <p:cNvPr id="18" name="Freeform 3">
            <a:extLst>
              <a:ext uri="{FF2B5EF4-FFF2-40B4-BE49-F238E27FC236}">
                <a16:creationId xmlns:a16="http://schemas.microsoft.com/office/drawing/2014/main" id="{3FEA57E1-5392-F80D-5037-BE0550559D1D}"/>
              </a:ext>
              <a:ext uri="{C183D7F6-B498-43B3-948B-1728B52AA6E4}">
                <adec:decorative xmlns:adec="http://schemas.microsoft.com/office/drawing/2017/decorative" val="1"/>
              </a:ext>
            </a:extLst>
          </p:cNvPr>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Tree>
    <p:extLst>
      <p:ext uri="{BB962C8B-B14F-4D97-AF65-F5344CB8AC3E}">
        <p14:creationId xmlns:p14="http://schemas.microsoft.com/office/powerpoint/2010/main" val="60480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84400-7DDE-7CB8-CED4-3CF3A4C9628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50BDA987-03C8-A6E1-63F3-19127EE910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Title 3">
            <a:extLst>
              <a:ext uri="{FF2B5EF4-FFF2-40B4-BE49-F238E27FC236}">
                <a16:creationId xmlns:a16="http://schemas.microsoft.com/office/drawing/2014/main" id="{2AA8A8B8-06BB-862F-F839-8533ED50837A}"/>
              </a:ext>
            </a:extLst>
          </p:cNvPr>
          <p:cNvSpPr>
            <a:spLocks noGrp="1"/>
          </p:cNvSpPr>
          <p:nvPr>
            <p:ph type="title" idx="4294967295"/>
          </p:nvPr>
        </p:nvSpPr>
        <p:spPr>
          <a:xfrm>
            <a:off x="10587124" y="0"/>
            <a:ext cx="3219061" cy="671804"/>
          </a:xfrm>
          <a:prstGeom prst="round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Montserrat" panose="00000500000000000000" pitchFamily="2" charset="0"/>
                <a:ea typeface="+mn-ea"/>
                <a:cs typeface="+mn-cs"/>
              </a:rPr>
              <a:t>3. Current</a:t>
            </a:r>
          </a:p>
        </p:txBody>
      </p:sp>
      <p:pic>
        <p:nvPicPr>
          <p:cNvPr id="6" name="Picture 5" descr="A picture containing text of&#10;&#10;This year, the NWD team will embrace opportunities to improve awareness and understanding, user experience and satisfaction, and clear communications">
            <a:extLst>
              <a:ext uri="{FF2B5EF4-FFF2-40B4-BE49-F238E27FC236}">
                <a16:creationId xmlns:a16="http://schemas.microsoft.com/office/drawing/2014/main" id="{CABE5A00-FFAE-DB49-DFD0-F6E3EB7DF09A}"/>
              </a:ext>
            </a:extLst>
          </p:cNvPr>
          <p:cNvPicPr>
            <a:picLocks noChangeAspect="1"/>
          </p:cNvPicPr>
          <p:nvPr/>
        </p:nvPicPr>
        <p:blipFill>
          <a:blip r:embed="rId5"/>
          <a:stretch>
            <a:fillRect/>
          </a:stretch>
        </p:blipFill>
        <p:spPr>
          <a:xfrm>
            <a:off x="488304" y="163221"/>
            <a:ext cx="4708412" cy="5911409"/>
          </a:xfrm>
          <a:prstGeom prst="rect">
            <a:avLst/>
          </a:prstGeom>
        </p:spPr>
      </p:pic>
      <p:pic>
        <p:nvPicPr>
          <p:cNvPr id="5" name="Picture 4" descr="A diagram of a tree that depicts the strengths, values, actions, triumphs and challenges/opportunities of the NWD Virginia Team">
            <a:extLst>
              <a:ext uri="{FF2B5EF4-FFF2-40B4-BE49-F238E27FC236}">
                <a16:creationId xmlns:a16="http://schemas.microsoft.com/office/drawing/2014/main" id="{B615F8E7-4DDF-C808-AC08-693FA323DAB6}"/>
              </a:ext>
            </a:extLst>
          </p:cNvPr>
          <p:cNvPicPr>
            <a:picLocks noChangeAspect="1"/>
          </p:cNvPicPr>
          <p:nvPr/>
        </p:nvPicPr>
        <p:blipFill>
          <a:blip r:embed="rId6"/>
          <a:stretch>
            <a:fillRect/>
          </a:stretch>
        </p:blipFill>
        <p:spPr>
          <a:xfrm>
            <a:off x="5196716" y="-146532"/>
            <a:ext cx="5696915" cy="7151066"/>
          </a:xfrm>
          <a:prstGeom prst="rect">
            <a:avLst/>
          </a:prstGeom>
        </p:spPr>
      </p:pic>
    </p:spTree>
    <p:extLst>
      <p:ext uri="{BB962C8B-B14F-4D97-AF65-F5344CB8AC3E}">
        <p14:creationId xmlns:p14="http://schemas.microsoft.com/office/powerpoint/2010/main" val="337960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BDC6E-3F1A-BA00-4BF4-33CB031F12F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72110E37-D692-7BC5-EA58-92E3F47F2F7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Rectangle: Rounded Corners 3">
            <a:extLst>
              <a:ext uri="{FF2B5EF4-FFF2-40B4-BE49-F238E27FC236}">
                <a16:creationId xmlns:a16="http://schemas.microsoft.com/office/drawing/2014/main" id="{8A209A18-599F-98BD-92C1-CD5DCE2805EB}"/>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3. Current</a:t>
            </a:r>
          </a:p>
        </p:txBody>
      </p:sp>
      <p:sp>
        <p:nvSpPr>
          <p:cNvPr id="10" name="TextBox 10">
            <a:extLst>
              <a:ext uri="{FF2B5EF4-FFF2-40B4-BE49-F238E27FC236}">
                <a16:creationId xmlns:a16="http://schemas.microsoft.com/office/drawing/2014/main" id="{C059021D-E597-1F48-AD67-902E4374904B}"/>
              </a:ext>
            </a:extLst>
          </p:cNvPr>
          <p:cNvSpPr txBox="1">
            <a:spLocks noGrp="1"/>
          </p:cNvSpPr>
          <p:nvPr>
            <p:ph type="title" idx="4294967295"/>
          </p:nvPr>
        </p:nvSpPr>
        <p:spPr>
          <a:xfrm>
            <a:off x="426283" y="313340"/>
            <a:ext cx="10820400" cy="7169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2374"/>
                </a:solidFill>
                <a:effectLst/>
                <a:uLnTx/>
                <a:uFillTx/>
                <a:latin typeface="Montserrat"/>
                <a:ea typeface="+mj-ea"/>
                <a:cs typeface="+mj-cs"/>
                <a:sym typeface="Montserrat Bold"/>
              </a:rPr>
              <a:t>Our Current Work</a:t>
            </a:r>
            <a:endParaRPr kumimoji="0" lang="en-US" sz="2800" b="1" i="0" u="none" strike="noStrike" kern="1200" cap="none" spc="0" normalizeH="0" baseline="0" noProof="0" dirty="0">
              <a:ln>
                <a:noFill/>
              </a:ln>
              <a:solidFill>
                <a:schemeClr val="tx1"/>
              </a:solidFill>
              <a:effectLst/>
              <a:uLnTx/>
              <a:uFillTx/>
              <a:latin typeface="Montserrat" panose="00000500000000000000" pitchFamily="2" charset="0"/>
              <a:ea typeface="+mj-ea"/>
              <a:cs typeface="+mj-cs"/>
            </a:endParaRPr>
          </a:p>
        </p:txBody>
      </p:sp>
      <p:sp>
        <p:nvSpPr>
          <p:cNvPr id="2" name="TextBox 1">
            <a:extLst>
              <a:ext uri="{FF2B5EF4-FFF2-40B4-BE49-F238E27FC236}">
                <a16:creationId xmlns:a16="http://schemas.microsoft.com/office/drawing/2014/main" id="{2561518E-9729-BE9A-AB24-B758BC819BAD}"/>
              </a:ext>
            </a:extLst>
          </p:cNvPr>
          <p:cNvSpPr txBox="1"/>
          <p:nvPr/>
        </p:nvSpPr>
        <p:spPr>
          <a:xfrm>
            <a:off x="426283" y="1030268"/>
            <a:ext cx="11588959" cy="4703403"/>
          </a:xfrm>
          <a:prstGeom prst="rect">
            <a:avLst/>
          </a:prstGeom>
          <a:noFill/>
        </p:spPr>
        <p:txBody>
          <a:bodyPr wrap="square" lIns="91440" tIns="45720" rIns="91440" bIns="45720" anchor="t">
            <a:spAutoFit/>
          </a:bodyPr>
          <a:lstStyle/>
          <a:p>
            <a:pPr>
              <a:lnSpc>
                <a:spcPct val="107000"/>
              </a:lnSpc>
              <a:spcBef>
                <a:spcPts val="800"/>
              </a:spcBef>
              <a:spcAft>
                <a:spcPts val="400"/>
              </a:spcAft>
            </a:pPr>
            <a:r>
              <a:rPr lang="en-US" sz="2400" b="1" kern="100" dirty="0">
                <a:solidFill>
                  <a:srgbClr val="0B2374"/>
                </a:solidFill>
                <a:latin typeface="Montserrat"/>
                <a:ea typeface="Yu Gothic Light"/>
                <a:cs typeface="Times New Roman"/>
              </a:rPr>
              <a:t>In the past year, NWD Virginia has: </a:t>
            </a:r>
          </a:p>
          <a:p>
            <a:pPr marL="342900" indent="-342900">
              <a:lnSpc>
                <a:spcPct val="107000"/>
              </a:lnSpc>
              <a:spcBef>
                <a:spcPts val="800"/>
              </a:spcBef>
              <a:spcAft>
                <a:spcPts val="400"/>
              </a:spcAft>
              <a:buFont typeface="Arial"/>
              <a:buChar char="•"/>
            </a:pPr>
            <a:r>
              <a:rPr lang="en-US" sz="2400" kern="100">
                <a:solidFill>
                  <a:srgbClr val="0B2374"/>
                </a:solidFill>
                <a:latin typeface="Montserrat"/>
                <a:ea typeface="Yu Gothic Light"/>
                <a:cs typeface="Times New Roman"/>
              </a:rPr>
              <a:t>Clarified what “No Wrong Door” is, and stated our mission and vision</a:t>
            </a:r>
          </a:p>
          <a:p>
            <a:pPr marL="342900" indent="-342900">
              <a:lnSpc>
                <a:spcPct val="107000"/>
              </a:lnSpc>
              <a:spcBef>
                <a:spcPts val="800"/>
              </a:spcBef>
              <a:spcAft>
                <a:spcPts val="400"/>
              </a:spcAft>
              <a:buFont typeface="Arial"/>
              <a:buChar char="•"/>
            </a:pPr>
            <a:r>
              <a:rPr lang="en-US" sz="2400" kern="100" dirty="0">
                <a:solidFill>
                  <a:srgbClr val="0B2374"/>
                </a:solidFill>
                <a:latin typeface="Montserrat"/>
                <a:ea typeface="Yu Gothic Light"/>
                <a:cs typeface="Times New Roman"/>
              </a:rPr>
              <a:t>Created a "NWD 101" common language and templates for consistency</a:t>
            </a:r>
          </a:p>
          <a:p>
            <a:pPr marL="342900" indent="-342900">
              <a:lnSpc>
                <a:spcPct val="107000"/>
              </a:lnSpc>
              <a:spcBef>
                <a:spcPts val="800"/>
              </a:spcBef>
              <a:spcAft>
                <a:spcPts val="400"/>
              </a:spcAft>
              <a:buFont typeface="Arial"/>
              <a:buChar char="•"/>
            </a:pPr>
            <a:r>
              <a:rPr lang="en-US" sz="2400" kern="100" dirty="0">
                <a:solidFill>
                  <a:srgbClr val="0B2374"/>
                </a:solidFill>
                <a:latin typeface="Montserrat"/>
                <a:ea typeface="Yu Gothic Light"/>
                <a:cs typeface="Times New Roman"/>
              </a:rPr>
              <a:t>Crafted our Identity Map and 3 key focuses for our work</a:t>
            </a:r>
          </a:p>
          <a:p>
            <a:pPr marL="342900" indent="-342900">
              <a:lnSpc>
                <a:spcPct val="107000"/>
              </a:lnSpc>
              <a:spcBef>
                <a:spcPts val="800"/>
              </a:spcBef>
              <a:spcAft>
                <a:spcPts val="400"/>
              </a:spcAft>
              <a:buFont typeface="Arial"/>
              <a:buChar char="•"/>
            </a:pPr>
            <a:r>
              <a:rPr lang="en-US" sz="2400" kern="100" dirty="0">
                <a:solidFill>
                  <a:srgbClr val="0B2374"/>
                </a:solidFill>
                <a:latin typeface="Montserrat"/>
                <a:ea typeface="Yu Gothic Light"/>
                <a:cs typeface="Times New Roman"/>
              </a:rPr>
              <a:t>Visited all 25 AAAs to engage in shared discussions and learning</a:t>
            </a:r>
          </a:p>
          <a:p>
            <a:pPr marL="342900" indent="-342900">
              <a:lnSpc>
                <a:spcPct val="107000"/>
              </a:lnSpc>
              <a:spcBef>
                <a:spcPts val="800"/>
              </a:spcBef>
              <a:spcAft>
                <a:spcPts val="400"/>
              </a:spcAft>
              <a:buFont typeface="Arial"/>
              <a:buChar char="•"/>
            </a:pPr>
            <a:r>
              <a:rPr lang="en-US" sz="2400" kern="100" dirty="0">
                <a:solidFill>
                  <a:srgbClr val="0B2374"/>
                </a:solidFill>
                <a:latin typeface="Montserrat"/>
                <a:ea typeface="Yu Gothic Light"/>
                <a:cs typeface="Times New Roman"/>
              </a:rPr>
              <a:t>Connected with current and new partners at the NWD Summit! </a:t>
            </a:r>
          </a:p>
          <a:p>
            <a:pPr marL="342900" indent="-342900">
              <a:lnSpc>
                <a:spcPct val="107000"/>
              </a:lnSpc>
              <a:spcBef>
                <a:spcPts val="800"/>
              </a:spcBef>
              <a:spcAft>
                <a:spcPts val="400"/>
              </a:spcAft>
              <a:buFont typeface="Arial"/>
              <a:buChar char="•"/>
            </a:pPr>
            <a:r>
              <a:rPr lang="en-US" sz="2400" kern="100" dirty="0">
                <a:solidFill>
                  <a:srgbClr val="0B2374"/>
                </a:solidFill>
                <a:latin typeface="Montserrat"/>
                <a:ea typeface="Yu Gothic Light"/>
                <a:cs typeface="Times New Roman"/>
              </a:rPr>
              <a:t>Dreamed of our North Star and drew the PATH Plan to get there</a:t>
            </a:r>
          </a:p>
          <a:p>
            <a:pPr marL="342900" indent="-342900">
              <a:lnSpc>
                <a:spcPct val="107000"/>
              </a:lnSpc>
              <a:spcBef>
                <a:spcPts val="800"/>
              </a:spcBef>
              <a:spcAft>
                <a:spcPts val="400"/>
              </a:spcAft>
              <a:buFont typeface="Arial"/>
              <a:buChar char="•"/>
            </a:pPr>
            <a:r>
              <a:rPr lang="en-US" sz="2400" kern="100" dirty="0">
                <a:solidFill>
                  <a:srgbClr val="0B2374"/>
                </a:solidFill>
                <a:latin typeface="Montserrat"/>
                <a:ea typeface="Yu Gothic Light"/>
                <a:cs typeface="Times New Roman"/>
              </a:rPr>
              <a:t>Launched new features on </a:t>
            </a:r>
            <a:r>
              <a:rPr lang="en-US" sz="2400" kern="100" dirty="0">
                <a:solidFill>
                  <a:srgbClr val="0B2374"/>
                </a:solidFill>
                <a:latin typeface="Montserrat"/>
                <a:ea typeface="Yu Gothic Light"/>
                <a:cs typeface="Times New Roman"/>
                <a:hlinkClick r:id="rId5"/>
              </a:rPr>
              <a:t>Easy Access</a:t>
            </a:r>
            <a:r>
              <a:rPr lang="en-US" sz="2400" kern="100" dirty="0">
                <a:solidFill>
                  <a:srgbClr val="0B2374"/>
                </a:solidFill>
                <a:latin typeface="Montserrat"/>
                <a:ea typeface="Yu Gothic Light"/>
                <a:cs typeface="Times New Roman"/>
              </a:rPr>
              <a:t>: brain injury screener tool, brain injury and ombudsman service finder widgets, “Explore Services” pages</a:t>
            </a:r>
          </a:p>
        </p:txBody>
      </p:sp>
    </p:spTree>
    <p:extLst>
      <p:ext uri="{BB962C8B-B14F-4D97-AF65-F5344CB8AC3E}">
        <p14:creationId xmlns:p14="http://schemas.microsoft.com/office/powerpoint/2010/main" val="217372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3A789-4688-C3A8-8D5B-4CE44251BCA9}"/>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B4AD289E-FFCD-BE26-D988-04C9984188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0" name="TextBox 10">
            <a:extLst>
              <a:ext uri="{FF2B5EF4-FFF2-40B4-BE49-F238E27FC236}">
                <a16:creationId xmlns:a16="http://schemas.microsoft.com/office/drawing/2014/main" id="{E82C51CE-DDC7-7536-719A-43A885F832D2}"/>
              </a:ext>
            </a:extLst>
          </p:cNvPr>
          <p:cNvSpPr txBox="1">
            <a:spLocks noGrp="1"/>
          </p:cNvSpPr>
          <p:nvPr>
            <p:ph type="title" idx="4294967295"/>
          </p:nvPr>
        </p:nvSpPr>
        <p:spPr>
          <a:xfrm>
            <a:off x="311285" y="1348769"/>
            <a:ext cx="4036979"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B2374"/>
                </a:solidFill>
                <a:effectLst/>
                <a:uLnTx/>
                <a:uFillTx/>
                <a:latin typeface="Montserrat"/>
                <a:ea typeface="+mj-ea"/>
                <a:cs typeface="+mj-cs"/>
                <a:sym typeface="Montserrat Bold"/>
              </a:rPr>
              <a:t>North Star: </a:t>
            </a:r>
            <a:br>
              <a:rPr kumimoji="0" lang="en-US" sz="4000" b="1" i="0" u="none" strike="noStrike" kern="1200" cap="none" spc="0" normalizeH="0" baseline="0" noProof="0" dirty="0">
                <a:ln>
                  <a:noFill/>
                </a:ln>
                <a:solidFill>
                  <a:srgbClr val="0B2374"/>
                </a:solidFill>
                <a:effectLst/>
                <a:uLnTx/>
                <a:uFillTx/>
                <a:latin typeface="Montserrat"/>
                <a:ea typeface="+mj-ea"/>
                <a:cs typeface="+mj-cs"/>
                <a:sym typeface="Montserrat Bold"/>
              </a:rPr>
            </a:br>
            <a:r>
              <a:rPr kumimoji="0" lang="en-US" sz="4000" b="1" i="0" u="none" strike="noStrike" kern="1200" cap="none" spc="0" normalizeH="0" baseline="0" noProof="0" dirty="0">
                <a:ln>
                  <a:noFill/>
                </a:ln>
                <a:solidFill>
                  <a:srgbClr val="0B2374"/>
                </a:solidFill>
                <a:effectLst/>
                <a:uLnTx/>
                <a:uFillTx/>
                <a:latin typeface="Montserrat"/>
                <a:ea typeface="+mj-ea"/>
                <a:cs typeface="+mj-cs"/>
                <a:sym typeface="Montserrat Bold"/>
              </a:rPr>
              <a:t>Our Dream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Rounded Corners 3">
            <a:extLst>
              <a:ext uri="{FF2B5EF4-FFF2-40B4-BE49-F238E27FC236}">
                <a16:creationId xmlns:a16="http://schemas.microsoft.com/office/drawing/2014/main" id="{F07DF3BE-A9B4-929D-5009-EDD92D841722}"/>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4. North Star</a:t>
            </a:r>
            <a:endParaRPr lang="en-US" dirty="0">
              <a:latin typeface="Montserrat" panose="00000500000000000000" pitchFamily="2" charset="0"/>
            </a:endParaRPr>
          </a:p>
        </p:txBody>
      </p:sp>
      <p:pic>
        <p:nvPicPr>
          <p:cNvPr id="6" name="Picture 5" descr="A picture containing text with a big yellow star. &#10;&#10;The Dream: A future where all Virginians access the support they need through streamlined systems powered by technology, trusted partners, and person-centered care. Technology that empowers, not complicates Collaboration that inspires positive change Statewide access and public awareness Transparency, trust, and continuous growth&#10;&#10;">
            <a:extLst>
              <a:ext uri="{FF2B5EF4-FFF2-40B4-BE49-F238E27FC236}">
                <a16:creationId xmlns:a16="http://schemas.microsoft.com/office/drawing/2014/main" id="{246D49A1-DBBE-65B5-8D3E-671212BF2F82}"/>
              </a:ext>
            </a:extLst>
          </p:cNvPr>
          <p:cNvPicPr>
            <a:picLocks noChangeAspect="1"/>
          </p:cNvPicPr>
          <p:nvPr/>
        </p:nvPicPr>
        <p:blipFill>
          <a:blip r:embed="rId5"/>
          <a:stretch>
            <a:fillRect/>
          </a:stretch>
        </p:blipFill>
        <p:spPr>
          <a:xfrm>
            <a:off x="4512602" y="671804"/>
            <a:ext cx="7010400" cy="5924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0624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B1605-0820-11A6-3285-C2E30A2D77A7}"/>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87B1292F-55F9-89D1-801D-D4AFE6DDB1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0" name="TextBox 10">
            <a:extLst>
              <a:ext uri="{FF2B5EF4-FFF2-40B4-BE49-F238E27FC236}">
                <a16:creationId xmlns:a16="http://schemas.microsoft.com/office/drawing/2014/main" id="{D8463B3D-F3A4-77FA-8C30-C4702011A1C1}"/>
              </a:ext>
            </a:extLst>
          </p:cNvPr>
          <p:cNvSpPr txBox="1">
            <a:spLocks noGrp="1"/>
          </p:cNvSpPr>
          <p:nvPr>
            <p:ph type="title" idx="4294967295"/>
          </p:nvPr>
        </p:nvSpPr>
        <p:spPr>
          <a:xfrm>
            <a:off x="521771" y="977389"/>
            <a:ext cx="2805905"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2374"/>
                </a:solidFill>
                <a:effectLst/>
                <a:uLnTx/>
                <a:uFillTx/>
                <a:latin typeface="Montserrat"/>
                <a:ea typeface="+mj-ea"/>
                <a:cs typeface="+mj-cs"/>
                <a:sym typeface="Montserrat Bold"/>
              </a:rPr>
              <a:t>North Star: </a:t>
            </a:r>
            <a:br>
              <a:rPr kumimoji="0" lang="en-US" sz="3200" b="1" i="0" u="none" strike="noStrike" kern="1200" cap="none" spc="0" normalizeH="0" baseline="0" noProof="0" dirty="0">
                <a:ln>
                  <a:noFill/>
                </a:ln>
                <a:solidFill>
                  <a:srgbClr val="0B2374"/>
                </a:solidFill>
                <a:effectLst/>
                <a:uLnTx/>
                <a:uFillTx/>
                <a:latin typeface="Montserrat"/>
                <a:ea typeface="+mj-ea"/>
                <a:cs typeface="+mj-cs"/>
                <a:sym typeface="Montserrat Bold"/>
              </a:rPr>
            </a:br>
            <a:r>
              <a:rPr kumimoji="0" lang="en-US" sz="3200" b="1" i="0" u="none" strike="noStrike" kern="1200" cap="none" spc="0" normalizeH="0" baseline="0" noProof="0" dirty="0">
                <a:ln>
                  <a:noFill/>
                </a:ln>
                <a:solidFill>
                  <a:srgbClr val="0B2374"/>
                </a:solidFill>
                <a:effectLst/>
                <a:uLnTx/>
                <a:uFillTx/>
                <a:latin typeface="Montserrat"/>
                <a:ea typeface="+mj-ea"/>
                <a:cs typeface="+mj-cs"/>
                <a:sym typeface="Montserrat Bold"/>
              </a:rPr>
              <a:t>Our Goal</a:t>
            </a: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Rounded Corners 3">
            <a:extLst>
              <a:ext uri="{FF2B5EF4-FFF2-40B4-BE49-F238E27FC236}">
                <a16:creationId xmlns:a16="http://schemas.microsoft.com/office/drawing/2014/main" id="{83E10C98-CE02-2DDF-24E7-463E9FE0E18D}"/>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4. North Star</a:t>
            </a:r>
            <a:endParaRPr lang="en-US" dirty="0">
              <a:latin typeface="Montserrat" panose="00000500000000000000" pitchFamily="2" charset="0"/>
            </a:endParaRPr>
          </a:p>
        </p:txBody>
      </p:sp>
      <p:pic>
        <p:nvPicPr>
          <p:cNvPr id="6" name="Picture 5" descr="An image with text and a arrow hitting a bullseye. &#10;&#10;THE GOAL: To achieve our dream, we need to create a strong and sustainable infrastructure, improving our capacity and capabilities in these areas: Resources and Tools, Knowledge and Skills, Visibility and Branding, Data and Reporting, Leadershp and Funding&#10;">
            <a:extLst>
              <a:ext uri="{FF2B5EF4-FFF2-40B4-BE49-F238E27FC236}">
                <a16:creationId xmlns:a16="http://schemas.microsoft.com/office/drawing/2014/main" id="{191C72E2-052E-C23F-0380-85D5C64FC29C}"/>
              </a:ext>
            </a:extLst>
          </p:cNvPr>
          <p:cNvPicPr>
            <a:picLocks noChangeAspect="1"/>
          </p:cNvPicPr>
          <p:nvPr/>
        </p:nvPicPr>
        <p:blipFill>
          <a:blip r:embed="rId5"/>
          <a:stretch>
            <a:fillRect/>
          </a:stretch>
        </p:blipFill>
        <p:spPr>
          <a:xfrm>
            <a:off x="4356329" y="671804"/>
            <a:ext cx="6158230" cy="5794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1576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28EE8-169B-DA31-EF8E-37D91F948F07}"/>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ED8B1B0A-5108-9F16-F67D-09837F411A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Rectangle: Rounded Corners 3">
            <a:extLst>
              <a:ext uri="{FF2B5EF4-FFF2-40B4-BE49-F238E27FC236}">
                <a16:creationId xmlns:a16="http://schemas.microsoft.com/office/drawing/2014/main" id="{C8AE154B-D38B-B2FB-F55B-3A4D0A1DE621}"/>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5. PATH Forward</a:t>
            </a:r>
            <a:endParaRPr lang="en-US" dirty="0">
              <a:latin typeface="Montserrat" panose="00000500000000000000" pitchFamily="2" charset="0"/>
            </a:endParaRPr>
          </a:p>
        </p:txBody>
      </p:sp>
      <p:sp>
        <p:nvSpPr>
          <p:cNvPr id="10" name="TextBox 10">
            <a:extLst>
              <a:ext uri="{FF2B5EF4-FFF2-40B4-BE49-F238E27FC236}">
                <a16:creationId xmlns:a16="http://schemas.microsoft.com/office/drawing/2014/main" id="{C9692F0A-5537-B230-135A-4B15684F97C1}"/>
              </a:ext>
            </a:extLst>
          </p:cNvPr>
          <p:cNvSpPr txBox="1">
            <a:spLocks noGrp="1"/>
          </p:cNvSpPr>
          <p:nvPr>
            <p:ph type="title" idx="4294967295"/>
          </p:nvPr>
        </p:nvSpPr>
        <p:spPr>
          <a:xfrm>
            <a:off x="422381" y="332337"/>
            <a:ext cx="10820400" cy="7264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2374"/>
                </a:solidFill>
                <a:effectLst/>
                <a:uLnTx/>
                <a:uFillTx/>
                <a:latin typeface="Montserrat"/>
                <a:ea typeface="+mj-ea"/>
                <a:cs typeface="+mj-cs"/>
                <a:sym typeface="Montserrat Bold"/>
              </a:rPr>
              <a:t>Our PATH Forward: Clarify</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a:extLst>
              <a:ext uri="{FF2B5EF4-FFF2-40B4-BE49-F238E27FC236}">
                <a16:creationId xmlns:a16="http://schemas.microsoft.com/office/drawing/2014/main" id="{19E13605-9EB9-F1A0-81EB-F2C511F73F57}"/>
              </a:ext>
            </a:extLst>
          </p:cNvPr>
          <p:cNvSpPr txBox="1"/>
          <p:nvPr/>
        </p:nvSpPr>
        <p:spPr>
          <a:xfrm>
            <a:off x="684711" y="1134812"/>
            <a:ext cx="10822578" cy="4889480"/>
          </a:xfrm>
          <a:prstGeom prst="rect">
            <a:avLst/>
          </a:prstGeom>
          <a:noFill/>
        </p:spPr>
        <p:txBody>
          <a:bodyPr wrap="square" lIns="91440" tIns="45720" rIns="91440" bIns="45720" anchor="t">
            <a:spAutoFit/>
          </a:bodyPr>
          <a:lstStyle/>
          <a:p>
            <a:pPr marL="342900" indent="-342900">
              <a:lnSpc>
                <a:spcPct val="107000"/>
              </a:lnSpc>
              <a:spcBef>
                <a:spcPts val="800"/>
              </a:spcBef>
              <a:spcAft>
                <a:spcPts val="400"/>
              </a:spcAft>
              <a:buFont typeface="Arial"/>
              <a:buChar char="•"/>
            </a:pPr>
            <a:r>
              <a:rPr lang="en-US" sz="2400" i="1" kern="100" dirty="0">
                <a:solidFill>
                  <a:srgbClr val="0B2374"/>
                </a:solidFill>
                <a:latin typeface="Montserrat"/>
                <a:ea typeface="Yu Gothic Light"/>
                <a:cs typeface="Times New Roman"/>
              </a:rPr>
              <a:t>Who we are, how we collaborate, and how we support partners and the public </a:t>
            </a:r>
          </a:p>
          <a:p>
            <a:pPr marL="342900" indent="-342900">
              <a:lnSpc>
                <a:spcPct val="107000"/>
              </a:lnSpc>
              <a:spcBef>
                <a:spcPts val="800"/>
              </a:spcBef>
              <a:spcAft>
                <a:spcPts val="400"/>
              </a:spcAft>
              <a:buFont typeface="Arial"/>
              <a:buChar char="•"/>
            </a:pPr>
            <a:r>
              <a:rPr lang="en-US" sz="2400" kern="100" dirty="0">
                <a:solidFill>
                  <a:srgbClr val="0B2374"/>
                </a:solidFill>
                <a:latin typeface="Montserrat"/>
                <a:ea typeface="Yu Gothic Light"/>
                <a:cs typeface="Times New Roman"/>
              </a:rPr>
              <a:t>Messaging and branding in marketing and communications</a:t>
            </a:r>
          </a:p>
          <a:p>
            <a:pPr marL="342900" indent="-342900">
              <a:lnSpc>
                <a:spcPct val="107000"/>
              </a:lnSpc>
              <a:spcBef>
                <a:spcPts val="800"/>
              </a:spcBef>
              <a:spcAft>
                <a:spcPts val="400"/>
              </a:spcAft>
              <a:buFont typeface="Arial"/>
              <a:buChar char="•"/>
            </a:pPr>
            <a:r>
              <a:rPr lang="en-US" sz="2400" kern="100" dirty="0">
                <a:solidFill>
                  <a:srgbClr val="0B2374"/>
                </a:solidFill>
                <a:latin typeface="Montserrat"/>
                <a:ea typeface="Yu Gothic Light"/>
                <a:cs typeface="Times New Roman"/>
              </a:rPr>
              <a:t>NWD information on new </a:t>
            </a:r>
            <a:r>
              <a:rPr lang="en-US" sz="2400" kern="100" dirty="0">
                <a:solidFill>
                  <a:srgbClr val="0B2374"/>
                </a:solidFill>
                <a:latin typeface="Montserrat"/>
                <a:ea typeface="Yu Gothic Light"/>
                <a:cs typeface="Times New Roman"/>
                <a:hlinkClick r:id="rId5"/>
              </a:rPr>
              <a:t>DARS website</a:t>
            </a:r>
            <a:r>
              <a:rPr lang="en-US" sz="2400" kern="100" dirty="0">
                <a:solidFill>
                  <a:srgbClr val="0B2374"/>
                </a:solidFill>
                <a:latin typeface="Montserrat"/>
                <a:ea typeface="Yu Gothic Light"/>
                <a:cs typeface="Times New Roman"/>
              </a:rPr>
              <a:t> and </a:t>
            </a:r>
            <a:r>
              <a:rPr lang="en-US" sz="2400" kern="100" dirty="0">
                <a:solidFill>
                  <a:srgbClr val="0B2374"/>
                </a:solidFill>
                <a:latin typeface="Montserrat"/>
                <a:ea typeface="Yu Gothic Light"/>
                <a:cs typeface="Times New Roman"/>
                <a:hlinkClick r:id="rId6"/>
              </a:rPr>
              <a:t>Easy Access</a:t>
            </a:r>
            <a:endParaRPr lang="en-US" sz="2400" kern="100" dirty="0">
              <a:solidFill>
                <a:srgbClr val="0B2374"/>
              </a:solidFill>
              <a:latin typeface="Montserrat"/>
              <a:ea typeface="Yu Gothic Light"/>
              <a:cs typeface="Times New Roman"/>
            </a:endParaRPr>
          </a:p>
          <a:p>
            <a:pPr marL="342900" indent="-342900">
              <a:lnSpc>
                <a:spcPct val="107000"/>
              </a:lnSpc>
              <a:spcBef>
                <a:spcPts val="800"/>
              </a:spcBef>
              <a:spcAft>
                <a:spcPts val="400"/>
              </a:spcAft>
              <a:buFont typeface="Arial"/>
              <a:buChar char="•"/>
            </a:pPr>
            <a:r>
              <a:rPr lang="en-US" sz="2400" kern="100" dirty="0">
                <a:solidFill>
                  <a:srgbClr val="0B2374"/>
                </a:solidFill>
                <a:latin typeface="Montserrat"/>
                <a:ea typeface="Yu Gothic Light"/>
                <a:cs typeface="Times New Roman"/>
              </a:rPr>
              <a:t>Improving and refining internal and external business processes</a:t>
            </a:r>
          </a:p>
          <a:p>
            <a:pPr marL="804672" lvl="1" indent="-342900">
              <a:spcBef>
                <a:spcPts val="400"/>
              </a:spcBef>
              <a:spcAft>
                <a:spcPts val="400"/>
              </a:spcAft>
              <a:buFont typeface="Arial"/>
              <a:buChar char="•"/>
            </a:pPr>
            <a:r>
              <a:rPr lang="en-US" sz="2400" kern="100" dirty="0">
                <a:solidFill>
                  <a:srgbClr val="0B2374"/>
                </a:solidFill>
                <a:latin typeface="Montserrat"/>
                <a:ea typeface="Yu Gothic Light"/>
                <a:cs typeface="Times New Roman"/>
              </a:rPr>
              <a:t>User access management for CRIA/PeerPlace</a:t>
            </a:r>
          </a:p>
          <a:p>
            <a:pPr marL="804672" lvl="1" indent="-342900">
              <a:spcBef>
                <a:spcPts val="400"/>
              </a:spcBef>
              <a:spcAft>
                <a:spcPts val="400"/>
              </a:spcAft>
              <a:buFont typeface="Arial"/>
              <a:buChar char="•"/>
            </a:pPr>
            <a:r>
              <a:rPr lang="en-US" sz="2400" kern="100" dirty="0">
                <a:solidFill>
                  <a:srgbClr val="0B2374"/>
                </a:solidFill>
                <a:latin typeface="Montserrat"/>
                <a:ea typeface="Yu Gothic Light"/>
                <a:cs typeface="Times New Roman"/>
              </a:rPr>
              <a:t>Contract renewals for Network Partners</a:t>
            </a:r>
          </a:p>
          <a:p>
            <a:pPr marL="347472" indent="-342900">
              <a:spcBef>
                <a:spcPts val="400"/>
              </a:spcBef>
              <a:spcAft>
                <a:spcPts val="400"/>
              </a:spcAft>
              <a:buFont typeface="Arial"/>
              <a:buChar char="•"/>
            </a:pPr>
            <a:r>
              <a:rPr lang="en-US" sz="2400" kern="100" dirty="0">
                <a:solidFill>
                  <a:srgbClr val="0B2374"/>
                </a:solidFill>
                <a:latin typeface="Montserrat"/>
                <a:ea typeface="Yu Gothic Light"/>
                <a:cs typeface="Times New Roman"/>
              </a:rPr>
              <a:t>Updating training and technical assistance materials</a:t>
            </a:r>
          </a:p>
          <a:p>
            <a:pPr marL="804672" lvl="1" indent="-342900">
              <a:spcBef>
                <a:spcPts val="400"/>
              </a:spcBef>
              <a:spcAft>
                <a:spcPts val="400"/>
              </a:spcAft>
              <a:buFont typeface="Arial"/>
              <a:buChar char="•"/>
            </a:pPr>
            <a:r>
              <a:rPr lang="en-US" sz="2400" kern="100" dirty="0">
                <a:solidFill>
                  <a:srgbClr val="0B2374"/>
                </a:solidFill>
                <a:latin typeface="Montserrat"/>
                <a:ea typeface="Yu Gothic Light"/>
                <a:cs typeface="Times New Roman"/>
                <a:hlinkClick r:id="rId7"/>
              </a:rPr>
              <a:t>Partner’s Page</a:t>
            </a:r>
            <a:r>
              <a:rPr lang="en-US" sz="2400" kern="100" dirty="0">
                <a:solidFill>
                  <a:srgbClr val="0B2374"/>
                </a:solidFill>
                <a:latin typeface="Montserrat"/>
                <a:ea typeface="Yu Gothic Light"/>
                <a:cs typeface="Times New Roman"/>
              </a:rPr>
              <a:t> on Easy Access</a:t>
            </a:r>
          </a:p>
          <a:p>
            <a:pPr marL="804672" lvl="1" indent="-342900">
              <a:spcBef>
                <a:spcPts val="400"/>
              </a:spcBef>
              <a:spcAft>
                <a:spcPts val="400"/>
              </a:spcAft>
              <a:buFont typeface="Arial"/>
              <a:buChar char="•"/>
            </a:pPr>
            <a:r>
              <a:rPr lang="en-US" sz="2400" kern="100" dirty="0">
                <a:solidFill>
                  <a:srgbClr val="0B2374"/>
                </a:solidFill>
                <a:latin typeface="Montserrat"/>
                <a:ea typeface="Yu Gothic Light"/>
                <a:cs typeface="Times New Roman"/>
              </a:rPr>
              <a:t>Microlearning videos and job aids</a:t>
            </a:r>
          </a:p>
        </p:txBody>
      </p:sp>
    </p:spTree>
    <p:extLst>
      <p:ext uri="{BB962C8B-B14F-4D97-AF65-F5344CB8AC3E}">
        <p14:creationId xmlns:p14="http://schemas.microsoft.com/office/powerpoint/2010/main" val="12185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A189-E455-C31A-32F3-12834000B1B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08AA6BB6-1088-37D1-7B0A-EFC1CB3983A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Rectangle: Rounded Corners 3">
            <a:extLst>
              <a:ext uri="{FF2B5EF4-FFF2-40B4-BE49-F238E27FC236}">
                <a16:creationId xmlns:a16="http://schemas.microsoft.com/office/drawing/2014/main" id="{F1F6E558-D4AC-F8E4-A92E-6BF94AF188BD}"/>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5. PATH Forward</a:t>
            </a:r>
            <a:endParaRPr lang="en-US" dirty="0">
              <a:latin typeface="Montserrat" panose="00000500000000000000" pitchFamily="2" charset="0"/>
            </a:endParaRPr>
          </a:p>
        </p:txBody>
      </p:sp>
      <p:sp>
        <p:nvSpPr>
          <p:cNvPr id="10" name="TextBox 10">
            <a:extLst>
              <a:ext uri="{FF2B5EF4-FFF2-40B4-BE49-F238E27FC236}">
                <a16:creationId xmlns:a16="http://schemas.microsoft.com/office/drawing/2014/main" id="{11199D77-17DD-D89F-B14B-BAC3254E00AB}"/>
              </a:ext>
            </a:extLst>
          </p:cNvPr>
          <p:cNvSpPr txBox="1">
            <a:spLocks noGrp="1"/>
          </p:cNvSpPr>
          <p:nvPr>
            <p:ph type="title" idx="4294967295"/>
          </p:nvPr>
        </p:nvSpPr>
        <p:spPr>
          <a:xfrm>
            <a:off x="412221" y="332337"/>
            <a:ext cx="10820400" cy="7264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2374"/>
                </a:solidFill>
                <a:effectLst/>
                <a:uLnTx/>
                <a:uFillTx/>
                <a:latin typeface="Montserrat"/>
                <a:ea typeface="+mj-ea"/>
                <a:cs typeface="+mj-cs"/>
                <a:sym typeface="Montserrat Bold"/>
              </a:rPr>
              <a:t>Our PATH Forward: Connect</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a:extLst>
              <a:ext uri="{FF2B5EF4-FFF2-40B4-BE49-F238E27FC236}">
                <a16:creationId xmlns:a16="http://schemas.microsoft.com/office/drawing/2014/main" id="{31BD27A1-F2FF-52AE-EC70-467C39AECC32}"/>
              </a:ext>
            </a:extLst>
          </p:cNvPr>
          <p:cNvSpPr txBox="1"/>
          <p:nvPr/>
        </p:nvSpPr>
        <p:spPr>
          <a:xfrm>
            <a:off x="412221" y="1405449"/>
            <a:ext cx="6103115" cy="3604128"/>
          </a:xfrm>
          <a:prstGeom prst="rect">
            <a:avLst/>
          </a:prstGeom>
          <a:noFill/>
        </p:spPr>
        <p:txBody>
          <a:bodyPr wrap="square" lIns="91440" tIns="45720" rIns="91440" bIns="45720" anchor="t">
            <a:spAutoFit/>
          </a:bodyPr>
          <a:lstStyle/>
          <a:p>
            <a:pPr marL="342900" indent="-342900">
              <a:spcBef>
                <a:spcPts val="800"/>
              </a:spcBef>
              <a:spcAft>
                <a:spcPts val="400"/>
              </a:spcAft>
              <a:buFont typeface="Arial"/>
              <a:buChar char="•"/>
            </a:pPr>
            <a:r>
              <a:rPr lang="en-US" sz="2200" kern="100" dirty="0">
                <a:solidFill>
                  <a:srgbClr val="0B2374"/>
                </a:solidFill>
                <a:latin typeface="Montserrat"/>
                <a:ea typeface="Yu Gothic Light"/>
                <a:cs typeface="Times New Roman"/>
              </a:rPr>
              <a:t>DARS Divisions – aligning &amp; strategizing</a:t>
            </a:r>
          </a:p>
          <a:p>
            <a:pPr marL="800100" lvl="1" indent="-342900">
              <a:spcBef>
                <a:spcPts val="400"/>
              </a:spcBef>
              <a:spcAft>
                <a:spcPts val="400"/>
              </a:spcAft>
              <a:buFont typeface="Arial"/>
              <a:buChar char="•"/>
            </a:pPr>
            <a:r>
              <a:rPr lang="en-US" sz="2200" kern="100" dirty="0">
                <a:solidFill>
                  <a:srgbClr val="0B2374"/>
                </a:solidFill>
                <a:latin typeface="Montserrat"/>
                <a:ea typeface="Yu Gothic Light"/>
                <a:cs typeface="Times New Roman"/>
              </a:rPr>
              <a:t>Leadership</a:t>
            </a:r>
          </a:p>
          <a:p>
            <a:pPr marL="800100" lvl="1" indent="-342900">
              <a:spcBef>
                <a:spcPts val="400"/>
              </a:spcBef>
              <a:spcAft>
                <a:spcPts val="400"/>
              </a:spcAft>
              <a:buFont typeface="Arial"/>
              <a:buChar char="•"/>
            </a:pPr>
            <a:r>
              <a:rPr lang="en-US" sz="2200" kern="100" dirty="0">
                <a:solidFill>
                  <a:srgbClr val="0B2374"/>
                </a:solidFill>
                <a:latin typeface="Montserrat"/>
                <a:ea typeface="Yu Gothic Light"/>
                <a:cs typeface="Times New Roman"/>
              </a:rPr>
              <a:t>Aging</a:t>
            </a:r>
          </a:p>
          <a:p>
            <a:pPr marL="800100" lvl="1" indent="-342900">
              <a:spcBef>
                <a:spcPts val="400"/>
              </a:spcBef>
              <a:spcAft>
                <a:spcPts val="400"/>
              </a:spcAft>
              <a:buFont typeface="Arial"/>
              <a:buChar char="•"/>
            </a:pPr>
            <a:r>
              <a:rPr lang="en-US" sz="2200" kern="100" dirty="0">
                <a:solidFill>
                  <a:srgbClr val="0B2374"/>
                </a:solidFill>
                <a:latin typeface="Montserrat"/>
                <a:ea typeface="Yu Gothic Light"/>
                <a:cs typeface="Times New Roman"/>
              </a:rPr>
              <a:t>Voc Rehab &amp; EPIC Project</a:t>
            </a:r>
          </a:p>
          <a:p>
            <a:pPr marL="800100" lvl="1" indent="-342900">
              <a:spcBef>
                <a:spcPts val="400"/>
              </a:spcBef>
              <a:spcAft>
                <a:spcPts val="400"/>
              </a:spcAft>
              <a:buFont typeface="Arial"/>
              <a:buChar char="•"/>
            </a:pPr>
            <a:r>
              <a:rPr lang="en-US" sz="2200" kern="100" dirty="0">
                <a:solidFill>
                  <a:srgbClr val="0B2374"/>
                </a:solidFill>
                <a:latin typeface="Montserrat"/>
                <a:ea typeface="Yu Gothic Light"/>
                <a:cs typeface="Times New Roman"/>
              </a:rPr>
              <a:t>Ombudsman</a:t>
            </a:r>
          </a:p>
          <a:p>
            <a:pPr marL="800100" lvl="1" indent="-342900">
              <a:spcBef>
                <a:spcPts val="400"/>
              </a:spcBef>
              <a:spcAft>
                <a:spcPts val="400"/>
              </a:spcAft>
              <a:buFont typeface="Arial"/>
              <a:buChar char="•"/>
            </a:pPr>
            <a:r>
              <a:rPr lang="en-US" sz="2200" kern="100" dirty="0">
                <a:solidFill>
                  <a:srgbClr val="0B2374"/>
                </a:solidFill>
                <a:latin typeface="Montserrat"/>
                <a:ea typeface="Yu Gothic Light"/>
                <a:cs typeface="Times New Roman"/>
              </a:rPr>
              <a:t>Brain Injury</a:t>
            </a:r>
          </a:p>
          <a:p>
            <a:pPr marL="800100" lvl="1" indent="-342900">
              <a:spcBef>
                <a:spcPts val="400"/>
              </a:spcBef>
              <a:spcAft>
                <a:spcPts val="400"/>
              </a:spcAft>
              <a:buFont typeface="Arial"/>
              <a:buChar char="•"/>
            </a:pPr>
            <a:r>
              <a:rPr lang="en-US" sz="2200" kern="100" dirty="0">
                <a:solidFill>
                  <a:srgbClr val="0B2374"/>
                </a:solidFill>
                <a:latin typeface="Montserrat"/>
                <a:ea typeface="Yu Gothic Light"/>
                <a:cs typeface="Times New Roman"/>
              </a:rPr>
              <a:t>Community Living</a:t>
            </a:r>
          </a:p>
          <a:p>
            <a:pPr marL="342900" indent="-342900">
              <a:lnSpc>
                <a:spcPct val="107000"/>
              </a:lnSpc>
              <a:spcBef>
                <a:spcPts val="800"/>
              </a:spcBef>
              <a:spcAft>
                <a:spcPts val="400"/>
              </a:spcAft>
              <a:buFont typeface="Arial"/>
              <a:buChar char="•"/>
            </a:pPr>
            <a:endParaRPr lang="en-US" sz="2400" kern="100" dirty="0">
              <a:solidFill>
                <a:srgbClr val="0B2374"/>
              </a:solidFill>
              <a:latin typeface="Montserrat"/>
              <a:ea typeface="Yu Gothic Light"/>
              <a:cs typeface="Times New Roman"/>
            </a:endParaRPr>
          </a:p>
        </p:txBody>
      </p:sp>
      <p:sp>
        <p:nvSpPr>
          <p:cNvPr id="7" name="TextBox 6">
            <a:extLst>
              <a:ext uri="{FF2B5EF4-FFF2-40B4-BE49-F238E27FC236}">
                <a16:creationId xmlns:a16="http://schemas.microsoft.com/office/drawing/2014/main" id="{59E616E6-5C1C-C1D4-1C3B-649276F14EA4}"/>
              </a:ext>
            </a:extLst>
          </p:cNvPr>
          <p:cNvSpPr txBox="1"/>
          <p:nvPr/>
        </p:nvSpPr>
        <p:spPr>
          <a:xfrm>
            <a:off x="6794896" y="1381181"/>
            <a:ext cx="4536123" cy="2893100"/>
          </a:xfrm>
          <a:prstGeom prst="rect">
            <a:avLst/>
          </a:prstGeom>
          <a:noFill/>
        </p:spPr>
        <p:txBody>
          <a:bodyPr wrap="square" lIns="91440" tIns="45720" rIns="91440" bIns="45720" anchor="t">
            <a:spAutoFit/>
          </a:bodyPr>
          <a:lstStyle/>
          <a:p>
            <a:pPr marL="342900" indent="-342900">
              <a:spcBef>
                <a:spcPts val="800"/>
              </a:spcBef>
              <a:spcAft>
                <a:spcPts val="400"/>
              </a:spcAft>
              <a:buFont typeface="Arial"/>
              <a:buChar char="•"/>
            </a:pPr>
            <a:r>
              <a:rPr lang="en-US" sz="2200" kern="100" dirty="0">
                <a:solidFill>
                  <a:srgbClr val="0B2374"/>
                </a:solidFill>
                <a:latin typeface="Montserrat"/>
                <a:ea typeface="Yu Gothic Light"/>
                <a:cs typeface="Times New Roman"/>
              </a:rPr>
              <a:t>State Agencies</a:t>
            </a:r>
          </a:p>
          <a:p>
            <a:pPr marL="342900" indent="-342900">
              <a:spcBef>
                <a:spcPts val="800"/>
              </a:spcBef>
              <a:spcAft>
                <a:spcPts val="400"/>
              </a:spcAft>
              <a:buFont typeface="Arial"/>
              <a:buChar char="•"/>
            </a:pPr>
            <a:r>
              <a:rPr lang="en-US" sz="2200" kern="100" dirty="0">
                <a:solidFill>
                  <a:srgbClr val="0B2374"/>
                </a:solidFill>
                <a:latin typeface="Montserrat"/>
                <a:ea typeface="Yu Gothic Light"/>
                <a:cs typeface="Times New Roman"/>
              </a:rPr>
              <a:t>Governor &amp; HHR Secretary</a:t>
            </a:r>
          </a:p>
          <a:p>
            <a:pPr marL="342900" indent="-342900">
              <a:spcBef>
                <a:spcPts val="800"/>
              </a:spcBef>
              <a:spcAft>
                <a:spcPts val="400"/>
              </a:spcAft>
              <a:buFont typeface="Arial"/>
              <a:buChar char="•"/>
            </a:pPr>
            <a:endParaRPr lang="en-US" sz="2200" kern="100" dirty="0">
              <a:solidFill>
                <a:srgbClr val="0B2374"/>
              </a:solidFill>
              <a:latin typeface="Montserrat"/>
              <a:ea typeface="Yu Gothic Light"/>
              <a:cs typeface="Times New Roman"/>
            </a:endParaRPr>
          </a:p>
          <a:p>
            <a:pPr marL="342900" indent="-342900">
              <a:spcBef>
                <a:spcPts val="800"/>
              </a:spcBef>
              <a:spcAft>
                <a:spcPts val="400"/>
              </a:spcAft>
              <a:buFont typeface="Arial"/>
              <a:buChar char="•"/>
            </a:pPr>
            <a:r>
              <a:rPr lang="en-US" sz="2200" kern="100" dirty="0">
                <a:solidFill>
                  <a:srgbClr val="0B2374"/>
                </a:solidFill>
                <a:latin typeface="Montserrat"/>
                <a:ea typeface="Yu Gothic Light"/>
                <a:cs typeface="Times New Roman"/>
              </a:rPr>
              <a:t>Associations </a:t>
            </a:r>
          </a:p>
          <a:p>
            <a:pPr marL="342900" indent="-342900">
              <a:spcBef>
                <a:spcPts val="800"/>
              </a:spcBef>
              <a:spcAft>
                <a:spcPts val="400"/>
              </a:spcAft>
              <a:buFont typeface="Arial"/>
              <a:buChar char="•"/>
            </a:pPr>
            <a:r>
              <a:rPr lang="en-US" sz="2200" kern="100" dirty="0">
                <a:solidFill>
                  <a:srgbClr val="0B2374"/>
                </a:solidFill>
                <a:latin typeface="Montserrat"/>
                <a:ea typeface="Yu Gothic Light"/>
                <a:cs typeface="Times New Roman"/>
              </a:rPr>
              <a:t>Advocacy Organizations</a:t>
            </a:r>
          </a:p>
          <a:p>
            <a:pPr marL="342900" indent="-342900">
              <a:spcBef>
                <a:spcPts val="800"/>
              </a:spcBef>
              <a:spcAft>
                <a:spcPts val="400"/>
              </a:spcAft>
              <a:buFont typeface="Arial"/>
              <a:buChar char="•"/>
            </a:pPr>
            <a:r>
              <a:rPr lang="en-US" sz="2200" kern="100" dirty="0">
                <a:solidFill>
                  <a:srgbClr val="0B2374"/>
                </a:solidFill>
                <a:latin typeface="Montserrat"/>
                <a:ea typeface="Yu Gothic Light"/>
                <a:cs typeface="Times New Roman"/>
              </a:rPr>
              <a:t>Thought Leaders</a:t>
            </a:r>
          </a:p>
        </p:txBody>
      </p:sp>
      <p:sp>
        <p:nvSpPr>
          <p:cNvPr id="5" name="TextBox 4">
            <a:extLst>
              <a:ext uri="{FF2B5EF4-FFF2-40B4-BE49-F238E27FC236}">
                <a16:creationId xmlns:a16="http://schemas.microsoft.com/office/drawing/2014/main" id="{CD6E673A-3543-EDD7-1F9A-6DA44F2F0B1F}"/>
              </a:ext>
            </a:extLst>
          </p:cNvPr>
          <p:cNvSpPr txBox="1"/>
          <p:nvPr/>
        </p:nvSpPr>
        <p:spPr>
          <a:xfrm>
            <a:off x="6864331" y="4596644"/>
            <a:ext cx="4658671" cy="923330"/>
          </a:xfrm>
          <a:prstGeom prst="rect">
            <a:avLst/>
          </a:prstGeom>
          <a:noFill/>
        </p:spPr>
        <p:txBody>
          <a:bodyPr wrap="square">
            <a:spAutoFit/>
          </a:bodyPr>
          <a:lstStyle/>
          <a:p>
            <a:pPr marL="342900" indent="-342900">
              <a:spcBef>
                <a:spcPts val="800"/>
              </a:spcBef>
              <a:spcAft>
                <a:spcPts val="400"/>
              </a:spcAft>
              <a:buFont typeface="Arial"/>
              <a:buChar char="•"/>
            </a:pPr>
            <a:r>
              <a:rPr lang="en-US" sz="2200" i="1" kern="100" dirty="0">
                <a:solidFill>
                  <a:srgbClr val="0B2374"/>
                </a:solidFill>
                <a:latin typeface="Montserrat"/>
                <a:ea typeface="Yu Gothic Light"/>
                <a:cs typeface="Times New Roman"/>
              </a:rPr>
              <a:t>AAAs</a:t>
            </a:r>
          </a:p>
          <a:p>
            <a:pPr marL="342900" indent="-342900">
              <a:spcBef>
                <a:spcPts val="800"/>
              </a:spcBef>
              <a:spcAft>
                <a:spcPts val="400"/>
              </a:spcAft>
              <a:buFont typeface="Arial"/>
              <a:buChar char="•"/>
            </a:pPr>
            <a:r>
              <a:rPr lang="en-US" sz="2200" i="1" kern="100" dirty="0">
                <a:solidFill>
                  <a:srgbClr val="0B2374"/>
                </a:solidFill>
                <a:latin typeface="Montserrat"/>
                <a:ea typeface="Yu Gothic Light"/>
                <a:cs typeface="Times New Roman"/>
              </a:rPr>
              <a:t>Current Network Partners</a:t>
            </a:r>
          </a:p>
        </p:txBody>
      </p:sp>
    </p:spTree>
    <p:extLst>
      <p:ext uri="{BB962C8B-B14F-4D97-AF65-F5344CB8AC3E}">
        <p14:creationId xmlns:p14="http://schemas.microsoft.com/office/powerpoint/2010/main" val="299908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59B78-52B8-1ADB-5140-4CDFDDE144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A4BBCDE-2CB9-C2E8-3E59-03523AF591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5">
            <a:extLst>
              <a:ext uri="{FF2B5EF4-FFF2-40B4-BE49-F238E27FC236}">
                <a16:creationId xmlns:a16="http://schemas.microsoft.com/office/drawing/2014/main" id="{C787D8A0-1277-0E0E-8A36-CFD23AF77612}"/>
              </a:ext>
              <a:ext uri="{C183D7F6-B498-43B3-948B-1728B52AA6E4}">
                <adec:decorative xmlns:adec="http://schemas.microsoft.com/office/drawing/2017/decorative" val="1"/>
              </a:ext>
            </a:extLst>
          </p:cNvPr>
          <p:cNvGrpSpPr/>
          <p:nvPr/>
        </p:nvGrpSpPr>
        <p:grpSpPr>
          <a:xfrm>
            <a:off x="5192302" y="1461228"/>
            <a:ext cx="514666" cy="514666"/>
            <a:chOff x="0" y="0"/>
            <a:chExt cx="6350000" cy="6350000"/>
          </a:xfrm>
        </p:grpSpPr>
        <p:sp>
          <p:nvSpPr>
            <p:cNvPr id="6" name="Freeform 6">
              <a:extLst>
                <a:ext uri="{FF2B5EF4-FFF2-40B4-BE49-F238E27FC236}">
                  <a16:creationId xmlns:a16="http://schemas.microsoft.com/office/drawing/2014/main" id="{82032660-F2E3-D6C0-68AD-181C2AD5F5DC}"/>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4CEB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9" name="Group 9">
            <a:extLst>
              <a:ext uri="{FF2B5EF4-FFF2-40B4-BE49-F238E27FC236}">
                <a16:creationId xmlns:a16="http://schemas.microsoft.com/office/drawing/2014/main" id="{48F4DD00-9DF4-D79D-1DB1-E7E66B87AE26}"/>
              </a:ext>
              <a:ext uri="{C183D7F6-B498-43B3-948B-1728B52AA6E4}">
                <adec:decorative xmlns:adec="http://schemas.microsoft.com/office/drawing/2017/decorative" val="1"/>
              </a:ext>
            </a:extLst>
          </p:cNvPr>
          <p:cNvGrpSpPr/>
          <p:nvPr/>
        </p:nvGrpSpPr>
        <p:grpSpPr>
          <a:xfrm>
            <a:off x="5192302" y="2314455"/>
            <a:ext cx="514666" cy="514666"/>
            <a:chOff x="0" y="0"/>
            <a:chExt cx="6350000" cy="6350000"/>
          </a:xfrm>
        </p:grpSpPr>
        <p:sp>
          <p:nvSpPr>
            <p:cNvPr id="10" name="Freeform 10">
              <a:extLst>
                <a:ext uri="{FF2B5EF4-FFF2-40B4-BE49-F238E27FC236}">
                  <a16:creationId xmlns:a16="http://schemas.microsoft.com/office/drawing/2014/main" id="{7C641C29-3275-0F08-E4A8-A24B6C5BE50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4CEB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13" name="Group 13">
            <a:extLst>
              <a:ext uri="{FF2B5EF4-FFF2-40B4-BE49-F238E27FC236}">
                <a16:creationId xmlns:a16="http://schemas.microsoft.com/office/drawing/2014/main" id="{0A6E4EAA-0263-C654-99B3-6D73A02CD300}"/>
              </a:ext>
              <a:ext uri="{C183D7F6-B498-43B3-948B-1728B52AA6E4}">
                <adec:decorative xmlns:adec="http://schemas.microsoft.com/office/drawing/2017/decorative" val="1"/>
              </a:ext>
            </a:extLst>
          </p:cNvPr>
          <p:cNvGrpSpPr/>
          <p:nvPr/>
        </p:nvGrpSpPr>
        <p:grpSpPr>
          <a:xfrm>
            <a:off x="5192302" y="4020909"/>
            <a:ext cx="514666" cy="514666"/>
            <a:chOff x="0" y="0"/>
            <a:chExt cx="6350000" cy="6350000"/>
          </a:xfrm>
        </p:grpSpPr>
        <p:sp>
          <p:nvSpPr>
            <p:cNvPr id="14" name="Freeform 14">
              <a:extLst>
                <a:ext uri="{FF2B5EF4-FFF2-40B4-BE49-F238E27FC236}">
                  <a16:creationId xmlns:a16="http://schemas.microsoft.com/office/drawing/2014/main" id="{ADA22169-E90C-3FE9-593A-E450DAE7210E}"/>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4CEB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17" name="Group 17">
            <a:extLst>
              <a:ext uri="{FF2B5EF4-FFF2-40B4-BE49-F238E27FC236}">
                <a16:creationId xmlns:a16="http://schemas.microsoft.com/office/drawing/2014/main" id="{7AEBE55A-BC49-8E65-D70D-26B72C07C773}"/>
              </a:ext>
              <a:ext uri="{C183D7F6-B498-43B3-948B-1728B52AA6E4}">
                <adec:decorative xmlns:adec="http://schemas.microsoft.com/office/drawing/2017/decorative" val="1"/>
              </a:ext>
            </a:extLst>
          </p:cNvPr>
          <p:cNvGrpSpPr/>
          <p:nvPr/>
        </p:nvGrpSpPr>
        <p:grpSpPr>
          <a:xfrm>
            <a:off x="5192302" y="3167682"/>
            <a:ext cx="514666" cy="514666"/>
            <a:chOff x="0" y="0"/>
            <a:chExt cx="6350000" cy="6350000"/>
          </a:xfrm>
        </p:grpSpPr>
        <p:sp>
          <p:nvSpPr>
            <p:cNvPr id="18" name="Freeform 18">
              <a:extLst>
                <a:ext uri="{FF2B5EF4-FFF2-40B4-BE49-F238E27FC236}">
                  <a16:creationId xmlns:a16="http://schemas.microsoft.com/office/drawing/2014/main" id="{E138D50F-5C7D-99CA-57DF-59C986716E7E}"/>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4CEB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21">
            <a:extLst>
              <a:ext uri="{FF2B5EF4-FFF2-40B4-BE49-F238E27FC236}">
                <a16:creationId xmlns:a16="http://schemas.microsoft.com/office/drawing/2014/main" id="{7C2D583D-C93B-A40A-572E-0C67540559BD}"/>
              </a:ext>
              <a:ext uri="{C183D7F6-B498-43B3-948B-1728B52AA6E4}">
                <adec:decorative xmlns:adec="http://schemas.microsoft.com/office/drawing/2017/decorative" val="1"/>
              </a:ext>
            </a:extLst>
          </p:cNvPr>
          <p:cNvGrpSpPr/>
          <p:nvPr/>
        </p:nvGrpSpPr>
        <p:grpSpPr>
          <a:xfrm>
            <a:off x="5192302" y="4874136"/>
            <a:ext cx="514666" cy="514666"/>
            <a:chOff x="0" y="0"/>
            <a:chExt cx="6350000" cy="6350000"/>
          </a:xfrm>
        </p:grpSpPr>
        <p:sp>
          <p:nvSpPr>
            <p:cNvPr id="22" name="Freeform 22">
              <a:extLst>
                <a:ext uri="{FF2B5EF4-FFF2-40B4-BE49-F238E27FC236}">
                  <a16:creationId xmlns:a16="http://schemas.microsoft.com/office/drawing/2014/main" id="{875E6509-04A3-4015-B54F-8B3779CDB948}"/>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4CEB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24" name="TextBox 24">
            <a:extLst>
              <a:ext uri="{FF2B5EF4-FFF2-40B4-BE49-F238E27FC236}">
                <a16:creationId xmlns:a16="http://schemas.microsoft.com/office/drawing/2014/main" id="{811B6F8F-5BD7-8271-932B-0FB7E96F6643}"/>
              </a:ext>
            </a:extLst>
          </p:cNvPr>
          <p:cNvSpPr txBox="1">
            <a:spLocks noGrp="1"/>
          </p:cNvSpPr>
          <p:nvPr>
            <p:ph type="title" idx="4294967295"/>
          </p:nvPr>
        </p:nvSpPr>
        <p:spPr>
          <a:xfrm>
            <a:off x="685800" y="1209544"/>
            <a:ext cx="3555093" cy="101803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8016"/>
              </a:lnSpc>
              <a:spcBef>
                <a:spcPct val="0"/>
              </a:spcBef>
              <a:spcAft>
                <a:spcPts val="0"/>
              </a:spcAft>
              <a:buClrTx/>
              <a:buSzTx/>
              <a:buFontTx/>
              <a:buNone/>
              <a:tabLst/>
              <a:defRPr/>
            </a:pPr>
            <a:r>
              <a:rPr kumimoji="0" lang="en-US" sz="6680" b="1" i="0" u="none" strike="noStrike" kern="1200" cap="none" spc="0" normalizeH="0" baseline="0" noProof="0">
                <a:ln>
                  <a:noFill/>
                </a:ln>
                <a:solidFill>
                  <a:srgbClr val="FFFFFF"/>
                </a:solidFill>
                <a:effectLst/>
                <a:uLnTx/>
                <a:uFillTx/>
                <a:latin typeface="Montserrat Bold"/>
                <a:ea typeface="Montserrat Bold"/>
                <a:cs typeface="Montserrat Bold"/>
                <a:sym typeface="Montserrat Bold"/>
              </a:rPr>
              <a:t>Agenda</a:t>
            </a:r>
          </a:p>
        </p:txBody>
      </p:sp>
      <p:sp>
        <p:nvSpPr>
          <p:cNvPr id="7" name="TextBox 7">
            <a:extLst>
              <a:ext uri="{FF2B5EF4-FFF2-40B4-BE49-F238E27FC236}">
                <a16:creationId xmlns:a16="http://schemas.microsoft.com/office/drawing/2014/main" id="{3F02B487-8427-3DB3-422D-4947665FD0A8}"/>
              </a:ext>
            </a:extLst>
          </p:cNvPr>
          <p:cNvSpPr txBox="1"/>
          <p:nvPr/>
        </p:nvSpPr>
        <p:spPr>
          <a:xfrm>
            <a:off x="5267898" y="1454273"/>
            <a:ext cx="363474" cy="44602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768"/>
              </a:lnSpc>
            </a:pPr>
            <a:r>
              <a:rPr lang="en-US" sz="2400" b="1">
                <a:solidFill>
                  <a:srgbClr val="FFFFFF"/>
                </a:solidFill>
                <a:latin typeface="Montserrat Bold"/>
                <a:ea typeface="Montserrat Bold"/>
                <a:cs typeface="Montserrat Bold"/>
                <a:sym typeface="Montserrat Bold"/>
              </a:rPr>
              <a:t>1</a:t>
            </a:r>
          </a:p>
        </p:txBody>
      </p:sp>
      <p:sp>
        <p:nvSpPr>
          <p:cNvPr id="4" name="TextBox 4">
            <a:extLst>
              <a:ext uri="{FF2B5EF4-FFF2-40B4-BE49-F238E27FC236}">
                <a16:creationId xmlns:a16="http://schemas.microsoft.com/office/drawing/2014/main" id="{8527B5C3-C70E-24A0-D2DB-46535A4E1310}"/>
              </a:ext>
            </a:extLst>
          </p:cNvPr>
          <p:cNvSpPr txBox="1"/>
          <p:nvPr/>
        </p:nvSpPr>
        <p:spPr>
          <a:xfrm>
            <a:off x="6092006" y="1351763"/>
            <a:ext cx="4881832" cy="64262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5600"/>
              </a:lnSpc>
            </a:pPr>
            <a:r>
              <a:rPr lang="en-US" sz="2800" dirty="0">
                <a:solidFill>
                  <a:srgbClr val="0B2374"/>
                </a:solidFill>
                <a:latin typeface="Montserrat"/>
              </a:rPr>
              <a:t>What is No Wrong Door?</a:t>
            </a:r>
            <a:endParaRPr lang="en-US" dirty="0"/>
          </a:p>
        </p:txBody>
      </p:sp>
      <p:sp>
        <p:nvSpPr>
          <p:cNvPr id="11" name="TextBox 11">
            <a:extLst>
              <a:ext uri="{FF2B5EF4-FFF2-40B4-BE49-F238E27FC236}">
                <a16:creationId xmlns:a16="http://schemas.microsoft.com/office/drawing/2014/main" id="{9794D634-387A-49D5-7EE6-E410332D679B}"/>
              </a:ext>
            </a:extLst>
          </p:cNvPr>
          <p:cNvSpPr txBox="1"/>
          <p:nvPr/>
        </p:nvSpPr>
        <p:spPr>
          <a:xfrm>
            <a:off x="5267898" y="2307501"/>
            <a:ext cx="363474" cy="44602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indent="0" algn="ctr">
              <a:lnSpc>
                <a:spcPts val="3768"/>
              </a:lnSpc>
              <a:spcBef>
                <a:spcPct val="0"/>
              </a:spcBef>
            </a:pPr>
            <a:r>
              <a:rPr lang="en-US" sz="2400" b="1" u="none">
                <a:solidFill>
                  <a:srgbClr val="FFFFFF"/>
                </a:solidFill>
                <a:latin typeface="Montserrat Bold"/>
                <a:ea typeface="Montserrat Bold"/>
                <a:cs typeface="Montserrat Bold"/>
                <a:sym typeface="Montserrat Bold"/>
              </a:rPr>
              <a:t>2</a:t>
            </a:r>
          </a:p>
        </p:txBody>
      </p:sp>
      <p:sp>
        <p:nvSpPr>
          <p:cNvPr id="8" name="TextBox 8">
            <a:extLst>
              <a:ext uri="{FF2B5EF4-FFF2-40B4-BE49-F238E27FC236}">
                <a16:creationId xmlns:a16="http://schemas.microsoft.com/office/drawing/2014/main" id="{DAC5D5E6-2B72-920C-27A2-42A029F34C7D}"/>
              </a:ext>
            </a:extLst>
          </p:cNvPr>
          <p:cNvSpPr txBox="1"/>
          <p:nvPr/>
        </p:nvSpPr>
        <p:spPr>
          <a:xfrm>
            <a:off x="6136180" y="2162301"/>
            <a:ext cx="4881832" cy="64262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a:lnSpc>
                <a:spcPts val="5600"/>
              </a:lnSpc>
              <a:spcBef>
                <a:spcPct val="0"/>
              </a:spcBef>
            </a:pPr>
            <a:r>
              <a:rPr lang="en-US" sz="2800" dirty="0">
                <a:solidFill>
                  <a:srgbClr val="0B2374"/>
                </a:solidFill>
                <a:latin typeface="Montserrat"/>
                <a:sym typeface="Montserrat"/>
              </a:rPr>
              <a:t>Brief History</a:t>
            </a:r>
            <a:endParaRPr lang="en-US" dirty="0"/>
          </a:p>
        </p:txBody>
      </p:sp>
      <p:sp>
        <p:nvSpPr>
          <p:cNvPr id="19" name="TextBox 19">
            <a:extLst>
              <a:ext uri="{FF2B5EF4-FFF2-40B4-BE49-F238E27FC236}">
                <a16:creationId xmlns:a16="http://schemas.microsoft.com/office/drawing/2014/main" id="{ABFA8D08-3D07-7600-EDC7-0434C766248F}"/>
              </a:ext>
            </a:extLst>
          </p:cNvPr>
          <p:cNvSpPr txBox="1"/>
          <p:nvPr/>
        </p:nvSpPr>
        <p:spPr>
          <a:xfrm>
            <a:off x="5267898" y="3160727"/>
            <a:ext cx="363474" cy="44602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indent="0" algn="ctr">
              <a:lnSpc>
                <a:spcPts val="3768"/>
              </a:lnSpc>
              <a:spcBef>
                <a:spcPct val="0"/>
              </a:spcBef>
            </a:pPr>
            <a:r>
              <a:rPr lang="en-US" sz="2400" b="1" u="none">
                <a:solidFill>
                  <a:srgbClr val="FFFFFF"/>
                </a:solidFill>
                <a:latin typeface="Montserrat Bold"/>
                <a:ea typeface="Montserrat Bold"/>
                <a:cs typeface="Montserrat Bold"/>
                <a:sym typeface="Montserrat Bold"/>
              </a:rPr>
              <a:t>3</a:t>
            </a:r>
          </a:p>
        </p:txBody>
      </p:sp>
      <p:sp>
        <p:nvSpPr>
          <p:cNvPr id="16" name="TextBox 16">
            <a:extLst>
              <a:ext uri="{FF2B5EF4-FFF2-40B4-BE49-F238E27FC236}">
                <a16:creationId xmlns:a16="http://schemas.microsoft.com/office/drawing/2014/main" id="{23006CDB-A6A9-FE50-A357-8FB0C5C4FF75}"/>
              </a:ext>
            </a:extLst>
          </p:cNvPr>
          <p:cNvSpPr txBox="1"/>
          <p:nvPr/>
        </p:nvSpPr>
        <p:spPr>
          <a:xfrm>
            <a:off x="6136180" y="3017013"/>
            <a:ext cx="4881832" cy="64262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a:lnSpc>
                <a:spcPts val="5600"/>
              </a:lnSpc>
              <a:spcBef>
                <a:spcPct val="0"/>
              </a:spcBef>
            </a:pPr>
            <a:r>
              <a:rPr lang="en-US" sz="2800" dirty="0">
                <a:solidFill>
                  <a:srgbClr val="0B2374"/>
                </a:solidFill>
                <a:latin typeface="Montserrat"/>
              </a:rPr>
              <a:t>Current Work &amp; Team</a:t>
            </a:r>
            <a:endParaRPr lang="en-US" dirty="0"/>
          </a:p>
        </p:txBody>
      </p:sp>
      <p:sp>
        <p:nvSpPr>
          <p:cNvPr id="15" name="TextBox 15">
            <a:extLst>
              <a:ext uri="{FF2B5EF4-FFF2-40B4-BE49-F238E27FC236}">
                <a16:creationId xmlns:a16="http://schemas.microsoft.com/office/drawing/2014/main" id="{1E4970FF-A61F-EAEB-4A0A-34AB41D95A88}"/>
              </a:ext>
            </a:extLst>
          </p:cNvPr>
          <p:cNvSpPr txBox="1"/>
          <p:nvPr/>
        </p:nvSpPr>
        <p:spPr>
          <a:xfrm>
            <a:off x="5267898" y="4013955"/>
            <a:ext cx="363474" cy="44602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indent="0" algn="ctr">
              <a:lnSpc>
                <a:spcPts val="3768"/>
              </a:lnSpc>
              <a:spcBef>
                <a:spcPct val="0"/>
              </a:spcBef>
            </a:pPr>
            <a:r>
              <a:rPr lang="en-US" sz="2400" b="1" u="none">
                <a:solidFill>
                  <a:srgbClr val="FFFFFF"/>
                </a:solidFill>
                <a:latin typeface="Montserrat Bold"/>
                <a:ea typeface="Montserrat Bold"/>
                <a:cs typeface="Montserrat Bold"/>
                <a:sym typeface="Montserrat Bold"/>
              </a:rPr>
              <a:t>4</a:t>
            </a:r>
          </a:p>
        </p:txBody>
      </p:sp>
      <p:sp>
        <p:nvSpPr>
          <p:cNvPr id="12" name="TextBox 12">
            <a:extLst>
              <a:ext uri="{FF2B5EF4-FFF2-40B4-BE49-F238E27FC236}">
                <a16:creationId xmlns:a16="http://schemas.microsoft.com/office/drawing/2014/main" id="{76AE6FA2-9A71-7488-1F53-00ADB260D260}"/>
              </a:ext>
            </a:extLst>
          </p:cNvPr>
          <p:cNvSpPr txBox="1"/>
          <p:nvPr/>
        </p:nvSpPr>
        <p:spPr>
          <a:xfrm>
            <a:off x="6136180" y="3871725"/>
            <a:ext cx="4881832" cy="64262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a:lnSpc>
                <a:spcPts val="5600"/>
              </a:lnSpc>
              <a:spcBef>
                <a:spcPct val="0"/>
              </a:spcBef>
            </a:pPr>
            <a:r>
              <a:rPr lang="en-US" sz="2800" dirty="0">
                <a:solidFill>
                  <a:srgbClr val="0B2374"/>
                </a:solidFill>
                <a:latin typeface="Montserrat"/>
                <a:sym typeface="Montserrat"/>
              </a:rPr>
              <a:t>North Star</a:t>
            </a:r>
            <a:endParaRPr lang="en-US" sz="2800" dirty="0">
              <a:solidFill>
                <a:srgbClr val="0B2374"/>
              </a:solidFill>
              <a:latin typeface="Montserrat"/>
            </a:endParaRPr>
          </a:p>
        </p:txBody>
      </p:sp>
      <p:sp>
        <p:nvSpPr>
          <p:cNvPr id="23" name="TextBox 23">
            <a:extLst>
              <a:ext uri="{FF2B5EF4-FFF2-40B4-BE49-F238E27FC236}">
                <a16:creationId xmlns:a16="http://schemas.microsoft.com/office/drawing/2014/main" id="{38948EB0-E9F2-8332-C08D-AE9CA44959AA}"/>
              </a:ext>
            </a:extLst>
          </p:cNvPr>
          <p:cNvSpPr txBox="1"/>
          <p:nvPr/>
        </p:nvSpPr>
        <p:spPr>
          <a:xfrm>
            <a:off x="5267898" y="4867181"/>
            <a:ext cx="363474" cy="44602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indent="0" algn="ctr">
              <a:lnSpc>
                <a:spcPts val="3768"/>
              </a:lnSpc>
              <a:spcBef>
                <a:spcPct val="0"/>
              </a:spcBef>
            </a:pPr>
            <a:r>
              <a:rPr lang="en-US" sz="2400" b="1" u="none">
                <a:solidFill>
                  <a:srgbClr val="FFFFFF"/>
                </a:solidFill>
                <a:latin typeface="Montserrat Bold"/>
                <a:ea typeface="Montserrat Bold"/>
                <a:cs typeface="Montserrat Bold"/>
                <a:sym typeface="Montserrat Bold"/>
              </a:rPr>
              <a:t>5</a:t>
            </a:r>
          </a:p>
        </p:txBody>
      </p:sp>
      <p:sp>
        <p:nvSpPr>
          <p:cNvPr id="20" name="TextBox 20">
            <a:extLst>
              <a:ext uri="{FF2B5EF4-FFF2-40B4-BE49-F238E27FC236}">
                <a16:creationId xmlns:a16="http://schemas.microsoft.com/office/drawing/2014/main" id="{3360A382-522F-6EDF-FE9D-A3E082CB1322}"/>
              </a:ext>
            </a:extLst>
          </p:cNvPr>
          <p:cNvSpPr txBox="1"/>
          <p:nvPr/>
        </p:nvSpPr>
        <p:spPr>
          <a:xfrm>
            <a:off x="6136180" y="4726437"/>
            <a:ext cx="4881832" cy="64262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1">
              <a:lnSpc>
                <a:spcPts val="5600"/>
              </a:lnSpc>
              <a:spcBef>
                <a:spcPct val="0"/>
              </a:spcBef>
            </a:pPr>
            <a:r>
              <a:rPr lang="en-US" sz="2800" dirty="0">
                <a:solidFill>
                  <a:srgbClr val="0B2374"/>
                </a:solidFill>
                <a:latin typeface="Montserrat"/>
                <a:sym typeface="Montserrat"/>
              </a:rPr>
              <a:t>PATH Forward</a:t>
            </a:r>
            <a:endParaRPr lang="en-US" dirty="0"/>
          </a:p>
        </p:txBody>
      </p:sp>
    </p:spTree>
    <p:extLst>
      <p:ext uri="{BB962C8B-B14F-4D97-AF65-F5344CB8AC3E}">
        <p14:creationId xmlns:p14="http://schemas.microsoft.com/office/powerpoint/2010/main" val="356570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3C662-28A8-5797-DE0F-D017AC90AF28}"/>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D9616092-5893-4A7E-7578-24E263F7A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Rectangle: Rounded Corners 3">
            <a:extLst>
              <a:ext uri="{FF2B5EF4-FFF2-40B4-BE49-F238E27FC236}">
                <a16:creationId xmlns:a16="http://schemas.microsoft.com/office/drawing/2014/main" id="{DA78CA00-6B72-04BC-5E9D-5566A3727728}"/>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5. PATH Forward</a:t>
            </a:r>
            <a:endParaRPr lang="en-US" dirty="0">
              <a:latin typeface="Montserrat" panose="00000500000000000000" pitchFamily="2" charset="0"/>
            </a:endParaRPr>
          </a:p>
        </p:txBody>
      </p:sp>
      <p:sp>
        <p:nvSpPr>
          <p:cNvPr id="10" name="TextBox 10">
            <a:extLst>
              <a:ext uri="{FF2B5EF4-FFF2-40B4-BE49-F238E27FC236}">
                <a16:creationId xmlns:a16="http://schemas.microsoft.com/office/drawing/2014/main" id="{E49EF75C-D8A8-4C61-9D73-5253B0D52B65}"/>
              </a:ext>
            </a:extLst>
          </p:cNvPr>
          <p:cNvSpPr txBox="1">
            <a:spLocks noGrp="1"/>
          </p:cNvSpPr>
          <p:nvPr>
            <p:ph type="title" idx="4294967295"/>
          </p:nvPr>
        </p:nvSpPr>
        <p:spPr>
          <a:xfrm>
            <a:off x="402061" y="332337"/>
            <a:ext cx="10820400" cy="7264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2374"/>
                </a:solidFill>
                <a:effectLst/>
                <a:uLnTx/>
                <a:uFillTx/>
                <a:latin typeface="Montserrat"/>
                <a:ea typeface="+mj-ea"/>
                <a:cs typeface="+mj-cs"/>
                <a:sym typeface="Montserrat Bold"/>
              </a:rPr>
              <a:t>Our PATH Forward: Collaborate</a:t>
            </a: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a:extLst>
              <a:ext uri="{FF2B5EF4-FFF2-40B4-BE49-F238E27FC236}">
                <a16:creationId xmlns:a16="http://schemas.microsoft.com/office/drawing/2014/main" id="{821657F9-56C3-EF70-42A4-1DCA8A15850E}"/>
              </a:ext>
            </a:extLst>
          </p:cNvPr>
          <p:cNvSpPr txBox="1"/>
          <p:nvPr/>
        </p:nvSpPr>
        <p:spPr>
          <a:xfrm>
            <a:off x="499620" y="1237443"/>
            <a:ext cx="11387580" cy="4122860"/>
          </a:xfrm>
          <a:prstGeom prst="rect">
            <a:avLst/>
          </a:prstGeom>
          <a:noFill/>
        </p:spPr>
        <p:txBody>
          <a:bodyPr wrap="square" lIns="91440" tIns="45720" rIns="91440" bIns="45720" anchor="t">
            <a:spAutoFit/>
          </a:bodyPr>
          <a:lstStyle/>
          <a:p>
            <a:pPr marL="342900" indent="-342900">
              <a:lnSpc>
                <a:spcPct val="107000"/>
              </a:lnSpc>
              <a:spcBef>
                <a:spcPts val="800"/>
              </a:spcBef>
              <a:spcAft>
                <a:spcPts val="400"/>
              </a:spcAft>
              <a:buFont typeface="Arial,Sans-Serif"/>
              <a:buChar char="•"/>
            </a:pPr>
            <a:r>
              <a:rPr lang="en-US" sz="2200" kern="100" dirty="0">
                <a:solidFill>
                  <a:srgbClr val="0B2374"/>
                </a:solidFill>
                <a:latin typeface="Montserrat" panose="00000500000000000000" pitchFamily="2" charset="0"/>
                <a:ea typeface="Yu Gothic Light"/>
                <a:cs typeface="Times New Roman"/>
              </a:rPr>
              <a:t>Broadening and deepening partnership opportunities </a:t>
            </a:r>
            <a:endParaRPr lang="en-US" sz="2200" kern="100" dirty="0">
              <a:solidFill>
                <a:srgbClr val="000000"/>
              </a:solidFill>
              <a:latin typeface="Montserrat" panose="00000500000000000000" pitchFamily="2" charset="0"/>
              <a:ea typeface="Yu Gothic Light"/>
              <a:cs typeface="Times New Roman"/>
            </a:endParaRPr>
          </a:p>
          <a:p>
            <a:pPr marL="800100" lvl="1" indent="-342900">
              <a:spcBef>
                <a:spcPts val="400"/>
              </a:spcBef>
              <a:spcAft>
                <a:spcPts val="400"/>
              </a:spcAft>
              <a:buFont typeface="Arial,Sans-Serif"/>
              <a:buChar char="•"/>
            </a:pPr>
            <a:r>
              <a:rPr lang="en-US" sz="2100" kern="100" dirty="0">
                <a:solidFill>
                  <a:srgbClr val="0B2374"/>
                </a:solidFill>
                <a:latin typeface="Montserrat" panose="00000500000000000000" pitchFamily="2" charset="0"/>
                <a:ea typeface="Yu Gothic Light"/>
                <a:cs typeface="Times New Roman"/>
              </a:rPr>
              <a:t>Not just CRIA! </a:t>
            </a:r>
            <a:endParaRPr lang="en-US" sz="2100" kern="100" dirty="0">
              <a:solidFill>
                <a:srgbClr val="000000"/>
              </a:solidFill>
              <a:latin typeface="Montserrat" panose="00000500000000000000" pitchFamily="2" charset="0"/>
              <a:ea typeface="Yu Gothic Light"/>
              <a:cs typeface="Times New Roman"/>
            </a:endParaRPr>
          </a:p>
          <a:p>
            <a:pPr marL="800100" lvl="1" indent="-342900">
              <a:spcBef>
                <a:spcPts val="400"/>
              </a:spcBef>
              <a:spcAft>
                <a:spcPts val="400"/>
              </a:spcAft>
              <a:buFont typeface="Arial,Sans-Serif"/>
              <a:buChar char="•"/>
            </a:pPr>
            <a:r>
              <a:rPr lang="en-US" sz="2100" kern="100" dirty="0">
                <a:solidFill>
                  <a:srgbClr val="0B2374"/>
                </a:solidFill>
                <a:latin typeface="Montserrat" panose="00000500000000000000" pitchFamily="2" charset="0"/>
                <a:ea typeface="Yu Gothic Light"/>
                <a:cs typeface="Times New Roman"/>
              </a:rPr>
              <a:t>Local: Network Partners, Community Partners, Local Advisory Councils (LAC)</a:t>
            </a:r>
          </a:p>
          <a:p>
            <a:pPr marL="800100" lvl="1" indent="-342900">
              <a:spcBef>
                <a:spcPts val="400"/>
              </a:spcBef>
              <a:spcAft>
                <a:spcPts val="400"/>
              </a:spcAft>
              <a:buFont typeface="Arial,Sans-Serif"/>
              <a:buChar char="•"/>
            </a:pPr>
            <a:r>
              <a:rPr lang="en-US" sz="2100" kern="100" dirty="0">
                <a:solidFill>
                  <a:srgbClr val="0B2374"/>
                </a:solidFill>
                <a:latin typeface="Montserrat" panose="00000500000000000000" pitchFamily="2" charset="0"/>
                <a:ea typeface="Yu Gothic Light"/>
                <a:cs typeface="Times New Roman"/>
              </a:rPr>
              <a:t>State: Resource Advisory Council (RAC) membership and leadership</a:t>
            </a:r>
            <a:endParaRPr lang="en-US" sz="2100" dirty="0">
              <a:latin typeface="Montserrat" panose="00000500000000000000" pitchFamily="2" charset="0"/>
            </a:endParaRPr>
          </a:p>
          <a:p>
            <a:pPr marL="800100" lvl="1" indent="-342900">
              <a:spcBef>
                <a:spcPts val="400"/>
              </a:spcBef>
              <a:spcAft>
                <a:spcPts val="400"/>
              </a:spcAft>
              <a:buFont typeface="Arial,Sans-Serif"/>
              <a:buChar char="•"/>
            </a:pPr>
            <a:r>
              <a:rPr lang="en-US" sz="2100" kern="100" dirty="0">
                <a:solidFill>
                  <a:srgbClr val="0B2374"/>
                </a:solidFill>
                <a:latin typeface="Montserrat" panose="00000500000000000000" pitchFamily="2" charset="0"/>
                <a:ea typeface="Yu Gothic Light"/>
                <a:cs typeface="Times New Roman"/>
              </a:rPr>
              <a:t>NWD Ambassadors group with AAAs </a:t>
            </a:r>
          </a:p>
          <a:p>
            <a:pPr marL="342900" indent="-342900">
              <a:lnSpc>
                <a:spcPct val="107000"/>
              </a:lnSpc>
              <a:spcBef>
                <a:spcPts val="800"/>
              </a:spcBef>
              <a:spcAft>
                <a:spcPts val="400"/>
              </a:spcAft>
              <a:buFont typeface="Arial"/>
              <a:buChar char="•"/>
            </a:pPr>
            <a:r>
              <a:rPr lang="en-US" sz="2400" kern="100" dirty="0">
                <a:solidFill>
                  <a:srgbClr val="0B2374"/>
                </a:solidFill>
                <a:latin typeface="Montserrat" panose="00000500000000000000" pitchFamily="2" charset="0"/>
                <a:ea typeface="Yu Gothic Light"/>
                <a:cs typeface="Times New Roman"/>
              </a:rPr>
              <a:t>Technology system improvements &amp; enhancements with user input sessions </a:t>
            </a:r>
            <a:endParaRPr lang="en-US" dirty="0">
              <a:latin typeface="Montserrat" panose="00000500000000000000" pitchFamily="2" charset="0"/>
            </a:endParaRPr>
          </a:p>
          <a:p>
            <a:pPr marL="342900" indent="-342900">
              <a:lnSpc>
                <a:spcPct val="107000"/>
              </a:lnSpc>
              <a:spcBef>
                <a:spcPts val="800"/>
              </a:spcBef>
              <a:spcAft>
                <a:spcPts val="400"/>
              </a:spcAft>
              <a:buFont typeface="Arial"/>
              <a:buChar char="•"/>
            </a:pPr>
            <a:r>
              <a:rPr lang="en-US" sz="2400" kern="100">
                <a:solidFill>
                  <a:srgbClr val="0B2374"/>
                </a:solidFill>
                <a:latin typeface="Montserrat"/>
                <a:ea typeface="Yu Gothic Light"/>
                <a:cs typeface="Times New Roman"/>
              </a:rPr>
              <a:t>Feedback loops and surveys from all audiences engaged with NWD</a:t>
            </a:r>
            <a:endParaRPr lang="en-US" sz="2400" kern="100">
              <a:solidFill>
                <a:srgbClr val="0B2374"/>
              </a:solidFill>
              <a:latin typeface="Montserrat" panose="00000500000000000000" pitchFamily="2" charset="0"/>
              <a:ea typeface="Yu Gothic Light"/>
              <a:cs typeface="Times New Roman"/>
            </a:endParaRPr>
          </a:p>
          <a:p>
            <a:pPr marL="800100" lvl="1" indent="-342900">
              <a:spcBef>
                <a:spcPts val="400"/>
              </a:spcBef>
              <a:spcAft>
                <a:spcPts val="400"/>
              </a:spcAft>
              <a:buFont typeface="Arial"/>
              <a:buChar char="•"/>
            </a:pPr>
            <a:r>
              <a:rPr lang="en-US" sz="2400" kern="100" dirty="0">
                <a:solidFill>
                  <a:srgbClr val="0B2374"/>
                </a:solidFill>
                <a:latin typeface="Montserrat" panose="00000500000000000000" pitchFamily="2" charset="0"/>
                <a:ea typeface="Yu Gothic Light"/>
                <a:cs typeface="Times New Roman"/>
              </a:rPr>
              <a:t>Easy Access, CRIA, Training</a:t>
            </a:r>
          </a:p>
        </p:txBody>
      </p:sp>
    </p:spTree>
    <p:extLst>
      <p:ext uri="{BB962C8B-B14F-4D97-AF65-F5344CB8AC3E}">
        <p14:creationId xmlns:p14="http://schemas.microsoft.com/office/powerpoint/2010/main" val="2730854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C9206-09B4-66E6-4FDC-6E8A5F1E1FBA}"/>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B3B090C9-2E12-AD8D-910F-3A464F55BDA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Rectangle: Rounded Corners 3">
            <a:extLst>
              <a:ext uri="{FF2B5EF4-FFF2-40B4-BE49-F238E27FC236}">
                <a16:creationId xmlns:a16="http://schemas.microsoft.com/office/drawing/2014/main" id="{E8B1EE8C-43F5-E7EB-AD2C-86CCF54E8882}"/>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5. PATH Forward</a:t>
            </a:r>
            <a:endParaRPr lang="en-US" dirty="0">
              <a:latin typeface="Montserrat" panose="00000500000000000000" pitchFamily="2" charset="0"/>
            </a:endParaRPr>
          </a:p>
        </p:txBody>
      </p:sp>
      <p:sp>
        <p:nvSpPr>
          <p:cNvPr id="10" name="TextBox 10">
            <a:extLst>
              <a:ext uri="{FF2B5EF4-FFF2-40B4-BE49-F238E27FC236}">
                <a16:creationId xmlns:a16="http://schemas.microsoft.com/office/drawing/2014/main" id="{EB0021DA-1D08-F8CE-CC7D-AE647BD199C7}"/>
              </a:ext>
            </a:extLst>
          </p:cNvPr>
          <p:cNvSpPr txBox="1">
            <a:spLocks noGrp="1"/>
          </p:cNvSpPr>
          <p:nvPr>
            <p:ph type="title" idx="4294967295"/>
          </p:nvPr>
        </p:nvSpPr>
        <p:spPr>
          <a:xfrm>
            <a:off x="402061" y="332337"/>
            <a:ext cx="10820400" cy="7264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B2374"/>
                </a:solidFill>
                <a:effectLst/>
                <a:uLnTx/>
                <a:uFillTx/>
                <a:latin typeface="Montserrat"/>
                <a:ea typeface="+mj-ea"/>
                <a:cs typeface="+mj-cs"/>
                <a:sym typeface="Montserrat Bold"/>
              </a:rPr>
              <a:t>Our PATH Forward: Next Up</a:t>
            </a: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a:extLst>
              <a:ext uri="{FF2B5EF4-FFF2-40B4-BE49-F238E27FC236}">
                <a16:creationId xmlns:a16="http://schemas.microsoft.com/office/drawing/2014/main" id="{59BEF0E7-AA9F-8915-22B4-5C62218D00DE}"/>
              </a:ext>
            </a:extLst>
          </p:cNvPr>
          <p:cNvSpPr txBox="1"/>
          <p:nvPr/>
        </p:nvSpPr>
        <p:spPr>
          <a:xfrm>
            <a:off x="684711" y="1142172"/>
            <a:ext cx="10822578" cy="5110310"/>
          </a:xfrm>
          <a:prstGeom prst="rect">
            <a:avLst/>
          </a:prstGeom>
          <a:noFill/>
        </p:spPr>
        <p:txBody>
          <a:bodyPr wrap="square" lIns="91440" tIns="45720" rIns="91440" bIns="45720" anchor="t">
            <a:spAutoFit/>
          </a:bodyPr>
          <a:lstStyle/>
          <a:p>
            <a:pPr marL="342900" indent="-342900">
              <a:lnSpc>
                <a:spcPct val="107000"/>
              </a:lnSpc>
              <a:spcBef>
                <a:spcPts val="800"/>
              </a:spcBef>
              <a:spcAft>
                <a:spcPts val="400"/>
              </a:spcAft>
              <a:buFont typeface="Arial,Sans-Serif"/>
              <a:buChar char="•"/>
            </a:pPr>
            <a:r>
              <a:rPr lang="en-US" sz="2200" kern="100" dirty="0">
                <a:solidFill>
                  <a:srgbClr val="0B2374"/>
                </a:solidFill>
                <a:latin typeface="Montserrat"/>
                <a:ea typeface="Yu Gothic Light"/>
                <a:cs typeface="Times New Roman"/>
              </a:rPr>
              <a:t>More training and technical support materials and strategies  </a:t>
            </a:r>
            <a:endParaRPr lang="en-US" sz="2400" dirty="0"/>
          </a:p>
          <a:p>
            <a:pPr marL="342900" indent="-342900">
              <a:lnSpc>
                <a:spcPct val="107000"/>
              </a:lnSpc>
              <a:spcBef>
                <a:spcPts val="800"/>
              </a:spcBef>
              <a:spcAft>
                <a:spcPts val="400"/>
              </a:spcAft>
              <a:buFont typeface="Arial,Sans-Serif"/>
              <a:buChar char="•"/>
            </a:pPr>
            <a:r>
              <a:rPr lang="en-US" sz="2200" kern="100" dirty="0">
                <a:solidFill>
                  <a:srgbClr val="0B2374"/>
                </a:solidFill>
                <a:latin typeface="Montserrat"/>
                <a:ea typeface="Yu Gothic Light"/>
                <a:cs typeface="Times New Roman"/>
              </a:rPr>
              <a:t>Additional technology system improvements and investments </a:t>
            </a:r>
          </a:p>
          <a:p>
            <a:pPr marL="800100" lvl="1" indent="-342900">
              <a:lnSpc>
                <a:spcPct val="107000"/>
              </a:lnSpc>
              <a:spcBef>
                <a:spcPts val="800"/>
              </a:spcBef>
              <a:spcAft>
                <a:spcPts val="400"/>
              </a:spcAft>
              <a:buFont typeface="Arial,Sans-Serif"/>
              <a:buChar char="•"/>
            </a:pPr>
            <a:r>
              <a:rPr lang="en-US" sz="2200" kern="100" dirty="0">
                <a:solidFill>
                  <a:srgbClr val="0B2374"/>
                </a:solidFill>
                <a:latin typeface="Montserrat"/>
                <a:ea typeface="Yu Gothic Light"/>
                <a:cs typeface="Times New Roman"/>
              </a:rPr>
              <a:t>For AAAs and Network Partners </a:t>
            </a:r>
          </a:p>
          <a:p>
            <a:pPr marL="800100" lvl="1" indent="-342900">
              <a:lnSpc>
                <a:spcPct val="107000"/>
              </a:lnSpc>
              <a:spcBef>
                <a:spcPts val="800"/>
              </a:spcBef>
              <a:spcAft>
                <a:spcPts val="400"/>
              </a:spcAft>
              <a:buFont typeface="Arial,Sans-Serif"/>
              <a:buChar char="•"/>
            </a:pPr>
            <a:r>
              <a:rPr lang="en-US" sz="2200" kern="100" dirty="0">
                <a:solidFill>
                  <a:srgbClr val="0B2374"/>
                </a:solidFill>
                <a:latin typeface="Montserrat"/>
                <a:ea typeface="Yu Gothic Light"/>
                <a:cs typeface="Times New Roman"/>
              </a:rPr>
              <a:t>For the DARS NWD Team</a:t>
            </a:r>
          </a:p>
          <a:p>
            <a:pPr marL="342900" indent="-342900">
              <a:lnSpc>
                <a:spcPct val="107000"/>
              </a:lnSpc>
              <a:spcBef>
                <a:spcPts val="800"/>
              </a:spcBef>
              <a:spcAft>
                <a:spcPts val="400"/>
              </a:spcAft>
              <a:buFont typeface="Arial,Sans-Serif"/>
              <a:buChar char="•"/>
            </a:pPr>
            <a:r>
              <a:rPr lang="en-US" sz="2200" kern="100" dirty="0">
                <a:solidFill>
                  <a:srgbClr val="0B2374"/>
                </a:solidFill>
                <a:latin typeface="Montserrat"/>
                <a:ea typeface="Yu Gothic Light"/>
                <a:cs typeface="Times New Roman"/>
              </a:rPr>
              <a:t>Metrics of Success</a:t>
            </a:r>
          </a:p>
          <a:p>
            <a:pPr marL="800100" lvl="1" indent="-342900">
              <a:lnSpc>
                <a:spcPct val="107000"/>
              </a:lnSpc>
              <a:spcBef>
                <a:spcPts val="800"/>
              </a:spcBef>
              <a:spcAft>
                <a:spcPts val="400"/>
              </a:spcAft>
              <a:buFont typeface="Arial,Sans-Serif"/>
              <a:buChar char="•"/>
            </a:pPr>
            <a:r>
              <a:rPr lang="en-US" sz="2200" kern="100" dirty="0">
                <a:solidFill>
                  <a:srgbClr val="0B2374"/>
                </a:solidFill>
                <a:latin typeface="Montserrat"/>
                <a:ea typeface="Yu Gothic Light"/>
                <a:cs typeface="Times New Roman"/>
              </a:rPr>
              <a:t>Defining, tracking and reporting our impact and ROI over time</a:t>
            </a:r>
          </a:p>
          <a:p>
            <a:pPr marL="342900" indent="-342900">
              <a:lnSpc>
                <a:spcPct val="107000"/>
              </a:lnSpc>
              <a:spcBef>
                <a:spcPts val="800"/>
              </a:spcBef>
              <a:spcAft>
                <a:spcPts val="400"/>
              </a:spcAft>
              <a:buFont typeface="Arial,Sans-Serif"/>
              <a:buChar char="•"/>
            </a:pPr>
            <a:r>
              <a:rPr lang="en-US" sz="2200" kern="100" dirty="0">
                <a:solidFill>
                  <a:srgbClr val="0B2374"/>
                </a:solidFill>
                <a:latin typeface="Montserrat"/>
                <a:ea typeface="Yu Gothic Light"/>
                <a:cs typeface="Times New Roman"/>
              </a:rPr>
              <a:t>In conjunction with OAA New Regulations for FY27:</a:t>
            </a:r>
            <a:endParaRPr lang="en-US" sz="2200" kern="100" dirty="0">
              <a:solidFill>
                <a:srgbClr val="000000"/>
              </a:solidFill>
              <a:latin typeface="Montserrat"/>
              <a:ea typeface="Yu Gothic Light"/>
              <a:cs typeface="Times New Roman"/>
            </a:endParaRPr>
          </a:p>
          <a:p>
            <a:pPr marL="800100" lvl="1" indent="-342900">
              <a:lnSpc>
                <a:spcPct val="107000"/>
              </a:lnSpc>
              <a:spcBef>
                <a:spcPts val="800"/>
              </a:spcBef>
              <a:spcAft>
                <a:spcPts val="400"/>
              </a:spcAft>
              <a:buFont typeface="Arial,Sans-Serif"/>
              <a:buChar char="•"/>
            </a:pPr>
            <a:r>
              <a:rPr lang="en-US" sz="2200" kern="100" dirty="0">
                <a:solidFill>
                  <a:srgbClr val="0B2374"/>
                </a:solidFill>
                <a:latin typeface="Montserrat"/>
                <a:ea typeface="Yu Gothic Light"/>
                <a:cs typeface="Times New Roman"/>
              </a:rPr>
              <a:t>Updated Service Standards for CRIA and Options Counseling</a:t>
            </a:r>
            <a:endParaRPr lang="en-US" sz="2200" kern="100" dirty="0">
              <a:solidFill>
                <a:srgbClr val="000000"/>
              </a:solidFill>
              <a:latin typeface="Montserrat"/>
              <a:ea typeface="Yu Gothic Light"/>
              <a:cs typeface="Times New Roman"/>
            </a:endParaRPr>
          </a:p>
          <a:p>
            <a:pPr marL="800100" lvl="1" indent="-342900">
              <a:lnSpc>
                <a:spcPct val="107000"/>
              </a:lnSpc>
              <a:spcBef>
                <a:spcPts val="800"/>
              </a:spcBef>
              <a:spcAft>
                <a:spcPts val="400"/>
              </a:spcAft>
              <a:buFont typeface="Arial,Sans-Serif"/>
              <a:buChar char="•"/>
            </a:pPr>
            <a:r>
              <a:rPr lang="en-US" sz="2200" kern="100" dirty="0">
                <a:solidFill>
                  <a:srgbClr val="0B2374"/>
                </a:solidFill>
                <a:latin typeface="Montserrat"/>
                <a:ea typeface="Yu Gothic Light"/>
                <a:cs typeface="Times New Roman"/>
              </a:rPr>
              <a:t>First ever No Wrong Door Manual and Policies and Procedures</a:t>
            </a:r>
          </a:p>
          <a:p>
            <a:pPr marL="342900" indent="-342900">
              <a:lnSpc>
                <a:spcPct val="107000"/>
              </a:lnSpc>
              <a:spcBef>
                <a:spcPts val="800"/>
              </a:spcBef>
              <a:spcAft>
                <a:spcPts val="400"/>
              </a:spcAft>
              <a:buFont typeface="Arial"/>
              <a:buChar char="•"/>
            </a:pPr>
            <a:endParaRPr lang="en-US" sz="2400" kern="100" dirty="0">
              <a:solidFill>
                <a:srgbClr val="0B2374"/>
              </a:solidFill>
              <a:latin typeface="Montserrat"/>
              <a:ea typeface="Yu Gothic Light"/>
              <a:cs typeface="Times New Roman"/>
            </a:endParaRPr>
          </a:p>
        </p:txBody>
      </p:sp>
    </p:spTree>
    <p:extLst>
      <p:ext uri="{BB962C8B-B14F-4D97-AF65-F5344CB8AC3E}">
        <p14:creationId xmlns:p14="http://schemas.microsoft.com/office/powerpoint/2010/main" val="2815828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5BA5-8202-73C7-731A-28775EFCB4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C4BACA-6C2E-EDAB-7EA7-9B1DE612413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Thank you!</a:t>
            </a:r>
          </a:p>
        </p:txBody>
      </p:sp>
      <p:sp>
        <p:nvSpPr>
          <p:cNvPr id="2" name="TextBox 10">
            <a:extLst>
              <a:ext uri="{FF2B5EF4-FFF2-40B4-BE49-F238E27FC236}">
                <a16:creationId xmlns:a16="http://schemas.microsoft.com/office/drawing/2014/main" id="{E36ADA04-094F-8C0B-A4E9-DD9F582D3677}"/>
              </a:ext>
            </a:extLst>
          </p:cNvPr>
          <p:cNvSpPr txBox="1">
            <a:spLocks/>
          </p:cNvSpPr>
          <p:nvPr/>
        </p:nvSpPr>
        <p:spPr>
          <a:xfrm>
            <a:off x="1054290" y="2499883"/>
            <a:ext cx="10820400" cy="7834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09630">
              <a:lnSpc>
                <a:spcPts val="6400"/>
              </a:lnSpc>
              <a:defRPr/>
            </a:pPr>
            <a:r>
              <a:rPr lang="en-US" sz="5300" b="1" dirty="0">
                <a:solidFill>
                  <a:srgbClr val="0B2374"/>
                </a:solidFill>
                <a:latin typeface="Montserrat Bold"/>
                <a:sym typeface="Montserrat Bold"/>
              </a:rPr>
              <a:t>Thank You! </a:t>
            </a:r>
            <a:endParaRPr lang="en-US" sz="5300" b="1" dirty="0">
              <a:solidFill>
                <a:srgbClr val="0B2374"/>
              </a:solidFill>
              <a:latin typeface="Montserrat Bold"/>
            </a:endParaRPr>
          </a:p>
        </p:txBody>
      </p:sp>
      <p:sp>
        <p:nvSpPr>
          <p:cNvPr id="8" name="TextBox 7">
            <a:extLst>
              <a:ext uri="{FF2B5EF4-FFF2-40B4-BE49-F238E27FC236}">
                <a16:creationId xmlns:a16="http://schemas.microsoft.com/office/drawing/2014/main" id="{E545A209-FEC7-6C6B-4265-ECE03252035A}"/>
              </a:ext>
            </a:extLst>
          </p:cNvPr>
          <p:cNvSpPr txBox="1"/>
          <p:nvPr/>
        </p:nvSpPr>
        <p:spPr>
          <a:xfrm>
            <a:off x="1040642" y="3560985"/>
            <a:ext cx="6278675" cy="307777"/>
          </a:xfrm>
          <a:prstGeom prst="rect">
            <a:avLst/>
          </a:prstGeom>
        </p:spPr>
        <p:txBody>
          <a:bodyPr wrap="square" lIns="0" tIns="0" rIns="0" bIns="0" rtlCol="0" anchor="t">
            <a:spAutoFit/>
          </a:bodyPr>
          <a:lstStyle/>
          <a:p>
            <a:pPr>
              <a:spcBef>
                <a:spcPct val="0"/>
              </a:spcBef>
            </a:pPr>
            <a:r>
              <a:rPr lang="en-US" sz="2000" err="1">
                <a:solidFill>
                  <a:srgbClr val="0B2374"/>
                </a:solidFill>
                <a:latin typeface="Montserrat"/>
                <a:ea typeface="Montserrat"/>
                <a:cs typeface="Montserrat"/>
                <a:sym typeface="Montserrat"/>
              </a:rPr>
              <a:t>nowrongdoor@dars</a:t>
            </a:r>
            <a:r>
              <a:rPr lang="en-US" sz="2000">
                <a:solidFill>
                  <a:srgbClr val="0B2374"/>
                </a:solidFill>
                <a:latin typeface="Montserrat"/>
                <a:ea typeface="Montserrat"/>
                <a:cs typeface="Montserrat"/>
                <a:sym typeface="Montserrat"/>
              </a:rPr>
              <a:t>.virginia.gov</a:t>
            </a:r>
          </a:p>
        </p:txBody>
      </p:sp>
    </p:spTree>
    <p:extLst>
      <p:ext uri="{BB962C8B-B14F-4D97-AF65-F5344CB8AC3E}">
        <p14:creationId xmlns:p14="http://schemas.microsoft.com/office/powerpoint/2010/main" val="21843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D2EB4-B86F-D017-1AD9-702633D54D6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FAE8EA7-B4AC-DD37-CA6C-86CE29260D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Box 10">
            <a:extLst>
              <a:ext uri="{FF2B5EF4-FFF2-40B4-BE49-F238E27FC236}">
                <a16:creationId xmlns:a16="http://schemas.microsoft.com/office/drawing/2014/main" id="{9C1042FD-D842-B257-CA0F-ACED4133350E}"/>
              </a:ext>
            </a:extLst>
          </p:cNvPr>
          <p:cNvSpPr txBox="1">
            <a:spLocks noGrp="1"/>
          </p:cNvSpPr>
          <p:nvPr>
            <p:ph type="title" idx="4294967295"/>
          </p:nvPr>
        </p:nvSpPr>
        <p:spPr>
          <a:xfrm>
            <a:off x="685800" y="1068553"/>
            <a:ext cx="9079992" cy="8207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09630">
              <a:lnSpc>
                <a:spcPts val="6400"/>
              </a:lnSpc>
              <a:defRPr/>
            </a:pPr>
            <a:r>
              <a:rPr lang="en-US" sz="5300" b="1" dirty="0">
                <a:solidFill>
                  <a:srgbClr val="0B2374"/>
                </a:solidFill>
                <a:latin typeface="Montserrat Bold"/>
                <a:sym typeface="Montserrat Bold"/>
              </a:rPr>
              <a:t>What is No Wrong Door?</a:t>
            </a:r>
            <a:endParaRPr lang="en-US" dirty="0">
              <a:solidFill>
                <a:srgbClr val="0B2374"/>
              </a:solidFill>
            </a:endParaRPr>
          </a:p>
        </p:txBody>
      </p:sp>
      <p:sp>
        <p:nvSpPr>
          <p:cNvPr id="7" name="TextBox 7">
            <a:extLst>
              <a:ext uri="{FF2B5EF4-FFF2-40B4-BE49-F238E27FC236}">
                <a16:creationId xmlns:a16="http://schemas.microsoft.com/office/drawing/2014/main" id="{CB368B77-F31D-B3B4-1866-8CD49D72AE16}"/>
              </a:ext>
            </a:extLst>
          </p:cNvPr>
          <p:cNvSpPr txBox="1"/>
          <p:nvPr/>
        </p:nvSpPr>
        <p:spPr>
          <a:xfrm>
            <a:off x="845456" y="2327895"/>
            <a:ext cx="10141857" cy="1231106"/>
          </a:xfrm>
          <a:prstGeom prst="rect">
            <a:avLst/>
          </a:prstGeom>
        </p:spPr>
        <p:txBody>
          <a:bodyPr wrap="square" lIns="0" tIns="0" rIns="0" bIns="0" rtlCol="0" anchor="t">
            <a:spAutoFit/>
          </a:bodyPr>
          <a:lstStyle/>
          <a:p>
            <a:pPr>
              <a:spcBef>
                <a:spcPct val="0"/>
              </a:spcBef>
            </a:pPr>
            <a:r>
              <a:rPr lang="en-US" sz="2000">
                <a:solidFill>
                  <a:srgbClr val="0B2374"/>
                </a:solidFill>
                <a:latin typeface="Montserrat"/>
                <a:ea typeface="Montserrat"/>
                <a:cs typeface="Montserrat"/>
                <a:sym typeface="Montserrat"/>
              </a:rPr>
              <a:t>An initiative that supports older adults, individuals with disabilities, veterans, caregivers, and their communities in making informed choices about long-term care by providing accessible information, person-centered support and streamlined access to Virginia’s network of public and private service providers. </a:t>
            </a:r>
          </a:p>
        </p:txBody>
      </p:sp>
      <p:pic>
        <p:nvPicPr>
          <p:cNvPr id="4" name="Picture 3" descr="Administration for Community Living Logo">
            <a:extLst>
              <a:ext uri="{FF2B5EF4-FFF2-40B4-BE49-F238E27FC236}">
                <a16:creationId xmlns:a16="http://schemas.microsoft.com/office/drawing/2014/main" id="{A889F30F-0FC9-CFD0-1986-AB208E8A79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481" y="4627956"/>
            <a:ext cx="1384303" cy="575539"/>
          </a:xfrm>
          <a:prstGeom prst="rect">
            <a:avLst/>
          </a:prstGeom>
        </p:spPr>
      </p:pic>
      <p:pic>
        <p:nvPicPr>
          <p:cNvPr id="5" name="Graphic 4" descr="Centers for Medicare and Medcaid Services logo">
            <a:extLst>
              <a:ext uri="{FF2B5EF4-FFF2-40B4-BE49-F238E27FC236}">
                <a16:creationId xmlns:a16="http://schemas.microsoft.com/office/drawing/2014/main" id="{C4A5B55F-1CB1-1F40-3666-75426D582F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5482" y="4574085"/>
            <a:ext cx="1660479" cy="578581"/>
          </a:xfrm>
          <a:prstGeom prst="rect">
            <a:avLst/>
          </a:prstGeom>
        </p:spPr>
      </p:pic>
      <p:pic>
        <p:nvPicPr>
          <p:cNvPr id="6" name="Picture 5" descr="US Department of Veterans Affairs logo. The Veterans Health Administration falls under them.">
            <a:extLst>
              <a:ext uri="{FF2B5EF4-FFF2-40B4-BE49-F238E27FC236}">
                <a16:creationId xmlns:a16="http://schemas.microsoft.com/office/drawing/2014/main" id="{67A9D5F8-83CA-4E78-40B9-55A0FA04E0B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45275" y="4005307"/>
            <a:ext cx="1701449" cy="1147359"/>
          </a:xfrm>
          <a:prstGeom prst="rect">
            <a:avLst/>
          </a:prstGeom>
        </p:spPr>
      </p:pic>
      <p:pic>
        <p:nvPicPr>
          <p:cNvPr id="8" name="Picture 7" descr="A blue and black logo for No Wrong Door Virginia">
            <a:extLst>
              <a:ext uri="{FF2B5EF4-FFF2-40B4-BE49-F238E27FC236}">
                <a16:creationId xmlns:a16="http://schemas.microsoft.com/office/drawing/2014/main" id="{BABDC881-929D-D32C-02F5-E0F1CF2B0F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1059" y="4142042"/>
            <a:ext cx="3248380" cy="1147358"/>
          </a:xfrm>
          <a:prstGeom prst="rect">
            <a:avLst/>
          </a:prstGeom>
          <a:solidFill>
            <a:schemeClr val="bg1"/>
          </a:solidFill>
        </p:spPr>
      </p:pic>
    </p:spTree>
    <p:extLst>
      <p:ext uri="{BB962C8B-B14F-4D97-AF65-F5344CB8AC3E}">
        <p14:creationId xmlns:p14="http://schemas.microsoft.com/office/powerpoint/2010/main" val="421668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 name="Title 4">
            <a:extLst>
              <a:ext uri="{FF2B5EF4-FFF2-40B4-BE49-F238E27FC236}">
                <a16:creationId xmlns:a16="http://schemas.microsoft.com/office/drawing/2014/main" id="{22489D36-E8F4-4241-3010-E1275C711A16}"/>
              </a:ext>
            </a:extLst>
          </p:cNvPr>
          <p:cNvSpPr txBox="1">
            <a:spLocks noGrp="1"/>
          </p:cNvSpPr>
          <p:nvPr>
            <p:ph type="title" idx="4294967295"/>
          </p:nvPr>
        </p:nvSpPr>
        <p:spPr>
          <a:xfrm>
            <a:off x="1133689" y="1063222"/>
            <a:ext cx="9227458" cy="40480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800"/>
              </a:spcBef>
              <a:spcAft>
                <a:spcPts val="400"/>
              </a:spcAft>
              <a:buClrTx/>
              <a:buSzTx/>
              <a:buFontTx/>
              <a:buNone/>
              <a:tabLst/>
              <a:defRPr/>
            </a:pPr>
            <a:r>
              <a:rPr kumimoji="0" lang="en-US" sz="3200" b="1" i="0" u="none" strike="noStrike" kern="100" cap="none" spc="0" normalizeH="0" baseline="0" noProof="0" dirty="0">
                <a:ln>
                  <a:noFill/>
                </a:ln>
                <a:solidFill>
                  <a:srgbClr val="0B2374"/>
                </a:solidFill>
                <a:effectLst/>
                <a:uLnTx/>
                <a:uFillTx/>
                <a:latin typeface="Montserrat" panose="00000500000000000000" pitchFamily="2" charset="0"/>
                <a:ea typeface="Yu Gothic Light" panose="020B0300000000000000" pitchFamily="34" charset="-128"/>
                <a:cs typeface="Times New Roman" panose="02020603050405020304" pitchFamily="18" charset="0"/>
              </a:rPr>
              <a:t>Mission</a:t>
            </a:r>
          </a:p>
          <a:p>
            <a:pPr marL="457200" marR="0" lvl="0" indent="0" algn="l" defTabSz="914400" rtl="0" eaLnBrk="1" fontAlgn="auto" latinLnBrk="0" hangingPunct="1">
              <a:lnSpc>
                <a:spcPct val="107000"/>
              </a:lnSpc>
              <a:spcBef>
                <a:spcPts val="1200"/>
              </a:spcBef>
              <a:spcAft>
                <a:spcPts val="800"/>
              </a:spcAft>
              <a:buClrTx/>
              <a:buSzTx/>
              <a:buFontTx/>
              <a:buNone/>
              <a:tabLst/>
              <a:defRPr/>
            </a:pPr>
            <a:r>
              <a:rPr kumimoji="0" lang="en-US" sz="2000" b="0" i="0" u="none" strike="noStrike" kern="1200" cap="none" spc="0" normalizeH="0" baseline="0" noProof="0" dirty="0">
                <a:ln>
                  <a:noFill/>
                </a:ln>
                <a:solidFill>
                  <a:srgbClr val="0B2374"/>
                </a:solidFill>
                <a:effectLst/>
                <a:uLnTx/>
                <a:uFillTx/>
                <a:latin typeface="Montserrat"/>
                <a:ea typeface="+mn-ea"/>
                <a:cs typeface="+mn-cs"/>
              </a:rPr>
              <a:t>No Wrong Door improves access to streamlined, person-centered services for older adults, individuals with disabilities, veterans, and caregivers—strengthening communities and enhancing lives across the Commonwealth.</a:t>
            </a:r>
          </a:p>
          <a:p>
            <a:pPr marL="0" marR="0" lvl="0" indent="0" algn="l" defTabSz="914400" rtl="0" eaLnBrk="1" fontAlgn="auto" latinLnBrk="0" hangingPunct="1">
              <a:lnSpc>
                <a:spcPct val="107000"/>
              </a:lnSpc>
              <a:spcBef>
                <a:spcPts val="800"/>
              </a:spcBef>
              <a:spcAft>
                <a:spcPts val="400"/>
              </a:spcAft>
              <a:buClrTx/>
              <a:buSzTx/>
              <a:buFontTx/>
              <a:buNone/>
              <a:tabLst/>
              <a:defRPr/>
            </a:pPr>
            <a:r>
              <a:rPr kumimoji="0" lang="en-US" sz="3200" b="1" i="0" u="none" strike="noStrike" kern="100" cap="none" spc="0" normalizeH="0" baseline="0" noProof="0" dirty="0">
                <a:ln>
                  <a:noFill/>
                </a:ln>
                <a:solidFill>
                  <a:srgbClr val="0B2374"/>
                </a:solidFill>
                <a:effectLst/>
                <a:uLnTx/>
                <a:uFillTx/>
                <a:latin typeface="Montserrat" panose="00000500000000000000" pitchFamily="2" charset="0"/>
                <a:ea typeface="Yu Gothic Light" panose="020B0300000000000000" pitchFamily="34" charset="-128"/>
                <a:cs typeface="Times New Roman" panose="02020603050405020304" pitchFamily="18" charset="0"/>
              </a:rPr>
              <a:t>Vision</a:t>
            </a:r>
          </a:p>
          <a:p>
            <a:pPr marL="457200" marR="0" lvl="0" indent="0" algn="l" defTabSz="914400" rtl="0" eaLnBrk="1" fontAlgn="auto" latinLnBrk="0" hangingPunct="1">
              <a:lnSpc>
                <a:spcPct val="107000"/>
              </a:lnSpc>
              <a:spcBef>
                <a:spcPts val="1200"/>
              </a:spcBef>
              <a:spcAft>
                <a:spcPts val="800"/>
              </a:spcAft>
              <a:buClrTx/>
              <a:buSzTx/>
              <a:buFontTx/>
              <a:buNone/>
              <a:tabLst/>
              <a:defRPr/>
            </a:pPr>
            <a:r>
              <a:rPr kumimoji="0" lang="en-US" sz="2000" b="0" i="0" u="none" strike="noStrike" kern="1200" cap="none" spc="0" normalizeH="0" baseline="0" noProof="0" dirty="0">
                <a:ln>
                  <a:noFill/>
                </a:ln>
                <a:solidFill>
                  <a:srgbClr val="0B2374"/>
                </a:solidFill>
                <a:effectLst/>
                <a:uLnTx/>
                <a:uFillTx/>
                <a:latin typeface="Montserrat"/>
                <a:ea typeface="+mn-ea"/>
                <a:cs typeface="+mn-cs"/>
              </a:rPr>
              <a:t>A future where all Virginians access the support they need through streamlined systems powered by technology, trusted partners, and person-centered care.</a:t>
            </a:r>
          </a:p>
        </p:txBody>
      </p:sp>
      <p:sp>
        <p:nvSpPr>
          <p:cNvPr id="4" name="Rectangle: Rounded Corners 3">
            <a:extLst>
              <a:ext uri="{FF2B5EF4-FFF2-40B4-BE49-F238E27FC236}">
                <a16:creationId xmlns:a16="http://schemas.microsoft.com/office/drawing/2014/main" id="{6EC39E8B-3C40-3EA8-95FD-BE7953431815}"/>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1. What is NWD?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4228-44DA-B8D6-73B4-21012CC683FE}"/>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72DA91B7-D05E-27EF-B567-E792D6162F3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5" name="Title 4">
            <a:extLst>
              <a:ext uri="{FF2B5EF4-FFF2-40B4-BE49-F238E27FC236}">
                <a16:creationId xmlns:a16="http://schemas.microsoft.com/office/drawing/2014/main" id="{1210F9CD-15AA-76B4-8A10-0978E9EB26D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Without and With No Wrong Door</a:t>
            </a:r>
          </a:p>
        </p:txBody>
      </p:sp>
      <p:sp>
        <p:nvSpPr>
          <p:cNvPr id="4" name="Rectangle: Rounded Corners 3">
            <a:extLst>
              <a:ext uri="{FF2B5EF4-FFF2-40B4-BE49-F238E27FC236}">
                <a16:creationId xmlns:a16="http://schemas.microsoft.com/office/drawing/2014/main" id="{EC048772-984A-18F9-AC1B-270ACC24D7C3}"/>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1. What is NWD?</a:t>
            </a:r>
          </a:p>
        </p:txBody>
      </p:sp>
      <p:sp>
        <p:nvSpPr>
          <p:cNvPr id="6" name="Text Placeholder 1">
            <a:extLst>
              <a:ext uri="{FF2B5EF4-FFF2-40B4-BE49-F238E27FC236}">
                <a16:creationId xmlns:a16="http://schemas.microsoft.com/office/drawing/2014/main" id="{0CA443B1-4FF9-B7C7-ACA9-2190C8542586}"/>
              </a:ext>
            </a:extLst>
          </p:cNvPr>
          <p:cNvSpPr txBox="1">
            <a:spLocks/>
          </p:cNvSpPr>
          <p:nvPr/>
        </p:nvSpPr>
        <p:spPr>
          <a:xfrm>
            <a:off x="1621491" y="639695"/>
            <a:ext cx="4647850" cy="33079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a:solidFill>
                  <a:srgbClr val="27326F"/>
                </a:solidFill>
                <a:latin typeface="Montserrat Medium" panose="00000600000000000000" pitchFamily="2" charset="0"/>
              </a:rPr>
              <a:t>Without No Wrong Door</a:t>
            </a:r>
          </a:p>
        </p:txBody>
      </p:sp>
      <p:sp>
        <p:nvSpPr>
          <p:cNvPr id="7" name="Text Placeholder 1">
            <a:extLst>
              <a:ext uri="{FF2B5EF4-FFF2-40B4-BE49-F238E27FC236}">
                <a16:creationId xmlns:a16="http://schemas.microsoft.com/office/drawing/2014/main" id="{4B7ECEF1-714B-FAF3-662A-F4CFB2AB36FD}"/>
              </a:ext>
            </a:extLst>
          </p:cNvPr>
          <p:cNvSpPr txBox="1">
            <a:spLocks/>
          </p:cNvSpPr>
          <p:nvPr/>
        </p:nvSpPr>
        <p:spPr>
          <a:xfrm>
            <a:off x="6280571" y="668165"/>
            <a:ext cx="4289938" cy="33079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a:solidFill>
                  <a:srgbClr val="27326F"/>
                </a:solidFill>
                <a:latin typeface="Montserrat Medium" panose="00000600000000000000" pitchFamily="2" charset="0"/>
              </a:rPr>
              <a:t>With No Wrong Door</a:t>
            </a:r>
          </a:p>
        </p:txBody>
      </p:sp>
      <p:pic>
        <p:nvPicPr>
          <p:cNvPr id="8" name="Picture 7" descr="Two diagrams, side by side. The left diagram depicts a man being pointed to a house, a hospital, an office building and a store with multiple arrows and pathways to demonstrate that an individual looking for services and support must navigate a complex system and tell their story multiple times. &#10;&#10;The diagram on the right depicts the same man, at the center of a circle. The circle is made of the hospital, office building, store, house and other buildings, all connected with a single line. This demonstrates the goal of the No Wrong Door initiative  is to simplify how individuals find services and tell their story once.">
            <a:extLst>
              <a:ext uri="{FF2B5EF4-FFF2-40B4-BE49-F238E27FC236}">
                <a16:creationId xmlns:a16="http://schemas.microsoft.com/office/drawing/2014/main" id="{4E49202C-CE30-8BB8-7FD2-98B6B166CA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8678" y="1030228"/>
            <a:ext cx="8594643" cy="4834487"/>
          </a:xfrm>
          <a:prstGeom prst="rect">
            <a:avLst/>
          </a:prstGeom>
        </p:spPr>
      </p:pic>
    </p:spTree>
    <p:extLst>
      <p:ext uri="{BB962C8B-B14F-4D97-AF65-F5344CB8AC3E}">
        <p14:creationId xmlns:p14="http://schemas.microsoft.com/office/powerpoint/2010/main" val="609562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44E968E0-379E-2D87-EDCA-6C09402EE51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No Wrong Door Initiative</a:t>
            </a:r>
          </a:p>
        </p:txBody>
      </p:sp>
      <p:sp>
        <p:nvSpPr>
          <p:cNvPr id="60" name="TextBox 60"/>
          <p:cNvSpPr txBox="1"/>
          <p:nvPr/>
        </p:nvSpPr>
        <p:spPr>
          <a:xfrm>
            <a:off x="3051003" y="669731"/>
            <a:ext cx="6089993" cy="485261"/>
          </a:xfrm>
          <a:prstGeom prst="rect">
            <a:avLst/>
          </a:prstGeom>
        </p:spPr>
        <p:txBody>
          <a:bodyPr wrap="square" lIns="0" tIns="0" rIns="0" bIns="0" rtlCol="0" anchor="t">
            <a:spAutoFit/>
          </a:bodyPr>
          <a:lstStyle/>
          <a:p>
            <a:pPr algn="ctr">
              <a:lnSpc>
                <a:spcPts val="3965"/>
              </a:lnSpc>
            </a:pPr>
            <a:r>
              <a:rPr lang="en-US" sz="2831" b="1" dirty="0">
                <a:solidFill>
                  <a:srgbClr val="0B2374"/>
                </a:solidFill>
                <a:latin typeface="Montserrat" panose="00000500000000000000" pitchFamily="2" charset="0"/>
                <a:ea typeface="Montserrat Bold"/>
                <a:cs typeface="Montserrat Bold"/>
                <a:sym typeface="Montserrat Bold"/>
              </a:rPr>
              <a:t>NO WRONG DOOR INITIATIVE</a:t>
            </a:r>
          </a:p>
        </p:txBody>
      </p:sp>
      <p:sp>
        <p:nvSpPr>
          <p:cNvPr id="53" name="TextBox 53"/>
          <p:cNvSpPr txBox="1"/>
          <p:nvPr/>
        </p:nvSpPr>
        <p:spPr>
          <a:xfrm>
            <a:off x="2030439" y="1267140"/>
            <a:ext cx="8299880" cy="749629"/>
          </a:xfrm>
          <a:prstGeom prst="rect">
            <a:avLst/>
          </a:prstGeom>
        </p:spPr>
        <p:txBody>
          <a:bodyPr lIns="0" tIns="0" rIns="0" bIns="0" rtlCol="0" anchor="t">
            <a:spAutoFit/>
          </a:bodyPr>
          <a:lstStyle/>
          <a:p>
            <a:pPr algn="ctr">
              <a:lnSpc>
                <a:spcPts val="1958"/>
              </a:lnSpc>
              <a:spcBef>
                <a:spcPct val="0"/>
              </a:spcBef>
            </a:pPr>
            <a:r>
              <a:rPr lang="en-US" sz="1399" b="1" spc="-27" dirty="0">
                <a:solidFill>
                  <a:srgbClr val="0B2374"/>
                </a:solidFill>
                <a:latin typeface="Montserrat" panose="00000500000000000000" pitchFamily="2" charset="0"/>
                <a:ea typeface="Open Sauce Bold"/>
                <a:cs typeface="Open Sauce Bold"/>
                <a:sym typeface="Open Sauce Bold"/>
              </a:rPr>
              <a:t>Mission: </a:t>
            </a:r>
            <a:r>
              <a:rPr lang="en-US" sz="1399" spc="-27" dirty="0">
                <a:solidFill>
                  <a:srgbClr val="0B2374"/>
                </a:solidFill>
                <a:latin typeface="Montserrat" panose="00000500000000000000" pitchFamily="2" charset="0"/>
                <a:ea typeface="Open Sauce"/>
                <a:cs typeface="Open Sauce"/>
                <a:sym typeface="Open Sauce"/>
              </a:rPr>
              <a:t>No Wrong Door improves access to streamlined, person-centered services for older adults, individuals with disabilities, veterans, and caregivers—strengthening communities and enhancing lives across the Commonwealth.</a:t>
            </a:r>
          </a:p>
        </p:txBody>
      </p:sp>
      <p:sp>
        <p:nvSpPr>
          <p:cNvPr id="74" name="Rectangle: Rounded Corners 73">
            <a:extLst>
              <a:ext uri="{FF2B5EF4-FFF2-40B4-BE49-F238E27FC236}">
                <a16:creationId xmlns:a16="http://schemas.microsoft.com/office/drawing/2014/main" id="{427581CA-5912-F98F-454E-F8F31B9A142E}"/>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1. What is NWD?</a:t>
            </a:r>
          </a:p>
        </p:txBody>
      </p:sp>
      <p:grpSp>
        <p:nvGrpSpPr>
          <p:cNvPr id="75" name="Group 27">
            <a:extLst>
              <a:ext uri="{FF2B5EF4-FFF2-40B4-BE49-F238E27FC236}">
                <a16:creationId xmlns:a16="http://schemas.microsoft.com/office/drawing/2014/main" id="{F8C08595-2E92-9D0F-9E77-B08C1E107BAC}"/>
              </a:ext>
              <a:ext uri="{C183D7F6-B498-43B3-948B-1728B52AA6E4}">
                <adec:decorative xmlns:adec="http://schemas.microsoft.com/office/drawing/2017/decorative" val="1"/>
              </a:ext>
            </a:extLst>
          </p:cNvPr>
          <p:cNvGrpSpPr/>
          <p:nvPr/>
        </p:nvGrpSpPr>
        <p:grpSpPr>
          <a:xfrm>
            <a:off x="1166092" y="5570362"/>
            <a:ext cx="828617" cy="828617"/>
            <a:chOff x="0" y="0"/>
            <a:chExt cx="812800" cy="812800"/>
          </a:xfrm>
          <a:solidFill>
            <a:srgbClr val="A7DEF0"/>
          </a:solidFill>
        </p:grpSpPr>
        <p:sp>
          <p:nvSpPr>
            <p:cNvPr id="76" name="Freeform 28">
              <a:extLst>
                <a:ext uri="{FF2B5EF4-FFF2-40B4-BE49-F238E27FC236}">
                  <a16:creationId xmlns:a16="http://schemas.microsoft.com/office/drawing/2014/main" id="{FAC32EB2-3586-B9C3-B7CF-897BEC86FA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sz="1200">
                <a:latin typeface="Montserrat" panose="00000500000000000000" pitchFamily="2" charset="0"/>
              </a:endParaRPr>
            </a:p>
          </p:txBody>
        </p:sp>
        <p:sp>
          <p:nvSpPr>
            <p:cNvPr id="77" name="TextBox 29">
              <a:extLst>
                <a:ext uri="{FF2B5EF4-FFF2-40B4-BE49-F238E27FC236}">
                  <a16:creationId xmlns:a16="http://schemas.microsoft.com/office/drawing/2014/main" id="{F2F84709-9BF0-0E25-6003-6D0F0BFD07BB}"/>
                </a:ext>
              </a:extLst>
            </p:cNvPr>
            <p:cNvSpPr txBox="1"/>
            <p:nvPr/>
          </p:nvSpPr>
          <p:spPr>
            <a:xfrm>
              <a:off x="76200" y="47625"/>
              <a:ext cx="660400" cy="688975"/>
            </a:xfrm>
            <a:prstGeom prst="rect">
              <a:avLst/>
            </a:prstGeom>
            <a:noFill/>
          </p:spPr>
          <p:txBody>
            <a:bodyPr lIns="33867" tIns="33867" rIns="33867" bIns="33867" rtlCol="0" anchor="ctr"/>
            <a:lstStyle/>
            <a:p>
              <a:pPr algn="ctr">
                <a:lnSpc>
                  <a:spcPts val="1493"/>
                </a:lnSpc>
              </a:pPr>
              <a:endParaRPr lang="en-US" sz="1067" b="1" spc="-21">
                <a:solidFill>
                  <a:srgbClr val="0B2374"/>
                </a:solidFill>
                <a:latin typeface="Montserrat" panose="00000500000000000000" pitchFamily="2" charset="0"/>
                <a:ea typeface="Open Sauce Bold"/>
                <a:cs typeface="Open Sauce Bold"/>
                <a:sym typeface="Open Sauce Bold"/>
              </a:endParaRPr>
            </a:p>
          </p:txBody>
        </p:sp>
      </p:grpSp>
      <p:sp>
        <p:nvSpPr>
          <p:cNvPr id="2" name="AutoShape 2">
            <a:extLst>
              <a:ext uri="{C183D7F6-B498-43B3-948B-1728B52AA6E4}">
                <adec:decorative xmlns:adec="http://schemas.microsoft.com/office/drawing/2017/decorative" val="1"/>
              </a:ext>
            </a:extLst>
          </p:cNvPr>
          <p:cNvSpPr/>
          <p:nvPr/>
        </p:nvSpPr>
        <p:spPr>
          <a:xfrm>
            <a:off x="4463531" y="2168733"/>
            <a:ext cx="10749" cy="1473203"/>
          </a:xfrm>
          <a:prstGeom prst="line">
            <a:avLst/>
          </a:prstGeom>
          <a:ln w="38100" cap="flat">
            <a:solidFill>
              <a:srgbClr val="000000"/>
            </a:solidFill>
            <a:prstDash val="sysDash"/>
            <a:headEnd type="none" w="sm" len="sm"/>
            <a:tailEnd type="none" w="sm" len="sm"/>
          </a:ln>
        </p:spPr>
        <p:txBody>
          <a:bodyPr/>
          <a:lstStyle/>
          <a:p>
            <a:endParaRPr lang="en-US" sz="1200">
              <a:latin typeface="+mj-lt"/>
            </a:endParaRPr>
          </a:p>
        </p:txBody>
      </p:sp>
      <p:sp>
        <p:nvSpPr>
          <p:cNvPr id="4" name="AutoShape 4">
            <a:extLst>
              <a:ext uri="{C183D7F6-B498-43B3-948B-1728B52AA6E4}">
                <adec:decorative xmlns:adec="http://schemas.microsoft.com/office/drawing/2017/decorative" val="1"/>
              </a:ext>
            </a:extLst>
          </p:cNvPr>
          <p:cNvSpPr/>
          <p:nvPr/>
        </p:nvSpPr>
        <p:spPr>
          <a:xfrm flipH="1">
            <a:off x="10641147" y="2254512"/>
            <a:ext cx="0" cy="1481059"/>
          </a:xfrm>
          <a:prstGeom prst="line">
            <a:avLst/>
          </a:prstGeom>
          <a:ln w="38100" cap="flat">
            <a:solidFill>
              <a:srgbClr val="000000"/>
            </a:solidFill>
            <a:prstDash val="sysDash"/>
            <a:headEnd type="none" w="sm" len="sm"/>
            <a:tailEnd type="none" w="sm" len="sm"/>
          </a:ln>
        </p:spPr>
        <p:txBody>
          <a:bodyPr/>
          <a:lstStyle/>
          <a:p>
            <a:endParaRPr lang="en-US" sz="1200">
              <a:latin typeface="+mj-lt"/>
            </a:endParaRPr>
          </a:p>
        </p:txBody>
      </p:sp>
      <p:sp>
        <p:nvSpPr>
          <p:cNvPr id="5" name="Freeform 5">
            <a:extLst>
              <a:ext uri="{C183D7F6-B498-43B3-948B-1728B52AA6E4}">
                <adec:decorative xmlns:adec="http://schemas.microsoft.com/office/drawing/2017/decorative" val="1"/>
              </a:ext>
            </a:extLst>
          </p:cNvPr>
          <p:cNvSpPr/>
          <p:nvPr/>
        </p:nvSpPr>
        <p:spPr>
          <a:xfrm>
            <a:off x="143764" y="118411"/>
            <a:ext cx="11904473" cy="2748851"/>
          </a:xfrm>
          <a:custGeom>
            <a:avLst/>
            <a:gdLst/>
            <a:ahLst/>
            <a:cxnLst/>
            <a:rect l="l" t="t" r="r" b="b"/>
            <a:pathLst>
              <a:path w="17856710" h="4123277">
                <a:moveTo>
                  <a:pt x="0" y="0"/>
                </a:moveTo>
                <a:lnTo>
                  <a:pt x="17856710" y="0"/>
                </a:lnTo>
                <a:lnTo>
                  <a:pt x="17856710" y="4123276"/>
                </a:lnTo>
                <a:lnTo>
                  <a:pt x="0" y="41232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mj-lt"/>
            </a:endParaRPr>
          </a:p>
        </p:txBody>
      </p:sp>
      <p:grpSp>
        <p:nvGrpSpPr>
          <p:cNvPr id="64" name="Group 64" descr="Governance and Administration"/>
          <p:cNvGrpSpPr/>
          <p:nvPr/>
        </p:nvGrpSpPr>
        <p:grpSpPr>
          <a:xfrm>
            <a:off x="494617" y="3697008"/>
            <a:ext cx="2517178" cy="730797"/>
            <a:chOff x="0" y="0"/>
            <a:chExt cx="1365782" cy="396519"/>
          </a:xfrm>
          <a:solidFill>
            <a:srgbClr val="FFEDC6"/>
          </a:solidFill>
        </p:grpSpPr>
        <p:sp>
          <p:nvSpPr>
            <p:cNvPr id="65" name="Freeform 65"/>
            <p:cNvSpPr/>
            <p:nvPr/>
          </p:nvSpPr>
          <p:spPr>
            <a:xfrm>
              <a:off x="0" y="0"/>
              <a:ext cx="1365782" cy="396519"/>
            </a:xfrm>
            <a:custGeom>
              <a:avLst/>
              <a:gdLst/>
              <a:ahLst/>
              <a:cxnLst/>
              <a:rect l="l" t="t" r="r" b="b"/>
              <a:pathLst>
                <a:path w="1365782" h="396519">
                  <a:moveTo>
                    <a:pt x="1162582" y="0"/>
                  </a:moveTo>
                  <a:cubicBezTo>
                    <a:pt x="1274806" y="0"/>
                    <a:pt x="1365782" y="88764"/>
                    <a:pt x="1365782" y="198260"/>
                  </a:cubicBezTo>
                  <a:cubicBezTo>
                    <a:pt x="1365782" y="307755"/>
                    <a:pt x="1274806" y="396519"/>
                    <a:pt x="1162582" y="396519"/>
                  </a:cubicBezTo>
                  <a:lnTo>
                    <a:pt x="203200" y="396519"/>
                  </a:lnTo>
                  <a:cubicBezTo>
                    <a:pt x="90976" y="396519"/>
                    <a:pt x="0" y="307755"/>
                    <a:pt x="0" y="198260"/>
                  </a:cubicBezTo>
                  <a:cubicBezTo>
                    <a:pt x="0" y="88764"/>
                    <a:pt x="90976" y="0"/>
                    <a:pt x="203200" y="0"/>
                  </a:cubicBezTo>
                  <a:close/>
                </a:path>
              </a:pathLst>
            </a:custGeom>
            <a:grpFill/>
          </p:spPr>
          <p:txBody>
            <a:bodyPr/>
            <a:lstStyle/>
            <a:p>
              <a:endParaRPr lang="en-US" sz="1200">
                <a:latin typeface="Montserrat" panose="00000500000000000000" pitchFamily="2" charset="0"/>
              </a:endParaRPr>
            </a:p>
          </p:txBody>
        </p:sp>
        <p:sp>
          <p:nvSpPr>
            <p:cNvPr id="66" name="TextBox 66"/>
            <p:cNvSpPr txBox="1"/>
            <p:nvPr/>
          </p:nvSpPr>
          <p:spPr>
            <a:xfrm>
              <a:off x="0" y="-9525"/>
              <a:ext cx="1365782" cy="406044"/>
            </a:xfrm>
            <a:prstGeom prst="rect">
              <a:avLst/>
            </a:prstGeom>
            <a:noFill/>
          </p:spPr>
          <p:txBody>
            <a:bodyPr lIns="0" tIns="0" rIns="0" bIns="0" rtlCol="0" anchor="ctr"/>
            <a:lstStyle/>
            <a:p>
              <a:pPr algn="ctr">
                <a:lnSpc>
                  <a:spcPts val="2400"/>
                </a:lnSpc>
              </a:pPr>
              <a:r>
                <a:rPr lang="en-US" sz="2000" b="1" spc="-80" dirty="0">
                  <a:solidFill>
                    <a:srgbClr val="0B2374"/>
                  </a:solidFill>
                  <a:latin typeface="Montserrat" panose="00000500000000000000" pitchFamily="2" charset="0"/>
                  <a:ea typeface="Open Sauce Bold"/>
                  <a:cs typeface="Open Sauce Bold"/>
                  <a:sym typeface="Open Sauce Bold"/>
                </a:rPr>
                <a:t>Governance &amp; Administration</a:t>
              </a:r>
            </a:p>
          </p:txBody>
        </p:sp>
      </p:grpSp>
      <p:grpSp>
        <p:nvGrpSpPr>
          <p:cNvPr id="9" name="Group 9" descr="Resource Advisory Council"/>
          <p:cNvGrpSpPr/>
          <p:nvPr/>
        </p:nvGrpSpPr>
        <p:grpSpPr>
          <a:xfrm>
            <a:off x="599455" y="4699999"/>
            <a:ext cx="838558" cy="838558"/>
            <a:chOff x="0" y="0"/>
            <a:chExt cx="812800" cy="812800"/>
          </a:xfrm>
          <a:solidFill>
            <a:srgbClr val="F7B73A"/>
          </a:solidFill>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sz="1200">
                <a:latin typeface="Montserrat" panose="00000500000000000000" pitchFamily="2" charset="0"/>
              </a:endParaRPr>
            </a:p>
          </p:txBody>
        </p:sp>
        <p:sp>
          <p:nvSpPr>
            <p:cNvPr id="11" name="TextBox 11"/>
            <p:cNvSpPr txBox="1"/>
            <p:nvPr/>
          </p:nvSpPr>
          <p:spPr>
            <a:xfrm>
              <a:off x="59073" y="47625"/>
              <a:ext cx="677527" cy="688975"/>
            </a:xfrm>
            <a:prstGeom prst="rect">
              <a:avLst/>
            </a:prstGeom>
            <a:noFill/>
          </p:spPr>
          <p:txBody>
            <a:bodyPr lIns="33867" tIns="33867" rIns="33867" bIns="33867" rtlCol="0" anchor="ctr"/>
            <a:lstStyle/>
            <a:p>
              <a:pPr algn="ctr">
                <a:lnSpc>
                  <a:spcPts val="1493"/>
                </a:lnSpc>
              </a:pPr>
              <a:r>
                <a:rPr lang="en-US" sz="1000" b="1" spc="-21" dirty="0">
                  <a:solidFill>
                    <a:srgbClr val="0B2374"/>
                  </a:solidFill>
                  <a:latin typeface="Montserrat" panose="00000500000000000000" pitchFamily="2" charset="0"/>
                  <a:ea typeface="Open Sauce Bold"/>
                  <a:cs typeface="Open Sauce Bold"/>
                  <a:sym typeface="Open Sauce Bold"/>
                </a:rPr>
                <a:t>Resource</a:t>
              </a:r>
              <a:r>
                <a:rPr lang="en-US" sz="1050" b="1" spc="-21" dirty="0">
                  <a:solidFill>
                    <a:srgbClr val="0B2374"/>
                  </a:solidFill>
                  <a:latin typeface="Montserrat" panose="00000500000000000000" pitchFamily="2" charset="0"/>
                  <a:ea typeface="Open Sauce Bold"/>
                  <a:cs typeface="Open Sauce Bold"/>
                  <a:sym typeface="Open Sauce Bold"/>
                </a:rPr>
                <a:t> Advisory Council</a:t>
              </a:r>
            </a:p>
          </p:txBody>
        </p:sp>
      </p:grpSp>
      <p:grpSp>
        <p:nvGrpSpPr>
          <p:cNvPr id="6" name="Group 6" descr="DARS NWD Team"/>
          <p:cNvGrpSpPr/>
          <p:nvPr/>
        </p:nvGrpSpPr>
        <p:grpSpPr>
          <a:xfrm>
            <a:off x="1534640" y="4699999"/>
            <a:ext cx="838558" cy="838558"/>
            <a:chOff x="0" y="0"/>
            <a:chExt cx="812800" cy="812800"/>
          </a:xfrm>
          <a:solidFill>
            <a:srgbClr val="F7B73A"/>
          </a:solidFill>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sz="1200">
                <a:latin typeface="Montserrat" panose="00000500000000000000" pitchFamily="2" charset="0"/>
              </a:endParaRPr>
            </a:p>
          </p:txBody>
        </p:sp>
        <p:sp>
          <p:nvSpPr>
            <p:cNvPr id="8" name="TextBox 8"/>
            <p:cNvSpPr txBox="1"/>
            <p:nvPr/>
          </p:nvSpPr>
          <p:spPr>
            <a:xfrm>
              <a:off x="76200" y="47625"/>
              <a:ext cx="660400" cy="688975"/>
            </a:xfrm>
            <a:prstGeom prst="rect">
              <a:avLst/>
            </a:prstGeom>
            <a:noFill/>
          </p:spPr>
          <p:txBody>
            <a:bodyPr lIns="33867" tIns="33867" rIns="33867" bIns="33867" rtlCol="0" anchor="ctr"/>
            <a:lstStyle/>
            <a:p>
              <a:pPr algn="ctr">
                <a:lnSpc>
                  <a:spcPts val="1493"/>
                </a:lnSpc>
              </a:pPr>
              <a:r>
                <a:rPr lang="en-US" sz="1067" b="1" spc="-21" dirty="0">
                  <a:solidFill>
                    <a:srgbClr val="0B2374"/>
                  </a:solidFill>
                  <a:latin typeface="Montserrat" panose="00000500000000000000" pitchFamily="2" charset="0"/>
                  <a:ea typeface="Open Sauce Bold"/>
                  <a:cs typeface="Open Sauce Bold"/>
                  <a:sym typeface="Open Sauce Bold"/>
                </a:rPr>
                <a:t>DARS NWD Team</a:t>
              </a:r>
            </a:p>
          </p:txBody>
        </p:sp>
      </p:grpSp>
      <p:grpSp>
        <p:nvGrpSpPr>
          <p:cNvPr id="12" name="Group 12" descr="AAA Lead Agencies"/>
          <p:cNvGrpSpPr/>
          <p:nvPr/>
        </p:nvGrpSpPr>
        <p:grpSpPr>
          <a:xfrm>
            <a:off x="1018734" y="5577035"/>
            <a:ext cx="838558" cy="838558"/>
            <a:chOff x="0" y="0"/>
            <a:chExt cx="812800" cy="812800"/>
          </a:xfrm>
          <a:solidFill>
            <a:srgbClr val="F7B73A"/>
          </a:solidFill>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sz="1200">
                <a:latin typeface="Montserrat" panose="00000500000000000000" pitchFamily="2" charset="0"/>
              </a:endParaRPr>
            </a:p>
          </p:txBody>
        </p:sp>
        <p:sp>
          <p:nvSpPr>
            <p:cNvPr id="14" name="TextBox 14"/>
            <p:cNvSpPr txBox="1"/>
            <p:nvPr/>
          </p:nvSpPr>
          <p:spPr>
            <a:xfrm>
              <a:off x="51411" y="47625"/>
              <a:ext cx="685189" cy="688975"/>
            </a:xfrm>
            <a:prstGeom prst="rect">
              <a:avLst/>
            </a:prstGeom>
            <a:noFill/>
          </p:spPr>
          <p:txBody>
            <a:bodyPr lIns="33867" tIns="33867" rIns="33867" bIns="33867" rtlCol="0" anchor="ctr"/>
            <a:lstStyle/>
            <a:p>
              <a:pPr algn="ctr">
                <a:lnSpc>
                  <a:spcPts val="1493"/>
                </a:lnSpc>
              </a:pPr>
              <a:r>
                <a:rPr lang="en-US" sz="1067" b="1" spc="-21" dirty="0">
                  <a:solidFill>
                    <a:srgbClr val="0B2374"/>
                  </a:solidFill>
                  <a:latin typeface="Montserrat" panose="00000500000000000000" pitchFamily="2" charset="0"/>
                  <a:ea typeface="Open Sauce Bold"/>
                  <a:cs typeface="Open Sauce Bold"/>
                  <a:sym typeface="Open Sauce Bold"/>
                </a:rPr>
                <a:t>AAA Lead Agencies</a:t>
              </a:r>
            </a:p>
          </p:txBody>
        </p:sp>
      </p:grpSp>
      <p:grpSp>
        <p:nvGrpSpPr>
          <p:cNvPr id="54" name="Group 54" descr="Streamlined Technology System"/>
          <p:cNvGrpSpPr/>
          <p:nvPr/>
        </p:nvGrpSpPr>
        <p:grpSpPr>
          <a:xfrm>
            <a:off x="3341027" y="3477320"/>
            <a:ext cx="2727582" cy="1080249"/>
            <a:chOff x="0" y="-95714"/>
            <a:chExt cx="1301377" cy="562705"/>
          </a:xfrm>
          <a:solidFill>
            <a:srgbClr val="CEEBE5"/>
          </a:solidFill>
        </p:grpSpPr>
        <p:sp>
          <p:nvSpPr>
            <p:cNvPr id="55" name="Freeform 55"/>
            <p:cNvSpPr/>
            <p:nvPr/>
          </p:nvSpPr>
          <p:spPr>
            <a:xfrm>
              <a:off x="0" y="0"/>
              <a:ext cx="1298390" cy="400780"/>
            </a:xfrm>
            <a:custGeom>
              <a:avLst/>
              <a:gdLst/>
              <a:ahLst/>
              <a:cxnLst/>
              <a:rect l="l" t="t" r="r" b="b"/>
              <a:pathLst>
                <a:path w="1298390" h="400780">
                  <a:moveTo>
                    <a:pt x="1095190" y="0"/>
                  </a:moveTo>
                  <a:cubicBezTo>
                    <a:pt x="1207414" y="0"/>
                    <a:pt x="1298390" y="89718"/>
                    <a:pt x="1298390" y="200390"/>
                  </a:cubicBezTo>
                  <a:cubicBezTo>
                    <a:pt x="1298390" y="311063"/>
                    <a:pt x="1207414" y="400780"/>
                    <a:pt x="1095190" y="400780"/>
                  </a:cubicBezTo>
                  <a:lnTo>
                    <a:pt x="203200" y="400780"/>
                  </a:lnTo>
                  <a:cubicBezTo>
                    <a:pt x="90976" y="400780"/>
                    <a:pt x="0" y="311063"/>
                    <a:pt x="0" y="200390"/>
                  </a:cubicBezTo>
                  <a:cubicBezTo>
                    <a:pt x="0" y="89718"/>
                    <a:pt x="90976" y="0"/>
                    <a:pt x="203200" y="0"/>
                  </a:cubicBezTo>
                  <a:close/>
                </a:path>
              </a:pathLst>
            </a:custGeom>
            <a:grpFill/>
          </p:spPr>
          <p:txBody>
            <a:bodyPr/>
            <a:lstStyle/>
            <a:p>
              <a:endParaRPr lang="en-US" sz="1200">
                <a:latin typeface="Montserrat" panose="00000500000000000000" pitchFamily="2" charset="0"/>
              </a:endParaRPr>
            </a:p>
          </p:txBody>
        </p:sp>
        <p:sp>
          <p:nvSpPr>
            <p:cNvPr id="56" name="TextBox 56"/>
            <p:cNvSpPr txBox="1"/>
            <p:nvPr/>
          </p:nvSpPr>
          <p:spPr>
            <a:xfrm>
              <a:off x="2987" y="-95714"/>
              <a:ext cx="1298390" cy="562705"/>
            </a:xfrm>
            <a:prstGeom prst="rect">
              <a:avLst/>
            </a:prstGeom>
            <a:noFill/>
          </p:spPr>
          <p:txBody>
            <a:bodyPr lIns="0" tIns="0" rIns="0" bIns="0" rtlCol="0" anchor="ctr"/>
            <a:lstStyle/>
            <a:p>
              <a:pPr algn="ctr"/>
              <a:r>
                <a:rPr lang="en-US" sz="2000" b="1" spc="-80" dirty="0">
                  <a:solidFill>
                    <a:srgbClr val="0B2374"/>
                  </a:solidFill>
                  <a:latin typeface="Montserrat" panose="00000500000000000000" pitchFamily="2" charset="0"/>
                  <a:ea typeface="Open Sauce Bold"/>
                  <a:cs typeface="Open Sauce Bold"/>
                  <a:sym typeface="Open Sauce Bold"/>
                </a:rPr>
                <a:t>Streamlined Technology System</a:t>
              </a:r>
            </a:p>
          </p:txBody>
        </p:sp>
      </p:grpSp>
      <p:grpSp>
        <p:nvGrpSpPr>
          <p:cNvPr id="3" name="Group 36" descr="Easy Access">
            <a:extLst>
              <a:ext uri="{FF2B5EF4-FFF2-40B4-BE49-F238E27FC236}">
                <a16:creationId xmlns:a16="http://schemas.microsoft.com/office/drawing/2014/main" id="{4637FB7F-551C-AB2C-331C-7AC2BA8C5A79}"/>
              </a:ext>
            </a:extLst>
          </p:cNvPr>
          <p:cNvGrpSpPr/>
          <p:nvPr/>
        </p:nvGrpSpPr>
        <p:grpSpPr>
          <a:xfrm>
            <a:off x="3838693" y="4638400"/>
            <a:ext cx="850286" cy="882953"/>
            <a:chOff x="0" y="0"/>
            <a:chExt cx="880737" cy="914575"/>
          </a:xfrm>
          <a:solidFill>
            <a:srgbClr val="FCE0E3"/>
          </a:solidFill>
        </p:grpSpPr>
        <p:sp>
          <p:nvSpPr>
            <p:cNvPr id="68" name="TextBox 38">
              <a:extLst>
                <a:ext uri="{FF2B5EF4-FFF2-40B4-BE49-F238E27FC236}">
                  <a16:creationId xmlns:a16="http://schemas.microsoft.com/office/drawing/2014/main" id="{28FF476E-2660-414D-D7AD-D0C1FFDA0A78}"/>
                </a:ext>
              </a:extLst>
            </p:cNvPr>
            <p:cNvSpPr txBox="1"/>
            <p:nvPr/>
          </p:nvSpPr>
          <p:spPr>
            <a:xfrm>
              <a:off x="41237" y="57166"/>
              <a:ext cx="798199" cy="771667"/>
            </a:xfrm>
            <a:prstGeom prst="rect">
              <a:avLst/>
            </a:prstGeom>
            <a:noFill/>
          </p:spPr>
          <p:txBody>
            <a:bodyPr lIns="33867" tIns="33867" rIns="33867" bIns="33867" rtlCol="0" anchor="ctr"/>
            <a:lstStyle/>
            <a:p>
              <a:pPr algn="ctr">
                <a:lnSpc>
                  <a:spcPts val="1493"/>
                </a:lnSpc>
              </a:pPr>
              <a:endParaRPr lang="en-US" sz="1067" b="1" spc="-21">
                <a:solidFill>
                  <a:srgbClr val="0B2374"/>
                </a:solidFill>
                <a:latin typeface="Montserrat" panose="00000500000000000000" pitchFamily="2" charset="0"/>
                <a:ea typeface="Open Sauce Bold"/>
                <a:cs typeface="Open Sauce Bold"/>
                <a:sym typeface="Open Sauce Bold"/>
              </a:endParaRPr>
            </a:p>
          </p:txBody>
        </p:sp>
        <p:sp>
          <p:nvSpPr>
            <p:cNvPr id="52" name="Freeform 37">
              <a:extLst>
                <a:ext uri="{FF2B5EF4-FFF2-40B4-BE49-F238E27FC236}">
                  <a16:creationId xmlns:a16="http://schemas.microsoft.com/office/drawing/2014/main" id="{C41A04FE-B4BB-D8A3-508D-1557E7B2AE58}"/>
                </a:ext>
              </a:extLst>
            </p:cNvPr>
            <p:cNvSpPr/>
            <p:nvPr/>
          </p:nvSpPr>
          <p:spPr>
            <a:xfrm>
              <a:off x="0" y="0"/>
              <a:ext cx="880737" cy="914575"/>
            </a:xfrm>
            <a:custGeom>
              <a:avLst/>
              <a:gdLst/>
              <a:ahLst/>
              <a:cxnLst/>
              <a:rect l="l" t="t" r="r" b="b"/>
              <a:pathLst>
                <a:path w="880737" h="914575">
                  <a:moveTo>
                    <a:pt x="440369" y="0"/>
                  </a:moveTo>
                  <a:cubicBezTo>
                    <a:pt x="197160" y="0"/>
                    <a:pt x="0" y="204735"/>
                    <a:pt x="0" y="457287"/>
                  </a:cubicBezTo>
                  <a:cubicBezTo>
                    <a:pt x="0" y="709840"/>
                    <a:pt x="197160" y="914575"/>
                    <a:pt x="440369" y="914575"/>
                  </a:cubicBezTo>
                  <a:cubicBezTo>
                    <a:pt x="683577" y="914575"/>
                    <a:pt x="880737" y="709840"/>
                    <a:pt x="880737" y="457287"/>
                  </a:cubicBezTo>
                  <a:cubicBezTo>
                    <a:pt x="880737" y="204735"/>
                    <a:pt x="683577" y="0"/>
                    <a:pt x="440369" y="0"/>
                  </a:cubicBezTo>
                  <a:close/>
                </a:path>
              </a:pathLst>
            </a:custGeom>
            <a:grpFill/>
          </p:spPr>
          <p:txBody>
            <a:bodyPr/>
            <a:lstStyle/>
            <a:p>
              <a:endParaRPr lang="en-US" sz="1200">
                <a:latin typeface="Montserrat" panose="00000500000000000000" pitchFamily="2" charset="0"/>
              </a:endParaRPr>
            </a:p>
          </p:txBody>
        </p:sp>
      </p:grpSp>
      <p:grpSp>
        <p:nvGrpSpPr>
          <p:cNvPr id="27" name="Group 27" descr="Easy Access"/>
          <p:cNvGrpSpPr/>
          <p:nvPr/>
        </p:nvGrpSpPr>
        <p:grpSpPr>
          <a:xfrm>
            <a:off x="3755229" y="4665544"/>
            <a:ext cx="828617" cy="82861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CEB5"/>
            </a:solidFill>
          </p:spPr>
          <p:txBody>
            <a:bodyPr/>
            <a:lstStyle/>
            <a:p>
              <a:endParaRPr lang="en-US" sz="1200">
                <a:latin typeface="Montserrat" panose="00000500000000000000" pitchFamily="2" charset="0"/>
              </a:endParaRPr>
            </a:p>
          </p:txBody>
        </p:sp>
        <p:sp>
          <p:nvSpPr>
            <p:cNvPr id="29" name="TextBox 29"/>
            <p:cNvSpPr txBox="1"/>
            <p:nvPr/>
          </p:nvSpPr>
          <p:spPr>
            <a:xfrm>
              <a:off x="76200" y="47625"/>
              <a:ext cx="660400" cy="688975"/>
            </a:xfrm>
            <a:prstGeom prst="rect">
              <a:avLst/>
            </a:prstGeom>
            <a:noFill/>
          </p:spPr>
          <p:txBody>
            <a:bodyPr lIns="33867" tIns="33867" rIns="33867" bIns="33867" rtlCol="0" anchor="ctr"/>
            <a:lstStyle/>
            <a:p>
              <a:pPr algn="ctr">
                <a:lnSpc>
                  <a:spcPts val="1493"/>
                </a:lnSpc>
              </a:pPr>
              <a:r>
                <a:rPr lang="en-US" sz="1067" b="1" spc="-21">
                  <a:solidFill>
                    <a:srgbClr val="0B2374"/>
                  </a:solidFill>
                  <a:latin typeface="Montserrat" panose="00000500000000000000" pitchFamily="2" charset="0"/>
                  <a:ea typeface="Open Sauce Bold"/>
                  <a:cs typeface="Open Sauce Bold"/>
                  <a:sym typeface="Open Sauce Bold"/>
                </a:rPr>
                <a:t>Easy Access</a:t>
              </a:r>
            </a:p>
          </p:txBody>
        </p:sp>
      </p:grpSp>
      <p:grpSp>
        <p:nvGrpSpPr>
          <p:cNvPr id="24" name="Group 24" descr="CRIA module"/>
          <p:cNvGrpSpPr/>
          <p:nvPr/>
        </p:nvGrpSpPr>
        <p:grpSpPr>
          <a:xfrm>
            <a:off x="4704818" y="4665544"/>
            <a:ext cx="828617" cy="82861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CEB5"/>
            </a:solidFill>
          </p:spPr>
          <p:txBody>
            <a:bodyPr/>
            <a:lstStyle/>
            <a:p>
              <a:endParaRPr lang="en-US" sz="1200">
                <a:latin typeface="Montserrat" panose="00000500000000000000" pitchFamily="2" charset="0"/>
              </a:endParaRPr>
            </a:p>
          </p:txBody>
        </p:sp>
        <p:sp>
          <p:nvSpPr>
            <p:cNvPr id="26" name="TextBox 26"/>
            <p:cNvSpPr txBox="1"/>
            <p:nvPr/>
          </p:nvSpPr>
          <p:spPr>
            <a:xfrm>
              <a:off x="76200" y="47625"/>
              <a:ext cx="660400" cy="688975"/>
            </a:xfrm>
            <a:prstGeom prst="rect">
              <a:avLst/>
            </a:prstGeom>
            <a:noFill/>
          </p:spPr>
          <p:txBody>
            <a:bodyPr lIns="33867" tIns="33867" rIns="33867" bIns="33867" rtlCol="0" anchor="ctr"/>
            <a:lstStyle/>
            <a:p>
              <a:pPr algn="ctr">
                <a:lnSpc>
                  <a:spcPts val="1493"/>
                </a:lnSpc>
              </a:pPr>
              <a:r>
                <a:rPr lang="en-US" sz="1067" b="1" spc="-21">
                  <a:solidFill>
                    <a:srgbClr val="0B2374"/>
                  </a:solidFill>
                  <a:latin typeface="Montserrat" panose="00000500000000000000" pitchFamily="2" charset="0"/>
                  <a:ea typeface="Open Sauce Bold"/>
                  <a:cs typeface="Open Sauce Bold"/>
                  <a:sym typeface="Open Sauce Bold"/>
                </a:rPr>
                <a:t>CRIA </a:t>
              </a:r>
            </a:p>
          </p:txBody>
        </p:sp>
      </p:grpSp>
      <p:grpSp>
        <p:nvGrpSpPr>
          <p:cNvPr id="30" name="Group 30" descr="Training Platform"/>
          <p:cNvGrpSpPr/>
          <p:nvPr/>
        </p:nvGrpSpPr>
        <p:grpSpPr>
          <a:xfrm>
            <a:off x="3755229" y="5570362"/>
            <a:ext cx="845235" cy="884285"/>
            <a:chOff x="0" y="0"/>
            <a:chExt cx="812800" cy="850351"/>
          </a:xfrm>
        </p:grpSpPr>
        <p:sp>
          <p:nvSpPr>
            <p:cNvPr id="31" name="Freeform 31"/>
            <p:cNvSpPr/>
            <p:nvPr/>
          </p:nvSpPr>
          <p:spPr>
            <a:xfrm>
              <a:off x="0" y="0"/>
              <a:ext cx="812800" cy="850351"/>
            </a:xfrm>
            <a:custGeom>
              <a:avLst/>
              <a:gdLst/>
              <a:ahLst/>
              <a:cxnLst/>
              <a:rect l="l" t="t" r="r" b="b"/>
              <a:pathLst>
                <a:path w="812800" h="850351">
                  <a:moveTo>
                    <a:pt x="406400" y="0"/>
                  </a:moveTo>
                  <a:cubicBezTo>
                    <a:pt x="181951" y="0"/>
                    <a:pt x="0" y="190358"/>
                    <a:pt x="0" y="425175"/>
                  </a:cubicBezTo>
                  <a:cubicBezTo>
                    <a:pt x="0" y="659993"/>
                    <a:pt x="181951" y="850351"/>
                    <a:pt x="406400" y="850351"/>
                  </a:cubicBezTo>
                  <a:cubicBezTo>
                    <a:pt x="630849" y="850351"/>
                    <a:pt x="812800" y="659993"/>
                    <a:pt x="812800" y="425175"/>
                  </a:cubicBezTo>
                  <a:cubicBezTo>
                    <a:pt x="812800" y="190358"/>
                    <a:pt x="630849" y="0"/>
                    <a:pt x="406400" y="0"/>
                  </a:cubicBezTo>
                  <a:close/>
                </a:path>
              </a:pathLst>
            </a:custGeom>
            <a:solidFill>
              <a:srgbClr val="64CEB5"/>
            </a:solidFill>
          </p:spPr>
          <p:txBody>
            <a:bodyPr/>
            <a:lstStyle/>
            <a:p>
              <a:endParaRPr lang="en-US" sz="1200">
                <a:latin typeface="Montserrat" panose="00000500000000000000" pitchFamily="2" charset="0"/>
              </a:endParaRPr>
            </a:p>
          </p:txBody>
        </p:sp>
        <p:sp>
          <p:nvSpPr>
            <p:cNvPr id="32" name="TextBox 32"/>
            <p:cNvSpPr txBox="1"/>
            <p:nvPr/>
          </p:nvSpPr>
          <p:spPr>
            <a:xfrm>
              <a:off x="76200" y="51145"/>
              <a:ext cx="660400" cy="719485"/>
            </a:xfrm>
            <a:prstGeom prst="rect">
              <a:avLst/>
            </a:prstGeom>
          </p:spPr>
          <p:txBody>
            <a:bodyPr lIns="33867" tIns="33867" rIns="33867" bIns="33867" rtlCol="0" anchor="ctr"/>
            <a:lstStyle/>
            <a:p>
              <a:pPr algn="ctr">
                <a:lnSpc>
                  <a:spcPts val="1493"/>
                </a:lnSpc>
              </a:pPr>
              <a:r>
                <a:rPr lang="en-US" sz="1067" b="1" spc="-21" dirty="0">
                  <a:solidFill>
                    <a:srgbClr val="0B2374"/>
                  </a:solidFill>
                  <a:latin typeface="Montserrat" panose="00000500000000000000" pitchFamily="2" charset="0"/>
                  <a:ea typeface="Open Sauce Bold"/>
                  <a:cs typeface="Open Sauce Bold"/>
                  <a:sym typeface="Open Sauce Bold"/>
                </a:rPr>
                <a:t>Training Platform</a:t>
              </a:r>
            </a:p>
          </p:txBody>
        </p:sp>
      </p:grpSp>
      <p:grpSp>
        <p:nvGrpSpPr>
          <p:cNvPr id="33" name="Group 33" descr="Resource Database Partners"/>
          <p:cNvGrpSpPr/>
          <p:nvPr/>
        </p:nvGrpSpPr>
        <p:grpSpPr>
          <a:xfrm>
            <a:off x="4704818" y="5608650"/>
            <a:ext cx="859423" cy="807709"/>
            <a:chOff x="0" y="0"/>
            <a:chExt cx="1301982" cy="1223637"/>
          </a:xfrm>
        </p:grpSpPr>
        <p:sp>
          <p:nvSpPr>
            <p:cNvPr id="34" name="Freeform 34"/>
            <p:cNvSpPr/>
            <p:nvPr/>
          </p:nvSpPr>
          <p:spPr>
            <a:xfrm>
              <a:off x="0" y="0"/>
              <a:ext cx="1301982" cy="1223637"/>
            </a:xfrm>
            <a:custGeom>
              <a:avLst/>
              <a:gdLst/>
              <a:ahLst/>
              <a:cxnLst/>
              <a:rect l="l" t="t" r="r" b="b"/>
              <a:pathLst>
                <a:path w="1301982" h="1223637">
                  <a:moveTo>
                    <a:pt x="650991" y="0"/>
                  </a:moveTo>
                  <a:cubicBezTo>
                    <a:pt x="291459" y="0"/>
                    <a:pt x="0" y="273921"/>
                    <a:pt x="0" y="611819"/>
                  </a:cubicBezTo>
                  <a:cubicBezTo>
                    <a:pt x="0" y="949717"/>
                    <a:pt x="291459" y="1223637"/>
                    <a:pt x="650991" y="1223637"/>
                  </a:cubicBezTo>
                  <a:cubicBezTo>
                    <a:pt x="1010523" y="1223637"/>
                    <a:pt x="1301982" y="949717"/>
                    <a:pt x="1301982" y="611819"/>
                  </a:cubicBezTo>
                  <a:cubicBezTo>
                    <a:pt x="1301982" y="273921"/>
                    <a:pt x="1010523" y="0"/>
                    <a:pt x="650991" y="0"/>
                  </a:cubicBezTo>
                  <a:close/>
                </a:path>
              </a:pathLst>
            </a:custGeom>
            <a:solidFill>
              <a:srgbClr val="64CEB5"/>
            </a:solidFill>
          </p:spPr>
          <p:txBody>
            <a:bodyPr/>
            <a:lstStyle/>
            <a:p>
              <a:endParaRPr lang="en-US" sz="1200">
                <a:latin typeface="Montserrat" panose="00000500000000000000" pitchFamily="2" charset="0"/>
              </a:endParaRPr>
            </a:p>
          </p:txBody>
        </p:sp>
        <p:sp>
          <p:nvSpPr>
            <p:cNvPr id="35" name="TextBox 35"/>
            <p:cNvSpPr txBox="1"/>
            <p:nvPr/>
          </p:nvSpPr>
          <p:spPr>
            <a:xfrm>
              <a:off x="71917" y="79639"/>
              <a:ext cx="1184093" cy="1022780"/>
            </a:xfrm>
            <a:prstGeom prst="rect">
              <a:avLst/>
            </a:prstGeom>
          </p:spPr>
          <p:txBody>
            <a:bodyPr lIns="33867" tIns="33867" rIns="33867" bIns="33867" rtlCol="0" anchor="ctr"/>
            <a:lstStyle/>
            <a:p>
              <a:pPr algn="ctr">
                <a:lnSpc>
                  <a:spcPts val="1493"/>
                </a:lnSpc>
              </a:pPr>
              <a:r>
                <a:rPr lang="en-US" sz="1067" b="1" spc="-21" dirty="0">
                  <a:solidFill>
                    <a:srgbClr val="0B2374"/>
                  </a:solidFill>
                  <a:latin typeface="Montserrat" panose="00000500000000000000" pitchFamily="2" charset="0"/>
                  <a:ea typeface="Open Sauce Bold"/>
                  <a:cs typeface="Open Sauce Bold"/>
                  <a:sym typeface="Open Sauce Bold"/>
                </a:rPr>
                <a:t>Resource Database Partners</a:t>
              </a:r>
            </a:p>
          </p:txBody>
        </p:sp>
      </p:grpSp>
      <p:grpSp>
        <p:nvGrpSpPr>
          <p:cNvPr id="57" name="Group 57" descr="Coordinated Partner Network"/>
          <p:cNvGrpSpPr/>
          <p:nvPr/>
        </p:nvGrpSpPr>
        <p:grpSpPr>
          <a:xfrm>
            <a:off x="6317282" y="3697008"/>
            <a:ext cx="2788624" cy="698448"/>
            <a:chOff x="0" y="0"/>
            <a:chExt cx="1368961" cy="413144"/>
          </a:xfrm>
        </p:grpSpPr>
        <p:sp>
          <p:nvSpPr>
            <p:cNvPr id="58" name="Freeform 58"/>
            <p:cNvSpPr/>
            <p:nvPr/>
          </p:nvSpPr>
          <p:spPr>
            <a:xfrm>
              <a:off x="0" y="0"/>
              <a:ext cx="1365782" cy="400780"/>
            </a:xfrm>
            <a:custGeom>
              <a:avLst/>
              <a:gdLst/>
              <a:ahLst/>
              <a:cxnLst/>
              <a:rect l="l" t="t" r="r" b="b"/>
              <a:pathLst>
                <a:path w="1365782" h="400780">
                  <a:moveTo>
                    <a:pt x="1162582" y="0"/>
                  </a:moveTo>
                  <a:cubicBezTo>
                    <a:pt x="1274806" y="0"/>
                    <a:pt x="1365782" y="89718"/>
                    <a:pt x="1365782" y="200390"/>
                  </a:cubicBezTo>
                  <a:cubicBezTo>
                    <a:pt x="1365782" y="311063"/>
                    <a:pt x="1274806" y="400780"/>
                    <a:pt x="1162582" y="400780"/>
                  </a:cubicBezTo>
                  <a:lnTo>
                    <a:pt x="203200" y="400780"/>
                  </a:lnTo>
                  <a:cubicBezTo>
                    <a:pt x="90976" y="400780"/>
                    <a:pt x="0" y="311063"/>
                    <a:pt x="0" y="200390"/>
                  </a:cubicBezTo>
                  <a:cubicBezTo>
                    <a:pt x="0" y="89718"/>
                    <a:pt x="90976" y="0"/>
                    <a:pt x="203200" y="0"/>
                  </a:cubicBezTo>
                  <a:close/>
                </a:path>
              </a:pathLst>
            </a:custGeom>
            <a:solidFill>
              <a:srgbClr val="A7DEF0"/>
            </a:solidFill>
          </p:spPr>
          <p:txBody>
            <a:bodyPr/>
            <a:lstStyle/>
            <a:p>
              <a:endParaRPr lang="en-US" sz="1200">
                <a:latin typeface="Montserrat" panose="00000500000000000000" pitchFamily="2" charset="0"/>
              </a:endParaRPr>
            </a:p>
          </p:txBody>
        </p:sp>
        <p:sp>
          <p:nvSpPr>
            <p:cNvPr id="59" name="TextBox 59"/>
            <p:cNvSpPr txBox="1"/>
            <p:nvPr/>
          </p:nvSpPr>
          <p:spPr>
            <a:xfrm>
              <a:off x="3179" y="2839"/>
              <a:ext cx="1365782" cy="410305"/>
            </a:xfrm>
            <a:prstGeom prst="rect">
              <a:avLst/>
            </a:prstGeom>
          </p:spPr>
          <p:txBody>
            <a:bodyPr lIns="0" tIns="0" rIns="0" bIns="0" rtlCol="0" anchor="ctr"/>
            <a:lstStyle/>
            <a:p>
              <a:pPr algn="ctr">
                <a:lnSpc>
                  <a:spcPts val="2400"/>
                </a:lnSpc>
              </a:pPr>
              <a:r>
                <a:rPr lang="en-US" sz="2000" b="1" spc="-80" dirty="0">
                  <a:solidFill>
                    <a:srgbClr val="0B2374"/>
                  </a:solidFill>
                  <a:latin typeface="Montserrat" panose="00000500000000000000" pitchFamily="2" charset="0"/>
                  <a:ea typeface="Open Sauce Bold"/>
                  <a:cs typeface="Open Sauce Bold"/>
                  <a:sym typeface="Open Sauce Bold"/>
                </a:rPr>
                <a:t>Coordinated Partner Network</a:t>
              </a:r>
            </a:p>
          </p:txBody>
        </p:sp>
      </p:grpSp>
      <p:grpSp>
        <p:nvGrpSpPr>
          <p:cNvPr id="69" name="Group 69" descr="Community Partners"/>
          <p:cNvGrpSpPr/>
          <p:nvPr/>
        </p:nvGrpSpPr>
        <p:grpSpPr>
          <a:xfrm>
            <a:off x="6755472" y="4592744"/>
            <a:ext cx="868734" cy="868734"/>
            <a:chOff x="0" y="0"/>
            <a:chExt cx="812800" cy="812800"/>
          </a:xfrm>
          <a:solidFill>
            <a:srgbClr val="A7DEF0"/>
          </a:solidFill>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sz="1200">
                <a:latin typeface="Montserrat" panose="00000500000000000000" pitchFamily="2" charset="0"/>
              </a:endParaRPr>
            </a:p>
          </p:txBody>
        </p:sp>
        <p:sp>
          <p:nvSpPr>
            <p:cNvPr id="71" name="TextBox 71"/>
            <p:cNvSpPr txBox="1"/>
            <p:nvPr/>
          </p:nvSpPr>
          <p:spPr>
            <a:xfrm>
              <a:off x="40947" y="47625"/>
              <a:ext cx="695653" cy="688975"/>
            </a:xfrm>
            <a:prstGeom prst="rect">
              <a:avLst/>
            </a:prstGeom>
            <a:noFill/>
          </p:spPr>
          <p:txBody>
            <a:bodyPr lIns="33867" tIns="33867" rIns="33867" bIns="33867" rtlCol="0" anchor="ctr"/>
            <a:lstStyle/>
            <a:p>
              <a:pPr algn="ctr">
                <a:lnSpc>
                  <a:spcPts val="1307"/>
                </a:lnSpc>
              </a:pPr>
              <a:r>
                <a:rPr lang="en-US" sz="870" b="1" spc="-19" dirty="0">
                  <a:solidFill>
                    <a:srgbClr val="0B2374"/>
                  </a:solidFill>
                  <a:latin typeface="Montserrat" panose="00000500000000000000" pitchFamily="2" charset="0"/>
                  <a:ea typeface="Open Sauce Bold"/>
                  <a:cs typeface="Open Sauce Bold"/>
                  <a:sym typeface="Open Sauce Bold"/>
                </a:rPr>
                <a:t>Community Partners</a:t>
              </a:r>
            </a:p>
          </p:txBody>
        </p:sp>
      </p:grpSp>
      <p:grpSp>
        <p:nvGrpSpPr>
          <p:cNvPr id="21" name="Group 21" descr="Network Partners"/>
          <p:cNvGrpSpPr/>
          <p:nvPr/>
        </p:nvGrpSpPr>
        <p:grpSpPr>
          <a:xfrm>
            <a:off x="7730532" y="4592744"/>
            <a:ext cx="868734" cy="868734"/>
            <a:chOff x="0" y="0"/>
            <a:chExt cx="812800" cy="812800"/>
          </a:xfrm>
          <a:solidFill>
            <a:srgbClr val="A7DEF0"/>
          </a:solidFill>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sz="1200">
                <a:latin typeface="Montserrat" panose="00000500000000000000" pitchFamily="2" charset="0"/>
              </a:endParaRPr>
            </a:p>
          </p:txBody>
        </p:sp>
        <p:sp>
          <p:nvSpPr>
            <p:cNvPr id="23" name="TextBox 23"/>
            <p:cNvSpPr txBox="1"/>
            <p:nvPr/>
          </p:nvSpPr>
          <p:spPr>
            <a:xfrm>
              <a:off x="76200" y="47625"/>
              <a:ext cx="660400" cy="688975"/>
            </a:xfrm>
            <a:prstGeom prst="rect">
              <a:avLst/>
            </a:prstGeom>
            <a:noFill/>
          </p:spPr>
          <p:txBody>
            <a:bodyPr lIns="33867" tIns="33867" rIns="33867" bIns="33867" rtlCol="0" anchor="ctr"/>
            <a:lstStyle/>
            <a:p>
              <a:pPr algn="ctr">
                <a:lnSpc>
                  <a:spcPts val="1307"/>
                </a:lnSpc>
              </a:pPr>
              <a:r>
                <a:rPr lang="en-US" sz="933" b="1" spc="-19" dirty="0">
                  <a:solidFill>
                    <a:srgbClr val="0B2374"/>
                  </a:solidFill>
                  <a:latin typeface="Montserrat" panose="00000500000000000000" pitchFamily="2" charset="0"/>
                  <a:ea typeface="Open Sauce Bold"/>
                  <a:cs typeface="Open Sauce Bold"/>
                  <a:sym typeface="Open Sauce Bold"/>
                </a:rPr>
                <a:t>Network Partners</a:t>
              </a:r>
            </a:p>
          </p:txBody>
        </p:sp>
      </p:grpSp>
      <p:grpSp>
        <p:nvGrpSpPr>
          <p:cNvPr id="15" name="Group 15" descr="Local Advisory Councils"/>
          <p:cNvGrpSpPr/>
          <p:nvPr/>
        </p:nvGrpSpPr>
        <p:grpSpPr>
          <a:xfrm>
            <a:off x="6799238" y="5538557"/>
            <a:ext cx="874054" cy="885097"/>
            <a:chOff x="0" y="0"/>
            <a:chExt cx="812800" cy="823070"/>
          </a:xfrm>
          <a:solidFill>
            <a:srgbClr val="A7DEF0"/>
          </a:solidFill>
        </p:grpSpPr>
        <p:sp>
          <p:nvSpPr>
            <p:cNvPr id="16" name="Freeform 16"/>
            <p:cNvSpPr/>
            <p:nvPr/>
          </p:nvSpPr>
          <p:spPr>
            <a:xfrm>
              <a:off x="0" y="0"/>
              <a:ext cx="812800" cy="823070"/>
            </a:xfrm>
            <a:custGeom>
              <a:avLst/>
              <a:gdLst/>
              <a:ahLst/>
              <a:cxnLst/>
              <a:rect l="l" t="t" r="r" b="b"/>
              <a:pathLst>
                <a:path w="812800" h="823070">
                  <a:moveTo>
                    <a:pt x="406400" y="0"/>
                  </a:moveTo>
                  <a:cubicBezTo>
                    <a:pt x="181951" y="0"/>
                    <a:pt x="0" y="184250"/>
                    <a:pt x="0" y="411535"/>
                  </a:cubicBezTo>
                  <a:cubicBezTo>
                    <a:pt x="0" y="638819"/>
                    <a:pt x="181951" y="823070"/>
                    <a:pt x="406400" y="823070"/>
                  </a:cubicBezTo>
                  <a:cubicBezTo>
                    <a:pt x="630849" y="823070"/>
                    <a:pt x="812800" y="638819"/>
                    <a:pt x="812800" y="411535"/>
                  </a:cubicBezTo>
                  <a:cubicBezTo>
                    <a:pt x="812800" y="184250"/>
                    <a:pt x="630849" y="0"/>
                    <a:pt x="406400" y="0"/>
                  </a:cubicBezTo>
                  <a:close/>
                </a:path>
              </a:pathLst>
            </a:custGeom>
            <a:grpFill/>
          </p:spPr>
          <p:txBody>
            <a:bodyPr/>
            <a:lstStyle/>
            <a:p>
              <a:endParaRPr lang="en-US" sz="1200">
                <a:latin typeface="Montserrat" panose="00000500000000000000" pitchFamily="2" charset="0"/>
              </a:endParaRPr>
            </a:p>
          </p:txBody>
        </p:sp>
        <p:sp>
          <p:nvSpPr>
            <p:cNvPr id="17" name="TextBox 17"/>
            <p:cNvSpPr txBox="1"/>
            <p:nvPr/>
          </p:nvSpPr>
          <p:spPr>
            <a:xfrm>
              <a:off x="76200" y="48588"/>
              <a:ext cx="660400" cy="697319"/>
            </a:xfrm>
            <a:prstGeom prst="rect">
              <a:avLst/>
            </a:prstGeom>
            <a:noFill/>
          </p:spPr>
          <p:txBody>
            <a:bodyPr lIns="33867" tIns="33867" rIns="33867" bIns="33867" rtlCol="0" anchor="ctr"/>
            <a:lstStyle/>
            <a:p>
              <a:pPr algn="ctr">
                <a:lnSpc>
                  <a:spcPts val="1307"/>
                </a:lnSpc>
              </a:pPr>
              <a:r>
                <a:rPr lang="en-US" sz="933" b="1" spc="-19" dirty="0">
                  <a:solidFill>
                    <a:srgbClr val="0B2374"/>
                  </a:solidFill>
                  <a:latin typeface="Montserrat" panose="00000500000000000000" pitchFamily="2" charset="0"/>
                  <a:ea typeface="Open Sauce Bold"/>
                  <a:cs typeface="Open Sauce Bold"/>
                  <a:sym typeface="Open Sauce Bold"/>
                </a:rPr>
                <a:t>Local Advisory Councils</a:t>
              </a:r>
            </a:p>
          </p:txBody>
        </p:sp>
      </p:grpSp>
      <p:grpSp>
        <p:nvGrpSpPr>
          <p:cNvPr id="18" name="Group 18" descr="Tech Users"/>
          <p:cNvGrpSpPr/>
          <p:nvPr/>
        </p:nvGrpSpPr>
        <p:grpSpPr>
          <a:xfrm>
            <a:off x="7774891" y="5538557"/>
            <a:ext cx="854559" cy="854559"/>
            <a:chOff x="0" y="0"/>
            <a:chExt cx="812800" cy="812800"/>
          </a:xfrm>
          <a:solidFill>
            <a:srgbClr val="A7DEF0"/>
          </a:solidFill>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lstStyle/>
            <a:p>
              <a:endParaRPr lang="en-US" sz="1200">
                <a:latin typeface="Montserrat" panose="00000500000000000000" pitchFamily="2" charset="0"/>
              </a:endParaRPr>
            </a:p>
          </p:txBody>
        </p:sp>
        <p:sp>
          <p:nvSpPr>
            <p:cNvPr id="20" name="TextBox 20"/>
            <p:cNvSpPr txBox="1"/>
            <p:nvPr/>
          </p:nvSpPr>
          <p:spPr>
            <a:xfrm>
              <a:off x="76200" y="47625"/>
              <a:ext cx="660400" cy="688975"/>
            </a:xfrm>
            <a:prstGeom prst="rect">
              <a:avLst/>
            </a:prstGeom>
            <a:noFill/>
          </p:spPr>
          <p:txBody>
            <a:bodyPr lIns="33867" tIns="33867" rIns="33867" bIns="33867" rtlCol="0" anchor="ctr"/>
            <a:lstStyle/>
            <a:p>
              <a:pPr algn="ctr">
                <a:lnSpc>
                  <a:spcPts val="1307"/>
                </a:lnSpc>
              </a:pPr>
              <a:r>
                <a:rPr lang="en-US" sz="933" b="1" spc="-19" dirty="0">
                  <a:solidFill>
                    <a:srgbClr val="0B2374"/>
                  </a:solidFill>
                  <a:latin typeface="Montserrat" panose="00000500000000000000" pitchFamily="2" charset="0"/>
                  <a:ea typeface="Open Sauce Bold"/>
                  <a:cs typeface="Open Sauce Bold"/>
                  <a:sym typeface="Open Sauce Bold"/>
                </a:rPr>
                <a:t>Tech Users</a:t>
              </a:r>
            </a:p>
          </p:txBody>
        </p:sp>
      </p:grpSp>
      <p:grpSp>
        <p:nvGrpSpPr>
          <p:cNvPr id="61" name="Group 61" descr="Person Centered Support"/>
          <p:cNvGrpSpPr/>
          <p:nvPr/>
        </p:nvGrpSpPr>
        <p:grpSpPr>
          <a:xfrm>
            <a:off x="9259564" y="3660231"/>
            <a:ext cx="2587088" cy="751099"/>
            <a:chOff x="0" y="0"/>
            <a:chExt cx="1301511" cy="400780"/>
          </a:xfrm>
        </p:grpSpPr>
        <p:sp>
          <p:nvSpPr>
            <p:cNvPr id="62" name="Freeform 62"/>
            <p:cNvSpPr/>
            <p:nvPr/>
          </p:nvSpPr>
          <p:spPr>
            <a:xfrm>
              <a:off x="0" y="0"/>
              <a:ext cx="1301511" cy="400780"/>
            </a:xfrm>
            <a:custGeom>
              <a:avLst/>
              <a:gdLst/>
              <a:ahLst/>
              <a:cxnLst/>
              <a:rect l="l" t="t" r="r" b="b"/>
              <a:pathLst>
                <a:path w="1301511" h="400780">
                  <a:moveTo>
                    <a:pt x="1098311" y="0"/>
                  </a:moveTo>
                  <a:cubicBezTo>
                    <a:pt x="1210536" y="0"/>
                    <a:pt x="1301511" y="89718"/>
                    <a:pt x="1301511" y="200390"/>
                  </a:cubicBezTo>
                  <a:cubicBezTo>
                    <a:pt x="1301511" y="311063"/>
                    <a:pt x="1210536" y="400780"/>
                    <a:pt x="1098311" y="400780"/>
                  </a:cubicBezTo>
                  <a:lnTo>
                    <a:pt x="203200" y="400780"/>
                  </a:lnTo>
                  <a:cubicBezTo>
                    <a:pt x="90976" y="400780"/>
                    <a:pt x="0" y="311063"/>
                    <a:pt x="0" y="200390"/>
                  </a:cubicBezTo>
                  <a:cubicBezTo>
                    <a:pt x="0" y="89718"/>
                    <a:pt x="90976" y="0"/>
                    <a:pt x="203200" y="0"/>
                  </a:cubicBezTo>
                  <a:close/>
                </a:path>
              </a:pathLst>
            </a:custGeom>
            <a:solidFill>
              <a:srgbClr val="F7A1AB"/>
            </a:solidFill>
          </p:spPr>
          <p:txBody>
            <a:bodyPr/>
            <a:lstStyle/>
            <a:p>
              <a:endParaRPr lang="en-US" sz="1200">
                <a:latin typeface="Montserrat" panose="00000500000000000000" pitchFamily="2" charset="0"/>
              </a:endParaRPr>
            </a:p>
          </p:txBody>
        </p:sp>
        <p:sp>
          <p:nvSpPr>
            <p:cNvPr id="63" name="TextBox 63"/>
            <p:cNvSpPr txBox="1"/>
            <p:nvPr/>
          </p:nvSpPr>
          <p:spPr>
            <a:xfrm>
              <a:off x="0" y="-9525"/>
              <a:ext cx="1301511" cy="410305"/>
            </a:xfrm>
            <a:prstGeom prst="rect">
              <a:avLst/>
            </a:prstGeom>
          </p:spPr>
          <p:txBody>
            <a:bodyPr lIns="0" tIns="0" rIns="0" bIns="0" rtlCol="0" anchor="ctr"/>
            <a:lstStyle/>
            <a:p>
              <a:pPr algn="ctr">
                <a:lnSpc>
                  <a:spcPts val="2400"/>
                </a:lnSpc>
              </a:pPr>
              <a:r>
                <a:rPr lang="en-US" sz="2000" b="1" spc="-80">
                  <a:solidFill>
                    <a:srgbClr val="0B2374"/>
                  </a:solidFill>
                  <a:latin typeface="Montserrat" panose="00000500000000000000" pitchFamily="2" charset="0"/>
                  <a:ea typeface="Open Sauce Bold"/>
                  <a:cs typeface="Open Sauce Bold"/>
                  <a:sym typeface="Open Sauce Bold"/>
                </a:rPr>
                <a:t>Person Centered Support</a:t>
              </a:r>
            </a:p>
          </p:txBody>
        </p:sp>
      </p:grpSp>
      <p:grpSp>
        <p:nvGrpSpPr>
          <p:cNvPr id="36" name="Group 36" descr="Caregiver"/>
          <p:cNvGrpSpPr/>
          <p:nvPr/>
        </p:nvGrpSpPr>
        <p:grpSpPr>
          <a:xfrm>
            <a:off x="9725895" y="4594634"/>
            <a:ext cx="850286" cy="882953"/>
            <a:chOff x="0" y="0"/>
            <a:chExt cx="880737" cy="914575"/>
          </a:xfrm>
          <a:solidFill>
            <a:srgbClr val="FCE0E3"/>
          </a:solidFill>
        </p:grpSpPr>
        <p:sp>
          <p:nvSpPr>
            <p:cNvPr id="37" name="Freeform 37"/>
            <p:cNvSpPr/>
            <p:nvPr/>
          </p:nvSpPr>
          <p:spPr>
            <a:xfrm>
              <a:off x="0" y="0"/>
              <a:ext cx="880737" cy="914575"/>
            </a:xfrm>
            <a:custGeom>
              <a:avLst/>
              <a:gdLst/>
              <a:ahLst/>
              <a:cxnLst/>
              <a:rect l="l" t="t" r="r" b="b"/>
              <a:pathLst>
                <a:path w="880737" h="914575">
                  <a:moveTo>
                    <a:pt x="440369" y="0"/>
                  </a:moveTo>
                  <a:cubicBezTo>
                    <a:pt x="197160" y="0"/>
                    <a:pt x="0" y="204735"/>
                    <a:pt x="0" y="457287"/>
                  </a:cubicBezTo>
                  <a:cubicBezTo>
                    <a:pt x="0" y="709840"/>
                    <a:pt x="197160" y="914575"/>
                    <a:pt x="440369" y="914575"/>
                  </a:cubicBezTo>
                  <a:cubicBezTo>
                    <a:pt x="683577" y="914575"/>
                    <a:pt x="880737" y="709840"/>
                    <a:pt x="880737" y="457287"/>
                  </a:cubicBezTo>
                  <a:cubicBezTo>
                    <a:pt x="880737" y="204735"/>
                    <a:pt x="683577" y="0"/>
                    <a:pt x="440369" y="0"/>
                  </a:cubicBezTo>
                  <a:close/>
                </a:path>
              </a:pathLst>
            </a:custGeom>
            <a:grpFill/>
          </p:spPr>
          <p:txBody>
            <a:bodyPr/>
            <a:lstStyle/>
            <a:p>
              <a:endParaRPr lang="en-US" sz="1200">
                <a:latin typeface="Montserrat" panose="00000500000000000000" pitchFamily="2" charset="0"/>
              </a:endParaRPr>
            </a:p>
          </p:txBody>
        </p:sp>
        <p:sp>
          <p:nvSpPr>
            <p:cNvPr id="38" name="TextBox 38"/>
            <p:cNvSpPr txBox="1"/>
            <p:nvPr/>
          </p:nvSpPr>
          <p:spPr>
            <a:xfrm>
              <a:off x="41237" y="57166"/>
              <a:ext cx="798199" cy="771667"/>
            </a:xfrm>
            <a:prstGeom prst="rect">
              <a:avLst/>
            </a:prstGeom>
            <a:noFill/>
          </p:spPr>
          <p:txBody>
            <a:bodyPr lIns="33867" tIns="33867" rIns="33867" bIns="33867" rtlCol="0" anchor="ctr"/>
            <a:lstStyle/>
            <a:p>
              <a:pPr algn="ctr">
                <a:lnSpc>
                  <a:spcPts val="1493"/>
                </a:lnSpc>
              </a:pPr>
              <a:r>
                <a:rPr lang="en-US" sz="1067" b="1" spc="-21">
                  <a:solidFill>
                    <a:srgbClr val="0B2374"/>
                  </a:solidFill>
                  <a:latin typeface="Montserrat" panose="00000500000000000000" pitchFamily="2" charset="0"/>
                  <a:ea typeface="Open Sauce Bold"/>
                  <a:cs typeface="Open Sauce Bold"/>
                  <a:sym typeface="Open Sauce Bold"/>
                </a:rPr>
                <a:t>Caregiver</a:t>
              </a:r>
            </a:p>
          </p:txBody>
        </p:sp>
      </p:grpSp>
      <p:grpSp>
        <p:nvGrpSpPr>
          <p:cNvPr id="39" name="Group 39" descr="Veteran"/>
          <p:cNvGrpSpPr/>
          <p:nvPr/>
        </p:nvGrpSpPr>
        <p:grpSpPr>
          <a:xfrm>
            <a:off x="9725865" y="5607421"/>
            <a:ext cx="850286" cy="882953"/>
            <a:chOff x="0" y="0"/>
            <a:chExt cx="880737" cy="914575"/>
          </a:xfrm>
          <a:solidFill>
            <a:srgbClr val="FCE0E3"/>
          </a:solidFill>
        </p:grpSpPr>
        <p:sp>
          <p:nvSpPr>
            <p:cNvPr id="40" name="Freeform 40"/>
            <p:cNvSpPr/>
            <p:nvPr/>
          </p:nvSpPr>
          <p:spPr>
            <a:xfrm>
              <a:off x="0" y="0"/>
              <a:ext cx="880737" cy="914575"/>
            </a:xfrm>
            <a:custGeom>
              <a:avLst/>
              <a:gdLst/>
              <a:ahLst/>
              <a:cxnLst/>
              <a:rect l="l" t="t" r="r" b="b"/>
              <a:pathLst>
                <a:path w="880737" h="914575">
                  <a:moveTo>
                    <a:pt x="440369" y="0"/>
                  </a:moveTo>
                  <a:cubicBezTo>
                    <a:pt x="197160" y="0"/>
                    <a:pt x="0" y="204735"/>
                    <a:pt x="0" y="457287"/>
                  </a:cubicBezTo>
                  <a:cubicBezTo>
                    <a:pt x="0" y="709840"/>
                    <a:pt x="197160" y="914575"/>
                    <a:pt x="440369" y="914575"/>
                  </a:cubicBezTo>
                  <a:cubicBezTo>
                    <a:pt x="683577" y="914575"/>
                    <a:pt x="880737" y="709840"/>
                    <a:pt x="880737" y="457287"/>
                  </a:cubicBezTo>
                  <a:cubicBezTo>
                    <a:pt x="880737" y="204735"/>
                    <a:pt x="683577" y="0"/>
                    <a:pt x="440369" y="0"/>
                  </a:cubicBezTo>
                  <a:close/>
                </a:path>
              </a:pathLst>
            </a:custGeom>
            <a:grpFill/>
          </p:spPr>
          <p:txBody>
            <a:bodyPr/>
            <a:lstStyle/>
            <a:p>
              <a:endParaRPr lang="en-US" sz="1200">
                <a:latin typeface="Montserrat" panose="00000500000000000000" pitchFamily="2" charset="0"/>
              </a:endParaRPr>
            </a:p>
          </p:txBody>
        </p:sp>
        <p:sp>
          <p:nvSpPr>
            <p:cNvPr id="41" name="TextBox 41"/>
            <p:cNvSpPr txBox="1"/>
            <p:nvPr/>
          </p:nvSpPr>
          <p:spPr>
            <a:xfrm>
              <a:off x="82569" y="57166"/>
              <a:ext cx="715599" cy="771667"/>
            </a:xfrm>
            <a:prstGeom prst="rect">
              <a:avLst/>
            </a:prstGeom>
            <a:noFill/>
          </p:spPr>
          <p:txBody>
            <a:bodyPr lIns="33867" tIns="33867" rIns="33867" bIns="33867" rtlCol="0" anchor="ctr"/>
            <a:lstStyle/>
            <a:p>
              <a:pPr algn="ctr">
                <a:lnSpc>
                  <a:spcPts val="1493"/>
                </a:lnSpc>
              </a:pPr>
              <a:r>
                <a:rPr lang="en-US" sz="1067" b="1" spc="-21" dirty="0">
                  <a:solidFill>
                    <a:srgbClr val="0B2374"/>
                  </a:solidFill>
                  <a:latin typeface="Montserrat" panose="00000500000000000000" pitchFamily="2" charset="0"/>
                  <a:ea typeface="Open Sauce Bold"/>
                  <a:cs typeface="Open Sauce Bold"/>
                  <a:sym typeface="Open Sauce Bold"/>
                </a:rPr>
                <a:t>Veteran</a:t>
              </a:r>
            </a:p>
          </p:txBody>
        </p:sp>
      </p:grpSp>
      <p:grpSp>
        <p:nvGrpSpPr>
          <p:cNvPr id="42" name="Group 42" descr="Older Adult"/>
          <p:cNvGrpSpPr/>
          <p:nvPr/>
        </p:nvGrpSpPr>
        <p:grpSpPr>
          <a:xfrm>
            <a:off x="10681314" y="4594634"/>
            <a:ext cx="850286" cy="882953"/>
            <a:chOff x="0" y="0"/>
            <a:chExt cx="880737" cy="914575"/>
          </a:xfrm>
          <a:solidFill>
            <a:srgbClr val="FCE0E3"/>
          </a:solidFill>
        </p:grpSpPr>
        <p:sp>
          <p:nvSpPr>
            <p:cNvPr id="43" name="Freeform 43"/>
            <p:cNvSpPr/>
            <p:nvPr/>
          </p:nvSpPr>
          <p:spPr>
            <a:xfrm>
              <a:off x="0" y="0"/>
              <a:ext cx="880737" cy="914575"/>
            </a:xfrm>
            <a:custGeom>
              <a:avLst/>
              <a:gdLst/>
              <a:ahLst/>
              <a:cxnLst/>
              <a:rect l="l" t="t" r="r" b="b"/>
              <a:pathLst>
                <a:path w="880737" h="914575">
                  <a:moveTo>
                    <a:pt x="440369" y="0"/>
                  </a:moveTo>
                  <a:cubicBezTo>
                    <a:pt x="197160" y="0"/>
                    <a:pt x="0" y="204735"/>
                    <a:pt x="0" y="457287"/>
                  </a:cubicBezTo>
                  <a:cubicBezTo>
                    <a:pt x="0" y="709840"/>
                    <a:pt x="197160" y="914575"/>
                    <a:pt x="440369" y="914575"/>
                  </a:cubicBezTo>
                  <a:cubicBezTo>
                    <a:pt x="683577" y="914575"/>
                    <a:pt x="880737" y="709840"/>
                    <a:pt x="880737" y="457287"/>
                  </a:cubicBezTo>
                  <a:cubicBezTo>
                    <a:pt x="880737" y="204735"/>
                    <a:pt x="683577" y="0"/>
                    <a:pt x="440369" y="0"/>
                  </a:cubicBezTo>
                  <a:close/>
                </a:path>
              </a:pathLst>
            </a:custGeom>
            <a:grpFill/>
          </p:spPr>
          <p:txBody>
            <a:bodyPr/>
            <a:lstStyle/>
            <a:p>
              <a:endParaRPr lang="en-US" sz="1200">
                <a:latin typeface="Montserrat" panose="00000500000000000000" pitchFamily="2" charset="0"/>
              </a:endParaRPr>
            </a:p>
          </p:txBody>
        </p:sp>
        <p:sp>
          <p:nvSpPr>
            <p:cNvPr id="44" name="TextBox 44"/>
            <p:cNvSpPr txBox="1"/>
            <p:nvPr/>
          </p:nvSpPr>
          <p:spPr>
            <a:xfrm>
              <a:off x="82569" y="57166"/>
              <a:ext cx="715599" cy="771667"/>
            </a:xfrm>
            <a:prstGeom prst="rect">
              <a:avLst/>
            </a:prstGeom>
            <a:noFill/>
          </p:spPr>
          <p:txBody>
            <a:bodyPr lIns="33867" tIns="33867" rIns="33867" bIns="33867" rtlCol="0" anchor="ctr"/>
            <a:lstStyle/>
            <a:p>
              <a:pPr algn="ctr">
                <a:lnSpc>
                  <a:spcPts val="1493"/>
                </a:lnSpc>
              </a:pPr>
              <a:r>
                <a:rPr lang="en-US" sz="1067" b="1" spc="-21">
                  <a:solidFill>
                    <a:srgbClr val="0B2374"/>
                  </a:solidFill>
                  <a:latin typeface="Montserrat" panose="00000500000000000000" pitchFamily="2" charset="0"/>
                  <a:ea typeface="Open Sauce Bold"/>
                  <a:cs typeface="Open Sauce Bold"/>
                  <a:sym typeface="Open Sauce Bold"/>
                </a:rPr>
                <a:t>Older Adult</a:t>
              </a:r>
            </a:p>
          </p:txBody>
        </p:sp>
      </p:grpSp>
      <p:grpSp>
        <p:nvGrpSpPr>
          <p:cNvPr id="45" name="Group 45" descr="Adults with Disabilities"/>
          <p:cNvGrpSpPr/>
          <p:nvPr/>
        </p:nvGrpSpPr>
        <p:grpSpPr>
          <a:xfrm>
            <a:off x="10677751" y="5607421"/>
            <a:ext cx="850286" cy="882953"/>
            <a:chOff x="0" y="0"/>
            <a:chExt cx="880737" cy="914575"/>
          </a:xfrm>
          <a:solidFill>
            <a:srgbClr val="FCE0E3"/>
          </a:solidFill>
        </p:grpSpPr>
        <p:sp>
          <p:nvSpPr>
            <p:cNvPr id="46" name="Freeform 46"/>
            <p:cNvSpPr/>
            <p:nvPr/>
          </p:nvSpPr>
          <p:spPr>
            <a:xfrm>
              <a:off x="0" y="0"/>
              <a:ext cx="880737" cy="914575"/>
            </a:xfrm>
            <a:custGeom>
              <a:avLst/>
              <a:gdLst/>
              <a:ahLst/>
              <a:cxnLst/>
              <a:rect l="l" t="t" r="r" b="b"/>
              <a:pathLst>
                <a:path w="880737" h="914575">
                  <a:moveTo>
                    <a:pt x="440369" y="0"/>
                  </a:moveTo>
                  <a:cubicBezTo>
                    <a:pt x="197160" y="0"/>
                    <a:pt x="0" y="204735"/>
                    <a:pt x="0" y="457287"/>
                  </a:cubicBezTo>
                  <a:cubicBezTo>
                    <a:pt x="0" y="709840"/>
                    <a:pt x="197160" y="914575"/>
                    <a:pt x="440369" y="914575"/>
                  </a:cubicBezTo>
                  <a:cubicBezTo>
                    <a:pt x="683577" y="914575"/>
                    <a:pt x="880737" y="709840"/>
                    <a:pt x="880737" y="457287"/>
                  </a:cubicBezTo>
                  <a:cubicBezTo>
                    <a:pt x="880737" y="204735"/>
                    <a:pt x="683577" y="0"/>
                    <a:pt x="440369" y="0"/>
                  </a:cubicBezTo>
                  <a:close/>
                </a:path>
              </a:pathLst>
            </a:custGeom>
            <a:grpFill/>
          </p:spPr>
          <p:txBody>
            <a:bodyPr/>
            <a:lstStyle/>
            <a:p>
              <a:endParaRPr lang="en-US" sz="1200">
                <a:latin typeface="Montserrat" panose="00000500000000000000" pitchFamily="2" charset="0"/>
              </a:endParaRPr>
            </a:p>
          </p:txBody>
        </p:sp>
        <p:sp>
          <p:nvSpPr>
            <p:cNvPr id="47" name="TextBox 47"/>
            <p:cNvSpPr txBox="1"/>
            <p:nvPr/>
          </p:nvSpPr>
          <p:spPr>
            <a:xfrm>
              <a:off x="82569" y="57166"/>
              <a:ext cx="715599" cy="771667"/>
            </a:xfrm>
            <a:prstGeom prst="rect">
              <a:avLst/>
            </a:prstGeom>
            <a:noFill/>
          </p:spPr>
          <p:txBody>
            <a:bodyPr lIns="33867" tIns="33867" rIns="33867" bIns="33867" rtlCol="0" anchor="ctr"/>
            <a:lstStyle/>
            <a:p>
              <a:pPr algn="ctr">
                <a:lnSpc>
                  <a:spcPts val="1493"/>
                </a:lnSpc>
              </a:pPr>
              <a:r>
                <a:rPr lang="en-US" sz="1000" b="1" spc="-21" dirty="0">
                  <a:solidFill>
                    <a:srgbClr val="0B2374"/>
                  </a:solidFill>
                  <a:latin typeface="Montserrat" panose="00000500000000000000" pitchFamily="2" charset="0"/>
                  <a:ea typeface="Open Sauce Bold"/>
                  <a:cs typeface="Open Sauce Bold"/>
                  <a:sym typeface="Open Sauce Bold"/>
                </a:rPr>
                <a:t>Disability</a:t>
              </a:r>
              <a:endParaRPr lang="en-US" sz="1067" b="1" spc="-21" dirty="0">
                <a:solidFill>
                  <a:srgbClr val="0B2374"/>
                </a:solidFill>
                <a:latin typeface="Montserrat" panose="00000500000000000000" pitchFamily="2" charset="0"/>
                <a:ea typeface="Open Sauce Bold"/>
                <a:cs typeface="Open Sauce Bold"/>
                <a:sym typeface="Open Sauce Bold"/>
              </a:endParaRPr>
            </a:p>
          </p:txBody>
        </p:sp>
      </p:grpSp>
      <p:sp>
        <p:nvSpPr>
          <p:cNvPr id="48" name="Freeform 48">
            <a:extLst>
              <a:ext uri="{C183D7F6-B498-43B3-948B-1728B52AA6E4}">
                <adec:decorative xmlns:adec="http://schemas.microsoft.com/office/drawing/2017/decorative" val="1"/>
              </a:ext>
            </a:extLst>
          </p:cNvPr>
          <p:cNvSpPr/>
          <p:nvPr/>
        </p:nvSpPr>
        <p:spPr>
          <a:xfrm rot="4583531">
            <a:off x="1148842" y="1216153"/>
            <a:ext cx="857873" cy="2743200"/>
          </a:xfrm>
          <a:custGeom>
            <a:avLst/>
            <a:gdLst/>
            <a:ahLst/>
            <a:cxnLst/>
            <a:rect l="l" t="t" r="r" b="b"/>
            <a:pathLst>
              <a:path w="1286810" h="4114800">
                <a:moveTo>
                  <a:pt x="0" y="0"/>
                </a:moveTo>
                <a:lnTo>
                  <a:pt x="1286811" y="0"/>
                </a:lnTo>
                <a:lnTo>
                  <a:pt x="128681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mj-lt"/>
            </a:endParaRPr>
          </a:p>
        </p:txBody>
      </p:sp>
      <p:sp>
        <p:nvSpPr>
          <p:cNvPr id="49" name="Freeform 49">
            <a:extLst>
              <a:ext uri="{C183D7F6-B498-43B3-948B-1728B52AA6E4}">
                <adec:decorative xmlns:adec="http://schemas.microsoft.com/office/drawing/2017/decorative" val="1"/>
              </a:ext>
            </a:extLst>
          </p:cNvPr>
          <p:cNvSpPr/>
          <p:nvPr/>
        </p:nvSpPr>
        <p:spPr>
          <a:xfrm rot="4800017">
            <a:off x="10199511" y="1282166"/>
            <a:ext cx="857873" cy="2743200"/>
          </a:xfrm>
          <a:custGeom>
            <a:avLst/>
            <a:gdLst/>
            <a:ahLst/>
            <a:cxnLst/>
            <a:rect l="l" t="t" r="r" b="b"/>
            <a:pathLst>
              <a:path w="1286810" h="4114800">
                <a:moveTo>
                  <a:pt x="0" y="0"/>
                </a:moveTo>
                <a:lnTo>
                  <a:pt x="1286810" y="0"/>
                </a:lnTo>
                <a:lnTo>
                  <a:pt x="128681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latin typeface="+mj-lt"/>
            </a:endParaRPr>
          </a:p>
        </p:txBody>
      </p:sp>
      <p:sp>
        <p:nvSpPr>
          <p:cNvPr id="50" name="Freeform 50">
            <a:extLst>
              <a:ext uri="{C183D7F6-B498-43B3-948B-1728B52AA6E4}">
                <adec:decorative xmlns:adec="http://schemas.microsoft.com/office/drawing/2017/decorative" val="1"/>
              </a:ext>
            </a:extLst>
          </p:cNvPr>
          <p:cNvSpPr/>
          <p:nvPr/>
        </p:nvSpPr>
        <p:spPr>
          <a:xfrm rot="4800017">
            <a:off x="7179520" y="1042269"/>
            <a:ext cx="987543" cy="3157839"/>
          </a:xfrm>
          <a:custGeom>
            <a:avLst/>
            <a:gdLst/>
            <a:ahLst/>
            <a:cxnLst/>
            <a:rect l="l" t="t" r="r" b="b"/>
            <a:pathLst>
              <a:path w="1481314" h="4736758">
                <a:moveTo>
                  <a:pt x="0" y="0"/>
                </a:moveTo>
                <a:lnTo>
                  <a:pt x="1481314" y="0"/>
                </a:lnTo>
                <a:lnTo>
                  <a:pt x="1481314" y="4736759"/>
                </a:lnTo>
                <a:lnTo>
                  <a:pt x="0" y="47367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latin typeface="+mj-lt"/>
            </a:endParaRPr>
          </a:p>
        </p:txBody>
      </p:sp>
      <p:sp>
        <p:nvSpPr>
          <p:cNvPr id="51" name="Freeform 51">
            <a:extLst>
              <a:ext uri="{C183D7F6-B498-43B3-948B-1728B52AA6E4}">
                <adec:decorative xmlns:adec="http://schemas.microsoft.com/office/drawing/2017/decorative" val="1"/>
              </a:ext>
            </a:extLst>
          </p:cNvPr>
          <p:cNvSpPr/>
          <p:nvPr/>
        </p:nvSpPr>
        <p:spPr>
          <a:xfrm rot="4800017">
            <a:off x="4025741" y="952866"/>
            <a:ext cx="996885" cy="3187714"/>
          </a:xfrm>
          <a:custGeom>
            <a:avLst/>
            <a:gdLst/>
            <a:ahLst/>
            <a:cxnLst/>
            <a:rect l="l" t="t" r="r" b="b"/>
            <a:pathLst>
              <a:path w="1495328" h="4781571">
                <a:moveTo>
                  <a:pt x="0" y="0"/>
                </a:moveTo>
                <a:lnTo>
                  <a:pt x="1495328" y="0"/>
                </a:lnTo>
                <a:lnTo>
                  <a:pt x="1495328" y="4781570"/>
                </a:lnTo>
                <a:lnTo>
                  <a:pt x="0" y="47815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latin typeface="+mj-lt"/>
            </a:endParaRPr>
          </a:p>
        </p:txBody>
      </p:sp>
      <p:sp>
        <p:nvSpPr>
          <p:cNvPr id="67" name="AutoShape 67">
            <a:extLst>
              <a:ext uri="{C183D7F6-B498-43B3-948B-1728B52AA6E4}">
                <adec:decorative xmlns:adec="http://schemas.microsoft.com/office/drawing/2017/decorative" val="1"/>
              </a:ext>
            </a:extLst>
          </p:cNvPr>
          <p:cNvSpPr/>
          <p:nvPr/>
        </p:nvSpPr>
        <p:spPr>
          <a:xfrm>
            <a:off x="1590479" y="2254511"/>
            <a:ext cx="0" cy="1494271"/>
          </a:xfrm>
          <a:prstGeom prst="line">
            <a:avLst/>
          </a:prstGeom>
          <a:ln w="38100" cap="flat">
            <a:solidFill>
              <a:srgbClr val="000000"/>
            </a:solidFill>
            <a:prstDash val="sysDash"/>
            <a:headEnd type="none" w="sm" len="sm"/>
            <a:tailEnd type="none" w="sm" len="sm"/>
          </a:ln>
        </p:spPr>
        <p:txBody>
          <a:bodyPr/>
          <a:lstStyle/>
          <a:p>
            <a:endParaRPr lang="en-US" sz="1200">
              <a:latin typeface="+mj-lt"/>
            </a:endParaRPr>
          </a:p>
        </p:txBody>
      </p:sp>
      <p:sp>
        <p:nvSpPr>
          <p:cNvPr id="72" name="AutoShape 2">
            <a:extLst>
              <a:ext uri="{FF2B5EF4-FFF2-40B4-BE49-F238E27FC236}">
                <a16:creationId xmlns:a16="http://schemas.microsoft.com/office/drawing/2014/main" id="{AB885DCD-C3A1-EF90-AB83-547E32481F3B}"/>
              </a:ext>
              <a:ext uri="{C183D7F6-B498-43B3-948B-1728B52AA6E4}">
                <adec:decorative xmlns:adec="http://schemas.microsoft.com/office/drawing/2017/decorative" val="1"/>
              </a:ext>
            </a:extLst>
          </p:cNvPr>
          <p:cNvSpPr/>
          <p:nvPr/>
        </p:nvSpPr>
        <p:spPr>
          <a:xfrm>
            <a:off x="7667916" y="2217824"/>
            <a:ext cx="10749" cy="1473203"/>
          </a:xfrm>
          <a:prstGeom prst="line">
            <a:avLst/>
          </a:prstGeom>
          <a:ln w="38100" cap="flat">
            <a:solidFill>
              <a:srgbClr val="000000"/>
            </a:solidFill>
            <a:prstDash val="sysDash"/>
            <a:headEnd type="none" w="sm" len="sm"/>
            <a:tailEnd type="none" w="sm" len="sm"/>
          </a:ln>
        </p:spPr>
        <p:txBody>
          <a:bodyPr/>
          <a:lstStyle/>
          <a:p>
            <a:endParaRPr lang="en-US" sz="120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34875-A002-D898-BCB2-6203212A90F6}"/>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EEC7FC26-600A-BCA0-CF5D-F4B2A4F179E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 name="TextBox 10">
            <a:extLst>
              <a:ext uri="{FF2B5EF4-FFF2-40B4-BE49-F238E27FC236}">
                <a16:creationId xmlns:a16="http://schemas.microsoft.com/office/drawing/2014/main" id="{DF05B842-5A67-39A4-C3D1-921D13D7C718}"/>
              </a:ext>
            </a:extLst>
          </p:cNvPr>
          <p:cNvSpPr txBox="1">
            <a:spLocks noGrp="1"/>
          </p:cNvSpPr>
          <p:nvPr>
            <p:ph type="title" idx="4294967295"/>
          </p:nvPr>
        </p:nvSpPr>
        <p:spPr>
          <a:xfrm>
            <a:off x="485775" y="386570"/>
            <a:ext cx="9079992" cy="7818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B2374"/>
                </a:solidFill>
                <a:effectLst/>
                <a:uLnTx/>
                <a:uFillTx/>
                <a:latin typeface="Montserrat Bold"/>
                <a:ea typeface="+mj-ea"/>
                <a:cs typeface="+mj-cs"/>
                <a:sym typeface="Montserrat Bold"/>
              </a:rPr>
              <a:t>NWD in Virginia</a:t>
            </a:r>
            <a:endParaRPr kumimoji="0" lang="en-US" sz="3200" b="0" i="0" u="none" strike="noStrike" kern="1200" cap="none" spc="0" normalizeH="0" baseline="0" noProof="0" dirty="0">
              <a:ln>
                <a:noFill/>
              </a:ln>
              <a:solidFill>
                <a:srgbClr val="0B2374"/>
              </a:solidFill>
              <a:effectLst/>
              <a:uLnTx/>
              <a:uFillTx/>
              <a:latin typeface="+mj-lt"/>
              <a:ea typeface="+mj-ea"/>
              <a:cs typeface="+mj-cs"/>
            </a:endParaRPr>
          </a:p>
        </p:txBody>
      </p:sp>
      <p:sp>
        <p:nvSpPr>
          <p:cNvPr id="4" name="Rectangle: Rounded Corners 3">
            <a:extLst>
              <a:ext uri="{FF2B5EF4-FFF2-40B4-BE49-F238E27FC236}">
                <a16:creationId xmlns:a16="http://schemas.microsoft.com/office/drawing/2014/main" id="{D9AB4485-614A-DF2C-0387-62A979F963FA}"/>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1. What is NWD?</a:t>
            </a:r>
          </a:p>
        </p:txBody>
      </p:sp>
      <p:sp>
        <p:nvSpPr>
          <p:cNvPr id="5" name="TextBox 4">
            <a:extLst>
              <a:ext uri="{FF2B5EF4-FFF2-40B4-BE49-F238E27FC236}">
                <a16:creationId xmlns:a16="http://schemas.microsoft.com/office/drawing/2014/main" id="{6C256660-7E20-DAEF-9B83-38A1A5BE18C1}"/>
              </a:ext>
            </a:extLst>
          </p:cNvPr>
          <p:cNvSpPr txBox="1"/>
          <p:nvPr/>
        </p:nvSpPr>
        <p:spPr>
          <a:xfrm>
            <a:off x="686013" y="1406122"/>
            <a:ext cx="10801137" cy="4370299"/>
          </a:xfrm>
          <a:prstGeom prst="rect">
            <a:avLst/>
          </a:prstGeom>
          <a:noFill/>
        </p:spPr>
        <p:txBody>
          <a:bodyPr wrap="square" lIns="91440" tIns="45720" rIns="91440" bIns="45720" anchor="t">
            <a:spAutoFit/>
          </a:bodyPr>
          <a:lstStyle/>
          <a:p>
            <a:pPr>
              <a:lnSpc>
                <a:spcPct val="107000"/>
              </a:lnSpc>
              <a:spcBef>
                <a:spcPts val="800"/>
              </a:spcBef>
              <a:spcAft>
                <a:spcPts val="400"/>
              </a:spcAft>
            </a:pPr>
            <a:r>
              <a:rPr lang="en-US" sz="2400" b="1" kern="100" dirty="0">
                <a:solidFill>
                  <a:srgbClr val="0B2374"/>
                </a:solidFill>
                <a:latin typeface="Montserrat"/>
                <a:ea typeface="Yu Gothic Light"/>
                <a:cs typeface="Times New Roman"/>
              </a:rPr>
              <a:t>Coordinated Partner Network</a:t>
            </a:r>
          </a:p>
          <a:p>
            <a:pPr marL="457200">
              <a:lnSpc>
                <a:spcPct val="107000"/>
              </a:lnSpc>
              <a:spcBef>
                <a:spcPts val="1200"/>
              </a:spcBef>
              <a:spcAft>
                <a:spcPts val="800"/>
              </a:spcAft>
            </a:pPr>
            <a:r>
              <a:rPr lang="en-US" sz="2000" dirty="0">
                <a:solidFill>
                  <a:srgbClr val="0B2374"/>
                </a:solidFill>
                <a:latin typeface="Montserrat"/>
                <a:ea typeface="+mn-lt"/>
                <a:cs typeface="+mn-lt"/>
              </a:rPr>
              <a:t>Home- and community-based service providers, agencies, organizations  and other groups that serve older adults, adults with disabilities, veterans and caregivers who work towards our shared goal of streamlined, accessible and person-centered services across Virginia.</a:t>
            </a:r>
            <a:endParaRPr lang="en-US" dirty="0">
              <a:latin typeface="Montserrat"/>
            </a:endParaRPr>
          </a:p>
          <a:p>
            <a:pPr>
              <a:lnSpc>
                <a:spcPct val="107000"/>
              </a:lnSpc>
              <a:spcBef>
                <a:spcPts val="800"/>
              </a:spcBef>
              <a:spcAft>
                <a:spcPts val="400"/>
              </a:spcAft>
            </a:pPr>
            <a:r>
              <a:rPr lang="en-US" sz="2400" b="1" kern="100" dirty="0">
                <a:solidFill>
                  <a:srgbClr val="0B2374"/>
                </a:solidFill>
                <a:latin typeface="Montserrat"/>
                <a:ea typeface="Yu Gothic Light"/>
                <a:cs typeface="Times New Roman"/>
              </a:rPr>
              <a:t>NWD Technology System</a:t>
            </a:r>
            <a:endParaRPr lang="en-US" dirty="0"/>
          </a:p>
          <a:p>
            <a:pPr marL="457200">
              <a:lnSpc>
                <a:spcPct val="107000"/>
              </a:lnSpc>
              <a:spcBef>
                <a:spcPts val="1200"/>
              </a:spcBef>
              <a:spcAft>
                <a:spcPts val="800"/>
              </a:spcAft>
            </a:pPr>
            <a:r>
              <a:rPr lang="en-US" sz="2000" dirty="0">
                <a:solidFill>
                  <a:srgbClr val="0B2374"/>
                </a:solidFill>
                <a:latin typeface="Montserrat"/>
                <a:ea typeface="+mn-lt"/>
                <a:cs typeface="+mn-lt"/>
              </a:rPr>
              <a:t>Group of web-based tools for both professionals and the public that provide virtual access points for services and supports, with tools and features to streamline workflows and find information.</a:t>
            </a:r>
          </a:p>
          <a:p>
            <a:pPr marL="457200">
              <a:lnSpc>
                <a:spcPct val="107000"/>
              </a:lnSpc>
              <a:spcBef>
                <a:spcPts val="1200"/>
              </a:spcBef>
              <a:spcAft>
                <a:spcPts val="800"/>
              </a:spcAft>
            </a:pPr>
            <a:r>
              <a:rPr lang="en-US" sz="2000" dirty="0">
                <a:solidFill>
                  <a:srgbClr val="0B2374"/>
                </a:solidFill>
                <a:latin typeface="Montserrat"/>
                <a:ea typeface="+mn-lt"/>
                <a:cs typeface="+mn-lt"/>
                <a:hlinkClick r:id="rId5"/>
              </a:rPr>
              <a:t>Virginia Easy Access </a:t>
            </a:r>
            <a:r>
              <a:rPr lang="en-US" sz="2000" dirty="0">
                <a:solidFill>
                  <a:srgbClr val="0B2374"/>
                </a:solidFill>
                <a:latin typeface="Montserrat"/>
                <a:ea typeface="+mn-lt"/>
                <a:cs typeface="+mn-lt"/>
              </a:rPr>
              <a:t>| CRIA/PeerPlace | </a:t>
            </a:r>
            <a:r>
              <a:rPr lang="en-US" sz="2000" dirty="0">
                <a:solidFill>
                  <a:srgbClr val="0B2374"/>
                </a:solidFill>
                <a:latin typeface="Montserrat"/>
                <a:ea typeface="+mn-lt"/>
                <a:cs typeface="+mn-lt"/>
                <a:hlinkClick r:id="rId6"/>
              </a:rPr>
              <a:t>Direct Connect </a:t>
            </a:r>
            <a:r>
              <a:rPr lang="en-US" sz="2000" dirty="0">
                <a:solidFill>
                  <a:srgbClr val="0B2374"/>
                </a:solidFill>
                <a:latin typeface="Montserrat"/>
                <a:ea typeface="+mn-lt"/>
                <a:cs typeface="+mn-lt"/>
              </a:rPr>
              <a:t>| </a:t>
            </a:r>
            <a:r>
              <a:rPr lang="en-US" sz="2000" dirty="0">
                <a:solidFill>
                  <a:srgbClr val="0B2374"/>
                </a:solidFill>
                <a:latin typeface="Montserrat"/>
                <a:ea typeface="+mn-lt"/>
                <a:cs typeface="+mn-lt"/>
                <a:hlinkClick r:id="rId7"/>
              </a:rPr>
              <a:t>NWD Training Platform</a:t>
            </a:r>
            <a:endParaRPr lang="en-US" dirty="0">
              <a:latin typeface="Montserrat"/>
            </a:endParaRPr>
          </a:p>
        </p:txBody>
      </p:sp>
    </p:spTree>
    <p:extLst>
      <p:ext uri="{BB962C8B-B14F-4D97-AF65-F5344CB8AC3E}">
        <p14:creationId xmlns:p14="http://schemas.microsoft.com/office/powerpoint/2010/main" val="294155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225E0-C4E1-70FF-F45D-727BFAFD8CA4}"/>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904AF9E-8431-2674-EA53-5DF1983B6A8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8" name="TextBox 10">
            <a:extLst>
              <a:ext uri="{FF2B5EF4-FFF2-40B4-BE49-F238E27FC236}">
                <a16:creationId xmlns:a16="http://schemas.microsoft.com/office/drawing/2014/main" id="{766E8EE0-C615-E6AC-1708-31BFDC6B50C1}"/>
              </a:ext>
            </a:extLst>
          </p:cNvPr>
          <p:cNvSpPr txBox="1">
            <a:spLocks noGrp="1"/>
          </p:cNvSpPr>
          <p:nvPr>
            <p:ph type="title" idx="4294967295"/>
          </p:nvPr>
        </p:nvSpPr>
        <p:spPr>
          <a:xfrm>
            <a:off x="503661" y="1063857"/>
            <a:ext cx="10820400" cy="691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B2374"/>
                </a:solidFill>
                <a:effectLst/>
                <a:uLnTx/>
                <a:uFillTx/>
                <a:latin typeface="Montserrat" panose="00000500000000000000" pitchFamily="2" charset="0"/>
                <a:ea typeface="+mj-ea"/>
                <a:cs typeface="+mj-cs"/>
                <a:sym typeface="Montserrat Bold"/>
              </a:rPr>
              <a:t>History, part 1</a:t>
            </a:r>
            <a:endParaRPr kumimoji="0" lang="en-US" sz="2400" b="1" i="0" u="none" strike="noStrike" kern="1200" cap="none" spc="0" normalizeH="0" baseline="0" noProof="0" dirty="0">
              <a:ln>
                <a:noFill/>
              </a:ln>
              <a:solidFill>
                <a:schemeClr val="tx1"/>
              </a:solidFill>
              <a:effectLst/>
              <a:uLnTx/>
              <a:uFillTx/>
              <a:latin typeface="Montserrat" panose="00000500000000000000" pitchFamily="2" charset="0"/>
              <a:ea typeface="+mj-ea"/>
              <a:cs typeface="+mj-cs"/>
            </a:endParaRPr>
          </a:p>
        </p:txBody>
      </p:sp>
      <p:sp>
        <p:nvSpPr>
          <p:cNvPr id="4" name="Rectangle: Rounded Corners 3">
            <a:extLst>
              <a:ext uri="{FF2B5EF4-FFF2-40B4-BE49-F238E27FC236}">
                <a16:creationId xmlns:a16="http://schemas.microsoft.com/office/drawing/2014/main" id="{816AA173-8D86-953C-60B7-5E8EE60992F4}"/>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2. History</a:t>
            </a:r>
          </a:p>
        </p:txBody>
      </p:sp>
      <p:sp>
        <p:nvSpPr>
          <p:cNvPr id="6" name="TextBox 10">
            <a:extLst>
              <a:ext uri="{FF2B5EF4-FFF2-40B4-BE49-F238E27FC236}">
                <a16:creationId xmlns:a16="http://schemas.microsoft.com/office/drawing/2014/main" id="{C8AE22AC-561A-B851-162E-AE2709AC2EDE}"/>
              </a:ext>
            </a:extLst>
          </p:cNvPr>
          <p:cNvSpPr txBox="1">
            <a:spLocks/>
          </p:cNvSpPr>
          <p:nvPr/>
        </p:nvSpPr>
        <p:spPr>
          <a:xfrm>
            <a:off x="503661" y="1866732"/>
            <a:ext cx="6976131"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09630">
              <a:lnSpc>
                <a:spcPct val="100000"/>
              </a:lnSpc>
              <a:defRPr/>
            </a:pPr>
            <a:r>
              <a:rPr lang="en-US" sz="2000" i="1" kern="100">
                <a:solidFill>
                  <a:srgbClr val="002060"/>
                </a:solidFill>
                <a:latin typeface="Montserrat" panose="00000500000000000000" pitchFamily="2" charset="0"/>
                <a:ea typeface="+mn-ea"/>
                <a:cs typeface="Times New Roman" panose="02020603050405020304" pitchFamily="18" charset="0"/>
                <a:sym typeface="Montserrat Bold"/>
              </a:rPr>
              <a:t>Before No Wrong Door </a:t>
            </a:r>
            <a:r>
              <a:rPr lang="en-US" sz="2000" kern="100">
                <a:solidFill>
                  <a:srgbClr val="002060"/>
                </a:solidFill>
                <a:latin typeface="Montserrat" panose="00000500000000000000" pitchFamily="2" charset="0"/>
                <a:ea typeface="+mn-ea"/>
                <a:cs typeface="Times New Roman" panose="02020603050405020304" pitchFamily="18" charset="0"/>
                <a:sym typeface="Montserrat Bold"/>
              </a:rPr>
              <a:t>- Virginia’s home- and community-based service providers.</a:t>
            </a:r>
            <a:endParaRPr lang="en-US" sz="2000" kern="100">
              <a:solidFill>
                <a:srgbClr val="002060"/>
              </a:solidFill>
              <a:latin typeface="Montserrat" panose="00000500000000000000" pitchFamily="2" charset="0"/>
              <a:ea typeface="+mn-ea"/>
              <a:cs typeface="Times New Roman" panose="02020603050405020304" pitchFamily="18" charset="0"/>
            </a:endParaRPr>
          </a:p>
        </p:txBody>
      </p:sp>
      <p:pic>
        <p:nvPicPr>
          <p:cNvPr id="7" name="Picture 6" descr="The state of Virginia is show with multipe dark blue dots and light blue dots scattered around to depict the various home- and community-based service providers across the state">
            <a:extLst>
              <a:ext uri="{FF2B5EF4-FFF2-40B4-BE49-F238E27FC236}">
                <a16:creationId xmlns:a16="http://schemas.microsoft.com/office/drawing/2014/main" id="{9264A6D8-3058-76EB-8F10-9AC43F4084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21724" y="1269315"/>
            <a:ext cx="8766615" cy="4319369"/>
          </a:xfrm>
          <a:prstGeom prst="rect">
            <a:avLst/>
          </a:prstGeom>
        </p:spPr>
      </p:pic>
    </p:spTree>
    <p:extLst>
      <p:ext uri="{BB962C8B-B14F-4D97-AF65-F5344CB8AC3E}">
        <p14:creationId xmlns:p14="http://schemas.microsoft.com/office/powerpoint/2010/main" val="144488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001F3-B2E9-0C84-6F76-A6AFFF8082DA}"/>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C3499554-5836-22B8-CFE4-E6513DE2E63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83495" y="6086932"/>
            <a:ext cx="3482459" cy="607847"/>
          </a:xfrm>
          <a:custGeom>
            <a:avLst/>
            <a:gdLst/>
            <a:ahLst/>
            <a:cxnLst/>
            <a:rect l="l" t="t" r="r" b="b"/>
            <a:pathLst>
              <a:path w="5223689" h="911771">
                <a:moveTo>
                  <a:pt x="0" y="0"/>
                </a:moveTo>
                <a:lnTo>
                  <a:pt x="5223689" y="0"/>
                </a:lnTo>
                <a:lnTo>
                  <a:pt x="5223689" y="911771"/>
                </a:lnTo>
                <a:lnTo>
                  <a:pt x="0" y="9117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itle 10">
            <a:extLst>
              <a:ext uri="{FF2B5EF4-FFF2-40B4-BE49-F238E27FC236}">
                <a16:creationId xmlns:a16="http://schemas.microsoft.com/office/drawing/2014/main" id="{7F05C120-F8C2-CF7B-D4F8-465FD325E34B}"/>
              </a:ext>
            </a:extLst>
          </p:cNvPr>
          <p:cNvSpPr txBox="1">
            <a:spLocks noGrp="1"/>
          </p:cNvSpPr>
          <p:nvPr>
            <p:ph type="title" idx="4294967295"/>
          </p:nvPr>
        </p:nvSpPr>
        <p:spPr>
          <a:xfrm>
            <a:off x="503661" y="1063857"/>
            <a:ext cx="10820400" cy="691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09630" rtl="0" eaLnBrk="1" fontAlgn="auto" latinLnBrk="0" hangingPunct="1">
              <a:lnSpc>
                <a:spcPts val="64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B2374"/>
                </a:solidFill>
                <a:effectLst/>
                <a:uLnTx/>
                <a:uFillTx/>
                <a:latin typeface="Montserrat" panose="00000500000000000000" pitchFamily="2" charset="0"/>
                <a:ea typeface="+mj-ea"/>
                <a:cs typeface="+mj-cs"/>
                <a:sym typeface="Montserrat Bold"/>
              </a:rPr>
              <a:t>History, part 2</a:t>
            </a:r>
            <a:endParaRPr kumimoji="0" lang="en-US" sz="2400" b="1" i="0" u="none" strike="noStrike" kern="1200" cap="none" spc="0" normalizeH="0" baseline="0" noProof="0" dirty="0">
              <a:ln>
                <a:noFill/>
              </a:ln>
              <a:solidFill>
                <a:schemeClr val="tx1"/>
              </a:solidFill>
              <a:effectLst/>
              <a:uLnTx/>
              <a:uFillTx/>
              <a:latin typeface="Montserrat" panose="00000500000000000000" pitchFamily="2" charset="0"/>
              <a:ea typeface="+mj-ea"/>
              <a:cs typeface="+mj-cs"/>
            </a:endParaRPr>
          </a:p>
        </p:txBody>
      </p:sp>
      <p:sp>
        <p:nvSpPr>
          <p:cNvPr id="4" name="Rectangle: Rounded Corners 3">
            <a:extLst>
              <a:ext uri="{FF2B5EF4-FFF2-40B4-BE49-F238E27FC236}">
                <a16:creationId xmlns:a16="http://schemas.microsoft.com/office/drawing/2014/main" id="{C0C1816E-DF33-7A40-0EBF-40D554D2830E}"/>
              </a:ext>
            </a:extLst>
          </p:cNvPr>
          <p:cNvSpPr/>
          <p:nvPr/>
        </p:nvSpPr>
        <p:spPr>
          <a:xfrm>
            <a:off x="9913472" y="0"/>
            <a:ext cx="3219061" cy="6718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latin typeface="Montserrat" panose="00000500000000000000" pitchFamily="2" charset="0"/>
              </a:rPr>
              <a:t>2. History</a:t>
            </a:r>
          </a:p>
        </p:txBody>
      </p:sp>
      <p:pic>
        <p:nvPicPr>
          <p:cNvPr id="5" name="Picture 4" descr="A map of Virginia is shown. There is a repeating pattern of a light blue dot in the center with spokes pointing outwards to 6 dark blue dots. This pattern depicts how Area Agencies on Aging throughout the state are connected to their own network of local partners.">
            <a:extLst>
              <a:ext uri="{FF2B5EF4-FFF2-40B4-BE49-F238E27FC236}">
                <a16:creationId xmlns:a16="http://schemas.microsoft.com/office/drawing/2014/main" id="{230B89A0-D211-F3FF-E06F-2AE81A1AF1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9778" y="950976"/>
            <a:ext cx="8625967" cy="5154143"/>
          </a:xfrm>
          <a:prstGeom prst="rect">
            <a:avLst/>
          </a:prstGeom>
        </p:spPr>
      </p:pic>
      <p:sp>
        <p:nvSpPr>
          <p:cNvPr id="9" name="TextBox 10">
            <a:extLst>
              <a:ext uri="{FF2B5EF4-FFF2-40B4-BE49-F238E27FC236}">
                <a16:creationId xmlns:a16="http://schemas.microsoft.com/office/drawing/2014/main" id="{88997A4A-BB8E-7223-B6D7-0683CE3DB51C}"/>
              </a:ext>
            </a:extLst>
          </p:cNvPr>
          <p:cNvSpPr txBox="1">
            <a:spLocks/>
          </p:cNvSpPr>
          <p:nvPr/>
        </p:nvSpPr>
        <p:spPr>
          <a:xfrm>
            <a:off x="503660" y="1868338"/>
            <a:ext cx="6400060" cy="6463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09630">
              <a:lnSpc>
                <a:spcPct val="100000"/>
              </a:lnSpc>
              <a:defRPr/>
            </a:pPr>
            <a:r>
              <a:rPr lang="en-US" sz="2000" i="1" kern="100">
                <a:solidFill>
                  <a:srgbClr val="002060"/>
                </a:solidFill>
                <a:latin typeface="Montserrat" panose="00000500000000000000" pitchFamily="2" charset="0"/>
                <a:ea typeface="+mn-ea"/>
                <a:cs typeface="Times New Roman" panose="02020603050405020304" pitchFamily="18" charset="0"/>
                <a:sym typeface="Montserrat Bold"/>
              </a:rPr>
              <a:t>Early 2000s - </a:t>
            </a:r>
            <a:r>
              <a:rPr lang="en-US" sz="2000" kern="100">
                <a:solidFill>
                  <a:srgbClr val="002060"/>
                </a:solidFill>
                <a:latin typeface="Montserrat" panose="00000500000000000000" pitchFamily="2" charset="0"/>
                <a:ea typeface="+mn-ea"/>
                <a:cs typeface="Times New Roman" panose="02020603050405020304" pitchFamily="18" charset="0"/>
                <a:sym typeface="Montserrat Bold"/>
              </a:rPr>
              <a:t>Coordinated access or entry points to receive aging and disability services (ADRCs).</a:t>
            </a:r>
          </a:p>
          <a:p>
            <a:pPr marL="914400" lvl="1" indent="-457200" defTabSz="609630">
              <a:buFont typeface="Arial" panose="020B0604020202020204" pitchFamily="34" charset="0"/>
              <a:buChar char="•"/>
              <a:defRPr/>
            </a:pPr>
            <a:endParaRPr lang="en-US" sz="200" kern="100">
              <a:solidFill>
                <a:srgbClr val="002060"/>
              </a:solidFill>
              <a:latin typeface="Montserrat" panose="00000500000000000000" pitchFamily="2"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75115E67-8FDF-9E84-F3E7-7FC9B30EDEAF}"/>
              </a:ext>
            </a:extLst>
          </p:cNvPr>
          <p:cNvSpPr txBox="1"/>
          <p:nvPr/>
        </p:nvSpPr>
        <p:spPr>
          <a:xfrm>
            <a:off x="503660" y="2738825"/>
            <a:ext cx="4937020" cy="1754326"/>
          </a:xfrm>
          <a:prstGeom prst="rect">
            <a:avLst/>
          </a:prstGeom>
          <a:noFill/>
        </p:spPr>
        <p:txBody>
          <a:bodyPr wrap="square">
            <a:spAutoFit/>
          </a:bodyPr>
          <a:lstStyle/>
          <a:p>
            <a:pPr defTabSz="609630">
              <a:lnSpc>
                <a:spcPct val="100000"/>
              </a:lnSpc>
              <a:defRPr/>
            </a:pPr>
            <a:r>
              <a:rPr lang="en-US" sz="1800" kern="100" dirty="0">
                <a:solidFill>
                  <a:srgbClr val="002060"/>
                </a:solidFill>
                <a:latin typeface="Montserrat" panose="00000500000000000000" pitchFamily="2" charset="0"/>
                <a:ea typeface="+mn-ea"/>
                <a:cs typeface="Times New Roman" panose="02020603050405020304" pitchFamily="18" charset="0"/>
              </a:rPr>
              <a:t>Code of Virginia§ 51.5-135.6 </a:t>
            </a:r>
            <a:r>
              <a:rPr lang="en-US" sz="1800" i="1" kern="100" dirty="0">
                <a:solidFill>
                  <a:srgbClr val="002060"/>
                </a:solidFill>
                <a:latin typeface="Montserrat" panose="00000500000000000000" pitchFamily="2" charset="0"/>
                <a:ea typeface="+mn-ea"/>
                <a:cs typeface="Times New Roman" panose="02020603050405020304" pitchFamily="18" charset="0"/>
              </a:rPr>
              <a:t>“Designate </a:t>
            </a:r>
            <a:r>
              <a:rPr lang="en-US" sz="1800" b="1" i="1" kern="100" dirty="0">
                <a:solidFill>
                  <a:srgbClr val="002060"/>
                </a:solidFill>
                <a:latin typeface="Montserrat" panose="00000500000000000000" pitchFamily="2" charset="0"/>
                <a:ea typeface="+mn-ea"/>
                <a:cs typeface="Times New Roman" panose="02020603050405020304" pitchFamily="18" charset="0"/>
              </a:rPr>
              <a:t>area agencies on aging </a:t>
            </a:r>
            <a:r>
              <a:rPr lang="en-US" sz="1800" i="1" kern="100" dirty="0">
                <a:solidFill>
                  <a:srgbClr val="002060"/>
                </a:solidFill>
                <a:latin typeface="Montserrat" panose="00000500000000000000" pitchFamily="2" charset="0"/>
                <a:ea typeface="+mn-ea"/>
                <a:cs typeface="Times New Roman" panose="02020603050405020304" pitchFamily="18" charset="0"/>
              </a:rPr>
              <a:t>… each of which shall be designated as the lead agency in each respective area for the No Wrong Door system of aging and disability resource centers”</a:t>
            </a:r>
            <a:endParaRPr lang="en-US" sz="1800" i="1" kern="100" dirty="0">
              <a:solidFill>
                <a:srgbClr val="002060"/>
              </a:solidFill>
              <a:latin typeface="Montserrat" panose="00000500000000000000" pitchFamily="2" charset="0"/>
              <a:ea typeface="+mn-ea"/>
              <a:cs typeface="Times New Roman" panose="02020603050405020304" pitchFamily="18" charset="0"/>
              <a:sym typeface="Montserrat Bold"/>
            </a:endParaRPr>
          </a:p>
        </p:txBody>
      </p:sp>
    </p:spTree>
    <p:extLst>
      <p:ext uri="{BB962C8B-B14F-4D97-AF65-F5344CB8AC3E}">
        <p14:creationId xmlns:p14="http://schemas.microsoft.com/office/powerpoint/2010/main" val="884991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9fb0ce-cc5e-4069-a635-474c35d56436">
      <Terms xmlns="http://schemas.microsoft.com/office/infopath/2007/PartnerControls"/>
    </lcf76f155ced4ddcb4097134ff3c332f>
    <TaxCatchAll xmlns="5546905e-4a60-40fd-8bc3-55b8fdc9a8e5" xsi:nil="true"/>
    <Canva_x0020_link xmlns="cd9fb0ce-cc5e-4069-a635-474c35d56436">
      <Url xsi:nil="true"/>
      <Description xsi:nil="true"/>
    </Canva_x0020_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4A14DBBA55DC48809AFC08C18A0C39" ma:contentTypeVersion="14" ma:contentTypeDescription="Create a new document." ma:contentTypeScope="" ma:versionID="49f3955f8be39cc4925dc5ea0044f02e">
  <xsd:schema xmlns:xsd="http://www.w3.org/2001/XMLSchema" xmlns:xs="http://www.w3.org/2001/XMLSchema" xmlns:p="http://schemas.microsoft.com/office/2006/metadata/properties" xmlns:ns2="cd9fb0ce-cc5e-4069-a635-474c35d56436" xmlns:ns3="5546905e-4a60-40fd-8bc3-55b8fdc9a8e5" targetNamespace="http://schemas.microsoft.com/office/2006/metadata/properties" ma:root="true" ma:fieldsID="b04f6b29729840dd7f7c7c76ae8f14ca" ns2:_="" ns3:_="">
    <xsd:import namespace="cd9fb0ce-cc5e-4069-a635-474c35d56436"/>
    <xsd:import namespace="5546905e-4a60-40fd-8bc3-55b8fdc9a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Canva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b0ce-cc5e-4069-a635-474c35d5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anva_x0020_link" ma:index="21" nillable="true" ma:displayName="Canva link" ma:format="Hyperlink" ma:internalName="Canva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6905e-4a60-40fd-8bc3-55b8fdc9a8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d98577a-4332-4ac1-ae5c-2c9210ee0568}" ma:internalName="TaxCatchAll" ma:showField="CatchAllData" ma:web="5546905e-4a60-40fd-8bc3-55b8fdc9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18D8D3-96C4-4059-BB44-0E9B2EC305FE}">
  <ds:schemaRefs>
    <ds:schemaRef ds:uri="cd9fb0ce-cc5e-4069-a635-474c35d56436"/>
    <ds:schemaRef ds:uri="http://purl.org/dc/elements/1.1/"/>
    <ds:schemaRef ds:uri="5546905e-4a60-40fd-8bc3-55b8fdc9a8e5"/>
    <ds:schemaRef ds:uri="http://schemas.microsoft.com/office/2006/documentManagement/types"/>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DC56AEF-B0DD-4AFB-935D-826E63A9F83E}">
  <ds:schemaRefs>
    <ds:schemaRef ds:uri="http://schemas.microsoft.com/sharepoint/v3/contenttype/forms"/>
  </ds:schemaRefs>
</ds:datastoreItem>
</file>

<file path=customXml/itemProps3.xml><?xml version="1.0" encoding="utf-8"?>
<ds:datastoreItem xmlns:ds="http://schemas.openxmlformats.org/officeDocument/2006/customXml" ds:itemID="{C818A581-C471-434F-BA0B-709C0A5A2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fb0ce-cc5e-4069-a635-474c35d56436"/>
    <ds:schemaRef ds:uri="5546905e-4a60-40fd-8bc3-55b8fdc9a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TotalTime>
  <Words>1024</Words>
  <Application>Microsoft Office PowerPoint</Application>
  <PresentationFormat>Widescreen</PresentationFormat>
  <Paragraphs>177</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Aptos Display</vt:lpstr>
      <vt:lpstr>Arial</vt:lpstr>
      <vt:lpstr>Arial,Sans-Serif</vt:lpstr>
      <vt:lpstr>Calibri</vt:lpstr>
      <vt:lpstr>Montserrat</vt:lpstr>
      <vt:lpstr>Montserrat Bold</vt:lpstr>
      <vt:lpstr>Montserrat Light</vt:lpstr>
      <vt:lpstr>Montserrat Medium</vt:lpstr>
      <vt:lpstr>Office Theme</vt:lpstr>
      <vt:lpstr>The PATH of No Wrong Door Virginia</vt:lpstr>
      <vt:lpstr>Agenda</vt:lpstr>
      <vt:lpstr>What is No Wrong Door?</vt:lpstr>
      <vt:lpstr>Mission No Wrong Door improves access to streamlined, person-centered services for older adults, individuals with disabilities, veterans, and caregivers—strengthening communities and enhancing lives across the Commonwealth. Vision A future where all Virginians access the support they need through streamlined systems powered by technology, trusted partners, and person-centered care.</vt:lpstr>
      <vt:lpstr>Without and With No Wrong Door</vt:lpstr>
      <vt:lpstr>No Wrong Door Initiative</vt:lpstr>
      <vt:lpstr>NWD in Virginia</vt:lpstr>
      <vt:lpstr>History, part 1</vt:lpstr>
      <vt:lpstr>History, part 2</vt:lpstr>
      <vt:lpstr>History, part 3</vt:lpstr>
      <vt:lpstr>History, part 4</vt:lpstr>
      <vt:lpstr>Current</vt:lpstr>
      <vt:lpstr>Our Team</vt:lpstr>
      <vt:lpstr>3. Current</vt:lpstr>
      <vt:lpstr>Our Current Work</vt:lpstr>
      <vt:lpstr>North Star:  Our Dream</vt:lpstr>
      <vt:lpstr>North Star:  Our Goal</vt:lpstr>
      <vt:lpstr>Our PATH Forward: Clarify</vt:lpstr>
      <vt:lpstr>Our PATH Forward: Connect</vt:lpstr>
      <vt:lpstr>Our PATH Forward: Collaborate</vt:lpstr>
      <vt:lpstr>Our PATH Forward: Next Up</vt:lpstr>
      <vt:lpstr>Thank you!</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Arnold, Sarah (DARS)</dc:creator>
  <cp:lastModifiedBy>Murphy, Val (DARS)</cp:lastModifiedBy>
  <cp:revision>805</cp:revision>
  <dcterms:created xsi:type="dcterms:W3CDTF">2025-07-24T12:45:16Z</dcterms:created>
  <dcterms:modified xsi:type="dcterms:W3CDTF">2026-05-01T15:35:35Z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0x010100764A14DBBA55DC48809AFC08C18A0C39</vt:lpwstr>
  </property>
  <property fmtid="{D5CDD505-2E9C-101B-9397-08002B2CF9AE}" pid="3" name="MediaServiceImageTags">
    <vt:lpwstr/>
  </property>
</Properties>
</file>