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146848940" r:id="rId6"/>
    <p:sldId id="2146848942" r:id="rId7"/>
    <p:sldId id="2146848944" r:id="rId8"/>
    <p:sldId id="2146848955" r:id="rId9"/>
    <p:sldId id="2146848945" r:id="rId10"/>
    <p:sldId id="2146848939" r:id="rId11"/>
    <p:sldId id="1080" r:id="rId12"/>
    <p:sldId id="2146848956" r:id="rId13"/>
    <p:sldId id="2146848957" r:id="rId14"/>
    <p:sldId id="2146848958" r:id="rId15"/>
    <p:sldId id="2146848959" r:id="rId16"/>
    <p:sldId id="2146848951" r:id="rId17"/>
    <p:sldId id="2146848952" r:id="rId18"/>
    <p:sldId id="2146848941" r:id="rId19"/>
    <p:sldId id="2146848953"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15A00B-05FB-19EF-E055-FB2B1BD654DD}" name="Wright, Kelly (DARS)" initials="WK" userId="S::kelly.wright@dars.virginia.gov::9385a489-287f-498b-b674-4250bd0f57c9" providerId="AD"/>
  <p188:author id="{7B3C8F28-F52B-78A5-720F-B069DA6AFC25}" name="Miller, Christy (DARS)" initials="" userId="S::Christy.Miller@dars.virginia.gov::c6ecabae-8fbe-4bda-9a4f-a836b96b7953" providerId="AD"/>
  <p188:author id="{B316B43E-03D8-6B0F-5294-D29586B5DEEF}" name="Stevenson, Milroy (DARS)" initials="" userId="S::Milroy.Stevenson@dars.virginia.gov::33b1b548-9faf-4e3e-9f37-3f03e8b02437" providerId="AD"/>
  <p188:author id="{3847C686-273A-6765-8ED0-435969A27765}" name="Ware, Kiersten (DARS)" initials="" userId="S::Kiersten.Ware@dars.virginia.gov::aa991469-41ef-4efd-8a9d-7a1f46c2110e" providerId="AD"/>
  <p188:author id="{29C16095-A49E-FDAA-CB10-53BFD9C3B82D}" name="Slentz, Nick (DARS)" initials="" userId="S::Nick.Slentz@dars.virginia.gov::1ebd9a8c-c5b7-48ac-8b3c-46b6f38bca6f" providerId="AD"/>
  <p188:author id="{20A98FA2-6C11-E150-3AD7-001318E0AE3C}" name="Wasikiewicz, Matthew (DARS)" initials="MW" userId="S::Matthew.Wasikiewicz@dars.virginia.gov::47c86e61-f0a6-4ed2-aba5-9a867140cc3a" providerId="AD"/>
  <p188:author id="{E3CCFFC7-9FD0-EEEE-CA67-E57B52E45CF2}" name="Miller, Christy (DARS)" initials="MC" userId="S::christy.miller@dars.virginia.gov::c6ecabae-8fbe-4bda-9a4f-a836b96b7953" providerId="AD"/>
  <p188:author id="{728723CB-B021-3C46-A5D0-23E9FDFA299C}" name="Carpenter, John (DARS)" initials="" userId="S::John.Carpenter@dars.virginia.gov::2b6d3697-46cd-4380-a6e7-b634f8cf39ea" providerId="AD"/>
  <p188:author id="{16D444CC-B7AA-DAF4-1503-D5AD65FC83F7}" name="Winship, Jodi (DARS)" initials="JW" userId="S::Jodi.Winship@dars.virginia.gov::a33ae9c3-93ee-4176-8518-2dd9061d082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A64826"/>
    <a:srgbClr val="3C5973"/>
    <a:srgbClr val="D7B7A4"/>
    <a:srgbClr val="FFFAEB"/>
    <a:srgbClr val="FFF9E7"/>
    <a:srgbClr val="E9EBD1"/>
    <a:srgbClr val="EDDFD7"/>
    <a:srgbClr val="E9D9CF"/>
    <a:srgbClr val="E5D1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2" autoAdjust="0"/>
    <p:restoredTop sz="70339" autoAdjust="0"/>
  </p:normalViewPr>
  <p:slideViewPr>
    <p:cSldViewPr snapToGrid="0">
      <p:cViewPr varScale="1">
        <p:scale>
          <a:sx n="65" d="100"/>
          <a:sy n="65" d="100"/>
        </p:scale>
        <p:origin x="1686" y="63"/>
      </p:cViewPr>
      <p:guideLst/>
    </p:cSldViewPr>
  </p:slideViewPr>
  <p:outlineViewPr>
    <p:cViewPr>
      <p:scale>
        <a:sx n="33" d="100"/>
        <a:sy n="33" d="100"/>
      </p:scale>
      <p:origin x="0" y="-73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phy, Val (DARS)" userId="ad7aa94b-7606-43f6-8ce8-4e9f48ef216e" providerId="ADAL" clId="{75170E18-E9D3-40F1-8018-DD8B68497BED}"/>
    <pc:docChg chg="mod modSld">
      <pc:chgData name="Murphy, Val (DARS)" userId="ad7aa94b-7606-43f6-8ce8-4e9f48ef216e" providerId="ADAL" clId="{75170E18-E9D3-40F1-8018-DD8B68497BED}" dt="2026-05-01T15:43:56.349" v="22"/>
      <pc:docMkLst>
        <pc:docMk/>
      </pc:docMkLst>
      <pc:sldChg chg="modNotesTx">
        <pc:chgData name="Murphy, Val (DARS)" userId="ad7aa94b-7606-43f6-8ce8-4e9f48ef216e" providerId="ADAL" clId="{75170E18-E9D3-40F1-8018-DD8B68497BED}" dt="2026-05-01T15:42:29.413" v="21" actId="6549"/>
        <pc:sldMkLst>
          <pc:docMk/>
          <pc:sldMk cId="3467412713" sldId="1080"/>
        </pc:sldMkLst>
      </pc:sldChg>
      <pc:sldChg chg="modNotesTx">
        <pc:chgData name="Murphy, Val (DARS)" userId="ad7aa94b-7606-43f6-8ce8-4e9f48ef216e" providerId="ADAL" clId="{75170E18-E9D3-40F1-8018-DD8B68497BED}" dt="2026-05-01T15:42:26.178" v="20" actId="6549"/>
        <pc:sldMkLst>
          <pc:docMk/>
          <pc:sldMk cId="0" sldId="2146848939"/>
        </pc:sldMkLst>
      </pc:sldChg>
      <pc:sldChg chg="modSp mod">
        <pc:chgData name="Murphy, Val (DARS)" userId="ad7aa94b-7606-43f6-8ce8-4e9f48ef216e" providerId="ADAL" clId="{75170E18-E9D3-40F1-8018-DD8B68497BED}" dt="2026-05-01T15:42:00.599" v="18" actId="20577"/>
        <pc:sldMkLst>
          <pc:docMk/>
          <pc:sldMk cId="190903911" sldId="2146848942"/>
        </pc:sldMkLst>
        <pc:spChg chg="mod">
          <ac:chgData name="Murphy, Val (DARS)" userId="ad7aa94b-7606-43f6-8ce8-4e9f48ef216e" providerId="ADAL" clId="{75170E18-E9D3-40F1-8018-DD8B68497BED}" dt="2026-05-01T15:42:00.599" v="18" actId="20577"/>
          <ac:spMkLst>
            <pc:docMk/>
            <pc:sldMk cId="190903911" sldId="2146848942"/>
            <ac:spMk id="3" creationId="{A2BF4799-EA7B-260E-2429-BB7CF7B1270C}"/>
          </ac:spMkLst>
        </pc:spChg>
      </pc:sldChg>
      <pc:sldChg chg="modNotesTx">
        <pc:chgData name="Murphy, Val (DARS)" userId="ad7aa94b-7606-43f6-8ce8-4e9f48ef216e" providerId="ADAL" clId="{75170E18-E9D3-40F1-8018-DD8B68497BED}" dt="2026-05-01T15:42:05.784" v="19" actId="20577"/>
        <pc:sldMkLst>
          <pc:docMk/>
          <pc:sldMk cId="730552129" sldId="214684895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743860-3BF3-42F4-AFCE-3E4AEDDA244E}"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n-US"/>
        </a:p>
      </dgm:t>
    </dgm:pt>
    <dgm:pt modelId="{6C262904-FDC3-4C54-A982-8AEFDAF9C57B}">
      <dgm:prSet phldrT="[Text]"/>
      <dgm:spPr/>
      <dgm:t>
        <a:bodyPr/>
        <a:lstStyle/>
        <a:p>
          <a:r>
            <a:rPr lang="en-US" dirty="0">
              <a:ea typeface="Lato"/>
              <a:cs typeface="Lato"/>
            </a:rPr>
            <a:t>Understand the core components of the No Wrong Door (NWD) system </a:t>
          </a:r>
          <a:endParaRPr lang="en-US" dirty="0"/>
        </a:p>
      </dgm:t>
    </dgm:pt>
    <dgm:pt modelId="{E287C587-E293-4D0D-A35D-88680827CE9A}" type="parTrans" cxnId="{FE0246DF-2552-4ED8-B085-3F08237A0513}">
      <dgm:prSet/>
      <dgm:spPr/>
      <dgm:t>
        <a:bodyPr/>
        <a:lstStyle/>
        <a:p>
          <a:endParaRPr lang="en-US"/>
        </a:p>
      </dgm:t>
    </dgm:pt>
    <dgm:pt modelId="{8A2AAAA8-C142-4D4A-BF75-41F83302E23D}" type="sibTrans" cxnId="{FE0246DF-2552-4ED8-B085-3F08237A0513}">
      <dgm:prSet/>
      <dgm:spPr/>
      <dgm:t>
        <a:bodyPr/>
        <a:lstStyle/>
        <a:p>
          <a:endParaRPr lang="en-US"/>
        </a:p>
      </dgm:t>
    </dgm:pt>
    <dgm:pt modelId="{846F158B-213F-4ED6-8071-C3C923BB1B74}">
      <dgm:prSet phldrT="[Text]"/>
      <dgm:spPr/>
      <dgm:t>
        <a:bodyPr/>
        <a:lstStyle/>
        <a:p>
          <a:r>
            <a:rPr lang="en-US" dirty="0">
              <a:ea typeface="Lato"/>
              <a:cs typeface="Lato"/>
            </a:rPr>
            <a:t>Review how AAAs fit within the NWD framework </a:t>
          </a:r>
          <a:endParaRPr lang="en-US" dirty="0"/>
        </a:p>
      </dgm:t>
    </dgm:pt>
    <dgm:pt modelId="{EB321E60-7ED9-408C-8B9B-086915167555}" type="parTrans" cxnId="{ADBDF850-BD7D-449E-9491-326BD45F82B4}">
      <dgm:prSet/>
      <dgm:spPr/>
      <dgm:t>
        <a:bodyPr/>
        <a:lstStyle/>
        <a:p>
          <a:endParaRPr lang="en-US"/>
        </a:p>
      </dgm:t>
    </dgm:pt>
    <dgm:pt modelId="{ABC5F446-56A3-4825-8D9C-2AFC9443B386}" type="sibTrans" cxnId="{ADBDF850-BD7D-449E-9491-326BD45F82B4}">
      <dgm:prSet/>
      <dgm:spPr/>
      <dgm:t>
        <a:bodyPr/>
        <a:lstStyle/>
        <a:p>
          <a:endParaRPr lang="en-US"/>
        </a:p>
      </dgm:t>
    </dgm:pt>
    <dgm:pt modelId="{FB844A1F-8541-4C76-87E2-DEE43A894D09}">
      <dgm:prSet phldrT="[Text]"/>
      <dgm:spPr/>
      <dgm:t>
        <a:bodyPr/>
        <a:lstStyle/>
        <a:p>
          <a:r>
            <a:rPr lang="en-US" dirty="0">
              <a:ea typeface="Lato"/>
              <a:cs typeface="Lato"/>
            </a:rPr>
            <a:t>Highlight how existing AAA programs already support NWD goals </a:t>
          </a:r>
          <a:endParaRPr lang="en-US" dirty="0"/>
        </a:p>
      </dgm:t>
    </dgm:pt>
    <dgm:pt modelId="{5F5AA3AA-4818-4707-983E-6C6619469052}" type="parTrans" cxnId="{71DBCCDC-6DFB-4838-BD35-887C97F5E6A0}">
      <dgm:prSet/>
      <dgm:spPr/>
      <dgm:t>
        <a:bodyPr/>
        <a:lstStyle/>
        <a:p>
          <a:endParaRPr lang="en-US"/>
        </a:p>
      </dgm:t>
    </dgm:pt>
    <dgm:pt modelId="{F1965EB6-3CCA-49C1-B603-990682054932}" type="sibTrans" cxnId="{71DBCCDC-6DFB-4838-BD35-887C97F5E6A0}">
      <dgm:prSet/>
      <dgm:spPr/>
      <dgm:t>
        <a:bodyPr/>
        <a:lstStyle/>
        <a:p>
          <a:endParaRPr lang="en-US"/>
        </a:p>
      </dgm:t>
    </dgm:pt>
    <dgm:pt modelId="{80720D23-0C86-4253-8B97-4EACB06ADACD}">
      <dgm:prSet/>
      <dgm:spPr/>
      <dgm:t>
        <a:bodyPr/>
        <a:lstStyle/>
        <a:p>
          <a:r>
            <a:rPr lang="en-US">
              <a:ea typeface="Lato"/>
              <a:cs typeface="Lato"/>
            </a:rPr>
            <a:t>Identify opportunities to strengthen alignment and coordination</a:t>
          </a:r>
          <a:endParaRPr lang="en-US" dirty="0"/>
        </a:p>
      </dgm:t>
    </dgm:pt>
    <dgm:pt modelId="{4F8FFD84-435D-4477-B7B5-AED0002F4739}" type="parTrans" cxnId="{DBC9123C-AEA4-4FFE-822E-2216996D1F2B}">
      <dgm:prSet/>
      <dgm:spPr/>
      <dgm:t>
        <a:bodyPr/>
        <a:lstStyle/>
        <a:p>
          <a:endParaRPr lang="en-US"/>
        </a:p>
      </dgm:t>
    </dgm:pt>
    <dgm:pt modelId="{1CEF5715-CAF7-433E-83FA-1111430F43B2}" type="sibTrans" cxnId="{DBC9123C-AEA4-4FFE-822E-2216996D1F2B}">
      <dgm:prSet/>
      <dgm:spPr/>
      <dgm:t>
        <a:bodyPr/>
        <a:lstStyle/>
        <a:p>
          <a:endParaRPr lang="en-US"/>
        </a:p>
      </dgm:t>
    </dgm:pt>
    <dgm:pt modelId="{FC0C0A4F-7EF4-4CAD-A89A-D537F0E783A8}" type="pres">
      <dgm:prSet presAssocID="{C5743860-3BF3-42F4-AFCE-3E4AEDDA244E}" presName="Name0" presStyleCnt="0">
        <dgm:presLayoutVars>
          <dgm:chMax val="7"/>
          <dgm:chPref val="7"/>
          <dgm:dir/>
        </dgm:presLayoutVars>
      </dgm:prSet>
      <dgm:spPr/>
    </dgm:pt>
    <dgm:pt modelId="{E225EC6D-B7CB-4A97-BED5-0AB2A4680E95}" type="pres">
      <dgm:prSet presAssocID="{C5743860-3BF3-42F4-AFCE-3E4AEDDA244E}" presName="Name1" presStyleCnt="0"/>
      <dgm:spPr/>
    </dgm:pt>
    <dgm:pt modelId="{39B7215F-5ABE-43B9-9CA7-D39DD6E02935}" type="pres">
      <dgm:prSet presAssocID="{C5743860-3BF3-42F4-AFCE-3E4AEDDA244E}" presName="cycle" presStyleCnt="0"/>
      <dgm:spPr/>
    </dgm:pt>
    <dgm:pt modelId="{77771B03-EE1A-407C-B58D-D0179F5E8D34}" type="pres">
      <dgm:prSet presAssocID="{C5743860-3BF3-42F4-AFCE-3E4AEDDA244E}" presName="srcNode" presStyleLbl="node1" presStyleIdx="0" presStyleCnt="4"/>
      <dgm:spPr/>
    </dgm:pt>
    <dgm:pt modelId="{E9078A06-DA9E-4F79-98D0-9ED663019EE4}" type="pres">
      <dgm:prSet presAssocID="{C5743860-3BF3-42F4-AFCE-3E4AEDDA244E}" presName="conn" presStyleLbl="parChTrans1D2" presStyleIdx="0" presStyleCnt="1"/>
      <dgm:spPr/>
    </dgm:pt>
    <dgm:pt modelId="{EED95108-F8E8-4C1D-AE52-68D6B9BDBEF3}" type="pres">
      <dgm:prSet presAssocID="{C5743860-3BF3-42F4-AFCE-3E4AEDDA244E}" presName="extraNode" presStyleLbl="node1" presStyleIdx="0" presStyleCnt="4"/>
      <dgm:spPr/>
    </dgm:pt>
    <dgm:pt modelId="{20527FD0-6577-4C2B-BB2E-C3E016E76FBE}" type="pres">
      <dgm:prSet presAssocID="{C5743860-3BF3-42F4-AFCE-3E4AEDDA244E}" presName="dstNode" presStyleLbl="node1" presStyleIdx="0" presStyleCnt="4"/>
      <dgm:spPr/>
    </dgm:pt>
    <dgm:pt modelId="{080EDB3D-571B-4B9D-815E-1DF75C0F0A09}" type="pres">
      <dgm:prSet presAssocID="{6C262904-FDC3-4C54-A982-8AEFDAF9C57B}" presName="text_1" presStyleLbl="node1" presStyleIdx="0" presStyleCnt="4">
        <dgm:presLayoutVars>
          <dgm:bulletEnabled val="1"/>
        </dgm:presLayoutVars>
      </dgm:prSet>
      <dgm:spPr/>
    </dgm:pt>
    <dgm:pt modelId="{F548ABBF-0C7B-4206-BF20-45787D1702B0}" type="pres">
      <dgm:prSet presAssocID="{6C262904-FDC3-4C54-A982-8AEFDAF9C57B}" presName="accent_1" presStyleCnt="0"/>
      <dgm:spPr/>
    </dgm:pt>
    <dgm:pt modelId="{2FF1522B-76A8-4876-8AD8-9656E27E62F3}" type="pres">
      <dgm:prSet presAssocID="{6C262904-FDC3-4C54-A982-8AEFDAF9C57B}" presName="accentRepeatNode" presStyleLbl="solidFgAcc1" presStyleIdx="0" presStyleCnt="4"/>
      <dgm:spPr/>
    </dgm:pt>
    <dgm:pt modelId="{CE42BCB7-0A74-438A-AAFA-EADA81888FC1}" type="pres">
      <dgm:prSet presAssocID="{846F158B-213F-4ED6-8071-C3C923BB1B74}" presName="text_2" presStyleLbl="node1" presStyleIdx="1" presStyleCnt="4">
        <dgm:presLayoutVars>
          <dgm:bulletEnabled val="1"/>
        </dgm:presLayoutVars>
      </dgm:prSet>
      <dgm:spPr/>
    </dgm:pt>
    <dgm:pt modelId="{8A7BD2C0-7E20-4446-9D0D-F1A507EE1F3B}" type="pres">
      <dgm:prSet presAssocID="{846F158B-213F-4ED6-8071-C3C923BB1B74}" presName="accent_2" presStyleCnt="0"/>
      <dgm:spPr/>
    </dgm:pt>
    <dgm:pt modelId="{8309B4BA-9AEA-4470-A851-E72B60EC0B46}" type="pres">
      <dgm:prSet presAssocID="{846F158B-213F-4ED6-8071-C3C923BB1B74}" presName="accentRepeatNode" presStyleLbl="solidFgAcc1" presStyleIdx="1" presStyleCnt="4"/>
      <dgm:spPr/>
    </dgm:pt>
    <dgm:pt modelId="{1D22CDD5-C823-480F-88E2-05F3051AC609}" type="pres">
      <dgm:prSet presAssocID="{FB844A1F-8541-4C76-87E2-DEE43A894D09}" presName="text_3" presStyleLbl="node1" presStyleIdx="2" presStyleCnt="4">
        <dgm:presLayoutVars>
          <dgm:bulletEnabled val="1"/>
        </dgm:presLayoutVars>
      </dgm:prSet>
      <dgm:spPr/>
    </dgm:pt>
    <dgm:pt modelId="{274282C9-CC65-4969-8279-2A0BC7916CDA}" type="pres">
      <dgm:prSet presAssocID="{FB844A1F-8541-4C76-87E2-DEE43A894D09}" presName="accent_3" presStyleCnt="0"/>
      <dgm:spPr/>
    </dgm:pt>
    <dgm:pt modelId="{B5B2BEB1-77E9-4129-AD95-677FEA80F0C3}" type="pres">
      <dgm:prSet presAssocID="{FB844A1F-8541-4C76-87E2-DEE43A894D09}" presName="accentRepeatNode" presStyleLbl="solidFgAcc1" presStyleIdx="2" presStyleCnt="4"/>
      <dgm:spPr/>
    </dgm:pt>
    <dgm:pt modelId="{FB53E91C-84DA-4FE5-9E00-A71243AE66B3}" type="pres">
      <dgm:prSet presAssocID="{80720D23-0C86-4253-8B97-4EACB06ADACD}" presName="text_4" presStyleLbl="node1" presStyleIdx="3" presStyleCnt="4">
        <dgm:presLayoutVars>
          <dgm:bulletEnabled val="1"/>
        </dgm:presLayoutVars>
      </dgm:prSet>
      <dgm:spPr/>
    </dgm:pt>
    <dgm:pt modelId="{E6E69CF8-F1A1-46EF-8F66-377FF73B1836}" type="pres">
      <dgm:prSet presAssocID="{80720D23-0C86-4253-8B97-4EACB06ADACD}" presName="accent_4" presStyleCnt="0"/>
      <dgm:spPr/>
    </dgm:pt>
    <dgm:pt modelId="{1408DF6C-5B9B-4E1A-B790-C0B0B0E58B6E}" type="pres">
      <dgm:prSet presAssocID="{80720D23-0C86-4253-8B97-4EACB06ADACD}" presName="accentRepeatNode" presStyleLbl="solidFgAcc1" presStyleIdx="3" presStyleCnt="4"/>
      <dgm:spPr/>
    </dgm:pt>
  </dgm:ptLst>
  <dgm:cxnLst>
    <dgm:cxn modelId="{DBC9123C-AEA4-4FFE-822E-2216996D1F2B}" srcId="{C5743860-3BF3-42F4-AFCE-3E4AEDDA244E}" destId="{80720D23-0C86-4253-8B97-4EACB06ADACD}" srcOrd="3" destOrd="0" parTransId="{4F8FFD84-435D-4477-B7B5-AED0002F4739}" sibTransId="{1CEF5715-CAF7-433E-83FA-1111430F43B2}"/>
    <dgm:cxn modelId="{CE81065B-8A92-4494-B598-5ED5A07FE48C}" type="presOf" srcId="{80720D23-0C86-4253-8B97-4EACB06ADACD}" destId="{FB53E91C-84DA-4FE5-9E00-A71243AE66B3}" srcOrd="0" destOrd="0" presId="urn:microsoft.com/office/officeart/2008/layout/VerticalCurvedList"/>
    <dgm:cxn modelId="{1C11F467-C967-4EDD-9DF6-82798F2C38B8}" type="presOf" srcId="{FB844A1F-8541-4C76-87E2-DEE43A894D09}" destId="{1D22CDD5-C823-480F-88E2-05F3051AC609}" srcOrd="0" destOrd="0" presId="urn:microsoft.com/office/officeart/2008/layout/VerticalCurvedList"/>
    <dgm:cxn modelId="{ADBDF850-BD7D-449E-9491-326BD45F82B4}" srcId="{C5743860-3BF3-42F4-AFCE-3E4AEDDA244E}" destId="{846F158B-213F-4ED6-8071-C3C923BB1B74}" srcOrd="1" destOrd="0" parTransId="{EB321E60-7ED9-408C-8B9B-086915167555}" sibTransId="{ABC5F446-56A3-4825-8D9C-2AFC9443B386}"/>
    <dgm:cxn modelId="{6CCE5A75-F5E6-4556-8906-9FE109DFD23C}" type="presOf" srcId="{6C262904-FDC3-4C54-A982-8AEFDAF9C57B}" destId="{080EDB3D-571B-4B9D-815E-1DF75C0F0A09}" srcOrd="0" destOrd="0" presId="urn:microsoft.com/office/officeart/2008/layout/VerticalCurvedList"/>
    <dgm:cxn modelId="{32EB19A6-31B5-4A80-B5FA-B8908E8ADE9D}" type="presOf" srcId="{8A2AAAA8-C142-4D4A-BF75-41F83302E23D}" destId="{E9078A06-DA9E-4F79-98D0-9ED663019EE4}" srcOrd="0" destOrd="0" presId="urn:microsoft.com/office/officeart/2008/layout/VerticalCurvedList"/>
    <dgm:cxn modelId="{8CAF1EC8-570E-46DD-8777-BB028ADFC429}" type="presOf" srcId="{C5743860-3BF3-42F4-AFCE-3E4AEDDA244E}" destId="{FC0C0A4F-7EF4-4CAD-A89A-D537F0E783A8}" srcOrd="0" destOrd="0" presId="urn:microsoft.com/office/officeart/2008/layout/VerticalCurvedList"/>
    <dgm:cxn modelId="{71DBCCDC-6DFB-4838-BD35-887C97F5E6A0}" srcId="{C5743860-3BF3-42F4-AFCE-3E4AEDDA244E}" destId="{FB844A1F-8541-4C76-87E2-DEE43A894D09}" srcOrd="2" destOrd="0" parTransId="{5F5AA3AA-4818-4707-983E-6C6619469052}" sibTransId="{F1965EB6-3CCA-49C1-B603-990682054932}"/>
    <dgm:cxn modelId="{FE0246DF-2552-4ED8-B085-3F08237A0513}" srcId="{C5743860-3BF3-42F4-AFCE-3E4AEDDA244E}" destId="{6C262904-FDC3-4C54-A982-8AEFDAF9C57B}" srcOrd="0" destOrd="0" parTransId="{E287C587-E293-4D0D-A35D-88680827CE9A}" sibTransId="{8A2AAAA8-C142-4D4A-BF75-41F83302E23D}"/>
    <dgm:cxn modelId="{AA02F2DF-0802-4CC1-931D-C26EE1BB2BA4}" type="presOf" srcId="{846F158B-213F-4ED6-8071-C3C923BB1B74}" destId="{CE42BCB7-0A74-438A-AAFA-EADA81888FC1}" srcOrd="0" destOrd="0" presId="urn:microsoft.com/office/officeart/2008/layout/VerticalCurvedList"/>
    <dgm:cxn modelId="{292B4FAA-E0E8-4D97-BE32-3E2A1B78430B}" type="presParOf" srcId="{FC0C0A4F-7EF4-4CAD-A89A-D537F0E783A8}" destId="{E225EC6D-B7CB-4A97-BED5-0AB2A4680E95}" srcOrd="0" destOrd="0" presId="urn:microsoft.com/office/officeart/2008/layout/VerticalCurvedList"/>
    <dgm:cxn modelId="{15925500-9E53-4070-9905-7D250E7B4FC9}" type="presParOf" srcId="{E225EC6D-B7CB-4A97-BED5-0AB2A4680E95}" destId="{39B7215F-5ABE-43B9-9CA7-D39DD6E02935}" srcOrd="0" destOrd="0" presId="urn:microsoft.com/office/officeart/2008/layout/VerticalCurvedList"/>
    <dgm:cxn modelId="{92F350C5-4540-48F4-9247-A8842D001566}" type="presParOf" srcId="{39B7215F-5ABE-43B9-9CA7-D39DD6E02935}" destId="{77771B03-EE1A-407C-B58D-D0179F5E8D34}" srcOrd="0" destOrd="0" presId="urn:microsoft.com/office/officeart/2008/layout/VerticalCurvedList"/>
    <dgm:cxn modelId="{BEBB835D-11EE-49B7-8B09-1FFC6F09BF49}" type="presParOf" srcId="{39B7215F-5ABE-43B9-9CA7-D39DD6E02935}" destId="{E9078A06-DA9E-4F79-98D0-9ED663019EE4}" srcOrd="1" destOrd="0" presId="urn:microsoft.com/office/officeart/2008/layout/VerticalCurvedList"/>
    <dgm:cxn modelId="{8B86806F-629C-4128-AF85-FADD4EF02DCF}" type="presParOf" srcId="{39B7215F-5ABE-43B9-9CA7-D39DD6E02935}" destId="{EED95108-F8E8-4C1D-AE52-68D6B9BDBEF3}" srcOrd="2" destOrd="0" presId="urn:microsoft.com/office/officeart/2008/layout/VerticalCurvedList"/>
    <dgm:cxn modelId="{DD32BA9A-A329-4C4B-B652-949501EABCBB}" type="presParOf" srcId="{39B7215F-5ABE-43B9-9CA7-D39DD6E02935}" destId="{20527FD0-6577-4C2B-BB2E-C3E016E76FBE}" srcOrd="3" destOrd="0" presId="urn:microsoft.com/office/officeart/2008/layout/VerticalCurvedList"/>
    <dgm:cxn modelId="{4D2F00BF-6E1C-4698-A86B-0017E1B70A22}" type="presParOf" srcId="{E225EC6D-B7CB-4A97-BED5-0AB2A4680E95}" destId="{080EDB3D-571B-4B9D-815E-1DF75C0F0A09}" srcOrd="1" destOrd="0" presId="urn:microsoft.com/office/officeart/2008/layout/VerticalCurvedList"/>
    <dgm:cxn modelId="{77B4AD04-5FBC-44E6-ABF5-F0B80FA89D2E}" type="presParOf" srcId="{E225EC6D-B7CB-4A97-BED5-0AB2A4680E95}" destId="{F548ABBF-0C7B-4206-BF20-45787D1702B0}" srcOrd="2" destOrd="0" presId="urn:microsoft.com/office/officeart/2008/layout/VerticalCurvedList"/>
    <dgm:cxn modelId="{33AC0860-0B13-4804-8031-BF5BE6B953AB}" type="presParOf" srcId="{F548ABBF-0C7B-4206-BF20-45787D1702B0}" destId="{2FF1522B-76A8-4876-8AD8-9656E27E62F3}" srcOrd="0" destOrd="0" presId="urn:microsoft.com/office/officeart/2008/layout/VerticalCurvedList"/>
    <dgm:cxn modelId="{AEDB58AB-9BF2-4BB2-9EB4-EB46293B9A77}" type="presParOf" srcId="{E225EC6D-B7CB-4A97-BED5-0AB2A4680E95}" destId="{CE42BCB7-0A74-438A-AAFA-EADA81888FC1}" srcOrd="3" destOrd="0" presId="urn:microsoft.com/office/officeart/2008/layout/VerticalCurvedList"/>
    <dgm:cxn modelId="{88983FB9-2379-4466-99ED-619C3EF65418}" type="presParOf" srcId="{E225EC6D-B7CB-4A97-BED5-0AB2A4680E95}" destId="{8A7BD2C0-7E20-4446-9D0D-F1A507EE1F3B}" srcOrd="4" destOrd="0" presId="urn:microsoft.com/office/officeart/2008/layout/VerticalCurvedList"/>
    <dgm:cxn modelId="{56010143-B2FA-46E6-AB1C-548AB8D49910}" type="presParOf" srcId="{8A7BD2C0-7E20-4446-9D0D-F1A507EE1F3B}" destId="{8309B4BA-9AEA-4470-A851-E72B60EC0B46}" srcOrd="0" destOrd="0" presId="urn:microsoft.com/office/officeart/2008/layout/VerticalCurvedList"/>
    <dgm:cxn modelId="{7ACF1137-56C7-4FEA-AF0B-9A7A5A2E1E19}" type="presParOf" srcId="{E225EC6D-B7CB-4A97-BED5-0AB2A4680E95}" destId="{1D22CDD5-C823-480F-88E2-05F3051AC609}" srcOrd="5" destOrd="0" presId="urn:microsoft.com/office/officeart/2008/layout/VerticalCurvedList"/>
    <dgm:cxn modelId="{8C66E058-FB67-4ACD-A570-BFF12BFE78DC}" type="presParOf" srcId="{E225EC6D-B7CB-4A97-BED5-0AB2A4680E95}" destId="{274282C9-CC65-4969-8279-2A0BC7916CDA}" srcOrd="6" destOrd="0" presId="urn:microsoft.com/office/officeart/2008/layout/VerticalCurvedList"/>
    <dgm:cxn modelId="{C160017D-F743-4266-8349-1CAB84F6D697}" type="presParOf" srcId="{274282C9-CC65-4969-8279-2A0BC7916CDA}" destId="{B5B2BEB1-77E9-4129-AD95-677FEA80F0C3}" srcOrd="0" destOrd="0" presId="urn:microsoft.com/office/officeart/2008/layout/VerticalCurvedList"/>
    <dgm:cxn modelId="{787DC03D-3C34-41E6-BD69-0B780E6111A6}" type="presParOf" srcId="{E225EC6D-B7CB-4A97-BED5-0AB2A4680E95}" destId="{FB53E91C-84DA-4FE5-9E00-A71243AE66B3}" srcOrd="7" destOrd="0" presId="urn:microsoft.com/office/officeart/2008/layout/VerticalCurvedList"/>
    <dgm:cxn modelId="{388769DC-9C77-410E-B3E2-EB6B4D0A5DFB}" type="presParOf" srcId="{E225EC6D-B7CB-4A97-BED5-0AB2A4680E95}" destId="{E6E69CF8-F1A1-46EF-8F66-377FF73B1836}" srcOrd="8" destOrd="0" presId="urn:microsoft.com/office/officeart/2008/layout/VerticalCurvedList"/>
    <dgm:cxn modelId="{1135F446-FB90-4FCB-8F08-622E5957C251}" type="presParOf" srcId="{E6E69CF8-F1A1-46EF-8F66-377FF73B1836}" destId="{1408DF6C-5B9B-4E1A-B790-C0B0B0E58B6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7B3333-8A75-4724-BDD5-7F64461718D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0D03699E-5475-4205-9B81-C494B6F86204}">
      <dgm:prSet/>
      <dgm:spPr/>
      <dgm:t>
        <a:bodyPr/>
        <a:lstStyle/>
        <a:p>
          <a:r>
            <a:rPr lang="en-US"/>
            <a:t>Strengthen Local NWD Advisory Councils</a:t>
          </a:r>
        </a:p>
      </dgm:t>
    </dgm:pt>
    <dgm:pt modelId="{F50C8357-F1A2-4EAD-9AA6-6B8E89F24B62}" type="parTrans" cxnId="{86B3B419-2AF0-44E8-BE52-F2D1AB35D681}">
      <dgm:prSet/>
      <dgm:spPr/>
      <dgm:t>
        <a:bodyPr/>
        <a:lstStyle/>
        <a:p>
          <a:endParaRPr lang="en-US"/>
        </a:p>
      </dgm:t>
    </dgm:pt>
    <dgm:pt modelId="{70D38342-2691-46AB-82FF-5B1AD15A8C3E}" type="sibTrans" cxnId="{86B3B419-2AF0-44E8-BE52-F2D1AB35D681}">
      <dgm:prSet/>
      <dgm:spPr/>
      <dgm:t>
        <a:bodyPr/>
        <a:lstStyle/>
        <a:p>
          <a:endParaRPr lang="en-US"/>
        </a:p>
      </dgm:t>
    </dgm:pt>
    <dgm:pt modelId="{7CBFDDD1-49D1-45E4-A68A-D411C18BEBC7}">
      <dgm:prSet/>
      <dgm:spPr>
        <a:solidFill>
          <a:schemeClr val="bg2">
            <a:alpha val="90000"/>
          </a:schemeClr>
        </a:solidFill>
      </dgm:spPr>
      <dgm:t>
        <a:bodyPr/>
        <a:lstStyle/>
        <a:p>
          <a:r>
            <a:rPr lang="en-US" dirty="0"/>
            <a:t>Work with partners to streamline access to resources and information in their local communities to improve how people access services</a:t>
          </a:r>
        </a:p>
      </dgm:t>
    </dgm:pt>
    <dgm:pt modelId="{36F16C29-4623-4EE5-B2C8-48B022720707}" type="parTrans" cxnId="{BAEB9D50-3713-4A81-B04B-9FB9607BF10F}">
      <dgm:prSet/>
      <dgm:spPr/>
      <dgm:t>
        <a:bodyPr/>
        <a:lstStyle/>
        <a:p>
          <a:endParaRPr lang="en-US"/>
        </a:p>
      </dgm:t>
    </dgm:pt>
    <dgm:pt modelId="{770C7A43-09FE-4D40-A219-6F4CD2F3F092}" type="sibTrans" cxnId="{BAEB9D50-3713-4A81-B04B-9FB9607BF10F}">
      <dgm:prSet/>
      <dgm:spPr/>
      <dgm:t>
        <a:bodyPr/>
        <a:lstStyle/>
        <a:p>
          <a:endParaRPr lang="en-US"/>
        </a:p>
      </dgm:t>
    </dgm:pt>
    <dgm:pt modelId="{FB078512-EF31-418C-9CF4-1F21DCBCCD34}">
      <dgm:prSet/>
      <dgm:spPr/>
      <dgm:t>
        <a:bodyPr/>
        <a:lstStyle/>
        <a:p>
          <a:r>
            <a:rPr lang="en-US" dirty="0"/>
            <a:t>Expand and deepen disability partnerships</a:t>
          </a:r>
        </a:p>
      </dgm:t>
    </dgm:pt>
    <dgm:pt modelId="{332FA506-57DC-4200-BA18-E8B6048C2216}" type="parTrans" cxnId="{80A19393-FF21-4DF4-9BDB-DC50785DDBF8}">
      <dgm:prSet/>
      <dgm:spPr/>
      <dgm:t>
        <a:bodyPr/>
        <a:lstStyle/>
        <a:p>
          <a:endParaRPr lang="en-US"/>
        </a:p>
      </dgm:t>
    </dgm:pt>
    <dgm:pt modelId="{5333179C-7557-425C-8EA1-2908C34B1963}" type="sibTrans" cxnId="{80A19393-FF21-4DF4-9BDB-DC50785DDBF8}">
      <dgm:prSet/>
      <dgm:spPr/>
      <dgm:t>
        <a:bodyPr/>
        <a:lstStyle/>
        <a:p>
          <a:endParaRPr lang="en-US"/>
        </a:p>
      </dgm:t>
    </dgm:pt>
    <dgm:pt modelId="{ED5F7119-B285-4428-9372-DCDD312C5427}">
      <dgm:prSet/>
      <dgm:spPr>
        <a:solidFill>
          <a:schemeClr val="bg2">
            <a:alpha val="90000"/>
          </a:schemeClr>
        </a:solidFill>
      </dgm:spPr>
      <dgm:t>
        <a:bodyPr/>
        <a:lstStyle/>
        <a:p>
          <a:r>
            <a:rPr lang="en-US" dirty="0"/>
            <a:t>Build stronger relationships with disability organizations to improve cross-referrals and shared understanding of services</a:t>
          </a:r>
        </a:p>
      </dgm:t>
    </dgm:pt>
    <dgm:pt modelId="{BA3FEED4-FD20-4FED-A056-CDC8AFAE1137}" type="parTrans" cxnId="{33DC19C8-A3B4-4A15-8D58-1CC83E532628}">
      <dgm:prSet/>
      <dgm:spPr/>
      <dgm:t>
        <a:bodyPr/>
        <a:lstStyle/>
        <a:p>
          <a:endParaRPr lang="en-US"/>
        </a:p>
      </dgm:t>
    </dgm:pt>
    <dgm:pt modelId="{7E56CE1D-9547-40D0-9D56-F676C3E37C3A}" type="sibTrans" cxnId="{33DC19C8-A3B4-4A15-8D58-1CC83E532628}">
      <dgm:prSet/>
      <dgm:spPr/>
      <dgm:t>
        <a:bodyPr/>
        <a:lstStyle/>
        <a:p>
          <a:endParaRPr lang="en-US"/>
        </a:p>
      </dgm:t>
    </dgm:pt>
    <dgm:pt modelId="{52C27A7B-6CD1-4848-B055-A1EA40D3A256}">
      <dgm:prSet/>
      <dgm:spPr/>
      <dgm:t>
        <a:bodyPr/>
        <a:lstStyle/>
        <a:p>
          <a:r>
            <a:rPr lang="en-US" dirty="0"/>
            <a:t>Leverage shared systems and tools</a:t>
          </a:r>
        </a:p>
      </dgm:t>
    </dgm:pt>
    <dgm:pt modelId="{89D0F4B9-9E3B-45E1-8D89-2A72F6D2027A}" type="parTrans" cxnId="{9D1BBAB2-A66B-4351-8B15-D25CD3B3066E}">
      <dgm:prSet/>
      <dgm:spPr/>
      <dgm:t>
        <a:bodyPr/>
        <a:lstStyle/>
        <a:p>
          <a:endParaRPr lang="en-US"/>
        </a:p>
      </dgm:t>
    </dgm:pt>
    <dgm:pt modelId="{422EC178-6EF9-4F08-BF5B-4E12FCDC75E6}" type="sibTrans" cxnId="{9D1BBAB2-A66B-4351-8B15-D25CD3B3066E}">
      <dgm:prSet/>
      <dgm:spPr/>
      <dgm:t>
        <a:bodyPr/>
        <a:lstStyle/>
        <a:p>
          <a:endParaRPr lang="en-US"/>
        </a:p>
      </dgm:t>
    </dgm:pt>
    <dgm:pt modelId="{42A28E6A-C050-4029-BBB8-90B171B68A3A}">
      <dgm:prSet/>
      <dgm:spPr>
        <a:solidFill>
          <a:schemeClr val="bg2">
            <a:alpha val="90000"/>
          </a:schemeClr>
        </a:solidFill>
      </dgm:spPr>
      <dgm:t>
        <a:bodyPr/>
        <a:lstStyle/>
        <a:p>
          <a:r>
            <a:rPr lang="en-US" dirty="0"/>
            <a:t>Make full use of Virginia Easy Access and PeerPlace. Engage key partners to improve communication, tracking, and coordinated service delivery</a:t>
          </a:r>
        </a:p>
      </dgm:t>
    </dgm:pt>
    <dgm:pt modelId="{3010229D-B64F-40E0-AE12-13BDF72AD43F}" type="parTrans" cxnId="{2BD1E1C7-E091-4EDA-AE89-09F2BB9EDB1B}">
      <dgm:prSet/>
      <dgm:spPr/>
      <dgm:t>
        <a:bodyPr/>
        <a:lstStyle/>
        <a:p>
          <a:endParaRPr lang="en-US"/>
        </a:p>
      </dgm:t>
    </dgm:pt>
    <dgm:pt modelId="{AFC9B59F-F7EB-46AA-B4EF-3BEE38F067CC}" type="sibTrans" cxnId="{2BD1E1C7-E091-4EDA-AE89-09F2BB9EDB1B}">
      <dgm:prSet/>
      <dgm:spPr/>
      <dgm:t>
        <a:bodyPr/>
        <a:lstStyle/>
        <a:p>
          <a:endParaRPr lang="en-US"/>
        </a:p>
      </dgm:t>
    </dgm:pt>
    <dgm:pt modelId="{0F479C56-36E0-4CC6-8AFA-86D8B5B31AED}">
      <dgm:prSet/>
      <dgm:spPr/>
      <dgm:t>
        <a:bodyPr/>
        <a:lstStyle/>
        <a:p>
          <a:r>
            <a:rPr lang="en-US"/>
            <a:t>Take a bird’s eye view</a:t>
          </a:r>
        </a:p>
      </dgm:t>
    </dgm:pt>
    <dgm:pt modelId="{C995AFB4-2F2D-407E-B581-4DD980910DDA}" type="parTrans" cxnId="{8A05839B-915C-4A73-B462-0A8407A4D002}">
      <dgm:prSet/>
      <dgm:spPr/>
      <dgm:t>
        <a:bodyPr/>
        <a:lstStyle/>
        <a:p>
          <a:endParaRPr lang="en-US"/>
        </a:p>
      </dgm:t>
    </dgm:pt>
    <dgm:pt modelId="{CC5A6DEA-B2DF-419A-9EA7-F6DC7D005D44}" type="sibTrans" cxnId="{8A05839B-915C-4A73-B462-0A8407A4D002}">
      <dgm:prSet/>
      <dgm:spPr/>
      <dgm:t>
        <a:bodyPr/>
        <a:lstStyle/>
        <a:p>
          <a:endParaRPr lang="en-US"/>
        </a:p>
      </dgm:t>
    </dgm:pt>
    <dgm:pt modelId="{5969429E-2844-4372-A288-2A0B409E15AD}">
      <dgm:prSet/>
      <dgm:spPr>
        <a:solidFill>
          <a:schemeClr val="bg2">
            <a:alpha val="90000"/>
          </a:schemeClr>
        </a:solidFill>
      </dgm:spPr>
      <dgm:t>
        <a:bodyPr/>
        <a:lstStyle/>
        <a:p>
          <a:r>
            <a:rPr lang="en-US" dirty="0"/>
            <a:t>Look for opportunities to streamline processes across agencies, not just connect individuals to services</a:t>
          </a:r>
        </a:p>
      </dgm:t>
    </dgm:pt>
    <dgm:pt modelId="{45948B49-ED3D-4C20-B1F6-B56526C65DCB}" type="parTrans" cxnId="{E63570F1-4632-4DD6-9276-89EF4E6D406F}">
      <dgm:prSet/>
      <dgm:spPr/>
      <dgm:t>
        <a:bodyPr/>
        <a:lstStyle/>
        <a:p>
          <a:endParaRPr lang="en-US"/>
        </a:p>
      </dgm:t>
    </dgm:pt>
    <dgm:pt modelId="{BF98FAB3-7B6C-496E-8AB6-CE8205B4CE72}" type="sibTrans" cxnId="{E63570F1-4632-4DD6-9276-89EF4E6D406F}">
      <dgm:prSet/>
      <dgm:spPr/>
      <dgm:t>
        <a:bodyPr/>
        <a:lstStyle/>
        <a:p>
          <a:endParaRPr lang="en-US"/>
        </a:p>
      </dgm:t>
    </dgm:pt>
    <dgm:pt modelId="{7A0848E4-8ED3-49C2-AD64-B7DD98B833F6}" type="pres">
      <dgm:prSet presAssocID="{A37B3333-8A75-4724-BDD5-7F64461718D1}" presName="Name0" presStyleCnt="0">
        <dgm:presLayoutVars>
          <dgm:dir/>
          <dgm:animLvl val="lvl"/>
          <dgm:resizeHandles val="exact"/>
        </dgm:presLayoutVars>
      </dgm:prSet>
      <dgm:spPr/>
    </dgm:pt>
    <dgm:pt modelId="{526478A7-51C5-498C-BD8F-B059A41787B7}" type="pres">
      <dgm:prSet presAssocID="{0D03699E-5475-4205-9B81-C494B6F86204}" presName="linNode" presStyleCnt="0"/>
      <dgm:spPr/>
    </dgm:pt>
    <dgm:pt modelId="{10E3AEDE-1ADC-46A2-B0C2-01BC069703E8}" type="pres">
      <dgm:prSet presAssocID="{0D03699E-5475-4205-9B81-C494B6F86204}" presName="parentText" presStyleLbl="node1" presStyleIdx="0" presStyleCnt="4">
        <dgm:presLayoutVars>
          <dgm:chMax val="1"/>
          <dgm:bulletEnabled val="1"/>
        </dgm:presLayoutVars>
      </dgm:prSet>
      <dgm:spPr/>
    </dgm:pt>
    <dgm:pt modelId="{6DCD9481-3361-4D6C-9506-AA516CD2F151}" type="pres">
      <dgm:prSet presAssocID="{0D03699E-5475-4205-9B81-C494B6F86204}" presName="descendantText" presStyleLbl="alignAccFollowNode1" presStyleIdx="0" presStyleCnt="4">
        <dgm:presLayoutVars>
          <dgm:bulletEnabled val="1"/>
        </dgm:presLayoutVars>
      </dgm:prSet>
      <dgm:spPr/>
    </dgm:pt>
    <dgm:pt modelId="{CF5E3757-9500-49B7-A8B0-C771B21A85E2}" type="pres">
      <dgm:prSet presAssocID="{70D38342-2691-46AB-82FF-5B1AD15A8C3E}" presName="sp" presStyleCnt="0"/>
      <dgm:spPr/>
    </dgm:pt>
    <dgm:pt modelId="{319B05EA-EFEE-44D6-996B-7A4C08BD115A}" type="pres">
      <dgm:prSet presAssocID="{FB078512-EF31-418C-9CF4-1F21DCBCCD34}" presName="linNode" presStyleCnt="0"/>
      <dgm:spPr/>
    </dgm:pt>
    <dgm:pt modelId="{77D39A11-1C5E-4CD0-97B8-9FF3D273D50F}" type="pres">
      <dgm:prSet presAssocID="{FB078512-EF31-418C-9CF4-1F21DCBCCD34}" presName="parentText" presStyleLbl="node1" presStyleIdx="1" presStyleCnt="4">
        <dgm:presLayoutVars>
          <dgm:chMax val="1"/>
          <dgm:bulletEnabled val="1"/>
        </dgm:presLayoutVars>
      </dgm:prSet>
      <dgm:spPr/>
    </dgm:pt>
    <dgm:pt modelId="{2629CFCC-5705-4C65-B6CA-1BAEFBE684C6}" type="pres">
      <dgm:prSet presAssocID="{FB078512-EF31-418C-9CF4-1F21DCBCCD34}" presName="descendantText" presStyleLbl="alignAccFollowNode1" presStyleIdx="1" presStyleCnt="4">
        <dgm:presLayoutVars>
          <dgm:bulletEnabled val="1"/>
        </dgm:presLayoutVars>
      </dgm:prSet>
      <dgm:spPr/>
    </dgm:pt>
    <dgm:pt modelId="{12FD1DD9-2D47-4873-BB99-DEEE51C5C242}" type="pres">
      <dgm:prSet presAssocID="{5333179C-7557-425C-8EA1-2908C34B1963}" presName="sp" presStyleCnt="0"/>
      <dgm:spPr/>
    </dgm:pt>
    <dgm:pt modelId="{DA27EDF8-1133-4674-9685-30481CB7C766}" type="pres">
      <dgm:prSet presAssocID="{52C27A7B-6CD1-4848-B055-A1EA40D3A256}" presName="linNode" presStyleCnt="0"/>
      <dgm:spPr/>
    </dgm:pt>
    <dgm:pt modelId="{57C841E5-B5CA-45E5-BF7E-396BB94188F2}" type="pres">
      <dgm:prSet presAssocID="{52C27A7B-6CD1-4848-B055-A1EA40D3A256}" presName="parentText" presStyleLbl="node1" presStyleIdx="2" presStyleCnt="4">
        <dgm:presLayoutVars>
          <dgm:chMax val="1"/>
          <dgm:bulletEnabled val="1"/>
        </dgm:presLayoutVars>
      </dgm:prSet>
      <dgm:spPr/>
    </dgm:pt>
    <dgm:pt modelId="{1F257508-7CDB-4A25-AEB8-80CA39AAE5BE}" type="pres">
      <dgm:prSet presAssocID="{52C27A7B-6CD1-4848-B055-A1EA40D3A256}" presName="descendantText" presStyleLbl="alignAccFollowNode1" presStyleIdx="2" presStyleCnt="4">
        <dgm:presLayoutVars>
          <dgm:bulletEnabled val="1"/>
        </dgm:presLayoutVars>
      </dgm:prSet>
      <dgm:spPr/>
    </dgm:pt>
    <dgm:pt modelId="{FEE0A6C3-3530-4DB4-BC08-B66CA44EAB83}" type="pres">
      <dgm:prSet presAssocID="{422EC178-6EF9-4F08-BF5B-4E12FCDC75E6}" presName="sp" presStyleCnt="0"/>
      <dgm:spPr/>
    </dgm:pt>
    <dgm:pt modelId="{AD3096D0-DC8E-4AA1-AA35-D4C7FEAD0D38}" type="pres">
      <dgm:prSet presAssocID="{0F479C56-36E0-4CC6-8AFA-86D8B5B31AED}" presName="linNode" presStyleCnt="0"/>
      <dgm:spPr/>
    </dgm:pt>
    <dgm:pt modelId="{5C84B1A1-F3C6-4E42-9726-862A18FEBD50}" type="pres">
      <dgm:prSet presAssocID="{0F479C56-36E0-4CC6-8AFA-86D8B5B31AED}" presName="parentText" presStyleLbl="node1" presStyleIdx="3" presStyleCnt="4">
        <dgm:presLayoutVars>
          <dgm:chMax val="1"/>
          <dgm:bulletEnabled val="1"/>
        </dgm:presLayoutVars>
      </dgm:prSet>
      <dgm:spPr/>
    </dgm:pt>
    <dgm:pt modelId="{D5DD026B-7F00-4C3F-9B74-B7A8B01A6852}" type="pres">
      <dgm:prSet presAssocID="{0F479C56-36E0-4CC6-8AFA-86D8B5B31AED}" presName="descendantText" presStyleLbl="alignAccFollowNode1" presStyleIdx="3" presStyleCnt="4">
        <dgm:presLayoutVars>
          <dgm:bulletEnabled val="1"/>
        </dgm:presLayoutVars>
      </dgm:prSet>
      <dgm:spPr/>
    </dgm:pt>
  </dgm:ptLst>
  <dgm:cxnLst>
    <dgm:cxn modelId="{D096E600-9063-411D-88C4-A61518FF0786}" type="presOf" srcId="{FB078512-EF31-418C-9CF4-1F21DCBCCD34}" destId="{77D39A11-1C5E-4CD0-97B8-9FF3D273D50F}" srcOrd="0" destOrd="0" presId="urn:microsoft.com/office/officeart/2005/8/layout/vList5"/>
    <dgm:cxn modelId="{86B3B419-2AF0-44E8-BE52-F2D1AB35D681}" srcId="{A37B3333-8A75-4724-BDD5-7F64461718D1}" destId="{0D03699E-5475-4205-9B81-C494B6F86204}" srcOrd="0" destOrd="0" parTransId="{F50C8357-F1A2-4EAD-9AA6-6B8E89F24B62}" sibTransId="{70D38342-2691-46AB-82FF-5B1AD15A8C3E}"/>
    <dgm:cxn modelId="{7D20F81C-39DA-48FF-9C5A-5A75AF9E8E74}" type="presOf" srcId="{ED5F7119-B285-4428-9372-DCDD312C5427}" destId="{2629CFCC-5705-4C65-B6CA-1BAEFBE684C6}" srcOrd="0" destOrd="0" presId="urn:microsoft.com/office/officeart/2005/8/layout/vList5"/>
    <dgm:cxn modelId="{70AED434-785F-4143-8D4E-FB3F5743FD92}" type="presOf" srcId="{0D03699E-5475-4205-9B81-C494B6F86204}" destId="{10E3AEDE-1ADC-46A2-B0C2-01BC069703E8}" srcOrd="0" destOrd="0" presId="urn:microsoft.com/office/officeart/2005/8/layout/vList5"/>
    <dgm:cxn modelId="{99FAF240-70C0-4AD7-ADE0-D2C6F3E3BA83}" type="presOf" srcId="{52C27A7B-6CD1-4848-B055-A1EA40D3A256}" destId="{57C841E5-B5CA-45E5-BF7E-396BB94188F2}" srcOrd="0" destOrd="0" presId="urn:microsoft.com/office/officeart/2005/8/layout/vList5"/>
    <dgm:cxn modelId="{440AAA4D-75FD-495B-A07F-232F0962A216}" type="presOf" srcId="{5969429E-2844-4372-A288-2A0B409E15AD}" destId="{D5DD026B-7F00-4C3F-9B74-B7A8B01A6852}" srcOrd="0" destOrd="0" presId="urn:microsoft.com/office/officeart/2005/8/layout/vList5"/>
    <dgm:cxn modelId="{BAEB9D50-3713-4A81-B04B-9FB9607BF10F}" srcId="{0D03699E-5475-4205-9B81-C494B6F86204}" destId="{7CBFDDD1-49D1-45E4-A68A-D411C18BEBC7}" srcOrd="0" destOrd="0" parTransId="{36F16C29-4623-4EE5-B2C8-48B022720707}" sibTransId="{770C7A43-09FE-4D40-A219-6F4CD2F3F092}"/>
    <dgm:cxn modelId="{C5322475-86E0-42E3-989B-19BB29710D71}" type="presOf" srcId="{0F479C56-36E0-4CC6-8AFA-86D8B5B31AED}" destId="{5C84B1A1-F3C6-4E42-9726-862A18FEBD50}" srcOrd="0" destOrd="0" presId="urn:microsoft.com/office/officeart/2005/8/layout/vList5"/>
    <dgm:cxn modelId="{80A19393-FF21-4DF4-9BDB-DC50785DDBF8}" srcId="{A37B3333-8A75-4724-BDD5-7F64461718D1}" destId="{FB078512-EF31-418C-9CF4-1F21DCBCCD34}" srcOrd="1" destOrd="0" parTransId="{332FA506-57DC-4200-BA18-E8B6048C2216}" sibTransId="{5333179C-7557-425C-8EA1-2908C34B1963}"/>
    <dgm:cxn modelId="{8A05839B-915C-4A73-B462-0A8407A4D002}" srcId="{A37B3333-8A75-4724-BDD5-7F64461718D1}" destId="{0F479C56-36E0-4CC6-8AFA-86D8B5B31AED}" srcOrd="3" destOrd="0" parTransId="{C995AFB4-2F2D-407E-B581-4DD980910DDA}" sibTransId="{CC5A6DEA-B2DF-419A-9EA7-F6DC7D005D44}"/>
    <dgm:cxn modelId="{673F639D-3361-49A3-AE2A-62F1E94901EA}" type="presOf" srcId="{7CBFDDD1-49D1-45E4-A68A-D411C18BEBC7}" destId="{6DCD9481-3361-4D6C-9506-AA516CD2F151}" srcOrd="0" destOrd="0" presId="urn:microsoft.com/office/officeart/2005/8/layout/vList5"/>
    <dgm:cxn modelId="{9D1BBAB2-A66B-4351-8B15-D25CD3B3066E}" srcId="{A37B3333-8A75-4724-BDD5-7F64461718D1}" destId="{52C27A7B-6CD1-4848-B055-A1EA40D3A256}" srcOrd="2" destOrd="0" parTransId="{89D0F4B9-9E3B-45E1-8D89-2A72F6D2027A}" sibTransId="{422EC178-6EF9-4F08-BF5B-4E12FCDC75E6}"/>
    <dgm:cxn modelId="{2BD1E1C7-E091-4EDA-AE89-09F2BB9EDB1B}" srcId="{52C27A7B-6CD1-4848-B055-A1EA40D3A256}" destId="{42A28E6A-C050-4029-BBB8-90B171B68A3A}" srcOrd="0" destOrd="0" parTransId="{3010229D-B64F-40E0-AE12-13BDF72AD43F}" sibTransId="{AFC9B59F-F7EB-46AA-B4EF-3BEE38F067CC}"/>
    <dgm:cxn modelId="{33DC19C8-A3B4-4A15-8D58-1CC83E532628}" srcId="{FB078512-EF31-418C-9CF4-1F21DCBCCD34}" destId="{ED5F7119-B285-4428-9372-DCDD312C5427}" srcOrd="0" destOrd="0" parTransId="{BA3FEED4-FD20-4FED-A056-CDC8AFAE1137}" sibTransId="{7E56CE1D-9547-40D0-9D56-F676C3E37C3A}"/>
    <dgm:cxn modelId="{BB09C1F0-7D7B-4605-AC4B-35404D7C3C65}" type="presOf" srcId="{A37B3333-8A75-4724-BDD5-7F64461718D1}" destId="{7A0848E4-8ED3-49C2-AD64-B7DD98B833F6}" srcOrd="0" destOrd="0" presId="urn:microsoft.com/office/officeart/2005/8/layout/vList5"/>
    <dgm:cxn modelId="{E63570F1-4632-4DD6-9276-89EF4E6D406F}" srcId="{0F479C56-36E0-4CC6-8AFA-86D8B5B31AED}" destId="{5969429E-2844-4372-A288-2A0B409E15AD}" srcOrd="0" destOrd="0" parTransId="{45948B49-ED3D-4C20-B1F6-B56526C65DCB}" sibTransId="{BF98FAB3-7B6C-496E-8AB6-CE8205B4CE72}"/>
    <dgm:cxn modelId="{5B9B3CF5-3E4E-44A7-BB95-8D5E81320107}" type="presOf" srcId="{42A28E6A-C050-4029-BBB8-90B171B68A3A}" destId="{1F257508-7CDB-4A25-AEB8-80CA39AAE5BE}" srcOrd="0" destOrd="0" presId="urn:microsoft.com/office/officeart/2005/8/layout/vList5"/>
    <dgm:cxn modelId="{44ED48D1-3292-48E7-BECD-BC6E6148DBE6}" type="presParOf" srcId="{7A0848E4-8ED3-49C2-AD64-B7DD98B833F6}" destId="{526478A7-51C5-498C-BD8F-B059A41787B7}" srcOrd="0" destOrd="0" presId="urn:microsoft.com/office/officeart/2005/8/layout/vList5"/>
    <dgm:cxn modelId="{C63212F5-178C-4C05-BD4B-E28C3AF0CAFB}" type="presParOf" srcId="{526478A7-51C5-498C-BD8F-B059A41787B7}" destId="{10E3AEDE-1ADC-46A2-B0C2-01BC069703E8}" srcOrd="0" destOrd="0" presId="urn:microsoft.com/office/officeart/2005/8/layout/vList5"/>
    <dgm:cxn modelId="{C48B1375-50E4-4DBD-BD0A-B24AA1381631}" type="presParOf" srcId="{526478A7-51C5-498C-BD8F-B059A41787B7}" destId="{6DCD9481-3361-4D6C-9506-AA516CD2F151}" srcOrd="1" destOrd="0" presId="urn:microsoft.com/office/officeart/2005/8/layout/vList5"/>
    <dgm:cxn modelId="{E3CB225B-1A24-4ABC-9F16-8A5EE9189235}" type="presParOf" srcId="{7A0848E4-8ED3-49C2-AD64-B7DD98B833F6}" destId="{CF5E3757-9500-49B7-A8B0-C771B21A85E2}" srcOrd="1" destOrd="0" presId="urn:microsoft.com/office/officeart/2005/8/layout/vList5"/>
    <dgm:cxn modelId="{C2742271-1C6D-4DFF-808C-DD5DBF4EB22D}" type="presParOf" srcId="{7A0848E4-8ED3-49C2-AD64-B7DD98B833F6}" destId="{319B05EA-EFEE-44D6-996B-7A4C08BD115A}" srcOrd="2" destOrd="0" presId="urn:microsoft.com/office/officeart/2005/8/layout/vList5"/>
    <dgm:cxn modelId="{1015F06D-5355-4FF1-B5E1-048540C99D81}" type="presParOf" srcId="{319B05EA-EFEE-44D6-996B-7A4C08BD115A}" destId="{77D39A11-1C5E-4CD0-97B8-9FF3D273D50F}" srcOrd="0" destOrd="0" presId="urn:microsoft.com/office/officeart/2005/8/layout/vList5"/>
    <dgm:cxn modelId="{ED74D5ED-23DD-4427-A383-6128A9747516}" type="presParOf" srcId="{319B05EA-EFEE-44D6-996B-7A4C08BD115A}" destId="{2629CFCC-5705-4C65-B6CA-1BAEFBE684C6}" srcOrd="1" destOrd="0" presId="urn:microsoft.com/office/officeart/2005/8/layout/vList5"/>
    <dgm:cxn modelId="{3C9B8A62-7A55-4D82-A803-51D12BE00CFD}" type="presParOf" srcId="{7A0848E4-8ED3-49C2-AD64-B7DD98B833F6}" destId="{12FD1DD9-2D47-4873-BB99-DEEE51C5C242}" srcOrd="3" destOrd="0" presId="urn:microsoft.com/office/officeart/2005/8/layout/vList5"/>
    <dgm:cxn modelId="{73A3F3A5-43EE-4079-AB01-3FBE5E497223}" type="presParOf" srcId="{7A0848E4-8ED3-49C2-AD64-B7DD98B833F6}" destId="{DA27EDF8-1133-4674-9685-30481CB7C766}" srcOrd="4" destOrd="0" presId="urn:microsoft.com/office/officeart/2005/8/layout/vList5"/>
    <dgm:cxn modelId="{00B1E390-95B3-465D-90F0-D4778EA19461}" type="presParOf" srcId="{DA27EDF8-1133-4674-9685-30481CB7C766}" destId="{57C841E5-B5CA-45E5-BF7E-396BB94188F2}" srcOrd="0" destOrd="0" presId="urn:microsoft.com/office/officeart/2005/8/layout/vList5"/>
    <dgm:cxn modelId="{ACCCD610-9257-46C3-AE3B-26FBCFD0F63F}" type="presParOf" srcId="{DA27EDF8-1133-4674-9685-30481CB7C766}" destId="{1F257508-7CDB-4A25-AEB8-80CA39AAE5BE}" srcOrd="1" destOrd="0" presId="urn:microsoft.com/office/officeart/2005/8/layout/vList5"/>
    <dgm:cxn modelId="{074ABF4B-191F-47A2-A885-079A04BB8A0A}" type="presParOf" srcId="{7A0848E4-8ED3-49C2-AD64-B7DD98B833F6}" destId="{FEE0A6C3-3530-4DB4-BC08-B66CA44EAB83}" srcOrd="5" destOrd="0" presId="urn:microsoft.com/office/officeart/2005/8/layout/vList5"/>
    <dgm:cxn modelId="{563BBC10-C82B-425F-99F6-BCF3E745FF5F}" type="presParOf" srcId="{7A0848E4-8ED3-49C2-AD64-B7DD98B833F6}" destId="{AD3096D0-DC8E-4AA1-AA35-D4C7FEAD0D38}" srcOrd="6" destOrd="0" presId="urn:microsoft.com/office/officeart/2005/8/layout/vList5"/>
    <dgm:cxn modelId="{0966DDE9-8932-4D44-8019-1E5058710C97}" type="presParOf" srcId="{AD3096D0-DC8E-4AA1-AA35-D4C7FEAD0D38}" destId="{5C84B1A1-F3C6-4E42-9726-862A18FEBD50}" srcOrd="0" destOrd="0" presId="urn:microsoft.com/office/officeart/2005/8/layout/vList5"/>
    <dgm:cxn modelId="{014309F1-F83F-4DD2-8956-479299E6CDE1}" type="presParOf" srcId="{AD3096D0-DC8E-4AA1-AA35-D4C7FEAD0D38}" destId="{D5DD026B-7F00-4C3F-9B74-B7A8B01A685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078A06-DA9E-4F79-98D0-9ED663019EE4}">
      <dsp:nvSpPr>
        <dsp:cNvPr id="0" name=""/>
        <dsp:cNvSpPr/>
      </dsp:nvSpPr>
      <dsp:spPr>
        <a:xfrm>
          <a:off x="-5877384" y="-899465"/>
          <a:ext cx="6996985" cy="6996985"/>
        </a:xfrm>
        <a:prstGeom prst="blockArc">
          <a:avLst>
            <a:gd name="adj1" fmla="val 18900000"/>
            <a:gd name="adj2" fmla="val 2700000"/>
            <a:gd name="adj3" fmla="val 309"/>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0EDB3D-571B-4B9D-815E-1DF75C0F0A09}">
      <dsp:nvSpPr>
        <dsp:cNvPr id="0" name=""/>
        <dsp:cNvSpPr/>
      </dsp:nvSpPr>
      <dsp:spPr>
        <a:xfrm>
          <a:off x="586015" y="399626"/>
          <a:ext cx="9735715" cy="79966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473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ea typeface="Lato"/>
              <a:cs typeface="Lato"/>
            </a:rPr>
            <a:t>Understand the core components of the No Wrong Door (NWD) system </a:t>
          </a:r>
          <a:endParaRPr lang="en-US" sz="2400" kern="1200" dirty="0"/>
        </a:p>
      </dsp:txBody>
      <dsp:txXfrm>
        <a:off x="586015" y="399626"/>
        <a:ext cx="9735715" cy="799668"/>
      </dsp:txXfrm>
    </dsp:sp>
    <dsp:sp modelId="{2FF1522B-76A8-4876-8AD8-9656E27E62F3}">
      <dsp:nvSpPr>
        <dsp:cNvPr id="0" name=""/>
        <dsp:cNvSpPr/>
      </dsp:nvSpPr>
      <dsp:spPr>
        <a:xfrm>
          <a:off x="86222" y="299667"/>
          <a:ext cx="999585" cy="999585"/>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42BCB7-0A74-438A-AAFA-EADA81888FC1}">
      <dsp:nvSpPr>
        <dsp:cNvPr id="0" name=""/>
        <dsp:cNvSpPr/>
      </dsp:nvSpPr>
      <dsp:spPr>
        <a:xfrm>
          <a:off x="1044484" y="1599337"/>
          <a:ext cx="9277247" cy="79966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473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ea typeface="Lato"/>
              <a:cs typeface="Lato"/>
            </a:rPr>
            <a:t>Review how AAAs fit within the NWD framework </a:t>
          </a:r>
          <a:endParaRPr lang="en-US" sz="2400" kern="1200" dirty="0"/>
        </a:p>
      </dsp:txBody>
      <dsp:txXfrm>
        <a:off x="1044484" y="1599337"/>
        <a:ext cx="9277247" cy="799668"/>
      </dsp:txXfrm>
    </dsp:sp>
    <dsp:sp modelId="{8309B4BA-9AEA-4470-A851-E72B60EC0B46}">
      <dsp:nvSpPr>
        <dsp:cNvPr id="0" name=""/>
        <dsp:cNvSpPr/>
      </dsp:nvSpPr>
      <dsp:spPr>
        <a:xfrm>
          <a:off x="544691" y="1499378"/>
          <a:ext cx="999585" cy="999585"/>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D22CDD5-C823-480F-88E2-05F3051AC609}">
      <dsp:nvSpPr>
        <dsp:cNvPr id="0" name=""/>
        <dsp:cNvSpPr/>
      </dsp:nvSpPr>
      <dsp:spPr>
        <a:xfrm>
          <a:off x="1044484" y="2799048"/>
          <a:ext cx="9277247" cy="79966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473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dirty="0">
              <a:ea typeface="Lato"/>
              <a:cs typeface="Lato"/>
            </a:rPr>
            <a:t>Highlight how existing AAA programs already support NWD goals </a:t>
          </a:r>
          <a:endParaRPr lang="en-US" sz="2400" kern="1200" dirty="0"/>
        </a:p>
      </dsp:txBody>
      <dsp:txXfrm>
        <a:off x="1044484" y="2799048"/>
        <a:ext cx="9277247" cy="799668"/>
      </dsp:txXfrm>
    </dsp:sp>
    <dsp:sp modelId="{B5B2BEB1-77E9-4129-AD95-677FEA80F0C3}">
      <dsp:nvSpPr>
        <dsp:cNvPr id="0" name=""/>
        <dsp:cNvSpPr/>
      </dsp:nvSpPr>
      <dsp:spPr>
        <a:xfrm>
          <a:off x="544691" y="2699090"/>
          <a:ext cx="999585" cy="999585"/>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B53E91C-84DA-4FE5-9E00-A71243AE66B3}">
      <dsp:nvSpPr>
        <dsp:cNvPr id="0" name=""/>
        <dsp:cNvSpPr/>
      </dsp:nvSpPr>
      <dsp:spPr>
        <a:xfrm>
          <a:off x="586015" y="3998759"/>
          <a:ext cx="9735715" cy="79966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4737"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ea typeface="Lato"/>
              <a:cs typeface="Lato"/>
            </a:rPr>
            <a:t>Identify opportunities to strengthen alignment and coordination</a:t>
          </a:r>
          <a:endParaRPr lang="en-US" sz="2400" kern="1200" dirty="0"/>
        </a:p>
      </dsp:txBody>
      <dsp:txXfrm>
        <a:off x="586015" y="3998759"/>
        <a:ext cx="9735715" cy="799668"/>
      </dsp:txXfrm>
    </dsp:sp>
    <dsp:sp modelId="{1408DF6C-5B9B-4E1A-B790-C0B0B0E58B6E}">
      <dsp:nvSpPr>
        <dsp:cNvPr id="0" name=""/>
        <dsp:cNvSpPr/>
      </dsp:nvSpPr>
      <dsp:spPr>
        <a:xfrm>
          <a:off x="86222" y="3898801"/>
          <a:ext cx="999585" cy="999585"/>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CD9481-3361-4D6C-9506-AA516CD2F151}">
      <dsp:nvSpPr>
        <dsp:cNvPr id="0" name=""/>
        <dsp:cNvSpPr/>
      </dsp:nvSpPr>
      <dsp:spPr>
        <a:xfrm rot="5400000">
          <a:off x="6761283" y="-2876312"/>
          <a:ext cx="778649" cy="6729984"/>
        </a:xfrm>
        <a:prstGeom prst="round2SameRect">
          <a:avLst/>
        </a:prstGeom>
        <a:solidFill>
          <a:schemeClr val="bg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Work with partners to streamline access to resources and information in their local communities to improve how people access services</a:t>
          </a:r>
        </a:p>
      </dsp:txBody>
      <dsp:txXfrm rot="-5400000">
        <a:off x="3785616" y="137366"/>
        <a:ext cx="6691973" cy="702627"/>
      </dsp:txXfrm>
    </dsp:sp>
    <dsp:sp modelId="{10E3AEDE-1ADC-46A2-B0C2-01BC069703E8}">
      <dsp:nvSpPr>
        <dsp:cNvPr id="0" name=""/>
        <dsp:cNvSpPr/>
      </dsp:nvSpPr>
      <dsp:spPr>
        <a:xfrm>
          <a:off x="0" y="2023"/>
          <a:ext cx="3785616" cy="9733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a:t>Strengthen Local NWD Advisory Councils</a:t>
          </a:r>
        </a:p>
      </dsp:txBody>
      <dsp:txXfrm>
        <a:off x="47513" y="49536"/>
        <a:ext cx="3690590" cy="878285"/>
      </dsp:txXfrm>
    </dsp:sp>
    <dsp:sp modelId="{2629CFCC-5705-4C65-B6CA-1BAEFBE684C6}">
      <dsp:nvSpPr>
        <dsp:cNvPr id="0" name=""/>
        <dsp:cNvSpPr/>
      </dsp:nvSpPr>
      <dsp:spPr>
        <a:xfrm rot="5400000">
          <a:off x="6761283" y="-1854335"/>
          <a:ext cx="778649" cy="6729984"/>
        </a:xfrm>
        <a:prstGeom prst="round2SameRect">
          <a:avLst/>
        </a:prstGeom>
        <a:solidFill>
          <a:schemeClr val="bg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Build stronger relationships with disability organizations to improve cross-referrals and shared understanding of services</a:t>
          </a:r>
        </a:p>
      </dsp:txBody>
      <dsp:txXfrm rot="-5400000">
        <a:off x="3785616" y="1159343"/>
        <a:ext cx="6691973" cy="702627"/>
      </dsp:txXfrm>
    </dsp:sp>
    <dsp:sp modelId="{77D39A11-1C5E-4CD0-97B8-9FF3D273D50F}">
      <dsp:nvSpPr>
        <dsp:cNvPr id="0" name=""/>
        <dsp:cNvSpPr/>
      </dsp:nvSpPr>
      <dsp:spPr>
        <a:xfrm>
          <a:off x="0" y="1024000"/>
          <a:ext cx="3785616" cy="9733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Expand and deepen disability partnerships</a:t>
          </a:r>
        </a:p>
      </dsp:txBody>
      <dsp:txXfrm>
        <a:off x="47513" y="1071513"/>
        <a:ext cx="3690590" cy="878285"/>
      </dsp:txXfrm>
    </dsp:sp>
    <dsp:sp modelId="{1F257508-7CDB-4A25-AEB8-80CA39AAE5BE}">
      <dsp:nvSpPr>
        <dsp:cNvPr id="0" name=""/>
        <dsp:cNvSpPr/>
      </dsp:nvSpPr>
      <dsp:spPr>
        <a:xfrm rot="5400000">
          <a:off x="6761283" y="-832358"/>
          <a:ext cx="778649" cy="6729984"/>
        </a:xfrm>
        <a:prstGeom prst="round2SameRect">
          <a:avLst/>
        </a:prstGeom>
        <a:solidFill>
          <a:schemeClr val="bg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Make full use of Virginia Easy Access and PeerPlace. Engage key partners to improve communication, tracking, and coordinated service delivery</a:t>
          </a:r>
        </a:p>
      </dsp:txBody>
      <dsp:txXfrm rot="-5400000">
        <a:off x="3785616" y="2181320"/>
        <a:ext cx="6691973" cy="702627"/>
      </dsp:txXfrm>
    </dsp:sp>
    <dsp:sp modelId="{57C841E5-B5CA-45E5-BF7E-396BB94188F2}">
      <dsp:nvSpPr>
        <dsp:cNvPr id="0" name=""/>
        <dsp:cNvSpPr/>
      </dsp:nvSpPr>
      <dsp:spPr>
        <a:xfrm>
          <a:off x="0" y="2045977"/>
          <a:ext cx="3785616" cy="9733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dirty="0"/>
            <a:t>Leverage shared systems and tools</a:t>
          </a:r>
        </a:p>
      </dsp:txBody>
      <dsp:txXfrm>
        <a:off x="47513" y="2093490"/>
        <a:ext cx="3690590" cy="878285"/>
      </dsp:txXfrm>
    </dsp:sp>
    <dsp:sp modelId="{D5DD026B-7F00-4C3F-9B74-B7A8B01A6852}">
      <dsp:nvSpPr>
        <dsp:cNvPr id="0" name=""/>
        <dsp:cNvSpPr/>
      </dsp:nvSpPr>
      <dsp:spPr>
        <a:xfrm rot="5400000">
          <a:off x="6761283" y="189618"/>
          <a:ext cx="778649" cy="6729984"/>
        </a:xfrm>
        <a:prstGeom prst="round2SameRect">
          <a:avLst/>
        </a:prstGeom>
        <a:solidFill>
          <a:schemeClr val="bg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Look for opportunities to streamline processes across agencies, not just connect individuals to services</a:t>
          </a:r>
        </a:p>
      </dsp:txBody>
      <dsp:txXfrm rot="-5400000">
        <a:off x="3785616" y="3203297"/>
        <a:ext cx="6691973" cy="702627"/>
      </dsp:txXfrm>
    </dsp:sp>
    <dsp:sp modelId="{5C84B1A1-F3C6-4E42-9726-862A18FEBD50}">
      <dsp:nvSpPr>
        <dsp:cNvPr id="0" name=""/>
        <dsp:cNvSpPr/>
      </dsp:nvSpPr>
      <dsp:spPr>
        <a:xfrm>
          <a:off x="0" y="3067954"/>
          <a:ext cx="3785616" cy="9733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a:t>Take a bird’s eye view</a:t>
          </a:r>
        </a:p>
      </dsp:txBody>
      <dsp:txXfrm>
        <a:off x="47513" y="3115467"/>
        <a:ext cx="3690590" cy="878285"/>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33BD0B54-6600-4A0B-9056-1D7AEF2767C5}" type="datetimeFigureOut">
              <a:rPr lang="en-US" smtClean="0"/>
              <a:t>5/1/2026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4BCEE31-AF65-40F4-B494-151EA1D27BB8}" type="slidenum">
              <a:rPr lang="en-US" smtClean="0"/>
              <a:t>‹#›</a:t>
            </a:fld>
            <a:endParaRPr lang="en-US"/>
          </a:p>
        </p:txBody>
      </p:sp>
    </p:spTree>
    <p:extLst>
      <p:ext uri="{BB962C8B-B14F-4D97-AF65-F5344CB8AC3E}">
        <p14:creationId xmlns:p14="http://schemas.microsoft.com/office/powerpoint/2010/main" val="1204549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BCEE31-AF65-40F4-B494-151EA1D27BB8}" type="slidenum">
              <a:rPr lang="en-US" smtClean="0"/>
              <a:t>1</a:t>
            </a:fld>
            <a:endParaRPr lang="en-US"/>
          </a:p>
        </p:txBody>
      </p:sp>
    </p:spTree>
    <p:extLst>
      <p:ext uri="{BB962C8B-B14F-4D97-AF65-F5344CB8AC3E}">
        <p14:creationId xmlns:p14="http://schemas.microsoft.com/office/powerpoint/2010/main" val="14900269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168DB-6F50-17B0-AAA9-5DF852E3EF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CFD16-6B6A-C9CF-5925-7296A5269A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CF1AF8-E42A-7267-D9F1-3433686A85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6BCF3A-1B7F-3C61-FCCF-17684F1B8A2B}"/>
              </a:ext>
            </a:extLst>
          </p:cNvPr>
          <p:cNvSpPr>
            <a:spLocks noGrp="1"/>
          </p:cNvSpPr>
          <p:nvPr>
            <p:ph type="sldNum" sz="quarter" idx="5"/>
          </p:nvPr>
        </p:nvSpPr>
        <p:spPr/>
        <p:txBody>
          <a:bodyPr/>
          <a:lstStyle/>
          <a:p>
            <a:fld id="{04BCEE31-AF65-40F4-B494-151EA1D27BB8}" type="slidenum">
              <a:rPr lang="en-US" smtClean="0"/>
              <a:t>10</a:t>
            </a:fld>
            <a:endParaRPr lang="en-US"/>
          </a:p>
        </p:txBody>
      </p:sp>
    </p:spTree>
    <p:extLst>
      <p:ext uri="{BB962C8B-B14F-4D97-AF65-F5344CB8AC3E}">
        <p14:creationId xmlns:p14="http://schemas.microsoft.com/office/powerpoint/2010/main" val="1085285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A4F4A-0574-EAC7-46D7-F12C704DFD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1663A7-9E25-3AE5-3B38-76CC94E9E5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83824D-C365-5638-4491-6434413B00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B3B20F-E109-2949-F7B3-730C8CD0A507}"/>
              </a:ext>
            </a:extLst>
          </p:cNvPr>
          <p:cNvSpPr>
            <a:spLocks noGrp="1"/>
          </p:cNvSpPr>
          <p:nvPr>
            <p:ph type="sldNum" sz="quarter" idx="5"/>
          </p:nvPr>
        </p:nvSpPr>
        <p:spPr/>
        <p:txBody>
          <a:bodyPr/>
          <a:lstStyle/>
          <a:p>
            <a:fld id="{04BCEE31-AF65-40F4-B494-151EA1D27BB8}" type="slidenum">
              <a:rPr lang="en-US" smtClean="0"/>
              <a:t>11</a:t>
            </a:fld>
            <a:endParaRPr lang="en-US"/>
          </a:p>
        </p:txBody>
      </p:sp>
    </p:spTree>
    <p:extLst>
      <p:ext uri="{BB962C8B-B14F-4D97-AF65-F5344CB8AC3E}">
        <p14:creationId xmlns:p14="http://schemas.microsoft.com/office/powerpoint/2010/main" val="1453017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10B8A-AF63-89AE-339F-5BF80AB4E3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0AA1D-9FE0-C053-ACF1-0FD7106BDB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1F659-560F-5F4B-5E85-8C7DA27871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7EEE63-0356-AB0E-F526-1C00FB51FDF7}"/>
              </a:ext>
            </a:extLst>
          </p:cNvPr>
          <p:cNvSpPr>
            <a:spLocks noGrp="1"/>
          </p:cNvSpPr>
          <p:nvPr>
            <p:ph type="sldNum" sz="quarter" idx="5"/>
          </p:nvPr>
        </p:nvSpPr>
        <p:spPr/>
        <p:txBody>
          <a:bodyPr/>
          <a:lstStyle/>
          <a:p>
            <a:fld id="{04BCEE31-AF65-40F4-B494-151EA1D27BB8}" type="slidenum">
              <a:rPr lang="en-US" smtClean="0"/>
              <a:t>12</a:t>
            </a:fld>
            <a:endParaRPr lang="en-US"/>
          </a:p>
        </p:txBody>
      </p:sp>
    </p:spTree>
    <p:extLst>
      <p:ext uri="{BB962C8B-B14F-4D97-AF65-F5344CB8AC3E}">
        <p14:creationId xmlns:p14="http://schemas.microsoft.com/office/powerpoint/2010/main" val="3224290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BCEE31-AF65-40F4-B494-151EA1D27BB8}" type="slidenum">
              <a:rPr lang="en-US" smtClean="0"/>
              <a:t>13</a:t>
            </a:fld>
            <a:endParaRPr lang="en-US"/>
          </a:p>
        </p:txBody>
      </p:sp>
    </p:spTree>
    <p:extLst>
      <p:ext uri="{BB962C8B-B14F-4D97-AF65-F5344CB8AC3E}">
        <p14:creationId xmlns:p14="http://schemas.microsoft.com/office/powerpoint/2010/main" val="206022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14</a:t>
            </a:fld>
            <a:endParaRPr lang="en-US"/>
          </a:p>
        </p:txBody>
      </p:sp>
    </p:spTree>
    <p:extLst>
      <p:ext uri="{BB962C8B-B14F-4D97-AF65-F5344CB8AC3E}">
        <p14:creationId xmlns:p14="http://schemas.microsoft.com/office/powerpoint/2010/main" val="1256881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BCEE31-AF65-40F4-B494-151EA1D27BB8}" type="slidenum">
              <a:rPr lang="en-US" smtClean="0"/>
              <a:t>15</a:t>
            </a:fld>
            <a:endParaRPr lang="en-US"/>
          </a:p>
        </p:txBody>
      </p:sp>
    </p:spTree>
    <p:extLst>
      <p:ext uri="{BB962C8B-B14F-4D97-AF65-F5344CB8AC3E}">
        <p14:creationId xmlns:p14="http://schemas.microsoft.com/office/powerpoint/2010/main" val="34848963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BCEE31-AF65-40F4-B494-151EA1D27BB8}" type="slidenum">
              <a:rPr lang="en-US" smtClean="0"/>
              <a:t>16</a:t>
            </a:fld>
            <a:endParaRPr lang="en-US"/>
          </a:p>
        </p:txBody>
      </p:sp>
    </p:spTree>
    <p:extLst>
      <p:ext uri="{BB962C8B-B14F-4D97-AF65-F5344CB8AC3E}">
        <p14:creationId xmlns:p14="http://schemas.microsoft.com/office/powerpoint/2010/main" val="3193031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BCEE31-AF65-40F4-B494-151EA1D27BB8}" type="slidenum">
              <a:rPr lang="en-US" smtClean="0"/>
              <a:t>2</a:t>
            </a:fld>
            <a:endParaRPr lang="en-US"/>
          </a:p>
        </p:txBody>
      </p:sp>
    </p:spTree>
    <p:extLst>
      <p:ext uri="{BB962C8B-B14F-4D97-AF65-F5344CB8AC3E}">
        <p14:creationId xmlns:p14="http://schemas.microsoft.com/office/powerpoint/2010/main" val="2149338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3</a:t>
            </a:fld>
            <a:endParaRPr lang="en-US"/>
          </a:p>
        </p:txBody>
      </p:sp>
    </p:spTree>
    <p:extLst>
      <p:ext uri="{BB962C8B-B14F-4D97-AF65-F5344CB8AC3E}">
        <p14:creationId xmlns:p14="http://schemas.microsoft.com/office/powerpoint/2010/main" val="3358801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4</a:t>
            </a:fld>
            <a:endParaRPr lang="en-US"/>
          </a:p>
        </p:txBody>
      </p:sp>
    </p:spTree>
    <p:extLst>
      <p:ext uri="{BB962C8B-B14F-4D97-AF65-F5344CB8AC3E}">
        <p14:creationId xmlns:p14="http://schemas.microsoft.com/office/powerpoint/2010/main" val="3965442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5</a:t>
            </a:fld>
            <a:endParaRPr lang="en-US"/>
          </a:p>
        </p:txBody>
      </p:sp>
    </p:spTree>
    <p:extLst>
      <p:ext uri="{BB962C8B-B14F-4D97-AF65-F5344CB8AC3E}">
        <p14:creationId xmlns:p14="http://schemas.microsoft.com/office/powerpoint/2010/main" val="2700014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6</a:t>
            </a:fld>
            <a:endParaRPr lang="en-US"/>
          </a:p>
        </p:txBody>
      </p:sp>
    </p:spTree>
    <p:extLst>
      <p:ext uri="{BB962C8B-B14F-4D97-AF65-F5344CB8AC3E}">
        <p14:creationId xmlns:p14="http://schemas.microsoft.com/office/powerpoint/2010/main" val="3114211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7</a:t>
            </a:fld>
            <a:endParaRPr lang="en-US"/>
          </a:p>
        </p:txBody>
      </p:sp>
    </p:spTree>
    <p:extLst>
      <p:ext uri="{BB962C8B-B14F-4D97-AF65-F5344CB8AC3E}">
        <p14:creationId xmlns:p14="http://schemas.microsoft.com/office/powerpoint/2010/main" val="760735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BCEE31-AF65-40F4-B494-151EA1D27BB8}" type="slidenum">
              <a:rPr lang="en-US" smtClean="0"/>
              <a:t>8</a:t>
            </a:fld>
            <a:endParaRPr lang="en-US"/>
          </a:p>
        </p:txBody>
      </p:sp>
    </p:spTree>
    <p:extLst>
      <p:ext uri="{BB962C8B-B14F-4D97-AF65-F5344CB8AC3E}">
        <p14:creationId xmlns:p14="http://schemas.microsoft.com/office/powerpoint/2010/main" val="2448441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3EF9E-C633-B316-BCD2-8E134DC184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B4B7C5-9444-5847-1E39-7BA7D25B38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285BEC-9A26-531B-86CF-1563E2043E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4F8DDC-965E-414D-6E1C-44672B9DFE47}"/>
              </a:ext>
            </a:extLst>
          </p:cNvPr>
          <p:cNvSpPr>
            <a:spLocks noGrp="1"/>
          </p:cNvSpPr>
          <p:nvPr>
            <p:ph type="sldNum" sz="quarter" idx="5"/>
          </p:nvPr>
        </p:nvSpPr>
        <p:spPr/>
        <p:txBody>
          <a:bodyPr/>
          <a:lstStyle/>
          <a:p>
            <a:fld id="{04BCEE31-AF65-40F4-B494-151EA1D27BB8}" type="slidenum">
              <a:rPr lang="en-US" smtClean="0"/>
              <a:t>9</a:t>
            </a:fld>
            <a:endParaRPr lang="en-US"/>
          </a:p>
        </p:txBody>
      </p:sp>
    </p:spTree>
    <p:extLst>
      <p:ext uri="{BB962C8B-B14F-4D97-AF65-F5344CB8AC3E}">
        <p14:creationId xmlns:p14="http://schemas.microsoft.com/office/powerpoint/2010/main" val="16901225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DD2CD-AF06-1699-D9AC-D4452AAAE9D4}"/>
              </a:ext>
            </a:extLst>
          </p:cNvPr>
          <p:cNvSpPr>
            <a:spLocks noGrp="1"/>
          </p:cNvSpPr>
          <p:nvPr>
            <p:ph type="ctrTitle"/>
          </p:nvPr>
        </p:nvSpPr>
        <p:spPr>
          <a:xfrm>
            <a:off x="7562335" y="1041400"/>
            <a:ext cx="4349578" cy="2387600"/>
          </a:xfrm>
        </p:spPr>
        <p:txBody>
          <a:bodyPr anchor="b">
            <a:normAutofit/>
          </a:bodyPr>
          <a:lstStyle>
            <a:lvl1pPr algn="l">
              <a:defRPr sz="4400">
                <a:solidFill>
                  <a:srgbClr val="203864"/>
                </a:solidFill>
              </a:defRPr>
            </a:lvl1pPr>
          </a:lstStyle>
          <a:p>
            <a:r>
              <a:rPr lang="en-US" dirty="0"/>
              <a:t>Click to edit Master</a:t>
            </a:r>
          </a:p>
        </p:txBody>
      </p:sp>
      <p:sp>
        <p:nvSpPr>
          <p:cNvPr id="3" name="Subtitle 2">
            <a:extLst>
              <a:ext uri="{FF2B5EF4-FFF2-40B4-BE49-F238E27FC236}">
                <a16:creationId xmlns:a16="http://schemas.microsoft.com/office/drawing/2014/main" id="{7AD81C95-BB66-F4AC-F23C-70363A7D002F}"/>
              </a:ext>
            </a:extLst>
          </p:cNvPr>
          <p:cNvSpPr>
            <a:spLocks noGrp="1"/>
          </p:cNvSpPr>
          <p:nvPr>
            <p:ph type="subTitle" idx="1"/>
          </p:nvPr>
        </p:nvSpPr>
        <p:spPr>
          <a:xfrm>
            <a:off x="7562336" y="3602038"/>
            <a:ext cx="4349576" cy="1655762"/>
          </a:xfrm>
        </p:spPr>
        <p:txBody>
          <a:bodyPr/>
          <a:lstStyle>
            <a:lvl1pPr marL="0" indent="0" algn="l">
              <a:buNone/>
              <a:defRPr sz="2400" b="1">
                <a:solidFill>
                  <a:srgbClr val="A6482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Picture Placeholder 4">
            <a:extLst>
              <a:ext uri="{FF2B5EF4-FFF2-40B4-BE49-F238E27FC236}">
                <a16:creationId xmlns:a16="http://schemas.microsoft.com/office/drawing/2014/main" id="{C434BB96-B8E5-95C4-9742-E2D612D02FC8}"/>
              </a:ext>
            </a:extLst>
          </p:cNvPr>
          <p:cNvSpPr>
            <a:spLocks noGrp="1"/>
          </p:cNvSpPr>
          <p:nvPr>
            <p:ph type="pic" sz="quarter" idx="10"/>
          </p:nvPr>
        </p:nvSpPr>
        <p:spPr>
          <a:xfrm>
            <a:off x="0" y="0"/>
            <a:ext cx="7356389" cy="6400800"/>
          </a:xfrm>
        </p:spPr>
        <p:txBody>
          <a:bodyPr/>
          <a:lstStyle/>
          <a:p>
            <a:endParaRPr lang="en-US" dirty="0"/>
          </a:p>
        </p:txBody>
      </p:sp>
      <p:pic>
        <p:nvPicPr>
          <p:cNvPr id="8" name="Picture 7" descr="A picture containing text&#10;&#10;AI-generated content may be incorrect.">
            <a:extLst>
              <a:ext uri="{FF2B5EF4-FFF2-40B4-BE49-F238E27FC236}">
                <a16:creationId xmlns:a16="http://schemas.microsoft.com/office/drawing/2014/main" id="{F8E47D6D-410F-B7E3-8759-F92200E2B0A7}"/>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7521139" y="5430838"/>
            <a:ext cx="3138614" cy="1097012"/>
          </a:xfrm>
          <a:prstGeom prst="rect">
            <a:avLst/>
          </a:prstGeom>
        </p:spPr>
      </p:pic>
    </p:spTree>
    <p:extLst>
      <p:ext uri="{BB962C8B-B14F-4D97-AF65-F5344CB8AC3E}">
        <p14:creationId xmlns:p14="http://schemas.microsoft.com/office/powerpoint/2010/main" val="901502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F2506E97-5C2D-3C3E-53FD-87712ECEA741}"/>
              </a:ext>
            </a:extLst>
          </p:cNvPr>
          <p:cNvCxnSpPr>
            <a:cxnSpLocks/>
          </p:cNvCxnSpPr>
          <p:nvPr userDrawn="1"/>
        </p:nvCxnSpPr>
        <p:spPr>
          <a:xfrm flipH="1">
            <a:off x="981456" y="1270686"/>
            <a:ext cx="734699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F7586F2-F049-9C04-61C1-E4258A725B4C}"/>
              </a:ext>
            </a:extLst>
          </p:cNvPr>
          <p:cNvSpPr>
            <a:spLocks noGrp="1"/>
          </p:cNvSpPr>
          <p:nvPr>
            <p:ph type="title"/>
          </p:nvPr>
        </p:nvSpPr>
        <p:spPr>
          <a:xfrm>
            <a:off x="838199" y="523775"/>
            <a:ext cx="10515600" cy="1051025"/>
          </a:xfrm>
        </p:spPr>
        <p:txBody>
          <a:bodyPr>
            <a:normAutofit/>
          </a:bodyPr>
          <a:lstStyle>
            <a:lvl1pPr>
              <a:defRPr sz="4000">
                <a:solidFill>
                  <a:srgbClr val="A64826"/>
                </a:solidFill>
                <a:latin typeface="Lato" panose="020F0502020204030203"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7B372DDE-3718-1F31-B766-B1E1346DC317}"/>
              </a:ext>
            </a:extLst>
          </p:cNvPr>
          <p:cNvSpPr>
            <a:spLocks noGrp="1"/>
          </p:cNvSpPr>
          <p:nvPr>
            <p:ph idx="1"/>
          </p:nvPr>
        </p:nvSpPr>
        <p:spPr>
          <a:xfrm>
            <a:off x="838200" y="1754505"/>
            <a:ext cx="10515600" cy="4579720"/>
          </a:xfrm>
        </p:spPr>
        <p:txBody>
          <a:bodyPr/>
          <a:lstStyle>
            <a:lvl1pPr marL="228600" indent="-228600">
              <a:buClr>
                <a:srgbClr val="A64826"/>
              </a:buClr>
              <a:buFont typeface="Wingdings" panose="05000000000000000000" pitchFamily="2" charset="2"/>
              <a:buChar char="§"/>
              <a:defRPr>
                <a:solidFill>
                  <a:srgbClr val="203864"/>
                </a:solidFill>
                <a:latin typeface="Lato" panose="020F0502020204030203" pitchFamily="34" charset="0"/>
              </a:defRPr>
            </a:lvl1pPr>
            <a:lvl2pPr marL="685800" indent="-228600">
              <a:buClr>
                <a:srgbClr val="A64826"/>
              </a:buClr>
              <a:buFont typeface="Wingdings" panose="05000000000000000000" pitchFamily="2" charset="2"/>
              <a:buChar char="§"/>
              <a:defRPr>
                <a:solidFill>
                  <a:srgbClr val="203864"/>
                </a:solidFill>
                <a:latin typeface="Lato" panose="020F0502020204030203" pitchFamily="34" charset="0"/>
              </a:defRPr>
            </a:lvl2pPr>
            <a:lvl3pPr marL="1143000" indent="-228600">
              <a:buClr>
                <a:srgbClr val="A64826"/>
              </a:buClr>
              <a:buFont typeface="Wingdings" panose="05000000000000000000" pitchFamily="2" charset="2"/>
              <a:buChar char="§"/>
              <a:defRPr>
                <a:solidFill>
                  <a:srgbClr val="203864"/>
                </a:solidFill>
                <a:latin typeface="Lato" panose="020F0502020204030203" pitchFamily="34" charset="0"/>
              </a:defRPr>
            </a:lvl3pPr>
            <a:lvl4pPr marL="1600200" indent="-228600">
              <a:buClr>
                <a:srgbClr val="A64826"/>
              </a:buClr>
              <a:buFont typeface="Wingdings" panose="05000000000000000000" pitchFamily="2" charset="2"/>
              <a:buChar char="§"/>
              <a:defRPr>
                <a:solidFill>
                  <a:srgbClr val="203864"/>
                </a:solidFill>
                <a:latin typeface="Lato" panose="020F0502020204030203" pitchFamily="34" charset="0"/>
              </a:defRPr>
            </a:lvl4pPr>
            <a:lvl5pPr marL="2057400" indent="-228600">
              <a:buClr>
                <a:srgbClr val="A64826"/>
              </a:buClr>
              <a:buFont typeface="Wingdings" panose="05000000000000000000" pitchFamily="2" charset="2"/>
              <a:buChar char="§"/>
              <a:defRPr>
                <a:solidFill>
                  <a:srgbClr val="203864"/>
                </a:solidFill>
                <a:latin typeface="Lato" panose="020F050202020403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A picture containing text&#10;&#10;AI-generated content may be incorrect.">
            <a:extLst>
              <a:ext uri="{FF2B5EF4-FFF2-40B4-BE49-F238E27FC236}">
                <a16:creationId xmlns:a16="http://schemas.microsoft.com/office/drawing/2014/main" id="{12DC409C-02E3-DD70-2954-8A187F0EDAB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8198708" y="567641"/>
            <a:ext cx="3138614" cy="1097012"/>
          </a:xfrm>
          <a:prstGeom prst="rect">
            <a:avLst/>
          </a:prstGeom>
        </p:spPr>
      </p:pic>
    </p:spTree>
    <p:extLst>
      <p:ext uri="{BB962C8B-B14F-4D97-AF65-F5344CB8AC3E}">
        <p14:creationId xmlns:p14="http://schemas.microsoft.com/office/powerpoint/2010/main" val="2371136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F2506E97-5C2D-3C3E-53FD-87712ECEA741}"/>
              </a:ext>
            </a:extLst>
          </p:cNvPr>
          <p:cNvCxnSpPr>
            <a:cxnSpLocks/>
          </p:cNvCxnSpPr>
          <p:nvPr userDrawn="1"/>
        </p:nvCxnSpPr>
        <p:spPr>
          <a:xfrm flipH="1">
            <a:off x="981456" y="1270686"/>
            <a:ext cx="734699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F7586F2-F049-9C04-61C1-E4258A725B4C}"/>
              </a:ext>
            </a:extLst>
          </p:cNvPr>
          <p:cNvSpPr>
            <a:spLocks noGrp="1"/>
          </p:cNvSpPr>
          <p:nvPr>
            <p:ph type="title"/>
          </p:nvPr>
        </p:nvSpPr>
        <p:spPr>
          <a:xfrm>
            <a:off x="838199" y="523775"/>
            <a:ext cx="10515600" cy="1051025"/>
          </a:xfrm>
        </p:spPr>
        <p:txBody>
          <a:bodyPr>
            <a:normAutofit/>
          </a:bodyPr>
          <a:lstStyle>
            <a:lvl1pPr>
              <a:defRPr sz="4000">
                <a:solidFill>
                  <a:srgbClr val="A64826"/>
                </a:solidFill>
                <a:latin typeface="Lato" panose="020F0502020204030203"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7B372DDE-3718-1F31-B766-B1E1346DC317}"/>
              </a:ext>
            </a:extLst>
          </p:cNvPr>
          <p:cNvSpPr>
            <a:spLocks noGrp="1"/>
          </p:cNvSpPr>
          <p:nvPr>
            <p:ph idx="1"/>
          </p:nvPr>
        </p:nvSpPr>
        <p:spPr>
          <a:xfrm>
            <a:off x="838200" y="1754505"/>
            <a:ext cx="10515600" cy="4579720"/>
          </a:xfrm>
        </p:spPr>
        <p:txBody>
          <a:bodyPr/>
          <a:lstStyle>
            <a:lvl1pPr marL="228600" indent="-228600">
              <a:buClr>
                <a:srgbClr val="A64826"/>
              </a:buClr>
              <a:buFont typeface="Wingdings" panose="05000000000000000000" pitchFamily="2" charset="2"/>
              <a:buChar char="§"/>
              <a:defRPr>
                <a:solidFill>
                  <a:srgbClr val="203864"/>
                </a:solidFill>
                <a:latin typeface="Lato" panose="020F0502020204030203" pitchFamily="34" charset="0"/>
              </a:defRPr>
            </a:lvl1pPr>
            <a:lvl2pPr marL="685800" indent="-228600">
              <a:buClr>
                <a:srgbClr val="A64826"/>
              </a:buClr>
              <a:buFont typeface="Wingdings" panose="05000000000000000000" pitchFamily="2" charset="2"/>
              <a:buChar char="§"/>
              <a:defRPr>
                <a:solidFill>
                  <a:srgbClr val="203864"/>
                </a:solidFill>
                <a:latin typeface="Lato" panose="020F0502020204030203" pitchFamily="34" charset="0"/>
              </a:defRPr>
            </a:lvl2pPr>
            <a:lvl3pPr marL="1143000" indent="-228600">
              <a:buClr>
                <a:srgbClr val="A64826"/>
              </a:buClr>
              <a:buFont typeface="Wingdings" panose="05000000000000000000" pitchFamily="2" charset="2"/>
              <a:buChar char="§"/>
              <a:defRPr>
                <a:solidFill>
                  <a:srgbClr val="203864"/>
                </a:solidFill>
                <a:latin typeface="Lato" panose="020F0502020204030203" pitchFamily="34" charset="0"/>
              </a:defRPr>
            </a:lvl3pPr>
            <a:lvl4pPr marL="1600200" indent="-228600">
              <a:buClr>
                <a:srgbClr val="A64826"/>
              </a:buClr>
              <a:buFont typeface="Wingdings" panose="05000000000000000000" pitchFamily="2" charset="2"/>
              <a:buChar char="§"/>
              <a:defRPr>
                <a:solidFill>
                  <a:srgbClr val="203864"/>
                </a:solidFill>
                <a:latin typeface="Lato" panose="020F0502020204030203" pitchFamily="34" charset="0"/>
              </a:defRPr>
            </a:lvl4pPr>
            <a:lvl5pPr marL="2057400" indent="-228600">
              <a:buClr>
                <a:srgbClr val="A64826"/>
              </a:buClr>
              <a:buFont typeface="Wingdings" panose="05000000000000000000" pitchFamily="2" charset="2"/>
              <a:buChar char="§"/>
              <a:defRPr>
                <a:solidFill>
                  <a:srgbClr val="203864"/>
                </a:solidFill>
                <a:latin typeface="Lato" panose="020F050202020403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80D9056B-779C-F521-5E06-B3EA30F49C0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25286" y="394953"/>
            <a:ext cx="3353749" cy="1183676"/>
          </a:xfrm>
          <a:prstGeom prst="rect">
            <a:avLst/>
          </a:prstGeom>
        </p:spPr>
      </p:pic>
    </p:spTree>
    <p:extLst>
      <p:ext uri="{BB962C8B-B14F-4D97-AF65-F5344CB8AC3E}">
        <p14:creationId xmlns:p14="http://schemas.microsoft.com/office/powerpoint/2010/main" val="380269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39741E-C55C-016F-19BC-9F3DE75580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EFF8A9-511B-C728-783B-3AE4BA17BC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EC9E592A-BCF6-575D-C875-269E5E64C498}"/>
              </a:ext>
            </a:extLst>
          </p:cNvPr>
          <p:cNvCxnSpPr>
            <a:cxnSpLocks/>
          </p:cNvCxnSpPr>
          <p:nvPr userDrawn="1"/>
        </p:nvCxnSpPr>
        <p:spPr>
          <a:xfrm flipH="1">
            <a:off x="981456" y="1295400"/>
            <a:ext cx="10265664"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240B3DE8-DA8B-2F93-2895-EE0D5EE12EB4}"/>
              </a:ext>
            </a:extLst>
          </p:cNvPr>
          <p:cNvSpPr txBox="1">
            <a:spLocks/>
          </p:cNvSpPr>
          <p:nvPr userDrawn="1"/>
        </p:nvSpPr>
        <p:spPr>
          <a:xfrm>
            <a:off x="838199" y="523775"/>
            <a:ext cx="10515599" cy="1051025"/>
          </a:xfrm>
          <a:prstGeom prst="rect">
            <a:avLst/>
          </a:prstGeom>
        </p:spPr>
        <p:txBody>
          <a:bodyPr vert="horz" lIns="91440" tIns="45720" rIns="91440" bIns="45720" rtlCol="0" anchor="ctr">
            <a:normAutofit/>
          </a:bodyPr>
          <a:lstStyle>
            <a:lvl1pPr>
              <a:lnSpc>
                <a:spcPct val="90000"/>
              </a:lnSpc>
              <a:spcBef>
                <a:spcPct val="0"/>
              </a:spcBef>
              <a:buNone/>
              <a:defRPr sz="4000" b="1">
                <a:solidFill>
                  <a:srgbClr val="A64826"/>
                </a:solidFill>
                <a:latin typeface="Lato" panose="020F0502020204030203" pitchFamily="34" charset="0"/>
                <a:ea typeface="+mj-ea"/>
                <a:cs typeface="+mj-cs"/>
              </a:defRPr>
            </a:lvl1pPr>
          </a:lstStyle>
          <a:p>
            <a:pPr lvl="0"/>
            <a:r>
              <a:rPr lang="en-US" dirty="0"/>
              <a:t>Click to edit Master title style</a:t>
            </a:r>
          </a:p>
        </p:txBody>
      </p:sp>
      <p:pic>
        <p:nvPicPr>
          <p:cNvPr id="2" name="Picture 1" descr="A picture containing text&#10;&#10;AI-generated content may be incorrect.">
            <a:extLst>
              <a:ext uri="{FF2B5EF4-FFF2-40B4-BE49-F238E27FC236}">
                <a16:creationId xmlns:a16="http://schemas.microsoft.com/office/drawing/2014/main" id="{3321AA42-154A-ACAA-0452-7C6EE1B350D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8198708" y="584117"/>
            <a:ext cx="3138614" cy="1097012"/>
          </a:xfrm>
          <a:prstGeom prst="rect">
            <a:avLst/>
          </a:prstGeom>
        </p:spPr>
      </p:pic>
    </p:spTree>
    <p:extLst>
      <p:ext uri="{BB962C8B-B14F-4D97-AF65-F5344CB8AC3E}">
        <p14:creationId xmlns:p14="http://schemas.microsoft.com/office/powerpoint/2010/main" val="2139298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6602B09-1C35-7D4F-6ACC-EA91FB66CD3C}"/>
              </a:ext>
            </a:extLst>
          </p:cNvPr>
          <p:cNvSpPr>
            <a:spLocks noGrp="1"/>
          </p:cNvSpPr>
          <p:nvPr>
            <p:ph type="body" idx="1"/>
          </p:nvPr>
        </p:nvSpPr>
        <p:spPr>
          <a:xfrm>
            <a:off x="839788" y="1681163"/>
            <a:ext cx="5157787" cy="823912"/>
          </a:xfrm>
        </p:spPr>
        <p:txBody>
          <a:bodyPr anchor="b">
            <a:normAutofit/>
          </a:bodyPr>
          <a:lstStyle>
            <a:lvl1pPr marL="0" indent="0">
              <a:buNone/>
              <a:defRPr sz="2800" b="1">
                <a:solidFill>
                  <a:srgbClr val="20386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DD403A1-A28E-FB9F-30A9-B3EB342AA801}"/>
              </a:ext>
            </a:extLst>
          </p:cNvPr>
          <p:cNvSpPr>
            <a:spLocks noGrp="1"/>
          </p:cNvSpPr>
          <p:nvPr>
            <p:ph sz="half" idx="2"/>
          </p:nvPr>
        </p:nvSpPr>
        <p:spPr>
          <a:xfrm>
            <a:off x="839788" y="2529789"/>
            <a:ext cx="5157787" cy="3684588"/>
          </a:xfrm>
        </p:spPr>
        <p:txBody>
          <a:bodyPr/>
          <a:lstStyle>
            <a:lvl1pPr>
              <a:defRPr sz="2400"/>
            </a:lvl1pPr>
            <a:lvl2pPr>
              <a:defRPr sz="200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ext Placeholder 4">
            <a:extLst>
              <a:ext uri="{FF2B5EF4-FFF2-40B4-BE49-F238E27FC236}">
                <a16:creationId xmlns:a16="http://schemas.microsoft.com/office/drawing/2014/main" id="{9FB8B6EE-6364-98B0-798B-8E2D23437F51}"/>
              </a:ext>
            </a:extLst>
          </p:cNvPr>
          <p:cNvSpPr>
            <a:spLocks noGrp="1"/>
          </p:cNvSpPr>
          <p:nvPr>
            <p:ph type="body" sz="quarter" idx="3"/>
          </p:nvPr>
        </p:nvSpPr>
        <p:spPr>
          <a:xfrm>
            <a:off x="6172200" y="1681163"/>
            <a:ext cx="5183188" cy="823912"/>
          </a:xfrm>
        </p:spPr>
        <p:txBody>
          <a:bodyPr anchor="b">
            <a:normAutofit/>
          </a:bodyPr>
          <a:lstStyle>
            <a:lvl1pPr marL="0" indent="0">
              <a:buNone/>
              <a:defRPr lang="en-US" sz="2800" b="1" kern="1200" dirty="0">
                <a:solidFill>
                  <a:srgbClr val="203864"/>
                </a:solidFill>
                <a:latin typeface="Lato" panose="020F0502020204030203" pitchFamily="34" charset="0"/>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Clr>
                <a:srgbClr val="A64826"/>
              </a:buClr>
              <a:buFont typeface="Wingdings" panose="05000000000000000000" pitchFamily="2" charset="2"/>
              <a:buNone/>
            </a:pPr>
            <a:r>
              <a:rPr lang="en-US" dirty="0"/>
              <a:t>Click to edit Master text styles</a:t>
            </a:r>
          </a:p>
        </p:txBody>
      </p:sp>
      <p:cxnSp>
        <p:nvCxnSpPr>
          <p:cNvPr id="12" name="Straight Connector 11">
            <a:extLst>
              <a:ext uri="{FF2B5EF4-FFF2-40B4-BE49-F238E27FC236}">
                <a16:creationId xmlns:a16="http://schemas.microsoft.com/office/drawing/2014/main" id="{B6121DE3-823C-5BB5-38F8-6403CA5C76F3}"/>
              </a:ext>
            </a:extLst>
          </p:cNvPr>
          <p:cNvCxnSpPr>
            <a:cxnSpLocks/>
          </p:cNvCxnSpPr>
          <p:nvPr userDrawn="1"/>
        </p:nvCxnSpPr>
        <p:spPr>
          <a:xfrm flipH="1">
            <a:off x="981456" y="1295400"/>
            <a:ext cx="10265664"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itle 1">
            <a:extLst>
              <a:ext uri="{FF2B5EF4-FFF2-40B4-BE49-F238E27FC236}">
                <a16:creationId xmlns:a16="http://schemas.microsoft.com/office/drawing/2014/main" id="{805FF8EC-B293-4BCD-4087-BB4230BB8CA6}"/>
              </a:ext>
            </a:extLst>
          </p:cNvPr>
          <p:cNvSpPr>
            <a:spLocks noGrp="1"/>
          </p:cNvSpPr>
          <p:nvPr>
            <p:ph type="title"/>
          </p:nvPr>
        </p:nvSpPr>
        <p:spPr>
          <a:xfrm>
            <a:off x="838199" y="523775"/>
            <a:ext cx="10515599" cy="1051025"/>
          </a:xfrm>
        </p:spPr>
        <p:txBody>
          <a:bodyPr/>
          <a:lstStyle>
            <a:lvl1pPr>
              <a:defRPr lang="en-US" sz="4000" b="1" kern="1200">
                <a:solidFill>
                  <a:srgbClr val="A64826"/>
                </a:solidFill>
                <a:latin typeface="Lato" panose="020F0502020204030203" pitchFamily="34" charset="0"/>
                <a:ea typeface="+mj-ea"/>
                <a:cs typeface="+mj-cs"/>
              </a:defRPr>
            </a:lvl1pPr>
          </a:lstStyle>
          <a:p>
            <a:r>
              <a:rPr lang="en-US" dirty="0"/>
              <a:t>Click to edit Master title style</a:t>
            </a:r>
          </a:p>
        </p:txBody>
      </p:sp>
      <p:pic>
        <p:nvPicPr>
          <p:cNvPr id="2" name="Picture 1" descr="A picture containing text&#10;&#10;AI-generated content may be incorrect.">
            <a:extLst>
              <a:ext uri="{FF2B5EF4-FFF2-40B4-BE49-F238E27FC236}">
                <a16:creationId xmlns:a16="http://schemas.microsoft.com/office/drawing/2014/main" id="{72424091-5CA2-8FBB-B56C-039DABD315FD}"/>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8198708" y="592355"/>
            <a:ext cx="3138614" cy="1097012"/>
          </a:xfrm>
          <a:prstGeom prst="rect">
            <a:avLst/>
          </a:prstGeom>
        </p:spPr>
      </p:pic>
      <p:sp>
        <p:nvSpPr>
          <p:cNvPr id="7" name="Content Placeholder 3">
            <a:extLst>
              <a:ext uri="{FF2B5EF4-FFF2-40B4-BE49-F238E27FC236}">
                <a16:creationId xmlns:a16="http://schemas.microsoft.com/office/drawing/2014/main" id="{DA243086-8A39-07F8-8532-0242644C4395}"/>
              </a:ext>
            </a:extLst>
          </p:cNvPr>
          <p:cNvSpPr>
            <a:spLocks noGrp="1"/>
          </p:cNvSpPr>
          <p:nvPr>
            <p:ph sz="half" idx="10"/>
          </p:nvPr>
        </p:nvSpPr>
        <p:spPr>
          <a:xfrm>
            <a:off x="6172200" y="2521585"/>
            <a:ext cx="5181600" cy="3684588"/>
          </a:xfrm>
        </p:spPr>
        <p:txBody>
          <a:bodyPr/>
          <a:lstStyle>
            <a:lvl1pPr>
              <a:defRPr sz="2400"/>
            </a:lvl1pPr>
            <a:lvl2pPr>
              <a:defRPr sz="2000"/>
            </a:lvl2pPr>
            <a:lvl3pPr>
              <a:defRPr sz="1800"/>
            </a:lvl3pPr>
            <a:lvl4pP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92758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7552596-50B1-A119-CD44-686DFC7EC342}"/>
              </a:ext>
            </a:extLst>
          </p:cNvPr>
          <p:cNvSpPr>
            <a:spLocks noGrp="1"/>
          </p:cNvSpPr>
          <p:nvPr>
            <p:ph type="title"/>
          </p:nvPr>
        </p:nvSpPr>
        <p:spPr>
          <a:xfrm>
            <a:off x="838199" y="523775"/>
            <a:ext cx="10515599" cy="1051025"/>
          </a:xfrm>
        </p:spPr>
        <p:txBody>
          <a:bodyPr>
            <a:normAutofit/>
          </a:bodyPr>
          <a:lstStyle>
            <a:lvl1pPr>
              <a:defRPr sz="4000" b="1">
                <a:solidFill>
                  <a:srgbClr val="A64826"/>
                </a:solidFill>
              </a:defRPr>
            </a:lvl1pPr>
          </a:lstStyle>
          <a:p>
            <a:r>
              <a:rPr lang="en-US" dirty="0"/>
              <a:t>Click to edit Master title style</a:t>
            </a:r>
          </a:p>
        </p:txBody>
      </p:sp>
      <p:sp>
        <p:nvSpPr>
          <p:cNvPr id="4" name="Picture Placeholder 3">
            <a:extLst>
              <a:ext uri="{FF2B5EF4-FFF2-40B4-BE49-F238E27FC236}">
                <a16:creationId xmlns:a16="http://schemas.microsoft.com/office/drawing/2014/main" id="{780C1C9A-23D9-54E2-88D2-8850C919BA78}"/>
              </a:ext>
            </a:extLst>
          </p:cNvPr>
          <p:cNvSpPr>
            <a:spLocks noGrp="1"/>
          </p:cNvSpPr>
          <p:nvPr>
            <p:ph type="pic" sz="quarter" idx="10"/>
          </p:nvPr>
        </p:nvSpPr>
        <p:spPr>
          <a:xfrm>
            <a:off x="838200" y="1712913"/>
            <a:ext cx="10515600" cy="4465637"/>
          </a:xfrm>
        </p:spPr>
        <p:txBody>
          <a:bodyPr/>
          <a:lstStyle/>
          <a:p>
            <a:endParaRPr lang="en-US"/>
          </a:p>
        </p:txBody>
      </p:sp>
    </p:spTree>
    <p:extLst>
      <p:ext uri="{BB962C8B-B14F-4D97-AF65-F5344CB8AC3E}">
        <p14:creationId xmlns:p14="http://schemas.microsoft.com/office/powerpoint/2010/main" val="1796940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6" name="Picture 5" descr="A picture containing text&#10;&#10;AI-generated content may be incorrect.">
            <a:extLst>
              <a:ext uri="{FF2B5EF4-FFF2-40B4-BE49-F238E27FC236}">
                <a16:creationId xmlns:a16="http://schemas.microsoft.com/office/drawing/2014/main" id="{2002F1B2-69FC-5914-5B8D-261ACD32C5F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8198708" y="567641"/>
            <a:ext cx="3138614" cy="1097012"/>
          </a:xfrm>
          <a:prstGeom prst="rect">
            <a:avLst/>
          </a:prstGeom>
        </p:spPr>
      </p:pic>
      <p:cxnSp>
        <p:nvCxnSpPr>
          <p:cNvPr id="7" name="Straight Connector 6">
            <a:extLst>
              <a:ext uri="{FF2B5EF4-FFF2-40B4-BE49-F238E27FC236}">
                <a16:creationId xmlns:a16="http://schemas.microsoft.com/office/drawing/2014/main" id="{8026A401-62A6-6CAB-BBA2-36A56F91EF48}"/>
              </a:ext>
            </a:extLst>
          </p:cNvPr>
          <p:cNvCxnSpPr>
            <a:cxnSpLocks/>
          </p:cNvCxnSpPr>
          <p:nvPr userDrawn="1"/>
        </p:nvCxnSpPr>
        <p:spPr>
          <a:xfrm flipH="1">
            <a:off x="981456" y="1270686"/>
            <a:ext cx="734699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4188B1A8-D659-AE5A-F27B-7E8C9642C0AA}"/>
              </a:ext>
            </a:extLst>
          </p:cNvPr>
          <p:cNvSpPr>
            <a:spLocks noGrp="1"/>
          </p:cNvSpPr>
          <p:nvPr>
            <p:ph type="title"/>
          </p:nvPr>
        </p:nvSpPr>
        <p:spPr>
          <a:xfrm>
            <a:off x="838199" y="523775"/>
            <a:ext cx="10515600" cy="1051025"/>
          </a:xfrm>
        </p:spPr>
        <p:txBody>
          <a:bodyPr>
            <a:normAutofit/>
          </a:bodyPr>
          <a:lstStyle>
            <a:lvl1pPr>
              <a:defRPr sz="4000">
                <a:solidFill>
                  <a:srgbClr val="A64826"/>
                </a:solidFill>
                <a:latin typeface="Lato" panose="020F0502020204030203" pitchFamily="34" charset="0"/>
              </a:defRPr>
            </a:lvl1pPr>
          </a:lstStyle>
          <a:p>
            <a:r>
              <a:rPr lang="en-US" dirty="0"/>
              <a:t>Click to edit Master title style</a:t>
            </a:r>
          </a:p>
        </p:txBody>
      </p:sp>
      <p:sp>
        <p:nvSpPr>
          <p:cNvPr id="9" name="Content Placeholder 3">
            <a:extLst>
              <a:ext uri="{FF2B5EF4-FFF2-40B4-BE49-F238E27FC236}">
                <a16:creationId xmlns:a16="http://schemas.microsoft.com/office/drawing/2014/main" id="{21D69C1C-B48D-2C46-AA4C-21FB2C4FD3E1}"/>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8DBCD368-5113-D2D1-34B4-00F61B44C493}"/>
              </a:ext>
            </a:extLst>
          </p:cNvPr>
          <p:cNvSpPr>
            <a:spLocks noGrp="1"/>
          </p:cNvSpPr>
          <p:nvPr>
            <p:ph type="pic" sz="quarter" idx="10"/>
          </p:nvPr>
        </p:nvSpPr>
        <p:spPr>
          <a:xfrm>
            <a:off x="838200" y="1825625"/>
            <a:ext cx="5334000" cy="4351338"/>
          </a:xfrm>
        </p:spPr>
        <p:txBody>
          <a:bodyPr/>
          <a:lstStyle/>
          <a:p>
            <a:endParaRPr lang="en-US"/>
          </a:p>
        </p:txBody>
      </p:sp>
    </p:spTree>
    <p:extLst>
      <p:ext uri="{BB962C8B-B14F-4D97-AF65-F5344CB8AC3E}">
        <p14:creationId xmlns:p14="http://schemas.microsoft.com/office/powerpoint/2010/main" val="3631871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0871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3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AAAD4E-4ED6-52EE-64FB-4CEA0D076B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title style</a:t>
            </a:r>
          </a:p>
        </p:txBody>
      </p:sp>
      <p:sp>
        <p:nvSpPr>
          <p:cNvPr id="3" name="Text Placeholder 2">
            <a:extLst>
              <a:ext uri="{FF2B5EF4-FFF2-40B4-BE49-F238E27FC236}">
                <a16:creationId xmlns:a16="http://schemas.microsoft.com/office/drawing/2014/main" id="{AC49736A-71BA-35EA-2D58-3D43CC720D92}"/>
              </a:ext>
            </a:extLst>
          </p:cNvPr>
          <p:cNvSpPr>
            <a:spLocks noGrp="1"/>
          </p:cNvSpPr>
          <p:nvPr>
            <p:ph type="body" idx="1"/>
          </p:nvPr>
        </p:nvSpPr>
        <p:spPr>
          <a:xfrm>
            <a:off x="838200" y="1825625"/>
            <a:ext cx="10515600" cy="45791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D5A4FE34-45C5-FA9B-6BD3-3CE84D74FA43}"/>
              </a:ext>
            </a:extLst>
          </p:cNvPr>
          <p:cNvSpPr/>
          <p:nvPr userDrawn="1"/>
        </p:nvSpPr>
        <p:spPr>
          <a:xfrm>
            <a:off x="0" y="6409038"/>
            <a:ext cx="12192000" cy="448962"/>
          </a:xfrm>
          <a:prstGeom prst="rect">
            <a:avLst/>
          </a:prstGeom>
          <a:solidFill>
            <a:srgbClr val="A648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2C1F122-0762-9C9D-2AA0-806D8CD476DB}"/>
              </a:ext>
            </a:extLst>
          </p:cNvPr>
          <p:cNvSpPr/>
          <p:nvPr userDrawn="1"/>
        </p:nvSpPr>
        <p:spPr>
          <a:xfrm>
            <a:off x="0" y="6492875"/>
            <a:ext cx="12192000" cy="360886"/>
          </a:xfrm>
          <a:prstGeom prst="rect">
            <a:avLst/>
          </a:prstGeom>
          <a:solidFill>
            <a:srgbClr val="3C59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8282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2" r:id="rId4"/>
    <p:sldLayoutId id="2147483653" r:id="rId5"/>
    <p:sldLayoutId id="2147483654" r:id="rId6"/>
    <p:sldLayoutId id="2147483656" r:id="rId7"/>
    <p:sldLayoutId id="2147483655" r:id="rId8"/>
  </p:sldLayoutIdLst>
  <p:txStyles>
    <p:titleStyle>
      <a:lvl1pPr algn="l" defTabSz="914400" rtl="0" eaLnBrk="1" latinLnBrk="0" hangingPunct="1">
        <a:lnSpc>
          <a:spcPct val="90000"/>
        </a:lnSpc>
        <a:spcBef>
          <a:spcPct val="0"/>
        </a:spcBef>
        <a:buNone/>
        <a:defRPr sz="4000" b="1" kern="1200">
          <a:solidFill>
            <a:srgbClr val="A64826"/>
          </a:solidFill>
          <a:latin typeface="Lato" panose="020F0502020204030203" pitchFamily="34" charset="0"/>
          <a:ea typeface="+mj-ea"/>
          <a:cs typeface="+mj-cs"/>
        </a:defRPr>
      </a:lvl1pPr>
    </p:titleStyle>
    <p:bodyStyle>
      <a:lvl1pPr marL="228600" indent="-228600" algn="l" defTabSz="914400" rtl="0" eaLnBrk="1" latinLnBrk="0" hangingPunct="1">
        <a:lnSpc>
          <a:spcPct val="90000"/>
        </a:lnSpc>
        <a:spcBef>
          <a:spcPts val="1000"/>
        </a:spcBef>
        <a:buClr>
          <a:srgbClr val="A64826"/>
        </a:buClr>
        <a:buFont typeface="Wingdings" panose="05000000000000000000" pitchFamily="2" charset="2"/>
        <a:buChar char="§"/>
        <a:defRPr sz="2800" kern="1200">
          <a:solidFill>
            <a:srgbClr val="203864"/>
          </a:solidFill>
          <a:latin typeface="Lato" panose="020F0502020204030203" pitchFamily="34" charset="0"/>
          <a:ea typeface="+mn-ea"/>
          <a:cs typeface="+mn-cs"/>
        </a:defRPr>
      </a:lvl1pPr>
      <a:lvl2pPr marL="685800" indent="-228600" algn="l" defTabSz="914400" rtl="0" eaLnBrk="1" latinLnBrk="0" hangingPunct="1">
        <a:lnSpc>
          <a:spcPct val="90000"/>
        </a:lnSpc>
        <a:spcBef>
          <a:spcPts val="500"/>
        </a:spcBef>
        <a:buClr>
          <a:srgbClr val="A64826"/>
        </a:buClr>
        <a:buFont typeface="Wingdings" panose="05000000000000000000" pitchFamily="2" charset="2"/>
        <a:buChar char="§"/>
        <a:defRPr sz="2400" kern="1200">
          <a:solidFill>
            <a:srgbClr val="203864"/>
          </a:solidFill>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Clr>
          <a:srgbClr val="A64826"/>
        </a:buClr>
        <a:buFont typeface="Wingdings" panose="05000000000000000000" pitchFamily="2" charset="2"/>
        <a:buChar char="§"/>
        <a:defRPr sz="2000" kern="1200">
          <a:solidFill>
            <a:srgbClr val="203864"/>
          </a:solidFill>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Clr>
          <a:srgbClr val="A64826"/>
        </a:buClr>
        <a:buFont typeface="Wingdings" panose="05000000000000000000" pitchFamily="2" charset="2"/>
        <a:buChar char="§"/>
        <a:defRPr sz="1800" kern="1200">
          <a:solidFill>
            <a:srgbClr val="203864"/>
          </a:solidFill>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Clr>
          <a:srgbClr val="A64826"/>
        </a:buClr>
        <a:buFont typeface="Wingdings" panose="05000000000000000000" pitchFamily="2" charset="2"/>
        <a:buChar char="§"/>
        <a:defRPr sz="1600" kern="1200">
          <a:solidFill>
            <a:srgbClr val="203864"/>
          </a:solidFill>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1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9.sv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1.svg"/></Relationships>
</file>

<file path=ppt/slides/_rels/slide1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3.sv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8.svg"/><Relationship Id="rId5" Type="http://schemas.openxmlformats.org/officeDocument/2006/relationships/diagramQuickStyle" Target="../diagrams/quickStyle1.xml"/><Relationship Id="rId15" Type="http://schemas.openxmlformats.org/officeDocument/2006/relationships/image" Target="../media/image12.svg"/><Relationship Id="rId10" Type="http://schemas.openxmlformats.org/officeDocument/2006/relationships/image" Target="../media/image7.png"/><Relationship Id="rId4" Type="http://schemas.openxmlformats.org/officeDocument/2006/relationships/diagramLayout" Target="../diagrams/layout1.xml"/><Relationship Id="rId9" Type="http://schemas.openxmlformats.org/officeDocument/2006/relationships/image" Target="../media/image6.svg"/><Relationship Id="rId1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2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37FFE-D782-FB59-5F7E-4ACFBAAB9316}"/>
              </a:ext>
            </a:extLst>
          </p:cNvPr>
          <p:cNvSpPr>
            <a:spLocks noGrp="1"/>
          </p:cNvSpPr>
          <p:nvPr>
            <p:ph type="ctrTitle"/>
          </p:nvPr>
        </p:nvSpPr>
        <p:spPr>
          <a:xfrm>
            <a:off x="7562335" y="1041400"/>
            <a:ext cx="4349578" cy="2214562"/>
          </a:xfrm>
        </p:spPr>
        <p:txBody>
          <a:bodyPr/>
          <a:lstStyle/>
          <a:p>
            <a:r>
              <a:rPr lang="en-US" dirty="0"/>
              <a:t>Beyond the Basics:</a:t>
            </a:r>
          </a:p>
        </p:txBody>
      </p:sp>
      <p:sp>
        <p:nvSpPr>
          <p:cNvPr id="3" name="Subtitle 2">
            <a:extLst>
              <a:ext uri="{FF2B5EF4-FFF2-40B4-BE49-F238E27FC236}">
                <a16:creationId xmlns:a16="http://schemas.microsoft.com/office/drawing/2014/main" id="{AD29202D-B856-FC2C-A81C-F999C84ECAA2}"/>
              </a:ext>
            </a:extLst>
          </p:cNvPr>
          <p:cNvSpPr>
            <a:spLocks noGrp="1"/>
          </p:cNvSpPr>
          <p:nvPr>
            <p:ph type="subTitle" idx="1"/>
          </p:nvPr>
        </p:nvSpPr>
        <p:spPr>
          <a:xfrm>
            <a:off x="7562336" y="3429000"/>
            <a:ext cx="4349576" cy="1828800"/>
          </a:xfrm>
        </p:spPr>
        <p:txBody>
          <a:bodyPr/>
          <a:lstStyle/>
          <a:p>
            <a:r>
              <a:rPr lang="en-US" dirty="0"/>
              <a:t>Alignment between NWD &amp; the Aging Services Network</a:t>
            </a:r>
          </a:p>
        </p:txBody>
      </p:sp>
      <p:pic>
        <p:nvPicPr>
          <p:cNvPr id="5" name="Picture Placeholder 4" descr="Illuminated suspension bridge at night">
            <a:extLst>
              <a:ext uri="{FF2B5EF4-FFF2-40B4-BE49-F238E27FC236}">
                <a16:creationId xmlns:a16="http://schemas.microsoft.com/office/drawing/2014/main" id="{AA333DBC-46C6-C3DE-07A4-14D91EBD7441}"/>
              </a:ext>
            </a:extLst>
          </p:cNvPr>
          <p:cNvPicPr>
            <a:picLocks noGrp="1" noChangeAspect="1"/>
          </p:cNvPicPr>
          <p:nvPr>
            <p:ph type="pic" sz="quarter" idx="10"/>
          </p:nvPr>
        </p:nvPicPr>
        <p:blipFill>
          <a:blip r:embed="rId3" cstate="screen">
            <a:extLst>
              <a:ext uri="{28A0092B-C50C-407E-A947-70E740481C1C}">
                <a14:useLocalDpi xmlns:a14="http://schemas.microsoft.com/office/drawing/2010/main"/>
              </a:ext>
            </a:extLst>
          </a:blip>
          <a:srcRect/>
          <a:stretch>
            <a:fillRect/>
          </a:stretch>
        </p:blipFill>
        <p:spPr>
          <a:xfrm>
            <a:off x="0" y="0"/>
            <a:ext cx="7356475" cy="6400800"/>
          </a:xfrm>
          <a:prstGeom prst="rect">
            <a:avLst/>
          </a:prstGeom>
        </p:spPr>
      </p:pic>
    </p:spTree>
    <p:extLst>
      <p:ext uri="{BB962C8B-B14F-4D97-AF65-F5344CB8AC3E}">
        <p14:creationId xmlns:p14="http://schemas.microsoft.com/office/powerpoint/2010/main" val="816059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3E529-FA1B-35FB-97BF-AECC62138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4B878C-6899-8C1C-39FC-1CE5B80F7469}"/>
              </a:ext>
              <a:ext uri="{C183D7F6-B498-43B3-948B-1728B52AA6E4}">
                <adec:decorative xmlns:adec="http://schemas.microsoft.com/office/drawing/2017/decorative" val="0"/>
              </a:ext>
            </a:extLst>
          </p:cNvPr>
          <p:cNvSpPr>
            <a:spLocks noGrp="1"/>
          </p:cNvSpPr>
          <p:nvPr>
            <p:ph type="title"/>
          </p:nvPr>
        </p:nvSpPr>
        <p:spPr/>
        <p:txBody>
          <a:bodyPr>
            <a:normAutofit/>
          </a:bodyPr>
          <a:lstStyle/>
          <a:p>
            <a:r>
              <a:rPr lang="en-US" sz="3600" b="0" dirty="0">
                <a:ea typeface="Lato"/>
                <a:cs typeface="Lato"/>
              </a:rPr>
              <a:t>Pillar 2: Streamlined Access</a:t>
            </a:r>
            <a:endParaRPr lang="en-US" sz="3400" dirty="0">
              <a:latin typeface="Lato"/>
            </a:endParaRPr>
          </a:p>
        </p:txBody>
      </p:sp>
      <p:sp>
        <p:nvSpPr>
          <p:cNvPr id="6" name="Text Placeholder 5">
            <a:extLst>
              <a:ext uri="{FF2B5EF4-FFF2-40B4-BE49-F238E27FC236}">
                <a16:creationId xmlns:a16="http://schemas.microsoft.com/office/drawing/2014/main" id="{11DBDA09-F7EC-FE51-4671-C9A4E95A22B9}"/>
              </a:ext>
              <a:ext uri="{C183D7F6-B498-43B3-948B-1728B52AA6E4}">
                <adec:decorative xmlns:adec="http://schemas.microsoft.com/office/drawing/2017/decorative" val="0"/>
              </a:ext>
            </a:extLst>
          </p:cNvPr>
          <p:cNvSpPr>
            <a:spLocks noGrp="1"/>
          </p:cNvSpPr>
          <p:nvPr>
            <p:ph type="body" idx="1"/>
          </p:nvPr>
        </p:nvSpPr>
        <p:spPr/>
        <p:txBody>
          <a:bodyPr/>
          <a:lstStyle/>
          <a:p>
            <a:r>
              <a:rPr lang="en-US" dirty="0"/>
              <a:t>What NWD Requires</a:t>
            </a:r>
          </a:p>
        </p:txBody>
      </p:sp>
      <p:sp>
        <p:nvSpPr>
          <p:cNvPr id="7" name="Content Placeholder 6">
            <a:extLst>
              <a:ext uri="{FF2B5EF4-FFF2-40B4-BE49-F238E27FC236}">
                <a16:creationId xmlns:a16="http://schemas.microsoft.com/office/drawing/2014/main" id="{30643C81-737A-14B6-C17F-180701B744BD}"/>
              </a:ext>
              <a:ext uri="{C183D7F6-B498-43B3-948B-1728B52AA6E4}">
                <adec:decorative xmlns:adec="http://schemas.microsoft.com/office/drawing/2017/decorative" val="0"/>
              </a:ext>
            </a:extLst>
          </p:cNvPr>
          <p:cNvSpPr>
            <a:spLocks noGrp="1"/>
          </p:cNvSpPr>
          <p:nvPr>
            <p:ph sz="half" idx="2"/>
          </p:nvPr>
        </p:nvSpPr>
        <p:spPr/>
        <p:txBody>
          <a:bodyPr/>
          <a:lstStyle/>
          <a:p>
            <a:r>
              <a:rPr lang="en-US" dirty="0">
                <a:ea typeface="Lato"/>
                <a:cs typeface="Lato"/>
              </a:rPr>
              <a:t>Easy entry into services </a:t>
            </a:r>
            <a:endParaRPr lang="en-US" dirty="0"/>
          </a:p>
          <a:p>
            <a:r>
              <a:rPr lang="en-US" dirty="0">
                <a:ea typeface="Lato"/>
                <a:cs typeface="Lato"/>
              </a:rPr>
              <a:t>Multiple access points </a:t>
            </a:r>
            <a:endParaRPr lang="en-US" dirty="0"/>
          </a:p>
          <a:p>
            <a:endParaRPr lang="en-US" dirty="0"/>
          </a:p>
        </p:txBody>
      </p:sp>
      <p:sp>
        <p:nvSpPr>
          <p:cNvPr id="8" name="Text Placeholder 7">
            <a:extLst>
              <a:ext uri="{FF2B5EF4-FFF2-40B4-BE49-F238E27FC236}">
                <a16:creationId xmlns:a16="http://schemas.microsoft.com/office/drawing/2014/main" id="{12843736-34F4-CFD9-1E9D-C2B679942D8A}"/>
              </a:ext>
              <a:ext uri="{C183D7F6-B498-43B3-948B-1728B52AA6E4}">
                <adec:decorative xmlns:adec="http://schemas.microsoft.com/office/drawing/2017/decorative" val="0"/>
              </a:ext>
            </a:extLst>
          </p:cNvPr>
          <p:cNvSpPr>
            <a:spLocks noGrp="1"/>
          </p:cNvSpPr>
          <p:nvPr>
            <p:ph type="body" sz="quarter" idx="3"/>
          </p:nvPr>
        </p:nvSpPr>
        <p:spPr/>
        <p:txBody>
          <a:bodyPr/>
          <a:lstStyle/>
          <a:p>
            <a:r>
              <a:rPr lang="en-US" dirty="0"/>
              <a:t>What AAAs Already Do</a:t>
            </a:r>
          </a:p>
        </p:txBody>
      </p:sp>
      <p:sp>
        <p:nvSpPr>
          <p:cNvPr id="10" name="Content Placeholder 9">
            <a:extLst>
              <a:ext uri="{FF2B5EF4-FFF2-40B4-BE49-F238E27FC236}">
                <a16:creationId xmlns:a16="http://schemas.microsoft.com/office/drawing/2014/main" id="{9373142E-B030-6E69-51C4-5D9263DFFFEC}"/>
              </a:ext>
              <a:ext uri="{C183D7F6-B498-43B3-948B-1728B52AA6E4}">
                <adec:decorative xmlns:adec="http://schemas.microsoft.com/office/drawing/2017/decorative" val="0"/>
              </a:ext>
            </a:extLst>
          </p:cNvPr>
          <p:cNvSpPr>
            <a:spLocks noGrp="1"/>
          </p:cNvSpPr>
          <p:nvPr>
            <p:ph sz="half" idx="10"/>
          </p:nvPr>
        </p:nvSpPr>
        <p:spPr/>
        <p:txBody>
          <a:bodyPr/>
          <a:lstStyle/>
          <a:p>
            <a:r>
              <a:rPr lang="en-US" dirty="0">
                <a:ea typeface="Lato"/>
                <a:cs typeface="Lato"/>
              </a:rPr>
              <a:t>Information &amp; Assistance </a:t>
            </a:r>
            <a:endParaRPr lang="en-US" dirty="0"/>
          </a:p>
          <a:p>
            <a:r>
              <a:rPr lang="en-US" dirty="0">
                <a:ea typeface="Lato"/>
                <a:cs typeface="Lato"/>
              </a:rPr>
              <a:t>Intake processes </a:t>
            </a:r>
            <a:endParaRPr lang="en-US" dirty="0"/>
          </a:p>
          <a:p>
            <a:r>
              <a:rPr lang="en-US" dirty="0">
                <a:ea typeface="Lato"/>
                <a:cs typeface="Lato"/>
              </a:rPr>
              <a:t>Service navigation </a:t>
            </a:r>
            <a:endParaRPr lang="en-US" dirty="0"/>
          </a:p>
          <a:p>
            <a:r>
              <a:rPr lang="en-US" dirty="0">
                <a:ea typeface="Lato"/>
                <a:cs typeface="Lato"/>
              </a:rPr>
              <a:t>Use of tools like Virginia Easy Access</a:t>
            </a:r>
            <a:endParaRPr lang="en-US" dirty="0"/>
          </a:p>
          <a:p>
            <a:endParaRPr lang="en-US" dirty="0"/>
          </a:p>
        </p:txBody>
      </p:sp>
      <p:pic>
        <p:nvPicPr>
          <p:cNvPr id="4" name="Graphic 3">
            <a:extLst>
              <a:ext uri="{FF2B5EF4-FFF2-40B4-BE49-F238E27FC236}">
                <a16:creationId xmlns:a16="http://schemas.microsoft.com/office/drawing/2014/main" id="{52959B29-7E25-9511-E4E7-5B0DAD5F8C93}"/>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99" y="5245121"/>
            <a:ext cx="1356797" cy="1356797"/>
          </a:xfrm>
          <a:prstGeom prst="rect">
            <a:avLst/>
          </a:prstGeom>
        </p:spPr>
      </p:pic>
      <p:pic>
        <p:nvPicPr>
          <p:cNvPr id="11" name="Graphic 10">
            <a:extLst>
              <a:ext uri="{FF2B5EF4-FFF2-40B4-BE49-F238E27FC236}">
                <a16:creationId xmlns:a16="http://schemas.microsoft.com/office/drawing/2014/main" id="{D64C8448-EAE8-ECC1-0BFF-EE018374B0B8}"/>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61090" y="5245120"/>
            <a:ext cx="1356797" cy="1356797"/>
          </a:xfrm>
          <a:prstGeom prst="rect">
            <a:avLst/>
          </a:prstGeom>
        </p:spPr>
      </p:pic>
    </p:spTree>
    <p:extLst>
      <p:ext uri="{BB962C8B-B14F-4D97-AF65-F5344CB8AC3E}">
        <p14:creationId xmlns:p14="http://schemas.microsoft.com/office/powerpoint/2010/main" val="283303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59A78-FB5F-A5F9-CBC9-C2810A5D94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0E4D31-D274-CFC7-7008-23237045C989}"/>
              </a:ext>
            </a:extLst>
          </p:cNvPr>
          <p:cNvSpPr>
            <a:spLocks noGrp="1"/>
          </p:cNvSpPr>
          <p:nvPr>
            <p:ph type="title"/>
          </p:nvPr>
        </p:nvSpPr>
        <p:spPr/>
        <p:txBody>
          <a:bodyPr>
            <a:normAutofit/>
          </a:bodyPr>
          <a:lstStyle/>
          <a:p>
            <a:r>
              <a:rPr lang="en-US" sz="3600" b="0" dirty="0">
                <a:ea typeface="Lato"/>
                <a:cs typeface="Lato"/>
              </a:rPr>
              <a:t>Pillar 3: Coordinated Referrals</a:t>
            </a:r>
            <a:endParaRPr lang="en-US" sz="3400" dirty="0">
              <a:latin typeface="Lato"/>
            </a:endParaRPr>
          </a:p>
        </p:txBody>
      </p:sp>
      <p:sp>
        <p:nvSpPr>
          <p:cNvPr id="6" name="Text Placeholder 5">
            <a:extLst>
              <a:ext uri="{FF2B5EF4-FFF2-40B4-BE49-F238E27FC236}">
                <a16:creationId xmlns:a16="http://schemas.microsoft.com/office/drawing/2014/main" id="{EAF0240A-858C-AF46-FE10-DF3CBA0E624D}"/>
              </a:ext>
            </a:extLst>
          </p:cNvPr>
          <p:cNvSpPr>
            <a:spLocks noGrp="1"/>
          </p:cNvSpPr>
          <p:nvPr>
            <p:ph type="body" idx="1"/>
          </p:nvPr>
        </p:nvSpPr>
        <p:spPr/>
        <p:txBody>
          <a:bodyPr/>
          <a:lstStyle/>
          <a:p>
            <a:r>
              <a:rPr lang="en-US" dirty="0"/>
              <a:t>What NWD Requires</a:t>
            </a:r>
          </a:p>
        </p:txBody>
      </p:sp>
      <p:sp>
        <p:nvSpPr>
          <p:cNvPr id="7" name="Content Placeholder 6">
            <a:extLst>
              <a:ext uri="{FF2B5EF4-FFF2-40B4-BE49-F238E27FC236}">
                <a16:creationId xmlns:a16="http://schemas.microsoft.com/office/drawing/2014/main" id="{4E29EF12-3A23-0063-0F14-1D5D2A50C7A6}"/>
              </a:ext>
            </a:extLst>
          </p:cNvPr>
          <p:cNvSpPr>
            <a:spLocks noGrp="1"/>
          </p:cNvSpPr>
          <p:nvPr>
            <p:ph sz="half" idx="2"/>
          </p:nvPr>
        </p:nvSpPr>
        <p:spPr/>
        <p:txBody>
          <a:bodyPr/>
          <a:lstStyle/>
          <a:p>
            <a:r>
              <a:rPr lang="en-US" dirty="0">
                <a:latin typeface="Lato"/>
                <a:ea typeface="Lato"/>
                <a:cs typeface="Lato"/>
              </a:rPr>
              <a:t>Cross-agency referrals </a:t>
            </a:r>
            <a:endParaRPr lang="en-US" dirty="0">
              <a:latin typeface="Lato"/>
            </a:endParaRPr>
          </a:p>
          <a:p>
            <a:r>
              <a:rPr lang="en-US" dirty="0">
                <a:latin typeface="Lato"/>
                <a:ea typeface="Lato"/>
                <a:cs typeface="Lato"/>
              </a:rPr>
              <a:t>Shared communication systems </a:t>
            </a:r>
            <a:endParaRPr lang="en-US" dirty="0">
              <a:latin typeface="Lato"/>
            </a:endParaRPr>
          </a:p>
          <a:p>
            <a:endParaRPr lang="en-US" dirty="0"/>
          </a:p>
        </p:txBody>
      </p:sp>
      <p:sp>
        <p:nvSpPr>
          <p:cNvPr id="8" name="Text Placeholder 7">
            <a:extLst>
              <a:ext uri="{FF2B5EF4-FFF2-40B4-BE49-F238E27FC236}">
                <a16:creationId xmlns:a16="http://schemas.microsoft.com/office/drawing/2014/main" id="{AC00948D-D961-36D7-DFCD-BA21D35EA6C6}"/>
              </a:ext>
            </a:extLst>
          </p:cNvPr>
          <p:cNvSpPr>
            <a:spLocks noGrp="1"/>
          </p:cNvSpPr>
          <p:nvPr>
            <p:ph type="body" sz="quarter" idx="3"/>
          </p:nvPr>
        </p:nvSpPr>
        <p:spPr/>
        <p:txBody>
          <a:bodyPr/>
          <a:lstStyle/>
          <a:p>
            <a:r>
              <a:rPr lang="en-US" dirty="0"/>
              <a:t>What AAAs Already Do</a:t>
            </a:r>
          </a:p>
        </p:txBody>
      </p:sp>
      <p:sp>
        <p:nvSpPr>
          <p:cNvPr id="10" name="Content Placeholder 9">
            <a:extLst>
              <a:ext uri="{FF2B5EF4-FFF2-40B4-BE49-F238E27FC236}">
                <a16:creationId xmlns:a16="http://schemas.microsoft.com/office/drawing/2014/main" id="{FEA8EC92-FB5E-D84A-D167-BBA480D52F3B}"/>
              </a:ext>
            </a:extLst>
          </p:cNvPr>
          <p:cNvSpPr>
            <a:spLocks noGrp="1"/>
          </p:cNvSpPr>
          <p:nvPr>
            <p:ph sz="half" idx="10"/>
          </p:nvPr>
        </p:nvSpPr>
        <p:spPr/>
        <p:txBody>
          <a:bodyPr/>
          <a:lstStyle/>
          <a:p>
            <a:r>
              <a:rPr lang="en-US" dirty="0">
                <a:latin typeface="Lato"/>
                <a:ea typeface="Lato"/>
                <a:cs typeface="Lato"/>
              </a:rPr>
              <a:t>Referral networks with community partners</a:t>
            </a:r>
          </a:p>
          <a:p>
            <a:r>
              <a:rPr lang="en-US" dirty="0">
                <a:latin typeface="Lato"/>
                <a:ea typeface="Lato"/>
                <a:cs typeface="Lato"/>
              </a:rPr>
              <a:t>Use of CRIA/shared systems (where applicable)</a:t>
            </a:r>
            <a:endParaRPr lang="en-US" dirty="0">
              <a:latin typeface="Lato"/>
            </a:endParaRPr>
          </a:p>
          <a:p>
            <a:r>
              <a:rPr lang="en-US" dirty="0">
                <a:latin typeface="Lato"/>
                <a:ea typeface="Lato"/>
                <a:cs typeface="Lato"/>
              </a:rPr>
              <a:t>Coordination with healthcare, social services &amp; nonprofits</a:t>
            </a:r>
            <a:endParaRPr lang="en-US" dirty="0">
              <a:latin typeface="Lato"/>
            </a:endParaRPr>
          </a:p>
          <a:p>
            <a:endParaRPr lang="en-US" dirty="0"/>
          </a:p>
        </p:txBody>
      </p:sp>
      <p:pic>
        <p:nvPicPr>
          <p:cNvPr id="4" name="Graphic 3">
            <a:extLst>
              <a:ext uri="{FF2B5EF4-FFF2-40B4-BE49-F238E27FC236}">
                <a16:creationId xmlns:a16="http://schemas.microsoft.com/office/drawing/2014/main" id="{AED53C6C-42E5-F879-9033-A6D3434B4758}"/>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99" y="5245121"/>
            <a:ext cx="1356797" cy="1356797"/>
          </a:xfrm>
          <a:prstGeom prst="rect">
            <a:avLst/>
          </a:prstGeom>
        </p:spPr>
      </p:pic>
      <p:pic>
        <p:nvPicPr>
          <p:cNvPr id="5" name="Graphic 4">
            <a:extLst>
              <a:ext uri="{FF2B5EF4-FFF2-40B4-BE49-F238E27FC236}">
                <a16:creationId xmlns:a16="http://schemas.microsoft.com/office/drawing/2014/main" id="{AF565B3C-E103-05A9-15AB-A19633F17AF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61090" y="5245120"/>
            <a:ext cx="1356797" cy="1356797"/>
          </a:xfrm>
          <a:prstGeom prst="rect">
            <a:avLst/>
          </a:prstGeom>
        </p:spPr>
      </p:pic>
      <p:pic>
        <p:nvPicPr>
          <p:cNvPr id="11" name="Graphic 10">
            <a:extLst>
              <a:ext uri="{FF2B5EF4-FFF2-40B4-BE49-F238E27FC236}">
                <a16:creationId xmlns:a16="http://schemas.microsoft.com/office/drawing/2014/main" id="{60B45595-1318-1A8E-78C6-01583467440E}"/>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82392" y="5245120"/>
            <a:ext cx="1356797" cy="1356797"/>
          </a:xfrm>
          <a:prstGeom prst="rect">
            <a:avLst/>
          </a:prstGeom>
        </p:spPr>
      </p:pic>
    </p:spTree>
    <p:extLst>
      <p:ext uri="{BB962C8B-B14F-4D97-AF65-F5344CB8AC3E}">
        <p14:creationId xmlns:p14="http://schemas.microsoft.com/office/powerpoint/2010/main" val="1607689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9C613-DAE0-0E3A-C66B-5EABBD280E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B51B5-5B63-E256-F5C3-E120C1561A3D}"/>
              </a:ext>
            </a:extLst>
          </p:cNvPr>
          <p:cNvSpPr>
            <a:spLocks noGrp="1"/>
          </p:cNvSpPr>
          <p:nvPr>
            <p:ph type="title"/>
          </p:nvPr>
        </p:nvSpPr>
        <p:spPr>
          <a:xfrm>
            <a:off x="801128" y="523775"/>
            <a:ext cx="10515599" cy="1051025"/>
          </a:xfrm>
        </p:spPr>
        <p:txBody>
          <a:bodyPr>
            <a:normAutofit/>
          </a:bodyPr>
          <a:lstStyle/>
          <a:p>
            <a:r>
              <a:rPr lang="en-US" sz="3600" b="0" dirty="0">
                <a:latin typeface="Lato"/>
                <a:ea typeface="Lato"/>
                <a:cs typeface="Lato"/>
              </a:rPr>
              <a:t>Pillar 4: Person-Centered Counseling</a:t>
            </a:r>
            <a:endParaRPr lang="en-US" sz="3400" dirty="0">
              <a:latin typeface="Lato"/>
            </a:endParaRPr>
          </a:p>
        </p:txBody>
      </p:sp>
      <p:sp>
        <p:nvSpPr>
          <p:cNvPr id="6" name="Text Placeholder 5">
            <a:extLst>
              <a:ext uri="{FF2B5EF4-FFF2-40B4-BE49-F238E27FC236}">
                <a16:creationId xmlns:a16="http://schemas.microsoft.com/office/drawing/2014/main" id="{EB556593-4DE3-F23B-CB9C-76615CCFEF09}"/>
              </a:ext>
            </a:extLst>
          </p:cNvPr>
          <p:cNvSpPr>
            <a:spLocks noGrp="1"/>
          </p:cNvSpPr>
          <p:nvPr>
            <p:ph type="body" idx="1"/>
          </p:nvPr>
        </p:nvSpPr>
        <p:spPr/>
        <p:txBody>
          <a:bodyPr/>
          <a:lstStyle/>
          <a:p>
            <a:r>
              <a:rPr lang="en-US" dirty="0"/>
              <a:t>What NWD Requires</a:t>
            </a:r>
          </a:p>
        </p:txBody>
      </p:sp>
      <p:sp>
        <p:nvSpPr>
          <p:cNvPr id="7" name="Content Placeholder 6">
            <a:extLst>
              <a:ext uri="{FF2B5EF4-FFF2-40B4-BE49-F238E27FC236}">
                <a16:creationId xmlns:a16="http://schemas.microsoft.com/office/drawing/2014/main" id="{5CD346AD-F498-6267-7206-B538AA4314A5}"/>
              </a:ext>
            </a:extLst>
          </p:cNvPr>
          <p:cNvSpPr>
            <a:spLocks noGrp="1"/>
          </p:cNvSpPr>
          <p:nvPr>
            <p:ph sz="half" idx="2"/>
          </p:nvPr>
        </p:nvSpPr>
        <p:spPr/>
        <p:txBody>
          <a:bodyPr/>
          <a:lstStyle/>
          <a:p>
            <a:r>
              <a:rPr lang="en-US" dirty="0">
                <a:ea typeface="Lato"/>
                <a:cs typeface="Lato"/>
              </a:rPr>
              <a:t>Help individuals make informed choices </a:t>
            </a:r>
            <a:endParaRPr lang="en-US" dirty="0"/>
          </a:p>
          <a:p>
            <a:r>
              <a:rPr lang="en-US" dirty="0">
                <a:ea typeface="Lato"/>
                <a:cs typeface="Lato"/>
              </a:rPr>
              <a:t>Align services with goals and preferences </a:t>
            </a:r>
            <a:endParaRPr lang="en-US" dirty="0"/>
          </a:p>
          <a:p>
            <a:endParaRPr lang="en-US" dirty="0"/>
          </a:p>
        </p:txBody>
      </p:sp>
      <p:sp>
        <p:nvSpPr>
          <p:cNvPr id="8" name="Text Placeholder 7">
            <a:extLst>
              <a:ext uri="{FF2B5EF4-FFF2-40B4-BE49-F238E27FC236}">
                <a16:creationId xmlns:a16="http://schemas.microsoft.com/office/drawing/2014/main" id="{641ADA81-29B8-975F-F51B-F28696418A43}"/>
              </a:ext>
            </a:extLst>
          </p:cNvPr>
          <p:cNvSpPr>
            <a:spLocks noGrp="1"/>
          </p:cNvSpPr>
          <p:nvPr>
            <p:ph type="body" sz="quarter" idx="3"/>
          </p:nvPr>
        </p:nvSpPr>
        <p:spPr/>
        <p:txBody>
          <a:bodyPr/>
          <a:lstStyle/>
          <a:p>
            <a:r>
              <a:rPr lang="en-US" dirty="0"/>
              <a:t>What AAAs Already Do</a:t>
            </a:r>
          </a:p>
        </p:txBody>
      </p:sp>
      <p:sp>
        <p:nvSpPr>
          <p:cNvPr id="10" name="Content Placeholder 9">
            <a:extLst>
              <a:ext uri="{FF2B5EF4-FFF2-40B4-BE49-F238E27FC236}">
                <a16:creationId xmlns:a16="http://schemas.microsoft.com/office/drawing/2014/main" id="{9922FDDB-46A1-6DCD-5AD8-A5BCB251DA01}"/>
              </a:ext>
            </a:extLst>
          </p:cNvPr>
          <p:cNvSpPr>
            <a:spLocks noGrp="1"/>
          </p:cNvSpPr>
          <p:nvPr>
            <p:ph sz="half" idx="10"/>
          </p:nvPr>
        </p:nvSpPr>
        <p:spPr/>
        <p:txBody>
          <a:bodyPr/>
          <a:lstStyle/>
          <a:p>
            <a:r>
              <a:rPr lang="en-US" dirty="0">
                <a:ea typeface="Lato"/>
                <a:cs typeface="Lato"/>
              </a:rPr>
              <a:t>Options Counseling </a:t>
            </a:r>
            <a:endParaRPr lang="en-US" dirty="0"/>
          </a:p>
          <a:p>
            <a:r>
              <a:rPr lang="en-US" dirty="0">
                <a:ea typeface="Lato"/>
                <a:cs typeface="Lato"/>
              </a:rPr>
              <a:t>Care Coordination </a:t>
            </a:r>
            <a:endParaRPr lang="en-US" dirty="0"/>
          </a:p>
          <a:p>
            <a:r>
              <a:rPr lang="en-US" dirty="0">
                <a:latin typeface="Lato"/>
                <a:ea typeface="Lato"/>
                <a:cs typeface="Lato"/>
              </a:rPr>
              <a:t>Person-focused service planning</a:t>
            </a:r>
            <a:endParaRPr lang="en-US" dirty="0">
              <a:latin typeface="Lato"/>
            </a:endParaRPr>
          </a:p>
          <a:p>
            <a:endParaRPr lang="en-US" dirty="0"/>
          </a:p>
        </p:txBody>
      </p:sp>
      <p:pic>
        <p:nvPicPr>
          <p:cNvPr id="4" name="Graphic 3">
            <a:extLst>
              <a:ext uri="{FF2B5EF4-FFF2-40B4-BE49-F238E27FC236}">
                <a16:creationId xmlns:a16="http://schemas.microsoft.com/office/drawing/2014/main" id="{C9E5A30B-4856-E162-61A7-927B4CA0E433}"/>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99" y="5245121"/>
            <a:ext cx="1356797" cy="1356797"/>
          </a:xfrm>
          <a:prstGeom prst="rect">
            <a:avLst/>
          </a:prstGeom>
        </p:spPr>
      </p:pic>
      <p:pic>
        <p:nvPicPr>
          <p:cNvPr id="5" name="Graphic 4">
            <a:extLst>
              <a:ext uri="{FF2B5EF4-FFF2-40B4-BE49-F238E27FC236}">
                <a16:creationId xmlns:a16="http://schemas.microsoft.com/office/drawing/2014/main" id="{D3D7A673-BAB1-E588-7A93-D6EE620B050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61090" y="5245120"/>
            <a:ext cx="1356797" cy="1356797"/>
          </a:xfrm>
          <a:prstGeom prst="rect">
            <a:avLst/>
          </a:prstGeom>
        </p:spPr>
      </p:pic>
      <p:pic>
        <p:nvPicPr>
          <p:cNvPr id="11" name="Graphic 10">
            <a:extLst>
              <a:ext uri="{FF2B5EF4-FFF2-40B4-BE49-F238E27FC236}">
                <a16:creationId xmlns:a16="http://schemas.microsoft.com/office/drawing/2014/main" id="{EB96493A-FA54-D437-A44D-270D95733A33}"/>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82392" y="5245120"/>
            <a:ext cx="1356797" cy="1356797"/>
          </a:xfrm>
          <a:prstGeom prst="rect">
            <a:avLst/>
          </a:prstGeom>
        </p:spPr>
      </p:pic>
      <p:pic>
        <p:nvPicPr>
          <p:cNvPr id="12" name="Graphic 11">
            <a:extLst>
              <a:ext uri="{FF2B5EF4-FFF2-40B4-BE49-F238E27FC236}">
                <a16:creationId xmlns:a16="http://schemas.microsoft.com/office/drawing/2014/main" id="{245B5384-E03F-0686-B3F8-2731459DB74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03694" y="5245120"/>
            <a:ext cx="1356797" cy="1356797"/>
          </a:xfrm>
          <a:prstGeom prst="rect">
            <a:avLst/>
          </a:prstGeom>
        </p:spPr>
      </p:pic>
    </p:spTree>
    <p:extLst>
      <p:ext uri="{BB962C8B-B14F-4D97-AF65-F5344CB8AC3E}">
        <p14:creationId xmlns:p14="http://schemas.microsoft.com/office/powerpoint/2010/main" val="3566960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15673-876E-9180-FF1D-0D941DEA2BB1}"/>
              </a:ext>
            </a:extLst>
          </p:cNvPr>
          <p:cNvSpPr>
            <a:spLocks noGrp="1"/>
          </p:cNvSpPr>
          <p:nvPr>
            <p:ph type="title"/>
          </p:nvPr>
        </p:nvSpPr>
        <p:spPr/>
        <p:txBody>
          <a:bodyPr/>
          <a:lstStyle/>
          <a:p>
            <a:r>
              <a:rPr lang="en-US" b="0">
                <a:ea typeface="Lato"/>
                <a:cs typeface="Lato"/>
              </a:rPr>
              <a:t>Why This Matters</a:t>
            </a:r>
            <a:endParaRPr lang="en-US"/>
          </a:p>
        </p:txBody>
      </p:sp>
      <p:sp>
        <p:nvSpPr>
          <p:cNvPr id="3" name="Content Placeholder 2">
            <a:extLst>
              <a:ext uri="{FF2B5EF4-FFF2-40B4-BE49-F238E27FC236}">
                <a16:creationId xmlns:a16="http://schemas.microsoft.com/office/drawing/2014/main" id="{B2B3A66F-8555-F033-FE9F-14DF4B6DDB11}"/>
              </a:ext>
            </a:extLst>
          </p:cNvPr>
          <p:cNvSpPr>
            <a:spLocks noGrp="1"/>
          </p:cNvSpPr>
          <p:nvPr>
            <p:ph idx="1"/>
          </p:nvPr>
        </p:nvSpPr>
        <p:spPr/>
        <p:txBody>
          <a:bodyPr vert="horz" lIns="91440" tIns="45720" rIns="91440" bIns="45720" rtlCol="0" anchor="t">
            <a:normAutofit/>
          </a:bodyPr>
          <a:lstStyle/>
          <a:p>
            <a:r>
              <a:rPr lang="en-US">
                <a:ea typeface="Lato"/>
                <a:cs typeface="Lato"/>
              </a:rPr>
              <a:t>Helps align local work with statewide and federal initiatives </a:t>
            </a:r>
            <a:endParaRPr lang="en-US">
              <a:ea typeface="Lato" panose="020F0502020204030203" pitchFamily="34" charset="0"/>
              <a:cs typeface="Lato" panose="020F0502020204030203" pitchFamily="34" charset="0"/>
            </a:endParaRPr>
          </a:p>
          <a:p>
            <a:r>
              <a:rPr lang="en-US">
                <a:ea typeface="Lato"/>
                <a:cs typeface="Lato"/>
              </a:rPr>
              <a:t>Strengthens consistency across the network </a:t>
            </a:r>
            <a:endParaRPr lang="en-US"/>
          </a:p>
          <a:p>
            <a:r>
              <a:rPr lang="en-US">
                <a:ea typeface="Lato"/>
                <a:cs typeface="Lato"/>
              </a:rPr>
              <a:t>Improves outcomes for individuals and caregivers </a:t>
            </a:r>
            <a:endParaRPr lang="en-US"/>
          </a:p>
          <a:p>
            <a:r>
              <a:rPr lang="en-US">
                <a:ea typeface="Lato"/>
                <a:cs typeface="Lato"/>
              </a:rPr>
              <a:t>Positions AAAs as leaders within the system</a:t>
            </a:r>
            <a:endParaRPr lang="en-US"/>
          </a:p>
          <a:p>
            <a:endParaRPr lang="en-US" dirty="0">
              <a:ea typeface="Lato"/>
              <a:cs typeface="Lato"/>
            </a:endParaRPr>
          </a:p>
        </p:txBody>
      </p:sp>
      <p:pic>
        <p:nvPicPr>
          <p:cNvPr id="4" name="Graphic 3" descr="Greek Pillar with solid fill">
            <a:extLst>
              <a:ext uri="{FF2B5EF4-FFF2-40B4-BE49-F238E27FC236}">
                <a16:creationId xmlns:a16="http://schemas.microsoft.com/office/drawing/2014/main" id="{B58B66BB-9B64-A812-2A41-BCBDF77A494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99" y="5245121"/>
            <a:ext cx="1356797" cy="1356797"/>
          </a:xfrm>
          <a:prstGeom prst="rect">
            <a:avLst/>
          </a:prstGeom>
        </p:spPr>
      </p:pic>
      <p:pic>
        <p:nvPicPr>
          <p:cNvPr id="5" name="Graphic 4" descr="Greek Pillar with solid fill">
            <a:extLst>
              <a:ext uri="{FF2B5EF4-FFF2-40B4-BE49-F238E27FC236}">
                <a16:creationId xmlns:a16="http://schemas.microsoft.com/office/drawing/2014/main" id="{5F25FE62-4E12-595D-2F27-4B54CF3875C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61090" y="5245120"/>
            <a:ext cx="1356797" cy="1356797"/>
          </a:xfrm>
          <a:prstGeom prst="rect">
            <a:avLst/>
          </a:prstGeom>
        </p:spPr>
      </p:pic>
      <p:pic>
        <p:nvPicPr>
          <p:cNvPr id="6" name="Graphic 5" descr="Greek Pillar with solid fill">
            <a:extLst>
              <a:ext uri="{FF2B5EF4-FFF2-40B4-BE49-F238E27FC236}">
                <a16:creationId xmlns:a16="http://schemas.microsoft.com/office/drawing/2014/main" id="{7B74D51E-74CA-D387-86BC-7A38C8F21F2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82392" y="5245120"/>
            <a:ext cx="1356797" cy="1356797"/>
          </a:xfrm>
          <a:prstGeom prst="rect">
            <a:avLst/>
          </a:prstGeom>
        </p:spPr>
      </p:pic>
      <p:pic>
        <p:nvPicPr>
          <p:cNvPr id="7" name="Graphic 6" descr="Greek Pillar with solid fill">
            <a:extLst>
              <a:ext uri="{FF2B5EF4-FFF2-40B4-BE49-F238E27FC236}">
                <a16:creationId xmlns:a16="http://schemas.microsoft.com/office/drawing/2014/main" id="{CB84B771-ED5C-C319-8D09-7B601304B1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03694" y="5245120"/>
            <a:ext cx="1356797" cy="1356797"/>
          </a:xfrm>
          <a:prstGeom prst="rect">
            <a:avLst/>
          </a:prstGeom>
        </p:spPr>
      </p:pic>
      <p:sp>
        <p:nvSpPr>
          <p:cNvPr id="8" name="Trapezoid 7">
            <a:extLst>
              <a:ext uri="{FF2B5EF4-FFF2-40B4-BE49-F238E27FC236}">
                <a16:creationId xmlns:a16="http://schemas.microsoft.com/office/drawing/2014/main" id="{1ACFCC3F-7C93-BC20-588B-8BFF112C21C6}"/>
              </a:ext>
              <a:ext uri="{C183D7F6-B498-43B3-948B-1728B52AA6E4}">
                <adec:decorative xmlns:adec="http://schemas.microsoft.com/office/drawing/2017/decorative" val="1"/>
              </a:ext>
            </a:extLst>
          </p:cNvPr>
          <p:cNvSpPr/>
          <p:nvPr/>
        </p:nvSpPr>
        <p:spPr>
          <a:xfrm>
            <a:off x="839529" y="4955059"/>
            <a:ext cx="5020962" cy="321276"/>
          </a:xfrm>
          <a:prstGeom prst="trapezoid">
            <a:avLst>
              <a:gd name="adj" fmla="val 26471"/>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a:extLst>
              <a:ext uri="{FF2B5EF4-FFF2-40B4-BE49-F238E27FC236}">
                <a16:creationId xmlns:a16="http://schemas.microsoft.com/office/drawing/2014/main" id="{8B069F4E-312B-7E57-E727-57014189974F}"/>
              </a:ext>
              <a:ext uri="{C183D7F6-B498-43B3-948B-1728B52AA6E4}">
                <adec:decorative xmlns:adec="http://schemas.microsoft.com/office/drawing/2017/decorative" val="1"/>
              </a:ext>
            </a:extLst>
          </p:cNvPr>
          <p:cNvSpPr/>
          <p:nvPr/>
        </p:nvSpPr>
        <p:spPr>
          <a:xfrm>
            <a:off x="1161535" y="4040655"/>
            <a:ext cx="4349578" cy="862629"/>
          </a:xfrm>
          <a:prstGeom prst="triangle">
            <a:avLst>
              <a:gd name="adj" fmla="val 50257"/>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0815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81B45-4C7E-00D9-9024-4F658A14DBD6}"/>
              </a:ext>
            </a:extLst>
          </p:cNvPr>
          <p:cNvSpPr>
            <a:spLocks noGrp="1"/>
          </p:cNvSpPr>
          <p:nvPr>
            <p:ph type="title"/>
          </p:nvPr>
        </p:nvSpPr>
        <p:spPr>
          <a:xfrm>
            <a:off x="887833" y="523775"/>
            <a:ext cx="6131012" cy="1051025"/>
          </a:xfrm>
        </p:spPr>
        <p:txBody>
          <a:bodyPr/>
          <a:lstStyle/>
          <a:p>
            <a:r>
              <a:rPr lang="en-US" b="0" dirty="0">
                <a:ea typeface="Lato"/>
                <a:cs typeface="Lato"/>
              </a:rPr>
              <a:t>What This Means for You</a:t>
            </a:r>
            <a:endParaRPr lang="en-US" dirty="0"/>
          </a:p>
        </p:txBody>
      </p:sp>
      <p:graphicFrame>
        <p:nvGraphicFramePr>
          <p:cNvPr id="9" name="Content Placeholder 2">
            <a:extLst>
              <a:ext uri="{FF2B5EF4-FFF2-40B4-BE49-F238E27FC236}">
                <a16:creationId xmlns:a16="http://schemas.microsoft.com/office/drawing/2014/main" id="{5064B8BB-7A71-C4D3-E5BB-D89CDE0B25F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97930607"/>
              </p:ext>
            </p:extLst>
          </p:nvPr>
        </p:nvGraphicFramePr>
        <p:xfrm>
          <a:off x="838200" y="2290935"/>
          <a:ext cx="10515600" cy="4043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801F0937-C50F-BB1A-1B7A-F087A12B5297}"/>
              </a:ext>
            </a:extLst>
          </p:cNvPr>
          <p:cNvSpPr txBox="1"/>
          <p:nvPr/>
        </p:nvSpPr>
        <p:spPr>
          <a:xfrm>
            <a:off x="887833" y="1504996"/>
            <a:ext cx="9156356" cy="1107996"/>
          </a:xfrm>
          <a:prstGeom prst="rect">
            <a:avLst/>
          </a:prstGeom>
          <a:noFill/>
        </p:spPr>
        <p:txBody>
          <a:bodyPr wrap="square" rtlCol="0">
            <a:spAutoFit/>
          </a:bodyPr>
          <a:lstStyle/>
          <a:p>
            <a:r>
              <a:rPr lang="en-US" sz="2400" b="1" dirty="0">
                <a:solidFill>
                  <a:srgbClr val="203864"/>
                </a:solidFill>
                <a:latin typeface="Lato" panose="020F0502020204030203" pitchFamily="34" charset="0"/>
                <a:ea typeface="Lato" panose="020F0502020204030203" pitchFamily="34" charset="0"/>
                <a:cs typeface="Lato" panose="020F0502020204030203" pitchFamily="34" charset="0"/>
              </a:rPr>
              <a:t>This work is already happening at your agency, now let’s continue to develop it</a:t>
            </a:r>
            <a:r>
              <a:rPr lang="en-US" b="1" dirty="0"/>
              <a:t>:</a:t>
            </a:r>
            <a:endParaRPr lang="en-US" dirty="0"/>
          </a:p>
          <a:p>
            <a:endParaRPr lang="en-US" dirty="0"/>
          </a:p>
        </p:txBody>
      </p:sp>
    </p:spTree>
    <p:extLst>
      <p:ext uri="{BB962C8B-B14F-4D97-AF65-F5344CB8AC3E}">
        <p14:creationId xmlns:p14="http://schemas.microsoft.com/office/powerpoint/2010/main" val="851834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6AEB4-D6E7-BB3B-2782-514E184952C3}"/>
              </a:ext>
            </a:extLst>
          </p:cNvPr>
          <p:cNvSpPr>
            <a:spLocks noGrp="1"/>
          </p:cNvSpPr>
          <p:nvPr>
            <p:ph type="title"/>
          </p:nvPr>
        </p:nvSpPr>
        <p:spPr>
          <a:xfrm>
            <a:off x="838200" y="523775"/>
            <a:ext cx="5673812" cy="1051025"/>
          </a:xfrm>
        </p:spPr>
        <p:txBody>
          <a:bodyPr/>
          <a:lstStyle/>
          <a:p>
            <a:r>
              <a:rPr lang="en-US" dirty="0">
                <a:latin typeface="Lato"/>
                <a:ea typeface="Lato"/>
                <a:cs typeface="Lato"/>
              </a:rPr>
              <a:t>Key Takeaways</a:t>
            </a:r>
            <a:endParaRPr lang="en-US" dirty="0"/>
          </a:p>
        </p:txBody>
      </p:sp>
      <p:sp>
        <p:nvSpPr>
          <p:cNvPr id="3" name="Content Placeholder 2">
            <a:extLst>
              <a:ext uri="{FF2B5EF4-FFF2-40B4-BE49-F238E27FC236}">
                <a16:creationId xmlns:a16="http://schemas.microsoft.com/office/drawing/2014/main" id="{C5598375-E66E-99F3-8D3A-44C0EFEC330D}"/>
              </a:ext>
            </a:extLst>
          </p:cNvPr>
          <p:cNvSpPr>
            <a:spLocks noGrp="1"/>
          </p:cNvSpPr>
          <p:nvPr>
            <p:ph idx="1"/>
          </p:nvPr>
        </p:nvSpPr>
        <p:spPr/>
        <p:txBody>
          <a:bodyPr vert="horz" lIns="91440" tIns="45720" rIns="91440" bIns="45720" rtlCol="0" anchor="t">
            <a:normAutofit/>
          </a:bodyPr>
          <a:lstStyle/>
          <a:p>
            <a:r>
              <a:rPr lang="en-US" dirty="0">
                <a:latin typeface="Lato"/>
                <a:ea typeface="Lato"/>
                <a:cs typeface="Lato"/>
              </a:rPr>
              <a:t>NWD is the framework for how the system operates</a:t>
            </a:r>
            <a:endParaRPr lang="en-US" dirty="0">
              <a:latin typeface="Lato"/>
              <a:ea typeface="Lato" panose="020F0502020204030203" pitchFamily="34" charset="0"/>
              <a:cs typeface="Lato" panose="020F0502020204030203" pitchFamily="34" charset="0"/>
            </a:endParaRPr>
          </a:p>
          <a:p>
            <a:r>
              <a:rPr lang="en-US" dirty="0">
                <a:latin typeface="Lato"/>
                <a:ea typeface="Lato"/>
                <a:cs typeface="Lato"/>
              </a:rPr>
              <a:t>AAAs play a central role as ADRCs and local lead agencies</a:t>
            </a:r>
            <a:endParaRPr lang="en-US" dirty="0">
              <a:latin typeface="Lato"/>
            </a:endParaRPr>
          </a:p>
          <a:p>
            <a:r>
              <a:rPr lang="en-US" dirty="0">
                <a:ea typeface="Lato"/>
                <a:cs typeface="Lato"/>
              </a:rPr>
              <a:t>Much of this work is already happening, it's about strengthening alignment and consistency</a:t>
            </a:r>
            <a:endParaRPr lang="en-US" dirty="0"/>
          </a:p>
          <a:p>
            <a:r>
              <a:rPr lang="en-US" dirty="0">
                <a:ea typeface="Lato"/>
                <a:cs typeface="Lato"/>
              </a:rPr>
              <a:t>The biggest opportunity is moving from individual service delivery to coordinated system-level impact</a:t>
            </a:r>
          </a:p>
          <a:p>
            <a:r>
              <a:rPr lang="en-US" dirty="0"/>
              <a:t>Stronger partnerships and shared tools are key to making NWD work as intended</a:t>
            </a:r>
            <a:endParaRPr lang="en-US" dirty="0">
              <a:ea typeface="Lato"/>
              <a:cs typeface="Lato"/>
            </a:endParaRPr>
          </a:p>
        </p:txBody>
      </p:sp>
      <p:pic>
        <p:nvPicPr>
          <p:cNvPr id="7" name="Graphic 6" descr="A light blue cloud with a down arrow that indicates downloading information from the cloud.">
            <a:extLst>
              <a:ext uri="{FF2B5EF4-FFF2-40B4-BE49-F238E27FC236}">
                <a16:creationId xmlns:a16="http://schemas.microsoft.com/office/drawing/2014/main" id="{BBFB6BD5-5619-D146-6921-370E2D35F21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790301" y="5294501"/>
            <a:ext cx="1563499" cy="1563499"/>
          </a:xfrm>
          <a:prstGeom prst="rect">
            <a:avLst/>
          </a:prstGeom>
        </p:spPr>
      </p:pic>
    </p:spTree>
    <p:extLst>
      <p:ext uri="{BB962C8B-B14F-4D97-AF65-F5344CB8AC3E}">
        <p14:creationId xmlns:p14="http://schemas.microsoft.com/office/powerpoint/2010/main" val="1516892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FCC9F-7E0C-F9A2-85EF-EEE9A5D19FBD}"/>
              </a:ext>
            </a:extLst>
          </p:cNvPr>
          <p:cNvSpPr>
            <a:spLocks noGrp="1"/>
          </p:cNvSpPr>
          <p:nvPr>
            <p:ph type="title"/>
          </p:nvPr>
        </p:nvSpPr>
        <p:spPr/>
        <p:txBody>
          <a:bodyPr/>
          <a:lstStyle/>
          <a:p>
            <a:r>
              <a:rPr lang="en-US" b="0">
                <a:latin typeface="Lato"/>
                <a:ea typeface="Lato"/>
                <a:cs typeface="Lato"/>
              </a:rPr>
              <a:t>Final Thoughts</a:t>
            </a:r>
            <a:endParaRPr lang="en-US"/>
          </a:p>
        </p:txBody>
      </p:sp>
      <p:sp>
        <p:nvSpPr>
          <p:cNvPr id="3" name="Content Placeholder 2">
            <a:extLst>
              <a:ext uri="{FF2B5EF4-FFF2-40B4-BE49-F238E27FC236}">
                <a16:creationId xmlns:a16="http://schemas.microsoft.com/office/drawing/2014/main" id="{631CB9F2-9404-6A71-F4B3-E9739E7E7905}"/>
              </a:ext>
            </a:extLst>
          </p:cNvPr>
          <p:cNvSpPr>
            <a:spLocks noGrp="1"/>
          </p:cNvSpPr>
          <p:nvPr>
            <p:ph idx="1"/>
          </p:nvPr>
        </p:nvSpPr>
        <p:spPr/>
        <p:txBody>
          <a:bodyPr vert="horz" lIns="91440" tIns="45720" rIns="91440" bIns="45720" rtlCol="0" anchor="t">
            <a:normAutofit/>
          </a:bodyPr>
          <a:lstStyle/>
          <a:p>
            <a:r>
              <a:rPr lang="en-US" dirty="0">
                <a:ea typeface="Lato"/>
                <a:cs typeface="Lato"/>
              </a:rPr>
              <a:t>NWD is not new work! It is a way of connecting and strengthening the work you already do</a:t>
            </a:r>
          </a:p>
          <a:p>
            <a:r>
              <a:rPr lang="en-US" dirty="0">
                <a:ea typeface="Lato"/>
                <a:cs typeface="Lato"/>
              </a:rPr>
              <a:t>The goal is a system where no matter where someone enters, the experience is consistent, coordinated, and person-centered</a:t>
            </a:r>
          </a:p>
          <a:p>
            <a:r>
              <a:rPr lang="en-US" dirty="0">
                <a:ea typeface="Lato"/>
                <a:cs typeface="Lato"/>
              </a:rPr>
              <a:t>You are critical to making that system work</a:t>
            </a:r>
          </a:p>
        </p:txBody>
      </p:sp>
      <p:pic>
        <p:nvPicPr>
          <p:cNvPr id="5" name="Graphic 4" descr="Person with idea outline">
            <a:extLst>
              <a:ext uri="{FF2B5EF4-FFF2-40B4-BE49-F238E27FC236}">
                <a16:creationId xmlns:a16="http://schemas.microsoft.com/office/drawing/2014/main" id="{F0E9E694-6CB1-90CC-CEC4-01F16FE203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13344" y="4149811"/>
            <a:ext cx="2479589" cy="2479589"/>
          </a:xfrm>
          <a:prstGeom prst="rect">
            <a:avLst/>
          </a:prstGeom>
        </p:spPr>
      </p:pic>
    </p:spTree>
    <p:extLst>
      <p:ext uri="{BB962C8B-B14F-4D97-AF65-F5344CB8AC3E}">
        <p14:creationId xmlns:p14="http://schemas.microsoft.com/office/powerpoint/2010/main" val="1077893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843A0-5837-D5E8-4264-09406743D927}"/>
              </a:ext>
            </a:extLst>
          </p:cNvPr>
          <p:cNvSpPr>
            <a:spLocks noGrp="1"/>
          </p:cNvSpPr>
          <p:nvPr>
            <p:ph type="title"/>
          </p:nvPr>
        </p:nvSpPr>
        <p:spPr/>
        <p:txBody>
          <a:bodyPr/>
          <a:lstStyle/>
          <a:p>
            <a:r>
              <a:rPr lang="en-US" dirty="0">
                <a:latin typeface="Lato"/>
                <a:ea typeface="Lato"/>
                <a:cs typeface="Lato"/>
              </a:rPr>
              <a:t>Learning Objectives</a:t>
            </a:r>
            <a:endParaRPr lang="en-US" dirty="0"/>
          </a:p>
        </p:txBody>
      </p:sp>
      <p:graphicFrame>
        <p:nvGraphicFramePr>
          <p:cNvPr id="4" name="Diagram 3" descr="1. understand the core components of the no wrong door (NWD) system&#10;2. review how AAAs fit within the NWD framework&#10;3. highlight how existing AAA programs already support NWD goals&#10;4. identify opportunities to strengthen alignment and coordination&#10;">
            <a:extLst>
              <a:ext uri="{FF2B5EF4-FFF2-40B4-BE49-F238E27FC236}">
                <a16:creationId xmlns:a16="http://schemas.microsoft.com/office/drawing/2014/main" id="{FB669C41-3248-38C8-C1F8-5B17D24635EA}"/>
              </a:ext>
            </a:extLst>
          </p:cNvPr>
          <p:cNvGraphicFramePr/>
          <p:nvPr>
            <p:extLst>
              <p:ext uri="{D42A27DB-BD31-4B8C-83A1-F6EECF244321}">
                <p14:modId xmlns:p14="http://schemas.microsoft.com/office/powerpoint/2010/main" val="2658888048"/>
              </p:ext>
            </p:extLst>
          </p:nvPr>
        </p:nvGraphicFramePr>
        <p:xfrm>
          <a:off x="958970" y="1289009"/>
          <a:ext cx="10394829" cy="51980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Graphic 5">
            <a:extLst>
              <a:ext uri="{FF2B5EF4-FFF2-40B4-BE49-F238E27FC236}">
                <a16:creationId xmlns:a16="http://schemas.microsoft.com/office/drawing/2014/main" id="{4D079252-7D70-2FF7-F7DF-D6863E8DB0AF}"/>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48881" y="4007449"/>
            <a:ext cx="914400" cy="914400"/>
          </a:xfrm>
          <a:prstGeom prst="rect">
            <a:avLst/>
          </a:prstGeom>
        </p:spPr>
      </p:pic>
      <p:pic>
        <p:nvPicPr>
          <p:cNvPr id="8" name="Graphic 7">
            <a:extLst>
              <a:ext uri="{FF2B5EF4-FFF2-40B4-BE49-F238E27FC236}">
                <a16:creationId xmlns:a16="http://schemas.microsoft.com/office/drawing/2014/main" id="{2B4B3AC2-ED27-63D8-45E1-0538133A46F8}"/>
              </a:ext>
              <a:ext uri="{C183D7F6-B498-43B3-948B-1728B52AA6E4}">
                <adec:decorative xmlns:adec="http://schemas.microsoft.com/office/drawing/2017/decorative" val="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548881" y="2857619"/>
            <a:ext cx="914400" cy="914400"/>
          </a:xfrm>
          <a:prstGeom prst="rect">
            <a:avLst/>
          </a:prstGeom>
        </p:spPr>
      </p:pic>
      <p:pic>
        <p:nvPicPr>
          <p:cNvPr id="10" name="Graphic 9">
            <a:extLst>
              <a:ext uri="{FF2B5EF4-FFF2-40B4-BE49-F238E27FC236}">
                <a16:creationId xmlns:a16="http://schemas.microsoft.com/office/drawing/2014/main" id="{DD5A7870-4153-54D2-BA32-992CADD3F665}"/>
              </a:ext>
              <a:ext uri="{C183D7F6-B498-43B3-948B-1728B52AA6E4}">
                <adec:decorative xmlns:adec="http://schemas.microsoft.com/office/drawing/2017/decorative" val="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130181" y="1603675"/>
            <a:ext cx="914400" cy="914400"/>
          </a:xfrm>
          <a:prstGeom prst="rect">
            <a:avLst/>
          </a:prstGeom>
        </p:spPr>
      </p:pic>
      <p:pic>
        <p:nvPicPr>
          <p:cNvPr id="12" name="Graphic 11">
            <a:extLst>
              <a:ext uri="{FF2B5EF4-FFF2-40B4-BE49-F238E27FC236}">
                <a16:creationId xmlns:a16="http://schemas.microsoft.com/office/drawing/2014/main" id="{E0BCC64D-C38C-6D93-396E-4289D525BDC3}"/>
              </a:ext>
              <a:ext uri="{C183D7F6-B498-43B3-948B-1728B52AA6E4}">
                <adec:decorative xmlns:adec="http://schemas.microsoft.com/office/drawing/2017/decorative" val="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130181" y="5229883"/>
            <a:ext cx="914400" cy="914400"/>
          </a:xfrm>
          <a:prstGeom prst="rect">
            <a:avLst/>
          </a:prstGeom>
        </p:spPr>
      </p:pic>
    </p:spTree>
    <p:extLst>
      <p:ext uri="{BB962C8B-B14F-4D97-AF65-F5344CB8AC3E}">
        <p14:creationId xmlns:p14="http://schemas.microsoft.com/office/powerpoint/2010/main" val="1969286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20F43-A44C-F30F-492A-7591FA3B1E63}"/>
              </a:ext>
            </a:extLst>
          </p:cNvPr>
          <p:cNvSpPr>
            <a:spLocks noGrp="1"/>
          </p:cNvSpPr>
          <p:nvPr>
            <p:ph type="title"/>
          </p:nvPr>
        </p:nvSpPr>
        <p:spPr/>
        <p:txBody>
          <a:bodyPr/>
          <a:lstStyle/>
          <a:p>
            <a:r>
              <a:rPr lang="en-US" dirty="0">
                <a:latin typeface="Lato"/>
                <a:ea typeface="Lato"/>
                <a:cs typeface="Lato"/>
              </a:rPr>
              <a:t>What is No Wrong Door?</a:t>
            </a:r>
            <a:endParaRPr lang="en-US" dirty="0"/>
          </a:p>
        </p:txBody>
      </p:sp>
      <p:sp>
        <p:nvSpPr>
          <p:cNvPr id="3" name="Content Placeholder 2">
            <a:extLst>
              <a:ext uri="{FF2B5EF4-FFF2-40B4-BE49-F238E27FC236}">
                <a16:creationId xmlns:a16="http://schemas.microsoft.com/office/drawing/2014/main" id="{A2BF4799-EA7B-260E-2429-BB7CF7B1270C}"/>
              </a:ext>
            </a:extLst>
          </p:cNvPr>
          <p:cNvSpPr>
            <a:spLocks noGrp="1"/>
          </p:cNvSpPr>
          <p:nvPr>
            <p:ph idx="1"/>
          </p:nvPr>
        </p:nvSpPr>
        <p:spPr/>
        <p:txBody>
          <a:bodyPr vert="horz" lIns="91440" tIns="45720" rIns="91440" bIns="45720" rtlCol="0" anchor="t">
            <a:normAutofit/>
          </a:bodyPr>
          <a:lstStyle/>
          <a:p>
            <a:r>
              <a:rPr lang="en-US" dirty="0">
                <a:latin typeface="Lato"/>
                <a:ea typeface="Lato"/>
                <a:cs typeface="Lato"/>
              </a:rPr>
              <a:t>No Wrong Door (NWD) is a systems-change initiative that helps individuals access long-term services and supports through </a:t>
            </a:r>
            <a:r>
              <a:rPr lang="en-US" b="1" dirty="0">
                <a:latin typeface="Lato"/>
                <a:ea typeface="Lato"/>
                <a:cs typeface="Lato"/>
              </a:rPr>
              <a:t>multiple coordinated entry points</a:t>
            </a:r>
            <a:r>
              <a:rPr lang="en-US" dirty="0">
                <a:latin typeface="Lato"/>
                <a:ea typeface="Lato"/>
                <a:cs typeface="Lato"/>
              </a:rPr>
              <a:t> </a:t>
            </a:r>
            <a:endParaRPr lang="en-US" dirty="0">
              <a:latin typeface="Lato"/>
              <a:ea typeface="Lato" panose="020F0502020204030203" pitchFamily="34" charset="0"/>
              <a:cs typeface="Lato" panose="020F0502020204030203" pitchFamily="34" charset="0"/>
            </a:endParaRPr>
          </a:p>
          <a:p>
            <a:r>
              <a:rPr lang="en-US" dirty="0">
                <a:ea typeface="Lato"/>
                <a:cs typeface="Lato"/>
              </a:rPr>
              <a:t>Serves older adults, individuals with disabilities, veterans, and caregivers </a:t>
            </a:r>
            <a:endParaRPr lang="en-US" dirty="0"/>
          </a:p>
          <a:p>
            <a:r>
              <a:rPr lang="en-US" dirty="0">
                <a:ea typeface="Lato"/>
                <a:cs typeface="Lato"/>
              </a:rPr>
              <a:t>Focuses on: </a:t>
            </a:r>
            <a:endParaRPr lang="en-US" dirty="0"/>
          </a:p>
          <a:p>
            <a:pPr lvl="1"/>
            <a:r>
              <a:rPr lang="en-US" dirty="0">
                <a:latin typeface="Lato"/>
                <a:ea typeface="Lato"/>
                <a:cs typeface="Lato"/>
              </a:rPr>
              <a:t>Accessible information </a:t>
            </a:r>
          </a:p>
          <a:p>
            <a:pPr lvl="1"/>
            <a:r>
              <a:rPr lang="en-US" dirty="0">
                <a:latin typeface="Lato"/>
                <a:ea typeface="Lato"/>
                <a:cs typeface="Lato"/>
              </a:rPr>
              <a:t>Person-centered support </a:t>
            </a:r>
          </a:p>
          <a:p>
            <a:pPr lvl="1"/>
            <a:r>
              <a:rPr lang="en-US" dirty="0">
                <a:latin typeface="Lato"/>
                <a:ea typeface="Lato"/>
                <a:cs typeface="Lato"/>
              </a:rPr>
              <a:t>Streamlined access to services</a:t>
            </a:r>
          </a:p>
          <a:p>
            <a:endParaRPr lang="en-US" dirty="0">
              <a:ea typeface="Lato"/>
              <a:cs typeface="Lato"/>
            </a:endParaRPr>
          </a:p>
        </p:txBody>
      </p:sp>
      <p:pic>
        <p:nvPicPr>
          <p:cNvPr id="5" name="Graphic 4" descr="virginia no wrong door: access options answers">
            <a:extLst>
              <a:ext uri="{FF2B5EF4-FFF2-40B4-BE49-F238E27FC236}">
                <a16:creationId xmlns:a16="http://schemas.microsoft.com/office/drawing/2014/main" id="{BD2B05CA-463B-05F5-AC19-0A8E29D635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27011" y="4771829"/>
            <a:ext cx="4426788" cy="1562396"/>
          </a:xfrm>
          <a:prstGeom prst="rect">
            <a:avLst/>
          </a:prstGeom>
        </p:spPr>
      </p:pic>
    </p:spTree>
    <p:extLst>
      <p:ext uri="{BB962C8B-B14F-4D97-AF65-F5344CB8AC3E}">
        <p14:creationId xmlns:p14="http://schemas.microsoft.com/office/powerpoint/2010/main" val="190903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7BECD-1174-7991-3E2E-9B070AA5AC02}"/>
              </a:ext>
            </a:extLst>
          </p:cNvPr>
          <p:cNvSpPr>
            <a:spLocks noGrp="1"/>
          </p:cNvSpPr>
          <p:nvPr>
            <p:ph type="title"/>
          </p:nvPr>
        </p:nvSpPr>
        <p:spPr/>
        <p:txBody>
          <a:bodyPr/>
          <a:lstStyle/>
          <a:p>
            <a:r>
              <a:rPr lang="en-US" dirty="0">
                <a:latin typeface="Lato"/>
                <a:ea typeface="Lato"/>
                <a:cs typeface="Lato"/>
              </a:rPr>
              <a:t>The NWD Vision</a:t>
            </a:r>
            <a:endParaRPr lang="en-US" dirty="0"/>
          </a:p>
        </p:txBody>
      </p:sp>
      <p:sp>
        <p:nvSpPr>
          <p:cNvPr id="3" name="Content Placeholder 2">
            <a:extLst>
              <a:ext uri="{FF2B5EF4-FFF2-40B4-BE49-F238E27FC236}">
                <a16:creationId xmlns:a16="http://schemas.microsoft.com/office/drawing/2014/main" id="{B2C7E8EE-288D-39B0-F8B6-5345AC17AADB}"/>
              </a:ext>
            </a:extLst>
          </p:cNvPr>
          <p:cNvSpPr>
            <a:spLocks noGrp="1"/>
          </p:cNvSpPr>
          <p:nvPr>
            <p:ph idx="1"/>
          </p:nvPr>
        </p:nvSpPr>
        <p:spPr/>
        <p:txBody>
          <a:bodyPr vert="horz" lIns="91440" tIns="45720" rIns="91440" bIns="45720" rtlCol="0" anchor="t">
            <a:normAutofit/>
          </a:bodyPr>
          <a:lstStyle/>
          <a:p>
            <a:pPr marL="0" indent="0">
              <a:buNone/>
            </a:pPr>
            <a:r>
              <a:rPr lang="en-US" dirty="0">
                <a:ea typeface="Lato" panose="020F0502020204030203" pitchFamily="34" charset="0"/>
                <a:cs typeface="Lato" panose="020F0502020204030203" pitchFamily="34" charset="0"/>
              </a:rPr>
              <a:t>A future where all Virginians access the support they need through streamlined systems powered by technology, trusted partners, and person-centered care.</a:t>
            </a:r>
          </a:p>
          <a:p>
            <a:pPr marL="0" indent="0">
              <a:buNone/>
            </a:pPr>
            <a:endParaRPr lang="en-US" dirty="0">
              <a:ea typeface="Lato"/>
              <a:cs typeface="Lato"/>
            </a:endParaRPr>
          </a:p>
          <a:p>
            <a:r>
              <a:rPr lang="en-US" dirty="0">
                <a:ea typeface="Lato"/>
                <a:cs typeface="Lato"/>
              </a:rPr>
              <a:t>No matter where someone enters the system: </a:t>
            </a:r>
            <a:endParaRPr lang="en-US" dirty="0">
              <a:ea typeface="Lato" panose="020F0502020204030203" pitchFamily="34" charset="0"/>
              <a:cs typeface="Lato" panose="020F0502020204030203" pitchFamily="34" charset="0"/>
            </a:endParaRPr>
          </a:p>
          <a:p>
            <a:pPr lvl="1"/>
            <a:r>
              <a:rPr lang="en-US" dirty="0">
                <a:latin typeface="Lato"/>
                <a:ea typeface="Lato"/>
                <a:cs typeface="Lato"/>
              </a:rPr>
              <a:t>They receive consistent information </a:t>
            </a:r>
          </a:p>
          <a:p>
            <a:pPr lvl="1"/>
            <a:r>
              <a:rPr lang="en-US" dirty="0">
                <a:latin typeface="Lato"/>
                <a:ea typeface="Lato"/>
                <a:cs typeface="Lato"/>
              </a:rPr>
              <a:t>They are connected to appropriate services </a:t>
            </a:r>
          </a:p>
          <a:p>
            <a:pPr lvl="1"/>
            <a:r>
              <a:rPr lang="en-US" dirty="0">
                <a:latin typeface="Lato"/>
                <a:ea typeface="Lato"/>
                <a:cs typeface="Lato"/>
              </a:rPr>
              <a:t>They experience coordinated support </a:t>
            </a:r>
          </a:p>
          <a:p>
            <a:r>
              <a:rPr lang="en-US" dirty="0">
                <a:ea typeface="Lato"/>
                <a:cs typeface="Lato"/>
              </a:rPr>
              <a:t>Moves from: </a:t>
            </a:r>
            <a:endParaRPr lang="en-US" dirty="0"/>
          </a:p>
          <a:p>
            <a:pPr lvl="1"/>
            <a:r>
              <a:rPr lang="en-US" dirty="0">
                <a:latin typeface="Lato"/>
                <a:ea typeface="Lato"/>
                <a:cs typeface="Lato"/>
              </a:rPr>
              <a:t>Fragmented system → Coordinated network</a:t>
            </a:r>
          </a:p>
          <a:p>
            <a:endParaRPr lang="en-US" dirty="0">
              <a:ea typeface="Lato"/>
              <a:cs typeface="Lato"/>
            </a:endParaRPr>
          </a:p>
        </p:txBody>
      </p:sp>
    </p:spTree>
    <p:extLst>
      <p:ext uri="{BB962C8B-B14F-4D97-AF65-F5344CB8AC3E}">
        <p14:creationId xmlns:p14="http://schemas.microsoft.com/office/powerpoint/2010/main" val="4135217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8DC45429-D65A-3EDF-4BC1-C7E1DAB07693}"/>
              </a:ext>
            </a:extLst>
          </p:cNvPr>
          <p:cNvSpPr>
            <a:spLocks noGrp="1"/>
          </p:cNvSpPr>
          <p:nvPr>
            <p:ph type="title"/>
          </p:nvPr>
        </p:nvSpPr>
        <p:spPr>
          <a:xfrm>
            <a:off x="1429221" y="374073"/>
            <a:ext cx="4666775" cy="647677"/>
          </a:xfrm>
        </p:spPr>
        <p:txBody>
          <a:bodyPr>
            <a:noAutofit/>
          </a:bodyPr>
          <a:lstStyle/>
          <a:p>
            <a:pPr algn="ctr"/>
            <a:r>
              <a:rPr lang="en-US" sz="3100" dirty="0"/>
              <a:t>Without No Wrong Door</a:t>
            </a:r>
          </a:p>
        </p:txBody>
      </p:sp>
      <p:pic>
        <p:nvPicPr>
          <p:cNvPr id="6" name="Picture 5" descr="Diagram of a person trying to access services. on the left is many different referral pathways that aren't connected with images of service organization buildings, on the right is one system that has all of the service organization buildings in a circle.">
            <a:extLst>
              <a:ext uri="{FF2B5EF4-FFF2-40B4-BE49-F238E27FC236}">
                <a16:creationId xmlns:a16="http://schemas.microsoft.com/office/drawing/2014/main" id="{3410C000-E83A-B76A-B6D9-FA874A66116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29222" y="1036377"/>
            <a:ext cx="9333551" cy="5250123"/>
          </a:xfrm>
          <a:prstGeom prst="rect">
            <a:avLst/>
          </a:prstGeom>
        </p:spPr>
      </p:pic>
      <p:sp>
        <p:nvSpPr>
          <p:cNvPr id="14" name="Title 11">
            <a:extLst>
              <a:ext uri="{FF2B5EF4-FFF2-40B4-BE49-F238E27FC236}">
                <a16:creationId xmlns:a16="http://schemas.microsoft.com/office/drawing/2014/main" id="{2C2E5903-3B41-EF6A-93D0-DC842C3D7B5D}"/>
              </a:ext>
            </a:extLst>
          </p:cNvPr>
          <p:cNvSpPr txBox="1">
            <a:spLocks/>
          </p:cNvSpPr>
          <p:nvPr/>
        </p:nvSpPr>
        <p:spPr>
          <a:xfrm>
            <a:off x="6095998" y="374073"/>
            <a:ext cx="4666776" cy="65499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b="1" kern="1200">
                <a:solidFill>
                  <a:srgbClr val="A64826"/>
                </a:solidFill>
                <a:latin typeface="Lato" panose="020F0502020204030203" pitchFamily="34" charset="0"/>
                <a:ea typeface="+mj-ea"/>
                <a:cs typeface="+mj-cs"/>
              </a:defRPr>
            </a:lvl1pPr>
          </a:lstStyle>
          <a:p>
            <a:pPr algn="ctr"/>
            <a:r>
              <a:rPr lang="en-US" sz="3200" dirty="0"/>
              <a:t>With No Wrong Door</a:t>
            </a:r>
          </a:p>
        </p:txBody>
      </p:sp>
    </p:spTree>
    <p:extLst>
      <p:ext uri="{BB962C8B-B14F-4D97-AF65-F5344CB8AC3E}">
        <p14:creationId xmlns:p14="http://schemas.microsoft.com/office/powerpoint/2010/main" val="730552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0335F-CE1A-3EC4-4974-279829F4F0E0}"/>
              </a:ext>
            </a:extLst>
          </p:cNvPr>
          <p:cNvSpPr>
            <a:spLocks noGrp="1"/>
          </p:cNvSpPr>
          <p:nvPr>
            <p:ph type="title"/>
          </p:nvPr>
        </p:nvSpPr>
        <p:spPr/>
        <p:txBody>
          <a:bodyPr/>
          <a:lstStyle/>
          <a:p>
            <a:r>
              <a:rPr lang="en-US" dirty="0">
                <a:latin typeface="Lato"/>
                <a:ea typeface="Lato"/>
                <a:cs typeface="Lato"/>
              </a:rPr>
              <a:t>The 4 Pillars of NWD</a:t>
            </a:r>
            <a:endParaRPr lang="en-US" dirty="0">
              <a:latin typeface="Lato"/>
            </a:endParaRPr>
          </a:p>
        </p:txBody>
      </p:sp>
      <p:sp>
        <p:nvSpPr>
          <p:cNvPr id="3" name="Content Placeholder 2">
            <a:extLst>
              <a:ext uri="{FF2B5EF4-FFF2-40B4-BE49-F238E27FC236}">
                <a16:creationId xmlns:a16="http://schemas.microsoft.com/office/drawing/2014/main" id="{95C4D4E7-4E06-C08E-CF2A-C82A844CEFF9}"/>
              </a:ext>
            </a:extLst>
          </p:cNvPr>
          <p:cNvSpPr>
            <a:spLocks noGrp="1"/>
          </p:cNvSpPr>
          <p:nvPr>
            <p:ph idx="1"/>
          </p:nvPr>
        </p:nvSpPr>
        <p:spPr>
          <a:xfrm>
            <a:off x="838200" y="1574800"/>
            <a:ext cx="10515600" cy="4531043"/>
          </a:xfrm>
        </p:spPr>
        <p:txBody>
          <a:bodyPr vert="horz" lIns="91440" tIns="45720" rIns="91440" bIns="45720" rtlCol="0" anchor="t">
            <a:normAutofit fontScale="92500" lnSpcReduction="10000"/>
          </a:bodyPr>
          <a:lstStyle/>
          <a:p>
            <a:pPr marL="0" indent="0">
              <a:buNone/>
            </a:pPr>
            <a:r>
              <a:rPr lang="en-US" dirty="0"/>
              <a:t>The four pillars of the No Wrong Door (NWD) system represent the core framework that shapes how the system is designed and implemented, guiding a consistent and person-centered approach to access and service delivery.</a:t>
            </a:r>
          </a:p>
          <a:p>
            <a:pPr marL="0" indent="0">
              <a:buNone/>
            </a:pPr>
            <a:endParaRPr lang="en-US" sz="1100" dirty="0"/>
          </a:p>
          <a:p>
            <a:pPr marL="514350" indent="-514350">
              <a:buAutoNum type="arabicPeriod"/>
            </a:pPr>
            <a:r>
              <a:rPr lang="en-US" b="1" dirty="0">
                <a:latin typeface="Lato"/>
                <a:ea typeface="Lato"/>
                <a:cs typeface="Lato"/>
              </a:rPr>
              <a:t>Governance and Administration</a:t>
            </a:r>
            <a:r>
              <a:rPr lang="en-US" dirty="0">
                <a:latin typeface="Lato"/>
                <a:ea typeface="Lato"/>
                <a:cs typeface="Lato"/>
              </a:rPr>
              <a:t> in a multi-level model for statewide alignment and local responsiveness</a:t>
            </a:r>
            <a:endParaRPr lang="en-US" dirty="0">
              <a:ea typeface="Lato" panose="020F0502020204030203" pitchFamily="34" charset="0"/>
              <a:cs typeface="Lato" panose="020F0502020204030203" pitchFamily="34" charset="0"/>
            </a:endParaRPr>
          </a:p>
          <a:p>
            <a:pPr marL="514350" indent="-514350">
              <a:buAutoNum type="arabicPeriod"/>
            </a:pPr>
            <a:r>
              <a:rPr lang="en-US" b="1" dirty="0">
                <a:latin typeface="Lato"/>
                <a:ea typeface="Lato"/>
                <a:cs typeface="Lato"/>
              </a:rPr>
              <a:t>Streamlined Technology System</a:t>
            </a:r>
            <a:r>
              <a:rPr lang="en-US" dirty="0">
                <a:latin typeface="Lato"/>
                <a:ea typeface="Lato"/>
                <a:cs typeface="Lato"/>
              </a:rPr>
              <a:t> for Access to Services</a:t>
            </a:r>
          </a:p>
          <a:p>
            <a:pPr marL="514350" indent="-514350">
              <a:buAutoNum type="arabicPeriod"/>
            </a:pPr>
            <a:r>
              <a:rPr lang="en-US" b="1" dirty="0">
                <a:latin typeface="Lato"/>
                <a:ea typeface="Lato"/>
                <a:cs typeface="Lato"/>
              </a:rPr>
              <a:t>Coordinated Partner Network</a:t>
            </a:r>
            <a:r>
              <a:rPr lang="en-US" dirty="0">
                <a:latin typeface="Lato"/>
                <a:ea typeface="Lato"/>
                <a:cs typeface="Lato"/>
              </a:rPr>
              <a:t> supports public outreach and coordination strategies</a:t>
            </a:r>
          </a:p>
          <a:p>
            <a:pPr marL="514350" indent="-514350">
              <a:buAutoNum type="arabicPeriod"/>
            </a:pPr>
            <a:r>
              <a:rPr lang="en-US" b="1" dirty="0">
                <a:latin typeface="Lato"/>
                <a:ea typeface="Lato"/>
                <a:cs typeface="Lato"/>
              </a:rPr>
              <a:t>Person-Centered Support</a:t>
            </a:r>
            <a:r>
              <a:rPr lang="en-US" dirty="0">
                <a:latin typeface="Lato"/>
                <a:ea typeface="Lato"/>
                <a:cs typeface="Lato"/>
              </a:rPr>
              <a:t> through Person-Centered Options Counseling and Other Access Services</a:t>
            </a:r>
            <a:endParaRPr lang="en-US" dirty="0"/>
          </a:p>
          <a:p>
            <a:endParaRPr lang="en-US" dirty="0">
              <a:ea typeface="Lato"/>
              <a:cs typeface="Lato"/>
            </a:endParaRPr>
          </a:p>
          <a:p>
            <a:pPr marL="514350" indent="-514350">
              <a:buAutoNum type="arabicPeriod"/>
            </a:pPr>
            <a:endParaRPr lang="en-US" dirty="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546349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AutoShape 67">
            <a:extLst>
              <a:ext uri="{C183D7F6-B498-43B3-948B-1728B52AA6E4}">
                <adec:decorative xmlns:adec="http://schemas.microsoft.com/office/drawing/2017/decorative" val="1"/>
              </a:ext>
            </a:extLst>
          </p:cNvPr>
          <p:cNvSpPr/>
          <p:nvPr/>
        </p:nvSpPr>
        <p:spPr>
          <a:xfrm>
            <a:off x="1590479" y="2254511"/>
            <a:ext cx="0" cy="1494271"/>
          </a:xfrm>
          <a:prstGeom prst="line">
            <a:avLst/>
          </a:prstGeom>
          <a:ln w="38100" cap="flat">
            <a:solidFill>
              <a:srgbClr val="000000"/>
            </a:solidFill>
            <a:prstDash val="sysDash"/>
            <a:headEnd type="none" w="sm" len="sm"/>
            <a:tailEnd type="none" w="sm" len="sm"/>
          </a:ln>
        </p:spPr>
        <p:txBody>
          <a:bodyPr/>
          <a:lstStyle/>
          <a:p>
            <a:endParaRPr lang="en-US" sz="1200"/>
          </a:p>
        </p:txBody>
      </p:sp>
      <p:sp>
        <p:nvSpPr>
          <p:cNvPr id="72" name="AutoShape 2">
            <a:extLst>
              <a:ext uri="{FF2B5EF4-FFF2-40B4-BE49-F238E27FC236}">
                <a16:creationId xmlns:a16="http://schemas.microsoft.com/office/drawing/2014/main" id="{AB885DCD-C3A1-EF90-AB83-547E32481F3B}"/>
              </a:ext>
              <a:ext uri="{C183D7F6-B498-43B3-948B-1728B52AA6E4}">
                <adec:decorative xmlns:adec="http://schemas.microsoft.com/office/drawing/2017/decorative" val="1"/>
              </a:ext>
            </a:extLst>
          </p:cNvPr>
          <p:cNvSpPr/>
          <p:nvPr/>
        </p:nvSpPr>
        <p:spPr>
          <a:xfrm>
            <a:off x="7667916" y="2217824"/>
            <a:ext cx="10749" cy="1473203"/>
          </a:xfrm>
          <a:prstGeom prst="line">
            <a:avLst/>
          </a:prstGeom>
          <a:ln w="38100" cap="flat">
            <a:solidFill>
              <a:srgbClr val="000000"/>
            </a:solidFill>
            <a:prstDash val="sysDash"/>
            <a:headEnd type="none" w="sm" len="sm"/>
            <a:tailEnd type="none" w="sm" len="sm"/>
          </a:ln>
        </p:spPr>
        <p:txBody>
          <a:bodyPr/>
          <a:lstStyle/>
          <a:p>
            <a:endParaRPr lang="en-US" sz="1200" dirty="0"/>
          </a:p>
        </p:txBody>
      </p:sp>
      <p:sp>
        <p:nvSpPr>
          <p:cNvPr id="60" name="TextBox 60"/>
          <p:cNvSpPr txBox="1">
            <a:spLocks noGrp="1"/>
          </p:cNvSpPr>
          <p:nvPr>
            <p:ph type="title" idx="4294967295"/>
          </p:nvPr>
        </p:nvSpPr>
        <p:spPr>
          <a:xfrm>
            <a:off x="2865946" y="691502"/>
            <a:ext cx="6089993" cy="474425"/>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3965"/>
              </a:lnSpc>
              <a:spcBef>
                <a:spcPts val="0"/>
              </a:spcBef>
              <a:spcAft>
                <a:spcPts val="0"/>
              </a:spcAft>
              <a:buClrTx/>
              <a:buSzTx/>
              <a:buFontTx/>
              <a:buNone/>
              <a:tabLst/>
              <a:defRPr/>
            </a:pPr>
            <a:r>
              <a:rPr kumimoji="0" lang="en-US" sz="2831" b="1" i="0" u="none" strike="noStrike" kern="1200" cap="none" spc="0" normalizeH="0" baseline="0" noProof="0" dirty="0">
                <a:ln>
                  <a:noFill/>
                </a:ln>
                <a:solidFill>
                  <a:srgbClr val="0B2374"/>
                </a:solidFill>
                <a:effectLst/>
                <a:uLnTx/>
                <a:uFillTx/>
                <a:latin typeface="Montserrat Bold"/>
                <a:ea typeface="Montserrat Bold"/>
                <a:cs typeface="Montserrat Bold"/>
                <a:sym typeface="Montserrat Bold"/>
              </a:rPr>
              <a:t>NO WRONG DOOR INITIATIVE</a:t>
            </a:r>
          </a:p>
        </p:txBody>
      </p:sp>
      <p:sp>
        <p:nvSpPr>
          <p:cNvPr id="53" name="TextBox 53"/>
          <p:cNvSpPr txBox="1"/>
          <p:nvPr/>
        </p:nvSpPr>
        <p:spPr>
          <a:xfrm>
            <a:off x="2030439" y="1267140"/>
            <a:ext cx="8299880" cy="746166"/>
          </a:xfrm>
          <a:prstGeom prst="rect">
            <a:avLst/>
          </a:prstGeom>
        </p:spPr>
        <p:txBody>
          <a:bodyPr lIns="0" tIns="0" rIns="0" bIns="0" rtlCol="0" anchor="t">
            <a:spAutoFit/>
          </a:bodyPr>
          <a:lstStyle/>
          <a:p>
            <a:pPr algn="ctr">
              <a:lnSpc>
                <a:spcPts val="1958"/>
              </a:lnSpc>
              <a:spcBef>
                <a:spcPct val="0"/>
              </a:spcBef>
            </a:pPr>
            <a:r>
              <a:rPr lang="en-US" sz="1399" b="1" spc="-27">
                <a:solidFill>
                  <a:srgbClr val="0B2374"/>
                </a:solidFill>
                <a:latin typeface="Open Sauce Bold"/>
                <a:ea typeface="Open Sauce Bold"/>
                <a:cs typeface="Open Sauce Bold"/>
                <a:sym typeface="Open Sauce Bold"/>
              </a:rPr>
              <a:t>Mission: </a:t>
            </a:r>
            <a:r>
              <a:rPr lang="en-US" sz="1399" spc="-27">
                <a:solidFill>
                  <a:srgbClr val="0B2374"/>
                </a:solidFill>
                <a:latin typeface="Open Sauce"/>
                <a:ea typeface="Open Sauce"/>
                <a:cs typeface="Open Sauce"/>
                <a:sym typeface="Open Sauce"/>
              </a:rPr>
              <a:t>No Wrong Door improves access to streamlined, person-centered services for older adults, individuals with disabilities, veterans, and caregivers—strengthening communities and enhancing lives across the Commonwealth.</a:t>
            </a:r>
          </a:p>
        </p:txBody>
      </p:sp>
      <p:grpSp>
        <p:nvGrpSpPr>
          <p:cNvPr id="64" name="Group 64" descr="Governanc and administration"/>
          <p:cNvGrpSpPr/>
          <p:nvPr/>
        </p:nvGrpSpPr>
        <p:grpSpPr>
          <a:xfrm>
            <a:off x="492616" y="3242106"/>
            <a:ext cx="2517178" cy="730797"/>
            <a:chOff x="0" y="0"/>
            <a:chExt cx="1365782" cy="396519"/>
          </a:xfrm>
          <a:solidFill>
            <a:srgbClr val="FFEDC6"/>
          </a:solidFill>
        </p:grpSpPr>
        <p:sp>
          <p:nvSpPr>
            <p:cNvPr id="65" name="Freeform 65"/>
            <p:cNvSpPr/>
            <p:nvPr/>
          </p:nvSpPr>
          <p:spPr>
            <a:xfrm>
              <a:off x="0" y="0"/>
              <a:ext cx="1365782" cy="396519"/>
            </a:xfrm>
            <a:custGeom>
              <a:avLst/>
              <a:gdLst/>
              <a:ahLst/>
              <a:cxnLst/>
              <a:rect l="l" t="t" r="r" b="b"/>
              <a:pathLst>
                <a:path w="1365782" h="396519">
                  <a:moveTo>
                    <a:pt x="1162582" y="0"/>
                  </a:moveTo>
                  <a:cubicBezTo>
                    <a:pt x="1274806" y="0"/>
                    <a:pt x="1365782" y="88764"/>
                    <a:pt x="1365782" y="198260"/>
                  </a:cubicBezTo>
                  <a:cubicBezTo>
                    <a:pt x="1365782" y="307755"/>
                    <a:pt x="1274806" y="396519"/>
                    <a:pt x="1162582" y="396519"/>
                  </a:cubicBezTo>
                  <a:lnTo>
                    <a:pt x="203200" y="396519"/>
                  </a:lnTo>
                  <a:cubicBezTo>
                    <a:pt x="90976" y="396519"/>
                    <a:pt x="0" y="307755"/>
                    <a:pt x="0" y="198260"/>
                  </a:cubicBezTo>
                  <a:cubicBezTo>
                    <a:pt x="0" y="88764"/>
                    <a:pt x="90976" y="0"/>
                    <a:pt x="203200" y="0"/>
                  </a:cubicBezTo>
                  <a:close/>
                </a:path>
              </a:pathLst>
            </a:custGeom>
            <a:grpFill/>
          </p:spPr>
          <p:txBody>
            <a:bodyPr/>
            <a:lstStyle/>
            <a:p>
              <a:endParaRPr lang="en-US" sz="1200"/>
            </a:p>
          </p:txBody>
        </p:sp>
        <p:sp>
          <p:nvSpPr>
            <p:cNvPr id="66" name="TextBox 66"/>
            <p:cNvSpPr txBox="1"/>
            <p:nvPr/>
          </p:nvSpPr>
          <p:spPr>
            <a:xfrm>
              <a:off x="0" y="-9525"/>
              <a:ext cx="1365782" cy="406044"/>
            </a:xfrm>
            <a:prstGeom prst="rect">
              <a:avLst/>
            </a:prstGeom>
            <a:noFill/>
          </p:spPr>
          <p:txBody>
            <a:bodyPr lIns="0" tIns="0" rIns="0" bIns="0" rtlCol="0" anchor="ctr"/>
            <a:lstStyle/>
            <a:p>
              <a:pPr algn="ctr">
                <a:lnSpc>
                  <a:spcPts val="2400"/>
                </a:lnSpc>
              </a:pPr>
              <a:r>
                <a:rPr lang="en-US" sz="2000" b="1" spc="-80">
                  <a:solidFill>
                    <a:srgbClr val="0B2374"/>
                  </a:solidFill>
                  <a:latin typeface="Open Sauce Bold"/>
                  <a:ea typeface="Open Sauce Bold"/>
                  <a:cs typeface="Open Sauce Bold"/>
                  <a:sym typeface="Open Sauce Bold"/>
                </a:rPr>
                <a:t>Governance &amp; Administration</a:t>
              </a:r>
            </a:p>
          </p:txBody>
        </p:sp>
      </p:grpSp>
      <p:grpSp>
        <p:nvGrpSpPr>
          <p:cNvPr id="9" name="Group 9" descr="resource advisory council"/>
          <p:cNvGrpSpPr/>
          <p:nvPr/>
        </p:nvGrpSpPr>
        <p:grpSpPr>
          <a:xfrm>
            <a:off x="597871" y="4120854"/>
            <a:ext cx="838558" cy="838558"/>
            <a:chOff x="0" y="0"/>
            <a:chExt cx="812800" cy="812800"/>
          </a:xfrm>
          <a:solidFill>
            <a:srgbClr val="F7B73A"/>
          </a:solidFill>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11" name="TextBox 11"/>
            <p:cNvSpPr txBox="1"/>
            <p:nvPr/>
          </p:nvSpPr>
          <p:spPr>
            <a:xfrm>
              <a:off x="59073" y="47625"/>
              <a:ext cx="677527" cy="688975"/>
            </a:xfrm>
            <a:prstGeom prst="rect">
              <a:avLst/>
            </a:prstGeom>
            <a:noFill/>
          </p:spPr>
          <p:txBody>
            <a:bodyPr lIns="33867" tIns="33867" rIns="33867" bIns="33867" rtlCol="0" anchor="ctr"/>
            <a:lstStyle/>
            <a:p>
              <a:pPr algn="ctr">
                <a:lnSpc>
                  <a:spcPts val="1493"/>
                </a:lnSpc>
              </a:pPr>
              <a:r>
                <a:rPr lang="en-US" sz="1067" b="1" spc="-21" dirty="0">
                  <a:solidFill>
                    <a:srgbClr val="0B2374"/>
                  </a:solidFill>
                  <a:latin typeface="Open Sauce Bold"/>
                  <a:ea typeface="Open Sauce Bold"/>
                  <a:cs typeface="Open Sauce Bold"/>
                  <a:sym typeface="Open Sauce Bold"/>
                </a:rPr>
                <a:t>Resource Advisory Council</a:t>
              </a:r>
            </a:p>
          </p:txBody>
        </p:sp>
      </p:grpSp>
      <p:grpSp>
        <p:nvGrpSpPr>
          <p:cNvPr id="6" name="Group 6" descr="DARS no wrong door staff"/>
          <p:cNvGrpSpPr/>
          <p:nvPr/>
        </p:nvGrpSpPr>
        <p:grpSpPr>
          <a:xfrm>
            <a:off x="1724500" y="4120854"/>
            <a:ext cx="838558" cy="838558"/>
            <a:chOff x="0" y="0"/>
            <a:chExt cx="812800" cy="812800"/>
          </a:xfrm>
          <a:solidFill>
            <a:srgbClr val="F7B73A"/>
          </a:solidFill>
        </p:grpSpPr>
        <p:sp>
          <p:nvSpPr>
            <p:cNvPr id="7" name="Freeform 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8" name="TextBox 8"/>
            <p:cNvSpPr txBox="1"/>
            <p:nvPr/>
          </p:nvSpPr>
          <p:spPr>
            <a:xfrm>
              <a:off x="76200" y="47625"/>
              <a:ext cx="660400" cy="688975"/>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DARS NWD Staff</a:t>
              </a:r>
            </a:p>
          </p:txBody>
        </p:sp>
      </p:grpSp>
      <p:grpSp>
        <p:nvGrpSpPr>
          <p:cNvPr id="75" name="Group 27" descr="area agency on aging lead agencies">
            <a:extLst>
              <a:ext uri="{FF2B5EF4-FFF2-40B4-BE49-F238E27FC236}">
                <a16:creationId xmlns:a16="http://schemas.microsoft.com/office/drawing/2014/main" id="{F8C08595-2E92-9D0F-9E77-B08C1E107BAC}"/>
              </a:ext>
            </a:extLst>
          </p:cNvPr>
          <p:cNvGrpSpPr/>
          <p:nvPr/>
        </p:nvGrpSpPr>
        <p:grpSpPr>
          <a:xfrm>
            <a:off x="1277072" y="4980500"/>
            <a:ext cx="828617" cy="828617"/>
            <a:chOff x="0" y="0"/>
            <a:chExt cx="812800" cy="812800"/>
          </a:xfrm>
          <a:solidFill>
            <a:srgbClr val="A7DEF0"/>
          </a:solidFill>
        </p:grpSpPr>
        <p:sp>
          <p:nvSpPr>
            <p:cNvPr id="76" name="Freeform 28">
              <a:extLst>
                <a:ext uri="{FF2B5EF4-FFF2-40B4-BE49-F238E27FC236}">
                  <a16:creationId xmlns:a16="http://schemas.microsoft.com/office/drawing/2014/main" id="{FAC32EB2-3586-B9C3-B7CF-897BEC86FA6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77" name="TextBox 29">
              <a:extLst>
                <a:ext uri="{FF2B5EF4-FFF2-40B4-BE49-F238E27FC236}">
                  <a16:creationId xmlns:a16="http://schemas.microsoft.com/office/drawing/2014/main" id="{F2F84709-9BF0-0E25-6003-6D0F0BFD07BB}"/>
                </a:ext>
              </a:extLst>
            </p:cNvPr>
            <p:cNvSpPr txBox="1"/>
            <p:nvPr/>
          </p:nvSpPr>
          <p:spPr>
            <a:xfrm>
              <a:off x="76200" y="47625"/>
              <a:ext cx="660400" cy="688975"/>
            </a:xfrm>
            <a:prstGeom prst="rect">
              <a:avLst/>
            </a:prstGeom>
            <a:noFill/>
          </p:spPr>
          <p:txBody>
            <a:bodyPr lIns="33867" tIns="33867" rIns="33867" bIns="33867" rtlCol="0" anchor="ctr"/>
            <a:lstStyle/>
            <a:p>
              <a:pPr algn="ctr">
                <a:lnSpc>
                  <a:spcPts val="1493"/>
                </a:lnSpc>
              </a:pPr>
              <a:endParaRPr lang="en-US" sz="1067" b="1" spc="-21">
                <a:solidFill>
                  <a:srgbClr val="0B2374"/>
                </a:solidFill>
                <a:latin typeface="Open Sauce Bold"/>
                <a:ea typeface="Open Sauce Bold"/>
                <a:cs typeface="Open Sauce Bold"/>
                <a:sym typeface="Open Sauce Bold"/>
              </a:endParaRPr>
            </a:p>
          </p:txBody>
        </p:sp>
      </p:grpSp>
      <p:grpSp>
        <p:nvGrpSpPr>
          <p:cNvPr id="12" name="Group 12">
            <a:extLst>
              <a:ext uri="{C183D7F6-B498-43B3-948B-1728B52AA6E4}">
                <adec:decorative xmlns:adec="http://schemas.microsoft.com/office/drawing/2017/decorative" val="1"/>
              </a:ext>
            </a:extLst>
          </p:cNvPr>
          <p:cNvGrpSpPr/>
          <p:nvPr/>
        </p:nvGrpSpPr>
        <p:grpSpPr>
          <a:xfrm>
            <a:off x="1133232" y="4942837"/>
            <a:ext cx="838558" cy="838558"/>
            <a:chOff x="0" y="0"/>
            <a:chExt cx="812800" cy="812800"/>
          </a:xfrm>
          <a:solidFill>
            <a:srgbClr val="F7B73A"/>
          </a:solidFill>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14" name="TextBox 14"/>
            <p:cNvSpPr txBox="1"/>
            <p:nvPr/>
          </p:nvSpPr>
          <p:spPr>
            <a:xfrm>
              <a:off x="51411" y="47625"/>
              <a:ext cx="685189" cy="688975"/>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AAA Lead Agencies</a:t>
              </a:r>
            </a:p>
          </p:txBody>
        </p:sp>
      </p:grpSp>
      <p:sp>
        <p:nvSpPr>
          <p:cNvPr id="2" name="AutoShape 2">
            <a:extLst>
              <a:ext uri="{C183D7F6-B498-43B3-948B-1728B52AA6E4}">
                <adec:decorative xmlns:adec="http://schemas.microsoft.com/office/drawing/2017/decorative" val="1"/>
              </a:ext>
            </a:extLst>
          </p:cNvPr>
          <p:cNvSpPr/>
          <p:nvPr/>
        </p:nvSpPr>
        <p:spPr>
          <a:xfrm>
            <a:off x="4619419" y="2170427"/>
            <a:ext cx="10749" cy="1473203"/>
          </a:xfrm>
          <a:prstGeom prst="line">
            <a:avLst/>
          </a:prstGeom>
          <a:ln w="38100" cap="flat">
            <a:solidFill>
              <a:srgbClr val="000000"/>
            </a:solidFill>
            <a:prstDash val="sysDash"/>
            <a:headEnd type="none" w="sm" len="sm"/>
            <a:tailEnd type="none" w="sm" len="sm"/>
          </a:ln>
        </p:spPr>
        <p:txBody>
          <a:bodyPr/>
          <a:lstStyle/>
          <a:p>
            <a:endParaRPr lang="en-US" sz="1200"/>
          </a:p>
        </p:txBody>
      </p:sp>
      <p:sp>
        <p:nvSpPr>
          <p:cNvPr id="4" name="AutoShape 4">
            <a:extLst>
              <a:ext uri="{C183D7F6-B498-43B3-948B-1728B52AA6E4}">
                <adec:decorative xmlns:adec="http://schemas.microsoft.com/office/drawing/2017/decorative" val="1"/>
              </a:ext>
            </a:extLst>
          </p:cNvPr>
          <p:cNvSpPr/>
          <p:nvPr/>
        </p:nvSpPr>
        <p:spPr>
          <a:xfrm>
            <a:off x="10581708" y="2350279"/>
            <a:ext cx="19813" cy="1520879"/>
          </a:xfrm>
          <a:prstGeom prst="line">
            <a:avLst/>
          </a:prstGeom>
          <a:ln w="38100" cap="flat">
            <a:solidFill>
              <a:srgbClr val="000000"/>
            </a:solidFill>
            <a:prstDash val="sysDash"/>
            <a:headEnd type="none" w="sm" len="sm"/>
            <a:tailEnd type="none" w="sm" len="sm"/>
          </a:ln>
        </p:spPr>
        <p:txBody>
          <a:bodyPr/>
          <a:lstStyle/>
          <a:p>
            <a:endParaRPr lang="en-US" sz="1200"/>
          </a:p>
        </p:txBody>
      </p:sp>
      <p:sp>
        <p:nvSpPr>
          <p:cNvPr id="5" name="Freeform 5">
            <a:extLst>
              <a:ext uri="{C183D7F6-B498-43B3-948B-1728B52AA6E4}">
                <adec:decorative xmlns:adec="http://schemas.microsoft.com/office/drawing/2017/decorative" val="1"/>
              </a:ext>
            </a:extLst>
          </p:cNvPr>
          <p:cNvSpPr/>
          <p:nvPr/>
        </p:nvSpPr>
        <p:spPr>
          <a:xfrm>
            <a:off x="143764" y="118411"/>
            <a:ext cx="11904473" cy="2748851"/>
          </a:xfrm>
          <a:custGeom>
            <a:avLst/>
            <a:gdLst/>
            <a:ahLst/>
            <a:cxnLst/>
            <a:rect l="l" t="t" r="r" b="b"/>
            <a:pathLst>
              <a:path w="17856710" h="4123277">
                <a:moveTo>
                  <a:pt x="0" y="0"/>
                </a:moveTo>
                <a:lnTo>
                  <a:pt x="17856710" y="0"/>
                </a:lnTo>
                <a:lnTo>
                  <a:pt x="17856710" y="4123276"/>
                </a:lnTo>
                <a:lnTo>
                  <a:pt x="0" y="412327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sz="1200"/>
          </a:p>
        </p:txBody>
      </p:sp>
      <p:grpSp>
        <p:nvGrpSpPr>
          <p:cNvPr id="54" name="Group 54" descr="Streamlined Technology System"/>
          <p:cNvGrpSpPr/>
          <p:nvPr/>
        </p:nvGrpSpPr>
        <p:grpSpPr>
          <a:xfrm>
            <a:off x="3450968" y="3058360"/>
            <a:ext cx="2498306" cy="1080249"/>
            <a:chOff x="0" y="-95714"/>
            <a:chExt cx="1301377" cy="562705"/>
          </a:xfrm>
          <a:solidFill>
            <a:srgbClr val="CEEBE5"/>
          </a:solidFill>
        </p:grpSpPr>
        <p:sp>
          <p:nvSpPr>
            <p:cNvPr id="55" name="Freeform 55"/>
            <p:cNvSpPr/>
            <p:nvPr/>
          </p:nvSpPr>
          <p:spPr>
            <a:xfrm>
              <a:off x="0" y="0"/>
              <a:ext cx="1298390" cy="400780"/>
            </a:xfrm>
            <a:custGeom>
              <a:avLst/>
              <a:gdLst/>
              <a:ahLst/>
              <a:cxnLst/>
              <a:rect l="l" t="t" r="r" b="b"/>
              <a:pathLst>
                <a:path w="1298390" h="400780">
                  <a:moveTo>
                    <a:pt x="1095190" y="0"/>
                  </a:moveTo>
                  <a:cubicBezTo>
                    <a:pt x="1207414" y="0"/>
                    <a:pt x="1298390" y="89718"/>
                    <a:pt x="1298390" y="200390"/>
                  </a:cubicBezTo>
                  <a:cubicBezTo>
                    <a:pt x="1298390" y="311063"/>
                    <a:pt x="1207414" y="400780"/>
                    <a:pt x="1095190" y="400780"/>
                  </a:cubicBezTo>
                  <a:lnTo>
                    <a:pt x="203200" y="400780"/>
                  </a:lnTo>
                  <a:cubicBezTo>
                    <a:pt x="90976" y="400780"/>
                    <a:pt x="0" y="311063"/>
                    <a:pt x="0" y="200390"/>
                  </a:cubicBezTo>
                  <a:cubicBezTo>
                    <a:pt x="0" y="89718"/>
                    <a:pt x="90976" y="0"/>
                    <a:pt x="203200" y="0"/>
                  </a:cubicBezTo>
                  <a:close/>
                </a:path>
              </a:pathLst>
            </a:custGeom>
            <a:grpFill/>
          </p:spPr>
          <p:txBody>
            <a:bodyPr/>
            <a:lstStyle/>
            <a:p>
              <a:endParaRPr lang="en-US" sz="1200"/>
            </a:p>
          </p:txBody>
        </p:sp>
        <p:sp>
          <p:nvSpPr>
            <p:cNvPr id="56" name="TextBox 56"/>
            <p:cNvSpPr txBox="1"/>
            <p:nvPr/>
          </p:nvSpPr>
          <p:spPr>
            <a:xfrm>
              <a:off x="2987" y="-95714"/>
              <a:ext cx="1298390" cy="562705"/>
            </a:xfrm>
            <a:prstGeom prst="rect">
              <a:avLst/>
            </a:prstGeom>
            <a:noFill/>
          </p:spPr>
          <p:txBody>
            <a:bodyPr lIns="0" tIns="0" rIns="0" bIns="0" rtlCol="0" anchor="ctr"/>
            <a:lstStyle/>
            <a:p>
              <a:pPr algn="ctr"/>
              <a:r>
                <a:rPr lang="en-US" sz="2000" b="1" spc="-80">
                  <a:solidFill>
                    <a:srgbClr val="0B2374"/>
                  </a:solidFill>
                  <a:latin typeface="Open Sauce Bold"/>
                  <a:ea typeface="Open Sauce Bold"/>
                  <a:cs typeface="Open Sauce Bold"/>
                  <a:sym typeface="Open Sauce Bold"/>
                </a:rPr>
                <a:t>Streamlined Technology System</a:t>
              </a:r>
            </a:p>
          </p:txBody>
        </p:sp>
      </p:grpSp>
      <p:grpSp>
        <p:nvGrpSpPr>
          <p:cNvPr id="3" name="Group 36" descr="Easy access">
            <a:extLst>
              <a:ext uri="{FF2B5EF4-FFF2-40B4-BE49-F238E27FC236}">
                <a16:creationId xmlns:a16="http://schemas.microsoft.com/office/drawing/2014/main" id="{4637FB7F-551C-AB2C-331C-7AC2BA8C5A79}"/>
              </a:ext>
            </a:extLst>
          </p:cNvPr>
          <p:cNvGrpSpPr/>
          <p:nvPr/>
        </p:nvGrpSpPr>
        <p:grpSpPr>
          <a:xfrm>
            <a:off x="3741145" y="4169988"/>
            <a:ext cx="850286" cy="882953"/>
            <a:chOff x="0" y="0"/>
            <a:chExt cx="880737" cy="914575"/>
          </a:xfrm>
          <a:solidFill>
            <a:srgbClr val="FCE0E3"/>
          </a:solidFill>
        </p:grpSpPr>
        <p:sp>
          <p:nvSpPr>
            <p:cNvPr id="68" name="TextBox 38">
              <a:extLst>
                <a:ext uri="{FF2B5EF4-FFF2-40B4-BE49-F238E27FC236}">
                  <a16:creationId xmlns:a16="http://schemas.microsoft.com/office/drawing/2014/main" id="{28FF476E-2660-414D-D7AD-D0C1FFDA0A78}"/>
                </a:ext>
              </a:extLst>
            </p:cNvPr>
            <p:cNvSpPr txBox="1"/>
            <p:nvPr/>
          </p:nvSpPr>
          <p:spPr>
            <a:xfrm>
              <a:off x="41237" y="57166"/>
              <a:ext cx="798199" cy="771667"/>
            </a:xfrm>
            <a:prstGeom prst="rect">
              <a:avLst/>
            </a:prstGeom>
            <a:noFill/>
          </p:spPr>
          <p:txBody>
            <a:bodyPr lIns="33867" tIns="33867" rIns="33867" bIns="33867" rtlCol="0" anchor="ctr"/>
            <a:lstStyle/>
            <a:p>
              <a:pPr algn="ctr">
                <a:lnSpc>
                  <a:spcPts val="1493"/>
                </a:lnSpc>
              </a:pPr>
              <a:endParaRPr lang="en-US" sz="1067" b="1" spc="-21">
                <a:solidFill>
                  <a:srgbClr val="0B2374"/>
                </a:solidFill>
                <a:latin typeface="Open Sauce Bold"/>
                <a:ea typeface="Open Sauce Bold"/>
                <a:cs typeface="Open Sauce Bold"/>
                <a:sym typeface="Open Sauce Bold"/>
              </a:endParaRPr>
            </a:p>
          </p:txBody>
        </p:sp>
        <p:sp>
          <p:nvSpPr>
            <p:cNvPr id="52" name="Freeform 37">
              <a:extLst>
                <a:ext uri="{FF2B5EF4-FFF2-40B4-BE49-F238E27FC236}">
                  <a16:creationId xmlns:a16="http://schemas.microsoft.com/office/drawing/2014/main" id="{C41A04FE-B4BB-D8A3-508D-1557E7B2AE58}"/>
                </a:ext>
              </a:extLst>
            </p:cNvPr>
            <p:cNvSpPr/>
            <p:nvPr/>
          </p:nvSpPr>
          <p:spPr>
            <a:xfrm>
              <a:off x="0" y="0"/>
              <a:ext cx="880737" cy="914575"/>
            </a:xfrm>
            <a:custGeom>
              <a:avLst/>
              <a:gdLst/>
              <a:ahLst/>
              <a:cxnLst/>
              <a:rect l="l" t="t" r="r" b="b"/>
              <a:pathLst>
                <a:path w="880737" h="914575">
                  <a:moveTo>
                    <a:pt x="440369" y="0"/>
                  </a:moveTo>
                  <a:cubicBezTo>
                    <a:pt x="197160" y="0"/>
                    <a:pt x="0" y="204735"/>
                    <a:pt x="0" y="457287"/>
                  </a:cubicBezTo>
                  <a:cubicBezTo>
                    <a:pt x="0" y="709840"/>
                    <a:pt x="197160" y="914575"/>
                    <a:pt x="440369" y="914575"/>
                  </a:cubicBezTo>
                  <a:cubicBezTo>
                    <a:pt x="683577" y="914575"/>
                    <a:pt x="880737" y="709840"/>
                    <a:pt x="880737" y="457287"/>
                  </a:cubicBezTo>
                  <a:cubicBezTo>
                    <a:pt x="880737" y="204735"/>
                    <a:pt x="683577" y="0"/>
                    <a:pt x="440369" y="0"/>
                  </a:cubicBezTo>
                  <a:close/>
                </a:path>
              </a:pathLst>
            </a:custGeom>
            <a:grpFill/>
          </p:spPr>
          <p:txBody>
            <a:bodyPr/>
            <a:lstStyle/>
            <a:p>
              <a:endParaRPr lang="en-US" sz="1200"/>
            </a:p>
          </p:txBody>
        </p:sp>
      </p:grpSp>
      <p:grpSp>
        <p:nvGrpSpPr>
          <p:cNvPr id="24" name="Group 24" descr="CRIA"/>
          <p:cNvGrpSpPr/>
          <p:nvPr/>
        </p:nvGrpSpPr>
        <p:grpSpPr>
          <a:xfrm>
            <a:off x="4759313" y="4179739"/>
            <a:ext cx="828617" cy="828617"/>
            <a:chOff x="0" y="0"/>
            <a:chExt cx="812800" cy="812800"/>
          </a:xfrm>
        </p:grpSpPr>
        <p:sp>
          <p:nvSpPr>
            <p:cNvPr id="25" name="Freeform 2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4CEB5"/>
            </a:solidFill>
          </p:spPr>
          <p:txBody>
            <a:bodyPr/>
            <a:lstStyle/>
            <a:p>
              <a:endParaRPr lang="en-US" sz="1200"/>
            </a:p>
          </p:txBody>
        </p:sp>
        <p:sp>
          <p:nvSpPr>
            <p:cNvPr id="26" name="TextBox 26"/>
            <p:cNvSpPr txBox="1"/>
            <p:nvPr/>
          </p:nvSpPr>
          <p:spPr>
            <a:xfrm>
              <a:off x="76200" y="47625"/>
              <a:ext cx="660400" cy="688975"/>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CRIA </a:t>
              </a:r>
            </a:p>
          </p:txBody>
        </p:sp>
      </p:grpSp>
      <p:grpSp>
        <p:nvGrpSpPr>
          <p:cNvPr id="27" name="Group 27">
            <a:extLst>
              <a:ext uri="{C183D7F6-B498-43B3-948B-1728B52AA6E4}">
                <adec:decorative xmlns:adec="http://schemas.microsoft.com/office/drawing/2017/decorative" val="1"/>
              </a:ext>
            </a:extLst>
          </p:cNvPr>
          <p:cNvGrpSpPr/>
          <p:nvPr/>
        </p:nvGrpSpPr>
        <p:grpSpPr>
          <a:xfrm>
            <a:off x="3659170" y="4179739"/>
            <a:ext cx="828617" cy="828617"/>
            <a:chOff x="0" y="0"/>
            <a:chExt cx="812800" cy="812800"/>
          </a:xfrm>
        </p:grpSpPr>
        <p:sp>
          <p:nvSpPr>
            <p:cNvPr id="28" name="Freeform 2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4CEB5"/>
            </a:solidFill>
          </p:spPr>
          <p:txBody>
            <a:bodyPr/>
            <a:lstStyle/>
            <a:p>
              <a:endParaRPr lang="en-US" sz="1200"/>
            </a:p>
          </p:txBody>
        </p:sp>
        <p:sp>
          <p:nvSpPr>
            <p:cNvPr id="29" name="TextBox 29"/>
            <p:cNvSpPr txBox="1"/>
            <p:nvPr/>
          </p:nvSpPr>
          <p:spPr>
            <a:xfrm>
              <a:off x="76200" y="47625"/>
              <a:ext cx="660400" cy="688975"/>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Easy Access</a:t>
              </a:r>
            </a:p>
          </p:txBody>
        </p:sp>
      </p:grpSp>
      <p:grpSp>
        <p:nvGrpSpPr>
          <p:cNvPr id="30" name="Group 30" descr="training platform"/>
          <p:cNvGrpSpPr/>
          <p:nvPr/>
        </p:nvGrpSpPr>
        <p:grpSpPr>
          <a:xfrm>
            <a:off x="3745902" y="5146487"/>
            <a:ext cx="845235" cy="828618"/>
            <a:chOff x="0" y="0"/>
            <a:chExt cx="812800" cy="850351"/>
          </a:xfrm>
        </p:grpSpPr>
        <p:sp>
          <p:nvSpPr>
            <p:cNvPr id="31" name="Freeform 31"/>
            <p:cNvSpPr/>
            <p:nvPr/>
          </p:nvSpPr>
          <p:spPr>
            <a:xfrm>
              <a:off x="0" y="0"/>
              <a:ext cx="812800" cy="850351"/>
            </a:xfrm>
            <a:custGeom>
              <a:avLst/>
              <a:gdLst/>
              <a:ahLst/>
              <a:cxnLst/>
              <a:rect l="l" t="t" r="r" b="b"/>
              <a:pathLst>
                <a:path w="812800" h="850351">
                  <a:moveTo>
                    <a:pt x="406400" y="0"/>
                  </a:moveTo>
                  <a:cubicBezTo>
                    <a:pt x="181951" y="0"/>
                    <a:pt x="0" y="190358"/>
                    <a:pt x="0" y="425175"/>
                  </a:cubicBezTo>
                  <a:cubicBezTo>
                    <a:pt x="0" y="659993"/>
                    <a:pt x="181951" y="850351"/>
                    <a:pt x="406400" y="850351"/>
                  </a:cubicBezTo>
                  <a:cubicBezTo>
                    <a:pt x="630849" y="850351"/>
                    <a:pt x="812800" y="659993"/>
                    <a:pt x="812800" y="425175"/>
                  </a:cubicBezTo>
                  <a:cubicBezTo>
                    <a:pt x="812800" y="190358"/>
                    <a:pt x="630849" y="0"/>
                    <a:pt x="406400" y="0"/>
                  </a:cubicBezTo>
                  <a:close/>
                </a:path>
              </a:pathLst>
            </a:custGeom>
            <a:solidFill>
              <a:srgbClr val="64CEB5"/>
            </a:solidFill>
          </p:spPr>
          <p:txBody>
            <a:bodyPr/>
            <a:lstStyle/>
            <a:p>
              <a:endParaRPr lang="en-US" sz="1200"/>
            </a:p>
          </p:txBody>
        </p:sp>
        <p:sp>
          <p:nvSpPr>
            <p:cNvPr id="32" name="TextBox 32"/>
            <p:cNvSpPr txBox="1"/>
            <p:nvPr/>
          </p:nvSpPr>
          <p:spPr>
            <a:xfrm>
              <a:off x="76200" y="51145"/>
              <a:ext cx="660400" cy="719485"/>
            </a:xfrm>
            <a:prstGeom prst="rect">
              <a:avLst/>
            </a:prstGeom>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Training Platform</a:t>
              </a:r>
            </a:p>
          </p:txBody>
        </p:sp>
      </p:grpSp>
      <p:grpSp>
        <p:nvGrpSpPr>
          <p:cNvPr id="33" name="Group 33" descr="resource database partners"/>
          <p:cNvGrpSpPr/>
          <p:nvPr/>
        </p:nvGrpSpPr>
        <p:grpSpPr>
          <a:xfrm>
            <a:off x="4759313" y="5184773"/>
            <a:ext cx="859423" cy="807709"/>
            <a:chOff x="0" y="0"/>
            <a:chExt cx="1301982" cy="1223637"/>
          </a:xfrm>
        </p:grpSpPr>
        <p:sp>
          <p:nvSpPr>
            <p:cNvPr id="34" name="Freeform 34"/>
            <p:cNvSpPr/>
            <p:nvPr/>
          </p:nvSpPr>
          <p:spPr>
            <a:xfrm>
              <a:off x="0" y="0"/>
              <a:ext cx="1301982" cy="1223637"/>
            </a:xfrm>
            <a:custGeom>
              <a:avLst/>
              <a:gdLst/>
              <a:ahLst/>
              <a:cxnLst/>
              <a:rect l="l" t="t" r="r" b="b"/>
              <a:pathLst>
                <a:path w="1301982" h="1223637">
                  <a:moveTo>
                    <a:pt x="650991" y="0"/>
                  </a:moveTo>
                  <a:cubicBezTo>
                    <a:pt x="291459" y="0"/>
                    <a:pt x="0" y="273921"/>
                    <a:pt x="0" y="611819"/>
                  </a:cubicBezTo>
                  <a:cubicBezTo>
                    <a:pt x="0" y="949717"/>
                    <a:pt x="291459" y="1223637"/>
                    <a:pt x="650991" y="1223637"/>
                  </a:cubicBezTo>
                  <a:cubicBezTo>
                    <a:pt x="1010523" y="1223637"/>
                    <a:pt x="1301982" y="949717"/>
                    <a:pt x="1301982" y="611819"/>
                  </a:cubicBezTo>
                  <a:cubicBezTo>
                    <a:pt x="1301982" y="273921"/>
                    <a:pt x="1010523" y="0"/>
                    <a:pt x="650991" y="0"/>
                  </a:cubicBezTo>
                  <a:close/>
                </a:path>
              </a:pathLst>
            </a:custGeom>
            <a:solidFill>
              <a:srgbClr val="64CEB5"/>
            </a:solidFill>
          </p:spPr>
          <p:txBody>
            <a:bodyPr/>
            <a:lstStyle/>
            <a:p>
              <a:endParaRPr lang="en-US" sz="1200"/>
            </a:p>
          </p:txBody>
        </p:sp>
        <p:sp>
          <p:nvSpPr>
            <p:cNvPr id="35" name="TextBox 35"/>
            <p:cNvSpPr txBox="1"/>
            <p:nvPr/>
          </p:nvSpPr>
          <p:spPr>
            <a:xfrm>
              <a:off x="71917" y="79639"/>
              <a:ext cx="1184093" cy="1022780"/>
            </a:xfrm>
            <a:prstGeom prst="rect">
              <a:avLst/>
            </a:prstGeom>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Resource Database Partners</a:t>
              </a:r>
            </a:p>
          </p:txBody>
        </p:sp>
      </p:grpSp>
      <p:grpSp>
        <p:nvGrpSpPr>
          <p:cNvPr id="57" name="Group 57" descr="coordinated partner network"/>
          <p:cNvGrpSpPr/>
          <p:nvPr/>
        </p:nvGrpSpPr>
        <p:grpSpPr>
          <a:xfrm>
            <a:off x="6500442" y="3247278"/>
            <a:ext cx="2314318" cy="698448"/>
            <a:chOff x="0" y="0"/>
            <a:chExt cx="1368961" cy="413144"/>
          </a:xfrm>
        </p:grpSpPr>
        <p:sp>
          <p:nvSpPr>
            <p:cNvPr id="58" name="Freeform 58"/>
            <p:cNvSpPr/>
            <p:nvPr/>
          </p:nvSpPr>
          <p:spPr>
            <a:xfrm>
              <a:off x="0" y="0"/>
              <a:ext cx="1365782" cy="400780"/>
            </a:xfrm>
            <a:custGeom>
              <a:avLst/>
              <a:gdLst/>
              <a:ahLst/>
              <a:cxnLst/>
              <a:rect l="l" t="t" r="r" b="b"/>
              <a:pathLst>
                <a:path w="1365782" h="400780">
                  <a:moveTo>
                    <a:pt x="1162582" y="0"/>
                  </a:moveTo>
                  <a:cubicBezTo>
                    <a:pt x="1274806" y="0"/>
                    <a:pt x="1365782" y="89718"/>
                    <a:pt x="1365782" y="200390"/>
                  </a:cubicBezTo>
                  <a:cubicBezTo>
                    <a:pt x="1365782" y="311063"/>
                    <a:pt x="1274806" y="400780"/>
                    <a:pt x="1162582" y="400780"/>
                  </a:cubicBezTo>
                  <a:lnTo>
                    <a:pt x="203200" y="400780"/>
                  </a:lnTo>
                  <a:cubicBezTo>
                    <a:pt x="90976" y="400780"/>
                    <a:pt x="0" y="311063"/>
                    <a:pt x="0" y="200390"/>
                  </a:cubicBezTo>
                  <a:cubicBezTo>
                    <a:pt x="0" y="89718"/>
                    <a:pt x="90976" y="0"/>
                    <a:pt x="203200" y="0"/>
                  </a:cubicBezTo>
                  <a:close/>
                </a:path>
              </a:pathLst>
            </a:custGeom>
            <a:solidFill>
              <a:srgbClr val="A7DEF0"/>
            </a:solidFill>
          </p:spPr>
          <p:txBody>
            <a:bodyPr/>
            <a:lstStyle/>
            <a:p>
              <a:endParaRPr lang="en-US" sz="1200"/>
            </a:p>
          </p:txBody>
        </p:sp>
        <p:sp>
          <p:nvSpPr>
            <p:cNvPr id="59" name="TextBox 59"/>
            <p:cNvSpPr txBox="1"/>
            <p:nvPr/>
          </p:nvSpPr>
          <p:spPr>
            <a:xfrm>
              <a:off x="3179" y="2839"/>
              <a:ext cx="1365782" cy="410305"/>
            </a:xfrm>
            <a:prstGeom prst="rect">
              <a:avLst/>
            </a:prstGeom>
          </p:spPr>
          <p:txBody>
            <a:bodyPr lIns="0" tIns="0" rIns="0" bIns="0" rtlCol="0" anchor="ctr"/>
            <a:lstStyle/>
            <a:p>
              <a:pPr algn="ctr">
                <a:lnSpc>
                  <a:spcPts val="2400"/>
                </a:lnSpc>
              </a:pPr>
              <a:r>
                <a:rPr lang="en-US" sz="2000" b="1" spc="-80" dirty="0">
                  <a:solidFill>
                    <a:srgbClr val="0B2374"/>
                  </a:solidFill>
                  <a:latin typeface="Open Sauce Bold"/>
                  <a:ea typeface="Open Sauce Bold"/>
                  <a:cs typeface="Open Sauce Bold"/>
                  <a:sym typeface="Open Sauce Bold"/>
                </a:rPr>
                <a:t>Coordinated Partner Network</a:t>
              </a:r>
            </a:p>
          </p:txBody>
        </p:sp>
      </p:grpSp>
      <p:grpSp>
        <p:nvGrpSpPr>
          <p:cNvPr id="69" name="Group 69" descr="community partners"/>
          <p:cNvGrpSpPr/>
          <p:nvPr/>
        </p:nvGrpSpPr>
        <p:grpSpPr>
          <a:xfrm>
            <a:off x="6765976" y="4138609"/>
            <a:ext cx="868734" cy="868734"/>
            <a:chOff x="0" y="0"/>
            <a:chExt cx="812800" cy="812800"/>
          </a:xfrm>
          <a:solidFill>
            <a:srgbClr val="A7DEF0"/>
          </a:solidFill>
        </p:grpSpPr>
        <p:sp>
          <p:nvSpPr>
            <p:cNvPr id="70" name="Freeform 7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71" name="TextBox 71"/>
            <p:cNvSpPr txBox="1"/>
            <p:nvPr/>
          </p:nvSpPr>
          <p:spPr>
            <a:xfrm>
              <a:off x="40947" y="47625"/>
              <a:ext cx="695653" cy="688975"/>
            </a:xfrm>
            <a:prstGeom prst="rect">
              <a:avLst/>
            </a:prstGeom>
            <a:noFill/>
          </p:spPr>
          <p:txBody>
            <a:bodyPr lIns="33867" tIns="33867" rIns="33867" bIns="33867" rtlCol="0" anchor="ctr"/>
            <a:lstStyle/>
            <a:p>
              <a:pPr algn="ctr">
                <a:lnSpc>
                  <a:spcPts val="1307"/>
                </a:lnSpc>
              </a:pPr>
              <a:r>
                <a:rPr lang="en-US" sz="933" b="1" spc="-19">
                  <a:solidFill>
                    <a:srgbClr val="0B2374"/>
                  </a:solidFill>
                  <a:latin typeface="Open Sauce Bold"/>
                  <a:ea typeface="Open Sauce Bold"/>
                  <a:cs typeface="Open Sauce Bold"/>
                  <a:sym typeface="Open Sauce Bold"/>
                </a:rPr>
                <a:t>Community Partners</a:t>
              </a:r>
            </a:p>
          </p:txBody>
        </p:sp>
      </p:grpSp>
      <p:grpSp>
        <p:nvGrpSpPr>
          <p:cNvPr id="21" name="Group 21" descr="network partners"/>
          <p:cNvGrpSpPr/>
          <p:nvPr/>
        </p:nvGrpSpPr>
        <p:grpSpPr>
          <a:xfrm>
            <a:off x="7726212" y="4138609"/>
            <a:ext cx="868734" cy="868734"/>
            <a:chOff x="0" y="0"/>
            <a:chExt cx="812800" cy="812800"/>
          </a:xfrm>
          <a:solidFill>
            <a:srgbClr val="A7DEF0"/>
          </a:solidFill>
        </p:grpSpPr>
        <p:sp>
          <p:nvSpPr>
            <p:cNvPr id="22" name="Freeform 2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23" name="TextBox 23"/>
            <p:cNvSpPr txBox="1"/>
            <p:nvPr/>
          </p:nvSpPr>
          <p:spPr>
            <a:xfrm>
              <a:off x="76200" y="47625"/>
              <a:ext cx="660400" cy="688975"/>
            </a:xfrm>
            <a:prstGeom prst="rect">
              <a:avLst/>
            </a:prstGeom>
            <a:noFill/>
          </p:spPr>
          <p:txBody>
            <a:bodyPr lIns="33867" tIns="33867" rIns="33867" bIns="33867" rtlCol="0" anchor="ctr"/>
            <a:lstStyle/>
            <a:p>
              <a:pPr algn="ctr">
                <a:lnSpc>
                  <a:spcPts val="1307"/>
                </a:lnSpc>
              </a:pPr>
              <a:r>
                <a:rPr lang="en-US" sz="933" b="1" spc="-19">
                  <a:solidFill>
                    <a:srgbClr val="0B2374"/>
                  </a:solidFill>
                  <a:latin typeface="Open Sauce Bold"/>
                  <a:ea typeface="Open Sauce Bold"/>
                  <a:cs typeface="Open Sauce Bold"/>
                  <a:sym typeface="Open Sauce Bold"/>
                </a:rPr>
                <a:t>Network Partners</a:t>
              </a:r>
            </a:p>
          </p:txBody>
        </p:sp>
      </p:grpSp>
      <p:grpSp>
        <p:nvGrpSpPr>
          <p:cNvPr id="15" name="Group 15" descr="local advisory council members"/>
          <p:cNvGrpSpPr/>
          <p:nvPr/>
        </p:nvGrpSpPr>
        <p:grpSpPr>
          <a:xfrm>
            <a:off x="6798232" y="5150006"/>
            <a:ext cx="874054" cy="885097"/>
            <a:chOff x="0" y="0"/>
            <a:chExt cx="812800" cy="823070"/>
          </a:xfrm>
          <a:solidFill>
            <a:srgbClr val="A7DEF0"/>
          </a:solidFill>
        </p:grpSpPr>
        <p:sp>
          <p:nvSpPr>
            <p:cNvPr id="16" name="Freeform 16"/>
            <p:cNvSpPr/>
            <p:nvPr/>
          </p:nvSpPr>
          <p:spPr>
            <a:xfrm>
              <a:off x="0" y="0"/>
              <a:ext cx="812800" cy="823070"/>
            </a:xfrm>
            <a:custGeom>
              <a:avLst/>
              <a:gdLst/>
              <a:ahLst/>
              <a:cxnLst/>
              <a:rect l="l" t="t" r="r" b="b"/>
              <a:pathLst>
                <a:path w="812800" h="823070">
                  <a:moveTo>
                    <a:pt x="406400" y="0"/>
                  </a:moveTo>
                  <a:cubicBezTo>
                    <a:pt x="181951" y="0"/>
                    <a:pt x="0" y="184250"/>
                    <a:pt x="0" y="411535"/>
                  </a:cubicBezTo>
                  <a:cubicBezTo>
                    <a:pt x="0" y="638819"/>
                    <a:pt x="181951" y="823070"/>
                    <a:pt x="406400" y="823070"/>
                  </a:cubicBezTo>
                  <a:cubicBezTo>
                    <a:pt x="630849" y="823070"/>
                    <a:pt x="812800" y="638819"/>
                    <a:pt x="812800" y="411535"/>
                  </a:cubicBezTo>
                  <a:cubicBezTo>
                    <a:pt x="812800" y="184250"/>
                    <a:pt x="630849" y="0"/>
                    <a:pt x="406400" y="0"/>
                  </a:cubicBezTo>
                  <a:close/>
                </a:path>
              </a:pathLst>
            </a:custGeom>
            <a:grpFill/>
          </p:spPr>
          <p:txBody>
            <a:bodyPr/>
            <a:lstStyle/>
            <a:p>
              <a:endParaRPr lang="en-US" sz="1200"/>
            </a:p>
          </p:txBody>
        </p:sp>
        <p:sp>
          <p:nvSpPr>
            <p:cNvPr id="17" name="TextBox 17"/>
            <p:cNvSpPr txBox="1"/>
            <p:nvPr/>
          </p:nvSpPr>
          <p:spPr>
            <a:xfrm>
              <a:off x="76200" y="48588"/>
              <a:ext cx="660400" cy="697319"/>
            </a:xfrm>
            <a:prstGeom prst="rect">
              <a:avLst/>
            </a:prstGeom>
            <a:noFill/>
          </p:spPr>
          <p:txBody>
            <a:bodyPr lIns="33867" tIns="33867" rIns="33867" bIns="33867" rtlCol="0" anchor="ctr"/>
            <a:lstStyle/>
            <a:p>
              <a:pPr algn="ctr">
                <a:lnSpc>
                  <a:spcPts val="1307"/>
                </a:lnSpc>
              </a:pPr>
              <a:r>
                <a:rPr lang="en-US" sz="933" b="1" spc="-19">
                  <a:solidFill>
                    <a:srgbClr val="0B2374"/>
                  </a:solidFill>
                  <a:latin typeface="Open Sauce Bold"/>
                  <a:ea typeface="Open Sauce Bold"/>
                  <a:cs typeface="Open Sauce Bold"/>
                  <a:sym typeface="Open Sauce Bold"/>
                </a:rPr>
                <a:t>Local Advisory Council Members</a:t>
              </a:r>
            </a:p>
          </p:txBody>
        </p:sp>
      </p:grpSp>
      <p:grpSp>
        <p:nvGrpSpPr>
          <p:cNvPr id="18" name="Group 18" descr="tech users"/>
          <p:cNvGrpSpPr/>
          <p:nvPr/>
        </p:nvGrpSpPr>
        <p:grpSpPr>
          <a:xfrm>
            <a:off x="7781148" y="5158608"/>
            <a:ext cx="854559" cy="854559"/>
            <a:chOff x="0" y="0"/>
            <a:chExt cx="812800" cy="812800"/>
          </a:xfrm>
          <a:solidFill>
            <a:srgbClr val="A7DEF0"/>
          </a:solidFill>
        </p:grpSpPr>
        <p:sp>
          <p:nvSpPr>
            <p:cNvPr id="19" name="Freeform 1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sz="1200"/>
            </a:p>
          </p:txBody>
        </p:sp>
        <p:sp>
          <p:nvSpPr>
            <p:cNvPr id="20" name="TextBox 20"/>
            <p:cNvSpPr txBox="1"/>
            <p:nvPr/>
          </p:nvSpPr>
          <p:spPr>
            <a:xfrm>
              <a:off x="76200" y="47625"/>
              <a:ext cx="660400" cy="688975"/>
            </a:xfrm>
            <a:prstGeom prst="rect">
              <a:avLst/>
            </a:prstGeom>
            <a:noFill/>
          </p:spPr>
          <p:txBody>
            <a:bodyPr lIns="33867" tIns="33867" rIns="33867" bIns="33867" rtlCol="0" anchor="ctr"/>
            <a:lstStyle/>
            <a:p>
              <a:pPr algn="ctr">
                <a:lnSpc>
                  <a:spcPts val="1307"/>
                </a:lnSpc>
              </a:pPr>
              <a:r>
                <a:rPr lang="en-US" sz="933" b="1" spc="-19">
                  <a:solidFill>
                    <a:srgbClr val="0B2374"/>
                  </a:solidFill>
                  <a:latin typeface="Open Sauce Bold"/>
                  <a:ea typeface="Open Sauce Bold"/>
                  <a:cs typeface="Open Sauce Bold"/>
                  <a:sym typeface="Open Sauce Bold"/>
                </a:rPr>
                <a:t>Tech Users</a:t>
              </a:r>
            </a:p>
          </p:txBody>
        </p:sp>
      </p:grpSp>
      <p:grpSp>
        <p:nvGrpSpPr>
          <p:cNvPr id="61" name="Group 61" descr="person centered support"/>
          <p:cNvGrpSpPr/>
          <p:nvPr/>
        </p:nvGrpSpPr>
        <p:grpSpPr>
          <a:xfrm>
            <a:off x="9260235" y="3221804"/>
            <a:ext cx="2439149" cy="751099"/>
            <a:chOff x="0" y="0"/>
            <a:chExt cx="1301511" cy="400780"/>
          </a:xfrm>
        </p:grpSpPr>
        <p:sp>
          <p:nvSpPr>
            <p:cNvPr id="62" name="Freeform 62"/>
            <p:cNvSpPr/>
            <p:nvPr/>
          </p:nvSpPr>
          <p:spPr>
            <a:xfrm>
              <a:off x="0" y="0"/>
              <a:ext cx="1301511" cy="400780"/>
            </a:xfrm>
            <a:custGeom>
              <a:avLst/>
              <a:gdLst/>
              <a:ahLst/>
              <a:cxnLst/>
              <a:rect l="l" t="t" r="r" b="b"/>
              <a:pathLst>
                <a:path w="1301511" h="400780">
                  <a:moveTo>
                    <a:pt x="1098311" y="0"/>
                  </a:moveTo>
                  <a:cubicBezTo>
                    <a:pt x="1210536" y="0"/>
                    <a:pt x="1301511" y="89718"/>
                    <a:pt x="1301511" y="200390"/>
                  </a:cubicBezTo>
                  <a:cubicBezTo>
                    <a:pt x="1301511" y="311063"/>
                    <a:pt x="1210536" y="400780"/>
                    <a:pt x="1098311" y="400780"/>
                  </a:cubicBezTo>
                  <a:lnTo>
                    <a:pt x="203200" y="400780"/>
                  </a:lnTo>
                  <a:cubicBezTo>
                    <a:pt x="90976" y="400780"/>
                    <a:pt x="0" y="311063"/>
                    <a:pt x="0" y="200390"/>
                  </a:cubicBezTo>
                  <a:cubicBezTo>
                    <a:pt x="0" y="89718"/>
                    <a:pt x="90976" y="0"/>
                    <a:pt x="203200" y="0"/>
                  </a:cubicBezTo>
                  <a:close/>
                </a:path>
              </a:pathLst>
            </a:custGeom>
            <a:solidFill>
              <a:srgbClr val="F7A1AB"/>
            </a:solidFill>
          </p:spPr>
          <p:txBody>
            <a:bodyPr/>
            <a:lstStyle/>
            <a:p>
              <a:endParaRPr lang="en-US" sz="1200"/>
            </a:p>
          </p:txBody>
        </p:sp>
        <p:sp>
          <p:nvSpPr>
            <p:cNvPr id="63" name="TextBox 63"/>
            <p:cNvSpPr txBox="1"/>
            <p:nvPr/>
          </p:nvSpPr>
          <p:spPr>
            <a:xfrm>
              <a:off x="0" y="-9525"/>
              <a:ext cx="1301511" cy="410305"/>
            </a:xfrm>
            <a:prstGeom prst="rect">
              <a:avLst/>
            </a:prstGeom>
          </p:spPr>
          <p:txBody>
            <a:bodyPr lIns="0" tIns="0" rIns="0" bIns="0" rtlCol="0" anchor="ctr"/>
            <a:lstStyle/>
            <a:p>
              <a:pPr algn="ctr">
                <a:lnSpc>
                  <a:spcPts val="2400"/>
                </a:lnSpc>
              </a:pPr>
              <a:r>
                <a:rPr lang="en-US" sz="2000" b="1" spc="-80">
                  <a:solidFill>
                    <a:srgbClr val="0B2374"/>
                  </a:solidFill>
                  <a:latin typeface="Open Sauce Bold"/>
                  <a:ea typeface="Open Sauce Bold"/>
                  <a:cs typeface="Open Sauce Bold"/>
                  <a:sym typeface="Open Sauce Bold"/>
                </a:rPr>
                <a:t>Person Centered Support</a:t>
              </a:r>
            </a:p>
          </p:txBody>
        </p:sp>
      </p:grpSp>
      <p:grpSp>
        <p:nvGrpSpPr>
          <p:cNvPr id="36" name="Group 36" descr="caregiver"/>
          <p:cNvGrpSpPr/>
          <p:nvPr/>
        </p:nvGrpSpPr>
        <p:grpSpPr>
          <a:xfrm>
            <a:off x="9620177" y="4120854"/>
            <a:ext cx="850286" cy="882953"/>
            <a:chOff x="0" y="0"/>
            <a:chExt cx="880737" cy="914575"/>
          </a:xfrm>
          <a:solidFill>
            <a:srgbClr val="FCE0E3"/>
          </a:solidFill>
        </p:grpSpPr>
        <p:sp>
          <p:nvSpPr>
            <p:cNvPr id="37" name="Freeform 37"/>
            <p:cNvSpPr/>
            <p:nvPr/>
          </p:nvSpPr>
          <p:spPr>
            <a:xfrm>
              <a:off x="0" y="0"/>
              <a:ext cx="880737" cy="914575"/>
            </a:xfrm>
            <a:custGeom>
              <a:avLst/>
              <a:gdLst/>
              <a:ahLst/>
              <a:cxnLst/>
              <a:rect l="l" t="t" r="r" b="b"/>
              <a:pathLst>
                <a:path w="880737" h="914575">
                  <a:moveTo>
                    <a:pt x="440369" y="0"/>
                  </a:moveTo>
                  <a:cubicBezTo>
                    <a:pt x="197160" y="0"/>
                    <a:pt x="0" y="204735"/>
                    <a:pt x="0" y="457287"/>
                  </a:cubicBezTo>
                  <a:cubicBezTo>
                    <a:pt x="0" y="709840"/>
                    <a:pt x="197160" y="914575"/>
                    <a:pt x="440369" y="914575"/>
                  </a:cubicBezTo>
                  <a:cubicBezTo>
                    <a:pt x="683577" y="914575"/>
                    <a:pt x="880737" y="709840"/>
                    <a:pt x="880737" y="457287"/>
                  </a:cubicBezTo>
                  <a:cubicBezTo>
                    <a:pt x="880737" y="204735"/>
                    <a:pt x="683577" y="0"/>
                    <a:pt x="440369" y="0"/>
                  </a:cubicBezTo>
                  <a:close/>
                </a:path>
              </a:pathLst>
            </a:custGeom>
            <a:grpFill/>
          </p:spPr>
          <p:txBody>
            <a:bodyPr/>
            <a:lstStyle/>
            <a:p>
              <a:endParaRPr lang="en-US" sz="1200"/>
            </a:p>
          </p:txBody>
        </p:sp>
        <p:sp>
          <p:nvSpPr>
            <p:cNvPr id="38" name="TextBox 38"/>
            <p:cNvSpPr txBox="1"/>
            <p:nvPr/>
          </p:nvSpPr>
          <p:spPr>
            <a:xfrm>
              <a:off x="41237" y="57166"/>
              <a:ext cx="798199" cy="771667"/>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Caregiver</a:t>
              </a:r>
            </a:p>
          </p:txBody>
        </p:sp>
      </p:grpSp>
      <p:grpSp>
        <p:nvGrpSpPr>
          <p:cNvPr id="42" name="Group 42" descr="older adults"/>
          <p:cNvGrpSpPr/>
          <p:nvPr/>
        </p:nvGrpSpPr>
        <p:grpSpPr>
          <a:xfrm>
            <a:off x="10677751" y="4138005"/>
            <a:ext cx="850286" cy="882953"/>
            <a:chOff x="0" y="0"/>
            <a:chExt cx="880737" cy="914575"/>
          </a:xfrm>
          <a:solidFill>
            <a:srgbClr val="FCE0E3"/>
          </a:solidFill>
        </p:grpSpPr>
        <p:sp>
          <p:nvSpPr>
            <p:cNvPr id="43" name="Freeform 43"/>
            <p:cNvSpPr/>
            <p:nvPr/>
          </p:nvSpPr>
          <p:spPr>
            <a:xfrm>
              <a:off x="0" y="0"/>
              <a:ext cx="880737" cy="914575"/>
            </a:xfrm>
            <a:custGeom>
              <a:avLst/>
              <a:gdLst/>
              <a:ahLst/>
              <a:cxnLst/>
              <a:rect l="l" t="t" r="r" b="b"/>
              <a:pathLst>
                <a:path w="880737" h="914575">
                  <a:moveTo>
                    <a:pt x="440369" y="0"/>
                  </a:moveTo>
                  <a:cubicBezTo>
                    <a:pt x="197160" y="0"/>
                    <a:pt x="0" y="204735"/>
                    <a:pt x="0" y="457287"/>
                  </a:cubicBezTo>
                  <a:cubicBezTo>
                    <a:pt x="0" y="709840"/>
                    <a:pt x="197160" y="914575"/>
                    <a:pt x="440369" y="914575"/>
                  </a:cubicBezTo>
                  <a:cubicBezTo>
                    <a:pt x="683577" y="914575"/>
                    <a:pt x="880737" y="709840"/>
                    <a:pt x="880737" y="457287"/>
                  </a:cubicBezTo>
                  <a:cubicBezTo>
                    <a:pt x="880737" y="204735"/>
                    <a:pt x="683577" y="0"/>
                    <a:pt x="440369" y="0"/>
                  </a:cubicBezTo>
                  <a:close/>
                </a:path>
              </a:pathLst>
            </a:custGeom>
            <a:grpFill/>
          </p:spPr>
          <p:txBody>
            <a:bodyPr/>
            <a:lstStyle/>
            <a:p>
              <a:endParaRPr lang="en-US" sz="1200"/>
            </a:p>
          </p:txBody>
        </p:sp>
        <p:sp>
          <p:nvSpPr>
            <p:cNvPr id="44" name="TextBox 44"/>
            <p:cNvSpPr txBox="1"/>
            <p:nvPr/>
          </p:nvSpPr>
          <p:spPr>
            <a:xfrm>
              <a:off x="82569" y="57166"/>
              <a:ext cx="715599" cy="771667"/>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Older Adult</a:t>
              </a:r>
            </a:p>
          </p:txBody>
        </p:sp>
      </p:grpSp>
      <p:grpSp>
        <p:nvGrpSpPr>
          <p:cNvPr id="39" name="Group 39" descr="veteran"/>
          <p:cNvGrpSpPr/>
          <p:nvPr/>
        </p:nvGrpSpPr>
        <p:grpSpPr>
          <a:xfrm>
            <a:off x="9620177" y="5105396"/>
            <a:ext cx="850286" cy="882953"/>
            <a:chOff x="0" y="0"/>
            <a:chExt cx="880737" cy="914575"/>
          </a:xfrm>
          <a:solidFill>
            <a:srgbClr val="FCE0E3"/>
          </a:solidFill>
        </p:grpSpPr>
        <p:sp>
          <p:nvSpPr>
            <p:cNvPr id="40" name="Freeform 40"/>
            <p:cNvSpPr/>
            <p:nvPr/>
          </p:nvSpPr>
          <p:spPr>
            <a:xfrm>
              <a:off x="0" y="0"/>
              <a:ext cx="880737" cy="914575"/>
            </a:xfrm>
            <a:custGeom>
              <a:avLst/>
              <a:gdLst/>
              <a:ahLst/>
              <a:cxnLst/>
              <a:rect l="l" t="t" r="r" b="b"/>
              <a:pathLst>
                <a:path w="880737" h="914575">
                  <a:moveTo>
                    <a:pt x="440369" y="0"/>
                  </a:moveTo>
                  <a:cubicBezTo>
                    <a:pt x="197160" y="0"/>
                    <a:pt x="0" y="204735"/>
                    <a:pt x="0" y="457287"/>
                  </a:cubicBezTo>
                  <a:cubicBezTo>
                    <a:pt x="0" y="709840"/>
                    <a:pt x="197160" y="914575"/>
                    <a:pt x="440369" y="914575"/>
                  </a:cubicBezTo>
                  <a:cubicBezTo>
                    <a:pt x="683577" y="914575"/>
                    <a:pt x="880737" y="709840"/>
                    <a:pt x="880737" y="457287"/>
                  </a:cubicBezTo>
                  <a:cubicBezTo>
                    <a:pt x="880737" y="204735"/>
                    <a:pt x="683577" y="0"/>
                    <a:pt x="440369" y="0"/>
                  </a:cubicBezTo>
                  <a:close/>
                </a:path>
              </a:pathLst>
            </a:custGeom>
            <a:grpFill/>
          </p:spPr>
          <p:txBody>
            <a:bodyPr/>
            <a:lstStyle/>
            <a:p>
              <a:endParaRPr lang="en-US" sz="1200"/>
            </a:p>
          </p:txBody>
        </p:sp>
        <p:sp>
          <p:nvSpPr>
            <p:cNvPr id="41" name="TextBox 41"/>
            <p:cNvSpPr txBox="1"/>
            <p:nvPr/>
          </p:nvSpPr>
          <p:spPr>
            <a:xfrm>
              <a:off x="82569" y="57166"/>
              <a:ext cx="715599" cy="771667"/>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Veteran</a:t>
              </a:r>
            </a:p>
          </p:txBody>
        </p:sp>
      </p:grpSp>
      <p:grpSp>
        <p:nvGrpSpPr>
          <p:cNvPr id="45" name="Group 45" descr="disability"/>
          <p:cNvGrpSpPr/>
          <p:nvPr/>
        </p:nvGrpSpPr>
        <p:grpSpPr>
          <a:xfrm>
            <a:off x="10677751" y="5101498"/>
            <a:ext cx="850286" cy="882953"/>
            <a:chOff x="0" y="0"/>
            <a:chExt cx="880737" cy="914575"/>
          </a:xfrm>
          <a:solidFill>
            <a:srgbClr val="FCE0E3"/>
          </a:solidFill>
        </p:grpSpPr>
        <p:sp>
          <p:nvSpPr>
            <p:cNvPr id="46" name="Freeform 46"/>
            <p:cNvSpPr/>
            <p:nvPr/>
          </p:nvSpPr>
          <p:spPr>
            <a:xfrm>
              <a:off x="0" y="0"/>
              <a:ext cx="880737" cy="914575"/>
            </a:xfrm>
            <a:custGeom>
              <a:avLst/>
              <a:gdLst/>
              <a:ahLst/>
              <a:cxnLst/>
              <a:rect l="l" t="t" r="r" b="b"/>
              <a:pathLst>
                <a:path w="880737" h="914575">
                  <a:moveTo>
                    <a:pt x="440369" y="0"/>
                  </a:moveTo>
                  <a:cubicBezTo>
                    <a:pt x="197160" y="0"/>
                    <a:pt x="0" y="204735"/>
                    <a:pt x="0" y="457287"/>
                  </a:cubicBezTo>
                  <a:cubicBezTo>
                    <a:pt x="0" y="709840"/>
                    <a:pt x="197160" y="914575"/>
                    <a:pt x="440369" y="914575"/>
                  </a:cubicBezTo>
                  <a:cubicBezTo>
                    <a:pt x="683577" y="914575"/>
                    <a:pt x="880737" y="709840"/>
                    <a:pt x="880737" y="457287"/>
                  </a:cubicBezTo>
                  <a:cubicBezTo>
                    <a:pt x="880737" y="204735"/>
                    <a:pt x="683577" y="0"/>
                    <a:pt x="440369" y="0"/>
                  </a:cubicBezTo>
                  <a:close/>
                </a:path>
              </a:pathLst>
            </a:custGeom>
            <a:grpFill/>
          </p:spPr>
          <p:txBody>
            <a:bodyPr/>
            <a:lstStyle/>
            <a:p>
              <a:endParaRPr lang="en-US" sz="1200"/>
            </a:p>
          </p:txBody>
        </p:sp>
        <p:sp>
          <p:nvSpPr>
            <p:cNvPr id="47" name="TextBox 47"/>
            <p:cNvSpPr txBox="1"/>
            <p:nvPr/>
          </p:nvSpPr>
          <p:spPr>
            <a:xfrm>
              <a:off x="82569" y="57166"/>
              <a:ext cx="715599" cy="771667"/>
            </a:xfrm>
            <a:prstGeom prst="rect">
              <a:avLst/>
            </a:prstGeom>
            <a:noFill/>
          </p:spPr>
          <p:txBody>
            <a:bodyPr lIns="33867" tIns="33867" rIns="33867" bIns="33867" rtlCol="0" anchor="ctr"/>
            <a:lstStyle/>
            <a:p>
              <a:pPr algn="ctr">
                <a:lnSpc>
                  <a:spcPts val="1493"/>
                </a:lnSpc>
              </a:pPr>
              <a:r>
                <a:rPr lang="en-US" sz="1067" b="1" spc="-21">
                  <a:solidFill>
                    <a:srgbClr val="0B2374"/>
                  </a:solidFill>
                  <a:latin typeface="Open Sauce Bold"/>
                  <a:ea typeface="Open Sauce Bold"/>
                  <a:cs typeface="Open Sauce Bold"/>
                  <a:sym typeface="Open Sauce Bold"/>
                </a:rPr>
                <a:t>Disability</a:t>
              </a:r>
            </a:p>
          </p:txBody>
        </p:sp>
      </p:grpSp>
      <p:sp>
        <p:nvSpPr>
          <p:cNvPr id="48" name="Freeform 48">
            <a:extLst>
              <a:ext uri="{C183D7F6-B498-43B3-948B-1728B52AA6E4}">
                <adec:decorative xmlns:adec="http://schemas.microsoft.com/office/drawing/2017/decorative" val="1"/>
              </a:ext>
            </a:extLst>
          </p:cNvPr>
          <p:cNvSpPr/>
          <p:nvPr/>
        </p:nvSpPr>
        <p:spPr>
          <a:xfrm rot="4583531">
            <a:off x="1148842" y="1216153"/>
            <a:ext cx="857873" cy="2743200"/>
          </a:xfrm>
          <a:custGeom>
            <a:avLst/>
            <a:gdLst/>
            <a:ahLst/>
            <a:cxnLst/>
            <a:rect l="l" t="t" r="r" b="b"/>
            <a:pathLst>
              <a:path w="1286810" h="4114800">
                <a:moveTo>
                  <a:pt x="0" y="0"/>
                </a:moveTo>
                <a:lnTo>
                  <a:pt x="1286811" y="0"/>
                </a:lnTo>
                <a:lnTo>
                  <a:pt x="1286811" y="4114800"/>
                </a:lnTo>
                <a:lnTo>
                  <a:pt x="0" y="411480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sz="1200"/>
          </a:p>
        </p:txBody>
      </p:sp>
      <p:sp>
        <p:nvSpPr>
          <p:cNvPr id="49" name="Freeform 49">
            <a:extLst>
              <a:ext uri="{C183D7F6-B498-43B3-948B-1728B52AA6E4}">
                <adec:decorative xmlns:adec="http://schemas.microsoft.com/office/drawing/2017/decorative" val="1"/>
              </a:ext>
            </a:extLst>
          </p:cNvPr>
          <p:cNvSpPr/>
          <p:nvPr/>
        </p:nvSpPr>
        <p:spPr>
          <a:xfrm rot="4800017">
            <a:off x="10199511" y="1282166"/>
            <a:ext cx="857873" cy="2743200"/>
          </a:xfrm>
          <a:custGeom>
            <a:avLst/>
            <a:gdLst/>
            <a:ahLst/>
            <a:cxnLst/>
            <a:rect l="l" t="t" r="r" b="b"/>
            <a:pathLst>
              <a:path w="1286810" h="4114800">
                <a:moveTo>
                  <a:pt x="0" y="0"/>
                </a:moveTo>
                <a:lnTo>
                  <a:pt x="1286810" y="0"/>
                </a:lnTo>
                <a:lnTo>
                  <a:pt x="1286810" y="4114800"/>
                </a:lnTo>
                <a:lnTo>
                  <a:pt x="0" y="4114800"/>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sz="1200"/>
          </a:p>
        </p:txBody>
      </p:sp>
      <p:sp>
        <p:nvSpPr>
          <p:cNvPr id="50" name="Freeform 50">
            <a:extLst>
              <a:ext uri="{C183D7F6-B498-43B3-948B-1728B52AA6E4}">
                <adec:decorative xmlns:adec="http://schemas.microsoft.com/office/drawing/2017/decorative" val="1"/>
              </a:ext>
            </a:extLst>
          </p:cNvPr>
          <p:cNvSpPr/>
          <p:nvPr/>
        </p:nvSpPr>
        <p:spPr>
          <a:xfrm rot="4800017">
            <a:off x="7179520" y="1042269"/>
            <a:ext cx="987543" cy="3157839"/>
          </a:xfrm>
          <a:custGeom>
            <a:avLst/>
            <a:gdLst/>
            <a:ahLst/>
            <a:cxnLst/>
            <a:rect l="l" t="t" r="r" b="b"/>
            <a:pathLst>
              <a:path w="1481314" h="4736758">
                <a:moveTo>
                  <a:pt x="0" y="0"/>
                </a:moveTo>
                <a:lnTo>
                  <a:pt x="1481314" y="0"/>
                </a:lnTo>
                <a:lnTo>
                  <a:pt x="1481314" y="4736759"/>
                </a:lnTo>
                <a:lnTo>
                  <a:pt x="0" y="4736759"/>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en-US" sz="1200"/>
          </a:p>
        </p:txBody>
      </p:sp>
      <p:sp>
        <p:nvSpPr>
          <p:cNvPr id="51" name="Freeform 51">
            <a:extLst>
              <a:ext uri="{C183D7F6-B498-43B3-948B-1728B52AA6E4}">
                <adec:decorative xmlns:adec="http://schemas.microsoft.com/office/drawing/2017/decorative" val="1"/>
              </a:ext>
            </a:extLst>
          </p:cNvPr>
          <p:cNvSpPr/>
          <p:nvPr/>
        </p:nvSpPr>
        <p:spPr>
          <a:xfrm rot="4800017">
            <a:off x="4025741" y="952866"/>
            <a:ext cx="996885" cy="3187714"/>
          </a:xfrm>
          <a:custGeom>
            <a:avLst/>
            <a:gdLst/>
            <a:ahLst/>
            <a:cxnLst/>
            <a:rect l="l" t="t" r="r" b="b"/>
            <a:pathLst>
              <a:path w="1495328" h="4781571">
                <a:moveTo>
                  <a:pt x="0" y="0"/>
                </a:moveTo>
                <a:lnTo>
                  <a:pt x="1495328" y="0"/>
                </a:lnTo>
                <a:lnTo>
                  <a:pt x="1495328" y="4781570"/>
                </a:lnTo>
                <a:lnTo>
                  <a:pt x="0" y="4781570"/>
                </a:lnTo>
                <a:lnTo>
                  <a:pt x="0" y="0"/>
                </a:lnTo>
                <a:close/>
              </a:path>
            </a:pathLst>
          </a:custGeom>
          <a:blipFill>
            <a:blip r:embed="rId11">
              <a:extLst>
                <a:ext uri="{96DAC541-7B7A-43D3-8B79-37D633B846F1}">
                  <asvg:svgBlip xmlns:asvg="http://schemas.microsoft.com/office/drawing/2016/SVG/main" r:embed="rId12"/>
                </a:ext>
              </a:extLst>
            </a:blip>
            <a:stretch>
              <a:fillRect/>
            </a:stretch>
          </a:blipFill>
        </p:spPr>
        <p:txBody>
          <a:bodyPr/>
          <a:lstStyle/>
          <a:p>
            <a:endParaRPr lang="en-US" sz="1200"/>
          </a:p>
        </p:txBody>
      </p:sp>
    </p:spTree>
  </p:cSld>
  <p:clrMapOvr>
    <a:masterClrMapping/>
  </p:clrMapOvr>
  <mc:AlternateContent xmlns:mc="http://schemas.openxmlformats.org/markup-compatibility/2006" xmlns:p14="http://schemas.microsoft.com/office/powerpoint/2010/main">
    <mc:Choice Requires="p14">
      <p:transition p14:dur="0" advTm="20590"/>
    </mc:Choice>
    <mc:Fallback xmlns="">
      <p:transition advTm="2059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ppt_x"/>
                                          </p:val>
                                        </p:tav>
                                        <p:tav tm="100000">
                                          <p:val>
                                            <p:strVal val="#ppt_x"/>
                                          </p:val>
                                        </p:tav>
                                      </p:tavLst>
                                    </p:anim>
                                    <p:anim calcmode="lin" valueType="num">
                                      <p:cBhvr additive="base">
                                        <p:cTn id="8" dur="500" fill="hold"/>
                                        <p:tgtEl>
                                          <p:spTgt spid="6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4"/>
                                        </p:tgtEl>
                                        <p:attrNameLst>
                                          <p:attrName>style.visibility</p:attrName>
                                        </p:attrNameLst>
                                      </p:cBhvr>
                                      <p:to>
                                        <p:strVal val="visible"/>
                                      </p:to>
                                    </p:set>
                                    <p:anim calcmode="lin" valueType="num">
                                      <p:cBhvr additive="base">
                                        <p:cTn id="11" dur="500" fill="hold"/>
                                        <p:tgtEl>
                                          <p:spTgt spid="64"/>
                                        </p:tgtEl>
                                        <p:attrNameLst>
                                          <p:attrName>ppt_x</p:attrName>
                                        </p:attrNameLst>
                                      </p:cBhvr>
                                      <p:tavLst>
                                        <p:tav tm="0">
                                          <p:val>
                                            <p:strVal val="#ppt_x"/>
                                          </p:val>
                                        </p:tav>
                                        <p:tav tm="100000">
                                          <p:val>
                                            <p:strVal val="#ppt_x"/>
                                          </p:val>
                                        </p:tav>
                                      </p:tavLst>
                                    </p:anim>
                                    <p:anim calcmode="lin" valueType="num">
                                      <p:cBhvr additive="base">
                                        <p:cTn id="12" dur="500" fill="hold"/>
                                        <p:tgtEl>
                                          <p:spTgt spid="6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5"/>
                                        </p:tgtEl>
                                        <p:attrNameLst>
                                          <p:attrName>style.visibility</p:attrName>
                                        </p:attrNameLst>
                                      </p:cBhvr>
                                      <p:to>
                                        <p:strVal val="visible"/>
                                      </p:to>
                                    </p:set>
                                    <p:anim calcmode="lin" valueType="num">
                                      <p:cBhvr additive="base">
                                        <p:cTn id="27" dur="500" fill="hold"/>
                                        <p:tgtEl>
                                          <p:spTgt spid="75"/>
                                        </p:tgtEl>
                                        <p:attrNameLst>
                                          <p:attrName>ppt_x</p:attrName>
                                        </p:attrNameLst>
                                      </p:cBhvr>
                                      <p:tavLst>
                                        <p:tav tm="0">
                                          <p:val>
                                            <p:strVal val="#ppt_x"/>
                                          </p:val>
                                        </p:tav>
                                        <p:tav tm="100000">
                                          <p:val>
                                            <p:strVal val="#ppt_x"/>
                                          </p:val>
                                        </p:tav>
                                      </p:tavLst>
                                    </p:anim>
                                    <p:anim calcmode="lin" valueType="num">
                                      <p:cBhvr additive="base">
                                        <p:cTn id="28" dur="500" fill="hold"/>
                                        <p:tgtEl>
                                          <p:spTgt spid="7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54"/>
                                        </p:tgtEl>
                                        <p:attrNameLst>
                                          <p:attrName>style.visibility</p:attrName>
                                        </p:attrNameLst>
                                      </p:cBhvr>
                                      <p:to>
                                        <p:strVal val="visible"/>
                                      </p:to>
                                    </p:set>
                                    <p:anim calcmode="lin" valueType="num">
                                      <p:cBhvr additive="base">
                                        <p:cTn id="37" dur="500" fill="hold"/>
                                        <p:tgtEl>
                                          <p:spTgt spid="54"/>
                                        </p:tgtEl>
                                        <p:attrNameLst>
                                          <p:attrName>ppt_x</p:attrName>
                                        </p:attrNameLst>
                                      </p:cBhvr>
                                      <p:tavLst>
                                        <p:tav tm="0">
                                          <p:val>
                                            <p:strVal val="#ppt_x"/>
                                          </p:val>
                                        </p:tav>
                                        <p:tav tm="100000">
                                          <p:val>
                                            <p:strVal val="#ppt_x"/>
                                          </p:val>
                                        </p:tav>
                                      </p:tavLst>
                                    </p:anim>
                                    <p:anim calcmode="lin" valueType="num">
                                      <p:cBhvr additive="base">
                                        <p:cTn id="38" dur="500" fill="hold"/>
                                        <p:tgtEl>
                                          <p:spTgt spid="54"/>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7"/>
                                        </p:tgtEl>
                                        <p:attrNameLst>
                                          <p:attrName>style.visibility</p:attrName>
                                        </p:attrNameLst>
                                      </p:cBhvr>
                                      <p:to>
                                        <p:strVal val="visible"/>
                                      </p:to>
                                    </p:set>
                                    <p:anim calcmode="lin" valueType="num">
                                      <p:cBhvr additive="base">
                                        <p:cTn id="41" dur="500" fill="hold"/>
                                        <p:tgtEl>
                                          <p:spTgt spid="27"/>
                                        </p:tgtEl>
                                        <p:attrNameLst>
                                          <p:attrName>ppt_x</p:attrName>
                                        </p:attrNameLst>
                                      </p:cBhvr>
                                      <p:tavLst>
                                        <p:tav tm="0">
                                          <p:val>
                                            <p:strVal val="#ppt_x"/>
                                          </p:val>
                                        </p:tav>
                                        <p:tav tm="100000">
                                          <p:val>
                                            <p:strVal val="#ppt_x"/>
                                          </p:val>
                                        </p:tav>
                                      </p:tavLst>
                                    </p:anim>
                                    <p:anim calcmode="lin" valueType="num">
                                      <p:cBhvr additive="base">
                                        <p:cTn id="42" dur="500" fill="hold"/>
                                        <p:tgtEl>
                                          <p:spTgt spid="27"/>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gtEl>
                                        <p:attrNameLst>
                                          <p:attrName>style.visibility</p:attrName>
                                        </p:attrNameLst>
                                      </p:cBhvr>
                                      <p:to>
                                        <p:strVal val="visible"/>
                                      </p:to>
                                    </p:set>
                                    <p:anim calcmode="lin" valueType="num">
                                      <p:cBhvr additive="base">
                                        <p:cTn id="45" dur="500" fill="hold"/>
                                        <p:tgtEl>
                                          <p:spTgt spid="3"/>
                                        </p:tgtEl>
                                        <p:attrNameLst>
                                          <p:attrName>ppt_x</p:attrName>
                                        </p:attrNameLst>
                                      </p:cBhvr>
                                      <p:tavLst>
                                        <p:tav tm="0">
                                          <p:val>
                                            <p:strVal val="#ppt_x"/>
                                          </p:val>
                                        </p:tav>
                                        <p:tav tm="100000">
                                          <p:val>
                                            <p:strVal val="#ppt_x"/>
                                          </p:val>
                                        </p:tav>
                                      </p:tavLst>
                                    </p:anim>
                                    <p:anim calcmode="lin" valueType="num">
                                      <p:cBhvr additive="base">
                                        <p:cTn id="46" dur="500" fill="hold"/>
                                        <p:tgtEl>
                                          <p:spTgt spid="3"/>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anim calcmode="lin" valueType="num">
                                      <p:cBhvr additive="base">
                                        <p:cTn id="53" dur="500" fill="hold"/>
                                        <p:tgtEl>
                                          <p:spTgt spid="33"/>
                                        </p:tgtEl>
                                        <p:attrNameLst>
                                          <p:attrName>ppt_x</p:attrName>
                                        </p:attrNameLst>
                                      </p:cBhvr>
                                      <p:tavLst>
                                        <p:tav tm="0">
                                          <p:val>
                                            <p:strVal val="#ppt_x"/>
                                          </p:val>
                                        </p:tav>
                                        <p:tav tm="100000">
                                          <p:val>
                                            <p:strVal val="#ppt_x"/>
                                          </p:val>
                                        </p:tav>
                                      </p:tavLst>
                                    </p:anim>
                                    <p:anim calcmode="lin" valueType="num">
                                      <p:cBhvr additive="base">
                                        <p:cTn id="54" dur="500" fill="hold"/>
                                        <p:tgtEl>
                                          <p:spTgt spid="33"/>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anim calcmode="lin" valueType="num">
                                      <p:cBhvr additive="base">
                                        <p:cTn id="57" dur="500" fill="hold"/>
                                        <p:tgtEl>
                                          <p:spTgt spid="30"/>
                                        </p:tgtEl>
                                        <p:attrNameLst>
                                          <p:attrName>ppt_x</p:attrName>
                                        </p:attrNameLst>
                                      </p:cBhvr>
                                      <p:tavLst>
                                        <p:tav tm="0">
                                          <p:val>
                                            <p:strVal val="#ppt_x"/>
                                          </p:val>
                                        </p:tav>
                                        <p:tav tm="100000">
                                          <p:val>
                                            <p:strVal val="#ppt_x"/>
                                          </p:val>
                                        </p:tav>
                                      </p:tavLst>
                                    </p:anim>
                                    <p:anim calcmode="lin" valueType="num">
                                      <p:cBhvr additive="base">
                                        <p:cTn id="5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72"/>
                                        </p:tgtEl>
                                        <p:attrNameLst>
                                          <p:attrName>style.visibility</p:attrName>
                                        </p:attrNameLst>
                                      </p:cBhvr>
                                      <p:to>
                                        <p:strVal val="visible"/>
                                      </p:to>
                                    </p:set>
                                    <p:anim calcmode="lin" valueType="num">
                                      <p:cBhvr additive="base">
                                        <p:cTn id="63" dur="500" fill="hold"/>
                                        <p:tgtEl>
                                          <p:spTgt spid="72"/>
                                        </p:tgtEl>
                                        <p:attrNameLst>
                                          <p:attrName>ppt_x</p:attrName>
                                        </p:attrNameLst>
                                      </p:cBhvr>
                                      <p:tavLst>
                                        <p:tav tm="0">
                                          <p:val>
                                            <p:strVal val="#ppt_x"/>
                                          </p:val>
                                        </p:tav>
                                        <p:tav tm="100000">
                                          <p:val>
                                            <p:strVal val="#ppt_x"/>
                                          </p:val>
                                        </p:tav>
                                      </p:tavLst>
                                    </p:anim>
                                    <p:anim calcmode="lin" valueType="num">
                                      <p:cBhvr additive="base">
                                        <p:cTn id="64" dur="500" fill="hold"/>
                                        <p:tgtEl>
                                          <p:spTgt spid="72"/>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57"/>
                                        </p:tgtEl>
                                        <p:attrNameLst>
                                          <p:attrName>style.visibility</p:attrName>
                                        </p:attrNameLst>
                                      </p:cBhvr>
                                      <p:to>
                                        <p:strVal val="visible"/>
                                      </p:to>
                                    </p:set>
                                    <p:anim calcmode="lin" valueType="num">
                                      <p:cBhvr additive="base">
                                        <p:cTn id="67" dur="500" fill="hold"/>
                                        <p:tgtEl>
                                          <p:spTgt spid="57"/>
                                        </p:tgtEl>
                                        <p:attrNameLst>
                                          <p:attrName>ppt_x</p:attrName>
                                        </p:attrNameLst>
                                      </p:cBhvr>
                                      <p:tavLst>
                                        <p:tav tm="0">
                                          <p:val>
                                            <p:strVal val="#ppt_x"/>
                                          </p:val>
                                        </p:tav>
                                        <p:tav tm="100000">
                                          <p:val>
                                            <p:strVal val="#ppt_x"/>
                                          </p:val>
                                        </p:tav>
                                      </p:tavLst>
                                    </p:anim>
                                    <p:anim calcmode="lin" valueType="num">
                                      <p:cBhvr additive="base">
                                        <p:cTn id="68" dur="500" fill="hold"/>
                                        <p:tgtEl>
                                          <p:spTgt spid="57"/>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69"/>
                                        </p:tgtEl>
                                        <p:attrNameLst>
                                          <p:attrName>style.visibility</p:attrName>
                                        </p:attrNameLst>
                                      </p:cBhvr>
                                      <p:to>
                                        <p:strVal val="visible"/>
                                      </p:to>
                                    </p:set>
                                    <p:anim calcmode="lin" valueType="num">
                                      <p:cBhvr additive="base">
                                        <p:cTn id="71" dur="500" fill="hold"/>
                                        <p:tgtEl>
                                          <p:spTgt spid="69"/>
                                        </p:tgtEl>
                                        <p:attrNameLst>
                                          <p:attrName>ppt_x</p:attrName>
                                        </p:attrNameLst>
                                      </p:cBhvr>
                                      <p:tavLst>
                                        <p:tav tm="0">
                                          <p:val>
                                            <p:strVal val="#ppt_x"/>
                                          </p:val>
                                        </p:tav>
                                        <p:tav tm="100000">
                                          <p:val>
                                            <p:strVal val="#ppt_x"/>
                                          </p:val>
                                        </p:tav>
                                      </p:tavLst>
                                    </p:anim>
                                    <p:anim calcmode="lin" valueType="num">
                                      <p:cBhvr additive="base">
                                        <p:cTn id="72" dur="500" fill="hold"/>
                                        <p:tgtEl>
                                          <p:spTgt spid="69"/>
                                        </p:tgtEl>
                                        <p:attrNameLst>
                                          <p:attrName>ppt_y</p:attrName>
                                        </p:attrNameLst>
                                      </p:cBhvr>
                                      <p:tavLst>
                                        <p:tav tm="0">
                                          <p:val>
                                            <p:strVal val="1+#ppt_h/2"/>
                                          </p:val>
                                        </p:tav>
                                        <p:tav tm="100000">
                                          <p:val>
                                            <p:strVal val="#ppt_y"/>
                                          </p:val>
                                        </p:tav>
                                      </p:tavLst>
                                    </p:anim>
                                  </p:childTnLst>
                                </p:cTn>
                              </p:par>
                              <p:par>
                                <p:cTn id="73" presetID="2" presetClass="entr" presetSubtype="4" fill="hold" nodeType="withEffect">
                                  <p:stCondLst>
                                    <p:cond delay="0"/>
                                  </p:stCondLst>
                                  <p:childTnLst>
                                    <p:set>
                                      <p:cBhvr>
                                        <p:cTn id="74" dur="1" fill="hold">
                                          <p:stCondLst>
                                            <p:cond delay="0"/>
                                          </p:stCondLst>
                                        </p:cTn>
                                        <p:tgtEl>
                                          <p:spTgt spid="21"/>
                                        </p:tgtEl>
                                        <p:attrNameLst>
                                          <p:attrName>style.visibility</p:attrName>
                                        </p:attrNameLst>
                                      </p:cBhvr>
                                      <p:to>
                                        <p:strVal val="visible"/>
                                      </p:to>
                                    </p:set>
                                    <p:anim calcmode="lin" valueType="num">
                                      <p:cBhvr additive="base">
                                        <p:cTn id="75" dur="500" fill="hold"/>
                                        <p:tgtEl>
                                          <p:spTgt spid="21"/>
                                        </p:tgtEl>
                                        <p:attrNameLst>
                                          <p:attrName>ppt_x</p:attrName>
                                        </p:attrNameLst>
                                      </p:cBhvr>
                                      <p:tavLst>
                                        <p:tav tm="0">
                                          <p:val>
                                            <p:strVal val="#ppt_x"/>
                                          </p:val>
                                        </p:tav>
                                        <p:tav tm="100000">
                                          <p:val>
                                            <p:strVal val="#ppt_x"/>
                                          </p:val>
                                        </p:tav>
                                      </p:tavLst>
                                    </p:anim>
                                    <p:anim calcmode="lin" valueType="num">
                                      <p:cBhvr additive="base">
                                        <p:cTn id="76" dur="500" fill="hold"/>
                                        <p:tgtEl>
                                          <p:spTgt spid="21"/>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par>
                                <p:cTn id="81" presetID="2" presetClass="entr" presetSubtype="4" fill="hold" nodeType="withEffect">
                                  <p:stCondLst>
                                    <p:cond delay="0"/>
                                  </p:stCondLst>
                                  <p:childTnLst>
                                    <p:set>
                                      <p:cBhvr>
                                        <p:cTn id="82" dur="1" fill="hold">
                                          <p:stCondLst>
                                            <p:cond delay="0"/>
                                          </p:stCondLst>
                                        </p:cTn>
                                        <p:tgtEl>
                                          <p:spTgt spid="15"/>
                                        </p:tgtEl>
                                        <p:attrNameLst>
                                          <p:attrName>style.visibility</p:attrName>
                                        </p:attrNameLst>
                                      </p:cBhvr>
                                      <p:to>
                                        <p:strVal val="visible"/>
                                      </p:to>
                                    </p:set>
                                    <p:anim calcmode="lin" valueType="num">
                                      <p:cBhvr additive="base">
                                        <p:cTn id="83" dur="500" fill="hold"/>
                                        <p:tgtEl>
                                          <p:spTgt spid="15"/>
                                        </p:tgtEl>
                                        <p:attrNameLst>
                                          <p:attrName>ppt_x</p:attrName>
                                        </p:attrNameLst>
                                      </p:cBhvr>
                                      <p:tavLst>
                                        <p:tav tm="0">
                                          <p:val>
                                            <p:strVal val="#ppt_x"/>
                                          </p:val>
                                        </p:tav>
                                        <p:tav tm="100000">
                                          <p:val>
                                            <p:strVal val="#ppt_x"/>
                                          </p:val>
                                        </p:tav>
                                      </p:tavLst>
                                    </p:anim>
                                    <p:anim calcmode="lin" valueType="num">
                                      <p:cBhvr additive="base">
                                        <p:cTn id="8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4"/>
                                        </p:tgtEl>
                                        <p:attrNameLst>
                                          <p:attrName>style.visibility</p:attrName>
                                        </p:attrNameLst>
                                      </p:cBhvr>
                                      <p:to>
                                        <p:strVal val="visible"/>
                                      </p:to>
                                    </p:set>
                                    <p:anim calcmode="lin" valueType="num">
                                      <p:cBhvr additive="base">
                                        <p:cTn id="89" dur="500" fill="hold"/>
                                        <p:tgtEl>
                                          <p:spTgt spid="4"/>
                                        </p:tgtEl>
                                        <p:attrNameLst>
                                          <p:attrName>ppt_x</p:attrName>
                                        </p:attrNameLst>
                                      </p:cBhvr>
                                      <p:tavLst>
                                        <p:tav tm="0">
                                          <p:val>
                                            <p:strVal val="#ppt_x"/>
                                          </p:val>
                                        </p:tav>
                                        <p:tav tm="100000">
                                          <p:val>
                                            <p:strVal val="#ppt_x"/>
                                          </p:val>
                                        </p:tav>
                                      </p:tavLst>
                                    </p:anim>
                                    <p:anim calcmode="lin" valueType="num">
                                      <p:cBhvr additive="base">
                                        <p:cTn id="90" dur="500" fill="hold"/>
                                        <p:tgtEl>
                                          <p:spTgt spid="4"/>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61"/>
                                        </p:tgtEl>
                                        <p:attrNameLst>
                                          <p:attrName>style.visibility</p:attrName>
                                        </p:attrNameLst>
                                      </p:cBhvr>
                                      <p:to>
                                        <p:strVal val="visible"/>
                                      </p:to>
                                    </p:set>
                                    <p:anim calcmode="lin" valueType="num">
                                      <p:cBhvr additive="base">
                                        <p:cTn id="93" dur="500" fill="hold"/>
                                        <p:tgtEl>
                                          <p:spTgt spid="61"/>
                                        </p:tgtEl>
                                        <p:attrNameLst>
                                          <p:attrName>ppt_x</p:attrName>
                                        </p:attrNameLst>
                                      </p:cBhvr>
                                      <p:tavLst>
                                        <p:tav tm="0">
                                          <p:val>
                                            <p:strVal val="#ppt_x"/>
                                          </p:val>
                                        </p:tav>
                                        <p:tav tm="100000">
                                          <p:val>
                                            <p:strVal val="#ppt_x"/>
                                          </p:val>
                                        </p:tav>
                                      </p:tavLst>
                                    </p:anim>
                                    <p:anim calcmode="lin" valueType="num">
                                      <p:cBhvr additive="base">
                                        <p:cTn id="94" dur="500" fill="hold"/>
                                        <p:tgtEl>
                                          <p:spTgt spid="61"/>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36"/>
                                        </p:tgtEl>
                                        <p:attrNameLst>
                                          <p:attrName>style.visibility</p:attrName>
                                        </p:attrNameLst>
                                      </p:cBhvr>
                                      <p:to>
                                        <p:strVal val="visible"/>
                                      </p:to>
                                    </p:set>
                                    <p:anim calcmode="lin" valueType="num">
                                      <p:cBhvr additive="base">
                                        <p:cTn id="97" dur="500" fill="hold"/>
                                        <p:tgtEl>
                                          <p:spTgt spid="36"/>
                                        </p:tgtEl>
                                        <p:attrNameLst>
                                          <p:attrName>ppt_x</p:attrName>
                                        </p:attrNameLst>
                                      </p:cBhvr>
                                      <p:tavLst>
                                        <p:tav tm="0">
                                          <p:val>
                                            <p:strVal val="#ppt_x"/>
                                          </p:val>
                                        </p:tav>
                                        <p:tav tm="100000">
                                          <p:val>
                                            <p:strVal val="#ppt_x"/>
                                          </p:val>
                                        </p:tav>
                                      </p:tavLst>
                                    </p:anim>
                                    <p:anim calcmode="lin" valueType="num">
                                      <p:cBhvr additive="base">
                                        <p:cTn id="98" dur="500" fill="hold"/>
                                        <p:tgtEl>
                                          <p:spTgt spid="36"/>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42"/>
                                        </p:tgtEl>
                                        <p:attrNameLst>
                                          <p:attrName>style.visibility</p:attrName>
                                        </p:attrNameLst>
                                      </p:cBhvr>
                                      <p:to>
                                        <p:strVal val="visible"/>
                                      </p:to>
                                    </p:set>
                                    <p:anim calcmode="lin" valueType="num">
                                      <p:cBhvr additive="base">
                                        <p:cTn id="101" dur="500" fill="hold"/>
                                        <p:tgtEl>
                                          <p:spTgt spid="42"/>
                                        </p:tgtEl>
                                        <p:attrNameLst>
                                          <p:attrName>ppt_x</p:attrName>
                                        </p:attrNameLst>
                                      </p:cBhvr>
                                      <p:tavLst>
                                        <p:tav tm="0">
                                          <p:val>
                                            <p:strVal val="#ppt_x"/>
                                          </p:val>
                                        </p:tav>
                                        <p:tav tm="100000">
                                          <p:val>
                                            <p:strVal val="#ppt_x"/>
                                          </p:val>
                                        </p:tav>
                                      </p:tavLst>
                                    </p:anim>
                                    <p:anim calcmode="lin" valueType="num">
                                      <p:cBhvr additive="base">
                                        <p:cTn id="102" dur="500" fill="hold"/>
                                        <p:tgtEl>
                                          <p:spTgt spid="42"/>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39"/>
                                        </p:tgtEl>
                                        <p:attrNameLst>
                                          <p:attrName>style.visibility</p:attrName>
                                        </p:attrNameLst>
                                      </p:cBhvr>
                                      <p:to>
                                        <p:strVal val="visible"/>
                                      </p:to>
                                    </p:set>
                                    <p:anim calcmode="lin" valueType="num">
                                      <p:cBhvr additive="base">
                                        <p:cTn id="105" dur="500" fill="hold"/>
                                        <p:tgtEl>
                                          <p:spTgt spid="39"/>
                                        </p:tgtEl>
                                        <p:attrNameLst>
                                          <p:attrName>ppt_x</p:attrName>
                                        </p:attrNameLst>
                                      </p:cBhvr>
                                      <p:tavLst>
                                        <p:tav tm="0">
                                          <p:val>
                                            <p:strVal val="#ppt_x"/>
                                          </p:val>
                                        </p:tav>
                                        <p:tav tm="100000">
                                          <p:val>
                                            <p:strVal val="#ppt_x"/>
                                          </p:val>
                                        </p:tav>
                                      </p:tavLst>
                                    </p:anim>
                                    <p:anim calcmode="lin" valueType="num">
                                      <p:cBhvr additive="base">
                                        <p:cTn id="106" dur="500" fill="hold"/>
                                        <p:tgtEl>
                                          <p:spTgt spid="39"/>
                                        </p:tgtEl>
                                        <p:attrNameLst>
                                          <p:attrName>ppt_y</p:attrName>
                                        </p:attrNameLst>
                                      </p:cBhvr>
                                      <p:tavLst>
                                        <p:tav tm="0">
                                          <p:val>
                                            <p:strVal val="1+#ppt_h/2"/>
                                          </p:val>
                                        </p:tav>
                                        <p:tav tm="100000">
                                          <p:val>
                                            <p:strVal val="#ppt_y"/>
                                          </p:val>
                                        </p:tav>
                                      </p:tavLst>
                                    </p:anim>
                                  </p:childTnLst>
                                </p:cTn>
                              </p:par>
                              <p:par>
                                <p:cTn id="107" presetID="2" presetClass="entr" presetSubtype="4" fill="hold" nodeType="withEffect">
                                  <p:stCondLst>
                                    <p:cond delay="0"/>
                                  </p:stCondLst>
                                  <p:childTnLst>
                                    <p:set>
                                      <p:cBhvr>
                                        <p:cTn id="108" dur="1" fill="hold">
                                          <p:stCondLst>
                                            <p:cond delay="0"/>
                                          </p:stCondLst>
                                        </p:cTn>
                                        <p:tgtEl>
                                          <p:spTgt spid="45"/>
                                        </p:tgtEl>
                                        <p:attrNameLst>
                                          <p:attrName>style.visibility</p:attrName>
                                        </p:attrNameLst>
                                      </p:cBhvr>
                                      <p:to>
                                        <p:strVal val="visible"/>
                                      </p:to>
                                    </p:set>
                                    <p:anim calcmode="lin" valueType="num">
                                      <p:cBhvr additive="base">
                                        <p:cTn id="109" dur="500" fill="hold"/>
                                        <p:tgtEl>
                                          <p:spTgt spid="45"/>
                                        </p:tgtEl>
                                        <p:attrNameLst>
                                          <p:attrName>ppt_x</p:attrName>
                                        </p:attrNameLst>
                                      </p:cBhvr>
                                      <p:tavLst>
                                        <p:tav tm="0">
                                          <p:val>
                                            <p:strVal val="#ppt_x"/>
                                          </p:val>
                                        </p:tav>
                                        <p:tav tm="100000">
                                          <p:val>
                                            <p:strVal val="#ppt_x"/>
                                          </p:val>
                                        </p:tav>
                                      </p:tavLst>
                                    </p:anim>
                                    <p:anim calcmode="lin" valueType="num">
                                      <p:cBhvr additive="base">
                                        <p:cTn id="110"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P spid="72" grpId="0" animBg="1"/>
      <p:bldP spid="2"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1C7B5-B436-ADF4-4A85-6222A0E6569B}"/>
              </a:ext>
            </a:extLst>
          </p:cNvPr>
          <p:cNvSpPr>
            <a:spLocks noGrp="1"/>
          </p:cNvSpPr>
          <p:nvPr>
            <p:ph type="title"/>
          </p:nvPr>
        </p:nvSpPr>
        <p:spPr>
          <a:xfrm>
            <a:off x="838200" y="379563"/>
            <a:ext cx="10515599" cy="1195238"/>
          </a:xfrm>
        </p:spPr>
        <p:txBody>
          <a:bodyPr>
            <a:normAutofit/>
          </a:bodyPr>
          <a:lstStyle/>
          <a:p>
            <a:r>
              <a:rPr lang="en-US" sz="3700" b="0" dirty="0">
                <a:ea typeface="Lato"/>
                <a:cs typeface="Lato"/>
              </a:rPr>
              <a:t>AAAs as Part of the NWD System</a:t>
            </a:r>
            <a:endParaRPr lang="en-US" sz="3700" dirty="0"/>
          </a:p>
        </p:txBody>
      </p:sp>
      <p:sp>
        <p:nvSpPr>
          <p:cNvPr id="3" name="Content Placeholder 2">
            <a:extLst>
              <a:ext uri="{FF2B5EF4-FFF2-40B4-BE49-F238E27FC236}">
                <a16:creationId xmlns:a16="http://schemas.microsoft.com/office/drawing/2014/main" id="{0DA34942-5AF1-35D8-B904-A9A8D76E82CE}"/>
              </a:ext>
            </a:extLst>
          </p:cNvPr>
          <p:cNvSpPr>
            <a:spLocks noGrp="1"/>
          </p:cNvSpPr>
          <p:nvPr>
            <p:ph idx="1"/>
          </p:nvPr>
        </p:nvSpPr>
        <p:spPr>
          <a:xfrm>
            <a:off x="838200" y="1574801"/>
            <a:ext cx="10515600" cy="4759424"/>
          </a:xfrm>
        </p:spPr>
        <p:txBody>
          <a:bodyPr vert="horz" lIns="91440" tIns="45720" rIns="91440" bIns="45720" rtlCol="0" anchor="t">
            <a:normAutofit/>
          </a:bodyPr>
          <a:lstStyle/>
          <a:p>
            <a:r>
              <a:rPr lang="en-US" dirty="0">
                <a:latin typeface="Lato"/>
                <a:ea typeface="Lato"/>
                <a:cs typeface="Lato"/>
              </a:rPr>
              <a:t>AAAs function as </a:t>
            </a:r>
            <a:r>
              <a:rPr lang="en-US" b="1" dirty="0">
                <a:latin typeface="Lato"/>
                <a:ea typeface="Lato"/>
                <a:cs typeface="Lato"/>
              </a:rPr>
              <a:t>Aging and Disability Resource Centers (ADRCs)</a:t>
            </a:r>
            <a:r>
              <a:rPr lang="en-US" dirty="0">
                <a:latin typeface="Lato"/>
                <a:ea typeface="Lato"/>
                <a:cs typeface="Lato"/>
              </a:rPr>
              <a:t> in Virginia</a:t>
            </a:r>
          </a:p>
          <a:p>
            <a:endParaRPr lang="en-US" dirty="0">
              <a:latin typeface="Lato"/>
              <a:ea typeface="Lato" panose="020F0502020204030203" pitchFamily="34" charset="0"/>
              <a:cs typeface="Lato" panose="020F0502020204030203" pitchFamily="34" charset="0"/>
            </a:endParaRPr>
          </a:p>
          <a:p>
            <a:r>
              <a:rPr lang="en-US" dirty="0">
                <a:ea typeface="Lato"/>
                <a:cs typeface="Lato"/>
              </a:rPr>
              <a:t>Serve as </a:t>
            </a:r>
            <a:r>
              <a:rPr lang="en-US" b="1" dirty="0">
                <a:ea typeface="Lato"/>
                <a:cs typeface="Lato"/>
              </a:rPr>
              <a:t>primary access points</a:t>
            </a:r>
            <a:r>
              <a:rPr lang="en-US" dirty="0">
                <a:ea typeface="Lato"/>
                <a:cs typeface="Lato"/>
              </a:rPr>
              <a:t> for long-term services and supports </a:t>
            </a:r>
            <a:endParaRPr lang="en-US" dirty="0"/>
          </a:p>
          <a:p>
            <a:r>
              <a:rPr lang="en-US" dirty="0">
                <a:ea typeface="Lato"/>
                <a:cs typeface="Lato"/>
              </a:rPr>
              <a:t>Provide: </a:t>
            </a:r>
            <a:endParaRPr lang="en-US" dirty="0"/>
          </a:p>
          <a:p>
            <a:pPr lvl="1"/>
            <a:r>
              <a:rPr lang="en-US" dirty="0">
                <a:latin typeface="Lato"/>
                <a:ea typeface="Lato"/>
                <a:cs typeface="Lato"/>
              </a:rPr>
              <a:t>Direct services </a:t>
            </a:r>
          </a:p>
          <a:p>
            <a:pPr lvl="1"/>
            <a:r>
              <a:rPr lang="en-US" dirty="0">
                <a:latin typeface="Lato"/>
                <a:ea typeface="Lato"/>
                <a:cs typeface="Lato"/>
              </a:rPr>
              <a:t>Information &amp; assistance </a:t>
            </a:r>
          </a:p>
          <a:p>
            <a:pPr lvl="1"/>
            <a:r>
              <a:rPr lang="en-US" dirty="0">
                <a:latin typeface="Lato"/>
                <a:ea typeface="Lato"/>
                <a:cs typeface="Lato"/>
              </a:rPr>
              <a:t>Options counseling </a:t>
            </a:r>
          </a:p>
          <a:p>
            <a:pPr lvl="1"/>
            <a:r>
              <a:rPr lang="en-US" dirty="0">
                <a:latin typeface="Lato"/>
                <a:ea typeface="Lato"/>
                <a:cs typeface="Lato"/>
              </a:rPr>
              <a:t>Referrals to partner agencies</a:t>
            </a:r>
          </a:p>
          <a:p>
            <a:endParaRPr lang="en-US" dirty="0">
              <a:ea typeface="Lato"/>
              <a:cs typeface="Lato"/>
            </a:endParaRPr>
          </a:p>
        </p:txBody>
      </p:sp>
      <p:grpSp>
        <p:nvGrpSpPr>
          <p:cNvPr id="14" name="Group 13">
            <a:extLst>
              <a:ext uri="{FF2B5EF4-FFF2-40B4-BE49-F238E27FC236}">
                <a16:creationId xmlns:a16="http://schemas.microsoft.com/office/drawing/2014/main" id="{A42EFA1A-1954-A976-F086-C26CA62DC5B9}"/>
              </a:ext>
              <a:ext uri="{C183D7F6-B498-43B3-948B-1728B52AA6E4}">
                <adec:decorative xmlns:adec="http://schemas.microsoft.com/office/drawing/2017/decorative" val="1"/>
              </a:ext>
            </a:extLst>
          </p:cNvPr>
          <p:cNvGrpSpPr/>
          <p:nvPr/>
        </p:nvGrpSpPr>
        <p:grpSpPr>
          <a:xfrm>
            <a:off x="8597221" y="3284772"/>
            <a:ext cx="3366127" cy="3304876"/>
            <a:chOff x="7843460" y="3029349"/>
            <a:chExt cx="3366127" cy="3304876"/>
          </a:xfrm>
          <a:solidFill>
            <a:schemeClr val="accent2"/>
          </a:solidFill>
        </p:grpSpPr>
        <p:pic>
          <p:nvPicPr>
            <p:cNvPr id="13" name="Graphic 12" descr="Flowchart with solid fill">
              <a:extLst>
                <a:ext uri="{FF2B5EF4-FFF2-40B4-BE49-F238E27FC236}">
                  <a16:creationId xmlns:a16="http://schemas.microsoft.com/office/drawing/2014/main" id="{2C72DAF8-240B-913D-D5EE-2D2B38B53B8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43460" y="3029349"/>
              <a:ext cx="2179589" cy="2179589"/>
            </a:xfrm>
            <a:prstGeom prst="rect">
              <a:avLst/>
            </a:prstGeom>
          </p:spPr>
        </p:pic>
        <p:pic>
          <p:nvPicPr>
            <p:cNvPr id="9" name="Graphic 8">
              <a:extLst>
                <a:ext uri="{FF2B5EF4-FFF2-40B4-BE49-F238E27FC236}">
                  <a16:creationId xmlns:a16="http://schemas.microsoft.com/office/drawing/2014/main" id="{4D0574D6-6F13-DFD2-B09A-1CB2E8C19925}"/>
                </a:ext>
                <a:ext uri="{C183D7F6-B498-43B3-948B-1728B52AA6E4}">
                  <adec:decorative xmlns:adec="http://schemas.microsoft.com/office/drawing/2017/decorative" val="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174210" y="4298848"/>
              <a:ext cx="2035377" cy="2035377"/>
            </a:xfrm>
            <a:prstGeom prst="rect">
              <a:avLst/>
            </a:prstGeom>
          </p:spPr>
        </p:pic>
      </p:grpSp>
    </p:spTree>
    <p:extLst>
      <p:ext uri="{BB962C8B-B14F-4D97-AF65-F5344CB8AC3E}">
        <p14:creationId xmlns:p14="http://schemas.microsoft.com/office/powerpoint/2010/main" val="346741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F6D00-B3B7-0F30-0F28-331C756ABC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91A56-0779-C335-DAA1-BA43873EE0B8}"/>
              </a:ext>
              <a:ext uri="{C183D7F6-B498-43B3-948B-1728B52AA6E4}">
                <adec:decorative xmlns:adec="http://schemas.microsoft.com/office/drawing/2017/decorative" val="0"/>
              </a:ext>
            </a:extLst>
          </p:cNvPr>
          <p:cNvSpPr>
            <a:spLocks noGrp="1"/>
          </p:cNvSpPr>
          <p:nvPr>
            <p:ph type="title"/>
          </p:nvPr>
        </p:nvSpPr>
        <p:spPr/>
        <p:txBody>
          <a:bodyPr>
            <a:normAutofit/>
          </a:bodyPr>
          <a:lstStyle/>
          <a:p>
            <a:r>
              <a:rPr lang="en-US" sz="3400" b="0" dirty="0">
                <a:latin typeface="Lato"/>
                <a:ea typeface="Lato"/>
                <a:cs typeface="Lato"/>
              </a:rPr>
              <a:t>Pillar 1: Governance &amp; Administration</a:t>
            </a:r>
            <a:endParaRPr lang="en-US" sz="3400" dirty="0">
              <a:latin typeface="Lato"/>
            </a:endParaRPr>
          </a:p>
        </p:txBody>
      </p:sp>
      <p:sp>
        <p:nvSpPr>
          <p:cNvPr id="6" name="Text Placeholder 5">
            <a:extLst>
              <a:ext uri="{FF2B5EF4-FFF2-40B4-BE49-F238E27FC236}">
                <a16:creationId xmlns:a16="http://schemas.microsoft.com/office/drawing/2014/main" id="{3FC06B41-AA7A-3AFF-2BE2-D584BFA783B7}"/>
              </a:ext>
              <a:ext uri="{C183D7F6-B498-43B3-948B-1728B52AA6E4}">
                <adec:decorative xmlns:adec="http://schemas.microsoft.com/office/drawing/2017/decorative" val="0"/>
              </a:ext>
            </a:extLst>
          </p:cNvPr>
          <p:cNvSpPr>
            <a:spLocks noGrp="1"/>
          </p:cNvSpPr>
          <p:nvPr>
            <p:ph type="body" idx="1"/>
          </p:nvPr>
        </p:nvSpPr>
        <p:spPr/>
        <p:txBody>
          <a:bodyPr/>
          <a:lstStyle/>
          <a:p>
            <a:r>
              <a:rPr lang="en-US" dirty="0"/>
              <a:t>What NWD Requires</a:t>
            </a:r>
          </a:p>
        </p:txBody>
      </p:sp>
      <p:sp>
        <p:nvSpPr>
          <p:cNvPr id="7" name="Content Placeholder 6">
            <a:extLst>
              <a:ext uri="{FF2B5EF4-FFF2-40B4-BE49-F238E27FC236}">
                <a16:creationId xmlns:a16="http://schemas.microsoft.com/office/drawing/2014/main" id="{DF5C702B-F8BE-D8A0-0F75-C9E4CAE58514}"/>
              </a:ext>
              <a:ext uri="{C183D7F6-B498-43B3-948B-1728B52AA6E4}">
                <adec:decorative xmlns:adec="http://schemas.microsoft.com/office/drawing/2017/decorative" val="0"/>
              </a:ext>
            </a:extLst>
          </p:cNvPr>
          <p:cNvSpPr>
            <a:spLocks noGrp="1"/>
          </p:cNvSpPr>
          <p:nvPr>
            <p:ph sz="half" idx="2"/>
          </p:nvPr>
        </p:nvSpPr>
        <p:spPr/>
        <p:txBody>
          <a:bodyPr/>
          <a:lstStyle/>
          <a:p>
            <a:r>
              <a:rPr lang="en-US" dirty="0">
                <a:ea typeface="Lato"/>
                <a:cs typeface="Lato"/>
              </a:rPr>
              <a:t>Shared responsibility across agencies </a:t>
            </a:r>
            <a:endParaRPr lang="en-US" dirty="0"/>
          </a:p>
          <a:p>
            <a:r>
              <a:rPr lang="en-US" dirty="0">
                <a:ea typeface="Lato"/>
                <a:cs typeface="Lato"/>
              </a:rPr>
              <a:t>Ongoing coordination </a:t>
            </a:r>
            <a:endParaRPr lang="en-US" dirty="0"/>
          </a:p>
          <a:p>
            <a:endParaRPr lang="en-US" dirty="0"/>
          </a:p>
        </p:txBody>
      </p:sp>
      <p:sp>
        <p:nvSpPr>
          <p:cNvPr id="8" name="Text Placeholder 7">
            <a:extLst>
              <a:ext uri="{FF2B5EF4-FFF2-40B4-BE49-F238E27FC236}">
                <a16:creationId xmlns:a16="http://schemas.microsoft.com/office/drawing/2014/main" id="{0DB4AF2F-6BF4-9F76-E965-3E58A03F3C23}"/>
              </a:ext>
              <a:ext uri="{C183D7F6-B498-43B3-948B-1728B52AA6E4}">
                <adec:decorative xmlns:adec="http://schemas.microsoft.com/office/drawing/2017/decorative" val="0"/>
              </a:ext>
            </a:extLst>
          </p:cNvPr>
          <p:cNvSpPr>
            <a:spLocks noGrp="1"/>
          </p:cNvSpPr>
          <p:nvPr>
            <p:ph type="body" sz="quarter" idx="3"/>
          </p:nvPr>
        </p:nvSpPr>
        <p:spPr/>
        <p:txBody>
          <a:bodyPr/>
          <a:lstStyle/>
          <a:p>
            <a:r>
              <a:rPr lang="en-US" dirty="0"/>
              <a:t>What AAAs Already Do</a:t>
            </a:r>
          </a:p>
        </p:txBody>
      </p:sp>
      <p:sp>
        <p:nvSpPr>
          <p:cNvPr id="10" name="Content Placeholder 9">
            <a:extLst>
              <a:ext uri="{FF2B5EF4-FFF2-40B4-BE49-F238E27FC236}">
                <a16:creationId xmlns:a16="http://schemas.microsoft.com/office/drawing/2014/main" id="{B8023F2B-4AED-55F5-AD46-47D537FC3543}"/>
              </a:ext>
              <a:ext uri="{C183D7F6-B498-43B3-948B-1728B52AA6E4}">
                <adec:decorative xmlns:adec="http://schemas.microsoft.com/office/drawing/2017/decorative" val="1"/>
              </a:ext>
            </a:extLst>
          </p:cNvPr>
          <p:cNvSpPr>
            <a:spLocks noGrp="1"/>
          </p:cNvSpPr>
          <p:nvPr>
            <p:ph sz="half" idx="10"/>
          </p:nvPr>
        </p:nvSpPr>
        <p:spPr/>
        <p:txBody>
          <a:bodyPr/>
          <a:lstStyle/>
          <a:p>
            <a:r>
              <a:rPr lang="en-US" dirty="0">
                <a:ea typeface="Lato"/>
                <a:cs typeface="Lato"/>
              </a:rPr>
              <a:t>NWD Lead Agencies</a:t>
            </a:r>
          </a:p>
          <a:p>
            <a:r>
              <a:rPr lang="en-US" dirty="0">
                <a:ea typeface="Lato"/>
                <a:cs typeface="Lato"/>
              </a:rPr>
              <a:t>Advisory councils </a:t>
            </a:r>
            <a:endParaRPr lang="en-US" dirty="0"/>
          </a:p>
          <a:p>
            <a:r>
              <a:rPr lang="en-US" dirty="0">
                <a:ea typeface="Lato"/>
                <a:cs typeface="Lato"/>
              </a:rPr>
              <a:t>Community partnerships </a:t>
            </a:r>
            <a:endParaRPr lang="en-US" dirty="0"/>
          </a:p>
          <a:p>
            <a:r>
              <a:rPr lang="en-US" dirty="0">
                <a:ea typeface="Lato"/>
                <a:cs typeface="Lato"/>
              </a:rPr>
              <a:t>Local coordination efforts </a:t>
            </a:r>
            <a:endParaRPr lang="en-US" dirty="0"/>
          </a:p>
          <a:p>
            <a:r>
              <a:rPr lang="en-US" dirty="0">
                <a:ea typeface="Lato"/>
                <a:cs typeface="Lato"/>
              </a:rPr>
              <a:t>Participation in statewide systems</a:t>
            </a:r>
            <a:endParaRPr lang="en-US" dirty="0"/>
          </a:p>
          <a:p>
            <a:endParaRPr lang="en-US" dirty="0"/>
          </a:p>
        </p:txBody>
      </p:sp>
      <p:pic>
        <p:nvPicPr>
          <p:cNvPr id="12" name="Graphic 11" descr="Greek Pillar with solid fill">
            <a:extLst>
              <a:ext uri="{FF2B5EF4-FFF2-40B4-BE49-F238E27FC236}">
                <a16:creationId xmlns:a16="http://schemas.microsoft.com/office/drawing/2014/main" id="{02BE600D-EF56-CFB4-3565-49F8EDC68D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199" y="5245121"/>
            <a:ext cx="1356797" cy="1356797"/>
          </a:xfrm>
          <a:prstGeom prst="rect">
            <a:avLst/>
          </a:prstGeom>
        </p:spPr>
      </p:pic>
    </p:spTree>
    <p:extLst>
      <p:ext uri="{BB962C8B-B14F-4D97-AF65-F5344CB8AC3E}">
        <p14:creationId xmlns:p14="http://schemas.microsoft.com/office/powerpoint/2010/main" val="1108890377"/>
      </p:ext>
    </p:extLst>
  </p:cSld>
  <p:clrMapOvr>
    <a:masterClrMapping/>
  </p:clrMapOvr>
</p:sld>
</file>

<file path=ppt/theme/theme1.xml><?xml version="1.0" encoding="utf-8"?>
<a:theme xmlns:a="http://schemas.openxmlformats.org/drawingml/2006/main" name="Office Theme">
  <a:themeElements>
    <a:clrScheme name="Nick DAS Theme">
      <a:dk1>
        <a:sysClr val="windowText" lastClr="000000"/>
      </a:dk1>
      <a:lt1>
        <a:sysClr val="window" lastClr="FFFFFF"/>
      </a:lt1>
      <a:dk2>
        <a:srgbClr val="031D64"/>
      </a:dk2>
      <a:lt2>
        <a:srgbClr val="F3E9E4"/>
      </a:lt2>
      <a:accent1>
        <a:srgbClr val="3C5973"/>
      </a:accent1>
      <a:accent2>
        <a:srgbClr val="A64826"/>
      </a:accent2>
      <a:accent3>
        <a:srgbClr val="644A03"/>
      </a:accent3>
      <a:accent4>
        <a:srgbClr val="2684A6"/>
      </a:accent4>
      <a:accent5>
        <a:srgbClr val="8B2C4E"/>
      </a:accent5>
      <a:accent6>
        <a:srgbClr val="A68826"/>
      </a:accent6>
      <a:hlink>
        <a:srgbClr val="467886"/>
      </a:hlink>
      <a:folHlink>
        <a:srgbClr val="96607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64A14DBBA55DC48809AFC08C18A0C39" ma:contentTypeVersion="14" ma:contentTypeDescription="Create a new document." ma:contentTypeScope="" ma:versionID="49f3955f8be39cc4925dc5ea0044f02e">
  <xsd:schema xmlns:xsd="http://www.w3.org/2001/XMLSchema" xmlns:xs="http://www.w3.org/2001/XMLSchema" xmlns:p="http://schemas.microsoft.com/office/2006/metadata/properties" xmlns:ns2="cd9fb0ce-cc5e-4069-a635-474c35d56436" xmlns:ns3="5546905e-4a60-40fd-8bc3-55b8fdc9a8e5" targetNamespace="http://schemas.microsoft.com/office/2006/metadata/properties" ma:root="true" ma:fieldsID="b04f6b29729840dd7f7c7c76ae8f14ca" ns2:_="" ns3:_="">
    <xsd:import namespace="cd9fb0ce-cc5e-4069-a635-474c35d56436"/>
    <xsd:import namespace="5546905e-4a60-40fd-8bc3-55b8fdc9a8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Canva_x0020_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fb0ce-cc5e-4069-a635-474c35d564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Canva_x0020_link" ma:index="21" nillable="true" ma:displayName="Canva link" ma:format="Hyperlink" ma:internalName="Canva_x0020_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46905e-4a60-40fd-8bc3-55b8fdc9a8e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d98577a-4332-4ac1-ae5c-2c9210ee0568}" ma:internalName="TaxCatchAll" ma:showField="CatchAllData" ma:web="5546905e-4a60-40fd-8bc3-55b8fdc9a8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546905e-4a60-40fd-8bc3-55b8fdc9a8e5" xsi:nil="true"/>
    <lcf76f155ced4ddcb4097134ff3c332f xmlns="cd9fb0ce-cc5e-4069-a635-474c35d56436">
      <Terms xmlns="http://schemas.microsoft.com/office/infopath/2007/PartnerControls"/>
    </lcf76f155ced4ddcb4097134ff3c332f>
    <Canva_x0020_link xmlns="cd9fb0ce-cc5e-4069-a635-474c35d56436">
      <Url xsi:nil="true"/>
      <Description xsi:nil="true"/>
    </Canva_x0020_link>
  </documentManagement>
</p:properties>
</file>

<file path=customXml/itemProps1.xml><?xml version="1.0" encoding="utf-8"?>
<ds:datastoreItem xmlns:ds="http://schemas.openxmlformats.org/officeDocument/2006/customXml" ds:itemID="{2A2ADE38-C405-42AD-89DF-3ECCECDABBBE}">
  <ds:schemaRefs>
    <ds:schemaRef ds:uri="http://schemas.microsoft.com/sharepoint/v3/contenttype/forms"/>
  </ds:schemaRefs>
</ds:datastoreItem>
</file>

<file path=customXml/itemProps2.xml><?xml version="1.0" encoding="utf-8"?>
<ds:datastoreItem xmlns:ds="http://schemas.openxmlformats.org/officeDocument/2006/customXml" ds:itemID="{E3B32AB5-1355-4BF6-83FF-C309EC704B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9fb0ce-cc5e-4069-a635-474c35d56436"/>
    <ds:schemaRef ds:uri="5546905e-4a60-40fd-8bc3-55b8fdc9a8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422198A-9D7A-42F0-BFA1-8AE7A5384002}">
  <ds:schemaRefs>
    <ds:schemaRef ds:uri="http://purl.org/dc/elements/1.1/"/>
    <ds:schemaRef ds:uri="http://schemas.microsoft.com/office/2006/documentManagement/types"/>
    <ds:schemaRef ds:uri="http://www.w3.org/XML/1998/namespace"/>
    <ds:schemaRef ds:uri="http://purl.org/dc/dcmitype/"/>
    <ds:schemaRef ds:uri="cd9fb0ce-cc5e-4069-a635-474c35d56436"/>
    <ds:schemaRef ds:uri="http://schemas.microsoft.com/office/2006/metadata/properties"/>
    <ds:schemaRef ds:uri="http://purl.org/dc/terms/"/>
    <ds:schemaRef ds:uri="http://schemas.microsoft.com/office/infopath/2007/PartnerControls"/>
    <ds:schemaRef ds:uri="http://schemas.openxmlformats.org/package/2006/metadata/core-properties"/>
    <ds:schemaRef ds:uri="5546905e-4a60-40fd-8bc3-55b8fdc9a8e5"/>
  </ds:schemaRefs>
</ds:datastoreItem>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otalTime>2428</TotalTime>
  <Words>782</Words>
  <Application>Microsoft Office PowerPoint</Application>
  <PresentationFormat>Widescreen</PresentationFormat>
  <Paragraphs>138</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Arial</vt:lpstr>
      <vt:lpstr>Calibri</vt:lpstr>
      <vt:lpstr>Lato</vt:lpstr>
      <vt:lpstr>Montserrat Bold</vt:lpstr>
      <vt:lpstr>Open Sauce</vt:lpstr>
      <vt:lpstr>Open Sauce Bold</vt:lpstr>
      <vt:lpstr>Wingdings</vt:lpstr>
      <vt:lpstr>Office Theme</vt:lpstr>
      <vt:lpstr>Beyond the Basics:</vt:lpstr>
      <vt:lpstr>Learning Objectives</vt:lpstr>
      <vt:lpstr>What is No Wrong Door?</vt:lpstr>
      <vt:lpstr>The NWD Vision</vt:lpstr>
      <vt:lpstr>Without No Wrong Door</vt:lpstr>
      <vt:lpstr>The 4 Pillars of NWD</vt:lpstr>
      <vt:lpstr>NO WRONG DOOR INITIATIVE</vt:lpstr>
      <vt:lpstr>AAAs as Part of the NWD System</vt:lpstr>
      <vt:lpstr>Pillar 1: Governance &amp; Administration</vt:lpstr>
      <vt:lpstr>Pillar 2: Streamlined Access</vt:lpstr>
      <vt:lpstr>Pillar 3: Coordinated Referrals</vt:lpstr>
      <vt:lpstr>Pillar 4: Person-Centered Counseling</vt:lpstr>
      <vt:lpstr>Why This Matters</vt:lpstr>
      <vt:lpstr>What This Means for You</vt:lpstr>
      <vt:lpstr>Key Takeaways</vt:lpstr>
      <vt:lpstr>Final Thoughts</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Morton, Cassidy (DARS)</dc:creator>
  <cp:lastModifiedBy>Murphy, Val (DARS)</cp:lastModifiedBy>
  <cp:revision>12</cp:revision>
  <cp:lastPrinted>2026-04-03T16:39:47Z</cp:lastPrinted>
  <dcterms:created xsi:type="dcterms:W3CDTF">2024-03-19T15:16:27Z</dcterms:created>
  <dcterms:modified xsi:type="dcterms:W3CDTF">2026-05-01T15:44:07Z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0x010100764A14DBBA55DC48809AFC08C18A0C39</vt:lpwstr>
  </property>
  <property fmtid="{D5CDD505-2E9C-101B-9397-08002B2CF9AE}" pid="3" name="MediaServiceImageTags">
    <vt:lpwstr/>
  </property>
</Properties>
</file>