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3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4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99" r:id="rId6"/>
    <p:sldMasterId id="2147483737" r:id="rId7"/>
    <p:sldMasterId id="2147483749" r:id="rId8"/>
  </p:sldMasterIdLst>
  <p:notesMasterIdLst>
    <p:notesMasterId r:id="rId34"/>
  </p:notesMasterIdLst>
  <p:sldIdLst>
    <p:sldId id="2146849058" r:id="rId9"/>
    <p:sldId id="1510" r:id="rId10"/>
    <p:sldId id="2146849067" r:id="rId11"/>
    <p:sldId id="2146848971" r:id="rId12"/>
    <p:sldId id="2146848991" r:id="rId13"/>
    <p:sldId id="2146849069" r:id="rId14"/>
    <p:sldId id="2146849051" r:id="rId15"/>
    <p:sldId id="2146849056" r:id="rId16"/>
    <p:sldId id="268" r:id="rId17"/>
    <p:sldId id="256" r:id="rId18"/>
    <p:sldId id="257" r:id="rId19"/>
    <p:sldId id="258" r:id="rId20"/>
    <p:sldId id="259" r:id="rId21"/>
    <p:sldId id="260" r:id="rId22"/>
    <p:sldId id="261" r:id="rId23"/>
    <p:sldId id="2146849066" r:id="rId24"/>
    <p:sldId id="2146849059" r:id="rId25"/>
    <p:sldId id="2146849060" r:id="rId26"/>
    <p:sldId id="2146849061" r:id="rId27"/>
    <p:sldId id="2146849062" r:id="rId28"/>
    <p:sldId id="2146849063" r:id="rId29"/>
    <p:sldId id="2146849064" r:id="rId30"/>
    <p:sldId id="2146849065" r:id="rId31"/>
    <p:sldId id="2146849068" r:id="rId32"/>
    <p:sldId id="26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43" autoAdjust="0"/>
    <p:restoredTop sz="48864" autoAdjust="0"/>
  </p:normalViewPr>
  <p:slideViewPr>
    <p:cSldViewPr snapToGrid="0">
      <p:cViewPr varScale="1">
        <p:scale>
          <a:sx n="45" d="100"/>
          <a:sy n="45" d="100"/>
        </p:scale>
        <p:origin x="2644" y="26"/>
      </p:cViewPr>
      <p:guideLst/>
    </p:cSldViewPr>
  </p:slideViewPr>
  <p:outlineViewPr>
    <p:cViewPr>
      <p:scale>
        <a:sx n="33" d="100"/>
        <a:sy n="33" d="100"/>
      </p:scale>
      <p:origin x="0" y="-76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microsoft.com/office/2016/11/relationships/changesInfo" Target="changesInfos/changesInfo1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rphy, Val (DARS)" userId="ad7aa94b-7606-43f6-8ce8-4e9f48ef216e" providerId="ADAL" clId="{75170E18-E9D3-40F1-8018-DD8B68497BED}"/>
    <pc:docChg chg="mod modSld">
      <pc:chgData name="Murphy, Val (DARS)" userId="ad7aa94b-7606-43f6-8ce8-4e9f48ef216e" providerId="ADAL" clId="{75170E18-E9D3-40F1-8018-DD8B68497BED}" dt="2026-05-01T15:36:27.321" v="16" actId="20577"/>
      <pc:docMkLst>
        <pc:docMk/>
      </pc:docMkLst>
      <pc:sldChg chg="modNotesTx">
        <pc:chgData name="Murphy, Val (DARS)" userId="ad7aa94b-7606-43f6-8ce8-4e9f48ef216e" providerId="ADAL" clId="{75170E18-E9D3-40F1-8018-DD8B68497BED}" dt="2026-05-01T15:36:11.601" v="5" actId="20577"/>
        <pc:sldMkLst>
          <pc:docMk/>
          <pc:sldMk cId="3289710249" sldId="2146848971"/>
        </pc:sldMkLst>
      </pc:sldChg>
      <pc:sldChg chg="modNotesTx">
        <pc:chgData name="Murphy, Val (DARS)" userId="ad7aa94b-7606-43f6-8ce8-4e9f48ef216e" providerId="ADAL" clId="{75170E18-E9D3-40F1-8018-DD8B68497BED}" dt="2026-05-01T15:36:14.485" v="13" actId="20577"/>
        <pc:sldMkLst>
          <pc:docMk/>
          <pc:sldMk cId="1454360214" sldId="2146848991"/>
        </pc:sldMkLst>
      </pc:sldChg>
      <pc:sldChg chg="modNotesTx">
        <pc:chgData name="Murphy, Val (DARS)" userId="ad7aa94b-7606-43f6-8ce8-4e9f48ef216e" providerId="ADAL" clId="{75170E18-E9D3-40F1-8018-DD8B68497BED}" dt="2026-05-01T15:36:24.506" v="15" actId="20577"/>
        <pc:sldMkLst>
          <pc:docMk/>
          <pc:sldMk cId="1543888331" sldId="2146849051"/>
        </pc:sldMkLst>
      </pc:sldChg>
      <pc:sldChg chg="modNotesTx">
        <pc:chgData name="Murphy, Val (DARS)" userId="ad7aa94b-7606-43f6-8ce8-4e9f48ef216e" providerId="ADAL" clId="{75170E18-E9D3-40F1-8018-DD8B68497BED}" dt="2026-05-01T15:36:27.321" v="16" actId="20577"/>
        <pc:sldMkLst>
          <pc:docMk/>
          <pc:sldMk cId="430439194" sldId="2146849056"/>
        </pc:sldMkLst>
      </pc:sldChg>
      <pc:sldChg chg="modNotesTx">
        <pc:chgData name="Murphy, Val (DARS)" userId="ad7aa94b-7606-43f6-8ce8-4e9f48ef216e" providerId="ADAL" clId="{75170E18-E9D3-40F1-8018-DD8B68497BED}" dt="2026-05-01T15:36:18.545" v="14" actId="6549"/>
        <pc:sldMkLst>
          <pc:docMk/>
          <pc:sldMk cId="0" sldId="214684906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6E7DD9-3510-4829-B034-5CCE63B934E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BFCED4-E3F7-4F88-92B0-EA496F756410}">
      <dgm:prSet phldrT="[Text]" custT="1"/>
      <dgm:spPr>
        <a:solidFill>
          <a:srgbClr val="63A2FF">
            <a:alpha val="50000"/>
          </a:srgb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sz="1600" b="1" dirty="0">
            <a:latin typeface="Cambria" pitchFamily="18" charset="0"/>
          </a:endParaRPr>
        </a:p>
      </dgm:t>
    </dgm:pt>
    <dgm:pt modelId="{CB2DD45B-1AC2-48B7-A844-E4AA4E4AD12C}" type="parTrans" cxnId="{EC9191FA-6D0B-44AE-AC53-E551C951883D}">
      <dgm:prSet/>
      <dgm:spPr/>
      <dgm:t>
        <a:bodyPr/>
        <a:lstStyle/>
        <a:p>
          <a:endParaRPr lang="en-US"/>
        </a:p>
      </dgm:t>
    </dgm:pt>
    <dgm:pt modelId="{F6ED6B3C-AA15-4377-B24C-E17DDF0ED8B5}" type="sibTrans" cxnId="{EC9191FA-6D0B-44AE-AC53-E551C951883D}">
      <dgm:prSet/>
      <dgm:spPr/>
      <dgm:t>
        <a:bodyPr/>
        <a:lstStyle/>
        <a:p>
          <a:endParaRPr lang="en-US"/>
        </a:p>
      </dgm:t>
    </dgm:pt>
    <dgm:pt modelId="{E9B2C6DE-28B3-4811-9A64-3C499BC9597A}">
      <dgm:prSet phldrT="[Text]" custT="1"/>
      <dgm:spPr>
        <a:solidFill>
          <a:srgbClr val="E1AF4E">
            <a:alpha val="83000"/>
          </a:srgb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sz="1600" b="1" dirty="0">
            <a:latin typeface="Cambria" pitchFamily="18" charset="0"/>
          </a:endParaRPr>
        </a:p>
      </dgm:t>
    </dgm:pt>
    <dgm:pt modelId="{61AD4EF4-2E0D-4A72-8DE5-0784F35B03CF}" type="parTrans" cxnId="{30A2B51C-7ED4-43B8-9AFF-CE954DFA645B}">
      <dgm:prSet/>
      <dgm:spPr/>
      <dgm:t>
        <a:bodyPr/>
        <a:lstStyle/>
        <a:p>
          <a:endParaRPr lang="en-US"/>
        </a:p>
      </dgm:t>
    </dgm:pt>
    <dgm:pt modelId="{58070D71-EECA-43D1-9056-6F8132DFD72F}" type="sibTrans" cxnId="{30A2B51C-7ED4-43B8-9AFF-CE954DFA645B}">
      <dgm:prSet/>
      <dgm:spPr/>
      <dgm:t>
        <a:bodyPr/>
        <a:lstStyle/>
        <a:p>
          <a:endParaRPr lang="en-US"/>
        </a:p>
      </dgm:t>
    </dgm:pt>
    <dgm:pt modelId="{543A2088-5D1E-4C8B-819C-85453A664592}">
      <dgm:prSet phldrT="[Text]" custT="1"/>
      <dgm:spPr>
        <a:solidFill>
          <a:srgbClr val="A9123A">
            <a:alpha val="84000"/>
          </a:srgb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sz="1600" b="1" dirty="0">
            <a:latin typeface="Cambria" pitchFamily="18" charset="0"/>
          </a:endParaRPr>
        </a:p>
      </dgm:t>
    </dgm:pt>
    <dgm:pt modelId="{E4BEBDCF-54DD-4D60-AB68-AA68D246F72B}" type="parTrans" cxnId="{F080843C-52C5-4A9E-913D-86A0664C9987}">
      <dgm:prSet/>
      <dgm:spPr/>
      <dgm:t>
        <a:bodyPr/>
        <a:lstStyle/>
        <a:p>
          <a:endParaRPr lang="en-US"/>
        </a:p>
      </dgm:t>
    </dgm:pt>
    <dgm:pt modelId="{DFEF46D8-BF4E-4C27-ACE6-6687D779376E}" type="sibTrans" cxnId="{F080843C-52C5-4A9E-913D-86A0664C9987}">
      <dgm:prSet/>
      <dgm:spPr/>
      <dgm:t>
        <a:bodyPr/>
        <a:lstStyle/>
        <a:p>
          <a:endParaRPr lang="en-US"/>
        </a:p>
      </dgm:t>
    </dgm:pt>
    <dgm:pt modelId="{3EB5F1B7-2E31-4199-A18D-DDC182329D2D}">
      <dgm:prSet phldrT="[Text]"/>
      <dgm:spPr>
        <a:solidFill>
          <a:srgbClr val="539556">
            <a:alpha val="84000"/>
          </a:srgb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b="1" dirty="0">
            <a:latin typeface="Cambria" pitchFamily="18" charset="0"/>
          </a:endParaRPr>
        </a:p>
      </dgm:t>
    </dgm:pt>
    <dgm:pt modelId="{C8D6121B-7AA5-47D9-AF48-3A291612E45A}" type="parTrans" cxnId="{45742DAA-BE2D-453B-9690-AA61911D9350}">
      <dgm:prSet/>
      <dgm:spPr/>
      <dgm:t>
        <a:bodyPr/>
        <a:lstStyle/>
        <a:p>
          <a:endParaRPr lang="en-US"/>
        </a:p>
      </dgm:t>
    </dgm:pt>
    <dgm:pt modelId="{4CDF6447-DB2E-49B4-B7E4-4B3A38E5F2A1}" type="sibTrans" cxnId="{45742DAA-BE2D-453B-9690-AA61911D9350}">
      <dgm:prSet/>
      <dgm:spPr/>
      <dgm:t>
        <a:bodyPr/>
        <a:lstStyle/>
        <a:p>
          <a:endParaRPr lang="en-US"/>
        </a:p>
      </dgm:t>
    </dgm:pt>
    <dgm:pt modelId="{A4FCAFD9-E202-4415-B9B3-6EAF3FA288F1}" type="pres">
      <dgm:prSet presAssocID="{076E7DD9-3510-4829-B034-5CCE63B934E6}" presName="compositeShape" presStyleCnt="0">
        <dgm:presLayoutVars>
          <dgm:chMax val="7"/>
          <dgm:dir/>
          <dgm:resizeHandles val="exact"/>
        </dgm:presLayoutVars>
      </dgm:prSet>
      <dgm:spPr/>
    </dgm:pt>
    <dgm:pt modelId="{A05CB5DC-8F24-4F2B-B98F-C1E19EC5C568}" type="pres">
      <dgm:prSet presAssocID="{16BFCED4-E3F7-4F88-92B0-EA496F756410}" presName="circ1" presStyleLbl="vennNode1" presStyleIdx="0" presStyleCnt="4" custScaleX="82120" custScaleY="82120" custLinFactNeighborX="-46866" custLinFactNeighborY="-5283"/>
      <dgm:spPr/>
    </dgm:pt>
    <dgm:pt modelId="{D2410E34-02D7-4473-996A-03C1F7DB2A2C}" type="pres">
      <dgm:prSet presAssocID="{16BFCED4-E3F7-4F88-92B0-EA496F75641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B2E3ED6-1436-48E7-B47E-B3030E38B9AF}" type="pres">
      <dgm:prSet presAssocID="{E9B2C6DE-28B3-4811-9A64-3C499BC9597A}" presName="circ2" presStyleLbl="vennNode1" presStyleIdx="1" presStyleCnt="4" custScaleX="68981" custScaleY="68981" custLinFactNeighborX="-86790" custLinFactNeighborY="47565"/>
      <dgm:spPr/>
    </dgm:pt>
    <dgm:pt modelId="{87A2A1A5-E095-47C1-9154-3EE2A526BFC9}" type="pres">
      <dgm:prSet presAssocID="{E9B2C6DE-28B3-4811-9A64-3C499BC9597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38B3E80-8932-466D-A3AD-53D031B0B39C}" type="pres">
      <dgm:prSet presAssocID="{543A2088-5D1E-4C8B-819C-85453A664592}" presName="circ3" presStyleLbl="vennNode1" presStyleIdx="2" presStyleCnt="4" custScaleX="68981" custScaleY="68981" custLinFactNeighborX="24336" custLinFactNeighborY="-50133"/>
      <dgm:spPr/>
    </dgm:pt>
    <dgm:pt modelId="{AE15494A-CEDF-4DF2-8B63-7ED87A75C70D}" type="pres">
      <dgm:prSet presAssocID="{543A2088-5D1E-4C8B-819C-85453A66459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467D41E-B2C8-4A4B-AFD0-46C9D0FED22B}" type="pres">
      <dgm:prSet presAssocID="{3EB5F1B7-2E31-4199-A18D-DDC182329D2D}" presName="circ4" presStyleLbl="vennNode1" presStyleIdx="3" presStyleCnt="4" custScaleX="68981" custScaleY="68981" custLinFactNeighborX="-70102" custLinFactNeighborY="-2095"/>
      <dgm:spPr/>
    </dgm:pt>
    <dgm:pt modelId="{F9E5FA91-6177-4064-A980-A5988E710E58}" type="pres">
      <dgm:prSet presAssocID="{3EB5F1B7-2E31-4199-A18D-DDC182329D2D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B336E08-139A-49E6-A71D-8271BE793715}" type="presOf" srcId="{E9B2C6DE-28B3-4811-9A64-3C499BC9597A}" destId="{1B2E3ED6-1436-48E7-B47E-B3030E38B9AF}" srcOrd="0" destOrd="0" presId="urn:microsoft.com/office/officeart/2005/8/layout/venn1"/>
    <dgm:cxn modelId="{A87C0B0E-FA03-4393-BFCE-53A5CF1EA29F}" type="presOf" srcId="{543A2088-5D1E-4C8B-819C-85453A664592}" destId="{AE15494A-CEDF-4DF2-8B63-7ED87A75C70D}" srcOrd="1" destOrd="0" presId="urn:microsoft.com/office/officeart/2005/8/layout/venn1"/>
    <dgm:cxn modelId="{30A2B51C-7ED4-43B8-9AFF-CE954DFA645B}" srcId="{076E7DD9-3510-4829-B034-5CCE63B934E6}" destId="{E9B2C6DE-28B3-4811-9A64-3C499BC9597A}" srcOrd="1" destOrd="0" parTransId="{61AD4EF4-2E0D-4A72-8DE5-0784F35B03CF}" sibTransId="{58070D71-EECA-43D1-9056-6F8132DFD72F}"/>
    <dgm:cxn modelId="{32A36526-1386-4FB6-9B81-F5D3EDB8D073}" type="presOf" srcId="{543A2088-5D1E-4C8B-819C-85453A664592}" destId="{838B3E80-8932-466D-A3AD-53D031B0B39C}" srcOrd="0" destOrd="0" presId="urn:microsoft.com/office/officeart/2005/8/layout/venn1"/>
    <dgm:cxn modelId="{DAF4762D-5021-4240-87FA-57E7643DA492}" type="presOf" srcId="{3EB5F1B7-2E31-4199-A18D-DDC182329D2D}" destId="{7467D41E-B2C8-4A4B-AFD0-46C9D0FED22B}" srcOrd="0" destOrd="0" presId="urn:microsoft.com/office/officeart/2005/8/layout/venn1"/>
    <dgm:cxn modelId="{EBBBCA2E-22B9-447D-BA67-C06A28D34295}" type="presOf" srcId="{3EB5F1B7-2E31-4199-A18D-DDC182329D2D}" destId="{F9E5FA91-6177-4064-A980-A5988E710E58}" srcOrd="1" destOrd="0" presId="urn:microsoft.com/office/officeart/2005/8/layout/venn1"/>
    <dgm:cxn modelId="{F080843C-52C5-4A9E-913D-86A0664C9987}" srcId="{076E7DD9-3510-4829-B034-5CCE63B934E6}" destId="{543A2088-5D1E-4C8B-819C-85453A664592}" srcOrd="2" destOrd="0" parTransId="{E4BEBDCF-54DD-4D60-AB68-AA68D246F72B}" sibTransId="{DFEF46D8-BF4E-4C27-ACE6-6687D779376E}"/>
    <dgm:cxn modelId="{D5238D63-CF13-45C4-BF4F-5AB1ABA87644}" type="presOf" srcId="{E9B2C6DE-28B3-4811-9A64-3C499BC9597A}" destId="{87A2A1A5-E095-47C1-9154-3EE2A526BFC9}" srcOrd="1" destOrd="0" presId="urn:microsoft.com/office/officeart/2005/8/layout/venn1"/>
    <dgm:cxn modelId="{CB985353-8257-443A-BB19-8AA9B746922A}" type="presOf" srcId="{16BFCED4-E3F7-4F88-92B0-EA496F756410}" destId="{A05CB5DC-8F24-4F2B-B98F-C1E19EC5C568}" srcOrd="0" destOrd="0" presId="urn:microsoft.com/office/officeart/2005/8/layout/venn1"/>
    <dgm:cxn modelId="{9CA2E7A8-132D-46CC-99B2-0B41A956F23F}" type="presOf" srcId="{076E7DD9-3510-4829-B034-5CCE63B934E6}" destId="{A4FCAFD9-E202-4415-B9B3-6EAF3FA288F1}" srcOrd="0" destOrd="0" presId="urn:microsoft.com/office/officeart/2005/8/layout/venn1"/>
    <dgm:cxn modelId="{45742DAA-BE2D-453B-9690-AA61911D9350}" srcId="{076E7DD9-3510-4829-B034-5CCE63B934E6}" destId="{3EB5F1B7-2E31-4199-A18D-DDC182329D2D}" srcOrd="3" destOrd="0" parTransId="{C8D6121B-7AA5-47D9-AF48-3A291612E45A}" sibTransId="{4CDF6447-DB2E-49B4-B7E4-4B3A38E5F2A1}"/>
    <dgm:cxn modelId="{1BD3B4CE-5E05-440F-B66D-8F6630746B71}" type="presOf" srcId="{16BFCED4-E3F7-4F88-92B0-EA496F756410}" destId="{D2410E34-02D7-4473-996A-03C1F7DB2A2C}" srcOrd="1" destOrd="0" presId="urn:microsoft.com/office/officeart/2005/8/layout/venn1"/>
    <dgm:cxn modelId="{EC9191FA-6D0B-44AE-AC53-E551C951883D}" srcId="{076E7DD9-3510-4829-B034-5CCE63B934E6}" destId="{16BFCED4-E3F7-4F88-92B0-EA496F756410}" srcOrd="0" destOrd="0" parTransId="{CB2DD45B-1AC2-48B7-A844-E4AA4E4AD12C}" sibTransId="{F6ED6B3C-AA15-4377-B24C-E17DDF0ED8B5}"/>
    <dgm:cxn modelId="{1141FAD9-3DB9-416D-8BE7-F15FE9537E84}" type="presParOf" srcId="{A4FCAFD9-E202-4415-B9B3-6EAF3FA288F1}" destId="{A05CB5DC-8F24-4F2B-B98F-C1E19EC5C568}" srcOrd="0" destOrd="0" presId="urn:microsoft.com/office/officeart/2005/8/layout/venn1"/>
    <dgm:cxn modelId="{4A8BCD37-0AA1-4A19-8E70-B313ACA337D9}" type="presParOf" srcId="{A4FCAFD9-E202-4415-B9B3-6EAF3FA288F1}" destId="{D2410E34-02D7-4473-996A-03C1F7DB2A2C}" srcOrd="1" destOrd="0" presId="urn:microsoft.com/office/officeart/2005/8/layout/venn1"/>
    <dgm:cxn modelId="{A262403A-619A-431A-AC44-669A2C214C5A}" type="presParOf" srcId="{A4FCAFD9-E202-4415-B9B3-6EAF3FA288F1}" destId="{1B2E3ED6-1436-48E7-B47E-B3030E38B9AF}" srcOrd="2" destOrd="0" presId="urn:microsoft.com/office/officeart/2005/8/layout/venn1"/>
    <dgm:cxn modelId="{205E6DEB-39C5-4B19-98C1-E6F4F9AB6F28}" type="presParOf" srcId="{A4FCAFD9-E202-4415-B9B3-6EAF3FA288F1}" destId="{87A2A1A5-E095-47C1-9154-3EE2A526BFC9}" srcOrd="3" destOrd="0" presId="urn:microsoft.com/office/officeart/2005/8/layout/venn1"/>
    <dgm:cxn modelId="{D6BEDC51-3C45-486E-9561-D2070444ED10}" type="presParOf" srcId="{A4FCAFD9-E202-4415-B9B3-6EAF3FA288F1}" destId="{838B3E80-8932-466D-A3AD-53D031B0B39C}" srcOrd="4" destOrd="0" presId="urn:microsoft.com/office/officeart/2005/8/layout/venn1"/>
    <dgm:cxn modelId="{41948F45-88B6-470C-98D6-4043485AE9C8}" type="presParOf" srcId="{A4FCAFD9-E202-4415-B9B3-6EAF3FA288F1}" destId="{AE15494A-CEDF-4DF2-8B63-7ED87A75C70D}" srcOrd="5" destOrd="0" presId="urn:microsoft.com/office/officeart/2005/8/layout/venn1"/>
    <dgm:cxn modelId="{3859BB5F-9556-45BB-835B-E867F6BEBFC4}" type="presParOf" srcId="{A4FCAFD9-E202-4415-B9B3-6EAF3FA288F1}" destId="{7467D41E-B2C8-4A4B-AFD0-46C9D0FED22B}" srcOrd="6" destOrd="0" presId="urn:microsoft.com/office/officeart/2005/8/layout/venn1"/>
    <dgm:cxn modelId="{13E3889F-D4A6-42B9-AED5-28D39C3844C8}" type="presParOf" srcId="{A4FCAFD9-E202-4415-B9B3-6EAF3FA288F1}" destId="{F9E5FA91-6177-4064-A980-A5988E710E58}" srcOrd="7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CB5DC-8F24-4F2B-B98F-C1E19EC5C568}">
      <dsp:nvSpPr>
        <dsp:cNvPr id="0" name=""/>
        <dsp:cNvSpPr/>
      </dsp:nvSpPr>
      <dsp:spPr>
        <a:xfrm>
          <a:off x="1934734" y="253088"/>
          <a:ext cx="2344505" cy="2344505"/>
        </a:xfrm>
        <a:prstGeom prst="ellipse">
          <a:avLst/>
        </a:prstGeom>
        <a:solidFill>
          <a:srgbClr val="63A2FF">
            <a:alpha val="50000"/>
          </a:srgb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latin typeface="Cambria" pitchFamily="18" charset="0"/>
          </a:endParaRPr>
        </a:p>
      </dsp:txBody>
      <dsp:txXfrm>
        <a:off x="2205254" y="568695"/>
        <a:ext cx="1803465" cy="743929"/>
      </dsp:txXfrm>
    </dsp:sp>
    <dsp:sp modelId="{1B2E3ED6-1436-48E7-B47E-B3030E38B9AF}">
      <dsp:nvSpPr>
        <dsp:cNvPr id="0" name=""/>
        <dsp:cNvSpPr/>
      </dsp:nvSpPr>
      <dsp:spPr>
        <a:xfrm>
          <a:off x="2245249" y="3212221"/>
          <a:ext cx="1969390" cy="1969390"/>
        </a:xfrm>
        <a:prstGeom prst="ellipse">
          <a:avLst/>
        </a:prstGeom>
        <a:solidFill>
          <a:srgbClr val="E1AF4E">
            <a:alpha val="83000"/>
          </a:srgb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latin typeface="Cambria" pitchFamily="18" charset="0"/>
          </a:endParaRPr>
        </a:p>
      </dsp:txBody>
      <dsp:txXfrm>
        <a:off x="3305690" y="3439458"/>
        <a:ext cx="757457" cy="1514915"/>
      </dsp:txXfrm>
    </dsp:sp>
    <dsp:sp modelId="{838B3E80-8932-466D-A3AD-53D031B0B39C}">
      <dsp:nvSpPr>
        <dsp:cNvPr id="0" name=""/>
        <dsp:cNvSpPr/>
      </dsp:nvSpPr>
      <dsp:spPr>
        <a:xfrm>
          <a:off x="4155091" y="1685744"/>
          <a:ext cx="1969390" cy="1969390"/>
        </a:xfrm>
        <a:prstGeom prst="ellipse">
          <a:avLst/>
        </a:prstGeom>
        <a:solidFill>
          <a:srgbClr val="A9123A">
            <a:alpha val="84000"/>
          </a:srgb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latin typeface="Cambria" pitchFamily="18" charset="0"/>
          </a:endParaRPr>
        </a:p>
      </dsp:txBody>
      <dsp:txXfrm>
        <a:off x="4382328" y="2765122"/>
        <a:ext cx="1514915" cy="624902"/>
      </dsp:txXfrm>
    </dsp:sp>
    <dsp:sp modelId="{7467D41E-B2C8-4A4B-AFD0-46C9D0FED22B}">
      <dsp:nvSpPr>
        <dsp:cNvPr id="0" name=""/>
        <dsp:cNvSpPr/>
      </dsp:nvSpPr>
      <dsp:spPr>
        <a:xfrm>
          <a:off x="196132" y="1794440"/>
          <a:ext cx="1969390" cy="1969390"/>
        </a:xfrm>
        <a:prstGeom prst="ellipse">
          <a:avLst/>
        </a:prstGeom>
        <a:solidFill>
          <a:srgbClr val="539556">
            <a:alpha val="84000"/>
          </a:srgb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b="1" kern="1200" dirty="0">
            <a:latin typeface="Cambria" pitchFamily="18" charset="0"/>
          </a:endParaRPr>
        </a:p>
      </dsp:txBody>
      <dsp:txXfrm>
        <a:off x="347624" y="2021677"/>
        <a:ext cx="757457" cy="1514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7FD1F-0AF5-4D19-850B-2B7376258066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BF980-FE35-48A3-9E12-8B41030A8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5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4C755-E1F4-419C-BB2C-17E7890F64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76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6D17D-3F62-04E2-90D7-5EFCF2B74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E5CBDF-4315-9DB8-4B7F-484543D6ED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0FC65C-E32B-FCF8-BE1C-7BC0EAA78C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45E63-3A17-F0C9-8924-D8C1E3907A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F917A-3AFB-480B-8B04-EE0B4125EE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658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B9CEE-82F8-A548-883D-CCF5D9B76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CA0781-DDA5-EC1A-56A9-C9B70CABE5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CFDBDC-2DAE-73E5-D89E-7EADB37F4F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46F55-3E65-B549-9731-056526E35B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F917A-3AFB-480B-8B04-EE0B4125EE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975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F917A-3AFB-480B-8B04-EE0B4125EE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081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4C755-E1F4-419C-BB2C-17E7890F64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097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CEE31-AF65-40F4-B494-151EA1D27B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35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A4C755-E1F4-419C-BB2C-17E7890F64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04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08FDF-DC45-0C43-B51A-257D96449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8C6CD3-745A-6431-CD9F-0AE9C17C49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A429CE-30CB-0CCF-C8C2-EA046E6443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9E08F-DF46-D20F-4E70-FC7FFEBFD5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B066C0-9E9B-4C9B-9F19-7418272CA9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2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F917A-3AFB-480B-8B04-EE0B4125EE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592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C7A4B-AC46-418A-7E96-43CBBD0A5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5A4889-ED9D-F160-4C8D-CB1624F535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F11F5B-B6CD-393A-5FE4-A9330D9972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5828F-2025-6D82-A3C2-0AD2F0F0A5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F917A-3AFB-480B-8B04-EE0B4125EE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805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F8C19-CA07-3A82-BC4F-A190850CF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D4311A-1201-B7E5-4AAD-39D20B50B6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9FA399-6308-D63C-B64D-0BC29ABDCB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1D08A-9B3B-FCB0-D58F-E8A8EC9D2F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F917A-3AFB-480B-8B04-EE0B4125EE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329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F917A-3AFB-480B-8B04-EE0B4125EE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36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64046-1876-083E-0C79-437EA24DC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69474A-1730-2955-6A1C-23120B468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C242D-4847-18A9-A82A-4F2326C95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5F745-AD05-A569-CD1C-86E2AEF06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BF1F2-F244-56DE-573C-55FBA2ADD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492-68F4-4883-BFAE-897AE1846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54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A6978-D498-70AE-E3C5-F98188164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1B28EC-4518-B89A-845A-C74266B271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8822F-0555-7291-91D5-60BCF7050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5E84A-DC49-E706-5998-F8CC3FF62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1427B-644E-1F0F-9824-E2ED0E4C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492-68F4-4883-BFAE-897AE1846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7967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9A73-9EF0-435E-951F-A4ACE59FBD85}" type="datetime1">
              <a:rPr lang="en-US" smtClean="0"/>
              <a:t>5/1/2026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7CB047-EC10-9ADA-A1BE-9D1ACED8BF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67623" y="5872371"/>
            <a:ext cx="3687217" cy="78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1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5218032"/>
            <a:ext cx="11460480" cy="78638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972629"/>
            <a:ext cx="11460480" cy="480373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2BE8CE-6011-4887-8688-8D57691F11AD}" type="datetime1">
              <a:rPr lang="en-US" smtClean="0"/>
              <a:t>5/1/2026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8E1045-F3EB-1A83-97F6-F103AB531D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E2D15C3-125C-0014-644F-DF6F9D562B74}"/>
              </a:ext>
            </a:extLst>
          </p:cNvPr>
          <p:cNvSpPr/>
          <p:nvPr/>
        </p:nvSpPr>
        <p:spPr>
          <a:xfrm>
            <a:off x="0" y="0"/>
            <a:ext cx="12192000" cy="514134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03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1129554"/>
            <a:ext cx="4361688" cy="3475236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84950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68895" y="6453002"/>
            <a:ext cx="17076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86426EA-0386-4881-8D6D-3F08C95C4A7F}" type="datetime1">
              <a:rPr lang="en-US" smtClean="0"/>
              <a:t>5/1/2026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8795C9-7242-68B3-C3F8-FB0332284E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52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411480"/>
            <a:ext cx="4654296" cy="3739896"/>
          </a:xfrm>
        </p:spPr>
        <p:txBody>
          <a:bodyPr anchor="t">
            <a:normAutofit/>
          </a:bodyPr>
          <a:lstStyle>
            <a:lvl1pPr algn="l"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4287408"/>
            <a:ext cx="4206240" cy="13807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96128" y="0"/>
            <a:ext cx="6595872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1F941-2D53-CC10-7947-62237A245FE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7160" y="6453002"/>
            <a:ext cx="1951777" cy="365125"/>
          </a:xfrm>
        </p:spPr>
        <p:txBody>
          <a:bodyPr/>
          <a:lstStyle/>
          <a:p>
            <a:fld id="{1FE1A989-42EF-40B2-87AB-6941C231CD4A}" type="datetime1">
              <a:rPr lang="en-US" smtClean="0"/>
              <a:t>5/1/2026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54592B-0549-E16F-B351-21DD942157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448" y="5126737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66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" y="1801368"/>
            <a:ext cx="7772400" cy="4572000"/>
          </a:xfrm>
        </p:spPr>
        <p:txBody>
          <a:bodyPr anchor="b">
            <a:normAutofit/>
          </a:bodyPr>
          <a:lstStyle>
            <a:lvl1pPr algn="l">
              <a:defRPr sz="7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A7A0-B9EE-41A8-8016-28E5803F20B2}" type="datetime1">
              <a:rPr lang="en-US" smtClean="0"/>
              <a:t>5/1/2026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4A3316-5CCC-5473-2C67-A458DFB949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00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" y="1801368"/>
            <a:ext cx="7772400" cy="4572000"/>
          </a:xfrm>
        </p:spPr>
        <p:txBody>
          <a:bodyPr anchor="b">
            <a:normAutofit/>
          </a:bodyPr>
          <a:lstStyle>
            <a:lvl1pPr algn="l">
              <a:defRPr sz="7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176" y="484632"/>
            <a:ext cx="7772400" cy="59436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A7A0-B9EE-41A8-8016-28E5803F20B2}" type="datetime1">
              <a:rPr lang="en-US" smtClean="0"/>
              <a:t>5/1/2026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0B5ADD-7EE3-D097-0F37-5C7E70164E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06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64108"/>
            <a:ext cx="8467558" cy="15544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7" y="2333860"/>
            <a:ext cx="8467558" cy="3689909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400"/>
            </a:lvl1pPr>
            <a:lvl2pPr marL="685800" indent="-457200">
              <a:buFont typeface="+mj-lt"/>
              <a:buAutoNum type="arabicPeriod"/>
              <a:defRPr sz="2000"/>
            </a:lvl2pPr>
            <a:lvl3pPr marL="800100" indent="-342900">
              <a:buFont typeface="+mj-lt"/>
              <a:buAutoNum type="arabicPeriod"/>
              <a:defRPr sz="1800"/>
            </a:lvl3pPr>
            <a:lvl4pPr marL="1028700" indent="-342900">
              <a:buFont typeface="+mj-lt"/>
              <a:buAutoNum type="arabicPeriod"/>
              <a:defRPr sz="1600"/>
            </a:lvl4pPr>
            <a:lvl5pPr marL="12573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B404-9532-4DA8-8A40-EC339A5BE635}" type="datetime1">
              <a:rPr lang="en-US" smtClean="0"/>
              <a:t>5/1/2026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09934D-8CFD-645C-08A9-56EA1BA8D6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1562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161288"/>
            <a:ext cx="4663440" cy="155448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C20259-235D-F9C3-3788-C1457976F5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9048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0" y="2825496"/>
            <a:ext cx="4663440" cy="2471123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000"/>
            </a:lvl1pPr>
            <a:lvl2pPr marL="571500" indent="-342900">
              <a:buFont typeface="+mj-lt"/>
              <a:buAutoNum type="arabicPeriod"/>
              <a:defRPr sz="1800"/>
            </a:lvl2pPr>
            <a:lvl3pPr marL="800100" indent="-342900">
              <a:buFont typeface="+mj-lt"/>
              <a:buAutoNum type="arabicPeriod"/>
              <a:defRPr sz="1600"/>
            </a:lvl3pPr>
            <a:lvl4pPr marL="1028700" indent="-342900">
              <a:buFont typeface="+mj-lt"/>
              <a:buAutoNum type="arabicPeriod"/>
              <a:defRPr sz="1400"/>
            </a:lvl4pPr>
            <a:lvl5pPr>
              <a:buFont typeface="+mj-lt"/>
              <a:buAutoNum type="arabicPeriod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7999" y="6453002"/>
            <a:ext cx="1996689" cy="365125"/>
          </a:xfrm>
        </p:spPr>
        <p:txBody>
          <a:bodyPr/>
          <a:lstStyle/>
          <a:p>
            <a:fld id="{8A60B404-9532-4DA8-8A40-EC339A5BE635}" type="datetime1">
              <a:rPr lang="en-US" smtClean="0"/>
              <a:t>5/1/2026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07CE35-D239-39CC-6A53-7D666820E1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681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" y="151598"/>
            <a:ext cx="11924209" cy="528186"/>
          </a:xfr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" y="776037"/>
            <a:ext cx="9976477" cy="56769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A364-A39C-470E-B89A-9BD899585684}" type="datetime1">
              <a:rPr lang="en-US" smtClean="0"/>
              <a:t>5/1/2026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4B0C5C-66A3-E49A-5987-E91E59A809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6705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nly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-1325880"/>
            <a:ext cx="10515600" cy="1325880"/>
          </a:xfr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" y="367091"/>
            <a:ext cx="9976477" cy="61238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69CE-4771-4BFA-AD70-0E51ABA58D6D}" type="datetime1">
              <a:rPr lang="en-US" smtClean="0"/>
              <a:t>5/1/2026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B44AD0-A6B7-7E2D-546C-AD57B61022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11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EB9145-C50B-3F17-F159-E044E541CD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61E539-E0C9-1683-E76F-BC88B06DE5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C4AF5-7B7D-0B00-58CD-7BF953F44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691DC-34CA-AC59-FC4B-A40524825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1884D-A953-A044-D427-888381C36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492-68F4-4883-BFAE-897AE1846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6539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715532"/>
            <a:ext cx="9500989" cy="4593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4242-8CA0-457D-B3B1-7D78B4164321}" type="datetime1">
              <a:rPr lang="en-US" smtClean="0"/>
              <a:t>5/1/2026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A5ED41-10D3-9B62-9367-08174F3723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6011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385975"/>
            <a:ext cx="4325112" cy="2454796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6F41-6645-4089-A6BB-7B692A44A4CC}" type="datetime1">
              <a:rPr lang="en-US" smtClean="0"/>
              <a:t>5/1/2026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2C4FFA-6804-7CDF-4AFC-960CC5FD8F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682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258568"/>
            <a:ext cx="3813048" cy="355701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9" y="2254250"/>
            <a:ext cx="4593898" cy="355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73AF-3955-4569-8B4F-B329360A9CBD}" type="datetime1">
              <a:rPr lang="en-US" smtClean="0"/>
              <a:t>5/1/2026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4041EF-9BE3-9591-CD20-C4B0A0577E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1335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1537853"/>
            <a:ext cx="4145582" cy="46388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1538288"/>
            <a:ext cx="4593898" cy="4818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276D-BBED-48BC-B459-1E9A16CF46CD}" type="datetime1">
              <a:rPr lang="en-US" smtClean="0"/>
              <a:t>5/1/2026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5CA7C4-BA52-FAAB-4966-B2EE01D6DD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4378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877456"/>
            <a:ext cx="4142232" cy="4940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77456"/>
            <a:ext cx="4590723" cy="539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8C57-8E3B-4697-92F8-0ED9B71F7E17}" type="datetime1">
              <a:rPr lang="en-US" smtClean="0"/>
              <a:t>5/1/2026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6B6986-8854-A858-2412-3229BCB299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894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548639"/>
            <a:ext cx="3494314" cy="571963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549274"/>
            <a:ext cx="5609368" cy="5806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DC593-EA98-4C39-A75F-3F3A9C691019}" type="datetime1">
              <a:rPr lang="en-US" smtClean="0"/>
              <a:t>5/1/2026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4657DC-33A6-F30B-9FA0-FD78743B82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9804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937" y="548640"/>
            <a:ext cx="6093225" cy="11430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793885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38937" y="1828800"/>
            <a:ext cx="6093225" cy="34678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2B5C-5438-96A4-4A2A-AE939906F8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538937" y="6453002"/>
            <a:ext cx="3337584" cy="365125"/>
          </a:xfrm>
        </p:spPr>
        <p:txBody>
          <a:bodyPr/>
          <a:lstStyle/>
          <a:p>
            <a:fld id="{8FACD271-2BB0-4C13-9E3A-50B90F57CA5B}" type="datetime1">
              <a:rPr lang="en-US" smtClean="0"/>
              <a:t>5/1/2026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114CCA-3440-B422-62D9-F53D980719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386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6135624" cy="11430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828800"/>
            <a:ext cx="4920090" cy="4489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0544" y="0"/>
            <a:ext cx="4791456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177663-FC76-DF36-EEB7-5BE4C6C82F3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C4109C0-CC82-467C-B6E8-62D4D3634E2A}" type="datetime1">
              <a:rPr lang="en-US" smtClean="0"/>
              <a:t>5/1/2026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3812B6-5B24-2DFE-0E65-B98672BBEC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2864" y="5201728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714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B623D3-ADB6-1787-9E1E-2A15D232D891}"/>
              </a:ext>
            </a:extLst>
          </p:cNvPr>
          <p:cNvSpPr/>
          <p:nvPr/>
        </p:nvSpPr>
        <p:spPr>
          <a:xfrm>
            <a:off x="-60385" y="-60385"/>
            <a:ext cx="4083745" cy="699602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736" y="320040"/>
            <a:ext cx="685800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45736" y="1380744"/>
            <a:ext cx="536790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FB53A-8FDF-F131-DCF2-D7BECE9538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45736" y="6453002"/>
            <a:ext cx="3494314" cy="365125"/>
          </a:xfrm>
        </p:spPr>
        <p:txBody>
          <a:bodyPr/>
          <a:lstStyle/>
          <a:p>
            <a:fld id="{1A5F77D0-C28E-4573-88F0-0A30FF98888E}" type="datetime1">
              <a:rPr lang="en-US" smtClean="0"/>
              <a:t>5/1/2026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DECF12-E1B1-6FBA-41A4-BBA42B07D2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811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4361688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4360863" cy="2971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41D22668-A3AE-429F-A351-A1583BA90793}" type="datetime1">
              <a:rPr lang="en-US" smtClean="0"/>
              <a:t>5/1/2026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45480" y="0"/>
            <a:ext cx="6446520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3B3858-85CE-2D9B-1A73-65E9E00058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7102" y="5184475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68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6" y="1847088"/>
            <a:ext cx="7342307" cy="1133856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775" y="3594099"/>
            <a:ext cx="10890374" cy="2743200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87AA-E4E6-4FC1-BAD8-09A952212C58}" type="datetime1">
              <a:rPr lang="en-US" smtClean="0"/>
              <a:t>5/1/2026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4AFF78-B799-9863-A338-B973BBC01E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47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20040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380744"/>
            <a:ext cx="4572000" cy="3803731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46C70014-48FC-4647-9615-BBD39F98887D}" type="datetime1">
              <a:rPr lang="en-US" smtClean="0"/>
              <a:t>5/1/2026</a:t>
            </a:fld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17720" y="0"/>
            <a:ext cx="6274279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6D0D0D-6D0E-D8FB-0F43-8536842A1D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0040" y="5184475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4525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02" y="1078992"/>
            <a:ext cx="3273552" cy="194277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781365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44096" y="3099816"/>
            <a:ext cx="3273552" cy="223130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10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3102" y="6453002"/>
            <a:ext cx="100365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2D13F81E-C5BD-4314-B9B9-AAE2702F29D2}" type="datetime1">
              <a:rPr lang="en-US" smtClean="0"/>
              <a:t>5/1/2026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3693C0-FCBE-F946-3349-89886D362F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2217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550217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1" y="2295144"/>
            <a:ext cx="3490176" cy="4041648"/>
          </a:xfr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16500" y="549275"/>
            <a:ext cx="5016021" cy="5759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59A7-84EB-4384-87AF-59CC16704CF8}" type="datetime1">
              <a:rPr lang="en-US" smtClean="0"/>
              <a:t>5/1/2026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BAD022-C048-7C90-E827-D075ADF0C7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9919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496" y="566928"/>
            <a:ext cx="10826496" cy="4334256"/>
          </a:xfrm>
        </p:spPr>
        <p:txBody>
          <a:bodyPr anchor="b">
            <a:normAutofit/>
          </a:bodyPr>
          <a:lstStyle>
            <a:lvl1pPr algn="l">
              <a:defRPr sz="23200">
                <a:ln w="38100"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944" y="4718304"/>
            <a:ext cx="5897880" cy="1353312"/>
          </a:xfrm>
        </p:spPr>
        <p:txBody>
          <a:bodyPr anchor="t">
            <a:normAutofit/>
          </a:bodyPr>
          <a:lstStyle>
            <a:lvl1pPr marL="0" indent="0" algn="l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3D17-73C9-402C-91E7-BA73E6829C50}" type="datetime1">
              <a:rPr lang="en-US" smtClean="0"/>
              <a:t>5/1/2026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ADDC90-4E3B-A573-F969-015E506EAA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83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2960" y="603504"/>
            <a:ext cx="10543032" cy="4206240"/>
          </a:xfrm>
        </p:spPr>
        <p:txBody>
          <a:bodyPr anchor="b">
            <a:normAutofit/>
          </a:bodyPr>
          <a:lstStyle>
            <a:lvl1pPr algn="ctr">
              <a:defRPr sz="2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809744"/>
            <a:ext cx="7525512" cy="1545336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7CDD-9512-40CC-9351-FC0DE186CFBD}" type="datetime1">
              <a:rPr lang="en-US" smtClean="0"/>
              <a:t>5/1/2026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85491A-63B8-72D9-08AB-D73D23A735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78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3814EA-F598-EBFD-83D1-6782D7CBB5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2960" y="603504"/>
            <a:ext cx="10543032" cy="4206240"/>
          </a:xfrm>
        </p:spPr>
        <p:txBody>
          <a:bodyPr anchor="b">
            <a:normAutofit/>
          </a:bodyPr>
          <a:lstStyle>
            <a:lvl1pPr algn="ctr">
              <a:defRPr sz="2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809744"/>
            <a:ext cx="7525512" cy="1545336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3EFCC7-B7E8-4ABE-BBCB-C75FD27800CD}" type="datetime1">
              <a:rPr lang="en-US" smtClean="0"/>
              <a:pPr/>
              <a:t>5/1/2026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6C1298-F6E6-F8D3-90DA-4A06B6B02D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82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35E4-737B-43D4-B991-92C3D63DE68F}" type="datetime1">
              <a:rPr lang="en-US" smtClean="0"/>
              <a:t>5/1/2026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256520-9CA2-7917-EC79-01675FCBD9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311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188720"/>
            <a:ext cx="9198864" cy="3657600"/>
          </a:xfrm>
        </p:spPr>
        <p:txBody>
          <a:bodyPr anchor="ctr">
            <a:normAutofit/>
          </a:bodyPr>
          <a:lstStyle>
            <a:lvl1pPr marL="137160" indent="-137160" algn="l">
              <a:lnSpc>
                <a:spcPct val="100000"/>
              </a:lnSpc>
              <a:defRPr sz="4000" b="0"/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54972" y="5428752"/>
            <a:ext cx="9043508" cy="466344"/>
          </a:xfrm>
        </p:spPr>
        <p:txBody>
          <a:bodyPr anchor="ctr">
            <a:norm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Quote Author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035D-22A0-4334-A9AE-2457016C8B47}" type="datetime1">
              <a:rPr lang="en-US" smtClean="0"/>
              <a:t>5/1/2026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E6F594-2328-5873-9720-2204D787AA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48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E66BBE-3119-84C9-214F-FCCB3DF5A6F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344168"/>
            <a:ext cx="9198864" cy="3291840"/>
          </a:xfrm>
        </p:spPr>
        <p:txBody>
          <a:bodyPr anchor="ctr">
            <a:normAutofit/>
          </a:bodyPr>
          <a:lstStyle>
            <a:lvl1pPr marL="137160" indent="-137160"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55064" y="5349240"/>
            <a:ext cx="9043416" cy="466344"/>
          </a:xfrm>
        </p:spPr>
        <p:txBody>
          <a:bodyPr anchor="ctr"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Quote Author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247CA6-BC1D-429A-A289-4E939E49554A}" type="datetime1">
              <a:rPr lang="en-US" smtClean="0"/>
              <a:pPr/>
              <a:t>5/1/2026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72CAAA-4103-0981-760F-AAF1DBED5E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53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648" y="1234440"/>
            <a:ext cx="8961120" cy="3169920"/>
          </a:xfrm>
        </p:spPr>
        <p:txBody>
          <a:bodyPr anchor="ctr">
            <a:normAutofit/>
          </a:bodyPr>
          <a:lstStyle>
            <a:lvl1pPr marL="137160" indent="-137160" algn="l">
              <a:lnSpc>
                <a:spcPct val="100000"/>
              </a:lnSpc>
              <a:defRPr sz="4400" b="0"/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651" y="5669280"/>
            <a:ext cx="8807117" cy="466344"/>
          </a:xfrm>
        </p:spPr>
        <p:txBody>
          <a:bodyPr anchor="ctr">
            <a:norm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Quote Author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418BD-2BA9-41CB-AB89-625779A7563D}" type="datetime1">
              <a:rPr lang="en-US" smtClean="0"/>
              <a:t>5/1/2026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3E4007-55BC-84F9-F01B-3BBFC6DB3E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91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548642"/>
            <a:ext cx="7478991" cy="3635797"/>
          </a:xfrm>
        </p:spPr>
        <p:txBody>
          <a:bodyPr anchor="t">
            <a:normAutofit/>
          </a:bodyPr>
          <a:lstStyle>
            <a:lvl1pPr algn="l">
              <a:defRPr sz="7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73553"/>
            <a:ext cx="6655522" cy="1545336"/>
          </a:xfrm>
        </p:spPr>
        <p:txBody>
          <a:bodyPr anchor="b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227094-12C1-131F-6FB1-28CE65DB64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67623" y="5872371"/>
            <a:ext cx="3687217" cy="78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64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E5040-F7E0-40EC-B8E9-CED28200FAA3}" type="datetime1">
              <a:rPr lang="en-US" smtClean="0"/>
              <a:t>5/1/2026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4FE53A-A3A4-578F-35C1-70EF4DBD72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374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F128-BAC7-4E0D-8F77-28A571D93B6F}" type="datetime1">
              <a:rPr lang="en-US" smtClean="0"/>
              <a:t>5/1/2026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6C401F-ED37-37A7-EA97-F8A8911CB7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4198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311121"/>
            <a:ext cx="3595634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5"/>
            <a:ext cx="6440258" cy="575510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3EA1-DD0C-4B8D-8364-52024B4530F1}" type="datetime1">
              <a:rPr lang="en-US" smtClean="0"/>
              <a:t>5/1/2026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1467F0-E886-C8CB-DA95-5AA7F745FF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0050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6" y="1847088"/>
            <a:ext cx="7342307" cy="1133856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775" y="3594099"/>
            <a:ext cx="10890374" cy="2743200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87AA-E4E6-4FC1-BAD8-09A952212C58}" type="datetime1">
              <a:rPr lang="en-US" smtClean="0"/>
              <a:t>5/1/2026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4AFF78-B799-9863-A338-B973BBC01E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71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1627318"/>
            <a:ext cx="8430767" cy="1842020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3622674"/>
            <a:ext cx="8430639" cy="1279615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228600" indent="0">
              <a:buNone/>
              <a:defRPr sz="2000"/>
            </a:lvl2pPr>
            <a:lvl3pPr marL="457200" indent="0">
              <a:buNone/>
              <a:defRPr sz="1800"/>
            </a:lvl3pPr>
            <a:lvl4pPr marL="685800" indent="0">
              <a:buNone/>
              <a:defRPr sz="16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F65F-0E21-48DE-8D75-4BF66A547E8E}" type="datetime1">
              <a:rPr lang="en-US" smtClean="0"/>
              <a:t>5/1/2026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C99FFD-35BA-2110-7E83-19778A15BE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7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08" y="854239"/>
            <a:ext cx="7876287" cy="3592629"/>
          </a:xfrm>
        </p:spPr>
        <p:txBody>
          <a:bodyPr anchor="b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4617138"/>
            <a:ext cx="7375466" cy="101498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8969F0-4C65-FEAC-9218-AF5B0434F2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67623" y="5872371"/>
            <a:ext cx="3687217" cy="78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2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7CB047-EC10-9ADA-A1BE-9D1ACED8BF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67623" y="5872371"/>
            <a:ext cx="3687217" cy="78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72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5218032"/>
            <a:ext cx="11460480" cy="78638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972629"/>
            <a:ext cx="11460480" cy="480373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8E1045-F3EB-1A83-97F6-F103AB531D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E2D15C3-125C-0014-644F-DF6F9D562B74}"/>
              </a:ext>
            </a:extLst>
          </p:cNvPr>
          <p:cNvSpPr/>
          <p:nvPr/>
        </p:nvSpPr>
        <p:spPr>
          <a:xfrm>
            <a:off x="0" y="0"/>
            <a:ext cx="12192000" cy="514134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24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1129554"/>
            <a:ext cx="4361688" cy="3475236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84950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68895" y="6453002"/>
            <a:ext cx="17076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8795C9-7242-68B3-C3F8-FB0332284E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50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411480"/>
            <a:ext cx="4654296" cy="3739896"/>
          </a:xfrm>
        </p:spPr>
        <p:txBody>
          <a:bodyPr anchor="t">
            <a:normAutofit/>
          </a:bodyPr>
          <a:lstStyle>
            <a:lvl1pPr algn="l"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4287408"/>
            <a:ext cx="4206240" cy="13807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96128" y="0"/>
            <a:ext cx="6595872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1F941-2D53-CC10-7947-62237A245FE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7160" y="6453002"/>
            <a:ext cx="1951777" cy="365125"/>
          </a:xfrm>
        </p:spPr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54592B-0549-E16F-B351-21DD942157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448" y="5126737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9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" y="1801368"/>
            <a:ext cx="7772400" cy="4572000"/>
          </a:xfrm>
        </p:spPr>
        <p:txBody>
          <a:bodyPr anchor="b">
            <a:normAutofit/>
          </a:bodyPr>
          <a:lstStyle>
            <a:lvl1pPr algn="l">
              <a:defRPr sz="7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4A3316-5CCC-5473-2C67-A458DFB949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13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0B17F-995A-305D-40D6-EA67E2A6B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60081-7E99-A772-06A3-5164B2642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C8317-1134-A9E9-65A4-F7FB355EB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4E12E-28C7-11D0-B002-CF7827469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104C8-2A12-A003-DF59-1821A647E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492-68F4-4883-BFAE-897AE1846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69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" y="1801368"/>
            <a:ext cx="7772400" cy="4572000"/>
          </a:xfrm>
        </p:spPr>
        <p:txBody>
          <a:bodyPr anchor="b">
            <a:normAutofit/>
          </a:bodyPr>
          <a:lstStyle>
            <a:lvl1pPr algn="l">
              <a:defRPr sz="7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176" y="484632"/>
            <a:ext cx="7772400" cy="59436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0B5ADD-7EE3-D097-0F37-5C7E70164E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44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64108"/>
            <a:ext cx="8467558" cy="15544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7" y="2333860"/>
            <a:ext cx="8467558" cy="3689909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400"/>
            </a:lvl1pPr>
            <a:lvl2pPr marL="685800" indent="-457200">
              <a:buFont typeface="+mj-lt"/>
              <a:buAutoNum type="arabicPeriod"/>
              <a:defRPr sz="2000"/>
            </a:lvl2pPr>
            <a:lvl3pPr marL="800100" indent="-342900">
              <a:buFont typeface="+mj-lt"/>
              <a:buAutoNum type="arabicPeriod"/>
              <a:defRPr sz="1800"/>
            </a:lvl3pPr>
            <a:lvl4pPr marL="1028700" indent="-342900">
              <a:buFont typeface="+mj-lt"/>
              <a:buAutoNum type="arabicPeriod"/>
              <a:defRPr sz="1600"/>
            </a:lvl4pPr>
            <a:lvl5pPr marL="12573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09934D-8CFD-645C-08A9-56EA1BA8D6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5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161288"/>
            <a:ext cx="4663440" cy="155448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C20259-235D-F9C3-3788-C1457976F5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9048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0" y="2825496"/>
            <a:ext cx="4663440" cy="2471123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000"/>
            </a:lvl1pPr>
            <a:lvl2pPr marL="571500" indent="-342900">
              <a:buFont typeface="+mj-lt"/>
              <a:buAutoNum type="arabicPeriod"/>
              <a:defRPr sz="1800"/>
            </a:lvl2pPr>
            <a:lvl3pPr marL="800100" indent="-342900">
              <a:buFont typeface="+mj-lt"/>
              <a:buAutoNum type="arabicPeriod"/>
              <a:defRPr sz="1600"/>
            </a:lvl3pPr>
            <a:lvl4pPr marL="1028700" indent="-342900">
              <a:buFont typeface="+mj-lt"/>
              <a:buAutoNum type="arabicPeriod"/>
              <a:defRPr sz="1400"/>
            </a:lvl4pPr>
            <a:lvl5pPr>
              <a:buFont typeface="+mj-lt"/>
              <a:buAutoNum type="arabicPeriod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7999" y="6453002"/>
            <a:ext cx="1996689" cy="365125"/>
          </a:xfrm>
        </p:spPr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07CE35-D239-39CC-6A53-7D666820E1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481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" y="151598"/>
            <a:ext cx="11924209" cy="528186"/>
          </a:xfr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" y="776037"/>
            <a:ext cx="9976477" cy="56769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4B0C5C-66A3-E49A-5987-E91E59A809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00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nly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-1325880"/>
            <a:ext cx="10515600" cy="1325880"/>
          </a:xfr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" y="367091"/>
            <a:ext cx="9976477" cy="61238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B44AD0-A6B7-7E2D-546C-AD57B61022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070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715532"/>
            <a:ext cx="9500989" cy="4593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A5ED41-10D3-9B62-9367-08174F3723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161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385975"/>
            <a:ext cx="4325112" cy="2454796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2C4FFA-6804-7CDF-4AFC-960CC5FD8F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28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258568"/>
            <a:ext cx="3813048" cy="355701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9" y="2254250"/>
            <a:ext cx="4593898" cy="355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4041EF-9BE3-9591-CD20-C4B0A0577E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562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1537853"/>
            <a:ext cx="4145582" cy="46388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1538288"/>
            <a:ext cx="4593898" cy="4818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5CA7C4-BA52-FAAB-4966-B2EE01D6DD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354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877456"/>
            <a:ext cx="4142232" cy="4940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77456"/>
            <a:ext cx="4590723" cy="539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6B6986-8854-A858-2412-3229BCB299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2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6B22E-AB8C-BA1C-50B7-B3C5AA085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BF9C3-CB0C-888D-3FA6-8C589CCCB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C77A5-0569-4F16-018B-B184001C7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4E113-757D-742A-7C86-7C0F7FCF3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ABA74-1791-752A-7936-E708E7E2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492-68F4-4883-BFAE-897AE1846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36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548639"/>
            <a:ext cx="3494314" cy="571963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549274"/>
            <a:ext cx="5609368" cy="5806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4657DC-33A6-F30B-9FA0-FD78743B82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68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937" y="548640"/>
            <a:ext cx="6093225" cy="11430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793885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38937" y="1828800"/>
            <a:ext cx="6093225" cy="34678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2B5C-5438-96A4-4A2A-AE939906F8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538937" y="6453002"/>
            <a:ext cx="3337584" cy="365125"/>
          </a:xfrm>
        </p:spPr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114CCA-3440-B422-62D9-F53D980719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803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6135624" cy="11430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828800"/>
            <a:ext cx="4920090" cy="4489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0544" y="0"/>
            <a:ext cx="4791456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177663-FC76-DF36-EEB7-5BE4C6C82F3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3812B6-5B24-2DFE-0E65-B98672BBEC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2864" y="5201728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94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B623D3-ADB6-1787-9E1E-2A15D232D891}"/>
              </a:ext>
            </a:extLst>
          </p:cNvPr>
          <p:cNvSpPr/>
          <p:nvPr/>
        </p:nvSpPr>
        <p:spPr>
          <a:xfrm>
            <a:off x="-60385" y="-60385"/>
            <a:ext cx="4083745" cy="699602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736" y="320040"/>
            <a:ext cx="685800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45736" y="1380744"/>
            <a:ext cx="536790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FB53A-8FDF-F131-DCF2-D7BECE9538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45736" y="6453002"/>
            <a:ext cx="3494314" cy="365125"/>
          </a:xfrm>
        </p:spPr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DECF12-E1B1-6FBA-41A4-BBA42B07D2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473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4361688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4360863" cy="2971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45480" y="0"/>
            <a:ext cx="6446520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3B3858-85CE-2D9B-1A73-65E9E00058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7102" y="5184475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246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20040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380744"/>
            <a:ext cx="4572000" cy="3803731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17720" y="0"/>
            <a:ext cx="6274279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6D0D0D-6D0E-D8FB-0F43-8536842A1D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0040" y="5184475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744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02" y="1078992"/>
            <a:ext cx="3273552" cy="194277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781365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44096" y="3099816"/>
            <a:ext cx="3273552" cy="223130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10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3102" y="6453002"/>
            <a:ext cx="100365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3693C0-FCBE-F946-3349-89886D362F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053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550217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1" y="2295144"/>
            <a:ext cx="3490176" cy="4041648"/>
          </a:xfr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16500" y="549275"/>
            <a:ext cx="5016021" cy="5759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BAD022-C048-7C90-E827-D075ADF0C7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632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496" y="566928"/>
            <a:ext cx="10826496" cy="4334256"/>
          </a:xfrm>
        </p:spPr>
        <p:txBody>
          <a:bodyPr anchor="b">
            <a:normAutofit/>
          </a:bodyPr>
          <a:lstStyle>
            <a:lvl1pPr algn="l">
              <a:defRPr sz="23200">
                <a:ln w="38100"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944" y="4718304"/>
            <a:ext cx="5897880" cy="1353312"/>
          </a:xfrm>
        </p:spPr>
        <p:txBody>
          <a:bodyPr anchor="t">
            <a:normAutofit/>
          </a:bodyPr>
          <a:lstStyle>
            <a:lvl1pPr marL="0" indent="0" algn="l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ADDC90-4E3B-A573-F969-015E506EAA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14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2960" y="603504"/>
            <a:ext cx="10543032" cy="4206240"/>
          </a:xfrm>
        </p:spPr>
        <p:txBody>
          <a:bodyPr anchor="b">
            <a:normAutofit/>
          </a:bodyPr>
          <a:lstStyle>
            <a:lvl1pPr algn="ctr">
              <a:defRPr sz="2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809744"/>
            <a:ext cx="7525512" cy="1545336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85491A-63B8-72D9-08AB-D73D23A735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27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ADE26-05D5-4090-01A3-51E7181CE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5AC87-701D-6ABB-013D-12D3EE58B7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50D523-E040-3EF3-0EA0-B91859744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E03D5-BC03-AC21-3CC1-EAA3C8D2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5465FF-B2EB-37FE-A240-FFCB112F8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81A433-616F-2E54-3E0E-D92A808B4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492-68F4-4883-BFAE-897AE1846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49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3814EA-F598-EBFD-83D1-6782D7CBB5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2960" y="603504"/>
            <a:ext cx="10543032" cy="4206240"/>
          </a:xfrm>
        </p:spPr>
        <p:txBody>
          <a:bodyPr anchor="b">
            <a:normAutofit/>
          </a:bodyPr>
          <a:lstStyle>
            <a:lvl1pPr algn="ctr">
              <a:defRPr sz="2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809744"/>
            <a:ext cx="7525512" cy="1545336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6C1298-F6E6-F8D3-90DA-4A06B6B02D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96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256520-9CA2-7917-EC79-01675FCBD9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47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188720"/>
            <a:ext cx="9198864" cy="3657600"/>
          </a:xfrm>
        </p:spPr>
        <p:txBody>
          <a:bodyPr anchor="ctr">
            <a:normAutofit/>
          </a:bodyPr>
          <a:lstStyle>
            <a:lvl1pPr marL="137160" indent="-137160" algn="l">
              <a:lnSpc>
                <a:spcPct val="100000"/>
              </a:lnSpc>
              <a:defRPr sz="4000" b="0"/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54972" y="5428752"/>
            <a:ext cx="9043508" cy="466344"/>
          </a:xfrm>
        </p:spPr>
        <p:txBody>
          <a:bodyPr anchor="ctr">
            <a:norm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Quote Author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E6F594-2328-5873-9720-2204D787AA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12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E66BBE-3119-84C9-214F-FCCB3DF5A6F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344168"/>
            <a:ext cx="9198864" cy="3291840"/>
          </a:xfrm>
        </p:spPr>
        <p:txBody>
          <a:bodyPr anchor="ctr">
            <a:normAutofit/>
          </a:bodyPr>
          <a:lstStyle>
            <a:lvl1pPr marL="137160" indent="-137160"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55064" y="5349240"/>
            <a:ext cx="9043416" cy="466344"/>
          </a:xfrm>
        </p:spPr>
        <p:txBody>
          <a:bodyPr anchor="ctr"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Quote Author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72CAAA-4103-0981-760F-AAF1DBED5E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1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648" y="1234440"/>
            <a:ext cx="8961120" cy="3169920"/>
          </a:xfrm>
        </p:spPr>
        <p:txBody>
          <a:bodyPr anchor="ctr">
            <a:normAutofit/>
          </a:bodyPr>
          <a:lstStyle>
            <a:lvl1pPr marL="137160" indent="-137160" algn="l">
              <a:lnSpc>
                <a:spcPct val="100000"/>
              </a:lnSpc>
              <a:defRPr sz="4400" b="0"/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651" y="5669280"/>
            <a:ext cx="8807117" cy="466344"/>
          </a:xfrm>
        </p:spPr>
        <p:txBody>
          <a:bodyPr anchor="ctr">
            <a:norm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Quote Author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3E4007-55BC-84F9-F01B-3BBFC6DB3E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14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4FE53A-A3A4-578F-35C1-70EF4DBD72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510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6C401F-ED37-37A7-EA97-F8A8911CB7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192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311121"/>
            <a:ext cx="3595634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5"/>
            <a:ext cx="6440258" cy="575510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1467F0-E886-C8CB-DA95-5AA7F745FF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928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6" y="1847088"/>
            <a:ext cx="7342307" cy="1133856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775" y="3594099"/>
            <a:ext cx="10890374" cy="2743200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4AFF78-B799-9863-A338-B973BBC01E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99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1627318"/>
            <a:ext cx="8430767" cy="1842020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3622674"/>
            <a:ext cx="8430639" cy="1279615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228600" indent="0">
              <a:buNone/>
              <a:defRPr sz="2000"/>
            </a:lvl2pPr>
            <a:lvl3pPr marL="457200" indent="0">
              <a:buNone/>
              <a:defRPr sz="1800"/>
            </a:lvl3pPr>
            <a:lvl4pPr marL="685800" indent="0">
              <a:buNone/>
              <a:defRPr sz="16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C99FFD-35BA-2110-7E83-19778A15BE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15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155EC-7CAA-C13B-AA82-585F29328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68D4A-2D01-E44D-2CB6-0444B190F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4DEBB-B4E1-BEFF-417C-F9443A715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98DBA6-B3D6-20B9-09E3-ABC8A68129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755850-F4A9-DAD0-121F-7137D12034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017FD1-2FCB-FBAE-1FDB-6A2BD69D2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B9BC69-C7B8-920A-EA57-392AD7DF6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FF5902-C52D-4C1E-FF27-86135D7D1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492-68F4-4883-BFAE-897AE1846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53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548642"/>
            <a:ext cx="7478991" cy="3635797"/>
          </a:xfrm>
        </p:spPr>
        <p:txBody>
          <a:bodyPr anchor="t">
            <a:normAutofit/>
          </a:bodyPr>
          <a:lstStyle>
            <a:lvl1pPr algn="l">
              <a:defRPr sz="7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73553"/>
            <a:ext cx="6655522" cy="1545336"/>
          </a:xfrm>
        </p:spPr>
        <p:txBody>
          <a:bodyPr anchor="b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227094-12C1-131F-6FB1-28CE65DB64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67623" y="5872371"/>
            <a:ext cx="3687217" cy="78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59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08" y="854239"/>
            <a:ext cx="7876287" cy="3592629"/>
          </a:xfrm>
        </p:spPr>
        <p:txBody>
          <a:bodyPr anchor="b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4617138"/>
            <a:ext cx="7375466" cy="101498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8969F0-4C65-FEAC-9218-AF5B0434F2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67623" y="5872371"/>
            <a:ext cx="3687217" cy="78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24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7CB047-EC10-9ADA-A1BE-9D1ACED8BF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67623" y="5872371"/>
            <a:ext cx="3687217" cy="78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93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5218032"/>
            <a:ext cx="11460480" cy="78638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972629"/>
            <a:ext cx="11460480" cy="480373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8E1045-F3EB-1A83-97F6-F103AB531D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E2D15C3-125C-0014-644F-DF6F9D562B74}"/>
              </a:ext>
            </a:extLst>
          </p:cNvPr>
          <p:cNvSpPr/>
          <p:nvPr/>
        </p:nvSpPr>
        <p:spPr>
          <a:xfrm>
            <a:off x="0" y="0"/>
            <a:ext cx="12192000" cy="514134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35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1129554"/>
            <a:ext cx="4361688" cy="3475236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84950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68895" y="6453002"/>
            <a:ext cx="17076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8795C9-7242-68B3-C3F8-FB0332284E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91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411480"/>
            <a:ext cx="4654296" cy="3739896"/>
          </a:xfrm>
        </p:spPr>
        <p:txBody>
          <a:bodyPr anchor="t">
            <a:normAutofit/>
          </a:bodyPr>
          <a:lstStyle>
            <a:lvl1pPr algn="l"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4287408"/>
            <a:ext cx="4206240" cy="13807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96128" y="0"/>
            <a:ext cx="6595872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1F941-2D53-CC10-7947-62237A245FE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7160" y="6453002"/>
            <a:ext cx="1951777" cy="365125"/>
          </a:xfrm>
        </p:spPr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54592B-0549-E16F-B351-21DD942157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448" y="5126737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34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" y="1801368"/>
            <a:ext cx="7772400" cy="4572000"/>
          </a:xfrm>
        </p:spPr>
        <p:txBody>
          <a:bodyPr anchor="b">
            <a:normAutofit/>
          </a:bodyPr>
          <a:lstStyle>
            <a:lvl1pPr algn="l">
              <a:defRPr sz="7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4A3316-5CCC-5473-2C67-A458DFB949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90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" y="1801368"/>
            <a:ext cx="7772400" cy="4572000"/>
          </a:xfrm>
        </p:spPr>
        <p:txBody>
          <a:bodyPr anchor="b">
            <a:normAutofit/>
          </a:bodyPr>
          <a:lstStyle>
            <a:lvl1pPr algn="l">
              <a:defRPr sz="7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176" y="484632"/>
            <a:ext cx="7772400" cy="59436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0B5ADD-7EE3-D097-0F37-5C7E70164E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08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664108"/>
            <a:ext cx="8467558" cy="15544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7" y="2333860"/>
            <a:ext cx="8467558" cy="3689909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400"/>
            </a:lvl1pPr>
            <a:lvl2pPr marL="685800" indent="-457200">
              <a:buFont typeface="+mj-lt"/>
              <a:buAutoNum type="arabicPeriod"/>
              <a:defRPr sz="2000"/>
            </a:lvl2pPr>
            <a:lvl3pPr marL="800100" indent="-342900">
              <a:buFont typeface="+mj-lt"/>
              <a:buAutoNum type="arabicPeriod"/>
              <a:defRPr sz="1800"/>
            </a:lvl3pPr>
            <a:lvl4pPr marL="1028700" indent="-342900">
              <a:buFont typeface="+mj-lt"/>
              <a:buAutoNum type="arabicPeriod"/>
              <a:defRPr sz="1600"/>
            </a:lvl4pPr>
            <a:lvl5pPr marL="12573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09934D-8CFD-645C-08A9-56EA1BA8D6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412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1161288"/>
            <a:ext cx="4663440" cy="155448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C20259-235D-F9C3-3788-C1457976F5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9048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0" y="2825496"/>
            <a:ext cx="4663440" cy="2471123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000"/>
            </a:lvl1pPr>
            <a:lvl2pPr marL="571500" indent="-342900">
              <a:buFont typeface="+mj-lt"/>
              <a:buAutoNum type="arabicPeriod"/>
              <a:defRPr sz="1800"/>
            </a:lvl2pPr>
            <a:lvl3pPr marL="800100" indent="-342900">
              <a:buFont typeface="+mj-lt"/>
              <a:buAutoNum type="arabicPeriod"/>
              <a:defRPr sz="1600"/>
            </a:lvl3pPr>
            <a:lvl4pPr marL="1028700" indent="-342900">
              <a:buFont typeface="+mj-lt"/>
              <a:buAutoNum type="arabicPeriod"/>
              <a:defRPr sz="1400"/>
            </a:lvl4pPr>
            <a:lvl5pPr>
              <a:buFont typeface="+mj-lt"/>
              <a:buAutoNum type="arabicPeriod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7999" y="6453002"/>
            <a:ext cx="1996689" cy="365125"/>
          </a:xfrm>
        </p:spPr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07CE35-D239-39CC-6A53-7D666820E1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23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233BA-5938-24BE-F38D-EF209C65D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0BC567-FBDF-DD18-359F-266DC04C1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AF2D0A-8C86-5D27-55D2-A06C3A2A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4568E3-7B23-7756-79A4-C2DCA379B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492-68F4-4883-BFAE-897AE1846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324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" y="151598"/>
            <a:ext cx="11924209" cy="528186"/>
          </a:xfr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" y="776037"/>
            <a:ext cx="9976477" cy="56769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4B0C5C-66A3-E49A-5987-E91E59A809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15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nly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-1325880"/>
            <a:ext cx="10515600" cy="1325880"/>
          </a:xfr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" y="367091"/>
            <a:ext cx="9976477" cy="61238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B44AD0-A6B7-7E2D-546C-AD57B61022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559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715532"/>
            <a:ext cx="9500989" cy="4593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A5ED41-10D3-9B62-9367-08174F3723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38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385975"/>
            <a:ext cx="4325112" cy="2454796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2C4FFA-6804-7CDF-4AFC-960CC5FD8F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459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258568"/>
            <a:ext cx="3813048" cy="355701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9" y="2254250"/>
            <a:ext cx="4593898" cy="355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4041EF-9BE3-9591-CD20-C4B0A0577E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174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1537853"/>
            <a:ext cx="4145582" cy="46388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1538288"/>
            <a:ext cx="4593898" cy="4818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5CA7C4-BA52-FAAB-4966-B2EE01D6DD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661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877456"/>
            <a:ext cx="4142232" cy="4940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77456"/>
            <a:ext cx="4590723" cy="539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6B6986-8854-A858-2412-3229BCB299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146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548639"/>
            <a:ext cx="3494314" cy="5719639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549274"/>
            <a:ext cx="5609368" cy="58064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4657DC-33A6-F30B-9FA0-FD78743B82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422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937" y="548640"/>
            <a:ext cx="6093225" cy="11430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793885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38937" y="1828800"/>
            <a:ext cx="6093225" cy="34678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2B5C-5438-96A4-4A2A-AE939906F8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538937" y="6453002"/>
            <a:ext cx="3337584" cy="365125"/>
          </a:xfrm>
        </p:spPr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114CCA-3440-B422-62D9-F53D980719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735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6135624" cy="11430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828800"/>
            <a:ext cx="4920090" cy="4489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0544" y="0"/>
            <a:ext cx="4791456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177663-FC76-DF36-EEB7-5BE4C6C82F3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3812B6-5B24-2DFE-0E65-B98672BBEC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2864" y="5201728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38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E5E591-4A36-6C84-2742-9F8363287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83DA5F-80F3-7953-42E9-B741D95CE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B31D1-021D-C098-125D-A550A85C2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492-68F4-4883-BFAE-897AE1846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624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B623D3-ADB6-1787-9E1E-2A15D232D891}"/>
              </a:ext>
            </a:extLst>
          </p:cNvPr>
          <p:cNvSpPr/>
          <p:nvPr/>
        </p:nvSpPr>
        <p:spPr>
          <a:xfrm>
            <a:off x="-60385" y="-60385"/>
            <a:ext cx="4083745" cy="699602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736" y="320040"/>
            <a:ext cx="685800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45736" y="1380744"/>
            <a:ext cx="536790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FB53A-8FDF-F131-DCF2-D7BECE9538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45736" y="6453002"/>
            <a:ext cx="3494314" cy="365125"/>
          </a:xfrm>
        </p:spPr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DECF12-E1B1-6FBA-41A4-BBA42B07D2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699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4361688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4360863" cy="2971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45480" y="0"/>
            <a:ext cx="6446520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3B3858-85CE-2D9B-1A73-65E9E00058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7102" y="5184475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869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20040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380744"/>
            <a:ext cx="4572000" cy="3803731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17720" y="0"/>
            <a:ext cx="6274279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6D0D0D-6D0E-D8FB-0F43-8536842A1D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0040" y="5184475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8056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02" y="1078992"/>
            <a:ext cx="3273552" cy="194277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781365" cy="6858000"/>
          </a:xfrm>
          <a:blipFill dpi="0" rotWithShape="1">
            <a:blip r:embed="rId2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44096" y="3099816"/>
            <a:ext cx="3273552" cy="223130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10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3102" y="6453002"/>
            <a:ext cx="100365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3693C0-FCBE-F946-3349-89886D362F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302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550217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1" y="2295144"/>
            <a:ext cx="3490176" cy="4041648"/>
          </a:xfrm>
          <a:blipFill dpi="0" rotWithShape="1">
            <a:blip r:embed="rId2" cstate="screen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16500" y="549275"/>
            <a:ext cx="5016021" cy="5759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BAD022-C048-7C90-E827-D075ADF0C7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229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496" y="566928"/>
            <a:ext cx="10826496" cy="4334256"/>
          </a:xfrm>
        </p:spPr>
        <p:txBody>
          <a:bodyPr anchor="b">
            <a:normAutofit/>
          </a:bodyPr>
          <a:lstStyle>
            <a:lvl1pPr algn="l">
              <a:defRPr sz="23200">
                <a:ln w="38100"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944" y="4718304"/>
            <a:ext cx="5897880" cy="1353312"/>
          </a:xfrm>
        </p:spPr>
        <p:txBody>
          <a:bodyPr anchor="t">
            <a:normAutofit/>
          </a:bodyPr>
          <a:lstStyle>
            <a:lvl1pPr marL="0" indent="0" algn="l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ADDC90-4E3B-A573-F969-015E506EAA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52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2960" y="603504"/>
            <a:ext cx="10543032" cy="4206240"/>
          </a:xfrm>
        </p:spPr>
        <p:txBody>
          <a:bodyPr anchor="b">
            <a:normAutofit/>
          </a:bodyPr>
          <a:lstStyle>
            <a:lvl1pPr algn="ctr">
              <a:defRPr sz="2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809744"/>
            <a:ext cx="7525512" cy="1545336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85491A-63B8-72D9-08AB-D73D23A735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65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3814EA-F598-EBFD-83D1-6782D7CBB5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2960" y="603504"/>
            <a:ext cx="10543032" cy="4206240"/>
          </a:xfrm>
        </p:spPr>
        <p:txBody>
          <a:bodyPr anchor="b">
            <a:normAutofit/>
          </a:bodyPr>
          <a:lstStyle>
            <a:lvl1pPr algn="ctr">
              <a:defRPr sz="2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809744"/>
            <a:ext cx="7525512" cy="1545336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6C1298-F6E6-F8D3-90DA-4A06B6B02D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50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256520-9CA2-7917-EC79-01675FCBD9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562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188720"/>
            <a:ext cx="9198864" cy="3657600"/>
          </a:xfrm>
        </p:spPr>
        <p:txBody>
          <a:bodyPr anchor="ctr">
            <a:normAutofit/>
          </a:bodyPr>
          <a:lstStyle>
            <a:lvl1pPr marL="137160" indent="-137160" algn="l">
              <a:lnSpc>
                <a:spcPct val="100000"/>
              </a:lnSpc>
              <a:defRPr sz="4000" b="0"/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54972" y="5428752"/>
            <a:ext cx="9043508" cy="466344"/>
          </a:xfrm>
        </p:spPr>
        <p:txBody>
          <a:bodyPr anchor="ctr">
            <a:norm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Quote Author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E6F594-2328-5873-9720-2204D787AA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24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10EDD-840D-616B-424C-7ED78C1CF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AE655-4DF3-25DA-192B-674C14549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1BF28F-DC68-1DB9-D48B-7526A590B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32AAA4-1D39-0A08-9E46-D193E4FBE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6F37AF-88D2-3E09-DC1A-E4980FF95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807AD8-181F-176D-EAD0-29148BB85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492-68F4-4883-BFAE-897AE1846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664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E66BBE-3119-84C9-214F-FCCB3DF5A6F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344168"/>
            <a:ext cx="9198864" cy="3291840"/>
          </a:xfrm>
        </p:spPr>
        <p:txBody>
          <a:bodyPr anchor="ctr">
            <a:normAutofit/>
          </a:bodyPr>
          <a:lstStyle>
            <a:lvl1pPr marL="137160" indent="-137160"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55064" y="5349240"/>
            <a:ext cx="9043416" cy="466344"/>
          </a:xfrm>
        </p:spPr>
        <p:txBody>
          <a:bodyPr anchor="ctr"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Quote Author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72CAAA-4103-0981-760F-AAF1DBED5E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23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648" y="1234440"/>
            <a:ext cx="8961120" cy="3169920"/>
          </a:xfrm>
        </p:spPr>
        <p:txBody>
          <a:bodyPr anchor="ctr">
            <a:normAutofit/>
          </a:bodyPr>
          <a:lstStyle>
            <a:lvl1pPr marL="137160" indent="-137160" algn="l">
              <a:lnSpc>
                <a:spcPct val="100000"/>
              </a:lnSpc>
              <a:defRPr sz="4400" b="0"/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651" y="5669280"/>
            <a:ext cx="8807117" cy="466344"/>
          </a:xfrm>
        </p:spPr>
        <p:txBody>
          <a:bodyPr anchor="ctr">
            <a:norm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Quote Author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3E4007-55BC-84F9-F01B-3BBFC6DB3E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91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4FE53A-A3A4-578F-35C1-70EF4DBD72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412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6C401F-ED37-37A7-EA97-F8A8911CB7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56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311121"/>
            <a:ext cx="3595634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5"/>
            <a:ext cx="6440258" cy="575510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1467F0-E886-C8CB-DA95-5AA7F745FF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900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6" y="1847088"/>
            <a:ext cx="7342307" cy="1133856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775" y="3594099"/>
            <a:ext cx="10890374" cy="2743200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87AA-E4E6-4FC1-BAD8-09A952212C58}" type="datetime1">
              <a:rPr lang="en-US" smtClean="0"/>
              <a:t>5/1/2026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4AFF78-B799-9863-A338-B973BBC01E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36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1627318"/>
            <a:ext cx="8430767" cy="1842020"/>
          </a:xfrm>
        </p:spPr>
        <p:txBody>
          <a:bodyPr anchor="b"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3622674"/>
            <a:ext cx="8430639" cy="1279615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228600" indent="0">
              <a:buNone/>
              <a:defRPr sz="2000"/>
            </a:lvl2pPr>
            <a:lvl3pPr marL="457200" indent="0">
              <a:buNone/>
              <a:defRPr sz="1800"/>
            </a:lvl3pPr>
            <a:lvl4pPr marL="685800" indent="0">
              <a:buNone/>
              <a:defRPr sz="16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C99FFD-35BA-2110-7E83-19778A15BE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3636" y="5141343"/>
            <a:ext cx="1867680" cy="18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49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03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3274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24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87A4-7428-89BC-269C-911AB4696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A9813F-17B0-06B6-8560-F6DA51E0B8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B7612-0A8D-1464-A666-2A7FC60B4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C4956-994E-F18A-FE66-F13A708F8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2CD576-F571-EE58-D9B5-10F113C9E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8A4EBF-F17B-74A1-714C-8D43158A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B5492-68F4-4883-BFAE-897AE1846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087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8463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7408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906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7281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38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71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793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816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548642"/>
            <a:ext cx="7478991" cy="3635797"/>
          </a:xfrm>
        </p:spPr>
        <p:txBody>
          <a:bodyPr anchor="t">
            <a:normAutofit/>
          </a:bodyPr>
          <a:lstStyle>
            <a:lvl1pPr algn="l">
              <a:defRPr sz="7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73553"/>
            <a:ext cx="6655522" cy="1545336"/>
          </a:xfrm>
        </p:spPr>
        <p:txBody>
          <a:bodyPr anchor="b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B902-09B5-4324-8310-59625360F035}" type="datetime1">
              <a:rPr lang="en-US" smtClean="0"/>
              <a:t>5/1/2026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227094-12C1-131F-6FB1-28CE65DB64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67623" y="5872371"/>
            <a:ext cx="3687217" cy="78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4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08" y="854239"/>
            <a:ext cx="7876287" cy="3592629"/>
          </a:xfrm>
        </p:spPr>
        <p:txBody>
          <a:bodyPr anchor="b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4617138"/>
            <a:ext cx="7375466" cy="101498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1A11-88E2-4BD0-90A5-503C684B9CC0}" type="datetime1">
              <a:rPr lang="en-US" smtClean="0"/>
              <a:t>5/1/2026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8969F0-4C65-FEAC-9218-AF5B0434F2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67623" y="5872371"/>
            <a:ext cx="3687217" cy="78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60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70.xml"/><Relationship Id="rId34" Type="http://schemas.openxmlformats.org/officeDocument/2006/relationships/slideLayout" Target="../slideLayouts/slideLayout83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82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29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32" Type="http://schemas.openxmlformats.org/officeDocument/2006/relationships/slideLayout" Target="../slideLayouts/slideLayout81.xml"/><Relationship Id="rId37" Type="http://schemas.openxmlformats.org/officeDocument/2006/relationships/slideLayout" Target="../slideLayouts/slideLayout86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slideLayout" Target="../slideLayouts/slideLayout77.xml"/><Relationship Id="rId36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80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Relationship Id="rId30" Type="http://schemas.openxmlformats.org/officeDocument/2006/relationships/slideLayout" Target="../slideLayouts/slideLayout79.xml"/><Relationship Id="rId35" Type="http://schemas.openxmlformats.org/officeDocument/2006/relationships/slideLayout" Target="../slideLayouts/slideLayout84.xml"/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0.xml"/><Relationship Id="rId18" Type="http://schemas.openxmlformats.org/officeDocument/2006/relationships/slideLayout" Target="../slideLayouts/slideLayout115.xml"/><Relationship Id="rId26" Type="http://schemas.openxmlformats.org/officeDocument/2006/relationships/slideLayout" Target="../slideLayouts/slideLayout123.xml"/><Relationship Id="rId21" Type="http://schemas.openxmlformats.org/officeDocument/2006/relationships/slideLayout" Target="../slideLayouts/slideLayout118.xml"/><Relationship Id="rId34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slideLayout" Target="../slideLayouts/slideLayout114.xml"/><Relationship Id="rId25" Type="http://schemas.openxmlformats.org/officeDocument/2006/relationships/slideLayout" Target="../slideLayouts/slideLayout122.xml"/><Relationship Id="rId33" Type="http://schemas.openxmlformats.org/officeDocument/2006/relationships/slideLayout" Target="../slideLayouts/slideLayout130.xml"/><Relationship Id="rId38" Type="http://schemas.openxmlformats.org/officeDocument/2006/relationships/theme" Target="../theme/theme5.xml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20" Type="http://schemas.openxmlformats.org/officeDocument/2006/relationships/slideLayout" Target="../slideLayouts/slideLayout117.xml"/><Relationship Id="rId29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24" Type="http://schemas.openxmlformats.org/officeDocument/2006/relationships/slideLayout" Target="../slideLayouts/slideLayout121.xml"/><Relationship Id="rId32" Type="http://schemas.openxmlformats.org/officeDocument/2006/relationships/slideLayout" Target="../slideLayouts/slideLayout129.xml"/><Relationship Id="rId37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23" Type="http://schemas.openxmlformats.org/officeDocument/2006/relationships/slideLayout" Target="../slideLayouts/slideLayout120.xml"/><Relationship Id="rId28" Type="http://schemas.openxmlformats.org/officeDocument/2006/relationships/slideLayout" Target="../slideLayouts/slideLayout125.xml"/><Relationship Id="rId36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07.xml"/><Relationship Id="rId19" Type="http://schemas.openxmlformats.org/officeDocument/2006/relationships/slideLayout" Target="../slideLayouts/slideLayout116.xml"/><Relationship Id="rId31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Relationship Id="rId22" Type="http://schemas.openxmlformats.org/officeDocument/2006/relationships/slideLayout" Target="../slideLayouts/slideLayout119.xml"/><Relationship Id="rId27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27.xml"/><Relationship Id="rId35" Type="http://schemas.openxmlformats.org/officeDocument/2006/relationships/slideLayout" Target="../slideLayouts/slideLayout132.xml"/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795317-D5FE-BADB-914D-ADF6D5A48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26AF64-29ED-1907-A8B5-19B26628E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45461-8572-1534-758D-62C64CC6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59849-6A8B-2633-BBD2-C44D4C1CDB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25076-09F5-935D-7C17-2A2B7A6C5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5B5492-68F4-4883-BFAE-897AE1846F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5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6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1DEECE4-CBC9-4A5B-9D82-33AAE23D4316}" type="datetimeFigureOut">
              <a:rPr lang="en-US" smtClean="0"/>
              <a:t>5/1/2026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4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  <p:sldLayoutId id="2147483731" r:id="rId32"/>
    <p:sldLayoutId id="2147483732" r:id="rId33"/>
    <p:sldLayoutId id="2147483733" r:id="rId34"/>
    <p:sldLayoutId id="2147483734" r:id="rId35"/>
    <p:sldLayoutId id="2147483735" r:id="rId36"/>
    <p:sldLayoutId id="2147483736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1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D291CE83-67BA-4B15-B48A-7DC5C0636664}" type="datetime1">
              <a:rPr lang="en-US" smtClean="0"/>
              <a:t>5/1/2026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93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  <p:sldLayoutId id="2147483775" r:id="rId26"/>
    <p:sldLayoutId id="2147483776" r:id="rId27"/>
    <p:sldLayoutId id="2147483777" r:id="rId28"/>
    <p:sldLayoutId id="2147483778" r:id="rId29"/>
    <p:sldLayoutId id="2147483779" r:id="rId30"/>
    <p:sldLayoutId id="2147483780" r:id="rId31"/>
    <p:sldLayoutId id="2147483781" r:id="rId32"/>
    <p:sldLayoutId id="2147483782" r:id="rId33"/>
    <p:sldLayoutId id="2147483783" r:id="rId34"/>
    <p:sldLayoutId id="2147483784" r:id="rId35"/>
    <p:sldLayoutId id="2147483785" r:id="rId36"/>
    <p:sldLayoutId id="2147483786" r:id="rId3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image" Target="../media/image56.png"/><Relationship Id="rId3" Type="http://schemas.openxmlformats.org/officeDocument/2006/relationships/image" Target="../media/image46.svg"/><Relationship Id="rId7" Type="http://schemas.openxmlformats.org/officeDocument/2006/relationships/image" Target="../media/image50.png"/><Relationship Id="rId12" Type="http://schemas.openxmlformats.org/officeDocument/2006/relationships/image" Target="../media/image55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svg"/><Relationship Id="rId4" Type="http://schemas.openxmlformats.org/officeDocument/2006/relationships/image" Target="../media/image47.jpeg"/><Relationship Id="rId9" Type="http://schemas.openxmlformats.org/officeDocument/2006/relationships/image" Target="../media/image52.png"/><Relationship Id="rId14" Type="http://schemas.openxmlformats.org/officeDocument/2006/relationships/image" Target="../media/image5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59.sv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svg"/><Relationship Id="rId11" Type="http://schemas.openxmlformats.org/officeDocument/2006/relationships/image" Target="../media/image65.png"/><Relationship Id="rId5" Type="http://schemas.openxmlformats.org/officeDocument/2006/relationships/image" Target="../media/image61.png"/><Relationship Id="rId10" Type="http://schemas.openxmlformats.org/officeDocument/2006/relationships/image" Target="../media/image38.svg"/><Relationship Id="rId4" Type="http://schemas.openxmlformats.org/officeDocument/2006/relationships/image" Target="../media/image60.jpe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13" Type="http://schemas.openxmlformats.org/officeDocument/2006/relationships/image" Target="../media/image77.png"/><Relationship Id="rId18" Type="http://schemas.openxmlformats.org/officeDocument/2006/relationships/image" Target="../media/image82.svg"/><Relationship Id="rId3" Type="http://schemas.openxmlformats.org/officeDocument/2006/relationships/image" Target="../media/image67.svg"/><Relationship Id="rId7" Type="http://schemas.openxmlformats.org/officeDocument/2006/relationships/image" Target="../media/image71.png"/><Relationship Id="rId12" Type="http://schemas.openxmlformats.org/officeDocument/2006/relationships/image" Target="../media/image76.svg"/><Relationship Id="rId17" Type="http://schemas.openxmlformats.org/officeDocument/2006/relationships/image" Target="../media/image81.png"/><Relationship Id="rId2" Type="http://schemas.openxmlformats.org/officeDocument/2006/relationships/image" Target="../media/image66.png"/><Relationship Id="rId16" Type="http://schemas.openxmlformats.org/officeDocument/2006/relationships/image" Target="../media/image8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sv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svg"/><Relationship Id="rId4" Type="http://schemas.openxmlformats.org/officeDocument/2006/relationships/image" Target="../media/image68.jpeg"/><Relationship Id="rId9" Type="http://schemas.openxmlformats.org/officeDocument/2006/relationships/image" Target="../media/image73.png"/><Relationship Id="rId14" Type="http://schemas.openxmlformats.org/officeDocument/2006/relationships/image" Target="../media/image78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5.xml"/><Relationship Id="rId1" Type="http://schemas.openxmlformats.org/officeDocument/2006/relationships/themeOverride" Target="../theme/themeOverr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3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9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3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9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5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https://www.easyaccess.virginia.gov/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5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1BDBC-B81C-DA56-C8F5-DF140472C1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Finding Resources in the Community</a:t>
            </a:r>
            <a:r>
              <a:rPr lang="en-US" b="0" dirty="0"/>
              <a:t>​</a:t>
            </a:r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A202D2-D8C4-8783-383C-5E376E1FC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26661"/>
            <a:ext cx="6655522" cy="1545336"/>
          </a:xfrm>
        </p:spPr>
        <p:txBody>
          <a:bodyPr>
            <a:normAutofit fontScale="70000" lnSpcReduction="20000"/>
          </a:bodyPr>
          <a:lstStyle/>
          <a:p>
            <a:endParaRPr lang="en-US" sz="2400" dirty="0"/>
          </a:p>
          <a:p>
            <a:r>
              <a:rPr lang="en-US" sz="2400" dirty="0"/>
              <a:t>No Wrong Door Virginia Summit </a:t>
            </a:r>
          </a:p>
          <a:p>
            <a:r>
              <a:rPr lang="en-US" sz="2400" dirty="0"/>
              <a:t>May 6, 2026</a:t>
            </a:r>
          </a:p>
          <a:p>
            <a:r>
              <a:rPr lang="en-US" sz="2400" dirty="0"/>
              <a:t>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FD95AF-AFD1-7292-A5EE-53E519922947}"/>
              </a:ext>
            </a:extLst>
          </p:cNvPr>
          <p:cNvSpPr txBox="1"/>
          <p:nvPr/>
        </p:nvSpPr>
        <p:spPr>
          <a:xfrm>
            <a:off x="521208" y="3538108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Aligning Tools and Teams to Help Virginians Find the Right Resources</a:t>
            </a:r>
          </a:p>
        </p:txBody>
      </p:sp>
    </p:spTree>
    <p:extLst>
      <p:ext uri="{BB962C8B-B14F-4D97-AF65-F5344CB8AC3E}">
        <p14:creationId xmlns:p14="http://schemas.microsoft.com/office/powerpoint/2010/main" val="2159012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4567124" cy="6858000"/>
          </a:xfrm>
          <a:custGeom>
            <a:avLst/>
            <a:gdLst/>
            <a:ahLst/>
            <a:cxnLst/>
            <a:rect l="l" t="t" r="r" b="b"/>
            <a:pathLst>
              <a:path w="6850686" h="10287000">
                <a:moveTo>
                  <a:pt x="0" y="0"/>
                </a:moveTo>
                <a:lnTo>
                  <a:pt x="6850686" y="0"/>
                </a:lnTo>
                <a:lnTo>
                  <a:pt x="685068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3" name="Group 3" descr="what is 211 virginia?"/>
          <p:cNvGrpSpPr/>
          <p:nvPr/>
        </p:nvGrpSpPr>
        <p:grpSpPr>
          <a:xfrm>
            <a:off x="1" y="5103985"/>
            <a:ext cx="5308783" cy="1537613"/>
            <a:chOff x="0" y="0"/>
            <a:chExt cx="2097297" cy="6074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97297" cy="607452"/>
            </a:xfrm>
            <a:custGeom>
              <a:avLst/>
              <a:gdLst/>
              <a:ahLst/>
              <a:cxnLst/>
              <a:rect l="l" t="t" r="r" b="b"/>
              <a:pathLst>
                <a:path w="2097297" h="607452">
                  <a:moveTo>
                    <a:pt x="0" y="0"/>
                  </a:moveTo>
                  <a:lnTo>
                    <a:pt x="2097297" y="0"/>
                  </a:lnTo>
                  <a:lnTo>
                    <a:pt x="2097297" y="607452"/>
                  </a:lnTo>
                  <a:lnTo>
                    <a:pt x="0" y="607452"/>
                  </a:lnTo>
                  <a:close/>
                </a:path>
              </a:pathLst>
            </a:custGeom>
            <a:solidFill>
              <a:srgbClr val="005191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2097297" cy="63602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21"/>
                </a:lnSpc>
              </a:pPr>
              <a:endParaRPr sz="1200"/>
            </a:p>
          </p:txBody>
        </p:sp>
      </p:grp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8507849" y="3161422"/>
            <a:ext cx="7241302" cy="535157"/>
          </a:xfrm>
          <a:custGeom>
            <a:avLst/>
            <a:gdLst/>
            <a:ahLst/>
            <a:cxnLst/>
            <a:rect l="l" t="t" r="r" b="b"/>
            <a:pathLst>
              <a:path w="10861953" h="802736">
                <a:moveTo>
                  <a:pt x="0" y="0"/>
                </a:moveTo>
                <a:lnTo>
                  <a:pt x="10861954" y="0"/>
                </a:lnTo>
                <a:lnTo>
                  <a:pt x="10861954" y="802736"/>
                </a:lnTo>
                <a:lnTo>
                  <a:pt x="0" y="8027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71" t="-308623" r="-7088" b="-1042730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86670" y="3027854"/>
            <a:ext cx="1475801" cy="1427502"/>
          </a:xfrm>
          <a:custGeom>
            <a:avLst/>
            <a:gdLst/>
            <a:ahLst/>
            <a:cxnLst/>
            <a:rect l="l" t="t" r="r" b="b"/>
            <a:pathLst>
              <a:path w="2213701" h="2141253">
                <a:moveTo>
                  <a:pt x="0" y="0"/>
                </a:moveTo>
                <a:lnTo>
                  <a:pt x="2213701" y="0"/>
                </a:lnTo>
                <a:lnTo>
                  <a:pt x="2213701" y="2141253"/>
                </a:lnTo>
                <a:lnTo>
                  <a:pt x="0" y="21412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TextBox 9"/>
          <p:cNvSpPr txBox="1"/>
          <p:nvPr/>
        </p:nvSpPr>
        <p:spPr>
          <a:xfrm>
            <a:off x="4823752" y="1497806"/>
            <a:ext cx="6780541" cy="975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00"/>
              </a:lnSpc>
            </a:pPr>
            <a:r>
              <a:rPr lang="en-US" sz="2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211 Virginia is an easy-to-remember three-digit dialing code connecting people with information on available community services throughout the Commonwealth.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679970" y="3182842"/>
            <a:ext cx="4705302" cy="1050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211 Virginia is a</a:t>
            </a:r>
            <a:r>
              <a:rPr lang="en-US" sz="2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free and confidential service available 24 hours a day, 365 days a year</a:t>
            </a: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211 Virginia is always open.</a:t>
            </a:r>
          </a:p>
        </p:txBody>
      </p:sp>
      <p:sp>
        <p:nvSpPr>
          <p:cNvPr id="8" name="Freeform 8" descr="211 virginia logo"/>
          <p:cNvSpPr/>
          <p:nvPr/>
        </p:nvSpPr>
        <p:spPr>
          <a:xfrm>
            <a:off x="9143278" y="5233956"/>
            <a:ext cx="2241995" cy="1180870"/>
          </a:xfrm>
          <a:custGeom>
            <a:avLst/>
            <a:gdLst/>
            <a:ahLst/>
            <a:cxnLst/>
            <a:rect l="l" t="t" r="r" b="b"/>
            <a:pathLst>
              <a:path w="3362993" h="1771305">
                <a:moveTo>
                  <a:pt x="0" y="0"/>
                </a:moveTo>
                <a:lnTo>
                  <a:pt x="3362993" y="0"/>
                </a:lnTo>
                <a:lnTo>
                  <a:pt x="3362993" y="1771305"/>
                </a:lnTo>
                <a:lnTo>
                  <a:pt x="0" y="1771305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" name="TextBox 11"/>
          <p:cNvSpPr txBox="1">
            <a:spLocks noGrp="1"/>
          </p:cNvSpPr>
          <p:nvPr>
            <p:ph type="title" idx="4294967295"/>
          </p:nvPr>
        </p:nvSpPr>
        <p:spPr>
          <a:xfrm>
            <a:off x="222859" y="5483101"/>
            <a:ext cx="5342553" cy="7537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45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Gothic"/>
                <a:ea typeface="League Gothic"/>
                <a:cs typeface="League Gothic"/>
                <a:sym typeface="League Gothic"/>
              </a:rPr>
              <a:t>What is 211 Virginia?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735637" y="-143214"/>
            <a:ext cx="5460418" cy="7001214"/>
          </a:xfrm>
          <a:custGeom>
            <a:avLst/>
            <a:gdLst/>
            <a:ahLst/>
            <a:cxnLst/>
            <a:rect l="l" t="t" r="r" b="b"/>
            <a:pathLst>
              <a:path w="8190627" h="10501821">
                <a:moveTo>
                  <a:pt x="8190627" y="0"/>
                </a:moveTo>
                <a:lnTo>
                  <a:pt x="0" y="0"/>
                </a:lnTo>
                <a:lnTo>
                  <a:pt x="0" y="10501821"/>
                </a:lnTo>
                <a:lnTo>
                  <a:pt x="8190627" y="10501821"/>
                </a:lnTo>
                <a:lnTo>
                  <a:pt x="8190627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4" name="Group 4" descr="about 211 virginia"/>
          <p:cNvGrpSpPr/>
          <p:nvPr/>
        </p:nvGrpSpPr>
        <p:grpSpPr>
          <a:xfrm>
            <a:off x="0" y="5103985"/>
            <a:ext cx="5254841" cy="1537613"/>
            <a:chOff x="0" y="0"/>
            <a:chExt cx="2075987" cy="60745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75987" cy="607452"/>
            </a:xfrm>
            <a:custGeom>
              <a:avLst/>
              <a:gdLst/>
              <a:ahLst/>
              <a:cxnLst/>
              <a:rect l="l" t="t" r="r" b="b"/>
              <a:pathLst>
                <a:path w="2075987" h="607452">
                  <a:moveTo>
                    <a:pt x="0" y="0"/>
                  </a:moveTo>
                  <a:lnTo>
                    <a:pt x="2075987" y="0"/>
                  </a:lnTo>
                  <a:lnTo>
                    <a:pt x="2075987" y="607452"/>
                  </a:lnTo>
                  <a:lnTo>
                    <a:pt x="0" y="607452"/>
                  </a:lnTo>
                  <a:close/>
                </a:path>
              </a:pathLst>
            </a:custGeom>
            <a:solidFill>
              <a:srgbClr val="005191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2075987" cy="63602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21"/>
                </a:lnSpc>
              </a:pPr>
              <a:endParaRPr sz="1200"/>
            </a:p>
          </p:txBody>
        </p:sp>
      </p:grpSp>
      <p:sp>
        <p:nvSpPr>
          <p:cNvPr id="7" name="TextBox 7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2859" y="5483101"/>
            <a:ext cx="5950849" cy="7829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45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Gothic"/>
                <a:ea typeface="League Gothic"/>
                <a:cs typeface="League Gothic"/>
                <a:sym typeface="League Gothic"/>
              </a:rPr>
              <a:t>About 211 Virginia 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5079941" y="563314"/>
            <a:ext cx="6425819" cy="4642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2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211 Virginia</a:t>
            </a: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is a contracted service of the </a:t>
            </a:r>
            <a:r>
              <a:rPr lang="en-US" sz="2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Commonwealth of Virginia.</a:t>
            </a: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The nonprofit organization </a:t>
            </a:r>
            <a:r>
              <a:rPr lang="en-US" sz="2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Council of Community Services</a:t>
            </a: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is the sole contractor under the</a:t>
            </a:r>
            <a:r>
              <a:rPr lang="en-US" sz="2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Virginia Department of Social Services.</a:t>
            </a:r>
          </a:p>
          <a:p>
            <a:pPr>
              <a:lnSpc>
                <a:spcPts val="2640"/>
              </a:lnSpc>
            </a:pPr>
            <a:endParaRPr lang="en-US" sz="2000" b="1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431824" lvl="1" indent="-215912">
              <a:lnSpc>
                <a:spcPts val="36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Established in the </a:t>
            </a:r>
            <a:r>
              <a:rPr lang="en-US" sz="2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Code of Virginia in 1984.</a:t>
            </a:r>
          </a:p>
          <a:p>
            <a:pPr marL="431824" lvl="1" indent="-215912">
              <a:lnSpc>
                <a:spcPts val="36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211 number launched in </a:t>
            </a:r>
            <a:r>
              <a:rPr lang="en-US" sz="2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February 2006</a:t>
            </a: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 marL="431824" lvl="1" indent="-215912">
              <a:lnSpc>
                <a:spcPts val="36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 directory of over </a:t>
            </a:r>
            <a:r>
              <a:rPr lang="en-US" sz="2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15,000 programs</a:t>
            </a: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across the Commonwealth and beyond.</a:t>
            </a:r>
          </a:p>
          <a:p>
            <a:pPr marL="431824" lvl="1" indent="-215912">
              <a:lnSpc>
                <a:spcPts val="36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 nationally accredited source for referrals to government, nonprofit, and faith-based agencies. </a:t>
            </a:r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8507849" y="3161422"/>
            <a:ext cx="7241302" cy="535157"/>
          </a:xfrm>
          <a:custGeom>
            <a:avLst/>
            <a:gdLst/>
            <a:ahLst/>
            <a:cxnLst/>
            <a:rect l="l" t="t" r="r" b="b"/>
            <a:pathLst>
              <a:path w="10861953" h="802736">
                <a:moveTo>
                  <a:pt x="0" y="0"/>
                </a:moveTo>
                <a:lnTo>
                  <a:pt x="10861954" y="0"/>
                </a:lnTo>
                <a:lnTo>
                  <a:pt x="10861954" y="802736"/>
                </a:lnTo>
                <a:lnTo>
                  <a:pt x="0" y="8027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71" t="-308623" r="-7088" b="-1042730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Freeform 9" descr="virginia department of social services logo"/>
          <p:cNvSpPr/>
          <p:nvPr/>
        </p:nvSpPr>
        <p:spPr>
          <a:xfrm>
            <a:off x="5919222" y="5463344"/>
            <a:ext cx="1959650" cy="1178254"/>
          </a:xfrm>
          <a:custGeom>
            <a:avLst/>
            <a:gdLst/>
            <a:ahLst/>
            <a:cxnLst/>
            <a:rect l="l" t="t" r="r" b="b"/>
            <a:pathLst>
              <a:path w="2939475" h="1767381">
                <a:moveTo>
                  <a:pt x="0" y="0"/>
                </a:moveTo>
                <a:lnTo>
                  <a:pt x="2939475" y="0"/>
                </a:lnTo>
                <a:lnTo>
                  <a:pt x="2939475" y="1767382"/>
                </a:lnTo>
                <a:lnTo>
                  <a:pt x="0" y="176738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r="-1751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Freeform 10" descr="council of community services logo"/>
          <p:cNvSpPr/>
          <p:nvPr/>
        </p:nvSpPr>
        <p:spPr>
          <a:xfrm>
            <a:off x="8545622" y="5638801"/>
            <a:ext cx="2236141" cy="827339"/>
          </a:xfrm>
          <a:custGeom>
            <a:avLst/>
            <a:gdLst/>
            <a:ahLst/>
            <a:cxnLst/>
            <a:rect l="l" t="t" r="r" b="b"/>
            <a:pathLst>
              <a:path w="3354211" h="1241008">
                <a:moveTo>
                  <a:pt x="0" y="0"/>
                </a:moveTo>
                <a:lnTo>
                  <a:pt x="3354211" y="0"/>
                </a:lnTo>
                <a:lnTo>
                  <a:pt x="3354211" y="1241008"/>
                </a:lnTo>
                <a:lnTo>
                  <a:pt x="0" y="1241008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 descr="benefits of 211 virginia"/>
          <p:cNvGrpSpPr/>
          <p:nvPr/>
        </p:nvGrpSpPr>
        <p:grpSpPr>
          <a:xfrm>
            <a:off x="-289530" y="275113"/>
            <a:ext cx="10281655" cy="1537613"/>
            <a:chOff x="0" y="0"/>
            <a:chExt cx="4061889" cy="6074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61889" cy="607452"/>
            </a:xfrm>
            <a:custGeom>
              <a:avLst/>
              <a:gdLst/>
              <a:ahLst/>
              <a:cxnLst/>
              <a:rect l="l" t="t" r="r" b="b"/>
              <a:pathLst>
                <a:path w="4061889" h="607452">
                  <a:moveTo>
                    <a:pt x="0" y="0"/>
                  </a:moveTo>
                  <a:lnTo>
                    <a:pt x="4061889" y="0"/>
                  </a:lnTo>
                  <a:lnTo>
                    <a:pt x="4061889" y="607452"/>
                  </a:lnTo>
                  <a:lnTo>
                    <a:pt x="0" y="607452"/>
                  </a:lnTo>
                  <a:close/>
                </a:path>
              </a:pathLst>
            </a:custGeom>
            <a:solidFill>
              <a:srgbClr val="005191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061889" cy="63602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021"/>
                </a:lnSpc>
              </a:pPr>
              <a:endParaRPr sz="1200"/>
            </a:p>
          </p:txBody>
        </p:sp>
      </p:grp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685800" y="654229"/>
            <a:ext cx="9306325" cy="8335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45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Gothic"/>
                <a:ea typeface="League Gothic"/>
                <a:cs typeface="League Gothic"/>
                <a:sym typeface="League Gothic"/>
              </a:rPr>
              <a:t>Benefits of 211 Virginia 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685800" y="1974825"/>
            <a:ext cx="9584560" cy="4509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46213" lvl="1" indent="-223106">
              <a:lnSpc>
                <a:spcPts val="3306"/>
              </a:lnSpc>
              <a:buFont typeface="Arial"/>
              <a:buChar char="•"/>
            </a:pPr>
            <a:r>
              <a:rPr lang="en-US" sz="2000" b="1" dirty="0">
                <a:solidFill>
                  <a:srgbClr val="1D1619"/>
                </a:solidFill>
                <a:latin typeface="Roboto Bold"/>
                <a:ea typeface="Roboto Bold"/>
                <a:cs typeface="Roboto Bold"/>
                <a:sym typeface="Roboto Bold"/>
              </a:rPr>
              <a:t>Acts as a central access point </a:t>
            </a:r>
            <a:r>
              <a:rPr lang="en-US" sz="2000" dirty="0">
                <a:solidFill>
                  <a:srgbClr val="1D1619"/>
                </a:solidFill>
                <a:latin typeface="Roboto"/>
                <a:ea typeface="Roboto"/>
                <a:cs typeface="Roboto"/>
                <a:sym typeface="Roboto"/>
              </a:rPr>
              <a:t>to Virginia’s health and human services agencies, reducing time and frustration.</a:t>
            </a:r>
          </a:p>
          <a:p>
            <a:pPr marL="446213" lvl="1" indent="-223106">
              <a:lnSpc>
                <a:spcPts val="3306"/>
              </a:lnSpc>
              <a:buFont typeface="Arial"/>
              <a:buChar char="•"/>
            </a:pPr>
            <a:r>
              <a:rPr lang="en-US" sz="2000" b="1" dirty="0">
                <a:solidFill>
                  <a:srgbClr val="1D1619"/>
                </a:solidFill>
                <a:latin typeface="Roboto Bold"/>
                <a:ea typeface="Roboto Bold"/>
                <a:cs typeface="Roboto Bold"/>
                <a:sym typeface="Roboto Bold"/>
              </a:rPr>
              <a:t>Fields the first call, </a:t>
            </a:r>
            <a:r>
              <a:rPr lang="en-US" sz="2000" dirty="0">
                <a:solidFill>
                  <a:srgbClr val="1D1619"/>
                </a:solidFill>
                <a:latin typeface="Roboto"/>
                <a:ea typeface="Roboto"/>
                <a:cs typeface="Roboto"/>
                <a:sym typeface="Roboto"/>
              </a:rPr>
              <a:t>reducing the burden on service providers.</a:t>
            </a:r>
            <a:r>
              <a:rPr lang="en-US" sz="2000" b="1" dirty="0">
                <a:solidFill>
                  <a:srgbClr val="1D1619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</a:p>
          <a:p>
            <a:pPr marL="446213" lvl="1" indent="-223106">
              <a:lnSpc>
                <a:spcPts val="3306"/>
              </a:lnSpc>
              <a:buFont typeface="Arial"/>
              <a:buChar char="•"/>
            </a:pPr>
            <a:r>
              <a:rPr lang="en-US" sz="2000" b="1" dirty="0">
                <a:solidFill>
                  <a:srgbClr val="1D1619"/>
                </a:solidFill>
                <a:latin typeface="Roboto Bold"/>
                <a:ea typeface="Roboto Bold"/>
                <a:cs typeface="Roboto Bold"/>
                <a:sym typeface="Roboto Bold"/>
              </a:rPr>
              <a:t>Pre-screens individuals </a:t>
            </a:r>
            <a:r>
              <a:rPr lang="en-US" sz="2000" dirty="0">
                <a:solidFill>
                  <a:srgbClr val="1D1619"/>
                </a:solidFill>
                <a:latin typeface="Roboto"/>
                <a:ea typeface="Roboto"/>
                <a:cs typeface="Roboto"/>
                <a:sym typeface="Roboto"/>
              </a:rPr>
              <a:t>to ensure referrals are made only to programs they are eligible for. </a:t>
            </a:r>
          </a:p>
          <a:p>
            <a:pPr marL="446213" lvl="1" indent="-223106">
              <a:lnSpc>
                <a:spcPts val="3306"/>
              </a:lnSpc>
              <a:buFont typeface="Arial"/>
              <a:buChar char="•"/>
            </a:pPr>
            <a:r>
              <a:rPr lang="en-US" sz="2000" b="1" dirty="0">
                <a:solidFill>
                  <a:srgbClr val="1D1619"/>
                </a:solidFill>
                <a:latin typeface="Roboto Bold"/>
                <a:ea typeface="Roboto Bold"/>
                <a:cs typeface="Roboto Bold"/>
                <a:sym typeface="Roboto Bold"/>
              </a:rPr>
              <a:t>Generates need and resource data, </a:t>
            </a:r>
            <a:r>
              <a:rPr lang="en-US" sz="2000" dirty="0">
                <a:solidFill>
                  <a:srgbClr val="1D1619"/>
                </a:solidFill>
                <a:latin typeface="Roboto"/>
                <a:ea typeface="Roboto"/>
                <a:cs typeface="Roboto"/>
                <a:sym typeface="Roboto"/>
              </a:rPr>
              <a:t>from individual cases to statewide trends.</a:t>
            </a:r>
          </a:p>
          <a:p>
            <a:pPr marL="446213" lvl="1" indent="-223106">
              <a:lnSpc>
                <a:spcPts val="3306"/>
              </a:lnSpc>
              <a:buFont typeface="Arial"/>
              <a:buChar char="•"/>
            </a:pPr>
            <a:r>
              <a:rPr lang="en-US" sz="2000" b="1" dirty="0">
                <a:solidFill>
                  <a:srgbClr val="1D1619"/>
                </a:solidFill>
                <a:latin typeface="Roboto Bold"/>
                <a:ea typeface="Roboto Bold"/>
                <a:cs typeface="Roboto Bold"/>
                <a:sym typeface="Roboto Bold"/>
              </a:rPr>
              <a:t>Makes resources accessible by...</a:t>
            </a:r>
          </a:p>
          <a:p>
            <a:pPr marL="834852" lvl="2" indent="-278284">
              <a:lnSpc>
                <a:spcPts val="3093"/>
              </a:lnSpc>
              <a:buFont typeface="Arial"/>
              <a:buChar char="⚬"/>
            </a:pPr>
            <a:r>
              <a:rPr lang="en-US" b="1" dirty="0">
                <a:solidFill>
                  <a:srgbClr val="1D1619"/>
                </a:solidFill>
                <a:latin typeface="Roboto Bold"/>
                <a:ea typeface="Roboto Bold"/>
                <a:cs typeface="Roboto Bold"/>
                <a:sym typeface="Roboto Bold"/>
              </a:rPr>
              <a:t>Operating 24/7/365 days a days a year for agencies and community members </a:t>
            </a:r>
          </a:p>
          <a:p>
            <a:pPr marL="834852" lvl="2" indent="-278284">
              <a:lnSpc>
                <a:spcPts val="3093"/>
              </a:lnSpc>
              <a:buFont typeface="Arial"/>
              <a:buChar char="⚬"/>
            </a:pPr>
            <a:r>
              <a:rPr lang="en-US" dirty="0">
                <a:solidFill>
                  <a:srgbClr val="1D1619"/>
                </a:solidFill>
                <a:latin typeface="Roboto"/>
                <a:ea typeface="Roboto"/>
                <a:cs typeface="Roboto"/>
                <a:sym typeface="Roboto"/>
              </a:rPr>
              <a:t>Providing </a:t>
            </a:r>
            <a:r>
              <a:rPr lang="en-US" b="1" dirty="0">
                <a:solidFill>
                  <a:srgbClr val="1D1619"/>
                </a:solidFill>
                <a:latin typeface="Roboto Bold"/>
                <a:ea typeface="Roboto Bold"/>
                <a:cs typeface="Roboto Bold"/>
                <a:sym typeface="Roboto Bold"/>
              </a:rPr>
              <a:t>live Spanish translation</a:t>
            </a:r>
            <a:r>
              <a:rPr lang="en-US" dirty="0">
                <a:solidFill>
                  <a:srgbClr val="1D1619"/>
                </a:solidFill>
                <a:latin typeface="Roboto"/>
                <a:ea typeface="Roboto"/>
                <a:cs typeface="Roboto"/>
                <a:sym typeface="Roboto"/>
              </a:rPr>
              <a:t> and access to a language line supporting over </a:t>
            </a:r>
            <a:r>
              <a:rPr lang="en-US" b="1" dirty="0">
                <a:solidFill>
                  <a:srgbClr val="1D1619"/>
                </a:solidFill>
                <a:latin typeface="Roboto Bold"/>
                <a:ea typeface="Roboto Bold"/>
                <a:cs typeface="Roboto Bold"/>
                <a:sym typeface="Roboto Bold"/>
              </a:rPr>
              <a:t>240 languages. </a:t>
            </a:r>
          </a:p>
          <a:p>
            <a:pPr marL="834852" lvl="2" indent="-278284">
              <a:lnSpc>
                <a:spcPts val="3093"/>
              </a:lnSpc>
              <a:buFont typeface="Arial"/>
              <a:buChar char="⚬"/>
            </a:pPr>
            <a:r>
              <a:rPr lang="en-US" dirty="0">
                <a:solidFill>
                  <a:srgbClr val="1D1619"/>
                </a:solidFill>
                <a:latin typeface="Roboto"/>
                <a:ea typeface="Roboto"/>
                <a:cs typeface="Roboto"/>
                <a:sym typeface="Roboto"/>
              </a:rPr>
              <a:t>Offering </a:t>
            </a:r>
            <a:r>
              <a:rPr lang="en-US" b="1" dirty="0">
                <a:solidFill>
                  <a:srgbClr val="1D1619"/>
                </a:solidFill>
                <a:latin typeface="Roboto Bold"/>
                <a:ea typeface="Roboto Bold"/>
                <a:cs typeface="Roboto Bold"/>
                <a:sym typeface="Roboto Bold"/>
              </a:rPr>
              <a:t>multiple contact options</a:t>
            </a:r>
            <a:r>
              <a:rPr lang="en-US" dirty="0">
                <a:solidFill>
                  <a:srgbClr val="1D1619"/>
                </a:solidFill>
                <a:latin typeface="Roboto"/>
                <a:ea typeface="Roboto"/>
                <a:cs typeface="Roboto"/>
                <a:sym typeface="Roboto"/>
              </a:rPr>
              <a:t> in both written and auditory formats. </a:t>
            </a:r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8507849" y="3161422"/>
            <a:ext cx="7241302" cy="535157"/>
          </a:xfrm>
          <a:custGeom>
            <a:avLst/>
            <a:gdLst/>
            <a:ahLst/>
            <a:cxnLst/>
            <a:rect l="l" t="t" r="r" b="b"/>
            <a:pathLst>
              <a:path w="10861953" h="802736">
                <a:moveTo>
                  <a:pt x="0" y="0"/>
                </a:moveTo>
                <a:lnTo>
                  <a:pt x="10861954" y="0"/>
                </a:lnTo>
                <a:lnTo>
                  <a:pt x="10861954" y="802736"/>
                </a:lnTo>
                <a:lnTo>
                  <a:pt x="0" y="8027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1" t="-308623" r="-7088" b="-1042730"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8507849" y="3161422"/>
            <a:ext cx="7241302" cy="535157"/>
          </a:xfrm>
          <a:custGeom>
            <a:avLst/>
            <a:gdLst/>
            <a:ahLst/>
            <a:cxnLst/>
            <a:rect l="l" t="t" r="r" b="b"/>
            <a:pathLst>
              <a:path w="10861953" h="802736">
                <a:moveTo>
                  <a:pt x="0" y="0"/>
                </a:moveTo>
                <a:lnTo>
                  <a:pt x="10861954" y="0"/>
                </a:lnTo>
                <a:lnTo>
                  <a:pt x="10861954" y="802736"/>
                </a:lnTo>
                <a:lnTo>
                  <a:pt x="0" y="8027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1" t="-308623" r="-7088" b="-1042730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64755"/>
            <a:ext cx="4433346" cy="5553842"/>
          </a:xfrm>
          <a:custGeom>
            <a:avLst/>
            <a:gdLst/>
            <a:ahLst/>
            <a:cxnLst/>
            <a:rect l="l" t="t" r="r" b="b"/>
            <a:pathLst>
              <a:path w="6650019" h="8330763">
                <a:moveTo>
                  <a:pt x="0" y="0"/>
                </a:moveTo>
                <a:lnTo>
                  <a:pt x="6650019" y="0"/>
                </a:lnTo>
                <a:lnTo>
                  <a:pt x="6650019" y="8330762"/>
                </a:lnTo>
                <a:lnTo>
                  <a:pt x="0" y="833076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4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79922" y="5489086"/>
            <a:ext cx="12471922" cy="1560565"/>
            <a:chOff x="0" y="0"/>
            <a:chExt cx="24943844" cy="312113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943844" cy="3121130"/>
            </a:xfrm>
            <a:custGeom>
              <a:avLst/>
              <a:gdLst/>
              <a:ahLst/>
              <a:cxnLst/>
              <a:rect l="l" t="t" r="r" b="b"/>
              <a:pathLst>
                <a:path w="24943844" h="3121130">
                  <a:moveTo>
                    <a:pt x="0" y="0"/>
                  </a:moveTo>
                  <a:lnTo>
                    <a:pt x="24943844" y="0"/>
                  </a:lnTo>
                  <a:lnTo>
                    <a:pt x="24943844" y="3121130"/>
                  </a:lnTo>
                  <a:lnTo>
                    <a:pt x="0" y="31211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t="-349596" b="-349596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Freeform 6"/>
            <p:cNvSpPr/>
            <p:nvPr/>
          </p:nvSpPr>
          <p:spPr>
            <a:xfrm>
              <a:off x="6741447" y="281454"/>
              <a:ext cx="2177907" cy="2177907"/>
            </a:xfrm>
            <a:custGeom>
              <a:avLst/>
              <a:gdLst/>
              <a:ahLst/>
              <a:cxnLst/>
              <a:rect l="l" t="t" r="r" b="b"/>
              <a:pathLst>
                <a:path w="2177907" h="2177907">
                  <a:moveTo>
                    <a:pt x="0" y="0"/>
                  </a:moveTo>
                  <a:lnTo>
                    <a:pt x="2177907" y="0"/>
                  </a:lnTo>
                  <a:lnTo>
                    <a:pt x="2177907" y="2177906"/>
                  </a:lnTo>
                  <a:lnTo>
                    <a:pt x="0" y="21779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Freeform 7"/>
            <p:cNvSpPr/>
            <p:nvPr/>
          </p:nvSpPr>
          <p:spPr>
            <a:xfrm>
              <a:off x="18054352" y="312156"/>
              <a:ext cx="2055098" cy="2055098"/>
            </a:xfrm>
            <a:custGeom>
              <a:avLst/>
              <a:gdLst/>
              <a:ahLst/>
              <a:cxnLst/>
              <a:rect l="l" t="t" r="r" b="b"/>
              <a:pathLst>
                <a:path w="2055098" h="2055098">
                  <a:moveTo>
                    <a:pt x="0" y="0"/>
                  </a:moveTo>
                  <a:lnTo>
                    <a:pt x="2055098" y="0"/>
                  </a:lnTo>
                  <a:lnTo>
                    <a:pt x="2055098" y="2055098"/>
                  </a:lnTo>
                  <a:lnTo>
                    <a:pt x="0" y="20550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" name="Freeform 8"/>
            <p:cNvSpPr/>
            <p:nvPr/>
          </p:nvSpPr>
          <p:spPr>
            <a:xfrm>
              <a:off x="11324291" y="281454"/>
              <a:ext cx="2116502" cy="2116502"/>
            </a:xfrm>
            <a:custGeom>
              <a:avLst/>
              <a:gdLst/>
              <a:ahLst/>
              <a:cxnLst/>
              <a:rect l="l" t="t" r="r" b="b"/>
              <a:pathLst>
                <a:path w="2116502" h="2116502">
                  <a:moveTo>
                    <a:pt x="0" y="0"/>
                  </a:moveTo>
                  <a:lnTo>
                    <a:pt x="2116503" y="0"/>
                  </a:lnTo>
                  <a:lnTo>
                    <a:pt x="2116503" y="2116502"/>
                  </a:lnTo>
                  <a:lnTo>
                    <a:pt x="0" y="21165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>
              <a:off x="989839" y="196897"/>
              <a:ext cx="2151368" cy="2170356"/>
            </a:xfrm>
            <a:custGeom>
              <a:avLst/>
              <a:gdLst/>
              <a:ahLst/>
              <a:cxnLst/>
              <a:rect l="l" t="t" r="r" b="b"/>
              <a:pathLst>
                <a:path w="2151368" h="2170356">
                  <a:moveTo>
                    <a:pt x="0" y="0"/>
                  </a:moveTo>
                  <a:lnTo>
                    <a:pt x="2151368" y="0"/>
                  </a:lnTo>
                  <a:lnTo>
                    <a:pt x="2151368" y="2170357"/>
                  </a:lnTo>
                  <a:lnTo>
                    <a:pt x="0" y="21703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407908" y="595876"/>
              <a:ext cx="3079540" cy="15028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1"/>
                </a:lnSpc>
              </a:pPr>
              <a:r>
                <a:rPr lang="en-US" sz="1579" b="1" spc="173">
                  <a:solidFill>
                    <a:srgbClr val="FFFFF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TEXT</a:t>
              </a:r>
            </a:p>
            <a:p>
              <a:pPr algn="ctr">
                <a:lnSpc>
                  <a:spcPts val="2021"/>
                </a:lnSpc>
              </a:pPr>
              <a:r>
                <a:rPr lang="en-US" sz="1579" b="1" spc="173">
                  <a:solidFill>
                    <a:srgbClr val="FFFFF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CONNECT</a:t>
              </a:r>
              <a:r>
                <a:rPr lang="en-US" sz="1579" spc="173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</a:t>
              </a:r>
            </a:p>
            <a:p>
              <a:pPr algn="ctr">
                <a:lnSpc>
                  <a:spcPts val="2021"/>
                </a:lnSpc>
              </a:pPr>
              <a:r>
                <a:rPr lang="en-US" sz="1579" spc="173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TO 247211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9035216" y="845720"/>
              <a:ext cx="1559868" cy="990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4"/>
                </a:lnSpc>
              </a:pPr>
              <a:r>
                <a:rPr lang="en-US" sz="1581" b="1" spc="173">
                  <a:solidFill>
                    <a:srgbClr val="FFFFF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DIAL</a:t>
              </a:r>
            </a:p>
            <a:p>
              <a:pPr algn="ctr">
                <a:lnSpc>
                  <a:spcPts val="2024"/>
                </a:lnSpc>
              </a:pPr>
              <a:r>
                <a:rPr lang="en-US" sz="1581" spc="173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211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0370032" y="819198"/>
              <a:ext cx="4143816" cy="9900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24"/>
                </a:lnSpc>
              </a:pPr>
              <a:r>
                <a:rPr lang="en-US" sz="1581" b="1" spc="173" dirty="0">
                  <a:solidFill>
                    <a:srgbClr val="FFFFF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SEARCH</a:t>
              </a:r>
              <a:r>
                <a:rPr lang="en-US" sz="1581" spc="173" dirty="0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 211VIRGINIA.ORG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3421488" y="819198"/>
              <a:ext cx="4796042" cy="9900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24"/>
                </a:lnSpc>
              </a:pPr>
              <a:r>
                <a:rPr lang="en-US" sz="1581" b="1" spc="173" dirty="0">
                  <a:solidFill>
                    <a:srgbClr val="FFFFFF"/>
                  </a:solidFill>
                  <a:latin typeface="Glacial Indifference Bold"/>
                  <a:ea typeface="Glacial Indifference Bold"/>
                  <a:cs typeface="Glacial Indifference Bold"/>
                  <a:sym typeface="Glacial Indifference Bold"/>
                </a:rPr>
                <a:t>LIVE CHAT </a:t>
              </a:r>
              <a:r>
                <a:rPr lang="en-US" sz="1581" spc="173" dirty="0">
                  <a:solidFill>
                    <a:srgbClr val="FFFFFF"/>
                  </a:solidFill>
                  <a:latin typeface="Glacial Indifference"/>
                  <a:ea typeface="Glacial Indifference"/>
                  <a:cs typeface="Glacial Indifference"/>
                  <a:sym typeface="Glacial Indifference"/>
                </a:rPr>
                <a:t>211VIRGINIA.ORG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725660" y="1431918"/>
            <a:ext cx="6780541" cy="3448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22" lvl="1" indent="-215911">
              <a:lnSpc>
                <a:spcPts val="3820"/>
              </a:lnSpc>
              <a:buFont typeface="Arial"/>
              <a:buChar char="•"/>
            </a:pPr>
            <a:r>
              <a:rPr lang="en-US" sz="2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Dial 2-1-1 </a:t>
            </a:r>
          </a:p>
          <a:p>
            <a:pPr marL="431822" lvl="1" indent="-215911">
              <a:lnSpc>
                <a:spcPts val="3820"/>
              </a:lnSpc>
              <a:buFont typeface="Arial"/>
              <a:buChar char="•"/>
            </a:pPr>
            <a:r>
              <a:rPr lang="en-US" sz="2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Out of State? </a:t>
            </a: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Dial 1-800-230-6977</a:t>
            </a:r>
          </a:p>
          <a:p>
            <a:pPr marL="431822" lvl="1" indent="-215911">
              <a:lnSpc>
                <a:spcPts val="3820"/>
              </a:lnSpc>
              <a:buFont typeface="Arial"/>
              <a:buChar char="•"/>
            </a:pPr>
            <a:r>
              <a:rPr lang="en-US" sz="2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Hearing-impaired?</a:t>
            </a: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Dial 7-1-1 and then 1-800-230-6977</a:t>
            </a:r>
          </a:p>
          <a:p>
            <a:pPr marL="431822" lvl="1" indent="-215911">
              <a:lnSpc>
                <a:spcPts val="4040"/>
              </a:lnSpc>
              <a:buFont typeface="Arial"/>
              <a:buChar char="•"/>
            </a:pPr>
            <a:r>
              <a:rPr lang="en-US" sz="2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Text CONNECT to 247211                                      </a:t>
            </a:r>
            <a:r>
              <a:rPr lang="en-US" sz="2000" i="1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 (message and data rates may apply.) </a:t>
            </a:r>
          </a:p>
          <a:p>
            <a:pPr marL="431822" lvl="1" indent="-215911">
              <a:lnSpc>
                <a:spcPts val="4040"/>
              </a:lnSpc>
              <a:buFont typeface="Arial"/>
              <a:buChar char="•"/>
            </a:pPr>
            <a:r>
              <a:rPr lang="en-US" sz="2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Live Chat and email </a:t>
            </a: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are available at 211virginia.org </a:t>
            </a:r>
          </a:p>
          <a:p>
            <a:pPr marL="431822" lvl="1" indent="-215911">
              <a:lnSpc>
                <a:spcPts val="4040"/>
              </a:lnSpc>
              <a:buFont typeface="Arial"/>
              <a:buChar char="•"/>
            </a:pPr>
            <a:r>
              <a:rPr lang="en-US" sz="2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Search for resources</a:t>
            </a: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at 211virginia.org </a:t>
            </a:r>
          </a:p>
        </p:txBody>
      </p:sp>
      <p:sp>
        <p:nvSpPr>
          <p:cNvPr id="15" name="TextBox 15"/>
          <p:cNvSpPr txBox="1">
            <a:spLocks noGrp="1"/>
          </p:cNvSpPr>
          <p:nvPr>
            <p:ph type="title" idx="4294967295"/>
          </p:nvPr>
        </p:nvSpPr>
        <p:spPr>
          <a:xfrm>
            <a:off x="4725659" y="445565"/>
            <a:ext cx="5722060" cy="83356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45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6" b="0" i="0" u="none" strike="noStrike" kern="1200" cap="none" spc="0" normalizeH="0" baseline="0" noProof="0" dirty="0">
                <a:ln>
                  <a:noFill/>
                </a:ln>
                <a:solidFill>
                  <a:srgbClr val="005191"/>
                </a:solidFill>
                <a:effectLst/>
                <a:uLnTx/>
                <a:uFillTx/>
                <a:latin typeface="League Gothic"/>
                <a:ea typeface="League Gothic"/>
                <a:cs typeface="League Gothic"/>
                <a:sym typeface="League Gothic"/>
              </a:rPr>
              <a:t>Ways to Connect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Grp="1"/>
          </p:cNvSpPr>
          <p:nvPr>
            <p:ph type="title" idx="4294967295"/>
          </p:nvPr>
        </p:nvSpPr>
        <p:spPr>
          <a:xfrm>
            <a:off x="536014" y="330538"/>
            <a:ext cx="4503676" cy="146334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04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B351"/>
                </a:solidFill>
                <a:effectLst/>
                <a:uLnTx/>
                <a:uFillTx/>
                <a:latin typeface="League Gothic"/>
                <a:ea typeface="League Gothic"/>
                <a:cs typeface="League Gothic"/>
                <a:sym typeface="League Gothic"/>
              </a:rPr>
              <a:t>HELP IS 3 </a:t>
            </a:r>
          </a:p>
          <a:p>
            <a:pPr marL="0" marR="0" lvl="0" indent="0" algn="l" defTabSz="914400" rtl="0" eaLnBrk="1" fontAlgn="auto" latinLnBrk="0" hangingPunct="1">
              <a:lnSpc>
                <a:spcPts val="604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5191"/>
                </a:solidFill>
                <a:effectLst/>
                <a:uLnTx/>
                <a:uFillTx/>
                <a:latin typeface="League Gothic"/>
                <a:ea typeface="League Gothic"/>
                <a:cs typeface="League Gothic"/>
                <a:sym typeface="League Gothic"/>
              </a:rPr>
              <a:t>NUMBERS AWAY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36014" y="2016621"/>
            <a:ext cx="2903414" cy="1554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 b="1">
                <a:solidFill>
                  <a:srgbClr val="000000"/>
                </a:solidFill>
                <a:latin typeface="Roboto Condensed Bold"/>
                <a:ea typeface="Roboto Condensed Bold"/>
                <a:cs typeface="Roboto Condensed Bold"/>
                <a:sym typeface="Roboto Condensed Bold"/>
              </a:rPr>
              <a:t>VIRGINIA’S CRITICAL RESOURCES ARE WORKING TOGETHER.</a:t>
            </a:r>
          </a:p>
        </p:txBody>
      </p:sp>
      <p:sp>
        <p:nvSpPr>
          <p:cNvPr id="4" name="Freeform 4" descr="ven diagram for 211, 911, and 988"/>
          <p:cNvSpPr/>
          <p:nvPr/>
        </p:nvSpPr>
        <p:spPr>
          <a:xfrm flipV="1">
            <a:off x="3359077" y="1136043"/>
            <a:ext cx="5352287" cy="5167390"/>
          </a:xfrm>
          <a:custGeom>
            <a:avLst/>
            <a:gdLst/>
            <a:ahLst/>
            <a:cxnLst/>
            <a:rect l="l" t="t" r="r" b="b"/>
            <a:pathLst>
              <a:path w="8028430" h="7751085">
                <a:moveTo>
                  <a:pt x="0" y="7751084"/>
                </a:moveTo>
                <a:lnTo>
                  <a:pt x="8028431" y="7751084"/>
                </a:lnTo>
                <a:lnTo>
                  <a:pt x="8028431" y="0"/>
                </a:lnTo>
                <a:lnTo>
                  <a:pt x="0" y="0"/>
                </a:lnTo>
                <a:lnTo>
                  <a:pt x="0" y="775108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17668" y="3983574"/>
            <a:ext cx="1029241" cy="1029241"/>
          </a:xfrm>
          <a:custGeom>
            <a:avLst/>
            <a:gdLst/>
            <a:ahLst/>
            <a:cxnLst/>
            <a:rect l="l" t="t" r="r" b="b"/>
            <a:pathLst>
              <a:path w="1543862" h="1543862">
                <a:moveTo>
                  <a:pt x="0" y="0"/>
                </a:moveTo>
                <a:lnTo>
                  <a:pt x="1543862" y="0"/>
                </a:lnTo>
                <a:lnTo>
                  <a:pt x="1543862" y="1543863"/>
                </a:lnTo>
                <a:lnTo>
                  <a:pt x="0" y="154386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38232" y="1257792"/>
            <a:ext cx="993977" cy="964158"/>
          </a:xfrm>
          <a:custGeom>
            <a:avLst/>
            <a:gdLst/>
            <a:ahLst/>
            <a:cxnLst/>
            <a:rect l="l" t="t" r="r" b="b"/>
            <a:pathLst>
              <a:path w="1490966" h="1446237">
                <a:moveTo>
                  <a:pt x="0" y="0"/>
                </a:moveTo>
                <a:lnTo>
                  <a:pt x="1490966" y="0"/>
                </a:lnTo>
                <a:lnTo>
                  <a:pt x="1490966" y="1446238"/>
                </a:lnTo>
                <a:lnTo>
                  <a:pt x="0" y="14462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60857" y="3262270"/>
            <a:ext cx="549306" cy="486823"/>
          </a:xfrm>
          <a:custGeom>
            <a:avLst/>
            <a:gdLst/>
            <a:ahLst/>
            <a:cxnLst/>
            <a:rect l="l" t="t" r="r" b="b"/>
            <a:pathLst>
              <a:path w="823959" h="730234">
                <a:moveTo>
                  <a:pt x="0" y="0"/>
                </a:moveTo>
                <a:lnTo>
                  <a:pt x="823959" y="0"/>
                </a:lnTo>
                <a:lnTo>
                  <a:pt x="823959" y="730234"/>
                </a:lnTo>
                <a:lnTo>
                  <a:pt x="0" y="7302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8507849" y="3161422"/>
            <a:ext cx="7241302" cy="535157"/>
          </a:xfrm>
          <a:custGeom>
            <a:avLst/>
            <a:gdLst/>
            <a:ahLst/>
            <a:cxnLst/>
            <a:rect l="l" t="t" r="r" b="b"/>
            <a:pathLst>
              <a:path w="10861953" h="802736">
                <a:moveTo>
                  <a:pt x="0" y="0"/>
                </a:moveTo>
                <a:lnTo>
                  <a:pt x="10861954" y="0"/>
                </a:lnTo>
                <a:lnTo>
                  <a:pt x="10861954" y="802736"/>
                </a:lnTo>
                <a:lnTo>
                  <a:pt x="0" y="80273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171" t="-308623" r="-7088" b="-1042730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29635" y="4403195"/>
            <a:ext cx="1562749" cy="823107"/>
          </a:xfrm>
          <a:custGeom>
            <a:avLst/>
            <a:gdLst/>
            <a:ahLst/>
            <a:cxnLst/>
            <a:rect l="l" t="t" r="r" b="b"/>
            <a:pathLst>
              <a:path w="2344123" h="1234661">
                <a:moveTo>
                  <a:pt x="0" y="0"/>
                </a:moveTo>
                <a:lnTo>
                  <a:pt x="2344123" y="0"/>
                </a:lnTo>
                <a:lnTo>
                  <a:pt x="2344123" y="1234662"/>
                </a:lnTo>
                <a:lnTo>
                  <a:pt x="0" y="1234662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TextBox 10"/>
          <p:cNvSpPr txBox="1"/>
          <p:nvPr/>
        </p:nvSpPr>
        <p:spPr>
          <a:xfrm>
            <a:off x="1279756" y="4278975"/>
            <a:ext cx="1654303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39"/>
              </a:lnSpc>
            </a:pPr>
            <a:r>
              <a:rPr lang="en-US" sz="1099" b="1" u="sng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988</a:t>
            </a:r>
            <a:r>
              <a:rPr lang="en-US" sz="109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Provides Support for:</a:t>
            </a:r>
          </a:p>
          <a:p>
            <a:pPr marL="237365" lvl="1" indent="-118683">
              <a:lnSpc>
                <a:spcPts val="1539"/>
              </a:lnSpc>
              <a:buFont typeface="Arial"/>
              <a:buChar char="•"/>
            </a:pPr>
            <a:r>
              <a:rPr lang="en-US" sz="10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Thoughts of Suicide </a:t>
            </a:r>
          </a:p>
          <a:p>
            <a:pPr marL="237365" lvl="1" indent="-118683">
              <a:lnSpc>
                <a:spcPts val="1539"/>
              </a:lnSpc>
              <a:buFont typeface="Arial"/>
              <a:buChar char="•"/>
            </a:pPr>
            <a:r>
              <a:rPr lang="en-US" sz="10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Mental Health Crisis </a:t>
            </a:r>
          </a:p>
          <a:p>
            <a:pPr marL="237365" lvl="1" indent="-118683">
              <a:lnSpc>
                <a:spcPts val="1539"/>
              </a:lnSpc>
              <a:buFont typeface="Arial"/>
              <a:buChar char="•"/>
            </a:pPr>
            <a:r>
              <a:rPr lang="en-US" sz="10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Emotional Distress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799606" y="3403600"/>
            <a:ext cx="2112637" cy="3064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39"/>
              </a:lnSpc>
            </a:pPr>
            <a:r>
              <a:rPr lang="en-US" sz="1099" b="1" u="sng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211</a:t>
            </a:r>
            <a:r>
              <a:rPr lang="en-US" sz="109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Maintains a Comprehensive </a:t>
            </a:r>
          </a:p>
          <a:p>
            <a:pPr>
              <a:lnSpc>
                <a:spcPts val="1539"/>
              </a:lnSpc>
            </a:pPr>
            <a:r>
              <a:rPr lang="en-US" sz="109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Community Resource Directory and Provides Information &amp; Referrals for:</a:t>
            </a:r>
          </a:p>
          <a:p>
            <a:pPr marL="237365" lvl="1" indent="-118683">
              <a:lnSpc>
                <a:spcPts val="1539"/>
              </a:lnSpc>
              <a:buFont typeface="Arial"/>
              <a:buChar char="•"/>
            </a:pPr>
            <a:r>
              <a:rPr lang="en-US" sz="10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Food</a:t>
            </a:r>
          </a:p>
          <a:p>
            <a:pPr marL="237365" lvl="1" indent="-118683">
              <a:lnSpc>
                <a:spcPts val="1539"/>
              </a:lnSpc>
              <a:buFont typeface="Arial"/>
              <a:buChar char="•"/>
            </a:pPr>
            <a:r>
              <a:rPr lang="en-US" sz="10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Housing &amp; Shelter</a:t>
            </a:r>
          </a:p>
          <a:p>
            <a:pPr marL="237365" lvl="1" indent="-118683">
              <a:lnSpc>
                <a:spcPts val="1539"/>
              </a:lnSpc>
              <a:buFont typeface="Arial"/>
              <a:buChar char="•"/>
            </a:pPr>
            <a:r>
              <a:rPr lang="en-US" sz="10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Utility Assistance </a:t>
            </a:r>
          </a:p>
          <a:p>
            <a:pPr marL="237365" lvl="1" indent="-118683">
              <a:lnSpc>
                <a:spcPts val="1539"/>
              </a:lnSpc>
              <a:buFont typeface="Arial"/>
              <a:buChar char="•"/>
            </a:pPr>
            <a:r>
              <a:rPr lang="en-US" sz="10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Healthcare Services</a:t>
            </a:r>
          </a:p>
          <a:p>
            <a:pPr marL="237365" lvl="1" indent="-118683">
              <a:lnSpc>
                <a:spcPts val="1539"/>
              </a:lnSpc>
              <a:buFont typeface="Arial"/>
              <a:buChar char="•"/>
            </a:pPr>
            <a:r>
              <a:rPr lang="en-US" sz="10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Government Services</a:t>
            </a:r>
          </a:p>
          <a:p>
            <a:pPr marL="237365" lvl="1" indent="-118683">
              <a:lnSpc>
                <a:spcPts val="1539"/>
              </a:lnSpc>
              <a:buFont typeface="Arial"/>
              <a:buChar char="•"/>
            </a:pPr>
            <a:r>
              <a:rPr lang="en-US" sz="10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Transportation</a:t>
            </a:r>
          </a:p>
          <a:p>
            <a:pPr marL="237365" lvl="1" indent="-118683">
              <a:lnSpc>
                <a:spcPts val="1539"/>
              </a:lnSpc>
              <a:buFont typeface="Arial"/>
              <a:buChar char="•"/>
            </a:pPr>
            <a:r>
              <a:rPr lang="en-US" sz="10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Legal Services</a:t>
            </a:r>
          </a:p>
          <a:p>
            <a:pPr marL="237365" lvl="1" indent="-118683">
              <a:lnSpc>
                <a:spcPts val="1539"/>
              </a:lnSpc>
              <a:buFont typeface="Arial"/>
              <a:buChar char="•"/>
            </a:pPr>
            <a:r>
              <a:rPr lang="en-US" sz="10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Counseling &amp; Support Groups</a:t>
            </a:r>
          </a:p>
          <a:p>
            <a:pPr marL="237365" lvl="1" indent="-118683">
              <a:lnSpc>
                <a:spcPts val="1539"/>
              </a:lnSpc>
              <a:buFont typeface="Arial"/>
              <a:buChar char="•"/>
            </a:pPr>
            <a:r>
              <a:rPr lang="en-US" sz="10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Emergency Preparedness &amp; Disaster Response</a:t>
            </a:r>
          </a:p>
          <a:p>
            <a:pPr marL="237365" lvl="1" indent="-118683">
              <a:lnSpc>
                <a:spcPts val="1539"/>
              </a:lnSpc>
              <a:buFont typeface="Arial"/>
              <a:buChar char="•"/>
            </a:pPr>
            <a:r>
              <a:rPr lang="en-US" sz="10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&amp; Everything Else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853403" y="1429131"/>
            <a:ext cx="3058841" cy="1141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39"/>
              </a:lnSpc>
            </a:pPr>
            <a:r>
              <a:rPr lang="en-US" sz="1099" b="1" u="sng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911</a:t>
            </a:r>
            <a:r>
              <a:rPr lang="en-US" sz="109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Provides First Responder Dispatch for: </a:t>
            </a:r>
          </a:p>
          <a:p>
            <a:pPr marL="237365" lvl="1" indent="-118683">
              <a:lnSpc>
                <a:spcPts val="1539"/>
              </a:lnSpc>
              <a:buFont typeface="Arial"/>
              <a:buChar char="•"/>
            </a:pPr>
            <a:r>
              <a:rPr lang="en-US" sz="10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Medical Emergency </a:t>
            </a:r>
          </a:p>
          <a:p>
            <a:pPr marL="237365" lvl="1" indent="-118683">
              <a:lnSpc>
                <a:spcPts val="1539"/>
              </a:lnSpc>
              <a:buFont typeface="Arial"/>
              <a:buChar char="•"/>
            </a:pPr>
            <a:r>
              <a:rPr lang="en-US" sz="10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Fire</a:t>
            </a:r>
          </a:p>
          <a:p>
            <a:pPr marL="237365" lvl="1" indent="-118683">
              <a:lnSpc>
                <a:spcPts val="1539"/>
              </a:lnSpc>
              <a:buFont typeface="Arial"/>
              <a:buChar char="•"/>
            </a:pPr>
            <a:r>
              <a:rPr lang="en-US" sz="10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Reporting a Crime</a:t>
            </a:r>
          </a:p>
          <a:p>
            <a:pPr marL="237365" lvl="1" indent="-118683">
              <a:lnSpc>
                <a:spcPts val="1539"/>
              </a:lnSpc>
              <a:buFont typeface="Arial"/>
              <a:buChar char="•"/>
            </a:pPr>
            <a:r>
              <a:rPr lang="en-US" sz="10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Disaster Response</a:t>
            </a:r>
          </a:p>
          <a:p>
            <a:pPr marL="237365" lvl="1" indent="-118683">
              <a:lnSpc>
                <a:spcPts val="1539"/>
              </a:lnSpc>
              <a:buFont typeface="Arial"/>
              <a:buChar char="•"/>
            </a:pPr>
            <a:r>
              <a:rPr lang="en-US" sz="10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Life Threatening Situation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343844" y="2308958"/>
            <a:ext cx="1382754" cy="393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9"/>
              </a:lnSpc>
            </a:pPr>
            <a:r>
              <a:rPr lang="en-US" sz="1164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Call for Emergencies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17667" y="5103837"/>
            <a:ext cx="1122023" cy="598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29"/>
              </a:lnSpc>
            </a:pPr>
            <a:r>
              <a:rPr lang="en-US" sz="1164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Call for Suicide Intervention &amp; Crisis Support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837270" y="5307106"/>
            <a:ext cx="1219089" cy="598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9"/>
              </a:lnSpc>
            </a:pPr>
            <a:r>
              <a:rPr lang="en-US" sz="1164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Call for </a:t>
            </a:r>
          </a:p>
          <a:p>
            <a:pPr algn="ctr">
              <a:lnSpc>
                <a:spcPts val="1629"/>
              </a:lnSpc>
            </a:pPr>
            <a:r>
              <a:rPr lang="en-US" sz="1164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Essential Services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780990" y="3892553"/>
            <a:ext cx="508463" cy="80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9"/>
              </a:lnSpc>
            </a:pPr>
            <a:r>
              <a:rPr lang="en-US" sz="1164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Whole</a:t>
            </a:r>
          </a:p>
          <a:p>
            <a:pPr algn="ctr">
              <a:lnSpc>
                <a:spcPts val="1629"/>
              </a:lnSpc>
            </a:pPr>
            <a:r>
              <a:rPr lang="en-US" sz="1164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Person</a:t>
            </a:r>
          </a:p>
          <a:p>
            <a:pPr algn="ctr">
              <a:lnSpc>
                <a:spcPts val="1629"/>
              </a:lnSpc>
            </a:pPr>
            <a:r>
              <a:rPr lang="en-US" sz="1164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Care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765542" y="5012416"/>
            <a:ext cx="539358" cy="598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9"/>
              </a:lnSpc>
            </a:pPr>
            <a:r>
              <a:rPr lang="en-US" sz="1164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Warm </a:t>
            </a:r>
          </a:p>
          <a:p>
            <a:pPr algn="ctr">
              <a:lnSpc>
                <a:spcPts val="1629"/>
              </a:lnSpc>
            </a:pPr>
            <a:r>
              <a:rPr lang="en-US" sz="1164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Handoff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8506476" y="3161422"/>
            <a:ext cx="7241302" cy="535157"/>
          </a:xfrm>
          <a:custGeom>
            <a:avLst/>
            <a:gdLst/>
            <a:ahLst/>
            <a:cxnLst/>
            <a:rect l="l" t="t" r="r" b="b"/>
            <a:pathLst>
              <a:path w="10861953" h="802736">
                <a:moveTo>
                  <a:pt x="0" y="0"/>
                </a:moveTo>
                <a:lnTo>
                  <a:pt x="10861954" y="0"/>
                </a:lnTo>
                <a:lnTo>
                  <a:pt x="10861954" y="802736"/>
                </a:lnTo>
                <a:lnTo>
                  <a:pt x="0" y="8027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71" t="-308623" r="-7088" b="-1042730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7" name="TextBox 17"/>
          <p:cNvSpPr txBox="1">
            <a:spLocks noGrp="1"/>
          </p:cNvSpPr>
          <p:nvPr>
            <p:ph type="title" idx="4294967295"/>
          </p:nvPr>
        </p:nvSpPr>
        <p:spPr>
          <a:xfrm>
            <a:off x="295363" y="475007"/>
            <a:ext cx="9741940" cy="103874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12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67" b="0" i="0" u="none" strike="noStrike" kern="1200" cap="none" spc="0" normalizeH="0" baseline="0" noProof="0" dirty="0">
                <a:ln>
                  <a:noFill/>
                </a:ln>
                <a:solidFill>
                  <a:srgbClr val="005191"/>
                </a:solidFill>
                <a:effectLst/>
                <a:uLnTx/>
                <a:uFillTx/>
                <a:latin typeface="League Gothic"/>
                <a:ea typeface="League Gothic"/>
                <a:cs typeface="League Gothic"/>
                <a:sym typeface="League Gothic"/>
              </a:rPr>
              <a:t>2025 Data Snapshot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95363" y="1487625"/>
            <a:ext cx="2922059" cy="703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96"/>
              </a:lnSpc>
            </a:pPr>
            <a:r>
              <a:rPr lang="en-US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TOP 5 MOST REFERRED </a:t>
            </a:r>
          </a:p>
          <a:p>
            <a:pPr>
              <a:lnSpc>
                <a:spcPts val="2896"/>
              </a:lnSpc>
            </a:pPr>
            <a:r>
              <a:rPr lang="en-US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NEEDS BY CATEGORY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95363" y="2312192"/>
            <a:ext cx="470111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40"/>
              </a:lnSpc>
            </a:pPr>
            <a:r>
              <a:rPr lang="en-US" sz="5686" b="1">
                <a:solidFill>
                  <a:srgbClr val="FFB351"/>
                </a:solidFill>
                <a:latin typeface="Roboto Bold"/>
                <a:ea typeface="Roboto Bold"/>
                <a:cs typeface="Roboto Bold"/>
                <a:sym typeface="Roboto Bold"/>
              </a:rPr>
              <a:t>1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09687" y="2481729"/>
            <a:ext cx="1970361" cy="456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0"/>
              </a:lnSpc>
            </a:pPr>
            <a:r>
              <a:rPr lang="en-US" sz="2400" dirty="0">
                <a:solidFill>
                  <a:srgbClr val="005191"/>
                </a:solidFill>
                <a:latin typeface="League Gothic"/>
                <a:ea typeface="League Gothic"/>
                <a:cs typeface="League Gothic"/>
                <a:sym typeface="League Gothic"/>
              </a:rPr>
              <a:t>HOUSING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95363" y="3192127"/>
            <a:ext cx="470111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40"/>
              </a:lnSpc>
            </a:pPr>
            <a:r>
              <a:rPr lang="en-US" sz="5686" b="1">
                <a:solidFill>
                  <a:srgbClr val="FFB351"/>
                </a:solidFill>
                <a:latin typeface="Roboto Bold"/>
                <a:ea typeface="Roboto Bold"/>
                <a:cs typeface="Roboto Bold"/>
                <a:sym typeface="Roboto Bold"/>
              </a:rPr>
              <a:t>2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09687" y="3445333"/>
            <a:ext cx="1970361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36"/>
              </a:lnSpc>
            </a:pPr>
            <a:r>
              <a:rPr lang="en-US" sz="2400" dirty="0">
                <a:solidFill>
                  <a:srgbClr val="005191"/>
                </a:solidFill>
                <a:latin typeface="League Gothic"/>
                <a:ea typeface="League Gothic"/>
                <a:cs typeface="League Gothic"/>
                <a:sym typeface="League Gothic"/>
              </a:rPr>
              <a:t>UTILITY ASSISTANCE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95363" y="4072062"/>
            <a:ext cx="470111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40"/>
              </a:lnSpc>
            </a:pPr>
            <a:r>
              <a:rPr lang="en-US" sz="5686" b="1">
                <a:solidFill>
                  <a:srgbClr val="FFB351"/>
                </a:solidFill>
                <a:latin typeface="Roboto Bold"/>
                <a:ea typeface="Roboto Bold"/>
                <a:cs typeface="Roboto Bold"/>
                <a:sym typeface="Roboto Bold"/>
              </a:rPr>
              <a:t>3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16786" y="4184552"/>
            <a:ext cx="2127265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400" dirty="0">
                <a:solidFill>
                  <a:srgbClr val="005191"/>
                </a:solidFill>
                <a:latin typeface="League Gothic"/>
                <a:ea typeface="League Gothic"/>
                <a:cs typeface="League Gothic"/>
                <a:sym typeface="League Gothic"/>
              </a:rPr>
              <a:t>FOOD AND MEALS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95363" y="4951998"/>
            <a:ext cx="470111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40"/>
              </a:lnSpc>
            </a:pPr>
            <a:r>
              <a:rPr lang="en-US" sz="5686" b="1">
                <a:solidFill>
                  <a:srgbClr val="FFB351"/>
                </a:solidFill>
                <a:latin typeface="Roboto Bold"/>
                <a:ea typeface="Roboto Bold"/>
                <a:cs typeface="Roboto Bold"/>
                <a:sym typeface="Roboto Bold"/>
              </a:rPr>
              <a:t>4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61376" y="5067175"/>
            <a:ext cx="3091590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15"/>
              </a:lnSpc>
            </a:pPr>
            <a:r>
              <a:rPr lang="en-US" sz="2400" dirty="0">
                <a:solidFill>
                  <a:srgbClr val="005191"/>
                </a:solidFill>
                <a:latin typeface="League Gothic"/>
                <a:ea typeface="League Gothic"/>
                <a:cs typeface="League Gothic"/>
                <a:sym typeface="League Gothic"/>
              </a:rPr>
              <a:t>INDIVIDUAL, FAMILY &amp; COMMUNITY SUPPORT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95363" y="5831933"/>
            <a:ext cx="470111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40"/>
              </a:lnSpc>
            </a:pPr>
            <a:r>
              <a:rPr lang="en-US" sz="5686" b="1">
                <a:solidFill>
                  <a:srgbClr val="FFB351"/>
                </a:solidFill>
                <a:latin typeface="Roboto Bold"/>
                <a:ea typeface="Roboto Bold"/>
                <a:cs typeface="Roboto Bold"/>
                <a:sym typeface="Roboto Bold"/>
              </a:rPr>
              <a:t>5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16786" y="6093766"/>
            <a:ext cx="2741169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15"/>
              </a:lnSpc>
            </a:pPr>
            <a:r>
              <a:rPr lang="en-US" sz="2400" dirty="0">
                <a:solidFill>
                  <a:srgbClr val="005191"/>
                </a:solidFill>
                <a:latin typeface="League Gothic"/>
                <a:ea typeface="League Gothic"/>
                <a:cs typeface="League Gothic"/>
                <a:sym typeface="League Gothic"/>
              </a:rPr>
              <a:t>HEALTHCARE</a:t>
            </a:r>
          </a:p>
        </p:txBody>
      </p:sp>
      <p:grpSp>
        <p:nvGrpSpPr>
          <p:cNvPr id="3" name="Group 3" descr="87,000 individuals served, 121,000 contacts handled, 340,000 referrals to helping programs and services"/>
          <p:cNvGrpSpPr/>
          <p:nvPr/>
        </p:nvGrpSpPr>
        <p:grpSpPr>
          <a:xfrm>
            <a:off x="4378889" y="2069906"/>
            <a:ext cx="8076335" cy="1960835"/>
            <a:chOff x="0" y="0"/>
            <a:chExt cx="2267590" cy="55054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67590" cy="550543"/>
            </a:xfrm>
            <a:custGeom>
              <a:avLst/>
              <a:gdLst/>
              <a:ahLst/>
              <a:cxnLst/>
              <a:rect l="l" t="t" r="r" b="b"/>
              <a:pathLst>
                <a:path w="2267590" h="550543">
                  <a:moveTo>
                    <a:pt x="0" y="0"/>
                  </a:moveTo>
                  <a:lnTo>
                    <a:pt x="2267590" y="0"/>
                  </a:lnTo>
                  <a:lnTo>
                    <a:pt x="2267590" y="550543"/>
                  </a:lnTo>
                  <a:lnTo>
                    <a:pt x="0" y="550543"/>
                  </a:lnTo>
                  <a:close/>
                </a:path>
              </a:pathLst>
            </a:custGeom>
            <a:solidFill>
              <a:srgbClr val="005191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525"/>
              <a:ext cx="2267590" cy="541018"/>
            </a:xfrm>
            <a:prstGeom prst="rect">
              <a:avLst/>
            </a:prstGeom>
          </p:spPr>
          <p:txBody>
            <a:bodyPr lIns="63070" tIns="63070" rIns="63070" bIns="63070" rtlCol="0" anchor="ctr"/>
            <a:lstStyle/>
            <a:p>
              <a:pPr algn="ctr">
                <a:lnSpc>
                  <a:spcPts val="1295"/>
                </a:lnSpc>
              </a:pPr>
              <a:endParaRPr sz="1200"/>
            </a:p>
          </p:txBody>
        </p:sp>
      </p:grpSp>
      <p:grpSp>
        <p:nvGrpSpPr>
          <p:cNvPr id="6" name="Group 6" descr="couple making a heart with fingers"/>
          <p:cNvGrpSpPr>
            <a:grpSpLocks noChangeAspect="1"/>
          </p:cNvGrpSpPr>
          <p:nvPr/>
        </p:nvGrpSpPr>
        <p:grpSpPr>
          <a:xfrm>
            <a:off x="3096094" y="1690803"/>
            <a:ext cx="2775688" cy="2775677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06862" y="4639372"/>
            <a:ext cx="696447" cy="696447"/>
          </a:xfrm>
          <a:custGeom>
            <a:avLst/>
            <a:gdLst/>
            <a:ahLst/>
            <a:cxnLst/>
            <a:rect l="l" t="t" r="r" b="b"/>
            <a:pathLst>
              <a:path w="1044670" h="1044670">
                <a:moveTo>
                  <a:pt x="0" y="0"/>
                </a:moveTo>
                <a:lnTo>
                  <a:pt x="1044669" y="0"/>
                </a:lnTo>
                <a:lnTo>
                  <a:pt x="1044669" y="1044670"/>
                </a:lnTo>
                <a:lnTo>
                  <a:pt x="0" y="10446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92826" y="4597996"/>
            <a:ext cx="722582" cy="722582"/>
          </a:xfrm>
          <a:custGeom>
            <a:avLst/>
            <a:gdLst/>
            <a:ahLst/>
            <a:cxnLst/>
            <a:rect l="l" t="t" r="r" b="b"/>
            <a:pathLst>
              <a:path w="1083873" h="1083873">
                <a:moveTo>
                  <a:pt x="0" y="0"/>
                </a:moveTo>
                <a:lnTo>
                  <a:pt x="1083873" y="0"/>
                </a:lnTo>
                <a:lnTo>
                  <a:pt x="1083873" y="1083872"/>
                </a:lnTo>
                <a:lnTo>
                  <a:pt x="0" y="10838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0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03911" y="4636066"/>
            <a:ext cx="699486" cy="699486"/>
            <a:chOff x="0" y="0"/>
            <a:chExt cx="1398971" cy="1398971"/>
          </a:xfrm>
        </p:grpSpPr>
        <p:sp>
          <p:nvSpPr>
            <p:cNvPr id="11" name="Freeform 11"/>
            <p:cNvSpPr/>
            <p:nvPr/>
          </p:nvSpPr>
          <p:spPr>
            <a:xfrm>
              <a:off x="314128" y="240346"/>
              <a:ext cx="783981" cy="918280"/>
            </a:xfrm>
            <a:custGeom>
              <a:avLst/>
              <a:gdLst/>
              <a:ahLst/>
              <a:cxnLst/>
              <a:rect l="l" t="t" r="r" b="b"/>
              <a:pathLst>
                <a:path w="783981" h="918280">
                  <a:moveTo>
                    <a:pt x="0" y="0"/>
                  </a:moveTo>
                  <a:lnTo>
                    <a:pt x="783982" y="0"/>
                  </a:lnTo>
                  <a:lnTo>
                    <a:pt x="783982" y="918280"/>
                  </a:lnTo>
                  <a:lnTo>
                    <a:pt x="0" y="9182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0"/>
              <a:ext cx="1398971" cy="1398971"/>
            </a:xfrm>
            <a:custGeom>
              <a:avLst/>
              <a:gdLst/>
              <a:ahLst/>
              <a:cxnLst/>
              <a:rect l="l" t="t" r="r" b="b"/>
              <a:pathLst>
                <a:path w="1398971" h="1398971">
                  <a:moveTo>
                    <a:pt x="0" y="0"/>
                  </a:moveTo>
                  <a:lnTo>
                    <a:pt x="1398971" y="0"/>
                  </a:lnTo>
                  <a:lnTo>
                    <a:pt x="1398971" y="1398971"/>
                  </a:lnTo>
                  <a:lnTo>
                    <a:pt x="0" y="139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3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49009" y="5693324"/>
            <a:ext cx="699486" cy="699486"/>
            <a:chOff x="0" y="0"/>
            <a:chExt cx="1398971" cy="1398971"/>
          </a:xfrm>
        </p:grpSpPr>
        <p:sp>
          <p:nvSpPr>
            <p:cNvPr id="14" name="Freeform 14"/>
            <p:cNvSpPr/>
            <p:nvPr/>
          </p:nvSpPr>
          <p:spPr>
            <a:xfrm>
              <a:off x="176545" y="260288"/>
              <a:ext cx="1045881" cy="827197"/>
            </a:xfrm>
            <a:custGeom>
              <a:avLst/>
              <a:gdLst/>
              <a:ahLst/>
              <a:cxnLst/>
              <a:rect l="l" t="t" r="r" b="b"/>
              <a:pathLst>
                <a:path w="1045881" h="827197">
                  <a:moveTo>
                    <a:pt x="0" y="0"/>
                  </a:moveTo>
                  <a:lnTo>
                    <a:pt x="1045881" y="0"/>
                  </a:lnTo>
                  <a:lnTo>
                    <a:pt x="1045881" y="827196"/>
                  </a:lnTo>
                  <a:lnTo>
                    <a:pt x="0" y="8271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0"/>
              <a:ext cx="1398971" cy="1398971"/>
            </a:xfrm>
            <a:custGeom>
              <a:avLst/>
              <a:gdLst/>
              <a:ahLst/>
              <a:cxnLst/>
              <a:rect l="l" t="t" r="r" b="b"/>
              <a:pathLst>
                <a:path w="1398971" h="1398971">
                  <a:moveTo>
                    <a:pt x="0" y="0"/>
                  </a:moveTo>
                  <a:lnTo>
                    <a:pt x="1398971" y="0"/>
                  </a:lnTo>
                  <a:lnTo>
                    <a:pt x="1398971" y="1398971"/>
                  </a:lnTo>
                  <a:lnTo>
                    <a:pt x="0" y="1398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61986" y="5654924"/>
            <a:ext cx="783821" cy="783821"/>
          </a:xfrm>
          <a:custGeom>
            <a:avLst/>
            <a:gdLst/>
            <a:ahLst/>
            <a:cxnLst/>
            <a:rect l="l" t="t" r="r" b="b"/>
            <a:pathLst>
              <a:path w="1175731" h="1175731">
                <a:moveTo>
                  <a:pt x="0" y="0"/>
                </a:moveTo>
                <a:lnTo>
                  <a:pt x="1175732" y="0"/>
                </a:lnTo>
                <a:lnTo>
                  <a:pt x="1175732" y="1175732"/>
                </a:lnTo>
                <a:lnTo>
                  <a:pt x="0" y="117573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3" name="TextBox 23"/>
          <p:cNvSpPr txBox="1"/>
          <p:nvPr/>
        </p:nvSpPr>
        <p:spPr>
          <a:xfrm>
            <a:off x="4117697" y="4748791"/>
            <a:ext cx="1754085" cy="495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38"/>
              </a:lnSpc>
            </a:pPr>
            <a:r>
              <a:rPr lang="en-US" sz="1456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97K+ referrals </a:t>
            </a:r>
            <a:r>
              <a:rPr lang="en-US" sz="145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for utility assistance.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968408" y="4656789"/>
            <a:ext cx="1989467" cy="751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34"/>
              </a:lnSpc>
            </a:pPr>
            <a:r>
              <a:rPr lang="en-US" sz="1453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133K+ referrals </a:t>
            </a:r>
            <a:r>
              <a:rPr lang="en-US" sz="1453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to </a:t>
            </a:r>
          </a:p>
          <a:p>
            <a:pPr>
              <a:lnSpc>
                <a:spcPts val="2034"/>
              </a:lnSpc>
            </a:pPr>
            <a:r>
              <a:rPr lang="en-US" sz="1453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housing and homeless </a:t>
            </a:r>
          </a:p>
          <a:p>
            <a:pPr>
              <a:lnSpc>
                <a:spcPts val="2034"/>
              </a:lnSpc>
            </a:pPr>
            <a:r>
              <a:rPr lang="en-US" sz="1453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prevention services.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037303" y="4616788"/>
            <a:ext cx="1782543" cy="751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34"/>
              </a:lnSpc>
            </a:pPr>
            <a:r>
              <a:rPr lang="en-US" sz="1453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34K+ referrals </a:t>
            </a:r>
          </a:p>
          <a:p>
            <a:pPr>
              <a:lnSpc>
                <a:spcPts val="2034"/>
              </a:lnSpc>
            </a:pPr>
            <a:r>
              <a:rPr lang="en-US" sz="1453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to reduce hunger </a:t>
            </a:r>
          </a:p>
          <a:p>
            <a:pPr>
              <a:lnSpc>
                <a:spcPts val="2034"/>
              </a:lnSpc>
            </a:pPr>
            <a:r>
              <a:rPr lang="en-US" sz="1453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and food insecurity.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053427" y="5635974"/>
            <a:ext cx="2117505" cy="751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34"/>
              </a:lnSpc>
            </a:pPr>
            <a:r>
              <a:rPr lang="en-US" sz="1453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7K+ referrals </a:t>
            </a:r>
          </a:p>
          <a:p>
            <a:pPr>
              <a:lnSpc>
                <a:spcPts val="2034"/>
              </a:lnSpc>
            </a:pPr>
            <a:r>
              <a:rPr lang="en-US" sz="1453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to individual, family, </a:t>
            </a:r>
          </a:p>
          <a:p>
            <a:pPr>
              <a:lnSpc>
                <a:spcPts val="2034"/>
              </a:lnSpc>
            </a:pPr>
            <a:r>
              <a:rPr lang="en-US" sz="1453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and community support.  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648802" y="5635974"/>
            <a:ext cx="1764513" cy="751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34"/>
              </a:lnSpc>
            </a:pPr>
            <a:r>
              <a:rPr lang="en-US" sz="1453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7K+ referrals </a:t>
            </a:r>
          </a:p>
          <a:p>
            <a:pPr>
              <a:lnSpc>
                <a:spcPts val="2034"/>
              </a:lnSpc>
            </a:pPr>
            <a:r>
              <a:rPr lang="en-US" sz="1453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for healthcare services.</a:t>
            </a:r>
          </a:p>
        </p:txBody>
      </p:sp>
      <p:sp>
        <p:nvSpPr>
          <p:cNvPr id="18" name="TextBox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76228" y="2331242"/>
            <a:ext cx="1955403" cy="66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35"/>
              </a:lnSpc>
            </a:pPr>
            <a:r>
              <a:rPr lang="en-US" sz="3600" dirty="0">
                <a:solidFill>
                  <a:srgbClr val="FFB351"/>
                </a:solidFill>
                <a:latin typeface="League Gothic"/>
                <a:ea typeface="League Gothic"/>
                <a:cs typeface="League Gothic"/>
                <a:sym typeface="League Gothic"/>
              </a:rPr>
              <a:t>340K+</a:t>
            </a:r>
          </a:p>
        </p:txBody>
      </p:sp>
      <p:sp>
        <p:nvSpPr>
          <p:cNvPr id="19" name="TextBox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76228" y="3040542"/>
            <a:ext cx="1782414" cy="863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01"/>
              </a:lnSpc>
            </a:pPr>
            <a:r>
              <a:rPr lang="en-US" sz="164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referrals to helping programs and services.</a:t>
            </a:r>
          </a:p>
        </p:txBody>
      </p:sp>
      <p:sp>
        <p:nvSpPr>
          <p:cNvPr id="20" name="TextBox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55480" y="2343794"/>
            <a:ext cx="1385601" cy="643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35"/>
              </a:lnSpc>
            </a:pPr>
            <a:r>
              <a:rPr lang="en-US" sz="3600" dirty="0">
                <a:solidFill>
                  <a:srgbClr val="FFB351"/>
                </a:solidFill>
                <a:latin typeface="League Gothic"/>
                <a:ea typeface="League Gothic"/>
                <a:cs typeface="League Gothic"/>
                <a:sym typeface="League Gothic"/>
              </a:rPr>
              <a:t>121K+</a:t>
            </a:r>
          </a:p>
        </p:txBody>
      </p:sp>
      <p:sp>
        <p:nvSpPr>
          <p:cNvPr id="21" name="TextBox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55480" y="3082052"/>
            <a:ext cx="1301860" cy="568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01"/>
              </a:lnSpc>
            </a:pPr>
            <a:r>
              <a:rPr lang="en-US" sz="164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contacts</a:t>
            </a:r>
          </a:p>
          <a:p>
            <a:pPr>
              <a:lnSpc>
                <a:spcPts val="2301"/>
              </a:lnSpc>
            </a:pPr>
            <a:r>
              <a:rPr lang="en-US" sz="1643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handled. </a:t>
            </a:r>
          </a:p>
        </p:txBody>
      </p:sp>
      <p:sp>
        <p:nvSpPr>
          <p:cNvPr id="38" name="TextBox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096000" y="2343794"/>
            <a:ext cx="1385601" cy="66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35"/>
              </a:lnSpc>
            </a:pPr>
            <a:r>
              <a:rPr lang="en-US" sz="3600" dirty="0">
                <a:solidFill>
                  <a:srgbClr val="FFB351"/>
                </a:solidFill>
                <a:latin typeface="League Gothic"/>
                <a:ea typeface="League Gothic"/>
                <a:cs typeface="League Gothic"/>
                <a:sym typeface="League Gothic"/>
              </a:rPr>
              <a:t>87K+</a:t>
            </a:r>
          </a:p>
        </p:txBody>
      </p:sp>
      <p:sp>
        <p:nvSpPr>
          <p:cNvPr id="39" name="TextBox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096000" y="3082052"/>
            <a:ext cx="1301860" cy="568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01"/>
              </a:lnSpc>
            </a:pPr>
            <a:r>
              <a:rPr lang="en-US" sz="164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individuals served.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4485C380-FECF-85B5-6470-4C941FCE5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49C741-BE12-CE11-1F44-D491BB68D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VirginiaNavigator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229B0C-C6D1-4BEC-82CC-3CEFC6C9DAA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Kim Tarantino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8365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87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3">
            <a:extLst>
              <a:ext uri="{FF2B5EF4-FFF2-40B4-BE49-F238E27FC236}">
                <a16:creationId xmlns:a16="http://schemas.microsoft.com/office/drawing/2014/main" id="{BA464101-86E3-7C28-02C3-B2D0ED7AA2F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01601" y="0"/>
            <a:ext cx="12276678" cy="254153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The </a:t>
            </a:r>
            <a:r>
              <a:rPr kumimoji="0" lang="en-US" sz="5867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VirginiaNavigator</a:t>
            </a: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 </a:t>
            </a:r>
          </a:p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Family of Websites</a:t>
            </a:r>
          </a:p>
        </p:txBody>
      </p:sp>
      <p:grpSp>
        <p:nvGrpSpPr>
          <p:cNvPr id="28" name="Group 27" descr="virginianavigator logo">
            <a:extLst>
              <a:ext uri="{FF2B5EF4-FFF2-40B4-BE49-F238E27FC236}">
                <a16:creationId xmlns:a16="http://schemas.microsoft.com/office/drawing/2014/main" id="{5CBA988B-9B14-B3B1-D7C1-6B2FF4DA4DFF}"/>
              </a:ext>
            </a:extLst>
          </p:cNvPr>
          <p:cNvGrpSpPr/>
          <p:nvPr/>
        </p:nvGrpSpPr>
        <p:grpSpPr>
          <a:xfrm>
            <a:off x="0" y="2819400"/>
            <a:ext cx="12192000" cy="2387601"/>
            <a:chOff x="0" y="3814249"/>
            <a:chExt cx="18135600" cy="4331391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CB45AFC-A8E4-FF1A-4613-E8046FF0E66C}"/>
                </a:ext>
              </a:extLst>
            </p:cNvPr>
            <p:cNvSpPr/>
            <p:nvPr/>
          </p:nvSpPr>
          <p:spPr>
            <a:xfrm>
              <a:off x="6584497" y="3814249"/>
              <a:ext cx="4815473" cy="43313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1D97A4E-E58F-2DAF-60ED-F115D53D4C07}"/>
                </a:ext>
              </a:extLst>
            </p:cNvPr>
            <p:cNvSpPr/>
            <p:nvPr/>
          </p:nvSpPr>
          <p:spPr>
            <a:xfrm>
              <a:off x="0" y="4484528"/>
              <a:ext cx="18135600" cy="30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3548" y="5605395"/>
            <a:ext cx="12215548" cy="4943131"/>
            <a:chOff x="0" y="0"/>
            <a:chExt cx="24431096" cy="9886261"/>
          </a:xfrm>
        </p:grpSpPr>
        <p:grpSp>
          <p:nvGrpSpPr>
            <p:cNvPr id="3" name="Group 3"/>
            <p:cNvGrpSpPr/>
            <p:nvPr/>
          </p:nvGrpSpPr>
          <p:grpSpPr>
            <a:xfrm rot="5400000">
              <a:off x="0" y="0"/>
              <a:ext cx="9886261" cy="9886261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89746">
                  <a:alpha val="86667"/>
                </a:srgbClr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5400000">
              <a:off x="7295965" y="0"/>
              <a:ext cx="9886261" cy="9886261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B0026">
                  <a:alpha val="86667"/>
                </a:srgbClr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5400000">
              <a:off x="14544835" y="0"/>
              <a:ext cx="9886261" cy="9886261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B53D">
                  <a:alpha val="86667"/>
                </a:srgbClr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pic>
        <p:nvPicPr>
          <p:cNvPr id="24" name="Picture 23" descr="Text&#10;&#10;virginia navigator logo">
            <a:extLst>
              <a:ext uri="{FF2B5EF4-FFF2-40B4-BE49-F238E27FC236}">
                <a16:creationId xmlns:a16="http://schemas.microsoft.com/office/drawing/2014/main" id="{7B966246-BD9C-7BA4-CA38-236C58652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601" y="2941228"/>
            <a:ext cx="7543695" cy="209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36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87B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536987-E126-2C02-9A14-66B5D2CB6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174490D-6CEF-080F-D0EB-11BA42D63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3548" y="5605395"/>
            <a:ext cx="12215548" cy="4943131"/>
            <a:chOff x="0" y="0"/>
            <a:chExt cx="24431096" cy="9886261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A22F0598-44C4-1A0E-BC7F-FE0DD29D88A7}"/>
                </a:ext>
              </a:extLst>
            </p:cNvPr>
            <p:cNvGrpSpPr/>
            <p:nvPr/>
          </p:nvGrpSpPr>
          <p:grpSpPr>
            <a:xfrm rot="5400000">
              <a:off x="0" y="0"/>
              <a:ext cx="9886261" cy="9886261"/>
              <a:chOff x="0" y="0"/>
              <a:chExt cx="812800" cy="812800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F2F5BFDB-7B8B-4779-13E1-2EC4B232FD8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89746">
                  <a:alpha val="86667"/>
                </a:srgbClr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E0DFFD9A-991F-E282-11EC-15343480080A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51617F98-0E05-61D0-84BE-B0946D7BA54D}"/>
                </a:ext>
              </a:extLst>
            </p:cNvPr>
            <p:cNvGrpSpPr/>
            <p:nvPr/>
          </p:nvGrpSpPr>
          <p:grpSpPr>
            <a:xfrm rot="5400000">
              <a:off x="7295965" y="0"/>
              <a:ext cx="9886261" cy="9886261"/>
              <a:chOff x="0" y="0"/>
              <a:chExt cx="812800" cy="812800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EBC37047-FAC1-1208-FDDA-9C785CA4A9D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B0026">
                  <a:alpha val="86667"/>
                </a:srgbClr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7B7B4D58-AE61-8A71-9D6C-60627F48B606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3CBC5325-BFF3-7501-CE3C-0C688C88B676}"/>
                </a:ext>
              </a:extLst>
            </p:cNvPr>
            <p:cNvGrpSpPr/>
            <p:nvPr/>
          </p:nvGrpSpPr>
          <p:grpSpPr>
            <a:xfrm rot="5400000">
              <a:off x="14544835" y="0"/>
              <a:ext cx="9886261" cy="9886261"/>
              <a:chOff x="0" y="0"/>
              <a:chExt cx="812800" cy="812800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051ADAD3-275D-E0DD-9146-BFBCB2BFCB4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B53D">
                  <a:alpha val="86667"/>
                </a:srgbClr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BEC240B2-AC3C-EC95-FA9C-549E3576329E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22" name="TextBox 13">
            <a:extLst>
              <a:ext uri="{FF2B5EF4-FFF2-40B4-BE49-F238E27FC236}">
                <a16:creationId xmlns:a16="http://schemas.microsoft.com/office/drawing/2014/main" id="{97A5DA6B-3BEC-1F2E-869E-8585FCC0D78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01601" y="0"/>
            <a:ext cx="12276678" cy="118718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Hello!   </a:t>
            </a:r>
          </a:p>
        </p:txBody>
      </p:sp>
      <p:pic>
        <p:nvPicPr>
          <p:cNvPr id="23" name="Picture 22" descr="picture of kim tarantino">
            <a:extLst>
              <a:ext uri="{FF2B5EF4-FFF2-40B4-BE49-F238E27FC236}">
                <a16:creationId xmlns:a16="http://schemas.microsoft.com/office/drawing/2014/main" id="{B23D1A4E-B239-1CC5-6C5C-745538EE2B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9053" y="1652034"/>
            <a:ext cx="2804857" cy="309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01E6073-9878-ADCA-3387-7DF23994B618}"/>
              </a:ext>
            </a:extLst>
          </p:cNvPr>
          <p:cNvSpPr txBox="1"/>
          <p:nvPr/>
        </p:nvSpPr>
        <p:spPr>
          <a:xfrm>
            <a:off x="4690862" y="2487193"/>
            <a:ext cx="6087703" cy="2780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3334" b="1" dirty="0">
                <a:solidFill>
                  <a:prstClr val="white"/>
                </a:solidFill>
                <a:latin typeface="Open Sauce Bold" panose="020B0604020202020204" charset="0"/>
              </a:rPr>
              <a:t>Kim Tarantino</a:t>
            </a:r>
          </a:p>
          <a:p>
            <a:pPr algn="ctr" defTabSz="609630"/>
            <a:r>
              <a:rPr lang="en-US" sz="3334" b="1" dirty="0">
                <a:solidFill>
                  <a:prstClr val="white"/>
                </a:solidFill>
                <a:latin typeface="Open Sauce Bold" panose="020B0604020202020204" charset="0"/>
              </a:rPr>
              <a:t>Deputy Director</a:t>
            </a:r>
          </a:p>
          <a:p>
            <a:pPr algn="ctr" defTabSz="609630"/>
            <a:r>
              <a:rPr lang="en-US" sz="3334" b="1" dirty="0">
                <a:solidFill>
                  <a:prstClr val="white"/>
                </a:solidFill>
                <a:latin typeface="Open Sauce Bold" panose="020B0604020202020204" charset="0"/>
              </a:rPr>
              <a:t>VirginiaNavigator</a:t>
            </a:r>
          </a:p>
          <a:p>
            <a:pPr algn="ctr" defTabSz="609630"/>
            <a:endParaRPr lang="en-US" sz="2667" b="1" dirty="0">
              <a:solidFill>
                <a:prstClr val="white"/>
              </a:solidFill>
              <a:latin typeface="Open Sauce Bold" panose="020B0604020202020204" charset="0"/>
            </a:endParaRPr>
          </a:p>
          <a:p>
            <a:pPr algn="ctr" defTabSz="609630"/>
            <a:endParaRPr lang="en-US" sz="2667" b="1" dirty="0">
              <a:solidFill>
                <a:prstClr val="white"/>
              </a:solidFill>
              <a:latin typeface="Open Sauce Bold" panose="020B0604020202020204" charset="0"/>
            </a:endParaRPr>
          </a:p>
          <a:p>
            <a:pPr algn="ctr" defTabSz="609630"/>
            <a:endParaRPr lang="en-US" sz="2133" b="1" dirty="0">
              <a:solidFill>
                <a:prstClr val="black"/>
              </a:solidFill>
              <a:latin typeface="Open Sauce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906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87B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59D532-F601-7230-B215-33699EBDA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886198AD-EAB0-84C2-3D9C-C474B32EA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2413000"/>
            <a:ext cx="12192000" cy="3106629"/>
            <a:chOff x="0" y="3814249"/>
            <a:chExt cx="18135600" cy="4331391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9CDAA80-B7EC-ECFF-637C-E17C806B122B}"/>
                </a:ext>
              </a:extLst>
            </p:cNvPr>
            <p:cNvSpPr/>
            <p:nvPr/>
          </p:nvSpPr>
          <p:spPr>
            <a:xfrm>
              <a:off x="6584497" y="3814249"/>
              <a:ext cx="4815473" cy="43313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CE711F8-C254-9A59-CB60-4F4164E0DC76}"/>
                </a:ext>
              </a:extLst>
            </p:cNvPr>
            <p:cNvSpPr/>
            <p:nvPr/>
          </p:nvSpPr>
          <p:spPr>
            <a:xfrm>
              <a:off x="0" y="4484528"/>
              <a:ext cx="18135600" cy="30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id="{FB0169FF-E8C2-AAFD-7E56-2E13CC9E6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3548" y="5605395"/>
            <a:ext cx="12215548" cy="4943131"/>
            <a:chOff x="0" y="0"/>
            <a:chExt cx="24431096" cy="9886261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1837AE6B-959C-D315-0912-2D974AC82C5A}"/>
                </a:ext>
              </a:extLst>
            </p:cNvPr>
            <p:cNvGrpSpPr/>
            <p:nvPr/>
          </p:nvGrpSpPr>
          <p:grpSpPr>
            <a:xfrm rot="5400000">
              <a:off x="0" y="0"/>
              <a:ext cx="9886261" cy="9886261"/>
              <a:chOff x="0" y="0"/>
              <a:chExt cx="812800" cy="812800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53E1C0C7-240F-36A9-292E-9B00E5AE888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89746">
                  <a:alpha val="86667"/>
                </a:srgbClr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0F591D35-35ED-DA9B-628F-72D2533C196B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CDA61998-37F3-B4EF-E8D4-A99025C76E5F}"/>
                </a:ext>
              </a:extLst>
            </p:cNvPr>
            <p:cNvGrpSpPr/>
            <p:nvPr/>
          </p:nvGrpSpPr>
          <p:grpSpPr>
            <a:xfrm rot="5400000">
              <a:off x="7295965" y="0"/>
              <a:ext cx="9886261" cy="9886261"/>
              <a:chOff x="0" y="0"/>
              <a:chExt cx="812800" cy="812800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68344524-012D-E942-AA5E-4593198406E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B0026">
                  <a:alpha val="86667"/>
                </a:srgbClr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C4A56669-44D2-2291-72F2-9858BE6372F4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E5B6DA19-DEA5-1ED3-38B6-B2D9A720DC4D}"/>
                </a:ext>
              </a:extLst>
            </p:cNvPr>
            <p:cNvGrpSpPr/>
            <p:nvPr/>
          </p:nvGrpSpPr>
          <p:grpSpPr>
            <a:xfrm rot="5400000">
              <a:off x="14544835" y="0"/>
              <a:ext cx="9886261" cy="9886261"/>
              <a:chOff x="0" y="0"/>
              <a:chExt cx="812800" cy="812800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00BA397F-FDC4-67AE-DD4F-C633442257A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B53D">
                  <a:alpha val="86667"/>
                </a:srgbClr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42707FAD-DDBC-421B-A153-F95BDDD825C2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22" name="TextBox 13">
            <a:extLst>
              <a:ext uri="{FF2B5EF4-FFF2-40B4-BE49-F238E27FC236}">
                <a16:creationId xmlns:a16="http://schemas.microsoft.com/office/drawing/2014/main" id="{1BA26DBD-2F23-8FAA-DED7-32D267F910E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01601" y="0"/>
            <a:ext cx="12276678" cy="1559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VirginiaNavigator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 is </a:t>
            </a:r>
          </a:p>
          <a:p>
            <a:pPr marL="0" marR="0" lvl="0" indent="0" algn="ctr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Celebrating A Milestone!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5264CB1-75AD-D616-427C-444D0877B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9964" y="2873247"/>
            <a:ext cx="2213808" cy="2186135"/>
          </a:xfrm>
          <a:prstGeom prst="rect">
            <a:avLst/>
          </a:prstGeom>
        </p:spPr>
      </p:pic>
      <p:grpSp>
        <p:nvGrpSpPr>
          <p:cNvPr id="13" name="Group 8">
            <a:extLst>
              <a:ext uri="{FF2B5EF4-FFF2-40B4-BE49-F238E27FC236}">
                <a16:creationId xmlns:a16="http://schemas.microsoft.com/office/drawing/2014/main" id="{F345EE1C-8B9B-FBC7-3808-FF584D2BE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60593" y="2819400"/>
            <a:ext cx="2284436" cy="2284427"/>
            <a:chOff x="0" y="0"/>
            <a:chExt cx="6350000" cy="6349975"/>
          </a:xfrm>
        </p:grpSpPr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B442A5E-5022-E0B7-0AA6-7D46E164887E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57150">
              <a:solidFill>
                <a:srgbClr val="005990"/>
              </a:solidFill>
            </a:ln>
          </p:spPr>
          <p:txBody>
            <a:bodyPr/>
            <a:lstStyle/>
            <a:p>
              <a:pPr defTabSz="609630"/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5" name="Group 4">
            <a:extLst>
              <a:ext uri="{FF2B5EF4-FFF2-40B4-BE49-F238E27FC236}">
                <a16:creationId xmlns:a16="http://schemas.microsoft.com/office/drawing/2014/main" id="{4F6AC21F-40A4-817F-B497-8BCE66F29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2603252" y="2819400"/>
            <a:ext cx="2284436" cy="2284427"/>
            <a:chOff x="0" y="0"/>
            <a:chExt cx="6350000" cy="6349975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10E3728E-DD1D-C7B4-8365-696EFC1C536A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57150">
              <a:solidFill>
                <a:srgbClr val="E1AF4E"/>
              </a:solidFill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2">
            <a:extLst>
              <a:ext uri="{FF2B5EF4-FFF2-40B4-BE49-F238E27FC236}">
                <a16:creationId xmlns:a16="http://schemas.microsoft.com/office/drawing/2014/main" id="{8DAA2F28-3A79-576D-8D53-0739907A0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316764" y="2820974"/>
            <a:ext cx="2284436" cy="2284426"/>
            <a:chOff x="-758884" y="121954"/>
            <a:chExt cx="6350000" cy="6349973"/>
          </a:xfrm>
        </p:grpSpPr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AE0CBADF-6C74-B67C-4D19-B8279AA4D759}"/>
                </a:ext>
              </a:extLst>
            </p:cNvPr>
            <p:cNvSpPr/>
            <p:nvPr/>
          </p:nvSpPr>
          <p:spPr>
            <a:xfrm>
              <a:off x="-758884" y="121954"/>
              <a:ext cx="6350000" cy="6349973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57150">
              <a:solidFill>
                <a:srgbClr val="539556"/>
              </a:solidFill>
            </a:ln>
          </p:spPr>
          <p:txBody>
            <a:bodyPr/>
            <a:lstStyle/>
            <a:p>
              <a:pPr defTabSz="609630"/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9" name="Group 6">
            <a:extLst>
              <a:ext uri="{FF2B5EF4-FFF2-40B4-BE49-F238E27FC236}">
                <a16:creationId xmlns:a16="http://schemas.microsoft.com/office/drawing/2014/main" id="{40909DFA-8ACD-BB35-C35B-FD8525616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9742683" y="2820973"/>
            <a:ext cx="2284436" cy="2284427"/>
            <a:chOff x="0" y="0"/>
            <a:chExt cx="6350000" cy="6349975"/>
          </a:xfrm>
        </p:grpSpPr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46BE6267-9C48-DF24-277D-CB54B4808225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57150">
              <a:solidFill>
                <a:srgbClr val="A9123A"/>
              </a:solidFill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4302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EFD65C54-A05B-489B-89D6-1D4B54D9D8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07084" y="317561"/>
            <a:ext cx="7443215" cy="10618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300" b="1" i="0" u="none" strike="noStrike" kern="1200" cap="none" spc="0" normalizeH="0" baseline="0" noProof="0" dirty="0">
                <a:ln>
                  <a:noFill/>
                </a:ln>
                <a:solidFill>
                  <a:srgbClr val="0B2374"/>
                </a:solidFill>
                <a:effectLst/>
                <a:uLnTx/>
                <a:uFillTx/>
                <a:latin typeface="Montserrat Bold"/>
                <a:ea typeface="Calibri"/>
                <a:cs typeface="Calibri"/>
              </a:rPr>
              <a:t>Meet the Panel</a:t>
            </a:r>
            <a:endParaRPr kumimoji="0" lang="en-US" sz="6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 Bold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C318CC26-0570-339F-553D-A7CF8869F6A9}"/>
              </a:ext>
            </a:extLst>
          </p:cNvPr>
          <p:cNvSpPr txBox="1"/>
          <p:nvPr/>
        </p:nvSpPr>
        <p:spPr>
          <a:xfrm>
            <a:off x="1156108" y="3869266"/>
            <a:ext cx="3183655" cy="11387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600" b="1" dirty="0">
                <a:solidFill>
                  <a:srgbClr val="0B2374"/>
                </a:solidFill>
                <a:latin typeface="Montserrat Medium"/>
                <a:ea typeface="+mn-lt"/>
                <a:cs typeface="+mn-lt"/>
              </a:rPr>
              <a:t>Amanda </a:t>
            </a:r>
            <a:r>
              <a:rPr lang="en-US" sz="1600" b="1" dirty="0" err="1">
                <a:solidFill>
                  <a:srgbClr val="0B2374"/>
                </a:solidFill>
                <a:latin typeface="Montserrat Medium"/>
                <a:ea typeface="+mn-lt"/>
                <a:cs typeface="+mn-lt"/>
              </a:rPr>
              <a:t>Holcolmb</a:t>
            </a:r>
            <a:endParaRPr lang="en-US" dirty="0">
              <a:solidFill>
                <a:srgbClr val="000000"/>
              </a:solidFill>
              <a:latin typeface="Calibri" panose="020F0502020204030204"/>
              <a:ea typeface="+mn-lt"/>
              <a:cs typeface="+mn-lt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rgbClr val="0B2374"/>
                </a:solidFill>
                <a:latin typeface="Montserrat Medium"/>
                <a:ea typeface="+mn-lt"/>
                <a:cs typeface="+mn-lt"/>
              </a:rPr>
              <a:t>Director of Community Engagement</a:t>
            </a:r>
            <a:endParaRPr lang="en-US" dirty="0">
              <a:solidFill>
                <a:srgbClr val="000000"/>
              </a:solidFill>
              <a:latin typeface="Calibri" panose="020F0502020204030204"/>
              <a:ea typeface="+mn-lt"/>
              <a:cs typeface="+mn-lt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rgbClr val="0B2374"/>
                </a:solidFill>
                <a:latin typeface="Montserrat Medium"/>
                <a:ea typeface="+mn-lt"/>
                <a:cs typeface="+mn-lt"/>
              </a:rPr>
              <a:t>211 Virginia     </a:t>
            </a:r>
            <a:endParaRPr lang="en-US" sz="1600" dirty="0">
              <a:solidFill>
                <a:srgbClr val="0B2374"/>
              </a:solidFill>
              <a:latin typeface="Montserrat Medium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14" name="Picture 13" descr="picture of amanda holcolmb">
            <a:extLst>
              <a:ext uri="{FF2B5EF4-FFF2-40B4-BE49-F238E27FC236}">
                <a16:creationId xmlns:a16="http://schemas.microsoft.com/office/drawing/2014/main" id="{7BADBFFB-247F-E698-422D-E687801869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6108" y="1673352"/>
            <a:ext cx="1901952" cy="1901952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0FE358CA-A827-646E-B948-330EA6271990}"/>
              </a:ext>
            </a:extLst>
          </p:cNvPr>
          <p:cNvSpPr txBox="1"/>
          <p:nvPr/>
        </p:nvSpPr>
        <p:spPr>
          <a:xfrm>
            <a:off x="4768725" y="3869266"/>
            <a:ext cx="4664319" cy="8925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600" b="1" dirty="0">
                <a:solidFill>
                  <a:srgbClr val="0B2374"/>
                </a:solidFill>
                <a:latin typeface="Montserrat Medium"/>
                <a:ea typeface="+mn-lt"/>
                <a:cs typeface="+mn-lt"/>
              </a:rPr>
              <a:t>Kim Tarantino</a:t>
            </a:r>
            <a:endParaRPr lang="en-US" dirty="0">
              <a:solidFill>
                <a:srgbClr val="000000"/>
              </a:solidFill>
              <a:latin typeface="Calibri" panose="020F0502020204030204"/>
              <a:ea typeface="+mn-lt"/>
              <a:cs typeface="+mn-lt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rgbClr val="0B2374"/>
                </a:solidFill>
                <a:latin typeface="Montserrat Medium"/>
                <a:ea typeface="+mn-lt"/>
                <a:cs typeface="+mn-lt"/>
              </a:rPr>
              <a:t>Deputy Director</a:t>
            </a:r>
            <a:endParaRPr lang="en-US" dirty="0">
              <a:solidFill>
                <a:srgbClr val="000000"/>
              </a:solidFill>
              <a:latin typeface="Calibri" panose="020F0502020204030204"/>
              <a:ea typeface="+mn-lt"/>
              <a:cs typeface="+mn-lt"/>
            </a:endParaRPr>
          </a:p>
          <a:p>
            <a:pPr>
              <a:spcBef>
                <a:spcPts val="600"/>
              </a:spcBef>
            </a:pPr>
            <a:r>
              <a:rPr lang="en-US" sz="1600" dirty="0" err="1">
                <a:solidFill>
                  <a:srgbClr val="0B2374"/>
                </a:solidFill>
                <a:latin typeface="Montserrat Medium"/>
                <a:ea typeface="+mn-lt"/>
                <a:cs typeface="+mn-lt"/>
              </a:rPr>
              <a:t>VirginiaNavigator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13" name="Picture 12" descr="picture of kim tarantino">
            <a:extLst>
              <a:ext uri="{FF2B5EF4-FFF2-40B4-BE49-F238E27FC236}">
                <a16:creationId xmlns:a16="http://schemas.microsoft.com/office/drawing/2014/main" id="{C6BF0E27-5E6D-E64D-B2FF-AE84D56DCA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68725" y="1673352"/>
            <a:ext cx="1901952" cy="1901952"/>
          </a:xfrm>
          <a:prstGeom prst="rect">
            <a:avLst/>
          </a:prstGeom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6A42ADE8-45B8-962B-1C0C-5EB1BC0DE8BC}"/>
              </a:ext>
            </a:extLst>
          </p:cNvPr>
          <p:cNvSpPr txBox="1"/>
          <p:nvPr/>
        </p:nvSpPr>
        <p:spPr>
          <a:xfrm>
            <a:off x="8563536" y="3838645"/>
            <a:ext cx="3453284" cy="14465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600" b="1" dirty="0">
                <a:solidFill>
                  <a:srgbClr val="0B2374"/>
                </a:solidFill>
                <a:latin typeface="Montserrat Medium"/>
                <a:ea typeface="+mn-lt"/>
                <a:cs typeface="+mn-lt"/>
              </a:rPr>
              <a:t>Erika Okonsky</a:t>
            </a:r>
            <a:endParaRPr lang="en-US" dirty="0">
              <a:solidFill>
                <a:srgbClr val="000000"/>
              </a:solidFill>
              <a:latin typeface="Calibri" panose="020F0502020204030204"/>
              <a:ea typeface="+mn-lt"/>
              <a:cs typeface="+mn-lt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rgbClr val="0B2374"/>
                </a:solidFill>
                <a:latin typeface="Montserrat Medium"/>
                <a:ea typeface="+mn-lt"/>
                <a:cs typeface="+mn-lt"/>
              </a:rPr>
              <a:t>Project Specialist</a:t>
            </a:r>
            <a:endParaRPr lang="en-US" dirty="0">
              <a:solidFill>
                <a:srgbClr val="000000"/>
              </a:solidFill>
              <a:latin typeface="Calibri" panose="020F0502020204030204"/>
              <a:ea typeface="+mn-lt"/>
              <a:cs typeface="+mn-lt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rgbClr val="0B2374"/>
                </a:solidFill>
                <a:latin typeface="Montserrat Medium"/>
                <a:ea typeface="+mn-lt"/>
                <a:cs typeface="+mn-lt"/>
              </a:rPr>
              <a:t>No Wrong Door Virginia</a:t>
            </a:r>
            <a:endParaRPr lang="en-US" dirty="0">
              <a:ea typeface="Calibri"/>
              <a:cs typeface="Calibri"/>
            </a:endParaRPr>
          </a:p>
          <a:p>
            <a:pPr>
              <a:spcBef>
                <a:spcPct val="0"/>
              </a:spcBef>
            </a:pPr>
            <a:endParaRPr lang="en-US" sz="1600" dirty="0">
              <a:solidFill>
                <a:srgbClr val="0B2374"/>
              </a:solidFill>
              <a:latin typeface="Montserrat Medium"/>
              <a:ea typeface="Calibri" panose="020F0502020204030204"/>
              <a:cs typeface="Calibri" panose="020F0502020204030204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B2374"/>
              </a:solidFill>
              <a:latin typeface="Montserrat Medium"/>
            </a:endParaRPr>
          </a:p>
        </p:txBody>
      </p:sp>
      <p:pic>
        <p:nvPicPr>
          <p:cNvPr id="15" name="Picture 2" descr="Erika Okonsky, a white woman with blonde hair, smiling in a professional headshot with her arms crossed, wearing a coral shirt and standing in front of trees.">
            <a:extLst>
              <a:ext uri="{FF2B5EF4-FFF2-40B4-BE49-F238E27FC236}">
                <a16:creationId xmlns:a16="http://schemas.microsoft.com/office/drawing/2014/main" id="{D89D312B-F941-F0C0-1917-E3E019B8D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3536" y="1673352"/>
            <a:ext cx="1901952" cy="190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DF6D5C-6E13-3A99-0928-53F4B2ABD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13402" y="5579157"/>
            <a:ext cx="3076776" cy="8925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600" dirty="0">
                <a:solidFill>
                  <a:srgbClr val="0B2374"/>
                </a:solidFill>
                <a:latin typeface="Montserrat Medium"/>
                <a:ea typeface="+mn-lt"/>
                <a:cs typeface="+mn-lt"/>
              </a:rPr>
              <a:t>Moderator: </a:t>
            </a:r>
            <a:r>
              <a:rPr lang="en-US" sz="1600" b="1" dirty="0">
                <a:solidFill>
                  <a:srgbClr val="0B2374"/>
                </a:solidFill>
                <a:latin typeface="Montserrat Medium"/>
                <a:ea typeface="+mn-lt"/>
                <a:cs typeface="+mn-lt"/>
              </a:rPr>
              <a:t>Sarah Arnold</a:t>
            </a:r>
            <a:endParaRPr lang="en-US" dirty="0">
              <a:solidFill>
                <a:srgbClr val="000000"/>
              </a:solidFill>
              <a:latin typeface="Calibri" panose="020F0502020204030204"/>
              <a:ea typeface="+mn-lt"/>
              <a:cs typeface="+mn-lt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rgbClr val="0B2374"/>
                </a:solidFill>
                <a:latin typeface="Montserrat Medium"/>
                <a:ea typeface="+mn-lt"/>
                <a:cs typeface="+mn-lt"/>
              </a:rPr>
              <a:t>Public Relations Specialist</a:t>
            </a:r>
            <a:endParaRPr lang="en-US" dirty="0">
              <a:solidFill>
                <a:srgbClr val="000000"/>
              </a:solidFill>
              <a:latin typeface="Calibri" panose="020F0502020204030204"/>
              <a:ea typeface="+mn-lt"/>
              <a:cs typeface="+mn-lt"/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rgbClr val="0B2374"/>
                </a:solidFill>
                <a:latin typeface="Montserrat Medium"/>
                <a:ea typeface="+mn-lt"/>
                <a:cs typeface="+mn-lt"/>
              </a:rPr>
              <a:t>No Wrong Door Virginia</a:t>
            </a:r>
            <a:endParaRPr lang="en-US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71035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87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3">
            <a:extLst>
              <a:ext uri="{FF2B5EF4-FFF2-40B4-BE49-F238E27FC236}">
                <a16:creationId xmlns:a16="http://schemas.microsoft.com/office/drawing/2014/main" id="{68492A79-8D48-41BC-A445-5DF52494116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4083" y="240441"/>
            <a:ext cx="12192000" cy="6629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7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VirginiaNavigator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 Family of Websites</a:t>
            </a:r>
          </a:p>
        </p:txBody>
      </p:sp>
      <p:grpSp>
        <p:nvGrpSpPr>
          <p:cNvPr id="36" name="Group 35" descr="virginia navigator family of websites: disability navigator, senior navigator, and veterans navigator feed into no wrong door">
            <a:extLst>
              <a:ext uri="{FF2B5EF4-FFF2-40B4-BE49-F238E27FC236}">
                <a16:creationId xmlns:a16="http://schemas.microsoft.com/office/drawing/2014/main" id="{12C47A96-4622-DBAC-1D08-8A418CA20633}"/>
              </a:ext>
            </a:extLst>
          </p:cNvPr>
          <p:cNvGrpSpPr/>
          <p:nvPr/>
        </p:nvGrpSpPr>
        <p:grpSpPr>
          <a:xfrm>
            <a:off x="1651000" y="1024350"/>
            <a:ext cx="8890000" cy="5490337"/>
            <a:chOff x="3564682" y="1331082"/>
            <a:chExt cx="11506200" cy="7086599"/>
          </a:xfrm>
        </p:grpSpPr>
        <p:graphicFrame>
          <p:nvGraphicFramePr>
            <p:cNvPr id="17" name="Diagram 16">
              <a:extLst>
                <a:ext uri="{FF2B5EF4-FFF2-40B4-BE49-F238E27FC236}">
                  <a16:creationId xmlns:a16="http://schemas.microsoft.com/office/drawing/2014/main" id="{9ABA7A38-75D6-D3FC-8C50-2CB9FBF2B869}"/>
                </a:ext>
              </a:extLst>
            </p:cNvPr>
            <p:cNvGraphicFramePr/>
            <p:nvPr/>
          </p:nvGraphicFramePr>
          <p:xfrm>
            <a:off x="3564682" y="1331082"/>
            <a:ext cx="11506200" cy="708659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177EDF5-D332-7278-44ED-5FF32481CA53}"/>
                </a:ext>
              </a:extLst>
            </p:cNvPr>
            <p:cNvGrpSpPr/>
            <p:nvPr/>
          </p:nvGrpSpPr>
          <p:grpSpPr>
            <a:xfrm>
              <a:off x="4004678" y="1914491"/>
              <a:ext cx="7274257" cy="5894036"/>
              <a:chOff x="4004678" y="1914491"/>
              <a:chExt cx="7274257" cy="5894036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BE1A5C2-9477-9D6A-BBB1-EEE6E3044126}"/>
                  </a:ext>
                </a:extLst>
              </p:cNvPr>
              <p:cNvSpPr/>
              <p:nvPr/>
            </p:nvSpPr>
            <p:spPr>
              <a:xfrm>
                <a:off x="4004678" y="3804373"/>
                <a:ext cx="2158402" cy="2140016"/>
              </a:xfrm>
              <a:prstGeom prst="ellipse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21" name="Picture 9" descr="Home">
                <a:extLst>
                  <a:ext uri="{FF2B5EF4-FFF2-40B4-BE49-F238E27FC236}">
                    <a16:creationId xmlns:a16="http://schemas.microsoft.com/office/drawing/2014/main" id="{9B0AE65A-BB49-C235-509E-E80992E039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785" y="4657202"/>
                <a:ext cx="1845645" cy="397768"/>
              </a:xfrm>
              <a:prstGeom prst="rect">
                <a:avLst/>
              </a:prstGeom>
              <a:noFill/>
            </p:spPr>
          </p:pic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31EDCBA-B7B5-4C1A-B7FE-232628BB2800}"/>
                  </a:ext>
                </a:extLst>
              </p:cNvPr>
              <p:cNvSpPr/>
              <p:nvPr/>
            </p:nvSpPr>
            <p:spPr>
              <a:xfrm>
                <a:off x="6679264" y="5668511"/>
                <a:ext cx="2158402" cy="2140016"/>
              </a:xfrm>
              <a:prstGeom prst="ellipse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28" name="Picture 5" descr="Home">
                <a:extLst>
                  <a:ext uri="{FF2B5EF4-FFF2-40B4-BE49-F238E27FC236}">
                    <a16:creationId xmlns:a16="http://schemas.microsoft.com/office/drawing/2014/main" id="{B6F07306-4786-6088-9B8A-E3EE0522A2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2168" y="6453737"/>
                <a:ext cx="1994041" cy="429750"/>
              </a:xfrm>
              <a:prstGeom prst="rect">
                <a:avLst/>
              </a:prstGeom>
              <a:noFill/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1F3538F4-C674-B96F-AAB0-28797B0CC483}"/>
                  </a:ext>
                </a:extLst>
              </p:cNvPr>
              <p:cNvSpPr/>
              <p:nvPr/>
            </p:nvSpPr>
            <p:spPr>
              <a:xfrm>
                <a:off x="9120533" y="3713596"/>
                <a:ext cx="2158402" cy="2140016"/>
              </a:xfrm>
              <a:prstGeom prst="ellipse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29" name="Picture 7" descr="Home">
                <a:extLst>
                  <a:ext uri="{FF2B5EF4-FFF2-40B4-BE49-F238E27FC236}">
                    <a16:creationId xmlns:a16="http://schemas.microsoft.com/office/drawing/2014/main" id="{91BBCCC1-7F34-6BD4-E8D1-6FD477046E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35781" y="4526649"/>
                <a:ext cx="1927906" cy="415497"/>
              </a:xfrm>
              <a:prstGeom prst="rect">
                <a:avLst/>
              </a:prstGeom>
              <a:noFill/>
            </p:spPr>
          </p:pic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B3C62D98-1157-5A2E-53AF-E617D3614CE0}"/>
                  </a:ext>
                </a:extLst>
              </p:cNvPr>
              <p:cNvSpPr/>
              <p:nvPr/>
            </p:nvSpPr>
            <p:spPr>
              <a:xfrm>
                <a:off x="6367471" y="1914491"/>
                <a:ext cx="2388897" cy="2522235"/>
              </a:xfrm>
              <a:prstGeom prst="ellipse">
                <a:avLst/>
              </a:prstGeom>
              <a:solidFill>
                <a:schemeClr val="bg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30" name="Picture 4">
                <a:extLst>
                  <a:ext uri="{FF2B5EF4-FFF2-40B4-BE49-F238E27FC236}">
                    <a16:creationId xmlns:a16="http://schemas.microsoft.com/office/drawing/2014/main" id="{BF51A15B-A738-D57F-A4BB-8D9652ADF8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9073" y="2823814"/>
                <a:ext cx="2388897" cy="6128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038C48F-96FF-7A38-D70A-778D7B04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536902" y="3005779"/>
            <a:ext cx="318993" cy="19465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DBF399F-8831-FA25-3008-451A0851D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775200" y="3653664"/>
            <a:ext cx="0" cy="58291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ED1C7D9-5D14-F586-3371-C8A17B8EF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686464" y="2946120"/>
            <a:ext cx="343386" cy="20121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2">
            <a:extLst>
              <a:ext uri="{FF2B5EF4-FFF2-40B4-BE49-F238E27FC236}">
                <a16:creationId xmlns:a16="http://schemas.microsoft.com/office/drawing/2014/main" id="{8816F3E3-4D59-CF87-98B7-D0A1E19E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-6713025" y="1170324"/>
            <a:ext cx="12215548" cy="4943131"/>
            <a:chOff x="0" y="0"/>
            <a:chExt cx="24431096" cy="9886261"/>
          </a:xfrm>
        </p:grpSpPr>
        <p:grpSp>
          <p:nvGrpSpPr>
            <p:cNvPr id="47" name="Group 3">
              <a:extLst>
                <a:ext uri="{FF2B5EF4-FFF2-40B4-BE49-F238E27FC236}">
                  <a16:creationId xmlns:a16="http://schemas.microsoft.com/office/drawing/2014/main" id="{E15FE09B-AED1-7A8D-2730-31D701BC5E0C}"/>
                </a:ext>
              </a:extLst>
            </p:cNvPr>
            <p:cNvGrpSpPr/>
            <p:nvPr/>
          </p:nvGrpSpPr>
          <p:grpSpPr>
            <a:xfrm rot="5400000">
              <a:off x="0" y="0"/>
              <a:ext cx="9886261" cy="9886261"/>
              <a:chOff x="0" y="0"/>
              <a:chExt cx="812800" cy="812800"/>
            </a:xfrm>
          </p:grpSpPr>
          <p:sp>
            <p:nvSpPr>
              <p:cNvPr id="54" name="Freeform 4">
                <a:extLst>
                  <a:ext uri="{FF2B5EF4-FFF2-40B4-BE49-F238E27FC236}">
                    <a16:creationId xmlns:a16="http://schemas.microsoft.com/office/drawing/2014/main" id="{5111EDF4-AF20-8202-681E-C47BA25FABC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89746">
                  <a:alpha val="86667"/>
                </a:srgbClr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5" name="TextBox 5">
                <a:extLst>
                  <a:ext uri="{FF2B5EF4-FFF2-40B4-BE49-F238E27FC236}">
                    <a16:creationId xmlns:a16="http://schemas.microsoft.com/office/drawing/2014/main" id="{49C1F96A-F8F1-143B-B787-8343640F20A9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48" name="Group 6">
              <a:extLst>
                <a:ext uri="{FF2B5EF4-FFF2-40B4-BE49-F238E27FC236}">
                  <a16:creationId xmlns:a16="http://schemas.microsoft.com/office/drawing/2014/main" id="{0D8F7E88-3E23-1579-98DF-9AFC9679DA19}"/>
                </a:ext>
              </a:extLst>
            </p:cNvPr>
            <p:cNvGrpSpPr/>
            <p:nvPr/>
          </p:nvGrpSpPr>
          <p:grpSpPr>
            <a:xfrm rot="5400000">
              <a:off x="7295965" y="0"/>
              <a:ext cx="9886261" cy="9886261"/>
              <a:chOff x="0" y="0"/>
              <a:chExt cx="812800" cy="812800"/>
            </a:xfrm>
          </p:grpSpPr>
          <p:sp>
            <p:nvSpPr>
              <p:cNvPr id="52" name="Freeform 7">
                <a:extLst>
                  <a:ext uri="{FF2B5EF4-FFF2-40B4-BE49-F238E27FC236}">
                    <a16:creationId xmlns:a16="http://schemas.microsoft.com/office/drawing/2014/main" id="{F3F9ACB8-89E5-50DA-D5E2-D66257A94FB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B0026">
                  <a:alpha val="86667"/>
                </a:srgbClr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3" name="TextBox 8">
                <a:extLst>
                  <a:ext uri="{FF2B5EF4-FFF2-40B4-BE49-F238E27FC236}">
                    <a16:creationId xmlns:a16="http://schemas.microsoft.com/office/drawing/2014/main" id="{25E27061-01F0-70B2-A3AF-4B9B36D36A36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49" name="Group 9">
              <a:extLst>
                <a:ext uri="{FF2B5EF4-FFF2-40B4-BE49-F238E27FC236}">
                  <a16:creationId xmlns:a16="http://schemas.microsoft.com/office/drawing/2014/main" id="{F710B65E-B283-2B61-C3EC-8F7F578675AD}"/>
                </a:ext>
              </a:extLst>
            </p:cNvPr>
            <p:cNvGrpSpPr/>
            <p:nvPr/>
          </p:nvGrpSpPr>
          <p:grpSpPr>
            <a:xfrm rot="5400000">
              <a:off x="14544835" y="0"/>
              <a:ext cx="9886261" cy="9886261"/>
              <a:chOff x="0" y="0"/>
              <a:chExt cx="812800" cy="812800"/>
            </a:xfrm>
          </p:grpSpPr>
          <p:sp>
            <p:nvSpPr>
              <p:cNvPr id="50" name="Freeform 10">
                <a:extLst>
                  <a:ext uri="{FF2B5EF4-FFF2-40B4-BE49-F238E27FC236}">
                    <a16:creationId xmlns:a16="http://schemas.microsoft.com/office/drawing/2014/main" id="{B67E5873-2AEB-4E8F-E4A5-2957477AA2B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B53D">
                  <a:alpha val="86667"/>
                </a:srgbClr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1" name="TextBox 11">
                <a:extLst>
                  <a:ext uri="{FF2B5EF4-FFF2-40B4-BE49-F238E27FC236}">
                    <a16:creationId xmlns:a16="http://schemas.microsoft.com/office/drawing/2014/main" id="{776F439B-2107-876C-5791-D5D8DDCCE539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6" name="Oval 5" descr="no wrong door logo">
            <a:extLst>
              <a:ext uri="{FF2B5EF4-FFF2-40B4-BE49-F238E27FC236}">
                <a16:creationId xmlns:a16="http://schemas.microsoft.com/office/drawing/2014/main" id="{48867F76-15A3-D7C4-E50E-E8597C6067EB}"/>
              </a:ext>
            </a:extLst>
          </p:cNvPr>
          <p:cNvSpPr/>
          <p:nvPr/>
        </p:nvSpPr>
        <p:spPr>
          <a:xfrm>
            <a:off x="9655132" y="2775998"/>
            <a:ext cx="2282869" cy="2159227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 descr="no wrong door logo">
            <a:extLst>
              <a:ext uri="{FF2B5EF4-FFF2-40B4-BE49-F238E27FC236}">
                <a16:creationId xmlns:a16="http://schemas.microsoft.com/office/drawing/2014/main" id="{0C5D3981-AE28-ACED-2A57-B04DF820BE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5493" y="3429000"/>
            <a:ext cx="2131707" cy="746097"/>
          </a:xfrm>
          <a:prstGeom prst="rect">
            <a:avLst/>
          </a:prstGeom>
        </p:spPr>
      </p:pic>
      <p:sp>
        <p:nvSpPr>
          <p:cNvPr id="7" name="Arrow: Striped Right 6">
            <a:extLst>
              <a:ext uri="{FF2B5EF4-FFF2-40B4-BE49-F238E27FC236}">
                <a16:creationId xmlns:a16="http://schemas.microsoft.com/office/drawing/2014/main" id="{A501BA9F-7599-364F-0EEE-FA1D34C98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4423" y="3532287"/>
            <a:ext cx="1442467" cy="1147195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75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392EB1-77A3-9638-179C-DD1C44995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C14FE0E-93D9-4921-4F3B-77CB22B7D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-6713025" y="1170324"/>
            <a:ext cx="12215548" cy="4943131"/>
            <a:chOff x="0" y="0"/>
            <a:chExt cx="24431096" cy="9886261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FD17B360-8432-A564-9044-3F9C2C4ADF68}"/>
                </a:ext>
              </a:extLst>
            </p:cNvPr>
            <p:cNvGrpSpPr/>
            <p:nvPr/>
          </p:nvGrpSpPr>
          <p:grpSpPr>
            <a:xfrm rot="5400000">
              <a:off x="0" y="0"/>
              <a:ext cx="9886261" cy="9886261"/>
              <a:chOff x="0" y="0"/>
              <a:chExt cx="812800" cy="812800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7752831D-3E0A-5B5F-0AFC-22A6BF2DC21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89746">
                  <a:alpha val="86667"/>
                </a:srgbClr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4A19613B-E049-DEB8-9992-769AC70F339F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55C82A6D-E376-F139-7D09-E576748A11A4}"/>
                </a:ext>
              </a:extLst>
            </p:cNvPr>
            <p:cNvGrpSpPr/>
            <p:nvPr/>
          </p:nvGrpSpPr>
          <p:grpSpPr>
            <a:xfrm rot="5400000">
              <a:off x="7295965" y="0"/>
              <a:ext cx="9886261" cy="9886261"/>
              <a:chOff x="0" y="0"/>
              <a:chExt cx="812800" cy="812800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7B55E945-2CE7-373B-0FD3-B97A807553D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B0026">
                  <a:alpha val="86667"/>
                </a:srgbClr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E4BBD5F4-CDA8-3EDC-674C-D418EE782ED8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72091B15-716D-0CE5-0BF8-BE4E842A6B93}"/>
                </a:ext>
              </a:extLst>
            </p:cNvPr>
            <p:cNvGrpSpPr/>
            <p:nvPr/>
          </p:nvGrpSpPr>
          <p:grpSpPr>
            <a:xfrm rot="5400000">
              <a:off x="14544835" y="0"/>
              <a:ext cx="9886261" cy="9886261"/>
              <a:chOff x="0" y="0"/>
              <a:chExt cx="812800" cy="812800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9DD09F4D-D004-8D0F-A03D-0399115BB8D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B53D">
                  <a:alpha val="86667"/>
                </a:srgbClr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231201F6-F96E-88EB-D1F8-764977C8F997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12" name="TextBox 13">
            <a:extLst>
              <a:ext uri="{FF2B5EF4-FFF2-40B4-BE49-F238E27FC236}">
                <a16:creationId xmlns:a16="http://schemas.microsoft.com/office/drawing/2014/main" id="{EF02C872-1BED-6FFC-57C0-9C6A0ED0D44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600" y="20347"/>
            <a:ext cx="12192000" cy="120545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7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VirginiaNavigator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: By The Numbers</a:t>
            </a:r>
          </a:p>
          <a:p>
            <a:pPr marL="0" marR="0" lvl="0" indent="0" algn="ctr" defTabSz="60963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uce Bold"/>
              <a:ea typeface="+mn-ea"/>
              <a:cs typeface="+mn-cs"/>
            </a:endParaRPr>
          </a:p>
        </p:txBody>
      </p:sp>
      <p:sp>
        <p:nvSpPr>
          <p:cNvPr id="30" name="Freeform 4" descr="961,814 Visits to Family of Websites&#10;In 2025&#10;">
            <a:extLst>
              <a:ext uri="{FF2B5EF4-FFF2-40B4-BE49-F238E27FC236}">
                <a16:creationId xmlns:a16="http://schemas.microsoft.com/office/drawing/2014/main" id="{E2774243-470B-F87A-E4FF-6B5AAA334728}"/>
              </a:ext>
            </a:extLst>
          </p:cNvPr>
          <p:cNvSpPr/>
          <p:nvPr/>
        </p:nvSpPr>
        <p:spPr>
          <a:xfrm rot="10800000">
            <a:off x="1666061" y="831382"/>
            <a:ext cx="2804339" cy="2804339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589746">
              <a:alpha val="86667"/>
            </a:srgbClr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4CB8E7-B0D7-74C1-14A8-A5F1CAFCA5A6}"/>
              </a:ext>
            </a:extLst>
          </p:cNvPr>
          <p:cNvSpPr txBox="1"/>
          <p:nvPr/>
        </p:nvSpPr>
        <p:spPr>
          <a:xfrm>
            <a:off x="2133600" y="1185858"/>
            <a:ext cx="1879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3467" dirty="0">
                <a:solidFill>
                  <a:prstClr val="white"/>
                </a:solidFill>
                <a:latin typeface="Open Sauce Bold" panose="020B0604020202020204" charset="0"/>
              </a:rPr>
              <a:t>961,814</a:t>
            </a:r>
            <a:r>
              <a:rPr lang="en-US" sz="4800" dirty="0">
                <a:solidFill>
                  <a:prstClr val="white"/>
                </a:solidFill>
                <a:latin typeface="Open Sauce Bold" panose="020B0604020202020204" charset="0"/>
              </a:rPr>
              <a:t> </a:t>
            </a:r>
            <a:r>
              <a:rPr lang="en-US" sz="2200" dirty="0">
                <a:solidFill>
                  <a:prstClr val="white"/>
                </a:solidFill>
                <a:latin typeface="Open Sauce Bold" panose="020B0604020202020204" charset="0"/>
              </a:rPr>
              <a:t>Visits to Family of Websites</a:t>
            </a:r>
          </a:p>
          <a:p>
            <a:pPr algn="ctr" defTabSz="609630"/>
            <a:r>
              <a:rPr lang="en-US" sz="2200" dirty="0">
                <a:solidFill>
                  <a:prstClr val="white"/>
                </a:solidFill>
                <a:latin typeface="Open Sauce Bold" panose="020B0604020202020204" charset="0"/>
              </a:rPr>
              <a:t>In 2025</a:t>
            </a:r>
            <a:endParaRPr lang="en-US" sz="133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4" descr="27,000+ vetted community-based programs in resource directory">
            <a:extLst>
              <a:ext uri="{FF2B5EF4-FFF2-40B4-BE49-F238E27FC236}">
                <a16:creationId xmlns:a16="http://schemas.microsoft.com/office/drawing/2014/main" id="{CD63D9DE-4573-2ADA-6FFF-A795804B90B3}"/>
              </a:ext>
            </a:extLst>
          </p:cNvPr>
          <p:cNvSpPr/>
          <p:nvPr/>
        </p:nvSpPr>
        <p:spPr>
          <a:xfrm rot="10800000">
            <a:off x="4629745" y="1640661"/>
            <a:ext cx="2804339" cy="2804339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E29D39">
              <a:alpha val="86667"/>
            </a:srgbClr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D52893-761D-1C2B-AF71-1402AECC98A0}"/>
              </a:ext>
            </a:extLst>
          </p:cNvPr>
          <p:cNvSpPr txBox="1"/>
          <p:nvPr/>
        </p:nvSpPr>
        <p:spPr>
          <a:xfrm>
            <a:off x="5080000" y="1956316"/>
            <a:ext cx="1879600" cy="3128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3200" dirty="0">
                <a:solidFill>
                  <a:prstClr val="white"/>
                </a:solidFill>
                <a:latin typeface="Open Sauce Bold" panose="020B0604020202020204" charset="0"/>
              </a:rPr>
              <a:t>27,000+</a:t>
            </a:r>
            <a:endParaRPr lang="en-US" sz="2200" dirty="0">
              <a:solidFill>
                <a:prstClr val="white"/>
              </a:solidFill>
              <a:latin typeface="Open Sauce Bold" panose="020B0604020202020204" charset="0"/>
            </a:endParaRPr>
          </a:p>
          <a:p>
            <a:pPr algn="ctr" defTabSz="609630"/>
            <a:r>
              <a:rPr lang="en-US" sz="2000" dirty="0">
                <a:solidFill>
                  <a:prstClr val="white"/>
                </a:solidFill>
                <a:latin typeface="Open Sauce Bold" panose="020B0604020202020204" charset="0"/>
              </a:rPr>
              <a:t>Vetted Community-Based Programs in Resource Directory</a:t>
            </a:r>
            <a:endParaRPr lang="en-US" sz="2000" dirty="0">
              <a:solidFill>
                <a:prstClr val="black"/>
              </a:solidFill>
              <a:latin typeface="Open Sauce Bold" panose="020B0604020202020204" charset="0"/>
            </a:endParaRPr>
          </a:p>
          <a:p>
            <a:pPr algn="ctr" defTabSz="609630"/>
            <a:endParaRPr lang="en-US" sz="3200" dirty="0">
              <a:solidFill>
                <a:prstClr val="white"/>
              </a:solidFill>
              <a:latin typeface="Open Sauce Bold" panose="020B0604020202020204" charset="0"/>
            </a:endParaRPr>
          </a:p>
          <a:p>
            <a:pPr algn="ctr" defTabSz="609630"/>
            <a:endParaRPr lang="en-US" sz="133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Freeform 4">
            <a:extLst>
              <a:ext uri="{FF2B5EF4-FFF2-40B4-BE49-F238E27FC236}">
                <a16:creationId xmlns:a16="http://schemas.microsoft.com/office/drawing/2014/main" id="{66770510-0918-C83F-B6E2-9B644DDE1D00}"/>
              </a:ext>
            </a:extLst>
          </p:cNvPr>
          <p:cNvSpPr/>
          <p:nvPr/>
        </p:nvSpPr>
        <p:spPr>
          <a:xfrm>
            <a:off x="6877818" y="3135002"/>
            <a:ext cx="1919598" cy="1919598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E29D39">
              <a:alpha val="86667"/>
            </a:srgbClr>
          </a:solidFill>
        </p:spPr>
        <p:txBody>
          <a:bodyPr/>
          <a:lstStyle/>
          <a:p>
            <a:pPr algn="ctr" defTabSz="609630"/>
            <a:r>
              <a:rPr lang="en-US" sz="2333" dirty="0">
                <a:solidFill>
                  <a:prstClr val="white"/>
                </a:solidFill>
                <a:latin typeface="Open Sauce Bold" panose="020B0604020202020204" charset="0"/>
              </a:rPr>
              <a:t>433</a:t>
            </a:r>
          </a:p>
          <a:p>
            <a:pPr algn="ctr" defTabSz="609630"/>
            <a:r>
              <a:rPr lang="en-US" sz="1467" dirty="0">
                <a:solidFill>
                  <a:prstClr val="white"/>
                </a:solidFill>
                <a:latin typeface="Open Sauce Bold" panose="020B0604020202020204" charset="0"/>
              </a:rPr>
              <a:t>Programs </a:t>
            </a:r>
          </a:p>
          <a:p>
            <a:pPr algn="ctr" defTabSz="609630"/>
            <a:r>
              <a:rPr lang="en-US" sz="1467" dirty="0">
                <a:solidFill>
                  <a:prstClr val="white"/>
                </a:solidFill>
                <a:latin typeface="Open Sauce Bold" panose="020B0604020202020204" charset="0"/>
              </a:rPr>
              <a:t>Opted-In To Receive </a:t>
            </a:r>
          </a:p>
          <a:p>
            <a:pPr algn="ctr" defTabSz="609630"/>
            <a:r>
              <a:rPr lang="en-US" sz="1467" dirty="0">
                <a:solidFill>
                  <a:prstClr val="white"/>
                </a:solidFill>
                <a:latin typeface="Open Sauce Bold" panose="020B0604020202020204" charset="0"/>
              </a:rPr>
              <a:t>NWD</a:t>
            </a:r>
          </a:p>
          <a:p>
            <a:pPr algn="ctr" defTabSz="609630"/>
            <a:r>
              <a:rPr lang="en-US" sz="1467" dirty="0">
                <a:solidFill>
                  <a:prstClr val="white"/>
                </a:solidFill>
                <a:latin typeface="Open Sauce Bold" panose="020B0604020202020204" charset="0"/>
              </a:rPr>
              <a:t>“Direct Connect”</a:t>
            </a:r>
          </a:p>
          <a:p>
            <a:pPr algn="ctr" defTabSz="609630"/>
            <a:r>
              <a:rPr lang="en-US" sz="1467" dirty="0">
                <a:solidFill>
                  <a:prstClr val="white"/>
                </a:solidFill>
                <a:latin typeface="Open Sauce Bold" panose="020B0604020202020204" charset="0"/>
              </a:rPr>
              <a:t>Referrals</a:t>
            </a:r>
            <a:endParaRPr lang="en-US" sz="146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7" descr="2,250+ curated content">
            <a:extLst>
              <a:ext uri="{FF2B5EF4-FFF2-40B4-BE49-F238E27FC236}">
                <a16:creationId xmlns:a16="http://schemas.microsoft.com/office/drawing/2014/main" id="{8D286D6D-5C27-5FDF-341C-76A429F9AA9F}"/>
              </a:ext>
            </a:extLst>
          </p:cNvPr>
          <p:cNvSpPr/>
          <p:nvPr/>
        </p:nvSpPr>
        <p:spPr>
          <a:xfrm rot="10800000">
            <a:off x="8686800" y="993115"/>
            <a:ext cx="2875297" cy="2875297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BB0026">
              <a:alpha val="86667"/>
            </a:srgbClr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4C49C8-B1D8-B639-2BA3-DAC57319F1BC}"/>
              </a:ext>
            </a:extLst>
          </p:cNvPr>
          <p:cNvSpPr txBox="1"/>
          <p:nvPr/>
        </p:nvSpPr>
        <p:spPr>
          <a:xfrm>
            <a:off x="9194800" y="1353545"/>
            <a:ext cx="1879600" cy="2206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3467" dirty="0">
                <a:solidFill>
                  <a:prstClr val="white"/>
                </a:solidFill>
                <a:latin typeface="Open Sauce Bold" panose="020B0604020202020204" charset="0"/>
              </a:rPr>
              <a:t>2,250+</a:t>
            </a:r>
          </a:p>
          <a:p>
            <a:pPr algn="ctr" defTabSz="609630"/>
            <a:r>
              <a:rPr lang="en-US" sz="2200" dirty="0">
                <a:solidFill>
                  <a:prstClr val="white"/>
                </a:solidFill>
                <a:latin typeface="Open Sauce Bold" panose="020B0604020202020204" charset="0"/>
              </a:rPr>
              <a:t>Curated Content </a:t>
            </a:r>
          </a:p>
          <a:p>
            <a:pPr algn="ctr" defTabSz="609630"/>
            <a:endParaRPr lang="en-US" sz="1467" dirty="0">
              <a:solidFill>
                <a:prstClr val="white"/>
              </a:solidFill>
              <a:latin typeface="Open Sauce Bold" panose="020B0604020202020204" charset="0"/>
            </a:endParaRPr>
          </a:p>
          <a:p>
            <a:pPr algn="ctr" defTabSz="609630"/>
            <a:r>
              <a:rPr lang="en-US" sz="1467" dirty="0">
                <a:solidFill>
                  <a:prstClr val="white"/>
                </a:solidFill>
                <a:latin typeface="Open Sauce Bold" panose="020B0604020202020204" charset="0"/>
              </a:rPr>
              <a:t>Articles, Tip Sheets, Books, Apps, Videos, Links</a:t>
            </a:r>
            <a:endParaRPr lang="en-US" sz="146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C553B3E-F56A-849A-FEC8-1740AF4D6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10453" y="4648786"/>
            <a:ext cx="2032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4800" dirty="0">
                <a:solidFill>
                  <a:prstClr val="white"/>
                </a:solidFill>
                <a:latin typeface="Open Sauce Bold" panose="020B0604020202020204" charset="0"/>
              </a:rPr>
              <a:t>3,200</a:t>
            </a:r>
          </a:p>
          <a:p>
            <a:pPr algn="ctr" defTabSz="609630"/>
            <a:r>
              <a:rPr lang="en-US" sz="2200" dirty="0">
                <a:solidFill>
                  <a:prstClr val="white"/>
                </a:solidFill>
                <a:latin typeface="Open Sauce Bold" panose="020B0604020202020204" charset="0"/>
              </a:rPr>
              <a:t>Virginians Reached </a:t>
            </a:r>
          </a:p>
          <a:p>
            <a:pPr algn="ctr" defTabSz="609630"/>
            <a:r>
              <a:rPr lang="en-US" sz="2200" dirty="0">
                <a:solidFill>
                  <a:prstClr val="white"/>
                </a:solidFill>
                <a:latin typeface="Open Sauce Bold" panose="020B0604020202020204" charset="0"/>
              </a:rPr>
              <a:t>in 2025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633A598-67CC-2681-B02F-30BBAF31D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800" y="5202165"/>
            <a:ext cx="7503836" cy="1413647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1785438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0F0C84-4784-79DB-F5FE-0C2903220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5BE32FC-FFDD-B74A-7FF3-759B412A7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-6713025" y="1170324"/>
            <a:ext cx="12215548" cy="4943131"/>
            <a:chOff x="0" y="0"/>
            <a:chExt cx="24431096" cy="9886261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CE673626-482F-6B88-A168-22EEC1942E5B}"/>
                </a:ext>
              </a:extLst>
            </p:cNvPr>
            <p:cNvGrpSpPr/>
            <p:nvPr/>
          </p:nvGrpSpPr>
          <p:grpSpPr>
            <a:xfrm rot="5400000">
              <a:off x="0" y="0"/>
              <a:ext cx="9886261" cy="9886261"/>
              <a:chOff x="0" y="0"/>
              <a:chExt cx="812800" cy="812800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16D7AEA6-F29E-7119-BD71-EC2343E6B0A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89746">
                  <a:alpha val="86667"/>
                </a:srgbClr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AD3B8089-E16B-98FB-B81D-309473F97E81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A080BA36-2587-8536-4BA2-67C58936CC14}"/>
                </a:ext>
              </a:extLst>
            </p:cNvPr>
            <p:cNvGrpSpPr/>
            <p:nvPr/>
          </p:nvGrpSpPr>
          <p:grpSpPr>
            <a:xfrm rot="5400000">
              <a:off x="7295965" y="0"/>
              <a:ext cx="9886261" cy="9886261"/>
              <a:chOff x="0" y="0"/>
              <a:chExt cx="812800" cy="812800"/>
            </a:xfrm>
          </p:grpSpPr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4DEC0C8F-5A78-9D44-4E1A-B21EC31E1E3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B0026">
                  <a:alpha val="86667"/>
                </a:srgbClr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8">
                <a:extLst>
                  <a:ext uri="{FF2B5EF4-FFF2-40B4-BE49-F238E27FC236}">
                    <a16:creationId xmlns:a16="http://schemas.microsoft.com/office/drawing/2014/main" id="{7F1C2218-432A-789F-5390-D02042294013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726A9A8D-DBE4-7B78-AA70-7FF033DDFCF2}"/>
                </a:ext>
              </a:extLst>
            </p:cNvPr>
            <p:cNvGrpSpPr/>
            <p:nvPr/>
          </p:nvGrpSpPr>
          <p:grpSpPr>
            <a:xfrm rot="5400000">
              <a:off x="14544835" y="0"/>
              <a:ext cx="9886261" cy="9886261"/>
              <a:chOff x="0" y="0"/>
              <a:chExt cx="812800" cy="812800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EFAAF44B-7E3F-AEBA-12FD-70545FC2BD0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B53D">
                  <a:alpha val="86667"/>
                </a:srgbClr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FBB4B0F7-6D63-1F41-C6B8-96C448381521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12" name="TextBox 13">
            <a:extLst>
              <a:ext uri="{FF2B5EF4-FFF2-40B4-BE49-F238E27FC236}">
                <a16:creationId xmlns:a16="http://schemas.microsoft.com/office/drawing/2014/main" id="{1BBA2AE5-B62A-C5FC-EF77-924D5D9216B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0326" y="-25400"/>
            <a:ext cx="12192000" cy="120545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578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VirginiaNavigator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uce Bold"/>
                <a:ea typeface="+mn-ea"/>
                <a:cs typeface="+mn-cs"/>
              </a:rPr>
              <a:t>: By The Numbers</a:t>
            </a:r>
          </a:p>
          <a:p>
            <a:pPr marL="0" marR="0" lvl="0" indent="0" algn="ctr" defTabSz="60963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uce Bold"/>
              <a:ea typeface="+mn-ea"/>
              <a:cs typeface="+mn-cs"/>
            </a:endParaRPr>
          </a:p>
        </p:txBody>
      </p:sp>
      <p:grpSp>
        <p:nvGrpSpPr>
          <p:cNvPr id="20" name="Group 19" descr="We’re high-touch.&#10;VirginiaNavigator reaches&#10;every corner of the Commonwealth.&#10;Rural-Suburban-Urban – we’re there.&#10;">
            <a:extLst>
              <a:ext uri="{FF2B5EF4-FFF2-40B4-BE49-F238E27FC236}">
                <a16:creationId xmlns:a16="http://schemas.microsoft.com/office/drawing/2014/main" id="{59931C68-4ED2-6BAA-B0E2-33C800F2801F}"/>
              </a:ext>
            </a:extLst>
          </p:cNvPr>
          <p:cNvGrpSpPr/>
          <p:nvPr/>
        </p:nvGrpSpPr>
        <p:grpSpPr>
          <a:xfrm>
            <a:off x="2080665" y="1154894"/>
            <a:ext cx="10058400" cy="3447589"/>
            <a:chOff x="3206650" y="2075102"/>
            <a:chExt cx="11758738" cy="391114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0F7F89F-6323-070D-2155-BB4FB0F97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06650" y="2075102"/>
              <a:ext cx="11758738" cy="391114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4968798-F662-8158-78FF-164765543B3F}"/>
                </a:ext>
              </a:extLst>
            </p:cNvPr>
            <p:cNvSpPr txBox="1"/>
            <p:nvPr/>
          </p:nvSpPr>
          <p:spPr>
            <a:xfrm>
              <a:off x="3352800" y="4456713"/>
              <a:ext cx="4887399" cy="3142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609630"/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B636A82-CCF5-9843-5121-99F7CE4B22C2}"/>
                </a:ext>
              </a:extLst>
            </p:cNvPr>
            <p:cNvSpPr txBox="1"/>
            <p:nvPr/>
          </p:nvSpPr>
          <p:spPr>
            <a:xfrm>
              <a:off x="7040926" y="4533900"/>
              <a:ext cx="1524000" cy="3142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609630"/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D7C95C06-F189-1B57-2580-3BFC4E9E2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2800" y="5128017"/>
            <a:ext cx="1574800" cy="724995"/>
          </a:xfrm>
          <a:prstGeom prst="rightArrow">
            <a:avLst/>
          </a:prstGeom>
          <a:solidFill>
            <a:srgbClr val="E1AF4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srgbClr val="539556"/>
              </a:solidFill>
              <a:latin typeface="Calibri"/>
            </a:endParaRPr>
          </a:p>
        </p:txBody>
      </p:sp>
      <p:sp>
        <p:nvSpPr>
          <p:cNvPr id="30" name="Freeform 4" descr="705 navigator centers trusted community access points">
            <a:extLst>
              <a:ext uri="{FF2B5EF4-FFF2-40B4-BE49-F238E27FC236}">
                <a16:creationId xmlns:a16="http://schemas.microsoft.com/office/drawing/2014/main" id="{EC085723-36BC-15F9-E5BB-641A4B316F17}"/>
              </a:ext>
            </a:extLst>
          </p:cNvPr>
          <p:cNvSpPr/>
          <p:nvPr/>
        </p:nvSpPr>
        <p:spPr>
          <a:xfrm rot="10800000">
            <a:off x="1878268" y="4191000"/>
            <a:ext cx="2547874" cy="2547874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539556">
              <a:alpha val="86667"/>
            </a:srgbClr>
          </a:solid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3FA8DBA-D7E6-6478-6B04-FBF1BC82645F}"/>
              </a:ext>
            </a:extLst>
          </p:cNvPr>
          <p:cNvSpPr txBox="1"/>
          <p:nvPr/>
        </p:nvSpPr>
        <p:spPr>
          <a:xfrm>
            <a:off x="2199975" y="4528193"/>
            <a:ext cx="1879600" cy="1918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4800" dirty="0">
                <a:solidFill>
                  <a:prstClr val="white"/>
                </a:solidFill>
                <a:latin typeface="Open Sauce Bold" panose="020B0604020202020204" charset="0"/>
              </a:rPr>
              <a:t>705 </a:t>
            </a:r>
            <a:r>
              <a:rPr lang="en-US" sz="2200" dirty="0">
                <a:solidFill>
                  <a:prstClr val="white"/>
                </a:solidFill>
                <a:latin typeface="Open Sauce Bold" panose="020B0604020202020204" charset="0"/>
              </a:rPr>
              <a:t>Navigator Centers </a:t>
            </a:r>
            <a:r>
              <a:rPr lang="en-US" sz="1333" dirty="0">
                <a:solidFill>
                  <a:prstClr val="white"/>
                </a:solidFill>
                <a:latin typeface="Open Sauce Bold" panose="020B0604020202020204" charset="0"/>
              </a:rPr>
              <a:t>trusted community access points</a:t>
            </a:r>
            <a:endParaRPr lang="en-US" sz="133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9F7422-6FF3-8105-39A8-AFF5BE2EF29E}"/>
              </a:ext>
            </a:extLst>
          </p:cNvPr>
          <p:cNvSpPr txBox="1"/>
          <p:nvPr/>
        </p:nvSpPr>
        <p:spPr>
          <a:xfrm>
            <a:off x="7710453" y="4648786"/>
            <a:ext cx="2032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4800" dirty="0">
                <a:solidFill>
                  <a:prstClr val="white"/>
                </a:solidFill>
                <a:latin typeface="Open Sauce Bold" panose="020B0604020202020204" charset="0"/>
              </a:rPr>
              <a:t>3,200</a:t>
            </a:r>
          </a:p>
          <a:p>
            <a:pPr algn="ctr" defTabSz="609630"/>
            <a:r>
              <a:rPr lang="en-US" sz="2200" dirty="0">
                <a:solidFill>
                  <a:prstClr val="white"/>
                </a:solidFill>
                <a:latin typeface="Open Sauce Bold" panose="020B0604020202020204" charset="0"/>
              </a:rPr>
              <a:t>Virginians Reached </a:t>
            </a:r>
          </a:p>
          <a:p>
            <a:pPr algn="ctr" defTabSz="609630"/>
            <a:r>
              <a:rPr lang="en-US" sz="2200" dirty="0">
                <a:solidFill>
                  <a:prstClr val="white"/>
                </a:solidFill>
                <a:latin typeface="Open Sauce Bold" panose="020B0604020202020204" charset="0"/>
              </a:rPr>
              <a:t>in 2025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2" descr="pie chart of communities">
            <a:extLst>
              <a:ext uri="{FF2B5EF4-FFF2-40B4-BE49-F238E27FC236}">
                <a16:creationId xmlns:a16="http://schemas.microsoft.com/office/drawing/2014/main" id="{F8FF39B7-A0EB-BE94-23EA-F8FDF29A7F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92834" y="4238625"/>
            <a:ext cx="5842000" cy="25037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601E2EA-051D-784C-6B57-BFF3DFF11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605201" y="1633941"/>
            <a:ext cx="5510592" cy="17747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09630"/>
            <a:r>
              <a:rPr lang="en-US" sz="2800" dirty="0">
                <a:solidFill>
                  <a:prstClr val="black"/>
                </a:solidFill>
                <a:latin typeface="Open Sauce Bold" panose="020B0604020202020204" charset="0"/>
              </a:rPr>
              <a:t>We’re high-touch.</a:t>
            </a:r>
          </a:p>
          <a:p>
            <a:pPr defTabSz="609630"/>
            <a:r>
              <a:rPr lang="en-US" sz="2000" b="1" dirty="0">
                <a:solidFill>
                  <a:prstClr val="black"/>
                </a:solidFill>
                <a:latin typeface="Open Sauce Bold" panose="020B0604020202020204" charset="0"/>
              </a:rPr>
              <a:t>VirginiaNavigator reaches</a:t>
            </a:r>
          </a:p>
          <a:p>
            <a:pPr defTabSz="609630"/>
            <a:r>
              <a:rPr lang="en-US" sz="2000" b="1" dirty="0">
                <a:solidFill>
                  <a:prstClr val="black"/>
                </a:solidFill>
                <a:latin typeface="Open Sauce Bold" panose="020B0604020202020204" charset="0"/>
              </a:rPr>
              <a:t>every corner of the Commonwealth.</a:t>
            </a:r>
          </a:p>
          <a:p>
            <a:pPr defTabSz="609630"/>
            <a:r>
              <a:rPr lang="en-US" sz="2000" b="1" dirty="0">
                <a:solidFill>
                  <a:prstClr val="black"/>
                </a:solidFill>
                <a:latin typeface="Open Sauce Bold" panose="020B0604020202020204" charset="0"/>
              </a:rPr>
              <a:t>Rural-Suburban-Urban – we’re there.</a:t>
            </a:r>
            <a:endParaRPr lang="en-US" sz="2000" b="1" dirty="0">
              <a:solidFill>
                <a:prstClr val="white"/>
              </a:solidFill>
              <a:latin typeface="Open Sauce Bold" panose="020B0604020202020204" charset="0"/>
            </a:endParaRPr>
          </a:p>
          <a:p>
            <a:pPr algn="ctr" defTabSz="609630"/>
            <a:endParaRPr lang="en-US" sz="2133" b="1" dirty="0">
              <a:solidFill>
                <a:prstClr val="black"/>
              </a:solidFill>
              <a:latin typeface="Open Sauce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479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87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23548" y="5605395"/>
            <a:ext cx="12215548" cy="4943131"/>
            <a:chOff x="0" y="0"/>
            <a:chExt cx="24431096" cy="9886261"/>
          </a:xfrm>
        </p:grpSpPr>
        <p:grpSp>
          <p:nvGrpSpPr>
            <p:cNvPr id="3" name="Group 3"/>
            <p:cNvGrpSpPr/>
            <p:nvPr/>
          </p:nvGrpSpPr>
          <p:grpSpPr>
            <a:xfrm rot="5400000">
              <a:off x="0" y="0"/>
              <a:ext cx="9886261" cy="9886261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89746">
                  <a:alpha val="86667"/>
                </a:srgbClr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5400000">
              <a:off x="7295965" y="0"/>
              <a:ext cx="9886261" cy="9886261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B0026">
                  <a:alpha val="86667"/>
                </a:srgbClr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 rot="5400000">
              <a:off x="14544835" y="0"/>
              <a:ext cx="9886261" cy="9886261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CB53D">
                  <a:alpha val="86667"/>
                </a:srgbClr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sp>
        <p:nvSpPr>
          <p:cNvPr id="14" name="Title 13">
            <a:extLst>
              <a:ext uri="{FF2B5EF4-FFF2-40B4-BE49-F238E27FC236}">
                <a16:creationId xmlns:a16="http://schemas.microsoft.com/office/drawing/2014/main" id="{5034E292-5135-1367-73D1-079870DDB47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95600" y="1092200"/>
            <a:ext cx="8280400" cy="375814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uce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Visit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uce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VirginiaNavigator.org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uce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60963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uce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or our family of websites:</a:t>
            </a:r>
          </a:p>
          <a:p>
            <a:pPr marL="0" marR="0" lvl="0" indent="0" algn="l" defTabSz="60963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Tx/>
              <a:buNone/>
              <a:tabLst/>
              <a:defRPr/>
            </a:pPr>
            <a:endParaRPr kumimoji="0" lang="en-US" sz="333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uce Bol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11" marR="0" lvl="0" indent="-228611" algn="l" defTabSz="60963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US" sz="333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uce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disAbilityNavigator.org</a:t>
            </a:r>
          </a:p>
          <a:p>
            <a:pPr marL="228611" marR="0" lvl="0" indent="-228611" algn="l" defTabSz="60963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US" sz="333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uce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SeniorNavigator.org</a:t>
            </a:r>
          </a:p>
          <a:p>
            <a:pPr marL="228611" marR="0" lvl="0" indent="-228611" algn="l" defTabSz="60963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US" sz="3334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uce Bol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VeteransNavigator.org</a:t>
            </a:r>
          </a:p>
        </p:txBody>
      </p:sp>
    </p:spTree>
    <p:extLst>
      <p:ext uri="{BB962C8B-B14F-4D97-AF65-F5344CB8AC3E}">
        <p14:creationId xmlns:p14="http://schemas.microsoft.com/office/powerpoint/2010/main" val="1141711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2F8EAF-D9DE-9FD3-ED83-7032E7D7F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A6679F-0290-515C-BB0F-947C10AC81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4676" y="3289299"/>
            <a:ext cx="10890374" cy="27432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latin typeface="Montserrat Medium" panose="00000600000000000000" pitchFamily="2" charset="0"/>
              </a:rPr>
              <a:t>The good news is, we’re not starting from scratch — we have a powerful network of tools designed to connect people to support. 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latin typeface="Montserrat Medium" panose="00000600000000000000" pitchFamily="2" charset="0"/>
              </a:rPr>
              <a:t>The challenge isn’t whether resources exist… it’s making sure people can find them.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4511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209B1-CECE-7466-7044-9D73619E5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5609918"/>
            <a:ext cx="11460480" cy="786384"/>
          </a:xfrm>
        </p:spPr>
        <p:txBody>
          <a:bodyPr/>
          <a:lstStyle/>
          <a:p>
            <a:r>
              <a:rPr lang="en-US" dirty="0"/>
              <a:t>Panelist Q&amp;A</a:t>
            </a:r>
          </a:p>
        </p:txBody>
      </p:sp>
    </p:spTree>
    <p:extLst>
      <p:ext uri="{BB962C8B-B14F-4D97-AF65-F5344CB8AC3E}">
        <p14:creationId xmlns:p14="http://schemas.microsoft.com/office/powerpoint/2010/main" val="2999686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FB0DE749-ACD1-8723-9C0D-C4BB976AB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ED8075-5566-0A4A-902B-6C1A56073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Virginia Easy Access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C643F4-1B4B-B45D-7EEF-E808D00E626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Erika Okonsky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5504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AE042-15E3-3A0E-5D99-D96256625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>
            <a:extLst>
              <a:ext uri="{FF2B5EF4-FFF2-40B4-BE49-F238E27FC236}">
                <a16:creationId xmlns:a16="http://schemas.microsoft.com/office/drawing/2014/main" id="{36BC89F5-A8B1-F8E7-0042-7E0C0779C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" y="2879"/>
            <a:ext cx="12200699" cy="2173681"/>
          </a:xfrm>
          <a:custGeom>
            <a:avLst/>
            <a:gdLst/>
            <a:ahLst/>
            <a:cxnLst/>
            <a:rect l="l" t="t" r="r" b="b"/>
            <a:pathLst>
              <a:path w="18301049" h="3260522">
                <a:moveTo>
                  <a:pt x="18301049" y="0"/>
                </a:moveTo>
                <a:lnTo>
                  <a:pt x="0" y="0"/>
                </a:lnTo>
                <a:lnTo>
                  <a:pt x="0" y="3260522"/>
                </a:lnTo>
                <a:lnTo>
                  <a:pt x="18301049" y="3260522"/>
                </a:lnTo>
                <a:lnTo>
                  <a:pt x="18301049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AC173189-11D6-43C6-43A4-2E17AA688CC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800" y="1068553"/>
            <a:ext cx="10820400" cy="78348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09630">
              <a:lnSpc>
                <a:spcPts val="6400"/>
              </a:lnSpc>
              <a:defRPr/>
            </a:pPr>
            <a:r>
              <a:rPr lang="en-US" b="1" dirty="0">
                <a:solidFill>
                  <a:srgbClr val="0B2374"/>
                </a:solidFill>
                <a:latin typeface="Montserrat Bold"/>
                <a:sym typeface="Montserrat Bold"/>
              </a:rPr>
              <a:t>Virginia Easy Access</a:t>
            </a:r>
            <a:endParaRPr lang="en-US" b="1" dirty="0">
              <a:solidFill>
                <a:srgbClr val="0B2374"/>
              </a:solidFill>
              <a:latin typeface="Montserrat Bol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87AD1-627A-E184-5167-B4FC8C604423}"/>
              </a:ext>
            </a:extLst>
          </p:cNvPr>
          <p:cNvSpPr txBox="1"/>
          <p:nvPr/>
        </p:nvSpPr>
        <p:spPr>
          <a:xfrm>
            <a:off x="685800" y="2044429"/>
            <a:ext cx="9795387" cy="31700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Montserrat"/>
              </a:rPr>
              <a:t>An online access point for finding services, benefits, and local support across the Commonwealth.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Montserrat"/>
              </a:rPr>
              <a:t>Leverages technology and partnerships with two statewide resource databases: 211 Virginia and </a:t>
            </a:r>
            <a:r>
              <a:rPr lang="en-US" sz="2000" dirty="0" err="1">
                <a:solidFill>
                  <a:srgbClr val="002060"/>
                </a:solidFill>
                <a:latin typeface="Montserrat"/>
              </a:rPr>
              <a:t>VirginiaNavigator</a:t>
            </a:r>
            <a:endParaRPr lang="en-US" sz="2000" dirty="0">
              <a:solidFill>
                <a:srgbClr val="002060"/>
              </a:solidFill>
              <a:latin typeface="Montserra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Montserrat"/>
              </a:rPr>
              <a:t>Easy to use features: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Montserrat"/>
              </a:rPr>
              <a:t>Service Finder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Montserrat"/>
              </a:rPr>
              <a:t>Direct Connect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Montserrat"/>
              </a:rPr>
              <a:t>Live Chat &amp; Toll-Free Number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Montserrat"/>
              </a:rPr>
              <a:t>Life Topics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Montserrat"/>
              </a:rPr>
              <a:t>Save Links to Profile</a:t>
            </a:r>
          </a:p>
        </p:txBody>
      </p:sp>
      <p:pic>
        <p:nvPicPr>
          <p:cNvPr id="3" name="Picture 2" descr="Screenshot of Virginia Easy Access home page">
            <a:extLst>
              <a:ext uri="{FF2B5EF4-FFF2-40B4-BE49-F238E27FC236}">
                <a16:creationId xmlns:a16="http://schemas.microsoft.com/office/drawing/2014/main" id="{A382640D-7283-5313-23D0-313E68F595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1945" y="3429000"/>
            <a:ext cx="4704255" cy="22662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91AC49-07DD-21A5-0A7C-97FAB98B9A07}"/>
              </a:ext>
            </a:extLst>
          </p:cNvPr>
          <p:cNvSpPr txBox="1"/>
          <p:nvPr/>
        </p:nvSpPr>
        <p:spPr>
          <a:xfrm>
            <a:off x="6991626" y="5742277"/>
            <a:ext cx="6184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hlinkClick r:id="rId5"/>
              </a:rPr>
              <a:t>https://www.easyaccess.virginia.gov</a:t>
            </a:r>
            <a:r>
              <a:rPr lang="en-US"/>
              <a:t> </a:t>
            </a:r>
          </a:p>
        </p:txBody>
      </p:sp>
      <p:pic>
        <p:nvPicPr>
          <p:cNvPr id="2" name="Picture 1" descr="No Wrong Door Virginia 2026 Summit logo.">
            <a:extLst>
              <a:ext uri="{FF2B5EF4-FFF2-40B4-BE49-F238E27FC236}">
                <a16:creationId xmlns:a16="http://schemas.microsoft.com/office/drawing/2014/main" id="{D7F81197-805D-9F2E-2988-A6ECA20CB22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5789447"/>
            <a:ext cx="2268943" cy="78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10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D2EB4-B86F-D017-1AD9-702633D54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AE8EA7-B4AC-DD37-CA6C-86CE29260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10">
            <a:extLst>
              <a:ext uri="{FF2B5EF4-FFF2-40B4-BE49-F238E27FC236}">
                <a16:creationId xmlns:a16="http://schemas.microsoft.com/office/drawing/2014/main" id="{9C1042FD-D842-B257-CA0F-ACED4133350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800" y="1068553"/>
            <a:ext cx="10820400" cy="8207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09630">
              <a:lnSpc>
                <a:spcPts val="6400"/>
              </a:lnSpc>
              <a:defRPr/>
            </a:pPr>
            <a:r>
              <a:rPr lang="en-US" sz="5300" b="1">
                <a:solidFill>
                  <a:srgbClr val="0B2374"/>
                </a:solidFill>
                <a:latin typeface="Montserrat Bold"/>
                <a:sym typeface="Montserrat Bold"/>
              </a:rPr>
              <a:t>What is No Wrong Door?</a:t>
            </a:r>
            <a:endParaRPr lang="en-US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CB368B77-F31D-B3B4-1866-8CD49D72AE16}"/>
              </a:ext>
            </a:extLst>
          </p:cNvPr>
          <p:cNvSpPr txBox="1"/>
          <p:nvPr/>
        </p:nvSpPr>
        <p:spPr>
          <a:xfrm>
            <a:off x="1022349" y="2361913"/>
            <a:ext cx="1014185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>
                <a:solidFill>
                  <a:srgbClr val="0B2374"/>
                </a:solidFill>
                <a:latin typeface="Montserrat"/>
                <a:ea typeface="Montserrat"/>
                <a:cs typeface="Montserrat"/>
                <a:sym typeface="Montserrat"/>
              </a:rPr>
              <a:t>An initiative that supports older adults, individuals with disabilities, veterans, caregivers, and their communities in making informed choices about long-term care by providing accessible information, person-centered support and streamlined access to Virginia’s network of public and private service providers. </a:t>
            </a:r>
            <a:endParaRPr lang="en-US"/>
          </a:p>
        </p:txBody>
      </p:sp>
      <p:pic>
        <p:nvPicPr>
          <p:cNvPr id="4" name="Picture 3" descr="Administration for Community Living Logo">
            <a:extLst>
              <a:ext uri="{FF2B5EF4-FFF2-40B4-BE49-F238E27FC236}">
                <a16:creationId xmlns:a16="http://schemas.microsoft.com/office/drawing/2014/main" id="{A889F30F-0FC9-CFD0-1986-AB208E8A79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481" y="4627956"/>
            <a:ext cx="1384303" cy="575539"/>
          </a:xfrm>
          <a:prstGeom prst="rect">
            <a:avLst/>
          </a:prstGeom>
        </p:spPr>
      </p:pic>
      <p:pic>
        <p:nvPicPr>
          <p:cNvPr id="5" name="Graphic 4" descr="Centers for Medicare and Medcaid Services logo">
            <a:extLst>
              <a:ext uri="{FF2B5EF4-FFF2-40B4-BE49-F238E27FC236}">
                <a16:creationId xmlns:a16="http://schemas.microsoft.com/office/drawing/2014/main" id="{C4A5B55F-1CB1-1F40-3666-75426D582F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55482" y="4574085"/>
            <a:ext cx="1660479" cy="578581"/>
          </a:xfrm>
          <a:prstGeom prst="rect">
            <a:avLst/>
          </a:prstGeom>
        </p:spPr>
      </p:pic>
      <p:pic>
        <p:nvPicPr>
          <p:cNvPr id="6" name="Picture 5" descr="US Department of Veterans Affairs logo. The Veterans Health Administration falls under them.">
            <a:extLst>
              <a:ext uri="{FF2B5EF4-FFF2-40B4-BE49-F238E27FC236}">
                <a16:creationId xmlns:a16="http://schemas.microsoft.com/office/drawing/2014/main" id="{67A9D5F8-83CA-4E78-40B9-55A0FA04E0B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275" y="4005307"/>
            <a:ext cx="1701449" cy="1147359"/>
          </a:xfrm>
          <a:prstGeom prst="rect">
            <a:avLst/>
          </a:prstGeom>
        </p:spPr>
      </p:pic>
      <p:pic>
        <p:nvPicPr>
          <p:cNvPr id="8" name="Picture 7" descr="No Wrong Door Virginia Logo&#10;">
            <a:extLst>
              <a:ext uri="{FF2B5EF4-FFF2-40B4-BE49-F238E27FC236}">
                <a16:creationId xmlns:a16="http://schemas.microsoft.com/office/drawing/2014/main" id="{BABDC881-929D-D32C-02F5-E0F1CF2B0F0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059" y="4142042"/>
            <a:ext cx="3248380" cy="114735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54360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AutoShape 6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90479" y="2254511"/>
            <a:ext cx="0" cy="1494271"/>
          </a:xfrm>
          <a:prstGeom prst="line">
            <a:avLst/>
          </a:prstGeom>
          <a:ln w="3810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72" name="AutoShape 2">
            <a:extLst>
              <a:ext uri="{FF2B5EF4-FFF2-40B4-BE49-F238E27FC236}">
                <a16:creationId xmlns:a16="http://schemas.microsoft.com/office/drawing/2014/main" id="{AB885DCD-C3A1-EF90-AB83-547E32481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67916" y="2217824"/>
            <a:ext cx="10749" cy="1473203"/>
          </a:xfrm>
          <a:prstGeom prst="line">
            <a:avLst/>
          </a:prstGeom>
          <a:ln w="3810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 sz="1200" dirty="0"/>
          </a:p>
        </p:txBody>
      </p:sp>
      <p:sp>
        <p:nvSpPr>
          <p:cNvPr id="60" name="TextBox 60"/>
          <p:cNvSpPr txBox="1">
            <a:spLocks noGrp="1"/>
          </p:cNvSpPr>
          <p:nvPr>
            <p:ph type="title" idx="4294967295"/>
          </p:nvPr>
        </p:nvSpPr>
        <p:spPr>
          <a:xfrm>
            <a:off x="2865946" y="691502"/>
            <a:ext cx="6089993" cy="4744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9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31" b="1" i="0" u="none" strike="noStrike" kern="1200" cap="none" spc="0" normalizeH="0" baseline="0" noProof="0" dirty="0">
                <a:ln>
                  <a:noFill/>
                </a:ln>
                <a:solidFill>
                  <a:srgbClr val="0B2374"/>
                </a:solidFill>
                <a:effectLst/>
                <a:uLnTx/>
                <a:uFillTx/>
                <a:latin typeface="Montserrat Bold"/>
                <a:ea typeface="Montserrat Bold"/>
                <a:cs typeface="Montserrat Bold"/>
                <a:sym typeface="Montserrat Bold"/>
              </a:rPr>
              <a:t>NO WRONG DOOR INITIATIVE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2030439" y="1117116"/>
            <a:ext cx="8299880" cy="746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8"/>
              </a:lnSpc>
              <a:spcBef>
                <a:spcPct val="0"/>
              </a:spcBef>
            </a:pPr>
            <a:r>
              <a:rPr lang="en-US" sz="1399" b="1" spc="-27" dirty="0">
                <a:solidFill>
                  <a:srgbClr val="0B2374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Mission: </a:t>
            </a:r>
            <a:r>
              <a:rPr lang="en-US" sz="1399" spc="-27" dirty="0">
                <a:solidFill>
                  <a:srgbClr val="0B2374"/>
                </a:solidFill>
                <a:latin typeface="Open Sauce"/>
                <a:ea typeface="Open Sauce"/>
                <a:cs typeface="Open Sauce"/>
                <a:sym typeface="Open Sauce"/>
              </a:rPr>
              <a:t>No Wrong Door improves access to streamlined, person-centered services for older adults, individuals with disabilities, veterans, and caregivers—strengthening communities and enhancing lives across the Commonwealth.</a:t>
            </a:r>
          </a:p>
        </p:txBody>
      </p:sp>
      <p:grpSp>
        <p:nvGrpSpPr>
          <p:cNvPr id="64" name="Group 64" descr="Governanc and administration"/>
          <p:cNvGrpSpPr/>
          <p:nvPr/>
        </p:nvGrpSpPr>
        <p:grpSpPr>
          <a:xfrm>
            <a:off x="492616" y="3242106"/>
            <a:ext cx="2517178" cy="730797"/>
            <a:chOff x="0" y="0"/>
            <a:chExt cx="1365782" cy="396519"/>
          </a:xfrm>
          <a:solidFill>
            <a:srgbClr val="FFEDC6"/>
          </a:solidFill>
        </p:grpSpPr>
        <p:sp>
          <p:nvSpPr>
            <p:cNvPr id="65" name="Freeform 65"/>
            <p:cNvSpPr/>
            <p:nvPr/>
          </p:nvSpPr>
          <p:spPr>
            <a:xfrm>
              <a:off x="0" y="0"/>
              <a:ext cx="1365782" cy="396519"/>
            </a:xfrm>
            <a:custGeom>
              <a:avLst/>
              <a:gdLst/>
              <a:ahLst/>
              <a:cxnLst/>
              <a:rect l="l" t="t" r="r" b="b"/>
              <a:pathLst>
                <a:path w="1365782" h="396519">
                  <a:moveTo>
                    <a:pt x="1162582" y="0"/>
                  </a:moveTo>
                  <a:cubicBezTo>
                    <a:pt x="1274806" y="0"/>
                    <a:pt x="1365782" y="88764"/>
                    <a:pt x="1365782" y="198260"/>
                  </a:cubicBezTo>
                  <a:cubicBezTo>
                    <a:pt x="1365782" y="307755"/>
                    <a:pt x="1274806" y="396519"/>
                    <a:pt x="1162582" y="396519"/>
                  </a:cubicBezTo>
                  <a:lnTo>
                    <a:pt x="203200" y="396519"/>
                  </a:lnTo>
                  <a:cubicBezTo>
                    <a:pt x="90976" y="396519"/>
                    <a:pt x="0" y="307755"/>
                    <a:pt x="0" y="198260"/>
                  </a:cubicBezTo>
                  <a:cubicBezTo>
                    <a:pt x="0" y="88764"/>
                    <a:pt x="90976" y="0"/>
                    <a:pt x="2032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0" y="-9525"/>
              <a:ext cx="1365782" cy="406044"/>
            </a:xfrm>
            <a:prstGeom prst="rect">
              <a:avLst/>
            </a:prstGeom>
            <a:noFill/>
          </p:spPr>
          <p:txBody>
            <a:bodyPr lIns="0" tIns="0" rIns="0" bIns="0" rtlCol="0" anchor="ctr"/>
            <a:lstStyle/>
            <a:p>
              <a:pPr algn="ctr">
                <a:lnSpc>
                  <a:spcPts val="2400"/>
                </a:lnSpc>
              </a:pPr>
              <a:r>
                <a:rPr lang="en-US" sz="2000" b="1" spc="-80" dirty="0">
                  <a:solidFill>
                    <a:srgbClr val="0B237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Governance &amp; Administration</a:t>
              </a:r>
            </a:p>
          </p:txBody>
        </p:sp>
      </p:grpSp>
      <p:grpSp>
        <p:nvGrpSpPr>
          <p:cNvPr id="9" name="Group 9" descr="resource advisory council"/>
          <p:cNvGrpSpPr/>
          <p:nvPr/>
        </p:nvGrpSpPr>
        <p:grpSpPr>
          <a:xfrm>
            <a:off x="597871" y="4120854"/>
            <a:ext cx="838558" cy="838558"/>
            <a:chOff x="0" y="0"/>
            <a:chExt cx="812800" cy="812800"/>
          </a:xfrm>
          <a:solidFill>
            <a:srgbClr val="F7B73A"/>
          </a:solidFill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9073" y="47625"/>
              <a:ext cx="677527" cy="688975"/>
            </a:xfrm>
            <a:prstGeom prst="rect">
              <a:avLst/>
            </a:prstGeom>
            <a:no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93"/>
                </a:lnSpc>
              </a:pPr>
              <a:r>
                <a:rPr lang="en-US" sz="1067" b="1" spc="-21" dirty="0">
                  <a:solidFill>
                    <a:srgbClr val="0B237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Resource Advisory Council</a:t>
              </a:r>
            </a:p>
          </p:txBody>
        </p:sp>
      </p:grpSp>
      <p:grpSp>
        <p:nvGrpSpPr>
          <p:cNvPr id="6" name="Group 6" descr="DARS no wrong door staff"/>
          <p:cNvGrpSpPr/>
          <p:nvPr/>
        </p:nvGrpSpPr>
        <p:grpSpPr>
          <a:xfrm>
            <a:off x="1724500" y="4120854"/>
            <a:ext cx="838558" cy="838558"/>
            <a:chOff x="0" y="0"/>
            <a:chExt cx="812800" cy="812800"/>
          </a:xfrm>
          <a:solidFill>
            <a:srgbClr val="F7B73A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93"/>
                </a:lnSpc>
              </a:pPr>
              <a:r>
                <a:rPr lang="en-US" sz="1067" b="1" spc="-21">
                  <a:solidFill>
                    <a:srgbClr val="0B237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DARS NWD Staff</a:t>
              </a:r>
            </a:p>
          </p:txBody>
        </p:sp>
      </p:grpSp>
      <p:grpSp>
        <p:nvGrpSpPr>
          <p:cNvPr id="75" name="Group 27" descr="area agency on aging lead agencies">
            <a:extLst>
              <a:ext uri="{FF2B5EF4-FFF2-40B4-BE49-F238E27FC236}">
                <a16:creationId xmlns:a16="http://schemas.microsoft.com/office/drawing/2014/main" id="{F8C08595-2E92-9D0F-9E77-B08C1E107BAC}"/>
              </a:ext>
            </a:extLst>
          </p:cNvPr>
          <p:cNvGrpSpPr/>
          <p:nvPr/>
        </p:nvGrpSpPr>
        <p:grpSpPr>
          <a:xfrm>
            <a:off x="1277072" y="4980500"/>
            <a:ext cx="828617" cy="828617"/>
            <a:chOff x="0" y="0"/>
            <a:chExt cx="812800" cy="812800"/>
          </a:xfrm>
          <a:solidFill>
            <a:srgbClr val="A7DEF0"/>
          </a:solidFill>
        </p:grpSpPr>
        <p:sp>
          <p:nvSpPr>
            <p:cNvPr id="76" name="Freeform 28">
              <a:extLst>
                <a:ext uri="{FF2B5EF4-FFF2-40B4-BE49-F238E27FC236}">
                  <a16:creationId xmlns:a16="http://schemas.microsoft.com/office/drawing/2014/main" id="{FAC32EB2-3586-B9C3-B7CF-897BEC86FA6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7" name="TextBox 29">
              <a:extLst>
                <a:ext uri="{FF2B5EF4-FFF2-40B4-BE49-F238E27FC236}">
                  <a16:creationId xmlns:a16="http://schemas.microsoft.com/office/drawing/2014/main" id="{F2F84709-9BF0-0E25-6003-6D0F0BFD07B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93"/>
                </a:lnSpc>
              </a:pPr>
              <a:endParaRPr lang="en-US" sz="1067" b="1" spc="-21">
                <a:solidFill>
                  <a:srgbClr val="0B2374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</p:txBody>
        </p:sp>
      </p:grpSp>
      <p:grpSp>
        <p:nvGrpSpPr>
          <p:cNvPr id="12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33232" y="4942837"/>
            <a:ext cx="838558" cy="838558"/>
            <a:chOff x="0" y="0"/>
            <a:chExt cx="812800" cy="812800"/>
          </a:xfrm>
          <a:solidFill>
            <a:srgbClr val="F7B73A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51411" y="47625"/>
              <a:ext cx="685189" cy="688975"/>
            </a:xfrm>
            <a:prstGeom prst="rect">
              <a:avLst/>
            </a:prstGeom>
            <a:no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93"/>
                </a:lnSpc>
              </a:pPr>
              <a:r>
                <a:rPr lang="en-US" sz="1067" b="1" spc="-21">
                  <a:solidFill>
                    <a:srgbClr val="0B237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AAA Lead Agencies</a:t>
              </a:r>
            </a:p>
          </p:txBody>
        </p:sp>
      </p:grpSp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19419" y="2170427"/>
            <a:ext cx="10749" cy="1473203"/>
          </a:xfrm>
          <a:prstGeom prst="line">
            <a:avLst/>
          </a:prstGeom>
          <a:ln w="3810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4" name="AutoShap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81708" y="2350279"/>
            <a:ext cx="19813" cy="1520879"/>
          </a:xfrm>
          <a:prstGeom prst="line">
            <a:avLst/>
          </a:prstGeom>
          <a:ln w="3810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3764" y="118411"/>
            <a:ext cx="11904473" cy="2748851"/>
          </a:xfrm>
          <a:custGeom>
            <a:avLst/>
            <a:gdLst/>
            <a:ahLst/>
            <a:cxnLst/>
            <a:rect l="l" t="t" r="r" b="b"/>
            <a:pathLst>
              <a:path w="17856710" h="4123277">
                <a:moveTo>
                  <a:pt x="0" y="0"/>
                </a:moveTo>
                <a:lnTo>
                  <a:pt x="17856710" y="0"/>
                </a:lnTo>
                <a:lnTo>
                  <a:pt x="17856710" y="4123276"/>
                </a:lnTo>
                <a:lnTo>
                  <a:pt x="0" y="41232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54" name="Group 54" descr="Streamlined Technology System"/>
          <p:cNvGrpSpPr/>
          <p:nvPr/>
        </p:nvGrpSpPr>
        <p:grpSpPr>
          <a:xfrm>
            <a:off x="3450968" y="3058360"/>
            <a:ext cx="2498306" cy="1080249"/>
            <a:chOff x="0" y="-95714"/>
            <a:chExt cx="1301377" cy="562705"/>
          </a:xfrm>
          <a:solidFill>
            <a:srgbClr val="CEEBE5"/>
          </a:solidFill>
        </p:grpSpPr>
        <p:sp>
          <p:nvSpPr>
            <p:cNvPr id="55" name="Freeform 55"/>
            <p:cNvSpPr/>
            <p:nvPr/>
          </p:nvSpPr>
          <p:spPr>
            <a:xfrm>
              <a:off x="0" y="0"/>
              <a:ext cx="1298390" cy="400780"/>
            </a:xfrm>
            <a:custGeom>
              <a:avLst/>
              <a:gdLst/>
              <a:ahLst/>
              <a:cxnLst/>
              <a:rect l="l" t="t" r="r" b="b"/>
              <a:pathLst>
                <a:path w="1298390" h="400780">
                  <a:moveTo>
                    <a:pt x="1095190" y="0"/>
                  </a:moveTo>
                  <a:cubicBezTo>
                    <a:pt x="1207414" y="0"/>
                    <a:pt x="1298390" y="89718"/>
                    <a:pt x="1298390" y="200390"/>
                  </a:cubicBezTo>
                  <a:cubicBezTo>
                    <a:pt x="1298390" y="311063"/>
                    <a:pt x="1207414" y="400780"/>
                    <a:pt x="1095190" y="400780"/>
                  </a:cubicBezTo>
                  <a:lnTo>
                    <a:pt x="203200" y="400780"/>
                  </a:lnTo>
                  <a:cubicBezTo>
                    <a:pt x="90976" y="400780"/>
                    <a:pt x="0" y="311063"/>
                    <a:pt x="0" y="200390"/>
                  </a:cubicBezTo>
                  <a:cubicBezTo>
                    <a:pt x="0" y="89718"/>
                    <a:pt x="90976" y="0"/>
                    <a:pt x="2032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2987" y="-95714"/>
              <a:ext cx="1298390" cy="562705"/>
            </a:xfrm>
            <a:prstGeom prst="rect">
              <a:avLst/>
            </a:prstGeom>
            <a:noFill/>
          </p:spPr>
          <p:txBody>
            <a:bodyPr lIns="0" tIns="0" rIns="0" bIns="0" rtlCol="0" anchor="ctr"/>
            <a:lstStyle/>
            <a:p>
              <a:pPr algn="ctr"/>
              <a:r>
                <a:rPr lang="en-US" sz="2000" b="1" spc="-80">
                  <a:solidFill>
                    <a:srgbClr val="0B237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Streamlined Technology System</a:t>
              </a:r>
            </a:p>
          </p:txBody>
        </p:sp>
      </p:grpSp>
      <p:grpSp>
        <p:nvGrpSpPr>
          <p:cNvPr id="3" name="Group 36" descr="Easy access">
            <a:extLst>
              <a:ext uri="{FF2B5EF4-FFF2-40B4-BE49-F238E27FC236}">
                <a16:creationId xmlns:a16="http://schemas.microsoft.com/office/drawing/2014/main" id="{4637FB7F-551C-AB2C-331C-7AC2BA8C5A79}"/>
              </a:ext>
            </a:extLst>
          </p:cNvPr>
          <p:cNvGrpSpPr/>
          <p:nvPr/>
        </p:nvGrpSpPr>
        <p:grpSpPr>
          <a:xfrm>
            <a:off x="3741145" y="4169988"/>
            <a:ext cx="850286" cy="882953"/>
            <a:chOff x="0" y="0"/>
            <a:chExt cx="880737" cy="914575"/>
          </a:xfrm>
          <a:solidFill>
            <a:srgbClr val="FCE0E3"/>
          </a:solidFill>
        </p:grpSpPr>
        <p:sp>
          <p:nvSpPr>
            <p:cNvPr id="68" name="TextBox 38">
              <a:extLst>
                <a:ext uri="{FF2B5EF4-FFF2-40B4-BE49-F238E27FC236}">
                  <a16:creationId xmlns:a16="http://schemas.microsoft.com/office/drawing/2014/main" id="{28FF476E-2660-414D-D7AD-D0C1FFDA0A78}"/>
                </a:ext>
              </a:extLst>
            </p:cNvPr>
            <p:cNvSpPr txBox="1"/>
            <p:nvPr/>
          </p:nvSpPr>
          <p:spPr>
            <a:xfrm>
              <a:off x="41237" y="57166"/>
              <a:ext cx="798199" cy="771667"/>
            </a:xfrm>
            <a:prstGeom prst="rect">
              <a:avLst/>
            </a:prstGeom>
            <a:no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93"/>
                </a:lnSpc>
              </a:pPr>
              <a:endParaRPr lang="en-US" sz="1067" b="1" spc="-21">
                <a:solidFill>
                  <a:srgbClr val="0B2374"/>
                </a:solidFill>
                <a:latin typeface="Open Sauce Bold"/>
                <a:ea typeface="Open Sauce Bold"/>
                <a:cs typeface="Open Sauce Bold"/>
                <a:sym typeface="Open Sauce Bold"/>
              </a:endParaRPr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C41A04FE-B4BB-D8A3-508D-1557E7B2AE58}"/>
                </a:ext>
              </a:extLst>
            </p:cNvPr>
            <p:cNvSpPr/>
            <p:nvPr/>
          </p:nvSpPr>
          <p:spPr>
            <a:xfrm>
              <a:off x="0" y="0"/>
              <a:ext cx="880737" cy="914575"/>
            </a:xfrm>
            <a:custGeom>
              <a:avLst/>
              <a:gdLst/>
              <a:ahLst/>
              <a:cxnLst/>
              <a:rect l="l" t="t" r="r" b="b"/>
              <a:pathLst>
                <a:path w="880737" h="914575">
                  <a:moveTo>
                    <a:pt x="440369" y="0"/>
                  </a:moveTo>
                  <a:cubicBezTo>
                    <a:pt x="197160" y="0"/>
                    <a:pt x="0" y="204735"/>
                    <a:pt x="0" y="457287"/>
                  </a:cubicBezTo>
                  <a:cubicBezTo>
                    <a:pt x="0" y="709840"/>
                    <a:pt x="197160" y="914575"/>
                    <a:pt x="440369" y="914575"/>
                  </a:cubicBezTo>
                  <a:cubicBezTo>
                    <a:pt x="683577" y="914575"/>
                    <a:pt x="880737" y="709840"/>
                    <a:pt x="880737" y="457287"/>
                  </a:cubicBezTo>
                  <a:cubicBezTo>
                    <a:pt x="880737" y="204735"/>
                    <a:pt x="683577" y="0"/>
                    <a:pt x="440369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4" name="Group 24" descr="CRIA"/>
          <p:cNvGrpSpPr/>
          <p:nvPr/>
        </p:nvGrpSpPr>
        <p:grpSpPr>
          <a:xfrm>
            <a:off x="4759313" y="4179739"/>
            <a:ext cx="828617" cy="828617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4CEB5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93"/>
                </a:lnSpc>
              </a:pPr>
              <a:r>
                <a:rPr lang="en-US" sz="1067" b="1" spc="-21">
                  <a:solidFill>
                    <a:srgbClr val="0B237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CRIA </a:t>
              </a:r>
            </a:p>
          </p:txBody>
        </p:sp>
      </p:grpSp>
      <p:grpSp>
        <p:nvGrpSpPr>
          <p:cNvPr id="27" name="Group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59170" y="4179739"/>
            <a:ext cx="828617" cy="828617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4CEB5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93"/>
                </a:lnSpc>
              </a:pPr>
              <a:r>
                <a:rPr lang="en-US" sz="1067" b="1" spc="-21">
                  <a:solidFill>
                    <a:srgbClr val="0B237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Easy Access</a:t>
              </a:r>
            </a:p>
          </p:txBody>
        </p:sp>
      </p:grpSp>
      <p:grpSp>
        <p:nvGrpSpPr>
          <p:cNvPr id="30" name="Group 30" descr="training platform"/>
          <p:cNvGrpSpPr/>
          <p:nvPr/>
        </p:nvGrpSpPr>
        <p:grpSpPr>
          <a:xfrm>
            <a:off x="3745902" y="5146487"/>
            <a:ext cx="845235" cy="828618"/>
            <a:chOff x="0" y="0"/>
            <a:chExt cx="812800" cy="850351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50351"/>
            </a:xfrm>
            <a:custGeom>
              <a:avLst/>
              <a:gdLst/>
              <a:ahLst/>
              <a:cxnLst/>
              <a:rect l="l" t="t" r="r" b="b"/>
              <a:pathLst>
                <a:path w="812800" h="850351">
                  <a:moveTo>
                    <a:pt x="406400" y="0"/>
                  </a:moveTo>
                  <a:cubicBezTo>
                    <a:pt x="181951" y="0"/>
                    <a:pt x="0" y="190358"/>
                    <a:pt x="0" y="425175"/>
                  </a:cubicBezTo>
                  <a:cubicBezTo>
                    <a:pt x="0" y="659993"/>
                    <a:pt x="181951" y="850351"/>
                    <a:pt x="406400" y="850351"/>
                  </a:cubicBezTo>
                  <a:cubicBezTo>
                    <a:pt x="630849" y="850351"/>
                    <a:pt x="812800" y="659993"/>
                    <a:pt x="812800" y="425175"/>
                  </a:cubicBezTo>
                  <a:cubicBezTo>
                    <a:pt x="812800" y="190358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4CEB5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76200" y="51145"/>
              <a:ext cx="660400" cy="71948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93"/>
                </a:lnSpc>
              </a:pPr>
              <a:r>
                <a:rPr lang="en-US" sz="1067" b="1" spc="-21">
                  <a:solidFill>
                    <a:srgbClr val="0B237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Training Platform</a:t>
              </a:r>
            </a:p>
          </p:txBody>
        </p:sp>
      </p:grpSp>
      <p:grpSp>
        <p:nvGrpSpPr>
          <p:cNvPr id="33" name="Group 33" descr="resource database partners"/>
          <p:cNvGrpSpPr/>
          <p:nvPr/>
        </p:nvGrpSpPr>
        <p:grpSpPr>
          <a:xfrm>
            <a:off x="4759313" y="5184773"/>
            <a:ext cx="859423" cy="807709"/>
            <a:chOff x="0" y="0"/>
            <a:chExt cx="1301982" cy="1223637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301982" cy="1223637"/>
            </a:xfrm>
            <a:custGeom>
              <a:avLst/>
              <a:gdLst/>
              <a:ahLst/>
              <a:cxnLst/>
              <a:rect l="l" t="t" r="r" b="b"/>
              <a:pathLst>
                <a:path w="1301982" h="1223637">
                  <a:moveTo>
                    <a:pt x="650991" y="0"/>
                  </a:moveTo>
                  <a:cubicBezTo>
                    <a:pt x="291459" y="0"/>
                    <a:pt x="0" y="273921"/>
                    <a:pt x="0" y="611819"/>
                  </a:cubicBezTo>
                  <a:cubicBezTo>
                    <a:pt x="0" y="949717"/>
                    <a:pt x="291459" y="1223637"/>
                    <a:pt x="650991" y="1223637"/>
                  </a:cubicBezTo>
                  <a:cubicBezTo>
                    <a:pt x="1010523" y="1223637"/>
                    <a:pt x="1301982" y="949717"/>
                    <a:pt x="1301982" y="611819"/>
                  </a:cubicBezTo>
                  <a:cubicBezTo>
                    <a:pt x="1301982" y="273921"/>
                    <a:pt x="1010523" y="0"/>
                    <a:pt x="650991" y="0"/>
                  </a:cubicBezTo>
                  <a:close/>
                </a:path>
              </a:pathLst>
            </a:custGeom>
            <a:solidFill>
              <a:srgbClr val="64CEB5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71917" y="79639"/>
              <a:ext cx="1184093" cy="102278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93"/>
                </a:lnSpc>
              </a:pPr>
              <a:r>
                <a:rPr lang="en-US" sz="1067" b="1" spc="-21">
                  <a:solidFill>
                    <a:srgbClr val="0B237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Resource Database Partners</a:t>
              </a:r>
            </a:p>
          </p:txBody>
        </p:sp>
      </p:grpSp>
      <p:grpSp>
        <p:nvGrpSpPr>
          <p:cNvPr id="57" name="Group 57" descr="coordinated partner network"/>
          <p:cNvGrpSpPr/>
          <p:nvPr/>
        </p:nvGrpSpPr>
        <p:grpSpPr>
          <a:xfrm>
            <a:off x="6500442" y="3247278"/>
            <a:ext cx="2314318" cy="698448"/>
            <a:chOff x="0" y="0"/>
            <a:chExt cx="1368961" cy="413144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1365782" cy="400780"/>
            </a:xfrm>
            <a:custGeom>
              <a:avLst/>
              <a:gdLst/>
              <a:ahLst/>
              <a:cxnLst/>
              <a:rect l="l" t="t" r="r" b="b"/>
              <a:pathLst>
                <a:path w="1365782" h="400780">
                  <a:moveTo>
                    <a:pt x="1162582" y="0"/>
                  </a:moveTo>
                  <a:cubicBezTo>
                    <a:pt x="1274806" y="0"/>
                    <a:pt x="1365782" y="89718"/>
                    <a:pt x="1365782" y="200390"/>
                  </a:cubicBezTo>
                  <a:cubicBezTo>
                    <a:pt x="1365782" y="311063"/>
                    <a:pt x="1274806" y="400780"/>
                    <a:pt x="1162582" y="400780"/>
                  </a:cubicBezTo>
                  <a:lnTo>
                    <a:pt x="203200" y="400780"/>
                  </a:lnTo>
                  <a:cubicBezTo>
                    <a:pt x="90976" y="400780"/>
                    <a:pt x="0" y="311063"/>
                    <a:pt x="0" y="200390"/>
                  </a:cubicBezTo>
                  <a:cubicBezTo>
                    <a:pt x="0" y="8971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A7DEF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3179" y="2839"/>
              <a:ext cx="1365782" cy="4103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400"/>
                </a:lnSpc>
              </a:pPr>
              <a:r>
                <a:rPr lang="en-US" sz="2000" b="1" spc="-80" dirty="0">
                  <a:solidFill>
                    <a:srgbClr val="0B237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Coordinated Partner Network</a:t>
              </a:r>
            </a:p>
          </p:txBody>
        </p:sp>
      </p:grpSp>
      <p:grpSp>
        <p:nvGrpSpPr>
          <p:cNvPr id="69" name="Group 69" descr="community partners"/>
          <p:cNvGrpSpPr/>
          <p:nvPr/>
        </p:nvGrpSpPr>
        <p:grpSpPr>
          <a:xfrm>
            <a:off x="6765976" y="4138609"/>
            <a:ext cx="868734" cy="868734"/>
            <a:chOff x="0" y="0"/>
            <a:chExt cx="812800" cy="812800"/>
          </a:xfrm>
          <a:solidFill>
            <a:srgbClr val="A7DEF0"/>
          </a:solidFill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40947" y="47625"/>
              <a:ext cx="695653" cy="688975"/>
            </a:xfrm>
            <a:prstGeom prst="rect">
              <a:avLst/>
            </a:prstGeom>
            <a:no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07"/>
                </a:lnSpc>
              </a:pPr>
              <a:r>
                <a:rPr lang="en-US" sz="933" b="1" spc="-19">
                  <a:solidFill>
                    <a:srgbClr val="0B237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Community Partners</a:t>
              </a:r>
            </a:p>
          </p:txBody>
        </p:sp>
      </p:grpSp>
      <p:grpSp>
        <p:nvGrpSpPr>
          <p:cNvPr id="21" name="Group 21" descr="network partners"/>
          <p:cNvGrpSpPr/>
          <p:nvPr/>
        </p:nvGrpSpPr>
        <p:grpSpPr>
          <a:xfrm>
            <a:off x="7726212" y="4138609"/>
            <a:ext cx="868734" cy="868734"/>
            <a:chOff x="0" y="0"/>
            <a:chExt cx="812800" cy="812800"/>
          </a:xfrm>
          <a:solidFill>
            <a:srgbClr val="A7DEF0"/>
          </a:solidFill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07"/>
                </a:lnSpc>
              </a:pPr>
              <a:r>
                <a:rPr lang="en-US" sz="933" b="1" spc="-19">
                  <a:solidFill>
                    <a:srgbClr val="0B237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Network Partners</a:t>
              </a:r>
            </a:p>
          </p:txBody>
        </p:sp>
      </p:grpSp>
      <p:grpSp>
        <p:nvGrpSpPr>
          <p:cNvPr id="15" name="Group 15" descr="local advisory council members"/>
          <p:cNvGrpSpPr/>
          <p:nvPr/>
        </p:nvGrpSpPr>
        <p:grpSpPr>
          <a:xfrm>
            <a:off x="6798232" y="5150006"/>
            <a:ext cx="874054" cy="885097"/>
            <a:chOff x="0" y="0"/>
            <a:chExt cx="812800" cy="823070"/>
          </a:xfrm>
          <a:solidFill>
            <a:srgbClr val="A7DEF0"/>
          </a:solidFill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23070"/>
            </a:xfrm>
            <a:custGeom>
              <a:avLst/>
              <a:gdLst/>
              <a:ahLst/>
              <a:cxnLst/>
              <a:rect l="l" t="t" r="r" b="b"/>
              <a:pathLst>
                <a:path w="812800" h="823070">
                  <a:moveTo>
                    <a:pt x="406400" y="0"/>
                  </a:moveTo>
                  <a:cubicBezTo>
                    <a:pt x="181951" y="0"/>
                    <a:pt x="0" y="184250"/>
                    <a:pt x="0" y="411535"/>
                  </a:cubicBezTo>
                  <a:cubicBezTo>
                    <a:pt x="0" y="638819"/>
                    <a:pt x="181951" y="823070"/>
                    <a:pt x="406400" y="823070"/>
                  </a:cubicBezTo>
                  <a:cubicBezTo>
                    <a:pt x="630849" y="823070"/>
                    <a:pt x="812800" y="638819"/>
                    <a:pt x="812800" y="411535"/>
                  </a:cubicBezTo>
                  <a:cubicBezTo>
                    <a:pt x="812800" y="184250"/>
                    <a:pt x="630849" y="0"/>
                    <a:pt x="4064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48588"/>
              <a:ext cx="660400" cy="697319"/>
            </a:xfrm>
            <a:prstGeom prst="rect">
              <a:avLst/>
            </a:prstGeom>
            <a:no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07"/>
                </a:lnSpc>
              </a:pPr>
              <a:r>
                <a:rPr lang="en-US" sz="933" b="1" spc="-19">
                  <a:solidFill>
                    <a:srgbClr val="0B237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Local Advisory Council Members</a:t>
              </a:r>
            </a:p>
          </p:txBody>
        </p:sp>
      </p:grpSp>
      <p:grpSp>
        <p:nvGrpSpPr>
          <p:cNvPr id="18" name="Group 18" descr="tech users"/>
          <p:cNvGrpSpPr/>
          <p:nvPr/>
        </p:nvGrpSpPr>
        <p:grpSpPr>
          <a:xfrm>
            <a:off x="7781148" y="5158608"/>
            <a:ext cx="854559" cy="854559"/>
            <a:chOff x="0" y="0"/>
            <a:chExt cx="812800" cy="812800"/>
          </a:xfrm>
          <a:solidFill>
            <a:srgbClr val="A7DEF0"/>
          </a:solidFill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07"/>
                </a:lnSpc>
              </a:pPr>
              <a:r>
                <a:rPr lang="en-US" sz="933" b="1" spc="-19">
                  <a:solidFill>
                    <a:srgbClr val="0B237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Tech Users</a:t>
              </a:r>
            </a:p>
          </p:txBody>
        </p:sp>
      </p:grpSp>
      <p:grpSp>
        <p:nvGrpSpPr>
          <p:cNvPr id="61" name="Group 61" descr="person centered support"/>
          <p:cNvGrpSpPr/>
          <p:nvPr/>
        </p:nvGrpSpPr>
        <p:grpSpPr>
          <a:xfrm>
            <a:off x="9260235" y="3221804"/>
            <a:ext cx="2439149" cy="751099"/>
            <a:chOff x="0" y="0"/>
            <a:chExt cx="1301511" cy="400780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1301511" cy="400780"/>
            </a:xfrm>
            <a:custGeom>
              <a:avLst/>
              <a:gdLst/>
              <a:ahLst/>
              <a:cxnLst/>
              <a:rect l="l" t="t" r="r" b="b"/>
              <a:pathLst>
                <a:path w="1301511" h="400780">
                  <a:moveTo>
                    <a:pt x="1098311" y="0"/>
                  </a:moveTo>
                  <a:cubicBezTo>
                    <a:pt x="1210536" y="0"/>
                    <a:pt x="1301511" y="89718"/>
                    <a:pt x="1301511" y="200390"/>
                  </a:cubicBezTo>
                  <a:cubicBezTo>
                    <a:pt x="1301511" y="311063"/>
                    <a:pt x="1210536" y="400780"/>
                    <a:pt x="1098311" y="400780"/>
                  </a:cubicBezTo>
                  <a:lnTo>
                    <a:pt x="203200" y="400780"/>
                  </a:lnTo>
                  <a:cubicBezTo>
                    <a:pt x="90976" y="400780"/>
                    <a:pt x="0" y="311063"/>
                    <a:pt x="0" y="200390"/>
                  </a:cubicBezTo>
                  <a:cubicBezTo>
                    <a:pt x="0" y="8971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7A1AB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0" y="-9525"/>
              <a:ext cx="1301511" cy="41030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2400"/>
                </a:lnSpc>
              </a:pPr>
              <a:r>
                <a:rPr lang="en-US" sz="2000" b="1" spc="-80">
                  <a:solidFill>
                    <a:srgbClr val="0B237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Person Centered Support</a:t>
              </a:r>
            </a:p>
          </p:txBody>
        </p:sp>
      </p:grpSp>
      <p:grpSp>
        <p:nvGrpSpPr>
          <p:cNvPr id="36" name="Group 36" descr="caregiver"/>
          <p:cNvGrpSpPr/>
          <p:nvPr/>
        </p:nvGrpSpPr>
        <p:grpSpPr>
          <a:xfrm>
            <a:off x="9620177" y="4120854"/>
            <a:ext cx="850286" cy="882953"/>
            <a:chOff x="0" y="0"/>
            <a:chExt cx="880737" cy="914575"/>
          </a:xfrm>
          <a:solidFill>
            <a:srgbClr val="FCE0E3"/>
          </a:solidFill>
        </p:grpSpPr>
        <p:sp>
          <p:nvSpPr>
            <p:cNvPr id="37" name="Freeform 37"/>
            <p:cNvSpPr/>
            <p:nvPr/>
          </p:nvSpPr>
          <p:spPr>
            <a:xfrm>
              <a:off x="0" y="0"/>
              <a:ext cx="880737" cy="914575"/>
            </a:xfrm>
            <a:custGeom>
              <a:avLst/>
              <a:gdLst/>
              <a:ahLst/>
              <a:cxnLst/>
              <a:rect l="l" t="t" r="r" b="b"/>
              <a:pathLst>
                <a:path w="880737" h="914575">
                  <a:moveTo>
                    <a:pt x="440369" y="0"/>
                  </a:moveTo>
                  <a:cubicBezTo>
                    <a:pt x="197160" y="0"/>
                    <a:pt x="0" y="204735"/>
                    <a:pt x="0" y="457287"/>
                  </a:cubicBezTo>
                  <a:cubicBezTo>
                    <a:pt x="0" y="709840"/>
                    <a:pt x="197160" y="914575"/>
                    <a:pt x="440369" y="914575"/>
                  </a:cubicBezTo>
                  <a:cubicBezTo>
                    <a:pt x="683577" y="914575"/>
                    <a:pt x="880737" y="709840"/>
                    <a:pt x="880737" y="457287"/>
                  </a:cubicBezTo>
                  <a:cubicBezTo>
                    <a:pt x="880737" y="204735"/>
                    <a:pt x="683577" y="0"/>
                    <a:pt x="440369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41237" y="57166"/>
              <a:ext cx="798199" cy="771667"/>
            </a:xfrm>
            <a:prstGeom prst="rect">
              <a:avLst/>
            </a:prstGeom>
            <a:no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93"/>
                </a:lnSpc>
              </a:pPr>
              <a:r>
                <a:rPr lang="en-US" sz="1067" b="1" spc="-21">
                  <a:solidFill>
                    <a:srgbClr val="0B237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Caregiver</a:t>
              </a:r>
            </a:p>
          </p:txBody>
        </p:sp>
      </p:grpSp>
      <p:grpSp>
        <p:nvGrpSpPr>
          <p:cNvPr id="42" name="Group 42" descr="older adults"/>
          <p:cNvGrpSpPr/>
          <p:nvPr/>
        </p:nvGrpSpPr>
        <p:grpSpPr>
          <a:xfrm>
            <a:off x="10677751" y="4138005"/>
            <a:ext cx="850286" cy="882953"/>
            <a:chOff x="0" y="0"/>
            <a:chExt cx="880737" cy="914575"/>
          </a:xfrm>
          <a:solidFill>
            <a:srgbClr val="FCE0E3"/>
          </a:solidFill>
        </p:grpSpPr>
        <p:sp>
          <p:nvSpPr>
            <p:cNvPr id="43" name="Freeform 43"/>
            <p:cNvSpPr/>
            <p:nvPr/>
          </p:nvSpPr>
          <p:spPr>
            <a:xfrm>
              <a:off x="0" y="0"/>
              <a:ext cx="880737" cy="914575"/>
            </a:xfrm>
            <a:custGeom>
              <a:avLst/>
              <a:gdLst/>
              <a:ahLst/>
              <a:cxnLst/>
              <a:rect l="l" t="t" r="r" b="b"/>
              <a:pathLst>
                <a:path w="880737" h="914575">
                  <a:moveTo>
                    <a:pt x="440369" y="0"/>
                  </a:moveTo>
                  <a:cubicBezTo>
                    <a:pt x="197160" y="0"/>
                    <a:pt x="0" y="204735"/>
                    <a:pt x="0" y="457287"/>
                  </a:cubicBezTo>
                  <a:cubicBezTo>
                    <a:pt x="0" y="709840"/>
                    <a:pt x="197160" y="914575"/>
                    <a:pt x="440369" y="914575"/>
                  </a:cubicBezTo>
                  <a:cubicBezTo>
                    <a:pt x="683577" y="914575"/>
                    <a:pt x="880737" y="709840"/>
                    <a:pt x="880737" y="457287"/>
                  </a:cubicBezTo>
                  <a:cubicBezTo>
                    <a:pt x="880737" y="204735"/>
                    <a:pt x="683577" y="0"/>
                    <a:pt x="440369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82569" y="57166"/>
              <a:ext cx="715599" cy="771667"/>
            </a:xfrm>
            <a:prstGeom prst="rect">
              <a:avLst/>
            </a:prstGeom>
            <a:no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93"/>
                </a:lnSpc>
              </a:pPr>
              <a:r>
                <a:rPr lang="en-US" sz="1067" b="1" spc="-21">
                  <a:solidFill>
                    <a:srgbClr val="0B237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Older Adult</a:t>
              </a:r>
            </a:p>
          </p:txBody>
        </p:sp>
      </p:grpSp>
      <p:grpSp>
        <p:nvGrpSpPr>
          <p:cNvPr id="39" name="Group 39" descr="veteran"/>
          <p:cNvGrpSpPr/>
          <p:nvPr/>
        </p:nvGrpSpPr>
        <p:grpSpPr>
          <a:xfrm>
            <a:off x="9620177" y="5105396"/>
            <a:ext cx="850286" cy="882953"/>
            <a:chOff x="0" y="0"/>
            <a:chExt cx="880737" cy="914575"/>
          </a:xfrm>
          <a:solidFill>
            <a:srgbClr val="FCE0E3"/>
          </a:solidFill>
        </p:grpSpPr>
        <p:sp>
          <p:nvSpPr>
            <p:cNvPr id="40" name="Freeform 40"/>
            <p:cNvSpPr/>
            <p:nvPr/>
          </p:nvSpPr>
          <p:spPr>
            <a:xfrm>
              <a:off x="0" y="0"/>
              <a:ext cx="880737" cy="914575"/>
            </a:xfrm>
            <a:custGeom>
              <a:avLst/>
              <a:gdLst/>
              <a:ahLst/>
              <a:cxnLst/>
              <a:rect l="l" t="t" r="r" b="b"/>
              <a:pathLst>
                <a:path w="880737" h="914575">
                  <a:moveTo>
                    <a:pt x="440369" y="0"/>
                  </a:moveTo>
                  <a:cubicBezTo>
                    <a:pt x="197160" y="0"/>
                    <a:pt x="0" y="204735"/>
                    <a:pt x="0" y="457287"/>
                  </a:cubicBezTo>
                  <a:cubicBezTo>
                    <a:pt x="0" y="709840"/>
                    <a:pt x="197160" y="914575"/>
                    <a:pt x="440369" y="914575"/>
                  </a:cubicBezTo>
                  <a:cubicBezTo>
                    <a:pt x="683577" y="914575"/>
                    <a:pt x="880737" y="709840"/>
                    <a:pt x="880737" y="457287"/>
                  </a:cubicBezTo>
                  <a:cubicBezTo>
                    <a:pt x="880737" y="204735"/>
                    <a:pt x="683577" y="0"/>
                    <a:pt x="440369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82569" y="57166"/>
              <a:ext cx="715599" cy="771667"/>
            </a:xfrm>
            <a:prstGeom prst="rect">
              <a:avLst/>
            </a:prstGeom>
            <a:no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93"/>
                </a:lnSpc>
              </a:pPr>
              <a:r>
                <a:rPr lang="en-US" sz="1067" b="1" spc="-21">
                  <a:solidFill>
                    <a:srgbClr val="0B237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Veteran</a:t>
              </a:r>
            </a:p>
          </p:txBody>
        </p:sp>
      </p:grpSp>
      <p:grpSp>
        <p:nvGrpSpPr>
          <p:cNvPr id="45" name="Group 45" descr="disability"/>
          <p:cNvGrpSpPr/>
          <p:nvPr/>
        </p:nvGrpSpPr>
        <p:grpSpPr>
          <a:xfrm>
            <a:off x="10677751" y="5101498"/>
            <a:ext cx="850286" cy="882953"/>
            <a:chOff x="0" y="0"/>
            <a:chExt cx="880737" cy="914575"/>
          </a:xfrm>
          <a:solidFill>
            <a:srgbClr val="FCE0E3"/>
          </a:solidFill>
        </p:grpSpPr>
        <p:sp>
          <p:nvSpPr>
            <p:cNvPr id="46" name="Freeform 46"/>
            <p:cNvSpPr/>
            <p:nvPr/>
          </p:nvSpPr>
          <p:spPr>
            <a:xfrm>
              <a:off x="0" y="0"/>
              <a:ext cx="880737" cy="914575"/>
            </a:xfrm>
            <a:custGeom>
              <a:avLst/>
              <a:gdLst/>
              <a:ahLst/>
              <a:cxnLst/>
              <a:rect l="l" t="t" r="r" b="b"/>
              <a:pathLst>
                <a:path w="880737" h="914575">
                  <a:moveTo>
                    <a:pt x="440369" y="0"/>
                  </a:moveTo>
                  <a:cubicBezTo>
                    <a:pt x="197160" y="0"/>
                    <a:pt x="0" y="204735"/>
                    <a:pt x="0" y="457287"/>
                  </a:cubicBezTo>
                  <a:cubicBezTo>
                    <a:pt x="0" y="709840"/>
                    <a:pt x="197160" y="914575"/>
                    <a:pt x="440369" y="914575"/>
                  </a:cubicBezTo>
                  <a:cubicBezTo>
                    <a:pt x="683577" y="914575"/>
                    <a:pt x="880737" y="709840"/>
                    <a:pt x="880737" y="457287"/>
                  </a:cubicBezTo>
                  <a:cubicBezTo>
                    <a:pt x="880737" y="204735"/>
                    <a:pt x="683577" y="0"/>
                    <a:pt x="440369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82569" y="57166"/>
              <a:ext cx="715599" cy="771667"/>
            </a:xfrm>
            <a:prstGeom prst="rect">
              <a:avLst/>
            </a:prstGeom>
            <a:no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93"/>
                </a:lnSpc>
              </a:pPr>
              <a:r>
                <a:rPr lang="en-US" sz="1067" b="1" spc="-21">
                  <a:solidFill>
                    <a:srgbClr val="0B2374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Disability</a:t>
              </a:r>
            </a:p>
          </p:txBody>
        </p:sp>
      </p:grpSp>
      <p:sp>
        <p:nvSpPr>
          <p:cNvPr id="48" name="Freeform 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583531">
            <a:off x="1148842" y="1216153"/>
            <a:ext cx="857873" cy="2743200"/>
          </a:xfrm>
          <a:custGeom>
            <a:avLst/>
            <a:gdLst/>
            <a:ahLst/>
            <a:cxnLst/>
            <a:rect l="l" t="t" r="r" b="b"/>
            <a:pathLst>
              <a:path w="1286810" h="4114800">
                <a:moveTo>
                  <a:pt x="0" y="0"/>
                </a:moveTo>
                <a:lnTo>
                  <a:pt x="1286811" y="0"/>
                </a:lnTo>
                <a:lnTo>
                  <a:pt x="12868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9" name="Freeform 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800017">
            <a:off x="10199511" y="1282166"/>
            <a:ext cx="857873" cy="2743200"/>
          </a:xfrm>
          <a:custGeom>
            <a:avLst/>
            <a:gdLst/>
            <a:ahLst/>
            <a:cxnLst/>
            <a:rect l="l" t="t" r="r" b="b"/>
            <a:pathLst>
              <a:path w="1286810" h="4114800">
                <a:moveTo>
                  <a:pt x="0" y="0"/>
                </a:moveTo>
                <a:lnTo>
                  <a:pt x="1286810" y="0"/>
                </a:lnTo>
                <a:lnTo>
                  <a:pt x="128681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0" name="Freeform 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800017">
            <a:off x="7179520" y="1042269"/>
            <a:ext cx="987543" cy="3157839"/>
          </a:xfrm>
          <a:custGeom>
            <a:avLst/>
            <a:gdLst/>
            <a:ahLst/>
            <a:cxnLst/>
            <a:rect l="l" t="t" r="r" b="b"/>
            <a:pathLst>
              <a:path w="1481314" h="4736758">
                <a:moveTo>
                  <a:pt x="0" y="0"/>
                </a:moveTo>
                <a:lnTo>
                  <a:pt x="1481314" y="0"/>
                </a:lnTo>
                <a:lnTo>
                  <a:pt x="1481314" y="4736759"/>
                </a:lnTo>
                <a:lnTo>
                  <a:pt x="0" y="473675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1" name="Freeform 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800017">
            <a:off x="4025741" y="952866"/>
            <a:ext cx="996885" cy="3187714"/>
          </a:xfrm>
          <a:custGeom>
            <a:avLst/>
            <a:gdLst/>
            <a:ahLst/>
            <a:cxnLst/>
            <a:rect l="l" t="t" r="r" b="b"/>
            <a:pathLst>
              <a:path w="1495328" h="4781571">
                <a:moveTo>
                  <a:pt x="0" y="0"/>
                </a:moveTo>
                <a:lnTo>
                  <a:pt x="1495328" y="0"/>
                </a:lnTo>
                <a:lnTo>
                  <a:pt x="1495328" y="4781570"/>
                </a:lnTo>
                <a:lnTo>
                  <a:pt x="0" y="478157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3" name="TextBox 53">
            <a:extLst>
              <a:ext uri="{FF2B5EF4-FFF2-40B4-BE49-F238E27FC236}">
                <a16:creationId xmlns:a16="http://schemas.microsoft.com/office/drawing/2014/main" id="{797C0354-06EB-FECD-C2E5-4230F3E1C174}"/>
              </a:ext>
            </a:extLst>
          </p:cNvPr>
          <p:cNvSpPr txBox="1"/>
          <p:nvPr/>
        </p:nvSpPr>
        <p:spPr>
          <a:xfrm>
            <a:off x="1043830" y="1630439"/>
            <a:ext cx="10104339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500" b="1" spc="-27" dirty="0">
                <a:solidFill>
                  <a:srgbClr val="0B2374"/>
                </a:solidFill>
                <a:latin typeface="Calibri"/>
                <a:ea typeface="+mn-lt"/>
                <a:cs typeface="+mn-lt"/>
              </a:rPr>
              <a:t>Vision: </a:t>
            </a:r>
            <a:r>
              <a:rPr lang="en-US" sz="1500" spc="-27" dirty="0">
                <a:solidFill>
                  <a:srgbClr val="0B2374"/>
                </a:solidFill>
                <a:latin typeface="Calibri"/>
                <a:ea typeface="+mn-lt"/>
                <a:cs typeface="+mn-lt"/>
              </a:rPr>
              <a:t>A future where all Virginians access the support they need through streamlined systems powered by technology, trusted partners, and person-centered care.</a:t>
            </a:r>
            <a:endParaRPr lang="en-US" sz="1500" dirty="0">
              <a:latin typeface="Calibri"/>
              <a:ea typeface="+mn-lt"/>
              <a:cs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590"/>
    </mc:Choice>
    <mc:Fallback xmlns="">
      <p:transition advTm="20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2" grpId="0" animBg="1"/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89C85-68B0-F2AD-07C7-BB05384AF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1964FABD-6512-920C-34C9-7E1AA03E4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" y="-18288"/>
            <a:ext cx="12200699" cy="2173681"/>
          </a:xfrm>
          <a:custGeom>
            <a:avLst/>
            <a:gdLst/>
            <a:ahLst/>
            <a:cxnLst/>
            <a:rect l="l" t="t" r="r" b="b"/>
            <a:pathLst>
              <a:path w="18301049" h="3260522">
                <a:moveTo>
                  <a:pt x="18301049" y="0"/>
                </a:moveTo>
                <a:lnTo>
                  <a:pt x="0" y="0"/>
                </a:lnTo>
                <a:lnTo>
                  <a:pt x="0" y="3260522"/>
                </a:lnTo>
                <a:lnTo>
                  <a:pt x="18301049" y="3260522"/>
                </a:lnTo>
                <a:lnTo>
                  <a:pt x="18301049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BE25A204-8F22-9CCF-6B15-EAECAC21678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85800" y="676046"/>
            <a:ext cx="10820400" cy="78348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609630">
              <a:lnSpc>
                <a:spcPts val="6400"/>
              </a:lnSpc>
              <a:defRPr/>
            </a:pPr>
            <a:r>
              <a:rPr lang="en-US" sz="5300" b="1">
                <a:solidFill>
                  <a:srgbClr val="0B2374"/>
                </a:solidFill>
                <a:latin typeface="Montserrat Bold"/>
                <a:sym typeface="Montserrat Bold"/>
              </a:rPr>
              <a:t>NWD Technology System</a:t>
            </a:r>
            <a:endParaRPr lang="en-US" sz="5300" b="1">
              <a:solidFill>
                <a:srgbClr val="0B2374"/>
              </a:solidFill>
              <a:latin typeface="Montserrat Bold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D5CF8FF7-1CD9-5905-D17A-113EE79E1C1C}"/>
              </a:ext>
            </a:extLst>
          </p:cNvPr>
          <p:cNvSpPr txBox="1"/>
          <p:nvPr/>
        </p:nvSpPr>
        <p:spPr>
          <a:xfrm>
            <a:off x="1370332" y="2141244"/>
            <a:ext cx="4282017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b="1">
                <a:solidFill>
                  <a:srgbClr val="0B2374"/>
                </a:solidFill>
                <a:latin typeface="Montserrat"/>
              </a:rPr>
              <a:t>Professionals (</a:t>
            </a:r>
            <a:r>
              <a:rPr lang="en-US" b="1" i="1">
                <a:solidFill>
                  <a:srgbClr val="0B2374"/>
                </a:solidFill>
                <a:latin typeface="Montserrat"/>
              </a:rPr>
              <a:t>supported path</a:t>
            </a:r>
            <a:r>
              <a:rPr lang="en-US" b="1">
                <a:solidFill>
                  <a:srgbClr val="0B2374"/>
                </a:solidFill>
                <a:latin typeface="Montserrat"/>
              </a:rPr>
              <a:t>)</a:t>
            </a:r>
            <a:r>
              <a:rPr lang="en-US">
                <a:solidFill>
                  <a:srgbClr val="0B2374"/>
                </a:solidFill>
                <a:latin typeface="Montserrat"/>
              </a:rPr>
              <a:t> </a:t>
            </a:r>
            <a:r>
              <a:rPr lang="en-US" b="1">
                <a:solidFill>
                  <a:srgbClr val="0B2374"/>
                </a:solidFill>
                <a:latin typeface="Montserrat"/>
              </a:rPr>
              <a:t> 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1" name="Rectangle: Rounded Corners 10" descr="CRIA (PeerPlace Module)">
            <a:extLst>
              <a:ext uri="{FF2B5EF4-FFF2-40B4-BE49-F238E27FC236}">
                <a16:creationId xmlns:a16="http://schemas.microsoft.com/office/drawing/2014/main" id="{2B37019C-C81B-A08F-E996-67C108BCCFC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386056" y="2486294"/>
            <a:ext cx="4203851" cy="832104"/>
          </a:xfrm>
          <a:prstGeom prst="roundRect">
            <a:avLst>
              <a:gd name="adj" fmla="val 6250"/>
            </a:avLst>
          </a:prstGeom>
          <a:solidFill>
            <a:srgbClr val="CEEBE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45720" rIns="91440" bIns="45720" rtlCol="0" anchor="ctr"/>
          <a:lstStyle/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sz="2000" b="1">
                <a:solidFill>
                  <a:srgbClr val="0B2374"/>
                </a:solidFill>
                <a:latin typeface="Montserrat"/>
              </a:rPr>
              <a:t>CRIA (</a:t>
            </a:r>
            <a:r>
              <a:rPr lang="en-US" b="1">
                <a:solidFill>
                  <a:srgbClr val="0B2374"/>
                </a:solidFill>
                <a:latin typeface="Montserrat"/>
              </a:rPr>
              <a:t>PeerPlace Module</a:t>
            </a:r>
            <a:r>
              <a:rPr lang="en-US" sz="2000" b="1">
                <a:solidFill>
                  <a:srgbClr val="0B2374"/>
                </a:solidFill>
                <a:latin typeface="Montserrat"/>
              </a:rPr>
              <a:t>)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266DDE2C-9F1B-B1EC-EA5F-048F636F0A84}"/>
              </a:ext>
            </a:extLst>
          </p:cNvPr>
          <p:cNvSpPr txBox="1"/>
          <p:nvPr/>
        </p:nvSpPr>
        <p:spPr>
          <a:xfrm>
            <a:off x="6619665" y="2141243"/>
            <a:ext cx="336126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b="1">
                <a:solidFill>
                  <a:srgbClr val="0B2374"/>
                </a:solidFill>
                <a:latin typeface="Montserrat"/>
              </a:rPr>
              <a:t>Public (</a:t>
            </a:r>
            <a:r>
              <a:rPr lang="en-US" b="1" i="1">
                <a:solidFill>
                  <a:srgbClr val="0B2374"/>
                </a:solidFill>
                <a:latin typeface="Montserrat"/>
              </a:rPr>
              <a:t>self-directed path</a:t>
            </a:r>
            <a:r>
              <a:rPr lang="en-US" b="1">
                <a:solidFill>
                  <a:srgbClr val="0B2374"/>
                </a:solidFill>
                <a:latin typeface="Montserrat"/>
              </a:rPr>
              <a:t>)</a:t>
            </a:r>
            <a:endParaRPr lang="en-US">
              <a:solidFill>
                <a:srgbClr val="0B2374"/>
              </a:solidFill>
              <a:latin typeface="Montserrat"/>
            </a:endParaRPr>
          </a:p>
          <a:p>
            <a:pPr>
              <a:spcBef>
                <a:spcPct val="0"/>
              </a:spcBef>
            </a:pPr>
            <a:r>
              <a:rPr lang="en-US" b="1">
                <a:solidFill>
                  <a:srgbClr val="0B2374"/>
                </a:solidFill>
                <a:latin typeface="Montserrat"/>
              </a:rPr>
              <a:t> </a:t>
            </a:r>
          </a:p>
        </p:txBody>
      </p:sp>
      <p:sp>
        <p:nvSpPr>
          <p:cNvPr id="3" name="Rectangle: Rounded Corners 2" descr="Virginia Easy Access">
            <a:extLst>
              <a:ext uri="{FF2B5EF4-FFF2-40B4-BE49-F238E27FC236}">
                <a16:creationId xmlns:a16="http://schemas.microsoft.com/office/drawing/2014/main" id="{01309E5D-F1F1-78DB-2D4B-87C50E92BA75}"/>
              </a:ext>
            </a:extLst>
          </p:cNvPr>
          <p:cNvSpPr/>
          <p:nvPr/>
        </p:nvSpPr>
        <p:spPr>
          <a:xfrm>
            <a:off x="6278882" y="2475210"/>
            <a:ext cx="3848100" cy="833286"/>
          </a:xfrm>
          <a:prstGeom prst="roundRect">
            <a:avLst>
              <a:gd name="adj" fmla="val 6250"/>
            </a:avLst>
          </a:prstGeom>
          <a:solidFill>
            <a:srgbClr val="CEEBE5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91440" bIns="45720" rtlCol="0" anchor="ctr"/>
          <a:lstStyle/>
          <a:p>
            <a:pPr lvl="1">
              <a:lnSpc>
                <a:spcPct val="150000"/>
              </a:lnSpc>
              <a:spcBef>
                <a:spcPts val="600"/>
              </a:spcBef>
            </a:pPr>
            <a:endParaRPr lang="en-US" sz="2000" b="1">
              <a:solidFill>
                <a:srgbClr val="0B2374"/>
              </a:solidFill>
              <a:latin typeface="Montserrat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</a:pPr>
            <a:r>
              <a:rPr lang="en-US" sz="2000" b="1">
                <a:solidFill>
                  <a:srgbClr val="0B2374"/>
                </a:solidFill>
                <a:latin typeface="Montserrat"/>
              </a:rPr>
              <a:t>Virginia Easy Access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D59AD3-AE8C-0681-1D60-B7009FA19B2B}"/>
              </a:ext>
            </a:extLst>
          </p:cNvPr>
          <p:cNvSpPr txBox="1"/>
          <p:nvPr/>
        </p:nvSpPr>
        <p:spPr>
          <a:xfrm>
            <a:off x="966969" y="3689758"/>
            <a:ext cx="9922013" cy="5668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1875"/>
              </a:lnSpc>
            </a:pPr>
            <a:r>
              <a:rPr lang="en-US" sz="1600">
                <a:solidFill>
                  <a:srgbClr val="0B2374"/>
                </a:solidFill>
                <a:latin typeface="Montserrat"/>
                <a:cs typeface="Segoe UI"/>
              </a:rPr>
              <a:t>The tools l</a:t>
            </a:r>
            <a:r>
              <a:rPr lang="en-US" sz="1600">
                <a:solidFill>
                  <a:srgbClr val="002060"/>
                </a:solidFill>
                <a:latin typeface="Montserrat"/>
                <a:cs typeface="Segoe UI"/>
              </a:rPr>
              <a:t>everage technology and partnerships with two robust statewide resource databases</a:t>
            </a:r>
            <a:endParaRPr lang="en-US" sz="1600">
              <a:latin typeface="Montserrat"/>
              <a:cs typeface="Segoe UI"/>
            </a:endParaRPr>
          </a:p>
          <a:p>
            <a:pPr>
              <a:lnSpc>
                <a:spcPts val="1800"/>
              </a:lnSpc>
            </a:pPr>
            <a:r>
              <a:rPr lang="en-US">
                <a:latin typeface="Montserrat"/>
                <a:cs typeface="Segoe UI"/>
              </a:rPr>
              <a:t>​</a:t>
            </a:r>
          </a:p>
        </p:txBody>
      </p:sp>
      <p:pic>
        <p:nvPicPr>
          <p:cNvPr id="9" name="Graphic 12" descr="VirginiaNavigator Logo">
            <a:extLst>
              <a:ext uri="{FF2B5EF4-FFF2-40B4-BE49-F238E27FC236}">
                <a16:creationId xmlns:a16="http://schemas.microsoft.com/office/drawing/2014/main" id="{257D51D4-C6D0-32B1-FF93-87C449EB51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72870" y="4363700"/>
            <a:ext cx="4052550" cy="748720"/>
          </a:xfrm>
          <a:prstGeom prst="rect">
            <a:avLst/>
          </a:prstGeom>
        </p:spPr>
      </p:pic>
      <p:pic>
        <p:nvPicPr>
          <p:cNvPr id="8" name="Picture 7" descr="211 Virginia Logo">
            <a:extLst>
              <a:ext uri="{FF2B5EF4-FFF2-40B4-BE49-F238E27FC236}">
                <a16:creationId xmlns:a16="http://schemas.microsoft.com/office/drawing/2014/main" id="{88E96DAD-C993-03E3-8537-F0178C38A64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22" t="25364" r="7205" b="30612"/>
          <a:stretch/>
        </p:blipFill>
        <p:spPr>
          <a:xfrm>
            <a:off x="6418142" y="4206151"/>
            <a:ext cx="2047159" cy="1063819"/>
          </a:xfrm>
          <a:prstGeom prst="rect">
            <a:avLst/>
          </a:prstGeom>
        </p:spPr>
      </p:pic>
      <p:pic>
        <p:nvPicPr>
          <p:cNvPr id="12" name="Picture 11" descr="No Wrong Door Virginia 2026 Summit logo.">
            <a:extLst>
              <a:ext uri="{FF2B5EF4-FFF2-40B4-BE49-F238E27FC236}">
                <a16:creationId xmlns:a16="http://schemas.microsoft.com/office/drawing/2014/main" id="{74200197-857B-BE42-1D2D-E823EFF5B7C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7182" y="5790945"/>
            <a:ext cx="2294827" cy="79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88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DAB4C-1C6F-9BC7-34A7-6674357CC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9C49FAE-A619-F88B-4FA3-CAB1D399D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1" y="-18288"/>
            <a:ext cx="12200699" cy="2173681"/>
          </a:xfrm>
          <a:custGeom>
            <a:avLst/>
            <a:gdLst/>
            <a:ahLst/>
            <a:cxnLst/>
            <a:rect l="l" t="t" r="r" b="b"/>
            <a:pathLst>
              <a:path w="18301049" h="3260522">
                <a:moveTo>
                  <a:pt x="18301049" y="0"/>
                </a:moveTo>
                <a:lnTo>
                  <a:pt x="0" y="0"/>
                </a:lnTo>
                <a:lnTo>
                  <a:pt x="0" y="3260522"/>
                </a:lnTo>
                <a:lnTo>
                  <a:pt x="18301049" y="3260522"/>
                </a:lnTo>
                <a:lnTo>
                  <a:pt x="18301049" y="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A49682B3-9BD0-051B-7B06-300332C699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DARS partners with VirginiaNavigator and 211 Virginia</a:t>
            </a:r>
          </a:p>
        </p:txBody>
      </p:sp>
      <p:pic>
        <p:nvPicPr>
          <p:cNvPr id="18" name="Picture 17" descr="DARS logo">
            <a:extLst>
              <a:ext uri="{FF2B5EF4-FFF2-40B4-BE49-F238E27FC236}">
                <a16:creationId xmlns:a16="http://schemas.microsoft.com/office/drawing/2014/main" id="{0C3B3677-494A-D2C3-78F0-A0A5C510E6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4136" y="0"/>
            <a:ext cx="2923727" cy="1625485"/>
          </a:xfrm>
          <a:prstGeom prst="rect">
            <a:avLst/>
          </a:prstGeom>
        </p:spPr>
      </p:pic>
      <p:pic>
        <p:nvPicPr>
          <p:cNvPr id="10" name="Picture 9" descr="Partnership between DARS, VirginiaNavigator and 211 Virginia, guided by agreements.">
            <a:extLst>
              <a:ext uri="{FF2B5EF4-FFF2-40B4-BE49-F238E27FC236}">
                <a16:creationId xmlns:a16="http://schemas.microsoft.com/office/drawing/2014/main" id="{FDC43793-6E00-2852-E58B-262A10E7A6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65282" y="1524770"/>
            <a:ext cx="5261435" cy="2417994"/>
          </a:xfrm>
          <a:prstGeom prst="rect">
            <a:avLst/>
          </a:prstGeom>
        </p:spPr>
      </p:pic>
      <p:pic>
        <p:nvPicPr>
          <p:cNvPr id="12" name="Picture 11" descr="VirginiaNavigator and 211 Virginia data flows into the NWD technology Systems.&#10;">
            <a:extLst>
              <a:ext uri="{FF2B5EF4-FFF2-40B4-BE49-F238E27FC236}">
                <a16:creationId xmlns:a16="http://schemas.microsoft.com/office/drawing/2014/main" id="{7D10F6E1-C276-C0C3-BEF4-CC57D3CA29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5671" y="3862545"/>
            <a:ext cx="5261435" cy="29954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F06A43E-B240-8144-648A-0B40CBA68379}"/>
              </a:ext>
            </a:extLst>
          </p:cNvPr>
          <p:cNvSpPr txBox="1"/>
          <p:nvPr/>
        </p:nvSpPr>
        <p:spPr>
          <a:xfrm>
            <a:off x="5029199" y="4860959"/>
            <a:ext cx="2133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336D8A"/>
                </a:solidFill>
              </a:rPr>
              <a:t>NWD Technology Systems</a:t>
            </a:r>
          </a:p>
        </p:txBody>
      </p:sp>
      <p:sp>
        <p:nvSpPr>
          <p:cNvPr id="13" name="Flowchart: Document 12">
            <a:extLst>
              <a:ext uri="{FF2B5EF4-FFF2-40B4-BE49-F238E27FC236}">
                <a16:creationId xmlns:a16="http://schemas.microsoft.com/office/drawing/2014/main" id="{6DEB04FC-2DED-4A9C-2A5D-FABE2CD175DD}"/>
              </a:ext>
            </a:extLst>
          </p:cNvPr>
          <p:cNvSpPr/>
          <p:nvPr/>
        </p:nvSpPr>
        <p:spPr>
          <a:xfrm rot="5400000">
            <a:off x="5689032" y="4805239"/>
            <a:ext cx="791029" cy="1720848"/>
          </a:xfrm>
          <a:prstGeom prst="roundRect">
            <a:avLst/>
          </a:prstGeom>
          <a:solidFill>
            <a:srgbClr val="4AC0AE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en-US" sz="1300" b="1"/>
              <a:t>Virginia Easy </a:t>
            </a:r>
          </a:p>
          <a:p>
            <a:pPr algn="ctr"/>
            <a:r>
              <a:rPr lang="en-US" sz="1300" b="1"/>
              <a:t>Access</a:t>
            </a:r>
          </a:p>
        </p:txBody>
      </p:sp>
    </p:spTree>
    <p:extLst>
      <p:ext uri="{BB962C8B-B14F-4D97-AF65-F5344CB8AC3E}">
        <p14:creationId xmlns:p14="http://schemas.microsoft.com/office/powerpoint/2010/main" val="430439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2F8EAF-D9DE-9FD3-ED83-7032E7D7F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211 Virginia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A6679F-0290-515C-BB0F-947C10AC81E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latin typeface="Montserrat Medium"/>
                <a:ea typeface="+mn-lt"/>
                <a:cs typeface="+mn-lt"/>
              </a:rPr>
              <a:t>Amanda </a:t>
            </a:r>
            <a:r>
              <a:rPr lang="en-US" sz="2400" dirty="0" err="1">
                <a:latin typeface="Montserrat Medium"/>
                <a:ea typeface="+mn-lt"/>
                <a:cs typeface="+mn-lt"/>
              </a:rPr>
              <a:t>Holcolmb</a:t>
            </a:r>
            <a:endParaRPr lang="en-US" sz="2400" dirty="0">
              <a:latin typeface="Calibri" panose="020F0502020204030204"/>
              <a:ea typeface="+mn-lt"/>
              <a:cs typeface="+mn-lt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1058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Helena">
  <a:themeElements>
    <a:clrScheme name="Custom 3">
      <a:dk1>
        <a:srgbClr val="0B2374"/>
      </a:dk1>
      <a:lt1>
        <a:srgbClr val="FFFFFF"/>
      </a:lt1>
      <a:dk2>
        <a:srgbClr val="58585A"/>
      </a:dk2>
      <a:lt2>
        <a:srgbClr val="F8F8F8"/>
      </a:lt2>
      <a:accent1>
        <a:srgbClr val="007381"/>
      </a:accent1>
      <a:accent2>
        <a:srgbClr val="976067"/>
      </a:accent2>
      <a:accent3>
        <a:srgbClr val="8F691D"/>
      </a:accent3>
      <a:accent4>
        <a:srgbClr val="64CFB5"/>
      </a:accent4>
      <a:accent5>
        <a:srgbClr val="F7B73A"/>
      </a:accent5>
      <a:accent6>
        <a:srgbClr val="F7A1AB"/>
      </a:accent6>
      <a:hlink>
        <a:srgbClr val="0B2374"/>
      </a:hlink>
      <a:folHlink>
        <a:srgbClr val="007381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ena_win32_DN_V3" id="{9F427321-9060-43C1-8B15-4D38A9FA231C}" vid="{F91C65FD-DCCD-4832-9662-5F5E10615592}"/>
    </a:ext>
  </a:extLst>
</a:theme>
</file>

<file path=ppt/theme/theme3.xml><?xml version="1.0" encoding="utf-8"?>
<a:theme xmlns:a="http://schemas.openxmlformats.org/drawingml/2006/main" name="1_Helena">
  <a:themeElements>
    <a:clrScheme name="Custom 3">
      <a:dk1>
        <a:srgbClr val="0B2374"/>
      </a:dk1>
      <a:lt1>
        <a:srgbClr val="FFFFFF"/>
      </a:lt1>
      <a:dk2>
        <a:srgbClr val="58585A"/>
      </a:dk2>
      <a:lt2>
        <a:srgbClr val="F8F8F8"/>
      </a:lt2>
      <a:accent1>
        <a:srgbClr val="007381"/>
      </a:accent1>
      <a:accent2>
        <a:srgbClr val="976067"/>
      </a:accent2>
      <a:accent3>
        <a:srgbClr val="8F691D"/>
      </a:accent3>
      <a:accent4>
        <a:srgbClr val="64CFB5"/>
      </a:accent4>
      <a:accent5>
        <a:srgbClr val="F7B73A"/>
      </a:accent5>
      <a:accent6>
        <a:srgbClr val="F7A1AB"/>
      </a:accent6>
      <a:hlink>
        <a:srgbClr val="0B2374"/>
      </a:hlink>
      <a:folHlink>
        <a:srgbClr val="007381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ena_win32_DN_V3" id="{9F427321-9060-43C1-8B15-4D38A9FA231C}" vid="{F91C65FD-DCCD-4832-9662-5F5E10615592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Helena">
  <a:themeElements>
    <a:clrScheme name="Custom 3">
      <a:dk1>
        <a:srgbClr val="0B2374"/>
      </a:dk1>
      <a:lt1>
        <a:srgbClr val="FFFFFF"/>
      </a:lt1>
      <a:dk2>
        <a:srgbClr val="58585A"/>
      </a:dk2>
      <a:lt2>
        <a:srgbClr val="F8F8F8"/>
      </a:lt2>
      <a:accent1>
        <a:srgbClr val="007381"/>
      </a:accent1>
      <a:accent2>
        <a:srgbClr val="976067"/>
      </a:accent2>
      <a:accent3>
        <a:srgbClr val="8F691D"/>
      </a:accent3>
      <a:accent4>
        <a:srgbClr val="64CFB5"/>
      </a:accent4>
      <a:accent5>
        <a:srgbClr val="F7B73A"/>
      </a:accent5>
      <a:accent6>
        <a:srgbClr val="F7A1AB"/>
      </a:accent6>
      <a:hlink>
        <a:srgbClr val="0B2374"/>
      </a:hlink>
      <a:folHlink>
        <a:srgbClr val="007381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ena_win32_DN_V3" id="{9F427321-9060-43C1-8B15-4D38A9FA231C}" vid="{F91C65FD-DCCD-4832-9662-5F5E10615592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Custom 3">
    <a:dk1>
      <a:srgbClr val="0B2374"/>
    </a:dk1>
    <a:lt1>
      <a:srgbClr val="FFFFFF"/>
    </a:lt1>
    <a:dk2>
      <a:srgbClr val="58585A"/>
    </a:dk2>
    <a:lt2>
      <a:srgbClr val="F8F8F8"/>
    </a:lt2>
    <a:accent1>
      <a:srgbClr val="007381"/>
    </a:accent1>
    <a:accent2>
      <a:srgbClr val="976067"/>
    </a:accent2>
    <a:accent3>
      <a:srgbClr val="8F691D"/>
    </a:accent3>
    <a:accent4>
      <a:srgbClr val="64CFB5"/>
    </a:accent4>
    <a:accent5>
      <a:srgbClr val="F7B73A"/>
    </a:accent5>
    <a:accent6>
      <a:srgbClr val="F7A1AB"/>
    </a:accent6>
    <a:hlink>
      <a:srgbClr val="0B2374"/>
    </a:hlink>
    <a:folHlink>
      <a:srgbClr val="007381"/>
    </a:folHlink>
  </a:clrScheme>
</a:themeOverride>
</file>

<file path=ppt/theme/themeOverride2.xml><?xml version="1.0" encoding="utf-8"?>
<a:themeOverride xmlns:a="http://schemas.openxmlformats.org/drawingml/2006/main">
  <a:clrScheme name="Custom 3">
    <a:dk1>
      <a:srgbClr val="0B2374"/>
    </a:dk1>
    <a:lt1>
      <a:srgbClr val="FFFFFF"/>
    </a:lt1>
    <a:dk2>
      <a:srgbClr val="58585A"/>
    </a:dk2>
    <a:lt2>
      <a:srgbClr val="F8F8F8"/>
    </a:lt2>
    <a:accent1>
      <a:srgbClr val="007381"/>
    </a:accent1>
    <a:accent2>
      <a:srgbClr val="976067"/>
    </a:accent2>
    <a:accent3>
      <a:srgbClr val="8F691D"/>
    </a:accent3>
    <a:accent4>
      <a:srgbClr val="64CFB5"/>
    </a:accent4>
    <a:accent5>
      <a:srgbClr val="F7B73A"/>
    </a:accent5>
    <a:accent6>
      <a:srgbClr val="F7A1AB"/>
    </a:accent6>
    <a:hlink>
      <a:srgbClr val="0B2374"/>
    </a:hlink>
    <a:folHlink>
      <a:srgbClr val="007381"/>
    </a:folHlink>
  </a:clrScheme>
</a:themeOverride>
</file>

<file path=ppt/theme/themeOverride3.xml><?xml version="1.0" encoding="utf-8"?>
<a:themeOverride xmlns:a="http://schemas.openxmlformats.org/drawingml/2006/main">
  <a:clrScheme name="Custom 3">
    <a:dk1>
      <a:srgbClr val="0B2374"/>
    </a:dk1>
    <a:lt1>
      <a:srgbClr val="FFFFFF"/>
    </a:lt1>
    <a:dk2>
      <a:srgbClr val="58585A"/>
    </a:dk2>
    <a:lt2>
      <a:srgbClr val="F8F8F8"/>
    </a:lt2>
    <a:accent1>
      <a:srgbClr val="007381"/>
    </a:accent1>
    <a:accent2>
      <a:srgbClr val="976067"/>
    </a:accent2>
    <a:accent3>
      <a:srgbClr val="8F691D"/>
    </a:accent3>
    <a:accent4>
      <a:srgbClr val="64CFB5"/>
    </a:accent4>
    <a:accent5>
      <a:srgbClr val="F7B73A"/>
    </a:accent5>
    <a:accent6>
      <a:srgbClr val="F7A1AB"/>
    </a:accent6>
    <a:hlink>
      <a:srgbClr val="0B2374"/>
    </a:hlink>
    <a:folHlink>
      <a:srgbClr val="007381"/>
    </a:folHlink>
  </a:clrScheme>
</a:themeOverride>
</file>

<file path=ppt/theme/themeOverride4.xml><?xml version="1.0" encoding="utf-8"?>
<a:themeOverride xmlns:a="http://schemas.openxmlformats.org/drawingml/2006/main">
  <a:clrScheme name="Custom 3">
    <a:dk1>
      <a:srgbClr val="0B2374"/>
    </a:dk1>
    <a:lt1>
      <a:srgbClr val="FFFFFF"/>
    </a:lt1>
    <a:dk2>
      <a:srgbClr val="58585A"/>
    </a:dk2>
    <a:lt2>
      <a:srgbClr val="F8F8F8"/>
    </a:lt2>
    <a:accent1>
      <a:srgbClr val="007381"/>
    </a:accent1>
    <a:accent2>
      <a:srgbClr val="976067"/>
    </a:accent2>
    <a:accent3>
      <a:srgbClr val="8F691D"/>
    </a:accent3>
    <a:accent4>
      <a:srgbClr val="64CFB5"/>
    </a:accent4>
    <a:accent5>
      <a:srgbClr val="F7B73A"/>
    </a:accent5>
    <a:accent6>
      <a:srgbClr val="F7A1AB"/>
    </a:accent6>
    <a:hlink>
      <a:srgbClr val="0B2374"/>
    </a:hlink>
    <a:folHlink>
      <a:srgbClr val="007381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9fb0ce-cc5e-4069-a635-474c35d56436">
      <Terms xmlns="http://schemas.microsoft.com/office/infopath/2007/PartnerControls"/>
    </lcf76f155ced4ddcb4097134ff3c332f>
    <TaxCatchAll xmlns="5546905e-4a60-40fd-8bc3-55b8fdc9a8e5" xsi:nil="true"/>
    <Canva_x0020_link xmlns="cd9fb0ce-cc5e-4069-a635-474c35d56436">
      <Url xsi:nil="true"/>
      <Description xsi:nil="true"/>
    </Canva_x0020_link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4A14DBBA55DC48809AFC08C18A0C39" ma:contentTypeVersion="14" ma:contentTypeDescription="Create a new document." ma:contentTypeScope="" ma:versionID="49f3955f8be39cc4925dc5ea0044f02e">
  <xsd:schema xmlns:xsd="http://www.w3.org/2001/XMLSchema" xmlns:xs="http://www.w3.org/2001/XMLSchema" xmlns:p="http://schemas.microsoft.com/office/2006/metadata/properties" xmlns:ns2="cd9fb0ce-cc5e-4069-a635-474c35d56436" xmlns:ns3="5546905e-4a60-40fd-8bc3-55b8fdc9a8e5" targetNamespace="http://schemas.microsoft.com/office/2006/metadata/properties" ma:root="true" ma:fieldsID="b04f6b29729840dd7f7c7c76ae8f14ca" ns2:_="" ns3:_="">
    <xsd:import namespace="cd9fb0ce-cc5e-4069-a635-474c35d56436"/>
    <xsd:import namespace="5546905e-4a60-40fd-8bc3-55b8fdc9a8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Canva_x0020_lin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9fb0ce-cc5e-4069-a635-474c35d564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920e099-540f-4e49-b54d-0e500676cc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Canva_x0020_link" ma:index="21" nillable="true" ma:displayName="Canva link" ma:format="Hyperlink" ma:internalName="Canva_x0020_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46905e-4a60-40fd-8bc3-55b8fdc9a8e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d98577a-4332-4ac1-ae5c-2c9210ee0568}" ma:internalName="TaxCatchAll" ma:showField="CatchAllData" ma:web="5546905e-4a60-40fd-8bc3-55b8fdc9a8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521078-2531-4AEA-9C31-431624477BB4}">
  <ds:schemaRefs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5546905e-4a60-40fd-8bc3-55b8fdc9a8e5"/>
    <ds:schemaRef ds:uri="cd9fb0ce-cc5e-4069-a635-474c35d56436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8578E04-FF04-498A-A71F-A56E333874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9fb0ce-cc5e-4069-a635-474c35d56436"/>
    <ds:schemaRef ds:uri="5546905e-4a60-40fd-8bc3-55b8fdc9a8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B429FF-D485-4F4A-BA69-44DF6F58F58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20ae5a9-4ec1-4fa0-8641-5d9f386c7309}" enabled="0" method="" siteId="{620ae5a9-4ec1-4fa0-8641-5d9f386c730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1021</Words>
  <Application>Microsoft Office PowerPoint</Application>
  <PresentationFormat>Widescreen</PresentationFormat>
  <Paragraphs>230</Paragraphs>
  <Slides>25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50" baseType="lpstr">
      <vt:lpstr>Aptos</vt:lpstr>
      <vt:lpstr>Aptos Display</vt:lpstr>
      <vt:lpstr>Arial</vt:lpstr>
      <vt:lpstr>Calibri</vt:lpstr>
      <vt:lpstr>Calibri Light</vt:lpstr>
      <vt:lpstr>Cambria</vt:lpstr>
      <vt:lpstr>Glacial Indifference</vt:lpstr>
      <vt:lpstr>Glacial Indifference Bold</vt:lpstr>
      <vt:lpstr>League Gothic</vt:lpstr>
      <vt:lpstr>Montserrat</vt:lpstr>
      <vt:lpstr>Montserrat Bold</vt:lpstr>
      <vt:lpstr>Montserrat Medium</vt:lpstr>
      <vt:lpstr>Neue Haas Grotesk Text Pro</vt:lpstr>
      <vt:lpstr>Open Sauce</vt:lpstr>
      <vt:lpstr>Open Sauce Bold</vt:lpstr>
      <vt:lpstr>Roboto</vt:lpstr>
      <vt:lpstr>Roboto Bold</vt:lpstr>
      <vt:lpstr>Roboto Condensed Bold</vt:lpstr>
      <vt:lpstr>Roboto Italics</vt:lpstr>
      <vt:lpstr>Wingdings</vt:lpstr>
      <vt:lpstr>Office Theme</vt:lpstr>
      <vt:lpstr>Helena</vt:lpstr>
      <vt:lpstr>1_Helena</vt:lpstr>
      <vt:lpstr>1_Office Theme</vt:lpstr>
      <vt:lpstr>2_Helena</vt:lpstr>
      <vt:lpstr>Finding Resources in the Community​</vt:lpstr>
      <vt:lpstr>Meet the Panel</vt:lpstr>
      <vt:lpstr>Virginia Easy Access</vt:lpstr>
      <vt:lpstr>Virginia Easy Access</vt:lpstr>
      <vt:lpstr>What is No Wrong Door?</vt:lpstr>
      <vt:lpstr>NO WRONG DOOR INITIATIVE</vt:lpstr>
      <vt:lpstr>NWD Technology System</vt:lpstr>
      <vt:lpstr>DARS partners with VirginiaNavigator and 211 Virginia</vt:lpstr>
      <vt:lpstr>211 Virginia </vt:lpstr>
      <vt:lpstr>What is 211 Virginia?</vt:lpstr>
      <vt:lpstr>About 211 Virginia </vt:lpstr>
      <vt:lpstr>Benefits of 211 Virginia </vt:lpstr>
      <vt:lpstr>Ways to Connect</vt:lpstr>
      <vt:lpstr>HELP IS 3  NUMBERS AWAY</vt:lpstr>
      <vt:lpstr>2025 Data Snapshot</vt:lpstr>
      <vt:lpstr>VirginiaNavigator</vt:lpstr>
      <vt:lpstr>The VirginiaNavigator  Family of Websites</vt:lpstr>
      <vt:lpstr>Hello!   </vt:lpstr>
      <vt:lpstr>VirginiaNavigator is  Celebrating A Milestone! </vt:lpstr>
      <vt:lpstr>VirginiaNavigator Family of Websites</vt:lpstr>
      <vt:lpstr>VirginiaNavigator: By The Numbers </vt:lpstr>
      <vt:lpstr>VirginiaNavigator: By The Numbers </vt:lpstr>
      <vt:lpstr>Visit VirginiaNavigator.org  or our family of websites:  disAbilityNavigator.org SeniorNavigator.org VeteransNavigator.org</vt:lpstr>
      <vt:lpstr>Thank You!</vt:lpstr>
      <vt:lpstr>Panelist Q&amp;A</vt:lpstr>
    </vt:vector>
  </TitlesOfParts>
  <Company>VITA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Arnold, Sarah (DARS)</dc:creator>
  <cp:lastModifiedBy>Murphy, Val (DARS)</cp:lastModifiedBy>
  <cp:revision>2</cp:revision>
  <dcterms:created xsi:type="dcterms:W3CDTF">2026-04-08T12:37:56Z</dcterms:created>
  <dcterms:modified xsi:type="dcterms:W3CDTF">2026-05-01T15:36:36Z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0x010100764A14DBBA55DC48809AFC08C18A0C39</vt:lpwstr>
  </property>
  <property fmtid="{D5CDD505-2E9C-101B-9397-08002B2CF9AE}" pid="3" name="MediaServiceImageTags">
    <vt:lpwstr/>
  </property>
</Properties>
</file>