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27"/>
  </p:notesMasterIdLst>
  <p:sldIdLst>
    <p:sldId id="383" r:id="rId6"/>
    <p:sldId id="5095" r:id="rId7"/>
    <p:sldId id="2147309058" r:id="rId8"/>
    <p:sldId id="2147309066" r:id="rId9"/>
    <p:sldId id="5127" r:id="rId10"/>
    <p:sldId id="2147309064" r:id="rId11"/>
    <p:sldId id="2147309054" r:id="rId12"/>
    <p:sldId id="2147309067" r:id="rId13"/>
    <p:sldId id="5065" r:id="rId14"/>
    <p:sldId id="5118" r:id="rId15"/>
    <p:sldId id="2147309069" r:id="rId16"/>
    <p:sldId id="2147309051" r:id="rId17"/>
    <p:sldId id="2147309063" r:id="rId18"/>
    <p:sldId id="5133" r:id="rId19"/>
    <p:sldId id="5134" r:id="rId20"/>
    <p:sldId id="2147309057" r:id="rId21"/>
    <p:sldId id="5103" r:id="rId22"/>
    <p:sldId id="5140" r:id="rId23"/>
    <p:sldId id="2147309065" r:id="rId24"/>
    <p:sldId id="2147309068" r:id="rId25"/>
    <p:sldId id="513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4E1D62-6565-E6D8-9EED-67457C9BEC63}" name="Avery, Emily M" initials="EA" userId="S::emily.avery@lewin.com::cc8a16cc-5715-426a-b118-7672434297dc" providerId="AD"/>
  <p188:author id="{7E54A69F-6460-AAFF-1CC0-7A82DA9C40F0}" name="Christina Bowen" initials="CB" userId="S::christina@cnb-consulting.com::f83eef88-84c1-459a-bf8c-cc54df9794ae" providerId="AD"/>
  <p188:author id="{8AC412CE-6D8E-287A-5EB5-D817DD4AC960}" name="Kristen Vangeloff" initials="KV" userId="Kristen Vangeloff" providerId="None"/>
  <p188:author id="{527466E8-E149-695B-D33C-FD8D1E93F918}" name="ACL" initials="ACL" userId="ACL"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a:srgbClr val="060803"/>
    <a:srgbClr val="BCC2D1"/>
    <a:srgbClr val="EF34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96" autoAdjust="0"/>
    <p:restoredTop sz="72348" autoAdjust="0"/>
  </p:normalViewPr>
  <p:slideViewPr>
    <p:cSldViewPr snapToGrid="0">
      <p:cViewPr varScale="1">
        <p:scale>
          <a:sx n="67" d="100"/>
          <a:sy n="67" d="100"/>
        </p:scale>
        <p:origin x="1388" y="68"/>
      </p:cViewPr>
      <p:guideLst/>
    </p:cSldViewPr>
  </p:slideViewPr>
  <p:outlineViewPr>
    <p:cViewPr>
      <p:scale>
        <a:sx n="33" d="100"/>
        <a:sy n="33" d="100"/>
      </p:scale>
      <p:origin x="0" y="-1770"/>
    </p:cViewPr>
  </p:outlineViewPr>
  <p:notesTextViewPr>
    <p:cViewPr>
      <p:scale>
        <a:sx n="100" d="100"/>
        <a:sy n="100" d="100"/>
      </p:scale>
      <p:origin x="0" y="0"/>
    </p:cViewPr>
  </p:notesText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phy, Val (DARS)" userId="ad7aa94b-7606-43f6-8ce8-4e9f48ef216e" providerId="ADAL" clId="{75170E18-E9D3-40F1-8018-DD8B68497BED}"/>
    <pc:docChg chg="mod modSld">
      <pc:chgData name="Murphy, Val (DARS)" userId="ad7aa94b-7606-43f6-8ce8-4e9f48ef216e" providerId="ADAL" clId="{75170E18-E9D3-40F1-8018-DD8B68497BED}" dt="2026-04-23T15:34:29.803" v="727"/>
      <pc:docMkLst>
        <pc:docMk/>
      </pc:docMkLst>
      <pc:sldChg chg="modSp mod">
        <pc:chgData name="Murphy, Val (DARS)" userId="ad7aa94b-7606-43f6-8ce8-4e9f48ef216e" providerId="ADAL" clId="{75170E18-E9D3-40F1-8018-DD8B68497BED}" dt="2026-04-10T14:20:02.006" v="714" actId="13244"/>
        <pc:sldMkLst>
          <pc:docMk/>
          <pc:sldMk cId="0" sldId="383"/>
        </pc:sldMkLst>
        <pc:spChg chg="ord">
          <ac:chgData name="Murphy, Val (DARS)" userId="ad7aa94b-7606-43f6-8ce8-4e9f48ef216e" providerId="ADAL" clId="{75170E18-E9D3-40F1-8018-DD8B68497BED}" dt="2026-04-10T14:17:56.623" v="699" actId="13244"/>
          <ac:spMkLst>
            <pc:docMk/>
            <pc:sldMk cId="0" sldId="383"/>
            <ac:spMk id="18" creationId="{7E53DE76-9321-E488-2A54-60AC7A5950AF}"/>
          </ac:spMkLst>
        </pc:spChg>
        <pc:picChg chg="ord">
          <ac:chgData name="Murphy, Val (DARS)" userId="ad7aa94b-7606-43f6-8ce8-4e9f48ef216e" providerId="ADAL" clId="{75170E18-E9D3-40F1-8018-DD8B68497BED}" dt="2026-04-10T14:17:53.708" v="697" actId="13244"/>
          <ac:picMkLst>
            <pc:docMk/>
            <pc:sldMk cId="0" sldId="383"/>
            <ac:picMk id="4" creationId="{0BB10558-7EDF-AE1C-F4EF-C9E84C1BC7DA}"/>
          </ac:picMkLst>
        </pc:picChg>
        <pc:picChg chg="mod">
          <ac:chgData name="Murphy, Val (DARS)" userId="ad7aa94b-7606-43f6-8ce8-4e9f48ef216e" providerId="ADAL" clId="{75170E18-E9D3-40F1-8018-DD8B68497BED}" dt="2026-04-10T14:20:02.006" v="714" actId="13244"/>
          <ac:picMkLst>
            <pc:docMk/>
            <pc:sldMk cId="0" sldId="383"/>
            <ac:picMk id="94213" creationId="{8B429A25-BC23-9769-A995-43845884809E}"/>
          </ac:picMkLst>
        </pc:picChg>
      </pc:sldChg>
      <pc:sldChg chg="modSp">
        <pc:chgData name="Murphy, Val (DARS)" userId="ad7aa94b-7606-43f6-8ce8-4e9f48ef216e" providerId="ADAL" clId="{75170E18-E9D3-40F1-8018-DD8B68497BED}" dt="2026-04-10T14:13:57.522" v="1" actId="962"/>
        <pc:sldMkLst>
          <pc:docMk/>
          <pc:sldMk cId="1246725184" sldId="5095"/>
        </pc:sldMkLst>
        <pc:graphicFrameChg chg="mod">
          <ac:chgData name="Murphy, Val (DARS)" userId="ad7aa94b-7606-43f6-8ce8-4e9f48ef216e" providerId="ADAL" clId="{75170E18-E9D3-40F1-8018-DD8B68497BED}" dt="2026-04-10T14:13:57.522" v="1" actId="962"/>
          <ac:graphicFrameMkLst>
            <pc:docMk/>
            <pc:sldMk cId="1246725184" sldId="5095"/>
            <ac:graphicFrameMk id="5" creationId="{19AF6D99-D1D3-2E8A-88B5-4454E754CA27}"/>
          </ac:graphicFrameMkLst>
        </pc:graphicFrameChg>
      </pc:sldChg>
      <pc:sldChg chg="modSp mod">
        <pc:chgData name="Murphy, Val (DARS)" userId="ad7aa94b-7606-43f6-8ce8-4e9f48ef216e" providerId="ADAL" clId="{75170E18-E9D3-40F1-8018-DD8B68497BED}" dt="2026-04-10T14:19:49.955" v="713" actId="13244"/>
        <pc:sldMkLst>
          <pc:docMk/>
          <pc:sldMk cId="3151803531" sldId="5103"/>
        </pc:sldMkLst>
        <pc:spChg chg="ord">
          <ac:chgData name="Murphy, Val (DARS)" userId="ad7aa94b-7606-43f6-8ce8-4e9f48ef216e" providerId="ADAL" clId="{75170E18-E9D3-40F1-8018-DD8B68497BED}" dt="2026-04-10T14:19:46.400" v="712" actId="13244"/>
          <ac:spMkLst>
            <pc:docMk/>
            <pc:sldMk cId="3151803531" sldId="5103"/>
            <ac:spMk id="2" creationId="{4C9B86A9-0EA2-26EF-2D1E-3573E5C4ED8D}"/>
          </ac:spMkLst>
        </pc:spChg>
        <pc:grpChg chg="mod">
          <ac:chgData name="Murphy, Val (DARS)" userId="ad7aa94b-7606-43f6-8ce8-4e9f48ef216e" providerId="ADAL" clId="{75170E18-E9D3-40F1-8018-DD8B68497BED}" dt="2026-04-10T14:19:49.955" v="713" actId="13244"/>
          <ac:grpSpMkLst>
            <pc:docMk/>
            <pc:sldMk cId="3151803531" sldId="5103"/>
            <ac:grpSpMk id="10" creationId="{6800EFE9-491D-E07C-BB62-FC31AB4F68ED}"/>
          </ac:grpSpMkLst>
        </pc:grpChg>
      </pc:sldChg>
      <pc:sldChg chg="modSp mod">
        <pc:chgData name="Murphy, Val (DARS)" userId="ad7aa94b-7606-43f6-8ce8-4e9f48ef216e" providerId="ADAL" clId="{75170E18-E9D3-40F1-8018-DD8B68497BED}" dt="2026-04-10T14:17:28.319" v="691" actId="962"/>
        <pc:sldMkLst>
          <pc:docMk/>
          <pc:sldMk cId="3514563166" sldId="5118"/>
        </pc:sldMkLst>
        <pc:spChg chg="mod">
          <ac:chgData name="Murphy, Val (DARS)" userId="ad7aa94b-7606-43f6-8ce8-4e9f48ef216e" providerId="ADAL" clId="{75170E18-E9D3-40F1-8018-DD8B68497BED}" dt="2026-04-10T14:17:28.319" v="691" actId="962"/>
          <ac:spMkLst>
            <pc:docMk/>
            <pc:sldMk cId="3514563166" sldId="5118"/>
            <ac:spMk id="4" creationId="{6523348A-80D2-5EEB-1498-B1E75E030339}"/>
          </ac:spMkLst>
        </pc:spChg>
      </pc:sldChg>
      <pc:sldChg chg="modSp mod">
        <pc:chgData name="Murphy, Val (DARS)" userId="ad7aa94b-7606-43f6-8ce8-4e9f48ef216e" providerId="ADAL" clId="{75170E18-E9D3-40F1-8018-DD8B68497BED}" dt="2026-04-10T14:19:17.768" v="709" actId="13244"/>
        <pc:sldMkLst>
          <pc:docMk/>
          <pc:sldMk cId="1675203205" sldId="5133"/>
        </pc:sldMkLst>
        <pc:spChg chg="ord">
          <ac:chgData name="Murphy, Val (DARS)" userId="ad7aa94b-7606-43f6-8ce8-4e9f48ef216e" providerId="ADAL" clId="{75170E18-E9D3-40F1-8018-DD8B68497BED}" dt="2026-04-10T14:19:10.617" v="707" actId="13244"/>
          <ac:spMkLst>
            <pc:docMk/>
            <pc:sldMk cId="1675203205" sldId="5133"/>
            <ac:spMk id="2" creationId="{988FAF0D-2900-A2F0-01BC-217CD3D84644}"/>
          </ac:spMkLst>
        </pc:spChg>
        <pc:spChg chg="ord">
          <ac:chgData name="Murphy, Val (DARS)" userId="ad7aa94b-7606-43f6-8ce8-4e9f48ef216e" providerId="ADAL" clId="{75170E18-E9D3-40F1-8018-DD8B68497BED}" dt="2026-04-10T14:19:17.768" v="709" actId="13244"/>
          <ac:spMkLst>
            <pc:docMk/>
            <pc:sldMk cId="1675203205" sldId="5133"/>
            <ac:spMk id="3" creationId="{BBECBC41-9409-A577-15A7-7E27613F3930}"/>
          </ac:spMkLst>
        </pc:spChg>
        <pc:spChg chg="ord">
          <ac:chgData name="Murphy, Val (DARS)" userId="ad7aa94b-7606-43f6-8ce8-4e9f48ef216e" providerId="ADAL" clId="{75170E18-E9D3-40F1-8018-DD8B68497BED}" dt="2026-04-10T14:19:15.201" v="708" actId="13244"/>
          <ac:spMkLst>
            <pc:docMk/>
            <pc:sldMk cId="1675203205" sldId="5133"/>
            <ac:spMk id="6" creationId="{73448083-A0B1-C353-9A3A-3DDCED72CB7A}"/>
          </ac:spMkLst>
        </pc:spChg>
      </pc:sldChg>
      <pc:sldChg chg="modSp mod">
        <pc:chgData name="Murphy, Val (DARS)" userId="ad7aa94b-7606-43f6-8ce8-4e9f48ef216e" providerId="ADAL" clId="{75170E18-E9D3-40F1-8018-DD8B68497BED}" dt="2026-04-10T14:20:33.693" v="720" actId="13244"/>
        <pc:sldMkLst>
          <pc:docMk/>
          <pc:sldMk cId="218177306" sldId="5136"/>
        </pc:sldMkLst>
        <pc:spChg chg="ord">
          <ac:chgData name="Murphy, Val (DARS)" userId="ad7aa94b-7606-43f6-8ce8-4e9f48ef216e" providerId="ADAL" clId="{75170E18-E9D3-40F1-8018-DD8B68497BED}" dt="2026-04-10T14:20:32.382" v="719" actId="13244"/>
          <ac:spMkLst>
            <pc:docMk/>
            <pc:sldMk cId="218177306" sldId="5136"/>
            <ac:spMk id="10" creationId="{39D0F74C-F51E-DE21-744A-00C36C3A1A3C}"/>
          </ac:spMkLst>
        </pc:spChg>
        <pc:picChg chg="ord">
          <ac:chgData name="Murphy, Val (DARS)" userId="ad7aa94b-7606-43f6-8ce8-4e9f48ef216e" providerId="ADAL" clId="{75170E18-E9D3-40F1-8018-DD8B68497BED}" dt="2026-04-10T14:20:33.693" v="720" actId="13244"/>
          <ac:picMkLst>
            <pc:docMk/>
            <pc:sldMk cId="218177306" sldId="5136"/>
            <ac:picMk id="9" creationId="{FB238833-2216-B2EE-E4AA-D7FA56698C93}"/>
          </ac:picMkLst>
        </pc:picChg>
        <pc:picChg chg="ord">
          <ac:chgData name="Murphy, Val (DARS)" userId="ad7aa94b-7606-43f6-8ce8-4e9f48ef216e" providerId="ADAL" clId="{75170E18-E9D3-40F1-8018-DD8B68497BED}" dt="2026-04-10T14:20:27.089" v="718" actId="13244"/>
          <ac:picMkLst>
            <pc:docMk/>
            <pc:sldMk cId="218177306" sldId="5136"/>
            <ac:picMk id="14" creationId="{E889460B-13A4-FC94-46C9-EE13763985D4}"/>
          </ac:picMkLst>
        </pc:picChg>
        <pc:picChg chg="mod">
          <ac:chgData name="Murphy, Val (DARS)" userId="ad7aa94b-7606-43f6-8ce8-4e9f48ef216e" providerId="ADAL" clId="{75170E18-E9D3-40F1-8018-DD8B68497BED}" dt="2026-04-10T14:20:21.576" v="717" actId="13244"/>
          <ac:picMkLst>
            <pc:docMk/>
            <pc:sldMk cId="218177306" sldId="5136"/>
            <ac:picMk id="1026" creationId="{B41D136C-40E0-6CD5-11B7-ACEB85096719}"/>
          </ac:picMkLst>
        </pc:picChg>
      </pc:sldChg>
      <pc:sldChg chg="modSp mod">
        <pc:chgData name="Murphy, Val (DARS)" userId="ad7aa94b-7606-43f6-8ce8-4e9f48ef216e" providerId="ADAL" clId="{75170E18-E9D3-40F1-8018-DD8B68497BED}" dt="2026-04-10T14:17:38.524" v="692" actId="962"/>
        <pc:sldMkLst>
          <pc:docMk/>
          <pc:sldMk cId="240555424" sldId="2147309054"/>
        </pc:sldMkLst>
        <pc:grpChg chg="mod">
          <ac:chgData name="Murphy, Val (DARS)" userId="ad7aa94b-7606-43f6-8ce8-4e9f48ef216e" providerId="ADAL" clId="{75170E18-E9D3-40F1-8018-DD8B68497BED}" dt="2026-04-10T14:17:38.524" v="692" actId="962"/>
          <ac:grpSpMkLst>
            <pc:docMk/>
            <pc:sldMk cId="240555424" sldId="2147309054"/>
            <ac:grpSpMk id="24" creationId="{60F679F9-8A89-C628-B346-4D684512A1B3}"/>
          </ac:grpSpMkLst>
        </pc:grpChg>
        <pc:graphicFrameChg chg="mod">
          <ac:chgData name="Murphy, Val (DARS)" userId="ad7aa94b-7606-43f6-8ce8-4e9f48ef216e" providerId="ADAL" clId="{75170E18-E9D3-40F1-8018-DD8B68497BED}" dt="2026-04-10T14:17:09.742" v="689" actId="962"/>
          <ac:graphicFrameMkLst>
            <pc:docMk/>
            <pc:sldMk cId="240555424" sldId="2147309054"/>
            <ac:graphicFrameMk id="6" creationId="{9957BFCB-F860-669D-24B3-7F6F6DEE6E66}"/>
          </ac:graphicFrameMkLst>
        </pc:graphicFrameChg>
      </pc:sldChg>
      <pc:sldChg chg="modSp mod">
        <pc:chgData name="Murphy, Val (DARS)" userId="ad7aa94b-7606-43f6-8ce8-4e9f48ef216e" providerId="ADAL" clId="{75170E18-E9D3-40F1-8018-DD8B68497BED}" dt="2026-04-10T14:19:34.967" v="711" actId="13244"/>
        <pc:sldMkLst>
          <pc:docMk/>
          <pc:sldMk cId="1234934495" sldId="2147309057"/>
        </pc:sldMkLst>
        <pc:spChg chg="ord">
          <ac:chgData name="Murphy, Val (DARS)" userId="ad7aa94b-7606-43f6-8ce8-4e9f48ef216e" providerId="ADAL" clId="{75170E18-E9D3-40F1-8018-DD8B68497BED}" dt="2026-04-10T14:19:31.803" v="710" actId="13244"/>
          <ac:spMkLst>
            <pc:docMk/>
            <pc:sldMk cId="1234934495" sldId="2147309057"/>
            <ac:spMk id="4" creationId="{A5E37677-C8AA-382C-C5AE-6E1474B91455}"/>
          </ac:spMkLst>
        </pc:spChg>
        <pc:picChg chg="mod ord">
          <ac:chgData name="Murphy, Val (DARS)" userId="ad7aa94b-7606-43f6-8ce8-4e9f48ef216e" providerId="ADAL" clId="{75170E18-E9D3-40F1-8018-DD8B68497BED}" dt="2026-04-10T14:19:34.967" v="711" actId="13244"/>
          <ac:picMkLst>
            <pc:docMk/>
            <pc:sldMk cId="1234934495" sldId="2147309057"/>
            <ac:picMk id="5" creationId="{4F28FBAB-53E6-B83C-6458-DCC4E8E5CEBA}"/>
          </ac:picMkLst>
        </pc:picChg>
      </pc:sldChg>
      <pc:sldChg chg="modSp mod">
        <pc:chgData name="Murphy, Val (DARS)" userId="ad7aa94b-7606-43f6-8ce8-4e9f48ef216e" providerId="ADAL" clId="{75170E18-E9D3-40F1-8018-DD8B68497BED}" dt="2026-04-10T14:14:09.967" v="3" actId="962"/>
        <pc:sldMkLst>
          <pc:docMk/>
          <pc:sldMk cId="290970168" sldId="2147309058"/>
        </pc:sldMkLst>
        <pc:spChg chg="mod">
          <ac:chgData name="Murphy, Val (DARS)" userId="ad7aa94b-7606-43f6-8ce8-4e9f48ef216e" providerId="ADAL" clId="{75170E18-E9D3-40F1-8018-DD8B68497BED}" dt="2026-04-10T14:14:09.967" v="3" actId="962"/>
          <ac:spMkLst>
            <pc:docMk/>
            <pc:sldMk cId="290970168" sldId="2147309058"/>
            <ac:spMk id="2" creationId="{F5A161E8-B6B8-66DF-8837-830DEBF078C1}"/>
          </ac:spMkLst>
        </pc:spChg>
      </pc:sldChg>
      <pc:sldChg chg="modSp mod">
        <pc:chgData name="Murphy, Val (DARS)" userId="ad7aa94b-7606-43f6-8ce8-4e9f48ef216e" providerId="ADAL" clId="{75170E18-E9D3-40F1-8018-DD8B68497BED}" dt="2026-04-10T14:18:44.356" v="705" actId="13244"/>
        <pc:sldMkLst>
          <pc:docMk/>
          <pc:sldMk cId="2003351722" sldId="2147309063"/>
        </pc:sldMkLst>
        <pc:spChg chg="ord">
          <ac:chgData name="Murphy, Val (DARS)" userId="ad7aa94b-7606-43f6-8ce8-4e9f48ef216e" providerId="ADAL" clId="{75170E18-E9D3-40F1-8018-DD8B68497BED}" dt="2026-04-10T14:18:44.356" v="705" actId="13244"/>
          <ac:spMkLst>
            <pc:docMk/>
            <pc:sldMk cId="2003351722" sldId="2147309063"/>
            <ac:spMk id="9" creationId="{E51D9240-AF20-FDCE-BEA4-5EAC467407FA}"/>
          </ac:spMkLst>
        </pc:spChg>
      </pc:sldChg>
      <pc:sldChg chg="modSp mod modNotesTx">
        <pc:chgData name="Murphy, Val (DARS)" userId="ad7aa94b-7606-43f6-8ce8-4e9f48ef216e" providerId="ADAL" clId="{75170E18-E9D3-40F1-8018-DD8B68497BED}" dt="2026-04-23T15:33:27.376" v="726" actId="6549"/>
        <pc:sldMkLst>
          <pc:docMk/>
          <pc:sldMk cId="289515131" sldId="2147309064"/>
        </pc:sldMkLst>
        <pc:spChg chg="ord">
          <ac:chgData name="Murphy, Val (DARS)" userId="ad7aa94b-7606-43f6-8ce8-4e9f48ef216e" providerId="ADAL" clId="{75170E18-E9D3-40F1-8018-DD8B68497BED}" dt="2026-04-10T14:18:16.970" v="702" actId="13244"/>
          <ac:spMkLst>
            <pc:docMk/>
            <pc:sldMk cId="289515131" sldId="2147309064"/>
            <ac:spMk id="3" creationId="{884DAD6C-CAC3-6E5C-7DA1-D2393342D0C5}"/>
          </ac:spMkLst>
        </pc:spChg>
        <pc:spChg chg="ord">
          <ac:chgData name="Murphy, Val (DARS)" userId="ad7aa94b-7606-43f6-8ce8-4e9f48ef216e" providerId="ADAL" clId="{75170E18-E9D3-40F1-8018-DD8B68497BED}" dt="2026-04-10T14:18:11.786" v="701" actId="13244"/>
          <ac:spMkLst>
            <pc:docMk/>
            <pc:sldMk cId="289515131" sldId="2147309064"/>
            <ac:spMk id="5" creationId="{C89E1FC8-E99A-1C0B-7185-349A6DDEEEDF}"/>
          </ac:spMkLst>
        </pc:spChg>
        <pc:spChg chg="mod">
          <ac:chgData name="Murphy, Val (DARS)" userId="ad7aa94b-7606-43f6-8ce8-4e9f48ef216e" providerId="ADAL" clId="{75170E18-E9D3-40F1-8018-DD8B68497BED}" dt="2026-04-10T14:14:17.619" v="4" actId="962"/>
          <ac:spMkLst>
            <pc:docMk/>
            <pc:sldMk cId="289515131" sldId="2147309064"/>
            <ac:spMk id="13" creationId="{2F8714BD-8BA3-EB93-B32B-62AE06FB7F0D}"/>
          </ac:spMkLst>
        </pc:spChg>
        <pc:graphicFrameChg chg="mod">
          <ac:chgData name="Murphy, Val (DARS)" userId="ad7aa94b-7606-43f6-8ce8-4e9f48ef216e" providerId="ADAL" clId="{75170E18-E9D3-40F1-8018-DD8B68497BED}" dt="2026-04-10T14:18:24.701" v="704" actId="13244"/>
          <ac:graphicFrameMkLst>
            <pc:docMk/>
            <pc:sldMk cId="289515131" sldId="2147309064"/>
            <ac:graphicFrameMk id="12" creationId="{83D02479-B81A-C735-BB50-7F2D8A86F8D6}"/>
          </ac:graphicFrameMkLst>
        </pc:graphicFrameChg>
      </pc:sldChg>
      <pc:sldChg chg="modSp mod">
        <pc:chgData name="Murphy, Val (DARS)" userId="ad7aa94b-7606-43f6-8ce8-4e9f48ef216e" providerId="ADAL" clId="{75170E18-E9D3-40F1-8018-DD8B68497BED}" dt="2026-04-10T14:17:45.535" v="696" actId="962"/>
        <pc:sldMkLst>
          <pc:docMk/>
          <pc:sldMk cId="888781477" sldId="2147309065"/>
        </pc:sldMkLst>
        <pc:picChg chg="mod">
          <ac:chgData name="Murphy, Val (DARS)" userId="ad7aa94b-7606-43f6-8ce8-4e9f48ef216e" providerId="ADAL" clId="{75170E18-E9D3-40F1-8018-DD8B68497BED}" dt="2026-04-10T14:17:45.535" v="696" actId="962"/>
          <ac:picMkLst>
            <pc:docMk/>
            <pc:sldMk cId="888781477" sldId="2147309065"/>
            <ac:picMk id="10" creationId="{0952401F-419B-AEBA-5098-958D9CF3B20B}"/>
          </ac:picMkLst>
        </pc:picChg>
      </pc:sldChg>
      <pc:sldChg chg="modSp mod">
        <pc:chgData name="Murphy, Val (DARS)" userId="ad7aa94b-7606-43f6-8ce8-4e9f48ef216e" providerId="ADAL" clId="{75170E18-E9D3-40F1-8018-DD8B68497BED}" dt="2026-04-10T14:17:28.310" v="690" actId="962"/>
        <pc:sldMkLst>
          <pc:docMk/>
          <pc:sldMk cId="184061652" sldId="2147309067"/>
        </pc:sldMkLst>
        <pc:spChg chg="mod">
          <ac:chgData name="Murphy, Val (DARS)" userId="ad7aa94b-7606-43f6-8ce8-4e9f48ef216e" providerId="ADAL" clId="{75170E18-E9D3-40F1-8018-DD8B68497BED}" dt="2026-04-10T14:17:28.310" v="690" actId="962"/>
          <ac:spMkLst>
            <pc:docMk/>
            <pc:sldMk cId="184061652" sldId="2147309067"/>
            <ac:spMk id="4" creationId="{9C348217-AE8E-6343-2147-D08C3E06A2F8}"/>
          </ac:spMkLst>
        </pc:spChg>
      </pc:sldChg>
      <pc:sldChg chg="modSp">
        <pc:chgData name="Murphy, Val (DARS)" userId="ad7aa94b-7606-43f6-8ce8-4e9f48ef216e" providerId="ADAL" clId="{75170E18-E9D3-40F1-8018-DD8B68497BED}" dt="2026-04-10T14:17:39.816" v="693" actId="962"/>
        <pc:sldMkLst>
          <pc:docMk/>
          <pc:sldMk cId="2089806750" sldId="2147309069"/>
        </pc:sldMkLst>
        <pc:graphicFrameChg chg="mod">
          <ac:chgData name="Murphy, Val (DARS)" userId="ad7aa94b-7606-43f6-8ce8-4e9f48ef216e" providerId="ADAL" clId="{75170E18-E9D3-40F1-8018-DD8B68497BED}" dt="2026-04-10T14:17:39.816" v="693" actId="962"/>
          <ac:graphicFrameMkLst>
            <pc:docMk/>
            <pc:sldMk cId="2089806750" sldId="2147309069"/>
            <ac:graphicFrameMk id="6" creationId="{CD63136B-1889-B1BD-A519-0BFE1BE163D1}"/>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19A514-E15B-4739-BCBC-FC9D06B38A77}"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E828ABA7-AFEC-4979-A877-47D0E5408337}">
      <dgm:prSet phldrT="[Text]"/>
      <dgm:spPr/>
      <dgm:t>
        <a:bodyPr/>
        <a:lstStyle/>
        <a:p>
          <a:pPr algn="l"/>
          <a:r>
            <a:rPr lang="en-US" dirty="0"/>
            <a:t>Warm-up </a:t>
          </a:r>
        </a:p>
      </dgm:t>
    </dgm:pt>
    <dgm:pt modelId="{04259B23-1D4C-4F21-A3B8-5A9E89B122D2}" type="parTrans" cxnId="{AE60108E-3DB7-41EE-AB28-DBE959ADABE4}">
      <dgm:prSet/>
      <dgm:spPr/>
      <dgm:t>
        <a:bodyPr/>
        <a:lstStyle/>
        <a:p>
          <a:endParaRPr lang="en-US"/>
        </a:p>
      </dgm:t>
    </dgm:pt>
    <dgm:pt modelId="{B7AC0BD2-5A5F-432A-82CB-84F296AD26DF}" type="sibTrans" cxnId="{AE60108E-3DB7-41EE-AB28-DBE959ADABE4}">
      <dgm:prSet/>
      <dgm:spPr/>
      <dgm:t>
        <a:bodyPr/>
        <a:lstStyle/>
        <a:p>
          <a:endParaRPr lang="en-US"/>
        </a:p>
      </dgm:t>
    </dgm:pt>
    <dgm:pt modelId="{CC769A6B-7070-439A-9B19-DCB12C2D1ADA}">
      <dgm:prSet phldrT="[Text]"/>
      <dgm:spPr/>
      <dgm:t>
        <a:bodyPr/>
        <a:lstStyle/>
        <a:p>
          <a:pPr algn="l"/>
          <a:r>
            <a:rPr lang="en-US" dirty="0"/>
            <a:t>Interactive Activity: Connecting the Dots</a:t>
          </a:r>
        </a:p>
      </dgm:t>
    </dgm:pt>
    <dgm:pt modelId="{B8E9CF1D-6E5E-4B0D-A61B-CA59C9BD7510}" type="parTrans" cxnId="{E297E1FF-DF4F-4977-BF0E-AB98EC59B639}">
      <dgm:prSet/>
      <dgm:spPr/>
      <dgm:t>
        <a:bodyPr/>
        <a:lstStyle/>
        <a:p>
          <a:endParaRPr lang="en-US"/>
        </a:p>
      </dgm:t>
    </dgm:pt>
    <dgm:pt modelId="{5ED81447-F1DB-475A-93EE-6DD0B04BE746}" type="sibTrans" cxnId="{E297E1FF-DF4F-4977-BF0E-AB98EC59B639}">
      <dgm:prSet/>
      <dgm:spPr/>
      <dgm:t>
        <a:bodyPr/>
        <a:lstStyle/>
        <a:p>
          <a:endParaRPr lang="en-US"/>
        </a:p>
      </dgm:t>
    </dgm:pt>
    <dgm:pt modelId="{A7F0D4C8-54F2-4D93-AE25-41AB61AC7018}">
      <dgm:prSet phldrT="[Text]"/>
      <dgm:spPr/>
      <dgm:t>
        <a:bodyPr/>
        <a:lstStyle/>
        <a:p>
          <a:pPr algn="l"/>
          <a:r>
            <a:rPr lang="en-US" dirty="0"/>
            <a:t>National Vision </a:t>
          </a:r>
        </a:p>
      </dgm:t>
    </dgm:pt>
    <dgm:pt modelId="{5618316C-0336-4FEA-980B-2E51FAAAE488}" type="parTrans" cxnId="{56ACA289-B740-4AE4-935C-49FBD5CA17A5}">
      <dgm:prSet/>
      <dgm:spPr/>
      <dgm:t>
        <a:bodyPr/>
        <a:lstStyle/>
        <a:p>
          <a:endParaRPr lang="en-US"/>
        </a:p>
      </dgm:t>
    </dgm:pt>
    <dgm:pt modelId="{210031B5-25AB-4196-BCF7-AD5DDC2F3830}" type="sibTrans" cxnId="{56ACA289-B740-4AE4-935C-49FBD5CA17A5}">
      <dgm:prSet/>
      <dgm:spPr/>
      <dgm:t>
        <a:bodyPr/>
        <a:lstStyle/>
        <a:p>
          <a:endParaRPr lang="en-US"/>
        </a:p>
      </dgm:t>
    </dgm:pt>
    <dgm:pt modelId="{6F9218A6-CCF7-4895-BD77-33235F83F37E}" type="pres">
      <dgm:prSet presAssocID="{B119A514-E15B-4739-BCBC-FC9D06B38A77}" presName="linearFlow" presStyleCnt="0">
        <dgm:presLayoutVars>
          <dgm:dir/>
          <dgm:resizeHandles val="exact"/>
        </dgm:presLayoutVars>
      </dgm:prSet>
      <dgm:spPr/>
    </dgm:pt>
    <dgm:pt modelId="{10C611D3-A5F6-4B9B-94A9-6CAA87B0E6C5}" type="pres">
      <dgm:prSet presAssocID="{E828ABA7-AFEC-4979-A877-47D0E5408337}" presName="composite" presStyleCnt="0"/>
      <dgm:spPr/>
    </dgm:pt>
    <dgm:pt modelId="{6F038906-06C6-42E4-8CA4-59C54F97453A}" type="pres">
      <dgm:prSet presAssocID="{E828ABA7-AFEC-4979-A877-47D0E5408337}" presName="imgShp" presStyleLbl="fgImgPlac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Wave Gesture with solid fill"/>
        </a:ext>
      </dgm:extLst>
    </dgm:pt>
    <dgm:pt modelId="{DD1AA610-456A-4CCD-9002-ACA63370CC18}" type="pres">
      <dgm:prSet presAssocID="{E828ABA7-AFEC-4979-A877-47D0E5408337}" presName="txShp" presStyleLbl="node1" presStyleIdx="0" presStyleCnt="3" custLinFactNeighborX="11849" custLinFactNeighborY="821">
        <dgm:presLayoutVars>
          <dgm:bulletEnabled val="1"/>
        </dgm:presLayoutVars>
      </dgm:prSet>
      <dgm:spPr/>
    </dgm:pt>
    <dgm:pt modelId="{FF470246-5F0B-4124-8EBD-743875716AEA}" type="pres">
      <dgm:prSet presAssocID="{B7AC0BD2-5A5F-432A-82CB-84F296AD26DF}" presName="spacing" presStyleCnt="0"/>
      <dgm:spPr/>
    </dgm:pt>
    <dgm:pt modelId="{8CAD2131-FC76-40E5-9EA3-B3CE9CA7C310}" type="pres">
      <dgm:prSet presAssocID="{A7F0D4C8-54F2-4D93-AE25-41AB61AC7018}" presName="composite" presStyleCnt="0"/>
      <dgm:spPr/>
    </dgm:pt>
    <dgm:pt modelId="{371264D2-8336-44DF-B622-D310D9314858}" type="pres">
      <dgm:prSet presAssocID="{A7F0D4C8-54F2-4D93-AE25-41AB61AC7018}" presName="imgShp" presStyleLbl="fgImgPlac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Handshake with solid fill"/>
        </a:ext>
      </dgm:extLst>
    </dgm:pt>
    <dgm:pt modelId="{E84B3BB1-8D5B-4D1E-97F7-A3542B3B0CE5}" type="pres">
      <dgm:prSet presAssocID="{A7F0D4C8-54F2-4D93-AE25-41AB61AC7018}" presName="txShp" presStyleLbl="node1" presStyleIdx="1" presStyleCnt="3" custLinFactNeighborX="12050" custLinFactNeighborY="-3282">
        <dgm:presLayoutVars>
          <dgm:bulletEnabled val="1"/>
        </dgm:presLayoutVars>
      </dgm:prSet>
      <dgm:spPr/>
    </dgm:pt>
    <dgm:pt modelId="{50063C1A-B26B-45C1-B94D-F658DA21A3F7}" type="pres">
      <dgm:prSet presAssocID="{210031B5-25AB-4196-BCF7-AD5DDC2F3830}" presName="spacing" presStyleCnt="0"/>
      <dgm:spPr/>
    </dgm:pt>
    <dgm:pt modelId="{2AE8978C-E600-49D8-B64F-F643FA6E7981}" type="pres">
      <dgm:prSet presAssocID="{CC769A6B-7070-439A-9B19-DCB12C2D1ADA}" presName="composite" presStyleCnt="0"/>
      <dgm:spPr/>
    </dgm:pt>
    <dgm:pt modelId="{928816D9-905F-4449-89B0-E5D189004130}" type="pres">
      <dgm:prSet presAssocID="{CC769A6B-7070-439A-9B19-DCB12C2D1ADA}" presName="imgShp" presStyleLbl="fgImgPlac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Meeting with solid fill"/>
        </a:ext>
      </dgm:extLst>
    </dgm:pt>
    <dgm:pt modelId="{3CF29846-7877-4780-BA47-1BAF610ADDCF}" type="pres">
      <dgm:prSet presAssocID="{CC769A6B-7070-439A-9B19-DCB12C2D1ADA}" presName="txShp" presStyleLbl="node1" presStyleIdx="2" presStyleCnt="3" custLinFactNeighborX="11869" custLinFactNeighborY="-9766">
        <dgm:presLayoutVars>
          <dgm:bulletEnabled val="1"/>
        </dgm:presLayoutVars>
      </dgm:prSet>
      <dgm:spPr/>
    </dgm:pt>
  </dgm:ptLst>
  <dgm:cxnLst>
    <dgm:cxn modelId="{1C43C210-82A4-4F71-9D97-D49E787443F6}" type="presOf" srcId="{E828ABA7-AFEC-4979-A877-47D0E5408337}" destId="{DD1AA610-456A-4CCD-9002-ACA63370CC18}" srcOrd="0" destOrd="0" presId="urn:microsoft.com/office/officeart/2005/8/layout/vList3"/>
    <dgm:cxn modelId="{B9810C20-D544-4357-922D-E0A8B0F160BB}" type="presOf" srcId="{B119A514-E15B-4739-BCBC-FC9D06B38A77}" destId="{6F9218A6-CCF7-4895-BD77-33235F83F37E}" srcOrd="0" destOrd="0" presId="urn:microsoft.com/office/officeart/2005/8/layout/vList3"/>
    <dgm:cxn modelId="{0CF5AE47-EF8B-468C-B9FC-FD71420E1C2D}" type="presOf" srcId="{A7F0D4C8-54F2-4D93-AE25-41AB61AC7018}" destId="{E84B3BB1-8D5B-4D1E-97F7-A3542B3B0CE5}" srcOrd="0" destOrd="0" presId="urn:microsoft.com/office/officeart/2005/8/layout/vList3"/>
    <dgm:cxn modelId="{56ACA289-B740-4AE4-935C-49FBD5CA17A5}" srcId="{B119A514-E15B-4739-BCBC-FC9D06B38A77}" destId="{A7F0D4C8-54F2-4D93-AE25-41AB61AC7018}" srcOrd="1" destOrd="0" parTransId="{5618316C-0336-4FEA-980B-2E51FAAAE488}" sibTransId="{210031B5-25AB-4196-BCF7-AD5DDC2F3830}"/>
    <dgm:cxn modelId="{AE60108E-3DB7-41EE-AB28-DBE959ADABE4}" srcId="{B119A514-E15B-4739-BCBC-FC9D06B38A77}" destId="{E828ABA7-AFEC-4979-A877-47D0E5408337}" srcOrd="0" destOrd="0" parTransId="{04259B23-1D4C-4F21-A3B8-5A9E89B122D2}" sibTransId="{B7AC0BD2-5A5F-432A-82CB-84F296AD26DF}"/>
    <dgm:cxn modelId="{E33F29E9-417D-4331-B96D-5E76AF7A6E90}" type="presOf" srcId="{CC769A6B-7070-439A-9B19-DCB12C2D1ADA}" destId="{3CF29846-7877-4780-BA47-1BAF610ADDCF}" srcOrd="0" destOrd="0" presId="urn:microsoft.com/office/officeart/2005/8/layout/vList3"/>
    <dgm:cxn modelId="{E297E1FF-DF4F-4977-BF0E-AB98EC59B639}" srcId="{B119A514-E15B-4739-BCBC-FC9D06B38A77}" destId="{CC769A6B-7070-439A-9B19-DCB12C2D1ADA}" srcOrd="2" destOrd="0" parTransId="{B8E9CF1D-6E5E-4B0D-A61B-CA59C9BD7510}" sibTransId="{5ED81447-F1DB-475A-93EE-6DD0B04BE746}"/>
    <dgm:cxn modelId="{A9C2BFBB-F423-4C4F-A01D-0D728038A3A7}" type="presParOf" srcId="{6F9218A6-CCF7-4895-BD77-33235F83F37E}" destId="{10C611D3-A5F6-4B9B-94A9-6CAA87B0E6C5}" srcOrd="0" destOrd="0" presId="urn:microsoft.com/office/officeart/2005/8/layout/vList3"/>
    <dgm:cxn modelId="{B5223A5D-3F46-4215-859B-2DDD58D0BDE2}" type="presParOf" srcId="{10C611D3-A5F6-4B9B-94A9-6CAA87B0E6C5}" destId="{6F038906-06C6-42E4-8CA4-59C54F97453A}" srcOrd="0" destOrd="0" presId="urn:microsoft.com/office/officeart/2005/8/layout/vList3"/>
    <dgm:cxn modelId="{A44C4FC3-73E5-42B2-A22A-76A75A82A075}" type="presParOf" srcId="{10C611D3-A5F6-4B9B-94A9-6CAA87B0E6C5}" destId="{DD1AA610-456A-4CCD-9002-ACA63370CC18}" srcOrd="1" destOrd="0" presId="urn:microsoft.com/office/officeart/2005/8/layout/vList3"/>
    <dgm:cxn modelId="{D30ABDD7-65F7-4260-BB7D-80CA8729FF52}" type="presParOf" srcId="{6F9218A6-CCF7-4895-BD77-33235F83F37E}" destId="{FF470246-5F0B-4124-8EBD-743875716AEA}" srcOrd="1" destOrd="0" presId="urn:microsoft.com/office/officeart/2005/8/layout/vList3"/>
    <dgm:cxn modelId="{EC93E7AA-E73F-4F3C-8903-2D3CF2BCAF6D}" type="presParOf" srcId="{6F9218A6-CCF7-4895-BD77-33235F83F37E}" destId="{8CAD2131-FC76-40E5-9EA3-B3CE9CA7C310}" srcOrd="2" destOrd="0" presId="urn:microsoft.com/office/officeart/2005/8/layout/vList3"/>
    <dgm:cxn modelId="{497C0FCF-40EC-4EA6-B6CA-BA6C8C3741DB}" type="presParOf" srcId="{8CAD2131-FC76-40E5-9EA3-B3CE9CA7C310}" destId="{371264D2-8336-44DF-B622-D310D9314858}" srcOrd="0" destOrd="0" presId="urn:microsoft.com/office/officeart/2005/8/layout/vList3"/>
    <dgm:cxn modelId="{9E4DA23E-663E-48AE-89EC-5C9F710C8A17}" type="presParOf" srcId="{8CAD2131-FC76-40E5-9EA3-B3CE9CA7C310}" destId="{E84B3BB1-8D5B-4D1E-97F7-A3542B3B0CE5}" srcOrd="1" destOrd="0" presId="urn:microsoft.com/office/officeart/2005/8/layout/vList3"/>
    <dgm:cxn modelId="{09B64466-B753-449F-92AD-FEE2E312B68B}" type="presParOf" srcId="{6F9218A6-CCF7-4895-BD77-33235F83F37E}" destId="{50063C1A-B26B-45C1-B94D-F658DA21A3F7}" srcOrd="3" destOrd="0" presId="urn:microsoft.com/office/officeart/2005/8/layout/vList3"/>
    <dgm:cxn modelId="{6896CD90-A2C3-414F-9B0D-F70B9361B87B}" type="presParOf" srcId="{6F9218A6-CCF7-4895-BD77-33235F83F37E}" destId="{2AE8978C-E600-49D8-B64F-F643FA6E7981}" srcOrd="4" destOrd="0" presId="urn:microsoft.com/office/officeart/2005/8/layout/vList3"/>
    <dgm:cxn modelId="{CD012A23-8931-4E4D-8D0E-8D713D94887F}" type="presParOf" srcId="{2AE8978C-E600-49D8-B64F-F643FA6E7981}" destId="{928816D9-905F-4449-89B0-E5D189004130}" srcOrd="0" destOrd="0" presId="urn:microsoft.com/office/officeart/2005/8/layout/vList3"/>
    <dgm:cxn modelId="{809D9B5F-55DD-4914-95FB-A901A0218141}" type="presParOf" srcId="{2AE8978C-E600-49D8-B64F-F643FA6E7981}" destId="{3CF29846-7877-4780-BA47-1BAF610ADDC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43F908-41F3-4201-9033-88B6F4652284}"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AA9D2721-FBA8-431A-8D38-A6524B1D203A}">
      <dgm:prSet phldrT="[Text]" phldr="0" custT="1"/>
      <dgm:spPr/>
      <dgm:t>
        <a:bodyPr/>
        <a:lstStyle/>
        <a:p>
          <a:pPr>
            <a:spcAft>
              <a:spcPct val="35000"/>
            </a:spcAft>
          </a:pPr>
          <a:r>
            <a:rPr lang="en-US" sz="1500" b="1" dirty="0"/>
            <a:t>Cross-Cutting Themes</a:t>
          </a:r>
          <a:r>
            <a:rPr lang="en-US" sz="1500" dirty="0"/>
            <a:t>:</a:t>
          </a:r>
        </a:p>
        <a:p>
          <a:pPr>
            <a:spcAft>
              <a:spcPts val="200"/>
            </a:spcAft>
          </a:pPr>
          <a:r>
            <a:rPr lang="en-US" sz="1400" dirty="0"/>
            <a:t> -</a:t>
          </a:r>
          <a:r>
            <a:rPr lang="en-US" sz="1500" dirty="0"/>
            <a:t>Equip high-impact service delivery </a:t>
          </a:r>
        </a:p>
        <a:p>
          <a:pPr>
            <a:spcAft>
              <a:spcPts val="200"/>
            </a:spcAft>
          </a:pPr>
          <a:r>
            <a:rPr lang="en-US" sz="1500" dirty="0"/>
            <a:t>-Achieve better health</a:t>
          </a:r>
        </a:p>
        <a:p>
          <a:pPr>
            <a:spcAft>
              <a:spcPts val="200"/>
            </a:spcAft>
          </a:pPr>
          <a:r>
            <a:rPr lang="en-US" sz="1500" dirty="0"/>
            <a:t>-Maintain community living</a:t>
          </a:r>
        </a:p>
      </dgm:t>
    </dgm:pt>
    <dgm:pt modelId="{370FC41E-E917-470B-84AB-D506D00D7FF6}" type="parTrans" cxnId="{48F31D4A-296E-4B3A-874E-F9CCB1E62DF4}">
      <dgm:prSet/>
      <dgm:spPr/>
      <dgm:t>
        <a:bodyPr/>
        <a:lstStyle/>
        <a:p>
          <a:endParaRPr lang="en-US"/>
        </a:p>
      </dgm:t>
    </dgm:pt>
    <dgm:pt modelId="{FDD07FE5-87E8-4885-9093-1D3B6E3D870A}" type="sibTrans" cxnId="{48F31D4A-296E-4B3A-874E-F9CCB1E62DF4}">
      <dgm:prSet/>
      <dgm:spPr/>
      <dgm:t>
        <a:bodyPr/>
        <a:lstStyle/>
        <a:p>
          <a:endParaRPr lang="en-US"/>
        </a:p>
      </dgm:t>
    </dgm:pt>
    <dgm:pt modelId="{08B7FCEE-3E2B-4E82-8AEE-C947E00D5CB4}">
      <dgm:prSet phldrT="[Text]" phldr="0" custT="1"/>
      <dgm:spPr/>
      <dgm:t>
        <a:bodyPr/>
        <a:lstStyle/>
        <a:p>
          <a:r>
            <a:rPr lang="en-US" sz="1600" dirty="0"/>
            <a:t>Caregiving</a:t>
          </a:r>
        </a:p>
      </dgm:t>
    </dgm:pt>
    <dgm:pt modelId="{E540F5C1-18A6-4E58-BE1D-129A20CF0092}" type="parTrans" cxnId="{610AF2B7-76BB-4A3B-BEC2-8969B2817335}">
      <dgm:prSet/>
      <dgm:spPr/>
      <dgm:t>
        <a:bodyPr/>
        <a:lstStyle/>
        <a:p>
          <a:endParaRPr lang="en-US"/>
        </a:p>
      </dgm:t>
    </dgm:pt>
    <dgm:pt modelId="{3B14C398-F0A1-4988-A76E-8766FA1F9F51}" type="sibTrans" cxnId="{610AF2B7-76BB-4A3B-BEC2-8969B2817335}">
      <dgm:prSet/>
      <dgm:spPr/>
      <dgm:t>
        <a:bodyPr/>
        <a:lstStyle/>
        <a:p>
          <a:endParaRPr lang="en-US"/>
        </a:p>
      </dgm:t>
    </dgm:pt>
    <dgm:pt modelId="{65EEBCD9-8093-4084-B2C1-FA23162335B2}">
      <dgm:prSet phldrT="[Text]" phldr="0" custT="1"/>
      <dgm:spPr/>
      <dgm:t>
        <a:bodyPr/>
        <a:lstStyle/>
        <a:p>
          <a:r>
            <a:rPr lang="en-US" sz="1600" dirty="0"/>
            <a:t>Connecting People to Services</a:t>
          </a:r>
        </a:p>
      </dgm:t>
    </dgm:pt>
    <dgm:pt modelId="{9B62CF28-96EE-4C01-BA53-77AEAD4B5F07}" type="parTrans" cxnId="{69E98D91-DB43-4F74-972A-B276827127FD}">
      <dgm:prSet/>
      <dgm:spPr/>
      <dgm:t>
        <a:bodyPr/>
        <a:lstStyle/>
        <a:p>
          <a:endParaRPr lang="en-US"/>
        </a:p>
      </dgm:t>
    </dgm:pt>
    <dgm:pt modelId="{5DF547BB-3972-43F7-89E9-B1FC13B3F136}" type="sibTrans" cxnId="{69E98D91-DB43-4F74-972A-B276827127FD}">
      <dgm:prSet/>
      <dgm:spPr/>
      <dgm:t>
        <a:bodyPr/>
        <a:lstStyle/>
        <a:p>
          <a:endParaRPr lang="en-US"/>
        </a:p>
      </dgm:t>
    </dgm:pt>
    <dgm:pt modelId="{806D07F5-CE58-42C1-BC5D-13147CE4E404}">
      <dgm:prSet phldrT="[Text]" phldr="0" custT="1"/>
      <dgm:spPr/>
      <dgm:t>
        <a:bodyPr/>
        <a:lstStyle/>
        <a:p>
          <a:r>
            <a:rPr lang="en-US" sz="1600" dirty="0"/>
            <a:t>Whole-Person Health</a:t>
          </a:r>
        </a:p>
      </dgm:t>
    </dgm:pt>
    <dgm:pt modelId="{B583EDCC-382F-498C-8400-19DB5FC7E1E1}" type="parTrans" cxnId="{0C843694-1141-4E3E-827A-B21B2C03ACD7}">
      <dgm:prSet/>
      <dgm:spPr/>
      <dgm:t>
        <a:bodyPr/>
        <a:lstStyle/>
        <a:p>
          <a:endParaRPr lang="en-US"/>
        </a:p>
      </dgm:t>
    </dgm:pt>
    <dgm:pt modelId="{02DFE28E-F75A-4802-B100-80A020B983EA}" type="sibTrans" cxnId="{0C843694-1141-4E3E-827A-B21B2C03ACD7}">
      <dgm:prSet/>
      <dgm:spPr/>
      <dgm:t>
        <a:bodyPr/>
        <a:lstStyle/>
        <a:p>
          <a:endParaRPr lang="en-US"/>
        </a:p>
      </dgm:t>
    </dgm:pt>
    <dgm:pt modelId="{9DF24866-A0A5-45AE-AEB8-5D9BDB8FA310}">
      <dgm:prSet phldrT="[Text]" phldr="0" custT="1"/>
      <dgm:spPr/>
      <dgm:t>
        <a:bodyPr/>
        <a:lstStyle/>
        <a:p>
          <a:r>
            <a:rPr lang="en-US" sz="1500" dirty="0"/>
            <a:t>Employment</a:t>
          </a:r>
        </a:p>
      </dgm:t>
    </dgm:pt>
    <dgm:pt modelId="{1208AC35-A3F6-467D-9DD1-1F107B0EA702}" type="parTrans" cxnId="{DE9B94E0-7412-4EEE-B7DE-771652026639}">
      <dgm:prSet/>
      <dgm:spPr/>
      <dgm:t>
        <a:bodyPr/>
        <a:lstStyle/>
        <a:p>
          <a:endParaRPr lang="en-US"/>
        </a:p>
      </dgm:t>
    </dgm:pt>
    <dgm:pt modelId="{1B517B65-1724-493C-82D1-E3E9B969F3DD}" type="sibTrans" cxnId="{DE9B94E0-7412-4EEE-B7DE-771652026639}">
      <dgm:prSet/>
      <dgm:spPr/>
      <dgm:t>
        <a:bodyPr/>
        <a:lstStyle/>
        <a:p>
          <a:endParaRPr lang="en-US"/>
        </a:p>
      </dgm:t>
    </dgm:pt>
    <dgm:pt modelId="{376334BB-C1F5-4CB4-A40D-5CB44298B788}">
      <dgm:prSet phldrT="[Text]" phldr="0" custT="1"/>
      <dgm:spPr/>
      <dgm:t>
        <a:bodyPr/>
        <a:lstStyle/>
        <a:p>
          <a:r>
            <a:rPr lang="en-US" sz="1500" dirty="0"/>
            <a:t>Protecting Rights &amp; Preventing Abuse</a:t>
          </a:r>
        </a:p>
      </dgm:t>
    </dgm:pt>
    <dgm:pt modelId="{04550159-37DE-4CAE-90A5-9189FAD4BDF4}" type="parTrans" cxnId="{EF7AF06C-A364-4D6B-A704-6F53188989D2}">
      <dgm:prSet/>
      <dgm:spPr/>
      <dgm:t>
        <a:bodyPr/>
        <a:lstStyle/>
        <a:p>
          <a:endParaRPr lang="en-US"/>
        </a:p>
      </dgm:t>
    </dgm:pt>
    <dgm:pt modelId="{9B22B02C-3D0E-4492-A944-B8CBB6183B03}" type="sibTrans" cxnId="{EF7AF06C-A364-4D6B-A704-6F53188989D2}">
      <dgm:prSet/>
      <dgm:spPr/>
      <dgm:t>
        <a:bodyPr/>
        <a:lstStyle/>
        <a:p>
          <a:endParaRPr lang="en-US"/>
        </a:p>
      </dgm:t>
    </dgm:pt>
    <dgm:pt modelId="{610BC81C-EE3E-487E-A45B-347F618B7450}">
      <dgm:prSet phldrT="[Text]" phldr="0" custT="1"/>
      <dgm:spPr/>
      <dgm:t>
        <a:bodyPr/>
        <a:lstStyle/>
        <a:p>
          <a:r>
            <a:rPr lang="en-US" sz="1600" dirty="0"/>
            <a:t>Economic Security</a:t>
          </a:r>
        </a:p>
      </dgm:t>
    </dgm:pt>
    <dgm:pt modelId="{1A62C66E-C995-48E5-B8F4-7AE84B731B16}" type="parTrans" cxnId="{0BD95C0B-E666-4C7E-8AC5-F5146FA238A1}">
      <dgm:prSet/>
      <dgm:spPr/>
      <dgm:t>
        <a:bodyPr/>
        <a:lstStyle/>
        <a:p>
          <a:endParaRPr lang="en-US"/>
        </a:p>
      </dgm:t>
    </dgm:pt>
    <dgm:pt modelId="{BDA3F3EA-991E-4772-A30F-D15EE4270E5D}" type="sibTrans" cxnId="{0BD95C0B-E666-4C7E-8AC5-F5146FA238A1}">
      <dgm:prSet/>
      <dgm:spPr/>
      <dgm:t>
        <a:bodyPr/>
        <a:lstStyle/>
        <a:p>
          <a:endParaRPr lang="en-US"/>
        </a:p>
      </dgm:t>
    </dgm:pt>
    <dgm:pt modelId="{763BCE3C-667A-4FD6-88F8-CE0EFD90CCE4}" type="pres">
      <dgm:prSet presAssocID="{6D43F908-41F3-4201-9033-88B6F4652284}" presName="Name0" presStyleCnt="0">
        <dgm:presLayoutVars>
          <dgm:chMax val="1"/>
          <dgm:dir/>
          <dgm:animLvl val="ctr"/>
          <dgm:resizeHandles val="exact"/>
        </dgm:presLayoutVars>
      </dgm:prSet>
      <dgm:spPr/>
    </dgm:pt>
    <dgm:pt modelId="{991F12E4-0C38-476B-8736-4907F03CD686}" type="pres">
      <dgm:prSet presAssocID="{AA9D2721-FBA8-431A-8D38-A6524B1D203A}" presName="centerShape" presStyleLbl="node0" presStyleIdx="0" presStyleCnt="1" custScaleX="202452" custScaleY="178849"/>
      <dgm:spPr/>
    </dgm:pt>
    <dgm:pt modelId="{5FCF073D-55E3-4710-B7CB-D99F97F9B6D3}" type="pres">
      <dgm:prSet presAssocID="{E540F5C1-18A6-4E58-BE1D-129A20CF0092}" presName="parTrans" presStyleLbl="sibTrans2D1" presStyleIdx="0" presStyleCnt="6" custScaleX="168018" custScaleY="52103"/>
      <dgm:spPr/>
    </dgm:pt>
    <dgm:pt modelId="{9C9E97F1-F066-4221-8F66-8E66AB663EE2}" type="pres">
      <dgm:prSet presAssocID="{E540F5C1-18A6-4E58-BE1D-129A20CF0092}" presName="connectorText" presStyleLbl="sibTrans2D1" presStyleIdx="0" presStyleCnt="6"/>
      <dgm:spPr/>
    </dgm:pt>
    <dgm:pt modelId="{B083ABB8-B599-4BC8-A41D-01D401582993}" type="pres">
      <dgm:prSet presAssocID="{08B7FCEE-3E2B-4E82-8AEE-C947E00D5CB4}" presName="node" presStyleLbl="node1" presStyleIdx="0" presStyleCnt="6" custScaleX="106236" custScaleY="106236">
        <dgm:presLayoutVars>
          <dgm:bulletEnabled val="1"/>
        </dgm:presLayoutVars>
      </dgm:prSet>
      <dgm:spPr/>
    </dgm:pt>
    <dgm:pt modelId="{FC91B64F-E5B6-4DE8-A5F1-62987A1796B0}" type="pres">
      <dgm:prSet presAssocID="{9B62CF28-96EE-4C01-BA53-77AEAD4B5F07}" presName="parTrans" presStyleLbl="sibTrans2D1" presStyleIdx="1" presStyleCnt="6" custScaleX="201114" custScaleY="52103"/>
      <dgm:spPr/>
    </dgm:pt>
    <dgm:pt modelId="{E6F20904-52C0-44B0-8C74-1083996666C3}" type="pres">
      <dgm:prSet presAssocID="{9B62CF28-96EE-4C01-BA53-77AEAD4B5F07}" presName="connectorText" presStyleLbl="sibTrans2D1" presStyleIdx="1" presStyleCnt="6"/>
      <dgm:spPr/>
    </dgm:pt>
    <dgm:pt modelId="{ACCFD7D0-A614-47A8-9AA9-144563C58309}" type="pres">
      <dgm:prSet presAssocID="{65EEBCD9-8093-4084-B2C1-FA23162335B2}" presName="node" presStyleLbl="node1" presStyleIdx="1" presStyleCnt="6" custScaleX="106236" custScaleY="106236" custRadScaleRad="105977" custRadScaleInc="-639">
        <dgm:presLayoutVars>
          <dgm:bulletEnabled val="1"/>
        </dgm:presLayoutVars>
      </dgm:prSet>
      <dgm:spPr/>
    </dgm:pt>
    <dgm:pt modelId="{A43C3D3B-26D3-440D-83CF-C845EB407D42}" type="pres">
      <dgm:prSet presAssocID="{B583EDCC-382F-498C-8400-19DB5FC7E1E1}" presName="parTrans" presStyleLbl="sibTrans2D1" presStyleIdx="2" presStyleCnt="6" custScaleX="201114" custScaleY="52103"/>
      <dgm:spPr/>
    </dgm:pt>
    <dgm:pt modelId="{A59E0BD0-6418-4005-B5B3-F79763A888A6}" type="pres">
      <dgm:prSet presAssocID="{B583EDCC-382F-498C-8400-19DB5FC7E1E1}" presName="connectorText" presStyleLbl="sibTrans2D1" presStyleIdx="2" presStyleCnt="6"/>
      <dgm:spPr/>
    </dgm:pt>
    <dgm:pt modelId="{B1065EB2-3024-466E-876F-E799EA1916F8}" type="pres">
      <dgm:prSet presAssocID="{806D07F5-CE58-42C1-BC5D-13147CE4E404}" presName="node" presStyleLbl="node1" presStyleIdx="2" presStyleCnt="6" custScaleX="106236" custScaleY="106236" custRadScaleRad="109084" custRadScaleInc="132">
        <dgm:presLayoutVars>
          <dgm:bulletEnabled val="1"/>
        </dgm:presLayoutVars>
      </dgm:prSet>
      <dgm:spPr/>
    </dgm:pt>
    <dgm:pt modelId="{337121D1-2628-42AF-96B7-A958E155B5BF}" type="pres">
      <dgm:prSet presAssocID="{1208AC35-A3F6-467D-9DD1-1F107B0EA702}" presName="parTrans" presStyleLbl="sibTrans2D1" presStyleIdx="3" presStyleCnt="6" custScaleX="168018" custScaleY="52103"/>
      <dgm:spPr/>
    </dgm:pt>
    <dgm:pt modelId="{F51BD5BD-F005-462F-BB47-5179DC333370}" type="pres">
      <dgm:prSet presAssocID="{1208AC35-A3F6-467D-9DD1-1F107B0EA702}" presName="connectorText" presStyleLbl="sibTrans2D1" presStyleIdx="3" presStyleCnt="6"/>
      <dgm:spPr/>
    </dgm:pt>
    <dgm:pt modelId="{2416F948-0A19-47FF-A420-52EA77015BBB}" type="pres">
      <dgm:prSet presAssocID="{9DF24866-A0A5-45AE-AEB8-5D9BDB8FA310}" presName="node" presStyleLbl="node1" presStyleIdx="3" presStyleCnt="6" custScaleX="106236" custScaleY="106236">
        <dgm:presLayoutVars>
          <dgm:bulletEnabled val="1"/>
        </dgm:presLayoutVars>
      </dgm:prSet>
      <dgm:spPr/>
    </dgm:pt>
    <dgm:pt modelId="{CF612C74-0E47-42DD-829F-CE8F4A962F8A}" type="pres">
      <dgm:prSet presAssocID="{04550159-37DE-4CAE-90A5-9189FAD4BDF4}" presName="parTrans" presStyleLbl="sibTrans2D1" presStyleIdx="4" presStyleCnt="6" custScaleX="201114" custScaleY="52103"/>
      <dgm:spPr/>
    </dgm:pt>
    <dgm:pt modelId="{FF3B8D5A-C949-42E1-B647-57B657392087}" type="pres">
      <dgm:prSet presAssocID="{04550159-37DE-4CAE-90A5-9189FAD4BDF4}" presName="connectorText" presStyleLbl="sibTrans2D1" presStyleIdx="4" presStyleCnt="6"/>
      <dgm:spPr/>
    </dgm:pt>
    <dgm:pt modelId="{37EC81AF-DDEC-4A43-8D50-9531AEEC4E55}" type="pres">
      <dgm:prSet presAssocID="{376334BB-C1F5-4CB4-A40D-5CB44298B788}" presName="node" presStyleLbl="node1" presStyleIdx="4" presStyleCnt="6" custScaleX="106236" custScaleY="106236" custRadScaleRad="108940" custRadScaleInc="3146">
        <dgm:presLayoutVars>
          <dgm:bulletEnabled val="1"/>
        </dgm:presLayoutVars>
      </dgm:prSet>
      <dgm:spPr/>
    </dgm:pt>
    <dgm:pt modelId="{3C3203A2-D3ED-43A2-B900-A1151F9077C3}" type="pres">
      <dgm:prSet presAssocID="{1A62C66E-C995-48E5-B8F4-7AE84B731B16}" presName="parTrans" presStyleLbl="sibTrans2D1" presStyleIdx="5" presStyleCnt="6" custScaleX="201114" custScaleY="52103"/>
      <dgm:spPr/>
    </dgm:pt>
    <dgm:pt modelId="{78227ED1-6F07-45A1-B2F1-2EE690A61E98}" type="pres">
      <dgm:prSet presAssocID="{1A62C66E-C995-48E5-B8F4-7AE84B731B16}" presName="connectorText" presStyleLbl="sibTrans2D1" presStyleIdx="5" presStyleCnt="6"/>
      <dgm:spPr/>
    </dgm:pt>
    <dgm:pt modelId="{3A728290-4CF8-436D-BA69-17DD795236E9}" type="pres">
      <dgm:prSet presAssocID="{610BC81C-EE3E-487E-A45B-347F618B7450}" presName="node" presStyleLbl="node1" presStyleIdx="5" presStyleCnt="6" custScaleX="106236" custScaleY="106236" custRadScaleRad="107071" custRadScaleInc="1162">
        <dgm:presLayoutVars>
          <dgm:bulletEnabled val="1"/>
        </dgm:presLayoutVars>
      </dgm:prSet>
      <dgm:spPr/>
    </dgm:pt>
  </dgm:ptLst>
  <dgm:cxnLst>
    <dgm:cxn modelId="{1EFACA01-BDC4-49FC-865E-03339DED613C}" type="presOf" srcId="{65EEBCD9-8093-4084-B2C1-FA23162335B2}" destId="{ACCFD7D0-A614-47A8-9AA9-144563C58309}" srcOrd="0" destOrd="0" presId="urn:microsoft.com/office/officeart/2005/8/layout/radial5"/>
    <dgm:cxn modelId="{379E7D06-D73D-4476-80E0-391E9F626CE4}" type="presOf" srcId="{E540F5C1-18A6-4E58-BE1D-129A20CF0092}" destId="{9C9E97F1-F066-4221-8F66-8E66AB663EE2}" srcOrd="1" destOrd="0" presId="urn:microsoft.com/office/officeart/2005/8/layout/radial5"/>
    <dgm:cxn modelId="{0BD95C0B-E666-4C7E-8AC5-F5146FA238A1}" srcId="{AA9D2721-FBA8-431A-8D38-A6524B1D203A}" destId="{610BC81C-EE3E-487E-A45B-347F618B7450}" srcOrd="5" destOrd="0" parTransId="{1A62C66E-C995-48E5-B8F4-7AE84B731B16}" sibTransId="{BDA3F3EA-991E-4772-A30F-D15EE4270E5D}"/>
    <dgm:cxn modelId="{16359D1B-A8DB-4D74-80DA-AB27DD9CD444}" type="presOf" srcId="{1208AC35-A3F6-467D-9DD1-1F107B0EA702}" destId="{F51BD5BD-F005-462F-BB47-5179DC333370}" srcOrd="1" destOrd="0" presId="urn:microsoft.com/office/officeart/2005/8/layout/radial5"/>
    <dgm:cxn modelId="{C65CBF2E-B12B-4B46-B9DF-2C3FC1880A3A}" type="presOf" srcId="{9B62CF28-96EE-4C01-BA53-77AEAD4B5F07}" destId="{FC91B64F-E5B6-4DE8-A5F1-62987A1796B0}" srcOrd="0" destOrd="0" presId="urn:microsoft.com/office/officeart/2005/8/layout/radial5"/>
    <dgm:cxn modelId="{5C349A33-31B8-46A2-ABAA-3559A8A0372A}" type="presOf" srcId="{806D07F5-CE58-42C1-BC5D-13147CE4E404}" destId="{B1065EB2-3024-466E-876F-E799EA1916F8}" srcOrd="0" destOrd="0" presId="urn:microsoft.com/office/officeart/2005/8/layout/radial5"/>
    <dgm:cxn modelId="{E8864A3F-48CE-4122-B352-886C1058C7B1}" type="presOf" srcId="{08B7FCEE-3E2B-4E82-8AEE-C947E00D5CB4}" destId="{B083ABB8-B599-4BC8-A41D-01D401582993}" srcOrd="0" destOrd="0" presId="urn:microsoft.com/office/officeart/2005/8/layout/radial5"/>
    <dgm:cxn modelId="{26181E42-949C-45E7-A76E-BC3CBD342F7B}" type="presOf" srcId="{9DF24866-A0A5-45AE-AEB8-5D9BDB8FA310}" destId="{2416F948-0A19-47FF-A420-52EA77015BBB}" srcOrd="0" destOrd="0" presId="urn:microsoft.com/office/officeart/2005/8/layout/radial5"/>
    <dgm:cxn modelId="{4C5ED164-A773-48D6-8546-87E3146820B6}" type="presOf" srcId="{376334BB-C1F5-4CB4-A40D-5CB44298B788}" destId="{37EC81AF-DDEC-4A43-8D50-9531AEEC4E55}" srcOrd="0" destOrd="0" presId="urn:microsoft.com/office/officeart/2005/8/layout/radial5"/>
    <dgm:cxn modelId="{78EE3949-727F-4B7B-8559-836F30C32401}" type="presOf" srcId="{04550159-37DE-4CAE-90A5-9189FAD4BDF4}" destId="{FF3B8D5A-C949-42E1-B647-57B657392087}" srcOrd="1" destOrd="0" presId="urn:microsoft.com/office/officeart/2005/8/layout/radial5"/>
    <dgm:cxn modelId="{48F31D4A-296E-4B3A-874E-F9CCB1E62DF4}" srcId="{6D43F908-41F3-4201-9033-88B6F4652284}" destId="{AA9D2721-FBA8-431A-8D38-A6524B1D203A}" srcOrd="0" destOrd="0" parTransId="{370FC41E-E917-470B-84AB-D506D00D7FF6}" sibTransId="{FDD07FE5-87E8-4885-9093-1D3B6E3D870A}"/>
    <dgm:cxn modelId="{EF7AF06C-A364-4D6B-A704-6F53188989D2}" srcId="{AA9D2721-FBA8-431A-8D38-A6524B1D203A}" destId="{376334BB-C1F5-4CB4-A40D-5CB44298B788}" srcOrd="4" destOrd="0" parTransId="{04550159-37DE-4CAE-90A5-9189FAD4BDF4}" sibTransId="{9B22B02C-3D0E-4492-A944-B8CBB6183B03}"/>
    <dgm:cxn modelId="{AF870A51-4340-4B40-A855-65D5A9037AFE}" type="presOf" srcId="{1A62C66E-C995-48E5-B8F4-7AE84B731B16}" destId="{78227ED1-6F07-45A1-B2F1-2EE690A61E98}" srcOrd="1" destOrd="0" presId="urn:microsoft.com/office/officeart/2005/8/layout/radial5"/>
    <dgm:cxn modelId="{213F7572-AF42-41FF-B0C8-A163458587A9}" type="presOf" srcId="{04550159-37DE-4CAE-90A5-9189FAD4BDF4}" destId="{CF612C74-0E47-42DD-829F-CE8F4A962F8A}" srcOrd="0" destOrd="0" presId="urn:microsoft.com/office/officeart/2005/8/layout/radial5"/>
    <dgm:cxn modelId="{824C3A88-7992-46D3-A1BF-8AB9EBB732D9}" type="presOf" srcId="{1A62C66E-C995-48E5-B8F4-7AE84B731B16}" destId="{3C3203A2-D3ED-43A2-B900-A1151F9077C3}" srcOrd="0" destOrd="0" presId="urn:microsoft.com/office/officeart/2005/8/layout/radial5"/>
    <dgm:cxn modelId="{69E98D91-DB43-4F74-972A-B276827127FD}" srcId="{AA9D2721-FBA8-431A-8D38-A6524B1D203A}" destId="{65EEBCD9-8093-4084-B2C1-FA23162335B2}" srcOrd="1" destOrd="0" parTransId="{9B62CF28-96EE-4C01-BA53-77AEAD4B5F07}" sibTransId="{5DF547BB-3972-43F7-89E9-B1FC13B3F136}"/>
    <dgm:cxn modelId="{BAEFD992-5C04-405F-891E-69A5C0BD01C1}" type="presOf" srcId="{6D43F908-41F3-4201-9033-88B6F4652284}" destId="{763BCE3C-667A-4FD6-88F8-CE0EFD90CCE4}" srcOrd="0" destOrd="0" presId="urn:microsoft.com/office/officeart/2005/8/layout/radial5"/>
    <dgm:cxn modelId="{0C843694-1141-4E3E-827A-B21B2C03ACD7}" srcId="{AA9D2721-FBA8-431A-8D38-A6524B1D203A}" destId="{806D07F5-CE58-42C1-BC5D-13147CE4E404}" srcOrd="2" destOrd="0" parTransId="{B583EDCC-382F-498C-8400-19DB5FC7E1E1}" sibTransId="{02DFE28E-F75A-4802-B100-80A020B983EA}"/>
    <dgm:cxn modelId="{1D0F7199-6159-46DF-A4C3-6CE0C1D1C8C8}" type="presOf" srcId="{B583EDCC-382F-498C-8400-19DB5FC7E1E1}" destId="{A59E0BD0-6418-4005-B5B3-F79763A888A6}" srcOrd="1" destOrd="0" presId="urn:microsoft.com/office/officeart/2005/8/layout/radial5"/>
    <dgm:cxn modelId="{AA192AA5-70C9-4091-B240-E3E327BFC3D7}" type="presOf" srcId="{B583EDCC-382F-498C-8400-19DB5FC7E1E1}" destId="{A43C3D3B-26D3-440D-83CF-C845EB407D42}" srcOrd="0" destOrd="0" presId="urn:microsoft.com/office/officeart/2005/8/layout/radial5"/>
    <dgm:cxn modelId="{610AF2B7-76BB-4A3B-BEC2-8969B2817335}" srcId="{AA9D2721-FBA8-431A-8D38-A6524B1D203A}" destId="{08B7FCEE-3E2B-4E82-8AEE-C947E00D5CB4}" srcOrd="0" destOrd="0" parTransId="{E540F5C1-18A6-4E58-BE1D-129A20CF0092}" sibTransId="{3B14C398-F0A1-4988-A76E-8766FA1F9F51}"/>
    <dgm:cxn modelId="{52D1F9C1-D5C4-4799-B99C-E0ED38BD200D}" type="presOf" srcId="{1208AC35-A3F6-467D-9DD1-1F107B0EA702}" destId="{337121D1-2628-42AF-96B7-A958E155B5BF}" srcOrd="0" destOrd="0" presId="urn:microsoft.com/office/officeart/2005/8/layout/radial5"/>
    <dgm:cxn modelId="{DE9B94E0-7412-4EEE-B7DE-771652026639}" srcId="{AA9D2721-FBA8-431A-8D38-A6524B1D203A}" destId="{9DF24866-A0A5-45AE-AEB8-5D9BDB8FA310}" srcOrd="3" destOrd="0" parTransId="{1208AC35-A3F6-467D-9DD1-1F107B0EA702}" sibTransId="{1B517B65-1724-493C-82D1-E3E9B969F3DD}"/>
    <dgm:cxn modelId="{79CB86E1-C76D-448C-B40E-34BE8020B3C1}" type="presOf" srcId="{610BC81C-EE3E-487E-A45B-347F618B7450}" destId="{3A728290-4CF8-436D-BA69-17DD795236E9}" srcOrd="0" destOrd="0" presId="urn:microsoft.com/office/officeart/2005/8/layout/radial5"/>
    <dgm:cxn modelId="{F902EAE1-15B3-4493-AA13-9A389DB4A2CA}" type="presOf" srcId="{9B62CF28-96EE-4C01-BA53-77AEAD4B5F07}" destId="{E6F20904-52C0-44B0-8C74-1083996666C3}" srcOrd="1" destOrd="0" presId="urn:microsoft.com/office/officeart/2005/8/layout/radial5"/>
    <dgm:cxn modelId="{E9FCD2EE-E084-43CA-B245-3FA1A7EE60D2}" type="presOf" srcId="{E540F5C1-18A6-4E58-BE1D-129A20CF0092}" destId="{5FCF073D-55E3-4710-B7CB-D99F97F9B6D3}" srcOrd="0" destOrd="0" presId="urn:microsoft.com/office/officeart/2005/8/layout/radial5"/>
    <dgm:cxn modelId="{6A419BF7-465B-4345-9F34-7F119CEC231C}" type="presOf" srcId="{AA9D2721-FBA8-431A-8D38-A6524B1D203A}" destId="{991F12E4-0C38-476B-8736-4907F03CD686}" srcOrd="0" destOrd="0" presId="urn:microsoft.com/office/officeart/2005/8/layout/radial5"/>
    <dgm:cxn modelId="{9F93416D-731C-4431-965B-B27B441C5573}" type="presParOf" srcId="{763BCE3C-667A-4FD6-88F8-CE0EFD90CCE4}" destId="{991F12E4-0C38-476B-8736-4907F03CD686}" srcOrd="0" destOrd="0" presId="urn:microsoft.com/office/officeart/2005/8/layout/radial5"/>
    <dgm:cxn modelId="{48EB2560-1F3F-427F-90D6-33050ABE97B9}" type="presParOf" srcId="{763BCE3C-667A-4FD6-88F8-CE0EFD90CCE4}" destId="{5FCF073D-55E3-4710-B7CB-D99F97F9B6D3}" srcOrd="1" destOrd="0" presId="urn:microsoft.com/office/officeart/2005/8/layout/radial5"/>
    <dgm:cxn modelId="{A3F1809E-8296-4D75-9165-DD5CD50CE852}" type="presParOf" srcId="{5FCF073D-55E3-4710-B7CB-D99F97F9B6D3}" destId="{9C9E97F1-F066-4221-8F66-8E66AB663EE2}" srcOrd="0" destOrd="0" presId="urn:microsoft.com/office/officeart/2005/8/layout/radial5"/>
    <dgm:cxn modelId="{81D276E7-4537-49EE-8BDF-CF2C2F2A265D}" type="presParOf" srcId="{763BCE3C-667A-4FD6-88F8-CE0EFD90CCE4}" destId="{B083ABB8-B599-4BC8-A41D-01D401582993}" srcOrd="2" destOrd="0" presId="urn:microsoft.com/office/officeart/2005/8/layout/radial5"/>
    <dgm:cxn modelId="{AD2D7DE8-27A4-42A0-B0A2-8D768D09C9F2}" type="presParOf" srcId="{763BCE3C-667A-4FD6-88F8-CE0EFD90CCE4}" destId="{FC91B64F-E5B6-4DE8-A5F1-62987A1796B0}" srcOrd="3" destOrd="0" presId="urn:microsoft.com/office/officeart/2005/8/layout/radial5"/>
    <dgm:cxn modelId="{E5C61B39-96F5-44AE-82A8-881FF6753190}" type="presParOf" srcId="{FC91B64F-E5B6-4DE8-A5F1-62987A1796B0}" destId="{E6F20904-52C0-44B0-8C74-1083996666C3}" srcOrd="0" destOrd="0" presId="urn:microsoft.com/office/officeart/2005/8/layout/radial5"/>
    <dgm:cxn modelId="{4457F47F-943C-44A6-8599-3DD025B97AB0}" type="presParOf" srcId="{763BCE3C-667A-4FD6-88F8-CE0EFD90CCE4}" destId="{ACCFD7D0-A614-47A8-9AA9-144563C58309}" srcOrd="4" destOrd="0" presId="urn:microsoft.com/office/officeart/2005/8/layout/radial5"/>
    <dgm:cxn modelId="{340EADE5-F312-4513-AD7F-E397A2BC6C51}" type="presParOf" srcId="{763BCE3C-667A-4FD6-88F8-CE0EFD90CCE4}" destId="{A43C3D3B-26D3-440D-83CF-C845EB407D42}" srcOrd="5" destOrd="0" presId="urn:microsoft.com/office/officeart/2005/8/layout/radial5"/>
    <dgm:cxn modelId="{EE8ED061-FB4A-49D8-9F42-56C0D9D4A48D}" type="presParOf" srcId="{A43C3D3B-26D3-440D-83CF-C845EB407D42}" destId="{A59E0BD0-6418-4005-B5B3-F79763A888A6}" srcOrd="0" destOrd="0" presId="urn:microsoft.com/office/officeart/2005/8/layout/radial5"/>
    <dgm:cxn modelId="{1DC771F1-D783-4C9E-B290-3C95F1731579}" type="presParOf" srcId="{763BCE3C-667A-4FD6-88F8-CE0EFD90CCE4}" destId="{B1065EB2-3024-466E-876F-E799EA1916F8}" srcOrd="6" destOrd="0" presId="urn:microsoft.com/office/officeart/2005/8/layout/radial5"/>
    <dgm:cxn modelId="{80A5CE2B-71D8-4E87-9A3E-EB7A9CBD0D2E}" type="presParOf" srcId="{763BCE3C-667A-4FD6-88F8-CE0EFD90CCE4}" destId="{337121D1-2628-42AF-96B7-A958E155B5BF}" srcOrd="7" destOrd="0" presId="urn:microsoft.com/office/officeart/2005/8/layout/radial5"/>
    <dgm:cxn modelId="{50EC04B3-8FBC-4F3E-AC59-D147A3EF47F7}" type="presParOf" srcId="{337121D1-2628-42AF-96B7-A958E155B5BF}" destId="{F51BD5BD-F005-462F-BB47-5179DC333370}" srcOrd="0" destOrd="0" presId="urn:microsoft.com/office/officeart/2005/8/layout/radial5"/>
    <dgm:cxn modelId="{4D984DAC-22DE-47E9-AAE5-DF80DF9CA8F8}" type="presParOf" srcId="{763BCE3C-667A-4FD6-88F8-CE0EFD90CCE4}" destId="{2416F948-0A19-47FF-A420-52EA77015BBB}" srcOrd="8" destOrd="0" presId="urn:microsoft.com/office/officeart/2005/8/layout/radial5"/>
    <dgm:cxn modelId="{84B483EE-BB5A-42EE-BBE5-164E2F074E55}" type="presParOf" srcId="{763BCE3C-667A-4FD6-88F8-CE0EFD90CCE4}" destId="{CF612C74-0E47-42DD-829F-CE8F4A962F8A}" srcOrd="9" destOrd="0" presId="urn:microsoft.com/office/officeart/2005/8/layout/radial5"/>
    <dgm:cxn modelId="{D959FAA2-D067-4EAD-BBD7-C9B26641BECB}" type="presParOf" srcId="{CF612C74-0E47-42DD-829F-CE8F4A962F8A}" destId="{FF3B8D5A-C949-42E1-B647-57B657392087}" srcOrd="0" destOrd="0" presId="urn:microsoft.com/office/officeart/2005/8/layout/radial5"/>
    <dgm:cxn modelId="{D1CEA5DF-1499-4933-A1F0-B029A86EA39A}" type="presParOf" srcId="{763BCE3C-667A-4FD6-88F8-CE0EFD90CCE4}" destId="{37EC81AF-DDEC-4A43-8D50-9531AEEC4E55}" srcOrd="10" destOrd="0" presId="urn:microsoft.com/office/officeart/2005/8/layout/radial5"/>
    <dgm:cxn modelId="{CE41D646-73F0-4F42-AD7C-3E95CA9BEDA7}" type="presParOf" srcId="{763BCE3C-667A-4FD6-88F8-CE0EFD90CCE4}" destId="{3C3203A2-D3ED-43A2-B900-A1151F9077C3}" srcOrd="11" destOrd="0" presId="urn:microsoft.com/office/officeart/2005/8/layout/radial5"/>
    <dgm:cxn modelId="{1555777D-018D-4353-8CC2-A8869C630352}" type="presParOf" srcId="{3C3203A2-D3ED-43A2-B900-A1151F9077C3}" destId="{78227ED1-6F07-45A1-B2F1-2EE690A61E98}" srcOrd="0" destOrd="0" presId="urn:microsoft.com/office/officeart/2005/8/layout/radial5"/>
    <dgm:cxn modelId="{24F96FCE-44AF-4CEE-B5E6-F3F212E89FF0}" type="presParOf" srcId="{763BCE3C-667A-4FD6-88F8-CE0EFD90CCE4}" destId="{3A728290-4CF8-436D-BA69-17DD795236E9}"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594920-F94F-DC43-8BF5-3F9B3F17D5FD}" type="doc">
      <dgm:prSet loTypeId="urn:microsoft.com/office/officeart/2005/8/layout/vList3" loCatId="" qsTypeId="urn:microsoft.com/office/officeart/2005/8/quickstyle/simple1" qsCatId="simple" csTypeId="urn:microsoft.com/office/officeart/2005/8/colors/accent1_2" csCatId="accent1" phldr="1"/>
      <dgm:spPr/>
    </dgm:pt>
    <dgm:pt modelId="{AF3A00B5-91CB-3F45-86BB-148D0F4FA96B}">
      <dgm:prSet phldrT="[Text]" custT="1"/>
      <dgm:spPr/>
      <dgm:t>
        <a:bodyPr/>
        <a:lstStyle/>
        <a:p>
          <a:r>
            <a:rPr lang="en-US" sz="2000" dirty="0"/>
            <a:t>Equip high-impact service delivery through training, technical assistance, and sustainable business models</a:t>
          </a:r>
        </a:p>
      </dgm:t>
    </dgm:pt>
    <dgm:pt modelId="{5A661AD4-B0FF-7049-A91E-F71B8D733611}" type="parTrans" cxnId="{91F99CE6-C72D-9F4C-A766-8650A81DC5AB}">
      <dgm:prSet/>
      <dgm:spPr/>
      <dgm:t>
        <a:bodyPr/>
        <a:lstStyle/>
        <a:p>
          <a:endParaRPr lang="en-US"/>
        </a:p>
      </dgm:t>
    </dgm:pt>
    <dgm:pt modelId="{7B3089B2-4D4F-8A42-94AC-396B84A6218D}" type="sibTrans" cxnId="{91F99CE6-C72D-9F4C-A766-8650A81DC5AB}">
      <dgm:prSet/>
      <dgm:spPr/>
      <dgm:t>
        <a:bodyPr/>
        <a:lstStyle/>
        <a:p>
          <a:endParaRPr lang="en-US"/>
        </a:p>
      </dgm:t>
    </dgm:pt>
    <dgm:pt modelId="{F3A7B0A8-FD02-4947-A73C-D7A75D4A4E8F}">
      <dgm:prSet phldrT="[Text]" custT="1"/>
      <dgm:spPr/>
      <dgm:t>
        <a:bodyPr/>
        <a:lstStyle/>
        <a:p>
          <a:r>
            <a:rPr lang="en-US" sz="2000" dirty="0"/>
            <a:t>Achieve better health, making clear that the MAHA agenda includes interventions that address health outcomes for older adults and people with disabilities</a:t>
          </a:r>
        </a:p>
      </dgm:t>
    </dgm:pt>
    <dgm:pt modelId="{416419DF-34F9-E149-9F75-B47EB975F21A}" type="parTrans" cxnId="{2B55BB49-3936-BC4A-B865-EF94DEBB7411}">
      <dgm:prSet/>
      <dgm:spPr/>
      <dgm:t>
        <a:bodyPr/>
        <a:lstStyle/>
        <a:p>
          <a:endParaRPr lang="en-US"/>
        </a:p>
      </dgm:t>
    </dgm:pt>
    <dgm:pt modelId="{D592288A-C5BA-164B-BD09-E285BAA182D0}" type="sibTrans" cxnId="{2B55BB49-3936-BC4A-B865-EF94DEBB7411}">
      <dgm:prSet/>
      <dgm:spPr/>
      <dgm:t>
        <a:bodyPr/>
        <a:lstStyle/>
        <a:p>
          <a:endParaRPr lang="en-US"/>
        </a:p>
      </dgm:t>
    </dgm:pt>
    <dgm:pt modelId="{FBAC4FA4-7C40-FF47-B670-993235BF4CB9}">
      <dgm:prSet phldrT="[Text]" custT="1"/>
      <dgm:spPr/>
      <dgm:t>
        <a:bodyPr/>
        <a:lstStyle/>
        <a:p>
          <a:r>
            <a:rPr lang="en-US" sz="2000" dirty="0"/>
            <a:t>Maintain community living through outcome-driven services and supports</a:t>
          </a:r>
        </a:p>
      </dgm:t>
    </dgm:pt>
    <dgm:pt modelId="{AAA1B55C-DD32-8E45-9EF4-E6DC2DB25876}" type="parTrans" cxnId="{0FCAE830-B679-A74F-9C3B-7EB1E2C9F8F7}">
      <dgm:prSet/>
      <dgm:spPr/>
      <dgm:t>
        <a:bodyPr/>
        <a:lstStyle/>
        <a:p>
          <a:endParaRPr lang="en-US"/>
        </a:p>
      </dgm:t>
    </dgm:pt>
    <dgm:pt modelId="{0B6762D8-1D92-9C42-99F1-2409E05F9D29}" type="sibTrans" cxnId="{0FCAE830-B679-A74F-9C3B-7EB1E2C9F8F7}">
      <dgm:prSet/>
      <dgm:spPr/>
      <dgm:t>
        <a:bodyPr/>
        <a:lstStyle/>
        <a:p>
          <a:endParaRPr lang="en-US"/>
        </a:p>
      </dgm:t>
    </dgm:pt>
    <dgm:pt modelId="{0789597C-2E72-3D49-8EE8-D32AA24FD4D1}" type="pres">
      <dgm:prSet presAssocID="{EA594920-F94F-DC43-8BF5-3F9B3F17D5FD}" presName="linearFlow" presStyleCnt="0">
        <dgm:presLayoutVars>
          <dgm:dir/>
          <dgm:resizeHandles val="exact"/>
        </dgm:presLayoutVars>
      </dgm:prSet>
      <dgm:spPr/>
    </dgm:pt>
    <dgm:pt modelId="{DD7A2EA7-DA39-2044-810E-84D6F9C8A81E}" type="pres">
      <dgm:prSet presAssocID="{AF3A00B5-91CB-3F45-86BB-148D0F4FA96B}" presName="composite" presStyleCnt="0"/>
      <dgm:spPr/>
    </dgm:pt>
    <dgm:pt modelId="{313ECE3D-4E57-1C42-8F06-C7809B3901D9}" type="pres">
      <dgm:prSet presAssocID="{AF3A00B5-91CB-3F45-86BB-148D0F4FA96B}" presName="imgShp" presStyleLbl="fgImgPlac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nk outline"/>
        </a:ext>
      </dgm:extLst>
    </dgm:pt>
    <dgm:pt modelId="{AFBFFCCF-898A-7B49-BCEA-E83A0F389E53}" type="pres">
      <dgm:prSet presAssocID="{AF3A00B5-91CB-3F45-86BB-148D0F4FA96B}" presName="txShp" presStyleLbl="node1" presStyleIdx="0" presStyleCnt="3">
        <dgm:presLayoutVars>
          <dgm:bulletEnabled val="1"/>
        </dgm:presLayoutVars>
      </dgm:prSet>
      <dgm:spPr/>
    </dgm:pt>
    <dgm:pt modelId="{CCF7B30E-318B-2D4B-A974-AF82EED29FB8}" type="pres">
      <dgm:prSet presAssocID="{7B3089B2-4D4F-8A42-94AC-396B84A6218D}" presName="spacing" presStyleCnt="0"/>
      <dgm:spPr/>
    </dgm:pt>
    <dgm:pt modelId="{D96338C1-A44D-894C-B533-546AA5EC10DD}" type="pres">
      <dgm:prSet presAssocID="{F3A7B0A8-FD02-4947-A73C-D7A75D4A4E8F}" presName="composite" presStyleCnt="0"/>
      <dgm:spPr/>
    </dgm:pt>
    <dgm:pt modelId="{A2785A41-28F2-1546-BFCC-2347C030A39A}" type="pres">
      <dgm:prSet presAssocID="{F3A7B0A8-FD02-4947-A73C-D7A75D4A4E8F}" presName="imgShp" presStyleLbl="fgImgPlac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ort with solid fill"/>
        </a:ext>
      </dgm:extLst>
    </dgm:pt>
    <dgm:pt modelId="{42AE0ECB-B1C6-7E4D-A952-5B0AD73A858D}" type="pres">
      <dgm:prSet presAssocID="{F3A7B0A8-FD02-4947-A73C-D7A75D4A4E8F}" presName="txShp" presStyleLbl="node1" presStyleIdx="1" presStyleCnt="3">
        <dgm:presLayoutVars>
          <dgm:bulletEnabled val="1"/>
        </dgm:presLayoutVars>
      </dgm:prSet>
      <dgm:spPr/>
    </dgm:pt>
    <dgm:pt modelId="{3884D2D1-7539-7F4B-A92C-4394C21DFEE3}" type="pres">
      <dgm:prSet presAssocID="{D592288A-C5BA-164B-BD09-E285BAA182D0}" presName="spacing" presStyleCnt="0"/>
      <dgm:spPr/>
    </dgm:pt>
    <dgm:pt modelId="{71BD9A21-0502-5040-AF97-DDD55E459F90}" type="pres">
      <dgm:prSet presAssocID="{FBAC4FA4-7C40-FF47-B670-993235BF4CB9}" presName="composite" presStyleCnt="0"/>
      <dgm:spPr/>
    </dgm:pt>
    <dgm:pt modelId="{ADDC2766-CFDF-EB47-9A35-54552B437BAB}" type="pres">
      <dgm:prSet presAssocID="{FBAC4FA4-7C40-FF47-B670-993235BF4CB9}" presName="imgShp" presStyleLbl="fgImgPlac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Hospital with solid fill"/>
        </a:ext>
      </dgm:extLst>
    </dgm:pt>
    <dgm:pt modelId="{926EF3C8-E926-8F49-84EB-4FA2E3EF4726}" type="pres">
      <dgm:prSet presAssocID="{FBAC4FA4-7C40-FF47-B670-993235BF4CB9}" presName="txShp" presStyleLbl="node1" presStyleIdx="2" presStyleCnt="3">
        <dgm:presLayoutVars>
          <dgm:bulletEnabled val="1"/>
        </dgm:presLayoutVars>
      </dgm:prSet>
      <dgm:spPr/>
    </dgm:pt>
  </dgm:ptLst>
  <dgm:cxnLst>
    <dgm:cxn modelId="{B99B950D-90CC-8043-BAEC-0D685F7F5BE6}" type="presOf" srcId="{F3A7B0A8-FD02-4947-A73C-D7A75D4A4E8F}" destId="{42AE0ECB-B1C6-7E4D-A952-5B0AD73A858D}" srcOrd="0" destOrd="0" presId="urn:microsoft.com/office/officeart/2005/8/layout/vList3"/>
    <dgm:cxn modelId="{0FCAE830-B679-A74F-9C3B-7EB1E2C9F8F7}" srcId="{EA594920-F94F-DC43-8BF5-3F9B3F17D5FD}" destId="{FBAC4FA4-7C40-FF47-B670-993235BF4CB9}" srcOrd="2" destOrd="0" parTransId="{AAA1B55C-DD32-8E45-9EF4-E6DC2DB25876}" sibTransId="{0B6762D8-1D92-9C42-99F1-2409E05F9D29}"/>
    <dgm:cxn modelId="{2B55BB49-3936-BC4A-B865-EF94DEBB7411}" srcId="{EA594920-F94F-DC43-8BF5-3F9B3F17D5FD}" destId="{F3A7B0A8-FD02-4947-A73C-D7A75D4A4E8F}" srcOrd="1" destOrd="0" parTransId="{416419DF-34F9-E149-9F75-B47EB975F21A}" sibTransId="{D592288A-C5BA-164B-BD09-E285BAA182D0}"/>
    <dgm:cxn modelId="{62B79050-D27C-834A-8C5B-41649B81B67E}" type="presOf" srcId="{AF3A00B5-91CB-3F45-86BB-148D0F4FA96B}" destId="{AFBFFCCF-898A-7B49-BCEA-E83A0F389E53}" srcOrd="0" destOrd="0" presId="urn:microsoft.com/office/officeart/2005/8/layout/vList3"/>
    <dgm:cxn modelId="{A50B54C9-3436-6449-862F-BA968ABFD1A0}" type="presOf" srcId="{FBAC4FA4-7C40-FF47-B670-993235BF4CB9}" destId="{926EF3C8-E926-8F49-84EB-4FA2E3EF4726}" srcOrd="0" destOrd="0" presId="urn:microsoft.com/office/officeart/2005/8/layout/vList3"/>
    <dgm:cxn modelId="{C0AB6FD7-1425-5E4D-A543-89841A0F3BA4}" type="presOf" srcId="{EA594920-F94F-DC43-8BF5-3F9B3F17D5FD}" destId="{0789597C-2E72-3D49-8EE8-D32AA24FD4D1}" srcOrd="0" destOrd="0" presId="urn:microsoft.com/office/officeart/2005/8/layout/vList3"/>
    <dgm:cxn modelId="{91F99CE6-C72D-9F4C-A766-8650A81DC5AB}" srcId="{EA594920-F94F-DC43-8BF5-3F9B3F17D5FD}" destId="{AF3A00B5-91CB-3F45-86BB-148D0F4FA96B}" srcOrd="0" destOrd="0" parTransId="{5A661AD4-B0FF-7049-A91E-F71B8D733611}" sibTransId="{7B3089B2-4D4F-8A42-94AC-396B84A6218D}"/>
    <dgm:cxn modelId="{8490395A-5336-2046-A404-81A65F73F187}" type="presParOf" srcId="{0789597C-2E72-3D49-8EE8-D32AA24FD4D1}" destId="{DD7A2EA7-DA39-2044-810E-84D6F9C8A81E}" srcOrd="0" destOrd="0" presId="urn:microsoft.com/office/officeart/2005/8/layout/vList3"/>
    <dgm:cxn modelId="{D70BC120-2F83-A545-8717-183F419E0AED}" type="presParOf" srcId="{DD7A2EA7-DA39-2044-810E-84D6F9C8A81E}" destId="{313ECE3D-4E57-1C42-8F06-C7809B3901D9}" srcOrd="0" destOrd="0" presId="urn:microsoft.com/office/officeart/2005/8/layout/vList3"/>
    <dgm:cxn modelId="{04443DF5-EECD-0A4C-9B73-5210F88AABFE}" type="presParOf" srcId="{DD7A2EA7-DA39-2044-810E-84D6F9C8A81E}" destId="{AFBFFCCF-898A-7B49-BCEA-E83A0F389E53}" srcOrd="1" destOrd="0" presId="urn:microsoft.com/office/officeart/2005/8/layout/vList3"/>
    <dgm:cxn modelId="{89035B56-194C-5B4A-BE87-13B3E1BDC8F3}" type="presParOf" srcId="{0789597C-2E72-3D49-8EE8-D32AA24FD4D1}" destId="{CCF7B30E-318B-2D4B-A974-AF82EED29FB8}" srcOrd="1" destOrd="0" presId="urn:microsoft.com/office/officeart/2005/8/layout/vList3"/>
    <dgm:cxn modelId="{5C21ADB4-1E93-CC4F-9F81-F9A8D40FF1FC}" type="presParOf" srcId="{0789597C-2E72-3D49-8EE8-D32AA24FD4D1}" destId="{D96338C1-A44D-894C-B533-546AA5EC10DD}" srcOrd="2" destOrd="0" presId="urn:microsoft.com/office/officeart/2005/8/layout/vList3"/>
    <dgm:cxn modelId="{C7A55063-37B6-E949-8759-8DDA8A437536}" type="presParOf" srcId="{D96338C1-A44D-894C-B533-546AA5EC10DD}" destId="{A2785A41-28F2-1546-BFCC-2347C030A39A}" srcOrd="0" destOrd="0" presId="urn:microsoft.com/office/officeart/2005/8/layout/vList3"/>
    <dgm:cxn modelId="{66F59422-4084-AF43-920E-716513B3943E}" type="presParOf" srcId="{D96338C1-A44D-894C-B533-546AA5EC10DD}" destId="{42AE0ECB-B1C6-7E4D-A952-5B0AD73A858D}" srcOrd="1" destOrd="0" presId="urn:microsoft.com/office/officeart/2005/8/layout/vList3"/>
    <dgm:cxn modelId="{8CA3FFD1-0894-4243-A177-678772920C60}" type="presParOf" srcId="{0789597C-2E72-3D49-8EE8-D32AA24FD4D1}" destId="{3884D2D1-7539-7F4B-A92C-4394C21DFEE3}" srcOrd="3" destOrd="0" presId="urn:microsoft.com/office/officeart/2005/8/layout/vList3"/>
    <dgm:cxn modelId="{02208456-EF39-D144-A7B8-49C8E8932154}" type="presParOf" srcId="{0789597C-2E72-3D49-8EE8-D32AA24FD4D1}" destId="{71BD9A21-0502-5040-AF97-DDD55E459F90}" srcOrd="4" destOrd="0" presId="urn:microsoft.com/office/officeart/2005/8/layout/vList3"/>
    <dgm:cxn modelId="{300D3F42-3529-2844-BA9D-2C944D4E3BEF}" type="presParOf" srcId="{71BD9A21-0502-5040-AF97-DDD55E459F90}" destId="{ADDC2766-CFDF-EB47-9A35-54552B437BAB}" srcOrd="0" destOrd="0" presId="urn:microsoft.com/office/officeart/2005/8/layout/vList3"/>
    <dgm:cxn modelId="{82F5CFA7-9FAD-5E45-86F0-6853902BA4A5}" type="presParOf" srcId="{71BD9A21-0502-5040-AF97-DDD55E459F90}" destId="{926EF3C8-E926-8F49-84EB-4FA2E3EF4726}"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056B5C-6E04-42F9-89DE-D39978815E7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409B115-463C-482B-AD36-F4CADDC5E13A}">
      <dgm:prSet phldrT="[Text]"/>
      <dgm:spPr/>
      <dgm:t>
        <a:bodyPr/>
        <a:lstStyle/>
        <a:p>
          <a:pPr>
            <a:buFont typeface="Courier New" panose="02070309020205020404" pitchFamily="49" charset="0"/>
            <a:buChar char="o"/>
          </a:pPr>
          <a:r>
            <a:rPr lang="en-US" dirty="0"/>
            <a:t>Smoother hand‑offs from medical care to community support</a:t>
          </a:r>
        </a:p>
      </dgm:t>
    </dgm:pt>
    <dgm:pt modelId="{AE2DEFBB-74CB-4B7C-A4B1-AA4050C85C24}" type="parTrans" cxnId="{252FC055-3C2C-4F0C-9E2C-C5B736E60963}">
      <dgm:prSet/>
      <dgm:spPr/>
      <dgm:t>
        <a:bodyPr/>
        <a:lstStyle/>
        <a:p>
          <a:endParaRPr lang="en-US"/>
        </a:p>
      </dgm:t>
    </dgm:pt>
    <dgm:pt modelId="{51A4D050-5B06-45F7-96B3-23CA40C5DD7E}" type="sibTrans" cxnId="{252FC055-3C2C-4F0C-9E2C-C5B736E60963}">
      <dgm:prSet/>
      <dgm:spPr/>
      <dgm:t>
        <a:bodyPr/>
        <a:lstStyle/>
        <a:p>
          <a:endParaRPr lang="en-US"/>
        </a:p>
      </dgm:t>
    </dgm:pt>
    <dgm:pt modelId="{E820A927-65E1-41B3-AAD3-037107739829}">
      <dgm:prSet/>
      <dgm:spPr/>
      <dgm:t>
        <a:bodyPr/>
        <a:lstStyle/>
        <a:p>
          <a:r>
            <a:rPr lang="en-US"/>
            <a:t>Stronger navigation across complex systems</a:t>
          </a:r>
          <a:endParaRPr lang="en-US" dirty="0"/>
        </a:p>
      </dgm:t>
    </dgm:pt>
    <dgm:pt modelId="{AD90BE93-BE5B-49E0-BEAC-FBD29027B84B}" type="parTrans" cxnId="{5C8CD9A6-8AF3-42B1-A20B-8694E4F91020}">
      <dgm:prSet/>
      <dgm:spPr/>
      <dgm:t>
        <a:bodyPr/>
        <a:lstStyle/>
        <a:p>
          <a:endParaRPr lang="en-US"/>
        </a:p>
      </dgm:t>
    </dgm:pt>
    <dgm:pt modelId="{0C1FF575-61BE-402E-B8AF-7AFDD7A3438A}" type="sibTrans" cxnId="{5C8CD9A6-8AF3-42B1-A20B-8694E4F91020}">
      <dgm:prSet/>
      <dgm:spPr/>
      <dgm:t>
        <a:bodyPr/>
        <a:lstStyle/>
        <a:p>
          <a:endParaRPr lang="en-US"/>
        </a:p>
      </dgm:t>
    </dgm:pt>
    <dgm:pt modelId="{6E13FB66-5B12-4CF8-97F2-139720F17736}">
      <dgm:prSet/>
      <dgm:spPr/>
      <dgm:t>
        <a:bodyPr/>
        <a:lstStyle/>
        <a:p>
          <a:r>
            <a:rPr lang="en-US" dirty="0"/>
            <a:t>Earlier identification of social and functional needs (e.g., mobility limits, cognitive changes, caregiver strain)</a:t>
          </a:r>
        </a:p>
      </dgm:t>
    </dgm:pt>
    <dgm:pt modelId="{7B193C33-1E85-40FB-ABC6-E6443CDE5C95}" type="parTrans" cxnId="{24F07CB8-BDD2-4893-A334-F34EE8B3CCD1}">
      <dgm:prSet/>
      <dgm:spPr/>
      <dgm:t>
        <a:bodyPr/>
        <a:lstStyle/>
        <a:p>
          <a:endParaRPr lang="en-US"/>
        </a:p>
      </dgm:t>
    </dgm:pt>
    <dgm:pt modelId="{00CF4335-5786-49FE-9941-FE56726041FF}" type="sibTrans" cxnId="{24F07CB8-BDD2-4893-A334-F34EE8B3CCD1}">
      <dgm:prSet/>
      <dgm:spPr/>
      <dgm:t>
        <a:bodyPr/>
        <a:lstStyle/>
        <a:p>
          <a:endParaRPr lang="en-US"/>
        </a:p>
      </dgm:t>
    </dgm:pt>
    <dgm:pt modelId="{87EDCA9F-96FC-4040-8E3F-19A136B2C7F0}">
      <dgm:prSet/>
      <dgm:spPr/>
      <dgm:t>
        <a:bodyPr/>
        <a:lstStyle/>
        <a:p>
          <a:r>
            <a:rPr lang="en-US"/>
            <a:t>Reinforcement of person-centered, self-directed care planning</a:t>
          </a:r>
          <a:endParaRPr lang="en-US" dirty="0"/>
        </a:p>
      </dgm:t>
    </dgm:pt>
    <dgm:pt modelId="{B83E6BEC-054D-429C-9560-9C4DBD09B83E}" type="parTrans" cxnId="{F6E26292-E457-4274-B75E-601D6D5BA516}">
      <dgm:prSet/>
      <dgm:spPr/>
      <dgm:t>
        <a:bodyPr/>
        <a:lstStyle/>
        <a:p>
          <a:endParaRPr lang="en-US"/>
        </a:p>
      </dgm:t>
    </dgm:pt>
    <dgm:pt modelId="{0517B40A-6A44-4999-B07F-7B735003B6E8}" type="sibTrans" cxnId="{F6E26292-E457-4274-B75E-601D6D5BA516}">
      <dgm:prSet/>
      <dgm:spPr/>
      <dgm:t>
        <a:bodyPr/>
        <a:lstStyle/>
        <a:p>
          <a:endParaRPr lang="en-US"/>
        </a:p>
      </dgm:t>
    </dgm:pt>
    <dgm:pt modelId="{53FC93D4-F261-4142-8AC0-C7BE5DEDC9A1}">
      <dgm:prSet/>
      <dgm:spPr/>
      <dgm:t>
        <a:bodyPr/>
        <a:lstStyle/>
        <a:p>
          <a:r>
            <a:rPr lang="en-US"/>
            <a:t>Better support for caregivers</a:t>
          </a:r>
          <a:endParaRPr lang="en-US" dirty="0"/>
        </a:p>
      </dgm:t>
    </dgm:pt>
    <dgm:pt modelId="{7A86BEE4-DF68-427F-AA33-480F1D4F7A0C}" type="parTrans" cxnId="{697AA0F8-D224-46C1-AF05-DF3260373A3E}">
      <dgm:prSet/>
      <dgm:spPr/>
      <dgm:t>
        <a:bodyPr/>
        <a:lstStyle/>
        <a:p>
          <a:endParaRPr lang="en-US"/>
        </a:p>
      </dgm:t>
    </dgm:pt>
    <dgm:pt modelId="{60CA3A5C-ED50-4471-B16F-C3BB9AC0ACD7}" type="sibTrans" cxnId="{697AA0F8-D224-46C1-AF05-DF3260373A3E}">
      <dgm:prSet/>
      <dgm:spPr/>
      <dgm:t>
        <a:bodyPr/>
        <a:lstStyle/>
        <a:p>
          <a:endParaRPr lang="en-US"/>
        </a:p>
      </dgm:t>
    </dgm:pt>
    <dgm:pt modelId="{4A738887-F662-4B72-B825-59F8F43C8A8C}" type="pres">
      <dgm:prSet presAssocID="{22056B5C-6E04-42F9-89DE-D39978815E70}" presName="diagram" presStyleCnt="0">
        <dgm:presLayoutVars>
          <dgm:dir/>
          <dgm:resizeHandles val="exact"/>
        </dgm:presLayoutVars>
      </dgm:prSet>
      <dgm:spPr/>
    </dgm:pt>
    <dgm:pt modelId="{B0662118-F8B3-4554-B14E-1A2CBFA46A02}" type="pres">
      <dgm:prSet presAssocID="{B409B115-463C-482B-AD36-F4CADDC5E13A}" presName="node" presStyleLbl="node1" presStyleIdx="0" presStyleCnt="5">
        <dgm:presLayoutVars>
          <dgm:bulletEnabled val="1"/>
        </dgm:presLayoutVars>
      </dgm:prSet>
      <dgm:spPr/>
    </dgm:pt>
    <dgm:pt modelId="{29911EF6-D98C-4693-836C-3D9FB1C72B3B}" type="pres">
      <dgm:prSet presAssocID="{51A4D050-5B06-45F7-96B3-23CA40C5DD7E}" presName="sibTrans" presStyleCnt="0"/>
      <dgm:spPr/>
    </dgm:pt>
    <dgm:pt modelId="{1C3E5A3F-BE25-4169-AAD5-A8B2BFBBF2F9}" type="pres">
      <dgm:prSet presAssocID="{E820A927-65E1-41B3-AAD3-037107739829}" presName="node" presStyleLbl="node1" presStyleIdx="1" presStyleCnt="5">
        <dgm:presLayoutVars>
          <dgm:bulletEnabled val="1"/>
        </dgm:presLayoutVars>
      </dgm:prSet>
      <dgm:spPr/>
    </dgm:pt>
    <dgm:pt modelId="{16F731C5-12F3-498F-AE5A-C655C9EF7F0C}" type="pres">
      <dgm:prSet presAssocID="{0C1FF575-61BE-402E-B8AF-7AFDD7A3438A}" presName="sibTrans" presStyleCnt="0"/>
      <dgm:spPr/>
    </dgm:pt>
    <dgm:pt modelId="{00D3A62C-9B60-4755-BF8B-06AF703C7F91}" type="pres">
      <dgm:prSet presAssocID="{6E13FB66-5B12-4CF8-97F2-139720F17736}" presName="node" presStyleLbl="node1" presStyleIdx="2" presStyleCnt="5">
        <dgm:presLayoutVars>
          <dgm:bulletEnabled val="1"/>
        </dgm:presLayoutVars>
      </dgm:prSet>
      <dgm:spPr/>
    </dgm:pt>
    <dgm:pt modelId="{0CACEC96-C397-4FB8-99CA-AAEC0896628C}" type="pres">
      <dgm:prSet presAssocID="{00CF4335-5786-49FE-9941-FE56726041FF}" presName="sibTrans" presStyleCnt="0"/>
      <dgm:spPr/>
    </dgm:pt>
    <dgm:pt modelId="{1B563B60-EA91-4D07-B8B4-527FB27B8775}" type="pres">
      <dgm:prSet presAssocID="{87EDCA9F-96FC-4040-8E3F-19A136B2C7F0}" presName="node" presStyleLbl="node1" presStyleIdx="3" presStyleCnt="5">
        <dgm:presLayoutVars>
          <dgm:bulletEnabled val="1"/>
        </dgm:presLayoutVars>
      </dgm:prSet>
      <dgm:spPr/>
    </dgm:pt>
    <dgm:pt modelId="{842E28E4-FE0E-425C-8B50-AB736A308CF9}" type="pres">
      <dgm:prSet presAssocID="{0517B40A-6A44-4999-B07F-7B735003B6E8}" presName="sibTrans" presStyleCnt="0"/>
      <dgm:spPr/>
    </dgm:pt>
    <dgm:pt modelId="{26B7208C-6FCB-4070-AAD1-C025A0816CE7}" type="pres">
      <dgm:prSet presAssocID="{53FC93D4-F261-4142-8AC0-C7BE5DEDC9A1}" presName="node" presStyleLbl="node1" presStyleIdx="4" presStyleCnt="5">
        <dgm:presLayoutVars>
          <dgm:bulletEnabled val="1"/>
        </dgm:presLayoutVars>
      </dgm:prSet>
      <dgm:spPr/>
    </dgm:pt>
  </dgm:ptLst>
  <dgm:cxnLst>
    <dgm:cxn modelId="{252FC055-3C2C-4F0C-9E2C-C5B736E60963}" srcId="{22056B5C-6E04-42F9-89DE-D39978815E70}" destId="{B409B115-463C-482B-AD36-F4CADDC5E13A}" srcOrd="0" destOrd="0" parTransId="{AE2DEFBB-74CB-4B7C-A4B1-AA4050C85C24}" sibTransId="{51A4D050-5B06-45F7-96B3-23CA40C5DD7E}"/>
    <dgm:cxn modelId="{1D553F57-3281-46D6-BAAA-0F548D343D63}" type="presOf" srcId="{E820A927-65E1-41B3-AAD3-037107739829}" destId="{1C3E5A3F-BE25-4169-AAD5-A8B2BFBBF2F9}" srcOrd="0" destOrd="0" presId="urn:microsoft.com/office/officeart/2005/8/layout/default"/>
    <dgm:cxn modelId="{F6E26292-E457-4274-B75E-601D6D5BA516}" srcId="{22056B5C-6E04-42F9-89DE-D39978815E70}" destId="{87EDCA9F-96FC-4040-8E3F-19A136B2C7F0}" srcOrd="3" destOrd="0" parTransId="{B83E6BEC-054D-429C-9560-9C4DBD09B83E}" sibTransId="{0517B40A-6A44-4999-B07F-7B735003B6E8}"/>
    <dgm:cxn modelId="{B6923E97-44F8-4E6E-9E33-0BC66B2ABE4B}" type="presOf" srcId="{87EDCA9F-96FC-4040-8E3F-19A136B2C7F0}" destId="{1B563B60-EA91-4D07-B8B4-527FB27B8775}" srcOrd="0" destOrd="0" presId="urn:microsoft.com/office/officeart/2005/8/layout/default"/>
    <dgm:cxn modelId="{043DDCA5-1A0A-4FAF-8D07-8DAB77CF0BA6}" type="presOf" srcId="{B409B115-463C-482B-AD36-F4CADDC5E13A}" destId="{B0662118-F8B3-4554-B14E-1A2CBFA46A02}" srcOrd="0" destOrd="0" presId="urn:microsoft.com/office/officeart/2005/8/layout/default"/>
    <dgm:cxn modelId="{5C8CD9A6-8AF3-42B1-A20B-8694E4F91020}" srcId="{22056B5C-6E04-42F9-89DE-D39978815E70}" destId="{E820A927-65E1-41B3-AAD3-037107739829}" srcOrd="1" destOrd="0" parTransId="{AD90BE93-BE5B-49E0-BEAC-FBD29027B84B}" sibTransId="{0C1FF575-61BE-402E-B8AF-7AFDD7A3438A}"/>
    <dgm:cxn modelId="{24F07CB8-BDD2-4893-A334-F34EE8B3CCD1}" srcId="{22056B5C-6E04-42F9-89DE-D39978815E70}" destId="{6E13FB66-5B12-4CF8-97F2-139720F17736}" srcOrd="2" destOrd="0" parTransId="{7B193C33-1E85-40FB-ABC6-E6443CDE5C95}" sibTransId="{00CF4335-5786-49FE-9941-FE56726041FF}"/>
    <dgm:cxn modelId="{62AC96CF-4B14-40F7-AD63-84BE9EAB0E5A}" type="presOf" srcId="{6E13FB66-5B12-4CF8-97F2-139720F17736}" destId="{00D3A62C-9B60-4755-BF8B-06AF703C7F91}" srcOrd="0" destOrd="0" presId="urn:microsoft.com/office/officeart/2005/8/layout/default"/>
    <dgm:cxn modelId="{03172FD4-E539-4F97-91E7-F8EF8DCAFBD0}" type="presOf" srcId="{53FC93D4-F261-4142-8AC0-C7BE5DEDC9A1}" destId="{26B7208C-6FCB-4070-AAD1-C025A0816CE7}" srcOrd="0" destOrd="0" presId="urn:microsoft.com/office/officeart/2005/8/layout/default"/>
    <dgm:cxn modelId="{697AA0F8-D224-46C1-AF05-DF3260373A3E}" srcId="{22056B5C-6E04-42F9-89DE-D39978815E70}" destId="{53FC93D4-F261-4142-8AC0-C7BE5DEDC9A1}" srcOrd="4" destOrd="0" parTransId="{7A86BEE4-DF68-427F-AA33-480F1D4F7A0C}" sibTransId="{60CA3A5C-ED50-4471-B16F-C3BB9AC0ACD7}"/>
    <dgm:cxn modelId="{551F53FA-0204-43C3-AB48-FFDBEC7EF634}" type="presOf" srcId="{22056B5C-6E04-42F9-89DE-D39978815E70}" destId="{4A738887-F662-4B72-B825-59F8F43C8A8C}" srcOrd="0" destOrd="0" presId="urn:microsoft.com/office/officeart/2005/8/layout/default"/>
    <dgm:cxn modelId="{AF095A39-72BF-4255-9A27-5F214FBFE005}" type="presParOf" srcId="{4A738887-F662-4B72-B825-59F8F43C8A8C}" destId="{B0662118-F8B3-4554-B14E-1A2CBFA46A02}" srcOrd="0" destOrd="0" presId="urn:microsoft.com/office/officeart/2005/8/layout/default"/>
    <dgm:cxn modelId="{9F69CF19-7BCD-4598-92B8-8650A5AE3582}" type="presParOf" srcId="{4A738887-F662-4B72-B825-59F8F43C8A8C}" destId="{29911EF6-D98C-4693-836C-3D9FB1C72B3B}" srcOrd="1" destOrd="0" presId="urn:microsoft.com/office/officeart/2005/8/layout/default"/>
    <dgm:cxn modelId="{02D28D36-F8C2-4E9F-B09A-D8BEA3EAB243}" type="presParOf" srcId="{4A738887-F662-4B72-B825-59F8F43C8A8C}" destId="{1C3E5A3F-BE25-4169-AAD5-A8B2BFBBF2F9}" srcOrd="2" destOrd="0" presId="urn:microsoft.com/office/officeart/2005/8/layout/default"/>
    <dgm:cxn modelId="{53EFCC28-1BC8-4CC2-ACDB-DB3DF70689DC}" type="presParOf" srcId="{4A738887-F662-4B72-B825-59F8F43C8A8C}" destId="{16F731C5-12F3-498F-AE5A-C655C9EF7F0C}" srcOrd="3" destOrd="0" presId="urn:microsoft.com/office/officeart/2005/8/layout/default"/>
    <dgm:cxn modelId="{CF99ADD9-4089-4F18-9FC5-5CE554FED883}" type="presParOf" srcId="{4A738887-F662-4B72-B825-59F8F43C8A8C}" destId="{00D3A62C-9B60-4755-BF8B-06AF703C7F91}" srcOrd="4" destOrd="0" presId="urn:microsoft.com/office/officeart/2005/8/layout/default"/>
    <dgm:cxn modelId="{13671767-3F74-4B35-958E-0967CD621355}" type="presParOf" srcId="{4A738887-F662-4B72-B825-59F8F43C8A8C}" destId="{0CACEC96-C397-4FB8-99CA-AAEC0896628C}" srcOrd="5" destOrd="0" presId="urn:microsoft.com/office/officeart/2005/8/layout/default"/>
    <dgm:cxn modelId="{4CFCB121-9F6C-4F37-AF0D-B72CAF4822EB}" type="presParOf" srcId="{4A738887-F662-4B72-B825-59F8F43C8A8C}" destId="{1B563B60-EA91-4D07-B8B4-527FB27B8775}" srcOrd="6" destOrd="0" presId="urn:microsoft.com/office/officeart/2005/8/layout/default"/>
    <dgm:cxn modelId="{27E53E12-F89D-44EA-9B12-84CAF3BC79CA}" type="presParOf" srcId="{4A738887-F662-4B72-B825-59F8F43C8A8C}" destId="{842E28E4-FE0E-425C-8B50-AB736A308CF9}" srcOrd="7" destOrd="0" presId="urn:microsoft.com/office/officeart/2005/8/layout/default"/>
    <dgm:cxn modelId="{67A175D6-96D7-4C6E-8406-4D9A4783DB65}" type="presParOf" srcId="{4A738887-F662-4B72-B825-59F8F43C8A8C}" destId="{26B7208C-6FCB-4070-AAD1-C025A0816CE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1AA610-456A-4CCD-9002-ACA63370CC18}">
      <dsp:nvSpPr>
        <dsp:cNvPr id="0" name=""/>
        <dsp:cNvSpPr/>
      </dsp:nvSpPr>
      <dsp:spPr>
        <a:xfrm rot="10800000">
          <a:off x="2425826" y="12411"/>
          <a:ext cx="5621113" cy="137574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666" tIns="144780" rIns="270256" bIns="144780" numCol="1" spcCol="1270" anchor="ctr" anchorCtr="0">
          <a:noAutofit/>
        </a:bodyPr>
        <a:lstStyle/>
        <a:p>
          <a:pPr marL="0" lvl="0" indent="0" algn="l" defTabSz="1689100">
            <a:lnSpc>
              <a:spcPct val="90000"/>
            </a:lnSpc>
            <a:spcBef>
              <a:spcPct val="0"/>
            </a:spcBef>
            <a:spcAft>
              <a:spcPct val="35000"/>
            </a:spcAft>
            <a:buNone/>
          </a:pPr>
          <a:r>
            <a:rPr lang="en-US" sz="3800" kern="1200" dirty="0"/>
            <a:t>Warm-up </a:t>
          </a:r>
        </a:p>
      </dsp:txBody>
      <dsp:txXfrm rot="10800000">
        <a:off x="2769763" y="12411"/>
        <a:ext cx="5277176" cy="1375747"/>
      </dsp:txXfrm>
    </dsp:sp>
    <dsp:sp modelId="{6F038906-06C6-42E4-8CA4-59C54F97453A}">
      <dsp:nvSpPr>
        <dsp:cNvPr id="0" name=""/>
        <dsp:cNvSpPr/>
      </dsp:nvSpPr>
      <dsp:spPr>
        <a:xfrm>
          <a:off x="1071907" y="1116"/>
          <a:ext cx="1375747" cy="1375747"/>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4B3BB1-8D5B-4D1E-97F7-A3542B3B0CE5}">
      <dsp:nvSpPr>
        <dsp:cNvPr id="0" name=""/>
        <dsp:cNvSpPr/>
      </dsp:nvSpPr>
      <dsp:spPr>
        <a:xfrm rot="10800000">
          <a:off x="2437125" y="1742382"/>
          <a:ext cx="5621113" cy="137574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666" tIns="144780" rIns="270256" bIns="144780" numCol="1" spcCol="1270" anchor="ctr" anchorCtr="0">
          <a:noAutofit/>
        </a:bodyPr>
        <a:lstStyle/>
        <a:p>
          <a:pPr marL="0" lvl="0" indent="0" algn="l" defTabSz="1689100">
            <a:lnSpc>
              <a:spcPct val="90000"/>
            </a:lnSpc>
            <a:spcBef>
              <a:spcPct val="0"/>
            </a:spcBef>
            <a:spcAft>
              <a:spcPct val="35000"/>
            </a:spcAft>
            <a:buNone/>
          </a:pPr>
          <a:r>
            <a:rPr lang="en-US" sz="3800" kern="1200" dirty="0"/>
            <a:t>National Vision </a:t>
          </a:r>
        </a:p>
      </dsp:txBody>
      <dsp:txXfrm rot="10800000">
        <a:off x="2781062" y="1742382"/>
        <a:ext cx="5277176" cy="1375747"/>
      </dsp:txXfrm>
    </dsp:sp>
    <dsp:sp modelId="{371264D2-8336-44DF-B622-D310D9314858}">
      <dsp:nvSpPr>
        <dsp:cNvPr id="0" name=""/>
        <dsp:cNvSpPr/>
      </dsp:nvSpPr>
      <dsp:spPr>
        <a:xfrm>
          <a:off x="1071907" y="1787534"/>
          <a:ext cx="1375747" cy="1375747"/>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F29846-7877-4780-BA47-1BAF610ADDCF}">
      <dsp:nvSpPr>
        <dsp:cNvPr id="0" name=""/>
        <dsp:cNvSpPr/>
      </dsp:nvSpPr>
      <dsp:spPr>
        <a:xfrm rot="10800000">
          <a:off x="2426951" y="3439596"/>
          <a:ext cx="5621113" cy="137574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666" tIns="144780" rIns="270256" bIns="144780" numCol="1" spcCol="1270" anchor="ctr" anchorCtr="0">
          <a:noAutofit/>
        </a:bodyPr>
        <a:lstStyle/>
        <a:p>
          <a:pPr marL="0" lvl="0" indent="0" algn="l" defTabSz="1689100">
            <a:lnSpc>
              <a:spcPct val="90000"/>
            </a:lnSpc>
            <a:spcBef>
              <a:spcPct val="0"/>
            </a:spcBef>
            <a:spcAft>
              <a:spcPct val="35000"/>
            </a:spcAft>
            <a:buNone/>
          </a:pPr>
          <a:r>
            <a:rPr lang="en-US" sz="3800" kern="1200" dirty="0"/>
            <a:t>Interactive Activity: Connecting the Dots</a:t>
          </a:r>
        </a:p>
      </dsp:txBody>
      <dsp:txXfrm rot="10800000">
        <a:off x="2770888" y="3439596"/>
        <a:ext cx="5277176" cy="1375747"/>
      </dsp:txXfrm>
    </dsp:sp>
    <dsp:sp modelId="{928816D9-905F-4449-89B0-E5D189004130}">
      <dsp:nvSpPr>
        <dsp:cNvPr id="0" name=""/>
        <dsp:cNvSpPr/>
      </dsp:nvSpPr>
      <dsp:spPr>
        <a:xfrm>
          <a:off x="1071907" y="3573952"/>
          <a:ext cx="1375747" cy="1375747"/>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F12E4-0C38-476B-8736-4907F03CD686}">
      <dsp:nvSpPr>
        <dsp:cNvPr id="0" name=""/>
        <dsp:cNvSpPr/>
      </dsp:nvSpPr>
      <dsp:spPr>
        <a:xfrm>
          <a:off x="4205237" y="1803027"/>
          <a:ext cx="2587688" cy="22860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Cross-Cutting Themes</a:t>
          </a:r>
          <a:r>
            <a:rPr lang="en-US" sz="1500" kern="1200" dirty="0"/>
            <a:t>:</a:t>
          </a:r>
        </a:p>
        <a:p>
          <a:pPr marL="0" lvl="0" indent="0" algn="ctr" defTabSz="666750">
            <a:lnSpc>
              <a:spcPct val="90000"/>
            </a:lnSpc>
            <a:spcBef>
              <a:spcPct val="0"/>
            </a:spcBef>
            <a:spcAft>
              <a:spcPts val="200"/>
            </a:spcAft>
            <a:buNone/>
          </a:pPr>
          <a:r>
            <a:rPr lang="en-US" sz="1400" kern="1200" dirty="0"/>
            <a:t> -</a:t>
          </a:r>
          <a:r>
            <a:rPr lang="en-US" sz="1500" kern="1200" dirty="0"/>
            <a:t>Equip high-impact service delivery </a:t>
          </a:r>
        </a:p>
        <a:p>
          <a:pPr marL="0" lvl="0" indent="0" algn="ctr" defTabSz="666750">
            <a:lnSpc>
              <a:spcPct val="90000"/>
            </a:lnSpc>
            <a:spcBef>
              <a:spcPct val="0"/>
            </a:spcBef>
            <a:spcAft>
              <a:spcPts val="200"/>
            </a:spcAft>
            <a:buNone/>
          </a:pPr>
          <a:r>
            <a:rPr lang="en-US" sz="1500" kern="1200" dirty="0"/>
            <a:t>-Achieve better health</a:t>
          </a:r>
        </a:p>
        <a:p>
          <a:pPr marL="0" lvl="0" indent="0" algn="ctr" defTabSz="666750">
            <a:lnSpc>
              <a:spcPct val="90000"/>
            </a:lnSpc>
            <a:spcBef>
              <a:spcPct val="0"/>
            </a:spcBef>
            <a:spcAft>
              <a:spcPts val="200"/>
            </a:spcAft>
            <a:buNone/>
          </a:pPr>
          <a:r>
            <a:rPr lang="en-US" sz="1500" kern="1200" dirty="0"/>
            <a:t>-Maintain community living</a:t>
          </a:r>
        </a:p>
      </dsp:txBody>
      <dsp:txXfrm>
        <a:off x="4584195" y="2137804"/>
        <a:ext cx="1829772" cy="1616447"/>
      </dsp:txXfrm>
    </dsp:sp>
    <dsp:sp modelId="{5FCF073D-55E3-4710-B7CB-D99F97F9B6D3}">
      <dsp:nvSpPr>
        <dsp:cNvPr id="0" name=""/>
        <dsp:cNvSpPr/>
      </dsp:nvSpPr>
      <dsp:spPr>
        <a:xfrm rot="16200000">
          <a:off x="5409045" y="1567723"/>
          <a:ext cx="180072" cy="2744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5436056" y="1649626"/>
        <a:ext cx="126050" cy="164675"/>
      </dsp:txXfrm>
    </dsp:sp>
    <dsp:sp modelId="{B083ABB8-B599-4BC8-A41D-01D401582993}">
      <dsp:nvSpPr>
        <dsp:cNvPr id="0" name=""/>
        <dsp:cNvSpPr/>
      </dsp:nvSpPr>
      <dsp:spPr>
        <a:xfrm>
          <a:off x="4676123" y="-45104"/>
          <a:ext cx="1645916" cy="16459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Caregiving</a:t>
          </a:r>
        </a:p>
      </dsp:txBody>
      <dsp:txXfrm>
        <a:off x="4917162" y="195935"/>
        <a:ext cx="1163838" cy="1163838"/>
      </dsp:txXfrm>
    </dsp:sp>
    <dsp:sp modelId="{FC91B64F-E5B6-4DE8-A5F1-62987A1796B0}">
      <dsp:nvSpPr>
        <dsp:cNvPr id="0" name=""/>
        <dsp:cNvSpPr/>
      </dsp:nvSpPr>
      <dsp:spPr>
        <a:xfrm rot="19788498">
          <a:off x="6554074" y="2125314"/>
          <a:ext cx="239484" cy="2744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6558947" y="2198271"/>
        <a:ext cx="167639" cy="164675"/>
      </dsp:txXfrm>
    </dsp:sp>
    <dsp:sp modelId="{ACCFD7D0-A614-47A8-9AA9-144563C58309}">
      <dsp:nvSpPr>
        <dsp:cNvPr id="0" name=""/>
        <dsp:cNvSpPr/>
      </dsp:nvSpPr>
      <dsp:spPr>
        <a:xfrm>
          <a:off x="6662192" y="967535"/>
          <a:ext cx="1645916" cy="16459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Connecting People to Services</a:t>
          </a:r>
        </a:p>
      </dsp:txBody>
      <dsp:txXfrm>
        <a:off x="6903231" y="1208574"/>
        <a:ext cx="1163838" cy="1163838"/>
      </dsp:txXfrm>
    </dsp:sp>
    <dsp:sp modelId="{A43C3D3B-26D3-440D-83CF-C845EB407D42}">
      <dsp:nvSpPr>
        <dsp:cNvPr id="0" name=""/>
        <dsp:cNvSpPr/>
      </dsp:nvSpPr>
      <dsp:spPr>
        <a:xfrm rot="1802376">
          <a:off x="6548636" y="3505615"/>
          <a:ext cx="310885" cy="2744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6554166" y="3539898"/>
        <a:ext cx="228547" cy="164675"/>
      </dsp:txXfrm>
    </dsp:sp>
    <dsp:sp modelId="{B1065EB2-3024-466E-876F-E799EA1916F8}">
      <dsp:nvSpPr>
        <dsp:cNvPr id="0" name=""/>
        <dsp:cNvSpPr/>
      </dsp:nvSpPr>
      <dsp:spPr>
        <a:xfrm>
          <a:off x="6723570" y="3307051"/>
          <a:ext cx="1645916" cy="16459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Whole-Person Health</a:t>
          </a:r>
        </a:p>
      </dsp:txBody>
      <dsp:txXfrm>
        <a:off x="6964609" y="3548090"/>
        <a:ext cx="1163838" cy="1163838"/>
      </dsp:txXfrm>
    </dsp:sp>
    <dsp:sp modelId="{337121D1-2628-42AF-96B7-A958E155B5BF}">
      <dsp:nvSpPr>
        <dsp:cNvPr id="0" name=""/>
        <dsp:cNvSpPr/>
      </dsp:nvSpPr>
      <dsp:spPr>
        <a:xfrm rot="5400000">
          <a:off x="5409045" y="4049874"/>
          <a:ext cx="180072" cy="2744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5436056" y="4077755"/>
        <a:ext cx="126050" cy="164675"/>
      </dsp:txXfrm>
    </dsp:sp>
    <dsp:sp modelId="{2416F948-0A19-47FF-A420-52EA77015BBB}">
      <dsp:nvSpPr>
        <dsp:cNvPr id="0" name=""/>
        <dsp:cNvSpPr/>
      </dsp:nvSpPr>
      <dsp:spPr>
        <a:xfrm>
          <a:off x="4676123" y="4291245"/>
          <a:ext cx="1645916" cy="16459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Employment</a:t>
          </a:r>
        </a:p>
      </dsp:txBody>
      <dsp:txXfrm>
        <a:off x="4917162" y="4532284"/>
        <a:ext cx="1163838" cy="1163838"/>
      </dsp:txXfrm>
    </dsp:sp>
    <dsp:sp modelId="{CF612C74-0E47-42DD-829F-CE8F4A962F8A}">
      <dsp:nvSpPr>
        <dsp:cNvPr id="0" name=""/>
        <dsp:cNvSpPr/>
      </dsp:nvSpPr>
      <dsp:spPr>
        <a:xfrm rot="9056628">
          <a:off x="4130048" y="3484703"/>
          <a:ext cx="304970" cy="2744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4207205" y="3519601"/>
        <a:ext cx="222632" cy="164675"/>
      </dsp:txXfrm>
    </dsp:sp>
    <dsp:sp modelId="{37EC81AF-DDEC-4A43-8D50-9531AEEC4E55}">
      <dsp:nvSpPr>
        <dsp:cNvPr id="0" name=""/>
        <dsp:cNvSpPr/>
      </dsp:nvSpPr>
      <dsp:spPr>
        <a:xfrm>
          <a:off x="2611387" y="3270221"/>
          <a:ext cx="1645916" cy="16459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Protecting Rights &amp; Preventing Abuse</a:t>
          </a:r>
        </a:p>
      </dsp:txBody>
      <dsp:txXfrm>
        <a:off x="2852426" y="3511260"/>
        <a:ext cx="1163838" cy="1163838"/>
      </dsp:txXfrm>
    </dsp:sp>
    <dsp:sp modelId="{3C3203A2-D3ED-43A2-B900-A1151F9077C3}">
      <dsp:nvSpPr>
        <dsp:cNvPr id="0" name=""/>
        <dsp:cNvSpPr/>
      </dsp:nvSpPr>
      <dsp:spPr>
        <a:xfrm rot="12620916">
          <a:off x="4183877" y="2116389"/>
          <a:ext cx="265184" cy="2744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4257981" y="2191379"/>
        <a:ext cx="185629" cy="164675"/>
      </dsp:txXfrm>
    </dsp:sp>
    <dsp:sp modelId="{3A728290-4CF8-436D-BA69-17DD795236E9}">
      <dsp:nvSpPr>
        <dsp:cNvPr id="0" name=""/>
        <dsp:cNvSpPr/>
      </dsp:nvSpPr>
      <dsp:spPr>
        <a:xfrm>
          <a:off x="2672757" y="950116"/>
          <a:ext cx="1645916" cy="16459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Economic Security</a:t>
          </a:r>
        </a:p>
      </dsp:txBody>
      <dsp:txXfrm>
        <a:off x="2913796" y="1191155"/>
        <a:ext cx="1163838" cy="11638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FFCCF-898A-7B49-BCEA-E83A0F389E53}">
      <dsp:nvSpPr>
        <dsp:cNvPr id="0" name=""/>
        <dsp:cNvSpPr/>
      </dsp:nvSpPr>
      <dsp:spPr>
        <a:xfrm rot="10800000">
          <a:off x="2245339" y="3344"/>
          <a:ext cx="7698315" cy="122516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0262"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Equip high-impact service delivery through training, technical assistance, and sustainable business models</a:t>
          </a:r>
        </a:p>
      </dsp:txBody>
      <dsp:txXfrm rot="10800000">
        <a:off x="2551629" y="3344"/>
        <a:ext cx="7392025" cy="1225161"/>
      </dsp:txXfrm>
    </dsp:sp>
    <dsp:sp modelId="{313ECE3D-4E57-1C42-8F06-C7809B3901D9}">
      <dsp:nvSpPr>
        <dsp:cNvPr id="0" name=""/>
        <dsp:cNvSpPr/>
      </dsp:nvSpPr>
      <dsp:spPr>
        <a:xfrm>
          <a:off x="1632759" y="3344"/>
          <a:ext cx="1225161" cy="1225161"/>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AE0ECB-B1C6-7E4D-A952-5B0AD73A858D}">
      <dsp:nvSpPr>
        <dsp:cNvPr id="0" name=""/>
        <dsp:cNvSpPr/>
      </dsp:nvSpPr>
      <dsp:spPr>
        <a:xfrm rot="10800000">
          <a:off x="2245339" y="1573875"/>
          <a:ext cx="7698315" cy="122516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0262"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Achieve better health, making clear that the MAHA agenda includes interventions that address health outcomes for older adults and people with disabilities</a:t>
          </a:r>
        </a:p>
      </dsp:txBody>
      <dsp:txXfrm rot="10800000">
        <a:off x="2551629" y="1573875"/>
        <a:ext cx="7392025" cy="1225161"/>
      </dsp:txXfrm>
    </dsp:sp>
    <dsp:sp modelId="{A2785A41-28F2-1546-BFCC-2347C030A39A}">
      <dsp:nvSpPr>
        <dsp:cNvPr id="0" name=""/>
        <dsp:cNvSpPr/>
      </dsp:nvSpPr>
      <dsp:spPr>
        <a:xfrm>
          <a:off x="1632759" y="1573875"/>
          <a:ext cx="1225161" cy="1225161"/>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6EF3C8-E926-8F49-84EB-4FA2E3EF4726}">
      <dsp:nvSpPr>
        <dsp:cNvPr id="0" name=""/>
        <dsp:cNvSpPr/>
      </dsp:nvSpPr>
      <dsp:spPr>
        <a:xfrm rot="10800000">
          <a:off x="2245339" y="3144407"/>
          <a:ext cx="7698315" cy="122516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0262"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Maintain community living through outcome-driven services and supports</a:t>
          </a:r>
        </a:p>
      </dsp:txBody>
      <dsp:txXfrm rot="10800000">
        <a:off x="2551629" y="3144407"/>
        <a:ext cx="7392025" cy="1225161"/>
      </dsp:txXfrm>
    </dsp:sp>
    <dsp:sp modelId="{ADDC2766-CFDF-EB47-9A35-54552B437BAB}">
      <dsp:nvSpPr>
        <dsp:cNvPr id="0" name=""/>
        <dsp:cNvSpPr/>
      </dsp:nvSpPr>
      <dsp:spPr>
        <a:xfrm>
          <a:off x="1632759" y="3144407"/>
          <a:ext cx="1225161" cy="1225161"/>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62118-F8B3-4554-B14E-1A2CBFA46A02}">
      <dsp:nvSpPr>
        <dsp:cNvPr id="0" name=""/>
        <dsp:cNvSpPr/>
      </dsp:nvSpPr>
      <dsp:spPr>
        <a:xfrm>
          <a:off x="627924" y="2518"/>
          <a:ext cx="2869491" cy="17216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Font typeface="Courier New" panose="02070309020205020404" pitchFamily="49" charset="0"/>
            <a:buNone/>
          </a:pPr>
          <a:r>
            <a:rPr lang="en-US" sz="1900" kern="1200" dirty="0"/>
            <a:t>Smoother hand‑offs from medical care to community support</a:t>
          </a:r>
        </a:p>
      </dsp:txBody>
      <dsp:txXfrm>
        <a:off x="627924" y="2518"/>
        <a:ext cx="2869491" cy="1721694"/>
      </dsp:txXfrm>
    </dsp:sp>
    <dsp:sp modelId="{1C3E5A3F-BE25-4169-AAD5-A8B2BFBBF2F9}">
      <dsp:nvSpPr>
        <dsp:cNvPr id="0" name=""/>
        <dsp:cNvSpPr/>
      </dsp:nvSpPr>
      <dsp:spPr>
        <a:xfrm>
          <a:off x="3784364" y="2518"/>
          <a:ext cx="2869491" cy="17216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Stronger navigation across complex systems</a:t>
          </a:r>
          <a:endParaRPr lang="en-US" sz="1900" kern="1200" dirty="0"/>
        </a:p>
      </dsp:txBody>
      <dsp:txXfrm>
        <a:off x="3784364" y="2518"/>
        <a:ext cx="2869491" cy="1721694"/>
      </dsp:txXfrm>
    </dsp:sp>
    <dsp:sp modelId="{00D3A62C-9B60-4755-BF8B-06AF703C7F91}">
      <dsp:nvSpPr>
        <dsp:cNvPr id="0" name=""/>
        <dsp:cNvSpPr/>
      </dsp:nvSpPr>
      <dsp:spPr>
        <a:xfrm>
          <a:off x="6940805" y="2518"/>
          <a:ext cx="2869491" cy="17216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Earlier identification of social and functional needs (e.g., mobility limits, cognitive changes, caregiver strain)</a:t>
          </a:r>
        </a:p>
      </dsp:txBody>
      <dsp:txXfrm>
        <a:off x="6940805" y="2518"/>
        <a:ext cx="2869491" cy="1721694"/>
      </dsp:txXfrm>
    </dsp:sp>
    <dsp:sp modelId="{1B563B60-EA91-4D07-B8B4-527FB27B8775}">
      <dsp:nvSpPr>
        <dsp:cNvPr id="0" name=""/>
        <dsp:cNvSpPr/>
      </dsp:nvSpPr>
      <dsp:spPr>
        <a:xfrm>
          <a:off x="2206144" y="2011162"/>
          <a:ext cx="2869491" cy="17216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Reinforcement of person-centered, self-directed care planning</a:t>
          </a:r>
          <a:endParaRPr lang="en-US" sz="1900" kern="1200" dirty="0"/>
        </a:p>
      </dsp:txBody>
      <dsp:txXfrm>
        <a:off x="2206144" y="2011162"/>
        <a:ext cx="2869491" cy="1721694"/>
      </dsp:txXfrm>
    </dsp:sp>
    <dsp:sp modelId="{26B7208C-6FCB-4070-AAD1-C025A0816CE7}">
      <dsp:nvSpPr>
        <dsp:cNvPr id="0" name=""/>
        <dsp:cNvSpPr/>
      </dsp:nvSpPr>
      <dsp:spPr>
        <a:xfrm>
          <a:off x="5362585" y="2011162"/>
          <a:ext cx="2869491" cy="17216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Better support for caregivers</a:t>
          </a:r>
          <a:endParaRPr lang="en-US" sz="1900" kern="1200" dirty="0"/>
        </a:p>
      </dsp:txBody>
      <dsp:txXfrm>
        <a:off x="5362585" y="2011162"/>
        <a:ext cx="2869491" cy="1721694"/>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FD208C-2A8F-49F0-A653-D0ADB092DEDF}" type="datetimeFigureOut">
              <a:rPr lang="en-US" smtClean="0"/>
              <a:t>4/23/2026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F15DF2-5736-4936-918E-B06DF8ABD64B}" type="slidenum">
              <a:rPr lang="en-US" smtClean="0"/>
              <a:t>‹#›</a:t>
            </a:fld>
            <a:endParaRPr lang="en-US"/>
          </a:p>
        </p:txBody>
      </p:sp>
    </p:spTree>
    <p:extLst>
      <p:ext uri="{BB962C8B-B14F-4D97-AF65-F5344CB8AC3E}">
        <p14:creationId xmlns:p14="http://schemas.microsoft.com/office/powerpoint/2010/main" val="148036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1D9A9B3D-A170-BA52-C467-0BD7551B97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91287647-FC2D-C30C-D546-F5BDD3C0D1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z="1200" kern="1200" dirty="0">
              <a:solidFill>
                <a:schemeClr val="tx1"/>
              </a:solidFill>
              <a:effectLst/>
              <a:latin typeface="+mn-lt"/>
              <a:ea typeface="+mn-ea"/>
              <a:cs typeface="+mn-cs"/>
            </a:endParaRPr>
          </a:p>
        </p:txBody>
      </p:sp>
      <p:sp>
        <p:nvSpPr>
          <p:cNvPr id="95236" name="Slide Number Placeholder 3">
            <a:extLst>
              <a:ext uri="{FF2B5EF4-FFF2-40B4-BE49-F238E27FC236}">
                <a16:creationId xmlns:a16="http://schemas.microsoft.com/office/drawing/2014/main" id="{014027B1-83E3-CBE0-4DFB-E217D2B77D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B924E87-A834-4206-92BD-A21752A20A43}" type="slidenum">
              <a:rPr lang="en-US" altLang="en-US" smtClean="0"/>
              <a:pPr fontAlgn="base">
                <a:spcBef>
                  <a:spcPct val="0"/>
                </a:spcBef>
                <a:spcAft>
                  <a:spcPct val="0"/>
                </a:spcAft>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16C8E-3FD0-A320-36F7-A6D62BCF5F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98C618-5785-0859-6643-04F69893ADE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9EB60C1-AC54-DC34-5A7B-ED4DA181BBCE}"/>
              </a:ext>
            </a:extLst>
          </p:cNvPr>
          <p:cNvSpPr>
            <a:spLocks noGrp="1"/>
          </p:cNvSpPr>
          <p:nvPr>
            <p:ph type="body" idx="1"/>
          </p:nvPr>
        </p:nvSpPr>
        <p:spPr/>
        <p:txBody>
          <a:bodyPr/>
          <a:lstStyle/>
          <a:p>
            <a:pPr eaLnBrk="1" hangingPunct="1">
              <a:spcBef>
                <a:spcPct val="0"/>
              </a:spcBef>
            </a:pPr>
            <a:endParaRPr lang="en-US" sz="16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22809D43-B799-D4FE-FCC0-63CDC6237ABF}"/>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C0A0E82-B373-4A4C-AF89-944DF260C05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982151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3804A-619D-D4C4-AC5C-E1578E01F7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E93B11-1FC7-07AA-B8AF-9C08D3EAE21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70D4B07-583C-9796-A41C-38E7A07E436F}"/>
              </a:ext>
            </a:extLst>
          </p:cNvPr>
          <p:cNvSpPr>
            <a:spLocks noGrp="1"/>
          </p:cNvSpPr>
          <p:nvPr>
            <p:ph type="body" idx="1"/>
          </p:nvPr>
        </p:nvSpPr>
        <p:spPr/>
        <p:txBody>
          <a:bodyPr/>
          <a:lstStyle/>
          <a:p>
            <a:pPr marL="171450" indent="-171450" rtl="0" fontAlgn="base">
              <a:buFont typeface="Arial" panose="020B0604020202020204" pitchFamily="34" charset="0"/>
              <a:buChar char="•"/>
            </a:pPr>
            <a:endParaRPr lang="en-US" sz="1200" b="0" i="0" kern="1200" dirty="0">
              <a:solidFill>
                <a:schemeClr val="tx1"/>
              </a:solidFill>
              <a:effectLst/>
              <a:latin typeface="+mn-lt"/>
              <a:ea typeface="+mn-ea"/>
              <a:cs typeface="+mn-cs"/>
            </a:endParaRPr>
          </a:p>
          <a:p>
            <a:pPr lvl="0"/>
            <a:endParaRPr lang="en-US" sz="300" baseline="0" dirty="0">
              <a:solidFill>
                <a:srgbClr val="000000"/>
              </a:solidFill>
            </a:endParaRPr>
          </a:p>
        </p:txBody>
      </p:sp>
      <p:sp>
        <p:nvSpPr>
          <p:cNvPr id="4" name="Slide Number Placeholder 3">
            <a:extLst>
              <a:ext uri="{FF2B5EF4-FFF2-40B4-BE49-F238E27FC236}">
                <a16:creationId xmlns:a16="http://schemas.microsoft.com/office/drawing/2014/main" id="{D8215AF7-0F09-AB32-8A9B-12F465552DCB}"/>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C0A0E82-B373-4A4C-AF89-944DF260C05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114301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F6B89-821D-0220-BD7D-46F60A250E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983D54-8B2B-F1C7-AB0B-B3EAAB04FA9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A379B7F-2948-0A41-7C5C-F74995D75514}"/>
              </a:ext>
            </a:extLst>
          </p:cNvPr>
          <p:cNvSpPr>
            <a:spLocks noGrp="1"/>
          </p:cNvSpPr>
          <p:nvPr>
            <p:ph type="body" idx="1"/>
          </p:nvPr>
        </p:nvSpPr>
        <p:spPr/>
        <p:txBody>
          <a:bodyPr/>
          <a:lstStyle/>
          <a:p>
            <a:pPr eaLnBrk="1" hangingPunct="1">
              <a:spcBef>
                <a:spcPct val="0"/>
              </a:spcBef>
            </a:pPr>
            <a:endParaRPr lang="en-US" sz="16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A4EBF21A-F1FC-9014-F04B-E7EEFCCE5122}"/>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C0A0E82-B373-4A4C-AF89-944DF260C05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120539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F15DF2-5736-4936-918E-B06DF8ABD64B}" type="slidenum">
              <a:rPr lang="en-US" smtClean="0"/>
              <a:t>13</a:t>
            </a:fld>
            <a:endParaRPr lang="en-US" dirty="0"/>
          </a:p>
        </p:txBody>
      </p:sp>
    </p:spTree>
    <p:extLst>
      <p:ext uri="{BB962C8B-B14F-4D97-AF65-F5344CB8AC3E}">
        <p14:creationId xmlns:p14="http://schemas.microsoft.com/office/powerpoint/2010/main" val="1612726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5F72A-4460-B378-95BA-C79B9C86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2DDDF2-BA06-B5EF-37A4-9051F26E31D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7B4CE20-28EB-8067-2931-5232C05D8E7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aseline="0" dirty="0">
              <a:solidFill>
                <a:srgbClr val="000000"/>
              </a:solidFill>
            </a:endParaRPr>
          </a:p>
          <a:p>
            <a:pPr lvl="0"/>
            <a:endParaRPr lang="en-US" sz="300" baseline="0" dirty="0">
              <a:solidFill>
                <a:srgbClr val="000000"/>
              </a:solidFill>
            </a:endParaRPr>
          </a:p>
        </p:txBody>
      </p:sp>
      <p:sp>
        <p:nvSpPr>
          <p:cNvPr id="4" name="Slide Number Placeholder 3">
            <a:extLst>
              <a:ext uri="{FF2B5EF4-FFF2-40B4-BE49-F238E27FC236}">
                <a16:creationId xmlns:a16="http://schemas.microsoft.com/office/drawing/2014/main" id="{B14F8D60-5233-A2FA-E73A-E2DC3B038054}"/>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C0A0E82-B373-4A4C-AF89-944DF260C05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67608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BAF02-EB91-F95E-2C86-82CB20E0CE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F1B43A-026F-3609-B5C3-B27DE537210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4966BA8-6028-998A-35F9-BCE219BF03B4}"/>
              </a:ext>
            </a:extLst>
          </p:cNvPr>
          <p:cNvSpPr>
            <a:spLocks noGrp="1"/>
          </p:cNvSpPr>
          <p:nvPr>
            <p:ph type="body" idx="1"/>
          </p:nvPr>
        </p:nvSpPr>
        <p:spPr/>
        <p:txBody>
          <a:bodyPr/>
          <a:lstStyle/>
          <a:p>
            <a:pPr marL="0" marR="0">
              <a:spcAft>
                <a:spcPts val="600"/>
              </a:spcAft>
              <a:buNone/>
              <a:tabLst>
                <a:tab pos="139700" algn="l"/>
                <a:tab pos="457200" algn="l"/>
              </a:tabLs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971FA6D0-4D88-355D-E4E2-35A5ECD2F0DC}"/>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C0A0E82-B373-4A4C-AF89-944DF260C05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20142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CD1488D-5F6C-4DBF-9D9D-8896B79D1660}" type="slidenum">
              <a:rPr lang="en-US" smtClean="0"/>
              <a:pPr>
                <a:defRPr/>
              </a:pPr>
              <a:t>16</a:t>
            </a:fld>
            <a:endParaRPr lang="en-US"/>
          </a:p>
        </p:txBody>
      </p:sp>
    </p:spTree>
    <p:extLst>
      <p:ext uri="{BB962C8B-B14F-4D97-AF65-F5344CB8AC3E}">
        <p14:creationId xmlns:p14="http://schemas.microsoft.com/office/powerpoint/2010/main" val="1512902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BD376-88C2-716D-6F6C-9BBB0F0609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67C9C8-7C66-92CA-3FDE-DA79B112AFF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43DD63C-5F16-2712-CD0F-6C9D7AB508E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aseline="0" dirty="0">
              <a:solidFill>
                <a:srgbClr val="000000"/>
              </a:solidFill>
            </a:endParaRPr>
          </a:p>
        </p:txBody>
      </p:sp>
      <p:sp>
        <p:nvSpPr>
          <p:cNvPr id="4" name="Slide Number Placeholder 3">
            <a:extLst>
              <a:ext uri="{FF2B5EF4-FFF2-40B4-BE49-F238E27FC236}">
                <a16:creationId xmlns:a16="http://schemas.microsoft.com/office/drawing/2014/main" id="{E0D2B01E-EC57-58F9-B241-580DC5DA38B1}"/>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C0A0E82-B373-4A4C-AF89-944DF260C05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7831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F15DF2-5736-4936-918E-B06DF8ABD64B}" type="slidenum">
              <a:rPr lang="en-US" smtClean="0"/>
              <a:t>18</a:t>
            </a:fld>
            <a:endParaRPr lang="en-US"/>
          </a:p>
        </p:txBody>
      </p:sp>
    </p:spTree>
    <p:extLst>
      <p:ext uri="{BB962C8B-B14F-4D97-AF65-F5344CB8AC3E}">
        <p14:creationId xmlns:p14="http://schemas.microsoft.com/office/powerpoint/2010/main" val="1003941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72727-C5F4-985A-4BE3-1188A24C56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43E5C9-5974-3178-7CFF-46A0075A29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D5FCB9-2D2A-0953-2220-FAE4A3F5ADB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ADA6D7-8B0C-6F75-D03D-7838A346C296}"/>
              </a:ext>
            </a:extLst>
          </p:cNvPr>
          <p:cNvSpPr>
            <a:spLocks noGrp="1"/>
          </p:cNvSpPr>
          <p:nvPr>
            <p:ph type="sldNum" sz="quarter" idx="5"/>
          </p:nvPr>
        </p:nvSpPr>
        <p:spPr/>
        <p:txBody>
          <a:bodyPr/>
          <a:lstStyle/>
          <a:p>
            <a:fld id="{AEF15DF2-5736-4936-918E-B06DF8ABD64B}" type="slidenum">
              <a:rPr lang="en-US" smtClean="0"/>
              <a:t>19</a:t>
            </a:fld>
            <a:endParaRPr lang="en-US"/>
          </a:p>
        </p:txBody>
      </p:sp>
    </p:spTree>
    <p:extLst>
      <p:ext uri="{BB962C8B-B14F-4D97-AF65-F5344CB8AC3E}">
        <p14:creationId xmlns:p14="http://schemas.microsoft.com/office/powerpoint/2010/main" val="3648966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E5CDB-317D-5213-84EC-D6DD516213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FC1448-6A17-9D06-D023-14585CDFDD4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E654F23-FD54-5017-212F-258E0414D99D}"/>
              </a:ext>
            </a:extLst>
          </p:cNvPr>
          <p:cNvSpPr>
            <a:spLocks noGrp="1"/>
          </p:cNvSpPr>
          <p:nvPr>
            <p:ph type="body" idx="1"/>
          </p:nvPr>
        </p:nvSpPr>
        <p:spPr/>
        <p:txBody>
          <a:bodyPr/>
          <a:lstStyle/>
          <a:p>
            <a:pPr eaLnBrk="1" hangingPunct="1">
              <a:spcBef>
                <a:spcPct val="0"/>
              </a:spcBef>
            </a:pPr>
            <a:endParaRPr lang="en-US" sz="18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F0E4B17B-E670-17CA-AD65-32BD53E9C93A}"/>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C0A0E82-B373-4A4C-AF89-944DF260C05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810856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37970-69DF-317A-5C8F-489E09099B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0AD5F9-E774-C576-D3B7-DE7E8F58F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FCEF31-B2F5-0233-B368-17F846A31E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5A273B-9ABB-3150-07DC-F7A78EFE7CCC}"/>
              </a:ext>
            </a:extLst>
          </p:cNvPr>
          <p:cNvSpPr>
            <a:spLocks noGrp="1"/>
          </p:cNvSpPr>
          <p:nvPr>
            <p:ph type="sldNum" sz="quarter" idx="5"/>
          </p:nvPr>
        </p:nvSpPr>
        <p:spPr/>
        <p:txBody>
          <a:bodyPr/>
          <a:lstStyle/>
          <a:p>
            <a:fld id="{AEF15DF2-5736-4936-918E-B06DF8ABD64B}" type="slidenum">
              <a:rPr lang="en-US" smtClean="0"/>
              <a:t>20</a:t>
            </a:fld>
            <a:endParaRPr lang="en-US"/>
          </a:p>
        </p:txBody>
      </p:sp>
    </p:spTree>
    <p:extLst>
      <p:ext uri="{BB962C8B-B14F-4D97-AF65-F5344CB8AC3E}">
        <p14:creationId xmlns:p14="http://schemas.microsoft.com/office/powerpoint/2010/main" val="2047726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F15DF2-5736-4936-918E-B06DF8ABD64B}" type="slidenum">
              <a:rPr lang="en-US" smtClean="0"/>
              <a:t>21</a:t>
            </a:fld>
            <a:endParaRPr lang="en-US"/>
          </a:p>
        </p:txBody>
      </p:sp>
    </p:spTree>
    <p:extLst>
      <p:ext uri="{BB962C8B-B14F-4D97-AF65-F5344CB8AC3E}">
        <p14:creationId xmlns:p14="http://schemas.microsoft.com/office/powerpoint/2010/main" val="523631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CD07D-4ACB-26C3-8677-5BA1D68C75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976FF4-22F1-2273-8C7C-D24CD6E742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44313D-1229-0E78-FEEC-88497CCF961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p:txBody>
      </p:sp>
      <p:sp>
        <p:nvSpPr>
          <p:cNvPr id="4" name="Slide Number Placeholder 3">
            <a:extLst>
              <a:ext uri="{FF2B5EF4-FFF2-40B4-BE49-F238E27FC236}">
                <a16:creationId xmlns:a16="http://schemas.microsoft.com/office/drawing/2014/main" id="{AD6A24E5-A9EA-7802-2AC9-5F8A22A1E61A}"/>
              </a:ext>
            </a:extLst>
          </p:cNvPr>
          <p:cNvSpPr>
            <a:spLocks noGrp="1"/>
          </p:cNvSpPr>
          <p:nvPr>
            <p:ph type="sldNum" sz="quarter" idx="5"/>
          </p:nvPr>
        </p:nvSpPr>
        <p:spPr/>
        <p:txBody>
          <a:bodyPr/>
          <a:lstStyle/>
          <a:p>
            <a:fld id="{AEF15DF2-5736-4936-918E-B06DF8ABD64B}" type="slidenum">
              <a:rPr lang="en-US" smtClean="0"/>
              <a:t>3</a:t>
            </a:fld>
            <a:endParaRPr lang="en-US"/>
          </a:p>
        </p:txBody>
      </p:sp>
    </p:spTree>
    <p:extLst>
      <p:ext uri="{BB962C8B-B14F-4D97-AF65-F5344CB8AC3E}">
        <p14:creationId xmlns:p14="http://schemas.microsoft.com/office/powerpoint/2010/main" val="2767720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D86FF-5CFF-2194-7452-8A4BC9CFE0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F4EF5C-7666-1EE3-7C68-0CD4944160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9181C6-3FA2-AF42-9D07-B04B5A2051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FB331F-455B-1B01-8461-1F01F5E0D4C1}"/>
              </a:ext>
            </a:extLst>
          </p:cNvPr>
          <p:cNvSpPr>
            <a:spLocks noGrp="1"/>
          </p:cNvSpPr>
          <p:nvPr>
            <p:ph type="sldNum" sz="quarter" idx="5"/>
          </p:nvPr>
        </p:nvSpPr>
        <p:spPr/>
        <p:txBody>
          <a:bodyPr/>
          <a:lstStyle/>
          <a:p>
            <a:fld id="{AEF15DF2-5736-4936-918E-B06DF8ABD64B}" type="slidenum">
              <a:rPr lang="en-US" smtClean="0"/>
              <a:t>4</a:t>
            </a:fld>
            <a:endParaRPr lang="en-US"/>
          </a:p>
        </p:txBody>
      </p:sp>
    </p:spTree>
    <p:extLst>
      <p:ext uri="{BB962C8B-B14F-4D97-AF65-F5344CB8AC3E}">
        <p14:creationId xmlns:p14="http://schemas.microsoft.com/office/powerpoint/2010/main" val="2825745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7EB03-451D-880B-A1D5-04F91D762D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C403B2-A751-4028-6283-8A1143F140C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2583484-A27F-3BB1-4948-C0CEC4FC3455}"/>
              </a:ext>
            </a:extLst>
          </p:cNvPr>
          <p:cNvSpPr>
            <a:spLocks noGrp="1"/>
          </p:cNvSpPr>
          <p:nvPr>
            <p:ph type="body" idx="1"/>
          </p:nvPr>
        </p:nvSpPr>
        <p:spPr/>
        <p:txBody>
          <a:bodyPr/>
          <a:lstStyle/>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 </a:t>
            </a:r>
          </a:p>
          <a:p>
            <a:pPr eaLnBrk="1" hangingPunct="1">
              <a:spcBef>
                <a:spcPct val="0"/>
              </a:spcBef>
            </a:pPr>
            <a:endParaRPr lang="en-US" sz="8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2E731CF1-A42E-A86D-D94D-6FB1BBC601CE}"/>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C0A0E82-B373-4A4C-AF89-944DF260C05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73299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No Wrong Door vision/framework is a dynamic catalyst for ACL’s recently published priorities.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US Department of energy defines a </a:t>
            </a:r>
            <a:r>
              <a:rPr lang="en-US" sz="1200" b="0" i="0" kern="1200" dirty="0">
                <a:solidFill>
                  <a:schemeClr val="tx1"/>
                </a:solidFill>
                <a:effectLst/>
                <a:latin typeface="+mn-lt"/>
                <a:ea typeface="+mn-ea"/>
                <a:cs typeface="+mn-cs"/>
              </a:rPr>
              <a:t>catalyst as  “a substance that speeds up a chemical reaction, or lowers the temperature or pressure needed to start one, without itself being consumed during the reaction”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blue circles are ACL’s strategic priorities. As you can see Caregivers, Connecting People to Service and Whole Person Health are right up there.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four pillars of a No Wrong Door system support these strategic priorities in very specific ways…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lang="en-US" sz="1200" b="1" dirty="0"/>
              <a:t>Public Outreach and Coordination with Key Referral Sources</a:t>
            </a:r>
            <a:r>
              <a:rPr lang="en-US" sz="1200" dirty="0"/>
              <a:t>: Helping people learn how to get services and building partnerships so more organizations are working together to improve people’s experiences. </a:t>
            </a: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lang="en-US" sz="1200" b="1" dirty="0"/>
              <a:t>Person-Centered Counseling</a:t>
            </a:r>
            <a:r>
              <a:rPr lang="en-US" sz="1200" dirty="0"/>
              <a:t>: Training the workforce across aging and disability to focus on what matters to the person and ensuring people can make informed choices. </a:t>
            </a: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lang="en-US" sz="1200" b="1" dirty="0"/>
              <a:t>Streamlined Eligibility to Public Programs</a:t>
            </a:r>
            <a:r>
              <a:rPr lang="en-US" sz="1200" dirty="0"/>
              <a:t>: Making the whole process easier, starting with the initial request for help and assessing individual needs and program eligibility, to figuring out the right services and tracking progress. </a:t>
            </a: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lang="en-US" sz="1200" b="1" dirty="0"/>
              <a:t>State Governance and Administration</a:t>
            </a:r>
            <a:r>
              <a:rPr lang="en-US" sz="1200" dirty="0"/>
              <a:t>: Creating a leadership team across different state and local agencies to guide their state’s No Wrong Door vision and using that information to maximize the use of resources and technology. </a:t>
            </a:r>
            <a:endParaRPr lang="en-US" sz="1200" baseline="0" dirty="0">
              <a:solidFill>
                <a:srgbClr val="000000"/>
              </a:solidFill>
            </a:endParaRPr>
          </a:p>
          <a:p>
            <a:endParaRPr lang="en-US" dirty="0"/>
          </a:p>
        </p:txBody>
      </p:sp>
      <p:sp>
        <p:nvSpPr>
          <p:cNvPr id="4" name="Slide Number Placeholder 3"/>
          <p:cNvSpPr>
            <a:spLocks noGrp="1"/>
          </p:cNvSpPr>
          <p:nvPr>
            <p:ph type="sldNum" sz="quarter" idx="5"/>
          </p:nvPr>
        </p:nvSpPr>
        <p:spPr/>
        <p:txBody>
          <a:bodyPr/>
          <a:lstStyle/>
          <a:p>
            <a:fld id="{AEF15DF2-5736-4936-918E-B06DF8ABD64B}" type="slidenum">
              <a:rPr lang="en-US" smtClean="0"/>
              <a:t>6</a:t>
            </a:fld>
            <a:endParaRPr lang="en-US" dirty="0"/>
          </a:p>
        </p:txBody>
      </p:sp>
    </p:spTree>
    <p:extLst>
      <p:ext uri="{BB962C8B-B14F-4D97-AF65-F5344CB8AC3E}">
        <p14:creationId xmlns:p14="http://schemas.microsoft.com/office/powerpoint/2010/main" val="3052463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F15DF2-5736-4936-918E-B06DF8ABD64B}" type="slidenum">
              <a:rPr lang="en-US" smtClean="0"/>
              <a:t>7</a:t>
            </a:fld>
            <a:endParaRPr lang="en-US" dirty="0"/>
          </a:p>
        </p:txBody>
      </p:sp>
    </p:spTree>
    <p:extLst>
      <p:ext uri="{BB962C8B-B14F-4D97-AF65-F5344CB8AC3E}">
        <p14:creationId xmlns:p14="http://schemas.microsoft.com/office/powerpoint/2010/main" val="1208475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EF15DF2-5736-4936-918E-B06DF8ABD64B}" type="slidenum">
              <a:rPr lang="en-US" smtClean="0"/>
              <a:t>8</a:t>
            </a:fld>
            <a:endParaRPr lang="en-US"/>
          </a:p>
        </p:txBody>
      </p:sp>
    </p:spTree>
    <p:extLst>
      <p:ext uri="{BB962C8B-B14F-4D97-AF65-F5344CB8AC3E}">
        <p14:creationId xmlns:p14="http://schemas.microsoft.com/office/powerpoint/2010/main" val="881695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spcBef>
                <a:spcPct val="0"/>
              </a:spcBef>
            </a:pPr>
            <a:endParaRPr lang="en-US" sz="16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9828638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Title slide" preserve="1" userDrawn="1">
  <p:cSld name="3-Title slide">
    <p:spTree>
      <p:nvGrpSpPr>
        <p:cNvPr id="1" name="Shape 28"/>
        <p:cNvGrpSpPr/>
        <p:nvPr/>
      </p:nvGrpSpPr>
      <p:grpSpPr>
        <a:xfrm>
          <a:off x="0" y="0"/>
          <a:ext cx="0" cy="0"/>
          <a:chOff x="0" y="0"/>
          <a:chExt cx="0" cy="0"/>
        </a:xfrm>
      </p:grpSpPr>
      <p:sp>
        <p:nvSpPr>
          <p:cNvPr id="29" name="Google Shape;29;p30"/>
          <p:cNvSpPr txBox="1">
            <a:spLocks noGrp="1"/>
          </p:cNvSpPr>
          <p:nvPr>
            <p:ph type="title"/>
          </p:nvPr>
        </p:nvSpPr>
        <p:spPr>
          <a:xfrm>
            <a:off x="1254931" y="4358090"/>
            <a:ext cx="6675412" cy="95976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tillium Web"/>
              <a:buNone/>
              <a:defRPr sz="1800" b="1">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0"/>
          <p:cNvSpPr txBox="1">
            <a:spLocks noGrp="1"/>
          </p:cNvSpPr>
          <p:nvPr>
            <p:ph type="body" idx="1"/>
          </p:nvPr>
        </p:nvSpPr>
        <p:spPr>
          <a:xfrm>
            <a:off x="1254932" y="5323581"/>
            <a:ext cx="9604659" cy="1143280"/>
          </a:xfrm>
          <a:prstGeom prst="rect">
            <a:avLst/>
          </a:prstGeom>
          <a:noFill/>
          <a:ln>
            <a:noFill/>
          </a:ln>
        </p:spPr>
        <p:txBody>
          <a:bodyPr spcFirstLastPara="1" wrap="square" lIns="91425" tIns="45700" rIns="91425" bIns="45700" anchor="t" anchorCtr="0">
            <a:normAutofit/>
          </a:bodyPr>
          <a:lstStyle>
            <a:lvl1pPr marL="0" lvl="0" indent="0" algn="l">
              <a:lnSpc>
                <a:spcPct val="90000"/>
              </a:lnSpc>
              <a:spcBef>
                <a:spcPts val="563"/>
              </a:spcBef>
              <a:spcAft>
                <a:spcPts val="0"/>
              </a:spcAft>
              <a:buClr>
                <a:schemeClr val="dk1"/>
              </a:buClr>
              <a:buSzPts val="1600"/>
              <a:buNone/>
              <a:defRPr sz="900" i="1">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33" name="Google Shape;33;p30"/>
          <p:cNvSpPr>
            <a:spLocks noGrp="1"/>
          </p:cNvSpPr>
          <p:nvPr>
            <p:ph type="pic" idx="3"/>
          </p:nvPr>
        </p:nvSpPr>
        <p:spPr>
          <a:xfrm>
            <a:off x="3" y="751441"/>
            <a:ext cx="12191999" cy="2888055"/>
          </a:xfrm>
          <a:prstGeom prst="rect">
            <a:avLst/>
          </a:prstGeom>
          <a:noFill/>
          <a:ln>
            <a:noFill/>
          </a:ln>
        </p:spPr>
        <p:txBody>
          <a:bodyPr/>
          <a:lstStyle>
            <a:lvl1pPr>
              <a:defRPr>
                <a:latin typeface="+mj-lt"/>
              </a:defRPr>
            </a:lvl1pPr>
          </a:lstStyle>
          <a:p>
            <a:endParaRPr lang="en-US"/>
          </a:p>
        </p:txBody>
      </p:sp>
      <p:pic>
        <p:nvPicPr>
          <p:cNvPr id="8" name="Google Shape;27;p29">
            <a:extLst>
              <a:ext uri="{FF2B5EF4-FFF2-40B4-BE49-F238E27FC236}">
                <a16:creationId xmlns:a16="http://schemas.microsoft.com/office/drawing/2014/main" id="{7AA2E2F3-13D0-39CB-F541-054E851B87BE}"/>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cxnSp>
        <p:nvCxnSpPr>
          <p:cNvPr id="2" name="Google Shape;377;p13">
            <a:extLst>
              <a:ext uri="{FF2B5EF4-FFF2-40B4-BE49-F238E27FC236}">
                <a16:creationId xmlns:a16="http://schemas.microsoft.com/office/drawing/2014/main" id="{9BFB2F77-18AC-A1A7-15DA-C933E18CEAE8}"/>
              </a:ext>
              <a:ext uri="{C183D7F6-B498-43B3-948B-1728B52AA6E4}">
                <adec:decorative xmlns:adec="http://schemas.microsoft.com/office/drawing/2017/decorative" val="1"/>
              </a:ext>
            </a:extLst>
          </p:cNvPr>
          <p:cNvCxnSpPr/>
          <p:nvPr userDrawn="1"/>
        </p:nvCxnSpPr>
        <p:spPr>
          <a:xfrm rot="10800000" flipH="1">
            <a:off x="1343861" y="4584905"/>
            <a:ext cx="1951119" cy="123"/>
          </a:xfrm>
          <a:prstGeom prst="straightConnector1">
            <a:avLst/>
          </a:prstGeom>
          <a:noFill/>
          <a:ln w="57150" cap="flat" cmpd="sng">
            <a:solidFill>
              <a:srgbClr val="BE1E2D"/>
            </a:solidFill>
            <a:prstDash val="solid"/>
            <a:miter lim="800000"/>
            <a:headEnd type="none" w="sm" len="sm"/>
            <a:tailEnd type="none" w="sm" len="sm"/>
          </a:ln>
        </p:spPr>
      </p:cxnSp>
      <p:pic>
        <p:nvPicPr>
          <p:cNvPr id="3" name="Picture 2" descr="A group of doors with text&#10;&#10;Description automatically generated">
            <a:extLst>
              <a:ext uri="{FF2B5EF4-FFF2-40B4-BE49-F238E27FC236}">
                <a16:creationId xmlns:a16="http://schemas.microsoft.com/office/drawing/2014/main" id="{50BBA71E-05EC-A9B7-39A1-E4C488F2C0E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9629" y="137913"/>
            <a:ext cx="835059" cy="944009"/>
          </a:xfrm>
          <a:prstGeom prst="rect">
            <a:avLst/>
          </a:prstGeom>
        </p:spPr>
      </p:pic>
    </p:spTree>
    <p:extLst>
      <p:ext uri="{BB962C8B-B14F-4D97-AF65-F5344CB8AC3E}">
        <p14:creationId xmlns:p14="http://schemas.microsoft.com/office/powerpoint/2010/main" val="4109269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wo content section" preserve="1" userDrawn="1">
  <p:cSld name="1_two content section">
    <p:spTree>
      <p:nvGrpSpPr>
        <p:cNvPr id="1" name="Shape 131"/>
        <p:cNvGrpSpPr/>
        <p:nvPr/>
      </p:nvGrpSpPr>
      <p:grpSpPr>
        <a:xfrm>
          <a:off x="0" y="0"/>
          <a:ext cx="0" cy="0"/>
          <a:chOff x="0" y="0"/>
          <a:chExt cx="0" cy="0"/>
        </a:xfrm>
      </p:grpSpPr>
      <p:sp>
        <p:nvSpPr>
          <p:cNvPr id="132" name="Google Shape;132;p40"/>
          <p:cNvSpPr txBox="1">
            <a:spLocks noGrp="1"/>
          </p:cNvSpPr>
          <p:nvPr>
            <p:ph type="title"/>
          </p:nvPr>
        </p:nvSpPr>
        <p:spPr>
          <a:xfrm>
            <a:off x="1193801" y="227715"/>
            <a:ext cx="9973732" cy="791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sz="4400">
                <a:solidFill>
                  <a:schemeClr val="accent1"/>
                </a:solidFill>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 name="Text Placeholder 3">
            <a:extLst>
              <a:ext uri="{FF2B5EF4-FFF2-40B4-BE49-F238E27FC236}">
                <a16:creationId xmlns:a16="http://schemas.microsoft.com/office/drawing/2014/main" id="{308E77D8-7528-C2D0-266F-82F1D7C90494}"/>
              </a:ext>
            </a:extLst>
          </p:cNvPr>
          <p:cNvSpPr>
            <a:spLocks noGrp="1"/>
          </p:cNvSpPr>
          <p:nvPr>
            <p:ph type="body" sz="quarter" idx="10"/>
          </p:nvPr>
        </p:nvSpPr>
        <p:spPr>
          <a:xfrm>
            <a:off x="1193801" y="1342213"/>
            <a:ext cx="9973732" cy="4568825"/>
          </a:xfrm>
        </p:spPr>
        <p:txBody>
          <a:bodyPr/>
          <a:lstStyle>
            <a:lvl1pPr marL="129481" indent="-129481">
              <a:lnSpc>
                <a:spcPct val="100000"/>
              </a:lnSpc>
              <a:buSzPct val="100000"/>
              <a:buFont typeface="Wingdings" panose="05000000000000000000" pitchFamily="2" charset="2"/>
              <a:buChar char="§"/>
              <a:defRPr lang="en-US" sz="2400" b="0" i="0" u="none" strike="noStrike" cap="none" smtClean="0">
                <a:solidFill>
                  <a:schemeClr val="dk1"/>
                </a:solidFill>
                <a:latin typeface="+mn-lt"/>
                <a:ea typeface="Titillium Web"/>
                <a:cs typeface="Titillium Web"/>
                <a:sym typeface="Titillium Web"/>
              </a:defRPr>
            </a:lvl1pPr>
            <a:lvl2pPr marL="417017" indent="-192881">
              <a:lnSpc>
                <a:spcPct val="100000"/>
              </a:lnSpc>
              <a:defRPr lang="en-US" sz="2000" b="0" i="0" u="none" strike="noStrike" cap="none" dirty="0" smtClean="0">
                <a:solidFill>
                  <a:schemeClr val="dk1"/>
                </a:solidFill>
                <a:latin typeface="+mn-lt"/>
                <a:ea typeface="Titillium Web"/>
                <a:cs typeface="Titillium Web"/>
                <a:sym typeface="Titillium Web"/>
              </a:defRPr>
            </a:lvl2pPr>
            <a:lvl3pPr marL="643831" indent="-192881">
              <a:defRPr lang="en-US" sz="1600" b="0" i="0" u="none" strike="noStrike" cap="none" dirty="0" smtClean="0">
                <a:solidFill>
                  <a:schemeClr val="dk1"/>
                </a:solidFill>
                <a:latin typeface="+mn-lt"/>
                <a:ea typeface="Titillium Web"/>
                <a:cs typeface="Titillium Web"/>
                <a:sym typeface="Titillium Web"/>
              </a:defRPr>
            </a:lvl3pPr>
            <a:lvl4pPr marL="868859" indent="-160735">
              <a:defRPr lang="en-US" sz="1400" b="0" i="0" u="none" strike="noStrike" cap="none" dirty="0" smtClean="0">
                <a:solidFill>
                  <a:schemeClr val="dk1"/>
                </a:solidFill>
                <a:latin typeface="+mn-lt"/>
                <a:ea typeface="Titillium Web"/>
                <a:cs typeface="Titillium Web"/>
                <a:sym typeface="Titillium Web"/>
              </a:defRPr>
            </a:lvl4pPr>
            <a:lvl5pPr marL="1092994" indent="-160735">
              <a:defRPr lang="en-US" sz="1200" b="0" i="0" u="none" strike="noStrike" cap="none" dirty="0">
                <a:solidFill>
                  <a:schemeClr val="dk1"/>
                </a:solidFill>
                <a:latin typeface="+mn-lt"/>
                <a:ea typeface="Titillium Web"/>
                <a:cs typeface="Titillium Web"/>
                <a:sym typeface="Titillium Web"/>
              </a:defRPr>
            </a:lvl5pPr>
          </a:lstStyle>
          <a:p>
            <a:pPr lvl="0"/>
            <a:r>
              <a:rPr lang="en-US" dirty="0"/>
              <a:t>Click to edit Master text styles</a:t>
            </a:r>
          </a:p>
          <a:p>
            <a:pPr marL="320576" marR="0" lvl="1" indent="-96441" algn="l" rtl="0">
              <a:lnSpc>
                <a:spcPct val="90000"/>
              </a:lnSpc>
              <a:spcBef>
                <a:spcPts val="281"/>
              </a:spcBef>
              <a:spcAft>
                <a:spcPts val="0"/>
              </a:spcAft>
              <a:buClr>
                <a:schemeClr val="accent1"/>
              </a:buClr>
              <a:buSzPct val="100000"/>
              <a:buFont typeface="Arial"/>
              <a:buChar char="•"/>
            </a:pPr>
            <a:r>
              <a:rPr lang="en-US" dirty="0"/>
              <a:t>Second level</a:t>
            </a:r>
          </a:p>
          <a:p>
            <a:pPr marL="547391" marR="0" lvl="2" indent="-96441" algn="l" rtl="0">
              <a:lnSpc>
                <a:spcPct val="90000"/>
              </a:lnSpc>
              <a:spcBef>
                <a:spcPts val="281"/>
              </a:spcBef>
              <a:spcAft>
                <a:spcPts val="0"/>
              </a:spcAft>
              <a:buClr>
                <a:schemeClr val="accent2"/>
              </a:buClr>
              <a:buSzPct val="100000"/>
              <a:buFont typeface="Wingdings" panose="05000000000000000000" pitchFamily="2" charset="2"/>
              <a:buChar char="§"/>
            </a:pPr>
            <a:r>
              <a:rPr lang="en-US" dirty="0"/>
              <a:t>Third level</a:t>
            </a:r>
          </a:p>
          <a:p>
            <a:pPr marL="804566" marR="0" lvl="3" indent="-96441" algn="l" rtl="0">
              <a:lnSpc>
                <a:spcPct val="90000"/>
              </a:lnSpc>
              <a:spcBef>
                <a:spcPts val="281"/>
              </a:spcBef>
              <a:spcAft>
                <a:spcPts val="0"/>
              </a:spcAft>
              <a:buClr>
                <a:schemeClr val="accent3"/>
              </a:buClr>
              <a:buSzPct val="100000"/>
              <a:buFont typeface="Arial" panose="020B0604020202020204" pitchFamily="34" charset="0"/>
              <a:buChar char="•"/>
            </a:pPr>
            <a:r>
              <a:rPr lang="en-US" dirty="0"/>
              <a:t>Fourth level</a:t>
            </a:r>
          </a:p>
          <a:p>
            <a:pPr marL="1028700" marR="0" lvl="4" indent="-96441" algn="l" rtl="0">
              <a:lnSpc>
                <a:spcPct val="90000"/>
              </a:lnSpc>
              <a:spcBef>
                <a:spcPts val="281"/>
              </a:spcBef>
              <a:spcAft>
                <a:spcPts val="0"/>
              </a:spcAft>
              <a:buClr>
                <a:schemeClr val="accent4"/>
              </a:buClr>
              <a:buSzPct val="100000"/>
              <a:buFont typeface="Wingdings" panose="05000000000000000000" pitchFamily="2" charset="2"/>
              <a:buChar char="§"/>
            </a:pPr>
            <a:r>
              <a:rPr lang="en-US" dirty="0"/>
              <a:t>Fifth level</a:t>
            </a:r>
          </a:p>
        </p:txBody>
      </p:sp>
      <p:pic>
        <p:nvPicPr>
          <p:cNvPr id="2" name="Picture 1" descr="A group of doors with text&#10;&#10;Description automatically generated">
            <a:extLst>
              <a:ext uri="{FF2B5EF4-FFF2-40B4-BE49-F238E27FC236}">
                <a16:creationId xmlns:a16="http://schemas.microsoft.com/office/drawing/2014/main" id="{41D0C2C3-E06D-C0DA-3D39-83860DECB0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9629" y="137913"/>
            <a:ext cx="835059" cy="944009"/>
          </a:xfrm>
          <a:prstGeom prst="rect">
            <a:avLst/>
          </a:prstGeom>
        </p:spPr>
      </p:pic>
    </p:spTree>
    <p:extLst>
      <p:ext uri="{BB962C8B-B14F-4D97-AF65-F5344CB8AC3E}">
        <p14:creationId xmlns:p14="http://schemas.microsoft.com/office/powerpoint/2010/main" val="3833271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omparison" preserve="1" userDrawn="1">
  <p:cSld name="1_Comparison">
    <p:bg>
      <p:bgPr>
        <a:solidFill>
          <a:srgbClr val="075190"/>
        </a:solidFill>
        <a:effectLst/>
      </p:bgPr>
    </p:bg>
    <p:spTree>
      <p:nvGrpSpPr>
        <p:cNvPr id="1" name="Shape 137"/>
        <p:cNvGrpSpPr/>
        <p:nvPr/>
      </p:nvGrpSpPr>
      <p:grpSpPr>
        <a:xfrm>
          <a:off x="0" y="0"/>
          <a:ext cx="0" cy="0"/>
          <a:chOff x="0" y="0"/>
          <a:chExt cx="0" cy="0"/>
        </a:xfrm>
      </p:grpSpPr>
      <p:sp>
        <p:nvSpPr>
          <p:cNvPr id="2" name="Google Shape;55;p33">
            <a:extLst>
              <a:ext uri="{FF2B5EF4-FFF2-40B4-BE49-F238E27FC236}">
                <a16:creationId xmlns:a16="http://schemas.microsoft.com/office/drawing/2014/main" id="{CC45F643-A167-7635-D7FF-3E96DBE0B3CC}"/>
              </a:ext>
            </a:extLst>
          </p:cNvPr>
          <p:cNvSpPr/>
          <p:nvPr userDrawn="1"/>
        </p:nvSpPr>
        <p:spPr>
          <a:xfrm>
            <a:off x="0" y="6619075"/>
            <a:ext cx="12192000" cy="246888"/>
          </a:xfrm>
          <a:prstGeom prst="rect">
            <a:avLst/>
          </a:prstGeom>
          <a:solidFill>
            <a:schemeClr val="lt1"/>
          </a:solidFill>
          <a:ln>
            <a:noFill/>
          </a:ln>
        </p:spPr>
        <p:txBody>
          <a:bodyPr spcFirstLastPara="1" wrap="square" lIns="51427" tIns="25706" rIns="51427" bIns="2570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13" b="0" i="0" u="none" strike="noStrike" cap="none">
              <a:solidFill>
                <a:schemeClr val="lt1"/>
              </a:solidFill>
              <a:latin typeface="Calibri"/>
              <a:ea typeface="Calibri"/>
              <a:cs typeface="Calibri"/>
              <a:sym typeface="Calibri"/>
            </a:endParaRPr>
          </a:p>
        </p:txBody>
      </p:sp>
      <p:sp>
        <p:nvSpPr>
          <p:cNvPr id="3" name="Google Shape;146;p42">
            <a:extLst>
              <a:ext uri="{FF2B5EF4-FFF2-40B4-BE49-F238E27FC236}">
                <a16:creationId xmlns:a16="http://schemas.microsoft.com/office/drawing/2014/main" id="{0D439D33-6287-16FD-BBA7-D27183B36657}"/>
              </a:ext>
            </a:extLst>
          </p:cNvPr>
          <p:cNvSpPr txBox="1">
            <a:spLocks noGrp="1"/>
          </p:cNvSpPr>
          <p:nvPr>
            <p:ph type="title"/>
          </p:nvPr>
        </p:nvSpPr>
        <p:spPr>
          <a:xfrm>
            <a:off x="838200" y="3090912"/>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bg1"/>
                </a:solidFill>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 name="Google Shape;377;p13">
            <a:extLst>
              <a:ext uri="{FF2B5EF4-FFF2-40B4-BE49-F238E27FC236}">
                <a16:creationId xmlns:a16="http://schemas.microsoft.com/office/drawing/2014/main" id="{7F95637A-936D-ECF5-7A95-DE61B6A9E11E}"/>
              </a:ext>
              <a:ext uri="{C183D7F6-B498-43B3-948B-1728B52AA6E4}">
                <adec:decorative xmlns:adec="http://schemas.microsoft.com/office/drawing/2017/decorative" val="1"/>
              </a:ext>
            </a:extLst>
          </p:cNvPr>
          <p:cNvCxnSpPr>
            <a:cxnSpLocks/>
          </p:cNvCxnSpPr>
          <p:nvPr userDrawn="1"/>
        </p:nvCxnSpPr>
        <p:spPr>
          <a:xfrm>
            <a:off x="954393" y="3223786"/>
            <a:ext cx="4092060" cy="0"/>
          </a:xfrm>
          <a:prstGeom prst="straightConnector1">
            <a:avLst/>
          </a:prstGeom>
          <a:noFill/>
          <a:ln w="57150" cap="flat" cmpd="sng">
            <a:solidFill>
              <a:schemeClr val="accent3"/>
            </a:solidFill>
            <a:prstDash val="solid"/>
            <a:miter lim="800000"/>
            <a:headEnd type="none" w="sm" len="sm"/>
            <a:tailEnd type="none" w="sm" len="sm"/>
          </a:ln>
        </p:spPr>
      </p:cxnSp>
      <p:sp>
        <p:nvSpPr>
          <p:cNvPr id="5" name="Rectangle 4">
            <a:extLst>
              <a:ext uri="{FF2B5EF4-FFF2-40B4-BE49-F238E27FC236}">
                <a16:creationId xmlns:a16="http://schemas.microsoft.com/office/drawing/2014/main" id="{CD19B5EB-39AC-6B1B-BB35-20C51359F978}"/>
              </a:ext>
            </a:extLst>
          </p:cNvPr>
          <p:cNvSpPr/>
          <p:nvPr userDrawn="1"/>
        </p:nvSpPr>
        <p:spPr>
          <a:xfrm>
            <a:off x="69011" y="86264"/>
            <a:ext cx="1544129" cy="802048"/>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E9CA83A-578B-88B6-0EC5-5471A84F2A86}"/>
              </a:ext>
            </a:extLst>
          </p:cNvPr>
          <p:cNvSpPr/>
          <p:nvPr userDrawn="1"/>
        </p:nvSpPr>
        <p:spPr>
          <a:xfrm>
            <a:off x="10426460" y="86264"/>
            <a:ext cx="1544129" cy="802048"/>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1389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p>
        </p:txBody>
      </p:sp>
      <p:sp>
        <p:nvSpPr>
          <p:cNvPr id="3" name="Content Placeholder 2"/>
          <p:cNvSpPr>
            <a:spLocks noGrp="1"/>
          </p:cNvSpPr>
          <p:nvPr>
            <p:ph idx="1"/>
          </p:nvPr>
        </p:nvSpPr>
        <p:spPr/>
        <p:txBody>
          <a:bodyPr/>
          <a:lstStyle>
            <a:lvl1pPr marL="342900" indent="-342900">
              <a:buFont typeface="Arial" panose="020B0604020202020204" pitchFamily="34" charset="0"/>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group of doors with text&#10;&#10;Description automatically generated">
            <a:extLst>
              <a:ext uri="{FF2B5EF4-FFF2-40B4-BE49-F238E27FC236}">
                <a16:creationId xmlns:a16="http://schemas.microsoft.com/office/drawing/2014/main" id="{550D5512-992B-3AE8-4CAF-763B6AD88D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9629" y="137913"/>
            <a:ext cx="835059" cy="944009"/>
          </a:xfrm>
          <a:prstGeom prst="rect">
            <a:avLst/>
          </a:prstGeom>
        </p:spPr>
      </p:pic>
    </p:spTree>
    <p:extLst>
      <p:ext uri="{BB962C8B-B14F-4D97-AF65-F5344CB8AC3E}">
        <p14:creationId xmlns:p14="http://schemas.microsoft.com/office/powerpoint/2010/main" val="2699541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4" name="Title 1"/>
          <p:cNvSpPr>
            <a:spLocks noGrp="1"/>
          </p:cNvSpPr>
          <p:nvPr>
            <p:ph type="title"/>
          </p:nvPr>
        </p:nvSpPr>
        <p:spPr>
          <a:xfrm>
            <a:off x="1159933" y="261295"/>
            <a:ext cx="10421099" cy="1103313"/>
          </a:xfrm>
          <a:ln w="0">
            <a:noFill/>
          </a:ln>
        </p:spPr>
        <p:txBody>
          <a:bodyPr/>
          <a:lstStyle>
            <a:lvl1pPr algn="l" defTabSz="914400" rtl="0" eaLnBrk="1" fontAlgn="base" latinLnBrk="0" hangingPunct="1">
              <a:spcBef>
                <a:spcPct val="0"/>
              </a:spcBef>
              <a:spcAft>
                <a:spcPct val="0"/>
              </a:spcAft>
              <a:buNone/>
              <a:tabLst>
                <a:tab pos="3830638" algn="l"/>
              </a:tabLst>
              <a:defRPr lang="en-US" sz="3600" b="1" kern="1200" cap="none" spc="50" baseline="0" dirty="0">
                <a:ln w="13335" cmpd="sng">
                  <a:noFill/>
                  <a:prstDash val="solid"/>
                </a:ln>
                <a:solidFill>
                  <a:srgbClr val="00267F"/>
                </a:solidFill>
                <a:effectLst/>
                <a:latin typeface="+mj-lt"/>
                <a:ea typeface="+mj-ea"/>
                <a:cs typeface="+mj-cs"/>
              </a:defRPr>
            </a:lvl1pPr>
          </a:lstStyle>
          <a:p>
            <a:r>
              <a:rPr lang="en-US"/>
              <a:t>Click to edit Master title style</a:t>
            </a:r>
          </a:p>
        </p:txBody>
      </p:sp>
      <p:sp>
        <p:nvSpPr>
          <p:cNvPr id="3" name="Rectangle 6">
            <a:extLst>
              <a:ext uri="{FF2B5EF4-FFF2-40B4-BE49-F238E27FC236}">
                <a16:creationId xmlns:a16="http://schemas.microsoft.com/office/drawing/2014/main" id="{AA71928E-52E3-4A5A-ABE2-C425F680707C}"/>
              </a:ext>
            </a:extLst>
          </p:cNvPr>
          <p:cNvSpPr>
            <a:spLocks noGrp="1" noChangeArrowheads="1"/>
          </p:cNvSpPr>
          <p:nvPr>
            <p:ph type="sldNum" sz="quarter" idx="10"/>
          </p:nvPr>
        </p:nvSpPr>
        <p:spPr>
          <a:xfrm>
            <a:off x="10972800" y="6553200"/>
            <a:ext cx="722313" cy="300038"/>
          </a:xfrm>
        </p:spPr>
        <p:txBody>
          <a:bodyPr/>
          <a:lstStyle>
            <a:lvl1pPr>
              <a:defRPr/>
            </a:lvl1pPr>
          </a:lstStyle>
          <a:p>
            <a:pPr>
              <a:defRPr/>
            </a:pPr>
            <a:fld id="{3CD102F3-956A-4FA6-9CFB-2DE4E7F8B3D2}" type="slidenum">
              <a:rPr lang="en-US" altLang="en-US"/>
              <a:pPr>
                <a:defRPr/>
              </a:pPr>
              <a:t>‹#›</a:t>
            </a:fld>
            <a:endParaRPr lang="en-US" altLang="en-US"/>
          </a:p>
        </p:txBody>
      </p:sp>
    </p:spTree>
    <p:extLst>
      <p:ext uri="{BB962C8B-B14F-4D97-AF65-F5344CB8AC3E}">
        <p14:creationId xmlns:p14="http://schemas.microsoft.com/office/powerpoint/2010/main" val="2667559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FE7E5-9DF4-557A-65D9-84F5F61A9A01}"/>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Rectangle 4">
            <a:extLst>
              <a:ext uri="{FF2B5EF4-FFF2-40B4-BE49-F238E27FC236}">
                <a16:creationId xmlns:a16="http://schemas.microsoft.com/office/drawing/2014/main" id="{A35B33BB-F785-0251-2376-561C69EBEDD3}"/>
              </a:ext>
            </a:extLst>
          </p:cNvPr>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6" name="Straight Connector 5">
            <a:extLst>
              <a:ext uri="{FF2B5EF4-FFF2-40B4-BE49-F238E27FC236}">
                <a16:creationId xmlns:a16="http://schemas.microsoft.com/office/drawing/2014/main" id="{1DEB457B-469F-D1B4-A580-9C80E5C17E74}"/>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7" name="Date Placeholder 3">
            <a:extLst>
              <a:ext uri="{FF2B5EF4-FFF2-40B4-BE49-F238E27FC236}">
                <a16:creationId xmlns:a16="http://schemas.microsoft.com/office/drawing/2014/main" id="{14CB2F3B-0215-C5F9-B4FE-23AA7FB50B2C}"/>
              </a:ext>
            </a:extLst>
          </p:cNvPr>
          <p:cNvSpPr>
            <a:spLocks noGrp="1"/>
          </p:cNvSpPr>
          <p:nvPr>
            <p:ph type="dt" sz="half" idx="10"/>
          </p:nvPr>
        </p:nvSpPr>
        <p:spPr/>
        <p:txBody>
          <a:bodyPr/>
          <a:lstStyle>
            <a:lvl1pPr>
              <a:defRPr/>
            </a:lvl1pPr>
          </a:lstStyle>
          <a:p>
            <a:pPr>
              <a:defRPr/>
            </a:pPr>
            <a:fld id="{7D7CDCAF-1390-49E4-B358-FA76638D4636}" type="datetime1">
              <a:rPr lang="en-US"/>
              <a:pPr>
                <a:defRPr/>
              </a:pPr>
              <a:t>4/23/2026</a:t>
            </a:fld>
            <a:endParaRPr lang="en-US"/>
          </a:p>
        </p:txBody>
      </p:sp>
      <p:sp>
        <p:nvSpPr>
          <p:cNvPr id="8" name="Footer Placeholder 4">
            <a:extLst>
              <a:ext uri="{FF2B5EF4-FFF2-40B4-BE49-F238E27FC236}">
                <a16:creationId xmlns:a16="http://schemas.microsoft.com/office/drawing/2014/main" id="{0E8941C4-928D-103A-1359-2DF4ADF3C8D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7D2C4BF-B5D4-7479-0705-194F5161783C}"/>
              </a:ext>
            </a:extLst>
          </p:cNvPr>
          <p:cNvSpPr>
            <a:spLocks noGrp="1"/>
          </p:cNvSpPr>
          <p:nvPr>
            <p:ph type="sldNum" sz="quarter" idx="12"/>
          </p:nvPr>
        </p:nvSpPr>
        <p:spPr/>
        <p:txBody>
          <a:bodyPr/>
          <a:lstStyle>
            <a:lvl1pPr>
              <a:defRPr/>
            </a:lvl1pPr>
          </a:lstStyle>
          <a:p>
            <a:pPr>
              <a:defRPr/>
            </a:pPr>
            <a:fld id="{DD27AC29-7F93-41EE-801C-CEBC2FD1AA62}" type="slidenum">
              <a:rPr lang="en-US"/>
              <a:pPr>
                <a:defRPr/>
              </a:pPr>
              <a:t>‹#›</a:t>
            </a:fld>
            <a:endParaRPr lang="en-US"/>
          </a:p>
        </p:txBody>
      </p:sp>
    </p:spTree>
    <p:extLst>
      <p:ext uri="{BB962C8B-B14F-4D97-AF65-F5344CB8AC3E}">
        <p14:creationId xmlns:p14="http://schemas.microsoft.com/office/powerpoint/2010/main" val="2959307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58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838200" y="3090912"/>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Titillium Web"/>
              <a:buNone/>
              <a:defRPr sz="4400" b="0" i="0" u="none" strike="noStrike" cap="none">
                <a:solidFill>
                  <a:schemeClr val="dk1"/>
                </a:solidFill>
                <a:latin typeface="Titillium Web"/>
                <a:ea typeface="Titillium Web"/>
                <a:cs typeface="Titillium Web"/>
                <a:sym typeface="Titillium We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6"/>
          <p:cNvSpPr txBox="1">
            <a:spLocks noGrp="1"/>
          </p:cNvSpPr>
          <p:nvPr>
            <p:ph type="body" idx="1"/>
          </p:nvPr>
        </p:nvSpPr>
        <p:spPr>
          <a:xfrm>
            <a:off x="838200" y="4563291"/>
            <a:ext cx="10515600" cy="161367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Titillium Web"/>
                <a:ea typeface="Titillium Web"/>
                <a:cs typeface="Titillium Web"/>
                <a:sym typeface="Titillium Web"/>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tillium Web"/>
                <a:ea typeface="Titillium Web"/>
                <a:cs typeface="Titillium Web"/>
                <a:sym typeface="Titillium Web"/>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tillium Web"/>
                <a:ea typeface="Titillium Web"/>
                <a:cs typeface="Titillium Web"/>
                <a:sym typeface="Titillium Web"/>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tillium Web"/>
                <a:ea typeface="Titillium Web"/>
                <a:cs typeface="Titillium Web"/>
                <a:sym typeface="Titillium Web"/>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tillium Web"/>
                <a:ea typeface="Titillium Web"/>
                <a:cs typeface="Titillium Web"/>
                <a:sym typeface="Titillium Web"/>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6"/>
          <p:cNvSpPr/>
          <p:nvPr/>
        </p:nvSpPr>
        <p:spPr>
          <a:xfrm>
            <a:off x="2" y="6618337"/>
            <a:ext cx="11823300" cy="246888"/>
          </a:xfrm>
          <a:prstGeom prst="rect">
            <a:avLst/>
          </a:prstGeom>
          <a:solidFill>
            <a:srgbClr val="075190"/>
          </a:solidFill>
          <a:ln>
            <a:noFill/>
          </a:ln>
        </p:spPr>
        <p:txBody>
          <a:bodyPr spcFirstLastPara="1" wrap="square" lIns="51427" tIns="25706" rIns="51427" bIns="2570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13" b="0" i="0" u="none" strike="noStrike" cap="none">
              <a:solidFill>
                <a:schemeClr val="lt1"/>
              </a:solidFill>
              <a:latin typeface="Calibri"/>
              <a:ea typeface="Calibri"/>
              <a:cs typeface="Calibri"/>
              <a:sym typeface="Calibri"/>
            </a:endParaRPr>
          </a:p>
        </p:txBody>
      </p:sp>
      <p:sp>
        <p:nvSpPr>
          <p:cNvPr id="10" name="Google Shape;10;p26"/>
          <p:cNvSpPr/>
          <p:nvPr/>
        </p:nvSpPr>
        <p:spPr>
          <a:xfrm>
            <a:off x="10363200" y="6618337"/>
            <a:ext cx="1828800" cy="246888"/>
          </a:xfrm>
          <a:prstGeom prst="rect">
            <a:avLst/>
          </a:prstGeom>
          <a:solidFill>
            <a:srgbClr val="F9A21A"/>
          </a:solidFill>
          <a:ln>
            <a:noFill/>
          </a:ln>
        </p:spPr>
        <p:txBody>
          <a:bodyPr spcFirstLastPara="1" wrap="square" lIns="51427" tIns="51427" rIns="51427" bIns="51427"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788" b="0" i="0" u="none" strike="noStrike" cap="none">
              <a:solidFill>
                <a:srgbClr val="000000"/>
              </a:solidFill>
              <a:latin typeface="Arial"/>
              <a:ea typeface="Arial"/>
              <a:cs typeface="Arial"/>
              <a:sym typeface="Arial"/>
            </a:endParaRPr>
          </a:p>
        </p:txBody>
      </p:sp>
      <p:sp>
        <p:nvSpPr>
          <p:cNvPr id="2" name="Google Shape;10;p26">
            <a:extLst>
              <a:ext uri="{FF2B5EF4-FFF2-40B4-BE49-F238E27FC236}">
                <a16:creationId xmlns:a16="http://schemas.microsoft.com/office/drawing/2014/main" id="{39278194-149E-7248-5A15-5E78B0DCEFA0}"/>
              </a:ext>
            </a:extLst>
          </p:cNvPr>
          <p:cNvSpPr/>
          <p:nvPr userDrawn="1"/>
        </p:nvSpPr>
        <p:spPr>
          <a:xfrm>
            <a:off x="8534400" y="6618337"/>
            <a:ext cx="1828800" cy="246888"/>
          </a:xfrm>
          <a:prstGeom prst="rect">
            <a:avLst/>
          </a:prstGeom>
          <a:solidFill>
            <a:schemeClr val="accent2"/>
          </a:solidFill>
          <a:ln>
            <a:noFill/>
          </a:ln>
        </p:spPr>
        <p:txBody>
          <a:bodyPr spcFirstLastPara="1" wrap="square" lIns="51427" tIns="51427" rIns="51427" bIns="51427"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788" b="0" i="0" u="none" strike="noStrike" cap="none">
              <a:solidFill>
                <a:srgbClr val="000000"/>
              </a:solidFill>
              <a:latin typeface="Arial"/>
              <a:ea typeface="Arial"/>
              <a:cs typeface="Arial"/>
              <a:sym typeface="Arial"/>
            </a:endParaRPr>
          </a:p>
        </p:txBody>
      </p:sp>
      <p:pic>
        <p:nvPicPr>
          <p:cNvPr id="4" name="Picture 3" descr="A group of doors with text&#10;&#10;Description automatically generated">
            <a:extLst>
              <a:ext uri="{FF2B5EF4-FFF2-40B4-BE49-F238E27FC236}">
                <a16:creationId xmlns:a16="http://schemas.microsoft.com/office/drawing/2014/main" id="{9F02CAF4-CB86-4B51-F86E-78BCE6766583}"/>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49629" y="137913"/>
            <a:ext cx="835059" cy="944009"/>
          </a:xfrm>
          <a:prstGeom prst="rect">
            <a:avLst/>
          </a:prstGeom>
        </p:spPr>
      </p:pic>
    </p:spTree>
    <p:extLst>
      <p:ext uri="{BB962C8B-B14F-4D97-AF65-F5344CB8AC3E}">
        <p14:creationId xmlns:p14="http://schemas.microsoft.com/office/powerpoint/2010/main" val="412891021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5" r:id="rId3"/>
    <p:sldLayoutId id="2147483666" r:id="rId4"/>
    <p:sldLayoutId id="2147483667" r:id="rId5"/>
    <p:sldLayoutId id="2147483668" r:id="rId6"/>
    <p:sldLayoutId id="214748366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Black" panose="020B0A040201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227013" marR="0" lvl="0" indent="1588"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hyperlink" Target="https://www.ta-community.com/t/60h4hyd/acl-state-examples-of-nwd-fundi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hyperlink" Target="https://www.ta-community.com/t/y4hs64k/acl-strengthening-the-no-wrong-door-business-case-developing-a-national-return-on-investment"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ta-community.com/"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hyperlink" Target="http://www.ta-community.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ta-community.com/t/60yldjk/acl-disability-and-aging-partnerships-in-no-wrong-door" TargetMode="External"/><Relationship Id="rId7" Type="http://schemas.openxmlformats.org/officeDocument/2006/relationships/hyperlink" Target="https://www.ta-community.com/t/60ht6dk/charting-the-lifecourse-nexus-tips-sheets-for-no-wrong-door-system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ta-community.com/t/x2y6s76/acl-nwd-person-centered-counseling-policies" TargetMode="External"/><Relationship Id="rId5" Type="http://schemas.openxmlformats.org/officeDocument/2006/relationships/hyperlink" Target="https://www.ta-community.com/t/h7yxzch/acl-nwd-person-centered-counseling-defined" TargetMode="External"/><Relationship Id="rId4" Type="http://schemas.openxmlformats.org/officeDocument/2006/relationships/hyperlink" Target="https://www.ta-community.com/t/x2ytxrx/acl-nwd-person-centered-counseling-trainin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hyperlink" Target="https://acl.gov/about-acl#:~:text=Vision%20%26%20Values,ACL%20provides%20leadership%20and%20support."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pic>
        <p:nvPicPr>
          <p:cNvPr id="4" name="Picture 3" descr="No Wrong Door logo">
            <a:extLst>
              <a:ext uri="{FF2B5EF4-FFF2-40B4-BE49-F238E27FC236}">
                <a16:creationId xmlns:a16="http://schemas.microsoft.com/office/drawing/2014/main" id="{0BB10558-7EDF-AE1C-F4EF-C9E84C1BC7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9629" y="137913"/>
            <a:ext cx="835059" cy="944009"/>
          </a:xfrm>
          <a:prstGeom prst="rect">
            <a:avLst/>
          </a:prstGeom>
        </p:spPr>
      </p:pic>
      <p:pic>
        <p:nvPicPr>
          <p:cNvPr id="94213" name="Picture 3" descr="Administration for Community Living logo">
            <a:extLst>
              <a:ext uri="{FF2B5EF4-FFF2-40B4-BE49-F238E27FC236}">
                <a16:creationId xmlns:a16="http://schemas.microsoft.com/office/drawing/2014/main" id="{8B429A25-BC23-9769-A995-43845884809E}"/>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0206037" y="137913"/>
            <a:ext cx="1838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9FBE0AB8-FD2D-2C34-1231-50A0FC4E0F57}"/>
              </a:ext>
            </a:extLst>
          </p:cNvPr>
          <p:cNvSpPr>
            <a:spLocks noGrp="1"/>
          </p:cNvSpPr>
          <p:nvPr>
            <p:ph type="ctrTitle"/>
          </p:nvPr>
        </p:nvSpPr>
        <p:spPr>
          <a:xfrm>
            <a:off x="1425385" y="673001"/>
            <a:ext cx="8780652" cy="858837"/>
          </a:xfrm>
        </p:spPr>
        <p:txBody>
          <a:bodyPr>
            <a:noAutofit/>
          </a:bodyPr>
          <a:lstStyle/>
          <a:p>
            <a:pPr algn="ctr" eaLnBrk="1" hangingPunct="1">
              <a:defRPr/>
            </a:pPr>
            <a:r>
              <a:rPr lang="en-US" sz="4000" b="1" dirty="0">
                <a:solidFill>
                  <a:schemeClr val="accent1"/>
                </a:solidFill>
                <a:latin typeface="+mn-lt"/>
              </a:rPr>
              <a:t>Improving Access for Virginia </a:t>
            </a:r>
          </a:p>
        </p:txBody>
      </p:sp>
      <p:sp>
        <p:nvSpPr>
          <p:cNvPr id="18" name="TextBox 17">
            <a:extLst>
              <a:ext uri="{FF2B5EF4-FFF2-40B4-BE49-F238E27FC236}">
                <a16:creationId xmlns:a16="http://schemas.microsoft.com/office/drawing/2014/main" id="{7E53DE76-9321-E488-2A54-60AC7A5950AF}"/>
              </a:ext>
            </a:extLst>
          </p:cNvPr>
          <p:cNvSpPr txBox="1"/>
          <p:nvPr/>
        </p:nvSpPr>
        <p:spPr>
          <a:xfrm>
            <a:off x="1557495" y="1949259"/>
            <a:ext cx="8299938" cy="523220"/>
          </a:xfrm>
          <a:prstGeom prst="rect">
            <a:avLst/>
          </a:prstGeom>
          <a:noFill/>
        </p:spPr>
        <p:txBody>
          <a:bodyPr wrap="square" rtlCol="0">
            <a:spAutoFit/>
          </a:bodyPr>
          <a:lstStyle/>
          <a:p>
            <a:pPr algn="ctr"/>
            <a:r>
              <a:rPr lang="en-US" sz="2800" b="1" dirty="0">
                <a:solidFill>
                  <a:schemeClr val="bg2"/>
                </a:solidFill>
              </a:rPr>
              <a:t>Implementing a No Wrong Door Framework </a:t>
            </a:r>
          </a:p>
        </p:txBody>
      </p:sp>
      <p:grpSp>
        <p:nvGrpSpPr>
          <p:cNvPr id="15" name="Group 14">
            <a:extLst>
              <a:ext uri="{FF2B5EF4-FFF2-40B4-BE49-F238E27FC236}">
                <a16:creationId xmlns:a16="http://schemas.microsoft.com/office/drawing/2014/main" id="{A79DABC3-3305-6627-B273-7D9B9C0EB6F5}"/>
              </a:ext>
              <a:ext uri="{C183D7F6-B498-43B3-948B-1728B52AA6E4}">
                <adec:decorative xmlns:adec="http://schemas.microsoft.com/office/drawing/2017/decorative" val="1"/>
              </a:ext>
            </a:extLst>
          </p:cNvPr>
          <p:cNvGrpSpPr/>
          <p:nvPr/>
        </p:nvGrpSpPr>
        <p:grpSpPr>
          <a:xfrm>
            <a:off x="0" y="3320790"/>
            <a:ext cx="12192000" cy="2502416"/>
            <a:chOff x="60872" y="3125729"/>
            <a:chExt cx="12192000" cy="2502416"/>
          </a:xfrm>
        </p:grpSpPr>
        <p:pic>
          <p:nvPicPr>
            <p:cNvPr id="8" name="Picture 7" descr="A red door with a white handle&#10;&#10;AI-generated content may be incorrect.">
              <a:extLst>
                <a:ext uri="{FF2B5EF4-FFF2-40B4-BE49-F238E27FC236}">
                  <a16:creationId xmlns:a16="http://schemas.microsoft.com/office/drawing/2014/main" id="{A618B41F-E979-F412-2B95-65FC747C960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0872" y="3125732"/>
              <a:ext cx="3154775" cy="2502413"/>
            </a:xfrm>
            <a:prstGeom prst="rect">
              <a:avLst/>
            </a:prstGeom>
          </p:spPr>
        </p:pic>
        <p:pic>
          <p:nvPicPr>
            <p:cNvPr id="10" name="Picture 9" descr="A blue door with a white handle&#10;&#10;AI-generated content may be incorrect.">
              <a:extLst>
                <a:ext uri="{FF2B5EF4-FFF2-40B4-BE49-F238E27FC236}">
                  <a16:creationId xmlns:a16="http://schemas.microsoft.com/office/drawing/2014/main" id="{5DD95B8A-A856-265A-9243-AD336A4B4F4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93903" y="3125731"/>
              <a:ext cx="3215647" cy="2502413"/>
            </a:xfrm>
            <a:prstGeom prst="rect">
              <a:avLst/>
            </a:prstGeom>
          </p:spPr>
        </p:pic>
        <p:pic>
          <p:nvPicPr>
            <p:cNvPr id="12" name="Picture 11" descr="A yellow door with a handle&#10;&#10;AI-generated content may be incorrect.">
              <a:extLst>
                <a:ext uri="{FF2B5EF4-FFF2-40B4-BE49-F238E27FC236}">
                  <a16:creationId xmlns:a16="http://schemas.microsoft.com/office/drawing/2014/main" id="{F78D3688-0E37-03A8-3563-0A13C9D6A5E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96000" y="3125730"/>
              <a:ext cx="3215647" cy="2502413"/>
            </a:xfrm>
            <a:prstGeom prst="rect">
              <a:avLst/>
            </a:prstGeom>
          </p:spPr>
        </p:pic>
        <p:pic>
          <p:nvPicPr>
            <p:cNvPr id="14" name="Picture 13" descr="A green door with a handle&#10;&#10;AI-generated content may be incorrect.">
              <a:extLst>
                <a:ext uri="{FF2B5EF4-FFF2-40B4-BE49-F238E27FC236}">
                  <a16:creationId xmlns:a16="http://schemas.microsoft.com/office/drawing/2014/main" id="{9F8E9F6E-00BE-A7CF-0E21-E575C6C9C5B6}"/>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9098097" y="3125729"/>
              <a:ext cx="3154775" cy="2502413"/>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9BF3D-C481-BE9E-8F3D-ECDF371F81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DEFEA8-B326-219A-3184-E5BD0483DC7F}"/>
              </a:ext>
            </a:extLst>
          </p:cNvPr>
          <p:cNvSpPr>
            <a:spLocks noGrp="1"/>
          </p:cNvSpPr>
          <p:nvPr>
            <p:ph type="title"/>
          </p:nvPr>
        </p:nvSpPr>
        <p:spPr>
          <a:xfrm>
            <a:off x="803166" y="265930"/>
            <a:ext cx="10585668" cy="791702"/>
          </a:xfrm>
        </p:spPr>
        <p:txBody>
          <a:bodyPr>
            <a:noAutofit/>
          </a:bodyPr>
          <a:lstStyle/>
          <a:p>
            <a:pPr algn="ctr"/>
            <a:r>
              <a:rPr lang="en-US" sz="3600" b="1" dirty="0">
                <a:solidFill>
                  <a:schemeClr val="accent1"/>
                </a:solidFill>
              </a:rPr>
              <a:t>Federal Vision into State Governance</a:t>
            </a:r>
            <a:endParaRPr lang="en-US" sz="3600" b="1" dirty="0">
              <a:solidFill>
                <a:schemeClr val="accent1"/>
              </a:solidFill>
              <a:highlight>
                <a:srgbClr val="FFFF00"/>
              </a:highlight>
            </a:endParaRPr>
          </a:p>
        </p:txBody>
      </p:sp>
      <p:sp>
        <p:nvSpPr>
          <p:cNvPr id="3" name="TextBox 2">
            <a:extLst>
              <a:ext uri="{FF2B5EF4-FFF2-40B4-BE49-F238E27FC236}">
                <a16:creationId xmlns:a16="http://schemas.microsoft.com/office/drawing/2014/main" id="{0CDB7C55-FADC-A857-E4A7-F7D4078D7F9A}"/>
              </a:ext>
            </a:extLst>
          </p:cNvPr>
          <p:cNvSpPr txBox="1"/>
          <p:nvPr/>
        </p:nvSpPr>
        <p:spPr>
          <a:xfrm>
            <a:off x="706859" y="1957692"/>
            <a:ext cx="3029694" cy="3446026"/>
          </a:xfrm>
          <a:prstGeom prst="roundRect">
            <a:avLst/>
          </a:prstGeom>
          <a:solidFill>
            <a:schemeClr val="accent2"/>
          </a:solidFill>
        </p:spPr>
        <p:txBody>
          <a:bodyPr wrap="square" rtlCol="0">
            <a:spAutoFit/>
          </a:bodyPr>
          <a:lstStyle/>
          <a:p>
            <a:pPr algn="ctr"/>
            <a:r>
              <a:rPr lang="en-US" sz="2000" dirty="0">
                <a:solidFill>
                  <a:schemeClr val="bg1"/>
                </a:solidFill>
              </a:rPr>
              <a:t>No Wrong Door is a network of state agencies and community-based organizations that help people access long-term services and supports (LTSS) by coordinating entry points.</a:t>
            </a:r>
          </a:p>
        </p:txBody>
      </p:sp>
      <p:pic>
        <p:nvPicPr>
          <p:cNvPr id="1026" name="Picture 2" descr="Graphic listing the various members of state governance, including brain injury organizations, centers for independent living, care transitions programs, tribal organizations, benefits access, community care hubs, faith-based entities, behavioral health, community service referral partners, aging and disability resource centers, alzheimer's chapters, other community organizations, area agencies on aging, caregiver coalitions, veteran directed care providers, protection and advocacy services, youth transition programs, developmental disability organizations, public housing agencies, health care, assistive technology, transportation, and nursing facilities.">
            <a:extLst>
              <a:ext uri="{FF2B5EF4-FFF2-40B4-BE49-F238E27FC236}">
                <a16:creationId xmlns:a16="http://schemas.microsoft.com/office/drawing/2014/main" id="{693B653A-B1BB-E7D8-4E34-5E4A6C682A9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561367" y="1151307"/>
            <a:ext cx="6134986" cy="4909251"/>
          </a:xfrm>
          <a:prstGeom prst="rect">
            <a:avLst/>
          </a:prstGeom>
          <a:noFill/>
          <a:extLst>
            <a:ext uri="{909E8E84-426E-40DD-AFC4-6F175D3DCCD1}">
              <a14:hiddenFill xmlns:a14="http://schemas.microsoft.com/office/drawing/2010/main">
                <a:solidFill>
                  <a:srgbClr val="FFFFFF"/>
                </a:solidFill>
              </a14:hiddenFill>
            </a:ext>
          </a:extLst>
        </p:spPr>
      </p:pic>
      <p:sp>
        <p:nvSpPr>
          <p:cNvPr id="4" name="Arrow: Left 3">
            <a:extLst>
              <a:ext uri="{FF2B5EF4-FFF2-40B4-BE49-F238E27FC236}">
                <a16:creationId xmlns:a16="http://schemas.microsoft.com/office/drawing/2014/main" id="{6523348A-80D2-5EEB-1498-B1E75E030339}"/>
              </a:ext>
              <a:ext uri="{C183D7F6-B498-43B3-948B-1728B52AA6E4}">
                <adec:decorative xmlns:adec="http://schemas.microsoft.com/office/drawing/2017/decorative" val="1"/>
              </a:ext>
            </a:extLst>
          </p:cNvPr>
          <p:cNvSpPr/>
          <p:nvPr/>
        </p:nvSpPr>
        <p:spPr>
          <a:xfrm>
            <a:off x="10484231" y="1473060"/>
            <a:ext cx="97840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456316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3E0C0-E839-B005-0BA5-F1CA564E20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CE066F-6F89-8D1B-E288-9F47AD80055C}"/>
              </a:ext>
            </a:extLst>
          </p:cNvPr>
          <p:cNvSpPr>
            <a:spLocks noGrp="1"/>
          </p:cNvSpPr>
          <p:nvPr>
            <p:ph type="title"/>
          </p:nvPr>
        </p:nvSpPr>
        <p:spPr>
          <a:xfrm>
            <a:off x="838200" y="345057"/>
            <a:ext cx="10515600" cy="791702"/>
          </a:xfrm>
        </p:spPr>
        <p:txBody>
          <a:bodyPr/>
          <a:lstStyle/>
          <a:p>
            <a:pPr algn="ctr"/>
            <a:r>
              <a:rPr lang="en-US" b="1" dirty="0">
                <a:solidFill>
                  <a:schemeClr val="accent1"/>
                </a:solidFill>
              </a:rPr>
              <a:t>Partnering with Hospitals</a:t>
            </a:r>
          </a:p>
        </p:txBody>
      </p:sp>
      <p:sp>
        <p:nvSpPr>
          <p:cNvPr id="8" name="TextBox 7">
            <a:extLst>
              <a:ext uri="{FF2B5EF4-FFF2-40B4-BE49-F238E27FC236}">
                <a16:creationId xmlns:a16="http://schemas.microsoft.com/office/drawing/2014/main" id="{483117F4-00A8-0E19-CD96-EC1435C38DA5}"/>
              </a:ext>
            </a:extLst>
          </p:cNvPr>
          <p:cNvSpPr txBox="1"/>
          <p:nvPr/>
        </p:nvSpPr>
        <p:spPr>
          <a:xfrm>
            <a:off x="656560" y="1491669"/>
            <a:ext cx="10878879" cy="707886"/>
          </a:xfrm>
          <a:prstGeom prst="rect">
            <a:avLst/>
          </a:prstGeom>
          <a:noFill/>
        </p:spPr>
        <p:txBody>
          <a:bodyPr wrap="square" lIns="91440" tIns="45720" rIns="91440" bIns="45720" rtlCol="0" anchor="t">
            <a:spAutoFit/>
          </a:bodyPr>
          <a:lstStyle/>
          <a:p>
            <a:pPr algn="ctr">
              <a:spcAft>
                <a:spcPts val="600"/>
              </a:spcAft>
            </a:pPr>
            <a:r>
              <a:rPr lang="en-US" sz="2000" dirty="0"/>
              <a:t>Individuals need support with accessing and navigating services </a:t>
            </a:r>
            <a:r>
              <a:rPr lang="en-US" sz="2000" b="1" i="1" dirty="0"/>
              <a:t>especially</a:t>
            </a:r>
            <a:r>
              <a:rPr lang="en-US" sz="2000" dirty="0"/>
              <a:t> following health crises that result in a hospital stay</a:t>
            </a:r>
          </a:p>
        </p:txBody>
      </p:sp>
      <p:graphicFrame>
        <p:nvGraphicFramePr>
          <p:cNvPr id="6" name="Diagram 5">
            <a:extLst>
              <a:ext uri="{FF2B5EF4-FFF2-40B4-BE49-F238E27FC236}">
                <a16:creationId xmlns:a16="http://schemas.microsoft.com/office/drawing/2014/main" id="{CD63136B-1889-B1BD-A519-0BFE1BE163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96021659"/>
              </p:ext>
            </p:extLst>
          </p:nvPr>
        </p:nvGraphicFramePr>
        <p:xfrm>
          <a:off x="915579" y="2445488"/>
          <a:ext cx="10438221" cy="3735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980675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CB82C-5A4D-2D01-E9F9-23DD7DCA57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F16E6D-0597-D63C-9660-F82A36BF1FD7}"/>
              </a:ext>
            </a:extLst>
          </p:cNvPr>
          <p:cNvSpPr>
            <a:spLocks noGrp="1"/>
          </p:cNvSpPr>
          <p:nvPr>
            <p:ph type="title"/>
          </p:nvPr>
        </p:nvSpPr>
        <p:spPr>
          <a:xfrm>
            <a:off x="345039" y="2205518"/>
            <a:ext cx="4031751" cy="1688388"/>
          </a:xfrm>
        </p:spPr>
        <p:txBody>
          <a:bodyPr>
            <a:normAutofit/>
          </a:bodyPr>
          <a:lstStyle/>
          <a:p>
            <a:pPr algn="ctr"/>
            <a:r>
              <a:rPr lang="en-US" b="1" dirty="0">
                <a:solidFill>
                  <a:schemeClr val="accent1"/>
                </a:solidFill>
              </a:rPr>
              <a:t>Intersecting Initiatives</a:t>
            </a:r>
          </a:p>
        </p:txBody>
      </p:sp>
      <p:pic>
        <p:nvPicPr>
          <p:cNvPr id="3" name="Picture 2" descr="Image of three red lines intersecting with three blue lines. The red lines read M P As, caregiver coalitions, Olmstead, SHIP and MIPPA, direct care workforce, assistive technology, independent living, and O A A. The blue lines read no wrong door.">
            <a:extLst>
              <a:ext uri="{FF2B5EF4-FFF2-40B4-BE49-F238E27FC236}">
                <a16:creationId xmlns:a16="http://schemas.microsoft.com/office/drawing/2014/main" id="{3B44DE88-BB82-5298-0701-A21FF28A2E7F}"/>
              </a:ext>
            </a:extLst>
          </p:cNvPr>
          <p:cNvPicPr>
            <a:picLocks noChangeAspect="1"/>
          </p:cNvPicPr>
          <p:nvPr/>
        </p:nvPicPr>
        <p:blipFill>
          <a:blip r:embed="rId3"/>
          <a:stretch>
            <a:fillRect/>
          </a:stretch>
        </p:blipFill>
        <p:spPr>
          <a:xfrm>
            <a:off x="4907018" y="308714"/>
            <a:ext cx="6382405" cy="6240572"/>
          </a:xfrm>
          <a:prstGeom prst="rect">
            <a:avLst/>
          </a:prstGeom>
        </p:spPr>
      </p:pic>
    </p:spTree>
    <p:extLst>
      <p:ext uri="{BB962C8B-B14F-4D97-AF65-F5344CB8AC3E}">
        <p14:creationId xmlns:p14="http://schemas.microsoft.com/office/powerpoint/2010/main" val="1644964027"/>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A01FB-EFCD-3260-B38F-0AB1AC5A4A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AC81B7-1224-4266-1570-728D323DE2CE}"/>
              </a:ext>
            </a:extLst>
          </p:cNvPr>
          <p:cNvSpPr>
            <a:spLocks noGrp="1"/>
          </p:cNvSpPr>
          <p:nvPr>
            <p:ph type="title"/>
          </p:nvPr>
        </p:nvSpPr>
        <p:spPr>
          <a:xfrm>
            <a:off x="1176453" y="379984"/>
            <a:ext cx="10515600" cy="791702"/>
          </a:xfrm>
        </p:spPr>
        <p:txBody>
          <a:bodyPr>
            <a:noAutofit/>
          </a:bodyPr>
          <a:lstStyle/>
          <a:p>
            <a:pPr algn="ctr"/>
            <a:r>
              <a:rPr lang="en-US" b="1" dirty="0">
                <a:solidFill>
                  <a:schemeClr val="accent1"/>
                </a:solidFill>
              </a:rPr>
              <a:t>Person</a:t>
            </a:r>
            <a:r>
              <a:rPr lang="en-US" b="1" dirty="0"/>
              <a:t>-Centered Counseling </a:t>
            </a:r>
            <a:endParaRPr lang="en-US" dirty="0">
              <a:solidFill>
                <a:schemeClr val="accent1"/>
              </a:solidFill>
            </a:endParaRPr>
          </a:p>
        </p:txBody>
      </p:sp>
      <p:sp>
        <p:nvSpPr>
          <p:cNvPr id="9" name="Star: 10 Points 8">
            <a:extLst>
              <a:ext uri="{FF2B5EF4-FFF2-40B4-BE49-F238E27FC236}">
                <a16:creationId xmlns:a16="http://schemas.microsoft.com/office/drawing/2014/main" id="{E51D9240-AF20-FDCE-BEA4-5EAC467407FA}"/>
              </a:ext>
            </a:extLst>
          </p:cNvPr>
          <p:cNvSpPr/>
          <p:nvPr/>
        </p:nvSpPr>
        <p:spPr>
          <a:xfrm>
            <a:off x="1176453" y="1469615"/>
            <a:ext cx="3570467" cy="1611855"/>
          </a:xfrm>
          <a:prstGeom prst="star10">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None/>
            </a:pPr>
            <a:r>
              <a:rPr lang="en-US" b="1" dirty="0">
                <a:solidFill>
                  <a:schemeClr val="bg1"/>
                </a:solidFill>
              </a:rPr>
              <a:t>Government programs are a safety net of last resort </a:t>
            </a:r>
          </a:p>
        </p:txBody>
      </p:sp>
      <p:sp>
        <p:nvSpPr>
          <p:cNvPr id="5" name="TextBox 4">
            <a:extLst>
              <a:ext uri="{FF2B5EF4-FFF2-40B4-BE49-F238E27FC236}">
                <a16:creationId xmlns:a16="http://schemas.microsoft.com/office/drawing/2014/main" id="{468812B7-B822-F3AA-8000-F64272B75DD9}"/>
              </a:ext>
            </a:extLst>
          </p:cNvPr>
          <p:cNvSpPr txBox="1"/>
          <p:nvPr/>
        </p:nvSpPr>
        <p:spPr>
          <a:xfrm>
            <a:off x="692251" y="3379400"/>
            <a:ext cx="4607903" cy="2677656"/>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spcBef>
                <a:spcPts val="600"/>
              </a:spcBef>
            </a:pPr>
            <a:r>
              <a:rPr lang="en-US" sz="2400" b="1" dirty="0">
                <a:solidFill>
                  <a:schemeClr val="accent1"/>
                </a:solidFill>
              </a:rPr>
              <a:t>No Wrong Door systems can delay Medicaid enrollment by connecting people with informal and private pay supports or expedite HCBS enrollment to prevent costlier nursing facility placement. </a:t>
            </a:r>
          </a:p>
        </p:txBody>
      </p:sp>
      <p:pic>
        <p:nvPicPr>
          <p:cNvPr id="6" name="Picture 5" descr="Charting the LifeCourse star, split into five different topics. From top of the star around the image clockwise, the topics and subheadings read as follow. One -- Personal strengths and assets: skills, personal abilities, knowledge or life experiences; strengths, things a person is good at or others like and admire; assets, personal belongings and resources. Two - Relationships: family and others that love and care about each other; friends that spend time together or have things in common; acquaintances that come into frequent contact but don't know well. Three - Eligibility Specific: Needs based services based on aging, geography, income level, or employment status; government paid services based on disability or diagnosis, such as special education or Medicaid. Four - Community Based: Places such as businesses, parks, schools, faith-based communities, health care facilities; groups or membership organizations; local services or public resources everyone uses. Five - Technology: Personal technology anyone uses; assistive or adaptive technology with day to day tasks; environmental technology designed to help with or adapt surroundings.">
            <a:extLst>
              <a:ext uri="{FF2B5EF4-FFF2-40B4-BE49-F238E27FC236}">
                <a16:creationId xmlns:a16="http://schemas.microsoft.com/office/drawing/2014/main" id="{A9506D95-3C09-B03F-36C5-579DA32A156B}"/>
              </a:ext>
            </a:extLst>
          </p:cNvPr>
          <p:cNvPicPr>
            <a:picLocks noChangeAspect="1"/>
          </p:cNvPicPr>
          <p:nvPr/>
        </p:nvPicPr>
        <p:blipFill>
          <a:blip r:embed="rId3"/>
          <a:stretch>
            <a:fillRect/>
          </a:stretch>
        </p:blipFill>
        <p:spPr>
          <a:xfrm>
            <a:off x="6016336" y="1619020"/>
            <a:ext cx="4817626" cy="4655536"/>
          </a:xfrm>
          <a:prstGeom prst="rect">
            <a:avLst/>
          </a:prstGeom>
        </p:spPr>
      </p:pic>
    </p:spTree>
    <p:extLst>
      <p:ext uri="{BB962C8B-B14F-4D97-AF65-F5344CB8AC3E}">
        <p14:creationId xmlns:p14="http://schemas.microsoft.com/office/powerpoint/2010/main" val="2003351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CBAFA-7A06-DE8C-49BA-056F282DD5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8FAF0D-2900-A2F0-01BC-217CD3D84644}"/>
              </a:ext>
            </a:extLst>
          </p:cNvPr>
          <p:cNvSpPr>
            <a:spLocks noGrp="1"/>
          </p:cNvSpPr>
          <p:nvPr>
            <p:ph type="title"/>
          </p:nvPr>
        </p:nvSpPr>
        <p:spPr>
          <a:xfrm>
            <a:off x="835818" y="297398"/>
            <a:ext cx="10515600" cy="791702"/>
          </a:xfrm>
        </p:spPr>
        <p:txBody>
          <a:bodyPr/>
          <a:lstStyle/>
          <a:p>
            <a:pPr algn="ctr"/>
            <a:r>
              <a:rPr lang="en-US" b="1" dirty="0">
                <a:solidFill>
                  <a:schemeClr val="accent1"/>
                </a:solidFill>
              </a:rPr>
              <a:t>Streamlined Access and Sustainability  </a:t>
            </a:r>
          </a:p>
        </p:txBody>
      </p:sp>
      <p:sp>
        <p:nvSpPr>
          <p:cNvPr id="6" name="Content Placeholder 2">
            <a:extLst>
              <a:ext uri="{FF2B5EF4-FFF2-40B4-BE49-F238E27FC236}">
                <a16:creationId xmlns:a16="http://schemas.microsoft.com/office/drawing/2014/main" id="{73448083-A0B1-C353-9A3A-3DDCED72CB7A}"/>
              </a:ext>
            </a:extLst>
          </p:cNvPr>
          <p:cNvSpPr>
            <a:spLocks noGrp="1"/>
          </p:cNvSpPr>
          <p:nvPr>
            <p:ph idx="1"/>
          </p:nvPr>
        </p:nvSpPr>
        <p:spPr>
          <a:xfrm>
            <a:off x="1044540" y="1203585"/>
            <a:ext cx="7985153" cy="1920057"/>
          </a:xfrm>
        </p:spPr>
        <p:txBody>
          <a:bodyPr numCol="2">
            <a:noAutofit/>
          </a:bodyPr>
          <a:lstStyle/>
          <a:p>
            <a:pPr>
              <a:lnSpc>
                <a:spcPct val="100000"/>
              </a:lnSpc>
              <a:spcBef>
                <a:spcPts val="600"/>
              </a:spcBef>
            </a:pPr>
            <a:r>
              <a:rPr lang="en-US" sz="1600" dirty="0">
                <a:latin typeface="+mn-lt"/>
              </a:rPr>
              <a:t>Medicaid Administrative Claiming</a:t>
            </a:r>
          </a:p>
          <a:p>
            <a:pPr>
              <a:lnSpc>
                <a:spcPct val="100000"/>
              </a:lnSpc>
              <a:spcBef>
                <a:spcPts val="600"/>
              </a:spcBef>
            </a:pPr>
            <a:r>
              <a:rPr lang="en-US" sz="1600" dirty="0">
                <a:latin typeface="+mn-lt"/>
              </a:rPr>
              <a:t>State General Funds</a:t>
            </a:r>
          </a:p>
          <a:p>
            <a:pPr>
              <a:lnSpc>
                <a:spcPct val="100000"/>
              </a:lnSpc>
              <a:spcBef>
                <a:spcPts val="600"/>
              </a:spcBef>
            </a:pPr>
            <a:r>
              <a:rPr lang="en-US" sz="1600" dirty="0">
                <a:latin typeface="+mn-lt"/>
              </a:rPr>
              <a:t>Veterans Health Administration Programs</a:t>
            </a:r>
          </a:p>
          <a:p>
            <a:pPr>
              <a:lnSpc>
                <a:spcPct val="100000"/>
              </a:lnSpc>
              <a:spcBef>
                <a:spcPts val="600"/>
              </a:spcBef>
            </a:pPr>
            <a:r>
              <a:rPr lang="en-US" sz="1600" dirty="0">
                <a:latin typeface="+mn-lt"/>
              </a:rPr>
              <a:t>Medicaid Service Dollars</a:t>
            </a:r>
          </a:p>
          <a:p>
            <a:pPr>
              <a:lnSpc>
                <a:spcPct val="100000"/>
              </a:lnSpc>
              <a:spcBef>
                <a:spcPts val="600"/>
              </a:spcBef>
            </a:pPr>
            <a:r>
              <a:rPr lang="en-US" sz="1600" dirty="0">
                <a:latin typeface="+mn-lt"/>
              </a:rPr>
              <a:t>Medicare</a:t>
            </a:r>
          </a:p>
          <a:p>
            <a:pPr>
              <a:lnSpc>
                <a:spcPct val="100000"/>
              </a:lnSpc>
              <a:spcBef>
                <a:spcPts val="600"/>
              </a:spcBef>
            </a:pPr>
            <a:r>
              <a:rPr lang="en-US" sz="1600" dirty="0">
                <a:latin typeface="+mn-lt"/>
              </a:rPr>
              <a:t>Health Plans</a:t>
            </a:r>
          </a:p>
          <a:p>
            <a:pPr>
              <a:lnSpc>
                <a:spcPct val="100000"/>
              </a:lnSpc>
              <a:spcBef>
                <a:spcPts val="600"/>
              </a:spcBef>
            </a:pPr>
            <a:r>
              <a:rPr lang="en-US" sz="1600" dirty="0">
                <a:latin typeface="+mn-lt"/>
              </a:rPr>
              <a:t>Hospital Systems</a:t>
            </a:r>
          </a:p>
          <a:p>
            <a:pPr>
              <a:lnSpc>
                <a:spcPct val="100000"/>
              </a:lnSpc>
              <a:spcBef>
                <a:spcPts val="600"/>
              </a:spcBef>
            </a:pPr>
            <a:r>
              <a:rPr lang="en-US" sz="1600" dirty="0">
                <a:latin typeface="+mn-lt"/>
              </a:rPr>
              <a:t>Public/Private Partnerships</a:t>
            </a:r>
          </a:p>
        </p:txBody>
      </p:sp>
      <p:sp>
        <p:nvSpPr>
          <p:cNvPr id="3" name="TextBox 2">
            <a:extLst>
              <a:ext uri="{FF2B5EF4-FFF2-40B4-BE49-F238E27FC236}">
                <a16:creationId xmlns:a16="http://schemas.microsoft.com/office/drawing/2014/main" id="{BBECBC41-9409-A577-15A7-7E27613F3930}"/>
              </a:ext>
            </a:extLst>
          </p:cNvPr>
          <p:cNvSpPr txBox="1"/>
          <p:nvPr/>
        </p:nvSpPr>
        <p:spPr>
          <a:xfrm>
            <a:off x="1044540" y="3089414"/>
            <a:ext cx="5278753" cy="307777"/>
          </a:xfrm>
          <a:prstGeom prst="rect">
            <a:avLst/>
          </a:prstGeom>
          <a:noFill/>
        </p:spPr>
        <p:txBody>
          <a:bodyPr wrap="none" rtlCol="0">
            <a:spAutoFit/>
          </a:bodyPr>
          <a:lstStyle/>
          <a:p>
            <a:r>
              <a:rPr lang="en-US" sz="1400" b="1" i="1" dirty="0">
                <a:solidFill>
                  <a:schemeClr val="accent1"/>
                </a:solidFill>
              </a:rPr>
              <a:t>Medicaid Administrative Claiming by State as of March 2026</a:t>
            </a:r>
          </a:p>
        </p:txBody>
      </p:sp>
      <p:pic>
        <p:nvPicPr>
          <p:cNvPr id="1131" name="Picture 1130" descr="Map of the united states showing states that are currently claiming in dark blue and states that are planning to claim in yellow. States currently claiming are Alabama, Alaska, Colorado, Florida, Georgia, Hawaii, Indiana, Iowa, Kansas, Maryland, Massachusetts, Minnesota, Mississippi, Montana, Nebraska, Nevada, New Hampshire, New Jersey, New Mexico, New York, North Dakota, Ohio, Oregon, Pennsylvania, South Dakota, Tennessee, Texas, Washington, and Wisconsin. States planning to claim include Arizona, California, Connecticut, Delaware, District of Columbia, Maine, Michigan, Missouri, North Carolina, Oklahoma, Rhode Island, South Carolina, Vermont, and Virginia.">
            <a:extLst>
              <a:ext uri="{FF2B5EF4-FFF2-40B4-BE49-F238E27FC236}">
                <a16:creationId xmlns:a16="http://schemas.microsoft.com/office/drawing/2014/main" id="{14E2D4B9-101D-E0A7-7077-C129519B70D0}"/>
              </a:ext>
            </a:extLst>
          </p:cNvPr>
          <p:cNvPicPr>
            <a:picLocks noChangeAspect="1"/>
          </p:cNvPicPr>
          <p:nvPr/>
        </p:nvPicPr>
        <p:blipFill>
          <a:blip r:embed="rId3"/>
          <a:stretch>
            <a:fillRect/>
          </a:stretch>
        </p:blipFill>
        <p:spPr>
          <a:xfrm>
            <a:off x="624055" y="3397191"/>
            <a:ext cx="5861805" cy="3107463"/>
          </a:xfrm>
          <a:prstGeom prst="rect">
            <a:avLst/>
          </a:prstGeom>
        </p:spPr>
      </p:pic>
      <p:sp>
        <p:nvSpPr>
          <p:cNvPr id="5" name="TextBox 4">
            <a:extLst>
              <a:ext uri="{FF2B5EF4-FFF2-40B4-BE49-F238E27FC236}">
                <a16:creationId xmlns:a16="http://schemas.microsoft.com/office/drawing/2014/main" id="{9BF5BE86-35DA-8C07-5331-49112BC5544E}"/>
              </a:ext>
            </a:extLst>
          </p:cNvPr>
          <p:cNvSpPr txBox="1"/>
          <p:nvPr/>
        </p:nvSpPr>
        <p:spPr>
          <a:xfrm>
            <a:off x="8264386" y="1275246"/>
            <a:ext cx="3300731" cy="1021556"/>
          </a:xfrm>
          <a:prstGeom prst="roundRect">
            <a:avLst/>
          </a:prstGeom>
          <a:solidFill>
            <a:schemeClr val="accent3">
              <a:lumMod val="20000"/>
              <a:lumOff val="80000"/>
            </a:schemeClr>
          </a:solidFill>
          <a:ln w="38100">
            <a:solidFill>
              <a:schemeClr val="accent3"/>
            </a:solidFill>
          </a:ln>
        </p:spPr>
        <p:txBody>
          <a:bodyPr wrap="square" rtlCol="0">
            <a:spAutoFit/>
          </a:bodyPr>
          <a:lstStyle/>
          <a:p>
            <a:pPr algn="ctr">
              <a:spcBef>
                <a:spcPts val="600"/>
              </a:spcBef>
            </a:pPr>
            <a:endParaRPr lang="en-US" sz="100" dirty="0">
              <a:solidFill>
                <a:srgbClr val="000000"/>
              </a:solidFill>
            </a:endParaRPr>
          </a:p>
          <a:p>
            <a:pPr algn="ctr">
              <a:spcBef>
                <a:spcPts val="600"/>
              </a:spcBef>
              <a:spcAft>
                <a:spcPts val="1800"/>
              </a:spcAft>
            </a:pPr>
            <a:r>
              <a:rPr lang="en-US" sz="2400" u="sng" dirty="0">
                <a:hlinkClick r:id="rId4"/>
              </a:rPr>
              <a:t>State Examples of NWD Funding</a:t>
            </a:r>
            <a:r>
              <a:rPr lang="en-US" sz="2400" dirty="0">
                <a:solidFill>
                  <a:srgbClr val="000000"/>
                </a:solidFill>
              </a:rPr>
              <a:t> </a:t>
            </a:r>
            <a:endParaRPr lang="en-US" sz="2400" dirty="0"/>
          </a:p>
        </p:txBody>
      </p:sp>
      <p:pic>
        <p:nvPicPr>
          <p:cNvPr id="1026" name="Picture 2" descr="QR code that leads to State Examples of No Wrong Door System Funding on the TA Community.">
            <a:extLst>
              <a:ext uri="{FF2B5EF4-FFF2-40B4-BE49-F238E27FC236}">
                <a16:creationId xmlns:a16="http://schemas.microsoft.com/office/drawing/2014/main" id="{87E33EED-7332-4508-CBE4-5D22D87BDB38}"/>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110330" y="2756776"/>
            <a:ext cx="3608845" cy="3608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5203205"/>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E1FCD-832E-7FE8-D320-D248F5BF53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FFE72A-4390-3C6A-6963-D3A7BD16EE78}"/>
              </a:ext>
            </a:extLst>
          </p:cNvPr>
          <p:cNvSpPr>
            <a:spLocks noGrp="1"/>
          </p:cNvSpPr>
          <p:nvPr>
            <p:ph type="title"/>
          </p:nvPr>
        </p:nvSpPr>
        <p:spPr>
          <a:xfrm>
            <a:off x="838200" y="297398"/>
            <a:ext cx="10515600" cy="791702"/>
          </a:xfrm>
        </p:spPr>
        <p:txBody>
          <a:bodyPr>
            <a:noAutofit/>
          </a:bodyPr>
          <a:lstStyle/>
          <a:p>
            <a:pPr algn="ctr"/>
            <a:r>
              <a:rPr lang="en-US" b="1" dirty="0">
                <a:solidFill>
                  <a:schemeClr val="accent1"/>
                </a:solidFill>
              </a:rPr>
              <a:t>Sustainability Series </a:t>
            </a:r>
          </a:p>
        </p:txBody>
      </p:sp>
      <p:pic>
        <p:nvPicPr>
          <p:cNvPr id="4" name="Picture 3" descr="No Wrong Door sustainability learning series flyer. The flyer includes boxes of each of the four sessions (March 4 governance, April 17 public outreach, May 22 person-centered counseling, June 5 streamlined access), the no wrong door champions highlighted for each session (new hampshire for governance, minnesota for public outreach, virginia for person-centered counseling, and oregon and massachusetts for streamlined access). Key learnings touch on medicaid administrative claiming, multisector plans for aging, american rescue plan act, Medicaid managed care, state general funds, return on investment and data visualization, and strategic partnerships.">
            <a:extLst>
              <a:ext uri="{FF2B5EF4-FFF2-40B4-BE49-F238E27FC236}">
                <a16:creationId xmlns:a16="http://schemas.microsoft.com/office/drawing/2014/main" id="{DABA087E-6894-3708-8BBF-4B37295D3DFB}"/>
              </a:ext>
            </a:extLst>
          </p:cNvPr>
          <p:cNvPicPr>
            <a:picLocks noChangeAspect="1"/>
          </p:cNvPicPr>
          <p:nvPr/>
        </p:nvPicPr>
        <p:blipFill>
          <a:blip r:embed="rId3"/>
          <a:stretch>
            <a:fillRect/>
          </a:stretch>
        </p:blipFill>
        <p:spPr>
          <a:xfrm>
            <a:off x="835818" y="1460426"/>
            <a:ext cx="5857678" cy="4544188"/>
          </a:xfrm>
          <a:prstGeom prst="rect">
            <a:avLst/>
          </a:prstGeom>
        </p:spPr>
      </p:pic>
      <p:pic>
        <p:nvPicPr>
          <p:cNvPr id="1026" name="Picture 2" descr="QR code that leads to the No Wrong Door sustainability learning series flyer.">
            <a:extLst>
              <a:ext uri="{FF2B5EF4-FFF2-40B4-BE49-F238E27FC236}">
                <a16:creationId xmlns:a16="http://schemas.microsoft.com/office/drawing/2014/main" id="{D57B7596-EEF6-E14E-0201-0BD6489E60E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534792" y="1697174"/>
            <a:ext cx="3816626" cy="3816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0400454"/>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80A36-1535-BE74-C272-9A36301B21FD}"/>
              </a:ext>
            </a:extLst>
          </p:cNvPr>
          <p:cNvSpPr>
            <a:spLocks noGrp="1"/>
          </p:cNvSpPr>
          <p:nvPr>
            <p:ph type="title"/>
          </p:nvPr>
        </p:nvSpPr>
        <p:spPr>
          <a:xfrm>
            <a:off x="1096963" y="241866"/>
            <a:ext cx="10564949" cy="944009"/>
          </a:xfrm>
        </p:spPr>
        <p:txBody>
          <a:bodyPr>
            <a:normAutofit fontScale="90000"/>
          </a:bodyPr>
          <a:lstStyle/>
          <a:p>
            <a:pPr algn="ctr"/>
            <a:r>
              <a:rPr lang="en-US" b="1" dirty="0">
                <a:solidFill>
                  <a:schemeClr val="accent1"/>
                </a:solidFill>
              </a:rPr>
              <a:t>Demonstrate Return on Investment (ROI)</a:t>
            </a:r>
          </a:p>
        </p:txBody>
      </p:sp>
      <p:pic>
        <p:nvPicPr>
          <p:cNvPr id="5" name="Picture 4" descr="A group of doors with text">
            <a:extLst>
              <a:ext uri="{FF2B5EF4-FFF2-40B4-BE49-F238E27FC236}">
                <a16:creationId xmlns:a16="http://schemas.microsoft.com/office/drawing/2014/main" id="{4F28FBAB-53E6-B83C-6458-DCC4E8E5CE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9629" y="137913"/>
            <a:ext cx="835059" cy="944009"/>
          </a:xfrm>
          <a:prstGeom prst="rect">
            <a:avLst/>
          </a:prstGeom>
        </p:spPr>
      </p:pic>
      <p:sp>
        <p:nvSpPr>
          <p:cNvPr id="3" name="Content Placeholder 2">
            <a:extLst>
              <a:ext uri="{FF2B5EF4-FFF2-40B4-BE49-F238E27FC236}">
                <a16:creationId xmlns:a16="http://schemas.microsoft.com/office/drawing/2014/main" id="{8E2530B7-003B-7DCC-039E-F9FE8E717EFD}"/>
              </a:ext>
            </a:extLst>
          </p:cNvPr>
          <p:cNvSpPr>
            <a:spLocks noGrp="1"/>
          </p:cNvSpPr>
          <p:nvPr>
            <p:ph idx="1"/>
          </p:nvPr>
        </p:nvSpPr>
        <p:spPr>
          <a:xfrm>
            <a:off x="741404" y="1141195"/>
            <a:ext cx="6549441" cy="5259070"/>
          </a:xfrm>
        </p:spPr>
        <p:txBody>
          <a:bodyPr>
            <a:noAutofit/>
          </a:bodyPr>
          <a:lstStyle/>
          <a:p>
            <a:r>
              <a:rPr lang="en-US" sz="2000" dirty="0">
                <a:latin typeface="+mn-lt"/>
              </a:rPr>
              <a:t>ACL developed four No Wrong Door ROI calculators that provide states with the evidence they need to: </a:t>
            </a:r>
          </a:p>
          <a:p>
            <a:pPr lvl="1">
              <a:buSzPct val="100000"/>
              <a:buFont typeface="Courier New" panose="02070309020205020404" pitchFamily="49" charset="0"/>
              <a:buChar char="o"/>
            </a:pPr>
            <a:r>
              <a:rPr lang="en-US" sz="1900" dirty="0">
                <a:latin typeface="+mn-lt"/>
              </a:rPr>
              <a:t>effectively market their services, </a:t>
            </a:r>
          </a:p>
          <a:p>
            <a:pPr lvl="1">
              <a:buSzPct val="100000"/>
              <a:buFont typeface="Courier New" panose="02070309020205020404" pitchFamily="49" charset="0"/>
              <a:buChar char="o"/>
            </a:pPr>
            <a:r>
              <a:rPr lang="en-US" sz="1900" dirty="0">
                <a:latin typeface="+mn-lt"/>
              </a:rPr>
              <a:t>compete in changing marketplaces, </a:t>
            </a:r>
          </a:p>
          <a:p>
            <a:pPr lvl="1">
              <a:buSzPct val="100000"/>
              <a:buFont typeface="Courier New" panose="02070309020205020404" pitchFamily="49" charset="0"/>
              <a:buChar char="o"/>
            </a:pPr>
            <a:r>
              <a:rPr lang="en-US" sz="1900" dirty="0">
                <a:latin typeface="+mn-lt"/>
              </a:rPr>
              <a:t>ensure funding for services, and </a:t>
            </a:r>
          </a:p>
          <a:p>
            <a:pPr lvl="1">
              <a:buSzPct val="100000"/>
              <a:buFont typeface="Courier New" panose="02070309020205020404" pitchFamily="49" charset="0"/>
              <a:buChar char="o"/>
            </a:pPr>
            <a:r>
              <a:rPr lang="en-US" sz="1900" dirty="0">
                <a:latin typeface="+mn-lt"/>
              </a:rPr>
              <a:t>help payers achieve quality goals and improve cost savings</a:t>
            </a:r>
          </a:p>
          <a:p>
            <a:r>
              <a:rPr lang="en-US" sz="2000" dirty="0">
                <a:latin typeface="+mn-lt"/>
              </a:rPr>
              <a:t>No Wrong Door ROI Calculators:</a:t>
            </a:r>
          </a:p>
          <a:p>
            <a:pPr lvl="1">
              <a:buSzPct val="100000"/>
              <a:buFont typeface="Courier New" panose="02070309020205020404" pitchFamily="49" charset="0"/>
              <a:buChar char="o"/>
            </a:pPr>
            <a:r>
              <a:rPr lang="en-US" sz="1900" dirty="0">
                <a:latin typeface="+mn-lt"/>
              </a:rPr>
              <a:t>Person-Centered Counselling </a:t>
            </a:r>
          </a:p>
          <a:p>
            <a:pPr lvl="1">
              <a:buSzPct val="100000"/>
              <a:buFont typeface="Courier New" panose="02070309020205020404" pitchFamily="49" charset="0"/>
              <a:buChar char="o"/>
            </a:pPr>
            <a:r>
              <a:rPr lang="en-US" sz="1900" dirty="0">
                <a:latin typeface="+mn-lt"/>
              </a:rPr>
              <a:t>Hospital Care Transitions</a:t>
            </a:r>
          </a:p>
          <a:p>
            <a:pPr lvl="1">
              <a:buSzPct val="100000"/>
              <a:buFont typeface="Courier New" panose="02070309020205020404" pitchFamily="49" charset="0"/>
              <a:buChar char="o"/>
            </a:pPr>
            <a:r>
              <a:rPr lang="en-US" sz="1900" dirty="0">
                <a:latin typeface="+mn-lt"/>
              </a:rPr>
              <a:t>Institutional Care Transitions</a:t>
            </a:r>
          </a:p>
          <a:p>
            <a:pPr lvl="1">
              <a:buSzPct val="100000"/>
              <a:buFont typeface="Courier New" panose="02070309020205020404" pitchFamily="49" charset="0"/>
              <a:buChar char="o"/>
            </a:pPr>
            <a:r>
              <a:rPr lang="en-US" sz="1900" dirty="0">
                <a:latin typeface="+mn-lt"/>
              </a:rPr>
              <a:t>Veteran-Directed Care</a:t>
            </a:r>
          </a:p>
          <a:p>
            <a:r>
              <a:rPr lang="en-US" sz="2000" dirty="0">
                <a:latin typeface="+mn-lt"/>
                <a:hlinkClick r:id="rId4"/>
              </a:rPr>
              <a:t>Strengthening the No Wrong Door Business Case: Developing a National Return on Investment</a:t>
            </a:r>
            <a:endParaRPr lang="en-US" sz="2000" dirty="0">
              <a:latin typeface="+mn-lt"/>
            </a:endParaRPr>
          </a:p>
        </p:txBody>
      </p:sp>
      <p:pic>
        <p:nvPicPr>
          <p:cNvPr id="6" name="Picture 5" descr="Screenshot of Strengthening the No Wrong Door Business Case: Developing a National Return on Investment one-pager resource.">
            <a:extLst>
              <a:ext uri="{FF2B5EF4-FFF2-40B4-BE49-F238E27FC236}">
                <a16:creationId xmlns:a16="http://schemas.microsoft.com/office/drawing/2014/main" id="{93FFC018-EEF9-ADCB-7F86-FCBDF3F0599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494" t="555" r="1494" b="2014"/>
          <a:stretch/>
        </p:blipFill>
        <p:spPr>
          <a:xfrm>
            <a:off x="7290846" y="1245147"/>
            <a:ext cx="3975651" cy="5155118"/>
          </a:xfrm>
          <a:prstGeom prst="rect">
            <a:avLst/>
          </a:prstGeom>
        </p:spPr>
      </p:pic>
      <p:sp>
        <p:nvSpPr>
          <p:cNvPr id="4" name="Slide Number Placeholder 3">
            <a:extLst>
              <a:ext uri="{FF2B5EF4-FFF2-40B4-BE49-F238E27FC236}">
                <a16:creationId xmlns:a16="http://schemas.microsoft.com/office/drawing/2014/main" id="{A5E37677-C8AA-382C-C5AE-6E1474B91455}"/>
              </a:ext>
            </a:extLst>
          </p:cNvPr>
          <p:cNvSpPr>
            <a:spLocks noGrp="1"/>
          </p:cNvSpPr>
          <p:nvPr>
            <p:ph type="sldNum" sz="quarter" idx="12"/>
          </p:nvPr>
        </p:nvSpPr>
        <p:spPr>
          <a:xfrm>
            <a:off x="9901238" y="6459538"/>
            <a:ext cx="1311275" cy="365125"/>
          </a:xfrm>
          <a:prstGeom prst="rect">
            <a:avLst/>
          </a:prstGeom>
        </p:spPr>
        <p:txBody>
          <a:bodyPr vert="horz" lIns="91440" tIns="45720" rIns="91440" bIns="45720" rtlCol="0" anchor="ctr"/>
          <a:lstStyle>
            <a:defPPr>
              <a:defRPr lang="en-US"/>
            </a:defPPr>
            <a:lvl1pPr algn="r" defTabSz="457200" rtl="0" eaLnBrk="1" fontAlgn="auto" hangingPunct="1">
              <a:spcBef>
                <a:spcPts val="0"/>
              </a:spcBef>
              <a:spcAft>
                <a:spcPts val="0"/>
              </a:spcAft>
              <a:defRPr sz="1050" kern="1200">
                <a:solidFill>
                  <a:srgbClr val="FFFFFF"/>
                </a:solidFill>
                <a:latin typeface="+mn-lt"/>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91A4955E-3D47-460A-B696-C9D5EAFE4D23}" type="slidenum">
              <a:rPr lang="en-US" smtClean="0"/>
              <a:pPr>
                <a:defRPr/>
              </a:pPr>
              <a:t>16</a:t>
            </a:fld>
            <a:endParaRPr lang="en-US"/>
          </a:p>
        </p:txBody>
      </p:sp>
    </p:spTree>
    <p:extLst>
      <p:ext uri="{BB962C8B-B14F-4D97-AF65-F5344CB8AC3E}">
        <p14:creationId xmlns:p14="http://schemas.microsoft.com/office/powerpoint/2010/main" val="1234934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B29F3-1960-5DC1-A6AC-BE89E61ABF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9B86A9-0EA2-26EF-2D1E-3573E5C4ED8D}"/>
              </a:ext>
            </a:extLst>
          </p:cNvPr>
          <p:cNvSpPr>
            <a:spLocks noGrp="1"/>
          </p:cNvSpPr>
          <p:nvPr>
            <p:ph type="title"/>
          </p:nvPr>
        </p:nvSpPr>
        <p:spPr>
          <a:xfrm>
            <a:off x="1124465" y="297398"/>
            <a:ext cx="10226952" cy="791702"/>
          </a:xfrm>
        </p:spPr>
        <p:txBody>
          <a:bodyPr/>
          <a:lstStyle/>
          <a:p>
            <a:pPr algn="ctr"/>
            <a:r>
              <a:rPr lang="en-US" b="1" dirty="0">
                <a:solidFill>
                  <a:schemeClr val="accent1"/>
                </a:solidFill>
              </a:rPr>
              <a:t>No Wrong Door TA Community</a:t>
            </a:r>
          </a:p>
        </p:txBody>
      </p:sp>
      <p:sp>
        <p:nvSpPr>
          <p:cNvPr id="3" name="TextBox 2">
            <a:extLst>
              <a:ext uri="{FF2B5EF4-FFF2-40B4-BE49-F238E27FC236}">
                <a16:creationId xmlns:a16="http://schemas.microsoft.com/office/drawing/2014/main" id="{A9FE5572-5D36-C774-1657-61B0AAA22D9D}"/>
              </a:ext>
            </a:extLst>
          </p:cNvPr>
          <p:cNvSpPr txBox="1"/>
          <p:nvPr/>
        </p:nvSpPr>
        <p:spPr>
          <a:xfrm>
            <a:off x="560409" y="1804190"/>
            <a:ext cx="3224778" cy="2826306"/>
          </a:xfrm>
          <a:prstGeom prst="roundRect">
            <a:avLst/>
          </a:prstGeom>
          <a:solidFill>
            <a:schemeClr val="bg1"/>
          </a:solidFill>
          <a:ln w="28575">
            <a:solidFill>
              <a:schemeClr val="accent1"/>
            </a:solidFill>
          </a:ln>
        </p:spPr>
        <p:txBody>
          <a:bodyPr wrap="square" rtlCol="0">
            <a:spAutoFit/>
          </a:bodyPr>
          <a:lstStyle/>
          <a:p>
            <a:pPr algn="ctr"/>
            <a:r>
              <a:rPr lang="en-US" sz="2000" dirty="0"/>
              <a:t>The TA Community is a collaboration space for the </a:t>
            </a:r>
            <a:r>
              <a:rPr lang="en-US" sz="2000" b="1" dirty="0"/>
              <a:t>No Wrong Door community and partners </a:t>
            </a:r>
            <a:r>
              <a:rPr lang="en-US" sz="2000" dirty="0"/>
              <a:t>to stay informed, access resources, and connect with one another.</a:t>
            </a:r>
          </a:p>
        </p:txBody>
      </p:sp>
      <p:sp>
        <p:nvSpPr>
          <p:cNvPr id="5" name="TextBox 4">
            <a:extLst>
              <a:ext uri="{FF2B5EF4-FFF2-40B4-BE49-F238E27FC236}">
                <a16:creationId xmlns:a16="http://schemas.microsoft.com/office/drawing/2014/main" id="{A6D1C135-97E6-D9D2-1D88-0F4C08F1EF19}"/>
              </a:ext>
            </a:extLst>
          </p:cNvPr>
          <p:cNvSpPr txBox="1"/>
          <p:nvPr/>
        </p:nvSpPr>
        <p:spPr>
          <a:xfrm>
            <a:off x="560409" y="5066167"/>
            <a:ext cx="3224778" cy="374571"/>
          </a:xfrm>
          <a:prstGeom prst="roundRect">
            <a:avLst/>
          </a:prstGeom>
          <a:solidFill>
            <a:schemeClr val="bg1"/>
          </a:solidFill>
          <a:ln w="28575">
            <a:solidFill>
              <a:schemeClr val="accent3"/>
            </a:solidFill>
          </a:ln>
        </p:spPr>
        <p:txBody>
          <a:bodyPr wrap="square" rtlCol="0">
            <a:spAutoFit/>
          </a:bodyPr>
          <a:lstStyle/>
          <a:p>
            <a:pPr algn="ctr"/>
            <a:r>
              <a:rPr lang="en-US" sz="1600" dirty="0">
                <a:hlinkClick r:id="rId3"/>
              </a:rPr>
              <a:t>https://www.ta-community.com/</a:t>
            </a:r>
            <a:r>
              <a:rPr lang="en-US" sz="1600" dirty="0"/>
              <a:t> </a:t>
            </a:r>
          </a:p>
        </p:txBody>
      </p:sp>
      <p:grpSp>
        <p:nvGrpSpPr>
          <p:cNvPr id="10" name="Group 9" descr="Home page of the TA Community.">
            <a:extLst>
              <a:ext uri="{FF2B5EF4-FFF2-40B4-BE49-F238E27FC236}">
                <a16:creationId xmlns:a16="http://schemas.microsoft.com/office/drawing/2014/main" id="{6800EFE9-491D-E07C-BB62-FC31AB4F68ED}"/>
              </a:ext>
            </a:extLst>
          </p:cNvPr>
          <p:cNvGrpSpPr/>
          <p:nvPr/>
        </p:nvGrpSpPr>
        <p:grpSpPr>
          <a:xfrm>
            <a:off x="3915823" y="954629"/>
            <a:ext cx="7152480" cy="5408612"/>
            <a:chOff x="3915823" y="954629"/>
            <a:chExt cx="7152480" cy="5408612"/>
          </a:xfrm>
        </p:grpSpPr>
        <p:pic>
          <p:nvPicPr>
            <p:cNvPr id="4" name="Picture 6">
              <a:hlinkClick r:id="rId4"/>
              <a:extLst>
                <a:ext uri="{FF2B5EF4-FFF2-40B4-BE49-F238E27FC236}">
                  <a16:creationId xmlns:a16="http://schemas.microsoft.com/office/drawing/2014/main" id="{C0C0EDBB-EB4D-2DDB-6014-83AFCBC6E3BA}"/>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a:fillRect/>
            </a:stretch>
          </p:blipFill>
          <p:spPr bwMode="auto">
            <a:xfrm>
              <a:off x="3915823" y="954629"/>
              <a:ext cx="7152480" cy="540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BE00675D-BEB4-C0E5-241E-762708112968}"/>
                </a:ext>
              </a:extLst>
            </p:cNvPr>
            <p:cNvPicPr>
              <a:picLocks noChangeAspect="1"/>
            </p:cNvPicPr>
            <p:nvPr/>
          </p:nvPicPr>
          <p:blipFill>
            <a:blip r:embed="rId6"/>
            <a:stretch>
              <a:fillRect/>
            </a:stretch>
          </p:blipFill>
          <p:spPr>
            <a:xfrm>
              <a:off x="8333478" y="954629"/>
              <a:ext cx="2734057" cy="666843"/>
            </a:xfrm>
            <a:prstGeom prst="rect">
              <a:avLst/>
            </a:prstGeom>
          </p:spPr>
        </p:pic>
      </p:grpSp>
    </p:spTree>
    <p:extLst>
      <p:ext uri="{BB962C8B-B14F-4D97-AF65-F5344CB8AC3E}">
        <p14:creationId xmlns:p14="http://schemas.microsoft.com/office/powerpoint/2010/main" val="3151803531"/>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A4CC0F-4DEB-9C32-225B-C2054E6B0643}"/>
              </a:ext>
            </a:extLst>
          </p:cNvPr>
          <p:cNvSpPr>
            <a:spLocks noGrp="1"/>
          </p:cNvSpPr>
          <p:nvPr>
            <p:ph type="title"/>
          </p:nvPr>
        </p:nvSpPr>
        <p:spPr>
          <a:xfrm>
            <a:off x="1255373" y="503057"/>
            <a:ext cx="10166791" cy="791702"/>
          </a:xfrm>
        </p:spPr>
        <p:txBody>
          <a:bodyPr>
            <a:noAutofit/>
          </a:bodyPr>
          <a:lstStyle/>
          <a:p>
            <a:r>
              <a:rPr lang="en-US" sz="3600" b="1" i="0" u="none" strike="noStrike" cap="none" dirty="0">
                <a:solidFill>
                  <a:schemeClr val="accent1"/>
                </a:solidFill>
                <a:effectLst/>
                <a:latin typeface="+mj-lt"/>
                <a:ea typeface="Titillium Web"/>
                <a:cs typeface="Titillium Web"/>
                <a:sym typeface="Titillium Web"/>
              </a:rPr>
              <a:t>Explore Resources to Better Understand the No Wrong Door Vision </a:t>
            </a:r>
            <a:endParaRPr lang="en-US" sz="3600" b="1" dirty="0"/>
          </a:p>
        </p:txBody>
      </p:sp>
      <p:sp>
        <p:nvSpPr>
          <p:cNvPr id="5" name="Text Placeholder 4">
            <a:extLst>
              <a:ext uri="{FF2B5EF4-FFF2-40B4-BE49-F238E27FC236}">
                <a16:creationId xmlns:a16="http://schemas.microsoft.com/office/drawing/2014/main" id="{23D7CDFF-A788-6058-D3D6-D6DB4D201426}"/>
              </a:ext>
            </a:extLst>
          </p:cNvPr>
          <p:cNvSpPr>
            <a:spLocks noGrp="1"/>
          </p:cNvSpPr>
          <p:nvPr>
            <p:ph type="body" sz="quarter" idx="10"/>
          </p:nvPr>
        </p:nvSpPr>
        <p:spPr>
          <a:xfrm>
            <a:off x="972075" y="1854767"/>
            <a:ext cx="10733388" cy="4104325"/>
          </a:xfrm>
        </p:spPr>
        <p:txBody>
          <a:bodyPr/>
          <a:lstStyle/>
          <a:p>
            <a:r>
              <a:rPr lang="en-US" sz="2800" dirty="0">
                <a:hlinkClick r:id="rId3"/>
              </a:rPr>
              <a:t>Disability and Aging Partnerships in No Wrong Door</a:t>
            </a:r>
            <a:endParaRPr lang="en-US" sz="2800" dirty="0"/>
          </a:p>
          <a:p>
            <a:r>
              <a:rPr lang="en-US" sz="2800" u="sng" dirty="0">
                <a:hlinkClick r:id="rId4"/>
              </a:rPr>
              <a:t>NWD Person-Centered Counseling Training</a:t>
            </a:r>
            <a:endParaRPr lang="en-US" sz="2800" dirty="0"/>
          </a:p>
          <a:p>
            <a:r>
              <a:rPr lang="en-US" sz="2800" u="sng" dirty="0">
                <a:hlinkClick r:id="rId5"/>
              </a:rPr>
              <a:t>NWD Person-Centered Counseling Defined</a:t>
            </a:r>
            <a:r>
              <a:rPr lang="en-US" sz="2800" dirty="0"/>
              <a:t> </a:t>
            </a:r>
          </a:p>
          <a:p>
            <a:r>
              <a:rPr lang="en-US" sz="2800" u="sng" dirty="0">
                <a:hlinkClick r:id="rId6"/>
              </a:rPr>
              <a:t>NWD Person-Centered Counseling Policies</a:t>
            </a:r>
            <a:endParaRPr lang="en-US" sz="2800" dirty="0"/>
          </a:p>
          <a:p>
            <a:r>
              <a:rPr lang="en-US" sz="2800" u="sng" dirty="0">
                <a:hlinkClick r:id="rId7"/>
              </a:rPr>
              <a:t>Charting the LifeCourse Nexus: Tips Sheets for No Wrong Door System</a:t>
            </a:r>
            <a:r>
              <a:rPr lang="en-US" sz="2800" dirty="0"/>
              <a:t> </a:t>
            </a:r>
            <a:endParaRPr lang="en-US" b="1" dirty="0"/>
          </a:p>
        </p:txBody>
      </p:sp>
    </p:spTree>
    <p:extLst>
      <p:ext uri="{BB962C8B-B14F-4D97-AF65-F5344CB8AC3E}">
        <p14:creationId xmlns:p14="http://schemas.microsoft.com/office/powerpoint/2010/main" val="3529334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EEF0D-3F8E-34CB-F724-7D7DD3B1B7C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33C5664-0CC6-6476-2384-4CED9423030E}"/>
              </a:ext>
            </a:extLst>
          </p:cNvPr>
          <p:cNvSpPr>
            <a:spLocks noGrp="1"/>
          </p:cNvSpPr>
          <p:nvPr>
            <p:ph type="title"/>
          </p:nvPr>
        </p:nvSpPr>
        <p:spPr>
          <a:xfrm>
            <a:off x="1324157" y="262906"/>
            <a:ext cx="9934550" cy="791702"/>
          </a:xfrm>
        </p:spPr>
        <p:txBody>
          <a:bodyPr>
            <a:normAutofit fontScale="90000"/>
          </a:bodyPr>
          <a:lstStyle/>
          <a:p>
            <a:pPr algn="ctr"/>
            <a:r>
              <a:rPr lang="en-US" b="1" dirty="0"/>
              <a:t>Connecting the Dots Activity: Map an ideal path for your sample persona </a:t>
            </a:r>
          </a:p>
        </p:txBody>
      </p:sp>
      <p:grpSp>
        <p:nvGrpSpPr>
          <p:cNvPr id="8" name="Group 7" descr="Graphic displaying Rao and three boxes, one labelled Says, one labelled thinks, and one labelled does and feels. Under says are bullets which read I need help - sometimes I don't know what my mom needs and I need a break. Under thinks are three bullets which read How can I balance my career and take care of my mom? Am I the only one going through this? Am I doing a good job? Under does are two bullets which read Advocate for his mom's care and Read articles and dementia and alzheimer's.  Under feels are three bullets which read stressed; exhausted; and meaning in caring for his mother.">
            <a:extLst>
              <a:ext uri="{FF2B5EF4-FFF2-40B4-BE49-F238E27FC236}">
                <a16:creationId xmlns:a16="http://schemas.microsoft.com/office/drawing/2014/main" id="{1EFDFADB-7740-790A-2C16-8D2CE28BB8ED}"/>
              </a:ext>
            </a:extLst>
          </p:cNvPr>
          <p:cNvGrpSpPr/>
          <p:nvPr/>
        </p:nvGrpSpPr>
        <p:grpSpPr>
          <a:xfrm>
            <a:off x="3717878" y="1326032"/>
            <a:ext cx="8188372" cy="5207958"/>
            <a:chOff x="2879678" y="1306982"/>
            <a:chExt cx="8188372" cy="5207958"/>
          </a:xfrm>
        </p:grpSpPr>
        <p:pic>
          <p:nvPicPr>
            <p:cNvPr id="6" name="Picture 5">
              <a:extLst>
                <a:ext uri="{FF2B5EF4-FFF2-40B4-BE49-F238E27FC236}">
                  <a16:creationId xmlns:a16="http://schemas.microsoft.com/office/drawing/2014/main" id="{94BEECFB-1B38-7FC0-280E-CDABB41F98D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879678" y="1306982"/>
              <a:ext cx="8188372" cy="4627094"/>
            </a:xfrm>
            <a:prstGeom prst="rect">
              <a:avLst/>
            </a:prstGeom>
          </p:spPr>
        </p:pic>
        <p:pic>
          <p:nvPicPr>
            <p:cNvPr id="7" name="Picture 6">
              <a:extLst>
                <a:ext uri="{FF2B5EF4-FFF2-40B4-BE49-F238E27FC236}">
                  <a16:creationId xmlns:a16="http://schemas.microsoft.com/office/drawing/2014/main" id="{1E43D77A-0C36-3EFA-EF64-BB3622E00DAE}"/>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879678" y="5934076"/>
              <a:ext cx="8188372" cy="580864"/>
            </a:xfrm>
            <a:prstGeom prst="rect">
              <a:avLst/>
            </a:prstGeom>
          </p:spPr>
        </p:pic>
      </p:grpSp>
      <p:pic>
        <p:nvPicPr>
          <p:cNvPr id="10" name="Picture 9">
            <a:extLst>
              <a:ext uri="{FF2B5EF4-FFF2-40B4-BE49-F238E27FC236}">
                <a16:creationId xmlns:a16="http://schemas.microsoft.com/office/drawing/2014/main" id="{0952401F-419B-AEBA-5098-958D9CF3B20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42875" y="2078597"/>
            <a:ext cx="3482450" cy="3137415"/>
          </a:xfrm>
          <a:prstGeom prst="rect">
            <a:avLst/>
          </a:prstGeom>
        </p:spPr>
      </p:pic>
    </p:spTree>
    <p:extLst>
      <p:ext uri="{BB962C8B-B14F-4D97-AF65-F5344CB8AC3E}">
        <p14:creationId xmlns:p14="http://schemas.microsoft.com/office/powerpoint/2010/main" val="888781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5A593-33AC-F5AE-B3F3-76AF6501A0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619A46-EC58-9D13-9FA0-0D9C2591DA8B}"/>
              </a:ext>
            </a:extLst>
          </p:cNvPr>
          <p:cNvSpPr>
            <a:spLocks noGrp="1"/>
          </p:cNvSpPr>
          <p:nvPr>
            <p:ph type="title"/>
          </p:nvPr>
        </p:nvSpPr>
        <p:spPr>
          <a:xfrm>
            <a:off x="835818" y="198544"/>
            <a:ext cx="10515600" cy="791702"/>
          </a:xfrm>
        </p:spPr>
        <p:txBody>
          <a:bodyPr/>
          <a:lstStyle/>
          <a:p>
            <a:pPr algn="ctr"/>
            <a:r>
              <a:rPr lang="en-US" b="1" dirty="0">
                <a:solidFill>
                  <a:schemeClr val="accent1"/>
                </a:solidFill>
              </a:rPr>
              <a:t>Agenda</a:t>
            </a:r>
          </a:p>
        </p:txBody>
      </p:sp>
      <p:graphicFrame>
        <p:nvGraphicFramePr>
          <p:cNvPr id="5" name="Diagram 4" descr="Warm Up&#10;National Vision&#10;Interactive Activity: Connecting the Dots">
            <a:extLst>
              <a:ext uri="{FF2B5EF4-FFF2-40B4-BE49-F238E27FC236}">
                <a16:creationId xmlns:a16="http://schemas.microsoft.com/office/drawing/2014/main" id="{19AF6D99-D1D3-2E8A-88B5-4454E754CA27}"/>
              </a:ext>
            </a:extLst>
          </p:cNvPr>
          <p:cNvGraphicFramePr/>
          <p:nvPr>
            <p:extLst>
              <p:ext uri="{D42A27DB-BD31-4B8C-83A1-F6EECF244321}">
                <p14:modId xmlns:p14="http://schemas.microsoft.com/office/powerpoint/2010/main" val="3851205375"/>
              </p:ext>
            </p:extLst>
          </p:nvPr>
        </p:nvGraphicFramePr>
        <p:xfrm>
          <a:off x="1358915" y="1259631"/>
          <a:ext cx="8452802" cy="4950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6725184"/>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24867-B4AC-6E74-0C7A-405988F3CFD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87E5F2D-9E91-8F76-2E09-01D9AC6AFA32}"/>
              </a:ext>
            </a:extLst>
          </p:cNvPr>
          <p:cNvSpPr>
            <a:spLocks noGrp="1"/>
          </p:cNvSpPr>
          <p:nvPr>
            <p:ph type="title"/>
          </p:nvPr>
        </p:nvSpPr>
        <p:spPr>
          <a:xfrm>
            <a:off x="1324157" y="722621"/>
            <a:ext cx="9934550" cy="791702"/>
          </a:xfrm>
        </p:spPr>
        <p:txBody>
          <a:bodyPr/>
          <a:lstStyle/>
          <a:p>
            <a:pPr algn="ctr"/>
            <a:r>
              <a:rPr lang="en-US" b="1" dirty="0"/>
              <a:t>Leaving in Action </a:t>
            </a:r>
          </a:p>
        </p:txBody>
      </p:sp>
      <p:sp>
        <p:nvSpPr>
          <p:cNvPr id="2" name="Rectangle 1">
            <a:extLst>
              <a:ext uri="{FF2B5EF4-FFF2-40B4-BE49-F238E27FC236}">
                <a16:creationId xmlns:a16="http://schemas.microsoft.com/office/drawing/2014/main" id="{9FE4BBAE-60A4-FA9F-5D7C-26CC4820BB92}"/>
              </a:ext>
            </a:extLst>
          </p:cNvPr>
          <p:cNvSpPr/>
          <p:nvPr/>
        </p:nvSpPr>
        <p:spPr>
          <a:xfrm>
            <a:off x="1580444" y="1897319"/>
            <a:ext cx="9245600" cy="36507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3600" dirty="0"/>
              <a:t>“If you think you are too small to make a difference, try sleeping with a mosquito”</a:t>
            </a:r>
          </a:p>
          <a:p>
            <a:pPr algn="ctr">
              <a:spcAft>
                <a:spcPts val="1200"/>
              </a:spcAft>
            </a:pPr>
            <a:r>
              <a:rPr lang="en-US" sz="3600" b="1" dirty="0"/>
              <a:t>Dalai Lama </a:t>
            </a:r>
            <a:endParaRPr lang="en-US" sz="3600" u="sng" dirty="0"/>
          </a:p>
        </p:txBody>
      </p:sp>
    </p:spTree>
    <p:extLst>
      <p:ext uri="{BB962C8B-B14F-4D97-AF65-F5344CB8AC3E}">
        <p14:creationId xmlns:p14="http://schemas.microsoft.com/office/powerpoint/2010/main" val="3459224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D5C78D-BBCA-776C-C70F-360B44B24780}"/>
              </a:ext>
            </a:extLst>
          </p:cNvPr>
          <p:cNvSpPr>
            <a:spLocks noGrp="1"/>
          </p:cNvSpPr>
          <p:nvPr>
            <p:ph type="title"/>
          </p:nvPr>
        </p:nvSpPr>
        <p:spPr>
          <a:xfrm>
            <a:off x="1234920" y="338139"/>
            <a:ext cx="9780912" cy="791702"/>
          </a:xfrm>
        </p:spPr>
        <p:txBody>
          <a:bodyPr>
            <a:normAutofit/>
          </a:bodyPr>
          <a:lstStyle/>
          <a:p>
            <a:pPr algn="ctr"/>
            <a:r>
              <a:rPr lang="en-US" b="1" dirty="0">
                <a:solidFill>
                  <a:schemeClr val="accent1"/>
                </a:solidFill>
              </a:rPr>
              <a:t>Stay in touch!</a:t>
            </a:r>
            <a:endParaRPr lang="en-US" dirty="0"/>
          </a:p>
        </p:txBody>
      </p:sp>
      <p:sp>
        <p:nvSpPr>
          <p:cNvPr id="5" name="Text Placeholder 5">
            <a:extLst>
              <a:ext uri="{FF2B5EF4-FFF2-40B4-BE49-F238E27FC236}">
                <a16:creationId xmlns:a16="http://schemas.microsoft.com/office/drawing/2014/main" id="{7856D1C8-E238-5702-268D-55FC9B626ADC}"/>
              </a:ext>
            </a:extLst>
          </p:cNvPr>
          <p:cNvSpPr txBox="1">
            <a:spLocks noGrp="1"/>
          </p:cNvSpPr>
          <p:nvPr>
            <p:ph type="body" sz="quarter" idx="10"/>
          </p:nvPr>
        </p:nvSpPr>
        <p:spPr>
          <a:xfrm>
            <a:off x="309231" y="1687879"/>
            <a:ext cx="2993367" cy="1077178"/>
          </a:xfrm>
          <a:prstGeom prst="rect">
            <a:avLst/>
          </a:prstGeom>
          <a:solidFill>
            <a:schemeClr val="accent3">
              <a:lumMod val="20000"/>
              <a:lumOff val="80000"/>
            </a:schemeClr>
          </a:solidFill>
          <a:ln w="38100">
            <a:solidFill>
              <a:schemeClr val="accent3"/>
            </a:solidFill>
          </a:ln>
        </p:spPr>
        <p:txBody>
          <a:bodyPr wrap="square" rtlCol="0">
            <a:spAutoFit/>
          </a:bodyPr>
          <a:lstStyle/>
          <a:p>
            <a:pPr marL="0" indent="0" algn="ctr">
              <a:spcBef>
                <a:spcPts val="0"/>
              </a:spcBef>
              <a:buNone/>
            </a:pPr>
            <a:r>
              <a:rPr lang="en-US" sz="1600" kern="1200" dirty="0">
                <a:solidFill>
                  <a:schemeClr val="tx1"/>
                </a:solidFill>
              </a:rPr>
              <a:t>The Monday Mailer is a </a:t>
            </a:r>
            <a:r>
              <a:rPr lang="en-US" sz="1600" u="sng" kern="1200" dirty="0">
                <a:solidFill>
                  <a:schemeClr val="tx1"/>
                </a:solidFill>
              </a:rPr>
              <a:t>brief</a:t>
            </a:r>
            <a:r>
              <a:rPr lang="en-US" sz="1600" kern="1200" dirty="0">
                <a:solidFill>
                  <a:schemeClr val="tx1"/>
                </a:solidFill>
              </a:rPr>
              <a:t>, weekly email with resources, events, and opportunities related to No Wrong Door</a:t>
            </a:r>
            <a:endParaRPr lang="en-US" sz="1600" dirty="0">
              <a:solidFill>
                <a:srgbClr val="000000"/>
              </a:solidFill>
            </a:endParaRPr>
          </a:p>
        </p:txBody>
      </p:sp>
      <p:pic>
        <p:nvPicPr>
          <p:cNvPr id="1026" name="Picture 2" descr="QR code leading to the sign-up form for the no wrong door Monday Mailer.">
            <a:extLst>
              <a:ext uri="{FF2B5EF4-FFF2-40B4-BE49-F238E27FC236}">
                <a16:creationId xmlns:a16="http://schemas.microsoft.com/office/drawing/2014/main" id="{B41D136C-40E0-6CD5-11B7-ACEB8509671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85632" y="1561996"/>
            <a:ext cx="1393564" cy="139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Screenshot displaying a previous No Wrong Door monday mailer.">
            <a:extLst>
              <a:ext uri="{FF2B5EF4-FFF2-40B4-BE49-F238E27FC236}">
                <a16:creationId xmlns:a16="http://schemas.microsoft.com/office/drawing/2014/main" id="{E889460B-13A4-FC94-46C9-EE13763985D4}"/>
              </a:ext>
            </a:extLst>
          </p:cNvPr>
          <p:cNvPicPr>
            <a:picLocks noChangeAspect="1"/>
          </p:cNvPicPr>
          <p:nvPr/>
        </p:nvPicPr>
        <p:blipFill>
          <a:blip r:embed="rId4"/>
          <a:stretch>
            <a:fillRect/>
          </a:stretch>
        </p:blipFill>
        <p:spPr>
          <a:xfrm>
            <a:off x="309231" y="3135990"/>
            <a:ext cx="4601217" cy="3286584"/>
          </a:xfrm>
          <a:prstGeom prst="rect">
            <a:avLst/>
          </a:prstGeom>
          <a:ln w="38100">
            <a:solidFill>
              <a:schemeClr val="accent3"/>
            </a:solidFill>
          </a:ln>
        </p:spPr>
      </p:pic>
      <p:sp>
        <p:nvSpPr>
          <p:cNvPr id="10" name="Text Placeholder 5">
            <a:extLst>
              <a:ext uri="{FF2B5EF4-FFF2-40B4-BE49-F238E27FC236}">
                <a16:creationId xmlns:a16="http://schemas.microsoft.com/office/drawing/2014/main" id="{39D0F74C-F51E-DE21-744A-00C36C3A1A3C}"/>
              </a:ext>
            </a:extLst>
          </p:cNvPr>
          <p:cNvSpPr txBox="1">
            <a:spLocks/>
          </p:cNvSpPr>
          <p:nvPr/>
        </p:nvSpPr>
        <p:spPr>
          <a:xfrm>
            <a:off x="5925180" y="1841768"/>
            <a:ext cx="3829433" cy="923289"/>
          </a:xfrm>
          <a:prstGeom prst="rect">
            <a:avLst/>
          </a:prstGeom>
          <a:solidFill>
            <a:schemeClr val="accent2">
              <a:lumMod val="20000"/>
              <a:lumOff val="80000"/>
            </a:schemeClr>
          </a:solidFill>
          <a:ln w="38100"/>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rtlCol="0" anchor="t" anchorCtr="0">
            <a:spAutoFit/>
          </a:bodyPr>
          <a:lstStyle>
            <a:defPPr marR="0" lvl="0" algn="l" rtl="0">
              <a:lnSpc>
                <a:spcPct val="100000"/>
              </a:lnSpc>
              <a:spcBef>
                <a:spcPts val="0"/>
              </a:spcBef>
              <a:spcAft>
                <a:spcPts val="0"/>
              </a:spcAft>
            </a:defPPr>
            <a:lvl1pPr marL="129481" marR="0" lvl="0" indent="-129481" algn="l" rtl="0">
              <a:lnSpc>
                <a:spcPct val="100000"/>
              </a:lnSpc>
              <a:spcBef>
                <a:spcPts val="1000"/>
              </a:spcBef>
              <a:spcAft>
                <a:spcPts val="0"/>
              </a:spcAft>
              <a:buClr>
                <a:schemeClr val="dk1"/>
              </a:buClr>
              <a:buSzPct val="100000"/>
              <a:buFont typeface="Wingdings" panose="05000000000000000000" pitchFamily="2" charset="2"/>
              <a:buChar char="§"/>
              <a:defRPr lang="en-US" sz="2400" b="0" i="0" u="none" strike="noStrike" cap="none" smtClean="0">
                <a:solidFill>
                  <a:schemeClr val="dk1"/>
                </a:solidFill>
                <a:latin typeface="+mn-lt"/>
                <a:ea typeface="Titillium Web"/>
                <a:cs typeface="Titillium Web"/>
                <a:sym typeface="Titillium Web"/>
              </a:defRPr>
            </a:lvl1pPr>
            <a:lvl2pPr marL="417017" marR="0" lvl="1" indent="-192881" algn="l" rtl="0">
              <a:lnSpc>
                <a:spcPct val="100000"/>
              </a:lnSpc>
              <a:spcBef>
                <a:spcPts val="500"/>
              </a:spcBef>
              <a:spcAft>
                <a:spcPts val="0"/>
              </a:spcAft>
              <a:buClr>
                <a:schemeClr val="dk1"/>
              </a:buClr>
              <a:buSzPts val="2400"/>
              <a:buFont typeface="Arial"/>
              <a:buChar char="•"/>
              <a:defRPr lang="en-US" sz="2000" b="0" i="0" u="none" strike="noStrike" cap="none" dirty="0" smtClean="0">
                <a:solidFill>
                  <a:schemeClr val="dk1"/>
                </a:solidFill>
                <a:latin typeface="+mn-lt"/>
                <a:ea typeface="Titillium Web"/>
                <a:cs typeface="Titillium Web"/>
                <a:sym typeface="Titillium Web"/>
              </a:defRPr>
            </a:lvl2pPr>
            <a:lvl3pPr marL="643831" marR="0" lvl="2" indent="-192881" algn="l" rtl="0">
              <a:lnSpc>
                <a:spcPct val="90000"/>
              </a:lnSpc>
              <a:spcBef>
                <a:spcPts val="500"/>
              </a:spcBef>
              <a:spcAft>
                <a:spcPts val="0"/>
              </a:spcAft>
              <a:buClr>
                <a:schemeClr val="dk1"/>
              </a:buClr>
              <a:buSzPts val="2000"/>
              <a:buFont typeface="Arial"/>
              <a:buChar char="•"/>
              <a:defRPr lang="en-US" sz="1600" b="0" i="0" u="none" strike="noStrike" cap="none" dirty="0" smtClean="0">
                <a:solidFill>
                  <a:schemeClr val="dk1"/>
                </a:solidFill>
                <a:latin typeface="+mn-lt"/>
                <a:ea typeface="Titillium Web"/>
                <a:cs typeface="Titillium Web"/>
                <a:sym typeface="Titillium Web"/>
              </a:defRPr>
            </a:lvl3pPr>
            <a:lvl4pPr marL="868859" marR="0" lvl="3" indent="-160735" algn="l" rtl="0">
              <a:lnSpc>
                <a:spcPct val="90000"/>
              </a:lnSpc>
              <a:spcBef>
                <a:spcPts val="500"/>
              </a:spcBef>
              <a:spcAft>
                <a:spcPts val="0"/>
              </a:spcAft>
              <a:buClr>
                <a:schemeClr val="dk1"/>
              </a:buClr>
              <a:buSzPts val="1800"/>
              <a:buFont typeface="Arial"/>
              <a:buChar char="•"/>
              <a:defRPr lang="en-US" sz="1400" b="0" i="0" u="none" strike="noStrike" cap="none" dirty="0" smtClean="0">
                <a:solidFill>
                  <a:schemeClr val="dk1"/>
                </a:solidFill>
                <a:latin typeface="+mn-lt"/>
                <a:ea typeface="Titillium Web"/>
                <a:cs typeface="Titillium Web"/>
                <a:sym typeface="Titillium Web"/>
              </a:defRPr>
            </a:lvl4pPr>
            <a:lvl5pPr marL="1092994" marR="0" lvl="4" indent="-160735" algn="l" rtl="0">
              <a:lnSpc>
                <a:spcPct val="90000"/>
              </a:lnSpc>
              <a:spcBef>
                <a:spcPts val="500"/>
              </a:spcBef>
              <a:spcAft>
                <a:spcPts val="0"/>
              </a:spcAft>
              <a:buClr>
                <a:schemeClr val="dk1"/>
              </a:buClr>
              <a:buSzPts val="1800"/>
              <a:buFont typeface="Arial"/>
              <a:buChar char="•"/>
              <a:defRPr lang="en-US" sz="1200" b="0" i="0" u="none" strike="noStrike" cap="none" dirty="0">
                <a:solidFill>
                  <a:schemeClr val="dk1"/>
                </a:solidFill>
                <a:latin typeface="+mn-lt"/>
                <a:ea typeface="Titillium Web"/>
                <a:cs typeface="Titillium Web"/>
                <a:sym typeface="Titillium Web"/>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spcBef>
                <a:spcPts val="0"/>
              </a:spcBef>
              <a:buFont typeface="Wingdings" panose="05000000000000000000" pitchFamily="2" charset="2"/>
              <a:buNone/>
            </a:pPr>
            <a:r>
              <a:rPr lang="en-US" sz="1800" kern="1200" dirty="0">
                <a:solidFill>
                  <a:schemeClr val="tx1"/>
                </a:solidFill>
              </a:rPr>
              <a:t>The NWD Community Discussion Board is a closed community for you to engage with your peers</a:t>
            </a:r>
            <a:endParaRPr lang="en-US" sz="1800" kern="0" dirty="0">
              <a:solidFill>
                <a:srgbClr val="000000"/>
              </a:solidFill>
            </a:endParaRPr>
          </a:p>
        </p:txBody>
      </p:sp>
      <p:pic>
        <p:nvPicPr>
          <p:cNvPr id="12" name="Picture 11" descr="QR code leading to the no wrong door community discussion board on the TA community.">
            <a:extLst>
              <a:ext uri="{FF2B5EF4-FFF2-40B4-BE49-F238E27FC236}">
                <a16:creationId xmlns:a16="http://schemas.microsoft.com/office/drawing/2014/main" id="{B2D85208-5D2C-3550-4425-AEF214E60B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09434" y="1561996"/>
            <a:ext cx="1382326" cy="1393564"/>
          </a:xfrm>
          <a:prstGeom prst="rect">
            <a:avLst/>
          </a:prstGeom>
        </p:spPr>
      </p:pic>
      <p:pic>
        <p:nvPicPr>
          <p:cNvPr id="9" name="Picture 8" descr="Screenshot of the No wrong door TA community discussion board.">
            <a:extLst>
              <a:ext uri="{FF2B5EF4-FFF2-40B4-BE49-F238E27FC236}">
                <a16:creationId xmlns:a16="http://schemas.microsoft.com/office/drawing/2014/main" id="{FB238833-2216-B2EE-E4AA-D7FA56698C9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25180" y="3138901"/>
            <a:ext cx="5710163" cy="3127823"/>
          </a:xfrm>
          <a:prstGeom prst="rect">
            <a:avLst/>
          </a:prstGeom>
          <a:ln w="38100">
            <a:solidFill>
              <a:schemeClr val="accent2"/>
            </a:solidFill>
          </a:ln>
        </p:spPr>
      </p:pic>
    </p:spTree>
    <p:extLst>
      <p:ext uri="{BB962C8B-B14F-4D97-AF65-F5344CB8AC3E}">
        <p14:creationId xmlns:p14="http://schemas.microsoft.com/office/powerpoint/2010/main" val="218177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4BDB5-FE76-F243-D84B-9BB069B46112}"/>
            </a:ext>
          </a:extLst>
        </p:cNvPr>
        <p:cNvGrpSpPr/>
        <p:nvPr/>
      </p:nvGrpSpPr>
      <p:grpSpPr>
        <a:xfrm>
          <a:off x="0" y="0"/>
          <a:ext cx="0" cy="0"/>
          <a:chOff x="0" y="0"/>
          <a:chExt cx="0" cy="0"/>
        </a:xfrm>
      </p:grpSpPr>
      <p:sp>
        <p:nvSpPr>
          <p:cNvPr id="2" name="Rectangle 1" descr="Breaking down silos is about mindset">
            <a:extLst>
              <a:ext uri="{FF2B5EF4-FFF2-40B4-BE49-F238E27FC236}">
                <a16:creationId xmlns:a16="http://schemas.microsoft.com/office/drawing/2014/main" id="{F5A161E8-B6B8-66DF-8837-830DEBF078C1}"/>
              </a:ext>
            </a:extLst>
          </p:cNvPr>
          <p:cNvSpPr/>
          <p:nvPr/>
        </p:nvSpPr>
        <p:spPr>
          <a:xfrm>
            <a:off x="6966630" y="1993090"/>
            <a:ext cx="4137145" cy="28718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dirty="0"/>
          </a:p>
        </p:txBody>
      </p:sp>
      <p:pic>
        <p:nvPicPr>
          <p:cNvPr id="8" name="Picture 7">
            <a:extLst>
              <a:ext uri="{FF2B5EF4-FFF2-40B4-BE49-F238E27FC236}">
                <a16:creationId xmlns:a16="http://schemas.microsoft.com/office/drawing/2014/main" id="{495248AE-5435-5B29-8944-6C51504ADC6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41387" y="404734"/>
            <a:ext cx="3868545" cy="5803392"/>
          </a:xfrm>
          <a:prstGeom prst="rect">
            <a:avLst/>
          </a:prstGeom>
        </p:spPr>
      </p:pic>
      <p:sp>
        <p:nvSpPr>
          <p:cNvPr id="3" name="Title 2">
            <a:extLst>
              <a:ext uri="{FF2B5EF4-FFF2-40B4-BE49-F238E27FC236}">
                <a16:creationId xmlns:a16="http://schemas.microsoft.com/office/drawing/2014/main" id="{4C8B2D2A-8ADA-5C50-9309-E7C0188F3F83}"/>
              </a:ext>
            </a:extLst>
          </p:cNvPr>
          <p:cNvSpPr>
            <a:spLocks noGrp="1"/>
          </p:cNvSpPr>
          <p:nvPr>
            <p:ph type="title" idx="4294967295"/>
          </p:nvPr>
        </p:nvSpPr>
        <p:spPr>
          <a:xfrm>
            <a:off x="7100929" y="2766217"/>
            <a:ext cx="3868545" cy="1325563"/>
          </a:xfrm>
        </p:spPr>
        <p:txBody>
          <a:bodyPr>
            <a:noAutofit/>
          </a:bodyPr>
          <a:lstStyle/>
          <a:p>
            <a:pPr algn="ctr"/>
            <a:r>
              <a:rPr lang="en-US" sz="3600" dirty="0">
                <a:solidFill>
                  <a:schemeClr val="bg1"/>
                </a:solidFill>
                <a:latin typeface="+mj-lt"/>
              </a:rPr>
              <a:t>Breaking down silos</a:t>
            </a:r>
            <a:r>
              <a:rPr lang="en-US" sz="3600" baseline="0" dirty="0">
                <a:solidFill>
                  <a:schemeClr val="bg1"/>
                </a:solidFill>
                <a:latin typeface="+mj-lt"/>
              </a:rPr>
              <a:t> is about mindset</a:t>
            </a:r>
            <a:endParaRPr lang="en-US" sz="3600" dirty="0">
              <a:solidFill>
                <a:schemeClr val="bg1"/>
              </a:solidFill>
              <a:latin typeface="+mj-lt"/>
            </a:endParaRPr>
          </a:p>
        </p:txBody>
      </p:sp>
    </p:spTree>
    <p:extLst>
      <p:ext uri="{BB962C8B-B14F-4D97-AF65-F5344CB8AC3E}">
        <p14:creationId xmlns:p14="http://schemas.microsoft.com/office/powerpoint/2010/main" val="290970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5E7D8-8253-08EC-D744-B827F2F8065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AB4A62E-0117-56BF-2FE3-322172925BD7}"/>
              </a:ext>
            </a:extLst>
          </p:cNvPr>
          <p:cNvSpPr>
            <a:spLocks noGrp="1"/>
          </p:cNvSpPr>
          <p:nvPr>
            <p:ph type="title"/>
          </p:nvPr>
        </p:nvSpPr>
        <p:spPr>
          <a:xfrm>
            <a:off x="1324157" y="722621"/>
            <a:ext cx="9934550" cy="791702"/>
          </a:xfrm>
        </p:spPr>
        <p:txBody>
          <a:bodyPr/>
          <a:lstStyle/>
          <a:p>
            <a:pPr algn="ctr"/>
            <a:r>
              <a:rPr lang="en-US" b="1" dirty="0"/>
              <a:t>Think, Pair, Share </a:t>
            </a:r>
          </a:p>
        </p:txBody>
      </p:sp>
      <p:sp>
        <p:nvSpPr>
          <p:cNvPr id="2" name="Rectangle 1">
            <a:extLst>
              <a:ext uri="{FF2B5EF4-FFF2-40B4-BE49-F238E27FC236}">
                <a16:creationId xmlns:a16="http://schemas.microsoft.com/office/drawing/2014/main" id="{7890D624-9666-44B7-9F78-BAD450642D8E}"/>
              </a:ext>
            </a:extLst>
          </p:cNvPr>
          <p:cNvSpPr/>
          <p:nvPr/>
        </p:nvSpPr>
        <p:spPr>
          <a:xfrm>
            <a:off x="2048820" y="1897319"/>
            <a:ext cx="8485224" cy="36507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Reflect on a time </a:t>
            </a:r>
            <a:r>
              <a:rPr lang="en-US" sz="3600" b="1" u="sng" dirty="0"/>
              <a:t>you</a:t>
            </a:r>
            <a:r>
              <a:rPr lang="en-US" sz="3600" b="1" dirty="0"/>
              <a:t> </a:t>
            </a:r>
            <a:r>
              <a:rPr lang="en-US" sz="3600" dirty="0"/>
              <a:t>successfully worked across silos to help someone </a:t>
            </a:r>
            <a:r>
              <a:rPr lang="en-US" sz="3600" b="1" u="sng" dirty="0"/>
              <a:t>connect to the services they need</a:t>
            </a:r>
            <a:endParaRPr lang="en-US" sz="3600" u="sng" dirty="0"/>
          </a:p>
        </p:txBody>
      </p:sp>
    </p:spTree>
    <p:extLst>
      <p:ext uri="{BB962C8B-B14F-4D97-AF65-F5344CB8AC3E}">
        <p14:creationId xmlns:p14="http://schemas.microsoft.com/office/powerpoint/2010/main" val="1725680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0D8B7-61BD-5524-0971-5057A4413E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06AADC-EF12-EEE9-A862-32A384FC0481}"/>
              </a:ext>
            </a:extLst>
          </p:cNvPr>
          <p:cNvSpPr>
            <a:spLocks noGrp="1"/>
          </p:cNvSpPr>
          <p:nvPr>
            <p:ph type="title"/>
          </p:nvPr>
        </p:nvSpPr>
        <p:spPr>
          <a:xfrm>
            <a:off x="835818" y="592920"/>
            <a:ext cx="10515600" cy="791702"/>
          </a:xfrm>
        </p:spPr>
        <p:txBody>
          <a:bodyPr/>
          <a:lstStyle/>
          <a:p>
            <a:pPr algn="ctr"/>
            <a:r>
              <a:rPr lang="en-US" b="1" dirty="0">
                <a:solidFill>
                  <a:schemeClr val="accent1"/>
                </a:solidFill>
              </a:rPr>
              <a:t>No Wrong Door</a:t>
            </a:r>
          </a:p>
        </p:txBody>
      </p:sp>
      <p:pic>
        <p:nvPicPr>
          <p:cNvPr id="6" name="Picture 5" descr="The six core elements of a no wrong door system. In order, they are: one-stop coordinated system, not just one entity or network. Single standard process with common protocols and information exchange. Objective and neutral, impartial and unbiased. Person-centered, focusing on you and not the system. Seamless and person-friendly to tell your story once. And use of private and public programs with streamlined access to long term support and services.">
            <a:extLst>
              <a:ext uri="{FF2B5EF4-FFF2-40B4-BE49-F238E27FC236}">
                <a16:creationId xmlns:a16="http://schemas.microsoft.com/office/drawing/2014/main" id="{07E11F95-AC98-5121-335A-562C63C840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6122" y="1700608"/>
            <a:ext cx="11874992" cy="3040655"/>
          </a:xfrm>
          <a:prstGeom prst="rect">
            <a:avLst/>
          </a:prstGeom>
        </p:spPr>
      </p:pic>
      <p:sp>
        <p:nvSpPr>
          <p:cNvPr id="3" name="Rectangle: Rounded Corners 2">
            <a:extLst>
              <a:ext uri="{FF2B5EF4-FFF2-40B4-BE49-F238E27FC236}">
                <a16:creationId xmlns:a16="http://schemas.microsoft.com/office/drawing/2014/main" id="{3AAA6A60-829A-C0A3-3621-3CD02DE03E21}"/>
              </a:ext>
            </a:extLst>
          </p:cNvPr>
          <p:cNvSpPr/>
          <p:nvPr/>
        </p:nvSpPr>
        <p:spPr>
          <a:xfrm>
            <a:off x="720142" y="5373235"/>
            <a:ext cx="10631276" cy="72009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 No Wrong Door system makes it easier for people to get the services they need.</a:t>
            </a:r>
          </a:p>
        </p:txBody>
      </p:sp>
    </p:spTree>
    <p:extLst>
      <p:ext uri="{BB962C8B-B14F-4D97-AF65-F5344CB8AC3E}">
        <p14:creationId xmlns:p14="http://schemas.microsoft.com/office/powerpoint/2010/main" val="69471002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715C3-053C-94B5-6605-EA14785766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F64159-DA1F-AF31-0505-7E47B32E9ABC}"/>
              </a:ext>
            </a:extLst>
          </p:cNvPr>
          <p:cNvSpPr>
            <a:spLocks noGrp="1"/>
          </p:cNvSpPr>
          <p:nvPr>
            <p:ph type="title"/>
          </p:nvPr>
        </p:nvSpPr>
        <p:spPr>
          <a:xfrm>
            <a:off x="1201489" y="44020"/>
            <a:ext cx="10998164" cy="791702"/>
          </a:xfrm>
        </p:spPr>
        <p:txBody>
          <a:bodyPr>
            <a:noAutofit/>
          </a:bodyPr>
          <a:lstStyle/>
          <a:p>
            <a:r>
              <a:rPr lang="en-US" sz="2800" b="1" dirty="0">
                <a:solidFill>
                  <a:schemeClr val="accent1"/>
                </a:solidFill>
              </a:rPr>
              <a:t>No Wrong Door: Catalyst for ACL Strategic Priorities </a:t>
            </a:r>
            <a:endParaRPr lang="en-US" sz="2800" dirty="0"/>
          </a:p>
        </p:txBody>
      </p:sp>
      <p:sp>
        <p:nvSpPr>
          <p:cNvPr id="6" name="Star: 10 Points 5">
            <a:extLst>
              <a:ext uri="{FF2B5EF4-FFF2-40B4-BE49-F238E27FC236}">
                <a16:creationId xmlns:a16="http://schemas.microsoft.com/office/drawing/2014/main" id="{740EB66A-A306-51CA-0158-1D928295CF4F}"/>
              </a:ext>
            </a:extLst>
          </p:cNvPr>
          <p:cNvSpPr/>
          <p:nvPr/>
        </p:nvSpPr>
        <p:spPr>
          <a:xfrm>
            <a:off x="180040" y="1197898"/>
            <a:ext cx="2513815" cy="1736836"/>
          </a:xfrm>
          <a:prstGeom prst="star10">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Governance:</a:t>
            </a:r>
            <a:r>
              <a:rPr lang="en-US" dirty="0">
                <a:solidFill>
                  <a:schemeClr val="tx1"/>
                </a:solidFill>
              </a:rPr>
              <a:t>  Aligning state government for efficiency  </a:t>
            </a:r>
          </a:p>
        </p:txBody>
      </p:sp>
      <p:sp>
        <p:nvSpPr>
          <p:cNvPr id="3" name="Rectangle 2">
            <a:extLst>
              <a:ext uri="{FF2B5EF4-FFF2-40B4-BE49-F238E27FC236}">
                <a16:creationId xmlns:a16="http://schemas.microsoft.com/office/drawing/2014/main" id="{884DAD6C-CAC3-6E5C-7DA1-D2393342D0C5}"/>
              </a:ext>
            </a:extLst>
          </p:cNvPr>
          <p:cNvSpPr/>
          <p:nvPr/>
        </p:nvSpPr>
        <p:spPr>
          <a:xfrm>
            <a:off x="260195" y="3294529"/>
            <a:ext cx="1882588" cy="558395"/>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MAHA Agenda </a:t>
            </a:r>
          </a:p>
        </p:txBody>
      </p:sp>
      <p:sp>
        <p:nvSpPr>
          <p:cNvPr id="10" name="Star: 10 Points 9">
            <a:extLst>
              <a:ext uri="{FF2B5EF4-FFF2-40B4-BE49-F238E27FC236}">
                <a16:creationId xmlns:a16="http://schemas.microsoft.com/office/drawing/2014/main" id="{2153531E-EE39-858E-913F-7E00594D9E94}"/>
              </a:ext>
            </a:extLst>
          </p:cNvPr>
          <p:cNvSpPr/>
          <p:nvPr/>
        </p:nvSpPr>
        <p:spPr>
          <a:xfrm>
            <a:off x="0" y="4359971"/>
            <a:ext cx="2995449" cy="2210929"/>
          </a:xfrm>
          <a:prstGeom prst="star10">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b="1" dirty="0">
                <a:solidFill>
                  <a:schemeClr val="tx1"/>
                </a:solidFill>
              </a:rPr>
              <a:t>Public Outreach: </a:t>
            </a:r>
            <a:r>
              <a:rPr lang="en-US" dirty="0">
                <a:solidFill>
                  <a:schemeClr val="tx1"/>
                </a:solidFill>
              </a:rPr>
              <a:t>Building partnerships so more organizations are working together</a:t>
            </a:r>
          </a:p>
        </p:txBody>
      </p:sp>
      <p:graphicFrame>
        <p:nvGraphicFramePr>
          <p:cNvPr id="12" name="Diagram 11" descr="Cross-cutting themes&#10;Caregiving, connecting people to services, whole-person health, employment, protecting rights and preventing abuse, economic security">
            <a:extLst>
              <a:ext uri="{FF2B5EF4-FFF2-40B4-BE49-F238E27FC236}">
                <a16:creationId xmlns:a16="http://schemas.microsoft.com/office/drawing/2014/main" id="{83D02479-B81A-C735-BB50-7F2D8A86F8D6}"/>
              </a:ext>
            </a:extLst>
          </p:cNvPr>
          <p:cNvGraphicFramePr/>
          <p:nvPr>
            <p:extLst>
              <p:ext uri="{D42A27DB-BD31-4B8C-83A1-F6EECF244321}">
                <p14:modId xmlns:p14="http://schemas.microsoft.com/office/powerpoint/2010/main" val="1571643848"/>
              </p:ext>
            </p:extLst>
          </p:nvPr>
        </p:nvGraphicFramePr>
        <p:xfrm>
          <a:off x="427682" y="730274"/>
          <a:ext cx="10998164" cy="58920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tar: 10 Points 4">
            <a:extLst>
              <a:ext uri="{FF2B5EF4-FFF2-40B4-BE49-F238E27FC236}">
                <a16:creationId xmlns:a16="http://schemas.microsoft.com/office/drawing/2014/main" id="{C89E1FC8-E99A-1C0B-7185-349A6DDEEEDF}"/>
              </a:ext>
            </a:extLst>
          </p:cNvPr>
          <p:cNvSpPr/>
          <p:nvPr/>
        </p:nvSpPr>
        <p:spPr>
          <a:xfrm>
            <a:off x="8797158" y="633046"/>
            <a:ext cx="3394841" cy="2661483"/>
          </a:xfrm>
          <a:prstGeom prst="star10">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Person-Centered Counseling</a:t>
            </a:r>
            <a:r>
              <a:rPr lang="en-US" dirty="0">
                <a:solidFill>
                  <a:schemeClr val="tx1"/>
                </a:solidFill>
              </a:rPr>
              <a:t>: Workforce focused on what matters to the person and ensuring people can make informed choices. </a:t>
            </a:r>
          </a:p>
          <a:p>
            <a:pPr algn="ctr"/>
            <a:endParaRPr lang="en-US" sz="1600" dirty="0">
              <a:solidFill>
                <a:schemeClr val="tx1"/>
              </a:solidFill>
            </a:endParaRPr>
          </a:p>
        </p:txBody>
      </p:sp>
      <p:sp>
        <p:nvSpPr>
          <p:cNvPr id="11" name="Star: 10 Points 10">
            <a:extLst>
              <a:ext uri="{FF2B5EF4-FFF2-40B4-BE49-F238E27FC236}">
                <a16:creationId xmlns:a16="http://schemas.microsoft.com/office/drawing/2014/main" id="{E0B09945-4EEB-EE89-CCB3-3204F2366107}"/>
              </a:ext>
            </a:extLst>
          </p:cNvPr>
          <p:cNvSpPr/>
          <p:nvPr/>
        </p:nvSpPr>
        <p:spPr>
          <a:xfrm>
            <a:off x="9017875" y="3573726"/>
            <a:ext cx="3174124" cy="2210929"/>
          </a:xfrm>
          <a:prstGeom prst="star10">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Streamlined Eligibility</a:t>
            </a:r>
            <a:r>
              <a:rPr lang="en-US" dirty="0">
                <a:solidFill>
                  <a:schemeClr val="tx1"/>
                </a:solidFill>
              </a:rPr>
              <a:t>: </a:t>
            </a:r>
          </a:p>
          <a:p>
            <a:pPr algn="ctr"/>
            <a:r>
              <a:rPr lang="en-US" dirty="0">
                <a:solidFill>
                  <a:schemeClr val="tx1"/>
                </a:solidFill>
              </a:rPr>
              <a:t>Making the process easier, starting with the initial request for help</a:t>
            </a:r>
          </a:p>
        </p:txBody>
      </p:sp>
      <p:sp>
        <p:nvSpPr>
          <p:cNvPr id="13" name="Lightning Bolt 12">
            <a:extLst>
              <a:ext uri="{FF2B5EF4-FFF2-40B4-BE49-F238E27FC236}">
                <a16:creationId xmlns:a16="http://schemas.microsoft.com/office/drawing/2014/main" id="{2F8714BD-8BA3-EB93-B32B-62AE06FB7F0D}"/>
              </a:ext>
              <a:ext uri="{C183D7F6-B498-43B3-948B-1728B52AA6E4}">
                <adec:decorative xmlns:adec="http://schemas.microsoft.com/office/drawing/2017/decorative" val="1"/>
              </a:ext>
            </a:extLst>
          </p:cNvPr>
          <p:cNvSpPr/>
          <p:nvPr/>
        </p:nvSpPr>
        <p:spPr>
          <a:xfrm>
            <a:off x="2336707" y="837933"/>
            <a:ext cx="1569659" cy="719929"/>
          </a:xfrm>
          <a:prstGeom prst="lightningBol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0516E71-79B7-095D-1EE7-CBC91744C69D}"/>
              </a:ext>
            </a:extLst>
          </p:cNvPr>
          <p:cNvSpPr/>
          <p:nvPr/>
        </p:nvSpPr>
        <p:spPr>
          <a:xfrm>
            <a:off x="8382000" y="5936790"/>
            <a:ext cx="3684494" cy="586786"/>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solidFill>
                  <a:srgbClr val="F7F7F7"/>
                </a:solidFill>
                <a:hlinkClick r:id="rId8">
                  <a:extLst>
                    <a:ext uri="{A12FA001-AC4F-418D-AE19-62706E023703}">
                      <ahyp:hlinkClr xmlns:ahyp="http://schemas.microsoft.com/office/drawing/2018/hyperlinkcolor" val="tx"/>
                    </a:ext>
                  </a:extLst>
                </a:hlinkClick>
              </a:rPr>
              <a:t>ACL: Mission, Vision, &amp; Priorities</a:t>
            </a:r>
            <a:endParaRPr lang="en-US" sz="1600" b="1" dirty="0">
              <a:solidFill>
                <a:srgbClr val="F7F7F7"/>
              </a:solidFill>
            </a:endParaRPr>
          </a:p>
        </p:txBody>
      </p:sp>
    </p:spTree>
    <p:extLst>
      <p:ext uri="{BB962C8B-B14F-4D97-AF65-F5344CB8AC3E}">
        <p14:creationId xmlns:p14="http://schemas.microsoft.com/office/powerpoint/2010/main" val="289515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5316F-0E8D-D22B-9749-B5386F128E03}"/>
              </a:ext>
            </a:extLst>
          </p:cNvPr>
          <p:cNvSpPr>
            <a:spLocks noGrp="1"/>
          </p:cNvSpPr>
          <p:nvPr>
            <p:ph type="title"/>
          </p:nvPr>
        </p:nvSpPr>
        <p:spPr>
          <a:xfrm>
            <a:off x="1290822" y="174976"/>
            <a:ext cx="10998164" cy="791702"/>
          </a:xfrm>
        </p:spPr>
        <p:txBody>
          <a:bodyPr>
            <a:noAutofit/>
          </a:bodyPr>
          <a:lstStyle/>
          <a:p>
            <a:r>
              <a:rPr lang="en-US" sz="2800" b="1" dirty="0">
                <a:solidFill>
                  <a:schemeClr val="accent1"/>
                </a:solidFill>
              </a:rPr>
              <a:t>Mission, Vision, &amp; Priorities</a:t>
            </a:r>
            <a:br>
              <a:rPr lang="en-US" sz="2800" b="1" dirty="0">
                <a:solidFill>
                  <a:schemeClr val="accent1"/>
                </a:solidFill>
              </a:rPr>
            </a:br>
            <a:r>
              <a:rPr lang="en-US" sz="2800" b="1" dirty="0">
                <a:solidFill>
                  <a:schemeClr val="accent1"/>
                </a:solidFill>
              </a:rPr>
              <a:t>ACL’s role in the Make America Healthy Again Agenda</a:t>
            </a:r>
            <a:endParaRPr lang="en-US" sz="2800" dirty="0"/>
          </a:p>
        </p:txBody>
      </p:sp>
      <p:grpSp>
        <p:nvGrpSpPr>
          <p:cNvPr id="24" name="Group 23">
            <a:extLst>
              <a:ext uri="{FF2B5EF4-FFF2-40B4-BE49-F238E27FC236}">
                <a16:creationId xmlns:a16="http://schemas.microsoft.com/office/drawing/2014/main" id="{60F679F9-8A89-C628-B346-4D684512A1B3}"/>
              </a:ext>
              <a:ext uri="{C183D7F6-B498-43B3-948B-1728B52AA6E4}">
                <adec:decorative xmlns:adec="http://schemas.microsoft.com/office/drawing/2017/decorative" val="1"/>
              </a:ext>
            </a:extLst>
          </p:cNvPr>
          <p:cNvGrpSpPr/>
          <p:nvPr/>
        </p:nvGrpSpPr>
        <p:grpSpPr>
          <a:xfrm>
            <a:off x="0" y="1126125"/>
            <a:ext cx="11907501" cy="5055580"/>
            <a:chOff x="-634054" y="1894484"/>
            <a:chExt cx="11894026" cy="3620524"/>
          </a:xfrm>
        </p:grpSpPr>
        <p:grpSp>
          <p:nvGrpSpPr>
            <p:cNvPr id="8" name="Group 7">
              <a:extLst>
                <a:ext uri="{FF2B5EF4-FFF2-40B4-BE49-F238E27FC236}">
                  <a16:creationId xmlns:a16="http://schemas.microsoft.com/office/drawing/2014/main" id="{A468AC0A-1E7F-7CA2-5ED5-75D3082CC364}"/>
                </a:ext>
              </a:extLst>
            </p:cNvPr>
            <p:cNvGrpSpPr/>
            <p:nvPr/>
          </p:nvGrpSpPr>
          <p:grpSpPr>
            <a:xfrm>
              <a:off x="-634054" y="1894484"/>
              <a:ext cx="11563315" cy="3620524"/>
              <a:chOff x="515193" y="2252052"/>
              <a:chExt cx="12558547" cy="2613631"/>
            </a:xfrm>
          </p:grpSpPr>
          <p:graphicFrame>
            <p:nvGraphicFramePr>
              <p:cNvPr id="6" name="Diagram 5" descr="Cross-cutting themes&#10;1. high-impact service via training, technical assistance, and sustainable business models&#10;2. achieve better health with the MAHA agenda to address health outcomes for older adults and people with disabilities&#10;3. maintain community living with outcome-driven services and supports">
                <a:extLst>
                  <a:ext uri="{FF2B5EF4-FFF2-40B4-BE49-F238E27FC236}">
                    <a16:creationId xmlns:a16="http://schemas.microsoft.com/office/drawing/2014/main" id="{9957BFCB-F860-669D-24B3-7F6F6DEE6E66}"/>
                  </a:ext>
                </a:extLst>
              </p:cNvPr>
              <p:cNvGraphicFramePr/>
              <p:nvPr>
                <p:extLst>
                  <p:ext uri="{D42A27DB-BD31-4B8C-83A1-F6EECF244321}">
                    <p14:modId xmlns:p14="http://schemas.microsoft.com/office/powerpoint/2010/main" val="2064222065"/>
                  </p:ext>
                </p:extLst>
              </p:nvPr>
            </p:nvGraphicFramePr>
            <p:xfrm>
              <a:off x="515193" y="2604977"/>
              <a:ext cx="12558547" cy="2260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CE8B5E8D-A726-0B15-F899-2550C84E957D}"/>
                  </a:ext>
                </a:extLst>
              </p:cNvPr>
              <p:cNvSpPr txBox="1"/>
              <p:nvPr/>
            </p:nvSpPr>
            <p:spPr>
              <a:xfrm>
                <a:off x="2292346" y="2252052"/>
                <a:ext cx="9202658" cy="270494"/>
              </a:xfrm>
              <a:prstGeom prst="rect">
                <a:avLst/>
              </a:prstGeom>
              <a:noFill/>
            </p:spPr>
            <p:txBody>
              <a:bodyPr wrap="square" rtlCol="0">
                <a:spAutoFit/>
              </a:bodyPr>
              <a:lstStyle/>
              <a:p>
                <a:r>
                  <a:rPr lang="en-US" sz="2800" dirty="0"/>
                  <a:t>No Wrong Door Supports Cross Cutting Themes</a:t>
                </a:r>
              </a:p>
            </p:txBody>
          </p:sp>
        </p:grpSp>
        <p:sp>
          <p:nvSpPr>
            <p:cNvPr id="18" name="TextBox 17">
              <a:extLst>
                <a:ext uri="{FF2B5EF4-FFF2-40B4-BE49-F238E27FC236}">
                  <a16:creationId xmlns:a16="http://schemas.microsoft.com/office/drawing/2014/main" id="{FB857BFF-72CF-B88A-6496-0715494CD49C}"/>
                </a:ext>
              </a:extLst>
            </p:cNvPr>
            <p:cNvSpPr txBox="1"/>
            <p:nvPr/>
          </p:nvSpPr>
          <p:spPr>
            <a:xfrm>
              <a:off x="5025750" y="2383372"/>
              <a:ext cx="6234222" cy="264495"/>
            </a:xfrm>
            <a:prstGeom prst="rect">
              <a:avLst/>
            </a:prstGeom>
            <a:noFill/>
          </p:spPr>
          <p:txBody>
            <a:bodyPr wrap="square" rtlCol="0">
              <a:spAutoFit/>
            </a:bodyPr>
            <a:lstStyle/>
            <a:p>
              <a:endParaRPr lang="en-US" dirty="0"/>
            </a:p>
          </p:txBody>
        </p:sp>
      </p:grpSp>
    </p:spTree>
    <p:extLst>
      <p:ext uri="{BB962C8B-B14F-4D97-AF65-F5344CB8AC3E}">
        <p14:creationId xmlns:p14="http://schemas.microsoft.com/office/powerpoint/2010/main" val="240555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1302A-040E-5E11-1C08-5BBC84BE2AC8}"/>
              </a:ext>
            </a:extLst>
          </p:cNvPr>
          <p:cNvSpPr>
            <a:spLocks noGrp="1"/>
          </p:cNvSpPr>
          <p:nvPr>
            <p:ph type="title"/>
          </p:nvPr>
        </p:nvSpPr>
        <p:spPr>
          <a:xfrm>
            <a:off x="1322960" y="164653"/>
            <a:ext cx="9973732" cy="791702"/>
          </a:xfrm>
        </p:spPr>
        <p:txBody>
          <a:bodyPr/>
          <a:lstStyle/>
          <a:p>
            <a:r>
              <a:rPr lang="en-US" b="1" dirty="0"/>
              <a:t>No Wrong Door Reach &amp; Marketing</a:t>
            </a:r>
          </a:p>
        </p:txBody>
      </p:sp>
      <p:pic>
        <p:nvPicPr>
          <p:cNvPr id="1026" name="Picture 1" descr="Graphic displaying 100 human figures, four colored in blue and the remaining colored in gray. To the left of the human figures is three boxes of text rendered in three colors. The blue text reads 1.6 million individuals and caregivers receiving person-centered counseling; the red text reads narrow the gap through person-centered counseling to support current and future needs; the gray text reads 39.2 million demand for person-centered counseling.">
            <a:extLst>
              <a:ext uri="{FF2B5EF4-FFF2-40B4-BE49-F238E27FC236}">
                <a16:creationId xmlns:a16="http://schemas.microsoft.com/office/drawing/2014/main" id="{1557696D-3909-7EA3-A77F-A797E6DA55D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8369" y="1152939"/>
            <a:ext cx="11245684" cy="531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9C348217-AE8E-6343-2147-D08C3E06A2F8}"/>
              </a:ext>
              <a:ext uri="{C183D7F6-B498-43B3-948B-1728B52AA6E4}">
                <adec:decorative xmlns:adec="http://schemas.microsoft.com/office/drawing/2017/decorative" val="1"/>
              </a:ext>
            </a:extLst>
          </p:cNvPr>
          <p:cNvSpPr/>
          <p:nvPr/>
        </p:nvSpPr>
        <p:spPr>
          <a:xfrm>
            <a:off x="6833937" y="1059120"/>
            <a:ext cx="4829694" cy="531566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6166D6E-9CC8-26C9-1E82-C80F1D8D2F39}"/>
              </a:ext>
            </a:extLst>
          </p:cNvPr>
          <p:cNvSpPr txBox="1"/>
          <p:nvPr/>
        </p:nvSpPr>
        <p:spPr>
          <a:xfrm>
            <a:off x="7108962" y="1251626"/>
            <a:ext cx="4279644" cy="4739759"/>
          </a:xfrm>
          <a:prstGeom prst="rect">
            <a:avLst/>
          </a:prstGeom>
          <a:noFill/>
        </p:spPr>
        <p:txBody>
          <a:bodyPr wrap="square" rtlCol="0">
            <a:spAutoFit/>
          </a:bodyPr>
          <a:lstStyle/>
          <a:p>
            <a:pPr algn="ctr">
              <a:spcAft>
                <a:spcPts val="600"/>
              </a:spcAft>
            </a:pPr>
            <a:r>
              <a:rPr lang="en-US" sz="1650" b="1" dirty="0"/>
              <a:t>Person-centered counseling:</a:t>
            </a:r>
          </a:p>
          <a:p>
            <a:pPr marL="285750" indent="-285750">
              <a:buFont typeface="Arial" panose="020B0604020202020204" pitchFamily="34" charset="0"/>
              <a:buChar char="•"/>
            </a:pPr>
            <a:r>
              <a:rPr lang="en-US" sz="1650" dirty="0"/>
              <a:t>Assists with any immediate needs and plans for future needs</a:t>
            </a:r>
          </a:p>
          <a:p>
            <a:pPr marL="285750" indent="-285750">
              <a:buFont typeface="Arial" panose="020B0604020202020204" pitchFamily="34" charset="0"/>
              <a:buChar char="•"/>
            </a:pPr>
            <a:r>
              <a:rPr lang="en-US" sz="1650" dirty="0"/>
              <a:t>Identifies goals, strengths, and preferences, and who should be part of the process</a:t>
            </a:r>
          </a:p>
          <a:p>
            <a:pPr marL="285750" indent="-285750">
              <a:buFont typeface="Arial" panose="020B0604020202020204" pitchFamily="34" charset="0"/>
              <a:buChar char="•"/>
            </a:pPr>
            <a:r>
              <a:rPr lang="en-US" sz="1650" dirty="0"/>
              <a:t>Involves a comprehensive review of and linkage to private resources and informal supports</a:t>
            </a:r>
          </a:p>
          <a:p>
            <a:pPr marL="285750" indent="-285750">
              <a:buFont typeface="Arial" panose="020B0604020202020204" pitchFamily="34" charset="0"/>
              <a:buChar char="•"/>
            </a:pPr>
            <a:r>
              <a:rPr lang="en-US" sz="1650" dirty="0"/>
              <a:t>Facilitates informed choice of available options and the development of the person-centered plan</a:t>
            </a:r>
          </a:p>
          <a:p>
            <a:pPr marL="285750" indent="-285750">
              <a:buFont typeface="Arial" panose="020B0604020202020204" pitchFamily="34" charset="0"/>
              <a:buChar char="•"/>
            </a:pPr>
            <a:r>
              <a:rPr lang="en-US" sz="1650" dirty="0"/>
              <a:t>Helps individuals apply for public programs and navigate through the entire eligibility process</a:t>
            </a:r>
          </a:p>
          <a:p>
            <a:pPr marL="285750" indent="-285750">
              <a:buFont typeface="Arial" panose="020B0604020202020204" pitchFamily="34" charset="0"/>
              <a:buChar char="•"/>
            </a:pPr>
            <a:r>
              <a:rPr lang="en-US" sz="1650" dirty="0"/>
              <a:t>Follows-up to ensure services are initiated and meet the needs of the individual, and is adjusted as necessary</a:t>
            </a:r>
          </a:p>
        </p:txBody>
      </p:sp>
    </p:spTree>
    <p:extLst>
      <p:ext uri="{BB962C8B-B14F-4D97-AF65-F5344CB8AC3E}">
        <p14:creationId xmlns:p14="http://schemas.microsoft.com/office/powerpoint/2010/main" val="184061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Timeline displaying the history of federal investments into state No Wrong  Door progress. The timeline begins in 2003 with States responding to the 1999 Olmstead decision and AoA and CMS ADRC discretionary grants being awarded. In 2005 CMS developed Money Follows the Person, and in 2008 the Veterans Health Administration partnered with VD-HCBS. In 2010 CMS developed the Community Care Transitions Program, Balancing Incentive Program, provided 50 million dollars for ADRCs, and developed MDS Section Q. From 2012 to 2019, high scoring states on the LTSS scorecard ADRC slash No Wrong Door measure are shown to demonstrate strong governance; states leverage national return on investment calculators to demonstrate No Wrong Door impact; and over 75 percent of state ADRCs reported that ADRC federal grant funding increased service efficiency. From 2020 to 2024, pandemic supplemental funds were provided for all states and a competitive grant was awarded to ten states to map caregiver experience in access and strengthen governance. As of 2025, there are new No Wrong Door grants.">
            <a:extLst>
              <a:ext uri="{FF2B5EF4-FFF2-40B4-BE49-F238E27FC236}">
                <a16:creationId xmlns:a16="http://schemas.microsoft.com/office/drawing/2014/main" id="{3F27A805-8145-E037-7811-F5B672E34214}"/>
              </a:ext>
            </a:extLst>
          </p:cNvPr>
          <p:cNvPicPr>
            <a:picLocks noChangeAspect="1"/>
          </p:cNvPicPr>
          <p:nvPr/>
        </p:nvPicPr>
        <p:blipFill>
          <a:blip r:embed="rId3"/>
          <a:stretch>
            <a:fillRect/>
          </a:stretch>
        </p:blipFill>
        <p:spPr>
          <a:xfrm>
            <a:off x="143198" y="601496"/>
            <a:ext cx="11805223" cy="5979152"/>
          </a:xfrm>
          <a:prstGeom prst="rect">
            <a:avLst/>
          </a:prstGeom>
        </p:spPr>
      </p:pic>
      <p:sp>
        <p:nvSpPr>
          <p:cNvPr id="28" name="Title 27">
            <a:extLst>
              <a:ext uri="{FF2B5EF4-FFF2-40B4-BE49-F238E27FC236}">
                <a16:creationId xmlns:a16="http://schemas.microsoft.com/office/drawing/2014/main" id="{2D6CB135-2A37-5834-7CB1-E4C036F674A0}"/>
              </a:ext>
            </a:extLst>
          </p:cNvPr>
          <p:cNvSpPr>
            <a:spLocks noGrp="1"/>
          </p:cNvSpPr>
          <p:nvPr>
            <p:ph type="title"/>
          </p:nvPr>
        </p:nvSpPr>
        <p:spPr>
          <a:xfrm>
            <a:off x="1432821" y="0"/>
            <a:ext cx="10515600" cy="791702"/>
          </a:xfrm>
        </p:spPr>
        <p:txBody>
          <a:bodyPr>
            <a:normAutofit fontScale="90000"/>
          </a:bodyPr>
          <a:lstStyle/>
          <a:p>
            <a:pPr rtl="0" eaLnBrk="1" latinLnBrk="0" hangingPunct="1"/>
            <a:r>
              <a:rPr lang="en-US" sz="4000" b="1" dirty="0">
                <a:solidFill>
                  <a:srgbClr val="075190"/>
                </a:solidFill>
                <a:effectLst/>
                <a:latin typeface="+mj-lt"/>
                <a:ea typeface="+mn-ea"/>
                <a:cs typeface="+mn-cs"/>
              </a:rPr>
              <a:t>Federal Investment Spurred State Progress</a:t>
            </a:r>
            <a:endParaRPr lang="en-US" sz="8900" dirty="0">
              <a:effectLst/>
              <a:latin typeface="+mj-lt"/>
            </a:endParaRPr>
          </a:p>
        </p:txBody>
      </p:sp>
    </p:spTree>
    <p:extLst>
      <p:ext uri="{BB962C8B-B14F-4D97-AF65-F5344CB8AC3E}">
        <p14:creationId xmlns:p14="http://schemas.microsoft.com/office/powerpoint/2010/main" val="1590743965"/>
      </p:ext>
    </p:extLst>
  </p:cSld>
  <p:clrMapOvr>
    <a:masterClrMapping/>
  </p:clrMapOvr>
</p:sld>
</file>

<file path=ppt/theme/theme1.xml><?xml version="1.0" encoding="utf-8"?>
<a:theme xmlns:a="http://schemas.openxmlformats.org/drawingml/2006/main" name="1_Office Theme">
  <a:themeElements>
    <a:clrScheme name="Custom 3">
      <a:dk1>
        <a:srgbClr val="000000"/>
      </a:dk1>
      <a:lt1>
        <a:srgbClr val="FFFFFF"/>
      </a:lt1>
      <a:dk2>
        <a:srgbClr val="44546A"/>
      </a:dk2>
      <a:lt2>
        <a:srgbClr val="E7E6E6"/>
      </a:lt2>
      <a:accent1>
        <a:srgbClr val="075190"/>
      </a:accent1>
      <a:accent2>
        <a:srgbClr val="BE1E2D"/>
      </a:accent2>
      <a:accent3>
        <a:srgbClr val="F9A21A"/>
      </a:accent3>
      <a:accent4>
        <a:srgbClr val="7F7F7F"/>
      </a:accent4>
      <a:accent5>
        <a:srgbClr val="F2F2F2"/>
      </a:accent5>
      <a:accent6>
        <a:srgbClr val="FFFFFF"/>
      </a:accent6>
      <a:hlink>
        <a:srgbClr val="075190"/>
      </a:hlink>
      <a:folHlink>
        <a:srgbClr val="0070C0"/>
      </a:folHlink>
    </a:clrScheme>
    <a:fontScheme name="ACL PP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4A14DBBA55DC48809AFC08C18A0C39" ma:contentTypeVersion="14" ma:contentTypeDescription="Create a new document." ma:contentTypeScope="" ma:versionID="49f3955f8be39cc4925dc5ea0044f02e">
  <xsd:schema xmlns:xsd="http://www.w3.org/2001/XMLSchema" xmlns:xs="http://www.w3.org/2001/XMLSchema" xmlns:p="http://schemas.microsoft.com/office/2006/metadata/properties" xmlns:ns2="cd9fb0ce-cc5e-4069-a635-474c35d56436" xmlns:ns3="5546905e-4a60-40fd-8bc3-55b8fdc9a8e5" targetNamespace="http://schemas.microsoft.com/office/2006/metadata/properties" ma:root="true" ma:fieldsID="b04f6b29729840dd7f7c7c76ae8f14ca" ns2:_="" ns3:_="">
    <xsd:import namespace="cd9fb0ce-cc5e-4069-a635-474c35d56436"/>
    <xsd:import namespace="5546905e-4a60-40fd-8bc3-55b8fdc9a8e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Canva_x0020_lin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9fb0ce-cc5e-4069-a635-474c35d564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920e099-540f-4e49-b54d-0e500676ccf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Canva_x0020_link" ma:index="21" nillable="true" ma:displayName="Canva link" ma:format="Hyperlink" ma:internalName="Canva_x0020_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546905e-4a60-40fd-8bc3-55b8fdc9a8e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8d98577a-4332-4ac1-ae5c-2c9210ee0568}" ma:internalName="TaxCatchAll" ma:showField="CatchAllData" ma:web="5546905e-4a60-40fd-8bc3-55b8fdc9a8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AW xmlns="http://www.net-centric.com/PAWPP">
  <Shape xmlns="" ID="GM2VlFngQiUYnulRk9lKPAasP7c=" pdftag="H1" isBookmarkSet="no" bookmark="yes" Order="_x0033_"/>
  <Shape xmlns="" ID="MThbhlH5q4ff8HQbCVSXeflKO/8=" pdftag="Figure" isBookmarkSet="no" formula="no" inline="no" bookmark="no" artifact="_x0030_" Order="_x0032_" validate="no" Lang=""/>
  <Shape xmlns="" ID="NpzvrrKJ8vrJ1gFs4k2+QIC3Vyk=" pdftag="Figure" isBookmarkSet="no" formula="no" inline="no" bookmark="no" artifact="_x0030_" Order="_x0031_" validate="no" Lang=""/>
  <Shape xmlns="" ID="RFRPs+XVhSzIZTxFudYOjyRfxJ0=" isBookmarkSet="no" Order="_x0035_" formula="no" inline="no" bookmark="no" artifact="_x0031_" pdftag="_x005B_Artifact_x005D_" validate="no"/>
  <Shape xmlns="" ID="1HzSANSl6/hjHMwusjwdayyItq4=" pdftag="P" isBookmarkSet="no" bookmark="no" Order="_x0034_"/>
  <Shape xmlns="" ID="3usKys6/qVfQJ2aa7KZS/bXx46Y=" pdftag="H2" isBookmarkSet="no" bookmark="yes" Order="_x0031_"/>
  <Shape xmlns="" ID="wfjYeI0YUo90Tdu/07hEs9xEYA8=" Order="_x0032_" artifact="_x0031_" formula="no" inline="no" isBookmarkSet="no" bookmark="no" pdftag="_x005B_Artifact_x005D_" validate="no" Lang=""/>
  <Shape xmlns="" ID="sVthpsJjhY0U4u/BN0FdfWDZG1M=" Order="_x0032_" artifact="_x0031_" pdftag="_x005B_Artifact_x005D_" formula="no" inline="no" isBookmarkSet="no" bookmark="no" validate="no"/>
  <Shape xmlns="" ID="WfpEworWjj121z32daImugaWltM=" Order="_x0033_" artifact="_x0031_" formula="no" inline="no" isBookmarkSet="no" bookmark="no" pdftag="_x005B_Artifact_x005D_" validate="no" Lang=""/>
  <Shape xmlns="" ID="tw3eX6IMSDR8g1N1Zaq/PT7tLGY=" Order="_x0031_" artifact="_x0031_" formula="no" inline="no" isBookmarkSet="no" bookmark="no" pdftag="_x005B_Artifact_x005D_" validate="no" Lang=""/>
  <Shape xmlns="" ID="0wcTU8xoyQNxOlSrN4g7zcsgCIs=" pdftag="H2" isBookmarkSet="no" Order="_x0031_" bookmark="yes"/>
  <Shape xmlns="" ID="8fLI/KThjowzsNLl34BmHcYIFr4=" pdftag="H2" isBookmarkSet="no" bookmark="yes" Order="_x0031_"/>
  <Shape xmlns="" ID="+PVX++XRZ4K2kBPOTJRAhQ1+zC8=" Order="_x0032_" artifact="_x0031_" pdftag="_x005B_Artifact_x005D_" formula="no" inline="no" isBookmarkSet="no" bookmark="no" validate="no"/>
  <Shape xmlns="" ID="uYAjJ+uQsc4Nv+/rBNYQj88y0WY=" Order="_x0033_" artifact="_x0031_" formula="no" inline="no" isBookmarkSet="no" bookmark="no" pdftag="_x005B_Artifact_x005D_" validate="no"/>
  <Shape xmlns="" ID="nlcJwmVuS2rjgsEwz5ZcA2nCmPI=" pdftag="H2" isBookmarkSet="no" bookmark="yes" Order="_x0031_"/>
  <Shape xmlns="" ID="7c6VoqxGE99i63eftckGGkeoaNc=" Order="_x0032_" artifact="_x0031_" pdftag="_x005B_Artifact_x005D_" formula="no" inline="no" isBookmarkSet="no" bookmark="no" validate="no"/>
  <Shape xmlns="" ID="b/K+etb52BQUAdZu4LjwFhDqtUg=" formula="no" inline="no" isBookmarkSet="no" bookmark="no" artifact="_x0030_" pdftag="Figure" Order="_x0032_" validate="no" Lang=""/>
  <Shape xmlns="" ID="l54OgEkc8e2Lps874jiUqGLOeF0=" Order="_x0034_" formula="no" inline="no" isBookmarkSet="no" bookmark="no" artifact="_x0031_" pdftag="_x005B_Artifact_x005D_" validate="no"/>
  <Shape xmlns="" ID="mCMCUk88uYRPHFCWn27nHWudOLM=" Order="_x0033_" artifact="_x0031_" formula="no" inline="no" isBookmarkSet="no" bookmark="no" pdftag="_x005B_Artifact_x005D_" validate="no" Lang=""/>
  <Shape xmlns="" ID="LW50kPjQaKeFTI39/eJS1UanA6k=" pdftag="H2" isBookmarkSet="no" bookmark="yes" Order="_x0031_"/>
  <Shape xmlns="" ID="4ar+CRFGmePnvY+ur/y/5xlHEp8=" pdftag="P" isBookmarkSet="no" bookmark="no" Order="_x0032_"/>
  <Shape xmlns="" ID="g5PePBmTfyYv4rjSb4zKXI5Mv0Y=" pdftag="P" isBookmarkSet="no" bookmark="no" Order="_x0033_"/>
  <Shape xmlns="" ID="27CQwaxAxcj5ov8ATAg1IlWOPwY=" pdftag="P" isBookmarkSet="no" bookmark="no" Order="_x0036_"/>
  <Shape xmlns="" ID="kyhJITvU+l4UzdXE3sGEVZ2dlDE=" pdftag="P" isBookmarkSet="no" bookmark="no" Order="_x0035_"/>
  <Shape xmlns="" ID="WUwggtbLjro8n+rWhrG00Hr7Vz4=" Order="_x0034_" artifact="_x0031_" formula="no" inline="no" isBookmarkSet="no" bookmark="no" pdftag="_x005B_Artifact_x005D_" validate="no"/>
  <Shape xmlns="" ID="n4JIRJxWLKAEje4yA5JmfugXRLU=" pdftag="P" isBookmarkSet="no" bookmark="no" Order="_x0034_"/>
  <Shape xmlns="" ID="YcwaKoLe8JHYyLGwyN0fp6B3p5A=" pdftag="P" isBookmarkSet="no" bookmark="no" Order="_x0037_"/>
  <Shape xmlns="" ID="/NNxk4wk7LOWhdw80BmZZQk/59w=" pdftag="H2" isBookmarkSet="no" bookmark="yes" Order="_x0031_"/>
  <Shape xmlns="" ID="OqH5DxcMdI6ESAmiEcZvY1JftRs=" pdftag="Figure" artifact="_x0031_" formula="no" inline="no" isBookmarkSet="no" bookmark="no" Order="_x0032_" validate="no" Lang=""/>
  <Shape xmlns="" ID="M3B8lAtlBZl3E6YTlL2X1WR0VPY=" pdftag="H2" isBookmarkSet="no" bookmark="yes" Order="_x0031_"/>
  <Shape xmlns="" ID="9Wuqi3ptydNuqF01zHipxthRblA=" formula="no" inline="no" isBookmarkSet="no" bookmark="no" artifact="_x0030_" pdftag="Figure" Order="_x0032_" validate="no" Lang=""/>
  <Shape xmlns="" ID="w4L5h9VlMTrQ3WoZ2ljY3ZhlO0c=" Order="_x0032_" formula="no" inline="no" isBookmarkSet="no" bookmark="no" artifact="_x0031_" pdftag="_x005B_Artifact_x005D_" validate="no"/>
  <Shape xmlns="" ID="PEMA26uBLPexeLFzxCc8jsgWHb4=" pdftag="P" isBookmarkSet="no" bookmark="no" Order="_x0033_"/>
  <Shape xmlns="" ID="Q1EKua/PEsuffDah7ZZnZxouwPA=" Order="_x0033_" pdftag="_x005B_Artifact_x005D_" isBookmarkSet="no" bookmark="no"/>
  <Shape xmlns="" ID="ebJSgBlIxIL/GY+G0y08Vn4lvM0=" formula="no" inline="no" isBookmarkSet="no" bookmark="no" artifact="_x0030_" pdftag="Figure" Order="_x0032_" validate="no" Lang=""/>
  <Shape xmlns="" ID="i6/kE+h0YJ5UlFjUAK/oueEcZU0=" pdftag="H2" isBookmarkSet="no" bookmark="yes" Order="_x0031_"/>
  <Shape xmlns="" ID="xrWLgxkmiNoZvKN0dVXM1LVuIE0=" pdftag="H2" isBookmarkSet="no" bookmark="yes" Order="_x0031_"/>
  <Shape xmlns="" ID="f1bQBWXo8CVQ4F7nDVzhZuY1EEY=" pdftag="P" isBookmarkSet="no" bookmark="no" Order="_x0033_"/>
  <Shape xmlns="" ID="GZJ0pYw598JH5lIIuLt8Rla/Jeo=" formula="no" pdftag="Figure" inline="no" isBookmarkSet="no" bookmark="no" artifact="_x0030_" Order="_x0032_" validate="no" Lang=""/>
  <Shape xmlns="" ID="36FEJVcPgdaRYPbgtydcFd6JCeg=" Order="_x0033_" formula="no" inline="no" isBookmarkSet="no" bookmark="no" artifact="_x0031_" pdftag="_x005B_Artifact_x005D_" validate="no" Lang=""/>
  <Shape xmlns="" ID="XqHP63Ja67iIwbt8Wt69WiBGAM4=" pdftag="H2" isBookmarkSet="no" bookmark="yes" Order="_x0031_"/>
  <Shape xmlns="" ID="IJHgy+idBryFu38EdoZjG51kodY=" pdftag="P" isBookmarkSet="no" bookmark="no" Order="_x0032_"/>
  <Shape xmlns="" ID="mpRwmoWQRDzek9fiOwu1kLQtcRw=" Order="_x0033_" artifact="_x0031_" formula="no" inline="no" isBookmarkSet="no" bookmark="no" pdftag="_x005B_Artifact_x005D_" validate="no" Lang=""/>
  <Shape xmlns="" ID="HMdRZXY9WOfSCAzGwV3igM9/ZxY=" pdftag="H2" isBookmarkSet="no" bookmark="yes" Order="_x0032_"/>
  <Shape xmlns="" ID="8/gu7l+/P3iYaM1RIigS5ehMcPo=" formula="no" inline="no" isBookmarkSet="no" bookmark="no" artifact="_x0030_" pdftag="Figure" Order="_x0031_" validate="no" Lang=""/>
  <Shape xmlns="" ID="zciK+2P1qPl1RtTly7CGGB5aaGU=" pdftag="H2" isBookmarkSet="no" bookmark="yes" Order="_x0031_"/>
  <Shape xmlns="" ID="szK2cfU42+GLFWlwx1/+K+uasbw=" pdftag="P" isBookmarkSet="no" bookmark="no" Order="_x0034_"/>
  <Shape xmlns="" ID="Gz2oP3929iFHbQ9QVuFBfu+R1f4=" formula="no" pdftag="Figure" inline="no" isBookmarkSet="no" bookmark="no" artifact="_x0030_" Order="_x0033_" validate="no" Lang=""/>
  <Shape xmlns="" ID="r8wwRTi53xGkkoMmLy6EZ7o7Pps=" pdftag="P" isBookmarkSet="no" bookmark="no" Order="_x0032_"/>
  <Shape xmlns="" ID="UlNEWJLNRUFIwcZUbLTSy/JBWrE=" formula="no" pdftag="Figure" inline="no" isBookmarkSet="no" bookmark="no" artifact="_x0030_" Order="_x0036_" validate="no" Lang=""/>
  <Shape xmlns="" ID="Sngu4nntcpzlpUWRiQuRlsZKIXA=" pdftag="H2" isBookmarkSet="no" bookmark="yes" Order="_x0031_"/>
  <Shape xmlns="" ID="folcebqEJsFgfzEj+M72MFs/1pU=" pdftag="P" isBookmarkSet="no" bookmark="no" Order="_x0033_"/>
  <Shape xmlns="" ID="xzCKys6gkeLxnWA23rDTc9ltpHs=" formula="no" pdftag="Figure" inline="no" isBookmarkSet="no" bookmark="no" artifact="_x0030_" Order="_x0034_" validate="no" Lang=""/>
  <Shape xmlns="" ID="C84MY83ii3XWiXNkuJLpUeogmW4=" pdftag="P" isBookmarkSet="no" bookmark="no" Order="_x0032_"/>
  <Shape xmlns="" ID="QzWak2zj26fVJcew5b2AxjhHwBE=" pdftag="P" isBookmarkSet="no" bookmark="no" Order="_x0035_"/>
  <Shape xmlns="" ID="ayhYdVNK5j7SebOO6Hzd9vdvHV8=" pdftag="H2" isBookmarkSet="no" bookmark="yes" Order="_x0031_"/>
  <Shape xmlns="" ID="rnaXbxdLJIPV9pwgcjegE5Jftx4=" formula="no" pdftag="Figure" inline="no" isBookmarkSet="no" bookmark="no" artifact="_x0030_" Order="_x0032_" validate="no" Lang=""/>
  <Shape xmlns="" ID="zcgDFuA+I+ghsxkYzDju6+BDaW8=" formula="no" pdftag="Figure" inline="no" isBookmarkSet="no" bookmark="no" artifact="_x0030_" Order="_x0033_" validate="no" Lang=""/>
  <Shape xmlns="" ID="4HfwVxZDMTuwrBacJA4MkGNJwUg=" pdftag="H2" isBookmarkSet="no" bookmark="yes" Order="_x0032_"/>
  <Shape xmlns="" ID="hxNxv+r8DpAskLn1UF6HzPxR6R0=" pdftag="P" isBookmarkSet="no" bookmark="no" Order="_x0033_"/>
  <Shape xmlns="" ID="pzpU28e20U+Vr7m0zXNTueJrVS4=" Order="_x0035_" pdftag="_x005B_Artifact_x005D_" isBookmarkSet="no" bookmark="no"/>
  <Shape xmlns="" ID="Mg+VjqRWZ8W2c9ETeOSZDUvofy4=" formula="no" pdftag="Figure" inline="no" isBookmarkSet="no" bookmark="no" artifact="_x0030_" Order="_x0031_" validate="no" Lang=""/>
  <Shape xmlns="" ID="58KMSvXhJEIs1WUdZ5SWBhykI+s=" formula="no" pdftag="Figure" inline="no" isBookmarkSet="no" bookmark="no" artifact="_x0030_" Order="_x0034_" validate="no" Lang=""/>
  <Shape xmlns="" ID="QBqacrXI61Yo5Hgsri3ClJI0i7o=" pdftag="Figure" formula="no" inline="no" isBookmarkSet="no" bookmark="no" artifact="_x0030_" Order="_x0032_" validate="no" Lang=""/>
  <Shape xmlns="" ID="As/xwur11s1fTo31Csg/N7nRBmk=" pdftag="P" isBookmarkSet="no" bookmark="no" Order="_x0033_"/>
  <Shape xmlns="" ID="sIGlHXNbI5Q/V7xnVbV3FX1vQXI=" pdftag="H2" isBookmarkSet="no" bookmark="yes" Order="_x0031_"/>
  <Shape xmlns="" ID="WdQnX1CivuRp44R0UkMyQF4DpyA=" pdftag="P" isBookmarkSet="no" bookmark="no" Order="_x0034_"/>
  <Shape xmlns="" ID="HrMDL6iR0pyysq+evRrDohw91eA=" pdftag="H2" isBookmarkSet="no" bookmark="yes" Order="_x0031_"/>
  <Shape xmlns="" ID="XQzaXy54u2bPX2DyZQxaExur3ZI=" pdftag="P" isBookmarkSet="no" bookmark="no" Order="_x0032_"/>
  <Shape xmlns="" ID="i6VC1IFObjLR2e0wD127yM/VDWo=" pdftag="H2" isBookmarkSet="no" bookmark="yes" Order="_x0031_"/>
  <Shape xmlns="" ID="wIECisPMUaerA0jcyaWNXksF2VM=" Order="_x0033_" validate="no" formula="no" artifact="_x0031_" pdftag="_x005B_Artifact_x005D_" inline="no"/>
  <Shape xmlns="" ID="xDZXHh7iHkC4u+heMwQ2C7xv/Es=" formula="no" pdftag="Figure" inline="no" isBookmarkSet="no" bookmark="no" artifact="_x0030_" Order="_x0032_" validate="no" Lang=""/>
  <Shape xmlns="" ID="EAG4oRpKysFwTk55moCeuDte9CA=" Order="_x0034_" formula="no" inline="no" isBookmarkSet="no" bookmark="no" artifact="_x0031_" pdftag="_x005B_Artifact_x005D_" validate="no" Lang=""/>
  <Shape xmlns="" ID="rliS5nZ7TjWnaGwQUMjgQqyYSzY=" pdftag="H2" isBookmarkSet="no" bookmark="yes" Order="_x0031_"/>
  <Shape xmlns="" ID="Q57DNUQFG9RKL6+XExV0li/cg2M=" Order="_x0032_" artifact="_x0031_" pdftag="_x005B_Artifact_x005D_" formula="no" inline="no" isBookmarkSet="no" bookmark="no" validate="no"/>
  <Shape xmlns="" ID="d/1l6XRnlCNdp3nXxqq6wwaNj1o=" Order="_x0033_" artifact="_x0031_" formula="no" inline="no" isBookmarkSet="no" bookmark="no" pdftag="_x005B_Artifact_x005D_" validate="no"/>
  <Shape xmlns="" ID="/5vTwzo5NZ1VOwo6Be+ZrD3ju78=" pdftag="H2" isBookmarkSet="no" bookmark="yes" Order="_x0031_"/>
  <Shape xmlns="" ID="ZvkTYW7SaMhYZUq3kR+Png8vd70=" pdftag="P" isBookmarkSet="no" bookmark="no" Order="_x0034_"/>
  <Shape xmlns="" ID="nxvhThqqcY0fqPqncbLhtbzZY/s=" formula="no" inline="no" isBookmarkSet="no" bookmark="no" artifact="_x0030_" pdftag="Figure" Order="_x0037_" validate="no" Lang=""/>
  <Shape xmlns="" ID="GLqM5x1QkY82O/ArUiEm+G9OYzo=" pdftag="P" isBookmarkSet="no" bookmark="no" Order="_x0035_"/>
  <Shape xmlns="" ID="wGxmSfv/TjSsnqCoaZ4aV3mMiik=" formula="no" pdftag="Figure" inline="no" isBookmarkSet="no" bookmark="no" artifact="_x0030_" Order="_x0033_" validate="no" Lang=""/>
  <Shape xmlns="" ID="IC+EmUhU7kyQInNQ6uQchcSj2fE=" formula="no" pdftag="Figure" inline="no" isBookmarkSet="no" bookmark="no" artifact="_x0030_" Order="_x0036_" validate="no" Lang=""/>
  <Shape xmlns="" ID="k/C5pFcWSM7tjO5h5vuZ6pRNqVc=" formula="no" pdftag="Figure" inline="no" isBookmarkSet="no" bookmark="no" artifact="_x0030_" Order="_x0032_" validate="no" Lang=""/>
  <HyperLink xmlns="" ID="YcwaKoLe8JHYyLGwyN0fp6B3p5A=606741931667.2_480.9656" plainAltText="ACL:_x0020_Mission_x002C__x0020_Vision_x002C__x0020__x0026__x0020_Priorities" language="" Lang=""/>
  <HyperLink xmlns="" ID="folcebqEJsFgfzEj+M72MFs/1pU=2010591500683.3141_109.1397" plainAltText="State_x0020_Examples_x0020_of_x0020_" language="" Lang=""/>
  <HyperLink xmlns="" ID="folcebqEJsFgfzEj+M72MFs/1pU=1343485122705.2541_143.9397" plainAltText="NWD_x0020_Funding" language=""/>
  <HyperLink xmlns="" ID="hxNxv+r8DpAskLn1UF6HzPxR6R0=203153813292.57709_402.9363" plainAltText="Strengthening_x0020_the_x0020_No_x0020_Wrong_x0020_Door_x0020_Business_x0020_Case:_x0020_" language="" Lang=""/>
  <HyperLink xmlns="" ID="hxNxv+r8DpAskLn1UF6HzPxR6R0=-181350355292.57709_434.5363" plainAltText="Developing_x0020_a_x0020_National_x0020_Return_x0020_on_x0020_Investment" language=""/>
  <HyperLink xmlns="" ID="WdQnX1CivuRp44R0UkMyQF4DpyA=153147353260.81146_403.9506" plainAltText="https:_x002F__x002F_www.ta-community.com_x002F_" language="" Lang=""/>
  <HyperLink xmlns="" ID="XQzaXy54u2bPX2DyZQxaExur3ZI=-7761305196.49016_149.6431" plainAltText="Disability_x0020_and_x0020_Aging_x0020_Partnerships_x0020_in_x0020_No_x0020_Wrong_x0020_Door" language="" Lang=""/>
  <HyperLink xmlns="" ID="XQzaXy54u2bPX2DyZQxaExur3ZI=-145005922596.49016_193.2431" plainAltText="NWD_x0020_Person-Centered_x0020_Counseling_x0020_Training" language="" Lang=""/>
  <HyperLink xmlns="" ID="XQzaXy54u2bPX2DyZQxaExur3ZI=-116034431696.49016_236.8431" plainAltText="NWD_x0020_Person-Centered_x0020_Counseling_x0020_Defined" language="" Lang=""/>
  <HyperLink xmlns="" ID="XQzaXy54u2bPX2DyZQxaExur3ZI=8823188696.49016_280.4431" plainAltText="NWD_x0020_Person-Centered_x0020_Counseling_x0020_Policies" language="" Lang=""/>
  <HyperLink xmlns="" ID="XQzaXy54u2bPX2DyZQxaExur3ZI=-26973011496.49016_324.0431" plainAltText="Charting_x0020_the_x0020_LifeCourse_x0020_Nexus:_x0020_Tips_x0020_Sheets_x0020_for_x0020_No_x0020_Wrong_x0020_Door_x0020_" language="" Lang=""/>
  <HyperLink xmlns="" ID="XQzaXy54u2bPX2DyZQxaExur3ZI=-149361134193.94016_367.6431" plainAltText="System" language="" Lang=""/>
  <SubText xmlns="" ID="MThbhlH5q4ff8HQbCVSXeflKO/8=" ActualText=""/>
  <SubText xmlns="" ID="NpzvrrKJ8vrJ1gFs4k2+QIC3Vyk=" ActualText=""/>
  <SubText xmlns="" ID="RFRPs+XVhSzIZTxFudYOjyRfxJ0=" ActualText=""/>
  <SubText xmlns="" ID="b/K+etb52BQUAdZu4LjwFhDqtUg=" ActualText=""/>
  <SubText xmlns="" ID="l54OgEkc8e2Lps874jiUqGLOeF0=" ActualText=""/>
  <SubText xmlns="" ID="9Wuqi3ptydNuqF01zHipxthRblA=" ActualText=""/>
  <SubText xmlns="" ID="w4L5h9VlMTrQ3WoZ2ljY3ZhlO0c=" ActualText=""/>
  <SubText xmlns="" ID="ebJSgBlIxIL/GY+G0y08Vn4lvM0=" ActualText=""/>
  <SubText xmlns="" ID="GZJ0pYw598JH5lIIuLt8Rla/Jeo=" ActualText=""/>
  <SubText xmlns="" ID="36FEJVcPgdaRYPbgtydcFd6JCeg=" ActualText=""/>
  <SubText xmlns="" ID="8/gu7l+/P3iYaM1RIigS5ehMcPo=" ActualText=""/>
  <SubText xmlns="" ID="Gz2oP3929iFHbQ9QVuFBfu+R1f4=" ActualText=""/>
  <SubText xmlns="" ID="UlNEWJLNRUFIwcZUbLTSy/JBWrE=" ActualText=""/>
  <SubText xmlns="" ID="xzCKys6gkeLxnWA23rDTc9ltpHs=" ActualText=""/>
  <SubText xmlns="" ID="rnaXbxdLJIPV9pwgcjegE5Jftx4=" ActualText=""/>
  <SubText xmlns="" ID="zcgDFuA+I+ghsxkYzDju6+BDaW8=" ActualText=""/>
  <SubText xmlns="" ID="Mg+VjqRWZ8W2c9ETeOSZDUvofy4=" ActualText=""/>
  <SubText xmlns="" ID="58KMSvXhJEIs1WUdZ5SWBhykI+s=" ActualText=""/>
  <SubText xmlns="" ID="QBqacrXI61Yo5Hgsri3ClJI0i7o=" ActualText=""/>
  <SubText xmlns="" ID="wIECisPMUaerA0jcyaWNXksF2VM=" ActualText=""/>
  <SubText xmlns="" ID="xDZXHh7iHkC4u+heMwQ2C7xv/Es=" ActualText=""/>
  <SubText xmlns="" ID="EAG4oRpKysFwTk55moCeuDte9CA=" ActualText=""/>
  <SubText xmlns="" ID="nxvhThqqcY0fqPqncbLhtbzZY/s=" ActualText=""/>
  <SubText xmlns="" ID="wGxmSfv/TjSsnqCoaZ4aV3mMiik=" ActualText=""/>
  <SubText xmlns="" ID="IC+EmUhU7kyQInNQ6uQchcSj2fE=" ActualText=""/>
  <SubText xmlns="" ID="k/C5pFcWSM7tjO5h5vuZ6pRNqVc=" ActualText=""/>
</PAW>
</file>

<file path=customXml/item4.xml><?xml version="1.0" encoding="utf-8"?>
<p:properties xmlns:p="http://schemas.microsoft.com/office/2006/metadata/properties" xmlns:xsi="http://www.w3.org/2001/XMLSchema-instance" xmlns:pc="http://schemas.microsoft.com/office/infopath/2007/PartnerControls">
  <documentManagement>
    <TaxCatchAll xmlns="5546905e-4a60-40fd-8bc3-55b8fdc9a8e5" xsi:nil="true"/>
    <lcf76f155ced4ddcb4097134ff3c332f xmlns="cd9fb0ce-cc5e-4069-a635-474c35d56436">
      <Terms xmlns="http://schemas.microsoft.com/office/infopath/2007/PartnerControls"/>
    </lcf76f155ced4ddcb4097134ff3c332f>
    <Canva_x0020_link xmlns="cd9fb0ce-cc5e-4069-a635-474c35d56436">
      <Url xsi:nil="true"/>
      <Description xsi:nil="true"/>
    </Canva_x0020_link>
  </documentManagement>
</p:properties>
</file>

<file path=customXml/itemProps1.xml><?xml version="1.0" encoding="utf-8"?>
<ds:datastoreItem xmlns:ds="http://schemas.openxmlformats.org/officeDocument/2006/customXml" ds:itemID="{FCFA9A66-C152-41F2-A4F5-0A8C697DA6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9fb0ce-cc5e-4069-a635-474c35d56436"/>
    <ds:schemaRef ds:uri="5546905e-4a60-40fd-8bc3-55b8fdc9a8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B522C94-93F9-4DB4-B8FA-05DE39C61208}">
  <ds:schemaRefs>
    <ds:schemaRef ds:uri="http://schemas.microsoft.com/sharepoint/v3/contenttype/forms"/>
  </ds:schemaRefs>
</ds:datastoreItem>
</file>

<file path=customXml/itemProps3.xml><?xml version="1.0" encoding="utf-8"?>
<ds:datastoreItem xmlns:ds="http://schemas.openxmlformats.org/officeDocument/2006/customXml" ds:itemID="{FA90D058-52F7-4F46-96AE-475E7D2D86CB}">
  <ds:schemaRefs>
    <ds:schemaRef ds:uri="http://www.net-centric.com/PAWPP"/>
    <ds:schemaRef ds:uri=""/>
  </ds:schemaRefs>
</ds:datastoreItem>
</file>

<file path=customXml/itemProps4.xml><?xml version="1.0" encoding="utf-8"?>
<ds:datastoreItem xmlns:ds="http://schemas.openxmlformats.org/officeDocument/2006/customXml" ds:itemID="{A1AF63B9-3E0A-45D6-9493-F053F86EDE8C}">
  <ds:schemaRefs>
    <ds:schemaRef ds:uri="http://schemas.microsoft.com/office/2006/metadata/properties"/>
    <ds:schemaRef ds:uri="http://purl.org/dc/dcmitype/"/>
    <ds:schemaRef ds:uri="cd9fb0ce-cc5e-4069-a635-474c35d56436"/>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purl.org/dc/elements/1.1/"/>
    <ds:schemaRef ds:uri="5546905e-4a60-40fd-8bc3-55b8fdc9a8e5"/>
    <ds:schemaRef ds:uri="http://www.w3.org/XML/1998/namespace"/>
  </ds:schemaRefs>
</ds:datastoreItem>
</file>

<file path=docMetadata/LabelInfo.xml><?xml version="1.0" encoding="utf-8"?>
<clbl:labelList xmlns:clbl="http://schemas.microsoft.com/office/2020/mipLabelMetadata">
  <clbl:label id="{d58addea-5053-4a80-8499-ba4d944910df}" enabled="0" method="" siteId="{d58addea-5053-4a80-8499-ba4d944910df}" removed="1"/>
</clbl:labelList>
</file>

<file path=docProps/app.xml><?xml version="1.0" encoding="utf-8"?>
<Properties xmlns="http://schemas.openxmlformats.org/officeDocument/2006/extended-properties" xmlns:vt="http://schemas.openxmlformats.org/officeDocument/2006/docPropsVTypes">
  <TotalTime>9491</TotalTime>
  <Words>1015</Words>
  <Application>Microsoft Office PowerPoint</Application>
  <PresentationFormat>Widescreen</PresentationFormat>
  <Paragraphs>133</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Aptos</vt:lpstr>
      <vt:lpstr>Arial</vt:lpstr>
      <vt:lpstr>Calibri</vt:lpstr>
      <vt:lpstr>Courier New</vt:lpstr>
      <vt:lpstr>Titillium Web</vt:lpstr>
      <vt:lpstr>Wingdings</vt:lpstr>
      <vt:lpstr>1_Office Theme</vt:lpstr>
      <vt:lpstr>Improving Access for Virginia </vt:lpstr>
      <vt:lpstr>Agenda</vt:lpstr>
      <vt:lpstr>Breaking down silos is about mindset</vt:lpstr>
      <vt:lpstr>Think, Pair, Share </vt:lpstr>
      <vt:lpstr>No Wrong Door</vt:lpstr>
      <vt:lpstr>No Wrong Door: Catalyst for ACL Strategic Priorities </vt:lpstr>
      <vt:lpstr>Mission, Vision, &amp; Priorities ACL’s role in the Make America Healthy Again Agenda</vt:lpstr>
      <vt:lpstr>No Wrong Door Reach &amp; Marketing</vt:lpstr>
      <vt:lpstr>Federal Investment Spurred State Progress</vt:lpstr>
      <vt:lpstr>Federal Vision into State Governance</vt:lpstr>
      <vt:lpstr>Partnering with Hospitals</vt:lpstr>
      <vt:lpstr>Intersecting Initiatives</vt:lpstr>
      <vt:lpstr>Person-Centered Counseling </vt:lpstr>
      <vt:lpstr>Streamlined Access and Sustainability  </vt:lpstr>
      <vt:lpstr>Sustainability Series </vt:lpstr>
      <vt:lpstr>Demonstrate Return on Investment (ROI)</vt:lpstr>
      <vt:lpstr>No Wrong Door TA Community</vt:lpstr>
      <vt:lpstr>Explore Resources to Better Understand the No Wrong Door Vision </vt:lpstr>
      <vt:lpstr>Connecting the Dots Activity: Map an ideal path for your sample persona </vt:lpstr>
      <vt:lpstr>Leaving in Action </vt:lpstr>
      <vt:lpstr>Stay in touch!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Access for Virginia: Implementing a No Wrong Door Framework</dc:title>
  <dc:subject>Virginia No Wrong Door Summit Closing Plenary</dc:subject>
  <dc:creator>Administration for Community Living (ACL);The Lewin Group</dc:creator>
  <cp:keywords>No Wrong Door; No Wrong Door Summit; Virginia; Closing Plenary</cp:keywords>
  <cp:lastModifiedBy>Murphy, Val (DARS)</cp:lastModifiedBy>
  <cp:revision>73</cp:revision>
  <dcterms:created xsi:type="dcterms:W3CDTF">2025-04-30T14:13:59Z</dcterms:created>
  <dcterms:modified xsi:type="dcterms:W3CDTF">2026-04-23T15:34:38Z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0x010100764A14DBBA55DC48809AFC08C18A0C39</vt:lpwstr>
  </property>
  <property fmtid="{D5CDD505-2E9C-101B-9397-08002B2CF9AE}" pid="3" name="MediaServiceImageTags">
    <vt:lpwstr/>
  </property>
</Properties>
</file>