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C_5AED3AFD.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omments/modernComment_138_FE252A8E.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sldIdLst>
    <p:sldId id="415" r:id="rId5"/>
    <p:sldId id="284" r:id="rId6"/>
    <p:sldId id="283" r:id="rId7"/>
    <p:sldId id="393" r:id="rId8"/>
    <p:sldId id="394" r:id="rId9"/>
    <p:sldId id="423" r:id="rId10"/>
    <p:sldId id="440" r:id="rId11"/>
    <p:sldId id="416" r:id="rId12"/>
    <p:sldId id="417" r:id="rId13"/>
    <p:sldId id="421" r:id="rId14"/>
    <p:sldId id="418" r:id="rId15"/>
    <p:sldId id="419" r:id="rId16"/>
    <p:sldId id="420" r:id="rId17"/>
    <p:sldId id="413" r:id="rId18"/>
    <p:sldId id="433" r:id="rId19"/>
    <p:sldId id="434" r:id="rId20"/>
    <p:sldId id="422" r:id="rId21"/>
    <p:sldId id="425" r:id="rId22"/>
    <p:sldId id="428" r:id="rId23"/>
    <p:sldId id="432" r:id="rId24"/>
    <p:sldId id="429" r:id="rId25"/>
    <p:sldId id="426" r:id="rId26"/>
    <p:sldId id="431" r:id="rId27"/>
    <p:sldId id="435" r:id="rId28"/>
    <p:sldId id="438" r:id="rId29"/>
    <p:sldId id="439" r:id="rId30"/>
    <p:sldId id="436" r:id="rId31"/>
    <p:sldId id="424" r:id="rId32"/>
    <p:sldId id="300" r:id="rId33"/>
    <p:sldId id="308"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12C225-F41B-C028-97E2-417E3E7E94B7}" name="Maffey, Jess (DRPT)" initials="JM" userId="S::Jessica.Maffey@drpt.virginia.gov::2d4e6c2b-175b-44bf-b0c0-7079368a6a99" providerId="AD"/>
  <p188:author id="{B394958D-F88E-1A56-155F-BBA02789B956}" name="Sparks, Grant (DRPT)" initials="SG" userId="S::grant.sparks@drpt.virginia.gov::d3225ab7-4e1d-4666-a3a3-635bbd157b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5F249F"/>
    <a:srgbClr val="0086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C74D37-1F82-648B-CF33-C9CA4ED07DCB}" v="1" dt="2026-05-06T19:25:49.2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1412" autoAdjust="0"/>
  </p:normalViewPr>
  <p:slideViewPr>
    <p:cSldViewPr snapToGrid="0">
      <p:cViewPr varScale="1">
        <p:scale>
          <a:sx n="85" d="100"/>
          <a:sy n="85" d="100"/>
        </p:scale>
        <p:origin x="932" y="68"/>
      </p:cViewPr>
      <p:guideLst/>
    </p:cSldViewPr>
  </p:slideViewPr>
  <p:outlineViewPr>
    <p:cViewPr>
      <p:scale>
        <a:sx n="33" d="100"/>
        <a:sy n="33" d="100"/>
      </p:scale>
      <p:origin x="0" y="-23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covgov-my.sharepoint.com/personal/grant_sparks_drpt_virginia_gov/Documents/5310%20Program%20Overview%20for%20Director%20Zimmerman_ColumnStacked10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covgov-my.sharepoint.com/personal/grant_sparks_drpt_virginia_gov/Documents/5310%20Program%20Overview%20for%20Director%20Zimmerman_ColumnStacked10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covgov-my.sharepoint.com/personal/grant_sparks_drpt_virginia_gov/Documents/5310%20Program%20Overview%20for%20Director%20Zimmerman_ColumnStacked10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5310 Vehicle Match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Federal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Sheet1!$B$2</c:f>
              <c:numCache>
                <c:formatCode>0%</c:formatCode>
                <c:ptCount val="1"/>
                <c:pt idx="0">
                  <c:v>0.8</c:v>
                </c:pt>
              </c:numCache>
            </c:numRef>
          </c:val>
          <c:extLst>
            <c:ext xmlns:c16="http://schemas.microsoft.com/office/drawing/2014/chart" uri="{C3380CC4-5D6E-409C-BE32-E72D297353CC}">
              <c16:uniqueId val="{00000000-6C2F-4621-B6B1-5E2F4382996D}"/>
            </c:ext>
          </c:extLst>
        </c:ser>
        <c:ser>
          <c:idx val="1"/>
          <c:order val="1"/>
          <c:tx>
            <c:strRef>
              <c:f>Sheet1!$C$1</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Sheet1!$C$2</c:f>
              <c:numCache>
                <c:formatCode>0%</c:formatCode>
                <c:ptCount val="1"/>
                <c:pt idx="0">
                  <c:v>0.1</c:v>
                </c:pt>
              </c:numCache>
            </c:numRef>
          </c:val>
          <c:extLst>
            <c:ext xmlns:c16="http://schemas.microsoft.com/office/drawing/2014/chart" uri="{C3380CC4-5D6E-409C-BE32-E72D297353CC}">
              <c16:uniqueId val="{00000001-6C2F-4621-B6B1-5E2F4382996D}"/>
            </c:ext>
          </c:extLst>
        </c:ser>
        <c:ser>
          <c:idx val="2"/>
          <c:order val="2"/>
          <c:tx>
            <c:strRef>
              <c:f>Sheet1!$D$1</c:f>
              <c:strCache>
                <c:ptCount val="1"/>
                <c:pt idx="0">
                  <c:v>Local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Sheet1!$D$2</c:f>
              <c:numCache>
                <c:formatCode>0%</c:formatCode>
                <c:ptCount val="1"/>
                <c:pt idx="0">
                  <c:v>0.1</c:v>
                </c:pt>
              </c:numCache>
            </c:numRef>
          </c:val>
          <c:extLst>
            <c:ext xmlns:c16="http://schemas.microsoft.com/office/drawing/2014/chart" uri="{C3380CC4-5D6E-409C-BE32-E72D297353CC}">
              <c16:uniqueId val="{00000002-6C2F-4621-B6B1-5E2F4382996D}"/>
            </c:ext>
          </c:extLst>
        </c:ser>
        <c:dLbls>
          <c:showLegendKey val="0"/>
          <c:showVal val="0"/>
          <c:showCatName val="0"/>
          <c:showSerName val="0"/>
          <c:showPercent val="0"/>
          <c:showBubbleSize val="0"/>
        </c:dLbls>
        <c:gapWidth val="150"/>
        <c:overlap val="100"/>
        <c:axId val="1233378527"/>
        <c:axId val="1233376607"/>
      </c:barChart>
      <c:catAx>
        <c:axId val="1233378527"/>
        <c:scaling>
          <c:orientation val="minMax"/>
        </c:scaling>
        <c:delete val="1"/>
        <c:axPos val="b"/>
        <c:numFmt formatCode="General" sourceLinked="1"/>
        <c:majorTickMark val="none"/>
        <c:minorTickMark val="none"/>
        <c:tickLblPos val="nextTo"/>
        <c:crossAx val="1233376607"/>
        <c:crosses val="autoZero"/>
        <c:auto val="1"/>
        <c:lblAlgn val="ctr"/>
        <c:lblOffset val="100"/>
        <c:noMultiLvlLbl val="0"/>
      </c:catAx>
      <c:valAx>
        <c:axId val="123337660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33378527"/>
        <c:crosses val="autoZero"/>
        <c:crossBetween val="between"/>
      </c:valAx>
      <c:spPr>
        <a:noFill/>
        <a:ln>
          <a:noFill/>
        </a:ln>
        <a:effectLst/>
      </c:spPr>
    </c:plotArea>
    <c:legend>
      <c:legendPos val="r"/>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5310 Other Capital Match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Federal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Sheet1!$B$2</c:f>
              <c:numCache>
                <c:formatCode>0%</c:formatCode>
                <c:ptCount val="1"/>
                <c:pt idx="0">
                  <c:v>0.8</c:v>
                </c:pt>
              </c:numCache>
            </c:numRef>
          </c:val>
          <c:extLst>
            <c:ext xmlns:c16="http://schemas.microsoft.com/office/drawing/2014/chart" uri="{C3380CC4-5D6E-409C-BE32-E72D297353CC}">
              <c16:uniqueId val="{00000000-45BE-4054-BFE7-73C6AAB98B34}"/>
            </c:ext>
          </c:extLst>
        </c:ser>
        <c:ser>
          <c:idx val="1"/>
          <c:order val="1"/>
          <c:tx>
            <c:strRef>
              <c:f>Sheet1!$C$1</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Sheet1!$C$2</c:f>
              <c:numCache>
                <c:formatCode>0%</c:formatCode>
                <c:ptCount val="1"/>
                <c:pt idx="0">
                  <c:v>0.16</c:v>
                </c:pt>
              </c:numCache>
            </c:numRef>
          </c:val>
          <c:extLst>
            <c:ext xmlns:c16="http://schemas.microsoft.com/office/drawing/2014/chart" uri="{C3380CC4-5D6E-409C-BE32-E72D297353CC}">
              <c16:uniqueId val="{00000001-45BE-4054-BFE7-73C6AAB98B34}"/>
            </c:ext>
          </c:extLst>
        </c:ser>
        <c:ser>
          <c:idx val="2"/>
          <c:order val="2"/>
          <c:tx>
            <c:strRef>
              <c:f>Sheet1!$D$1</c:f>
              <c:strCache>
                <c:ptCount val="1"/>
                <c:pt idx="0">
                  <c:v>Local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Sheet1!$D$2</c:f>
              <c:numCache>
                <c:formatCode>0%</c:formatCode>
                <c:ptCount val="1"/>
                <c:pt idx="0">
                  <c:v>0.04</c:v>
                </c:pt>
              </c:numCache>
            </c:numRef>
          </c:val>
          <c:extLst>
            <c:ext xmlns:c16="http://schemas.microsoft.com/office/drawing/2014/chart" uri="{C3380CC4-5D6E-409C-BE32-E72D297353CC}">
              <c16:uniqueId val="{00000002-45BE-4054-BFE7-73C6AAB98B34}"/>
            </c:ext>
          </c:extLst>
        </c:ser>
        <c:dLbls>
          <c:showLegendKey val="0"/>
          <c:showVal val="0"/>
          <c:showCatName val="0"/>
          <c:showSerName val="0"/>
          <c:showPercent val="0"/>
          <c:showBubbleSize val="0"/>
        </c:dLbls>
        <c:gapWidth val="150"/>
        <c:overlap val="100"/>
        <c:axId val="1233378527"/>
        <c:axId val="1233376607"/>
      </c:barChart>
      <c:catAx>
        <c:axId val="1233378527"/>
        <c:scaling>
          <c:orientation val="minMax"/>
        </c:scaling>
        <c:delete val="1"/>
        <c:axPos val="b"/>
        <c:numFmt formatCode="General" sourceLinked="1"/>
        <c:majorTickMark val="none"/>
        <c:minorTickMark val="none"/>
        <c:tickLblPos val="nextTo"/>
        <c:crossAx val="1233376607"/>
        <c:crosses val="autoZero"/>
        <c:auto val="1"/>
        <c:lblAlgn val="ctr"/>
        <c:lblOffset val="100"/>
        <c:noMultiLvlLbl val="0"/>
      </c:catAx>
      <c:valAx>
        <c:axId val="123337660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33378527"/>
        <c:crosses val="autoZero"/>
        <c:crossBetween val="between"/>
      </c:valAx>
      <c:spPr>
        <a:noFill/>
        <a:ln>
          <a:noFill/>
        </a:ln>
        <a:effectLst/>
      </c:spPr>
    </c:plotArea>
    <c:legend>
      <c:legendPos val="r"/>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5310 Operating Match Rates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Federal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Sheet1!$B$2</c:f>
              <c:numCache>
                <c:formatCode>0%</c:formatCode>
                <c:ptCount val="1"/>
                <c:pt idx="0">
                  <c:v>0.5</c:v>
                </c:pt>
              </c:numCache>
            </c:numRef>
          </c:val>
          <c:extLst>
            <c:ext xmlns:c16="http://schemas.microsoft.com/office/drawing/2014/chart" uri="{C3380CC4-5D6E-409C-BE32-E72D297353CC}">
              <c16:uniqueId val="{00000000-2CF6-4AB0-B028-079BC5185198}"/>
            </c:ext>
          </c:extLst>
        </c:ser>
        <c:ser>
          <c:idx val="1"/>
          <c:order val="1"/>
          <c:tx>
            <c:strRef>
              <c:f>Sheet1!$C$1</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Sheet1!$C$2</c:f>
              <c:numCache>
                <c:formatCode>0%</c:formatCode>
                <c:ptCount val="1"/>
                <c:pt idx="0">
                  <c:v>0.4</c:v>
                </c:pt>
              </c:numCache>
            </c:numRef>
          </c:val>
          <c:extLst>
            <c:ext xmlns:c16="http://schemas.microsoft.com/office/drawing/2014/chart" uri="{C3380CC4-5D6E-409C-BE32-E72D297353CC}">
              <c16:uniqueId val="{00000001-2CF6-4AB0-B028-079BC5185198}"/>
            </c:ext>
          </c:extLst>
        </c:ser>
        <c:ser>
          <c:idx val="2"/>
          <c:order val="2"/>
          <c:tx>
            <c:strRef>
              <c:f>Sheet1!$D$1</c:f>
              <c:strCache>
                <c:ptCount val="1"/>
                <c:pt idx="0">
                  <c:v>Local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Other Capital</c:v>
                </c:pt>
              </c:strCache>
            </c:strRef>
          </c:cat>
          <c:val>
            <c:numRef>
              <c:f>Sheet1!$D$2</c:f>
              <c:numCache>
                <c:formatCode>0%</c:formatCode>
                <c:ptCount val="1"/>
                <c:pt idx="0">
                  <c:v>0.1</c:v>
                </c:pt>
              </c:numCache>
            </c:numRef>
          </c:val>
          <c:extLst>
            <c:ext xmlns:c16="http://schemas.microsoft.com/office/drawing/2014/chart" uri="{C3380CC4-5D6E-409C-BE32-E72D297353CC}">
              <c16:uniqueId val="{00000002-2CF6-4AB0-B028-079BC5185198}"/>
            </c:ext>
          </c:extLst>
        </c:ser>
        <c:dLbls>
          <c:showLegendKey val="0"/>
          <c:showVal val="0"/>
          <c:showCatName val="0"/>
          <c:showSerName val="0"/>
          <c:showPercent val="0"/>
          <c:showBubbleSize val="0"/>
        </c:dLbls>
        <c:gapWidth val="150"/>
        <c:overlap val="100"/>
        <c:axId val="1233378527"/>
        <c:axId val="1233376607"/>
      </c:barChart>
      <c:catAx>
        <c:axId val="1233378527"/>
        <c:scaling>
          <c:orientation val="minMax"/>
        </c:scaling>
        <c:delete val="1"/>
        <c:axPos val="b"/>
        <c:numFmt formatCode="General" sourceLinked="1"/>
        <c:majorTickMark val="none"/>
        <c:minorTickMark val="none"/>
        <c:tickLblPos val="nextTo"/>
        <c:crossAx val="1233376607"/>
        <c:crosses val="autoZero"/>
        <c:auto val="1"/>
        <c:lblAlgn val="ctr"/>
        <c:lblOffset val="100"/>
        <c:noMultiLvlLbl val="0"/>
      </c:catAx>
      <c:valAx>
        <c:axId val="123337660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233378527"/>
        <c:crosses val="autoZero"/>
        <c:crossBetween val="between"/>
      </c:valAx>
      <c:spPr>
        <a:noFill/>
        <a:ln>
          <a:noFill/>
        </a:ln>
        <a:effectLst/>
      </c:spPr>
    </c:plotArea>
    <c:legend>
      <c:legendPos val="r"/>
      <c:overlay val="1"/>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2C_5AED3AFD.xml><?xml version="1.0" encoding="utf-8"?>
<p188:cmLst xmlns:a="http://schemas.openxmlformats.org/drawingml/2006/main" xmlns:r="http://schemas.openxmlformats.org/officeDocument/2006/relationships" xmlns:p188="http://schemas.microsoft.com/office/powerpoint/2018/8/main">
  <p188:cm id="{05EBFA93-8FE0-4004-9A5B-6FE2C6E85AEC}" authorId="{5A12C225-F41B-C028-97E2-417E3E7E94B7}" status="resolved" created="2026-02-10T15:33:57.311" complete="100000">
    <ac:deMkLst xmlns:ac="http://schemas.microsoft.com/office/drawing/2013/main/command">
      <pc:docMk xmlns:pc="http://schemas.microsoft.com/office/powerpoint/2013/main/command"/>
      <pc:sldMk xmlns:pc="http://schemas.microsoft.com/office/powerpoint/2013/main/command" cId="1525496573" sldId="300"/>
      <ac:graphicFrameMk id="5" creationId="{7E34896C-8807-AFBA-3C3A-3894EF22A7CE}"/>
    </ac:deMkLst>
    <p188:txBody>
      <a:bodyPr/>
      <a:lstStyle/>
      <a:p>
        <a:r>
          <a:rPr lang="en-US"/>
          <a:t>[@Sparks, Grant (DRPT)] it won’t let me edit the data here but this should be 80/10/10</a:t>
        </a:r>
      </a:p>
    </p188:txBody>
  </p188:cm>
</p188:cmLst>
</file>

<file path=ppt/comments/modernComment_138_FE252A8E.xml><?xml version="1.0" encoding="utf-8"?>
<p188:cmLst xmlns:a="http://schemas.openxmlformats.org/drawingml/2006/main" xmlns:r="http://schemas.openxmlformats.org/officeDocument/2006/relationships" xmlns:p188="http://schemas.microsoft.com/office/powerpoint/2018/8/main">
  <p188:cm id="{67936737-6FD6-41D1-A57E-215BD7C7426E}" authorId="{B394958D-F88E-1A56-155F-BBA02789B956}" status="resolved" created="2026-02-10T15:21:34.832" complete="100000">
    <ac:txMkLst xmlns:ac="http://schemas.microsoft.com/office/drawing/2013/main/command">
      <pc:docMk xmlns:pc="http://schemas.microsoft.com/office/powerpoint/2013/main/command"/>
      <pc:sldMk xmlns:pc="http://schemas.microsoft.com/office/powerpoint/2013/main/command" cId="4263848590" sldId="312"/>
      <ac:spMk id="3" creationId="{00000000-0000-0000-0000-000000000000}"/>
      <ac:txMk cp="242" len="14">
        <ac:context len="317" hash="2517487004"/>
      </ac:txMk>
    </ac:txMkLst>
    <p188:pos x="3058026" y="2927684"/>
    <p188:replyLst>
      <p188:reply id="{51EDD7A4-48F0-4B3E-8D51-B6C81A138E62}" authorId="{5A12C225-F41B-C028-97E2-417E3E7E94B7}" created="2026-02-10T15:37:02.523">
        <p188:txBody>
          <a:bodyPr/>
          <a:lstStyle/>
          <a:p>
            <a:r>
              <a:rPr lang="en-US"/>
              <a:t>No, it’s not specific to paratransit. It’s meant to be for grantees who want to add after hours or weekend service.</a:t>
            </a:r>
          </a:p>
        </p188:txBody>
      </p188:reply>
    </p188:replyLst>
    <p188:txBody>
      <a:bodyPr/>
      <a:lstStyle/>
      <a:p>
        <a:r>
          <a:rPr lang="en-US"/>
          <a:t>[@Maffey, Jess (DRPT)] Is this expanded hours for paratransit service operated by a transit agency? Would we even entertain this in our program?  Keep in mind that this slide should describe types of projects that DRPT would allow (i.e. we can be more restrictive than FTA)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DFDD25-1DEC-9B4A-99C9-79313FBB3353}"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FC51B-3208-5747-B51C-86BD32B329C4}" type="slidenum">
              <a:rPr lang="en-US" smtClean="0"/>
              <a:t>‹#›</a:t>
            </a:fld>
            <a:endParaRPr lang="en-US"/>
          </a:p>
        </p:txBody>
      </p:sp>
    </p:spTree>
    <p:extLst>
      <p:ext uri="{BB962C8B-B14F-4D97-AF65-F5344CB8AC3E}">
        <p14:creationId xmlns:p14="http://schemas.microsoft.com/office/powerpoint/2010/main" val="4198662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kick it off</a:t>
            </a:r>
          </a:p>
        </p:txBody>
      </p:sp>
      <p:sp>
        <p:nvSpPr>
          <p:cNvPr id="4" name="Slide Number Placeholder 3"/>
          <p:cNvSpPr>
            <a:spLocks noGrp="1"/>
          </p:cNvSpPr>
          <p:nvPr>
            <p:ph type="sldNum" sz="quarter" idx="5"/>
          </p:nvPr>
        </p:nvSpPr>
        <p:spPr/>
        <p:txBody>
          <a:bodyPr/>
          <a:lstStyle/>
          <a:p>
            <a:fld id="{0400E67B-5B9E-457C-9087-BA4AAA04293C}" type="slidenum">
              <a:rPr lang="en-US" smtClean="0"/>
              <a:t>1</a:t>
            </a:fld>
            <a:endParaRPr lang="en-US"/>
          </a:p>
        </p:txBody>
      </p:sp>
    </p:spTree>
    <p:extLst>
      <p:ext uri="{BB962C8B-B14F-4D97-AF65-F5344CB8AC3E}">
        <p14:creationId xmlns:p14="http://schemas.microsoft.com/office/powerpoint/2010/main" val="286040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2FC51B-3208-5747-B51C-86BD32B329C4}" type="slidenum">
              <a:rPr lang="en-US" smtClean="0"/>
              <a:t>11</a:t>
            </a:fld>
            <a:endParaRPr lang="en-US"/>
          </a:p>
        </p:txBody>
      </p:sp>
    </p:spTree>
    <p:extLst>
      <p:ext uri="{BB962C8B-B14F-4D97-AF65-F5344CB8AC3E}">
        <p14:creationId xmlns:p14="http://schemas.microsoft.com/office/powerpoint/2010/main" val="2040052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slides – what this can look like in practices, how a hub is structured, what the inputs and outputs are</a:t>
            </a:r>
          </a:p>
        </p:txBody>
      </p:sp>
      <p:sp>
        <p:nvSpPr>
          <p:cNvPr id="4" name="Slide Number Placeholder 3"/>
          <p:cNvSpPr>
            <a:spLocks noGrp="1"/>
          </p:cNvSpPr>
          <p:nvPr>
            <p:ph type="sldNum" sz="quarter" idx="5"/>
          </p:nvPr>
        </p:nvSpPr>
        <p:spPr/>
        <p:txBody>
          <a:bodyPr/>
          <a:lstStyle/>
          <a:p>
            <a:fld id="{172FC51B-3208-5747-B51C-86BD32B329C4}" type="slidenum">
              <a:rPr lang="en-US" smtClean="0"/>
              <a:t>13</a:t>
            </a:fld>
            <a:endParaRPr lang="en-US"/>
          </a:p>
        </p:txBody>
      </p:sp>
    </p:spTree>
    <p:extLst>
      <p:ext uri="{BB962C8B-B14F-4D97-AF65-F5344CB8AC3E}">
        <p14:creationId xmlns:p14="http://schemas.microsoft.com/office/powerpoint/2010/main" val="98221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what is in there</a:t>
            </a:r>
          </a:p>
          <a:p>
            <a:r>
              <a:rPr lang="en-US" dirty="0"/>
              <a:t>Agency already responsible for some regional coordination function - </a:t>
            </a:r>
          </a:p>
          <a:p>
            <a:r>
              <a:rPr lang="en-US" dirty="0"/>
              <a:t>All combined in the purple circle are key aspects of the mobility hub</a:t>
            </a:r>
          </a:p>
        </p:txBody>
      </p:sp>
      <p:sp>
        <p:nvSpPr>
          <p:cNvPr id="4" name="Slide Number Placeholder 3"/>
          <p:cNvSpPr>
            <a:spLocks noGrp="1"/>
          </p:cNvSpPr>
          <p:nvPr>
            <p:ph type="sldNum" sz="quarter" idx="5"/>
          </p:nvPr>
        </p:nvSpPr>
        <p:spPr/>
        <p:txBody>
          <a:bodyPr/>
          <a:lstStyle/>
          <a:p>
            <a:fld id="{172FC51B-3208-5747-B51C-86BD32B329C4}" type="slidenum">
              <a:rPr lang="en-US" smtClean="0"/>
              <a:t>14</a:t>
            </a:fld>
            <a:endParaRPr lang="en-US"/>
          </a:p>
        </p:txBody>
      </p:sp>
    </p:spTree>
    <p:extLst>
      <p:ext uri="{BB962C8B-B14F-4D97-AF65-F5344CB8AC3E}">
        <p14:creationId xmlns:p14="http://schemas.microsoft.com/office/powerpoint/2010/main" val="1365786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relationships – how provider relationships are established based on needs/gaps in service</a:t>
            </a:r>
          </a:p>
          <a:p>
            <a:r>
              <a:rPr lang="en-US" dirty="0"/>
              <a:t>Pause for questions</a:t>
            </a:r>
          </a:p>
        </p:txBody>
      </p:sp>
      <p:sp>
        <p:nvSpPr>
          <p:cNvPr id="4" name="Slide Number Placeholder 3"/>
          <p:cNvSpPr>
            <a:spLocks noGrp="1"/>
          </p:cNvSpPr>
          <p:nvPr>
            <p:ph type="sldNum" sz="quarter" idx="5"/>
          </p:nvPr>
        </p:nvSpPr>
        <p:spPr/>
        <p:txBody>
          <a:bodyPr/>
          <a:lstStyle/>
          <a:p>
            <a:fld id="{172FC51B-3208-5747-B51C-86BD32B329C4}" type="slidenum">
              <a:rPr lang="en-US" smtClean="0"/>
              <a:t>16</a:t>
            </a:fld>
            <a:endParaRPr lang="en-US"/>
          </a:p>
        </p:txBody>
      </p:sp>
    </p:spTree>
    <p:extLst>
      <p:ext uri="{BB962C8B-B14F-4D97-AF65-F5344CB8AC3E}">
        <p14:creationId xmlns:p14="http://schemas.microsoft.com/office/powerpoint/2010/main" val="3609417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2FC51B-3208-5747-B51C-86BD32B329C4}" type="slidenum">
              <a:rPr lang="en-US" smtClean="0"/>
              <a:t>18</a:t>
            </a:fld>
            <a:endParaRPr lang="en-US"/>
          </a:p>
        </p:txBody>
      </p:sp>
    </p:spTree>
    <p:extLst>
      <p:ext uri="{BB962C8B-B14F-4D97-AF65-F5344CB8AC3E}">
        <p14:creationId xmlns:p14="http://schemas.microsoft.com/office/powerpoint/2010/main" val="2361002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hubs came about in response to the needs in their area and their own regional planning work</a:t>
            </a:r>
          </a:p>
          <a:p>
            <a:endParaRPr lang="en-US" dirty="0"/>
          </a:p>
          <a:p>
            <a:r>
              <a:rPr lang="en-US" dirty="0"/>
              <a:t>Rappahannock Rapidan Regional Commission</a:t>
            </a:r>
          </a:p>
          <a:p>
            <a:r>
              <a:rPr lang="en-US" dirty="0"/>
              <a:t>Regional Transportation Collaborative</a:t>
            </a:r>
          </a:p>
          <a:p>
            <a:pPr marL="171450" indent="-171450">
              <a:buFontTx/>
              <a:buChar char="-"/>
            </a:pPr>
            <a:r>
              <a:rPr lang="en-US" dirty="0"/>
              <a:t>Talk about this then pause for Patrick if he’d like to comment</a:t>
            </a:r>
          </a:p>
          <a:p>
            <a:pPr marL="171450" indent="-171450">
              <a:buFontTx/>
              <a:buChar char="-"/>
            </a:pPr>
            <a:endParaRPr lang="en-US" dirty="0"/>
          </a:p>
          <a:p>
            <a:pPr marL="0" indent="0">
              <a:buFontTx/>
              <a:buNone/>
            </a:pPr>
            <a:r>
              <a:rPr lang="en-US" dirty="0"/>
              <a:t>Same with TJPDC</a:t>
            </a:r>
          </a:p>
          <a:p>
            <a:pPr marL="0" indent="0">
              <a:buFontTx/>
              <a:buNone/>
            </a:pPr>
            <a:endParaRPr lang="en-US" dirty="0"/>
          </a:p>
          <a:p>
            <a:pPr marL="0" indent="0">
              <a:buFontTx/>
              <a:buNone/>
            </a:pPr>
            <a:endParaRPr lang="en-US" dirty="0"/>
          </a:p>
        </p:txBody>
      </p:sp>
      <p:sp>
        <p:nvSpPr>
          <p:cNvPr id="4" name="Slide Number Placeholder 3"/>
          <p:cNvSpPr>
            <a:spLocks noGrp="1"/>
          </p:cNvSpPr>
          <p:nvPr>
            <p:ph type="sldNum" sz="quarter" idx="5"/>
          </p:nvPr>
        </p:nvSpPr>
        <p:spPr/>
        <p:txBody>
          <a:bodyPr/>
          <a:lstStyle/>
          <a:p>
            <a:fld id="{172FC51B-3208-5747-B51C-86BD32B329C4}" type="slidenum">
              <a:rPr lang="en-US" smtClean="0"/>
              <a:t>19</a:t>
            </a:fld>
            <a:endParaRPr lang="en-US"/>
          </a:p>
        </p:txBody>
      </p:sp>
    </p:spTree>
    <p:extLst>
      <p:ext uri="{BB962C8B-B14F-4D97-AF65-F5344CB8AC3E}">
        <p14:creationId xmlns:p14="http://schemas.microsoft.com/office/powerpoint/2010/main" val="1579726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touch on how this can function in terms of DRPT establishing a statewide network of mobility hubs</a:t>
            </a:r>
          </a:p>
          <a:p>
            <a:endParaRPr lang="en-US" dirty="0"/>
          </a:p>
          <a:p>
            <a:r>
              <a:rPr lang="en-US" dirty="0"/>
              <a:t>Top down approach</a:t>
            </a:r>
          </a:p>
        </p:txBody>
      </p:sp>
      <p:sp>
        <p:nvSpPr>
          <p:cNvPr id="4" name="Slide Number Placeholder 3"/>
          <p:cNvSpPr>
            <a:spLocks noGrp="1"/>
          </p:cNvSpPr>
          <p:nvPr>
            <p:ph type="sldNum" sz="quarter" idx="5"/>
          </p:nvPr>
        </p:nvSpPr>
        <p:spPr/>
        <p:txBody>
          <a:bodyPr/>
          <a:lstStyle/>
          <a:p>
            <a:fld id="{172FC51B-3208-5747-B51C-86BD32B329C4}" type="slidenum">
              <a:rPr lang="en-US" smtClean="0"/>
              <a:t>20</a:t>
            </a:fld>
            <a:endParaRPr lang="en-US"/>
          </a:p>
        </p:txBody>
      </p:sp>
    </p:spTree>
    <p:extLst>
      <p:ext uri="{BB962C8B-B14F-4D97-AF65-F5344CB8AC3E}">
        <p14:creationId xmlns:p14="http://schemas.microsoft.com/office/powerpoint/2010/main" val="232015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ground up  approach</a:t>
            </a:r>
          </a:p>
        </p:txBody>
      </p:sp>
      <p:sp>
        <p:nvSpPr>
          <p:cNvPr id="4" name="Slide Number Placeholder 3"/>
          <p:cNvSpPr>
            <a:spLocks noGrp="1"/>
          </p:cNvSpPr>
          <p:nvPr>
            <p:ph type="sldNum" sz="quarter" idx="5"/>
          </p:nvPr>
        </p:nvSpPr>
        <p:spPr/>
        <p:txBody>
          <a:bodyPr/>
          <a:lstStyle/>
          <a:p>
            <a:fld id="{172FC51B-3208-5747-B51C-86BD32B329C4}" type="slidenum">
              <a:rPr lang="en-US" smtClean="0"/>
              <a:t>21</a:t>
            </a:fld>
            <a:endParaRPr lang="en-US"/>
          </a:p>
        </p:txBody>
      </p:sp>
    </p:spTree>
    <p:extLst>
      <p:ext uri="{BB962C8B-B14F-4D97-AF65-F5344CB8AC3E}">
        <p14:creationId xmlns:p14="http://schemas.microsoft.com/office/powerpoint/2010/main" val="3056103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 existing funding program could have this as eligible project type</a:t>
            </a:r>
          </a:p>
        </p:txBody>
      </p:sp>
      <p:sp>
        <p:nvSpPr>
          <p:cNvPr id="4" name="Slide Number Placeholder 3"/>
          <p:cNvSpPr>
            <a:spLocks noGrp="1"/>
          </p:cNvSpPr>
          <p:nvPr>
            <p:ph type="sldNum" sz="quarter" idx="5"/>
          </p:nvPr>
        </p:nvSpPr>
        <p:spPr/>
        <p:txBody>
          <a:bodyPr/>
          <a:lstStyle/>
          <a:p>
            <a:fld id="{172FC51B-3208-5747-B51C-86BD32B329C4}" type="slidenum">
              <a:rPr lang="en-US" smtClean="0"/>
              <a:t>22</a:t>
            </a:fld>
            <a:endParaRPr lang="en-US"/>
          </a:p>
        </p:txBody>
      </p:sp>
    </p:spTree>
    <p:extLst>
      <p:ext uri="{BB962C8B-B14F-4D97-AF65-F5344CB8AC3E}">
        <p14:creationId xmlns:p14="http://schemas.microsoft.com/office/powerpoint/2010/main" val="59563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 – go through, Grant expand on this in terms of the new administration</a:t>
            </a:r>
          </a:p>
          <a:p>
            <a:r>
              <a:rPr lang="en-US" dirty="0"/>
              <a:t>4 years until the next plan</a:t>
            </a:r>
          </a:p>
          <a:p>
            <a:endParaRPr lang="en-US" dirty="0"/>
          </a:p>
        </p:txBody>
      </p:sp>
      <p:sp>
        <p:nvSpPr>
          <p:cNvPr id="4" name="Slide Number Placeholder 3"/>
          <p:cNvSpPr>
            <a:spLocks noGrp="1"/>
          </p:cNvSpPr>
          <p:nvPr>
            <p:ph type="sldNum" sz="quarter" idx="5"/>
          </p:nvPr>
        </p:nvSpPr>
        <p:spPr/>
        <p:txBody>
          <a:bodyPr/>
          <a:lstStyle/>
          <a:p>
            <a:fld id="{172FC51B-3208-5747-B51C-86BD32B329C4}" type="slidenum">
              <a:rPr lang="en-US" smtClean="0"/>
              <a:t>23</a:t>
            </a:fld>
            <a:endParaRPr lang="en-US"/>
          </a:p>
        </p:txBody>
      </p:sp>
    </p:spTree>
    <p:extLst>
      <p:ext uri="{BB962C8B-B14F-4D97-AF65-F5344CB8AC3E}">
        <p14:creationId xmlns:p14="http://schemas.microsoft.com/office/powerpoint/2010/main" val="2530477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72FC51B-3208-5747-B51C-86BD32B329C4}" type="slidenum">
              <a:rPr lang="en-US" smtClean="0"/>
              <a:t>2</a:t>
            </a:fld>
            <a:endParaRPr lang="en-US"/>
          </a:p>
        </p:txBody>
      </p:sp>
    </p:spTree>
    <p:extLst>
      <p:ext uri="{BB962C8B-B14F-4D97-AF65-F5344CB8AC3E}">
        <p14:creationId xmlns:p14="http://schemas.microsoft.com/office/powerpoint/2010/main" val="3744691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DRPT does not award funds for a grantee to purchase their own vehicles. We only purchase new, wheelchair accessible vehicles.</a:t>
            </a:r>
          </a:p>
          <a:p>
            <a:endParaRPr lang="en-US"/>
          </a:p>
          <a:p>
            <a:r>
              <a:rPr lang="en-US"/>
              <a:t>Useful life for FTA-funded</a:t>
            </a:r>
            <a:r>
              <a:rPr lang="en-US" baseline="0"/>
              <a:t> vehicles is 4 years old and 100,000 miles. If you don’t meet these two criteria, then we may consider earlier replacements – this is typically only for vehicles that are 10 years old or older or vehicles that have ongoing documented issues. Keep in mind that this is the minimum required useful life. You may choose to operate your vehicles for additional years and miles – you do not have to hold yourself to these minimum criteria. </a:t>
            </a:r>
          </a:p>
          <a:p>
            <a:endParaRPr lang="en-US" baseline="0"/>
          </a:p>
          <a:p>
            <a:r>
              <a:rPr lang="en-US" baseline="0"/>
              <a:t>When you are requesting a vehicle replacement, ensure that the vehicle you are replacing is recorded in TransAM. On the application, you will be asked to list the VIN, year, date put into service, make, model and mileage. Make sure this information matches TransAM, and ensure that you are giving us the VIN and not your asset ID. We want the number assigned by the manufacturer and that is listed on the title. </a:t>
            </a:r>
          </a:p>
          <a:p>
            <a:endParaRPr lang="en-US" baseline="0"/>
          </a:p>
          <a:p>
            <a:r>
              <a:rPr lang="en-US" baseline="0"/>
              <a:t>The reason we ask for the VIN is that if awarded, your contract will list the VIN that you are required to replace. If you submit an application asking for a replacement vehicle, please be sure that you will be removing that vehicle from service for disposal or use as backup only. If you are still going to be regularly using the vehicle then DO NOT request a replacement for it – you should be requesting an expansion. If you have questions about whether you should request a replacement or an expansion, then please contact me. </a:t>
            </a:r>
          </a:p>
          <a:p>
            <a:endParaRPr lang="en-US" baseline="0"/>
          </a:p>
          <a:p>
            <a:r>
              <a:rPr lang="en-US" baseline="0"/>
              <a:t>As I mentioned earlier, the local match rate is now 10% for grantees. The local match must be documented in the application will be collected from you before the vehicles are ordered.</a:t>
            </a:r>
          </a:p>
          <a:p>
            <a:endParaRPr lang="en-US" baseline="0"/>
          </a:p>
          <a:p>
            <a:r>
              <a:rPr lang="en-US" baseline="0"/>
              <a:t>And another reminder that all vehicles are to be used for the sole purpose of transporting seniors and individuals with disabilities.</a:t>
            </a:r>
            <a:endParaRPr lang="en-US"/>
          </a:p>
          <a:p>
            <a:endParaRPr lang="en-US"/>
          </a:p>
        </p:txBody>
      </p:sp>
      <p:sp>
        <p:nvSpPr>
          <p:cNvPr id="4" name="Slide Number Placeholder 3"/>
          <p:cNvSpPr>
            <a:spLocks noGrp="1"/>
          </p:cNvSpPr>
          <p:nvPr>
            <p:ph type="sldNum" sz="quarter" idx="10"/>
          </p:nvPr>
        </p:nvSpPr>
        <p:spPr/>
        <p:txBody>
          <a:bodyPr/>
          <a:lstStyle/>
          <a:p>
            <a:fld id="{172FC51B-3208-5747-B51C-86BD32B329C4}" type="slidenum">
              <a:rPr lang="en-US" smtClean="0"/>
              <a:t>29</a:t>
            </a:fld>
            <a:endParaRPr lang="en-US"/>
          </a:p>
        </p:txBody>
      </p:sp>
    </p:spTree>
    <p:extLst>
      <p:ext uri="{BB962C8B-B14F-4D97-AF65-F5344CB8AC3E}">
        <p14:creationId xmlns:p14="http://schemas.microsoft.com/office/powerpoint/2010/main" val="23010974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Other capital includes mobility management, travel training, the capital cost of contracting for transportation services, and other non-vehicle capital expenses.</a:t>
            </a:r>
          </a:p>
          <a:p>
            <a:endParaRPr lang="en-US"/>
          </a:p>
          <a:p>
            <a:r>
              <a:rPr lang="en-US"/>
              <a:t>Mobility</a:t>
            </a:r>
            <a:r>
              <a:rPr lang="en-US" baseline="0"/>
              <a:t> management is intended to improve coordination between existing transportation providers, including public and human service providers. A person who works with one vendor or agency to set up rides is not a mobility manager. This is a true coordination service across agency types. If you have questions about this, I am happy to discuss it further. If you do submit an application for mobility management that should be operating, DRPT will consider it to be an operating request. Mobility management grants are for staff and their limited associated costs, which I’ll talk about more on the next slide.</a:t>
            </a:r>
          </a:p>
          <a:p>
            <a:endParaRPr lang="en-US" baseline="0"/>
          </a:p>
          <a:p>
            <a:r>
              <a:rPr lang="en-US" baseline="0"/>
              <a:t>The cost to provide a trip is not a mobility management expense, that is operating. There are some mobility management programs that require operating to succeed. In those cases, you need to be submitting a mobility management and operating budget. They are funded differently and require different matches.</a:t>
            </a:r>
          </a:p>
          <a:p>
            <a:endParaRPr lang="en-US" baseline="0"/>
          </a:p>
          <a:p>
            <a:r>
              <a:rPr lang="en-US" baseline="0"/>
              <a:t>In terms of contracting, an organization can follow a federally compliant process to procure transportation services from a transportation provider, such as a turnkey service. Examples of this include Hanover DASH and CORTRAN in Roanoke.</a:t>
            </a:r>
          </a:p>
          <a:p>
            <a:endParaRPr lang="en-US" baseline="0"/>
          </a:p>
          <a:p>
            <a:r>
              <a:rPr lang="en-US"/>
              <a:t>If you are procuring new software or technology, that will likely fall under an other capital grant application – this is somewhat dependent on the price of the software – but if you are going to be procuring something, you will need to submit an </a:t>
            </a:r>
            <a:r>
              <a:rPr lang="en-US" err="1"/>
              <a:t>indendent</a:t>
            </a:r>
            <a:r>
              <a:rPr lang="en-US"/>
              <a:t> cost estimate with your application</a:t>
            </a:r>
          </a:p>
          <a:p>
            <a:endParaRPr lang="en-US"/>
          </a:p>
        </p:txBody>
      </p:sp>
      <p:sp>
        <p:nvSpPr>
          <p:cNvPr id="4" name="Slide Number Placeholder 3"/>
          <p:cNvSpPr>
            <a:spLocks noGrp="1"/>
          </p:cNvSpPr>
          <p:nvPr>
            <p:ph type="sldNum" sz="quarter" idx="10"/>
          </p:nvPr>
        </p:nvSpPr>
        <p:spPr/>
        <p:txBody>
          <a:bodyPr/>
          <a:lstStyle/>
          <a:p>
            <a:fld id="{172FC51B-3208-5747-B51C-86BD32B329C4}" type="slidenum">
              <a:rPr lang="en-US" smtClean="0"/>
              <a:t>30</a:t>
            </a:fld>
            <a:endParaRPr lang="en-US"/>
          </a:p>
        </p:txBody>
      </p:sp>
    </p:spTree>
    <p:extLst>
      <p:ext uri="{BB962C8B-B14F-4D97-AF65-F5344CB8AC3E}">
        <p14:creationId xmlns:p14="http://schemas.microsoft.com/office/powerpoint/2010/main" val="3202538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Operating is</a:t>
            </a:r>
            <a:r>
              <a:rPr lang="en-US" baseline="0"/>
              <a:t> a broad category, but it’s basically the delivery of service beyond existing public and human service transportation options. It could be expanded paratransit, more hours, providing same-day or door-to-door service that come with higher costs, travel training, vouchers for various non-public transit options, and other transportation expenses for services that are publicly available to seniors and individuals with disabilities.</a:t>
            </a:r>
          </a:p>
          <a:p>
            <a:endParaRPr lang="en-US" baseline="0"/>
          </a:p>
          <a:p>
            <a:r>
              <a:rPr lang="en-US" baseline="0"/>
              <a:t>What the last bullet means is that transportation that is provided to set clients is not public and is not eligible for operating support. For example, If you are a community services board transporting individuals to and from your group homes to community locations, this is not eligible for operating support. If anyone in the eligible population can call your agency and get a ride, that is public. </a:t>
            </a:r>
            <a:endParaRPr lang="en-US"/>
          </a:p>
        </p:txBody>
      </p:sp>
      <p:sp>
        <p:nvSpPr>
          <p:cNvPr id="4" name="Slide Number Placeholder 3"/>
          <p:cNvSpPr>
            <a:spLocks noGrp="1"/>
          </p:cNvSpPr>
          <p:nvPr>
            <p:ph type="sldNum" sz="quarter" idx="10"/>
          </p:nvPr>
        </p:nvSpPr>
        <p:spPr/>
        <p:txBody>
          <a:bodyPr/>
          <a:lstStyle/>
          <a:p>
            <a:fld id="{172FC51B-3208-5747-B51C-86BD32B329C4}" type="slidenum">
              <a:rPr lang="en-US" smtClean="0"/>
              <a:t>31</a:t>
            </a:fld>
            <a:endParaRPr lang="en-US"/>
          </a:p>
        </p:txBody>
      </p:sp>
    </p:spTree>
    <p:extLst>
      <p:ext uri="{BB962C8B-B14F-4D97-AF65-F5344CB8AC3E}">
        <p14:creationId xmlns:p14="http://schemas.microsoft.com/office/powerpoint/2010/main" val="1379972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 – intro myself if Grant hasn’t already</a:t>
            </a:r>
          </a:p>
        </p:txBody>
      </p:sp>
      <p:sp>
        <p:nvSpPr>
          <p:cNvPr id="4" name="Slide Number Placeholder 3"/>
          <p:cNvSpPr>
            <a:spLocks noGrp="1"/>
          </p:cNvSpPr>
          <p:nvPr>
            <p:ph type="sldNum" sz="quarter" idx="10"/>
          </p:nvPr>
        </p:nvSpPr>
        <p:spPr/>
        <p:txBody>
          <a:bodyPr/>
          <a:lstStyle/>
          <a:p>
            <a:fld id="{172FC51B-3208-5747-B51C-86BD32B329C4}" type="slidenum">
              <a:rPr lang="en-US" smtClean="0"/>
              <a:t>3</a:t>
            </a:fld>
            <a:endParaRPr lang="en-US"/>
          </a:p>
        </p:txBody>
      </p:sp>
    </p:spTree>
    <p:extLst>
      <p:ext uri="{BB962C8B-B14F-4D97-AF65-F5344CB8AC3E}">
        <p14:creationId xmlns:p14="http://schemas.microsoft.com/office/powerpoint/2010/main" val="879804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E1422-AF49-CF99-4A39-83E92785EA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F2016F-2225-EA85-B693-F31797A479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892A68-66B2-7C9B-5851-E873C84C6852}"/>
              </a:ext>
            </a:extLst>
          </p:cNvPr>
          <p:cNvSpPr>
            <a:spLocks noGrp="1"/>
          </p:cNvSpPr>
          <p:nvPr>
            <p:ph type="body" idx="1"/>
          </p:nvPr>
        </p:nvSpPr>
        <p:spPr/>
        <p:txBody>
          <a:bodyPr/>
          <a:lstStyle/>
          <a:p>
            <a:r>
              <a:rPr lang="en-US" baseline="0" dirty="0"/>
              <a:t>The program I manage comes from the FTA Section 5310 funding. The purpose of the program…</a:t>
            </a:r>
          </a:p>
          <a:p>
            <a:r>
              <a:rPr lang="en-US" baseline="0" dirty="0"/>
              <a:t>What we focus on in the program is this eligible population. Services we fund must be designed to meet the needs of older adults and people with disabilities. We refer to this as human services transportation or specialized transportation</a:t>
            </a:r>
          </a:p>
        </p:txBody>
      </p:sp>
      <p:sp>
        <p:nvSpPr>
          <p:cNvPr id="4" name="Slide Number Placeholder 3">
            <a:extLst>
              <a:ext uri="{FF2B5EF4-FFF2-40B4-BE49-F238E27FC236}">
                <a16:creationId xmlns:a16="http://schemas.microsoft.com/office/drawing/2014/main" id="{12DCF83A-CA84-83CB-3E36-3AA6F17EB219}"/>
              </a:ext>
            </a:extLst>
          </p:cNvPr>
          <p:cNvSpPr>
            <a:spLocks noGrp="1"/>
          </p:cNvSpPr>
          <p:nvPr>
            <p:ph type="sldNum" sz="quarter" idx="10"/>
          </p:nvPr>
        </p:nvSpPr>
        <p:spPr/>
        <p:txBody>
          <a:bodyPr/>
          <a:lstStyle/>
          <a:p>
            <a:fld id="{172FC51B-3208-5747-B51C-86BD32B329C4}" type="slidenum">
              <a:rPr lang="en-US" smtClean="0"/>
              <a:t>4</a:t>
            </a:fld>
            <a:endParaRPr lang="en-US"/>
          </a:p>
        </p:txBody>
      </p:sp>
    </p:spTree>
    <p:extLst>
      <p:ext uri="{BB962C8B-B14F-4D97-AF65-F5344CB8AC3E}">
        <p14:creationId xmlns:p14="http://schemas.microsoft.com/office/powerpoint/2010/main" val="2506125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F6618-3B23-8B69-C7E5-96664D7B42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C968EA-C75D-1D8F-98EE-3CB7DE5AC5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215367-D7C2-8CBC-F4E7-F5C2ECD7645A}"/>
              </a:ext>
            </a:extLst>
          </p:cNvPr>
          <p:cNvSpPr>
            <a:spLocks noGrp="1"/>
          </p:cNvSpPr>
          <p:nvPr>
            <p:ph type="body" idx="1"/>
          </p:nvPr>
        </p:nvSpPr>
        <p:spPr/>
        <p:txBody>
          <a:bodyPr/>
          <a:lstStyle/>
          <a:p>
            <a:r>
              <a:rPr lang="en-US" baseline="0" dirty="0"/>
              <a:t>When we talk about services designed to meet the needs of older adults and ppl with disabilities, that’s often not just transit agencies</a:t>
            </a:r>
          </a:p>
          <a:p>
            <a:r>
              <a:rPr lang="en-US" baseline="0" dirty="0"/>
              <a:t>These are groups that are often Fill in the gap services where transit ends or is not there – such as area agencies on aging, county govts, or volunteers</a:t>
            </a:r>
          </a:p>
          <a:p>
            <a:r>
              <a:rPr lang="en-US" baseline="0" dirty="0"/>
              <a:t>Program has several types of eligible applicants</a:t>
            </a:r>
          </a:p>
          <a:p>
            <a:endParaRPr lang="en-US" baseline="0" dirty="0"/>
          </a:p>
          <a:p>
            <a:r>
              <a:rPr lang="en-US" baseline="0" dirty="0"/>
              <a:t>Funding</a:t>
            </a:r>
          </a:p>
          <a:p>
            <a:endParaRPr lang="en-US" baseline="0" dirty="0"/>
          </a:p>
          <a:p>
            <a:r>
              <a:rPr lang="en-US" baseline="0" dirty="0"/>
              <a:t>FTA stipulates that there must be a planning process attached to these projects to ensure that services are not duplicated and wants these different operators to be working together</a:t>
            </a:r>
          </a:p>
          <a:p>
            <a:r>
              <a:rPr lang="en-US" baseline="0" dirty="0"/>
              <a:t>They require either regional plans or a state-level plan that identifies the operators and project types to prioritize for funding</a:t>
            </a:r>
          </a:p>
        </p:txBody>
      </p:sp>
      <p:sp>
        <p:nvSpPr>
          <p:cNvPr id="4" name="Slide Number Placeholder 3">
            <a:extLst>
              <a:ext uri="{FF2B5EF4-FFF2-40B4-BE49-F238E27FC236}">
                <a16:creationId xmlns:a16="http://schemas.microsoft.com/office/drawing/2014/main" id="{8A7D4AFB-B59C-BAE8-F189-036F3160DDDC}"/>
              </a:ext>
            </a:extLst>
          </p:cNvPr>
          <p:cNvSpPr>
            <a:spLocks noGrp="1"/>
          </p:cNvSpPr>
          <p:nvPr>
            <p:ph type="sldNum" sz="quarter" idx="10"/>
          </p:nvPr>
        </p:nvSpPr>
        <p:spPr/>
        <p:txBody>
          <a:bodyPr/>
          <a:lstStyle/>
          <a:p>
            <a:fld id="{172FC51B-3208-5747-B51C-86BD32B329C4}" type="slidenum">
              <a:rPr lang="en-US" smtClean="0"/>
              <a:t>5</a:t>
            </a:fld>
            <a:endParaRPr lang="en-US"/>
          </a:p>
        </p:txBody>
      </p:sp>
    </p:spTree>
    <p:extLst>
      <p:ext uri="{BB962C8B-B14F-4D97-AF65-F5344CB8AC3E}">
        <p14:creationId xmlns:p14="http://schemas.microsoft.com/office/powerpoint/2010/main" val="63964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2019 we have done a</a:t>
            </a:r>
          </a:p>
          <a:p>
            <a:endParaRPr lang="en-US" dirty="0"/>
          </a:p>
          <a:p>
            <a:r>
              <a:rPr lang="en-US" dirty="0"/>
              <a:t>DRPT does the statewide plan but within that plan we have six CHSM regions</a:t>
            </a:r>
          </a:p>
          <a:p>
            <a:r>
              <a:rPr lang="en-US" dirty="0"/>
              <a:t>Map on the next page</a:t>
            </a:r>
          </a:p>
        </p:txBody>
      </p:sp>
      <p:sp>
        <p:nvSpPr>
          <p:cNvPr id="4" name="Slide Number Placeholder 3"/>
          <p:cNvSpPr>
            <a:spLocks noGrp="1"/>
          </p:cNvSpPr>
          <p:nvPr>
            <p:ph type="sldNum" sz="quarter" idx="5"/>
          </p:nvPr>
        </p:nvSpPr>
        <p:spPr/>
        <p:txBody>
          <a:bodyPr/>
          <a:lstStyle/>
          <a:p>
            <a:fld id="{172FC51B-3208-5747-B51C-86BD32B329C4}" type="slidenum">
              <a:rPr lang="en-US" smtClean="0"/>
              <a:t>6</a:t>
            </a:fld>
            <a:endParaRPr lang="en-US"/>
          </a:p>
        </p:txBody>
      </p:sp>
    </p:spTree>
    <p:extLst>
      <p:ext uri="{BB962C8B-B14F-4D97-AF65-F5344CB8AC3E}">
        <p14:creationId xmlns:p14="http://schemas.microsoft.com/office/powerpoint/2010/main" val="3837194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Bridging this – </a:t>
            </a:r>
          </a:p>
          <a:p>
            <a:endParaRPr lang="en-US" dirty="0"/>
          </a:p>
          <a:p>
            <a:r>
              <a:rPr lang="en-US" dirty="0"/>
              <a:t>Transportation generally is easy to understand - public transportation is a common mode, easy to understand.</a:t>
            </a:r>
          </a:p>
          <a:p>
            <a:r>
              <a:rPr lang="en-US" dirty="0"/>
              <a:t>For specialized transportation – still transportation, but there is a lot happening behind the scenes – client-based approach says we want to make it easy for the user to know where to go and what types of services they are eligible for, </a:t>
            </a:r>
            <a:r>
              <a:rPr lang="en-US" dirty="0" err="1"/>
              <a:t>esp</a:t>
            </a:r>
            <a:r>
              <a:rPr lang="en-US" dirty="0"/>
              <a:t> for people with the greatest need, including but not limited to people who cannot drive themselves. MM centers around that concept.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Transition from the program to mobility management – operational side of what mobility management is</a:t>
            </a:r>
          </a:p>
          <a:p>
            <a:endParaRPr lang="en-US" dirty="0"/>
          </a:p>
        </p:txBody>
      </p:sp>
      <p:sp>
        <p:nvSpPr>
          <p:cNvPr id="4" name="Slide Number Placeholder 3"/>
          <p:cNvSpPr>
            <a:spLocks noGrp="1"/>
          </p:cNvSpPr>
          <p:nvPr>
            <p:ph type="sldNum" sz="quarter" idx="5"/>
          </p:nvPr>
        </p:nvSpPr>
        <p:spPr/>
        <p:txBody>
          <a:bodyPr/>
          <a:lstStyle/>
          <a:p>
            <a:fld id="{172FC51B-3208-5747-B51C-86BD32B329C4}" type="slidenum">
              <a:rPr lang="en-US" smtClean="0"/>
              <a:t>8</a:t>
            </a:fld>
            <a:endParaRPr lang="en-US"/>
          </a:p>
        </p:txBody>
      </p:sp>
    </p:spTree>
    <p:extLst>
      <p:ext uri="{BB962C8B-B14F-4D97-AF65-F5344CB8AC3E}">
        <p14:creationId xmlns:p14="http://schemas.microsoft.com/office/powerpoint/2010/main" val="1691371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Definition comes for CCAM-TAC – and FTA technical center</a:t>
            </a:r>
          </a:p>
        </p:txBody>
      </p:sp>
      <p:sp>
        <p:nvSpPr>
          <p:cNvPr id="4" name="Slide Number Placeholder 3"/>
          <p:cNvSpPr>
            <a:spLocks noGrp="1"/>
          </p:cNvSpPr>
          <p:nvPr>
            <p:ph type="sldNum" sz="quarter" idx="5"/>
          </p:nvPr>
        </p:nvSpPr>
        <p:spPr/>
        <p:txBody>
          <a:bodyPr/>
          <a:lstStyle/>
          <a:p>
            <a:fld id="{172FC51B-3208-5747-B51C-86BD32B329C4}" type="slidenum">
              <a:rPr lang="en-US" smtClean="0"/>
              <a:t>9</a:t>
            </a:fld>
            <a:endParaRPr lang="en-US"/>
          </a:p>
        </p:txBody>
      </p:sp>
    </p:spTree>
    <p:extLst>
      <p:ext uri="{BB962C8B-B14F-4D97-AF65-F5344CB8AC3E}">
        <p14:creationId xmlns:p14="http://schemas.microsoft.com/office/powerpoint/2010/main" val="4154312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few slides I’ll be walking us through just this first box</a:t>
            </a:r>
          </a:p>
        </p:txBody>
      </p:sp>
      <p:sp>
        <p:nvSpPr>
          <p:cNvPr id="4" name="Slide Number Placeholder 3"/>
          <p:cNvSpPr>
            <a:spLocks noGrp="1"/>
          </p:cNvSpPr>
          <p:nvPr>
            <p:ph type="sldNum" sz="quarter" idx="5"/>
          </p:nvPr>
        </p:nvSpPr>
        <p:spPr/>
        <p:txBody>
          <a:bodyPr/>
          <a:lstStyle/>
          <a:p>
            <a:fld id="{172FC51B-3208-5747-B51C-86BD32B329C4}" type="slidenum">
              <a:rPr lang="en-US" smtClean="0"/>
              <a:t>10</a:t>
            </a:fld>
            <a:endParaRPr lang="en-US"/>
          </a:p>
        </p:txBody>
      </p:sp>
    </p:spTree>
    <p:extLst>
      <p:ext uri="{BB962C8B-B14F-4D97-AF65-F5344CB8AC3E}">
        <p14:creationId xmlns:p14="http://schemas.microsoft.com/office/powerpoint/2010/main" val="1814131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FB044D49-33AB-01E3-45E1-F9417FE6A7F2}"/>
              </a:ext>
            </a:extLst>
          </p:cNvPr>
          <p:cNvSpPr>
            <a:spLocks noGrp="1"/>
          </p:cNvSpPr>
          <p:nvPr>
            <p:ph type="ctrTitle"/>
          </p:nvPr>
        </p:nvSpPr>
        <p:spPr>
          <a:xfrm>
            <a:off x="818321" y="655095"/>
            <a:ext cx="6163491" cy="2387600"/>
          </a:xfrm>
        </p:spPr>
        <p:txBody>
          <a:bodyPr anchor="b">
            <a:normAutofit/>
          </a:bodyPr>
          <a:lstStyle>
            <a:lvl1pPr algn="l">
              <a:defRPr sz="4800">
                <a:solidFill>
                  <a:schemeClr val="tx2"/>
                </a:solidFill>
                <a:latin typeface="Georgia" panose="02040502050405020303" pitchFamily="18" charset="0"/>
              </a:defRPr>
            </a:lvl1pPr>
          </a:lstStyle>
          <a:p>
            <a:r>
              <a:rPr lang="en-US"/>
              <a:t>Click to edit Master title style</a:t>
            </a:r>
          </a:p>
        </p:txBody>
      </p:sp>
      <p:sp>
        <p:nvSpPr>
          <p:cNvPr id="23" name="Subtitle 2">
            <a:extLst>
              <a:ext uri="{FF2B5EF4-FFF2-40B4-BE49-F238E27FC236}">
                <a16:creationId xmlns:a16="http://schemas.microsoft.com/office/drawing/2014/main" id="{14619B46-192D-26EA-B18C-87B67EB60D18}"/>
              </a:ext>
            </a:extLst>
          </p:cNvPr>
          <p:cNvSpPr>
            <a:spLocks noGrp="1"/>
          </p:cNvSpPr>
          <p:nvPr>
            <p:ph type="subTitle" idx="1"/>
          </p:nvPr>
        </p:nvSpPr>
        <p:spPr>
          <a:xfrm>
            <a:off x="818321" y="3070784"/>
            <a:ext cx="6163491" cy="881730"/>
          </a:xfrm>
        </p:spPr>
        <p:txBody>
          <a:bodyPr>
            <a:normAutofit/>
          </a:bodyPr>
          <a:lstStyle>
            <a:lvl1pPr marL="0" indent="0" algn="l">
              <a:buNone/>
              <a:defRPr sz="2800">
                <a:solidFill>
                  <a:schemeClr val="accent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5" name="Text Placeholder 24">
            <a:extLst>
              <a:ext uri="{FF2B5EF4-FFF2-40B4-BE49-F238E27FC236}">
                <a16:creationId xmlns:a16="http://schemas.microsoft.com/office/drawing/2014/main" id="{F0385818-4606-AD33-DFFF-F6EFB5D2F188}"/>
              </a:ext>
            </a:extLst>
          </p:cNvPr>
          <p:cNvSpPr>
            <a:spLocks noGrp="1"/>
          </p:cNvSpPr>
          <p:nvPr>
            <p:ph type="body" sz="quarter" idx="13"/>
          </p:nvPr>
        </p:nvSpPr>
        <p:spPr>
          <a:xfrm>
            <a:off x="818321" y="4281307"/>
            <a:ext cx="6163490" cy="1165224"/>
          </a:xfrm>
        </p:spPr>
        <p:txBody>
          <a:bodyPr>
            <a:normAutofit/>
          </a:bodyPr>
          <a:lstStyle>
            <a:lvl1pPr marL="0" indent="0">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30" name="Picture 29" descr="DRPT Logo">
            <a:extLst>
              <a:ext uri="{FF2B5EF4-FFF2-40B4-BE49-F238E27FC236}">
                <a16:creationId xmlns:a16="http://schemas.microsoft.com/office/drawing/2014/main" id="{BFB7EB61-DFB1-5958-CEF8-5A87293AFF0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348" y="5538103"/>
            <a:ext cx="1955132" cy="879809"/>
          </a:xfrm>
          <a:prstGeom prst="rect">
            <a:avLst/>
          </a:prstGeom>
        </p:spPr>
      </p:pic>
      <p:sp>
        <p:nvSpPr>
          <p:cNvPr id="28" name="Freeform 27">
            <a:extLst>
              <a:ext uri="{FF2B5EF4-FFF2-40B4-BE49-F238E27FC236}">
                <a16:creationId xmlns:a16="http://schemas.microsoft.com/office/drawing/2014/main" id="{0792D01B-7AA1-0FA9-2375-A4D0DA7FF759}"/>
              </a:ext>
              <a:ext uri="{C183D7F6-B498-43B3-948B-1728B52AA6E4}">
                <adec:decorative xmlns:adec="http://schemas.microsoft.com/office/drawing/2017/decorative" val="1"/>
              </a:ext>
            </a:extLst>
          </p:cNvPr>
          <p:cNvSpPr/>
          <p:nvPr userDrawn="1"/>
        </p:nvSpPr>
        <p:spPr>
          <a:xfrm>
            <a:off x="7349354" y="-2"/>
            <a:ext cx="4883106" cy="6858002"/>
          </a:xfrm>
          <a:custGeom>
            <a:avLst/>
            <a:gdLst>
              <a:gd name="connsiteX0" fmla="*/ 1076301 w 4883106"/>
              <a:gd name="connsiteY0" fmla="*/ 0 h 6858002"/>
              <a:gd name="connsiteX1" fmla="*/ 4883106 w 4883106"/>
              <a:gd name="connsiteY1" fmla="*/ 0 h 6858002"/>
              <a:gd name="connsiteX2" fmla="*/ 4883106 w 4883106"/>
              <a:gd name="connsiteY2" fmla="*/ 6858002 h 6858002"/>
              <a:gd name="connsiteX3" fmla="*/ 1076299 w 4883106"/>
              <a:gd name="connsiteY3" fmla="*/ 6858002 h 6858002"/>
              <a:gd name="connsiteX4" fmla="*/ 988248 w 4883106"/>
              <a:gd name="connsiteY4" fmla="*/ 6744738 h 6858002"/>
              <a:gd name="connsiteX5" fmla="*/ 0 w 4883106"/>
              <a:gd name="connsiteY5" fmla="*/ 3429002 h 6858002"/>
              <a:gd name="connsiteX6" fmla="*/ 988248 w 4883106"/>
              <a:gd name="connsiteY6" fmla="*/ 11326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106" h="6858002">
                <a:moveTo>
                  <a:pt x="1076301" y="0"/>
                </a:moveTo>
                <a:lnTo>
                  <a:pt x="4883106" y="0"/>
                </a:lnTo>
                <a:lnTo>
                  <a:pt x="4883106" y="6858002"/>
                </a:lnTo>
                <a:lnTo>
                  <a:pt x="1076299" y="6858002"/>
                </a:lnTo>
                <a:lnTo>
                  <a:pt x="988248" y="6744738"/>
                </a:lnTo>
                <a:cubicBezTo>
                  <a:pt x="381146" y="5925330"/>
                  <a:pt x="0" y="4743265"/>
                  <a:pt x="0" y="3429002"/>
                </a:cubicBezTo>
                <a:cubicBezTo>
                  <a:pt x="0" y="2114740"/>
                  <a:pt x="381146" y="932674"/>
                  <a:pt x="988248" y="11326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Picture Placeholder 17">
            <a:extLst>
              <a:ext uri="{FF2B5EF4-FFF2-40B4-BE49-F238E27FC236}">
                <a16:creationId xmlns:a16="http://schemas.microsoft.com/office/drawing/2014/main" id="{7E99F332-ABE7-0B28-33B4-408A235AD7E0}"/>
              </a:ext>
            </a:extLst>
          </p:cNvPr>
          <p:cNvSpPr>
            <a:spLocks noGrp="1"/>
          </p:cNvSpPr>
          <p:nvPr>
            <p:ph type="pic" sz="quarter" idx="12"/>
          </p:nvPr>
        </p:nvSpPr>
        <p:spPr>
          <a:xfrm>
            <a:off x="7507308" y="-2"/>
            <a:ext cx="4684692" cy="6858000"/>
          </a:xfrm>
          <a:custGeom>
            <a:avLst/>
            <a:gdLst>
              <a:gd name="connsiteX0" fmla="*/ 1077019 w 4684692"/>
              <a:gd name="connsiteY0" fmla="*/ 0 h 6858000"/>
              <a:gd name="connsiteX1" fmla="*/ 4684692 w 4684692"/>
              <a:gd name="connsiteY1" fmla="*/ 0 h 6858000"/>
              <a:gd name="connsiteX2" fmla="*/ 4684692 w 4684692"/>
              <a:gd name="connsiteY2" fmla="*/ 6858000 h 6858000"/>
              <a:gd name="connsiteX3" fmla="*/ 1077014 w 4684692"/>
              <a:gd name="connsiteY3" fmla="*/ 6858000 h 6858000"/>
              <a:gd name="connsiteX4" fmla="*/ 1042398 w 4684692"/>
              <a:gd name="connsiteY4" fmla="*/ 6816091 h 6858000"/>
              <a:gd name="connsiteX5" fmla="*/ 0 w 4684692"/>
              <a:gd name="connsiteY5" fmla="*/ 3429002 h 6858000"/>
              <a:gd name="connsiteX6" fmla="*/ 1042398 w 4684692"/>
              <a:gd name="connsiteY6" fmla="*/ 419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692" h="6858000">
                <a:moveTo>
                  <a:pt x="1077019" y="0"/>
                </a:moveTo>
                <a:lnTo>
                  <a:pt x="4684692" y="0"/>
                </a:lnTo>
                <a:lnTo>
                  <a:pt x="4684692" y="6858000"/>
                </a:lnTo>
                <a:lnTo>
                  <a:pt x="1077014" y="6858000"/>
                </a:lnTo>
                <a:lnTo>
                  <a:pt x="1042398" y="6816091"/>
                </a:lnTo>
                <a:cubicBezTo>
                  <a:pt x="403897" y="5994749"/>
                  <a:pt x="0" y="4781919"/>
                  <a:pt x="0" y="3429002"/>
                </a:cubicBezTo>
                <a:cubicBezTo>
                  <a:pt x="0" y="2076086"/>
                  <a:pt x="403897" y="863257"/>
                  <a:pt x="1042398" y="41914"/>
                </a:cubicBezTo>
                <a:close/>
              </a:path>
            </a:pathLst>
          </a:custGeom>
        </p:spPr>
        <p:txBody>
          <a:bodyPr wrap="square">
            <a:noAutofit/>
          </a:bodyPr>
          <a:lstStyle/>
          <a:p>
            <a:endParaRPr lang="en-US"/>
          </a:p>
        </p:txBody>
      </p:sp>
      <p:sp>
        <p:nvSpPr>
          <p:cNvPr id="8" name="Slide Number Placeholder 7">
            <a:extLst>
              <a:ext uri="{FF2B5EF4-FFF2-40B4-BE49-F238E27FC236}">
                <a16:creationId xmlns:a16="http://schemas.microsoft.com/office/drawing/2014/main" id="{55FBBD2B-5325-9992-662C-5021C5D6DF29}"/>
              </a:ext>
            </a:extLst>
          </p:cNvPr>
          <p:cNvSpPr>
            <a:spLocks noGrp="1"/>
          </p:cNvSpPr>
          <p:nvPr>
            <p:ph type="sldNum" sz="quarter" idx="11"/>
          </p:nvPr>
        </p:nvSpPr>
        <p:spPr>
          <a:xfrm>
            <a:off x="274320" y="6356350"/>
            <a:ext cx="2382430" cy="365125"/>
          </a:xfrm>
        </p:spPr>
        <p:txBody>
          <a:bodyPr/>
          <a:lstStyle/>
          <a:p>
            <a:fld id="{CFB8C4AC-FAA1-884B-8696-F5EA54219DC7}" type="slidenum">
              <a:rPr lang="en-US" smtClean="0"/>
              <a:t>‹#›</a:t>
            </a:fld>
            <a:endParaRPr lang="en-US"/>
          </a:p>
        </p:txBody>
      </p:sp>
    </p:spTree>
    <p:extLst>
      <p:ext uri="{BB962C8B-B14F-4D97-AF65-F5344CB8AC3E}">
        <p14:creationId xmlns:p14="http://schemas.microsoft.com/office/powerpoint/2010/main" val="2950572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itle + Two Column Content - 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CE4AF0-9B87-75BA-35D3-D79380A6909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1460500"/>
          </a:xfrm>
          <a:prstGeom prst="rect">
            <a:avLst/>
          </a:prstGeom>
        </p:spPr>
      </p:pic>
      <p:sp>
        <p:nvSpPr>
          <p:cNvPr id="2" name="Title 1">
            <a:extLst>
              <a:ext uri="{FF2B5EF4-FFF2-40B4-BE49-F238E27FC236}">
                <a16:creationId xmlns:a16="http://schemas.microsoft.com/office/drawing/2014/main" id="{D9C72427-9148-EC10-6CB0-8C7DE79D8658}"/>
              </a:ext>
            </a:extLst>
          </p:cNvPr>
          <p:cNvSpPr>
            <a:spLocks noGrp="1"/>
          </p:cNvSpPr>
          <p:nvPr>
            <p:ph type="title"/>
          </p:nvPr>
        </p:nvSpPr>
        <p:spPr>
          <a:xfrm>
            <a:off x="274319" y="136525"/>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C801ED-039F-7D7F-BBCF-18E7D9DCBE7D}"/>
              </a:ext>
            </a:extLst>
          </p:cNvPr>
          <p:cNvSpPr>
            <a:spLocks noGrp="1"/>
          </p:cNvSpPr>
          <p:nvPr>
            <p:ph sz="half" idx="1"/>
          </p:nvPr>
        </p:nvSpPr>
        <p:spPr>
          <a:xfrm>
            <a:off x="274319" y="1825625"/>
            <a:ext cx="5712439" cy="4351338"/>
          </a:xfrm>
        </p:spPr>
        <p:txBody>
          <a:bodyPr/>
          <a:lstStyle>
            <a:lvl1pPr>
              <a:buClr>
                <a:srgbClr val="00CE7C"/>
              </a:buClr>
              <a:defRPr/>
            </a:lvl1pPr>
            <a:lvl2pPr>
              <a:buClr>
                <a:srgbClr val="00CE7C"/>
              </a:buClr>
              <a:defRPr/>
            </a:lvl2pPr>
            <a:lvl3pPr>
              <a:buClr>
                <a:srgbClr val="00CE7C"/>
              </a:buClr>
              <a:defRPr/>
            </a:lvl3pPr>
            <a:lvl4pPr>
              <a:buClr>
                <a:srgbClr val="00CE7C"/>
              </a:buClr>
              <a:defRPr/>
            </a:lvl4pPr>
            <a:lvl5pPr>
              <a:buClr>
                <a:srgbClr val="00CE7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EC2F7-F4CF-242A-C72A-F5D0903511D6}"/>
              </a:ext>
            </a:extLst>
          </p:cNvPr>
          <p:cNvSpPr>
            <a:spLocks noGrp="1"/>
          </p:cNvSpPr>
          <p:nvPr>
            <p:ph sz="half" idx="2"/>
          </p:nvPr>
        </p:nvSpPr>
        <p:spPr>
          <a:xfrm>
            <a:off x="6203057" y="1825625"/>
            <a:ext cx="5712439" cy="4351338"/>
          </a:xfrm>
        </p:spPr>
        <p:txBody>
          <a:bodyPr/>
          <a:lstStyle>
            <a:lvl1pPr>
              <a:buClr>
                <a:srgbClr val="00CE7C"/>
              </a:buClr>
              <a:defRPr/>
            </a:lvl1pPr>
            <a:lvl2pPr>
              <a:buClr>
                <a:srgbClr val="00CE7C"/>
              </a:buClr>
              <a:defRPr/>
            </a:lvl2pPr>
            <a:lvl3pPr>
              <a:buClr>
                <a:srgbClr val="00CE7C"/>
              </a:buClr>
              <a:defRPr/>
            </a:lvl3pPr>
            <a:lvl4pPr>
              <a:buClr>
                <a:srgbClr val="00CE7C"/>
              </a:buClr>
              <a:defRPr/>
            </a:lvl4pPr>
            <a:lvl5pPr>
              <a:buClr>
                <a:srgbClr val="00CE7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A500F75-99B9-50D4-AFAC-FA45B265FB46}"/>
              </a:ext>
            </a:extLst>
          </p:cNvPr>
          <p:cNvSpPr>
            <a:spLocks noGrp="1"/>
          </p:cNvSpPr>
          <p:nvPr>
            <p:ph type="sldNum" sz="quarter" idx="12"/>
          </p:nvPr>
        </p:nvSpPr>
        <p:spPr>
          <a:xfrm>
            <a:off x="274320" y="6356350"/>
            <a:ext cx="1729509" cy="365125"/>
          </a:xfrm>
        </p:spPr>
        <p:txBody>
          <a:bodyPr/>
          <a:lstStyle>
            <a:lvl1pPr algn="l">
              <a:defRPr/>
            </a:lvl1pPr>
          </a:lstStyle>
          <a:p>
            <a:fld id="{CFB8C4AC-FAA1-884B-8696-F5EA54219DC7}" type="slidenum">
              <a:rPr lang="en-US" smtClean="0"/>
              <a:pPr/>
              <a:t>‹#›</a:t>
            </a:fld>
            <a:endParaRPr lang="en-US"/>
          </a:p>
        </p:txBody>
      </p:sp>
      <p:pic>
        <p:nvPicPr>
          <p:cNvPr id="11" name="Picture 10" descr="Virginia Department of Rail and Public Transportation">
            <a:extLst>
              <a:ext uri="{FF2B5EF4-FFF2-40B4-BE49-F238E27FC236}">
                <a16:creationId xmlns:a16="http://schemas.microsoft.com/office/drawing/2014/main" id="{A3F090F9-D7EA-6833-7956-F88E29CA7D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3"/>
            <a:ext cx="5066641" cy="104959"/>
          </a:xfrm>
          <a:prstGeom prst="rect">
            <a:avLst/>
          </a:prstGeom>
        </p:spPr>
      </p:pic>
    </p:spTree>
    <p:extLst>
      <p:ext uri="{BB962C8B-B14F-4D97-AF65-F5344CB8AC3E}">
        <p14:creationId xmlns:p14="http://schemas.microsoft.com/office/powerpoint/2010/main" val="407863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 Content - Purp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4E9048-5E76-97EA-1555-73527E43133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47800"/>
          </a:xfrm>
          <a:prstGeom prst="rect">
            <a:avLst/>
          </a:prstGeom>
        </p:spPr>
      </p:pic>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6013" y="136525"/>
            <a:ext cx="11639974"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6013" y="1825625"/>
            <a:ext cx="11639974" cy="4351338"/>
          </a:xfrm>
        </p:spPr>
        <p:txBody>
          <a:bodyPr>
            <a:normAutofit/>
          </a:bodyPr>
          <a:lstStyle>
            <a:lvl1pPr>
              <a:buClr>
                <a:srgbClr val="5F249F"/>
              </a:buClr>
              <a:defRPr sz="2400"/>
            </a:lvl1pPr>
            <a:lvl2pPr>
              <a:buClr>
                <a:srgbClr val="5F249F"/>
              </a:buClr>
              <a:defRPr sz="2000"/>
            </a:lvl2pPr>
            <a:lvl3pPr>
              <a:buClr>
                <a:srgbClr val="5F249F"/>
              </a:buClr>
              <a:defRPr sz="1800"/>
            </a:lvl3pPr>
            <a:lvl4pPr>
              <a:buClr>
                <a:srgbClr val="5F249F"/>
              </a:buClr>
              <a:defRPr sz="1600"/>
            </a:lvl4pPr>
            <a:lvl5pPr>
              <a:buClr>
                <a:srgbClr val="5F249F"/>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6013" y="6356350"/>
            <a:ext cx="1729509" cy="365125"/>
          </a:xfrm>
        </p:spPr>
        <p:txBody>
          <a:bodyPr/>
          <a:lstStyle>
            <a:lvl1pPr algn="l">
              <a:defRPr/>
            </a:lvl1pPr>
          </a:lstStyle>
          <a:p>
            <a:fld id="{CFB8C4AC-FAA1-884B-8696-F5EA54219DC7}" type="slidenum">
              <a:rPr lang="en-US" smtClean="0"/>
              <a:pPr/>
              <a:t>‹#›</a:t>
            </a:fld>
            <a:endParaRPr lang="en-US"/>
          </a:p>
        </p:txBody>
      </p:sp>
      <p:pic>
        <p:nvPicPr>
          <p:cNvPr id="16" name="Picture 15" descr="Virginia Department of Rail and Public Transportation">
            <a:extLst>
              <a:ext uri="{FF2B5EF4-FFF2-40B4-BE49-F238E27FC236}">
                <a16:creationId xmlns:a16="http://schemas.microsoft.com/office/drawing/2014/main" id="{034F4374-2924-B6F8-5C56-94EB720ED7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9346" y="6486433"/>
            <a:ext cx="5066641" cy="104959"/>
          </a:xfrm>
          <a:prstGeom prst="rect">
            <a:avLst/>
          </a:prstGeom>
        </p:spPr>
      </p:pic>
    </p:spTree>
    <p:extLst>
      <p:ext uri="{BB962C8B-B14F-4D97-AF65-F5344CB8AC3E}">
        <p14:creationId xmlns:p14="http://schemas.microsoft.com/office/powerpoint/2010/main" val="2755710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itle + Two Column Content - Purp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AB69C4-1AA7-7F6D-CC46-8D4ABA23793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1447800"/>
          </a:xfrm>
          <a:prstGeom prst="rect">
            <a:avLst/>
          </a:prstGeom>
        </p:spPr>
      </p:pic>
      <p:sp>
        <p:nvSpPr>
          <p:cNvPr id="2" name="Title 1">
            <a:extLst>
              <a:ext uri="{FF2B5EF4-FFF2-40B4-BE49-F238E27FC236}">
                <a16:creationId xmlns:a16="http://schemas.microsoft.com/office/drawing/2014/main" id="{D9C72427-9148-EC10-6CB0-8C7DE79D8658}"/>
              </a:ext>
            </a:extLst>
          </p:cNvPr>
          <p:cNvSpPr>
            <a:spLocks noGrp="1"/>
          </p:cNvSpPr>
          <p:nvPr>
            <p:ph type="title"/>
          </p:nvPr>
        </p:nvSpPr>
        <p:spPr>
          <a:xfrm>
            <a:off x="274319" y="136525"/>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C801ED-039F-7D7F-BBCF-18E7D9DCBE7D}"/>
              </a:ext>
            </a:extLst>
          </p:cNvPr>
          <p:cNvSpPr>
            <a:spLocks noGrp="1"/>
          </p:cNvSpPr>
          <p:nvPr>
            <p:ph sz="half" idx="1"/>
          </p:nvPr>
        </p:nvSpPr>
        <p:spPr>
          <a:xfrm>
            <a:off x="274319" y="1825625"/>
            <a:ext cx="5712439" cy="4351338"/>
          </a:xfrm>
        </p:spPr>
        <p:txBody>
          <a:bodyPr/>
          <a:lstStyle>
            <a:lvl1pPr>
              <a:buClr>
                <a:srgbClr val="5F249F"/>
              </a:buClr>
              <a:defRPr/>
            </a:lvl1pPr>
            <a:lvl2pPr>
              <a:buClr>
                <a:srgbClr val="5F249F"/>
              </a:buClr>
              <a:defRPr/>
            </a:lvl2pPr>
            <a:lvl3pPr>
              <a:buClr>
                <a:srgbClr val="5F249F"/>
              </a:buClr>
              <a:defRPr/>
            </a:lvl3pPr>
            <a:lvl4pPr>
              <a:buClr>
                <a:srgbClr val="5F249F"/>
              </a:buClr>
              <a:defRPr/>
            </a:lvl4pPr>
            <a:lvl5pPr>
              <a:buClr>
                <a:srgbClr val="5F249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EC2F7-F4CF-242A-C72A-F5D0903511D6}"/>
              </a:ext>
            </a:extLst>
          </p:cNvPr>
          <p:cNvSpPr>
            <a:spLocks noGrp="1"/>
          </p:cNvSpPr>
          <p:nvPr>
            <p:ph sz="half" idx="2"/>
          </p:nvPr>
        </p:nvSpPr>
        <p:spPr>
          <a:xfrm>
            <a:off x="6203057" y="1825625"/>
            <a:ext cx="5712439" cy="4351338"/>
          </a:xfrm>
        </p:spPr>
        <p:txBody>
          <a:bodyPr/>
          <a:lstStyle>
            <a:lvl1pPr>
              <a:buClr>
                <a:srgbClr val="5F249F"/>
              </a:buClr>
              <a:defRPr/>
            </a:lvl1pPr>
            <a:lvl2pPr>
              <a:buClr>
                <a:srgbClr val="5F249F"/>
              </a:buClr>
              <a:defRPr/>
            </a:lvl2pPr>
            <a:lvl3pPr>
              <a:buClr>
                <a:srgbClr val="5F249F"/>
              </a:buClr>
              <a:defRPr/>
            </a:lvl3pPr>
            <a:lvl4pPr>
              <a:buClr>
                <a:srgbClr val="5F249F"/>
              </a:buClr>
              <a:defRPr/>
            </a:lvl4pPr>
            <a:lvl5pPr>
              <a:buClr>
                <a:srgbClr val="5F249F"/>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A500F75-99B9-50D4-AFAC-FA45B265FB46}"/>
              </a:ext>
            </a:extLst>
          </p:cNvPr>
          <p:cNvSpPr>
            <a:spLocks noGrp="1"/>
          </p:cNvSpPr>
          <p:nvPr>
            <p:ph type="sldNum" sz="quarter" idx="12"/>
          </p:nvPr>
        </p:nvSpPr>
        <p:spPr>
          <a:xfrm>
            <a:off x="274320" y="6356350"/>
            <a:ext cx="1729509" cy="365125"/>
          </a:xfrm>
        </p:spPr>
        <p:txBody>
          <a:bodyPr/>
          <a:lstStyle>
            <a:lvl1pPr algn="l">
              <a:defRPr/>
            </a:lvl1pPr>
          </a:lstStyle>
          <a:p>
            <a:fld id="{CFB8C4AC-FAA1-884B-8696-F5EA54219DC7}" type="slidenum">
              <a:rPr lang="en-US" smtClean="0"/>
              <a:pPr/>
              <a:t>‹#›</a:t>
            </a:fld>
            <a:endParaRPr lang="en-US"/>
          </a:p>
        </p:txBody>
      </p:sp>
      <p:pic>
        <p:nvPicPr>
          <p:cNvPr id="11" name="Picture 10" descr="Virginia Department of Rail and Public Transportation">
            <a:extLst>
              <a:ext uri="{FF2B5EF4-FFF2-40B4-BE49-F238E27FC236}">
                <a16:creationId xmlns:a16="http://schemas.microsoft.com/office/drawing/2014/main" id="{A3F090F9-D7EA-6833-7956-F88E29CA7D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3"/>
            <a:ext cx="5066641" cy="104959"/>
          </a:xfrm>
          <a:prstGeom prst="rect">
            <a:avLst/>
          </a:prstGeom>
        </p:spPr>
      </p:pic>
    </p:spTree>
    <p:extLst>
      <p:ext uri="{BB962C8B-B14F-4D97-AF65-F5344CB8AC3E}">
        <p14:creationId xmlns:p14="http://schemas.microsoft.com/office/powerpoint/2010/main" val="1965536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136525"/>
            <a:ext cx="7680151" cy="1325563"/>
          </a:xfrm>
        </p:spPr>
        <p:txBody>
          <a:bodyPr>
            <a:normAutofit/>
          </a:bodyPr>
          <a:lstStyle>
            <a:lvl1pPr>
              <a:defRPr sz="4000" b="0">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1825625"/>
            <a:ext cx="7680151" cy="4351338"/>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AB2B68ED-1197-57E3-D3CF-3D9930F77F19}"/>
              </a:ext>
              <a:ext uri="{C183D7F6-B498-43B3-948B-1728B52AA6E4}">
                <adec:decorative xmlns:adec="http://schemas.microsoft.com/office/drawing/2017/decorative" val="1"/>
              </a:ext>
            </a:extLst>
          </p:cNvPr>
          <p:cNvSpPr/>
          <p:nvPr userDrawn="1"/>
        </p:nvSpPr>
        <p:spPr>
          <a:xfrm>
            <a:off x="8331416" y="0"/>
            <a:ext cx="3892952" cy="6858000"/>
          </a:xfrm>
          <a:custGeom>
            <a:avLst/>
            <a:gdLst>
              <a:gd name="connsiteX0" fmla="*/ 1024240 w 3892952"/>
              <a:gd name="connsiteY0" fmla="*/ 0 h 6858000"/>
              <a:gd name="connsiteX1" fmla="*/ 3892952 w 3892952"/>
              <a:gd name="connsiteY1" fmla="*/ 0 h 6858000"/>
              <a:gd name="connsiteX2" fmla="*/ 3892952 w 3892952"/>
              <a:gd name="connsiteY2" fmla="*/ 6858000 h 6858000"/>
              <a:gd name="connsiteX3" fmla="*/ 1024240 w 3892952"/>
              <a:gd name="connsiteY3" fmla="*/ 6858000 h 6858000"/>
              <a:gd name="connsiteX4" fmla="*/ 940448 w 3892952"/>
              <a:gd name="connsiteY4" fmla="*/ 6744736 h 6858000"/>
              <a:gd name="connsiteX5" fmla="*/ 0 w 3892952"/>
              <a:gd name="connsiteY5" fmla="*/ 3429000 h 6858000"/>
              <a:gd name="connsiteX6" fmla="*/ 940448 w 3892952"/>
              <a:gd name="connsiteY6" fmla="*/ 1132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2952" h="6858000">
                <a:moveTo>
                  <a:pt x="1024240" y="0"/>
                </a:moveTo>
                <a:lnTo>
                  <a:pt x="3892952" y="0"/>
                </a:lnTo>
                <a:lnTo>
                  <a:pt x="3892952" y="6858000"/>
                </a:lnTo>
                <a:lnTo>
                  <a:pt x="1024240" y="6858000"/>
                </a:lnTo>
                <a:lnTo>
                  <a:pt x="940448" y="6744736"/>
                </a:lnTo>
                <a:cubicBezTo>
                  <a:pt x="362711" y="5925328"/>
                  <a:pt x="0" y="4743263"/>
                  <a:pt x="0" y="3429000"/>
                </a:cubicBezTo>
                <a:cubicBezTo>
                  <a:pt x="0" y="2114738"/>
                  <a:pt x="362711" y="932672"/>
                  <a:pt x="940448" y="113265"/>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Picture Placeholder 26">
            <a:extLst>
              <a:ext uri="{FF2B5EF4-FFF2-40B4-BE49-F238E27FC236}">
                <a16:creationId xmlns:a16="http://schemas.microsoft.com/office/drawing/2014/main" id="{612C90BE-42F2-4A54-55CA-D446E6B61F3C}"/>
              </a:ext>
            </a:extLst>
          </p:cNvPr>
          <p:cNvSpPr>
            <a:spLocks noGrp="1"/>
          </p:cNvSpPr>
          <p:nvPr>
            <p:ph type="pic" sz="quarter" idx="13"/>
          </p:nvPr>
        </p:nvSpPr>
        <p:spPr>
          <a:xfrm>
            <a:off x="8507399" y="0"/>
            <a:ext cx="3684602" cy="6858000"/>
          </a:xfrm>
          <a:custGeom>
            <a:avLst/>
            <a:gdLst>
              <a:gd name="connsiteX0" fmla="*/ 1025195 w 3684602"/>
              <a:gd name="connsiteY0" fmla="*/ 0 h 6858000"/>
              <a:gd name="connsiteX1" fmla="*/ 3684602 w 3684602"/>
              <a:gd name="connsiteY1" fmla="*/ 0 h 6858000"/>
              <a:gd name="connsiteX2" fmla="*/ 3684602 w 3684602"/>
              <a:gd name="connsiteY2" fmla="*/ 6858000 h 6858000"/>
              <a:gd name="connsiteX3" fmla="*/ 1025195 w 3684602"/>
              <a:gd name="connsiteY3" fmla="*/ 6858000 h 6858000"/>
              <a:gd name="connsiteX4" fmla="*/ 840755 w 3684602"/>
              <a:gd name="connsiteY4" fmla="*/ 6596416 h 6858000"/>
              <a:gd name="connsiteX5" fmla="*/ 3734 w 3684602"/>
              <a:gd name="connsiteY5" fmla="*/ 3659510 h 6858000"/>
              <a:gd name="connsiteX6" fmla="*/ 0 w 3684602"/>
              <a:gd name="connsiteY6" fmla="*/ 3429058 h 6858000"/>
              <a:gd name="connsiteX7" fmla="*/ 0 w 3684602"/>
              <a:gd name="connsiteY7" fmla="*/ 3428942 h 6858000"/>
              <a:gd name="connsiteX8" fmla="*/ 3734 w 3684602"/>
              <a:gd name="connsiteY8" fmla="*/ 3198491 h 6858000"/>
              <a:gd name="connsiteX9" fmla="*/ 840755 w 3684602"/>
              <a:gd name="connsiteY9" fmla="*/ 2615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602" h="6858000">
                <a:moveTo>
                  <a:pt x="1025195" y="0"/>
                </a:moveTo>
                <a:lnTo>
                  <a:pt x="3684602" y="0"/>
                </a:lnTo>
                <a:lnTo>
                  <a:pt x="3684602" y="6858000"/>
                </a:lnTo>
                <a:lnTo>
                  <a:pt x="1025195" y="6858000"/>
                </a:lnTo>
                <a:lnTo>
                  <a:pt x="840755" y="6596416"/>
                </a:lnTo>
                <a:cubicBezTo>
                  <a:pt x="353760" y="5836467"/>
                  <a:pt x="40935" y="4804727"/>
                  <a:pt x="3734" y="3659510"/>
                </a:cubicBezTo>
                <a:lnTo>
                  <a:pt x="0" y="3429058"/>
                </a:lnTo>
                <a:lnTo>
                  <a:pt x="0" y="3428942"/>
                </a:lnTo>
                <a:lnTo>
                  <a:pt x="3734" y="3198491"/>
                </a:lnTo>
                <a:cubicBezTo>
                  <a:pt x="40935" y="2053274"/>
                  <a:pt x="353760" y="1021533"/>
                  <a:pt x="840755" y="261584"/>
                </a:cubicBezTo>
                <a:close/>
              </a:path>
            </a:pathLst>
          </a:custGeom>
        </p:spPr>
        <p:txBody>
          <a:bodyPr wrap="square">
            <a:noAutofit/>
          </a:bodyPr>
          <a:lstStyle/>
          <a:p>
            <a:endParaRPr lang="en-US"/>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19" y="6356350"/>
            <a:ext cx="2846895" cy="365125"/>
          </a:xfrm>
        </p:spPr>
        <p:txBody>
          <a:bodyPr/>
          <a:lstStyle>
            <a:lvl1pPr>
              <a:defRPr>
                <a:solidFill>
                  <a:schemeClr val="tx2"/>
                </a:solidFill>
              </a:defRPr>
            </a:lvl1pPr>
          </a:lstStyle>
          <a:p>
            <a:fld id="{CFB8C4AC-FAA1-884B-8696-F5EA54219DC7}" type="slidenum">
              <a:rPr lang="en-US" smtClean="0"/>
              <a:pPr/>
              <a:t>‹#›</a:t>
            </a:fld>
            <a:endParaRPr lang="en-US"/>
          </a:p>
        </p:txBody>
      </p:sp>
      <p:pic>
        <p:nvPicPr>
          <p:cNvPr id="7" name="Picture 6" descr="Virginia Department of Rail and Public Transportation">
            <a:extLst>
              <a:ext uri="{FF2B5EF4-FFF2-40B4-BE49-F238E27FC236}">
                <a16:creationId xmlns:a16="http://schemas.microsoft.com/office/drawing/2014/main" id="{8317F213-ABD7-B904-0D4F-CF2F7A2F31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6845" y="6419641"/>
            <a:ext cx="2557175" cy="238542"/>
          </a:xfrm>
          <a:prstGeom prst="rect">
            <a:avLst/>
          </a:prstGeom>
        </p:spPr>
      </p:pic>
    </p:spTree>
    <p:extLst>
      <p:ext uri="{BB962C8B-B14F-4D97-AF65-F5344CB8AC3E}">
        <p14:creationId xmlns:p14="http://schemas.microsoft.com/office/powerpoint/2010/main" val="3666248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Content + Image - Gre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20" y="136525"/>
            <a:ext cx="7680151" cy="1325563"/>
          </a:xfrm>
        </p:spPr>
        <p:txBody>
          <a:bodyPr>
            <a:normAutofit/>
          </a:bodyPr>
          <a:lstStyle>
            <a:lvl1pPr>
              <a:defRPr sz="4000" b="0">
                <a:solidFill>
                  <a:srgbClr val="008675"/>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20" y="1825625"/>
            <a:ext cx="7680151" cy="4351338"/>
          </a:xfrm>
        </p:spPr>
        <p:txBody>
          <a:bodyPr>
            <a:normAutofit/>
          </a:bodyPr>
          <a:lstStyle>
            <a:lvl1pPr>
              <a:buClr>
                <a:srgbClr val="26D07C"/>
              </a:buClr>
              <a:defRPr sz="2400"/>
            </a:lvl1pPr>
            <a:lvl2pPr>
              <a:buClr>
                <a:srgbClr val="26D07C"/>
              </a:buClr>
              <a:defRPr sz="2000"/>
            </a:lvl2pPr>
            <a:lvl3pPr>
              <a:buClr>
                <a:srgbClr val="26D07C"/>
              </a:buClr>
              <a:defRPr sz="1800"/>
            </a:lvl3pPr>
            <a:lvl4pPr>
              <a:buClr>
                <a:srgbClr val="26D07C"/>
              </a:buClr>
              <a:defRPr sz="1600"/>
            </a:lvl4pPr>
            <a:lvl5pPr>
              <a:buClr>
                <a:srgbClr val="26D07C"/>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1A26793A-55A5-1791-5B06-8352B9317721}"/>
              </a:ext>
              <a:ext uri="{C183D7F6-B498-43B3-948B-1728B52AA6E4}">
                <adec:decorative xmlns:adec="http://schemas.microsoft.com/office/drawing/2017/decorative" val="1"/>
              </a:ext>
            </a:extLst>
          </p:cNvPr>
          <p:cNvSpPr/>
          <p:nvPr userDrawn="1"/>
        </p:nvSpPr>
        <p:spPr>
          <a:xfrm>
            <a:off x="8331416" y="0"/>
            <a:ext cx="3892952" cy="6858000"/>
          </a:xfrm>
          <a:custGeom>
            <a:avLst/>
            <a:gdLst>
              <a:gd name="connsiteX0" fmla="*/ 1024240 w 3892952"/>
              <a:gd name="connsiteY0" fmla="*/ 0 h 6858000"/>
              <a:gd name="connsiteX1" fmla="*/ 3892952 w 3892952"/>
              <a:gd name="connsiteY1" fmla="*/ 0 h 6858000"/>
              <a:gd name="connsiteX2" fmla="*/ 3892952 w 3892952"/>
              <a:gd name="connsiteY2" fmla="*/ 6858000 h 6858000"/>
              <a:gd name="connsiteX3" fmla="*/ 1024240 w 3892952"/>
              <a:gd name="connsiteY3" fmla="*/ 6858000 h 6858000"/>
              <a:gd name="connsiteX4" fmla="*/ 940448 w 3892952"/>
              <a:gd name="connsiteY4" fmla="*/ 6744736 h 6858000"/>
              <a:gd name="connsiteX5" fmla="*/ 0 w 3892952"/>
              <a:gd name="connsiteY5" fmla="*/ 3429000 h 6858000"/>
              <a:gd name="connsiteX6" fmla="*/ 940448 w 3892952"/>
              <a:gd name="connsiteY6" fmla="*/ 1132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2952" h="6858000">
                <a:moveTo>
                  <a:pt x="1024240" y="0"/>
                </a:moveTo>
                <a:lnTo>
                  <a:pt x="3892952" y="0"/>
                </a:lnTo>
                <a:lnTo>
                  <a:pt x="3892952" y="6858000"/>
                </a:lnTo>
                <a:lnTo>
                  <a:pt x="1024240" y="6858000"/>
                </a:lnTo>
                <a:lnTo>
                  <a:pt x="940448" y="6744736"/>
                </a:lnTo>
                <a:cubicBezTo>
                  <a:pt x="362711" y="5925328"/>
                  <a:pt x="0" y="4743263"/>
                  <a:pt x="0" y="3429000"/>
                </a:cubicBezTo>
                <a:cubicBezTo>
                  <a:pt x="0" y="2114738"/>
                  <a:pt x="362711" y="932672"/>
                  <a:pt x="940448" y="1132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Picture Placeholder 26">
            <a:extLst>
              <a:ext uri="{FF2B5EF4-FFF2-40B4-BE49-F238E27FC236}">
                <a16:creationId xmlns:a16="http://schemas.microsoft.com/office/drawing/2014/main" id="{612C90BE-42F2-4A54-55CA-D446E6B61F3C}"/>
              </a:ext>
            </a:extLst>
          </p:cNvPr>
          <p:cNvSpPr>
            <a:spLocks noGrp="1"/>
          </p:cNvSpPr>
          <p:nvPr>
            <p:ph type="pic" sz="quarter" idx="13"/>
          </p:nvPr>
        </p:nvSpPr>
        <p:spPr>
          <a:xfrm>
            <a:off x="8507399" y="0"/>
            <a:ext cx="3684602" cy="6858000"/>
          </a:xfrm>
          <a:custGeom>
            <a:avLst/>
            <a:gdLst>
              <a:gd name="connsiteX0" fmla="*/ 1025195 w 3684602"/>
              <a:gd name="connsiteY0" fmla="*/ 0 h 6858000"/>
              <a:gd name="connsiteX1" fmla="*/ 3684602 w 3684602"/>
              <a:gd name="connsiteY1" fmla="*/ 0 h 6858000"/>
              <a:gd name="connsiteX2" fmla="*/ 3684602 w 3684602"/>
              <a:gd name="connsiteY2" fmla="*/ 6858000 h 6858000"/>
              <a:gd name="connsiteX3" fmla="*/ 1025195 w 3684602"/>
              <a:gd name="connsiteY3" fmla="*/ 6858000 h 6858000"/>
              <a:gd name="connsiteX4" fmla="*/ 840755 w 3684602"/>
              <a:gd name="connsiteY4" fmla="*/ 6596416 h 6858000"/>
              <a:gd name="connsiteX5" fmla="*/ 3734 w 3684602"/>
              <a:gd name="connsiteY5" fmla="*/ 3659510 h 6858000"/>
              <a:gd name="connsiteX6" fmla="*/ 0 w 3684602"/>
              <a:gd name="connsiteY6" fmla="*/ 3429058 h 6858000"/>
              <a:gd name="connsiteX7" fmla="*/ 0 w 3684602"/>
              <a:gd name="connsiteY7" fmla="*/ 3428942 h 6858000"/>
              <a:gd name="connsiteX8" fmla="*/ 3734 w 3684602"/>
              <a:gd name="connsiteY8" fmla="*/ 3198491 h 6858000"/>
              <a:gd name="connsiteX9" fmla="*/ 840755 w 3684602"/>
              <a:gd name="connsiteY9" fmla="*/ 2615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602" h="6858000">
                <a:moveTo>
                  <a:pt x="1025195" y="0"/>
                </a:moveTo>
                <a:lnTo>
                  <a:pt x="3684602" y="0"/>
                </a:lnTo>
                <a:lnTo>
                  <a:pt x="3684602" y="6858000"/>
                </a:lnTo>
                <a:lnTo>
                  <a:pt x="1025195" y="6858000"/>
                </a:lnTo>
                <a:lnTo>
                  <a:pt x="840755" y="6596416"/>
                </a:lnTo>
                <a:cubicBezTo>
                  <a:pt x="353760" y="5836467"/>
                  <a:pt x="40935" y="4804727"/>
                  <a:pt x="3734" y="3659510"/>
                </a:cubicBezTo>
                <a:lnTo>
                  <a:pt x="0" y="3429058"/>
                </a:lnTo>
                <a:lnTo>
                  <a:pt x="0" y="3428942"/>
                </a:lnTo>
                <a:lnTo>
                  <a:pt x="3734" y="3198491"/>
                </a:lnTo>
                <a:cubicBezTo>
                  <a:pt x="40935" y="2053274"/>
                  <a:pt x="353760" y="1021533"/>
                  <a:pt x="840755" y="261584"/>
                </a:cubicBezTo>
                <a:close/>
              </a:path>
            </a:pathLst>
          </a:custGeom>
        </p:spPr>
        <p:txBody>
          <a:bodyPr wrap="square">
            <a:noAutofit/>
          </a:bodyPr>
          <a:lstStyle/>
          <a:p>
            <a:endParaRPr lang="en-US"/>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19" y="6356350"/>
            <a:ext cx="2895711" cy="365125"/>
          </a:xfrm>
        </p:spPr>
        <p:txBody>
          <a:bodyPr/>
          <a:lstStyle>
            <a:lvl1pPr>
              <a:defRPr>
                <a:solidFill>
                  <a:srgbClr val="008675"/>
                </a:solidFill>
              </a:defRPr>
            </a:lvl1pPr>
          </a:lstStyle>
          <a:p>
            <a:fld id="{CFB8C4AC-FAA1-884B-8696-F5EA54219DC7}" type="slidenum">
              <a:rPr lang="en-US" smtClean="0"/>
              <a:pPr/>
              <a:t>‹#›</a:t>
            </a:fld>
            <a:endParaRPr lang="en-US"/>
          </a:p>
        </p:txBody>
      </p:sp>
      <p:pic>
        <p:nvPicPr>
          <p:cNvPr id="7" name="Picture 6" descr="Virginia Department of Rail and Public Transportation">
            <a:extLst>
              <a:ext uri="{FF2B5EF4-FFF2-40B4-BE49-F238E27FC236}">
                <a16:creationId xmlns:a16="http://schemas.microsoft.com/office/drawing/2014/main" id="{8317F213-ABD7-B904-0D4F-CF2F7A2F31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6845" y="6419641"/>
            <a:ext cx="2557175" cy="238542"/>
          </a:xfrm>
          <a:prstGeom prst="rect">
            <a:avLst/>
          </a:prstGeom>
        </p:spPr>
      </p:pic>
    </p:spTree>
    <p:extLst>
      <p:ext uri="{BB962C8B-B14F-4D97-AF65-F5344CB8AC3E}">
        <p14:creationId xmlns:p14="http://schemas.microsoft.com/office/powerpoint/2010/main" val="3512462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Content + Image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20" y="136525"/>
            <a:ext cx="7680151" cy="1325563"/>
          </a:xfrm>
        </p:spPr>
        <p:txBody>
          <a:bodyPr>
            <a:normAutofit/>
          </a:bodyPr>
          <a:lstStyle>
            <a:lvl1pPr>
              <a:defRPr sz="4000" b="0">
                <a:solidFill>
                  <a:srgbClr val="5F249F"/>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20" y="1825625"/>
            <a:ext cx="7680151" cy="4351338"/>
          </a:xfrm>
        </p:spPr>
        <p:txBody>
          <a:bodyPr>
            <a:normAutofit/>
          </a:bodyPr>
          <a:lstStyle>
            <a:lvl1pPr>
              <a:buClr>
                <a:srgbClr val="5F249F"/>
              </a:buClr>
              <a:defRPr sz="2400"/>
            </a:lvl1pPr>
            <a:lvl2pPr>
              <a:buClr>
                <a:srgbClr val="5F249F"/>
              </a:buClr>
              <a:defRPr sz="2000"/>
            </a:lvl2pPr>
            <a:lvl3pPr>
              <a:buClr>
                <a:srgbClr val="5F249F"/>
              </a:buClr>
              <a:defRPr sz="1800"/>
            </a:lvl3pPr>
            <a:lvl4pPr>
              <a:buClr>
                <a:srgbClr val="5F249F"/>
              </a:buClr>
              <a:defRPr sz="1600"/>
            </a:lvl4pPr>
            <a:lvl5pPr>
              <a:buClr>
                <a:srgbClr val="5F249F"/>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a:extLst>
              <a:ext uri="{FF2B5EF4-FFF2-40B4-BE49-F238E27FC236}">
                <a16:creationId xmlns:a16="http://schemas.microsoft.com/office/drawing/2014/main" id="{A06C615E-0E5F-196D-FB0C-F5E88A88F71D}"/>
              </a:ext>
              <a:ext uri="{C183D7F6-B498-43B3-948B-1728B52AA6E4}">
                <adec:decorative xmlns:adec="http://schemas.microsoft.com/office/drawing/2017/decorative" val="1"/>
              </a:ext>
            </a:extLst>
          </p:cNvPr>
          <p:cNvSpPr/>
          <p:nvPr userDrawn="1"/>
        </p:nvSpPr>
        <p:spPr>
          <a:xfrm>
            <a:off x="8331416" y="0"/>
            <a:ext cx="3892952" cy="6858000"/>
          </a:xfrm>
          <a:custGeom>
            <a:avLst/>
            <a:gdLst>
              <a:gd name="connsiteX0" fmla="*/ 1024240 w 3892952"/>
              <a:gd name="connsiteY0" fmla="*/ 0 h 6858000"/>
              <a:gd name="connsiteX1" fmla="*/ 3892952 w 3892952"/>
              <a:gd name="connsiteY1" fmla="*/ 0 h 6858000"/>
              <a:gd name="connsiteX2" fmla="*/ 3892952 w 3892952"/>
              <a:gd name="connsiteY2" fmla="*/ 6858000 h 6858000"/>
              <a:gd name="connsiteX3" fmla="*/ 1024240 w 3892952"/>
              <a:gd name="connsiteY3" fmla="*/ 6858000 h 6858000"/>
              <a:gd name="connsiteX4" fmla="*/ 940448 w 3892952"/>
              <a:gd name="connsiteY4" fmla="*/ 6744736 h 6858000"/>
              <a:gd name="connsiteX5" fmla="*/ 0 w 3892952"/>
              <a:gd name="connsiteY5" fmla="*/ 3429000 h 6858000"/>
              <a:gd name="connsiteX6" fmla="*/ 940448 w 3892952"/>
              <a:gd name="connsiteY6" fmla="*/ 1132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92952" h="6858000">
                <a:moveTo>
                  <a:pt x="1024240" y="0"/>
                </a:moveTo>
                <a:lnTo>
                  <a:pt x="3892952" y="0"/>
                </a:lnTo>
                <a:lnTo>
                  <a:pt x="3892952" y="6858000"/>
                </a:lnTo>
                <a:lnTo>
                  <a:pt x="1024240" y="6858000"/>
                </a:lnTo>
                <a:lnTo>
                  <a:pt x="940448" y="6744736"/>
                </a:lnTo>
                <a:cubicBezTo>
                  <a:pt x="362711" y="5925328"/>
                  <a:pt x="0" y="4743263"/>
                  <a:pt x="0" y="3429000"/>
                </a:cubicBezTo>
                <a:cubicBezTo>
                  <a:pt x="0" y="2114738"/>
                  <a:pt x="362711" y="932672"/>
                  <a:pt x="940448" y="11326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Picture Placeholder 26">
            <a:extLst>
              <a:ext uri="{FF2B5EF4-FFF2-40B4-BE49-F238E27FC236}">
                <a16:creationId xmlns:a16="http://schemas.microsoft.com/office/drawing/2014/main" id="{612C90BE-42F2-4A54-55CA-D446E6B61F3C}"/>
              </a:ext>
            </a:extLst>
          </p:cNvPr>
          <p:cNvSpPr>
            <a:spLocks noGrp="1"/>
          </p:cNvSpPr>
          <p:nvPr>
            <p:ph type="pic" sz="quarter" idx="13"/>
          </p:nvPr>
        </p:nvSpPr>
        <p:spPr>
          <a:xfrm>
            <a:off x="8507399" y="0"/>
            <a:ext cx="3684602" cy="6858000"/>
          </a:xfrm>
          <a:custGeom>
            <a:avLst/>
            <a:gdLst>
              <a:gd name="connsiteX0" fmla="*/ 1025195 w 3684602"/>
              <a:gd name="connsiteY0" fmla="*/ 0 h 6858000"/>
              <a:gd name="connsiteX1" fmla="*/ 3684602 w 3684602"/>
              <a:gd name="connsiteY1" fmla="*/ 0 h 6858000"/>
              <a:gd name="connsiteX2" fmla="*/ 3684602 w 3684602"/>
              <a:gd name="connsiteY2" fmla="*/ 6858000 h 6858000"/>
              <a:gd name="connsiteX3" fmla="*/ 1025195 w 3684602"/>
              <a:gd name="connsiteY3" fmla="*/ 6858000 h 6858000"/>
              <a:gd name="connsiteX4" fmla="*/ 840755 w 3684602"/>
              <a:gd name="connsiteY4" fmla="*/ 6596416 h 6858000"/>
              <a:gd name="connsiteX5" fmla="*/ 3734 w 3684602"/>
              <a:gd name="connsiteY5" fmla="*/ 3659510 h 6858000"/>
              <a:gd name="connsiteX6" fmla="*/ 0 w 3684602"/>
              <a:gd name="connsiteY6" fmla="*/ 3429058 h 6858000"/>
              <a:gd name="connsiteX7" fmla="*/ 0 w 3684602"/>
              <a:gd name="connsiteY7" fmla="*/ 3428942 h 6858000"/>
              <a:gd name="connsiteX8" fmla="*/ 3734 w 3684602"/>
              <a:gd name="connsiteY8" fmla="*/ 3198491 h 6858000"/>
              <a:gd name="connsiteX9" fmla="*/ 840755 w 3684602"/>
              <a:gd name="connsiteY9" fmla="*/ 2615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4602" h="6858000">
                <a:moveTo>
                  <a:pt x="1025195" y="0"/>
                </a:moveTo>
                <a:lnTo>
                  <a:pt x="3684602" y="0"/>
                </a:lnTo>
                <a:lnTo>
                  <a:pt x="3684602" y="6858000"/>
                </a:lnTo>
                <a:lnTo>
                  <a:pt x="1025195" y="6858000"/>
                </a:lnTo>
                <a:lnTo>
                  <a:pt x="840755" y="6596416"/>
                </a:lnTo>
                <a:cubicBezTo>
                  <a:pt x="353760" y="5836467"/>
                  <a:pt x="40935" y="4804727"/>
                  <a:pt x="3734" y="3659510"/>
                </a:cubicBezTo>
                <a:lnTo>
                  <a:pt x="0" y="3429058"/>
                </a:lnTo>
                <a:lnTo>
                  <a:pt x="0" y="3428942"/>
                </a:lnTo>
                <a:lnTo>
                  <a:pt x="3734" y="3198491"/>
                </a:lnTo>
                <a:cubicBezTo>
                  <a:pt x="40935" y="2053274"/>
                  <a:pt x="353760" y="1021533"/>
                  <a:pt x="840755" y="261584"/>
                </a:cubicBezTo>
                <a:close/>
              </a:path>
            </a:pathLst>
          </a:custGeom>
        </p:spPr>
        <p:txBody>
          <a:bodyPr wrap="square">
            <a:noAutofit/>
          </a:bodyPr>
          <a:lstStyle/>
          <a:p>
            <a:endParaRPr lang="en-US"/>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20" y="6356350"/>
            <a:ext cx="2743200" cy="365125"/>
          </a:xfrm>
        </p:spPr>
        <p:txBody>
          <a:bodyPr/>
          <a:lstStyle>
            <a:lvl1pPr>
              <a:defRPr>
                <a:solidFill>
                  <a:srgbClr val="5F249F"/>
                </a:solidFill>
              </a:defRPr>
            </a:lvl1pPr>
          </a:lstStyle>
          <a:p>
            <a:fld id="{CFB8C4AC-FAA1-884B-8696-F5EA54219DC7}" type="slidenum">
              <a:rPr lang="en-US" smtClean="0"/>
              <a:pPr/>
              <a:t>‹#›</a:t>
            </a:fld>
            <a:endParaRPr lang="en-US"/>
          </a:p>
        </p:txBody>
      </p:sp>
      <p:pic>
        <p:nvPicPr>
          <p:cNvPr id="7" name="Picture 6" descr="Virginia Department of Rail and Public Transportation">
            <a:extLst>
              <a:ext uri="{FF2B5EF4-FFF2-40B4-BE49-F238E27FC236}">
                <a16:creationId xmlns:a16="http://schemas.microsoft.com/office/drawing/2014/main" id="{8317F213-ABD7-B904-0D4F-CF2F7A2F31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26845" y="6419641"/>
            <a:ext cx="2557175" cy="238542"/>
          </a:xfrm>
          <a:prstGeom prst="rect">
            <a:avLst/>
          </a:prstGeom>
        </p:spPr>
      </p:pic>
    </p:spTree>
    <p:extLst>
      <p:ext uri="{BB962C8B-B14F-4D97-AF65-F5344CB8AC3E}">
        <p14:creationId xmlns:p14="http://schemas.microsoft.com/office/powerpoint/2010/main" val="2123873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Content - Left Photo">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76B1615E-C8A3-5B8C-7E04-AF2A47D50BA2}"/>
              </a:ext>
              <a:ext uri="{C183D7F6-B498-43B3-948B-1728B52AA6E4}">
                <adec:decorative xmlns:adec="http://schemas.microsoft.com/office/drawing/2017/decorative" val="1"/>
              </a:ext>
            </a:extLst>
          </p:cNvPr>
          <p:cNvSpPr/>
          <p:nvPr userDrawn="1"/>
        </p:nvSpPr>
        <p:spPr>
          <a:xfrm>
            <a:off x="-89790" y="-17146"/>
            <a:ext cx="4933784" cy="6892290"/>
          </a:xfrm>
          <a:custGeom>
            <a:avLst/>
            <a:gdLst>
              <a:gd name="connsiteX0" fmla="*/ 0 w 4933784"/>
              <a:gd name="connsiteY0" fmla="*/ 0 h 6892290"/>
              <a:gd name="connsiteX1" fmla="*/ 3843778 w 4933784"/>
              <a:gd name="connsiteY1" fmla="*/ 0 h 6892290"/>
              <a:gd name="connsiteX2" fmla="*/ 4050295 w 4933784"/>
              <a:gd name="connsiteY2" fmla="*/ 278730 h 6892290"/>
              <a:gd name="connsiteX3" fmla="*/ 4933784 w 4933784"/>
              <a:gd name="connsiteY3" fmla="*/ 3446146 h 6892290"/>
              <a:gd name="connsiteX4" fmla="*/ 4050295 w 4933784"/>
              <a:gd name="connsiteY4" fmla="*/ 6613562 h 6892290"/>
              <a:gd name="connsiteX5" fmla="*/ 3843779 w 4933784"/>
              <a:gd name="connsiteY5" fmla="*/ 6892290 h 6892290"/>
              <a:gd name="connsiteX6" fmla="*/ 0 w 4933784"/>
              <a:gd name="connsiteY6" fmla="*/ 6892290 h 68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784" h="6892290">
                <a:moveTo>
                  <a:pt x="0" y="0"/>
                </a:moveTo>
                <a:lnTo>
                  <a:pt x="3843778" y="0"/>
                </a:lnTo>
                <a:lnTo>
                  <a:pt x="4050295" y="278730"/>
                </a:lnTo>
                <a:cubicBezTo>
                  <a:pt x="4596160" y="1089342"/>
                  <a:pt x="4933784" y="2209193"/>
                  <a:pt x="4933784" y="3446146"/>
                </a:cubicBezTo>
                <a:cubicBezTo>
                  <a:pt x="4933784" y="4683099"/>
                  <a:pt x="4596160" y="5802950"/>
                  <a:pt x="4050295" y="6613562"/>
                </a:cubicBezTo>
                <a:lnTo>
                  <a:pt x="3843779" y="6892290"/>
                </a:lnTo>
                <a:lnTo>
                  <a:pt x="0" y="689229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885CDEDB-929C-526D-ABC6-AF51E57AD553}"/>
              </a:ext>
            </a:extLst>
          </p:cNvPr>
          <p:cNvSpPr>
            <a:spLocks noGrp="1"/>
          </p:cNvSpPr>
          <p:nvPr>
            <p:ph type="pic" sz="quarter" idx="12"/>
          </p:nvPr>
        </p:nvSpPr>
        <p:spPr>
          <a:xfrm>
            <a:off x="0" y="0"/>
            <a:ext cx="4658081" cy="6857999"/>
          </a:xfrm>
          <a:custGeom>
            <a:avLst/>
            <a:gdLst>
              <a:gd name="connsiteX0" fmla="*/ 0 w 4658081"/>
              <a:gd name="connsiteY0" fmla="*/ 0 h 6857999"/>
              <a:gd name="connsiteX1" fmla="*/ 3583038 w 4658081"/>
              <a:gd name="connsiteY1" fmla="*/ 0 h 6857999"/>
              <a:gd name="connsiteX2" fmla="*/ 3774592 w 4658081"/>
              <a:gd name="connsiteY2" fmla="*/ 258534 h 6857999"/>
              <a:gd name="connsiteX3" fmla="*/ 4658081 w 4658081"/>
              <a:gd name="connsiteY3" fmla="*/ 3425950 h 6857999"/>
              <a:gd name="connsiteX4" fmla="*/ 3774592 w 4658081"/>
              <a:gd name="connsiteY4" fmla="*/ 6593366 h 6857999"/>
              <a:gd name="connsiteX5" fmla="*/ 3578519 w 4658081"/>
              <a:gd name="connsiteY5" fmla="*/ 6857999 h 6857999"/>
              <a:gd name="connsiteX6" fmla="*/ 0 w 465808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81" h="6857999">
                <a:moveTo>
                  <a:pt x="0" y="0"/>
                </a:moveTo>
                <a:lnTo>
                  <a:pt x="3583038" y="0"/>
                </a:lnTo>
                <a:lnTo>
                  <a:pt x="3774592" y="258534"/>
                </a:lnTo>
                <a:cubicBezTo>
                  <a:pt x="4320457" y="1069146"/>
                  <a:pt x="4658081" y="2188997"/>
                  <a:pt x="4658081" y="3425950"/>
                </a:cubicBezTo>
                <a:cubicBezTo>
                  <a:pt x="4658081" y="4662903"/>
                  <a:pt x="4320457" y="5782754"/>
                  <a:pt x="3774592" y="6593366"/>
                </a:cubicBezTo>
                <a:lnTo>
                  <a:pt x="3578519" y="6857999"/>
                </a:lnTo>
                <a:lnTo>
                  <a:pt x="0" y="6857999"/>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5314009" y="420266"/>
            <a:ext cx="6509424" cy="1325563"/>
          </a:xfrm>
        </p:spPr>
        <p:txBody>
          <a:bodyPr>
            <a:noAutofit/>
          </a:bodyPr>
          <a:lstStyle>
            <a:lvl1pPr>
              <a:defRPr sz="4800" b="0">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5314009" y="2238559"/>
            <a:ext cx="6601978" cy="4117791"/>
          </a:xfrm>
        </p:spPr>
        <p:txBody>
          <a:bodyPr>
            <a:normAutofit/>
          </a:bodyPr>
          <a:lstStyle>
            <a:lvl1pPr marL="0" indent="0">
              <a:buClr>
                <a:schemeClr val="accent1"/>
              </a:buClr>
              <a:buNone/>
              <a:defRPr sz="2400">
                <a:solidFill>
                  <a:schemeClr val="tx1"/>
                </a:solidFill>
              </a:defRPr>
            </a:lvl1pPr>
            <a:lvl2pPr marL="457200" indent="0">
              <a:buClr>
                <a:schemeClr val="accent1"/>
              </a:buClr>
              <a:buNone/>
              <a:defRPr sz="2000">
                <a:solidFill>
                  <a:schemeClr val="tx1"/>
                </a:solidFill>
              </a:defRPr>
            </a:lvl2pPr>
            <a:lvl3pPr marL="914400" indent="0">
              <a:buClr>
                <a:schemeClr val="accent1"/>
              </a:buClr>
              <a:buNone/>
              <a:defRPr sz="1800">
                <a:solidFill>
                  <a:schemeClr val="tx1"/>
                </a:solidFill>
              </a:defRPr>
            </a:lvl3pPr>
            <a:lvl4pPr marL="1371600" indent="0">
              <a:buClr>
                <a:schemeClr val="accent1"/>
              </a:buClr>
              <a:buNone/>
              <a:defRPr sz="1600">
                <a:solidFill>
                  <a:schemeClr val="tx1"/>
                </a:solidFill>
              </a:defRPr>
            </a:lvl4pPr>
            <a:lvl5pPr marL="1828800" indent="0">
              <a:buClr>
                <a:schemeClr val="accent1"/>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20" y="6356350"/>
            <a:ext cx="2743200" cy="365125"/>
          </a:xfrm>
        </p:spPr>
        <p:txBody>
          <a:bodyPr/>
          <a:lstStyle>
            <a:lvl1pPr>
              <a:defRPr>
                <a:solidFill>
                  <a:schemeClr val="bg1"/>
                </a:solidFill>
              </a:defRPr>
            </a:lvl1pPr>
          </a:lstStyle>
          <a:p>
            <a:fld id="{CFB8C4AC-FAA1-884B-8696-F5EA54219DC7}" type="slidenum">
              <a:rPr lang="en-US" smtClean="0"/>
              <a:pPr/>
              <a:t>‹#›</a:t>
            </a:fld>
            <a:endParaRPr lang="en-US"/>
          </a:p>
        </p:txBody>
      </p:sp>
      <p:pic>
        <p:nvPicPr>
          <p:cNvPr id="9" name="Picture 8" descr="Virginia Department of Rail and Public Transportation">
            <a:extLst>
              <a:ext uri="{FF2B5EF4-FFF2-40B4-BE49-F238E27FC236}">
                <a16:creationId xmlns:a16="http://schemas.microsoft.com/office/drawing/2014/main" id="{E5B3DF4B-4362-459B-308A-93F761D0C7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9346" y="6486433"/>
            <a:ext cx="5066641" cy="104959"/>
          </a:xfrm>
          <a:prstGeom prst="rect">
            <a:avLst/>
          </a:prstGeom>
        </p:spPr>
      </p:pic>
    </p:spTree>
    <p:extLst>
      <p:ext uri="{BB962C8B-B14F-4D97-AF65-F5344CB8AC3E}">
        <p14:creationId xmlns:p14="http://schemas.microsoft.com/office/powerpoint/2010/main" val="353662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Content - Left Photo - Green">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D083E10-8D0A-4547-7DE1-E06987AB801E}"/>
              </a:ext>
              <a:ext uri="{C183D7F6-B498-43B3-948B-1728B52AA6E4}">
                <adec:decorative xmlns:adec="http://schemas.microsoft.com/office/drawing/2017/decorative" val="1"/>
              </a:ext>
            </a:extLst>
          </p:cNvPr>
          <p:cNvSpPr/>
          <p:nvPr userDrawn="1"/>
        </p:nvSpPr>
        <p:spPr>
          <a:xfrm>
            <a:off x="-95216" y="-17146"/>
            <a:ext cx="4933784" cy="6892290"/>
          </a:xfrm>
          <a:custGeom>
            <a:avLst/>
            <a:gdLst>
              <a:gd name="connsiteX0" fmla="*/ 0 w 4933784"/>
              <a:gd name="connsiteY0" fmla="*/ 0 h 6892290"/>
              <a:gd name="connsiteX1" fmla="*/ 3843778 w 4933784"/>
              <a:gd name="connsiteY1" fmla="*/ 0 h 6892290"/>
              <a:gd name="connsiteX2" fmla="*/ 4050295 w 4933784"/>
              <a:gd name="connsiteY2" fmla="*/ 278730 h 6892290"/>
              <a:gd name="connsiteX3" fmla="*/ 4933784 w 4933784"/>
              <a:gd name="connsiteY3" fmla="*/ 3446146 h 6892290"/>
              <a:gd name="connsiteX4" fmla="*/ 4050295 w 4933784"/>
              <a:gd name="connsiteY4" fmla="*/ 6613562 h 6892290"/>
              <a:gd name="connsiteX5" fmla="*/ 3843779 w 4933784"/>
              <a:gd name="connsiteY5" fmla="*/ 6892290 h 6892290"/>
              <a:gd name="connsiteX6" fmla="*/ 0 w 4933784"/>
              <a:gd name="connsiteY6" fmla="*/ 6892290 h 68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784" h="6892290">
                <a:moveTo>
                  <a:pt x="0" y="0"/>
                </a:moveTo>
                <a:lnTo>
                  <a:pt x="3843778" y="0"/>
                </a:lnTo>
                <a:lnTo>
                  <a:pt x="4050295" y="278730"/>
                </a:lnTo>
                <a:cubicBezTo>
                  <a:pt x="4596160" y="1089342"/>
                  <a:pt x="4933784" y="2209193"/>
                  <a:pt x="4933784" y="3446146"/>
                </a:cubicBezTo>
                <a:cubicBezTo>
                  <a:pt x="4933784" y="4683099"/>
                  <a:pt x="4596160" y="5802950"/>
                  <a:pt x="4050295" y="6613562"/>
                </a:cubicBezTo>
                <a:lnTo>
                  <a:pt x="3843779" y="6892290"/>
                </a:lnTo>
                <a:lnTo>
                  <a:pt x="0" y="689229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885CDEDB-929C-526D-ABC6-AF51E57AD553}"/>
              </a:ext>
            </a:extLst>
          </p:cNvPr>
          <p:cNvSpPr>
            <a:spLocks noGrp="1"/>
          </p:cNvSpPr>
          <p:nvPr>
            <p:ph type="pic" sz="quarter" idx="12"/>
          </p:nvPr>
        </p:nvSpPr>
        <p:spPr>
          <a:xfrm>
            <a:off x="0" y="0"/>
            <a:ext cx="4658081" cy="6857999"/>
          </a:xfrm>
          <a:custGeom>
            <a:avLst/>
            <a:gdLst>
              <a:gd name="connsiteX0" fmla="*/ 0 w 4658081"/>
              <a:gd name="connsiteY0" fmla="*/ 0 h 6857999"/>
              <a:gd name="connsiteX1" fmla="*/ 3583038 w 4658081"/>
              <a:gd name="connsiteY1" fmla="*/ 0 h 6857999"/>
              <a:gd name="connsiteX2" fmla="*/ 3774592 w 4658081"/>
              <a:gd name="connsiteY2" fmla="*/ 258534 h 6857999"/>
              <a:gd name="connsiteX3" fmla="*/ 4658081 w 4658081"/>
              <a:gd name="connsiteY3" fmla="*/ 3425950 h 6857999"/>
              <a:gd name="connsiteX4" fmla="*/ 3774592 w 4658081"/>
              <a:gd name="connsiteY4" fmla="*/ 6593366 h 6857999"/>
              <a:gd name="connsiteX5" fmla="*/ 3578519 w 4658081"/>
              <a:gd name="connsiteY5" fmla="*/ 6857999 h 6857999"/>
              <a:gd name="connsiteX6" fmla="*/ 0 w 465808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81" h="6857999">
                <a:moveTo>
                  <a:pt x="0" y="0"/>
                </a:moveTo>
                <a:lnTo>
                  <a:pt x="3583038" y="0"/>
                </a:lnTo>
                <a:lnTo>
                  <a:pt x="3774592" y="258534"/>
                </a:lnTo>
                <a:cubicBezTo>
                  <a:pt x="4320457" y="1069146"/>
                  <a:pt x="4658081" y="2188997"/>
                  <a:pt x="4658081" y="3425950"/>
                </a:cubicBezTo>
                <a:cubicBezTo>
                  <a:pt x="4658081" y="4662903"/>
                  <a:pt x="4320457" y="5782754"/>
                  <a:pt x="3774592" y="6593366"/>
                </a:cubicBezTo>
                <a:lnTo>
                  <a:pt x="3578519" y="6857999"/>
                </a:lnTo>
                <a:lnTo>
                  <a:pt x="0" y="6857999"/>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5314009" y="420266"/>
            <a:ext cx="6509424" cy="1325563"/>
          </a:xfrm>
        </p:spPr>
        <p:txBody>
          <a:bodyPr>
            <a:noAutofit/>
          </a:bodyPr>
          <a:lstStyle>
            <a:lvl1pPr>
              <a:defRPr sz="4800" b="0">
                <a:solidFill>
                  <a:srgbClr val="008675"/>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5314009" y="2238559"/>
            <a:ext cx="6601978" cy="4117791"/>
          </a:xfrm>
        </p:spPr>
        <p:txBody>
          <a:bodyPr>
            <a:normAutofit/>
          </a:bodyPr>
          <a:lstStyle>
            <a:lvl1pPr marL="0" indent="0">
              <a:buClr>
                <a:schemeClr val="accent1"/>
              </a:buClr>
              <a:buNone/>
              <a:defRPr sz="2400">
                <a:solidFill>
                  <a:schemeClr val="tx1"/>
                </a:solidFill>
              </a:defRPr>
            </a:lvl1pPr>
            <a:lvl2pPr marL="457200" indent="0">
              <a:buClr>
                <a:schemeClr val="accent1"/>
              </a:buClr>
              <a:buNone/>
              <a:defRPr sz="2000">
                <a:solidFill>
                  <a:schemeClr val="tx1"/>
                </a:solidFill>
              </a:defRPr>
            </a:lvl2pPr>
            <a:lvl3pPr marL="914400" indent="0">
              <a:buClr>
                <a:schemeClr val="accent1"/>
              </a:buClr>
              <a:buNone/>
              <a:defRPr sz="1800">
                <a:solidFill>
                  <a:schemeClr val="tx1"/>
                </a:solidFill>
              </a:defRPr>
            </a:lvl3pPr>
            <a:lvl4pPr marL="1371600" indent="0">
              <a:buClr>
                <a:schemeClr val="accent1"/>
              </a:buClr>
              <a:buNone/>
              <a:defRPr sz="1600">
                <a:solidFill>
                  <a:schemeClr val="tx1"/>
                </a:solidFill>
              </a:defRPr>
            </a:lvl4pPr>
            <a:lvl5pPr marL="1828800" indent="0">
              <a:buClr>
                <a:schemeClr val="accent1"/>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20" y="6356350"/>
            <a:ext cx="2743200" cy="365125"/>
          </a:xfrm>
        </p:spPr>
        <p:txBody>
          <a:bodyPr/>
          <a:lstStyle>
            <a:lvl1pPr>
              <a:defRPr>
                <a:solidFill>
                  <a:schemeClr val="bg1"/>
                </a:solidFill>
              </a:defRPr>
            </a:lvl1pPr>
          </a:lstStyle>
          <a:p>
            <a:fld id="{CFB8C4AC-FAA1-884B-8696-F5EA54219DC7}" type="slidenum">
              <a:rPr lang="en-US" smtClean="0"/>
              <a:pPr/>
              <a:t>‹#›</a:t>
            </a:fld>
            <a:endParaRPr lang="en-US"/>
          </a:p>
        </p:txBody>
      </p:sp>
      <p:pic>
        <p:nvPicPr>
          <p:cNvPr id="9" name="Picture 8" descr="Virginia Department of Rail and Public Transportation">
            <a:extLst>
              <a:ext uri="{FF2B5EF4-FFF2-40B4-BE49-F238E27FC236}">
                <a16:creationId xmlns:a16="http://schemas.microsoft.com/office/drawing/2014/main" id="{E5B3DF4B-4362-459B-308A-93F761D0C7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9346" y="6486433"/>
            <a:ext cx="5066641" cy="104959"/>
          </a:xfrm>
          <a:prstGeom prst="rect">
            <a:avLst/>
          </a:prstGeom>
        </p:spPr>
      </p:pic>
    </p:spTree>
    <p:extLst>
      <p:ext uri="{BB962C8B-B14F-4D97-AF65-F5344CB8AC3E}">
        <p14:creationId xmlns:p14="http://schemas.microsoft.com/office/powerpoint/2010/main" val="1223233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Content - Left Photo - Purpl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2F69F38C-4C79-96F6-FEF7-8744FDE8D3A3}"/>
              </a:ext>
              <a:ext uri="{C183D7F6-B498-43B3-948B-1728B52AA6E4}">
                <adec:decorative xmlns:adec="http://schemas.microsoft.com/office/drawing/2017/decorative" val="1"/>
              </a:ext>
            </a:extLst>
          </p:cNvPr>
          <p:cNvSpPr/>
          <p:nvPr userDrawn="1"/>
        </p:nvSpPr>
        <p:spPr>
          <a:xfrm>
            <a:off x="-95216" y="-17146"/>
            <a:ext cx="4933784" cy="6892290"/>
          </a:xfrm>
          <a:custGeom>
            <a:avLst/>
            <a:gdLst>
              <a:gd name="connsiteX0" fmla="*/ 0 w 4933784"/>
              <a:gd name="connsiteY0" fmla="*/ 0 h 6892290"/>
              <a:gd name="connsiteX1" fmla="*/ 3843778 w 4933784"/>
              <a:gd name="connsiteY1" fmla="*/ 0 h 6892290"/>
              <a:gd name="connsiteX2" fmla="*/ 4050295 w 4933784"/>
              <a:gd name="connsiteY2" fmla="*/ 278730 h 6892290"/>
              <a:gd name="connsiteX3" fmla="*/ 4933784 w 4933784"/>
              <a:gd name="connsiteY3" fmla="*/ 3446146 h 6892290"/>
              <a:gd name="connsiteX4" fmla="*/ 4050295 w 4933784"/>
              <a:gd name="connsiteY4" fmla="*/ 6613562 h 6892290"/>
              <a:gd name="connsiteX5" fmla="*/ 3843779 w 4933784"/>
              <a:gd name="connsiteY5" fmla="*/ 6892290 h 6892290"/>
              <a:gd name="connsiteX6" fmla="*/ 0 w 4933784"/>
              <a:gd name="connsiteY6" fmla="*/ 6892290 h 68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784" h="6892290">
                <a:moveTo>
                  <a:pt x="0" y="0"/>
                </a:moveTo>
                <a:lnTo>
                  <a:pt x="3843778" y="0"/>
                </a:lnTo>
                <a:lnTo>
                  <a:pt x="4050295" y="278730"/>
                </a:lnTo>
                <a:cubicBezTo>
                  <a:pt x="4596160" y="1089342"/>
                  <a:pt x="4933784" y="2209193"/>
                  <a:pt x="4933784" y="3446146"/>
                </a:cubicBezTo>
                <a:cubicBezTo>
                  <a:pt x="4933784" y="4683099"/>
                  <a:pt x="4596160" y="5802950"/>
                  <a:pt x="4050295" y="6613562"/>
                </a:cubicBezTo>
                <a:lnTo>
                  <a:pt x="3843779" y="6892290"/>
                </a:lnTo>
                <a:lnTo>
                  <a:pt x="0" y="689229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885CDEDB-929C-526D-ABC6-AF51E57AD553}"/>
              </a:ext>
            </a:extLst>
          </p:cNvPr>
          <p:cNvSpPr>
            <a:spLocks noGrp="1"/>
          </p:cNvSpPr>
          <p:nvPr>
            <p:ph type="pic" sz="quarter" idx="12"/>
          </p:nvPr>
        </p:nvSpPr>
        <p:spPr>
          <a:xfrm>
            <a:off x="0" y="0"/>
            <a:ext cx="4658081" cy="6857999"/>
          </a:xfrm>
          <a:custGeom>
            <a:avLst/>
            <a:gdLst>
              <a:gd name="connsiteX0" fmla="*/ 0 w 4658081"/>
              <a:gd name="connsiteY0" fmla="*/ 0 h 6857999"/>
              <a:gd name="connsiteX1" fmla="*/ 3583038 w 4658081"/>
              <a:gd name="connsiteY1" fmla="*/ 0 h 6857999"/>
              <a:gd name="connsiteX2" fmla="*/ 3774592 w 4658081"/>
              <a:gd name="connsiteY2" fmla="*/ 258534 h 6857999"/>
              <a:gd name="connsiteX3" fmla="*/ 4658081 w 4658081"/>
              <a:gd name="connsiteY3" fmla="*/ 3425950 h 6857999"/>
              <a:gd name="connsiteX4" fmla="*/ 3774592 w 4658081"/>
              <a:gd name="connsiteY4" fmla="*/ 6593366 h 6857999"/>
              <a:gd name="connsiteX5" fmla="*/ 3578519 w 4658081"/>
              <a:gd name="connsiteY5" fmla="*/ 6857999 h 6857999"/>
              <a:gd name="connsiteX6" fmla="*/ 0 w 465808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81" h="6857999">
                <a:moveTo>
                  <a:pt x="0" y="0"/>
                </a:moveTo>
                <a:lnTo>
                  <a:pt x="3583038" y="0"/>
                </a:lnTo>
                <a:lnTo>
                  <a:pt x="3774592" y="258534"/>
                </a:lnTo>
                <a:cubicBezTo>
                  <a:pt x="4320457" y="1069146"/>
                  <a:pt x="4658081" y="2188997"/>
                  <a:pt x="4658081" y="3425950"/>
                </a:cubicBezTo>
                <a:cubicBezTo>
                  <a:pt x="4658081" y="4662903"/>
                  <a:pt x="4320457" y="5782754"/>
                  <a:pt x="3774592" y="6593366"/>
                </a:cubicBezTo>
                <a:lnTo>
                  <a:pt x="3578519" y="6857999"/>
                </a:lnTo>
                <a:lnTo>
                  <a:pt x="0" y="6857999"/>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5314009" y="420266"/>
            <a:ext cx="6509424" cy="1325563"/>
          </a:xfrm>
        </p:spPr>
        <p:txBody>
          <a:bodyPr>
            <a:noAutofit/>
          </a:bodyPr>
          <a:lstStyle>
            <a:lvl1pPr>
              <a:defRPr sz="4800" b="0">
                <a:solidFill>
                  <a:srgbClr val="5F249F"/>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5314009" y="2238559"/>
            <a:ext cx="6601978" cy="4117791"/>
          </a:xfrm>
        </p:spPr>
        <p:txBody>
          <a:bodyPr>
            <a:normAutofit/>
          </a:bodyPr>
          <a:lstStyle>
            <a:lvl1pPr marL="0" indent="0">
              <a:buClr>
                <a:schemeClr val="accent1"/>
              </a:buClr>
              <a:buNone/>
              <a:defRPr sz="2400">
                <a:solidFill>
                  <a:schemeClr val="tx1"/>
                </a:solidFill>
              </a:defRPr>
            </a:lvl1pPr>
            <a:lvl2pPr marL="457200" indent="0">
              <a:buClr>
                <a:schemeClr val="accent1"/>
              </a:buClr>
              <a:buNone/>
              <a:defRPr sz="2000">
                <a:solidFill>
                  <a:schemeClr val="tx1"/>
                </a:solidFill>
              </a:defRPr>
            </a:lvl2pPr>
            <a:lvl3pPr marL="914400" indent="0">
              <a:buClr>
                <a:schemeClr val="accent1"/>
              </a:buClr>
              <a:buNone/>
              <a:defRPr sz="1800">
                <a:solidFill>
                  <a:schemeClr val="tx1"/>
                </a:solidFill>
              </a:defRPr>
            </a:lvl3pPr>
            <a:lvl4pPr marL="1371600" indent="0">
              <a:buClr>
                <a:schemeClr val="accent1"/>
              </a:buClr>
              <a:buNone/>
              <a:defRPr sz="1600">
                <a:solidFill>
                  <a:schemeClr val="tx1"/>
                </a:solidFill>
              </a:defRPr>
            </a:lvl4pPr>
            <a:lvl5pPr marL="1828800" indent="0">
              <a:buClr>
                <a:schemeClr val="accent1"/>
              </a:buClr>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20" y="6356350"/>
            <a:ext cx="2743200" cy="365125"/>
          </a:xfrm>
        </p:spPr>
        <p:txBody>
          <a:bodyPr/>
          <a:lstStyle>
            <a:lvl1pPr>
              <a:defRPr>
                <a:solidFill>
                  <a:schemeClr val="bg1"/>
                </a:solidFill>
              </a:defRPr>
            </a:lvl1pPr>
          </a:lstStyle>
          <a:p>
            <a:fld id="{CFB8C4AC-FAA1-884B-8696-F5EA54219DC7}" type="slidenum">
              <a:rPr lang="en-US" smtClean="0"/>
              <a:pPr/>
              <a:t>‹#›</a:t>
            </a:fld>
            <a:endParaRPr lang="en-US"/>
          </a:p>
        </p:txBody>
      </p:sp>
      <p:pic>
        <p:nvPicPr>
          <p:cNvPr id="9" name="Picture 8" descr="Virginia Department of Rail and Public Transportation">
            <a:extLst>
              <a:ext uri="{FF2B5EF4-FFF2-40B4-BE49-F238E27FC236}">
                <a16:creationId xmlns:a16="http://schemas.microsoft.com/office/drawing/2014/main" id="{E5B3DF4B-4362-459B-308A-93F761D0C7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9346" y="6486433"/>
            <a:ext cx="5066641" cy="104959"/>
          </a:xfrm>
          <a:prstGeom prst="rect">
            <a:avLst/>
          </a:prstGeom>
        </p:spPr>
      </p:pic>
    </p:spTree>
    <p:extLst>
      <p:ext uri="{BB962C8B-B14F-4D97-AF65-F5344CB8AC3E}">
        <p14:creationId xmlns:p14="http://schemas.microsoft.com/office/powerpoint/2010/main" val="927684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 Teal Blue 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2A565F-1FCD-9534-F335-36CE8C4493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7145"/>
            <a:ext cx="12252960" cy="6892290"/>
          </a:xfrm>
          <a:prstGeom prst="rect">
            <a:avLst/>
          </a:prstGeom>
        </p:spPr>
      </p:pic>
      <p:sp>
        <p:nvSpPr>
          <p:cNvPr id="18" name="Freeform 17">
            <a:extLst>
              <a:ext uri="{FF2B5EF4-FFF2-40B4-BE49-F238E27FC236}">
                <a16:creationId xmlns:a16="http://schemas.microsoft.com/office/drawing/2014/main" id="{4B78B0B8-B702-D752-A983-0B2A60D88CE2}"/>
              </a:ext>
              <a:ext uri="{C183D7F6-B498-43B3-948B-1728B52AA6E4}">
                <adec:decorative xmlns:adec="http://schemas.microsoft.com/office/drawing/2017/decorative" val="1"/>
              </a:ext>
            </a:extLst>
          </p:cNvPr>
          <p:cNvSpPr/>
          <p:nvPr userDrawn="1"/>
        </p:nvSpPr>
        <p:spPr>
          <a:xfrm>
            <a:off x="-95216" y="-17146"/>
            <a:ext cx="4933784" cy="6892290"/>
          </a:xfrm>
          <a:custGeom>
            <a:avLst/>
            <a:gdLst>
              <a:gd name="connsiteX0" fmla="*/ 0 w 4933784"/>
              <a:gd name="connsiteY0" fmla="*/ 0 h 6892290"/>
              <a:gd name="connsiteX1" fmla="*/ 3843778 w 4933784"/>
              <a:gd name="connsiteY1" fmla="*/ 0 h 6892290"/>
              <a:gd name="connsiteX2" fmla="*/ 4050295 w 4933784"/>
              <a:gd name="connsiteY2" fmla="*/ 278730 h 6892290"/>
              <a:gd name="connsiteX3" fmla="*/ 4933784 w 4933784"/>
              <a:gd name="connsiteY3" fmla="*/ 3446146 h 6892290"/>
              <a:gd name="connsiteX4" fmla="*/ 4050295 w 4933784"/>
              <a:gd name="connsiteY4" fmla="*/ 6613562 h 6892290"/>
              <a:gd name="connsiteX5" fmla="*/ 3843779 w 4933784"/>
              <a:gd name="connsiteY5" fmla="*/ 6892290 h 6892290"/>
              <a:gd name="connsiteX6" fmla="*/ 0 w 4933784"/>
              <a:gd name="connsiteY6" fmla="*/ 6892290 h 68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784" h="6892290">
                <a:moveTo>
                  <a:pt x="0" y="0"/>
                </a:moveTo>
                <a:lnTo>
                  <a:pt x="3843778" y="0"/>
                </a:lnTo>
                <a:lnTo>
                  <a:pt x="4050295" y="278730"/>
                </a:lnTo>
                <a:cubicBezTo>
                  <a:pt x="4596160" y="1089342"/>
                  <a:pt x="4933784" y="2209193"/>
                  <a:pt x="4933784" y="3446146"/>
                </a:cubicBezTo>
                <a:cubicBezTo>
                  <a:pt x="4933784" y="4683099"/>
                  <a:pt x="4596160" y="5802950"/>
                  <a:pt x="4050295" y="6613562"/>
                </a:cubicBezTo>
                <a:lnTo>
                  <a:pt x="3843779" y="6892290"/>
                </a:lnTo>
                <a:lnTo>
                  <a:pt x="0" y="689229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885CDEDB-929C-526D-ABC6-AF51E57AD553}"/>
              </a:ext>
            </a:extLst>
          </p:cNvPr>
          <p:cNvSpPr>
            <a:spLocks noGrp="1"/>
          </p:cNvSpPr>
          <p:nvPr>
            <p:ph type="pic" sz="quarter" idx="12"/>
          </p:nvPr>
        </p:nvSpPr>
        <p:spPr>
          <a:xfrm>
            <a:off x="0" y="0"/>
            <a:ext cx="4658081" cy="6857999"/>
          </a:xfrm>
          <a:custGeom>
            <a:avLst/>
            <a:gdLst>
              <a:gd name="connsiteX0" fmla="*/ 0 w 4658081"/>
              <a:gd name="connsiteY0" fmla="*/ 0 h 6857999"/>
              <a:gd name="connsiteX1" fmla="*/ 3583038 w 4658081"/>
              <a:gd name="connsiteY1" fmla="*/ 0 h 6857999"/>
              <a:gd name="connsiteX2" fmla="*/ 3774592 w 4658081"/>
              <a:gd name="connsiteY2" fmla="*/ 258534 h 6857999"/>
              <a:gd name="connsiteX3" fmla="*/ 4658081 w 4658081"/>
              <a:gd name="connsiteY3" fmla="*/ 3425950 h 6857999"/>
              <a:gd name="connsiteX4" fmla="*/ 3774592 w 4658081"/>
              <a:gd name="connsiteY4" fmla="*/ 6593366 h 6857999"/>
              <a:gd name="connsiteX5" fmla="*/ 3578519 w 4658081"/>
              <a:gd name="connsiteY5" fmla="*/ 6857999 h 6857999"/>
              <a:gd name="connsiteX6" fmla="*/ 0 w 465808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81" h="6857999">
                <a:moveTo>
                  <a:pt x="0" y="0"/>
                </a:moveTo>
                <a:lnTo>
                  <a:pt x="3583038" y="0"/>
                </a:lnTo>
                <a:lnTo>
                  <a:pt x="3774592" y="258534"/>
                </a:lnTo>
                <a:cubicBezTo>
                  <a:pt x="4320457" y="1069146"/>
                  <a:pt x="4658081" y="2188997"/>
                  <a:pt x="4658081" y="3425950"/>
                </a:cubicBezTo>
                <a:cubicBezTo>
                  <a:pt x="4658081" y="4662903"/>
                  <a:pt x="4320457" y="5782754"/>
                  <a:pt x="3774592" y="6593366"/>
                </a:cubicBezTo>
                <a:lnTo>
                  <a:pt x="3578519" y="6857999"/>
                </a:lnTo>
                <a:lnTo>
                  <a:pt x="0" y="6857999"/>
                </a:lnTo>
                <a:close/>
              </a:path>
            </a:pathLst>
          </a:custGeom>
        </p:spPr>
        <p:txBody>
          <a:bodyPr wrap="square">
            <a:noAutofit/>
          </a:bodyPr>
          <a:lstStyle/>
          <a:p>
            <a:endParaRPr lang="en-US"/>
          </a:p>
        </p:txBody>
      </p:sp>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5314009" y="1217268"/>
            <a:ext cx="6324358" cy="1325563"/>
          </a:xfrm>
        </p:spPr>
        <p:txBody>
          <a:bodyPr>
            <a:noAutofit/>
          </a:bodyPr>
          <a:lstStyle>
            <a:lvl1pPr>
              <a:defRPr sz="48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6321176" y="2730375"/>
            <a:ext cx="5407114" cy="2930400"/>
          </a:xfrm>
        </p:spPr>
        <p:txBody>
          <a:bodyPr>
            <a:normAutofit/>
          </a:bodyPr>
          <a:lstStyle>
            <a:lvl1pPr marL="0" indent="0">
              <a:buClr>
                <a:schemeClr val="accent1"/>
              </a:buClr>
              <a:buNone/>
              <a:defRPr sz="2400">
                <a:solidFill>
                  <a:schemeClr val="bg1"/>
                </a:solidFill>
              </a:defRPr>
            </a:lvl1pPr>
            <a:lvl2pPr marL="457200" indent="0">
              <a:buClr>
                <a:schemeClr val="accent1"/>
              </a:buClr>
              <a:buNone/>
              <a:defRPr sz="2000">
                <a:solidFill>
                  <a:schemeClr val="bg1"/>
                </a:solidFill>
              </a:defRPr>
            </a:lvl2pPr>
            <a:lvl3pPr marL="914400" indent="0">
              <a:buClr>
                <a:schemeClr val="accent1"/>
              </a:buClr>
              <a:buNone/>
              <a:defRPr sz="1800">
                <a:solidFill>
                  <a:schemeClr val="bg1"/>
                </a:solidFill>
              </a:defRPr>
            </a:lvl3pPr>
            <a:lvl4pPr marL="1371600" indent="0">
              <a:buClr>
                <a:schemeClr val="accent1"/>
              </a:buClr>
              <a:buNone/>
              <a:defRPr sz="1600">
                <a:solidFill>
                  <a:schemeClr val="bg1"/>
                </a:solidFill>
              </a:defRPr>
            </a:lvl4pPr>
            <a:lvl5pPr marL="1828800" indent="0">
              <a:buClr>
                <a:schemeClr val="accent1"/>
              </a:buClr>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20" y="6356350"/>
            <a:ext cx="2743200" cy="365125"/>
          </a:xfrm>
        </p:spPr>
        <p:txBody>
          <a:bodyPr/>
          <a:lstStyle>
            <a:lvl1pPr>
              <a:defRPr>
                <a:solidFill>
                  <a:schemeClr val="bg1"/>
                </a:solidFill>
              </a:defRPr>
            </a:lvl1pPr>
          </a:lstStyle>
          <a:p>
            <a:fld id="{CFB8C4AC-FAA1-884B-8696-F5EA54219DC7}" type="slidenum">
              <a:rPr lang="en-US" smtClean="0"/>
              <a:pPr/>
              <a:t>‹#›</a:t>
            </a:fld>
            <a:endParaRPr lang="en-US"/>
          </a:p>
        </p:txBody>
      </p:sp>
      <p:pic>
        <p:nvPicPr>
          <p:cNvPr id="17" name="Picture 16" descr="Virginia Department of Rail and Public Transportation">
            <a:extLst>
              <a:ext uri="{FF2B5EF4-FFF2-40B4-BE49-F238E27FC236}">
                <a16:creationId xmlns:a16="http://schemas.microsoft.com/office/drawing/2014/main" id="{DA038C43-E678-6FFD-7A61-D3EAEFFEA8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1965923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Slide - Gree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2B144EA-973E-C10D-FB1A-15E6534A5690}"/>
              </a:ext>
            </a:extLst>
          </p:cNvPr>
          <p:cNvSpPr>
            <a:spLocks noGrp="1"/>
          </p:cNvSpPr>
          <p:nvPr>
            <p:ph type="ctrTitle"/>
          </p:nvPr>
        </p:nvSpPr>
        <p:spPr>
          <a:xfrm>
            <a:off x="818321" y="655095"/>
            <a:ext cx="6163491" cy="2387600"/>
          </a:xfrm>
        </p:spPr>
        <p:txBody>
          <a:bodyPr anchor="b">
            <a:normAutofit/>
          </a:bodyPr>
          <a:lstStyle>
            <a:lvl1pPr algn="l">
              <a:defRPr sz="4800">
                <a:solidFill>
                  <a:schemeClr val="accent5"/>
                </a:solidFill>
                <a:latin typeface="Georgia" panose="02040502050405020303" pitchFamily="18" charset="0"/>
              </a:defRPr>
            </a:lvl1pPr>
          </a:lstStyle>
          <a:p>
            <a:r>
              <a:rPr lang="en-US"/>
              <a:t>Click to edit Master title style</a:t>
            </a:r>
          </a:p>
        </p:txBody>
      </p:sp>
      <p:sp>
        <p:nvSpPr>
          <p:cNvPr id="11" name="Subtitle 2">
            <a:extLst>
              <a:ext uri="{FF2B5EF4-FFF2-40B4-BE49-F238E27FC236}">
                <a16:creationId xmlns:a16="http://schemas.microsoft.com/office/drawing/2014/main" id="{36C055A3-E00F-30E2-E6F8-BD35FFCDCBDF}"/>
              </a:ext>
            </a:extLst>
          </p:cNvPr>
          <p:cNvSpPr>
            <a:spLocks noGrp="1"/>
          </p:cNvSpPr>
          <p:nvPr>
            <p:ph type="subTitle" idx="1"/>
          </p:nvPr>
        </p:nvSpPr>
        <p:spPr>
          <a:xfrm>
            <a:off x="818321" y="3070784"/>
            <a:ext cx="6163491" cy="881730"/>
          </a:xfrm>
        </p:spPr>
        <p:txBody>
          <a:bodyPr>
            <a:normAutofit/>
          </a:bodyPr>
          <a:lstStyle>
            <a:lvl1pPr marL="0" indent="0" algn="l">
              <a:buNone/>
              <a:defRPr sz="280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Text Placeholder 24">
            <a:extLst>
              <a:ext uri="{FF2B5EF4-FFF2-40B4-BE49-F238E27FC236}">
                <a16:creationId xmlns:a16="http://schemas.microsoft.com/office/drawing/2014/main" id="{0D6FCE1F-9EF9-02BF-0814-8B898B588611}"/>
              </a:ext>
            </a:extLst>
          </p:cNvPr>
          <p:cNvSpPr>
            <a:spLocks noGrp="1"/>
          </p:cNvSpPr>
          <p:nvPr>
            <p:ph type="body" sz="quarter" idx="13"/>
          </p:nvPr>
        </p:nvSpPr>
        <p:spPr>
          <a:xfrm>
            <a:off x="818321" y="4281307"/>
            <a:ext cx="6163490" cy="1165224"/>
          </a:xfrm>
        </p:spPr>
        <p:txBody>
          <a:bodyPr>
            <a:normAutofit/>
          </a:bodyPr>
          <a:lstStyle>
            <a:lvl1pPr marL="0" indent="0">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6" name="Picture 15" descr="DRPT Logo">
            <a:extLst>
              <a:ext uri="{FF2B5EF4-FFF2-40B4-BE49-F238E27FC236}">
                <a16:creationId xmlns:a16="http://schemas.microsoft.com/office/drawing/2014/main" id="{2CACDB7D-942A-2D3F-0442-77321D6DD8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348" y="5538103"/>
            <a:ext cx="1955132" cy="879809"/>
          </a:xfrm>
          <a:prstGeom prst="rect">
            <a:avLst/>
          </a:prstGeom>
        </p:spPr>
      </p:pic>
      <p:sp>
        <p:nvSpPr>
          <p:cNvPr id="14" name="Freeform 13">
            <a:extLst>
              <a:ext uri="{FF2B5EF4-FFF2-40B4-BE49-F238E27FC236}">
                <a16:creationId xmlns:a16="http://schemas.microsoft.com/office/drawing/2014/main" id="{E7DF118A-E5C3-7788-E7B7-0CC138C93301}"/>
              </a:ext>
              <a:ext uri="{C183D7F6-B498-43B3-948B-1728B52AA6E4}">
                <adec:decorative xmlns:adec="http://schemas.microsoft.com/office/drawing/2017/decorative" val="1"/>
              </a:ext>
            </a:extLst>
          </p:cNvPr>
          <p:cNvSpPr/>
          <p:nvPr userDrawn="1"/>
        </p:nvSpPr>
        <p:spPr>
          <a:xfrm>
            <a:off x="7341262" y="-2"/>
            <a:ext cx="4883106" cy="6858002"/>
          </a:xfrm>
          <a:custGeom>
            <a:avLst/>
            <a:gdLst>
              <a:gd name="connsiteX0" fmla="*/ 1076301 w 4883106"/>
              <a:gd name="connsiteY0" fmla="*/ 0 h 6858002"/>
              <a:gd name="connsiteX1" fmla="*/ 4883106 w 4883106"/>
              <a:gd name="connsiteY1" fmla="*/ 0 h 6858002"/>
              <a:gd name="connsiteX2" fmla="*/ 4883106 w 4883106"/>
              <a:gd name="connsiteY2" fmla="*/ 6858002 h 6858002"/>
              <a:gd name="connsiteX3" fmla="*/ 1076299 w 4883106"/>
              <a:gd name="connsiteY3" fmla="*/ 6858002 h 6858002"/>
              <a:gd name="connsiteX4" fmla="*/ 988248 w 4883106"/>
              <a:gd name="connsiteY4" fmla="*/ 6744738 h 6858002"/>
              <a:gd name="connsiteX5" fmla="*/ 0 w 4883106"/>
              <a:gd name="connsiteY5" fmla="*/ 3429002 h 6858002"/>
              <a:gd name="connsiteX6" fmla="*/ 988248 w 4883106"/>
              <a:gd name="connsiteY6" fmla="*/ 11326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106" h="6858002">
                <a:moveTo>
                  <a:pt x="1076301" y="0"/>
                </a:moveTo>
                <a:lnTo>
                  <a:pt x="4883106" y="0"/>
                </a:lnTo>
                <a:lnTo>
                  <a:pt x="4883106" y="6858002"/>
                </a:lnTo>
                <a:lnTo>
                  <a:pt x="1076299" y="6858002"/>
                </a:lnTo>
                <a:lnTo>
                  <a:pt x="988248" y="6744738"/>
                </a:lnTo>
                <a:cubicBezTo>
                  <a:pt x="381146" y="5925330"/>
                  <a:pt x="0" y="4743265"/>
                  <a:pt x="0" y="3429002"/>
                </a:cubicBezTo>
                <a:cubicBezTo>
                  <a:pt x="0" y="2114740"/>
                  <a:pt x="381146" y="932674"/>
                  <a:pt x="988248" y="11326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Picture Placeholder 8">
            <a:extLst>
              <a:ext uri="{FF2B5EF4-FFF2-40B4-BE49-F238E27FC236}">
                <a16:creationId xmlns:a16="http://schemas.microsoft.com/office/drawing/2014/main" id="{C8BD9BF8-E4C5-D64B-5662-0175BE0B8304}"/>
              </a:ext>
            </a:extLst>
          </p:cNvPr>
          <p:cNvSpPr>
            <a:spLocks noGrp="1"/>
          </p:cNvSpPr>
          <p:nvPr>
            <p:ph type="pic" sz="quarter" idx="12"/>
          </p:nvPr>
        </p:nvSpPr>
        <p:spPr>
          <a:xfrm>
            <a:off x="7507308" y="-2"/>
            <a:ext cx="4684692" cy="6858000"/>
          </a:xfrm>
          <a:custGeom>
            <a:avLst/>
            <a:gdLst>
              <a:gd name="connsiteX0" fmla="*/ 1077019 w 4684692"/>
              <a:gd name="connsiteY0" fmla="*/ 0 h 6858000"/>
              <a:gd name="connsiteX1" fmla="*/ 4684692 w 4684692"/>
              <a:gd name="connsiteY1" fmla="*/ 0 h 6858000"/>
              <a:gd name="connsiteX2" fmla="*/ 4684692 w 4684692"/>
              <a:gd name="connsiteY2" fmla="*/ 6858000 h 6858000"/>
              <a:gd name="connsiteX3" fmla="*/ 1077014 w 4684692"/>
              <a:gd name="connsiteY3" fmla="*/ 6858000 h 6858000"/>
              <a:gd name="connsiteX4" fmla="*/ 1042398 w 4684692"/>
              <a:gd name="connsiteY4" fmla="*/ 6816091 h 6858000"/>
              <a:gd name="connsiteX5" fmla="*/ 0 w 4684692"/>
              <a:gd name="connsiteY5" fmla="*/ 3429002 h 6858000"/>
              <a:gd name="connsiteX6" fmla="*/ 1042398 w 4684692"/>
              <a:gd name="connsiteY6" fmla="*/ 419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692" h="6858000">
                <a:moveTo>
                  <a:pt x="1077019" y="0"/>
                </a:moveTo>
                <a:lnTo>
                  <a:pt x="4684692" y="0"/>
                </a:lnTo>
                <a:lnTo>
                  <a:pt x="4684692" y="6858000"/>
                </a:lnTo>
                <a:lnTo>
                  <a:pt x="1077014" y="6858000"/>
                </a:lnTo>
                <a:lnTo>
                  <a:pt x="1042398" y="6816091"/>
                </a:lnTo>
                <a:cubicBezTo>
                  <a:pt x="403897" y="5994749"/>
                  <a:pt x="0" y="4781919"/>
                  <a:pt x="0" y="3429002"/>
                </a:cubicBezTo>
                <a:cubicBezTo>
                  <a:pt x="0" y="2076086"/>
                  <a:pt x="403897" y="863257"/>
                  <a:pt x="1042398" y="41914"/>
                </a:cubicBezTo>
                <a:close/>
              </a:path>
            </a:pathLst>
          </a:custGeom>
        </p:spPr>
        <p:txBody>
          <a:bodyPr wrap="square">
            <a:noAutofit/>
          </a:bodyPr>
          <a:lstStyle/>
          <a:p>
            <a:endParaRPr lang="en-US"/>
          </a:p>
        </p:txBody>
      </p:sp>
      <p:sp>
        <p:nvSpPr>
          <p:cNvPr id="8" name="Slide Number Placeholder 7">
            <a:extLst>
              <a:ext uri="{FF2B5EF4-FFF2-40B4-BE49-F238E27FC236}">
                <a16:creationId xmlns:a16="http://schemas.microsoft.com/office/drawing/2014/main" id="{55FBBD2B-5325-9992-662C-5021C5D6DF29}"/>
              </a:ext>
            </a:extLst>
          </p:cNvPr>
          <p:cNvSpPr>
            <a:spLocks noGrp="1"/>
          </p:cNvSpPr>
          <p:nvPr>
            <p:ph type="sldNum" sz="quarter" idx="11"/>
          </p:nvPr>
        </p:nvSpPr>
        <p:spPr>
          <a:xfrm>
            <a:off x="274320" y="6356350"/>
            <a:ext cx="2382430" cy="365125"/>
          </a:xfrm>
        </p:spPr>
        <p:txBody>
          <a:bodyPr/>
          <a:lstStyle>
            <a:lvl1pPr>
              <a:defRPr>
                <a:solidFill>
                  <a:srgbClr val="008675"/>
                </a:solidFill>
              </a:defRPr>
            </a:lvl1pPr>
          </a:lstStyle>
          <a:p>
            <a:fld id="{CFB8C4AC-FAA1-884B-8696-F5EA54219DC7}" type="slidenum">
              <a:rPr lang="en-US" smtClean="0"/>
              <a:pPr/>
              <a:t>‹#›</a:t>
            </a:fld>
            <a:endParaRPr lang="en-US"/>
          </a:p>
        </p:txBody>
      </p:sp>
    </p:spTree>
    <p:extLst>
      <p:ext uri="{BB962C8B-B14F-4D97-AF65-F5344CB8AC3E}">
        <p14:creationId xmlns:p14="http://schemas.microsoft.com/office/powerpoint/2010/main" val="2752745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 - Blue Green 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8073BB-988C-CFB6-3226-8A07704A69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7145"/>
            <a:ext cx="12252960" cy="6892290"/>
          </a:xfrm>
          <a:prstGeom prst="rect">
            <a:avLst/>
          </a:prstGeom>
        </p:spPr>
      </p:pic>
      <p:sp>
        <p:nvSpPr>
          <p:cNvPr id="14" name="Freeform 13">
            <a:extLst>
              <a:ext uri="{FF2B5EF4-FFF2-40B4-BE49-F238E27FC236}">
                <a16:creationId xmlns:a16="http://schemas.microsoft.com/office/drawing/2014/main" id="{892988AD-E391-FFEE-AD83-F8646998B582}"/>
              </a:ext>
              <a:ext uri="{C183D7F6-B498-43B3-948B-1728B52AA6E4}">
                <adec:decorative xmlns:adec="http://schemas.microsoft.com/office/drawing/2017/decorative" val="1"/>
              </a:ext>
            </a:extLst>
          </p:cNvPr>
          <p:cNvSpPr/>
          <p:nvPr userDrawn="1"/>
        </p:nvSpPr>
        <p:spPr>
          <a:xfrm>
            <a:off x="-100712" y="-17146"/>
            <a:ext cx="4933784" cy="6892290"/>
          </a:xfrm>
          <a:custGeom>
            <a:avLst/>
            <a:gdLst>
              <a:gd name="connsiteX0" fmla="*/ 0 w 4933784"/>
              <a:gd name="connsiteY0" fmla="*/ 0 h 6892290"/>
              <a:gd name="connsiteX1" fmla="*/ 3843778 w 4933784"/>
              <a:gd name="connsiteY1" fmla="*/ 0 h 6892290"/>
              <a:gd name="connsiteX2" fmla="*/ 4050295 w 4933784"/>
              <a:gd name="connsiteY2" fmla="*/ 278730 h 6892290"/>
              <a:gd name="connsiteX3" fmla="*/ 4933784 w 4933784"/>
              <a:gd name="connsiteY3" fmla="*/ 3446146 h 6892290"/>
              <a:gd name="connsiteX4" fmla="*/ 4050295 w 4933784"/>
              <a:gd name="connsiteY4" fmla="*/ 6613562 h 6892290"/>
              <a:gd name="connsiteX5" fmla="*/ 3843779 w 4933784"/>
              <a:gd name="connsiteY5" fmla="*/ 6892290 h 6892290"/>
              <a:gd name="connsiteX6" fmla="*/ 0 w 4933784"/>
              <a:gd name="connsiteY6" fmla="*/ 6892290 h 68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784" h="6892290">
                <a:moveTo>
                  <a:pt x="0" y="0"/>
                </a:moveTo>
                <a:lnTo>
                  <a:pt x="3843778" y="0"/>
                </a:lnTo>
                <a:lnTo>
                  <a:pt x="4050295" y="278730"/>
                </a:lnTo>
                <a:cubicBezTo>
                  <a:pt x="4596160" y="1089342"/>
                  <a:pt x="4933784" y="2209193"/>
                  <a:pt x="4933784" y="3446146"/>
                </a:cubicBezTo>
                <a:cubicBezTo>
                  <a:pt x="4933784" y="4683099"/>
                  <a:pt x="4596160" y="5802950"/>
                  <a:pt x="4050295" y="6613562"/>
                </a:cubicBezTo>
                <a:lnTo>
                  <a:pt x="3843779" y="6892290"/>
                </a:lnTo>
                <a:lnTo>
                  <a:pt x="0" y="689229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885CDEDB-929C-526D-ABC6-AF51E57AD553}"/>
              </a:ext>
            </a:extLst>
          </p:cNvPr>
          <p:cNvSpPr>
            <a:spLocks noGrp="1"/>
          </p:cNvSpPr>
          <p:nvPr>
            <p:ph type="pic" sz="quarter" idx="12"/>
          </p:nvPr>
        </p:nvSpPr>
        <p:spPr>
          <a:xfrm>
            <a:off x="0" y="0"/>
            <a:ext cx="4658081" cy="6857999"/>
          </a:xfrm>
          <a:custGeom>
            <a:avLst/>
            <a:gdLst>
              <a:gd name="connsiteX0" fmla="*/ 0 w 4658081"/>
              <a:gd name="connsiteY0" fmla="*/ 0 h 6857999"/>
              <a:gd name="connsiteX1" fmla="*/ 3583038 w 4658081"/>
              <a:gd name="connsiteY1" fmla="*/ 0 h 6857999"/>
              <a:gd name="connsiteX2" fmla="*/ 3774592 w 4658081"/>
              <a:gd name="connsiteY2" fmla="*/ 258534 h 6857999"/>
              <a:gd name="connsiteX3" fmla="*/ 4658081 w 4658081"/>
              <a:gd name="connsiteY3" fmla="*/ 3425950 h 6857999"/>
              <a:gd name="connsiteX4" fmla="*/ 3774592 w 4658081"/>
              <a:gd name="connsiteY4" fmla="*/ 6593366 h 6857999"/>
              <a:gd name="connsiteX5" fmla="*/ 3578519 w 4658081"/>
              <a:gd name="connsiteY5" fmla="*/ 6857999 h 6857999"/>
              <a:gd name="connsiteX6" fmla="*/ 0 w 465808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81" h="6857999">
                <a:moveTo>
                  <a:pt x="0" y="0"/>
                </a:moveTo>
                <a:lnTo>
                  <a:pt x="3583038" y="0"/>
                </a:lnTo>
                <a:lnTo>
                  <a:pt x="3774592" y="258534"/>
                </a:lnTo>
                <a:cubicBezTo>
                  <a:pt x="4320457" y="1069146"/>
                  <a:pt x="4658081" y="2188997"/>
                  <a:pt x="4658081" y="3425950"/>
                </a:cubicBezTo>
                <a:cubicBezTo>
                  <a:pt x="4658081" y="4662903"/>
                  <a:pt x="4320457" y="5782754"/>
                  <a:pt x="3774592" y="6593366"/>
                </a:cubicBezTo>
                <a:lnTo>
                  <a:pt x="3578519" y="6857999"/>
                </a:lnTo>
                <a:lnTo>
                  <a:pt x="0" y="6857999"/>
                </a:lnTo>
                <a:close/>
              </a:path>
            </a:pathLst>
          </a:custGeom>
        </p:spPr>
        <p:txBody>
          <a:bodyPr wrap="square">
            <a:noAutofit/>
          </a:bodyPr>
          <a:lstStyle/>
          <a:p>
            <a:endParaRPr lang="en-US"/>
          </a:p>
        </p:txBody>
      </p:sp>
      <p:sp>
        <p:nvSpPr>
          <p:cNvPr id="9" name="Title 1">
            <a:extLst>
              <a:ext uri="{FF2B5EF4-FFF2-40B4-BE49-F238E27FC236}">
                <a16:creationId xmlns:a16="http://schemas.microsoft.com/office/drawing/2014/main" id="{5FEA39AC-4279-6290-7EEE-7E7910DBD59A}"/>
              </a:ext>
            </a:extLst>
          </p:cNvPr>
          <p:cNvSpPr>
            <a:spLocks noGrp="1"/>
          </p:cNvSpPr>
          <p:nvPr>
            <p:ph type="title"/>
          </p:nvPr>
        </p:nvSpPr>
        <p:spPr>
          <a:xfrm>
            <a:off x="5314009" y="1217268"/>
            <a:ext cx="6324358" cy="1325563"/>
          </a:xfrm>
        </p:spPr>
        <p:txBody>
          <a:bodyPr>
            <a:noAutofit/>
          </a:bodyPr>
          <a:lstStyle>
            <a:lvl1pPr>
              <a:defRPr sz="4800" b="0">
                <a:solidFill>
                  <a:schemeClr val="bg1"/>
                </a:solidFill>
                <a:latin typeface="Georgia" panose="02040502050405020303" pitchFamily="18"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CC58A597-6ECC-733C-D2A6-548CE7C5345A}"/>
              </a:ext>
            </a:extLst>
          </p:cNvPr>
          <p:cNvSpPr>
            <a:spLocks noGrp="1"/>
          </p:cNvSpPr>
          <p:nvPr>
            <p:ph idx="1"/>
          </p:nvPr>
        </p:nvSpPr>
        <p:spPr>
          <a:xfrm>
            <a:off x="6321176" y="2730375"/>
            <a:ext cx="5407114" cy="2930400"/>
          </a:xfrm>
        </p:spPr>
        <p:txBody>
          <a:bodyPr>
            <a:normAutofit/>
          </a:bodyPr>
          <a:lstStyle>
            <a:lvl1pPr marL="0" indent="0">
              <a:buClr>
                <a:schemeClr val="accent1"/>
              </a:buClr>
              <a:buNone/>
              <a:defRPr sz="2400">
                <a:solidFill>
                  <a:schemeClr val="bg1"/>
                </a:solidFill>
              </a:defRPr>
            </a:lvl1pPr>
            <a:lvl2pPr marL="457200" indent="0">
              <a:buClr>
                <a:schemeClr val="accent1"/>
              </a:buClr>
              <a:buNone/>
              <a:defRPr sz="2000">
                <a:solidFill>
                  <a:schemeClr val="bg1"/>
                </a:solidFill>
              </a:defRPr>
            </a:lvl2pPr>
            <a:lvl3pPr marL="914400" indent="0">
              <a:buClr>
                <a:schemeClr val="accent1"/>
              </a:buClr>
              <a:buNone/>
              <a:defRPr sz="1800">
                <a:solidFill>
                  <a:schemeClr val="bg1"/>
                </a:solidFill>
              </a:defRPr>
            </a:lvl3pPr>
            <a:lvl4pPr marL="1371600" indent="0">
              <a:buClr>
                <a:schemeClr val="accent1"/>
              </a:buClr>
              <a:buNone/>
              <a:defRPr sz="1600">
                <a:solidFill>
                  <a:schemeClr val="bg1"/>
                </a:solidFill>
              </a:defRPr>
            </a:lvl4pPr>
            <a:lvl5pPr marL="1828800" indent="0">
              <a:buClr>
                <a:schemeClr val="accent1"/>
              </a:buClr>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20" y="6356350"/>
            <a:ext cx="2743200" cy="365125"/>
          </a:xfrm>
        </p:spPr>
        <p:txBody>
          <a:bodyPr/>
          <a:lstStyle>
            <a:lvl1pPr>
              <a:defRPr>
                <a:solidFill>
                  <a:schemeClr val="bg1"/>
                </a:solidFill>
              </a:defRPr>
            </a:lvl1pPr>
          </a:lstStyle>
          <a:p>
            <a:fld id="{CFB8C4AC-FAA1-884B-8696-F5EA54219DC7}" type="slidenum">
              <a:rPr lang="en-US" smtClean="0"/>
              <a:pPr/>
              <a:t>‹#›</a:t>
            </a:fld>
            <a:endParaRPr lang="en-US"/>
          </a:p>
        </p:txBody>
      </p:sp>
      <p:pic>
        <p:nvPicPr>
          <p:cNvPr id="10" name="Picture 9" descr="Virginia Department of Rail and Public Transportation">
            <a:extLst>
              <a:ext uri="{FF2B5EF4-FFF2-40B4-BE49-F238E27FC236}">
                <a16:creationId xmlns:a16="http://schemas.microsoft.com/office/drawing/2014/main" id="{9BB8339E-9AC9-6397-18CA-A15C7B737D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2209015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Content - Purple Blue 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85A7A0-51F4-AA9B-5A45-0F375DB35CA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7145"/>
            <a:ext cx="12252960" cy="6892290"/>
          </a:xfrm>
          <a:prstGeom prst="rect">
            <a:avLst/>
          </a:prstGeom>
        </p:spPr>
      </p:pic>
      <p:sp>
        <p:nvSpPr>
          <p:cNvPr id="14" name="Freeform 13">
            <a:extLst>
              <a:ext uri="{FF2B5EF4-FFF2-40B4-BE49-F238E27FC236}">
                <a16:creationId xmlns:a16="http://schemas.microsoft.com/office/drawing/2014/main" id="{45243100-E508-EC1D-91F3-158919A04680}"/>
              </a:ext>
              <a:ext uri="{C183D7F6-B498-43B3-948B-1728B52AA6E4}">
                <adec:decorative xmlns:adec="http://schemas.microsoft.com/office/drawing/2017/decorative" val="1"/>
              </a:ext>
            </a:extLst>
          </p:cNvPr>
          <p:cNvSpPr/>
          <p:nvPr userDrawn="1"/>
        </p:nvSpPr>
        <p:spPr>
          <a:xfrm>
            <a:off x="-87124" y="-17146"/>
            <a:ext cx="4933784" cy="6892290"/>
          </a:xfrm>
          <a:custGeom>
            <a:avLst/>
            <a:gdLst>
              <a:gd name="connsiteX0" fmla="*/ 0 w 4933784"/>
              <a:gd name="connsiteY0" fmla="*/ 0 h 6892290"/>
              <a:gd name="connsiteX1" fmla="*/ 3843778 w 4933784"/>
              <a:gd name="connsiteY1" fmla="*/ 0 h 6892290"/>
              <a:gd name="connsiteX2" fmla="*/ 4050295 w 4933784"/>
              <a:gd name="connsiteY2" fmla="*/ 278730 h 6892290"/>
              <a:gd name="connsiteX3" fmla="*/ 4933784 w 4933784"/>
              <a:gd name="connsiteY3" fmla="*/ 3446146 h 6892290"/>
              <a:gd name="connsiteX4" fmla="*/ 4050295 w 4933784"/>
              <a:gd name="connsiteY4" fmla="*/ 6613562 h 6892290"/>
              <a:gd name="connsiteX5" fmla="*/ 3843779 w 4933784"/>
              <a:gd name="connsiteY5" fmla="*/ 6892290 h 6892290"/>
              <a:gd name="connsiteX6" fmla="*/ 0 w 4933784"/>
              <a:gd name="connsiteY6" fmla="*/ 6892290 h 689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3784" h="6892290">
                <a:moveTo>
                  <a:pt x="0" y="0"/>
                </a:moveTo>
                <a:lnTo>
                  <a:pt x="3843778" y="0"/>
                </a:lnTo>
                <a:lnTo>
                  <a:pt x="4050295" y="278730"/>
                </a:lnTo>
                <a:cubicBezTo>
                  <a:pt x="4596160" y="1089342"/>
                  <a:pt x="4933784" y="2209193"/>
                  <a:pt x="4933784" y="3446146"/>
                </a:cubicBezTo>
                <a:cubicBezTo>
                  <a:pt x="4933784" y="4683099"/>
                  <a:pt x="4596160" y="5802950"/>
                  <a:pt x="4050295" y="6613562"/>
                </a:cubicBezTo>
                <a:lnTo>
                  <a:pt x="3843779" y="6892290"/>
                </a:lnTo>
                <a:lnTo>
                  <a:pt x="0" y="689229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885CDEDB-929C-526D-ABC6-AF51E57AD553}"/>
              </a:ext>
            </a:extLst>
          </p:cNvPr>
          <p:cNvSpPr>
            <a:spLocks noGrp="1"/>
          </p:cNvSpPr>
          <p:nvPr>
            <p:ph type="pic" sz="quarter" idx="12"/>
          </p:nvPr>
        </p:nvSpPr>
        <p:spPr>
          <a:xfrm>
            <a:off x="0" y="0"/>
            <a:ext cx="4658081" cy="6857999"/>
          </a:xfrm>
          <a:custGeom>
            <a:avLst/>
            <a:gdLst>
              <a:gd name="connsiteX0" fmla="*/ 0 w 4658081"/>
              <a:gd name="connsiteY0" fmla="*/ 0 h 6857999"/>
              <a:gd name="connsiteX1" fmla="*/ 3583038 w 4658081"/>
              <a:gd name="connsiteY1" fmla="*/ 0 h 6857999"/>
              <a:gd name="connsiteX2" fmla="*/ 3774592 w 4658081"/>
              <a:gd name="connsiteY2" fmla="*/ 258534 h 6857999"/>
              <a:gd name="connsiteX3" fmla="*/ 4658081 w 4658081"/>
              <a:gd name="connsiteY3" fmla="*/ 3425950 h 6857999"/>
              <a:gd name="connsiteX4" fmla="*/ 3774592 w 4658081"/>
              <a:gd name="connsiteY4" fmla="*/ 6593366 h 6857999"/>
              <a:gd name="connsiteX5" fmla="*/ 3578519 w 4658081"/>
              <a:gd name="connsiteY5" fmla="*/ 6857999 h 6857999"/>
              <a:gd name="connsiteX6" fmla="*/ 0 w 465808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81" h="6857999">
                <a:moveTo>
                  <a:pt x="0" y="0"/>
                </a:moveTo>
                <a:lnTo>
                  <a:pt x="3583038" y="0"/>
                </a:lnTo>
                <a:lnTo>
                  <a:pt x="3774592" y="258534"/>
                </a:lnTo>
                <a:cubicBezTo>
                  <a:pt x="4320457" y="1069146"/>
                  <a:pt x="4658081" y="2188997"/>
                  <a:pt x="4658081" y="3425950"/>
                </a:cubicBezTo>
                <a:cubicBezTo>
                  <a:pt x="4658081" y="4662903"/>
                  <a:pt x="4320457" y="5782754"/>
                  <a:pt x="3774592" y="6593366"/>
                </a:cubicBezTo>
                <a:lnTo>
                  <a:pt x="3578519" y="6857999"/>
                </a:lnTo>
                <a:lnTo>
                  <a:pt x="0" y="6857999"/>
                </a:lnTo>
                <a:close/>
              </a:path>
            </a:pathLst>
          </a:custGeom>
        </p:spPr>
        <p:txBody>
          <a:bodyPr wrap="square">
            <a:noAutofit/>
          </a:bodyPr>
          <a:lstStyle/>
          <a:p>
            <a:endParaRPr lang="en-US"/>
          </a:p>
        </p:txBody>
      </p:sp>
      <p:sp>
        <p:nvSpPr>
          <p:cNvPr id="9" name="Title 1">
            <a:extLst>
              <a:ext uri="{FF2B5EF4-FFF2-40B4-BE49-F238E27FC236}">
                <a16:creationId xmlns:a16="http://schemas.microsoft.com/office/drawing/2014/main" id="{6907EBC0-7404-CFF6-B303-DAE1CADAD971}"/>
              </a:ext>
            </a:extLst>
          </p:cNvPr>
          <p:cNvSpPr>
            <a:spLocks noGrp="1"/>
          </p:cNvSpPr>
          <p:nvPr>
            <p:ph type="title"/>
          </p:nvPr>
        </p:nvSpPr>
        <p:spPr>
          <a:xfrm>
            <a:off x="5314009" y="1217268"/>
            <a:ext cx="6324358" cy="1325563"/>
          </a:xfrm>
        </p:spPr>
        <p:txBody>
          <a:bodyPr>
            <a:noAutofit/>
          </a:bodyPr>
          <a:lstStyle>
            <a:lvl1pPr>
              <a:defRPr sz="4800" b="0">
                <a:solidFill>
                  <a:schemeClr val="bg1"/>
                </a:solidFill>
                <a:latin typeface="Georgia" panose="02040502050405020303" pitchFamily="18" charset="0"/>
              </a:defRPr>
            </a:lvl1pPr>
          </a:lstStyle>
          <a:p>
            <a:r>
              <a:rPr lang="en-US"/>
              <a:t>Click to edit Master title style</a:t>
            </a:r>
          </a:p>
        </p:txBody>
      </p:sp>
      <p:sp>
        <p:nvSpPr>
          <p:cNvPr id="11" name="Content Placeholder 2">
            <a:extLst>
              <a:ext uri="{FF2B5EF4-FFF2-40B4-BE49-F238E27FC236}">
                <a16:creationId xmlns:a16="http://schemas.microsoft.com/office/drawing/2014/main" id="{14B153CC-95E3-2FB8-820E-F0258BB879E7}"/>
              </a:ext>
            </a:extLst>
          </p:cNvPr>
          <p:cNvSpPr>
            <a:spLocks noGrp="1"/>
          </p:cNvSpPr>
          <p:nvPr>
            <p:ph idx="1"/>
          </p:nvPr>
        </p:nvSpPr>
        <p:spPr>
          <a:xfrm>
            <a:off x="6321176" y="2730375"/>
            <a:ext cx="5407114" cy="2930400"/>
          </a:xfrm>
        </p:spPr>
        <p:txBody>
          <a:bodyPr>
            <a:normAutofit/>
          </a:bodyPr>
          <a:lstStyle>
            <a:lvl1pPr marL="0" indent="0">
              <a:buClr>
                <a:schemeClr val="accent1"/>
              </a:buClr>
              <a:buNone/>
              <a:defRPr sz="2400">
                <a:solidFill>
                  <a:schemeClr val="bg1"/>
                </a:solidFill>
              </a:defRPr>
            </a:lvl1pPr>
            <a:lvl2pPr marL="457200" indent="0">
              <a:buClr>
                <a:schemeClr val="accent1"/>
              </a:buClr>
              <a:buNone/>
              <a:defRPr sz="2000">
                <a:solidFill>
                  <a:schemeClr val="bg1"/>
                </a:solidFill>
              </a:defRPr>
            </a:lvl2pPr>
            <a:lvl3pPr marL="914400" indent="0">
              <a:buClr>
                <a:schemeClr val="accent1"/>
              </a:buClr>
              <a:buNone/>
              <a:defRPr sz="1800">
                <a:solidFill>
                  <a:schemeClr val="bg1"/>
                </a:solidFill>
              </a:defRPr>
            </a:lvl3pPr>
            <a:lvl4pPr marL="1371600" indent="0">
              <a:buClr>
                <a:schemeClr val="accent1"/>
              </a:buClr>
              <a:buNone/>
              <a:defRPr sz="1600">
                <a:solidFill>
                  <a:schemeClr val="bg1"/>
                </a:solidFill>
              </a:defRPr>
            </a:lvl4pPr>
            <a:lvl5pPr marL="1828800" indent="0">
              <a:buClr>
                <a:schemeClr val="accent1"/>
              </a:buClr>
              <a:buNone/>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11">
            <a:extLst>
              <a:ext uri="{FF2B5EF4-FFF2-40B4-BE49-F238E27FC236}">
                <a16:creationId xmlns:a16="http://schemas.microsoft.com/office/drawing/2014/main" id="{8F50D643-34C5-FE65-256C-F6B883175A2E}"/>
              </a:ext>
            </a:extLst>
          </p:cNvPr>
          <p:cNvSpPr>
            <a:spLocks noGrp="1"/>
          </p:cNvSpPr>
          <p:nvPr>
            <p:ph type="sldNum" sz="quarter" idx="11"/>
          </p:nvPr>
        </p:nvSpPr>
        <p:spPr>
          <a:xfrm>
            <a:off x="274320" y="6356350"/>
            <a:ext cx="2743200" cy="365125"/>
          </a:xfrm>
        </p:spPr>
        <p:txBody>
          <a:bodyPr/>
          <a:lstStyle>
            <a:lvl1pPr>
              <a:defRPr>
                <a:solidFill>
                  <a:schemeClr val="bg1"/>
                </a:solidFill>
              </a:defRPr>
            </a:lvl1pPr>
          </a:lstStyle>
          <a:p>
            <a:fld id="{CFB8C4AC-FAA1-884B-8696-F5EA54219DC7}" type="slidenum">
              <a:rPr lang="en-US" smtClean="0"/>
              <a:pPr/>
              <a:t>‹#›</a:t>
            </a:fld>
            <a:endParaRPr lang="en-US"/>
          </a:p>
        </p:txBody>
      </p:sp>
      <p:pic>
        <p:nvPicPr>
          <p:cNvPr id="10" name="Picture 9" descr="Virginia Department of Rail and Public Transportation">
            <a:extLst>
              <a:ext uri="{FF2B5EF4-FFF2-40B4-BE49-F238E27FC236}">
                <a16:creationId xmlns:a16="http://schemas.microsoft.com/office/drawing/2014/main" id="{E056D4F2-4683-EB12-48C3-D9E1D82759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3498942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Content - Bottom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136525"/>
            <a:ext cx="11641177" cy="1325563"/>
          </a:xfrm>
        </p:spPr>
        <p:txBody>
          <a:bodyPr>
            <a:normAutofit/>
          </a:bodyPr>
          <a:lstStyle>
            <a:lvl1pPr>
              <a:defRPr sz="4000" b="0">
                <a:solidFill>
                  <a:srgbClr val="004B87"/>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1825625"/>
            <a:ext cx="11641177" cy="1399117"/>
          </a:xfrm>
        </p:spPr>
        <p:txBody>
          <a:bodyPr>
            <a:normAutofit/>
          </a:bodyPr>
          <a:lstStyle>
            <a:lvl1pPr>
              <a:buClr>
                <a:schemeClr val="accent1"/>
              </a:buClr>
              <a:defRPr sz="2400">
                <a:solidFill>
                  <a:schemeClr val="tx1"/>
                </a:solidFill>
              </a:defRPr>
            </a:lvl1pPr>
            <a:lvl2pPr>
              <a:buClr>
                <a:schemeClr val="accent1"/>
              </a:buClr>
              <a:defRPr sz="2000">
                <a:solidFill>
                  <a:schemeClr val="tx1"/>
                </a:solidFill>
              </a:defRPr>
            </a:lvl2pPr>
            <a:lvl3pPr>
              <a:buClr>
                <a:schemeClr val="accent1"/>
              </a:buClr>
              <a:defRPr sz="1800">
                <a:solidFill>
                  <a:schemeClr val="tx1"/>
                </a:solidFill>
              </a:defRPr>
            </a:lvl3pPr>
            <a:lvl4pPr>
              <a:buClr>
                <a:schemeClr val="accent1"/>
              </a:buClr>
              <a:defRPr sz="1600">
                <a:solidFill>
                  <a:schemeClr val="tx1"/>
                </a:solidFill>
              </a:defRPr>
            </a:lvl4pPr>
            <a:lvl5pPr>
              <a:buClr>
                <a:schemeClr val="accent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a:extLst>
              <a:ext uri="{FF2B5EF4-FFF2-40B4-BE49-F238E27FC236}">
                <a16:creationId xmlns:a16="http://schemas.microsoft.com/office/drawing/2014/main" id="{37B86003-95FA-4FCF-FC74-F1E04A892F91}"/>
              </a:ext>
              <a:ext uri="{C183D7F6-B498-43B3-948B-1728B52AA6E4}">
                <adec:decorative xmlns:adec="http://schemas.microsoft.com/office/drawing/2017/decorative" val="1"/>
              </a:ext>
            </a:extLst>
          </p:cNvPr>
          <p:cNvSpPr/>
          <p:nvPr userDrawn="1"/>
        </p:nvSpPr>
        <p:spPr>
          <a:xfrm>
            <a:off x="-14991" y="3513641"/>
            <a:ext cx="12221981" cy="3428827"/>
          </a:xfrm>
          <a:custGeom>
            <a:avLst/>
            <a:gdLst>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2192000 w 12192000"/>
              <a:gd name="connsiteY5" fmla="*/ 3159004 h 3159004"/>
              <a:gd name="connsiteX6" fmla="*/ 0 w 12192000"/>
              <a:gd name="connsiteY6" fmla="*/ 3159004 h 3159004"/>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1832237 w 12192000"/>
              <a:gd name="connsiteY5" fmla="*/ 2964132 h 3159004"/>
              <a:gd name="connsiteX6" fmla="*/ 0 w 12192000"/>
              <a:gd name="connsiteY6" fmla="*/ 3159004 h 3159004"/>
              <a:gd name="connsiteX7" fmla="*/ 0 w 12192000"/>
              <a:gd name="connsiteY7" fmla="*/ 0 h 3159004"/>
              <a:gd name="connsiteX0" fmla="*/ 0 w 12206991"/>
              <a:gd name="connsiteY0" fmla="*/ 0 h 3428827"/>
              <a:gd name="connsiteX1" fmla="*/ 308593 w 12206991"/>
              <a:gd name="connsiteY1" fmla="*/ 50860 h 3428827"/>
              <a:gd name="connsiteX2" fmla="*/ 6096000 w 12206991"/>
              <a:gd name="connsiteY2" fmla="*/ 409944 h 3428827"/>
              <a:gd name="connsiteX3" fmla="*/ 11883407 w 12206991"/>
              <a:gd name="connsiteY3" fmla="*/ 50860 h 3428827"/>
              <a:gd name="connsiteX4" fmla="*/ 12192000 w 12206991"/>
              <a:gd name="connsiteY4" fmla="*/ 0 h 3428827"/>
              <a:gd name="connsiteX5" fmla="*/ 12206991 w 12206991"/>
              <a:gd name="connsiteY5" fmla="*/ 3428827 h 3428827"/>
              <a:gd name="connsiteX6" fmla="*/ 0 w 12206991"/>
              <a:gd name="connsiteY6" fmla="*/ 3159004 h 3428827"/>
              <a:gd name="connsiteX7" fmla="*/ 0 w 12206991"/>
              <a:gd name="connsiteY7" fmla="*/ 0 h 3428827"/>
              <a:gd name="connsiteX0" fmla="*/ 14990 w 12221981"/>
              <a:gd name="connsiteY0" fmla="*/ 0 h 3428827"/>
              <a:gd name="connsiteX1" fmla="*/ 323583 w 12221981"/>
              <a:gd name="connsiteY1" fmla="*/ 50860 h 3428827"/>
              <a:gd name="connsiteX2" fmla="*/ 6110990 w 12221981"/>
              <a:gd name="connsiteY2" fmla="*/ 409944 h 3428827"/>
              <a:gd name="connsiteX3" fmla="*/ 11898397 w 12221981"/>
              <a:gd name="connsiteY3" fmla="*/ 50860 h 3428827"/>
              <a:gd name="connsiteX4" fmla="*/ 12206990 w 12221981"/>
              <a:gd name="connsiteY4" fmla="*/ 0 h 3428827"/>
              <a:gd name="connsiteX5" fmla="*/ 12221981 w 12221981"/>
              <a:gd name="connsiteY5" fmla="*/ 3428827 h 3428827"/>
              <a:gd name="connsiteX6" fmla="*/ 0 w 12221981"/>
              <a:gd name="connsiteY6" fmla="*/ 3413837 h 3428827"/>
              <a:gd name="connsiteX7" fmla="*/ 14990 w 12221981"/>
              <a:gd name="connsiteY7" fmla="*/ 0 h 34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1981" h="3428827">
                <a:moveTo>
                  <a:pt x="14990" y="0"/>
                </a:moveTo>
                <a:lnTo>
                  <a:pt x="323583" y="50860"/>
                </a:lnTo>
                <a:cubicBezTo>
                  <a:pt x="1804710" y="272720"/>
                  <a:pt x="3850867" y="409944"/>
                  <a:pt x="6110990" y="409944"/>
                </a:cubicBezTo>
                <a:cubicBezTo>
                  <a:pt x="8371113" y="409944"/>
                  <a:pt x="10417271" y="272720"/>
                  <a:pt x="11898397" y="50860"/>
                </a:cubicBezTo>
                <a:lnTo>
                  <a:pt x="12206990" y="0"/>
                </a:lnTo>
                <a:lnTo>
                  <a:pt x="12221981" y="3428827"/>
                </a:lnTo>
                <a:lnTo>
                  <a:pt x="0" y="3413837"/>
                </a:lnTo>
                <a:cubicBezTo>
                  <a:pt x="4997" y="2275891"/>
                  <a:pt x="9993" y="1137946"/>
                  <a:pt x="1499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Picture Placeholder 16">
            <a:extLst>
              <a:ext uri="{FF2B5EF4-FFF2-40B4-BE49-F238E27FC236}">
                <a16:creationId xmlns:a16="http://schemas.microsoft.com/office/drawing/2014/main" id="{5BF5FC62-DD9C-E7D9-CD60-71837467CFD7}"/>
              </a:ext>
            </a:extLst>
          </p:cNvPr>
          <p:cNvSpPr>
            <a:spLocks noGrp="1"/>
          </p:cNvSpPr>
          <p:nvPr>
            <p:ph type="pic" sz="quarter" idx="13"/>
          </p:nvPr>
        </p:nvSpPr>
        <p:spPr>
          <a:xfrm>
            <a:off x="0" y="3698996"/>
            <a:ext cx="12192000" cy="3159004"/>
          </a:xfrm>
          <a:custGeom>
            <a:avLst/>
            <a:gdLst>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2192000 w 12192000"/>
              <a:gd name="connsiteY5" fmla="*/ 3159004 h 3159004"/>
              <a:gd name="connsiteX6" fmla="*/ 0 w 12192000"/>
              <a:gd name="connsiteY6" fmla="*/ 3159004 h 31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59004">
                <a:moveTo>
                  <a:pt x="0" y="0"/>
                </a:moveTo>
                <a:lnTo>
                  <a:pt x="308593" y="50860"/>
                </a:lnTo>
                <a:cubicBezTo>
                  <a:pt x="1789720" y="272720"/>
                  <a:pt x="3835877" y="409944"/>
                  <a:pt x="6096000" y="409944"/>
                </a:cubicBezTo>
                <a:cubicBezTo>
                  <a:pt x="8356123" y="409944"/>
                  <a:pt x="10402281" y="272720"/>
                  <a:pt x="11883407" y="50860"/>
                </a:cubicBezTo>
                <a:lnTo>
                  <a:pt x="12192000" y="0"/>
                </a:lnTo>
                <a:lnTo>
                  <a:pt x="12192000" y="3159004"/>
                </a:lnTo>
                <a:lnTo>
                  <a:pt x="0" y="3159004"/>
                </a:lnTo>
                <a:close/>
              </a:path>
            </a:pathLst>
          </a:custGeom>
        </p:spPr>
        <p:txBody>
          <a:bodyPr wrap="square">
            <a:noAutofit/>
          </a:bodyPr>
          <a:lstStyle/>
          <a:p>
            <a:endParaRPr lang="en-US"/>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4320" y="6356350"/>
            <a:ext cx="1729509" cy="365125"/>
          </a:xfrm>
        </p:spPr>
        <p:txBody>
          <a:bodyPr/>
          <a:lstStyle>
            <a:lvl1pPr algn="l">
              <a:defRPr>
                <a:solidFill>
                  <a:schemeClr val="bg1"/>
                </a:solidFill>
              </a:defRPr>
            </a:lvl1pPr>
          </a:lstStyle>
          <a:p>
            <a:fld id="{CFB8C4AC-FAA1-884B-8696-F5EA54219DC7}" type="slidenum">
              <a:rPr lang="en-US" smtClean="0"/>
              <a:pPr/>
              <a:t>‹#›</a:t>
            </a:fld>
            <a:endParaRPr lang="en-US"/>
          </a:p>
        </p:txBody>
      </p:sp>
      <p:pic>
        <p:nvPicPr>
          <p:cNvPr id="8" name="Picture 7" descr="Virginia Department of Rail and Public Transportation">
            <a:extLst>
              <a:ext uri="{FF2B5EF4-FFF2-40B4-BE49-F238E27FC236}">
                <a16:creationId xmlns:a16="http://schemas.microsoft.com/office/drawing/2014/main" id="{B820E9D5-F692-713B-CBD4-796743E719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2391762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 Content - Top Phot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DC88DD-D7CA-603B-5A1C-87A1879D95D3}"/>
              </a:ext>
              <a:ext uri="{C183D7F6-B498-43B3-948B-1728B52AA6E4}">
                <adec:decorative xmlns:adec="http://schemas.microsoft.com/office/drawing/2017/decorative" val="1"/>
              </a:ext>
            </a:extLst>
          </p:cNvPr>
          <p:cNvSpPr/>
          <p:nvPr userDrawn="1"/>
        </p:nvSpPr>
        <p:spPr>
          <a:xfrm>
            <a:off x="-2" y="1"/>
            <a:ext cx="12192001" cy="3366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2581BEF-D918-599F-328A-1163A80F8595}"/>
              </a:ext>
            </a:extLst>
          </p:cNvPr>
          <p:cNvSpPr>
            <a:spLocks noGrp="1"/>
          </p:cNvSpPr>
          <p:nvPr>
            <p:ph type="pic" sz="quarter" idx="13" hasCustomPrompt="1"/>
          </p:nvPr>
        </p:nvSpPr>
        <p:spPr>
          <a:xfrm>
            <a:off x="0" y="0"/>
            <a:ext cx="12192000" cy="3204981"/>
          </a:xfrm>
        </p:spPr>
        <p:txBody>
          <a:bodyPr/>
          <a:lstStyle>
            <a:lvl1pPr marL="0" indent="0">
              <a:buNone/>
              <a:defRPr/>
            </a:lvl1pPr>
          </a:lstStyle>
          <a:p>
            <a:r>
              <a:rPr lang="en-US"/>
              <a:t>  </a:t>
            </a:r>
          </a:p>
        </p:txBody>
      </p:sp>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3236557"/>
            <a:ext cx="11641177" cy="1325563"/>
          </a:xfrm>
        </p:spPr>
        <p:txBody>
          <a:bodyPr>
            <a:normAutofit/>
          </a:bodyPr>
          <a:lstStyle>
            <a:lvl1pPr>
              <a:defRPr sz="4000" b="0">
                <a:solidFill>
                  <a:srgbClr val="004B87"/>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4925657"/>
            <a:ext cx="11641177" cy="1399117"/>
          </a:xfrm>
        </p:spPr>
        <p:txBody>
          <a:bodyPr>
            <a:normAutofit/>
          </a:bodyPr>
          <a:lstStyle>
            <a:lvl1pPr>
              <a:buClr>
                <a:schemeClr val="accent1"/>
              </a:buClr>
              <a:defRPr sz="2400">
                <a:solidFill>
                  <a:schemeClr val="tx1"/>
                </a:solidFill>
              </a:defRPr>
            </a:lvl1pPr>
            <a:lvl2pPr>
              <a:buClr>
                <a:schemeClr val="accent1"/>
              </a:buClr>
              <a:defRPr sz="2000">
                <a:solidFill>
                  <a:schemeClr val="tx1"/>
                </a:solidFill>
              </a:defRPr>
            </a:lvl2pPr>
            <a:lvl3pPr>
              <a:buClr>
                <a:schemeClr val="accent1"/>
              </a:buClr>
              <a:defRPr sz="1800">
                <a:solidFill>
                  <a:schemeClr val="tx1"/>
                </a:solidFill>
              </a:defRPr>
            </a:lvl3pPr>
            <a:lvl4pPr>
              <a:buClr>
                <a:schemeClr val="accent1"/>
              </a:buClr>
              <a:defRPr sz="1600">
                <a:solidFill>
                  <a:schemeClr val="tx1"/>
                </a:solidFill>
              </a:defRPr>
            </a:lvl4pPr>
            <a:lvl5pPr>
              <a:buClr>
                <a:schemeClr val="accent1"/>
              </a:buCl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4320" y="6356350"/>
            <a:ext cx="1729509" cy="365125"/>
          </a:xfrm>
        </p:spPr>
        <p:txBody>
          <a:bodyPr/>
          <a:lstStyle>
            <a:lvl1pPr algn="l">
              <a:defRPr>
                <a:solidFill>
                  <a:srgbClr val="004B87"/>
                </a:solidFill>
              </a:defRPr>
            </a:lvl1pPr>
          </a:lstStyle>
          <a:p>
            <a:fld id="{CFB8C4AC-FAA1-884B-8696-F5EA54219DC7}" type="slidenum">
              <a:rPr lang="en-US" smtClean="0"/>
              <a:pPr/>
              <a:t>‹#›</a:t>
            </a:fld>
            <a:endParaRPr lang="en-US"/>
          </a:p>
        </p:txBody>
      </p:sp>
      <p:pic>
        <p:nvPicPr>
          <p:cNvPr id="9" name="Picture 8" descr="Virginia Department of Rail and Public Transportation">
            <a:extLst>
              <a:ext uri="{FF2B5EF4-FFF2-40B4-BE49-F238E27FC236}">
                <a16:creationId xmlns:a16="http://schemas.microsoft.com/office/drawing/2014/main" id="{256A2FA9-658C-2206-DF17-06390F891C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9346" y="6486433"/>
            <a:ext cx="5066641" cy="104959"/>
          </a:xfrm>
          <a:prstGeom prst="rect">
            <a:avLst/>
          </a:prstGeom>
        </p:spPr>
      </p:pic>
    </p:spTree>
    <p:extLst>
      <p:ext uri="{BB962C8B-B14F-4D97-AF65-F5344CB8AC3E}">
        <p14:creationId xmlns:p14="http://schemas.microsoft.com/office/powerpoint/2010/main" val="2129874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 Content - Bottom Photo - Teal Blue 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06414C4-E2B2-F2E3-8EBF-6D7CA4ED9AFE}"/>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rcRect l="240" t="249" r="258" b="249"/>
          <a:stretch>
            <a:fillRect/>
          </a:stretch>
        </p:blipFill>
        <p:spPr>
          <a:xfrm>
            <a:off x="-1093"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136525"/>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1825625"/>
            <a:ext cx="11641177" cy="1399117"/>
          </a:xfrm>
        </p:spPr>
        <p:txBody>
          <a:bodyPr>
            <a:normAutofit/>
          </a:bodyPr>
          <a:lstStyle>
            <a:lvl1pPr>
              <a:buClr>
                <a:schemeClr val="accent1"/>
              </a:buClr>
              <a:defRPr sz="2400">
                <a:solidFill>
                  <a:schemeClr val="bg1"/>
                </a:solidFill>
              </a:defRPr>
            </a:lvl1pPr>
            <a:lvl2pPr>
              <a:buClr>
                <a:schemeClr val="accent1"/>
              </a:buClr>
              <a:defRPr sz="2000">
                <a:solidFill>
                  <a:schemeClr val="bg1"/>
                </a:solidFill>
              </a:defRPr>
            </a:lvl2pPr>
            <a:lvl3pPr>
              <a:buClr>
                <a:schemeClr val="accent1"/>
              </a:buClr>
              <a:defRPr sz="1800">
                <a:solidFill>
                  <a:schemeClr val="bg1"/>
                </a:solidFill>
              </a:defRPr>
            </a:lvl3pPr>
            <a:lvl4pPr>
              <a:buClr>
                <a:schemeClr val="accent1"/>
              </a:buClr>
              <a:defRPr sz="1600">
                <a:solidFill>
                  <a:schemeClr val="bg1"/>
                </a:solidFill>
              </a:defRPr>
            </a:lvl4pPr>
            <a:lvl5pPr>
              <a:buClr>
                <a:schemeClr val="accent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18">
            <a:extLst>
              <a:ext uri="{FF2B5EF4-FFF2-40B4-BE49-F238E27FC236}">
                <a16:creationId xmlns:a16="http://schemas.microsoft.com/office/drawing/2014/main" id="{D8CAA7FA-B9CF-853D-1DFC-4D0054892603}"/>
              </a:ext>
              <a:ext uri="{C183D7F6-B498-43B3-948B-1728B52AA6E4}">
                <adec:decorative xmlns:adec="http://schemas.microsoft.com/office/drawing/2017/decorative" val="1"/>
              </a:ext>
            </a:extLst>
          </p:cNvPr>
          <p:cNvSpPr/>
          <p:nvPr userDrawn="1"/>
        </p:nvSpPr>
        <p:spPr>
          <a:xfrm>
            <a:off x="-14991" y="3514327"/>
            <a:ext cx="12221981" cy="3428827"/>
          </a:xfrm>
          <a:custGeom>
            <a:avLst/>
            <a:gdLst>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2192000 w 12192000"/>
              <a:gd name="connsiteY5" fmla="*/ 3159004 h 3159004"/>
              <a:gd name="connsiteX6" fmla="*/ 0 w 12192000"/>
              <a:gd name="connsiteY6" fmla="*/ 3159004 h 3159004"/>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1832237 w 12192000"/>
              <a:gd name="connsiteY5" fmla="*/ 2964132 h 3159004"/>
              <a:gd name="connsiteX6" fmla="*/ 0 w 12192000"/>
              <a:gd name="connsiteY6" fmla="*/ 3159004 h 3159004"/>
              <a:gd name="connsiteX7" fmla="*/ 0 w 12192000"/>
              <a:gd name="connsiteY7" fmla="*/ 0 h 3159004"/>
              <a:gd name="connsiteX0" fmla="*/ 0 w 12206991"/>
              <a:gd name="connsiteY0" fmla="*/ 0 h 3428827"/>
              <a:gd name="connsiteX1" fmla="*/ 308593 w 12206991"/>
              <a:gd name="connsiteY1" fmla="*/ 50860 h 3428827"/>
              <a:gd name="connsiteX2" fmla="*/ 6096000 w 12206991"/>
              <a:gd name="connsiteY2" fmla="*/ 409944 h 3428827"/>
              <a:gd name="connsiteX3" fmla="*/ 11883407 w 12206991"/>
              <a:gd name="connsiteY3" fmla="*/ 50860 h 3428827"/>
              <a:gd name="connsiteX4" fmla="*/ 12192000 w 12206991"/>
              <a:gd name="connsiteY4" fmla="*/ 0 h 3428827"/>
              <a:gd name="connsiteX5" fmla="*/ 12206991 w 12206991"/>
              <a:gd name="connsiteY5" fmla="*/ 3428827 h 3428827"/>
              <a:gd name="connsiteX6" fmla="*/ 0 w 12206991"/>
              <a:gd name="connsiteY6" fmla="*/ 3159004 h 3428827"/>
              <a:gd name="connsiteX7" fmla="*/ 0 w 12206991"/>
              <a:gd name="connsiteY7" fmla="*/ 0 h 3428827"/>
              <a:gd name="connsiteX0" fmla="*/ 14990 w 12221981"/>
              <a:gd name="connsiteY0" fmla="*/ 0 h 3428827"/>
              <a:gd name="connsiteX1" fmla="*/ 323583 w 12221981"/>
              <a:gd name="connsiteY1" fmla="*/ 50860 h 3428827"/>
              <a:gd name="connsiteX2" fmla="*/ 6110990 w 12221981"/>
              <a:gd name="connsiteY2" fmla="*/ 409944 h 3428827"/>
              <a:gd name="connsiteX3" fmla="*/ 11898397 w 12221981"/>
              <a:gd name="connsiteY3" fmla="*/ 50860 h 3428827"/>
              <a:gd name="connsiteX4" fmla="*/ 12206990 w 12221981"/>
              <a:gd name="connsiteY4" fmla="*/ 0 h 3428827"/>
              <a:gd name="connsiteX5" fmla="*/ 12221981 w 12221981"/>
              <a:gd name="connsiteY5" fmla="*/ 3428827 h 3428827"/>
              <a:gd name="connsiteX6" fmla="*/ 0 w 12221981"/>
              <a:gd name="connsiteY6" fmla="*/ 3413837 h 3428827"/>
              <a:gd name="connsiteX7" fmla="*/ 14990 w 12221981"/>
              <a:gd name="connsiteY7" fmla="*/ 0 h 34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1981" h="3428827">
                <a:moveTo>
                  <a:pt x="14990" y="0"/>
                </a:moveTo>
                <a:lnTo>
                  <a:pt x="323583" y="50860"/>
                </a:lnTo>
                <a:cubicBezTo>
                  <a:pt x="1804710" y="272720"/>
                  <a:pt x="3850867" y="409944"/>
                  <a:pt x="6110990" y="409944"/>
                </a:cubicBezTo>
                <a:cubicBezTo>
                  <a:pt x="8371113" y="409944"/>
                  <a:pt x="10417271" y="272720"/>
                  <a:pt x="11898397" y="50860"/>
                </a:cubicBezTo>
                <a:lnTo>
                  <a:pt x="12206990" y="0"/>
                </a:lnTo>
                <a:lnTo>
                  <a:pt x="12221981" y="3428827"/>
                </a:lnTo>
                <a:lnTo>
                  <a:pt x="0" y="3413837"/>
                </a:lnTo>
                <a:cubicBezTo>
                  <a:pt x="4997" y="2275891"/>
                  <a:pt x="9993" y="1137946"/>
                  <a:pt x="14990"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Picture Placeholder 16">
            <a:extLst>
              <a:ext uri="{FF2B5EF4-FFF2-40B4-BE49-F238E27FC236}">
                <a16:creationId xmlns:a16="http://schemas.microsoft.com/office/drawing/2014/main" id="{5BF5FC62-DD9C-E7D9-CD60-71837467CFD7}"/>
              </a:ext>
            </a:extLst>
          </p:cNvPr>
          <p:cNvSpPr>
            <a:spLocks noGrp="1"/>
          </p:cNvSpPr>
          <p:nvPr>
            <p:ph type="pic" sz="quarter" idx="13"/>
          </p:nvPr>
        </p:nvSpPr>
        <p:spPr>
          <a:xfrm>
            <a:off x="0" y="3698996"/>
            <a:ext cx="12192000" cy="3159004"/>
          </a:xfrm>
          <a:custGeom>
            <a:avLst/>
            <a:gdLst>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2192000 w 12192000"/>
              <a:gd name="connsiteY5" fmla="*/ 3159004 h 3159004"/>
              <a:gd name="connsiteX6" fmla="*/ 0 w 12192000"/>
              <a:gd name="connsiteY6" fmla="*/ 3159004 h 31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59004">
                <a:moveTo>
                  <a:pt x="0" y="0"/>
                </a:moveTo>
                <a:lnTo>
                  <a:pt x="308593" y="50860"/>
                </a:lnTo>
                <a:cubicBezTo>
                  <a:pt x="1789720" y="272720"/>
                  <a:pt x="3835877" y="409944"/>
                  <a:pt x="6096000" y="409944"/>
                </a:cubicBezTo>
                <a:cubicBezTo>
                  <a:pt x="8356123" y="409944"/>
                  <a:pt x="10402281" y="272720"/>
                  <a:pt x="11883407" y="50860"/>
                </a:cubicBezTo>
                <a:lnTo>
                  <a:pt x="12192000" y="0"/>
                </a:lnTo>
                <a:lnTo>
                  <a:pt x="12192000" y="3159004"/>
                </a:lnTo>
                <a:lnTo>
                  <a:pt x="0" y="3159004"/>
                </a:lnTo>
                <a:close/>
              </a:path>
            </a:pathLst>
          </a:custGeom>
        </p:spPr>
        <p:txBody>
          <a:bodyPr wrap="square">
            <a:noAutofit/>
          </a:bodyPr>
          <a:lstStyle/>
          <a:p>
            <a:endParaRPr lang="en-US"/>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4320" y="6356350"/>
            <a:ext cx="1729509" cy="365125"/>
          </a:xfrm>
        </p:spPr>
        <p:txBody>
          <a:bodyPr/>
          <a:lstStyle>
            <a:lvl1pPr algn="l">
              <a:defRPr>
                <a:solidFill>
                  <a:schemeClr val="bg1"/>
                </a:solidFill>
              </a:defRPr>
            </a:lvl1pPr>
          </a:lstStyle>
          <a:p>
            <a:fld id="{CFB8C4AC-FAA1-884B-8696-F5EA54219DC7}" type="slidenum">
              <a:rPr lang="en-US" smtClean="0"/>
              <a:pPr/>
              <a:t>‹#›</a:t>
            </a:fld>
            <a:endParaRPr lang="en-US"/>
          </a:p>
        </p:txBody>
      </p:sp>
      <p:pic>
        <p:nvPicPr>
          <p:cNvPr id="8" name="Picture 7" descr="Virginia Department of Rail and Public Transportation">
            <a:extLst>
              <a:ext uri="{FF2B5EF4-FFF2-40B4-BE49-F238E27FC236}">
                <a16:creationId xmlns:a16="http://schemas.microsoft.com/office/drawing/2014/main" id="{B820E9D5-F692-713B-CBD4-796743E719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36618909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 Content - Top Photo - Teal Blue 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F9C3A0-C47D-87BE-2336-1CC9CB377E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7145"/>
            <a:ext cx="12252960" cy="6892290"/>
          </a:xfrm>
          <a:prstGeom prst="rect">
            <a:avLst/>
          </a:prstGeom>
        </p:spPr>
      </p:pic>
      <p:sp>
        <p:nvSpPr>
          <p:cNvPr id="6" name="Rectangle 5">
            <a:extLst>
              <a:ext uri="{FF2B5EF4-FFF2-40B4-BE49-F238E27FC236}">
                <a16:creationId xmlns:a16="http://schemas.microsoft.com/office/drawing/2014/main" id="{59DC88DD-D7CA-603B-5A1C-87A1879D95D3}"/>
              </a:ext>
              <a:ext uri="{C183D7F6-B498-43B3-948B-1728B52AA6E4}">
                <adec:decorative xmlns:adec="http://schemas.microsoft.com/office/drawing/2017/decorative" val="1"/>
              </a:ext>
            </a:extLst>
          </p:cNvPr>
          <p:cNvSpPr/>
          <p:nvPr userDrawn="1"/>
        </p:nvSpPr>
        <p:spPr>
          <a:xfrm>
            <a:off x="-2" y="1"/>
            <a:ext cx="12192001" cy="336663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2581BEF-D918-599F-328A-1163A80F8595}"/>
              </a:ext>
            </a:extLst>
          </p:cNvPr>
          <p:cNvSpPr>
            <a:spLocks noGrp="1"/>
          </p:cNvSpPr>
          <p:nvPr>
            <p:ph type="pic" sz="quarter" idx="13" hasCustomPrompt="1"/>
          </p:nvPr>
        </p:nvSpPr>
        <p:spPr>
          <a:xfrm>
            <a:off x="0" y="0"/>
            <a:ext cx="12192000" cy="3204981"/>
          </a:xfrm>
        </p:spPr>
        <p:txBody>
          <a:bodyPr/>
          <a:lstStyle>
            <a:lvl1pPr marL="0" indent="0">
              <a:buNone/>
              <a:defRPr/>
            </a:lvl1pPr>
          </a:lstStyle>
          <a:p>
            <a:r>
              <a:rPr lang="en-US"/>
              <a:t>  </a:t>
            </a:r>
          </a:p>
        </p:txBody>
      </p:sp>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3236557"/>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4925657"/>
            <a:ext cx="11641177" cy="1399117"/>
          </a:xfrm>
        </p:spPr>
        <p:txBody>
          <a:bodyPr>
            <a:normAutofit/>
          </a:bodyPr>
          <a:lstStyle>
            <a:lvl1pPr>
              <a:buClr>
                <a:schemeClr val="accent1"/>
              </a:buClr>
              <a:defRPr sz="2400">
                <a:solidFill>
                  <a:schemeClr val="bg1"/>
                </a:solidFill>
              </a:defRPr>
            </a:lvl1pPr>
            <a:lvl2pPr>
              <a:buClr>
                <a:schemeClr val="accent1"/>
              </a:buClr>
              <a:defRPr sz="2000">
                <a:solidFill>
                  <a:schemeClr val="bg1"/>
                </a:solidFill>
              </a:defRPr>
            </a:lvl2pPr>
            <a:lvl3pPr>
              <a:buClr>
                <a:schemeClr val="accent1"/>
              </a:buClr>
              <a:defRPr sz="1800">
                <a:solidFill>
                  <a:schemeClr val="bg1"/>
                </a:solidFill>
              </a:defRPr>
            </a:lvl3pPr>
            <a:lvl4pPr>
              <a:buClr>
                <a:schemeClr val="accent1"/>
              </a:buClr>
              <a:defRPr sz="1600">
                <a:solidFill>
                  <a:schemeClr val="bg1"/>
                </a:solidFill>
              </a:defRPr>
            </a:lvl4pPr>
            <a:lvl5pPr>
              <a:buClr>
                <a:schemeClr val="accent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4320" y="6356350"/>
            <a:ext cx="1729509" cy="365125"/>
          </a:xfrm>
        </p:spPr>
        <p:txBody>
          <a:bodyPr/>
          <a:lstStyle>
            <a:lvl1pPr algn="l">
              <a:defRPr>
                <a:solidFill>
                  <a:schemeClr val="bg1"/>
                </a:solidFill>
              </a:defRPr>
            </a:lvl1pPr>
          </a:lstStyle>
          <a:p>
            <a:fld id="{CFB8C4AC-FAA1-884B-8696-F5EA54219DC7}" type="slidenum">
              <a:rPr lang="en-US" smtClean="0"/>
              <a:pPr/>
              <a:t>‹#›</a:t>
            </a:fld>
            <a:endParaRPr lang="en-US"/>
          </a:p>
        </p:txBody>
      </p:sp>
      <p:pic>
        <p:nvPicPr>
          <p:cNvPr id="8" name="Picture 7" descr="Virginia Department of Rail and Public Transportation">
            <a:extLst>
              <a:ext uri="{FF2B5EF4-FFF2-40B4-BE49-F238E27FC236}">
                <a16:creationId xmlns:a16="http://schemas.microsoft.com/office/drawing/2014/main" id="{B820E9D5-F692-713B-CBD4-796743E719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2278033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Content - Bottom Photo - Green Blue 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C776A0-7587-D155-3EB9-7A408E9F67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4082"/>
            <a:ext cx="12252960" cy="6886164"/>
          </a:xfrm>
          <a:prstGeom prst="rect">
            <a:avLst/>
          </a:prstGeom>
        </p:spPr>
      </p:pic>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136525"/>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1825625"/>
            <a:ext cx="11641177" cy="1399117"/>
          </a:xfrm>
        </p:spPr>
        <p:txBody>
          <a:bodyPr>
            <a:normAutofit/>
          </a:bodyPr>
          <a:lstStyle>
            <a:lvl1pPr>
              <a:buClr>
                <a:schemeClr val="accent1"/>
              </a:buClr>
              <a:defRPr sz="2400">
                <a:solidFill>
                  <a:schemeClr val="bg1"/>
                </a:solidFill>
              </a:defRPr>
            </a:lvl1pPr>
            <a:lvl2pPr>
              <a:buClr>
                <a:schemeClr val="accent1"/>
              </a:buClr>
              <a:defRPr sz="2000">
                <a:solidFill>
                  <a:schemeClr val="bg1"/>
                </a:solidFill>
              </a:defRPr>
            </a:lvl2pPr>
            <a:lvl3pPr>
              <a:buClr>
                <a:schemeClr val="accent1"/>
              </a:buClr>
              <a:defRPr sz="1800">
                <a:solidFill>
                  <a:schemeClr val="bg1"/>
                </a:solidFill>
              </a:defRPr>
            </a:lvl3pPr>
            <a:lvl4pPr>
              <a:buClr>
                <a:schemeClr val="accent1"/>
              </a:buClr>
              <a:defRPr sz="1600">
                <a:solidFill>
                  <a:schemeClr val="bg1"/>
                </a:solidFill>
              </a:defRPr>
            </a:lvl4pPr>
            <a:lvl5pPr>
              <a:buClr>
                <a:schemeClr val="accent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18">
            <a:extLst>
              <a:ext uri="{FF2B5EF4-FFF2-40B4-BE49-F238E27FC236}">
                <a16:creationId xmlns:a16="http://schemas.microsoft.com/office/drawing/2014/main" id="{D8CAA7FA-B9CF-853D-1DFC-4D0054892603}"/>
              </a:ext>
              <a:ext uri="{C183D7F6-B498-43B3-948B-1728B52AA6E4}">
                <adec:decorative xmlns:adec="http://schemas.microsoft.com/office/drawing/2017/decorative" val="1"/>
              </a:ext>
            </a:extLst>
          </p:cNvPr>
          <p:cNvSpPr/>
          <p:nvPr userDrawn="1"/>
        </p:nvSpPr>
        <p:spPr>
          <a:xfrm>
            <a:off x="-14991" y="3522419"/>
            <a:ext cx="12221981" cy="3428827"/>
          </a:xfrm>
          <a:custGeom>
            <a:avLst/>
            <a:gdLst>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2192000 w 12192000"/>
              <a:gd name="connsiteY5" fmla="*/ 3159004 h 3159004"/>
              <a:gd name="connsiteX6" fmla="*/ 0 w 12192000"/>
              <a:gd name="connsiteY6" fmla="*/ 3159004 h 3159004"/>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1832237 w 12192000"/>
              <a:gd name="connsiteY5" fmla="*/ 2964132 h 3159004"/>
              <a:gd name="connsiteX6" fmla="*/ 0 w 12192000"/>
              <a:gd name="connsiteY6" fmla="*/ 3159004 h 3159004"/>
              <a:gd name="connsiteX7" fmla="*/ 0 w 12192000"/>
              <a:gd name="connsiteY7" fmla="*/ 0 h 3159004"/>
              <a:gd name="connsiteX0" fmla="*/ 0 w 12206991"/>
              <a:gd name="connsiteY0" fmla="*/ 0 h 3428827"/>
              <a:gd name="connsiteX1" fmla="*/ 308593 w 12206991"/>
              <a:gd name="connsiteY1" fmla="*/ 50860 h 3428827"/>
              <a:gd name="connsiteX2" fmla="*/ 6096000 w 12206991"/>
              <a:gd name="connsiteY2" fmla="*/ 409944 h 3428827"/>
              <a:gd name="connsiteX3" fmla="*/ 11883407 w 12206991"/>
              <a:gd name="connsiteY3" fmla="*/ 50860 h 3428827"/>
              <a:gd name="connsiteX4" fmla="*/ 12192000 w 12206991"/>
              <a:gd name="connsiteY4" fmla="*/ 0 h 3428827"/>
              <a:gd name="connsiteX5" fmla="*/ 12206991 w 12206991"/>
              <a:gd name="connsiteY5" fmla="*/ 3428827 h 3428827"/>
              <a:gd name="connsiteX6" fmla="*/ 0 w 12206991"/>
              <a:gd name="connsiteY6" fmla="*/ 3159004 h 3428827"/>
              <a:gd name="connsiteX7" fmla="*/ 0 w 12206991"/>
              <a:gd name="connsiteY7" fmla="*/ 0 h 3428827"/>
              <a:gd name="connsiteX0" fmla="*/ 14990 w 12221981"/>
              <a:gd name="connsiteY0" fmla="*/ 0 h 3428827"/>
              <a:gd name="connsiteX1" fmla="*/ 323583 w 12221981"/>
              <a:gd name="connsiteY1" fmla="*/ 50860 h 3428827"/>
              <a:gd name="connsiteX2" fmla="*/ 6110990 w 12221981"/>
              <a:gd name="connsiteY2" fmla="*/ 409944 h 3428827"/>
              <a:gd name="connsiteX3" fmla="*/ 11898397 w 12221981"/>
              <a:gd name="connsiteY3" fmla="*/ 50860 h 3428827"/>
              <a:gd name="connsiteX4" fmla="*/ 12206990 w 12221981"/>
              <a:gd name="connsiteY4" fmla="*/ 0 h 3428827"/>
              <a:gd name="connsiteX5" fmla="*/ 12221981 w 12221981"/>
              <a:gd name="connsiteY5" fmla="*/ 3428827 h 3428827"/>
              <a:gd name="connsiteX6" fmla="*/ 0 w 12221981"/>
              <a:gd name="connsiteY6" fmla="*/ 3413837 h 3428827"/>
              <a:gd name="connsiteX7" fmla="*/ 14990 w 12221981"/>
              <a:gd name="connsiteY7" fmla="*/ 0 h 34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1981" h="3428827">
                <a:moveTo>
                  <a:pt x="14990" y="0"/>
                </a:moveTo>
                <a:lnTo>
                  <a:pt x="323583" y="50860"/>
                </a:lnTo>
                <a:cubicBezTo>
                  <a:pt x="1804710" y="272720"/>
                  <a:pt x="3850867" y="409944"/>
                  <a:pt x="6110990" y="409944"/>
                </a:cubicBezTo>
                <a:cubicBezTo>
                  <a:pt x="8371113" y="409944"/>
                  <a:pt x="10417271" y="272720"/>
                  <a:pt x="11898397" y="50860"/>
                </a:cubicBezTo>
                <a:lnTo>
                  <a:pt x="12206990" y="0"/>
                </a:lnTo>
                <a:lnTo>
                  <a:pt x="12221981" y="3428827"/>
                </a:lnTo>
                <a:lnTo>
                  <a:pt x="0" y="3413837"/>
                </a:lnTo>
                <a:cubicBezTo>
                  <a:pt x="4997" y="2275891"/>
                  <a:pt x="9993" y="1137946"/>
                  <a:pt x="1499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Picture Placeholder 16">
            <a:extLst>
              <a:ext uri="{FF2B5EF4-FFF2-40B4-BE49-F238E27FC236}">
                <a16:creationId xmlns:a16="http://schemas.microsoft.com/office/drawing/2014/main" id="{5BF5FC62-DD9C-E7D9-CD60-71837467CFD7}"/>
              </a:ext>
            </a:extLst>
          </p:cNvPr>
          <p:cNvSpPr>
            <a:spLocks noGrp="1"/>
          </p:cNvSpPr>
          <p:nvPr>
            <p:ph type="pic" sz="quarter" idx="13"/>
          </p:nvPr>
        </p:nvSpPr>
        <p:spPr>
          <a:xfrm>
            <a:off x="0" y="3698996"/>
            <a:ext cx="12192000" cy="3159004"/>
          </a:xfrm>
          <a:custGeom>
            <a:avLst/>
            <a:gdLst>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2192000 w 12192000"/>
              <a:gd name="connsiteY5" fmla="*/ 3159004 h 3159004"/>
              <a:gd name="connsiteX6" fmla="*/ 0 w 12192000"/>
              <a:gd name="connsiteY6" fmla="*/ 3159004 h 31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59004">
                <a:moveTo>
                  <a:pt x="0" y="0"/>
                </a:moveTo>
                <a:lnTo>
                  <a:pt x="308593" y="50860"/>
                </a:lnTo>
                <a:cubicBezTo>
                  <a:pt x="1789720" y="272720"/>
                  <a:pt x="3835877" y="409944"/>
                  <a:pt x="6096000" y="409944"/>
                </a:cubicBezTo>
                <a:cubicBezTo>
                  <a:pt x="8356123" y="409944"/>
                  <a:pt x="10402281" y="272720"/>
                  <a:pt x="11883407" y="50860"/>
                </a:cubicBezTo>
                <a:lnTo>
                  <a:pt x="12192000" y="0"/>
                </a:lnTo>
                <a:lnTo>
                  <a:pt x="12192000" y="3159004"/>
                </a:lnTo>
                <a:lnTo>
                  <a:pt x="0" y="3159004"/>
                </a:lnTo>
                <a:close/>
              </a:path>
            </a:pathLst>
          </a:custGeom>
        </p:spPr>
        <p:txBody>
          <a:bodyPr wrap="square">
            <a:noAutofit/>
          </a:bodyPr>
          <a:lstStyle/>
          <a:p>
            <a:endParaRPr lang="en-US"/>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4320" y="6356350"/>
            <a:ext cx="1729509" cy="365125"/>
          </a:xfrm>
        </p:spPr>
        <p:txBody>
          <a:bodyPr/>
          <a:lstStyle>
            <a:lvl1pPr algn="l">
              <a:defRPr>
                <a:solidFill>
                  <a:schemeClr val="bg1"/>
                </a:solidFill>
              </a:defRPr>
            </a:lvl1pPr>
          </a:lstStyle>
          <a:p>
            <a:fld id="{CFB8C4AC-FAA1-884B-8696-F5EA54219DC7}" type="slidenum">
              <a:rPr lang="en-US" smtClean="0"/>
              <a:pPr/>
              <a:t>‹#›</a:t>
            </a:fld>
            <a:endParaRPr lang="en-US"/>
          </a:p>
        </p:txBody>
      </p:sp>
      <p:pic>
        <p:nvPicPr>
          <p:cNvPr id="8" name="Picture 7" descr="Virginia Department of Rail and Public Transportation">
            <a:extLst>
              <a:ext uri="{FF2B5EF4-FFF2-40B4-BE49-F238E27FC236}">
                <a16:creationId xmlns:a16="http://schemas.microsoft.com/office/drawing/2014/main" id="{B820E9D5-F692-713B-CBD4-796743E719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3308554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 Content - Top Photo - Blue Green 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480AE9-39D7-5C89-42CA-46DCDCF5601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4082"/>
            <a:ext cx="12252960" cy="6886164"/>
          </a:xfrm>
          <a:prstGeom prst="rect">
            <a:avLst/>
          </a:prstGeom>
        </p:spPr>
      </p:pic>
      <p:sp>
        <p:nvSpPr>
          <p:cNvPr id="6" name="Rectangle 5">
            <a:extLst>
              <a:ext uri="{FF2B5EF4-FFF2-40B4-BE49-F238E27FC236}">
                <a16:creationId xmlns:a16="http://schemas.microsoft.com/office/drawing/2014/main" id="{59DC88DD-D7CA-603B-5A1C-87A1879D95D3}"/>
              </a:ext>
              <a:ext uri="{C183D7F6-B498-43B3-948B-1728B52AA6E4}">
                <adec:decorative xmlns:adec="http://schemas.microsoft.com/office/drawing/2017/decorative" val="1"/>
              </a:ext>
            </a:extLst>
          </p:cNvPr>
          <p:cNvSpPr/>
          <p:nvPr userDrawn="1"/>
        </p:nvSpPr>
        <p:spPr>
          <a:xfrm>
            <a:off x="-2" y="1"/>
            <a:ext cx="12192001" cy="336663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2581BEF-D918-599F-328A-1163A80F8595}"/>
              </a:ext>
            </a:extLst>
          </p:cNvPr>
          <p:cNvSpPr>
            <a:spLocks noGrp="1"/>
          </p:cNvSpPr>
          <p:nvPr>
            <p:ph type="pic" sz="quarter" idx="13" hasCustomPrompt="1"/>
          </p:nvPr>
        </p:nvSpPr>
        <p:spPr>
          <a:xfrm>
            <a:off x="0" y="0"/>
            <a:ext cx="12192000" cy="3204981"/>
          </a:xfrm>
        </p:spPr>
        <p:txBody>
          <a:bodyPr/>
          <a:lstStyle>
            <a:lvl1pPr marL="0" indent="0">
              <a:buNone/>
              <a:defRPr/>
            </a:lvl1pPr>
          </a:lstStyle>
          <a:p>
            <a:r>
              <a:rPr lang="en-US"/>
              <a:t>  </a:t>
            </a:r>
          </a:p>
        </p:txBody>
      </p:sp>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3236557"/>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4925657"/>
            <a:ext cx="11641177" cy="1399117"/>
          </a:xfrm>
        </p:spPr>
        <p:txBody>
          <a:bodyPr>
            <a:normAutofit/>
          </a:bodyPr>
          <a:lstStyle>
            <a:lvl1pPr>
              <a:buClr>
                <a:schemeClr val="accent1"/>
              </a:buClr>
              <a:defRPr sz="2400">
                <a:solidFill>
                  <a:schemeClr val="bg1"/>
                </a:solidFill>
              </a:defRPr>
            </a:lvl1pPr>
            <a:lvl2pPr>
              <a:buClr>
                <a:schemeClr val="accent1"/>
              </a:buClr>
              <a:defRPr sz="2000">
                <a:solidFill>
                  <a:schemeClr val="bg1"/>
                </a:solidFill>
              </a:defRPr>
            </a:lvl2pPr>
            <a:lvl3pPr>
              <a:buClr>
                <a:schemeClr val="accent1"/>
              </a:buClr>
              <a:defRPr sz="1800">
                <a:solidFill>
                  <a:schemeClr val="bg1"/>
                </a:solidFill>
              </a:defRPr>
            </a:lvl3pPr>
            <a:lvl4pPr>
              <a:buClr>
                <a:schemeClr val="accent1"/>
              </a:buClr>
              <a:defRPr sz="1600">
                <a:solidFill>
                  <a:schemeClr val="bg1"/>
                </a:solidFill>
              </a:defRPr>
            </a:lvl4pPr>
            <a:lvl5pPr>
              <a:buClr>
                <a:schemeClr val="accent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4320" y="6356350"/>
            <a:ext cx="1729509" cy="365125"/>
          </a:xfrm>
        </p:spPr>
        <p:txBody>
          <a:bodyPr/>
          <a:lstStyle>
            <a:lvl1pPr algn="l">
              <a:defRPr>
                <a:solidFill>
                  <a:schemeClr val="bg1"/>
                </a:solidFill>
              </a:defRPr>
            </a:lvl1pPr>
          </a:lstStyle>
          <a:p>
            <a:fld id="{CFB8C4AC-FAA1-884B-8696-F5EA54219DC7}" type="slidenum">
              <a:rPr lang="en-US" smtClean="0"/>
              <a:pPr/>
              <a:t>‹#›</a:t>
            </a:fld>
            <a:endParaRPr lang="en-US"/>
          </a:p>
        </p:txBody>
      </p:sp>
      <p:pic>
        <p:nvPicPr>
          <p:cNvPr id="8" name="Picture 7" descr="Virginia Department of Rail and Public Transportation">
            <a:extLst>
              <a:ext uri="{FF2B5EF4-FFF2-40B4-BE49-F238E27FC236}">
                <a16:creationId xmlns:a16="http://schemas.microsoft.com/office/drawing/2014/main" id="{B820E9D5-F692-713B-CBD4-796743E719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4937341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 Content - Bottom Photo - Purple Blue 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7319B9-B660-E579-E0FA-721E4F039F6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4082"/>
            <a:ext cx="12252960" cy="6886164"/>
          </a:xfrm>
          <a:prstGeom prst="rect">
            <a:avLst/>
          </a:prstGeom>
        </p:spPr>
      </p:pic>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136525"/>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1825625"/>
            <a:ext cx="11641177" cy="1399117"/>
          </a:xfrm>
        </p:spPr>
        <p:txBody>
          <a:bodyPr>
            <a:normAutofit/>
          </a:bodyPr>
          <a:lstStyle>
            <a:lvl1pPr>
              <a:buClr>
                <a:schemeClr val="accent1"/>
              </a:buClr>
              <a:defRPr sz="2400">
                <a:solidFill>
                  <a:schemeClr val="bg1"/>
                </a:solidFill>
              </a:defRPr>
            </a:lvl1pPr>
            <a:lvl2pPr>
              <a:buClr>
                <a:schemeClr val="accent1"/>
              </a:buClr>
              <a:defRPr sz="2000">
                <a:solidFill>
                  <a:schemeClr val="bg1"/>
                </a:solidFill>
              </a:defRPr>
            </a:lvl2pPr>
            <a:lvl3pPr>
              <a:buClr>
                <a:schemeClr val="accent1"/>
              </a:buClr>
              <a:defRPr sz="1800">
                <a:solidFill>
                  <a:schemeClr val="bg1"/>
                </a:solidFill>
              </a:defRPr>
            </a:lvl3pPr>
            <a:lvl4pPr>
              <a:buClr>
                <a:schemeClr val="accent1"/>
              </a:buClr>
              <a:defRPr sz="1600">
                <a:solidFill>
                  <a:schemeClr val="bg1"/>
                </a:solidFill>
              </a:defRPr>
            </a:lvl4pPr>
            <a:lvl5pPr>
              <a:buClr>
                <a:schemeClr val="accent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reeform 18">
            <a:extLst>
              <a:ext uri="{FF2B5EF4-FFF2-40B4-BE49-F238E27FC236}">
                <a16:creationId xmlns:a16="http://schemas.microsoft.com/office/drawing/2014/main" id="{D8CAA7FA-B9CF-853D-1DFC-4D0054892603}"/>
              </a:ext>
              <a:ext uri="{C183D7F6-B498-43B3-948B-1728B52AA6E4}">
                <adec:decorative xmlns:adec="http://schemas.microsoft.com/office/drawing/2017/decorative" val="1"/>
              </a:ext>
            </a:extLst>
          </p:cNvPr>
          <p:cNvSpPr/>
          <p:nvPr userDrawn="1"/>
        </p:nvSpPr>
        <p:spPr>
          <a:xfrm>
            <a:off x="-14991" y="3514327"/>
            <a:ext cx="12221981" cy="3428827"/>
          </a:xfrm>
          <a:custGeom>
            <a:avLst/>
            <a:gdLst>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2192000 w 12192000"/>
              <a:gd name="connsiteY5" fmla="*/ 3159004 h 3159004"/>
              <a:gd name="connsiteX6" fmla="*/ 0 w 12192000"/>
              <a:gd name="connsiteY6" fmla="*/ 3159004 h 3159004"/>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1832237 w 12192000"/>
              <a:gd name="connsiteY5" fmla="*/ 2964132 h 3159004"/>
              <a:gd name="connsiteX6" fmla="*/ 0 w 12192000"/>
              <a:gd name="connsiteY6" fmla="*/ 3159004 h 3159004"/>
              <a:gd name="connsiteX7" fmla="*/ 0 w 12192000"/>
              <a:gd name="connsiteY7" fmla="*/ 0 h 3159004"/>
              <a:gd name="connsiteX0" fmla="*/ 0 w 12206991"/>
              <a:gd name="connsiteY0" fmla="*/ 0 h 3428827"/>
              <a:gd name="connsiteX1" fmla="*/ 308593 w 12206991"/>
              <a:gd name="connsiteY1" fmla="*/ 50860 h 3428827"/>
              <a:gd name="connsiteX2" fmla="*/ 6096000 w 12206991"/>
              <a:gd name="connsiteY2" fmla="*/ 409944 h 3428827"/>
              <a:gd name="connsiteX3" fmla="*/ 11883407 w 12206991"/>
              <a:gd name="connsiteY3" fmla="*/ 50860 h 3428827"/>
              <a:gd name="connsiteX4" fmla="*/ 12192000 w 12206991"/>
              <a:gd name="connsiteY4" fmla="*/ 0 h 3428827"/>
              <a:gd name="connsiteX5" fmla="*/ 12206991 w 12206991"/>
              <a:gd name="connsiteY5" fmla="*/ 3428827 h 3428827"/>
              <a:gd name="connsiteX6" fmla="*/ 0 w 12206991"/>
              <a:gd name="connsiteY6" fmla="*/ 3159004 h 3428827"/>
              <a:gd name="connsiteX7" fmla="*/ 0 w 12206991"/>
              <a:gd name="connsiteY7" fmla="*/ 0 h 3428827"/>
              <a:gd name="connsiteX0" fmla="*/ 14990 w 12221981"/>
              <a:gd name="connsiteY0" fmla="*/ 0 h 3428827"/>
              <a:gd name="connsiteX1" fmla="*/ 323583 w 12221981"/>
              <a:gd name="connsiteY1" fmla="*/ 50860 h 3428827"/>
              <a:gd name="connsiteX2" fmla="*/ 6110990 w 12221981"/>
              <a:gd name="connsiteY2" fmla="*/ 409944 h 3428827"/>
              <a:gd name="connsiteX3" fmla="*/ 11898397 w 12221981"/>
              <a:gd name="connsiteY3" fmla="*/ 50860 h 3428827"/>
              <a:gd name="connsiteX4" fmla="*/ 12206990 w 12221981"/>
              <a:gd name="connsiteY4" fmla="*/ 0 h 3428827"/>
              <a:gd name="connsiteX5" fmla="*/ 12221981 w 12221981"/>
              <a:gd name="connsiteY5" fmla="*/ 3428827 h 3428827"/>
              <a:gd name="connsiteX6" fmla="*/ 0 w 12221981"/>
              <a:gd name="connsiteY6" fmla="*/ 3413837 h 3428827"/>
              <a:gd name="connsiteX7" fmla="*/ 14990 w 12221981"/>
              <a:gd name="connsiteY7" fmla="*/ 0 h 34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21981" h="3428827">
                <a:moveTo>
                  <a:pt x="14990" y="0"/>
                </a:moveTo>
                <a:lnTo>
                  <a:pt x="323583" y="50860"/>
                </a:lnTo>
                <a:cubicBezTo>
                  <a:pt x="1804710" y="272720"/>
                  <a:pt x="3850867" y="409944"/>
                  <a:pt x="6110990" y="409944"/>
                </a:cubicBezTo>
                <a:cubicBezTo>
                  <a:pt x="8371113" y="409944"/>
                  <a:pt x="10417271" y="272720"/>
                  <a:pt x="11898397" y="50860"/>
                </a:cubicBezTo>
                <a:lnTo>
                  <a:pt x="12206990" y="0"/>
                </a:lnTo>
                <a:lnTo>
                  <a:pt x="12221981" y="3428827"/>
                </a:lnTo>
                <a:lnTo>
                  <a:pt x="0" y="3413837"/>
                </a:lnTo>
                <a:cubicBezTo>
                  <a:pt x="4997" y="2275891"/>
                  <a:pt x="9993" y="1137946"/>
                  <a:pt x="149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Picture Placeholder 16">
            <a:extLst>
              <a:ext uri="{FF2B5EF4-FFF2-40B4-BE49-F238E27FC236}">
                <a16:creationId xmlns:a16="http://schemas.microsoft.com/office/drawing/2014/main" id="{5BF5FC62-DD9C-E7D9-CD60-71837467CFD7}"/>
              </a:ext>
            </a:extLst>
          </p:cNvPr>
          <p:cNvSpPr>
            <a:spLocks noGrp="1"/>
          </p:cNvSpPr>
          <p:nvPr>
            <p:ph type="pic" sz="quarter" idx="13"/>
          </p:nvPr>
        </p:nvSpPr>
        <p:spPr>
          <a:xfrm>
            <a:off x="0" y="3698996"/>
            <a:ext cx="12192000" cy="3159004"/>
          </a:xfrm>
          <a:custGeom>
            <a:avLst/>
            <a:gdLst>
              <a:gd name="connsiteX0" fmla="*/ 0 w 12192000"/>
              <a:gd name="connsiteY0" fmla="*/ 0 h 3159004"/>
              <a:gd name="connsiteX1" fmla="*/ 308593 w 12192000"/>
              <a:gd name="connsiteY1" fmla="*/ 50860 h 3159004"/>
              <a:gd name="connsiteX2" fmla="*/ 6096000 w 12192000"/>
              <a:gd name="connsiteY2" fmla="*/ 409944 h 3159004"/>
              <a:gd name="connsiteX3" fmla="*/ 11883407 w 12192000"/>
              <a:gd name="connsiteY3" fmla="*/ 50860 h 3159004"/>
              <a:gd name="connsiteX4" fmla="*/ 12192000 w 12192000"/>
              <a:gd name="connsiteY4" fmla="*/ 0 h 3159004"/>
              <a:gd name="connsiteX5" fmla="*/ 12192000 w 12192000"/>
              <a:gd name="connsiteY5" fmla="*/ 3159004 h 3159004"/>
              <a:gd name="connsiteX6" fmla="*/ 0 w 12192000"/>
              <a:gd name="connsiteY6" fmla="*/ 3159004 h 315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159004">
                <a:moveTo>
                  <a:pt x="0" y="0"/>
                </a:moveTo>
                <a:lnTo>
                  <a:pt x="308593" y="50860"/>
                </a:lnTo>
                <a:cubicBezTo>
                  <a:pt x="1789720" y="272720"/>
                  <a:pt x="3835877" y="409944"/>
                  <a:pt x="6096000" y="409944"/>
                </a:cubicBezTo>
                <a:cubicBezTo>
                  <a:pt x="8356123" y="409944"/>
                  <a:pt x="10402281" y="272720"/>
                  <a:pt x="11883407" y="50860"/>
                </a:cubicBezTo>
                <a:lnTo>
                  <a:pt x="12192000" y="0"/>
                </a:lnTo>
                <a:lnTo>
                  <a:pt x="12192000" y="3159004"/>
                </a:lnTo>
                <a:lnTo>
                  <a:pt x="0" y="3159004"/>
                </a:lnTo>
                <a:close/>
              </a:path>
            </a:pathLst>
          </a:custGeom>
        </p:spPr>
        <p:txBody>
          <a:bodyPr wrap="square">
            <a:noAutofit/>
          </a:bodyPr>
          <a:lstStyle/>
          <a:p>
            <a:endParaRPr lang="en-US"/>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4320" y="6356350"/>
            <a:ext cx="1729509" cy="365125"/>
          </a:xfrm>
        </p:spPr>
        <p:txBody>
          <a:bodyPr/>
          <a:lstStyle>
            <a:lvl1pPr algn="l">
              <a:defRPr>
                <a:solidFill>
                  <a:schemeClr val="bg1"/>
                </a:solidFill>
              </a:defRPr>
            </a:lvl1pPr>
          </a:lstStyle>
          <a:p>
            <a:fld id="{CFB8C4AC-FAA1-884B-8696-F5EA54219DC7}" type="slidenum">
              <a:rPr lang="en-US" smtClean="0"/>
              <a:pPr/>
              <a:t>‹#›</a:t>
            </a:fld>
            <a:endParaRPr lang="en-US"/>
          </a:p>
        </p:txBody>
      </p:sp>
      <p:pic>
        <p:nvPicPr>
          <p:cNvPr id="8" name="Picture 7" descr="Virginia Department of Rail and Public Transportation">
            <a:extLst>
              <a:ext uri="{FF2B5EF4-FFF2-40B4-BE49-F238E27FC236}">
                <a16:creationId xmlns:a16="http://schemas.microsoft.com/office/drawing/2014/main" id="{B820E9D5-F692-713B-CBD4-796743E719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42390272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 Content - Top Photo - Purple Blue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5693388-8EEE-3F7E-3373-264276BAB7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4082"/>
            <a:ext cx="12252960" cy="6886164"/>
          </a:xfrm>
          <a:prstGeom prst="rect">
            <a:avLst/>
          </a:prstGeom>
        </p:spPr>
      </p:pic>
      <p:sp>
        <p:nvSpPr>
          <p:cNvPr id="6" name="Rectangle 5">
            <a:extLst>
              <a:ext uri="{FF2B5EF4-FFF2-40B4-BE49-F238E27FC236}">
                <a16:creationId xmlns:a16="http://schemas.microsoft.com/office/drawing/2014/main" id="{59DC88DD-D7CA-603B-5A1C-87A1879D95D3}"/>
              </a:ext>
              <a:ext uri="{C183D7F6-B498-43B3-948B-1728B52AA6E4}">
                <adec:decorative xmlns:adec="http://schemas.microsoft.com/office/drawing/2017/decorative" val="1"/>
              </a:ext>
            </a:extLst>
          </p:cNvPr>
          <p:cNvSpPr/>
          <p:nvPr userDrawn="1"/>
        </p:nvSpPr>
        <p:spPr>
          <a:xfrm>
            <a:off x="-2" y="1"/>
            <a:ext cx="12192001" cy="3366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D2581BEF-D918-599F-328A-1163A80F8595}"/>
              </a:ext>
            </a:extLst>
          </p:cNvPr>
          <p:cNvSpPr>
            <a:spLocks noGrp="1"/>
          </p:cNvSpPr>
          <p:nvPr>
            <p:ph type="pic" sz="quarter" idx="13" hasCustomPrompt="1"/>
          </p:nvPr>
        </p:nvSpPr>
        <p:spPr>
          <a:xfrm>
            <a:off x="0" y="0"/>
            <a:ext cx="12192000" cy="3204981"/>
          </a:xfrm>
        </p:spPr>
        <p:txBody>
          <a:bodyPr/>
          <a:lstStyle>
            <a:lvl1pPr marL="0" indent="0">
              <a:buNone/>
              <a:defRPr/>
            </a:lvl1pPr>
          </a:lstStyle>
          <a:p>
            <a:r>
              <a:rPr lang="en-US"/>
              <a:t>  </a:t>
            </a:r>
          </a:p>
        </p:txBody>
      </p:sp>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4319" y="3236557"/>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4319" y="4925657"/>
            <a:ext cx="11641177" cy="1399117"/>
          </a:xfrm>
        </p:spPr>
        <p:txBody>
          <a:bodyPr>
            <a:normAutofit/>
          </a:bodyPr>
          <a:lstStyle>
            <a:lvl1pPr>
              <a:buClr>
                <a:schemeClr val="accent1"/>
              </a:buClr>
              <a:defRPr sz="2400">
                <a:solidFill>
                  <a:schemeClr val="bg1"/>
                </a:solidFill>
              </a:defRPr>
            </a:lvl1pPr>
            <a:lvl2pPr>
              <a:buClr>
                <a:schemeClr val="accent1"/>
              </a:buClr>
              <a:defRPr sz="2000">
                <a:solidFill>
                  <a:schemeClr val="bg1"/>
                </a:solidFill>
              </a:defRPr>
            </a:lvl2pPr>
            <a:lvl3pPr>
              <a:buClr>
                <a:schemeClr val="accent1"/>
              </a:buClr>
              <a:defRPr sz="1800">
                <a:solidFill>
                  <a:schemeClr val="bg1"/>
                </a:solidFill>
              </a:defRPr>
            </a:lvl3pPr>
            <a:lvl4pPr>
              <a:buClr>
                <a:schemeClr val="accent1"/>
              </a:buClr>
              <a:defRPr sz="1600">
                <a:solidFill>
                  <a:schemeClr val="bg1"/>
                </a:solidFill>
              </a:defRPr>
            </a:lvl4pPr>
            <a:lvl5pPr>
              <a:buClr>
                <a:schemeClr val="accent1"/>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4320" y="6356350"/>
            <a:ext cx="1729509" cy="365125"/>
          </a:xfrm>
        </p:spPr>
        <p:txBody>
          <a:bodyPr/>
          <a:lstStyle>
            <a:lvl1pPr algn="l">
              <a:defRPr>
                <a:solidFill>
                  <a:schemeClr val="bg1"/>
                </a:solidFill>
              </a:defRPr>
            </a:lvl1pPr>
          </a:lstStyle>
          <a:p>
            <a:fld id="{CFB8C4AC-FAA1-884B-8696-F5EA54219DC7}" type="slidenum">
              <a:rPr lang="en-US" smtClean="0"/>
              <a:pPr/>
              <a:t>‹#›</a:t>
            </a:fld>
            <a:endParaRPr lang="en-US"/>
          </a:p>
        </p:txBody>
      </p:sp>
      <p:pic>
        <p:nvPicPr>
          <p:cNvPr id="8" name="Picture 7" descr="Virginia Department of Rail and Public Transportation">
            <a:extLst>
              <a:ext uri="{FF2B5EF4-FFF2-40B4-BE49-F238E27FC236}">
                <a16:creationId xmlns:a16="http://schemas.microsoft.com/office/drawing/2014/main" id="{B820E9D5-F692-713B-CBD4-796743E719C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2"/>
            <a:ext cx="5066641" cy="104959"/>
          </a:xfrm>
          <a:prstGeom prst="rect">
            <a:avLst/>
          </a:prstGeom>
        </p:spPr>
      </p:pic>
    </p:spTree>
    <p:extLst>
      <p:ext uri="{BB962C8B-B14F-4D97-AF65-F5344CB8AC3E}">
        <p14:creationId xmlns:p14="http://schemas.microsoft.com/office/powerpoint/2010/main" val="281460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Slide - Purp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CE8452C-DB6B-F98F-8525-8EEC7E625E05}"/>
              </a:ext>
            </a:extLst>
          </p:cNvPr>
          <p:cNvSpPr>
            <a:spLocks noGrp="1"/>
          </p:cNvSpPr>
          <p:nvPr>
            <p:ph type="ctrTitle"/>
          </p:nvPr>
        </p:nvSpPr>
        <p:spPr>
          <a:xfrm>
            <a:off x="818321" y="655095"/>
            <a:ext cx="6163491" cy="2387600"/>
          </a:xfrm>
        </p:spPr>
        <p:txBody>
          <a:bodyPr anchor="b">
            <a:normAutofit/>
          </a:bodyPr>
          <a:lstStyle>
            <a:lvl1pPr algn="l">
              <a:defRPr sz="4800">
                <a:solidFill>
                  <a:schemeClr val="accent3"/>
                </a:solidFill>
                <a:latin typeface="Georgia" panose="02040502050405020303" pitchFamily="18" charset="0"/>
              </a:defRPr>
            </a:lvl1pPr>
          </a:lstStyle>
          <a:p>
            <a:r>
              <a:rPr lang="en-US"/>
              <a:t>Click to edit Master title style</a:t>
            </a:r>
          </a:p>
        </p:txBody>
      </p:sp>
      <p:sp>
        <p:nvSpPr>
          <p:cNvPr id="10" name="Subtitle 2">
            <a:extLst>
              <a:ext uri="{FF2B5EF4-FFF2-40B4-BE49-F238E27FC236}">
                <a16:creationId xmlns:a16="http://schemas.microsoft.com/office/drawing/2014/main" id="{E7C9E838-2E25-1FCE-D94D-C46948AA3FBA}"/>
              </a:ext>
            </a:extLst>
          </p:cNvPr>
          <p:cNvSpPr>
            <a:spLocks noGrp="1"/>
          </p:cNvSpPr>
          <p:nvPr>
            <p:ph type="subTitle" idx="1"/>
          </p:nvPr>
        </p:nvSpPr>
        <p:spPr>
          <a:xfrm>
            <a:off x="818321" y="3070784"/>
            <a:ext cx="6163491" cy="881730"/>
          </a:xfrm>
        </p:spPr>
        <p:txBody>
          <a:bodyPr>
            <a:normAutofit/>
          </a:bodyPr>
          <a:lstStyle>
            <a:lvl1pPr marL="0" indent="0" algn="l">
              <a:buNone/>
              <a:defRPr sz="2800">
                <a:solidFill>
                  <a:schemeClr val="tx2"/>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24">
            <a:extLst>
              <a:ext uri="{FF2B5EF4-FFF2-40B4-BE49-F238E27FC236}">
                <a16:creationId xmlns:a16="http://schemas.microsoft.com/office/drawing/2014/main" id="{B3B669BA-0F7E-CA77-D1BC-58A2F73D165E}"/>
              </a:ext>
            </a:extLst>
          </p:cNvPr>
          <p:cNvSpPr>
            <a:spLocks noGrp="1"/>
          </p:cNvSpPr>
          <p:nvPr>
            <p:ph type="body" sz="quarter" idx="13"/>
          </p:nvPr>
        </p:nvSpPr>
        <p:spPr>
          <a:xfrm>
            <a:off x="818321" y="4281307"/>
            <a:ext cx="6163490" cy="1165224"/>
          </a:xfrm>
        </p:spPr>
        <p:txBody>
          <a:bodyPr>
            <a:normAutofit/>
          </a:bodyPr>
          <a:lstStyle>
            <a:lvl1pPr marL="0" indent="0">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5" name="Picture 14" descr="DRPT Logo">
            <a:extLst>
              <a:ext uri="{FF2B5EF4-FFF2-40B4-BE49-F238E27FC236}">
                <a16:creationId xmlns:a16="http://schemas.microsoft.com/office/drawing/2014/main" id="{4F7A2573-4099-4ECD-7C15-9F94DEC957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6348" y="5538103"/>
            <a:ext cx="1955132" cy="879809"/>
          </a:xfrm>
          <a:prstGeom prst="rect">
            <a:avLst/>
          </a:prstGeom>
        </p:spPr>
      </p:pic>
      <p:sp>
        <p:nvSpPr>
          <p:cNvPr id="13" name="Freeform 12">
            <a:extLst>
              <a:ext uri="{FF2B5EF4-FFF2-40B4-BE49-F238E27FC236}">
                <a16:creationId xmlns:a16="http://schemas.microsoft.com/office/drawing/2014/main" id="{50271E04-C640-FA8E-FEBC-641882D1B52C}"/>
              </a:ext>
              <a:ext uri="{C183D7F6-B498-43B3-948B-1728B52AA6E4}">
                <adec:decorative xmlns:adec="http://schemas.microsoft.com/office/drawing/2017/decorative" val="1"/>
              </a:ext>
            </a:extLst>
          </p:cNvPr>
          <p:cNvSpPr/>
          <p:nvPr userDrawn="1"/>
        </p:nvSpPr>
        <p:spPr>
          <a:xfrm>
            <a:off x="7341262" y="-2"/>
            <a:ext cx="4883106" cy="6858002"/>
          </a:xfrm>
          <a:custGeom>
            <a:avLst/>
            <a:gdLst>
              <a:gd name="connsiteX0" fmla="*/ 1076301 w 4883106"/>
              <a:gd name="connsiteY0" fmla="*/ 0 h 6858002"/>
              <a:gd name="connsiteX1" fmla="*/ 4883106 w 4883106"/>
              <a:gd name="connsiteY1" fmla="*/ 0 h 6858002"/>
              <a:gd name="connsiteX2" fmla="*/ 4883106 w 4883106"/>
              <a:gd name="connsiteY2" fmla="*/ 6858002 h 6858002"/>
              <a:gd name="connsiteX3" fmla="*/ 1076299 w 4883106"/>
              <a:gd name="connsiteY3" fmla="*/ 6858002 h 6858002"/>
              <a:gd name="connsiteX4" fmla="*/ 988248 w 4883106"/>
              <a:gd name="connsiteY4" fmla="*/ 6744738 h 6858002"/>
              <a:gd name="connsiteX5" fmla="*/ 0 w 4883106"/>
              <a:gd name="connsiteY5" fmla="*/ 3429002 h 6858002"/>
              <a:gd name="connsiteX6" fmla="*/ 988248 w 4883106"/>
              <a:gd name="connsiteY6" fmla="*/ 11326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106" h="6858002">
                <a:moveTo>
                  <a:pt x="1076301" y="0"/>
                </a:moveTo>
                <a:lnTo>
                  <a:pt x="4883106" y="0"/>
                </a:lnTo>
                <a:lnTo>
                  <a:pt x="4883106" y="6858002"/>
                </a:lnTo>
                <a:lnTo>
                  <a:pt x="1076299" y="6858002"/>
                </a:lnTo>
                <a:lnTo>
                  <a:pt x="988248" y="6744738"/>
                </a:lnTo>
                <a:cubicBezTo>
                  <a:pt x="381146" y="5925330"/>
                  <a:pt x="0" y="4743265"/>
                  <a:pt x="0" y="3429002"/>
                </a:cubicBezTo>
                <a:cubicBezTo>
                  <a:pt x="0" y="2114740"/>
                  <a:pt x="381146" y="932674"/>
                  <a:pt x="988248" y="11326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Picture Placeholder 6">
            <a:extLst>
              <a:ext uri="{FF2B5EF4-FFF2-40B4-BE49-F238E27FC236}">
                <a16:creationId xmlns:a16="http://schemas.microsoft.com/office/drawing/2014/main" id="{675F9648-74B6-D050-C4A3-BEC6FF8B69FF}"/>
              </a:ext>
            </a:extLst>
          </p:cNvPr>
          <p:cNvSpPr>
            <a:spLocks noGrp="1"/>
          </p:cNvSpPr>
          <p:nvPr>
            <p:ph type="pic" sz="quarter" idx="12"/>
          </p:nvPr>
        </p:nvSpPr>
        <p:spPr>
          <a:xfrm>
            <a:off x="7507308" y="-2"/>
            <a:ext cx="4684692" cy="6858000"/>
          </a:xfrm>
          <a:custGeom>
            <a:avLst/>
            <a:gdLst>
              <a:gd name="connsiteX0" fmla="*/ 1077019 w 4684692"/>
              <a:gd name="connsiteY0" fmla="*/ 0 h 6858000"/>
              <a:gd name="connsiteX1" fmla="*/ 4684692 w 4684692"/>
              <a:gd name="connsiteY1" fmla="*/ 0 h 6858000"/>
              <a:gd name="connsiteX2" fmla="*/ 4684692 w 4684692"/>
              <a:gd name="connsiteY2" fmla="*/ 6858000 h 6858000"/>
              <a:gd name="connsiteX3" fmla="*/ 1077014 w 4684692"/>
              <a:gd name="connsiteY3" fmla="*/ 6858000 h 6858000"/>
              <a:gd name="connsiteX4" fmla="*/ 1042398 w 4684692"/>
              <a:gd name="connsiteY4" fmla="*/ 6816091 h 6858000"/>
              <a:gd name="connsiteX5" fmla="*/ 0 w 4684692"/>
              <a:gd name="connsiteY5" fmla="*/ 3429002 h 6858000"/>
              <a:gd name="connsiteX6" fmla="*/ 1042398 w 4684692"/>
              <a:gd name="connsiteY6" fmla="*/ 419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692" h="6858000">
                <a:moveTo>
                  <a:pt x="1077019" y="0"/>
                </a:moveTo>
                <a:lnTo>
                  <a:pt x="4684692" y="0"/>
                </a:lnTo>
                <a:lnTo>
                  <a:pt x="4684692" y="6858000"/>
                </a:lnTo>
                <a:lnTo>
                  <a:pt x="1077014" y="6858000"/>
                </a:lnTo>
                <a:lnTo>
                  <a:pt x="1042398" y="6816091"/>
                </a:lnTo>
                <a:cubicBezTo>
                  <a:pt x="403897" y="5994749"/>
                  <a:pt x="0" y="4781919"/>
                  <a:pt x="0" y="3429002"/>
                </a:cubicBezTo>
                <a:cubicBezTo>
                  <a:pt x="0" y="2076086"/>
                  <a:pt x="403897" y="863257"/>
                  <a:pt x="1042398" y="41914"/>
                </a:cubicBezTo>
                <a:close/>
              </a:path>
            </a:pathLst>
          </a:custGeom>
        </p:spPr>
        <p:txBody>
          <a:bodyPr wrap="square">
            <a:noAutofit/>
          </a:bodyPr>
          <a:lstStyle/>
          <a:p>
            <a:endParaRPr lang="en-US"/>
          </a:p>
        </p:txBody>
      </p:sp>
      <p:sp>
        <p:nvSpPr>
          <p:cNvPr id="8" name="Slide Number Placeholder 7">
            <a:extLst>
              <a:ext uri="{FF2B5EF4-FFF2-40B4-BE49-F238E27FC236}">
                <a16:creationId xmlns:a16="http://schemas.microsoft.com/office/drawing/2014/main" id="{55FBBD2B-5325-9992-662C-5021C5D6DF29}"/>
              </a:ext>
            </a:extLst>
          </p:cNvPr>
          <p:cNvSpPr>
            <a:spLocks noGrp="1"/>
          </p:cNvSpPr>
          <p:nvPr>
            <p:ph type="sldNum" sz="quarter" idx="11"/>
          </p:nvPr>
        </p:nvSpPr>
        <p:spPr>
          <a:xfrm>
            <a:off x="274320" y="6356350"/>
            <a:ext cx="2382430" cy="365125"/>
          </a:xfrm>
        </p:spPr>
        <p:txBody>
          <a:bodyPr/>
          <a:lstStyle>
            <a:lvl1pPr>
              <a:defRPr>
                <a:solidFill>
                  <a:srgbClr val="5F249F"/>
                </a:solidFill>
              </a:defRPr>
            </a:lvl1pPr>
          </a:lstStyle>
          <a:p>
            <a:fld id="{CFB8C4AC-FAA1-884B-8696-F5EA54219DC7}" type="slidenum">
              <a:rPr lang="en-US" smtClean="0"/>
              <a:pPr/>
              <a:t>‹#›</a:t>
            </a:fld>
            <a:endParaRPr lang="en-US"/>
          </a:p>
        </p:txBody>
      </p:sp>
    </p:spTree>
    <p:extLst>
      <p:ext uri="{BB962C8B-B14F-4D97-AF65-F5344CB8AC3E}">
        <p14:creationId xmlns:p14="http://schemas.microsoft.com/office/powerpoint/2010/main" val="4018608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FBCDF06-B763-4AE8-5224-655D81C943B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4082"/>
            <a:ext cx="12252960" cy="6886164"/>
          </a:xfrm>
          <a:prstGeom prst="rect">
            <a:avLst/>
          </a:prstGeom>
        </p:spPr>
      </p:pic>
      <p:sp>
        <p:nvSpPr>
          <p:cNvPr id="2" name="Title 1">
            <a:extLst>
              <a:ext uri="{FF2B5EF4-FFF2-40B4-BE49-F238E27FC236}">
                <a16:creationId xmlns:a16="http://schemas.microsoft.com/office/drawing/2014/main" id="{54B1D1AB-0476-62A2-F98E-B23DEDF18311}"/>
              </a:ext>
            </a:extLst>
          </p:cNvPr>
          <p:cNvSpPr>
            <a:spLocks noGrp="1"/>
          </p:cNvSpPr>
          <p:nvPr>
            <p:ph type="title"/>
          </p:nvPr>
        </p:nvSpPr>
        <p:spPr>
          <a:xfrm>
            <a:off x="838200" y="2478652"/>
            <a:ext cx="10515600" cy="1325563"/>
          </a:xfrm>
        </p:spPr>
        <p:txBody>
          <a:bodyPr>
            <a:normAutofit/>
          </a:bodyPr>
          <a:lstStyle>
            <a:lvl1pPr algn="ctr">
              <a:defRPr sz="4800" b="0">
                <a:solidFill>
                  <a:schemeClr val="bg1"/>
                </a:solidFill>
                <a:latin typeface="Georgia" panose="02040502050405020303" pitchFamily="18" charset="0"/>
              </a:defRPr>
            </a:lvl1pPr>
          </a:lstStyle>
          <a:p>
            <a:r>
              <a:rPr lang="en-US"/>
              <a:t>Click to edit Master title style</a:t>
            </a:r>
          </a:p>
        </p:txBody>
      </p:sp>
      <p:sp>
        <p:nvSpPr>
          <p:cNvPr id="14" name="Slide Number Placeholder 6">
            <a:extLst>
              <a:ext uri="{FF2B5EF4-FFF2-40B4-BE49-F238E27FC236}">
                <a16:creationId xmlns:a16="http://schemas.microsoft.com/office/drawing/2014/main" id="{D87F005C-977C-0AA1-3A8E-3E206BCF2B52}"/>
              </a:ext>
            </a:extLst>
          </p:cNvPr>
          <p:cNvSpPr>
            <a:spLocks noGrp="1"/>
          </p:cNvSpPr>
          <p:nvPr>
            <p:ph type="sldNum" sz="quarter" idx="12"/>
          </p:nvPr>
        </p:nvSpPr>
        <p:spPr>
          <a:xfrm>
            <a:off x="274320" y="6356350"/>
            <a:ext cx="1729509" cy="365125"/>
          </a:xfrm>
        </p:spPr>
        <p:txBody>
          <a:bodyPr/>
          <a:lstStyle>
            <a:lvl1pPr algn="l">
              <a:defRPr/>
            </a:lvl1pPr>
          </a:lstStyle>
          <a:p>
            <a:fld id="{CFB8C4AC-FAA1-884B-8696-F5EA54219DC7}" type="slidenum">
              <a:rPr lang="en-US" smtClean="0"/>
              <a:pPr/>
              <a:t>‹#›</a:t>
            </a:fld>
            <a:endParaRPr lang="en-US"/>
          </a:p>
        </p:txBody>
      </p:sp>
      <p:pic>
        <p:nvPicPr>
          <p:cNvPr id="6" name="Picture 5" descr="DRPT Logo">
            <a:extLst>
              <a:ext uri="{FF2B5EF4-FFF2-40B4-BE49-F238E27FC236}">
                <a16:creationId xmlns:a16="http://schemas.microsoft.com/office/drawing/2014/main" id="{0AFD4BAB-F2A3-0A10-D6AB-855E36613E3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0175" y="5888552"/>
            <a:ext cx="1615812" cy="727115"/>
          </a:xfrm>
          <a:prstGeom prst="rect">
            <a:avLst/>
          </a:prstGeom>
        </p:spPr>
      </p:pic>
    </p:spTree>
    <p:extLst>
      <p:ext uri="{BB962C8B-B14F-4D97-AF65-F5344CB8AC3E}">
        <p14:creationId xmlns:p14="http://schemas.microsoft.com/office/powerpoint/2010/main" val="272742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 Blue Green 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9746-0037-C149-60D1-E86C3C5184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4082"/>
            <a:ext cx="12252960" cy="6886164"/>
          </a:xfrm>
          <a:prstGeom prst="rect">
            <a:avLst/>
          </a:prstGeom>
        </p:spPr>
      </p:pic>
      <p:sp>
        <p:nvSpPr>
          <p:cNvPr id="8" name="Title 1">
            <a:extLst>
              <a:ext uri="{FF2B5EF4-FFF2-40B4-BE49-F238E27FC236}">
                <a16:creationId xmlns:a16="http://schemas.microsoft.com/office/drawing/2014/main" id="{A7ACA7AC-05C7-A35A-B1C8-85F6F591D9A5}"/>
              </a:ext>
            </a:extLst>
          </p:cNvPr>
          <p:cNvSpPr>
            <a:spLocks noGrp="1"/>
          </p:cNvSpPr>
          <p:nvPr>
            <p:ph type="title"/>
          </p:nvPr>
        </p:nvSpPr>
        <p:spPr>
          <a:xfrm>
            <a:off x="838200" y="2478652"/>
            <a:ext cx="10515600" cy="1325563"/>
          </a:xfrm>
        </p:spPr>
        <p:txBody>
          <a:bodyPr>
            <a:normAutofit/>
          </a:bodyPr>
          <a:lstStyle>
            <a:lvl1pPr algn="ctr">
              <a:defRPr sz="4800" b="0">
                <a:solidFill>
                  <a:schemeClr val="bg1"/>
                </a:solidFill>
                <a:latin typeface="Georgia" panose="02040502050405020303" pitchFamily="18" charset="0"/>
              </a:defRPr>
            </a:lvl1pPr>
          </a:lstStyle>
          <a:p>
            <a:r>
              <a:rPr lang="en-US"/>
              <a:t>Click to edit Master title style</a:t>
            </a:r>
          </a:p>
        </p:txBody>
      </p:sp>
      <p:sp>
        <p:nvSpPr>
          <p:cNvPr id="14" name="Slide Number Placeholder 6">
            <a:extLst>
              <a:ext uri="{FF2B5EF4-FFF2-40B4-BE49-F238E27FC236}">
                <a16:creationId xmlns:a16="http://schemas.microsoft.com/office/drawing/2014/main" id="{D87F005C-977C-0AA1-3A8E-3E206BCF2B52}"/>
              </a:ext>
            </a:extLst>
          </p:cNvPr>
          <p:cNvSpPr>
            <a:spLocks noGrp="1"/>
          </p:cNvSpPr>
          <p:nvPr>
            <p:ph type="sldNum" sz="quarter" idx="12"/>
          </p:nvPr>
        </p:nvSpPr>
        <p:spPr>
          <a:xfrm>
            <a:off x="274320" y="6356350"/>
            <a:ext cx="1729509" cy="365125"/>
          </a:xfrm>
        </p:spPr>
        <p:txBody>
          <a:bodyPr/>
          <a:lstStyle>
            <a:lvl1pPr algn="l">
              <a:defRPr/>
            </a:lvl1pPr>
          </a:lstStyle>
          <a:p>
            <a:fld id="{CFB8C4AC-FAA1-884B-8696-F5EA54219DC7}" type="slidenum">
              <a:rPr lang="en-US" smtClean="0"/>
              <a:pPr/>
              <a:t>‹#›</a:t>
            </a:fld>
            <a:endParaRPr lang="en-US"/>
          </a:p>
        </p:txBody>
      </p:sp>
      <p:pic>
        <p:nvPicPr>
          <p:cNvPr id="6" name="Picture 5" descr="DRPT Logo">
            <a:extLst>
              <a:ext uri="{FF2B5EF4-FFF2-40B4-BE49-F238E27FC236}">
                <a16:creationId xmlns:a16="http://schemas.microsoft.com/office/drawing/2014/main" id="{B33623E0-7719-8776-F977-3277F5AEFB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0175" y="5888552"/>
            <a:ext cx="1615812" cy="727115"/>
          </a:xfrm>
          <a:prstGeom prst="rect">
            <a:avLst/>
          </a:prstGeom>
        </p:spPr>
      </p:pic>
    </p:spTree>
    <p:extLst>
      <p:ext uri="{BB962C8B-B14F-4D97-AF65-F5344CB8AC3E}">
        <p14:creationId xmlns:p14="http://schemas.microsoft.com/office/powerpoint/2010/main" val="406408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 Purple Blue 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1D1A5F-59F6-A62C-47C3-8A215884F4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30480" y="-14082"/>
            <a:ext cx="12252960" cy="6886164"/>
          </a:xfrm>
          <a:prstGeom prst="rect">
            <a:avLst/>
          </a:prstGeom>
        </p:spPr>
      </p:pic>
      <p:sp>
        <p:nvSpPr>
          <p:cNvPr id="8" name="Title 1">
            <a:extLst>
              <a:ext uri="{FF2B5EF4-FFF2-40B4-BE49-F238E27FC236}">
                <a16:creationId xmlns:a16="http://schemas.microsoft.com/office/drawing/2014/main" id="{9A155149-DAFE-40BF-D0D7-79CCCE0C47F4}"/>
              </a:ext>
            </a:extLst>
          </p:cNvPr>
          <p:cNvSpPr>
            <a:spLocks noGrp="1"/>
          </p:cNvSpPr>
          <p:nvPr>
            <p:ph type="title"/>
          </p:nvPr>
        </p:nvSpPr>
        <p:spPr>
          <a:xfrm>
            <a:off x="838200" y="2478652"/>
            <a:ext cx="10515600" cy="1325563"/>
          </a:xfrm>
        </p:spPr>
        <p:txBody>
          <a:bodyPr>
            <a:normAutofit/>
          </a:bodyPr>
          <a:lstStyle>
            <a:lvl1pPr algn="ctr">
              <a:defRPr sz="4800" b="0">
                <a:solidFill>
                  <a:schemeClr val="bg1"/>
                </a:solidFill>
                <a:latin typeface="Georgia" panose="02040502050405020303" pitchFamily="18" charset="0"/>
              </a:defRPr>
            </a:lvl1pPr>
          </a:lstStyle>
          <a:p>
            <a:r>
              <a:rPr lang="en-US"/>
              <a:t>Click to edit Master title style</a:t>
            </a:r>
          </a:p>
        </p:txBody>
      </p:sp>
      <p:sp>
        <p:nvSpPr>
          <p:cNvPr id="14" name="Slide Number Placeholder 6">
            <a:extLst>
              <a:ext uri="{FF2B5EF4-FFF2-40B4-BE49-F238E27FC236}">
                <a16:creationId xmlns:a16="http://schemas.microsoft.com/office/drawing/2014/main" id="{D87F005C-977C-0AA1-3A8E-3E206BCF2B52}"/>
              </a:ext>
            </a:extLst>
          </p:cNvPr>
          <p:cNvSpPr>
            <a:spLocks noGrp="1"/>
          </p:cNvSpPr>
          <p:nvPr>
            <p:ph type="sldNum" sz="quarter" idx="12"/>
          </p:nvPr>
        </p:nvSpPr>
        <p:spPr>
          <a:xfrm>
            <a:off x="274320" y="6356350"/>
            <a:ext cx="1729509" cy="365125"/>
          </a:xfrm>
        </p:spPr>
        <p:txBody>
          <a:bodyPr/>
          <a:lstStyle>
            <a:lvl1pPr algn="l">
              <a:defRPr/>
            </a:lvl1pPr>
          </a:lstStyle>
          <a:p>
            <a:fld id="{CFB8C4AC-FAA1-884B-8696-F5EA54219DC7}" type="slidenum">
              <a:rPr lang="en-US" smtClean="0"/>
              <a:pPr/>
              <a:t>‹#›</a:t>
            </a:fld>
            <a:endParaRPr lang="en-US"/>
          </a:p>
        </p:txBody>
      </p:sp>
      <p:pic>
        <p:nvPicPr>
          <p:cNvPr id="6" name="Picture 5" descr="DRPT Logo">
            <a:extLst>
              <a:ext uri="{FF2B5EF4-FFF2-40B4-BE49-F238E27FC236}">
                <a16:creationId xmlns:a16="http://schemas.microsoft.com/office/drawing/2014/main" id="{C27DEFF5-F2B4-2056-98B8-047441C5D4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00175" y="5888552"/>
            <a:ext cx="1615812" cy="727115"/>
          </a:xfrm>
          <a:prstGeom prst="rect">
            <a:avLst/>
          </a:prstGeom>
        </p:spPr>
      </p:pic>
    </p:spTree>
    <p:extLst>
      <p:ext uri="{BB962C8B-B14F-4D97-AF65-F5344CB8AC3E}">
        <p14:creationId xmlns:p14="http://schemas.microsoft.com/office/powerpoint/2010/main" val="5870775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Virginia Department of Rail and Public Transportation">
            <a:extLst>
              <a:ext uri="{FF2B5EF4-FFF2-40B4-BE49-F238E27FC236}">
                <a16:creationId xmlns:a16="http://schemas.microsoft.com/office/drawing/2014/main" id="{16B45DB2-3567-E387-0817-8C283334F0C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49346" y="6486433"/>
            <a:ext cx="5066641" cy="104959"/>
          </a:xfrm>
          <a:prstGeom prst="rect">
            <a:avLst/>
          </a:prstGeom>
        </p:spPr>
      </p:pic>
      <p:sp>
        <p:nvSpPr>
          <p:cNvPr id="4" name="Slide Number Placeholder 3">
            <a:extLst>
              <a:ext uri="{FF2B5EF4-FFF2-40B4-BE49-F238E27FC236}">
                <a16:creationId xmlns:a16="http://schemas.microsoft.com/office/drawing/2014/main" id="{07A2E2CE-7428-D04F-9D2A-50E0CCE04749}"/>
              </a:ext>
            </a:extLst>
          </p:cNvPr>
          <p:cNvSpPr>
            <a:spLocks noGrp="1"/>
          </p:cNvSpPr>
          <p:nvPr>
            <p:ph type="sldNum" sz="quarter" idx="12"/>
          </p:nvPr>
        </p:nvSpPr>
        <p:spPr>
          <a:xfrm>
            <a:off x="274320" y="6356350"/>
            <a:ext cx="1937368" cy="365125"/>
          </a:xfrm>
        </p:spPr>
        <p:txBody>
          <a:bodyPr/>
          <a:lstStyle/>
          <a:p>
            <a:fld id="{CFB8C4AC-FAA1-884B-8696-F5EA54219DC7}" type="slidenum">
              <a:rPr lang="en-US" smtClean="0"/>
              <a:t>‹#›</a:t>
            </a:fld>
            <a:endParaRPr lang="en-US"/>
          </a:p>
        </p:txBody>
      </p:sp>
    </p:spTree>
    <p:extLst>
      <p:ext uri="{BB962C8B-B14F-4D97-AF65-F5344CB8AC3E}">
        <p14:creationId xmlns:p14="http://schemas.microsoft.com/office/powerpoint/2010/main" val="90128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Slide - Teal Blue 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B39EC0-2443-574D-4479-48923AD4E12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76200" y="-42862"/>
            <a:ext cx="12344400" cy="6943725"/>
          </a:xfrm>
          <a:prstGeom prst="rect">
            <a:avLst/>
          </a:prstGeom>
        </p:spPr>
      </p:pic>
      <p:sp>
        <p:nvSpPr>
          <p:cNvPr id="10" name="Title 1">
            <a:extLst>
              <a:ext uri="{FF2B5EF4-FFF2-40B4-BE49-F238E27FC236}">
                <a16:creationId xmlns:a16="http://schemas.microsoft.com/office/drawing/2014/main" id="{0ED2F246-F16D-FC8E-50E1-B507896DAA57}"/>
              </a:ext>
            </a:extLst>
          </p:cNvPr>
          <p:cNvSpPr>
            <a:spLocks noGrp="1"/>
          </p:cNvSpPr>
          <p:nvPr>
            <p:ph type="ctrTitle"/>
          </p:nvPr>
        </p:nvSpPr>
        <p:spPr>
          <a:xfrm>
            <a:off x="818321" y="655095"/>
            <a:ext cx="6163491" cy="2387600"/>
          </a:xfrm>
        </p:spPr>
        <p:txBody>
          <a:bodyPr anchor="b">
            <a:normAutofit/>
          </a:bodyPr>
          <a:lstStyle>
            <a:lvl1pPr algn="l">
              <a:defRPr sz="4800">
                <a:solidFill>
                  <a:schemeClr val="bg1"/>
                </a:solidFill>
                <a:latin typeface="Georgia" panose="02040502050405020303" pitchFamily="18" charset="0"/>
              </a:defRPr>
            </a:lvl1pPr>
          </a:lstStyle>
          <a:p>
            <a:r>
              <a:rPr lang="en-US"/>
              <a:t>Click to edit Master title style</a:t>
            </a:r>
          </a:p>
        </p:txBody>
      </p:sp>
      <p:sp>
        <p:nvSpPr>
          <p:cNvPr id="11" name="Subtitle 2">
            <a:extLst>
              <a:ext uri="{FF2B5EF4-FFF2-40B4-BE49-F238E27FC236}">
                <a16:creationId xmlns:a16="http://schemas.microsoft.com/office/drawing/2014/main" id="{FD05043D-5899-5321-2554-A3C19BC7C4FF}"/>
              </a:ext>
            </a:extLst>
          </p:cNvPr>
          <p:cNvSpPr>
            <a:spLocks noGrp="1"/>
          </p:cNvSpPr>
          <p:nvPr>
            <p:ph type="subTitle" idx="1"/>
          </p:nvPr>
        </p:nvSpPr>
        <p:spPr>
          <a:xfrm>
            <a:off x="818321" y="3070784"/>
            <a:ext cx="6163491" cy="881730"/>
          </a:xfrm>
        </p:spPr>
        <p:txBody>
          <a:bodyPr>
            <a:normAutofit/>
          </a:bodyPr>
          <a:lstStyle>
            <a:lvl1pPr marL="0" indent="0" algn="l">
              <a:buNone/>
              <a:defRPr sz="2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24">
            <a:extLst>
              <a:ext uri="{FF2B5EF4-FFF2-40B4-BE49-F238E27FC236}">
                <a16:creationId xmlns:a16="http://schemas.microsoft.com/office/drawing/2014/main" id="{55E7A5CD-2BEE-4345-4488-8FEF937EDC61}"/>
              </a:ext>
            </a:extLst>
          </p:cNvPr>
          <p:cNvSpPr>
            <a:spLocks noGrp="1"/>
          </p:cNvSpPr>
          <p:nvPr>
            <p:ph type="body" sz="quarter" idx="13"/>
          </p:nvPr>
        </p:nvSpPr>
        <p:spPr>
          <a:xfrm>
            <a:off x="818320" y="4281308"/>
            <a:ext cx="6163491" cy="1077408"/>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22" name="Picture 21" descr="DRPT Logo">
            <a:extLst>
              <a:ext uri="{FF2B5EF4-FFF2-40B4-BE49-F238E27FC236}">
                <a16:creationId xmlns:a16="http://schemas.microsoft.com/office/drawing/2014/main" id="{B0F5C034-03AB-7C0A-FC41-E5ED21AF14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160" y="5538103"/>
            <a:ext cx="1955132" cy="879809"/>
          </a:xfrm>
          <a:prstGeom prst="rect">
            <a:avLst/>
          </a:prstGeom>
        </p:spPr>
      </p:pic>
      <p:sp>
        <p:nvSpPr>
          <p:cNvPr id="15" name="Freeform 14">
            <a:extLst>
              <a:ext uri="{FF2B5EF4-FFF2-40B4-BE49-F238E27FC236}">
                <a16:creationId xmlns:a16="http://schemas.microsoft.com/office/drawing/2014/main" id="{FF8C5B35-2651-6DE9-9235-6D7A603C01CB}"/>
              </a:ext>
              <a:ext uri="{C183D7F6-B498-43B3-948B-1728B52AA6E4}">
                <adec:decorative xmlns:adec="http://schemas.microsoft.com/office/drawing/2017/decorative" val="1"/>
              </a:ext>
            </a:extLst>
          </p:cNvPr>
          <p:cNvSpPr/>
          <p:nvPr userDrawn="1"/>
        </p:nvSpPr>
        <p:spPr>
          <a:xfrm>
            <a:off x="7341262" y="-2"/>
            <a:ext cx="4883106" cy="6858002"/>
          </a:xfrm>
          <a:custGeom>
            <a:avLst/>
            <a:gdLst>
              <a:gd name="connsiteX0" fmla="*/ 1076301 w 4883106"/>
              <a:gd name="connsiteY0" fmla="*/ 0 h 6858002"/>
              <a:gd name="connsiteX1" fmla="*/ 4883106 w 4883106"/>
              <a:gd name="connsiteY1" fmla="*/ 0 h 6858002"/>
              <a:gd name="connsiteX2" fmla="*/ 4883106 w 4883106"/>
              <a:gd name="connsiteY2" fmla="*/ 6858002 h 6858002"/>
              <a:gd name="connsiteX3" fmla="*/ 1076299 w 4883106"/>
              <a:gd name="connsiteY3" fmla="*/ 6858002 h 6858002"/>
              <a:gd name="connsiteX4" fmla="*/ 988248 w 4883106"/>
              <a:gd name="connsiteY4" fmla="*/ 6744738 h 6858002"/>
              <a:gd name="connsiteX5" fmla="*/ 0 w 4883106"/>
              <a:gd name="connsiteY5" fmla="*/ 3429002 h 6858002"/>
              <a:gd name="connsiteX6" fmla="*/ 988248 w 4883106"/>
              <a:gd name="connsiteY6" fmla="*/ 11326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106" h="6858002">
                <a:moveTo>
                  <a:pt x="1076301" y="0"/>
                </a:moveTo>
                <a:lnTo>
                  <a:pt x="4883106" y="0"/>
                </a:lnTo>
                <a:lnTo>
                  <a:pt x="4883106" y="6858002"/>
                </a:lnTo>
                <a:lnTo>
                  <a:pt x="1076299" y="6858002"/>
                </a:lnTo>
                <a:lnTo>
                  <a:pt x="988248" y="6744738"/>
                </a:lnTo>
                <a:cubicBezTo>
                  <a:pt x="381146" y="5925330"/>
                  <a:pt x="0" y="4743265"/>
                  <a:pt x="0" y="3429002"/>
                </a:cubicBezTo>
                <a:cubicBezTo>
                  <a:pt x="0" y="2114740"/>
                  <a:pt x="381146" y="932674"/>
                  <a:pt x="988248" y="11326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3DF4E79A-A58E-B699-23A2-914617CF0DE4}"/>
              </a:ext>
            </a:extLst>
          </p:cNvPr>
          <p:cNvSpPr>
            <a:spLocks noGrp="1"/>
          </p:cNvSpPr>
          <p:nvPr>
            <p:ph type="pic" sz="quarter" idx="12"/>
          </p:nvPr>
        </p:nvSpPr>
        <p:spPr>
          <a:xfrm>
            <a:off x="7507308" y="-2"/>
            <a:ext cx="4684692" cy="6858000"/>
          </a:xfrm>
          <a:custGeom>
            <a:avLst/>
            <a:gdLst>
              <a:gd name="connsiteX0" fmla="*/ 1077019 w 4684692"/>
              <a:gd name="connsiteY0" fmla="*/ 0 h 6858000"/>
              <a:gd name="connsiteX1" fmla="*/ 4684692 w 4684692"/>
              <a:gd name="connsiteY1" fmla="*/ 0 h 6858000"/>
              <a:gd name="connsiteX2" fmla="*/ 4684692 w 4684692"/>
              <a:gd name="connsiteY2" fmla="*/ 6858000 h 6858000"/>
              <a:gd name="connsiteX3" fmla="*/ 1077014 w 4684692"/>
              <a:gd name="connsiteY3" fmla="*/ 6858000 h 6858000"/>
              <a:gd name="connsiteX4" fmla="*/ 1042398 w 4684692"/>
              <a:gd name="connsiteY4" fmla="*/ 6816091 h 6858000"/>
              <a:gd name="connsiteX5" fmla="*/ 0 w 4684692"/>
              <a:gd name="connsiteY5" fmla="*/ 3429002 h 6858000"/>
              <a:gd name="connsiteX6" fmla="*/ 1042398 w 4684692"/>
              <a:gd name="connsiteY6" fmla="*/ 419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692" h="6858000">
                <a:moveTo>
                  <a:pt x="1077019" y="0"/>
                </a:moveTo>
                <a:lnTo>
                  <a:pt x="4684692" y="0"/>
                </a:lnTo>
                <a:lnTo>
                  <a:pt x="4684692" y="6858000"/>
                </a:lnTo>
                <a:lnTo>
                  <a:pt x="1077014" y="6858000"/>
                </a:lnTo>
                <a:lnTo>
                  <a:pt x="1042398" y="6816091"/>
                </a:lnTo>
                <a:cubicBezTo>
                  <a:pt x="403897" y="5994749"/>
                  <a:pt x="0" y="4781919"/>
                  <a:pt x="0" y="3429002"/>
                </a:cubicBezTo>
                <a:cubicBezTo>
                  <a:pt x="0" y="2076086"/>
                  <a:pt x="403897" y="863257"/>
                  <a:pt x="1042398" y="41914"/>
                </a:cubicBezTo>
                <a:close/>
              </a:path>
            </a:pathLst>
          </a:custGeom>
        </p:spPr>
        <p:txBody>
          <a:bodyPr wrap="square">
            <a:noAutofit/>
          </a:bodyPr>
          <a:lstStyle/>
          <a:p>
            <a:endParaRPr lang="en-US"/>
          </a:p>
        </p:txBody>
      </p:sp>
      <p:sp>
        <p:nvSpPr>
          <p:cNvPr id="8" name="Slide Number Placeholder 7">
            <a:extLst>
              <a:ext uri="{FF2B5EF4-FFF2-40B4-BE49-F238E27FC236}">
                <a16:creationId xmlns:a16="http://schemas.microsoft.com/office/drawing/2014/main" id="{55FBBD2B-5325-9992-662C-5021C5D6DF29}"/>
              </a:ext>
            </a:extLst>
          </p:cNvPr>
          <p:cNvSpPr>
            <a:spLocks noGrp="1"/>
          </p:cNvSpPr>
          <p:nvPr>
            <p:ph type="sldNum" sz="quarter" idx="11"/>
          </p:nvPr>
        </p:nvSpPr>
        <p:spPr>
          <a:xfrm>
            <a:off x="274320" y="6356350"/>
            <a:ext cx="2382430" cy="365125"/>
          </a:xfrm>
        </p:spPr>
        <p:txBody>
          <a:bodyPr/>
          <a:lstStyle>
            <a:lvl1pPr>
              <a:defRPr>
                <a:solidFill>
                  <a:schemeClr val="bg1"/>
                </a:solidFill>
              </a:defRPr>
            </a:lvl1pPr>
          </a:lstStyle>
          <a:p>
            <a:fld id="{CFB8C4AC-FAA1-884B-8696-F5EA54219DC7}" type="slidenum">
              <a:rPr lang="en-US" smtClean="0"/>
              <a:pPr/>
              <a:t>‹#›</a:t>
            </a:fld>
            <a:endParaRPr lang="en-US"/>
          </a:p>
        </p:txBody>
      </p:sp>
    </p:spTree>
    <p:extLst>
      <p:ext uri="{BB962C8B-B14F-4D97-AF65-F5344CB8AC3E}">
        <p14:creationId xmlns:p14="http://schemas.microsoft.com/office/powerpoint/2010/main" val="333831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Slide - Green Blue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57556B-F7A2-B05C-3F57-ED0B88CB32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76200" y="-42863"/>
            <a:ext cx="12344400" cy="6943726"/>
          </a:xfrm>
          <a:prstGeom prst="rect">
            <a:avLst/>
          </a:prstGeom>
        </p:spPr>
      </p:pic>
      <p:sp>
        <p:nvSpPr>
          <p:cNvPr id="11" name="Title 1">
            <a:extLst>
              <a:ext uri="{FF2B5EF4-FFF2-40B4-BE49-F238E27FC236}">
                <a16:creationId xmlns:a16="http://schemas.microsoft.com/office/drawing/2014/main" id="{DCA78C64-302C-D7E9-0683-70D501F9905E}"/>
              </a:ext>
            </a:extLst>
          </p:cNvPr>
          <p:cNvSpPr>
            <a:spLocks noGrp="1"/>
          </p:cNvSpPr>
          <p:nvPr>
            <p:ph type="ctrTitle"/>
          </p:nvPr>
        </p:nvSpPr>
        <p:spPr>
          <a:xfrm>
            <a:off x="818321" y="655095"/>
            <a:ext cx="6163491" cy="2387600"/>
          </a:xfrm>
        </p:spPr>
        <p:txBody>
          <a:bodyPr anchor="b">
            <a:normAutofit/>
          </a:bodyPr>
          <a:lstStyle>
            <a:lvl1pPr algn="l">
              <a:defRPr sz="4800">
                <a:solidFill>
                  <a:schemeClr val="bg1"/>
                </a:solidFill>
                <a:latin typeface="Georgia" panose="02040502050405020303" pitchFamily="18" charset="0"/>
              </a:defRPr>
            </a:lvl1pPr>
          </a:lstStyle>
          <a:p>
            <a:r>
              <a:rPr lang="en-US"/>
              <a:t>Click to edit Master title style</a:t>
            </a:r>
          </a:p>
        </p:txBody>
      </p:sp>
      <p:sp>
        <p:nvSpPr>
          <p:cNvPr id="12" name="Subtitle 2">
            <a:extLst>
              <a:ext uri="{FF2B5EF4-FFF2-40B4-BE49-F238E27FC236}">
                <a16:creationId xmlns:a16="http://schemas.microsoft.com/office/drawing/2014/main" id="{858A43BB-328D-62EB-91A1-070DB768D03A}"/>
              </a:ext>
            </a:extLst>
          </p:cNvPr>
          <p:cNvSpPr>
            <a:spLocks noGrp="1"/>
          </p:cNvSpPr>
          <p:nvPr>
            <p:ph type="subTitle" idx="1"/>
          </p:nvPr>
        </p:nvSpPr>
        <p:spPr>
          <a:xfrm>
            <a:off x="818321" y="3070784"/>
            <a:ext cx="6163491" cy="881730"/>
          </a:xfrm>
        </p:spPr>
        <p:txBody>
          <a:bodyPr>
            <a:normAutofit/>
          </a:bodyPr>
          <a:lstStyle>
            <a:lvl1pPr marL="0" indent="0" algn="l">
              <a:buNone/>
              <a:defRPr sz="2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24">
            <a:extLst>
              <a:ext uri="{FF2B5EF4-FFF2-40B4-BE49-F238E27FC236}">
                <a16:creationId xmlns:a16="http://schemas.microsoft.com/office/drawing/2014/main" id="{71D87F8D-C5B3-898B-F7AD-43CC6770355F}"/>
              </a:ext>
            </a:extLst>
          </p:cNvPr>
          <p:cNvSpPr>
            <a:spLocks noGrp="1"/>
          </p:cNvSpPr>
          <p:nvPr>
            <p:ph type="body" sz="quarter" idx="13"/>
          </p:nvPr>
        </p:nvSpPr>
        <p:spPr>
          <a:xfrm>
            <a:off x="818320" y="4281308"/>
            <a:ext cx="6163491" cy="1077408"/>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8" name="Picture 17" descr="DRPT Logo">
            <a:extLst>
              <a:ext uri="{FF2B5EF4-FFF2-40B4-BE49-F238E27FC236}">
                <a16:creationId xmlns:a16="http://schemas.microsoft.com/office/drawing/2014/main" id="{19056127-48E7-86AA-288D-D561B0F763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160" y="5538103"/>
            <a:ext cx="1955132" cy="879809"/>
          </a:xfrm>
          <a:prstGeom prst="rect">
            <a:avLst/>
          </a:prstGeom>
        </p:spPr>
      </p:pic>
      <p:sp>
        <p:nvSpPr>
          <p:cNvPr id="15" name="Freeform 14">
            <a:extLst>
              <a:ext uri="{FF2B5EF4-FFF2-40B4-BE49-F238E27FC236}">
                <a16:creationId xmlns:a16="http://schemas.microsoft.com/office/drawing/2014/main" id="{9C171F27-704E-4A6E-3AEF-BA5533DCAAD3}"/>
              </a:ext>
              <a:ext uri="{C183D7F6-B498-43B3-948B-1728B52AA6E4}">
                <adec:decorative xmlns:adec="http://schemas.microsoft.com/office/drawing/2017/decorative" val="1"/>
              </a:ext>
            </a:extLst>
          </p:cNvPr>
          <p:cNvSpPr/>
          <p:nvPr userDrawn="1"/>
        </p:nvSpPr>
        <p:spPr>
          <a:xfrm>
            <a:off x="7341262" y="-2"/>
            <a:ext cx="4883106" cy="6858002"/>
          </a:xfrm>
          <a:custGeom>
            <a:avLst/>
            <a:gdLst>
              <a:gd name="connsiteX0" fmla="*/ 1076301 w 4883106"/>
              <a:gd name="connsiteY0" fmla="*/ 0 h 6858002"/>
              <a:gd name="connsiteX1" fmla="*/ 4883106 w 4883106"/>
              <a:gd name="connsiteY1" fmla="*/ 0 h 6858002"/>
              <a:gd name="connsiteX2" fmla="*/ 4883106 w 4883106"/>
              <a:gd name="connsiteY2" fmla="*/ 6858002 h 6858002"/>
              <a:gd name="connsiteX3" fmla="*/ 1076299 w 4883106"/>
              <a:gd name="connsiteY3" fmla="*/ 6858002 h 6858002"/>
              <a:gd name="connsiteX4" fmla="*/ 988248 w 4883106"/>
              <a:gd name="connsiteY4" fmla="*/ 6744738 h 6858002"/>
              <a:gd name="connsiteX5" fmla="*/ 0 w 4883106"/>
              <a:gd name="connsiteY5" fmla="*/ 3429002 h 6858002"/>
              <a:gd name="connsiteX6" fmla="*/ 988248 w 4883106"/>
              <a:gd name="connsiteY6" fmla="*/ 11326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106" h="6858002">
                <a:moveTo>
                  <a:pt x="1076301" y="0"/>
                </a:moveTo>
                <a:lnTo>
                  <a:pt x="4883106" y="0"/>
                </a:lnTo>
                <a:lnTo>
                  <a:pt x="4883106" y="6858002"/>
                </a:lnTo>
                <a:lnTo>
                  <a:pt x="1076299" y="6858002"/>
                </a:lnTo>
                <a:lnTo>
                  <a:pt x="988248" y="6744738"/>
                </a:lnTo>
                <a:cubicBezTo>
                  <a:pt x="381146" y="5925330"/>
                  <a:pt x="0" y="4743265"/>
                  <a:pt x="0" y="3429002"/>
                </a:cubicBezTo>
                <a:cubicBezTo>
                  <a:pt x="0" y="2114740"/>
                  <a:pt x="381146" y="932674"/>
                  <a:pt x="988248" y="11326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1E82A456-CA2D-B61F-9594-9DFC94900736}"/>
              </a:ext>
            </a:extLst>
          </p:cNvPr>
          <p:cNvSpPr>
            <a:spLocks noGrp="1"/>
          </p:cNvSpPr>
          <p:nvPr>
            <p:ph type="pic" sz="quarter" idx="12"/>
          </p:nvPr>
        </p:nvSpPr>
        <p:spPr>
          <a:xfrm>
            <a:off x="7507308" y="-2"/>
            <a:ext cx="4684692" cy="6858000"/>
          </a:xfrm>
          <a:custGeom>
            <a:avLst/>
            <a:gdLst>
              <a:gd name="connsiteX0" fmla="*/ 1077019 w 4684692"/>
              <a:gd name="connsiteY0" fmla="*/ 0 h 6858000"/>
              <a:gd name="connsiteX1" fmla="*/ 4684692 w 4684692"/>
              <a:gd name="connsiteY1" fmla="*/ 0 h 6858000"/>
              <a:gd name="connsiteX2" fmla="*/ 4684692 w 4684692"/>
              <a:gd name="connsiteY2" fmla="*/ 6858000 h 6858000"/>
              <a:gd name="connsiteX3" fmla="*/ 1077014 w 4684692"/>
              <a:gd name="connsiteY3" fmla="*/ 6858000 h 6858000"/>
              <a:gd name="connsiteX4" fmla="*/ 1042398 w 4684692"/>
              <a:gd name="connsiteY4" fmla="*/ 6816091 h 6858000"/>
              <a:gd name="connsiteX5" fmla="*/ 0 w 4684692"/>
              <a:gd name="connsiteY5" fmla="*/ 3429002 h 6858000"/>
              <a:gd name="connsiteX6" fmla="*/ 1042398 w 4684692"/>
              <a:gd name="connsiteY6" fmla="*/ 419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692" h="6858000">
                <a:moveTo>
                  <a:pt x="1077019" y="0"/>
                </a:moveTo>
                <a:lnTo>
                  <a:pt x="4684692" y="0"/>
                </a:lnTo>
                <a:lnTo>
                  <a:pt x="4684692" y="6858000"/>
                </a:lnTo>
                <a:lnTo>
                  <a:pt x="1077014" y="6858000"/>
                </a:lnTo>
                <a:lnTo>
                  <a:pt x="1042398" y="6816091"/>
                </a:lnTo>
                <a:cubicBezTo>
                  <a:pt x="403897" y="5994749"/>
                  <a:pt x="0" y="4781919"/>
                  <a:pt x="0" y="3429002"/>
                </a:cubicBezTo>
                <a:cubicBezTo>
                  <a:pt x="0" y="2076086"/>
                  <a:pt x="403897" y="863257"/>
                  <a:pt x="1042398" y="41914"/>
                </a:cubicBezTo>
                <a:close/>
              </a:path>
            </a:pathLst>
          </a:custGeom>
        </p:spPr>
        <p:txBody>
          <a:bodyPr wrap="square">
            <a:noAutofit/>
          </a:bodyPr>
          <a:lstStyle/>
          <a:p>
            <a:endParaRPr lang="en-US"/>
          </a:p>
        </p:txBody>
      </p:sp>
      <p:sp>
        <p:nvSpPr>
          <p:cNvPr id="8" name="Slide Number Placeholder 7">
            <a:extLst>
              <a:ext uri="{FF2B5EF4-FFF2-40B4-BE49-F238E27FC236}">
                <a16:creationId xmlns:a16="http://schemas.microsoft.com/office/drawing/2014/main" id="{55FBBD2B-5325-9992-662C-5021C5D6DF29}"/>
              </a:ext>
            </a:extLst>
          </p:cNvPr>
          <p:cNvSpPr>
            <a:spLocks noGrp="1"/>
          </p:cNvSpPr>
          <p:nvPr>
            <p:ph type="sldNum" sz="quarter" idx="11"/>
          </p:nvPr>
        </p:nvSpPr>
        <p:spPr>
          <a:xfrm>
            <a:off x="274320" y="6356350"/>
            <a:ext cx="2382430" cy="365125"/>
          </a:xfrm>
        </p:spPr>
        <p:txBody>
          <a:bodyPr/>
          <a:lstStyle>
            <a:lvl1pPr>
              <a:defRPr>
                <a:solidFill>
                  <a:schemeClr val="bg1"/>
                </a:solidFill>
              </a:defRPr>
            </a:lvl1pPr>
          </a:lstStyle>
          <a:p>
            <a:fld id="{CFB8C4AC-FAA1-884B-8696-F5EA54219DC7}" type="slidenum">
              <a:rPr lang="en-US" smtClean="0"/>
              <a:pPr/>
              <a:t>‹#›</a:t>
            </a:fld>
            <a:endParaRPr lang="en-US"/>
          </a:p>
        </p:txBody>
      </p:sp>
    </p:spTree>
    <p:extLst>
      <p:ext uri="{BB962C8B-B14F-4D97-AF65-F5344CB8AC3E}">
        <p14:creationId xmlns:p14="http://schemas.microsoft.com/office/powerpoint/2010/main" val="53122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Slide - Purple Blue 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9955BD1-DCF0-5820-7D65-5658DC5BA53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flipH="1">
            <a:off x="-76200" y="-42863"/>
            <a:ext cx="12344400" cy="6943726"/>
          </a:xfrm>
          <a:prstGeom prst="rect">
            <a:avLst/>
          </a:prstGeom>
        </p:spPr>
      </p:pic>
      <p:sp>
        <p:nvSpPr>
          <p:cNvPr id="11" name="Title 1">
            <a:extLst>
              <a:ext uri="{FF2B5EF4-FFF2-40B4-BE49-F238E27FC236}">
                <a16:creationId xmlns:a16="http://schemas.microsoft.com/office/drawing/2014/main" id="{7B7D74FB-B048-F1AB-43D7-80D2C6CEFF56}"/>
              </a:ext>
            </a:extLst>
          </p:cNvPr>
          <p:cNvSpPr>
            <a:spLocks noGrp="1"/>
          </p:cNvSpPr>
          <p:nvPr>
            <p:ph type="ctrTitle"/>
          </p:nvPr>
        </p:nvSpPr>
        <p:spPr>
          <a:xfrm>
            <a:off x="818321" y="655095"/>
            <a:ext cx="6163491" cy="2387600"/>
          </a:xfrm>
        </p:spPr>
        <p:txBody>
          <a:bodyPr anchor="b">
            <a:normAutofit/>
          </a:bodyPr>
          <a:lstStyle>
            <a:lvl1pPr algn="l">
              <a:defRPr sz="4800">
                <a:solidFill>
                  <a:schemeClr val="bg1"/>
                </a:solidFill>
                <a:latin typeface="Georgia" panose="02040502050405020303" pitchFamily="18" charset="0"/>
              </a:defRPr>
            </a:lvl1pPr>
          </a:lstStyle>
          <a:p>
            <a:r>
              <a:rPr lang="en-US"/>
              <a:t>Click to edit Master title style</a:t>
            </a:r>
          </a:p>
        </p:txBody>
      </p:sp>
      <p:sp>
        <p:nvSpPr>
          <p:cNvPr id="12" name="Subtitle 2">
            <a:extLst>
              <a:ext uri="{FF2B5EF4-FFF2-40B4-BE49-F238E27FC236}">
                <a16:creationId xmlns:a16="http://schemas.microsoft.com/office/drawing/2014/main" id="{3674CB17-E824-459B-6EE1-39FCE93C8C54}"/>
              </a:ext>
            </a:extLst>
          </p:cNvPr>
          <p:cNvSpPr>
            <a:spLocks noGrp="1"/>
          </p:cNvSpPr>
          <p:nvPr>
            <p:ph type="subTitle" idx="1"/>
          </p:nvPr>
        </p:nvSpPr>
        <p:spPr>
          <a:xfrm>
            <a:off x="818321" y="3070784"/>
            <a:ext cx="6163491" cy="881730"/>
          </a:xfrm>
        </p:spPr>
        <p:txBody>
          <a:bodyPr>
            <a:normAutofit/>
          </a:bodyPr>
          <a:lstStyle>
            <a:lvl1pPr marL="0" indent="0" algn="l">
              <a:buNone/>
              <a:defRPr sz="28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8" name="Picture 17" descr="DRPT Logo">
            <a:extLst>
              <a:ext uri="{FF2B5EF4-FFF2-40B4-BE49-F238E27FC236}">
                <a16:creationId xmlns:a16="http://schemas.microsoft.com/office/drawing/2014/main" id="{5B489E16-3D3F-669E-AD37-17727235B14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160" y="5538103"/>
            <a:ext cx="1955132" cy="879809"/>
          </a:xfrm>
          <a:prstGeom prst="rect">
            <a:avLst/>
          </a:prstGeom>
        </p:spPr>
      </p:pic>
      <p:sp>
        <p:nvSpPr>
          <p:cNvPr id="17" name="Text Placeholder 24">
            <a:extLst>
              <a:ext uri="{FF2B5EF4-FFF2-40B4-BE49-F238E27FC236}">
                <a16:creationId xmlns:a16="http://schemas.microsoft.com/office/drawing/2014/main" id="{EDACD49F-4A0F-7836-C65A-57C2349E1B58}"/>
              </a:ext>
            </a:extLst>
          </p:cNvPr>
          <p:cNvSpPr>
            <a:spLocks noGrp="1"/>
          </p:cNvSpPr>
          <p:nvPr>
            <p:ph type="body" sz="quarter" idx="13"/>
          </p:nvPr>
        </p:nvSpPr>
        <p:spPr>
          <a:xfrm>
            <a:off x="818320" y="4281308"/>
            <a:ext cx="6163491" cy="1077408"/>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Freeform 14">
            <a:extLst>
              <a:ext uri="{FF2B5EF4-FFF2-40B4-BE49-F238E27FC236}">
                <a16:creationId xmlns:a16="http://schemas.microsoft.com/office/drawing/2014/main" id="{0AD7D25B-C986-1638-8B84-3D5633A4BFF4}"/>
              </a:ext>
              <a:ext uri="{C183D7F6-B498-43B3-948B-1728B52AA6E4}">
                <adec:decorative xmlns:adec="http://schemas.microsoft.com/office/drawing/2017/decorative" val="1"/>
              </a:ext>
            </a:extLst>
          </p:cNvPr>
          <p:cNvSpPr/>
          <p:nvPr userDrawn="1"/>
        </p:nvSpPr>
        <p:spPr>
          <a:xfrm>
            <a:off x="7341262" y="-2"/>
            <a:ext cx="4883106" cy="6858002"/>
          </a:xfrm>
          <a:custGeom>
            <a:avLst/>
            <a:gdLst>
              <a:gd name="connsiteX0" fmla="*/ 1076301 w 4883106"/>
              <a:gd name="connsiteY0" fmla="*/ 0 h 6858002"/>
              <a:gd name="connsiteX1" fmla="*/ 4883106 w 4883106"/>
              <a:gd name="connsiteY1" fmla="*/ 0 h 6858002"/>
              <a:gd name="connsiteX2" fmla="*/ 4883106 w 4883106"/>
              <a:gd name="connsiteY2" fmla="*/ 6858002 h 6858002"/>
              <a:gd name="connsiteX3" fmla="*/ 1076299 w 4883106"/>
              <a:gd name="connsiteY3" fmla="*/ 6858002 h 6858002"/>
              <a:gd name="connsiteX4" fmla="*/ 988248 w 4883106"/>
              <a:gd name="connsiteY4" fmla="*/ 6744738 h 6858002"/>
              <a:gd name="connsiteX5" fmla="*/ 0 w 4883106"/>
              <a:gd name="connsiteY5" fmla="*/ 3429002 h 6858002"/>
              <a:gd name="connsiteX6" fmla="*/ 988248 w 4883106"/>
              <a:gd name="connsiteY6" fmla="*/ 11326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3106" h="6858002">
                <a:moveTo>
                  <a:pt x="1076301" y="0"/>
                </a:moveTo>
                <a:lnTo>
                  <a:pt x="4883106" y="0"/>
                </a:lnTo>
                <a:lnTo>
                  <a:pt x="4883106" y="6858002"/>
                </a:lnTo>
                <a:lnTo>
                  <a:pt x="1076299" y="6858002"/>
                </a:lnTo>
                <a:lnTo>
                  <a:pt x="988248" y="6744738"/>
                </a:lnTo>
                <a:cubicBezTo>
                  <a:pt x="381146" y="5925330"/>
                  <a:pt x="0" y="4743265"/>
                  <a:pt x="0" y="3429002"/>
                </a:cubicBezTo>
                <a:cubicBezTo>
                  <a:pt x="0" y="2114740"/>
                  <a:pt x="381146" y="932674"/>
                  <a:pt x="988248" y="11326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D127B1B5-8DF8-8CA5-64C0-92FB9F895279}"/>
              </a:ext>
            </a:extLst>
          </p:cNvPr>
          <p:cNvSpPr>
            <a:spLocks noGrp="1"/>
          </p:cNvSpPr>
          <p:nvPr>
            <p:ph type="pic" sz="quarter" idx="12"/>
          </p:nvPr>
        </p:nvSpPr>
        <p:spPr>
          <a:xfrm>
            <a:off x="7507308" y="-2"/>
            <a:ext cx="4684692" cy="6858000"/>
          </a:xfrm>
          <a:custGeom>
            <a:avLst/>
            <a:gdLst>
              <a:gd name="connsiteX0" fmla="*/ 1077019 w 4684692"/>
              <a:gd name="connsiteY0" fmla="*/ 0 h 6858000"/>
              <a:gd name="connsiteX1" fmla="*/ 4684692 w 4684692"/>
              <a:gd name="connsiteY1" fmla="*/ 0 h 6858000"/>
              <a:gd name="connsiteX2" fmla="*/ 4684692 w 4684692"/>
              <a:gd name="connsiteY2" fmla="*/ 6858000 h 6858000"/>
              <a:gd name="connsiteX3" fmla="*/ 1077014 w 4684692"/>
              <a:gd name="connsiteY3" fmla="*/ 6858000 h 6858000"/>
              <a:gd name="connsiteX4" fmla="*/ 1042398 w 4684692"/>
              <a:gd name="connsiteY4" fmla="*/ 6816091 h 6858000"/>
              <a:gd name="connsiteX5" fmla="*/ 0 w 4684692"/>
              <a:gd name="connsiteY5" fmla="*/ 3429002 h 6858000"/>
              <a:gd name="connsiteX6" fmla="*/ 1042398 w 4684692"/>
              <a:gd name="connsiteY6" fmla="*/ 419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84692" h="6858000">
                <a:moveTo>
                  <a:pt x="1077019" y="0"/>
                </a:moveTo>
                <a:lnTo>
                  <a:pt x="4684692" y="0"/>
                </a:lnTo>
                <a:lnTo>
                  <a:pt x="4684692" y="6858000"/>
                </a:lnTo>
                <a:lnTo>
                  <a:pt x="1077014" y="6858000"/>
                </a:lnTo>
                <a:lnTo>
                  <a:pt x="1042398" y="6816091"/>
                </a:lnTo>
                <a:cubicBezTo>
                  <a:pt x="403897" y="5994749"/>
                  <a:pt x="0" y="4781919"/>
                  <a:pt x="0" y="3429002"/>
                </a:cubicBezTo>
                <a:cubicBezTo>
                  <a:pt x="0" y="2076086"/>
                  <a:pt x="403897" y="863257"/>
                  <a:pt x="1042398" y="41914"/>
                </a:cubicBezTo>
                <a:close/>
              </a:path>
            </a:pathLst>
          </a:custGeom>
        </p:spPr>
        <p:txBody>
          <a:bodyPr wrap="square">
            <a:noAutofit/>
          </a:bodyPr>
          <a:lstStyle/>
          <a:p>
            <a:endParaRPr lang="en-US"/>
          </a:p>
        </p:txBody>
      </p:sp>
      <p:sp>
        <p:nvSpPr>
          <p:cNvPr id="8" name="Slide Number Placeholder 7">
            <a:extLst>
              <a:ext uri="{FF2B5EF4-FFF2-40B4-BE49-F238E27FC236}">
                <a16:creationId xmlns:a16="http://schemas.microsoft.com/office/drawing/2014/main" id="{55FBBD2B-5325-9992-662C-5021C5D6DF29}"/>
              </a:ext>
            </a:extLst>
          </p:cNvPr>
          <p:cNvSpPr>
            <a:spLocks noGrp="1"/>
          </p:cNvSpPr>
          <p:nvPr>
            <p:ph type="sldNum" sz="quarter" idx="11"/>
          </p:nvPr>
        </p:nvSpPr>
        <p:spPr>
          <a:xfrm>
            <a:off x="274320" y="6356350"/>
            <a:ext cx="2382430" cy="365125"/>
          </a:xfrm>
        </p:spPr>
        <p:txBody>
          <a:bodyPr/>
          <a:lstStyle>
            <a:lvl1pPr>
              <a:defRPr>
                <a:solidFill>
                  <a:schemeClr val="bg1"/>
                </a:solidFill>
              </a:defRPr>
            </a:lvl1pPr>
          </a:lstStyle>
          <a:p>
            <a:fld id="{CFB8C4AC-FAA1-884B-8696-F5EA54219DC7}" type="slidenum">
              <a:rPr lang="en-US" smtClean="0"/>
              <a:pPr/>
              <a:t>‹#›</a:t>
            </a:fld>
            <a:endParaRPr lang="en-US"/>
          </a:p>
        </p:txBody>
      </p:sp>
    </p:spTree>
    <p:extLst>
      <p:ext uri="{BB962C8B-B14F-4D97-AF65-F5344CB8AC3E}">
        <p14:creationId xmlns:p14="http://schemas.microsoft.com/office/powerpoint/2010/main" val="4254755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7E929C-B4F4-0C42-8552-844C1E365D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93" y="0"/>
            <a:ext cx="12192000" cy="1485900"/>
          </a:xfrm>
          <a:prstGeom prst="rect">
            <a:avLst/>
          </a:prstGeom>
        </p:spPr>
      </p:pic>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6013" y="136525"/>
            <a:ext cx="11639974"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6013" y="1825625"/>
            <a:ext cx="11639974" cy="4351338"/>
          </a:xfrm>
        </p:spPr>
        <p:txBody>
          <a:bodyPr>
            <a:normAutofit/>
          </a:bodyPr>
          <a:lstStyle>
            <a:lvl1pPr>
              <a:buClr>
                <a:schemeClr val="accent1"/>
              </a:buClr>
              <a:defRPr sz="2400"/>
            </a:lvl1pPr>
            <a:lvl2pPr>
              <a:buClr>
                <a:schemeClr val="accent1"/>
              </a:buClr>
              <a:defRPr sz="2000"/>
            </a:lvl2pPr>
            <a:lvl3pPr>
              <a:buClr>
                <a:schemeClr val="accent1"/>
              </a:buClr>
              <a:defRPr sz="1800"/>
            </a:lvl3pPr>
            <a:lvl4pPr>
              <a:buClr>
                <a:schemeClr val="accent1"/>
              </a:buClr>
              <a:defRPr sz="1600"/>
            </a:lvl4pPr>
            <a:lvl5pPr>
              <a:buClr>
                <a:schemeClr val="accent1"/>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6013" y="6356350"/>
            <a:ext cx="1729509" cy="365125"/>
          </a:xfrm>
        </p:spPr>
        <p:txBody>
          <a:bodyPr/>
          <a:lstStyle>
            <a:lvl1pPr algn="l">
              <a:defRPr/>
            </a:lvl1pPr>
          </a:lstStyle>
          <a:p>
            <a:fld id="{CFB8C4AC-FAA1-884B-8696-F5EA54219DC7}" type="slidenum">
              <a:rPr lang="en-US" smtClean="0"/>
              <a:pPr/>
              <a:t>‹#›</a:t>
            </a:fld>
            <a:endParaRPr lang="en-US"/>
          </a:p>
        </p:txBody>
      </p:sp>
      <p:pic>
        <p:nvPicPr>
          <p:cNvPr id="16" name="Picture 15" descr="Virginia Department of Rail and Public Transportation">
            <a:extLst>
              <a:ext uri="{FF2B5EF4-FFF2-40B4-BE49-F238E27FC236}">
                <a16:creationId xmlns:a16="http://schemas.microsoft.com/office/drawing/2014/main" id="{034F4374-2924-B6F8-5C56-94EB720ED7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9346" y="6486433"/>
            <a:ext cx="5066641" cy="104959"/>
          </a:xfrm>
          <a:prstGeom prst="rect">
            <a:avLst/>
          </a:prstGeom>
        </p:spPr>
      </p:pic>
    </p:spTree>
    <p:extLst>
      <p:ext uri="{BB962C8B-B14F-4D97-AF65-F5344CB8AC3E}">
        <p14:creationId xmlns:p14="http://schemas.microsoft.com/office/powerpoint/2010/main" val="201847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itle + Two Column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E43B37-0F56-7B3C-D3F4-38D3287BD87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93" y="0"/>
            <a:ext cx="12192000" cy="1485900"/>
          </a:xfrm>
          <a:prstGeom prst="rect">
            <a:avLst/>
          </a:prstGeom>
        </p:spPr>
      </p:pic>
      <p:sp>
        <p:nvSpPr>
          <p:cNvPr id="2" name="Title 1">
            <a:extLst>
              <a:ext uri="{FF2B5EF4-FFF2-40B4-BE49-F238E27FC236}">
                <a16:creationId xmlns:a16="http://schemas.microsoft.com/office/drawing/2014/main" id="{D9C72427-9148-EC10-6CB0-8C7DE79D8658}"/>
              </a:ext>
            </a:extLst>
          </p:cNvPr>
          <p:cNvSpPr>
            <a:spLocks noGrp="1"/>
          </p:cNvSpPr>
          <p:nvPr>
            <p:ph type="title"/>
          </p:nvPr>
        </p:nvSpPr>
        <p:spPr>
          <a:xfrm>
            <a:off x="274319" y="136525"/>
            <a:ext cx="11641177"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BC801ED-039F-7D7F-BBCF-18E7D9DCBE7D}"/>
              </a:ext>
            </a:extLst>
          </p:cNvPr>
          <p:cNvSpPr>
            <a:spLocks noGrp="1"/>
          </p:cNvSpPr>
          <p:nvPr>
            <p:ph sz="half" idx="1"/>
          </p:nvPr>
        </p:nvSpPr>
        <p:spPr>
          <a:xfrm>
            <a:off x="274319" y="1825625"/>
            <a:ext cx="57124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EC2F7-F4CF-242A-C72A-F5D0903511D6}"/>
              </a:ext>
            </a:extLst>
          </p:cNvPr>
          <p:cNvSpPr>
            <a:spLocks noGrp="1"/>
          </p:cNvSpPr>
          <p:nvPr>
            <p:ph sz="half" idx="2"/>
          </p:nvPr>
        </p:nvSpPr>
        <p:spPr>
          <a:xfrm>
            <a:off x="6203057" y="1825625"/>
            <a:ext cx="571243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A500F75-99B9-50D4-AFAC-FA45B265FB46}"/>
              </a:ext>
            </a:extLst>
          </p:cNvPr>
          <p:cNvSpPr>
            <a:spLocks noGrp="1"/>
          </p:cNvSpPr>
          <p:nvPr>
            <p:ph type="sldNum" sz="quarter" idx="12"/>
          </p:nvPr>
        </p:nvSpPr>
        <p:spPr>
          <a:xfrm>
            <a:off x="274320" y="6356350"/>
            <a:ext cx="1729509" cy="365125"/>
          </a:xfrm>
        </p:spPr>
        <p:txBody>
          <a:bodyPr/>
          <a:lstStyle>
            <a:lvl1pPr algn="l">
              <a:defRPr/>
            </a:lvl1pPr>
          </a:lstStyle>
          <a:p>
            <a:fld id="{CFB8C4AC-FAA1-884B-8696-F5EA54219DC7}" type="slidenum">
              <a:rPr lang="en-US" smtClean="0"/>
              <a:pPr/>
              <a:t>‹#›</a:t>
            </a:fld>
            <a:endParaRPr lang="en-US"/>
          </a:p>
        </p:txBody>
      </p:sp>
      <p:pic>
        <p:nvPicPr>
          <p:cNvPr id="11" name="Picture 10" descr="Virginia Department of Rail and Public Transportation">
            <a:extLst>
              <a:ext uri="{FF2B5EF4-FFF2-40B4-BE49-F238E27FC236}">
                <a16:creationId xmlns:a16="http://schemas.microsoft.com/office/drawing/2014/main" id="{A3F090F9-D7EA-6833-7956-F88E29CA7D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8856" y="6486433"/>
            <a:ext cx="5066641" cy="104959"/>
          </a:xfrm>
          <a:prstGeom prst="rect">
            <a:avLst/>
          </a:prstGeom>
        </p:spPr>
      </p:pic>
    </p:spTree>
    <p:extLst>
      <p:ext uri="{BB962C8B-B14F-4D97-AF65-F5344CB8AC3E}">
        <p14:creationId xmlns:p14="http://schemas.microsoft.com/office/powerpoint/2010/main" val="104834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 Content - 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718357-C71F-6C5E-8818-0F41F7B47AC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12192000" cy="1460500"/>
          </a:xfrm>
          <a:prstGeom prst="rect">
            <a:avLst/>
          </a:prstGeom>
        </p:spPr>
      </p:pic>
      <p:sp>
        <p:nvSpPr>
          <p:cNvPr id="2" name="Title 1">
            <a:extLst>
              <a:ext uri="{FF2B5EF4-FFF2-40B4-BE49-F238E27FC236}">
                <a16:creationId xmlns:a16="http://schemas.microsoft.com/office/drawing/2014/main" id="{538E222E-7B2A-AAA0-A05B-2D3A2F5D312E}"/>
              </a:ext>
            </a:extLst>
          </p:cNvPr>
          <p:cNvSpPr>
            <a:spLocks noGrp="1"/>
          </p:cNvSpPr>
          <p:nvPr>
            <p:ph type="title"/>
          </p:nvPr>
        </p:nvSpPr>
        <p:spPr>
          <a:xfrm>
            <a:off x="276013" y="136525"/>
            <a:ext cx="11639974" cy="1325563"/>
          </a:xfrm>
        </p:spPr>
        <p:txBody>
          <a:bodyPr>
            <a:normAutofit/>
          </a:bodyPr>
          <a:lstStyle>
            <a:lvl1pPr>
              <a:defRPr sz="4000" b="0">
                <a:solidFill>
                  <a:schemeClr val="bg1"/>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96AA0F8-4784-C4F9-E2BE-F5E714988933}"/>
              </a:ext>
            </a:extLst>
          </p:cNvPr>
          <p:cNvSpPr>
            <a:spLocks noGrp="1"/>
          </p:cNvSpPr>
          <p:nvPr>
            <p:ph idx="1"/>
          </p:nvPr>
        </p:nvSpPr>
        <p:spPr>
          <a:xfrm>
            <a:off x="276013" y="1825625"/>
            <a:ext cx="11639974" cy="4351338"/>
          </a:xfrm>
        </p:spPr>
        <p:txBody>
          <a:bodyPr>
            <a:normAutofit/>
          </a:bodyPr>
          <a:lstStyle>
            <a:lvl1pPr>
              <a:buClr>
                <a:srgbClr val="00CE7C"/>
              </a:buClr>
              <a:defRPr sz="2400"/>
            </a:lvl1pPr>
            <a:lvl2pPr>
              <a:buClr>
                <a:srgbClr val="00CE7C"/>
              </a:buClr>
              <a:defRPr sz="2000"/>
            </a:lvl2pPr>
            <a:lvl3pPr>
              <a:buClr>
                <a:srgbClr val="00CE7C"/>
              </a:buClr>
              <a:defRPr sz="1800"/>
            </a:lvl3pPr>
            <a:lvl4pPr>
              <a:buClr>
                <a:srgbClr val="00CE7C"/>
              </a:buClr>
              <a:defRPr sz="1600"/>
            </a:lvl4pPr>
            <a:lvl5pPr>
              <a:buClr>
                <a:srgbClr val="00CE7C"/>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6">
            <a:extLst>
              <a:ext uri="{FF2B5EF4-FFF2-40B4-BE49-F238E27FC236}">
                <a16:creationId xmlns:a16="http://schemas.microsoft.com/office/drawing/2014/main" id="{D5CA998F-2E7A-72C2-D8DA-9B22B06EEB90}"/>
              </a:ext>
            </a:extLst>
          </p:cNvPr>
          <p:cNvSpPr>
            <a:spLocks noGrp="1"/>
          </p:cNvSpPr>
          <p:nvPr>
            <p:ph type="sldNum" sz="quarter" idx="12"/>
          </p:nvPr>
        </p:nvSpPr>
        <p:spPr>
          <a:xfrm>
            <a:off x="276013" y="6356350"/>
            <a:ext cx="1729509" cy="365125"/>
          </a:xfrm>
        </p:spPr>
        <p:txBody>
          <a:bodyPr/>
          <a:lstStyle>
            <a:lvl1pPr algn="l">
              <a:defRPr/>
            </a:lvl1pPr>
          </a:lstStyle>
          <a:p>
            <a:fld id="{CFB8C4AC-FAA1-884B-8696-F5EA54219DC7}" type="slidenum">
              <a:rPr lang="en-US" smtClean="0"/>
              <a:pPr/>
              <a:t>‹#›</a:t>
            </a:fld>
            <a:endParaRPr lang="en-US"/>
          </a:p>
        </p:txBody>
      </p:sp>
      <p:pic>
        <p:nvPicPr>
          <p:cNvPr id="16" name="Picture 15" descr="Virginia Department of Rail and Public Transportation">
            <a:extLst>
              <a:ext uri="{FF2B5EF4-FFF2-40B4-BE49-F238E27FC236}">
                <a16:creationId xmlns:a16="http://schemas.microsoft.com/office/drawing/2014/main" id="{034F4374-2924-B6F8-5C56-94EB720ED7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9346" y="6486433"/>
            <a:ext cx="5066641" cy="104959"/>
          </a:xfrm>
          <a:prstGeom prst="rect">
            <a:avLst/>
          </a:prstGeom>
        </p:spPr>
      </p:pic>
    </p:spTree>
    <p:extLst>
      <p:ext uri="{BB962C8B-B14F-4D97-AF65-F5344CB8AC3E}">
        <p14:creationId xmlns:p14="http://schemas.microsoft.com/office/powerpoint/2010/main" val="31877683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47F933-294D-2EFD-CBF1-05635C171735}"/>
              </a:ext>
            </a:extLst>
          </p:cNvPr>
          <p:cNvSpPr>
            <a:spLocks noGrp="1"/>
          </p:cNvSpPr>
          <p:nvPr>
            <p:ph type="title"/>
          </p:nvPr>
        </p:nvSpPr>
        <p:spPr>
          <a:xfrm>
            <a:off x="274319" y="365125"/>
            <a:ext cx="1164166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6E4BD4-6465-850A-B34B-C85B1BC6087C}"/>
              </a:ext>
            </a:extLst>
          </p:cNvPr>
          <p:cNvSpPr>
            <a:spLocks noGrp="1"/>
          </p:cNvSpPr>
          <p:nvPr>
            <p:ph type="body" idx="1"/>
          </p:nvPr>
        </p:nvSpPr>
        <p:spPr>
          <a:xfrm>
            <a:off x="274319" y="1825625"/>
            <a:ext cx="116416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939D927-8B4C-F924-39B9-959D39188FAD}"/>
              </a:ext>
            </a:extLst>
          </p:cNvPr>
          <p:cNvSpPr>
            <a:spLocks noGrp="1"/>
          </p:cNvSpPr>
          <p:nvPr>
            <p:ph type="sldNum" sz="quarter" idx="4"/>
          </p:nvPr>
        </p:nvSpPr>
        <p:spPr>
          <a:xfrm>
            <a:off x="274320" y="6356350"/>
            <a:ext cx="2743200" cy="365125"/>
          </a:xfrm>
          <a:prstGeom prst="rect">
            <a:avLst/>
          </a:prstGeom>
        </p:spPr>
        <p:txBody>
          <a:bodyPr vert="horz" lIns="91440" tIns="45720" rIns="91440" bIns="45720" rtlCol="0" anchor="ctr"/>
          <a:lstStyle>
            <a:lvl1pPr algn="l">
              <a:defRPr sz="1200" b="1">
                <a:solidFill>
                  <a:schemeClr val="tx2"/>
                </a:solidFill>
              </a:defRPr>
            </a:lvl1pPr>
          </a:lstStyle>
          <a:p>
            <a:fld id="{CFB8C4AC-FAA1-884B-8696-F5EA54219DC7}" type="slidenum">
              <a:rPr lang="en-US" smtClean="0"/>
              <a:pPr/>
              <a:t>‹#›</a:t>
            </a:fld>
            <a:endParaRPr lang="en-US"/>
          </a:p>
        </p:txBody>
      </p:sp>
    </p:spTree>
    <p:extLst>
      <p:ext uri="{BB962C8B-B14F-4D97-AF65-F5344CB8AC3E}">
        <p14:creationId xmlns:p14="http://schemas.microsoft.com/office/powerpoint/2010/main" val="1006384156"/>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3" r:id="rId3"/>
    <p:sldLayoutId id="2147483684" r:id="rId4"/>
    <p:sldLayoutId id="2147483685" r:id="rId5"/>
    <p:sldLayoutId id="2147483686" r:id="rId6"/>
    <p:sldLayoutId id="2147483660" r:id="rId7"/>
    <p:sldLayoutId id="2147483652" r:id="rId8"/>
    <p:sldLayoutId id="2147483687" r:id="rId9"/>
    <p:sldLayoutId id="2147483688" r:id="rId10"/>
    <p:sldLayoutId id="2147483689" r:id="rId11"/>
    <p:sldLayoutId id="2147483690" r:id="rId12"/>
    <p:sldLayoutId id="2147483650" r:id="rId13"/>
    <p:sldLayoutId id="2147483668" r:id="rId14"/>
    <p:sldLayoutId id="2147483669" r:id="rId15"/>
    <p:sldLayoutId id="2147483665" r:id="rId16"/>
    <p:sldLayoutId id="2147483680" r:id="rId17"/>
    <p:sldLayoutId id="2147483681" r:id="rId18"/>
    <p:sldLayoutId id="2147483664" r:id="rId19"/>
    <p:sldLayoutId id="2147483666" r:id="rId20"/>
    <p:sldLayoutId id="2147483667" r:id="rId21"/>
    <p:sldLayoutId id="2147483675" r:id="rId22"/>
    <p:sldLayoutId id="2147483679" r:id="rId23"/>
    <p:sldLayoutId id="2147483671" r:id="rId24"/>
    <p:sldLayoutId id="2147483672" r:id="rId25"/>
    <p:sldLayoutId id="2147483676" r:id="rId26"/>
    <p:sldLayoutId id="2147483674" r:id="rId27"/>
    <p:sldLayoutId id="2147483677" r:id="rId28"/>
    <p:sldLayoutId id="2147483678" r:id="rId29"/>
    <p:sldLayoutId id="2147483654" r:id="rId30"/>
    <p:sldLayoutId id="2147483663" r:id="rId31"/>
    <p:sldLayoutId id="2147483662" r:id="rId32"/>
    <p:sldLayoutId id="2147483655" r:id="rId33"/>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mailto:Jessica.Maffey@drpt.virginia.gov" TargetMode="External"/><Relationship Id="rId2" Type="http://schemas.openxmlformats.org/officeDocument/2006/relationships/image" Target="../media/image48.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microsoft.com/office/2018/10/relationships/comments" Target="../comments/modernComment_12C_5AED3AFD.xml"/><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138_FE252A8E.xm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drpt.virginia.gov/guidelines-and-requirements/coordinated-human-service-mobility-plan/"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2FE73-3724-D783-1BC5-0362B09513B1}"/>
              </a:ext>
            </a:extLst>
          </p:cNvPr>
          <p:cNvSpPr>
            <a:spLocks noGrp="1"/>
          </p:cNvSpPr>
          <p:nvPr>
            <p:ph type="ctrTitle"/>
          </p:nvPr>
        </p:nvSpPr>
        <p:spPr/>
        <p:txBody>
          <a:bodyPr>
            <a:normAutofit/>
          </a:bodyPr>
          <a:lstStyle/>
          <a:p>
            <a:r>
              <a:rPr lang="en-US" sz="4400" dirty="0">
                <a:latin typeface="Georgia"/>
              </a:rPr>
              <a:t>Exploring Mobility Hubs in Virginia </a:t>
            </a:r>
          </a:p>
        </p:txBody>
      </p:sp>
      <p:sp>
        <p:nvSpPr>
          <p:cNvPr id="3" name="Subtitle 2">
            <a:extLst>
              <a:ext uri="{FF2B5EF4-FFF2-40B4-BE49-F238E27FC236}">
                <a16:creationId xmlns:a16="http://schemas.microsoft.com/office/drawing/2014/main" id="{5786F8CC-0062-F0A6-32C8-C9035BB3BBC9}"/>
              </a:ext>
            </a:extLst>
          </p:cNvPr>
          <p:cNvSpPr>
            <a:spLocks noGrp="1"/>
          </p:cNvSpPr>
          <p:nvPr>
            <p:ph type="subTitle" idx="1"/>
          </p:nvPr>
        </p:nvSpPr>
        <p:spPr/>
        <p:txBody>
          <a:bodyPr/>
          <a:lstStyle/>
          <a:p>
            <a:r>
              <a:rPr lang="en-US" dirty="0"/>
              <a:t>Presentation for No Wrong Door Summit</a:t>
            </a:r>
          </a:p>
        </p:txBody>
      </p:sp>
      <p:sp>
        <p:nvSpPr>
          <p:cNvPr id="20" name="Text Placeholder 19">
            <a:extLst>
              <a:ext uri="{FF2B5EF4-FFF2-40B4-BE49-F238E27FC236}">
                <a16:creationId xmlns:a16="http://schemas.microsoft.com/office/drawing/2014/main" id="{364235C3-6CB9-9A04-7CEF-CFED9720262C}"/>
              </a:ext>
            </a:extLst>
          </p:cNvPr>
          <p:cNvSpPr>
            <a:spLocks noGrp="1"/>
          </p:cNvSpPr>
          <p:nvPr>
            <p:ph type="body" sz="quarter" idx="13"/>
          </p:nvPr>
        </p:nvSpPr>
        <p:spPr/>
        <p:txBody>
          <a:bodyPr vert="horz" lIns="91440" tIns="45720" rIns="91440" bIns="45720" rtlCol="0" anchor="t">
            <a:normAutofit/>
          </a:bodyPr>
          <a:lstStyle/>
          <a:p>
            <a:r>
              <a:rPr lang="en-US" sz="1600" b="1" dirty="0">
                <a:solidFill>
                  <a:srgbClr val="004B87"/>
                </a:solidFill>
                <a:latin typeface="Montserrat"/>
              </a:rPr>
              <a:t>Jess Maffey, Statewide Transit Program Manager</a:t>
            </a:r>
          </a:p>
          <a:p>
            <a:r>
              <a:rPr lang="en-US" sz="1600" dirty="0">
                <a:latin typeface="Montserrat"/>
              </a:rPr>
              <a:t>May 6, 2026</a:t>
            </a:r>
            <a:endParaRPr lang="en-US" sz="1600" dirty="0">
              <a:cs typeface="Arial"/>
            </a:endParaRPr>
          </a:p>
        </p:txBody>
      </p:sp>
      <p:pic>
        <p:nvPicPr>
          <p:cNvPr id="42" name="Picture Placeholder 41">
            <a:extLst>
              <a:ext uri="{FF2B5EF4-FFF2-40B4-BE49-F238E27FC236}">
                <a16:creationId xmlns:a16="http://schemas.microsoft.com/office/drawing/2014/main" id="{1C57D16C-3B15-07B7-A1A4-9C00DB686539}"/>
              </a:ext>
              <a:ext uri="{C183D7F6-B498-43B3-948B-1728B52AA6E4}">
                <adec:decorative xmlns:adec="http://schemas.microsoft.com/office/drawing/2017/decorative" val="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p:blipFill>
        <p:spPr/>
      </p:pic>
      <p:pic>
        <p:nvPicPr>
          <p:cNvPr id="15" name="Picture 14">
            <a:extLst>
              <a:ext uri="{FF2B5EF4-FFF2-40B4-BE49-F238E27FC236}">
                <a16:creationId xmlns:a16="http://schemas.microsoft.com/office/drawing/2014/main" id="{BC158568-1336-8F4A-BA1A-159C0C14AB89}"/>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2693" y="502882"/>
            <a:ext cx="740410" cy="740410"/>
          </a:xfrm>
          <a:prstGeom prst="rect">
            <a:avLst/>
          </a:prstGeom>
        </p:spPr>
      </p:pic>
      <p:pic>
        <p:nvPicPr>
          <p:cNvPr id="16" name="Picture 15">
            <a:extLst>
              <a:ext uri="{FF2B5EF4-FFF2-40B4-BE49-F238E27FC236}">
                <a16:creationId xmlns:a16="http://schemas.microsoft.com/office/drawing/2014/main" id="{EE9F1156-8230-9DEC-46FE-C80E2AF5FAAB}"/>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1369" y="498718"/>
            <a:ext cx="740410" cy="740410"/>
          </a:xfrm>
          <a:prstGeom prst="rect">
            <a:avLst/>
          </a:prstGeom>
        </p:spPr>
      </p:pic>
      <p:pic>
        <p:nvPicPr>
          <p:cNvPr id="17" name="Picture 16">
            <a:extLst>
              <a:ext uri="{FF2B5EF4-FFF2-40B4-BE49-F238E27FC236}">
                <a16:creationId xmlns:a16="http://schemas.microsoft.com/office/drawing/2014/main" id="{B2AC1426-B43B-AE1A-8D09-92C8D7104EF2}"/>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0045" y="502882"/>
            <a:ext cx="740410" cy="740410"/>
          </a:xfrm>
          <a:prstGeom prst="rect">
            <a:avLst/>
          </a:prstGeom>
        </p:spPr>
      </p:pic>
      <p:pic>
        <p:nvPicPr>
          <p:cNvPr id="18" name="Picture 17">
            <a:extLst>
              <a:ext uri="{FF2B5EF4-FFF2-40B4-BE49-F238E27FC236}">
                <a16:creationId xmlns:a16="http://schemas.microsoft.com/office/drawing/2014/main" id="{F11105A5-D53B-548F-21F4-04011D7C0F55}"/>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48721" y="471132"/>
            <a:ext cx="740410" cy="740410"/>
          </a:xfrm>
          <a:prstGeom prst="rect">
            <a:avLst/>
          </a:prstGeom>
        </p:spPr>
      </p:pic>
      <p:pic>
        <p:nvPicPr>
          <p:cNvPr id="19" name="Picture 18">
            <a:extLst>
              <a:ext uri="{FF2B5EF4-FFF2-40B4-BE49-F238E27FC236}">
                <a16:creationId xmlns:a16="http://schemas.microsoft.com/office/drawing/2014/main" id="{9CE35582-5490-BFB5-E0D4-DE5CF6FD3BD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87398" y="476109"/>
            <a:ext cx="740410" cy="740410"/>
          </a:xfrm>
          <a:prstGeom prst="rect">
            <a:avLst/>
          </a:prstGeom>
        </p:spPr>
      </p:pic>
      <p:pic>
        <p:nvPicPr>
          <p:cNvPr id="38" name="Picture 37">
            <a:extLst>
              <a:ext uri="{FF2B5EF4-FFF2-40B4-BE49-F238E27FC236}">
                <a16:creationId xmlns:a16="http://schemas.microsoft.com/office/drawing/2014/main" id="{DD317F2F-BFBD-7A0A-41FB-8371842865BB}"/>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flipH="1" flipV="1">
            <a:off x="7671883" y="0"/>
            <a:ext cx="1333500" cy="6858000"/>
          </a:xfrm>
          <a:prstGeom prst="rect">
            <a:avLst/>
          </a:prstGeom>
        </p:spPr>
      </p:pic>
    </p:spTree>
    <p:extLst>
      <p:ext uri="{BB962C8B-B14F-4D97-AF65-F5344CB8AC3E}">
        <p14:creationId xmlns:p14="http://schemas.microsoft.com/office/powerpoint/2010/main" val="346802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F0C9F-A699-01FE-EDBE-DCC449E054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074B81-76DD-E511-A659-484237DA59B5}"/>
              </a:ext>
            </a:extLst>
          </p:cNvPr>
          <p:cNvSpPr>
            <a:spLocks noGrp="1"/>
          </p:cNvSpPr>
          <p:nvPr>
            <p:ph type="title"/>
          </p:nvPr>
        </p:nvSpPr>
        <p:spPr/>
        <p:txBody>
          <a:bodyPr/>
          <a:lstStyle/>
          <a:p>
            <a:r>
              <a:rPr lang="en-US" dirty="0"/>
              <a:t>What is Mobility Management?    </a:t>
            </a:r>
          </a:p>
        </p:txBody>
      </p:sp>
      <p:sp>
        <p:nvSpPr>
          <p:cNvPr id="3" name="TextBox 2">
            <a:extLst>
              <a:ext uri="{FF2B5EF4-FFF2-40B4-BE49-F238E27FC236}">
                <a16:creationId xmlns:a16="http://schemas.microsoft.com/office/drawing/2014/main" id="{6F6B8867-6084-D376-9385-597222A1D1EC}"/>
              </a:ext>
            </a:extLst>
          </p:cNvPr>
          <p:cNvSpPr txBox="1"/>
          <p:nvPr/>
        </p:nvSpPr>
        <p:spPr>
          <a:xfrm>
            <a:off x="1167935" y="1730895"/>
            <a:ext cx="3697356" cy="369332"/>
          </a:xfrm>
          <a:prstGeom prst="rect">
            <a:avLst/>
          </a:prstGeom>
          <a:noFill/>
        </p:spPr>
        <p:txBody>
          <a:bodyPr wrap="square" rtlCol="0">
            <a:spAutoFit/>
          </a:bodyPr>
          <a:lstStyle/>
          <a:p>
            <a:pPr algn="ctr"/>
            <a:r>
              <a:rPr lang="en-US" b="1" dirty="0"/>
              <a:t>“One Call/One Click Center”</a:t>
            </a:r>
          </a:p>
        </p:txBody>
      </p:sp>
      <p:pic>
        <p:nvPicPr>
          <p:cNvPr id="7" name="Content Placeholder 6">
            <a:extLst>
              <a:ext uri="{FF2B5EF4-FFF2-40B4-BE49-F238E27FC236}">
                <a16:creationId xmlns:a16="http://schemas.microsoft.com/office/drawing/2014/main" id="{E6C7C2FC-92BC-7CF0-8A24-DF7307C43C8D}"/>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58085" y="2266950"/>
            <a:ext cx="5717057" cy="3430234"/>
          </a:xfrm>
          <a:prstGeom prst="rect">
            <a:avLst/>
          </a:prstGeom>
          <a:ln w="76200">
            <a:solidFill>
              <a:schemeClr val="accent1">
                <a:lumMod val="75000"/>
              </a:schemeClr>
            </a:solidFill>
          </a:ln>
        </p:spPr>
      </p:pic>
      <p:pic>
        <p:nvPicPr>
          <p:cNvPr id="9" name="Content Placeholder 8">
            <a:extLst>
              <a:ext uri="{FF2B5EF4-FFF2-40B4-BE49-F238E27FC236}">
                <a16:creationId xmlns:a16="http://schemas.microsoft.com/office/drawing/2014/main" id="{EDA21245-CF84-6CED-2E67-C1891C0A2069}"/>
              </a:ext>
              <a:ext uri="{C183D7F6-B498-43B3-948B-1728B52AA6E4}">
                <adec:decorative xmlns:adec="http://schemas.microsoft.com/office/drawing/2017/decorative" val="1"/>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103743" y="2364844"/>
            <a:ext cx="6143812" cy="3155103"/>
          </a:xfrm>
          <a:prstGeom prst="rect">
            <a:avLst/>
          </a:prstGeom>
        </p:spPr>
      </p:pic>
      <p:sp>
        <p:nvSpPr>
          <p:cNvPr id="5" name="Slide Number Placeholder 4">
            <a:extLst>
              <a:ext uri="{FF2B5EF4-FFF2-40B4-BE49-F238E27FC236}">
                <a16:creationId xmlns:a16="http://schemas.microsoft.com/office/drawing/2014/main" id="{C96F2509-4239-E2EE-4BC4-201A02ABC7DD}"/>
              </a:ext>
            </a:extLst>
          </p:cNvPr>
          <p:cNvSpPr>
            <a:spLocks noGrp="1"/>
          </p:cNvSpPr>
          <p:nvPr>
            <p:ph type="sldNum" sz="quarter" idx="12"/>
          </p:nvPr>
        </p:nvSpPr>
        <p:spPr/>
        <p:txBody>
          <a:bodyPr/>
          <a:lstStyle/>
          <a:p>
            <a:fld id="{CFB8C4AC-FAA1-884B-8696-F5EA54219DC7}" type="slidenum">
              <a:rPr lang="en-US" smtClean="0"/>
              <a:pPr/>
              <a:t>10</a:t>
            </a:fld>
            <a:endParaRPr lang="en-US"/>
          </a:p>
        </p:txBody>
      </p:sp>
      <p:sp>
        <p:nvSpPr>
          <p:cNvPr id="10" name="TextBox 9">
            <a:extLst>
              <a:ext uri="{FF2B5EF4-FFF2-40B4-BE49-F238E27FC236}">
                <a16:creationId xmlns:a16="http://schemas.microsoft.com/office/drawing/2014/main" id="{AC5B3453-9A4D-D036-973A-9DA75A3CFF8C}"/>
              </a:ext>
            </a:extLst>
          </p:cNvPr>
          <p:cNvSpPr txBox="1"/>
          <p:nvPr/>
        </p:nvSpPr>
        <p:spPr>
          <a:xfrm>
            <a:off x="3541517" y="6048573"/>
            <a:ext cx="8373979" cy="307777"/>
          </a:xfrm>
          <a:prstGeom prst="rect">
            <a:avLst/>
          </a:prstGeom>
          <a:noFill/>
        </p:spPr>
        <p:txBody>
          <a:bodyPr wrap="square" rtlCol="0">
            <a:spAutoFit/>
          </a:bodyPr>
          <a:lstStyle/>
          <a:p>
            <a:pPr algn="r"/>
            <a:r>
              <a:rPr lang="en-US" sz="1400" i="1" dirty="0"/>
              <a:t>Source: Coordinating Council for Access and Mobility Technical Assistance Center (CCAM-TAC)</a:t>
            </a:r>
          </a:p>
        </p:txBody>
      </p:sp>
      <p:cxnSp>
        <p:nvCxnSpPr>
          <p:cNvPr id="12" name="Straight Connector 11">
            <a:extLst>
              <a:ext uri="{FF2B5EF4-FFF2-40B4-BE49-F238E27FC236}">
                <a16:creationId xmlns:a16="http://schemas.microsoft.com/office/drawing/2014/main" id="{11B70A07-C824-5962-27D9-D0EA5CFA8D43}"/>
              </a:ext>
              <a:ext uri="{C183D7F6-B498-43B3-948B-1728B52AA6E4}">
                <adec:decorative xmlns:adec="http://schemas.microsoft.com/office/drawing/2017/decorative" val="1"/>
              </a:ext>
            </a:extLst>
          </p:cNvPr>
          <p:cNvCxnSpPr>
            <a:cxnSpLocks/>
          </p:cNvCxnSpPr>
          <p:nvPr/>
        </p:nvCxnSpPr>
        <p:spPr>
          <a:xfrm>
            <a:off x="5989442" y="2175438"/>
            <a:ext cx="0" cy="334450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476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D56314-96FC-D1C6-FF5A-46557C79A3F1}"/>
              </a:ext>
            </a:extLst>
          </p:cNvPr>
          <p:cNvSpPr>
            <a:spLocks noGrp="1"/>
          </p:cNvSpPr>
          <p:nvPr>
            <p:ph type="title"/>
          </p:nvPr>
        </p:nvSpPr>
        <p:spPr/>
        <p:txBody>
          <a:bodyPr/>
          <a:lstStyle/>
          <a:p>
            <a:r>
              <a:rPr lang="en-US" dirty="0"/>
              <a:t>What is One-Call/One-Click?</a:t>
            </a:r>
          </a:p>
        </p:txBody>
      </p:sp>
      <p:sp>
        <p:nvSpPr>
          <p:cNvPr id="2" name="TextBox 1">
            <a:extLst>
              <a:ext uri="{FF2B5EF4-FFF2-40B4-BE49-F238E27FC236}">
                <a16:creationId xmlns:a16="http://schemas.microsoft.com/office/drawing/2014/main" id="{BF58BFC2-C481-7A37-5A07-88B2E70BEF64}"/>
              </a:ext>
            </a:extLst>
          </p:cNvPr>
          <p:cNvSpPr txBox="1"/>
          <p:nvPr/>
        </p:nvSpPr>
        <p:spPr>
          <a:xfrm>
            <a:off x="278909" y="1825625"/>
            <a:ext cx="3835891" cy="10156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There are three basic levels to mobility management as direct assistance:</a:t>
            </a:r>
          </a:p>
        </p:txBody>
      </p:sp>
      <p:pic>
        <p:nvPicPr>
          <p:cNvPr id="9" name="Content Placeholder 8" descr="Graphic explaining the three basic levels to mobility management as direct assistance. ">
            <a:extLst>
              <a:ext uri="{FF2B5EF4-FFF2-40B4-BE49-F238E27FC236}">
                <a16:creationId xmlns:a16="http://schemas.microsoft.com/office/drawing/2014/main" id="{6E3A1D62-3FA0-8178-F77B-A1073365BACA}"/>
              </a:ext>
            </a:extLst>
          </p:cNvPr>
          <p:cNvPicPr>
            <a:picLocks noGrp="1" noChangeAspect="1"/>
          </p:cNvPicPr>
          <p:nvPr>
            <p:ph idx="1"/>
          </p:nvPr>
        </p:nvPicPr>
        <p:blipFill>
          <a:blip r:embed="rId3"/>
          <a:stretch>
            <a:fillRect/>
          </a:stretch>
        </p:blipFill>
        <p:spPr>
          <a:xfrm>
            <a:off x="2122618" y="1825625"/>
            <a:ext cx="7946764" cy="4351338"/>
          </a:xfrm>
          <a:prstGeom prst="rect">
            <a:avLst/>
          </a:prstGeom>
        </p:spPr>
      </p:pic>
      <p:sp>
        <p:nvSpPr>
          <p:cNvPr id="5" name="Slide Number Placeholder 4">
            <a:extLst>
              <a:ext uri="{FF2B5EF4-FFF2-40B4-BE49-F238E27FC236}">
                <a16:creationId xmlns:a16="http://schemas.microsoft.com/office/drawing/2014/main" id="{57CDAB9E-CC9E-C666-89AA-DFC3AF82ABA5}"/>
              </a:ext>
            </a:extLst>
          </p:cNvPr>
          <p:cNvSpPr>
            <a:spLocks noGrp="1"/>
          </p:cNvSpPr>
          <p:nvPr>
            <p:ph type="sldNum" sz="quarter" idx="12"/>
          </p:nvPr>
        </p:nvSpPr>
        <p:spPr/>
        <p:txBody>
          <a:bodyPr/>
          <a:lstStyle/>
          <a:p>
            <a:fld id="{CFB8C4AC-FAA1-884B-8696-F5EA54219DC7}" type="slidenum">
              <a:rPr lang="en-US" smtClean="0"/>
              <a:pPr/>
              <a:t>11</a:t>
            </a:fld>
            <a:endParaRPr lang="en-US"/>
          </a:p>
        </p:txBody>
      </p:sp>
    </p:spTree>
    <p:extLst>
      <p:ext uri="{BB962C8B-B14F-4D97-AF65-F5344CB8AC3E}">
        <p14:creationId xmlns:p14="http://schemas.microsoft.com/office/powerpoint/2010/main" val="1210517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7798C-A338-7936-4320-81CB106B223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3CEBDE0-66D4-50D6-EBE0-8033D6DDE9DD}"/>
              </a:ext>
            </a:extLst>
          </p:cNvPr>
          <p:cNvSpPr>
            <a:spLocks noGrp="1"/>
          </p:cNvSpPr>
          <p:nvPr>
            <p:ph type="title"/>
          </p:nvPr>
        </p:nvSpPr>
        <p:spPr/>
        <p:txBody>
          <a:bodyPr/>
          <a:lstStyle/>
          <a:p>
            <a:r>
              <a:rPr lang="en-US" dirty="0"/>
              <a:t>What is One-Call/One-Click?  </a:t>
            </a:r>
          </a:p>
        </p:txBody>
      </p:sp>
      <p:pic>
        <p:nvPicPr>
          <p:cNvPr id="9" name="Content Placeholder 8">
            <a:extLst>
              <a:ext uri="{FF2B5EF4-FFF2-40B4-BE49-F238E27FC236}">
                <a16:creationId xmlns:a16="http://schemas.microsoft.com/office/drawing/2014/main" id="{0F8D7F1A-1D7B-DD61-A8AF-B90E6D678CFC}"/>
              </a:ext>
              <a:ext uri="{C183D7F6-B498-43B3-948B-1728B52AA6E4}">
                <adec:decorative xmlns:adec="http://schemas.microsoft.com/office/drawing/2017/decorative" val="1"/>
              </a:ext>
            </a:extLst>
          </p:cNvPr>
          <p:cNvPicPr>
            <a:picLocks noGrp="1" noChangeAspect="1"/>
          </p:cNvPicPr>
          <p:nvPr>
            <p:ph idx="1"/>
          </p:nvPr>
        </p:nvPicPr>
        <p:blipFill>
          <a:blip r:embed="rId2"/>
          <a:srcRect/>
          <a:stretch/>
        </p:blipFill>
        <p:spPr>
          <a:xfrm>
            <a:off x="2122618" y="1825625"/>
            <a:ext cx="7946764" cy="4351338"/>
          </a:xfrm>
          <a:prstGeom prst="rect">
            <a:avLst/>
          </a:prstGeom>
        </p:spPr>
      </p:pic>
      <p:sp>
        <p:nvSpPr>
          <p:cNvPr id="5" name="Slide Number Placeholder 4">
            <a:extLst>
              <a:ext uri="{FF2B5EF4-FFF2-40B4-BE49-F238E27FC236}">
                <a16:creationId xmlns:a16="http://schemas.microsoft.com/office/drawing/2014/main" id="{DB5320FE-0F5A-EAE8-E5FF-679035DFC01A}"/>
              </a:ext>
            </a:extLst>
          </p:cNvPr>
          <p:cNvSpPr>
            <a:spLocks noGrp="1"/>
          </p:cNvSpPr>
          <p:nvPr>
            <p:ph type="sldNum" sz="quarter" idx="12"/>
          </p:nvPr>
        </p:nvSpPr>
        <p:spPr/>
        <p:txBody>
          <a:bodyPr/>
          <a:lstStyle/>
          <a:p>
            <a:fld id="{CFB8C4AC-FAA1-884B-8696-F5EA54219DC7}" type="slidenum">
              <a:rPr lang="en-US" smtClean="0"/>
              <a:pPr/>
              <a:t>12</a:t>
            </a:fld>
            <a:endParaRPr lang="en-US"/>
          </a:p>
        </p:txBody>
      </p:sp>
      <p:sp>
        <p:nvSpPr>
          <p:cNvPr id="4" name="TextBox 3">
            <a:extLst>
              <a:ext uri="{FF2B5EF4-FFF2-40B4-BE49-F238E27FC236}">
                <a16:creationId xmlns:a16="http://schemas.microsoft.com/office/drawing/2014/main" id="{A15E39A9-E546-7473-5BBA-535DA1B18E64}"/>
              </a:ext>
            </a:extLst>
          </p:cNvPr>
          <p:cNvSpPr txBox="1"/>
          <p:nvPr/>
        </p:nvSpPr>
        <p:spPr>
          <a:xfrm>
            <a:off x="278909" y="1825625"/>
            <a:ext cx="3835891" cy="10156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There are three basic levels to mobility management as direct assistance:</a:t>
            </a:r>
          </a:p>
        </p:txBody>
      </p:sp>
    </p:spTree>
    <p:extLst>
      <p:ext uri="{BB962C8B-B14F-4D97-AF65-F5344CB8AC3E}">
        <p14:creationId xmlns:p14="http://schemas.microsoft.com/office/powerpoint/2010/main" val="373535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58F97-C88C-0153-D388-9480EA2BD52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382AC83-2123-6668-06E8-B800EE68C1B1}"/>
              </a:ext>
            </a:extLst>
          </p:cNvPr>
          <p:cNvSpPr>
            <a:spLocks noGrp="1"/>
          </p:cNvSpPr>
          <p:nvPr>
            <p:ph type="title"/>
          </p:nvPr>
        </p:nvSpPr>
        <p:spPr/>
        <p:txBody>
          <a:bodyPr/>
          <a:lstStyle/>
          <a:p>
            <a:r>
              <a:rPr lang="en-US" dirty="0"/>
              <a:t>What is One-Call/One-Click?     </a:t>
            </a:r>
          </a:p>
        </p:txBody>
      </p:sp>
      <p:pic>
        <p:nvPicPr>
          <p:cNvPr id="9" name="Content Placeholder 8">
            <a:extLst>
              <a:ext uri="{FF2B5EF4-FFF2-40B4-BE49-F238E27FC236}">
                <a16:creationId xmlns:a16="http://schemas.microsoft.com/office/drawing/2014/main" id="{3FFB24D2-8E40-7D1A-4575-4B98E73C468A}"/>
              </a:ext>
              <a:ext uri="{C183D7F6-B498-43B3-948B-1728B52AA6E4}">
                <adec:decorative xmlns:adec="http://schemas.microsoft.com/office/drawing/2017/decorative" val="1"/>
              </a:ext>
            </a:extLst>
          </p:cNvPr>
          <p:cNvPicPr>
            <a:picLocks noGrp="1" noChangeAspect="1"/>
          </p:cNvPicPr>
          <p:nvPr>
            <p:ph idx="1"/>
          </p:nvPr>
        </p:nvPicPr>
        <p:blipFill>
          <a:blip r:embed="rId3"/>
          <a:srcRect/>
          <a:stretch/>
        </p:blipFill>
        <p:spPr>
          <a:xfrm>
            <a:off x="2122618" y="1825625"/>
            <a:ext cx="7946764" cy="4351338"/>
          </a:xfrm>
          <a:prstGeom prst="rect">
            <a:avLst/>
          </a:prstGeom>
        </p:spPr>
      </p:pic>
      <p:sp>
        <p:nvSpPr>
          <p:cNvPr id="5" name="Slide Number Placeholder 4">
            <a:extLst>
              <a:ext uri="{FF2B5EF4-FFF2-40B4-BE49-F238E27FC236}">
                <a16:creationId xmlns:a16="http://schemas.microsoft.com/office/drawing/2014/main" id="{6846A8EA-18DC-F3DC-1BAE-AB3595566FD4}"/>
              </a:ext>
            </a:extLst>
          </p:cNvPr>
          <p:cNvSpPr>
            <a:spLocks noGrp="1"/>
          </p:cNvSpPr>
          <p:nvPr>
            <p:ph type="sldNum" sz="quarter" idx="12"/>
          </p:nvPr>
        </p:nvSpPr>
        <p:spPr/>
        <p:txBody>
          <a:bodyPr/>
          <a:lstStyle/>
          <a:p>
            <a:fld id="{CFB8C4AC-FAA1-884B-8696-F5EA54219DC7}" type="slidenum">
              <a:rPr lang="en-US" smtClean="0"/>
              <a:pPr/>
              <a:t>13</a:t>
            </a:fld>
            <a:endParaRPr lang="en-US"/>
          </a:p>
        </p:txBody>
      </p:sp>
      <p:sp>
        <p:nvSpPr>
          <p:cNvPr id="2" name="TextBox 1">
            <a:extLst>
              <a:ext uri="{FF2B5EF4-FFF2-40B4-BE49-F238E27FC236}">
                <a16:creationId xmlns:a16="http://schemas.microsoft.com/office/drawing/2014/main" id="{C628A02C-55B5-70FF-4479-EC1D428CD3D9}"/>
              </a:ext>
            </a:extLst>
          </p:cNvPr>
          <p:cNvSpPr txBox="1"/>
          <p:nvPr/>
        </p:nvSpPr>
        <p:spPr>
          <a:xfrm>
            <a:off x="278909" y="1825625"/>
            <a:ext cx="3835891" cy="101566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There are three basic levels to mobility management as direct assistance:</a:t>
            </a:r>
          </a:p>
        </p:txBody>
      </p:sp>
    </p:spTree>
    <p:extLst>
      <p:ext uri="{BB962C8B-B14F-4D97-AF65-F5344CB8AC3E}">
        <p14:creationId xmlns:p14="http://schemas.microsoft.com/office/powerpoint/2010/main" val="4260888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95352-603A-10EF-A881-EE94E78688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7836D-06DC-DFC7-C99C-D72DBBB86F19}"/>
              </a:ext>
            </a:extLst>
          </p:cNvPr>
          <p:cNvSpPr>
            <a:spLocks noGrp="1"/>
          </p:cNvSpPr>
          <p:nvPr>
            <p:ph type="title"/>
          </p:nvPr>
        </p:nvSpPr>
        <p:spPr/>
        <p:txBody>
          <a:bodyPr/>
          <a:lstStyle/>
          <a:p>
            <a:r>
              <a:rPr lang="en-US" sz="3800" dirty="0">
                <a:latin typeface="Georgia"/>
              </a:rPr>
              <a:t>Mobility Hub Concept</a:t>
            </a:r>
          </a:p>
        </p:txBody>
      </p:sp>
      <p:pic>
        <p:nvPicPr>
          <p:cNvPr id="6" name="Content Placeholder 5" descr="Graphic explaining the mobility hub concept. ">
            <a:extLst>
              <a:ext uri="{FF2B5EF4-FFF2-40B4-BE49-F238E27FC236}">
                <a16:creationId xmlns:a16="http://schemas.microsoft.com/office/drawing/2014/main" id="{2D595998-E8B3-B4A8-312D-05869719A80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b="12402"/>
          <a:stretch>
            <a:fillRect/>
          </a:stretch>
        </p:blipFill>
        <p:spPr>
          <a:xfrm>
            <a:off x="1129607" y="1462088"/>
            <a:ext cx="9932786" cy="4894262"/>
          </a:xfrm>
          <a:prstGeom prst="rect">
            <a:avLst/>
          </a:prstGeom>
        </p:spPr>
      </p:pic>
      <p:sp>
        <p:nvSpPr>
          <p:cNvPr id="5" name="Slide Number Placeholder 4">
            <a:extLst>
              <a:ext uri="{FF2B5EF4-FFF2-40B4-BE49-F238E27FC236}">
                <a16:creationId xmlns:a16="http://schemas.microsoft.com/office/drawing/2014/main" id="{53048957-3480-30F2-7883-5864EDA9EA27}"/>
              </a:ext>
            </a:extLst>
          </p:cNvPr>
          <p:cNvSpPr>
            <a:spLocks noGrp="1"/>
          </p:cNvSpPr>
          <p:nvPr>
            <p:ph type="sldNum" sz="quarter" idx="12"/>
          </p:nvPr>
        </p:nvSpPr>
        <p:spPr/>
        <p:txBody>
          <a:bodyPr/>
          <a:lstStyle/>
          <a:p>
            <a:fld id="{CFB8C4AC-FAA1-884B-8696-F5EA54219DC7}" type="slidenum">
              <a:rPr lang="en-US" smtClean="0"/>
              <a:pPr/>
              <a:t>14</a:t>
            </a:fld>
            <a:endParaRPr lang="en-US"/>
          </a:p>
        </p:txBody>
      </p:sp>
    </p:spTree>
    <p:extLst>
      <p:ext uri="{BB962C8B-B14F-4D97-AF65-F5344CB8AC3E}">
        <p14:creationId xmlns:p14="http://schemas.microsoft.com/office/powerpoint/2010/main" val="2893414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4F33B-7F26-6F08-75D8-A2AFB35F95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0E168E-4584-566B-CE3E-0AE7A8B8B60A}"/>
              </a:ext>
            </a:extLst>
          </p:cNvPr>
          <p:cNvSpPr>
            <a:spLocks noGrp="1"/>
          </p:cNvSpPr>
          <p:nvPr>
            <p:ph type="title"/>
          </p:nvPr>
        </p:nvSpPr>
        <p:spPr/>
        <p:txBody>
          <a:bodyPr/>
          <a:lstStyle/>
          <a:p>
            <a:r>
              <a:rPr lang="en-US" sz="3800" dirty="0">
                <a:latin typeface="Georgia"/>
              </a:rPr>
              <a:t>Mobility Hub Concept </a:t>
            </a:r>
          </a:p>
        </p:txBody>
      </p:sp>
      <p:pic>
        <p:nvPicPr>
          <p:cNvPr id="6" name="Content Placeholder 5">
            <a:extLst>
              <a:ext uri="{FF2B5EF4-FFF2-40B4-BE49-F238E27FC236}">
                <a16:creationId xmlns:a16="http://schemas.microsoft.com/office/drawing/2014/main" id="{2AA23B85-9A8F-941E-5CEC-2DAE3EB9E23A}"/>
              </a:ext>
              <a:ext uri="{C183D7F6-B498-43B3-948B-1728B52AA6E4}">
                <adec:decorative xmlns:adec="http://schemas.microsoft.com/office/drawing/2017/decorative" val="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653025" y="1462088"/>
            <a:ext cx="8885950" cy="4998347"/>
          </a:xfrm>
          <a:prstGeom prst="rect">
            <a:avLst/>
          </a:prstGeom>
        </p:spPr>
      </p:pic>
      <p:sp>
        <p:nvSpPr>
          <p:cNvPr id="5" name="Slide Number Placeholder 4">
            <a:extLst>
              <a:ext uri="{FF2B5EF4-FFF2-40B4-BE49-F238E27FC236}">
                <a16:creationId xmlns:a16="http://schemas.microsoft.com/office/drawing/2014/main" id="{53C3E77C-B008-E905-7169-A71F2B663726}"/>
              </a:ext>
            </a:extLst>
          </p:cNvPr>
          <p:cNvSpPr>
            <a:spLocks noGrp="1"/>
          </p:cNvSpPr>
          <p:nvPr>
            <p:ph type="sldNum" sz="quarter" idx="12"/>
          </p:nvPr>
        </p:nvSpPr>
        <p:spPr/>
        <p:txBody>
          <a:bodyPr/>
          <a:lstStyle/>
          <a:p>
            <a:fld id="{CFB8C4AC-FAA1-884B-8696-F5EA54219DC7}" type="slidenum">
              <a:rPr lang="en-US" smtClean="0"/>
              <a:pPr/>
              <a:t>15</a:t>
            </a:fld>
            <a:endParaRPr lang="en-US"/>
          </a:p>
        </p:txBody>
      </p:sp>
    </p:spTree>
    <p:extLst>
      <p:ext uri="{BB962C8B-B14F-4D97-AF65-F5344CB8AC3E}">
        <p14:creationId xmlns:p14="http://schemas.microsoft.com/office/powerpoint/2010/main" val="132685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20077-EC5C-69D4-E4BD-453CB2C746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22F4CF-046E-741B-A25D-02040EAA28C2}"/>
              </a:ext>
            </a:extLst>
          </p:cNvPr>
          <p:cNvSpPr>
            <a:spLocks noGrp="1"/>
          </p:cNvSpPr>
          <p:nvPr>
            <p:ph type="title"/>
          </p:nvPr>
        </p:nvSpPr>
        <p:spPr/>
        <p:txBody>
          <a:bodyPr/>
          <a:lstStyle/>
          <a:p>
            <a:r>
              <a:rPr lang="en-US" sz="3800" dirty="0">
                <a:latin typeface="Georgia"/>
              </a:rPr>
              <a:t>Mobility Hub Concept            </a:t>
            </a:r>
          </a:p>
        </p:txBody>
      </p:sp>
      <p:pic>
        <p:nvPicPr>
          <p:cNvPr id="6" name="Content Placeholder 5">
            <a:extLst>
              <a:ext uri="{FF2B5EF4-FFF2-40B4-BE49-F238E27FC236}">
                <a16:creationId xmlns:a16="http://schemas.microsoft.com/office/drawing/2014/main" id="{7ADA1C83-B0F1-7C9F-7D65-CC655BE83A66}"/>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60279" y="1462088"/>
            <a:ext cx="8871441" cy="4990186"/>
          </a:xfrm>
          <a:prstGeom prst="rect">
            <a:avLst/>
          </a:prstGeom>
        </p:spPr>
      </p:pic>
      <p:sp>
        <p:nvSpPr>
          <p:cNvPr id="5" name="Slide Number Placeholder 4">
            <a:extLst>
              <a:ext uri="{FF2B5EF4-FFF2-40B4-BE49-F238E27FC236}">
                <a16:creationId xmlns:a16="http://schemas.microsoft.com/office/drawing/2014/main" id="{D185F3C4-75FC-9E97-8583-942E0D578D4B}"/>
              </a:ext>
            </a:extLst>
          </p:cNvPr>
          <p:cNvSpPr>
            <a:spLocks noGrp="1"/>
          </p:cNvSpPr>
          <p:nvPr>
            <p:ph type="sldNum" sz="quarter" idx="12"/>
          </p:nvPr>
        </p:nvSpPr>
        <p:spPr/>
        <p:txBody>
          <a:bodyPr/>
          <a:lstStyle/>
          <a:p>
            <a:fld id="{CFB8C4AC-FAA1-884B-8696-F5EA54219DC7}" type="slidenum">
              <a:rPr lang="en-US" smtClean="0"/>
              <a:pPr/>
              <a:t>16</a:t>
            </a:fld>
            <a:endParaRPr lang="en-US"/>
          </a:p>
        </p:txBody>
      </p:sp>
    </p:spTree>
    <p:extLst>
      <p:ext uri="{BB962C8B-B14F-4D97-AF65-F5344CB8AC3E}">
        <p14:creationId xmlns:p14="http://schemas.microsoft.com/office/powerpoint/2010/main" val="2967733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B9D8A-2168-A3D4-FB82-D0CC8CFB9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B34BE-D6A5-7DD5-E3B9-D4C07A92BB89}"/>
              </a:ext>
            </a:extLst>
          </p:cNvPr>
          <p:cNvSpPr>
            <a:spLocks noGrp="1"/>
          </p:cNvSpPr>
          <p:nvPr>
            <p:ph type="title"/>
          </p:nvPr>
        </p:nvSpPr>
        <p:spPr/>
        <p:txBody>
          <a:bodyPr/>
          <a:lstStyle/>
          <a:p>
            <a:r>
              <a:rPr lang="en-US" dirty="0"/>
              <a:t>What is Mobility </a:t>
            </a:r>
            <a:r>
              <a:rPr lang="en-US"/>
              <a:t>Management?     </a:t>
            </a:r>
            <a:endParaRPr lang="en-US" dirty="0"/>
          </a:p>
        </p:txBody>
      </p:sp>
      <p:pic>
        <p:nvPicPr>
          <p:cNvPr id="7" name="Content Placeholder 6">
            <a:extLst>
              <a:ext uri="{FF2B5EF4-FFF2-40B4-BE49-F238E27FC236}">
                <a16:creationId xmlns:a16="http://schemas.microsoft.com/office/drawing/2014/main" id="{D47D8AD1-DF51-6432-A1D9-9BDB1E238970}"/>
              </a:ext>
              <a:ext uri="{C183D7F6-B498-43B3-948B-1728B52AA6E4}">
                <adec:decorative xmlns:adec="http://schemas.microsoft.com/office/drawing/2017/decorative" val="1"/>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58085" y="2266950"/>
            <a:ext cx="5717057" cy="3430234"/>
          </a:xfrm>
          <a:prstGeom prst="rect">
            <a:avLst/>
          </a:prstGeom>
        </p:spPr>
      </p:pic>
      <p:pic>
        <p:nvPicPr>
          <p:cNvPr id="9" name="Content Placeholder 8">
            <a:extLst>
              <a:ext uri="{FF2B5EF4-FFF2-40B4-BE49-F238E27FC236}">
                <a16:creationId xmlns:a16="http://schemas.microsoft.com/office/drawing/2014/main" id="{72B53DAF-21BD-E90C-25DC-824D0AA78750}"/>
              </a:ext>
              <a:ext uri="{C183D7F6-B498-43B3-948B-1728B52AA6E4}">
                <adec:decorative xmlns:adec="http://schemas.microsoft.com/office/drawing/2017/decorative" val="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03743" y="2377511"/>
            <a:ext cx="5989312" cy="3075761"/>
          </a:xfrm>
          <a:prstGeom prst="rect">
            <a:avLst/>
          </a:prstGeom>
          <a:solidFill>
            <a:schemeClr val="accent2"/>
          </a:solidFill>
          <a:ln w="57150">
            <a:solidFill>
              <a:schemeClr val="accent1">
                <a:lumMod val="75000"/>
              </a:schemeClr>
            </a:solidFill>
          </a:ln>
        </p:spPr>
      </p:pic>
      <p:sp>
        <p:nvSpPr>
          <p:cNvPr id="5" name="Slide Number Placeholder 4">
            <a:extLst>
              <a:ext uri="{FF2B5EF4-FFF2-40B4-BE49-F238E27FC236}">
                <a16:creationId xmlns:a16="http://schemas.microsoft.com/office/drawing/2014/main" id="{74590DA9-06B3-51F7-3F8E-9970FEFC7238}"/>
              </a:ext>
            </a:extLst>
          </p:cNvPr>
          <p:cNvSpPr>
            <a:spLocks noGrp="1"/>
          </p:cNvSpPr>
          <p:nvPr>
            <p:ph type="sldNum" sz="quarter" idx="12"/>
          </p:nvPr>
        </p:nvSpPr>
        <p:spPr/>
        <p:txBody>
          <a:bodyPr/>
          <a:lstStyle/>
          <a:p>
            <a:fld id="{CFB8C4AC-FAA1-884B-8696-F5EA54219DC7}" type="slidenum">
              <a:rPr lang="en-US" smtClean="0"/>
              <a:pPr/>
              <a:t>17</a:t>
            </a:fld>
            <a:endParaRPr lang="en-US"/>
          </a:p>
        </p:txBody>
      </p:sp>
      <p:sp>
        <p:nvSpPr>
          <p:cNvPr id="10" name="TextBox 9">
            <a:extLst>
              <a:ext uri="{FF2B5EF4-FFF2-40B4-BE49-F238E27FC236}">
                <a16:creationId xmlns:a16="http://schemas.microsoft.com/office/drawing/2014/main" id="{7C4DD2F3-0F67-1212-A8BF-8CC4CAEB6476}"/>
              </a:ext>
            </a:extLst>
          </p:cNvPr>
          <p:cNvSpPr txBox="1"/>
          <p:nvPr/>
        </p:nvSpPr>
        <p:spPr>
          <a:xfrm>
            <a:off x="3541517" y="6048573"/>
            <a:ext cx="8373979" cy="307777"/>
          </a:xfrm>
          <a:prstGeom prst="rect">
            <a:avLst/>
          </a:prstGeom>
          <a:noFill/>
        </p:spPr>
        <p:txBody>
          <a:bodyPr wrap="square" rtlCol="0">
            <a:spAutoFit/>
          </a:bodyPr>
          <a:lstStyle/>
          <a:p>
            <a:pPr algn="r"/>
            <a:r>
              <a:rPr lang="en-US" sz="1400" i="1" dirty="0"/>
              <a:t>Source: Coordinating Council for Access and Mobility Technical Assistance Center (CCAM-TAC)</a:t>
            </a:r>
          </a:p>
        </p:txBody>
      </p:sp>
      <p:cxnSp>
        <p:nvCxnSpPr>
          <p:cNvPr id="12" name="Straight Connector 11">
            <a:extLst>
              <a:ext uri="{FF2B5EF4-FFF2-40B4-BE49-F238E27FC236}">
                <a16:creationId xmlns:a16="http://schemas.microsoft.com/office/drawing/2014/main" id="{F23AC228-B934-0BD3-9919-332FD1A7AFE0}"/>
              </a:ext>
              <a:ext uri="{C183D7F6-B498-43B3-948B-1728B52AA6E4}">
                <adec:decorative xmlns:adec="http://schemas.microsoft.com/office/drawing/2017/decorative" val="1"/>
              </a:ext>
            </a:extLst>
          </p:cNvPr>
          <p:cNvCxnSpPr>
            <a:cxnSpLocks/>
          </p:cNvCxnSpPr>
          <p:nvPr/>
        </p:nvCxnSpPr>
        <p:spPr>
          <a:xfrm>
            <a:off x="5989442" y="2175438"/>
            <a:ext cx="0" cy="334450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723AD2F-CD47-842A-621C-CA0F4854008B}"/>
              </a:ext>
            </a:extLst>
          </p:cNvPr>
          <p:cNvSpPr txBox="1"/>
          <p:nvPr/>
        </p:nvSpPr>
        <p:spPr>
          <a:xfrm>
            <a:off x="6978443" y="1832485"/>
            <a:ext cx="4239911" cy="369332"/>
          </a:xfrm>
          <a:prstGeom prst="rect">
            <a:avLst/>
          </a:prstGeom>
          <a:noFill/>
        </p:spPr>
        <p:txBody>
          <a:bodyPr wrap="square" rtlCol="0">
            <a:spAutoFit/>
          </a:bodyPr>
          <a:lstStyle/>
          <a:p>
            <a:pPr algn="ctr"/>
            <a:r>
              <a:rPr lang="en-US" b="1" dirty="0"/>
              <a:t>Coordinated plans + implementation</a:t>
            </a:r>
          </a:p>
        </p:txBody>
      </p:sp>
    </p:spTree>
    <p:extLst>
      <p:ext uri="{BB962C8B-B14F-4D97-AF65-F5344CB8AC3E}">
        <p14:creationId xmlns:p14="http://schemas.microsoft.com/office/powerpoint/2010/main" val="3144814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3D70A-7DCA-C4CF-C89C-30F96B2EB309}"/>
              </a:ext>
            </a:extLst>
          </p:cNvPr>
          <p:cNvSpPr>
            <a:spLocks noGrp="1"/>
          </p:cNvSpPr>
          <p:nvPr>
            <p:ph type="title"/>
          </p:nvPr>
        </p:nvSpPr>
        <p:spPr/>
        <p:txBody>
          <a:bodyPr/>
          <a:lstStyle/>
          <a:p>
            <a:r>
              <a:rPr lang="en-US" dirty="0"/>
              <a:t>Mobility Managers as Planners</a:t>
            </a:r>
          </a:p>
        </p:txBody>
      </p:sp>
      <p:sp>
        <p:nvSpPr>
          <p:cNvPr id="3" name="Content Placeholder 2">
            <a:extLst>
              <a:ext uri="{FF2B5EF4-FFF2-40B4-BE49-F238E27FC236}">
                <a16:creationId xmlns:a16="http://schemas.microsoft.com/office/drawing/2014/main" id="{A173AC33-382C-B5D9-4770-C147EC1FC0AC}"/>
              </a:ext>
            </a:extLst>
          </p:cNvPr>
          <p:cNvSpPr>
            <a:spLocks noGrp="1"/>
          </p:cNvSpPr>
          <p:nvPr>
            <p:ph sz="half" idx="1"/>
          </p:nvPr>
        </p:nvSpPr>
        <p:spPr/>
        <p:txBody>
          <a:bodyPr/>
          <a:lstStyle/>
          <a:p>
            <a:r>
              <a:rPr lang="en-US" dirty="0"/>
              <a:t>Mobility Managers see the landscape of services and where potential new services or partnerships can take place</a:t>
            </a:r>
          </a:p>
          <a:p>
            <a:r>
              <a:rPr lang="en-US" dirty="0"/>
              <a:t>Placed in a regional body, can inform a regional coordinated transportation plan</a:t>
            </a:r>
          </a:p>
          <a:p>
            <a:pPr lvl="1"/>
            <a:r>
              <a:rPr lang="en-US" dirty="0"/>
              <a:t>Can also advocate for other funding at their local/regional level</a:t>
            </a:r>
          </a:p>
          <a:p>
            <a:r>
              <a:rPr lang="en-US" dirty="0"/>
              <a:t>That plan then informs what projects get funded by DRPT</a:t>
            </a:r>
          </a:p>
        </p:txBody>
      </p:sp>
      <p:pic>
        <p:nvPicPr>
          <p:cNvPr id="7" name="Content Placeholder 6" descr="Individuals getting on a transit bus. ">
            <a:extLst>
              <a:ext uri="{FF2B5EF4-FFF2-40B4-BE49-F238E27FC236}">
                <a16:creationId xmlns:a16="http://schemas.microsoft.com/office/drawing/2014/main" id="{FD3F9374-1207-669F-9815-5C8BE2FFD3A0}"/>
              </a:ext>
            </a:extLst>
          </p:cNvPr>
          <p:cNvPicPr>
            <a:picLocks noGrp="1" noChangeAspect="1"/>
          </p:cNvPicPr>
          <p:nvPr>
            <p:ph sz="half" idx="2"/>
          </p:nvPr>
        </p:nvPicPr>
        <p:blipFill>
          <a:blip r:embed="rId3"/>
          <a:stretch>
            <a:fillRect/>
          </a:stretch>
        </p:blipFill>
        <p:spPr>
          <a:xfrm>
            <a:off x="6202363" y="1858764"/>
            <a:ext cx="5713412" cy="4285059"/>
          </a:xfrm>
          <a:prstGeom prst="rect">
            <a:avLst/>
          </a:prstGeom>
          <a:ln w="28575">
            <a:solidFill>
              <a:schemeClr val="tx2"/>
            </a:solidFill>
          </a:ln>
        </p:spPr>
      </p:pic>
      <p:sp>
        <p:nvSpPr>
          <p:cNvPr id="5" name="Slide Number Placeholder 4">
            <a:extLst>
              <a:ext uri="{FF2B5EF4-FFF2-40B4-BE49-F238E27FC236}">
                <a16:creationId xmlns:a16="http://schemas.microsoft.com/office/drawing/2014/main" id="{1545D6B9-C73B-12BF-2137-08C22AB95883}"/>
              </a:ext>
            </a:extLst>
          </p:cNvPr>
          <p:cNvSpPr>
            <a:spLocks noGrp="1"/>
          </p:cNvSpPr>
          <p:nvPr>
            <p:ph type="sldNum" sz="quarter" idx="12"/>
          </p:nvPr>
        </p:nvSpPr>
        <p:spPr/>
        <p:txBody>
          <a:bodyPr/>
          <a:lstStyle/>
          <a:p>
            <a:fld id="{CFB8C4AC-FAA1-884B-8696-F5EA54219DC7}" type="slidenum">
              <a:rPr lang="en-US" smtClean="0"/>
              <a:pPr/>
              <a:t>18</a:t>
            </a:fld>
            <a:endParaRPr lang="en-US"/>
          </a:p>
        </p:txBody>
      </p:sp>
      <p:sp>
        <p:nvSpPr>
          <p:cNvPr id="8" name="TextBox 7">
            <a:extLst>
              <a:ext uri="{FF2B5EF4-FFF2-40B4-BE49-F238E27FC236}">
                <a16:creationId xmlns:a16="http://schemas.microsoft.com/office/drawing/2014/main" id="{18A25904-AB9F-99D8-EF4D-3D8EF5AF6E25}"/>
              </a:ext>
            </a:extLst>
          </p:cNvPr>
          <p:cNvSpPr txBox="1"/>
          <p:nvPr/>
        </p:nvSpPr>
        <p:spPr>
          <a:xfrm>
            <a:off x="7989540" y="5836046"/>
            <a:ext cx="3925956" cy="307777"/>
          </a:xfrm>
          <a:prstGeom prst="rect">
            <a:avLst/>
          </a:prstGeom>
          <a:solidFill>
            <a:schemeClr val="bg1"/>
          </a:solidFill>
        </p:spPr>
        <p:txBody>
          <a:bodyPr wrap="square" rtlCol="0">
            <a:spAutoFit/>
          </a:bodyPr>
          <a:lstStyle/>
          <a:p>
            <a:r>
              <a:rPr lang="en-US" sz="1400" dirty="0">
                <a:solidFill>
                  <a:schemeClr val="tx2"/>
                </a:solidFill>
              </a:rPr>
              <a:t>PATH partnering with Jaunt for travel training</a:t>
            </a:r>
          </a:p>
        </p:txBody>
      </p:sp>
    </p:spTree>
    <p:extLst>
      <p:ext uri="{BB962C8B-B14F-4D97-AF65-F5344CB8AC3E}">
        <p14:creationId xmlns:p14="http://schemas.microsoft.com/office/powerpoint/2010/main" val="696847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A4AE5-ADB9-3F7B-985D-023A8E85B802}"/>
              </a:ext>
            </a:extLst>
          </p:cNvPr>
          <p:cNvSpPr>
            <a:spLocks noGrp="1"/>
          </p:cNvSpPr>
          <p:nvPr>
            <p:ph type="title"/>
          </p:nvPr>
        </p:nvSpPr>
        <p:spPr/>
        <p:txBody>
          <a:bodyPr/>
          <a:lstStyle/>
          <a:p>
            <a:r>
              <a:rPr lang="en-US" dirty="0"/>
              <a:t>Virginia </a:t>
            </a:r>
            <a:r>
              <a:rPr lang="en-US"/>
              <a:t>Mobility Hubs</a:t>
            </a:r>
            <a:endParaRPr lang="en-US" dirty="0"/>
          </a:p>
        </p:txBody>
      </p:sp>
      <p:sp>
        <p:nvSpPr>
          <p:cNvPr id="3" name="Content Placeholder 2">
            <a:extLst>
              <a:ext uri="{FF2B5EF4-FFF2-40B4-BE49-F238E27FC236}">
                <a16:creationId xmlns:a16="http://schemas.microsoft.com/office/drawing/2014/main" id="{90621672-1551-4B16-8D0E-C794AC2A1CFE}"/>
              </a:ext>
            </a:extLst>
          </p:cNvPr>
          <p:cNvSpPr>
            <a:spLocks noGrp="1"/>
          </p:cNvSpPr>
          <p:nvPr>
            <p:ph sz="half" idx="1"/>
          </p:nvPr>
        </p:nvSpPr>
        <p:spPr>
          <a:xfrm>
            <a:off x="149849" y="1955473"/>
            <a:ext cx="5712439" cy="4238832"/>
          </a:xfrm>
        </p:spPr>
        <p:txBody>
          <a:bodyPr>
            <a:normAutofit fontScale="92500" lnSpcReduction="10000"/>
          </a:bodyPr>
          <a:lstStyle/>
          <a:p>
            <a:r>
              <a:rPr lang="en-US" b="1" dirty="0"/>
              <a:t>RRRC</a:t>
            </a:r>
            <a:r>
              <a:rPr lang="en-US" dirty="0"/>
              <a:t>: </a:t>
            </a:r>
            <a:r>
              <a:rPr lang="en-US" b="1" dirty="0"/>
              <a:t>RTC Mobility Center</a:t>
            </a:r>
          </a:p>
          <a:p>
            <a:r>
              <a:rPr lang="en-US" dirty="0"/>
              <a:t>First one-call/one-click center </a:t>
            </a:r>
            <a:br>
              <a:rPr lang="en-US" dirty="0"/>
            </a:br>
            <a:r>
              <a:rPr lang="en-US" dirty="0"/>
              <a:t>in VA</a:t>
            </a:r>
          </a:p>
          <a:p>
            <a:r>
              <a:rPr lang="en-US" dirty="0"/>
              <a:t>Robust partnership network</a:t>
            </a:r>
          </a:p>
          <a:p>
            <a:pPr lvl="1"/>
            <a:r>
              <a:rPr lang="en-US" dirty="0"/>
              <a:t>7 volunteer transportation providers</a:t>
            </a:r>
          </a:p>
          <a:p>
            <a:pPr lvl="1"/>
            <a:r>
              <a:rPr lang="en-US" dirty="0"/>
              <a:t>Local CSB</a:t>
            </a:r>
          </a:p>
          <a:p>
            <a:pPr lvl="1"/>
            <a:r>
              <a:rPr lang="en-US" dirty="0"/>
              <a:t>Public transportation</a:t>
            </a:r>
          </a:p>
          <a:p>
            <a:pPr lvl="1"/>
            <a:r>
              <a:rPr lang="en-US" dirty="0"/>
              <a:t>DSS</a:t>
            </a:r>
          </a:p>
          <a:p>
            <a:pPr lvl="1"/>
            <a:r>
              <a:rPr lang="en-US" dirty="0"/>
              <a:t>Aging Together</a:t>
            </a:r>
          </a:p>
          <a:p>
            <a:r>
              <a:rPr lang="en-US" dirty="0"/>
              <a:t>Centralized database and data sharing</a:t>
            </a:r>
          </a:p>
          <a:p>
            <a:r>
              <a:rPr lang="en-US" dirty="0"/>
              <a:t>Serves an area without public transit through network of partners, vehicle sharing, and cost-sharing 	</a:t>
            </a:r>
          </a:p>
        </p:txBody>
      </p:sp>
      <p:sp>
        <p:nvSpPr>
          <p:cNvPr id="4" name="Content Placeholder 3">
            <a:extLst>
              <a:ext uri="{FF2B5EF4-FFF2-40B4-BE49-F238E27FC236}">
                <a16:creationId xmlns:a16="http://schemas.microsoft.com/office/drawing/2014/main" id="{7539D3EE-9DB6-929A-B975-8E3D75048207}"/>
              </a:ext>
            </a:extLst>
          </p:cNvPr>
          <p:cNvSpPr>
            <a:spLocks noGrp="1"/>
          </p:cNvSpPr>
          <p:nvPr>
            <p:ph sz="half" idx="2"/>
          </p:nvPr>
        </p:nvSpPr>
        <p:spPr>
          <a:xfrm>
            <a:off x="6203057" y="1895837"/>
            <a:ext cx="5712439" cy="4358103"/>
          </a:xfrm>
        </p:spPr>
        <p:txBody>
          <a:bodyPr>
            <a:normAutofit fontScale="92500" lnSpcReduction="10000"/>
          </a:bodyPr>
          <a:lstStyle/>
          <a:p>
            <a:r>
              <a:rPr lang="en-US" b="1" dirty="0"/>
              <a:t>TJPDC</a:t>
            </a:r>
            <a:r>
              <a:rPr lang="en-US" dirty="0"/>
              <a:t>: </a:t>
            </a:r>
            <a:r>
              <a:rPr lang="en-US" b="1" dirty="0"/>
              <a:t>PATH</a:t>
            </a:r>
          </a:p>
          <a:p>
            <a:r>
              <a:rPr lang="en-US" dirty="0"/>
              <a:t>Third year of operation</a:t>
            </a:r>
          </a:p>
          <a:p>
            <a:r>
              <a:rPr lang="en-US" dirty="0"/>
              <a:t>Establishing partnerships – Jaunt, volunteer transportation organizations, local healthcare systems</a:t>
            </a:r>
          </a:p>
          <a:p>
            <a:r>
              <a:rPr lang="en-US" dirty="0"/>
              <a:t>Following RRRC model, but in a different transportation environment – two major transit providers</a:t>
            </a:r>
          </a:p>
          <a:p>
            <a:endParaRPr lang="en-US" dirty="0"/>
          </a:p>
        </p:txBody>
      </p:sp>
      <p:sp>
        <p:nvSpPr>
          <p:cNvPr id="5" name="Slide Number Placeholder 4">
            <a:extLst>
              <a:ext uri="{FF2B5EF4-FFF2-40B4-BE49-F238E27FC236}">
                <a16:creationId xmlns:a16="http://schemas.microsoft.com/office/drawing/2014/main" id="{CE74E806-4FDE-48B8-E43C-269581BE8477}"/>
              </a:ext>
            </a:extLst>
          </p:cNvPr>
          <p:cNvSpPr>
            <a:spLocks noGrp="1"/>
          </p:cNvSpPr>
          <p:nvPr>
            <p:ph type="sldNum" sz="quarter" idx="12"/>
          </p:nvPr>
        </p:nvSpPr>
        <p:spPr/>
        <p:txBody>
          <a:bodyPr/>
          <a:lstStyle/>
          <a:p>
            <a:fld id="{CFB8C4AC-FAA1-884B-8696-F5EA54219DC7}" type="slidenum">
              <a:rPr lang="en-US" smtClean="0"/>
              <a:pPr/>
              <a:t>19</a:t>
            </a:fld>
            <a:endParaRPr lang="en-US"/>
          </a:p>
        </p:txBody>
      </p:sp>
      <p:pic>
        <p:nvPicPr>
          <p:cNvPr id="9" name="Picture 8">
            <a:extLst>
              <a:ext uri="{FF2B5EF4-FFF2-40B4-BE49-F238E27FC236}">
                <a16:creationId xmlns:a16="http://schemas.microsoft.com/office/drawing/2014/main" id="{65831BFE-D38D-2E6E-3D42-992753AEE54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816807" y="1925648"/>
            <a:ext cx="2098689" cy="630436"/>
          </a:xfrm>
          <a:prstGeom prst="rect">
            <a:avLst/>
          </a:prstGeom>
        </p:spPr>
      </p:pic>
      <p:pic>
        <p:nvPicPr>
          <p:cNvPr id="11" name="Picture 10">
            <a:extLst>
              <a:ext uri="{FF2B5EF4-FFF2-40B4-BE49-F238E27FC236}">
                <a16:creationId xmlns:a16="http://schemas.microsoft.com/office/drawing/2014/main" id="{07C85582-E94D-7637-20EA-D20F2584EF12}"/>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740066" y="1955473"/>
            <a:ext cx="1239078" cy="1325563"/>
          </a:xfrm>
          <a:prstGeom prst="rect">
            <a:avLst/>
          </a:prstGeom>
        </p:spPr>
      </p:pic>
      <p:cxnSp>
        <p:nvCxnSpPr>
          <p:cNvPr id="12" name="Straight Connector 11">
            <a:extLst>
              <a:ext uri="{FF2B5EF4-FFF2-40B4-BE49-F238E27FC236}">
                <a16:creationId xmlns:a16="http://schemas.microsoft.com/office/drawing/2014/main" id="{BE4CC83F-4618-CCBE-7B2B-A585C19404CA}"/>
              </a:ext>
              <a:ext uri="{C183D7F6-B498-43B3-948B-1728B52AA6E4}">
                <adec:decorative xmlns:adec="http://schemas.microsoft.com/office/drawing/2017/decorative" val="1"/>
              </a:ext>
            </a:extLst>
          </p:cNvPr>
          <p:cNvCxnSpPr>
            <a:cxnSpLocks/>
          </p:cNvCxnSpPr>
          <p:nvPr/>
        </p:nvCxnSpPr>
        <p:spPr>
          <a:xfrm>
            <a:off x="6096000" y="1704459"/>
            <a:ext cx="0" cy="474086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014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a:rPr>
              <a:t>Agenda</a:t>
            </a:r>
          </a:p>
        </p:txBody>
      </p:sp>
      <p:sp>
        <p:nvSpPr>
          <p:cNvPr id="3" name="Content Placeholder 2"/>
          <p:cNvSpPr>
            <a:spLocks noGrp="1"/>
          </p:cNvSpPr>
          <p:nvPr>
            <p:ph idx="1"/>
          </p:nvPr>
        </p:nvSpPr>
        <p:spPr>
          <a:xfrm>
            <a:off x="4907609" y="1911182"/>
            <a:ext cx="6601978" cy="4117791"/>
          </a:xfrm>
        </p:spPr>
        <p:txBody>
          <a:bodyPr vert="horz" lIns="91440" tIns="45720" rIns="91440" bIns="45720" rtlCol="0" anchor="t">
            <a:normAutofit/>
          </a:bodyPr>
          <a:lstStyle/>
          <a:p>
            <a:pPr marL="800100" lvl="1" indent="-342900">
              <a:buFont typeface="Arial" panose="020B0604020202020204" pitchFamily="34" charset="0"/>
              <a:buChar char="•"/>
            </a:pPr>
            <a:r>
              <a:rPr lang="en-US" dirty="0"/>
              <a:t>Overview of 5310 Program</a:t>
            </a:r>
          </a:p>
          <a:p>
            <a:pPr lvl="1"/>
            <a:endParaRPr lang="en-US" dirty="0">
              <a:cs typeface="Arial"/>
            </a:endParaRPr>
          </a:p>
          <a:p>
            <a:pPr marL="800100" lvl="1" indent="-342900">
              <a:buFont typeface="Arial" panose="020B0604020202020204" pitchFamily="34" charset="0"/>
              <a:buChar char="•"/>
            </a:pPr>
            <a:r>
              <a:rPr lang="en-US" dirty="0">
                <a:cs typeface="Arial"/>
              </a:rPr>
              <a:t>2026 Coordinated Human Services Mobility Plan Recommendations</a:t>
            </a:r>
          </a:p>
          <a:p>
            <a:pPr lvl="1"/>
            <a:endParaRPr lang="en-US" dirty="0">
              <a:cs typeface="Arial"/>
            </a:endParaRPr>
          </a:p>
          <a:p>
            <a:pPr marL="800100" lvl="1" indent="-342900">
              <a:buFont typeface="Arial" panose="020B0604020202020204" pitchFamily="34" charset="0"/>
              <a:buChar char="•"/>
            </a:pPr>
            <a:r>
              <a:rPr lang="en-US" dirty="0">
                <a:cs typeface="Arial"/>
              </a:rPr>
              <a:t>Overview of Mobility Management</a:t>
            </a:r>
          </a:p>
          <a:p>
            <a:pPr lvl="1"/>
            <a:endParaRPr lang="en-US" dirty="0">
              <a:cs typeface="Arial"/>
            </a:endParaRPr>
          </a:p>
          <a:p>
            <a:pPr marL="800100" lvl="1" indent="-342900">
              <a:buFont typeface="Arial" panose="020B0604020202020204" pitchFamily="34" charset="0"/>
              <a:buChar char="•"/>
            </a:pPr>
            <a:r>
              <a:rPr lang="en-US" dirty="0">
                <a:cs typeface="Arial"/>
              </a:rPr>
              <a:t>Mobility Hubs Concept</a:t>
            </a:r>
          </a:p>
          <a:p>
            <a:pPr lvl="1"/>
            <a:endParaRPr lang="en-US" dirty="0">
              <a:cs typeface="Arial"/>
            </a:endParaRPr>
          </a:p>
          <a:p>
            <a:pPr marL="800100" lvl="1" indent="-342900">
              <a:buFont typeface="Arial" panose="020B0604020202020204" pitchFamily="34" charset="0"/>
              <a:buChar char="•"/>
            </a:pPr>
            <a:r>
              <a:rPr lang="en-US" dirty="0">
                <a:cs typeface="Arial"/>
              </a:rPr>
              <a:t>Next Steps</a:t>
            </a:r>
          </a:p>
          <a:p>
            <a:pPr lvl="1"/>
            <a:endParaRPr lang="en-US" dirty="0">
              <a:cs typeface="Arial"/>
            </a:endParaRPr>
          </a:p>
          <a:p>
            <a:pPr marL="800100" lvl="1" indent="-342900">
              <a:buFont typeface="Arial" panose="020B0604020202020204" pitchFamily="34" charset="0"/>
              <a:buChar char="•"/>
            </a:pPr>
            <a:r>
              <a:rPr lang="en-US" dirty="0">
                <a:cs typeface="Arial"/>
              </a:rPr>
              <a:t>Questions/Discussion</a:t>
            </a:r>
          </a:p>
          <a:p>
            <a:pPr marL="457200" lvl="1" indent="0">
              <a:buNone/>
            </a:pPr>
            <a:endParaRPr lang="en-US" dirty="0">
              <a:cs typeface="Arial"/>
            </a:endParaRPr>
          </a:p>
          <a:p>
            <a:pPr marL="457200" lvl="1" indent="0">
              <a:buNone/>
            </a:pPr>
            <a:endParaRPr lang="en-US" dirty="0">
              <a:cs typeface="Arial"/>
            </a:endParaRPr>
          </a:p>
          <a:p>
            <a:pPr marL="0" indent="0">
              <a:buNone/>
            </a:pPr>
            <a:endParaRPr lang="en-US" dirty="0">
              <a:cs typeface="Arial"/>
            </a:endParaRPr>
          </a:p>
        </p:txBody>
      </p:sp>
      <p:sp>
        <p:nvSpPr>
          <p:cNvPr id="4" name="Slide Number Placeholder 3"/>
          <p:cNvSpPr>
            <a:spLocks noGrp="1"/>
          </p:cNvSpPr>
          <p:nvPr>
            <p:ph type="sldNum" sz="quarter" idx="11"/>
          </p:nvPr>
        </p:nvSpPr>
        <p:spPr/>
        <p:txBody>
          <a:bodyPr/>
          <a:lstStyle/>
          <a:p>
            <a:fld id="{CFB8C4AC-FAA1-884B-8696-F5EA54219DC7}" type="slidenum">
              <a:rPr lang="en-US" smtClean="0"/>
              <a:pPr/>
              <a:t>2</a:t>
            </a:fld>
            <a:endParaRPr lang="en-US"/>
          </a:p>
        </p:txBody>
      </p:sp>
      <p:pic>
        <p:nvPicPr>
          <p:cNvPr id="11" name="Picture Placeholder 10" descr="Woman with a cane exiting a bus">
            <a:extLst>
              <a:ext uri="{FF2B5EF4-FFF2-40B4-BE49-F238E27FC236}">
                <a16:creationId xmlns:a16="http://schemas.microsoft.com/office/drawing/2014/main" id="{17F46F15-0AF9-0F77-3EE3-4812BF197D42}"/>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0"/>
            <a:ext cx="4658081" cy="6857999"/>
          </a:xfrm>
          <a:custGeom>
            <a:avLst/>
            <a:gdLst>
              <a:gd name="connsiteX0" fmla="*/ 0 w 4658081"/>
              <a:gd name="connsiteY0" fmla="*/ 0 h 6857999"/>
              <a:gd name="connsiteX1" fmla="*/ 3583038 w 4658081"/>
              <a:gd name="connsiteY1" fmla="*/ 0 h 6857999"/>
              <a:gd name="connsiteX2" fmla="*/ 3774592 w 4658081"/>
              <a:gd name="connsiteY2" fmla="*/ 258534 h 6857999"/>
              <a:gd name="connsiteX3" fmla="*/ 4658081 w 4658081"/>
              <a:gd name="connsiteY3" fmla="*/ 3425950 h 6857999"/>
              <a:gd name="connsiteX4" fmla="*/ 3774592 w 4658081"/>
              <a:gd name="connsiteY4" fmla="*/ 6593366 h 6857999"/>
              <a:gd name="connsiteX5" fmla="*/ 3578519 w 4658081"/>
              <a:gd name="connsiteY5" fmla="*/ 6857999 h 6857999"/>
              <a:gd name="connsiteX6" fmla="*/ 0 w 465808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81" h="6857999">
                <a:moveTo>
                  <a:pt x="0" y="0"/>
                </a:moveTo>
                <a:lnTo>
                  <a:pt x="3583038" y="0"/>
                </a:lnTo>
                <a:lnTo>
                  <a:pt x="3774592" y="258534"/>
                </a:lnTo>
                <a:cubicBezTo>
                  <a:pt x="4320457" y="1069146"/>
                  <a:pt x="4658081" y="2188997"/>
                  <a:pt x="4658081" y="3425950"/>
                </a:cubicBezTo>
                <a:cubicBezTo>
                  <a:pt x="4658081" y="4662903"/>
                  <a:pt x="4320457" y="5782754"/>
                  <a:pt x="3774592" y="6593366"/>
                </a:cubicBezTo>
                <a:lnTo>
                  <a:pt x="3578519" y="6857999"/>
                </a:lnTo>
                <a:lnTo>
                  <a:pt x="0" y="6857999"/>
                </a:lnTo>
                <a:close/>
              </a:path>
            </a:pathLst>
          </a:custGeom>
        </p:spPr>
      </p:pic>
    </p:spTree>
    <p:extLst>
      <p:ext uri="{BB962C8B-B14F-4D97-AF65-F5344CB8AC3E}">
        <p14:creationId xmlns:p14="http://schemas.microsoft.com/office/powerpoint/2010/main" val="2562279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6C33C-3281-198B-73CE-C9FD00E96DAD}"/>
              </a:ext>
            </a:extLst>
          </p:cNvPr>
          <p:cNvSpPr>
            <a:spLocks noGrp="1"/>
          </p:cNvSpPr>
          <p:nvPr>
            <p:ph type="title"/>
          </p:nvPr>
        </p:nvSpPr>
        <p:spPr/>
        <p:txBody>
          <a:bodyPr/>
          <a:lstStyle/>
          <a:p>
            <a:r>
              <a:rPr lang="en-US" dirty="0"/>
              <a:t>National examples: Centralized State-wide Mobility Hubs</a:t>
            </a:r>
          </a:p>
        </p:txBody>
      </p:sp>
      <p:pic>
        <p:nvPicPr>
          <p:cNvPr id="6" name="Content Placeholder 5" descr="Map of Massachusetts">
            <a:extLst>
              <a:ext uri="{FF2B5EF4-FFF2-40B4-BE49-F238E27FC236}">
                <a16:creationId xmlns:a16="http://schemas.microsoft.com/office/drawing/2014/main" id="{BB12F377-95DC-61D7-9D97-A94438D462A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13703" y="1530168"/>
            <a:ext cx="5716914" cy="3797664"/>
          </a:xfrm>
          <a:prstGeom prst="rect">
            <a:avLst/>
          </a:prstGeom>
        </p:spPr>
      </p:pic>
      <p:sp>
        <p:nvSpPr>
          <p:cNvPr id="9" name="TextBox 8">
            <a:extLst>
              <a:ext uri="{FF2B5EF4-FFF2-40B4-BE49-F238E27FC236}">
                <a16:creationId xmlns:a16="http://schemas.microsoft.com/office/drawing/2014/main" id="{9CCB4085-524C-964D-19BA-F0CA4AE73C5C}"/>
              </a:ext>
            </a:extLst>
          </p:cNvPr>
          <p:cNvSpPr txBox="1"/>
          <p:nvPr/>
        </p:nvSpPr>
        <p:spPr>
          <a:xfrm>
            <a:off x="882668" y="5525353"/>
            <a:ext cx="5647340" cy="830997"/>
          </a:xfrm>
          <a:prstGeom prst="rect">
            <a:avLst/>
          </a:prstGeom>
          <a:noFill/>
        </p:spPr>
        <p:txBody>
          <a:bodyPr wrap="square" rtlCol="0">
            <a:spAutoFit/>
          </a:bodyPr>
          <a:lstStyle/>
          <a:p>
            <a:r>
              <a:rPr lang="en-US" sz="1600" dirty="0"/>
              <a:t>Massachusetts DOT and New Hampshire DOT identified Regional Coordinating Councils as the host organizations for mobility managers</a:t>
            </a:r>
          </a:p>
        </p:txBody>
      </p:sp>
      <p:sp>
        <p:nvSpPr>
          <p:cNvPr id="4" name="Slide Number Placeholder 3">
            <a:extLst>
              <a:ext uri="{FF2B5EF4-FFF2-40B4-BE49-F238E27FC236}">
                <a16:creationId xmlns:a16="http://schemas.microsoft.com/office/drawing/2014/main" id="{5D559BB4-379F-7B12-5ED3-7C340BC14F05}"/>
              </a:ext>
            </a:extLst>
          </p:cNvPr>
          <p:cNvSpPr>
            <a:spLocks noGrp="1"/>
          </p:cNvSpPr>
          <p:nvPr>
            <p:ph type="sldNum" sz="quarter" idx="12"/>
          </p:nvPr>
        </p:nvSpPr>
        <p:spPr/>
        <p:txBody>
          <a:bodyPr/>
          <a:lstStyle/>
          <a:p>
            <a:fld id="{CFB8C4AC-FAA1-884B-8696-F5EA54219DC7}" type="slidenum">
              <a:rPr lang="en-US" smtClean="0"/>
              <a:pPr/>
              <a:t>20</a:t>
            </a:fld>
            <a:endParaRPr lang="en-US"/>
          </a:p>
        </p:txBody>
      </p:sp>
      <p:pic>
        <p:nvPicPr>
          <p:cNvPr id="8" name="Picture 7" descr="Map of New Hampshire">
            <a:extLst>
              <a:ext uri="{FF2B5EF4-FFF2-40B4-BE49-F238E27FC236}">
                <a16:creationId xmlns:a16="http://schemas.microsoft.com/office/drawing/2014/main" id="{3D0A4E52-DEB0-8BBC-431E-624A9871C0D9}"/>
              </a:ext>
            </a:extLst>
          </p:cNvPr>
          <p:cNvPicPr>
            <a:picLocks noChangeAspect="1"/>
          </p:cNvPicPr>
          <p:nvPr/>
        </p:nvPicPr>
        <p:blipFill>
          <a:blip r:embed="rId4"/>
          <a:stretch>
            <a:fillRect/>
          </a:stretch>
        </p:blipFill>
        <p:spPr>
          <a:xfrm>
            <a:off x="7558603" y="1177580"/>
            <a:ext cx="3919694" cy="5106090"/>
          </a:xfrm>
          <a:prstGeom prst="rect">
            <a:avLst/>
          </a:prstGeom>
        </p:spPr>
      </p:pic>
    </p:spTree>
    <p:extLst>
      <p:ext uri="{BB962C8B-B14F-4D97-AF65-F5344CB8AC3E}">
        <p14:creationId xmlns:p14="http://schemas.microsoft.com/office/powerpoint/2010/main" val="423827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9BCDF-5BA5-C36F-2E30-D881C0D33802}"/>
              </a:ext>
            </a:extLst>
          </p:cNvPr>
          <p:cNvSpPr>
            <a:spLocks noGrp="1"/>
          </p:cNvSpPr>
          <p:nvPr>
            <p:ph type="title"/>
          </p:nvPr>
        </p:nvSpPr>
        <p:spPr/>
        <p:txBody>
          <a:bodyPr/>
          <a:lstStyle/>
          <a:p>
            <a:r>
              <a:rPr lang="en-US" dirty="0"/>
              <a:t>National examples: Less Centralized State-wide Mobility Hubs</a:t>
            </a:r>
          </a:p>
        </p:txBody>
      </p:sp>
      <p:pic>
        <p:nvPicPr>
          <p:cNvPr id="4" name="Content Placeholder 3" descr="Map Of Ohio">
            <a:extLst>
              <a:ext uri="{FF2B5EF4-FFF2-40B4-BE49-F238E27FC236}">
                <a16:creationId xmlns:a16="http://schemas.microsoft.com/office/drawing/2014/main" id="{8D668277-F281-940A-450D-E880C0ACA034}"/>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41577" y="1701780"/>
            <a:ext cx="3552127" cy="3689985"/>
          </a:xfrm>
          <a:prstGeom prst="rect">
            <a:avLst/>
          </a:prstGeom>
        </p:spPr>
      </p:pic>
      <p:sp>
        <p:nvSpPr>
          <p:cNvPr id="5" name="Slide Number Placeholder 4">
            <a:extLst>
              <a:ext uri="{FF2B5EF4-FFF2-40B4-BE49-F238E27FC236}">
                <a16:creationId xmlns:a16="http://schemas.microsoft.com/office/drawing/2014/main" id="{76B43E3C-D72F-3A6D-DB34-017C8894ADE3}"/>
              </a:ext>
            </a:extLst>
          </p:cNvPr>
          <p:cNvSpPr>
            <a:spLocks noGrp="1"/>
          </p:cNvSpPr>
          <p:nvPr>
            <p:ph type="sldNum" sz="quarter" idx="12"/>
          </p:nvPr>
        </p:nvSpPr>
        <p:spPr/>
        <p:txBody>
          <a:bodyPr/>
          <a:lstStyle/>
          <a:p>
            <a:fld id="{CFB8C4AC-FAA1-884B-8696-F5EA54219DC7}" type="slidenum">
              <a:rPr lang="en-US" smtClean="0"/>
              <a:pPr/>
              <a:t>21</a:t>
            </a:fld>
            <a:endParaRPr lang="en-US"/>
          </a:p>
        </p:txBody>
      </p:sp>
      <p:pic>
        <p:nvPicPr>
          <p:cNvPr id="8" name="Picture 7" descr="Map of Oklahoma">
            <a:extLst>
              <a:ext uri="{FF2B5EF4-FFF2-40B4-BE49-F238E27FC236}">
                <a16:creationId xmlns:a16="http://schemas.microsoft.com/office/drawing/2014/main" id="{5958D28B-AB33-3D1C-7C8C-A4F8973425B2}"/>
              </a:ext>
            </a:extLst>
          </p:cNvPr>
          <p:cNvPicPr>
            <a:picLocks noChangeAspect="1"/>
          </p:cNvPicPr>
          <p:nvPr/>
        </p:nvPicPr>
        <p:blipFill>
          <a:blip r:embed="rId4" cstate="screen">
            <a:extLst>
              <a:ext uri="{28A0092B-C50C-407E-A947-70E740481C1C}">
                <a14:useLocalDpi xmlns:a14="http://schemas.microsoft.com/office/drawing/2010/main"/>
              </a:ext>
            </a:extLst>
          </a:blip>
          <a:srcRect l="2078" t="4500" r="1631" b="9999"/>
          <a:stretch>
            <a:fillRect/>
          </a:stretch>
        </p:blipFill>
        <p:spPr>
          <a:xfrm>
            <a:off x="5277281" y="1949654"/>
            <a:ext cx="6173142" cy="3465792"/>
          </a:xfrm>
          <a:prstGeom prst="rect">
            <a:avLst/>
          </a:prstGeom>
        </p:spPr>
      </p:pic>
      <p:sp>
        <p:nvSpPr>
          <p:cNvPr id="9" name="TextBox 8">
            <a:extLst>
              <a:ext uri="{FF2B5EF4-FFF2-40B4-BE49-F238E27FC236}">
                <a16:creationId xmlns:a16="http://schemas.microsoft.com/office/drawing/2014/main" id="{65EBCAB3-25F3-79D9-AC2D-F1F9B471548F}"/>
              </a:ext>
            </a:extLst>
          </p:cNvPr>
          <p:cNvSpPr txBox="1"/>
          <p:nvPr/>
        </p:nvSpPr>
        <p:spPr>
          <a:xfrm>
            <a:off x="467139" y="5402243"/>
            <a:ext cx="4524785" cy="954107"/>
          </a:xfrm>
          <a:prstGeom prst="rect">
            <a:avLst/>
          </a:prstGeom>
          <a:noFill/>
        </p:spPr>
        <p:txBody>
          <a:bodyPr wrap="square" rtlCol="0">
            <a:spAutoFit/>
          </a:bodyPr>
          <a:lstStyle/>
          <a:p>
            <a:r>
              <a:rPr lang="en-US" sz="1400" dirty="0"/>
              <a:t>Ohio DOT divided the state into regions, with multiple mobility managers covering counties within the region</a:t>
            </a:r>
          </a:p>
          <a:p>
            <a:endParaRPr lang="en-US" sz="1400" dirty="0"/>
          </a:p>
          <a:p>
            <a:r>
              <a:rPr lang="en-US" sz="1400" dirty="0"/>
              <a:t>MMs are housed at local nonprofits</a:t>
            </a:r>
          </a:p>
        </p:txBody>
      </p:sp>
      <p:sp>
        <p:nvSpPr>
          <p:cNvPr id="12" name="TextBox 11">
            <a:extLst>
              <a:ext uri="{FF2B5EF4-FFF2-40B4-BE49-F238E27FC236}">
                <a16:creationId xmlns:a16="http://schemas.microsoft.com/office/drawing/2014/main" id="{A89ACA25-8DFD-95AA-00E3-C506FF0EF833}"/>
              </a:ext>
            </a:extLst>
          </p:cNvPr>
          <p:cNvSpPr txBox="1"/>
          <p:nvPr/>
        </p:nvSpPr>
        <p:spPr>
          <a:xfrm>
            <a:off x="5449957" y="5516514"/>
            <a:ext cx="6099313" cy="523220"/>
          </a:xfrm>
          <a:prstGeom prst="rect">
            <a:avLst/>
          </a:prstGeom>
          <a:noFill/>
        </p:spPr>
        <p:txBody>
          <a:bodyPr wrap="square" rtlCol="0">
            <a:spAutoFit/>
          </a:bodyPr>
          <a:lstStyle/>
          <a:p>
            <a:r>
              <a:rPr lang="en-US" sz="1400" dirty="0"/>
              <a:t>Oklahoma DOT regions have organizations that opt-in to host a mobility manager for a set period of time, with options to renew</a:t>
            </a:r>
          </a:p>
        </p:txBody>
      </p:sp>
    </p:spTree>
    <p:extLst>
      <p:ext uri="{BB962C8B-B14F-4D97-AF65-F5344CB8AC3E}">
        <p14:creationId xmlns:p14="http://schemas.microsoft.com/office/powerpoint/2010/main" val="132203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43D010-680B-5FA9-790E-330B15AF0ADB}"/>
              </a:ext>
            </a:extLst>
          </p:cNvPr>
          <p:cNvSpPr>
            <a:spLocks noGrp="1"/>
          </p:cNvSpPr>
          <p:nvPr>
            <p:ph type="title"/>
          </p:nvPr>
        </p:nvSpPr>
        <p:spPr/>
        <p:txBody>
          <a:bodyPr/>
          <a:lstStyle/>
          <a:p>
            <a:r>
              <a:rPr lang="en-US" dirty="0"/>
              <a:t>What DRPT is Considering</a:t>
            </a:r>
          </a:p>
        </p:txBody>
      </p:sp>
      <p:sp>
        <p:nvSpPr>
          <p:cNvPr id="7" name="Content Placeholder 6">
            <a:extLst>
              <a:ext uri="{FF2B5EF4-FFF2-40B4-BE49-F238E27FC236}">
                <a16:creationId xmlns:a16="http://schemas.microsoft.com/office/drawing/2014/main" id="{1A16FFC5-895D-2958-08FE-31C046F1855F}"/>
              </a:ext>
            </a:extLst>
          </p:cNvPr>
          <p:cNvSpPr>
            <a:spLocks noGrp="1"/>
          </p:cNvSpPr>
          <p:nvPr>
            <p:ph sz="half" idx="1"/>
          </p:nvPr>
        </p:nvSpPr>
        <p:spPr/>
        <p:txBody>
          <a:bodyPr>
            <a:normAutofit/>
          </a:bodyPr>
          <a:lstStyle/>
          <a:p>
            <a:r>
              <a:rPr lang="en-US" dirty="0"/>
              <a:t>Innovation has been difficult to pursue with 5310 due to funding constraints</a:t>
            </a:r>
          </a:p>
          <a:p>
            <a:r>
              <a:rPr lang="en-US" dirty="0"/>
              <a:t>State funding has been flat; federal amount remains flat (apportionment based on census)</a:t>
            </a:r>
          </a:p>
          <a:p>
            <a:r>
              <a:rPr lang="en-US" dirty="0"/>
              <a:t>Costs continue to go up</a:t>
            </a:r>
          </a:p>
          <a:p>
            <a:r>
              <a:rPr lang="en-US" dirty="0"/>
              <a:t>CHSM showed a better opportunity for coordinating services and reducing duplication through mobility hubs</a:t>
            </a:r>
          </a:p>
          <a:p>
            <a:r>
              <a:rPr lang="en-US" dirty="0"/>
              <a:t>New opportunity through state funding</a:t>
            </a:r>
          </a:p>
        </p:txBody>
      </p:sp>
      <p:sp>
        <p:nvSpPr>
          <p:cNvPr id="5" name="Slide Number Placeholder 4">
            <a:extLst>
              <a:ext uri="{FF2B5EF4-FFF2-40B4-BE49-F238E27FC236}">
                <a16:creationId xmlns:a16="http://schemas.microsoft.com/office/drawing/2014/main" id="{6D6307B2-B17C-165D-2A9A-864261CBE9DB}"/>
              </a:ext>
            </a:extLst>
          </p:cNvPr>
          <p:cNvSpPr>
            <a:spLocks noGrp="1"/>
          </p:cNvSpPr>
          <p:nvPr>
            <p:ph type="sldNum" sz="quarter" idx="12"/>
          </p:nvPr>
        </p:nvSpPr>
        <p:spPr/>
        <p:txBody>
          <a:bodyPr/>
          <a:lstStyle/>
          <a:p>
            <a:fld id="{CFB8C4AC-FAA1-884B-8696-F5EA54219DC7}" type="slidenum">
              <a:rPr lang="en-US" smtClean="0"/>
              <a:pPr/>
              <a:t>22</a:t>
            </a:fld>
            <a:endParaRPr lang="en-US"/>
          </a:p>
        </p:txBody>
      </p:sp>
      <p:pic>
        <p:nvPicPr>
          <p:cNvPr id="11" name="Content Placeholder 10" descr="Individual with a disability exiting a van. ">
            <a:extLst>
              <a:ext uri="{FF2B5EF4-FFF2-40B4-BE49-F238E27FC236}">
                <a16:creationId xmlns:a16="http://schemas.microsoft.com/office/drawing/2014/main" id="{D51A3E30-2802-1275-19FA-D6E168638C93}"/>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339483" y="1825625"/>
            <a:ext cx="5439172" cy="4351338"/>
          </a:xfrm>
          <a:prstGeom prst="rect">
            <a:avLst/>
          </a:prstGeom>
          <a:ln w="28575">
            <a:solidFill>
              <a:schemeClr val="tx2"/>
            </a:solidFill>
          </a:ln>
        </p:spPr>
      </p:pic>
    </p:spTree>
    <p:extLst>
      <p:ext uri="{BB962C8B-B14F-4D97-AF65-F5344CB8AC3E}">
        <p14:creationId xmlns:p14="http://schemas.microsoft.com/office/powerpoint/2010/main" val="1853681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EAC2-13E4-9428-9773-313C17BEF414}"/>
              </a:ext>
            </a:extLst>
          </p:cNvPr>
          <p:cNvSpPr>
            <a:spLocks noGrp="1"/>
          </p:cNvSpPr>
          <p:nvPr>
            <p:ph type="title"/>
          </p:nvPr>
        </p:nvSpPr>
        <p:spPr/>
        <p:txBody>
          <a:bodyPr/>
          <a:lstStyle/>
          <a:p>
            <a:r>
              <a:rPr lang="en-US" dirty="0"/>
              <a:t>Next Steps	</a:t>
            </a:r>
          </a:p>
        </p:txBody>
      </p:sp>
      <p:sp>
        <p:nvSpPr>
          <p:cNvPr id="3" name="Content Placeholder 2">
            <a:extLst>
              <a:ext uri="{FF2B5EF4-FFF2-40B4-BE49-F238E27FC236}">
                <a16:creationId xmlns:a16="http://schemas.microsoft.com/office/drawing/2014/main" id="{B55F2293-AE97-970D-7DD5-8A2541582691}"/>
              </a:ext>
            </a:extLst>
          </p:cNvPr>
          <p:cNvSpPr>
            <a:spLocks noGrp="1"/>
          </p:cNvSpPr>
          <p:nvPr>
            <p:ph idx="1"/>
          </p:nvPr>
        </p:nvSpPr>
        <p:spPr/>
        <p:txBody>
          <a:bodyPr>
            <a:normAutofit/>
          </a:bodyPr>
          <a:lstStyle/>
          <a:p>
            <a:r>
              <a:rPr lang="en-US" dirty="0"/>
              <a:t>Coordinated plan regions:</a:t>
            </a:r>
          </a:p>
          <a:p>
            <a:pPr lvl="1"/>
            <a:r>
              <a:rPr lang="en-US" dirty="0"/>
              <a:t>Determine what level of planning might best serve coordination in the Commonwealth</a:t>
            </a:r>
          </a:p>
          <a:p>
            <a:pPr lvl="1"/>
            <a:r>
              <a:rPr lang="en-US" dirty="0"/>
              <a:t>Gather feedback</a:t>
            </a:r>
          </a:p>
          <a:p>
            <a:pPr marL="457200" lvl="1" indent="0">
              <a:buNone/>
            </a:pPr>
            <a:endParaRPr lang="en-US" dirty="0"/>
          </a:p>
          <a:p>
            <a:r>
              <a:rPr lang="en-US" dirty="0"/>
              <a:t>Regional mobility hubs:</a:t>
            </a:r>
          </a:p>
          <a:p>
            <a:pPr lvl="1"/>
            <a:r>
              <a:rPr lang="en-US" dirty="0"/>
              <a:t>Engage in a statewide mobility management planning effort, with significant outreach efforts</a:t>
            </a:r>
          </a:p>
          <a:p>
            <a:pPr lvl="1"/>
            <a:r>
              <a:rPr lang="en-US" dirty="0"/>
              <a:t>Determine level of funding/capacity needed</a:t>
            </a:r>
          </a:p>
          <a:p>
            <a:pPr lvl="1"/>
            <a:r>
              <a:rPr lang="en-US" dirty="0"/>
              <a:t>Identify hub hosts</a:t>
            </a:r>
          </a:p>
          <a:p>
            <a:pPr lvl="1"/>
            <a:r>
              <a:rPr lang="en-US" dirty="0"/>
              <a:t>Pilot programs</a:t>
            </a:r>
          </a:p>
        </p:txBody>
      </p:sp>
      <p:sp>
        <p:nvSpPr>
          <p:cNvPr id="4" name="Slide Number Placeholder 3">
            <a:extLst>
              <a:ext uri="{FF2B5EF4-FFF2-40B4-BE49-F238E27FC236}">
                <a16:creationId xmlns:a16="http://schemas.microsoft.com/office/drawing/2014/main" id="{379B2013-74BD-EFCA-20B7-739ED0767415}"/>
              </a:ext>
            </a:extLst>
          </p:cNvPr>
          <p:cNvSpPr>
            <a:spLocks noGrp="1"/>
          </p:cNvSpPr>
          <p:nvPr>
            <p:ph type="sldNum" sz="quarter" idx="12"/>
          </p:nvPr>
        </p:nvSpPr>
        <p:spPr/>
        <p:txBody>
          <a:bodyPr/>
          <a:lstStyle/>
          <a:p>
            <a:fld id="{CFB8C4AC-FAA1-884B-8696-F5EA54219DC7}" type="slidenum">
              <a:rPr lang="en-US" smtClean="0"/>
              <a:pPr/>
              <a:t>23</a:t>
            </a:fld>
            <a:endParaRPr lang="en-US"/>
          </a:p>
        </p:txBody>
      </p:sp>
    </p:spTree>
    <p:extLst>
      <p:ext uri="{BB962C8B-B14F-4D97-AF65-F5344CB8AC3E}">
        <p14:creationId xmlns:p14="http://schemas.microsoft.com/office/powerpoint/2010/main" val="166615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1B268E4-C18D-4BA9-9D98-CDFB9DC4CC1F}"/>
              </a:ext>
            </a:extLst>
          </p:cNvPr>
          <p:cNvSpPr>
            <a:spLocks noGrp="1"/>
          </p:cNvSpPr>
          <p:nvPr>
            <p:ph type="title"/>
          </p:nvPr>
        </p:nvSpPr>
        <p:spPr/>
        <p:txBody>
          <a:bodyPr/>
          <a:lstStyle/>
          <a:p>
            <a:r>
              <a:rPr lang="en-US" dirty="0"/>
              <a:t>Questions/Discussion</a:t>
            </a:r>
          </a:p>
        </p:txBody>
      </p:sp>
      <p:sp>
        <p:nvSpPr>
          <p:cNvPr id="4" name="Slide Number Placeholder 3">
            <a:extLst>
              <a:ext uri="{FF2B5EF4-FFF2-40B4-BE49-F238E27FC236}">
                <a16:creationId xmlns:a16="http://schemas.microsoft.com/office/drawing/2014/main" id="{1AD8BEC1-CA61-5701-1E49-D8DB712EA6D4}"/>
              </a:ext>
            </a:extLst>
          </p:cNvPr>
          <p:cNvSpPr>
            <a:spLocks noGrp="1"/>
          </p:cNvSpPr>
          <p:nvPr>
            <p:ph type="sldNum" sz="quarter" idx="12"/>
          </p:nvPr>
        </p:nvSpPr>
        <p:spPr/>
        <p:txBody>
          <a:bodyPr/>
          <a:lstStyle/>
          <a:p>
            <a:fld id="{CFB8C4AC-FAA1-884B-8696-F5EA54219DC7}" type="slidenum">
              <a:rPr lang="en-US" smtClean="0"/>
              <a:pPr/>
              <a:t>24</a:t>
            </a:fld>
            <a:endParaRPr lang="en-US"/>
          </a:p>
        </p:txBody>
      </p:sp>
    </p:spTree>
    <p:extLst>
      <p:ext uri="{BB962C8B-B14F-4D97-AF65-F5344CB8AC3E}">
        <p14:creationId xmlns:p14="http://schemas.microsoft.com/office/powerpoint/2010/main" val="1124653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988FC0-F773-0364-5E6B-2871202C3B38}"/>
              </a:ext>
            </a:extLst>
          </p:cNvPr>
          <p:cNvSpPr>
            <a:spLocks noGrp="1"/>
          </p:cNvSpPr>
          <p:nvPr>
            <p:ph type="title"/>
          </p:nvPr>
        </p:nvSpPr>
        <p:spPr/>
        <p:txBody>
          <a:bodyPr/>
          <a:lstStyle/>
          <a:p>
            <a:r>
              <a:rPr lang="en-US" dirty="0"/>
              <a:t>Questions from DRPT</a:t>
            </a:r>
          </a:p>
        </p:txBody>
      </p:sp>
      <p:sp>
        <p:nvSpPr>
          <p:cNvPr id="7" name="Content Placeholder 6">
            <a:extLst>
              <a:ext uri="{FF2B5EF4-FFF2-40B4-BE49-F238E27FC236}">
                <a16:creationId xmlns:a16="http://schemas.microsoft.com/office/drawing/2014/main" id="{8EDBCA30-B643-0BAB-5B42-7EECE2B941BB}"/>
              </a:ext>
            </a:extLst>
          </p:cNvPr>
          <p:cNvSpPr>
            <a:spLocks noGrp="1"/>
          </p:cNvSpPr>
          <p:nvPr>
            <p:ph sz="half" idx="1"/>
          </p:nvPr>
        </p:nvSpPr>
        <p:spPr/>
        <p:txBody>
          <a:bodyPr/>
          <a:lstStyle/>
          <a:p>
            <a:r>
              <a:rPr lang="en-US" dirty="0"/>
              <a:t>Who else should we talk to?</a:t>
            </a:r>
            <a:br>
              <a:rPr lang="en-US" dirty="0"/>
            </a:br>
            <a:endParaRPr lang="en-US" dirty="0"/>
          </a:p>
          <a:p>
            <a:r>
              <a:rPr lang="en-US" dirty="0"/>
              <a:t>What are the barriers to success?</a:t>
            </a:r>
          </a:p>
          <a:p>
            <a:pPr marL="0" indent="0">
              <a:buNone/>
            </a:pPr>
            <a:endParaRPr lang="en-US" dirty="0"/>
          </a:p>
          <a:p>
            <a:endParaRPr lang="en-US" dirty="0"/>
          </a:p>
        </p:txBody>
      </p:sp>
      <p:pic>
        <p:nvPicPr>
          <p:cNvPr id="10" name="Content Placeholder 9" descr="Man with a hat and sunglasses driving a small bus">
            <a:extLst>
              <a:ext uri="{FF2B5EF4-FFF2-40B4-BE49-F238E27FC236}">
                <a16:creationId xmlns:a16="http://schemas.microsoft.com/office/drawing/2014/main" id="{3FB8BF59-3D22-A194-A8F5-2CAC04000314}"/>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p:blipFill>
        <p:spPr>
          <a:xfrm>
            <a:off x="6202363" y="2096823"/>
            <a:ext cx="5713412" cy="3808941"/>
          </a:xfrm>
          <a:prstGeom prst="rect">
            <a:avLst/>
          </a:prstGeom>
          <a:ln w="28575">
            <a:solidFill>
              <a:srgbClr val="004B87"/>
            </a:solidFill>
          </a:ln>
        </p:spPr>
      </p:pic>
      <p:sp>
        <p:nvSpPr>
          <p:cNvPr id="3" name="Slide Number Placeholder 2">
            <a:extLst>
              <a:ext uri="{FF2B5EF4-FFF2-40B4-BE49-F238E27FC236}">
                <a16:creationId xmlns:a16="http://schemas.microsoft.com/office/drawing/2014/main" id="{319A3A0F-CFAC-96AD-C385-3CBB44ECAA26}"/>
              </a:ext>
            </a:extLst>
          </p:cNvPr>
          <p:cNvSpPr>
            <a:spLocks noGrp="1"/>
          </p:cNvSpPr>
          <p:nvPr>
            <p:ph type="sldNum" sz="quarter" idx="12"/>
          </p:nvPr>
        </p:nvSpPr>
        <p:spPr/>
        <p:txBody>
          <a:bodyPr/>
          <a:lstStyle/>
          <a:p>
            <a:fld id="{CFB8C4AC-FAA1-884B-8696-F5EA54219DC7}" type="slidenum">
              <a:rPr lang="en-US" smtClean="0"/>
              <a:pPr/>
              <a:t>25</a:t>
            </a:fld>
            <a:endParaRPr lang="en-US"/>
          </a:p>
        </p:txBody>
      </p:sp>
    </p:spTree>
    <p:extLst>
      <p:ext uri="{BB962C8B-B14F-4D97-AF65-F5344CB8AC3E}">
        <p14:creationId xmlns:p14="http://schemas.microsoft.com/office/powerpoint/2010/main" val="465250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C9CC-2225-41C9-560D-3B9E71625567}"/>
              </a:ext>
            </a:extLst>
          </p:cNvPr>
          <p:cNvSpPr>
            <a:spLocks noGrp="1"/>
          </p:cNvSpPr>
          <p:nvPr>
            <p:ph type="title"/>
          </p:nvPr>
        </p:nvSpPr>
        <p:spPr/>
        <p:txBody>
          <a:bodyPr/>
          <a:lstStyle/>
          <a:p>
            <a:r>
              <a:rPr lang="en-US" dirty="0"/>
              <a:t>Opportunities to Engage</a:t>
            </a:r>
          </a:p>
        </p:txBody>
      </p:sp>
      <p:sp>
        <p:nvSpPr>
          <p:cNvPr id="3" name="Content Placeholder 2">
            <a:extLst>
              <a:ext uri="{FF2B5EF4-FFF2-40B4-BE49-F238E27FC236}">
                <a16:creationId xmlns:a16="http://schemas.microsoft.com/office/drawing/2014/main" id="{4946C76F-B9C1-6D80-C366-F342FBADEFF3}"/>
              </a:ext>
            </a:extLst>
          </p:cNvPr>
          <p:cNvSpPr>
            <a:spLocks noGrp="1"/>
          </p:cNvSpPr>
          <p:nvPr>
            <p:ph sz="half" idx="1"/>
          </p:nvPr>
        </p:nvSpPr>
        <p:spPr/>
        <p:txBody>
          <a:bodyPr vert="horz" lIns="91440" tIns="45720" rIns="91440" bIns="45720" rtlCol="0" anchor="t">
            <a:normAutofit/>
          </a:bodyPr>
          <a:lstStyle/>
          <a:p>
            <a:r>
              <a:rPr lang="en-US" dirty="0"/>
              <a:t>DRPT is hosting a strategic planning </a:t>
            </a:r>
            <a:r>
              <a:rPr lang="en-US"/>
              <a:t>session on July 29</a:t>
            </a:r>
            <a:r>
              <a:rPr lang="en-US" baseline="30000"/>
              <a:t>th</a:t>
            </a:r>
            <a:r>
              <a:rPr lang="en-US" dirty="0"/>
              <a:t> in Richmond</a:t>
            </a:r>
          </a:p>
          <a:p>
            <a:endParaRPr lang="en-US" dirty="0"/>
          </a:p>
          <a:p>
            <a:r>
              <a:rPr lang="en-US" dirty="0"/>
              <a:t>Currently engaging state-level and regional partners in quarterly discussions</a:t>
            </a:r>
          </a:p>
        </p:txBody>
      </p:sp>
      <p:pic>
        <p:nvPicPr>
          <p:cNvPr id="7" name="Content Placeholder 6" descr="Woman presenting information on a projector screen in front of a room of people sitting in chairs.">
            <a:extLst>
              <a:ext uri="{FF2B5EF4-FFF2-40B4-BE49-F238E27FC236}">
                <a16:creationId xmlns:a16="http://schemas.microsoft.com/office/drawing/2014/main" id="{B5051BDD-F1B7-BC69-7335-66553C142ABC}"/>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202363" y="1858764"/>
            <a:ext cx="5713412" cy="4285059"/>
          </a:xfrm>
          <a:prstGeom prst="rect">
            <a:avLst/>
          </a:prstGeom>
          <a:ln w="28575">
            <a:solidFill>
              <a:srgbClr val="004B87"/>
            </a:solidFill>
          </a:ln>
        </p:spPr>
      </p:pic>
      <p:sp>
        <p:nvSpPr>
          <p:cNvPr id="4" name="Slide Number Placeholder 3">
            <a:extLst>
              <a:ext uri="{FF2B5EF4-FFF2-40B4-BE49-F238E27FC236}">
                <a16:creationId xmlns:a16="http://schemas.microsoft.com/office/drawing/2014/main" id="{2CE76617-D7AE-EE47-DB3C-74095832AFBA}"/>
              </a:ext>
            </a:extLst>
          </p:cNvPr>
          <p:cNvSpPr>
            <a:spLocks noGrp="1"/>
          </p:cNvSpPr>
          <p:nvPr>
            <p:ph type="sldNum" sz="quarter" idx="12"/>
          </p:nvPr>
        </p:nvSpPr>
        <p:spPr/>
        <p:txBody>
          <a:bodyPr/>
          <a:lstStyle/>
          <a:p>
            <a:fld id="{CFB8C4AC-FAA1-884B-8696-F5EA54219DC7}" type="slidenum">
              <a:rPr lang="en-US" smtClean="0"/>
              <a:pPr/>
              <a:t>26</a:t>
            </a:fld>
            <a:endParaRPr lang="en-US"/>
          </a:p>
        </p:txBody>
      </p:sp>
    </p:spTree>
    <p:extLst>
      <p:ext uri="{BB962C8B-B14F-4D97-AF65-F5344CB8AC3E}">
        <p14:creationId xmlns:p14="http://schemas.microsoft.com/office/powerpoint/2010/main" val="1512915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Individual giving a thumbs up">
            <a:extLst>
              <a:ext uri="{FF2B5EF4-FFF2-40B4-BE49-F238E27FC236}">
                <a16:creationId xmlns:a16="http://schemas.microsoft.com/office/drawing/2014/main" id="{5FC16F9C-764A-2166-5925-06F7DC09EECF}"/>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a:xfrm>
            <a:off x="0" y="0"/>
            <a:ext cx="4658081" cy="6857999"/>
          </a:xfrm>
          <a:custGeom>
            <a:avLst/>
            <a:gdLst>
              <a:gd name="connsiteX0" fmla="*/ 0 w 4658081"/>
              <a:gd name="connsiteY0" fmla="*/ 0 h 6857999"/>
              <a:gd name="connsiteX1" fmla="*/ 3583038 w 4658081"/>
              <a:gd name="connsiteY1" fmla="*/ 0 h 6857999"/>
              <a:gd name="connsiteX2" fmla="*/ 3774592 w 4658081"/>
              <a:gd name="connsiteY2" fmla="*/ 258534 h 6857999"/>
              <a:gd name="connsiteX3" fmla="*/ 4658081 w 4658081"/>
              <a:gd name="connsiteY3" fmla="*/ 3425950 h 6857999"/>
              <a:gd name="connsiteX4" fmla="*/ 3774592 w 4658081"/>
              <a:gd name="connsiteY4" fmla="*/ 6593366 h 6857999"/>
              <a:gd name="connsiteX5" fmla="*/ 3578519 w 4658081"/>
              <a:gd name="connsiteY5" fmla="*/ 6857999 h 6857999"/>
              <a:gd name="connsiteX6" fmla="*/ 0 w 4658081"/>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58081" h="6857999">
                <a:moveTo>
                  <a:pt x="0" y="0"/>
                </a:moveTo>
                <a:lnTo>
                  <a:pt x="3583038" y="0"/>
                </a:lnTo>
                <a:lnTo>
                  <a:pt x="3774592" y="258534"/>
                </a:lnTo>
                <a:cubicBezTo>
                  <a:pt x="4320457" y="1069146"/>
                  <a:pt x="4658081" y="2188997"/>
                  <a:pt x="4658081" y="3425950"/>
                </a:cubicBezTo>
                <a:cubicBezTo>
                  <a:pt x="4658081" y="4662903"/>
                  <a:pt x="4320457" y="5782754"/>
                  <a:pt x="3774592" y="6593366"/>
                </a:cubicBezTo>
                <a:lnTo>
                  <a:pt x="3578519" y="6857999"/>
                </a:lnTo>
                <a:lnTo>
                  <a:pt x="0" y="6857999"/>
                </a:lnTo>
                <a:close/>
              </a:path>
            </a:pathLst>
          </a:custGeom>
        </p:spPr>
      </p:pic>
      <p:sp>
        <p:nvSpPr>
          <p:cNvPr id="3" name="Slide Number Placeholder 2">
            <a:extLst>
              <a:ext uri="{FF2B5EF4-FFF2-40B4-BE49-F238E27FC236}">
                <a16:creationId xmlns:a16="http://schemas.microsoft.com/office/drawing/2014/main" id="{A57A7971-38D1-B14C-0D9D-C9FDF3F1FC53}"/>
              </a:ext>
            </a:extLst>
          </p:cNvPr>
          <p:cNvSpPr>
            <a:spLocks noGrp="1"/>
          </p:cNvSpPr>
          <p:nvPr>
            <p:ph type="sldNum" sz="quarter" idx="11"/>
          </p:nvPr>
        </p:nvSpPr>
        <p:spPr/>
        <p:txBody>
          <a:bodyPr/>
          <a:lstStyle/>
          <a:p>
            <a:fld id="{CFB8C4AC-FAA1-884B-8696-F5EA54219DC7}" type="slidenum">
              <a:rPr lang="en-US" smtClean="0"/>
              <a:pPr/>
              <a:t>27</a:t>
            </a:fld>
            <a:endParaRPr lang="en-US"/>
          </a:p>
        </p:txBody>
      </p:sp>
      <p:sp>
        <p:nvSpPr>
          <p:cNvPr id="4" name="Title 3">
            <a:extLst>
              <a:ext uri="{FF2B5EF4-FFF2-40B4-BE49-F238E27FC236}">
                <a16:creationId xmlns:a16="http://schemas.microsoft.com/office/drawing/2014/main" id="{5E7757D3-6E95-F1AF-D830-F881C8AD86D1}"/>
              </a:ext>
            </a:extLst>
          </p:cNvPr>
          <p:cNvSpPr>
            <a:spLocks noGrp="1"/>
          </p:cNvSpPr>
          <p:nvPr>
            <p:ph type="title"/>
          </p:nvPr>
        </p:nvSpPr>
        <p:spPr/>
        <p:txBody>
          <a:bodyPr/>
          <a:lstStyle/>
          <a:p>
            <a:r>
              <a:rPr lang="en-US" dirty="0"/>
              <a:t>Thank you!</a:t>
            </a:r>
          </a:p>
        </p:txBody>
      </p:sp>
      <p:sp>
        <p:nvSpPr>
          <p:cNvPr id="5" name="Content Placeholder 4">
            <a:extLst>
              <a:ext uri="{FF2B5EF4-FFF2-40B4-BE49-F238E27FC236}">
                <a16:creationId xmlns:a16="http://schemas.microsoft.com/office/drawing/2014/main" id="{FB790C1A-8744-D946-960E-82165A6F241C}"/>
              </a:ext>
            </a:extLst>
          </p:cNvPr>
          <p:cNvSpPr>
            <a:spLocks noGrp="1"/>
          </p:cNvSpPr>
          <p:nvPr>
            <p:ph idx="1"/>
          </p:nvPr>
        </p:nvSpPr>
        <p:spPr/>
        <p:txBody>
          <a:bodyPr/>
          <a:lstStyle/>
          <a:p>
            <a:r>
              <a:rPr lang="en-US" b="1" dirty="0">
                <a:solidFill>
                  <a:srgbClr val="004B87"/>
                </a:solidFill>
                <a:latin typeface="Montserrat"/>
              </a:rPr>
              <a:t>Jess Maffey</a:t>
            </a:r>
            <a:br>
              <a:rPr lang="en-US" b="1" dirty="0">
                <a:solidFill>
                  <a:srgbClr val="004B87"/>
                </a:solidFill>
                <a:latin typeface="Montserrat"/>
              </a:rPr>
            </a:br>
            <a:r>
              <a:rPr lang="en-US" dirty="0">
                <a:solidFill>
                  <a:srgbClr val="004B87"/>
                </a:solidFill>
                <a:latin typeface="Montserrat"/>
              </a:rPr>
              <a:t>Statewide Transit Program Manager</a:t>
            </a:r>
          </a:p>
          <a:p>
            <a:r>
              <a:rPr lang="en-US" dirty="0">
                <a:solidFill>
                  <a:srgbClr val="004B87"/>
                </a:solidFill>
                <a:latin typeface="Montserrat"/>
                <a:hlinkClick r:id="rId3"/>
              </a:rPr>
              <a:t>Jessica.Maffey@drpt.virginia.gov</a:t>
            </a:r>
            <a:r>
              <a:rPr lang="en-US" dirty="0">
                <a:solidFill>
                  <a:srgbClr val="004B87"/>
                </a:solidFill>
                <a:latin typeface="Montserrat"/>
              </a:rPr>
              <a:t> </a:t>
            </a:r>
          </a:p>
          <a:p>
            <a:r>
              <a:rPr lang="en-US" dirty="0">
                <a:solidFill>
                  <a:srgbClr val="004B87"/>
                </a:solidFill>
                <a:latin typeface="Montserrat"/>
              </a:rPr>
              <a:t>804.573.5269</a:t>
            </a:r>
          </a:p>
          <a:p>
            <a:endParaRPr lang="en-US" dirty="0"/>
          </a:p>
        </p:txBody>
      </p:sp>
    </p:spTree>
    <p:extLst>
      <p:ext uri="{BB962C8B-B14F-4D97-AF65-F5344CB8AC3E}">
        <p14:creationId xmlns:p14="http://schemas.microsoft.com/office/powerpoint/2010/main" val="335693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C7F2-DBC1-1348-221C-E0C3E26B352D}"/>
              </a:ext>
            </a:extLst>
          </p:cNvPr>
          <p:cNvSpPr>
            <a:spLocks noGrp="1"/>
          </p:cNvSpPr>
          <p:nvPr>
            <p:ph type="title"/>
          </p:nvPr>
        </p:nvSpPr>
        <p:spPr/>
        <p:txBody>
          <a:bodyPr/>
          <a:lstStyle/>
          <a:p>
            <a:r>
              <a:rPr lang="en-US" dirty="0"/>
              <a:t>Appendix Slides</a:t>
            </a:r>
          </a:p>
        </p:txBody>
      </p:sp>
      <p:sp>
        <p:nvSpPr>
          <p:cNvPr id="3" name="Slide Number Placeholder 2">
            <a:extLst>
              <a:ext uri="{FF2B5EF4-FFF2-40B4-BE49-F238E27FC236}">
                <a16:creationId xmlns:a16="http://schemas.microsoft.com/office/drawing/2014/main" id="{E3831EBE-E47B-2281-2F8E-DB438B547CC5}"/>
              </a:ext>
            </a:extLst>
          </p:cNvPr>
          <p:cNvSpPr>
            <a:spLocks noGrp="1"/>
          </p:cNvSpPr>
          <p:nvPr>
            <p:ph type="sldNum" sz="quarter" idx="12"/>
          </p:nvPr>
        </p:nvSpPr>
        <p:spPr/>
        <p:txBody>
          <a:bodyPr/>
          <a:lstStyle/>
          <a:p>
            <a:fld id="{CFB8C4AC-FAA1-884B-8696-F5EA54219DC7}" type="slidenum">
              <a:rPr lang="en-US" smtClean="0"/>
              <a:pPr/>
              <a:t>28</a:t>
            </a:fld>
            <a:endParaRPr lang="en-US"/>
          </a:p>
        </p:txBody>
      </p:sp>
    </p:spTree>
    <p:extLst>
      <p:ext uri="{BB962C8B-B14F-4D97-AF65-F5344CB8AC3E}">
        <p14:creationId xmlns:p14="http://schemas.microsoft.com/office/powerpoint/2010/main" val="1335437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Capital – Vehicles</a:t>
            </a:r>
            <a:br>
              <a:rPr lang="en-US"/>
            </a:br>
            <a:r>
              <a:rPr lang="en-US" sz="3200"/>
              <a:t>Overview</a:t>
            </a:r>
          </a:p>
        </p:txBody>
      </p:sp>
      <p:sp>
        <p:nvSpPr>
          <p:cNvPr id="3" name="Content Placeholder 2"/>
          <p:cNvSpPr>
            <a:spLocks noGrp="1"/>
          </p:cNvSpPr>
          <p:nvPr>
            <p:ph idx="1"/>
          </p:nvPr>
        </p:nvSpPr>
        <p:spPr>
          <a:xfrm>
            <a:off x="276013" y="1825624"/>
            <a:ext cx="6255843" cy="4632325"/>
          </a:xfrm>
        </p:spPr>
        <p:txBody>
          <a:bodyPr vert="horz" lIns="91440" tIns="45720" rIns="91440" bIns="45720" rtlCol="0" anchor="t">
            <a:normAutofit/>
          </a:bodyPr>
          <a:lstStyle/>
          <a:p>
            <a:r>
              <a:rPr lang="en-US" sz="2800"/>
              <a:t>Replacement or expansion vehicles</a:t>
            </a:r>
          </a:p>
          <a:p>
            <a:pPr lvl="1"/>
            <a:r>
              <a:rPr lang="en-US" sz="2400">
                <a:cs typeface="Arial"/>
              </a:rPr>
              <a:t>Prioritizes oldest replacement vehicles </a:t>
            </a:r>
          </a:p>
          <a:p>
            <a:r>
              <a:rPr lang="en-US" sz="2800"/>
              <a:t>New, accessible vehicles </a:t>
            </a:r>
            <a:r>
              <a:rPr lang="en-US" sz="2800" b="1"/>
              <a:t>purchased by DRPT</a:t>
            </a:r>
            <a:endParaRPr lang="en-US" sz="2800" b="1">
              <a:cs typeface="Arial"/>
            </a:endParaRPr>
          </a:p>
          <a:p>
            <a:pPr lvl="1"/>
            <a:r>
              <a:rPr lang="en-US" sz="2400"/>
              <a:t>DRPT collects local match and purchases directly from vendor </a:t>
            </a:r>
            <a:endParaRPr lang="en-US" sz="2400">
              <a:cs typeface="Arial"/>
            </a:endParaRPr>
          </a:p>
          <a:p>
            <a:r>
              <a:rPr lang="en-US" sz="2800"/>
              <a:t>Vehicles must be used for the sole purpose</a:t>
            </a:r>
            <a:r>
              <a:rPr lang="en-US" sz="2800" b="1"/>
              <a:t> </a:t>
            </a:r>
            <a:r>
              <a:rPr lang="en-US" sz="2800"/>
              <a:t>of transporting seniors and/or individuals with disabilities</a:t>
            </a:r>
            <a:endParaRPr lang="en-US" sz="2800">
              <a:cs typeface="Arial"/>
            </a:endParaRPr>
          </a:p>
        </p:txBody>
      </p:sp>
      <p:sp>
        <p:nvSpPr>
          <p:cNvPr id="4" name="Slide Number Placeholder 3"/>
          <p:cNvSpPr>
            <a:spLocks noGrp="1"/>
          </p:cNvSpPr>
          <p:nvPr>
            <p:ph type="sldNum" sz="quarter" idx="12"/>
          </p:nvPr>
        </p:nvSpPr>
        <p:spPr/>
        <p:txBody>
          <a:bodyPr/>
          <a:lstStyle/>
          <a:p>
            <a:fld id="{CFB8C4AC-FAA1-884B-8696-F5EA54219DC7}" type="slidenum">
              <a:rPr lang="en-US" smtClean="0"/>
              <a:pPr/>
              <a:t>29</a:t>
            </a:fld>
            <a:endParaRPr lang="en-US"/>
          </a:p>
        </p:txBody>
      </p:sp>
      <p:graphicFrame>
        <p:nvGraphicFramePr>
          <p:cNvPr id="5" name="Chart 4" descr="Bar graph showing 5310 Vehicle Match Rates">
            <a:extLst>
              <a:ext uri="{FF2B5EF4-FFF2-40B4-BE49-F238E27FC236}">
                <a16:creationId xmlns:a16="http://schemas.microsoft.com/office/drawing/2014/main" id="{7E34896C-8807-AFBA-3C3A-3894EF22A7CE}"/>
              </a:ext>
            </a:extLst>
          </p:cNvPr>
          <p:cNvGraphicFramePr/>
          <p:nvPr>
            <p:extLst>
              <p:ext uri="{D42A27DB-BD31-4B8C-83A1-F6EECF244321}">
                <p14:modId xmlns:p14="http://schemas.microsoft.com/office/powerpoint/2010/main" val="663356940"/>
              </p:ext>
            </p:extLst>
          </p:nvPr>
        </p:nvGraphicFramePr>
        <p:xfrm>
          <a:off x="7249025" y="1536198"/>
          <a:ext cx="4431633" cy="437715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123B5D58-CD13-2578-61A5-69EE07BF78FD}"/>
              </a:ext>
            </a:extLst>
          </p:cNvPr>
          <p:cNvSpPr txBox="1"/>
          <p:nvPr/>
        </p:nvSpPr>
        <p:spPr>
          <a:xfrm>
            <a:off x="7329237" y="5985710"/>
            <a:ext cx="427121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i="1">
                <a:cs typeface="Arial"/>
              </a:rPr>
              <a:t>*State match is subject to funding availability</a:t>
            </a:r>
            <a:endParaRPr lang="en-US" sz="1400">
              <a:cs typeface="Arial" panose="020B0604020202020204"/>
            </a:endParaRPr>
          </a:p>
        </p:txBody>
      </p:sp>
    </p:spTree>
    <p:extLst>
      <p:ext uri="{BB962C8B-B14F-4D97-AF65-F5344CB8AC3E}">
        <p14:creationId xmlns:p14="http://schemas.microsoft.com/office/powerpoint/2010/main" val="1525496573"/>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0B9C5-AE2A-4EF8-1E4E-3110DC93A40C}"/>
              </a:ext>
            </a:extLst>
          </p:cNvPr>
          <p:cNvSpPr>
            <a:spLocks noGrp="1"/>
          </p:cNvSpPr>
          <p:nvPr>
            <p:ph type="title"/>
          </p:nvPr>
        </p:nvSpPr>
        <p:spPr/>
        <p:txBody>
          <a:bodyPr>
            <a:normAutofit fontScale="90000"/>
          </a:bodyPr>
          <a:lstStyle/>
          <a:p>
            <a:r>
              <a:rPr lang="en-US" dirty="0"/>
              <a:t>FTA Section 5310: </a:t>
            </a:r>
            <a:br>
              <a:rPr lang="en-US" dirty="0"/>
            </a:br>
            <a:r>
              <a:rPr lang="en-US" dirty="0"/>
              <a:t>DRPT Program Overview</a:t>
            </a:r>
          </a:p>
        </p:txBody>
      </p:sp>
      <p:sp>
        <p:nvSpPr>
          <p:cNvPr id="9" name="Slide Number Placeholder 8">
            <a:extLst>
              <a:ext uri="{FF2B5EF4-FFF2-40B4-BE49-F238E27FC236}">
                <a16:creationId xmlns:a16="http://schemas.microsoft.com/office/drawing/2014/main" id="{4A94B753-9BEE-F7E8-D4B0-D82D9AE5AA87}"/>
              </a:ext>
            </a:extLst>
          </p:cNvPr>
          <p:cNvSpPr>
            <a:spLocks noGrp="1"/>
          </p:cNvSpPr>
          <p:nvPr>
            <p:ph type="sldNum" sz="quarter" idx="12"/>
          </p:nvPr>
        </p:nvSpPr>
        <p:spPr/>
        <p:txBody>
          <a:bodyPr/>
          <a:lstStyle/>
          <a:p>
            <a:fld id="{CFB8C4AC-FAA1-884B-8696-F5EA54219DC7}" type="slidenum">
              <a:rPr lang="en-US" smtClean="0"/>
              <a:pPr/>
              <a:t>3</a:t>
            </a:fld>
            <a:endParaRPr lang="en-US"/>
          </a:p>
        </p:txBody>
      </p:sp>
    </p:spTree>
    <p:extLst>
      <p:ext uri="{BB962C8B-B14F-4D97-AF65-F5344CB8AC3E}">
        <p14:creationId xmlns:p14="http://schemas.microsoft.com/office/powerpoint/2010/main" val="1442488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Capital</a:t>
            </a:r>
            <a:br>
              <a:rPr lang="en-US" dirty="0"/>
            </a:br>
            <a:r>
              <a:rPr lang="en-US" sz="3200" dirty="0"/>
              <a:t>Overview</a:t>
            </a:r>
          </a:p>
        </p:txBody>
      </p:sp>
      <p:sp>
        <p:nvSpPr>
          <p:cNvPr id="3" name="Content Placeholder 2"/>
          <p:cNvSpPr>
            <a:spLocks noGrp="1"/>
          </p:cNvSpPr>
          <p:nvPr>
            <p:ph sz="half" idx="1"/>
          </p:nvPr>
        </p:nvSpPr>
        <p:spPr>
          <a:xfrm>
            <a:off x="274319" y="1695451"/>
            <a:ext cx="6834600" cy="5026024"/>
          </a:xfrm>
        </p:spPr>
        <p:txBody>
          <a:bodyPr vert="horz" lIns="91440" tIns="45720" rIns="91440" bIns="45720" rtlCol="0" anchor="t">
            <a:normAutofit fontScale="85000" lnSpcReduction="10000"/>
          </a:bodyPr>
          <a:lstStyle/>
          <a:p>
            <a:pPr marL="457200" indent="-457200"/>
            <a:r>
              <a:rPr lang="en-US" sz="3000" b="1" dirty="0"/>
              <a:t>Mobility Management</a:t>
            </a:r>
            <a:endParaRPr lang="en-US" sz="3000" b="1" dirty="0">
              <a:cs typeface="Arial"/>
            </a:endParaRPr>
          </a:p>
          <a:p>
            <a:pPr lvl="1"/>
            <a:r>
              <a:rPr lang="en-US" sz="2800" dirty="0"/>
              <a:t>Intended to improve coordination between existing public and human service transportation providers; does not include the cost of trips or providing transportation</a:t>
            </a:r>
            <a:endParaRPr lang="en-US" sz="2800" dirty="0">
              <a:cs typeface="Arial"/>
            </a:endParaRPr>
          </a:p>
          <a:p>
            <a:pPr lvl="1"/>
            <a:r>
              <a:rPr lang="en-US" sz="2800" dirty="0"/>
              <a:t>Trip planning and coordination across agencies</a:t>
            </a:r>
            <a:endParaRPr lang="en-US" sz="2800" dirty="0">
              <a:cs typeface="Arial" panose="020B0604020202020204"/>
            </a:endParaRPr>
          </a:p>
          <a:p>
            <a:pPr lvl="1"/>
            <a:r>
              <a:rPr lang="en-US" sz="2800" dirty="0"/>
              <a:t>One-call/one-click systems</a:t>
            </a:r>
            <a:endParaRPr lang="en-US" sz="2800" dirty="0">
              <a:cs typeface="Arial" panose="020B0604020202020204"/>
            </a:endParaRPr>
          </a:p>
          <a:p>
            <a:pPr lvl="1"/>
            <a:r>
              <a:rPr lang="en-US" sz="2800" dirty="0"/>
              <a:t>Travel training</a:t>
            </a:r>
          </a:p>
          <a:p>
            <a:pPr lvl="1"/>
            <a:r>
              <a:rPr lang="en-US" sz="2800" dirty="0">
                <a:cs typeface="Arial" panose="020B0604020202020204"/>
              </a:rPr>
              <a:t>Planning activities</a:t>
            </a:r>
          </a:p>
          <a:p>
            <a:pPr marL="457200" indent="-457200"/>
            <a:r>
              <a:rPr lang="en-US" sz="3000" b="1" dirty="0"/>
              <a:t>Contracted Transportation</a:t>
            </a:r>
            <a:endParaRPr lang="en-US" sz="3000" b="1" dirty="0">
              <a:cs typeface="Arial"/>
            </a:endParaRPr>
          </a:p>
          <a:p>
            <a:pPr lvl="1"/>
            <a:r>
              <a:rPr lang="en-US" sz="2800" dirty="0"/>
              <a:t>Subrecipient contracts with a transportation provider (such as a turnkey service)</a:t>
            </a:r>
            <a:endParaRPr lang="en-US" sz="2800" dirty="0">
              <a:cs typeface="Arial"/>
            </a:endParaRPr>
          </a:p>
          <a:p>
            <a:pPr marL="457200" indent="-457200"/>
            <a:r>
              <a:rPr lang="en-US" sz="3000" b="1" dirty="0"/>
              <a:t>Other Capital (ex: Software)</a:t>
            </a:r>
            <a:endParaRPr lang="en-US" sz="3000" b="1" dirty="0">
              <a:cs typeface="Arial"/>
            </a:endParaRPr>
          </a:p>
        </p:txBody>
      </p:sp>
      <p:sp>
        <p:nvSpPr>
          <p:cNvPr id="4" name="Slide Number Placeholder 3"/>
          <p:cNvSpPr>
            <a:spLocks noGrp="1"/>
          </p:cNvSpPr>
          <p:nvPr>
            <p:ph type="sldNum" sz="quarter" idx="12"/>
          </p:nvPr>
        </p:nvSpPr>
        <p:spPr/>
        <p:txBody>
          <a:bodyPr/>
          <a:lstStyle/>
          <a:p>
            <a:fld id="{CFB8C4AC-FAA1-884B-8696-F5EA54219DC7}" type="slidenum">
              <a:rPr lang="en-US" smtClean="0"/>
              <a:pPr/>
              <a:t>30</a:t>
            </a:fld>
            <a:endParaRPr lang="en-US"/>
          </a:p>
        </p:txBody>
      </p:sp>
      <p:graphicFrame>
        <p:nvGraphicFramePr>
          <p:cNvPr id="10" name="Chart 9" descr="Bar graph showing match rates for 5310 other capital. ">
            <a:extLst>
              <a:ext uri="{FF2B5EF4-FFF2-40B4-BE49-F238E27FC236}">
                <a16:creationId xmlns:a16="http://schemas.microsoft.com/office/drawing/2014/main" id="{B56CBC35-7670-E51A-9352-B28A3532BC2D}"/>
              </a:ext>
            </a:extLst>
          </p:cNvPr>
          <p:cNvGraphicFramePr/>
          <p:nvPr>
            <p:extLst>
              <p:ext uri="{D42A27DB-BD31-4B8C-83A1-F6EECF244321}">
                <p14:modId xmlns:p14="http://schemas.microsoft.com/office/powerpoint/2010/main" val="631837700"/>
              </p:ext>
            </p:extLst>
          </p:nvPr>
        </p:nvGraphicFramePr>
        <p:xfrm>
          <a:off x="7249025" y="1536198"/>
          <a:ext cx="4431633" cy="43771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6358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Operating</a:t>
            </a:r>
            <a:br>
              <a:rPr lang="en-US"/>
            </a:br>
            <a:r>
              <a:rPr lang="en-US" sz="3200"/>
              <a:t>Overview</a:t>
            </a:r>
          </a:p>
        </p:txBody>
      </p:sp>
      <p:sp>
        <p:nvSpPr>
          <p:cNvPr id="3" name="Content Placeholder 2"/>
          <p:cNvSpPr>
            <a:spLocks noGrp="1"/>
          </p:cNvSpPr>
          <p:nvPr>
            <p:ph idx="1"/>
          </p:nvPr>
        </p:nvSpPr>
        <p:spPr>
          <a:xfrm>
            <a:off x="276013" y="1825625"/>
            <a:ext cx="6403083" cy="4351338"/>
          </a:xfrm>
        </p:spPr>
        <p:txBody>
          <a:bodyPr vert="horz" lIns="91440" tIns="45720" rIns="91440" bIns="45720" rtlCol="0" anchor="t">
            <a:normAutofit fontScale="92500"/>
          </a:bodyPr>
          <a:lstStyle/>
          <a:p>
            <a:pPr marL="457200" indent="-457200"/>
            <a:r>
              <a:rPr lang="en-US" sz="2800"/>
              <a:t>Operating is the direct delivery of transportation service for individuals with disabilities and seniors</a:t>
            </a:r>
            <a:endParaRPr lang="en-US" sz="2800">
              <a:cs typeface="Arial" panose="020B0604020202020204"/>
            </a:endParaRPr>
          </a:p>
          <a:p>
            <a:pPr marL="457200" indent="-457200"/>
            <a:r>
              <a:rPr lang="en-US" sz="2800"/>
              <a:t>Eligible activities:</a:t>
            </a:r>
            <a:endParaRPr lang="en-US" sz="2800">
              <a:cs typeface="Arial" panose="020B0604020202020204"/>
            </a:endParaRPr>
          </a:p>
          <a:p>
            <a:pPr lvl="1"/>
            <a:r>
              <a:rPr lang="en-US" sz="2500">
                <a:cs typeface="Arial"/>
              </a:rPr>
              <a:t>Publicly available transportation to seniors and individuals with disabilities</a:t>
            </a:r>
            <a:endParaRPr lang="en-US" sz="2600"/>
          </a:p>
          <a:p>
            <a:pPr lvl="1"/>
            <a:r>
              <a:rPr lang="en-US" sz="2600"/>
              <a:t>Expanded paratransit (beyond ¾ mile)</a:t>
            </a:r>
            <a:endParaRPr lang="en-US"/>
          </a:p>
          <a:p>
            <a:pPr lvl="1"/>
            <a:r>
              <a:rPr lang="en-US" sz="2600"/>
              <a:t>Expanded hours</a:t>
            </a:r>
            <a:endParaRPr lang="en-US" sz="2600">
              <a:cs typeface="Arial"/>
            </a:endParaRPr>
          </a:p>
          <a:p>
            <a:pPr lvl="1"/>
            <a:r>
              <a:rPr lang="en-US" sz="2600"/>
              <a:t>Travel training</a:t>
            </a:r>
            <a:endParaRPr lang="en-US" sz="2600">
              <a:cs typeface="Arial"/>
            </a:endParaRPr>
          </a:p>
          <a:p>
            <a:pPr lvl="1"/>
            <a:r>
              <a:rPr lang="en-US" sz="2600"/>
              <a:t>Vouchers (volunteer, taxi, human service)</a:t>
            </a:r>
            <a:endParaRPr lang="en-US" sz="2600">
              <a:cs typeface="Arial"/>
            </a:endParaRPr>
          </a:p>
          <a:p>
            <a:pPr lvl="1"/>
            <a:endParaRPr lang="en-US" sz="2600">
              <a:cs typeface="Arial"/>
            </a:endParaRPr>
          </a:p>
          <a:p>
            <a:endParaRPr lang="en-US"/>
          </a:p>
        </p:txBody>
      </p:sp>
      <p:sp>
        <p:nvSpPr>
          <p:cNvPr id="4" name="Slide Number Placeholder 3"/>
          <p:cNvSpPr>
            <a:spLocks noGrp="1"/>
          </p:cNvSpPr>
          <p:nvPr>
            <p:ph type="sldNum" sz="quarter" idx="12"/>
          </p:nvPr>
        </p:nvSpPr>
        <p:spPr/>
        <p:txBody>
          <a:bodyPr/>
          <a:lstStyle/>
          <a:p>
            <a:fld id="{CFB8C4AC-FAA1-884B-8696-F5EA54219DC7}" type="slidenum">
              <a:rPr lang="en-US" smtClean="0"/>
              <a:pPr/>
              <a:t>31</a:t>
            </a:fld>
            <a:endParaRPr lang="en-US"/>
          </a:p>
        </p:txBody>
      </p:sp>
      <p:graphicFrame>
        <p:nvGraphicFramePr>
          <p:cNvPr id="8" name="Chart 7" descr="Bar graph showing 5310 operating match rates. ">
            <a:extLst>
              <a:ext uri="{FF2B5EF4-FFF2-40B4-BE49-F238E27FC236}">
                <a16:creationId xmlns:a16="http://schemas.microsoft.com/office/drawing/2014/main" id="{302C4B18-6F57-413F-A309-118FCB88AAC6}"/>
              </a:ext>
            </a:extLst>
          </p:cNvPr>
          <p:cNvGraphicFramePr/>
          <p:nvPr>
            <p:extLst>
              <p:ext uri="{D42A27DB-BD31-4B8C-83A1-F6EECF244321}">
                <p14:modId xmlns:p14="http://schemas.microsoft.com/office/powerpoint/2010/main" val="3002211948"/>
              </p:ext>
            </p:extLst>
          </p:nvPr>
        </p:nvGraphicFramePr>
        <p:xfrm>
          <a:off x="7249025" y="1536198"/>
          <a:ext cx="4431633" cy="43771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63848590"/>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217E3-0E1D-F797-0951-21AFB89F7E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B5F02-88FC-CEA3-52AD-469C3718A098}"/>
              </a:ext>
            </a:extLst>
          </p:cNvPr>
          <p:cNvSpPr>
            <a:spLocks noGrp="1"/>
          </p:cNvSpPr>
          <p:nvPr>
            <p:ph type="title"/>
          </p:nvPr>
        </p:nvSpPr>
        <p:spPr/>
        <p:txBody>
          <a:bodyPr/>
          <a:lstStyle/>
          <a:p>
            <a:r>
              <a:rPr lang="en-US" dirty="0">
                <a:latin typeface="Georgia"/>
              </a:rPr>
              <a:t>FTA Section 5310 Program Overview</a:t>
            </a:r>
          </a:p>
        </p:txBody>
      </p:sp>
      <p:sp>
        <p:nvSpPr>
          <p:cNvPr id="3" name="Content Placeholder 2">
            <a:extLst>
              <a:ext uri="{FF2B5EF4-FFF2-40B4-BE49-F238E27FC236}">
                <a16:creationId xmlns:a16="http://schemas.microsoft.com/office/drawing/2014/main" id="{6770F29F-C320-5D64-F27C-3289408C0AF5}"/>
              </a:ext>
            </a:extLst>
          </p:cNvPr>
          <p:cNvSpPr>
            <a:spLocks noGrp="1"/>
          </p:cNvSpPr>
          <p:nvPr>
            <p:ph sz="half" idx="1"/>
          </p:nvPr>
        </p:nvSpPr>
        <p:spPr>
          <a:xfrm>
            <a:off x="274318" y="1825625"/>
            <a:ext cx="8094429" cy="4351338"/>
          </a:xfrm>
        </p:spPr>
        <p:txBody>
          <a:bodyPr vert="horz" lIns="91440" tIns="45720" rIns="91440" bIns="45720" rtlCol="0" anchor="t">
            <a:normAutofit fontScale="92500" lnSpcReduction="10000"/>
          </a:bodyPr>
          <a:lstStyle/>
          <a:p>
            <a:r>
              <a:rPr lang="en-US" b="1" dirty="0"/>
              <a:t>Program Purpose</a:t>
            </a:r>
            <a:endParaRPr lang="en-US" dirty="0">
              <a:cs typeface="Arial"/>
            </a:endParaRPr>
          </a:p>
          <a:p>
            <a:pPr lvl="1"/>
            <a:r>
              <a:rPr lang="en-US" dirty="0"/>
              <a:t>To improve mobility for </a:t>
            </a:r>
            <a:r>
              <a:rPr lang="en-US" b="1" dirty="0"/>
              <a:t>seniors (65+) </a:t>
            </a:r>
            <a:r>
              <a:rPr lang="en-US" dirty="0"/>
              <a:t>and </a:t>
            </a:r>
            <a:r>
              <a:rPr lang="en-US" b="1" dirty="0"/>
              <a:t>individuals with disabilities </a:t>
            </a:r>
            <a:r>
              <a:rPr lang="en-US" dirty="0"/>
              <a:t>by removing barriers to transportation and expanding the available transportation options</a:t>
            </a:r>
            <a:br>
              <a:rPr lang="en-US" dirty="0"/>
            </a:br>
            <a:endParaRPr lang="en-US" dirty="0">
              <a:cs typeface="Arial"/>
            </a:endParaRPr>
          </a:p>
          <a:p>
            <a:r>
              <a:rPr lang="en-US" b="1" dirty="0"/>
              <a:t>Eligible Activities</a:t>
            </a:r>
            <a:endParaRPr lang="en-US" b="1" dirty="0">
              <a:cs typeface="Arial"/>
            </a:endParaRPr>
          </a:p>
          <a:p>
            <a:pPr marL="914400" lvl="1" indent="-457200">
              <a:buAutoNum type="arabicPeriod"/>
            </a:pPr>
            <a:r>
              <a:rPr lang="en-US" b="1" dirty="0"/>
              <a:t>Capital – Vehicle</a:t>
            </a:r>
            <a:endParaRPr lang="en-US" dirty="0">
              <a:cs typeface="Arial"/>
            </a:endParaRPr>
          </a:p>
          <a:p>
            <a:pPr marL="914400" lvl="2" indent="0">
              <a:buNone/>
            </a:pPr>
            <a:r>
              <a:rPr lang="en-US" sz="1700" dirty="0"/>
              <a:t>Replacement or expansion vehicles for transportation to the eligible population</a:t>
            </a:r>
            <a:endParaRPr lang="en-US" sz="1900" dirty="0">
              <a:cs typeface="Arial"/>
            </a:endParaRPr>
          </a:p>
          <a:p>
            <a:pPr marL="914400" lvl="1" indent="-457200">
              <a:buAutoNum type="arabicPeriod"/>
            </a:pPr>
            <a:r>
              <a:rPr lang="en-US" b="1" dirty="0"/>
              <a:t>Other Capital</a:t>
            </a:r>
            <a:endParaRPr lang="en-US" b="1" dirty="0">
              <a:cs typeface="Arial"/>
            </a:endParaRPr>
          </a:p>
          <a:p>
            <a:pPr marL="914400" lvl="2" indent="0">
              <a:buNone/>
            </a:pPr>
            <a:r>
              <a:rPr lang="en-US" sz="1700" dirty="0"/>
              <a:t>Mobility management (one call/one click, travel training, trip coordination, planning); contracted transportation; other capital purchases, such as software</a:t>
            </a:r>
            <a:endParaRPr lang="en-US" sz="1900" dirty="0">
              <a:cs typeface="Arial"/>
            </a:endParaRPr>
          </a:p>
          <a:p>
            <a:pPr marL="914400" lvl="1" indent="-457200">
              <a:buAutoNum type="arabicPeriod"/>
            </a:pPr>
            <a:r>
              <a:rPr lang="en-US" b="1" dirty="0"/>
              <a:t>Operating</a:t>
            </a:r>
            <a:endParaRPr lang="en-US" b="1" dirty="0">
              <a:cs typeface="Arial" panose="020B0604020202020204"/>
            </a:endParaRPr>
          </a:p>
          <a:p>
            <a:pPr marL="914400" lvl="2" indent="0">
              <a:buNone/>
            </a:pPr>
            <a:r>
              <a:rPr lang="en-US" sz="1700" dirty="0"/>
              <a:t>Direct transportation expenses for the approved project, or reimbursements for volunteer drivers or vouchers for clients</a:t>
            </a:r>
            <a:endParaRPr lang="en-US" sz="1700" dirty="0">
              <a:cs typeface="Arial"/>
            </a:endParaRPr>
          </a:p>
          <a:p>
            <a:endParaRPr lang="en-US" dirty="0">
              <a:cs typeface="Arial"/>
            </a:endParaRPr>
          </a:p>
          <a:p>
            <a:endParaRPr lang="en-US" dirty="0">
              <a:cs typeface="Arial"/>
            </a:endParaRPr>
          </a:p>
        </p:txBody>
      </p:sp>
      <p:pic>
        <p:nvPicPr>
          <p:cNvPr id="7" name="Content Placeholder 6" descr="Woman exiting van with assistance from another individual. ">
            <a:extLst>
              <a:ext uri="{FF2B5EF4-FFF2-40B4-BE49-F238E27FC236}">
                <a16:creationId xmlns:a16="http://schemas.microsoft.com/office/drawing/2014/main" id="{D417BE82-E3F3-6AE4-123F-04DAD431572A}"/>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8542662" y="1825625"/>
            <a:ext cx="3263503" cy="4351338"/>
          </a:xfrm>
          <a:prstGeom prst="rect">
            <a:avLst/>
          </a:prstGeom>
          <a:ln w="19050">
            <a:solidFill>
              <a:srgbClr val="004B87"/>
            </a:solidFill>
          </a:ln>
        </p:spPr>
      </p:pic>
      <p:sp>
        <p:nvSpPr>
          <p:cNvPr id="4" name="Slide Number Placeholder 3">
            <a:extLst>
              <a:ext uri="{FF2B5EF4-FFF2-40B4-BE49-F238E27FC236}">
                <a16:creationId xmlns:a16="http://schemas.microsoft.com/office/drawing/2014/main" id="{0B590530-91AA-AF8A-6D9F-85EB65AAB751}"/>
              </a:ext>
            </a:extLst>
          </p:cNvPr>
          <p:cNvSpPr>
            <a:spLocks noGrp="1"/>
          </p:cNvSpPr>
          <p:nvPr>
            <p:ph type="sldNum" sz="quarter" idx="12"/>
          </p:nvPr>
        </p:nvSpPr>
        <p:spPr/>
        <p:txBody>
          <a:bodyPr/>
          <a:lstStyle/>
          <a:p>
            <a:fld id="{CFB8C4AC-FAA1-884B-8696-F5EA54219DC7}" type="slidenum">
              <a:rPr lang="en-US" smtClean="0"/>
              <a:pPr/>
              <a:t>4</a:t>
            </a:fld>
            <a:endParaRPr lang="en-US"/>
          </a:p>
        </p:txBody>
      </p:sp>
      <p:sp>
        <p:nvSpPr>
          <p:cNvPr id="8" name="TextBox 7">
            <a:extLst>
              <a:ext uri="{FF2B5EF4-FFF2-40B4-BE49-F238E27FC236}">
                <a16:creationId xmlns:a16="http://schemas.microsoft.com/office/drawing/2014/main" id="{FCCCC527-D1AB-0008-378E-CED6A022004D}"/>
              </a:ext>
            </a:extLst>
          </p:cNvPr>
          <p:cNvSpPr txBox="1"/>
          <p:nvPr/>
        </p:nvSpPr>
        <p:spPr>
          <a:xfrm>
            <a:off x="10426148" y="5807631"/>
            <a:ext cx="1380017" cy="369332"/>
          </a:xfrm>
          <a:prstGeom prst="rect">
            <a:avLst/>
          </a:prstGeom>
          <a:solidFill>
            <a:schemeClr val="bg1"/>
          </a:solidFill>
        </p:spPr>
        <p:txBody>
          <a:bodyPr wrap="square" rtlCol="0">
            <a:spAutoFit/>
          </a:bodyPr>
          <a:lstStyle/>
          <a:p>
            <a:r>
              <a:rPr lang="en-US" dirty="0">
                <a:solidFill>
                  <a:schemeClr val="tx2"/>
                </a:solidFill>
              </a:rPr>
              <a:t>Bay Transit</a:t>
            </a:r>
          </a:p>
        </p:txBody>
      </p:sp>
    </p:spTree>
    <p:extLst>
      <p:ext uri="{BB962C8B-B14F-4D97-AF65-F5344CB8AC3E}">
        <p14:creationId xmlns:p14="http://schemas.microsoft.com/office/powerpoint/2010/main" val="2638854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617D9-9E14-DCD2-B504-1CF89142E6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56C805-F406-DE16-AFE5-A38D37FDE6C4}"/>
              </a:ext>
            </a:extLst>
          </p:cNvPr>
          <p:cNvSpPr>
            <a:spLocks noGrp="1"/>
          </p:cNvSpPr>
          <p:nvPr>
            <p:ph type="title"/>
          </p:nvPr>
        </p:nvSpPr>
        <p:spPr/>
        <p:txBody>
          <a:bodyPr/>
          <a:lstStyle/>
          <a:p>
            <a:r>
              <a:rPr lang="en-US" sz="3800" dirty="0">
                <a:latin typeface="Georgia"/>
              </a:rPr>
              <a:t>FTA Section 5310 Program Overview  </a:t>
            </a:r>
          </a:p>
        </p:txBody>
      </p:sp>
      <p:sp>
        <p:nvSpPr>
          <p:cNvPr id="3" name="Content Placeholder 2">
            <a:extLst>
              <a:ext uri="{FF2B5EF4-FFF2-40B4-BE49-F238E27FC236}">
                <a16:creationId xmlns:a16="http://schemas.microsoft.com/office/drawing/2014/main" id="{7CDE2968-92C8-79BE-737D-A7C3D3B4668B}"/>
              </a:ext>
            </a:extLst>
          </p:cNvPr>
          <p:cNvSpPr>
            <a:spLocks noGrp="1"/>
          </p:cNvSpPr>
          <p:nvPr>
            <p:ph sz="half" idx="1"/>
          </p:nvPr>
        </p:nvSpPr>
        <p:spPr>
          <a:xfrm>
            <a:off x="274319" y="1825624"/>
            <a:ext cx="7080638" cy="4530725"/>
          </a:xfrm>
        </p:spPr>
        <p:txBody>
          <a:bodyPr vert="horz" lIns="91440" tIns="45720" rIns="91440" bIns="45720" rtlCol="0" anchor="t">
            <a:normAutofit fontScale="92500" lnSpcReduction="10000"/>
          </a:bodyPr>
          <a:lstStyle/>
          <a:p>
            <a:pPr marL="342900" indent="-342900"/>
            <a:r>
              <a:rPr lang="en-US" b="1" dirty="0"/>
              <a:t>Eligible Applicants</a:t>
            </a:r>
            <a:endParaRPr lang="en-US" b="1" dirty="0">
              <a:cs typeface="Arial"/>
            </a:endParaRPr>
          </a:p>
          <a:p>
            <a:pPr lvl="1"/>
            <a:r>
              <a:rPr lang="en-US" sz="1900" dirty="0"/>
              <a:t>Private nonprofit organizations</a:t>
            </a:r>
            <a:endParaRPr lang="en-US" sz="1900" dirty="0">
              <a:cs typeface="Arial"/>
            </a:endParaRPr>
          </a:p>
          <a:p>
            <a:pPr lvl="1"/>
            <a:r>
              <a:rPr lang="en-US" sz="1900" dirty="0"/>
              <a:t>State or local governments that: </a:t>
            </a:r>
            <a:endParaRPr lang="en-US" sz="1900" dirty="0">
              <a:cs typeface="Arial"/>
            </a:endParaRPr>
          </a:p>
          <a:p>
            <a:pPr lvl="2"/>
            <a:r>
              <a:rPr lang="en-US" sz="1900" dirty="0"/>
              <a:t>Are approved by the state to coordinate services for seniors and individuals with disabilities, or </a:t>
            </a:r>
            <a:endParaRPr lang="en-US" sz="1900" dirty="0">
              <a:cs typeface="Arial"/>
            </a:endParaRPr>
          </a:p>
          <a:p>
            <a:pPr lvl="2"/>
            <a:r>
              <a:rPr lang="en-US" sz="1900" dirty="0"/>
              <a:t>Certify that there are no nonprofit organizations readily available in the area to provide the service</a:t>
            </a:r>
            <a:endParaRPr lang="en-US" sz="1900" dirty="0">
              <a:cs typeface="Arial"/>
            </a:endParaRPr>
          </a:p>
          <a:p>
            <a:pPr lvl="1"/>
            <a:r>
              <a:rPr lang="en-US" sz="1900" dirty="0"/>
              <a:t>Public transportation operators</a:t>
            </a:r>
          </a:p>
          <a:p>
            <a:r>
              <a:rPr lang="en-US" sz="2300" b="1" dirty="0">
                <a:cs typeface="Arial"/>
              </a:rPr>
              <a:t>Funding</a:t>
            </a:r>
          </a:p>
          <a:p>
            <a:pPr lvl="1"/>
            <a:r>
              <a:rPr lang="en-US" sz="1900" dirty="0">
                <a:cs typeface="Arial"/>
              </a:rPr>
              <a:t>DRPT receives all the 5310 funding for the Commonwealth, with the exception of DC Metro area (MWCOG)</a:t>
            </a:r>
          </a:p>
          <a:p>
            <a:pPr lvl="1"/>
            <a:r>
              <a:rPr lang="en-US" sz="1900" dirty="0">
                <a:cs typeface="Arial"/>
              </a:rPr>
              <a:t>Approx. $10M federal, $3M state match</a:t>
            </a:r>
          </a:p>
          <a:p>
            <a:r>
              <a:rPr lang="en-US" sz="2300" b="1" dirty="0">
                <a:cs typeface="Arial"/>
              </a:rPr>
              <a:t>Planning</a:t>
            </a:r>
          </a:p>
          <a:p>
            <a:pPr lvl="1"/>
            <a:r>
              <a:rPr lang="en-US" sz="1900" dirty="0">
                <a:cs typeface="Arial"/>
              </a:rPr>
              <a:t>Projects selected for funding must be consistent with and included in </a:t>
            </a:r>
            <a:r>
              <a:rPr lang="en-US" sz="1900" b="1" dirty="0">
                <a:cs typeface="Arial"/>
              </a:rPr>
              <a:t>regional plans or a state-level coordinated plan</a:t>
            </a:r>
          </a:p>
          <a:p>
            <a:pPr lvl="1"/>
            <a:endParaRPr lang="en-US" sz="1900" b="1" dirty="0">
              <a:cs typeface="Arial"/>
            </a:endParaRPr>
          </a:p>
          <a:p>
            <a:pPr lvl="1"/>
            <a:endParaRPr lang="en-US" sz="1900" b="1" dirty="0">
              <a:cs typeface="Arial"/>
            </a:endParaRPr>
          </a:p>
          <a:p>
            <a:pPr lvl="1"/>
            <a:endParaRPr lang="en-US" sz="1900" dirty="0">
              <a:cs typeface="Arial"/>
            </a:endParaRPr>
          </a:p>
          <a:p>
            <a:endParaRPr lang="en-US" dirty="0">
              <a:cs typeface="Arial"/>
            </a:endParaRPr>
          </a:p>
          <a:p>
            <a:endParaRPr lang="en-US" dirty="0">
              <a:cs typeface="Arial"/>
            </a:endParaRPr>
          </a:p>
        </p:txBody>
      </p:sp>
      <p:sp>
        <p:nvSpPr>
          <p:cNvPr id="4" name="Slide Number Placeholder 3">
            <a:extLst>
              <a:ext uri="{FF2B5EF4-FFF2-40B4-BE49-F238E27FC236}">
                <a16:creationId xmlns:a16="http://schemas.microsoft.com/office/drawing/2014/main" id="{2DC43AD5-E9E7-ED47-A57E-00C8B981E21F}"/>
              </a:ext>
            </a:extLst>
          </p:cNvPr>
          <p:cNvSpPr>
            <a:spLocks noGrp="1"/>
          </p:cNvSpPr>
          <p:nvPr>
            <p:ph type="sldNum" sz="quarter" idx="12"/>
          </p:nvPr>
        </p:nvSpPr>
        <p:spPr/>
        <p:txBody>
          <a:bodyPr/>
          <a:lstStyle/>
          <a:p>
            <a:fld id="{CFB8C4AC-FAA1-884B-8696-F5EA54219DC7}" type="slidenum">
              <a:rPr lang="en-US" smtClean="0"/>
              <a:pPr/>
              <a:t>5</a:t>
            </a:fld>
            <a:endParaRPr lang="en-US"/>
          </a:p>
        </p:txBody>
      </p:sp>
      <p:pic>
        <p:nvPicPr>
          <p:cNvPr id="11" name="Content Placeholder 10" descr="Four individuals smiling and posing for the camera. ">
            <a:extLst>
              <a:ext uri="{FF2B5EF4-FFF2-40B4-BE49-F238E27FC236}">
                <a16:creationId xmlns:a16="http://schemas.microsoft.com/office/drawing/2014/main" id="{6F85EDD0-7F0E-63CC-508F-6E6F01D87731}"/>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a:xfrm>
            <a:off x="7623313" y="1825625"/>
            <a:ext cx="4015408" cy="4285059"/>
          </a:xfrm>
          <a:prstGeom prst="rect">
            <a:avLst/>
          </a:prstGeom>
          <a:ln w="19050">
            <a:solidFill>
              <a:srgbClr val="004B87"/>
            </a:solidFill>
          </a:ln>
        </p:spPr>
      </p:pic>
      <p:sp>
        <p:nvSpPr>
          <p:cNvPr id="12" name="TextBox 11">
            <a:extLst>
              <a:ext uri="{FF2B5EF4-FFF2-40B4-BE49-F238E27FC236}">
                <a16:creationId xmlns:a16="http://schemas.microsoft.com/office/drawing/2014/main" id="{20BA4CC6-92DE-D22D-9A73-2941BD1EA61F}"/>
              </a:ext>
            </a:extLst>
          </p:cNvPr>
          <p:cNvSpPr txBox="1"/>
          <p:nvPr/>
        </p:nvSpPr>
        <p:spPr>
          <a:xfrm>
            <a:off x="8925338" y="5807631"/>
            <a:ext cx="2713383" cy="307777"/>
          </a:xfrm>
          <a:prstGeom prst="rect">
            <a:avLst/>
          </a:prstGeom>
          <a:solidFill>
            <a:schemeClr val="bg1"/>
          </a:solidFill>
        </p:spPr>
        <p:txBody>
          <a:bodyPr wrap="square" rtlCol="0">
            <a:spAutoFit/>
          </a:bodyPr>
          <a:lstStyle/>
          <a:p>
            <a:r>
              <a:rPr lang="en-US" sz="1400" dirty="0">
                <a:solidFill>
                  <a:schemeClr val="tx2"/>
                </a:solidFill>
              </a:rPr>
              <a:t>The Arc of Greater Williamsburg</a:t>
            </a:r>
          </a:p>
        </p:txBody>
      </p:sp>
    </p:spTree>
    <p:extLst>
      <p:ext uri="{BB962C8B-B14F-4D97-AF65-F5344CB8AC3E}">
        <p14:creationId xmlns:p14="http://schemas.microsoft.com/office/powerpoint/2010/main" val="2329536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FDCA-8EDD-F5A0-BF97-A7EE04DE190E}"/>
              </a:ext>
            </a:extLst>
          </p:cNvPr>
          <p:cNvSpPr>
            <a:spLocks noGrp="1"/>
          </p:cNvSpPr>
          <p:nvPr>
            <p:ph type="title"/>
          </p:nvPr>
        </p:nvSpPr>
        <p:spPr/>
        <p:txBody>
          <a:bodyPr/>
          <a:lstStyle/>
          <a:p>
            <a:r>
              <a:rPr lang="en-US" dirty="0"/>
              <a:t>DRPT Coordinated Human Service Mobility Plan</a:t>
            </a:r>
          </a:p>
        </p:txBody>
      </p:sp>
      <p:sp>
        <p:nvSpPr>
          <p:cNvPr id="3" name="Content Placeholder 2">
            <a:extLst>
              <a:ext uri="{FF2B5EF4-FFF2-40B4-BE49-F238E27FC236}">
                <a16:creationId xmlns:a16="http://schemas.microsoft.com/office/drawing/2014/main" id="{310454C4-E5BD-A862-444E-B857B5E70B74}"/>
              </a:ext>
            </a:extLst>
          </p:cNvPr>
          <p:cNvSpPr>
            <a:spLocks noGrp="1"/>
          </p:cNvSpPr>
          <p:nvPr>
            <p:ph sz="half" idx="1"/>
          </p:nvPr>
        </p:nvSpPr>
        <p:spPr>
          <a:xfrm>
            <a:off x="274319" y="1825625"/>
            <a:ext cx="7388751" cy="4351338"/>
          </a:xfrm>
        </p:spPr>
        <p:txBody>
          <a:bodyPr/>
          <a:lstStyle/>
          <a:p>
            <a:r>
              <a:rPr lang="en-US" dirty="0"/>
              <a:t>DRPT Statewide CHSM Plan</a:t>
            </a:r>
          </a:p>
          <a:p>
            <a:pPr lvl="1"/>
            <a:r>
              <a:rPr lang="en-US" dirty="0"/>
              <a:t>Identifies transportation gaps and needs for </a:t>
            </a:r>
            <a:r>
              <a:rPr lang="en-US" b="1" dirty="0"/>
              <a:t>older adults </a:t>
            </a:r>
            <a:r>
              <a:rPr lang="en-US" dirty="0"/>
              <a:t>and </a:t>
            </a:r>
            <a:r>
              <a:rPr lang="en-US" b="1" dirty="0"/>
              <a:t>people with disabilities</a:t>
            </a:r>
            <a:r>
              <a:rPr lang="en-US" dirty="0"/>
              <a:t>, as well as veterans and low-income</a:t>
            </a:r>
          </a:p>
          <a:p>
            <a:pPr lvl="1"/>
            <a:r>
              <a:rPr lang="en-US" dirty="0"/>
              <a:t>Goals, strategies, and action items by region</a:t>
            </a:r>
          </a:p>
          <a:p>
            <a:r>
              <a:rPr lang="en-US" dirty="0">
                <a:hlinkClick r:id="rId3"/>
              </a:rPr>
              <a:t>2026 CHSM Plan </a:t>
            </a:r>
            <a:r>
              <a:rPr lang="en-US" dirty="0"/>
              <a:t>completed in February</a:t>
            </a:r>
          </a:p>
          <a:p>
            <a:r>
              <a:rPr lang="en-US" dirty="0"/>
              <a:t>CHSM recommendations include increasing </a:t>
            </a:r>
            <a:r>
              <a:rPr lang="en-US" b="1" dirty="0"/>
              <a:t>regional coordination</a:t>
            </a:r>
            <a:r>
              <a:rPr lang="en-US" dirty="0"/>
              <a:t>:</a:t>
            </a:r>
          </a:p>
          <a:p>
            <a:pPr lvl="1">
              <a:buFontTx/>
              <a:buChar char="-"/>
            </a:pPr>
            <a:r>
              <a:rPr lang="en-US" dirty="0"/>
              <a:t>Reconsider current CHSM boundaries</a:t>
            </a:r>
          </a:p>
          <a:p>
            <a:pPr lvl="1">
              <a:buFontTx/>
              <a:buChar char="-"/>
            </a:pPr>
            <a:r>
              <a:rPr lang="en-US" dirty="0"/>
              <a:t>Reintegrate </a:t>
            </a:r>
            <a:r>
              <a:rPr lang="en-US" b="1" dirty="0"/>
              <a:t>regional plans </a:t>
            </a:r>
            <a:r>
              <a:rPr lang="en-US" dirty="0"/>
              <a:t>to better capture regional needs/projects</a:t>
            </a:r>
          </a:p>
          <a:p>
            <a:pPr lvl="1">
              <a:buFontTx/>
              <a:buChar char="-"/>
            </a:pPr>
            <a:r>
              <a:rPr lang="en-US" dirty="0"/>
              <a:t>Expand and standardize management of </a:t>
            </a:r>
            <a:r>
              <a:rPr lang="en-US" b="1" dirty="0"/>
              <a:t>mobility hubs</a:t>
            </a:r>
          </a:p>
          <a:p>
            <a:pPr lvl="1">
              <a:buFontTx/>
              <a:buChar char="-"/>
            </a:pPr>
            <a:endParaRPr lang="en-US" dirty="0"/>
          </a:p>
        </p:txBody>
      </p:sp>
      <p:sp>
        <p:nvSpPr>
          <p:cNvPr id="4" name="Slide Number Placeholder 3">
            <a:extLst>
              <a:ext uri="{FF2B5EF4-FFF2-40B4-BE49-F238E27FC236}">
                <a16:creationId xmlns:a16="http://schemas.microsoft.com/office/drawing/2014/main" id="{77FDD886-6539-4C9A-FE04-37ADD410E80F}"/>
              </a:ext>
            </a:extLst>
          </p:cNvPr>
          <p:cNvSpPr>
            <a:spLocks noGrp="1"/>
          </p:cNvSpPr>
          <p:nvPr>
            <p:ph type="sldNum" sz="quarter" idx="12"/>
          </p:nvPr>
        </p:nvSpPr>
        <p:spPr/>
        <p:txBody>
          <a:bodyPr/>
          <a:lstStyle/>
          <a:p>
            <a:fld id="{CFB8C4AC-FAA1-884B-8696-F5EA54219DC7}" type="slidenum">
              <a:rPr lang="en-US" smtClean="0"/>
              <a:pPr/>
              <a:t>6</a:t>
            </a:fld>
            <a:endParaRPr lang="en-US"/>
          </a:p>
        </p:txBody>
      </p:sp>
      <p:pic>
        <p:nvPicPr>
          <p:cNvPr id="11" name="Content Placeholder 10" descr="CHSM Workgroup at the Community Transportation Association of Virginia. ">
            <a:extLst>
              <a:ext uri="{FF2B5EF4-FFF2-40B4-BE49-F238E27FC236}">
                <a16:creationId xmlns:a16="http://schemas.microsoft.com/office/drawing/2014/main" id="{05E33F23-B534-83D0-FD04-8360556C1639}"/>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8166497" y="1825625"/>
            <a:ext cx="3263503" cy="4351338"/>
          </a:xfrm>
          <a:prstGeom prst="rect">
            <a:avLst/>
          </a:prstGeom>
          <a:ln w="19050">
            <a:solidFill>
              <a:srgbClr val="004B87"/>
            </a:solidFill>
          </a:ln>
        </p:spPr>
      </p:pic>
      <p:sp>
        <p:nvSpPr>
          <p:cNvPr id="12" name="TextBox 11">
            <a:extLst>
              <a:ext uri="{FF2B5EF4-FFF2-40B4-BE49-F238E27FC236}">
                <a16:creationId xmlns:a16="http://schemas.microsoft.com/office/drawing/2014/main" id="{B8A6692A-5B6B-3471-85BF-88F2BA296557}"/>
              </a:ext>
            </a:extLst>
          </p:cNvPr>
          <p:cNvSpPr txBox="1"/>
          <p:nvPr/>
        </p:nvSpPr>
        <p:spPr>
          <a:xfrm>
            <a:off x="8716617" y="5869186"/>
            <a:ext cx="2713383" cy="307777"/>
          </a:xfrm>
          <a:prstGeom prst="rect">
            <a:avLst/>
          </a:prstGeom>
          <a:solidFill>
            <a:schemeClr val="bg1"/>
          </a:solidFill>
        </p:spPr>
        <p:txBody>
          <a:bodyPr wrap="square" rtlCol="0">
            <a:spAutoFit/>
          </a:bodyPr>
          <a:lstStyle/>
          <a:p>
            <a:r>
              <a:rPr lang="en-US" sz="1400" dirty="0">
                <a:solidFill>
                  <a:schemeClr val="tx2"/>
                </a:solidFill>
              </a:rPr>
              <a:t>CHSM Working Group at CTAV</a:t>
            </a:r>
          </a:p>
        </p:txBody>
      </p:sp>
    </p:spTree>
    <p:extLst>
      <p:ext uri="{BB962C8B-B14F-4D97-AF65-F5344CB8AC3E}">
        <p14:creationId xmlns:p14="http://schemas.microsoft.com/office/powerpoint/2010/main" val="3357667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A7046-1EBD-0985-80C3-B4136FC7720F}"/>
              </a:ext>
            </a:extLst>
          </p:cNvPr>
          <p:cNvSpPr>
            <a:spLocks noGrp="1"/>
          </p:cNvSpPr>
          <p:nvPr>
            <p:ph type="title"/>
          </p:nvPr>
        </p:nvSpPr>
        <p:spPr/>
        <p:txBody>
          <a:bodyPr/>
          <a:lstStyle/>
          <a:p>
            <a:r>
              <a:rPr lang="en-US" dirty="0"/>
              <a:t>CHSM Identified Gaps + Needs</a:t>
            </a:r>
          </a:p>
        </p:txBody>
      </p:sp>
      <p:sp>
        <p:nvSpPr>
          <p:cNvPr id="7" name="Content Placeholder 6">
            <a:extLst>
              <a:ext uri="{FF2B5EF4-FFF2-40B4-BE49-F238E27FC236}">
                <a16:creationId xmlns:a16="http://schemas.microsoft.com/office/drawing/2014/main" id="{B3CACBCD-2EA0-1B96-D7D3-6255CBCC1248}"/>
              </a:ext>
            </a:extLst>
          </p:cNvPr>
          <p:cNvSpPr>
            <a:spLocks noGrp="1"/>
          </p:cNvSpPr>
          <p:nvPr>
            <p:ph sz="half" idx="1"/>
          </p:nvPr>
        </p:nvSpPr>
        <p:spPr>
          <a:xfrm>
            <a:off x="274319" y="1825624"/>
            <a:ext cx="5712439" cy="4530725"/>
          </a:xfrm>
        </p:spPr>
        <p:txBody>
          <a:bodyPr>
            <a:normAutofit/>
          </a:bodyPr>
          <a:lstStyle/>
          <a:p>
            <a:r>
              <a:rPr lang="en-US" b="1" dirty="0"/>
              <a:t>Demand for trips is greater than capacity</a:t>
            </a:r>
          </a:p>
          <a:p>
            <a:pPr lvl="1"/>
            <a:r>
              <a:rPr lang="en-US" dirty="0"/>
              <a:t>Increased demand for medical trips</a:t>
            </a:r>
          </a:p>
          <a:p>
            <a:pPr lvl="1"/>
            <a:r>
              <a:rPr lang="en-US" dirty="0"/>
              <a:t>Recurring trips + long-distance challenges capacity</a:t>
            </a:r>
          </a:p>
          <a:p>
            <a:r>
              <a:rPr lang="en-US" b="1" dirty="0"/>
              <a:t>Funding limitations prevent expansion of services</a:t>
            </a:r>
          </a:p>
          <a:p>
            <a:pPr lvl="1"/>
            <a:r>
              <a:rPr lang="en-US" dirty="0"/>
              <a:t>Small agencies have limited capacity to administer funds</a:t>
            </a:r>
          </a:p>
          <a:p>
            <a:r>
              <a:rPr lang="en-US" b="1" dirty="0"/>
              <a:t>Coordination challenges limit efficiency of service</a:t>
            </a:r>
          </a:p>
          <a:p>
            <a:pPr lvl="1"/>
            <a:r>
              <a:rPr lang="en-US" dirty="0"/>
              <a:t>Blurred lines between transportation and other human service functions</a:t>
            </a:r>
          </a:p>
          <a:p>
            <a:endParaRPr lang="en-US" dirty="0"/>
          </a:p>
        </p:txBody>
      </p:sp>
      <p:sp>
        <p:nvSpPr>
          <p:cNvPr id="4" name="Content Placeholder 3">
            <a:extLst>
              <a:ext uri="{FF2B5EF4-FFF2-40B4-BE49-F238E27FC236}">
                <a16:creationId xmlns:a16="http://schemas.microsoft.com/office/drawing/2014/main" id="{9492DE5E-DB80-3982-4BF4-2D520A3F8454}"/>
              </a:ext>
            </a:extLst>
          </p:cNvPr>
          <p:cNvSpPr>
            <a:spLocks noGrp="1"/>
          </p:cNvSpPr>
          <p:nvPr>
            <p:ph sz="half" idx="2"/>
          </p:nvPr>
        </p:nvSpPr>
        <p:spPr>
          <a:xfrm>
            <a:off x="6203057" y="1825625"/>
            <a:ext cx="5712439" cy="4530724"/>
          </a:xfrm>
        </p:spPr>
        <p:txBody>
          <a:bodyPr>
            <a:normAutofit/>
          </a:bodyPr>
          <a:lstStyle/>
          <a:p>
            <a:r>
              <a:rPr lang="en-US" b="1" dirty="0"/>
              <a:t>Unclear information hinders riders and caregivers from making informed choices on available transportation</a:t>
            </a:r>
          </a:p>
          <a:p>
            <a:pPr lvl="1"/>
            <a:r>
              <a:rPr lang="en-US" dirty="0"/>
              <a:t>Lack of awareness of all available options</a:t>
            </a:r>
          </a:p>
          <a:p>
            <a:pPr lvl="1"/>
            <a:r>
              <a:rPr lang="en-US" dirty="0"/>
              <a:t>Struggle to find consistent information, understand eligibility</a:t>
            </a:r>
          </a:p>
          <a:p>
            <a:pPr lvl="1"/>
            <a:r>
              <a:rPr lang="en-US" dirty="0"/>
              <a:t>Difficulty making regional or statewide connections </a:t>
            </a:r>
          </a:p>
        </p:txBody>
      </p:sp>
      <p:sp>
        <p:nvSpPr>
          <p:cNvPr id="5" name="Slide Number Placeholder 4">
            <a:extLst>
              <a:ext uri="{FF2B5EF4-FFF2-40B4-BE49-F238E27FC236}">
                <a16:creationId xmlns:a16="http://schemas.microsoft.com/office/drawing/2014/main" id="{98BD17C4-7305-A71E-CF4C-A8E5175CD0E9}"/>
              </a:ext>
            </a:extLst>
          </p:cNvPr>
          <p:cNvSpPr>
            <a:spLocks noGrp="1"/>
          </p:cNvSpPr>
          <p:nvPr>
            <p:ph type="sldNum" sz="quarter" idx="12"/>
          </p:nvPr>
        </p:nvSpPr>
        <p:spPr/>
        <p:txBody>
          <a:bodyPr/>
          <a:lstStyle/>
          <a:p>
            <a:fld id="{CFB8C4AC-FAA1-884B-8696-F5EA54219DC7}" type="slidenum">
              <a:rPr lang="en-US" smtClean="0"/>
              <a:pPr/>
              <a:t>7</a:t>
            </a:fld>
            <a:endParaRPr lang="en-US"/>
          </a:p>
        </p:txBody>
      </p:sp>
    </p:spTree>
    <p:extLst>
      <p:ext uri="{BB962C8B-B14F-4D97-AF65-F5344CB8AC3E}">
        <p14:creationId xmlns:p14="http://schemas.microsoft.com/office/powerpoint/2010/main" val="1533602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8CD713-352A-3148-A9AE-FDAF72625E89}"/>
              </a:ext>
            </a:extLst>
          </p:cNvPr>
          <p:cNvSpPr>
            <a:spLocks noGrp="1"/>
          </p:cNvSpPr>
          <p:nvPr>
            <p:ph type="title"/>
          </p:nvPr>
        </p:nvSpPr>
        <p:spPr/>
        <p:txBody>
          <a:bodyPr/>
          <a:lstStyle/>
          <a:p>
            <a:r>
              <a:rPr lang="en-US" dirty="0"/>
              <a:t>Overview of Mobility Management</a:t>
            </a:r>
          </a:p>
        </p:txBody>
      </p:sp>
      <p:sp>
        <p:nvSpPr>
          <p:cNvPr id="3" name="Slide Number Placeholder 2">
            <a:extLst>
              <a:ext uri="{FF2B5EF4-FFF2-40B4-BE49-F238E27FC236}">
                <a16:creationId xmlns:a16="http://schemas.microsoft.com/office/drawing/2014/main" id="{DC777B0B-1E3D-00FE-9716-0B64A25A8C98}"/>
              </a:ext>
            </a:extLst>
          </p:cNvPr>
          <p:cNvSpPr>
            <a:spLocks noGrp="1"/>
          </p:cNvSpPr>
          <p:nvPr>
            <p:ph type="sldNum" sz="quarter" idx="12"/>
          </p:nvPr>
        </p:nvSpPr>
        <p:spPr/>
        <p:txBody>
          <a:bodyPr/>
          <a:lstStyle/>
          <a:p>
            <a:fld id="{CFB8C4AC-FAA1-884B-8696-F5EA54219DC7}" type="slidenum">
              <a:rPr lang="en-US" smtClean="0"/>
              <a:pPr/>
              <a:t>8</a:t>
            </a:fld>
            <a:endParaRPr lang="en-US"/>
          </a:p>
        </p:txBody>
      </p:sp>
    </p:spTree>
    <p:extLst>
      <p:ext uri="{BB962C8B-B14F-4D97-AF65-F5344CB8AC3E}">
        <p14:creationId xmlns:p14="http://schemas.microsoft.com/office/powerpoint/2010/main" val="2545855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919B6-F781-4657-56F0-563A273957C9}"/>
              </a:ext>
            </a:extLst>
          </p:cNvPr>
          <p:cNvSpPr>
            <a:spLocks noGrp="1"/>
          </p:cNvSpPr>
          <p:nvPr>
            <p:ph type="title"/>
          </p:nvPr>
        </p:nvSpPr>
        <p:spPr/>
        <p:txBody>
          <a:bodyPr/>
          <a:lstStyle/>
          <a:p>
            <a:r>
              <a:rPr lang="en-US" dirty="0"/>
              <a:t>What is Mobility Management?</a:t>
            </a:r>
          </a:p>
        </p:txBody>
      </p:sp>
      <p:pic>
        <p:nvPicPr>
          <p:cNvPr id="7" name="Content Placeholder 6" descr="Graphic explaining what is mobility management. ">
            <a:extLst>
              <a:ext uri="{FF2B5EF4-FFF2-40B4-BE49-F238E27FC236}">
                <a16:creationId xmlns:a16="http://schemas.microsoft.com/office/drawing/2014/main" id="{0B10BA59-C059-78DF-C3F8-D3D654F9A37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158085" y="2266950"/>
            <a:ext cx="5717057" cy="3430234"/>
          </a:xfrm>
          <a:prstGeom prst="rect">
            <a:avLst/>
          </a:prstGeom>
        </p:spPr>
      </p:pic>
      <p:pic>
        <p:nvPicPr>
          <p:cNvPr id="9" name="Content Placeholder 8" descr="Additional graphic explaining what is mobility management. ">
            <a:extLst>
              <a:ext uri="{FF2B5EF4-FFF2-40B4-BE49-F238E27FC236}">
                <a16:creationId xmlns:a16="http://schemas.microsoft.com/office/drawing/2014/main" id="{DB7D50C0-62A0-1E8F-6479-97982ECA8EDD}"/>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6202688" y="2444186"/>
            <a:ext cx="5989312" cy="3075761"/>
          </a:xfrm>
          <a:prstGeom prst="rect">
            <a:avLst/>
          </a:prstGeom>
        </p:spPr>
      </p:pic>
      <p:sp>
        <p:nvSpPr>
          <p:cNvPr id="5" name="Slide Number Placeholder 4">
            <a:extLst>
              <a:ext uri="{FF2B5EF4-FFF2-40B4-BE49-F238E27FC236}">
                <a16:creationId xmlns:a16="http://schemas.microsoft.com/office/drawing/2014/main" id="{142E48AB-B231-DB0A-BB13-AABB74927AB0}"/>
              </a:ext>
            </a:extLst>
          </p:cNvPr>
          <p:cNvSpPr>
            <a:spLocks noGrp="1"/>
          </p:cNvSpPr>
          <p:nvPr>
            <p:ph type="sldNum" sz="quarter" idx="12"/>
          </p:nvPr>
        </p:nvSpPr>
        <p:spPr/>
        <p:txBody>
          <a:bodyPr/>
          <a:lstStyle/>
          <a:p>
            <a:fld id="{CFB8C4AC-FAA1-884B-8696-F5EA54219DC7}" type="slidenum">
              <a:rPr lang="en-US" smtClean="0"/>
              <a:pPr/>
              <a:t>9</a:t>
            </a:fld>
            <a:endParaRPr lang="en-US"/>
          </a:p>
        </p:txBody>
      </p:sp>
      <p:sp>
        <p:nvSpPr>
          <p:cNvPr id="10" name="TextBox 9">
            <a:extLst>
              <a:ext uri="{FF2B5EF4-FFF2-40B4-BE49-F238E27FC236}">
                <a16:creationId xmlns:a16="http://schemas.microsoft.com/office/drawing/2014/main" id="{D910E14E-9495-9BCB-06F4-E470CCA850DB}"/>
              </a:ext>
            </a:extLst>
          </p:cNvPr>
          <p:cNvSpPr txBox="1"/>
          <p:nvPr/>
        </p:nvSpPr>
        <p:spPr>
          <a:xfrm>
            <a:off x="3541517" y="6048573"/>
            <a:ext cx="8373979" cy="307777"/>
          </a:xfrm>
          <a:prstGeom prst="rect">
            <a:avLst/>
          </a:prstGeom>
          <a:noFill/>
        </p:spPr>
        <p:txBody>
          <a:bodyPr wrap="square" rtlCol="0">
            <a:spAutoFit/>
          </a:bodyPr>
          <a:lstStyle/>
          <a:p>
            <a:pPr algn="r"/>
            <a:r>
              <a:rPr lang="en-US" sz="1400" i="1" dirty="0"/>
              <a:t>Source: Coordinating Council for Access and Mobility Technical Assistance Center (CCAM-TAC)</a:t>
            </a:r>
          </a:p>
        </p:txBody>
      </p:sp>
      <p:cxnSp>
        <p:nvCxnSpPr>
          <p:cNvPr id="12" name="Straight Connector 11">
            <a:extLst>
              <a:ext uri="{FF2B5EF4-FFF2-40B4-BE49-F238E27FC236}">
                <a16:creationId xmlns:a16="http://schemas.microsoft.com/office/drawing/2014/main" id="{4788E947-84A2-CB75-1126-5E73BDD90C92}"/>
              </a:ext>
              <a:ext uri="{C183D7F6-B498-43B3-948B-1728B52AA6E4}">
                <adec:decorative xmlns:adec="http://schemas.microsoft.com/office/drawing/2017/decorative" val="1"/>
              </a:ext>
            </a:extLst>
          </p:cNvPr>
          <p:cNvCxnSpPr>
            <a:cxnSpLocks/>
          </p:cNvCxnSpPr>
          <p:nvPr/>
        </p:nvCxnSpPr>
        <p:spPr>
          <a:xfrm>
            <a:off x="5989442" y="2175438"/>
            <a:ext cx="0" cy="334450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98348"/>
      </p:ext>
    </p:extLst>
  </p:cSld>
  <p:clrMapOvr>
    <a:masterClrMapping/>
  </p:clrMapOvr>
</p:sld>
</file>

<file path=ppt/theme/theme1.xml><?xml version="1.0" encoding="utf-8"?>
<a:theme xmlns:a="http://schemas.openxmlformats.org/drawingml/2006/main" name="Office Theme">
  <a:themeElements>
    <a:clrScheme name="DRPT">
      <a:dk1>
        <a:srgbClr val="000000"/>
      </a:dk1>
      <a:lt1>
        <a:srgbClr val="FFFFFF"/>
      </a:lt1>
      <a:dk2>
        <a:srgbClr val="004B87"/>
      </a:dk2>
      <a:lt2>
        <a:srgbClr val="E7E6E6"/>
      </a:lt2>
      <a:accent1>
        <a:srgbClr val="00C1D5"/>
      </a:accent1>
      <a:accent2>
        <a:srgbClr val="0085AD"/>
      </a:accent2>
      <a:accent3>
        <a:srgbClr val="5F249F"/>
      </a:accent3>
      <a:accent4>
        <a:srgbClr val="26D07C"/>
      </a:accent4>
      <a:accent5>
        <a:srgbClr val="008675"/>
      </a:accent5>
      <a:accent6>
        <a:srgbClr val="E03E51"/>
      </a:accent6>
      <a:hlink>
        <a:srgbClr val="0085AD"/>
      </a:hlink>
      <a:folHlink>
        <a:srgbClr val="5F24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4A14DBBA55DC48809AFC08C18A0C39" ma:contentTypeVersion="14" ma:contentTypeDescription="Create a new document." ma:contentTypeScope="" ma:versionID="49f3955f8be39cc4925dc5ea0044f02e">
  <xsd:schema xmlns:xsd="http://www.w3.org/2001/XMLSchema" xmlns:xs="http://www.w3.org/2001/XMLSchema" xmlns:p="http://schemas.microsoft.com/office/2006/metadata/properties" xmlns:ns2="cd9fb0ce-cc5e-4069-a635-474c35d56436" xmlns:ns3="5546905e-4a60-40fd-8bc3-55b8fdc9a8e5" targetNamespace="http://schemas.microsoft.com/office/2006/metadata/properties" ma:root="true" ma:fieldsID="b04f6b29729840dd7f7c7c76ae8f14ca" ns2:_="" ns3:_="">
    <xsd:import namespace="cd9fb0ce-cc5e-4069-a635-474c35d56436"/>
    <xsd:import namespace="5546905e-4a60-40fd-8bc3-55b8fdc9a8e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Canva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fb0ce-cc5e-4069-a635-474c35d564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Canva_x0020_link" ma:index="21" nillable="true" ma:displayName="Canva link" ma:format="Hyperlink" ma:internalName="Canva_x0020_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46905e-4a60-40fd-8bc3-55b8fdc9a8e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d98577a-4332-4ac1-ae5c-2c9210ee0568}" ma:internalName="TaxCatchAll" ma:showField="CatchAllData" ma:web="5546905e-4a60-40fd-8bc3-55b8fdc9a8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d9fb0ce-cc5e-4069-a635-474c35d56436">
      <Terms xmlns="http://schemas.microsoft.com/office/infopath/2007/PartnerControls"/>
    </lcf76f155ced4ddcb4097134ff3c332f>
    <TaxCatchAll xmlns="5546905e-4a60-40fd-8bc3-55b8fdc9a8e5" xsi:nil="true"/>
    <Canva_x0020_link xmlns="cd9fb0ce-cc5e-4069-a635-474c35d56436">
      <Url xsi:nil="true"/>
      <Description xsi:nil="true"/>
    </Canva_x0020_link>
  </documentManagement>
</p:properties>
</file>

<file path=customXml/itemProps1.xml><?xml version="1.0" encoding="utf-8"?>
<ds:datastoreItem xmlns:ds="http://schemas.openxmlformats.org/officeDocument/2006/customXml" ds:itemID="{B28FDE28-8EFA-4135-994B-FCC6C9AA072C}">
  <ds:schemaRefs>
    <ds:schemaRef ds:uri="http://schemas.microsoft.com/sharepoint/v3/contenttype/forms"/>
  </ds:schemaRefs>
</ds:datastoreItem>
</file>

<file path=customXml/itemProps2.xml><?xml version="1.0" encoding="utf-8"?>
<ds:datastoreItem xmlns:ds="http://schemas.openxmlformats.org/officeDocument/2006/customXml" ds:itemID="{A0A89AFB-9EBE-4F75-B7CC-D1BBEC04B0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9fb0ce-cc5e-4069-a635-474c35d56436"/>
    <ds:schemaRef ds:uri="5546905e-4a60-40fd-8bc3-55b8fdc9a8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0705F3-F124-4494-9934-CA73466B671A}">
  <ds:schemaRefs>
    <ds:schemaRef ds:uri="http://purl.org/dc/elements/1.1/"/>
    <ds:schemaRef ds:uri="cd9fb0ce-cc5e-4069-a635-474c35d56436"/>
    <ds:schemaRef ds:uri="5546905e-4a60-40fd-8bc3-55b8fdc9a8e5"/>
    <ds:schemaRef ds:uri="http://schemas.microsoft.com/office/2006/documentManagement/types"/>
    <ds:schemaRef ds:uri="http://purl.org/dc/dcmitype/"/>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
  <TotalTime>4705</TotalTime>
  <Words>2466</Words>
  <Application>Microsoft Office PowerPoint</Application>
  <PresentationFormat>Widescreen</PresentationFormat>
  <Paragraphs>290</Paragraphs>
  <Slides>31</Slides>
  <Notes>22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Exploring Mobility Hubs in Virginia </vt:lpstr>
      <vt:lpstr>Agenda</vt:lpstr>
      <vt:lpstr>FTA Section 5310:  DRPT Program Overview</vt:lpstr>
      <vt:lpstr>FTA Section 5310 Program Overview</vt:lpstr>
      <vt:lpstr>FTA Section 5310 Program Overview  </vt:lpstr>
      <vt:lpstr>DRPT Coordinated Human Service Mobility Plan</vt:lpstr>
      <vt:lpstr>CHSM Identified Gaps + Needs</vt:lpstr>
      <vt:lpstr>Overview of Mobility Management</vt:lpstr>
      <vt:lpstr>What is Mobility Management?</vt:lpstr>
      <vt:lpstr>What is Mobility Management?    </vt:lpstr>
      <vt:lpstr>What is One-Call/One-Click?</vt:lpstr>
      <vt:lpstr>What is One-Call/One-Click?  </vt:lpstr>
      <vt:lpstr>What is One-Call/One-Click?     </vt:lpstr>
      <vt:lpstr>Mobility Hub Concept</vt:lpstr>
      <vt:lpstr>Mobility Hub Concept </vt:lpstr>
      <vt:lpstr>Mobility Hub Concept            </vt:lpstr>
      <vt:lpstr>What is Mobility Management?     </vt:lpstr>
      <vt:lpstr>Mobility Managers as Planners</vt:lpstr>
      <vt:lpstr>Virginia Mobility Hubs</vt:lpstr>
      <vt:lpstr>National examples: Centralized State-wide Mobility Hubs</vt:lpstr>
      <vt:lpstr>National examples: Less Centralized State-wide Mobility Hubs</vt:lpstr>
      <vt:lpstr>What DRPT is Considering</vt:lpstr>
      <vt:lpstr>Next Steps </vt:lpstr>
      <vt:lpstr>Questions/Discussion</vt:lpstr>
      <vt:lpstr>Questions from DRPT</vt:lpstr>
      <vt:lpstr>Opportunities to Engage</vt:lpstr>
      <vt:lpstr>Thank you!</vt:lpstr>
      <vt:lpstr>Appendix Slides</vt:lpstr>
      <vt:lpstr>Capital – Vehicles Overview</vt:lpstr>
      <vt:lpstr>Other Capital Overview</vt:lpstr>
      <vt:lpstr>Operating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Barlow</dc:creator>
  <cp:lastModifiedBy>Murphy, Val (DARS)</cp:lastModifiedBy>
  <cp:revision>135</cp:revision>
  <dcterms:created xsi:type="dcterms:W3CDTF">2022-05-17T18:12:41Z</dcterms:created>
  <dcterms:modified xsi:type="dcterms:W3CDTF">2026-05-06T19:26:04Z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0x010100764A14DBBA55DC48809AFC08C18A0C39</vt:lpwstr>
  </property>
  <property fmtid="{D5CDD505-2E9C-101B-9397-08002B2CF9AE}" pid="3" name="MediaServiceImageTags">
    <vt:lpwstr/>
  </property>
</Properties>
</file>