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1509" r:id="rId6"/>
    <p:sldId id="257" r:id="rId7"/>
    <p:sldId id="1510" r:id="rId8"/>
    <p:sldId id="1511" r:id="rId9"/>
    <p:sldId id="1515" r:id="rId10"/>
    <p:sldId id="260" r:id="rId11"/>
    <p:sldId id="265" r:id="rId12"/>
    <p:sldId id="1512" r:id="rId13"/>
    <p:sldId id="1527" r:id="rId14"/>
    <p:sldId id="263" r:id="rId15"/>
    <p:sldId id="1518" r:id="rId16"/>
    <p:sldId id="1519" r:id="rId17"/>
    <p:sldId id="1520" r:id="rId18"/>
    <p:sldId id="1521" r:id="rId19"/>
    <p:sldId id="1523" r:id="rId20"/>
    <p:sldId id="1524" r:id="rId21"/>
    <p:sldId id="1526" r:id="rId22"/>
    <p:sldId id="1513" r:id="rId23"/>
    <p:sldId id="266" r:id="rId24"/>
    <p:sldId id="267" r:id="rId25"/>
    <p:sldId id="1516" r:id="rId26"/>
    <p:sldId id="15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A282A-A825-47AF-839A-D00B88270368}" v="1" dt="2026-04-23T15:22:59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749" autoAdjust="0"/>
  </p:normalViewPr>
  <p:slideViewPr>
    <p:cSldViewPr snapToGrid="0">
      <p:cViewPr varScale="1">
        <p:scale>
          <a:sx n="76" d="100"/>
          <a:sy n="76" d="100"/>
        </p:scale>
        <p:origin x="128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, Jennifer" userId="86eb1a66-275d-4d80-befb-06c9bbc15981" providerId="ADAL" clId="{CE608630-6BB1-4481-8F2F-633DB20A1661}"/>
    <pc:docChg chg="modSld">
      <pc:chgData name="Case, Jennifer" userId="86eb1a66-275d-4d80-befb-06c9bbc15981" providerId="ADAL" clId="{CE608630-6BB1-4481-8F2F-633DB20A1661}" dt="2026-04-02T16:24:21.947" v="14" actId="6549"/>
      <pc:docMkLst>
        <pc:docMk/>
      </pc:docMkLst>
      <pc:sldChg chg="modNotesTx">
        <pc:chgData name="Case, Jennifer" userId="86eb1a66-275d-4d80-befb-06c9bbc15981" providerId="ADAL" clId="{CE608630-6BB1-4481-8F2F-633DB20A1661}" dt="2026-04-02T16:23:35.957" v="0" actId="6549"/>
        <pc:sldMkLst>
          <pc:docMk/>
          <pc:sldMk cId="3069965530" sldId="256"/>
        </pc:sldMkLst>
      </pc:sldChg>
      <pc:sldChg chg="modNotesTx">
        <pc:chgData name="Case, Jennifer" userId="86eb1a66-275d-4d80-befb-06c9bbc15981" providerId="ADAL" clId="{CE608630-6BB1-4481-8F2F-633DB20A1661}" dt="2026-04-02T16:23:53.281" v="5" actId="6549"/>
        <pc:sldMkLst>
          <pc:docMk/>
          <pc:sldMk cId="4198690590" sldId="260"/>
        </pc:sldMkLst>
      </pc:sldChg>
      <pc:sldChg chg="modNotesTx">
        <pc:chgData name="Case, Jennifer" userId="86eb1a66-275d-4d80-befb-06c9bbc15981" providerId="ADAL" clId="{CE608630-6BB1-4481-8F2F-633DB20A1661}" dt="2026-04-02T16:24:07.497" v="9" actId="6549"/>
        <pc:sldMkLst>
          <pc:docMk/>
          <pc:sldMk cId="1941379388" sldId="263"/>
        </pc:sldMkLst>
      </pc:sldChg>
      <pc:sldChg chg="modNotesTx">
        <pc:chgData name="Case, Jennifer" userId="86eb1a66-275d-4d80-befb-06c9bbc15981" providerId="ADAL" clId="{CE608630-6BB1-4481-8F2F-633DB20A1661}" dt="2026-04-02T16:23:57.557" v="6" actId="6549"/>
        <pc:sldMkLst>
          <pc:docMk/>
          <pc:sldMk cId="3599844030" sldId="265"/>
        </pc:sldMkLst>
      </pc:sldChg>
      <pc:sldChg chg="modNotesTx">
        <pc:chgData name="Case, Jennifer" userId="86eb1a66-275d-4d80-befb-06c9bbc15981" providerId="ADAL" clId="{CE608630-6BB1-4481-8F2F-633DB20A1661}" dt="2026-04-02T16:23:38.470" v="1" actId="6549"/>
        <pc:sldMkLst>
          <pc:docMk/>
          <pc:sldMk cId="3313450045" sldId="1509"/>
        </pc:sldMkLst>
      </pc:sldChg>
      <pc:sldChg chg="modNotesTx">
        <pc:chgData name="Case, Jennifer" userId="86eb1a66-275d-4d80-befb-06c9bbc15981" providerId="ADAL" clId="{CE608630-6BB1-4481-8F2F-633DB20A1661}" dt="2026-04-02T16:23:43.137" v="2" actId="6549"/>
        <pc:sldMkLst>
          <pc:docMk/>
          <pc:sldMk cId="1471035344" sldId="1510"/>
        </pc:sldMkLst>
      </pc:sldChg>
      <pc:sldChg chg="modNotesTx">
        <pc:chgData name="Case, Jennifer" userId="86eb1a66-275d-4d80-befb-06c9bbc15981" providerId="ADAL" clId="{CE608630-6BB1-4481-8F2F-633DB20A1661}" dt="2026-04-02T16:23:46.562" v="3" actId="6549"/>
        <pc:sldMkLst>
          <pc:docMk/>
          <pc:sldMk cId="187927555" sldId="1511"/>
        </pc:sldMkLst>
      </pc:sldChg>
      <pc:sldChg chg="modNotesTx">
        <pc:chgData name="Case, Jennifer" userId="86eb1a66-275d-4d80-befb-06c9bbc15981" providerId="ADAL" clId="{CE608630-6BB1-4481-8F2F-633DB20A1661}" dt="2026-04-02T16:24:00.851" v="7" actId="6549"/>
        <pc:sldMkLst>
          <pc:docMk/>
          <pc:sldMk cId="1384372434" sldId="1512"/>
        </pc:sldMkLst>
      </pc:sldChg>
      <pc:sldChg chg="modNotesTx">
        <pc:chgData name="Case, Jennifer" userId="86eb1a66-275d-4d80-befb-06c9bbc15981" providerId="ADAL" clId="{CE608630-6BB1-4481-8F2F-633DB20A1661}" dt="2026-04-02T16:24:21.947" v="14" actId="6549"/>
        <pc:sldMkLst>
          <pc:docMk/>
          <pc:sldMk cId="53001128" sldId="1513"/>
        </pc:sldMkLst>
      </pc:sldChg>
      <pc:sldChg chg="modNotesTx">
        <pc:chgData name="Case, Jennifer" userId="86eb1a66-275d-4d80-befb-06c9bbc15981" providerId="ADAL" clId="{CE608630-6BB1-4481-8F2F-633DB20A1661}" dt="2026-04-02T16:23:49.569" v="4" actId="6549"/>
        <pc:sldMkLst>
          <pc:docMk/>
          <pc:sldMk cId="2947794015" sldId="1515"/>
        </pc:sldMkLst>
      </pc:sldChg>
      <pc:sldChg chg="modNotesTx">
        <pc:chgData name="Case, Jennifer" userId="86eb1a66-275d-4d80-befb-06c9bbc15981" providerId="ADAL" clId="{CE608630-6BB1-4481-8F2F-633DB20A1661}" dt="2026-04-02T16:24:10.968" v="10" actId="6549"/>
        <pc:sldMkLst>
          <pc:docMk/>
          <pc:sldMk cId="1489391472" sldId="1519"/>
        </pc:sldMkLst>
      </pc:sldChg>
      <pc:sldChg chg="modNotesTx">
        <pc:chgData name="Case, Jennifer" userId="86eb1a66-275d-4d80-befb-06c9bbc15981" providerId="ADAL" clId="{CE608630-6BB1-4481-8F2F-633DB20A1661}" dt="2026-04-02T16:24:13.447" v="11" actId="6549"/>
        <pc:sldMkLst>
          <pc:docMk/>
          <pc:sldMk cId="2544497826" sldId="1520"/>
        </pc:sldMkLst>
      </pc:sldChg>
      <pc:sldChg chg="modNotesTx">
        <pc:chgData name="Case, Jennifer" userId="86eb1a66-275d-4d80-befb-06c9bbc15981" providerId="ADAL" clId="{CE608630-6BB1-4481-8F2F-633DB20A1661}" dt="2026-04-02T16:24:16.820" v="12" actId="6549"/>
        <pc:sldMkLst>
          <pc:docMk/>
          <pc:sldMk cId="3326679699" sldId="1521"/>
        </pc:sldMkLst>
      </pc:sldChg>
      <pc:sldChg chg="modNotesTx">
        <pc:chgData name="Case, Jennifer" userId="86eb1a66-275d-4d80-befb-06c9bbc15981" providerId="ADAL" clId="{CE608630-6BB1-4481-8F2F-633DB20A1661}" dt="2026-04-02T16:24:19.011" v="13" actId="6549"/>
        <pc:sldMkLst>
          <pc:docMk/>
          <pc:sldMk cId="1823067887" sldId="1524"/>
        </pc:sldMkLst>
      </pc:sldChg>
      <pc:sldChg chg="modNotesTx">
        <pc:chgData name="Case, Jennifer" userId="86eb1a66-275d-4d80-befb-06c9bbc15981" providerId="ADAL" clId="{CE608630-6BB1-4481-8F2F-633DB20A1661}" dt="2026-04-02T16:24:04.994" v="8" actId="6549"/>
        <pc:sldMkLst>
          <pc:docMk/>
          <pc:sldMk cId="3265686719" sldId="1527"/>
        </pc:sldMkLst>
      </pc:sldChg>
    </pc:docChg>
  </pc:docChgLst>
  <pc:docChgLst>
    <pc:chgData name="Murphy, Val (DARS)" userId="ad7aa94b-7606-43f6-8ce8-4e9f48ef216e" providerId="ADAL" clId="{75170E18-E9D3-40F1-8018-DD8B68497BED}"/>
    <pc:docChg chg="mod modSld">
      <pc:chgData name="Murphy, Val (DARS)" userId="ad7aa94b-7606-43f6-8ce8-4e9f48ef216e" providerId="ADAL" clId="{75170E18-E9D3-40F1-8018-DD8B68497BED}" dt="2026-04-23T15:23:12.152" v="70"/>
      <pc:docMkLst>
        <pc:docMk/>
      </pc:docMkLst>
      <pc:sldChg chg="modSp mod">
        <pc:chgData name="Murphy, Val (DARS)" userId="ad7aa94b-7606-43f6-8ce8-4e9f48ef216e" providerId="ADAL" clId="{75170E18-E9D3-40F1-8018-DD8B68497BED}" dt="2026-04-10T14:25:30.411" v="66" actId="13244"/>
        <pc:sldMkLst>
          <pc:docMk/>
          <pc:sldMk cId="1941379388" sldId="263"/>
        </pc:sldMkLst>
        <pc:spChg chg="ord">
          <ac:chgData name="Murphy, Val (DARS)" userId="ad7aa94b-7606-43f6-8ce8-4e9f48ef216e" providerId="ADAL" clId="{75170E18-E9D3-40F1-8018-DD8B68497BED}" dt="2026-04-10T14:25:30.411" v="66" actId="13244"/>
          <ac:spMkLst>
            <pc:docMk/>
            <pc:sldMk cId="1941379388" sldId="263"/>
            <ac:spMk id="2" creationId="{90979F20-7FE0-9464-CC8C-AAB74EE175D5}"/>
          </ac:spMkLst>
        </pc:spChg>
        <pc:picChg chg="ord">
          <ac:chgData name="Murphy, Val (DARS)" userId="ad7aa94b-7606-43f6-8ce8-4e9f48ef216e" providerId="ADAL" clId="{75170E18-E9D3-40F1-8018-DD8B68497BED}" dt="2026-04-10T14:24:55.053" v="62" actId="13244"/>
          <ac:picMkLst>
            <pc:docMk/>
            <pc:sldMk cId="1941379388" sldId="263"/>
            <ac:picMk id="12" creationId="{DD24B696-1E3F-91B9-70C4-A5CDE3994C32}"/>
          </ac:picMkLst>
        </pc:picChg>
      </pc:sldChg>
      <pc:sldChg chg="modSp mod">
        <pc:chgData name="Murphy, Val (DARS)" userId="ad7aa94b-7606-43f6-8ce8-4e9f48ef216e" providerId="ADAL" clId="{75170E18-E9D3-40F1-8018-DD8B68497BED}" dt="2026-04-10T14:24:45.196" v="61" actId="13244"/>
        <pc:sldMkLst>
          <pc:docMk/>
          <pc:sldMk cId="3599844030" sldId="265"/>
        </pc:sldMkLst>
        <pc:picChg chg="ord">
          <ac:chgData name="Murphy, Val (DARS)" userId="ad7aa94b-7606-43f6-8ce8-4e9f48ef216e" providerId="ADAL" clId="{75170E18-E9D3-40F1-8018-DD8B68497BED}" dt="2026-04-10T14:24:45.196" v="61" actId="13244"/>
          <ac:picMkLst>
            <pc:docMk/>
            <pc:sldMk cId="3599844030" sldId="265"/>
            <ac:picMk id="10" creationId="{4346D2E5-B9F5-10CA-98C8-E2B8FB63BD06}"/>
          </ac:picMkLst>
        </pc:picChg>
      </pc:sldChg>
      <pc:sldChg chg="modSp mod">
        <pc:chgData name="Murphy, Val (DARS)" userId="ad7aa94b-7606-43f6-8ce8-4e9f48ef216e" providerId="ADAL" clId="{75170E18-E9D3-40F1-8018-DD8B68497BED}" dt="2026-04-10T14:24:18.897" v="30" actId="20577"/>
        <pc:sldMkLst>
          <pc:docMk/>
          <pc:sldMk cId="3947552595" sldId="266"/>
        </pc:sldMkLst>
        <pc:spChg chg="mod">
          <ac:chgData name="Murphy, Val (DARS)" userId="ad7aa94b-7606-43f6-8ce8-4e9f48ef216e" providerId="ADAL" clId="{75170E18-E9D3-40F1-8018-DD8B68497BED}" dt="2026-04-10T14:24:18.897" v="30" actId="20577"/>
          <ac:spMkLst>
            <pc:docMk/>
            <pc:sldMk cId="3947552595" sldId="266"/>
            <ac:spMk id="2" creationId="{8A497B4E-3C70-7F36-A4BF-7CA5CBC848F4}"/>
          </ac:spMkLst>
        </pc:spChg>
      </pc:sldChg>
      <pc:sldChg chg="modSp mod">
        <pc:chgData name="Murphy, Val (DARS)" userId="ad7aa94b-7606-43f6-8ce8-4e9f48ef216e" providerId="ADAL" clId="{75170E18-E9D3-40F1-8018-DD8B68497BED}" dt="2026-04-23T15:22:42.922" v="69" actId="20577"/>
        <pc:sldMkLst>
          <pc:docMk/>
          <pc:sldMk cId="3313450045" sldId="1509"/>
        </pc:sldMkLst>
        <pc:spChg chg="mod">
          <ac:chgData name="Murphy, Val (DARS)" userId="ad7aa94b-7606-43f6-8ce8-4e9f48ef216e" providerId="ADAL" clId="{75170E18-E9D3-40F1-8018-DD8B68497BED}" dt="2026-04-23T15:22:42.922" v="69" actId="20577"/>
          <ac:spMkLst>
            <pc:docMk/>
            <pc:sldMk cId="3313450045" sldId="1509"/>
            <ac:spMk id="3" creationId="{1A385359-5FD3-D5C8-1467-F7082543AA4C}"/>
          </ac:spMkLst>
        </pc:spChg>
      </pc:sldChg>
      <pc:sldChg chg="modSp mod">
        <pc:chgData name="Murphy, Val (DARS)" userId="ad7aa94b-7606-43f6-8ce8-4e9f48ef216e" providerId="ADAL" clId="{75170E18-E9D3-40F1-8018-DD8B68497BED}" dt="2026-04-10T14:25:02.674" v="63" actId="13244"/>
        <pc:sldMkLst>
          <pc:docMk/>
          <pc:sldMk cId="3711617098" sldId="1518"/>
        </pc:sldMkLst>
        <pc:spChg chg="ord">
          <ac:chgData name="Murphy, Val (DARS)" userId="ad7aa94b-7606-43f6-8ce8-4e9f48ef216e" providerId="ADAL" clId="{75170E18-E9D3-40F1-8018-DD8B68497BED}" dt="2026-04-10T14:25:02.674" v="63" actId="13244"/>
          <ac:spMkLst>
            <pc:docMk/>
            <pc:sldMk cId="3711617098" sldId="1518"/>
            <ac:spMk id="3" creationId="{189A41F4-4DEB-2EC5-28E1-D0CBACDEE721}"/>
          </ac:spMkLst>
        </pc:spChg>
      </pc:sldChg>
      <pc:sldChg chg="modSp mod">
        <pc:chgData name="Murphy, Val (DARS)" userId="ad7aa94b-7606-43f6-8ce8-4e9f48ef216e" providerId="ADAL" clId="{75170E18-E9D3-40F1-8018-DD8B68497BED}" dt="2026-04-10T14:25:09.286" v="64" actId="13244"/>
        <pc:sldMkLst>
          <pc:docMk/>
          <pc:sldMk cId="1489391472" sldId="1519"/>
        </pc:sldMkLst>
        <pc:picChg chg="ord">
          <ac:chgData name="Murphy, Val (DARS)" userId="ad7aa94b-7606-43f6-8ce8-4e9f48ef216e" providerId="ADAL" clId="{75170E18-E9D3-40F1-8018-DD8B68497BED}" dt="2026-04-10T14:25:09.286" v="64" actId="13244"/>
          <ac:picMkLst>
            <pc:docMk/>
            <pc:sldMk cId="1489391472" sldId="1519"/>
            <ac:picMk id="9" creationId="{AA01EA5E-B69F-4B8B-E8CD-7868829E291B}"/>
          </ac:picMkLst>
        </pc:picChg>
      </pc:sldChg>
      <pc:sldChg chg="modSp mod">
        <pc:chgData name="Murphy, Val (DARS)" userId="ad7aa94b-7606-43f6-8ce8-4e9f48ef216e" providerId="ADAL" clId="{75170E18-E9D3-40F1-8018-DD8B68497BED}" dt="2026-04-10T14:25:16.018" v="65" actId="13244"/>
        <pc:sldMkLst>
          <pc:docMk/>
          <pc:sldMk cId="2544497826" sldId="1520"/>
        </pc:sldMkLst>
        <pc:picChg chg="ord">
          <ac:chgData name="Murphy, Val (DARS)" userId="ad7aa94b-7606-43f6-8ce8-4e9f48ef216e" providerId="ADAL" clId="{75170E18-E9D3-40F1-8018-DD8B68497BED}" dt="2026-04-10T14:25:16.018" v="65" actId="13244"/>
          <ac:picMkLst>
            <pc:docMk/>
            <pc:sldMk cId="2544497826" sldId="1520"/>
            <ac:picMk id="16" creationId="{AEFC8741-5DF2-BD84-7C64-691E19808527}"/>
          </ac:picMkLst>
        </pc:picChg>
      </pc:sldChg>
      <pc:sldChg chg="modSp mod">
        <pc:chgData name="Murphy, Val (DARS)" userId="ad7aa94b-7606-43f6-8ce8-4e9f48ef216e" providerId="ADAL" clId="{75170E18-E9D3-40F1-8018-DD8B68497BED}" dt="2026-04-10T14:25:37.478" v="67" actId="13244"/>
        <pc:sldMkLst>
          <pc:docMk/>
          <pc:sldMk cId="3326679699" sldId="1521"/>
        </pc:sldMkLst>
        <pc:picChg chg="mod ord">
          <ac:chgData name="Murphy, Val (DARS)" userId="ad7aa94b-7606-43f6-8ce8-4e9f48ef216e" providerId="ADAL" clId="{75170E18-E9D3-40F1-8018-DD8B68497BED}" dt="2026-04-10T14:25:37.478" v="67" actId="13244"/>
          <ac:picMkLst>
            <pc:docMk/>
            <pc:sldMk cId="3326679699" sldId="1521"/>
            <ac:picMk id="8" creationId="{8DACAF1D-9856-DFC9-3F24-6DB1D6AEDA1D}"/>
          </ac:picMkLst>
        </pc:picChg>
      </pc:sldChg>
      <pc:sldChg chg="modSp mod">
        <pc:chgData name="Murphy, Val (DARS)" userId="ad7aa94b-7606-43f6-8ce8-4e9f48ef216e" providerId="ADAL" clId="{75170E18-E9D3-40F1-8018-DD8B68497BED}" dt="2026-04-10T14:25:45.167" v="68" actId="13244"/>
        <pc:sldMkLst>
          <pc:docMk/>
          <pc:sldMk cId="4273674672" sldId="1523"/>
        </pc:sldMkLst>
        <pc:picChg chg="ord">
          <ac:chgData name="Murphy, Val (DARS)" userId="ad7aa94b-7606-43f6-8ce8-4e9f48ef216e" providerId="ADAL" clId="{75170E18-E9D3-40F1-8018-DD8B68497BED}" dt="2026-04-10T14:25:45.167" v="68" actId="13244"/>
          <ac:picMkLst>
            <pc:docMk/>
            <pc:sldMk cId="4273674672" sldId="1523"/>
            <ac:picMk id="8" creationId="{B10388F7-0B0D-E2BD-BC4A-FD0167B1EBD6}"/>
          </ac:picMkLst>
        </pc:picChg>
      </pc:sldChg>
      <pc:sldChg chg="modSp mod">
        <pc:chgData name="Murphy, Val (DARS)" userId="ad7aa94b-7606-43f6-8ce8-4e9f48ef216e" providerId="ADAL" clId="{75170E18-E9D3-40F1-8018-DD8B68497BED}" dt="2026-04-10T14:24:34.276" v="60" actId="20577"/>
        <pc:sldMkLst>
          <pc:docMk/>
          <pc:sldMk cId="450019054" sldId="1528"/>
        </pc:sldMkLst>
        <pc:spChg chg="mod">
          <ac:chgData name="Murphy, Val (DARS)" userId="ad7aa94b-7606-43f6-8ce8-4e9f48ef216e" providerId="ADAL" clId="{75170E18-E9D3-40F1-8018-DD8B68497BED}" dt="2026-04-10T14:24:34.276" v="60" actId="20577"/>
          <ac:spMkLst>
            <pc:docMk/>
            <pc:sldMk cId="450019054" sldId="1528"/>
            <ac:spMk id="2" creationId="{E54548E0-CC00-CD89-2474-43AFEAB279DF}"/>
          </ac:spMkLst>
        </pc:spChg>
        <pc:picChg chg="mod">
          <ac:chgData name="Murphy, Val (DARS)" userId="ad7aa94b-7606-43f6-8ce8-4e9f48ef216e" providerId="ADAL" clId="{75170E18-E9D3-40F1-8018-DD8B68497BED}" dt="2026-04-10T14:24:02.445" v="3" actId="962"/>
          <ac:picMkLst>
            <pc:docMk/>
            <pc:sldMk cId="450019054" sldId="1528"/>
            <ac:picMk id="5" creationId="{76EFADFE-6909-C1A5-AB30-ECBED28D44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2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7139-EC71-0E99-A6B5-90483261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251554-9226-F89B-EDB4-BC1EFC19A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417A9-3408-0844-B515-9F2D44402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1B73A-D0DD-67B6-8B0A-D3AB749BE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58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9215-273A-2E8B-8BF4-FBB1335C1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75E9E-6FF9-46D6-3851-68B7588A7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C4BB5-4218-DB81-5DF5-C8848E5D9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80540-7B89-7AA9-C061-4D79E5310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3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84E1-8EDE-4CE2-C6DE-E957A46C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9C2CD-8422-B4B3-5B5C-D847C56BF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C9DA5-CF8C-44FA-3611-49BDB1957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C002-79F9-7C71-410A-71315ECF9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14265-D9BA-2B45-04CC-C58DB974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FF696-F2B9-ED0B-0EC7-4E2742BEE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12A81-FE36-C0E6-06CC-216906355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doesn’t have to be expensive to be meaningful</a:t>
            </a:r>
          </a:p>
          <a:p>
            <a:endParaRPr lang="en-US" dirty="0"/>
          </a:p>
          <a:p>
            <a:r>
              <a:rPr lang="en-US" dirty="0"/>
              <a:t>Consistency matters more than scale</a:t>
            </a:r>
          </a:p>
          <a:p>
            <a:endParaRPr lang="en-US" dirty="0"/>
          </a:p>
          <a:p>
            <a:r>
              <a:rPr lang="en-US" dirty="0"/>
              <a:t>So now you’ve heard what we’ve tried—let’s make this about you.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7E986-568B-77B5-FE47-B4356709A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8AFB-E923-4D26-99D1-C0D9AB8E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19BA7-2C5D-43D6-6154-B6D3DAB1B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6CB97-A8EB-C5E4-F07B-DA43D6321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B5A46-E9F0-F23F-42E4-D84512900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7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16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8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2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8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2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5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7C8C9-4473-A18B-84DC-7F29F4D55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5415B-3815-653E-FA71-9D805A33E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0CB51-2E78-1C9E-ABE2-0AB82926D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D54A6-2174-83D4-9EC3-8EE958BBA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C089F4EF-3CDF-46D7-ADF4-3A52C84FD8B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635C43F-DBB1-4D83-B442-E1529AA900C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95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9128053F-E531-4885-B604-CF1A6DEEE40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3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61" r:id="rId3"/>
    <p:sldLayoutId id="2147483712" r:id="rId4"/>
    <p:sldLayoutId id="2147483698" r:id="rId5"/>
    <p:sldLayoutId id="2147483728" r:id="rId6"/>
    <p:sldLayoutId id="2147483735" r:id="rId7"/>
    <p:sldLayoutId id="2147483758" r:id="rId8"/>
    <p:sldLayoutId id="2147483710" r:id="rId9"/>
    <p:sldLayoutId id="2147483755" r:id="rId10"/>
    <p:sldLayoutId id="2147483713" r:id="rId11"/>
    <p:sldLayoutId id="2147483729" r:id="rId12"/>
    <p:sldLayoutId id="2147483662" r:id="rId13"/>
    <p:sldLayoutId id="2147483679" r:id="rId14"/>
    <p:sldLayoutId id="2147483680" r:id="rId15"/>
    <p:sldLayoutId id="2147483681" r:id="rId16"/>
    <p:sldLayoutId id="2147483682" r:id="rId17"/>
    <p:sldLayoutId id="2147483706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2" r:id="rId25"/>
    <p:sldLayoutId id="2147483733" r:id="rId26"/>
    <p:sldLayoutId id="2147483731" r:id="rId27"/>
    <p:sldLayoutId id="2147483730" r:id="rId28"/>
    <p:sldLayoutId id="2147483694" r:id="rId29"/>
    <p:sldLayoutId id="2147483726" r:id="rId30"/>
    <p:sldLayoutId id="2147483693" r:id="rId31"/>
    <p:sldLayoutId id="2147483711" r:id="rId32"/>
    <p:sldLayoutId id="2147483672" r:id="rId33"/>
    <p:sldLayoutId id="2147483673" r:id="rId34"/>
    <p:sldLayoutId id="2147483696" r:id="rId35"/>
    <p:sldLayoutId id="2147483752" r:id="rId36"/>
    <p:sldLayoutId id="2147483754" r:id="rId37"/>
    <p:sldLayoutId id="2147483753" r:id="rId38"/>
    <p:sldLayoutId id="2147483750" r:id="rId39"/>
    <p:sldLayoutId id="2147483742" r:id="rId40"/>
    <p:sldLayoutId id="2147483743" r:id="rId41"/>
    <p:sldLayoutId id="2147483740" r:id="rId42"/>
    <p:sldLayoutId id="2147483664" r:id="rId43"/>
    <p:sldLayoutId id="2147483665" r:id="rId44"/>
    <p:sldLayoutId id="2147483666" r:id="rId45"/>
    <p:sldLayoutId id="2147483667" r:id="rId46"/>
    <p:sldLayoutId id="2147483668" r:id="rId47"/>
    <p:sldLayoutId id="2147483669" r:id="rId48"/>
    <p:sldLayoutId id="2147483685" r:id="rId49"/>
    <p:sldLayoutId id="2147483687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group.com/insights/blog/accounting/nonprofit-turnover" TargetMode="External"/><Relationship Id="rId2" Type="http://schemas.openxmlformats.org/officeDocument/2006/relationships/hyperlink" Target="https://www.councilofnonprofits.org/files/media/documents/2023/2023-nonprofit-workforce-survey-result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allup.com/workplace/323573/employee-experience-and-workplace-culture.aspx" TargetMode="External"/><Relationship Id="rId5" Type="http://schemas.openxmlformats.org/officeDocument/2006/relationships/hyperlink" Target="https://www.gallup.com/workplace/650174/employee-retention-depends-getting-recognition-right.aspx" TargetMode="External"/><Relationship Id="rId4" Type="http://schemas.openxmlformats.org/officeDocument/2006/relationships/hyperlink" Target="https://www.rand.org/content/dam/rand/pubs/research_reports/RRA1900/RRA1966-1/RAND_RRA1966-1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321A2-65AC-4C18-CA75-0FB5084C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>
            <a:normAutofit/>
          </a:bodyPr>
          <a:lstStyle/>
          <a:p>
            <a:r>
              <a:rPr lang="en-US" sz="4000" dirty="0"/>
              <a:t>Caring for the Care Workforce: Supporting and Retaining Frontline Staff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FA3257-663D-61CE-A5D5-22B53DB7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4873752"/>
            <a:ext cx="4812909" cy="1380744"/>
          </a:xfrm>
        </p:spPr>
        <p:txBody>
          <a:bodyPr>
            <a:normAutofit/>
          </a:bodyPr>
          <a:lstStyle/>
          <a:p>
            <a:r>
              <a:rPr lang="en-US" sz="2400" dirty="0"/>
              <a:t>Presented by Jenn Case, LCSW</a:t>
            </a:r>
          </a:p>
        </p:txBody>
      </p:sp>
      <p:pic>
        <p:nvPicPr>
          <p:cNvPr id="14" name="Picture Placeholder 13" descr="The image shows a cozy living room with a blue couch, a person sitting comfortably, a bookshelf filled with books, and a vibrant red decoration on the wall.">
            <a:extLst>
              <a:ext uri="{FF2B5EF4-FFF2-40B4-BE49-F238E27FC236}">
                <a16:creationId xmlns:a16="http://schemas.microsoft.com/office/drawing/2014/main" id="{2121F34C-8E23-8557-FFFA-E456725BFE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blipFill dpi="0"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0699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DAB2F-E23F-FDF3-8CA2-B3ADEA75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FB9-A75B-BCB2-E8A4-4BE9910B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1344168"/>
            <a:ext cx="9198864" cy="3291840"/>
          </a:xfrm>
        </p:spPr>
        <p:txBody>
          <a:bodyPr/>
          <a:lstStyle/>
          <a:p>
            <a:r>
              <a:rPr lang="en-US" dirty="0"/>
              <a:t>How do the results of this pilot project connect with the work you do?</a:t>
            </a:r>
          </a:p>
        </p:txBody>
      </p:sp>
    </p:spTree>
    <p:extLst>
      <p:ext uri="{BB962C8B-B14F-4D97-AF65-F5344CB8AC3E}">
        <p14:creationId xmlns:p14="http://schemas.microsoft.com/office/powerpoint/2010/main" val="326568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9F20-7FE0-9464-CC8C-AAB74EE1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42" y="155653"/>
            <a:ext cx="6858000" cy="932688"/>
          </a:xfrm>
        </p:spPr>
        <p:txBody>
          <a:bodyPr/>
          <a:lstStyle/>
          <a:p>
            <a:r>
              <a:rPr lang="en-US" dirty="0"/>
              <a:t>What Matters Most</a:t>
            </a:r>
          </a:p>
        </p:txBody>
      </p:sp>
      <p:pic>
        <p:nvPicPr>
          <p:cNvPr id="12" name="Picture Placeholder 11" descr="The image depicts a room filled with people seated around tables, attending a Spring Celebration event.&#10;&#10;">
            <a:extLst>
              <a:ext uri="{FF2B5EF4-FFF2-40B4-BE49-F238E27FC236}">
                <a16:creationId xmlns:a16="http://schemas.microsoft.com/office/drawing/2014/main" id="{DD24B696-1E3F-91B9-70C4-A5CDE3994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blipFill dpi="0"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72345-EDED-4266-CFF8-650FF0BB1E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9642" y="1088341"/>
            <a:ext cx="7275028" cy="4983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Feeling Valued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Employees who feel recognized are 5x more likely to stay</a:t>
            </a:r>
          </a:p>
          <a:p>
            <a:pPr marL="0" indent="0">
              <a:buNone/>
            </a:pPr>
            <a:r>
              <a:rPr lang="en-US" sz="2400" b="1" dirty="0"/>
              <a:t>Tangible Support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Pay &amp; Benefits remain a top 2 driver of retention in non-profits</a:t>
            </a:r>
          </a:p>
          <a:p>
            <a:pPr marL="0" indent="0">
              <a:buNone/>
            </a:pPr>
            <a:r>
              <a:rPr lang="en-US" sz="2400" b="1" dirty="0"/>
              <a:t>Flexibility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Flexibility is one of the top 3 factors employees look for in a job</a:t>
            </a:r>
          </a:p>
          <a:p>
            <a:pPr marL="0" indent="0">
              <a:buNone/>
            </a:pPr>
            <a:r>
              <a:rPr lang="en-US" sz="2400" b="1" dirty="0"/>
              <a:t>Connection &amp; Voice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Employees who feel heard are 4.6x more likely to feel empowered to do their best work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37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637CF-1C3D-65A5-85A4-9DEBCAFE1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59B7-77A7-1D2C-5ECC-1D2AF0A2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57906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Framework</a:t>
            </a:r>
          </a:p>
        </p:txBody>
      </p:sp>
      <p:pic>
        <p:nvPicPr>
          <p:cNvPr id="5" name="Picture 4" descr="Network with pins">
            <a:extLst>
              <a:ext uri="{FF2B5EF4-FFF2-40B4-BE49-F238E27FC236}">
                <a16:creationId xmlns:a16="http://schemas.microsoft.com/office/drawing/2014/main" id="{325A9543-526A-AC1D-871C-5882E3AB59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37" y="2085654"/>
            <a:ext cx="5329888" cy="35445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41F4-4DEB-2EC5-28E1-D0CBACDEE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1514" y="2364682"/>
            <a:ext cx="5397735" cy="3689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Whole Person Benefits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Mental Health &amp; Wellness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Voice &amp; Shared Leadership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Recognition &amp; Belonging</a:t>
            </a:r>
          </a:p>
        </p:txBody>
      </p:sp>
    </p:spTree>
    <p:extLst>
      <p:ext uri="{BB962C8B-B14F-4D97-AF65-F5344CB8AC3E}">
        <p14:creationId xmlns:p14="http://schemas.microsoft.com/office/powerpoint/2010/main" val="371161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6FB3A-2A5E-EC24-4E26-9ABF0518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2216-E896-9E52-F210-76AB4ED2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Whole-Person Benefits</a:t>
            </a:r>
          </a:p>
        </p:txBody>
      </p:sp>
      <p:pic>
        <p:nvPicPr>
          <p:cNvPr id="9" name="Picture Placeholder 8" descr="3 suitcases stacked with sunglasses on top">
            <a:extLst>
              <a:ext uri="{FF2B5EF4-FFF2-40B4-BE49-F238E27FC236}">
                <a16:creationId xmlns:a16="http://schemas.microsoft.com/office/drawing/2014/main" id="{AA01EA5E-B69F-4B8B-E8CD-7868829E29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DC03-23B7-F436-5F22-0C7F1C4B36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Healthcare Benefits Improvement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Free Telehealth &amp; Mental Health for Employee and all family members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PTO  &amp; Holiday Review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Reviewed and increased number of holidays observed and Base PTO 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Flexible weekly hour for appointments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1-hour weekly lunch to use as needed for personal errands or appointments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9E4B37-B3C3-DF2F-D208-1678E3F2C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9" y="-195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05E647-1599-DB62-6942-0FE8D9F5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20480-2947-40C6-613E-A74677EDD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C911-8169-4FF9-B73F-E3BBC5D9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&amp; Wellness</a:t>
            </a:r>
          </a:p>
        </p:txBody>
      </p:sp>
      <p:pic>
        <p:nvPicPr>
          <p:cNvPr id="16" name="Picture Placeholder 15" descr="Elderly man in counseling">
            <a:extLst>
              <a:ext uri="{FF2B5EF4-FFF2-40B4-BE49-F238E27FC236}">
                <a16:creationId xmlns:a16="http://schemas.microsoft.com/office/drawing/2014/main" id="{AEFC8741-5DF2-BD84-7C64-691E198085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15E3F-5FF0-90C2-52A1-258E0FB9D6A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Free Mindfulness Sessions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Free Telehealth &amp; Mental Health for Employee and all family members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Encouraging time for therapy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Reviewed and increased number of holidays observed and Base PTO 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Culture of Permission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1-hour weekly lunch to use as needed for personal errands or appointments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D08855-2289-F0AD-7598-6B370433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9" y="-195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B4168A-441F-C599-C3F8-7BBA91CF1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1EB2-569B-69C7-F199-A1FE7A900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66F1-08BB-731C-A01D-54DEA902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&amp; Shared Leadership</a:t>
            </a:r>
          </a:p>
        </p:txBody>
      </p:sp>
      <p:pic>
        <p:nvPicPr>
          <p:cNvPr id="8" name="Picture Placeholder 7" descr="A group of people in a room, possibly a classroom, is engaged in an activity, with some people standing, others sitting, and a colorful, patterned carpet in the background.">
            <a:extLst>
              <a:ext uri="{FF2B5EF4-FFF2-40B4-BE49-F238E27FC236}">
                <a16:creationId xmlns:a16="http://schemas.microsoft.com/office/drawing/2014/main" id="{8DACAF1D-9856-DFC9-3F24-6DB1D6AED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2E5B-BC4D-6705-BE9D-8ACC9490EDA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Employee Engagement Surveys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Developed survey in collaboration with staff.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Staff Engagement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Facilitates formal and informal staff recognition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Change Leaders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Facilitates information sharing between leadership and staff and supports a shared leadership approach.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FB5CDB7-9293-7654-4CDD-4BE716949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9" y="-195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56AE01-E394-6513-C9DD-321437D2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E9CE-1280-93CC-0A8A-757451A9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9F58-9989-4AB7-95DF-324EB6EF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&amp; Belonging</a:t>
            </a:r>
          </a:p>
        </p:txBody>
      </p:sp>
      <p:pic>
        <p:nvPicPr>
          <p:cNvPr id="8" name="Picture Placeholder 7" descr="The image shows a woman holding a bouquet of flowers, wearing a patterned blouse and a sweater, standing in front of a wall with a window and a striped pattern.">
            <a:extLst>
              <a:ext uri="{FF2B5EF4-FFF2-40B4-BE49-F238E27FC236}">
                <a16:creationId xmlns:a16="http://schemas.microsoft.com/office/drawing/2014/main" id="{B10388F7-0B0D-E2BD-BC4A-FD0167B1E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3904" y="2170042"/>
            <a:ext cx="4472952" cy="3861567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224A9-303A-5777-39DD-960917C9AE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Celebrations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Celebrate birthdays, work anniversaries, and more.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Appreciation months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Social Workers, Nurses, Administrative professionals, Caregivers,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Small Moments of Joy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Offices decorated with streamers for birthdays, snacks at a staff meeting, cultural office celebrations with food and drinks,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57D2A4-DA72-C64C-FCFC-2D2805F9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9" y="-195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7323A4-99BE-1F09-BC28-7CB9BD142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88C4-DA88-7CA6-4C21-8F78B82F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BB62-1CEF-2BDA-7B09-363953DDB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1344168"/>
            <a:ext cx="9198864" cy="3291840"/>
          </a:xfrm>
        </p:spPr>
        <p:txBody>
          <a:bodyPr/>
          <a:lstStyle/>
          <a:p>
            <a:r>
              <a:rPr lang="en-US" dirty="0"/>
              <a:t>Design one strategy you could implement in the next 6 months.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66C0F-5093-72CD-6CD3-261A2B238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064" y="5349240"/>
            <a:ext cx="9043416" cy="466344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06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E0B4-886E-1FC0-F2A6-F123FDC3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12FB-0F4E-D042-4E67-2BD3E5B2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Delivering with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593D-FDF5-2434-552C-362D13B1F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548640"/>
            <a:ext cx="9774525" cy="5605272"/>
          </a:xfrm>
        </p:spPr>
        <p:txBody>
          <a:bodyPr/>
          <a:lstStyle/>
          <a:p>
            <a:r>
              <a:rPr lang="en-US" sz="4400" dirty="0"/>
              <a:t>Small Group Guiding Questions:</a:t>
            </a:r>
          </a:p>
          <a:p>
            <a:endParaRPr lang="en-US" sz="3600" dirty="0"/>
          </a:p>
          <a:p>
            <a:r>
              <a:rPr lang="en-US" sz="4000" b="0" dirty="0"/>
              <a:t>What is the need?</a:t>
            </a:r>
            <a:br>
              <a:rPr lang="en-US" sz="4000" b="0" dirty="0"/>
            </a:br>
            <a:r>
              <a:rPr lang="en-US" sz="4000" b="0" dirty="0"/>
              <a:t>What’s the idea?</a:t>
            </a:r>
            <a:br>
              <a:rPr lang="en-US" sz="4000" b="0" dirty="0"/>
            </a:br>
            <a:r>
              <a:rPr lang="en-US" sz="4000" b="0" dirty="0"/>
              <a:t>Who do you need to involve?</a:t>
            </a:r>
            <a:br>
              <a:rPr lang="en-US" sz="4000" b="0" dirty="0"/>
            </a:br>
            <a:r>
              <a:rPr lang="en-US" sz="4000" b="0" dirty="0"/>
              <a:t>What barriers may you face?</a:t>
            </a:r>
            <a:br>
              <a:rPr lang="en-US" sz="4000" b="0" dirty="0"/>
            </a:br>
            <a:r>
              <a:rPr lang="en-US" sz="4000" b="0" dirty="0"/>
              <a:t>How can you overcome them?</a:t>
            </a:r>
          </a:p>
        </p:txBody>
      </p:sp>
    </p:spTree>
    <p:extLst>
      <p:ext uri="{BB962C8B-B14F-4D97-AF65-F5344CB8AC3E}">
        <p14:creationId xmlns:p14="http://schemas.microsoft.com/office/powerpoint/2010/main" val="249642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32A3-41ED-5C79-EEE4-FB0C4C503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603504"/>
            <a:ext cx="10543032" cy="4206240"/>
          </a:xfrm>
        </p:spPr>
        <p:txBody>
          <a:bodyPr/>
          <a:lstStyle/>
          <a:p>
            <a:r>
              <a:rPr lang="en-US" dirty="0"/>
              <a:t>33%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D8EA-EA7C-8648-6703-261B5BAF0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/>
          <a:lstStyle/>
          <a:p>
            <a:r>
              <a:rPr lang="en-US" dirty="0"/>
              <a:t>of employees strongly agree they received recognition in the past 7 days. </a:t>
            </a:r>
          </a:p>
        </p:txBody>
      </p:sp>
    </p:spTree>
    <p:extLst>
      <p:ext uri="{BB962C8B-B14F-4D97-AF65-F5344CB8AC3E}">
        <p14:creationId xmlns:p14="http://schemas.microsoft.com/office/powerpoint/2010/main" val="5300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44A5-0283-F980-85F3-EE51746F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5359-5FD3-D5C8-1467-F7082543AA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fontAlgn="base">
              <a:lnSpc>
                <a:spcPts val="3375"/>
              </a:lnSpc>
            </a:pPr>
            <a:r>
              <a:rPr lang="en-US" dirty="0"/>
              <a:t>Family Lifeline is a home visiting organization serving children, caregivers, older adults, and persons with disabilities across the Richmond and Petersburg region. Our frontline staff provide intensive, relationship-based support, making them the heart of everything we </a:t>
            </a:r>
            <a:r>
              <a:rPr lang="en-US"/>
              <a:t>do. 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Placeholder 9" descr="The image depicts two people walking down a sidewalk, one using a rollator. .&#10;&#10;">
            <a:extLst>
              <a:ext uri="{FF2B5EF4-FFF2-40B4-BE49-F238E27FC236}">
                <a16:creationId xmlns:a16="http://schemas.microsoft.com/office/drawing/2014/main" id="{D480E6C2-746A-DC9A-21F9-39139078FA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blipFill dpi="0" rotWithShape="1">
            <a:blip r:embed="rId4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31345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7B4E-3C70-7F36-A4BF-7CA5CBC8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Delivering with confidence,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E922-AE57-EC70-406A-77ED03351F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548640"/>
            <a:ext cx="8266176" cy="5605272"/>
          </a:xfrm>
        </p:spPr>
        <p:txBody>
          <a:bodyPr/>
          <a:lstStyle/>
          <a:p>
            <a:r>
              <a:rPr lang="en-US" dirty="0"/>
              <a:t>If we want staff to care for others, we have to show them they are cared for first.</a:t>
            </a:r>
          </a:p>
        </p:txBody>
      </p:sp>
    </p:spTree>
    <p:extLst>
      <p:ext uri="{BB962C8B-B14F-4D97-AF65-F5344CB8AC3E}">
        <p14:creationId xmlns:p14="http://schemas.microsoft.com/office/powerpoint/2010/main" val="39475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09B1-CECE-7466-7044-9D73619E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6681B-5E1B-BD2B-6960-3B46EFE8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8" name="Picture Placeholder 7" descr="Several hands raised and ready to answer a question">
            <a:extLst>
              <a:ext uri="{FF2B5EF4-FFF2-40B4-BE49-F238E27FC236}">
                <a16:creationId xmlns:a16="http://schemas.microsoft.com/office/drawing/2014/main" id="{BC3259E2-D96F-4C6F-E1D4-E87A1DEA37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968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F9B5-D6C7-5231-9587-CCE9F62F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D217-04C6-CAB2-8D03-E096BD1A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76" y="364301"/>
            <a:ext cx="8467558" cy="599613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1CFB-CFA2-E613-CBC3-0DC6F82CB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808" y="963914"/>
            <a:ext cx="11017699" cy="36899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400" b="1" dirty="0"/>
              <a:t>Nonprofit Workforce &amp; Burnout</a:t>
            </a:r>
            <a:endParaRPr lang="en-US" sz="6400" dirty="0"/>
          </a:p>
          <a:p>
            <a:r>
              <a:rPr lang="en-US" sz="6400" dirty="0"/>
              <a:t>National Council of Nonprofits. (2023). </a:t>
            </a:r>
            <a:r>
              <a:rPr lang="en-US" sz="6400" i="1" dirty="0"/>
              <a:t>Nonprofit Workforce Survey Results.</a:t>
            </a:r>
            <a:br>
              <a:rPr lang="en-US" sz="6400" dirty="0"/>
            </a:br>
            <a:r>
              <a:rPr lang="en-US" sz="6400" dirty="0">
                <a:hlinkClick r:id="rId2"/>
              </a:rPr>
              <a:t>https://www.councilofnonprofits.org/files/media/documents/2023/2023-nonprofit-workforce-survey-results</a:t>
            </a:r>
            <a:br>
              <a:rPr lang="en-US" sz="6400" dirty="0"/>
            </a:br>
            <a:r>
              <a:rPr lang="en-US" sz="6400" i="1" dirty="0"/>
              <a:t>(Reports widespread vacancies and burnout impacting nonprofit staffing)</a:t>
            </a:r>
            <a:r>
              <a:rPr lang="en-US" sz="6400" dirty="0"/>
              <a:t> </a:t>
            </a:r>
          </a:p>
          <a:p>
            <a:r>
              <a:rPr lang="en-US" sz="6400" dirty="0"/>
              <a:t>Sikich LLP. (2023). </a:t>
            </a:r>
            <a:r>
              <a:rPr lang="en-US" sz="6400" i="1" dirty="0"/>
              <a:t>Nonprofit Turnover: Causes and Solutions.</a:t>
            </a:r>
            <a:br>
              <a:rPr lang="en-US" sz="6400" dirty="0"/>
            </a:br>
            <a:r>
              <a:rPr lang="en-US" sz="6400" dirty="0">
                <a:hlinkClick r:id="rId3"/>
              </a:rPr>
              <a:t>https://www.schgroup.com/insights/blog/accounting/nonprofit-turnover</a:t>
            </a:r>
            <a:r>
              <a:rPr lang="en-US" sz="6400" dirty="0"/>
              <a:t> </a:t>
            </a:r>
          </a:p>
          <a:p>
            <a:pPr marL="0" indent="0">
              <a:buNone/>
            </a:pPr>
            <a:r>
              <a:rPr lang="en-US" sz="6400" b="1" dirty="0"/>
              <a:t>Direct Care &amp; Aging Workforce</a:t>
            </a:r>
            <a:endParaRPr lang="en-US" sz="6400" dirty="0"/>
          </a:p>
          <a:p>
            <a:r>
              <a:rPr lang="en-US" sz="6400" dirty="0"/>
              <a:t>RAND Corporation. (2023). </a:t>
            </a:r>
            <a:r>
              <a:rPr lang="en-US" sz="6400" i="1" dirty="0"/>
              <a:t>The Direct Care Workforce in the United States.</a:t>
            </a:r>
            <a:br>
              <a:rPr lang="en-US" sz="6400" dirty="0"/>
            </a:br>
            <a:r>
              <a:rPr lang="en-US" sz="6400" dirty="0">
                <a:hlinkClick r:id="rId4"/>
              </a:rPr>
              <a:t>https://www.rand.org/content/dam/rand/pubs/research_reports/RRA1900/RRA1966-1/RAND_RRA1966-1.pdf</a:t>
            </a:r>
            <a:r>
              <a:rPr lang="en-US" sz="6400" dirty="0"/>
              <a:t> </a:t>
            </a:r>
          </a:p>
          <a:p>
            <a:pPr marL="0" indent="0">
              <a:buNone/>
            </a:pPr>
            <a:r>
              <a:rPr lang="en-US" sz="6400" b="1" dirty="0"/>
              <a:t>Employee Engagement &amp; Retention</a:t>
            </a:r>
            <a:endParaRPr lang="en-US" sz="6400" dirty="0"/>
          </a:p>
          <a:p>
            <a:r>
              <a:rPr lang="en-US" sz="6400" dirty="0"/>
              <a:t>Gallup. (2023). </a:t>
            </a:r>
            <a:r>
              <a:rPr lang="en-US" sz="6400" i="1" dirty="0"/>
              <a:t>Employee Retention Depends on Getting Recognition Right.</a:t>
            </a:r>
            <a:br>
              <a:rPr lang="en-US" sz="6400" dirty="0"/>
            </a:br>
            <a:r>
              <a:rPr lang="en-US" sz="6400" dirty="0">
                <a:hlinkClick r:id="rId5"/>
              </a:rPr>
              <a:t>https://www.gallup.com/workplace/650174/employee-retention-depends-getting-recognition-right.aspx</a:t>
            </a:r>
            <a:r>
              <a:rPr lang="en-US" sz="6400" dirty="0"/>
              <a:t> </a:t>
            </a:r>
          </a:p>
          <a:p>
            <a:r>
              <a:rPr lang="en-US" sz="6400" dirty="0"/>
              <a:t>Gallup. (2022). </a:t>
            </a:r>
            <a:r>
              <a:rPr lang="en-US" sz="6400" i="1" dirty="0"/>
              <a:t>Employee Experience and Workplace Culture.</a:t>
            </a:r>
            <a:br>
              <a:rPr lang="en-US" sz="6400" dirty="0"/>
            </a:br>
            <a:r>
              <a:rPr lang="en-US" sz="6400" dirty="0">
                <a:hlinkClick r:id="rId6"/>
              </a:rPr>
              <a:t>https://www.gallup.com/workplace/323573/employee-experience-and-workplace-culture.aspx</a:t>
            </a:r>
            <a:r>
              <a:rPr lang="en-US" sz="6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7C8FE-F51F-F779-A743-D63FA312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48E0-CC00-CD89-2474-43AFEAB2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ABB1-009B-B7D0-023F-3671FB0D5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548640"/>
            <a:ext cx="8266176" cy="5605272"/>
          </a:xfrm>
        </p:spPr>
        <p:txBody>
          <a:bodyPr/>
          <a:lstStyle/>
          <a:p>
            <a:r>
              <a:rPr lang="en-US" b="0" dirty="0"/>
              <a:t>Contact Information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r>
              <a:rPr lang="en-US" sz="2800" b="0" dirty="0"/>
              <a:t>Jenn Case, LCSW</a:t>
            </a:r>
          </a:p>
          <a:p>
            <a:r>
              <a:rPr lang="en-US" sz="2800" b="0" dirty="0"/>
              <a:t>Mobile Number : 804-994-7441</a:t>
            </a:r>
            <a:endParaRPr lang="en-US" sz="2800" dirty="0"/>
          </a:p>
          <a:p>
            <a:r>
              <a:rPr lang="en-US" sz="2800" b="0" dirty="0"/>
              <a:t>Website : www.familylifeline.org</a:t>
            </a:r>
            <a:endParaRPr lang="en-US" sz="2800" dirty="0"/>
          </a:p>
          <a:p>
            <a:r>
              <a:rPr lang="en-US" sz="2800" b="0" dirty="0"/>
              <a:t>Email Address : jcase@familylifeline.org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The image depicts the Family Lifeline logo, featuring a heart and house symbol, emphasizing a commitment to health, hope, and home since 1877.&#10;&#10;">
            <a:extLst>
              <a:ext uri="{FF2B5EF4-FFF2-40B4-BE49-F238E27FC236}">
                <a16:creationId xmlns:a16="http://schemas.microsoft.com/office/drawing/2014/main" id="{76EFADFE-6909-C1A5-AB30-ECBED28D44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752" y="4053172"/>
            <a:ext cx="3657600" cy="16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C6-1E2E-E4BD-2E9F-B3321C22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04E6-B771-F1FA-85F4-B7984DE55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/>
          <a:p>
            <a:r>
              <a:rPr lang="en-US" dirty="0"/>
              <a:t>Welcome &amp; Framing</a:t>
            </a:r>
          </a:p>
          <a:p>
            <a:r>
              <a:rPr lang="en-US" dirty="0"/>
              <a:t>Setting the Context: Workforce Reality</a:t>
            </a:r>
          </a:p>
          <a:p>
            <a:r>
              <a:rPr lang="en-US" dirty="0"/>
              <a:t>What we learned: Key Drivers of Retention</a:t>
            </a:r>
          </a:p>
          <a:p>
            <a:r>
              <a:rPr lang="en-US" dirty="0"/>
              <a:t>Strategy Showcase: What’s working</a:t>
            </a:r>
          </a:p>
          <a:p>
            <a:r>
              <a:rPr lang="en-US" dirty="0"/>
              <a:t>Small Group Activity: Build Your Strategy</a:t>
            </a:r>
          </a:p>
          <a:p>
            <a:r>
              <a:rPr lang="en-US" dirty="0"/>
              <a:t>Key Takeaways &amp; Closing</a:t>
            </a:r>
          </a:p>
        </p:txBody>
      </p:sp>
    </p:spTree>
    <p:extLst>
      <p:ext uri="{BB962C8B-B14F-4D97-AF65-F5344CB8AC3E}">
        <p14:creationId xmlns:p14="http://schemas.microsoft.com/office/powerpoint/2010/main" val="421652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33A0-1764-3DC0-A9D7-7733B04AF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1344168"/>
            <a:ext cx="9198864" cy="3291840"/>
          </a:xfrm>
        </p:spPr>
        <p:txBody>
          <a:bodyPr/>
          <a:lstStyle/>
          <a:p>
            <a:r>
              <a:rPr lang="en-US" dirty="0"/>
              <a:t>How are you feeling about your workforce right 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6822A-D1D9-EA6C-D8F4-6F6AB9565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064" y="5349240"/>
            <a:ext cx="9043416" cy="466344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03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0E1-014E-2F32-5FE0-025C2732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We’re Facing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70B6-B9DD-8293-E045-C9E0BE21FE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en-US" b="1" dirty="0"/>
              <a:t>Burnout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50% of nonprofit organizations report burnout as a major factor in recruitment and retention challenges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000" b="1" dirty="0"/>
              <a:t>Turnover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/>
              <a:t>Nearly one-third of nonprofit staff left roles due to stress and burnout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000" b="1" dirty="0"/>
              <a:t>Workforce shortages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/>
              <a:t>U.S. direct care workforce includes ~4.6 million workers, but demand is rapidly outpacing supply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US" sz="2000" b="1" dirty="0"/>
              <a:t>Increased complexity of client needs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/>
              <a:t>Direct care workers support individuals with increasingly complex medical, behavioral, and social need</a:t>
            </a:r>
            <a:endParaRPr lang="en-US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92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425F2-7923-83E0-D3A9-017F7D18F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699-2211-340C-DCB7-D81AB3304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6" y="1344168"/>
            <a:ext cx="9198864" cy="3291840"/>
          </a:xfrm>
        </p:spPr>
        <p:txBody>
          <a:bodyPr/>
          <a:lstStyle/>
          <a:p>
            <a:r>
              <a:rPr lang="en-US" dirty="0"/>
              <a:t>What is the biggest challenge impacting your frontline staff right 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75634-E6EE-C0BF-6E00-F897E8F07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064" y="5349240"/>
            <a:ext cx="9043416" cy="466344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79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F81C-2BD8-A4FA-1C47-752CDA281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3489823"/>
          </a:xfrm>
        </p:spPr>
        <p:txBody>
          <a:bodyPr/>
          <a:lstStyle/>
          <a:p>
            <a:r>
              <a:rPr lang="en-US" dirty="0"/>
              <a:t>What We Set Out To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53411-4585-040B-5834-42C4EFE76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5" y="484632"/>
            <a:ext cx="10348029" cy="594360"/>
          </a:xfrm>
        </p:spPr>
        <p:txBody>
          <a:bodyPr>
            <a:noAutofit/>
          </a:bodyPr>
          <a:lstStyle/>
          <a:p>
            <a:r>
              <a:rPr lang="en-US" sz="2400" dirty="0"/>
              <a:t>3 Year Demonstration Project between FLL, JFS, and Leading Age</a:t>
            </a:r>
          </a:p>
        </p:txBody>
      </p:sp>
    </p:spTree>
    <p:extLst>
      <p:ext uri="{BB962C8B-B14F-4D97-AF65-F5344CB8AC3E}">
        <p14:creationId xmlns:p14="http://schemas.microsoft.com/office/powerpoint/2010/main" val="419869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0F23-1809-2CC4-1A94-F826616D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 Strategy Areas</a:t>
            </a:r>
          </a:p>
        </p:txBody>
      </p:sp>
      <p:pic>
        <p:nvPicPr>
          <p:cNvPr id="10" name="Picture Placeholder 9" descr="The image shows two people collaboratively working at a table, using laptops and a cup of coffee.">
            <a:extLst>
              <a:ext uri="{FF2B5EF4-FFF2-40B4-BE49-F238E27FC236}">
                <a16:creationId xmlns:a16="http://schemas.microsoft.com/office/drawing/2014/main" id="{4346D2E5-B9F5-10CA-98C8-E2B8FB63BD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2" y="1908072"/>
            <a:ext cx="3799382" cy="4399711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71A6-1036-A099-9BDF-27C11F7564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Wage increase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Create a competitive, person-centered compensation package for all Care Providers.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Transportation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Decrease barriers to employment and increase reliability by establishing a dependable system of backup transportation.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Increase the skills, knowledge, and confidence of Care Providers by offering holistic training opportunities.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Technology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Improve overall capabilities by converting to a new Home Care software. </a:t>
            </a:r>
            <a:endParaRPr lang="en-US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3FB3AFF-80D0-B37A-1CF0-B4FCDC74B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159" y="-195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7EEE64-2C6C-30FC-D91F-A306E44EA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2400-94AD-31F6-37F1-0D939219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0A7-8097-B5C9-4E58-9ED8D14A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r>
              <a:rPr lang="en-US" dirty="0"/>
              <a:t>Strategies as we move forward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0E4A8A-55D4-88B9-EAFE-F5DD91417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293524"/>
              </p:ext>
            </p:extLst>
          </p:nvPr>
        </p:nvGraphicFramePr>
        <p:xfrm>
          <a:off x="453650" y="1377040"/>
          <a:ext cx="112846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647">
                  <a:extLst>
                    <a:ext uri="{9D8B030D-6E8A-4147-A177-3AD203B41FA5}">
                      <a16:colId xmlns:a16="http://schemas.microsoft.com/office/drawing/2014/main" val="2236123262"/>
                    </a:ext>
                  </a:extLst>
                </a:gridCol>
                <a:gridCol w="8209052">
                  <a:extLst>
                    <a:ext uri="{9D8B030D-6E8A-4147-A177-3AD203B41FA5}">
                      <a16:colId xmlns:a16="http://schemas.microsoft.com/office/drawing/2014/main" val="583127937"/>
                    </a:ext>
                  </a:extLst>
                </a:gridCol>
              </a:tblGrid>
              <a:tr h="604082">
                <a:tc>
                  <a:txBody>
                    <a:bodyPr/>
                    <a:lstStyle/>
                    <a:p>
                      <a:r>
                        <a:rPr lang="en-US" sz="2400" b="1" dirty="0"/>
                        <a:t>Area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Impact on engagement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71733978"/>
                  </a:ext>
                </a:extLst>
              </a:tr>
              <a:tr h="949271">
                <a:tc>
                  <a:txBody>
                    <a:bodyPr/>
                    <a:lstStyle/>
                    <a:p>
                      <a:r>
                        <a:rPr lang="en-US" sz="2400" b="1" dirty="0"/>
                        <a:t>Wage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While pay increased it is still insufficient to cover living expenses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58163444"/>
                  </a:ext>
                </a:extLst>
              </a:tr>
              <a:tr h="949271">
                <a:tc>
                  <a:txBody>
                    <a:bodyPr/>
                    <a:lstStyle/>
                    <a:p>
                      <a:r>
                        <a:rPr lang="en-US" sz="2400" b="1" dirty="0"/>
                        <a:t>Training &amp; Support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Care providers want more enhanced mentorship opportunities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25465077"/>
                  </a:ext>
                </a:extLst>
              </a:tr>
              <a:tr h="949271">
                <a:tc>
                  <a:txBody>
                    <a:bodyPr/>
                    <a:lstStyle/>
                    <a:p>
                      <a:r>
                        <a:rPr lang="en-US" sz="2400" b="1" dirty="0"/>
                        <a:t>Advancement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Desire for ways to advance in their careers and for it to be tied to financial support. 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446475176"/>
                  </a:ext>
                </a:extLst>
              </a:tr>
              <a:tr h="1294461">
                <a:tc>
                  <a:txBody>
                    <a:bodyPr/>
                    <a:lstStyle/>
                    <a:p>
                      <a:r>
                        <a:rPr lang="en-US" sz="2400" b="1" dirty="0"/>
                        <a:t>Transportation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Transportation is a huge benefit to working and allows care providers to access employment that otherwise they could not. 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3127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72434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46905e-4a60-40fd-8bc3-55b8fdc9a8e5" xsi:nil="true"/>
    <lcf76f155ced4ddcb4097134ff3c332f xmlns="cd9fb0ce-cc5e-4069-a635-474c35d56436">
      <Terms xmlns="http://schemas.microsoft.com/office/infopath/2007/PartnerControls"/>
    </lcf76f155ced4ddcb4097134ff3c332f>
    <Canva_x0020_link xmlns="cd9fb0ce-cc5e-4069-a635-474c35d56436">
      <Url xsi:nil="true"/>
      <Description xsi:nil="true"/>
    </Canva_x0020_link>
  </documentManagement>
</p:properties>
</file>

<file path=customXml/itemProps1.xml><?xml version="1.0" encoding="utf-8"?>
<ds:datastoreItem xmlns:ds="http://schemas.openxmlformats.org/officeDocument/2006/customXml" ds:itemID="{BF10C717-93EF-4D86-BF6E-244725B73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40D10-196D-456B-9B8C-19E71521F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9CA71-ACFA-46CC-8E61-4A5AB670DDE8}">
  <ds:schemaRefs>
    <ds:schemaRef ds:uri="http://purl.org/dc/elements/1.1/"/>
    <ds:schemaRef ds:uri="http://schemas.microsoft.com/office/2006/metadata/properties"/>
    <ds:schemaRef ds:uri="cd9fb0ce-cc5e-4069-a635-474c35d56436"/>
    <ds:schemaRef ds:uri="http://schemas.microsoft.com/office/infopath/2007/PartnerControls"/>
    <ds:schemaRef ds:uri="5546905e-4a60-40fd-8bc3-55b8fdc9a8e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984</Words>
  <Application>Microsoft Office PowerPoint</Application>
  <PresentationFormat>Widescreen</PresentationFormat>
  <Paragraphs>159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Neue Haas Grotesk Text Pro</vt:lpstr>
      <vt:lpstr>Helena</vt:lpstr>
      <vt:lpstr>Caring for the Care Workforce: Supporting and Retaining Frontline Staff</vt:lpstr>
      <vt:lpstr>Introduction</vt:lpstr>
      <vt:lpstr>Agenda</vt:lpstr>
      <vt:lpstr>How are you feeling about your workforce right now?</vt:lpstr>
      <vt:lpstr>The Reality We’re Facing</vt:lpstr>
      <vt:lpstr>What is the biggest challenge impacting your frontline staff right now?</vt:lpstr>
      <vt:lpstr>What We Set Out To Learn</vt:lpstr>
      <vt:lpstr>Pilot Project Strategy Areas</vt:lpstr>
      <vt:lpstr>Strategies as we move forward</vt:lpstr>
      <vt:lpstr>How do the results of this pilot project connect with the work you do?</vt:lpstr>
      <vt:lpstr>What Matters Most</vt:lpstr>
      <vt:lpstr>Strategy Framework</vt:lpstr>
      <vt:lpstr>Whole-Person Benefits</vt:lpstr>
      <vt:lpstr>Mental Health &amp; Wellness</vt:lpstr>
      <vt:lpstr>Voice &amp; Shared Leadership</vt:lpstr>
      <vt:lpstr>Recognition &amp; Belonging</vt:lpstr>
      <vt:lpstr>Design one strategy you could implement in the next 6 months. </vt:lpstr>
      <vt:lpstr>Delivering with confidence</vt:lpstr>
      <vt:lpstr>33%</vt:lpstr>
      <vt:lpstr>Delivering with confidence, continued</vt:lpstr>
      <vt:lpstr>Q &amp; A</vt:lpstr>
      <vt:lpstr>References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Val (DARS)</dc:creator>
  <cp:lastModifiedBy>Murphy, Val (DARS)</cp:lastModifiedBy>
  <cp:revision>4</cp:revision>
  <dcterms:created xsi:type="dcterms:W3CDTF">2026-02-06T17:20:45Z</dcterms:created>
  <dcterms:modified xsi:type="dcterms:W3CDTF">2026-04-23T15:23:22Z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Order">
    <vt:r8>204300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