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1131" r:id="rId7"/>
    <p:sldId id="1124" r:id="rId8"/>
    <p:sldId id="1132" r:id="rId9"/>
    <p:sldId id="1125" r:id="rId10"/>
    <p:sldId id="1133" r:id="rId11"/>
    <p:sldId id="1126" r:id="rId12"/>
    <p:sldId id="1134" r:id="rId13"/>
    <p:sldId id="1127" r:id="rId14"/>
    <p:sldId id="1135" r:id="rId15"/>
    <p:sldId id="1128" r:id="rId16"/>
    <p:sldId id="1136" r:id="rId17"/>
    <p:sldId id="1129" r:id="rId18"/>
    <p:sldId id="1130" r:id="rId19"/>
    <p:sldId id="107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4C9"/>
    <a:srgbClr val="3C5973"/>
    <a:srgbClr val="A64826"/>
    <a:srgbClr val="FDEFC7"/>
    <a:srgbClr val="F7E185"/>
    <a:srgbClr val="E7AC07"/>
    <a:srgbClr val="956F05"/>
    <a:srgbClr val="644A03"/>
    <a:srgbClr val="6E7EB2"/>
    <a:srgbClr val="729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58460" autoAdjust="0"/>
  </p:normalViewPr>
  <p:slideViewPr>
    <p:cSldViewPr snapToGrid="0">
      <p:cViewPr varScale="1">
        <p:scale>
          <a:sx n="54" d="100"/>
          <a:sy n="54" d="100"/>
        </p:scale>
        <p:origin x="2026" y="5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Val (DARS)" userId="ad7aa94b-7606-43f6-8ce8-4e9f48ef216e" providerId="ADAL" clId="{75170E18-E9D3-40F1-8018-DD8B68497BED}"/>
    <pc:docChg chg="undo custSel mod addSld delSld modSld">
      <pc:chgData name="Murphy, Val (DARS)" userId="ad7aa94b-7606-43f6-8ce8-4e9f48ef216e" providerId="ADAL" clId="{75170E18-E9D3-40F1-8018-DD8B68497BED}" dt="2026-05-01T15:46:02.016" v="9"/>
      <pc:docMkLst>
        <pc:docMk/>
      </pc:docMkLst>
      <pc:sldChg chg="modNotesTx">
        <pc:chgData name="Murphy, Val (DARS)" userId="ad7aa94b-7606-43f6-8ce8-4e9f48ef216e" providerId="ADAL" clId="{75170E18-E9D3-40F1-8018-DD8B68497BED}" dt="2026-05-01T15:45:30.838" v="8" actId="6549"/>
        <pc:sldMkLst>
          <pc:docMk/>
          <pc:sldMk cId="2186065118" sldId="256"/>
        </pc:sldMkLst>
      </pc:sldChg>
    </pc:docChg>
  </pc:docChgLst>
  <pc:docChgLst>
    <pc:chgData name="Murphy, Val (DARS)" userId="S::val.murphy@dars.virginia.gov::ad7aa94b-7606-43f6-8ce8-4e9f48ef216e" providerId="AD" clId="Web-{251BB56C-8351-E615-9358-9DF5C997E110}"/>
    <pc:docChg chg="addSld delSld">
      <pc:chgData name="Murphy, Val (DARS)" userId="S::val.murphy@dars.virginia.gov::ad7aa94b-7606-43f6-8ce8-4e9f48ef216e" providerId="AD" clId="Web-{251BB56C-8351-E615-9358-9DF5C997E110}" dt="2026-04-07T12:16:32.907" v="14"/>
      <pc:docMkLst>
        <pc:docMk/>
      </pc:docMkLst>
      <pc:sldMasterChg chg="addSldLayout delSldLayout">
        <pc:chgData name="Murphy, Val (DARS)" userId="S::val.murphy@dars.virginia.gov::ad7aa94b-7606-43f6-8ce8-4e9f48ef216e" providerId="AD" clId="Web-{251BB56C-8351-E615-9358-9DF5C997E110}" dt="2026-04-07T12:16:03.047" v="12"/>
        <pc:sldMasterMkLst>
          <pc:docMk/>
          <pc:sldMasterMk cId="4238282073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1697-9DDE-4F72-A2E9-B3883DA0C50D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36614-F45B-4833-96FE-7013121E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6614-F45B-4833-96FE-7013121EB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6614-F45B-4833-96FE-7013121EB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6614-F45B-4833-96FE-7013121E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9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36614-F45B-4833-96FE-7013121EB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D2CD-AF06-1699-D9AC-D4452AAA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81C95-BB66-F4AC-F23C-70363A7D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0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D7B7A4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506E97-5C2D-3C3E-53FD-87712ECEA74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586F2-F049-9C04-61C1-E4258A72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599" cy="1051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3864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DDE-3718-1F31-B766-B1E1346D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505"/>
            <a:ext cx="10515600" cy="4351338"/>
          </a:xfrm>
        </p:spPr>
        <p:txBody>
          <a:bodyPr/>
          <a:lstStyle>
            <a:lvl1pPr marL="2286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1pPr>
            <a:lvl2pPr marL="6858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2pPr>
            <a:lvl3pPr marL="11430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3pPr>
            <a:lvl4pPr marL="16002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4pPr>
            <a:lvl5pPr marL="2057400" indent="-228600">
              <a:buClr>
                <a:srgbClr val="A64826"/>
              </a:buClr>
              <a:buFont typeface="Wingdings" panose="05000000000000000000" pitchFamily="2" charset="2"/>
              <a:buChar char="§"/>
              <a:defRPr>
                <a:solidFill>
                  <a:srgbClr val="203864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4F5F5-E423-2B22-BFE5-48693F7BE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247" y="517115"/>
            <a:ext cx="3480046" cy="1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3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741E-C55C-016F-19BC-9F3DE7558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FF8A9-511B-C728-783B-3AE4BA17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9E592A-BCF6-575D-C875-269E5E64C498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240B3DE8-DA8B-2F93-2895-EE0D5EE12EB4}"/>
              </a:ext>
            </a:extLst>
          </p:cNvPr>
          <p:cNvSpPr txBox="1">
            <a:spLocks/>
          </p:cNvSpPr>
          <p:nvPr userDrawn="1"/>
        </p:nvSpPr>
        <p:spPr>
          <a:xfrm>
            <a:off x="838199" y="523775"/>
            <a:ext cx="10515599" cy="105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038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466E2E-D8C1-2DDE-3C95-71DB115D5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247" y="517115"/>
            <a:ext cx="3480046" cy="1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02B09-1C35-7D4F-6ACC-EA91FB66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403A1-A28E-FB9F-30A9-B3EB342AA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8B6EE-6364-98B0-798B-8E2D23437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53B83-49C7-FD21-D619-CCA8C067F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121DE3-823C-5BB5-38F8-6403CA5C76F3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05FF8EC-B293-4BCD-4087-BB4230BB8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599" cy="1051025"/>
          </a:xfrm>
        </p:spPr>
        <p:txBody>
          <a:bodyPr/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2967A5-18FC-5359-D8CB-E0CE03A16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247" y="517115"/>
            <a:ext cx="3480046" cy="1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7656D3-3C65-DB94-C145-8FB9DF2C5B5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304827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7552596-50B1-A119-CD44-686DFC7E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3775"/>
            <a:ext cx="10515599" cy="1051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50C1C-2351-E521-C715-9BA6758A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247" y="517115"/>
            <a:ext cx="3480046" cy="1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71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BE46-8E07-3DF8-BB12-F261E7D5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5004"/>
            <a:ext cx="3932237" cy="1213476"/>
          </a:xfrm>
        </p:spPr>
        <p:txBody>
          <a:bodyPr anchor="b"/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1016-8AB3-805D-C5EC-CFF6D6A8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16755"/>
            <a:ext cx="6172200" cy="4252233"/>
          </a:xfrm>
        </p:spPr>
        <p:txBody>
          <a:bodyPr/>
          <a:lstStyle>
            <a:lvl1pPr marL="228600" indent="-228600">
              <a:buClr>
                <a:srgbClr val="A64826"/>
              </a:buClr>
              <a:buFont typeface="Wingdings" panose="05000000000000000000" pitchFamily="2" charset="2"/>
              <a:buChar char="§"/>
              <a:defRPr sz="3200">
                <a:solidFill>
                  <a:srgbClr val="203864"/>
                </a:solidFill>
              </a:defRPr>
            </a:lvl1pPr>
            <a:lvl2pPr marL="685800" indent="-228600">
              <a:buClr>
                <a:srgbClr val="A64826"/>
              </a:buClr>
              <a:buFont typeface="Wingdings" panose="05000000000000000000" pitchFamily="2" charset="2"/>
              <a:buChar char="§"/>
              <a:defRPr sz="2800">
                <a:solidFill>
                  <a:srgbClr val="203864"/>
                </a:solidFill>
              </a:defRPr>
            </a:lvl2pPr>
            <a:lvl3pPr marL="1143000" indent="-228600">
              <a:buClr>
                <a:srgbClr val="A64826"/>
              </a:buClr>
              <a:buFont typeface="Wingdings" panose="05000000000000000000" pitchFamily="2" charset="2"/>
              <a:buChar char="§"/>
              <a:defRPr sz="2400">
                <a:solidFill>
                  <a:srgbClr val="203864"/>
                </a:solidFill>
              </a:defRPr>
            </a:lvl3pPr>
            <a:lvl4pPr marL="1600200" indent="-228600">
              <a:buClr>
                <a:srgbClr val="A64826"/>
              </a:buClr>
              <a:buFont typeface="Wingdings" panose="05000000000000000000" pitchFamily="2" charset="2"/>
              <a:buChar char="§"/>
              <a:defRPr sz="2000">
                <a:solidFill>
                  <a:srgbClr val="203864"/>
                </a:solidFill>
              </a:defRPr>
            </a:lvl4pPr>
            <a:lvl5pPr marL="2057400" indent="-228600">
              <a:buClr>
                <a:srgbClr val="A64826"/>
              </a:buClr>
              <a:buFont typeface="Wingdings" panose="05000000000000000000" pitchFamily="2" charset="2"/>
              <a:buChar char="§"/>
              <a:defRPr sz="2000">
                <a:solidFill>
                  <a:srgbClr val="2038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E1A25-E97B-DBD9-56D8-744E8C710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038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B41C31-9A11-2180-D734-DB4E7719AE4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456" y="1295400"/>
            <a:ext cx="10265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05E878-E907-73E4-5F25-6DDBE6420C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247" y="517115"/>
            <a:ext cx="3480046" cy="1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7A4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AAD4E-4ED6-52EE-64FB-4CEA0D0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9736A-71BA-35EA-2D58-3D43CC72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4FE34-45C5-FA9B-6BD3-3CE84D74FA43}"/>
              </a:ext>
            </a:extLst>
          </p:cNvPr>
          <p:cNvSpPr/>
          <p:nvPr userDrawn="1"/>
        </p:nvSpPr>
        <p:spPr>
          <a:xfrm>
            <a:off x="0" y="6118950"/>
            <a:ext cx="12192000" cy="739050"/>
          </a:xfrm>
          <a:prstGeom prst="rect">
            <a:avLst/>
          </a:prstGeom>
          <a:solidFill>
            <a:srgbClr val="A6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1F122-0762-9C9D-2AA0-806D8CD476DB}"/>
              </a:ext>
            </a:extLst>
          </p:cNvPr>
          <p:cNvSpPr/>
          <p:nvPr userDrawn="1"/>
        </p:nvSpPr>
        <p:spPr>
          <a:xfrm>
            <a:off x="0" y="6176963"/>
            <a:ext cx="12192000" cy="676798"/>
          </a:xfrm>
          <a:prstGeom prst="rect">
            <a:avLst/>
          </a:prstGeom>
          <a:solidFill>
            <a:srgbClr val="3C5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64826"/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64826"/>
        </a:buClr>
        <a:buFont typeface="Wingdings" panose="05000000000000000000" pitchFamily="2" charset="2"/>
        <a:buChar char="§"/>
        <a:defRPr sz="1800" kern="1200">
          <a:solidFill>
            <a:srgbClr val="203864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7A4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BB97-C950-F337-F8B8-3CCF81D7B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35" y="528320"/>
            <a:ext cx="4765482" cy="3202070"/>
          </a:xfrm>
        </p:spPr>
        <p:txBody>
          <a:bodyPr>
            <a:normAutofit fontScale="90000"/>
          </a:bodyPr>
          <a:lstStyle/>
          <a:p>
            <a:r>
              <a:rPr lang="en-US" dirty="0"/>
              <a:t>Being a Good Stewart of Taxpayer Dollars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9EC10-3C85-44A3-FC50-9A4B2CDD1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807" y="4389948"/>
            <a:ext cx="4020675" cy="461079"/>
          </a:xfrm>
        </p:spPr>
        <p:txBody>
          <a:bodyPr>
            <a:noAutofit/>
          </a:bodyPr>
          <a:lstStyle/>
          <a:p>
            <a:r>
              <a:rPr lang="en-US" sz="2800" dirty="0"/>
              <a:t>No Wrong Door Summit</a:t>
            </a:r>
          </a:p>
        </p:txBody>
      </p:sp>
      <p:sp>
        <p:nvSpPr>
          <p:cNvPr id="6" name="Rectangle 5" descr="The title slide displays a silver trophy placed on a table with a blue background and brighlightly lit white lights.">
            <a:extLst>
              <a:ext uri="{FF2B5EF4-FFF2-40B4-BE49-F238E27FC236}">
                <a16:creationId xmlns:a16="http://schemas.microsoft.com/office/drawing/2014/main" id="{FB94FB27-422C-E73D-52ED-E00B760E8D18}"/>
              </a:ext>
            </a:extLst>
          </p:cNvPr>
          <p:cNvSpPr/>
          <p:nvPr/>
        </p:nvSpPr>
        <p:spPr>
          <a:xfrm>
            <a:off x="8971724" y="0"/>
            <a:ext cx="3143416" cy="6106602"/>
          </a:xfrm>
          <a:prstGeom prst="rect">
            <a:avLst/>
          </a:prstGeom>
          <a:solidFill>
            <a:srgbClr val="3C59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E2388-9B51-E427-04EB-9DE41FFA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8584" y="0"/>
            <a:ext cx="3143416" cy="6106602"/>
          </a:xfrm>
          <a:prstGeom prst="rect">
            <a:avLst/>
          </a:prstGeom>
          <a:solidFill>
            <a:srgbClr val="A64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lver trophy">
            <a:extLst>
              <a:ext uri="{FF2B5EF4-FFF2-40B4-BE49-F238E27FC236}">
                <a16:creationId xmlns:a16="http://schemas.microsoft.com/office/drawing/2014/main" id="{446F218E-DCAC-62EB-8200-F30F7EBB2E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585" y="873831"/>
            <a:ext cx="6538408" cy="435893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606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A9AF-8A00-64D1-E614-CC4CCF27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97E4-BEE4-909A-90C5-B9AA812F5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Long-Term Planning:</a:t>
            </a:r>
            <a:r>
              <a:rPr lang="en-US" dirty="0"/>
              <a:t> Develop multi-year financial plans to avoid last-minute funding crises and emergency referendums.</a:t>
            </a:r>
          </a:p>
          <a:p>
            <a:pPr lvl="0"/>
            <a:r>
              <a:rPr lang="en-US" b="1" dirty="0"/>
              <a:t>Monitor Trends:</a:t>
            </a:r>
            <a:r>
              <a:rPr lang="en-US" dirty="0"/>
              <a:t> Use data analytics to track spending patterns and identify anomalies early. Implement dashboards for real-time financial monitoring.</a:t>
            </a:r>
          </a:p>
          <a:p>
            <a:pPr lvl="0"/>
            <a:r>
              <a:rPr lang="en-US" b="1" dirty="0"/>
              <a:t>Review Financial Policies:</a:t>
            </a:r>
            <a:r>
              <a:rPr lang="en-US" dirty="0"/>
              <a:t> Maintain up-to-date policies on reserves, investments, overall financials, and procurement.</a:t>
            </a:r>
          </a:p>
          <a:p>
            <a:pPr lvl="0"/>
            <a:r>
              <a:rPr lang="en-US" b="1" dirty="0"/>
              <a:t>Support Staff Development and Retention:</a:t>
            </a:r>
            <a:r>
              <a:rPr lang="en-US" dirty="0"/>
              <a:t> Reducing turnover lowers recruitment efforts and training costs and increases organizational expertise.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9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2C04A-256A-26AB-5BA2-EA64BA91A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B2CF96-B327-B0BC-0B9F-0D30190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62074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F390-66DA-99F2-7AA4-55300D3D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523775"/>
            <a:ext cx="10515599" cy="1051025"/>
          </a:xfrm>
        </p:spPr>
        <p:txBody>
          <a:bodyPr/>
          <a:lstStyle/>
          <a:p>
            <a:r>
              <a:rPr lang="en-US" dirty="0"/>
              <a:t>Foster a Culture of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D00E-1D15-70E4-0A1A-2D1B7847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Ethical Standards:</a:t>
            </a:r>
            <a:r>
              <a:rPr lang="en-US" dirty="0"/>
              <a:t> Enforce strict codes of conduct for all employees handling public funds. Provide regular ethics training.</a:t>
            </a:r>
          </a:p>
          <a:p>
            <a:pPr lvl="0"/>
            <a:r>
              <a:rPr lang="en-US" b="1" dirty="0"/>
              <a:t>Normalize Questions:</a:t>
            </a:r>
            <a:r>
              <a:rPr lang="en-US" dirty="0"/>
              <a:t> Encourage team members to ask: “Do we need this?”, “Is there a lower cost option”, “Is this purchase aligned with our budget?”.  These questions should feel welcomed, not critical.</a:t>
            </a:r>
          </a:p>
          <a:p>
            <a:r>
              <a:rPr lang="en-US" b="1" dirty="0"/>
              <a:t>Promote Good Record Keeping:</a:t>
            </a:r>
            <a:r>
              <a:rPr lang="en-US" dirty="0"/>
              <a:t> Accurate documentation is a cornerstone of public stewardship.</a:t>
            </a:r>
          </a:p>
          <a:p>
            <a:r>
              <a:rPr lang="en-US" b="1" dirty="0"/>
              <a:t>Lead by Example:</a:t>
            </a:r>
            <a:r>
              <a:rPr lang="en-US" dirty="0"/>
              <a:t> When leadership demonstrates frugality, follows procurement rules, and avoids unnecessary spending, the culture naturally follows.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680B-3D8F-6703-5A41-6B0C24C33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6677052-3BD2-0833-2529-94B0D108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Internal Control</a:t>
            </a:r>
          </a:p>
        </p:txBody>
      </p:sp>
    </p:spTree>
    <p:extLst>
      <p:ext uri="{BB962C8B-B14F-4D97-AF65-F5344CB8AC3E}">
        <p14:creationId xmlns:p14="http://schemas.microsoft.com/office/powerpoint/2010/main" val="10608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3CEB-EFB3-996C-A6F2-A7C690C3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C04EB-1751-19AC-171B-788A4DE6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Build and Follow Strong Internal Controls: </a:t>
            </a:r>
            <a:r>
              <a:rPr lang="en-US" dirty="0"/>
              <a:t>Clear approval processes, separation of duties, regular reviews, and proper documentation help prevent errors and detect problems early.</a:t>
            </a:r>
          </a:p>
          <a:p>
            <a:r>
              <a:rPr lang="en-US" b="1" dirty="0"/>
              <a:t>Monitor Subcontractors and Vendors: </a:t>
            </a:r>
            <a:r>
              <a:rPr lang="en-US" dirty="0"/>
              <a:t>Regularly evaluate the performance of individuals and partners supporting your organization’s work.</a:t>
            </a:r>
          </a:p>
          <a:p>
            <a:r>
              <a:rPr lang="en-US" b="1" dirty="0"/>
              <a:t>Regularly Evaluate Programs: </a:t>
            </a:r>
            <a:r>
              <a:rPr lang="en-US" dirty="0"/>
              <a:t>Use data to determine which programs are effective, which need improvement, and where changes can be made to maximize results for each dollar spent.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15340-37C1-BD3D-F94F-957AA315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DE7115-AE27-CF25-D14A-DBAE4311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93132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24CFE-137B-3305-126E-41DBE187C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question mark on a hardwood floor against a wall">
            <a:extLst>
              <a:ext uri="{FF2B5EF4-FFF2-40B4-BE49-F238E27FC236}">
                <a16:creationId xmlns:a16="http://schemas.microsoft.com/office/drawing/2014/main" id="{9D0F8802-569D-87EF-FD24-A853453DB1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7697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FF8951-10D0-27A7-18F4-84AEF63C1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95306"/>
            <a:ext cx="12192000" cy="3162694"/>
          </a:xfrm>
          <a:prstGeom prst="rect">
            <a:avLst/>
          </a:prstGeom>
          <a:solidFill>
            <a:srgbClr val="3C59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CBD94D-495A-D022-3016-95F2C63A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8621"/>
            <a:ext cx="12192000" cy="19398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581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DAB5BC-19BD-2229-BD22-57D03101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CF738-4F38-1FFD-7B7B-79AA2BA8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66" y="1940560"/>
            <a:ext cx="10515600" cy="4458614"/>
          </a:xfrm>
        </p:spPr>
        <p:txBody>
          <a:bodyPr>
            <a:normAutofit/>
          </a:bodyPr>
          <a:lstStyle/>
          <a:p>
            <a:r>
              <a:rPr lang="en-US" dirty="0"/>
              <a:t>Fiscal Transparency and Accountability</a:t>
            </a:r>
          </a:p>
          <a:p>
            <a:r>
              <a:rPr lang="en-US" dirty="0"/>
              <a:t>Efficient Spending</a:t>
            </a:r>
          </a:p>
          <a:p>
            <a:r>
              <a:rPr lang="en-US" dirty="0"/>
              <a:t>Managing Resources</a:t>
            </a:r>
          </a:p>
          <a:p>
            <a:r>
              <a:rPr lang="en-US" dirty="0"/>
              <a:t>Sustainability</a:t>
            </a:r>
          </a:p>
          <a:p>
            <a:r>
              <a:rPr lang="en-US" dirty="0"/>
              <a:t>Culture of Stewardship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Question and Answer</a:t>
            </a:r>
          </a:p>
        </p:txBody>
      </p:sp>
    </p:spTree>
    <p:extLst>
      <p:ext uri="{BB962C8B-B14F-4D97-AF65-F5344CB8AC3E}">
        <p14:creationId xmlns:p14="http://schemas.microsoft.com/office/powerpoint/2010/main" val="243510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5C754-56CA-E755-C33E-0AF37FC4C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7B859A4-AE35-9E90-5E1A-CD97999ED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31538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9332-4754-0EAC-4E94-E797FED7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&amp;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65A3-5B44-046A-9DD5-0B326ABB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505"/>
            <a:ext cx="10515600" cy="4420384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Open Books:</a:t>
            </a:r>
            <a:r>
              <a:rPr lang="en-US" dirty="0"/>
              <a:t> Make spending data easily accessible to the public through reports and portals. Ensure robust compliance with Freedom of Information Act (FOIA) requests, with minimal exceptions.</a:t>
            </a:r>
          </a:p>
          <a:p>
            <a:pPr lvl="0"/>
            <a:r>
              <a:rPr lang="en-US" b="1" dirty="0"/>
              <a:t>Audits:</a:t>
            </a:r>
            <a:r>
              <a:rPr lang="en-US" dirty="0"/>
              <a:t> Conduct regular internal and external audits to verify accuracy and detect irregularities. Publish audit results for public review.</a:t>
            </a:r>
          </a:p>
          <a:p>
            <a:pPr lvl="0"/>
            <a:r>
              <a:rPr lang="en-US" b="1" dirty="0"/>
              <a:t>Anti-Fraud Measures:</a:t>
            </a:r>
            <a:r>
              <a:rPr lang="en-US" dirty="0"/>
              <a:t> Establish whistleblower programs and anonymous reporting channels to identify fraud, waste, and abuse. Implement strong internal controls to prevent misuse of funds.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A8E0B-2C42-EC2C-AED4-FADCA8E4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047A2-AA80-50C8-1BEE-94235DBB0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AC2613-427F-AED1-989C-D3F0EB33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Spending</a:t>
            </a:r>
          </a:p>
        </p:txBody>
      </p:sp>
    </p:spTree>
    <p:extLst>
      <p:ext uri="{BB962C8B-B14F-4D97-AF65-F5344CB8AC3E}">
        <p14:creationId xmlns:p14="http://schemas.microsoft.com/office/powerpoint/2010/main" val="160697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F03A-3136-BED6-D47E-022366AD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Efficient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649C-0971-F5D8-30E7-D2A56990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Budgetary Discipline:</a:t>
            </a:r>
            <a:r>
              <a:rPr lang="en-US" dirty="0"/>
              <a:t> Pass balanced budgets annually and avoid unnecessary long-term debt. Require justification for any supplemental funds needed or budget modifications.</a:t>
            </a:r>
          </a:p>
          <a:p>
            <a:pPr lvl="0"/>
            <a:r>
              <a:rPr lang="en-US" b="1" dirty="0"/>
              <a:t>Procurement Reform:</a:t>
            </a:r>
            <a:r>
              <a:rPr lang="en-US" dirty="0"/>
              <a:t> Use competitive bidding processes to eliminate favoritism and ensure fair vendor selection. Require cost-benefit analysis for major contracts.</a:t>
            </a:r>
          </a:p>
          <a:p>
            <a:pPr lvl="0"/>
            <a:r>
              <a:rPr lang="en-US" b="1" dirty="0"/>
              <a:t>Value Assessment:</a:t>
            </a:r>
            <a:r>
              <a:rPr lang="en-US" dirty="0"/>
              <a:t> Prioritize projects that deliver measurable public benefits. Seek alternative funding sources such as grants, partnerships, and user fees to reduce reliance on tax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5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4EB1D-76AB-F4CE-4DC8-54B4C8F7C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05848B0-39B6-C6B0-9FFC-E7BC119C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3002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B5F3-D58D-46EE-70F7-EE5B27E0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Resources Wisely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F493-38D9-CD8D-F169-C7B1AC59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Asset Management:</a:t>
            </a:r>
            <a:r>
              <a:rPr lang="en-US" dirty="0"/>
              <a:t> Inventory owned property and dispose of or repurpose excess, unused assets to reduce maintenance costs.</a:t>
            </a:r>
          </a:p>
          <a:p>
            <a:pPr lvl="0"/>
            <a:r>
              <a:rPr lang="en-US" b="1" dirty="0"/>
              <a:t>Control Operational Costs:</a:t>
            </a:r>
            <a:r>
              <a:rPr lang="en-US" dirty="0"/>
              <a:t> Set clear, reasonable allowances for travel, lodging, and meals. Require pre-approval for discretionary spending.</a:t>
            </a:r>
          </a:p>
          <a:p>
            <a:pPr lvl="0"/>
            <a:r>
              <a:rPr lang="en-US" b="1" dirty="0"/>
              <a:t>Modernization:</a:t>
            </a:r>
            <a:r>
              <a:rPr lang="en-US" dirty="0"/>
              <a:t> Invest in technology to automate routine tasks, streamline operations, and reduce administrative overhead. Examples include e-procurement systems and digital payment platforms.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2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3610E-127C-B9DF-F967-A1039911E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865" y="457200"/>
            <a:ext cx="8904270" cy="5943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16F598F-1C01-F595-C479-43D55CE5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51025"/>
            <a:ext cx="10515599" cy="10510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35858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fb0ce-cc5e-4069-a635-474c35d56436">
      <Terms xmlns="http://schemas.microsoft.com/office/infopath/2007/PartnerControls"/>
    </lcf76f155ced4ddcb4097134ff3c332f>
    <TaxCatchAll xmlns="5546905e-4a60-40fd-8bc3-55b8fdc9a8e5" xsi:nil="true"/>
    <Canva_x0020_link xmlns="cd9fb0ce-cc5e-4069-a635-474c35d56436">
      <Url xsi:nil="true"/>
      <Description xsi:nil="true"/>
    </Canva_x0020_link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271ED7-03AA-4C17-9DEA-2EEDCA9AFABE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cd9fb0ce-cc5e-4069-a635-474c35d56436"/>
    <ds:schemaRef ds:uri="5546905e-4a60-40fd-8bc3-55b8fdc9a8e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3A4BAC-FBFA-4EC0-9E8F-4EE7D00BB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37DA4-8DEA-4D5C-8622-963EEEE22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31845</TotalTime>
  <Words>545</Words>
  <Application>Microsoft Office PowerPoint</Application>
  <PresentationFormat>Widescreen</PresentationFormat>
  <Paragraphs>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Lato</vt:lpstr>
      <vt:lpstr>Wingdings</vt:lpstr>
      <vt:lpstr>Office Theme</vt:lpstr>
      <vt:lpstr>Being a Good Stewart of Taxpayer Dollars</vt:lpstr>
      <vt:lpstr>Agenda</vt:lpstr>
      <vt:lpstr>Transparency</vt:lpstr>
      <vt:lpstr>Transparency &amp; Accountability</vt:lpstr>
      <vt:lpstr>Spending</vt:lpstr>
      <vt:lpstr>Ensure Efficient Spending</vt:lpstr>
      <vt:lpstr>Resources</vt:lpstr>
      <vt:lpstr>Manage Resources Wisely</vt:lpstr>
      <vt:lpstr>Sustainability</vt:lpstr>
      <vt:lpstr>Prioritize Sustainability</vt:lpstr>
      <vt:lpstr>Stewardship</vt:lpstr>
      <vt:lpstr>Foster a Culture of Stewardship</vt:lpstr>
      <vt:lpstr>Internal Control</vt:lpstr>
      <vt:lpstr>Best Practices</vt:lpstr>
      <vt:lpstr>Closing Slide</vt:lpstr>
      <vt:lpstr>Questions?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Cassidy (DARS)</dc:creator>
  <cp:lastModifiedBy>Murphy, Val (DARS)</cp:lastModifiedBy>
  <cp:revision>249</cp:revision>
  <cp:lastPrinted>2025-10-29T14:22:28Z</cp:lastPrinted>
  <dcterms:created xsi:type="dcterms:W3CDTF">2024-03-19T15:16:27Z</dcterms:created>
  <dcterms:modified xsi:type="dcterms:W3CDTF">2026-05-01T15:46:10Z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MediaServiceImageTags">
    <vt:lpwstr/>
  </property>
</Properties>
</file>